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handoutMasterIdLst>
    <p:handoutMasterId r:id="rId44"/>
  </p:handoutMasterIdLst>
  <p:sldIdLst>
    <p:sldId id="493" r:id="rId6"/>
    <p:sldId id="494" r:id="rId7"/>
    <p:sldId id="280" r:id="rId8"/>
    <p:sldId id="257" r:id="rId9"/>
    <p:sldId id="473" r:id="rId10"/>
    <p:sldId id="282" r:id="rId11"/>
    <p:sldId id="260" r:id="rId12"/>
    <p:sldId id="289" r:id="rId13"/>
    <p:sldId id="466" r:id="rId14"/>
    <p:sldId id="290" r:id="rId15"/>
    <p:sldId id="467" r:id="rId16"/>
    <p:sldId id="291" r:id="rId17"/>
    <p:sldId id="468" r:id="rId18"/>
    <p:sldId id="287" r:id="rId19"/>
    <p:sldId id="292" r:id="rId20"/>
    <p:sldId id="469" r:id="rId21"/>
    <p:sldId id="288" r:id="rId22"/>
    <p:sldId id="293" r:id="rId23"/>
    <p:sldId id="298" r:id="rId24"/>
    <p:sldId id="470" r:id="rId25"/>
    <p:sldId id="286" r:id="rId26"/>
    <p:sldId id="299" r:id="rId27"/>
    <p:sldId id="294" r:id="rId28"/>
    <p:sldId id="300" r:id="rId29"/>
    <p:sldId id="465" r:id="rId30"/>
    <p:sldId id="472" r:id="rId31"/>
    <p:sldId id="474" r:id="rId32"/>
    <p:sldId id="475" r:id="rId33"/>
    <p:sldId id="488" r:id="rId34"/>
    <p:sldId id="489" r:id="rId35"/>
    <p:sldId id="490" r:id="rId36"/>
    <p:sldId id="492" r:id="rId37"/>
    <p:sldId id="491" r:id="rId38"/>
    <p:sldId id="297" r:id="rId39"/>
    <p:sldId id="274" r:id="rId40"/>
    <p:sldId id="296" r:id="rId41"/>
    <p:sldId id="295" r:id="rId4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493"/>
            <p14:sldId id="494"/>
            <p14:sldId id="280"/>
            <p14:sldId id="257"/>
            <p14:sldId id="473"/>
            <p14:sldId id="282"/>
            <p14:sldId id="260"/>
            <p14:sldId id="289"/>
            <p14:sldId id="466"/>
            <p14:sldId id="290"/>
            <p14:sldId id="467"/>
            <p14:sldId id="291"/>
            <p14:sldId id="468"/>
            <p14:sldId id="287"/>
            <p14:sldId id="292"/>
            <p14:sldId id="469"/>
            <p14:sldId id="288"/>
            <p14:sldId id="293"/>
            <p14:sldId id="298"/>
            <p14:sldId id="470"/>
            <p14:sldId id="286"/>
            <p14:sldId id="299"/>
            <p14:sldId id="294"/>
            <p14:sldId id="300"/>
            <p14:sldId id="465"/>
            <p14:sldId id="472"/>
            <p14:sldId id="474"/>
            <p14:sldId id="475"/>
            <p14:sldId id="488"/>
            <p14:sldId id="489"/>
            <p14:sldId id="490"/>
            <p14:sldId id="492"/>
            <p14:sldId id="491"/>
            <p14:sldId id="297"/>
          </p14:sldIdLst>
        </p14:section>
        <p14:section name="Basic text box" id="{DCD4DD07-CAF7-4E7A-9DCD-CDE5ABF2F349}">
          <p14:sldIdLst>
            <p14:sldId id="274"/>
            <p14:sldId id="296"/>
            <p14:sldId id="295"/>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81" autoAdjust="0"/>
    <p:restoredTop sz="93400" autoAdjust="0"/>
  </p:normalViewPr>
  <p:slideViewPr>
    <p:cSldViewPr snapToGrid="0">
      <p:cViewPr varScale="1">
        <p:scale>
          <a:sx n="60" d="100"/>
          <a:sy n="60" d="100"/>
        </p:scale>
        <p:origin x="108" y="9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CF263-2816-409F-BB78-CFAE7C15387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CDA161E-DA79-46A3-BCD9-AC26BFFA22E1}">
      <dgm:prSet phldrT="[Text]"/>
      <dgm:spPr/>
      <dgm:t>
        <a:bodyPr/>
        <a:lstStyle/>
        <a:p>
          <a:r>
            <a:rPr lang="en-US" dirty="0"/>
            <a:t>Promote Student Engagement, Learning, Wellbeing, and Safety</a:t>
          </a:r>
        </a:p>
      </dgm:t>
    </dgm:pt>
    <dgm:pt modelId="{560F959E-1D33-4854-A3DE-DA9E956CE6C1}" type="parTrans" cxnId="{FBEB7BBC-F238-4DCD-838D-E980F450DAE3}">
      <dgm:prSet/>
      <dgm:spPr/>
      <dgm:t>
        <a:bodyPr/>
        <a:lstStyle/>
        <a:p>
          <a:endParaRPr lang="en-US"/>
        </a:p>
      </dgm:t>
    </dgm:pt>
    <dgm:pt modelId="{AC4B3B3E-3331-4645-ADA6-27D1EDC54B58}" type="sibTrans" cxnId="{FBEB7BBC-F238-4DCD-838D-E980F450DAE3}">
      <dgm:prSet/>
      <dgm:spPr/>
      <dgm:t>
        <a:bodyPr/>
        <a:lstStyle/>
        <a:p>
          <a:endParaRPr lang="en-US"/>
        </a:p>
      </dgm:t>
    </dgm:pt>
    <dgm:pt modelId="{46AF3D81-F852-4189-853C-ED8DD3A14BBD}">
      <dgm:prSet phldrT="[Text]"/>
      <dgm:spPr/>
      <dgm:t>
        <a:bodyPr/>
        <a:lstStyle/>
        <a:p>
          <a:r>
            <a:rPr lang="en-US" dirty="0"/>
            <a:t>Recognizing</a:t>
          </a:r>
          <a:r>
            <a:rPr lang="en-US" baseline="0" dirty="0"/>
            <a:t> Abuse and/or Neglect &amp; Fulfilling Mandated Reporter Responsibilities</a:t>
          </a:r>
          <a:endParaRPr lang="en-US" dirty="0"/>
        </a:p>
      </dgm:t>
    </dgm:pt>
    <dgm:pt modelId="{7B6D4E73-98A5-4690-8248-6BD74A9C55A4}" type="parTrans" cxnId="{24F8CD9F-6465-4DCD-A54E-E8BB87F4A0CE}">
      <dgm:prSet/>
      <dgm:spPr/>
      <dgm:t>
        <a:bodyPr/>
        <a:lstStyle/>
        <a:p>
          <a:endParaRPr lang="en-US"/>
        </a:p>
      </dgm:t>
    </dgm:pt>
    <dgm:pt modelId="{103B960B-51C6-4025-9086-FF998527D201}" type="sibTrans" cxnId="{24F8CD9F-6465-4DCD-A54E-E8BB87F4A0CE}">
      <dgm:prSet/>
      <dgm:spPr/>
      <dgm:t>
        <a:bodyPr/>
        <a:lstStyle/>
        <a:p>
          <a:endParaRPr lang="en-US"/>
        </a:p>
      </dgm:t>
    </dgm:pt>
    <dgm:pt modelId="{6DA18F31-89FE-4E2A-8924-4CF79DE286BB}">
      <dgm:prSet phldrT="[Text]"/>
      <dgm:spPr/>
      <dgm:t>
        <a:bodyPr/>
        <a:lstStyle/>
        <a:p>
          <a:r>
            <a:rPr lang="en-US" dirty="0"/>
            <a:t>Engaging and Connecting with Students and Families</a:t>
          </a:r>
        </a:p>
      </dgm:t>
    </dgm:pt>
    <dgm:pt modelId="{7C2AD8EF-D6EB-43FC-954A-7456A70010E1}" type="parTrans" cxnId="{AD8E40E0-3A1A-47D2-B5DB-A2D001764F35}">
      <dgm:prSet/>
      <dgm:spPr/>
      <dgm:t>
        <a:bodyPr/>
        <a:lstStyle/>
        <a:p>
          <a:endParaRPr lang="en-US"/>
        </a:p>
      </dgm:t>
    </dgm:pt>
    <dgm:pt modelId="{B9C24BCC-F201-4413-9156-9CA220AE380C}" type="sibTrans" cxnId="{AD8E40E0-3A1A-47D2-B5DB-A2D001764F35}">
      <dgm:prSet/>
      <dgm:spPr/>
      <dgm:t>
        <a:bodyPr/>
        <a:lstStyle/>
        <a:p>
          <a:endParaRPr lang="en-US"/>
        </a:p>
      </dgm:t>
    </dgm:pt>
    <dgm:pt modelId="{08195CDA-FBD5-44C7-8187-B571145B19A7}">
      <dgm:prSet phldrT="[Text]"/>
      <dgm:spPr/>
      <dgm:t>
        <a:bodyPr/>
        <a:lstStyle/>
        <a:p>
          <a:r>
            <a:rPr lang="en-US" dirty="0"/>
            <a:t>Attendance as a Tool for Engagement and Safety</a:t>
          </a:r>
        </a:p>
      </dgm:t>
    </dgm:pt>
    <dgm:pt modelId="{55DDE859-BC6D-4D3B-9DF0-443F3E48F6C7}" type="parTrans" cxnId="{8E513516-AA1A-4C05-9076-F9AD2F18DF4A}">
      <dgm:prSet/>
      <dgm:spPr/>
      <dgm:t>
        <a:bodyPr/>
        <a:lstStyle/>
        <a:p>
          <a:endParaRPr lang="en-US"/>
        </a:p>
      </dgm:t>
    </dgm:pt>
    <dgm:pt modelId="{D2CEBCB1-BCAF-4E2D-8882-A11E1142CC74}" type="sibTrans" cxnId="{8E513516-AA1A-4C05-9076-F9AD2F18DF4A}">
      <dgm:prSet/>
      <dgm:spPr/>
      <dgm:t>
        <a:bodyPr/>
        <a:lstStyle/>
        <a:p>
          <a:endParaRPr lang="en-US"/>
        </a:p>
      </dgm:t>
    </dgm:pt>
    <dgm:pt modelId="{7244F483-95C9-46E3-9588-66DFC8534D21}">
      <dgm:prSet phldrT="[Text]"/>
      <dgm:spPr/>
      <dgm:t>
        <a:bodyPr/>
        <a:lstStyle/>
        <a:p>
          <a:r>
            <a:rPr lang="en-US" dirty="0"/>
            <a:t>Supporting Students’ More Intensive Needs</a:t>
          </a:r>
        </a:p>
      </dgm:t>
    </dgm:pt>
    <dgm:pt modelId="{E1B55222-396C-4C84-8E8D-F056DF296615}" type="parTrans" cxnId="{ED978A65-8E8C-43D1-BA4E-09243D423879}">
      <dgm:prSet/>
      <dgm:spPr/>
      <dgm:t>
        <a:bodyPr/>
        <a:lstStyle/>
        <a:p>
          <a:endParaRPr lang="en-US"/>
        </a:p>
      </dgm:t>
    </dgm:pt>
    <dgm:pt modelId="{23E3FF0B-FD49-4C66-91EC-93DD8AA8C76A}" type="sibTrans" cxnId="{ED978A65-8E8C-43D1-BA4E-09243D423879}">
      <dgm:prSet/>
      <dgm:spPr/>
      <dgm:t>
        <a:bodyPr/>
        <a:lstStyle/>
        <a:p>
          <a:endParaRPr lang="en-US"/>
        </a:p>
      </dgm:t>
    </dgm:pt>
    <dgm:pt modelId="{E2F013F1-B3AB-4B29-81EB-99D74CE7387F}" type="pres">
      <dgm:prSet presAssocID="{991CF263-2816-409F-BB78-CFAE7C153877}" presName="diagram" presStyleCnt="0">
        <dgm:presLayoutVars>
          <dgm:chMax val="1"/>
          <dgm:dir/>
          <dgm:animLvl val="ctr"/>
          <dgm:resizeHandles val="exact"/>
        </dgm:presLayoutVars>
      </dgm:prSet>
      <dgm:spPr/>
    </dgm:pt>
    <dgm:pt modelId="{F9034EFA-6CCD-4776-BA1B-11B9F59B187F}" type="pres">
      <dgm:prSet presAssocID="{991CF263-2816-409F-BB78-CFAE7C153877}" presName="matrix" presStyleCnt="0"/>
      <dgm:spPr/>
    </dgm:pt>
    <dgm:pt modelId="{5D0E1B37-BB37-4055-87B2-77BF9636A45D}" type="pres">
      <dgm:prSet presAssocID="{991CF263-2816-409F-BB78-CFAE7C153877}" presName="tile1" presStyleLbl="node1" presStyleIdx="0" presStyleCnt="4"/>
      <dgm:spPr/>
    </dgm:pt>
    <dgm:pt modelId="{1419709A-B940-4B55-9F71-85770FC2089D}" type="pres">
      <dgm:prSet presAssocID="{991CF263-2816-409F-BB78-CFAE7C153877}" presName="tile1text" presStyleLbl="node1" presStyleIdx="0" presStyleCnt="4">
        <dgm:presLayoutVars>
          <dgm:chMax val="0"/>
          <dgm:chPref val="0"/>
          <dgm:bulletEnabled val="1"/>
        </dgm:presLayoutVars>
      </dgm:prSet>
      <dgm:spPr/>
    </dgm:pt>
    <dgm:pt modelId="{7C816ECF-C5D2-4C22-9E89-D5E4A4BAD084}" type="pres">
      <dgm:prSet presAssocID="{991CF263-2816-409F-BB78-CFAE7C153877}" presName="tile2" presStyleLbl="node1" presStyleIdx="1" presStyleCnt="4"/>
      <dgm:spPr/>
    </dgm:pt>
    <dgm:pt modelId="{7BBF46AF-816E-405C-B49C-3A6A8B05504D}" type="pres">
      <dgm:prSet presAssocID="{991CF263-2816-409F-BB78-CFAE7C153877}" presName="tile2text" presStyleLbl="node1" presStyleIdx="1" presStyleCnt="4">
        <dgm:presLayoutVars>
          <dgm:chMax val="0"/>
          <dgm:chPref val="0"/>
          <dgm:bulletEnabled val="1"/>
        </dgm:presLayoutVars>
      </dgm:prSet>
      <dgm:spPr/>
    </dgm:pt>
    <dgm:pt modelId="{641C5530-C07C-4731-AAF5-CC0B3C7933E8}" type="pres">
      <dgm:prSet presAssocID="{991CF263-2816-409F-BB78-CFAE7C153877}" presName="tile3" presStyleLbl="node1" presStyleIdx="2" presStyleCnt="4"/>
      <dgm:spPr/>
    </dgm:pt>
    <dgm:pt modelId="{D490A19F-2D13-4DFA-B786-071B735A2DDC}" type="pres">
      <dgm:prSet presAssocID="{991CF263-2816-409F-BB78-CFAE7C153877}" presName="tile3text" presStyleLbl="node1" presStyleIdx="2" presStyleCnt="4">
        <dgm:presLayoutVars>
          <dgm:chMax val="0"/>
          <dgm:chPref val="0"/>
          <dgm:bulletEnabled val="1"/>
        </dgm:presLayoutVars>
      </dgm:prSet>
      <dgm:spPr/>
    </dgm:pt>
    <dgm:pt modelId="{3E29492D-0922-4127-8739-5E6F0FC7ADE7}" type="pres">
      <dgm:prSet presAssocID="{991CF263-2816-409F-BB78-CFAE7C153877}" presName="tile4" presStyleLbl="node1" presStyleIdx="3" presStyleCnt="4"/>
      <dgm:spPr/>
    </dgm:pt>
    <dgm:pt modelId="{D4811142-EE60-4C39-9940-0E19B046F62D}" type="pres">
      <dgm:prSet presAssocID="{991CF263-2816-409F-BB78-CFAE7C153877}" presName="tile4text" presStyleLbl="node1" presStyleIdx="3" presStyleCnt="4">
        <dgm:presLayoutVars>
          <dgm:chMax val="0"/>
          <dgm:chPref val="0"/>
          <dgm:bulletEnabled val="1"/>
        </dgm:presLayoutVars>
      </dgm:prSet>
      <dgm:spPr/>
    </dgm:pt>
    <dgm:pt modelId="{0CEB0B40-990C-41DB-B142-3F0724ACB387}" type="pres">
      <dgm:prSet presAssocID="{991CF263-2816-409F-BB78-CFAE7C153877}" presName="centerTile" presStyleLbl="fgShp" presStyleIdx="0" presStyleCnt="1" custScaleX="157578" custScaleY="112036">
        <dgm:presLayoutVars>
          <dgm:chMax val="0"/>
          <dgm:chPref val="0"/>
        </dgm:presLayoutVars>
      </dgm:prSet>
      <dgm:spPr/>
    </dgm:pt>
  </dgm:ptLst>
  <dgm:cxnLst>
    <dgm:cxn modelId="{F30D5605-FA15-4503-806D-75094BF12C7B}" type="presOf" srcId="{6DA18F31-89FE-4E2A-8924-4CF79DE286BB}" destId="{7C816ECF-C5D2-4C22-9E89-D5E4A4BAD084}" srcOrd="0" destOrd="0" presId="urn:microsoft.com/office/officeart/2005/8/layout/matrix1"/>
    <dgm:cxn modelId="{8E513516-AA1A-4C05-9076-F9AD2F18DF4A}" srcId="{5CDA161E-DA79-46A3-BCD9-AC26BFFA22E1}" destId="{08195CDA-FBD5-44C7-8187-B571145B19A7}" srcOrd="2" destOrd="0" parTransId="{55DDE859-BC6D-4D3B-9DF0-443F3E48F6C7}" sibTransId="{D2CEBCB1-BCAF-4E2D-8882-A11E1142CC74}"/>
    <dgm:cxn modelId="{8A960F2A-2283-4B05-9A36-E9434A4BE723}" type="presOf" srcId="{7244F483-95C9-46E3-9588-66DFC8534D21}" destId="{D4811142-EE60-4C39-9940-0E19B046F62D}" srcOrd="1" destOrd="0" presId="urn:microsoft.com/office/officeart/2005/8/layout/matrix1"/>
    <dgm:cxn modelId="{FED3943D-8CAF-4074-90E3-DEEA9F8D777C}" type="presOf" srcId="{08195CDA-FBD5-44C7-8187-B571145B19A7}" destId="{641C5530-C07C-4731-AAF5-CC0B3C7933E8}" srcOrd="0" destOrd="0" presId="urn:microsoft.com/office/officeart/2005/8/layout/matrix1"/>
    <dgm:cxn modelId="{ED978A65-8E8C-43D1-BA4E-09243D423879}" srcId="{5CDA161E-DA79-46A3-BCD9-AC26BFFA22E1}" destId="{7244F483-95C9-46E3-9588-66DFC8534D21}" srcOrd="3" destOrd="0" parTransId="{E1B55222-396C-4C84-8E8D-F056DF296615}" sibTransId="{23E3FF0B-FD49-4C66-91EC-93DD8AA8C76A}"/>
    <dgm:cxn modelId="{95C17A52-39CE-4C48-8080-75FFC84D80D6}" type="presOf" srcId="{991CF263-2816-409F-BB78-CFAE7C153877}" destId="{E2F013F1-B3AB-4B29-81EB-99D74CE7387F}" srcOrd="0" destOrd="0" presId="urn:microsoft.com/office/officeart/2005/8/layout/matrix1"/>
    <dgm:cxn modelId="{CEDB8776-0781-4636-AC13-7F820BDB74F6}" type="presOf" srcId="{7244F483-95C9-46E3-9588-66DFC8534D21}" destId="{3E29492D-0922-4127-8739-5E6F0FC7ADE7}" srcOrd="0" destOrd="0" presId="urn:microsoft.com/office/officeart/2005/8/layout/matrix1"/>
    <dgm:cxn modelId="{AC5A688C-3CE5-4390-88FE-43F4B5F1AAD2}" type="presOf" srcId="{5CDA161E-DA79-46A3-BCD9-AC26BFFA22E1}" destId="{0CEB0B40-990C-41DB-B142-3F0724ACB387}" srcOrd="0" destOrd="0" presId="urn:microsoft.com/office/officeart/2005/8/layout/matrix1"/>
    <dgm:cxn modelId="{24F8CD9F-6465-4DCD-A54E-E8BB87F4A0CE}" srcId="{5CDA161E-DA79-46A3-BCD9-AC26BFFA22E1}" destId="{46AF3D81-F852-4189-853C-ED8DD3A14BBD}" srcOrd="0" destOrd="0" parTransId="{7B6D4E73-98A5-4690-8248-6BD74A9C55A4}" sibTransId="{103B960B-51C6-4025-9086-FF998527D201}"/>
    <dgm:cxn modelId="{FBEB7BBC-F238-4DCD-838D-E980F450DAE3}" srcId="{991CF263-2816-409F-BB78-CFAE7C153877}" destId="{5CDA161E-DA79-46A3-BCD9-AC26BFFA22E1}" srcOrd="0" destOrd="0" parTransId="{560F959E-1D33-4854-A3DE-DA9E956CE6C1}" sibTransId="{AC4B3B3E-3331-4645-ADA6-27D1EDC54B58}"/>
    <dgm:cxn modelId="{A7A6B1D0-8C92-4B95-B9E7-45171BDB4BD7}" type="presOf" srcId="{6DA18F31-89FE-4E2A-8924-4CF79DE286BB}" destId="{7BBF46AF-816E-405C-B49C-3A6A8B05504D}" srcOrd="1" destOrd="0" presId="urn:microsoft.com/office/officeart/2005/8/layout/matrix1"/>
    <dgm:cxn modelId="{AD8E40E0-3A1A-47D2-B5DB-A2D001764F35}" srcId="{5CDA161E-DA79-46A3-BCD9-AC26BFFA22E1}" destId="{6DA18F31-89FE-4E2A-8924-4CF79DE286BB}" srcOrd="1" destOrd="0" parTransId="{7C2AD8EF-D6EB-43FC-954A-7456A70010E1}" sibTransId="{B9C24BCC-F201-4413-9156-9CA220AE380C}"/>
    <dgm:cxn modelId="{D05888F2-080F-431A-AF38-34493DB7AF1C}" type="presOf" srcId="{08195CDA-FBD5-44C7-8187-B571145B19A7}" destId="{D490A19F-2D13-4DFA-B786-071B735A2DDC}" srcOrd="1" destOrd="0" presId="urn:microsoft.com/office/officeart/2005/8/layout/matrix1"/>
    <dgm:cxn modelId="{A5385EF5-50FF-48C2-9135-1F75D27EF151}" type="presOf" srcId="{46AF3D81-F852-4189-853C-ED8DD3A14BBD}" destId="{5D0E1B37-BB37-4055-87B2-77BF9636A45D}" srcOrd="0" destOrd="0" presId="urn:microsoft.com/office/officeart/2005/8/layout/matrix1"/>
    <dgm:cxn modelId="{DFD416FB-FB03-4570-AD28-0CF6867CC1C0}" type="presOf" srcId="{46AF3D81-F852-4189-853C-ED8DD3A14BBD}" destId="{1419709A-B940-4B55-9F71-85770FC2089D}" srcOrd="1" destOrd="0" presId="urn:microsoft.com/office/officeart/2005/8/layout/matrix1"/>
    <dgm:cxn modelId="{9CE815F0-CFDF-4D23-AFC1-470AEA8753A4}" type="presParOf" srcId="{E2F013F1-B3AB-4B29-81EB-99D74CE7387F}" destId="{F9034EFA-6CCD-4776-BA1B-11B9F59B187F}" srcOrd="0" destOrd="0" presId="urn:microsoft.com/office/officeart/2005/8/layout/matrix1"/>
    <dgm:cxn modelId="{BF49AB01-B3EE-48C5-B965-8C3B78E9E2B5}" type="presParOf" srcId="{F9034EFA-6CCD-4776-BA1B-11B9F59B187F}" destId="{5D0E1B37-BB37-4055-87B2-77BF9636A45D}" srcOrd="0" destOrd="0" presId="urn:microsoft.com/office/officeart/2005/8/layout/matrix1"/>
    <dgm:cxn modelId="{75408169-3EE8-478B-97AE-0EDA50677628}" type="presParOf" srcId="{F9034EFA-6CCD-4776-BA1B-11B9F59B187F}" destId="{1419709A-B940-4B55-9F71-85770FC2089D}" srcOrd="1" destOrd="0" presId="urn:microsoft.com/office/officeart/2005/8/layout/matrix1"/>
    <dgm:cxn modelId="{DB818452-10CC-4F3F-9489-3B4167DD784E}" type="presParOf" srcId="{F9034EFA-6CCD-4776-BA1B-11B9F59B187F}" destId="{7C816ECF-C5D2-4C22-9E89-D5E4A4BAD084}" srcOrd="2" destOrd="0" presId="urn:microsoft.com/office/officeart/2005/8/layout/matrix1"/>
    <dgm:cxn modelId="{E6D99F9F-54F5-476A-90E5-0E7B14F1DE0A}" type="presParOf" srcId="{F9034EFA-6CCD-4776-BA1B-11B9F59B187F}" destId="{7BBF46AF-816E-405C-B49C-3A6A8B05504D}" srcOrd="3" destOrd="0" presId="urn:microsoft.com/office/officeart/2005/8/layout/matrix1"/>
    <dgm:cxn modelId="{FD3D9FE6-8BFE-44B7-ADA9-D50109A7ABE8}" type="presParOf" srcId="{F9034EFA-6CCD-4776-BA1B-11B9F59B187F}" destId="{641C5530-C07C-4731-AAF5-CC0B3C7933E8}" srcOrd="4" destOrd="0" presId="urn:microsoft.com/office/officeart/2005/8/layout/matrix1"/>
    <dgm:cxn modelId="{03D9446E-F3C9-4DFC-AC15-C1EC46A7C989}" type="presParOf" srcId="{F9034EFA-6CCD-4776-BA1B-11B9F59B187F}" destId="{D490A19F-2D13-4DFA-B786-071B735A2DDC}" srcOrd="5" destOrd="0" presId="urn:microsoft.com/office/officeart/2005/8/layout/matrix1"/>
    <dgm:cxn modelId="{7272633A-15F7-449F-8593-B789444E5C16}" type="presParOf" srcId="{F9034EFA-6CCD-4776-BA1B-11B9F59B187F}" destId="{3E29492D-0922-4127-8739-5E6F0FC7ADE7}" srcOrd="6" destOrd="0" presId="urn:microsoft.com/office/officeart/2005/8/layout/matrix1"/>
    <dgm:cxn modelId="{ADF7E707-9972-42C0-B59E-F615F006E2CB}" type="presParOf" srcId="{F9034EFA-6CCD-4776-BA1B-11B9F59B187F}" destId="{D4811142-EE60-4C39-9940-0E19B046F62D}" srcOrd="7" destOrd="0" presId="urn:microsoft.com/office/officeart/2005/8/layout/matrix1"/>
    <dgm:cxn modelId="{85A85D63-4123-47DF-8689-5DCB4768CB83}" type="presParOf" srcId="{E2F013F1-B3AB-4B29-81EB-99D74CE7387F}" destId="{0CEB0B40-990C-41DB-B142-3F0724ACB38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E1B37-BB37-4055-87B2-77BF9636A45D}">
      <dsp:nvSpPr>
        <dsp:cNvPr id="0" name=""/>
        <dsp:cNvSpPr/>
      </dsp:nvSpPr>
      <dsp:spPr>
        <a:xfrm rot="16200000">
          <a:off x="678738" y="-678738"/>
          <a:ext cx="2011680" cy="336915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Recognizing</a:t>
          </a:r>
          <a:r>
            <a:rPr lang="en-US" sz="1900" kern="1200" baseline="0" dirty="0"/>
            <a:t> Abuse and/or Neglect &amp; Fulfilling Mandated Reporter Responsibilities</a:t>
          </a:r>
          <a:endParaRPr lang="en-US" sz="1900" kern="1200" dirty="0"/>
        </a:p>
      </dsp:txBody>
      <dsp:txXfrm rot="5400000">
        <a:off x="0" y="0"/>
        <a:ext cx="3369157" cy="1508760"/>
      </dsp:txXfrm>
    </dsp:sp>
    <dsp:sp modelId="{7C816ECF-C5D2-4C22-9E89-D5E4A4BAD084}">
      <dsp:nvSpPr>
        <dsp:cNvPr id="0" name=""/>
        <dsp:cNvSpPr/>
      </dsp:nvSpPr>
      <dsp:spPr>
        <a:xfrm>
          <a:off x="3369157" y="0"/>
          <a:ext cx="3369157" cy="20116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Engaging and Connecting with Students and Families</a:t>
          </a:r>
        </a:p>
      </dsp:txBody>
      <dsp:txXfrm>
        <a:off x="3369157" y="0"/>
        <a:ext cx="3369157" cy="1508760"/>
      </dsp:txXfrm>
    </dsp:sp>
    <dsp:sp modelId="{641C5530-C07C-4731-AAF5-CC0B3C7933E8}">
      <dsp:nvSpPr>
        <dsp:cNvPr id="0" name=""/>
        <dsp:cNvSpPr/>
      </dsp:nvSpPr>
      <dsp:spPr>
        <a:xfrm rot="10800000">
          <a:off x="0" y="2011680"/>
          <a:ext cx="3369157" cy="201168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Attendance as a Tool for Engagement and Safety</a:t>
          </a:r>
        </a:p>
      </dsp:txBody>
      <dsp:txXfrm rot="10800000">
        <a:off x="0" y="2514599"/>
        <a:ext cx="3369157" cy="1508760"/>
      </dsp:txXfrm>
    </dsp:sp>
    <dsp:sp modelId="{3E29492D-0922-4127-8739-5E6F0FC7ADE7}">
      <dsp:nvSpPr>
        <dsp:cNvPr id="0" name=""/>
        <dsp:cNvSpPr/>
      </dsp:nvSpPr>
      <dsp:spPr>
        <a:xfrm rot="5400000">
          <a:off x="4047895" y="1332941"/>
          <a:ext cx="2011680" cy="336915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Supporting Students’ More Intensive Needs</a:t>
          </a:r>
        </a:p>
      </dsp:txBody>
      <dsp:txXfrm rot="-5400000">
        <a:off x="3369157" y="2514599"/>
        <a:ext cx="3369157" cy="1508760"/>
      </dsp:txXfrm>
    </dsp:sp>
    <dsp:sp modelId="{0CEB0B40-990C-41DB-B142-3F0724ACB387}">
      <dsp:nvSpPr>
        <dsp:cNvPr id="0" name=""/>
        <dsp:cNvSpPr/>
      </dsp:nvSpPr>
      <dsp:spPr>
        <a:xfrm>
          <a:off x="1776441" y="1448228"/>
          <a:ext cx="3185430" cy="112690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Promote Student Engagement, Learning, Wellbeing, and Safety</a:t>
          </a:r>
        </a:p>
      </dsp:txBody>
      <dsp:txXfrm>
        <a:off x="1831452" y="1503239"/>
        <a:ext cx="3075408" cy="101688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2021/9/9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2021/9/9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660899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7076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49327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50388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56221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8325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05762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396832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9/9/2021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urldefense.proofpoint.com/v2/url?u=https-3A__www.frcma.org_locations&amp;d=DwMFAg&amp;c=lDF7oMaPKXpkYvev9V-fVahWL0QWnGCCAfCDz1Bns_w&amp;r=dyrILXzQGyRBVOrYdceiBv8-c5iUxog9IXKvoa_J6w8&amp;m=4U_juaTSxAN3CGLruWjeODr8Yb27dplD1ynAgBn-fis&amp;s=cuW067_G36fFb3Lu658ffxCLsSLXEkpmiEoF00Guj68&amp;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doe.mass.edu/sfs/promoting-wellbeing.doc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telephone-phone-communication-303745/"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s://www.mass.gov/orgs/massachusetts-department-of-children-families/locations?_page=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prs/ta/hhep-qa.html" TargetMode="External"/><Relationship Id="rId2" Type="http://schemas.openxmlformats.org/officeDocument/2006/relationships/hyperlink" Target="https://www.doe.mass.edu/covid19/on-desktop/covid19-guide-updates.pdf" TargetMode="External"/><Relationship Id="rId1" Type="http://schemas.openxmlformats.org/officeDocument/2006/relationships/slideLayout" Target="../slideLayouts/slideLayout5.xml"/><Relationship Id="rId4" Type="http://schemas.openxmlformats.org/officeDocument/2006/relationships/hyperlink" Target="https://www.doe.mass.edu/cmvs/"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doe.mass.edu/covid19/on-desktop.html"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bealearninghero.org/" TargetMode="External"/><Relationship Id="rId13" Type="http://schemas.openxmlformats.org/officeDocument/2006/relationships/hyperlink" Target="https://www.doe.mass.edu/instruction/culturally-responsive/" TargetMode="External"/><Relationship Id="rId18" Type="http://schemas.openxmlformats.org/officeDocument/2006/relationships/hyperlink" Target="https://www.edsurge.com/news/2020-06-22-what-does-good-classroom-design-look-like-in-the-age-of-social-distancing" TargetMode="External"/><Relationship Id="rId3" Type="http://schemas.openxmlformats.org/officeDocument/2006/relationships/hyperlink" Target="https://www.doe.mass.edu/sfs/fscp-fundamentals.docx" TargetMode="External"/><Relationship Id="rId7" Type="http://schemas.openxmlformats.org/officeDocument/2006/relationships/hyperlink" Target="https://www.edutopia.org/video/engaging-families-social-and-emotional-learning-strategies" TargetMode="External"/><Relationship Id="rId12" Type="http://schemas.openxmlformats.org/officeDocument/2006/relationships/hyperlink" Target="https://www.doe.mass.edu/sfss/mtss/" TargetMode="External"/><Relationship Id="rId17" Type="http://schemas.openxmlformats.org/officeDocument/2006/relationships/hyperlink" Target="https://www.cultofpedagogy.com/easy-button/" TargetMode="External"/><Relationship Id="rId2" Type="http://schemas.openxmlformats.org/officeDocument/2006/relationships/hyperlink" Target="http://www.doe.mass.edu/sfs/family-engagement-framework.pdf" TargetMode="External"/><Relationship Id="rId16" Type="http://schemas.openxmlformats.org/officeDocument/2006/relationships/hyperlink" Target="https://www.npr.org/2021/04/21/989056927/how-schools-can-help-kids-heal-after-a-year-of-crisis-and-uncertainty" TargetMode="External"/><Relationship Id="rId20" Type="http://schemas.openxmlformats.org/officeDocument/2006/relationships/hyperlink" Target="https://www.doe.mass.edu/covid19/remote-learning/relationship-mapping.pdf" TargetMode="External"/><Relationship Id="rId1" Type="http://schemas.openxmlformats.org/officeDocument/2006/relationships/slideLayout" Target="../slideLayouts/slideLayout7.xml"/><Relationship Id="rId6" Type="http://schemas.openxmlformats.org/officeDocument/2006/relationships/hyperlink" Target="https://www.massgeneral.org/psychiatry/guide-to-mental-health-resources/families-and-children" TargetMode="External"/><Relationship Id="rId11" Type="http://schemas.openxmlformats.org/officeDocument/2006/relationships/hyperlink" Target="https://www.doe.mass.edu/sfs/sel/" TargetMode="External"/><Relationship Id="rId5" Type="http://schemas.openxmlformats.org/officeDocument/2006/relationships/hyperlink" Target="https://docs.google.com/presentation/d/1p6FnPkU2kd0A9aieS4UA-B45MDNe2tQkVtUzora7x70/edit?usp=sharing" TargetMode="External"/><Relationship Id="rId15" Type="http://schemas.openxmlformats.org/officeDocument/2006/relationships/hyperlink" Target="https://edpolicyinca.org/publications/reimagine-and-rebuild" TargetMode="External"/><Relationship Id="rId10" Type="http://schemas.openxmlformats.org/officeDocument/2006/relationships/hyperlink" Target="https://www.doe.mass.edu/sfs/safety/" TargetMode="External"/><Relationship Id="rId19" Type="http://schemas.openxmlformats.org/officeDocument/2006/relationships/hyperlink" Target="https://www.kqed.org/mindshift/55679/four-core-priorities-for-trauma-informed-distance-learning" TargetMode="External"/><Relationship Id="rId4" Type="http://schemas.openxmlformats.org/officeDocument/2006/relationships/hyperlink" Target="https://www2.ed.gov/documents/family-community/partners-education.pdf" TargetMode="External"/><Relationship Id="rId9" Type="http://schemas.openxmlformats.org/officeDocument/2006/relationships/hyperlink" Target="http://www.masssupport.org/" TargetMode="External"/><Relationship Id="rId14" Type="http://schemas.openxmlformats.org/officeDocument/2006/relationships/hyperlink" Target="https://www.doe.mass.edu/odl/e-learning/culturally-resp-sust/content/index.htm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massachusetts.networkofcare.org/mh/" TargetMode="External"/><Relationship Id="rId3" Type="http://schemas.openxmlformats.org/officeDocument/2006/relationships/hyperlink" Target="https://urldefense.proofpoint.com/v2/url?u=https-3A__www.rjcolorado.org_covid-2D19&amp;d=DwMGaQ&amp;c=lDF7oMaPKXpkYvev9V-fVahWL0QWnGCCAfCDz1Bns_w&amp;r=gFycvxqmzWMLgUSf201wdpnHDdNG7v03Nl_gnqyMdlY&amp;m=KVnj3nGurqWhGQK3s8p_Eo7gAc2un3xtdzjJ0tOKlGQ&amp;s=KlRz7Lmy7_hpFDmI7DA39A9Iy35-j3sgPhxoxWTiP20&amp;e=" TargetMode="External"/><Relationship Id="rId7" Type="http://schemas.openxmlformats.org/officeDocument/2006/relationships/hyperlink" Target="https://www.mass.gov/childrens-behavioral-health-initiative-cbhi" TargetMode="External"/><Relationship Id="rId12" Type="http://schemas.openxmlformats.org/officeDocument/2006/relationships/hyperlink" Target="https://www.umb.edu/birch/online_learning" TargetMode="External"/><Relationship Id="rId2" Type="http://schemas.openxmlformats.org/officeDocument/2006/relationships/hyperlink" Target="https://urldefense.proofpoint.com/v2/url?u=https-3A__assets-2Dglobal.website-2Dfiles.com_5d3725188825e071f1670246_5eece8935e4d8010fea193d9-5FReturning-2520to-2520School-2520During-2520and-2520After-2520Crisis.pdf&amp;d=DwMGaQ&amp;c=lDF7oMaPKXpkYvev9V-fVahWL0QWnGCCAfCDz1Bns_w&amp;r=gFycvxqmzWMLgUSf201wdpnHDdNG7v03Nl_gnqyMdlY&amp;m=KVnj3nGurqWhGQK3s8p_Eo7gAc2un3xtdzjJ0tOKlGQ&amp;s=bQFo46xhcQ7omWmz8uj0tU1ffmIc87Y71kD8tjBz97E&amp;e=" TargetMode="External"/><Relationship Id="rId1" Type="http://schemas.openxmlformats.org/officeDocument/2006/relationships/slideLayout" Target="../slideLayouts/slideLayout7.xml"/><Relationship Id="rId6" Type="http://schemas.openxmlformats.org/officeDocument/2006/relationships/hyperlink" Target="https://www.doe.mass.edu/covid19/mental-health.html" TargetMode="External"/><Relationship Id="rId11" Type="http://schemas.openxmlformats.org/officeDocument/2006/relationships/hyperlink" Target="https://www.mass.gov/suicide-prevention-program" TargetMode="External"/><Relationship Id="rId5" Type="http://schemas.openxmlformats.org/officeDocument/2006/relationships/hyperlink" Target="https://www.doe.mass.edu/sfs/ymhfa/" TargetMode="External"/><Relationship Id="rId10" Type="http://schemas.openxmlformats.org/officeDocument/2006/relationships/hyperlink" Target="https://matoolsforschools.com/resources/covid-19-sel" TargetMode="External"/><Relationship Id="rId4" Type="http://schemas.openxmlformats.org/officeDocument/2006/relationships/hyperlink" Target="https://www.pbis.org/" TargetMode="External"/><Relationship Id="rId9" Type="http://schemas.openxmlformats.org/officeDocument/2006/relationships/hyperlink" Target="https://handholdma.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safekidsthrive.org/build-your-toolkit/how-to-use-safe-kids-thrive/" TargetMode="External"/><Relationship Id="rId3" Type="http://schemas.openxmlformats.org/officeDocument/2006/relationships/hyperlink" Target="https://www.attendanceworks.org/resources/toolkits/pathways-to-engagement-a-toolkit-for-covid-19-recovery-through-attendance/" TargetMode="External"/><Relationship Id="rId7" Type="http://schemas.openxmlformats.org/officeDocument/2006/relationships/hyperlink" Target="https://www.mass.gov/files/documents/2016/07/pm/promising-approaches-publication.pdf" TargetMode="External"/><Relationship Id="rId2" Type="http://schemas.openxmlformats.org/officeDocument/2006/relationships/hyperlink" Target="https://www.doe.mass.edu/sfs/attendance/" TargetMode="External"/><Relationship Id="rId1" Type="http://schemas.openxmlformats.org/officeDocument/2006/relationships/slideLayout" Target="../slideLayouts/slideLayout7.xml"/><Relationship Id="rId6" Type="http://schemas.openxmlformats.org/officeDocument/2006/relationships/hyperlink" Target="http://51a.middlesexcac.org/" TargetMode="External"/><Relationship Id="rId5" Type="http://schemas.openxmlformats.org/officeDocument/2006/relationships/hyperlink" Target="https://www.mass.gov/doc/dcf-mandated-reporter-guide/download" TargetMode="External"/><Relationship Id="rId4" Type="http://schemas.openxmlformats.org/officeDocument/2006/relationships/hyperlink" Target="https://www.mass.gov/how-to/report-child-abuse-or-neglect" TargetMode="External"/><Relationship Id="rId9" Type="http://schemas.openxmlformats.org/officeDocument/2006/relationships/hyperlink" Target="https://www.doe.mass.edu/lawsregs/advisory/082010childabuse.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10" name="Title 9">
            <a:extLst>
              <a:ext uri="{FF2B5EF4-FFF2-40B4-BE49-F238E27FC236}">
                <a16:creationId xmlns:a16="http://schemas.microsoft.com/office/drawing/2014/main" id="{5C1CFE43-5104-4718-A310-220034866C7B}"/>
              </a:ext>
            </a:extLst>
          </p:cNvPr>
          <p:cNvSpPr txBox="1">
            <a:spLocks noGrp="1"/>
          </p:cNvSpPr>
          <p:nvPr>
            <p:ph type="title" idx="4294967295"/>
          </p:nvPr>
        </p:nvSpPr>
        <p:spPr>
          <a:xfrm>
            <a:off x="484742" y="722974"/>
            <a:ext cx="11237205" cy="35686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E38526"/>
              </a:buClr>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t>In fall 2021, all districts and schools are required to be in-person, full-time, 5 days a week. While student engagement, learning, wellbeing, and safety are always the multifaceted focus of the work of our schools, we understand that these considerations are particularly important as the world emerges from the COVID-19 pandemic. </a:t>
            </a:r>
            <a:b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b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351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Re-envisioning School Culture and the Conditions for Learning</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p:txBody>
          <a:bodyPr/>
          <a:lstStyle/>
          <a:p>
            <a:pPr marL="0" indent="0">
              <a:buNone/>
            </a:pPr>
            <a:r>
              <a:rPr lang="en-US" u="sng" dirty="0">
                <a:solidFill>
                  <a:schemeClr val="tx1"/>
                </a:solidFill>
                <a:effectLst/>
                <a:latin typeface="+mn-lt"/>
                <a:ea typeface="Calibri" panose="020F0502020204030204" pitchFamily="34" charset="0"/>
                <a:cs typeface="Arial" panose="020B0604020202020204" pitchFamily="34" charset="0"/>
              </a:rPr>
              <a:t>Strategies:</a:t>
            </a:r>
          </a:p>
          <a:p>
            <a:r>
              <a:rPr lang="en-US" dirty="0">
                <a:solidFill>
                  <a:schemeClr val="tx1"/>
                </a:solidFill>
                <a:effectLst/>
                <a:latin typeface="+mn-lt"/>
                <a:ea typeface="Calibri" panose="020F0502020204030204" pitchFamily="34" charset="0"/>
                <a:cs typeface="Arial" panose="020B0604020202020204" pitchFamily="34" charset="0"/>
              </a:rPr>
              <a:t>Continue to allocate time for culture and community building. </a:t>
            </a:r>
            <a:endParaRPr lang="en-US" dirty="0">
              <a:solidFill>
                <a:schemeClr val="tx1"/>
              </a:solidFill>
              <a:latin typeface="+mn-lt"/>
            </a:endParaRPr>
          </a:p>
          <a:p>
            <a:r>
              <a:rPr lang="en-US" dirty="0">
                <a:solidFill>
                  <a:schemeClr val="tx1"/>
                </a:solidFill>
                <a:effectLst/>
                <a:latin typeface="+mn-lt"/>
                <a:ea typeface="Calibri" panose="020F0502020204030204" pitchFamily="34" charset="0"/>
                <a:cs typeface="Arial" panose="020B0604020202020204" pitchFamily="34" charset="0"/>
              </a:rPr>
              <a:t>Focus on relationship-building. </a:t>
            </a:r>
          </a:p>
          <a:p>
            <a:r>
              <a:rPr lang="en-US" dirty="0">
                <a:solidFill>
                  <a:schemeClr val="tx1"/>
                </a:solidFill>
                <a:effectLst/>
                <a:latin typeface="+mn-lt"/>
                <a:ea typeface="Calibri" panose="020F0502020204030204" pitchFamily="34" charset="0"/>
                <a:cs typeface="Arial" panose="020B0604020202020204" pitchFamily="34" charset="0"/>
              </a:rPr>
              <a:t>Make social emotional well-being and collective care a normal and visible part of the school – for students, staff, and families. </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122401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Re-envisioning School Culture and the Conditions for Learning.</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p:txBody>
          <a:bodyPr/>
          <a:lstStyle/>
          <a:p>
            <a:pPr marL="0" indent="0">
              <a:buNone/>
            </a:pPr>
            <a:r>
              <a:rPr lang="en-US" u="sng" dirty="0">
                <a:solidFill>
                  <a:schemeClr val="tx1"/>
                </a:solidFill>
                <a:effectLst/>
                <a:latin typeface="+mn-lt"/>
                <a:ea typeface="Calibri" panose="020F0502020204030204" pitchFamily="34" charset="0"/>
                <a:cs typeface="Arial" panose="020B0604020202020204" pitchFamily="34" charset="0"/>
              </a:rPr>
              <a:t>Consider Equity-Related Questions:</a:t>
            </a:r>
          </a:p>
          <a:p>
            <a:r>
              <a:rPr lang="en-US" sz="3200" u="none" strike="noStrike" dirty="0">
                <a:effectLst/>
                <a:latin typeface="+mn-lt"/>
                <a:ea typeface="Calibri" panose="020F0502020204030204" pitchFamily="34" charset="0"/>
                <a:cs typeface="Arial" panose="020B0604020202020204" pitchFamily="34" charset="0"/>
              </a:rPr>
              <a:t>What methods are being used to create </a:t>
            </a:r>
            <a:r>
              <a:rPr lang="en-US" sz="3200" b="1" u="none" strike="noStrike" dirty="0">
                <a:effectLst/>
                <a:latin typeface="+mn-lt"/>
                <a:ea typeface="Calibri" panose="020F0502020204030204" pitchFamily="34" charset="0"/>
                <a:cs typeface="Arial" panose="020B0604020202020204" pitchFamily="34" charset="0"/>
              </a:rPr>
              <a:t>emotional safety and support</a:t>
            </a:r>
            <a:r>
              <a:rPr lang="en-US" sz="3200" u="none" strike="noStrike" dirty="0">
                <a:effectLst/>
                <a:latin typeface="+mn-lt"/>
                <a:ea typeface="Calibri" panose="020F0502020204030204" pitchFamily="34" charset="0"/>
                <a:cs typeface="Arial" panose="020B0604020202020204" pitchFamily="34" charset="0"/>
              </a:rPr>
              <a:t> for students and families of color? </a:t>
            </a:r>
            <a:endParaRPr lang="en-US" sz="3200" dirty="0">
              <a:latin typeface="+mn-lt"/>
            </a:endParaRPr>
          </a:p>
          <a:p>
            <a:r>
              <a:rPr lang="en-US" sz="3200" u="none" strike="noStrike" dirty="0">
                <a:effectLst/>
                <a:latin typeface="+mn-lt"/>
                <a:ea typeface="Calibri" panose="020F0502020204030204" pitchFamily="34" charset="0"/>
                <a:cs typeface="Arial" panose="020B0604020202020204" pitchFamily="34" charset="0"/>
              </a:rPr>
              <a:t>What steps have been taken to get student and family feedback about this question?</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72009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Cultivating Positive Behavior</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p:txBody>
          <a:bodyPr/>
          <a:lstStyle/>
          <a:p>
            <a:pPr marL="0" indent="0">
              <a:buNone/>
            </a:pPr>
            <a:r>
              <a:rPr lang="en-US" sz="3400" u="sng" dirty="0">
                <a:solidFill>
                  <a:schemeClr val="tx1"/>
                </a:solidFill>
                <a:effectLst/>
                <a:latin typeface="+mn-lt"/>
                <a:ea typeface="Calibri" panose="020F0502020204030204" pitchFamily="34" charset="0"/>
                <a:cs typeface="Arial" panose="020B0604020202020204" pitchFamily="34" charset="0"/>
              </a:rPr>
              <a:t>Strategies:</a:t>
            </a:r>
          </a:p>
          <a:p>
            <a:r>
              <a:rPr lang="en-US" dirty="0">
                <a:solidFill>
                  <a:schemeClr val="tx1"/>
                </a:solidFill>
                <a:effectLst/>
                <a:latin typeface="+mn-lt"/>
                <a:ea typeface="Calibri" panose="020F0502020204030204" pitchFamily="34" charset="0"/>
                <a:cs typeface="Arial" panose="020B0604020202020204" pitchFamily="34" charset="0"/>
              </a:rPr>
              <a:t>Clearly define what positive behavior looks like and proactively and creatively update the entire school community regarding expectations and student development strategies related to positive behavior. </a:t>
            </a:r>
            <a:endParaRPr lang="en-US" dirty="0">
              <a:solidFill>
                <a:schemeClr val="tx1"/>
              </a:solidFill>
              <a:latin typeface="+mn-lt"/>
            </a:endParaRPr>
          </a:p>
          <a:p>
            <a:r>
              <a:rPr lang="en-US" dirty="0">
                <a:solidFill>
                  <a:schemeClr val="tx1"/>
                </a:solidFill>
                <a:effectLst/>
                <a:latin typeface="+mn-lt"/>
                <a:ea typeface="Calibri" panose="020F0502020204030204" pitchFamily="34" charset="0"/>
                <a:cs typeface="Arial" panose="020B0604020202020204" pitchFamily="34" charset="0"/>
              </a:rPr>
              <a:t>Prioritize teaching and modeling behavioral expectations in the classroom and at home. </a:t>
            </a:r>
          </a:p>
          <a:p>
            <a:r>
              <a:rPr lang="en-US" dirty="0">
                <a:solidFill>
                  <a:schemeClr val="tx1"/>
                </a:solidFill>
                <a:effectLst/>
                <a:latin typeface="+mn-lt"/>
                <a:ea typeface="Calibri" panose="020F0502020204030204" pitchFamily="34" charset="0"/>
                <a:cs typeface="Arial" panose="020B0604020202020204" pitchFamily="34" charset="0"/>
              </a:rPr>
              <a:t>Take proportionate and contextualized responses to deviations from behavioral expectations.  </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397676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Cultivating Positive Behavior.</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a:xfrm>
            <a:off x="490625" y="1137717"/>
            <a:ext cx="11561828" cy="5049746"/>
          </a:xfrm>
        </p:spPr>
        <p:txBody>
          <a:bodyPr/>
          <a:lstStyle/>
          <a:p>
            <a:pPr marL="0" indent="0">
              <a:lnSpc>
                <a:spcPct val="107000"/>
              </a:lnSpc>
              <a:spcBef>
                <a:spcPts val="0"/>
              </a:spcBef>
              <a:buNone/>
            </a:pPr>
            <a:r>
              <a:rPr lang="en-US" sz="2400" u="sng" dirty="0">
                <a:solidFill>
                  <a:schemeClr val="tx1"/>
                </a:solidFill>
                <a:effectLst/>
                <a:latin typeface="+mn-lt"/>
                <a:ea typeface="Calibri" panose="020F0502020204030204" pitchFamily="34" charset="0"/>
                <a:cs typeface="Arial" panose="020B0604020202020204" pitchFamily="34" charset="0"/>
              </a:rPr>
              <a:t>Consider Equity-Related Questions:</a:t>
            </a:r>
            <a:endParaRPr lang="en-US" sz="2400" u="none" strike="noStrike" dirty="0">
              <a:solidFill>
                <a:schemeClr val="tx1"/>
              </a:solidFill>
              <a:effectLst/>
              <a:latin typeface="+mn-lt"/>
              <a:ea typeface="Calibri" panose="020F0502020204030204" pitchFamily="34" charset="0"/>
              <a:cs typeface="Arial" panose="020B0604020202020204" pitchFamily="34" charset="0"/>
            </a:endParaRPr>
          </a:p>
          <a:p>
            <a:pPr>
              <a:lnSpc>
                <a:spcPct val="107000"/>
              </a:lnSpc>
              <a:spcBef>
                <a:spcPts val="0"/>
              </a:spcBef>
            </a:pPr>
            <a:r>
              <a:rPr lang="en-US" sz="2400" u="none" strike="noStrike" dirty="0">
                <a:solidFill>
                  <a:schemeClr val="tx1"/>
                </a:solidFill>
                <a:effectLst/>
                <a:latin typeface="+mn-lt"/>
                <a:ea typeface="Calibri" panose="020F0502020204030204" pitchFamily="34" charset="0"/>
                <a:cs typeface="Arial" panose="020B0604020202020204" pitchFamily="34" charset="0"/>
              </a:rPr>
              <a:t>Are the school’s behavioral expectations aligned with and reflective of the norms and values of all students’ backgrounds and identities? What steps have been taken to get student and family feedback about this question? </a:t>
            </a:r>
          </a:p>
          <a:p>
            <a:r>
              <a:rPr lang="en-US" sz="2400" u="none" strike="noStrike" dirty="0">
                <a:solidFill>
                  <a:schemeClr val="tx1"/>
                </a:solidFill>
                <a:effectLst/>
                <a:latin typeface="+mn-lt"/>
                <a:ea typeface="Calibri" panose="020F0502020204030204" pitchFamily="34" charset="0"/>
                <a:cs typeface="Arial" panose="020B0604020202020204" pitchFamily="34" charset="0"/>
              </a:rPr>
              <a:t>Will new behavioral expectations and consequences disproportionately impact specific student groups (e.g., students with disabilities, students who have experienced trauma)? What restorative measures can be taken to support students in the adoption of behaviors required for health and safety reasons?</a:t>
            </a:r>
          </a:p>
          <a:p>
            <a:r>
              <a:rPr lang="en-US" sz="2400" u="none" strike="noStrike" dirty="0">
                <a:solidFill>
                  <a:schemeClr val="tx1"/>
                </a:solidFill>
                <a:effectLst/>
                <a:latin typeface="+mn-lt"/>
                <a:ea typeface="Calibri" panose="020F0502020204030204" pitchFamily="34" charset="0"/>
                <a:cs typeface="Arial" panose="020B0604020202020204" pitchFamily="34" charset="0"/>
              </a:rPr>
              <a:t>What data or input does the school have about the quality of instruction and level of engagement of students from different backgrounds and identities? To what extent might behaviors be related to instructional choices (e.g., engaging instruction/deeper learning, student voice and choice, culturally responsive pedagogy and materials)?</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283792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03</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Supporting Students’ More Intensive Needs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75943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Supporting More Intensive Needs</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p:txBody>
          <a:bodyPr/>
          <a:lstStyle/>
          <a:p>
            <a:pPr marL="0" indent="0">
              <a:buNone/>
            </a:pPr>
            <a:r>
              <a:rPr lang="en-US" u="sng" dirty="0">
                <a:solidFill>
                  <a:schemeClr val="tx1"/>
                </a:solidFill>
                <a:effectLst/>
                <a:latin typeface="+mn-lt"/>
                <a:ea typeface="Calibri" panose="020F0502020204030204" pitchFamily="34" charset="0"/>
                <a:cs typeface="Arial" panose="020B0604020202020204" pitchFamily="34" charset="0"/>
              </a:rPr>
              <a:t>Strategies:</a:t>
            </a:r>
          </a:p>
          <a:p>
            <a:r>
              <a:rPr lang="en-US" sz="3000" dirty="0">
                <a:solidFill>
                  <a:schemeClr val="tx1"/>
                </a:solidFill>
                <a:effectLst/>
                <a:latin typeface="+mn-lt"/>
                <a:ea typeface="Calibri" panose="020F0502020204030204" pitchFamily="34" charset="0"/>
                <a:cs typeface="Arial" panose="020B0604020202020204" pitchFamily="34" charset="0"/>
              </a:rPr>
              <a:t>Ensure that staff and families know what to look for. </a:t>
            </a:r>
          </a:p>
          <a:p>
            <a:r>
              <a:rPr lang="en-US" sz="3000" dirty="0">
                <a:solidFill>
                  <a:schemeClr val="tx1"/>
                </a:solidFill>
                <a:effectLst/>
                <a:latin typeface="+mn-lt"/>
                <a:ea typeface="Calibri" panose="020F0502020204030204" pitchFamily="34" charset="0"/>
                <a:cs typeface="Arial" panose="020B0604020202020204" pitchFamily="34" charset="0"/>
              </a:rPr>
              <a:t>Use mental health screeners to identify students who need targeted and intensive supports (Tier 2 and 3). </a:t>
            </a:r>
          </a:p>
          <a:p>
            <a:r>
              <a:rPr lang="en-US" sz="3000" dirty="0">
                <a:solidFill>
                  <a:schemeClr val="tx1"/>
                </a:solidFill>
                <a:effectLst/>
                <a:latin typeface="+mn-lt"/>
                <a:ea typeface="Calibri" panose="020F0502020204030204" pitchFamily="34" charset="0"/>
                <a:cs typeface="Arial" panose="020B0604020202020204" pitchFamily="34" charset="0"/>
              </a:rPr>
              <a:t>Identify and use research-based Tier 2 and Tier 3 supports and services</a:t>
            </a:r>
            <a:r>
              <a:rPr lang="en-US" sz="3000" dirty="0">
                <a:solidFill>
                  <a:schemeClr val="tx1"/>
                </a:solidFill>
                <a:latin typeface="+mn-lt"/>
                <a:ea typeface="Calibri" panose="020F0502020204030204" pitchFamily="34" charset="0"/>
                <a:cs typeface="Arial" panose="020B0604020202020204" pitchFamily="34" charset="0"/>
              </a:rPr>
              <a:t>. </a:t>
            </a:r>
          </a:p>
          <a:p>
            <a:r>
              <a:rPr lang="en-US" sz="3000" dirty="0">
                <a:solidFill>
                  <a:schemeClr val="tx1"/>
                </a:solidFill>
                <a:effectLst/>
                <a:latin typeface="+mn-lt"/>
                <a:ea typeface="Calibri" panose="020F0502020204030204" pitchFamily="34" charset="0"/>
                <a:cs typeface="Arial" panose="020B0604020202020204" pitchFamily="34" charset="0"/>
              </a:rPr>
              <a:t>Anticipate student needs, adjust methods of delivery, and make referrals accordingly. </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1928430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Supporting More Intensive Needs.</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p:txBody>
          <a:bodyPr/>
          <a:lstStyle/>
          <a:p>
            <a:pPr marL="0" indent="0">
              <a:buNone/>
            </a:pPr>
            <a:r>
              <a:rPr lang="en-US" u="sng" dirty="0">
                <a:solidFill>
                  <a:schemeClr val="tx1"/>
                </a:solidFill>
                <a:effectLst/>
                <a:latin typeface="+mn-lt"/>
                <a:ea typeface="Calibri" panose="020F0502020204030204" pitchFamily="34" charset="0"/>
                <a:cs typeface="Arial" panose="020B0604020202020204" pitchFamily="34" charset="0"/>
              </a:rPr>
              <a:t>Consider Equity-Related Questions:</a:t>
            </a:r>
          </a:p>
          <a:p>
            <a:r>
              <a:rPr lang="en-US" sz="3200" u="none" strike="noStrike" dirty="0">
                <a:solidFill>
                  <a:schemeClr val="tx1"/>
                </a:solidFill>
                <a:effectLst/>
                <a:latin typeface="+mn-lt"/>
                <a:ea typeface="Calibri" panose="020F0502020204030204" pitchFamily="34" charset="0"/>
                <a:cs typeface="Arial" panose="020B0604020202020204" pitchFamily="34" charset="0"/>
              </a:rPr>
              <a:t>What data is collected and analyzed to identify trends in students who are referred to more intensive supports and services? Are data collection tools culturally responsive and/or being used in a culturally responsive way? What additional data might be needed?</a:t>
            </a:r>
          </a:p>
          <a:p>
            <a:r>
              <a:rPr lang="en-US" sz="3200" u="none" strike="noStrike" dirty="0">
                <a:solidFill>
                  <a:schemeClr val="tx1"/>
                </a:solidFill>
                <a:effectLst/>
                <a:latin typeface="+mn-lt"/>
                <a:ea typeface="Calibri" panose="020F0502020204030204" pitchFamily="34" charset="0"/>
                <a:cs typeface="Arial" panose="020B0604020202020204" pitchFamily="34" charset="0"/>
              </a:rPr>
              <a:t>What systems and practices are in place to determine the efficacy of services, including trends in efficacy by populations of students? </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dirty="0"/>
          </a:p>
        </p:txBody>
      </p:sp>
    </p:spTree>
    <p:extLst>
      <p:ext uri="{BB962C8B-B14F-4D97-AF65-F5344CB8AC3E}">
        <p14:creationId xmlns:p14="http://schemas.microsoft.com/office/powerpoint/2010/main" val="223839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04</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Attendance as a Tool for Engagement and Safety</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81093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Attendance as a Tool for Engagement and Safety (continued)</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a:xfrm>
            <a:off x="567743" y="1145754"/>
            <a:ext cx="11370972" cy="5134395"/>
          </a:xfrm>
        </p:spPr>
        <p:txBody>
          <a:bodyPr/>
          <a:lstStyle/>
          <a:p>
            <a:pPr marL="0" indent="0">
              <a:buNone/>
            </a:pPr>
            <a:r>
              <a:rPr lang="en-US" u="sng" dirty="0">
                <a:solidFill>
                  <a:schemeClr val="tx1"/>
                </a:solidFill>
                <a:effectLst/>
                <a:latin typeface="+mn-lt"/>
                <a:ea typeface="Calibri" panose="020F0502020204030204" pitchFamily="34" charset="0"/>
                <a:cs typeface="Arial" panose="020B0604020202020204" pitchFamily="34" charset="0"/>
              </a:rPr>
              <a:t>Elements included in attendance policies and </a:t>
            </a:r>
            <a:r>
              <a:rPr lang="en-US" u="sng" dirty="0">
                <a:solidFill>
                  <a:schemeClr val="tx1"/>
                </a:solidFill>
                <a:latin typeface="+mn-lt"/>
                <a:ea typeface="Calibri" panose="020F0502020204030204" pitchFamily="34" charset="0"/>
                <a:cs typeface="Arial" panose="020B0604020202020204" pitchFamily="34" charset="0"/>
              </a:rPr>
              <a:t>p</a:t>
            </a:r>
            <a:r>
              <a:rPr lang="en-US" u="sng" dirty="0">
                <a:solidFill>
                  <a:schemeClr val="tx1"/>
                </a:solidFill>
                <a:effectLst/>
                <a:latin typeface="+mn-lt"/>
                <a:ea typeface="Calibri" panose="020F0502020204030204" pitchFamily="34" charset="0"/>
                <a:cs typeface="Arial" panose="020B0604020202020204" pitchFamily="34" charset="0"/>
              </a:rPr>
              <a:t>rotocols:</a:t>
            </a:r>
          </a:p>
          <a:p>
            <a:pPr marR="0" lvl="0">
              <a:spcAft>
                <a:spcPts val="0"/>
              </a:spcAft>
            </a:pPr>
            <a:r>
              <a:rPr lang="en-US" sz="2400" dirty="0">
                <a:solidFill>
                  <a:schemeClr val="tx1"/>
                </a:solidFill>
                <a:effectLst/>
                <a:latin typeface="+mn-lt"/>
                <a:ea typeface="Calibri" panose="020F0502020204030204" pitchFamily="34" charset="0"/>
                <a:cs typeface="Arial" panose="020B0604020202020204" pitchFamily="34" charset="0"/>
              </a:rPr>
              <a:t>Clearly define terms related to absence.</a:t>
            </a:r>
          </a:p>
          <a:p>
            <a:pPr marR="0" lvl="0">
              <a:spcAft>
                <a:spcPts val="0"/>
              </a:spcAft>
            </a:pPr>
            <a:r>
              <a:rPr lang="en-US" sz="2400" dirty="0">
                <a:solidFill>
                  <a:schemeClr val="tx1"/>
                </a:solidFill>
                <a:effectLst/>
                <a:latin typeface="+mn-lt"/>
                <a:ea typeface="Calibri" panose="020F0502020204030204" pitchFamily="34" charset="0"/>
                <a:cs typeface="Arial" panose="020B0604020202020204" pitchFamily="34" charset="0"/>
              </a:rPr>
              <a:t>Convey the importance of regular attendance and engagement.</a:t>
            </a:r>
          </a:p>
          <a:p>
            <a:pPr marR="0" lvl="0">
              <a:spcAft>
                <a:spcPts val="0"/>
              </a:spcAft>
            </a:pPr>
            <a:r>
              <a:rPr lang="en-US" sz="2400" dirty="0">
                <a:solidFill>
                  <a:schemeClr val="tx1"/>
                </a:solidFill>
                <a:effectLst/>
                <a:latin typeface="+mn-lt"/>
                <a:ea typeface="Calibri" panose="020F0502020204030204" pitchFamily="34" charset="0"/>
                <a:cs typeface="Arial" panose="020B0604020202020204" pitchFamily="34" charset="0"/>
              </a:rPr>
              <a:t>Establish when and how attendance is reported and documented, by whom and to whom.</a:t>
            </a:r>
          </a:p>
          <a:p>
            <a:r>
              <a:rPr lang="en-US" sz="2400" dirty="0">
                <a:solidFill>
                  <a:schemeClr val="tx1"/>
                </a:solidFill>
                <a:effectLst/>
                <a:latin typeface="+mn-lt"/>
                <a:ea typeface="Calibri" panose="020F0502020204030204" pitchFamily="34" charset="0"/>
                <a:cs typeface="Arial" panose="020B0604020202020204" pitchFamily="34" charset="0"/>
              </a:rPr>
              <a:t>Outline the circumstances for when schools will check-in with students and families, how this will take place and be documented, and with whom schools will conduct check-ins during and following absences, including establishing clear expectations about when the school requires direct contact with the student themself.</a:t>
            </a:r>
          </a:p>
          <a:p>
            <a:r>
              <a:rPr lang="en-US" sz="2400" dirty="0">
                <a:solidFill>
                  <a:schemeClr val="tx1"/>
                </a:solidFill>
                <a:effectLst/>
                <a:latin typeface="+mn-lt"/>
                <a:ea typeface="Calibri" panose="020F0502020204030204" pitchFamily="34" charset="0"/>
                <a:cs typeface="Arial" panose="020B0604020202020204" pitchFamily="34" charset="0"/>
              </a:rPr>
              <a:t>Identify the school personnel responsible for following up with students and families to identify and address factors contributing to chronic absences.</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extLst>
      <p:ext uri="{BB962C8B-B14F-4D97-AF65-F5344CB8AC3E}">
        <p14:creationId xmlns:p14="http://schemas.microsoft.com/office/powerpoint/2010/main" val="26260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Attendance as a Tool for Engagement and Safety (continued)…</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a:xfrm>
            <a:off x="567743" y="1090670"/>
            <a:ext cx="11484710" cy="5189479"/>
          </a:xfrm>
        </p:spPr>
        <p:txBody>
          <a:bodyPr/>
          <a:lstStyle/>
          <a:p>
            <a:pPr marL="0" indent="0">
              <a:buNone/>
            </a:pPr>
            <a:r>
              <a:rPr lang="en-US" sz="3000" u="sng" dirty="0">
                <a:solidFill>
                  <a:schemeClr val="tx1"/>
                </a:solidFill>
                <a:effectLst/>
                <a:latin typeface="+mn-lt"/>
                <a:ea typeface="Calibri" panose="020F0502020204030204" pitchFamily="34" charset="0"/>
                <a:cs typeface="Arial" panose="020B0604020202020204" pitchFamily="34" charset="0"/>
              </a:rPr>
              <a:t>Elements included in attendance policies and </a:t>
            </a:r>
            <a:r>
              <a:rPr lang="en-US" sz="3000" u="sng" dirty="0">
                <a:solidFill>
                  <a:schemeClr val="tx1"/>
                </a:solidFill>
                <a:latin typeface="+mn-lt"/>
                <a:ea typeface="Calibri" panose="020F0502020204030204" pitchFamily="34" charset="0"/>
                <a:cs typeface="Arial" panose="020B0604020202020204" pitchFamily="34" charset="0"/>
              </a:rPr>
              <a:t>p</a:t>
            </a:r>
            <a:r>
              <a:rPr lang="en-US" sz="3000" u="sng" dirty="0">
                <a:solidFill>
                  <a:schemeClr val="tx1"/>
                </a:solidFill>
                <a:effectLst/>
                <a:latin typeface="+mn-lt"/>
                <a:ea typeface="Calibri" panose="020F0502020204030204" pitchFamily="34" charset="0"/>
                <a:cs typeface="Arial" panose="020B0604020202020204" pitchFamily="34" charset="0"/>
              </a:rPr>
              <a:t>rotocols:</a:t>
            </a:r>
          </a:p>
          <a:p>
            <a:pPr marR="0" lvl="0">
              <a:spcAft>
                <a:spcPts val="0"/>
              </a:spcAft>
            </a:pPr>
            <a:r>
              <a:rPr lang="en-US" sz="2800" dirty="0">
                <a:solidFill>
                  <a:schemeClr val="tx1"/>
                </a:solidFill>
                <a:effectLst/>
                <a:latin typeface="+mn-lt"/>
                <a:ea typeface="Calibri" panose="020F0502020204030204" pitchFamily="34" charset="0"/>
                <a:cs typeface="Arial" panose="020B0604020202020204" pitchFamily="34" charset="0"/>
              </a:rPr>
              <a:t>Ensure communication about the student’s attendance status among those who are engaged with the student. Consider the method(s) that school personnel will use for such communications.</a:t>
            </a:r>
          </a:p>
          <a:p>
            <a:pPr marR="0" lvl="0">
              <a:spcAft>
                <a:spcPts val="0"/>
              </a:spcAft>
            </a:pPr>
            <a:r>
              <a:rPr lang="en-US" sz="2800" dirty="0">
                <a:solidFill>
                  <a:schemeClr val="tx1"/>
                </a:solidFill>
                <a:effectLst/>
                <a:latin typeface="+mn-lt"/>
                <a:ea typeface="Calibri" panose="020F0502020204030204" pitchFamily="34" charset="0"/>
                <a:cs typeface="Arial" panose="020B0604020202020204" pitchFamily="34" charset="0"/>
              </a:rPr>
              <a:t>Provide tools to help staff, including support staff, understand their roles and to facilitate tracking, monitoring and following up when students are absent, particularly for chronic absence.</a:t>
            </a:r>
          </a:p>
          <a:p>
            <a:pPr marR="0" lvl="0">
              <a:spcAft>
                <a:spcPts val="0"/>
              </a:spcAft>
            </a:pPr>
            <a:r>
              <a:rPr lang="en-US" sz="2800" dirty="0">
                <a:solidFill>
                  <a:schemeClr val="tx1"/>
                </a:solidFill>
                <a:effectLst/>
                <a:latin typeface="+mn-lt"/>
                <a:ea typeface="Calibri" panose="020F0502020204030204" pitchFamily="34" charset="0"/>
                <a:cs typeface="Arial" panose="020B0604020202020204" pitchFamily="34" charset="0"/>
              </a:rPr>
              <a:t>Establish clear, predictable consequences for absenteeism that support student reengagement.</a:t>
            </a:r>
          </a:p>
          <a:p>
            <a:pPr marR="0" lvl="0">
              <a:spcAft>
                <a:spcPts val="800"/>
              </a:spcAft>
            </a:pPr>
            <a:r>
              <a:rPr lang="en-US" sz="2800" dirty="0">
                <a:solidFill>
                  <a:schemeClr val="tx1"/>
                </a:solidFill>
                <a:effectLst/>
                <a:latin typeface="+mn-lt"/>
                <a:ea typeface="Calibri" panose="020F0502020204030204" pitchFamily="34" charset="0"/>
                <a:cs typeface="Arial" panose="020B0604020202020204" pitchFamily="34" charset="0"/>
              </a:rPr>
              <a:t>Identify available supports and services, including and when and how referrals will be made [e.g., to a </a:t>
            </a:r>
            <a:r>
              <a:rPr lang="en-US" sz="2800" u="sng" dirty="0">
                <a:solidFill>
                  <a:schemeClr val="tx1"/>
                </a:solidFill>
                <a:effectLst/>
                <a:latin typeface="+mn-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Family Resource Center (FRC)</a:t>
            </a:r>
            <a:r>
              <a:rPr lang="en-US" sz="2800" u="sng" dirty="0">
                <a:solidFill>
                  <a:schemeClr val="tx1"/>
                </a:solidFill>
                <a:effectLst/>
                <a:latin typeface="+mn-lt"/>
                <a:ea typeface="Times New Roman" panose="02020603050405020304" pitchFamily="18" charset="0"/>
                <a:cs typeface="Arial" panose="020B0604020202020204" pitchFamily="34" charset="0"/>
              </a:rPr>
              <a:t>.</a:t>
            </a:r>
            <a:r>
              <a:rPr lang="en-US" sz="2800" dirty="0">
                <a:solidFill>
                  <a:schemeClr val="tx1"/>
                </a:solidFill>
                <a:effectLst/>
                <a:latin typeface="+mn-lt"/>
                <a:ea typeface="Calibri" panose="020F050202020403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Tree>
    <p:extLst>
      <p:ext uri="{BB962C8B-B14F-4D97-AF65-F5344CB8AC3E}">
        <p14:creationId xmlns:p14="http://schemas.microsoft.com/office/powerpoint/2010/main" val="295190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59"/>
        <p:cNvGrpSpPr/>
        <p:nvPr/>
      </p:nvGrpSpPr>
      <p:grpSpPr>
        <a:xfrm>
          <a:off x="0" y="0"/>
          <a:ext cx="0" cy="0"/>
          <a:chOff x="0" y="0"/>
          <a:chExt cx="0" cy="0"/>
        </a:xfrm>
      </p:grpSpPr>
      <p:sp>
        <p:nvSpPr>
          <p:cNvPr id="10" name="Title 9">
            <a:extLst>
              <a:ext uri="{FF2B5EF4-FFF2-40B4-BE49-F238E27FC236}">
                <a16:creationId xmlns:a16="http://schemas.microsoft.com/office/drawing/2014/main" id="{5C1CFE43-5104-4718-A310-220034866C7B}"/>
              </a:ext>
            </a:extLst>
          </p:cNvPr>
          <p:cNvSpPr txBox="1">
            <a:spLocks noGrp="1"/>
          </p:cNvSpPr>
          <p:nvPr>
            <p:ph type="title" idx="4294967295"/>
          </p:nvPr>
        </p:nvSpPr>
        <p:spPr>
          <a:xfrm>
            <a:off x="484742" y="722974"/>
            <a:ext cx="11237205" cy="42812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
                <a:srgbClr val="E38526"/>
              </a:buClr>
              <a:buSzTx/>
              <a:buFontTx/>
              <a:buNone/>
              <a:tabLst/>
              <a:defRPr/>
            </a:pPr>
            <a:b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br>
            <a: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t>This PowerPoint is intended as a resource/template for school/district leaders to use to share key information from the Department resource: </a:t>
            </a:r>
            <a:r>
              <a:rPr lang="en-US" sz="2000" b="1" i="0" u="sng" dirty="0">
                <a:solidFill>
                  <a:srgbClr val="0368D4"/>
                </a:solidFill>
                <a:effectLst/>
                <a:latin typeface="Helvetica Neue"/>
                <a:hlinkClick r:id="rId3"/>
              </a:rPr>
              <a:t>Promoting Student Engagement, Learning, Wellbeing and Safety — School Year 2021-2022 (Released Summer 2021)</a:t>
            </a:r>
            <a:r>
              <a:rPr lang="en-US" sz="2000" b="1" i="0" u="sng" dirty="0">
                <a:solidFill>
                  <a:srgbClr val="0368D4"/>
                </a:solidFill>
                <a:effectLst/>
                <a:latin typeface="Helvetica Neue"/>
              </a:rPr>
              <a:t> </a:t>
            </a:r>
            <a: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t>.</a:t>
            </a:r>
            <a:b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br>
            <a:b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br>
            <a:r>
              <a:rPr kumimoji="0" lang="en-US" sz="3200" b="0" i="0"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rPr>
              <a:t>Please edit/copy/paste as is helpful to supplement existing school/district orientation and training resources.</a:t>
            </a:r>
            <a:endPar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4961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Attendance as a Tool for Engagement and Safety.</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a:xfrm>
            <a:off x="440675" y="1090670"/>
            <a:ext cx="11611778" cy="5189479"/>
          </a:xfrm>
        </p:spPr>
        <p:txBody>
          <a:bodyPr/>
          <a:lstStyle/>
          <a:p>
            <a:pPr marL="0" indent="0">
              <a:buNone/>
            </a:pPr>
            <a:r>
              <a:rPr lang="en-US" sz="3000" u="sng" dirty="0">
                <a:solidFill>
                  <a:schemeClr val="tx1"/>
                </a:solidFill>
                <a:effectLst/>
                <a:latin typeface="+mn-lt"/>
                <a:ea typeface="Calibri" panose="020F0502020204030204" pitchFamily="34" charset="0"/>
                <a:cs typeface="Arial" panose="020B0604020202020204" pitchFamily="34" charset="0"/>
              </a:rPr>
              <a:t>Consider Equity-Related Questions:</a:t>
            </a:r>
          </a:p>
          <a:p>
            <a:r>
              <a:rPr lang="en-US" sz="3200" u="none" strike="noStrike" dirty="0">
                <a:solidFill>
                  <a:schemeClr val="tx1"/>
                </a:solidFill>
                <a:effectLst/>
                <a:latin typeface="+mn-lt"/>
                <a:ea typeface="Calibri" panose="020F0502020204030204" pitchFamily="34" charset="0"/>
                <a:cs typeface="Arial" panose="020B0604020202020204" pitchFamily="34" charset="0"/>
              </a:rPr>
              <a:t>What data is collected and analyzed to identify trends in students who are chronically absent? </a:t>
            </a:r>
          </a:p>
          <a:p>
            <a:r>
              <a:rPr lang="en-US" u="none" strike="noStrike" dirty="0">
                <a:solidFill>
                  <a:schemeClr val="tx1"/>
                </a:solidFill>
                <a:effectLst/>
                <a:latin typeface="+mn-lt"/>
                <a:ea typeface="Calibri" panose="020F0502020204030204" pitchFamily="34" charset="0"/>
                <a:cs typeface="Arial" panose="020B0604020202020204" pitchFamily="34" charset="0"/>
              </a:rPr>
              <a:t>What systems and practices are in place to determine the efficacy of services, including trends in efficacy by populations of students? </a:t>
            </a: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extLst>
      <p:ext uri="{BB962C8B-B14F-4D97-AF65-F5344CB8AC3E}">
        <p14:creationId xmlns:p14="http://schemas.microsoft.com/office/powerpoint/2010/main" val="3672152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05</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Recognizing Abuse and/or Neglect &amp; Fulfilling Mandated Reporter Responsibilities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17165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Recognizing Abuse and/or Neglect &amp; Fulfilling Mandated Reporter Responsibilities.</a:t>
            </a:r>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9" name="TextBox 8">
            <a:extLst>
              <a:ext uri="{FF2B5EF4-FFF2-40B4-BE49-F238E27FC236}">
                <a16:creationId xmlns:a16="http://schemas.microsoft.com/office/drawing/2014/main" id="{5F3EECEE-C7C2-4FFB-9C48-F3F103F3E9D5}"/>
              </a:ext>
            </a:extLst>
          </p:cNvPr>
          <p:cNvSpPr txBox="1"/>
          <p:nvPr/>
        </p:nvSpPr>
        <p:spPr>
          <a:xfrm rot="10800000" flipH="1" flipV="1">
            <a:off x="473725" y="1165881"/>
            <a:ext cx="11718275" cy="4993418"/>
          </a:xfrm>
          <a:prstGeom prst="rect">
            <a:avLst/>
          </a:prstGeom>
          <a:noFill/>
        </p:spPr>
        <p:txBody>
          <a:bodyPr wrap="square" rtlCol="0">
            <a:spAutoFit/>
          </a:bodyPr>
          <a:lstStyle/>
          <a:p>
            <a:pPr marL="0" marR="0">
              <a:lnSpc>
                <a:spcPct val="107000"/>
              </a:lnSpc>
              <a:spcBef>
                <a:spcPts val="0"/>
              </a:spcBef>
              <a:spcAft>
                <a:spcPts val="800"/>
              </a:spcAft>
            </a:pPr>
            <a:r>
              <a:rPr lang="en-US" sz="3200" u="sng" dirty="0">
                <a:effectLst/>
                <a:ea typeface="Times New Roman" panose="02020603050405020304" pitchFamily="18" charset="0"/>
                <a:cs typeface="Times New Roman" panose="02020603050405020304" pitchFamily="18" charset="0"/>
              </a:rPr>
              <a:t>Important Considerations Relating to 51As (particularly for issues related to engagement, truancy, and absenteeism):</a:t>
            </a:r>
            <a:endParaRPr lang="en-US" sz="3200" u="sng" dirty="0">
              <a:effectLst/>
              <a:ea typeface="Calibri" panose="020F0502020204030204" pitchFamily="34" charset="0"/>
              <a:cs typeface="Arial" panose="020B0604020202020204" pitchFamily="34" charset="0"/>
            </a:endParaRPr>
          </a:p>
          <a:p>
            <a:pPr marL="342900" marR="0" lvl="0" indent="-342900">
              <a:spcBef>
                <a:spcPts val="1000"/>
              </a:spcBef>
              <a:spcAft>
                <a:spcPts val="800"/>
              </a:spcAft>
              <a:buClr>
                <a:srgbClr val="E38526"/>
              </a:buClr>
              <a:buFont typeface="Arial" panose="020B0604020202020204" pitchFamily="34" charset="0"/>
              <a:buChar char="•"/>
            </a:pPr>
            <a:r>
              <a:rPr lang="en-US" sz="2200" dirty="0">
                <a:effectLst/>
                <a:ea typeface="Calibri" panose="020F0502020204030204" pitchFamily="34" charset="0"/>
                <a:cs typeface="Arial" panose="020B0604020202020204" pitchFamily="34" charset="0"/>
              </a:rPr>
              <a:t>Has the school/district explored and documented all possible opportunities to support and assist the student and their family to overcome barriers to engagement and attendance (e.g., technology access if the student is learning remotely, support, etc.)? What additional supports might be needed and how can students and families get connected to those supports? What alternative learning opportunities might be available to support engagement?</a:t>
            </a:r>
          </a:p>
          <a:p>
            <a:pPr marL="342900" marR="0" indent="-342900">
              <a:spcBef>
                <a:spcPts val="1000"/>
              </a:spcBef>
              <a:spcAft>
                <a:spcPts val="0"/>
              </a:spcAft>
              <a:buClr>
                <a:srgbClr val="E38526"/>
              </a:buClr>
              <a:buFont typeface="Arial" panose="020B0604020202020204" pitchFamily="34" charset="0"/>
              <a:buChar char="•"/>
            </a:pPr>
            <a:r>
              <a:rPr lang="en-US" sz="2200" dirty="0">
                <a:effectLst/>
                <a:ea typeface="Calibri" panose="020F0502020204030204" pitchFamily="34" charset="0"/>
                <a:cs typeface="Arial" panose="020B0604020202020204" pitchFamily="34" charset="0"/>
              </a:rPr>
              <a:t>Has the school/district reviewed data to identify whether there is an over-reliance on 51A </a:t>
            </a:r>
            <a:r>
              <a:rPr lang="en-US" sz="2200" dirty="0">
                <a:effectLst/>
                <a:ea typeface="Times New Roman" panose="02020603050405020304" pitchFamily="18" charset="0"/>
                <a:cs typeface="Times New Roman" panose="02020603050405020304" pitchFamily="18" charset="0"/>
              </a:rPr>
              <a:t>filings as an intervention for specific student groups (e.g., students of color, students with disabilities,</a:t>
            </a:r>
            <a:r>
              <a:rPr lang="en-US" sz="2200" dirty="0">
                <a:effectLst/>
                <a:ea typeface="Calibri" panose="020F0502020204030204" pitchFamily="34" charset="0"/>
                <a:cs typeface="Arial" panose="020B0604020202020204" pitchFamily="34" charset="0"/>
              </a:rPr>
              <a:t> etc.)?</a:t>
            </a:r>
            <a:r>
              <a:rPr lang="en-US" sz="2200" dirty="0">
                <a:effectLst/>
              </a:rPr>
              <a:t> </a:t>
            </a:r>
            <a:r>
              <a:rPr lang="en-US" sz="2200" dirty="0">
                <a:effectLst/>
                <a:ea typeface="Calibri" panose="020F0502020204030204" pitchFamily="34" charset="0"/>
                <a:cs typeface="Arial" panose="020B0604020202020204" pitchFamily="34" charset="0"/>
              </a:rPr>
              <a:t>Reporting to DCF is referred to as “filing a 51A,” after the section in the law (M.G.L. c. 119, s. 51A) that covers mandated reporting of child abuse and neglect.</a:t>
            </a:r>
          </a:p>
        </p:txBody>
      </p:sp>
    </p:spTree>
    <p:extLst>
      <p:ext uri="{BB962C8B-B14F-4D97-AF65-F5344CB8AC3E}">
        <p14:creationId xmlns:p14="http://schemas.microsoft.com/office/powerpoint/2010/main" val="271303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Recognizing Abuse and/or Neglect &amp; Fulfilling Mandated Reporter </a:t>
            </a:r>
            <a:r>
              <a:rPr lang="en-US" dirty="0" err="1"/>
              <a:t>Responsibillties</a:t>
            </a:r>
            <a:r>
              <a:rPr lang="en-US" dirty="0"/>
              <a:t> (continued)…</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a:xfrm>
            <a:off x="462708" y="1134737"/>
            <a:ext cx="11578728" cy="5145412"/>
          </a:xfrm>
        </p:spPr>
        <p:txBody>
          <a:bodyPr/>
          <a:lstStyle/>
          <a:p>
            <a:pPr marL="0" marR="0" indent="0">
              <a:lnSpc>
                <a:spcPct val="107000"/>
              </a:lnSpc>
              <a:spcBef>
                <a:spcPts val="600"/>
              </a:spcBef>
              <a:spcAft>
                <a:spcPts val="0"/>
              </a:spcAft>
              <a:buNone/>
            </a:pPr>
            <a:r>
              <a:rPr lang="en-US" u="sng" dirty="0">
                <a:solidFill>
                  <a:schemeClr val="tx1"/>
                </a:solidFill>
                <a:effectLst/>
                <a:latin typeface="+mn-lt"/>
                <a:ea typeface="Calibri" panose="020F0502020204030204" pitchFamily="34" charset="0"/>
                <a:cs typeface="Arial" panose="020B0604020202020204" pitchFamily="34" charset="0"/>
              </a:rPr>
              <a:t>Concerns that may require contacting DCF to report an allegation of abuse or neglect:</a:t>
            </a:r>
          </a:p>
          <a:p>
            <a:pPr marR="0" lvl="0">
              <a:lnSpc>
                <a:spcPct val="107000"/>
              </a:lnSpc>
              <a:spcBef>
                <a:spcPts val="0"/>
              </a:spcBef>
              <a:spcAft>
                <a:spcPts val="0"/>
              </a:spcAft>
              <a:buSzPct val="100000"/>
            </a:pPr>
            <a:r>
              <a:rPr lang="en-US" sz="2400" dirty="0">
                <a:solidFill>
                  <a:schemeClr val="tx1"/>
                </a:solidFill>
                <a:effectLst/>
                <a:latin typeface="+mn-lt"/>
                <a:ea typeface="Times New Roman" panose="02020603050405020304" pitchFamily="18" charset="0"/>
                <a:cs typeface="Calibri" panose="020F0502020204030204" pitchFamily="34" charset="0"/>
              </a:rPr>
              <a:t>When there is a legitimate concern about abuse or neglect and students and/or families are non-responsive to ongoing, multiple, and varied efforts to connect and engage.</a:t>
            </a:r>
            <a:endParaRPr lang="en-US" sz="2400" dirty="0">
              <a:solidFill>
                <a:schemeClr val="tx1"/>
              </a:solidFill>
              <a:effectLst/>
              <a:latin typeface="+mn-lt"/>
              <a:ea typeface="Calibri" panose="020F0502020204030204" pitchFamily="34" charset="0"/>
              <a:cs typeface="Arial" panose="020B0604020202020204" pitchFamily="34" charset="0"/>
            </a:endParaRPr>
          </a:p>
          <a:p>
            <a:pPr marR="0" lvl="0">
              <a:lnSpc>
                <a:spcPct val="107000"/>
              </a:lnSpc>
              <a:spcBef>
                <a:spcPts val="0"/>
              </a:spcBef>
              <a:spcAft>
                <a:spcPts val="0"/>
              </a:spcAft>
              <a:buSzPct val="100000"/>
            </a:pPr>
            <a:r>
              <a:rPr lang="en-US" sz="2400" dirty="0">
                <a:solidFill>
                  <a:schemeClr val="tx1"/>
                </a:solidFill>
                <a:effectLst/>
                <a:latin typeface="+mn-lt"/>
                <a:ea typeface="Times New Roman" panose="02020603050405020304" pitchFamily="18" charset="0"/>
                <a:cs typeface="Calibri" panose="020F0502020204030204" pitchFamily="34" charset="0"/>
              </a:rPr>
              <a:t>Chronic truancy or absence from school programming where efforts to engage the child and family in supportive services have been unsuccessful.</a:t>
            </a:r>
            <a:endParaRPr lang="en-US" sz="2400" dirty="0">
              <a:solidFill>
                <a:schemeClr val="tx1"/>
              </a:solidFill>
              <a:effectLst/>
              <a:latin typeface="+mn-lt"/>
              <a:ea typeface="Calibri" panose="020F0502020204030204" pitchFamily="34" charset="0"/>
              <a:cs typeface="Arial" panose="020B0604020202020204" pitchFamily="34" charset="0"/>
            </a:endParaRPr>
          </a:p>
          <a:p>
            <a:pPr marR="0" lvl="0">
              <a:lnSpc>
                <a:spcPct val="107000"/>
              </a:lnSpc>
              <a:spcBef>
                <a:spcPts val="0"/>
              </a:spcBef>
              <a:spcAft>
                <a:spcPts val="0"/>
              </a:spcAft>
              <a:buSzPct val="100000"/>
            </a:pPr>
            <a:r>
              <a:rPr lang="en-US" sz="2400" dirty="0">
                <a:solidFill>
                  <a:schemeClr val="tx1"/>
                </a:solidFill>
                <a:effectLst/>
                <a:latin typeface="+mn-lt"/>
                <a:ea typeface="Times New Roman" panose="02020603050405020304" pitchFamily="18" charset="0"/>
                <a:cs typeface="Calibri" panose="020F0502020204030204" pitchFamily="34" charset="0"/>
              </a:rPr>
              <a:t>Observation of </a:t>
            </a:r>
            <a:r>
              <a:rPr lang="en-US" sz="2400" dirty="0">
                <a:solidFill>
                  <a:schemeClr val="tx1"/>
                </a:solidFill>
                <a:effectLst/>
                <a:latin typeface="+mn-lt"/>
                <a:ea typeface="Calibri" panose="020F0502020204030204" pitchFamily="34" charset="0"/>
                <a:cs typeface="Arial" panose="020B0604020202020204" pitchFamily="34" charset="0"/>
              </a:rPr>
              <a:t>unexplained or suspicious</a:t>
            </a:r>
            <a:r>
              <a:rPr lang="en-US" sz="2400" dirty="0">
                <a:solidFill>
                  <a:schemeClr val="tx1"/>
                </a:solidFill>
                <a:effectLst/>
                <a:latin typeface="+mn-lt"/>
                <a:ea typeface="Times New Roman" panose="02020603050405020304" pitchFamily="18" charset="0"/>
                <a:cs typeface="Calibri" panose="020F0502020204030204" pitchFamily="34" charset="0"/>
              </a:rPr>
              <a:t> bruising, welts, cuts, or other injuries on a child.</a:t>
            </a:r>
            <a:endParaRPr lang="en-US" sz="2400" dirty="0">
              <a:solidFill>
                <a:schemeClr val="tx1"/>
              </a:solidFill>
              <a:effectLst/>
              <a:latin typeface="+mn-lt"/>
              <a:ea typeface="Calibri" panose="020F0502020204030204" pitchFamily="34" charset="0"/>
              <a:cs typeface="Arial" panose="020B0604020202020204" pitchFamily="34" charset="0"/>
            </a:endParaRPr>
          </a:p>
          <a:p>
            <a:pPr marR="0" lvl="0">
              <a:lnSpc>
                <a:spcPct val="107000"/>
              </a:lnSpc>
              <a:spcBef>
                <a:spcPts val="0"/>
              </a:spcBef>
              <a:spcAft>
                <a:spcPts val="0"/>
              </a:spcAft>
              <a:buSzPct val="100000"/>
            </a:pPr>
            <a:r>
              <a:rPr lang="en-US" sz="2400" dirty="0">
                <a:solidFill>
                  <a:schemeClr val="tx1"/>
                </a:solidFill>
                <a:effectLst/>
                <a:latin typeface="+mn-lt"/>
                <a:ea typeface="Times New Roman" panose="02020603050405020304" pitchFamily="18" charset="0"/>
                <a:cs typeface="Calibri" panose="020F0502020204030204" pitchFamily="34" charset="0"/>
              </a:rPr>
              <a:t>Observation of or reasonable cause to believe the child, adult, or caregiver is providing care while under the influence of drugs or alcohol that could be resulting in abuse or neglect. </a:t>
            </a:r>
            <a:endParaRPr lang="en-US" sz="2400" dirty="0">
              <a:solidFill>
                <a:schemeClr val="tx1"/>
              </a:solidFill>
              <a:effectLst/>
              <a:latin typeface="+mn-lt"/>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Tree>
    <p:extLst>
      <p:ext uri="{BB962C8B-B14F-4D97-AF65-F5344CB8AC3E}">
        <p14:creationId xmlns:p14="http://schemas.microsoft.com/office/powerpoint/2010/main" val="140660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BBD7-7FC2-4FB9-B2BF-2B22116225BE}"/>
              </a:ext>
            </a:extLst>
          </p:cNvPr>
          <p:cNvSpPr>
            <a:spLocks noGrp="1"/>
          </p:cNvSpPr>
          <p:nvPr>
            <p:ph type="title"/>
          </p:nvPr>
        </p:nvSpPr>
        <p:spPr/>
        <p:txBody>
          <a:bodyPr/>
          <a:lstStyle/>
          <a:p>
            <a:r>
              <a:rPr lang="en-US" dirty="0"/>
              <a:t>Recognizing Abuse and/or Neglect &amp; Fulfilling Mandated Reporter Responsibilities(continued).</a:t>
            </a:r>
          </a:p>
        </p:txBody>
      </p:sp>
      <p:sp>
        <p:nvSpPr>
          <p:cNvPr id="3" name="Content Placeholder 2">
            <a:extLst>
              <a:ext uri="{FF2B5EF4-FFF2-40B4-BE49-F238E27FC236}">
                <a16:creationId xmlns:a16="http://schemas.microsoft.com/office/drawing/2014/main" id="{CB50A0A5-3110-4AC8-B775-4D83F7F0B8FB}"/>
              </a:ext>
            </a:extLst>
          </p:cNvPr>
          <p:cNvSpPr>
            <a:spLocks noGrp="1"/>
          </p:cNvSpPr>
          <p:nvPr>
            <p:ph idx="1"/>
          </p:nvPr>
        </p:nvSpPr>
        <p:spPr>
          <a:xfrm>
            <a:off x="462708" y="1134737"/>
            <a:ext cx="11578728" cy="5145412"/>
          </a:xfrm>
        </p:spPr>
        <p:txBody>
          <a:bodyPr/>
          <a:lstStyle/>
          <a:p>
            <a:pPr marL="274320" marR="0" indent="0">
              <a:spcAft>
                <a:spcPts val="0"/>
              </a:spcAft>
              <a:buNone/>
            </a:pPr>
            <a:r>
              <a:rPr lang="en-US" u="sng" dirty="0">
                <a:solidFill>
                  <a:schemeClr val="tx1"/>
                </a:solidFill>
                <a:effectLst/>
                <a:latin typeface="+mn-lt"/>
                <a:ea typeface="Calibri" panose="020F0502020204030204" pitchFamily="34" charset="0"/>
                <a:cs typeface="Arial" panose="020B0604020202020204" pitchFamily="34" charset="0"/>
              </a:rPr>
              <a:t>Concerns that may require contacting DCF to report an allegation of abuse or neglect:</a:t>
            </a:r>
          </a:p>
          <a:p>
            <a:pPr marL="274320" marR="0" lvl="0" indent="-274320">
              <a:spcAft>
                <a:spcPts val="0"/>
              </a:spcAft>
              <a:buSzPct val="100000"/>
              <a:buFont typeface="Symbol" panose="05050102010706020507" pitchFamily="18" charset="2"/>
              <a:buChar char=""/>
            </a:pPr>
            <a:r>
              <a:rPr lang="en-US" sz="2200" dirty="0">
                <a:solidFill>
                  <a:schemeClr val="tx1"/>
                </a:solidFill>
                <a:effectLst/>
                <a:latin typeface="+mn-lt"/>
                <a:ea typeface="Times New Roman" panose="02020603050405020304" pitchFamily="18" charset="0"/>
                <a:cs typeface="Calibri" panose="020F0502020204030204" pitchFamily="34" charset="0"/>
              </a:rPr>
              <a:t>Observation of or a student discloses abuse or neglect. </a:t>
            </a:r>
            <a:endParaRPr lang="en-US" sz="2200" dirty="0">
              <a:solidFill>
                <a:schemeClr val="tx1"/>
              </a:solidFill>
              <a:effectLst/>
              <a:latin typeface="+mn-lt"/>
              <a:ea typeface="Calibri" panose="020F0502020204030204" pitchFamily="34" charset="0"/>
              <a:cs typeface="Arial" panose="020B0604020202020204" pitchFamily="34" charset="0"/>
            </a:endParaRPr>
          </a:p>
          <a:p>
            <a:pPr marL="274320" marR="0" lvl="0" indent="-274320">
              <a:spcAft>
                <a:spcPts val="800"/>
              </a:spcAft>
              <a:buSzPct val="100000"/>
              <a:buFont typeface="Symbol" panose="05050102010706020507" pitchFamily="18" charset="2"/>
              <a:buChar char=""/>
            </a:pPr>
            <a:r>
              <a:rPr lang="en-US" sz="2200" dirty="0">
                <a:solidFill>
                  <a:schemeClr val="tx1"/>
                </a:solidFill>
                <a:effectLst/>
                <a:latin typeface="+mn-lt"/>
                <a:ea typeface="Times New Roman" panose="02020603050405020304" pitchFamily="18" charset="0"/>
                <a:cs typeface="Calibri" panose="020F0502020204030204" pitchFamily="34" charset="0"/>
              </a:rPr>
              <a:t>Any other time there is reasonable cause to believe that a child(ren) is being abused or neglected. (This reasonable cause can be based on expertise as an educator and/or past experiences with this child or family.)</a:t>
            </a:r>
            <a:endParaRPr lang="en-US" sz="2200" dirty="0">
              <a:solidFill>
                <a:schemeClr val="tx1"/>
              </a:solidFill>
              <a:effectLst/>
              <a:latin typeface="+mn-lt"/>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F93B8665-8DD4-4AFA-95E4-48913E2F4210}"/>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extLst>
      <p:ext uri="{BB962C8B-B14F-4D97-AF65-F5344CB8AC3E}">
        <p14:creationId xmlns:p14="http://schemas.microsoft.com/office/powerpoint/2010/main" val="2301997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DF15-F0C1-49D5-9121-C8B8222D9BBF}"/>
              </a:ext>
            </a:extLst>
          </p:cNvPr>
          <p:cNvSpPr>
            <a:spLocks noGrp="1"/>
          </p:cNvSpPr>
          <p:nvPr>
            <p:ph type="title"/>
          </p:nvPr>
        </p:nvSpPr>
        <p:spPr/>
        <p:txBody>
          <a:bodyPr/>
          <a:lstStyle/>
          <a:p>
            <a:r>
              <a:rPr lang="en-US" sz="2800" b="1" dirty="0">
                <a:latin typeface="Segoe UI Semibold"/>
                <a:cs typeface="Segoe UI Semibold"/>
              </a:rPr>
              <a:t>How do I make a Report of Suspected Child Abuse and/or Neglect?</a:t>
            </a:r>
            <a:endParaRPr lang="en-US" sz="2800" dirty="0"/>
          </a:p>
        </p:txBody>
      </p:sp>
      <p:sp>
        <p:nvSpPr>
          <p:cNvPr id="3" name="Content Placeholder 2">
            <a:extLst>
              <a:ext uri="{FF2B5EF4-FFF2-40B4-BE49-F238E27FC236}">
                <a16:creationId xmlns:a16="http://schemas.microsoft.com/office/drawing/2014/main" id="{488468B7-1A9D-4998-BB92-ECBF11FC29AD}"/>
              </a:ext>
            </a:extLst>
          </p:cNvPr>
          <p:cNvSpPr>
            <a:spLocks noGrp="1"/>
          </p:cNvSpPr>
          <p:nvPr>
            <p:ph idx="1"/>
          </p:nvPr>
        </p:nvSpPr>
        <p:spPr/>
        <p:txBody>
          <a:bodyPr/>
          <a:lstStyle/>
          <a:p>
            <a:pPr marL="0" indent="0">
              <a:buNone/>
            </a:pPr>
            <a:r>
              <a:rPr lang="en-US" dirty="0">
                <a:solidFill>
                  <a:schemeClr val="tx1"/>
                </a:solidFill>
                <a:latin typeface="Segoe UI"/>
                <a:cs typeface="Segoe UI"/>
              </a:rPr>
              <a:t>When you suspect that a child is being abused and/or neglected, you should immediately telephone…</a:t>
            </a:r>
          </a:p>
          <a:p>
            <a:pPr marL="0" indent="0">
              <a:buNone/>
            </a:pPr>
            <a:endParaRPr lang="en-US" dirty="0"/>
          </a:p>
        </p:txBody>
      </p:sp>
      <p:pic>
        <p:nvPicPr>
          <p:cNvPr id="13" name="Picture 12" descr="Graphic of telephone that has a link to DCF Area Offices and available between 9 am and 5 pm weekdays.">
            <a:extLst>
              <a:ext uri="{FF2B5EF4-FFF2-40B4-BE49-F238E27FC236}">
                <a16:creationId xmlns:a16="http://schemas.microsoft.com/office/drawing/2014/main" id="{C90A2CF4-6E8C-4961-8923-919889FF401B}"/>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7743" y="2636177"/>
            <a:ext cx="5653532" cy="3643972"/>
          </a:xfrm>
          <a:prstGeom prst="rect">
            <a:avLst/>
          </a:prstGeom>
        </p:spPr>
      </p:pic>
      <p:sp>
        <p:nvSpPr>
          <p:cNvPr id="16" name="TextBox 15">
            <a:extLst>
              <a:ext uri="{FF2B5EF4-FFF2-40B4-BE49-F238E27FC236}">
                <a16:creationId xmlns:a16="http://schemas.microsoft.com/office/drawing/2014/main" id="{D7064B9D-579A-4405-A227-5B0852EAC14B}"/>
              </a:ext>
            </a:extLst>
          </p:cNvPr>
          <p:cNvSpPr txBox="1"/>
          <p:nvPr/>
        </p:nvSpPr>
        <p:spPr>
          <a:xfrm>
            <a:off x="2235406" y="5064791"/>
            <a:ext cx="2428856" cy="923330"/>
          </a:xfrm>
          <a:prstGeom prst="rect">
            <a:avLst/>
          </a:prstGeom>
          <a:solidFill>
            <a:schemeClr val="bg1"/>
          </a:solidFill>
        </p:spPr>
        <p:txBody>
          <a:bodyPr wrap="square" rtlCol="0">
            <a:spAutoFit/>
          </a:bodyPr>
          <a:lstStyle/>
          <a:p>
            <a:pPr algn="ctr"/>
            <a:r>
              <a:rPr lang="en-US">
                <a:latin typeface="Segoe UI"/>
                <a:cs typeface="Segoe UI"/>
                <a:hlinkClick r:id="rId4"/>
              </a:rPr>
              <a:t>DCF Area Offices</a:t>
            </a:r>
            <a:r>
              <a:rPr lang="en-US">
                <a:latin typeface="Segoe UI"/>
                <a:cs typeface="Segoe UI"/>
              </a:rPr>
              <a:t> </a:t>
            </a:r>
          </a:p>
          <a:p>
            <a:pPr algn="ctr"/>
            <a:r>
              <a:rPr lang="en-US">
                <a:latin typeface="Segoe UI"/>
                <a:cs typeface="Segoe UI"/>
              </a:rPr>
              <a:t>between 9 am and 5 pm weekdays</a:t>
            </a:r>
            <a:endParaRPr lang="en-US"/>
          </a:p>
        </p:txBody>
      </p:sp>
      <p:pic>
        <p:nvPicPr>
          <p:cNvPr id="15" name="Picture 14" descr="graphic of telephone with Child-At-Risk Hotline Number of 800-792-5200 available anytime including after 5 pm and on weekends and holidays.">
            <a:extLst>
              <a:ext uri="{FF2B5EF4-FFF2-40B4-BE49-F238E27FC236}">
                <a16:creationId xmlns:a16="http://schemas.microsoft.com/office/drawing/2014/main" id="{08B04EC7-CC9F-4791-BA39-1C1CF7F7BC15}"/>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31910" y="2725725"/>
            <a:ext cx="5650992" cy="3412810"/>
          </a:xfrm>
          <a:prstGeom prst="rect">
            <a:avLst/>
          </a:prstGeom>
        </p:spPr>
      </p:pic>
      <p:sp>
        <p:nvSpPr>
          <p:cNvPr id="17" name="TextBox 16">
            <a:extLst>
              <a:ext uri="{FF2B5EF4-FFF2-40B4-BE49-F238E27FC236}">
                <a16:creationId xmlns:a16="http://schemas.microsoft.com/office/drawing/2014/main" id="{447CD308-E7D3-4173-8044-ACAC133B7B31}"/>
              </a:ext>
            </a:extLst>
          </p:cNvPr>
          <p:cNvSpPr txBox="1"/>
          <p:nvPr/>
        </p:nvSpPr>
        <p:spPr>
          <a:xfrm>
            <a:off x="7828908" y="4823819"/>
            <a:ext cx="2486346" cy="1246495"/>
          </a:xfrm>
          <a:prstGeom prst="rect">
            <a:avLst/>
          </a:prstGeom>
          <a:solidFill>
            <a:schemeClr val="bg1"/>
          </a:solidFill>
        </p:spPr>
        <p:txBody>
          <a:bodyPr wrap="square" rtlCol="0">
            <a:spAutoFit/>
          </a:bodyPr>
          <a:lstStyle/>
          <a:p>
            <a:pPr algn="ctr"/>
            <a:r>
              <a:rPr lang="en-US" sz="1500" b="1">
                <a:latin typeface="Segoe UI"/>
                <a:cs typeface="Segoe UI"/>
              </a:rPr>
              <a:t>Child-At-Risk Hotline at 800-792-5200</a:t>
            </a:r>
            <a:r>
              <a:rPr lang="en-US" sz="1500">
                <a:latin typeface="Segoe UI"/>
                <a:cs typeface="Segoe UI"/>
              </a:rPr>
              <a:t> </a:t>
            </a:r>
          </a:p>
          <a:p>
            <a:pPr algn="ctr"/>
            <a:r>
              <a:rPr lang="en-US" sz="1500">
                <a:latin typeface="Segoe UI"/>
                <a:cs typeface="Segoe UI"/>
              </a:rPr>
              <a:t>any other time, including after 5 pm and on weekends and holidays</a:t>
            </a:r>
            <a:endParaRPr lang="en-US" sz="1500"/>
          </a:p>
        </p:txBody>
      </p:sp>
      <p:sp>
        <p:nvSpPr>
          <p:cNvPr id="4" name="Slide Number Placeholder 3">
            <a:extLst>
              <a:ext uri="{FF2B5EF4-FFF2-40B4-BE49-F238E27FC236}">
                <a16:creationId xmlns:a16="http://schemas.microsoft.com/office/drawing/2014/main" id="{2B691474-EA73-4A37-8195-58EDE37E5560}"/>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407015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06</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Appendix: Special Considerations for Students Learning Remotely</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636339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F795-FE36-4E98-AEE6-22581D0ECAAD}"/>
              </a:ext>
            </a:extLst>
          </p:cNvPr>
          <p:cNvSpPr>
            <a:spLocks noGrp="1"/>
          </p:cNvSpPr>
          <p:nvPr>
            <p:ph type="title"/>
          </p:nvPr>
        </p:nvSpPr>
        <p:spPr/>
        <p:txBody>
          <a:bodyPr/>
          <a:lstStyle/>
          <a:p>
            <a:r>
              <a:rPr lang="en-US" dirty="0"/>
              <a:t>Special Considerations for Remote Learning</a:t>
            </a:r>
          </a:p>
        </p:txBody>
      </p:sp>
      <p:sp>
        <p:nvSpPr>
          <p:cNvPr id="3" name="Content Placeholder 2">
            <a:extLst>
              <a:ext uri="{FF2B5EF4-FFF2-40B4-BE49-F238E27FC236}">
                <a16:creationId xmlns:a16="http://schemas.microsoft.com/office/drawing/2014/main" id="{ABC54566-4E05-4934-AEB8-4379C36F97A0}"/>
              </a:ext>
            </a:extLst>
          </p:cNvPr>
          <p:cNvSpPr>
            <a:spLocks noGrp="1"/>
          </p:cNvSpPr>
          <p:nvPr>
            <p:ph idx="1"/>
          </p:nvPr>
        </p:nvSpPr>
        <p:spPr>
          <a:xfrm>
            <a:off x="433136" y="1230402"/>
            <a:ext cx="11758863" cy="4801429"/>
          </a:xfrm>
        </p:spPr>
        <p:txBody>
          <a:bodyPr/>
          <a:lstStyle/>
          <a:p>
            <a:pPr marL="0" indent="0">
              <a:buNone/>
            </a:pPr>
            <a:r>
              <a:rPr lang="en-US" sz="2800" dirty="0">
                <a:solidFill>
                  <a:schemeClr val="tx1"/>
                </a:solidFill>
                <a:effectLst/>
                <a:latin typeface="+mn-lt"/>
                <a:ea typeface="Calibri" panose="020F0502020204030204" pitchFamily="34" charset="0"/>
                <a:cs typeface="Arial" panose="020B0604020202020204" pitchFamily="34" charset="0"/>
              </a:rPr>
              <a:t>This fall, all schools and districts are required to resume </a:t>
            </a:r>
            <a:r>
              <a:rPr lang="en-US" sz="2800" u="sng" dirty="0">
                <a:solidFill>
                  <a:srgbClr val="0563C1"/>
                </a:solidFill>
                <a:effectLst/>
                <a:latin typeface="+mn-lt"/>
                <a:ea typeface="Calibri" panose="020F0502020204030204" pitchFamily="34" charset="0"/>
                <a:cs typeface="Arial" panose="020B0604020202020204" pitchFamily="34" charset="0"/>
                <a:hlinkClick r:id="rId2"/>
              </a:rPr>
              <a:t>full, in-person learning</a:t>
            </a:r>
            <a:r>
              <a:rPr lang="en-US" sz="2800" dirty="0">
                <a:effectLst/>
                <a:latin typeface="+mn-lt"/>
                <a:ea typeface="Calibri" panose="020F0502020204030204" pitchFamily="34" charset="0"/>
                <a:cs typeface="Arial" panose="020B0604020202020204" pitchFamily="34" charset="0"/>
              </a:rPr>
              <a:t>, </a:t>
            </a:r>
            <a:r>
              <a:rPr lang="en-US" sz="2800" dirty="0">
                <a:solidFill>
                  <a:schemeClr val="tx1"/>
                </a:solidFill>
                <a:effectLst/>
                <a:latin typeface="+mn-lt"/>
                <a:ea typeface="Calibri" panose="020F0502020204030204" pitchFamily="34" charset="0"/>
                <a:cs typeface="Arial" panose="020B0604020202020204" pitchFamily="34" charset="0"/>
              </a:rPr>
              <a:t>but in exceptional cases remote learning may continue to be an option.  </a:t>
            </a:r>
          </a:p>
          <a:p>
            <a:pPr marL="0" indent="0">
              <a:buNone/>
            </a:pPr>
            <a:endParaRPr lang="en-US" sz="2800" dirty="0">
              <a:solidFill>
                <a:schemeClr val="tx1"/>
              </a:solidFill>
              <a:effectLst/>
              <a:latin typeface="+mn-lt"/>
              <a:ea typeface="Calibri" panose="020F0502020204030204" pitchFamily="34" charset="0"/>
              <a:cs typeface="Arial" panose="020B0604020202020204" pitchFamily="34" charset="0"/>
            </a:endParaRPr>
          </a:p>
          <a:p>
            <a:pPr marL="0" indent="0">
              <a:buNone/>
            </a:pPr>
            <a:r>
              <a:rPr lang="en-US" sz="2800" i="1" dirty="0">
                <a:solidFill>
                  <a:schemeClr val="tx1"/>
                </a:solidFill>
                <a:effectLst/>
                <a:latin typeface="+mn-lt"/>
                <a:ea typeface="Calibri" panose="020F0502020204030204" pitchFamily="34" charset="0"/>
                <a:cs typeface="Arial" panose="020B0604020202020204" pitchFamily="34" charset="0"/>
              </a:rPr>
              <a:t>Remote learning may be appropriate for …</a:t>
            </a:r>
          </a:p>
          <a:p>
            <a:pPr lvl="1">
              <a:buFont typeface="Arial" panose="020B0604020202020204" pitchFamily="34" charset="0"/>
              <a:buChar char="•"/>
            </a:pPr>
            <a:r>
              <a:rPr lang="en-US" u="sng" dirty="0">
                <a:solidFill>
                  <a:srgbClr val="0563C1"/>
                </a:solidFill>
                <a:effectLst/>
                <a:latin typeface="+mn-lt"/>
                <a:ea typeface="Calibri" panose="020F0502020204030204" pitchFamily="34" charset="0"/>
                <a:cs typeface="Arial" panose="020B0604020202020204" pitchFamily="34" charset="0"/>
                <a:hlinkClick r:id="rId3"/>
              </a:rPr>
              <a:t>students with medical conditions who may need educational services in the home or hospital setting (requires Physician’s Affirmation)</a:t>
            </a:r>
            <a:r>
              <a:rPr lang="en-US" dirty="0">
                <a:effectLst/>
                <a:latin typeface="+mn-lt"/>
                <a:ea typeface="Calibri" panose="020F0502020204030204" pitchFamily="34" charset="0"/>
                <a:cs typeface="Arial" panose="020B0604020202020204" pitchFamily="34" charset="0"/>
              </a:rPr>
              <a:t>, </a:t>
            </a:r>
          </a:p>
          <a:p>
            <a:pPr lvl="1">
              <a:buFont typeface="Arial" panose="020B0604020202020204" pitchFamily="34" charset="0"/>
              <a:buChar char="•"/>
            </a:pPr>
            <a:r>
              <a:rPr lang="en-US" dirty="0">
                <a:solidFill>
                  <a:schemeClr val="tx1"/>
                </a:solidFill>
                <a:effectLst/>
                <a:latin typeface="+mn-lt"/>
                <a:ea typeface="Calibri" panose="020F0502020204030204" pitchFamily="34" charset="0"/>
                <a:cs typeface="Arial" panose="020B0604020202020204" pitchFamily="34" charset="0"/>
              </a:rPr>
              <a:t>students attending in-district </a:t>
            </a:r>
            <a:r>
              <a:rPr lang="en-US" u="sng" dirty="0">
                <a:solidFill>
                  <a:srgbClr val="0563C1"/>
                </a:solidFill>
                <a:effectLst/>
                <a:latin typeface="+mn-lt"/>
                <a:ea typeface="Calibri" panose="020F0502020204030204" pitchFamily="34" charset="0"/>
                <a:cs typeface="Arial" panose="020B0604020202020204" pitchFamily="34" charset="0"/>
                <a:hlinkClick r:id="rId4"/>
              </a:rPr>
              <a:t>virtual schools</a:t>
            </a:r>
            <a:r>
              <a:rPr lang="en-US" dirty="0">
                <a:effectLst/>
                <a:latin typeface="+mn-lt"/>
                <a:ea typeface="Calibri" panose="020F0502020204030204" pitchFamily="34" charset="0"/>
                <a:cs typeface="Arial" panose="020B0604020202020204" pitchFamily="34" charset="0"/>
              </a:rPr>
              <a:t>, </a:t>
            </a:r>
            <a:r>
              <a:rPr lang="en-US" dirty="0">
                <a:solidFill>
                  <a:schemeClr val="tx1"/>
                </a:solidFill>
                <a:effectLst/>
                <a:latin typeface="+mn-lt"/>
                <a:ea typeface="Calibri" panose="020F0502020204030204" pitchFamily="34" charset="0"/>
                <a:cs typeface="Arial" panose="020B0604020202020204" pitchFamily="34" charset="0"/>
              </a:rPr>
              <a:t>or students attending approved district virtual programs. </a:t>
            </a:r>
          </a:p>
          <a:p>
            <a:pPr marL="0" indent="0">
              <a:buNone/>
            </a:pPr>
            <a:endParaRPr lang="en-US" sz="3200" dirty="0">
              <a:solidFill>
                <a:schemeClr val="tx1"/>
              </a:solidFill>
              <a:effectLst/>
              <a:latin typeface="+mn-l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3F8DD01-6DEA-4CB3-9489-12632E10839A}"/>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Tree>
    <p:extLst>
      <p:ext uri="{BB962C8B-B14F-4D97-AF65-F5344CB8AC3E}">
        <p14:creationId xmlns:p14="http://schemas.microsoft.com/office/powerpoint/2010/main" val="1935293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32A1-C930-4EC4-AB89-E4856827EB35}"/>
              </a:ext>
            </a:extLst>
          </p:cNvPr>
          <p:cNvSpPr>
            <a:spLocks noGrp="1"/>
          </p:cNvSpPr>
          <p:nvPr>
            <p:ph type="title"/>
          </p:nvPr>
        </p:nvSpPr>
        <p:spPr/>
        <p:txBody>
          <a:bodyPr/>
          <a:lstStyle/>
          <a:p>
            <a:r>
              <a:rPr lang="en-US" dirty="0"/>
              <a:t>Learning Time Requirements</a:t>
            </a:r>
          </a:p>
        </p:txBody>
      </p:sp>
      <p:sp>
        <p:nvSpPr>
          <p:cNvPr id="3" name="Content Placeholder 2">
            <a:extLst>
              <a:ext uri="{FF2B5EF4-FFF2-40B4-BE49-F238E27FC236}">
                <a16:creationId xmlns:a16="http://schemas.microsoft.com/office/drawing/2014/main" id="{D30B3750-4ACF-4DDD-B173-DE9739F2900F}"/>
              </a:ext>
            </a:extLst>
          </p:cNvPr>
          <p:cNvSpPr>
            <a:spLocks noGrp="1"/>
          </p:cNvSpPr>
          <p:nvPr>
            <p:ph idx="1"/>
          </p:nvPr>
        </p:nvSpPr>
        <p:spPr>
          <a:xfrm>
            <a:off x="567743" y="1230403"/>
            <a:ext cx="11370972" cy="5049746"/>
          </a:xfrm>
        </p:spPr>
        <p:txBody>
          <a:bodyPr/>
          <a:lstStyle/>
          <a:p>
            <a:pPr marL="0" marR="0" indent="0">
              <a:lnSpc>
                <a:spcPct val="107000"/>
              </a:lnSpc>
              <a:spcBef>
                <a:spcPts val="0"/>
              </a:spcBef>
              <a:spcAft>
                <a:spcPts val="800"/>
              </a:spcAft>
              <a:buNone/>
              <a:tabLst>
                <a:tab pos="1747520" algn="l"/>
              </a:tabLst>
            </a:pPr>
            <a:r>
              <a:rPr lang="en-US" sz="3200" dirty="0">
                <a:solidFill>
                  <a:schemeClr val="tx1"/>
                </a:solidFill>
                <a:effectLst/>
                <a:latin typeface="+mn-lt"/>
                <a:ea typeface="Calibri" panose="020F0502020204030204" pitchFamily="34" charset="0"/>
                <a:cs typeface="Arial" panose="020B0604020202020204" pitchFamily="34" charset="0"/>
              </a:rPr>
              <a:t>As set forth in the DESE </a:t>
            </a:r>
            <a:r>
              <a:rPr lang="en-US" sz="3200" u="sng" dirty="0">
                <a:solidFill>
                  <a:srgbClr val="0563C1"/>
                </a:solidFill>
                <a:effectLst/>
                <a:latin typeface="+mn-lt"/>
                <a:ea typeface="Calibri" panose="020F0502020204030204" pitchFamily="34" charset="0"/>
                <a:cs typeface="Arial" panose="020B0604020202020204" pitchFamily="34" charset="0"/>
                <a:hlinkClick r:id="rId2"/>
              </a:rPr>
              <a:t>Guidance on In-Person Learning and Student Learning Time Requirements</a:t>
            </a:r>
            <a:r>
              <a:rPr lang="en-US" sz="3200" dirty="0">
                <a:effectLst/>
                <a:latin typeface="+mn-lt"/>
                <a:ea typeface="Calibri" panose="020F0502020204030204" pitchFamily="34" charset="0"/>
                <a:cs typeface="Arial" panose="020B0604020202020204" pitchFamily="34" charset="0"/>
              </a:rPr>
              <a:t> </a:t>
            </a:r>
            <a:r>
              <a:rPr lang="en-US" sz="3200" dirty="0">
                <a:solidFill>
                  <a:schemeClr val="tx1"/>
                </a:solidFill>
                <a:effectLst/>
                <a:latin typeface="+mn-lt"/>
                <a:ea typeface="Calibri" panose="020F0502020204030204" pitchFamily="34" charset="0"/>
                <a:cs typeface="Arial" panose="020B0604020202020204" pitchFamily="34" charset="0"/>
              </a:rPr>
              <a:t>(April 27, 2021), please recall that,</a:t>
            </a:r>
          </a:p>
          <a:p>
            <a:pPr marL="0" marR="0" indent="0">
              <a:lnSpc>
                <a:spcPct val="107000"/>
              </a:lnSpc>
              <a:spcBef>
                <a:spcPts val="0"/>
              </a:spcBef>
              <a:spcAft>
                <a:spcPts val="800"/>
              </a:spcAft>
              <a:buNone/>
              <a:tabLst>
                <a:tab pos="1747520" algn="l"/>
              </a:tabLst>
            </a:pPr>
            <a:endParaRPr lang="en-US" sz="3200" dirty="0">
              <a:solidFill>
                <a:schemeClr val="tx1"/>
              </a:solidFill>
              <a:effectLst/>
              <a:latin typeface="+mn-lt"/>
              <a:ea typeface="Calibri" panose="020F0502020204030204" pitchFamily="34" charset="0"/>
              <a:cs typeface="Arial" panose="020B0604020202020204" pitchFamily="34" charset="0"/>
            </a:endParaRPr>
          </a:p>
          <a:p>
            <a:pPr marR="457200" lvl="1" indent="0">
              <a:lnSpc>
                <a:spcPct val="107000"/>
              </a:lnSpc>
              <a:spcBef>
                <a:spcPts val="0"/>
              </a:spcBef>
              <a:spcAft>
                <a:spcPts val="800"/>
              </a:spcAft>
              <a:buNone/>
              <a:tabLst>
                <a:tab pos="1747520" algn="l"/>
              </a:tabLst>
            </a:pPr>
            <a:r>
              <a:rPr lang="en-US" b="1" dirty="0">
                <a:solidFill>
                  <a:schemeClr val="tx1"/>
                </a:solidFill>
                <a:effectLst/>
                <a:latin typeface="+mn-lt"/>
                <a:ea typeface="Calibri" panose="020F0502020204030204" pitchFamily="34" charset="0"/>
                <a:cs typeface="Arial" panose="020B0604020202020204" pitchFamily="34" charset="0"/>
              </a:rPr>
              <a:t>“[S]</a:t>
            </a:r>
            <a:r>
              <a:rPr lang="en-US" b="1" dirty="0" err="1">
                <a:solidFill>
                  <a:schemeClr val="tx1"/>
                </a:solidFill>
                <a:effectLst/>
                <a:latin typeface="+mn-lt"/>
                <a:ea typeface="Calibri" panose="020F0502020204030204" pitchFamily="34" charset="0"/>
                <a:cs typeface="Arial" panose="020B0604020202020204" pitchFamily="34" charset="0"/>
              </a:rPr>
              <a:t>chools</a:t>
            </a:r>
            <a:r>
              <a:rPr lang="en-US" b="1" dirty="0">
                <a:solidFill>
                  <a:schemeClr val="tx1"/>
                </a:solidFill>
                <a:effectLst/>
                <a:latin typeface="+mn-lt"/>
                <a:ea typeface="Calibri" panose="020F0502020204030204" pitchFamily="34" charset="0"/>
                <a:cs typeface="Arial" panose="020B0604020202020204" pitchFamily="34" charset="0"/>
              </a:rPr>
              <a:t> and districts are required to include a visual component as part of the daily “live check-in” that is needed to support students whose families have selected a remote model of instruction for the remainder of the school year</a:t>
            </a:r>
            <a:r>
              <a:rPr lang="en-US" dirty="0">
                <a:solidFill>
                  <a:schemeClr val="tx1"/>
                </a:solidFill>
                <a:effectLst/>
                <a:latin typeface="+mn-lt"/>
                <a:ea typeface="Calibri" panose="020F0502020204030204" pitchFamily="34" charset="0"/>
                <a:cs typeface="Arial" panose="020B0604020202020204" pitchFamily="34" charset="0"/>
              </a:rPr>
              <a:t>.”</a:t>
            </a:r>
            <a:endParaRPr lang="en-US" dirty="0">
              <a:solidFill>
                <a:schemeClr val="tx1"/>
              </a:solidFill>
              <a:latin typeface="+mn-lt"/>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88686CE-DA39-41B2-A6D8-D9881D66A243}"/>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Tree>
    <p:extLst>
      <p:ext uri="{BB962C8B-B14F-4D97-AF65-F5344CB8AC3E}">
        <p14:creationId xmlns:p14="http://schemas.microsoft.com/office/powerpoint/2010/main" val="50277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3CD2-9941-4342-A724-17EFB4D090B0}"/>
              </a:ext>
            </a:extLst>
          </p:cNvPr>
          <p:cNvSpPr>
            <a:spLocks noGrp="1"/>
          </p:cNvSpPr>
          <p:nvPr>
            <p:ph type="title"/>
          </p:nvPr>
        </p:nvSpPr>
        <p:spPr/>
        <p:txBody>
          <a:bodyPr/>
          <a:lstStyle/>
          <a:p>
            <a:r>
              <a:rPr lang="en-US" dirty="0">
                <a:latin typeface="+mj-lt"/>
              </a:rPr>
              <a:t>Engaging Families of Students Learning Remotely</a:t>
            </a:r>
          </a:p>
        </p:txBody>
      </p:sp>
      <p:sp>
        <p:nvSpPr>
          <p:cNvPr id="3" name="Content Placeholder 2">
            <a:extLst>
              <a:ext uri="{FF2B5EF4-FFF2-40B4-BE49-F238E27FC236}">
                <a16:creationId xmlns:a16="http://schemas.microsoft.com/office/drawing/2014/main" id="{ECF79B07-997B-410B-AFFB-552E152E9788}"/>
              </a:ext>
            </a:extLst>
          </p:cNvPr>
          <p:cNvSpPr>
            <a:spLocks noGrp="1"/>
          </p:cNvSpPr>
          <p:nvPr>
            <p:ph idx="1"/>
          </p:nvPr>
        </p:nvSpPr>
        <p:spPr>
          <a:xfrm>
            <a:off x="433137" y="1106905"/>
            <a:ext cx="11646568" cy="5173244"/>
          </a:xfrm>
        </p:spPr>
        <p:txBody>
          <a:bodyPr/>
          <a:lstStyle/>
          <a:p>
            <a:pPr marL="0" indent="0">
              <a:buNone/>
            </a:pPr>
            <a:r>
              <a:rPr lang="en-US" u="sng" dirty="0">
                <a:solidFill>
                  <a:schemeClr val="tx1"/>
                </a:solidFill>
                <a:effectLst/>
                <a:latin typeface="+mn-lt"/>
                <a:ea typeface="Calibri" panose="020F0502020204030204" pitchFamily="34" charset="0"/>
                <a:cs typeface="Arial" panose="020B0604020202020204" pitchFamily="34" charset="0"/>
              </a:rPr>
              <a:t>Special Considerations:</a:t>
            </a:r>
          </a:p>
          <a:p>
            <a:r>
              <a:rPr lang="en-US" sz="2600" dirty="0">
                <a:solidFill>
                  <a:schemeClr val="tx1"/>
                </a:solidFill>
                <a:effectLst/>
                <a:latin typeface="+mn-lt"/>
                <a:ea typeface="Calibri" panose="020F0502020204030204" pitchFamily="34" charset="0"/>
                <a:cs typeface="Arial" panose="020B0604020202020204" pitchFamily="34" charset="0"/>
              </a:rPr>
              <a:t>Schools should develop a protocol for daily visual check-ins, home visits (when appropriate) and other forms of communication with families whose children are learning remotely.</a:t>
            </a:r>
          </a:p>
          <a:p>
            <a:r>
              <a:rPr lang="en-US" sz="2600" dirty="0">
                <a:solidFill>
                  <a:schemeClr val="tx1"/>
                </a:solidFill>
                <a:effectLst/>
                <a:latin typeface="+mn-lt"/>
                <a:ea typeface="Calibri" panose="020F0502020204030204" pitchFamily="34" charset="0"/>
                <a:cs typeface="Arial" panose="020B0604020202020204" pitchFamily="34" charset="0"/>
              </a:rPr>
              <a:t> </a:t>
            </a:r>
            <a:r>
              <a:rPr lang="en-US" sz="2600" dirty="0">
                <a:solidFill>
                  <a:schemeClr val="tx1"/>
                </a:solidFill>
                <a:latin typeface="+mn-lt"/>
                <a:ea typeface="Calibri" panose="020F0502020204030204" pitchFamily="34" charset="0"/>
                <a:cs typeface="Arial" panose="020B0604020202020204" pitchFamily="34" charset="0"/>
              </a:rPr>
              <a:t>S</a:t>
            </a:r>
            <a:r>
              <a:rPr lang="en-US" sz="2600" dirty="0">
                <a:solidFill>
                  <a:schemeClr val="tx1"/>
                </a:solidFill>
                <a:effectLst/>
                <a:latin typeface="+mn-lt"/>
                <a:ea typeface="Calibri" panose="020F0502020204030204" pitchFamily="34" charset="0"/>
                <a:cs typeface="Arial" panose="020B0604020202020204" pitchFamily="34" charset="0"/>
              </a:rPr>
              <a:t>chools should provide clear information about the types of supports the district will provide even when students are learning remotely, such as special education services, EL services, and mental health supports. </a:t>
            </a:r>
          </a:p>
          <a:p>
            <a:r>
              <a:rPr lang="en-US" sz="2600" dirty="0">
                <a:solidFill>
                  <a:schemeClr val="tx1"/>
                </a:solidFill>
                <a:effectLst/>
                <a:latin typeface="+mn-lt"/>
                <a:ea typeface="Calibri" panose="020F0502020204030204" pitchFamily="34" charset="0"/>
                <a:cs typeface="Arial" panose="020B0604020202020204" pitchFamily="34" charset="0"/>
              </a:rPr>
              <a:t>Schools should also consider assigning one or more point people at the district who are responsible for regular communication and coordination with families of students learning remotely. </a:t>
            </a:r>
          </a:p>
          <a:p>
            <a:r>
              <a:rPr lang="en-US" sz="2600" dirty="0">
                <a:solidFill>
                  <a:schemeClr val="tx1"/>
                </a:solidFill>
                <a:latin typeface="+mn-lt"/>
                <a:ea typeface="Calibri" panose="020F0502020204030204" pitchFamily="34" charset="0"/>
                <a:cs typeface="Arial" panose="020B0604020202020204" pitchFamily="34" charset="0"/>
              </a:rPr>
              <a:t>S</a:t>
            </a:r>
            <a:r>
              <a:rPr lang="en-US" sz="2600" dirty="0">
                <a:solidFill>
                  <a:schemeClr val="tx1"/>
                </a:solidFill>
                <a:effectLst/>
                <a:latin typeface="+mn-lt"/>
                <a:ea typeface="Calibri" panose="020F0502020204030204" pitchFamily="34" charset="0"/>
                <a:cs typeface="Arial" panose="020B0604020202020204" pitchFamily="34" charset="0"/>
              </a:rPr>
              <a:t>chools should also consider strategies for creating a sense of community and connection among families learning remotely. </a:t>
            </a:r>
          </a:p>
          <a:p>
            <a:endParaRPr lang="en-US" dirty="0"/>
          </a:p>
        </p:txBody>
      </p:sp>
      <p:sp>
        <p:nvSpPr>
          <p:cNvPr id="4" name="Slide Number Placeholder 3">
            <a:extLst>
              <a:ext uri="{FF2B5EF4-FFF2-40B4-BE49-F238E27FC236}">
                <a16:creationId xmlns:a16="http://schemas.microsoft.com/office/drawing/2014/main" id="{317F3516-6DB3-4614-AC53-3A1FEB866BC7}"/>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Tree>
    <p:extLst>
      <p:ext uri="{BB962C8B-B14F-4D97-AF65-F5344CB8AC3E}">
        <p14:creationId xmlns:p14="http://schemas.microsoft.com/office/powerpoint/2010/main" val="213159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lstStyle/>
          <a:p>
            <a:r>
              <a:rPr lang="en-US" altLang="zh-CN" dirty="0">
                <a:latin typeface="Segoe SemiBold" panose="020B0703040204020203" pitchFamily="34" charset="0"/>
                <a:cs typeface="Segoe SemiBold" panose="020B0703040204020203" pitchFamily="34" charset="0"/>
              </a:rPr>
              <a:t>Promoting Student Engagement, Learning, Wellbeing and Safety</a:t>
            </a:r>
            <a:endParaRPr lang="en-US" dirty="0"/>
          </a:p>
        </p:txBody>
      </p:sp>
      <p:sp>
        <p:nvSpPr>
          <p:cNvPr id="3" name="TextBox 2">
            <a:extLst>
              <a:ext uri="{FF2B5EF4-FFF2-40B4-BE49-F238E27FC236}">
                <a16:creationId xmlns:a16="http://schemas.microsoft.com/office/drawing/2014/main" id="{13A0E5E1-A5FD-48B0-A3E4-12F690F2B23F}"/>
              </a:ext>
            </a:extLst>
          </p:cNvPr>
          <p:cNvSpPr txBox="1"/>
          <p:nvPr/>
        </p:nvSpPr>
        <p:spPr>
          <a:xfrm>
            <a:off x="5299113" y="4656923"/>
            <a:ext cx="4847422" cy="369332"/>
          </a:xfrm>
          <a:prstGeom prst="rect">
            <a:avLst/>
          </a:prstGeom>
          <a:noFill/>
        </p:spPr>
        <p:txBody>
          <a:bodyPr wrap="square" rtlCol="0">
            <a:spAutoFit/>
          </a:bodyPr>
          <a:lstStyle/>
          <a:p>
            <a:r>
              <a:rPr lang="en-US" dirty="0"/>
              <a:t>School Year 2021-22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6AA2-0689-4AA6-99F0-F0F52BAA9422}"/>
              </a:ext>
            </a:extLst>
          </p:cNvPr>
          <p:cNvSpPr>
            <a:spLocks noGrp="1"/>
          </p:cNvSpPr>
          <p:nvPr>
            <p:ph type="title"/>
          </p:nvPr>
        </p:nvSpPr>
        <p:spPr/>
        <p:txBody>
          <a:bodyPr/>
          <a:lstStyle/>
          <a:p>
            <a:r>
              <a:rPr lang="en-US" sz="1700" dirty="0"/>
              <a:t> </a:t>
            </a:r>
            <a:r>
              <a:rPr lang="en-US" sz="2200" dirty="0"/>
              <a:t>Re-Envisioning School Culture and Learning Conditions for Students Learning Remotely</a:t>
            </a:r>
          </a:p>
        </p:txBody>
      </p:sp>
      <p:sp>
        <p:nvSpPr>
          <p:cNvPr id="3" name="Content Placeholder 2">
            <a:extLst>
              <a:ext uri="{FF2B5EF4-FFF2-40B4-BE49-F238E27FC236}">
                <a16:creationId xmlns:a16="http://schemas.microsoft.com/office/drawing/2014/main" id="{F168B0E5-1C28-4AF7-9FEF-5186284894B3}"/>
              </a:ext>
            </a:extLst>
          </p:cNvPr>
          <p:cNvSpPr>
            <a:spLocks noGrp="1"/>
          </p:cNvSpPr>
          <p:nvPr>
            <p:ph idx="1"/>
          </p:nvPr>
        </p:nvSpPr>
        <p:spPr>
          <a:xfrm>
            <a:off x="433137" y="1138989"/>
            <a:ext cx="11646568" cy="5141160"/>
          </a:xfrm>
        </p:spPr>
        <p:txBody>
          <a:bodyPr/>
          <a:lstStyle/>
          <a:p>
            <a:pPr marL="0" indent="0">
              <a:lnSpc>
                <a:spcPct val="107000"/>
              </a:lnSpc>
              <a:spcBef>
                <a:spcPts val="0"/>
              </a:spcBef>
              <a:spcAft>
                <a:spcPts val="800"/>
              </a:spcAft>
              <a:buNone/>
              <a:tabLst>
                <a:tab pos="1747520" algn="l"/>
              </a:tabLst>
            </a:pPr>
            <a:r>
              <a:rPr lang="en-US" u="sng" dirty="0">
                <a:solidFill>
                  <a:schemeClr val="tx1"/>
                </a:solidFill>
                <a:effectLst/>
                <a:latin typeface="+mn-lt"/>
                <a:ea typeface="Calibri" panose="020F0502020204030204" pitchFamily="34" charset="0"/>
                <a:cs typeface="Arial" panose="020B0604020202020204" pitchFamily="34" charset="0"/>
              </a:rPr>
              <a:t>Special Considerations:</a:t>
            </a:r>
            <a:endParaRPr lang="en-US" dirty="0">
              <a:effectLst/>
              <a:latin typeface="+mn-l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200" dirty="0">
                <a:effectLst/>
                <a:latin typeface="+mn-lt"/>
                <a:ea typeface="Calibri" panose="020F0502020204030204" pitchFamily="34" charset="0"/>
                <a:cs typeface="Arial" panose="020B0604020202020204" pitchFamily="34" charset="0"/>
              </a:rPr>
              <a:t>Establishing clear schedules and easy access to teacher-facilitated (synchronous), independent learning (asynchronous), and teacher office hour opportunities.</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200" dirty="0">
                <a:effectLst/>
                <a:latin typeface="+mn-lt"/>
                <a:ea typeface="Calibri" panose="020F0502020204030204" pitchFamily="34" charset="0"/>
                <a:cs typeface="Arial" panose="020B0604020202020204" pitchFamily="34" charset="0"/>
              </a:rPr>
              <a:t>Offering activities that build a sense of community and belonging and provide a clear support system</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200" dirty="0">
                <a:effectLst/>
                <a:latin typeface="+mn-lt"/>
                <a:ea typeface="Calibri" panose="020F0502020204030204" pitchFamily="34" charset="0"/>
                <a:cs typeface="Arial" panose="020B0604020202020204" pitchFamily="34" charset="0"/>
              </a:rPr>
              <a:t>Engaging in explicit work with students on the social emotional aspects of remote learning, including social emotional skills they need to manage learning, screen time management, strategies to combat isolation, self-advocacy skills, goal-setting, etc.</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200" dirty="0">
                <a:effectLst/>
                <a:latin typeface="+mn-lt"/>
                <a:ea typeface="Calibri" panose="020F0502020204030204" pitchFamily="34" charset="0"/>
                <a:cs typeface="Arial" panose="020B0604020202020204" pitchFamily="34" charset="0"/>
              </a:rPr>
              <a:t>Employing strategies for orienting families and students on all aspects of remote learning and for checking with families and students on a regular basis to gather input on their experiences (daily student check-in (visual check-in) and check-out (CICO) routines, family feedback meetings, regular survey and/or focus groups). </a:t>
            </a:r>
            <a:r>
              <a:rPr lang="en-US" sz="2400" dirty="0">
                <a:effectLst/>
                <a:latin typeface="+mn-lt"/>
                <a:ea typeface="Calibri" panose="020F0502020204030204" pitchFamily="34" charset="0"/>
                <a:cs typeface="Arial" panose="020B0604020202020204" pitchFamily="34" charset="0"/>
              </a:rPr>
              <a:t> </a:t>
            </a:r>
          </a:p>
          <a:p>
            <a:pPr marL="0" indent="0">
              <a:buNone/>
            </a:pPr>
            <a:endParaRPr lang="en-US" dirty="0"/>
          </a:p>
        </p:txBody>
      </p:sp>
      <p:sp>
        <p:nvSpPr>
          <p:cNvPr id="4" name="Slide Number Placeholder 3">
            <a:extLst>
              <a:ext uri="{FF2B5EF4-FFF2-40B4-BE49-F238E27FC236}">
                <a16:creationId xmlns:a16="http://schemas.microsoft.com/office/drawing/2014/main" id="{11F92188-E673-4466-B81B-8807249558F4}"/>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Tree>
    <p:extLst>
      <p:ext uri="{BB962C8B-B14F-4D97-AF65-F5344CB8AC3E}">
        <p14:creationId xmlns:p14="http://schemas.microsoft.com/office/powerpoint/2010/main" val="363337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2B4-1BC8-48C9-84F8-BE6B28215CCE}"/>
              </a:ext>
            </a:extLst>
          </p:cNvPr>
          <p:cNvSpPr>
            <a:spLocks noGrp="1"/>
          </p:cNvSpPr>
          <p:nvPr>
            <p:ph type="title"/>
          </p:nvPr>
        </p:nvSpPr>
        <p:spPr/>
        <p:txBody>
          <a:bodyPr/>
          <a:lstStyle/>
          <a:p>
            <a:r>
              <a:rPr lang="en-US" sz="2800" dirty="0"/>
              <a:t>Cultivating Positive Behavior among Students Learning Remotely</a:t>
            </a:r>
          </a:p>
        </p:txBody>
      </p:sp>
      <p:sp>
        <p:nvSpPr>
          <p:cNvPr id="3" name="Content Placeholder 2">
            <a:extLst>
              <a:ext uri="{FF2B5EF4-FFF2-40B4-BE49-F238E27FC236}">
                <a16:creationId xmlns:a16="http://schemas.microsoft.com/office/drawing/2014/main" id="{D65B998B-EBA5-404C-A108-3D624230E475}"/>
              </a:ext>
            </a:extLst>
          </p:cNvPr>
          <p:cNvSpPr>
            <a:spLocks noGrp="1"/>
          </p:cNvSpPr>
          <p:nvPr>
            <p:ph idx="1"/>
          </p:nvPr>
        </p:nvSpPr>
        <p:spPr/>
        <p:txBody>
          <a:bodyPr/>
          <a:lstStyle/>
          <a:p>
            <a:pPr marL="0" indent="0">
              <a:buNone/>
            </a:pPr>
            <a:r>
              <a:rPr lang="en-US" sz="3400" u="sng" dirty="0">
                <a:solidFill>
                  <a:schemeClr val="tx1"/>
                </a:solidFill>
                <a:effectLst/>
                <a:latin typeface="+mn-lt"/>
                <a:ea typeface="Calibri" panose="020F0502020204030204" pitchFamily="34" charset="0"/>
                <a:cs typeface="Arial" panose="020B0604020202020204" pitchFamily="34" charset="0"/>
              </a:rPr>
              <a:t>Special Considerations:</a:t>
            </a:r>
            <a:endParaRPr lang="en-US" sz="3400" dirty="0">
              <a:solidFill>
                <a:schemeClr val="tx1"/>
              </a:solidFill>
              <a:effectLst/>
              <a:latin typeface="+mn-lt"/>
              <a:ea typeface="Calibri" panose="020F0502020204030204" pitchFamily="34" charset="0"/>
              <a:cs typeface="Arial" panose="020B0604020202020204" pitchFamily="34" charset="0"/>
            </a:endParaRPr>
          </a:p>
          <a:p>
            <a:r>
              <a:rPr lang="en-US" dirty="0">
                <a:effectLst/>
                <a:latin typeface="+mn-lt"/>
                <a:ea typeface="Calibri" panose="020F0502020204030204" pitchFamily="34" charset="0"/>
                <a:cs typeface="Arial" panose="020B0604020202020204" pitchFamily="34" charset="0"/>
              </a:rPr>
              <a:t>Consider how the school can </a:t>
            </a:r>
            <a:r>
              <a:rPr lang="en-US" b="1" dirty="0">
                <a:effectLst/>
                <a:latin typeface="+mn-lt"/>
                <a:ea typeface="Calibri" panose="020F0502020204030204" pitchFamily="34" charset="0"/>
                <a:cs typeface="Arial" panose="020B0604020202020204" pitchFamily="34" charset="0"/>
              </a:rPr>
              <a:t>proactively</a:t>
            </a:r>
            <a:r>
              <a:rPr lang="en-US" dirty="0">
                <a:effectLst/>
                <a:latin typeface="+mn-lt"/>
                <a:ea typeface="Calibri" panose="020F0502020204030204" pitchFamily="34" charset="0"/>
                <a:cs typeface="Arial" panose="020B0604020202020204" pitchFamily="34" charset="0"/>
              </a:rPr>
              <a:t> support students and their parents/caregivers to set up </a:t>
            </a:r>
            <a:r>
              <a:rPr lang="en-US" b="1" dirty="0">
                <a:effectLst/>
                <a:latin typeface="+mn-lt"/>
                <a:ea typeface="Calibri" panose="020F0502020204030204" pitchFamily="34" charset="0"/>
                <a:cs typeface="Arial" panose="020B0604020202020204" pitchFamily="34" charset="0"/>
              </a:rPr>
              <a:t>positive routines and behaviors </a:t>
            </a:r>
            <a:r>
              <a:rPr lang="en-US" dirty="0">
                <a:effectLst/>
                <a:latin typeface="+mn-lt"/>
                <a:ea typeface="Calibri" panose="020F0502020204030204" pitchFamily="34" charset="0"/>
                <a:cs typeface="Arial" panose="020B0604020202020204" pitchFamily="34" charset="0"/>
              </a:rPr>
              <a:t>while learning at home. </a:t>
            </a:r>
          </a:p>
          <a:p>
            <a:pPr marL="279400" lvl="1">
              <a:buFont typeface="Arial" panose="020B0604020202020204" pitchFamily="34" charset="0"/>
              <a:buChar char="•"/>
            </a:pPr>
            <a:r>
              <a:rPr lang="en-US" sz="3200" b="1" dirty="0">
                <a:effectLst/>
                <a:latin typeface="+mn-lt"/>
                <a:ea typeface="Calibri" panose="020F0502020204030204" pitchFamily="34" charset="0"/>
                <a:cs typeface="Arial" panose="020B0604020202020204" pitchFamily="34" charset="0"/>
              </a:rPr>
              <a:t>Establish, teach, and practice norms for remote learning.</a:t>
            </a:r>
            <a:endParaRPr lang="en-US" sz="3200" dirty="0">
              <a:effectLst/>
              <a:latin typeface="+mn-lt"/>
              <a:ea typeface="Calibri" panose="020F0502020204030204" pitchFamily="34" charset="0"/>
              <a:cs typeface="Arial" panose="020B0604020202020204" pitchFamily="34" charset="0"/>
            </a:endParaRPr>
          </a:p>
          <a:p>
            <a:pPr marL="279400" lvl="1">
              <a:buFont typeface="Arial" panose="020B0604020202020204" pitchFamily="34" charset="0"/>
              <a:buChar char="•"/>
            </a:pPr>
            <a:r>
              <a:rPr lang="en-US" sz="3200" dirty="0">
                <a:latin typeface="+mn-lt"/>
                <a:ea typeface="Calibri" panose="020F0502020204030204" pitchFamily="34" charset="0"/>
                <a:cs typeface="Arial" panose="020B0604020202020204" pitchFamily="34" charset="0"/>
              </a:rPr>
              <a:t>W</a:t>
            </a:r>
            <a:r>
              <a:rPr lang="en-US" sz="3200" dirty="0">
                <a:effectLst/>
                <a:latin typeface="+mn-lt"/>
                <a:ea typeface="Calibri" panose="020F0502020204030204" pitchFamily="34" charset="0"/>
                <a:cs typeface="Arial" panose="020B0604020202020204" pitchFamily="34" charset="0"/>
              </a:rPr>
              <a:t>ork with support staff and families to proactively </a:t>
            </a:r>
            <a:r>
              <a:rPr lang="en-US" sz="3200" b="1" dirty="0">
                <a:effectLst/>
                <a:latin typeface="+mn-lt"/>
                <a:ea typeface="Calibri" panose="020F0502020204030204" pitchFamily="34" charset="0"/>
                <a:cs typeface="Arial" panose="020B0604020202020204" pitchFamily="34" charset="0"/>
              </a:rPr>
              <a:t>identify students who might struggle in a remote environment </a:t>
            </a:r>
            <a:r>
              <a:rPr lang="en-US" sz="3200" dirty="0">
                <a:effectLst/>
                <a:latin typeface="+mn-lt"/>
                <a:ea typeface="Calibri" panose="020F0502020204030204" pitchFamily="34" charset="0"/>
                <a:cs typeface="Arial" panose="020B0604020202020204" pitchFamily="34" charset="0"/>
              </a:rPr>
              <a:t>and co-develop a plan to support them.</a:t>
            </a:r>
          </a:p>
          <a:p>
            <a:pPr marL="0" indent="0">
              <a:buNone/>
            </a:pPr>
            <a:endParaRPr lang="en-US" dirty="0"/>
          </a:p>
        </p:txBody>
      </p:sp>
      <p:sp>
        <p:nvSpPr>
          <p:cNvPr id="4" name="Slide Number Placeholder 3">
            <a:extLst>
              <a:ext uri="{FF2B5EF4-FFF2-40B4-BE49-F238E27FC236}">
                <a16:creationId xmlns:a16="http://schemas.microsoft.com/office/drawing/2014/main" id="{F98E384F-BC55-4F2C-9126-CBD57B81C0FD}"/>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spTree>
    <p:extLst>
      <p:ext uri="{BB962C8B-B14F-4D97-AF65-F5344CB8AC3E}">
        <p14:creationId xmlns:p14="http://schemas.microsoft.com/office/powerpoint/2010/main" val="710752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32B4-1BC8-48C9-84F8-BE6B28215CCE}"/>
              </a:ext>
            </a:extLst>
          </p:cNvPr>
          <p:cNvSpPr>
            <a:spLocks noGrp="1"/>
          </p:cNvSpPr>
          <p:nvPr>
            <p:ph type="title"/>
          </p:nvPr>
        </p:nvSpPr>
        <p:spPr/>
        <p:txBody>
          <a:bodyPr/>
          <a:lstStyle/>
          <a:p>
            <a:r>
              <a:rPr lang="en-US" sz="2600" dirty="0"/>
              <a:t>Supporting the More Intensive Needs of Students Learning Remotely</a:t>
            </a:r>
          </a:p>
        </p:txBody>
      </p:sp>
      <p:sp>
        <p:nvSpPr>
          <p:cNvPr id="3" name="Content Placeholder 2">
            <a:extLst>
              <a:ext uri="{FF2B5EF4-FFF2-40B4-BE49-F238E27FC236}">
                <a16:creationId xmlns:a16="http://schemas.microsoft.com/office/drawing/2014/main" id="{D65B998B-EBA5-404C-A108-3D624230E475}"/>
              </a:ext>
            </a:extLst>
          </p:cNvPr>
          <p:cNvSpPr>
            <a:spLocks noGrp="1"/>
          </p:cNvSpPr>
          <p:nvPr>
            <p:ph idx="1"/>
          </p:nvPr>
        </p:nvSpPr>
        <p:spPr>
          <a:xfrm>
            <a:off x="433136" y="1122948"/>
            <a:ext cx="11646569" cy="5157202"/>
          </a:xfrm>
        </p:spPr>
        <p:txBody>
          <a:bodyPr/>
          <a:lstStyle/>
          <a:p>
            <a:pPr marL="0" indent="0">
              <a:buNone/>
            </a:pPr>
            <a:r>
              <a:rPr lang="en-US" sz="3000" u="sng" dirty="0">
                <a:solidFill>
                  <a:schemeClr val="tx1"/>
                </a:solidFill>
                <a:effectLst/>
                <a:latin typeface="+mn-lt"/>
                <a:ea typeface="Calibri" panose="020F0502020204030204" pitchFamily="34" charset="0"/>
                <a:cs typeface="Arial" panose="020B0604020202020204" pitchFamily="34" charset="0"/>
              </a:rPr>
              <a:t>Special Considerations:</a:t>
            </a:r>
            <a:endParaRPr lang="en-US" sz="3000" dirty="0">
              <a:solidFill>
                <a:schemeClr val="tx1"/>
              </a:solidFill>
              <a:effectLst/>
              <a:latin typeface="+mn-lt"/>
              <a:ea typeface="Calibri" panose="020F0502020204030204" pitchFamily="34" charset="0"/>
              <a:cs typeface="Arial" panose="020B0604020202020204" pitchFamily="34" charset="0"/>
            </a:endParaRPr>
          </a:p>
          <a:p>
            <a:r>
              <a:rPr lang="en-US" sz="2400" dirty="0">
                <a:solidFill>
                  <a:schemeClr val="tx1"/>
                </a:solidFill>
                <a:effectLst/>
                <a:latin typeface="+mn-lt"/>
                <a:ea typeface="Calibri" panose="020F0502020204030204" pitchFamily="34" charset="0"/>
                <a:cs typeface="Arial" panose="020B0604020202020204" pitchFamily="34" charset="0"/>
              </a:rPr>
              <a:t>Ensure regular virtual face time and/or conduct home visits when needed. </a:t>
            </a:r>
          </a:p>
          <a:p>
            <a:r>
              <a:rPr lang="en-US" sz="2400" dirty="0">
                <a:solidFill>
                  <a:schemeClr val="tx1"/>
                </a:solidFill>
                <a:latin typeface="+mn-lt"/>
                <a:ea typeface="Calibri" panose="020F0502020204030204" pitchFamily="34" charset="0"/>
                <a:cs typeface="Arial" panose="020B0604020202020204" pitchFamily="34" charset="0"/>
              </a:rPr>
              <a:t>C</a:t>
            </a:r>
            <a:r>
              <a:rPr lang="en-US" sz="2400" dirty="0">
                <a:solidFill>
                  <a:schemeClr val="tx1"/>
                </a:solidFill>
                <a:effectLst/>
                <a:latin typeface="+mn-lt"/>
                <a:ea typeface="Calibri" panose="020F0502020204030204" pitchFamily="34" charset="0"/>
                <a:cs typeface="Arial" panose="020B0604020202020204" pitchFamily="34" charset="0"/>
              </a:rPr>
              <a:t>onsider using a mental health screener.</a:t>
            </a:r>
          </a:p>
          <a:p>
            <a:r>
              <a:rPr lang="en-US" sz="2400" dirty="0">
                <a:solidFill>
                  <a:schemeClr val="tx1"/>
                </a:solidFill>
                <a:latin typeface="+mn-lt"/>
                <a:ea typeface="Calibri" panose="020F0502020204030204" pitchFamily="34" charset="0"/>
                <a:cs typeface="Arial" panose="020B0604020202020204" pitchFamily="34" charset="0"/>
              </a:rPr>
              <a:t>B</a:t>
            </a:r>
            <a:r>
              <a:rPr lang="en-US" sz="2400" dirty="0">
                <a:solidFill>
                  <a:schemeClr val="tx1"/>
                </a:solidFill>
                <a:effectLst/>
                <a:latin typeface="+mn-lt"/>
                <a:ea typeface="Calibri" panose="020F0502020204030204" pitchFamily="34" charset="0"/>
                <a:cs typeface="Arial" panose="020B0604020202020204" pitchFamily="34" charset="0"/>
              </a:rPr>
              <a:t>e sure that families are aware of their rights to mental health and/or special education services. </a:t>
            </a:r>
          </a:p>
          <a:p>
            <a:r>
              <a:rPr lang="en-US" sz="2400" dirty="0">
                <a:solidFill>
                  <a:schemeClr val="tx1"/>
                </a:solidFill>
                <a:latin typeface="+mn-lt"/>
                <a:ea typeface="Calibri" panose="020F0502020204030204" pitchFamily="34" charset="0"/>
                <a:cs typeface="Arial" panose="020B0604020202020204" pitchFamily="34" charset="0"/>
              </a:rPr>
              <a:t>W</a:t>
            </a:r>
            <a:r>
              <a:rPr lang="en-US" sz="2400" dirty="0">
                <a:solidFill>
                  <a:schemeClr val="tx1"/>
                </a:solidFill>
                <a:effectLst/>
                <a:latin typeface="+mn-lt"/>
                <a:ea typeface="Calibri" panose="020F0502020204030204" pitchFamily="34" charset="0"/>
                <a:cs typeface="Arial" panose="020B0604020202020204" pitchFamily="34" charset="0"/>
              </a:rPr>
              <a:t>ork collaboratively with the family to identify if services are most effectively done in-person and what options are available. </a:t>
            </a:r>
          </a:p>
          <a:p>
            <a:r>
              <a:rPr lang="en-US" sz="2400" dirty="0">
                <a:solidFill>
                  <a:schemeClr val="tx1"/>
                </a:solidFill>
                <a:effectLst/>
                <a:latin typeface="+mn-lt"/>
                <a:ea typeface="Calibri" panose="020F0502020204030204" pitchFamily="34" charset="0"/>
                <a:cs typeface="Arial" panose="020B0604020202020204" pitchFamily="34" charset="0"/>
              </a:rPr>
              <a:t>Establish a frequent and routine (daily, weekly) protocol for monitoring the use and effectiveness of services (including monitoring by staff beyond direct service providers). </a:t>
            </a:r>
          </a:p>
          <a:p>
            <a:r>
              <a:rPr lang="en-US" sz="2400" dirty="0">
                <a:solidFill>
                  <a:schemeClr val="tx1"/>
                </a:solidFill>
                <a:effectLst/>
                <a:latin typeface="+mn-lt"/>
                <a:ea typeface="Calibri" panose="020F0502020204030204" pitchFamily="34" charset="0"/>
                <a:cs typeface="Arial" panose="020B0604020202020204" pitchFamily="34" charset="0"/>
              </a:rPr>
              <a:t>Connect with the student support team and family immediately to problem-solve if school attendance or participation in services lapses.</a:t>
            </a:r>
          </a:p>
          <a:p>
            <a:pPr marL="0" indent="0">
              <a:buNone/>
            </a:pPr>
            <a:endParaRPr lang="en-US" dirty="0"/>
          </a:p>
        </p:txBody>
      </p:sp>
      <p:sp>
        <p:nvSpPr>
          <p:cNvPr id="4" name="Slide Number Placeholder 3">
            <a:extLst>
              <a:ext uri="{FF2B5EF4-FFF2-40B4-BE49-F238E27FC236}">
                <a16:creationId xmlns:a16="http://schemas.microsoft.com/office/drawing/2014/main" id="{F98E384F-BC55-4F2C-9126-CBD57B81C0FD}"/>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spTree>
    <p:extLst>
      <p:ext uri="{BB962C8B-B14F-4D97-AF65-F5344CB8AC3E}">
        <p14:creationId xmlns:p14="http://schemas.microsoft.com/office/powerpoint/2010/main" val="47229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7F54-56BF-4DD3-8481-FCF0B5748A77}"/>
              </a:ext>
            </a:extLst>
          </p:cNvPr>
          <p:cNvSpPr>
            <a:spLocks noGrp="1"/>
          </p:cNvSpPr>
          <p:nvPr>
            <p:ph type="title"/>
          </p:nvPr>
        </p:nvSpPr>
        <p:spPr/>
        <p:txBody>
          <a:bodyPr/>
          <a:lstStyle/>
          <a:p>
            <a:r>
              <a:rPr lang="en-US" sz="2200" dirty="0"/>
              <a:t>Using Attendance as a Tool for the Engagement and Safety of Students Learning Remotely</a:t>
            </a:r>
          </a:p>
        </p:txBody>
      </p:sp>
      <p:sp>
        <p:nvSpPr>
          <p:cNvPr id="3" name="Content Placeholder 2">
            <a:extLst>
              <a:ext uri="{FF2B5EF4-FFF2-40B4-BE49-F238E27FC236}">
                <a16:creationId xmlns:a16="http://schemas.microsoft.com/office/drawing/2014/main" id="{942C2671-13A8-48BF-9F0F-542C1B9EAC7C}"/>
              </a:ext>
            </a:extLst>
          </p:cNvPr>
          <p:cNvSpPr>
            <a:spLocks noGrp="1"/>
          </p:cNvSpPr>
          <p:nvPr>
            <p:ph idx="1"/>
          </p:nvPr>
        </p:nvSpPr>
        <p:spPr>
          <a:xfrm>
            <a:off x="449179" y="1106905"/>
            <a:ext cx="11614484" cy="5173244"/>
          </a:xfrm>
        </p:spPr>
        <p:txBody>
          <a:bodyPr/>
          <a:lstStyle/>
          <a:p>
            <a:pPr marL="0" indent="0">
              <a:lnSpc>
                <a:spcPct val="107000"/>
              </a:lnSpc>
              <a:spcBef>
                <a:spcPts val="0"/>
              </a:spcBef>
              <a:spcAft>
                <a:spcPts val="800"/>
              </a:spcAft>
              <a:buNone/>
              <a:tabLst>
                <a:tab pos="1747520" algn="l"/>
              </a:tabLst>
            </a:pPr>
            <a:r>
              <a:rPr lang="en-US" u="sng" dirty="0">
                <a:solidFill>
                  <a:schemeClr val="tx1"/>
                </a:solidFill>
                <a:effectLst/>
                <a:latin typeface="+mn-lt"/>
                <a:ea typeface="Calibri" panose="020F0502020204030204" pitchFamily="34" charset="0"/>
                <a:cs typeface="Arial" panose="020B0604020202020204" pitchFamily="34" charset="0"/>
              </a:rPr>
              <a:t>Special Considerations:</a:t>
            </a:r>
            <a:endParaRPr lang="en-US" dirty="0">
              <a:solidFill>
                <a:schemeClr val="tx1"/>
              </a:solidFill>
              <a:effectLst/>
              <a:latin typeface="+mn-lt"/>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tabLst>
                <a:tab pos="1747520" algn="l"/>
              </a:tabLst>
            </a:pPr>
            <a:r>
              <a:rPr lang="en-US" sz="2400" b="1" dirty="0">
                <a:solidFill>
                  <a:schemeClr val="tx1"/>
                </a:solidFill>
                <a:effectLst/>
                <a:latin typeface="+mn-lt"/>
                <a:ea typeface="Calibri" panose="020F0502020204030204" pitchFamily="34" charset="0"/>
                <a:cs typeface="Arial" panose="020B0604020202020204" pitchFamily="34" charset="0"/>
              </a:rPr>
              <a:t>Schools and districts should consider the many factors that may contribute to a student’s participation and attendance in remote learning.</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400" dirty="0">
                <a:solidFill>
                  <a:schemeClr val="tx1"/>
                </a:solidFill>
                <a:effectLst/>
                <a:latin typeface="+mn-lt"/>
                <a:ea typeface="Calibri" panose="020F0502020204030204" pitchFamily="34" charset="0"/>
                <a:cs typeface="Arial" panose="020B0604020202020204" pitchFamily="34" charset="0"/>
              </a:rPr>
              <a:t>Does the student have access to the necessary technology (e.g., devices, internet access, etc.) to fully participate?</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400" dirty="0">
                <a:solidFill>
                  <a:schemeClr val="tx1"/>
                </a:solidFill>
                <a:effectLst/>
                <a:latin typeface="+mn-lt"/>
                <a:ea typeface="Calibri" panose="020F0502020204030204" pitchFamily="34" charset="0"/>
                <a:cs typeface="Arial" panose="020B0604020202020204" pitchFamily="34" charset="0"/>
              </a:rPr>
              <a:t>Does the student or their family need technical support (e.g., accessing needed apps or software, troubleshooting camera/audio issues, etc.)?</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400" dirty="0">
                <a:solidFill>
                  <a:schemeClr val="tx1"/>
                </a:solidFill>
                <a:effectLst/>
                <a:latin typeface="+mn-lt"/>
                <a:ea typeface="Calibri" panose="020F0502020204030204" pitchFamily="34" charset="0"/>
                <a:cs typeface="Arial" panose="020B0604020202020204" pitchFamily="34" charset="0"/>
              </a:rPr>
              <a:t>Does the student have access to appropriate space for learning (particularly for students in congregate care settings, homeless students in shelters or “doubled-up”) and/or supports to help mitigate space limitations (e.g., noise cancelling headphones, etc.)?</a:t>
            </a:r>
          </a:p>
          <a:p>
            <a:pPr marL="342900" marR="0" lvl="0" indent="-342900">
              <a:lnSpc>
                <a:spcPct val="107000"/>
              </a:lnSpc>
              <a:spcBef>
                <a:spcPts val="0"/>
              </a:spcBef>
              <a:spcAft>
                <a:spcPts val="800"/>
              </a:spcAft>
              <a:buFont typeface="Symbol" panose="05050102010706020507" pitchFamily="18" charset="2"/>
              <a:buChar char=""/>
              <a:tabLst>
                <a:tab pos="1747520" algn="l"/>
              </a:tabLst>
            </a:pPr>
            <a:r>
              <a:rPr lang="en-US" sz="2400" dirty="0">
                <a:solidFill>
                  <a:schemeClr val="tx1"/>
                </a:solidFill>
                <a:effectLst/>
                <a:latin typeface="+mn-lt"/>
                <a:ea typeface="Calibri" panose="020F0502020204030204" pitchFamily="34" charset="0"/>
                <a:cs typeface="Arial" panose="020B0604020202020204" pitchFamily="34" charset="0"/>
              </a:rPr>
              <a:t>Are accommodations needed related to a disability?</a:t>
            </a:r>
          </a:p>
          <a:p>
            <a:endParaRPr lang="en-US" dirty="0"/>
          </a:p>
        </p:txBody>
      </p:sp>
      <p:sp>
        <p:nvSpPr>
          <p:cNvPr id="4" name="Slide Number Placeholder 3">
            <a:extLst>
              <a:ext uri="{FF2B5EF4-FFF2-40B4-BE49-F238E27FC236}">
                <a16:creationId xmlns:a16="http://schemas.microsoft.com/office/drawing/2014/main" id="{2079E646-DBF9-4759-8750-14B724EA0A18}"/>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spTree>
    <p:extLst>
      <p:ext uri="{BB962C8B-B14F-4D97-AF65-F5344CB8AC3E}">
        <p14:creationId xmlns:p14="http://schemas.microsoft.com/office/powerpoint/2010/main" val="3086478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07</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Resources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765579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35</a:t>
            </a:fld>
            <a:endParaRPr lang="zh-CN" altLang="en-US" dirty="0"/>
          </a:p>
        </p:txBody>
      </p:sp>
      <p:sp>
        <p:nvSpPr>
          <p:cNvPr id="5" name="Title 4"/>
          <p:cNvSpPr>
            <a:spLocks noGrp="1"/>
          </p:cNvSpPr>
          <p:nvPr>
            <p:ph type="title"/>
          </p:nvPr>
        </p:nvSpPr>
        <p:spPr/>
        <p:txBody>
          <a:bodyPr/>
          <a:lstStyle/>
          <a:p>
            <a:r>
              <a:rPr lang="en-US" dirty="0"/>
              <a:t>Resources(1): </a:t>
            </a:r>
          </a:p>
        </p:txBody>
      </p:sp>
      <p:sp>
        <p:nvSpPr>
          <p:cNvPr id="6" name="Text Placeholder 5"/>
          <p:cNvSpPr>
            <a:spLocks noGrp="1"/>
          </p:cNvSpPr>
          <p:nvPr>
            <p:ph type="body" idx="1"/>
          </p:nvPr>
        </p:nvSpPr>
        <p:spPr/>
        <p:txBody>
          <a:bodyPr/>
          <a:lstStyle/>
          <a:p>
            <a:r>
              <a:rPr lang="en-US" dirty="0">
                <a:solidFill>
                  <a:schemeClr val="tx1"/>
                </a:solidFill>
              </a:rPr>
              <a:t>Engaging Families as Partners</a:t>
            </a:r>
          </a:p>
        </p:txBody>
      </p:sp>
      <p:sp>
        <p:nvSpPr>
          <p:cNvPr id="7" name="Content Placeholder 6"/>
          <p:cNvSpPr>
            <a:spLocks noGrp="1"/>
          </p:cNvSpPr>
          <p:nvPr>
            <p:ph idx="13"/>
          </p:nvPr>
        </p:nvSpPr>
        <p:spPr/>
        <p:txBody>
          <a:bodyPr/>
          <a:lstStyle/>
          <a:p>
            <a:pPr marR="0" lvl="0">
              <a:lnSpc>
                <a:spcPct val="107000"/>
              </a:lnSpc>
              <a:spcBef>
                <a:spcPts val="0"/>
              </a:spcBef>
              <a:spcAft>
                <a:spcPts val="0"/>
              </a:spcAft>
              <a:buSzPts val="1100"/>
            </a:pPr>
            <a:r>
              <a:rPr lang="en-US" sz="1600" u="sng" dirty="0">
                <a:solidFill>
                  <a:srgbClr val="1155CC"/>
                </a:solidFill>
                <a:effectLst/>
                <a:latin typeface="Calibri" panose="020F0502020204030204" pitchFamily="34" charset="0"/>
                <a:ea typeface="Calibri" panose="020F0502020204030204" pitchFamily="34" charset="0"/>
                <a:cs typeface="Arial" panose="020B0604020202020204" pitchFamily="34" charset="0"/>
                <a:hlinkClick r:id="rId2"/>
              </a:rPr>
              <a:t>Strengthening Partnerships: A Framework for Prenatal Through Young Adulthood Family Engagement Framework</a:t>
            </a:r>
            <a:r>
              <a:rPr lang="en-US" sz="1600" u="sng" dirty="0">
                <a:solidFill>
                  <a:srgbClr val="1155CC"/>
                </a:solidFill>
                <a:effectLst/>
                <a:latin typeface="Calibri" panose="020F0502020204030204" pitchFamily="34" charset="0"/>
                <a:ea typeface="Calibri" panose="020F0502020204030204" pitchFamily="34" charset="0"/>
                <a:cs typeface="Arial" panose="020B0604020202020204" pitchFamily="34" charset="0"/>
              </a:rPr>
              <a:t> (DESE webpage)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hlinkClick r:id="rId3"/>
              </a:rPr>
              <a:t>Massachusetts Family, School, and Community Partnership Fundamentals - Version 2.0</a:t>
            </a:r>
            <a:r>
              <a:rPr lang="en-US" sz="1600" u="sng" dirty="0">
                <a:solidFill>
                  <a:srgbClr val="1155CC"/>
                </a:solidFill>
                <a:effectLst/>
                <a:latin typeface="Calibri" panose="020F0502020204030204" pitchFamily="34" charset="0"/>
                <a:ea typeface="Calibri" panose="020F0502020204030204" pitchFamily="34" charset="0"/>
                <a:cs typeface="Calibri" panose="020F0502020204030204" pitchFamily="34" charset="0"/>
              </a:rPr>
              <a:t> </a:t>
            </a:r>
            <a:r>
              <a:rPr lang="en-US" sz="1600" u="sng" dirty="0">
                <a:solidFill>
                  <a:srgbClr val="1155CC"/>
                </a:solidFill>
                <a:effectLst/>
                <a:latin typeface="Calibri" panose="020F0502020204030204" pitchFamily="34" charset="0"/>
                <a:ea typeface="Calibri" panose="020F0502020204030204" pitchFamily="34" charset="0"/>
                <a:cs typeface="Arial" panose="020B0604020202020204" pitchFamily="34" charset="0"/>
              </a:rPr>
              <a:t>(DESE webpage)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a:solidFill>
                  <a:srgbClr val="1155CC"/>
                </a:solidFill>
                <a:effectLst/>
                <a:latin typeface="Calibri" panose="020F0502020204030204" pitchFamily="34" charset="0"/>
                <a:ea typeface="Calibri" panose="020F0502020204030204" pitchFamily="34" charset="0"/>
                <a:cs typeface="Arial" panose="020B0604020202020204" pitchFamily="34" charset="0"/>
                <a:hlinkClick r:id="rId4"/>
              </a:rPr>
              <a:t>Dual Capacity-Building Framework for Family–School Partnerships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a:solidFill>
                  <a:srgbClr val="1155CC"/>
                </a:solidFill>
                <a:effectLst/>
                <a:latin typeface="Calibri" panose="020F0502020204030204" pitchFamily="34" charset="0"/>
                <a:ea typeface="Calibri" panose="020F0502020204030204" pitchFamily="34" charset="0"/>
                <a:cs typeface="Arial" panose="020B0604020202020204" pitchFamily="34" charset="0"/>
                <a:hlinkClick r:id="rId5"/>
              </a:rPr>
              <a:t>Engaging Families Using the MTSS Model: Love in the Time of COVID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Mass General Hospital COVID-19 Mental Health Resources for Families and Children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Engaging Families in Social Emotional Learning - Edutopia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Learning Heroes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SzPts val="1100"/>
            </a:pPr>
            <a:r>
              <a:rPr lang="en-US" sz="1600" u="sng" dirty="0" err="1">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MassSupport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9" name="Text Placeholder 8"/>
          <p:cNvSpPr>
            <a:spLocks noGrp="1"/>
          </p:cNvSpPr>
          <p:nvPr>
            <p:ph type="body" idx="15"/>
          </p:nvPr>
        </p:nvSpPr>
        <p:spPr/>
        <p:txBody>
          <a:bodyPr/>
          <a:lstStyle/>
          <a:p>
            <a:r>
              <a:rPr lang="en-US" sz="2600" dirty="0">
                <a:solidFill>
                  <a:schemeClr val="tx1"/>
                </a:solidFill>
              </a:rPr>
              <a:t>Re-envisioning School Culture and the Conditions for Learning</a:t>
            </a:r>
          </a:p>
        </p:txBody>
      </p:sp>
      <p:sp>
        <p:nvSpPr>
          <p:cNvPr id="8" name="Content Placeholder 7"/>
          <p:cNvSpPr>
            <a:spLocks noGrp="1"/>
          </p:cNvSpPr>
          <p:nvPr>
            <p:ph idx="4294967295"/>
          </p:nvPr>
        </p:nvSpPr>
        <p:spPr>
          <a:xfrm>
            <a:off x="6313714" y="2189408"/>
            <a:ext cx="5452057" cy="3799266"/>
          </a:xfrm>
        </p:spPr>
        <p:txBody>
          <a:bodyPr/>
          <a:lstStyle/>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0"/>
              </a:rPr>
              <a:t>Safe and Supportive Schools</a:t>
            </a:r>
            <a:r>
              <a:rPr lang="en-US" sz="1400" u="sng"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(DESE webpage)</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1"/>
              </a:rPr>
              <a:t>Social and Emotional Learning in Massachusetts</a:t>
            </a:r>
            <a:r>
              <a:rPr lang="en-US" sz="1400" u="sng"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(DESE webpage)</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2"/>
              </a:rPr>
              <a:t>Multi-Tiered System of Support (MTSS)</a:t>
            </a:r>
            <a:r>
              <a:rPr lang="en-US" sz="1400" u="sng"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(DESE webpage)</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3"/>
              </a:rPr>
              <a:t>Culturally Responsive Teaching and Leading</a:t>
            </a:r>
            <a:r>
              <a:rPr lang="en-US" sz="1400" u="sng"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rPr>
              <a:t> (DESE webpage)</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4"/>
              </a:rPr>
              <a:t>Culturally Responsive and Sustaining Schools and Classrooms (DESE webpage)</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5"/>
              </a:rPr>
              <a:t>Re-Imagine and Rebuild: Restarting School with Equity at the Center</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6"/>
              </a:rPr>
              <a:t>How Schools Can Help Kids Heal After a Year of ‘Crisis and Uncertainty - NPR</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7"/>
              </a:rPr>
              <a:t>No More Easy Button: A Suggested Approach to Post-Pandemic Teaching</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8"/>
              </a:rPr>
              <a:t>What Does Good Classroom Design Look Like in the Age of Social Distancing</a:t>
            </a:r>
            <a:r>
              <a:rPr lang="en-US" sz="1400" u="sng"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rPr>
              <a:t>?</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en-US" sz="1400" u="none" strike="noStrike"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19"/>
              </a:rPr>
              <a:t>Four Core Priorities for Trauma-Informed Distance Learning</a:t>
            </a:r>
            <a:endParaRPr lang="en-US" sz="1400" u="none" strike="noStrike" dirty="0">
              <a:effectLst/>
              <a:latin typeface="Calibri" panose="020F0502020204030204" pitchFamily="34" charset="0"/>
              <a:ea typeface="Calibri" panose="020F0502020204030204" pitchFamily="34" charset="0"/>
              <a:cs typeface="Arial" panose="020B0604020202020204" pitchFamily="34" charset="0"/>
            </a:endParaRPr>
          </a:p>
          <a:p>
            <a:r>
              <a:rPr lang="en-US" sz="14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0"/>
              </a:rPr>
              <a:t>Remote Learning Practice Profile: Relationship Mapping to Support Positive School Connections</a:t>
            </a:r>
            <a:endParaRPr lang="en-US" sz="1400" dirty="0"/>
          </a:p>
        </p:txBody>
      </p:sp>
    </p:spTree>
    <p:extLst>
      <p:ext uri="{BB962C8B-B14F-4D97-AF65-F5344CB8AC3E}">
        <p14:creationId xmlns:p14="http://schemas.microsoft.com/office/powerpoint/2010/main" val="2099709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sp>
        <p:nvSpPr>
          <p:cNvPr id="5" name="Title 4"/>
          <p:cNvSpPr>
            <a:spLocks noGrp="1"/>
          </p:cNvSpPr>
          <p:nvPr>
            <p:ph type="title"/>
          </p:nvPr>
        </p:nvSpPr>
        <p:spPr/>
        <p:txBody>
          <a:bodyPr/>
          <a:lstStyle/>
          <a:p>
            <a:r>
              <a:rPr lang="en-US" dirty="0"/>
              <a:t>Resources(2):</a:t>
            </a:r>
          </a:p>
        </p:txBody>
      </p:sp>
      <p:sp>
        <p:nvSpPr>
          <p:cNvPr id="6" name="Text Placeholder 5"/>
          <p:cNvSpPr>
            <a:spLocks noGrp="1"/>
          </p:cNvSpPr>
          <p:nvPr>
            <p:ph type="body" idx="1"/>
          </p:nvPr>
        </p:nvSpPr>
        <p:spPr/>
        <p:txBody>
          <a:bodyPr/>
          <a:lstStyle/>
          <a:p>
            <a:r>
              <a:rPr lang="en-US" dirty="0">
                <a:solidFill>
                  <a:schemeClr val="tx1"/>
                </a:solidFill>
              </a:rPr>
              <a:t>Cultivating Positive Behavior</a:t>
            </a:r>
          </a:p>
        </p:txBody>
      </p:sp>
      <p:sp>
        <p:nvSpPr>
          <p:cNvPr id="7" name="Content Placeholder 6"/>
          <p:cNvSpPr>
            <a:spLocks noGrp="1"/>
          </p:cNvSpPr>
          <p:nvPr>
            <p:ph idx="13"/>
          </p:nvPr>
        </p:nvSpPr>
        <p:spPr/>
        <p:txBody>
          <a:bodyPr/>
          <a:lstStyle/>
          <a:p>
            <a:pPr marL="342900" marR="0" lvl="0" indent="-342900">
              <a:lnSpc>
                <a:spcPct val="107000"/>
              </a:lnSpc>
              <a:spcBef>
                <a:spcPts val="0"/>
              </a:spcBef>
              <a:spcAft>
                <a:spcPts val="0"/>
              </a:spcAft>
              <a:buSzPts val="1100"/>
              <a:buFont typeface="Arial" panose="020B0604020202020204" pitchFamily="34" charset="0"/>
              <a:buChar char="●"/>
            </a:pPr>
            <a:r>
              <a:rPr lang="en-US" sz="2000" u="sng" dirty="0">
                <a:solidFill>
                  <a:srgbClr val="1155CC"/>
                </a:solidFill>
                <a:effectLst/>
                <a:latin typeface="Noto Sans Symbols"/>
                <a:ea typeface="Noto Sans Symbols"/>
                <a:cs typeface="Noto Sans Symbols"/>
                <a:hlinkClick r:id="rId2"/>
              </a:rPr>
              <a:t>Returning to School During and After Crisis: A Guide to Supporting States, Districts, Schools, Educators, and Students through a Multi-Tiered Systems of Support Framework during the 2020-2021 School Year</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2000" u="sng" dirty="0">
                <a:solidFill>
                  <a:srgbClr val="1155CC"/>
                </a:solidFill>
                <a:effectLst/>
                <a:latin typeface="Noto Sans Symbols"/>
                <a:ea typeface="Noto Sans Symbols"/>
                <a:cs typeface="Noto Sans Symbols"/>
                <a:hlinkClick r:id="rId3"/>
              </a:rPr>
              <a:t>COVID-19 Resources: General Restorative Practices</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SzPts val="1100"/>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4"/>
              </a:rPr>
              <a:t>Center on Positive Behavior Interventions &amp; Supports</a:t>
            </a:r>
            <a:endParaRPr lang="en-US" sz="2000" dirty="0">
              <a:effectLst/>
              <a:latin typeface="Noto Sans Symbols"/>
              <a:ea typeface="Noto Sans Symbols"/>
              <a:cs typeface="Noto Sans Symbols"/>
            </a:endParaRPr>
          </a:p>
          <a:p>
            <a:pPr marL="0" indent="0">
              <a:buNone/>
            </a:pPr>
            <a:endParaRPr lang="en-US" dirty="0"/>
          </a:p>
        </p:txBody>
      </p:sp>
      <p:sp>
        <p:nvSpPr>
          <p:cNvPr id="9" name="Text Placeholder 8"/>
          <p:cNvSpPr>
            <a:spLocks noGrp="1"/>
          </p:cNvSpPr>
          <p:nvPr>
            <p:ph type="body" idx="15"/>
          </p:nvPr>
        </p:nvSpPr>
        <p:spPr/>
        <p:txBody>
          <a:bodyPr/>
          <a:lstStyle/>
          <a:p>
            <a:r>
              <a:rPr lang="en-US" sz="2600" dirty="0">
                <a:solidFill>
                  <a:schemeClr val="tx1"/>
                </a:solidFill>
              </a:rPr>
              <a:t>Supporting More Intensive Needs</a:t>
            </a:r>
          </a:p>
        </p:txBody>
      </p:sp>
      <p:sp>
        <p:nvSpPr>
          <p:cNvPr id="8" name="Content Placeholder 7"/>
          <p:cNvSpPr>
            <a:spLocks noGrp="1"/>
          </p:cNvSpPr>
          <p:nvPr>
            <p:ph idx="4294967295"/>
          </p:nvPr>
        </p:nvSpPr>
        <p:spPr>
          <a:xfrm>
            <a:off x="6313714" y="2189408"/>
            <a:ext cx="5452057" cy="3799266"/>
          </a:xfrm>
        </p:spPr>
        <p:txBody>
          <a:bodyPr/>
          <a:lstStyle/>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5"/>
              </a:rPr>
              <a:t>DESE-Sponsored Youth Mental Health First Aid Training</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6"/>
              </a:rPr>
              <a:t>Mental and Behavioral Health Resources (DESE webpage)</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1155CC"/>
                </a:solidFill>
                <a:effectLst/>
                <a:latin typeface="Noto Sans Symbols"/>
                <a:ea typeface="Noto Sans Symbols"/>
                <a:cs typeface="Noto Sans Symbols"/>
                <a:hlinkClick r:id="rId7"/>
              </a:rPr>
              <a:t>Massachusetts CBHI Services</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1155CC"/>
                </a:solidFill>
                <a:effectLst/>
                <a:latin typeface="Noto Sans Symbols"/>
                <a:ea typeface="Noto Sans Symbols"/>
                <a:cs typeface="Noto Sans Symbols"/>
                <a:hlinkClick r:id="rId8"/>
              </a:rPr>
              <a:t>Network of Care Massachusetts</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9"/>
              </a:rPr>
              <a:t>Handholdma.org</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10"/>
              </a:rPr>
              <a:t>Supporting the SEL and Mental Health Needs of Students and Educators in the COVID-19 Era</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11"/>
              </a:rPr>
              <a:t>DPH Suicide Prevention Program</a:t>
            </a:r>
            <a:endParaRPr lang="en-US" sz="2000" dirty="0">
              <a:effectLst/>
              <a:latin typeface="Noto Sans Symbols"/>
              <a:ea typeface="Noto Sans Symbols"/>
              <a:cs typeface="Noto Sans Symbols"/>
            </a:endParaRPr>
          </a:p>
          <a:p>
            <a:pPr marL="342900" marR="0" lvl="0" indent="-342900">
              <a:lnSpc>
                <a:spcPct val="107000"/>
              </a:lnSpc>
              <a:spcBef>
                <a:spcPts val="0"/>
              </a:spcBef>
              <a:spcAft>
                <a:spcPts val="0"/>
              </a:spcAft>
              <a:buFont typeface="Arial" panose="020B0604020202020204" pitchFamily="34" charset="0"/>
              <a:buChar char="●"/>
            </a:pPr>
            <a:r>
              <a:rPr lang="en-US" sz="2000" u="sng" dirty="0">
                <a:solidFill>
                  <a:srgbClr val="0563C1"/>
                </a:solidFill>
                <a:effectLst/>
                <a:latin typeface="Noto Sans Symbols"/>
                <a:ea typeface="Noto Sans Symbols"/>
                <a:cs typeface="Noto Sans Symbols"/>
                <a:hlinkClick r:id="rId12"/>
              </a:rPr>
              <a:t>Behavioral Health Integrated Resources for Children Project (</a:t>
            </a:r>
            <a:r>
              <a:rPr lang="en-US" sz="2000" u="sng" dirty="0" err="1">
                <a:solidFill>
                  <a:srgbClr val="0563C1"/>
                </a:solidFill>
                <a:effectLst/>
                <a:latin typeface="Noto Sans Symbols"/>
                <a:ea typeface="Noto Sans Symbols"/>
                <a:cs typeface="Noto Sans Symbols"/>
                <a:hlinkClick r:id="rId12"/>
              </a:rPr>
              <a:t>BIRCh</a:t>
            </a:r>
            <a:r>
              <a:rPr lang="en-US" sz="2000" u="sng" dirty="0">
                <a:solidFill>
                  <a:srgbClr val="0563C1"/>
                </a:solidFill>
                <a:effectLst/>
                <a:latin typeface="Noto Sans Symbols"/>
                <a:ea typeface="Noto Sans Symbols"/>
                <a:cs typeface="Noto Sans Symbols"/>
                <a:hlinkClick r:id="rId12"/>
              </a:rPr>
              <a:t>) Online Learning Modules</a:t>
            </a:r>
            <a:endParaRPr lang="en-US" sz="2000" dirty="0">
              <a:effectLst/>
              <a:latin typeface="Noto Sans Symbols"/>
              <a:ea typeface="Noto Sans Symbols"/>
              <a:cs typeface="Noto Sans Symbols"/>
            </a:endParaRPr>
          </a:p>
          <a:p>
            <a:pPr>
              <a:lnSpc>
                <a:spcPct val="107000"/>
              </a:lnSpc>
              <a:spcBef>
                <a:spcPts val="0"/>
              </a:spcBef>
            </a:pPr>
            <a:endParaRPr lang="en-US" sz="1400" b="1" dirty="0"/>
          </a:p>
        </p:txBody>
      </p:sp>
    </p:spTree>
    <p:extLst>
      <p:ext uri="{BB962C8B-B14F-4D97-AF65-F5344CB8AC3E}">
        <p14:creationId xmlns:p14="http://schemas.microsoft.com/office/powerpoint/2010/main" val="2396704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sp>
        <p:nvSpPr>
          <p:cNvPr id="5" name="Title 4"/>
          <p:cNvSpPr>
            <a:spLocks noGrp="1"/>
          </p:cNvSpPr>
          <p:nvPr>
            <p:ph type="title"/>
          </p:nvPr>
        </p:nvSpPr>
        <p:spPr/>
        <p:txBody>
          <a:bodyPr/>
          <a:lstStyle/>
          <a:p>
            <a:r>
              <a:rPr lang="en-US" dirty="0"/>
              <a:t>Resources(3):</a:t>
            </a:r>
          </a:p>
        </p:txBody>
      </p:sp>
      <p:sp>
        <p:nvSpPr>
          <p:cNvPr id="6" name="Text Placeholder 5"/>
          <p:cNvSpPr>
            <a:spLocks noGrp="1"/>
          </p:cNvSpPr>
          <p:nvPr>
            <p:ph type="body" idx="1"/>
          </p:nvPr>
        </p:nvSpPr>
        <p:spPr/>
        <p:txBody>
          <a:bodyPr/>
          <a:lstStyle/>
          <a:p>
            <a:r>
              <a:rPr lang="en-US" sz="2600" dirty="0">
                <a:solidFill>
                  <a:schemeClr val="tx1"/>
                </a:solidFill>
              </a:rPr>
              <a:t>Attendance as a Tool for Engagement and Safety</a:t>
            </a:r>
          </a:p>
        </p:txBody>
      </p:sp>
      <p:sp>
        <p:nvSpPr>
          <p:cNvPr id="7" name="Content Placeholder 6"/>
          <p:cNvSpPr>
            <a:spLocks noGrp="1"/>
          </p:cNvSpPr>
          <p:nvPr>
            <p:ph idx="13"/>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Student Attendance and Chronic Absenteeism (DESE webpage)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Pathways to Engagement: A Toolkit for Covid-19 Recovery Through Attendance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Placeholder 8"/>
          <p:cNvSpPr>
            <a:spLocks noGrp="1"/>
          </p:cNvSpPr>
          <p:nvPr>
            <p:ph type="body" idx="15"/>
          </p:nvPr>
        </p:nvSpPr>
        <p:spPr/>
        <p:txBody>
          <a:bodyPr/>
          <a:lstStyle/>
          <a:p>
            <a:r>
              <a:rPr lang="en-US" sz="2000" dirty="0">
                <a:solidFill>
                  <a:schemeClr val="tx1"/>
                </a:solidFill>
              </a:rPr>
              <a:t>Recognizing Abuse and/or Neglect &amp; Fulfilling Mandated Reporter </a:t>
            </a:r>
            <a:r>
              <a:rPr lang="en-US" sz="2000" dirty="0" err="1">
                <a:solidFill>
                  <a:schemeClr val="tx1"/>
                </a:solidFill>
              </a:rPr>
              <a:t>Responsiblities</a:t>
            </a:r>
            <a:endParaRPr lang="en-US" sz="2000" dirty="0">
              <a:solidFill>
                <a:schemeClr val="tx1"/>
              </a:solidFill>
            </a:endParaRPr>
          </a:p>
        </p:txBody>
      </p:sp>
      <p:sp>
        <p:nvSpPr>
          <p:cNvPr id="8" name="Content Placeholder 7"/>
          <p:cNvSpPr>
            <a:spLocks noGrp="1"/>
          </p:cNvSpPr>
          <p:nvPr>
            <p:ph idx="4294967295"/>
          </p:nvPr>
        </p:nvSpPr>
        <p:spPr>
          <a:xfrm>
            <a:off x="6313714" y="2189408"/>
            <a:ext cx="5452057" cy="3799266"/>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DCF's Reporting Abuse and Neglect webpage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DCF Mandated Reporter Guide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Middlesex County District Attorney’s Office - 51A Online Mandated Reporter Training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Promising Approaches: Working with Families Child Welfare and Domestic Violence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8"/>
              </a:rPr>
              <a:t>Safe Kids Thrive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9"/>
              </a:rPr>
              <a:t>Joint Advisory Regarding School District Officials' Duty to Report Suspected Child Abuse and Neglect</a:t>
            </a:r>
            <a:r>
              <a:rPr lang="en-US" sz="20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r>
              <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(an update to this advisory is forthcoming)</a:t>
            </a:r>
          </a:p>
          <a:p>
            <a:pPr marL="0" indent="0">
              <a:buNone/>
            </a:pPr>
            <a:endParaRPr lang="en-US" dirty="0"/>
          </a:p>
        </p:txBody>
      </p:sp>
    </p:spTree>
    <p:extLst>
      <p:ext uri="{BB962C8B-B14F-4D97-AF65-F5344CB8AC3E}">
        <p14:creationId xmlns:p14="http://schemas.microsoft.com/office/powerpoint/2010/main" val="202911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02E1-CB34-4C48-9C96-0FB7E714666D}"/>
              </a:ext>
            </a:extLst>
          </p:cNvPr>
          <p:cNvSpPr>
            <a:spLocks noGrp="1"/>
          </p:cNvSpPr>
          <p:nvPr>
            <p:ph type="title" idx="4294967295"/>
          </p:nvPr>
        </p:nvSpPr>
        <p:spPr>
          <a:xfrm>
            <a:off x="559905" y="2633536"/>
            <a:ext cx="1798983" cy="1325563"/>
          </a:xfrm>
        </p:spPr>
        <p:txBody>
          <a:bodyPr/>
          <a:lstStyle/>
          <a:p>
            <a:r>
              <a:rPr lang="en-US" dirty="0">
                <a:solidFill>
                  <a:schemeClr val="bg1"/>
                </a:solidFill>
              </a:rPr>
              <a:t>Contents</a:t>
            </a:r>
          </a:p>
        </p:txBody>
      </p:sp>
      <p:grpSp>
        <p:nvGrpSpPr>
          <p:cNvPr id="18" name="Group 17" descr="Table of Contents"/>
          <p:cNvGrpSpPr/>
          <p:nvPr/>
        </p:nvGrpSpPr>
        <p:grpSpPr>
          <a:xfrm>
            <a:off x="3063336" y="269566"/>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01</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4162257" y="188784"/>
              <a:ext cx="7738006"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Introduction</a:t>
              </a:r>
              <a:endParaRPr lang="zh-CN" altLang="en-US" sz="2400" dirty="0">
                <a:solidFill>
                  <a:schemeClr val="accent1">
                    <a:lumMod val="50000"/>
                  </a:schemeClr>
                </a:solidFill>
              </a:endParaRPr>
            </a:p>
          </p:txBody>
        </p:sp>
      </p:grpSp>
      <p:grpSp>
        <p:nvGrpSpPr>
          <p:cNvPr id="25" name="Group 24" descr="2: Engaging and Connecting with Students and Families">
            <a:extLst>
              <a:ext uri="{FF2B5EF4-FFF2-40B4-BE49-F238E27FC236}">
                <a16:creationId xmlns:a16="http://schemas.microsoft.com/office/drawing/2014/main" id="{89A692C7-4F88-4792-88B1-B04DF34A997C}"/>
              </a:ext>
            </a:extLst>
          </p:cNvPr>
          <p:cNvGrpSpPr/>
          <p:nvPr/>
        </p:nvGrpSpPr>
        <p:grpSpPr>
          <a:xfrm>
            <a:off x="3063336" y="1248433"/>
            <a:ext cx="8839199" cy="809458"/>
            <a:chOff x="3061064" y="188784"/>
            <a:chExt cx="8839199" cy="809458"/>
          </a:xfrm>
        </p:grpSpPr>
        <p:sp>
          <p:nvSpPr>
            <p:cNvPr id="26" name="矩形 7">
              <a:extLst>
                <a:ext uri="{FF2B5EF4-FFF2-40B4-BE49-F238E27FC236}">
                  <a16:creationId xmlns:a16="http://schemas.microsoft.com/office/drawing/2014/main" id="{D8CC99B0-8089-4F3C-8647-8CA6ED0A8D41}"/>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02</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0" name="文本框 8">
              <a:extLst>
                <a:ext uri="{FF2B5EF4-FFF2-40B4-BE49-F238E27FC236}">
                  <a16:creationId xmlns:a16="http://schemas.microsoft.com/office/drawing/2014/main" id="{D4524D43-8431-4ADB-A90C-7CF05645B715}"/>
                </a:ext>
              </a:extLst>
            </p:cNvPr>
            <p:cNvSpPr txBox="1"/>
            <p:nvPr/>
          </p:nvSpPr>
          <p:spPr>
            <a:xfrm>
              <a:off x="4162257" y="188784"/>
              <a:ext cx="7738006"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Engaging and Connecting with Students and Families</a:t>
              </a:r>
              <a:endParaRPr lang="zh-CN" altLang="en-US" sz="2400" dirty="0">
                <a:solidFill>
                  <a:schemeClr val="accent1">
                    <a:lumMod val="50000"/>
                  </a:schemeClr>
                </a:solidFill>
              </a:endParaRPr>
            </a:p>
          </p:txBody>
        </p:sp>
      </p:grpSp>
      <p:grpSp>
        <p:nvGrpSpPr>
          <p:cNvPr id="21" name="Group 20" descr="3: Supporting Students; More  Intensive Needs&#10;"/>
          <p:cNvGrpSpPr/>
          <p:nvPr/>
        </p:nvGrpSpPr>
        <p:grpSpPr>
          <a:xfrm>
            <a:off x="3063335" y="2164059"/>
            <a:ext cx="8839200" cy="839895"/>
            <a:chOff x="3061063" y="1903631"/>
            <a:chExt cx="8839200" cy="839895"/>
          </a:xfrm>
        </p:grpSpPr>
        <p:sp>
          <p:nvSpPr>
            <p:cNvPr id="10" name="矩形 9">
              <a:extLst>
                <a:ext uri="{FF2B5EF4-FFF2-40B4-BE49-F238E27FC236}">
                  <a16:creationId xmlns:a16="http://schemas.microsoft.com/office/drawing/2014/main" id="{8F780B69-F97B-4D0D-8F5F-78444E7DF0F0}"/>
                </a:ext>
              </a:extLst>
            </p:cNvPr>
            <p:cNvSpPr/>
            <p:nvPr/>
          </p:nvSpPr>
          <p:spPr>
            <a:xfrm>
              <a:off x="3061063" y="1934067"/>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03</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4162257" y="1903631"/>
              <a:ext cx="7738006"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Supporting Students’ More Intensive Needs</a:t>
              </a:r>
              <a:endParaRPr lang="zh-CN" altLang="en-US" sz="2400" dirty="0">
                <a:solidFill>
                  <a:schemeClr val="accent1">
                    <a:lumMod val="50000"/>
                  </a:schemeClr>
                </a:solidFill>
              </a:endParaRPr>
            </a:p>
          </p:txBody>
        </p:sp>
      </p:grpSp>
      <p:grpSp>
        <p:nvGrpSpPr>
          <p:cNvPr id="22" name="Group 21" descr="4: Attendance as a Tool for Engagement and Safety"/>
          <p:cNvGrpSpPr/>
          <p:nvPr/>
        </p:nvGrpSpPr>
        <p:grpSpPr>
          <a:xfrm>
            <a:off x="3063335" y="3149640"/>
            <a:ext cx="8887779" cy="816458"/>
            <a:chOff x="3061062" y="3110799"/>
            <a:chExt cx="8887779" cy="816458"/>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04</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4162256" y="3117799"/>
              <a:ext cx="7786585"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Attendance as a Tool for Engagement and Safety</a:t>
              </a:r>
              <a:endParaRPr lang="zh-CN" altLang="en-US" sz="2400" dirty="0">
                <a:solidFill>
                  <a:schemeClr val="accent1">
                    <a:lumMod val="50000"/>
                  </a:schemeClr>
                </a:solidFill>
              </a:endParaRPr>
            </a:p>
          </p:txBody>
        </p:sp>
      </p:grpSp>
      <p:grpSp>
        <p:nvGrpSpPr>
          <p:cNvPr id="23" name="Group 22" descr="5: Recognizing Abuse and/or Neglect &amp; Fulfilling Mandated Reporter Responsibilities&#10;"/>
          <p:cNvGrpSpPr/>
          <p:nvPr/>
        </p:nvGrpSpPr>
        <p:grpSpPr>
          <a:xfrm>
            <a:off x="3063335" y="4091165"/>
            <a:ext cx="9082606" cy="809459"/>
            <a:chOff x="3109394" y="5206346"/>
            <a:chExt cx="9082606" cy="809459"/>
          </a:xfrm>
        </p:grpSpPr>
        <p:sp>
          <p:nvSpPr>
            <p:cNvPr id="14" name="矩形 13">
              <a:extLst>
                <a:ext uri="{FF2B5EF4-FFF2-40B4-BE49-F238E27FC236}">
                  <a16:creationId xmlns:a16="http://schemas.microsoft.com/office/drawing/2014/main" id="{DF81D714-3905-427B-B5F8-783DEB3D0A2D}"/>
                </a:ext>
              </a:extLst>
            </p:cNvPr>
            <p:cNvSpPr/>
            <p:nvPr/>
          </p:nvSpPr>
          <p:spPr>
            <a:xfrm>
              <a:off x="3109394" y="520634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05</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4210590" y="5206346"/>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Recognizing Abuse and/or Neglect &amp; Fulfilling Mandated Reporter Responsibilities</a:t>
              </a:r>
              <a:endParaRPr lang="zh-CN" altLang="en-US" sz="2400" dirty="0">
                <a:solidFill>
                  <a:schemeClr val="accent1">
                    <a:lumMod val="50000"/>
                  </a:schemeClr>
                </a:solidFill>
              </a:endParaRPr>
            </a:p>
          </p:txBody>
        </p:sp>
      </p:grpSp>
      <p:grpSp>
        <p:nvGrpSpPr>
          <p:cNvPr id="27" name="Group 26" descr="6: Appendix: Special Considerations for Students Learning Remotely">
            <a:extLst>
              <a:ext uri="{FF2B5EF4-FFF2-40B4-BE49-F238E27FC236}">
                <a16:creationId xmlns:a16="http://schemas.microsoft.com/office/drawing/2014/main" id="{5D160E0E-D5DB-4B46-9CF3-E98256553451}"/>
              </a:ext>
            </a:extLst>
          </p:cNvPr>
          <p:cNvGrpSpPr/>
          <p:nvPr/>
        </p:nvGrpSpPr>
        <p:grpSpPr>
          <a:xfrm>
            <a:off x="3063335" y="5053310"/>
            <a:ext cx="9030595" cy="809459"/>
            <a:chOff x="3109394" y="5206346"/>
            <a:chExt cx="9030595" cy="809459"/>
          </a:xfrm>
        </p:grpSpPr>
        <p:sp>
          <p:nvSpPr>
            <p:cNvPr id="28" name="矩形 13">
              <a:extLst>
                <a:ext uri="{FF2B5EF4-FFF2-40B4-BE49-F238E27FC236}">
                  <a16:creationId xmlns:a16="http://schemas.microsoft.com/office/drawing/2014/main" id="{E80EC821-6B90-4ACF-82E4-63203B6D5F21}"/>
                </a:ext>
              </a:extLst>
            </p:cNvPr>
            <p:cNvSpPr/>
            <p:nvPr/>
          </p:nvSpPr>
          <p:spPr>
            <a:xfrm>
              <a:off x="3109394" y="520634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06</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29" name="文本框 14">
              <a:extLst>
                <a:ext uri="{FF2B5EF4-FFF2-40B4-BE49-F238E27FC236}">
                  <a16:creationId xmlns:a16="http://schemas.microsoft.com/office/drawing/2014/main" id="{3D6B4456-44BA-44B4-A232-4A57E229725B}"/>
                </a:ext>
              </a:extLst>
            </p:cNvPr>
            <p:cNvSpPr txBox="1"/>
            <p:nvPr/>
          </p:nvSpPr>
          <p:spPr>
            <a:xfrm>
              <a:off x="4262458" y="5257133"/>
              <a:ext cx="7877531"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Appendix: Special Considerations for Students Learning Remotely</a:t>
              </a:r>
              <a:endParaRPr lang="zh-CN" altLang="en-US" sz="2400" dirty="0">
                <a:solidFill>
                  <a:schemeClr val="accent1">
                    <a:lumMod val="50000"/>
                  </a:schemeClr>
                </a:solidFill>
              </a:endParaRPr>
            </a:p>
          </p:txBody>
        </p:sp>
      </p:grpSp>
      <p:grpSp>
        <p:nvGrpSpPr>
          <p:cNvPr id="19" name="Group 18" descr="7: Resources">
            <a:extLst>
              <a:ext uri="{FF2B5EF4-FFF2-40B4-BE49-F238E27FC236}">
                <a16:creationId xmlns:a16="http://schemas.microsoft.com/office/drawing/2014/main" id="{0206298E-F429-4A2C-A48C-C30B3A63D648}"/>
              </a:ext>
            </a:extLst>
          </p:cNvPr>
          <p:cNvGrpSpPr/>
          <p:nvPr/>
        </p:nvGrpSpPr>
        <p:grpSpPr>
          <a:xfrm>
            <a:off x="3063335" y="5988864"/>
            <a:ext cx="9082606" cy="809459"/>
            <a:chOff x="3109394" y="5206346"/>
            <a:chExt cx="9082606" cy="809459"/>
          </a:xfrm>
        </p:grpSpPr>
        <p:sp>
          <p:nvSpPr>
            <p:cNvPr id="20" name="矩形 13">
              <a:extLst>
                <a:ext uri="{FF2B5EF4-FFF2-40B4-BE49-F238E27FC236}">
                  <a16:creationId xmlns:a16="http://schemas.microsoft.com/office/drawing/2014/main" id="{1960D373-BABF-4D2A-8F0F-E11A4D308759}"/>
                </a:ext>
              </a:extLst>
            </p:cNvPr>
            <p:cNvSpPr/>
            <p:nvPr/>
          </p:nvSpPr>
          <p:spPr>
            <a:xfrm>
              <a:off x="3109394" y="520634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75000"/>
                    </a:schemeClr>
                  </a:solidFill>
                  <a:latin typeface="Segoe SemiBold" panose="020B0703040204020203" pitchFamily="34" charset="0"/>
                  <a:cs typeface="Segoe SemiBold" panose="020B0703040204020203" pitchFamily="34" charset="0"/>
                </a:rPr>
                <a:t>07</a:t>
              </a:r>
              <a:endParaRPr lang="zh-CN" altLang="en-US" sz="24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24" name="文本框 14">
              <a:extLst>
                <a:ext uri="{FF2B5EF4-FFF2-40B4-BE49-F238E27FC236}">
                  <a16:creationId xmlns:a16="http://schemas.microsoft.com/office/drawing/2014/main" id="{DAA776E2-818A-43DE-BB13-563FF5751CA2}"/>
                </a:ext>
              </a:extLst>
            </p:cNvPr>
            <p:cNvSpPr txBox="1"/>
            <p:nvPr/>
          </p:nvSpPr>
          <p:spPr>
            <a:xfrm>
              <a:off x="4262458" y="5206346"/>
              <a:ext cx="7929542"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2400" dirty="0">
                  <a:solidFill>
                    <a:schemeClr val="accent1">
                      <a:lumMod val="50000"/>
                    </a:schemeClr>
                  </a:solidFill>
                </a:rPr>
                <a:t>Resources</a:t>
              </a:r>
              <a:endParaRPr lang="zh-CN" altLang="en-US" sz="2400" dirty="0">
                <a:solidFill>
                  <a:schemeClr val="accent1">
                    <a:lumMod val="50000"/>
                  </a:schemeClr>
                </a:solidFill>
              </a:endParaRPr>
            </a:p>
          </p:txBody>
        </p:sp>
      </p:grpSp>
    </p:spTree>
    <p:extLst>
      <p:ext uri="{BB962C8B-B14F-4D97-AF65-F5344CB8AC3E}">
        <p14:creationId xmlns:p14="http://schemas.microsoft.com/office/powerpoint/2010/main" val="321881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01</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4" name="Title 3">
            <a:extLst>
              <a:ext uri="{FF2B5EF4-FFF2-40B4-BE49-F238E27FC236}">
                <a16:creationId xmlns:a16="http://schemas.microsoft.com/office/drawing/2014/main" id="{6B5F02C1-9E49-42B9-B692-1A92F73EFAE8}"/>
              </a:ext>
            </a:extLst>
          </p:cNvPr>
          <p:cNvSpPr>
            <a:spLocks noGrp="1"/>
          </p:cNvSpPr>
          <p:nvPr>
            <p:ph type="title" idx="4294967295"/>
          </p:nvPr>
        </p:nvSpPr>
        <p:spPr>
          <a:xfrm>
            <a:off x="2217670" y="2305219"/>
            <a:ext cx="10515600" cy="1325563"/>
          </a:xfrm>
        </p:spPr>
        <p:txBody>
          <a:bodyPr/>
          <a:lstStyle/>
          <a:p>
            <a:r>
              <a:rPr lang="en-US" sz="3600" dirty="0"/>
              <a:t>Introduction</a:t>
            </a:r>
          </a:p>
        </p:txBody>
      </p:sp>
    </p:spTree>
    <p:extLst>
      <p:ext uri="{BB962C8B-B14F-4D97-AF65-F5344CB8AC3E}">
        <p14:creationId xmlns:p14="http://schemas.microsoft.com/office/powerpoint/2010/main" val="1517619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7743" y="288925"/>
            <a:ext cx="11370972" cy="1055133"/>
          </a:xfrm>
        </p:spPr>
        <p:txBody>
          <a:bodyPr/>
          <a:lstStyle/>
          <a:p>
            <a:r>
              <a:rPr lang="en-US" sz="2000" dirty="0"/>
              <a:t>Priority 1: Foster a Sense of belonging and partnership among students and families. </a:t>
            </a:r>
            <a:br>
              <a:rPr lang="en-US" dirty="0"/>
            </a:br>
            <a:endParaRPr lang="en-US" dirty="0"/>
          </a:p>
        </p:txBody>
      </p:sp>
      <p:graphicFrame>
        <p:nvGraphicFramePr>
          <p:cNvPr id="5" name="Diagram 4" descr="Outlines the four areas of promoting student engagement, Learning, wellbeing, and safety.">
            <a:extLst>
              <a:ext uri="{FF2B5EF4-FFF2-40B4-BE49-F238E27FC236}">
                <a16:creationId xmlns:a16="http://schemas.microsoft.com/office/drawing/2014/main" id="{07022D94-B1D4-438F-9AE9-EB8E9A47A688}"/>
              </a:ext>
            </a:extLst>
          </p:cNvPr>
          <p:cNvGraphicFramePr/>
          <p:nvPr>
            <p:extLst>
              <p:ext uri="{D42A27DB-BD31-4B8C-83A1-F6EECF244321}">
                <p14:modId xmlns:p14="http://schemas.microsoft.com/office/powerpoint/2010/main" val="753117170"/>
              </p:ext>
            </p:extLst>
          </p:nvPr>
        </p:nvGraphicFramePr>
        <p:xfrm>
          <a:off x="567742" y="1655065"/>
          <a:ext cx="6738314"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rrow: Right 12" descr="arrow connecting Engaging and Connecting with Students and Families to ">
            <a:extLst>
              <a:ext uri="{FF2B5EF4-FFF2-40B4-BE49-F238E27FC236}">
                <a16:creationId xmlns:a16="http://schemas.microsoft.com/office/drawing/2014/main" id="{ED341511-F8E3-4CB8-90A9-FA9D8BB3F82A}"/>
              </a:ext>
            </a:extLst>
          </p:cNvPr>
          <p:cNvSpPr/>
          <p:nvPr/>
        </p:nvSpPr>
        <p:spPr>
          <a:xfrm>
            <a:off x="7461504" y="2505456"/>
            <a:ext cx="457200" cy="237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Engaging Families as Partners&#10;Re-envisioning School Culture and the Conditions for Learning&#10;Cultivating Positive Behavior&#10;connecting to Engaging and Connecting with Students and Families box">
            <a:extLst>
              <a:ext uri="{FF2B5EF4-FFF2-40B4-BE49-F238E27FC236}">
                <a16:creationId xmlns:a16="http://schemas.microsoft.com/office/drawing/2014/main" id="{D16D4D60-5185-43C0-9D06-4F3BA49E068E}"/>
              </a:ext>
            </a:extLst>
          </p:cNvPr>
          <p:cNvSpPr txBox="1"/>
          <p:nvPr/>
        </p:nvSpPr>
        <p:spPr>
          <a:xfrm>
            <a:off x="8066532" y="1947672"/>
            <a:ext cx="3831336" cy="1328023"/>
          </a:xfrm>
          <a:prstGeom prst="roundRect">
            <a:avLst/>
          </a:prstGeom>
          <a:solidFill>
            <a:schemeClr val="tx1"/>
          </a:solidFill>
        </p:spPr>
        <p:txBody>
          <a:bodyPr wrap="square" rtlCol="0">
            <a:spAutoFit/>
          </a:bodyPr>
          <a:lstStyle/>
          <a:p>
            <a:pPr marL="285750" lvl="0" indent="-285750">
              <a:buFont typeface="Arial" panose="020B0604020202020204" pitchFamily="34" charset="0"/>
              <a:buChar char="•"/>
            </a:pPr>
            <a:r>
              <a:rPr lang="en-US" dirty="0">
                <a:solidFill>
                  <a:schemeClr val="bg1"/>
                </a:solidFill>
              </a:rPr>
              <a:t>Engaging Families as Partners</a:t>
            </a:r>
          </a:p>
          <a:p>
            <a:pPr marL="285750" lvl="0" indent="-285750">
              <a:buFont typeface="Arial" panose="020B0604020202020204" pitchFamily="34" charset="0"/>
              <a:buChar char="•"/>
            </a:pPr>
            <a:r>
              <a:rPr lang="en-US" dirty="0">
                <a:solidFill>
                  <a:schemeClr val="bg1"/>
                </a:solidFill>
              </a:rPr>
              <a:t>Re-envisioning School Culture and the Conditions for Learning</a:t>
            </a:r>
          </a:p>
          <a:p>
            <a:pPr marL="285750" lvl="0" indent="-285750">
              <a:buFont typeface="Arial" panose="020B0604020202020204" pitchFamily="34" charset="0"/>
              <a:buChar char="•"/>
            </a:pPr>
            <a:r>
              <a:rPr lang="en-US" dirty="0">
                <a:solidFill>
                  <a:schemeClr val="bg1"/>
                </a:solidFill>
              </a:rPr>
              <a:t>Cultivating Positive Behavior</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tx1">
                    <a:lumMod val="75000"/>
                  </a:schemeClr>
                </a:solidFill>
                <a:latin typeface="Segoe SemiBold" panose="020B0703040204020203" pitchFamily="34" charset="0"/>
                <a:cs typeface="Segoe SemiBold" panose="020B0703040204020203" pitchFamily="34" charset="0"/>
              </a:rPr>
              <a:t>02</a:t>
            </a:r>
            <a:endParaRPr lang="zh-CN" altLang="en-US" sz="6000" dirty="0">
              <a:solidFill>
                <a:schemeClr val="tx1">
                  <a:lumMod val="75000"/>
                </a:schemeClr>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Engaging and Connecting with Students and Families</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35033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Engaging Families as Partners</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u="sng" dirty="0">
                <a:solidFill>
                  <a:schemeClr val="tx1"/>
                </a:solidFill>
                <a:latin typeface="+mn-lt"/>
              </a:rPr>
              <a:t>Strategies:</a:t>
            </a:r>
          </a:p>
          <a:p>
            <a:r>
              <a:rPr lang="en-US" sz="2800" dirty="0">
                <a:solidFill>
                  <a:schemeClr val="tx1"/>
                </a:solidFill>
                <a:effectLst/>
                <a:latin typeface="+mn-lt"/>
                <a:ea typeface="Calibri" panose="020F0502020204030204" pitchFamily="34" charset="0"/>
                <a:cs typeface="Arial" panose="020B0604020202020204" pitchFamily="34" charset="0"/>
              </a:rPr>
              <a:t>Maintain strong, consistent, ongoing, two-way communication with families using culturally and linguistically responsive practices. </a:t>
            </a:r>
          </a:p>
          <a:p>
            <a:r>
              <a:rPr lang="en-US" sz="2800" dirty="0">
                <a:solidFill>
                  <a:schemeClr val="tx1"/>
                </a:solidFill>
                <a:effectLst/>
                <a:latin typeface="+mn-lt"/>
                <a:ea typeface="Calibri" panose="020F0502020204030204" pitchFamily="34" charset="0"/>
                <a:cs typeface="Arial" panose="020B0604020202020204" pitchFamily="34" charset="0"/>
              </a:rPr>
              <a:t>Gather information and feedback about family strengths and support needs. </a:t>
            </a:r>
            <a:endParaRPr lang="en-US" sz="2800" dirty="0">
              <a:solidFill>
                <a:schemeClr val="tx1"/>
              </a:solidFill>
              <a:latin typeface="+mn-lt"/>
              <a:ea typeface="Calibri" panose="020F0502020204030204" pitchFamily="34" charset="0"/>
              <a:cs typeface="Arial" panose="020B0604020202020204" pitchFamily="34" charset="0"/>
            </a:endParaRPr>
          </a:p>
          <a:p>
            <a:r>
              <a:rPr lang="en-US" sz="2800" dirty="0">
                <a:solidFill>
                  <a:schemeClr val="tx1"/>
                </a:solidFill>
                <a:effectLst/>
                <a:latin typeface="+mn-lt"/>
                <a:ea typeface="Calibri" panose="020F0502020204030204" pitchFamily="34" charset="0"/>
                <a:cs typeface="Arial" panose="020B0604020202020204" pitchFamily="34" charset="0"/>
              </a:rPr>
              <a:t>Set common expectations among staff about roles and responsibilities to support families.</a:t>
            </a:r>
          </a:p>
          <a:p>
            <a:r>
              <a:rPr lang="en-US" sz="2800" dirty="0">
                <a:solidFill>
                  <a:schemeClr val="tx1"/>
                </a:solidFill>
                <a:effectLst/>
                <a:latin typeface="+mn-lt"/>
                <a:ea typeface="Calibri" panose="020F0502020204030204" pitchFamily="34" charset="0"/>
                <a:cs typeface="Arial" panose="020B0604020202020204" pitchFamily="34" charset="0"/>
              </a:rPr>
              <a:t>Collaborate with community leaders and connectors.</a:t>
            </a:r>
            <a:endParaRPr lang="en-US" sz="2800" dirty="0">
              <a:solidFill>
                <a:schemeClr val="tx1"/>
              </a:solidFill>
              <a:latin typeface="+mn-lt"/>
              <a:ea typeface="Calibri" panose="020F0502020204030204" pitchFamily="34" charset="0"/>
              <a:cs typeface="Arial" panose="020B0604020202020204" pitchFamily="34" charset="0"/>
            </a:endParaRPr>
          </a:p>
          <a:p>
            <a:r>
              <a:rPr lang="en-US" sz="2800" dirty="0">
                <a:solidFill>
                  <a:schemeClr val="tx1"/>
                </a:solidFill>
                <a:effectLst/>
                <a:latin typeface="+mn-lt"/>
                <a:ea typeface="Calibri" panose="020F0502020204030204" pitchFamily="34" charset="0"/>
                <a:cs typeface="Arial" panose="020B0604020202020204" pitchFamily="34" charset="0"/>
              </a:rPr>
              <a:t>Connect families to resources.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1524752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Engaging Families as Partners.</a:t>
            </a:r>
          </a:p>
        </p:txBody>
      </p:sp>
      <p:sp>
        <p:nvSpPr>
          <p:cNvPr id="9" name="Content Placeholder 8"/>
          <p:cNvSpPr>
            <a:spLocks noGrp="1"/>
          </p:cNvSpPr>
          <p:nvPr>
            <p:ph idx="1"/>
          </p:nvPr>
        </p:nvSpPr>
        <p:spPr>
          <a:xfrm>
            <a:off x="447339" y="1137717"/>
            <a:ext cx="11611779" cy="5049746"/>
          </a:xfrm>
        </p:spPr>
        <p:txBody>
          <a:bodyPr/>
          <a:lstStyle/>
          <a:p>
            <a:pPr marL="0" indent="0">
              <a:buNone/>
            </a:pPr>
            <a:r>
              <a:rPr lang="en-US" u="sng" dirty="0">
                <a:solidFill>
                  <a:schemeClr val="tx1"/>
                </a:solidFill>
                <a:latin typeface="+mn-lt"/>
              </a:rPr>
              <a:t>Consider Equity-Related Questions:</a:t>
            </a:r>
          </a:p>
          <a:p>
            <a:r>
              <a:rPr lang="en-US" sz="2400" dirty="0">
                <a:solidFill>
                  <a:schemeClr val="tx1"/>
                </a:solidFill>
                <a:effectLst/>
                <a:latin typeface="+mn-lt"/>
                <a:ea typeface="Noto Sans Symbols"/>
                <a:cs typeface="Calibri" panose="020F0502020204030204" pitchFamily="34" charset="0"/>
              </a:rPr>
              <a:t>How and when do families and caregivers have a voice in student and school matters? What happens to the input they provide? How are improvements and changes communicated back to them?</a:t>
            </a:r>
          </a:p>
          <a:p>
            <a:r>
              <a:rPr lang="en-US" sz="2400" dirty="0">
                <a:solidFill>
                  <a:schemeClr val="tx1"/>
                </a:solidFill>
                <a:effectLst/>
                <a:latin typeface="+mn-lt"/>
                <a:ea typeface="Noto Sans Symbols"/>
                <a:cs typeface="Calibri" panose="020F0502020204030204" pitchFamily="34" charset="0"/>
              </a:rPr>
              <a:t>Are family communication, support, and care coordination systems designed with the most marginalized families in mind, rather than the mythical “typical parent”?</a:t>
            </a:r>
          </a:p>
          <a:p>
            <a:r>
              <a:rPr lang="en-US" sz="2400" dirty="0">
                <a:solidFill>
                  <a:schemeClr val="tx1"/>
                </a:solidFill>
                <a:effectLst/>
                <a:latin typeface="+mn-lt"/>
                <a:ea typeface="Noto Sans Symbols"/>
                <a:cs typeface="Calibri" panose="020F0502020204030204" pitchFamily="34" charset="0"/>
              </a:rPr>
              <a:t>Are a family’s many strengths being considered using an assets-based approach for engagement?</a:t>
            </a:r>
          </a:p>
          <a:p>
            <a:r>
              <a:rPr lang="en-US" sz="2400" dirty="0">
                <a:solidFill>
                  <a:schemeClr val="tx1"/>
                </a:solidFill>
                <a:effectLst/>
                <a:latin typeface="+mn-lt"/>
                <a:ea typeface="Noto Sans Symbols"/>
                <a:cs typeface="Calibri" panose="020F0502020204030204" pitchFamily="34" charset="0"/>
              </a:rPr>
              <a:t>Are regular conversations occurring with all staff responsible for family outreach about the fears and realities that Black, Indigenous, and People of Color (BIPOC) families are experiencing and how these may be affecting learning and the school experience?</a:t>
            </a:r>
          </a:p>
          <a:p>
            <a:endParaRPr lang="en-US" sz="2400" b="1" dirty="0">
              <a:effectLst/>
              <a:latin typeface="Calibri" panose="020F0502020204030204" pitchFamily="34" charset="0"/>
              <a:ea typeface="Noto Sans Symbols"/>
              <a:cs typeface="Calibri" panose="020F0502020204030204" pitchFamily="34" charset="0"/>
            </a:endParaRPr>
          </a:p>
          <a:p>
            <a:pPr marL="0" indent="0">
              <a:buNone/>
            </a:pPr>
            <a:endParaRPr lang="en-US" sz="2400" dirty="0">
              <a:solidFill>
                <a:schemeClr val="tx1"/>
              </a:solidFill>
              <a:latin typeface="+mn-lt"/>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756024625"/>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2021.potx  -  Read-Only" id="{F8841664-056A-4F73-A8A5-998F083450B6}" vid="{3034F793-1FE1-452D-9C7D-64A8C0E8CC6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DESE-231-73473</_dlc_DocId>
    <_dlc_DocIdUrl xmlns="733efe1c-5bbe-4968-87dc-d400e65c879f">
      <Url>https://sharepoint.doemass.org/ese/webteam/cps/_layouts/DocIdRedir.aspx?ID=DESE-231-73473</Url>
      <Description>DESE-231-73473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171B7228-B472-4978-B1AC-4249A7479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DF841C-B0C2-4EDE-B7B7-96E64D40C15C}">
  <ds:schemaRefs>
    <ds:schemaRef ds:uri="http://schemas.microsoft.com/office/infopath/2007/PartnerControls"/>
    <ds:schemaRef ds:uri="http://purl.org/dc/elements/1.1/"/>
    <ds:schemaRef ds:uri="http://schemas.microsoft.com/office/2006/metadata/properties"/>
    <ds:schemaRef ds:uri="0128f6a2-0fe6-40ac-973e-bb0bf351512f"/>
    <ds:schemaRef ds:uri="http://purl.org/dc/terms/"/>
    <ds:schemaRef ds:uri="http://schemas.openxmlformats.org/package/2006/metadata/core-properties"/>
    <ds:schemaRef ds:uri="http://schemas.microsoft.com/office/2006/documentManagement/types"/>
    <ds:schemaRef ds:uri="7a12eb2f-f040-4639-9fb2-5a6588dc8035"/>
    <ds:schemaRef ds:uri="http://www.w3.org/XML/1998/namespace"/>
    <ds:schemaRef ds:uri="http://purl.org/dc/dcmitype/"/>
    <ds:schemaRef ds:uri="0a4e05da-b9bc-4326-ad73-01ef31b95567"/>
    <ds:schemaRef ds:uri="733efe1c-5bbe-4968-87dc-d400e65c879f"/>
  </ds:schemaRefs>
</ds:datastoreItem>
</file>

<file path=customXml/itemProps3.xml><?xml version="1.0" encoding="utf-8"?>
<ds:datastoreItem xmlns:ds="http://schemas.openxmlformats.org/officeDocument/2006/customXml" ds:itemID="{1ACAD30C-8F6D-4590-BD40-D00CDF62A885}">
  <ds:schemaRefs>
    <ds:schemaRef ds:uri="http://schemas.microsoft.com/sharepoint/events"/>
  </ds:schemaRefs>
</ds:datastoreItem>
</file>

<file path=customXml/itemProps4.xml><?xml version="1.0" encoding="utf-8"?>
<ds:datastoreItem xmlns:ds="http://schemas.openxmlformats.org/officeDocument/2006/customXml" ds:itemID="{464BC827-7830-4E93-9882-69CF52576F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DESE PowerPoint Template 2021</Template>
  <TotalTime>2310</TotalTime>
  <Words>2917</Words>
  <Application>Microsoft Office PowerPoint</Application>
  <PresentationFormat>Widescreen</PresentationFormat>
  <Paragraphs>242</Paragraphs>
  <Slides>37</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等线</vt:lpstr>
      <vt:lpstr>Arial</vt:lpstr>
      <vt:lpstr>Calibri</vt:lpstr>
      <vt:lpstr>Courier New</vt:lpstr>
      <vt:lpstr>Helvetica Neue</vt:lpstr>
      <vt:lpstr>Noto Sans Symbols</vt:lpstr>
      <vt:lpstr>Segoe</vt:lpstr>
      <vt:lpstr>Segoe SemiBold</vt:lpstr>
      <vt:lpstr>Segoe UI</vt:lpstr>
      <vt:lpstr>Segoe UI Semibold</vt:lpstr>
      <vt:lpstr>Symbol</vt:lpstr>
      <vt:lpstr>Wingdings</vt:lpstr>
      <vt:lpstr>ESE​​</vt:lpstr>
      <vt:lpstr>In fall 2021, all districts and schools are required to be in-person, full-time, 5 days a week. While student engagement, learning, wellbeing, and safety are always the multifaceted focus of the work of our schools, we understand that these considerations are particularly important as the world emerges from the COVID-19 pandemic.  </vt:lpstr>
      <vt:lpstr> This PowerPoint is intended as a resource/template for school/district leaders to use to share key information from the Department resource: Promoting Student Engagement, Learning, Wellbeing and Safety — School Year 2021-2022 (Released Summer 2021) .  Please edit/copy/paste as is helpful to supplement existing school/district orientation and training resources.</vt:lpstr>
      <vt:lpstr>Promoting Student Engagement, Learning, Wellbeing and Safety</vt:lpstr>
      <vt:lpstr>Contents</vt:lpstr>
      <vt:lpstr>Introduction</vt:lpstr>
      <vt:lpstr>Priority 1: Foster a Sense of belonging and partnership among students and families.  </vt:lpstr>
      <vt:lpstr>Engaging and Connecting with Students and Families</vt:lpstr>
      <vt:lpstr>Engaging Families as Partners</vt:lpstr>
      <vt:lpstr>Engaging Families as Partners.</vt:lpstr>
      <vt:lpstr>Re-envisioning School Culture and the Conditions for Learning</vt:lpstr>
      <vt:lpstr>Re-envisioning School Culture and the Conditions for Learning.</vt:lpstr>
      <vt:lpstr>Cultivating Positive Behavior</vt:lpstr>
      <vt:lpstr>Cultivating Positive Behavior.</vt:lpstr>
      <vt:lpstr>Supporting Students’ More Intensive Needs</vt:lpstr>
      <vt:lpstr>Supporting More Intensive Needs</vt:lpstr>
      <vt:lpstr>Supporting More Intensive Needs.</vt:lpstr>
      <vt:lpstr>Attendance as a Tool for Engagement and Safety</vt:lpstr>
      <vt:lpstr>Attendance as a Tool for Engagement and Safety (continued)</vt:lpstr>
      <vt:lpstr>Attendance as a Tool for Engagement and Safety (continued)…</vt:lpstr>
      <vt:lpstr>Attendance as a Tool for Engagement and Safety.</vt:lpstr>
      <vt:lpstr>Recognizing Abuse and/or Neglect &amp; Fulfilling Mandated Reporter Responsibilities</vt:lpstr>
      <vt:lpstr>Recognizing Abuse and/or Neglect &amp; Fulfilling Mandated Reporter Responsibilities.</vt:lpstr>
      <vt:lpstr>Recognizing Abuse and/or Neglect &amp; Fulfilling Mandated Reporter Responsibillties (continued)…</vt:lpstr>
      <vt:lpstr>Recognizing Abuse and/or Neglect &amp; Fulfilling Mandated Reporter Responsibilities(continued).</vt:lpstr>
      <vt:lpstr>How do I make a Report of Suspected Child Abuse and/or Neglect?</vt:lpstr>
      <vt:lpstr>Appendix: Special Considerations for Students Learning Remotely</vt:lpstr>
      <vt:lpstr>Special Considerations for Remote Learning</vt:lpstr>
      <vt:lpstr>Learning Time Requirements</vt:lpstr>
      <vt:lpstr>Engaging Families of Students Learning Remotely</vt:lpstr>
      <vt:lpstr> Re-Envisioning School Culture and Learning Conditions for Students Learning Remotely</vt:lpstr>
      <vt:lpstr>Cultivating Positive Behavior among Students Learning Remotely</vt:lpstr>
      <vt:lpstr>Supporting the More Intensive Needs of Students Learning Remotely</vt:lpstr>
      <vt:lpstr>Using Attendance as a Tool for the Engagement and Safety of Students Learning Remotely</vt:lpstr>
      <vt:lpstr>Resources</vt:lpstr>
      <vt:lpstr>Resources(1): </vt:lpstr>
      <vt:lpstr>Resources(2):</vt:lpstr>
      <vt:lpstr>Resources(3):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Student Engagement Learning Wellbeing and Safety Slides 9.9.21</dc:title>
  <dc:creator>DESE</dc:creator>
  <cp:lastModifiedBy>Zou, Dong (EOE)</cp:lastModifiedBy>
  <cp:revision>51</cp:revision>
  <cp:lastPrinted>2017-08-07T14:46:10Z</cp:lastPrinted>
  <dcterms:created xsi:type="dcterms:W3CDTF">2021-07-29T15:14:30Z</dcterms:created>
  <dcterms:modified xsi:type="dcterms:W3CDTF">2021-09-09T21:36:45Z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9 2021</vt:lpwstr>
  </property>
</Properties>
</file>