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0" r:id="rId6"/>
    <p:sldId id="269" r:id="rId7"/>
    <p:sldId id="266" r:id="rId8"/>
    <p:sldId id="285" r:id="rId9"/>
    <p:sldId id="262" r:id="rId10"/>
    <p:sldId id="263" r:id="rId11"/>
    <p:sldId id="273" r:id="rId12"/>
    <p:sldId id="287" r:id="rId13"/>
    <p:sldId id="275" r:id="rId14"/>
    <p:sldId id="276" r:id="rId15"/>
    <p:sldId id="288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90" r:id="rId24"/>
    <p:sldId id="289" r:id="rId25"/>
    <p:sldId id="292" r:id="rId26"/>
    <p:sldId id="293" r:id="rId27"/>
    <p:sldId id="272" r:id="rId28"/>
    <p:sldId id="26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2DB136-0F71-7340-FA52-02DF74E5DEC3}" name="Cowen, Christine (DESE)" initials="C(" userId="S::christine.h.cowen@mass.gov::db635ee3-a96f-4a69-822c-6497b625b6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B6"/>
    <a:srgbClr val="6600FF"/>
    <a:srgbClr val="3647B6"/>
    <a:srgbClr val="8397E7"/>
    <a:srgbClr val="AFCBFD"/>
    <a:srgbClr val="93A9FF"/>
    <a:srgbClr val="86A9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70" autoAdjust="0"/>
  </p:normalViewPr>
  <p:slideViewPr>
    <p:cSldViewPr snapToGrid="0">
      <p:cViewPr varScale="1">
        <p:scale>
          <a:sx n="74" d="100"/>
          <a:sy n="74" d="100"/>
        </p:scale>
        <p:origin x="6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en, Christine (DESE)" userId="db635ee3-a96f-4a69-822c-6497b625b62a" providerId="ADAL" clId="{F3B24579-EEC1-4341-98FE-94BD06993FBB}"/>
    <pc:docChg chg="undo custSel modSld">
      <pc:chgData name="Cowen, Christine (DESE)" userId="db635ee3-a96f-4a69-822c-6497b625b62a" providerId="ADAL" clId="{F3B24579-EEC1-4341-98FE-94BD06993FBB}" dt="2024-07-25T19:39:16.742" v="60" actId="14100"/>
      <pc:docMkLst>
        <pc:docMk/>
      </pc:docMkLst>
      <pc:sldChg chg="modSp mod">
        <pc:chgData name="Cowen, Christine (DESE)" userId="db635ee3-a96f-4a69-822c-6497b625b62a" providerId="ADAL" clId="{F3B24579-EEC1-4341-98FE-94BD06993FBB}" dt="2024-07-25T19:39:16.742" v="60" actId="14100"/>
        <pc:sldMkLst>
          <pc:docMk/>
          <pc:sldMk cId="2658838791" sldId="289"/>
        </pc:sldMkLst>
        <pc:spChg chg="mod">
          <ac:chgData name="Cowen, Christine (DESE)" userId="db635ee3-a96f-4a69-822c-6497b625b62a" providerId="ADAL" clId="{F3B24579-EEC1-4341-98FE-94BD06993FBB}" dt="2024-07-25T19:39:16.742" v="60" actId="14100"/>
          <ac:spMkLst>
            <pc:docMk/>
            <pc:sldMk cId="2658838791" sldId="289"/>
            <ac:spMk id="2" creationId="{73B434F6-87A2-4B8D-8BF5-A5A60E548270}"/>
          </ac:spMkLst>
        </pc:spChg>
      </pc:sldChg>
      <pc:sldChg chg="addSp delSp modSp mod chgLayout">
        <pc:chgData name="Cowen, Christine (DESE)" userId="db635ee3-a96f-4a69-822c-6497b625b62a" providerId="ADAL" clId="{F3B24579-EEC1-4341-98FE-94BD06993FBB}" dt="2024-07-25T19:37:53.497" v="53" actId="6264"/>
        <pc:sldMkLst>
          <pc:docMk/>
          <pc:sldMk cId="103576231" sldId="292"/>
        </pc:sldMkLst>
        <pc:spChg chg="add del mod">
          <ac:chgData name="Cowen, Christine (DESE)" userId="db635ee3-a96f-4a69-822c-6497b625b62a" providerId="ADAL" clId="{F3B24579-EEC1-4341-98FE-94BD06993FBB}" dt="2024-07-25T19:37:53.497" v="53" actId="6264"/>
          <ac:spMkLst>
            <pc:docMk/>
            <pc:sldMk cId="103576231" sldId="292"/>
            <ac:spMk id="2" creationId="{4A018376-98B6-6083-DD71-8489DBBDF54E}"/>
          </ac:spMkLst>
        </pc:spChg>
        <pc:spChg chg="mod ord">
          <ac:chgData name="Cowen, Christine (DESE)" userId="db635ee3-a96f-4a69-822c-6497b625b62a" providerId="ADAL" clId="{F3B24579-EEC1-4341-98FE-94BD06993FBB}" dt="2024-07-25T19:37:53.497" v="53" actId="6264"/>
          <ac:spMkLst>
            <pc:docMk/>
            <pc:sldMk cId="103576231" sldId="292"/>
            <ac:spMk id="3" creationId="{681496BC-9DF0-48B1-BC00-241AC8E17115}"/>
          </ac:spMkLst>
        </pc:spChg>
        <pc:spChg chg="add mod ord">
          <ac:chgData name="Cowen, Christine (DESE)" userId="db635ee3-a96f-4a69-822c-6497b625b62a" providerId="ADAL" clId="{F3B24579-EEC1-4341-98FE-94BD06993FBB}" dt="2024-07-25T19:37:53.497" v="53" actId="6264"/>
          <ac:spMkLst>
            <pc:docMk/>
            <pc:sldMk cId="103576231" sldId="292"/>
            <ac:spMk id="4" creationId="{8C1B621B-A430-25A2-ED78-1F023E789F91}"/>
          </ac:spMkLst>
        </pc:spChg>
      </pc:sldChg>
    </pc:docChg>
  </pc:docChgLst>
  <pc:docChgLst>
    <pc:chgData name="Cowen, Christine (DESE)" userId="db635ee3-a96f-4a69-822c-6497b625b62a" providerId="ADAL" clId="{9814A154-06B4-4BB7-B335-2494E06FB891}"/>
    <pc:docChg chg="custSel delSld modSld">
      <pc:chgData name="Cowen, Christine (DESE)" userId="db635ee3-a96f-4a69-822c-6497b625b62a" providerId="ADAL" clId="{9814A154-06B4-4BB7-B335-2494E06FB891}" dt="2024-07-11T19:50:39.281" v="350" actId="255"/>
      <pc:docMkLst>
        <pc:docMk/>
      </pc:docMkLst>
      <pc:sldChg chg="modSp mod">
        <pc:chgData name="Cowen, Christine (DESE)" userId="db635ee3-a96f-4a69-822c-6497b625b62a" providerId="ADAL" clId="{9814A154-06B4-4BB7-B335-2494E06FB891}" dt="2024-07-11T19:35:59.434" v="13" actId="20577"/>
        <pc:sldMkLst>
          <pc:docMk/>
          <pc:sldMk cId="3472057045" sldId="256"/>
        </pc:sldMkLst>
        <pc:spChg chg="mod">
          <ac:chgData name="Cowen, Christine (DESE)" userId="db635ee3-a96f-4a69-822c-6497b625b62a" providerId="ADAL" clId="{9814A154-06B4-4BB7-B335-2494E06FB891}" dt="2024-07-11T19:35:59.434" v="13" actId="20577"/>
          <ac:spMkLst>
            <pc:docMk/>
            <pc:sldMk cId="3472057045" sldId="256"/>
            <ac:spMk id="3" creationId="{451FB839-A537-685A-EE8C-AF8C11F1A27D}"/>
          </ac:spMkLst>
        </pc:spChg>
      </pc:sldChg>
      <pc:sldChg chg="addSp delSp modSp mod">
        <pc:chgData name="Cowen, Christine (DESE)" userId="db635ee3-a96f-4a69-822c-6497b625b62a" providerId="ADAL" clId="{9814A154-06B4-4BB7-B335-2494E06FB891}" dt="2024-07-11T19:50:39.281" v="350" actId="255"/>
        <pc:sldMkLst>
          <pc:docMk/>
          <pc:sldMk cId="3740602359" sldId="266"/>
        </pc:sldMkLst>
        <pc:spChg chg="mod">
          <ac:chgData name="Cowen, Christine (DESE)" userId="db635ee3-a96f-4a69-822c-6497b625b62a" providerId="ADAL" clId="{9814A154-06B4-4BB7-B335-2494E06FB891}" dt="2024-07-11T19:41:05.883" v="14" actId="6549"/>
          <ac:spMkLst>
            <pc:docMk/>
            <pc:sldMk cId="3740602359" sldId="266"/>
            <ac:spMk id="3" creationId="{5395DDC6-59A4-4801-BF71-ABA465366D89}"/>
          </ac:spMkLst>
        </pc:spChg>
        <pc:spChg chg="add mod">
          <ac:chgData name="Cowen, Christine (DESE)" userId="db635ee3-a96f-4a69-822c-6497b625b62a" providerId="ADAL" clId="{9814A154-06B4-4BB7-B335-2494E06FB891}" dt="2024-07-11T19:50:39.281" v="350" actId="255"/>
          <ac:spMkLst>
            <pc:docMk/>
            <pc:sldMk cId="3740602359" sldId="266"/>
            <ac:spMk id="5" creationId="{47A3D175-AAD1-9D6C-261E-A97FA91F1926}"/>
          </ac:spMkLst>
        </pc:spChg>
        <pc:graphicFrameChg chg="del mod">
          <ac:chgData name="Cowen, Christine (DESE)" userId="db635ee3-a96f-4a69-822c-6497b625b62a" providerId="ADAL" clId="{9814A154-06B4-4BB7-B335-2494E06FB891}" dt="2024-07-11T19:43:54.667" v="17" actId="21"/>
          <ac:graphicFrameMkLst>
            <pc:docMk/>
            <pc:sldMk cId="3740602359" sldId="266"/>
            <ac:graphicFrameMk id="4" creationId="{D8904BFE-7962-46FF-B5A3-A84A91C767A5}"/>
          </ac:graphicFrameMkLst>
        </pc:graphicFrameChg>
      </pc:sldChg>
      <pc:sldChg chg="del">
        <pc:chgData name="Cowen, Christine (DESE)" userId="db635ee3-a96f-4a69-822c-6497b625b62a" providerId="ADAL" clId="{9814A154-06B4-4BB7-B335-2494E06FB891}" dt="2024-07-11T19:42:25.893" v="15" actId="2696"/>
        <pc:sldMkLst>
          <pc:docMk/>
          <pc:sldMk cId="1691763700" sldId="267"/>
        </pc:sldMkLst>
      </pc:sldChg>
    </pc:docChg>
  </pc:docChgLst>
  <pc:docChgLst>
    <pc:chgData name="Cowen, Christine (DESE)" userId="db635ee3-a96f-4a69-822c-6497b625b62a" providerId="ADAL" clId="{B34BA97A-D57B-4A84-9109-F7E93BA76321}"/>
    <pc:docChg chg="modSld">
      <pc:chgData name="Cowen, Christine (DESE)" userId="db635ee3-a96f-4a69-822c-6497b625b62a" providerId="ADAL" clId="{B34BA97A-D57B-4A84-9109-F7E93BA76321}" dt="2024-10-29T15:31:47.762" v="197" actId="14100"/>
      <pc:docMkLst>
        <pc:docMk/>
      </pc:docMkLst>
      <pc:sldChg chg="modSp mod">
        <pc:chgData name="Cowen, Christine (DESE)" userId="db635ee3-a96f-4a69-822c-6497b625b62a" providerId="ADAL" clId="{B34BA97A-D57B-4A84-9109-F7E93BA76321}" dt="2024-10-29T15:31:47.762" v="197" actId="14100"/>
        <pc:sldMkLst>
          <pc:docMk/>
          <pc:sldMk cId="103576231" sldId="292"/>
        </pc:sldMkLst>
        <pc:spChg chg="ord">
          <ac:chgData name="Cowen, Christine (DESE)" userId="db635ee3-a96f-4a69-822c-6497b625b62a" providerId="ADAL" clId="{B34BA97A-D57B-4A84-9109-F7E93BA76321}" dt="2024-10-29T15:31:21.870" v="194"/>
          <ac:spMkLst>
            <pc:docMk/>
            <pc:sldMk cId="103576231" sldId="292"/>
            <ac:spMk id="3" creationId="{681496BC-9DF0-48B1-BC00-241AC8E17115}"/>
          </ac:spMkLst>
        </pc:spChg>
        <pc:spChg chg="mod">
          <ac:chgData name="Cowen, Christine (DESE)" userId="db635ee3-a96f-4a69-822c-6497b625b62a" providerId="ADAL" clId="{B34BA97A-D57B-4A84-9109-F7E93BA76321}" dt="2024-10-29T15:31:47.762" v="197" actId="14100"/>
          <ac:spMkLst>
            <pc:docMk/>
            <pc:sldMk cId="103576231" sldId="292"/>
            <ac:spMk id="4" creationId="{8C1B621B-A430-25A2-ED78-1F023E789F91}"/>
          </ac:spMkLst>
        </pc:spChg>
      </pc:sldChg>
      <pc:sldChg chg="modSp mod modNotesTx">
        <pc:chgData name="Cowen, Christine (DESE)" userId="db635ee3-a96f-4a69-822c-6497b625b62a" providerId="ADAL" clId="{B34BA97A-D57B-4A84-9109-F7E93BA76321}" dt="2024-10-29T15:31:02.914" v="193" actId="962"/>
        <pc:sldMkLst>
          <pc:docMk/>
          <pc:sldMk cId="2501651401" sldId="293"/>
        </pc:sldMkLst>
        <pc:picChg chg="mod">
          <ac:chgData name="Cowen, Christine (DESE)" userId="db635ee3-a96f-4a69-822c-6497b625b62a" providerId="ADAL" clId="{B34BA97A-D57B-4A84-9109-F7E93BA76321}" dt="2024-10-29T15:31:02.914" v="193" actId="962"/>
          <ac:picMkLst>
            <pc:docMk/>
            <pc:sldMk cId="2501651401" sldId="293"/>
            <ac:picMk id="5" creationId="{137AAF4F-55C2-A326-FD7D-09FAAC7B2106}"/>
          </ac:picMkLst>
        </pc:picChg>
      </pc:sldChg>
    </pc:docChg>
  </pc:docChgLst>
  <pc:docChgLst>
    <pc:chgData name="Cowen, Christine (DESE)" userId="S::christine.h.cowen@mass.gov::db635ee3-a96f-4a69-822c-6497b625b62a" providerId="AD" clId="Web-{FF5766F3-EC46-7268-6A43-88F1E49141F5}"/>
    <pc:docChg chg="mod delSld modSld">
      <pc:chgData name="Cowen, Christine (DESE)" userId="S::christine.h.cowen@mass.gov::db635ee3-a96f-4a69-822c-6497b625b62a" providerId="AD" clId="Web-{FF5766F3-EC46-7268-6A43-88F1E49141F5}" dt="2024-07-16T20:37:55.760" v="31"/>
      <pc:docMkLst>
        <pc:docMk/>
      </pc:docMkLst>
      <pc:sldChg chg="mod modShow">
        <pc:chgData name="Cowen, Christine (DESE)" userId="S::christine.h.cowen@mass.gov::db635ee3-a96f-4a69-822c-6497b625b62a" providerId="AD" clId="Web-{FF5766F3-EC46-7268-6A43-88F1E49141F5}" dt="2024-07-16T20:37:31.963" v="29"/>
        <pc:sldMkLst>
          <pc:docMk/>
          <pc:sldMk cId="3740602359" sldId="266"/>
        </pc:sldMkLst>
      </pc:sldChg>
      <pc:sldChg chg="modSp mod modShow">
        <pc:chgData name="Cowen, Christine (DESE)" userId="S::christine.h.cowen@mass.gov::db635ee3-a96f-4a69-822c-6497b625b62a" providerId="AD" clId="Web-{FF5766F3-EC46-7268-6A43-88F1E49141F5}" dt="2024-07-16T20:37:11.166" v="28"/>
        <pc:sldMkLst>
          <pc:docMk/>
          <pc:sldMk cId="923460127" sldId="268"/>
        </pc:sldMkLst>
        <pc:spChg chg="mod">
          <ac:chgData name="Cowen, Christine (DESE)" userId="S::christine.h.cowen@mass.gov::db635ee3-a96f-4a69-822c-6497b625b62a" providerId="AD" clId="Web-{FF5766F3-EC46-7268-6A43-88F1E49141F5}" dt="2024-07-16T20:19:48.929" v="26" actId="20577"/>
          <ac:spMkLst>
            <pc:docMk/>
            <pc:sldMk cId="923460127" sldId="268"/>
            <ac:spMk id="2" creationId="{56BF78FA-7639-486C-9840-C8C99DDB2739}"/>
          </ac:spMkLst>
        </pc:spChg>
      </pc:sldChg>
      <pc:sldChg chg="del addCm">
        <pc:chgData name="Cowen, Christine (DESE)" userId="S::christine.h.cowen@mass.gov::db635ee3-a96f-4a69-822c-6497b625b62a" providerId="AD" clId="Web-{FF5766F3-EC46-7268-6A43-88F1E49141F5}" dt="2024-07-16T20:14:53.524" v="6"/>
        <pc:sldMkLst>
          <pc:docMk/>
          <pc:sldMk cId="617225356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wen, Christine (DESE)" userId="S::christine.h.cowen@mass.gov::db635ee3-a96f-4a69-822c-6497b625b62a" providerId="AD" clId="Web-{FF5766F3-EC46-7268-6A43-88F1E49141F5}" dt="2024-07-16T19:58:31.346" v="3"/>
              <pc2:cmMkLst xmlns:pc2="http://schemas.microsoft.com/office/powerpoint/2019/9/main/command">
                <pc:docMk/>
                <pc:sldMk cId="617225356" sldId="274"/>
                <pc2:cmMk id="{7B4C2FC9-A50E-48E9-9EBD-BFC6C861F2EE}"/>
              </pc2:cmMkLst>
            </pc226:cmChg>
          </p:ext>
        </pc:extLst>
      </pc:sldChg>
      <pc:sldChg chg="modSp">
        <pc:chgData name="Cowen, Christine (DESE)" userId="S::christine.h.cowen@mass.gov::db635ee3-a96f-4a69-822c-6497b625b62a" providerId="AD" clId="Web-{FF5766F3-EC46-7268-6A43-88F1E49141F5}" dt="2024-07-16T19:58:07.627" v="1" actId="20577"/>
        <pc:sldMkLst>
          <pc:docMk/>
          <pc:sldMk cId="2658838791" sldId="289"/>
        </pc:sldMkLst>
        <pc:spChg chg="mod">
          <ac:chgData name="Cowen, Christine (DESE)" userId="S::christine.h.cowen@mass.gov::db635ee3-a96f-4a69-822c-6497b625b62a" providerId="AD" clId="Web-{FF5766F3-EC46-7268-6A43-88F1E49141F5}" dt="2024-07-16T19:58:07.627" v="1" actId="20577"/>
          <ac:spMkLst>
            <pc:docMk/>
            <pc:sldMk cId="2658838791" sldId="289"/>
            <ac:spMk id="2" creationId="{73B434F6-87A2-4B8D-8BF5-A5A60E548270}"/>
          </ac:spMkLst>
        </pc:spChg>
      </pc:sldChg>
      <pc:sldChg chg="addSp delSp modSp addCm delCm modCm">
        <pc:chgData name="Cowen, Christine (DESE)" userId="S::christine.h.cowen@mass.gov::db635ee3-a96f-4a69-822c-6497b625b62a" providerId="AD" clId="Web-{FF5766F3-EC46-7268-6A43-88F1E49141F5}" dt="2024-07-16T20:37:55.760" v="31"/>
        <pc:sldMkLst>
          <pc:docMk/>
          <pc:sldMk cId="2501651401" sldId="293"/>
        </pc:sldMkLst>
        <pc:spChg chg="add del mod">
          <ac:chgData name="Cowen, Christine (DESE)" userId="S::christine.h.cowen@mass.gov::db635ee3-a96f-4a69-822c-6497b625b62a" providerId="AD" clId="Web-{FF5766F3-EC46-7268-6A43-88F1E49141F5}" dt="2024-07-16T20:19:06.163" v="10"/>
          <ac:spMkLst>
            <pc:docMk/>
            <pc:sldMk cId="2501651401" sldId="293"/>
            <ac:spMk id="4" creationId="{65B837E8-1053-3B58-C819-CC27AEB682A3}"/>
          </ac:spMkLst>
        </pc:spChg>
        <pc:picChg chg="add mod ord">
          <ac:chgData name="Cowen, Christine (DESE)" userId="S::christine.h.cowen@mass.gov::db635ee3-a96f-4a69-822c-6497b625b62a" providerId="AD" clId="Web-{FF5766F3-EC46-7268-6A43-88F1E49141F5}" dt="2024-07-16T20:19:15.820" v="12" actId="1076"/>
          <ac:picMkLst>
            <pc:docMk/>
            <pc:sldMk cId="2501651401" sldId="293"/>
            <ac:picMk id="5" creationId="{137AAF4F-55C2-A326-FD7D-09FAAC7B2106}"/>
          </ac:picMkLst>
        </pc:picChg>
        <pc:picChg chg="del">
          <ac:chgData name="Cowen, Christine (DESE)" userId="S::christine.h.cowen@mass.gov::db635ee3-a96f-4a69-822c-6497b625b62a" providerId="AD" clId="Web-{FF5766F3-EC46-7268-6A43-88F1E49141F5}" dt="2024-07-16T20:14:56.274" v="7"/>
          <ac:picMkLst>
            <pc:docMk/>
            <pc:sldMk cId="2501651401" sldId="293"/>
            <ac:picMk id="9" creationId="{6421EBD1-5EF1-455E-8684-E6A64B5927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owen, Christine (DESE)" userId="S::christine.h.cowen@mass.gov::db635ee3-a96f-4a69-822c-6497b625b62a" providerId="AD" clId="Web-{FF5766F3-EC46-7268-6A43-88F1E49141F5}" dt="2024-07-16T20:37:55.760" v="31"/>
              <pc2:cmMkLst xmlns:pc2="http://schemas.microsoft.com/office/powerpoint/2019/9/main/command">
                <pc:docMk/>
                <pc:sldMk cId="2501651401" sldId="293"/>
                <pc2:cmMk id="{D0395122-DAB2-40B7-977B-C137D5DEA815}"/>
              </pc2:cmMkLst>
              <pc226:cmRplyChg chg="add">
                <pc226:chgData name="Cowen, Christine (DESE)" userId="S::christine.h.cowen@mass.gov::db635ee3-a96f-4a69-822c-6497b625b62a" providerId="AD" clId="Web-{FF5766F3-EC46-7268-6A43-88F1E49141F5}" dt="2024-07-16T19:59:23.956" v="5"/>
                <pc2:cmRplyMkLst xmlns:pc2="http://schemas.microsoft.com/office/powerpoint/2019/9/main/command">
                  <pc:docMk/>
                  <pc:sldMk cId="2501651401" sldId="293"/>
                  <pc2:cmMk id="{D0395122-DAB2-40B7-977B-C137D5DEA815}"/>
                  <pc2:cmRplyMk id="{3FCDB555-BD63-4564-B851-ECFC01D43F57}"/>
                </pc2:cmRplyMkLst>
              </pc226:cmRplyChg>
            </pc226:cmChg>
          </p:ext>
        </pc:extLst>
      </pc:sldChg>
      <pc:sldChg chg="del">
        <pc:chgData name="Cowen, Christine (DESE)" userId="S::christine.h.cowen@mass.gov::db635ee3-a96f-4a69-822c-6497b625b62a" providerId="AD" clId="Web-{FF5766F3-EC46-7268-6A43-88F1E49141F5}" dt="2024-07-16T20:37:05.276" v="27"/>
        <pc:sldMkLst>
          <pc:docMk/>
          <pc:sldMk cId="520400723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https://survey.alchemer.com/s3/7931361/Class-of-2025-Purple-Star-Award-Application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8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1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mic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160251"/>
            <a:ext cx="11507486" cy="1928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Purple Star Award Designation: Application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Class of 2025 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Data: Renewal Applicants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048"/>
            <a:ext cx="10515600" cy="4677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data for military-connected students for designated award year (SY1), previous(SY2) and current school years(SY3).</a:t>
            </a:r>
          </a:p>
          <a:p>
            <a:pPr marL="1146175" indent="-460375">
              <a:buFont typeface="Courier New" panose="02070309020205020404" pitchFamily="49" charset="0"/>
              <a:buChar char="o"/>
            </a:pPr>
            <a:r>
              <a:rPr lang="en-US" dirty="0"/>
              <a:t>How many are…</a:t>
            </a:r>
          </a:p>
          <a:p>
            <a:pPr marL="1604963" indent="-457200"/>
            <a:r>
              <a:rPr lang="en-US" dirty="0"/>
              <a:t>Enrolled*</a:t>
            </a:r>
          </a:p>
          <a:p>
            <a:pPr marL="1604963" indent="-457200"/>
            <a:r>
              <a:rPr lang="en-US" dirty="0"/>
              <a:t>Low Income</a:t>
            </a:r>
          </a:p>
          <a:p>
            <a:pPr marL="1604963" indent="-457200"/>
            <a:r>
              <a:rPr lang="en-US" dirty="0"/>
              <a:t>Disability</a:t>
            </a:r>
          </a:p>
          <a:p>
            <a:pPr marL="1604963" indent="-457200"/>
            <a:r>
              <a:rPr lang="en-US" dirty="0"/>
              <a:t>SPED</a:t>
            </a:r>
          </a:p>
          <a:p>
            <a:pPr marL="1604963" indent="-457200"/>
            <a:r>
              <a:rPr lang="en-US" dirty="0"/>
              <a:t>English Learners</a:t>
            </a:r>
          </a:p>
          <a:p>
            <a:pPr marL="1604963" indent="-457200"/>
            <a:r>
              <a:rPr lang="en-US" dirty="0"/>
              <a:t>Advanced Coursework</a:t>
            </a:r>
          </a:p>
          <a:p>
            <a:pPr marL="1604963" indent="-457200"/>
            <a:r>
              <a:rPr lang="en-US" dirty="0"/>
              <a:t>Extra Curricular Activity</a:t>
            </a:r>
          </a:p>
          <a:p>
            <a:pPr marL="1604963" indent="-457200"/>
            <a:r>
              <a:rPr lang="en-US" dirty="0"/>
              <a:t>Race/Ethnicity*</a:t>
            </a:r>
          </a:p>
          <a:p>
            <a:pPr marL="0" indent="0">
              <a:buNone/>
            </a:pPr>
            <a:r>
              <a:rPr lang="en-US" sz="1700" dirty="0"/>
              <a:t>*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Processes and Implementation at the School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Describe how military-connected students are identified.</a:t>
            </a:r>
          </a:p>
          <a:p>
            <a:r>
              <a:rPr lang="en-US" dirty="0"/>
              <a:t>Describe how the military liaison… 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serves as a point of contact for the school, military-connected students, and their families.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determines the appropriate school services available to military-connected students.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assists in the coordination of relevant school programs for military-connected students.</a:t>
            </a:r>
          </a:p>
          <a:p>
            <a:pPr marL="914400" indent="-460375">
              <a:buFont typeface="Courier New" panose="02070309020205020404" pitchFamily="49" charset="0"/>
              <a:buChar char="o"/>
            </a:pPr>
            <a:r>
              <a:rPr lang="en-US" dirty="0"/>
              <a:t>Collaborates with any community entities and/or district partners to support military-connected students and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388037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6"/>
            <a:ext cx="11595651" cy="1042852"/>
          </a:xfrm>
        </p:spPr>
        <p:txBody>
          <a:bodyPr>
            <a:noAutofit/>
          </a:bodyPr>
          <a:lstStyle/>
          <a:p>
            <a:r>
              <a:rPr lang="en-US" sz="3600" dirty="0"/>
              <a:t>Processes and Implementation at the School: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Renewal </a:t>
            </a:r>
            <a:r>
              <a:rPr lang="en-US" dirty="0"/>
              <a:t>Applicants: 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Describe any successes and/or challenges your school has encountered in supporting military-connected students and families.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Describe how your school culture has changed during the timeframe from the designation to the renewal regarding military-connected students and families. Describe any supports to bridge gaps in the school culture.</a:t>
            </a:r>
          </a:p>
          <a:p>
            <a:pPr marL="6858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2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Webpage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a direct link to the military resources’ webpage located on the school’s or district’s website which includes…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Ease of accessibility for military-connected students and their families.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school relocation, enrollment and registration, including the transfer of records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academic planning, course sequences and advanced classes available at the school.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Information about support services, including available counseling at the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3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Led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student led activity that supports military-connected students transitioning in the school.</a:t>
            </a:r>
          </a:p>
          <a:p>
            <a:pPr marL="914400" indent="-400050">
              <a:buFont typeface="Courier New" panose="02070309020205020404" pitchFamily="49" charset="0"/>
              <a:buChar char="o"/>
            </a:pPr>
            <a:r>
              <a:rPr lang="en-US" dirty="0"/>
              <a:t>The activity should be age appropriate for the school.</a:t>
            </a:r>
          </a:p>
        </p:txBody>
      </p:sp>
    </p:spTree>
    <p:extLst>
      <p:ext uri="{BB962C8B-B14F-4D97-AF65-F5344CB8AC3E}">
        <p14:creationId xmlns:p14="http://schemas.microsoft.com/office/powerpoint/2010/main" val="328850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5338"/>
            <a:ext cx="10660117" cy="3909848"/>
          </a:xfrm>
        </p:spPr>
        <p:txBody>
          <a:bodyPr/>
          <a:lstStyle/>
          <a:p>
            <a:r>
              <a:rPr lang="en-US" dirty="0"/>
              <a:t>Provide the names of the providers, titles of pd and dates that military liaison attended pd to support their work with military-connected students and families.</a:t>
            </a:r>
          </a:p>
          <a:p>
            <a:r>
              <a:rPr lang="en-US" dirty="0"/>
              <a:t>Describe how the pd provided has contributed to supporting your work with the school community.</a:t>
            </a:r>
          </a:p>
          <a:p>
            <a:r>
              <a:rPr lang="en-US" dirty="0"/>
              <a:t>Describe two ideas from pd that were implemented in your school.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724"/>
            <a:ext cx="10515600" cy="4340773"/>
          </a:xfrm>
        </p:spPr>
        <p:txBody>
          <a:bodyPr>
            <a:normAutofit/>
          </a:bodyPr>
          <a:lstStyle/>
          <a:p>
            <a:r>
              <a:rPr lang="en-US" dirty="0"/>
              <a:t>Have other school staff participated in pd related to military-connected students and their families.</a:t>
            </a:r>
          </a:p>
          <a:p>
            <a:r>
              <a:rPr lang="en-US" dirty="0"/>
              <a:t>Describe the school climate: 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between military-connected students and staff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between military-connected students and other students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Connections among staff in regards to military-connected students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How has the pd influenced these connections?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PD: Plans and Strategies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5241"/>
            <a:ext cx="10515600" cy="3354302"/>
          </a:xfrm>
        </p:spPr>
        <p:txBody>
          <a:bodyPr/>
          <a:lstStyle/>
          <a:p>
            <a:r>
              <a:rPr lang="en-US" dirty="0"/>
              <a:t>Describe the plans and strategies to be implemented to support military-connected students and families for the next three years.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how you assess for quality pd and the impact of the implemented strategies from the pd.</a:t>
            </a:r>
          </a:p>
        </p:txBody>
      </p:sp>
    </p:spTree>
    <p:extLst>
      <p:ext uri="{BB962C8B-B14F-4D97-AF65-F5344CB8AC3E}">
        <p14:creationId xmlns:p14="http://schemas.microsoft.com/office/powerpoint/2010/main" val="194730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Qualifying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766"/>
            <a:ext cx="10515600" cy="4191108"/>
          </a:xfrm>
        </p:spPr>
        <p:txBody>
          <a:bodyPr/>
          <a:lstStyle/>
          <a:p>
            <a:pPr marL="231775" indent="-231775"/>
            <a:r>
              <a:rPr lang="en-US" dirty="0"/>
              <a:t>At least one of the following initiatives offered at your school: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Support a military-connected student and/or family resolution.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Host an event in recognition of the Month of the Military Child or Military Family.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Partner with a local military installation to provide active-duty military members to volunteer at the school, speak at an assembly, or host a field trip.</a:t>
            </a:r>
          </a:p>
          <a:p>
            <a:pPr marL="231775" indent="-176213"/>
            <a:r>
              <a:rPr lang="en-US" dirty="0"/>
              <a:t>Describe the initiative(s) from the above choices.</a:t>
            </a:r>
          </a:p>
        </p:txBody>
      </p:sp>
    </p:spTree>
    <p:extLst>
      <p:ext uri="{BB962C8B-B14F-4D97-AF65-F5344CB8AC3E}">
        <p14:creationId xmlns:p14="http://schemas.microsoft.com/office/powerpoint/2010/main" val="421527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159"/>
            <a:ext cx="10515600" cy="3438384"/>
          </a:xfrm>
        </p:spPr>
        <p:txBody>
          <a:bodyPr/>
          <a:lstStyle/>
          <a:p>
            <a:r>
              <a:rPr lang="en-US" dirty="0"/>
              <a:t>Upload as a single file any documents, photos, videos you wish to share. </a:t>
            </a:r>
          </a:p>
          <a:p>
            <a:r>
              <a:rPr lang="en-US" dirty="0"/>
              <a:t>The file may need to be zipped/compressed if large before uploading.</a:t>
            </a:r>
          </a:p>
          <a:p>
            <a:r>
              <a:rPr lang="en-US" dirty="0"/>
              <a:t>This is not a requirement. </a:t>
            </a:r>
          </a:p>
        </p:txBody>
      </p:sp>
    </p:spTree>
    <p:extLst>
      <p:ext uri="{BB962C8B-B14F-4D97-AF65-F5344CB8AC3E}">
        <p14:creationId xmlns:p14="http://schemas.microsoft.com/office/powerpoint/2010/main" val="241040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837E19-BB90-4DD1-9468-B00E1A2B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F5053-602D-4645-9223-47873211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3243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Who can Apply?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Timeline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Criteria for Award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Let’s take a look at the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Award Notification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Application Link, and Notification of Live 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4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88B6B-ACB0-4D73-BD0A-3849D101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DE2A9-E846-4D05-A980-0AA89229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8207"/>
            <a:ext cx="10515600" cy="2881336"/>
          </a:xfrm>
        </p:spPr>
        <p:txBody>
          <a:bodyPr/>
          <a:lstStyle/>
          <a:p>
            <a:r>
              <a:rPr lang="en-US" dirty="0"/>
              <a:t>Sign and date submission using your mouse or touch pad. </a:t>
            </a:r>
          </a:p>
        </p:txBody>
      </p:sp>
    </p:spTree>
    <p:extLst>
      <p:ext uri="{BB962C8B-B14F-4D97-AF65-F5344CB8AC3E}">
        <p14:creationId xmlns:p14="http://schemas.microsoft.com/office/powerpoint/2010/main" val="322509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351CC-C272-43A6-AE15-4D2DEE9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434F6-87A2-4B8D-8BF5-A5A60E54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16" y="2107665"/>
            <a:ext cx="11464636" cy="45543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Do not answer questions by listing assurances!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Open response answers are mostly limited to 250 words.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Some drop down menus.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Fill in the blank.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Yes or No.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Prepare responses ahead of time to cut and paste into application.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Place responses and one document for upload (if you want to submit and preferably as pdf) on your desktop for ease of access to cut and paste.  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/>
                <a:cs typeface="Arial"/>
              </a:rPr>
              <a:t>Once submitted, email Christine.H.Cowen@mass.gov to notify that an application was completed for review. 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8838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496BC-9DF0-48B1-BC00-241AC8E1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 dirty="0"/>
              <a:t>Save and Submit Buttons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B621B-A430-25A2-ED78-1F023E78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9968345" cy="440589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of the save and submit buttons in the application to explain how and when to use them. ">
            <a:extLst>
              <a:ext uri="{FF2B5EF4-FFF2-40B4-BE49-F238E27FC236}">
                <a16:creationId xmlns:a16="http://schemas.microsoft.com/office/drawing/2014/main" id="{3ABCB606-B58A-40E1-AAE2-60243BF2F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3535" r="3182" b="12525"/>
          <a:stretch/>
        </p:blipFill>
        <p:spPr>
          <a:xfrm>
            <a:off x="838200" y="2027844"/>
            <a:ext cx="9968345" cy="4405890"/>
          </a:xfrm>
          <a:prstGeom prst="rect">
            <a:avLst/>
          </a:prstGeom>
        </p:spPr>
      </p:pic>
      <p:sp>
        <p:nvSpPr>
          <p:cNvPr id="6" name="Oval 5" descr="picture of the save and submit buttons to explain how and when to use them in the application">
            <a:extLst>
              <a:ext uri="{FF2B5EF4-FFF2-40B4-BE49-F238E27FC236}">
                <a16:creationId xmlns:a16="http://schemas.microsoft.com/office/drawing/2014/main" id="{881D2CFF-1997-4945-A67D-6620E79371D6}"/>
              </a:ext>
            </a:extLst>
          </p:cNvPr>
          <p:cNvSpPr/>
          <p:nvPr/>
        </p:nvSpPr>
        <p:spPr>
          <a:xfrm>
            <a:off x="8787349" y="1733653"/>
            <a:ext cx="2292824" cy="1064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 descr="picture of the save and submit buttons for explanation of how they work and when to use them">
            <a:extLst>
              <a:ext uri="{FF2B5EF4-FFF2-40B4-BE49-F238E27FC236}">
                <a16:creationId xmlns:a16="http://schemas.microsoft.com/office/drawing/2014/main" id="{E0830640-44B3-46B1-9640-438AA83267AE}"/>
              </a:ext>
            </a:extLst>
          </p:cNvPr>
          <p:cNvSpPr/>
          <p:nvPr/>
        </p:nvSpPr>
        <p:spPr>
          <a:xfrm>
            <a:off x="4340815" y="4689851"/>
            <a:ext cx="2292824" cy="1064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55C22-9B10-4CD6-82C1-4BCB8039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 at the Application</a:t>
            </a:r>
          </a:p>
        </p:txBody>
      </p:sp>
      <p:pic>
        <p:nvPicPr>
          <p:cNvPr id="5" name="Content Placeholder 4" descr="Screen shot of the Class of 2025 Purple Star Award Application page 1">
            <a:extLst>
              <a:ext uri="{FF2B5EF4-FFF2-40B4-BE49-F238E27FC236}">
                <a16:creationId xmlns:a16="http://schemas.microsoft.com/office/drawing/2014/main" id="{137AAF4F-55C2-A326-FD7D-09FAAC7B2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5385" y="2025483"/>
            <a:ext cx="9288516" cy="4267527"/>
          </a:xfrm>
        </p:spPr>
      </p:pic>
    </p:spTree>
    <p:extLst>
      <p:ext uri="{BB962C8B-B14F-4D97-AF65-F5344CB8AC3E}">
        <p14:creationId xmlns:p14="http://schemas.microsoft.com/office/powerpoint/2010/main" val="250165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1D9BA-6871-4EAA-9F24-69180A36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Notification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085DE-601D-44E6-B2BE-09C02177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359274"/>
          </a:xfrm>
        </p:spPr>
        <p:txBody>
          <a:bodyPr>
            <a:normAutofit/>
          </a:bodyPr>
          <a:lstStyle/>
          <a:p>
            <a:r>
              <a:rPr lang="en-US" dirty="0"/>
              <a:t>DESE Signed Letter with Purple Star Award Logo for display.</a:t>
            </a:r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Official acknowledgement will take place in April – the month of the military child. </a:t>
            </a:r>
          </a:p>
          <a:p>
            <a:pPr marL="231775" indent="-231775"/>
            <a:endParaRPr lang="en-US" dirty="0"/>
          </a:p>
        </p:txBody>
      </p:sp>
      <p:pic>
        <p:nvPicPr>
          <p:cNvPr id="5" name="Picture 4" descr="A picture containing logo&#10;&#10;">
            <a:extLst>
              <a:ext uri="{FF2B5EF4-FFF2-40B4-BE49-F238E27FC236}">
                <a16:creationId xmlns:a16="http://schemas.microsoft.com/office/drawing/2014/main" id="{6B920C47-4854-4FAB-81ED-83CC7720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592771"/>
            <a:ext cx="2209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D104CB-ABAA-437E-A879-5DCE5D5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Link and Notification of Live Link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F78FA-7639-486C-9840-C8C99DDB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304" y="2070538"/>
            <a:ext cx="10515600" cy="4624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/>
                <a:cs typeface="Arial"/>
              </a:rPr>
              <a:t>Applications will go live on or around November 1, 2024. </a:t>
            </a:r>
            <a:endParaRPr lang="en-US" sz="4000" dirty="0"/>
          </a:p>
          <a:p>
            <a:pPr marL="0" indent="0" algn="ctr">
              <a:buNone/>
            </a:pPr>
            <a:endParaRPr lang="en-US" sz="4000" dirty="0">
              <a:hlinkClick r:id="rId3"/>
            </a:endParaRPr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DESE Military-Connected Student Webpage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346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D1750-E063-4A35-B308-6EE0FC6E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6E21C-C273-416C-9307-79463B31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US" sz="3600" dirty="0"/>
              <a:t>All </a:t>
            </a:r>
            <a:r>
              <a:rPr lang="en-US" sz="3600" b="1" u="sng" dirty="0"/>
              <a:t>public</a:t>
            </a:r>
            <a:r>
              <a:rPr lang="en-US" sz="3600" dirty="0"/>
              <a:t> schools, including</a:t>
            </a:r>
          </a:p>
          <a:p>
            <a:pPr marL="914400" indent="-52388">
              <a:buNone/>
            </a:pPr>
            <a:r>
              <a:rPr lang="en-US" sz="3600" dirty="0"/>
              <a:t>charter </a:t>
            </a:r>
          </a:p>
          <a:p>
            <a:pPr marL="914400" indent="-52388">
              <a:buNone/>
            </a:pPr>
            <a:r>
              <a:rPr lang="en-US" sz="3600" dirty="0"/>
              <a:t>vocational technical </a:t>
            </a:r>
          </a:p>
          <a:p>
            <a:pPr marL="914400" indent="-52388">
              <a:buNone/>
            </a:pPr>
            <a:r>
              <a:rPr lang="en-US" sz="3600" dirty="0"/>
              <a:t>elementary </a:t>
            </a:r>
          </a:p>
          <a:p>
            <a:pPr marL="914400" indent="-52388">
              <a:buNone/>
            </a:pPr>
            <a:r>
              <a:rPr lang="en-US" sz="3600" dirty="0"/>
              <a:t>middle, and</a:t>
            </a:r>
          </a:p>
          <a:p>
            <a:pPr marL="914400" indent="-52388">
              <a:buNone/>
            </a:pPr>
            <a:r>
              <a:rPr lang="en-US" sz="3600" dirty="0"/>
              <a:t>high schools.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DDC6-59A4-4801-BF71-ABA4653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Award 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3D175-AAD1-9D6C-261E-A97FA91F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2086984"/>
            <a:ext cx="11479481" cy="4052559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Webinar Sessions: October 22 and October 28, 2024.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463550" indent="-4635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Application Link available on webpage around </a:t>
            </a:r>
            <a:r>
              <a:rPr lang="en-US" sz="2400" b="1" dirty="0"/>
              <a:t>November 1, 2024</a:t>
            </a:r>
            <a:r>
              <a:rPr lang="en-US" sz="2400" dirty="0"/>
              <a:t>.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463550" indent="-4635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Applications must be submitted no later than </a:t>
            </a:r>
            <a:r>
              <a:rPr lang="en-US" sz="2400" b="1" dirty="0"/>
              <a:t>5:00 p.m. January 31, 2025</a:t>
            </a:r>
            <a:r>
              <a:rPr lang="en-US" sz="2400" dirty="0"/>
              <a:t>.</a:t>
            </a:r>
          </a:p>
          <a:p>
            <a:pPr marL="463550" indent="-463550"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 marL="463550" indent="-4635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Award notifications go out approximately in </a:t>
            </a:r>
            <a:r>
              <a:rPr lang="en-US" sz="2400" b="1" dirty="0"/>
              <a:t>April 2025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06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46851-2328-4309-AB7B-B613E075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D4EB8D-48BC-448C-B77F-93A9C16F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New application or Renewal application?</a:t>
            </a:r>
          </a:p>
          <a:p>
            <a:pPr marL="914400" indent="-452438">
              <a:buFont typeface="Courier New" panose="02070309020205020404" pitchFamily="49" charset="0"/>
              <a:buChar char="o"/>
            </a:pPr>
            <a:r>
              <a:rPr lang="en-US" dirty="0"/>
              <a:t>New Awardee Designations are good for a three-year cycle. Upon completion of the third year, schools can apply for a renewal of the award. </a:t>
            </a:r>
          </a:p>
          <a:p>
            <a:pPr marL="461962" indent="0">
              <a:buNone/>
            </a:pPr>
            <a:endParaRPr lang="en-US" dirty="0"/>
          </a:p>
          <a:p>
            <a:pPr marL="461963" indent="-457200"/>
            <a:r>
              <a:rPr lang="en-US" dirty="0"/>
              <a:t>Who is completing the application? </a:t>
            </a:r>
          </a:p>
          <a:p>
            <a:pPr marL="4763" indent="0">
              <a:buNone/>
            </a:pPr>
            <a:endParaRPr lang="en-US" dirty="0"/>
          </a:p>
          <a:p>
            <a:pPr marL="461963" indent="-457200"/>
            <a:r>
              <a:rPr lang="en-US" dirty="0"/>
              <a:t>Provide School and District Information.</a:t>
            </a:r>
          </a:p>
          <a:p>
            <a:pPr marL="46196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Criteria</a:t>
            </a:r>
            <a:r>
              <a:rPr lang="en-US" dirty="0"/>
              <a:t> for Application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152"/>
            <a:ext cx="10515600" cy="4037473"/>
          </a:xfrm>
        </p:spPr>
        <p:txBody>
          <a:bodyPr>
            <a:normAutofit lnSpcReduction="10000"/>
          </a:bodyPr>
          <a:lstStyle/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Military Liaison Contact Information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Military-Connected Students Data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Processes and Implementation by Military Liaison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Provide a Webpage Address specific in supporting military-connected students and their families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Student Led Activity (age appropriate) that supports military-connected students transitioning into the school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Criteria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92" y="2360253"/>
            <a:ext cx="10040007" cy="4052559"/>
          </a:xfrm>
        </p:spPr>
        <p:txBody>
          <a:bodyPr>
            <a:normAutofit fontScale="25000" lnSpcReduction="20000"/>
          </a:bodyPr>
          <a:lstStyle/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Professional Development attended by the Military Liaison and additional staff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Professional Development</a:t>
            </a:r>
            <a:r>
              <a:rPr lang="en-US" sz="12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Plans and Strategies over the next three years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 Additional Qualifying Activity (resolution; event; and/or partnership)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marR="0" lvl="0" indent="-5683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n-US" sz="12800" spc="6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Optional submission of supporting documentation</a:t>
            </a:r>
            <a:endParaRPr lang="en-US" sz="1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2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Liaison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346075" algn="l"/>
              </a:tabLst>
            </a:pPr>
            <a:r>
              <a:rPr lang="en-US" dirty="0"/>
              <a:t>Provide the name, email address and phone number for the staff member identified as the military liaison for your school.</a:t>
            </a:r>
          </a:p>
          <a:p>
            <a:pPr marL="0" indent="0">
              <a:buNone/>
              <a:tabLst>
                <a:tab pos="346075" algn="l"/>
              </a:tabLst>
            </a:pPr>
            <a:endParaRPr lang="en-US" dirty="0"/>
          </a:p>
          <a:p>
            <a:pPr>
              <a:tabLst>
                <a:tab pos="346075" algn="l"/>
              </a:tabLst>
            </a:pPr>
            <a:r>
              <a:rPr lang="en-US" dirty="0"/>
              <a:t>Some schools may have more than one military liaison, if so, provide the name , email address and phone number for the second staff member identified.</a:t>
            </a:r>
          </a:p>
          <a:p>
            <a:pPr marL="0" indent="0">
              <a:buNone/>
              <a:tabLst>
                <a:tab pos="346075" algn="l"/>
              </a:tabLst>
            </a:pPr>
            <a:endParaRPr lang="en-US" dirty="0"/>
          </a:p>
          <a:p>
            <a:pPr>
              <a:tabLst>
                <a:tab pos="346075" algn="l"/>
              </a:tabLst>
            </a:pPr>
            <a:r>
              <a:rPr lang="en-US" dirty="0"/>
              <a:t>The military liaison is the point person for the military-connected students.</a:t>
            </a:r>
          </a:p>
        </p:txBody>
      </p:sp>
    </p:spTree>
    <p:extLst>
      <p:ext uri="{BB962C8B-B14F-4D97-AF65-F5344CB8AC3E}">
        <p14:creationId xmlns:p14="http://schemas.microsoft.com/office/powerpoint/2010/main" val="339643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1BF29-E14B-4408-ADD8-45BF3846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Data: New Applicants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DF9D6-E223-42EB-BF72-6CDDF2F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6984"/>
            <a:ext cx="10639097" cy="4671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Provide data for military-connected students for previous and current school years.</a:t>
            </a:r>
          </a:p>
          <a:p>
            <a:pPr marL="1146175" indent="-284163">
              <a:buFont typeface="Courier New" panose="02070309020205020404" pitchFamily="49" charset="0"/>
              <a:buChar char="o"/>
            </a:pPr>
            <a:r>
              <a:rPr lang="en-US" dirty="0"/>
              <a:t>How many are…</a:t>
            </a:r>
          </a:p>
          <a:p>
            <a:pPr marL="1604963" indent="-457200"/>
            <a:r>
              <a:rPr lang="en-US" dirty="0"/>
              <a:t>Enrolled*</a:t>
            </a:r>
          </a:p>
          <a:p>
            <a:pPr marL="1604963" indent="-457200"/>
            <a:r>
              <a:rPr lang="en-US" dirty="0"/>
              <a:t>Low Income</a:t>
            </a:r>
          </a:p>
          <a:p>
            <a:pPr marL="1604963" indent="-457200"/>
            <a:r>
              <a:rPr lang="en-US" dirty="0"/>
              <a:t>Disability</a:t>
            </a:r>
          </a:p>
          <a:p>
            <a:pPr marL="1604963" indent="-457200"/>
            <a:r>
              <a:rPr lang="en-US" dirty="0"/>
              <a:t>SPED</a:t>
            </a:r>
          </a:p>
          <a:p>
            <a:pPr marL="1604963" indent="-457200"/>
            <a:r>
              <a:rPr lang="en-US" dirty="0"/>
              <a:t>English Learners</a:t>
            </a:r>
          </a:p>
          <a:p>
            <a:pPr marL="1604963" indent="-457200"/>
            <a:r>
              <a:rPr lang="en-US" dirty="0"/>
              <a:t>Advanced Coursework</a:t>
            </a:r>
          </a:p>
          <a:p>
            <a:pPr marL="1604963" indent="-457200"/>
            <a:r>
              <a:rPr lang="en-US" dirty="0"/>
              <a:t>Extra Curricular Activity</a:t>
            </a:r>
          </a:p>
          <a:p>
            <a:pPr marL="1604963" indent="-457200"/>
            <a:r>
              <a:rPr lang="en-US" dirty="0"/>
              <a:t>Race/Ethnicity*</a:t>
            </a:r>
          </a:p>
          <a:p>
            <a:pPr marL="0" indent="0">
              <a:buNone/>
            </a:pPr>
            <a:r>
              <a:rPr lang="en-US" sz="1700" dirty="0"/>
              <a:t>*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0AE15-BBE2-466D-95A3-06C747B4C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10e20-2656-47be-8bfe-a34b7996932e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purl.org/dc/dcmitype/"/>
    <ds:schemaRef ds:uri="http://purl.org/dc/elements/1.1/"/>
    <ds:schemaRef ds:uri="1c210e20-2656-47be-8bfe-a34b7996932e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a12eb2f-f040-4639-9fb2-5a6588dc80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1103</Words>
  <Application>Microsoft Office PowerPoint</Application>
  <PresentationFormat>Widescreen</PresentationFormat>
  <Paragraphs>166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Office Theme</vt:lpstr>
      <vt:lpstr>Purple Star Award Designation: Application Webinar</vt:lpstr>
      <vt:lpstr>Agenda</vt:lpstr>
      <vt:lpstr>Who can Apply?</vt:lpstr>
      <vt:lpstr>Application and Award Timeline</vt:lpstr>
      <vt:lpstr>General Information </vt:lpstr>
      <vt:lpstr>Criteria for Application</vt:lpstr>
      <vt:lpstr>Criteria Continued</vt:lpstr>
      <vt:lpstr>Military Liaison </vt:lpstr>
      <vt:lpstr>Data: New Applicants</vt:lpstr>
      <vt:lpstr>Data: Renewal Applicants</vt:lpstr>
      <vt:lpstr>Processes and Implementation at the School</vt:lpstr>
      <vt:lpstr>Processes and Implementation at the School: Continued</vt:lpstr>
      <vt:lpstr>Webpage</vt:lpstr>
      <vt:lpstr>Student Led Activity</vt:lpstr>
      <vt:lpstr>Professional Development </vt:lpstr>
      <vt:lpstr>Professional Development Continued</vt:lpstr>
      <vt:lpstr>PD: Plans and Strategies</vt:lpstr>
      <vt:lpstr>Additional Qualifying Activity</vt:lpstr>
      <vt:lpstr>Optional </vt:lpstr>
      <vt:lpstr>Certification</vt:lpstr>
      <vt:lpstr>Tips</vt:lpstr>
      <vt:lpstr>Save and Submit Buttons</vt:lpstr>
      <vt:lpstr>Let’s take a look at the Application</vt:lpstr>
      <vt:lpstr>Award Notification</vt:lpstr>
      <vt:lpstr>Application Link and Notification of Live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Star Award Info Webinar</dc:title>
  <dc:creator>DESE</dc:creator>
  <cp:lastModifiedBy>Zou, Dong (EOE)</cp:lastModifiedBy>
  <cp:revision>28</cp:revision>
  <cp:lastPrinted>2023-05-11T16:21:38Z</cp:lastPrinted>
  <dcterms:created xsi:type="dcterms:W3CDTF">2022-10-11T20:32:22Z</dcterms:created>
  <dcterms:modified xsi:type="dcterms:W3CDTF">2024-11-04T16:14:11Z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4 2024 12:00AM</vt:lpwstr>
  </property>
</Properties>
</file>