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1D03-8176-419E-90FD-EBFBFAB04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382D6B-C646-4761-B1C0-27C95DEF7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F4907-0AFF-4B49-96FC-FF01374ED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9E3AE-0DD2-400D-B5FD-9BD7C8F2D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C4600-6908-46A4-9596-9B8EF7A4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7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89651-FF0D-40D8-AF4A-042229A4C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FB28F-7C5F-468C-965C-429373064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2F763-D545-4232-86D4-9795F810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8B8E4-7D4D-4072-99C4-BB51B7476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C1C05-E5C2-4C52-BCA4-0AD1FA3F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5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78095-1AB0-4FB9-8166-989CD15D2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2F758-0C54-40C9-9269-AF509D45E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57655-A9F9-4161-B53C-237FDC070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22A32-A8D9-4553-8386-69D343790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838BA-FD06-420A-8D10-6E3D6421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1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883F-75C7-4D02-8CD8-6CA22343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1FDC7-0266-440C-9E33-3AADA54AD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DFCBA-BDA6-4841-8738-C7965C471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70634-A0CD-4DDF-8588-21D163FA0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1E637-2BF0-4589-B633-0EE61A62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7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AAF60-9F26-4C4D-A45A-C80CB124A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948DBE-A607-41D2-B71A-101C66D77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D008C-49FA-4C10-B2B8-4A06558A2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E782D-1666-40C2-A1B6-52823B9D4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6BA3F-20A3-4492-B9D6-9CA43A316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9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AB05D-6E62-4AC0-BFF3-F2C68333E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C35EA-1129-421C-8A9D-9276E18EF5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5821C7-0547-4DC8-8C91-095D10A4C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446F8-E045-49FF-B8A6-C027CE31D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2FCEB-FC48-465B-AF6A-13BE08601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2A77C-1DFB-4120-82D5-6D747C43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2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DEA7C-9B18-4C23-8E44-B2CE9CFF4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72434-96A1-4B9B-9E9D-78F7F674F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146BB-4FEC-40B1-838A-9D2528EEB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53658E-48AA-4764-AB50-796F915A88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E2A07-061F-4682-A662-C93811658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8C3558-20D2-4FD3-A371-E898F5F8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47FF9-98B9-4F90-B0E6-9C9E5FEE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6CE40D-7DF1-4923-94C8-977CC9464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1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75292-A3EA-4601-AAA1-2A86385C4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F1D0B-41EA-444C-8828-D9A66FD6E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B5B3A0-5D24-4D71-8E62-985822F6E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2429D-C8DE-4C43-8424-DB2B9604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8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724CF-B2BA-4C1C-AA16-05C3D690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44DDC-33AA-4E87-9C12-94C7CFB5A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64959-64B7-4B15-A17C-80840858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7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D24D6-0BDF-4A5D-82A5-86DE2BF90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7E02F-496A-4151-80D9-DF250A0B9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78082-9449-4007-8D9E-A0C2E76DE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4F1FCD-6CED-4B1F-B158-0672A749C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E9BB0-C9DC-4B55-AA96-FA31DBC7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32B35-1EB0-4278-B9CC-7BA392939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0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DFE9-97DF-498C-96C1-053B3B16A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BA3112-48E7-4EE4-9733-F08986467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75E947-4EB5-4F14-AE44-17CC21EC7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338BA-134D-475B-BE79-0FA5BD170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CE0F9C-FE53-415E-A0C7-0DE2BFA2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F1B4F-85FE-4A78-A74F-7B10AFD11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2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984F26-8BD6-425A-A036-7EBF1A575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9A35E-40E9-4642-B6E8-7AB082DA1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B1E45-131F-4F5F-806F-E4FA9E03F5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84E5C-3D6A-4AC7-B0DD-7CA68E5E3E9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C906F-6509-4913-AFA1-90D550790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ADCCC-C8EE-4740-AAEB-29384AECE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713D-B5D2-4E9A-A0AD-233110E0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9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g"/><Relationship Id="rId2" Type="http://schemas.openxmlformats.org/officeDocument/2006/relationships/hyperlink" Target="http://www.doe.mass.edu/ssce/military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hyperlink" Target="http://www.mic3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64DEAD2-92FF-49FC-92B3-7B38413D3A78}"/>
              </a:ext>
            </a:extLst>
          </p:cNvPr>
          <p:cNvSpPr/>
          <p:nvPr/>
        </p:nvSpPr>
        <p:spPr>
          <a:xfrm>
            <a:off x="7346869" y="5981238"/>
            <a:ext cx="44418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0C0"/>
                </a:solidFill>
              </a:rPr>
              <a:t>Student and Family Support: MIC3   </a:t>
            </a:r>
            <a:r>
              <a:rPr lang="en-US" sz="1100" dirty="0">
                <a:solidFill>
                  <a:srgbClr val="0070C0"/>
                </a:solidFill>
                <a:hlinkClick r:id="rId2"/>
              </a:rPr>
              <a:t>www.doe.mass.edu/ssce/military.html</a:t>
            </a:r>
            <a:endParaRPr lang="en-US" sz="1100" dirty="0">
              <a:solidFill>
                <a:srgbClr val="0070C0"/>
              </a:solidFill>
            </a:endParaRPr>
          </a:p>
        </p:txBody>
      </p:sp>
      <p:pic>
        <p:nvPicPr>
          <p:cNvPr id="12" name="Picture 11" descr="Picture of the Department of Elementary and Secondary Education Name and Logo" title="Department of Elementary and Secondary Logo">
            <a:extLst>
              <a:ext uri="{FF2B5EF4-FFF2-40B4-BE49-F238E27FC236}">
                <a16:creationId xmlns:a16="http://schemas.microsoft.com/office/drawing/2014/main" id="{4E5D9CB4-7163-439C-A05C-3D82C2959771}"/>
              </a:ext>
            </a:extLst>
          </p:cNvPr>
          <p:cNvPicPr/>
          <p:nvPr/>
        </p:nvPicPr>
        <p:blipFill>
          <a:blip r:embed="rId3" cstate="print"/>
          <a:srcRect t="4266" b="11825"/>
          <a:stretch>
            <a:fillRect/>
          </a:stretch>
        </p:blipFill>
        <p:spPr bwMode="auto">
          <a:xfrm>
            <a:off x="6099157" y="5659643"/>
            <a:ext cx="1299174" cy="740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9A92F5A-B3D5-41A7-BA0B-FF50CD0E16BA}"/>
              </a:ext>
            </a:extLst>
          </p:cNvPr>
          <p:cNvSpPr txBox="1"/>
          <p:nvPr/>
        </p:nvSpPr>
        <p:spPr>
          <a:xfrm>
            <a:off x="1717482" y="5981238"/>
            <a:ext cx="4474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</a:rPr>
              <a:t>Military Interstate Children’s Compact Commission  </a:t>
            </a:r>
            <a:r>
              <a:rPr lang="en-US" sz="1200" dirty="0" smtClean="0">
                <a:solidFill>
                  <a:srgbClr val="7030A0"/>
                </a:solidFill>
                <a:hlinkClick r:id="rId4"/>
              </a:rPr>
              <a:t>www.mic3.net</a:t>
            </a:r>
            <a:r>
              <a:rPr lang="en-US" sz="1200" dirty="0" smtClean="0">
                <a:solidFill>
                  <a:srgbClr val="7030A0"/>
                </a:solidFill>
              </a:rPr>
              <a:t> </a:t>
            </a:r>
            <a:endParaRPr lang="en-US" sz="1200" dirty="0">
              <a:solidFill>
                <a:srgbClr val="7030A0"/>
              </a:solidFill>
            </a:endParaRPr>
          </a:p>
        </p:txBody>
      </p:sp>
      <p:grpSp>
        <p:nvGrpSpPr>
          <p:cNvPr id="7" name="Group 6" descr="MIC3 Acronym for Military Interstate Children's Compact Commission with Pencil Symbol substituted for the letter i." title="Acronym for MIlitary Interstate Children's Compact Commission"/>
          <p:cNvGrpSpPr/>
          <p:nvPr/>
        </p:nvGrpSpPr>
        <p:grpSpPr>
          <a:xfrm>
            <a:off x="492493" y="5781430"/>
            <a:ext cx="1280874" cy="677108"/>
            <a:chOff x="492493" y="5781430"/>
            <a:chExt cx="1280874" cy="67710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0C0A04F-7E66-4695-99E0-94577335168C}"/>
                </a:ext>
              </a:extLst>
            </p:cNvPr>
            <p:cNvSpPr txBox="1"/>
            <p:nvPr/>
          </p:nvSpPr>
          <p:spPr>
            <a:xfrm>
              <a:off x="492493" y="5781430"/>
              <a:ext cx="128087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>
                  <a:solidFill>
                    <a:srgbClr val="7030A0"/>
                  </a:solidFill>
                </a:rPr>
                <a:t>M C3 </a:t>
              </a:r>
            </a:p>
          </p:txBody>
        </p:sp>
        <p:pic>
          <p:nvPicPr>
            <p:cNvPr id="8" name="Graphic 7" descr="Pencil">
              <a:extLst>
                <a:ext uri="{FF2B5EF4-FFF2-40B4-BE49-F238E27FC236}">
                  <a16:creationId xmlns:a16="http://schemas.microsoft.com/office/drawing/2014/main" id="{66BE078B-6C73-4BD5-9F25-7F8E9F7DE3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8100000">
              <a:off x="876651" y="5930660"/>
              <a:ext cx="378296" cy="378155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97BAE65-F7C5-4566-B56B-46CFBF21EF09}"/>
              </a:ext>
            </a:extLst>
          </p:cNvPr>
          <p:cNvSpPr txBox="1"/>
          <p:nvPr/>
        </p:nvSpPr>
        <p:spPr>
          <a:xfrm>
            <a:off x="567070" y="4985483"/>
            <a:ext cx="11057859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Show your support for military children during the month of April by wearing </a:t>
            </a:r>
            <a:r>
              <a:rPr lang="en-US" b="1" dirty="0">
                <a:solidFill>
                  <a:srgbClr val="7030A0"/>
                </a:solidFill>
              </a:rPr>
              <a:t>PURPLE, </a:t>
            </a:r>
            <a:r>
              <a:rPr lang="en-US" dirty="0"/>
              <a:t>which symbolizes all branches of the military, a combination of Army Green, Air Force Blue, Coast Guard Blue, Marine Red, and Navy Blue.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BDF56C-8B12-4E3D-A19D-699BAE8D76E6}"/>
              </a:ext>
            </a:extLst>
          </p:cNvPr>
          <p:cNvSpPr txBox="1"/>
          <p:nvPr/>
        </p:nvSpPr>
        <p:spPr>
          <a:xfrm>
            <a:off x="646813" y="6425440"/>
            <a:ext cx="108983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* Due to frequent moves and resulting enrollments in new districts, numbers are reported in duplication for some students.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CA4E25-DB35-478E-8952-130E05ECE3D6}"/>
              </a:ext>
            </a:extLst>
          </p:cNvPr>
          <p:cNvSpPr txBox="1"/>
          <p:nvPr/>
        </p:nvSpPr>
        <p:spPr>
          <a:xfrm>
            <a:off x="6393931" y="2522752"/>
            <a:ext cx="52168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In </a:t>
            </a:r>
            <a:r>
              <a:rPr lang="en-US" sz="2200" dirty="0" smtClean="0"/>
              <a:t>School Year 2017 </a:t>
            </a:r>
            <a:r>
              <a:rPr lang="en-US" sz="2200" dirty="0"/>
              <a:t>there were</a:t>
            </a:r>
          </a:p>
          <a:p>
            <a:pPr algn="ctr"/>
            <a:r>
              <a:rPr lang="en-US" sz="3600" b="1" dirty="0">
                <a:solidFill>
                  <a:srgbClr val="7030A0"/>
                </a:solidFill>
              </a:rPr>
              <a:t>7,458* </a:t>
            </a:r>
          </a:p>
          <a:p>
            <a:pPr algn="ctr"/>
            <a:r>
              <a:rPr lang="en-US" sz="2200" dirty="0"/>
              <a:t>Military Connected </a:t>
            </a:r>
            <a:r>
              <a:rPr lang="en-US" sz="2200" dirty="0" smtClean="0"/>
              <a:t>students enrolled </a:t>
            </a:r>
            <a:r>
              <a:rPr lang="en-US" sz="2200" dirty="0"/>
              <a:t>in</a:t>
            </a:r>
          </a:p>
          <a:p>
            <a:pPr algn="ctr"/>
            <a:r>
              <a:rPr lang="en-US" sz="3600" b="1" dirty="0">
                <a:solidFill>
                  <a:srgbClr val="7030A0"/>
                </a:solidFill>
              </a:rPr>
              <a:t>293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en-US" sz="2200" dirty="0" smtClean="0"/>
              <a:t>Districts </a:t>
            </a:r>
            <a:r>
              <a:rPr lang="en-US" sz="2200" dirty="0"/>
              <a:t>across Massachusetts.</a:t>
            </a:r>
          </a:p>
        </p:txBody>
      </p:sp>
      <p:cxnSp>
        <p:nvCxnSpPr>
          <p:cNvPr id="5" name="Straight Connector 4" descr="Vertical Purple Line to seperate the slide information into two sections" title="Vertical Line">
            <a:extLst>
              <a:ext uri="{FF2B5EF4-FFF2-40B4-BE49-F238E27FC236}">
                <a16:creationId xmlns:a16="http://schemas.microsoft.com/office/drawing/2014/main" id="{4BEC5DFA-2D2A-4324-9160-5639E1E9EA80}"/>
              </a:ext>
            </a:extLst>
          </p:cNvPr>
          <p:cNvCxnSpPr>
            <a:cxnSpLocks/>
          </p:cNvCxnSpPr>
          <p:nvPr/>
        </p:nvCxnSpPr>
        <p:spPr>
          <a:xfrm>
            <a:off x="6191692" y="2530549"/>
            <a:ext cx="0" cy="2215991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6F1E0DB6-FFDE-4F71-9F3A-AA72E8666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40" y="2530549"/>
            <a:ext cx="5500354" cy="2727251"/>
          </a:xfrm>
        </p:spPr>
        <p:txBody>
          <a:bodyPr>
            <a:normAutofit/>
          </a:bodyPr>
          <a:lstStyle/>
          <a:p>
            <a:r>
              <a:rPr lang="en-US" dirty="0"/>
              <a:t>Most military children will attend </a:t>
            </a:r>
          </a:p>
          <a:p>
            <a:r>
              <a:rPr lang="en-US" sz="3900" dirty="0">
                <a:solidFill>
                  <a:srgbClr val="7030A0"/>
                </a:solidFill>
              </a:rPr>
              <a:t>Six to Nine </a:t>
            </a:r>
          </a:p>
          <a:p>
            <a:r>
              <a:rPr lang="en-US" dirty="0"/>
              <a:t>Schools between </a:t>
            </a:r>
          </a:p>
          <a:p>
            <a:r>
              <a:rPr lang="en-US" dirty="0"/>
              <a:t>K -12 Grade.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C33CF4-098C-4766-AEE2-2405901D0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070" y="562134"/>
            <a:ext cx="11043678" cy="1778025"/>
          </a:xfrm>
          <a:solidFill>
            <a:srgbClr val="7030A0"/>
          </a:solidFill>
        </p:spPr>
        <p:txBody>
          <a:bodyPr wrap="square" anchor="ctr" anchorCtr="1"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		April </a:t>
            </a:r>
            <a:r>
              <a:rPr lang="en-US" sz="4000" dirty="0">
                <a:solidFill>
                  <a:schemeClr val="bg1"/>
                </a:solidFill>
              </a:rPr>
              <a:t>is the month of the Military Child</a:t>
            </a:r>
          </a:p>
        </p:txBody>
      </p:sp>
      <p:pic>
        <p:nvPicPr>
          <p:cNvPr id="14" name="Picture 13" descr="Photo of children wearing Purple Up t-shirts for April being the month of the military child." title="Purple Up Photo">
            <a:extLst>
              <a:ext uri="{FF2B5EF4-FFF2-40B4-BE49-F238E27FC236}">
                <a16:creationId xmlns:a16="http://schemas.microsoft.com/office/drawing/2014/main" id="{53B94017-B2C3-4B95-A018-D53D334028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05" y="762219"/>
            <a:ext cx="2085754" cy="139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08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DESE-231-41190</_dlc_DocId>
    <_dlc_DocIdUrl xmlns="733efe1c-5bbe-4968-87dc-d400e65c879f">
      <Url>https://sharepoint.doemass.org/ese/webteam/cps/_layouts/DocIdRedir.aspx?ID=DESE-231-41190</Url>
      <Description>DESE-231-41190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0F0406-7523-4DB8-BB9D-726FAD12FB5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9ABC4D4-6D56-490B-9FE8-C5E63DC52447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733efe1c-5bbe-4968-87dc-d400e65c879f"/>
    <ds:schemaRef ds:uri="0a4e05da-b9bc-4326-ad73-01ef31b9556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F1741B5-152A-4991-9976-0E24C3934B5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8E5E180-FB03-4303-A632-0A5D3DCC1B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113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Gadugi</vt:lpstr>
      <vt:lpstr>Office Theme</vt:lpstr>
      <vt:lpstr>  April is the month of the Military Child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is the month of the Military Child Flier</dc:title>
  <dc:creator>DESE</dc:creator>
  <cp:lastModifiedBy>Zou, Dong</cp:lastModifiedBy>
  <cp:revision>17</cp:revision>
  <cp:lastPrinted>2018-04-06T19:23:28Z</cp:lastPrinted>
  <dcterms:created xsi:type="dcterms:W3CDTF">2018-04-02T15:50:46Z</dcterms:created>
  <dcterms:modified xsi:type="dcterms:W3CDTF">2018-04-12T17:00:52Z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Apr 12 2018</vt:lpwstr>
  </property>
</Properties>
</file>