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2" r:id="rId5"/>
    <p:sldId id="271" r:id="rId6"/>
    <p:sldId id="270" r:id="rId7"/>
    <p:sldId id="299" r:id="rId8"/>
    <p:sldId id="277" r:id="rId9"/>
    <p:sldId id="276" r:id="rId10"/>
    <p:sldId id="296" r:id="rId11"/>
    <p:sldId id="264" r:id="rId12"/>
    <p:sldId id="293" r:id="rId13"/>
    <p:sldId id="297" r:id="rId14"/>
    <p:sldId id="298" r:id="rId15"/>
    <p:sldId id="286" r:id="rId16"/>
    <p:sldId id="290" r:id="rId17"/>
    <p:sldId id="26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66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DD8608-77F6-C16E-A866-133B6B82DE77}" name="Cowen, Christine (DESE)" initials="CC" userId="S::Christine.H.Cowen@mass.gov::db635ee3-a96f-4a69-822c-6497b625b6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8397E7"/>
    <a:srgbClr val="AFCBFD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8A683-41F9-48F1-9985-BC5CB392690C}" v="20" dt="2024-08-19T17:02:16.0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22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2452 551,'-5'-5,"0"0,1 0,0 0,0 0,1-1,0 1,0-1,-1-6,-1 2,-1-8,1 1,0-2,0-18,-8-30,11 59,-1-1,0 2,-1-1,-1 0,1 1,-7-8,-2 1,1 1,-2 0,-1 0,0 2,-1-1,0 1,-2 1,0 0,0 0,-1 2,0 0,-1 1,-1-1,-29-5,-50-8,-168-19,143 23,21 5,1 4,-194 1,290 7,1 0,-1 0,1 1,-1-1,1 1,-1 0,1 0,0 1,0-1,0 1,0 0,0 0,0 0,1 1,-1 0,1 0,0 0,0 0,1 0,-1 1,1 0,-4 4,1 0,1 0,0 1,1 0,0-1,1 1,-3 13,-9 58,4-16,6-39,-9 32,-9 96,23 175,3-152,-5-136,-2 2,-18 56,7-35,6-1,4 0,7 71,-5 47,-14-50,-42 132,36-154,-7 133,29-211,-10 547,14-373,-2 1755,-35-1508,-28-73,30-144,12 279,22 591,-5-1000,-6 0,-48 173,-47 117,89-319,-2 95,16 77,3-155,-16 34,1-15,14 43,1-64,-15 96,11-168,-6 40,-38 109,41-148,0 1,1-2,-1 34,7 59,1-49,-2-60,0 41,14 75,-11-104,1-1,1 0,1 1,0-1,1 0,1-1,1 0,1 1,18 16,14 11,77 52,-98-79,1 1,1-1,1-1,0 0,2-2,35 11,-14-8,1-2,0-2,1-1,96 6,200-12,-325-2,9-1,0 0,31-5,-53 5,0 0,1-1,-1 1,0-1,-1 0,1-1,-1 1,1-1,-1 0,0 1,0-2,-1 1,9-7,3-8,-1 0,-2-1,0 0,-2-1,11-23,-4 7,76-182,-74 161,43-146,-3 8,3 32,60-182,-53 80,21-88,-25-3,-31-5,13-629,-32 619,-3-375,-16 517,2-1146,14 984,0 55,12-394,-20 591,9-86,2-130,-16 224,-4-140,-14 97,6 71,-55-383,-22 50,-58-3,140 423,-14-47,16 44,-2 0,-1 1,-1-1,-16-24,13 29,0 1,-1-1,-2 2,1 0,-2-1,0 3,-1-1,-1 1,0-1,0 2,-2 1,1-1,-2 2,1 0,-1 1,-1 0,-33-5,-11 0,-1 2,-74-3,-137 7,267 5,0 1,0 0,0 1,0-1,0 2,1-1,-1 1,-9 3,-10 6,-31 16,-1 0,8-7,33-15,0 2,-27 13,42-18,-1 1,1-1,0 1,0 0,0 0,0 0,1 0,0 0,1 1,-1 0,-4 8,-2 14,1-1,-4 32,5-23,-29 105,-47 188,54-231,14-49,3 1,-7 67,4-14,4-35,-20 270,32 207,1-227,-20-12,13-242,-64 373,69-431,-131 467,92-349,-5 79,21 3,-2 18,-34 189,48-327,-9 120,23 398,1-549,23 95,1-69,-2-9,-17-25,-5-26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37.85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1,'5'1,"-1"-1,1 1,-1 0,1 0,-1 0,0 1,1-1,-1 1,5 3,10 2,39 17,99 56,-70-33,129 67,-148-73,64 48,-118-79,1-1,1 0,18 7,6 5,-27-13,-2 0,1 0,13 13,-16-13,0 0,1 0,1 0,19 10,-5-4,-1 0,-1 1,37 32,-17-12,35 27,-59-48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36.76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1029 1,'-121'115,"-70"74,92-76,-214 187,234-239,-99 89,172-145,0 1,1 0,0 0,-1 1,-5 12,3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there are any left – districts not on </a:t>
            </a:r>
            <a:r>
              <a:rPr lang="en-US" err="1"/>
              <a:t>sif</a:t>
            </a:r>
            <a:r>
              <a:rPr lang="en-US"/>
              <a:t> are legacy districts and have to enter the data directly to the security portal . More on that later on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*Traditional homeless students versus emergency shelter expansion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Districts can turn off their flags in sis when students exit status if SIF already pulled that information over to DESE.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7566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infoservices/data/diradmi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homeless/Default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mv/datacollection.html" TargetMode="External"/><Relationship Id="rId2" Type="http://schemas.openxmlformats.org/officeDocument/2006/relationships/hyperlink" Target="https://www.doe.mass.edu/infoservices/data/diradm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ine.H.Cowen@mass.go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b="1">
                <a:latin typeface="Segoe SemiBold"/>
              </a:rPr>
              <a:t>Educational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964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>
                <a:solidFill>
                  <a:schemeClr val="tx1">
                    <a:lumMod val="50000"/>
                  </a:schemeClr>
                </a:solidFill>
                <a:latin typeface="Segoe"/>
                <a:ea typeface="等线"/>
              </a:rPr>
              <a:t>2023-2024 Homeless and Foster Care Data Collection for District Staff</a:t>
            </a: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Eligible Students for New Flag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0D6C5-40D4-4561-9FA4-D8853BD5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42" y="2086984"/>
            <a:ext cx="8948057" cy="405255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>
                <a:latin typeface="Calibri"/>
                <a:cs typeface="Calibri"/>
              </a:rPr>
              <a:t>Placed in an eligible emergency expansion shelter site in your community </a:t>
            </a:r>
            <a:r>
              <a:rPr lang="en-US" sz="3200" b="1">
                <a:latin typeface="Calibri"/>
                <a:cs typeface="Calibri"/>
              </a:rPr>
              <a:t>and </a:t>
            </a:r>
            <a:r>
              <a:rPr lang="en-US" sz="3200">
                <a:latin typeface="Calibri"/>
                <a:cs typeface="Calibri"/>
              </a:rPr>
              <a:t>enrolled in your district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>
              <a:latin typeface="Calibri"/>
              <a:cs typeface="Calibri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>
                <a:latin typeface="Calibri"/>
                <a:cs typeface="Calibri"/>
              </a:rPr>
              <a:t>Including students: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>
                <a:latin typeface="Calibri"/>
                <a:cs typeface="Calibri"/>
              </a:rPr>
              <a:t>who have since moved to another shelter placement, and who continue to be enrolled in your district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>
                <a:latin typeface="Calibri"/>
                <a:cs typeface="Calibri"/>
              </a:rPr>
              <a:t>who have moved to a consolidated emergency expansion shelter site and who enroll locally in your district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>
              <a:latin typeface="Calibri"/>
              <a:cs typeface="Calibri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200">
              <a:latin typeface="Calibri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1026" name="Picture 2" descr="graphic of a check mark for yes">
            <a:extLst>
              <a:ext uri="{FF2B5EF4-FFF2-40B4-BE49-F238E27FC236}">
                <a16:creationId xmlns:a16="http://schemas.microsoft.com/office/drawing/2014/main" id="{B350A19C-717A-E522-B9F6-CE96A552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7" y="29469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3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Non-Eligible Students for New Flag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0D6C5-40D4-4561-9FA4-D8853BD5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136" y="2086982"/>
            <a:ext cx="9744075" cy="40525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>
                <a:latin typeface="Calibri"/>
                <a:cs typeface="Calibri"/>
              </a:rPr>
              <a:t>Students experiencing homelessness who are </a:t>
            </a:r>
            <a:r>
              <a:rPr lang="en-US" sz="3200" b="1">
                <a:latin typeface="Calibri"/>
                <a:cs typeface="Calibri"/>
              </a:rPr>
              <a:t>not eligible for this new flag </a:t>
            </a:r>
            <a:r>
              <a:rPr lang="en-US" sz="3200">
                <a:latin typeface="Calibri"/>
                <a:cs typeface="Calibri"/>
              </a:rPr>
              <a:t>include students who are: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cs typeface="Calibri"/>
              </a:rPr>
              <a:t>Doubled up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cs typeface="Calibri"/>
              </a:rPr>
              <a:t>Placed in a </a:t>
            </a:r>
            <a:r>
              <a:rPr lang="en-US" sz="3200" b="1">
                <a:latin typeface="Calibri"/>
                <a:cs typeface="Calibri"/>
              </a:rPr>
              <a:t>traditional </a:t>
            </a:r>
            <a:r>
              <a:rPr lang="en-US" sz="3200">
                <a:latin typeface="Calibri"/>
                <a:cs typeface="Calibri"/>
              </a:rPr>
              <a:t>shelter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cs typeface="Calibri"/>
              </a:rPr>
              <a:t>Unsheltered (cars, parks, campgrounds, abandoned buildings, and substandard/inadequate housing)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cs typeface="Calibri"/>
              </a:rPr>
              <a:t>Hotels/motels (</a:t>
            </a:r>
            <a:r>
              <a:rPr lang="en-US" sz="3200" i="1">
                <a:latin typeface="Calibri"/>
                <a:cs typeface="Calibri"/>
              </a:rPr>
              <a:t>that are not part of the state shelter system</a:t>
            </a:r>
            <a:r>
              <a:rPr lang="en-US" sz="3200">
                <a:latin typeface="Calibri"/>
                <a:cs typeface="Calibri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>
              <a:latin typeface="Calibri"/>
              <a:cs typeface="Calibri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900" b="1" i="1">
                <a:latin typeface="Calibri"/>
                <a:cs typeface="Calibri"/>
              </a:rPr>
              <a:t>*Do not check the “Emergency Shelter Expansion” check box for these students.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>
              <a:latin typeface="Calibri"/>
              <a:cs typeface="Calibri"/>
            </a:endParaRPr>
          </a:p>
          <a:p>
            <a:pPr lvl="1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800">
              <a:latin typeface="Calibri"/>
              <a:cs typeface="Calibri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200">
              <a:latin typeface="Calibri"/>
              <a:cs typeface="Calibri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200">
              <a:latin typeface="Calibri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2050" name="Picture 2" descr="Round Cross Mark Symbol with Transparent Background 17178222 PNG">
            <a:extLst>
              <a:ext uri="{FF2B5EF4-FFF2-40B4-BE49-F238E27FC236}">
                <a16:creationId xmlns:a16="http://schemas.microsoft.com/office/drawing/2014/main" id="{3FEE5187-90FA-9B37-CE0F-9878E231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1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5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AB8F-7985-3557-7334-6EACEA6AAE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What does the new flag look like?</a:t>
            </a:r>
          </a:p>
        </p:txBody>
      </p:sp>
      <p:grpSp>
        <p:nvGrpSpPr>
          <p:cNvPr id="17" name="Group 16" descr="photo of the security portal view is of student information with flags">
            <a:extLst>
              <a:ext uri="{FF2B5EF4-FFF2-40B4-BE49-F238E27FC236}">
                <a16:creationId xmlns:a16="http://schemas.microsoft.com/office/drawing/2014/main" id="{9B2574C3-E5BE-A5E1-E288-CEB31BDADD07}"/>
              </a:ext>
            </a:extLst>
          </p:cNvPr>
          <p:cNvGrpSpPr/>
          <p:nvPr/>
        </p:nvGrpSpPr>
        <p:grpSpPr>
          <a:xfrm>
            <a:off x="611738" y="1881808"/>
            <a:ext cx="10738541" cy="4246985"/>
            <a:chOff x="611738" y="274898"/>
            <a:chExt cx="10738541" cy="58538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0C45ED-DC08-5407-05BC-93F104E14029}"/>
                </a:ext>
              </a:extLst>
            </p:cNvPr>
            <p:cNvGrpSpPr/>
            <p:nvPr/>
          </p:nvGrpSpPr>
          <p:grpSpPr>
            <a:xfrm>
              <a:off x="611738" y="274898"/>
              <a:ext cx="10738541" cy="5853896"/>
              <a:chOff x="579081" y="274898"/>
              <a:chExt cx="10738541" cy="585389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E6A39E-E209-34B3-062D-EA7EA3A54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081" y="274898"/>
                <a:ext cx="10738541" cy="585389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CA2D63-BBCA-41E8-BB85-7E82137D6007}"/>
                  </a:ext>
                </a:extLst>
              </p:cNvPr>
              <p:cNvSpPr txBox="1"/>
              <p:nvPr/>
            </p:nvSpPr>
            <p:spPr>
              <a:xfrm>
                <a:off x="671635" y="1244381"/>
                <a:ext cx="3613533" cy="473725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0CE9A1-84CE-22C9-9932-3C6D768A8192}"/>
                    </a:ext>
                  </a:extLst>
                </p14:cNvPr>
                <p14:cNvContentPartPr/>
                <p14:nvPr/>
              </p14:nvContentPartPr>
              <p14:xfrm>
                <a:off x="8685874" y="608554"/>
                <a:ext cx="894600" cy="552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0CE9A1-84CE-22C9-9932-3C6D768A81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31896" y="459694"/>
                  <a:ext cx="1002197" cy="5817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0CE2F0-192B-F314-338C-694A8ACAC55C}"/>
                    </a:ext>
                  </a:extLst>
                </p14:cNvPr>
                <p14:cNvContentPartPr/>
                <p14:nvPr/>
              </p14:nvContentPartPr>
              <p14:xfrm>
                <a:off x="9753634" y="652474"/>
                <a:ext cx="470880" cy="38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0CE2F0-192B-F314-338C-694A8ACAC5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99634" y="503575"/>
                  <a:ext cx="578520" cy="6839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 descr="Yellow circle of the new Emergency Shelter Expansion Flag column&#10;">
                <a:extLst>
                  <a:ext uri="{FF2B5EF4-FFF2-40B4-BE49-F238E27FC236}">
                    <a16:creationId xmlns:a16="http://schemas.microsoft.com/office/drawing/2014/main" id="{01ADB0BD-F780-A2A6-6FEF-766FF1366FEF}"/>
                  </a:ext>
                </a:extLst>
              </p14:cNvPr>
              <p14:cNvContentPartPr/>
              <p14:nvPr/>
            </p14:nvContentPartPr>
            <p14:xfrm>
              <a:off x="9803854" y="2216815"/>
              <a:ext cx="370440" cy="359393"/>
            </p14:xfrm>
          </p:contentPart>
        </mc:Choice>
        <mc:Fallback xmlns="">
          <p:pic>
            <p:nvPicPr>
              <p:cNvPr id="14" name="Ink 13" descr="Yellow circle of the new Emergency Shelter Expansion Flag column&#10;">
                <a:extLst>
                  <a:ext uri="{FF2B5EF4-FFF2-40B4-BE49-F238E27FC236}">
                    <a16:creationId xmlns:a16="http://schemas.microsoft.com/office/drawing/2014/main" id="{01ADB0BD-F780-A2A6-6FEF-766FF1366F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49854" y="2108673"/>
                <a:ext cx="478080" cy="5753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88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6D05FB-D6AB-6014-71F6-344C054B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SemiBold"/>
              </a:rPr>
              <a:t>AGAIN!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64BF5-CACF-82DA-1E00-FD57C18B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407"/>
            <a:ext cx="10515600" cy="430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Calibri"/>
                <a:cs typeface="Calibri"/>
              </a:rPr>
              <a:t>Do not check the “Emergency Shelter Expansion” box for the non-eligible students! 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4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you know who you are that need to check this box at this point anyway!</a:t>
            </a:r>
          </a:p>
        </p:txBody>
      </p:sp>
    </p:spTree>
    <p:extLst>
      <p:ext uri="{BB962C8B-B14F-4D97-AF65-F5344CB8AC3E}">
        <p14:creationId xmlns:p14="http://schemas.microsoft.com/office/powerpoint/2010/main" val="196952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Data transmission to DESE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74371"/>
            <a:ext cx="10733314" cy="456111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The next time SIF runs, the data will be transferred to the Department of Elementary and Secondary Education (DESE) automatically.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endParaRPr lang="en-US" sz="1200"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r>
              <a:rPr lang="en-US" sz="2800">
                <a:latin typeface="+mn-lt"/>
              </a:rPr>
              <a:t>Keep your SIS current. Be sure to turn off the homeless/foster care flags when the student becomes housed or exits foster care.</a:t>
            </a:r>
            <a:r>
              <a:rPr lang="en-US"/>
              <a:t> </a:t>
            </a:r>
            <a:r>
              <a:rPr lang="en-US" sz="2300"/>
              <a:t>(Districts can turn off their flags in SIS when students exit status if SIF already pulled that information over to DESE.)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endParaRPr lang="en-US" sz="2800">
              <a:latin typeface="+mn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endParaRPr lang="en-US" sz="1200">
              <a:solidFill>
                <a:srgbClr val="212529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SIF will not update DESE data once a student has been reported as homeless or in foster care. This allows the district/school to use the SIS to notate the student's most current status without impacting the data required by the US Department of Education (USED).</a:t>
            </a:r>
            <a:endParaRPr lang="en-US" sz="1200" b="0" i="0">
              <a:solidFill>
                <a:srgbClr val="212529"/>
              </a:solidFill>
              <a:effectLst/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200" b="0" i="0">
              <a:solidFill>
                <a:srgbClr val="212529"/>
              </a:solidFill>
              <a:effectLst/>
              <a:latin typeface="+mn-lt"/>
            </a:endParaRPr>
          </a:p>
          <a:p>
            <a:pPr marL="742950" lvl="1" indent="-28575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212529"/>
                </a:solidFill>
                <a:effectLst/>
                <a:latin typeface="+mn-lt"/>
              </a:rPr>
              <a:t>Remember a homeless student that becomes housed during the school year retains the right to enrollment and transportation for the remainder of the school year.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Existing homelessness or foster care?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09237"/>
            <a:ext cx="10820400" cy="4554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End-of-year certification will still need to done in the security portal but all the district's/school's data should be entered and ready for a review. </a:t>
            </a:r>
          </a:p>
          <a:p>
            <a:pPr marL="457200" indent="-457200"/>
            <a:endParaRPr lang="en-US" sz="2800">
              <a:latin typeface="+mn-lt"/>
            </a:endParaRPr>
          </a:p>
          <a:p>
            <a:pPr marL="457200" indent="-457200"/>
            <a:r>
              <a:rPr lang="en-US" sz="2800">
                <a:latin typeface="+mn-lt"/>
              </a:rPr>
              <a:t>As long as the SIS is up-to-date by the end of July only those students who are still homeless or in foster care will be carried over to the next school year.</a:t>
            </a:r>
          </a:p>
          <a:p>
            <a:pPr marL="457200" indent="-457200"/>
            <a:endParaRPr lang="en-US" sz="2800">
              <a:latin typeface="+mn-lt"/>
            </a:endParaRPr>
          </a:p>
          <a:p>
            <a:pPr marL="457200" indent="-457200"/>
            <a:r>
              <a:rPr lang="en-US" sz="2800">
                <a:latin typeface="+mn-lt"/>
              </a:rPr>
              <a:t>This will </a:t>
            </a:r>
            <a:r>
              <a:rPr lang="en-US" sz="2800" b="1">
                <a:latin typeface="+mn-lt"/>
              </a:rPr>
              <a:t>save data entry time </a:t>
            </a:r>
            <a:r>
              <a:rPr lang="en-US" sz="2800">
                <a:latin typeface="+mn-lt"/>
              </a:rPr>
              <a:t>at the start of the school year!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Updating your Student Information System (SIS)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237"/>
            <a:ext cx="10722429" cy="4554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If the district’s </a:t>
            </a: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SIS is kept up-to-dat</a:t>
            </a:r>
            <a:r>
              <a:rPr lang="en-US" sz="2800" b="1">
                <a:solidFill>
                  <a:srgbClr val="212529"/>
                </a:solidFill>
                <a:latin typeface="+mn-lt"/>
              </a:rPr>
              <a:t>e with the student’s current </a:t>
            </a:r>
            <a:r>
              <a:rPr lang="en-US" sz="2800">
                <a:solidFill>
                  <a:srgbClr val="212529"/>
                </a:solidFill>
                <a:latin typeface="+mn-lt"/>
              </a:rPr>
              <a:t>status, they will be accurately reported for the year(s) in which they are homeless or in foster care.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This data collection is cumulative and on-going for each school year. Though the data is not certified and submitted until the end of the school year (usually July), </a:t>
            </a: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it is important to have it up-to-date on October 1</a:t>
            </a:r>
            <a:r>
              <a:rPr lang="en-US" sz="2800" b="1" i="0" baseline="30000">
                <a:solidFill>
                  <a:srgbClr val="212529"/>
                </a:solidFill>
                <a:effectLst/>
                <a:latin typeface="+mn-lt"/>
              </a:rPr>
              <a:t>st</a:t>
            </a: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.</a:t>
            </a:r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Legacy Districts and Schools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237"/>
            <a:ext cx="10781371" cy="45543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68313" indent="-468313" algn="l">
              <a:spcAft>
                <a:spcPts val="600"/>
              </a:spcAft>
            </a:pPr>
            <a:r>
              <a:rPr lang="en-US">
                <a:solidFill>
                  <a:srgbClr val="FF0000"/>
                </a:solidFill>
                <a:latin typeface="+mn-lt"/>
              </a:rPr>
              <a:t>For Districts </a:t>
            </a:r>
            <a:r>
              <a:rPr lang="en-US" b="0" i="1">
                <a:solidFill>
                  <a:srgbClr val="FF0000"/>
                </a:solidFill>
                <a:effectLst/>
                <a:latin typeface="+mn-lt"/>
              </a:rPr>
              <a:t>not </a:t>
            </a:r>
            <a:r>
              <a:rPr lang="en-US" b="0" i="0">
                <a:solidFill>
                  <a:srgbClr val="FF0000"/>
                </a:solidFill>
                <a:effectLst/>
                <a:latin typeface="+mn-lt"/>
              </a:rPr>
              <a:t>on SIF</a:t>
            </a:r>
            <a:r>
              <a:rPr lang="en-US" b="0" i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468313" indent="-4683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Your students who are homeless and/or in foster care should be reported directly in the security portal. You will need their SASID and grade.</a:t>
            </a:r>
          </a:p>
          <a:p>
            <a:pPr marL="914400" lvl="1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12529"/>
                </a:solidFill>
                <a:effectLst/>
                <a:latin typeface="+mn-lt"/>
              </a:rPr>
              <a:t>For students who are homeless enter the dwelling arrangement </a:t>
            </a:r>
            <a:r>
              <a:rPr lang="en-US" sz="2400" i="1">
                <a:solidFill>
                  <a:srgbClr val="212529"/>
                </a:solidFill>
                <a:latin typeface="+mn-lt"/>
              </a:rPr>
              <a:t>when first </a:t>
            </a:r>
            <a:r>
              <a:rPr lang="en-US" sz="2400" b="0" i="1">
                <a:solidFill>
                  <a:srgbClr val="212529"/>
                </a:solidFill>
                <a:effectLst/>
                <a:latin typeface="+mn-lt"/>
              </a:rPr>
              <a:t> identified </a:t>
            </a:r>
            <a:r>
              <a:rPr lang="en-US" sz="2400" b="0" i="0">
                <a:solidFill>
                  <a:srgbClr val="212529"/>
                </a:solidFill>
                <a:effectLst/>
                <a:latin typeface="+mn-lt"/>
              </a:rPr>
              <a:t>and select Y (yes) or N (no) for unaccompanied youth.</a:t>
            </a:r>
          </a:p>
          <a:p>
            <a:pPr marL="914400" lvl="1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529"/>
                </a:solidFill>
                <a:latin typeface="+mn-lt"/>
              </a:rPr>
              <a:t>For students in foster care there no further data is needed.</a:t>
            </a:r>
          </a:p>
          <a:p>
            <a:pPr marL="468313" lvl="1" indent="-468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212529"/>
              </a:solidFill>
              <a:effectLst/>
              <a:latin typeface="+mn-lt"/>
            </a:endParaRPr>
          </a:p>
          <a:p>
            <a:pPr marL="468313" indent="-4683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Please remember that it is important </a:t>
            </a:r>
            <a:r>
              <a:rPr lang="en-US" sz="2800">
                <a:solidFill>
                  <a:srgbClr val="212529"/>
                </a:solidFill>
                <a:latin typeface="+mn-lt"/>
              </a:rPr>
              <a:t>for the district’s data to be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 up-to-date on October 1</a:t>
            </a:r>
            <a:r>
              <a:rPr lang="en-US" sz="2800" b="0" i="0" baseline="30000">
                <a:solidFill>
                  <a:srgbClr val="212529"/>
                </a:solidFill>
                <a:effectLst/>
                <a:latin typeface="+mn-lt"/>
              </a:rPr>
              <a:t>st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D65DB3-4E56-CF74-FB4A-5C0C1A20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14314" cy="1042852"/>
          </a:xfrm>
        </p:spPr>
        <p:txBody>
          <a:bodyPr>
            <a:noAutofit/>
          </a:bodyPr>
          <a:lstStyle/>
          <a:p>
            <a:r>
              <a:rPr lang="en-US" sz="3400">
                <a:latin typeface="Segoe UI Semibold" panose="020B0702040204020203" pitchFamily="34" charset="0"/>
                <a:cs typeface="Segoe UI Semibold" panose="020B0702040204020203" pitchFamily="34" charset="0"/>
              </a:rPr>
              <a:t>Accessing the Homeless and Foster Care Student Application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C8DE9-0D07-032F-8A37-89938F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344"/>
            <a:ext cx="10515600" cy="42672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Homeless and foster care data is stored in the DESE security portal. </a:t>
            </a:r>
            <a:r>
              <a:rPr lang="en-US" sz="2800">
                <a:solidFill>
                  <a:srgbClr val="212529"/>
                </a:solidFill>
                <a:latin typeface="+mn-lt"/>
              </a:rPr>
              <a:t>As a homeless liaison or foster care point of contact you must have access to the security portal.</a:t>
            </a:r>
          </a:p>
          <a:p>
            <a:pPr marL="457200" indent="-457200"/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You must be assigned the Homeless and Foster Care Student Application by the school district's Directory Administrator. See </a:t>
            </a:r>
            <a:r>
              <a:rPr lang="en-US" sz="2800" b="0" i="0" u="none" strike="noStrike">
                <a:solidFill>
                  <a:srgbClr val="0060C7"/>
                </a:solidFill>
                <a:effectLst/>
                <a:latin typeface="+mn-lt"/>
                <a:hlinkClick r:id="rId2"/>
              </a:rPr>
              <a:t>Directory Administrator page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 for further information.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Once you are assigned the role as a user, Homeless and Foster Care Students will appear on your application list.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D65DB3-4E56-CF74-FB4A-5C0C1A20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Entry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C8DE9-0D07-032F-8A37-89938F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030"/>
            <a:ext cx="10809514" cy="433251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>
                <a:effectLst/>
                <a:latin typeface="+mn-lt"/>
              </a:rPr>
              <a:t>School Year 2023-2024 Homeless and Foster Care Student Data Collection</a:t>
            </a:r>
            <a:endParaRPr lang="en-US">
              <a:solidFill>
                <a:srgbClr val="212529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rgbClr val="212529"/>
              </a:solidFill>
              <a:latin typeface="+mn-lt"/>
            </a:endParaRPr>
          </a:p>
          <a:p>
            <a:pPr marL="468313" indent="-468313">
              <a:spcAft>
                <a:spcPts val="600"/>
              </a:spcAft>
            </a:pPr>
            <a:r>
              <a:rPr lang="en-US">
                <a:solidFill>
                  <a:srgbClr val="212529"/>
                </a:solidFill>
                <a:latin typeface="+mn-lt"/>
              </a:rPr>
              <a:t>On</a:t>
            </a: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 the first screen of the application scroll down and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select your organization or district from the dropdown menu,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select the school year and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click on Next.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Why Data Collection?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78"/>
            <a:ext cx="10515600" cy="47315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>
                <a:latin typeface="+mn-lt"/>
              </a:rPr>
              <a:t>Data can help us better understand student needs and impacts on student  learning. In some cases, the needs and impacts can be anticipated. </a:t>
            </a:r>
          </a:p>
          <a:p>
            <a:pPr marL="0" indent="0" algn="ctr">
              <a:buNone/>
            </a:pPr>
            <a:endParaRPr lang="en-US">
              <a:latin typeface="+mn-lt"/>
              <a:cs typeface="Segoe UI"/>
            </a:endParaRPr>
          </a:p>
          <a:p>
            <a:pPr marL="0" indent="0" algn="ctr">
              <a:buNone/>
            </a:pPr>
            <a:r>
              <a:rPr lang="en-US">
                <a:latin typeface="+mn-lt"/>
                <a:cs typeface="Segoe UI"/>
              </a:rPr>
              <a:t>Examples of needs and district supports include food pantries, supply closets, backpacks, tutoring and social emotional support. </a:t>
            </a:r>
            <a:endParaRPr lang="en-US">
              <a:latin typeface="+mn-lt"/>
            </a:endParaRP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Data has been used in the community/state to support children and youth who are homeless or in foster care.</a:t>
            </a:r>
          </a:p>
          <a:p>
            <a:pPr marL="0" indent="0">
              <a:buNone/>
              <a:tabLst>
                <a:tab pos="2286000" algn="l"/>
              </a:tabLst>
            </a:pPr>
            <a:endParaRPr lang="en-US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70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D65DB3-4E56-CF74-FB4A-5C0C1A20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Add/Update Screen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C8DE9-0D07-032F-8A37-89938F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3537857"/>
            <a:ext cx="10570028" cy="26016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222222"/>
                </a:solidFill>
                <a:latin typeface="+mn-lt"/>
                <a:cs typeface="Arial"/>
              </a:rPr>
              <a:t>On this screen you will see a list </a:t>
            </a:r>
            <a:r>
              <a:rPr lang="en-US">
                <a:solidFill>
                  <a:srgbClr val="222222"/>
                </a:solidFill>
                <a:latin typeface="+mn-lt"/>
                <a:cs typeface="Arial"/>
              </a:rPr>
              <a:t>of the</a:t>
            </a:r>
            <a:r>
              <a:rPr lang="en-US" sz="2800">
                <a:solidFill>
                  <a:srgbClr val="222222"/>
                </a:solidFill>
                <a:latin typeface="+mn-lt"/>
                <a:cs typeface="Arial"/>
              </a:rPr>
              <a:t> district’s students who are homeless followed by a list of students in foster care.</a:t>
            </a:r>
          </a:p>
          <a:p>
            <a:pPr marL="0" indent="0">
              <a:buNone/>
            </a:pPr>
            <a:endParaRPr lang="en-US" sz="2400" b="1">
              <a:solidFill>
                <a:srgbClr val="222222"/>
              </a:solidFill>
              <a:latin typeface="+mn-lt"/>
            </a:endParaRPr>
          </a:p>
          <a:p>
            <a:r>
              <a:rPr lang="en-US" sz="2800" b="1" i="0">
                <a:solidFill>
                  <a:srgbClr val="222222"/>
                </a:solidFill>
                <a:effectLst/>
                <a:latin typeface="+mn-lt"/>
              </a:rPr>
              <a:t>Note:</a:t>
            </a:r>
            <a:r>
              <a:rPr lang="en-US" sz="2800" b="0" i="0">
                <a:solidFill>
                  <a:srgbClr val="222222"/>
                </a:solidFill>
                <a:effectLst/>
                <a:latin typeface="+mn-lt"/>
              </a:rPr>
              <a:t> It is possible that a student was </a:t>
            </a:r>
            <a:r>
              <a:rPr lang="en-US" sz="2800" b="1" i="0">
                <a:solidFill>
                  <a:srgbClr val="222222"/>
                </a:solidFill>
                <a:effectLst/>
                <a:latin typeface="+mn-lt"/>
              </a:rPr>
              <a:t>both homeless and placed in foster care</a:t>
            </a:r>
            <a:r>
              <a:rPr lang="en-US" sz="2800" b="0" i="0">
                <a:solidFill>
                  <a:srgbClr val="222222"/>
                </a:solidFill>
                <a:effectLst/>
                <a:latin typeface="+mn-lt"/>
              </a:rPr>
              <a:t> during the school year. That student should be entered in both categories and will appear on both lists.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D283C-06D4-B105-D08C-37CEFFA7F4D1}"/>
              </a:ext>
            </a:extLst>
          </p:cNvPr>
          <p:cNvSpPr txBox="1"/>
          <p:nvPr/>
        </p:nvSpPr>
        <p:spPr>
          <a:xfrm>
            <a:off x="1245996" y="2119814"/>
            <a:ext cx="9318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 Year 2023-2024 Homeless and Foster Care Student Data Collection – District  (00000000) </a:t>
            </a:r>
            <a:br>
              <a:rPr lang="en-US" sz="18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Return to Organization List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Add/Update Homeless and Foster Care Students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D65DB3-4E56-CF74-FB4A-5C0C1A20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For students in foster care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C8DE9-0D07-032F-8A37-89938FC05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solidFill>
                <a:srgbClr val="212529"/>
              </a:solidFill>
              <a:latin typeface="+mn-lt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600">
                <a:solidFill>
                  <a:srgbClr val="212529"/>
                </a:solidFill>
                <a:latin typeface="+mn-lt"/>
              </a:rPr>
              <a:t>Under “Add Student” select foster care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600">
                <a:solidFill>
                  <a:srgbClr val="212529"/>
                </a:solidFill>
                <a:latin typeface="+mn-lt"/>
              </a:rPr>
              <a:t>E</a:t>
            </a:r>
            <a:r>
              <a:rPr lang="en-US" sz="3600" b="0" i="0">
                <a:solidFill>
                  <a:srgbClr val="212529"/>
                </a:solidFill>
                <a:effectLst/>
                <a:latin typeface="+mn-lt"/>
              </a:rPr>
              <a:t>nter the student's SASID number;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600">
                <a:solidFill>
                  <a:srgbClr val="212529"/>
                </a:solidFill>
                <a:latin typeface="+mn-lt"/>
              </a:rPr>
              <a:t>S</a:t>
            </a:r>
            <a:r>
              <a:rPr lang="en-US" sz="3600" b="0" i="0">
                <a:solidFill>
                  <a:srgbClr val="212529"/>
                </a:solidFill>
                <a:effectLst/>
                <a:latin typeface="+mn-lt"/>
              </a:rPr>
              <a:t>elect his/her grade; and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600" b="1">
                <a:solidFill>
                  <a:srgbClr val="212529"/>
                </a:solidFill>
                <a:latin typeface="+mn-lt"/>
              </a:rPr>
              <a:t>C</a:t>
            </a:r>
            <a:r>
              <a:rPr lang="en-US" sz="3600" b="1" i="0">
                <a:solidFill>
                  <a:srgbClr val="212529"/>
                </a:solidFill>
                <a:effectLst/>
                <a:latin typeface="+mn-lt"/>
              </a:rPr>
              <a:t>lick on Add Foster Care Student.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For students who are homeless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4075" indent="-341313">
              <a:buFont typeface="+mj-lt"/>
              <a:buAutoNum type="arabicPeriod"/>
            </a:pPr>
            <a:r>
              <a:rPr lang="en-US">
                <a:solidFill>
                  <a:srgbClr val="212529"/>
                </a:solidFill>
                <a:latin typeface="+mn-lt"/>
              </a:rPr>
              <a:t>Under “Add Student” select Homeless</a:t>
            </a:r>
          </a:p>
          <a:p>
            <a:pPr marL="854075" indent="-341313">
              <a:buFont typeface="+mj-lt"/>
              <a:buAutoNum type="arabicPeriod"/>
            </a:pPr>
            <a:r>
              <a:rPr lang="en-US">
                <a:solidFill>
                  <a:srgbClr val="212529"/>
                </a:solidFill>
                <a:latin typeface="+mn-lt"/>
              </a:rPr>
              <a:t>E</a:t>
            </a: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nter the student's SASID number;</a:t>
            </a:r>
          </a:p>
          <a:p>
            <a:pPr marL="854075" indent="-341313">
              <a:buFont typeface="+mj-lt"/>
              <a:buAutoNum type="arabicPeriod"/>
            </a:pPr>
            <a:r>
              <a:rPr lang="en-US">
                <a:solidFill>
                  <a:srgbClr val="212529"/>
                </a:solidFill>
                <a:latin typeface="+mn-lt"/>
              </a:rPr>
              <a:t>S</a:t>
            </a: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elect his/her grade;</a:t>
            </a:r>
          </a:p>
          <a:p>
            <a:pPr marL="854075" indent="-341313">
              <a:buFont typeface="+mj-lt"/>
              <a:buAutoNum type="arabicPeriod"/>
            </a:pPr>
            <a:r>
              <a:rPr lang="en-US">
                <a:solidFill>
                  <a:srgbClr val="212529"/>
                </a:solidFill>
                <a:latin typeface="+mn-lt"/>
              </a:rPr>
              <a:t>S</a:t>
            </a: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elect the dwelling arrangement (Primary Nighttime Residence),</a:t>
            </a:r>
          </a:p>
          <a:p>
            <a:pPr marL="854075" lvl="1" indent="-341313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(Sheltered, Doubled-up, unsheltered, or hotel/motel </a:t>
            </a:r>
            <a:r>
              <a:rPr lang="en-US" sz="2800" b="0" i="1">
                <a:solidFill>
                  <a:srgbClr val="212529"/>
                </a:solidFill>
                <a:effectLst/>
                <a:latin typeface="+mn-lt"/>
              </a:rPr>
              <a:t>when first identified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) </a:t>
            </a:r>
          </a:p>
          <a:p>
            <a:pPr marL="854075" indent="-341313">
              <a:buFont typeface="+mj-lt"/>
              <a:buAutoNum type="arabicPeriod"/>
            </a:pP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Unaccompanied youth ? — click on Yes or No; and</a:t>
            </a:r>
          </a:p>
          <a:p>
            <a:pPr marL="854075" indent="-341313">
              <a:buFont typeface="+mj-lt"/>
              <a:buAutoNum type="arabicPeriod"/>
            </a:pPr>
            <a:r>
              <a:rPr lang="en-US" b="1" i="0">
                <a:solidFill>
                  <a:srgbClr val="212529"/>
                </a:solidFill>
                <a:effectLst/>
                <a:latin typeface="+mn-lt"/>
              </a:rPr>
              <a:t>Click on Add Homeless Student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Once a Student is Entered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684"/>
            <a:ext cx="10848278" cy="4466860"/>
          </a:xfrm>
        </p:spPr>
        <p:txBody>
          <a:bodyPr>
            <a:normAutofit fontScale="92500" lnSpcReduction="20000"/>
          </a:bodyPr>
          <a:lstStyle/>
          <a:p>
            <a:pPr marL="468313" indent="-468313">
              <a:spcAft>
                <a:spcPts val="600"/>
              </a:spcAft>
            </a:pP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The student will appear on the list of reported students on your Add/Update screen after SIF has transmitted the data or you have entered the student directly.</a:t>
            </a:r>
          </a:p>
          <a:p>
            <a:pPr marL="468313" indent="-468313" algn="l">
              <a:spcAft>
                <a:spcPts val="600"/>
              </a:spcAft>
              <a:buNone/>
            </a:pP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A few tips:</a:t>
            </a:r>
          </a:p>
          <a:p>
            <a:pPr marL="468313" indent="-4683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The </a:t>
            </a:r>
            <a:r>
              <a:rPr lang="en-US" sz="2600" b="1" i="0">
                <a:solidFill>
                  <a:srgbClr val="212529"/>
                </a:solidFill>
                <a:effectLst/>
                <a:latin typeface="+mn-lt"/>
              </a:rPr>
              <a:t>Edit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 function is for correcting any data entry errors. For example, should numbers in the SASID be transposed.</a:t>
            </a:r>
          </a:p>
          <a:p>
            <a:pPr marL="468313" indent="-4683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The dwelling arrangement should </a:t>
            </a:r>
            <a:r>
              <a:rPr lang="en-US" sz="2600" b="0" i="1">
                <a:solidFill>
                  <a:srgbClr val="212529"/>
                </a:solidFill>
                <a:effectLst/>
                <a:latin typeface="+mn-lt"/>
              </a:rPr>
              <a:t>not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 be updated in the security portal unless it is </a:t>
            </a:r>
            <a:r>
              <a:rPr lang="en-US" sz="2600" b="0" i="1">
                <a:solidFill>
                  <a:srgbClr val="C00000"/>
                </a:solidFill>
                <a:effectLst/>
                <a:latin typeface="+mn-lt"/>
              </a:rPr>
              <a:t>missing 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or erroneous. </a:t>
            </a:r>
          </a:p>
          <a:p>
            <a:pPr marL="468313" indent="-4683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The delete function is used </a:t>
            </a:r>
            <a:r>
              <a:rPr lang="en-US" sz="2600" b="0" i="1">
                <a:solidFill>
                  <a:srgbClr val="212529"/>
                </a:solidFill>
                <a:effectLst/>
                <a:latin typeface="+mn-lt"/>
              </a:rPr>
              <a:t>only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 if a student is erroneously entered.</a:t>
            </a:r>
          </a:p>
          <a:p>
            <a:pPr marL="468313" lvl="1" indent="-468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0">
                <a:solidFill>
                  <a:srgbClr val="212529"/>
                </a:solidFill>
                <a:effectLst/>
                <a:latin typeface="+mn-lt"/>
              </a:rPr>
              <a:t>Do not delete or update students in the security portal if they become permanently housed or leave foster care.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 </a:t>
            </a:r>
          </a:p>
          <a:p>
            <a:pPr marL="468313" lvl="1" indent="-468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This data collection is a </a:t>
            </a:r>
            <a:r>
              <a:rPr lang="en-US" sz="2600" b="1" i="0">
                <a:solidFill>
                  <a:srgbClr val="212529"/>
                </a:solidFill>
                <a:effectLst/>
                <a:latin typeface="+mn-lt"/>
              </a:rPr>
              <a:t>cumulative </a:t>
            </a:r>
            <a:r>
              <a:rPr lang="en-US" sz="2600" b="1">
                <a:solidFill>
                  <a:srgbClr val="212529"/>
                </a:solidFill>
                <a:latin typeface="+mn-lt"/>
              </a:rPr>
              <a:t>count</a:t>
            </a:r>
            <a:r>
              <a:rPr lang="en-US" sz="2600" b="1" i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en-US" sz="2600" b="0" i="0">
                <a:solidFill>
                  <a:srgbClr val="212529"/>
                </a:solidFill>
                <a:effectLst/>
                <a:latin typeface="+mn-lt"/>
              </a:rPr>
              <a:t>for the school year.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To Close Out the School Year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2800" b="0" i="0">
                <a:solidFill>
                  <a:srgbClr val="222222"/>
                </a:solidFill>
                <a:effectLst/>
                <a:latin typeface="+mn-lt"/>
              </a:rPr>
              <a:t>The Certify/Submit function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+mn-lt"/>
              </a:rPr>
              <a:t>is enabled when it is time to close out data entry for a school year; usually June through mid-July and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+mn-lt"/>
              </a:rPr>
              <a:t>allows districts to review and certify the accuracy of the data and finalize and submit it.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en-US" b="0" i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Homeless liaisons and foster care points of contact ar</a:t>
            </a:r>
            <a:r>
              <a:rPr lang="en-US">
                <a:solidFill>
                  <a:srgbClr val="212529"/>
                </a:solidFill>
                <a:latin typeface="-apple-system"/>
              </a:rPr>
              <a:t>e reminded when this function is enabled (early June) and as the due date nears (mid-July).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Is Your Data Accurate?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Review the data 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as it appears on each list.</a:t>
            </a:r>
          </a:p>
          <a:p>
            <a:pPr marL="914400" lvl="1" indent="-457200" algn="l">
              <a:spcAft>
                <a:spcPts val="600"/>
              </a:spcAft>
              <a:buFont typeface="+mj-lt"/>
              <a:buAutoNum type="alphaLcParenR"/>
            </a:pP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Correct any </a:t>
            </a:r>
            <a:r>
              <a:rPr lang="en-US" b="0" i="0">
                <a:solidFill>
                  <a:srgbClr val="FF0000"/>
                </a:solidFill>
                <a:effectLst/>
                <a:latin typeface="+mn-lt"/>
              </a:rPr>
              <a:t>missing</a:t>
            </a: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 or inaccurate data.</a:t>
            </a:r>
          </a:p>
          <a:p>
            <a:pPr marL="914400" lvl="1" indent="-457200" algn="l">
              <a:spcAft>
                <a:spcPts val="600"/>
              </a:spcAft>
              <a:buFont typeface="+mj-lt"/>
              <a:buAutoNum type="alphaLcParenR"/>
            </a:pP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Remember for students who are homeless the reported dwelling arrangement should be where the student was at the time they were first identified.</a:t>
            </a:r>
          </a:p>
          <a:p>
            <a:pPr marL="457200" lvl="1" indent="0" algn="l">
              <a:spcAft>
                <a:spcPts val="600"/>
              </a:spcAft>
              <a:buNone/>
            </a:pPr>
            <a:endParaRPr lang="en-US" b="0" i="0">
              <a:solidFill>
                <a:srgbClr val="212529"/>
              </a:solidFill>
              <a:effectLst/>
              <a:latin typeface="+mn-lt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Click on the certify checkbox 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to confirm the data is accurate.</a:t>
            </a:r>
          </a:p>
          <a:p>
            <a:pPr marL="914400" lvl="1" indent="-457200" algn="l">
              <a:spcAft>
                <a:spcPts val="600"/>
              </a:spcAft>
              <a:buFont typeface="+mj-lt"/>
              <a:buAutoNum type="alphaLcParenR"/>
            </a:pP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You will not be able to complete this step if there is missing data.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Submitting the Data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Click on the Submit button.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Once the data has been certified/submitted, no more students can be entered. Should the Certify/Submit function be erroneously engaged, please contact us and we will manually reverse the designation.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C00000"/>
                </a:solidFill>
                <a:effectLst/>
                <a:latin typeface="+mn-lt"/>
              </a:rPr>
              <a:t>A district that has not enrolled or identified any students who ar</a:t>
            </a:r>
            <a:r>
              <a:rPr lang="en-US" sz="2800" b="1">
                <a:solidFill>
                  <a:srgbClr val="C00000"/>
                </a:solidFill>
                <a:latin typeface="+mn-lt"/>
              </a:rPr>
              <a:t>e </a:t>
            </a:r>
            <a:r>
              <a:rPr lang="en-US" sz="2800" b="1" i="0">
                <a:solidFill>
                  <a:srgbClr val="C00000"/>
                </a:solidFill>
                <a:effectLst/>
                <a:latin typeface="+mn-lt"/>
              </a:rPr>
              <a:t>homeless or in foster care must still Certify/Submit its data, and by doing so, certifies that no homeless or foster care students were enrolled.</a:t>
            </a:r>
            <a:endParaRPr lang="en-US" sz="2800" b="0" i="0">
              <a:solidFill>
                <a:srgbClr val="C00000"/>
              </a:solidFill>
              <a:effectLst/>
              <a:latin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0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Next School Year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US" b="0" i="0">
                <a:solidFill>
                  <a:srgbClr val="212529"/>
                </a:solidFill>
                <a:effectLst/>
                <a:latin typeface="+mn-lt"/>
              </a:rPr>
              <a:t>Once the school year closes</a:t>
            </a:r>
            <a:r>
              <a:rPr lang="en-US">
                <a:solidFill>
                  <a:srgbClr val="212529"/>
                </a:solidFill>
                <a:latin typeface="+mn-lt"/>
              </a:rPr>
              <a:t>, data collection is ready for the new school year at the beginning of August.</a:t>
            </a:r>
          </a:p>
          <a:p>
            <a:pPr marL="457200" indent="-457200">
              <a:spcAft>
                <a:spcPts val="600"/>
              </a:spcAft>
            </a:pPr>
            <a:r>
              <a:rPr lang="en-US">
                <a:solidFill>
                  <a:srgbClr val="212529"/>
                </a:solidFill>
                <a:latin typeface="+mn-lt"/>
              </a:rPr>
              <a:t>Assuming your SIS is up to date, only those students who remain homeless or in foster care will be carried over to the next year.</a:t>
            </a:r>
          </a:p>
          <a:p>
            <a:pPr marL="457200" indent="-457200">
              <a:spcAft>
                <a:spcPts val="600"/>
              </a:spcAft>
            </a:pPr>
            <a:r>
              <a:rPr lang="en-US">
                <a:solidFill>
                  <a:srgbClr val="212529"/>
                </a:solidFill>
                <a:latin typeface="+mn-lt"/>
              </a:rPr>
              <a:t>The homeless and foster care lists are usually populated in the security portal by SIF around mid/end of August.</a:t>
            </a:r>
            <a:endParaRPr lang="en-US">
              <a:latin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14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6703-3228-4471-36D8-0537B52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Resources: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BE68C-E09A-604D-B923-F8A80EBD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222222"/>
                </a:solidFill>
                <a:latin typeface="Calibri"/>
                <a:cs typeface="Arial"/>
                <a:hlinkClick r:id="rId2"/>
              </a:rPr>
              <a:t>Directory Admintration Page</a:t>
            </a:r>
            <a:endParaRPr lang="en-US">
              <a:solidFill>
                <a:srgbClr val="222222"/>
              </a:solidFill>
              <a:latin typeface="Calibri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0" i="0">
                <a:solidFill>
                  <a:srgbClr val="0070C0"/>
                </a:solidFill>
                <a:effectLst/>
                <a:latin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</a:t>
            </a:r>
            <a:r>
              <a:rPr lang="en-US">
                <a:solidFill>
                  <a:srgbClr val="0070C0"/>
                </a:solidFill>
                <a:latin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Collection </a:t>
            </a:r>
            <a:r>
              <a:rPr lang="en-US" b="0" i="0">
                <a:solidFill>
                  <a:srgbClr val="0070C0"/>
                </a:solidFill>
                <a:effectLst/>
                <a:latin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endParaRPr lang="en-US" b="0" i="0">
              <a:solidFill>
                <a:srgbClr val="0070C0"/>
              </a:solidFill>
              <a:effectLst/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+mn-lt"/>
              </a:rPr>
              <a:t>For questions on submitting homeless or foster care student data, please contact </a:t>
            </a:r>
            <a:r>
              <a:rPr lang="en-US" b="0" i="0">
                <a:solidFill>
                  <a:srgbClr val="222222"/>
                </a:solidFill>
                <a:effectLst/>
                <a:latin typeface="+mn-lt"/>
                <a:hlinkClick r:id="rId4"/>
              </a:rPr>
              <a:t>Christine.H.Cowen@mass.gov</a:t>
            </a:r>
            <a:r>
              <a:rPr lang="en-US" b="0" i="0">
                <a:solidFill>
                  <a:srgbClr val="222222"/>
                </a:solidFill>
                <a:effectLst/>
                <a:latin typeface="+mn-lt"/>
              </a:rPr>
              <a:t> </a:t>
            </a:r>
            <a:endParaRPr lang="en-US">
              <a:latin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C612-0433-8F70-B64E-ACC79220F4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8544" y="1763485"/>
            <a:ext cx="8686799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Thank You for Joining the Educational Stability Team today!</a:t>
            </a:r>
          </a:p>
        </p:txBody>
      </p:sp>
    </p:spTree>
    <p:extLst>
      <p:ext uri="{BB962C8B-B14F-4D97-AF65-F5344CB8AC3E}">
        <p14:creationId xmlns:p14="http://schemas.microsoft.com/office/powerpoint/2010/main" val="282004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egoe UI Semibold" panose="020B0702040204020203" pitchFamily="34" charset="0"/>
                <a:cs typeface="Segoe UI Semibold" panose="020B0702040204020203" pitchFamily="34" charset="0"/>
              </a:rPr>
              <a:t>Data Collection 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126"/>
            <a:ext cx="10515600" cy="4234232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+mn-lt"/>
              </a:rPr>
              <a:t>USED requires homeless liaisons and foster care points of contact to report </a:t>
            </a:r>
            <a:r>
              <a:rPr lang="en-US" sz="2400" b="1" i="1">
                <a:latin typeface="+mn-lt"/>
              </a:rPr>
              <a:t>enrolled</a:t>
            </a:r>
            <a:r>
              <a:rPr lang="en-US" sz="2400">
                <a:latin typeface="+mn-lt"/>
              </a:rPr>
              <a:t> students who are: </a:t>
            </a:r>
          </a:p>
          <a:p>
            <a:pPr lvl="1"/>
            <a:r>
              <a:rPr lang="en-US" b="1">
                <a:latin typeface="+mn-lt"/>
              </a:rPr>
              <a:t>Identified as homeless </a:t>
            </a:r>
          </a:p>
          <a:p>
            <a:pPr lvl="2"/>
            <a:r>
              <a:rPr lang="en-US" sz="2400">
                <a:latin typeface="+mn-lt"/>
              </a:rPr>
              <a:t>their living arrangement at the time they are identified, and</a:t>
            </a:r>
          </a:p>
          <a:p>
            <a:pPr lvl="2"/>
            <a:r>
              <a:rPr lang="en-US" sz="2400">
                <a:latin typeface="+mn-lt"/>
              </a:rPr>
              <a:t>whether they are unaccompanied</a:t>
            </a:r>
          </a:p>
          <a:p>
            <a:pPr lvl="1"/>
            <a:r>
              <a:rPr lang="en-US" b="1">
                <a:latin typeface="+mn-lt"/>
              </a:rPr>
              <a:t>In foster care</a:t>
            </a:r>
          </a:p>
          <a:p>
            <a:pPr lvl="1"/>
            <a:endParaRPr lang="en-US">
              <a:latin typeface="+mn-lt"/>
            </a:endParaRPr>
          </a:p>
          <a:p>
            <a:r>
              <a:rPr lang="en-US" sz="2400">
                <a:latin typeface="+mn-lt"/>
              </a:rPr>
              <a:t>USED also requires reporting on the number of enrolled students in </a:t>
            </a:r>
            <a:r>
              <a:rPr lang="en-US" sz="2400" u="sng">
                <a:latin typeface="+mn-lt"/>
              </a:rPr>
              <a:t>migratory</a:t>
            </a:r>
            <a:r>
              <a:rPr lang="en-US" sz="2400">
                <a:latin typeface="+mn-lt"/>
              </a:rPr>
              <a:t> and </a:t>
            </a:r>
            <a:r>
              <a:rPr lang="en-US" sz="2400" u="sng">
                <a:latin typeface="+mn-lt"/>
              </a:rPr>
              <a:t>active military families</a:t>
            </a:r>
            <a:r>
              <a:rPr lang="en-US" sz="2400">
                <a:latin typeface="+mn-lt"/>
              </a:rPr>
              <a:t>.</a:t>
            </a:r>
          </a:p>
          <a:p>
            <a:endParaRPr lang="en-US" sz="2400">
              <a:latin typeface="+mn-lt"/>
            </a:endParaRPr>
          </a:p>
          <a:p>
            <a:r>
              <a:rPr lang="en-US" sz="2400">
                <a:latin typeface="+mn-lt"/>
              </a:rPr>
              <a:t>This is used for accountability and to determine funding.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73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6B38AD-9890-938D-8656-898B3C8C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 sz="4400" b="0" i="0">
                <a:solidFill>
                  <a:schemeClr val="bg2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When should  students be reported?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41A38-E5C4-6FBC-0D7C-00E4EEBA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63"/>
            <a:ext cx="10515600" cy="4051300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12529"/>
                </a:solidFill>
                <a:latin typeface="+mn-lt"/>
              </a:rPr>
              <a:t>Students should be reported when they are</a:t>
            </a:r>
            <a:r>
              <a:rPr lang="en-US" sz="2800" b="0" i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identified </a:t>
            </a:r>
            <a:r>
              <a:rPr lang="en-US" sz="2800" i="0">
                <a:solidFill>
                  <a:srgbClr val="212529"/>
                </a:solidFill>
                <a:effectLst/>
                <a:latin typeface="+mn-lt"/>
              </a:rPr>
              <a:t>including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529"/>
                </a:solidFill>
                <a:latin typeface="+mn-lt"/>
              </a:rPr>
              <a:t>a</a:t>
            </a:r>
            <a:r>
              <a:rPr lang="en-US" sz="2400" b="0" i="0">
                <a:solidFill>
                  <a:srgbClr val="212529"/>
                </a:solidFill>
                <a:effectLst/>
                <a:latin typeface="+mn-lt"/>
              </a:rPr>
              <a:t>t enrollment,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12529"/>
                </a:solidFill>
                <a:effectLst/>
                <a:latin typeface="+mn-lt"/>
              </a:rPr>
              <a:t>when district staff learn that an already enrolled student has become homeless or placed in foster care,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529"/>
                </a:solidFill>
                <a:latin typeface="+mn-lt"/>
              </a:rPr>
              <a:t>when Migrant Education Program (MMEP) screens as migratory, or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529"/>
                </a:solidFill>
                <a:latin typeface="+mn-lt"/>
              </a:rPr>
              <a:t>t</a:t>
            </a:r>
            <a:r>
              <a:rPr lang="en-US" sz="2400" b="0" i="0">
                <a:solidFill>
                  <a:srgbClr val="212529"/>
                </a:solidFill>
                <a:effectLst/>
                <a:latin typeface="+mn-lt"/>
              </a:rPr>
              <a:t>he parent voluntary self-reports as active military.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212529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Only students </a:t>
            </a:r>
            <a:r>
              <a:rPr lang="en-US" sz="2800" b="1" i="1">
                <a:solidFill>
                  <a:srgbClr val="212529"/>
                </a:solidFill>
                <a:effectLst/>
                <a:latin typeface="+mn-lt"/>
              </a:rPr>
              <a:t>enrolled</a:t>
            </a:r>
            <a:r>
              <a:rPr lang="en-US" sz="2800" b="1" i="0">
                <a:solidFill>
                  <a:srgbClr val="212529"/>
                </a:solidFill>
                <a:effectLst/>
                <a:latin typeface="+mn-lt"/>
              </a:rPr>
              <a:t> </a:t>
            </a:r>
            <a:r>
              <a:rPr lang="en-US" sz="2800" i="0">
                <a:solidFill>
                  <a:srgbClr val="212529"/>
                </a:solidFill>
                <a:effectLst/>
                <a:latin typeface="+mn-lt"/>
              </a:rPr>
              <a:t>in the district should be entered </a:t>
            </a:r>
            <a:endParaRPr lang="en-US" sz="2800">
              <a:solidFill>
                <a:srgbClr val="212529"/>
              </a:solidFill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1">
              <a:solidFill>
                <a:srgbClr val="212529"/>
              </a:solidFill>
              <a:effectLst/>
              <a:latin typeface="+mn-lt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US" sz="2400" b="0" i="1">
                <a:solidFill>
                  <a:srgbClr val="FF0000"/>
                </a:solidFill>
                <a:effectLst/>
                <a:latin typeface="+mn-lt"/>
              </a:rPr>
              <a:t>Do not</a:t>
            </a:r>
            <a:r>
              <a:rPr lang="en-US" sz="2400" b="0" i="0">
                <a:solidFill>
                  <a:srgbClr val="FF0000"/>
                </a:solidFill>
                <a:effectLst/>
                <a:latin typeface="+mn-lt"/>
              </a:rPr>
              <a:t> </a:t>
            </a:r>
            <a:r>
              <a:rPr lang="en-US" sz="2400" b="0" i="0">
                <a:solidFill>
                  <a:srgbClr val="212529"/>
                </a:solidFill>
                <a:effectLst/>
                <a:latin typeface="+mn-lt"/>
              </a:rPr>
              <a:t>enter a student who is sheltered/placed in the district and transported back to his/her school of origin in another district.</a:t>
            </a:r>
          </a:p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9C87BE6-632A-9C42-AEC9-89A2ED4AA5AE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16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77181" cy="1042852"/>
          </a:xfrm>
        </p:spPr>
        <p:txBody>
          <a:bodyPr>
            <a:noAutofit/>
          </a:bodyPr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Massachusetts Migrant Education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9237"/>
            <a:ext cx="10781372" cy="45543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67995" indent="-467995">
              <a:spcAft>
                <a:spcPts val="600"/>
              </a:spcAft>
            </a:pPr>
            <a:r>
              <a:rPr lang="en-US" sz="2800">
                <a:latin typeface="+mn-lt"/>
                <a:cs typeface="Arial"/>
              </a:rPr>
              <a:t>The use of </a:t>
            </a:r>
            <a:r>
              <a:rPr lang="en-US" sz="2800" b="1">
                <a:latin typeface="+mn-lt"/>
                <a:cs typeface="Arial"/>
              </a:rPr>
              <a:t>Migrant Screeners</a:t>
            </a:r>
            <a:r>
              <a:rPr lang="en-US" sz="2800">
                <a:latin typeface="+mn-lt"/>
                <a:cs typeface="Arial"/>
              </a:rPr>
              <a:t> at enrollment can increase identification</a:t>
            </a:r>
            <a:r>
              <a:rPr lang="en-US">
                <a:latin typeface="+mn-lt"/>
                <a:cs typeface="Arial"/>
              </a:rPr>
              <a:t>.</a:t>
            </a:r>
            <a:endParaRPr lang="en-US" sz="2800">
              <a:latin typeface="+mn-lt"/>
              <a:cs typeface="Arial"/>
            </a:endParaRPr>
          </a:p>
          <a:p>
            <a:pPr marL="467995" indent="-467995">
              <a:spcAft>
                <a:spcPts val="600"/>
              </a:spcAft>
            </a:pPr>
            <a:endParaRPr lang="en-US" sz="2400">
              <a:latin typeface="+mn-lt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 b="1">
                <a:latin typeface="+mn-lt"/>
                <a:cs typeface="Arial"/>
              </a:rPr>
              <a:t>MMEP Vendor does the data collection and reports to DESE</a:t>
            </a:r>
            <a:r>
              <a:rPr lang="en-US" b="1">
                <a:latin typeface="+mn-lt"/>
                <a:cs typeface="Arial"/>
              </a:rPr>
              <a:t> </a:t>
            </a:r>
            <a:endParaRPr lang="en-US" sz="2800" b="1">
              <a:latin typeface="+mn-lt"/>
            </a:endParaRPr>
          </a:p>
          <a:p>
            <a:pPr marL="467995" indent="-467995">
              <a:spcAft>
                <a:spcPts val="600"/>
              </a:spcAft>
              <a:buNone/>
            </a:pPr>
            <a:endParaRPr lang="en-US" sz="2400">
              <a:latin typeface="+mn-lt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 b="1">
                <a:latin typeface="+mn-lt"/>
                <a:cs typeface="Arial"/>
              </a:rPr>
              <a:t>Districts do not need to report this data</a:t>
            </a:r>
            <a:r>
              <a:rPr lang="en-US" sz="2800">
                <a:latin typeface="+mn-lt"/>
                <a:cs typeface="Arial"/>
              </a:rPr>
              <a:t> but should be aware of identified students to ensure their educational rights.</a:t>
            </a:r>
          </a:p>
          <a:p>
            <a:pPr marL="467995" indent="-467995">
              <a:spcAft>
                <a:spcPts val="600"/>
              </a:spcAft>
            </a:pPr>
            <a:endParaRPr lang="en-US" sz="2400">
              <a:latin typeface="+mn-lt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 b="1">
                <a:latin typeface="+mn-lt"/>
              </a:rPr>
              <a:t>If migratory students are in homeless living arrangements, they must be reported as homeless.</a:t>
            </a:r>
            <a:r>
              <a:rPr lang="en-US" sz="2800">
                <a:latin typeface="+mn-lt"/>
              </a:rPr>
              <a:t>  MMEP is trained to identify homelessness and can provide verification.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77181" cy="1042852"/>
          </a:xfrm>
        </p:spPr>
        <p:txBody>
          <a:bodyPr>
            <a:noAutofit/>
          </a:bodyPr>
          <a:lstStyle/>
          <a:p>
            <a:r>
              <a:rPr lang="en-US" sz="3400">
                <a:latin typeface="Segoe UI Semibold" panose="020B0702040204020203" pitchFamily="34" charset="0"/>
                <a:cs typeface="Segoe UI Semibold" panose="020B0702040204020203" pitchFamily="34" charset="0"/>
              </a:rPr>
              <a:t>Military Interstate Children’s Compact Commission (MIC3)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9237"/>
            <a:ext cx="10781372" cy="45543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>
                <a:latin typeface="+mn-lt"/>
                <a:cs typeface="Segoe UI Semibold" panose="020B0702040204020203" pitchFamily="34" charset="0"/>
              </a:rPr>
              <a:t>Data Collection of students in active military families: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>
              <a:latin typeface="+mn-lt"/>
              <a:cs typeface="Segoe UI Semibold" panose="020B0702040204020203" pitchFamily="34" charset="0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 b="1">
                <a:latin typeface="+mn-lt"/>
                <a:cs typeface="Segoe UI Semibold"/>
              </a:rPr>
              <a:t>Parents must be provided with the opportunity to </a:t>
            </a:r>
            <a:r>
              <a:rPr lang="en-US" sz="2800" b="1" u="sng">
                <a:latin typeface="+mn-lt"/>
                <a:cs typeface="Segoe UI Semibold"/>
              </a:rPr>
              <a:t>voluntarily</a:t>
            </a:r>
            <a:r>
              <a:rPr lang="en-US" sz="2800" b="1">
                <a:latin typeface="+mn-lt"/>
                <a:cs typeface="Segoe UI Semibold"/>
              </a:rPr>
              <a:t> </a:t>
            </a:r>
            <a:r>
              <a:rPr lang="en-US" sz="2800" b="1" u="sng">
                <a:latin typeface="+mn-lt"/>
                <a:cs typeface="Segoe UI Semibold"/>
              </a:rPr>
              <a:t>self-identify</a:t>
            </a:r>
            <a:r>
              <a:rPr lang="en-US" sz="2800" b="1">
                <a:latin typeface="+mn-lt"/>
                <a:cs typeface="Segoe UI Semibold"/>
              </a:rPr>
              <a:t> as active military</a:t>
            </a:r>
            <a:r>
              <a:rPr lang="en-US" b="1">
                <a:latin typeface="+mn-lt"/>
                <a:cs typeface="Segoe UI Semibold"/>
              </a:rPr>
              <a:t>.</a:t>
            </a:r>
            <a:endParaRPr lang="en-US" sz="2800" b="1">
              <a:latin typeface="+mn-lt"/>
              <a:cs typeface="Segoe UI Semibold" panose="020B0702040204020203" pitchFamily="34" charset="0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 b="1">
                <a:latin typeface="+mn-lt"/>
                <a:cs typeface="Segoe UI Semibold"/>
              </a:rPr>
              <a:t>Schools are required to collect data and report to DESE</a:t>
            </a:r>
            <a:r>
              <a:rPr lang="en-US" b="1">
                <a:latin typeface="+mn-lt"/>
                <a:cs typeface="Segoe UI Semibold"/>
              </a:rPr>
              <a:t>. </a:t>
            </a:r>
            <a:endParaRPr lang="en-US" sz="2800" b="1">
              <a:latin typeface="+mn-lt"/>
              <a:cs typeface="Segoe UI Semibold" panose="020B0702040204020203" pitchFamily="34" charset="0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>
                <a:latin typeface="+mn-lt"/>
                <a:cs typeface="Segoe UI Semibold"/>
              </a:rPr>
              <a:t>DESE is required to report it to Federal </a:t>
            </a:r>
            <a:r>
              <a:rPr lang="en-US">
                <a:latin typeface="+mn-lt"/>
                <a:cs typeface="Segoe UI Semibold"/>
              </a:rPr>
              <a:t>Government.</a:t>
            </a:r>
            <a:endParaRPr lang="en-US" sz="2800">
              <a:latin typeface="+mn-lt"/>
              <a:cs typeface="Segoe UI Semibold" panose="020B0702040204020203" pitchFamily="34" charset="0"/>
            </a:endParaRPr>
          </a:p>
          <a:p>
            <a:pPr marL="467995" indent="-467995">
              <a:spcAft>
                <a:spcPts val="600"/>
              </a:spcAft>
            </a:pPr>
            <a:endParaRPr lang="en-US" sz="2400">
              <a:latin typeface="+mn-lt"/>
              <a:cs typeface="Segoe UI Semibold" panose="020B0702040204020203" pitchFamily="34" charset="0"/>
            </a:endParaRPr>
          </a:p>
          <a:p>
            <a:pPr marL="467995" indent="-467995">
              <a:spcAft>
                <a:spcPts val="600"/>
              </a:spcAft>
            </a:pPr>
            <a:r>
              <a:rPr lang="en-US" sz="2800" b="1">
                <a:latin typeface="+mn-lt"/>
                <a:cs typeface="Segoe UI Semibold"/>
              </a:rPr>
              <a:t>This data should be entered in the SIS and is transmitted to DESE via SIF</a:t>
            </a:r>
            <a:r>
              <a:rPr lang="en-US" b="1">
                <a:latin typeface="+mn-lt"/>
                <a:cs typeface="Segoe UI Semibold"/>
              </a:rPr>
              <a:t>.</a:t>
            </a:r>
            <a:endParaRPr lang="en-US" sz="2800" b="1">
              <a:latin typeface="+mn-lt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B60EE0-61B8-C12D-57EE-BED1F17C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Communication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4542C-0EA2-3352-3F63-6BE04A492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76" y="1807029"/>
            <a:ext cx="3462452" cy="4310742"/>
          </a:xfrm>
          <a:solidFill>
            <a:srgbClr val="3647B6"/>
          </a:solidFill>
        </p:spPr>
        <p:txBody>
          <a:bodyPr anchor="t" anchorCtr="0">
            <a:normAutofit/>
          </a:bodyPr>
          <a:lstStyle/>
          <a:p>
            <a:pPr algn="ctr"/>
            <a:endParaRPr lang="en-US" u="sng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u="sng">
                <a:solidFill>
                  <a:schemeClr val="bg1"/>
                </a:solidFill>
              </a:rPr>
              <a:t>SIS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Student Information System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District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All students enrolled and attending in a district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Homeless/foster care flags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5349304-80B9-09FF-D374-3A510EDDAAF4}"/>
              </a:ext>
            </a:extLst>
          </p:cNvPr>
          <p:cNvSpPr/>
          <p:nvPr/>
        </p:nvSpPr>
        <p:spPr>
          <a:xfrm>
            <a:off x="4136571" y="1632856"/>
            <a:ext cx="4093030" cy="4615543"/>
          </a:xfrm>
          <a:prstGeom prst="rightArrow">
            <a:avLst>
              <a:gd name="adj1" fmla="val 50000"/>
              <a:gd name="adj2" fmla="val 23529"/>
            </a:avLst>
          </a:prstGeom>
          <a:solidFill>
            <a:srgbClr val="3647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2000" b="1" u="sng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</a:p>
          <a:p>
            <a:pPr marL="457200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Interoperability Framework </a:t>
            </a:r>
          </a:p>
          <a:p>
            <a:pPr marL="457200" indent="-28257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the district data and transfer it to DESE </a:t>
            </a:r>
          </a:p>
          <a:p>
            <a:pPr marL="457200" indent="-28257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occurs every night!</a:t>
            </a:r>
          </a:p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BAD9B5-F95D-1853-D0C2-E581BCA0115C}"/>
              </a:ext>
            </a:extLst>
          </p:cNvPr>
          <p:cNvSpPr txBox="1">
            <a:spLocks/>
          </p:cNvSpPr>
          <p:nvPr/>
        </p:nvSpPr>
        <p:spPr>
          <a:xfrm>
            <a:off x="8404566" y="1807028"/>
            <a:ext cx="3385458" cy="4310741"/>
          </a:xfrm>
          <a:prstGeom prst="rect">
            <a:avLst/>
          </a:prstGeom>
          <a:solidFill>
            <a:srgbClr val="3647B6"/>
          </a:solidFill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u="sng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u="sng">
                <a:solidFill>
                  <a:schemeClr val="bg1"/>
                </a:solidFill>
              </a:rPr>
              <a:t>Security Portal</a:t>
            </a:r>
          </a:p>
          <a:p>
            <a:pPr marL="457200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Homeless and Foster Care App</a:t>
            </a:r>
          </a:p>
          <a:p>
            <a:pPr marL="457200" indent="-28257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DESE </a:t>
            </a:r>
          </a:p>
          <a:p>
            <a:pPr marL="457200" indent="-28257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District assigns the Homeless and Foster Care Student App Role</a:t>
            </a:r>
          </a:p>
          <a:p>
            <a:pPr marL="457200" indent="-282575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Edits and certification of data by District Designee</a:t>
            </a:r>
          </a:p>
          <a:p>
            <a:pPr marL="457200" indent="-282575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457200" indent="-282575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How to enter student data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B190E-07EB-C094-3042-384C824B6375}"/>
              </a:ext>
            </a:extLst>
          </p:cNvPr>
          <p:cNvSpPr txBox="1"/>
          <p:nvPr/>
        </p:nvSpPr>
        <p:spPr>
          <a:xfrm>
            <a:off x="638407" y="1736646"/>
            <a:ext cx="109151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Your Student Information System (SIS) displays homeless and foster care flags. These flags should be selected whenever a student becomes homeless or enters foster care.</a:t>
            </a:r>
          </a:p>
          <a:p>
            <a:pPr algn="l">
              <a:spcAft>
                <a:spcPts val="600"/>
              </a:spcAft>
            </a:pPr>
            <a:endParaRPr lang="en-US" sz="2000" b="0" i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If a student becomes homeless</a:t>
            </a: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, select the homeless flag.</a:t>
            </a:r>
          </a:p>
          <a:p>
            <a:pPr marL="914400" lvl="1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You will then be prompted to select the dwelling arrangement (*</a:t>
            </a:r>
            <a:r>
              <a:rPr lang="en-US" sz="2000" b="1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sheltered</a:t>
            </a: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, doubled-up, unsheltered, or hotel/motel </a:t>
            </a:r>
            <a:r>
              <a:rPr lang="en-US" sz="2000" b="0" i="1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when first identified</a:t>
            </a: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).</a:t>
            </a:r>
            <a:r>
              <a:rPr lang="en-US" sz="1600"/>
              <a:t> </a:t>
            </a:r>
            <a:r>
              <a:rPr lang="en-US" sz="1600" b="1"/>
              <a:t>(*</a:t>
            </a:r>
            <a:r>
              <a:rPr lang="en-US" sz="1600"/>
              <a:t>Traditional shelter versus emergency shelter expansion students.) </a:t>
            </a:r>
            <a:endParaRPr lang="en-US" sz="1600" b="0" i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marL="914400" lvl="1" indent="-446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You will be further prompted to indicate whether the student is also unaccompanied (Yes, No).</a:t>
            </a:r>
          </a:p>
          <a:p>
            <a:pPr marL="468312" lvl="1" algn="l">
              <a:spcAft>
                <a:spcPts val="600"/>
              </a:spcAft>
            </a:pPr>
            <a:endParaRPr lang="en-US" sz="2000" b="0" i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If the student has been placed in foster care </a:t>
            </a: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(students in 24-hour, out-of-home care, away from parent/guardian, and for whom DCF has care and placement responsibility), select the foster care flag.</a:t>
            </a:r>
          </a:p>
          <a:p>
            <a:pPr marL="914400" lvl="1" indent="-446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There are no further prompts.</a:t>
            </a:r>
          </a:p>
        </p:txBody>
      </p:sp>
    </p:spTree>
    <p:extLst>
      <p:ext uri="{BB962C8B-B14F-4D97-AF65-F5344CB8AC3E}">
        <p14:creationId xmlns:p14="http://schemas.microsoft.com/office/powerpoint/2010/main" val="53024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FE534B-A217-32E4-7D4A-BBD24E07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New Emergency Shelter Expansion Sites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EDDD6-4124-F8D2-0A8C-9B94DD1E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The state has 80+ new emergency shelter expansion sites which include hotels and motels across the commonwealth to meet the demand for emergency assistance.</a:t>
            </a:r>
          </a:p>
          <a:p>
            <a:r>
              <a:rPr lang="en-US">
                <a:latin typeface="Arial"/>
                <a:cs typeface="Arial"/>
              </a:rPr>
              <a:t>Districts where these new emergency shelter expansion sites were opened are using a specific emergency shelter expansion flag to denote students located at these sites. </a:t>
            </a:r>
          </a:p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This Emergency Shelter Expansion Flag must be entered manually in the portal. SIF does not transmit this data from SIS for this flag.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C61782F326748B4350C16576B1264" ma:contentTypeVersion="16" ma:contentTypeDescription="Create a new document." ma:contentTypeScope="" ma:versionID="e7561f8dc24fc355239aa092c8188451">
  <xsd:schema xmlns:xsd="http://www.w3.org/2001/XMLSchema" xmlns:xs="http://www.w3.org/2001/XMLSchema" xmlns:p="http://schemas.microsoft.com/office/2006/metadata/properties" xmlns:ns2="5e52e1ca-4780-478c-9e15-43ff0784ab0a" xmlns:ns3="fdcd57df-05e8-4749-9cc8-5afe3dcd00a5" targetNamespace="http://schemas.microsoft.com/office/2006/metadata/properties" ma:root="true" ma:fieldsID="7fb6947f39bc9c2895b517804e34bc7b" ns2:_="" ns3:_="">
    <xsd:import namespace="5e52e1ca-4780-478c-9e15-43ff0784ab0a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e1ca-4780-478c-9e15-43ff0784a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5e52e1ca-4780-478c-9e15-43ff0784ab0a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Props1.xml><?xml version="1.0" encoding="utf-8"?>
<ds:datastoreItem xmlns:ds="http://schemas.openxmlformats.org/officeDocument/2006/customXml" ds:itemID="{207019DA-6975-48E4-9AB6-87862EC3E194}">
  <ds:schemaRefs>
    <ds:schemaRef ds:uri="5e52e1ca-4780-478c-9e15-43ff0784ab0a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5e52e1ca-4780-478c-9e15-43ff0784ab0a"/>
    <ds:schemaRef ds:uri="fdcd57df-05e8-4749-9cc8-5afe3dcd00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2131</Words>
  <Application>Microsoft Office PowerPoint</Application>
  <PresentationFormat>Widescreen</PresentationFormat>
  <Paragraphs>207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-apple-system</vt:lpstr>
      <vt:lpstr>Segoe</vt:lpstr>
      <vt:lpstr>Segoe SemiBold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Educational Stability</vt:lpstr>
      <vt:lpstr>Why Data Collection?</vt:lpstr>
      <vt:lpstr>Data Collection Requirements:</vt:lpstr>
      <vt:lpstr>When should  students be reported?</vt:lpstr>
      <vt:lpstr>Massachusetts Migrant Education Program</vt:lpstr>
      <vt:lpstr>Military Interstate Children’s Compact Commission (MIC3)</vt:lpstr>
      <vt:lpstr>Data Communication</vt:lpstr>
      <vt:lpstr>How to enter student data ?</vt:lpstr>
      <vt:lpstr>New Emergency Shelter Expansion Sites</vt:lpstr>
      <vt:lpstr>Eligible Students for New Flag</vt:lpstr>
      <vt:lpstr>Non-Eligible Students for New Flag</vt:lpstr>
      <vt:lpstr>What does the new flag look like?</vt:lpstr>
      <vt:lpstr>AGAIN!</vt:lpstr>
      <vt:lpstr>Data transmission to DESE </vt:lpstr>
      <vt:lpstr>Existing homelessness or foster care?</vt:lpstr>
      <vt:lpstr>Updating your Student Information System (SIS)</vt:lpstr>
      <vt:lpstr>Legacy Districts and Schools</vt:lpstr>
      <vt:lpstr>Accessing the Homeless and Foster Care Student Application</vt:lpstr>
      <vt:lpstr>Data Entry</vt:lpstr>
      <vt:lpstr>Add/Update Screen</vt:lpstr>
      <vt:lpstr>For students in foster care</vt:lpstr>
      <vt:lpstr>For students who are homeless</vt:lpstr>
      <vt:lpstr>Once a Student is Entered</vt:lpstr>
      <vt:lpstr>To Close Out the School Year</vt:lpstr>
      <vt:lpstr>Is Your Data Accurate?</vt:lpstr>
      <vt:lpstr>Submitting the Data</vt:lpstr>
      <vt:lpstr>Next School Year</vt:lpstr>
      <vt:lpstr>Resources:</vt:lpstr>
      <vt:lpstr>Thank You for Joining the Educational Stability Team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Data Collection</dc:title>
  <dc:creator>DESE</dc:creator>
  <cp:lastModifiedBy>Zou, Dong (EOE)</cp:lastModifiedBy>
  <cp:revision>3</cp:revision>
  <cp:lastPrinted>2024-06-04T18:40:19Z</cp:lastPrinted>
  <dcterms:created xsi:type="dcterms:W3CDTF">2022-10-11T20:32:22Z</dcterms:created>
  <dcterms:modified xsi:type="dcterms:W3CDTF">2024-08-22T14:57:22Z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22 2024 12:00AM</vt:lpwstr>
  </property>
</Properties>
</file>