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2" r:id="rId6"/>
    <p:sldId id="260" r:id="rId7"/>
    <p:sldId id="261" r:id="rId8"/>
    <p:sldId id="268" r:id="rId9"/>
    <p:sldId id="281" r:id="rId10"/>
    <p:sldId id="264" r:id="rId11"/>
    <p:sldId id="269" r:id="rId12"/>
    <p:sldId id="270" r:id="rId13"/>
    <p:sldId id="271" r:id="rId14"/>
    <p:sldId id="265" r:id="rId15"/>
    <p:sldId id="272" r:id="rId16"/>
    <p:sldId id="273" r:id="rId17"/>
    <p:sldId id="274" r:id="rId18"/>
    <p:sldId id="266" r:id="rId19"/>
    <p:sldId id="275" r:id="rId20"/>
    <p:sldId id="276" r:id="rId21"/>
    <p:sldId id="277" r:id="rId22"/>
    <p:sldId id="280" r:id="rId23"/>
    <p:sldId id="279" r:id="rId24"/>
    <p:sldId id="282" r:id="rId25"/>
    <p:sldId id="283" r:id="rId26"/>
    <p:sldId id="267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456"/>
    <a:srgbClr val="99825A"/>
    <a:srgbClr val="2A335E"/>
    <a:srgbClr val="E2A214"/>
    <a:srgbClr val="292F61"/>
    <a:srgbClr val="4948B6"/>
    <a:srgbClr val="283369"/>
    <a:srgbClr val="EFBD4C"/>
    <a:srgbClr val="8397E7"/>
    <a:srgbClr val="AF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72256" autoAdjust="0"/>
  </p:normalViewPr>
  <p:slideViewPr>
    <p:cSldViewPr snapToGrid="0">
      <p:cViewPr varScale="1">
        <p:scale>
          <a:sx n="49" d="100"/>
          <a:sy n="49" d="100"/>
        </p:scale>
        <p:origin x="36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Rachelle Engler (DESE)" userId="a21d5eb0-8f40-45e8-806c-8b2ef2307bb7" providerId="ADAL" clId="{0B4904FB-ED6B-48B7-8C51-BBC085D6C108}"/>
    <pc:docChg chg="custSel modSld">
      <pc:chgData name="Bennett, Rachelle Engler (DESE)" userId="a21d5eb0-8f40-45e8-806c-8b2ef2307bb7" providerId="ADAL" clId="{0B4904FB-ED6B-48B7-8C51-BBC085D6C108}" dt="2024-06-22T22:45:18.063" v="95" actId="114"/>
      <pc:docMkLst>
        <pc:docMk/>
      </pc:docMkLst>
      <pc:sldChg chg="modSp mod">
        <pc:chgData name="Bennett, Rachelle Engler (DESE)" userId="a21d5eb0-8f40-45e8-806c-8b2ef2307bb7" providerId="ADAL" clId="{0B4904FB-ED6B-48B7-8C51-BBC085D6C108}" dt="2024-06-22T22:45:18.063" v="95" actId="114"/>
        <pc:sldMkLst>
          <pc:docMk/>
          <pc:sldMk cId="3472057045" sldId="256"/>
        </pc:sldMkLst>
        <pc:spChg chg="mod">
          <ac:chgData name="Bennett, Rachelle Engler (DESE)" userId="a21d5eb0-8f40-45e8-806c-8b2ef2307bb7" providerId="ADAL" clId="{0B4904FB-ED6B-48B7-8C51-BBC085D6C108}" dt="2024-06-22T22:45:18.063" v="95" actId="114"/>
          <ac:spMkLst>
            <pc:docMk/>
            <pc:sldMk cId="3472057045" sldId="256"/>
            <ac:spMk id="3" creationId="{451FB839-A537-685A-EE8C-AF8C11F1A2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FB077-2958-4DAC-8AF1-2EAD5CE350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1AEB4-EDDC-433C-A806-8DD5F6FE80F5}">
      <dgm:prSet/>
      <dgm:spPr/>
      <dgm:t>
        <a:bodyPr/>
        <a:lstStyle/>
        <a:p>
          <a:r>
            <a:rPr lang="en-US" dirty="0"/>
            <a:t>Option one: Action Planning: Up to </a:t>
          </a:r>
          <a:r>
            <a:rPr lang="en-US" b="1" dirty="0"/>
            <a:t>$20,000 </a:t>
          </a:r>
          <a:r>
            <a:rPr lang="en-US" dirty="0"/>
            <a:t>total, with a maximum of </a:t>
          </a:r>
          <a:r>
            <a:rPr lang="en-US" b="1" dirty="0"/>
            <a:t>$10,000 </a:t>
          </a:r>
          <a:r>
            <a:rPr lang="en-US" dirty="0"/>
            <a:t>per school</a:t>
          </a:r>
        </a:p>
      </dgm:t>
      <dgm:extLst>
        <a:ext uri="{E40237B7-FDA0-4F09-8148-C483321AD2D9}">
          <dgm14:cNvPr xmlns:dgm14="http://schemas.microsoft.com/office/drawing/2010/diagram" id="0" name="" descr="Option one: Action Planning: Up to $20,000 total, with a maximum of $10,000 per school&#10;Option two: Implementation and Support: Up to $10,000 per district"/>
        </a:ext>
      </dgm:extLst>
    </dgm:pt>
    <dgm:pt modelId="{EDA62273-CF06-4C8A-A1D3-3E9460C6DB0A}" type="parTrans" cxnId="{DF3B9FDE-F0A3-4D59-8106-11E5CECC47A2}">
      <dgm:prSet/>
      <dgm:spPr/>
      <dgm:t>
        <a:bodyPr/>
        <a:lstStyle/>
        <a:p>
          <a:endParaRPr lang="en-US"/>
        </a:p>
      </dgm:t>
    </dgm:pt>
    <dgm:pt modelId="{45861AF7-6B41-42E2-9C5D-592C714F84DD}" type="sibTrans" cxnId="{DF3B9FDE-F0A3-4D59-8106-11E5CECC47A2}">
      <dgm:prSet/>
      <dgm:spPr/>
      <dgm:t>
        <a:bodyPr/>
        <a:lstStyle/>
        <a:p>
          <a:endParaRPr lang="en-US"/>
        </a:p>
      </dgm:t>
    </dgm:pt>
    <dgm:pt modelId="{2A6D67C9-C150-4041-873A-63AD54B5E0EA}">
      <dgm:prSet/>
      <dgm:spPr/>
      <dgm:t>
        <a:bodyPr/>
        <a:lstStyle/>
        <a:p>
          <a:r>
            <a:rPr lang="en-US" dirty="0"/>
            <a:t>Option two: Implementation and Support: Up to </a:t>
          </a:r>
          <a:r>
            <a:rPr lang="en-US" b="1" dirty="0"/>
            <a:t>$10,000 </a:t>
          </a:r>
          <a:r>
            <a:rPr lang="en-US" dirty="0"/>
            <a:t>per district</a:t>
          </a:r>
        </a:p>
      </dgm:t>
      <dgm:extLst>
        <a:ext uri="{E40237B7-FDA0-4F09-8148-C483321AD2D9}">
          <dgm14:cNvPr xmlns:dgm14="http://schemas.microsoft.com/office/drawing/2010/diagram" id="0" name="" descr="Option one: Action Planning: Up to $20,000 total, with a maximum of $10,000 per school&#10;Option two: Implementation and Support: Up to $10,000 per district"/>
        </a:ext>
      </dgm:extLst>
    </dgm:pt>
    <dgm:pt modelId="{918907F9-32E8-49F1-96B5-5263236936D7}" type="parTrans" cxnId="{73AFD77F-2D88-4466-A806-054F9A66A3B1}">
      <dgm:prSet/>
      <dgm:spPr/>
      <dgm:t>
        <a:bodyPr/>
        <a:lstStyle/>
        <a:p>
          <a:endParaRPr lang="en-US"/>
        </a:p>
      </dgm:t>
    </dgm:pt>
    <dgm:pt modelId="{B92D1A3E-0626-4CBF-B4B8-6D7C9C14B50A}" type="sibTrans" cxnId="{73AFD77F-2D88-4466-A806-054F9A66A3B1}">
      <dgm:prSet/>
      <dgm:spPr/>
      <dgm:t>
        <a:bodyPr/>
        <a:lstStyle/>
        <a:p>
          <a:endParaRPr lang="en-US"/>
        </a:p>
      </dgm:t>
    </dgm:pt>
    <dgm:pt modelId="{745468FC-9CFD-4CAD-A707-4144F7A0146F}" type="pres">
      <dgm:prSet presAssocID="{4DFFB077-2958-4DAC-8AF1-2EAD5CE35001}" presName="linear" presStyleCnt="0">
        <dgm:presLayoutVars>
          <dgm:animLvl val="lvl"/>
          <dgm:resizeHandles val="exact"/>
        </dgm:presLayoutVars>
      </dgm:prSet>
      <dgm:spPr/>
    </dgm:pt>
    <dgm:pt modelId="{F5A81284-5D08-4A52-BC8E-040913355E5A}" type="pres">
      <dgm:prSet presAssocID="{4FD1AEB4-EDDC-433C-A806-8DD5F6FE80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8A2500-83F3-409A-8CAB-787A365BAB31}" type="pres">
      <dgm:prSet presAssocID="{45861AF7-6B41-42E2-9C5D-592C714F84DD}" presName="spacer" presStyleCnt="0"/>
      <dgm:spPr/>
    </dgm:pt>
    <dgm:pt modelId="{D6F112C9-A748-4A81-B243-0C4C606D9CBB}" type="pres">
      <dgm:prSet presAssocID="{2A6D67C9-C150-4041-873A-63AD54B5E0E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1C1732-3429-4FE5-B33C-EBF53A8B3322}" type="presOf" srcId="{4FD1AEB4-EDDC-433C-A806-8DD5F6FE80F5}" destId="{F5A81284-5D08-4A52-BC8E-040913355E5A}" srcOrd="0" destOrd="0" presId="urn:microsoft.com/office/officeart/2005/8/layout/vList2"/>
    <dgm:cxn modelId="{73AFD77F-2D88-4466-A806-054F9A66A3B1}" srcId="{4DFFB077-2958-4DAC-8AF1-2EAD5CE35001}" destId="{2A6D67C9-C150-4041-873A-63AD54B5E0EA}" srcOrd="1" destOrd="0" parTransId="{918907F9-32E8-49F1-96B5-5263236936D7}" sibTransId="{B92D1A3E-0626-4CBF-B4B8-6D7C9C14B50A}"/>
    <dgm:cxn modelId="{C5A1558F-6E65-4168-8A67-E8D905C02826}" type="presOf" srcId="{2A6D67C9-C150-4041-873A-63AD54B5E0EA}" destId="{D6F112C9-A748-4A81-B243-0C4C606D9CBB}" srcOrd="0" destOrd="0" presId="urn:microsoft.com/office/officeart/2005/8/layout/vList2"/>
    <dgm:cxn modelId="{70AF3CB8-0AD2-4C56-AE87-B9F0674830C3}" type="presOf" srcId="{4DFFB077-2958-4DAC-8AF1-2EAD5CE35001}" destId="{745468FC-9CFD-4CAD-A707-4144F7A0146F}" srcOrd="0" destOrd="0" presId="urn:microsoft.com/office/officeart/2005/8/layout/vList2"/>
    <dgm:cxn modelId="{DF3B9FDE-F0A3-4D59-8106-11E5CECC47A2}" srcId="{4DFFB077-2958-4DAC-8AF1-2EAD5CE35001}" destId="{4FD1AEB4-EDDC-433C-A806-8DD5F6FE80F5}" srcOrd="0" destOrd="0" parTransId="{EDA62273-CF06-4C8A-A1D3-3E9460C6DB0A}" sibTransId="{45861AF7-6B41-42E2-9C5D-592C714F84DD}"/>
    <dgm:cxn modelId="{67BC226F-C025-4010-9696-4E5BAED5A397}" type="presParOf" srcId="{745468FC-9CFD-4CAD-A707-4144F7A0146F}" destId="{F5A81284-5D08-4A52-BC8E-040913355E5A}" srcOrd="0" destOrd="0" presId="urn:microsoft.com/office/officeart/2005/8/layout/vList2"/>
    <dgm:cxn modelId="{01ACE9C5-4A81-4792-A77D-D7FF2590674C}" type="presParOf" srcId="{745468FC-9CFD-4CAD-A707-4144F7A0146F}" destId="{7B8A2500-83F3-409A-8CAB-787A365BAB31}" srcOrd="1" destOrd="0" presId="urn:microsoft.com/office/officeart/2005/8/layout/vList2"/>
    <dgm:cxn modelId="{37B660BA-CA18-4CA6-99E5-DDCB174A541E}" type="presParOf" srcId="{745468FC-9CFD-4CAD-A707-4144F7A0146F}" destId="{D6F112C9-A748-4A81-B243-0C4C606D9C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81284-5D08-4A52-BC8E-040913355E5A}">
      <dsp:nvSpPr>
        <dsp:cNvPr id="0" name=""/>
        <dsp:cNvSpPr/>
      </dsp:nvSpPr>
      <dsp:spPr>
        <a:xfrm>
          <a:off x="0" y="518192"/>
          <a:ext cx="6172199" cy="186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Option one: Action Planning: Up to </a:t>
          </a:r>
          <a:r>
            <a:rPr lang="en-US" sz="3400" b="1" kern="1200" dirty="0"/>
            <a:t>$20,000 </a:t>
          </a:r>
          <a:r>
            <a:rPr lang="en-US" sz="3400" kern="1200" dirty="0"/>
            <a:t>total, with a maximum of </a:t>
          </a:r>
          <a:r>
            <a:rPr lang="en-US" sz="3400" b="1" kern="1200" dirty="0"/>
            <a:t>$10,000 </a:t>
          </a:r>
          <a:r>
            <a:rPr lang="en-US" sz="3400" kern="1200" dirty="0"/>
            <a:t>per school</a:t>
          </a:r>
        </a:p>
      </dsp:txBody>
      <dsp:txXfrm>
        <a:off x="91269" y="609461"/>
        <a:ext cx="5989661" cy="1687122"/>
      </dsp:txXfrm>
    </dsp:sp>
    <dsp:sp modelId="{D6F112C9-A748-4A81-B243-0C4C606D9CBB}">
      <dsp:nvSpPr>
        <dsp:cNvPr id="0" name=""/>
        <dsp:cNvSpPr/>
      </dsp:nvSpPr>
      <dsp:spPr>
        <a:xfrm>
          <a:off x="0" y="2485772"/>
          <a:ext cx="6172199" cy="186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Option two: Implementation and Support: Up to </a:t>
          </a:r>
          <a:r>
            <a:rPr lang="en-US" sz="3400" b="1" kern="1200" dirty="0"/>
            <a:t>$10,000 </a:t>
          </a:r>
          <a:r>
            <a:rPr lang="en-US" sz="3400" kern="1200" dirty="0"/>
            <a:t>per district</a:t>
          </a:r>
        </a:p>
      </dsp:txBody>
      <dsp:txXfrm>
        <a:off x="91269" y="2577041"/>
        <a:ext cx="5989661" cy="168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.egrantsmanagement.com/DocumentLibrary/PublicLink.aspx?Folder=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ss.egrantsmanagement.com/DocumentLibrary/PublicLink.aspx?Folder=5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.egrantsmanagement.com/DocumentLibrary/PublicLink.aspx?Folder=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5/033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DESE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Grant funds may be used for: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A school and district-level implementation coordinator(s);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Consultants;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Substitutes;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Evidence-based programs/initiatives; and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Materials to be used in implementation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Stipends for the members of the team that will be responsible for the mentorship/support activities, or for any appropriate costs associated with mentoring/support.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appropriation, we are expecting approximately $282,000 to be available for this grant. </a:t>
            </a:r>
          </a:p>
          <a:p>
            <a:endParaRPr lang="en-US" dirty="0"/>
          </a:p>
          <a:p>
            <a:r>
              <a:rPr lang="en-US" dirty="0"/>
              <a:t>Typically, we try to award about 75% of the available funds to Option 1 applicants and 25% to Option 2 applicants.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01D35"/>
                </a:solidFill>
              </a:rPr>
              <a:t>Assurance statement document will be downloaded from GEM$, printed, singed, and uploaded back to GEM$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01D35"/>
                </a:solidFill>
              </a:rPr>
              <a:t>Budget is entered directly in the GEM$ form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01D35"/>
                </a:solidFill>
              </a:rPr>
              <a:t>Program Narrative, previously Part III is entered into the GEM$ form. The RFP includes Application Planning Templates for </a:t>
            </a:r>
            <a:r>
              <a:rPr lang="en-US" b="1" dirty="0">
                <a:solidFill>
                  <a:srgbClr val="101D35"/>
                </a:solidFill>
              </a:rPr>
              <a:t>planning purposes only and is optional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101D35"/>
                </a:solidFill>
              </a:rPr>
              <a:t>Applicants applying to Option Two will need to upload into GEM$ a previously completed action plan that was created after using the SaSS self-reflection tool.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01D35"/>
                </a:solidFill>
              </a:rPr>
              <a:t>You can look up users in GEM$ by going to: Reports – Users – Users; you can download it and search/sort out the UAAs. I don’t think someone who’s not set up in GEMS already can find this – but if a district person is in GEMS they should have access to an Address Book where they can see who has what roles in their district.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4800" dirty="0">
                <a:solidFill>
                  <a:srgbClr val="101D35"/>
                </a:solidFill>
              </a:rPr>
              <a:t>Applications that are not submitted through the LEA Superintendent / Chief Executive Approved step by the grant due date can not be accepted.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100" dirty="0">
              <a:latin typeface="Arial"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1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</a:rPr>
              <a:t>Other notes:</a:t>
            </a: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</a:rPr>
              <a:t>Narrative sections have varied word-processing functions to allow for formatting, but can also accept text, graphics, etc. by pasting them in.</a:t>
            </a: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</a:rPr>
              <a:t>The Budget line items are different from previous grants (not in GEM$) and now align to the line items that school districts report on in their EOY Financial Reports to DESE.  A Chart of Accounts and other budget guidance can be found here: </a:t>
            </a: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  <a:hlinkClick r:id="rId3"/>
              </a:rPr>
              <a:t>https://mass.egrantsmanagement.com/DocumentLibrary/PublicLink.aspx?Folder=8</a:t>
            </a: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</a:rPr>
              <a:t>General training resources for GEM$ are here: </a:t>
            </a:r>
            <a:r>
              <a:rPr lang="en-US" sz="11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inherit"/>
                <a:hlinkClick r:id="rId4"/>
              </a:rPr>
              <a:t>https://mass.egrantsmanagement.com/DocumentLibrary/PublicLink.aspx?Folder=5</a:t>
            </a: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101D35"/>
                </a:solidFill>
              </a:rPr>
              <a:t>https://mass.egrantsmanagement.com/DocumentLibrary/PublicLink.aspx?Folder=8 </a:t>
            </a:r>
          </a:p>
          <a:p>
            <a:pPr algn="l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dirty="0">
                <a:hlinkClick r:id="rId3"/>
              </a:rPr>
              <a:t>https://mass.egrantsmanagement.com/DocumentLibrary/PublicLink.aspx?Folder=5</a:t>
            </a:r>
            <a:endParaRPr lang="en-US" sz="12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1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https://www.doe.mass.edu/grants/2025/0335/</a:t>
            </a:r>
            <a:endParaRPr lang="en-US" b="0" i="0" dirty="0"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Phases I-III will be completed by Option 1 grantees</a:t>
            </a:r>
          </a:p>
          <a:p>
            <a:r>
              <a:rPr lang="en-US" dirty="0"/>
              <a:t>Phases IV and V are completed by Option 2 grantees who have previously completed phases I-III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Professional development prior to completing the self-reflection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Upon award, Option One grantees will be required to participate in DESE-provided asynchronous learning OR show evidence of completing similar training or PD prior to beginning the self-reflection process. Upon award, selected grantees can either: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Select at least two (2) team members from each school-based team to participate in approximately 10 hours of asynchronous professional learning from the DESE-sponsored online course “Hope and Healing for Active Anti-Racism". Details will be provided upon award.  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evidence of at least 10 hours of previous or planned work by team members related to learning relevant to safe and supportive schools. Topics may include, anti-racist practices, trauma informed practices, culturally responsive education, or others proposed by the grantee.  </a:t>
            </a:r>
          </a:p>
          <a:p>
            <a:pPr marL="342900" indent="-342900" algn="l" rtl="0" fontAlgn="base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+mj-lt"/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Action plans will align to the 6 levers of the SaSS framework and tool: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Leadership and Culture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Family Engagement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Professional Learning Opportunities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to Resources and Services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Teaching and Learning</a:t>
            </a:r>
          </a:p>
          <a:p>
            <a:pPr marL="342900" indent="-342900" algn="l" rtl="0" fontAlgn="base">
              <a:buFont typeface="+mj-lt"/>
              <a:buAutoNum type="arabicPeriod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Policies and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 Attachment A: Option One and Option Two Additional Information for more details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 priorities, grant activities, and fund use for each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4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5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areas of support may include: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Providing feedback to the Department or the Commission at meetings,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Presenting at online, regional, and statewide conferences, or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Providing direct support or guidance to Option One grantees related to using the Framework and Tool to inform action plan creation and implementation, or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Another area agreed to by the applicant and Department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fs/discipline/?section=massachuset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.egrantsmanagement.com/DocumentLibrary/PublicLink.aspx?Folder=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ss.egrantsmanagement.com/DocumentLibrary/PublicLink.aspx?Folder=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5/033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128501"/>
            <a:ext cx="8631677" cy="1928238"/>
          </a:xfrm>
        </p:spPr>
        <p:txBody>
          <a:bodyPr>
            <a:noAutofit/>
          </a:bodyPr>
          <a:lstStyle/>
          <a:p>
            <a:r>
              <a:rPr lang="en-US" sz="4400" dirty="0"/>
              <a:t>FC 0335 Safe and Supportive Schools Competitive Grant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14" y="5466945"/>
            <a:ext cx="6770451" cy="1391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June 14 and 17 (and 20, </a:t>
            </a:r>
            <a:r>
              <a:rPr lang="en-US" dirty="0" err="1">
                <a:latin typeface="Arial"/>
                <a:cs typeface="Arial"/>
              </a:rPr>
              <a:t>Q+A</a:t>
            </a:r>
            <a:r>
              <a:rPr lang="en-US" dirty="0">
                <a:latin typeface="Arial"/>
                <a:cs typeface="Arial"/>
              </a:rPr>
              <a:t> only)</a:t>
            </a:r>
          </a:p>
          <a:p>
            <a:r>
              <a:rPr lang="en-US" dirty="0">
                <a:latin typeface="Arial"/>
                <a:cs typeface="Arial"/>
              </a:rPr>
              <a:t>Updated Grant Due Date: </a:t>
            </a:r>
            <a:br>
              <a:rPr lang="en-US" dirty="0">
                <a:latin typeface="Arial"/>
                <a:cs typeface="Arial"/>
              </a:rPr>
            </a:br>
            <a:r>
              <a:rPr lang="en-US" b="1" i="1" dirty="0">
                <a:latin typeface="Arial"/>
                <a:cs typeface="Arial"/>
              </a:rPr>
              <a:t>Friday, July 12, 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FB212-6584-D616-5284-7876BF84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Option One - Fund Use </a:t>
            </a:r>
            <a:r>
              <a:rPr lang="en-US" i="1" dirty="0">
                <a:latin typeface="Arial"/>
                <a:cs typeface="Arial"/>
              </a:rPr>
              <a:t>Continued 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DE61B-C234-7AA6-D4AD-10E0976A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All applicants may consider partnering with consultants to help facilitate the action planning process.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All applicants may also consider partnering with community-based organizations including early childhood education and afterschool or out of school time providers for alignment and collaboration. </a:t>
            </a:r>
          </a:p>
          <a:p>
            <a:r>
              <a:rPr lang="en-US" sz="2800" dirty="0">
                <a:latin typeface="Arial"/>
                <a:cs typeface="Arial"/>
              </a:rPr>
              <a:t>Applicants should not include in their application requests for funds to support activities related to action plan implementation.</a:t>
            </a:r>
          </a:p>
          <a:p>
            <a:r>
              <a:rPr lang="en-US" b="1" dirty="0">
                <a:latin typeface="Arial"/>
                <a:cs typeface="Arial"/>
              </a:rPr>
              <a:t>Funds cannot be used for: electronics (such as iPads, computers, tablets, etc.) 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842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Option 2 – Implementation and Support</a:t>
            </a:r>
            <a:endParaRPr lang="en-US" dirty="0"/>
          </a:p>
        </p:txBody>
      </p:sp>
      <p:pic>
        <p:nvPicPr>
          <p:cNvPr id="4" name="Graphic 4" descr="Badge 3 with solid fill">
            <a:extLst>
              <a:ext uri="{FF2B5EF4-FFF2-40B4-BE49-F238E27FC236}">
                <a16:creationId xmlns:a16="http://schemas.microsoft.com/office/drawing/2014/main" id="{BF66C07B-D75D-7799-6DD8-0D217F576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00" y="1154723"/>
            <a:ext cx="1647092" cy="16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2DFBD-58A9-CEA4-0C29-853000FA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Option Two – Grant Activities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7C0579-24F6-54A4-BAF4-931CF5AF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Begin or continue to implement school-focused action plans (and associated district-support plans) that were created in prior years using the SaSS Tool (phase IV). </a:t>
            </a:r>
          </a:p>
          <a:p>
            <a:r>
              <a:rPr lang="en-US" dirty="0">
                <a:latin typeface="Arial"/>
                <a:cs typeface="Arial"/>
              </a:rPr>
              <a:t>Serve as supports for: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Option One grantees,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Other new </a:t>
            </a:r>
            <a:r>
              <a:rPr lang="en-US" dirty="0" err="1">
                <a:latin typeface="Arial"/>
                <a:cs typeface="Arial"/>
              </a:rPr>
              <a:t>SaSS</a:t>
            </a:r>
            <a:r>
              <a:rPr lang="en-US" dirty="0">
                <a:latin typeface="Arial"/>
                <a:cs typeface="Arial"/>
              </a:rPr>
              <a:t> Tool users,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Schools and districts that are new to implementation, and/or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The Department, Commission, and others as needed and appropriate.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8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BBB362-DC5E-2D52-841C-62456AD8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Two - Fund Use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3D1E4-298A-8E6F-0A0A-045B6BB8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57401"/>
            <a:ext cx="10963275" cy="46386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These funds must be used to implement action plans that incorporate all six sections of the SaSS Tool and to support efforts associated with support activities.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Implementation activities may include but are not limited to: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Development of school-based models for coordinated support of students in need;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Implementation of research-based educational programs;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Activities that address and reduce substance use related problems; and/or 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Development of information systems to help identify students at risk, track interventions and evaluate progress and outcomes.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DFB212-6584-D616-5284-7876BF84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Option Two- Fund Use </a:t>
            </a:r>
            <a:r>
              <a:rPr lang="en-US" i="1" dirty="0">
                <a:latin typeface="Arial"/>
                <a:cs typeface="Arial"/>
              </a:rPr>
              <a:t>Continued 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DE61B-C234-7AA6-D4AD-10E0976A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All applicants may consider partnering with consultants for implementation. 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All applicants may also consider partnering with community-based organizations including early childhood education and afterschool or out of school time providers for alignment and collaboration. </a:t>
            </a:r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Funds cannot be used for: electronics (such as iPads, computers, tablets, etc.) or construction</a:t>
            </a:r>
          </a:p>
        </p:txBody>
      </p:sp>
    </p:spTree>
    <p:extLst>
      <p:ext uri="{BB962C8B-B14F-4D97-AF65-F5344CB8AC3E}">
        <p14:creationId xmlns:p14="http://schemas.microsoft.com/office/powerpoint/2010/main" val="211319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Application Procedures</a:t>
            </a:r>
            <a:endParaRPr lang="en-US" dirty="0"/>
          </a:p>
        </p:txBody>
      </p:sp>
      <p:pic>
        <p:nvPicPr>
          <p:cNvPr id="4" name="Graphic 4" descr="Badge 4 with solid fill">
            <a:extLst>
              <a:ext uri="{FF2B5EF4-FFF2-40B4-BE49-F238E27FC236}">
                <a16:creationId xmlns:a16="http://schemas.microsoft.com/office/drawing/2014/main" id="{35BC5A6E-31A0-661E-D850-DC109022F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262" y="1232877"/>
            <a:ext cx="1647092" cy="16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55831-EBD7-E4CD-E3EB-32BCCCAE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</p:spPr>
        <p:txBody>
          <a:bodyPr anchor="t">
            <a:normAutofit/>
          </a:bodyPr>
          <a:lstStyle/>
          <a:p>
            <a:r>
              <a:rPr lang="en-US" dirty="0"/>
              <a:t>Funding Requests</a:t>
            </a:r>
          </a:p>
        </p:txBody>
      </p:sp>
      <p:graphicFrame>
        <p:nvGraphicFramePr>
          <p:cNvPr id="5" name="Content Placeholder 1" descr="Option one: Action Planning: Up to $20,000 total, with a maximum of $10,000 per school&#10;Option two: Implementation and Support: Up to $10,000 per district&#10;">
            <a:extLst>
              <a:ext uri="{FF2B5EF4-FFF2-40B4-BE49-F238E27FC236}">
                <a16:creationId xmlns:a16="http://schemas.microsoft.com/office/drawing/2014/main" id="{921D518C-CAFF-1A91-CCD9-8C5EA3263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8325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4A425BC0-F305-688B-C252-F5FCD6B2C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20116">
            <a:off x="134171" y="1828521"/>
            <a:ext cx="2595563" cy="25955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06BB653-AC3D-E406-2D68-72D85FFF0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849520">
            <a:off x="1993811" y="4185534"/>
            <a:ext cx="1606339" cy="160633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017D479-AB18-845B-6995-DF1A3D6EC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329" y="1865100"/>
            <a:ext cx="3760431" cy="3823649"/>
            <a:chOff x="153359" y="1810425"/>
            <a:chExt cx="3760431" cy="3823649"/>
          </a:xfrm>
        </p:grpSpPr>
        <p:pic>
          <p:nvPicPr>
            <p:cNvPr id="7" name="Graphic 6" descr="Dollar with solid fill">
              <a:extLst>
                <a:ext uri="{FF2B5EF4-FFF2-40B4-BE49-F238E27FC236}">
                  <a16:creationId xmlns:a16="http://schemas.microsoft.com/office/drawing/2014/main" id="{5717E2D9-B4D6-4290-1490-6BA2F8A0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1207502">
              <a:off x="1788453" y="2323132"/>
              <a:ext cx="1606339" cy="1606339"/>
            </a:xfrm>
            <a:prstGeom prst="rect">
              <a:avLst/>
            </a:prstGeom>
          </p:spPr>
        </p:pic>
        <p:pic>
          <p:nvPicPr>
            <p:cNvPr id="8" name="Graphic 7" descr="Dollar with solid fill">
              <a:extLst>
                <a:ext uri="{FF2B5EF4-FFF2-40B4-BE49-F238E27FC236}">
                  <a16:creationId xmlns:a16="http://schemas.microsoft.com/office/drawing/2014/main" id="{FDEBEAA1-91AB-327C-DFD5-FFD5FAABD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36144">
              <a:off x="169791" y="3309720"/>
              <a:ext cx="1606339" cy="1606339"/>
            </a:xfrm>
            <a:prstGeom prst="rect">
              <a:avLst/>
            </a:prstGeom>
          </p:spPr>
        </p:pic>
        <p:pic>
          <p:nvPicPr>
            <p:cNvPr id="11" name="Graphic 10" descr="Dollar with solid fill">
              <a:extLst>
                <a:ext uri="{FF2B5EF4-FFF2-40B4-BE49-F238E27FC236}">
                  <a16:creationId xmlns:a16="http://schemas.microsoft.com/office/drawing/2014/main" id="{3CCCA0FD-3C9B-D31C-0418-8F79984C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836144">
              <a:off x="1403195" y="4205856"/>
              <a:ext cx="879540" cy="879540"/>
            </a:xfrm>
            <a:prstGeom prst="rect">
              <a:avLst/>
            </a:prstGeom>
          </p:spPr>
        </p:pic>
        <p:pic>
          <p:nvPicPr>
            <p:cNvPr id="12" name="Graphic 11" descr="Dollar with solid fill">
              <a:extLst>
                <a:ext uri="{FF2B5EF4-FFF2-40B4-BE49-F238E27FC236}">
                  <a16:creationId xmlns:a16="http://schemas.microsoft.com/office/drawing/2014/main" id="{56717F29-A00F-F3D9-03EF-CF9F02BB9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068050">
              <a:off x="3034250" y="3624546"/>
              <a:ext cx="879540" cy="879540"/>
            </a:xfrm>
            <a:prstGeom prst="rect">
              <a:avLst/>
            </a:prstGeom>
          </p:spPr>
        </p:pic>
        <p:pic>
          <p:nvPicPr>
            <p:cNvPr id="13" name="Graphic 12" descr="Dollar with solid fill">
              <a:extLst>
                <a:ext uri="{FF2B5EF4-FFF2-40B4-BE49-F238E27FC236}">
                  <a16:creationId xmlns:a16="http://schemas.microsoft.com/office/drawing/2014/main" id="{AE1F3D28-EFA2-700F-3B41-D32EB1EE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68196" y="1810425"/>
              <a:ext cx="879540" cy="879540"/>
            </a:xfrm>
            <a:prstGeom prst="rect">
              <a:avLst/>
            </a:prstGeom>
          </p:spPr>
        </p:pic>
        <p:pic>
          <p:nvPicPr>
            <p:cNvPr id="14" name="Graphic 13" descr="Dollar with solid fill">
              <a:extLst>
                <a:ext uri="{FF2B5EF4-FFF2-40B4-BE49-F238E27FC236}">
                  <a16:creationId xmlns:a16="http://schemas.microsoft.com/office/drawing/2014/main" id="{1188B9EF-4811-6B9F-4F75-17B17FDD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74490" y="3029992"/>
              <a:ext cx="673553" cy="673553"/>
            </a:xfrm>
            <a:prstGeom prst="rect">
              <a:avLst/>
            </a:prstGeom>
          </p:spPr>
        </p:pic>
        <p:pic>
          <p:nvPicPr>
            <p:cNvPr id="15" name="Graphic 14" descr="Dollar with solid fill">
              <a:extLst>
                <a:ext uri="{FF2B5EF4-FFF2-40B4-BE49-F238E27FC236}">
                  <a16:creationId xmlns:a16="http://schemas.microsoft.com/office/drawing/2014/main" id="{CA2A65C5-7BA2-4404-0953-66BAA322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6671" y="3946739"/>
              <a:ext cx="673553" cy="673553"/>
            </a:xfrm>
            <a:prstGeom prst="rect">
              <a:avLst/>
            </a:prstGeom>
          </p:spPr>
        </p:pic>
        <p:pic>
          <p:nvPicPr>
            <p:cNvPr id="16" name="Graphic 15" descr="Dollar with solid fill">
              <a:extLst>
                <a:ext uri="{FF2B5EF4-FFF2-40B4-BE49-F238E27FC236}">
                  <a16:creationId xmlns:a16="http://schemas.microsoft.com/office/drawing/2014/main" id="{A86763FE-0FAA-FCD1-D8FF-FF24EB51D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122333">
              <a:off x="972960" y="4960521"/>
              <a:ext cx="673553" cy="673553"/>
            </a:xfrm>
            <a:prstGeom prst="rect">
              <a:avLst/>
            </a:prstGeom>
          </p:spPr>
        </p:pic>
        <p:pic>
          <p:nvPicPr>
            <p:cNvPr id="17" name="Graphic 16" descr="Dollar with solid fill">
              <a:extLst>
                <a:ext uri="{FF2B5EF4-FFF2-40B4-BE49-F238E27FC236}">
                  <a16:creationId xmlns:a16="http://schemas.microsoft.com/office/drawing/2014/main" id="{89F7E856-5A33-EE23-DF04-047851C9B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525952">
              <a:off x="153359" y="3114451"/>
              <a:ext cx="673553" cy="673553"/>
            </a:xfrm>
            <a:prstGeom prst="rect">
              <a:avLst/>
            </a:prstGeom>
          </p:spPr>
        </p:pic>
        <p:pic>
          <p:nvPicPr>
            <p:cNvPr id="18" name="Graphic 17" descr="Dollar with solid fill">
              <a:extLst>
                <a:ext uri="{FF2B5EF4-FFF2-40B4-BE49-F238E27FC236}">
                  <a16:creationId xmlns:a16="http://schemas.microsoft.com/office/drawing/2014/main" id="{8ADDFA33-43F5-8F53-6F68-A347FA6FF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604846">
              <a:off x="3111261" y="4876906"/>
              <a:ext cx="673553" cy="673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04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31ACB-8328-646B-0BE2-2F9F82E6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Additional Funding Factors 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C05A5B-4F4D-B83A-A839-1EF8F1714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Priority points will be given to: </a:t>
            </a:r>
            <a:endParaRPr lang="en-US" sz="24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20000"/>
              </a:lnSpc>
            </a:pPr>
            <a:r>
              <a:rPr lang="en-US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Districts with schools that have received a preliminary identification in the </a:t>
            </a:r>
            <a:r>
              <a:rPr lang="en-US" sz="1600" b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Rethinking Discipline Initiative</a:t>
            </a:r>
            <a:r>
              <a:rPr lang="en-US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20000"/>
              </a:lnSpc>
            </a:pPr>
            <a:r>
              <a:rPr lang="en-US" sz="16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Approximately 30 percent of the total amount available to award is available for applicant schools and districts in chronically underperforming status. 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Department may consider factors such as geographic distribution when making awards.  </a:t>
            </a:r>
            <a:endParaRPr lang="en-US" sz="24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Grant awards shall be prioritized to applications that include a process for developmentally appropriate input from students who are reflective of the school population. </a:t>
            </a:r>
            <a:endParaRPr lang="en-US" sz="24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 additional funds become available, the Department may redistribute those funds in an equitable manner among other awarded grantees or to applicants who were not initially awarded grant funds. </a:t>
            </a:r>
            <a:endParaRPr lang="en-US" sz="24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0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2A176A-A292-B5CD-796C-F055573F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2DC7F-8648-EB69-2B1C-623F469A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Massachusetts public school districts and educational collaboratives are eligible to apply for funding.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Even if a district/entity doesn’t meet priority criteria they are encouraged to apply if interested (as long as eligible to apply)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latin typeface="Arial"/>
                <a:cs typeface="Arial"/>
              </a:rPr>
              <a:t>Each applicant may only apply for one of the two Options</a:t>
            </a:r>
            <a:r>
              <a:rPr lang="en-US" dirty="0">
                <a:latin typeface="Arial"/>
                <a:cs typeface="Arial"/>
              </a:rPr>
              <a:t> (Option one: Action Planning, or Option two: Implementation and Support).</a:t>
            </a:r>
          </a:p>
        </p:txBody>
      </p:sp>
    </p:spTree>
    <p:extLst>
      <p:ext uri="{BB962C8B-B14F-4D97-AF65-F5344CB8AC3E}">
        <p14:creationId xmlns:p14="http://schemas.microsoft.com/office/powerpoint/2010/main" val="191862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04E6AB-4998-59DA-90F9-B8CBF2FF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Due Date and Submission Instructions</a:t>
            </a:r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​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88747-2A22-95D5-CEB5-9444143F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0" i="0" u="none" strike="noStrike" dirty="0">
                <a:solidFill>
                  <a:srgbClr val="101D35"/>
                </a:solidFill>
                <a:effectLst/>
              </a:rPr>
              <a:t>Due date:</a:t>
            </a:r>
            <a:r>
              <a:rPr lang="en-US" b="0" i="0" dirty="0">
                <a:solidFill>
                  <a:srgbClr val="101D35"/>
                </a:solidFill>
                <a:effectLst/>
              </a:rPr>
              <a:t>​</a:t>
            </a:r>
            <a:r>
              <a:rPr lang="en-US" dirty="0">
                <a:solidFill>
                  <a:srgbClr val="203B6A"/>
                </a:solidFill>
              </a:rPr>
              <a:t> </a:t>
            </a:r>
            <a:r>
              <a:rPr lang="en-US" b="1" i="0" u="none" strike="noStrike" dirty="0">
                <a:solidFill>
                  <a:srgbClr val="101D35"/>
                </a:solidFill>
                <a:effectLst/>
              </a:rPr>
              <a:t>Friday, July 12, 2024</a:t>
            </a:r>
            <a:endParaRPr lang="en-US" b="0" i="0" dirty="0">
              <a:solidFill>
                <a:srgbClr val="203B6A"/>
              </a:solidFill>
              <a:effectLst/>
            </a:endParaRPr>
          </a:p>
          <a:p>
            <a:pPr marL="0" indent="0" algn="l" rtl="0" fontAlgn="base">
              <a:lnSpc>
                <a:spcPct val="120000"/>
              </a:lnSpc>
              <a:buNone/>
            </a:pPr>
            <a:r>
              <a:rPr lang="en-US" b="1" i="0" u="none" strike="noStrike" dirty="0">
                <a:solidFill>
                  <a:srgbClr val="101D35"/>
                </a:solidFill>
                <a:effectLst/>
              </a:rPr>
              <a:t>All application materials can be foun</a:t>
            </a:r>
            <a:r>
              <a:rPr lang="en-US" b="1" dirty="0">
                <a:solidFill>
                  <a:srgbClr val="101D35"/>
                </a:solidFill>
              </a:rPr>
              <a:t>d in and</a:t>
            </a:r>
            <a:r>
              <a:rPr lang="en-US" b="1" i="0" u="none" strike="noStrike" dirty="0">
                <a:solidFill>
                  <a:srgbClr val="101D35"/>
                </a:solidFill>
                <a:effectLst/>
              </a:rPr>
              <a:t> will be submitted through GEM$: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Assurance Statement 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Budget 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Program Narrative 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Option Two only: Action Plan </a:t>
            </a:r>
          </a:p>
        </p:txBody>
      </p:sp>
    </p:spTree>
    <p:extLst>
      <p:ext uri="{BB962C8B-B14F-4D97-AF65-F5344CB8AC3E}">
        <p14:creationId xmlns:p14="http://schemas.microsoft.com/office/powerpoint/2010/main" val="269689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3749A3B-E861-615E-4AE1-948BEBA6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pic>
        <p:nvPicPr>
          <p:cNvPr id="8" name="#1" descr="Badge 1 with solid fill">
            <a:extLst>
              <a:ext uri="{FF2B5EF4-FFF2-40B4-BE49-F238E27FC236}">
                <a16:creationId xmlns:a16="http://schemas.microsoft.com/office/drawing/2014/main" id="{101B8CC7-7302-D503-5D01-21EE4EA51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174" y="2193443"/>
            <a:ext cx="914400" cy="914400"/>
          </a:xfrm>
        </p:spPr>
      </p:pic>
      <p:sp>
        <p:nvSpPr>
          <p:cNvPr id="16" name="Contents 1">
            <a:extLst>
              <a:ext uri="{FF2B5EF4-FFF2-40B4-BE49-F238E27FC236}">
                <a16:creationId xmlns:a16="http://schemas.microsoft.com/office/drawing/2014/main" id="{37669650-49F4-2A6D-72F6-3C664283EB55}"/>
              </a:ext>
            </a:extLst>
          </p:cNvPr>
          <p:cNvSpPr txBox="1">
            <a:spLocks/>
          </p:cNvSpPr>
          <p:nvPr/>
        </p:nvSpPr>
        <p:spPr>
          <a:xfrm>
            <a:off x="1473200" y="2092249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2A214"/>
                </a:solidFill>
              </a:rPr>
              <a:t>Overview of the Grant</a:t>
            </a:r>
          </a:p>
        </p:txBody>
      </p:sp>
      <p:pic>
        <p:nvPicPr>
          <p:cNvPr id="10" name="#2" descr="Badge with solid fill">
            <a:extLst>
              <a:ext uri="{FF2B5EF4-FFF2-40B4-BE49-F238E27FC236}">
                <a16:creationId xmlns:a16="http://schemas.microsoft.com/office/drawing/2014/main" id="{429391C9-554A-988D-81C0-A85C524B5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174" y="3107843"/>
            <a:ext cx="914400" cy="914400"/>
          </a:xfrm>
        </p:spPr>
      </p:pic>
      <p:sp>
        <p:nvSpPr>
          <p:cNvPr id="17" name="Contents 2">
            <a:extLst>
              <a:ext uri="{FF2B5EF4-FFF2-40B4-BE49-F238E27FC236}">
                <a16:creationId xmlns:a16="http://schemas.microsoft.com/office/drawing/2014/main" id="{D348DFCE-D8E9-F7D2-0C15-25F144A34A95}"/>
              </a:ext>
            </a:extLst>
          </p:cNvPr>
          <p:cNvSpPr txBox="1">
            <a:spLocks/>
          </p:cNvSpPr>
          <p:nvPr/>
        </p:nvSpPr>
        <p:spPr>
          <a:xfrm>
            <a:off x="1473200" y="303390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2A214"/>
                </a:solidFill>
                <a:latin typeface="Arial"/>
                <a:cs typeface="Arial"/>
              </a:rPr>
              <a:t>Option 1 – Action Planning</a:t>
            </a:r>
            <a:endParaRPr lang="en-US" sz="3600" b="1" dirty="0">
              <a:solidFill>
                <a:srgbClr val="E2A214"/>
              </a:solidFill>
            </a:endParaRPr>
          </a:p>
        </p:txBody>
      </p:sp>
      <p:pic>
        <p:nvPicPr>
          <p:cNvPr id="12" name="#3" descr="Badge 3 with solid fill">
            <a:extLst>
              <a:ext uri="{FF2B5EF4-FFF2-40B4-BE49-F238E27FC236}">
                <a16:creationId xmlns:a16="http://schemas.microsoft.com/office/drawing/2014/main" id="{485E2F42-5980-D2C5-9367-85A8B46B7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74" y="3954222"/>
            <a:ext cx="914400" cy="914400"/>
          </a:xfrm>
          <a:prstGeom prst="rect">
            <a:avLst/>
          </a:prstGeom>
        </p:spPr>
      </p:pic>
      <p:sp>
        <p:nvSpPr>
          <p:cNvPr id="18" name="Contents 3">
            <a:extLst>
              <a:ext uri="{FF2B5EF4-FFF2-40B4-BE49-F238E27FC236}">
                <a16:creationId xmlns:a16="http://schemas.microsoft.com/office/drawing/2014/main" id="{C344C75D-A816-DF80-7AAB-5A7262E97A75}"/>
              </a:ext>
            </a:extLst>
          </p:cNvPr>
          <p:cNvSpPr txBox="1">
            <a:spLocks/>
          </p:cNvSpPr>
          <p:nvPr/>
        </p:nvSpPr>
        <p:spPr>
          <a:xfrm>
            <a:off x="1533387" y="3885337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2A214"/>
                </a:solidFill>
                <a:latin typeface="Arial"/>
                <a:cs typeface="Arial"/>
              </a:rPr>
              <a:t>Option 2 – Implementation and Support</a:t>
            </a:r>
            <a:endParaRPr lang="en-US" sz="3600" b="1" dirty="0">
              <a:solidFill>
                <a:srgbClr val="E2A214"/>
              </a:solidFill>
            </a:endParaRPr>
          </a:p>
        </p:txBody>
      </p:sp>
      <p:pic>
        <p:nvPicPr>
          <p:cNvPr id="14" name="#4" descr="Badge 4 with solid fill">
            <a:extLst>
              <a:ext uri="{FF2B5EF4-FFF2-40B4-BE49-F238E27FC236}">
                <a16:creationId xmlns:a16="http://schemas.microsoft.com/office/drawing/2014/main" id="{D11048F9-2702-1434-C5D1-F6BD06C9A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174" y="4825552"/>
            <a:ext cx="914400" cy="914400"/>
          </a:xfrm>
          <a:prstGeom prst="rect">
            <a:avLst/>
          </a:prstGeom>
        </p:spPr>
      </p:pic>
      <p:sp>
        <p:nvSpPr>
          <p:cNvPr id="19" name="Contents 4">
            <a:extLst>
              <a:ext uri="{FF2B5EF4-FFF2-40B4-BE49-F238E27FC236}">
                <a16:creationId xmlns:a16="http://schemas.microsoft.com/office/drawing/2014/main" id="{C910AF79-4C7D-851C-B949-5BD013A36354}"/>
              </a:ext>
            </a:extLst>
          </p:cNvPr>
          <p:cNvSpPr txBox="1">
            <a:spLocks/>
          </p:cNvSpPr>
          <p:nvPr/>
        </p:nvSpPr>
        <p:spPr>
          <a:xfrm>
            <a:off x="1473200" y="47613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2A214"/>
                </a:solidFill>
              </a:rPr>
              <a:t>Application Procedures</a:t>
            </a:r>
          </a:p>
        </p:txBody>
      </p:sp>
      <p:pic>
        <p:nvPicPr>
          <p:cNvPr id="3" name="Graphic 2" descr="#5: badge 5 with solid fill">
            <a:extLst>
              <a:ext uri="{FF2B5EF4-FFF2-40B4-BE49-F238E27FC236}">
                <a16:creationId xmlns:a16="http://schemas.microsoft.com/office/drawing/2014/main" id="{2085AB5E-92F5-91C9-51E8-CF0A594436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68" y="5612757"/>
            <a:ext cx="914400" cy="914400"/>
          </a:xfrm>
          <a:prstGeom prst="rect">
            <a:avLst/>
          </a:prstGeom>
        </p:spPr>
      </p:pic>
      <p:sp>
        <p:nvSpPr>
          <p:cNvPr id="13" name="Contents 4">
            <a:extLst>
              <a:ext uri="{FF2B5EF4-FFF2-40B4-BE49-F238E27FC236}">
                <a16:creationId xmlns:a16="http://schemas.microsoft.com/office/drawing/2014/main" id="{E3CAC726-0EDD-7667-5269-34E0FC0461C0}"/>
              </a:ext>
            </a:extLst>
          </p:cNvPr>
          <p:cNvSpPr txBox="1">
            <a:spLocks/>
          </p:cNvSpPr>
          <p:nvPr/>
        </p:nvSpPr>
        <p:spPr>
          <a:xfrm>
            <a:off x="1487371" y="5636738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2A214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63345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4B15E-DF0E-3C43-8CF9-E2DDF70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GEM$ Submission Instructions and Tips 1	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32254-935A-D52F-48CD-A861734E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dirty="0">
                <a:solidFill>
                  <a:srgbClr val="101D35"/>
                </a:solidFill>
              </a:rPr>
              <a:t>Everything in GEM$ is role-dependent.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Districts need to assign one or more individuals as “Grant Writer” for each fund code for which they are applying.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Districts have a User Access Administrator(s) in GEM$ who can assign roles. </a:t>
            </a:r>
          </a:p>
        </p:txBody>
      </p:sp>
    </p:spTree>
    <p:extLst>
      <p:ext uri="{BB962C8B-B14F-4D97-AF65-F5344CB8AC3E}">
        <p14:creationId xmlns:p14="http://schemas.microsoft.com/office/powerpoint/2010/main" val="139100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4B15E-DF0E-3C43-8CF9-E2DDF70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GEM$ Submission Instructions and Tips	2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32254-935A-D52F-48CD-A861734E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In order to start responding to questions, the application status must be changed from “Not Started” to “Application Started”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In order for an application to be submitted, the application must be moved through all of the steps in the workflow prior to the deadline.  </a:t>
            </a:r>
            <a:endParaRPr lang="en-US" dirty="0">
              <a:solidFill>
                <a:srgbClr val="101D35"/>
              </a:solidFill>
            </a:endParaRPr>
          </a:p>
          <a:p>
            <a:pPr lvl="1"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Application Started</a:t>
            </a:r>
          </a:p>
          <a:p>
            <a:pPr lvl="1"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LEA Grant Writer Submitted</a:t>
            </a:r>
          </a:p>
          <a:p>
            <a:pPr lvl="1"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LEA Fiscal Representative Approved</a:t>
            </a:r>
          </a:p>
          <a:p>
            <a:pPr lvl="1"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LEA Superintendent / Chief Executive Approved</a:t>
            </a:r>
          </a:p>
        </p:txBody>
      </p:sp>
    </p:spTree>
    <p:extLst>
      <p:ext uri="{BB962C8B-B14F-4D97-AF65-F5344CB8AC3E}">
        <p14:creationId xmlns:p14="http://schemas.microsoft.com/office/powerpoint/2010/main" val="100252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4B15E-DF0E-3C43-8CF9-E2DDF700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GEM$ Submission Instructions and Tips	3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32254-935A-D52F-48CD-A861734E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Narrative sections have varied word-processing functions to allow for formatting, but can also accept text, graphics, etc. by pasting them in. This is why we have created the Application Planning Templates.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</a:rPr>
              <a:t>The Budget line items are different from previous grants (not in GEM$) and now align to the line items that school districts report on in their EOY Financial Reports to DESE.  </a:t>
            </a:r>
            <a:r>
              <a:rPr lang="en-US" dirty="0">
                <a:solidFill>
                  <a:srgbClr val="101D35"/>
                </a:solidFill>
                <a:hlinkClick r:id="rId3"/>
              </a:rPr>
              <a:t>Chart of Accounts and other budget guidance</a:t>
            </a:r>
            <a:endParaRPr lang="en-US" dirty="0">
              <a:solidFill>
                <a:srgbClr val="101D35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dirty="0">
                <a:solidFill>
                  <a:srgbClr val="101D35"/>
                </a:solidFill>
                <a:hlinkClick r:id="rId4"/>
              </a:rPr>
              <a:t>General training resources for GEM$</a:t>
            </a:r>
            <a:endParaRPr lang="en-US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5" name="Graphic 4" descr="Badge 5 with solid fill">
            <a:extLst>
              <a:ext uri="{FF2B5EF4-FFF2-40B4-BE49-F238E27FC236}">
                <a16:creationId xmlns:a16="http://schemas.microsoft.com/office/drawing/2014/main" id="{5E245573-1306-7664-808A-640401571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00" y="1227093"/>
            <a:ext cx="1655064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0B4AAE-4CFB-0429-06FB-94B71440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Contact Name">
            <a:extLst>
              <a:ext uri="{FF2B5EF4-FFF2-40B4-BE49-F238E27FC236}">
                <a16:creationId xmlns:a16="http://schemas.microsoft.com/office/drawing/2014/main" id="{A13A1B7C-AD74-8628-B625-4AB4C91695C0}"/>
              </a:ext>
            </a:extLst>
          </p:cNvPr>
          <p:cNvSpPr txBox="1"/>
          <p:nvPr/>
        </p:nvSpPr>
        <p:spPr>
          <a:xfrm>
            <a:off x="838200" y="2124900"/>
            <a:ext cx="10131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Taylor</a:t>
            </a:r>
          </a:p>
          <a:p>
            <a:pPr algn="ctr"/>
            <a:r>
              <a:rPr lang="en-US" sz="24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Learning and Safe and Supportive Schools Specialist</a:t>
            </a:r>
          </a:p>
        </p:txBody>
      </p:sp>
      <p:pic>
        <p:nvPicPr>
          <p:cNvPr id="5" name="Email Icon" descr="Envelope with solid fill">
            <a:extLst>
              <a:ext uri="{FF2B5EF4-FFF2-40B4-BE49-F238E27FC236}">
                <a16:creationId xmlns:a16="http://schemas.microsoft.com/office/drawing/2014/main" id="{9AA0EA8C-9023-BB8F-A68D-632D9E6C8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993" y="3055219"/>
            <a:ext cx="914400" cy="914400"/>
          </a:xfrm>
        </p:spPr>
      </p:pic>
      <p:sp>
        <p:nvSpPr>
          <p:cNvPr id="13" name="Email Address">
            <a:extLst>
              <a:ext uri="{FF2B5EF4-FFF2-40B4-BE49-F238E27FC236}">
                <a16:creationId xmlns:a16="http://schemas.microsoft.com/office/drawing/2014/main" id="{66CD8520-BBCD-B2B8-F9AB-187E20EC5FA4}"/>
              </a:ext>
            </a:extLst>
          </p:cNvPr>
          <p:cNvSpPr txBox="1"/>
          <p:nvPr/>
        </p:nvSpPr>
        <p:spPr>
          <a:xfrm>
            <a:off x="2007642" y="3258459"/>
            <a:ext cx="435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Emily.m.taylor@mass.gov</a:t>
            </a:r>
          </a:p>
        </p:txBody>
      </p:sp>
      <p:pic>
        <p:nvPicPr>
          <p:cNvPr id="11" name="Phone Icon" descr="Receiver with solid fill">
            <a:extLst>
              <a:ext uri="{FF2B5EF4-FFF2-40B4-BE49-F238E27FC236}">
                <a16:creationId xmlns:a16="http://schemas.microsoft.com/office/drawing/2014/main" id="{4FEF7B3F-BC0D-93E7-CDE7-2CD5CDEBF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1118" y="3021766"/>
            <a:ext cx="783041" cy="783041"/>
          </a:xfrm>
          <a:prstGeom prst="rect">
            <a:avLst/>
          </a:prstGeom>
        </p:spPr>
      </p:pic>
      <p:sp>
        <p:nvSpPr>
          <p:cNvPr id="14" name="Phone Number">
            <a:extLst>
              <a:ext uri="{FF2B5EF4-FFF2-40B4-BE49-F238E27FC236}">
                <a16:creationId xmlns:a16="http://schemas.microsoft.com/office/drawing/2014/main" id="{089F324A-90CF-598C-6B06-5FB9D8D2614A}"/>
              </a:ext>
            </a:extLst>
          </p:cNvPr>
          <p:cNvSpPr txBox="1"/>
          <p:nvPr/>
        </p:nvSpPr>
        <p:spPr>
          <a:xfrm>
            <a:off x="7294159" y="3166127"/>
            <a:ext cx="336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781-338-3010</a:t>
            </a:r>
          </a:p>
        </p:txBody>
      </p:sp>
      <p:pic>
        <p:nvPicPr>
          <p:cNvPr id="7" name="Computer Icon" descr="Internet with solid fill">
            <a:extLst>
              <a:ext uri="{FF2B5EF4-FFF2-40B4-BE49-F238E27FC236}">
                <a16:creationId xmlns:a16="http://schemas.microsoft.com/office/drawing/2014/main" id="{27839E79-7562-EBF4-8252-3895578B9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93" y="4278025"/>
            <a:ext cx="914400" cy="914400"/>
          </a:xfrm>
          <a:prstGeom prst="rect">
            <a:avLst/>
          </a:prstGeom>
        </p:spPr>
      </p:pic>
      <p:sp>
        <p:nvSpPr>
          <p:cNvPr id="15" name="Website">
            <a:extLst>
              <a:ext uri="{FF2B5EF4-FFF2-40B4-BE49-F238E27FC236}">
                <a16:creationId xmlns:a16="http://schemas.microsoft.com/office/drawing/2014/main" id="{769A3201-9BC9-A970-38D4-8F6603124CC9}"/>
              </a:ext>
            </a:extLst>
          </p:cNvPr>
          <p:cNvSpPr txBox="1"/>
          <p:nvPr/>
        </p:nvSpPr>
        <p:spPr>
          <a:xfrm>
            <a:off x="2007642" y="4278025"/>
            <a:ext cx="435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www.doe.mass.edu</a:t>
            </a:r>
          </a:p>
        </p:txBody>
      </p:sp>
      <p:pic>
        <p:nvPicPr>
          <p:cNvPr id="9" name="Building Icon" descr="Building with solid fill">
            <a:extLst>
              <a:ext uri="{FF2B5EF4-FFF2-40B4-BE49-F238E27FC236}">
                <a16:creationId xmlns:a16="http://schemas.microsoft.com/office/drawing/2014/main" id="{83A46C2B-CB83-F847-AAC8-0A23F13AD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5438" y="4163711"/>
            <a:ext cx="914400" cy="914400"/>
          </a:xfrm>
          <a:prstGeom prst="rect">
            <a:avLst/>
          </a:prstGeom>
        </p:spPr>
      </p:pic>
      <p:sp>
        <p:nvSpPr>
          <p:cNvPr id="16" name="Address">
            <a:extLst>
              <a:ext uri="{FF2B5EF4-FFF2-40B4-BE49-F238E27FC236}">
                <a16:creationId xmlns:a16="http://schemas.microsoft.com/office/drawing/2014/main" id="{40F5531C-E2F5-4DD3-3EAE-1CD5978F6338}"/>
              </a:ext>
            </a:extLst>
          </p:cNvPr>
          <p:cNvSpPr txBox="1"/>
          <p:nvPr/>
        </p:nvSpPr>
        <p:spPr>
          <a:xfrm>
            <a:off x="7294158" y="4082302"/>
            <a:ext cx="4059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Santilli Highway</a:t>
            </a:r>
          </a:p>
          <a:p>
            <a:r>
              <a:rPr lang="en-US" sz="2800" dirty="0">
                <a:solidFill>
                  <a:srgbClr val="283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9591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Grant</a:t>
            </a:r>
          </a:p>
        </p:txBody>
      </p:sp>
      <p:pic>
        <p:nvPicPr>
          <p:cNvPr id="3" name="#1" descr="Badge 1 with solid fill">
            <a:extLst>
              <a:ext uri="{FF2B5EF4-FFF2-40B4-BE49-F238E27FC236}">
                <a16:creationId xmlns:a16="http://schemas.microsoft.com/office/drawing/2014/main" id="{AFC464BA-31C2-4D9D-CCA8-A9EF486F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049" y="1186621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Overview of FC335 Grant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FY2025 RFP: </a:t>
            </a:r>
            <a:r>
              <a:rPr lang="en-US" b="0" i="0" dirty="0"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https://www.doe.mass.edu/grants/2025/0335/</a:t>
            </a:r>
            <a:endParaRPr lang="en-US" b="0" i="0" dirty="0"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The purpose of this state funded competitive grant program is to: 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Provide funding to school districts (and their selected schools) to organize, integrate, and sustain school and district-wide efforts to create safe and supportive school environments. 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Assist school districts to coordinate and align student support initiatives based on their findings from completing the Safe and Supportive Schools (</a:t>
            </a:r>
            <a:r>
              <a:rPr lang="en-US" dirty="0" err="1">
                <a:latin typeface="Arial"/>
                <a:cs typeface="Arial"/>
              </a:rPr>
              <a:t>SaSS</a:t>
            </a:r>
            <a:r>
              <a:rPr lang="en-US" dirty="0">
                <a:latin typeface="Arial"/>
                <a:cs typeface="Arial"/>
              </a:rPr>
              <a:t>) Framework and Self-Reflection Tool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BAB54-9D5F-B8A0-7AFF-A826E00B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Priorities: 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4E15E6-AE6B-D629-089F-248B3ABC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The main priorities for this grant are to ensure that participating schools:  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en-US" sz="3600" dirty="0">
                <a:latin typeface="Arial"/>
                <a:cs typeface="Arial"/>
              </a:rPr>
              <a:t>create an equitable, safe, positive, healthy, culturally-competent, and inclusive whole-school learning environment for all students, and </a:t>
            </a:r>
            <a:endParaRPr lang="en-US" sz="3600" dirty="0"/>
          </a:p>
          <a:p>
            <a:r>
              <a:rPr lang="en-US" sz="3600" dirty="0">
                <a:latin typeface="Arial"/>
                <a:cs typeface="Arial"/>
              </a:rPr>
              <a:t>make effective use of a system for integrating services and aligning initiatives that promote students' behavioral health and wellness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806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CAC908-CE6F-E104-CAF6-C59ED033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 Framework and Tool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F141C-287E-22B6-B7F7-820E8EDE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Safe and Supportive Schools (SaSS) Framework and Self-Reflection Tool offers a comprehensive process for school teams to use in collaborative reflection, planning, and implementation efforts.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Five-Phases of the SaSS Framework: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Build a foundation and strengthen readiness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Reflect on the current state of the school and identify priorities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Action planning for a safe and supportive school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Implementing for success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Develop a cycle of continuous inquiry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115399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Option 1 – Action Planning</a:t>
            </a:r>
          </a:p>
        </p:txBody>
      </p:sp>
      <p:pic>
        <p:nvPicPr>
          <p:cNvPr id="4" name="Graphic 4" descr="Badge with solid fill">
            <a:extLst>
              <a:ext uri="{FF2B5EF4-FFF2-40B4-BE49-F238E27FC236}">
                <a16:creationId xmlns:a16="http://schemas.microsoft.com/office/drawing/2014/main" id="{CFAD8383-7770-3C84-2062-FCA39B5D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723" y="1291493"/>
            <a:ext cx="1647092" cy="16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748403-5685-8C1A-6C79-2CF2A62D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Option One – Grant Activities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26D820-F46F-9932-4F6C-BBEDCCA56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4957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/>
                <a:cs typeface="Arial"/>
              </a:rPr>
              <a:t>Once awarded, Option 1 grantees will: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Participate in DESE-provided asynchronous equity focused PD or show evidence of previously completing similar PD (phase I);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Convene a school team, including students when appropriate (phase I);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Complete the SaSS Self-Reflection (phase I and II);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Identify school and district areas to prioritize for improvements using the SaSS Tool (phase II); and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Finalize a school action plan that is aligned to school and district priorities, and a district action plan that supports the schools' efforts (phase III). </a:t>
            </a:r>
          </a:p>
        </p:txBody>
      </p:sp>
    </p:spTree>
    <p:extLst>
      <p:ext uri="{BB962C8B-B14F-4D97-AF65-F5344CB8AC3E}">
        <p14:creationId xmlns:p14="http://schemas.microsoft.com/office/powerpoint/2010/main" val="71769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84A7E-5AE1-95D9-4314-C9915B9A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One - Fund Use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B113F-B307-592F-85C8-E8319F5A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48256"/>
            <a:ext cx="11049000" cy="42987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These funds must be used to support the development of action plans that incorporate all six levers of the SaSS Tool. 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Grant funded activities: 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Convening the team to engage in relevant learning prior to completing the </a:t>
            </a:r>
            <a:r>
              <a:rPr lang="en-US" sz="1800" dirty="0" err="1">
                <a:latin typeface="Arial"/>
                <a:cs typeface="Arial"/>
              </a:rPr>
              <a:t>SaSS</a:t>
            </a:r>
            <a:r>
              <a:rPr lang="en-US" sz="1800" dirty="0">
                <a:latin typeface="Arial"/>
                <a:cs typeface="Arial"/>
              </a:rPr>
              <a:t> tool;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Completion of the tool;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Time to develop action plans; and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Supporting participation in networking and professional development. 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/>
                <a:cs typeface="Arial"/>
              </a:rPr>
              <a:t>Grant funds may be used for: </a:t>
            </a: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teacher stipends,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consultants,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substitutes, and 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Arial"/>
                <a:cs typeface="Arial"/>
              </a:rPr>
              <a:t>materials to be used in the development of action plans </a:t>
            </a:r>
          </a:p>
        </p:txBody>
      </p:sp>
    </p:spTree>
    <p:extLst>
      <p:ext uri="{BB962C8B-B14F-4D97-AF65-F5344CB8AC3E}">
        <p14:creationId xmlns:p14="http://schemas.microsoft.com/office/powerpoint/2010/main" val="107839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C61782F326748B4350C16576B1264" ma:contentTypeVersion="16" ma:contentTypeDescription="Create a new document." ma:contentTypeScope="" ma:versionID="d504e92ee7e8e90a23795344fdc4fc66">
  <xsd:schema xmlns:xsd="http://www.w3.org/2001/XMLSchema" xmlns:xs="http://www.w3.org/2001/XMLSchema" xmlns:p="http://schemas.microsoft.com/office/2006/metadata/properties" xmlns:ns2="5e52e1ca-4780-478c-9e15-43ff0784ab0a" xmlns:ns3="fdcd57df-05e8-4749-9cc8-5afe3dcd00a5" targetNamespace="http://schemas.microsoft.com/office/2006/metadata/properties" ma:root="true" ma:fieldsID="316e794b9c22dd502ded858ba4b1cae2" ns2:_="" ns3:_="">
    <xsd:import namespace="5e52e1ca-4780-478c-9e15-43ff0784ab0a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e1ca-4780-478c-9e15-43ff0784a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Bennett, Rachelle Engler (DESE)</DisplayName>
        <AccountId>141</AccountId>
        <AccountType/>
      </UserInfo>
      <UserInfo>
        <DisplayName>Traynham, Donna J (DESE)</DisplayName>
        <AccountId>107</AccountId>
        <AccountType/>
      </UserInfo>
      <UserInfo>
        <DisplayName>Taylor, Emily (DESE)</DisplayName>
        <AccountId>504</AccountId>
        <AccountType/>
      </UserInfo>
    </SharedWithUsers>
    <lcf76f155ced4ddcb4097134ff3c332f xmlns="5e52e1ca-4780-478c-9e15-43ff0784ab0a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119BD-0B6E-4E5A-9413-C184A1512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2e1ca-4780-478c-9e15-43ff0784ab0a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5e52e1ca-4780-478c-9e15-43ff0784ab0a"/>
    <ds:schemaRef ds:uri="http://purl.org/dc/dcmitype/"/>
    <ds:schemaRef ds:uri="http://schemas.microsoft.com/office/2006/metadata/properties"/>
    <ds:schemaRef ds:uri="http://schemas.microsoft.com/office/infopath/2007/PartnerControls"/>
    <ds:schemaRef ds:uri="fdcd57df-05e8-4749-9cc8-5afe3dcd00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Words>2074</Words>
  <Application>Microsoft Office PowerPoint</Application>
  <PresentationFormat>Widescreen</PresentationFormat>
  <Paragraphs>184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inherit</vt:lpstr>
      <vt:lpstr>Aptos</vt:lpstr>
      <vt:lpstr>Arial</vt:lpstr>
      <vt:lpstr>Calibri</vt:lpstr>
      <vt:lpstr>Courier New</vt:lpstr>
      <vt:lpstr>Segoe UI</vt:lpstr>
      <vt:lpstr>Segoe UI Semibold</vt:lpstr>
      <vt:lpstr>Office Theme</vt:lpstr>
      <vt:lpstr>FC 0335 Safe and Supportive Schools Competitive Grant Webinar</vt:lpstr>
      <vt:lpstr>Contents</vt:lpstr>
      <vt:lpstr>Overview of Grant</vt:lpstr>
      <vt:lpstr>Overview of FC335 Grant </vt:lpstr>
      <vt:lpstr>Priorities: </vt:lpstr>
      <vt:lpstr>SaSS Framework and Tool</vt:lpstr>
      <vt:lpstr>Option 1 – Action Planning</vt:lpstr>
      <vt:lpstr>Option One – Grant Activities</vt:lpstr>
      <vt:lpstr>Option One - Fund Use </vt:lpstr>
      <vt:lpstr>Option One - Fund Use Continued </vt:lpstr>
      <vt:lpstr>Option 2 – Implementation and Support</vt:lpstr>
      <vt:lpstr>Option Two – Grant Activities</vt:lpstr>
      <vt:lpstr>Option Two - Fund Use</vt:lpstr>
      <vt:lpstr>Option Two- Fund Use Continued </vt:lpstr>
      <vt:lpstr>Application Procedures</vt:lpstr>
      <vt:lpstr>Funding Requests</vt:lpstr>
      <vt:lpstr>Additional Funding Factors </vt:lpstr>
      <vt:lpstr>Eligibility </vt:lpstr>
      <vt:lpstr>Due Date and Submission Instructions​</vt:lpstr>
      <vt:lpstr>GEM$ Submission Instructions and Tips 1 </vt:lpstr>
      <vt:lpstr>GEM$ Submission Instructions and Tips 2</vt:lpstr>
      <vt:lpstr>GEM$ Submission Instructions and Tips 3</vt:lpstr>
      <vt:lpstr>Questions and Answers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FY25 FC335 SaSS Grant Info Webinar Slides</dc:title>
  <dc:creator>DESE</dc:creator>
  <cp:lastModifiedBy>Zou, Dong (EOE)</cp:lastModifiedBy>
  <cp:revision>131</cp:revision>
  <dcterms:created xsi:type="dcterms:W3CDTF">2022-10-11T20:32:22Z</dcterms:created>
  <dcterms:modified xsi:type="dcterms:W3CDTF">2024-06-24T15:29:00Z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24 2024 12:00AM</vt:lpwstr>
  </property>
</Properties>
</file>