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60" r:id="rId6"/>
    <p:sldId id="261" r:id="rId7"/>
    <p:sldId id="282" r:id="rId8"/>
    <p:sldId id="281" r:id="rId9"/>
    <p:sldId id="268" r:id="rId10"/>
    <p:sldId id="266" r:id="rId11"/>
    <p:sldId id="283" r:id="rId12"/>
    <p:sldId id="284" r:id="rId13"/>
    <p:sldId id="263"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369"/>
    <a:srgbClr val="EFBD4C"/>
    <a:srgbClr val="292F61"/>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0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211163C-EE2E-7546-90F8-CF22AAE91DD9}" type="datetimeFigureOut">
              <a:rPr lang="en-US" smtClean="0"/>
              <a:t>1/16/2024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251491-C050-C142-BE35-A9B9D73644B3}" type="datetimeFigureOut">
              <a:rPr lang="en-US" smtClean="0"/>
              <a:t>1/16/2024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35961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29502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ea typeface="Times New Roman" panose="02020603050405020304" pitchFamily="18" charset="0"/>
              </a:rPr>
              <a:t>As part of the virtual/asynchronous and in-person professional development that will take place between April and June of 2023, teams will be provided with additional information on the different options for implementation strategies and be able to decide which implementation strategies they want to follow.</a:t>
            </a:r>
            <a:endParaRPr lang="en-US" u="none"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08714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ea typeface="Times New Roman" panose="02020603050405020304" pitchFamily="18" charset="0"/>
            </a:endParaRPr>
          </a:p>
          <a:p>
            <a:endParaRPr lang="en-US" u="sng" dirty="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495898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fs/safety/grants/#voice" TargetMode="External"/><Relationship Id="rId2" Type="http://schemas.openxmlformats.org/officeDocument/2006/relationships/hyperlink" Target="https://mass.egrantsmanagemen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Autofit/>
          </a:bodyPr>
          <a:lstStyle/>
          <a:p>
            <a:r>
              <a:rPr lang="en-US" sz="4800" dirty="0"/>
              <a:t>Promoting Safe and Healthy Learning Environments: Elevating Student Voice and Well-Being (Fund Code 0127)</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normAutofit/>
          </a:bodyPr>
          <a:lstStyle/>
          <a:p>
            <a:r>
              <a:rPr lang="en-US" dirty="0"/>
              <a:t>Bidders Conference</a:t>
            </a:r>
          </a:p>
          <a:p>
            <a:r>
              <a:rPr lang="en-US" dirty="0"/>
              <a:t>January 2024</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B4AAE-4CFB-0429-06FB-94B71440013E}"/>
              </a:ext>
            </a:extLst>
          </p:cNvPr>
          <p:cNvSpPr>
            <a:spLocks noGrp="1"/>
          </p:cNvSpPr>
          <p:nvPr>
            <p:ph type="title"/>
          </p:nvPr>
        </p:nvSpPr>
        <p:spPr/>
        <p:txBody>
          <a:bodyPr/>
          <a:lstStyle/>
          <a:p>
            <a:r>
              <a:rPr lang="en-US"/>
              <a:t>THANK YOU</a:t>
            </a:r>
          </a:p>
        </p:txBody>
      </p:sp>
      <p:sp>
        <p:nvSpPr>
          <p:cNvPr id="12" name="Contact Name">
            <a:extLst>
              <a:ext uri="{FF2B5EF4-FFF2-40B4-BE49-F238E27FC236}">
                <a16:creationId xmlns:a16="http://schemas.microsoft.com/office/drawing/2014/main" id="{A13A1B7C-AD74-8628-B625-4AB4C91695C0}"/>
              </a:ext>
            </a:extLst>
          </p:cNvPr>
          <p:cNvSpPr txBox="1"/>
          <p:nvPr/>
        </p:nvSpPr>
        <p:spPr>
          <a:xfrm>
            <a:off x="3788229" y="2078087"/>
            <a:ext cx="4755837" cy="1077218"/>
          </a:xfrm>
          <a:prstGeom prst="rect">
            <a:avLst/>
          </a:prstGeom>
          <a:noFill/>
        </p:spPr>
        <p:txBody>
          <a:bodyPr wrap="square" rtlCol="0">
            <a:spAutoFit/>
          </a:bodyPr>
          <a:lstStyle/>
          <a:p>
            <a:pPr algn="ctr"/>
            <a:r>
              <a:rPr lang="en-US" sz="3200" dirty="0">
                <a:solidFill>
                  <a:srgbClr val="283369"/>
                </a:solidFill>
                <a:latin typeface="Arial" panose="020B0604020202020204" pitchFamily="34" charset="0"/>
                <a:cs typeface="Arial" panose="020B0604020202020204" pitchFamily="34" charset="0"/>
              </a:rPr>
              <a:t>Kristen McKinnon/Donna Traynham</a:t>
            </a:r>
          </a:p>
        </p:txBody>
      </p:sp>
      <p:pic>
        <p:nvPicPr>
          <p:cNvPr id="5" name="Email Icon" descr="Envelope with solid fill">
            <a:extLst>
              <a:ext uri="{FF2B5EF4-FFF2-40B4-BE49-F238E27FC236}">
                <a16:creationId xmlns:a16="http://schemas.microsoft.com/office/drawing/2014/main" id="{9AA0EA8C-9023-BB8F-A68D-632D9E6C8CC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55993" y="3055219"/>
            <a:ext cx="914400" cy="914400"/>
          </a:xfrm>
        </p:spPr>
      </p:pic>
      <p:sp>
        <p:nvSpPr>
          <p:cNvPr id="13" name="Email Address">
            <a:extLst>
              <a:ext uri="{FF2B5EF4-FFF2-40B4-BE49-F238E27FC236}">
                <a16:creationId xmlns:a16="http://schemas.microsoft.com/office/drawing/2014/main" id="{66CD8520-BBCD-B2B8-F9AB-187E20EC5FA4}"/>
              </a:ext>
            </a:extLst>
          </p:cNvPr>
          <p:cNvSpPr txBox="1"/>
          <p:nvPr/>
        </p:nvSpPr>
        <p:spPr>
          <a:xfrm>
            <a:off x="2054934" y="3220032"/>
            <a:ext cx="5887283" cy="954107"/>
          </a:xfrm>
          <a:prstGeom prst="rect">
            <a:avLst/>
          </a:prstGeom>
          <a:noFill/>
        </p:spPr>
        <p:txBody>
          <a:bodyPr wrap="square" rtlCol="0">
            <a:spAutoFit/>
          </a:bodyPr>
          <a:lstStyle/>
          <a:p>
            <a:r>
              <a:rPr lang="en-US" sz="2400" dirty="0">
                <a:solidFill>
                  <a:srgbClr val="283369"/>
                </a:solidFill>
                <a:latin typeface="Arial" panose="020B0604020202020204" pitchFamily="34" charset="0"/>
                <a:cs typeface="Arial" panose="020B0604020202020204" pitchFamily="34" charset="0"/>
              </a:rPr>
              <a:t>achievement@doe.mass.edu</a:t>
            </a:r>
          </a:p>
          <a:p>
            <a:r>
              <a:rPr lang="en-US" sz="2400" dirty="0">
                <a:solidFill>
                  <a:srgbClr val="283369"/>
                </a:solidFill>
                <a:latin typeface="Arial" panose="020B0604020202020204" pitchFamily="34" charset="0"/>
                <a:cs typeface="Arial" panose="020B0604020202020204" pitchFamily="34" charset="0"/>
              </a:rPr>
              <a:t>	</a:t>
            </a:r>
            <a:r>
              <a:rPr lang="en-US" sz="3200" dirty="0">
                <a:solidFill>
                  <a:srgbClr val="283369"/>
                </a:solidFill>
                <a:latin typeface="Arial" panose="020B0604020202020204" pitchFamily="34" charset="0"/>
                <a:cs typeface="Arial" panose="020B0604020202020204" pitchFamily="34" charset="0"/>
              </a:rPr>
              <a:t>	</a:t>
            </a:r>
          </a:p>
        </p:txBody>
      </p:sp>
      <p:pic>
        <p:nvPicPr>
          <p:cNvPr id="11" name="Phone Icon" descr="Receiver with solid fill">
            <a:extLst>
              <a:ext uri="{FF2B5EF4-FFF2-40B4-BE49-F238E27FC236}">
                <a16:creationId xmlns:a16="http://schemas.microsoft.com/office/drawing/2014/main" id="{4FEF7B3F-BC0D-93E7-CDE7-2CD5CDEBF7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1118" y="3021766"/>
            <a:ext cx="783041" cy="783041"/>
          </a:xfrm>
          <a:prstGeom prst="rect">
            <a:avLst/>
          </a:prstGeom>
        </p:spPr>
      </p:pic>
      <p:sp>
        <p:nvSpPr>
          <p:cNvPr id="14" name="Phone Number">
            <a:extLst>
              <a:ext uri="{FF2B5EF4-FFF2-40B4-BE49-F238E27FC236}">
                <a16:creationId xmlns:a16="http://schemas.microsoft.com/office/drawing/2014/main" id="{089F324A-90CF-598C-6B06-5FB9D8D2614A}"/>
              </a:ext>
            </a:extLst>
          </p:cNvPr>
          <p:cNvSpPr txBox="1"/>
          <p:nvPr/>
        </p:nvSpPr>
        <p:spPr>
          <a:xfrm>
            <a:off x="7294159" y="3166127"/>
            <a:ext cx="3841848" cy="584775"/>
          </a:xfrm>
          <a:prstGeom prst="rect">
            <a:avLst/>
          </a:prstGeom>
          <a:noFill/>
        </p:spPr>
        <p:txBody>
          <a:bodyPr wrap="square" rtlCol="0">
            <a:spAutoFit/>
          </a:bodyPr>
          <a:lstStyle/>
          <a:p>
            <a:r>
              <a:rPr lang="en-US" sz="3200" dirty="0">
                <a:solidFill>
                  <a:srgbClr val="283369"/>
                </a:solidFill>
                <a:latin typeface="Arial" panose="020B0604020202020204" pitchFamily="34" charset="0"/>
                <a:cs typeface="Arial" panose="020B0604020202020204" pitchFamily="34" charset="0"/>
              </a:rPr>
              <a:t>781-338-3010</a:t>
            </a:r>
          </a:p>
        </p:txBody>
      </p:sp>
      <p:pic>
        <p:nvPicPr>
          <p:cNvPr id="7" name="Computer Icon" descr="Internet with solid fill">
            <a:extLst>
              <a:ext uri="{FF2B5EF4-FFF2-40B4-BE49-F238E27FC236}">
                <a16:creationId xmlns:a16="http://schemas.microsoft.com/office/drawing/2014/main" id="{27839E79-7562-EBF4-8252-3895578B91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993" y="4278025"/>
            <a:ext cx="914400" cy="914400"/>
          </a:xfrm>
          <a:prstGeom prst="rect">
            <a:avLst/>
          </a:prstGeom>
        </p:spPr>
      </p:pic>
      <p:sp>
        <p:nvSpPr>
          <p:cNvPr id="15" name="Website">
            <a:extLst>
              <a:ext uri="{FF2B5EF4-FFF2-40B4-BE49-F238E27FC236}">
                <a16:creationId xmlns:a16="http://schemas.microsoft.com/office/drawing/2014/main" id="{769A3201-9BC9-A970-38D4-8F6603124CC9}"/>
              </a:ext>
            </a:extLst>
          </p:cNvPr>
          <p:cNvSpPr txBox="1"/>
          <p:nvPr/>
        </p:nvSpPr>
        <p:spPr>
          <a:xfrm>
            <a:off x="2007642" y="4278025"/>
            <a:ext cx="4357616" cy="584775"/>
          </a:xfrm>
          <a:prstGeom prst="rect">
            <a:avLst/>
          </a:prstGeom>
          <a:noFill/>
        </p:spPr>
        <p:txBody>
          <a:bodyPr wrap="square" rtlCol="0">
            <a:spAutoFit/>
          </a:bodyPr>
          <a:lstStyle/>
          <a:p>
            <a:r>
              <a:rPr lang="en-US" sz="3200">
                <a:solidFill>
                  <a:srgbClr val="283369"/>
                </a:solidFill>
                <a:latin typeface="Arial" panose="020B0604020202020204" pitchFamily="34" charset="0"/>
                <a:cs typeface="Arial" panose="020B0604020202020204" pitchFamily="34" charset="0"/>
              </a:rPr>
              <a:t>www.doe.mass.edu</a:t>
            </a:r>
          </a:p>
        </p:txBody>
      </p:sp>
      <p:pic>
        <p:nvPicPr>
          <p:cNvPr id="9" name="Building Icon" descr="Building with solid fill">
            <a:extLst>
              <a:ext uri="{FF2B5EF4-FFF2-40B4-BE49-F238E27FC236}">
                <a16:creationId xmlns:a16="http://schemas.microsoft.com/office/drawing/2014/main" id="{83A46C2B-CB83-F847-AAC8-0A23F13AD4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5438" y="4163711"/>
            <a:ext cx="914400" cy="914400"/>
          </a:xfrm>
          <a:prstGeom prst="rect">
            <a:avLst/>
          </a:prstGeom>
        </p:spPr>
      </p:pic>
      <p:sp>
        <p:nvSpPr>
          <p:cNvPr id="16" name="Address">
            <a:extLst>
              <a:ext uri="{FF2B5EF4-FFF2-40B4-BE49-F238E27FC236}">
                <a16:creationId xmlns:a16="http://schemas.microsoft.com/office/drawing/2014/main" id="{40F5531C-E2F5-4DD3-3EAE-1CD5978F6338}"/>
              </a:ext>
            </a:extLst>
          </p:cNvPr>
          <p:cNvSpPr txBox="1"/>
          <p:nvPr/>
        </p:nvSpPr>
        <p:spPr>
          <a:xfrm>
            <a:off x="7294159" y="4082302"/>
            <a:ext cx="3742706" cy="1569660"/>
          </a:xfrm>
          <a:prstGeom prst="rect">
            <a:avLst/>
          </a:prstGeom>
          <a:noFill/>
        </p:spPr>
        <p:txBody>
          <a:bodyPr wrap="square" rtlCol="0">
            <a:spAutoFit/>
          </a:bodyPr>
          <a:lstStyle/>
          <a:p>
            <a:r>
              <a:rPr lang="en-US" sz="3200" dirty="0">
                <a:solidFill>
                  <a:srgbClr val="283369"/>
                </a:solidFill>
                <a:latin typeface="Arial" panose="020B0604020202020204" pitchFamily="34" charset="0"/>
                <a:cs typeface="Arial" panose="020B0604020202020204" pitchFamily="34" charset="0"/>
              </a:rPr>
              <a:t>135 </a:t>
            </a:r>
            <a:r>
              <a:rPr lang="en-US" sz="3200" dirty="0" err="1">
                <a:solidFill>
                  <a:srgbClr val="283369"/>
                </a:solidFill>
                <a:latin typeface="Arial" panose="020B0604020202020204" pitchFamily="34" charset="0"/>
                <a:cs typeface="Arial" panose="020B0604020202020204" pitchFamily="34" charset="0"/>
              </a:rPr>
              <a:t>Santilli</a:t>
            </a:r>
            <a:r>
              <a:rPr lang="en-US" sz="3200" dirty="0">
                <a:solidFill>
                  <a:srgbClr val="283369"/>
                </a:solidFill>
                <a:latin typeface="Arial" panose="020B0604020202020204" pitchFamily="34" charset="0"/>
                <a:cs typeface="Arial" panose="020B0604020202020204" pitchFamily="34" charset="0"/>
              </a:rPr>
              <a:t> Highway</a:t>
            </a:r>
          </a:p>
          <a:p>
            <a:r>
              <a:rPr lang="en-US" sz="3200" dirty="0">
                <a:solidFill>
                  <a:srgbClr val="283369"/>
                </a:solidFill>
                <a:latin typeface="Arial" panose="020B0604020202020204" pitchFamily="34" charset="0"/>
                <a:cs typeface="Arial" panose="020B0604020202020204" pitchFamily="34" charset="0"/>
              </a:rPr>
              <a:t>Everett, 02149</a:t>
            </a:r>
          </a:p>
        </p:txBody>
      </p:sp>
    </p:spTree>
    <p:extLst>
      <p:ext uri="{BB962C8B-B14F-4D97-AF65-F5344CB8AC3E}">
        <p14:creationId xmlns:p14="http://schemas.microsoft.com/office/powerpoint/2010/main" val="29591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fontScale="90000"/>
          </a:bodyPr>
          <a:lstStyle/>
          <a:p>
            <a:r>
              <a:rPr lang="en-US" dirty="0"/>
              <a:t>Overview of the Student Voice and Well-Being Competitive Grant</a:t>
            </a:r>
          </a:p>
        </p:txBody>
      </p:sp>
      <p:pic>
        <p:nvPicPr>
          <p:cNvPr id="3" name="#1" descr="Badge 1 with solid fill">
            <a:extLst>
              <a:ext uri="{FF2B5EF4-FFF2-40B4-BE49-F238E27FC236}">
                <a16:creationId xmlns:a16="http://schemas.microsoft.com/office/drawing/2014/main" id="{AFC464BA-31C2-4D9D-CCA8-A9EF486F5F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049" y="990600"/>
            <a:ext cx="1645920" cy="1507067"/>
          </a:xfrm>
          <a:prstGeom prst="rect">
            <a:avLst/>
          </a:prstGeom>
        </p:spPr>
      </p:pic>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Purpose of the Competitive Grant</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b="0" i="0" dirty="0">
                <a:solidFill>
                  <a:srgbClr val="000000"/>
                </a:solidFill>
                <a:effectLst/>
                <a:latin typeface="Arial" panose="020B0604020202020204" pitchFamily="34" charset="0"/>
              </a:rPr>
              <a:t>support districts/schools in elevating student voice in order to strengthen safe, supportive and healthy learning environments, Preschool through 12</a:t>
            </a:r>
            <a:r>
              <a:rPr lang="en-US" b="0" i="0" baseline="30000" dirty="0">
                <a:solidFill>
                  <a:srgbClr val="000000"/>
                </a:solidFill>
                <a:effectLst/>
                <a:latin typeface="Arial" panose="020B0604020202020204" pitchFamily="34" charset="0"/>
              </a:rPr>
              <a:t>th</a:t>
            </a:r>
            <a:r>
              <a:rPr lang="en-US" b="0" i="0" dirty="0">
                <a:solidFill>
                  <a:srgbClr val="000000"/>
                </a:solidFill>
                <a:effectLst/>
                <a:latin typeface="Arial" panose="020B0604020202020204" pitchFamily="34" charset="0"/>
              </a:rPr>
              <a:t> Grade</a:t>
            </a:r>
          </a:p>
          <a:p>
            <a:r>
              <a:rPr lang="en-US" b="0" i="0" dirty="0">
                <a:solidFill>
                  <a:srgbClr val="000000"/>
                </a:solidFill>
                <a:effectLst/>
                <a:latin typeface="Arial" panose="020B0604020202020204" pitchFamily="34" charset="0"/>
              </a:rPr>
              <a:t>help build the capacity of administrators and educators to more effectively engage with students in ways that are developmentally appropriate, culturally responsive and anti-racist</a:t>
            </a:r>
            <a:endParaRPr lang="en-US" dirty="0"/>
          </a:p>
        </p:txBody>
      </p:sp>
    </p:spTree>
    <p:extLst>
      <p:ext uri="{BB962C8B-B14F-4D97-AF65-F5344CB8AC3E}">
        <p14:creationId xmlns:p14="http://schemas.microsoft.com/office/powerpoint/2010/main" val="176689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E2D98-9605-423F-802B-0838F5A83EFE}"/>
              </a:ext>
            </a:extLst>
          </p:cNvPr>
          <p:cNvSpPr>
            <a:spLocks noGrp="1"/>
          </p:cNvSpPr>
          <p:nvPr>
            <p:ph type="title"/>
          </p:nvPr>
        </p:nvSpPr>
        <p:spPr/>
        <p:txBody>
          <a:bodyPr/>
          <a:lstStyle/>
          <a:p>
            <a:r>
              <a:rPr lang="en-US" dirty="0"/>
              <a:t>Eligible Entities</a:t>
            </a:r>
          </a:p>
        </p:txBody>
      </p:sp>
      <p:sp>
        <p:nvSpPr>
          <p:cNvPr id="2" name="Content Placeholder 1">
            <a:extLst>
              <a:ext uri="{FF2B5EF4-FFF2-40B4-BE49-F238E27FC236}">
                <a16:creationId xmlns:a16="http://schemas.microsoft.com/office/drawing/2014/main" id="{1576606D-B352-4E13-8753-0D3192BDDFA7}"/>
              </a:ext>
            </a:extLst>
          </p:cNvPr>
          <p:cNvSpPr>
            <a:spLocks noGrp="1"/>
          </p:cNvSpPr>
          <p:nvPr>
            <p:ph idx="1"/>
          </p:nvPr>
        </p:nvSpPr>
        <p:spPr/>
        <p:txBody>
          <a:bodyPr>
            <a:normAutofit fontScale="92500" lnSpcReduction="20000"/>
          </a:bodyPr>
          <a:lstStyle/>
          <a:p>
            <a:r>
              <a:rPr lang="en-US" b="0" i="0" dirty="0">
                <a:solidFill>
                  <a:srgbClr val="000000"/>
                </a:solidFill>
                <a:effectLst/>
                <a:latin typeface="Arial" panose="020B0604020202020204" pitchFamily="34" charset="0"/>
              </a:rPr>
              <a:t>Massachusetts public school districts, charter public schools and educational collaboratives meeting criteria for high need as defined in the Need Index</a:t>
            </a:r>
            <a:r>
              <a:rPr lang="en-US" b="0" i="0">
                <a:solidFill>
                  <a:srgbClr val="000000"/>
                </a:solidFill>
                <a:effectLst/>
                <a:latin typeface="Arial" panose="020B0604020202020204" pitchFamily="34" charset="0"/>
              </a:rPr>
              <a:t>*</a:t>
            </a:r>
            <a:r>
              <a:rPr lang="en-US" b="0" i="0" dirty="0">
                <a:solidFill>
                  <a:srgbClr val="000000"/>
                </a:solidFill>
                <a:effectLst/>
                <a:latin typeface="Arial" panose="020B0604020202020204" pitchFamily="34" charset="0"/>
              </a:rPr>
              <a:t> are eligible to apply</a:t>
            </a:r>
          </a:p>
          <a:p>
            <a:r>
              <a:rPr lang="en-US" b="0" i="0" dirty="0">
                <a:solidFill>
                  <a:srgbClr val="000000"/>
                </a:solidFill>
                <a:effectLst/>
                <a:latin typeface="Arial" panose="020B0604020202020204" pitchFamily="34" charset="0"/>
              </a:rPr>
              <a:t>Collaboratives are eligible to apply on behalf of one or more eligible school districts.</a:t>
            </a:r>
          </a:p>
          <a:p>
            <a:r>
              <a:rPr lang="en-US" dirty="0">
                <a:solidFill>
                  <a:srgbClr val="000000"/>
                </a:solidFill>
              </a:rPr>
              <a:t>Note: only districts with eligible emergency shelters for newcomer-homeless students and families are eligible to apply for Option 1</a:t>
            </a:r>
            <a:endParaRPr lang="en-US">
              <a:solidFill>
                <a:srgbClr val="000000"/>
              </a:solidFill>
            </a:endParaRPr>
          </a:p>
          <a:p>
            <a:endParaRPr lang="en-US">
              <a:solidFill>
                <a:srgbClr val="000000"/>
              </a:solidFill>
            </a:endParaRPr>
          </a:p>
          <a:p>
            <a:pPr marL="0" indent="0">
              <a:buNone/>
            </a:pPr>
            <a:r>
              <a:rPr lang="en-US" sz="1800">
                <a:solidFill>
                  <a:srgbClr val="000000"/>
                </a:solidFill>
              </a:rPr>
              <a:t>*Massachusetts public school districts (including charter schools) with an "Local Educational Agency (LEA) Need Index" above 80, and districts with eligible emergency expansion shelter sites, are eligible to apply for funding. For the purposes of this grant program, a district's LEA Need Index equals the sum of the district's 2022 percent of high needs students, out-of-school suspension rate, and chronic absenteeism rate [missing 20 percent of days] for 2022. </a:t>
            </a:r>
            <a:endParaRPr lang="en-US" sz="1800"/>
          </a:p>
        </p:txBody>
      </p:sp>
    </p:spTree>
    <p:extLst>
      <p:ext uri="{BB962C8B-B14F-4D97-AF65-F5344CB8AC3E}">
        <p14:creationId xmlns:p14="http://schemas.microsoft.com/office/powerpoint/2010/main" val="412286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A4547-EBE9-4A05-873E-E22A37A65F46}"/>
              </a:ext>
            </a:extLst>
          </p:cNvPr>
          <p:cNvSpPr>
            <a:spLocks noGrp="1"/>
          </p:cNvSpPr>
          <p:nvPr>
            <p:ph type="title"/>
          </p:nvPr>
        </p:nvSpPr>
        <p:spPr/>
        <p:txBody>
          <a:bodyPr/>
          <a:lstStyle/>
          <a:p>
            <a:r>
              <a:rPr lang="en-US" dirty="0"/>
              <a:t>2 Options</a:t>
            </a:r>
          </a:p>
        </p:txBody>
      </p:sp>
      <p:sp>
        <p:nvSpPr>
          <p:cNvPr id="2" name="Content Placeholder 1">
            <a:extLst>
              <a:ext uri="{FF2B5EF4-FFF2-40B4-BE49-F238E27FC236}">
                <a16:creationId xmlns:a16="http://schemas.microsoft.com/office/drawing/2014/main" id="{6D64EEDF-26A3-466F-B470-DBF243835DFC}"/>
              </a:ext>
            </a:extLst>
          </p:cNvPr>
          <p:cNvSpPr>
            <a:spLocks noGrp="1"/>
          </p:cNvSpPr>
          <p:nvPr>
            <p:ph idx="1"/>
          </p:nvPr>
        </p:nvSpPr>
        <p:spPr/>
        <p:txBody>
          <a:bodyPr>
            <a:normAutofit fontScale="85000" lnSpcReduction="20000"/>
          </a:bodyPr>
          <a:lstStyle/>
          <a:p>
            <a:pPr marL="0" indent="0">
              <a:buNone/>
            </a:pPr>
            <a:r>
              <a:rPr lang="en-US" dirty="0"/>
              <a:t>Option 1: Supporting Communities Hosting Eligible Emergency Expansion Shelters for Newcomer-Homeless Families</a:t>
            </a:r>
          </a:p>
          <a:p>
            <a:pPr marL="0" indent="0">
              <a:buNone/>
            </a:pPr>
            <a:r>
              <a:rPr lang="en-US" dirty="0"/>
              <a:t>* Approximately $3.1M available</a:t>
            </a:r>
          </a:p>
          <a:p>
            <a:pPr marL="0" indent="0">
              <a:buNone/>
            </a:pPr>
            <a:endParaRPr lang="en-US" dirty="0"/>
          </a:p>
          <a:p>
            <a:pPr marL="0" indent="0">
              <a:buNone/>
            </a:pPr>
            <a:r>
              <a:rPr lang="en-US" dirty="0"/>
              <a:t>Option 2: Levers for Elevating Student Voice and Well-Being</a:t>
            </a:r>
          </a:p>
          <a:p>
            <a:r>
              <a:rPr lang="en-US" dirty="0"/>
              <a:t>Approximately $7.0M available</a:t>
            </a:r>
          </a:p>
          <a:p>
            <a:endParaRPr lang="en-US" dirty="0"/>
          </a:p>
          <a:p>
            <a:pPr marL="0" indent="0">
              <a:buNone/>
            </a:pPr>
            <a:r>
              <a:rPr lang="en-US" dirty="0"/>
              <a:t>For both options, project duration:</a:t>
            </a:r>
          </a:p>
          <a:p>
            <a:pPr algn="just" rtl="0" fontAlgn="base"/>
            <a:r>
              <a:rPr lang="en-US" sz="1800" b="0" i="0" dirty="0">
                <a:solidFill>
                  <a:srgbClr val="000000"/>
                </a:solidFill>
                <a:effectLst/>
                <a:latin typeface="Arial" panose="020B0604020202020204" pitchFamily="34" charset="0"/>
              </a:rPr>
              <a:t>Fiscal Year 2025: Upon Approval* - 6/30/2025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Arial" panose="020B0604020202020204" pitchFamily="34" charset="0"/>
              </a:rPr>
              <a:t>Summer 2025 (optional): 7/1/25-8/31/25**</a:t>
            </a:r>
          </a:p>
          <a:p>
            <a:pPr algn="just" rtl="0" fontAlgn="base"/>
            <a:r>
              <a:rPr lang="en-US" sz="1800" b="0" i="1" dirty="0">
                <a:solidFill>
                  <a:srgbClr val="000000"/>
                </a:solidFill>
                <a:effectLst/>
                <a:latin typeface="Segoe UI" panose="020B0502040204020203" pitchFamily="34" charset="0"/>
              </a:rPr>
              <a:t>Applicants will request all funds for FY2025 and have the opportunity to move funds to Summer 2025 in Spring 2025</a:t>
            </a:r>
            <a:endParaRPr lang="en-US" b="0" i="1"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404067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F5D496-8944-45EA-BE58-108FD6259806}"/>
              </a:ext>
            </a:extLst>
          </p:cNvPr>
          <p:cNvSpPr>
            <a:spLocks noGrp="1"/>
          </p:cNvSpPr>
          <p:nvPr>
            <p:ph type="title"/>
          </p:nvPr>
        </p:nvSpPr>
        <p:spPr/>
        <p:txBody>
          <a:bodyPr>
            <a:normAutofit fontScale="90000"/>
          </a:bodyPr>
          <a:lstStyle/>
          <a:p>
            <a:r>
              <a:rPr lang="en-US" dirty="0"/>
              <a:t>Option 1 – Supporting Newcomer-Homeless Students and Families</a:t>
            </a:r>
          </a:p>
        </p:txBody>
      </p:sp>
      <p:sp>
        <p:nvSpPr>
          <p:cNvPr id="2" name="Content Placeholder 1">
            <a:extLst>
              <a:ext uri="{FF2B5EF4-FFF2-40B4-BE49-F238E27FC236}">
                <a16:creationId xmlns:a16="http://schemas.microsoft.com/office/drawing/2014/main" id="{A9A12827-654A-47CA-B4C3-40AB0BDE1EDA}"/>
              </a:ext>
            </a:extLst>
          </p:cNvPr>
          <p:cNvSpPr>
            <a:spLocks noGrp="1"/>
          </p:cNvSpPr>
          <p:nvPr>
            <p:ph idx="1"/>
          </p:nvPr>
        </p:nvSpPr>
        <p:spPr/>
        <p:txBody>
          <a:bodyPr>
            <a:normAutofit/>
          </a:bodyPr>
          <a:lstStyle/>
          <a:p>
            <a:pPr marL="0" indent="0">
              <a:buNone/>
            </a:pPr>
            <a:r>
              <a:rPr lang="en-US" dirty="0"/>
              <a:t>Funds are available for districts hosting eligible emergency expansion shelters for newcomer-homeless students and families (see eligible school districts listed in the RFP)</a:t>
            </a:r>
          </a:p>
          <a:p>
            <a:pPr marL="0" indent="0">
              <a:buNone/>
            </a:pPr>
            <a:endParaRPr lang="en-US" dirty="0"/>
          </a:p>
          <a:p>
            <a:pPr marL="0" indent="0">
              <a:buNone/>
            </a:pPr>
            <a:r>
              <a:rPr lang="en-US" dirty="0"/>
              <a:t>Eligible districts can apply for up to $40,000 to support students and their families residing in their local shelters</a:t>
            </a:r>
          </a:p>
        </p:txBody>
      </p:sp>
    </p:spTree>
    <p:extLst>
      <p:ext uri="{BB962C8B-B14F-4D97-AF65-F5344CB8AC3E}">
        <p14:creationId xmlns:p14="http://schemas.microsoft.com/office/powerpoint/2010/main" val="378101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7A06C-46C7-4DBB-BC84-63B5F41C1BF3}"/>
              </a:ext>
            </a:extLst>
          </p:cNvPr>
          <p:cNvSpPr>
            <a:spLocks noGrp="1"/>
          </p:cNvSpPr>
          <p:nvPr>
            <p:ph type="title"/>
          </p:nvPr>
        </p:nvSpPr>
        <p:spPr/>
        <p:txBody>
          <a:bodyPr>
            <a:normAutofit fontScale="90000"/>
          </a:bodyPr>
          <a:lstStyle/>
          <a:p>
            <a:r>
              <a:rPr lang="en-US"/>
              <a:t>Option 2 – Six (6)</a:t>
            </a:r>
            <a:r>
              <a:rPr lang="en-US" dirty="0"/>
              <a:t> Levers for Elevating Student Voice and Well-Being</a:t>
            </a:r>
          </a:p>
        </p:txBody>
      </p:sp>
      <p:sp>
        <p:nvSpPr>
          <p:cNvPr id="2" name="Content Placeholder 1">
            <a:extLst>
              <a:ext uri="{FF2B5EF4-FFF2-40B4-BE49-F238E27FC236}">
                <a16:creationId xmlns:a16="http://schemas.microsoft.com/office/drawing/2014/main" id="{65FB42F4-6893-4AC5-80CB-D113AC9CBF4E}"/>
              </a:ext>
            </a:extLst>
          </p:cNvPr>
          <p:cNvSpPr>
            <a:spLocks noGrp="1"/>
          </p:cNvSpPr>
          <p:nvPr>
            <p:ph idx="1"/>
          </p:nvPr>
        </p:nvSpPr>
        <p:spPr>
          <a:xfrm>
            <a:off x="359508" y="2086708"/>
            <a:ext cx="11496430" cy="4191430"/>
          </a:xfrm>
        </p:spPr>
        <p:txBody>
          <a:bodyPr>
            <a:noAutofit/>
          </a:bodyPr>
          <a:lstStyle/>
          <a:p>
            <a:pPr marL="0" indent="0" algn="l" rtl="0" fontAlgn="base">
              <a:buNone/>
            </a:pPr>
            <a:endParaRPr lang="en-US" sz="1400" dirty="0">
              <a:solidFill>
                <a:srgbClr val="000000"/>
              </a:solidFill>
              <a:latin typeface="Segoe UI" panose="020B0502040204020203" pitchFamily="34" charset="0"/>
            </a:endParaRPr>
          </a:p>
          <a:p>
            <a:pPr algn="l" rtl="0" fontAlgn="base"/>
            <a:r>
              <a:rPr lang="en-US" sz="2200" b="0" i="0" dirty="0">
                <a:solidFill>
                  <a:srgbClr val="000000"/>
                </a:solidFill>
                <a:effectLst/>
              </a:rPr>
              <a:t>21</a:t>
            </a:r>
            <a:r>
              <a:rPr lang="en-US" sz="2200" b="0" i="0" baseline="30000" dirty="0">
                <a:solidFill>
                  <a:srgbClr val="000000"/>
                </a:solidFill>
                <a:effectLst/>
              </a:rPr>
              <a:t>st</a:t>
            </a:r>
            <a:r>
              <a:rPr lang="en-US" sz="2200" b="0" i="0" dirty="0">
                <a:solidFill>
                  <a:srgbClr val="000000"/>
                </a:solidFill>
                <a:effectLst/>
              </a:rPr>
              <a:t> Century Community Learning Centers High School Interns  </a:t>
            </a:r>
            <a:r>
              <a:rPr lang="en-US" sz="2000" b="0" i="0" dirty="0">
                <a:solidFill>
                  <a:srgbClr val="000000"/>
                </a:solidFill>
                <a:effectLst/>
              </a:rPr>
              <a:t>(maximum: up to $60,000)</a:t>
            </a:r>
          </a:p>
          <a:p>
            <a:pPr algn="l" rtl="0" fontAlgn="base"/>
            <a:r>
              <a:rPr lang="en-US" sz="2200" b="0" i="0" dirty="0">
                <a:solidFill>
                  <a:srgbClr val="000000"/>
                </a:solidFill>
                <a:effectLst/>
                <a:latin typeface="Arial" panose="020B0604020202020204" pitchFamily="34" charset="0"/>
              </a:rPr>
              <a:t>Comprehensive Health and Physical Education Framework </a:t>
            </a:r>
            <a:r>
              <a:rPr lang="en-US" sz="2000" b="0" i="0" dirty="0">
                <a:solidFill>
                  <a:srgbClr val="000000"/>
                </a:solidFill>
                <a:effectLst/>
                <a:latin typeface="Arial" panose="020B0604020202020204" pitchFamily="34" charset="0"/>
              </a:rPr>
              <a:t>(maximum: up to $50,000)</a:t>
            </a:r>
          </a:p>
          <a:p>
            <a:pPr algn="l" rtl="0" fontAlgn="base"/>
            <a:r>
              <a:rPr lang="en-US" sz="2200" b="0" i="0" dirty="0">
                <a:solidFill>
                  <a:srgbClr val="000000"/>
                </a:solidFill>
                <a:effectLst/>
                <a:latin typeface="Arial" panose="020B0604020202020204" pitchFamily="34" charset="0"/>
              </a:rPr>
              <a:t>Playful Learning Institute, PK-3</a:t>
            </a:r>
            <a:r>
              <a:rPr lang="en-US" sz="2200" b="0" i="0" baseline="30000" dirty="0">
                <a:solidFill>
                  <a:srgbClr val="000000"/>
                </a:solidFill>
                <a:effectLst/>
                <a:latin typeface="Arial" panose="020B0604020202020204" pitchFamily="34" charset="0"/>
              </a:rPr>
              <a:t>rd</a:t>
            </a:r>
            <a:r>
              <a:rPr lang="en-US" sz="2200" b="0" i="0" dirty="0">
                <a:solidFill>
                  <a:srgbClr val="000000"/>
                </a:solidFill>
                <a:effectLst/>
                <a:latin typeface="Arial" panose="020B0604020202020204" pitchFamily="34" charset="0"/>
              </a:rPr>
              <a:t> grade; </a:t>
            </a:r>
            <a:r>
              <a:rPr lang="en-US" sz="2000" dirty="0">
                <a:solidFill>
                  <a:srgbClr val="000000"/>
                </a:solidFill>
              </a:rPr>
              <a:t>(maximum: up to $175,000)</a:t>
            </a:r>
            <a:endParaRPr lang="en-US" sz="2000" b="0" i="0" dirty="0">
              <a:solidFill>
                <a:srgbClr val="000000"/>
              </a:solidFill>
              <a:effectLst/>
              <a:latin typeface="Arial" panose="020B0604020202020204" pitchFamily="34" charset="0"/>
            </a:endParaRPr>
          </a:p>
          <a:p>
            <a:pPr algn="l" rtl="0" fontAlgn="base"/>
            <a:r>
              <a:rPr lang="en-US" sz="2200" b="0" i="0" dirty="0">
                <a:solidFill>
                  <a:srgbClr val="000000"/>
                </a:solidFill>
                <a:effectLst/>
                <a:latin typeface="Arial" panose="020B0604020202020204" pitchFamily="34" charset="0"/>
              </a:rPr>
              <a:t>Social Emotional Learning (SEL) Academic integration through Service-Learning; </a:t>
            </a:r>
          </a:p>
          <a:p>
            <a:pPr marL="0" indent="0" algn="l" rtl="0" fontAlgn="base">
              <a:buNone/>
            </a:pPr>
            <a:r>
              <a:rPr lang="en-US" dirty="0">
                <a:solidFill>
                  <a:srgbClr val="000000"/>
                </a:solidFill>
              </a:rPr>
              <a:t>   </a:t>
            </a:r>
            <a:r>
              <a:rPr lang="en-US" sz="2000" dirty="0">
                <a:solidFill>
                  <a:srgbClr val="000000"/>
                </a:solidFill>
              </a:rPr>
              <a:t>(maximum: up to $50,000 plus $10,000 for SELIS)</a:t>
            </a:r>
            <a:endParaRPr lang="en-US" sz="2000" b="0" i="0" dirty="0">
              <a:solidFill>
                <a:srgbClr val="000000"/>
              </a:solidFill>
              <a:effectLst/>
              <a:latin typeface="Arial" panose="020B0604020202020204" pitchFamily="34" charset="0"/>
            </a:endParaRPr>
          </a:p>
          <a:p>
            <a:pPr algn="l" rtl="0" fontAlgn="base"/>
            <a:r>
              <a:rPr lang="en-US" sz="2200" b="0" i="0" dirty="0">
                <a:solidFill>
                  <a:srgbClr val="000000"/>
                </a:solidFill>
                <a:effectLst/>
                <a:latin typeface="Arial" panose="020B0604020202020204" pitchFamily="34" charset="0"/>
              </a:rPr>
              <a:t>teen </a:t>
            </a:r>
            <a:r>
              <a:rPr lang="en-US" sz="2200" dirty="0">
                <a:solidFill>
                  <a:srgbClr val="000000"/>
                </a:solidFill>
              </a:rPr>
              <a:t>M</a:t>
            </a:r>
            <a:r>
              <a:rPr lang="en-US" sz="2200" b="0" i="0" dirty="0">
                <a:solidFill>
                  <a:srgbClr val="000000"/>
                </a:solidFill>
                <a:effectLst/>
                <a:latin typeface="Arial" panose="020B0604020202020204" pitchFamily="34" charset="0"/>
              </a:rPr>
              <a:t>ental </a:t>
            </a:r>
            <a:r>
              <a:rPr lang="en-US" sz="2200" dirty="0">
                <a:solidFill>
                  <a:srgbClr val="000000"/>
                </a:solidFill>
              </a:rPr>
              <a:t>H</a:t>
            </a:r>
            <a:r>
              <a:rPr lang="en-US" sz="2200" b="0" i="0" dirty="0">
                <a:solidFill>
                  <a:srgbClr val="000000"/>
                </a:solidFill>
                <a:effectLst/>
                <a:latin typeface="Arial" panose="020B0604020202020204" pitchFamily="34" charset="0"/>
              </a:rPr>
              <a:t>ealth </a:t>
            </a:r>
            <a:r>
              <a:rPr lang="en-US" sz="2200" dirty="0">
                <a:solidFill>
                  <a:srgbClr val="000000"/>
                </a:solidFill>
              </a:rPr>
              <a:t>F</a:t>
            </a:r>
            <a:r>
              <a:rPr lang="en-US" sz="2200" b="0" i="0" dirty="0">
                <a:solidFill>
                  <a:srgbClr val="000000"/>
                </a:solidFill>
                <a:effectLst/>
                <a:latin typeface="Arial" panose="020B0604020202020204" pitchFamily="34" charset="0"/>
              </a:rPr>
              <a:t>irst </a:t>
            </a:r>
            <a:r>
              <a:rPr lang="en-US" sz="2200" dirty="0">
                <a:solidFill>
                  <a:srgbClr val="000000"/>
                </a:solidFill>
              </a:rPr>
              <a:t>A</a:t>
            </a:r>
            <a:r>
              <a:rPr lang="en-US" sz="2200" b="0" i="0" dirty="0">
                <a:solidFill>
                  <a:srgbClr val="000000"/>
                </a:solidFill>
                <a:effectLst/>
                <a:latin typeface="Arial" panose="020B0604020202020204" pitchFamily="34" charset="0"/>
              </a:rPr>
              <a:t>id (</a:t>
            </a:r>
            <a:r>
              <a:rPr lang="en-US" sz="2200" b="0" i="0" dirty="0" err="1">
                <a:solidFill>
                  <a:srgbClr val="000000"/>
                </a:solidFill>
                <a:effectLst/>
                <a:latin typeface="Arial" panose="020B0604020202020204" pitchFamily="34" charset="0"/>
              </a:rPr>
              <a:t>tMHFA</a:t>
            </a:r>
            <a:r>
              <a:rPr lang="en-US" sz="2200" b="0" i="0" dirty="0">
                <a:solidFill>
                  <a:srgbClr val="000000"/>
                </a:solidFill>
                <a:effectLst/>
                <a:latin typeface="Arial" panose="020B0604020202020204" pitchFamily="34" charset="0"/>
              </a:rPr>
              <a:t>) </a:t>
            </a:r>
            <a:r>
              <a:rPr lang="en-US" sz="2000" dirty="0">
                <a:solidFill>
                  <a:srgbClr val="000000"/>
                </a:solidFill>
              </a:rPr>
              <a:t>(maximum: up to $100,000)</a:t>
            </a:r>
            <a:r>
              <a:rPr lang="en-US" sz="2000" b="0" i="0" dirty="0">
                <a:solidFill>
                  <a:srgbClr val="000000"/>
                </a:solidFill>
                <a:effectLst/>
                <a:latin typeface="Arial" panose="020B0604020202020204" pitchFamily="34" charset="0"/>
              </a:rPr>
              <a:t> </a:t>
            </a:r>
          </a:p>
          <a:p>
            <a:pPr algn="l" rtl="0" fontAlgn="base"/>
            <a:r>
              <a:rPr lang="en-US" sz="2200" dirty="0">
                <a:solidFill>
                  <a:srgbClr val="000000"/>
                </a:solidFill>
              </a:rPr>
              <a:t>Y</a:t>
            </a:r>
            <a:r>
              <a:rPr lang="en-US" sz="2200" b="0" i="0" dirty="0">
                <a:solidFill>
                  <a:srgbClr val="000000"/>
                </a:solidFill>
                <a:effectLst/>
                <a:latin typeface="Arial" panose="020B0604020202020204" pitchFamily="34" charset="0"/>
              </a:rPr>
              <a:t>outh </a:t>
            </a:r>
            <a:r>
              <a:rPr lang="en-US" sz="2200" dirty="0">
                <a:solidFill>
                  <a:srgbClr val="000000"/>
                </a:solidFill>
              </a:rPr>
              <a:t>P</a:t>
            </a:r>
            <a:r>
              <a:rPr lang="en-US" sz="2200" b="0" i="0" dirty="0">
                <a:solidFill>
                  <a:srgbClr val="000000"/>
                </a:solidFill>
                <a:effectLst/>
                <a:latin typeface="Arial" panose="020B0604020202020204" pitchFamily="34" charset="0"/>
              </a:rPr>
              <a:t>articipatory </a:t>
            </a:r>
            <a:r>
              <a:rPr lang="en-US" sz="2200" dirty="0">
                <a:solidFill>
                  <a:srgbClr val="000000"/>
                </a:solidFill>
              </a:rPr>
              <a:t>A</a:t>
            </a:r>
            <a:r>
              <a:rPr lang="en-US" sz="2200" b="0" i="0" dirty="0">
                <a:solidFill>
                  <a:srgbClr val="000000"/>
                </a:solidFill>
                <a:effectLst/>
                <a:latin typeface="Arial" panose="020B0604020202020204" pitchFamily="34" charset="0"/>
              </a:rPr>
              <a:t>ction </a:t>
            </a:r>
            <a:r>
              <a:rPr lang="en-US" sz="2200" dirty="0">
                <a:solidFill>
                  <a:srgbClr val="000000"/>
                </a:solidFill>
              </a:rPr>
              <a:t>R</a:t>
            </a:r>
            <a:r>
              <a:rPr lang="en-US" sz="2200" b="0" i="0" dirty="0">
                <a:solidFill>
                  <a:srgbClr val="000000"/>
                </a:solidFill>
                <a:effectLst/>
                <a:latin typeface="Arial" panose="020B0604020202020204" pitchFamily="34" charset="0"/>
              </a:rPr>
              <a:t>esearch (YPAR) </a:t>
            </a:r>
            <a:r>
              <a:rPr lang="en-US" sz="2000" dirty="0">
                <a:solidFill>
                  <a:srgbClr val="000000"/>
                </a:solidFill>
              </a:rPr>
              <a:t>(maximum: up to $75,000)</a:t>
            </a:r>
            <a:endParaRPr lang="en-US" sz="2000" b="0" i="0" dirty="0">
              <a:solidFill>
                <a:srgbClr val="000000"/>
              </a:solidFill>
              <a:effectLst/>
              <a:latin typeface="Segoe UI" panose="020B0502040204020203" pitchFamily="34" charset="0"/>
            </a:endParaRPr>
          </a:p>
          <a:p>
            <a:pPr marL="0" marR="0" lvl="0" indent="0" algn="just" fontAlgn="base">
              <a:spcBef>
                <a:spcPts val="0"/>
              </a:spcBef>
              <a:spcAft>
                <a:spcPts val="0"/>
              </a:spcAft>
              <a:buSzPts val="1000"/>
              <a:buNone/>
              <a:tabLst>
                <a:tab pos="457200" algn="l"/>
                <a:tab pos="457200" algn="l"/>
              </a:tabLst>
            </a:pPr>
            <a:endParaRPr lang="en-US" sz="2000" b="1" dirty="0">
              <a:solidFill>
                <a:srgbClr val="000000"/>
              </a:solidFill>
              <a:latin typeface="+mn-lt"/>
              <a:ea typeface="Times New Roman" panose="02020603050405020304" pitchFamily="18" charset="0"/>
            </a:endParaRPr>
          </a:p>
          <a:p>
            <a:pPr marL="0" marR="0" lvl="0" indent="0" algn="just" fontAlgn="base">
              <a:spcBef>
                <a:spcPts val="0"/>
              </a:spcBef>
              <a:spcAft>
                <a:spcPts val="0"/>
              </a:spcAft>
              <a:buSzPts val="1000"/>
              <a:buNone/>
              <a:tabLst>
                <a:tab pos="457200" algn="l"/>
              </a:tabLst>
            </a:pPr>
            <a:endParaRPr lang="en-US" sz="1800" u="sng" dirty="0">
              <a:effectLst/>
              <a:latin typeface="+mn-lt"/>
              <a:ea typeface="Times New Roman" panose="02020603050405020304" pitchFamily="18" charset="0"/>
            </a:endParaRPr>
          </a:p>
        </p:txBody>
      </p:sp>
    </p:spTree>
    <p:extLst>
      <p:ext uri="{BB962C8B-B14F-4D97-AF65-F5344CB8AC3E}">
        <p14:creationId xmlns:p14="http://schemas.microsoft.com/office/powerpoint/2010/main" val="226218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F52B0B-1524-44DC-8CED-95687BB381E2}"/>
              </a:ext>
            </a:extLst>
          </p:cNvPr>
          <p:cNvSpPr>
            <a:spLocks noGrp="1"/>
          </p:cNvSpPr>
          <p:nvPr>
            <p:ph type="title"/>
          </p:nvPr>
        </p:nvSpPr>
        <p:spPr/>
        <p:txBody>
          <a:bodyPr/>
          <a:lstStyle/>
          <a:p>
            <a:r>
              <a:rPr lang="en-US" dirty="0"/>
              <a:t>Additional Information		</a:t>
            </a:r>
          </a:p>
        </p:txBody>
      </p:sp>
      <p:sp>
        <p:nvSpPr>
          <p:cNvPr id="2" name="Content Placeholder 1">
            <a:extLst>
              <a:ext uri="{FF2B5EF4-FFF2-40B4-BE49-F238E27FC236}">
                <a16:creationId xmlns:a16="http://schemas.microsoft.com/office/drawing/2014/main" id="{B72CF88E-0991-4F9B-AD31-87E030FAC4B3}"/>
              </a:ext>
            </a:extLst>
          </p:cNvPr>
          <p:cNvSpPr>
            <a:spLocks noGrp="1"/>
          </p:cNvSpPr>
          <p:nvPr>
            <p:ph idx="1"/>
          </p:nvPr>
        </p:nvSpPr>
        <p:spPr/>
        <p:txBody>
          <a:bodyPr>
            <a:normAutofit fontScale="92500" lnSpcReduction="10000"/>
          </a:bodyPr>
          <a:lstStyle/>
          <a:p>
            <a:r>
              <a:rPr lang="en-US" sz="1800" dirty="0"/>
              <a:t>Due Date: (anticipated) </a:t>
            </a:r>
            <a:r>
              <a:rPr lang="en-US" sz="1800" b="1" dirty="0"/>
              <a:t>February 21, 2024 by 5:00 p.m.</a:t>
            </a:r>
          </a:p>
          <a:p>
            <a:r>
              <a:rPr lang="en-US" sz="1800" b="0" i="0" dirty="0">
                <a:solidFill>
                  <a:srgbClr val="000000"/>
                </a:solidFill>
                <a:effectLst/>
                <a:latin typeface="Arial" panose="020B0604020202020204" pitchFamily="34" charset="0"/>
              </a:rPr>
              <a:t>Submitted in our new </a:t>
            </a:r>
            <a:r>
              <a:rPr lang="en-US" sz="1800" b="0" i="0" u="sng" strike="noStrike" dirty="0">
                <a:solidFill>
                  <a:srgbClr val="0563C1"/>
                </a:solidFill>
                <a:effectLst/>
                <a:latin typeface="Arial" panose="020B0604020202020204" pitchFamily="34" charset="0"/>
                <a:hlinkClick r:id="rId2"/>
              </a:rPr>
              <a:t>Grants for Education Management System (GEM$)</a:t>
            </a:r>
            <a:r>
              <a:rPr lang="en-US" sz="1800" b="0" i="0" dirty="0">
                <a:solidFill>
                  <a:srgbClr val="000000"/>
                </a:solidFill>
                <a:effectLst/>
                <a:latin typeface="Arial" panose="020B0604020202020204" pitchFamily="34" charset="0"/>
              </a:rPr>
              <a:t> system</a:t>
            </a:r>
            <a:r>
              <a:rPr lang="en-US" sz="1800" b="1" i="0" dirty="0">
                <a:solidFill>
                  <a:srgbClr val="000000"/>
                </a:solidFill>
                <a:effectLst/>
                <a:latin typeface="Arial" panose="020B0604020202020204" pitchFamily="34" charset="0"/>
              </a:rPr>
              <a:t>.</a:t>
            </a:r>
            <a:r>
              <a:rPr lang="en-US" sz="1800" b="0" i="0" dirty="0">
                <a:solidFill>
                  <a:srgbClr val="000000"/>
                </a:solidFill>
                <a:effectLst/>
                <a:latin typeface="Arial" panose="020B0604020202020204" pitchFamily="34" charset="0"/>
              </a:rPr>
              <a:t>  The following will be required to be submitted or uploaded directly into GEM$: </a:t>
            </a:r>
          </a:p>
          <a:p>
            <a:pPr lvl="1" algn="just" fontAlgn="base"/>
            <a:r>
              <a:rPr lang="en-US" sz="1600" b="0" i="0" dirty="0">
                <a:solidFill>
                  <a:srgbClr val="000000"/>
                </a:solidFill>
                <a:effectLst/>
                <a:latin typeface="Arial" panose="020B0604020202020204" pitchFamily="34" charset="0"/>
              </a:rPr>
              <a:t>Required Program Information (for each Option for which the district is applying)</a:t>
            </a:r>
          </a:p>
          <a:p>
            <a:pPr lvl="1" algn="just" fontAlgn="base"/>
            <a:r>
              <a:rPr lang="en-US" sz="1600" b="0" i="0" dirty="0">
                <a:solidFill>
                  <a:srgbClr val="000000"/>
                </a:solidFill>
                <a:effectLst/>
                <a:latin typeface="Arial" panose="020B0604020202020204" pitchFamily="34" charset="0"/>
              </a:rPr>
              <a:t>Assurance Statement (for Options 2c</a:t>
            </a:r>
            <a:r>
              <a:rPr lang="en-US" sz="1600" b="0" i="0">
                <a:solidFill>
                  <a:srgbClr val="000000"/>
                </a:solidFill>
                <a:effectLst/>
                <a:latin typeface="Arial" panose="020B0604020202020204" pitchFamily="34" charset="0"/>
              </a:rPr>
              <a:t>, 2d, 2e </a:t>
            </a:r>
            <a:r>
              <a:rPr lang="en-US" sz="1600" b="0" i="0" dirty="0">
                <a:solidFill>
                  <a:srgbClr val="000000"/>
                </a:solidFill>
                <a:effectLst/>
                <a:latin typeface="Arial" panose="020B0604020202020204" pitchFamily="34" charset="0"/>
              </a:rPr>
              <a:t>and 2f)</a:t>
            </a:r>
          </a:p>
          <a:p>
            <a:pPr lvl="1" algn="just" fontAlgn="base"/>
            <a:r>
              <a:rPr lang="en-US" sz="1600" b="0" i="0" dirty="0">
                <a:solidFill>
                  <a:srgbClr val="000000"/>
                </a:solidFill>
                <a:effectLst/>
                <a:latin typeface="Arial" panose="020B0604020202020204" pitchFamily="34" charset="0"/>
              </a:rPr>
              <a:t>Private School Consultation (</a:t>
            </a:r>
            <a:r>
              <a:rPr lang="en-US" sz="1600" dirty="0">
                <a:solidFill>
                  <a:srgbClr val="000000"/>
                </a:solidFill>
              </a:rPr>
              <a:t>required for all applicants with private schools located within district boundaries) </a:t>
            </a:r>
          </a:p>
          <a:p>
            <a:pPr marL="0" indent="0" algn="just" rtl="0" fontAlgn="base">
              <a:buNone/>
            </a:pPr>
            <a:endParaRPr lang="en-US" sz="1800" b="0" i="0" dirty="0">
              <a:solidFill>
                <a:srgbClr val="000000"/>
              </a:solidFill>
              <a:effectLst/>
              <a:latin typeface="Arial" panose="020B0604020202020204" pitchFamily="34" charset="0"/>
            </a:endParaRPr>
          </a:p>
          <a:p>
            <a:pPr marL="0" indent="0" algn="just" rtl="0" fontAlgn="base">
              <a:buNone/>
            </a:pPr>
            <a:r>
              <a:rPr lang="en-US" sz="1800" b="0" i="0" dirty="0">
                <a:solidFill>
                  <a:srgbClr val="000000"/>
                </a:solidFill>
                <a:effectLst/>
                <a:latin typeface="Arial" panose="020B0604020202020204" pitchFamily="34" charset="0"/>
              </a:rPr>
              <a:t>And, for each initiative for which the district is applying, applications must complete in GEM$: </a:t>
            </a:r>
          </a:p>
          <a:p>
            <a:pPr algn="just" rtl="0" fontAlgn="base">
              <a:buFont typeface="Arial" panose="020B0604020202020204" pitchFamily="34" charset="0"/>
              <a:buChar char="•"/>
            </a:pPr>
            <a:r>
              <a:rPr lang="en-US" sz="1800" b="0" i="0" dirty="0">
                <a:solidFill>
                  <a:srgbClr val="000000"/>
                </a:solidFill>
                <a:effectLst/>
                <a:latin typeface="Arial" panose="020B0604020202020204" pitchFamily="34" charset="0"/>
              </a:rPr>
              <a:t>Budget: FY2025 – School Year budget will be entered into the GEM$ Budget Form. Applicants proposing to implement grant activities in FY2025 (7/1/2024 – 6/30/2025) will enter those proposed costs into the FY2025 section </a:t>
            </a:r>
          </a:p>
          <a:p>
            <a:pPr algn="just" rtl="0" fontAlgn="base">
              <a:buFont typeface="Arial" panose="020B0604020202020204" pitchFamily="34" charset="0"/>
              <a:buChar char="•"/>
            </a:pPr>
            <a:r>
              <a:rPr lang="en-US" sz="1800" b="0" i="0" dirty="0">
                <a:solidFill>
                  <a:srgbClr val="000000"/>
                </a:solidFill>
                <a:effectLst/>
                <a:latin typeface="Arial" panose="020B0604020202020204" pitchFamily="34" charset="0"/>
              </a:rPr>
              <a:t>Program Narrative  </a:t>
            </a:r>
          </a:p>
          <a:p>
            <a:pPr algn="just" rtl="0" fontAlgn="base">
              <a:buFont typeface="Arial" panose="020B0604020202020204" pitchFamily="34" charset="0"/>
              <a:buChar char="•"/>
            </a:pPr>
            <a:endParaRPr lang="en-US" sz="1800" dirty="0">
              <a:solidFill>
                <a:srgbClr val="000000"/>
              </a:solidFill>
            </a:endParaRPr>
          </a:p>
          <a:p>
            <a:pPr algn="just" rtl="0" fontAlgn="base">
              <a:buFont typeface="Arial" panose="020B0604020202020204" pitchFamily="34" charset="0"/>
              <a:buChar char="•"/>
            </a:pPr>
            <a:r>
              <a:rPr lang="en-US" sz="1800" b="0" i="0" dirty="0">
                <a:solidFill>
                  <a:srgbClr val="000000"/>
                </a:solidFill>
                <a:effectLst/>
                <a:latin typeface="Arial" panose="020B0604020202020204" pitchFamily="34" charset="0"/>
              </a:rPr>
              <a:t>Additional Information to be posted </a:t>
            </a:r>
            <a:r>
              <a:rPr lang="en-US" sz="1800" dirty="0">
                <a:solidFill>
                  <a:srgbClr val="000000"/>
                </a:solidFill>
              </a:rPr>
              <a:t>with </a:t>
            </a:r>
            <a:r>
              <a:rPr lang="en-US" sz="1800" b="0" i="0" dirty="0">
                <a:solidFill>
                  <a:srgbClr val="000000"/>
                </a:solidFill>
                <a:effectLst/>
                <a:latin typeface="Arial" panose="020B0604020202020204" pitchFamily="34" charset="0"/>
                <a:hlinkClick r:id="rId3"/>
              </a:rPr>
              <a:t>DESE’s Student Voice web resources</a:t>
            </a:r>
            <a:endParaRPr lang="en-US" sz="18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12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915B4-B462-4DF3-A67A-3370B3736C8D}"/>
              </a:ext>
            </a:extLst>
          </p:cNvPr>
          <p:cNvSpPr>
            <a:spLocks noGrp="1"/>
          </p:cNvSpPr>
          <p:nvPr>
            <p:ph type="title"/>
          </p:nvPr>
        </p:nvSpPr>
        <p:spPr/>
        <p:txBody>
          <a:bodyPr/>
          <a:lstStyle/>
          <a:p>
            <a:r>
              <a:rPr lang="en-US" dirty="0"/>
              <a:t>Questions</a:t>
            </a:r>
          </a:p>
        </p:txBody>
      </p:sp>
      <p:pic>
        <p:nvPicPr>
          <p:cNvPr id="1026" name="Picture 2" descr="Tips for Managing the Q&amp;A Part of Your Presentation — Mel Sherwood">
            <a:extLst>
              <a:ext uri="{FF2B5EF4-FFF2-40B4-BE49-F238E27FC236}">
                <a16:creationId xmlns:a16="http://schemas.microsoft.com/office/drawing/2014/main" id="{77FBB2D8-DAA0-4D12-819A-7F13B8D772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6334" y="1944053"/>
            <a:ext cx="6429586" cy="427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69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Bennett, Rachelle Engler (DESE)</DisplayName>
        <AccountId>141</AccountId>
        <AccountType/>
      </UserInfo>
      <UserInfo>
        <DisplayName>Traynham, Donna J (DESE)</DisplayName>
        <AccountId>107</AccountId>
        <AccountType/>
      </UserInfo>
      <UserInfo>
        <DisplayName>Taylor, Emily (DESE)</DisplayName>
        <AccountId>504</AccountId>
        <AccountType/>
      </UserInfo>
      <UserInfo>
        <DisplayName>McKinnon, Kristen A (DESE)</DisplayName>
        <AccountId>343</AccountId>
        <AccountType/>
      </UserInfo>
    </SharedWithUsers>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5" ma:contentTypeDescription="Create a new document." ma:contentTypeScope="" ma:versionID="8ab0aabf642173be7652a0b5a13b1918">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4cf99b60047eacc2cc4fb806e3521008"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fdcd57df-05e8-4749-9cc8-5afe3dcd00a5"/>
    <ds:schemaRef ds:uri="http://schemas.openxmlformats.org/package/2006/metadata/core-properties"/>
    <ds:schemaRef ds:uri="5e52e1ca-4780-478c-9e15-43ff0784ab0a"/>
  </ds:schemaRefs>
</ds:datastoreItem>
</file>

<file path=customXml/itemProps3.xml><?xml version="1.0" encoding="utf-8"?>
<ds:datastoreItem xmlns:ds="http://schemas.openxmlformats.org/officeDocument/2006/customXml" ds:itemID="{8E03CE90-4064-487D-B854-2E0CA350FD0E}">
  <ds:schemaRefs>
    <ds:schemaRef ds:uri="5e52e1ca-4780-478c-9e15-43ff0784ab0a"/>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15696</TotalTime>
  <Words>723</Words>
  <Application>Microsoft Office PowerPoint</Application>
  <PresentationFormat>Widescreen</PresentationFormat>
  <Paragraphs>63</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Times New Roman</vt:lpstr>
      <vt:lpstr>Office Theme</vt:lpstr>
      <vt:lpstr>Promoting Safe and Healthy Learning Environments: Elevating Student Voice and Well-Being (Fund Code 0127)</vt:lpstr>
      <vt:lpstr>Overview of the Student Voice and Well-Being Competitive Grant</vt:lpstr>
      <vt:lpstr>Purpose of the Competitive Grant</vt:lpstr>
      <vt:lpstr>Eligible Entities</vt:lpstr>
      <vt:lpstr>2 Options</vt:lpstr>
      <vt:lpstr>Option 1 – Supporting Newcomer-Homeless Students and Families</vt:lpstr>
      <vt:lpstr>Option 2 – Six (6) Levers for Elevating Student Voice and Well-Being</vt:lpstr>
      <vt:lpstr>Additional Information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Safe and Healthy Learning Environments: Elevating Student Voice and Well-Being (Fund Code 0127)</dc:title>
  <dc:creator>DESE</dc:creator>
  <cp:lastModifiedBy>Zou, Dong (EOE)</cp:lastModifiedBy>
  <cp:revision>5</cp:revision>
  <cp:lastPrinted>2023-01-13T13:11:17Z</cp:lastPrinted>
  <dcterms:created xsi:type="dcterms:W3CDTF">2022-10-11T20:32:22Z</dcterms:created>
  <dcterms:modified xsi:type="dcterms:W3CDTF">2024-01-16T15:45:56Z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16 2024 12:00AM</vt:lpwstr>
  </property>
</Properties>
</file>