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33"/>
  </p:notesMasterIdLst>
  <p:handoutMasterIdLst>
    <p:handoutMasterId r:id="rId34"/>
  </p:handoutMasterIdLst>
  <p:sldIdLst>
    <p:sldId id="256" r:id="rId6"/>
    <p:sldId id="257" r:id="rId7"/>
    <p:sldId id="267" r:id="rId8"/>
    <p:sldId id="268" r:id="rId9"/>
    <p:sldId id="270" r:id="rId10"/>
    <p:sldId id="269" r:id="rId11"/>
    <p:sldId id="271" r:id="rId12"/>
    <p:sldId id="273" r:id="rId13"/>
    <p:sldId id="272" r:id="rId14"/>
    <p:sldId id="274" r:id="rId15"/>
    <p:sldId id="275" r:id="rId16"/>
    <p:sldId id="276" r:id="rId17"/>
    <p:sldId id="277" r:id="rId18"/>
    <p:sldId id="278" r:id="rId19"/>
    <p:sldId id="279" r:id="rId20"/>
    <p:sldId id="280" r:id="rId21"/>
    <p:sldId id="281" r:id="rId22"/>
    <p:sldId id="283" r:id="rId23"/>
    <p:sldId id="282" r:id="rId24"/>
    <p:sldId id="284" r:id="rId25"/>
    <p:sldId id="285" r:id="rId26"/>
    <p:sldId id="286" r:id="rId27"/>
    <p:sldId id="288" r:id="rId28"/>
    <p:sldId id="290" r:id="rId29"/>
    <p:sldId id="292" r:id="rId30"/>
    <p:sldId id="293" r:id="rId31"/>
    <p:sldId id="294" r:id="rId32"/>
  </p:sldIdLst>
  <p:sldSz cx="12188825" cy="6858000"/>
  <p:notesSz cx="6858000" cy="9144000"/>
  <p:custDataLst>
    <p:tags r:id="rId3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34" autoAdjust="0"/>
    <p:restoredTop sz="81818" autoAdjust="0"/>
  </p:normalViewPr>
  <p:slideViewPr>
    <p:cSldViewPr>
      <p:cViewPr varScale="1">
        <p:scale>
          <a:sx n="87" d="100"/>
          <a:sy n="87" d="100"/>
        </p:scale>
        <p:origin x="96" y="198"/>
      </p:cViewPr>
      <p:guideLst>
        <p:guide pos="3839"/>
        <p:guide orient="horz" pos="2160"/>
      </p:guideLst>
    </p:cSldViewPr>
  </p:slideViewPr>
  <p:outlineViewPr>
    <p:cViewPr>
      <p:scale>
        <a:sx n="33" d="100"/>
        <a:sy n="33" d="100"/>
      </p:scale>
      <p:origin x="0" y="-548"/>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11/19/2019</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11/19/2019</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a:t>
            </a:fld>
            <a:endParaRPr lang="en-US"/>
          </a:p>
        </p:txBody>
      </p:sp>
    </p:spTree>
    <p:extLst>
      <p:ext uri="{BB962C8B-B14F-4D97-AF65-F5344CB8AC3E}">
        <p14:creationId xmlns:p14="http://schemas.microsoft.com/office/powerpoint/2010/main" val="42311088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10</a:t>
            </a:fld>
            <a:endParaRPr lang="en-US"/>
          </a:p>
        </p:txBody>
      </p:sp>
    </p:spTree>
    <p:extLst>
      <p:ext uri="{BB962C8B-B14F-4D97-AF65-F5344CB8AC3E}">
        <p14:creationId xmlns:p14="http://schemas.microsoft.com/office/powerpoint/2010/main" val="1112858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11</a:t>
            </a:fld>
            <a:endParaRPr lang="en-US"/>
          </a:p>
        </p:txBody>
      </p:sp>
    </p:spTree>
    <p:extLst>
      <p:ext uri="{BB962C8B-B14F-4D97-AF65-F5344CB8AC3E}">
        <p14:creationId xmlns:p14="http://schemas.microsoft.com/office/powerpoint/2010/main" val="2113158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speaks to the localized control element to the framework </a:t>
            </a:r>
          </a:p>
        </p:txBody>
      </p:sp>
      <p:sp>
        <p:nvSpPr>
          <p:cNvPr id="4" name="Slide Number Placeholder 3"/>
          <p:cNvSpPr>
            <a:spLocks noGrp="1"/>
          </p:cNvSpPr>
          <p:nvPr>
            <p:ph type="sldNum" sz="quarter" idx="5"/>
          </p:nvPr>
        </p:nvSpPr>
        <p:spPr/>
        <p:txBody>
          <a:bodyPr/>
          <a:lstStyle/>
          <a:p>
            <a:fld id="{01F2A70B-78F2-4DCF-B53B-C990D2FAFB8A}" type="slidenum">
              <a:rPr lang="en-US" smtClean="0"/>
              <a:t>12</a:t>
            </a:fld>
            <a:endParaRPr lang="en-US"/>
          </a:p>
        </p:txBody>
      </p:sp>
    </p:spTree>
    <p:extLst>
      <p:ext uri="{BB962C8B-B14F-4D97-AF65-F5344CB8AC3E}">
        <p14:creationId xmlns:p14="http://schemas.microsoft.com/office/powerpoint/2010/main" val="1584364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13</a:t>
            </a:fld>
            <a:endParaRPr lang="en-US"/>
          </a:p>
        </p:txBody>
      </p:sp>
    </p:spTree>
    <p:extLst>
      <p:ext uri="{BB962C8B-B14F-4D97-AF65-F5344CB8AC3E}">
        <p14:creationId xmlns:p14="http://schemas.microsoft.com/office/powerpoint/2010/main" val="41506578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also heard this sentiment in the context of unequal school discipline </a:t>
            </a:r>
          </a:p>
        </p:txBody>
      </p:sp>
      <p:sp>
        <p:nvSpPr>
          <p:cNvPr id="4" name="Slide Number Placeholder 3"/>
          <p:cNvSpPr>
            <a:spLocks noGrp="1"/>
          </p:cNvSpPr>
          <p:nvPr>
            <p:ph type="sldNum" sz="quarter" idx="5"/>
          </p:nvPr>
        </p:nvSpPr>
        <p:spPr/>
        <p:txBody>
          <a:bodyPr/>
          <a:lstStyle/>
          <a:p>
            <a:fld id="{01F2A70B-78F2-4DCF-B53B-C990D2FAFB8A}" type="slidenum">
              <a:rPr lang="en-US" smtClean="0"/>
              <a:t>14</a:t>
            </a:fld>
            <a:endParaRPr lang="en-US"/>
          </a:p>
        </p:txBody>
      </p:sp>
    </p:spTree>
    <p:extLst>
      <p:ext uri="{BB962C8B-B14F-4D97-AF65-F5344CB8AC3E}">
        <p14:creationId xmlns:p14="http://schemas.microsoft.com/office/powerpoint/2010/main" val="468022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15</a:t>
            </a:fld>
            <a:endParaRPr lang="en-US"/>
          </a:p>
        </p:txBody>
      </p:sp>
    </p:spTree>
    <p:extLst>
      <p:ext uri="{BB962C8B-B14F-4D97-AF65-F5344CB8AC3E}">
        <p14:creationId xmlns:p14="http://schemas.microsoft.com/office/powerpoint/2010/main" val="2435861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16</a:t>
            </a:fld>
            <a:endParaRPr lang="en-US"/>
          </a:p>
        </p:txBody>
      </p:sp>
    </p:spTree>
    <p:extLst>
      <p:ext uri="{BB962C8B-B14F-4D97-AF65-F5344CB8AC3E}">
        <p14:creationId xmlns:p14="http://schemas.microsoft.com/office/powerpoint/2010/main" val="223691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800" dirty="0">
                <a:latin typeface="Baskerville" panose="02020502070401020303" pitchFamily="18" charset="0"/>
                <a:ea typeface="Baskerville" panose="02020502070401020303" pitchFamily="18" charset="0"/>
              </a:rPr>
              <a:t>Including sports equipment </a:t>
            </a:r>
            <a:endParaRPr lang="en-US" sz="2400" dirty="0">
              <a:latin typeface="Baskerville" panose="02020502070401020303" pitchFamily="18" charset="0"/>
              <a:ea typeface="Baskerville" panose="02020502070401020303" pitchFamily="18" charset="0"/>
            </a:endParaRPr>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17</a:t>
            </a:fld>
            <a:endParaRPr lang="en-US"/>
          </a:p>
        </p:txBody>
      </p:sp>
    </p:spTree>
    <p:extLst>
      <p:ext uri="{BB962C8B-B14F-4D97-AF65-F5344CB8AC3E}">
        <p14:creationId xmlns:p14="http://schemas.microsoft.com/office/powerpoint/2010/main" val="38308361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18</a:t>
            </a:fld>
            <a:endParaRPr lang="en-US"/>
          </a:p>
        </p:txBody>
      </p:sp>
    </p:spTree>
    <p:extLst>
      <p:ext uri="{BB962C8B-B14F-4D97-AF65-F5344CB8AC3E}">
        <p14:creationId xmlns:p14="http://schemas.microsoft.com/office/powerpoint/2010/main" val="2988119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19</a:t>
            </a:fld>
            <a:endParaRPr lang="en-US"/>
          </a:p>
        </p:txBody>
      </p:sp>
    </p:spTree>
    <p:extLst>
      <p:ext uri="{BB962C8B-B14F-4D97-AF65-F5344CB8AC3E}">
        <p14:creationId xmlns:p14="http://schemas.microsoft.com/office/powerpoint/2010/main" val="3132674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a:t>
            </a:fld>
            <a:endParaRPr lang="en-US"/>
          </a:p>
        </p:txBody>
      </p:sp>
    </p:spTree>
    <p:extLst>
      <p:ext uri="{BB962C8B-B14F-4D97-AF65-F5344CB8AC3E}">
        <p14:creationId xmlns:p14="http://schemas.microsoft.com/office/powerpoint/2010/main" val="23944897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20</a:t>
            </a:fld>
            <a:endParaRPr lang="en-US"/>
          </a:p>
        </p:txBody>
      </p:sp>
    </p:spTree>
    <p:extLst>
      <p:ext uri="{BB962C8B-B14F-4D97-AF65-F5344CB8AC3E}">
        <p14:creationId xmlns:p14="http://schemas.microsoft.com/office/powerpoint/2010/main" val="20367604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21</a:t>
            </a:fld>
            <a:endParaRPr lang="en-US"/>
          </a:p>
        </p:txBody>
      </p:sp>
    </p:spTree>
    <p:extLst>
      <p:ext uri="{BB962C8B-B14F-4D97-AF65-F5344CB8AC3E}">
        <p14:creationId xmlns:p14="http://schemas.microsoft.com/office/powerpoint/2010/main" val="41291819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Baskerville" panose="02020502070401020303" pitchFamily="18" charset="0"/>
                <a:ea typeface="Baskerville" panose="02020502070401020303" pitchFamily="18" charset="0"/>
              </a:rPr>
              <a:t>“kids could be doing well in every subject, and then they can’t graduate unless they pass the MCAS…regardless of whether you have a mental illness or not, I think it’s just an overall stressful thing, and it’s not fair.  Not just me. I know people who have had outright nervous breakdowns because of it…I already just don’t want to show up to school ever again.” </a:t>
            </a:r>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22</a:t>
            </a:fld>
            <a:endParaRPr lang="en-US"/>
          </a:p>
        </p:txBody>
      </p:sp>
    </p:spTree>
    <p:extLst>
      <p:ext uri="{BB962C8B-B14F-4D97-AF65-F5344CB8AC3E}">
        <p14:creationId xmlns:p14="http://schemas.microsoft.com/office/powerpoint/2010/main" val="3867649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23</a:t>
            </a:fld>
            <a:endParaRPr lang="en-US"/>
          </a:p>
        </p:txBody>
      </p:sp>
    </p:spTree>
    <p:extLst>
      <p:ext uri="{BB962C8B-B14F-4D97-AF65-F5344CB8AC3E}">
        <p14:creationId xmlns:p14="http://schemas.microsoft.com/office/powerpoint/2010/main" val="16911928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24</a:t>
            </a:fld>
            <a:endParaRPr lang="en-US"/>
          </a:p>
        </p:txBody>
      </p:sp>
    </p:spTree>
    <p:extLst>
      <p:ext uri="{BB962C8B-B14F-4D97-AF65-F5344CB8AC3E}">
        <p14:creationId xmlns:p14="http://schemas.microsoft.com/office/powerpoint/2010/main" val="2809469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25</a:t>
            </a:fld>
            <a:endParaRPr lang="en-US"/>
          </a:p>
        </p:txBody>
      </p:sp>
    </p:spTree>
    <p:extLst>
      <p:ext uri="{BB962C8B-B14F-4D97-AF65-F5344CB8AC3E}">
        <p14:creationId xmlns:p14="http://schemas.microsoft.com/office/powerpoint/2010/main" val="2075053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26</a:t>
            </a:fld>
            <a:endParaRPr lang="en-US"/>
          </a:p>
        </p:txBody>
      </p:sp>
    </p:spTree>
    <p:extLst>
      <p:ext uri="{BB962C8B-B14F-4D97-AF65-F5344CB8AC3E}">
        <p14:creationId xmlns:p14="http://schemas.microsoft.com/office/powerpoint/2010/main" val="1419632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27</a:t>
            </a:fld>
            <a:endParaRPr lang="en-US"/>
          </a:p>
        </p:txBody>
      </p:sp>
    </p:spTree>
    <p:extLst>
      <p:ext uri="{BB962C8B-B14F-4D97-AF65-F5344CB8AC3E}">
        <p14:creationId xmlns:p14="http://schemas.microsoft.com/office/powerpoint/2010/main" val="30657102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3</a:t>
            </a:fld>
            <a:endParaRPr lang="en-US"/>
          </a:p>
        </p:txBody>
      </p:sp>
    </p:spTree>
    <p:extLst>
      <p:ext uri="{BB962C8B-B14F-4D97-AF65-F5344CB8AC3E}">
        <p14:creationId xmlns:p14="http://schemas.microsoft.com/office/powerpoint/2010/main" val="11698785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least 3 people read each transcript</a:t>
            </a:r>
          </a:p>
          <a:p>
            <a:r>
              <a:rPr lang="en-US" dirty="0"/>
              <a:t>--In order to constitute a “theme,” </a:t>
            </a:r>
            <a:r>
              <a:rPr lang="en-US" sz="1200" kern="1200" dirty="0">
                <a:solidFill>
                  <a:schemeClr val="tx1"/>
                </a:solidFill>
                <a:effectLst/>
                <a:latin typeface="+mn-lt"/>
                <a:ea typeface="+mn-ea"/>
                <a:cs typeface="+mn-cs"/>
              </a:rPr>
              <a:t>the idea had to emerge independently in at least two focus groups and generate robust discussion. </a:t>
            </a:r>
            <a:endParaRPr lang="en-US" dirty="0"/>
          </a:p>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4</a:t>
            </a:fld>
            <a:endParaRPr lang="en-US"/>
          </a:p>
        </p:txBody>
      </p:sp>
    </p:spTree>
    <p:extLst>
      <p:ext uri="{BB962C8B-B14F-4D97-AF65-F5344CB8AC3E}">
        <p14:creationId xmlns:p14="http://schemas.microsoft.com/office/powerpoint/2010/main" val="1601589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5</a:t>
            </a:fld>
            <a:endParaRPr lang="en-US"/>
          </a:p>
        </p:txBody>
      </p:sp>
    </p:spTree>
    <p:extLst>
      <p:ext uri="{BB962C8B-B14F-4D97-AF65-F5344CB8AC3E}">
        <p14:creationId xmlns:p14="http://schemas.microsoft.com/office/powerpoint/2010/main" val="3189817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6</a:t>
            </a:fld>
            <a:endParaRPr lang="en-US"/>
          </a:p>
        </p:txBody>
      </p:sp>
    </p:spTree>
    <p:extLst>
      <p:ext uri="{BB962C8B-B14F-4D97-AF65-F5344CB8AC3E}">
        <p14:creationId xmlns:p14="http://schemas.microsoft.com/office/powerpoint/2010/main" val="24503191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F2A70B-78F2-4DCF-B53B-C990D2FAFB8A}" type="slidenum">
              <a:rPr lang="en-US" smtClean="0"/>
              <a:t>7</a:t>
            </a:fld>
            <a:endParaRPr lang="en-US"/>
          </a:p>
        </p:txBody>
      </p:sp>
    </p:spTree>
    <p:extLst>
      <p:ext uri="{BB962C8B-B14F-4D97-AF65-F5344CB8AC3E}">
        <p14:creationId xmlns:p14="http://schemas.microsoft.com/office/powerpoint/2010/main" val="1297294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8</a:t>
            </a:fld>
            <a:endParaRPr lang="en-US"/>
          </a:p>
        </p:txBody>
      </p:sp>
    </p:spTree>
    <p:extLst>
      <p:ext uri="{BB962C8B-B14F-4D97-AF65-F5344CB8AC3E}">
        <p14:creationId xmlns:p14="http://schemas.microsoft.com/office/powerpoint/2010/main" val="3982445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1F2A70B-78F2-4DCF-B53B-C990D2FAFB8A}" type="slidenum">
              <a:rPr lang="en-US" smtClean="0"/>
              <a:t>9</a:t>
            </a:fld>
            <a:endParaRPr lang="en-US"/>
          </a:p>
        </p:txBody>
      </p:sp>
    </p:spTree>
    <p:extLst>
      <p:ext uri="{BB962C8B-B14F-4D97-AF65-F5344CB8AC3E}">
        <p14:creationId xmlns:p14="http://schemas.microsoft.com/office/powerpoint/2010/main" val="3592402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11/19/2019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11/19/2019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11/19/2019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11/19/2019</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11/19/2019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11/19/2019</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11/19/2019</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11/19/2019</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11/19/2019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11/19/2019</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11/19/2019</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xml"/><Relationship Id="rId1" Type="http://schemas.openxmlformats.org/officeDocument/2006/relationships/tags" Target="../tags/tag2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6112" y="5029200"/>
            <a:ext cx="10706100" cy="1600200"/>
          </a:xfrm>
        </p:spPr>
        <p:txBody>
          <a:bodyPr>
            <a:normAutofit fontScale="85000" lnSpcReduction="10000"/>
          </a:bodyPr>
          <a:lstStyle/>
          <a:p>
            <a:pPr algn="ctr"/>
            <a:r>
              <a:rPr lang="en-US" dirty="0" err="1">
                <a:latin typeface="Baskerville" panose="02020502070401020303" pitchFamily="18" charset="0"/>
                <a:ea typeface="Baskerville" panose="02020502070401020303" pitchFamily="18" charset="0"/>
                <a:cs typeface="Arial Narrow" panose="020B0604020202020204" pitchFamily="34" charset="0"/>
              </a:rPr>
              <a:t>Yurui</a:t>
            </a:r>
            <a:r>
              <a:rPr lang="en-US" dirty="0">
                <a:latin typeface="Baskerville" panose="02020502070401020303" pitchFamily="18" charset="0"/>
                <a:ea typeface="Baskerville" panose="02020502070401020303" pitchFamily="18" charset="0"/>
                <a:cs typeface="Arial Narrow" panose="020B0604020202020204" pitchFamily="34" charset="0"/>
              </a:rPr>
              <a:t> Chen, </a:t>
            </a:r>
            <a:r>
              <a:rPr lang="en-US" dirty="0" err="1">
                <a:latin typeface="Baskerville" panose="02020502070401020303" pitchFamily="18" charset="0"/>
                <a:ea typeface="Baskerville" panose="02020502070401020303" pitchFamily="18" charset="0"/>
                <a:cs typeface="Arial Narrow" panose="020B0604020202020204" pitchFamily="34" charset="0"/>
              </a:rPr>
              <a:t>Pantea</a:t>
            </a:r>
            <a:r>
              <a:rPr lang="en-US" dirty="0">
                <a:latin typeface="Baskerville" panose="02020502070401020303" pitchFamily="18" charset="0"/>
                <a:ea typeface="Baskerville" panose="02020502070401020303" pitchFamily="18" charset="0"/>
                <a:cs typeface="Arial Narrow" panose="020B0604020202020204" pitchFamily="34" charset="0"/>
              </a:rPr>
              <a:t> </a:t>
            </a:r>
            <a:r>
              <a:rPr lang="en-US" dirty="0" err="1">
                <a:latin typeface="Baskerville" panose="02020502070401020303" pitchFamily="18" charset="0"/>
                <a:ea typeface="Baskerville" panose="02020502070401020303" pitchFamily="18" charset="0"/>
                <a:cs typeface="Arial Narrow" panose="020B0604020202020204" pitchFamily="34" charset="0"/>
              </a:rPr>
              <a:t>Faed</a:t>
            </a:r>
            <a:r>
              <a:rPr lang="en-US" dirty="0">
                <a:latin typeface="Baskerville" panose="02020502070401020303" pitchFamily="18" charset="0"/>
                <a:ea typeface="Baskerville" panose="02020502070401020303" pitchFamily="18" charset="0"/>
                <a:cs typeface="Arial Narrow" panose="020B0604020202020204" pitchFamily="34" charset="0"/>
              </a:rPr>
              <a:t>, Mariah Lewis, Sarah Lu, Sara Mooney, Robyn Parkinson, Breanna Williams</a:t>
            </a:r>
          </a:p>
          <a:p>
            <a:pPr algn="ctr"/>
            <a:endParaRPr lang="en-US" dirty="0">
              <a:latin typeface="Baskerville" panose="02020502070401020303" pitchFamily="18" charset="0"/>
              <a:ea typeface="Baskerville" panose="02020502070401020303" pitchFamily="18" charset="0"/>
              <a:cs typeface="Arial Narrow" panose="020B0604020202020204" pitchFamily="34" charset="0"/>
            </a:endParaRPr>
          </a:p>
          <a:p>
            <a:pPr algn="ctr"/>
            <a:r>
              <a:rPr lang="en-US" dirty="0">
                <a:latin typeface="Baskerville" panose="02020502070401020303" pitchFamily="18" charset="0"/>
                <a:ea typeface="Baskerville" panose="02020502070401020303" pitchFamily="18" charset="0"/>
                <a:cs typeface="Arial Narrow" panose="020B0604020202020204" pitchFamily="34" charset="0"/>
              </a:rPr>
              <a:t>Presented by: </a:t>
            </a:r>
            <a:r>
              <a:rPr lang="en-US" dirty="0" err="1">
                <a:latin typeface="Baskerville" panose="02020502070401020303" pitchFamily="18" charset="0"/>
                <a:ea typeface="Baskerville" panose="02020502070401020303" pitchFamily="18" charset="0"/>
                <a:cs typeface="Arial Narrow" panose="020B0604020202020204" pitchFamily="34" charset="0"/>
              </a:rPr>
              <a:t>Pantea</a:t>
            </a:r>
            <a:r>
              <a:rPr lang="en-US" dirty="0">
                <a:latin typeface="Baskerville" panose="02020502070401020303" pitchFamily="18" charset="0"/>
                <a:ea typeface="Baskerville" panose="02020502070401020303" pitchFamily="18" charset="0"/>
                <a:cs typeface="Arial Narrow" panose="020B0604020202020204" pitchFamily="34" charset="0"/>
              </a:rPr>
              <a:t> </a:t>
            </a:r>
            <a:r>
              <a:rPr lang="en-US" dirty="0" err="1">
                <a:latin typeface="Baskerville" panose="02020502070401020303" pitchFamily="18" charset="0"/>
                <a:ea typeface="Baskerville" panose="02020502070401020303" pitchFamily="18" charset="0"/>
                <a:cs typeface="Arial Narrow" panose="020B0604020202020204" pitchFamily="34" charset="0"/>
              </a:rPr>
              <a:t>Faed</a:t>
            </a:r>
            <a:r>
              <a:rPr lang="en-US" dirty="0">
                <a:latin typeface="Baskerville" panose="02020502070401020303" pitchFamily="18" charset="0"/>
                <a:ea typeface="Baskerville" panose="02020502070401020303" pitchFamily="18" charset="0"/>
                <a:cs typeface="Arial Narrow" panose="020B0604020202020204" pitchFamily="34" charset="0"/>
              </a:rPr>
              <a:t>, Sara Mooney and Breanna Williams </a:t>
            </a:r>
          </a:p>
          <a:p>
            <a:endParaRPr lang="en-US" dirty="0">
              <a:latin typeface="Baskerville" panose="02020502070401020303" pitchFamily="18" charset="0"/>
              <a:ea typeface="Baskerville" panose="02020502070401020303" pitchFamily="18" charset="0"/>
              <a:cs typeface="Arial Narrow" panose="020B0604020202020204" pitchFamily="34" charset="0"/>
            </a:endParaRPr>
          </a:p>
          <a:p>
            <a:pPr algn="ctr"/>
            <a:r>
              <a:rPr lang="en-US" dirty="0">
                <a:latin typeface="Baskerville" panose="02020502070401020303" pitchFamily="18" charset="0"/>
                <a:ea typeface="Baskerville" panose="02020502070401020303" pitchFamily="18" charset="0"/>
                <a:cs typeface="Arial Narrow" panose="020B0604020202020204" pitchFamily="34" charset="0"/>
              </a:rPr>
              <a:t>On behalf of the Trauma and Learning Policy Initiative, Massachusetts Advocates for Children and the Education Law Clinic at Harvard Law School</a:t>
            </a:r>
          </a:p>
        </p:txBody>
      </p:sp>
      <p:sp>
        <p:nvSpPr>
          <p:cNvPr id="2" name="Title 1"/>
          <p:cNvSpPr>
            <a:spLocks noGrp="1"/>
          </p:cNvSpPr>
          <p:nvPr>
            <p:ph type="ctrTitle"/>
          </p:nvPr>
        </p:nvSpPr>
        <p:spPr>
          <a:xfrm>
            <a:off x="950912" y="1371600"/>
            <a:ext cx="10287000" cy="2667000"/>
          </a:xfrm>
        </p:spPr>
        <p:txBody>
          <a:bodyPr/>
          <a:lstStyle/>
          <a:p>
            <a:pPr algn="ctr"/>
            <a:r>
              <a:rPr lang="en-US" b="1" dirty="0">
                <a:latin typeface="Avenir Book" panose="02000503020000020003" pitchFamily="2" charset="0"/>
              </a:rPr>
              <a:t>Student Voices:</a:t>
            </a:r>
            <a:br>
              <a:rPr lang="en-US" dirty="0">
                <a:latin typeface="Avenir Book" panose="02000503020000020003" pitchFamily="2" charset="0"/>
              </a:rPr>
            </a:br>
            <a:r>
              <a:rPr lang="en-US" b="1" dirty="0">
                <a:latin typeface="Avenir Book" panose="02000503020000020003" pitchFamily="2" charset="0"/>
              </a:rPr>
              <a:t>Their Perspectives on How Schools Are and Should Be</a:t>
            </a:r>
            <a:endParaRPr lang="en-US" dirty="0">
              <a:latin typeface="Avenir Book" panose="02000503020000020003" pitchFamily="2" charset="0"/>
            </a:endParaRPr>
          </a:p>
        </p:txBody>
      </p:sp>
    </p:spTree>
    <p:custDataLst>
      <p:tags r:id="rId1"/>
    </p:custDataLst>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982198" cy="1020762"/>
          </a:xfrm>
        </p:spPr>
        <p:txBody>
          <a:bodyPr>
            <a:normAutofit/>
          </a:bodyPr>
          <a:lstStyle/>
          <a:p>
            <a:r>
              <a:rPr lang="en-US" sz="4400" dirty="0">
                <a:latin typeface="Avenir Book" panose="02000503020000020003" pitchFamily="2" charset="0"/>
              </a:rPr>
              <a:t>To Do Well Students Need Teachers…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To form respectful relationships with them</a:t>
            </a:r>
          </a:p>
          <a:p>
            <a:r>
              <a:rPr lang="en-US" sz="3200" dirty="0">
                <a:latin typeface="Baskerville" panose="02020502070401020303" pitchFamily="18" charset="0"/>
                <a:ea typeface="Baskerville" panose="02020502070401020303" pitchFamily="18" charset="0"/>
              </a:rPr>
              <a:t>To understand them as whole people </a:t>
            </a:r>
          </a:p>
          <a:p>
            <a:r>
              <a:rPr lang="en-US" sz="3200" dirty="0">
                <a:latin typeface="Baskerville" panose="02020502070401020303" pitchFamily="18" charset="0"/>
                <a:ea typeface="Baskerville" panose="02020502070401020303" pitchFamily="18" charset="0"/>
              </a:rPr>
              <a:t>To understand their race and culture</a:t>
            </a:r>
          </a:p>
        </p:txBody>
      </p:sp>
    </p:spTree>
    <p:custDataLst>
      <p:tags r:id="rId1"/>
    </p:custDataLst>
    <p:extLst>
      <p:ext uri="{BB962C8B-B14F-4D97-AF65-F5344CB8AC3E}">
        <p14:creationId xmlns:p14="http://schemas.microsoft.com/office/powerpoint/2010/main" val="3628978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D55184-465C-1F49-AB00-2934D295B4D4}"/>
              </a:ext>
            </a:extLst>
          </p:cNvPr>
          <p:cNvSpPr/>
          <p:nvPr/>
        </p:nvSpPr>
        <p:spPr>
          <a:xfrm>
            <a:off x="322262" y="1752600"/>
            <a:ext cx="11544300" cy="4026808"/>
          </a:xfrm>
          <a:prstGeom prst="rect">
            <a:avLst/>
          </a:prstGeom>
        </p:spPr>
        <p:txBody>
          <a:bodyPr wrap="square">
            <a:spAutoFit/>
          </a:bodyPr>
          <a:lstStyle/>
          <a:p>
            <a:pPr algn="ctr">
              <a:lnSpc>
                <a:spcPct val="115000"/>
              </a:lnSpc>
            </a:pPr>
            <a:r>
              <a:rPr lang="en-US" sz="3200" dirty="0">
                <a:latin typeface="Baskerville" panose="02020502070401020303" pitchFamily="18" charset="0"/>
                <a:ea typeface="Baskerville" panose="02020502070401020303" pitchFamily="18" charset="0"/>
              </a:rPr>
              <a:t>“I feel like some classes would be more productive if the teacher…makes an effort to understand your side, and you feel comfortable talking to the teacher, class will go more easily.  You won’t be afraid to ask questions.  Sometimes I feel like that’s what students struggle with, like they might be struggling in class, but they don’t feel comfortable talking to the teacher so they just stay in the back, and then they might fail because of that.”</a:t>
            </a:r>
            <a:endParaRPr lang="en-US" sz="32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EADE737C-6596-4C45-A9A8-3177DED1C0D8}"/>
              </a:ext>
            </a:extLst>
          </p:cNvPr>
          <p:cNvSpPr>
            <a:spLocks noGrp="1"/>
          </p:cNvSpPr>
          <p:nvPr>
            <p:ph type="title" idx="4294967295"/>
          </p:nvPr>
        </p:nvSpPr>
        <p:spPr>
          <a:xfrm>
            <a:off x="20183" y="21771"/>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“I feel like some classes would be more productive if the teacher…makes an effort to understand your side, and you feel comfortable talking to the teacher, class will go more easily.  You won’t be afraid to ask questions.  Sometimes I feel like that’s what students struggle with, like they might be struggling in class, but they don’t feel comfortable talking to the teacher so they just stay in the back, and then they might fail because of that.”</a:t>
            </a: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28990360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D55184-465C-1F49-AB00-2934D295B4D4}"/>
              </a:ext>
            </a:extLst>
          </p:cNvPr>
          <p:cNvSpPr/>
          <p:nvPr/>
        </p:nvSpPr>
        <p:spPr>
          <a:xfrm>
            <a:off x="322262" y="1305341"/>
            <a:ext cx="11544300" cy="4247317"/>
          </a:xfrm>
          <a:prstGeom prst="rect">
            <a:avLst/>
          </a:prstGeom>
        </p:spPr>
        <p:txBody>
          <a:bodyPr wrap="square">
            <a:spAutoFit/>
          </a:bodyPr>
          <a:lstStyle/>
          <a:p>
            <a:pPr algn="ctr"/>
            <a:r>
              <a:rPr lang="en-US" sz="4500" dirty="0">
                <a:latin typeface="Baskerville" panose="02020502070401020303" pitchFamily="18" charset="0"/>
                <a:ea typeface="Baskerville" panose="02020502070401020303" pitchFamily="18" charset="0"/>
              </a:rPr>
              <a:t>“…they should learn how to teach different kids different, because we’re not all the same.” </a:t>
            </a:r>
          </a:p>
          <a:p>
            <a:pPr algn="ctr"/>
            <a:endParaRPr lang="en-US" sz="4500" dirty="0">
              <a:latin typeface="Baskerville" panose="02020502070401020303" pitchFamily="18" charset="0"/>
              <a:ea typeface="Baskerville" panose="02020502070401020303" pitchFamily="18" charset="0"/>
            </a:endParaRPr>
          </a:p>
          <a:p>
            <a:pPr algn="ctr"/>
            <a:r>
              <a:rPr lang="en-US" sz="4500" dirty="0">
                <a:latin typeface="Baskerville" panose="02020502070401020303" pitchFamily="18" charset="0"/>
                <a:ea typeface="Baskerville" panose="02020502070401020303" pitchFamily="18" charset="0"/>
              </a:rPr>
              <a:t>“If you go to [X high school] and you compare that to [Y high school] there are two totally different people, two different types of mindsets.” </a:t>
            </a:r>
          </a:p>
        </p:txBody>
      </p:sp>
      <p:sp>
        <p:nvSpPr>
          <p:cNvPr id="3" name="Title 2" hidden="1">
            <a:extLst>
              <a:ext uri="{FF2B5EF4-FFF2-40B4-BE49-F238E27FC236}">
                <a16:creationId xmlns:a16="http://schemas.microsoft.com/office/drawing/2014/main" id="{A09F2D9A-F039-48A8-A7DC-67BECB2B3D14}"/>
              </a:ext>
            </a:extLst>
          </p:cNvPr>
          <p:cNvSpPr>
            <a:spLocks noGrp="1"/>
          </p:cNvSpPr>
          <p:nvPr>
            <p:ph type="title" idx="4294967295"/>
          </p:nvPr>
        </p:nvSpPr>
        <p:spPr>
          <a:xfrm>
            <a:off x="-1588" y="0"/>
            <a:ext cx="9143998" cy="1020762"/>
          </a:xfrm>
        </p:spPr>
        <p:txBody>
          <a:bodyPr>
            <a:normAutofit/>
          </a:bodyPr>
          <a:lstStyle/>
          <a:p>
            <a:pPr algn="l" defTabSz="914400" rtl="0" eaLnBrk="1" latinLnBrk="0" hangingPunct="1">
              <a:lnSpc>
                <a:spcPct val="90000"/>
              </a:lnSpc>
              <a:spcBef>
                <a:spcPct val="0"/>
              </a:spcBef>
              <a:buNone/>
            </a:pPr>
            <a:r>
              <a:rPr lang="en-US" sz="4400" kern="1200" dirty="0">
                <a:solidFill>
                  <a:schemeClr val="tx1"/>
                </a:solidFill>
                <a:latin typeface="Avenir Book"/>
                <a:ea typeface="+mj-ea"/>
                <a:cs typeface="+mj-cs"/>
              </a:rPr>
              <a:t>Participant Quotes:</a:t>
            </a:r>
          </a:p>
        </p:txBody>
      </p:sp>
    </p:spTree>
    <p:custDataLst>
      <p:tags r:id="rId1"/>
    </p:custDataLst>
    <p:extLst>
      <p:ext uri="{BB962C8B-B14F-4D97-AF65-F5344CB8AC3E}">
        <p14:creationId xmlns:p14="http://schemas.microsoft.com/office/powerpoint/2010/main" val="964415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11277600" cy="1020762"/>
          </a:xfrm>
        </p:spPr>
        <p:txBody>
          <a:bodyPr>
            <a:noAutofit/>
          </a:bodyPr>
          <a:lstStyle/>
          <a:p>
            <a:r>
              <a:rPr lang="en-US" sz="3600" dirty="0">
                <a:latin typeface="Avenir Book" panose="02000503020000020003" pitchFamily="2" charset="0"/>
              </a:rPr>
              <a:t>To Do Well Students Need Administrators…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To be respectful</a:t>
            </a:r>
          </a:p>
          <a:p>
            <a:r>
              <a:rPr lang="en-US" sz="3200" dirty="0">
                <a:latin typeface="Baskerville" panose="02020502070401020303" pitchFamily="18" charset="0"/>
                <a:ea typeface="Baskerville" panose="02020502070401020303" pitchFamily="18" charset="0"/>
              </a:rPr>
              <a:t>Equitable and consistent discipline practices</a:t>
            </a:r>
          </a:p>
          <a:p>
            <a:r>
              <a:rPr lang="en-US" sz="3200" dirty="0">
                <a:latin typeface="Baskerville" panose="02020502070401020303" pitchFamily="18" charset="0"/>
                <a:ea typeface="Baskerville" panose="02020502070401020303" pitchFamily="18" charset="0"/>
              </a:rPr>
              <a:t>To treat them fairly regardless of labels</a:t>
            </a:r>
          </a:p>
          <a:p>
            <a:r>
              <a:rPr lang="en-US" sz="3200" dirty="0">
                <a:latin typeface="Baskerville" panose="02020502070401020303" pitchFamily="18" charset="0"/>
                <a:ea typeface="Baskerville" panose="02020502070401020303" pitchFamily="18" charset="0"/>
              </a:rPr>
              <a:t>To understand their race and culture </a:t>
            </a:r>
          </a:p>
        </p:txBody>
      </p:sp>
    </p:spTree>
    <p:custDataLst>
      <p:tags r:id="rId1"/>
    </p:custDataLst>
    <p:extLst>
      <p:ext uri="{BB962C8B-B14F-4D97-AF65-F5344CB8AC3E}">
        <p14:creationId xmlns:p14="http://schemas.microsoft.com/office/powerpoint/2010/main" val="1482057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A0F7EF-E723-9F4F-A699-5C24187823FB}"/>
              </a:ext>
            </a:extLst>
          </p:cNvPr>
          <p:cNvSpPr/>
          <p:nvPr/>
        </p:nvSpPr>
        <p:spPr>
          <a:xfrm>
            <a:off x="0" y="914400"/>
            <a:ext cx="11734800" cy="5602303"/>
          </a:xfrm>
          <a:prstGeom prst="rect">
            <a:avLst/>
          </a:prstGeom>
        </p:spPr>
        <p:txBody>
          <a:bodyPr wrap="square">
            <a:spAutoFit/>
          </a:bodyPr>
          <a:lstStyle/>
          <a:p>
            <a:pPr marL="457200" marR="0" algn="ctr">
              <a:lnSpc>
                <a:spcPct val="115000"/>
              </a:lnSpc>
              <a:spcBef>
                <a:spcPts val="0"/>
              </a:spcBef>
              <a:spcAft>
                <a:spcPts val="0"/>
              </a:spcAft>
            </a:pPr>
            <a:r>
              <a:rPr lang="en-US" sz="4400" dirty="0">
                <a:latin typeface="Baskerville" panose="02020502070401020303" pitchFamily="18" charset="0"/>
                <a:ea typeface="Baskerville" panose="02020502070401020303" pitchFamily="18" charset="0"/>
              </a:rPr>
              <a:t>“I feel for the [lowest track] classes with the teachers, it’s like they see what they want to see.  If you want to see something bad, then you see something bad. That reflects on the students, in the students’ grades and in the classes. Of course they’re going to fail because the teacher wants to see them fail.” </a:t>
            </a:r>
            <a:endParaRPr lang="en-US" sz="44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7D9A4CB2-E1ED-4FE8-9EDB-26A9374E6737}"/>
              </a:ext>
            </a:extLst>
          </p:cNvPr>
          <p:cNvSpPr>
            <a:spLocks noGrp="1"/>
          </p:cNvSpPr>
          <p:nvPr>
            <p:ph type="title" idx="4294967295"/>
          </p:nvPr>
        </p:nvSpPr>
        <p:spPr>
          <a:xfrm>
            <a:off x="9298" y="0"/>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“I feel for the [lowest track] classes with the teachers, it’s like they see what they want to see.  If you want to see something bad, then you see something bad. That reflects on the students, in the students’ grades and in the classes. Of course they’re going to fail because the teacher wants to see them fail.” </a:t>
            </a: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23807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11277600" cy="1020762"/>
          </a:xfrm>
        </p:spPr>
        <p:txBody>
          <a:bodyPr>
            <a:noAutofit/>
          </a:bodyPr>
          <a:lstStyle/>
          <a:p>
            <a:r>
              <a:rPr lang="en-US" sz="3600" dirty="0">
                <a:latin typeface="Avenir Book" panose="02000503020000020003" pitchFamily="2" charset="0"/>
              </a:rPr>
              <a:t>To Do Well Students Need the Curriculum…</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To be relevant and representative</a:t>
            </a:r>
          </a:p>
          <a:p>
            <a:r>
              <a:rPr lang="en-US" sz="3200" dirty="0">
                <a:latin typeface="Baskerville" panose="02020502070401020303" pitchFamily="18" charset="0"/>
                <a:ea typeface="Baskerville" panose="02020502070401020303" pitchFamily="18" charset="0"/>
              </a:rPr>
              <a:t>To include arts, athletics, and experiential learning</a:t>
            </a:r>
          </a:p>
          <a:p>
            <a:r>
              <a:rPr lang="en-US" sz="3200" dirty="0">
                <a:latin typeface="Baskerville" panose="02020502070401020303" pitchFamily="18" charset="0"/>
                <a:ea typeface="Baskerville" panose="02020502070401020303" pitchFamily="18" charset="0"/>
              </a:rPr>
              <a:t>To encourage genuine learning</a:t>
            </a:r>
          </a:p>
        </p:txBody>
      </p:sp>
    </p:spTree>
    <p:custDataLst>
      <p:tags r:id="rId1"/>
    </p:custDataLst>
    <p:extLst>
      <p:ext uri="{BB962C8B-B14F-4D97-AF65-F5344CB8AC3E}">
        <p14:creationId xmlns:p14="http://schemas.microsoft.com/office/powerpoint/2010/main" val="2741349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A0F7EF-E723-9F4F-A699-5C24187823FB}"/>
              </a:ext>
            </a:extLst>
          </p:cNvPr>
          <p:cNvSpPr/>
          <p:nvPr/>
        </p:nvSpPr>
        <p:spPr>
          <a:xfrm>
            <a:off x="227012" y="1371600"/>
            <a:ext cx="11734800" cy="4524315"/>
          </a:xfrm>
          <a:prstGeom prst="rect">
            <a:avLst/>
          </a:prstGeom>
        </p:spPr>
        <p:txBody>
          <a:bodyPr wrap="square">
            <a:spAutoFit/>
          </a:bodyPr>
          <a:lstStyle/>
          <a:p>
            <a:pPr algn="ctr"/>
            <a:r>
              <a:rPr lang="en-US" sz="3600" dirty="0">
                <a:latin typeface="Baskerville" panose="02020502070401020303" pitchFamily="18" charset="0"/>
                <a:ea typeface="Baskerville" panose="02020502070401020303" pitchFamily="18" charset="0"/>
              </a:rPr>
              <a:t>“We really don’t have too many classes that teach to our lives. I think last year at the beginning of ninth grade, we did like two days of learning about taxes and interest and then we haven’t learned about anything like that since. One of the things that I feel like they can change is doing things more that we can connect to and that we’re going through. It’s like in 10</a:t>
            </a:r>
            <a:r>
              <a:rPr lang="en-US" sz="3600" baseline="30000" dirty="0">
                <a:latin typeface="Baskerville" panose="02020502070401020303" pitchFamily="18" charset="0"/>
                <a:ea typeface="Baskerville" panose="02020502070401020303" pitchFamily="18" charset="0"/>
              </a:rPr>
              <a:t>th</a:t>
            </a:r>
            <a:r>
              <a:rPr lang="en-US" sz="3600" dirty="0">
                <a:latin typeface="Baskerville" panose="02020502070401020303" pitchFamily="18" charset="0"/>
                <a:ea typeface="Baskerville" panose="02020502070401020303" pitchFamily="18" charset="0"/>
              </a:rPr>
              <a:t> grade-- we’re 10</a:t>
            </a:r>
            <a:r>
              <a:rPr lang="en-US" sz="3600" baseline="30000" dirty="0">
                <a:latin typeface="Baskerville" panose="02020502070401020303" pitchFamily="18" charset="0"/>
                <a:ea typeface="Baskerville" panose="02020502070401020303" pitchFamily="18" charset="0"/>
              </a:rPr>
              <a:t>th</a:t>
            </a:r>
            <a:r>
              <a:rPr lang="en-US" sz="3600" dirty="0">
                <a:latin typeface="Baskerville" panose="02020502070401020303" pitchFamily="18" charset="0"/>
                <a:ea typeface="Baskerville" panose="02020502070401020303" pitchFamily="18" charset="0"/>
              </a:rPr>
              <a:t> graders looking to get a job, looking for their permit and do other things like that.”</a:t>
            </a:r>
          </a:p>
        </p:txBody>
      </p:sp>
      <p:sp>
        <p:nvSpPr>
          <p:cNvPr id="3" name="Title 2" hidden="1">
            <a:extLst>
              <a:ext uri="{FF2B5EF4-FFF2-40B4-BE49-F238E27FC236}">
                <a16:creationId xmlns:a16="http://schemas.microsoft.com/office/drawing/2014/main" id="{ABCC4C98-62D5-4BED-B02A-9C1CE26916B6}"/>
              </a:ext>
            </a:extLst>
          </p:cNvPr>
          <p:cNvSpPr>
            <a:spLocks noGrp="1"/>
          </p:cNvSpPr>
          <p:nvPr>
            <p:ph type="title" idx="4294967295"/>
          </p:nvPr>
        </p:nvSpPr>
        <p:spPr>
          <a:xfrm>
            <a:off x="-23359" y="0"/>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“We really don’t have too many classes that teach to our lives. I think last year at the beginning of ninth grade, we did like two days of learning about taxes and interest and then we haven’t learned about anything like that since. One of the things that I feel like they can change is doing things more that we can connect to and that we’re going through. It’s like in 10</a:t>
            </a:r>
            <a:r>
              <a:rPr lang="en-US" sz="1200" baseline="30000" dirty="0">
                <a:latin typeface="Baskerville" panose="02020502070401020303" pitchFamily="18" charset="0"/>
                <a:ea typeface="Baskerville" panose="02020502070401020303" pitchFamily="18" charset="0"/>
              </a:rPr>
              <a:t>th</a:t>
            </a:r>
            <a:r>
              <a:rPr lang="en-US" sz="1200" dirty="0">
                <a:latin typeface="Baskerville" panose="02020502070401020303" pitchFamily="18" charset="0"/>
                <a:ea typeface="Baskerville" panose="02020502070401020303" pitchFamily="18" charset="0"/>
              </a:rPr>
              <a:t> grade-- we’re 10</a:t>
            </a:r>
            <a:r>
              <a:rPr lang="en-US" sz="1200" baseline="30000" dirty="0">
                <a:latin typeface="Baskerville" panose="02020502070401020303" pitchFamily="18" charset="0"/>
                <a:ea typeface="Baskerville" panose="02020502070401020303" pitchFamily="18" charset="0"/>
              </a:rPr>
              <a:t>th</a:t>
            </a:r>
            <a:r>
              <a:rPr lang="en-US" sz="1200" dirty="0">
                <a:latin typeface="Baskerville" panose="02020502070401020303" pitchFamily="18" charset="0"/>
                <a:ea typeface="Baskerville" panose="02020502070401020303" pitchFamily="18" charset="0"/>
              </a:rPr>
              <a:t> graders looking to get a job, looking for their permit and do other things like that.”</a:t>
            </a: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212418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11277600" cy="1020762"/>
          </a:xfrm>
        </p:spPr>
        <p:txBody>
          <a:bodyPr>
            <a:noAutofit/>
          </a:bodyPr>
          <a:lstStyle/>
          <a:p>
            <a:r>
              <a:rPr lang="en-US" sz="3600">
                <a:latin typeface="Avenir Book" panose="02000503020000020003" pitchFamily="2" charset="0"/>
              </a:rPr>
              <a:t>To Do Well Students Need Facilities…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To be clean, modernized and regularly updated</a:t>
            </a:r>
          </a:p>
          <a:p>
            <a:r>
              <a:rPr lang="en-US" sz="3200" dirty="0">
                <a:latin typeface="Baskerville" panose="02020502070401020303" pitchFamily="18" charset="0"/>
                <a:ea typeface="Baskerville" panose="02020502070401020303" pitchFamily="18" charset="0"/>
              </a:rPr>
              <a:t>To be technologically equipped </a:t>
            </a:r>
          </a:p>
        </p:txBody>
      </p:sp>
    </p:spTree>
    <p:custDataLst>
      <p:tags r:id="rId1"/>
    </p:custDataLst>
    <p:extLst>
      <p:ext uri="{BB962C8B-B14F-4D97-AF65-F5344CB8AC3E}">
        <p14:creationId xmlns:p14="http://schemas.microsoft.com/office/powerpoint/2010/main" val="1261645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A0F7EF-E723-9F4F-A699-5C24187823FB}"/>
              </a:ext>
            </a:extLst>
          </p:cNvPr>
          <p:cNvSpPr/>
          <p:nvPr/>
        </p:nvSpPr>
        <p:spPr>
          <a:xfrm>
            <a:off x="227012" y="959093"/>
            <a:ext cx="11734800" cy="4939814"/>
          </a:xfrm>
          <a:prstGeom prst="rect">
            <a:avLst/>
          </a:prstGeom>
        </p:spPr>
        <p:txBody>
          <a:bodyPr wrap="square">
            <a:spAutoFit/>
          </a:bodyPr>
          <a:lstStyle/>
          <a:p>
            <a:pPr algn="ctr"/>
            <a:r>
              <a:rPr lang="en-US" sz="4500" dirty="0">
                <a:latin typeface="Baskerville" panose="02020502070401020303" pitchFamily="18" charset="0"/>
                <a:ea typeface="Baskerville" panose="02020502070401020303" pitchFamily="18" charset="0"/>
              </a:rPr>
              <a:t>“I feel like, personally, we need more funds for our sports because a lot of kids don't enjoy sports, or they don't play because they see that they still have the old helmets and the old pads and everything. I just feel like, if we got more funds for the sports, more kids would want to be in a sport, other than in the streets.”</a:t>
            </a:r>
          </a:p>
        </p:txBody>
      </p:sp>
      <p:sp>
        <p:nvSpPr>
          <p:cNvPr id="3" name="Title 2" hidden="1">
            <a:extLst>
              <a:ext uri="{FF2B5EF4-FFF2-40B4-BE49-F238E27FC236}">
                <a16:creationId xmlns:a16="http://schemas.microsoft.com/office/drawing/2014/main" id="{867D7DBF-2D24-48D8-A37E-5C2EA3526842}"/>
              </a:ext>
            </a:extLst>
          </p:cNvPr>
          <p:cNvSpPr>
            <a:spLocks noGrp="1"/>
          </p:cNvSpPr>
          <p:nvPr>
            <p:ph type="title" idx="4294967295"/>
          </p:nvPr>
        </p:nvSpPr>
        <p:spPr>
          <a:xfrm>
            <a:off x="-12474" y="-21771"/>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“I feel like, personally, we need more funds for our sports because a lot of kids don't enjoy sports, or they don't play because they see that they still have the old helmets and the old pads and everything. I just feel like, if we got more funds for the sports, more kids would want to be in a sport, other than in the streets.”</a:t>
            </a:r>
            <a:br>
              <a:rPr lang="en-US" sz="1200" dirty="0">
                <a:latin typeface="Baskerville" panose="02020502070401020303" pitchFamily="18" charset="0"/>
                <a:ea typeface="Baskerville" panose="02020502070401020303" pitchFamily="18" charset="0"/>
              </a:rPr>
            </a:b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2765234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12268200" cy="1020762"/>
          </a:xfrm>
        </p:spPr>
        <p:txBody>
          <a:bodyPr>
            <a:noAutofit/>
          </a:bodyPr>
          <a:lstStyle/>
          <a:p>
            <a:r>
              <a:rPr lang="en-US" dirty="0">
                <a:latin typeface="Avenir Book" panose="02000503020000020003" pitchFamily="2" charset="0"/>
              </a:rPr>
              <a:t>To Do Well Students Need Supports &amp; Resources…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To include supplemental programs (</a:t>
            </a:r>
            <a:r>
              <a:rPr lang="en-US" sz="3200" dirty="0" err="1">
                <a:latin typeface="Baskerville" panose="02020502070401020303" pitchFamily="18" charset="0"/>
                <a:ea typeface="Baskerville" panose="02020502070401020303" pitchFamily="18" charset="0"/>
              </a:rPr>
              <a:t>ie</a:t>
            </a:r>
            <a:r>
              <a:rPr lang="en-US" sz="3200" dirty="0">
                <a:latin typeface="Baskerville" panose="02020502070401020303" pitchFamily="18" charset="0"/>
                <a:ea typeface="Baskerville" panose="02020502070401020303" pitchFamily="18" charset="0"/>
              </a:rPr>
              <a:t>. afterschool, mental health, tutoring, social workers)</a:t>
            </a:r>
          </a:p>
          <a:p>
            <a:r>
              <a:rPr lang="en-US" sz="3200" dirty="0">
                <a:latin typeface="Baskerville" panose="02020502070401020303" pitchFamily="18" charset="0"/>
                <a:ea typeface="Baskerville" panose="02020502070401020303" pitchFamily="18" charset="0"/>
              </a:rPr>
              <a:t>To be well funded</a:t>
            </a:r>
          </a:p>
        </p:txBody>
      </p:sp>
    </p:spTree>
    <p:custDataLst>
      <p:tags r:id="rId1"/>
    </p:custDataLst>
    <p:extLst>
      <p:ext uri="{BB962C8B-B14F-4D97-AF65-F5344CB8AC3E}">
        <p14:creationId xmlns:p14="http://schemas.microsoft.com/office/powerpoint/2010/main" val="331634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normAutofit/>
          </a:bodyPr>
          <a:lstStyle/>
          <a:p>
            <a:r>
              <a:rPr lang="en-US" sz="4400" dirty="0">
                <a:latin typeface="Avenir Book" panose="02000503020000020003" pitchFamily="2" charset="0"/>
              </a:rPr>
              <a:t>Agenda</a:t>
            </a:r>
          </a:p>
        </p:txBody>
      </p:sp>
      <p:sp>
        <p:nvSpPr>
          <p:cNvPr id="14" name="Content Placeholder 13"/>
          <p:cNvSpPr>
            <a:spLocks noGrp="1"/>
          </p:cNvSpPr>
          <p:nvPr>
            <p:ph idx="1"/>
          </p:nvPr>
        </p:nvSpPr>
        <p:spPr/>
        <p:txBody>
          <a:bodyPr>
            <a:normAutofit/>
          </a:bodyPr>
          <a:lstStyle/>
          <a:p>
            <a:r>
              <a:rPr lang="en-US" sz="3200" dirty="0">
                <a:latin typeface="Baskerville" panose="02020502070401020303" pitchFamily="18" charset="0"/>
                <a:ea typeface="Baskerville" panose="02020502070401020303" pitchFamily="18" charset="0"/>
              </a:rPr>
              <a:t>Purpose</a:t>
            </a:r>
          </a:p>
          <a:p>
            <a:r>
              <a:rPr lang="en-US" sz="3200" dirty="0">
                <a:latin typeface="Baskerville" panose="02020502070401020303" pitchFamily="18" charset="0"/>
                <a:ea typeface="Baskerville" panose="02020502070401020303" pitchFamily="18" charset="0"/>
              </a:rPr>
              <a:t>The Experts</a:t>
            </a:r>
          </a:p>
          <a:p>
            <a:r>
              <a:rPr lang="en-US" sz="3200" dirty="0">
                <a:latin typeface="Baskerville" panose="02020502070401020303" pitchFamily="18" charset="0"/>
                <a:ea typeface="Baskerville" panose="02020502070401020303" pitchFamily="18" charset="0"/>
              </a:rPr>
              <a:t>Methodology </a:t>
            </a:r>
          </a:p>
          <a:p>
            <a:r>
              <a:rPr lang="en-US" sz="3200" dirty="0">
                <a:latin typeface="Baskerville" panose="02020502070401020303" pitchFamily="18" charset="0"/>
                <a:ea typeface="Baskerville" panose="02020502070401020303" pitchFamily="18" charset="0"/>
              </a:rPr>
              <a:t>Findings</a:t>
            </a:r>
          </a:p>
          <a:p>
            <a:r>
              <a:rPr lang="en-US" sz="3200" dirty="0">
                <a:latin typeface="Baskerville" panose="02020502070401020303" pitchFamily="18" charset="0"/>
                <a:ea typeface="Baskerville" panose="02020502070401020303" pitchFamily="18" charset="0"/>
              </a:rPr>
              <a:t>Discussion</a:t>
            </a:r>
          </a:p>
        </p:txBody>
      </p:sp>
    </p:spTree>
    <p:custDataLst>
      <p:tags r:id="rId1"/>
    </p:custDataLst>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78386-CFAD-2C4D-A6C4-8C72DBD93BA1}"/>
              </a:ext>
            </a:extLst>
          </p:cNvPr>
          <p:cNvSpPr>
            <a:spLocks noGrp="1"/>
          </p:cNvSpPr>
          <p:nvPr>
            <p:ph type="title"/>
          </p:nvPr>
        </p:nvSpPr>
        <p:spPr>
          <a:xfrm>
            <a:off x="1522413" y="175418"/>
            <a:ext cx="9143998" cy="1272381"/>
          </a:xfrm>
        </p:spPr>
        <p:txBody>
          <a:bodyPr>
            <a:noAutofit/>
          </a:bodyPr>
          <a:lstStyle/>
          <a:p>
            <a:r>
              <a:rPr lang="en-US" sz="2600" dirty="0">
                <a:latin typeface="Avenir Book" panose="02000503020000020003" pitchFamily="2" charset="0"/>
              </a:rPr>
              <a:t>A student attending a school that provides health, wellness and counseling support described how that service helped with emotions:</a:t>
            </a:r>
          </a:p>
        </p:txBody>
      </p:sp>
      <p:sp>
        <p:nvSpPr>
          <p:cNvPr id="3" name="Content Placeholder 2">
            <a:extLst>
              <a:ext uri="{FF2B5EF4-FFF2-40B4-BE49-F238E27FC236}">
                <a16:creationId xmlns:a16="http://schemas.microsoft.com/office/drawing/2014/main" id="{ECB04F15-1E36-4E4F-9533-4980BFF3447F}"/>
              </a:ext>
            </a:extLst>
          </p:cNvPr>
          <p:cNvSpPr>
            <a:spLocks noGrp="1"/>
          </p:cNvSpPr>
          <p:nvPr>
            <p:ph idx="1"/>
          </p:nvPr>
        </p:nvSpPr>
        <p:spPr>
          <a:xfrm>
            <a:off x="1522413" y="1981200"/>
            <a:ext cx="9144000" cy="4267200"/>
          </a:xfrm>
        </p:spPr>
        <p:txBody>
          <a:bodyPr>
            <a:normAutofit fontScale="92500" lnSpcReduction="10000"/>
          </a:bodyPr>
          <a:lstStyle/>
          <a:p>
            <a:pPr marL="0" indent="0" algn="ctr">
              <a:lnSpc>
                <a:spcPct val="110000"/>
              </a:lnSpc>
              <a:buNone/>
            </a:pPr>
            <a:r>
              <a:rPr lang="en-US" sz="4500" dirty="0">
                <a:latin typeface="Baskerville" panose="02020502070401020303" pitchFamily="18" charset="0"/>
                <a:ea typeface="Baskerville" panose="02020502070401020303" pitchFamily="18" charset="0"/>
              </a:rPr>
              <a:t>“They always check in, making sure if anything is happening with [students] personally, we’re able to ask the teacher for a pass to health and wellness and do our work with the health and wellness, just to have our time to gather ourselves.” </a:t>
            </a:r>
          </a:p>
        </p:txBody>
      </p:sp>
    </p:spTree>
    <p:custDataLst>
      <p:tags r:id="rId1"/>
    </p:custDataLst>
    <p:extLst>
      <p:ext uri="{BB962C8B-B14F-4D97-AF65-F5344CB8AC3E}">
        <p14:creationId xmlns:p14="http://schemas.microsoft.com/office/powerpoint/2010/main" val="38857795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itle="How students want schools to be measured"/>
          <p:cNvSpPr>
            <a:spLocks noGrp="1"/>
          </p:cNvSpPr>
          <p:nvPr>
            <p:ph type="title"/>
          </p:nvPr>
        </p:nvSpPr>
        <p:spPr>
          <a:xfrm>
            <a:off x="1522414" y="310125"/>
            <a:ext cx="9220200" cy="1020762"/>
          </a:xfrm>
        </p:spPr>
        <p:txBody>
          <a:bodyPr>
            <a:noAutofit/>
          </a:bodyPr>
          <a:lstStyle/>
          <a:p>
            <a:r>
              <a:rPr lang="en-US" dirty="0">
                <a:latin typeface="Avenir Book" panose="02000503020000020003" pitchFamily="2" charset="0"/>
              </a:rPr>
              <a:t>How Students Want Schools to be Measured</a:t>
            </a:r>
          </a:p>
        </p:txBody>
      </p:sp>
      <p:graphicFrame>
        <p:nvGraphicFramePr>
          <p:cNvPr id="3" name="Table 2" descr="Holistic&#10;Curriculum&#10;Teachers&#10;Mental Health&#10;Genuine Learning&#10;Understanding&amp; Responsiveness&#10;">
            <a:extLst>
              <a:ext uri="{FF2B5EF4-FFF2-40B4-BE49-F238E27FC236}">
                <a16:creationId xmlns:a16="http://schemas.microsoft.com/office/drawing/2014/main" id="{9C8CDC91-F035-DB4A-8101-E56311226376}"/>
              </a:ext>
            </a:extLst>
          </p:cNvPr>
          <p:cNvGraphicFramePr>
            <a:graphicFrameLocks noGrp="1"/>
          </p:cNvGraphicFramePr>
          <p:nvPr>
            <p:extLst>
              <p:ext uri="{D42A27DB-BD31-4B8C-83A1-F6EECF244321}">
                <p14:modId xmlns:p14="http://schemas.microsoft.com/office/powerpoint/2010/main" val="3196171277"/>
              </p:ext>
            </p:extLst>
          </p:nvPr>
        </p:nvGraphicFramePr>
        <p:xfrm>
          <a:off x="1522412" y="1905000"/>
          <a:ext cx="9829799" cy="3580313"/>
        </p:xfrm>
        <a:graphic>
          <a:graphicData uri="http://schemas.openxmlformats.org/drawingml/2006/table">
            <a:tbl>
              <a:tblPr firstRow="1" bandRow="1">
                <a:tableStyleId>{2D5ABB26-0587-4C30-8999-92F81FD0307C}</a:tableStyleId>
              </a:tblPr>
              <a:tblGrid>
                <a:gridCol w="9829799">
                  <a:extLst>
                    <a:ext uri="{9D8B030D-6E8A-4147-A177-3AD203B41FA5}">
                      <a16:colId xmlns:a16="http://schemas.microsoft.com/office/drawing/2014/main" val="3164431967"/>
                    </a:ext>
                  </a:extLst>
                </a:gridCol>
              </a:tblGrid>
              <a:tr h="3580313">
                <a:tc>
                  <a:txBody>
                    <a:bodyPr/>
                    <a:lstStyle/>
                    <a:p>
                      <a:pPr marL="457200" lvl="0" indent="-457200">
                        <a:buFont typeface="Wingdings" pitchFamily="2" charset="2"/>
                        <a:buChar char="§"/>
                      </a:pPr>
                      <a:r>
                        <a:rPr lang="en-US" sz="3200" dirty="0">
                          <a:latin typeface="Baskerville" panose="02020502070401020303" pitchFamily="18" charset="0"/>
                          <a:ea typeface="Baskerville" panose="02020502070401020303" pitchFamily="18" charset="0"/>
                        </a:rPr>
                        <a:t>Holistic</a:t>
                      </a:r>
                    </a:p>
                    <a:p>
                      <a:pPr marL="457200" lvl="0" indent="-457200">
                        <a:buFont typeface="Wingdings" pitchFamily="2" charset="2"/>
                        <a:buChar char="§"/>
                      </a:pPr>
                      <a:r>
                        <a:rPr lang="en-US" sz="3200" dirty="0">
                          <a:latin typeface="Baskerville" panose="02020502070401020303" pitchFamily="18" charset="0"/>
                          <a:ea typeface="Baskerville" panose="02020502070401020303" pitchFamily="18" charset="0"/>
                        </a:rPr>
                        <a:t>Curriculum</a:t>
                      </a:r>
                    </a:p>
                    <a:p>
                      <a:pPr marL="457200" lvl="0" indent="-457200">
                        <a:buFont typeface="Wingdings" pitchFamily="2" charset="2"/>
                        <a:buChar char="§"/>
                      </a:pPr>
                      <a:r>
                        <a:rPr lang="en-US" sz="3200" dirty="0">
                          <a:latin typeface="Baskerville" panose="02020502070401020303" pitchFamily="18" charset="0"/>
                          <a:ea typeface="Baskerville" panose="02020502070401020303" pitchFamily="18" charset="0"/>
                        </a:rPr>
                        <a:t>Teachers</a:t>
                      </a:r>
                    </a:p>
                    <a:p>
                      <a:pPr marL="457200" lvl="0" indent="-457200">
                        <a:buFont typeface="Wingdings" pitchFamily="2" charset="2"/>
                        <a:buChar char="§"/>
                      </a:pPr>
                      <a:r>
                        <a:rPr lang="en-US" sz="3200" dirty="0">
                          <a:latin typeface="Baskerville" panose="02020502070401020303" pitchFamily="18" charset="0"/>
                          <a:ea typeface="Baskerville" panose="02020502070401020303" pitchFamily="18" charset="0"/>
                        </a:rPr>
                        <a:t>Mental Health</a:t>
                      </a:r>
                    </a:p>
                    <a:p>
                      <a:pPr marL="457200" lvl="0" indent="-457200">
                        <a:buFont typeface="Wingdings" pitchFamily="2" charset="2"/>
                        <a:buChar char="§"/>
                      </a:pPr>
                      <a:r>
                        <a:rPr lang="en-US" sz="3200" dirty="0">
                          <a:latin typeface="Baskerville" panose="02020502070401020303" pitchFamily="18" charset="0"/>
                          <a:ea typeface="Baskerville" panose="02020502070401020303" pitchFamily="18" charset="0"/>
                        </a:rPr>
                        <a:t>Genuine Learning</a:t>
                      </a:r>
                    </a:p>
                    <a:p>
                      <a:pPr marL="457200" lvl="0" indent="-457200">
                        <a:buFont typeface="Wingdings" pitchFamily="2" charset="2"/>
                        <a:buChar char="§"/>
                      </a:pPr>
                      <a:r>
                        <a:rPr lang="en-US" sz="3200" dirty="0">
                          <a:latin typeface="Baskerville" panose="02020502070401020303" pitchFamily="18" charset="0"/>
                          <a:ea typeface="Baskerville" panose="02020502070401020303" pitchFamily="18" charset="0"/>
                        </a:rPr>
                        <a:t>Understanding&amp; Responsiveness</a:t>
                      </a:r>
                    </a:p>
                  </a:txBody>
                  <a:tcPr>
                    <a:lnL w="12700" cap="flat" cmpd="sng" algn="ctr">
                      <a:noFill/>
                      <a:prstDash val="solid"/>
                      <a:round/>
                      <a:headEnd type="none" w="med" len="med"/>
                      <a:tailEnd type="none" w="med" len="med"/>
                    </a:lnL>
                    <a:lnR>
                      <a:noFill/>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extLst>
                  <a:ext uri="{0D108BD9-81ED-4DB2-BD59-A6C34878D82A}">
                    <a16:rowId xmlns:a16="http://schemas.microsoft.com/office/drawing/2014/main" val="1230540862"/>
                  </a:ext>
                </a:extLst>
              </a:tr>
            </a:tbl>
          </a:graphicData>
        </a:graphic>
      </p:graphicFrame>
    </p:spTree>
    <p:custDataLst>
      <p:tags r:id="rId1"/>
    </p:custDataLst>
    <p:extLst>
      <p:ext uri="{BB962C8B-B14F-4D97-AF65-F5344CB8AC3E}">
        <p14:creationId xmlns:p14="http://schemas.microsoft.com/office/powerpoint/2010/main" val="3571927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A36E340-B026-614A-86CE-DAE5876BCF2F}"/>
              </a:ext>
            </a:extLst>
          </p:cNvPr>
          <p:cNvSpPr/>
          <p:nvPr/>
        </p:nvSpPr>
        <p:spPr>
          <a:xfrm>
            <a:off x="493712" y="952500"/>
            <a:ext cx="11201400" cy="4953000"/>
          </a:xfrm>
          <a:prstGeom prst="rect">
            <a:avLst/>
          </a:prstGeom>
        </p:spPr>
        <p:txBody>
          <a:bodyPr wrap="square">
            <a:spAutoFit/>
          </a:bodyPr>
          <a:lstStyle/>
          <a:p>
            <a:pPr marL="457200" marR="0" algn="ctr">
              <a:lnSpc>
                <a:spcPct val="115000"/>
              </a:lnSpc>
              <a:spcBef>
                <a:spcPts val="0"/>
              </a:spcBef>
              <a:spcAft>
                <a:spcPts val="0"/>
              </a:spcAft>
            </a:pPr>
            <a:r>
              <a:rPr lang="en-US" sz="4500" dirty="0">
                <a:latin typeface="Baskerville" panose="02020502070401020303" pitchFamily="18" charset="0"/>
                <a:ea typeface="Baskerville" panose="02020502070401020303" pitchFamily="18" charset="0"/>
              </a:rPr>
              <a:t>“I feel like what really matters in school is if you’re learning. I feel like in school I don’t go to school to learn. That’s actually ridiculous that I go to school every day to pass. I feel like the school should be graded on how the students are doing.” </a:t>
            </a:r>
            <a:endParaRPr lang="en-US" sz="45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B6954DAF-B84C-4859-9F9F-CC14E53B4009}"/>
              </a:ext>
            </a:extLst>
          </p:cNvPr>
          <p:cNvSpPr>
            <a:spLocks noGrp="1"/>
          </p:cNvSpPr>
          <p:nvPr>
            <p:ph type="title" idx="4294967295"/>
          </p:nvPr>
        </p:nvSpPr>
        <p:spPr>
          <a:xfrm>
            <a:off x="0" y="10886"/>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“I feel like what really matters in school is if you’re learning. I feel like in school I don’t go to school to learn. That’s actually ridiculous that I go to school every day to pass. I feel like the school should be graded on how the students are doing.” </a:t>
            </a:r>
            <a:br>
              <a:rPr lang="en-US" sz="1200" dirty="0">
                <a:latin typeface="Baskerville" panose="02020502070401020303" pitchFamily="18" charset="0"/>
                <a:ea typeface="Baskerville" panose="02020502070401020303" pitchFamily="18" charset="0"/>
              </a:rPr>
            </a:b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4132912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72DA00-F2A3-4440-82CF-DB0D8C226F5D}"/>
              </a:ext>
            </a:extLst>
          </p:cNvPr>
          <p:cNvSpPr/>
          <p:nvPr/>
        </p:nvSpPr>
        <p:spPr>
          <a:xfrm>
            <a:off x="150812" y="986857"/>
            <a:ext cx="11430000" cy="5616794"/>
          </a:xfrm>
          <a:prstGeom prst="rect">
            <a:avLst/>
          </a:prstGeom>
        </p:spPr>
        <p:txBody>
          <a:bodyPr wrap="square">
            <a:spAutoFit/>
          </a:bodyPr>
          <a:lstStyle/>
          <a:p>
            <a:pPr marL="457200" marR="0" algn="ctr">
              <a:lnSpc>
                <a:spcPct val="115000"/>
              </a:lnSpc>
              <a:spcBef>
                <a:spcPts val="0"/>
              </a:spcBef>
              <a:spcAft>
                <a:spcPts val="0"/>
              </a:spcAft>
            </a:pPr>
            <a:r>
              <a:rPr lang="en-US" sz="4400" dirty="0">
                <a:latin typeface="Baskerville" panose="02020502070401020303" pitchFamily="18" charset="0"/>
                <a:ea typeface="Baskerville" panose="02020502070401020303" pitchFamily="18" charset="0"/>
              </a:rPr>
              <a:t> “They’ll literally take the first quarter of the entire year, for a freshman will be how to pass the MCAS…it’s not just learning the curriculum, but it’s also like they literally force you to pass because [our school] doesn’t have good MCAS scores.  They don’t want us to be good. They want to make it look good.” </a:t>
            </a:r>
            <a:endParaRPr lang="en-US" sz="44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40221220-368D-4BE8-A920-ED10C239E27F}"/>
              </a:ext>
            </a:extLst>
          </p:cNvPr>
          <p:cNvSpPr>
            <a:spLocks noGrp="1"/>
          </p:cNvSpPr>
          <p:nvPr>
            <p:ph type="title" idx="4294967295"/>
          </p:nvPr>
        </p:nvSpPr>
        <p:spPr>
          <a:xfrm>
            <a:off x="0" y="0"/>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“They’ll literally take the first quarter of the entire year, for a freshman will be how to pass the MCAS…it’s not just learning the curriculum, but it’s also like they literally force you to pass because [our school] doesn’t have good MCAS scores.  They don’t want us to be good. They want to make it look good.” </a:t>
            </a: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3012721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78DF17-BD97-FD42-ABD0-551F1CB58970}"/>
              </a:ext>
            </a:extLst>
          </p:cNvPr>
          <p:cNvSpPr/>
          <p:nvPr/>
        </p:nvSpPr>
        <p:spPr>
          <a:xfrm>
            <a:off x="455612" y="1143000"/>
            <a:ext cx="11277600" cy="5792868"/>
          </a:xfrm>
          <a:prstGeom prst="rect">
            <a:avLst/>
          </a:prstGeom>
        </p:spPr>
        <p:txBody>
          <a:bodyPr wrap="square">
            <a:spAutoFit/>
          </a:bodyPr>
          <a:lstStyle/>
          <a:p>
            <a:pPr marL="457200" algn="ctr">
              <a:lnSpc>
                <a:spcPct val="115000"/>
              </a:lnSpc>
            </a:pPr>
            <a:r>
              <a:rPr lang="en-US" sz="3600" dirty="0">
                <a:latin typeface="Baskerville" panose="02020502070401020303" pitchFamily="18" charset="0"/>
                <a:ea typeface="Baskerville" panose="02020502070401020303" pitchFamily="18" charset="0"/>
              </a:rPr>
              <a:t>“People get suspended for just being late…[the more] they get demerited, so the more they [teachers] send them out. A lot of people…get in-house suspension but not suspension. They should put that on there [the accountability system] too and count it. They probably do that to make it look better…When they suspend you, they don’t really help you get your grades up...when I was suspended, I didn’t get any work sent to me or anything like that.” </a:t>
            </a:r>
          </a:p>
        </p:txBody>
      </p:sp>
      <p:sp>
        <p:nvSpPr>
          <p:cNvPr id="3" name="Title 2" hidden="1">
            <a:extLst>
              <a:ext uri="{FF2B5EF4-FFF2-40B4-BE49-F238E27FC236}">
                <a16:creationId xmlns:a16="http://schemas.microsoft.com/office/drawing/2014/main" id="{12FA777D-B8B0-4ACB-BD1C-7B318D25F3D8}"/>
              </a:ext>
            </a:extLst>
          </p:cNvPr>
          <p:cNvSpPr>
            <a:spLocks noGrp="1"/>
          </p:cNvSpPr>
          <p:nvPr>
            <p:ph type="title" idx="4294967295"/>
          </p:nvPr>
        </p:nvSpPr>
        <p:spPr>
          <a:xfrm>
            <a:off x="0" y="0"/>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“People get suspended for just being late…[the more] they get </a:t>
            </a:r>
            <a:r>
              <a:rPr lang="en-US" sz="1200" dirty="0" err="1">
                <a:latin typeface="Baskerville" panose="02020502070401020303" pitchFamily="18" charset="0"/>
                <a:ea typeface="Baskerville" panose="02020502070401020303" pitchFamily="18" charset="0"/>
              </a:rPr>
              <a:t>demerited</a:t>
            </a:r>
            <a:r>
              <a:rPr lang="en-US" sz="1200" dirty="0">
                <a:latin typeface="Baskerville" panose="02020502070401020303" pitchFamily="18" charset="0"/>
                <a:ea typeface="Baskerville" panose="02020502070401020303" pitchFamily="18" charset="0"/>
              </a:rPr>
              <a:t>, so the more they [teachers] send them out. A lot of people…get in-house suspension but not suspension. They should put that on there [the accountability system] too and count it. They probably do that to make it look better…When they suspend you, they don’t really help you get your grades up...when I was suspended, I didn’t get any work sent to me or anything like that.” </a:t>
            </a:r>
            <a:br>
              <a:rPr lang="en-US" sz="1200" dirty="0">
                <a:latin typeface="Baskerville" panose="02020502070401020303" pitchFamily="18" charset="0"/>
                <a:ea typeface="Baskerville" panose="02020502070401020303" pitchFamily="18" charset="0"/>
              </a:rPr>
            </a:b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340110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711C75-488E-914D-BA38-1E6A6232C595}"/>
              </a:ext>
            </a:extLst>
          </p:cNvPr>
          <p:cNvSpPr/>
          <p:nvPr/>
        </p:nvSpPr>
        <p:spPr>
          <a:xfrm>
            <a:off x="227012" y="1295400"/>
            <a:ext cx="11506200" cy="5010474"/>
          </a:xfrm>
          <a:prstGeom prst="rect">
            <a:avLst/>
          </a:prstGeom>
        </p:spPr>
        <p:txBody>
          <a:bodyPr wrap="square">
            <a:spAutoFit/>
          </a:bodyPr>
          <a:lstStyle/>
          <a:p>
            <a:pPr marL="457200" marR="0" algn="ctr">
              <a:lnSpc>
                <a:spcPct val="115000"/>
              </a:lnSpc>
              <a:spcBef>
                <a:spcPts val="0"/>
              </a:spcBef>
              <a:spcAft>
                <a:spcPts val="0"/>
              </a:spcAft>
            </a:pPr>
            <a:r>
              <a:rPr lang="en-US" sz="4000" dirty="0">
                <a:latin typeface="Baskerville" panose="02020502070401020303" pitchFamily="18" charset="0"/>
                <a:ea typeface="Baskerville" panose="02020502070401020303" pitchFamily="18" charset="0"/>
              </a:rPr>
              <a:t> “Be clean, teach their students, have healthy food, care about their students, actually care adequately about their mental health and basically be behind their students and support their students, no matter what, instead of just saying, ‘You're here to be here because you have to be here. Go learn,’ and not even teach them.”</a:t>
            </a:r>
            <a:endParaRPr lang="en-US" sz="40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1C71A244-978B-4EF1-8D81-95C4BD91D21A}"/>
              </a:ext>
            </a:extLst>
          </p:cNvPr>
          <p:cNvSpPr>
            <a:spLocks noGrp="1"/>
          </p:cNvSpPr>
          <p:nvPr>
            <p:ph type="title" idx="4294967295"/>
          </p:nvPr>
        </p:nvSpPr>
        <p:spPr>
          <a:xfrm>
            <a:off x="0" y="41745"/>
            <a:ext cx="9143998" cy="1020762"/>
          </a:xfrm>
        </p:spPr>
        <p:txBody>
          <a:bodyPr>
            <a:normAutofit/>
          </a:bodyPr>
          <a:lstStyle/>
          <a:p>
            <a:r>
              <a:rPr lang="en-US" sz="1200" dirty="0">
                <a:latin typeface="Avenir Book"/>
              </a:rPr>
              <a:t>Participant</a:t>
            </a:r>
            <a:r>
              <a:rPr lang="en-US" sz="1200" baseline="0" dirty="0">
                <a:latin typeface="Avenir Book"/>
              </a:rPr>
              <a:t> Quote: </a:t>
            </a:r>
            <a:r>
              <a:rPr lang="en-US" sz="1200" dirty="0">
                <a:latin typeface="Baskerville" panose="02020502070401020303" pitchFamily="18" charset="0"/>
                <a:ea typeface="Baskerville" panose="02020502070401020303" pitchFamily="18" charset="0"/>
              </a:rPr>
              <a:t> “Be clean, teach their students, have healthy food, care about their students, actually care adequately about their mental health and basically be behind their students and support their students, no matter what, instead of just saying, ‘You're here to be here because you have to be here. Go learn,’ and not even teach them.”</a:t>
            </a:r>
            <a:br>
              <a:rPr lang="en-US" sz="1200" dirty="0">
                <a:latin typeface="Baskerville" panose="02020502070401020303" pitchFamily="18" charset="0"/>
                <a:ea typeface="Baskerville" panose="02020502070401020303" pitchFamily="18" charset="0"/>
              </a:rPr>
            </a:br>
            <a:endParaRPr lang="en-US" sz="1200" dirty="0">
              <a:latin typeface="Avenir Book"/>
            </a:endParaRPr>
          </a:p>
        </p:txBody>
      </p:sp>
    </p:spTree>
    <p:custDataLst>
      <p:tags r:id="rId1"/>
    </p:custDataLst>
    <p:extLst>
      <p:ext uri="{BB962C8B-B14F-4D97-AF65-F5344CB8AC3E}">
        <p14:creationId xmlns:p14="http://schemas.microsoft.com/office/powerpoint/2010/main" val="2766470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4B164BB-DCCC-4F06-AF39-0D0797849413}"/>
              </a:ext>
            </a:extLst>
          </p:cNvPr>
          <p:cNvSpPr>
            <a:spLocks noGrp="1"/>
          </p:cNvSpPr>
          <p:nvPr>
            <p:ph type="title" idx="4294967295"/>
          </p:nvPr>
        </p:nvSpPr>
        <p:spPr>
          <a:xfrm>
            <a:off x="1522413" y="2380806"/>
            <a:ext cx="9143998" cy="1020762"/>
          </a:xfrm>
        </p:spPr>
        <p:txBody>
          <a:bodyPr>
            <a:noAutofit/>
          </a:bodyPr>
          <a:lstStyle/>
          <a:p>
            <a:pPr rtl="0" eaLnBrk="1" latinLnBrk="0" hangingPunct="1"/>
            <a:r>
              <a:rPr lang="en-US" sz="5400" kern="1200" dirty="0">
                <a:solidFill>
                  <a:srgbClr val="FFFFFF"/>
                </a:solidFill>
                <a:effectLst/>
                <a:latin typeface="Avenir Book" panose="02000503020000020003"/>
                <a:ea typeface="+mn-ea"/>
                <a:cs typeface="Consolas" panose="020B0609020204030204" pitchFamily="49" charset="0"/>
              </a:rPr>
              <a:t>Where Do We Go From Here…?</a:t>
            </a:r>
            <a:endParaRPr lang="en-US" dirty="0">
              <a:effectLst/>
            </a:endParaRPr>
          </a:p>
        </p:txBody>
      </p:sp>
    </p:spTree>
    <p:custDataLst>
      <p:tags r:id="rId1"/>
    </p:custDataLst>
    <p:extLst>
      <p:ext uri="{BB962C8B-B14F-4D97-AF65-F5344CB8AC3E}">
        <p14:creationId xmlns:p14="http://schemas.microsoft.com/office/powerpoint/2010/main" val="1066484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C7462-C54B-6D4E-BCD1-C3C0021911B3}"/>
              </a:ext>
            </a:extLst>
          </p:cNvPr>
          <p:cNvSpPr>
            <a:spLocks noGrp="1"/>
          </p:cNvSpPr>
          <p:nvPr>
            <p:ph type="title"/>
          </p:nvPr>
        </p:nvSpPr>
        <p:spPr/>
        <p:txBody>
          <a:bodyPr/>
          <a:lstStyle/>
          <a:p>
            <a:r>
              <a:rPr lang="en-US" dirty="0">
                <a:latin typeface="Avenir Book" panose="02000503020000020003" pitchFamily="2" charset="0"/>
              </a:rPr>
              <a:t>Thank You!</a:t>
            </a:r>
          </a:p>
        </p:txBody>
      </p:sp>
    </p:spTree>
    <p:custDataLst>
      <p:tags r:id="rId1"/>
    </p:custDataLst>
    <p:extLst>
      <p:ext uri="{BB962C8B-B14F-4D97-AF65-F5344CB8AC3E}">
        <p14:creationId xmlns:p14="http://schemas.microsoft.com/office/powerpoint/2010/main" val="31948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Avenir Book" panose="02000503020000020003" pitchFamily="2" charset="0"/>
              </a:rPr>
              <a:t>Purpose</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210798" cy="4678362"/>
          </a:xfrm>
        </p:spPr>
        <p:txBody>
          <a:bodyPr>
            <a:normAutofit lnSpcReduction="10000"/>
          </a:bodyPr>
          <a:lstStyle/>
          <a:p>
            <a:r>
              <a:rPr lang="en-US" sz="3200" dirty="0">
                <a:latin typeface="Baskerville" panose="02020502070401020303" pitchFamily="18" charset="0"/>
                <a:ea typeface="Baskerville" panose="02020502070401020303" pitchFamily="18" charset="0"/>
              </a:rPr>
              <a:t>2018 Commission Recommendations</a:t>
            </a:r>
          </a:p>
          <a:p>
            <a:pPr marL="0" indent="0">
              <a:buNone/>
            </a:pPr>
            <a:endParaRPr lang="en-US" sz="3200" dirty="0">
              <a:latin typeface="Baskerville" panose="02020502070401020303" pitchFamily="18" charset="0"/>
              <a:ea typeface="Baskerville" panose="02020502070401020303" pitchFamily="18" charset="0"/>
            </a:endParaRPr>
          </a:p>
          <a:p>
            <a:pPr lvl="1"/>
            <a:r>
              <a:rPr lang="en-US" sz="2800" dirty="0">
                <a:latin typeface="Baskerville" panose="02020502070401020303" pitchFamily="18" charset="0"/>
                <a:ea typeface="Baskerville" panose="02020502070401020303" pitchFamily="18" charset="0"/>
              </a:rPr>
              <a:t>Focus Groups: “seek[</a:t>
            </a:r>
            <a:r>
              <a:rPr lang="en-US" sz="2800" dirty="0" err="1">
                <a:latin typeface="Baskerville" panose="02020502070401020303" pitchFamily="18" charset="0"/>
                <a:ea typeface="Baskerville" panose="02020502070401020303" pitchFamily="18" charset="0"/>
              </a:rPr>
              <a:t>ing</a:t>
            </a:r>
            <a:r>
              <a:rPr lang="en-US" sz="2800" dirty="0">
                <a:latin typeface="Baskerville" panose="02020502070401020303" pitchFamily="18" charset="0"/>
                <a:ea typeface="Baskerville" panose="02020502070401020303" pitchFamily="18" charset="0"/>
              </a:rPr>
              <a:t>] opportunities for students to give their input and feedback on what Safe and Supportive Schools should look like, based on their experience and that of their peers.” </a:t>
            </a:r>
          </a:p>
          <a:p>
            <a:pPr marL="274320" lvl="1" indent="0">
              <a:buNone/>
            </a:pPr>
            <a:endParaRPr lang="en-US" sz="2800" dirty="0">
              <a:latin typeface="Baskerville" panose="02020502070401020303" pitchFamily="18" charset="0"/>
              <a:ea typeface="Baskerville" panose="02020502070401020303" pitchFamily="18" charset="0"/>
            </a:endParaRPr>
          </a:p>
          <a:p>
            <a:pPr lvl="1"/>
            <a:r>
              <a:rPr lang="en-US" sz="2800" dirty="0">
                <a:latin typeface="Baskerville" panose="02020502070401020303" pitchFamily="18" charset="0"/>
                <a:ea typeface="Baskerville" panose="02020502070401020303" pitchFamily="18" charset="0"/>
              </a:rPr>
              <a:t>Accountability: “</a:t>
            </a:r>
            <a:r>
              <a:rPr lang="en-US" sz="2800" dirty="0" err="1">
                <a:latin typeface="Baskerville" panose="02020502070401020303" pitchFamily="18" charset="0"/>
                <a:ea typeface="Baskerville" panose="02020502070401020303" pitchFamily="18" charset="0"/>
              </a:rPr>
              <a:t>continu</a:t>
            </a:r>
            <a:r>
              <a:rPr lang="en-US" sz="2800" dirty="0">
                <a:latin typeface="Baskerville" panose="02020502070401020303" pitchFamily="18" charset="0"/>
                <a:ea typeface="Baskerville" panose="02020502070401020303" pitchFamily="18" charset="0"/>
              </a:rPr>
              <a:t>[e] to provide opportunities to encourage, incentivize, and recognize Safe and Supportive Schools,” including “review[</a:t>
            </a:r>
            <a:r>
              <a:rPr lang="en-US" sz="2800" dirty="0" err="1">
                <a:latin typeface="Baskerville" panose="02020502070401020303" pitchFamily="18" charset="0"/>
                <a:ea typeface="Baskerville" panose="02020502070401020303" pitchFamily="18" charset="0"/>
              </a:rPr>
              <a:t>ing</a:t>
            </a:r>
            <a:r>
              <a:rPr lang="en-US" sz="2800" dirty="0">
                <a:latin typeface="Baskerville" panose="02020502070401020303" pitchFamily="18" charset="0"/>
                <a:ea typeface="Baskerville" panose="02020502070401020303" pitchFamily="18" charset="0"/>
              </a:rPr>
              <a:t>] the accountability system to consider ways to increasingly include and incentivize methods of promoting safe and supportive schools”. </a:t>
            </a:r>
          </a:p>
        </p:txBody>
      </p:sp>
    </p:spTree>
    <p:custDataLst>
      <p:tags r:id="rId1"/>
    </p:custDataLst>
    <p:extLst>
      <p:ext uri="{BB962C8B-B14F-4D97-AF65-F5344CB8AC3E}">
        <p14:creationId xmlns:p14="http://schemas.microsoft.com/office/powerpoint/2010/main" val="3965807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Avenir Book" panose="02000503020000020003" pitchFamily="2" charset="0"/>
              </a:rPr>
              <a:t>The Experts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370012" y="1905000"/>
            <a:ext cx="10666411" cy="4678362"/>
          </a:xfrm>
        </p:spPr>
        <p:txBody>
          <a:bodyPr>
            <a:normAutofit/>
          </a:bodyPr>
          <a:lstStyle/>
          <a:p>
            <a:r>
              <a:rPr lang="en-US" sz="3200" dirty="0">
                <a:latin typeface="Baskerville" panose="02020502070401020303" pitchFamily="18" charset="0"/>
                <a:ea typeface="Baskerville" panose="02020502070401020303" pitchFamily="18" charset="0"/>
              </a:rPr>
              <a:t>71 students participated in 8 focus groups from across the state</a:t>
            </a:r>
          </a:p>
          <a:p>
            <a:pPr lvl="1"/>
            <a:r>
              <a:rPr lang="en-US" sz="2600" dirty="0">
                <a:latin typeface="Baskerville" panose="02020502070401020303" pitchFamily="18" charset="0"/>
                <a:ea typeface="Baskerville" panose="02020502070401020303" pitchFamily="18" charset="0"/>
              </a:rPr>
              <a:t>51 currently included in the report</a:t>
            </a:r>
          </a:p>
          <a:p>
            <a:pPr marL="274320" lvl="1" indent="0">
              <a:buNone/>
            </a:pPr>
            <a:endParaRPr lang="en-US" sz="3200" dirty="0">
              <a:latin typeface="Baskerville" panose="02020502070401020303" pitchFamily="18" charset="0"/>
              <a:ea typeface="Baskerville" panose="02020502070401020303" pitchFamily="18" charset="0"/>
            </a:endParaRPr>
          </a:p>
          <a:p>
            <a:r>
              <a:rPr lang="en-US" sz="3200" dirty="0">
                <a:latin typeface="Baskerville" panose="02020502070401020303" pitchFamily="18" charset="0"/>
                <a:ea typeface="Baskerville" panose="02020502070401020303" pitchFamily="18" charset="0"/>
              </a:rPr>
              <a:t>Middle and high school students </a:t>
            </a:r>
          </a:p>
          <a:p>
            <a:pPr marL="0" indent="0">
              <a:buNone/>
            </a:pPr>
            <a:endParaRPr lang="en-US" sz="3200" dirty="0">
              <a:latin typeface="Baskerville" panose="02020502070401020303" pitchFamily="18" charset="0"/>
              <a:ea typeface="Baskerville" panose="02020502070401020303" pitchFamily="18" charset="0"/>
            </a:endParaRPr>
          </a:p>
          <a:p>
            <a:r>
              <a:rPr lang="en-US" sz="3200" dirty="0">
                <a:latin typeface="Baskerville" panose="02020502070401020303" pitchFamily="18" charset="0"/>
                <a:ea typeface="Baskerville" panose="02020502070401020303" pitchFamily="18" charset="0"/>
              </a:rPr>
              <a:t>Primarily members of minority groups</a:t>
            </a:r>
          </a:p>
          <a:p>
            <a:pPr lvl="1"/>
            <a:r>
              <a:rPr lang="en-US" sz="2600" dirty="0">
                <a:latin typeface="Baskerville" panose="02020502070401020303" pitchFamily="18" charset="0"/>
                <a:ea typeface="Baskerville" panose="02020502070401020303" pitchFamily="18" charset="0"/>
              </a:rPr>
              <a:t>Diverse spectrum of learners: honors students, alternative school students, college bound students,  and students with special needs. </a:t>
            </a:r>
          </a:p>
        </p:txBody>
      </p:sp>
    </p:spTree>
    <p:custDataLst>
      <p:tags r:id="rId1"/>
    </p:custDataLst>
    <p:extLst>
      <p:ext uri="{BB962C8B-B14F-4D97-AF65-F5344CB8AC3E}">
        <p14:creationId xmlns:p14="http://schemas.microsoft.com/office/powerpoint/2010/main" val="146959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3" y="303946"/>
            <a:ext cx="9143998" cy="1020762"/>
          </a:xfrm>
        </p:spPr>
        <p:txBody>
          <a:bodyPr>
            <a:normAutofit/>
          </a:bodyPr>
          <a:lstStyle/>
          <a:p>
            <a:r>
              <a:rPr lang="en-US" sz="4400" dirty="0">
                <a:latin typeface="Avenir Book" panose="02000503020000020003" pitchFamily="2" charset="0"/>
              </a:rPr>
              <a:t>Methodology</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370012" y="1905000"/>
            <a:ext cx="10666411" cy="4678362"/>
          </a:xfrm>
        </p:spPr>
        <p:txBody>
          <a:bodyPr>
            <a:normAutofit lnSpcReduction="10000"/>
          </a:bodyPr>
          <a:lstStyle/>
          <a:p>
            <a:r>
              <a:rPr lang="en-US" sz="3200" dirty="0">
                <a:latin typeface="Baskerville" panose="02020502070401020303" pitchFamily="18" charset="0"/>
                <a:ea typeface="Baskerville" panose="02020502070401020303" pitchFamily="18" charset="0"/>
              </a:rPr>
              <a:t>Worksheet</a:t>
            </a:r>
          </a:p>
          <a:p>
            <a:pPr marL="731520" lvl="1" indent="-457200">
              <a:buFont typeface="+mj-lt"/>
              <a:buAutoNum type="arabicPeriod"/>
            </a:pPr>
            <a:r>
              <a:rPr lang="en-US" sz="2400" dirty="0">
                <a:latin typeface="Baskerville" panose="02020502070401020303" pitchFamily="18" charset="0"/>
                <a:ea typeface="Baskerville" panose="02020502070401020303" pitchFamily="18" charset="0"/>
              </a:rPr>
              <a:t>What does a class that you learn a lot in look like, sound like, and feel like? and</a:t>
            </a:r>
          </a:p>
          <a:p>
            <a:pPr marL="731520" lvl="1" indent="-457200">
              <a:buFont typeface="+mj-lt"/>
              <a:buAutoNum type="arabicPeriod"/>
            </a:pPr>
            <a:r>
              <a:rPr lang="en-US" sz="2400" dirty="0">
                <a:latin typeface="Baskerville" panose="02020502070401020303" pitchFamily="18" charset="0"/>
                <a:ea typeface="Baskerville" panose="02020502070401020303" pitchFamily="18" charset="0"/>
              </a:rPr>
              <a:t>What do spaces at school where you feel comfortable and safe look like, sound like and feel like?</a:t>
            </a:r>
          </a:p>
          <a:p>
            <a:pPr lvl="1"/>
            <a:endParaRPr lang="en-US" sz="2400" dirty="0">
              <a:latin typeface="Baskerville" panose="02020502070401020303" pitchFamily="18" charset="0"/>
              <a:ea typeface="Baskerville" panose="02020502070401020303" pitchFamily="18" charset="0"/>
            </a:endParaRPr>
          </a:p>
          <a:p>
            <a:r>
              <a:rPr lang="en-US" sz="3200" dirty="0">
                <a:latin typeface="Baskerville" panose="02020502070401020303" pitchFamily="18" charset="0"/>
                <a:ea typeface="Baskerville" panose="02020502070401020303" pitchFamily="18" charset="0"/>
              </a:rPr>
              <a:t>Focus group questions</a:t>
            </a:r>
          </a:p>
          <a:p>
            <a:pPr marL="731520" lvl="1" indent="-457200">
              <a:buFont typeface="+mj-lt"/>
              <a:buAutoNum type="arabicPeriod"/>
            </a:pPr>
            <a:r>
              <a:rPr lang="en-US" sz="2400" dirty="0">
                <a:latin typeface="Baskerville" panose="02020502070401020303" pitchFamily="18" charset="0"/>
                <a:ea typeface="Baskerville" panose="02020502070401020303" pitchFamily="18" charset="0"/>
              </a:rPr>
              <a:t>What does your school currently do to help you do well?</a:t>
            </a:r>
          </a:p>
          <a:p>
            <a:pPr marL="731520" lvl="1" indent="-457200">
              <a:buFont typeface="+mj-lt"/>
              <a:buAutoNum type="arabicPeriod"/>
            </a:pPr>
            <a:r>
              <a:rPr lang="en-US" sz="2400" dirty="0">
                <a:latin typeface="Baskerville" panose="02020502070401020303" pitchFamily="18" charset="0"/>
                <a:ea typeface="Baskerville" panose="02020502070401020303" pitchFamily="18" charset="0"/>
              </a:rPr>
              <a:t>Is there anything that you need to do well at school that you are not getting?</a:t>
            </a:r>
          </a:p>
          <a:p>
            <a:pPr marL="731520" lvl="1" indent="-457200">
              <a:buFont typeface="+mj-lt"/>
              <a:buAutoNum type="arabicPeriod"/>
            </a:pPr>
            <a:r>
              <a:rPr lang="en-US" sz="2400" dirty="0">
                <a:latin typeface="Baskerville" panose="02020502070401020303" pitchFamily="18" charset="0"/>
                <a:ea typeface="Baskerville" panose="02020502070401020303" pitchFamily="18" charset="0"/>
              </a:rPr>
              <a:t>What would you want included on your school’s report card?</a:t>
            </a:r>
          </a:p>
          <a:p>
            <a:pPr marL="274320" lvl="1" indent="0">
              <a:buNone/>
            </a:pPr>
            <a:endParaRPr lang="en-US" sz="2400" dirty="0">
              <a:latin typeface="Baskerville" panose="02020502070401020303" pitchFamily="18" charset="0"/>
              <a:ea typeface="Baskerville" panose="02020502070401020303" pitchFamily="18" charset="0"/>
            </a:endParaRPr>
          </a:p>
          <a:p>
            <a:pPr>
              <a:buFont typeface="Wingdings" pitchFamily="2" charset="2"/>
              <a:buChar char="§"/>
            </a:pPr>
            <a:r>
              <a:rPr lang="en-US" sz="3200" dirty="0">
                <a:latin typeface="Baskerville" panose="02020502070401020303" pitchFamily="18" charset="0"/>
                <a:ea typeface="Baskerville" panose="02020502070401020303" pitchFamily="18" charset="0"/>
              </a:rPr>
              <a:t>Transcript analysis &amp; theme development</a:t>
            </a:r>
          </a:p>
        </p:txBody>
      </p:sp>
    </p:spTree>
    <p:custDataLst>
      <p:tags r:id="rId1"/>
    </p:custDataLst>
    <p:extLst>
      <p:ext uri="{BB962C8B-B14F-4D97-AF65-F5344CB8AC3E}">
        <p14:creationId xmlns:p14="http://schemas.microsoft.com/office/powerpoint/2010/main" val="1379872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latin typeface="Avenir Book" panose="02000503020000020003" pitchFamily="2" charset="0"/>
              </a:rPr>
              <a:t>Findings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What students need to do well in school</a:t>
            </a:r>
          </a:p>
          <a:p>
            <a:pPr lvl="1"/>
            <a:r>
              <a:rPr lang="en-US" sz="2400" dirty="0">
                <a:latin typeface="Baskerville" panose="02020502070401020303" pitchFamily="18" charset="0"/>
                <a:ea typeface="Baskerville" panose="02020502070401020303" pitchFamily="18" charset="0"/>
              </a:rPr>
              <a:t>Social-emotional, academic and physical comfort</a:t>
            </a:r>
          </a:p>
          <a:p>
            <a:pPr lvl="1"/>
            <a:r>
              <a:rPr lang="en-US" sz="2400" dirty="0">
                <a:latin typeface="Baskerville" panose="02020502070401020303" pitchFamily="18" charset="0"/>
                <a:ea typeface="Baskerville" panose="02020502070401020303" pitchFamily="18" charset="0"/>
              </a:rPr>
              <a:t>Positive, respectful relationships with teachers, administrators, staff and peers</a:t>
            </a:r>
          </a:p>
          <a:p>
            <a:pPr marL="274320" lvl="1" indent="0">
              <a:buNone/>
            </a:pPr>
            <a:endParaRPr lang="en-US" sz="2400" dirty="0">
              <a:latin typeface="Baskerville" panose="02020502070401020303" pitchFamily="18" charset="0"/>
              <a:ea typeface="Baskerville" panose="02020502070401020303" pitchFamily="18" charset="0"/>
            </a:endParaRPr>
          </a:p>
          <a:p>
            <a:r>
              <a:rPr lang="en-US" sz="3200" dirty="0">
                <a:latin typeface="Baskerville" panose="02020502070401020303" pitchFamily="18" charset="0"/>
                <a:ea typeface="Baskerville" panose="02020502070401020303" pitchFamily="18" charset="0"/>
              </a:rPr>
              <a:t>How students want schools to be measured </a:t>
            </a:r>
          </a:p>
          <a:p>
            <a:pPr lvl="1"/>
            <a:r>
              <a:rPr lang="en-US" sz="2400" dirty="0">
                <a:latin typeface="Baskerville" panose="02020502070401020303" pitchFamily="18" charset="0"/>
                <a:ea typeface="Baskerville" panose="02020502070401020303" pitchFamily="18" charset="0"/>
              </a:rPr>
              <a:t>Impacts of current accountability system</a:t>
            </a:r>
          </a:p>
          <a:p>
            <a:pPr lvl="1"/>
            <a:r>
              <a:rPr lang="en-US" sz="2400" dirty="0">
                <a:latin typeface="Baskerville" panose="02020502070401020303" pitchFamily="18" charset="0"/>
                <a:ea typeface="Baskerville" panose="02020502070401020303" pitchFamily="18" charset="0"/>
              </a:rPr>
              <a:t>The ideal landscape: including student input and experience</a:t>
            </a:r>
          </a:p>
        </p:txBody>
      </p:sp>
    </p:spTree>
    <p:custDataLst>
      <p:tags r:id="rId1"/>
    </p:custDataLst>
    <p:extLst>
      <p:ext uri="{BB962C8B-B14F-4D97-AF65-F5344CB8AC3E}">
        <p14:creationId xmlns:p14="http://schemas.microsoft.com/office/powerpoint/2010/main" val="1102245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10286998" cy="1020762"/>
          </a:xfrm>
        </p:spPr>
        <p:txBody>
          <a:bodyPr>
            <a:normAutofit/>
          </a:bodyPr>
          <a:lstStyle/>
          <a:p>
            <a:r>
              <a:rPr lang="en-US" sz="4400" dirty="0">
                <a:latin typeface="Avenir Book" panose="02000503020000020003" pitchFamily="2" charset="0"/>
              </a:rPr>
              <a:t>To Do Well Students Need Classrooms…</a:t>
            </a:r>
          </a:p>
        </p:txBody>
      </p:sp>
      <p:sp>
        <p:nvSpPr>
          <p:cNvPr id="3" name="Content Placeholder 2">
            <a:extLst>
              <a:ext uri="{FF2B5EF4-FFF2-40B4-BE49-F238E27FC236}">
                <a16:creationId xmlns:a16="http://schemas.microsoft.com/office/drawing/2014/main" id="{ABFDF692-1316-D94B-A378-B664B60424D6}"/>
              </a:ext>
            </a:extLst>
          </p:cNvPr>
          <p:cNvSpPr>
            <a:spLocks noGrp="1"/>
          </p:cNvSpPr>
          <p:nvPr>
            <p:ph idx="1"/>
          </p:nvPr>
        </p:nvSpPr>
        <p:spPr>
          <a:xfrm>
            <a:off x="1522414" y="1905000"/>
            <a:ext cx="10515598" cy="4678362"/>
          </a:xfrm>
        </p:spPr>
        <p:txBody>
          <a:bodyPr>
            <a:normAutofit/>
          </a:bodyPr>
          <a:lstStyle/>
          <a:p>
            <a:r>
              <a:rPr lang="en-US" sz="3200" dirty="0">
                <a:latin typeface="Baskerville" panose="02020502070401020303" pitchFamily="18" charset="0"/>
                <a:ea typeface="Baskerville" panose="02020502070401020303" pitchFamily="18" charset="0"/>
              </a:rPr>
              <a:t>To be comfortable and calm</a:t>
            </a:r>
          </a:p>
          <a:p>
            <a:r>
              <a:rPr lang="en-US" sz="3200" dirty="0">
                <a:latin typeface="Baskerville" panose="02020502070401020303" pitchFamily="18" charset="0"/>
                <a:ea typeface="Baskerville" panose="02020502070401020303" pitchFamily="18" charset="0"/>
              </a:rPr>
              <a:t>To have lower student-to-teacher ratios </a:t>
            </a:r>
          </a:p>
          <a:p>
            <a:r>
              <a:rPr lang="en-US" sz="3200" dirty="0">
                <a:latin typeface="Baskerville" panose="02020502070401020303" pitchFamily="18" charset="0"/>
                <a:ea typeface="Baskerville" panose="02020502070401020303" pitchFamily="18" charset="0"/>
              </a:rPr>
              <a:t>To have consistency in teaching staff</a:t>
            </a:r>
          </a:p>
        </p:txBody>
      </p:sp>
    </p:spTree>
    <p:custDataLst>
      <p:tags r:id="rId1"/>
    </p:custDataLst>
    <p:extLst>
      <p:ext uri="{BB962C8B-B14F-4D97-AF65-F5344CB8AC3E}">
        <p14:creationId xmlns:p14="http://schemas.microsoft.com/office/powerpoint/2010/main" val="1890509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C9024F-0F19-634E-A878-CF39A462CAED}"/>
              </a:ext>
            </a:extLst>
          </p:cNvPr>
          <p:cNvSpPr/>
          <p:nvPr/>
        </p:nvSpPr>
        <p:spPr>
          <a:xfrm>
            <a:off x="760412" y="1815161"/>
            <a:ext cx="10134600" cy="3227678"/>
          </a:xfrm>
          <a:prstGeom prst="rect">
            <a:avLst/>
          </a:prstGeom>
        </p:spPr>
        <p:txBody>
          <a:bodyPr wrap="square">
            <a:spAutoFit/>
          </a:bodyPr>
          <a:lstStyle/>
          <a:p>
            <a:pPr marL="457200" marR="0" algn="ctr">
              <a:lnSpc>
                <a:spcPct val="115000"/>
              </a:lnSpc>
              <a:spcBef>
                <a:spcPts val="0"/>
              </a:spcBef>
              <a:spcAft>
                <a:spcPts val="0"/>
              </a:spcAft>
            </a:pPr>
            <a:r>
              <a:rPr lang="en-US" sz="4500" dirty="0">
                <a:latin typeface="Baskerville" panose="02020502070401020303" pitchFamily="18" charset="0"/>
                <a:ea typeface="Baskerville" panose="02020502070401020303" pitchFamily="18" charset="0"/>
              </a:rPr>
              <a:t>“It feels calm and relaxing. The teacher—you can trust her and stuff, like to learn things...because it actually gives you time to get your mind thinking.”</a:t>
            </a:r>
            <a:endParaRPr lang="en-US" sz="45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446A8A73-3C4C-4A88-A03C-3C5D7B0440EC}"/>
              </a:ext>
            </a:extLst>
          </p:cNvPr>
          <p:cNvSpPr>
            <a:spLocks noGrp="1"/>
          </p:cNvSpPr>
          <p:nvPr>
            <p:ph type="title" idx="4294967295"/>
          </p:nvPr>
        </p:nvSpPr>
        <p:spPr>
          <a:xfrm>
            <a:off x="0" y="0"/>
            <a:ext cx="9143998" cy="1020762"/>
          </a:xfrm>
        </p:spPr>
        <p:txBody>
          <a:bodyPr>
            <a:normAutofit/>
          </a:bodyPr>
          <a:lstStyle/>
          <a:p>
            <a:pPr algn="l" defTabSz="914400" rtl="0" eaLnBrk="1" latinLnBrk="0" hangingPunct="1">
              <a:lnSpc>
                <a:spcPct val="90000"/>
              </a:lnSpc>
              <a:spcBef>
                <a:spcPct val="0"/>
              </a:spcBef>
              <a:buNone/>
            </a:pPr>
            <a:r>
              <a:rPr lang="en-US" sz="4400" kern="1200" dirty="0">
                <a:solidFill>
                  <a:schemeClr val="tx1"/>
                </a:solidFill>
                <a:latin typeface="Avenir Book"/>
                <a:ea typeface="+mj-ea"/>
                <a:cs typeface="+mj-cs"/>
              </a:rPr>
              <a:t>Participant Quote:</a:t>
            </a:r>
          </a:p>
        </p:txBody>
      </p:sp>
    </p:spTree>
    <p:custDataLst>
      <p:tags r:id="rId1"/>
    </p:custDataLst>
    <p:extLst>
      <p:ext uri="{BB962C8B-B14F-4D97-AF65-F5344CB8AC3E}">
        <p14:creationId xmlns:p14="http://schemas.microsoft.com/office/powerpoint/2010/main" val="263205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754F8F6-D072-7745-BF88-5564128F6CA4}"/>
              </a:ext>
            </a:extLst>
          </p:cNvPr>
          <p:cNvSpPr/>
          <p:nvPr/>
        </p:nvSpPr>
        <p:spPr>
          <a:xfrm>
            <a:off x="0" y="1219200"/>
            <a:ext cx="12000706" cy="5010474"/>
          </a:xfrm>
          <a:prstGeom prst="rect">
            <a:avLst/>
          </a:prstGeom>
        </p:spPr>
        <p:txBody>
          <a:bodyPr wrap="square">
            <a:spAutoFit/>
          </a:bodyPr>
          <a:lstStyle/>
          <a:p>
            <a:pPr marL="457200" marR="0" algn="ctr">
              <a:lnSpc>
                <a:spcPct val="115000"/>
              </a:lnSpc>
              <a:spcBef>
                <a:spcPts val="0"/>
              </a:spcBef>
              <a:spcAft>
                <a:spcPts val="0"/>
              </a:spcAft>
            </a:pPr>
            <a:r>
              <a:rPr lang="en-US" sz="4000" dirty="0">
                <a:latin typeface="Baskerville" panose="02020502070401020303" pitchFamily="18" charset="0"/>
                <a:ea typeface="Baskerville" panose="02020502070401020303" pitchFamily="18" charset="0"/>
              </a:rPr>
              <a:t> “it’s really hard to find a consistent comfortable place around here. We have new teachers every single year… and that goes back to the support system, because sometimes we build connections with these teachers, and these teachers really help us, but then when those teachers get cut we have to meet all these new teachers, where [does] our support system go?”</a:t>
            </a:r>
            <a:endParaRPr lang="en-US" sz="4000" dirty="0">
              <a:effectLst/>
              <a:latin typeface="Baskerville" panose="02020502070401020303" pitchFamily="18" charset="0"/>
              <a:ea typeface="Baskerville" panose="02020502070401020303" pitchFamily="18" charset="0"/>
            </a:endParaRPr>
          </a:p>
        </p:txBody>
      </p:sp>
      <p:sp>
        <p:nvSpPr>
          <p:cNvPr id="3" name="Title 2" hidden="1">
            <a:extLst>
              <a:ext uri="{FF2B5EF4-FFF2-40B4-BE49-F238E27FC236}">
                <a16:creationId xmlns:a16="http://schemas.microsoft.com/office/drawing/2014/main" id="{7CBEF3E7-7806-4685-85E6-2277F434CF4A}"/>
              </a:ext>
            </a:extLst>
          </p:cNvPr>
          <p:cNvSpPr>
            <a:spLocks noGrp="1"/>
          </p:cNvSpPr>
          <p:nvPr>
            <p:ph type="title" idx="4294967295"/>
          </p:nvPr>
        </p:nvSpPr>
        <p:spPr>
          <a:xfrm>
            <a:off x="20183" y="0"/>
            <a:ext cx="9143998" cy="1020762"/>
          </a:xfrm>
        </p:spPr>
        <p:txBody>
          <a:bodyPr>
            <a:normAutofit/>
          </a:bodyPr>
          <a:lstStyle/>
          <a:p>
            <a:r>
              <a:rPr lang="en-US" sz="1200" kern="1200" dirty="0">
                <a:solidFill>
                  <a:schemeClr val="tx1"/>
                </a:solidFill>
                <a:latin typeface="Avenir Book"/>
              </a:rPr>
              <a:t>Participant Quote: </a:t>
            </a:r>
            <a:r>
              <a:rPr lang="en-US" sz="1200" dirty="0">
                <a:latin typeface="Baskerville" panose="02020502070401020303" pitchFamily="18" charset="0"/>
                <a:ea typeface="Baskerville" panose="02020502070401020303" pitchFamily="18" charset="0"/>
              </a:rPr>
              <a:t> “it’s really hard to find a consistent comfortable place around here. We have new teachers every single year… and that goes back to the support system, because sometimes we build connections with these teachers, and these teachers really help us, but then when those teachers get cut we have to meet all these new teachers, where [does] our support system go?”</a:t>
            </a:r>
            <a:endParaRPr lang="en-US" sz="1200" kern="1200" dirty="0">
              <a:solidFill>
                <a:schemeClr val="tx1"/>
              </a:solidFill>
              <a:latin typeface="Avenir Book"/>
            </a:endParaRPr>
          </a:p>
        </p:txBody>
      </p:sp>
    </p:spTree>
    <p:custDataLst>
      <p:tags r:id="rId1"/>
    </p:custDataLst>
    <p:extLst>
      <p:ext uri="{BB962C8B-B14F-4D97-AF65-F5344CB8AC3E}">
        <p14:creationId xmlns:p14="http://schemas.microsoft.com/office/powerpoint/2010/main" val="127019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7"/>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DropOffZoneRoutingForm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DESE-231-55745</_dlc_DocId>
    <_dlc_DocIdUrl xmlns="733efe1c-5bbe-4968-87dc-d400e65c879f">
      <Url>https://sharepoint.doemass.org/ese/webteam/cps/_layouts/DocIdRedir.aspx?ID=DESE-231-55745</Url>
      <Description>DESE-231-55745</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3a5a55f13e9bb649c79d8b6e4cc9fe8c">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9f746412060615af2bac066d19f8186c"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D64D87-76A8-4E7F-8285-4412AB4F0630}">
  <ds:schemaRefs>
    <ds:schemaRef ds:uri="http://schemas.microsoft.com/sharepoint/events"/>
  </ds:schemaRefs>
</ds:datastoreItem>
</file>

<file path=customXml/itemProps2.xml><?xml version="1.0" encoding="utf-8"?>
<ds:datastoreItem xmlns:ds="http://schemas.openxmlformats.org/officeDocument/2006/customXml" ds:itemID="{AF9915E1-5D92-4477-91D2-AC536E23EC29}">
  <ds:schemaRefs>
    <ds:schemaRef ds:uri="http://schemas.microsoft.com/sharepoint/v3/contenttype/forms"/>
  </ds:schemaRefs>
</ds:datastoreItem>
</file>

<file path=customXml/itemProps3.xml><?xml version="1.0" encoding="utf-8"?>
<ds:datastoreItem xmlns:ds="http://schemas.openxmlformats.org/officeDocument/2006/customXml" ds:itemID="{434842BE-AFD0-49F2-ADB7-7E0F82AC63B1}">
  <ds:schemaRefs>
    <ds:schemaRef ds:uri="http://schemas.microsoft.com/office/2006/metadata/properties"/>
    <ds:schemaRef ds:uri="http://schemas.microsoft.com/office/infopath/2007/PartnerControls"/>
    <ds:schemaRef ds:uri="0a4e05da-b9bc-4326-ad73-01ef31b95567"/>
    <ds:schemaRef ds:uri="733efe1c-5bbe-4968-87dc-d400e65c879f"/>
  </ds:schemaRefs>
</ds:datastoreItem>
</file>

<file path=customXml/itemProps4.xml><?xml version="1.0" encoding="utf-8"?>
<ds:datastoreItem xmlns:ds="http://schemas.openxmlformats.org/officeDocument/2006/customXml" ds:itemID="{F18ABAE4-0B94-4220-81E5-2D6FDB4A5A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Chalkboard 16x9</Template>
  <TotalTime>210</TotalTime>
  <Words>2266</Words>
  <Application>Microsoft Office PowerPoint</Application>
  <PresentationFormat>Custom</PresentationFormat>
  <Paragraphs>136</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Avenir Book</vt:lpstr>
      <vt:lpstr>Baskerville</vt:lpstr>
      <vt:lpstr>Consolas</vt:lpstr>
      <vt:lpstr>Corbel</vt:lpstr>
      <vt:lpstr>Wingdings</vt:lpstr>
      <vt:lpstr>Chalkboard 16x9</vt:lpstr>
      <vt:lpstr>Student Voices: Their Perspectives on How Schools Are and Should Be</vt:lpstr>
      <vt:lpstr>Agenda</vt:lpstr>
      <vt:lpstr>Purpose</vt:lpstr>
      <vt:lpstr>The Experts</vt:lpstr>
      <vt:lpstr>Methodology</vt:lpstr>
      <vt:lpstr>Findings</vt:lpstr>
      <vt:lpstr>To Do Well Students Need Classrooms…</vt:lpstr>
      <vt:lpstr>Participant Quote:</vt:lpstr>
      <vt:lpstr>Participant Quote:  “it’s really hard to find a consistent comfortable place around here. We have new teachers every single year… and that goes back to the support system, because sometimes we build connections with these teachers, and these teachers really help us, but then when those teachers get cut we have to meet all these new teachers, where [does] our support system go?”</vt:lpstr>
      <vt:lpstr>To Do Well Students Need Teachers…</vt:lpstr>
      <vt:lpstr>Participant Quote: “I feel like some classes would be more productive if the teacher…makes an effort to understand your side, and you feel comfortable talking to the teacher, class will go more easily.  You won’t be afraid to ask questions.  Sometimes I feel like that’s what students struggle with, like they might be struggling in class, but they don’t feel comfortable talking to the teacher so they just stay in the back, and then they might fail because of that.”</vt:lpstr>
      <vt:lpstr>Participant Quotes:</vt:lpstr>
      <vt:lpstr>To Do Well Students Need Administrators…</vt:lpstr>
      <vt:lpstr>Participant Quote: “I feel for the [lowest track] classes with the teachers, it’s like they see what they want to see.  If you want to see something bad, then you see something bad. That reflects on the students, in the students’ grades and in the classes. Of course they’re going to fail because the teacher wants to see them fail.” </vt:lpstr>
      <vt:lpstr>To Do Well Students Need the Curriculum…</vt:lpstr>
      <vt:lpstr>Participant Quote: “We really don’t have too many classes that teach to our lives. I think last year at the beginning of ninth grade, we did like two days of learning about taxes and interest and then we haven’t learned about anything like that since. One of the things that I feel like they can change is doing things more that we can connect to and that we’re going through. It’s like in 10th grade-- we’re 10th graders looking to get a job, looking for their permit and do other things like that.”</vt:lpstr>
      <vt:lpstr>To Do Well Students Need Facilities…</vt:lpstr>
      <vt:lpstr>Participant Quote: “I feel like, personally, we need more funds for our sports because a lot of kids don't enjoy sports, or they don't play because they see that they still have the old helmets and the old pads and everything. I just feel like, if we got more funds for the sports, more kids would want to be in a sport, other than in the streets.” </vt:lpstr>
      <vt:lpstr>To Do Well Students Need Supports &amp; Resources…</vt:lpstr>
      <vt:lpstr>A student attending a school that provides health, wellness and counseling support described how that service helped with emotions:</vt:lpstr>
      <vt:lpstr>How Students Want Schools to be Measured</vt:lpstr>
      <vt:lpstr>Participant Quote: “I feel like what really matters in school is if you’re learning. I feel like in school I don’t go to school to learn. That’s actually ridiculous that I go to school every day to pass. I feel like the school should be graded on how the students are doing.”  </vt:lpstr>
      <vt:lpstr>Participant Quote: “They’ll literally take the first quarter of the entire year, for a freshman will be how to pass the MCAS…it’s not just learning the curriculum, but it’s also like they literally force you to pass because [our school] doesn’t have good MCAS scores.  They don’t want us to be good. They want to make it look good.” </vt:lpstr>
      <vt:lpstr>Participant Quote: “People get suspended for just being late…[the more] they get demerited, so the more they [teachers] send them out. A lot of people…get in-house suspension but not suspension. They should put that on there [the accountability system] too and count it. They probably do that to make it look better…When they suspend you, they don’t really help you get your grades up...when I was suspended, I didn’t get any work sent to me or anything like that.”  </vt:lpstr>
      <vt:lpstr>Participant Quote:  “Be clean, teach their students, have healthy food, care about their students, actually care adequately about their mental health and basically be behind their students and support their students, no matter what, instead of just saying, ‘You're here to be here because you have to be here. Go learn,’ and not even teach them.” </vt:lpstr>
      <vt:lpstr>Where Do We Go From Here…?</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Voices: Their Perspectives on How Schools Are and Should Be Slides April 2019</dc:title>
  <dc:creator>TLPI/MAC/HLS for SaSS Commission</dc:creator>
  <cp:lastModifiedBy>Giovanni, Danielle (EOE)</cp:lastModifiedBy>
  <cp:revision>28</cp:revision>
  <cp:lastPrinted>2019-04-04T01:41:50Z</cp:lastPrinted>
  <dcterms:created xsi:type="dcterms:W3CDTF">2019-04-03T23:36:35Z</dcterms:created>
  <dcterms:modified xsi:type="dcterms:W3CDTF">2019-11-19T18:03:17Z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84154B87-81EE-417A-B7B1-65838E227E18</vt:lpwstr>
  </property>
  <property fmtid="{D5CDD505-2E9C-101B-9397-08002B2CF9AE}" pid="3" name="ArticulatePath">
    <vt:lpwstr>TLPI Commission Presentation</vt:lpwstr>
  </property>
  <property fmtid="{D5CDD505-2E9C-101B-9397-08002B2CF9AE}" pid="4" name="ContentTypeId">
    <vt:lpwstr>0x010100524261BFE874874F899C38CF9C771BFF</vt:lpwstr>
  </property>
  <property fmtid="{D5CDD505-2E9C-101B-9397-08002B2CF9AE}" pid="5" name="_dlc_DocIdItemGuid">
    <vt:lpwstr>c51b70db-4ad0-4cf4-a037-a8f34bc0a796</vt:lpwstr>
  </property>
  <property fmtid="{D5CDD505-2E9C-101B-9397-08002B2CF9AE}" pid="6" name="metadate">
    <vt:lpwstr>Nov 19 2019</vt:lpwstr>
  </property>
</Properties>
</file>