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/>
    <p:restoredTop sz="86410"/>
  </p:normalViewPr>
  <p:slideViewPr>
    <p:cSldViewPr>
      <p:cViewPr varScale="1">
        <p:scale>
          <a:sx n="62" d="100"/>
          <a:sy n="62" d="100"/>
        </p:scale>
        <p:origin x="91" y="56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5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31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836664" y="0"/>
            <a:ext cx="5355335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387852" y="0"/>
            <a:ext cx="6596380" cy="6858000"/>
          </a:xfrm>
          <a:custGeom>
            <a:avLst/>
            <a:gdLst/>
            <a:ahLst/>
            <a:cxnLst/>
            <a:rect l="l" t="t" r="r" b="b"/>
            <a:pathLst>
              <a:path w="6596380" h="6858000">
                <a:moveTo>
                  <a:pt x="6595872" y="0"/>
                </a:moveTo>
                <a:lnTo>
                  <a:pt x="1648968" y="0"/>
                </a:lnTo>
                <a:lnTo>
                  <a:pt x="0" y="6857999"/>
                </a:lnTo>
                <a:lnTo>
                  <a:pt x="4946904" y="6857999"/>
                </a:lnTo>
                <a:lnTo>
                  <a:pt x="6595872" y="0"/>
                </a:lnTo>
                <a:close/>
              </a:path>
            </a:pathLst>
          </a:custGeom>
          <a:solidFill>
            <a:srgbClr val="FFFFFF">
              <a:alpha val="8195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110483" y="0"/>
            <a:ext cx="6596380" cy="6858000"/>
          </a:xfrm>
          <a:custGeom>
            <a:avLst/>
            <a:gdLst/>
            <a:ahLst/>
            <a:cxnLst/>
            <a:rect l="l" t="t" r="r" b="b"/>
            <a:pathLst>
              <a:path w="6596380" h="6858000">
                <a:moveTo>
                  <a:pt x="6595872" y="0"/>
                </a:moveTo>
                <a:lnTo>
                  <a:pt x="1648968" y="0"/>
                </a:lnTo>
                <a:lnTo>
                  <a:pt x="0" y="6857999"/>
                </a:lnTo>
                <a:lnTo>
                  <a:pt x="4946904" y="6857999"/>
                </a:lnTo>
                <a:lnTo>
                  <a:pt x="6595872" y="0"/>
                </a:lnTo>
                <a:close/>
              </a:path>
            </a:pathLst>
          </a:custGeom>
          <a:solidFill>
            <a:srgbClr val="FFFFFF">
              <a:alpha val="6117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2595372" y="0"/>
            <a:ext cx="6597650" cy="6858000"/>
          </a:xfrm>
          <a:custGeom>
            <a:avLst/>
            <a:gdLst/>
            <a:ahLst/>
            <a:cxnLst/>
            <a:rect l="l" t="t" r="r" b="b"/>
            <a:pathLst>
              <a:path w="6597650" h="6858000">
                <a:moveTo>
                  <a:pt x="6597396" y="0"/>
                </a:moveTo>
                <a:lnTo>
                  <a:pt x="1649349" y="0"/>
                </a:lnTo>
                <a:lnTo>
                  <a:pt x="0" y="6857999"/>
                </a:lnTo>
                <a:lnTo>
                  <a:pt x="4948047" y="6857999"/>
                </a:lnTo>
                <a:lnTo>
                  <a:pt x="6597396" y="0"/>
                </a:lnTo>
                <a:close/>
              </a:path>
            </a:pathLst>
          </a:custGeom>
          <a:solidFill>
            <a:srgbClr val="FFFFFF">
              <a:alpha val="8392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6355079"/>
            <a:ext cx="12192000" cy="91440"/>
          </a:xfrm>
          <a:custGeom>
            <a:avLst/>
            <a:gdLst/>
            <a:ahLst/>
            <a:cxnLst/>
            <a:rect l="l" t="t" r="r" b="b"/>
            <a:pathLst>
              <a:path w="12192000" h="91439">
                <a:moveTo>
                  <a:pt x="0" y="91440"/>
                </a:moveTo>
                <a:lnTo>
                  <a:pt x="12192000" y="91440"/>
                </a:lnTo>
                <a:lnTo>
                  <a:pt x="12192000" y="0"/>
                </a:ln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1091671" y="6086855"/>
            <a:ext cx="600710" cy="600710"/>
          </a:xfrm>
          <a:custGeom>
            <a:avLst/>
            <a:gdLst/>
            <a:ahLst/>
            <a:cxnLst/>
            <a:rect l="l" t="t" r="r" b="b"/>
            <a:pathLst>
              <a:path w="600709" h="600709">
                <a:moveTo>
                  <a:pt x="300227" y="0"/>
                </a:moveTo>
                <a:lnTo>
                  <a:pt x="251517" y="3929"/>
                </a:lnTo>
                <a:lnTo>
                  <a:pt x="205313" y="15305"/>
                </a:lnTo>
                <a:lnTo>
                  <a:pt x="162233" y="33510"/>
                </a:lnTo>
                <a:lnTo>
                  <a:pt x="122895" y="57926"/>
                </a:lnTo>
                <a:lnTo>
                  <a:pt x="87915" y="87934"/>
                </a:lnTo>
                <a:lnTo>
                  <a:pt x="57911" y="122917"/>
                </a:lnTo>
                <a:lnTo>
                  <a:pt x="33501" y="162256"/>
                </a:lnTo>
                <a:lnTo>
                  <a:pt x="15300" y="205332"/>
                </a:lnTo>
                <a:lnTo>
                  <a:pt x="3928" y="251529"/>
                </a:lnTo>
                <a:lnTo>
                  <a:pt x="0" y="300228"/>
                </a:lnTo>
                <a:lnTo>
                  <a:pt x="3928" y="348926"/>
                </a:lnTo>
                <a:lnTo>
                  <a:pt x="15300" y="395123"/>
                </a:lnTo>
                <a:lnTo>
                  <a:pt x="33501" y="438199"/>
                </a:lnTo>
                <a:lnTo>
                  <a:pt x="57911" y="477538"/>
                </a:lnTo>
                <a:lnTo>
                  <a:pt x="87915" y="512521"/>
                </a:lnTo>
                <a:lnTo>
                  <a:pt x="122895" y="542529"/>
                </a:lnTo>
                <a:lnTo>
                  <a:pt x="162233" y="566945"/>
                </a:lnTo>
                <a:lnTo>
                  <a:pt x="205313" y="585150"/>
                </a:lnTo>
                <a:lnTo>
                  <a:pt x="251517" y="596526"/>
                </a:lnTo>
                <a:lnTo>
                  <a:pt x="300227" y="600456"/>
                </a:lnTo>
                <a:lnTo>
                  <a:pt x="348938" y="596526"/>
                </a:lnTo>
                <a:lnTo>
                  <a:pt x="395142" y="585150"/>
                </a:lnTo>
                <a:lnTo>
                  <a:pt x="438222" y="566945"/>
                </a:lnTo>
                <a:lnTo>
                  <a:pt x="477560" y="542529"/>
                </a:lnTo>
                <a:lnTo>
                  <a:pt x="512540" y="512521"/>
                </a:lnTo>
                <a:lnTo>
                  <a:pt x="542544" y="477538"/>
                </a:lnTo>
                <a:lnTo>
                  <a:pt x="566954" y="438199"/>
                </a:lnTo>
                <a:lnTo>
                  <a:pt x="585155" y="395123"/>
                </a:lnTo>
                <a:lnTo>
                  <a:pt x="596527" y="348926"/>
                </a:lnTo>
                <a:lnTo>
                  <a:pt x="600455" y="300228"/>
                </a:lnTo>
                <a:lnTo>
                  <a:pt x="596527" y="251529"/>
                </a:lnTo>
                <a:lnTo>
                  <a:pt x="585155" y="205332"/>
                </a:lnTo>
                <a:lnTo>
                  <a:pt x="566954" y="162256"/>
                </a:lnTo>
                <a:lnTo>
                  <a:pt x="542544" y="122917"/>
                </a:lnTo>
                <a:lnTo>
                  <a:pt x="512540" y="87934"/>
                </a:lnTo>
                <a:lnTo>
                  <a:pt x="477560" y="57926"/>
                </a:lnTo>
                <a:lnTo>
                  <a:pt x="438222" y="33510"/>
                </a:lnTo>
                <a:lnTo>
                  <a:pt x="395142" y="15305"/>
                </a:lnTo>
                <a:lnTo>
                  <a:pt x="348938" y="3929"/>
                </a:lnTo>
                <a:lnTo>
                  <a:pt x="300227" y="0"/>
                </a:lnTo>
                <a:close/>
              </a:path>
            </a:pathLst>
          </a:custGeom>
          <a:solidFill>
            <a:srgbClr val="8943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355079"/>
            <a:ext cx="12192000" cy="91440"/>
          </a:xfrm>
          <a:custGeom>
            <a:avLst/>
            <a:gdLst/>
            <a:ahLst/>
            <a:cxnLst/>
            <a:rect l="l" t="t" r="r" b="b"/>
            <a:pathLst>
              <a:path w="12192000" h="91439">
                <a:moveTo>
                  <a:pt x="0" y="91440"/>
                </a:moveTo>
                <a:lnTo>
                  <a:pt x="12192000" y="91440"/>
                </a:lnTo>
                <a:lnTo>
                  <a:pt x="12192000" y="0"/>
                </a:ln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1091671" y="6086855"/>
            <a:ext cx="600710" cy="600710"/>
          </a:xfrm>
          <a:custGeom>
            <a:avLst/>
            <a:gdLst/>
            <a:ahLst/>
            <a:cxnLst/>
            <a:rect l="l" t="t" r="r" b="b"/>
            <a:pathLst>
              <a:path w="600709" h="600709">
                <a:moveTo>
                  <a:pt x="300227" y="0"/>
                </a:moveTo>
                <a:lnTo>
                  <a:pt x="251517" y="3929"/>
                </a:lnTo>
                <a:lnTo>
                  <a:pt x="205313" y="15305"/>
                </a:lnTo>
                <a:lnTo>
                  <a:pt x="162233" y="33510"/>
                </a:lnTo>
                <a:lnTo>
                  <a:pt x="122895" y="57926"/>
                </a:lnTo>
                <a:lnTo>
                  <a:pt x="87915" y="87934"/>
                </a:lnTo>
                <a:lnTo>
                  <a:pt x="57911" y="122917"/>
                </a:lnTo>
                <a:lnTo>
                  <a:pt x="33501" y="162256"/>
                </a:lnTo>
                <a:lnTo>
                  <a:pt x="15300" y="205332"/>
                </a:lnTo>
                <a:lnTo>
                  <a:pt x="3928" y="251529"/>
                </a:lnTo>
                <a:lnTo>
                  <a:pt x="0" y="300228"/>
                </a:lnTo>
                <a:lnTo>
                  <a:pt x="3928" y="348926"/>
                </a:lnTo>
                <a:lnTo>
                  <a:pt x="15300" y="395123"/>
                </a:lnTo>
                <a:lnTo>
                  <a:pt x="33501" y="438199"/>
                </a:lnTo>
                <a:lnTo>
                  <a:pt x="57911" y="477538"/>
                </a:lnTo>
                <a:lnTo>
                  <a:pt x="87915" y="512521"/>
                </a:lnTo>
                <a:lnTo>
                  <a:pt x="122895" y="542529"/>
                </a:lnTo>
                <a:lnTo>
                  <a:pt x="162233" y="566945"/>
                </a:lnTo>
                <a:lnTo>
                  <a:pt x="205313" y="585150"/>
                </a:lnTo>
                <a:lnTo>
                  <a:pt x="251517" y="596526"/>
                </a:lnTo>
                <a:lnTo>
                  <a:pt x="300227" y="600456"/>
                </a:lnTo>
                <a:lnTo>
                  <a:pt x="348938" y="596526"/>
                </a:lnTo>
                <a:lnTo>
                  <a:pt x="395142" y="585150"/>
                </a:lnTo>
                <a:lnTo>
                  <a:pt x="438222" y="566945"/>
                </a:lnTo>
                <a:lnTo>
                  <a:pt x="477560" y="542529"/>
                </a:lnTo>
                <a:lnTo>
                  <a:pt x="512540" y="512521"/>
                </a:lnTo>
                <a:lnTo>
                  <a:pt x="542544" y="477538"/>
                </a:lnTo>
                <a:lnTo>
                  <a:pt x="566954" y="438199"/>
                </a:lnTo>
                <a:lnTo>
                  <a:pt x="585155" y="395123"/>
                </a:lnTo>
                <a:lnTo>
                  <a:pt x="596527" y="348926"/>
                </a:lnTo>
                <a:lnTo>
                  <a:pt x="600455" y="300228"/>
                </a:lnTo>
                <a:lnTo>
                  <a:pt x="596527" y="251529"/>
                </a:lnTo>
                <a:lnTo>
                  <a:pt x="585155" y="205332"/>
                </a:lnTo>
                <a:lnTo>
                  <a:pt x="566954" y="162256"/>
                </a:lnTo>
                <a:lnTo>
                  <a:pt x="542544" y="122917"/>
                </a:lnTo>
                <a:lnTo>
                  <a:pt x="512540" y="87934"/>
                </a:lnTo>
                <a:lnTo>
                  <a:pt x="477560" y="57926"/>
                </a:lnTo>
                <a:lnTo>
                  <a:pt x="438222" y="33510"/>
                </a:lnTo>
                <a:lnTo>
                  <a:pt x="395142" y="15305"/>
                </a:lnTo>
                <a:lnTo>
                  <a:pt x="348938" y="3929"/>
                </a:lnTo>
                <a:lnTo>
                  <a:pt x="300227" y="0"/>
                </a:lnTo>
                <a:close/>
              </a:path>
            </a:pathLst>
          </a:custGeom>
          <a:solidFill>
            <a:srgbClr val="8943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4576" y="2467991"/>
            <a:ext cx="6174105" cy="1646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58367" y="1275207"/>
            <a:ext cx="9500870" cy="4736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290045" y="6313423"/>
            <a:ext cx="20637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Birch.project@umb.edu?subject=BIRch%20project%20email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mb.edu/birch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students at a table" title="students at a table"/>
          <p:cNvSpPr/>
          <p:nvPr/>
        </p:nvSpPr>
        <p:spPr>
          <a:xfrm>
            <a:off x="0" y="0"/>
            <a:ext cx="121920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 descr="shaded background" title="shaded background"/>
          <p:cNvSpPr/>
          <p:nvPr/>
        </p:nvSpPr>
        <p:spPr>
          <a:xfrm>
            <a:off x="0" y="4457700"/>
            <a:ext cx="6268720" cy="883919"/>
          </a:xfrm>
          <a:custGeom>
            <a:avLst/>
            <a:gdLst/>
            <a:ahLst/>
            <a:cxnLst/>
            <a:rect l="l" t="t" r="r" b="b"/>
            <a:pathLst>
              <a:path w="6268720" h="883920">
                <a:moveTo>
                  <a:pt x="6268212" y="0"/>
                </a:moveTo>
                <a:lnTo>
                  <a:pt x="0" y="0"/>
                </a:lnTo>
                <a:lnTo>
                  <a:pt x="0" y="883919"/>
                </a:lnTo>
                <a:lnTo>
                  <a:pt x="6047232" y="883919"/>
                </a:lnTo>
                <a:lnTo>
                  <a:pt x="6268212" y="0"/>
                </a:lnTo>
                <a:close/>
              </a:path>
            </a:pathLst>
          </a:custGeom>
          <a:solidFill>
            <a:srgbClr val="B15F6D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 descr="7.24.19 (updated 9.6.19)&#10;Melissa M. Pearrow, Ph.D., Sara Whitcomb, Ph.D., &amp;&#10;Whitney Walker, M.S.&#10;BIRCh Project, UMass Boston &amp; UMass Amherst&#10;" title="presenter info"/>
          <p:cNvSpPr txBox="1"/>
          <p:nvPr/>
        </p:nvSpPr>
        <p:spPr>
          <a:xfrm>
            <a:off x="144576" y="4114545"/>
            <a:ext cx="5848985" cy="1266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25"/>
              </a:lnSpc>
            </a:pPr>
            <a:r>
              <a:rPr sz="2000" spc="-5" dirty="0">
                <a:solidFill>
                  <a:srgbClr val="FFFFFF"/>
                </a:solidFill>
                <a:latin typeface="Corbel"/>
                <a:cs typeface="Corbel"/>
              </a:rPr>
              <a:t>7.24.19 </a:t>
            </a:r>
            <a:r>
              <a:rPr sz="2000" dirty="0">
                <a:solidFill>
                  <a:srgbClr val="FFFFFF"/>
                </a:solidFill>
                <a:latin typeface="Corbel"/>
                <a:cs typeface="Corbel"/>
              </a:rPr>
              <a:t>(updated</a:t>
            </a:r>
            <a:r>
              <a:rPr sz="2000" spc="-8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FFFFFF"/>
                </a:solidFill>
                <a:latin typeface="Corbel"/>
                <a:cs typeface="Corbel"/>
              </a:rPr>
              <a:t>9.6.19)</a:t>
            </a:r>
            <a:endParaRPr sz="2000" dirty="0">
              <a:latin typeface="Corbel"/>
              <a:cs typeface="Corbel"/>
            </a:endParaRPr>
          </a:p>
          <a:p>
            <a:pPr marL="593725">
              <a:lnSpc>
                <a:spcPct val="100000"/>
              </a:lnSpc>
              <a:spcBef>
                <a:spcPts val="545"/>
              </a:spcBef>
            </a:pPr>
            <a:r>
              <a:rPr sz="2000" b="0" dirty="0">
                <a:solidFill>
                  <a:srgbClr val="FFFFFF"/>
                </a:solidFill>
                <a:latin typeface="Calibri Light"/>
                <a:cs typeface="Calibri Light"/>
              </a:rPr>
              <a:t>Melissa M. </a:t>
            </a:r>
            <a:r>
              <a:rPr sz="2000" b="0" spc="-35" dirty="0">
                <a:solidFill>
                  <a:srgbClr val="FFFFFF"/>
                </a:solidFill>
                <a:latin typeface="Calibri Light"/>
                <a:cs typeface="Calibri Light"/>
              </a:rPr>
              <a:t>Pearrow, </a:t>
            </a:r>
            <a:r>
              <a:rPr sz="2000" b="0" spc="-10" dirty="0">
                <a:solidFill>
                  <a:srgbClr val="FFFFFF"/>
                </a:solidFill>
                <a:latin typeface="Calibri Light"/>
                <a:cs typeface="Calibri Light"/>
              </a:rPr>
              <a:t>Ph.D., Sara Whitcomb, Ph.D.,</a:t>
            </a:r>
            <a:r>
              <a:rPr sz="2000" b="0" spc="-14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FFFFFF"/>
                </a:solidFill>
                <a:latin typeface="Calibri Light"/>
                <a:cs typeface="Calibri Light"/>
              </a:rPr>
              <a:t>&amp;</a:t>
            </a:r>
            <a:endParaRPr sz="2000" dirty="0">
              <a:latin typeface="Calibri Light"/>
              <a:cs typeface="Calibri Light"/>
            </a:endParaRPr>
          </a:p>
          <a:p>
            <a:pPr marL="593725">
              <a:lnSpc>
                <a:spcPct val="100000"/>
              </a:lnSpc>
            </a:pPr>
            <a:r>
              <a:rPr sz="2000" b="0" dirty="0">
                <a:solidFill>
                  <a:srgbClr val="FFFFFF"/>
                </a:solidFill>
                <a:latin typeface="Calibri Light"/>
                <a:cs typeface="Calibri Light"/>
              </a:rPr>
              <a:t>Whitney </a:t>
            </a:r>
            <a:r>
              <a:rPr sz="2000" b="0" spc="-45" dirty="0">
                <a:solidFill>
                  <a:srgbClr val="FFFFFF"/>
                </a:solidFill>
                <a:latin typeface="Calibri Light"/>
                <a:cs typeface="Calibri Light"/>
              </a:rPr>
              <a:t>Walker,</a:t>
            </a:r>
            <a:r>
              <a:rPr sz="2000" b="0" spc="-13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FFFFFF"/>
                </a:solidFill>
                <a:latin typeface="Calibri Light"/>
                <a:cs typeface="Calibri Light"/>
              </a:rPr>
              <a:t>M.S.</a:t>
            </a:r>
            <a:endParaRPr sz="2000" dirty="0">
              <a:latin typeface="Calibri Light"/>
              <a:cs typeface="Calibri Light"/>
            </a:endParaRPr>
          </a:p>
          <a:p>
            <a:pPr marL="593725">
              <a:lnSpc>
                <a:spcPct val="100000"/>
              </a:lnSpc>
            </a:pPr>
            <a:r>
              <a:rPr sz="2000" b="0" spc="-10" dirty="0">
                <a:solidFill>
                  <a:srgbClr val="FFFFFF"/>
                </a:solidFill>
                <a:latin typeface="Calibri Light"/>
                <a:cs typeface="Calibri Light"/>
              </a:rPr>
              <a:t>BIRCh Project, </a:t>
            </a:r>
            <a:r>
              <a:rPr sz="2000" b="0" dirty="0">
                <a:solidFill>
                  <a:srgbClr val="FFFFFF"/>
                </a:solidFill>
                <a:latin typeface="Calibri Light"/>
                <a:cs typeface="Calibri Light"/>
              </a:rPr>
              <a:t>UMass </a:t>
            </a:r>
            <a:r>
              <a:rPr sz="2000" b="0" spc="-10" dirty="0">
                <a:solidFill>
                  <a:srgbClr val="FFFFFF"/>
                </a:solidFill>
                <a:latin typeface="Calibri Light"/>
                <a:cs typeface="Calibri Light"/>
              </a:rPr>
              <a:t>Boston </a:t>
            </a:r>
            <a:r>
              <a:rPr sz="2000" b="0" dirty="0">
                <a:solidFill>
                  <a:srgbClr val="FFFFFF"/>
                </a:solidFill>
                <a:latin typeface="Calibri Light"/>
                <a:cs typeface="Calibri Light"/>
              </a:rPr>
              <a:t>&amp; UMass</a:t>
            </a:r>
            <a:r>
              <a:rPr sz="2000" b="0" spc="-7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FFFFFF"/>
                </a:solidFill>
                <a:latin typeface="Calibri Light"/>
                <a:cs typeface="Calibri Light"/>
              </a:rPr>
              <a:t>Amherst</a:t>
            </a:r>
            <a:endParaRPr sz="2000" dirty="0">
              <a:latin typeface="Calibri Light"/>
              <a:cs typeface="Calibri Light"/>
            </a:endParaRPr>
          </a:p>
        </p:txBody>
      </p:sp>
      <p:sp>
        <p:nvSpPr>
          <p:cNvPr id="6" name="object 6" descr="Safe &amp; Supportive Schools  Commission Retreat  Mapping Access to Resources" title="commission presenta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320"/>
              </a:lnSpc>
            </a:pPr>
            <a:r>
              <a:rPr spc="-5" dirty="0"/>
              <a:t>Safe &amp; Supportive Schools  Commission </a:t>
            </a:r>
            <a:r>
              <a:rPr spc="-15" dirty="0"/>
              <a:t>Retreat  </a:t>
            </a:r>
            <a:r>
              <a:rPr spc="-5" dirty="0"/>
              <a:t>Mapping </a:t>
            </a:r>
            <a:r>
              <a:rPr spc="-15" dirty="0"/>
              <a:t>Access </a:t>
            </a:r>
            <a:r>
              <a:rPr spc="-5" dirty="0"/>
              <a:t>to</a:t>
            </a:r>
            <a:r>
              <a:rPr spc="-220" dirty="0"/>
              <a:t> </a:t>
            </a:r>
            <a:r>
              <a:rPr spc="-10" dirty="0"/>
              <a:t>Resources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5" descr="Professional Support Personnel License / Number of Professionals in  MA Schools / Ratio of Staff: Student / National Recommended Ratios&#10;&#10;School Social Worker-School Adjustment Counselor )SSW-SAC) / 1,777 / 1:536 / 1:250&#10;&#10;School Counselor / 2,353 / 1:404 / 1:250&#10;&#10;School Pschologist / 1,297 / 1:734 / 1:500&#10;&#10;School Nurse / 2,048 / 1:465 / 1:750&#10;&#10;" title="ratios by staff typ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894556"/>
              </p:ext>
            </p:extLst>
          </p:nvPr>
        </p:nvGraphicFramePr>
        <p:xfrm>
          <a:off x="739241" y="2761869"/>
          <a:ext cx="9986035" cy="39112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810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3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75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37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2278">
                <a:tc>
                  <a:txBody>
                    <a:bodyPr/>
                    <a:lstStyle/>
                    <a:p>
                      <a:pPr algn="ctr">
                        <a:lnSpc>
                          <a:spcPts val="2290"/>
                        </a:lnSpc>
                      </a:pP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Professional</a:t>
                      </a:r>
                      <a:r>
                        <a:rPr sz="2000" b="1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Support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Personnel</a:t>
                      </a:r>
                      <a:r>
                        <a:rPr sz="2000" b="1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License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254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90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sz="2000" b="1" spc="-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of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203835" marR="196215" algn="ctr">
                        <a:lnSpc>
                          <a:spcPct val="107000"/>
                        </a:lnSpc>
                      </a:pP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Professionals</a:t>
                      </a:r>
                      <a:r>
                        <a:rPr sz="2000" b="1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in  MA</a:t>
                      </a:r>
                      <a:r>
                        <a:rPr sz="2000" b="1" spc="-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Schools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254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90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Ratio</a:t>
                      </a:r>
                      <a:r>
                        <a:rPr sz="2000" b="1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of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Staff:</a:t>
                      </a:r>
                      <a:r>
                        <a:rPr sz="2000" b="1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Student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254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2290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National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200660" marR="189865" algn="ctr">
                        <a:lnSpc>
                          <a:spcPct val="107000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Rec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mmended  Ratios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25400">
                      <a:solidFill>
                        <a:srgbClr val="799E5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524">
                <a:tc>
                  <a:txBody>
                    <a:bodyPr/>
                    <a:lstStyle/>
                    <a:p>
                      <a:pPr marL="61594">
                        <a:lnSpc>
                          <a:spcPts val="270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School Social</a:t>
                      </a:r>
                      <a:r>
                        <a:rPr sz="2400" spc="-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30" dirty="0">
                          <a:latin typeface="Times New Roman"/>
                          <a:cs typeface="Times New Roman"/>
                        </a:rPr>
                        <a:t>Worker/</a:t>
                      </a:r>
                      <a:endParaRPr sz="2400" dirty="0">
                        <a:latin typeface="Times New Roman"/>
                        <a:cs typeface="Times New Roman"/>
                      </a:endParaRPr>
                    </a:p>
                    <a:p>
                      <a:pPr marL="61594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School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Adjustment</a:t>
                      </a:r>
                      <a:r>
                        <a:rPr sz="2400" spc="-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Counselor</a:t>
                      </a:r>
                      <a:r>
                        <a:rPr lang="en-US" sz="2400" spc="-5" dirty="0">
                          <a:latin typeface="Times New Roman"/>
                          <a:cs typeface="Times New Roman"/>
                        </a:rPr>
                        <a:t> (SSW/SAC)</a:t>
                      </a: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254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  <a:solidFill>
                      <a:srgbClr val="799E5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70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en-US" sz="2400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777</a:t>
                      </a: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254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  <a:solidFill>
                      <a:srgbClr val="799E5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0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1:536</a:t>
                      </a: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254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  <a:solidFill>
                      <a:srgbClr val="799E5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648970" algn="r">
                        <a:lnSpc>
                          <a:spcPts val="270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1:250</a:t>
                      </a: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254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  <a:solidFill>
                      <a:srgbClr val="799E55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330">
                <a:tc>
                  <a:txBody>
                    <a:bodyPr/>
                    <a:lstStyle/>
                    <a:p>
                      <a:pPr marL="61594">
                        <a:lnSpc>
                          <a:spcPts val="275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School</a:t>
                      </a:r>
                      <a:r>
                        <a:rPr sz="2400" spc="-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Counselor</a:t>
                      </a: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75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lang="en-US" sz="2400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353</a:t>
                      </a: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5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1:404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48970" algn="r">
                        <a:lnSpc>
                          <a:spcPts val="275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1:250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394">
                <a:tc>
                  <a:txBody>
                    <a:bodyPr/>
                    <a:lstStyle/>
                    <a:p>
                      <a:pPr marL="61594">
                        <a:lnSpc>
                          <a:spcPts val="275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School</a:t>
                      </a:r>
                      <a:r>
                        <a:rPr sz="2400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Psychologist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  <a:solidFill>
                      <a:srgbClr val="799E5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75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en-US" sz="2400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297</a:t>
                      </a: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  <a:solidFill>
                      <a:srgbClr val="799E5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5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1:734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  <a:solidFill>
                      <a:srgbClr val="799E5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648970" algn="r">
                        <a:lnSpc>
                          <a:spcPts val="275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1:500</a:t>
                      </a: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  <a:solidFill>
                      <a:srgbClr val="799E55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381">
                <a:tc>
                  <a:txBody>
                    <a:bodyPr/>
                    <a:lstStyle/>
                    <a:p>
                      <a:pPr marL="61594">
                        <a:lnSpc>
                          <a:spcPts val="275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School</a:t>
                      </a:r>
                      <a:r>
                        <a:rPr sz="2400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Nurse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755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lang="en-US" sz="2400" spc="-5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048</a:t>
                      </a: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5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1:465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48335" algn="r">
                        <a:lnSpc>
                          <a:spcPts val="275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1:750</a:t>
                      </a: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object 2"/>
          <p:cNvSpPr txBox="1"/>
          <p:nvPr/>
        </p:nvSpPr>
        <p:spPr>
          <a:xfrm>
            <a:off x="739241" y="1350898"/>
            <a:ext cx="10857078" cy="1184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935" algn="l"/>
              </a:tabLst>
            </a:pPr>
            <a:r>
              <a:rPr sz="3600" b="0" spc="-20" dirty="0">
                <a:latin typeface="Calibri Light"/>
                <a:cs typeface="Calibri Light"/>
              </a:rPr>
              <a:t>7</a:t>
            </a:r>
            <a:r>
              <a:rPr lang="en-US" sz="3600" b="0" spc="-20" dirty="0">
                <a:latin typeface="Calibri Light"/>
                <a:cs typeface="Calibri Light"/>
              </a:rPr>
              <a:t>,</a:t>
            </a:r>
            <a:r>
              <a:rPr sz="3600" b="0" spc="-20" dirty="0">
                <a:latin typeface="Calibri Light"/>
                <a:cs typeface="Calibri Light"/>
              </a:rPr>
              <a:t>475 </a:t>
            </a:r>
            <a:r>
              <a:rPr sz="3200" b="0" dirty="0">
                <a:latin typeface="Calibri Light"/>
                <a:cs typeface="Calibri Light"/>
              </a:rPr>
              <a:t>PSP in </a:t>
            </a:r>
            <a:r>
              <a:rPr sz="3200" b="0" spc="-5" dirty="0">
                <a:latin typeface="Calibri Light"/>
                <a:cs typeface="Calibri Light"/>
              </a:rPr>
              <a:t>schools </a:t>
            </a:r>
            <a:r>
              <a:rPr sz="3200" b="0" spc="-15" dirty="0">
                <a:latin typeface="Calibri Light"/>
                <a:cs typeface="Calibri Light"/>
              </a:rPr>
              <a:t>to </a:t>
            </a:r>
            <a:r>
              <a:rPr sz="3200" b="0" spc="-5" dirty="0">
                <a:latin typeface="Calibri Light"/>
                <a:cs typeface="Calibri Light"/>
              </a:rPr>
              <a:t>meet </a:t>
            </a:r>
            <a:r>
              <a:rPr sz="3200" b="0" dirty="0">
                <a:latin typeface="Calibri Light"/>
                <a:cs typeface="Calibri Light"/>
              </a:rPr>
              <a:t>the needs </a:t>
            </a:r>
            <a:r>
              <a:rPr sz="3200" b="0" spc="-5" dirty="0">
                <a:latin typeface="Calibri Light"/>
                <a:cs typeface="Calibri Light"/>
              </a:rPr>
              <a:t>of </a:t>
            </a:r>
            <a:r>
              <a:rPr sz="3600" b="0" spc="-30" dirty="0">
                <a:latin typeface="Calibri Light"/>
                <a:cs typeface="Calibri Light"/>
              </a:rPr>
              <a:t>951,631</a:t>
            </a:r>
            <a:r>
              <a:rPr sz="3600" b="0" spc="-90" dirty="0">
                <a:latin typeface="Calibri Light"/>
                <a:cs typeface="Calibri Light"/>
              </a:rPr>
              <a:t> </a:t>
            </a:r>
            <a:r>
              <a:rPr sz="3200" b="0" spc="-10" dirty="0">
                <a:latin typeface="Calibri Light"/>
                <a:cs typeface="Calibri Light"/>
              </a:rPr>
              <a:t>students</a:t>
            </a:r>
            <a:endParaRPr sz="3200" dirty="0">
              <a:latin typeface="Calibri Light"/>
              <a:cs typeface="Calibri Light"/>
            </a:endParaRPr>
          </a:p>
          <a:p>
            <a:pPr marL="241300" indent="-228600">
              <a:lnSpc>
                <a:spcPct val="100000"/>
              </a:lnSpc>
              <a:spcBef>
                <a:spcPts val="560"/>
              </a:spcBef>
              <a:buFont typeface="Arial"/>
              <a:buChar char="•"/>
              <a:tabLst>
                <a:tab pos="241935" algn="l"/>
              </a:tabLst>
            </a:pPr>
            <a:r>
              <a:rPr sz="3600" b="0" spc="-20" dirty="0">
                <a:latin typeface="Calibri Light"/>
                <a:cs typeface="Calibri Light"/>
              </a:rPr>
              <a:t>5</a:t>
            </a:r>
            <a:r>
              <a:rPr lang="en-US" sz="3600" b="0" spc="-20" dirty="0">
                <a:latin typeface="Calibri Light"/>
                <a:cs typeface="Calibri Light"/>
              </a:rPr>
              <a:t>,</a:t>
            </a:r>
            <a:r>
              <a:rPr sz="3600" b="0" spc="-20" dirty="0">
                <a:latin typeface="Calibri Light"/>
                <a:cs typeface="Calibri Light"/>
              </a:rPr>
              <a:t>427 </a:t>
            </a:r>
            <a:r>
              <a:rPr sz="3200" b="0" dirty="0">
                <a:latin typeface="Calibri Light"/>
                <a:cs typeface="Calibri Light"/>
              </a:rPr>
              <a:t>school-based </a:t>
            </a:r>
            <a:r>
              <a:rPr sz="3200" b="0" spc="-15" dirty="0">
                <a:latin typeface="Calibri Light"/>
                <a:cs typeface="Calibri Light"/>
              </a:rPr>
              <a:t>behavioral </a:t>
            </a:r>
            <a:r>
              <a:rPr sz="3200" b="0" dirty="0">
                <a:latin typeface="Calibri Light"/>
                <a:cs typeface="Calibri Light"/>
              </a:rPr>
              <a:t>health </a:t>
            </a:r>
            <a:r>
              <a:rPr sz="3200" b="0" spc="-30" dirty="0">
                <a:latin typeface="Calibri Light"/>
                <a:cs typeface="Calibri Light"/>
              </a:rPr>
              <a:t>staff </a:t>
            </a:r>
            <a:r>
              <a:rPr sz="3200" b="0" spc="-50" dirty="0">
                <a:latin typeface="Calibri Light"/>
                <a:cs typeface="Calibri Light"/>
              </a:rPr>
              <a:t>(SAC/SSW, </a:t>
            </a:r>
            <a:r>
              <a:rPr sz="3200" b="0" spc="-5" dirty="0">
                <a:latin typeface="Calibri Light"/>
                <a:cs typeface="Calibri Light"/>
              </a:rPr>
              <a:t>GC, </a:t>
            </a:r>
            <a:r>
              <a:rPr sz="3200" b="0" dirty="0">
                <a:latin typeface="Calibri Light"/>
                <a:cs typeface="Calibri Light"/>
              </a:rPr>
              <a:t>&amp;</a:t>
            </a:r>
            <a:r>
              <a:rPr sz="3200" b="0" spc="70" dirty="0">
                <a:latin typeface="Calibri Light"/>
                <a:cs typeface="Calibri Light"/>
              </a:rPr>
              <a:t> </a:t>
            </a:r>
            <a:r>
              <a:rPr sz="3200" b="0" dirty="0">
                <a:latin typeface="Calibri Light"/>
                <a:cs typeface="Calibri Light"/>
              </a:rPr>
              <a:t>SP)</a:t>
            </a:r>
            <a:endParaRPr sz="3200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15815" y="500379"/>
            <a:ext cx="3757295" cy="670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dirty="0">
                <a:solidFill>
                  <a:srgbClr val="000000"/>
                </a:solidFill>
              </a:rPr>
              <a:t>Overall</a:t>
            </a:r>
            <a:r>
              <a:rPr sz="4400" spc="-80" dirty="0">
                <a:solidFill>
                  <a:srgbClr val="000000"/>
                </a:solidFill>
              </a:rPr>
              <a:t> </a:t>
            </a:r>
            <a:r>
              <a:rPr sz="4400" spc="-5" dirty="0">
                <a:solidFill>
                  <a:srgbClr val="000000"/>
                </a:solidFill>
              </a:rPr>
              <a:t>Findings</a:t>
            </a:r>
            <a:endParaRPr sz="4400" dirty="0"/>
          </a:p>
        </p:txBody>
      </p:sp>
      <p:sp>
        <p:nvSpPr>
          <p:cNvPr id="4" name="object 4" descr="BIRCh logo - person planting seeds by a tree with a bird" title="BIRCh logo - person planting seeds by a tree with a bird"/>
          <p:cNvSpPr/>
          <p:nvPr/>
        </p:nvSpPr>
        <p:spPr>
          <a:xfrm>
            <a:off x="11015471" y="115823"/>
            <a:ext cx="1056131" cy="9723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0798" y="1360551"/>
            <a:ext cx="10346055" cy="4855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3200" b="0" spc="-5" dirty="0">
                <a:latin typeface="Calibri Light"/>
                <a:cs typeface="Calibri Light"/>
              </a:rPr>
              <a:t>Code </a:t>
            </a:r>
            <a:r>
              <a:rPr sz="3200" b="0" dirty="0">
                <a:latin typeface="Calibri Light"/>
                <a:cs typeface="Calibri Light"/>
              </a:rPr>
              <a:t>and </a:t>
            </a:r>
            <a:r>
              <a:rPr sz="3200" b="0" spc="-25" dirty="0">
                <a:latin typeface="Calibri Light"/>
                <a:cs typeface="Calibri Light"/>
              </a:rPr>
              <a:t>categorize </a:t>
            </a:r>
            <a:r>
              <a:rPr sz="3200" b="0" spc="-15" dirty="0">
                <a:latin typeface="Calibri Light"/>
                <a:cs typeface="Calibri Light"/>
              </a:rPr>
              <a:t>into </a:t>
            </a:r>
            <a:r>
              <a:rPr sz="3200" b="0" dirty="0">
                <a:latin typeface="Calibri Light"/>
                <a:cs typeface="Calibri Light"/>
              </a:rPr>
              <a:t>quartiles based</a:t>
            </a:r>
            <a:r>
              <a:rPr sz="3200" b="0" spc="30" dirty="0">
                <a:latin typeface="Calibri Light"/>
                <a:cs typeface="Calibri Light"/>
              </a:rPr>
              <a:t> </a:t>
            </a:r>
            <a:r>
              <a:rPr sz="3200" b="0" spc="-5" dirty="0">
                <a:latin typeface="Calibri Light"/>
                <a:cs typeface="Calibri Light"/>
              </a:rPr>
              <a:t>on:</a:t>
            </a:r>
            <a:endParaRPr sz="3200">
              <a:latin typeface="Calibri Light"/>
              <a:cs typeface="Calibri Light"/>
            </a:endParaRPr>
          </a:p>
          <a:p>
            <a:pPr marL="697865" lvl="1" indent="-228600">
              <a:lnSpc>
                <a:spcPct val="100000"/>
              </a:lnSpc>
              <a:spcBef>
                <a:spcPts val="180"/>
              </a:spcBef>
              <a:buFont typeface="Arial"/>
              <a:buChar char="•"/>
              <a:tabLst>
                <a:tab pos="698500" algn="l"/>
              </a:tabLst>
            </a:pPr>
            <a:r>
              <a:rPr sz="2800" b="0" spc="-25" dirty="0">
                <a:latin typeface="Calibri Light"/>
                <a:cs typeface="Calibri Light"/>
              </a:rPr>
              <a:t>Percentage </a:t>
            </a:r>
            <a:r>
              <a:rPr sz="2800" b="0" spc="-5" dirty="0">
                <a:latin typeface="Calibri Light"/>
                <a:cs typeface="Calibri Light"/>
              </a:rPr>
              <a:t>of </a:t>
            </a:r>
            <a:r>
              <a:rPr sz="2800" b="0" spc="-10" dirty="0">
                <a:latin typeface="Calibri Light"/>
                <a:cs typeface="Calibri Light"/>
              </a:rPr>
              <a:t>economically </a:t>
            </a:r>
            <a:r>
              <a:rPr sz="2800" b="0" spc="-15" dirty="0">
                <a:latin typeface="Calibri Light"/>
                <a:cs typeface="Calibri Light"/>
              </a:rPr>
              <a:t>disadvantaged students</a:t>
            </a:r>
            <a:r>
              <a:rPr sz="2800" b="0" spc="110" dirty="0">
                <a:latin typeface="Calibri Light"/>
                <a:cs typeface="Calibri Light"/>
              </a:rPr>
              <a:t> </a:t>
            </a:r>
            <a:r>
              <a:rPr sz="2800" b="0" spc="-5" dirty="0">
                <a:latin typeface="Calibri Light"/>
                <a:cs typeface="Calibri Light"/>
              </a:rPr>
              <a:t>(1-4)</a:t>
            </a:r>
            <a:endParaRPr sz="2800">
              <a:latin typeface="Calibri Light"/>
              <a:cs typeface="Calibri Light"/>
            </a:endParaRPr>
          </a:p>
          <a:p>
            <a:pPr marL="697865" lvl="1" indent="-228600">
              <a:lnSpc>
                <a:spcPct val="100000"/>
              </a:lnSpc>
              <a:spcBef>
                <a:spcPts val="165"/>
              </a:spcBef>
              <a:buFont typeface="Arial"/>
              <a:buChar char="•"/>
              <a:tabLst>
                <a:tab pos="698500" algn="l"/>
              </a:tabLst>
            </a:pPr>
            <a:r>
              <a:rPr sz="2800" b="0" spc="-10" dirty="0">
                <a:latin typeface="Calibri Light"/>
                <a:cs typeface="Calibri Light"/>
              </a:rPr>
              <a:t>Ratios </a:t>
            </a:r>
            <a:r>
              <a:rPr sz="2800" b="0" spc="-5" dirty="0">
                <a:latin typeface="Calibri Light"/>
                <a:cs typeface="Calibri Light"/>
              </a:rPr>
              <a:t>of </a:t>
            </a:r>
            <a:r>
              <a:rPr sz="2800" b="0" spc="-20" dirty="0">
                <a:latin typeface="Calibri Light"/>
                <a:cs typeface="Calibri Light"/>
              </a:rPr>
              <a:t>professional </a:t>
            </a:r>
            <a:r>
              <a:rPr sz="2800" b="0" spc="-5" dirty="0">
                <a:latin typeface="Calibri Light"/>
                <a:cs typeface="Calibri Light"/>
              </a:rPr>
              <a:t>support </a:t>
            </a:r>
            <a:r>
              <a:rPr sz="2800" b="0" spc="-10" dirty="0">
                <a:latin typeface="Calibri Light"/>
                <a:cs typeface="Calibri Light"/>
              </a:rPr>
              <a:t>personnel</a:t>
            </a:r>
            <a:r>
              <a:rPr sz="2800" b="0" spc="85" dirty="0">
                <a:latin typeface="Calibri Light"/>
                <a:cs typeface="Calibri Light"/>
              </a:rPr>
              <a:t> </a:t>
            </a:r>
            <a:r>
              <a:rPr sz="2800" b="0" spc="-5" dirty="0">
                <a:latin typeface="Calibri Light"/>
                <a:cs typeface="Calibri Light"/>
              </a:rPr>
              <a:t>(1-4)</a:t>
            </a:r>
            <a:endParaRPr sz="2800">
              <a:latin typeface="Calibri Light"/>
              <a:cs typeface="Calibri Light"/>
            </a:endParaRPr>
          </a:p>
          <a:p>
            <a:pPr marL="241300" indent="-228600">
              <a:lnSpc>
                <a:spcPct val="100000"/>
              </a:lnSpc>
              <a:spcBef>
                <a:spcPts val="2565"/>
              </a:spcBef>
              <a:buFont typeface="Arial"/>
              <a:buChar char="•"/>
              <a:tabLst>
                <a:tab pos="241300" algn="l"/>
              </a:tabLst>
            </a:pPr>
            <a:r>
              <a:rPr sz="3200" b="0" spc="-5" dirty="0">
                <a:latin typeface="Calibri Light"/>
                <a:cs typeface="Calibri Light"/>
              </a:rPr>
              <a:t>Ratios </a:t>
            </a:r>
            <a:r>
              <a:rPr sz="3200" b="0" spc="-10" dirty="0">
                <a:latin typeface="Calibri Light"/>
                <a:cs typeface="Calibri Light"/>
              </a:rPr>
              <a:t>calculated </a:t>
            </a:r>
            <a:r>
              <a:rPr sz="3200" b="0" spc="-25" dirty="0">
                <a:latin typeface="Calibri Light"/>
                <a:cs typeface="Calibri Light"/>
              </a:rPr>
              <a:t>for </a:t>
            </a:r>
            <a:r>
              <a:rPr sz="3200" b="0" dirty="0">
                <a:latin typeface="Calibri Light"/>
                <a:cs typeface="Calibri Light"/>
              </a:rPr>
              <a:t>type </a:t>
            </a:r>
            <a:r>
              <a:rPr sz="3200" b="0" spc="-5" dirty="0">
                <a:latin typeface="Calibri Light"/>
                <a:cs typeface="Calibri Light"/>
              </a:rPr>
              <a:t>of district </a:t>
            </a:r>
            <a:r>
              <a:rPr sz="3200" b="0" dirty="0">
                <a:latin typeface="Calibri Light"/>
                <a:cs typeface="Calibri Light"/>
              </a:rPr>
              <a:t>with </a:t>
            </a:r>
            <a:r>
              <a:rPr sz="3200" b="0" spc="-25" dirty="0">
                <a:latin typeface="Calibri Light"/>
                <a:cs typeface="Calibri Light"/>
              </a:rPr>
              <a:t>greatest</a:t>
            </a:r>
            <a:r>
              <a:rPr sz="3200" b="0" spc="25" dirty="0">
                <a:latin typeface="Calibri Light"/>
                <a:cs typeface="Calibri Light"/>
              </a:rPr>
              <a:t> </a:t>
            </a:r>
            <a:r>
              <a:rPr sz="3200" b="0" dirty="0">
                <a:latin typeface="Calibri Light"/>
                <a:cs typeface="Calibri Light"/>
              </a:rPr>
              <a:t>need</a:t>
            </a:r>
            <a:endParaRPr sz="3200">
              <a:latin typeface="Calibri Light"/>
              <a:cs typeface="Calibri Light"/>
            </a:endParaRPr>
          </a:p>
          <a:p>
            <a:pPr marL="697865" lvl="1" indent="-228600">
              <a:lnSpc>
                <a:spcPts val="3195"/>
              </a:lnSpc>
              <a:spcBef>
                <a:spcPts val="180"/>
              </a:spcBef>
              <a:buFont typeface="Arial"/>
              <a:buChar char="•"/>
              <a:tabLst>
                <a:tab pos="698500" algn="l"/>
              </a:tabLst>
            </a:pPr>
            <a:r>
              <a:rPr sz="2800" b="0" spc="-5" dirty="0">
                <a:latin typeface="Calibri Light"/>
                <a:cs typeface="Calibri Light"/>
              </a:rPr>
              <a:t>9.3% (37 </a:t>
            </a:r>
            <a:r>
              <a:rPr sz="2800" b="0" spc="-10" dirty="0">
                <a:latin typeface="Calibri Light"/>
                <a:cs typeface="Calibri Light"/>
              </a:rPr>
              <a:t>districts) </a:t>
            </a:r>
            <a:r>
              <a:rPr sz="2800" b="0" spc="-25" dirty="0">
                <a:latin typeface="Calibri Light"/>
                <a:cs typeface="Calibri Light"/>
              </a:rPr>
              <a:t>rated </a:t>
            </a:r>
            <a:r>
              <a:rPr sz="2800" b="0" spc="-5" dirty="0">
                <a:latin typeface="Calibri Light"/>
                <a:cs typeface="Calibri Light"/>
              </a:rPr>
              <a:t>the </a:t>
            </a:r>
            <a:r>
              <a:rPr sz="2800" b="0" spc="-15" dirty="0">
                <a:latin typeface="Calibri Light"/>
                <a:cs typeface="Calibri Light"/>
              </a:rPr>
              <a:t>highest </a:t>
            </a:r>
            <a:r>
              <a:rPr sz="2800" b="0" spc="-5" dirty="0">
                <a:latin typeface="Calibri Light"/>
                <a:cs typeface="Calibri Light"/>
              </a:rPr>
              <a:t>in </a:t>
            </a:r>
            <a:r>
              <a:rPr sz="2800" b="0" spc="-25" dirty="0">
                <a:latin typeface="Calibri Light"/>
                <a:cs typeface="Calibri Light"/>
              </a:rPr>
              <a:t>BOTH</a:t>
            </a:r>
            <a:r>
              <a:rPr sz="2800" b="0" spc="180" dirty="0">
                <a:latin typeface="Calibri Light"/>
                <a:cs typeface="Calibri Light"/>
              </a:rPr>
              <a:t> </a:t>
            </a:r>
            <a:r>
              <a:rPr sz="2800" b="0" spc="-10" dirty="0">
                <a:latin typeface="Calibri Light"/>
                <a:cs typeface="Calibri Light"/>
              </a:rPr>
              <a:t>economically</a:t>
            </a:r>
            <a:endParaRPr sz="2800">
              <a:latin typeface="Calibri Light"/>
              <a:cs typeface="Calibri Light"/>
            </a:endParaRPr>
          </a:p>
          <a:p>
            <a:pPr marL="697865">
              <a:lnSpc>
                <a:spcPts val="3195"/>
              </a:lnSpc>
            </a:pPr>
            <a:r>
              <a:rPr sz="2800" b="0" spc="-15" dirty="0">
                <a:latin typeface="Calibri Light"/>
                <a:cs typeface="Calibri Light"/>
              </a:rPr>
              <a:t>disadvantaged students </a:t>
            </a:r>
            <a:r>
              <a:rPr sz="2800" b="0" spc="-10" dirty="0">
                <a:latin typeface="Calibri Light"/>
                <a:cs typeface="Calibri Light"/>
              </a:rPr>
              <a:t>AND </a:t>
            </a:r>
            <a:r>
              <a:rPr sz="2800" b="0" spc="-15" dirty="0">
                <a:latin typeface="Calibri Light"/>
                <a:cs typeface="Calibri Light"/>
              </a:rPr>
              <a:t>highest </a:t>
            </a:r>
            <a:r>
              <a:rPr sz="2800" b="0" spc="-10" dirty="0">
                <a:latin typeface="Calibri Light"/>
                <a:cs typeface="Calibri Light"/>
              </a:rPr>
              <a:t>PSP </a:t>
            </a:r>
            <a:r>
              <a:rPr sz="2800" b="0" spc="-20" dirty="0">
                <a:latin typeface="Calibri Light"/>
                <a:cs typeface="Calibri Light"/>
              </a:rPr>
              <a:t>ratios</a:t>
            </a:r>
            <a:r>
              <a:rPr sz="2800" b="0" spc="160" dirty="0">
                <a:latin typeface="Calibri Light"/>
                <a:cs typeface="Calibri Light"/>
              </a:rPr>
              <a:t> </a:t>
            </a:r>
            <a:r>
              <a:rPr sz="2800" b="0" dirty="0">
                <a:latin typeface="Calibri Light"/>
                <a:cs typeface="Calibri Light"/>
              </a:rPr>
              <a:t>(8)</a:t>
            </a:r>
            <a:endParaRPr sz="2800">
              <a:latin typeface="Calibri Light"/>
              <a:cs typeface="Calibri Light"/>
            </a:endParaRPr>
          </a:p>
          <a:p>
            <a:pPr marL="697865" lvl="1" indent="-228600">
              <a:lnSpc>
                <a:spcPct val="100000"/>
              </a:lnSpc>
              <a:spcBef>
                <a:spcPts val="170"/>
              </a:spcBef>
              <a:buFont typeface="Arial"/>
              <a:buChar char="•"/>
              <a:tabLst>
                <a:tab pos="698500" algn="l"/>
              </a:tabLst>
            </a:pPr>
            <a:r>
              <a:rPr sz="2800" b="0" spc="-5" dirty="0">
                <a:latin typeface="Calibri Light"/>
                <a:cs typeface="Calibri Light"/>
              </a:rPr>
              <a:t>7% </a:t>
            </a:r>
            <a:r>
              <a:rPr sz="2800" b="0" dirty="0">
                <a:latin typeface="Calibri Light"/>
                <a:cs typeface="Calibri Light"/>
              </a:rPr>
              <a:t>(29 </a:t>
            </a:r>
            <a:r>
              <a:rPr sz="2800" b="0" spc="-10" dirty="0">
                <a:latin typeface="Calibri Light"/>
                <a:cs typeface="Calibri Light"/>
              </a:rPr>
              <a:t>districts) very high </a:t>
            </a:r>
            <a:r>
              <a:rPr sz="2800" b="0" spc="-15" dirty="0">
                <a:latin typeface="Calibri Light"/>
                <a:cs typeface="Calibri Light"/>
              </a:rPr>
              <a:t>level </a:t>
            </a:r>
            <a:r>
              <a:rPr sz="2800" b="0" spc="-5" dirty="0">
                <a:latin typeface="Calibri Light"/>
                <a:cs typeface="Calibri Light"/>
              </a:rPr>
              <a:t>of need</a:t>
            </a:r>
            <a:r>
              <a:rPr sz="2800" b="0" spc="120" dirty="0">
                <a:latin typeface="Calibri Light"/>
                <a:cs typeface="Calibri Light"/>
              </a:rPr>
              <a:t> </a:t>
            </a:r>
            <a:r>
              <a:rPr sz="2800" b="0" spc="-5" dirty="0">
                <a:latin typeface="Calibri Light"/>
                <a:cs typeface="Calibri Light"/>
              </a:rPr>
              <a:t>(7)</a:t>
            </a:r>
            <a:endParaRPr sz="2800">
              <a:latin typeface="Calibri Light"/>
              <a:cs typeface="Calibri Light"/>
            </a:endParaRPr>
          </a:p>
          <a:p>
            <a:pPr marL="697865" lvl="1" indent="-228600">
              <a:lnSpc>
                <a:spcPct val="100000"/>
              </a:lnSpc>
              <a:spcBef>
                <a:spcPts val="155"/>
              </a:spcBef>
              <a:buFont typeface="Arial"/>
              <a:buChar char="•"/>
              <a:tabLst>
                <a:tab pos="698500" algn="l"/>
              </a:tabLst>
            </a:pPr>
            <a:r>
              <a:rPr sz="2800" b="0" spc="-5" dirty="0">
                <a:latin typeface="Calibri Light"/>
                <a:cs typeface="Calibri Light"/>
              </a:rPr>
              <a:t>53% of these </a:t>
            </a:r>
            <a:r>
              <a:rPr sz="2800" b="0" spc="-10" dirty="0">
                <a:latin typeface="Calibri Light"/>
                <a:cs typeface="Calibri Light"/>
              </a:rPr>
              <a:t>very </a:t>
            </a:r>
            <a:r>
              <a:rPr sz="2800" b="0" spc="-5" dirty="0">
                <a:latin typeface="Calibri Light"/>
                <a:cs typeface="Calibri Light"/>
              </a:rPr>
              <a:t>high need </a:t>
            </a:r>
            <a:r>
              <a:rPr sz="2800" b="0" spc="-10" dirty="0">
                <a:latin typeface="Calibri Light"/>
                <a:cs typeface="Calibri Light"/>
              </a:rPr>
              <a:t>districts </a:t>
            </a:r>
            <a:r>
              <a:rPr sz="2800" b="0" spc="-5" dirty="0">
                <a:latin typeface="Calibri Light"/>
                <a:cs typeface="Calibri Light"/>
              </a:rPr>
              <a:t>(7) </a:t>
            </a:r>
            <a:r>
              <a:rPr sz="2800" b="0" spc="-15" dirty="0">
                <a:latin typeface="Calibri Light"/>
                <a:cs typeface="Calibri Light"/>
              </a:rPr>
              <a:t>are </a:t>
            </a:r>
            <a:r>
              <a:rPr sz="2800" b="0" spc="-10" dirty="0">
                <a:latin typeface="Calibri Light"/>
                <a:cs typeface="Calibri Light"/>
              </a:rPr>
              <a:t>charter</a:t>
            </a:r>
            <a:r>
              <a:rPr sz="2800" b="0" spc="150" dirty="0">
                <a:latin typeface="Calibri Light"/>
                <a:cs typeface="Calibri Light"/>
              </a:rPr>
              <a:t> </a:t>
            </a:r>
            <a:r>
              <a:rPr sz="2800" b="0" spc="-5" dirty="0">
                <a:latin typeface="Calibri Light"/>
                <a:cs typeface="Calibri Light"/>
              </a:rPr>
              <a:t>school</a:t>
            </a:r>
            <a:endParaRPr sz="2800">
              <a:latin typeface="Calibri Light"/>
              <a:cs typeface="Calibri Light"/>
            </a:endParaRPr>
          </a:p>
          <a:p>
            <a:pPr marL="697865" lvl="1" indent="-228600">
              <a:lnSpc>
                <a:spcPct val="100000"/>
              </a:lnSpc>
              <a:spcBef>
                <a:spcPts val="165"/>
              </a:spcBef>
              <a:buFont typeface="Arial"/>
              <a:buChar char="•"/>
              <a:tabLst>
                <a:tab pos="698500" algn="l"/>
              </a:tabLst>
            </a:pPr>
            <a:r>
              <a:rPr sz="2800" b="0" spc="-5" dirty="0">
                <a:latin typeface="Calibri Light"/>
                <a:cs typeface="Calibri Light"/>
              </a:rPr>
              <a:t>In </a:t>
            </a:r>
            <a:r>
              <a:rPr sz="2800" b="0" spc="-10" dirty="0">
                <a:latin typeface="Calibri Light"/>
                <a:cs typeface="Calibri Light"/>
              </a:rPr>
              <a:t>total, </a:t>
            </a:r>
            <a:r>
              <a:rPr sz="2800" b="0" spc="-5" dirty="0">
                <a:latin typeface="Calibri Light"/>
                <a:cs typeface="Calibri Light"/>
              </a:rPr>
              <a:t>35 of the 84 </a:t>
            </a:r>
            <a:r>
              <a:rPr sz="2800" b="0" spc="-10" dirty="0">
                <a:latin typeface="Calibri Light"/>
                <a:cs typeface="Calibri Light"/>
              </a:rPr>
              <a:t>charter </a:t>
            </a:r>
            <a:r>
              <a:rPr sz="2800" b="0" spc="-5" dirty="0">
                <a:latin typeface="Calibri Light"/>
                <a:cs typeface="Calibri Light"/>
              </a:rPr>
              <a:t>schools </a:t>
            </a:r>
            <a:r>
              <a:rPr sz="2800" b="0" spc="-20" dirty="0">
                <a:latin typeface="Calibri Light"/>
                <a:cs typeface="Calibri Light"/>
              </a:rPr>
              <a:t>were </a:t>
            </a:r>
            <a:r>
              <a:rPr sz="2800" b="0" spc="-15" dirty="0">
                <a:latin typeface="Calibri Light"/>
                <a:cs typeface="Calibri Light"/>
              </a:rPr>
              <a:t>coded </a:t>
            </a:r>
            <a:r>
              <a:rPr sz="2800" b="0" dirty="0">
                <a:latin typeface="Calibri Light"/>
                <a:cs typeface="Calibri Light"/>
              </a:rPr>
              <a:t>as </a:t>
            </a:r>
            <a:r>
              <a:rPr sz="2800" b="0" spc="-10" dirty="0">
                <a:latin typeface="Calibri Light"/>
                <a:cs typeface="Calibri Light"/>
              </a:rPr>
              <a:t>very high</a:t>
            </a:r>
            <a:r>
              <a:rPr sz="2800" b="0" spc="185" dirty="0">
                <a:latin typeface="Calibri Light"/>
                <a:cs typeface="Calibri Light"/>
              </a:rPr>
              <a:t> </a:t>
            </a:r>
            <a:r>
              <a:rPr sz="2800" b="0" spc="-5" dirty="0">
                <a:latin typeface="Calibri Light"/>
                <a:cs typeface="Calibri Light"/>
              </a:rPr>
              <a:t>needs</a:t>
            </a:r>
            <a:endParaRPr sz="2800">
              <a:latin typeface="Calibri Light"/>
              <a:cs typeface="Calibri Light"/>
            </a:endParaRPr>
          </a:p>
          <a:p>
            <a:pPr marL="697865" lvl="1" indent="-228600">
              <a:lnSpc>
                <a:spcPct val="100000"/>
              </a:lnSpc>
              <a:spcBef>
                <a:spcPts val="165"/>
              </a:spcBef>
              <a:buFont typeface="Arial"/>
              <a:buChar char="•"/>
              <a:tabLst>
                <a:tab pos="698500" algn="l"/>
              </a:tabLst>
            </a:pPr>
            <a:r>
              <a:rPr sz="2800" b="0" spc="-5" dirty="0">
                <a:latin typeface="Calibri Light"/>
                <a:cs typeface="Calibri Light"/>
              </a:rPr>
              <a:t>* = </a:t>
            </a:r>
            <a:r>
              <a:rPr sz="2800" b="0" spc="-10" dirty="0">
                <a:latin typeface="Calibri Light"/>
                <a:cs typeface="Calibri Light"/>
              </a:rPr>
              <a:t>Districts </a:t>
            </a:r>
            <a:r>
              <a:rPr sz="2800" b="0" spc="-5" dirty="0">
                <a:latin typeface="Calibri Light"/>
                <a:cs typeface="Calibri Light"/>
              </a:rPr>
              <a:t>with 2019 </a:t>
            </a:r>
            <a:r>
              <a:rPr sz="2800" b="0" spc="-30" dirty="0">
                <a:latin typeface="Calibri Light"/>
                <a:cs typeface="Calibri Light"/>
              </a:rPr>
              <a:t>Safe </a:t>
            </a:r>
            <a:r>
              <a:rPr sz="2800" b="0" spc="-5" dirty="0">
                <a:latin typeface="Calibri Light"/>
                <a:cs typeface="Calibri Light"/>
              </a:rPr>
              <a:t>and </a:t>
            </a:r>
            <a:r>
              <a:rPr sz="2800" b="0" spc="-10" dirty="0">
                <a:latin typeface="Calibri Light"/>
                <a:cs typeface="Calibri Light"/>
              </a:rPr>
              <a:t>Supportive </a:t>
            </a:r>
            <a:r>
              <a:rPr sz="2800" b="0" spc="-5" dirty="0">
                <a:latin typeface="Calibri Light"/>
                <a:cs typeface="Calibri Light"/>
              </a:rPr>
              <a:t>Schools</a:t>
            </a:r>
            <a:r>
              <a:rPr sz="2800" b="0" spc="160" dirty="0">
                <a:latin typeface="Calibri Light"/>
                <a:cs typeface="Calibri Light"/>
              </a:rPr>
              <a:t> </a:t>
            </a:r>
            <a:r>
              <a:rPr sz="2800" b="0" spc="-25" dirty="0">
                <a:latin typeface="Calibri Light"/>
                <a:cs typeface="Calibri Light"/>
              </a:rPr>
              <a:t>Grant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0674" y="510032"/>
            <a:ext cx="7909559" cy="609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>
                <a:solidFill>
                  <a:srgbClr val="000000"/>
                </a:solidFill>
              </a:rPr>
              <a:t>Code </a:t>
            </a:r>
            <a:r>
              <a:rPr spc="-5" dirty="0">
                <a:solidFill>
                  <a:srgbClr val="000000"/>
                </a:solidFill>
              </a:rPr>
              <a:t>and Categorize for</a:t>
            </a:r>
            <a:r>
              <a:rPr spc="-31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Comparisons</a:t>
            </a:r>
          </a:p>
        </p:txBody>
      </p:sp>
      <p:sp>
        <p:nvSpPr>
          <p:cNvPr id="4" name="object 4" descr="BIRCh logo - person planting seeds by a tree with a bird" title="BIRCh logo - person planting seeds by a tree with a bird"/>
          <p:cNvSpPr/>
          <p:nvPr/>
        </p:nvSpPr>
        <p:spPr>
          <a:xfrm>
            <a:off x="10383011" y="115823"/>
            <a:ext cx="1688592" cy="15544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" descr="Lowest / Mid-low / Mid-high / Highest / Recommended&#10;&#10;SSW-SAC / 1:693 / 1:588 / 1:437 / 1:478 / 1:250&#10;Schl Cslr / 1:358 / 1:404 / 1:380 / 1:458 / 1:250&#10;Schl Psych / 1:540 / 1:661 / 1:738 / 1:1,065 / 1:500&#10;Schl Nurse / 1:486 / 1:441 / 1:473 / 1:441 / 1:750" title="access by economic need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056907"/>
              </p:ext>
            </p:extLst>
          </p:nvPr>
        </p:nvGraphicFramePr>
        <p:xfrm>
          <a:off x="443814" y="1727326"/>
          <a:ext cx="10998883" cy="42480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91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22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6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8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421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85622">
                <a:tc>
                  <a:txBody>
                    <a:bodyPr/>
                    <a:lstStyle/>
                    <a:p>
                      <a:endParaRPr sz="3800" dirty="0"/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254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3679"/>
                        </a:lnSpc>
                      </a:pPr>
                      <a:r>
                        <a:rPr sz="3200" b="0" spc="-40" dirty="0">
                          <a:latin typeface="Calibri Light"/>
                          <a:cs typeface="Calibri Light"/>
                        </a:rPr>
                        <a:t>Lowest</a:t>
                      </a:r>
                      <a:endParaRPr sz="3200" dirty="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254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679"/>
                        </a:lnSpc>
                      </a:pPr>
                      <a:r>
                        <a:rPr sz="3200" b="0" spc="-20" dirty="0">
                          <a:latin typeface="Calibri Light"/>
                          <a:cs typeface="Calibri Light"/>
                        </a:rPr>
                        <a:t>Mid-low</a:t>
                      </a:r>
                      <a:endParaRPr sz="3200" dirty="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254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3679"/>
                        </a:lnSpc>
                      </a:pPr>
                      <a:r>
                        <a:rPr sz="3200" b="0" spc="-20" dirty="0">
                          <a:latin typeface="Calibri Light"/>
                          <a:cs typeface="Calibri Light"/>
                        </a:rPr>
                        <a:t>Mid-High</a:t>
                      </a:r>
                      <a:endParaRPr sz="3200" dirty="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254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3679"/>
                        </a:lnSpc>
                      </a:pPr>
                      <a:r>
                        <a:rPr sz="3200" b="0" spc="-25" dirty="0">
                          <a:latin typeface="Calibri Light"/>
                          <a:cs typeface="Calibri Light"/>
                        </a:rPr>
                        <a:t>Highest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254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2750"/>
                        </a:lnSpc>
                      </a:pPr>
                      <a:r>
                        <a:rPr sz="2400" b="0" spc="-30" dirty="0">
                          <a:latin typeface="Calibri Light"/>
                          <a:cs typeface="Calibri Light"/>
                        </a:rPr>
                        <a:t>Recommended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25400">
                      <a:solidFill>
                        <a:srgbClr val="799E5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5504">
                <a:tc>
                  <a:txBody>
                    <a:bodyPr/>
                    <a:lstStyle/>
                    <a:p>
                      <a:pPr marL="62230">
                        <a:lnSpc>
                          <a:spcPts val="3629"/>
                        </a:lnSpc>
                      </a:pPr>
                      <a:r>
                        <a:rPr sz="3200" b="0" spc="-30" dirty="0">
                          <a:latin typeface="Calibri Light"/>
                          <a:cs typeface="Calibri Light"/>
                        </a:rPr>
                        <a:t>SSW/SAC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254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  <a:solidFill>
                      <a:srgbClr val="799E5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3704"/>
                        </a:lnSpc>
                      </a:pPr>
                      <a:r>
                        <a:rPr sz="3200" b="0" spc="-5" dirty="0">
                          <a:latin typeface="Calibri Light"/>
                          <a:cs typeface="Calibri Light"/>
                        </a:rPr>
                        <a:t>1:693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254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  <a:solidFill>
                      <a:srgbClr val="799E5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704"/>
                        </a:lnSpc>
                      </a:pPr>
                      <a:r>
                        <a:rPr sz="3200" b="0" spc="-5" dirty="0">
                          <a:latin typeface="Calibri Light"/>
                          <a:cs typeface="Calibri Light"/>
                        </a:rPr>
                        <a:t>1:588</a:t>
                      </a:r>
                      <a:endParaRPr sz="3200" dirty="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254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  <a:solidFill>
                      <a:srgbClr val="799E5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3704"/>
                        </a:lnSpc>
                      </a:pPr>
                      <a:r>
                        <a:rPr sz="3200" b="0" spc="-5" dirty="0">
                          <a:latin typeface="Calibri Light"/>
                          <a:cs typeface="Calibri Light"/>
                        </a:rPr>
                        <a:t>1:437</a:t>
                      </a:r>
                      <a:endParaRPr sz="3200" dirty="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254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  <a:solidFill>
                      <a:srgbClr val="799E5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3704"/>
                        </a:lnSpc>
                      </a:pPr>
                      <a:r>
                        <a:rPr sz="3200" b="0" spc="-5" dirty="0">
                          <a:latin typeface="Calibri Light"/>
                          <a:cs typeface="Calibri Light"/>
                        </a:rPr>
                        <a:t>1:478</a:t>
                      </a:r>
                      <a:endParaRPr sz="3200" dirty="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254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  <a:solidFill>
                      <a:srgbClr val="799E5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3629"/>
                        </a:lnSpc>
                      </a:pPr>
                      <a:r>
                        <a:rPr sz="3200" b="0" spc="-5" dirty="0">
                          <a:latin typeface="Calibri Light"/>
                          <a:cs typeface="Calibri Light"/>
                        </a:rPr>
                        <a:t>1:250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254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  <a:solidFill>
                      <a:srgbClr val="799E55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5632">
                <a:tc>
                  <a:txBody>
                    <a:bodyPr/>
                    <a:lstStyle/>
                    <a:p>
                      <a:pPr marL="62230">
                        <a:lnSpc>
                          <a:spcPts val="3679"/>
                        </a:lnSpc>
                      </a:pPr>
                      <a:r>
                        <a:rPr sz="3200" b="0" spc="-20" dirty="0">
                          <a:latin typeface="Calibri Light"/>
                          <a:cs typeface="Calibri Light"/>
                        </a:rPr>
                        <a:t>School</a:t>
                      </a:r>
                      <a:r>
                        <a:rPr sz="3200" b="0" spc="-1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3200" b="0" spc="-15" dirty="0">
                          <a:latin typeface="Calibri Light"/>
                          <a:cs typeface="Calibri Light"/>
                        </a:rPr>
                        <a:t>Cnslr</a:t>
                      </a:r>
                      <a:endParaRPr sz="3200" dirty="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3760"/>
                        </a:lnSpc>
                      </a:pPr>
                      <a:r>
                        <a:rPr sz="3200" b="0" spc="-5" dirty="0">
                          <a:latin typeface="Calibri Light"/>
                          <a:cs typeface="Calibri Light"/>
                        </a:rPr>
                        <a:t>1:358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760"/>
                        </a:lnSpc>
                      </a:pPr>
                      <a:r>
                        <a:rPr sz="3200" b="0" spc="-5" dirty="0">
                          <a:latin typeface="Calibri Light"/>
                          <a:cs typeface="Calibri Light"/>
                        </a:rPr>
                        <a:t>1:404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3760"/>
                        </a:lnSpc>
                      </a:pPr>
                      <a:r>
                        <a:rPr sz="3200" b="0" spc="-5" dirty="0">
                          <a:latin typeface="Calibri Light"/>
                          <a:cs typeface="Calibri Light"/>
                        </a:rPr>
                        <a:t>1:380</a:t>
                      </a:r>
                      <a:endParaRPr sz="3200" dirty="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3760"/>
                        </a:lnSpc>
                      </a:pPr>
                      <a:r>
                        <a:rPr sz="3200" b="0" spc="-5" dirty="0">
                          <a:latin typeface="Calibri Light"/>
                          <a:cs typeface="Calibri Light"/>
                        </a:rPr>
                        <a:t>1:458</a:t>
                      </a:r>
                      <a:endParaRPr sz="3200" dirty="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3679"/>
                        </a:lnSpc>
                      </a:pPr>
                      <a:r>
                        <a:rPr sz="3200" b="0" dirty="0">
                          <a:latin typeface="Calibri Light"/>
                          <a:cs typeface="Calibri Light"/>
                        </a:rPr>
                        <a:t>1:250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5632">
                <a:tc>
                  <a:txBody>
                    <a:bodyPr/>
                    <a:lstStyle/>
                    <a:p>
                      <a:pPr marL="62230">
                        <a:lnSpc>
                          <a:spcPts val="3685"/>
                        </a:lnSpc>
                      </a:pPr>
                      <a:r>
                        <a:rPr sz="3200" b="0" spc="-20" dirty="0">
                          <a:latin typeface="Calibri Light"/>
                          <a:cs typeface="Calibri Light"/>
                        </a:rPr>
                        <a:t>School</a:t>
                      </a:r>
                      <a:r>
                        <a:rPr sz="3200" b="0" spc="-1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3200" b="0" spc="-50" dirty="0">
                          <a:latin typeface="Calibri Light"/>
                          <a:cs typeface="Calibri Light"/>
                        </a:rPr>
                        <a:t>Psych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  <a:solidFill>
                      <a:srgbClr val="799E5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3760"/>
                        </a:lnSpc>
                      </a:pPr>
                      <a:r>
                        <a:rPr sz="3200" b="0" spc="-5" dirty="0">
                          <a:latin typeface="Calibri Light"/>
                          <a:cs typeface="Calibri Light"/>
                        </a:rPr>
                        <a:t>1:540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  <a:solidFill>
                      <a:srgbClr val="799E5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760"/>
                        </a:lnSpc>
                      </a:pPr>
                      <a:r>
                        <a:rPr sz="3200" b="0" spc="-5" dirty="0">
                          <a:latin typeface="Calibri Light"/>
                          <a:cs typeface="Calibri Light"/>
                        </a:rPr>
                        <a:t>1:661</a:t>
                      </a:r>
                      <a:endParaRPr sz="3200" dirty="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  <a:solidFill>
                      <a:srgbClr val="799E5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3760"/>
                        </a:lnSpc>
                      </a:pPr>
                      <a:r>
                        <a:rPr sz="3200" b="0" spc="-5" dirty="0">
                          <a:latin typeface="Calibri Light"/>
                          <a:cs typeface="Calibri Light"/>
                        </a:rPr>
                        <a:t>1:738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  <a:solidFill>
                      <a:srgbClr val="799E5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3760"/>
                        </a:lnSpc>
                      </a:pPr>
                      <a:r>
                        <a:rPr sz="3200" b="0" spc="-5" dirty="0">
                          <a:latin typeface="Calibri Light"/>
                          <a:cs typeface="Calibri Light"/>
                        </a:rPr>
                        <a:t>1:1</a:t>
                      </a:r>
                      <a:r>
                        <a:rPr lang="en-US" sz="3200" b="0" spc="-5" dirty="0">
                          <a:latin typeface="Calibri Light"/>
                          <a:cs typeface="Calibri Light"/>
                        </a:rPr>
                        <a:t>,</a:t>
                      </a:r>
                      <a:r>
                        <a:rPr sz="3200" b="0" spc="-5" dirty="0">
                          <a:latin typeface="Calibri Light"/>
                          <a:cs typeface="Calibri Light"/>
                        </a:rPr>
                        <a:t>065</a:t>
                      </a:r>
                      <a:endParaRPr sz="3200" dirty="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  <a:solidFill>
                      <a:srgbClr val="799E5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3685"/>
                        </a:lnSpc>
                      </a:pPr>
                      <a:r>
                        <a:rPr sz="3200" b="0" spc="-5" dirty="0">
                          <a:latin typeface="Calibri Light"/>
                          <a:cs typeface="Calibri Light"/>
                        </a:rPr>
                        <a:t>1:500</a:t>
                      </a:r>
                      <a:endParaRPr sz="3200" dirty="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  <a:solidFill>
                      <a:srgbClr val="799E55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5632">
                <a:tc>
                  <a:txBody>
                    <a:bodyPr/>
                    <a:lstStyle/>
                    <a:p>
                      <a:pPr marL="62230">
                        <a:lnSpc>
                          <a:spcPts val="3685"/>
                        </a:lnSpc>
                      </a:pPr>
                      <a:r>
                        <a:rPr sz="3200" b="0" spc="-20" dirty="0">
                          <a:latin typeface="Calibri Light"/>
                          <a:cs typeface="Calibri Light"/>
                        </a:rPr>
                        <a:t>School</a:t>
                      </a:r>
                      <a:r>
                        <a:rPr sz="3200" b="0" spc="-1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3200" b="0" spc="-30" dirty="0">
                          <a:latin typeface="Calibri Light"/>
                          <a:cs typeface="Calibri Light"/>
                        </a:rPr>
                        <a:t>Nurse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3760"/>
                        </a:lnSpc>
                      </a:pPr>
                      <a:r>
                        <a:rPr sz="3200" b="0" spc="-5" dirty="0">
                          <a:latin typeface="Calibri Light"/>
                          <a:cs typeface="Calibri Light"/>
                        </a:rPr>
                        <a:t>1:486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760"/>
                        </a:lnSpc>
                      </a:pPr>
                      <a:r>
                        <a:rPr sz="3200" b="0" spc="-5" dirty="0">
                          <a:latin typeface="Calibri Light"/>
                          <a:cs typeface="Calibri Light"/>
                        </a:rPr>
                        <a:t>1:441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3760"/>
                        </a:lnSpc>
                      </a:pPr>
                      <a:r>
                        <a:rPr sz="3200" b="0" spc="-5" dirty="0">
                          <a:latin typeface="Calibri Light"/>
                          <a:cs typeface="Calibri Light"/>
                        </a:rPr>
                        <a:t>1:473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3760"/>
                        </a:lnSpc>
                      </a:pPr>
                      <a:r>
                        <a:rPr sz="3200" b="0" spc="-5" dirty="0">
                          <a:latin typeface="Calibri Light"/>
                          <a:cs typeface="Calibri Light"/>
                        </a:rPr>
                        <a:t>1:441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3685"/>
                        </a:lnSpc>
                      </a:pPr>
                      <a:r>
                        <a:rPr sz="3200" b="0" spc="-5" dirty="0">
                          <a:latin typeface="Calibri Light"/>
                          <a:cs typeface="Calibri Light"/>
                        </a:rPr>
                        <a:t>1:750</a:t>
                      </a:r>
                      <a:endParaRPr sz="3200" dirty="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0674" y="514096"/>
            <a:ext cx="10564495" cy="619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800" spc="-15" dirty="0">
                <a:solidFill>
                  <a:srgbClr val="000000"/>
                </a:solidFill>
              </a:rPr>
              <a:t>Access </a:t>
            </a:r>
            <a:r>
              <a:rPr sz="3800" spc="-5" dirty="0">
                <a:solidFill>
                  <a:srgbClr val="000000"/>
                </a:solidFill>
              </a:rPr>
              <a:t>to school </a:t>
            </a:r>
            <a:r>
              <a:rPr sz="3800" dirty="0">
                <a:solidFill>
                  <a:srgbClr val="000000"/>
                </a:solidFill>
              </a:rPr>
              <a:t>behavioral </a:t>
            </a:r>
            <a:r>
              <a:rPr sz="3800" spc="-5" dirty="0">
                <a:solidFill>
                  <a:srgbClr val="000000"/>
                </a:solidFill>
              </a:rPr>
              <a:t>health </a:t>
            </a:r>
            <a:r>
              <a:rPr sz="3800" dirty="0">
                <a:solidFill>
                  <a:srgbClr val="000000"/>
                </a:solidFill>
              </a:rPr>
              <a:t>by economic</a:t>
            </a:r>
            <a:r>
              <a:rPr sz="3800" spc="-35" dirty="0">
                <a:solidFill>
                  <a:srgbClr val="000000"/>
                </a:solidFill>
              </a:rPr>
              <a:t> </a:t>
            </a:r>
            <a:r>
              <a:rPr sz="3800" spc="-5" dirty="0">
                <a:solidFill>
                  <a:srgbClr val="000000"/>
                </a:solidFill>
              </a:rPr>
              <a:t>need</a:t>
            </a:r>
            <a:endParaRPr sz="38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Table 24" descr="Highest Quartile of  Economic Disadvantage&#10;&#10;Boston 57%&#10;Brockton 54&#10;Chelsea* 63&#10;Everett 48&#10;Lynn 57&#10;Revere  47&#10;Worcester 58&#10;" title="LEAs (districts) with greatest need and fewest professionals (8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539504"/>
              </p:ext>
            </p:extLst>
          </p:nvPr>
        </p:nvGraphicFramePr>
        <p:xfrm>
          <a:off x="1981200" y="2057400"/>
          <a:ext cx="5167572" cy="35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9060">
                  <a:extLst>
                    <a:ext uri="{9D8B030D-6E8A-4147-A177-3AD203B41FA5}">
                      <a16:colId xmlns:a16="http://schemas.microsoft.com/office/drawing/2014/main" val="821860832"/>
                    </a:ext>
                  </a:extLst>
                </a:gridCol>
                <a:gridCol w="1818512">
                  <a:extLst>
                    <a:ext uri="{9D8B030D-6E8A-4147-A177-3AD203B41FA5}">
                      <a16:colId xmlns:a16="http://schemas.microsoft.com/office/drawing/2014/main" val="1293558814"/>
                    </a:ext>
                  </a:extLst>
                </a:gridCol>
              </a:tblGrid>
              <a:tr h="804303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spc="-15" dirty="0">
                          <a:solidFill>
                            <a:schemeClr val="tx1"/>
                          </a:solidFill>
                          <a:latin typeface="Calibri Light"/>
                          <a:cs typeface="Calibri Light"/>
                        </a:rPr>
                        <a:t>Highest </a:t>
                      </a:r>
                      <a:r>
                        <a:rPr lang="en-US" sz="1800" b="0" spc="-10" dirty="0">
                          <a:solidFill>
                            <a:schemeClr val="tx1"/>
                          </a:solidFill>
                          <a:latin typeface="Calibri Light"/>
                          <a:cs typeface="Calibri Light"/>
                        </a:rPr>
                        <a:t>Quartile </a:t>
                      </a:r>
                      <a:r>
                        <a:rPr lang="en-US" sz="1800" b="0" spc="-5" dirty="0">
                          <a:solidFill>
                            <a:schemeClr val="tx1"/>
                          </a:solidFill>
                          <a:latin typeface="Calibri Light"/>
                          <a:cs typeface="Calibri Light"/>
                        </a:rPr>
                        <a:t>of  </a:t>
                      </a:r>
                      <a:r>
                        <a:rPr lang="en-US" sz="1800" b="0" spc="-20" dirty="0">
                          <a:solidFill>
                            <a:schemeClr val="tx1"/>
                          </a:solidFill>
                          <a:latin typeface="Calibri Light"/>
                          <a:cs typeface="Calibri Light"/>
                        </a:rPr>
                        <a:t>Economic</a:t>
                      </a:r>
                      <a:r>
                        <a:rPr lang="en-US" sz="1800" b="0" spc="-120" dirty="0">
                          <a:solidFill>
                            <a:schemeClr val="tx1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en-US" sz="1800" b="0" spc="-20" dirty="0">
                          <a:solidFill>
                            <a:schemeClr val="tx1"/>
                          </a:solidFill>
                          <a:latin typeface="Calibri Light"/>
                          <a:cs typeface="Calibri Light"/>
                        </a:rPr>
                        <a:t>Disadvantage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 Light"/>
                        <a:cs typeface="Calibri Ligh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662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Boston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57%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9110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Brockton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54%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527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Chelsea*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63%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25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Everett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269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Lynn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57%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3175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Revere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47%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61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Worcester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7675138"/>
                  </a:ext>
                </a:extLst>
              </a:tr>
            </a:tbl>
          </a:graphicData>
        </a:graphic>
      </p:graphicFrame>
      <p:sp>
        <p:nvSpPr>
          <p:cNvPr id="23" name="Title 22"/>
          <p:cNvSpPr>
            <a:spLocks noGrp="1"/>
          </p:cNvSpPr>
          <p:nvPr>
            <p:ph type="title" idx="4294967295"/>
          </p:nvPr>
        </p:nvSpPr>
        <p:spPr>
          <a:xfrm>
            <a:off x="457200" y="249665"/>
            <a:ext cx="7696200" cy="1231106"/>
          </a:xfrm>
        </p:spPr>
        <p:txBody>
          <a:bodyPr/>
          <a:lstStyle/>
          <a:p>
            <a:pPr rtl="0" eaLnBrk="1" latinLnBrk="0" hangingPunct="1"/>
            <a:r>
              <a:rPr lang="en-US" sz="4000" kern="1200" spc="-5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+mn-ea"/>
                <a:cs typeface="Corbel" panose="020B0503020204020204" pitchFamily="34" charset="0"/>
              </a:rPr>
              <a:t>LEAs (districts) with greatest </a:t>
            </a:r>
            <a:r>
              <a:rPr lang="en-US" sz="4000" kern="1200" spc="-1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+mn-ea"/>
                <a:cs typeface="Corbel" panose="020B0503020204020204" pitchFamily="34" charset="0"/>
              </a:rPr>
              <a:t>need</a:t>
            </a:r>
            <a:r>
              <a:rPr lang="en-US" sz="4000" kern="1200" spc="-3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+mn-ea"/>
                <a:cs typeface="Corbel" panose="020B0503020204020204" pitchFamily="34" charset="0"/>
              </a:rPr>
              <a:t> </a:t>
            </a:r>
            <a:r>
              <a:rPr lang="en-US" sz="4000" kern="1200" spc="-5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+mn-ea"/>
                <a:cs typeface="Corbel" panose="020B0503020204020204" pitchFamily="34" charset="0"/>
              </a:rPr>
              <a:t>and fewest</a:t>
            </a:r>
            <a:r>
              <a:rPr lang="en-US" sz="4000" kern="1200" spc="2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+mn-ea"/>
                <a:cs typeface="Corbel" panose="020B0503020204020204" pitchFamily="34" charset="0"/>
              </a:rPr>
              <a:t> </a:t>
            </a:r>
            <a:r>
              <a:rPr lang="en-US" sz="4000" kern="1200" spc="-5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+mn-ea"/>
                <a:cs typeface="Corbel" panose="020B0503020204020204" pitchFamily="34" charset="0"/>
              </a:rPr>
              <a:t>professionals (8)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" descr="Attleboro&#10;Lawrence&#10;Rowe&#10;Fall River*&#10;Lowell&#10;South Hadley&#10;Florida&#10;Malden&#10;Springfield*&#10;Haverhill&#10;North Adams*&#10;Sunderland&#10;Holyoke&#10;Orange&#10;Ware&#10;" title="schools with very high need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428922"/>
              </p:ext>
            </p:extLst>
          </p:nvPr>
        </p:nvGraphicFramePr>
        <p:xfrm>
          <a:off x="566877" y="1747520"/>
          <a:ext cx="10399571" cy="47243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24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8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32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3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4487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2800" b="0" spc="-20" dirty="0">
                          <a:latin typeface="Calibri Light"/>
                          <a:cs typeface="Calibri Light"/>
                        </a:rPr>
                        <a:t>Attleboro</a:t>
                      </a:r>
                      <a:endParaRPr sz="2800" dirty="0">
                        <a:latin typeface="Calibri Light"/>
                        <a:cs typeface="Calibri Light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254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2800" b="0" spc="-10" dirty="0">
                          <a:latin typeface="Calibri Light"/>
                          <a:cs typeface="Calibri Light"/>
                        </a:rPr>
                        <a:t>Lawrence</a:t>
                      </a:r>
                      <a:endParaRPr sz="2800" dirty="0">
                        <a:latin typeface="Calibri Light"/>
                        <a:cs typeface="Calibri Light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254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2800" b="0" spc="-30" dirty="0">
                          <a:latin typeface="Calibri Light"/>
                          <a:cs typeface="Calibri Light"/>
                        </a:rPr>
                        <a:t>Rowe</a:t>
                      </a:r>
                      <a:endParaRPr sz="2800">
                        <a:latin typeface="Calibri Light"/>
                        <a:cs typeface="Calibri Light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254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2800" b="0" spc="-25" dirty="0">
                          <a:latin typeface="Calibri Light"/>
                          <a:cs typeface="Calibri Light"/>
                        </a:rPr>
                        <a:t>Worthington</a:t>
                      </a:r>
                      <a:endParaRPr sz="2800">
                        <a:latin typeface="Calibri Light"/>
                        <a:cs typeface="Calibri Light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25400">
                      <a:solidFill>
                        <a:srgbClr val="799E5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800" b="0" spc="-25" dirty="0">
                          <a:latin typeface="Calibri Light"/>
                          <a:cs typeface="Calibri Light"/>
                        </a:rPr>
                        <a:t>Fall</a:t>
                      </a:r>
                      <a:r>
                        <a:rPr sz="2800" b="0" spc="-9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800" b="0" spc="-10" dirty="0">
                          <a:latin typeface="Calibri Light"/>
                          <a:cs typeface="Calibri Light"/>
                        </a:rPr>
                        <a:t>River*</a:t>
                      </a:r>
                      <a:endParaRPr sz="28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254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  <a:solidFill>
                      <a:srgbClr val="799E5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800" b="0" spc="-10" dirty="0">
                          <a:latin typeface="Calibri Light"/>
                          <a:cs typeface="Calibri Light"/>
                        </a:rPr>
                        <a:t>Lowell</a:t>
                      </a:r>
                      <a:endParaRPr sz="2800" dirty="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254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  <a:solidFill>
                      <a:srgbClr val="799E5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800" b="0" spc="-5" dirty="0">
                          <a:latin typeface="Calibri Light"/>
                          <a:cs typeface="Calibri Light"/>
                        </a:rPr>
                        <a:t>South</a:t>
                      </a:r>
                      <a:r>
                        <a:rPr sz="2800" b="0" spc="-8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800" b="0" spc="-10" dirty="0">
                          <a:latin typeface="Calibri Light"/>
                          <a:cs typeface="Calibri Light"/>
                        </a:rPr>
                        <a:t>Hadley</a:t>
                      </a:r>
                      <a:endParaRPr sz="2800" dirty="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254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  <a:solidFill>
                      <a:srgbClr val="799E5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868044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800" b="0" spc="-25" dirty="0">
                          <a:latin typeface="Calibri Light"/>
                          <a:cs typeface="Calibri Light"/>
                        </a:rPr>
                        <a:t>Ayer</a:t>
                      </a:r>
                      <a:r>
                        <a:rPr sz="2800" b="0" spc="-7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800" b="0" spc="-10" dirty="0">
                          <a:latin typeface="Calibri Light"/>
                          <a:cs typeface="Calibri Light"/>
                        </a:rPr>
                        <a:t>Shirley  </a:t>
                      </a:r>
                      <a:r>
                        <a:rPr sz="2800" b="0" spc="-15" dirty="0">
                          <a:latin typeface="Calibri Light"/>
                          <a:cs typeface="Calibri Light"/>
                        </a:rPr>
                        <a:t>Regional</a:t>
                      </a:r>
                      <a:endParaRPr sz="28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254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  <a:solidFill>
                      <a:srgbClr val="799E55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2800" b="0" spc="-5" dirty="0">
                          <a:latin typeface="Calibri Light"/>
                          <a:cs typeface="Calibri Light"/>
                        </a:rPr>
                        <a:t>Florida</a:t>
                      </a:r>
                      <a:endParaRPr sz="2800">
                        <a:latin typeface="Calibri Light"/>
                        <a:cs typeface="Calibri Light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2800" b="0" spc="-5" dirty="0">
                          <a:latin typeface="Calibri Light"/>
                          <a:cs typeface="Calibri Light"/>
                        </a:rPr>
                        <a:t>Malden</a:t>
                      </a:r>
                      <a:endParaRPr sz="2800">
                        <a:latin typeface="Calibri Light"/>
                        <a:cs typeface="Calibri Light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2800" b="0" spc="-10" dirty="0">
                          <a:latin typeface="Calibri Light"/>
                          <a:cs typeface="Calibri Light"/>
                        </a:rPr>
                        <a:t>Springfield*</a:t>
                      </a:r>
                      <a:endParaRPr sz="2800" dirty="0">
                        <a:latin typeface="Calibri Light"/>
                        <a:cs typeface="Calibri Light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2800" b="0" spc="-5" dirty="0">
                          <a:latin typeface="Calibri Light"/>
                          <a:cs typeface="Calibri Light"/>
                        </a:rPr>
                        <a:t>Monomoy</a:t>
                      </a:r>
                      <a:endParaRPr sz="2800">
                        <a:latin typeface="Calibri Light"/>
                        <a:cs typeface="Calibri Light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2800" b="0" spc="-15" dirty="0">
                          <a:latin typeface="Calibri Light"/>
                          <a:cs typeface="Calibri Light"/>
                        </a:rPr>
                        <a:t>Regional*</a:t>
                      </a:r>
                      <a:endParaRPr sz="2800">
                        <a:latin typeface="Calibri Light"/>
                        <a:cs typeface="Calibri Light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487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800" b="0" spc="-15" dirty="0">
                          <a:latin typeface="Calibri Light"/>
                          <a:cs typeface="Calibri Light"/>
                        </a:rPr>
                        <a:t>Haverhill</a:t>
                      </a:r>
                      <a:endParaRPr sz="2800">
                        <a:latin typeface="Calibri Light"/>
                        <a:cs typeface="Calibri Light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  <a:solidFill>
                      <a:srgbClr val="799E5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800" b="0" spc="-5" dirty="0">
                          <a:latin typeface="Calibri Light"/>
                          <a:cs typeface="Calibri Light"/>
                        </a:rPr>
                        <a:t>North</a:t>
                      </a:r>
                      <a:r>
                        <a:rPr sz="2800" b="0" spc="-7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800" b="0" spc="-10" dirty="0">
                          <a:latin typeface="Calibri Light"/>
                          <a:cs typeface="Calibri Light"/>
                        </a:rPr>
                        <a:t>Adams*</a:t>
                      </a:r>
                      <a:endParaRPr sz="2800">
                        <a:latin typeface="Calibri Light"/>
                        <a:cs typeface="Calibri Light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  <a:solidFill>
                      <a:srgbClr val="799E5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800" b="0" spc="-5" dirty="0">
                          <a:latin typeface="Calibri Light"/>
                          <a:cs typeface="Calibri Light"/>
                        </a:rPr>
                        <a:t>Sunderland</a:t>
                      </a:r>
                      <a:endParaRPr sz="2800" dirty="0">
                        <a:latin typeface="Calibri Light"/>
                        <a:cs typeface="Calibri Light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  <a:solidFill>
                      <a:srgbClr val="799E5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800" b="0" spc="-20" dirty="0">
                          <a:latin typeface="Calibri Light"/>
                          <a:cs typeface="Calibri Light"/>
                        </a:rPr>
                        <a:t>Narragansett</a:t>
                      </a:r>
                      <a:endParaRPr sz="2800" dirty="0">
                        <a:latin typeface="Calibri Light"/>
                        <a:cs typeface="Calibri Light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2800" b="0" spc="-15" dirty="0">
                          <a:latin typeface="Calibri Light"/>
                          <a:cs typeface="Calibri Light"/>
                        </a:rPr>
                        <a:t>Regional</a:t>
                      </a:r>
                      <a:endParaRPr sz="2800" dirty="0">
                        <a:latin typeface="Calibri Light"/>
                        <a:cs typeface="Calibri Light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  <a:solidFill>
                      <a:srgbClr val="799E55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4854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800" b="0" spc="-25" dirty="0">
                          <a:latin typeface="Calibri Light"/>
                          <a:cs typeface="Calibri Light"/>
                        </a:rPr>
                        <a:t>Holyoke</a:t>
                      </a:r>
                      <a:endParaRPr sz="2800">
                        <a:latin typeface="Calibri Light"/>
                        <a:cs typeface="Calibri Light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800" b="0" spc="-20" dirty="0">
                          <a:latin typeface="Calibri Light"/>
                          <a:cs typeface="Calibri Light"/>
                        </a:rPr>
                        <a:t>Orange</a:t>
                      </a:r>
                      <a:endParaRPr sz="2800">
                        <a:latin typeface="Calibri Light"/>
                        <a:cs typeface="Calibri Light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800" b="0" spc="-40" dirty="0">
                          <a:latin typeface="Calibri Light"/>
                          <a:cs typeface="Calibri Light"/>
                        </a:rPr>
                        <a:t>Ware</a:t>
                      </a:r>
                      <a:endParaRPr sz="2800">
                        <a:latin typeface="Calibri Light"/>
                        <a:cs typeface="Calibri Light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2800" dirty="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799E55"/>
                      </a:solidFill>
                      <a:prstDash val="solid"/>
                    </a:lnL>
                    <a:lnR w="12700">
                      <a:solidFill>
                        <a:srgbClr val="799E55"/>
                      </a:solidFill>
                      <a:prstDash val="solid"/>
                    </a:lnR>
                    <a:lnT w="12700">
                      <a:solidFill>
                        <a:srgbClr val="799E55"/>
                      </a:solidFill>
                      <a:prstDash val="solid"/>
                    </a:lnT>
                    <a:lnB w="12700">
                      <a:solidFill>
                        <a:srgbClr val="799E5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0628" y="420115"/>
            <a:ext cx="10399395" cy="650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>
                <a:solidFill>
                  <a:srgbClr val="000000"/>
                </a:solidFill>
              </a:rPr>
              <a:t>School Districts identified with </a:t>
            </a:r>
            <a:r>
              <a:rPr spc="-45" dirty="0">
                <a:solidFill>
                  <a:srgbClr val="000000"/>
                </a:solidFill>
              </a:rPr>
              <a:t>Very </a:t>
            </a:r>
            <a:r>
              <a:rPr spc="-10" dirty="0">
                <a:solidFill>
                  <a:srgbClr val="000000"/>
                </a:solidFill>
              </a:rPr>
              <a:t>High Need</a:t>
            </a:r>
            <a:r>
              <a:rPr spc="-18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(7)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0674" y="1615948"/>
            <a:ext cx="10639425" cy="4671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ts val="3460"/>
              </a:lnSpc>
              <a:buFont typeface="Arial"/>
              <a:buChar char="•"/>
              <a:tabLst>
                <a:tab pos="241300" algn="l"/>
              </a:tabLst>
            </a:pPr>
            <a:r>
              <a:rPr sz="3200" b="0" spc="-10" dirty="0">
                <a:latin typeface="Calibri Light"/>
                <a:cs typeface="Calibri Light"/>
              </a:rPr>
              <a:t>Local </a:t>
            </a:r>
            <a:r>
              <a:rPr sz="3200" b="0" dirty="0">
                <a:latin typeface="Calibri Light"/>
                <a:cs typeface="Calibri Light"/>
              </a:rPr>
              <a:t>and </a:t>
            </a:r>
            <a:r>
              <a:rPr sz="3200" b="0" spc="-10" dirty="0">
                <a:latin typeface="Calibri Light"/>
                <a:cs typeface="Calibri Light"/>
              </a:rPr>
              <a:t>regional </a:t>
            </a:r>
            <a:r>
              <a:rPr sz="3200" b="0" spc="-5" dirty="0">
                <a:latin typeface="Calibri Light"/>
                <a:cs typeface="Calibri Light"/>
              </a:rPr>
              <a:t>districts </a:t>
            </a:r>
            <a:r>
              <a:rPr sz="3200" b="0" spc="-15" dirty="0">
                <a:latin typeface="Calibri Light"/>
                <a:cs typeface="Calibri Light"/>
              </a:rPr>
              <a:t>are </a:t>
            </a:r>
            <a:r>
              <a:rPr sz="3200" b="0" spc="-35" dirty="0">
                <a:latin typeface="Calibri Light"/>
                <a:cs typeface="Calibri Light"/>
              </a:rPr>
              <a:t>staffed </a:t>
            </a:r>
            <a:r>
              <a:rPr sz="3200" b="0" spc="-20" dirty="0">
                <a:latin typeface="Calibri Light"/>
                <a:cs typeface="Calibri Light"/>
              </a:rPr>
              <a:t>to </a:t>
            </a:r>
            <a:r>
              <a:rPr sz="3200" b="0" dirty="0">
                <a:latin typeface="Calibri Light"/>
                <a:cs typeface="Calibri Light"/>
              </a:rPr>
              <a:t>support the </a:t>
            </a:r>
            <a:r>
              <a:rPr sz="3200" b="0" spc="-15" dirty="0">
                <a:latin typeface="Calibri Light"/>
                <a:cs typeface="Calibri Light"/>
              </a:rPr>
              <a:t>behavioral  </a:t>
            </a:r>
            <a:r>
              <a:rPr sz="3200" b="0" dirty="0">
                <a:latin typeface="Calibri Light"/>
                <a:cs typeface="Calibri Light"/>
              </a:rPr>
              <a:t>health needs </a:t>
            </a:r>
            <a:r>
              <a:rPr sz="3200" b="0" spc="-5" dirty="0">
                <a:latin typeface="Calibri Light"/>
                <a:cs typeface="Calibri Light"/>
              </a:rPr>
              <a:t>of</a:t>
            </a:r>
            <a:r>
              <a:rPr sz="3200" b="0" spc="-45" dirty="0">
                <a:latin typeface="Calibri Light"/>
                <a:cs typeface="Calibri Light"/>
              </a:rPr>
              <a:t> </a:t>
            </a:r>
            <a:r>
              <a:rPr sz="3200" b="0" spc="-10" dirty="0">
                <a:latin typeface="Calibri Light"/>
                <a:cs typeface="Calibri Light"/>
              </a:rPr>
              <a:t>students.</a:t>
            </a:r>
            <a:endParaRPr sz="3200">
              <a:latin typeface="Calibri Light"/>
              <a:cs typeface="Calibri Light"/>
            </a:endParaRPr>
          </a:p>
          <a:p>
            <a:pPr marL="241300" indent="-228600">
              <a:lnSpc>
                <a:spcPts val="3650"/>
              </a:lnSpc>
              <a:spcBef>
                <a:spcPts val="2530"/>
              </a:spcBef>
              <a:buFont typeface="Arial"/>
              <a:buChar char="•"/>
              <a:tabLst>
                <a:tab pos="241300" algn="l"/>
              </a:tabLst>
            </a:pPr>
            <a:r>
              <a:rPr sz="3200" b="0" spc="-15" dirty="0">
                <a:latin typeface="Calibri Light"/>
                <a:cs typeface="Calibri Light"/>
              </a:rPr>
              <a:t>There </a:t>
            </a:r>
            <a:r>
              <a:rPr sz="3200" b="0" dirty="0">
                <a:latin typeface="Calibri Light"/>
                <a:cs typeface="Calibri Light"/>
              </a:rPr>
              <a:t>is </a:t>
            </a:r>
            <a:r>
              <a:rPr sz="3200" b="0" spc="-20" dirty="0">
                <a:latin typeface="Calibri Light"/>
                <a:cs typeface="Calibri Light"/>
              </a:rPr>
              <a:t>great </a:t>
            </a:r>
            <a:r>
              <a:rPr sz="3200" b="0" spc="-5" dirty="0">
                <a:latin typeface="Calibri Light"/>
                <a:cs typeface="Calibri Light"/>
              </a:rPr>
              <a:t>variability </a:t>
            </a:r>
            <a:r>
              <a:rPr sz="3200" b="0" dirty="0">
                <a:latin typeface="Calibri Light"/>
                <a:cs typeface="Calibri Light"/>
              </a:rPr>
              <a:t>in access </a:t>
            </a:r>
            <a:r>
              <a:rPr sz="3200" b="0" spc="-20" dirty="0">
                <a:latin typeface="Calibri Light"/>
                <a:cs typeface="Calibri Light"/>
              </a:rPr>
              <a:t>to </a:t>
            </a:r>
            <a:r>
              <a:rPr sz="3200" b="0" spc="-15" dirty="0">
                <a:latin typeface="Calibri Light"/>
                <a:cs typeface="Calibri Light"/>
              </a:rPr>
              <a:t>behavioral </a:t>
            </a:r>
            <a:r>
              <a:rPr sz="3200" b="0" dirty="0">
                <a:latin typeface="Calibri Light"/>
                <a:cs typeface="Calibri Light"/>
              </a:rPr>
              <a:t>health</a:t>
            </a:r>
            <a:r>
              <a:rPr sz="3200" b="0" spc="135" dirty="0">
                <a:latin typeface="Calibri Light"/>
                <a:cs typeface="Calibri Light"/>
              </a:rPr>
              <a:t> </a:t>
            </a:r>
            <a:r>
              <a:rPr sz="3200" b="0" dirty="0">
                <a:latin typeface="Calibri Light"/>
                <a:cs typeface="Calibri Light"/>
              </a:rPr>
              <a:t>supports</a:t>
            </a:r>
            <a:endParaRPr sz="3200">
              <a:latin typeface="Calibri Light"/>
              <a:cs typeface="Calibri Light"/>
            </a:endParaRPr>
          </a:p>
          <a:p>
            <a:pPr marL="241300">
              <a:lnSpc>
                <a:spcPts val="3650"/>
              </a:lnSpc>
            </a:pPr>
            <a:r>
              <a:rPr sz="3200" b="0" dirty="0">
                <a:latin typeface="Calibri Light"/>
                <a:cs typeface="Calibri Light"/>
              </a:rPr>
              <a:t>based on </a:t>
            </a:r>
            <a:r>
              <a:rPr sz="3200" b="0" spc="-5" dirty="0">
                <a:latin typeface="Calibri Light"/>
                <a:cs typeface="Calibri Light"/>
              </a:rPr>
              <a:t>students’ economic</a:t>
            </a:r>
            <a:r>
              <a:rPr sz="3200" b="0" spc="-50" dirty="0">
                <a:latin typeface="Calibri Light"/>
                <a:cs typeface="Calibri Light"/>
              </a:rPr>
              <a:t> </a:t>
            </a:r>
            <a:r>
              <a:rPr sz="3200" b="0" dirty="0">
                <a:latin typeface="Calibri Light"/>
                <a:cs typeface="Calibri Light"/>
              </a:rPr>
              <a:t>need.</a:t>
            </a:r>
            <a:endParaRPr sz="32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600">
              <a:latin typeface="Times New Roman"/>
              <a:cs typeface="Times New Roman"/>
            </a:endParaRPr>
          </a:p>
          <a:p>
            <a:pPr marL="241300" marR="76200" indent="-228600">
              <a:lnSpc>
                <a:spcPts val="3460"/>
              </a:lnSpc>
              <a:buFont typeface="Arial"/>
              <a:buChar char="•"/>
              <a:tabLst>
                <a:tab pos="241300" algn="l"/>
              </a:tabLst>
            </a:pPr>
            <a:r>
              <a:rPr sz="3200" b="0" spc="-5" dirty="0">
                <a:latin typeface="Calibri Light"/>
                <a:cs typeface="Calibri Light"/>
              </a:rPr>
              <a:t>Our </a:t>
            </a:r>
            <a:r>
              <a:rPr sz="3200" b="0" spc="-10" dirty="0">
                <a:latin typeface="Calibri Light"/>
                <a:cs typeface="Calibri Light"/>
              </a:rPr>
              <a:t>most </a:t>
            </a:r>
            <a:r>
              <a:rPr sz="3200" b="0" spc="-5" dirty="0">
                <a:latin typeface="Calibri Light"/>
                <a:cs typeface="Calibri Light"/>
              </a:rPr>
              <a:t>vulnerable </a:t>
            </a:r>
            <a:r>
              <a:rPr sz="3200" b="0" spc="-10" dirty="0">
                <a:latin typeface="Calibri Light"/>
                <a:cs typeface="Calibri Light"/>
              </a:rPr>
              <a:t>students </a:t>
            </a:r>
            <a:r>
              <a:rPr sz="3200" b="0" dirty="0">
                <a:latin typeface="Calibri Light"/>
                <a:cs typeface="Calibri Light"/>
              </a:rPr>
              <a:t>who </a:t>
            </a:r>
            <a:r>
              <a:rPr sz="3200" b="0" spc="-15" dirty="0">
                <a:latin typeface="Calibri Light"/>
                <a:cs typeface="Calibri Light"/>
              </a:rPr>
              <a:t>are educated </a:t>
            </a:r>
            <a:r>
              <a:rPr sz="3200" b="0" dirty="0">
                <a:latin typeface="Calibri Light"/>
                <a:cs typeface="Calibri Light"/>
              </a:rPr>
              <a:t>in </a:t>
            </a:r>
            <a:r>
              <a:rPr sz="3200" b="0" spc="-10" dirty="0">
                <a:latin typeface="Calibri Light"/>
                <a:cs typeface="Calibri Light"/>
              </a:rPr>
              <a:t>charter  </a:t>
            </a:r>
            <a:r>
              <a:rPr sz="3200" b="0" dirty="0">
                <a:latin typeface="Calibri Light"/>
                <a:cs typeface="Calibri Light"/>
              </a:rPr>
              <a:t>schools </a:t>
            </a:r>
            <a:r>
              <a:rPr sz="3200" b="0" spc="-20" dirty="0">
                <a:latin typeface="Calibri Light"/>
                <a:cs typeface="Calibri Light"/>
              </a:rPr>
              <a:t>may </a:t>
            </a:r>
            <a:r>
              <a:rPr sz="3200" b="0" spc="-25" dirty="0">
                <a:latin typeface="Calibri Light"/>
                <a:cs typeface="Calibri Light"/>
              </a:rPr>
              <a:t>have </a:t>
            </a:r>
            <a:r>
              <a:rPr sz="3200" b="0" dirty="0">
                <a:latin typeface="Calibri Light"/>
                <a:cs typeface="Calibri Light"/>
              </a:rPr>
              <a:t>less access </a:t>
            </a:r>
            <a:r>
              <a:rPr sz="3200" b="0" spc="-20" dirty="0">
                <a:latin typeface="Calibri Light"/>
                <a:cs typeface="Calibri Light"/>
              </a:rPr>
              <a:t>to </a:t>
            </a:r>
            <a:r>
              <a:rPr sz="3200" b="0" dirty="0">
                <a:latin typeface="Calibri Light"/>
                <a:cs typeface="Calibri Light"/>
              </a:rPr>
              <a:t>school-based </a:t>
            </a:r>
            <a:r>
              <a:rPr sz="3200" b="0" spc="-15" dirty="0">
                <a:latin typeface="Calibri Light"/>
                <a:cs typeface="Calibri Light"/>
              </a:rPr>
              <a:t>behavioral </a:t>
            </a:r>
            <a:r>
              <a:rPr sz="3200" b="0" dirty="0">
                <a:latin typeface="Calibri Light"/>
                <a:cs typeface="Calibri Light"/>
              </a:rPr>
              <a:t>health  supports.</a:t>
            </a:r>
            <a:endParaRPr sz="3200">
              <a:latin typeface="Calibri Light"/>
              <a:cs typeface="Calibri Light"/>
            </a:endParaRPr>
          </a:p>
          <a:p>
            <a:pPr marL="241300" indent="-228600">
              <a:lnSpc>
                <a:spcPct val="100000"/>
              </a:lnSpc>
              <a:spcBef>
                <a:spcPts val="2540"/>
              </a:spcBef>
              <a:buFont typeface="Arial"/>
              <a:buChar char="•"/>
              <a:tabLst>
                <a:tab pos="241300" algn="l"/>
              </a:tabLst>
            </a:pPr>
            <a:r>
              <a:rPr sz="3200" b="0" dirty="0">
                <a:latin typeface="Calibri Light"/>
                <a:cs typeface="Calibri Light"/>
              </a:rPr>
              <a:t>Does not </a:t>
            </a:r>
            <a:r>
              <a:rPr sz="3200" b="0" spc="-10" dirty="0">
                <a:latin typeface="Calibri Light"/>
                <a:cs typeface="Calibri Light"/>
              </a:rPr>
              <a:t>capture </a:t>
            </a:r>
            <a:r>
              <a:rPr sz="3200" b="0" dirty="0">
                <a:latin typeface="Calibri Light"/>
                <a:cs typeface="Calibri Light"/>
              </a:rPr>
              <a:t>the unique needs in </a:t>
            </a:r>
            <a:r>
              <a:rPr sz="3200" b="0" spc="-30" dirty="0">
                <a:latin typeface="Calibri Light"/>
                <a:cs typeface="Calibri Light"/>
              </a:rPr>
              <a:t>Western</a:t>
            </a:r>
            <a:r>
              <a:rPr sz="3200" b="0" spc="-55" dirty="0">
                <a:latin typeface="Calibri Light"/>
                <a:cs typeface="Calibri Light"/>
              </a:rPr>
              <a:t> </a:t>
            </a:r>
            <a:r>
              <a:rPr sz="3200" b="0" spc="-5" dirty="0">
                <a:latin typeface="Calibri Light"/>
                <a:cs typeface="Calibri Light"/>
              </a:rPr>
              <a:t>Massachusetts.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0674" y="510032"/>
            <a:ext cx="6522720" cy="650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>
                <a:solidFill>
                  <a:srgbClr val="000000"/>
                </a:solidFill>
              </a:rPr>
              <a:t>What do </a:t>
            </a:r>
            <a:r>
              <a:rPr spc="-10" dirty="0">
                <a:solidFill>
                  <a:srgbClr val="000000"/>
                </a:solidFill>
              </a:rPr>
              <a:t>These Findings</a:t>
            </a:r>
            <a:r>
              <a:rPr spc="-26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Mean?</a:t>
            </a:r>
          </a:p>
        </p:txBody>
      </p:sp>
      <p:sp>
        <p:nvSpPr>
          <p:cNvPr id="4" name="object 4" descr="BIRCh logo - person planting seeds by a tree with a bird" title="BIRCh logo - person planting seeds by a tree with a bird"/>
          <p:cNvSpPr/>
          <p:nvPr/>
        </p:nvSpPr>
        <p:spPr>
          <a:xfrm>
            <a:off x="10687811" y="115823"/>
            <a:ext cx="1383792" cy="12725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1661" y="1705609"/>
            <a:ext cx="10222865" cy="4288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935" algn="l"/>
              </a:tabLst>
            </a:pPr>
            <a:r>
              <a:rPr sz="3200" b="0" dirty="0">
                <a:latin typeface="Calibri Light"/>
                <a:cs typeface="Calibri Light"/>
              </a:rPr>
              <a:t>Findings </a:t>
            </a:r>
            <a:r>
              <a:rPr sz="3200" b="0" spc="-15" dirty="0">
                <a:latin typeface="Calibri Light"/>
                <a:cs typeface="Calibri Light"/>
              </a:rPr>
              <a:t>are </a:t>
            </a:r>
            <a:r>
              <a:rPr sz="3200" b="0" spc="-5" dirty="0">
                <a:latin typeface="Calibri Light"/>
                <a:cs typeface="Calibri Light"/>
              </a:rPr>
              <a:t>only </a:t>
            </a:r>
            <a:r>
              <a:rPr sz="3200" b="0" dirty="0">
                <a:latin typeface="Calibri Light"/>
                <a:cs typeface="Calibri Light"/>
              </a:rPr>
              <a:t>as </a:t>
            </a:r>
            <a:r>
              <a:rPr sz="3200" b="0" spc="-5" dirty="0">
                <a:latin typeface="Calibri Light"/>
                <a:cs typeface="Calibri Light"/>
              </a:rPr>
              <a:t>good </a:t>
            </a:r>
            <a:r>
              <a:rPr sz="3200" b="0" dirty="0">
                <a:latin typeface="Calibri Light"/>
                <a:cs typeface="Calibri Light"/>
              </a:rPr>
              <a:t>as the </a:t>
            </a:r>
            <a:r>
              <a:rPr sz="3200" b="0" spc="-20" dirty="0">
                <a:latin typeface="Calibri Light"/>
                <a:cs typeface="Calibri Light"/>
              </a:rPr>
              <a:t>data</a:t>
            </a:r>
            <a:r>
              <a:rPr sz="3200" b="0" spc="15" dirty="0">
                <a:latin typeface="Calibri Light"/>
                <a:cs typeface="Calibri Light"/>
              </a:rPr>
              <a:t> </a:t>
            </a:r>
            <a:r>
              <a:rPr sz="3200" b="0" spc="-10" dirty="0">
                <a:latin typeface="Calibri Light"/>
                <a:cs typeface="Calibri Light"/>
              </a:rPr>
              <a:t>collected.</a:t>
            </a:r>
            <a:endParaRPr sz="3200">
              <a:latin typeface="Calibri Light"/>
              <a:cs typeface="Calibri Light"/>
            </a:endParaRPr>
          </a:p>
          <a:p>
            <a:pPr marL="241300" marR="5080" indent="-228600">
              <a:lnSpc>
                <a:spcPts val="3460"/>
              </a:lnSpc>
              <a:spcBef>
                <a:spcPts val="3015"/>
              </a:spcBef>
              <a:buFont typeface="Arial"/>
              <a:buChar char="•"/>
              <a:tabLst>
                <a:tab pos="241935" algn="l"/>
              </a:tabLst>
            </a:pPr>
            <a:r>
              <a:rPr sz="3200" b="0" dirty="0">
                <a:latin typeface="Calibri Light"/>
                <a:cs typeface="Calibri Light"/>
              </a:rPr>
              <a:t>Findings do not </a:t>
            </a:r>
            <a:r>
              <a:rPr sz="3200" b="0" spc="-15" dirty="0">
                <a:latin typeface="Calibri Light"/>
                <a:cs typeface="Calibri Light"/>
              </a:rPr>
              <a:t>indicate </a:t>
            </a:r>
            <a:r>
              <a:rPr sz="3200" b="0" spc="-5" dirty="0">
                <a:latin typeface="Calibri Light"/>
                <a:cs typeface="Calibri Light"/>
              </a:rPr>
              <a:t>how </a:t>
            </a:r>
            <a:r>
              <a:rPr sz="3200" b="0" dirty="0">
                <a:latin typeface="Calibri Light"/>
                <a:cs typeface="Calibri Light"/>
              </a:rPr>
              <a:t>these </a:t>
            </a:r>
            <a:r>
              <a:rPr sz="3200" b="0" spc="-15" dirty="0">
                <a:latin typeface="Calibri Light"/>
                <a:cs typeface="Calibri Light"/>
              </a:rPr>
              <a:t>behavioral </a:t>
            </a:r>
            <a:r>
              <a:rPr sz="3200" b="0" dirty="0">
                <a:latin typeface="Calibri Light"/>
                <a:cs typeface="Calibri Light"/>
              </a:rPr>
              <a:t>health  </a:t>
            </a:r>
            <a:r>
              <a:rPr sz="3200" b="0" spc="-15" dirty="0">
                <a:latin typeface="Calibri Light"/>
                <a:cs typeface="Calibri Light"/>
              </a:rPr>
              <a:t>resources are </a:t>
            </a:r>
            <a:r>
              <a:rPr sz="3200" b="0" spc="-10" dirty="0">
                <a:latin typeface="Calibri Light"/>
                <a:cs typeface="Calibri Light"/>
              </a:rPr>
              <a:t>utilized </a:t>
            </a:r>
            <a:r>
              <a:rPr sz="3200" b="0" spc="-5" dirty="0">
                <a:latin typeface="Calibri Light"/>
                <a:cs typeface="Calibri Light"/>
              </a:rPr>
              <a:t>by districts </a:t>
            </a:r>
            <a:r>
              <a:rPr sz="2800" b="0" dirty="0">
                <a:latin typeface="Calibri Light"/>
                <a:cs typeface="Calibri Light"/>
              </a:rPr>
              <a:t>(e.g., </a:t>
            </a:r>
            <a:r>
              <a:rPr sz="2800" b="0" spc="-15" dirty="0">
                <a:latin typeface="Calibri Light"/>
                <a:cs typeface="Calibri Light"/>
              </a:rPr>
              <a:t>elementary </a:t>
            </a:r>
            <a:r>
              <a:rPr sz="2800" b="0" spc="-5" dirty="0">
                <a:latin typeface="Calibri Light"/>
                <a:cs typeface="Calibri Light"/>
              </a:rPr>
              <a:t>vs</a:t>
            </a:r>
            <a:r>
              <a:rPr sz="2800" b="0" spc="120" dirty="0">
                <a:latin typeface="Calibri Light"/>
                <a:cs typeface="Calibri Light"/>
              </a:rPr>
              <a:t> </a:t>
            </a:r>
            <a:r>
              <a:rPr sz="2800" b="0" spc="-5" dirty="0">
                <a:latin typeface="Calibri Light"/>
                <a:cs typeface="Calibri Light"/>
              </a:rPr>
              <a:t>secondary)</a:t>
            </a:r>
            <a:r>
              <a:rPr sz="3200" b="0" spc="-5" dirty="0">
                <a:latin typeface="Calibri Light"/>
                <a:cs typeface="Calibri Light"/>
              </a:rPr>
              <a:t>.</a:t>
            </a:r>
            <a:endParaRPr sz="32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241300" marR="978535" indent="-228600">
              <a:lnSpc>
                <a:spcPct val="90000"/>
              </a:lnSpc>
              <a:buFont typeface="Arial"/>
              <a:buChar char="•"/>
              <a:tabLst>
                <a:tab pos="241935" algn="l"/>
              </a:tabLst>
            </a:pPr>
            <a:r>
              <a:rPr sz="3200" b="0" spc="-5" dirty="0">
                <a:latin typeface="Calibri Light"/>
                <a:cs typeface="Calibri Light"/>
              </a:rPr>
              <a:t>Analysis </a:t>
            </a:r>
            <a:r>
              <a:rPr sz="3200" b="0" dirty="0">
                <a:latin typeface="Calibri Light"/>
                <a:cs typeface="Calibri Light"/>
              </a:rPr>
              <a:t>does not include </a:t>
            </a:r>
            <a:r>
              <a:rPr sz="3200" b="0" spc="-5" dirty="0">
                <a:latin typeface="Calibri Light"/>
                <a:cs typeface="Calibri Light"/>
              </a:rPr>
              <a:t>partnerships </a:t>
            </a:r>
            <a:r>
              <a:rPr sz="3200" b="0" dirty="0">
                <a:latin typeface="Calibri Light"/>
                <a:cs typeface="Calibri Light"/>
              </a:rPr>
              <a:t>with </a:t>
            </a:r>
            <a:r>
              <a:rPr sz="3200" b="0" spc="-10" dirty="0">
                <a:latin typeface="Calibri Light"/>
                <a:cs typeface="Calibri Light"/>
              </a:rPr>
              <a:t>community  </a:t>
            </a:r>
            <a:r>
              <a:rPr sz="3200" b="0" spc="-5" dirty="0">
                <a:latin typeface="Calibri Light"/>
                <a:cs typeface="Calibri Light"/>
              </a:rPr>
              <a:t>agencies; </a:t>
            </a:r>
            <a:r>
              <a:rPr sz="3200" b="0" spc="-50" dirty="0">
                <a:latin typeface="Calibri Light"/>
                <a:cs typeface="Calibri Light"/>
              </a:rPr>
              <a:t>however, </a:t>
            </a:r>
            <a:r>
              <a:rPr sz="3200" b="0" spc="-10" dirty="0">
                <a:latin typeface="Calibri Light"/>
                <a:cs typeface="Calibri Light"/>
              </a:rPr>
              <a:t>there </a:t>
            </a:r>
            <a:r>
              <a:rPr sz="3200" b="0" spc="-15" dirty="0">
                <a:latin typeface="Calibri Light"/>
                <a:cs typeface="Calibri Light"/>
              </a:rPr>
              <a:t>are </a:t>
            </a:r>
            <a:r>
              <a:rPr sz="3200" b="0" dirty="0">
                <a:latin typeface="Calibri Light"/>
                <a:cs typeface="Calibri Light"/>
              </a:rPr>
              <a:t>limits </a:t>
            </a:r>
            <a:r>
              <a:rPr sz="3200" b="0" spc="-20" dirty="0">
                <a:latin typeface="Calibri Light"/>
                <a:cs typeface="Calibri Light"/>
              </a:rPr>
              <a:t>to </a:t>
            </a:r>
            <a:r>
              <a:rPr sz="3200" b="0" dirty="0">
                <a:latin typeface="Calibri Light"/>
                <a:cs typeface="Calibri Light"/>
              </a:rPr>
              <a:t>the </a:t>
            </a:r>
            <a:r>
              <a:rPr sz="3200" b="0" spc="-20" dirty="0">
                <a:latin typeface="Calibri Light"/>
                <a:cs typeface="Calibri Light"/>
              </a:rPr>
              <a:t>professional  </a:t>
            </a:r>
            <a:r>
              <a:rPr sz="3200" b="0" spc="-10" dirty="0">
                <a:latin typeface="Calibri Light"/>
                <a:cs typeface="Calibri Light"/>
              </a:rPr>
              <a:t>responsibilities </a:t>
            </a:r>
            <a:r>
              <a:rPr sz="3200" b="0" spc="-5" dirty="0">
                <a:latin typeface="Calibri Light"/>
                <a:cs typeface="Calibri Light"/>
              </a:rPr>
              <a:t>of </a:t>
            </a:r>
            <a:r>
              <a:rPr sz="3200" b="0" dirty="0">
                <a:latin typeface="Calibri Light"/>
                <a:cs typeface="Calibri Light"/>
              </a:rPr>
              <a:t>these</a:t>
            </a:r>
            <a:r>
              <a:rPr sz="3200" b="0" spc="65" dirty="0">
                <a:latin typeface="Calibri Light"/>
                <a:cs typeface="Calibri Light"/>
              </a:rPr>
              <a:t> </a:t>
            </a:r>
            <a:r>
              <a:rPr sz="3200" b="0" spc="-10" dirty="0">
                <a:latin typeface="Calibri Light"/>
                <a:cs typeface="Calibri Light"/>
              </a:rPr>
              <a:t>partners.</a:t>
            </a:r>
            <a:endParaRPr sz="3200">
              <a:latin typeface="Calibri Light"/>
              <a:cs typeface="Calibri Light"/>
            </a:endParaRPr>
          </a:p>
          <a:p>
            <a:pPr marL="241300" indent="-228600">
              <a:lnSpc>
                <a:spcPct val="100000"/>
              </a:lnSpc>
              <a:spcBef>
                <a:spcPts val="2590"/>
              </a:spcBef>
              <a:buFont typeface="Arial"/>
              <a:buChar char="•"/>
              <a:tabLst>
                <a:tab pos="241935" algn="l"/>
              </a:tabLst>
            </a:pPr>
            <a:r>
              <a:rPr sz="3200" b="0" spc="-20" dirty="0">
                <a:latin typeface="Calibri Light"/>
                <a:cs typeface="Calibri Light"/>
              </a:rPr>
              <a:t>Professional </a:t>
            </a:r>
            <a:r>
              <a:rPr sz="3200" b="0" spc="-10" dirty="0">
                <a:latin typeface="Calibri Light"/>
                <a:cs typeface="Calibri Light"/>
              </a:rPr>
              <a:t>recommended </a:t>
            </a:r>
            <a:r>
              <a:rPr sz="3200" b="0" spc="-15" dirty="0">
                <a:latin typeface="Calibri Light"/>
                <a:cs typeface="Calibri Light"/>
              </a:rPr>
              <a:t>ratios present</a:t>
            </a:r>
            <a:r>
              <a:rPr sz="3200" b="0" spc="65" dirty="0">
                <a:latin typeface="Calibri Light"/>
                <a:cs typeface="Calibri Light"/>
              </a:rPr>
              <a:t> </a:t>
            </a:r>
            <a:r>
              <a:rPr sz="3200" b="0" spc="-5" dirty="0">
                <a:latin typeface="Calibri Light"/>
                <a:cs typeface="Calibri Light"/>
              </a:rPr>
              <a:t>challenges.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15441" y="500379"/>
            <a:ext cx="2649855" cy="715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spc="-5" dirty="0">
                <a:solidFill>
                  <a:srgbClr val="000000"/>
                </a:solidFill>
              </a:rPr>
              <a:t>Limitations</a:t>
            </a:r>
            <a:endParaRPr sz="4400" dirty="0"/>
          </a:p>
        </p:txBody>
      </p:sp>
      <p:sp>
        <p:nvSpPr>
          <p:cNvPr id="4" name="object 4" descr="BIRCh logo - person planting seeds by a tree with a bird" title="BIRCh logo - person planting seeds by a tree with a bird"/>
          <p:cNvSpPr/>
          <p:nvPr/>
        </p:nvSpPr>
        <p:spPr>
          <a:xfrm>
            <a:off x="10687811" y="115823"/>
            <a:ext cx="1383792" cy="12725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1616" y="1417446"/>
            <a:ext cx="9710420" cy="44032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165735" indent="-228600">
              <a:lnSpc>
                <a:spcPts val="3020"/>
              </a:lnSpc>
              <a:buFont typeface="Arial"/>
              <a:buChar char="•"/>
              <a:tabLst>
                <a:tab pos="241935" algn="l"/>
              </a:tabLst>
            </a:pPr>
            <a:r>
              <a:rPr sz="2800" b="1" spc="-30" dirty="0">
                <a:latin typeface="Calibri Light"/>
                <a:cs typeface="Calibri Light"/>
              </a:rPr>
              <a:t>Behavioral </a:t>
            </a:r>
            <a:r>
              <a:rPr sz="2800" b="1" spc="-15" dirty="0">
                <a:latin typeface="Calibri Light"/>
                <a:cs typeface="Calibri Light"/>
              </a:rPr>
              <a:t>health </a:t>
            </a:r>
            <a:r>
              <a:rPr sz="2800" b="1" spc="-35" dirty="0">
                <a:latin typeface="Calibri Light"/>
                <a:cs typeface="Calibri Light"/>
              </a:rPr>
              <a:t>Integrated </a:t>
            </a:r>
            <a:r>
              <a:rPr sz="2800" b="1" spc="-30" dirty="0">
                <a:latin typeface="Calibri Light"/>
                <a:cs typeface="Calibri Light"/>
              </a:rPr>
              <a:t>Resources </a:t>
            </a:r>
            <a:r>
              <a:rPr sz="2800" b="1" spc="-40" dirty="0">
                <a:latin typeface="Calibri Light"/>
                <a:cs typeface="Calibri Light"/>
              </a:rPr>
              <a:t>for </a:t>
            </a:r>
            <a:r>
              <a:rPr sz="2800" b="1" spc="-25" dirty="0">
                <a:latin typeface="Calibri Light"/>
                <a:cs typeface="Calibri Light"/>
              </a:rPr>
              <a:t>Children Project</a:t>
            </a:r>
            <a:r>
              <a:rPr sz="2800" b="1" spc="-180" dirty="0">
                <a:latin typeface="Calibri Light"/>
                <a:cs typeface="Calibri Light"/>
              </a:rPr>
              <a:t> </a:t>
            </a:r>
            <a:r>
              <a:rPr sz="2800" b="0" spc="-10" dirty="0">
                <a:latin typeface="Calibri Light"/>
                <a:cs typeface="Calibri Light"/>
              </a:rPr>
              <a:t>(BIRCh  </a:t>
            </a:r>
            <a:r>
              <a:rPr sz="2800" b="0" spc="-20" dirty="0">
                <a:latin typeface="Calibri Light"/>
                <a:cs typeface="Calibri Light"/>
              </a:rPr>
              <a:t>Project)</a:t>
            </a:r>
            <a:endParaRPr sz="2800" dirty="0">
              <a:latin typeface="Calibri Light"/>
              <a:cs typeface="Calibri Light"/>
            </a:endParaRPr>
          </a:p>
          <a:p>
            <a:pPr marL="241300" marR="5080" indent="-228600">
              <a:lnSpc>
                <a:spcPct val="90000"/>
              </a:lnSpc>
              <a:spcBef>
                <a:spcPts val="9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b="0" spc="-5" dirty="0">
                <a:latin typeface="Calibri Light"/>
                <a:cs typeface="Calibri Light"/>
              </a:rPr>
              <a:t>The mission of the </a:t>
            </a:r>
            <a:r>
              <a:rPr sz="2800" b="0" spc="-10" dirty="0">
                <a:latin typeface="Calibri Light"/>
                <a:cs typeface="Calibri Light"/>
              </a:rPr>
              <a:t>BIRCh </a:t>
            </a:r>
            <a:r>
              <a:rPr sz="2800" b="0" spc="-15" dirty="0">
                <a:latin typeface="Calibri Light"/>
                <a:cs typeface="Calibri Light"/>
              </a:rPr>
              <a:t>Project </a:t>
            </a:r>
            <a:r>
              <a:rPr sz="2800" b="0" spc="-5" dirty="0">
                <a:latin typeface="Calibri Light"/>
                <a:cs typeface="Calibri Light"/>
              </a:rPr>
              <a:t>is </a:t>
            </a:r>
            <a:r>
              <a:rPr sz="2800" b="0" spc="-15" dirty="0">
                <a:latin typeface="Calibri Light"/>
                <a:cs typeface="Calibri Light"/>
              </a:rPr>
              <a:t>to provide </a:t>
            </a:r>
            <a:r>
              <a:rPr sz="2800" b="0" spc="-20" dirty="0">
                <a:latin typeface="Calibri Light"/>
                <a:cs typeface="Calibri Light"/>
              </a:rPr>
              <a:t>professional  </a:t>
            </a:r>
            <a:r>
              <a:rPr sz="2800" b="0" spc="-15" dirty="0">
                <a:latin typeface="Calibri Light"/>
                <a:cs typeface="Calibri Light"/>
              </a:rPr>
              <a:t>development </a:t>
            </a:r>
            <a:r>
              <a:rPr sz="2800" b="0" spc="-5" dirty="0">
                <a:latin typeface="Calibri Light"/>
                <a:cs typeface="Calibri Light"/>
              </a:rPr>
              <a:t>and </a:t>
            </a:r>
            <a:r>
              <a:rPr sz="2800" b="0" spc="-15" dirty="0">
                <a:latin typeface="Calibri Light"/>
                <a:cs typeface="Calibri Light"/>
              </a:rPr>
              <a:t>resources </a:t>
            </a:r>
            <a:r>
              <a:rPr sz="2800" b="0" spc="-30" dirty="0">
                <a:latin typeface="Calibri Light"/>
                <a:cs typeface="Calibri Light"/>
              </a:rPr>
              <a:t>for </a:t>
            </a:r>
            <a:r>
              <a:rPr sz="2800" b="0" spc="-5" dirty="0">
                <a:latin typeface="Calibri Light"/>
                <a:cs typeface="Calibri Light"/>
              </a:rPr>
              <a:t>schools and </a:t>
            </a:r>
            <a:r>
              <a:rPr sz="2800" b="0" spc="-20" dirty="0">
                <a:latin typeface="Calibri Light"/>
                <a:cs typeface="Calibri Light"/>
              </a:rPr>
              <a:t>strengthen </a:t>
            </a:r>
            <a:r>
              <a:rPr sz="2800" b="0" spc="-5" dirty="0">
                <a:latin typeface="Calibri Light"/>
                <a:cs typeface="Calibri Light"/>
              </a:rPr>
              <a:t>the  </a:t>
            </a:r>
            <a:r>
              <a:rPr sz="2800" b="0" spc="-15" dirty="0">
                <a:latin typeface="Calibri Light"/>
                <a:cs typeface="Calibri Light"/>
              </a:rPr>
              <a:t>coordination </a:t>
            </a:r>
            <a:r>
              <a:rPr sz="2800" b="0" spc="-5" dirty="0">
                <a:latin typeface="Calibri Light"/>
                <a:cs typeface="Calibri Light"/>
              </a:rPr>
              <a:t>of </a:t>
            </a:r>
            <a:r>
              <a:rPr sz="2800" b="0" spc="-15" dirty="0">
                <a:latin typeface="Calibri Light"/>
                <a:cs typeface="Calibri Light"/>
              </a:rPr>
              <a:t>behavioral </a:t>
            </a:r>
            <a:r>
              <a:rPr sz="2800" b="0" spc="-5" dirty="0">
                <a:latin typeface="Calibri Light"/>
                <a:cs typeface="Calibri Light"/>
              </a:rPr>
              <a:t>health supports </a:t>
            </a:r>
            <a:r>
              <a:rPr sz="2800" b="0" spc="-15" dirty="0">
                <a:latin typeface="Calibri Light"/>
                <a:cs typeface="Calibri Light"/>
              </a:rPr>
              <a:t>provided </a:t>
            </a:r>
            <a:r>
              <a:rPr sz="2800" b="0" spc="-10" dirty="0">
                <a:latin typeface="Calibri Light"/>
                <a:cs typeface="Calibri Light"/>
              </a:rPr>
              <a:t>by </a:t>
            </a:r>
            <a:r>
              <a:rPr sz="2800" b="0" spc="-5" dirty="0">
                <a:latin typeface="Calibri Light"/>
                <a:cs typeface="Calibri Light"/>
              </a:rPr>
              <a:t>school and  </a:t>
            </a:r>
            <a:r>
              <a:rPr sz="2800" b="0" spc="-10" dirty="0">
                <a:latin typeface="Calibri Light"/>
                <a:cs typeface="Calibri Light"/>
              </a:rPr>
              <a:t>community</a:t>
            </a:r>
            <a:r>
              <a:rPr sz="2800" b="0" spc="-65" dirty="0">
                <a:latin typeface="Calibri Light"/>
                <a:cs typeface="Calibri Light"/>
              </a:rPr>
              <a:t> </a:t>
            </a:r>
            <a:r>
              <a:rPr sz="2800" b="0" spc="-10" dirty="0">
                <a:latin typeface="Calibri Light"/>
                <a:cs typeface="Calibri Light"/>
              </a:rPr>
              <a:t>agencies.</a:t>
            </a:r>
            <a:endParaRPr sz="2800" dirty="0">
              <a:latin typeface="Calibri Light"/>
              <a:cs typeface="Calibri Light"/>
            </a:endParaRPr>
          </a:p>
          <a:p>
            <a:pPr marL="698500" lvl="1" indent="-228600">
              <a:lnSpc>
                <a:spcPct val="100000"/>
              </a:lnSpc>
              <a:spcBef>
                <a:spcPts val="155"/>
              </a:spcBef>
              <a:buFont typeface="Arial"/>
              <a:buChar char="•"/>
              <a:tabLst>
                <a:tab pos="699135" algn="l"/>
              </a:tabLst>
            </a:pPr>
            <a:r>
              <a:rPr sz="2800" b="0" spc="-10" dirty="0">
                <a:latin typeface="Calibri Light"/>
                <a:cs typeface="Calibri Light"/>
              </a:rPr>
              <a:t>Collaboration between </a:t>
            </a:r>
            <a:r>
              <a:rPr sz="2800" b="0" spc="-5" dirty="0">
                <a:latin typeface="Calibri Light"/>
                <a:cs typeface="Calibri Light"/>
              </a:rPr>
              <a:t>UMB and</a:t>
            </a:r>
            <a:r>
              <a:rPr sz="2800" b="0" spc="-45" dirty="0">
                <a:latin typeface="Calibri Light"/>
                <a:cs typeface="Calibri Light"/>
              </a:rPr>
              <a:t> </a:t>
            </a:r>
            <a:r>
              <a:rPr sz="2800" b="0" spc="-5" dirty="0">
                <a:latin typeface="Calibri Light"/>
                <a:cs typeface="Calibri Light"/>
              </a:rPr>
              <a:t>UMA</a:t>
            </a:r>
            <a:endParaRPr sz="2800" dirty="0">
              <a:latin typeface="Calibri Light"/>
              <a:cs typeface="Calibri Light"/>
            </a:endParaRPr>
          </a:p>
          <a:p>
            <a:pPr marL="698500" lvl="1" indent="-228600">
              <a:lnSpc>
                <a:spcPct val="100000"/>
              </a:lnSpc>
              <a:spcBef>
                <a:spcPts val="165"/>
              </a:spcBef>
              <a:buFont typeface="Arial"/>
              <a:buChar char="•"/>
              <a:tabLst>
                <a:tab pos="699135" algn="l"/>
              </a:tabLst>
            </a:pPr>
            <a:r>
              <a:rPr sz="2800" b="0" spc="-5" dirty="0">
                <a:latin typeface="Calibri Light"/>
                <a:cs typeface="Calibri Light"/>
              </a:rPr>
              <a:t>Funded </a:t>
            </a:r>
            <a:r>
              <a:rPr sz="2800" b="0" spc="-10" dirty="0">
                <a:latin typeface="Calibri Light"/>
                <a:cs typeface="Calibri Light"/>
              </a:rPr>
              <a:t>by </a:t>
            </a:r>
            <a:r>
              <a:rPr sz="2800" b="0" spc="-15" dirty="0">
                <a:latin typeface="Calibri Light"/>
                <a:cs typeface="Calibri Light"/>
              </a:rPr>
              <a:t>Boston </a:t>
            </a:r>
            <a:r>
              <a:rPr sz="2800" b="0" spc="-25" dirty="0">
                <a:latin typeface="Calibri Light"/>
                <a:cs typeface="Calibri Light"/>
              </a:rPr>
              <a:t>Children’s</a:t>
            </a:r>
            <a:r>
              <a:rPr sz="2800" b="0" spc="20" dirty="0">
                <a:latin typeface="Calibri Light"/>
                <a:cs typeface="Calibri Light"/>
              </a:rPr>
              <a:t> </a:t>
            </a:r>
            <a:r>
              <a:rPr sz="2800" b="0" spc="-10" dirty="0">
                <a:latin typeface="Calibri Light"/>
                <a:cs typeface="Calibri Light"/>
              </a:rPr>
              <a:t>Hospital</a:t>
            </a:r>
            <a:endParaRPr sz="2800" dirty="0">
              <a:latin typeface="Calibri Light"/>
              <a:cs typeface="Calibri Light"/>
            </a:endParaRPr>
          </a:p>
          <a:p>
            <a:pPr marL="241300" indent="-228600">
              <a:lnSpc>
                <a:spcPct val="100000"/>
              </a:lnSpc>
              <a:spcBef>
                <a:spcPts val="655"/>
              </a:spcBef>
              <a:buFont typeface="Arial"/>
              <a:buChar char="•"/>
              <a:tabLst>
                <a:tab pos="241935" algn="l"/>
              </a:tabLst>
            </a:pPr>
            <a:r>
              <a:rPr sz="2800" b="0" spc="-55" dirty="0">
                <a:latin typeface="Calibri Light"/>
                <a:cs typeface="Calibri Light"/>
              </a:rPr>
              <a:t>Target </a:t>
            </a:r>
            <a:r>
              <a:rPr sz="2800" b="0" spc="-15" dirty="0">
                <a:latin typeface="Calibri Light"/>
                <a:cs typeface="Calibri Light"/>
              </a:rPr>
              <a:t>resources </a:t>
            </a:r>
            <a:r>
              <a:rPr sz="2800" b="0" spc="-5" dirty="0">
                <a:latin typeface="Calibri Light"/>
                <a:cs typeface="Calibri Light"/>
              </a:rPr>
              <a:t>and support </a:t>
            </a:r>
            <a:r>
              <a:rPr sz="2800" b="0" spc="-15" dirty="0">
                <a:latin typeface="Calibri Light"/>
                <a:cs typeface="Calibri Light"/>
              </a:rPr>
              <a:t>to </a:t>
            </a:r>
            <a:r>
              <a:rPr sz="2800" b="0" spc="-5" dirty="0">
                <a:latin typeface="Calibri Light"/>
                <a:cs typeface="Calibri Light"/>
              </a:rPr>
              <a:t>high need</a:t>
            </a:r>
            <a:r>
              <a:rPr sz="2800" b="0" spc="100" dirty="0">
                <a:latin typeface="Calibri Light"/>
                <a:cs typeface="Calibri Light"/>
              </a:rPr>
              <a:t> </a:t>
            </a:r>
            <a:r>
              <a:rPr sz="2800" b="0" spc="-10" dirty="0">
                <a:latin typeface="Calibri Light"/>
                <a:cs typeface="Calibri Light"/>
              </a:rPr>
              <a:t>districts/LEAs</a:t>
            </a:r>
            <a:endParaRPr sz="2800" dirty="0">
              <a:latin typeface="Calibri Light"/>
              <a:cs typeface="Calibri Light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935" algn="l"/>
              </a:tabLst>
            </a:pPr>
            <a:r>
              <a:rPr sz="2800" b="0" spc="-25" dirty="0">
                <a:latin typeface="Calibri Light"/>
                <a:cs typeface="Calibri Light"/>
              </a:rPr>
              <a:t>Offering </a:t>
            </a:r>
            <a:r>
              <a:rPr sz="2800" b="0" spc="-15" dirty="0">
                <a:latin typeface="Calibri Light"/>
                <a:cs typeface="Calibri Light"/>
              </a:rPr>
              <a:t>training </a:t>
            </a:r>
            <a:r>
              <a:rPr sz="2800" b="0" spc="-10" dirty="0">
                <a:latin typeface="Calibri Light"/>
                <a:cs typeface="Calibri Light"/>
              </a:rPr>
              <a:t>next</a:t>
            </a:r>
            <a:r>
              <a:rPr sz="2800" b="0" spc="45" dirty="0">
                <a:latin typeface="Calibri Light"/>
                <a:cs typeface="Calibri Light"/>
              </a:rPr>
              <a:t> </a:t>
            </a:r>
            <a:r>
              <a:rPr sz="2800" b="0" spc="-5" dirty="0">
                <a:latin typeface="Calibri Light"/>
                <a:cs typeface="Calibri Light"/>
              </a:rPr>
              <a:t>spring</a:t>
            </a:r>
            <a:endParaRPr sz="2800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0674" y="510032"/>
            <a:ext cx="6020435" cy="609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>
                <a:solidFill>
                  <a:srgbClr val="000000"/>
                </a:solidFill>
              </a:rPr>
              <a:t>Next </a:t>
            </a:r>
            <a:r>
              <a:rPr spc="-5" dirty="0">
                <a:solidFill>
                  <a:srgbClr val="000000"/>
                </a:solidFill>
              </a:rPr>
              <a:t>Steps for </a:t>
            </a:r>
            <a:r>
              <a:rPr spc="-10" dirty="0">
                <a:solidFill>
                  <a:srgbClr val="000000"/>
                </a:solidFill>
              </a:rPr>
              <a:t>BIRCh</a:t>
            </a:r>
            <a:r>
              <a:rPr spc="-6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Project</a:t>
            </a:r>
          </a:p>
        </p:txBody>
      </p:sp>
      <p:sp>
        <p:nvSpPr>
          <p:cNvPr id="4" name="object 4" descr="BIRCh logo - person planting seeds by a tree with a bird" title="BIRCh logo - person planting seeds by a tree with a bird"/>
          <p:cNvSpPr/>
          <p:nvPr/>
        </p:nvSpPr>
        <p:spPr>
          <a:xfrm>
            <a:off x="246888" y="6041135"/>
            <a:ext cx="605028" cy="5821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 descr="BIRCh logo - person planting seeds by a tree with a bird" title="BIRCh logo - person planting seeds by a tree with a bird"/>
          <p:cNvSpPr/>
          <p:nvPr/>
        </p:nvSpPr>
        <p:spPr>
          <a:xfrm>
            <a:off x="10687811" y="115823"/>
            <a:ext cx="1383792" cy="12725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students at table" title="students at table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 descr="darkening of picture" title="students at table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6195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 descr="chain link" title="chain link"/>
          <p:cNvSpPr/>
          <p:nvPr/>
        </p:nvSpPr>
        <p:spPr>
          <a:xfrm>
            <a:off x="757138" y="5841359"/>
            <a:ext cx="337820" cy="336550"/>
          </a:xfrm>
          <a:custGeom>
            <a:avLst/>
            <a:gdLst/>
            <a:ahLst/>
            <a:cxnLst/>
            <a:rect l="l" t="t" r="r" b="b"/>
            <a:pathLst>
              <a:path w="337819" h="336550">
                <a:moveTo>
                  <a:pt x="278848" y="173797"/>
                </a:moveTo>
                <a:lnTo>
                  <a:pt x="154152" y="173797"/>
                </a:lnTo>
                <a:lnTo>
                  <a:pt x="162988" y="182603"/>
                </a:lnTo>
                <a:lnTo>
                  <a:pt x="152917" y="205721"/>
                </a:lnTo>
                <a:lnTo>
                  <a:pt x="151579" y="225659"/>
                </a:lnTo>
                <a:lnTo>
                  <a:pt x="151418" y="230857"/>
                </a:lnTo>
                <a:lnTo>
                  <a:pt x="157810" y="254159"/>
                </a:lnTo>
                <a:lnTo>
                  <a:pt x="172316" y="275075"/>
                </a:lnTo>
                <a:lnTo>
                  <a:pt x="214045" y="316663"/>
                </a:lnTo>
                <a:lnTo>
                  <a:pt x="238285" y="331631"/>
                </a:lnTo>
                <a:lnTo>
                  <a:pt x="265470" y="336233"/>
                </a:lnTo>
                <a:lnTo>
                  <a:pt x="292471" y="330561"/>
                </a:lnTo>
                <a:lnTo>
                  <a:pt x="316158" y="314706"/>
                </a:lnTo>
                <a:lnTo>
                  <a:pt x="320033" y="308957"/>
                </a:lnTo>
                <a:lnTo>
                  <a:pt x="266329" y="308957"/>
                </a:lnTo>
                <a:lnTo>
                  <a:pt x="249729" y="305746"/>
                </a:lnTo>
                <a:lnTo>
                  <a:pt x="193426" y="254526"/>
                </a:lnTo>
                <a:lnTo>
                  <a:pt x="180999" y="217578"/>
                </a:lnTo>
                <a:lnTo>
                  <a:pt x="185080" y="204620"/>
                </a:lnTo>
                <a:lnTo>
                  <a:pt x="227300" y="204620"/>
                </a:lnTo>
                <a:lnTo>
                  <a:pt x="206190" y="183582"/>
                </a:lnTo>
                <a:lnTo>
                  <a:pt x="219192" y="179798"/>
                </a:lnTo>
                <a:lnTo>
                  <a:pt x="284869" y="179798"/>
                </a:lnTo>
                <a:lnTo>
                  <a:pt x="278848" y="173797"/>
                </a:lnTo>
                <a:close/>
              </a:path>
              <a:path w="337819" h="336550">
                <a:moveTo>
                  <a:pt x="284869" y="179798"/>
                </a:moveTo>
                <a:lnTo>
                  <a:pt x="219192" y="179798"/>
                </a:lnTo>
                <a:lnTo>
                  <a:pt x="232516" y="180096"/>
                </a:lnTo>
                <a:lnTo>
                  <a:pt x="245196" y="184339"/>
                </a:lnTo>
                <a:lnTo>
                  <a:pt x="256265" y="192389"/>
                </a:lnTo>
                <a:lnTo>
                  <a:pt x="297994" y="233976"/>
                </a:lnTo>
                <a:lnTo>
                  <a:pt x="307375" y="248433"/>
                </a:lnTo>
                <a:lnTo>
                  <a:pt x="310451" y="264861"/>
                </a:lnTo>
                <a:lnTo>
                  <a:pt x="307176" y="281382"/>
                </a:lnTo>
                <a:lnTo>
                  <a:pt x="297503" y="296113"/>
                </a:lnTo>
                <a:lnTo>
                  <a:pt x="282929" y="305746"/>
                </a:lnTo>
                <a:lnTo>
                  <a:pt x="266329" y="308957"/>
                </a:lnTo>
                <a:lnTo>
                  <a:pt x="320033" y="308957"/>
                </a:lnTo>
                <a:lnTo>
                  <a:pt x="332068" y="291098"/>
                </a:lnTo>
                <a:lnTo>
                  <a:pt x="337759" y="264189"/>
                </a:lnTo>
                <a:lnTo>
                  <a:pt x="333141" y="237095"/>
                </a:lnTo>
                <a:lnTo>
                  <a:pt x="318122" y="212938"/>
                </a:lnTo>
                <a:lnTo>
                  <a:pt x="284869" y="179798"/>
                </a:lnTo>
                <a:close/>
              </a:path>
              <a:path w="337819" h="336550">
                <a:moveTo>
                  <a:pt x="227300" y="204620"/>
                </a:moveTo>
                <a:lnTo>
                  <a:pt x="185080" y="204620"/>
                </a:lnTo>
                <a:lnTo>
                  <a:pt x="221409" y="240826"/>
                </a:lnTo>
                <a:lnTo>
                  <a:pt x="227300" y="246208"/>
                </a:lnTo>
                <a:lnTo>
                  <a:pt x="236137" y="246208"/>
                </a:lnTo>
                <a:lnTo>
                  <a:pt x="247428" y="234955"/>
                </a:lnTo>
                <a:lnTo>
                  <a:pt x="247919" y="225659"/>
                </a:lnTo>
                <a:lnTo>
                  <a:pt x="242519" y="219788"/>
                </a:lnTo>
                <a:lnTo>
                  <a:pt x="227300" y="204620"/>
                </a:lnTo>
                <a:close/>
              </a:path>
              <a:path w="337819" h="336550">
                <a:moveTo>
                  <a:pt x="72289" y="0"/>
                </a:moveTo>
                <a:lnTo>
                  <a:pt x="45288" y="5576"/>
                </a:lnTo>
                <a:lnTo>
                  <a:pt x="21600" y="21145"/>
                </a:lnTo>
                <a:lnTo>
                  <a:pt x="5691" y="44683"/>
                </a:lnTo>
                <a:lnTo>
                  <a:pt x="0" y="71478"/>
                </a:lnTo>
                <a:lnTo>
                  <a:pt x="4617" y="98549"/>
                </a:lnTo>
                <a:lnTo>
                  <a:pt x="19637" y="122913"/>
                </a:lnTo>
                <a:lnTo>
                  <a:pt x="61366" y="164500"/>
                </a:lnTo>
                <a:lnTo>
                  <a:pt x="82146" y="179232"/>
                </a:lnTo>
                <a:lnTo>
                  <a:pt x="106102" y="185845"/>
                </a:lnTo>
                <a:lnTo>
                  <a:pt x="130886" y="184109"/>
                </a:lnTo>
                <a:lnTo>
                  <a:pt x="154152" y="173797"/>
                </a:lnTo>
                <a:lnTo>
                  <a:pt x="278848" y="173797"/>
                </a:lnTo>
                <a:lnTo>
                  <a:pt x="276393" y="171350"/>
                </a:lnTo>
                <a:lnTo>
                  <a:pt x="263280" y="162054"/>
                </a:lnTo>
                <a:lnTo>
                  <a:pt x="183607" y="162054"/>
                </a:lnTo>
                <a:lnTo>
                  <a:pt x="177586" y="156053"/>
                </a:lnTo>
                <a:lnTo>
                  <a:pt x="119058" y="156053"/>
                </a:lnTo>
                <a:lnTo>
                  <a:pt x="105734" y="155755"/>
                </a:lnTo>
                <a:lnTo>
                  <a:pt x="40256" y="101874"/>
                </a:lnTo>
                <a:lnTo>
                  <a:pt x="27369" y="70806"/>
                </a:lnTo>
                <a:lnTo>
                  <a:pt x="30591" y="54262"/>
                </a:lnTo>
                <a:lnTo>
                  <a:pt x="40256" y="39737"/>
                </a:lnTo>
                <a:lnTo>
                  <a:pt x="54830" y="30105"/>
                </a:lnTo>
                <a:lnTo>
                  <a:pt x="71430" y="26894"/>
                </a:lnTo>
                <a:lnTo>
                  <a:pt x="131446" y="26894"/>
                </a:lnTo>
                <a:lnTo>
                  <a:pt x="123714" y="19188"/>
                </a:lnTo>
                <a:lnTo>
                  <a:pt x="99474" y="4506"/>
                </a:lnTo>
                <a:lnTo>
                  <a:pt x="72289" y="0"/>
                </a:lnTo>
                <a:close/>
              </a:path>
              <a:path w="337819" h="336550">
                <a:moveTo>
                  <a:pt x="231657" y="150006"/>
                </a:moveTo>
                <a:lnTo>
                  <a:pt x="206873" y="151741"/>
                </a:lnTo>
                <a:lnTo>
                  <a:pt x="183607" y="162054"/>
                </a:lnTo>
                <a:lnTo>
                  <a:pt x="263280" y="162054"/>
                </a:lnTo>
                <a:lnTo>
                  <a:pt x="255613" y="156619"/>
                </a:lnTo>
                <a:lnTo>
                  <a:pt x="231657" y="150006"/>
                </a:lnTo>
                <a:close/>
              </a:path>
              <a:path w="337819" h="336550">
                <a:moveTo>
                  <a:pt x="117823" y="96492"/>
                </a:moveTo>
                <a:lnTo>
                  <a:pt x="108986" y="96492"/>
                </a:lnTo>
                <a:lnTo>
                  <a:pt x="97695" y="107745"/>
                </a:lnTo>
                <a:lnTo>
                  <a:pt x="97204" y="117041"/>
                </a:lnTo>
                <a:lnTo>
                  <a:pt x="102604" y="122913"/>
                </a:lnTo>
                <a:lnTo>
                  <a:pt x="132060" y="152269"/>
                </a:lnTo>
                <a:lnTo>
                  <a:pt x="119058" y="156053"/>
                </a:lnTo>
                <a:lnTo>
                  <a:pt x="177586" y="156053"/>
                </a:lnTo>
                <a:lnTo>
                  <a:pt x="174771" y="153247"/>
                </a:lnTo>
                <a:lnTo>
                  <a:pt x="184363" y="131230"/>
                </a:lnTo>
                <a:lnTo>
                  <a:pt x="153170" y="131230"/>
                </a:lnTo>
                <a:lnTo>
                  <a:pt x="123714" y="101874"/>
                </a:lnTo>
                <a:lnTo>
                  <a:pt x="117823" y="96492"/>
                </a:lnTo>
                <a:close/>
              </a:path>
              <a:path w="337819" h="336550">
                <a:moveTo>
                  <a:pt x="131446" y="26894"/>
                </a:moveTo>
                <a:lnTo>
                  <a:pt x="71430" y="26894"/>
                </a:lnTo>
                <a:lnTo>
                  <a:pt x="88029" y="30105"/>
                </a:lnTo>
                <a:lnTo>
                  <a:pt x="102604" y="39737"/>
                </a:lnTo>
                <a:lnTo>
                  <a:pt x="144333" y="81325"/>
                </a:lnTo>
                <a:lnTo>
                  <a:pt x="152410" y="92356"/>
                </a:lnTo>
                <a:lnTo>
                  <a:pt x="156668" y="104993"/>
                </a:lnTo>
                <a:lnTo>
                  <a:pt x="156967" y="118272"/>
                </a:lnTo>
                <a:lnTo>
                  <a:pt x="153170" y="131230"/>
                </a:lnTo>
                <a:lnTo>
                  <a:pt x="184363" y="131230"/>
                </a:lnTo>
                <a:lnTo>
                  <a:pt x="184842" y="130129"/>
                </a:lnTo>
                <a:lnTo>
                  <a:pt x="186344" y="107745"/>
                </a:lnTo>
                <a:lnTo>
                  <a:pt x="186341" y="104993"/>
                </a:lnTo>
                <a:lnTo>
                  <a:pt x="179948" y="81692"/>
                </a:lnTo>
                <a:lnTo>
                  <a:pt x="165443" y="60776"/>
                </a:lnTo>
                <a:lnTo>
                  <a:pt x="131446" y="26894"/>
                </a:lnTo>
                <a:close/>
              </a:path>
            </a:pathLst>
          </a:custGeom>
          <a:solidFill>
            <a:srgbClr val="B15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 descr="envelope" title="envelope"/>
          <p:cNvSpPr/>
          <p:nvPr/>
        </p:nvSpPr>
        <p:spPr>
          <a:xfrm>
            <a:off x="729646" y="5133150"/>
            <a:ext cx="393065" cy="274320"/>
          </a:xfrm>
          <a:custGeom>
            <a:avLst/>
            <a:gdLst/>
            <a:ahLst/>
            <a:cxnLst/>
            <a:rect l="l" t="t" r="r" b="b"/>
            <a:pathLst>
              <a:path w="393065" h="274320">
                <a:moveTo>
                  <a:pt x="386792" y="0"/>
                </a:moveTo>
                <a:lnTo>
                  <a:pt x="5574" y="0"/>
                </a:lnTo>
                <a:lnTo>
                  <a:pt x="939" y="5599"/>
                </a:lnTo>
                <a:lnTo>
                  <a:pt x="0" y="7324"/>
                </a:lnTo>
                <a:lnTo>
                  <a:pt x="0" y="266358"/>
                </a:lnTo>
                <a:lnTo>
                  <a:pt x="939" y="268083"/>
                </a:lnTo>
                <a:lnTo>
                  <a:pt x="5829" y="273989"/>
                </a:lnTo>
                <a:lnTo>
                  <a:pt x="386538" y="273989"/>
                </a:lnTo>
                <a:lnTo>
                  <a:pt x="391427" y="268083"/>
                </a:lnTo>
                <a:lnTo>
                  <a:pt x="392367" y="266358"/>
                </a:lnTo>
                <a:lnTo>
                  <a:pt x="392743" y="244633"/>
                </a:lnTo>
                <a:lnTo>
                  <a:pt x="43692" y="244633"/>
                </a:lnTo>
                <a:lnTo>
                  <a:pt x="56947" y="231423"/>
                </a:lnTo>
                <a:lnTo>
                  <a:pt x="29455" y="231423"/>
                </a:lnTo>
                <a:lnTo>
                  <a:pt x="29455" y="42077"/>
                </a:lnTo>
                <a:lnTo>
                  <a:pt x="57257" y="42077"/>
                </a:lnTo>
                <a:lnTo>
                  <a:pt x="44183" y="29356"/>
                </a:lnTo>
                <a:lnTo>
                  <a:pt x="392743" y="29356"/>
                </a:lnTo>
                <a:lnTo>
                  <a:pt x="392367" y="7324"/>
                </a:lnTo>
                <a:lnTo>
                  <a:pt x="391427" y="5599"/>
                </a:lnTo>
                <a:lnTo>
                  <a:pt x="386792" y="0"/>
                </a:lnTo>
                <a:close/>
              </a:path>
              <a:path w="393065" h="274320">
                <a:moveTo>
                  <a:pt x="281302" y="149226"/>
                </a:moveTo>
                <a:lnTo>
                  <a:pt x="254301" y="149226"/>
                </a:lnTo>
                <a:lnTo>
                  <a:pt x="349542" y="244633"/>
                </a:lnTo>
                <a:lnTo>
                  <a:pt x="392743" y="244633"/>
                </a:lnTo>
                <a:lnTo>
                  <a:pt x="392743" y="230934"/>
                </a:lnTo>
                <a:lnTo>
                  <a:pt x="363288" y="230934"/>
                </a:lnTo>
                <a:lnTo>
                  <a:pt x="281302" y="149226"/>
                </a:lnTo>
                <a:close/>
              </a:path>
              <a:path w="393065" h="274320">
                <a:moveTo>
                  <a:pt x="57257" y="42077"/>
                </a:moveTo>
                <a:lnTo>
                  <a:pt x="29455" y="42077"/>
                </a:lnTo>
                <a:lnTo>
                  <a:pt x="125187" y="135527"/>
                </a:lnTo>
                <a:lnTo>
                  <a:pt x="29455" y="231423"/>
                </a:lnTo>
                <a:lnTo>
                  <a:pt x="56947" y="231423"/>
                </a:lnTo>
                <a:lnTo>
                  <a:pt x="139424" y="149226"/>
                </a:lnTo>
                <a:lnTo>
                  <a:pt x="167374" y="149226"/>
                </a:lnTo>
                <a:lnTo>
                  <a:pt x="57257" y="42077"/>
                </a:lnTo>
                <a:close/>
              </a:path>
              <a:path w="393065" h="274320">
                <a:moveTo>
                  <a:pt x="392743" y="42566"/>
                </a:moveTo>
                <a:lnTo>
                  <a:pt x="363288" y="42566"/>
                </a:lnTo>
                <a:lnTo>
                  <a:pt x="363288" y="230934"/>
                </a:lnTo>
                <a:lnTo>
                  <a:pt x="392743" y="230934"/>
                </a:lnTo>
                <a:lnTo>
                  <a:pt x="392743" y="42566"/>
                </a:lnTo>
                <a:close/>
              </a:path>
              <a:path w="393065" h="274320">
                <a:moveTo>
                  <a:pt x="167374" y="149226"/>
                </a:moveTo>
                <a:lnTo>
                  <a:pt x="139424" y="149226"/>
                </a:lnTo>
                <a:lnTo>
                  <a:pt x="176243" y="184943"/>
                </a:lnTo>
                <a:lnTo>
                  <a:pt x="182135" y="190325"/>
                </a:lnTo>
                <a:lnTo>
                  <a:pt x="189498" y="193260"/>
                </a:lnTo>
                <a:lnTo>
                  <a:pt x="204226" y="193260"/>
                </a:lnTo>
                <a:lnTo>
                  <a:pt x="211590" y="190325"/>
                </a:lnTo>
                <a:lnTo>
                  <a:pt x="217481" y="184943"/>
                </a:lnTo>
                <a:lnTo>
                  <a:pt x="228073" y="174668"/>
                </a:lnTo>
                <a:lnTo>
                  <a:pt x="193426" y="174668"/>
                </a:lnTo>
                <a:lnTo>
                  <a:pt x="189498" y="170754"/>
                </a:lnTo>
                <a:lnTo>
                  <a:pt x="167374" y="149226"/>
                </a:lnTo>
                <a:close/>
              </a:path>
              <a:path w="393065" h="274320">
                <a:moveTo>
                  <a:pt x="392743" y="29356"/>
                </a:moveTo>
                <a:lnTo>
                  <a:pt x="349051" y="29356"/>
                </a:lnTo>
                <a:lnTo>
                  <a:pt x="203245" y="170754"/>
                </a:lnTo>
                <a:lnTo>
                  <a:pt x="199317" y="174668"/>
                </a:lnTo>
                <a:lnTo>
                  <a:pt x="228073" y="174668"/>
                </a:lnTo>
                <a:lnTo>
                  <a:pt x="254301" y="149226"/>
                </a:lnTo>
                <a:lnTo>
                  <a:pt x="281302" y="149226"/>
                </a:lnTo>
                <a:lnTo>
                  <a:pt x="267556" y="135527"/>
                </a:lnTo>
                <a:lnTo>
                  <a:pt x="363288" y="42566"/>
                </a:lnTo>
                <a:lnTo>
                  <a:pt x="392743" y="42566"/>
                </a:lnTo>
                <a:lnTo>
                  <a:pt x="392743" y="29356"/>
                </a:lnTo>
                <a:close/>
              </a:path>
            </a:pathLst>
          </a:custGeom>
          <a:solidFill>
            <a:srgbClr val="B15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 descr="person/body" title="person/body"/>
          <p:cNvSpPr/>
          <p:nvPr/>
        </p:nvSpPr>
        <p:spPr>
          <a:xfrm>
            <a:off x="768920" y="4557554"/>
            <a:ext cx="314325" cy="156845"/>
          </a:xfrm>
          <a:custGeom>
            <a:avLst/>
            <a:gdLst/>
            <a:ahLst/>
            <a:cxnLst/>
            <a:rect l="l" t="t" r="r" b="b"/>
            <a:pathLst>
              <a:path w="314325" h="156845">
                <a:moveTo>
                  <a:pt x="157097" y="0"/>
                </a:moveTo>
                <a:lnTo>
                  <a:pt x="108495" y="5779"/>
                </a:lnTo>
                <a:lnTo>
                  <a:pt x="71767" y="16696"/>
                </a:lnTo>
                <a:lnTo>
                  <a:pt x="32922" y="35655"/>
                </a:lnTo>
                <a:lnTo>
                  <a:pt x="4172" y="61158"/>
                </a:lnTo>
                <a:lnTo>
                  <a:pt x="0" y="78282"/>
                </a:lnTo>
                <a:lnTo>
                  <a:pt x="0" y="156565"/>
                </a:lnTo>
                <a:lnTo>
                  <a:pt x="314195" y="156565"/>
                </a:lnTo>
                <a:lnTo>
                  <a:pt x="314195" y="78282"/>
                </a:lnTo>
                <a:lnTo>
                  <a:pt x="281272" y="34829"/>
                </a:lnTo>
                <a:lnTo>
                  <a:pt x="242427" y="16421"/>
                </a:lnTo>
                <a:lnTo>
                  <a:pt x="190971" y="2690"/>
                </a:lnTo>
                <a:lnTo>
                  <a:pt x="157097" y="0"/>
                </a:lnTo>
                <a:close/>
              </a:path>
            </a:pathLst>
          </a:custGeom>
          <a:solidFill>
            <a:srgbClr val="B15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 descr="person" title="person"/>
          <p:cNvSpPr/>
          <p:nvPr/>
        </p:nvSpPr>
        <p:spPr>
          <a:xfrm>
            <a:off x="847469" y="4381418"/>
            <a:ext cx="157480" cy="156845"/>
          </a:xfrm>
          <a:custGeom>
            <a:avLst/>
            <a:gdLst/>
            <a:ahLst/>
            <a:cxnLst/>
            <a:rect l="l" t="t" r="r" b="b"/>
            <a:pathLst>
              <a:path w="157480" h="156845">
                <a:moveTo>
                  <a:pt x="78548" y="0"/>
                </a:moveTo>
                <a:lnTo>
                  <a:pt x="47973" y="6151"/>
                </a:lnTo>
                <a:lnTo>
                  <a:pt x="23006" y="22928"/>
                </a:lnTo>
                <a:lnTo>
                  <a:pt x="6172" y="47811"/>
                </a:lnTo>
                <a:lnTo>
                  <a:pt x="0" y="78282"/>
                </a:lnTo>
                <a:lnTo>
                  <a:pt x="6172" y="108754"/>
                </a:lnTo>
                <a:lnTo>
                  <a:pt x="23006" y="133637"/>
                </a:lnTo>
                <a:lnTo>
                  <a:pt x="47973" y="150413"/>
                </a:lnTo>
                <a:lnTo>
                  <a:pt x="78548" y="156565"/>
                </a:lnTo>
                <a:lnTo>
                  <a:pt x="109123" y="150413"/>
                </a:lnTo>
                <a:lnTo>
                  <a:pt x="134091" y="133637"/>
                </a:lnTo>
                <a:lnTo>
                  <a:pt x="150924" y="108754"/>
                </a:lnTo>
                <a:lnTo>
                  <a:pt x="157097" y="78282"/>
                </a:lnTo>
                <a:lnTo>
                  <a:pt x="150924" y="47811"/>
                </a:lnTo>
                <a:lnTo>
                  <a:pt x="134091" y="22928"/>
                </a:lnTo>
                <a:lnTo>
                  <a:pt x="109123" y="6151"/>
                </a:lnTo>
                <a:lnTo>
                  <a:pt x="78548" y="0"/>
                </a:lnTo>
                <a:close/>
              </a:path>
            </a:pathLst>
          </a:custGeom>
          <a:solidFill>
            <a:srgbClr val="B15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 descr="person" title="person"/>
          <p:cNvSpPr/>
          <p:nvPr/>
        </p:nvSpPr>
        <p:spPr>
          <a:xfrm>
            <a:off x="768920" y="3801650"/>
            <a:ext cx="314325" cy="156845"/>
          </a:xfrm>
          <a:custGeom>
            <a:avLst/>
            <a:gdLst/>
            <a:ahLst/>
            <a:cxnLst/>
            <a:rect l="l" t="t" r="r" b="b"/>
            <a:pathLst>
              <a:path w="314325" h="156845">
                <a:moveTo>
                  <a:pt x="157097" y="0"/>
                </a:moveTo>
                <a:lnTo>
                  <a:pt x="108495" y="5779"/>
                </a:lnTo>
                <a:lnTo>
                  <a:pt x="71767" y="16696"/>
                </a:lnTo>
                <a:lnTo>
                  <a:pt x="32922" y="35655"/>
                </a:lnTo>
                <a:lnTo>
                  <a:pt x="4172" y="61158"/>
                </a:lnTo>
                <a:lnTo>
                  <a:pt x="0" y="78282"/>
                </a:lnTo>
                <a:lnTo>
                  <a:pt x="0" y="156565"/>
                </a:lnTo>
                <a:lnTo>
                  <a:pt x="314195" y="156565"/>
                </a:lnTo>
                <a:lnTo>
                  <a:pt x="314195" y="78282"/>
                </a:lnTo>
                <a:lnTo>
                  <a:pt x="281272" y="34829"/>
                </a:lnTo>
                <a:lnTo>
                  <a:pt x="242427" y="16421"/>
                </a:lnTo>
                <a:lnTo>
                  <a:pt x="190971" y="2690"/>
                </a:lnTo>
                <a:lnTo>
                  <a:pt x="157097" y="0"/>
                </a:lnTo>
                <a:close/>
              </a:path>
            </a:pathLst>
          </a:custGeom>
          <a:solidFill>
            <a:srgbClr val="B15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 descr="person/head" title="person/head"/>
          <p:cNvSpPr/>
          <p:nvPr/>
        </p:nvSpPr>
        <p:spPr>
          <a:xfrm>
            <a:off x="847469" y="3625514"/>
            <a:ext cx="157480" cy="156845"/>
          </a:xfrm>
          <a:custGeom>
            <a:avLst/>
            <a:gdLst/>
            <a:ahLst/>
            <a:cxnLst/>
            <a:rect l="l" t="t" r="r" b="b"/>
            <a:pathLst>
              <a:path w="157480" h="156845">
                <a:moveTo>
                  <a:pt x="78548" y="0"/>
                </a:moveTo>
                <a:lnTo>
                  <a:pt x="47973" y="6151"/>
                </a:lnTo>
                <a:lnTo>
                  <a:pt x="23006" y="22928"/>
                </a:lnTo>
                <a:lnTo>
                  <a:pt x="6172" y="47811"/>
                </a:lnTo>
                <a:lnTo>
                  <a:pt x="0" y="78282"/>
                </a:lnTo>
                <a:lnTo>
                  <a:pt x="6172" y="108754"/>
                </a:lnTo>
                <a:lnTo>
                  <a:pt x="23006" y="133637"/>
                </a:lnTo>
                <a:lnTo>
                  <a:pt x="47973" y="150413"/>
                </a:lnTo>
                <a:lnTo>
                  <a:pt x="78548" y="156565"/>
                </a:lnTo>
                <a:lnTo>
                  <a:pt x="109123" y="150413"/>
                </a:lnTo>
                <a:lnTo>
                  <a:pt x="134091" y="133637"/>
                </a:lnTo>
                <a:lnTo>
                  <a:pt x="150924" y="108754"/>
                </a:lnTo>
                <a:lnTo>
                  <a:pt x="157097" y="78282"/>
                </a:lnTo>
                <a:lnTo>
                  <a:pt x="150924" y="47811"/>
                </a:lnTo>
                <a:lnTo>
                  <a:pt x="134091" y="22928"/>
                </a:lnTo>
                <a:lnTo>
                  <a:pt x="109123" y="6151"/>
                </a:lnTo>
                <a:lnTo>
                  <a:pt x="78548" y="0"/>
                </a:lnTo>
                <a:close/>
              </a:path>
            </a:pathLst>
          </a:custGeom>
          <a:solidFill>
            <a:srgbClr val="B15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 descr="Melissa Pearrow, Ph.D. &amp;&#10;Sara Whitcomb, Ph.D.&#10;Whitney Walker, M.S., Doctoral Student&#10;Birch.project@umb.edu&#10;www.umb.edu/birch&#10;" title="contact information"/>
          <p:cNvSpPr txBox="1"/>
          <p:nvPr/>
        </p:nvSpPr>
        <p:spPr>
          <a:xfrm>
            <a:off x="729646" y="3398519"/>
            <a:ext cx="7042754" cy="279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15315">
              <a:lnSpc>
                <a:spcPct val="100000"/>
              </a:lnSpc>
            </a:pPr>
            <a:r>
              <a:rPr sz="2400" b="0" spc="-5" dirty="0">
                <a:solidFill>
                  <a:srgbClr val="FFFFFF"/>
                </a:solidFill>
                <a:latin typeface="Calibri Light"/>
                <a:cs typeface="Calibri Light"/>
              </a:rPr>
              <a:t>Melissa </a:t>
            </a:r>
            <a:r>
              <a:rPr sz="2400" b="0" spc="-45" dirty="0">
                <a:solidFill>
                  <a:srgbClr val="FFFFFF"/>
                </a:solidFill>
                <a:latin typeface="Calibri Light"/>
                <a:cs typeface="Calibri Light"/>
              </a:rPr>
              <a:t>Pearrow, </a:t>
            </a:r>
            <a:r>
              <a:rPr sz="2400" b="0" spc="-15" dirty="0">
                <a:solidFill>
                  <a:srgbClr val="FFFFFF"/>
                </a:solidFill>
                <a:latin typeface="Calibri Light"/>
                <a:cs typeface="Calibri Light"/>
              </a:rPr>
              <a:t>Ph.D.</a:t>
            </a:r>
            <a:r>
              <a:rPr sz="2400" b="0" spc="-3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2400" b="0" dirty="0">
                <a:solidFill>
                  <a:srgbClr val="FFFFFF"/>
                </a:solidFill>
                <a:latin typeface="Calibri Light"/>
                <a:cs typeface="Calibri Light"/>
              </a:rPr>
              <a:t>&amp;</a:t>
            </a:r>
            <a:endParaRPr sz="2400" dirty="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tabLst>
                <a:tab pos="615315" algn="l"/>
                <a:tab pos="4309745" algn="l"/>
              </a:tabLst>
            </a:pPr>
            <a:r>
              <a:rPr sz="2400" b="0" u="dash" dirty="0">
                <a:solidFill>
                  <a:srgbClr val="FFFFFF"/>
                </a:solidFill>
                <a:latin typeface="Calibri Light"/>
                <a:cs typeface="Calibri Light"/>
              </a:rPr>
              <a:t> 	</a:t>
            </a:r>
            <a:r>
              <a:rPr sz="2400" b="0" u="dash" spc="-15" dirty="0">
                <a:solidFill>
                  <a:srgbClr val="FFFFFF"/>
                </a:solidFill>
                <a:latin typeface="Calibri Light"/>
                <a:cs typeface="Calibri Light"/>
              </a:rPr>
              <a:t>Sara </a:t>
            </a:r>
            <a:r>
              <a:rPr sz="2400" b="0" u="dash" spc="-10" dirty="0">
                <a:solidFill>
                  <a:srgbClr val="FFFFFF"/>
                </a:solidFill>
                <a:latin typeface="Calibri Light"/>
                <a:cs typeface="Calibri Light"/>
              </a:rPr>
              <a:t>Whitcomb,</a:t>
            </a:r>
            <a:r>
              <a:rPr sz="2400" b="0" u="dash" spc="-5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2400" b="0" u="dash" spc="-15" dirty="0">
                <a:solidFill>
                  <a:srgbClr val="FFFFFF"/>
                </a:solidFill>
                <a:latin typeface="Calibri Light"/>
                <a:cs typeface="Calibri Light"/>
              </a:rPr>
              <a:t>Ph.D.	</a:t>
            </a:r>
            <a:endParaRPr sz="2400" dirty="0">
              <a:latin typeface="Calibri Light"/>
              <a:cs typeface="Calibri Light"/>
            </a:endParaRPr>
          </a:p>
          <a:p>
            <a:pPr marL="615315">
              <a:lnSpc>
                <a:spcPct val="100000"/>
              </a:lnSpc>
              <a:spcBef>
                <a:spcPts val="1875"/>
              </a:spcBef>
            </a:pPr>
            <a:r>
              <a:rPr sz="2400" b="0" spc="-5" dirty="0">
                <a:solidFill>
                  <a:srgbClr val="FFFFFF"/>
                </a:solidFill>
                <a:latin typeface="Calibri Light"/>
                <a:cs typeface="Calibri Light"/>
              </a:rPr>
              <a:t>Whitney </a:t>
            </a:r>
            <a:r>
              <a:rPr sz="2400" b="0" spc="-60" dirty="0">
                <a:solidFill>
                  <a:srgbClr val="FFFFFF"/>
                </a:solidFill>
                <a:latin typeface="Calibri Light"/>
                <a:cs typeface="Calibri Light"/>
              </a:rPr>
              <a:t>Walker, </a:t>
            </a:r>
            <a:r>
              <a:rPr sz="2400" b="0" dirty="0">
                <a:solidFill>
                  <a:srgbClr val="FFFFFF"/>
                </a:solidFill>
                <a:latin typeface="Calibri Light"/>
                <a:cs typeface="Calibri Light"/>
              </a:rPr>
              <a:t>M.S., </a:t>
            </a:r>
            <a:r>
              <a:rPr sz="2400" b="0" spc="-15" dirty="0">
                <a:solidFill>
                  <a:srgbClr val="FFFFFF"/>
                </a:solidFill>
                <a:latin typeface="Calibri Light"/>
                <a:cs typeface="Calibri Light"/>
              </a:rPr>
              <a:t>Doctoral</a:t>
            </a:r>
            <a:r>
              <a:rPr sz="2400" b="0" spc="3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2400" b="0" spc="-5" dirty="0">
                <a:solidFill>
                  <a:srgbClr val="FFFFFF"/>
                </a:solidFill>
                <a:latin typeface="Calibri Light"/>
                <a:cs typeface="Calibri Light"/>
              </a:rPr>
              <a:t>Student</a:t>
            </a:r>
            <a:endParaRPr sz="2400" dirty="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200" dirty="0">
              <a:latin typeface="Times New Roman"/>
              <a:cs typeface="Times New Roman"/>
            </a:endParaRPr>
          </a:p>
          <a:p>
            <a:pPr marL="615315">
              <a:lnSpc>
                <a:spcPct val="100000"/>
              </a:lnSpc>
            </a:pPr>
            <a:r>
              <a:rPr lang="en-US" sz="2400" b="0" spc="-10" dirty="0" err="1">
                <a:solidFill>
                  <a:srgbClr val="FFFFFF"/>
                </a:solidFill>
                <a:latin typeface="Calibri Light"/>
                <a:cs typeface="Calibri Light"/>
              </a:rPr>
              <a:t>BIRCh</a:t>
            </a:r>
            <a:r>
              <a:rPr lang="en-US" sz="2400" b="0" spc="-10" dirty="0">
                <a:solidFill>
                  <a:srgbClr val="FFFFFF"/>
                </a:solidFill>
                <a:latin typeface="Calibri Light"/>
                <a:cs typeface="Calibri Light"/>
              </a:rPr>
              <a:t> email: </a:t>
            </a:r>
            <a:r>
              <a:rPr lang="en-US" sz="2400" b="0" spc="-10" dirty="0">
                <a:solidFill>
                  <a:srgbClr val="FFFFFF"/>
                </a:solidFill>
                <a:latin typeface="Calibri Light"/>
                <a:cs typeface="Calibri Light"/>
                <a:hlinkClick r:id="rId3"/>
              </a:rPr>
              <a:t>Birch.project@umb.edu</a:t>
            </a:r>
            <a:endParaRPr sz="2400" dirty="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50" dirty="0">
              <a:latin typeface="Times New Roman"/>
              <a:cs typeface="Times New Roman"/>
            </a:endParaRPr>
          </a:p>
          <a:p>
            <a:pPr marL="615315">
              <a:lnSpc>
                <a:spcPct val="100000"/>
              </a:lnSpc>
            </a:pPr>
            <a:r>
              <a:rPr lang="en-US" sz="2400" b="0" spc="-15" dirty="0" err="1">
                <a:solidFill>
                  <a:srgbClr val="FFFFFF"/>
                </a:solidFill>
                <a:latin typeface="Calibri Light"/>
                <a:cs typeface="Calibri Light"/>
              </a:rPr>
              <a:t>BIRCh</a:t>
            </a:r>
            <a:r>
              <a:rPr lang="en-US" sz="2400" b="0" spc="-15" dirty="0">
                <a:solidFill>
                  <a:srgbClr val="FFFFFF"/>
                </a:solidFill>
                <a:latin typeface="Calibri Light"/>
                <a:cs typeface="Calibri Light"/>
              </a:rPr>
              <a:t> website: </a:t>
            </a:r>
            <a:r>
              <a:rPr lang="en-US" sz="2400" b="0" spc="-15" dirty="0">
                <a:solidFill>
                  <a:srgbClr val="FFFFFF"/>
                </a:solidFill>
                <a:latin typeface="Calibri Light"/>
                <a:cs typeface="Calibri Light"/>
                <a:hlinkClick r:id="rId4"/>
              </a:rPr>
              <a:t>www.umb.edu/birch</a:t>
            </a:r>
            <a:r>
              <a:rPr lang="en-US" sz="2400" b="0" spc="-1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endParaRPr sz="2400" dirty="0">
              <a:latin typeface="Calibri Light"/>
              <a:cs typeface="Calibri Light"/>
            </a:endParaRPr>
          </a:p>
        </p:txBody>
      </p:sp>
      <p:sp>
        <p:nvSpPr>
          <p:cNvPr id="5" name="object 5" descr="THANK YOU" title="THANK YOU"/>
          <p:cNvSpPr txBox="1">
            <a:spLocks noGrp="1"/>
          </p:cNvSpPr>
          <p:nvPr>
            <p:ph type="title"/>
          </p:nvPr>
        </p:nvSpPr>
        <p:spPr>
          <a:xfrm>
            <a:off x="770026" y="2168525"/>
            <a:ext cx="2945765" cy="670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spc="-5" dirty="0"/>
              <a:t>THAN</a:t>
            </a:r>
            <a:r>
              <a:rPr sz="4400" spc="380" dirty="0"/>
              <a:t>K</a:t>
            </a:r>
            <a:r>
              <a:rPr sz="4400" spc="-85" dirty="0"/>
              <a:t>Y</a:t>
            </a:r>
            <a:r>
              <a:rPr sz="4400" spc="-5" dirty="0"/>
              <a:t>OU</a:t>
            </a:r>
            <a:endParaRPr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55752" y="1597412"/>
            <a:ext cx="8714740" cy="45166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4850" dirty="0">
              <a:latin typeface="Times New Roman"/>
              <a:cs typeface="Times New Roman"/>
            </a:endParaRPr>
          </a:p>
          <a:p>
            <a:pPr marL="952500">
              <a:lnSpc>
                <a:spcPct val="100000"/>
              </a:lnSpc>
            </a:pPr>
            <a:r>
              <a:rPr sz="4000" spc="-5" dirty="0">
                <a:latin typeface="Arial"/>
                <a:cs typeface="Arial"/>
              </a:rPr>
              <a:t>•</a:t>
            </a:r>
            <a:r>
              <a:rPr sz="4000" spc="-735" dirty="0">
                <a:latin typeface="Arial"/>
                <a:cs typeface="Arial"/>
              </a:rPr>
              <a:t> </a:t>
            </a:r>
            <a:r>
              <a:rPr sz="4000" b="0" spc="-15" dirty="0">
                <a:latin typeface="Calibri Light"/>
                <a:cs typeface="Calibri Light"/>
              </a:rPr>
              <a:t>Background </a:t>
            </a:r>
            <a:r>
              <a:rPr sz="4000" b="0" spc="-5" dirty="0">
                <a:latin typeface="Calibri Light"/>
                <a:cs typeface="Calibri Light"/>
              </a:rPr>
              <a:t>of Mapping </a:t>
            </a:r>
            <a:r>
              <a:rPr sz="4000" b="0" spc="-20" dirty="0">
                <a:latin typeface="Calibri Light"/>
                <a:cs typeface="Calibri Light"/>
              </a:rPr>
              <a:t>Project</a:t>
            </a:r>
            <a:endParaRPr sz="4000" dirty="0">
              <a:latin typeface="Calibri Light"/>
              <a:cs typeface="Calibri Light"/>
            </a:endParaRPr>
          </a:p>
          <a:p>
            <a:pPr marL="952500">
              <a:lnSpc>
                <a:spcPct val="100000"/>
              </a:lnSpc>
              <a:spcBef>
                <a:spcPts val="3400"/>
              </a:spcBef>
            </a:pPr>
            <a:r>
              <a:rPr sz="4000" spc="-5" dirty="0">
                <a:latin typeface="Arial"/>
                <a:cs typeface="Arial"/>
              </a:rPr>
              <a:t>•</a:t>
            </a:r>
            <a:r>
              <a:rPr sz="4000" spc="-750" dirty="0">
                <a:latin typeface="Arial"/>
                <a:cs typeface="Arial"/>
              </a:rPr>
              <a:t> </a:t>
            </a:r>
            <a:r>
              <a:rPr sz="4000" b="0" spc="-30" dirty="0">
                <a:latin typeface="Calibri Light"/>
                <a:cs typeface="Calibri Light"/>
              </a:rPr>
              <a:t>Data </a:t>
            </a:r>
            <a:r>
              <a:rPr sz="4000" b="0" spc="-5" dirty="0">
                <a:latin typeface="Calibri Light"/>
                <a:cs typeface="Calibri Light"/>
              </a:rPr>
              <a:t>collection </a:t>
            </a:r>
            <a:r>
              <a:rPr sz="4000" b="0" spc="-20" dirty="0">
                <a:latin typeface="Calibri Light"/>
                <a:cs typeface="Calibri Light"/>
              </a:rPr>
              <a:t>procedures</a:t>
            </a:r>
            <a:endParaRPr sz="4000" dirty="0">
              <a:latin typeface="Calibri Light"/>
              <a:cs typeface="Calibri Light"/>
            </a:endParaRPr>
          </a:p>
          <a:p>
            <a:pPr marL="952500">
              <a:lnSpc>
                <a:spcPct val="100000"/>
              </a:lnSpc>
              <a:spcBef>
                <a:spcPts val="3410"/>
              </a:spcBef>
            </a:pPr>
            <a:r>
              <a:rPr sz="4000" spc="-5" dirty="0">
                <a:latin typeface="Arial"/>
                <a:cs typeface="Arial"/>
              </a:rPr>
              <a:t>•</a:t>
            </a:r>
            <a:r>
              <a:rPr sz="4000" spc="-715" dirty="0">
                <a:latin typeface="Arial"/>
                <a:cs typeface="Arial"/>
              </a:rPr>
              <a:t> </a:t>
            </a:r>
            <a:r>
              <a:rPr sz="4000" b="0" spc="-5" dirty="0">
                <a:latin typeface="Calibri Light"/>
                <a:cs typeface="Calibri Light"/>
              </a:rPr>
              <a:t>Findings and </a:t>
            </a:r>
            <a:r>
              <a:rPr sz="4000" b="0" spc="-15" dirty="0">
                <a:latin typeface="Calibri Light"/>
                <a:cs typeface="Calibri Light"/>
              </a:rPr>
              <a:t>Limitations</a:t>
            </a:r>
            <a:endParaRPr sz="4000" dirty="0">
              <a:latin typeface="Calibri Light"/>
              <a:cs typeface="Calibri Light"/>
            </a:endParaRPr>
          </a:p>
          <a:p>
            <a:pPr marL="952500">
              <a:lnSpc>
                <a:spcPct val="100000"/>
              </a:lnSpc>
              <a:spcBef>
                <a:spcPts val="3395"/>
              </a:spcBef>
            </a:pPr>
            <a:r>
              <a:rPr sz="4000" spc="-5" dirty="0">
                <a:latin typeface="Arial"/>
                <a:cs typeface="Arial"/>
              </a:rPr>
              <a:t>•</a:t>
            </a:r>
            <a:r>
              <a:rPr sz="4000" spc="-800" dirty="0">
                <a:latin typeface="Arial"/>
                <a:cs typeface="Arial"/>
              </a:rPr>
              <a:t> </a:t>
            </a:r>
            <a:r>
              <a:rPr sz="4000" b="0" spc="-5" dirty="0">
                <a:latin typeface="Calibri Light"/>
                <a:cs typeface="Calibri Light"/>
              </a:rPr>
              <a:t>Q &amp; A</a:t>
            </a:r>
            <a:endParaRPr sz="4000" dirty="0">
              <a:latin typeface="Calibri Light"/>
              <a:cs typeface="Calibri Light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 idx="4294967295"/>
          </p:nvPr>
        </p:nvSpPr>
        <p:spPr>
          <a:xfrm>
            <a:off x="583692" y="640023"/>
            <a:ext cx="8686800" cy="1231106"/>
          </a:xfrm>
        </p:spPr>
        <p:txBody>
          <a:bodyPr/>
          <a:lstStyle/>
          <a:p>
            <a:pPr rtl="0" eaLnBrk="1" latinLnBrk="0" hangingPunct="1"/>
            <a:r>
              <a:rPr lang="en-US" sz="4000" kern="1200" spc="-5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+mn-ea"/>
                <a:cs typeface="Corbel" panose="020B0503020204020204" pitchFamily="34" charset="0"/>
              </a:rPr>
              <a:t>Objectives of Safe &amp; Supportive Schools (</a:t>
            </a:r>
            <a:r>
              <a:rPr lang="en-US" sz="4000" kern="1200" spc="-5" dirty="0" err="1">
                <a:solidFill>
                  <a:srgbClr val="000000"/>
                </a:solidFill>
                <a:effectLst/>
                <a:latin typeface="Corbel" panose="020B0503020204020204" pitchFamily="34" charset="0"/>
                <a:ea typeface="+mn-ea"/>
                <a:cs typeface="Corbel" panose="020B0503020204020204" pitchFamily="34" charset="0"/>
              </a:rPr>
              <a:t>SaSS</a:t>
            </a:r>
            <a:r>
              <a:rPr lang="en-US" sz="4000" kern="1200" spc="-5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+mn-ea"/>
                <a:cs typeface="Corbel" panose="020B0503020204020204" pitchFamily="34" charset="0"/>
              </a:rPr>
              <a:t>) </a:t>
            </a:r>
            <a:r>
              <a:rPr lang="en-US" sz="4000" kern="1200" spc="-15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+mn-ea"/>
                <a:cs typeface="Corbel" panose="020B0503020204020204" pitchFamily="34" charset="0"/>
              </a:rPr>
              <a:t>Retreat</a:t>
            </a:r>
            <a:r>
              <a:rPr lang="en-US" sz="4000" kern="1200" spc="-235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+mn-ea"/>
                <a:cs typeface="Corbel" panose="020B0503020204020204" pitchFamily="34" charset="0"/>
              </a:rPr>
              <a:t> </a:t>
            </a:r>
            <a:r>
              <a:rPr lang="en-US" sz="4000" kern="1200" spc="-5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+mn-ea"/>
                <a:cs typeface="Corbel" panose="020B0503020204020204" pitchFamily="34" charset="0"/>
              </a:rPr>
              <a:t>Presentation</a:t>
            </a:r>
            <a:endParaRPr lang="en-US" dirty="0"/>
          </a:p>
        </p:txBody>
      </p:sp>
      <p:sp>
        <p:nvSpPr>
          <p:cNvPr id="5" name="object 5" descr="BIRCh logo - person planting seeds by a tree with a bird" title="BIRCh logo - person planting seeds by a tree with a bird"/>
          <p:cNvSpPr/>
          <p:nvPr/>
        </p:nvSpPr>
        <p:spPr>
          <a:xfrm>
            <a:off x="9270492" y="2008632"/>
            <a:ext cx="2720340" cy="26014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328145" y="6313423"/>
            <a:ext cx="1282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sz="1200" b="0" dirty="0">
                <a:solidFill>
                  <a:srgbClr val="FFFFFF"/>
                </a:solidFill>
                <a:latin typeface="Calibri Light"/>
                <a:cs typeface="Calibri Light"/>
              </a:rPr>
              <a:t>2</a:t>
            </a:fld>
            <a:endParaRPr sz="1200">
              <a:latin typeface="Calibri Light"/>
              <a:cs typeface="Calibri Light"/>
            </a:endParaRPr>
          </a:p>
        </p:txBody>
      </p:sp>
      <p:sp>
        <p:nvSpPr>
          <p:cNvPr id="8" name="object 5"/>
          <p:cNvSpPr txBox="1"/>
          <p:nvPr/>
        </p:nvSpPr>
        <p:spPr>
          <a:xfrm>
            <a:off x="11301730" y="6324600"/>
            <a:ext cx="1282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sz="1200" b="0" dirty="0">
                <a:solidFill>
                  <a:srgbClr val="FFFFFF"/>
                </a:solidFill>
                <a:latin typeface="Calibri Light"/>
                <a:cs typeface="Calibri Light"/>
              </a:rPr>
              <a:t>2</a:t>
            </a:fld>
            <a:endParaRPr sz="1200">
              <a:latin typeface="Calibri Light"/>
              <a:cs typeface="Calibri Light"/>
            </a:endParaRPr>
          </a:p>
        </p:txBody>
      </p:sp>
      <p:sp>
        <p:nvSpPr>
          <p:cNvPr id="3" name="object 3" descr="circle -p2" title="circle -p2"/>
          <p:cNvSpPr/>
          <p:nvPr/>
        </p:nvSpPr>
        <p:spPr>
          <a:xfrm>
            <a:off x="11091671" y="6086855"/>
            <a:ext cx="600710" cy="600710"/>
          </a:xfrm>
          <a:custGeom>
            <a:avLst/>
            <a:gdLst/>
            <a:ahLst/>
            <a:cxnLst/>
            <a:rect l="l" t="t" r="r" b="b"/>
            <a:pathLst>
              <a:path w="600709" h="600709">
                <a:moveTo>
                  <a:pt x="300227" y="0"/>
                </a:moveTo>
                <a:lnTo>
                  <a:pt x="251517" y="3929"/>
                </a:lnTo>
                <a:lnTo>
                  <a:pt x="205313" y="15305"/>
                </a:lnTo>
                <a:lnTo>
                  <a:pt x="162233" y="33510"/>
                </a:lnTo>
                <a:lnTo>
                  <a:pt x="122895" y="57926"/>
                </a:lnTo>
                <a:lnTo>
                  <a:pt x="87915" y="87934"/>
                </a:lnTo>
                <a:lnTo>
                  <a:pt x="57911" y="122917"/>
                </a:lnTo>
                <a:lnTo>
                  <a:pt x="33501" y="162256"/>
                </a:lnTo>
                <a:lnTo>
                  <a:pt x="15300" y="205332"/>
                </a:lnTo>
                <a:lnTo>
                  <a:pt x="3928" y="251529"/>
                </a:lnTo>
                <a:lnTo>
                  <a:pt x="0" y="300228"/>
                </a:lnTo>
                <a:lnTo>
                  <a:pt x="3928" y="348926"/>
                </a:lnTo>
                <a:lnTo>
                  <a:pt x="15300" y="395123"/>
                </a:lnTo>
                <a:lnTo>
                  <a:pt x="33501" y="438199"/>
                </a:lnTo>
                <a:lnTo>
                  <a:pt x="57911" y="477538"/>
                </a:lnTo>
                <a:lnTo>
                  <a:pt x="87915" y="512521"/>
                </a:lnTo>
                <a:lnTo>
                  <a:pt x="122895" y="542529"/>
                </a:lnTo>
                <a:lnTo>
                  <a:pt x="162233" y="566945"/>
                </a:lnTo>
                <a:lnTo>
                  <a:pt x="205313" y="585150"/>
                </a:lnTo>
                <a:lnTo>
                  <a:pt x="251517" y="596526"/>
                </a:lnTo>
                <a:lnTo>
                  <a:pt x="300227" y="600456"/>
                </a:lnTo>
                <a:lnTo>
                  <a:pt x="348938" y="596526"/>
                </a:lnTo>
                <a:lnTo>
                  <a:pt x="395142" y="585150"/>
                </a:lnTo>
                <a:lnTo>
                  <a:pt x="438222" y="566945"/>
                </a:lnTo>
                <a:lnTo>
                  <a:pt x="477560" y="542529"/>
                </a:lnTo>
                <a:lnTo>
                  <a:pt x="512540" y="512521"/>
                </a:lnTo>
                <a:lnTo>
                  <a:pt x="542544" y="477538"/>
                </a:lnTo>
                <a:lnTo>
                  <a:pt x="566954" y="438199"/>
                </a:lnTo>
                <a:lnTo>
                  <a:pt x="585155" y="395123"/>
                </a:lnTo>
                <a:lnTo>
                  <a:pt x="596527" y="348926"/>
                </a:lnTo>
                <a:lnTo>
                  <a:pt x="600455" y="300228"/>
                </a:lnTo>
                <a:lnTo>
                  <a:pt x="596527" y="251529"/>
                </a:lnTo>
                <a:lnTo>
                  <a:pt x="585155" y="205332"/>
                </a:lnTo>
                <a:lnTo>
                  <a:pt x="566954" y="162256"/>
                </a:lnTo>
                <a:lnTo>
                  <a:pt x="542544" y="122917"/>
                </a:lnTo>
                <a:lnTo>
                  <a:pt x="512540" y="87934"/>
                </a:lnTo>
                <a:lnTo>
                  <a:pt x="477560" y="57926"/>
                </a:lnTo>
                <a:lnTo>
                  <a:pt x="438222" y="33510"/>
                </a:lnTo>
                <a:lnTo>
                  <a:pt x="395142" y="15305"/>
                </a:lnTo>
                <a:lnTo>
                  <a:pt x="348938" y="3929"/>
                </a:lnTo>
                <a:lnTo>
                  <a:pt x="300227" y="0"/>
                </a:lnTo>
                <a:close/>
              </a:path>
            </a:pathLst>
          </a:custGeom>
          <a:solidFill>
            <a:srgbClr val="89434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12114" y="1527428"/>
            <a:ext cx="10332720" cy="4827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ts val="3195"/>
              </a:lnSpc>
              <a:buFont typeface="Arial"/>
              <a:buChar char="•"/>
              <a:tabLst>
                <a:tab pos="241300" algn="l"/>
              </a:tabLst>
            </a:pPr>
            <a:r>
              <a:rPr sz="2800" b="0" i="1" spc="-20" dirty="0">
                <a:latin typeface="Calibri Light"/>
                <a:cs typeface="Calibri Light"/>
              </a:rPr>
              <a:t>Rosie </a:t>
            </a:r>
            <a:r>
              <a:rPr sz="2800" b="0" i="1" spc="-5" dirty="0">
                <a:latin typeface="Calibri Light"/>
                <a:cs typeface="Calibri Light"/>
              </a:rPr>
              <a:t>D </a:t>
            </a:r>
            <a:r>
              <a:rPr sz="2800" b="0" i="1" spc="-10" dirty="0">
                <a:latin typeface="Calibri Light"/>
                <a:cs typeface="Calibri Light"/>
              </a:rPr>
              <a:t>vs </a:t>
            </a:r>
            <a:r>
              <a:rPr sz="2800" b="0" i="1" spc="-5" dirty="0">
                <a:latin typeface="Calibri Light"/>
                <a:cs typeface="Calibri Light"/>
              </a:rPr>
              <a:t>Commonwealth </a:t>
            </a:r>
            <a:r>
              <a:rPr sz="2800" b="0" spc="-5" dirty="0">
                <a:latin typeface="Calibri Light"/>
                <a:cs typeface="Calibri Light"/>
              </a:rPr>
              <a:t>(2007) led </a:t>
            </a:r>
            <a:r>
              <a:rPr sz="2800" b="0" spc="-15" dirty="0">
                <a:latin typeface="Calibri Light"/>
                <a:cs typeface="Calibri Light"/>
              </a:rPr>
              <a:t>to </a:t>
            </a:r>
            <a:r>
              <a:rPr sz="2800" b="1" spc="-40" dirty="0">
                <a:latin typeface="Calibri Light"/>
                <a:cs typeface="Calibri Light"/>
              </a:rPr>
              <a:t>Children’s </a:t>
            </a:r>
            <a:r>
              <a:rPr sz="2800" b="1" spc="-30" dirty="0">
                <a:latin typeface="Calibri Light"/>
                <a:cs typeface="Calibri Light"/>
              </a:rPr>
              <a:t>Behavioral</a:t>
            </a:r>
            <a:r>
              <a:rPr sz="2800" b="1" spc="114" dirty="0">
                <a:latin typeface="Calibri Light"/>
                <a:cs typeface="Calibri Light"/>
              </a:rPr>
              <a:t> </a:t>
            </a:r>
            <a:r>
              <a:rPr sz="2800" b="1" spc="-15" dirty="0">
                <a:latin typeface="Calibri Light"/>
                <a:cs typeface="Calibri Light"/>
              </a:rPr>
              <a:t>Health</a:t>
            </a:r>
            <a:endParaRPr sz="2800" b="1" dirty="0">
              <a:latin typeface="Calibri Light"/>
              <a:cs typeface="Calibri Light"/>
            </a:endParaRPr>
          </a:p>
          <a:p>
            <a:pPr marL="241300">
              <a:lnSpc>
                <a:spcPts val="3195"/>
              </a:lnSpc>
            </a:pPr>
            <a:r>
              <a:rPr sz="2800" b="1" spc="-20" dirty="0">
                <a:latin typeface="Calibri Light"/>
                <a:cs typeface="Calibri Light"/>
              </a:rPr>
              <a:t>Initiative</a:t>
            </a:r>
            <a:endParaRPr sz="2800" b="1" dirty="0">
              <a:latin typeface="Calibri Light"/>
              <a:cs typeface="Calibri Light"/>
            </a:endParaRPr>
          </a:p>
          <a:p>
            <a:pPr marL="241300" indent="-228600">
              <a:lnSpc>
                <a:spcPct val="100000"/>
              </a:lnSpc>
              <a:spcBef>
                <a:spcPts val="2420"/>
              </a:spcBef>
              <a:buFont typeface="Arial"/>
              <a:buChar char="•"/>
              <a:tabLst>
                <a:tab pos="241300" algn="l"/>
              </a:tabLst>
            </a:pPr>
            <a:r>
              <a:rPr sz="2800" b="0" spc="-15" dirty="0">
                <a:latin typeface="Calibri Light"/>
                <a:cs typeface="Calibri Light"/>
              </a:rPr>
              <a:t>Strengthen </a:t>
            </a:r>
            <a:r>
              <a:rPr sz="2800" b="1" spc="-20" dirty="0">
                <a:latin typeface="Calibri Light"/>
                <a:cs typeface="Calibri Light"/>
              </a:rPr>
              <a:t>capacity</a:t>
            </a:r>
            <a:r>
              <a:rPr sz="2800" b="0" spc="-20" dirty="0">
                <a:latin typeface="Calibri Light"/>
                <a:cs typeface="Calibri Light"/>
              </a:rPr>
              <a:t> </a:t>
            </a:r>
            <a:r>
              <a:rPr sz="2800" b="0" spc="-5" dirty="0">
                <a:latin typeface="Calibri Light"/>
                <a:cs typeface="Calibri Light"/>
              </a:rPr>
              <a:t>of community-based </a:t>
            </a:r>
            <a:r>
              <a:rPr sz="2800" b="0" spc="-15" dirty="0">
                <a:latin typeface="Calibri Light"/>
                <a:cs typeface="Calibri Light"/>
              </a:rPr>
              <a:t>behavioral </a:t>
            </a:r>
            <a:r>
              <a:rPr sz="2800" b="0" spc="-5" dirty="0">
                <a:latin typeface="Calibri Light"/>
                <a:cs typeface="Calibri Light"/>
              </a:rPr>
              <a:t>health</a:t>
            </a:r>
            <a:r>
              <a:rPr sz="2800" b="0" spc="-35" dirty="0">
                <a:latin typeface="Calibri Light"/>
                <a:cs typeface="Calibri Light"/>
              </a:rPr>
              <a:t> </a:t>
            </a:r>
            <a:r>
              <a:rPr sz="2800" b="0" dirty="0">
                <a:latin typeface="Calibri Light"/>
                <a:cs typeface="Calibri Light"/>
              </a:rPr>
              <a:t>services</a:t>
            </a:r>
            <a:endParaRPr sz="2800" dirty="0">
              <a:latin typeface="Calibri Light"/>
              <a:cs typeface="Calibri Light"/>
            </a:endParaRPr>
          </a:p>
          <a:p>
            <a:pPr marL="697865" lvl="1" indent="-227965">
              <a:lnSpc>
                <a:spcPct val="100000"/>
              </a:lnSpc>
              <a:spcBef>
                <a:spcPts val="165"/>
              </a:spcBef>
              <a:buFont typeface="Arial"/>
              <a:buChar char="•"/>
              <a:tabLst>
                <a:tab pos="698500" algn="l"/>
              </a:tabLst>
            </a:pPr>
            <a:r>
              <a:rPr sz="2800" b="0" spc="-15" dirty="0">
                <a:latin typeface="Calibri Light"/>
                <a:cs typeface="Calibri Light"/>
              </a:rPr>
              <a:t>Returned </a:t>
            </a:r>
            <a:r>
              <a:rPr sz="2800" b="0" spc="-20" dirty="0">
                <a:latin typeface="Calibri Light"/>
                <a:cs typeface="Calibri Light"/>
              </a:rPr>
              <a:t>many </a:t>
            </a:r>
            <a:r>
              <a:rPr sz="2800" b="0" spc="-15" dirty="0">
                <a:latin typeface="Calibri Light"/>
                <a:cs typeface="Calibri Light"/>
              </a:rPr>
              <a:t>children </a:t>
            </a:r>
            <a:r>
              <a:rPr sz="2800" b="0" spc="-5" dirty="0">
                <a:latin typeface="Calibri Light"/>
                <a:cs typeface="Calibri Light"/>
              </a:rPr>
              <a:t>with </a:t>
            </a:r>
            <a:r>
              <a:rPr sz="2800" b="0" spc="-15" dirty="0">
                <a:latin typeface="Calibri Light"/>
                <a:cs typeface="Calibri Light"/>
              </a:rPr>
              <a:t>intensive </a:t>
            </a:r>
            <a:r>
              <a:rPr sz="2800" b="0" spc="-5" dirty="0">
                <a:latin typeface="Calibri Light"/>
                <a:cs typeface="Calibri Light"/>
              </a:rPr>
              <a:t>needs </a:t>
            </a:r>
            <a:r>
              <a:rPr sz="2800" b="0" spc="-10" dirty="0">
                <a:latin typeface="Calibri Light"/>
                <a:cs typeface="Calibri Light"/>
              </a:rPr>
              <a:t>to </a:t>
            </a:r>
            <a:r>
              <a:rPr sz="2800" b="0" spc="-5" dirty="0">
                <a:latin typeface="Calibri Light"/>
                <a:cs typeface="Calibri Light"/>
              </a:rPr>
              <a:t>the</a:t>
            </a:r>
            <a:r>
              <a:rPr sz="2800" b="0" spc="170" dirty="0">
                <a:latin typeface="Calibri Light"/>
                <a:cs typeface="Calibri Light"/>
              </a:rPr>
              <a:t> </a:t>
            </a:r>
            <a:r>
              <a:rPr sz="2800" b="0" spc="-10" dirty="0">
                <a:latin typeface="Calibri Light"/>
                <a:cs typeface="Calibri Light"/>
              </a:rPr>
              <a:t>community</a:t>
            </a:r>
            <a:endParaRPr sz="2800" dirty="0">
              <a:latin typeface="Calibri Light"/>
              <a:cs typeface="Calibri Light"/>
            </a:endParaRPr>
          </a:p>
          <a:p>
            <a:pPr marL="697865" lvl="1" indent="-227965">
              <a:lnSpc>
                <a:spcPts val="3190"/>
              </a:lnSpc>
              <a:spcBef>
                <a:spcPts val="155"/>
              </a:spcBef>
              <a:buFont typeface="Arial"/>
              <a:buChar char="•"/>
              <a:tabLst>
                <a:tab pos="698500" algn="l"/>
              </a:tabLst>
            </a:pPr>
            <a:r>
              <a:rPr sz="2800" b="0" spc="-20" dirty="0">
                <a:latin typeface="Calibri Light"/>
                <a:cs typeface="Calibri Light"/>
              </a:rPr>
              <a:t>Lacked </a:t>
            </a:r>
            <a:r>
              <a:rPr sz="2800" b="0" spc="-15" dirty="0">
                <a:latin typeface="Calibri Light"/>
                <a:cs typeface="Calibri Light"/>
              </a:rPr>
              <a:t>concomitant </a:t>
            </a:r>
            <a:r>
              <a:rPr sz="2800" b="0" spc="-5" dirty="0">
                <a:latin typeface="Calibri Light"/>
                <a:cs typeface="Calibri Light"/>
              </a:rPr>
              <a:t>supports </a:t>
            </a:r>
            <a:r>
              <a:rPr sz="2800" b="0" spc="-30" dirty="0">
                <a:latin typeface="Calibri Light"/>
                <a:cs typeface="Calibri Light"/>
              </a:rPr>
              <a:t>for </a:t>
            </a:r>
            <a:r>
              <a:rPr sz="2800" b="0" spc="-5" dirty="0">
                <a:latin typeface="Calibri Light"/>
                <a:cs typeface="Calibri Light"/>
              </a:rPr>
              <a:t>school </a:t>
            </a:r>
            <a:r>
              <a:rPr sz="2800" b="0" spc="-20" dirty="0">
                <a:latin typeface="Calibri Light"/>
                <a:cs typeface="Calibri Light"/>
              </a:rPr>
              <a:t>professionals </a:t>
            </a:r>
            <a:r>
              <a:rPr sz="2800" b="0" spc="-5" dirty="0">
                <a:latin typeface="Calibri Light"/>
                <a:cs typeface="Calibri Light"/>
              </a:rPr>
              <a:t>(though </a:t>
            </a:r>
            <a:r>
              <a:rPr sz="2800" b="0" spc="-10" dirty="0">
                <a:latin typeface="Calibri Light"/>
                <a:cs typeface="Calibri Light"/>
              </a:rPr>
              <a:t>it</a:t>
            </a:r>
            <a:r>
              <a:rPr sz="2800" b="0" spc="200" dirty="0">
                <a:latin typeface="Calibri Light"/>
                <a:cs typeface="Calibri Light"/>
              </a:rPr>
              <a:t> </a:t>
            </a:r>
            <a:r>
              <a:rPr sz="2800" b="0" spc="-5" dirty="0">
                <a:latin typeface="Calibri Light"/>
                <a:cs typeface="Calibri Light"/>
              </a:rPr>
              <a:t>did</a:t>
            </a:r>
            <a:endParaRPr sz="2800" dirty="0">
              <a:latin typeface="Calibri Light"/>
              <a:cs typeface="Calibri Light"/>
            </a:endParaRPr>
          </a:p>
          <a:p>
            <a:pPr marL="697865">
              <a:lnSpc>
                <a:spcPts val="3190"/>
              </a:lnSpc>
            </a:pPr>
            <a:r>
              <a:rPr sz="2800" b="0" spc="-20" dirty="0">
                <a:latin typeface="Calibri Light"/>
                <a:cs typeface="Calibri Light"/>
              </a:rPr>
              <a:t>create </a:t>
            </a:r>
            <a:r>
              <a:rPr sz="2800" b="0" spc="-15" dirty="0">
                <a:latin typeface="Calibri Light"/>
                <a:cs typeface="Calibri Light"/>
              </a:rPr>
              <a:t>Behavioral </a:t>
            </a:r>
            <a:r>
              <a:rPr sz="2800" b="0" spc="-5" dirty="0">
                <a:latin typeface="Calibri Light"/>
                <a:cs typeface="Calibri Light"/>
              </a:rPr>
              <a:t>Health </a:t>
            </a:r>
            <a:r>
              <a:rPr sz="2800" b="0" spc="-55" dirty="0">
                <a:latin typeface="Calibri Light"/>
                <a:cs typeface="Calibri Light"/>
              </a:rPr>
              <a:t>Task</a:t>
            </a:r>
            <a:r>
              <a:rPr sz="2800" b="0" spc="-25" dirty="0">
                <a:latin typeface="Calibri Light"/>
                <a:cs typeface="Calibri Light"/>
              </a:rPr>
              <a:t> </a:t>
            </a:r>
            <a:r>
              <a:rPr sz="2800" b="0" spc="-20" dirty="0">
                <a:latin typeface="Calibri Light"/>
                <a:cs typeface="Calibri Light"/>
              </a:rPr>
              <a:t>Force)</a:t>
            </a:r>
            <a:endParaRPr sz="2800" dirty="0">
              <a:latin typeface="Calibri Light"/>
              <a:cs typeface="Calibri Light"/>
            </a:endParaRPr>
          </a:p>
          <a:p>
            <a:pPr marL="241300" indent="-228600">
              <a:lnSpc>
                <a:spcPct val="100000"/>
              </a:lnSpc>
              <a:spcBef>
                <a:spcPts val="1595"/>
              </a:spcBef>
              <a:buFont typeface="Arial"/>
              <a:buChar char="•"/>
              <a:tabLst>
                <a:tab pos="241300" algn="l"/>
              </a:tabLst>
            </a:pPr>
            <a:r>
              <a:rPr sz="2800" b="1" spc="-25" dirty="0">
                <a:latin typeface="Calibri Light"/>
                <a:cs typeface="Calibri Light"/>
              </a:rPr>
              <a:t>Interviews</a:t>
            </a:r>
            <a:r>
              <a:rPr sz="2800" b="0" spc="-25" dirty="0">
                <a:latin typeface="Calibri Light"/>
                <a:cs typeface="Calibri Light"/>
              </a:rPr>
              <a:t> </a:t>
            </a:r>
            <a:r>
              <a:rPr sz="2800" b="0" spc="-5" dirty="0">
                <a:latin typeface="Calibri Light"/>
                <a:cs typeface="Calibri Light"/>
              </a:rPr>
              <a:t>with School </a:t>
            </a:r>
            <a:r>
              <a:rPr sz="2800" b="0" spc="-15" dirty="0">
                <a:latin typeface="Calibri Light"/>
                <a:cs typeface="Calibri Light"/>
              </a:rPr>
              <a:t>Mental </a:t>
            </a:r>
            <a:r>
              <a:rPr sz="2800" b="0" spc="-10" dirty="0">
                <a:latin typeface="Calibri Light"/>
                <a:cs typeface="Calibri Light"/>
              </a:rPr>
              <a:t>Health </a:t>
            </a:r>
            <a:r>
              <a:rPr sz="2800" b="0" spc="-5" dirty="0">
                <a:latin typeface="Calibri Light"/>
                <a:cs typeface="Calibri Light"/>
              </a:rPr>
              <a:t>Consortium (April,</a:t>
            </a:r>
            <a:r>
              <a:rPr sz="2800" b="0" spc="65" dirty="0">
                <a:latin typeface="Calibri Light"/>
                <a:cs typeface="Calibri Light"/>
              </a:rPr>
              <a:t> </a:t>
            </a:r>
            <a:r>
              <a:rPr sz="2800" b="0" spc="-5" dirty="0">
                <a:latin typeface="Calibri Light"/>
                <a:cs typeface="Calibri Light"/>
              </a:rPr>
              <a:t>2019)</a:t>
            </a:r>
            <a:endParaRPr sz="2800" dirty="0">
              <a:latin typeface="Calibri Light"/>
              <a:cs typeface="Calibri Light"/>
            </a:endParaRPr>
          </a:p>
          <a:p>
            <a:pPr marL="697865" lvl="1" indent="-227965">
              <a:lnSpc>
                <a:spcPct val="100000"/>
              </a:lnSpc>
              <a:spcBef>
                <a:spcPts val="165"/>
              </a:spcBef>
              <a:buFont typeface="Arial"/>
              <a:buChar char="•"/>
              <a:tabLst>
                <a:tab pos="698500" algn="l"/>
              </a:tabLst>
            </a:pPr>
            <a:r>
              <a:rPr sz="2800" b="0" spc="-10" dirty="0">
                <a:latin typeface="Calibri Light"/>
                <a:cs typeface="Calibri Light"/>
              </a:rPr>
              <a:t>Overwhelming </a:t>
            </a:r>
            <a:r>
              <a:rPr sz="2800" b="0" spc="-5" dirty="0">
                <a:latin typeface="Calibri Light"/>
                <a:cs typeface="Calibri Light"/>
              </a:rPr>
              <a:t>need and long</a:t>
            </a:r>
            <a:r>
              <a:rPr sz="2800" b="0" spc="55" dirty="0">
                <a:latin typeface="Calibri Light"/>
                <a:cs typeface="Calibri Light"/>
              </a:rPr>
              <a:t> </a:t>
            </a:r>
            <a:r>
              <a:rPr sz="2800" b="0" spc="-15" dirty="0">
                <a:latin typeface="Calibri Light"/>
                <a:cs typeface="Calibri Light"/>
              </a:rPr>
              <a:t>waitlists</a:t>
            </a:r>
            <a:endParaRPr sz="2800" dirty="0">
              <a:latin typeface="Calibri Light"/>
              <a:cs typeface="Calibri Light"/>
            </a:endParaRPr>
          </a:p>
          <a:p>
            <a:pPr marL="697865" lvl="1" indent="-227965">
              <a:lnSpc>
                <a:spcPct val="100000"/>
              </a:lnSpc>
              <a:spcBef>
                <a:spcPts val="170"/>
              </a:spcBef>
              <a:buFont typeface="Arial"/>
              <a:buChar char="•"/>
              <a:tabLst>
                <a:tab pos="698500" algn="l"/>
              </a:tabLst>
            </a:pPr>
            <a:r>
              <a:rPr sz="2800" b="0" spc="-30" dirty="0">
                <a:latin typeface="Calibri Light"/>
                <a:cs typeface="Calibri Light"/>
              </a:rPr>
              <a:t>Workforce</a:t>
            </a:r>
            <a:r>
              <a:rPr sz="2800" b="0" spc="-65" dirty="0">
                <a:latin typeface="Calibri Light"/>
                <a:cs typeface="Calibri Light"/>
              </a:rPr>
              <a:t> </a:t>
            </a:r>
            <a:r>
              <a:rPr sz="2800" b="0" spc="-10" dirty="0">
                <a:latin typeface="Calibri Light"/>
                <a:cs typeface="Calibri Light"/>
              </a:rPr>
              <a:t>shortfalls</a:t>
            </a:r>
            <a:endParaRPr sz="2800" dirty="0">
              <a:latin typeface="Calibri Light"/>
              <a:cs typeface="Calibri Light"/>
            </a:endParaRPr>
          </a:p>
          <a:p>
            <a:pPr marL="697865" lvl="1" indent="-227965">
              <a:lnSpc>
                <a:spcPct val="100000"/>
              </a:lnSpc>
              <a:spcBef>
                <a:spcPts val="155"/>
              </a:spcBef>
              <a:buFont typeface="Arial"/>
              <a:buChar char="•"/>
              <a:tabLst>
                <a:tab pos="698500" algn="l"/>
              </a:tabLst>
            </a:pPr>
            <a:r>
              <a:rPr sz="2800" b="0" spc="-15" dirty="0">
                <a:latin typeface="Calibri Light"/>
                <a:cs typeface="Calibri Light"/>
              </a:rPr>
              <a:t>Insurance</a:t>
            </a:r>
            <a:r>
              <a:rPr sz="2800" b="0" spc="-45" dirty="0">
                <a:latin typeface="Calibri Light"/>
                <a:cs typeface="Calibri Light"/>
              </a:rPr>
              <a:t> </a:t>
            </a:r>
            <a:r>
              <a:rPr sz="2800" b="0" spc="-15" dirty="0">
                <a:latin typeface="Calibri Light"/>
                <a:cs typeface="Calibri Light"/>
              </a:rPr>
              <a:t>barriers</a:t>
            </a:r>
            <a:endParaRPr sz="2800" dirty="0">
              <a:latin typeface="Calibri Light"/>
              <a:cs typeface="Calibri Light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6108" y="519684"/>
            <a:ext cx="10163810" cy="587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dirty="0">
                <a:solidFill>
                  <a:srgbClr val="000000"/>
                </a:solidFill>
              </a:rPr>
              <a:t>Schools’ Capacity </a:t>
            </a:r>
            <a:r>
              <a:rPr sz="3600" spc="-5" dirty="0">
                <a:solidFill>
                  <a:srgbClr val="000000"/>
                </a:solidFill>
              </a:rPr>
              <a:t>to Address </a:t>
            </a:r>
            <a:r>
              <a:rPr sz="3600" dirty="0">
                <a:solidFill>
                  <a:srgbClr val="000000"/>
                </a:solidFill>
              </a:rPr>
              <a:t>Behavioral Health</a:t>
            </a:r>
            <a:r>
              <a:rPr sz="3600" spc="-400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Needs</a:t>
            </a:r>
            <a:endParaRPr sz="3600" dirty="0"/>
          </a:p>
        </p:txBody>
      </p:sp>
      <p:sp>
        <p:nvSpPr>
          <p:cNvPr id="4" name="object 4" descr="BIRCh logo - person planting seeds by a tree with a bird" title="BIRCh logo - person planting seeds by a tree with a bird"/>
          <p:cNvSpPr/>
          <p:nvPr/>
        </p:nvSpPr>
        <p:spPr>
          <a:xfrm>
            <a:off x="10718292" y="105155"/>
            <a:ext cx="1306068" cy="12115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328145" y="6313423"/>
            <a:ext cx="1282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sz="1200" b="0" dirty="0">
                <a:solidFill>
                  <a:srgbClr val="FFFFFF"/>
                </a:solidFill>
                <a:latin typeface="Calibri Light"/>
                <a:cs typeface="Calibri Light"/>
              </a:rPr>
              <a:t>3</a:t>
            </a:fld>
            <a:endParaRPr sz="12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49652" y="1686559"/>
            <a:ext cx="10185147" cy="38318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0" spc="-5" dirty="0">
                <a:latin typeface="Calibri Light"/>
                <a:cs typeface="Calibri Light"/>
              </a:rPr>
              <a:t>Six </a:t>
            </a:r>
            <a:r>
              <a:rPr sz="4000" b="0" spc="-10" dirty="0">
                <a:latin typeface="Calibri Light"/>
                <a:cs typeface="Calibri Light"/>
              </a:rPr>
              <a:t>elements </a:t>
            </a:r>
            <a:r>
              <a:rPr sz="4000" b="0" spc="-5" dirty="0">
                <a:latin typeface="Calibri Light"/>
                <a:cs typeface="Calibri Light"/>
              </a:rPr>
              <a:t>of the</a:t>
            </a:r>
            <a:r>
              <a:rPr sz="4000" b="0" spc="-50" dirty="0">
                <a:latin typeface="Calibri Light"/>
                <a:cs typeface="Calibri Light"/>
              </a:rPr>
              <a:t> </a:t>
            </a:r>
            <a:r>
              <a:rPr sz="4000" b="0" spc="-20" dirty="0">
                <a:latin typeface="Calibri Light"/>
                <a:cs typeface="Calibri Light"/>
              </a:rPr>
              <a:t>Framework</a:t>
            </a:r>
            <a:endParaRPr sz="4000" dirty="0">
              <a:latin typeface="Calibri Light"/>
              <a:cs typeface="Calibri Light"/>
            </a:endParaRPr>
          </a:p>
          <a:p>
            <a:pPr marL="698500" indent="-228600">
              <a:lnSpc>
                <a:spcPct val="100000"/>
              </a:lnSpc>
              <a:spcBef>
                <a:spcPts val="130"/>
              </a:spcBef>
              <a:buFont typeface="Arial"/>
              <a:buChar char="•"/>
              <a:tabLst>
                <a:tab pos="698500" algn="l"/>
              </a:tabLst>
            </a:pPr>
            <a:r>
              <a:rPr sz="3400" b="0" spc="-10" dirty="0">
                <a:latin typeface="Calibri Light"/>
                <a:cs typeface="Calibri Light"/>
              </a:rPr>
              <a:t>Leadership</a:t>
            </a:r>
            <a:r>
              <a:rPr lang="en-US" sz="3400" b="0" spc="-10" dirty="0">
                <a:latin typeface="Calibri Light"/>
                <a:cs typeface="Calibri Light"/>
              </a:rPr>
              <a:t>, infrastructure and culture</a:t>
            </a:r>
            <a:endParaRPr sz="3400" dirty="0">
              <a:latin typeface="Calibri Light"/>
              <a:cs typeface="Calibri Light"/>
            </a:endParaRPr>
          </a:p>
          <a:p>
            <a:pPr marL="698500" indent="-2286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698500" algn="l"/>
              </a:tabLst>
            </a:pPr>
            <a:r>
              <a:rPr sz="3400" b="0" spc="-20" dirty="0">
                <a:latin typeface="Calibri Light"/>
                <a:cs typeface="Calibri Light"/>
              </a:rPr>
              <a:t>Professional</a:t>
            </a:r>
            <a:r>
              <a:rPr sz="3400" b="0" spc="-80" dirty="0">
                <a:latin typeface="Calibri Light"/>
                <a:cs typeface="Calibri Light"/>
              </a:rPr>
              <a:t> </a:t>
            </a:r>
            <a:r>
              <a:rPr lang="en-US" sz="3400" b="0" spc="-80" dirty="0">
                <a:latin typeface="Calibri Light"/>
                <a:cs typeface="Calibri Light"/>
              </a:rPr>
              <a:t>l</a:t>
            </a:r>
            <a:r>
              <a:rPr lang="en-US" sz="3400" b="0" spc="-15" dirty="0">
                <a:latin typeface="Calibri Light"/>
                <a:cs typeface="Calibri Light"/>
              </a:rPr>
              <a:t>earning opportunities</a:t>
            </a:r>
            <a:endParaRPr sz="3400" dirty="0">
              <a:latin typeface="Calibri Light"/>
              <a:cs typeface="Calibri Light"/>
            </a:endParaRPr>
          </a:p>
          <a:p>
            <a:pPr marL="698500" indent="-228600">
              <a:lnSpc>
                <a:spcPct val="100000"/>
              </a:lnSpc>
              <a:spcBef>
                <a:spcPts val="85"/>
              </a:spcBef>
              <a:buFont typeface="Arial"/>
              <a:buChar char="•"/>
              <a:tabLst>
                <a:tab pos="698500" algn="l"/>
              </a:tabLst>
            </a:pPr>
            <a:r>
              <a:rPr sz="3400" b="0" spc="-10" dirty="0">
                <a:latin typeface="Calibri Light"/>
                <a:cs typeface="Calibri Light"/>
              </a:rPr>
              <a:t>Access </a:t>
            </a:r>
            <a:r>
              <a:rPr sz="3400" b="0" spc="-25" dirty="0">
                <a:latin typeface="Calibri Light"/>
                <a:cs typeface="Calibri Light"/>
              </a:rPr>
              <a:t>to </a:t>
            </a:r>
            <a:r>
              <a:rPr lang="en-US" sz="3400" b="0" spc="-25" dirty="0">
                <a:latin typeface="Calibri Light"/>
                <a:cs typeface="Calibri Light"/>
              </a:rPr>
              <a:t>resources and s</a:t>
            </a:r>
            <a:r>
              <a:rPr sz="3400" b="0" dirty="0">
                <a:latin typeface="Calibri Light"/>
                <a:cs typeface="Calibri Light"/>
              </a:rPr>
              <a:t>ervices</a:t>
            </a:r>
            <a:endParaRPr sz="3400" dirty="0">
              <a:latin typeface="Calibri Light"/>
              <a:cs typeface="Calibri Light"/>
            </a:endParaRPr>
          </a:p>
          <a:p>
            <a:pPr marL="698500" indent="-2286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698500" algn="l"/>
              </a:tabLst>
            </a:pPr>
            <a:r>
              <a:rPr lang="en-US" sz="3400" b="0" spc="-10" dirty="0">
                <a:latin typeface="Calibri Light"/>
                <a:cs typeface="Calibri Light"/>
              </a:rPr>
              <a:t>Teaching and learning that fosters </a:t>
            </a:r>
            <a:r>
              <a:rPr lang="en-US" sz="3400" b="0" spc="-10" dirty="0" err="1">
                <a:latin typeface="Calibri Light"/>
                <a:cs typeface="Calibri Light"/>
              </a:rPr>
              <a:t>SaSS</a:t>
            </a:r>
            <a:r>
              <a:rPr lang="en-US" sz="3400" b="0" spc="-10" dirty="0">
                <a:latin typeface="Calibri Light"/>
                <a:cs typeface="Calibri Light"/>
              </a:rPr>
              <a:t> environments</a:t>
            </a:r>
            <a:endParaRPr sz="3400" dirty="0">
              <a:latin typeface="Calibri Light"/>
              <a:cs typeface="Calibri Light"/>
            </a:endParaRPr>
          </a:p>
          <a:p>
            <a:pPr marL="698500" indent="-2286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698500" algn="l"/>
              </a:tabLst>
            </a:pPr>
            <a:r>
              <a:rPr sz="3400" b="0" spc="-15" dirty="0">
                <a:latin typeface="Calibri Light"/>
                <a:cs typeface="Calibri Light"/>
              </a:rPr>
              <a:t>Policies, procedures, </a:t>
            </a:r>
            <a:r>
              <a:rPr sz="3400" b="0" spc="-10" dirty="0">
                <a:latin typeface="Calibri Light"/>
                <a:cs typeface="Calibri Light"/>
              </a:rPr>
              <a:t>and</a:t>
            </a:r>
            <a:r>
              <a:rPr sz="3400" b="0" spc="-30" dirty="0">
                <a:latin typeface="Calibri Light"/>
                <a:cs typeface="Calibri Light"/>
              </a:rPr>
              <a:t> </a:t>
            </a:r>
            <a:r>
              <a:rPr sz="3400" b="0" spc="-20" dirty="0">
                <a:latin typeface="Calibri Light"/>
                <a:cs typeface="Calibri Light"/>
              </a:rPr>
              <a:t>protocols</a:t>
            </a:r>
            <a:endParaRPr sz="3400" dirty="0">
              <a:latin typeface="Calibri Light"/>
              <a:cs typeface="Calibri Light"/>
            </a:endParaRPr>
          </a:p>
          <a:p>
            <a:pPr marL="698500" indent="-228600">
              <a:lnSpc>
                <a:spcPct val="100000"/>
              </a:lnSpc>
              <a:spcBef>
                <a:spcPts val="85"/>
              </a:spcBef>
              <a:buFont typeface="Arial"/>
              <a:buChar char="•"/>
              <a:tabLst>
                <a:tab pos="698500" algn="l"/>
              </a:tabLst>
            </a:pPr>
            <a:r>
              <a:rPr lang="en-US" sz="3400" b="0" spc="-15" dirty="0">
                <a:latin typeface="Calibri Light"/>
                <a:cs typeface="Calibri Light"/>
              </a:rPr>
              <a:t>Family engagement</a:t>
            </a:r>
            <a:endParaRPr sz="3400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0673" y="510032"/>
            <a:ext cx="10275927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>
                <a:solidFill>
                  <a:srgbClr val="000000"/>
                </a:solidFill>
              </a:rPr>
              <a:t>Safe and Supportive Schools</a:t>
            </a:r>
            <a:r>
              <a:rPr spc="-180" dirty="0">
                <a:solidFill>
                  <a:srgbClr val="000000"/>
                </a:solidFill>
              </a:rPr>
              <a:t> </a:t>
            </a:r>
            <a:r>
              <a:rPr lang="en-US" spc="-180" dirty="0">
                <a:solidFill>
                  <a:srgbClr val="000000"/>
                </a:solidFill>
              </a:rPr>
              <a:t>(</a:t>
            </a:r>
            <a:r>
              <a:rPr lang="en-US" spc="-180" dirty="0" err="1">
                <a:solidFill>
                  <a:srgbClr val="000000"/>
                </a:solidFill>
              </a:rPr>
              <a:t>SaSS</a:t>
            </a:r>
            <a:r>
              <a:rPr lang="en-US" spc="-180" dirty="0">
                <a:solidFill>
                  <a:srgbClr val="000000"/>
                </a:solidFill>
              </a:rPr>
              <a:t>) </a:t>
            </a:r>
            <a:r>
              <a:rPr spc="-5" dirty="0">
                <a:solidFill>
                  <a:srgbClr val="000000"/>
                </a:solidFill>
              </a:rPr>
              <a:t>Framework</a:t>
            </a:r>
          </a:p>
        </p:txBody>
      </p:sp>
      <p:sp>
        <p:nvSpPr>
          <p:cNvPr id="4" name="object 4" descr="BIRCh logo - person planting seeds by a tree with a bird" title="BIRCh logo - person planting seeds by a tree with a bird"/>
          <p:cNvSpPr/>
          <p:nvPr/>
        </p:nvSpPr>
        <p:spPr>
          <a:xfrm>
            <a:off x="10383011" y="115823"/>
            <a:ext cx="1688592" cy="15544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328145" y="6313423"/>
            <a:ext cx="1282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sz="1200" b="0" dirty="0">
                <a:solidFill>
                  <a:srgbClr val="FFFFFF"/>
                </a:solidFill>
                <a:latin typeface="Calibri Light"/>
                <a:cs typeface="Calibri Light"/>
              </a:rPr>
              <a:t>4</a:t>
            </a:fld>
            <a:endParaRPr sz="12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49653" y="1686559"/>
            <a:ext cx="9906762" cy="39241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0" spc="-5" dirty="0">
                <a:latin typeface="Calibri Light"/>
                <a:cs typeface="Calibri Light"/>
              </a:rPr>
              <a:t>Six </a:t>
            </a:r>
            <a:r>
              <a:rPr sz="4000" b="0" spc="-10" dirty="0">
                <a:latin typeface="Calibri Light"/>
                <a:cs typeface="Calibri Light"/>
              </a:rPr>
              <a:t>elements </a:t>
            </a:r>
            <a:r>
              <a:rPr sz="4000" b="0" spc="-5" dirty="0">
                <a:latin typeface="Calibri Light"/>
                <a:cs typeface="Calibri Light"/>
              </a:rPr>
              <a:t>of the</a:t>
            </a:r>
            <a:r>
              <a:rPr sz="4000" b="0" spc="-50" dirty="0">
                <a:latin typeface="Calibri Light"/>
                <a:cs typeface="Calibri Light"/>
              </a:rPr>
              <a:t> </a:t>
            </a:r>
            <a:r>
              <a:rPr sz="4000" b="0" spc="-20" dirty="0">
                <a:latin typeface="Calibri Light"/>
                <a:cs typeface="Calibri Light"/>
              </a:rPr>
              <a:t>Framework</a:t>
            </a:r>
            <a:endParaRPr sz="4000" dirty="0">
              <a:latin typeface="Calibri Light"/>
              <a:cs typeface="Calibri Light"/>
            </a:endParaRPr>
          </a:p>
          <a:p>
            <a:pPr marL="698500" indent="-228600">
              <a:lnSpc>
                <a:spcPct val="100000"/>
              </a:lnSpc>
              <a:spcBef>
                <a:spcPts val="130"/>
              </a:spcBef>
              <a:buFont typeface="Arial"/>
              <a:buChar char="•"/>
              <a:tabLst>
                <a:tab pos="698500" algn="l"/>
              </a:tabLst>
            </a:pPr>
            <a:r>
              <a:rPr lang="en-US" sz="3400" b="0" spc="-10" dirty="0">
                <a:latin typeface="Calibri Light"/>
                <a:cs typeface="Calibri Light"/>
              </a:rPr>
              <a:t>Leadership, infrastructure and culture</a:t>
            </a:r>
            <a:endParaRPr lang="en-US" sz="3400" dirty="0">
              <a:latin typeface="Calibri Light"/>
              <a:cs typeface="Calibri Light"/>
            </a:endParaRPr>
          </a:p>
          <a:p>
            <a:pPr marL="698500" indent="-2286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698500" algn="l"/>
              </a:tabLst>
            </a:pPr>
            <a:r>
              <a:rPr lang="en-US" sz="3400" b="0" spc="-20" dirty="0">
                <a:latin typeface="Calibri Light"/>
                <a:cs typeface="Calibri Light"/>
              </a:rPr>
              <a:t>Professional</a:t>
            </a:r>
            <a:r>
              <a:rPr lang="en-US" sz="3400" b="0" spc="-80" dirty="0">
                <a:latin typeface="Calibri Light"/>
                <a:cs typeface="Calibri Light"/>
              </a:rPr>
              <a:t> l</a:t>
            </a:r>
            <a:r>
              <a:rPr lang="en-US" sz="3400" b="0" spc="-15" dirty="0">
                <a:latin typeface="Calibri Light"/>
                <a:cs typeface="Calibri Light"/>
              </a:rPr>
              <a:t>earning opportunities</a:t>
            </a:r>
            <a:endParaRPr lang="en-US" sz="3400" dirty="0">
              <a:latin typeface="Calibri Light"/>
              <a:cs typeface="Calibri Light"/>
            </a:endParaRPr>
          </a:p>
          <a:p>
            <a:pPr marL="698500" indent="-228600">
              <a:lnSpc>
                <a:spcPct val="100000"/>
              </a:lnSpc>
              <a:spcBef>
                <a:spcPts val="85"/>
              </a:spcBef>
              <a:buFont typeface="Arial"/>
              <a:buChar char="•"/>
              <a:tabLst>
                <a:tab pos="698500" algn="l"/>
              </a:tabLst>
            </a:pPr>
            <a:r>
              <a:rPr lang="en-US" sz="4000" b="0" spc="-10" dirty="0">
                <a:solidFill>
                  <a:srgbClr val="FF0000"/>
                </a:solidFill>
                <a:latin typeface="Calibri Light"/>
                <a:cs typeface="Calibri Light"/>
              </a:rPr>
              <a:t>Access </a:t>
            </a:r>
            <a:r>
              <a:rPr lang="en-US" sz="4000" b="0" spc="-25" dirty="0">
                <a:solidFill>
                  <a:srgbClr val="FF0000"/>
                </a:solidFill>
                <a:latin typeface="Calibri Light"/>
                <a:cs typeface="Calibri Light"/>
              </a:rPr>
              <a:t>to resources and s</a:t>
            </a:r>
            <a:r>
              <a:rPr lang="en-US" sz="4000" b="0" dirty="0">
                <a:solidFill>
                  <a:srgbClr val="FF0000"/>
                </a:solidFill>
                <a:latin typeface="Calibri Light"/>
                <a:cs typeface="Calibri Light"/>
              </a:rPr>
              <a:t>ervices</a:t>
            </a:r>
            <a:endParaRPr lang="en-US" sz="4000" dirty="0">
              <a:solidFill>
                <a:srgbClr val="FF0000"/>
              </a:solidFill>
              <a:latin typeface="Calibri Light"/>
              <a:cs typeface="Calibri Light"/>
            </a:endParaRPr>
          </a:p>
          <a:p>
            <a:pPr marL="698500" indent="-2286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698500" algn="l"/>
              </a:tabLst>
            </a:pPr>
            <a:r>
              <a:rPr lang="en-US" sz="3400" b="0" spc="-10" dirty="0">
                <a:latin typeface="Calibri Light"/>
                <a:cs typeface="Calibri Light"/>
              </a:rPr>
              <a:t>Teaching and learning that fosters </a:t>
            </a:r>
            <a:r>
              <a:rPr lang="en-US" sz="3400" b="0" spc="-10" dirty="0" err="1">
                <a:latin typeface="Calibri Light"/>
                <a:cs typeface="Calibri Light"/>
              </a:rPr>
              <a:t>SaSS</a:t>
            </a:r>
            <a:r>
              <a:rPr lang="en-US" sz="3400" b="0" spc="-10" dirty="0">
                <a:latin typeface="Calibri Light"/>
                <a:cs typeface="Calibri Light"/>
              </a:rPr>
              <a:t> environments</a:t>
            </a:r>
            <a:endParaRPr lang="en-US" sz="3400" dirty="0">
              <a:latin typeface="Calibri Light"/>
              <a:cs typeface="Calibri Light"/>
            </a:endParaRPr>
          </a:p>
          <a:p>
            <a:pPr marL="698500" indent="-2286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698500" algn="l"/>
              </a:tabLst>
            </a:pPr>
            <a:r>
              <a:rPr lang="en-US" sz="3400" b="0" spc="-15" dirty="0">
                <a:latin typeface="Calibri Light"/>
                <a:cs typeface="Calibri Light"/>
              </a:rPr>
              <a:t>Policies, procedures, </a:t>
            </a:r>
            <a:r>
              <a:rPr lang="en-US" sz="3400" b="0" spc="-10" dirty="0">
                <a:latin typeface="Calibri Light"/>
                <a:cs typeface="Calibri Light"/>
              </a:rPr>
              <a:t>and</a:t>
            </a:r>
            <a:r>
              <a:rPr lang="en-US" sz="3400" b="0" spc="-30" dirty="0">
                <a:latin typeface="Calibri Light"/>
                <a:cs typeface="Calibri Light"/>
              </a:rPr>
              <a:t> </a:t>
            </a:r>
            <a:r>
              <a:rPr lang="en-US" sz="3400" b="0" spc="-20" dirty="0">
                <a:latin typeface="Calibri Light"/>
                <a:cs typeface="Calibri Light"/>
              </a:rPr>
              <a:t>protocols</a:t>
            </a:r>
            <a:endParaRPr lang="en-US" sz="3400" dirty="0">
              <a:latin typeface="Calibri Light"/>
              <a:cs typeface="Calibri Light"/>
            </a:endParaRPr>
          </a:p>
          <a:p>
            <a:pPr marL="698500" indent="-228600">
              <a:lnSpc>
                <a:spcPct val="100000"/>
              </a:lnSpc>
              <a:spcBef>
                <a:spcPts val="85"/>
              </a:spcBef>
              <a:buFont typeface="Arial"/>
              <a:buChar char="•"/>
              <a:tabLst>
                <a:tab pos="698500" algn="l"/>
              </a:tabLst>
            </a:pPr>
            <a:r>
              <a:rPr lang="en-US" sz="3400" b="0" spc="-15" dirty="0">
                <a:latin typeface="Calibri Light"/>
                <a:cs typeface="Calibri Light"/>
              </a:rPr>
              <a:t>Family engagement</a:t>
            </a:r>
            <a:endParaRPr lang="en-US" sz="3400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0674" y="510032"/>
            <a:ext cx="8482330" cy="650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>
                <a:solidFill>
                  <a:srgbClr val="000000"/>
                </a:solidFill>
              </a:rPr>
              <a:t>Safe and Supportive Schools</a:t>
            </a:r>
            <a:r>
              <a:rPr spc="-18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Framework</a:t>
            </a:r>
          </a:p>
        </p:txBody>
      </p:sp>
      <p:sp>
        <p:nvSpPr>
          <p:cNvPr id="4" name="object 4" descr="BIRCh logo - person planting seeds by a tree with a bird" title="BIRCh logo - person planting seeds by a tree with a bird"/>
          <p:cNvSpPr/>
          <p:nvPr/>
        </p:nvSpPr>
        <p:spPr>
          <a:xfrm>
            <a:off x="10383011" y="115823"/>
            <a:ext cx="1688592" cy="15544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328145" y="6313423"/>
            <a:ext cx="1282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sz="1200" b="0" dirty="0">
                <a:solidFill>
                  <a:srgbClr val="FFFFFF"/>
                </a:solidFill>
                <a:latin typeface="Calibri Light"/>
                <a:cs typeface="Calibri Light"/>
              </a:rPr>
              <a:t>5</a:t>
            </a:fld>
            <a:endParaRPr sz="12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3639" y="1626235"/>
            <a:ext cx="9549765" cy="4128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459105" indent="-228600">
              <a:lnSpc>
                <a:spcPct val="90000"/>
              </a:lnSpc>
              <a:buFont typeface="Arial"/>
              <a:buChar char="•"/>
              <a:tabLst>
                <a:tab pos="241935" algn="l"/>
              </a:tabLst>
            </a:pPr>
            <a:r>
              <a:rPr sz="2800" b="0" spc="-10" dirty="0">
                <a:latin typeface="Calibri Light"/>
                <a:cs typeface="Calibri Light"/>
              </a:rPr>
              <a:t>Defined </a:t>
            </a:r>
            <a:r>
              <a:rPr sz="2800" dirty="0">
                <a:latin typeface="Calibri Light"/>
                <a:cs typeface="Calibri Light"/>
              </a:rPr>
              <a:t>as</a:t>
            </a:r>
            <a:r>
              <a:rPr sz="2800" b="1" dirty="0">
                <a:latin typeface="Calibri Light"/>
                <a:cs typeface="Calibri Light"/>
              </a:rPr>
              <a:t> </a:t>
            </a:r>
            <a:r>
              <a:rPr sz="2800" b="1" spc="-20" dirty="0">
                <a:latin typeface="Calibri Light"/>
                <a:cs typeface="Calibri Light"/>
              </a:rPr>
              <a:t>“identification, </a:t>
            </a:r>
            <a:r>
              <a:rPr sz="2800" b="1" spc="-25" dirty="0">
                <a:latin typeface="Calibri Light"/>
                <a:cs typeface="Calibri Light"/>
              </a:rPr>
              <a:t>coordination, </a:t>
            </a:r>
            <a:r>
              <a:rPr sz="2800" b="0" spc="-5" dirty="0">
                <a:latin typeface="Calibri Light"/>
                <a:cs typeface="Calibri Light"/>
              </a:rPr>
              <a:t>and </a:t>
            </a:r>
            <a:r>
              <a:rPr sz="2800" b="1" spc="-25" dirty="0">
                <a:latin typeface="Calibri Light"/>
                <a:cs typeface="Calibri Light"/>
              </a:rPr>
              <a:t>creation</a:t>
            </a:r>
            <a:r>
              <a:rPr sz="2800" b="0" spc="-25" dirty="0">
                <a:latin typeface="Calibri Light"/>
                <a:cs typeface="Calibri Light"/>
              </a:rPr>
              <a:t> </a:t>
            </a:r>
            <a:r>
              <a:rPr sz="2800" b="0" spc="-5" dirty="0">
                <a:latin typeface="Calibri Light"/>
                <a:cs typeface="Calibri Light"/>
              </a:rPr>
              <a:t>of </a:t>
            </a:r>
            <a:r>
              <a:rPr sz="2800" b="0" dirty="0">
                <a:latin typeface="Calibri Light"/>
                <a:cs typeface="Calibri Light"/>
              </a:rPr>
              <a:t>school  </a:t>
            </a:r>
            <a:r>
              <a:rPr sz="2800" b="0" spc="-5" dirty="0">
                <a:latin typeface="Calibri Light"/>
                <a:cs typeface="Calibri Light"/>
              </a:rPr>
              <a:t>and </a:t>
            </a:r>
            <a:r>
              <a:rPr sz="2800" b="0" spc="-10" dirty="0">
                <a:latin typeface="Calibri Light"/>
                <a:cs typeface="Calibri Light"/>
              </a:rPr>
              <a:t>community </a:t>
            </a:r>
            <a:r>
              <a:rPr sz="2800" b="0" spc="-15" dirty="0">
                <a:latin typeface="Calibri Light"/>
                <a:cs typeface="Calibri Light"/>
              </a:rPr>
              <a:t>behavioral </a:t>
            </a:r>
            <a:r>
              <a:rPr sz="2800" b="0" spc="-5" dirty="0">
                <a:latin typeface="Calibri Light"/>
                <a:cs typeface="Calibri Light"/>
              </a:rPr>
              <a:t>health services </a:t>
            </a:r>
            <a:r>
              <a:rPr sz="2800" b="0" spc="-10" dirty="0">
                <a:latin typeface="Calibri Light"/>
                <a:cs typeface="Calibri Light"/>
              </a:rPr>
              <a:t>that </a:t>
            </a:r>
            <a:r>
              <a:rPr sz="2800" b="0" spc="-20" dirty="0">
                <a:latin typeface="Calibri Light"/>
                <a:cs typeface="Calibri Light"/>
              </a:rPr>
              <a:t>improve </a:t>
            </a:r>
            <a:r>
              <a:rPr sz="2800" b="0" spc="-5" dirty="0">
                <a:latin typeface="Calibri Light"/>
                <a:cs typeface="Calibri Light"/>
              </a:rPr>
              <a:t>the  </a:t>
            </a:r>
            <a:r>
              <a:rPr sz="2800" b="1" spc="-20" dirty="0">
                <a:latin typeface="Calibri Light"/>
                <a:cs typeface="Calibri Light"/>
              </a:rPr>
              <a:t>school-wide</a:t>
            </a:r>
            <a:r>
              <a:rPr sz="2800" b="1" spc="-135" dirty="0">
                <a:latin typeface="Calibri Light"/>
                <a:cs typeface="Calibri Light"/>
              </a:rPr>
              <a:t> </a:t>
            </a:r>
            <a:r>
              <a:rPr sz="2800" b="1" spc="-60" dirty="0">
                <a:latin typeface="Calibri Light"/>
                <a:cs typeface="Calibri Light"/>
              </a:rPr>
              <a:t>environment.”</a:t>
            </a:r>
            <a:endParaRPr sz="2800" b="1" dirty="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241300" marR="111125" indent="-228600">
              <a:lnSpc>
                <a:spcPts val="3020"/>
              </a:lnSpc>
              <a:buFont typeface="Arial"/>
              <a:buChar char="•"/>
              <a:tabLst>
                <a:tab pos="241935" algn="l"/>
              </a:tabLst>
            </a:pPr>
            <a:r>
              <a:rPr sz="2800" b="0" spc="-25" dirty="0">
                <a:latin typeface="Calibri Light"/>
                <a:cs typeface="Calibri Light"/>
              </a:rPr>
              <a:t>Recognizes </a:t>
            </a:r>
            <a:r>
              <a:rPr sz="2800" b="0" spc="-5" dirty="0">
                <a:latin typeface="Calibri Light"/>
                <a:cs typeface="Calibri Light"/>
              </a:rPr>
              <a:t>the need </a:t>
            </a:r>
            <a:r>
              <a:rPr sz="2800" b="0" spc="-30" dirty="0">
                <a:latin typeface="Calibri Light"/>
                <a:cs typeface="Calibri Light"/>
              </a:rPr>
              <a:t>for </a:t>
            </a:r>
            <a:r>
              <a:rPr sz="2800" b="0" spc="-15" dirty="0">
                <a:latin typeface="Calibri Light"/>
                <a:cs typeface="Calibri Light"/>
              </a:rPr>
              <a:t>resources </a:t>
            </a:r>
            <a:r>
              <a:rPr sz="2800" b="0" spc="-10" dirty="0">
                <a:latin typeface="Calibri Light"/>
                <a:cs typeface="Calibri Light"/>
              </a:rPr>
              <a:t>that </a:t>
            </a:r>
            <a:r>
              <a:rPr sz="2800" b="0" spc="-20" dirty="0">
                <a:latin typeface="Calibri Light"/>
                <a:cs typeface="Calibri Light"/>
              </a:rPr>
              <a:t>are </a:t>
            </a:r>
            <a:r>
              <a:rPr sz="2800" b="1" spc="-35" dirty="0">
                <a:latin typeface="Calibri Light"/>
                <a:cs typeface="Calibri Light"/>
              </a:rPr>
              <a:t>clinically, </a:t>
            </a:r>
            <a:r>
              <a:rPr sz="2800" b="1" spc="-20" dirty="0">
                <a:latin typeface="Calibri Light"/>
                <a:cs typeface="Calibri Light"/>
              </a:rPr>
              <a:t>linguistically  </a:t>
            </a:r>
            <a:r>
              <a:rPr sz="2800" spc="-5" dirty="0">
                <a:latin typeface="Calibri Light"/>
                <a:cs typeface="Calibri Light"/>
              </a:rPr>
              <a:t>and</a:t>
            </a:r>
            <a:r>
              <a:rPr sz="2800" b="1" spc="-5" dirty="0">
                <a:latin typeface="Calibri Light"/>
                <a:cs typeface="Calibri Light"/>
              </a:rPr>
              <a:t> </a:t>
            </a:r>
            <a:r>
              <a:rPr sz="2800" b="1" spc="-20" dirty="0">
                <a:latin typeface="Calibri Light"/>
                <a:cs typeface="Calibri Light"/>
              </a:rPr>
              <a:t>culturally </a:t>
            </a:r>
            <a:r>
              <a:rPr sz="2800" b="1" spc="-30" dirty="0">
                <a:latin typeface="Calibri Light"/>
                <a:cs typeface="Calibri Light"/>
              </a:rPr>
              <a:t>appropriate </a:t>
            </a:r>
            <a:r>
              <a:rPr sz="2800" b="0" spc="-30" dirty="0">
                <a:latin typeface="Calibri Light"/>
                <a:cs typeface="Calibri Light"/>
              </a:rPr>
              <a:t>for </a:t>
            </a:r>
            <a:r>
              <a:rPr sz="2800" b="0" spc="-15" dirty="0">
                <a:latin typeface="Calibri Light"/>
                <a:cs typeface="Calibri Light"/>
              </a:rPr>
              <a:t>students </a:t>
            </a:r>
            <a:r>
              <a:rPr sz="2800" b="0" spc="-5" dirty="0">
                <a:latin typeface="Calibri Light"/>
                <a:cs typeface="Calibri Light"/>
              </a:rPr>
              <a:t>and their</a:t>
            </a:r>
            <a:r>
              <a:rPr sz="2800" b="0" dirty="0">
                <a:latin typeface="Calibri Light"/>
                <a:cs typeface="Calibri Light"/>
              </a:rPr>
              <a:t> </a:t>
            </a:r>
            <a:r>
              <a:rPr sz="2800" b="0" spc="-15" dirty="0">
                <a:latin typeface="Calibri Light"/>
                <a:cs typeface="Calibri Light"/>
              </a:rPr>
              <a:t>families.</a:t>
            </a:r>
            <a:endParaRPr sz="2800" dirty="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2070100" marR="5080" lvl="1" indent="-228600">
              <a:lnSpc>
                <a:spcPts val="3020"/>
              </a:lnSpc>
              <a:spcBef>
                <a:spcPts val="1655"/>
              </a:spcBef>
              <a:buFont typeface="Arial"/>
              <a:buChar char="•"/>
              <a:tabLst>
                <a:tab pos="2070735" algn="l"/>
              </a:tabLst>
            </a:pPr>
            <a:r>
              <a:rPr sz="2800" b="0" spc="-5" dirty="0">
                <a:latin typeface="Calibri Light"/>
                <a:cs typeface="Calibri Light"/>
              </a:rPr>
              <a:t>Schools </a:t>
            </a:r>
            <a:r>
              <a:rPr sz="2800" b="0" spc="-15" dirty="0">
                <a:latin typeface="Calibri Light"/>
                <a:cs typeface="Calibri Light"/>
              </a:rPr>
              <a:t>indicated </a:t>
            </a:r>
            <a:r>
              <a:rPr sz="2800" b="0" spc="-5" dirty="0">
                <a:latin typeface="Calibri Light"/>
                <a:cs typeface="Calibri Light"/>
              </a:rPr>
              <a:t>the </a:t>
            </a:r>
            <a:r>
              <a:rPr sz="2800" b="1" spc="-35" dirty="0">
                <a:latin typeface="Calibri Light"/>
                <a:cs typeface="Calibri Light"/>
              </a:rPr>
              <a:t>greatest </a:t>
            </a:r>
            <a:r>
              <a:rPr sz="2800" b="1" spc="-15" dirty="0">
                <a:latin typeface="Calibri Light"/>
                <a:cs typeface="Calibri Light"/>
              </a:rPr>
              <a:t>need </a:t>
            </a:r>
            <a:r>
              <a:rPr sz="2800" b="0" spc="-15" dirty="0">
                <a:latin typeface="Calibri Light"/>
                <a:cs typeface="Calibri Light"/>
              </a:rPr>
              <a:t>was </a:t>
            </a:r>
            <a:r>
              <a:rPr sz="2800" b="0" spc="-5" dirty="0">
                <a:latin typeface="Calibri Light"/>
                <a:cs typeface="Calibri Light"/>
              </a:rPr>
              <a:t>help </a:t>
            </a:r>
            <a:r>
              <a:rPr sz="2800" b="0" spc="-15" dirty="0">
                <a:latin typeface="Calibri Light"/>
                <a:cs typeface="Calibri Light"/>
              </a:rPr>
              <a:t>to </a:t>
            </a:r>
            <a:r>
              <a:rPr sz="2800" b="0" spc="-5" dirty="0">
                <a:latin typeface="Calibri Light"/>
                <a:cs typeface="Calibri Light"/>
              </a:rPr>
              <a:t>map  </a:t>
            </a:r>
            <a:r>
              <a:rPr sz="2800" b="0" spc="-15" dirty="0">
                <a:latin typeface="Calibri Light"/>
                <a:cs typeface="Calibri Light"/>
              </a:rPr>
              <a:t>resources </a:t>
            </a:r>
            <a:r>
              <a:rPr sz="2800" b="0" spc="-5" dirty="0">
                <a:latin typeface="Calibri Light"/>
                <a:cs typeface="Calibri Light"/>
              </a:rPr>
              <a:t>and </a:t>
            </a:r>
            <a:r>
              <a:rPr sz="2800" b="0" spc="-20" dirty="0">
                <a:latin typeface="Calibri Light"/>
                <a:cs typeface="Calibri Light"/>
              </a:rPr>
              <a:t>create </a:t>
            </a:r>
            <a:r>
              <a:rPr sz="2800" b="0" spc="-15" dirty="0">
                <a:latin typeface="Calibri Light"/>
                <a:cs typeface="Calibri Light"/>
              </a:rPr>
              <a:t>recommendation </a:t>
            </a:r>
            <a:r>
              <a:rPr sz="2800" b="0" spc="-10" dirty="0">
                <a:latin typeface="Calibri Light"/>
                <a:cs typeface="Calibri Light"/>
              </a:rPr>
              <a:t>to </a:t>
            </a:r>
            <a:r>
              <a:rPr sz="2800" b="0" spc="-15" dirty="0">
                <a:latin typeface="Calibri Light"/>
                <a:cs typeface="Calibri Light"/>
              </a:rPr>
              <a:t>address  </a:t>
            </a:r>
            <a:r>
              <a:rPr sz="2800" b="0" spc="-25" dirty="0">
                <a:latin typeface="Calibri Light"/>
                <a:cs typeface="Calibri Light"/>
              </a:rPr>
              <a:t>gaps </a:t>
            </a:r>
            <a:r>
              <a:rPr sz="2800" b="0" spc="-5" dirty="0">
                <a:latin typeface="Calibri Light"/>
                <a:cs typeface="Calibri Light"/>
              </a:rPr>
              <a:t>in </a:t>
            </a:r>
            <a:r>
              <a:rPr sz="2800" b="0" spc="-15" dirty="0">
                <a:latin typeface="Calibri Light"/>
                <a:cs typeface="Calibri Light"/>
              </a:rPr>
              <a:t>resources </a:t>
            </a:r>
            <a:r>
              <a:rPr sz="2800" b="0" spc="-5" dirty="0">
                <a:latin typeface="Calibri Light"/>
                <a:cs typeface="Calibri Light"/>
              </a:rPr>
              <a:t>and</a:t>
            </a:r>
            <a:r>
              <a:rPr sz="2800" b="0" spc="30" dirty="0">
                <a:latin typeface="Calibri Light"/>
                <a:cs typeface="Calibri Light"/>
              </a:rPr>
              <a:t> </a:t>
            </a:r>
            <a:r>
              <a:rPr sz="2800" b="0" spc="-5" dirty="0">
                <a:latin typeface="Calibri Light"/>
                <a:cs typeface="Calibri Light"/>
              </a:rPr>
              <a:t>services.</a:t>
            </a:r>
            <a:endParaRPr sz="2800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0674" y="519684"/>
            <a:ext cx="6253480" cy="587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10" dirty="0">
                <a:solidFill>
                  <a:srgbClr val="000000"/>
                </a:solidFill>
              </a:rPr>
              <a:t>Access </a:t>
            </a:r>
            <a:r>
              <a:rPr sz="3600" spc="-5" dirty="0">
                <a:solidFill>
                  <a:srgbClr val="000000"/>
                </a:solidFill>
              </a:rPr>
              <a:t>to </a:t>
            </a:r>
            <a:r>
              <a:rPr sz="3600" dirty="0">
                <a:solidFill>
                  <a:srgbClr val="000000"/>
                </a:solidFill>
              </a:rPr>
              <a:t>Services and</a:t>
            </a:r>
            <a:r>
              <a:rPr sz="3600" spc="-185" dirty="0">
                <a:solidFill>
                  <a:srgbClr val="000000"/>
                </a:solidFill>
              </a:rPr>
              <a:t> </a:t>
            </a:r>
            <a:r>
              <a:rPr sz="3600" spc="-15" dirty="0">
                <a:solidFill>
                  <a:srgbClr val="000000"/>
                </a:solidFill>
              </a:rPr>
              <a:t>Resources</a:t>
            </a:r>
            <a:endParaRPr sz="3600" dirty="0"/>
          </a:p>
        </p:txBody>
      </p:sp>
      <p:sp>
        <p:nvSpPr>
          <p:cNvPr id="4" name="object 4" descr="BIRCh logo - person planting seeds by a tree with a bird" title="BIRCh logo - person planting seeds by a tree with a bird"/>
          <p:cNvSpPr/>
          <p:nvPr/>
        </p:nvSpPr>
        <p:spPr>
          <a:xfrm>
            <a:off x="225552" y="4590288"/>
            <a:ext cx="2200656" cy="20558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328145" y="6313423"/>
            <a:ext cx="1282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sz="1200" b="0" dirty="0">
                <a:solidFill>
                  <a:srgbClr val="FFFFFF"/>
                </a:solidFill>
                <a:latin typeface="Calibri Light"/>
                <a:cs typeface="Calibri Light"/>
              </a:rPr>
              <a:t>6</a:t>
            </a:fld>
            <a:endParaRPr sz="12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49653" y="1705609"/>
            <a:ext cx="9497695" cy="36626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ts val="3650"/>
              </a:lnSpc>
              <a:buFont typeface="Arial"/>
              <a:buChar char="•"/>
              <a:tabLst>
                <a:tab pos="241300" algn="l"/>
              </a:tabLst>
            </a:pPr>
            <a:r>
              <a:rPr sz="3200" b="0" spc="-10" dirty="0">
                <a:latin typeface="Calibri Light"/>
                <a:cs typeface="Calibri Light"/>
              </a:rPr>
              <a:t>What </a:t>
            </a:r>
            <a:r>
              <a:rPr sz="3200" b="0" dirty="0">
                <a:latin typeface="Calibri Light"/>
                <a:cs typeface="Calibri Light"/>
              </a:rPr>
              <a:t>is the </a:t>
            </a:r>
            <a:r>
              <a:rPr sz="3200" b="0" spc="-15" dirty="0">
                <a:latin typeface="Calibri Light"/>
                <a:cs typeface="Calibri Light"/>
              </a:rPr>
              <a:t>current </a:t>
            </a:r>
            <a:r>
              <a:rPr sz="3200" b="0" dirty="0">
                <a:latin typeface="Calibri Light"/>
                <a:cs typeface="Calibri Light"/>
              </a:rPr>
              <a:t>access </a:t>
            </a:r>
            <a:r>
              <a:rPr sz="3200" b="0" spc="-20" dirty="0">
                <a:latin typeface="Calibri Light"/>
                <a:cs typeface="Calibri Light"/>
              </a:rPr>
              <a:t>to </a:t>
            </a:r>
            <a:r>
              <a:rPr sz="3200" b="0" dirty="0">
                <a:latin typeface="Calibri Light"/>
                <a:cs typeface="Calibri Light"/>
              </a:rPr>
              <a:t>school-based</a:t>
            </a:r>
            <a:r>
              <a:rPr sz="3200" b="0" spc="10" dirty="0">
                <a:latin typeface="Calibri Light"/>
                <a:cs typeface="Calibri Light"/>
              </a:rPr>
              <a:t> </a:t>
            </a:r>
            <a:r>
              <a:rPr sz="3200" b="0" spc="-15" dirty="0">
                <a:latin typeface="Calibri Light"/>
                <a:cs typeface="Calibri Light"/>
              </a:rPr>
              <a:t>professional</a:t>
            </a:r>
            <a:endParaRPr sz="3200">
              <a:latin typeface="Calibri Light"/>
              <a:cs typeface="Calibri Light"/>
            </a:endParaRPr>
          </a:p>
          <a:p>
            <a:pPr marL="241300">
              <a:lnSpc>
                <a:spcPts val="3650"/>
              </a:lnSpc>
            </a:pPr>
            <a:r>
              <a:rPr sz="3200" b="0" dirty="0">
                <a:latin typeface="Calibri Light"/>
                <a:cs typeface="Calibri Light"/>
              </a:rPr>
              <a:t>support </a:t>
            </a:r>
            <a:r>
              <a:rPr sz="3200" b="0" spc="-5" dirty="0">
                <a:latin typeface="Calibri Light"/>
                <a:cs typeface="Calibri Light"/>
              </a:rPr>
              <a:t>personnel </a:t>
            </a:r>
            <a:r>
              <a:rPr sz="3200" b="0" spc="-30" dirty="0">
                <a:latin typeface="Calibri Light"/>
                <a:cs typeface="Calibri Light"/>
              </a:rPr>
              <a:t>for </a:t>
            </a:r>
            <a:r>
              <a:rPr sz="3200" b="0" spc="-10" dirty="0">
                <a:latin typeface="Calibri Light"/>
                <a:cs typeface="Calibri Light"/>
              </a:rPr>
              <a:t>students </a:t>
            </a:r>
            <a:r>
              <a:rPr sz="3200" b="0" dirty="0">
                <a:latin typeface="Calibri Light"/>
                <a:cs typeface="Calibri Light"/>
              </a:rPr>
              <a:t>in</a:t>
            </a:r>
            <a:r>
              <a:rPr sz="3200" b="0" spc="-20" dirty="0">
                <a:latin typeface="Calibri Light"/>
                <a:cs typeface="Calibri Light"/>
              </a:rPr>
              <a:t> </a:t>
            </a:r>
            <a:r>
              <a:rPr sz="3200" b="0" spc="-5" dirty="0">
                <a:latin typeface="Calibri Light"/>
                <a:cs typeface="Calibri Light"/>
              </a:rPr>
              <a:t>Massachusetts?</a:t>
            </a:r>
            <a:endParaRPr sz="32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3200" b="0" spc="-10" dirty="0">
                <a:latin typeface="Calibri Light"/>
                <a:cs typeface="Calibri Light"/>
              </a:rPr>
              <a:t>How </a:t>
            </a:r>
            <a:r>
              <a:rPr sz="3200" b="0" dirty="0">
                <a:latin typeface="Calibri Light"/>
                <a:cs typeface="Calibri Light"/>
              </a:rPr>
              <a:t>does </a:t>
            </a:r>
            <a:r>
              <a:rPr sz="3200" b="0" spc="-10" dirty="0">
                <a:latin typeface="Calibri Light"/>
                <a:cs typeface="Calibri Light"/>
              </a:rPr>
              <a:t>student economic </a:t>
            </a:r>
            <a:r>
              <a:rPr sz="3200" b="0" dirty="0">
                <a:latin typeface="Calibri Light"/>
                <a:cs typeface="Calibri Light"/>
              </a:rPr>
              <a:t>need influence this</a:t>
            </a:r>
            <a:r>
              <a:rPr sz="3200" b="0" spc="40" dirty="0">
                <a:latin typeface="Calibri Light"/>
                <a:cs typeface="Calibri Light"/>
              </a:rPr>
              <a:t> </a:t>
            </a:r>
            <a:r>
              <a:rPr sz="3200" b="0" spc="-5" dirty="0">
                <a:latin typeface="Calibri Light"/>
                <a:cs typeface="Calibri Light"/>
              </a:rPr>
              <a:t>access?</a:t>
            </a:r>
            <a:endParaRPr sz="32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475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3460"/>
              </a:lnSpc>
              <a:buFont typeface="Arial"/>
              <a:buChar char="•"/>
              <a:tabLst>
                <a:tab pos="241300" algn="l"/>
              </a:tabLst>
            </a:pPr>
            <a:r>
              <a:rPr sz="3200" b="0" dirty="0">
                <a:latin typeface="Calibri Light"/>
                <a:cs typeface="Calibri Light"/>
              </a:rPr>
              <a:t>Which </a:t>
            </a:r>
            <a:r>
              <a:rPr sz="3200" b="0" spc="-5" dirty="0">
                <a:latin typeface="Calibri Light"/>
                <a:cs typeface="Calibri Light"/>
              </a:rPr>
              <a:t>districts </a:t>
            </a:r>
            <a:r>
              <a:rPr sz="3200" b="0" spc="-25" dirty="0">
                <a:latin typeface="Calibri Light"/>
                <a:cs typeface="Calibri Light"/>
              </a:rPr>
              <a:t>have </a:t>
            </a:r>
            <a:r>
              <a:rPr sz="3200" b="0" dirty="0">
                <a:latin typeface="Calibri Light"/>
                <a:cs typeface="Calibri Light"/>
              </a:rPr>
              <a:t>the </a:t>
            </a:r>
            <a:r>
              <a:rPr sz="3200" b="0" spc="-25" dirty="0">
                <a:latin typeface="Calibri Light"/>
                <a:cs typeface="Calibri Light"/>
              </a:rPr>
              <a:t>greatest </a:t>
            </a:r>
            <a:r>
              <a:rPr sz="3200" b="0" dirty="0">
                <a:latin typeface="Calibri Light"/>
                <a:cs typeface="Calibri Light"/>
              </a:rPr>
              <a:t>need </a:t>
            </a:r>
            <a:r>
              <a:rPr sz="3200" b="0" spc="-25" dirty="0">
                <a:latin typeface="Calibri Light"/>
                <a:cs typeface="Calibri Light"/>
              </a:rPr>
              <a:t>for </a:t>
            </a:r>
            <a:r>
              <a:rPr sz="3200" b="0" spc="-15" dirty="0">
                <a:latin typeface="Calibri Light"/>
                <a:cs typeface="Calibri Light"/>
              </a:rPr>
              <a:t>more  </a:t>
            </a:r>
            <a:r>
              <a:rPr sz="3200" b="0" spc="-5" dirty="0">
                <a:latin typeface="Calibri Light"/>
                <a:cs typeface="Calibri Light"/>
              </a:rPr>
              <a:t>accessible </a:t>
            </a:r>
            <a:r>
              <a:rPr sz="3200" b="0" dirty="0">
                <a:latin typeface="Calibri Light"/>
                <a:cs typeface="Calibri Light"/>
              </a:rPr>
              <a:t>school-based </a:t>
            </a:r>
            <a:r>
              <a:rPr sz="3200" b="0" spc="-15" dirty="0">
                <a:latin typeface="Calibri Light"/>
                <a:cs typeface="Calibri Light"/>
              </a:rPr>
              <a:t>professional </a:t>
            </a:r>
            <a:r>
              <a:rPr sz="3200" b="0" dirty="0">
                <a:latin typeface="Calibri Light"/>
                <a:cs typeface="Calibri Light"/>
              </a:rPr>
              <a:t>support</a:t>
            </a:r>
            <a:r>
              <a:rPr sz="3200" b="0" spc="5" dirty="0">
                <a:latin typeface="Calibri Light"/>
                <a:cs typeface="Calibri Light"/>
              </a:rPr>
              <a:t> </a:t>
            </a:r>
            <a:r>
              <a:rPr sz="3200" b="0" spc="-5" dirty="0">
                <a:latin typeface="Calibri Light"/>
                <a:cs typeface="Calibri Light"/>
              </a:rPr>
              <a:t>personnel?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0674" y="510032"/>
            <a:ext cx="6649720" cy="650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>
                <a:solidFill>
                  <a:srgbClr val="000000"/>
                </a:solidFill>
              </a:rPr>
              <a:t>Purpose </a:t>
            </a:r>
            <a:r>
              <a:rPr dirty="0">
                <a:solidFill>
                  <a:srgbClr val="000000"/>
                </a:solidFill>
              </a:rPr>
              <a:t>of </a:t>
            </a:r>
            <a:r>
              <a:rPr spc="-10" dirty="0">
                <a:solidFill>
                  <a:srgbClr val="000000"/>
                </a:solidFill>
              </a:rPr>
              <a:t>the </a:t>
            </a:r>
            <a:r>
              <a:rPr spc="-5" dirty="0">
                <a:solidFill>
                  <a:srgbClr val="000000"/>
                </a:solidFill>
              </a:rPr>
              <a:t>Mapping</a:t>
            </a:r>
            <a:r>
              <a:rPr spc="-4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Project</a:t>
            </a:r>
          </a:p>
        </p:txBody>
      </p:sp>
      <p:sp>
        <p:nvSpPr>
          <p:cNvPr id="4" name="object 4" descr="BIRCh logo - person planting seeds by a tree with a bird" title="BIRCh logo - person planting seeds by a tree with a bird"/>
          <p:cNvSpPr/>
          <p:nvPr/>
        </p:nvSpPr>
        <p:spPr>
          <a:xfrm>
            <a:off x="10553700" y="176784"/>
            <a:ext cx="1488948" cy="14234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328145" y="6313423"/>
            <a:ext cx="1282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sz="1200" b="0" dirty="0">
                <a:solidFill>
                  <a:srgbClr val="FFFFFF"/>
                </a:solidFill>
                <a:latin typeface="Calibri Light"/>
                <a:cs typeface="Calibri Light"/>
              </a:rPr>
              <a:t>7</a:t>
            </a:fld>
            <a:endParaRPr sz="12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3639" y="1572386"/>
            <a:ext cx="7018655" cy="4868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935" algn="l"/>
              </a:tabLst>
            </a:pPr>
            <a:r>
              <a:rPr sz="3200" b="0" spc="-5" dirty="0">
                <a:latin typeface="Calibri Light"/>
                <a:cs typeface="Calibri Light"/>
              </a:rPr>
              <a:t>Publicly accessible </a:t>
            </a:r>
            <a:r>
              <a:rPr sz="3200" b="0" spc="-20" dirty="0">
                <a:latin typeface="Calibri Light"/>
                <a:cs typeface="Calibri Light"/>
              </a:rPr>
              <a:t>data </a:t>
            </a:r>
            <a:r>
              <a:rPr sz="3200" b="0" spc="-10" dirty="0">
                <a:latin typeface="Calibri Light"/>
                <a:cs typeface="Calibri Light"/>
              </a:rPr>
              <a:t>through</a:t>
            </a:r>
            <a:r>
              <a:rPr sz="3200" b="0" spc="15" dirty="0">
                <a:latin typeface="Calibri Light"/>
                <a:cs typeface="Calibri Light"/>
              </a:rPr>
              <a:t> </a:t>
            </a:r>
            <a:r>
              <a:rPr sz="3200" b="0" spc="-10" dirty="0">
                <a:latin typeface="Calibri Light"/>
                <a:cs typeface="Calibri Light"/>
              </a:rPr>
              <a:t>DESE</a:t>
            </a:r>
            <a:endParaRPr sz="3200">
              <a:latin typeface="Calibri Light"/>
              <a:cs typeface="Calibri Light"/>
            </a:endParaRPr>
          </a:p>
          <a:p>
            <a:pPr marL="241300" indent="-228600">
              <a:lnSpc>
                <a:spcPct val="100000"/>
              </a:lnSpc>
              <a:spcBef>
                <a:spcPts val="2685"/>
              </a:spcBef>
              <a:buFont typeface="Arial"/>
              <a:buChar char="•"/>
              <a:tabLst>
                <a:tab pos="241935" algn="l"/>
              </a:tabLst>
            </a:pPr>
            <a:r>
              <a:rPr sz="3200" b="0" spc="-5" dirty="0">
                <a:latin typeface="Calibri Light"/>
                <a:cs typeface="Calibri Light"/>
              </a:rPr>
              <a:t>406</a:t>
            </a:r>
            <a:r>
              <a:rPr sz="3200" b="0" spc="-60" dirty="0">
                <a:latin typeface="Calibri Light"/>
                <a:cs typeface="Calibri Light"/>
              </a:rPr>
              <a:t> </a:t>
            </a:r>
            <a:r>
              <a:rPr sz="3200" b="0" spc="-5" dirty="0">
                <a:latin typeface="Calibri Light"/>
                <a:cs typeface="Calibri Light"/>
              </a:rPr>
              <a:t>Districts</a:t>
            </a:r>
            <a:endParaRPr sz="3200">
              <a:latin typeface="Calibri Light"/>
              <a:cs typeface="Calibri Light"/>
            </a:endParaRPr>
          </a:p>
          <a:p>
            <a:pPr marL="698500" lvl="1" indent="-228600">
              <a:lnSpc>
                <a:spcPct val="100000"/>
              </a:lnSpc>
              <a:spcBef>
                <a:spcPts val="270"/>
              </a:spcBef>
              <a:buFont typeface="Arial"/>
              <a:buChar char="•"/>
              <a:tabLst>
                <a:tab pos="699135" algn="l"/>
              </a:tabLst>
            </a:pPr>
            <a:r>
              <a:rPr sz="2400" b="0" spc="-5" dirty="0">
                <a:latin typeface="Calibri Light"/>
                <a:cs typeface="Calibri Light"/>
              </a:rPr>
              <a:t>291 </a:t>
            </a:r>
            <a:r>
              <a:rPr sz="2400" b="0" spc="-10" dirty="0">
                <a:latin typeface="Calibri Light"/>
                <a:cs typeface="Calibri Light"/>
              </a:rPr>
              <a:t>Local </a:t>
            </a:r>
            <a:r>
              <a:rPr sz="2400" b="0" dirty="0">
                <a:latin typeface="Calibri Light"/>
                <a:cs typeface="Calibri Light"/>
              </a:rPr>
              <a:t>and </a:t>
            </a:r>
            <a:r>
              <a:rPr sz="2400" b="0" spc="-10" dirty="0">
                <a:latin typeface="Calibri Light"/>
                <a:cs typeface="Calibri Light"/>
              </a:rPr>
              <a:t>regional </a:t>
            </a:r>
            <a:r>
              <a:rPr sz="2400" b="0" spc="-5" dirty="0">
                <a:latin typeface="Calibri Light"/>
                <a:cs typeface="Calibri Light"/>
              </a:rPr>
              <a:t>school districts</a:t>
            </a:r>
            <a:r>
              <a:rPr sz="2400" b="0" spc="-65" dirty="0">
                <a:latin typeface="Calibri Light"/>
                <a:cs typeface="Calibri Light"/>
              </a:rPr>
              <a:t> </a:t>
            </a:r>
            <a:r>
              <a:rPr sz="2400" b="0" spc="-10" dirty="0">
                <a:latin typeface="Calibri Light"/>
                <a:cs typeface="Calibri Light"/>
              </a:rPr>
              <a:t>(LEAs)</a:t>
            </a:r>
            <a:endParaRPr sz="2400">
              <a:latin typeface="Calibri Light"/>
              <a:cs typeface="Calibri Light"/>
            </a:endParaRPr>
          </a:p>
          <a:p>
            <a:pPr marL="698500" lvl="1" indent="-228600">
              <a:lnSpc>
                <a:spcPct val="100000"/>
              </a:lnSpc>
              <a:spcBef>
                <a:spcPts val="200"/>
              </a:spcBef>
              <a:buFont typeface="Arial"/>
              <a:buChar char="•"/>
              <a:tabLst>
                <a:tab pos="699135" algn="l"/>
              </a:tabLst>
            </a:pPr>
            <a:r>
              <a:rPr sz="2400" b="0" dirty="0">
                <a:latin typeface="Calibri Light"/>
                <a:cs typeface="Calibri Light"/>
              </a:rPr>
              <a:t>84 </a:t>
            </a:r>
            <a:r>
              <a:rPr sz="2400" b="0" spc="-10" dirty="0">
                <a:latin typeface="Calibri Light"/>
                <a:cs typeface="Calibri Light"/>
              </a:rPr>
              <a:t>Charter</a:t>
            </a:r>
            <a:r>
              <a:rPr sz="2400" b="0" spc="-105" dirty="0">
                <a:latin typeface="Calibri Light"/>
                <a:cs typeface="Calibri Light"/>
              </a:rPr>
              <a:t> </a:t>
            </a:r>
            <a:r>
              <a:rPr sz="2400" b="0" dirty="0">
                <a:latin typeface="Calibri Light"/>
                <a:cs typeface="Calibri Light"/>
              </a:rPr>
              <a:t>Schools</a:t>
            </a:r>
            <a:endParaRPr sz="2400">
              <a:latin typeface="Calibri Light"/>
              <a:cs typeface="Calibri Light"/>
            </a:endParaRPr>
          </a:p>
          <a:p>
            <a:pPr marL="698500" lvl="1" indent="-228600">
              <a:lnSpc>
                <a:spcPct val="100000"/>
              </a:lnSpc>
              <a:spcBef>
                <a:spcPts val="210"/>
              </a:spcBef>
              <a:buFont typeface="Arial"/>
              <a:buChar char="•"/>
              <a:tabLst>
                <a:tab pos="699135" algn="l"/>
              </a:tabLst>
            </a:pPr>
            <a:r>
              <a:rPr sz="2400" b="0" dirty="0">
                <a:latin typeface="Calibri Light"/>
                <a:cs typeface="Calibri Light"/>
              </a:rPr>
              <a:t>29 </a:t>
            </a:r>
            <a:r>
              <a:rPr sz="2400" b="0" spc="-25" dirty="0">
                <a:latin typeface="Calibri Light"/>
                <a:cs typeface="Calibri Light"/>
              </a:rPr>
              <a:t>Vocational/Technical</a:t>
            </a:r>
            <a:r>
              <a:rPr sz="2400" b="0" spc="-45" dirty="0">
                <a:latin typeface="Calibri Light"/>
                <a:cs typeface="Calibri Light"/>
              </a:rPr>
              <a:t> </a:t>
            </a:r>
            <a:r>
              <a:rPr sz="2400" b="0" spc="-5" dirty="0">
                <a:latin typeface="Calibri Light"/>
                <a:cs typeface="Calibri Light"/>
              </a:rPr>
              <a:t>Schools</a:t>
            </a:r>
            <a:endParaRPr sz="2400">
              <a:latin typeface="Calibri Light"/>
              <a:cs typeface="Calibri Light"/>
            </a:endParaRPr>
          </a:p>
          <a:p>
            <a:pPr marL="698500" lvl="1" indent="-228600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9135" algn="l"/>
              </a:tabLst>
            </a:pPr>
            <a:r>
              <a:rPr sz="2400" b="0" dirty="0">
                <a:latin typeface="Calibri Light"/>
                <a:cs typeface="Calibri Light"/>
              </a:rPr>
              <a:t>2 </a:t>
            </a:r>
            <a:r>
              <a:rPr sz="2400" b="0" spc="-5" dirty="0">
                <a:latin typeface="Calibri Light"/>
                <a:cs typeface="Calibri Light"/>
              </a:rPr>
              <a:t>Online</a:t>
            </a:r>
            <a:r>
              <a:rPr sz="2400" b="0" spc="-70" dirty="0">
                <a:latin typeface="Calibri Light"/>
                <a:cs typeface="Calibri Light"/>
              </a:rPr>
              <a:t> </a:t>
            </a:r>
            <a:r>
              <a:rPr sz="2400" b="0" spc="-10" dirty="0">
                <a:latin typeface="Calibri Light"/>
                <a:cs typeface="Calibri Light"/>
              </a:rPr>
              <a:t>schools</a:t>
            </a:r>
            <a:endParaRPr sz="2400">
              <a:latin typeface="Calibri Light"/>
              <a:cs typeface="Calibri Light"/>
            </a:endParaRPr>
          </a:p>
          <a:p>
            <a:pPr marL="241300" indent="-228600">
              <a:lnSpc>
                <a:spcPct val="100000"/>
              </a:lnSpc>
              <a:spcBef>
                <a:spcPts val="2140"/>
              </a:spcBef>
              <a:buFont typeface="Arial"/>
              <a:buChar char="•"/>
              <a:tabLst>
                <a:tab pos="241935" algn="l"/>
              </a:tabLst>
            </a:pPr>
            <a:r>
              <a:rPr sz="3200" b="0" dirty="0">
                <a:latin typeface="Calibri Light"/>
                <a:cs typeface="Calibri Light"/>
              </a:rPr>
              <a:t>School</a:t>
            </a:r>
            <a:r>
              <a:rPr sz="3200" b="0" spc="-75" dirty="0">
                <a:latin typeface="Calibri Light"/>
                <a:cs typeface="Calibri Light"/>
              </a:rPr>
              <a:t> </a:t>
            </a:r>
            <a:r>
              <a:rPr sz="3200" b="0" spc="-5" dirty="0">
                <a:latin typeface="Calibri Light"/>
                <a:cs typeface="Calibri Light"/>
              </a:rPr>
              <a:t>Demographics</a:t>
            </a:r>
            <a:endParaRPr sz="3200">
              <a:latin typeface="Calibri Light"/>
              <a:cs typeface="Calibri Light"/>
            </a:endParaRPr>
          </a:p>
          <a:p>
            <a:pPr marL="698500" lvl="1" indent="-228600">
              <a:lnSpc>
                <a:spcPct val="100000"/>
              </a:lnSpc>
              <a:spcBef>
                <a:spcPts val="260"/>
              </a:spcBef>
              <a:buFont typeface="Arial"/>
              <a:buChar char="•"/>
              <a:tabLst>
                <a:tab pos="699135" algn="l"/>
              </a:tabLst>
            </a:pPr>
            <a:r>
              <a:rPr sz="2400" b="0" spc="-5" dirty="0">
                <a:latin typeface="Calibri Light"/>
                <a:cs typeface="Calibri Light"/>
              </a:rPr>
              <a:t>Number of</a:t>
            </a:r>
            <a:r>
              <a:rPr sz="2400" b="0" spc="-50" dirty="0">
                <a:latin typeface="Calibri Light"/>
                <a:cs typeface="Calibri Light"/>
              </a:rPr>
              <a:t> </a:t>
            </a:r>
            <a:r>
              <a:rPr sz="2400" b="0" spc="-10" dirty="0">
                <a:latin typeface="Calibri Light"/>
                <a:cs typeface="Calibri Light"/>
              </a:rPr>
              <a:t>students</a:t>
            </a:r>
            <a:endParaRPr sz="2400">
              <a:latin typeface="Calibri Light"/>
              <a:cs typeface="Calibri Light"/>
            </a:endParaRPr>
          </a:p>
          <a:p>
            <a:pPr marL="698500" lvl="1" indent="-228600">
              <a:lnSpc>
                <a:spcPct val="100000"/>
              </a:lnSpc>
              <a:spcBef>
                <a:spcPts val="210"/>
              </a:spcBef>
              <a:buFont typeface="Arial"/>
              <a:buChar char="•"/>
              <a:tabLst>
                <a:tab pos="699135" algn="l"/>
              </a:tabLst>
            </a:pPr>
            <a:r>
              <a:rPr sz="2400" b="0" spc="-20" dirty="0">
                <a:latin typeface="Calibri Light"/>
                <a:cs typeface="Calibri Light"/>
              </a:rPr>
              <a:t>Percentage </a:t>
            </a:r>
            <a:r>
              <a:rPr sz="2400" b="0" spc="-5" dirty="0">
                <a:latin typeface="Calibri Light"/>
                <a:cs typeface="Calibri Light"/>
              </a:rPr>
              <a:t>of </a:t>
            </a:r>
            <a:r>
              <a:rPr sz="2400" b="0" spc="-10" dirty="0">
                <a:latin typeface="Calibri Light"/>
                <a:cs typeface="Calibri Light"/>
              </a:rPr>
              <a:t>economically disadvantaged</a:t>
            </a:r>
            <a:r>
              <a:rPr sz="2400" b="0" spc="-20" dirty="0">
                <a:latin typeface="Calibri Light"/>
                <a:cs typeface="Calibri Light"/>
              </a:rPr>
              <a:t> </a:t>
            </a:r>
            <a:r>
              <a:rPr sz="2400" b="0" spc="-10" dirty="0">
                <a:latin typeface="Calibri Light"/>
                <a:cs typeface="Calibri Light"/>
              </a:rPr>
              <a:t>students</a:t>
            </a:r>
            <a:endParaRPr sz="2400">
              <a:latin typeface="Calibri Light"/>
              <a:cs typeface="Calibri Light"/>
            </a:endParaRPr>
          </a:p>
          <a:p>
            <a:pPr marL="698500" lvl="1" indent="-228600">
              <a:lnSpc>
                <a:spcPct val="100000"/>
              </a:lnSpc>
              <a:spcBef>
                <a:spcPts val="210"/>
              </a:spcBef>
              <a:buFont typeface="Arial"/>
              <a:buChar char="•"/>
              <a:tabLst>
                <a:tab pos="699135" algn="l"/>
              </a:tabLst>
            </a:pPr>
            <a:r>
              <a:rPr sz="2400" b="0" spc="-5" dirty="0">
                <a:latin typeface="Calibri Light"/>
                <a:cs typeface="Calibri Light"/>
              </a:rPr>
              <a:t>Number of </a:t>
            </a:r>
            <a:r>
              <a:rPr sz="2400" b="0" spc="-15" dirty="0">
                <a:latin typeface="Calibri Light"/>
                <a:cs typeface="Calibri Light"/>
              </a:rPr>
              <a:t>professional </a:t>
            </a:r>
            <a:r>
              <a:rPr sz="2400" b="0" spc="-5" dirty="0">
                <a:latin typeface="Calibri Light"/>
                <a:cs typeface="Calibri Light"/>
              </a:rPr>
              <a:t>support </a:t>
            </a:r>
            <a:r>
              <a:rPr sz="2400" b="0" spc="-10" dirty="0">
                <a:latin typeface="Calibri Light"/>
                <a:cs typeface="Calibri Light"/>
              </a:rPr>
              <a:t>personnel</a:t>
            </a:r>
            <a:r>
              <a:rPr sz="2400" b="0" dirty="0">
                <a:latin typeface="Calibri Light"/>
                <a:cs typeface="Calibri Light"/>
              </a:rPr>
              <a:t> </a:t>
            </a:r>
            <a:r>
              <a:rPr sz="2400" b="0" spc="-25" dirty="0">
                <a:latin typeface="Calibri Light"/>
                <a:cs typeface="Calibri Light"/>
              </a:rPr>
              <a:t>staff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0674" y="510032"/>
            <a:ext cx="6025515" cy="650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>
                <a:solidFill>
                  <a:srgbClr val="000000"/>
                </a:solidFill>
              </a:rPr>
              <a:t>Data </a:t>
            </a:r>
            <a:r>
              <a:rPr spc="-10" dirty="0">
                <a:solidFill>
                  <a:srgbClr val="000000"/>
                </a:solidFill>
              </a:rPr>
              <a:t>Collected </a:t>
            </a:r>
            <a:r>
              <a:rPr spc="-5" dirty="0">
                <a:solidFill>
                  <a:srgbClr val="000000"/>
                </a:solidFill>
              </a:rPr>
              <a:t>and</a:t>
            </a:r>
            <a:r>
              <a:rPr spc="-30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Analyzed</a:t>
            </a:r>
          </a:p>
        </p:txBody>
      </p:sp>
      <p:sp>
        <p:nvSpPr>
          <p:cNvPr id="4" name="object 4" descr="BIRCh logo - person planting seeds by a tree with a bird" title="BIRCh logo - person planting seeds by a tree with a bird"/>
          <p:cNvSpPr/>
          <p:nvPr/>
        </p:nvSpPr>
        <p:spPr>
          <a:xfrm>
            <a:off x="10475976" y="178307"/>
            <a:ext cx="1543812" cy="14218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328145" y="6313423"/>
            <a:ext cx="1282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sz="1200" b="0" dirty="0">
                <a:solidFill>
                  <a:srgbClr val="FFFFFF"/>
                </a:solidFill>
                <a:latin typeface="Calibri Light"/>
                <a:cs typeface="Calibri Light"/>
              </a:rPr>
              <a:t>8</a:t>
            </a:fld>
            <a:endParaRPr sz="12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1515617" y="6418801"/>
            <a:ext cx="4285615" cy="377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55"/>
              </a:lnSpc>
            </a:pPr>
            <a:r>
              <a:rPr sz="2400" spc="-5" dirty="0">
                <a:latin typeface="Arial"/>
                <a:cs typeface="Arial"/>
              </a:rPr>
              <a:t>• </a:t>
            </a:r>
            <a:r>
              <a:rPr sz="2400" b="0" dirty="0">
                <a:latin typeface="Calibri Light"/>
                <a:cs typeface="Calibri Light"/>
              </a:rPr>
              <a:t>Schools with less than 5</a:t>
            </a:r>
            <a:r>
              <a:rPr sz="2400" b="0" spc="155" dirty="0">
                <a:latin typeface="Calibri Light"/>
                <a:cs typeface="Calibri Light"/>
              </a:rPr>
              <a:t> </a:t>
            </a:r>
            <a:r>
              <a:rPr sz="2400" b="0" spc="-10" dirty="0">
                <a:latin typeface="Calibri Light"/>
                <a:cs typeface="Calibri Light"/>
              </a:rPr>
              <a:t>students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15617" y="6009436"/>
            <a:ext cx="8408035" cy="393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b="0" spc="-5" dirty="0">
                <a:latin typeface="Calibri Light"/>
                <a:cs typeface="Calibri Light"/>
              </a:rPr>
              <a:t>Community-agency </a:t>
            </a:r>
            <a:r>
              <a:rPr sz="2400" b="0" spc="-10" dirty="0">
                <a:latin typeface="Calibri Light"/>
                <a:cs typeface="Calibri Light"/>
              </a:rPr>
              <a:t>behavioral </a:t>
            </a:r>
            <a:r>
              <a:rPr sz="2400" b="0" dirty="0">
                <a:latin typeface="Calibri Light"/>
                <a:cs typeface="Calibri Light"/>
              </a:rPr>
              <a:t>health </a:t>
            </a:r>
            <a:r>
              <a:rPr sz="2400" b="0" spc="-15" dirty="0">
                <a:latin typeface="Calibri Light"/>
                <a:cs typeface="Calibri Light"/>
              </a:rPr>
              <a:t>providers </a:t>
            </a:r>
            <a:r>
              <a:rPr sz="2400" b="0" spc="-10" dirty="0">
                <a:latin typeface="Calibri Light"/>
                <a:cs typeface="Calibri Light"/>
              </a:rPr>
              <a:t>(Riverside,</a:t>
            </a:r>
            <a:r>
              <a:rPr sz="2400" b="0" spc="-85" dirty="0">
                <a:latin typeface="Calibri Light"/>
                <a:cs typeface="Calibri Light"/>
              </a:rPr>
              <a:t> </a:t>
            </a:r>
            <a:r>
              <a:rPr sz="2400" b="0" dirty="0">
                <a:latin typeface="Calibri Light"/>
                <a:cs typeface="Calibri Light"/>
              </a:rPr>
              <a:t>SSMHC)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935" algn="l"/>
              </a:tabLst>
            </a:pPr>
            <a:r>
              <a:rPr spc="-10" dirty="0"/>
              <a:t>DESE </a:t>
            </a:r>
            <a:r>
              <a:rPr dirty="0"/>
              <a:t>Licenses </a:t>
            </a:r>
            <a:r>
              <a:rPr spc="-25" dirty="0"/>
              <a:t>for </a:t>
            </a:r>
            <a:r>
              <a:rPr spc="-20" dirty="0"/>
              <a:t>Professional </a:t>
            </a:r>
            <a:r>
              <a:rPr dirty="0"/>
              <a:t>Support </a:t>
            </a:r>
            <a:r>
              <a:rPr spc="-15" dirty="0"/>
              <a:t>Personnel</a:t>
            </a:r>
            <a:r>
              <a:rPr spc="5" dirty="0"/>
              <a:t> </a:t>
            </a:r>
            <a:r>
              <a:rPr dirty="0"/>
              <a:t>(PSP)</a:t>
            </a:r>
          </a:p>
          <a:p>
            <a:pPr marL="241300">
              <a:lnSpc>
                <a:spcPct val="100000"/>
              </a:lnSpc>
            </a:pPr>
            <a:r>
              <a:rPr dirty="0"/>
              <a:t>with </a:t>
            </a:r>
            <a:r>
              <a:rPr spc="-5" dirty="0"/>
              <a:t>60+ </a:t>
            </a:r>
            <a:r>
              <a:rPr spc="-15" dirty="0"/>
              <a:t>graduate hours </a:t>
            </a:r>
            <a:r>
              <a:rPr dirty="0"/>
              <a:t>and supervised field</a:t>
            </a:r>
            <a:r>
              <a:rPr spc="40" dirty="0"/>
              <a:t> </a:t>
            </a:r>
            <a:r>
              <a:rPr spc="-10" dirty="0"/>
              <a:t>experience</a:t>
            </a:r>
          </a:p>
          <a:p>
            <a:pPr marL="698500" lvl="1" indent="-228600">
              <a:lnSpc>
                <a:spcPct val="100000"/>
              </a:lnSpc>
              <a:spcBef>
                <a:spcPts val="550"/>
              </a:spcBef>
              <a:buFont typeface="Arial"/>
              <a:buChar char="•"/>
              <a:tabLst>
                <a:tab pos="699135" algn="l"/>
              </a:tabLst>
            </a:pPr>
            <a:r>
              <a:rPr sz="2400" b="0" dirty="0">
                <a:latin typeface="Calibri Light"/>
                <a:cs typeface="Calibri Light"/>
              </a:rPr>
              <a:t>School </a:t>
            </a:r>
            <a:r>
              <a:rPr sz="2400" b="0" spc="-5" dirty="0">
                <a:latin typeface="Calibri Light"/>
                <a:cs typeface="Calibri Light"/>
              </a:rPr>
              <a:t>Counselor </a:t>
            </a:r>
            <a:r>
              <a:rPr sz="2400" b="0" spc="-10" dirty="0">
                <a:latin typeface="Calibri Light"/>
                <a:cs typeface="Calibri Light"/>
              </a:rPr>
              <a:t>(Levels: PreK-8;</a:t>
            </a:r>
            <a:r>
              <a:rPr sz="2400" b="0" spc="-60" dirty="0">
                <a:latin typeface="Calibri Light"/>
                <a:cs typeface="Calibri Light"/>
              </a:rPr>
              <a:t> </a:t>
            </a:r>
            <a:r>
              <a:rPr sz="2400" b="0" spc="-10" dirty="0">
                <a:latin typeface="Calibri Light"/>
                <a:cs typeface="Calibri Light"/>
              </a:rPr>
              <a:t>5-12)</a:t>
            </a:r>
            <a:endParaRPr sz="2400">
              <a:latin typeface="Calibri Light"/>
              <a:cs typeface="Calibri Light"/>
            </a:endParaRPr>
          </a:p>
          <a:p>
            <a:pPr marL="698500" lvl="1" indent="-228600">
              <a:lnSpc>
                <a:spcPct val="100000"/>
              </a:lnSpc>
              <a:spcBef>
                <a:spcPts val="500"/>
              </a:spcBef>
              <a:buFont typeface="Arial"/>
              <a:buChar char="•"/>
              <a:tabLst>
                <a:tab pos="699135" algn="l"/>
              </a:tabLst>
            </a:pPr>
            <a:r>
              <a:rPr sz="2400" b="0" dirty="0">
                <a:latin typeface="Calibri Light"/>
                <a:cs typeface="Calibri Light"/>
              </a:rPr>
              <a:t>School </a:t>
            </a:r>
            <a:r>
              <a:rPr sz="2400" b="0" spc="-5" dirty="0">
                <a:latin typeface="Calibri Light"/>
                <a:cs typeface="Calibri Light"/>
              </a:rPr>
              <a:t>Social </a:t>
            </a:r>
            <a:r>
              <a:rPr sz="2400" b="0" spc="-20" dirty="0">
                <a:latin typeface="Calibri Light"/>
                <a:cs typeface="Calibri Light"/>
              </a:rPr>
              <a:t>Worker/School </a:t>
            </a:r>
            <a:r>
              <a:rPr sz="2400" b="0" spc="-10" dirty="0">
                <a:latin typeface="Calibri Light"/>
                <a:cs typeface="Calibri Light"/>
              </a:rPr>
              <a:t>Adjustment </a:t>
            </a:r>
            <a:r>
              <a:rPr sz="2400" b="0" spc="-5" dirty="0">
                <a:latin typeface="Calibri Light"/>
                <a:cs typeface="Calibri Light"/>
              </a:rPr>
              <a:t>Counselor</a:t>
            </a:r>
            <a:r>
              <a:rPr sz="2400" b="0" spc="-30" dirty="0">
                <a:latin typeface="Calibri Light"/>
                <a:cs typeface="Calibri Light"/>
              </a:rPr>
              <a:t> </a:t>
            </a:r>
            <a:r>
              <a:rPr sz="2400" b="0" dirty="0">
                <a:latin typeface="Calibri Light"/>
                <a:cs typeface="Calibri Light"/>
              </a:rPr>
              <a:t>(All)</a:t>
            </a:r>
            <a:endParaRPr sz="2400">
              <a:latin typeface="Calibri Light"/>
              <a:cs typeface="Calibri Light"/>
            </a:endParaRPr>
          </a:p>
          <a:p>
            <a:pPr marL="698500" lvl="1" indent="-2286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699135" algn="l"/>
              </a:tabLst>
            </a:pPr>
            <a:r>
              <a:rPr sz="2400" b="0" dirty="0">
                <a:latin typeface="Calibri Light"/>
                <a:cs typeface="Calibri Light"/>
              </a:rPr>
              <a:t>School </a:t>
            </a:r>
            <a:r>
              <a:rPr sz="2400" b="0" spc="-20" dirty="0">
                <a:latin typeface="Calibri Light"/>
                <a:cs typeface="Calibri Light"/>
              </a:rPr>
              <a:t>Psychologist</a:t>
            </a:r>
            <a:r>
              <a:rPr sz="2400" b="0" spc="-65" dirty="0">
                <a:latin typeface="Calibri Light"/>
                <a:cs typeface="Calibri Light"/>
              </a:rPr>
              <a:t> </a:t>
            </a:r>
            <a:r>
              <a:rPr sz="2400" b="0" dirty="0">
                <a:latin typeface="Calibri Light"/>
                <a:cs typeface="Calibri Light"/>
              </a:rPr>
              <a:t>(All)</a:t>
            </a:r>
            <a:endParaRPr sz="2400">
              <a:latin typeface="Calibri Light"/>
              <a:cs typeface="Calibri Light"/>
            </a:endParaRPr>
          </a:p>
          <a:p>
            <a:pPr marL="698500" lvl="1" indent="-228600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699135" algn="l"/>
              </a:tabLst>
            </a:pPr>
            <a:r>
              <a:rPr sz="2400" b="0" dirty="0">
                <a:latin typeface="Calibri Light"/>
                <a:cs typeface="Calibri Light"/>
              </a:rPr>
              <a:t>School </a:t>
            </a:r>
            <a:r>
              <a:rPr sz="2400" b="0" spc="-15" dirty="0">
                <a:latin typeface="Calibri Light"/>
                <a:cs typeface="Calibri Light"/>
              </a:rPr>
              <a:t>Nurse</a:t>
            </a:r>
            <a:r>
              <a:rPr sz="2400" b="0" spc="-100" dirty="0">
                <a:latin typeface="Calibri Light"/>
                <a:cs typeface="Calibri Light"/>
              </a:rPr>
              <a:t> </a:t>
            </a:r>
            <a:r>
              <a:rPr sz="2400" b="0" dirty="0">
                <a:latin typeface="Calibri Light"/>
                <a:cs typeface="Calibri Light"/>
              </a:rPr>
              <a:t>(All)</a:t>
            </a:r>
            <a:endParaRPr sz="2400">
              <a:latin typeface="Calibri Light"/>
              <a:cs typeface="Calibri Light"/>
            </a:endParaRPr>
          </a:p>
          <a:p>
            <a:pPr lvl="1">
              <a:lnSpc>
                <a:spcPct val="100000"/>
              </a:lnSpc>
              <a:buFont typeface="Arial"/>
              <a:buChar char="•"/>
            </a:pPr>
            <a:endParaRPr sz="23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935" algn="l"/>
              </a:tabLst>
            </a:pPr>
            <a:r>
              <a:rPr spc="-20" dirty="0"/>
              <a:t>Data </a:t>
            </a:r>
            <a:r>
              <a:rPr spc="-35" dirty="0"/>
              <a:t>NOT</a:t>
            </a:r>
            <a:r>
              <a:rPr spc="-45" dirty="0"/>
              <a:t> </a:t>
            </a:r>
            <a:r>
              <a:rPr dirty="0"/>
              <a:t>included</a:t>
            </a:r>
          </a:p>
          <a:p>
            <a:pPr marL="698500" lvl="1" indent="-228600">
              <a:lnSpc>
                <a:spcPct val="100000"/>
              </a:lnSpc>
              <a:spcBef>
                <a:spcPts val="260"/>
              </a:spcBef>
              <a:buFont typeface="Arial"/>
              <a:buChar char="•"/>
              <a:tabLst>
                <a:tab pos="699135" algn="l"/>
              </a:tabLst>
            </a:pPr>
            <a:r>
              <a:rPr sz="2400" b="0" spc="-5" dirty="0">
                <a:latin typeface="Calibri Light"/>
                <a:cs typeface="Calibri Light"/>
              </a:rPr>
              <a:t>Other </a:t>
            </a:r>
            <a:r>
              <a:rPr sz="2400" b="0" spc="-15" dirty="0">
                <a:latin typeface="Calibri Light"/>
                <a:cs typeface="Calibri Light"/>
              </a:rPr>
              <a:t>categories </a:t>
            </a:r>
            <a:r>
              <a:rPr sz="2400" b="0" spc="-5" dirty="0">
                <a:latin typeface="Calibri Light"/>
                <a:cs typeface="Calibri Light"/>
              </a:rPr>
              <a:t>of support </a:t>
            </a:r>
            <a:r>
              <a:rPr sz="2400" b="0" spc="-10" dirty="0">
                <a:latin typeface="Calibri Light"/>
                <a:cs typeface="Calibri Light"/>
              </a:rPr>
              <a:t>personnel (rehab counselors,</a:t>
            </a:r>
            <a:r>
              <a:rPr sz="2400" b="0" spc="55" dirty="0">
                <a:latin typeface="Calibri Light"/>
                <a:cs typeface="Calibri Light"/>
              </a:rPr>
              <a:t> </a:t>
            </a:r>
            <a:r>
              <a:rPr sz="2400" b="0" spc="-5" dirty="0">
                <a:latin typeface="Calibri Light"/>
                <a:cs typeface="Calibri Light"/>
              </a:rPr>
              <a:t>diagnostician)</a:t>
            </a:r>
            <a:endParaRPr sz="2400">
              <a:latin typeface="Calibri Light"/>
              <a:cs typeface="Calibri Light"/>
            </a:endParaRPr>
          </a:p>
          <a:p>
            <a:pPr marL="698500" lvl="1" indent="-228600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9135" algn="l"/>
              </a:tabLst>
            </a:pPr>
            <a:r>
              <a:rPr sz="2400" b="0" spc="-10" dirty="0">
                <a:latin typeface="Calibri Light"/>
                <a:cs typeface="Calibri Light"/>
              </a:rPr>
              <a:t>Educational </a:t>
            </a:r>
            <a:r>
              <a:rPr sz="2400" b="0" spc="-15" dirty="0">
                <a:latin typeface="Calibri Light"/>
                <a:cs typeface="Calibri Light"/>
              </a:rPr>
              <a:t>collaboratives </a:t>
            </a:r>
            <a:r>
              <a:rPr sz="2400" b="0" spc="-35" dirty="0">
                <a:latin typeface="Calibri Light"/>
                <a:cs typeface="Calibri Light"/>
              </a:rPr>
              <a:t>(ACCEPT,</a:t>
            </a:r>
            <a:r>
              <a:rPr sz="2400" b="0" spc="-25" dirty="0">
                <a:latin typeface="Calibri Light"/>
                <a:cs typeface="Calibri Light"/>
              </a:rPr>
              <a:t> </a:t>
            </a:r>
            <a:r>
              <a:rPr sz="2400" b="0" spc="-5" dirty="0">
                <a:latin typeface="Calibri Light"/>
                <a:cs typeface="Calibri Light"/>
              </a:rPr>
              <a:t>CASE)</a:t>
            </a:r>
            <a:endParaRPr sz="2400">
              <a:latin typeface="Calibri Light"/>
              <a:cs typeface="Calibri Light"/>
            </a:endParaRPr>
          </a:p>
          <a:p>
            <a:pPr marL="698500" lvl="1" indent="-228600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9135" algn="l"/>
              </a:tabLst>
            </a:pPr>
            <a:r>
              <a:rPr sz="2400" b="0" spc="-10" dirty="0">
                <a:latin typeface="Calibri Light"/>
                <a:cs typeface="Calibri Light"/>
              </a:rPr>
              <a:t>More restrictive </a:t>
            </a:r>
            <a:r>
              <a:rPr sz="2400" b="0" spc="-5" dirty="0">
                <a:latin typeface="Calibri Light"/>
                <a:cs typeface="Calibri Light"/>
              </a:rPr>
              <a:t>placements </a:t>
            </a:r>
            <a:r>
              <a:rPr sz="2400" b="0" spc="-60" dirty="0">
                <a:latin typeface="Calibri Light"/>
                <a:cs typeface="Calibri Light"/>
              </a:rPr>
              <a:t>(ART, </a:t>
            </a:r>
            <a:r>
              <a:rPr sz="2400" b="0" spc="-10" dirty="0">
                <a:latin typeface="Calibri Light"/>
                <a:cs typeface="Calibri Light"/>
              </a:rPr>
              <a:t>Inpatient,</a:t>
            </a:r>
            <a:r>
              <a:rPr sz="2400" b="0" spc="-35" dirty="0">
                <a:latin typeface="Calibri Light"/>
                <a:cs typeface="Calibri Light"/>
              </a:rPr>
              <a:t> </a:t>
            </a:r>
            <a:r>
              <a:rPr sz="2400" b="0" spc="-15" dirty="0">
                <a:latin typeface="Calibri Light"/>
                <a:cs typeface="Calibri Light"/>
              </a:rPr>
              <a:t>DYS)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20674" y="510032"/>
            <a:ext cx="9302978" cy="609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>
                <a:solidFill>
                  <a:srgbClr val="000000"/>
                </a:solidFill>
              </a:rPr>
              <a:t>Data </a:t>
            </a:r>
            <a:r>
              <a:rPr spc="-10" dirty="0">
                <a:solidFill>
                  <a:srgbClr val="000000"/>
                </a:solidFill>
              </a:rPr>
              <a:t>Collected </a:t>
            </a:r>
            <a:r>
              <a:rPr spc="-5" dirty="0">
                <a:solidFill>
                  <a:srgbClr val="000000"/>
                </a:solidFill>
              </a:rPr>
              <a:t>and</a:t>
            </a:r>
            <a:r>
              <a:rPr spc="-30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Analyzed</a:t>
            </a:r>
            <a:r>
              <a:rPr lang="en-US" spc="-5" dirty="0">
                <a:solidFill>
                  <a:srgbClr val="000000"/>
                </a:solidFill>
              </a:rPr>
              <a:t> (Continued) </a:t>
            </a:r>
            <a:endParaRPr spc="-5" dirty="0">
              <a:solidFill>
                <a:srgbClr val="000000"/>
              </a:solidFill>
            </a:endParaRPr>
          </a:p>
        </p:txBody>
      </p:sp>
      <p:sp>
        <p:nvSpPr>
          <p:cNvPr id="6" name="object 6" descr="BIRCh logo - person planting seeds by a tree with a bird" title="BIRCh logo - person planting seeds by a tree with a bird"/>
          <p:cNvSpPr/>
          <p:nvPr/>
        </p:nvSpPr>
        <p:spPr>
          <a:xfrm>
            <a:off x="10457688" y="115823"/>
            <a:ext cx="1613916" cy="14843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1340845" y="6288023"/>
            <a:ext cx="10287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0" dirty="0">
                <a:solidFill>
                  <a:srgbClr val="FFFFFF"/>
                </a:solidFill>
                <a:latin typeface="Calibri Light"/>
                <a:cs typeface="Calibri Light"/>
              </a:rPr>
              <a:t>9</a:t>
            </a:r>
            <a:endParaRPr sz="12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4261BFE874874F899C38CF9C771BFF" ma:contentTypeVersion="7" ma:contentTypeDescription="Create a new document." ma:contentTypeScope="" ma:versionID="3a5a55f13e9bb649c79d8b6e4cc9fe8c">
  <xsd:schema xmlns:xsd="http://www.w3.org/2001/XMLSchema" xmlns:xs="http://www.w3.org/2001/XMLSchema" xmlns:p="http://schemas.microsoft.com/office/2006/metadata/properties" xmlns:ns2="0a4e05da-b9bc-4326-ad73-01ef31b95567" xmlns:ns3="733efe1c-5bbe-4968-87dc-d400e65c879f" targetNamespace="http://schemas.microsoft.com/office/2006/metadata/properties" ma:root="true" ma:fieldsID="9f746412060615af2bac066d19f8186c" ns2:_="" ns3:_="">
    <xsd:import namespace="0a4e05da-b9bc-4326-ad73-01ef31b95567"/>
    <xsd:import namespace="733efe1c-5bbe-4968-87dc-d400e65c879f"/>
    <xsd:element name="properties">
      <xsd:complexType>
        <xsd:sequence>
          <xsd:element name="documentManagement">
            <xsd:complexType>
              <xsd:all>
                <xsd:element ref="ns2:_vti_RoutingExistingPropertie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e05da-b9bc-4326-ad73-01ef31b95567" elementFormDefault="qualified">
    <xsd:import namespace="http://schemas.microsoft.com/office/2006/documentManagement/types"/>
    <xsd:import namespace="http://schemas.microsoft.com/office/infopath/2007/PartnerControls"/>
    <xsd:element name="_vti_RoutingExistingProperties" ma:index="8" nillable="true" ma:displayName="Original Properties" ma:hidden="true" ma:internalName="_vti_RoutingExistingPropertie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3efe1c-5bbe-4968-87dc-d400e65c879f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DropOffZoneRoutingForm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ti_RoutingExistingProperties xmlns="0a4e05da-b9bc-4326-ad73-01ef31b95567" xsi:nil="true"/>
    <_dlc_DocIdPersistId xmlns="733efe1c-5bbe-4968-87dc-d400e65c879f">true</_dlc_DocIdPersistId>
    <_dlc_DocId xmlns="733efe1c-5bbe-4968-87dc-d400e65c879f">DESE-231-58006</_dlc_DocId>
    <_dlc_DocIdUrl xmlns="733efe1c-5bbe-4968-87dc-d400e65c879f">
      <Url>https://sharepoint.doemass.org/ese/webteam/cps/_layouts/DocIdRedir.aspx?ID=DESE-231-58006</Url>
      <Description>DESE-231-58006</Description>
    </_dlc_DocIdUrl>
  </documentManagement>
</p:properties>
</file>

<file path=customXml/itemProps1.xml><?xml version="1.0" encoding="utf-8"?>
<ds:datastoreItem xmlns:ds="http://schemas.openxmlformats.org/officeDocument/2006/customXml" ds:itemID="{E1803BC0-DA4E-4A23-8B1C-5ADFF36B4C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4e05da-b9bc-4326-ad73-01ef31b95567"/>
    <ds:schemaRef ds:uri="733efe1c-5bbe-4968-87dc-d400e65c87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BC528B9-C114-4BCD-9743-EA710690E4ED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D4E27498-60B0-4FE8-B447-A4B90B15518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5DBA515-A909-4A69-AF63-F00B19498EE9}">
  <ds:schemaRefs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0a4e05da-b9bc-4326-ad73-01ef31b95567"/>
    <ds:schemaRef ds:uri="http://schemas.openxmlformats.org/package/2006/metadata/core-properties"/>
    <ds:schemaRef ds:uri="733efe1c-5bbe-4968-87dc-d400e65c879f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1074</Words>
  <Application>Microsoft Office PowerPoint</Application>
  <PresentationFormat>Widescreen</PresentationFormat>
  <Paragraphs>227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Corbel</vt:lpstr>
      <vt:lpstr>Times New Roman</vt:lpstr>
      <vt:lpstr>Office Theme</vt:lpstr>
      <vt:lpstr>Safe &amp; Supportive Schools  Commission Retreat  Mapping Access to Resources</vt:lpstr>
      <vt:lpstr>Objectives of Safe &amp; Supportive Schools (SaSS) Retreat Presentation</vt:lpstr>
      <vt:lpstr>Schools’ Capacity to Address Behavioral Health Needs</vt:lpstr>
      <vt:lpstr>Safe and Supportive Schools (SaSS) Framework</vt:lpstr>
      <vt:lpstr>Safe and Supportive Schools Framework</vt:lpstr>
      <vt:lpstr>Access to Services and Resources</vt:lpstr>
      <vt:lpstr>Purpose of the Mapping Project</vt:lpstr>
      <vt:lpstr>Data Collected and Analyzed</vt:lpstr>
      <vt:lpstr>Data Collected and Analyzed (Continued) </vt:lpstr>
      <vt:lpstr>Overall Findings</vt:lpstr>
      <vt:lpstr>Code and Categorize for Comparisons</vt:lpstr>
      <vt:lpstr>Access to school behavioral health by economic need</vt:lpstr>
      <vt:lpstr>LEAs (districts) with greatest need and fewest professionals (8)</vt:lpstr>
      <vt:lpstr>School Districts identified with Very High Need (7)</vt:lpstr>
      <vt:lpstr>What do These Findings Mean?</vt:lpstr>
      <vt:lpstr>Limitations</vt:lpstr>
      <vt:lpstr>Next Steps for BIRCh Project</vt:lpstr>
      <vt:lpstr>THANKYOU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 and Supportive Schools Commission Retreat Mapping Access to Resources - Commission presentation slies 7-24-19</dc:title>
  <dc:subject>Safe and Supportive Schools Commission Retreat Mapping Access to Resources </dc:subject>
  <dc:creator>Melissa Pearrow, Whitney Walker, BIRCh Project, UMass Boston/Amherst</dc:creator>
  <cp:lastModifiedBy>O'Brien-Driscoll, Courtney (EOE)</cp:lastModifiedBy>
  <cp:revision>20</cp:revision>
  <dcterms:created xsi:type="dcterms:W3CDTF">2020-02-04T17:19:07Z</dcterms:created>
  <dcterms:modified xsi:type="dcterms:W3CDTF">2020-02-06T13:08:49Z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2019-09-06T00:00:00Z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2020-02-04T00:00:00Z</vt:filetime>
  </property>
  <property fmtid="{D5CDD505-2E9C-101B-9397-08002B2CF9AE}" pid="5" name="ContentTypeId">
    <vt:lpwstr>0x010100524261BFE874874F899C38CF9C771BFF</vt:lpwstr>
  </property>
  <property fmtid="{D5CDD505-2E9C-101B-9397-08002B2CF9AE}" pid="6" name="_dlc_DocIdItemGuid">
    <vt:lpwstr>26f3813c-a20e-4924-9385-fd3129581c9a</vt:lpwstr>
  </property>
  <property fmtid="{D5CDD505-2E9C-101B-9397-08002B2CF9AE}" pid="7" name="metadate">
    <vt:lpwstr>Feb 4 2020</vt:lpwstr>
  </property>
</Properties>
</file>