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
  </p:notesMasterIdLst>
  <p:handoutMasterIdLst>
    <p:handoutMasterId r:id="rId13"/>
  </p:handoutMasterIdLst>
  <p:sldIdLst>
    <p:sldId id="277" r:id="rId6"/>
    <p:sldId id="285" r:id="rId7"/>
    <p:sldId id="282" r:id="rId8"/>
    <p:sldId id="275" r:id="rId9"/>
    <p:sldId id="283" r:id="rId10"/>
    <p:sldId id="284" r:id="rId1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85"/>
            <p14:sldId id="282"/>
            <p14:sldId id="275"/>
            <p14:sldId id="283"/>
            <p14:sldId id="2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 Jannelle K. (DESE)" initials="RJK(" lastIdx="1" clrIdx="0">
    <p:extLst>
      <p:ext uri="{19B8F6BF-5375-455C-9EA6-DF929625EA0E}">
        <p15:presenceInfo xmlns:p15="http://schemas.microsoft.com/office/powerpoint/2012/main" userId="S::Jannelle.K.Roberts@mass.gov::9334b947-3dcb-411a-8e7d-589c093a1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1DFFD-1B79-4D6B-AAA2-2D1F1B51EE02}" v="3" dt="2023-09-18T21:08:27.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52" d="100"/>
          <a:sy n="52" d="100"/>
        </p:scale>
        <p:origin x="114" y="169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1" Type="http://schemas.openxmlformats.org/officeDocument/2006/relationships/hyperlink" Target="http://www.doe.mass.edu/lawsregs/603cmr46.html?section=al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doe.mass.edu/lawsregs/603cmr46.html?section=al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E8124-C63E-4172-8301-EEEFA3E33C8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38E6905-2885-46C2-803C-C9C897960D22}">
      <dgm:prSet/>
      <dgm:spPr/>
      <dgm:t>
        <a:bodyPr/>
        <a:lstStyle/>
        <a:p>
          <a:r>
            <a:rPr lang="en-US" dirty="0"/>
            <a:t>If an injury is sustained during the restraint an additional dropdown box will appear to identify who was injured. </a:t>
          </a:r>
        </a:p>
      </dgm:t>
      <dgm:extLst>
        <a:ext uri="{E40237B7-FDA0-4F09-8148-C483321AD2D9}">
          <dgm14:cNvPr xmlns:dgm14="http://schemas.microsoft.com/office/drawing/2010/diagram" id="0" name="" descr="If an injury is sustained during the restraint an additional dropdown box will appear to identify who was injured. &#10;"/>
        </a:ext>
      </dgm:extLst>
    </dgm:pt>
    <dgm:pt modelId="{D6742850-AA25-4CA3-B922-B02A7C1BDBD3}" type="parTrans" cxnId="{E7A09AE5-8D64-431A-9EEA-E31E16576212}">
      <dgm:prSet/>
      <dgm:spPr/>
      <dgm:t>
        <a:bodyPr/>
        <a:lstStyle/>
        <a:p>
          <a:endParaRPr lang="en-US"/>
        </a:p>
      </dgm:t>
    </dgm:pt>
    <dgm:pt modelId="{2033B00D-A49E-4D6A-91D6-FF30EFCBBDA3}" type="sibTrans" cxnId="{E7A09AE5-8D64-431A-9EEA-E31E16576212}">
      <dgm:prSet/>
      <dgm:spPr/>
      <dgm:t>
        <a:bodyPr/>
        <a:lstStyle/>
        <a:p>
          <a:endParaRPr lang="en-US"/>
        </a:p>
      </dgm:t>
    </dgm:pt>
    <dgm:pt modelId="{3AC58EEE-2A68-4E81-A1BA-C71F2F241910}">
      <dgm:prSet/>
      <dgm:spPr/>
      <dgm:t>
        <a:bodyPr/>
        <a:lstStyle/>
        <a:p>
          <a:r>
            <a:rPr lang="en-US" dirty="0"/>
            <a:t>Choose – Student, Staff or Both</a:t>
          </a:r>
        </a:p>
      </dgm:t>
      <dgm:extLst>
        <a:ext uri="{E40237B7-FDA0-4F09-8148-C483321AD2D9}">
          <dgm14:cNvPr xmlns:dgm14="http://schemas.microsoft.com/office/drawing/2010/diagram" id="0" name="" descr="Choose – Student, Staff or Both&#10;"/>
        </a:ext>
      </dgm:extLst>
    </dgm:pt>
    <dgm:pt modelId="{C4A94AA9-D535-4D83-B1DE-9E21CDEF9805}" type="parTrans" cxnId="{0E405FF2-060C-4D2C-A472-BCE14B53B949}">
      <dgm:prSet/>
      <dgm:spPr/>
      <dgm:t>
        <a:bodyPr/>
        <a:lstStyle/>
        <a:p>
          <a:endParaRPr lang="en-US"/>
        </a:p>
      </dgm:t>
    </dgm:pt>
    <dgm:pt modelId="{884727A0-2741-421B-A393-F27DD274C177}" type="sibTrans" cxnId="{0E405FF2-060C-4D2C-A472-BCE14B53B949}">
      <dgm:prSet/>
      <dgm:spPr/>
      <dgm:t>
        <a:bodyPr/>
        <a:lstStyle/>
        <a:p>
          <a:endParaRPr lang="en-US"/>
        </a:p>
      </dgm:t>
    </dgm:pt>
    <dgm:pt modelId="{85011B52-0023-4F15-A3C2-E2CE1178E573}" type="pres">
      <dgm:prSet presAssocID="{781E8124-C63E-4172-8301-EEEFA3E33C8A}" presName="CompostProcess" presStyleCnt="0">
        <dgm:presLayoutVars>
          <dgm:dir/>
          <dgm:resizeHandles val="exact"/>
        </dgm:presLayoutVars>
      </dgm:prSet>
      <dgm:spPr/>
    </dgm:pt>
    <dgm:pt modelId="{2EBE5410-CD76-4282-9D78-F7F83EF45DFC}" type="pres">
      <dgm:prSet presAssocID="{781E8124-C63E-4172-8301-EEEFA3E33C8A}" presName="arrow" presStyleLbl="bgShp" presStyleIdx="0" presStyleCnt="1"/>
      <dgm:spPr/>
      <dgm:extLst>
        <a:ext uri="{E40237B7-FDA0-4F09-8148-C483321AD2D9}">
          <dgm14:cNvPr xmlns:dgm14="http://schemas.microsoft.com/office/drawing/2010/diagram" id="0" name="" descr="arrow"/>
        </a:ext>
      </dgm:extLst>
    </dgm:pt>
    <dgm:pt modelId="{B620E30F-376F-49B7-83CD-93027240FB00}" type="pres">
      <dgm:prSet presAssocID="{781E8124-C63E-4172-8301-EEEFA3E33C8A}" presName="linearProcess" presStyleCnt="0"/>
      <dgm:spPr/>
    </dgm:pt>
    <dgm:pt modelId="{1702D149-A0A3-4077-9DFE-7EF20D8145F7}" type="pres">
      <dgm:prSet presAssocID="{438E6905-2885-46C2-803C-C9C897960D22}" presName="textNode" presStyleLbl="node1" presStyleIdx="0" presStyleCnt="2">
        <dgm:presLayoutVars>
          <dgm:bulletEnabled val="1"/>
        </dgm:presLayoutVars>
      </dgm:prSet>
      <dgm:spPr/>
    </dgm:pt>
    <dgm:pt modelId="{3EE56F31-5E61-494F-B72E-31520466B0BF}" type="pres">
      <dgm:prSet presAssocID="{2033B00D-A49E-4D6A-91D6-FF30EFCBBDA3}" presName="sibTrans" presStyleCnt="0"/>
      <dgm:spPr/>
    </dgm:pt>
    <dgm:pt modelId="{643CFC09-F217-49D3-B26C-8451BB9438A9}" type="pres">
      <dgm:prSet presAssocID="{3AC58EEE-2A68-4E81-A1BA-C71F2F241910}" presName="textNode" presStyleLbl="node1" presStyleIdx="1" presStyleCnt="2" custLinFactNeighborX="-13796" custLinFactNeighborY="-3363">
        <dgm:presLayoutVars>
          <dgm:bulletEnabled val="1"/>
        </dgm:presLayoutVars>
      </dgm:prSet>
      <dgm:spPr/>
    </dgm:pt>
  </dgm:ptLst>
  <dgm:cxnLst>
    <dgm:cxn modelId="{F1EBB36E-8086-4055-A51C-50CB1102101C}" type="presOf" srcId="{781E8124-C63E-4172-8301-EEEFA3E33C8A}" destId="{85011B52-0023-4F15-A3C2-E2CE1178E573}" srcOrd="0" destOrd="0" presId="urn:microsoft.com/office/officeart/2005/8/layout/hProcess9"/>
    <dgm:cxn modelId="{8D1355C6-EB02-4C23-B756-01CFA025754A}" type="presOf" srcId="{3AC58EEE-2A68-4E81-A1BA-C71F2F241910}" destId="{643CFC09-F217-49D3-B26C-8451BB9438A9}" srcOrd="0" destOrd="0" presId="urn:microsoft.com/office/officeart/2005/8/layout/hProcess9"/>
    <dgm:cxn modelId="{E7A09AE5-8D64-431A-9EEA-E31E16576212}" srcId="{781E8124-C63E-4172-8301-EEEFA3E33C8A}" destId="{438E6905-2885-46C2-803C-C9C897960D22}" srcOrd="0" destOrd="0" parTransId="{D6742850-AA25-4CA3-B922-B02A7C1BDBD3}" sibTransId="{2033B00D-A49E-4D6A-91D6-FF30EFCBBDA3}"/>
    <dgm:cxn modelId="{1EBDC3E5-F293-4C15-8513-5AF4DF0E15B1}" type="presOf" srcId="{438E6905-2885-46C2-803C-C9C897960D22}" destId="{1702D149-A0A3-4077-9DFE-7EF20D8145F7}" srcOrd="0" destOrd="0" presId="urn:microsoft.com/office/officeart/2005/8/layout/hProcess9"/>
    <dgm:cxn modelId="{0E405FF2-060C-4D2C-A472-BCE14B53B949}" srcId="{781E8124-C63E-4172-8301-EEEFA3E33C8A}" destId="{3AC58EEE-2A68-4E81-A1BA-C71F2F241910}" srcOrd="1" destOrd="0" parTransId="{C4A94AA9-D535-4D83-B1DE-9E21CDEF9805}" sibTransId="{884727A0-2741-421B-A393-F27DD274C177}"/>
    <dgm:cxn modelId="{82770045-BDC6-4541-B9CB-7D4211144D58}" type="presParOf" srcId="{85011B52-0023-4F15-A3C2-E2CE1178E573}" destId="{2EBE5410-CD76-4282-9D78-F7F83EF45DFC}" srcOrd="0" destOrd="0" presId="urn:microsoft.com/office/officeart/2005/8/layout/hProcess9"/>
    <dgm:cxn modelId="{F6F98DD7-7073-4931-9503-A90193ED47A4}" type="presParOf" srcId="{85011B52-0023-4F15-A3C2-E2CE1178E573}" destId="{B620E30F-376F-49B7-83CD-93027240FB00}" srcOrd="1" destOrd="0" presId="urn:microsoft.com/office/officeart/2005/8/layout/hProcess9"/>
    <dgm:cxn modelId="{8EE096A4-D5F9-4F2E-8C6C-9276F4D419AD}" type="presParOf" srcId="{B620E30F-376F-49B7-83CD-93027240FB00}" destId="{1702D149-A0A3-4077-9DFE-7EF20D8145F7}" srcOrd="0" destOrd="0" presId="urn:microsoft.com/office/officeart/2005/8/layout/hProcess9"/>
    <dgm:cxn modelId="{F8A83EEA-2381-44D1-8443-A451017DCA06}" type="presParOf" srcId="{B620E30F-376F-49B7-83CD-93027240FB00}" destId="{3EE56F31-5E61-494F-B72E-31520466B0BF}" srcOrd="1" destOrd="0" presId="urn:microsoft.com/office/officeart/2005/8/layout/hProcess9"/>
    <dgm:cxn modelId="{9EA0F021-27EC-440D-8E40-603AA39A1DF4}" type="presParOf" srcId="{B620E30F-376F-49B7-83CD-93027240FB00}" destId="{643CFC09-F217-49D3-B26C-8451BB9438A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DF47F-A376-479C-8953-F7FA4FB16366}"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B8A76949-E200-47A5-8269-0D3DEE5EA2BC}">
      <dgm:prSet/>
      <dgm:spPr/>
      <dgm:t>
        <a:bodyPr/>
        <a:lstStyle/>
        <a:p>
          <a:r>
            <a:rPr lang="en-US" b="1" baseline="0" dirty="0">
              <a:solidFill>
                <a:schemeClr val="accent1"/>
              </a:solidFill>
            </a:rPr>
            <a:t>When a prone restraint is administered, these six additional fields need to be completed. These questions are in line with reporting requirements of </a:t>
          </a:r>
          <a:r>
            <a:rPr lang="en-US" b="1" u="sng" baseline="0" dirty="0">
              <a:hlinkClick xmlns:r="http://schemas.openxmlformats.org/officeDocument/2006/relationships" r:id="rId1"/>
            </a:rPr>
            <a:t>603 </a:t>
          </a:r>
          <a:r>
            <a:rPr lang="en-US" b="1" u="sng" baseline="0" dirty="0" err="1">
              <a:hlinkClick xmlns:r="http://schemas.openxmlformats.org/officeDocument/2006/relationships" r:id="rId1"/>
            </a:rPr>
            <a:t>CMR</a:t>
          </a:r>
          <a:r>
            <a:rPr lang="en-US" b="1" u="sng" baseline="0" dirty="0">
              <a:hlinkClick xmlns:r="http://schemas.openxmlformats.org/officeDocument/2006/relationships" r:id="rId1"/>
            </a:rPr>
            <a:t> 46.00 The Prevention of Physical Restraints and Requirement if Used.</a:t>
          </a:r>
          <a:r>
            <a:rPr lang="en-US" b="1" baseline="0" dirty="0"/>
            <a:t> </a:t>
          </a:r>
          <a:endParaRPr lang="en-US" dirty="0"/>
        </a:p>
      </dgm:t>
      <dgm:extLst>
        <a:ext uri="{E40237B7-FDA0-4F09-8148-C483321AD2D9}">
          <dgm14:cNvPr xmlns:dgm14="http://schemas.microsoft.com/office/drawing/2010/diagram" id="0" name="" descr="When a prone restraint is administered, these six additional fields need to be completed. These questions are in line with reporting requirements of 603 CMR 46.00 The Prevention of Physical Restraints and Requirement if Used. &#10;"/>
        </a:ext>
      </dgm:extLst>
    </dgm:pt>
    <dgm:pt modelId="{685FCFD5-3DCB-4727-8964-8582C9C26760}" type="parTrans" cxnId="{B78D4F77-5970-4A6F-842F-CB9E86F21437}">
      <dgm:prSet/>
      <dgm:spPr/>
      <dgm:t>
        <a:bodyPr/>
        <a:lstStyle/>
        <a:p>
          <a:endParaRPr lang="en-US"/>
        </a:p>
      </dgm:t>
    </dgm:pt>
    <dgm:pt modelId="{53456E6C-98E5-43C3-B60C-97CB3D7F9E6D}" type="sibTrans" cxnId="{B78D4F77-5970-4A6F-842F-CB9E86F21437}">
      <dgm:prSet/>
      <dgm:spPr/>
      <dgm:t>
        <a:bodyPr/>
        <a:lstStyle/>
        <a:p>
          <a:endParaRPr lang="en-US"/>
        </a:p>
      </dgm:t>
    </dgm:pt>
    <dgm:pt modelId="{83A3EECB-6FE3-4DF6-B389-C2DC6284D120}" type="pres">
      <dgm:prSet presAssocID="{D3EDF47F-A376-479C-8953-F7FA4FB16366}" presName="Name0" presStyleCnt="0">
        <dgm:presLayoutVars>
          <dgm:dir/>
          <dgm:resizeHandles val="exact"/>
        </dgm:presLayoutVars>
      </dgm:prSet>
      <dgm:spPr/>
    </dgm:pt>
    <dgm:pt modelId="{41C34455-C440-482A-A178-11CF0ABCB0B8}" type="pres">
      <dgm:prSet presAssocID="{B8A76949-E200-47A5-8269-0D3DEE5EA2BC}" presName="composite" presStyleCnt="0"/>
      <dgm:spPr/>
    </dgm:pt>
    <dgm:pt modelId="{26E3FB9E-A4C7-4D0A-8E3A-87AD3D3406F3}" type="pres">
      <dgm:prSet presAssocID="{B8A76949-E200-47A5-8269-0D3DEE5EA2BC}" presName="rect1" presStyleLbl="bgShp" presStyleIdx="0" presStyleCnt="1" custScaleX="178572"/>
      <dgm:spPr/>
      <dgm:extLst>
        <a:ext uri="{E40237B7-FDA0-4F09-8148-C483321AD2D9}">
          <dgm14:cNvPr xmlns:dgm14="http://schemas.microsoft.com/office/drawing/2010/diagram" id="0" name="" descr="Gray box"/>
        </a:ext>
      </dgm:extLst>
    </dgm:pt>
    <dgm:pt modelId="{F7D845A4-85B4-44DE-9F51-45D495D4BC0D}" type="pres">
      <dgm:prSet presAssocID="{B8A76949-E200-47A5-8269-0D3DEE5EA2BC}" presName="rect2" presStyleLbl="trBgShp" presStyleIdx="0" presStyleCnt="1" custScaleX="148833" custScaleY="148114">
        <dgm:presLayoutVars>
          <dgm:bulletEnabled val="1"/>
        </dgm:presLayoutVars>
      </dgm:prSet>
      <dgm:spPr/>
    </dgm:pt>
  </dgm:ptLst>
  <dgm:cxnLst>
    <dgm:cxn modelId="{230BCB06-1ED4-453C-BB81-34C554BD2193}" type="presOf" srcId="{D3EDF47F-A376-479C-8953-F7FA4FB16366}" destId="{83A3EECB-6FE3-4DF6-B389-C2DC6284D120}" srcOrd="0" destOrd="0" presId="urn:microsoft.com/office/officeart/2008/layout/BendingPictureSemiTransparentText"/>
    <dgm:cxn modelId="{B78D4F77-5970-4A6F-842F-CB9E86F21437}" srcId="{D3EDF47F-A376-479C-8953-F7FA4FB16366}" destId="{B8A76949-E200-47A5-8269-0D3DEE5EA2BC}" srcOrd="0" destOrd="0" parTransId="{685FCFD5-3DCB-4727-8964-8582C9C26760}" sibTransId="{53456E6C-98E5-43C3-B60C-97CB3D7F9E6D}"/>
    <dgm:cxn modelId="{E06490DF-6A99-4A30-A9EC-23D82E558255}" type="presOf" srcId="{B8A76949-E200-47A5-8269-0D3DEE5EA2BC}" destId="{F7D845A4-85B4-44DE-9F51-45D495D4BC0D}" srcOrd="0" destOrd="0" presId="urn:microsoft.com/office/officeart/2008/layout/BendingPictureSemiTransparentText"/>
    <dgm:cxn modelId="{75D2D822-5A67-477D-9215-F5600E26CA1B}" type="presParOf" srcId="{83A3EECB-6FE3-4DF6-B389-C2DC6284D120}" destId="{41C34455-C440-482A-A178-11CF0ABCB0B8}" srcOrd="0" destOrd="0" presId="urn:microsoft.com/office/officeart/2008/layout/BendingPictureSemiTransparentText"/>
    <dgm:cxn modelId="{35ED4A8B-0B40-499E-B400-E05A3C7C34C7}" type="presParOf" srcId="{41C34455-C440-482A-A178-11CF0ABCB0B8}" destId="{26E3FB9E-A4C7-4D0A-8E3A-87AD3D3406F3}" srcOrd="0" destOrd="0" presId="urn:microsoft.com/office/officeart/2008/layout/BendingPictureSemiTransparentText"/>
    <dgm:cxn modelId="{269819B2-D441-4D3B-A6AA-6F00191FDA7D}" type="presParOf" srcId="{41C34455-C440-482A-A178-11CF0ABCB0B8}" destId="{F7D845A4-85B4-44DE-9F51-45D495D4BC0D}"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5410-CD76-4282-9D78-F7F83EF45DFC}">
      <dsp:nvSpPr>
        <dsp:cNvPr id="0" name=""/>
        <dsp:cNvSpPr/>
      </dsp:nvSpPr>
      <dsp:spPr>
        <a:xfrm>
          <a:off x="807178" y="0"/>
          <a:ext cx="9148021" cy="349663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2D149-A0A3-4077-9DFE-7EF20D8145F7}">
      <dsp:nvSpPr>
        <dsp:cNvPr id="0" name=""/>
        <dsp:cNvSpPr/>
      </dsp:nvSpPr>
      <dsp:spPr>
        <a:xfrm>
          <a:off x="137814" y="1048990"/>
          <a:ext cx="5112129" cy="1398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If an injury is sustained during the restraint an additional dropdown box will appear to identify who was injured. </a:t>
          </a:r>
        </a:p>
      </dsp:txBody>
      <dsp:txXfrm>
        <a:off x="206091" y="1117267"/>
        <a:ext cx="4975575" cy="1262100"/>
      </dsp:txXfrm>
    </dsp:sp>
    <dsp:sp modelId="{643CFC09-F217-49D3-B26C-8451BB9438A9}">
      <dsp:nvSpPr>
        <dsp:cNvPr id="0" name=""/>
        <dsp:cNvSpPr/>
      </dsp:nvSpPr>
      <dsp:spPr>
        <a:xfrm>
          <a:off x="5476221" y="1001953"/>
          <a:ext cx="5112129" cy="1398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Choose – Student, Staff or Both</a:t>
          </a:r>
        </a:p>
      </dsp:txBody>
      <dsp:txXfrm>
        <a:off x="5544498" y="1070230"/>
        <a:ext cx="4975575" cy="126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3FB9E-A4C7-4D0A-8E3A-87AD3D3406F3}">
      <dsp:nvSpPr>
        <dsp:cNvPr id="0" name=""/>
        <dsp:cNvSpPr/>
      </dsp:nvSpPr>
      <dsp:spPr>
        <a:xfrm>
          <a:off x="424423" y="0"/>
          <a:ext cx="10520828" cy="5049837"/>
        </a:xfrm>
        <a:prstGeom prst="rect">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845A4-85B4-44DE-9F51-45D495D4BC0D}">
      <dsp:nvSpPr>
        <dsp:cNvPr id="0" name=""/>
        <dsp:cNvSpPr/>
      </dsp:nvSpPr>
      <dsp:spPr>
        <a:xfrm>
          <a:off x="1300481" y="3243324"/>
          <a:ext cx="8768711" cy="179508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solidFill>
                <a:schemeClr val="accent1"/>
              </a:solidFill>
            </a:rPr>
            <a:t>When a prone restraint is administered, these six additional fields need to be completed. These questions are in line with reporting requirements of </a:t>
          </a:r>
          <a:r>
            <a:rPr lang="en-US" sz="2400" b="1" u="sng" kern="1200" baseline="0" dirty="0">
              <a:hlinkClick xmlns:r="http://schemas.openxmlformats.org/officeDocument/2006/relationships" r:id="rId1"/>
            </a:rPr>
            <a:t>603 </a:t>
          </a:r>
          <a:r>
            <a:rPr lang="en-US" sz="2400" b="1" u="sng" kern="1200" baseline="0" dirty="0" err="1">
              <a:hlinkClick xmlns:r="http://schemas.openxmlformats.org/officeDocument/2006/relationships" r:id="rId1"/>
            </a:rPr>
            <a:t>CMR</a:t>
          </a:r>
          <a:r>
            <a:rPr lang="en-US" sz="2400" b="1" u="sng" kern="1200" baseline="0" dirty="0">
              <a:hlinkClick xmlns:r="http://schemas.openxmlformats.org/officeDocument/2006/relationships" r:id="rId1"/>
            </a:rPr>
            <a:t> 46.00 The Prevention of Physical Restraints and Requirement if Used.</a:t>
          </a:r>
          <a:r>
            <a:rPr lang="en-US" sz="2400" b="1" kern="1200" baseline="0" dirty="0"/>
            <a:t> </a:t>
          </a:r>
          <a:endParaRPr lang="en-US" sz="2400" kern="1200" dirty="0"/>
        </a:p>
      </dsp:txBody>
      <dsp:txXfrm>
        <a:off x="1300481" y="3243324"/>
        <a:ext cx="8768711" cy="17950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2023/9/19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2023/9/19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9/19/2023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traint Data Entry Changes in the Security Portal for School Year 2023 -2024"/>
          <p:cNvSpPr>
            <a:spLocks noGrp="1"/>
          </p:cNvSpPr>
          <p:nvPr>
            <p:ph type="ctrTitle"/>
          </p:nvPr>
        </p:nvSpPr>
        <p:spPr>
          <a:xfrm>
            <a:off x="5406654" y="1958196"/>
            <a:ext cx="6678954" cy="2441084"/>
          </a:xfrm>
        </p:spPr>
        <p:txBody>
          <a:bodyPr/>
          <a:lstStyle/>
          <a:p>
            <a:r>
              <a:rPr lang="en-US" dirty="0">
                <a:latin typeface="Segoe SemiBold" panose="020B0703040204020203" pitchFamily="34" charset="0"/>
              </a:rPr>
              <a:t>Restraint Data </a:t>
            </a:r>
            <a:r>
              <a:rPr lang="en-US">
                <a:latin typeface="Segoe SemiBold" panose="020B0703040204020203" pitchFamily="34" charset="0"/>
              </a:rPr>
              <a:t>Entry Updates </a:t>
            </a:r>
            <a:r>
              <a:rPr lang="en-US" dirty="0">
                <a:latin typeface="Segoe SemiBold" panose="020B0703040204020203" pitchFamily="34" charset="0"/>
              </a:rPr>
              <a:t>in the Security </a:t>
            </a:r>
            <a:r>
              <a:rPr lang="en-US">
                <a:latin typeface="Segoe SemiBold" panose="020B0703040204020203" pitchFamily="34" charset="0"/>
              </a:rPr>
              <a:t>Portal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CADA-2A8E-4BFD-9408-D3D597A0B1BE}"/>
              </a:ext>
            </a:extLst>
          </p:cNvPr>
          <p:cNvSpPr>
            <a:spLocks noGrp="1"/>
          </p:cNvSpPr>
          <p:nvPr>
            <p:ph type="title"/>
          </p:nvPr>
        </p:nvSpPr>
        <p:spPr/>
        <p:txBody>
          <a:bodyPr/>
          <a:lstStyle/>
          <a:p>
            <a:r>
              <a:rPr lang="en-US" dirty="0"/>
              <a:t>Add Restraint for Out of State Student</a:t>
            </a:r>
          </a:p>
        </p:txBody>
      </p:sp>
      <p:pic>
        <p:nvPicPr>
          <p:cNvPr id="6" name="Content Placeholder 5" descr="Pic of SASID entry box and look up box as well as link to click to add a restraint record for non MA residents">
            <a:extLst>
              <a:ext uri="{FF2B5EF4-FFF2-40B4-BE49-F238E27FC236}">
                <a16:creationId xmlns:a16="http://schemas.microsoft.com/office/drawing/2014/main" id="{FD566FCB-171D-4D1E-AB25-A1A3306FDBA3}"/>
              </a:ext>
            </a:extLst>
          </p:cNvPr>
          <p:cNvPicPr>
            <a:picLocks noGrp="1" noChangeAspect="1"/>
          </p:cNvPicPr>
          <p:nvPr>
            <p:ph idx="1"/>
          </p:nvPr>
        </p:nvPicPr>
        <p:blipFill>
          <a:blip r:embed="rId2"/>
          <a:stretch>
            <a:fillRect/>
          </a:stretch>
        </p:blipFill>
        <p:spPr>
          <a:xfrm>
            <a:off x="567743" y="2007035"/>
            <a:ext cx="7725853" cy="1324160"/>
          </a:xfrm>
        </p:spPr>
      </p:pic>
      <p:sp>
        <p:nvSpPr>
          <p:cNvPr id="4" name="Slide Number Placeholder 3">
            <a:extLst>
              <a:ext uri="{FF2B5EF4-FFF2-40B4-BE49-F238E27FC236}">
                <a16:creationId xmlns:a16="http://schemas.microsoft.com/office/drawing/2014/main" id="{74D367ED-A526-4206-8DFF-66D61B1A1F08}"/>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14" name="TextBox 13">
            <a:extLst>
              <a:ext uri="{FF2B5EF4-FFF2-40B4-BE49-F238E27FC236}">
                <a16:creationId xmlns:a16="http://schemas.microsoft.com/office/drawing/2014/main" id="{F6BC5BBD-8616-4592-A521-ABC1BA3E43EB}"/>
              </a:ext>
            </a:extLst>
          </p:cNvPr>
          <p:cNvSpPr txBox="1"/>
          <p:nvPr/>
        </p:nvSpPr>
        <p:spPr>
          <a:xfrm>
            <a:off x="8635443" y="2033289"/>
            <a:ext cx="2919950" cy="1200329"/>
          </a:xfrm>
          <a:prstGeom prst="rect">
            <a:avLst/>
          </a:prstGeom>
          <a:solidFill>
            <a:schemeClr val="accent1"/>
          </a:solidFill>
          <a:ln>
            <a:solidFill>
              <a:schemeClr val="tx1">
                <a:lumMod val="60000"/>
                <a:lumOff val="40000"/>
              </a:schemeClr>
            </a:solidFill>
          </a:ln>
        </p:spPr>
        <p:txBody>
          <a:bodyPr wrap="square" rtlCol="0">
            <a:spAutoFit/>
          </a:bodyPr>
          <a:lstStyle/>
          <a:p>
            <a:r>
              <a:rPr lang="en-US" dirty="0">
                <a:solidFill>
                  <a:schemeClr val="bg1"/>
                </a:solidFill>
              </a:rPr>
              <a:t>Restraint Reports must be reported for any non-resident of MA who does not have a MA SASID</a:t>
            </a:r>
          </a:p>
        </p:txBody>
      </p:sp>
      <p:sp>
        <p:nvSpPr>
          <p:cNvPr id="15" name="Arrow: Down 14" descr="Arrow">
            <a:extLst>
              <a:ext uri="{FF2B5EF4-FFF2-40B4-BE49-F238E27FC236}">
                <a16:creationId xmlns:a16="http://schemas.microsoft.com/office/drawing/2014/main" id="{40021D1A-7E43-4BB2-9ECA-384476461354}"/>
              </a:ext>
            </a:extLst>
          </p:cNvPr>
          <p:cNvSpPr/>
          <p:nvPr/>
        </p:nvSpPr>
        <p:spPr>
          <a:xfrm rot="10800000">
            <a:off x="1349406" y="3204839"/>
            <a:ext cx="133165" cy="321967"/>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8" name="Picture 17" descr="Pic of Name, DOB, School and whether student has IEP drop downs">
            <a:extLst>
              <a:ext uri="{FF2B5EF4-FFF2-40B4-BE49-F238E27FC236}">
                <a16:creationId xmlns:a16="http://schemas.microsoft.com/office/drawing/2014/main" id="{100F8740-3612-4A50-8ABB-67EA25CF8F39}"/>
              </a:ext>
            </a:extLst>
          </p:cNvPr>
          <p:cNvPicPr>
            <a:picLocks noChangeAspect="1"/>
          </p:cNvPicPr>
          <p:nvPr/>
        </p:nvPicPr>
        <p:blipFill>
          <a:blip r:embed="rId3"/>
          <a:stretch>
            <a:fillRect/>
          </a:stretch>
        </p:blipFill>
        <p:spPr>
          <a:xfrm>
            <a:off x="661450" y="3648722"/>
            <a:ext cx="10574226" cy="1715597"/>
          </a:xfrm>
          <a:prstGeom prst="rect">
            <a:avLst/>
          </a:prstGeom>
        </p:spPr>
      </p:pic>
      <p:sp>
        <p:nvSpPr>
          <p:cNvPr id="13" name="TextBox 12">
            <a:extLst>
              <a:ext uri="{FF2B5EF4-FFF2-40B4-BE49-F238E27FC236}">
                <a16:creationId xmlns:a16="http://schemas.microsoft.com/office/drawing/2014/main" id="{B7AB4D04-C988-4225-A7F9-1EE26C077DCF}"/>
              </a:ext>
            </a:extLst>
          </p:cNvPr>
          <p:cNvSpPr txBox="1"/>
          <p:nvPr/>
        </p:nvSpPr>
        <p:spPr>
          <a:xfrm>
            <a:off x="8635443" y="4091562"/>
            <a:ext cx="2919949" cy="2031325"/>
          </a:xfrm>
          <a:prstGeom prst="rect">
            <a:avLst/>
          </a:prstGeom>
          <a:solidFill>
            <a:schemeClr val="accent1"/>
          </a:solidFill>
          <a:ln>
            <a:solidFill>
              <a:schemeClr val="tx1">
                <a:lumMod val="60000"/>
                <a:lumOff val="40000"/>
              </a:schemeClr>
            </a:solidFill>
          </a:ln>
        </p:spPr>
        <p:txBody>
          <a:bodyPr wrap="square" rtlCol="0">
            <a:spAutoFit/>
          </a:bodyPr>
          <a:lstStyle/>
          <a:p>
            <a:r>
              <a:rPr lang="en-US" dirty="0">
                <a:solidFill>
                  <a:schemeClr val="bg1"/>
                </a:solidFill>
              </a:rPr>
              <a:t>Include first and last name initial only. </a:t>
            </a:r>
          </a:p>
          <a:p>
            <a:r>
              <a:rPr lang="en-US" dirty="0">
                <a:solidFill>
                  <a:schemeClr val="bg1"/>
                </a:solidFill>
              </a:rPr>
              <a:t>The remainder of the restraint report is completed in the same </a:t>
            </a:r>
            <a:r>
              <a:rPr lang="en-US" dirty="0" err="1">
                <a:solidFill>
                  <a:schemeClr val="bg1"/>
                </a:solidFill>
              </a:rPr>
              <a:t>fashsion</a:t>
            </a:r>
            <a:r>
              <a:rPr lang="en-US" dirty="0">
                <a:solidFill>
                  <a:schemeClr val="bg1"/>
                </a:solidFill>
              </a:rPr>
              <a:t> as for MA students.</a:t>
            </a:r>
          </a:p>
        </p:txBody>
      </p:sp>
      <p:sp>
        <p:nvSpPr>
          <p:cNvPr id="19" name="Arrow: Down 18" descr="Arrow">
            <a:extLst>
              <a:ext uri="{FF2B5EF4-FFF2-40B4-BE49-F238E27FC236}">
                <a16:creationId xmlns:a16="http://schemas.microsoft.com/office/drawing/2014/main" id="{F9B88C4C-E0A4-40F8-AC5E-396C293FFD45}"/>
              </a:ext>
            </a:extLst>
          </p:cNvPr>
          <p:cNvSpPr/>
          <p:nvPr/>
        </p:nvSpPr>
        <p:spPr>
          <a:xfrm rot="16200000">
            <a:off x="1337568" y="4326648"/>
            <a:ext cx="133165" cy="321967"/>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Picture 7" descr="Add/Update student restraint data">
            <a:extLst>
              <a:ext uri="{FF2B5EF4-FFF2-40B4-BE49-F238E27FC236}">
                <a16:creationId xmlns:a16="http://schemas.microsoft.com/office/drawing/2014/main" id="{F6C53C64-1313-47B2-8F55-60E33673B2DD}"/>
              </a:ext>
            </a:extLst>
          </p:cNvPr>
          <p:cNvPicPr>
            <a:picLocks noChangeAspect="1"/>
          </p:cNvPicPr>
          <p:nvPr/>
        </p:nvPicPr>
        <p:blipFill>
          <a:blip r:embed="rId4"/>
          <a:stretch>
            <a:fillRect/>
          </a:stretch>
        </p:blipFill>
        <p:spPr>
          <a:xfrm>
            <a:off x="661450" y="1508373"/>
            <a:ext cx="3572374" cy="571580"/>
          </a:xfrm>
          <a:prstGeom prst="rect">
            <a:avLst/>
          </a:prstGeom>
        </p:spPr>
      </p:pic>
    </p:spTree>
    <p:extLst>
      <p:ext uri="{BB962C8B-B14F-4D97-AF65-F5344CB8AC3E}">
        <p14:creationId xmlns:p14="http://schemas.microsoft.com/office/powerpoint/2010/main" val="15596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3600" b="1" dirty="0"/>
              <a:t>Removed “Other” </a:t>
            </a:r>
          </a:p>
        </p:txBody>
      </p:sp>
      <p:sp>
        <p:nvSpPr>
          <p:cNvPr id="9" name="Content Placeholder 8"/>
          <p:cNvSpPr>
            <a:spLocks noGrp="1"/>
          </p:cNvSpPr>
          <p:nvPr>
            <p:ph idx="1"/>
          </p:nvPr>
        </p:nvSpPr>
        <p:spPr>
          <a:xfrm>
            <a:off x="184425" y="1210343"/>
            <a:ext cx="5285479" cy="3376487"/>
          </a:xfrm>
        </p:spPr>
        <p:txBody>
          <a:bodyPr/>
          <a:lstStyle/>
          <a:p>
            <a:r>
              <a:rPr lang="en-US" sz="2000" dirty="0"/>
              <a:t>Data shows schools and programs were using </a:t>
            </a:r>
            <a:r>
              <a:rPr lang="en-US" sz="2000" b="1" dirty="0"/>
              <a:t>“Other” </a:t>
            </a:r>
            <a:r>
              <a:rPr lang="en-US" sz="2000" dirty="0"/>
              <a:t>to report an escort (a brief physical contact to promote student safety). </a:t>
            </a:r>
          </a:p>
          <a:p>
            <a:r>
              <a:rPr lang="en-US" sz="2000" dirty="0"/>
              <a:t>An escort is not a restraint nor does is it required to be reported to DESE.</a:t>
            </a:r>
          </a:p>
          <a:p>
            <a:r>
              <a:rPr lang="en-US" sz="2000" dirty="0"/>
              <a:t>Moving forward choose one of the 4 restraint options: standing, seated, floor supine, floor prone </a:t>
            </a:r>
            <a:endParaRPr lang="en-US" sz="2000" dirty="0">
              <a:highlight>
                <a:srgbClr val="FFFF00"/>
              </a:highlight>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pic>
        <p:nvPicPr>
          <p:cNvPr id="3" name="Picture 2" descr="Hold Used:&#10;(Select One: Standing, Seated, Floor Supine, Floor Prone)">
            <a:extLst>
              <a:ext uri="{FF2B5EF4-FFF2-40B4-BE49-F238E27FC236}">
                <a16:creationId xmlns:a16="http://schemas.microsoft.com/office/drawing/2014/main" id="{991DF27B-C42D-421B-97D5-96C7282CCFE3}"/>
              </a:ext>
            </a:extLst>
          </p:cNvPr>
          <p:cNvPicPr>
            <a:picLocks noChangeAspect="1"/>
          </p:cNvPicPr>
          <p:nvPr/>
        </p:nvPicPr>
        <p:blipFill>
          <a:blip r:embed="rId2"/>
          <a:stretch>
            <a:fillRect/>
          </a:stretch>
        </p:blipFill>
        <p:spPr>
          <a:xfrm>
            <a:off x="567743" y="4622167"/>
            <a:ext cx="4800600" cy="1562100"/>
          </a:xfrm>
          <a:prstGeom prst="rect">
            <a:avLst/>
          </a:prstGeom>
          <a:ln>
            <a:solidFill>
              <a:schemeClr val="tx1"/>
            </a:solidFill>
          </a:ln>
        </p:spPr>
      </p:pic>
      <p:sp>
        <p:nvSpPr>
          <p:cNvPr id="4" name="Arrow: Down 3" descr="Arrow">
            <a:extLst>
              <a:ext uri="{FF2B5EF4-FFF2-40B4-BE49-F238E27FC236}">
                <a16:creationId xmlns:a16="http://schemas.microsoft.com/office/drawing/2014/main" id="{78E9DF6B-4D70-4577-8967-BA1AAB38EC3F}"/>
              </a:ext>
            </a:extLst>
          </p:cNvPr>
          <p:cNvSpPr/>
          <p:nvPr/>
        </p:nvSpPr>
        <p:spPr>
          <a:xfrm>
            <a:off x="4985272" y="3609973"/>
            <a:ext cx="484632" cy="9768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Please choose: standing, seated, floor supine or floor pronte">
            <a:extLst>
              <a:ext uri="{FF2B5EF4-FFF2-40B4-BE49-F238E27FC236}">
                <a16:creationId xmlns:a16="http://schemas.microsoft.com/office/drawing/2014/main" id="{FE21606C-C1FA-4A64-811B-208E1CF2907D}"/>
              </a:ext>
            </a:extLst>
          </p:cNvPr>
          <p:cNvSpPr txBox="1"/>
          <p:nvPr/>
        </p:nvSpPr>
        <p:spPr>
          <a:xfrm flipH="1">
            <a:off x="7084856" y="4022291"/>
            <a:ext cx="3568036"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latin typeface="Segoe UI Light" panose="020B0502040204020203" pitchFamily="34" charset="0"/>
                <a:cs typeface="Segoe UI Light" panose="020B0502040204020203" pitchFamily="34" charset="0"/>
              </a:rPr>
              <a:t>Please Choose: </a:t>
            </a:r>
          </a:p>
          <a:p>
            <a:pPr marL="742950" lvl="1" indent="-285750">
              <a:buFont typeface="Arial" panose="020B0604020202020204" pitchFamily="34" charset="0"/>
              <a:buChar char="•"/>
            </a:pPr>
            <a:r>
              <a:rPr lang="en-US" sz="2800" dirty="0">
                <a:latin typeface="Segoe UI Light" panose="020B0502040204020203" pitchFamily="34" charset="0"/>
                <a:cs typeface="Segoe UI Light" panose="020B0502040204020203" pitchFamily="34" charset="0"/>
              </a:rPr>
              <a:t>Standing </a:t>
            </a:r>
          </a:p>
          <a:p>
            <a:pPr marL="742950" lvl="1" indent="-285750">
              <a:buFont typeface="Arial" panose="020B0604020202020204" pitchFamily="34" charset="0"/>
              <a:buChar char="•"/>
            </a:pPr>
            <a:r>
              <a:rPr lang="en-US" sz="2800" dirty="0">
                <a:latin typeface="Segoe UI Light" panose="020B0502040204020203" pitchFamily="34" charset="0"/>
                <a:cs typeface="Segoe UI Light" panose="020B0502040204020203" pitchFamily="34" charset="0"/>
              </a:rPr>
              <a:t>Seated </a:t>
            </a:r>
          </a:p>
          <a:p>
            <a:pPr marL="742950" lvl="1" indent="-285750">
              <a:buFont typeface="Arial" panose="020B0604020202020204" pitchFamily="34" charset="0"/>
              <a:buChar char="•"/>
            </a:pPr>
            <a:r>
              <a:rPr lang="en-US" sz="2800" dirty="0">
                <a:latin typeface="Segoe UI Light" panose="020B0502040204020203" pitchFamily="34" charset="0"/>
                <a:cs typeface="Segoe UI Light" panose="020B0502040204020203" pitchFamily="34" charset="0"/>
              </a:rPr>
              <a:t>Floor Supine </a:t>
            </a:r>
          </a:p>
          <a:p>
            <a:pPr marL="742950" lvl="1" indent="-285750">
              <a:buFont typeface="Arial" panose="020B0604020202020204" pitchFamily="34" charset="0"/>
              <a:buChar char="•"/>
            </a:pPr>
            <a:r>
              <a:rPr lang="en-US" sz="2800" dirty="0">
                <a:latin typeface="Segoe UI Light" panose="020B0502040204020203" pitchFamily="34" charset="0"/>
                <a:cs typeface="Segoe UI Light" panose="020B0502040204020203" pitchFamily="34" charset="0"/>
              </a:rPr>
              <a:t>Floor Prone </a:t>
            </a:r>
          </a:p>
        </p:txBody>
      </p:sp>
      <p:pic>
        <p:nvPicPr>
          <p:cNvPr id="6" name="Picture 5" descr="Did episode of restraint involve multiple holds - yes or no?&#10;Type of holds used - select from drop down menu">
            <a:extLst>
              <a:ext uri="{FF2B5EF4-FFF2-40B4-BE49-F238E27FC236}">
                <a16:creationId xmlns:a16="http://schemas.microsoft.com/office/drawing/2014/main" id="{2BF6CE7A-B0D2-46AE-A34F-BFB75BA7978D}"/>
              </a:ext>
            </a:extLst>
          </p:cNvPr>
          <p:cNvPicPr>
            <a:picLocks noChangeAspect="1"/>
          </p:cNvPicPr>
          <p:nvPr/>
        </p:nvPicPr>
        <p:blipFill>
          <a:blip r:embed="rId3"/>
          <a:stretch>
            <a:fillRect/>
          </a:stretch>
        </p:blipFill>
        <p:spPr>
          <a:xfrm>
            <a:off x="6383947" y="2583290"/>
            <a:ext cx="5554767" cy="1161166"/>
          </a:xfrm>
          <a:prstGeom prst="rect">
            <a:avLst/>
          </a:prstGeom>
        </p:spPr>
      </p:pic>
      <p:sp>
        <p:nvSpPr>
          <p:cNvPr id="7" name="TextBox 6">
            <a:extLst>
              <a:ext uri="{FF2B5EF4-FFF2-40B4-BE49-F238E27FC236}">
                <a16:creationId xmlns:a16="http://schemas.microsoft.com/office/drawing/2014/main" id="{F7D7E202-E101-4323-92B0-B45733150D7B}"/>
              </a:ext>
            </a:extLst>
          </p:cNvPr>
          <p:cNvSpPr txBox="1"/>
          <p:nvPr/>
        </p:nvSpPr>
        <p:spPr>
          <a:xfrm>
            <a:off x="6383948" y="1210343"/>
            <a:ext cx="4969852" cy="1323439"/>
          </a:xfrm>
          <a:prstGeom prst="rect">
            <a:avLst/>
          </a:prstGeom>
          <a:noFill/>
        </p:spPr>
        <p:txBody>
          <a:bodyPr wrap="square" rtlCol="0">
            <a:spAutoFit/>
          </a:bodyPr>
          <a:lstStyle/>
          <a:p>
            <a:r>
              <a:rPr lang="en-US" sz="2000" b="1" u="sng" dirty="0">
                <a:solidFill>
                  <a:srgbClr val="FF0000"/>
                </a:solidFill>
              </a:rPr>
              <a:t>REMINDER: </a:t>
            </a:r>
            <a:r>
              <a:rPr lang="en-US" sz="2000" dirty="0"/>
              <a:t>If the restraint involves multiple restraints, HOLD USED should be categorized as the MOST RESTRICTIVE HOLD. </a:t>
            </a:r>
          </a:p>
        </p:txBody>
      </p:sp>
      <p:sp>
        <p:nvSpPr>
          <p:cNvPr id="10" name="Arrow: Right 9" descr="Arrow">
            <a:extLst>
              <a:ext uri="{FF2B5EF4-FFF2-40B4-BE49-F238E27FC236}">
                <a16:creationId xmlns:a16="http://schemas.microsoft.com/office/drawing/2014/main" id="{A3D04594-65F2-4BE6-97EE-AB5427768A79}"/>
              </a:ext>
            </a:extLst>
          </p:cNvPr>
          <p:cNvSpPr/>
          <p:nvPr/>
        </p:nvSpPr>
        <p:spPr>
          <a:xfrm>
            <a:off x="7067538" y="278994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64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4400" dirty="0"/>
              <a:t>Injuries </a:t>
            </a:r>
            <a:endParaRPr lang="en-US" sz="6600" dirty="0"/>
          </a:p>
        </p:txBody>
      </p:sp>
      <p:pic>
        <p:nvPicPr>
          <p:cNvPr id="4" name="Content Placeholder 3" descr="Who was injured during the restraint?&#10;(Select one: Student, Staff, Both)">
            <a:extLst>
              <a:ext uri="{FF2B5EF4-FFF2-40B4-BE49-F238E27FC236}">
                <a16:creationId xmlns:a16="http://schemas.microsoft.com/office/drawing/2014/main" id="{60DBF2BE-CC2A-4239-9C68-739A7B8CD618}"/>
              </a:ext>
            </a:extLst>
          </p:cNvPr>
          <p:cNvPicPr>
            <a:picLocks noGrp="1" noChangeAspect="1"/>
          </p:cNvPicPr>
          <p:nvPr>
            <p:ph idx="1"/>
          </p:nvPr>
        </p:nvPicPr>
        <p:blipFill>
          <a:blip r:embed="rId2"/>
          <a:stretch>
            <a:fillRect/>
          </a:stretch>
        </p:blipFill>
        <p:spPr>
          <a:xfrm>
            <a:off x="872040" y="4919035"/>
            <a:ext cx="10744329" cy="1078465"/>
          </a:xfrm>
          <a:prstGeom prst="rect">
            <a:avLst/>
          </a:prstGeom>
        </p:spPr>
        <p:style>
          <a:lnRef idx="2">
            <a:schemeClr val="dk1"/>
          </a:lnRef>
          <a:fillRef idx="1">
            <a:schemeClr val="lt1"/>
          </a:fillRef>
          <a:effectRef idx="0">
            <a:schemeClr val="dk1"/>
          </a:effectRef>
          <a:fontRef idx="minor">
            <a:schemeClr val="dk1"/>
          </a:fontRef>
        </p:style>
      </p:pic>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graphicFrame>
        <p:nvGraphicFramePr>
          <p:cNvPr id="7" name="Diagram 6" descr="If an injury is sustained during the restraint an additional dropdown box will appear to identify who was injured.&#10;&#10;Choose – Student, Staff or Both&#10;">
            <a:extLst>
              <a:ext uri="{FF2B5EF4-FFF2-40B4-BE49-F238E27FC236}">
                <a16:creationId xmlns:a16="http://schemas.microsoft.com/office/drawing/2014/main" id="{6D134A57-05EE-46DF-A06D-85B89A887C0B}"/>
              </a:ext>
            </a:extLst>
          </p:cNvPr>
          <p:cNvGraphicFramePr/>
          <p:nvPr>
            <p:extLst>
              <p:ext uri="{D42A27DB-BD31-4B8C-83A1-F6EECF244321}">
                <p14:modId xmlns:p14="http://schemas.microsoft.com/office/powerpoint/2010/main" val="3321623772"/>
              </p:ext>
            </p:extLst>
          </p:nvPr>
        </p:nvGraphicFramePr>
        <p:xfrm>
          <a:off x="872040" y="1321477"/>
          <a:ext cx="10762378" cy="3496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rrow: Down 12" descr="Arrow">
            <a:extLst>
              <a:ext uri="{FF2B5EF4-FFF2-40B4-BE49-F238E27FC236}">
                <a16:creationId xmlns:a16="http://schemas.microsoft.com/office/drawing/2014/main" id="{29080E31-57A3-4609-AFB4-640FF7B7370F}"/>
              </a:ext>
            </a:extLst>
          </p:cNvPr>
          <p:cNvSpPr/>
          <p:nvPr/>
        </p:nvSpPr>
        <p:spPr>
          <a:xfrm>
            <a:off x="10668000" y="4080933"/>
            <a:ext cx="651960" cy="9166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74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793B-67BE-4D72-9984-4C219C243185}"/>
              </a:ext>
            </a:extLst>
          </p:cNvPr>
          <p:cNvSpPr>
            <a:spLocks noGrp="1"/>
          </p:cNvSpPr>
          <p:nvPr>
            <p:ph type="title"/>
          </p:nvPr>
        </p:nvSpPr>
        <p:spPr/>
        <p:txBody>
          <a:bodyPr/>
          <a:lstStyle/>
          <a:p>
            <a:r>
              <a:rPr lang="en-US" dirty="0"/>
              <a:t>Prone Restraint Requirements </a:t>
            </a:r>
          </a:p>
        </p:txBody>
      </p:sp>
      <p:graphicFrame>
        <p:nvGraphicFramePr>
          <p:cNvPr id="5" name="Content Placeholder 4" descr="When a prone restraint is administered, these six additional fields need to be completed. These questions are in line with reporting requirements of 603 CMR 46.00 The Prevention of Physical Restraints and Requirement if Used. &#10;">
            <a:extLst>
              <a:ext uri="{FF2B5EF4-FFF2-40B4-BE49-F238E27FC236}">
                <a16:creationId xmlns:a16="http://schemas.microsoft.com/office/drawing/2014/main" id="{4CD6C722-A7E7-4AEC-A568-E8AF2540C355}"/>
              </a:ext>
            </a:extLst>
          </p:cNvPr>
          <p:cNvGraphicFramePr>
            <a:graphicFrameLocks noGrp="1"/>
          </p:cNvGraphicFramePr>
          <p:nvPr>
            <p:ph idx="1"/>
            <p:extLst>
              <p:ext uri="{D42A27DB-BD31-4B8C-83A1-F6EECF244321}">
                <p14:modId xmlns:p14="http://schemas.microsoft.com/office/powerpoint/2010/main" val="623985162"/>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C016C47-AB99-41DB-BFBB-0EDF4CE32518}"/>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pic>
        <p:nvPicPr>
          <p:cNvPr id="6" name="Picture 5" descr="Prone Restraint Requirements questions">
            <a:extLst>
              <a:ext uri="{FF2B5EF4-FFF2-40B4-BE49-F238E27FC236}">
                <a16:creationId xmlns:a16="http://schemas.microsoft.com/office/drawing/2014/main" id="{C6B20C47-E5D0-4758-B3B5-2A1E8364B18D}"/>
              </a:ext>
            </a:extLst>
          </p:cNvPr>
          <p:cNvPicPr>
            <a:picLocks noChangeAspect="1"/>
          </p:cNvPicPr>
          <p:nvPr/>
        </p:nvPicPr>
        <p:blipFill>
          <a:blip r:embed="rId7"/>
          <a:stretch>
            <a:fillRect/>
          </a:stretch>
        </p:blipFill>
        <p:spPr>
          <a:xfrm>
            <a:off x="992734" y="1045030"/>
            <a:ext cx="10520855" cy="3448611"/>
          </a:xfrm>
          <a:prstGeom prst="rect">
            <a:avLst/>
          </a:prstGeom>
          <a:ln/>
        </p:spPr>
        <p:style>
          <a:lnRef idx="2">
            <a:schemeClr val="dk1"/>
          </a:lnRef>
          <a:fillRef idx="1">
            <a:schemeClr val="lt1"/>
          </a:fillRef>
          <a:effectRef idx="0">
            <a:schemeClr val="dk1"/>
          </a:effectRef>
          <a:fontRef idx="minor">
            <a:schemeClr val="dk1"/>
          </a:fontRef>
        </p:style>
      </p:pic>
      <p:sp>
        <p:nvSpPr>
          <p:cNvPr id="10" name="Arrow: Right 9" descr="Arrow">
            <a:extLst>
              <a:ext uri="{FF2B5EF4-FFF2-40B4-BE49-F238E27FC236}">
                <a16:creationId xmlns:a16="http://schemas.microsoft.com/office/drawing/2014/main" id="{60822F48-67B3-40C5-AE26-5E17B38C9159}"/>
              </a:ext>
            </a:extLst>
          </p:cNvPr>
          <p:cNvSpPr/>
          <p:nvPr/>
        </p:nvSpPr>
        <p:spPr>
          <a:xfrm>
            <a:off x="69903" y="2535655"/>
            <a:ext cx="869594" cy="467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4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uestion mark on green pastel background">
            <a:extLst>
              <a:ext uri="{FF2B5EF4-FFF2-40B4-BE49-F238E27FC236}">
                <a16:creationId xmlns:a16="http://schemas.microsoft.com/office/drawing/2014/main" id="{A54A9DDF-C9E7-4B92-A8E0-2543EC08AEF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259843" y="1346882"/>
            <a:ext cx="6018890" cy="4514168"/>
          </a:xfrm>
          <a:prstGeom prst="rect">
            <a:avLst/>
          </a:prstGeom>
        </p:spPr>
      </p:pic>
      <p:sp>
        <p:nvSpPr>
          <p:cNvPr id="8" name="Text Placeholder 7" descr="Please email restraint@doe.mass.edu with any questions or concerns">
            <a:extLst>
              <a:ext uri="{FF2B5EF4-FFF2-40B4-BE49-F238E27FC236}">
                <a16:creationId xmlns:a16="http://schemas.microsoft.com/office/drawing/2014/main" id="{FE3613A5-B322-43B6-BF54-2276BBE97B0D}"/>
              </a:ext>
            </a:extLst>
          </p:cNvPr>
          <p:cNvSpPr>
            <a:spLocks noGrp="1"/>
          </p:cNvSpPr>
          <p:nvPr>
            <p:ph type="body" sz="half" idx="2"/>
          </p:nvPr>
        </p:nvSpPr>
        <p:spPr>
          <a:xfrm>
            <a:off x="345440" y="1346882"/>
            <a:ext cx="6979920" cy="4522105"/>
          </a:xfrm>
        </p:spPr>
        <p:style>
          <a:lnRef idx="2">
            <a:schemeClr val="dk1"/>
          </a:lnRef>
          <a:fillRef idx="1">
            <a:schemeClr val="lt1"/>
          </a:fillRef>
          <a:effectRef idx="0">
            <a:schemeClr val="dk1"/>
          </a:effectRef>
          <a:fontRef idx="minor">
            <a:schemeClr val="dk1"/>
          </a:fontRef>
        </p:style>
        <p:txBody>
          <a:bodyPr anchor="ctr"/>
          <a:lstStyle/>
          <a:p>
            <a:pPr algn="ctr"/>
            <a:r>
              <a:rPr lang="en-US" sz="3600" dirty="0"/>
              <a:t>Please email </a:t>
            </a:r>
          </a:p>
          <a:p>
            <a:pPr algn="ctr"/>
            <a:endParaRPr lang="en-US" sz="3600" dirty="0"/>
          </a:p>
          <a:p>
            <a:pPr algn="ctr"/>
            <a:r>
              <a:rPr lang="en-US" sz="3600" b="1" dirty="0"/>
              <a:t>restraint@doe.mass.edu</a:t>
            </a:r>
          </a:p>
          <a:p>
            <a:pPr algn="ctr"/>
            <a:endParaRPr lang="en-US" sz="3600" dirty="0"/>
          </a:p>
          <a:p>
            <a:pPr algn="ctr"/>
            <a:r>
              <a:rPr lang="en-US" sz="3600" dirty="0"/>
              <a:t>with any questions or concerns </a:t>
            </a:r>
          </a:p>
        </p:txBody>
      </p:sp>
      <p:sp>
        <p:nvSpPr>
          <p:cNvPr id="4" name="Slide Number Placeholder 3">
            <a:extLst>
              <a:ext uri="{FF2B5EF4-FFF2-40B4-BE49-F238E27FC236}">
                <a16:creationId xmlns:a16="http://schemas.microsoft.com/office/drawing/2014/main" id="{3B86F315-7EE8-4D34-B4B5-5AF2CE6BFE27}"/>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5" name="Title 4">
            <a:extLst>
              <a:ext uri="{FF2B5EF4-FFF2-40B4-BE49-F238E27FC236}">
                <a16:creationId xmlns:a16="http://schemas.microsoft.com/office/drawing/2014/main" id="{67EE7228-1C36-43C2-87E9-D2723AC986C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946951613"/>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DESE-231-64194</_dlc_DocId>
    <_dlc_DocIdUrl xmlns="733efe1c-5bbe-4968-87dc-d400e65c879f">
      <Url>https://sharepoint.doemass.org/ese/webteam/cps/_layouts/DocIdRedir.aspx?ID=DESE-231-64194</Url>
      <Description>DESE-231-64194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E2C6B-DD04-40B6-9214-E112561E40E7}">
  <ds:schemaRefs>
    <ds:schemaRef ds:uri="http://schemas.microsoft.com/sharepoint/v3/contenttype/forms"/>
  </ds:schemaRefs>
</ds:datastoreItem>
</file>

<file path=customXml/itemProps2.xml><?xml version="1.0" encoding="utf-8"?>
<ds:datastoreItem xmlns:ds="http://schemas.openxmlformats.org/officeDocument/2006/customXml" ds:itemID="{FE4A2F03-AB4C-412E-9642-05AE210C5990}">
  <ds:schemaRefs>
    <ds:schemaRef ds:uri="http://schemas.microsoft.com/office/2006/metadata/properties"/>
    <ds:schemaRef ds:uri="http://purl.org/dc/terms/"/>
    <ds:schemaRef ds:uri="733efe1c-5bbe-4968-87dc-d400e65c879f"/>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0a4e05da-b9bc-4326-ad73-01ef31b95567"/>
    <ds:schemaRef ds:uri="http://purl.org/dc/dcmitype/"/>
  </ds:schemaRefs>
</ds:datastoreItem>
</file>

<file path=customXml/itemProps3.xml><?xml version="1.0" encoding="utf-8"?>
<ds:datastoreItem xmlns:ds="http://schemas.openxmlformats.org/officeDocument/2006/customXml" ds:itemID="{E7D3A12C-BA66-40E9-BE93-F871A086C816}">
  <ds:schemaRefs>
    <ds:schemaRef ds:uri="http://schemas.microsoft.com/sharepoint/events"/>
  </ds:schemaRefs>
</ds:datastoreItem>
</file>

<file path=customXml/itemProps4.xml><?xml version="1.0" encoding="utf-8"?>
<ds:datastoreItem xmlns:ds="http://schemas.openxmlformats.org/officeDocument/2006/customXml" ds:itemID="{142A83F5-4828-44FB-B621-9C8E70A07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2957</TotalTime>
  <Words>239</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等线</vt:lpstr>
      <vt:lpstr>Segoe</vt:lpstr>
      <vt:lpstr>Segoe SemiBold</vt:lpstr>
      <vt:lpstr>Arial</vt:lpstr>
      <vt:lpstr>Courier New</vt:lpstr>
      <vt:lpstr>Segoe UI</vt:lpstr>
      <vt:lpstr>Segoe UI Light</vt:lpstr>
      <vt:lpstr>Segoe UI Semibold</vt:lpstr>
      <vt:lpstr>Wingdings</vt:lpstr>
      <vt:lpstr>ESE​​</vt:lpstr>
      <vt:lpstr>Restraint Data Entry Updates in the Security Portal </vt:lpstr>
      <vt:lpstr>Add Restraint for Out of State Student</vt:lpstr>
      <vt:lpstr>Removed “Other” </vt:lpstr>
      <vt:lpstr>Injuries </vt:lpstr>
      <vt:lpstr>Prone Restraint Requirements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Restraint Data Entry Updates in Security Portal, v Sept 2023</dc:title>
  <dc:creator>DESE</dc:creator>
  <cp:lastModifiedBy>Zou, Dong (EOE)</cp:lastModifiedBy>
  <cp:revision>53</cp:revision>
  <cp:lastPrinted>2017-08-07T14:46:10Z</cp:lastPrinted>
  <dcterms:created xsi:type="dcterms:W3CDTF">2020-08-19T15:05:39Z</dcterms:created>
  <dcterms:modified xsi:type="dcterms:W3CDTF">2023-09-19T17:24:36Z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19 2023 12:00AM</vt:lpwstr>
  </property>
</Properties>
</file>