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1" r:id="rId5"/>
  </p:sldMasterIdLst>
  <p:notesMasterIdLst>
    <p:notesMasterId r:id="rId20"/>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168">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449" autoAdjust="0"/>
  </p:normalViewPr>
  <p:slideViewPr>
    <p:cSldViewPr snapToGrid="0">
      <p:cViewPr varScale="1">
        <p:scale>
          <a:sx n="47" d="100"/>
          <a:sy n="47" d="100"/>
        </p:scale>
        <p:origin x="36" y="1008"/>
      </p:cViewPr>
      <p:guideLst>
        <p:guide orient="horz" pos="2160"/>
        <p:guide pos="316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b="0">
              <a:solidFill>
                <a:srgbClr val="FF0000"/>
              </a:solidFill>
            </a:endParaRPr>
          </a:p>
        </p:txBody>
      </p:sp>
      <p:sp>
        <p:nvSpPr>
          <p:cNvPr id="101" name="Google Shape;101;p1:notes"/>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Massachusetts Department of Elementary and Secondary Education</a:t>
            </a:r>
            <a:endParaRPr/>
          </a:p>
        </p:txBody>
      </p:sp>
      <p:sp>
        <p:nvSpPr>
          <p:cNvPr id="102" name="Google Shape;102;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02" name="Google Shape;202;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solidFill>
                <a:srgbClr val="FF0000"/>
              </a:solidFill>
            </a:endParaRPr>
          </a:p>
        </p:txBody>
      </p:sp>
      <p:sp>
        <p:nvSpPr>
          <p:cNvPr id="215" name="Google Shape;215;p11:notes"/>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Massachusetts Department of Elementary and Secondary Education</a:t>
            </a:r>
            <a:endParaRPr/>
          </a:p>
        </p:txBody>
      </p:sp>
      <p:sp>
        <p:nvSpPr>
          <p:cNvPr id="216" name="Google Shape;216;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25" name="Google Shape;225;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5" name="Google Shape;235;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Google Shape;244;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Today’s protocol gave us an opportunity to discuss any differences in our beliefs and assumptions about students with disabilities.</a:t>
            </a:r>
            <a:endParaRPr/>
          </a:p>
          <a:p>
            <a:pPr marL="0" lvl="0" indent="0" algn="l" rtl="0">
              <a:spcBef>
                <a:spcPts val="360"/>
              </a:spcBef>
              <a:spcAft>
                <a:spcPts val="0"/>
              </a:spcAft>
              <a:buNone/>
            </a:pPr>
            <a:endParaRPr/>
          </a:p>
          <a:p>
            <a:pPr marL="0" lvl="0" indent="0" algn="l" rtl="0">
              <a:spcBef>
                <a:spcPts val="360"/>
              </a:spcBef>
              <a:spcAft>
                <a:spcPts val="0"/>
              </a:spcAft>
              <a:buNone/>
            </a:pPr>
            <a:r>
              <a:rPr lang="en-US"/>
              <a:t>The next protocol will delve into some important foundational information about areas of difficulty specific to mathematics learning, and will give us an opportunity to learn about using the IEP as a valuable tool to informing instruction.</a:t>
            </a:r>
            <a:endParaRPr/>
          </a:p>
          <a:p>
            <a:pPr marL="0" lvl="0" indent="0" algn="l" rtl="0">
              <a:spcBef>
                <a:spcPts val="360"/>
              </a:spcBef>
              <a:spcAft>
                <a:spcPts val="0"/>
              </a:spcAft>
              <a:buNone/>
            </a:pPr>
            <a:endParaRPr/>
          </a:p>
        </p:txBody>
      </p:sp>
      <p:sp>
        <p:nvSpPr>
          <p:cNvPr id="245" name="Google Shape;245;p14:notes"/>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Massachusetts Department of Elementary and Secondary Education</a:t>
            </a:r>
            <a:endParaRPr/>
          </a:p>
        </p:txBody>
      </p:sp>
      <p:sp>
        <p:nvSpPr>
          <p:cNvPr id="246" name="Google Shape;246;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2:notes"/>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Massachusetts Department of Elementary and Secondary Education</a:t>
            </a:r>
            <a:endParaRPr/>
          </a:p>
        </p:txBody>
      </p:sp>
      <p:sp>
        <p:nvSpPr>
          <p:cNvPr id="111" name="Google Shape;111;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3:notes"/>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Massachusetts Department of Elementary and Secondary Education</a:t>
            </a:r>
            <a:endParaRPr/>
          </a:p>
        </p:txBody>
      </p:sp>
      <p:sp>
        <p:nvSpPr>
          <p:cNvPr id="122" name="Google Shape;122;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32" name="Google Shape;132;p4:notes"/>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Massachusetts Department of Elementary and Secondary Education</a:t>
            </a:r>
            <a:endParaRPr/>
          </a:p>
        </p:txBody>
      </p:sp>
      <p:sp>
        <p:nvSpPr>
          <p:cNvPr id="133" name="Google Shape;133;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8" name="Google Shape;148;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b="0">
              <a:solidFill>
                <a:srgbClr val="FF0000"/>
              </a:solidFill>
            </a:endParaRPr>
          </a:p>
        </p:txBody>
      </p:sp>
      <p:sp>
        <p:nvSpPr>
          <p:cNvPr id="149" name="Google Shape;149;p5:notes"/>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Massachusetts Department of Elementary and Secondary Education</a:t>
            </a:r>
            <a:endParaRPr/>
          </a:p>
        </p:txBody>
      </p:sp>
      <p:sp>
        <p:nvSpPr>
          <p:cNvPr id="150" name="Google Shape;150;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b="0"/>
              <a:t>Today, we’ll launch into Protocol 1 to have a conversation about both our shared and differing beliefs and assumptions about math instruction for students with disabilities.</a:t>
            </a:r>
            <a:endParaRPr b="0"/>
          </a:p>
          <a:p>
            <a:pPr marL="0" lvl="0" indent="0" algn="l" rtl="0">
              <a:spcBef>
                <a:spcPts val="360"/>
              </a:spcBef>
              <a:spcAft>
                <a:spcPts val="0"/>
              </a:spcAft>
              <a:buNone/>
            </a:pPr>
            <a:endParaRPr b="0"/>
          </a:p>
        </p:txBody>
      </p:sp>
      <p:sp>
        <p:nvSpPr>
          <p:cNvPr id="158" name="Google Shape;158;p6:notes"/>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Massachusetts Department of Elementary and Secondary Education</a:t>
            </a:r>
            <a:endParaRPr/>
          </a:p>
        </p:txBody>
      </p:sp>
      <p:sp>
        <p:nvSpPr>
          <p:cNvPr id="159" name="Google Shape;159;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8" name="Google Shape;168;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
        <p:nvSpPr>
          <p:cNvPr id="170" name="Google Shape;170;p7:notes"/>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Massachusetts Department of Elementary and Secondary Education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9" name="Google Shape;179;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i="0" strike="noStrike">
              <a:solidFill>
                <a:srgbClr val="FF0000"/>
              </a:solidFill>
            </a:endParaRPr>
          </a:p>
        </p:txBody>
      </p:sp>
      <p:sp>
        <p:nvSpPr>
          <p:cNvPr id="190" name="Google Shape;19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8"/>
        <p:cNvGrpSpPr/>
        <p:nvPr/>
      </p:nvGrpSpPr>
      <p:grpSpPr>
        <a:xfrm>
          <a:off x="0" y="0"/>
          <a:ext cx="0" cy="0"/>
          <a:chOff x="0" y="0"/>
          <a:chExt cx="0" cy="0"/>
        </a:xfrm>
      </p:grpSpPr>
      <p:pic>
        <p:nvPicPr>
          <p:cNvPr id="19" name="Google Shape;19;p2" descr="ESE Logo"/>
          <p:cNvPicPr preferRelativeResize="0"/>
          <p:nvPr/>
        </p:nvPicPr>
        <p:blipFill rotWithShape="1">
          <a:blip r:embed="rId2">
            <a:alphaModFix/>
          </a:blip>
          <a:srcRect r="77994"/>
          <a:stretch/>
        </p:blipFill>
        <p:spPr>
          <a:xfrm>
            <a:off x="5867400" y="-381000"/>
            <a:ext cx="3505200" cy="7745413"/>
          </a:xfrm>
          <a:prstGeom prst="rect">
            <a:avLst/>
          </a:prstGeom>
          <a:noFill/>
          <a:ln>
            <a:noFill/>
          </a:ln>
        </p:spPr>
      </p:pic>
      <p:pic>
        <p:nvPicPr>
          <p:cNvPr id="20" name="Google Shape;20;p2" descr="ESE Logo"/>
          <p:cNvPicPr preferRelativeResize="0"/>
          <p:nvPr/>
        </p:nvPicPr>
        <p:blipFill rotWithShape="1">
          <a:blip r:embed="rId3">
            <a:alphaModFix/>
          </a:blip>
          <a:srcRect l="22374" t="42899"/>
          <a:stretch/>
        </p:blipFill>
        <p:spPr>
          <a:xfrm>
            <a:off x="533400" y="5322888"/>
            <a:ext cx="2611438" cy="935037"/>
          </a:xfrm>
          <a:prstGeom prst="rect">
            <a:avLst/>
          </a:prstGeom>
          <a:noFill/>
          <a:ln>
            <a:noFill/>
          </a:ln>
        </p:spPr>
      </p:pic>
      <p:sp>
        <p:nvSpPr>
          <p:cNvPr id="21" name="Google Shape;21;p2"/>
          <p:cNvSpPr txBox="1">
            <a:spLocks noGrp="1"/>
          </p:cNvSpPr>
          <p:nvPr>
            <p:ph type="ctrTitle"/>
          </p:nvPr>
        </p:nvSpPr>
        <p:spPr>
          <a:xfrm>
            <a:off x="533400" y="990601"/>
            <a:ext cx="7772400" cy="19050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
          <p:cNvSpPr txBox="1">
            <a:spLocks noGrp="1"/>
          </p:cNvSpPr>
          <p:nvPr>
            <p:ph type="subTitle" idx="1"/>
          </p:nvPr>
        </p:nvSpPr>
        <p:spPr>
          <a:xfrm>
            <a:off x="533400" y="2895600"/>
            <a:ext cx="6400800" cy="1066800"/>
          </a:xfrm>
          <a:prstGeom prst="rect">
            <a:avLst/>
          </a:prstGeom>
          <a:noFill/>
          <a:ln>
            <a:noFill/>
          </a:ln>
        </p:spPr>
        <p:txBody>
          <a:bodyPr spcFirstLastPara="1" wrap="square" lIns="91425" tIns="45700" rIns="91425" bIns="45700" anchor="t" anchorCtr="0">
            <a:noAutofit/>
          </a:bodyPr>
          <a:lstStyle>
            <a:lvl1pPr lvl="0" algn="l">
              <a:spcBef>
                <a:spcPts val="560"/>
              </a:spcBef>
              <a:spcAft>
                <a:spcPts val="0"/>
              </a:spcAft>
              <a:buSzPts val="2800"/>
              <a:buNone/>
              <a:defRPr>
                <a:solidFill>
                  <a:srgbClr val="8889A0"/>
                </a:solidFill>
              </a:defRPr>
            </a:lvl1pPr>
            <a:lvl2pPr lvl="1" algn="ctr">
              <a:spcBef>
                <a:spcPts val="480"/>
              </a:spcBef>
              <a:spcAft>
                <a:spcPts val="0"/>
              </a:spcAft>
              <a:buSzPts val="2400"/>
              <a:buNone/>
              <a:defRPr>
                <a:solidFill>
                  <a:srgbClr val="8889A0"/>
                </a:solidFill>
              </a:defRPr>
            </a:lvl2pPr>
            <a:lvl3pPr lvl="2" algn="ctr">
              <a:spcBef>
                <a:spcPts val="400"/>
              </a:spcBef>
              <a:spcAft>
                <a:spcPts val="0"/>
              </a:spcAft>
              <a:buSzPts val="2000"/>
              <a:buNone/>
              <a:defRPr>
                <a:solidFill>
                  <a:srgbClr val="8889A0"/>
                </a:solidFill>
              </a:defRPr>
            </a:lvl3pPr>
            <a:lvl4pPr lvl="3" algn="ctr">
              <a:spcBef>
                <a:spcPts val="400"/>
              </a:spcBef>
              <a:spcAft>
                <a:spcPts val="0"/>
              </a:spcAft>
              <a:buSzPts val="2000"/>
              <a:buNone/>
              <a:defRPr>
                <a:solidFill>
                  <a:srgbClr val="8889A0"/>
                </a:solidFill>
              </a:defRPr>
            </a:lvl4pPr>
            <a:lvl5pPr lvl="4" algn="ctr">
              <a:spcBef>
                <a:spcPts val="400"/>
              </a:spcBef>
              <a:spcAft>
                <a:spcPts val="0"/>
              </a:spcAft>
              <a:buSzPts val="2000"/>
              <a:buNone/>
              <a:defRPr>
                <a:solidFill>
                  <a:srgbClr val="8889A0"/>
                </a:solidFill>
              </a:defRPr>
            </a:lvl5pPr>
            <a:lvl6pPr lvl="5" algn="ctr">
              <a:spcBef>
                <a:spcPts val="400"/>
              </a:spcBef>
              <a:spcAft>
                <a:spcPts val="0"/>
              </a:spcAft>
              <a:buClr>
                <a:srgbClr val="8889A0"/>
              </a:buClr>
              <a:buSzPts val="2000"/>
              <a:buNone/>
              <a:defRPr>
                <a:solidFill>
                  <a:srgbClr val="8889A0"/>
                </a:solidFill>
              </a:defRPr>
            </a:lvl6pPr>
            <a:lvl7pPr lvl="6" algn="ctr">
              <a:spcBef>
                <a:spcPts val="400"/>
              </a:spcBef>
              <a:spcAft>
                <a:spcPts val="0"/>
              </a:spcAft>
              <a:buClr>
                <a:srgbClr val="8889A0"/>
              </a:buClr>
              <a:buSzPts val="2000"/>
              <a:buNone/>
              <a:defRPr>
                <a:solidFill>
                  <a:srgbClr val="8889A0"/>
                </a:solidFill>
              </a:defRPr>
            </a:lvl7pPr>
            <a:lvl8pPr lvl="7" algn="ctr">
              <a:spcBef>
                <a:spcPts val="400"/>
              </a:spcBef>
              <a:spcAft>
                <a:spcPts val="0"/>
              </a:spcAft>
              <a:buClr>
                <a:srgbClr val="8889A0"/>
              </a:buClr>
              <a:buSzPts val="2000"/>
              <a:buNone/>
              <a:defRPr>
                <a:solidFill>
                  <a:srgbClr val="8889A0"/>
                </a:solidFill>
              </a:defRPr>
            </a:lvl8pPr>
            <a:lvl9pPr lvl="8" algn="ctr">
              <a:spcBef>
                <a:spcPts val="400"/>
              </a:spcBef>
              <a:spcAft>
                <a:spcPts val="0"/>
              </a:spcAft>
              <a:buClr>
                <a:srgbClr val="8889A0"/>
              </a:buClr>
              <a:buSzPts val="2000"/>
              <a:buNone/>
              <a:defRPr>
                <a:solidFill>
                  <a:srgbClr val="8889A0"/>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on Left Half">
  <p:cSld name="Picture on Left Half">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648200" y="285750"/>
            <a:ext cx="4191000"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44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1"/>
          <p:cNvSpPr txBox="1">
            <a:spLocks noGrp="1"/>
          </p:cNvSpPr>
          <p:nvPr>
            <p:ph type="body" idx="1"/>
          </p:nvPr>
        </p:nvSpPr>
        <p:spPr>
          <a:xfrm>
            <a:off x="0" y="0"/>
            <a:ext cx="4572000" cy="68580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55600" algn="l">
              <a:spcBef>
                <a:spcPts val="400"/>
              </a:spcBef>
              <a:spcAft>
                <a:spcPts val="0"/>
              </a:spcAft>
              <a:buSzPts val="2000"/>
              <a:buChar char="★"/>
              <a:defRPr sz="2000"/>
            </a:lvl4pPr>
            <a:lvl5pPr marL="2286000" lvl="4" indent="-355600" algn="l">
              <a:spcBef>
                <a:spcPts val="400"/>
              </a:spcBef>
              <a:spcAft>
                <a:spcPts val="0"/>
              </a:spcAft>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75" name="Google Shape;75;p11"/>
          <p:cNvSpPr txBox="1">
            <a:spLocks noGrp="1"/>
          </p:cNvSpPr>
          <p:nvPr>
            <p:ph type="body" idx="2"/>
          </p:nvPr>
        </p:nvSpPr>
        <p:spPr>
          <a:xfrm>
            <a:off x="4648200" y="1524000"/>
            <a:ext cx="3886200" cy="4724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11"/>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
        <p:nvSpPr>
          <p:cNvPr id="78" name="Google Shape;78;p11"/>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1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a:off x="685800" y="4800600"/>
            <a:ext cx="76200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2"/>
          <p:cNvSpPr>
            <a:spLocks noGrp="1"/>
          </p:cNvSpPr>
          <p:nvPr>
            <p:ph type="pic" idx="2"/>
          </p:nvPr>
        </p:nvSpPr>
        <p:spPr>
          <a:xfrm>
            <a:off x="685800" y="612775"/>
            <a:ext cx="76200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accent1"/>
              </a:buClr>
              <a:buSzPts val="3200"/>
              <a:buFont typeface="Noto Sans Symbols"/>
              <a:buNone/>
              <a:defRPr sz="3200" b="0" i="0" u="none" strike="noStrike" cap="none">
                <a:solidFill>
                  <a:schemeClr val="dk1"/>
                </a:solidFill>
                <a:latin typeface="Tahoma"/>
                <a:ea typeface="Tahoma"/>
                <a:cs typeface="Tahoma"/>
                <a:sym typeface="Tahoma"/>
              </a:defRPr>
            </a:lvl1pPr>
            <a:lvl2pPr marR="0" lvl="1" algn="l" rtl="0">
              <a:spcBef>
                <a:spcPts val="560"/>
              </a:spcBef>
              <a:spcAft>
                <a:spcPts val="0"/>
              </a:spcAft>
              <a:buClr>
                <a:schemeClr val="accent1"/>
              </a:buClr>
              <a:buSzPts val="2800"/>
              <a:buFont typeface="Noto Sans Symbols"/>
              <a:buNone/>
              <a:defRPr sz="2800" b="0" i="0" u="none" strike="noStrike" cap="none">
                <a:solidFill>
                  <a:schemeClr val="dk1"/>
                </a:solidFill>
                <a:latin typeface="Tahoma"/>
                <a:ea typeface="Tahoma"/>
                <a:cs typeface="Tahoma"/>
                <a:sym typeface="Tahoma"/>
              </a:defRPr>
            </a:lvl2pPr>
            <a:lvl3pPr marR="0" lvl="2" algn="l" rtl="0">
              <a:spcBef>
                <a:spcPts val="480"/>
              </a:spcBef>
              <a:spcAft>
                <a:spcPts val="0"/>
              </a:spcAft>
              <a:buClr>
                <a:schemeClr val="accent1"/>
              </a:buClr>
              <a:buSzPts val="2400"/>
              <a:buFont typeface="Noto Sans Symbols"/>
              <a:buNone/>
              <a:defRPr sz="2400" b="0" i="0" u="none" strike="noStrike" cap="none">
                <a:solidFill>
                  <a:schemeClr val="dk1"/>
                </a:solidFill>
                <a:latin typeface="Tahoma"/>
                <a:ea typeface="Tahoma"/>
                <a:cs typeface="Tahoma"/>
                <a:sym typeface="Tahoma"/>
              </a:defRPr>
            </a:lvl3pPr>
            <a:lvl4pPr marR="0" lvl="3" algn="l" rtl="0">
              <a:spcBef>
                <a:spcPts val="400"/>
              </a:spcBef>
              <a:spcAft>
                <a:spcPts val="0"/>
              </a:spcAft>
              <a:buClr>
                <a:schemeClr val="accent1"/>
              </a:buClr>
              <a:buSzPts val="2000"/>
              <a:buFont typeface="Noto Sans Symbols"/>
              <a:buNone/>
              <a:defRPr sz="2000" b="0" i="0" u="none" strike="noStrike" cap="none">
                <a:solidFill>
                  <a:schemeClr val="dk1"/>
                </a:solidFill>
                <a:latin typeface="Tahoma"/>
                <a:ea typeface="Tahoma"/>
                <a:cs typeface="Tahoma"/>
                <a:sym typeface="Tahoma"/>
              </a:defRPr>
            </a:lvl4pPr>
            <a:lvl5pPr marR="0" lvl="4" algn="l" rtl="0">
              <a:spcBef>
                <a:spcPts val="400"/>
              </a:spcBef>
              <a:spcAft>
                <a:spcPts val="0"/>
              </a:spcAft>
              <a:buClr>
                <a:schemeClr val="accent1"/>
              </a:buClr>
              <a:buSzPts val="2000"/>
              <a:buFont typeface="Noto Sans Symbols"/>
              <a:buNone/>
              <a:defRPr sz="2000" b="0" i="0" u="none" strike="noStrike" cap="none">
                <a:solidFill>
                  <a:schemeClr val="dk1"/>
                </a:solidFill>
                <a:latin typeface="Tahoma"/>
                <a:ea typeface="Tahoma"/>
                <a:cs typeface="Tahoma"/>
                <a:sym typeface="Tahoma"/>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body" idx="1"/>
          </p:nvPr>
        </p:nvSpPr>
        <p:spPr>
          <a:xfrm>
            <a:off x="685800" y="5367338"/>
            <a:ext cx="76200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1400"/>
              <a:buNone/>
              <a:defRPr sz="1400"/>
            </a:lvl1pPr>
            <a:lvl2pPr marL="914400" lvl="1" indent="-228600" algn="l">
              <a:spcBef>
                <a:spcPts val="240"/>
              </a:spcBef>
              <a:spcAft>
                <a:spcPts val="0"/>
              </a:spcAft>
              <a:buSzPts val="1200"/>
              <a:buNone/>
              <a:defRPr sz="1200"/>
            </a:lvl2pPr>
            <a:lvl3pPr marL="1371600" lvl="2" indent="-228600" algn="l">
              <a:spcBef>
                <a:spcPts val="200"/>
              </a:spcBef>
              <a:spcAft>
                <a:spcPts val="0"/>
              </a:spcAft>
              <a:buSzPts val="1000"/>
              <a:buNone/>
              <a:defRPr sz="10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83" name="Google Shape;83;p12"/>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2"/>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2"/>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13"/>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3"/>
          <p:cNvSpPr txBox="1">
            <a:spLocks noGrp="1"/>
          </p:cNvSpPr>
          <p:nvPr>
            <p:ph type="body" idx="1"/>
          </p:nvPr>
        </p:nvSpPr>
        <p:spPr>
          <a:xfrm rot="5400000">
            <a:off x="2270919" y="-137318"/>
            <a:ext cx="4602163" cy="792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9" name="Google Shape;89;p13"/>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3"/>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3"/>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rot="5400000">
            <a:off x="4618037" y="2286001"/>
            <a:ext cx="5851525" cy="1828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4"/>
          <p:cNvSpPr txBox="1">
            <a:spLocks noGrp="1"/>
          </p:cNvSpPr>
          <p:nvPr>
            <p:ph type="body" idx="1"/>
          </p:nvPr>
        </p:nvSpPr>
        <p:spPr>
          <a:xfrm rot="5400000">
            <a:off x="846137" y="495300"/>
            <a:ext cx="5851525" cy="54102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5" name="Google Shape;95;p14"/>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4"/>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4"/>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609600" y="1524000"/>
            <a:ext cx="7924800" cy="46021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3"/>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ubtitle, list">
  <p:cSld name="Title, subtitle, list">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609600" y="1535113"/>
            <a:ext cx="7924800" cy="639762"/>
          </a:xfrm>
          <a:prstGeom prst="rect">
            <a:avLst/>
          </a:prstGeom>
          <a:noFill/>
          <a:ln>
            <a:noFill/>
          </a:ln>
        </p:spPr>
        <p:txBody>
          <a:bodyPr spcFirstLastPara="1" wrap="square" lIns="91425" tIns="45700" rIns="91425" bIns="45700" anchor="b" anchorCtr="0">
            <a:noAutofit/>
          </a:bodyPr>
          <a:lstStyle>
            <a:lvl1pPr marL="457200" lvl="0" indent="-228600" algn="l">
              <a:spcBef>
                <a:spcPts val="560"/>
              </a:spcBef>
              <a:spcAft>
                <a:spcPts val="0"/>
              </a:spcAft>
              <a:buSzPts val="2800"/>
              <a:buNone/>
              <a:defRPr sz="2800" b="1"/>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2" name="Google Shape;32;p4"/>
          <p:cNvSpPr txBox="1">
            <a:spLocks noGrp="1"/>
          </p:cNvSpPr>
          <p:nvPr>
            <p:ph type="body" idx="2"/>
          </p:nvPr>
        </p:nvSpPr>
        <p:spPr>
          <a:xfrm>
            <a:off x="609600" y="2174875"/>
            <a:ext cx="7924800" cy="3951288"/>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3" name="Google Shape;33;p4"/>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4"/>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p:cSld name="Section Header">
    <p:spTree>
      <p:nvGrpSpPr>
        <p:cNvPr id="1" name="Shape 36"/>
        <p:cNvGrpSpPr/>
        <p:nvPr/>
      </p:nvGrpSpPr>
      <p:grpSpPr>
        <a:xfrm>
          <a:off x="0" y="0"/>
          <a:ext cx="0" cy="0"/>
          <a:chOff x="0" y="0"/>
          <a:chExt cx="0" cy="0"/>
        </a:xfrm>
      </p:grpSpPr>
      <p:pic>
        <p:nvPicPr>
          <p:cNvPr id="37" name="Google Shape;37;p5" descr="ESE Logo"/>
          <p:cNvPicPr preferRelativeResize="0"/>
          <p:nvPr/>
        </p:nvPicPr>
        <p:blipFill rotWithShape="1">
          <a:blip r:embed="rId2">
            <a:alphaModFix/>
          </a:blip>
          <a:srcRect t="-1144" r="79430" b="6540"/>
          <a:stretch/>
        </p:blipFill>
        <p:spPr>
          <a:xfrm>
            <a:off x="6894513" y="1828800"/>
            <a:ext cx="2249487" cy="5029200"/>
          </a:xfrm>
          <a:prstGeom prst="rect">
            <a:avLst/>
          </a:prstGeom>
          <a:noFill/>
          <a:ln>
            <a:noFill/>
          </a:ln>
        </p:spPr>
      </p:pic>
      <p:pic>
        <p:nvPicPr>
          <p:cNvPr id="38" name="Google Shape;38;p5" descr="ESE Logo"/>
          <p:cNvPicPr preferRelativeResize="0"/>
          <p:nvPr/>
        </p:nvPicPr>
        <p:blipFill rotWithShape="1">
          <a:blip r:embed="rId3">
            <a:alphaModFix/>
          </a:blip>
          <a:srcRect l="22374" t="42899"/>
          <a:stretch/>
        </p:blipFill>
        <p:spPr>
          <a:xfrm>
            <a:off x="5486400" y="6019800"/>
            <a:ext cx="1828800" cy="654050"/>
          </a:xfrm>
          <a:prstGeom prst="rect">
            <a:avLst/>
          </a:prstGeom>
          <a:noFill/>
          <a:ln>
            <a:noFill/>
          </a:ln>
        </p:spPr>
      </p:pic>
      <p:sp>
        <p:nvSpPr>
          <p:cNvPr id="39" name="Google Shape;39;p5"/>
          <p:cNvSpPr txBox="1">
            <a:spLocks noGrp="1"/>
          </p:cNvSpPr>
          <p:nvPr>
            <p:ph type="title"/>
          </p:nvPr>
        </p:nvSpPr>
        <p:spPr>
          <a:xfrm>
            <a:off x="685800" y="2209800"/>
            <a:ext cx="6781800" cy="28956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4400">
                <a:solidFill>
                  <a:schemeClr val="dk1"/>
                </a:solidFill>
                <a:latin typeface="Georgia"/>
                <a:ea typeface="Georgia"/>
                <a:cs typeface="Georgia"/>
                <a:sym typeface="Georgia"/>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body" idx="1"/>
          </p:nvPr>
        </p:nvSpPr>
        <p:spPr>
          <a:xfrm>
            <a:off x="685800" y="5105401"/>
            <a:ext cx="6781800" cy="685800"/>
          </a:xfrm>
          <a:prstGeom prst="rect">
            <a:avLst/>
          </a:prstGeom>
          <a:noFill/>
          <a:ln>
            <a:noFill/>
          </a:ln>
        </p:spPr>
        <p:txBody>
          <a:bodyPr spcFirstLastPara="1" wrap="square" lIns="91425" tIns="45700" rIns="91425" bIns="45700" anchor="t" anchorCtr="0">
            <a:noAutofit/>
          </a:bodyPr>
          <a:lstStyle>
            <a:lvl1pPr marL="457200" lvl="0" indent="-228600" algn="l">
              <a:spcBef>
                <a:spcPts val="400"/>
              </a:spcBef>
              <a:spcAft>
                <a:spcPts val="0"/>
              </a:spcAft>
              <a:buSzPts val="2000"/>
              <a:buNone/>
              <a:defRPr sz="2000">
                <a:solidFill>
                  <a:srgbClr val="8889A0"/>
                </a:solidFill>
              </a:defRPr>
            </a:lvl1pPr>
            <a:lvl2pPr marL="914400" lvl="1" indent="-228600" algn="l">
              <a:spcBef>
                <a:spcPts val="360"/>
              </a:spcBef>
              <a:spcAft>
                <a:spcPts val="0"/>
              </a:spcAft>
              <a:buSzPts val="1800"/>
              <a:buNone/>
              <a:defRPr sz="1800">
                <a:solidFill>
                  <a:srgbClr val="8889A0"/>
                </a:solidFill>
              </a:defRPr>
            </a:lvl2pPr>
            <a:lvl3pPr marL="1371600" lvl="2" indent="-228600" algn="l">
              <a:spcBef>
                <a:spcPts val="320"/>
              </a:spcBef>
              <a:spcAft>
                <a:spcPts val="0"/>
              </a:spcAft>
              <a:buSzPts val="1600"/>
              <a:buNone/>
              <a:defRPr sz="1600">
                <a:solidFill>
                  <a:srgbClr val="8889A0"/>
                </a:solidFill>
              </a:defRPr>
            </a:lvl3pPr>
            <a:lvl4pPr marL="1828800" lvl="3" indent="-228600" algn="l">
              <a:spcBef>
                <a:spcPts val="280"/>
              </a:spcBef>
              <a:spcAft>
                <a:spcPts val="0"/>
              </a:spcAft>
              <a:buSzPts val="1400"/>
              <a:buNone/>
              <a:defRPr sz="1400">
                <a:solidFill>
                  <a:srgbClr val="8889A0"/>
                </a:solidFill>
              </a:defRPr>
            </a:lvl4pPr>
            <a:lvl5pPr marL="2286000" lvl="4" indent="-228600" algn="l">
              <a:spcBef>
                <a:spcPts val="280"/>
              </a:spcBef>
              <a:spcAft>
                <a:spcPts val="0"/>
              </a:spcAft>
              <a:buSzPts val="1400"/>
              <a:buNone/>
              <a:defRPr sz="1400">
                <a:solidFill>
                  <a:srgbClr val="8889A0"/>
                </a:solidFill>
              </a:defRPr>
            </a:lvl5pPr>
            <a:lvl6pPr marL="2743200" lvl="5" indent="-228600" algn="l">
              <a:spcBef>
                <a:spcPts val="280"/>
              </a:spcBef>
              <a:spcAft>
                <a:spcPts val="0"/>
              </a:spcAft>
              <a:buClr>
                <a:srgbClr val="8889A0"/>
              </a:buClr>
              <a:buSzPts val="1400"/>
              <a:buNone/>
              <a:defRPr sz="1400">
                <a:solidFill>
                  <a:srgbClr val="8889A0"/>
                </a:solidFill>
              </a:defRPr>
            </a:lvl6pPr>
            <a:lvl7pPr marL="3200400" lvl="6" indent="-228600" algn="l">
              <a:spcBef>
                <a:spcPts val="280"/>
              </a:spcBef>
              <a:spcAft>
                <a:spcPts val="0"/>
              </a:spcAft>
              <a:buClr>
                <a:srgbClr val="8889A0"/>
              </a:buClr>
              <a:buSzPts val="1400"/>
              <a:buNone/>
              <a:defRPr sz="1400">
                <a:solidFill>
                  <a:srgbClr val="8889A0"/>
                </a:solidFill>
              </a:defRPr>
            </a:lvl7pPr>
            <a:lvl8pPr marL="3657600" lvl="7" indent="-228600" algn="l">
              <a:spcBef>
                <a:spcPts val="280"/>
              </a:spcBef>
              <a:spcAft>
                <a:spcPts val="0"/>
              </a:spcAft>
              <a:buClr>
                <a:srgbClr val="8889A0"/>
              </a:buClr>
              <a:buSzPts val="1400"/>
              <a:buNone/>
              <a:defRPr sz="1400">
                <a:solidFill>
                  <a:srgbClr val="8889A0"/>
                </a:solidFill>
              </a:defRPr>
            </a:lvl8pPr>
            <a:lvl9pPr marL="4114800" lvl="8" indent="-228600" algn="l">
              <a:spcBef>
                <a:spcPts val="280"/>
              </a:spcBef>
              <a:spcAft>
                <a:spcPts val="0"/>
              </a:spcAft>
              <a:buClr>
                <a:srgbClr val="8889A0"/>
              </a:buClr>
              <a:buSzPts val="1400"/>
              <a:buNone/>
              <a:defRPr sz="1400">
                <a:solidFill>
                  <a:srgbClr val="8889A0"/>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Section Header with Picture">
  <p:cSld name="Section Header with Picture">
    <p:spTree>
      <p:nvGrpSpPr>
        <p:cNvPr id="1" name="Shape 41"/>
        <p:cNvGrpSpPr/>
        <p:nvPr/>
      </p:nvGrpSpPr>
      <p:grpSpPr>
        <a:xfrm>
          <a:off x="0" y="0"/>
          <a:ext cx="0" cy="0"/>
          <a:chOff x="0" y="0"/>
          <a:chExt cx="0" cy="0"/>
        </a:xfrm>
      </p:grpSpPr>
      <p:pic>
        <p:nvPicPr>
          <p:cNvPr id="42" name="Google Shape;42;p6" descr="ESE Logo"/>
          <p:cNvPicPr preferRelativeResize="0"/>
          <p:nvPr/>
        </p:nvPicPr>
        <p:blipFill rotWithShape="1">
          <a:blip r:embed="rId2">
            <a:alphaModFix/>
          </a:blip>
          <a:srcRect t="-1144" r="79430" b="6540"/>
          <a:stretch/>
        </p:blipFill>
        <p:spPr>
          <a:xfrm>
            <a:off x="6894513" y="1828800"/>
            <a:ext cx="2249487" cy="5029200"/>
          </a:xfrm>
          <a:prstGeom prst="rect">
            <a:avLst/>
          </a:prstGeom>
          <a:noFill/>
          <a:ln>
            <a:noFill/>
          </a:ln>
        </p:spPr>
      </p:pic>
      <p:pic>
        <p:nvPicPr>
          <p:cNvPr id="43" name="Google Shape;43;p6" descr="ESE_StarLogo_695x338_color.gif"/>
          <p:cNvPicPr preferRelativeResize="0"/>
          <p:nvPr/>
        </p:nvPicPr>
        <p:blipFill rotWithShape="1">
          <a:blip r:embed="rId3">
            <a:alphaModFix/>
          </a:blip>
          <a:srcRect l="22374" t="42899"/>
          <a:stretch/>
        </p:blipFill>
        <p:spPr>
          <a:xfrm>
            <a:off x="5486400" y="6019800"/>
            <a:ext cx="1828800" cy="654050"/>
          </a:xfrm>
          <a:prstGeom prst="rect">
            <a:avLst/>
          </a:prstGeom>
          <a:noFill/>
          <a:ln>
            <a:noFill/>
          </a:ln>
        </p:spPr>
      </p:pic>
      <p:sp>
        <p:nvSpPr>
          <p:cNvPr id="44" name="Google Shape;44;p6"/>
          <p:cNvSpPr txBox="1">
            <a:spLocks noGrp="1"/>
          </p:cNvSpPr>
          <p:nvPr>
            <p:ph type="title"/>
          </p:nvPr>
        </p:nvSpPr>
        <p:spPr>
          <a:xfrm>
            <a:off x="685800" y="2209800"/>
            <a:ext cx="6781800" cy="28956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4400">
                <a:solidFill>
                  <a:schemeClr val="dk1"/>
                </a:solidFill>
                <a:latin typeface="Georgia"/>
                <a:ea typeface="Georgia"/>
                <a:cs typeface="Georgia"/>
                <a:sym typeface="Georgia"/>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body" idx="1"/>
          </p:nvPr>
        </p:nvSpPr>
        <p:spPr>
          <a:xfrm>
            <a:off x="685800" y="5105401"/>
            <a:ext cx="6781800" cy="685800"/>
          </a:xfrm>
          <a:prstGeom prst="rect">
            <a:avLst/>
          </a:prstGeom>
          <a:noFill/>
          <a:ln>
            <a:noFill/>
          </a:ln>
        </p:spPr>
        <p:txBody>
          <a:bodyPr spcFirstLastPara="1" wrap="square" lIns="91425" tIns="45700" rIns="91425" bIns="45700" anchor="t" anchorCtr="0">
            <a:noAutofit/>
          </a:bodyPr>
          <a:lstStyle>
            <a:lvl1pPr marL="457200" lvl="0" indent="-228600" algn="l">
              <a:spcBef>
                <a:spcPts val="400"/>
              </a:spcBef>
              <a:spcAft>
                <a:spcPts val="0"/>
              </a:spcAft>
              <a:buSzPts val="2000"/>
              <a:buNone/>
              <a:defRPr sz="2000">
                <a:solidFill>
                  <a:srgbClr val="8889A0"/>
                </a:solidFill>
              </a:defRPr>
            </a:lvl1pPr>
            <a:lvl2pPr marL="914400" lvl="1" indent="-228600" algn="l">
              <a:spcBef>
                <a:spcPts val="360"/>
              </a:spcBef>
              <a:spcAft>
                <a:spcPts val="0"/>
              </a:spcAft>
              <a:buSzPts val="1800"/>
              <a:buNone/>
              <a:defRPr sz="1800">
                <a:solidFill>
                  <a:srgbClr val="8889A0"/>
                </a:solidFill>
              </a:defRPr>
            </a:lvl2pPr>
            <a:lvl3pPr marL="1371600" lvl="2" indent="-228600" algn="l">
              <a:spcBef>
                <a:spcPts val="320"/>
              </a:spcBef>
              <a:spcAft>
                <a:spcPts val="0"/>
              </a:spcAft>
              <a:buSzPts val="1600"/>
              <a:buNone/>
              <a:defRPr sz="1600">
                <a:solidFill>
                  <a:srgbClr val="8889A0"/>
                </a:solidFill>
              </a:defRPr>
            </a:lvl3pPr>
            <a:lvl4pPr marL="1828800" lvl="3" indent="-228600" algn="l">
              <a:spcBef>
                <a:spcPts val="280"/>
              </a:spcBef>
              <a:spcAft>
                <a:spcPts val="0"/>
              </a:spcAft>
              <a:buSzPts val="1400"/>
              <a:buNone/>
              <a:defRPr sz="1400">
                <a:solidFill>
                  <a:srgbClr val="8889A0"/>
                </a:solidFill>
              </a:defRPr>
            </a:lvl4pPr>
            <a:lvl5pPr marL="2286000" lvl="4" indent="-228600" algn="l">
              <a:spcBef>
                <a:spcPts val="280"/>
              </a:spcBef>
              <a:spcAft>
                <a:spcPts val="0"/>
              </a:spcAft>
              <a:buSzPts val="1400"/>
              <a:buNone/>
              <a:defRPr sz="1400">
                <a:solidFill>
                  <a:srgbClr val="8889A0"/>
                </a:solidFill>
              </a:defRPr>
            </a:lvl5pPr>
            <a:lvl6pPr marL="2743200" lvl="5" indent="-228600" algn="l">
              <a:spcBef>
                <a:spcPts val="280"/>
              </a:spcBef>
              <a:spcAft>
                <a:spcPts val="0"/>
              </a:spcAft>
              <a:buClr>
                <a:srgbClr val="8889A0"/>
              </a:buClr>
              <a:buSzPts val="1400"/>
              <a:buNone/>
              <a:defRPr sz="1400">
                <a:solidFill>
                  <a:srgbClr val="8889A0"/>
                </a:solidFill>
              </a:defRPr>
            </a:lvl6pPr>
            <a:lvl7pPr marL="3200400" lvl="6" indent="-228600" algn="l">
              <a:spcBef>
                <a:spcPts val="280"/>
              </a:spcBef>
              <a:spcAft>
                <a:spcPts val="0"/>
              </a:spcAft>
              <a:buClr>
                <a:srgbClr val="8889A0"/>
              </a:buClr>
              <a:buSzPts val="1400"/>
              <a:buNone/>
              <a:defRPr sz="1400">
                <a:solidFill>
                  <a:srgbClr val="8889A0"/>
                </a:solidFill>
              </a:defRPr>
            </a:lvl7pPr>
            <a:lvl8pPr marL="3657600" lvl="7" indent="-228600" algn="l">
              <a:spcBef>
                <a:spcPts val="280"/>
              </a:spcBef>
              <a:spcAft>
                <a:spcPts val="0"/>
              </a:spcAft>
              <a:buClr>
                <a:srgbClr val="8889A0"/>
              </a:buClr>
              <a:buSzPts val="1400"/>
              <a:buNone/>
              <a:defRPr sz="1400">
                <a:solidFill>
                  <a:srgbClr val="8889A0"/>
                </a:solidFill>
              </a:defRPr>
            </a:lvl8pPr>
            <a:lvl9pPr marL="4114800" lvl="8" indent="-228600" algn="l">
              <a:spcBef>
                <a:spcPts val="280"/>
              </a:spcBef>
              <a:spcAft>
                <a:spcPts val="0"/>
              </a:spcAft>
              <a:buClr>
                <a:srgbClr val="8889A0"/>
              </a:buClr>
              <a:buSzPts val="1400"/>
              <a:buNone/>
              <a:defRPr sz="1400">
                <a:solidFill>
                  <a:srgbClr val="8889A0"/>
                </a:solidFill>
              </a:defRPr>
            </a:lvl9pPr>
          </a:lstStyle>
          <a:p>
            <a:endParaRPr/>
          </a:p>
        </p:txBody>
      </p:sp>
      <p:sp>
        <p:nvSpPr>
          <p:cNvPr id="46" name="Google Shape;46;p6"/>
          <p:cNvSpPr txBox="1">
            <a:spLocks noGrp="1"/>
          </p:cNvSpPr>
          <p:nvPr>
            <p:ph type="body" idx="2"/>
          </p:nvPr>
        </p:nvSpPr>
        <p:spPr>
          <a:xfrm>
            <a:off x="685800" y="381000"/>
            <a:ext cx="6781800" cy="22860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7"/>
        <p:cNvGrpSpPr/>
        <p:nvPr/>
      </p:nvGrpSpPr>
      <p:grpSpPr>
        <a:xfrm>
          <a:off x="0" y="0"/>
          <a:ext cx="0" cy="0"/>
          <a:chOff x="0" y="0"/>
          <a:chExt cx="0" cy="0"/>
        </a:xfrm>
      </p:grpSpPr>
      <p:sp>
        <p:nvSpPr>
          <p:cNvPr id="48" name="Google Shape;48;p7"/>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body" idx="1"/>
          </p:nvPr>
        </p:nvSpPr>
        <p:spPr>
          <a:xfrm>
            <a:off x="609600" y="1524000"/>
            <a:ext cx="38100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0" name="Google Shape;50;p7"/>
          <p:cNvSpPr txBox="1">
            <a:spLocks noGrp="1"/>
          </p:cNvSpPr>
          <p:nvPr>
            <p:ph type="body" idx="2"/>
          </p:nvPr>
        </p:nvSpPr>
        <p:spPr>
          <a:xfrm>
            <a:off x="4724400" y="1524000"/>
            <a:ext cx="38100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1" name="Google Shape;51;p7"/>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4"/>
        <p:cNvGrpSpPr/>
        <p:nvPr/>
      </p:nvGrpSpPr>
      <p:grpSpPr>
        <a:xfrm>
          <a:off x="0" y="0"/>
          <a:ext cx="0" cy="0"/>
          <a:chOff x="0" y="0"/>
          <a:chExt cx="0" cy="0"/>
        </a:xfrm>
      </p:grpSpPr>
      <p:sp>
        <p:nvSpPr>
          <p:cNvPr id="55" name="Google Shape;55;p8"/>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body" idx="1"/>
          </p:nvPr>
        </p:nvSpPr>
        <p:spPr>
          <a:xfrm>
            <a:off x="609600" y="1535113"/>
            <a:ext cx="3810000" cy="639762"/>
          </a:xfrm>
          <a:prstGeom prst="rect">
            <a:avLst/>
          </a:prstGeom>
          <a:noFill/>
          <a:ln>
            <a:noFill/>
          </a:ln>
        </p:spPr>
        <p:txBody>
          <a:bodyPr spcFirstLastPara="1" wrap="square" lIns="91425" tIns="45700" rIns="91425" bIns="45700" anchor="b" anchorCtr="0">
            <a:noAutofit/>
          </a:bodyPr>
          <a:lstStyle>
            <a:lvl1pPr marL="457200" lvl="0" indent="-228600" algn="l">
              <a:spcBef>
                <a:spcPts val="560"/>
              </a:spcBef>
              <a:spcAft>
                <a:spcPts val="0"/>
              </a:spcAft>
              <a:buSzPts val="2800"/>
              <a:buNone/>
              <a:defRPr sz="2800" b="1"/>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7" name="Google Shape;57;p8"/>
          <p:cNvSpPr txBox="1">
            <a:spLocks noGrp="1"/>
          </p:cNvSpPr>
          <p:nvPr>
            <p:ph type="body" idx="2"/>
          </p:nvPr>
        </p:nvSpPr>
        <p:spPr>
          <a:xfrm>
            <a:off x="609600" y="2174875"/>
            <a:ext cx="3810000" cy="3951288"/>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8" name="Google Shape;58;p8"/>
          <p:cNvSpPr txBox="1">
            <a:spLocks noGrp="1"/>
          </p:cNvSpPr>
          <p:nvPr>
            <p:ph type="body" idx="3"/>
          </p:nvPr>
        </p:nvSpPr>
        <p:spPr>
          <a:xfrm>
            <a:off x="4722904" y="1535113"/>
            <a:ext cx="3811496" cy="639762"/>
          </a:xfrm>
          <a:prstGeom prst="rect">
            <a:avLst/>
          </a:prstGeom>
          <a:noFill/>
          <a:ln>
            <a:noFill/>
          </a:ln>
        </p:spPr>
        <p:txBody>
          <a:bodyPr spcFirstLastPara="1" wrap="square" lIns="91425" tIns="45700" rIns="91425" bIns="45700" anchor="b" anchorCtr="0">
            <a:noAutofit/>
          </a:bodyPr>
          <a:lstStyle>
            <a:lvl1pPr marL="457200" lvl="0" indent="-228600" algn="l">
              <a:spcBef>
                <a:spcPts val="560"/>
              </a:spcBef>
              <a:spcAft>
                <a:spcPts val="0"/>
              </a:spcAft>
              <a:buSzPts val="2800"/>
              <a:buNone/>
              <a:defRPr sz="2800" b="1"/>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9" name="Google Shape;59;p8"/>
          <p:cNvSpPr txBox="1">
            <a:spLocks noGrp="1"/>
          </p:cNvSpPr>
          <p:nvPr>
            <p:ph type="body" idx="4"/>
          </p:nvPr>
        </p:nvSpPr>
        <p:spPr>
          <a:xfrm>
            <a:off x="4722904" y="2174875"/>
            <a:ext cx="3811496" cy="3951288"/>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0" name="Google Shape;60;p8"/>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3"/>
        <p:cNvGrpSpPr/>
        <p:nvPr/>
      </p:nvGrpSpPr>
      <p:grpSpPr>
        <a:xfrm>
          <a:off x="0" y="0"/>
          <a:ext cx="0" cy="0"/>
          <a:chOff x="0" y="0"/>
          <a:chExt cx="0" cy="0"/>
        </a:xfrm>
      </p:grpSpPr>
      <p:sp>
        <p:nvSpPr>
          <p:cNvPr id="64" name="Google Shape;64;p9"/>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9"/>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9"/>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8"/>
        <p:cNvGrpSpPr/>
        <p:nvPr/>
      </p:nvGrpSpPr>
      <p:grpSpPr>
        <a:xfrm>
          <a:off x="0" y="0"/>
          <a:ext cx="0" cy="0"/>
          <a:chOff x="0" y="0"/>
          <a:chExt cx="0" cy="0"/>
        </a:xfrm>
      </p:grpSpPr>
      <p:sp>
        <p:nvSpPr>
          <p:cNvPr id="69" name="Google Shape;69;p10"/>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spcAft>
                <a:spcPts val="0"/>
              </a:spcAft>
              <a:buNone/>
              <a:defRPr sz="1600">
                <a:solidFill>
                  <a:srgbClr val="8889A0"/>
                </a:solidFill>
                <a:latin typeface="Georgia"/>
                <a:ea typeface="Georgia"/>
                <a:cs typeface="Georgia"/>
                <a:sym typeface="Georgia"/>
              </a:defRPr>
            </a:lvl1pPr>
            <a:lvl2pPr marL="0" marR="0" lvl="1" indent="0" algn="ctr">
              <a:spcBef>
                <a:spcPts val="0"/>
              </a:spcBef>
              <a:spcAft>
                <a:spcPts val="0"/>
              </a:spcAft>
              <a:buNone/>
              <a:defRPr sz="1600">
                <a:solidFill>
                  <a:srgbClr val="8889A0"/>
                </a:solidFill>
                <a:latin typeface="Georgia"/>
                <a:ea typeface="Georgia"/>
                <a:cs typeface="Georgia"/>
                <a:sym typeface="Georgia"/>
              </a:defRPr>
            </a:lvl2pPr>
            <a:lvl3pPr marL="0" marR="0" lvl="2" indent="0" algn="ctr">
              <a:spcBef>
                <a:spcPts val="0"/>
              </a:spcBef>
              <a:spcAft>
                <a:spcPts val="0"/>
              </a:spcAft>
              <a:buNone/>
              <a:defRPr sz="1600">
                <a:solidFill>
                  <a:srgbClr val="8889A0"/>
                </a:solidFill>
                <a:latin typeface="Georgia"/>
                <a:ea typeface="Georgia"/>
                <a:cs typeface="Georgia"/>
                <a:sym typeface="Georgia"/>
              </a:defRPr>
            </a:lvl3pPr>
            <a:lvl4pPr marL="0" marR="0" lvl="3" indent="0" algn="ctr">
              <a:spcBef>
                <a:spcPts val="0"/>
              </a:spcBef>
              <a:spcAft>
                <a:spcPts val="0"/>
              </a:spcAft>
              <a:buNone/>
              <a:defRPr sz="1600">
                <a:solidFill>
                  <a:srgbClr val="8889A0"/>
                </a:solidFill>
                <a:latin typeface="Georgia"/>
                <a:ea typeface="Georgia"/>
                <a:cs typeface="Georgia"/>
                <a:sym typeface="Georgia"/>
              </a:defRPr>
            </a:lvl4pPr>
            <a:lvl5pPr marL="0" marR="0" lvl="4" indent="0" algn="ctr">
              <a:spcBef>
                <a:spcPts val="0"/>
              </a:spcBef>
              <a:spcAft>
                <a:spcPts val="0"/>
              </a:spcAft>
              <a:buNone/>
              <a:defRPr sz="1600">
                <a:solidFill>
                  <a:srgbClr val="8889A0"/>
                </a:solidFill>
                <a:latin typeface="Georgia"/>
                <a:ea typeface="Georgia"/>
                <a:cs typeface="Georgia"/>
                <a:sym typeface="Georgia"/>
              </a:defRPr>
            </a:lvl5pPr>
            <a:lvl6pPr marL="0" marR="0" lvl="5" indent="0" algn="ctr">
              <a:spcBef>
                <a:spcPts val="0"/>
              </a:spcBef>
              <a:spcAft>
                <a:spcPts val="0"/>
              </a:spcAft>
              <a:buNone/>
              <a:defRPr sz="1600">
                <a:solidFill>
                  <a:srgbClr val="8889A0"/>
                </a:solidFill>
                <a:latin typeface="Georgia"/>
                <a:ea typeface="Georgia"/>
                <a:cs typeface="Georgia"/>
                <a:sym typeface="Georgia"/>
              </a:defRPr>
            </a:lvl6pPr>
            <a:lvl7pPr marL="0" marR="0" lvl="6" indent="0" algn="ctr">
              <a:spcBef>
                <a:spcPts val="0"/>
              </a:spcBef>
              <a:spcAft>
                <a:spcPts val="0"/>
              </a:spcAft>
              <a:buNone/>
              <a:defRPr sz="1600">
                <a:solidFill>
                  <a:srgbClr val="8889A0"/>
                </a:solidFill>
                <a:latin typeface="Georgia"/>
                <a:ea typeface="Georgia"/>
                <a:cs typeface="Georgia"/>
                <a:sym typeface="Georgia"/>
              </a:defRPr>
            </a:lvl7pPr>
            <a:lvl8pPr marL="0" marR="0" lvl="7" indent="0" algn="ctr">
              <a:spcBef>
                <a:spcPts val="0"/>
              </a:spcBef>
              <a:spcAft>
                <a:spcPts val="0"/>
              </a:spcAft>
              <a:buNone/>
              <a:defRPr sz="1600">
                <a:solidFill>
                  <a:srgbClr val="8889A0"/>
                </a:solidFill>
                <a:latin typeface="Georgia"/>
                <a:ea typeface="Georgia"/>
                <a:cs typeface="Georgia"/>
                <a:sym typeface="Georgia"/>
              </a:defRPr>
            </a:lvl8pPr>
            <a:lvl9pPr marL="0" marR="0" lvl="8" indent="0" algn="ctr">
              <a:spcBef>
                <a:spcPts val="0"/>
              </a:spcBef>
              <a:spcAft>
                <a:spcPts val="0"/>
              </a:spcAft>
              <a:buNone/>
              <a:defRPr sz="1600">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 descr="ESE_StarLogo_2881_1401_transparent_color.gif"/>
          <p:cNvPicPr preferRelativeResize="0"/>
          <p:nvPr/>
        </p:nvPicPr>
        <p:blipFill rotWithShape="1">
          <a:blip r:embed="rId15">
            <a:alphaModFix/>
          </a:blip>
          <a:srcRect r="76031"/>
          <a:stretch/>
        </p:blipFill>
        <p:spPr>
          <a:xfrm>
            <a:off x="8258175" y="4953000"/>
            <a:ext cx="914400" cy="1905000"/>
          </a:xfrm>
          <a:prstGeom prst="rect">
            <a:avLst/>
          </a:prstGeom>
          <a:noFill/>
          <a:ln>
            <a:noFill/>
          </a:ln>
        </p:spPr>
      </p:pic>
      <p:pic>
        <p:nvPicPr>
          <p:cNvPr id="11" name="Google Shape;11;p1" descr="ESE_StarLogo_2881_1401_transparent_color.gif"/>
          <p:cNvPicPr preferRelativeResize="0"/>
          <p:nvPr/>
        </p:nvPicPr>
        <p:blipFill rotWithShape="1">
          <a:blip r:embed="rId15">
            <a:alphaModFix/>
          </a:blip>
          <a:srcRect r="76031"/>
          <a:stretch/>
        </p:blipFill>
        <p:spPr>
          <a:xfrm>
            <a:off x="8258175" y="4953000"/>
            <a:ext cx="914400" cy="1905000"/>
          </a:xfrm>
          <a:prstGeom prst="rect">
            <a:avLst/>
          </a:prstGeom>
          <a:noFill/>
          <a:ln>
            <a:noFill/>
          </a:ln>
        </p:spPr>
      </p:pic>
      <p:pic>
        <p:nvPicPr>
          <p:cNvPr id="12" name="Google Shape;12;p1" descr="ESE Logo"/>
          <p:cNvPicPr preferRelativeResize="0"/>
          <p:nvPr/>
        </p:nvPicPr>
        <p:blipFill rotWithShape="1">
          <a:blip r:embed="rId15">
            <a:alphaModFix/>
          </a:blip>
          <a:srcRect r="76031"/>
          <a:stretch/>
        </p:blipFill>
        <p:spPr>
          <a:xfrm>
            <a:off x="8258175" y="4953000"/>
            <a:ext cx="914400" cy="1905000"/>
          </a:xfrm>
          <a:prstGeom prst="rect">
            <a:avLst/>
          </a:prstGeom>
          <a:noFill/>
          <a:ln>
            <a:noFill/>
          </a:ln>
        </p:spPr>
      </p:pic>
      <p:sp>
        <p:nvSpPr>
          <p:cNvPr id="13" name="Google Shape;13;p1"/>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400" b="0" i="0" u="none" strike="noStrike" cap="none">
                <a:solidFill>
                  <a:schemeClr val="dk1"/>
                </a:solidFill>
                <a:latin typeface="Georgia"/>
                <a:ea typeface="Georgia"/>
                <a:cs typeface="Georgia"/>
                <a:sym typeface="Georgia"/>
              </a:defRPr>
            </a:lvl1pPr>
            <a:lvl2pPr marR="0" lvl="1" algn="l" rtl="0">
              <a:spcBef>
                <a:spcPts val="0"/>
              </a:spcBef>
              <a:spcAft>
                <a:spcPts val="0"/>
              </a:spcAft>
              <a:buSzPts val="1400"/>
              <a:buNone/>
              <a:defRPr sz="44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44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44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44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44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44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44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4400" b="0" i="0" u="none" strike="noStrike" cap="none">
                <a:solidFill>
                  <a:schemeClr val="dk1"/>
                </a:solidFill>
                <a:latin typeface="Georgia"/>
                <a:ea typeface="Georgia"/>
                <a:cs typeface="Georgia"/>
                <a:sym typeface="Georgia"/>
              </a:defRPr>
            </a:lvl9pPr>
          </a:lstStyle>
          <a:p>
            <a:endParaRPr/>
          </a:p>
        </p:txBody>
      </p:sp>
      <p:sp>
        <p:nvSpPr>
          <p:cNvPr id="14" name="Google Shape;14;p1"/>
          <p:cNvSpPr txBox="1">
            <a:spLocks noGrp="1"/>
          </p:cNvSpPr>
          <p:nvPr>
            <p:ph type="body" idx="1"/>
          </p:nvPr>
        </p:nvSpPr>
        <p:spPr>
          <a:xfrm>
            <a:off x="609600" y="1524000"/>
            <a:ext cx="7924800" cy="4602163"/>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accent1"/>
              </a:buClr>
              <a:buSzPts val="2800"/>
              <a:buFont typeface="Noto Sans Symbols"/>
              <a:buChar char="★"/>
              <a:defRPr sz="2800" b="0" i="0" u="none" strike="noStrike" cap="none">
                <a:solidFill>
                  <a:schemeClr val="dk1"/>
                </a:solidFill>
                <a:latin typeface="Tahoma"/>
                <a:ea typeface="Tahoma"/>
                <a:cs typeface="Tahoma"/>
                <a:sym typeface="Tahoma"/>
              </a:defRPr>
            </a:lvl1pPr>
            <a:lvl2pPr marL="914400" marR="0" lvl="1" indent="-381000" algn="l" rtl="0">
              <a:spcBef>
                <a:spcPts val="480"/>
              </a:spcBef>
              <a:spcAft>
                <a:spcPts val="0"/>
              </a:spcAft>
              <a:buClr>
                <a:schemeClr val="accent1"/>
              </a:buClr>
              <a:buSzPts val="2400"/>
              <a:buFont typeface="Noto Sans Symbols"/>
              <a:buChar char="★"/>
              <a:defRPr sz="2400" b="0" i="0" u="none" strike="noStrike" cap="none">
                <a:solidFill>
                  <a:schemeClr val="dk1"/>
                </a:solidFill>
                <a:latin typeface="Tahoma"/>
                <a:ea typeface="Tahoma"/>
                <a:cs typeface="Tahoma"/>
                <a:sym typeface="Tahoma"/>
              </a:defRPr>
            </a:lvl2pPr>
            <a:lvl3pPr marL="1371600" marR="0" lvl="2"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Tahoma"/>
                <a:ea typeface="Tahoma"/>
                <a:cs typeface="Tahoma"/>
                <a:sym typeface="Tahoma"/>
              </a:defRPr>
            </a:lvl3pPr>
            <a:lvl4pPr marL="1828800" marR="0" lvl="3"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Tahoma"/>
                <a:ea typeface="Tahoma"/>
                <a:cs typeface="Tahoma"/>
                <a:sym typeface="Tahoma"/>
              </a:defRPr>
            </a:lvl4pPr>
            <a:lvl5pPr marL="2286000" marR="0" lvl="4"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Tahoma"/>
                <a:ea typeface="Tahoma"/>
                <a:cs typeface="Tahoma"/>
                <a:sym typeface="Tahom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 name="Google Shape;15;p1"/>
          <p:cNvSpPr txBox="1">
            <a:spLocks noGrp="1"/>
          </p:cNvSpPr>
          <p:nvPr>
            <p:ph type="dt" idx="10"/>
          </p:nvPr>
        </p:nvSpPr>
        <p:spPr>
          <a:xfrm>
            <a:off x="6858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9A0"/>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 name="Google Shape;16;p1"/>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200" b="0" i="0" u="none" strike="noStrike" cap="none">
                <a:solidFill>
                  <a:srgbClr val="8889A0"/>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7" name="Google Shape;17;p1"/>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600" b="0" i="0" u="none" strike="noStrike" cap="none">
                <a:solidFill>
                  <a:srgbClr val="8889A0"/>
                </a:solidFill>
                <a:latin typeface="Georgia"/>
                <a:ea typeface="Georgia"/>
                <a:cs typeface="Georgia"/>
                <a:sym typeface="Georgia"/>
              </a:defRPr>
            </a:lvl1pPr>
            <a:lvl2pPr marL="0" marR="0" lvl="1" indent="0" algn="ctr" rtl="0">
              <a:spcBef>
                <a:spcPts val="0"/>
              </a:spcBef>
              <a:spcAft>
                <a:spcPts val="0"/>
              </a:spcAft>
              <a:buNone/>
              <a:defRPr sz="1600" b="0" i="0" u="none" strike="noStrike" cap="none">
                <a:solidFill>
                  <a:srgbClr val="8889A0"/>
                </a:solidFill>
                <a:latin typeface="Georgia"/>
                <a:ea typeface="Georgia"/>
                <a:cs typeface="Georgia"/>
                <a:sym typeface="Georgia"/>
              </a:defRPr>
            </a:lvl2pPr>
            <a:lvl3pPr marL="0" marR="0" lvl="2" indent="0" algn="ctr" rtl="0">
              <a:spcBef>
                <a:spcPts val="0"/>
              </a:spcBef>
              <a:spcAft>
                <a:spcPts val="0"/>
              </a:spcAft>
              <a:buNone/>
              <a:defRPr sz="1600" b="0" i="0" u="none" strike="noStrike" cap="none">
                <a:solidFill>
                  <a:srgbClr val="8889A0"/>
                </a:solidFill>
                <a:latin typeface="Georgia"/>
                <a:ea typeface="Georgia"/>
                <a:cs typeface="Georgia"/>
                <a:sym typeface="Georgia"/>
              </a:defRPr>
            </a:lvl3pPr>
            <a:lvl4pPr marL="0" marR="0" lvl="3" indent="0" algn="ctr" rtl="0">
              <a:spcBef>
                <a:spcPts val="0"/>
              </a:spcBef>
              <a:spcAft>
                <a:spcPts val="0"/>
              </a:spcAft>
              <a:buNone/>
              <a:defRPr sz="1600" b="0" i="0" u="none" strike="noStrike" cap="none">
                <a:solidFill>
                  <a:srgbClr val="8889A0"/>
                </a:solidFill>
                <a:latin typeface="Georgia"/>
                <a:ea typeface="Georgia"/>
                <a:cs typeface="Georgia"/>
                <a:sym typeface="Georgia"/>
              </a:defRPr>
            </a:lvl4pPr>
            <a:lvl5pPr marL="0" marR="0" lvl="4" indent="0" algn="ctr" rtl="0">
              <a:spcBef>
                <a:spcPts val="0"/>
              </a:spcBef>
              <a:spcAft>
                <a:spcPts val="0"/>
              </a:spcAft>
              <a:buNone/>
              <a:defRPr sz="1600" b="0" i="0" u="none" strike="noStrike" cap="none">
                <a:solidFill>
                  <a:srgbClr val="8889A0"/>
                </a:solidFill>
                <a:latin typeface="Georgia"/>
                <a:ea typeface="Georgia"/>
                <a:cs typeface="Georgia"/>
                <a:sym typeface="Georgia"/>
              </a:defRPr>
            </a:lvl5pPr>
            <a:lvl6pPr marL="0" marR="0" lvl="5" indent="0" algn="ctr" rtl="0">
              <a:spcBef>
                <a:spcPts val="0"/>
              </a:spcBef>
              <a:spcAft>
                <a:spcPts val="0"/>
              </a:spcAft>
              <a:buNone/>
              <a:defRPr sz="1600" b="0" i="0" u="none" strike="noStrike" cap="none">
                <a:solidFill>
                  <a:srgbClr val="8889A0"/>
                </a:solidFill>
                <a:latin typeface="Georgia"/>
                <a:ea typeface="Georgia"/>
                <a:cs typeface="Georgia"/>
                <a:sym typeface="Georgia"/>
              </a:defRPr>
            </a:lvl6pPr>
            <a:lvl7pPr marL="0" marR="0" lvl="6" indent="0" algn="ctr" rtl="0">
              <a:spcBef>
                <a:spcPts val="0"/>
              </a:spcBef>
              <a:spcAft>
                <a:spcPts val="0"/>
              </a:spcAft>
              <a:buNone/>
              <a:defRPr sz="1600" b="0" i="0" u="none" strike="noStrike" cap="none">
                <a:solidFill>
                  <a:srgbClr val="8889A0"/>
                </a:solidFill>
                <a:latin typeface="Georgia"/>
                <a:ea typeface="Georgia"/>
                <a:cs typeface="Georgia"/>
                <a:sym typeface="Georgia"/>
              </a:defRPr>
            </a:lvl7pPr>
            <a:lvl8pPr marL="0" marR="0" lvl="7" indent="0" algn="ctr" rtl="0">
              <a:spcBef>
                <a:spcPts val="0"/>
              </a:spcBef>
              <a:spcAft>
                <a:spcPts val="0"/>
              </a:spcAft>
              <a:buNone/>
              <a:defRPr sz="1600" b="0" i="0" u="none" strike="noStrike" cap="none">
                <a:solidFill>
                  <a:srgbClr val="8889A0"/>
                </a:solidFill>
                <a:latin typeface="Georgia"/>
                <a:ea typeface="Georgia"/>
                <a:cs typeface="Georgia"/>
                <a:sym typeface="Georgia"/>
              </a:defRPr>
            </a:lvl8pPr>
            <a:lvl9pPr marL="0" marR="0" lvl="8" indent="0" algn="ctr" rtl="0">
              <a:spcBef>
                <a:spcPts val="0"/>
              </a:spcBef>
              <a:spcAft>
                <a:spcPts val="0"/>
              </a:spcAft>
              <a:buNone/>
              <a:defRPr sz="1600" b="0" i="0" u="none" strike="noStrike" cap="none">
                <a:solidFill>
                  <a:srgbClr val="8889A0"/>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title" idx="4294967295"/>
          </p:nvPr>
        </p:nvSpPr>
        <p:spPr>
          <a:xfrm>
            <a:off x="685800" y="1447800"/>
            <a:ext cx="6019800" cy="16764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chemeClr val="accent1"/>
              </a:buClr>
              <a:buSzPts val="2800"/>
              <a:buFont typeface="Noto Sans Symbols"/>
              <a:buNone/>
              <a:tabLst/>
              <a:defRPr/>
            </a:pPr>
            <a:r>
              <a:rPr kumimoji="0" lang="en-US" sz="2800" b="1" i="1" u="none" strike="noStrike" kern="0" cap="none" spc="0" normalizeH="0" baseline="0" noProof="0" dirty="0">
                <a:ln>
                  <a:noFill/>
                </a:ln>
                <a:solidFill>
                  <a:srgbClr val="8889A0"/>
                </a:solidFill>
                <a:effectLst/>
                <a:uLnTx/>
                <a:uFillTx/>
                <a:latin typeface="Tahoma"/>
                <a:ea typeface="Tahoma"/>
                <a:cs typeface="Tahoma"/>
                <a:sym typeface="Tahoma"/>
              </a:rPr>
              <a:t>Mathematics and Special Education Leadership </a:t>
            </a:r>
            <a:r>
              <a:rPr kumimoji="0" lang="en-US" sz="2800" b="1" i="0" u="none" strike="noStrike" kern="0" cap="none" spc="0" normalizeH="0" baseline="0" noProof="0" dirty="0">
                <a:ln>
                  <a:noFill/>
                </a:ln>
                <a:solidFill>
                  <a:srgbClr val="8889A0"/>
                </a:solidFill>
                <a:effectLst/>
                <a:uLnTx/>
                <a:uFillTx/>
                <a:latin typeface="Tahoma"/>
                <a:ea typeface="Tahoma"/>
                <a:cs typeface="Tahoma"/>
                <a:sym typeface="Tahoma"/>
              </a:rPr>
              <a:t>Protocols</a:t>
            </a:r>
            <a:endParaRPr kumimoji="0" lang="en-US" sz="2800" b="0" i="0" u="none" strike="noStrike" kern="0" cap="none" spc="0" normalizeH="0" baseline="0" noProof="0" dirty="0">
              <a:ln>
                <a:noFill/>
              </a:ln>
              <a:solidFill>
                <a:srgbClr val="8889A0"/>
              </a:solidFill>
              <a:effectLst/>
              <a:uLnTx/>
              <a:uFillTx/>
              <a:latin typeface="Tahoma"/>
              <a:ea typeface="Tahoma"/>
              <a:cs typeface="Tahoma"/>
              <a:sym typeface="Tahoma"/>
            </a:endParaRPr>
          </a:p>
        </p:txBody>
      </p:sp>
      <p:pic>
        <p:nvPicPr>
          <p:cNvPr id="105" name="Google Shape;105;p15" descr="EDC Logo"/>
          <p:cNvPicPr preferRelativeResize="0"/>
          <p:nvPr/>
        </p:nvPicPr>
        <p:blipFill rotWithShape="1">
          <a:blip r:embed="rId3">
            <a:alphaModFix/>
          </a:blip>
          <a:srcRect/>
          <a:stretch/>
        </p:blipFill>
        <p:spPr>
          <a:xfrm>
            <a:off x="562302" y="6385034"/>
            <a:ext cx="1427329" cy="426739"/>
          </a:xfrm>
          <a:prstGeom prst="rect">
            <a:avLst/>
          </a:prstGeom>
          <a:noFill/>
          <a:ln>
            <a:noFill/>
          </a:ln>
        </p:spPr>
      </p:pic>
      <p:sp>
        <p:nvSpPr>
          <p:cNvPr id="106" name="Google Shape;106;p15"/>
          <p:cNvSpPr txBox="1"/>
          <p:nvPr/>
        </p:nvSpPr>
        <p:spPr>
          <a:xfrm>
            <a:off x="1447800" y="3810000"/>
            <a:ext cx="5715000" cy="9233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0" i="0" u="none" strike="noStrike" cap="none">
                <a:solidFill>
                  <a:schemeClr val="dk1"/>
                </a:solidFill>
                <a:latin typeface="Arial"/>
                <a:ea typeface="Arial"/>
                <a:cs typeface="Arial"/>
                <a:sym typeface="Arial"/>
              </a:rPr>
              <a:t>Developed in collaboration with the MA DESE, </a:t>
            </a:r>
            <a:br>
              <a:rPr lang="en-US" sz="1800" b="0" i="0" u="none" strike="noStrike" cap="none">
                <a:solidFill>
                  <a:schemeClr val="dk1"/>
                </a:solidFill>
                <a:latin typeface="Arial"/>
                <a:ea typeface="Arial"/>
                <a:cs typeface="Arial"/>
                <a:sym typeface="Arial"/>
              </a:rPr>
            </a:br>
            <a:r>
              <a:rPr lang="en-US" sz="1800" b="0" i="0" u="none" strike="noStrike" cap="none">
                <a:solidFill>
                  <a:schemeClr val="dk1"/>
                </a:solidFill>
                <a:latin typeface="Arial"/>
                <a:ea typeface="Arial"/>
                <a:cs typeface="Arial"/>
                <a:sym typeface="Arial"/>
              </a:rPr>
              <a:t>the MA Math Support Specialists’ Network and Education Development Center, Inc.</a:t>
            </a:r>
            <a:endParaRPr sz="1800">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BADCFF"/>
        </a:solidFill>
        <a:effectLst/>
      </p:bgPr>
    </p:bg>
    <p:spTree>
      <p:nvGrpSpPr>
        <p:cNvPr id="1" name="Shape 203"/>
        <p:cNvGrpSpPr/>
        <p:nvPr/>
      </p:nvGrpSpPr>
      <p:grpSpPr>
        <a:xfrm>
          <a:off x="0" y="0"/>
          <a:ext cx="0" cy="0"/>
          <a:chOff x="0" y="0"/>
          <a:chExt cx="0" cy="0"/>
        </a:xfrm>
      </p:grpSpPr>
      <p:sp>
        <p:nvSpPr>
          <p:cNvPr id="204" name="Google Shape;204;p24"/>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dirty="0">
                <a:latin typeface="Calibri"/>
                <a:ea typeface="Calibri"/>
                <a:cs typeface="Calibri"/>
                <a:sym typeface="Calibri"/>
              </a:rPr>
              <a:t>The Beliefs Inventory</a:t>
            </a:r>
            <a:endParaRPr dirty="0">
              <a:latin typeface="Calibri"/>
              <a:ea typeface="Calibri"/>
              <a:cs typeface="Calibri"/>
              <a:sym typeface="Calibri"/>
            </a:endParaRPr>
          </a:p>
        </p:txBody>
      </p:sp>
      <p:sp>
        <p:nvSpPr>
          <p:cNvPr id="205" name="Google Shape;205;p24"/>
          <p:cNvSpPr txBox="1">
            <a:spLocks noGrp="1"/>
          </p:cNvSpPr>
          <p:nvPr>
            <p:ph type="body" idx="1"/>
          </p:nvPr>
        </p:nvSpPr>
        <p:spPr>
          <a:xfrm>
            <a:off x="609600" y="1524000"/>
            <a:ext cx="7924800" cy="46021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800"/>
              <a:buChar char="★"/>
            </a:pPr>
            <a:r>
              <a:rPr lang="en-US">
                <a:latin typeface="Calibri"/>
                <a:ea typeface="Calibri"/>
                <a:cs typeface="Calibri"/>
                <a:sym typeface="Calibri"/>
              </a:rPr>
              <a:t>Re-read each question, thinking specifically about </a:t>
            </a:r>
            <a:r>
              <a:rPr lang="en-US" b="1" i="1">
                <a:solidFill>
                  <a:srgbClr val="002060"/>
                </a:solidFill>
                <a:latin typeface="Calibri"/>
                <a:ea typeface="Calibri"/>
                <a:cs typeface="Calibri"/>
                <a:sym typeface="Calibri"/>
              </a:rPr>
              <a:t>students with disabilities</a:t>
            </a:r>
            <a:endParaRPr/>
          </a:p>
          <a:p>
            <a:pPr marL="342900" lvl="0" indent="-342900" algn="l" rtl="0">
              <a:spcBef>
                <a:spcPts val="2960"/>
              </a:spcBef>
              <a:spcAft>
                <a:spcPts val="0"/>
              </a:spcAft>
              <a:buSzPts val="2800"/>
              <a:buChar char="★"/>
            </a:pPr>
            <a:r>
              <a:rPr lang="en-US">
                <a:latin typeface="Calibri"/>
                <a:ea typeface="Calibri"/>
                <a:cs typeface="Calibri"/>
                <a:sym typeface="Calibri"/>
              </a:rPr>
              <a:t>Write </a:t>
            </a:r>
            <a:r>
              <a:rPr lang="en-US" b="1">
                <a:latin typeface="Calibri"/>
                <a:ea typeface="Calibri"/>
                <a:cs typeface="Calibri"/>
                <a:sym typeface="Calibri"/>
              </a:rPr>
              <a:t>A</a:t>
            </a:r>
            <a:r>
              <a:rPr lang="en-US">
                <a:latin typeface="Calibri"/>
                <a:ea typeface="Calibri"/>
                <a:cs typeface="Calibri"/>
                <a:sym typeface="Calibri"/>
              </a:rPr>
              <a:t>, </a:t>
            </a:r>
            <a:r>
              <a:rPr lang="en-US" b="1">
                <a:latin typeface="Calibri"/>
                <a:ea typeface="Calibri"/>
                <a:cs typeface="Calibri"/>
                <a:sym typeface="Calibri"/>
              </a:rPr>
              <a:t>D</a:t>
            </a:r>
            <a:r>
              <a:rPr lang="en-US">
                <a:latin typeface="Calibri"/>
                <a:ea typeface="Calibri"/>
                <a:cs typeface="Calibri"/>
                <a:sym typeface="Calibri"/>
              </a:rPr>
              <a:t> or </a:t>
            </a:r>
            <a:r>
              <a:rPr lang="en-US" b="1">
                <a:latin typeface="Calibri"/>
                <a:ea typeface="Calibri"/>
                <a:cs typeface="Calibri"/>
                <a:sym typeface="Calibri"/>
              </a:rPr>
              <a:t>?</a:t>
            </a:r>
            <a:r>
              <a:rPr lang="en-US">
                <a:latin typeface="Calibri"/>
                <a:ea typeface="Calibri"/>
                <a:cs typeface="Calibri"/>
                <a:sym typeface="Calibri"/>
              </a:rPr>
              <a:t> in </a:t>
            </a:r>
            <a:br>
              <a:rPr lang="en-US">
                <a:latin typeface="Calibri"/>
                <a:ea typeface="Calibri"/>
                <a:cs typeface="Calibri"/>
                <a:sym typeface="Calibri"/>
              </a:rPr>
            </a:br>
            <a:r>
              <a:rPr lang="en-US">
                <a:latin typeface="Calibri"/>
                <a:ea typeface="Calibri"/>
                <a:cs typeface="Calibri"/>
                <a:sym typeface="Calibri"/>
              </a:rPr>
              <a:t>the right-hand column. </a:t>
            </a:r>
            <a:endParaRPr>
              <a:latin typeface="Calibri"/>
              <a:ea typeface="Calibri"/>
              <a:cs typeface="Calibri"/>
              <a:sym typeface="Calibri"/>
            </a:endParaRPr>
          </a:p>
        </p:txBody>
      </p:sp>
      <p:grpSp>
        <p:nvGrpSpPr>
          <p:cNvPr id="206" name="Google Shape;206;p24" descr="Beliefs inventory"/>
          <p:cNvGrpSpPr/>
          <p:nvPr/>
        </p:nvGrpSpPr>
        <p:grpSpPr>
          <a:xfrm>
            <a:off x="4420810" y="2815105"/>
            <a:ext cx="4037390" cy="3116701"/>
            <a:chOff x="4420810" y="2815105"/>
            <a:chExt cx="4037390" cy="3116701"/>
          </a:xfrm>
        </p:grpSpPr>
        <p:pic>
          <p:nvPicPr>
            <p:cNvPr id="207" name="Google Shape;207;p24"/>
            <p:cNvPicPr preferRelativeResize="0"/>
            <p:nvPr/>
          </p:nvPicPr>
          <p:blipFill rotWithShape="1">
            <a:blip r:embed="rId3">
              <a:alphaModFix/>
            </a:blip>
            <a:srcRect/>
            <a:stretch/>
          </p:blipFill>
          <p:spPr>
            <a:xfrm>
              <a:off x="4420810" y="2815105"/>
              <a:ext cx="4037390" cy="3116701"/>
            </a:xfrm>
            <a:prstGeom prst="rect">
              <a:avLst/>
            </a:prstGeom>
            <a:noFill/>
            <a:ln>
              <a:noFill/>
            </a:ln>
          </p:spPr>
        </p:pic>
        <p:sp>
          <p:nvSpPr>
            <p:cNvPr id="208" name="Google Shape;208;p24"/>
            <p:cNvSpPr/>
            <p:nvPr/>
          </p:nvSpPr>
          <p:spPr>
            <a:xfrm>
              <a:off x="7678058" y="3289905"/>
              <a:ext cx="780142" cy="1923143"/>
            </a:xfrm>
            <a:prstGeom prst="ellipse">
              <a:avLst/>
            </a:prstGeom>
            <a:noFill/>
            <a:ln w="2857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09" name="Google Shape;209;p24"/>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10</a:t>
            </a:fld>
            <a:endParaRPr/>
          </a:p>
        </p:txBody>
      </p:sp>
      <p:sp>
        <p:nvSpPr>
          <p:cNvPr id="210" name="Google Shape;210;p24"/>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pic>
        <p:nvPicPr>
          <p:cNvPr id="211" name="Google Shape;211;p24" descr="EDC Logo"/>
          <p:cNvPicPr preferRelativeResize="0"/>
          <p:nvPr/>
        </p:nvPicPr>
        <p:blipFill rotWithShape="1">
          <a:blip r:embed="rId4">
            <a:alphaModFix/>
          </a:blip>
          <a:srcRect/>
          <a:stretch/>
        </p:blipFill>
        <p:spPr>
          <a:xfrm>
            <a:off x="381000" y="6172200"/>
            <a:ext cx="1427163" cy="42703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BADCFF"/>
        </a:solidFill>
        <a:effectLst/>
      </p:bgPr>
    </p:bg>
    <p:spTree>
      <p:nvGrpSpPr>
        <p:cNvPr id="1" name="Shape 217"/>
        <p:cNvGrpSpPr/>
        <p:nvPr/>
      </p:nvGrpSpPr>
      <p:grpSpPr>
        <a:xfrm>
          <a:off x="0" y="0"/>
          <a:ext cx="0" cy="0"/>
          <a:chOff x="0" y="0"/>
          <a:chExt cx="0" cy="0"/>
        </a:xfrm>
      </p:grpSpPr>
      <p:sp>
        <p:nvSpPr>
          <p:cNvPr id="218" name="Google Shape;218;p25"/>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dirty="0">
                <a:latin typeface="Calibri"/>
                <a:ea typeface="Calibri"/>
                <a:cs typeface="Calibri"/>
                <a:sym typeface="Calibri"/>
              </a:rPr>
              <a:t>The Beliefs Inventory</a:t>
            </a:r>
            <a:endParaRPr dirty="0">
              <a:latin typeface="Calibri"/>
              <a:ea typeface="Calibri"/>
              <a:cs typeface="Calibri"/>
              <a:sym typeface="Calibri"/>
            </a:endParaRPr>
          </a:p>
        </p:txBody>
      </p:sp>
      <p:sp>
        <p:nvSpPr>
          <p:cNvPr id="219" name="Google Shape;219;p25"/>
          <p:cNvSpPr txBox="1">
            <a:spLocks noGrp="1"/>
          </p:cNvSpPr>
          <p:nvPr>
            <p:ph type="body" idx="1"/>
          </p:nvPr>
        </p:nvSpPr>
        <p:spPr>
          <a:xfrm>
            <a:off x="457200" y="1600200"/>
            <a:ext cx="8229600" cy="4571999"/>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600"/>
              <a:buChar char="★"/>
            </a:pPr>
            <a:r>
              <a:rPr lang="en-US" sz="2600" i="1">
                <a:latin typeface="Calibri"/>
                <a:ea typeface="Calibri"/>
                <a:cs typeface="Calibri"/>
                <a:sym typeface="Calibri"/>
              </a:rPr>
              <a:t>Which beliefs appear to be mostly shared?</a:t>
            </a:r>
            <a:endParaRPr sz="2600">
              <a:latin typeface="Calibri"/>
              <a:ea typeface="Calibri"/>
              <a:cs typeface="Calibri"/>
              <a:sym typeface="Calibri"/>
            </a:endParaRPr>
          </a:p>
          <a:p>
            <a:pPr marL="342900" lvl="0" indent="-342900" algn="l" rtl="0">
              <a:spcBef>
                <a:spcPts val="2320"/>
              </a:spcBef>
              <a:spcAft>
                <a:spcPts val="0"/>
              </a:spcAft>
              <a:buSzPts val="2600"/>
              <a:buChar char="★"/>
            </a:pPr>
            <a:r>
              <a:rPr lang="en-US" sz="2600" i="1">
                <a:latin typeface="Calibri"/>
                <a:ea typeface="Calibri"/>
                <a:cs typeface="Calibri"/>
                <a:sym typeface="Calibri"/>
              </a:rPr>
              <a:t>What are the points of disagreement?</a:t>
            </a:r>
            <a:endParaRPr sz="2600">
              <a:latin typeface="Calibri"/>
              <a:ea typeface="Calibri"/>
              <a:cs typeface="Calibri"/>
              <a:sym typeface="Calibri"/>
            </a:endParaRPr>
          </a:p>
          <a:p>
            <a:pPr marL="342900" lvl="0" indent="-342900" algn="l" rtl="0">
              <a:spcBef>
                <a:spcPts val="2320"/>
              </a:spcBef>
              <a:spcAft>
                <a:spcPts val="0"/>
              </a:spcAft>
              <a:buSzPts val="2600"/>
              <a:buChar char="★"/>
            </a:pPr>
            <a:r>
              <a:rPr lang="en-US" sz="2600" i="1">
                <a:latin typeface="Calibri"/>
                <a:ea typeface="Calibri"/>
                <a:cs typeface="Calibri"/>
                <a:sym typeface="Calibri"/>
              </a:rPr>
              <a:t>Are there any surprises?</a:t>
            </a:r>
            <a:endParaRPr sz="2600">
              <a:latin typeface="Calibri"/>
              <a:ea typeface="Calibri"/>
              <a:cs typeface="Calibri"/>
              <a:sym typeface="Calibri"/>
            </a:endParaRPr>
          </a:p>
          <a:p>
            <a:pPr marL="342900" lvl="0" indent="-342900" algn="l" rtl="0">
              <a:spcBef>
                <a:spcPts val="2320"/>
              </a:spcBef>
              <a:spcAft>
                <a:spcPts val="0"/>
              </a:spcAft>
              <a:buSzPts val="2600"/>
              <a:buChar char="★"/>
            </a:pPr>
            <a:r>
              <a:rPr lang="en-US" sz="2600" i="1">
                <a:latin typeface="Calibri"/>
                <a:ea typeface="Calibri"/>
                <a:cs typeface="Calibri"/>
                <a:sym typeface="Calibri"/>
              </a:rPr>
              <a:t>What are the underlying assumptions behind our points of disagreement?</a:t>
            </a:r>
            <a:endParaRPr sz="2600">
              <a:latin typeface="Calibri"/>
              <a:ea typeface="Calibri"/>
              <a:cs typeface="Calibri"/>
              <a:sym typeface="Calibri"/>
            </a:endParaRPr>
          </a:p>
          <a:p>
            <a:pPr marL="342900" lvl="0" indent="-342900" algn="l" rtl="0">
              <a:spcBef>
                <a:spcPts val="2320"/>
              </a:spcBef>
              <a:spcAft>
                <a:spcPts val="0"/>
              </a:spcAft>
              <a:buSzPts val="2600"/>
              <a:buChar char="★"/>
            </a:pPr>
            <a:r>
              <a:rPr lang="en-US" sz="2600" i="1">
                <a:latin typeface="Calibri"/>
                <a:ea typeface="Calibri"/>
                <a:cs typeface="Calibri"/>
                <a:sym typeface="Calibri"/>
              </a:rPr>
              <a:t>Do we have different beliefs for students with and without disabilities?  If so, why?  </a:t>
            </a:r>
            <a:r>
              <a:rPr lang="en-US" sz="2600" i="1">
                <a:solidFill>
                  <a:srgbClr val="0D1969"/>
                </a:solidFill>
                <a:latin typeface="Calibri"/>
                <a:ea typeface="Calibri"/>
                <a:cs typeface="Calibri"/>
                <a:sym typeface="Calibri"/>
              </a:rPr>
              <a:t>How can we reconcile our differences?</a:t>
            </a:r>
            <a:endParaRPr sz="2600">
              <a:solidFill>
                <a:srgbClr val="0D1969"/>
              </a:solidFill>
              <a:latin typeface="Calibri"/>
              <a:ea typeface="Calibri"/>
              <a:cs typeface="Calibri"/>
              <a:sym typeface="Calibri"/>
            </a:endParaRPr>
          </a:p>
        </p:txBody>
      </p:sp>
      <p:sp>
        <p:nvSpPr>
          <p:cNvPr id="220" name="Google Shape;220;p25"/>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11</a:t>
            </a:fld>
            <a:endParaRPr/>
          </a:p>
        </p:txBody>
      </p:sp>
      <p:sp>
        <p:nvSpPr>
          <p:cNvPr id="221" name="Google Shape;221;p25"/>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pic>
        <p:nvPicPr>
          <p:cNvPr id="222" name="Google Shape;222;p25" descr="EDC Logo"/>
          <p:cNvPicPr preferRelativeResize="0"/>
          <p:nvPr/>
        </p:nvPicPr>
        <p:blipFill rotWithShape="1">
          <a:blip r:embed="rId3">
            <a:alphaModFix/>
          </a:blip>
          <a:srcRect/>
          <a:stretch/>
        </p:blipFill>
        <p:spPr>
          <a:xfrm>
            <a:off x="381000" y="6172200"/>
            <a:ext cx="1427163" cy="42703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6"/>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latin typeface="Calibri"/>
                <a:ea typeface="Calibri"/>
                <a:cs typeface="Calibri"/>
                <a:sym typeface="Calibri"/>
              </a:rPr>
              <a:t>Write and Reflect</a:t>
            </a:r>
            <a:endParaRPr>
              <a:latin typeface="Calibri"/>
              <a:ea typeface="Calibri"/>
              <a:cs typeface="Calibri"/>
              <a:sym typeface="Calibri"/>
            </a:endParaRPr>
          </a:p>
        </p:txBody>
      </p:sp>
      <p:pic>
        <p:nvPicPr>
          <p:cNvPr id="228" name="Google Shape;228;p26" descr="Statue"/>
          <p:cNvPicPr preferRelativeResize="0"/>
          <p:nvPr/>
        </p:nvPicPr>
        <p:blipFill rotWithShape="1">
          <a:blip r:embed="rId3">
            <a:alphaModFix/>
          </a:blip>
          <a:srcRect/>
          <a:stretch/>
        </p:blipFill>
        <p:spPr>
          <a:xfrm>
            <a:off x="992416" y="3499042"/>
            <a:ext cx="1340637" cy="2203787"/>
          </a:xfrm>
          <a:prstGeom prst="rect">
            <a:avLst/>
          </a:prstGeom>
          <a:noFill/>
          <a:ln>
            <a:noFill/>
          </a:ln>
        </p:spPr>
      </p:pic>
      <p:sp>
        <p:nvSpPr>
          <p:cNvPr id="229" name="Google Shape;229;p26" descr="What are some important &#10;ideas from today&#10; that you want&#10;to note for yourself? "/>
          <p:cNvSpPr/>
          <p:nvPr/>
        </p:nvSpPr>
        <p:spPr>
          <a:xfrm>
            <a:off x="2782616" y="1305568"/>
            <a:ext cx="5369574" cy="2852360"/>
          </a:xfrm>
          <a:prstGeom prst="cloudCallout">
            <a:avLst>
              <a:gd name="adj1" fmla="val -56749"/>
              <a:gd name="adj2" fmla="val 43056"/>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i="1">
                <a:solidFill>
                  <a:schemeClr val="dk1"/>
                </a:solidFill>
                <a:latin typeface="Calibri"/>
                <a:ea typeface="Calibri"/>
                <a:cs typeface="Calibri"/>
                <a:sym typeface="Calibri"/>
              </a:rPr>
              <a:t>What are some important </a:t>
            </a:r>
            <a:br>
              <a:rPr lang="en-US" sz="2800" i="1">
                <a:solidFill>
                  <a:schemeClr val="dk1"/>
                </a:solidFill>
                <a:latin typeface="Calibri"/>
                <a:ea typeface="Calibri"/>
                <a:cs typeface="Calibri"/>
                <a:sym typeface="Calibri"/>
              </a:rPr>
            </a:br>
            <a:r>
              <a:rPr lang="en-US" sz="2800" i="1">
                <a:solidFill>
                  <a:schemeClr val="dk1"/>
                </a:solidFill>
                <a:latin typeface="Calibri"/>
                <a:ea typeface="Calibri"/>
                <a:cs typeface="Calibri"/>
                <a:sym typeface="Calibri"/>
              </a:rPr>
              <a:t>ideas from today</a:t>
            </a:r>
            <a:br>
              <a:rPr lang="en-US" sz="2800" i="1">
                <a:solidFill>
                  <a:schemeClr val="dk1"/>
                </a:solidFill>
                <a:latin typeface="Calibri"/>
                <a:ea typeface="Calibri"/>
                <a:cs typeface="Calibri"/>
                <a:sym typeface="Calibri"/>
              </a:rPr>
            </a:br>
            <a:r>
              <a:rPr lang="en-US" sz="2800" i="1">
                <a:solidFill>
                  <a:schemeClr val="dk1"/>
                </a:solidFill>
                <a:latin typeface="Calibri"/>
                <a:ea typeface="Calibri"/>
                <a:cs typeface="Calibri"/>
                <a:sym typeface="Calibri"/>
              </a:rPr>
              <a:t> that you want</a:t>
            </a:r>
            <a:br>
              <a:rPr lang="en-US" sz="2800" i="1">
                <a:solidFill>
                  <a:schemeClr val="dk1"/>
                </a:solidFill>
                <a:latin typeface="Calibri"/>
                <a:ea typeface="Calibri"/>
                <a:cs typeface="Calibri"/>
                <a:sym typeface="Calibri"/>
              </a:rPr>
            </a:br>
            <a:r>
              <a:rPr lang="en-US" sz="2800" i="1">
                <a:solidFill>
                  <a:schemeClr val="dk1"/>
                </a:solidFill>
                <a:latin typeface="Calibri"/>
                <a:ea typeface="Calibri"/>
                <a:cs typeface="Calibri"/>
                <a:sym typeface="Calibri"/>
              </a:rPr>
              <a:t>to note for yourself?</a:t>
            </a:r>
            <a:r>
              <a:rPr lang="en-US" sz="2800">
                <a:solidFill>
                  <a:schemeClr val="dk1"/>
                </a:solidFill>
                <a:latin typeface="Calibri"/>
                <a:ea typeface="Calibri"/>
                <a:cs typeface="Calibri"/>
                <a:sym typeface="Calibri"/>
              </a:rPr>
              <a:t> </a:t>
            </a:r>
            <a:endParaRPr sz="2800">
              <a:solidFill>
                <a:schemeClr val="dk1"/>
              </a:solidFill>
              <a:latin typeface="Calibri"/>
              <a:ea typeface="Calibri"/>
              <a:cs typeface="Calibri"/>
              <a:sym typeface="Calibri"/>
            </a:endParaRPr>
          </a:p>
        </p:txBody>
      </p:sp>
      <p:sp>
        <p:nvSpPr>
          <p:cNvPr id="230" name="Google Shape;230;p26"/>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12</a:t>
            </a:fld>
            <a:endParaRPr/>
          </a:p>
        </p:txBody>
      </p:sp>
      <p:sp>
        <p:nvSpPr>
          <p:cNvPr id="231" name="Google Shape;231;p26"/>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pic>
        <p:nvPicPr>
          <p:cNvPr id="232" name="Google Shape;232;p26" descr="EDC Logo"/>
          <p:cNvPicPr preferRelativeResize="0"/>
          <p:nvPr/>
        </p:nvPicPr>
        <p:blipFill rotWithShape="1">
          <a:blip r:embed="rId4">
            <a:alphaModFix/>
          </a:blip>
          <a:srcRect/>
          <a:stretch/>
        </p:blipFill>
        <p:spPr>
          <a:xfrm>
            <a:off x="457200" y="6172200"/>
            <a:ext cx="1427163" cy="42703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27"/>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Wrap-Up</a:t>
            </a:r>
            <a:endParaRPr/>
          </a:p>
        </p:txBody>
      </p:sp>
      <p:sp>
        <p:nvSpPr>
          <p:cNvPr id="238" name="Google Shape;238;p27"/>
          <p:cNvSpPr txBox="1">
            <a:spLocks noGrp="1"/>
          </p:cNvSpPr>
          <p:nvPr>
            <p:ph type="body" idx="1"/>
          </p:nvPr>
        </p:nvSpPr>
        <p:spPr>
          <a:xfrm>
            <a:off x="609600" y="1524000"/>
            <a:ext cx="7924800" cy="46021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800"/>
              <a:buChar char="★"/>
            </a:pPr>
            <a:r>
              <a:rPr lang="en-US">
                <a:latin typeface="Calibri"/>
                <a:ea typeface="Calibri"/>
                <a:cs typeface="Calibri"/>
                <a:sym typeface="Calibri"/>
              </a:rPr>
              <a:t>Summarize and list any outstanding questions that have not been answered yet and that are still under discussion.</a:t>
            </a:r>
            <a:endParaRPr/>
          </a:p>
          <a:p>
            <a:pPr marL="342900" lvl="0" indent="-342900" algn="l" rtl="0">
              <a:spcBef>
                <a:spcPts val="2960"/>
              </a:spcBef>
              <a:spcAft>
                <a:spcPts val="0"/>
              </a:spcAft>
              <a:buSzPts val="2800"/>
              <a:buChar char="★"/>
            </a:pPr>
            <a:r>
              <a:rPr lang="en-US">
                <a:latin typeface="Calibri"/>
                <a:ea typeface="Calibri"/>
                <a:cs typeface="Calibri"/>
                <a:sym typeface="Calibri"/>
              </a:rPr>
              <a:t>Review any parking lot questions</a:t>
            </a:r>
            <a:endParaRPr/>
          </a:p>
          <a:p>
            <a:pPr marL="342900" lvl="0" indent="-342900" algn="l" rtl="0">
              <a:spcBef>
                <a:spcPts val="2960"/>
              </a:spcBef>
              <a:spcAft>
                <a:spcPts val="0"/>
              </a:spcAft>
              <a:buSzPts val="2800"/>
              <a:buChar char="★"/>
            </a:pPr>
            <a:r>
              <a:rPr lang="en-US">
                <a:latin typeface="Calibri"/>
                <a:ea typeface="Calibri"/>
                <a:cs typeface="Calibri"/>
                <a:sym typeface="Calibri"/>
              </a:rPr>
              <a:t>Any “To-Do” items for next meeting</a:t>
            </a:r>
            <a:endParaRPr/>
          </a:p>
          <a:p>
            <a:pPr marL="342900" lvl="0" indent="-342900" algn="l" rtl="0">
              <a:spcBef>
                <a:spcPts val="2960"/>
              </a:spcBef>
              <a:spcAft>
                <a:spcPts val="0"/>
              </a:spcAft>
              <a:buSzPts val="2800"/>
              <a:buChar char="★"/>
            </a:pPr>
            <a:r>
              <a:rPr lang="en-US">
                <a:latin typeface="Calibri"/>
                <a:ea typeface="Calibri"/>
                <a:cs typeface="Calibri"/>
                <a:sym typeface="Calibri"/>
              </a:rPr>
              <a:t>Review the purpose of next meeting.</a:t>
            </a:r>
            <a:endParaRPr/>
          </a:p>
          <a:p>
            <a:pPr marL="342900" lvl="0" indent="-342900" algn="l" rtl="0">
              <a:spcBef>
                <a:spcPts val="2960"/>
              </a:spcBef>
              <a:spcAft>
                <a:spcPts val="0"/>
              </a:spcAft>
              <a:buSzPts val="2800"/>
              <a:buChar char="★"/>
            </a:pPr>
            <a:r>
              <a:rPr lang="en-US">
                <a:latin typeface="Calibri"/>
                <a:ea typeface="Calibri"/>
                <a:cs typeface="Calibri"/>
                <a:sym typeface="Calibri"/>
              </a:rPr>
              <a:t>Clarify date, time and location of next meeting. </a:t>
            </a:r>
            <a:endParaRPr>
              <a:latin typeface="Calibri"/>
              <a:ea typeface="Calibri"/>
              <a:cs typeface="Calibri"/>
              <a:sym typeface="Calibri"/>
            </a:endParaRPr>
          </a:p>
        </p:txBody>
      </p:sp>
      <p:sp>
        <p:nvSpPr>
          <p:cNvPr id="239" name="Google Shape;239;p27"/>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13</a:t>
            </a:fld>
            <a:endParaRPr/>
          </a:p>
        </p:txBody>
      </p:sp>
      <p:sp>
        <p:nvSpPr>
          <p:cNvPr id="240" name="Google Shape;240;p27"/>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pic>
        <p:nvPicPr>
          <p:cNvPr id="241" name="Google Shape;241;p27" descr="EDC Logo"/>
          <p:cNvPicPr preferRelativeResize="0"/>
          <p:nvPr/>
        </p:nvPicPr>
        <p:blipFill rotWithShape="1">
          <a:blip r:embed="rId3">
            <a:alphaModFix/>
          </a:blip>
          <a:srcRect/>
          <a:stretch/>
        </p:blipFill>
        <p:spPr>
          <a:xfrm>
            <a:off x="457200" y="6172200"/>
            <a:ext cx="1427163" cy="42703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8"/>
          <p:cNvSpPr txBox="1">
            <a:spLocks noGrp="1"/>
          </p:cNvSpPr>
          <p:nvPr>
            <p:ph type="body" idx="1"/>
          </p:nvPr>
        </p:nvSpPr>
        <p:spPr>
          <a:xfrm>
            <a:off x="838200" y="1371600"/>
            <a:ext cx="7772400" cy="5334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00FF"/>
              </a:buClr>
              <a:buSzPts val="2800"/>
              <a:buFont typeface="Noto Sans Symbols"/>
              <a:buChar char="❖"/>
            </a:pPr>
            <a:r>
              <a:rPr lang="en-US">
                <a:latin typeface="Calibri"/>
                <a:ea typeface="Calibri"/>
                <a:cs typeface="Calibri"/>
                <a:sym typeface="Calibri"/>
              </a:rPr>
              <a:t>#1  </a:t>
            </a:r>
            <a:r>
              <a:rPr lang="en-US" i="1">
                <a:latin typeface="Calibri"/>
                <a:ea typeface="Calibri"/>
                <a:cs typeface="Calibri"/>
                <a:sym typeface="Calibri"/>
              </a:rPr>
              <a:t>Shared Beliefs About Math Instruction for  	 	Students with Disabilities</a:t>
            </a:r>
            <a:r>
              <a:rPr lang="en-US">
                <a:latin typeface="Calibri"/>
                <a:ea typeface="Calibri"/>
                <a:cs typeface="Calibri"/>
                <a:sym typeface="Calibri"/>
              </a:rPr>
              <a:t> </a:t>
            </a:r>
            <a:endParaRPr/>
          </a:p>
          <a:p>
            <a:pPr marL="342900" lvl="0" indent="-342900" algn="l" rtl="0">
              <a:spcBef>
                <a:spcPts val="1160"/>
              </a:spcBef>
              <a:spcAft>
                <a:spcPts val="0"/>
              </a:spcAft>
              <a:buClr>
                <a:srgbClr val="0000FF"/>
              </a:buClr>
              <a:buSzPts val="2800"/>
              <a:buFont typeface="Noto Sans Symbols"/>
              <a:buChar char="❖"/>
            </a:pPr>
            <a:r>
              <a:rPr lang="en-US">
                <a:latin typeface="Calibri"/>
                <a:ea typeface="Calibri"/>
                <a:cs typeface="Calibri"/>
                <a:sym typeface="Calibri"/>
              </a:rPr>
              <a:t>#2	</a:t>
            </a:r>
            <a:r>
              <a:rPr lang="en-US" i="1">
                <a:latin typeface="Calibri"/>
                <a:ea typeface="Calibri"/>
                <a:cs typeface="Calibri"/>
                <a:sym typeface="Calibri"/>
              </a:rPr>
              <a:t>Essential Understandings About Students 	with Disabilities</a:t>
            </a:r>
            <a:endParaRPr/>
          </a:p>
          <a:p>
            <a:pPr marL="342900" lvl="0" indent="-342900" algn="l" rtl="0">
              <a:spcBef>
                <a:spcPts val="1160"/>
              </a:spcBef>
              <a:spcAft>
                <a:spcPts val="0"/>
              </a:spcAft>
              <a:buClr>
                <a:srgbClr val="0000FF"/>
              </a:buClr>
              <a:buSzPts val="2800"/>
              <a:buFont typeface="Noto Sans Symbols"/>
              <a:buChar char="❖"/>
            </a:pPr>
            <a:r>
              <a:rPr lang="en-US" i="1">
                <a:latin typeface="Calibri"/>
                <a:ea typeface="Calibri"/>
                <a:cs typeface="Calibri"/>
                <a:sym typeface="Calibri"/>
              </a:rPr>
              <a:t>#3	Essential Understandings About Rigorous 	 	Mathematics Instruction </a:t>
            </a:r>
            <a:endParaRPr/>
          </a:p>
          <a:p>
            <a:pPr marL="342900" lvl="0" indent="-342900" algn="l" rtl="0">
              <a:spcBef>
                <a:spcPts val="1160"/>
              </a:spcBef>
              <a:spcAft>
                <a:spcPts val="0"/>
              </a:spcAft>
              <a:buClr>
                <a:srgbClr val="0000FF"/>
              </a:buClr>
              <a:buSzPts val="2800"/>
              <a:buFont typeface="Noto Sans Symbols"/>
              <a:buChar char="❖"/>
            </a:pPr>
            <a:r>
              <a:rPr lang="en-US">
                <a:latin typeface="Calibri"/>
                <a:ea typeface="Calibri"/>
                <a:cs typeface="Calibri"/>
                <a:sym typeface="Calibri"/>
              </a:rPr>
              <a:t>#4	</a:t>
            </a:r>
            <a:r>
              <a:rPr lang="en-US" i="1">
                <a:latin typeface="Calibri"/>
                <a:ea typeface="Calibri"/>
                <a:cs typeface="Calibri"/>
                <a:sym typeface="Calibri"/>
              </a:rPr>
              <a:t>Aligning Barriers and Strategies</a:t>
            </a:r>
            <a:endParaRPr/>
          </a:p>
          <a:p>
            <a:pPr marL="342900" lvl="0" indent="-342900" algn="l" rtl="0">
              <a:spcBef>
                <a:spcPts val="1160"/>
              </a:spcBef>
              <a:spcAft>
                <a:spcPts val="0"/>
              </a:spcAft>
              <a:buClr>
                <a:srgbClr val="0000FF"/>
              </a:buClr>
              <a:buSzPts val="2800"/>
              <a:buFont typeface="Noto Sans Symbols"/>
              <a:buChar char="❖"/>
            </a:pPr>
            <a:r>
              <a:rPr lang="en-US">
                <a:latin typeface="Calibri"/>
                <a:ea typeface="Calibri"/>
                <a:cs typeface="Calibri"/>
                <a:sym typeface="Calibri"/>
              </a:rPr>
              <a:t>#5	</a:t>
            </a:r>
            <a:r>
              <a:rPr lang="en-US" i="1">
                <a:latin typeface="Calibri"/>
                <a:ea typeface="Calibri"/>
                <a:cs typeface="Calibri"/>
                <a:sym typeface="Calibri"/>
              </a:rPr>
              <a:t>Responding to a Range of Learning Needs</a:t>
            </a:r>
            <a:endParaRPr i="1">
              <a:latin typeface="Calibri"/>
              <a:ea typeface="Calibri"/>
              <a:cs typeface="Calibri"/>
              <a:sym typeface="Calibri"/>
            </a:endParaRPr>
          </a:p>
          <a:p>
            <a:pPr marL="342900" lvl="0" indent="-241300" algn="l" rtl="0">
              <a:spcBef>
                <a:spcPts val="320"/>
              </a:spcBef>
              <a:spcAft>
                <a:spcPts val="0"/>
              </a:spcAft>
              <a:buClr>
                <a:srgbClr val="0000FF"/>
              </a:buClr>
              <a:buSzPts val="1600"/>
              <a:buFont typeface="Noto Sans Symbols"/>
              <a:buNone/>
            </a:pPr>
            <a:endParaRPr sz="1600">
              <a:latin typeface="Calibri"/>
              <a:ea typeface="Calibri"/>
              <a:cs typeface="Calibri"/>
              <a:sym typeface="Calibri"/>
            </a:endParaRPr>
          </a:p>
        </p:txBody>
      </p:sp>
      <p:sp>
        <p:nvSpPr>
          <p:cNvPr id="249" name="Google Shape;249;p28"/>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14</a:t>
            </a:fld>
            <a:endParaRPr/>
          </a:p>
        </p:txBody>
      </p:sp>
      <p:sp>
        <p:nvSpPr>
          <p:cNvPr id="250" name="Google Shape;250;p28" descr="Right arrow"/>
          <p:cNvSpPr/>
          <p:nvPr/>
        </p:nvSpPr>
        <p:spPr>
          <a:xfrm>
            <a:off x="381000" y="2514600"/>
            <a:ext cx="533400" cy="457200"/>
          </a:xfrm>
          <a:prstGeom prst="rightArrow">
            <a:avLst>
              <a:gd name="adj1" fmla="val 50000"/>
              <a:gd name="adj2" fmla="val 50000"/>
            </a:avLst>
          </a:prstGeom>
          <a:gradFill>
            <a:gsLst>
              <a:gs pos="0">
                <a:srgbClr val="C34B00"/>
              </a:gs>
              <a:gs pos="80000">
                <a:srgbClr val="FF6400"/>
              </a:gs>
              <a:gs pos="100000">
                <a:srgbClr val="FF6500"/>
              </a:gs>
            </a:gsLst>
            <a:lin ang="16200000" scaled="0"/>
          </a:gradFill>
          <a:ln w="9525" cap="flat" cmpd="sng">
            <a:solidFill>
              <a:srgbClr val="E767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51" name="Google Shape;251;p28"/>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Next Time…</a:t>
            </a:r>
            <a:endParaRPr/>
          </a:p>
        </p:txBody>
      </p:sp>
      <p:sp>
        <p:nvSpPr>
          <p:cNvPr id="252" name="Google Shape;252;p28"/>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pic>
        <p:nvPicPr>
          <p:cNvPr id="253" name="Google Shape;253;p28" descr="EDC Logo"/>
          <p:cNvPicPr preferRelativeResize="0"/>
          <p:nvPr/>
        </p:nvPicPr>
        <p:blipFill rotWithShape="1">
          <a:blip r:embed="rId3">
            <a:alphaModFix/>
          </a:blip>
          <a:srcRect/>
          <a:stretch/>
        </p:blipFill>
        <p:spPr>
          <a:xfrm>
            <a:off x="391886" y="6172200"/>
            <a:ext cx="1427163" cy="42703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6"/>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000" dirty="0"/>
              <a:t>Acknowledging the Team</a:t>
            </a:r>
            <a:endParaRPr sz="4000" dirty="0"/>
          </a:p>
        </p:txBody>
      </p:sp>
      <p:sp>
        <p:nvSpPr>
          <p:cNvPr id="114" name="Google Shape;114;p16"/>
          <p:cNvSpPr txBox="1">
            <a:spLocks noGrp="1"/>
          </p:cNvSpPr>
          <p:nvPr>
            <p:ph type="body" idx="1"/>
          </p:nvPr>
        </p:nvSpPr>
        <p:spPr>
          <a:xfrm>
            <a:off x="609600" y="1524000"/>
            <a:ext cx="7924800" cy="46021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3200"/>
              <a:buChar char="★"/>
            </a:pPr>
            <a:r>
              <a:rPr lang="en-US" sz="3200" i="1">
                <a:latin typeface="Calibri"/>
                <a:ea typeface="Calibri"/>
                <a:cs typeface="Calibri"/>
                <a:sym typeface="Calibri"/>
              </a:rPr>
              <a:t>Who’s here?  </a:t>
            </a:r>
            <a:endParaRPr sz="3200">
              <a:latin typeface="Calibri"/>
              <a:ea typeface="Calibri"/>
              <a:cs typeface="Calibri"/>
              <a:sym typeface="Calibri"/>
            </a:endParaRPr>
          </a:p>
          <a:p>
            <a:pPr marL="342900" lvl="0" indent="-342900" algn="l" rtl="0">
              <a:spcBef>
                <a:spcPts val="3640"/>
              </a:spcBef>
              <a:spcAft>
                <a:spcPts val="0"/>
              </a:spcAft>
              <a:buSzPts val="3200"/>
              <a:buChar char="★"/>
            </a:pPr>
            <a:r>
              <a:rPr lang="en-US" sz="3200" i="1">
                <a:latin typeface="Calibri"/>
                <a:ea typeface="Calibri"/>
                <a:cs typeface="Calibri"/>
                <a:sym typeface="Calibri"/>
              </a:rPr>
              <a:t>What is each person’s role? </a:t>
            </a:r>
            <a:endParaRPr sz="3200">
              <a:latin typeface="Calibri"/>
              <a:ea typeface="Calibri"/>
              <a:cs typeface="Calibri"/>
              <a:sym typeface="Calibri"/>
            </a:endParaRPr>
          </a:p>
          <a:p>
            <a:pPr marL="342900" lvl="0" indent="-342900" algn="l" rtl="0">
              <a:spcBef>
                <a:spcPts val="3640"/>
              </a:spcBef>
              <a:spcAft>
                <a:spcPts val="0"/>
              </a:spcAft>
              <a:buSzPts val="3200"/>
              <a:buChar char="★"/>
            </a:pPr>
            <a:r>
              <a:rPr lang="en-US" sz="3200" i="1">
                <a:latin typeface="Calibri"/>
                <a:ea typeface="Calibri"/>
                <a:cs typeface="Calibri"/>
                <a:sym typeface="Calibri"/>
              </a:rPr>
              <a:t>What does each person hope to bring to this team’s work?</a:t>
            </a:r>
            <a:r>
              <a:rPr lang="en-US" sz="3200">
                <a:latin typeface="Calibri"/>
                <a:ea typeface="Calibri"/>
                <a:cs typeface="Calibri"/>
                <a:sym typeface="Calibri"/>
              </a:rPr>
              <a:t> </a:t>
            </a:r>
            <a:endParaRPr/>
          </a:p>
          <a:p>
            <a:pPr marL="342900" lvl="0" indent="-165100" algn="l" rtl="0">
              <a:spcBef>
                <a:spcPts val="3560"/>
              </a:spcBef>
              <a:spcAft>
                <a:spcPts val="0"/>
              </a:spcAft>
              <a:buSzPts val="2800"/>
              <a:buNone/>
            </a:pPr>
            <a:endParaRPr/>
          </a:p>
        </p:txBody>
      </p:sp>
      <p:sp>
        <p:nvSpPr>
          <p:cNvPr id="115" name="Google Shape;115;p16"/>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sp>
        <p:nvSpPr>
          <p:cNvPr id="116" name="Google Shape;116;p16"/>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2</a:t>
            </a:fld>
            <a:endParaRPr/>
          </a:p>
        </p:txBody>
      </p:sp>
      <p:pic>
        <p:nvPicPr>
          <p:cNvPr id="117" name="Google Shape;117;p16" descr="EDC Logo"/>
          <p:cNvPicPr preferRelativeResize="0"/>
          <p:nvPr/>
        </p:nvPicPr>
        <p:blipFill rotWithShape="1">
          <a:blip r:embed="rId3">
            <a:alphaModFix/>
          </a:blip>
          <a:srcRect/>
          <a:stretch/>
        </p:blipFill>
        <p:spPr>
          <a:xfrm>
            <a:off x="401471" y="6202661"/>
            <a:ext cx="1427329" cy="42673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7"/>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000" dirty="0"/>
              <a:t>Overview of the Protocols</a:t>
            </a:r>
            <a:endParaRPr sz="4000" dirty="0"/>
          </a:p>
        </p:txBody>
      </p:sp>
      <p:sp>
        <p:nvSpPr>
          <p:cNvPr id="125" name="Google Shape;125;p17"/>
          <p:cNvSpPr txBox="1">
            <a:spLocks noGrp="1"/>
          </p:cNvSpPr>
          <p:nvPr>
            <p:ph type="body" idx="1"/>
          </p:nvPr>
        </p:nvSpPr>
        <p:spPr>
          <a:xfrm>
            <a:off x="533400" y="1371600"/>
            <a:ext cx="7772400" cy="4953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3200"/>
              <a:buChar char="★"/>
            </a:pPr>
            <a:r>
              <a:rPr lang="en-US" sz="3200">
                <a:latin typeface="Calibri"/>
                <a:ea typeface="Calibri"/>
                <a:cs typeface="Calibri"/>
                <a:sym typeface="Calibri"/>
              </a:rPr>
              <a:t>Take a few minutes to read or review pages 1-3 of the Prologue document.</a:t>
            </a:r>
            <a:endParaRPr/>
          </a:p>
          <a:p>
            <a:pPr marL="342900" lvl="0" indent="-342900" algn="l" rtl="0">
              <a:spcBef>
                <a:spcPts val="640"/>
              </a:spcBef>
              <a:spcAft>
                <a:spcPts val="0"/>
              </a:spcAft>
              <a:buSzPts val="3200"/>
              <a:buChar char="★"/>
            </a:pPr>
            <a:r>
              <a:rPr lang="en-US" sz="3200">
                <a:latin typeface="Calibri"/>
                <a:ea typeface="Calibri"/>
                <a:cs typeface="Calibri"/>
                <a:sym typeface="Calibri"/>
              </a:rPr>
              <a:t>This important information provides context for the protocols.</a:t>
            </a:r>
            <a:r>
              <a:rPr lang="en-US" sz="3200" b="1"/>
              <a:t> </a:t>
            </a:r>
            <a:endParaRPr/>
          </a:p>
          <a:p>
            <a:pPr marL="342900" lvl="0" indent="-342900" algn="l" rtl="0">
              <a:spcBef>
                <a:spcPts val="800"/>
              </a:spcBef>
              <a:spcAft>
                <a:spcPts val="0"/>
              </a:spcAft>
              <a:buSzPts val="4000"/>
              <a:buNone/>
            </a:pPr>
            <a:r>
              <a:rPr lang="en-US" sz="4000">
                <a:latin typeface="Georgia"/>
                <a:ea typeface="Georgia"/>
                <a:cs typeface="Georgia"/>
                <a:sym typeface="Georgia"/>
              </a:rPr>
              <a:t>Premise of the protocols</a:t>
            </a:r>
            <a:endParaRPr/>
          </a:p>
          <a:p>
            <a:pPr marL="342900" lvl="0" indent="-342900" algn="l" rtl="0">
              <a:spcBef>
                <a:spcPts val="640"/>
              </a:spcBef>
              <a:spcAft>
                <a:spcPts val="0"/>
              </a:spcAft>
              <a:buSzPts val="3200"/>
              <a:buNone/>
            </a:pPr>
            <a:r>
              <a:rPr lang="en-US" sz="3200">
                <a:latin typeface="Calibri"/>
                <a:ea typeface="Calibri"/>
                <a:cs typeface="Calibri"/>
                <a:sym typeface="Calibri"/>
              </a:rPr>
              <a:t>By focusing on students with disabilities when planning math instruction, educators will be better able to address the needs of all learners.</a:t>
            </a:r>
            <a:endParaRPr/>
          </a:p>
        </p:txBody>
      </p:sp>
      <p:sp>
        <p:nvSpPr>
          <p:cNvPr id="126" name="Google Shape;126;p17"/>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sp>
        <p:nvSpPr>
          <p:cNvPr id="127" name="Google Shape;127;p17"/>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3</a:t>
            </a:fld>
            <a:endParaRPr/>
          </a:p>
        </p:txBody>
      </p:sp>
      <p:pic>
        <p:nvPicPr>
          <p:cNvPr id="128" name="Google Shape;128;p17" descr="EDC Logo"/>
          <p:cNvPicPr preferRelativeResize="0"/>
          <p:nvPr/>
        </p:nvPicPr>
        <p:blipFill rotWithShape="1">
          <a:blip r:embed="rId3">
            <a:alphaModFix/>
          </a:blip>
          <a:srcRect/>
          <a:stretch/>
        </p:blipFill>
        <p:spPr>
          <a:xfrm>
            <a:off x="249237" y="6202363"/>
            <a:ext cx="1427163" cy="42703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8"/>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600" dirty="0"/>
              <a:t>Connections to Multi-Tiered System of Supports (MTSS): The Protocols...</a:t>
            </a:r>
            <a:endParaRPr sz="2600" dirty="0"/>
          </a:p>
        </p:txBody>
      </p:sp>
      <p:sp>
        <p:nvSpPr>
          <p:cNvPr id="136" name="Google Shape;136;p18"/>
          <p:cNvSpPr txBox="1">
            <a:spLocks noGrp="1"/>
          </p:cNvSpPr>
          <p:nvPr>
            <p:ph type="body" idx="1"/>
          </p:nvPr>
        </p:nvSpPr>
        <p:spPr>
          <a:xfrm>
            <a:off x="5247275" y="1888776"/>
            <a:ext cx="3100800" cy="2016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400"/>
              <a:buNone/>
            </a:pPr>
            <a:endParaRPr/>
          </a:p>
          <a:p>
            <a:pPr marL="0" lvl="0" indent="0" algn="l" rtl="0">
              <a:spcBef>
                <a:spcPts val="480"/>
              </a:spcBef>
              <a:spcAft>
                <a:spcPts val="0"/>
              </a:spcAft>
              <a:buNone/>
            </a:pPr>
            <a:r>
              <a:rPr lang="en-US" sz="1600"/>
              <a:t>Build shared responsibility, collaboration and leadership</a:t>
            </a:r>
            <a:endParaRPr sz="2000"/>
          </a:p>
          <a:p>
            <a:pPr marL="0" lvl="0" indent="0" algn="l" rtl="0">
              <a:spcBef>
                <a:spcPts val="480"/>
              </a:spcBef>
              <a:spcAft>
                <a:spcPts val="0"/>
              </a:spcAft>
              <a:buNone/>
            </a:pPr>
            <a:endParaRPr/>
          </a:p>
          <a:p>
            <a:pPr marL="342900" lvl="0" indent="-342900" algn="l" rtl="0">
              <a:spcBef>
                <a:spcPts val="480"/>
              </a:spcBef>
              <a:spcAft>
                <a:spcPts val="0"/>
              </a:spcAft>
              <a:buSzPts val="2400"/>
              <a:buNone/>
            </a:pPr>
            <a:endParaRPr sz="2400"/>
          </a:p>
        </p:txBody>
      </p:sp>
      <p:sp>
        <p:nvSpPr>
          <p:cNvPr id="137" name="Google Shape;137;p18"/>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sp>
        <p:nvSpPr>
          <p:cNvPr id="138" name="Google Shape;138;p18"/>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4</a:t>
            </a:fld>
            <a:endParaRPr/>
          </a:p>
        </p:txBody>
      </p:sp>
      <p:pic>
        <p:nvPicPr>
          <p:cNvPr id="139" name="Google Shape;139;p18" descr="EDC Logo"/>
          <p:cNvPicPr preferRelativeResize="0"/>
          <p:nvPr/>
        </p:nvPicPr>
        <p:blipFill rotWithShape="1">
          <a:blip r:embed="rId3">
            <a:alphaModFix/>
          </a:blip>
          <a:srcRect/>
          <a:stretch/>
        </p:blipFill>
        <p:spPr>
          <a:xfrm>
            <a:off x="381000" y="5867400"/>
            <a:ext cx="1427329" cy="426739"/>
          </a:xfrm>
          <a:prstGeom prst="rect">
            <a:avLst/>
          </a:prstGeom>
          <a:noFill/>
          <a:ln>
            <a:noFill/>
          </a:ln>
        </p:spPr>
      </p:pic>
      <p:sp>
        <p:nvSpPr>
          <p:cNvPr id="142" name="Google Shape;142;p18"/>
          <p:cNvSpPr txBox="1">
            <a:spLocks noGrp="1"/>
          </p:cNvSpPr>
          <p:nvPr>
            <p:ph type="body" idx="1"/>
          </p:nvPr>
        </p:nvSpPr>
        <p:spPr>
          <a:xfrm>
            <a:off x="4727400" y="3689350"/>
            <a:ext cx="3456300" cy="2667000"/>
          </a:xfrm>
          <a:prstGeom prst="rect">
            <a:avLst/>
          </a:prstGeom>
          <a:noFill/>
          <a:ln>
            <a:noFill/>
          </a:ln>
        </p:spPr>
        <p:txBody>
          <a:bodyPr spcFirstLastPara="1" wrap="square" lIns="91425" tIns="45700" rIns="91425" bIns="45700" anchor="t" anchorCtr="0">
            <a:noAutofit/>
          </a:bodyPr>
          <a:lstStyle/>
          <a:p>
            <a:pPr marL="0" lvl="0" indent="0" algn="l" rtl="0">
              <a:spcBef>
                <a:spcPts val="480"/>
              </a:spcBef>
              <a:spcAft>
                <a:spcPts val="0"/>
              </a:spcAft>
              <a:buNone/>
            </a:pPr>
            <a:r>
              <a:rPr lang="en-US" sz="1500"/>
              <a:t>Model strong, universally designed core instruction in mathematics (Tier 1) using multiple accessibility strategies</a:t>
            </a:r>
            <a:endParaRPr sz="1900"/>
          </a:p>
          <a:p>
            <a:pPr marL="342900" lvl="0" indent="-342900" algn="l" rtl="0">
              <a:spcBef>
                <a:spcPts val="480"/>
              </a:spcBef>
              <a:spcAft>
                <a:spcPts val="0"/>
              </a:spcAft>
              <a:buSzPts val="2400"/>
              <a:buNone/>
            </a:pPr>
            <a:endParaRPr sz="2200"/>
          </a:p>
        </p:txBody>
      </p:sp>
      <p:sp>
        <p:nvSpPr>
          <p:cNvPr id="144" name="Google Shape;144;p18"/>
          <p:cNvSpPr txBox="1">
            <a:spLocks noGrp="1"/>
          </p:cNvSpPr>
          <p:nvPr>
            <p:ph type="body" idx="1"/>
          </p:nvPr>
        </p:nvSpPr>
        <p:spPr>
          <a:xfrm>
            <a:off x="4660650" y="1119426"/>
            <a:ext cx="3100800" cy="2016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400"/>
              <a:buNone/>
            </a:pPr>
            <a:endParaRPr dirty="0"/>
          </a:p>
          <a:p>
            <a:pPr marL="0" lvl="0" indent="0" algn="l" rtl="0">
              <a:spcBef>
                <a:spcPts val="480"/>
              </a:spcBef>
              <a:spcAft>
                <a:spcPts val="0"/>
              </a:spcAft>
              <a:buNone/>
            </a:pPr>
            <a:r>
              <a:rPr lang="en-US" sz="1500" dirty="0"/>
              <a:t>Promote an understanding of both mathematics and the variability of learners</a:t>
            </a:r>
            <a:endParaRPr dirty="0"/>
          </a:p>
          <a:p>
            <a:pPr marL="342900" lvl="0" indent="-342900" algn="l" rtl="0">
              <a:spcBef>
                <a:spcPts val="480"/>
              </a:spcBef>
              <a:spcAft>
                <a:spcPts val="0"/>
              </a:spcAft>
              <a:buSzPts val="2400"/>
              <a:buNone/>
            </a:pPr>
            <a:endParaRPr sz="2400" dirty="0"/>
          </a:p>
        </p:txBody>
      </p:sp>
      <p:grpSp>
        <p:nvGrpSpPr>
          <p:cNvPr id="3" name="Group 2" descr="MTSS Framwork">
            <a:extLst>
              <a:ext uri="{FF2B5EF4-FFF2-40B4-BE49-F238E27FC236}">
                <a16:creationId xmlns:a16="http://schemas.microsoft.com/office/drawing/2014/main" id="{CE8550B4-4A19-4130-8DD6-1F91ADA42BBE}"/>
              </a:ext>
            </a:extLst>
          </p:cNvPr>
          <p:cNvGrpSpPr/>
          <p:nvPr/>
        </p:nvGrpSpPr>
        <p:grpSpPr>
          <a:xfrm>
            <a:off x="679902" y="1417650"/>
            <a:ext cx="4564798" cy="4449750"/>
            <a:chOff x="679902" y="1417650"/>
            <a:chExt cx="4564798" cy="4449750"/>
          </a:xfrm>
        </p:grpSpPr>
        <p:grpSp>
          <p:nvGrpSpPr>
            <p:cNvPr id="2" name="Group 1">
              <a:extLst>
                <a:ext uri="{FF2B5EF4-FFF2-40B4-BE49-F238E27FC236}">
                  <a16:creationId xmlns:a16="http://schemas.microsoft.com/office/drawing/2014/main" id="{E1CB2BBF-879A-4F0C-8A8D-12E5BF62BA41}"/>
                </a:ext>
              </a:extLst>
            </p:cNvPr>
            <p:cNvGrpSpPr/>
            <p:nvPr/>
          </p:nvGrpSpPr>
          <p:grpSpPr>
            <a:xfrm>
              <a:off x="679902" y="1417650"/>
              <a:ext cx="4564798" cy="4449750"/>
              <a:chOff x="679902" y="1417650"/>
              <a:chExt cx="4564798" cy="4449750"/>
            </a:xfrm>
          </p:grpSpPr>
          <p:pic>
            <p:nvPicPr>
              <p:cNvPr id="140" name="Google Shape;140;p18" descr="MTSS Framwork&#10;"/>
              <p:cNvPicPr preferRelativeResize="0"/>
              <p:nvPr/>
            </p:nvPicPr>
            <p:blipFill>
              <a:blip r:embed="rId4">
                <a:alphaModFix/>
              </a:blip>
              <a:stretch>
                <a:fillRect/>
              </a:stretch>
            </p:blipFill>
            <p:spPr>
              <a:xfrm>
                <a:off x="679902" y="1417650"/>
                <a:ext cx="4428101" cy="4449750"/>
              </a:xfrm>
              <a:prstGeom prst="rect">
                <a:avLst/>
              </a:prstGeom>
              <a:noFill/>
              <a:ln>
                <a:noFill/>
              </a:ln>
            </p:spPr>
          </p:pic>
          <p:sp>
            <p:nvSpPr>
              <p:cNvPr id="141" name="Google Shape;141;p18"/>
              <p:cNvSpPr/>
              <p:nvPr/>
            </p:nvSpPr>
            <p:spPr>
              <a:xfrm>
                <a:off x="4254400" y="2350050"/>
                <a:ext cx="990300" cy="591300"/>
              </a:xfrm>
              <a:prstGeom prst="ellipse">
                <a:avLst/>
              </a:prstGeom>
              <a:noFill/>
              <a:ln w="19050" cap="flat" cmpd="sng">
                <a:solidFill>
                  <a:srgbClr val="E767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8"/>
              <p:cNvSpPr/>
              <p:nvPr/>
            </p:nvSpPr>
            <p:spPr>
              <a:xfrm>
                <a:off x="1271100" y="1556225"/>
                <a:ext cx="3456300" cy="1143000"/>
              </a:xfrm>
              <a:prstGeom prst="ellipse">
                <a:avLst/>
              </a:prstGeom>
              <a:noFill/>
              <a:ln w="19050" cap="flat" cmpd="sng">
                <a:solidFill>
                  <a:srgbClr val="E767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5" name="Google Shape;145;p18"/>
            <p:cNvSpPr/>
            <p:nvPr/>
          </p:nvSpPr>
          <p:spPr>
            <a:xfrm>
              <a:off x="2327400" y="3192050"/>
              <a:ext cx="1251600" cy="1143000"/>
            </a:xfrm>
            <a:prstGeom prst="ellipse">
              <a:avLst/>
            </a:prstGeom>
            <a:noFill/>
            <a:ln w="19050" cap="flat" cmpd="sng">
              <a:solidFill>
                <a:srgbClr val="E767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9"/>
          <p:cNvSpPr txBox="1">
            <a:spLocks noGrp="1"/>
          </p:cNvSpPr>
          <p:nvPr>
            <p:ph type="title" idx="4294967295"/>
          </p:nvPr>
        </p:nvSpPr>
        <p:spPr>
          <a:xfrm>
            <a:off x="685800" y="1066800"/>
            <a:ext cx="6019800" cy="16764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chemeClr val="accent1"/>
              </a:buClr>
              <a:buSzPts val="2800"/>
              <a:buFont typeface="Noto Sans Symbols"/>
              <a:buNone/>
              <a:tabLst/>
              <a:defRPr/>
            </a:pPr>
            <a:r>
              <a:rPr kumimoji="0" lang="en-US" sz="2800" b="1" i="1" u="none" strike="noStrike" kern="0" cap="none" spc="0" normalizeH="0" baseline="0" noProof="0" dirty="0">
                <a:ln>
                  <a:noFill/>
                </a:ln>
                <a:solidFill>
                  <a:srgbClr val="8889A0"/>
                </a:solidFill>
                <a:effectLst/>
                <a:uLnTx/>
                <a:uFillTx/>
                <a:latin typeface="Tahoma"/>
                <a:ea typeface="Tahoma"/>
                <a:cs typeface="Tahoma"/>
                <a:sym typeface="Tahoma"/>
              </a:rPr>
              <a:t>Mathematics and Special Education Leadership </a:t>
            </a:r>
            <a:r>
              <a:rPr kumimoji="0" lang="en-US" sz="2800" b="1" i="0" u="none" strike="noStrike" kern="0" cap="none" spc="0" normalizeH="0" baseline="0" noProof="0" dirty="0">
                <a:ln>
                  <a:noFill/>
                </a:ln>
                <a:solidFill>
                  <a:srgbClr val="8889A0"/>
                </a:solidFill>
                <a:effectLst/>
                <a:uLnTx/>
                <a:uFillTx/>
                <a:latin typeface="Tahoma"/>
                <a:ea typeface="Tahoma"/>
                <a:cs typeface="Tahoma"/>
                <a:sym typeface="Tahoma"/>
              </a:rPr>
              <a:t>Protocols</a:t>
            </a:r>
            <a:endParaRPr kumimoji="0" lang="en-US" sz="2800" b="0" i="0" u="none" strike="noStrike" kern="0" cap="none" spc="0" normalizeH="0" baseline="0" noProof="0" dirty="0">
              <a:ln>
                <a:noFill/>
              </a:ln>
              <a:solidFill>
                <a:srgbClr val="8889A0"/>
              </a:solidFill>
              <a:effectLst/>
              <a:uLnTx/>
              <a:uFillTx/>
              <a:latin typeface="Tahoma"/>
              <a:ea typeface="Tahoma"/>
              <a:cs typeface="Tahoma"/>
              <a:sym typeface="Tahoma"/>
            </a:endParaRPr>
          </a:p>
        </p:txBody>
      </p:sp>
      <p:pic>
        <p:nvPicPr>
          <p:cNvPr id="153" name="Google Shape;153;p19" descr="EDC  Logo"/>
          <p:cNvPicPr preferRelativeResize="0"/>
          <p:nvPr/>
        </p:nvPicPr>
        <p:blipFill rotWithShape="1">
          <a:blip r:embed="rId3">
            <a:alphaModFix/>
          </a:blip>
          <a:srcRect/>
          <a:stretch/>
        </p:blipFill>
        <p:spPr>
          <a:xfrm>
            <a:off x="5029200" y="5867400"/>
            <a:ext cx="1427329" cy="426739"/>
          </a:xfrm>
          <a:prstGeom prst="rect">
            <a:avLst/>
          </a:prstGeom>
          <a:noFill/>
          <a:ln>
            <a:noFill/>
          </a:ln>
        </p:spPr>
      </p:pic>
      <p:sp>
        <p:nvSpPr>
          <p:cNvPr id="154" name="Google Shape;154;p19"/>
          <p:cNvSpPr txBox="1"/>
          <p:nvPr/>
        </p:nvSpPr>
        <p:spPr>
          <a:xfrm>
            <a:off x="685800" y="2819400"/>
            <a:ext cx="7924800" cy="1905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accent1"/>
              </a:buClr>
              <a:buSzPts val="2800"/>
              <a:buFont typeface="Noto Sans Symbols"/>
              <a:buNone/>
            </a:pPr>
            <a:r>
              <a:rPr lang="en-US" sz="2800" b="1" i="0" u="none" strike="noStrike" cap="none">
                <a:solidFill>
                  <a:schemeClr val="dk2"/>
                </a:solidFill>
                <a:latin typeface="Georgia"/>
                <a:ea typeface="Georgia"/>
                <a:cs typeface="Georgia"/>
                <a:sym typeface="Georgia"/>
              </a:rPr>
              <a:t>Protocol 1:  </a:t>
            </a:r>
            <a:r>
              <a:rPr lang="en-US" sz="2800" b="1" i="1" u="none" strike="noStrike" cap="none">
                <a:solidFill>
                  <a:schemeClr val="accent2"/>
                </a:solidFill>
                <a:latin typeface="Georgia"/>
                <a:ea typeface="Georgia"/>
                <a:cs typeface="Georgia"/>
                <a:sym typeface="Georgia"/>
              </a:rPr>
              <a:t>Shared Beliefs About </a:t>
            </a:r>
            <a:br>
              <a:rPr lang="en-US" sz="2800" b="1" i="1" u="none" strike="noStrike" cap="none">
                <a:solidFill>
                  <a:schemeClr val="accent2"/>
                </a:solidFill>
                <a:latin typeface="Georgia"/>
                <a:ea typeface="Georgia"/>
                <a:cs typeface="Georgia"/>
                <a:sym typeface="Georgia"/>
              </a:rPr>
            </a:br>
            <a:r>
              <a:rPr lang="en-US" sz="2800" b="1" i="1" u="none" strike="noStrike" cap="none">
                <a:solidFill>
                  <a:schemeClr val="accent2"/>
                </a:solidFill>
                <a:latin typeface="Georgia"/>
                <a:ea typeface="Georgia"/>
                <a:cs typeface="Georgia"/>
                <a:sym typeface="Georgia"/>
              </a:rPr>
              <a:t>Mathematics Instruction  </a:t>
            </a:r>
            <a:br>
              <a:rPr lang="en-US" sz="2800" b="1" i="1" u="none" strike="noStrike" cap="none">
                <a:solidFill>
                  <a:schemeClr val="accent2"/>
                </a:solidFill>
                <a:latin typeface="Georgia"/>
                <a:ea typeface="Georgia"/>
                <a:cs typeface="Georgia"/>
                <a:sym typeface="Georgia"/>
              </a:rPr>
            </a:br>
            <a:r>
              <a:rPr lang="en-US" sz="2800" b="1" i="1" u="none" strike="noStrike" cap="none">
                <a:solidFill>
                  <a:schemeClr val="accent2"/>
                </a:solidFill>
                <a:latin typeface="Georgia"/>
                <a:ea typeface="Georgia"/>
                <a:cs typeface="Georgia"/>
                <a:sym typeface="Georgia"/>
              </a:rPr>
              <a:t>for Students with Disabilities</a:t>
            </a:r>
            <a:endParaRPr/>
          </a:p>
          <a:p>
            <a:pPr marL="342900" marR="0" lvl="0" indent="-165100" algn="l" rtl="0">
              <a:lnSpc>
                <a:spcPct val="100000"/>
              </a:lnSpc>
              <a:spcBef>
                <a:spcPts val="1160"/>
              </a:spcBef>
              <a:spcAft>
                <a:spcPts val="0"/>
              </a:spcAft>
              <a:buClr>
                <a:schemeClr val="accent1"/>
              </a:buClr>
              <a:buSzPts val="2800"/>
              <a:buFont typeface="Noto Sans Symbols"/>
              <a:buNone/>
            </a:pPr>
            <a:endParaRPr sz="2800" b="0" i="0" u="none" strike="noStrike" cap="none">
              <a:solidFill>
                <a:schemeClr val="dk1"/>
              </a:solidFill>
              <a:latin typeface="Tahoma"/>
              <a:ea typeface="Tahoma"/>
              <a:cs typeface="Tahoma"/>
              <a:sym typeface="Tahom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0"/>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000" dirty="0">
                <a:solidFill>
                  <a:srgbClr val="0D1969"/>
                </a:solidFill>
              </a:rPr>
              <a:t>Today’s Work with the Protocols</a:t>
            </a:r>
            <a:endParaRPr sz="4000" dirty="0">
              <a:solidFill>
                <a:srgbClr val="0D1969"/>
              </a:solidFill>
            </a:endParaRPr>
          </a:p>
        </p:txBody>
      </p:sp>
      <p:sp>
        <p:nvSpPr>
          <p:cNvPr id="162" name="Google Shape;162;p20"/>
          <p:cNvSpPr txBox="1">
            <a:spLocks noGrp="1"/>
          </p:cNvSpPr>
          <p:nvPr>
            <p:ph type="body" idx="1"/>
          </p:nvPr>
        </p:nvSpPr>
        <p:spPr>
          <a:xfrm>
            <a:off x="457200" y="1442965"/>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600"/>
              <a:buChar char="★"/>
            </a:pPr>
            <a:r>
              <a:rPr lang="en-US" sz="2600" b="1">
                <a:solidFill>
                  <a:schemeClr val="accent5"/>
                </a:solidFill>
                <a:latin typeface="Calibri"/>
                <a:ea typeface="Calibri"/>
                <a:cs typeface="Calibri"/>
                <a:sym typeface="Calibri"/>
              </a:rPr>
              <a:t>1: Shared Beliefs About Mathematics Instruction for Students with Disabilities </a:t>
            </a:r>
            <a:endParaRPr/>
          </a:p>
          <a:p>
            <a:pPr marL="342900" lvl="0" indent="-342900" algn="l" rtl="0">
              <a:spcBef>
                <a:spcPts val="520"/>
              </a:spcBef>
              <a:spcAft>
                <a:spcPts val="0"/>
              </a:spcAft>
              <a:buSzPts val="2600"/>
              <a:buChar char="★"/>
            </a:pPr>
            <a:r>
              <a:rPr lang="en-US" sz="2600">
                <a:solidFill>
                  <a:srgbClr val="0D1969"/>
                </a:solidFill>
                <a:latin typeface="Calibri"/>
                <a:ea typeface="Calibri"/>
                <a:cs typeface="Calibri"/>
                <a:sym typeface="Calibri"/>
              </a:rPr>
              <a:t>2: </a:t>
            </a:r>
            <a:r>
              <a:rPr lang="en-US" sz="2600">
                <a:solidFill>
                  <a:schemeClr val="accent2"/>
                </a:solidFill>
                <a:latin typeface="Calibri"/>
                <a:ea typeface="Calibri"/>
                <a:cs typeface="Calibri"/>
                <a:sym typeface="Calibri"/>
              </a:rPr>
              <a:t>Essential Understandings About Students with Disabilities</a:t>
            </a:r>
            <a:endParaRPr/>
          </a:p>
          <a:p>
            <a:pPr marL="342900" lvl="0" indent="-342900" algn="l" rtl="0">
              <a:spcBef>
                <a:spcPts val="520"/>
              </a:spcBef>
              <a:spcAft>
                <a:spcPts val="0"/>
              </a:spcAft>
              <a:buSzPts val="2600"/>
              <a:buChar char="★"/>
            </a:pPr>
            <a:r>
              <a:rPr lang="en-US" sz="2600">
                <a:latin typeface="Calibri"/>
                <a:ea typeface="Calibri"/>
                <a:cs typeface="Calibri"/>
                <a:sym typeface="Calibri"/>
              </a:rPr>
              <a:t>3: Essential Understandings About Rigorous Mathematics Instruction</a:t>
            </a:r>
            <a:endParaRPr/>
          </a:p>
          <a:p>
            <a:pPr marL="342900" lvl="0" indent="-342900" algn="l" rtl="0">
              <a:spcBef>
                <a:spcPts val="520"/>
              </a:spcBef>
              <a:spcAft>
                <a:spcPts val="0"/>
              </a:spcAft>
              <a:buSzPts val="2600"/>
              <a:buChar char="★"/>
            </a:pPr>
            <a:r>
              <a:rPr lang="en-US" sz="2600">
                <a:solidFill>
                  <a:srgbClr val="0D1969"/>
                </a:solidFill>
                <a:latin typeface="Calibri"/>
                <a:ea typeface="Calibri"/>
                <a:cs typeface="Calibri"/>
                <a:sym typeface="Calibri"/>
              </a:rPr>
              <a:t>4: Aligning Barriers and Strategies</a:t>
            </a:r>
            <a:endParaRPr/>
          </a:p>
          <a:p>
            <a:pPr marL="342900" lvl="0" indent="-342900" algn="l" rtl="0">
              <a:spcBef>
                <a:spcPts val="520"/>
              </a:spcBef>
              <a:spcAft>
                <a:spcPts val="0"/>
              </a:spcAft>
              <a:buSzPts val="2600"/>
              <a:buChar char="★"/>
            </a:pPr>
            <a:r>
              <a:rPr lang="en-US" sz="2600">
                <a:solidFill>
                  <a:srgbClr val="0D1969"/>
                </a:solidFill>
                <a:latin typeface="Calibri"/>
                <a:ea typeface="Calibri"/>
                <a:cs typeface="Calibri"/>
                <a:sym typeface="Calibri"/>
              </a:rPr>
              <a:t>5: </a:t>
            </a:r>
            <a:r>
              <a:rPr lang="en-US" sz="2600" i="1">
                <a:latin typeface="Calibri"/>
                <a:ea typeface="Calibri"/>
                <a:cs typeface="Calibri"/>
                <a:sym typeface="Calibri"/>
              </a:rPr>
              <a:t>Responding to a Range of Learning Needs</a:t>
            </a:r>
            <a:endParaRPr sz="2600">
              <a:solidFill>
                <a:srgbClr val="0D1969"/>
              </a:solidFill>
              <a:latin typeface="Calibri"/>
              <a:ea typeface="Calibri"/>
              <a:cs typeface="Calibri"/>
              <a:sym typeface="Calibri"/>
            </a:endParaRPr>
          </a:p>
        </p:txBody>
      </p:sp>
      <p:sp>
        <p:nvSpPr>
          <p:cNvPr id="163" name="Google Shape;163;p20"/>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6</a:t>
            </a:fld>
            <a:endParaRPr/>
          </a:p>
        </p:txBody>
      </p:sp>
      <p:sp>
        <p:nvSpPr>
          <p:cNvPr id="164" name="Google Shape;164;p20"/>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pic>
        <p:nvPicPr>
          <p:cNvPr id="165" name="Google Shape;165;p20" descr="EDC Logo"/>
          <p:cNvPicPr preferRelativeResize="0"/>
          <p:nvPr/>
        </p:nvPicPr>
        <p:blipFill rotWithShape="1">
          <a:blip r:embed="rId3">
            <a:alphaModFix/>
          </a:blip>
          <a:srcRect/>
          <a:stretch/>
        </p:blipFill>
        <p:spPr>
          <a:xfrm>
            <a:off x="381000" y="6172200"/>
            <a:ext cx="1427163" cy="42703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1"/>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000" dirty="0"/>
              <a:t>Protocol 1 Goals</a:t>
            </a:r>
            <a:endParaRPr dirty="0"/>
          </a:p>
        </p:txBody>
      </p:sp>
      <p:sp>
        <p:nvSpPr>
          <p:cNvPr id="173" name="Google Shape;173;p21"/>
          <p:cNvSpPr txBox="1">
            <a:spLocks noGrp="1"/>
          </p:cNvSpPr>
          <p:nvPr>
            <p:ph type="body" idx="1"/>
          </p:nvPr>
        </p:nvSpPr>
        <p:spPr>
          <a:xfrm>
            <a:off x="609600" y="1676400"/>
            <a:ext cx="79248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600"/>
              <a:buChar char="★"/>
            </a:pPr>
            <a:r>
              <a:rPr lang="en-US" sz="2600"/>
              <a:t>To identify both the team’s shared and differing beliefs about math instruction for students with disabilities;</a:t>
            </a:r>
            <a:endParaRPr/>
          </a:p>
          <a:p>
            <a:pPr marL="342900" lvl="0" indent="-342900" algn="l" rtl="0">
              <a:spcBef>
                <a:spcPts val="2320"/>
              </a:spcBef>
              <a:spcAft>
                <a:spcPts val="0"/>
              </a:spcAft>
              <a:buSzPts val="2600"/>
              <a:buChar char="★"/>
            </a:pPr>
            <a:r>
              <a:rPr lang="en-US" sz="2600"/>
              <a:t>To use those areas of shared beliefs and differences to fuel discussion within the team that leads to greater understanding and agreement among the team about expectations in mathematics instruction for students with disabilities. </a:t>
            </a:r>
            <a:endParaRPr/>
          </a:p>
        </p:txBody>
      </p:sp>
      <p:sp>
        <p:nvSpPr>
          <p:cNvPr id="174" name="Google Shape;174;p21"/>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7</a:t>
            </a:fld>
            <a:endParaRPr/>
          </a:p>
        </p:txBody>
      </p:sp>
      <p:sp>
        <p:nvSpPr>
          <p:cNvPr id="175" name="Google Shape;175;p21"/>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pic>
        <p:nvPicPr>
          <p:cNvPr id="176" name="Google Shape;176;p21" descr="EDC Logo"/>
          <p:cNvPicPr preferRelativeResize="0"/>
          <p:nvPr/>
        </p:nvPicPr>
        <p:blipFill rotWithShape="1">
          <a:blip r:embed="rId3">
            <a:alphaModFix/>
          </a:blip>
          <a:srcRect/>
          <a:stretch/>
        </p:blipFill>
        <p:spPr>
          <a:xfrm>
            <a:off x="457200" y="6172200"/>
            <a:ext cx="1427163" cy="42703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600" dirty="0">
                <a:solidFill>
                  <a:srgbClr val="0D1969"/>
                </a:solidFill>
              </a:rPr>
              <a:t>Agenda</a:t>
            </a:r>
            <a:endParaRPr dirty="0"/>
          </a:p>
        </p:txBody>
      </p:sp>
      <p:sp>
        <p:nvSpPr>
          <p:cNvPr id="183" name="Google Shape;183;p22"/>
          <p:cNvSpPr txBox="1">
            <a:spLocks noGrp="1"/>
          </p:cNvSpPr>
          <p:nvPr>
            <p:ph type="body" idx="1"/>
          </p:nvPr>
        </p:nvSpPr>
        <p:spPr>
          <a:xfrm>
            <a:off x="533400" y="1524000"/>
            <a:ext cx="7467600" cy="4343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800"/>
              <a:buChar char="★"/>
            </a:pPr>
            <a:r>
              <a:rPr lang="en-US">
                <a:latin typeface="Calibri"/>
                <a:ea typeface="Calibri"/>
                <a:cs typeface="Calibri"/>
                <a:sym typeface="Calibri"/>
              </a:rPr>
              <a:t>Getting started</a:t>
            </a:r>
            <a:endParaRPr/>
          </a:p>
          <a:p>
            <a:pPr marL="342900" lvl="0" indent="-342900" algn="l" rtl="0">
              <a:spcBef>
                <a:spcPts val="2360"/>
              </a:spcBef>
              <a:spcAft>
                <a:spcPts val="0"/>
              </a:spcAft>
              <a:buSzPts val="2800"/>
              <a:buChar char="★"/>
            </a:pPr>
            <a:r>
              <a:rPr lang="en-US">
                <a:latin typeface="Calibri"/>
                <a:ea typeface="Calibri"/>
                <a:cs typeface="Calibri"/>
                <a:sym typeface="Calibri"/>
              </a:rPr>
              <a:t>Complete the Beliefs Inventory</a:t>
            </a:r>
            <a:endParaRPr/>
          </a:p>
          <a:p>
            <a:pPr marL="342900" lvl="0" indent="-342900" algn="l" rtl="0">
              <a:spcBef>
                <a:spcPts val="2360"/>
              </a:spcBef>
              <a:spcAft>
                <a:spcPts val="0"/>
              </a:spcAft>
              <a:buSzPts val="2800"/>
              <a:buChar char="★"/>
            </a:pPr>
            <a:r>
              <a:rPr lang="en-US">
                <a:latin typeface="Calibri"/>
                <a:ea typeface="Calibri"/>
                <a:cs typeface="Calibri"/>
                <a:sym typeface="Calibri"/>
              </a:rPr>
              <a:t>Tally and discuss results</a:t>
            </a:r>
            <a:endParaRPr/>
          </a:p>
          <a:p>
            <a:pPr marL="342900" lvl="0" indent="-342900" algn="l" rtl="0">
              <a:spcBef>
                <a:spcPts val="2360"/>
              </a:spcBef>
              <a:spcAft>
                <a:spcPts val="0"/>
              </a:spcAft>
              <a:buSzPts val="2800"/>
              <a:buChar char="★"/>
            </a:pPr>
            <a:r>
              <a:rPr lang="en-US">
                <a:latin typeface="Calibri"/>
                <a:ea typeface="Calibri"/>
                <a:cs typeface="Calibri"/>
                <a:sym typeface="Calibri"/>
              </a:rPr>
              <a:t>Individual reflect-and-write</a:t>
            </a:r>
            <a:endParaRPr/>
          </a:p>
          <a:p>
            <a:pPr marL="342900" lvl="0" indent="-342900" algn="l" rtl="0">
              <a:spcBef>
                <a:spcPts val="2360"/>
              </a:spcBef>
              <a:spcAft>
                <a:spcPts val="0"/>
              </a:spcAft>
              <a:buSzPts val="2800"/>
              <a:buChar char="★"/>
            </a:pPr>
            <a:r>
              <a:rPr lang="en-US">
                <a:latin typeface="Calibri"/>
                <a:ea typeface="Calibri"/>
                <a:cs typeface="Calibri"/>
                <a:sym typeface="Calibri"/>
              </a:rPr>
              <a:t>Next steps</a:t>
            </a:r>
            <a:endParaRPr/>
          </a:p>
          <a:p>
            <a:pPr marL="742950" lvl="1" indent="-107950" algn="l" rtl="0">
              <a:spcBef>
                <a:spcPts val="2360"/>
              </a:spcBef>
              <a:spcAft>
                <a:spcPts val="0"/>
              </a:spcAft>
              <a:buClr>
                <a:srgbClr val="2A42E7"/>
              </a:buClr>
              <a:buSzPts val="2800"/>
              <a:buFont typeface="Noto Sans Symbols"/>
              <a:buNone/>
            </a:pPr>
            <a:endParaRPr sz="2800">
              <a:solidFill>
                <a:srgbClr val="0D1969"/>
              </a:solidFill>
              <a:latin typeface="Calibri"/>
              <a:ea typeface="Calibri"/>
              <a:cs typeface="Calibri"/>
              <a:sym typeface="Calibri"/>
            </a:endParaRPr>
          </a:p>
        </p:txBody>
      </p:sp>
      <p:sp>
        <p:nvSpPr>
          <p:cNvPr id="184" name="Google Shape;184;p22"/>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8</a:t>
            </a:fld>
            <a:endParaRPr/>
          </a:p>
        </p:txBody>
      </p:sp>
      <p:sp>
        <p:nvSpPr>
          <p:cNvPr id="185" name="Google Shape;185;p22"/>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pic>
        <p:nvPicPr>
          <p:cNvPr id="186" name="Google Shape;186;p22" descr="EDC Logo"/>
          <p:cNvPicPr preferRelativeResize="0"/>
          <p:nvPr/>
        </p:nvPicPr>
        <p:blipFill rotWithShape="1">
          <a:blip r:embed="rId3">
            <a:alphaModFix/>
          </a:blip>
          <a:srcRect/>
          <a:stretch/>
        </p:blipFill>
        <p:spPr>
          <a:xfrm>
            <a:off x="381000" y="6172200"/>
            <a:ext cx="1427163" cy="42703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BADCFF"/>
        </a:solidFill>
        <a:effectLst/>
      </p:bgPr>
    </p:bg>
    <p:spTree>
      <p:nvGrpSpPr>
        <p:cNvPr id="1" name="Shape 191"/>
        <p:cNvGrpSpPr/>
        <p:nvPr/>
      </p:nvGrpSpPr>
      <p:grpSpPr>
        <a:xfrm>
          <a:off x="0" y="0"/>
          <a:ext cx="0" cy="0"/>
          <a:chOff x="0" y="0"/>
          <a:chExt cx="0" cy="0"/>
        </a:xfrm>
      </p:grpSpPr>
      <p:sp>
        <p:nvSpPr>
          <p:cNvPr id="192" name="Google Shape;192;p23"/>
          <p:cNvSpPr txBox="1">
            <a:spLocks noGrp="1"/>
          </p:cNvSpPr>
          <p:nvPr>
            <p:ph type="title"/>
          </p:nvPr>
        </p:nvSpPr>
        <p:spPr>
          <a:xfrm>
            <a:off x="609600" y="274638"/>
            <a:ext cx="7924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dirty="0">
                <a:latin typeface="Calibri"/>
                <a:ea typeface="Calibri"/>
                <a:cs typeface="Calibri"/>
                <a:sym typeface="Calibri"/>
              </a:rPr>
              <a:t>The Beliefs Inventory</a:t>
            </a:r>
            <a:endParaRPr dirty="0">
              <a:latin typeface="Calibri"/>
              <a:ea typeface="Calibri"/>
              <a:cs typeface="Calibri"/>
              <a:sym typeface="Calibri"/>
            </a:endParaRPr>
          </a:p>
        </p:txBody>
      </p:sp>
      <p:sp>
        <p:nvSpPr>
          <p:cNvPr id="193" name="Google Shape;193;p23"/>
          <p:cNvSpPr txBox="1">
            <a:spLocks noGrp="1"/>
          </p:cNvSpPr>
          <p:nvPr>
            <p:ph type="body" idx="1"/>
          </p:nvPr>
        </p:nvSpPr>
        <p:spPr>
          <a:xfrm>
            <a:off x="457200" y="1600200"/>
            <a:ext cx="8001000" cy="3124199"/>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800"/>
              <a:buChar char="★"/>
            </a:pPr>
            <a:r>
              <a:rPr lang="en-US">
                <a:latin typeface="Calibri"/>
                <a:ea typeface="Calibri"/>
                <a:cs typeface="Calibri"/>
                <a:sym typeface="Calibri"/>
              </a:rPr>
              <a:t>Think about a </a:t>
            </a:r>
            <a:r>
              <a:rPr lang="en-US">
                <a:solidFill>
                  <a:srgbClr val="0D1969"/>
                </a:solidFill>
                <a:latin typeface="Calibri"/>
                <a:ea typeface="Calibri"/>
                <a:cs typeface="Calibri"/>
                <a:sym typeface="Calibri"/>
              </a:rPr>
              <a:t>classroom of students</a:t>
            </a:r>
            <a:endParaRPr/>
          </a:p>
          <a:p>
            <a:pPr marL="342900" lvl="0" indent="-342900" algn="l" rtl="0">
              <a:spcBef>
                <a:spcPts val="2960"/>
              </a:spcBef>
              <a:spcAft>
                <a:spcPts val="0"/>
              </a:spcAft>
              <a:buSzPts val="2800"/>
              <a:buChar char="★"/>
            </a:pPr>
            <a:r>
              <a:rPr lang="en-US">
                <a:latin typeface="Calibri"/>
                <a:ea typeface="Calibri"/>
                <a:cs typeface="Calibri"/>
                <a:sym typeface="Calibri"/>
              </a:rPr>
              <a:t>For each statement, circle either:</a:t>
            </a:r>
            <a:br>
              <a:rPr lang="en-US">
                <a:latin typeface="Calibri"/>
                <a:ea typeface="Calibri"/>
                <a:cs typeface="Calibri"/>
                <a:sym typeface="Calibri"/>
              </a:rPr>
            </a:br>
            <a:r>
              <a:rPr lang="en-US">
                <a:latin typeface="Calibri"/>
                <a:ea typeface="Calibri"/>
                <a:cs typeface="Calibri"/>
                <a:sym typeface="Calibri"/>
              </a:rPr>
              <a:t>     </a:t>
            </a:r>
            <a:r>
              <a:rPr lang="en-US" b="1">
                <a:latin typeface="Calibri"/>
                <a:ea typeface="Calibri"/>
                <a:cs typeface="Calibri"/>
                <a:sym typeface="Calibri"/>
              </a:rPr>
              <a:t>A  (</a:t>
            </a:r>
            <a:r>
              <a:rPr lang="en-US">
                <a:latin typeface="Calibri"/>
                <a:ea typeface="Calibri"/>
                <a:cs typeface="Calibri"/>
                <a:sym typeface="Calibri"/>
              </a:rPr>
              <a:t>Agree)</a:t>
            </a:r>
            <a:br>
              <a:rPr lang="en-US">
                <a:latin typeface="Calibri"/>
                <a:ea typeface="Calibri"/>
                <a:cs typeface="Calibri"/>
                <a:sym typeface="Calibri"/>
              </a:rPr>
            </a:br>
            <a:r>
              <a:rPr lang="en-US">
                <a:latin typeface="Calibri"/>
                <a:ea typeface="Calibri"/>
                <a:cs typeface="Calibri"/>
                <a:sym typeface="Calibri"/>
              </a:rPr>
              <a:t>     </a:t>
            </a:r>
            <a:r>
              <a:rPr lang="en-US" b="1">
                <a:latin typeface="Calibri"/>
                <a:ea typeface="Calibri"/>
                <a:cs typeface="Calibri"/>
                <a:sym typeface="Calibri"/>
              </a:rPr>
              <a:t>D</a:t>
            </a:r>
            <a:r>
              <a:rPr lang="en-US">
                <a:latin typeface="Calibri"/>
                <a:ea typeface="Calibri"/>
                <a:cs typeface="Calibri"/>
                <a:sym typeface="Calibri"/>
              </a:rPr>
              <a:t>  (Disagree)</a:t>
            </a:r>
            <a:br>
              <a:rPr lang="en-US">
                <a:latin typeface="Calibri"/>
                <a:ea typeface="Calibri"/>
                <a:cs typeface="Calibri"/>
                <a:sym typeface="Calibri"/>
              </a:rPr>
            </a:br>
            <a:r>
              <a:rPr lang="en-US">
                <a:latin typeface="Calibri"/>
                <a:ea typeface="Calibri"/>
                <a:cs typeface="Calibri"/>
                <a:sym typeface="Calibri"/>
              </a:rPr>
              <a:t>     </a:t>
            </a:r>
            <a:r>
              <a:rPr lang="en-US" b="1">
                <a:latin typeface="Calibri"/>
                <a:ea typeface="Calibri"/>
                <a:cs typeface="Calibri"/>
                <a:sym typeface="Calibri"/>
              </a:rPr>
              <a:t>?</a:t>
            </a:r>
            <a:r>
              <a:rPr lang="en-US">
                <a:latin typeface="Calibri"/>
                <a:ea typeface="Calibri"/>
                <a:cs typeface="Calibri"/>
                <a:sym typeface="Calibri"/>
              </a:rPr>
              <a:t>   (Not sure)</a:t>
            </a:r>
            <a:endParaRPr>
              <a:latin typeface="Calibri"/>
              <a:ea typeface="Calibri"/>
              <a:cs typeface="Calibri"/>
              <a:sym typeface="Calibri"/>
            </a:endParaRPr>
          </a:p>
        </p:txBody>
      </p:sp>
      <p:grpSp>
        <p:nvGrpSpPr>
          <p:cNvPr id="194" name="Google Shape;194;p23" descr="Beliefs inventory"/>
          <p:cNvGrpSpPr/>
          <p:nvPr/>
        </p:nvGrpSpPr>
        <p:grpSpPr>
          <a:xfrm>
            <a:off x="4420810" y="3200400"/>
            <a:ext cx="4037390" cy="3116701"/>
            <a:chOff x="4420810" y="2815105"/>
            <a:chExt cx="4037390" cy="3116701"/>
          </a:xfrm>
        </p:grpSpPr>
        <p:pic>
          <p:nvPicPr>
            <p:cNvPr id="195" name="Google Shape;195;p23"/>
            <p:cNvPicPr preferRelativeResize="0"/>
            <p:nvPr/>
          </p:nvPicPr>
          <p:blipFill rotWithShape="1">
            <a:blip r:embed="rId3">
              <a:alphaModFix/>
            </a:blip>
            <a:srcRect/>
            <a:stretch/>
          </p:blipFill>
          <p:spPr>
            <a:xfrm>
              <a:off x="4420810" y="2815105"/>
              <a:ext cx="4037390" cy="3116701"/>
            </a:xfrm>
            <a:prstGeom prst="rect">
              <a:avLst/>
            </a:prstGeom>
            <a:noFill/>
            <a:ln>
              <a:noFill/>
            </a:ln>
          </p:spPr>
        </p:pic>
        <p:sp>
          <p:nvSpPr>
            <p:cNvPr id="196" name="Google Shape;196;p23"/>
            <p:cNvSpPr/>
            <p:nvPr/>
          </p:nvSpPr>
          <p:spPr>
            <a:xfrm>
              <a:off x="4457095" y="3289905"/>
              <a:ext cx="780142" cy="1923143"/>
            </a:xfrm>
            <a:prstGeom prst="ellipse">
              <a:avLst/>
            </a:prstGeom>
            <a:noFill/>
            <a:ln w="2857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197" name="Google Shape;197;p23"/>
          <p:cNvSpPr txBox="1">
            <a:spLocks noGrp="1"/>
          </p:cNvSpPr>
          <p:nvPr>
            <p:ph type="sldNum" idx="12"/>
          </p:nvPr>
        </p:nvSpPr>
        <p:spPr>
          <a:xfrm>
            <a:off x="8486775" y="5257800"/>
            <a:ext cx="533400" cy="457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9</a:t>
            </a:fld>
            <a:endParaRPr/>
          </a:p>
        </p:txBody>
      </p:sp>
      <p:sp>
        <p:nvSpPr>
          <p:cNvPr id="198" name="Google Shape;198;p23"/>
          <p:cNvSpPr txBox="1">
            <a:spLocks noGrp="1"/>
          </p:cNvSpPr>
          <p:nvPr>
            <p:ph type="ftr" idx="11"/>
          </p:nvPr>
        </p:nvSpPr>
        <p:spPr>
          <a:xfrm>
            <a:off x="3124200" y="6356350"/>
            <a:ext cx="5410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Massachusetts Department of Elementary and Secondary Education</a:t>
            </a:r>
            <a:endParaRPr/>
          </a:p>
        </p:txBody>
      </p:sp>
      <p:pic>
        <p:nvPicPr>
          <p:cNvPr id="199" name="Google Shape;199;p23" descr="EDC Logo"/>
          <p:cNvPicPr preferRelativeResize="0"/>
          <p:nvPr/>
        </p:nvPicPr>
        <p:blipFill rotWithShape="1">
          <a:blip r:embed="rId4">
            <a:alphaModFix/>
          </a:blip>
          <a:srcRect/>
          <a:stretch/>
        </p:blipFill>
        <p:spPr>
          <a:xfrm>
            <a:off x="457200" y="6202363"/>
            <a:ext cx="1427163" cy="427037"/>
          </a:xfrm>
          <a:prstGeom prst="rect">
            <a:avLst/>
          </a:prstGeom>
          <a:noFill/>
          <a:ln>
            <a:noFill/>
          </a:ln>
        </p:spPr>
      </p:pic>
    </p:spTree>
  </p:cSld>
  <p:clrMapOvr>
    <a:masterClrMapping/>
  </p:clrMapOvr>
</p:sld>
</file>

<file path=ppt/theme/theme1.xml><?xml version="1.0" encoding="utf-8"?>
<a:theme xmlns:a="http://schemas.openxmlformats.org/drawingml/2006/main" name="2007_ESE_Template">
  <a:themeElements>
    <a:clrScheme name="ESE">
      <a:dk1>
        <a:srgbClr val="0D1969"/>
      </a:dk1>
      <a:lt1>
        <a:srgbClr val="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1a175f6fd76af162c8631baf02b0c7de">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18e3a758e1be3a571da4157f53c3d38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description=""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dexed="true"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DESE-231-65715</_dlc_DocId>
    <_dlc_DocIdUrl xmlns="733efe1c-5bbe-4968-87dc-d400e65c879f">
      <Url>https://sharepoint.doemass.org/ese/webteam/cps/_layouts/DocIdRedir.aspx?ID=DESE-231-65715</Url>
      <Description>DESE-231-65715</Description>
    </_dlc_DocIdUrl>
  </documentManagement>
</p:propertie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85ECB3D-594A-4FFA-977E-95366C4A30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B5659B-0BD1-434B-B9D0-D97A2038A216}">
  <ds:schemaRefs>
    <ds:schemaRef ds:uri="http://purl.org/dc/dcmitype/"/>
    <ds:schemaRef ds:uri="http://schemas.microsoft.com/office/infopath/2007/PartnerControls"/>
    <ds:schemaRef ds:uri="http://purl.org/dc/elements/1.1/"/>
    <ds:schemaRef ds:uri="http://schemas.microsoft.com/office/2006/metadata/properties"/>
    <ds:schemaRef ds:uri="0a4e05da-b9bc-4326-ad73-01ef31b95567"/>
    <ds:schemaRef ds:uri="http://schemas.microsoft.com/office/2006/documentManagement/types"/>
    <ds:schemaRef ds:uri="http://purl.org/dc/terms/"/>
    <ds:schemaRef ds:uri="733efe1c-5bbe-4968-87dc-d400e65c879f"/>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10A79CC-5086-4FC6-81A6-FAE555A9BF1F}">
  <ds:schemaRefs>
    <ds:schemaRef ds:uri="http://schemas.microsoft.com/sharepoint/v3/contenttype/forms"/>
  </ds:schemaRefs>
</ds:datastoreItem>
</file>

<file path=customXml/itemProps4.xml><?xml version="1.0" encoding="utf-8"?>
<ds:datastoreItem xmlns:ds="http://schemas.openxmlformats.org/officeDocument/2006/customXml" ds:itemID="{74046AC7-2FEC-4D50-8DE9-38D1AF21D99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796</Words>
  <Application>Microsoft Office PowerPoint</Application>
  <PresentationFormat>On-screen Show (4:3)</PresentationFormat>
  <Paragraphs>108</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Georgia</vt:lpstr>
      <vt:lpstr>Noto Sans Symbols</vt:lpstr>
      <vt:lpstr>Tahoma</vt:lpstr>
      <vt:lpstr>2007_ESE_Template</vt:lpstr>
      <vt:lpstr>Mathematics and Special Education Leadership Protocols</vt:lpstr>
      <vt:lpstr>Acknowledging the Team</vt:lpstr>
      <vt:lpstr>Overview of the Protocols</vt:lpstr>
      <vt:lpstr>Connections to Multi-Tiered System of Supports (MTSS): The Protocols...</vt:lpstr>
      <vt:lpstr>Mathematics and Special Education Leadership Protocols</vt:lpstr>
      <vt:lpstr>Today’s Work with the Protocols</vt:lpstr>
      <vt:lpstr>Protocol 1 Goals</vt:lpstr>
      <vt:lpstr>Agenda</vt:lpstr>
      <vt:lpstr>The Beliefs Inventory</vt:lpstr>
      <vt:lpstr>The Beliefs Inventory</vt:lpstr>
      <vt:lpstr>The Beliefs Inventory</vt:lpstr>
      <vt:lpstr>Write and Reflect</vt:lpstr>
      <vt:lpstr>Wrap-Up</vt:lpstr>
      <vt:lpstr>Next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Mathematics and Special Education Leadership Protocols</dc:title>
  <dc:creator>DESE</dc:creator>
  <cp:lastModifiedBy>Zou, Dong (EOE)</cp:lastModifiedBy>
  <cp:revision>2</cp:revision>
  <dcterms:modified xsi:type="dcterms:W3CDTF">2020-11-04T17:11:55Z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Nov 4 2020</vt:lpwstr>
  </property>
</Properties>
</file>