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Tahoma" panose="020B060403050404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6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64" d="100"/>
          <a:sy n="64" d="100"/>
        </p:scale>
        <p:origin x="48" y="648"/>
      </p:cViewPr>
      <p:guideLst>
        <p:guide orient="horz" pos="2160"/>
        <p:guide pos="3168"/>
      </p:guideLst>
    </p:cSldViewPr>
  </p:slideViewPr>
  <p:outlineViewPr>
    <p:cViewPr>
      <p:scale>
        <a:sx n="33" d="100"/>
        <a:sy n="33" d="100"/>
      </p:scale>
      <p:origin x="0" y="-56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 name="Google Shape;10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we revise the problem in this way, the rigor increases yet again.  In this version of the problem, you have to draw on your understanding of “average” and what an average tells you about a set of data in order to solve the problem.  You might use some familiar procedures about finding averages to figure this out, but the point of the problem is not to simply complete a computation. </a:t>
            </a:r>
            <a:r>
              <a:rPr lang="en-US">
                <a:solidFill>
                  <a:srgbClr val="FF0000"/>
                </a:solidFill>
              </a:rPr>
              <a:t>DEFINE INTEGERS</a:t>
            </a:r>
            <a:endParaRPr/>
          </a:p>
          <a:p>
            <a:pPr marL="0" lvl="0" indent="0" algn="l" rtl="0">
              <a:spcBef>
                <a:spcPts val="360"/>
              </a:spcBef>
              <a:spcAft>
                <a:spcPts val="0"/>
              </a:spcAft>
              <a:buNone/>
            </a:pPr>
            <a:endParaRPr>
              <a:solidFill>
                <a:srgbClr val="FF0000"/>
              </a:solidFill>
            </a:endParaRPr>
          </a:p>
        </p:txBody>
      </p:sp>
      <p:sp>
        <p:nvSpPr>
          <p:cNvPr id="196" name="Google Shape;196;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97" name="Google Shape;19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problem now raises the level of rigor yet again.  Again, there is no prescribed way to go about solving this problem; you need to draw on what you know about averages to think about this problem.   </a:t>
            </a:r>
            <a:endParaRPr/>
          </a:p>
          <a:p>
            <a:pPr marL="0" lvl="0" indent="0" algn="l" rtl="0">
              <a:spcBef>
                <a:spcPts val="360"/>
              </a:spcBef>
              <a:spcAft>
                <a:spcPts val="0"/>
              </a:spcAft>
              <a:buNone/>
            </a:pPr>
            <a:endParaRPr/>
          </a:p>
          <a:p>
            <a:pPr marL="0" lvl="0" indent="0" algn="l" rtl="0">
              <a:spcBef>
                <a:spcPts val="360"/>
              </a:spcBef>
              <a:spcAft>
                <a:spcPts val="0"/>
              </a:spcAft>
              <a:buNone/>
            </a:pPr>
            <a:r>
              <a:rPr lang="en-US"/>
              <a:t>While you might call it a “word problem,” it differs from many textbook word problems.  Often textbook word problems just involve completing a known procedure for a problem couched in a “real-world” situation – but there is still a specific procedure to practice in order to solve the problem.  This problem is more rigorous than that sort of textbook example because it requires the learner to reason about averages, to make choices about what mathematical tools to use, and to justify their thinking using mathematics.</a:t>
            </a:r>
            <a:endParaRPr/>
          </a:p>
          <a:p>
            <a:pPr marL="0" lvl="0" indent="0" algn="l" rtl="0">
              <a:spcBef>
                <a:spcPts val="360"/>
              </a:spcBef>
              <a:spcAft>
                <a:spcPts val="0"/>
              </a:spcAft>
              <a:buNone/>
            </a:pPr>
            <a:endParaRPr/>
          </a:p>
          <a:p>
            <a:pPr marL="0" lvl="0" indent="0" algn="l" rtl="0">
              <a:spcBef>
                <a:spcPts val="360"/>
              </a:spcBef>
              <a:spcAft>
                <a:spcPts val="0"/>
              </a:spcAft>
              <a:buNone/>
            </a:pPr>
            <a:r>
              <a:rPr lang="en-US"/>
              <a:t>Note to Facilitator: Maria is correct because…..</a:t>
            </a:r>
            <a:endParaRPr/>
          </a:p>
          <a:p>
            <a:pPr marL="0" lvl="0" indent="0" algn="l" rtl="0">
              <a:spcBef>
                <a:spcPts val="360"/>
              </a:spcBef>
              <a:spcAft>
                <a:spcPts val="0"/>
              </a:spcAft>
              <a:buNone/>
            </a:pPr>
            <a:endParaRPr/>
          </a:p>
        </p:txBody>
      </p:sp>
      <p:sp>
        <p:nvSpPr>
          <p:cNvPr id="207" name="Google Shape;207;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08" name="Google Shape;20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another example – this time in geometry.</a:t>
            </a:r>
            <a:endParaRPr/>
          </a:p>
          <a:p>
            <a:pPr marL="0" lvl="0" indent="0" algn="l" rtl="0">
              <a:spcBef>
                <a:spcPts val="360"/>
              </a:spcBef>
              <a:spcAft>
                <a:spcPts val="0"/>
              </a:spcAft>
              <a:buNone/>
            </a:pPr>
            <a:endParaRPr/>
          </a:p>
          <a:p>
            <a:pPr marL="0" lvl="0" indent="0" algn="l" rtl="0">
              <a:spcBef>
                <a:spcPts val="360"/>
              </a:spcBef>
              <a:spcAft>
                <a:spcPts val="0"/>
              </a:spcAft>
              <a:buNone/>
            </a:pPr>
            <a:r>
              <a:rPr lang="en-US"/>
              <a:t>This problem is an example of a memorization task.</a:t>
            </a:r>
            <a:endParaRPr/>
          </a:p>
          <a:p>
            <a:pPr marL="0" lvl="0" indent="0" algn="l" rtl="0">
              <a:spcBef>
                <a:spcPts val="360"/>
              </a:spcBef>
              <a:spcAft>
                <a:spcPts val="0"/>
              </a:spcAft>
              <a:buNone/>
            </a:pPr>
            <a:endParaRPr/>
          </a:p>
          <a:p>
            <a:pPr marL="0" lvl="0" indent="0" algn="l" rtl="0">
              <a:spcBef>
                <a:spcPts val="360"/>
              </a:spcBef>
              <a:spcAft>
                <a:spcPts val="0"/>
              </a:spcAft>
              <a:buNone/>
            </a:pPr>
            <a:r>
              <a:rPr lang="en-US"/>
              <a:t>Add area: </a:t>
            </a:r>
            <a:endParaRPr/>
          </a:p>
          <a:p>
            <a:pPr marL="0" lvl="0" indent="0" algn="l" rtl="0">
              <a:spcBef>
                <a:spcPts val="360"/>
              </a:spcBef>
              <a:spcAft>
                <a:spcPts val="0"/>
              </a:spcAft>
              <a:buNone/>
            </a:pPr>
            <a:endParaRPr/>
          </a:p>
        </p:txBody>
      </p:sp>
      <p:sp>
        <p:nvSpPr>
          <p:cNvPr id="218" name="Google Shape;21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19" name="Google Shape;21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can raise the level of rigor slightly by asking this kind of very familiar problem.  Now there is memorization required to recall the formula, and computation skills to apply to find the area.  However, it is still a cognitively low-demand task.</a:t>
            </a:r>
            <a:endParaRPr/>
          </a:p>
          <a:p>
            <a:pPr marL="0" lvl="0" indent="0" algn="l" rtl="0">
              <a:spcBef>
                <a:spcPts val="360"/>
              </a:spcBef>
              <a:spcAft>
                <a:spcPts val="0"/>
              </a:spcAft>
              <a:buNone/>
            </a:pPr>
            <a:endParaRPr/>
          </a:p>
          <a:p>
            <a:pPr marL="0" lvl="0" indent="0" algn="l" rtl="0">
              <a:spcBef>
                <a:spcPts val="360"/>
              </a:spcBef>
              <a:spcAft>
                <a:spcPts val="0"/>
              </a:spcAft>
              <a:buNone/>
            </a:pPr>
            <a:r>
              <a:rPr lang="en-US"/>
              <a:t>Give some options</a:t>
            </a:r>
            <a:endParaRPr/>
          </a:p>
          <a:p>
            <a:pPr marL="0" lvl="0" indent="0" algn="l" rtl="0">
              <a:spcBef>
                <a:spcPts val="360"/>
              </a:spcBef>
              <a:spcAft>
                <a:spcPts val="0"/>
              </a:spcAft>
              <a:buNone/>
            </a:pPr>
            <a:endParaRPr/>
          </a:p>
        </p:txBody>
      </p:sp>
      <p:sp>
        <p:nvSpPr>
          <p:cNvPr id="229" name="Google Shape;229;p1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30" name="Google Shape;23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Changing the problem in this way increases the rigor yet again and makes the task a cognitively higher demand task.  Students have to not just complete a procedure but use that procedure in the service of answering a more complex question.  They have to test their ideas, organize their work and thinking, compare their results and draw a conclusion.</a:t>
            </a:r>
            <a:endParaRPr/>
          </a:p>
          <a:p>
            <a:pPr marL="0" lvl="0" indent="0" algn="l" rtl="0">
              <a:spcBef>
                <a:spcPts val="360"/>
              </a:spcBef>
              <a:spcAft>
                <a:spcPts val="0"/>
              </a:spcAft>
              <a:buNone/>
            </a:pPr>
            <a:endParaRPr/>
          </a:p>
          <a:p>
            <a:pPr marL="0" lvl="0" indent="0" algn="l" rtl="0">
              <a:spcBef>
                <a:spcPts val="360"/>
              </a:spcBef>
              <a:spcAft>
                <a:spcPts val="0"/>
              </a:spcAft>
              <a:buNone/>
            </a:pPr>
            <a:r>
              <a:rPr lang="en-US"/>
              <a:t>Refer to the standards, </a:t>
            </a:r>
            <a:endParaRPr/>
          </a:p>
          <a:p>
            <a:pPr marL="0" lvl="0" indent="0" algn="l" rtl="0">
              <a:spcBef>
                <a:spcPts val="360"/>
              </a:spcBef>
              <a:spcAft>
                <a:spcPts val="0"/>
              </a:spcAft>
              <a:buNone/>
            </a:pPr>
            <a:endParaRPr/>
          </a:p>
        </p:txBody>
      </p:sp>
      <p:sp>
        <p:nvSpPr>
          <p:cNvPr id="240" name="Google Shape;240;p1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41" name="Google Shape;24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problem increases the rigor yet again.  There is no prescribed way to solve the problem, you need to draw on what you know about area and perimeter to reason about the problem, and you have to describe your thinking.</a:t>
            </a:r>
            <a:endParaRPr/>
          </a:p>
          <a:p>
            <a:pPr marL="0" lvl="0" indent="0" algn="l" rtl="0">
              <a:spcBef>
                <a:spcPts val="360"/>
              </a:spcBef>
              <a:spcAft>
                <a:spcPts val="0"/>
              </a:spcAft>
              <a:buNone/>
            </a:pPr>
            <a:endParaRPr/>
          </a:p>
          <a:p>
            <a:pPr marL="0" lvl="0" indent="0" algn="l" rtl="0">
              <a:spcBef>
                <a:spcPts val="360"/>
              </a:spcBef>
              <a:spcAft>
                <a:spcPts val="0"/>
              </a:spcAft>
              <a:buNone/>
            </a:pPr>
            <a:r>
              <a:rPr lang="en-US"/>
              <a:t>Do a couple of these</a:t>
            </a:r>
            <a:endParaRPr/>
          </a:p>
          <a:p>
            <a:pPr marL="0" lvl="0" indent="0" algn="l" rtl="0">
              <a:spcBef>
                <a:spcPts val="360"/>
              </a:spcBef>
              <a:spcAft>
                <a:spcPts val="0"/>
              </a:spcAft>
              <a:buNone/>
            </a:pPr>
            <a:endParaRPr/>
          </a:p>
        </p:txBody>
      </p:sp>
      <p:sp>
        <p:nvSpPr>
          <p:cNvPr id="250" name="Google Shape;250;p1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51" name="Google Shape;25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summary, we want to move away from a vision of “rigor” that means doing more and doing it faster to a vision of “rigor” that means going into greater depth with mathematical ideas, and paying attention to learning and understanding concepts, not JUST completing procedures.  Procedures are an important companion to conceptual understanding, but a steady diet of procedures alone is not enough for students to learn mathematics.</a:t>
            </a:r>
            <a:endParaRPr/>
          </a:p>
          <a:p>
            <a:pPr marL="0" lvl="0" indent="0" algn="l" rtl="0">
              <a:spcBef>
                <a:spcPts val="360"/>
              </a:spcBef>
              <a:spcAft>
                <a:spcPts val="0"/>
              </a:spcAft>
              <a:buNone/>
            </a:pPr>
            <a:endParaRPr/>
          </a:p>
        </p:txBody>
      </p:sp>
      <p:sp>
        <p:nvSpPr>
          <p:cNvPr id="260" name="Google Shape;260;p1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61" name="Google Shape;26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17</a:t>
            </a:fld>
            <a:endParaRPr>
              <a:latin typeface="Arial"/>
              <a:ea typeface="Arial"/>
              <a:cs typeface="Arial"/>
              <a:sym typeface="Arial"/>
            </a:endParaRPr>
          </a:p>
        </p:txBody>
      </p:sp>
      <p:sp>
        <p:nvSpPr>
          <p:cNvPr id="269" name="Google Shape;269;p1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
        <p:nvSpPr>
          <p:cNvPr id="270" name="Google Shape;27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 new MA mathematics curriculum frameworks have 2 important parts:</a:t>
            </a:r>
            <a:endParaRPr/>
          </a:p>
          <a:p>
            <a:pPr marL="0" lvl="0" indent="0" algn="l" rtl="0">
              <a:spcBef>
                <a:spcPts val="360"/>
              </a:spcBef>
              <a:spcAft>
                <a:spcPts val="0"/>
              </a:spcAft>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r>
              <a:rPr lang="en-US" sz="1200">
                <a:solidFill>
                  <a:schemeClr val="dk1"/>
                </a:solidFill>
                <a:latin typeface="Calibri"/>
                <a:ea typeface="Calibri"/>
                <a:cs typeface="Calibri"/>
                <a:sym typeface="Calibri"/>
              </a:rPr>
              <a:t>1) The Standards for Mathematical Content and</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2)  The Standards for Mathematical Practice </a:t>
            </a:r>
            <a:endParaRPr/>
          </a:p>
          <a:p>
            <a:pPr marL="0" lvl="0" indent="0" algn="l" rtl="0">
              <a:spcBef>
                <a:spcPts val="360"/>
              </a:spcBef>
              <a:spcAft>
                <a:spcPts val="0"/>
              </a:spcAft>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r>
              <a:rPr lang="en-US" sz="1200">
                <a:solidFill>
                  <a:schemeClr val="dk1"/>
                </a:solidFill>
                <a:latin typeface="Calibri"/>
                <a:ea typeface="Calibri"/>
                <a:cs typeface="Calibri"/>
                <a:sym typeface="Calibri"/>
              </a:rPr>
              <a:t>The Standards for Mathematical Practice are the ones we’ll be paying attention to today. These are a part of every grade level, PreK-12 and capture a vision of the “habits of mind” of a mathematically proficient student – ways of approaching mathematical tasks, and reasoning and making sense of them.</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
        <p:nvSpPr>
          <p:cNvPr id="272" name="Google Shape;272;p1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There are 8 Standards for Mathematical Practice, listed here.  You received a handout with the text of these 8 standards before this meeting to give yourself time to read them.  We’ll be paying special attention to #3 today.</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 math content and practice standards go a step further in their rigor, depth and specificity in describing ways that students engage with mathematics.</a:t>
            </a:r>
            <a:endParaRPr/>
          </a:p>
          <a:p>
            <a:pPr marL="0" lvl="0" indent="0" algn="l" rtl="0">
              <a:spcBef>
                <a:spcPts val="360"/>
              </a:spcBef>
              <a:spcAft>
                <a:spcPts val="0"/>
              </a:spcAft>
              <a:buNone/>
            </a:pPr>
            <a:endParaRPr>
              <a:latin typeface="Arial"/>
              <a:ea typeface="Arial"/>
              <a:cs typeface="Arial"/>
              <a:sym typeface="Arial"/>
            </a:endParaRPr>
          </a:p>
        </p:txBody>
      </p:sp>
      <p:sp>
        <p:nvSpPr>
          <p:cNvPr id="291" name="Google Shape;29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19</a:t>
            </a:fld>
            <a:endParaRPr>
              <a:latin typeface="Arial"/>
              <a:ea typeface="Arial"/>
              <a:cs typeface="Arial"/>
              <a:sym typeface="Arial"/>
            </a:endParaRPr>
          </a:p>
        </p:txBody>
      </p:sp>
      <p:sp>
        <p:nvSpPr>
          <p:cNvPr id="292" name="Google Shape;292;p1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Developing Algebraic Thinking (DAT) Administrator Session</a:t>
            </a:r>
            <a:endParaRPr/>
          </a:p>
        </p:txBody>
      </p:sp>
      <p:sp>
        <p:nvSpPr>
          <p:cNvPr id="293" name="Google Shape;293;p1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latin typeface="Arial"/>
                <a:ea typeface="Arial"/>
                <a:cs typeface="Arial"/>
                <a:sym typeface="Arial"/>
              </a:rPr>
              <a:t>June 2010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10" name="Google Shape;11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is more than “advanced problem solving.”  The Standards for Mathematical Practice define a next step in the level of expectation that all students have an opportunity to engage with rigorous mathematics.</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
        <p:nvSpPr>
          <p:cNvPr id="303" name="Google Shape;30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20</a:t>
            </a:fld>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practices or mathematical “habits of mind” describe what students –</a:t>
            </a:r>
            <a:r>
              <a:rPr lang="en-US" b="1">
                <a:latin typeface="Arial"/>
                <a:ea typeface="Arial"/>
                <a:cs typeface="Arial"/>
                <a:sym typeface="Arial"/>
              </a:rPr>
              <a:t>at all grades</a:t>
            </a:r>
            <a:r>
              <a:rPr lang="en-US">
                <a:latin typeface="Arial"/>
                <a:ea typeface="Arial"/>
                <a:cs typeface="Arial"/>
                <a:sym typeface="Arial"/>
              </a:rPr>
              <a:t>– must develop and use.  Developed differently at different grades…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
        <p:nvSpPr>
          <p:cNvPr id="313" name="Google Shape;31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21</a:t>
            </a:fld>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325" name="Google Shape;32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We’re going to take 5-7 minutes to give you an opportunity to start work on the problem.  </a:t>
            </a:r>
            <a:endParaRPr/>
          </a:p>
          <a:p>
            <a:pPr marL="0" marR="0" lvl="0" indent="0" algn="l" rtl="0">
              <a:lnSpc>
                <a:spcPct val="100000"/>
              </a:lnSpc>
              <a:spcBef>
                <a:spcPts val="36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a:latin typeface="Calibri"/>
                <a:ea typeface="Calibri"/>
                <a:cs typeface="Calibri"/>
                <a:sym typeface="Calibri"/>
              </a:rPr>
              <a:t>It’s important for everyone to at least give it a try for 2 reasons: 1) you will see students grappling with this problem in the video, and it really helps to understand what the problem is about as you listen to them; </a:t>
            </a:r>
            <a:r>
              <a:rPr lang="en-US" b="1">
                <a:latin typeface="Calibri"/>
                <a:ea typeface="Calibri"/>
                <a:cs typeface="Calibri"/>
                <a:sym typeface="Calibri"/>
              </a:rPr>
              <a:t> 2) </a:t>
            </a:r>
            <a:endParaRPr/>
          </a:p>
          <a:p>
            <a:pPr marL="0" marR="0" lvl="0" indent="0" algn="l" rtl="0">
              <a:lnSpc>
                <a:spcPct val="100000"/>
              </a:lnSpc>
              <a:spcBef>
                <a:spcPts val="36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a:latin typeface="Calibri"/>
                <a:ea typeface="Calibri"/>
                <a:cs typeface="Calibri"/>
                <a:sym typeface="Calibri"/>
              </a:rPr>
              <a:t>You are not expected to finish it; just get into it enough to have a sense of what the problem is about and to pay attention to how you are thinking about the pattern in the problem.</a:t>
            </a:r>
            <a:endParaRPr>
              <a:latin typeface="Calibri"/>
              <a:ea typeface="Calibri"/>
              <a:cs typeface="Calibri"/>
              <a:sym typeface="Calibri"/>
            </a:endParaRPr>
          </a:p>
          <a:p>
            <a:pPr marL="0" lvl="0" indent="0" algn="l" rtl="0">
              <a:spcBef>
                <a:spcPts val="360"/>
              </a:spcBef>
              <a:spcAft>
                <a:spcPts val="0"/>
              </a:spcAft>
              <a:buNone/>
            </a:pPr>
            <a:endParaRPr/>
          </a:p>
        </p:txBody>
      </p:sp>
      <p:sp>
        <p:nvSpPr>
          <p:cNvPr id="335" name="Google Shape;335;p2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336" name="Google Shape;33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6" name="Google Shape;34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356" name="Google Shape;35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367" name="Google Shape;36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378" name="Google Shape;37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389" name="Google Shape;38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Today’s protocol was intended to help the team build shared knowledge about the Standards for Mathematical Practice that are part of the new MA curriculum frameworks in mathematics.</a:t>
            </a:r>
            <a:endParaRPr/>
          </a:p>
          <a:p>
            <a:pPr marL="0" lvl="0" indent="0" algn="l" rtl="0">
              <a:spcBef>
                <a:spcPts val="360"/>
              </a:spcBef>
              <a:spcAft>
                <a:spcPts val="0"/>
              </a:spcAft>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r>
              <a:rPr lang="en-US" sz="1200">
                <a:solidFill>
                  <a:schemeClr val="dk1"/>
                </a:solidFill>
                <a:latin typeface="Calibri"/>
                <a:ea typeface="Calibri"/>
                <a:cs typeface="Calibri"/>
                <a:sym typeface="Calibri"/>
              </a:rPr>
              <a:t>The next two protocols will now lay out a framework for making this mathematics accessible to students with disabilities.  The next one will introduce the framework in the context of just one student, and the final protocol will extend that framework to a classroom of students with varied learning needs.</a:t>
            </a:r>
            <a:endParaRPr/>
          </a:p>
          <a:p>
            <a:pPr marL="0" lvl="0" indent="0" algn="l" rtl="0">
              <a:spcBef>
                <a:spcPts val="360"/>
              </a:spcBef>
              <a:spcAft>
                <a:spcPts val="0"/>
              </a:spcAft>
              <a:buNone/>
            </a:pPr>
            <a:endParaRPr/>
          </a:p>
        </p:txBody>
      </p:sp>
      <p:sp>
        <p:nvSpPr>
          <p:cNvPr id="399" name="Google Shape;399;p2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400" name="Google Shape;40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21" name="Google Shape;121;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about to look at several examples of ways to start with a simple math problem and revise the problem slightly to increase the level of mathematical rigor.</a:t>
            </a:r>
            <a:endParaRPr/>
          </a:p>
          <a:p>
            <a:pPr marL="0" lvl="0" indent="0" algn="l" rtl="0">
              <a:spcBef>
                <a:spcPts val="360"/>
              </a:spcBef>
              <a:spcAft>
                <a:spcPts val="0"/>
              </a:spcAft>
              <a:buNone/>
            </a:pPr>
            <a:endParaRPr/>
          </a:p>
          <a:p>
            <a:pPr marL="0" lvl="0" indent="0" algn="l" rtl="0">
              <a:spcBef>
                <a:spcPts val="360"/>
              </a:spcBef>
              <a:spcAft>
                <a:spcPts val="0"/>
              </a:spcAft>
              <a:buNone/>
            </a:pPr>
            <a:r>
              <a:rPr lang="en-US"/>
              <a:t>As you go through these examples, think about what characterizes the problems that are more rigorous, and how that fits with your initial brainstormed definition of rigor.</a:t>
            </a:r>
            <a:endParaRPr/>
          </a:p>
          <a:p>
            <a:pPr marL="0" lvl="0" indent="0" algn="l" rtl="0">
              <a:spcBef>
                <a:spcPts val="360"/>
              </a:spcBef>
              <a:spcAft>
                <a:spcPts val="0"/>
              </a:spcAft>
              <a:buNone/>
            </a:pPr>
            <a:endParaRPr/>
          </a:p>
        </p:txBody>
      </p:sp>
      <p:sp>
        <p:nvSpPr>
          <p:cNvPr id="141" name="Google Shape;141;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42" name="Google Shape;14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10"/>
              <a:t>(Click space bar to reveal each bullet):</a:t>
            </a:r>
            <a:endParaRPr/>
          </a:p>
          <a:p>
            <a:pPr marL="0" lvl="0" indent="0" algn="l" rtl="0">
              <a:spcBef>
                <a:spcPts val="333"/>
              </a:spcBef>
              <a:spcAft>
                <a:spcPts val="0"/>
              </a:spcAft>
              <a:buNone/>
            </a:pPr>
            <a:r>
              <a:rPr lang="en-US" sz="1110" b="1"/>
              <a:t>6 + 5 = ___:  </a:t>
            </a:r>
            <a:r>
              <a:rPr lang="en-US" sz="1110" b="0"/>
              <a:t>This is the kind of math problem that most people are accustomed to seeing.  It’s a straightforward computation problem, and the goal is simply to accurately find the answer.  This is a cognitively low-demand task; the only mathematical task required is computation and there is a proscribed procedure to follow to do the computation.</a:t>
            </a:r>
            <a:endParaRPr/>
          </a:p>
          <a:p>
            <a:pPr marL="0" lvl="0" indent="0" algn="l" rtl="0">
              <a:spcBef>
                <a:spcPts val="333"/>
              </a:spcBef>
              <a:spcAft>
                <a:spcPts val="0"/>
              </a:spcAft>
              <a:buNone/>
            </a:pPr>
            <a:endParaRPr sz="1110" b="0"/>
          </a:p>
          <a:p>
            <a:pPr marL="0" lvl="0" indent="0" algn="l" rtl="0">
              <a:spcBef>
                <a:spcPts val="333"/>
              </a:spcBef>
              <a:spcAft>
                <a:spcPts val="0"/>
              </a:spcAft>
              <a:buNone/>
            </a:pPr>
            <a:r>
              <a:rPr lang="en-US" sz="1110" b="1"/>
              <a:t>What pairs of numbers….:</a:t>
            </a:r>
            <a:r>
              <a:rPr lang="en-US" sz="1110" b="0"/>
              <a:t> If you change the problem slightly to instead ask for the pairs of numbers that add up to 11, all of a sudden the problem is a little richer.  You are still achieving the goal of computing correctly that you had in the previous version of the problem, but now there are more opportunities to do so embedded in the same problem.  </a:t>
            </a:r>
            <a:endParaRPr/>
          </a:p>
          <a:p>
            <a:pPr marL="0" lvl="0" indent="0" algn="l" rtl="0">
              <a:spcBef>
                <a:spcPts val="333"/>
              </a:spcBef>
              <a:spcAft>
                <a:spcPts val="0"/>
              </a:spcAft>
              <a:buNone/>
            </a:pPr>
            <a:r>
              <a:rPr lang="en-US" sz="1110" b="0"/>
              <a:t>While this is still a cognitively low-demand task, it is more rigorous than the previous one because now you need to think about different ways to make 11 out of two quantities. There is still a proscribed procedure to follow, but the procedure now involves computation, making comparisons and keeping track of the list of pairs.</a:t>
            </a:r>
            <a:endParaRPr/>
          </a:p>
          <a:p>
            <a:pPr marL="0" lvl="0" indent="0" algn="l" rtl="0">
              <a:spcBef>
                <a:spcPts val="333"/>
              </a:spcBef>
              <a:spcAft>
                <a:spcPts val="0"/>
              </a:spcAft>
              <a:buNone/>
            </a:pPr>
            <a:endParaRPr sz="1110" b="0"/>
          </a:p>
          <a:p>
            <a:pPr marL="0" lvl="0" indent="0" algn="l" rtl="0">
              <a:spcBef>
                <a:spcPts val="333"/>
              </a:spcBef>
              <a:spcAft>
                <a:spcPts val="0"/>
              </a:spcAft>
              <a:buNone/>
            </a:pPr>
            <a:r>
              <a:rPr lang="en-US" sz="1110" b="1"/>
              <a:t>What pairs can you find if you don’t…: </a:t>
            </a:r>
            <a:r>
              <a:rPr lang="en-US" sz="1110" b="0"/>
              <a:t>Many people will think (at least at first) only about whole numbers.  If you ask the question slightly differently now, you increase the rigor by having to consider different classes of numbers: whole numbers, positive and negative numbers, fractions, decimals and others.</a:t>
            </a:r>
            <a:endParaRPr/>
          </a:p>
          <a:p>
            <a:pPr marL="0" lvl="0" indent="0" algn="l" rtl="0">
              <a:spcBef>
                <a:spcPts val="333"/>
              </a:spcBef>
              <a:spcAft>
                <a:spcPts val="0"/>
              </a:spcAft>
              <a:buNone/>
            </a:pPr>
            <a:r>
              <a:rPr lang="en-US" sz="1110" b="0"/>
              <a:t>This is a cognitively higher-demand task because now you have to think more conceptually about how different KINDS of numbers can be combined to make 11. There is not merely a single correct answer to find, but a variety of correct answers to find, and those answers can be used to find others.  (I.e. If I know that 9½ + 1½ makes 11, I might reason that 8½ + 2½ also makes 11.  Or if I know that 8.5 + 2.5 makes 11, I might reason that 7.5 + 3.5 makes 11.) The process for arriving at a solution is not as prescribed as in the prior two examples.</a:t>
            </a:r>
            <a:endParaRPr/>
          </a:p>
          <a:p>
            <a:pPr marL="0" lvl="0" indent="0" algn="l" rtl="0">
              <a:spcBef>
                <a:spcPts val="333"/>
              </a:spcBef>
              <a:spcAft>
                <a:spcPts val="0"/>
              </a:spcAft>
              <a:buNone/>
            </a:pPr>
            <a:endParaRPr sz="1110" b="0"/>
          </a:p>
          <a:p>
            <a:pPr marL="0" lvl="0" indent="0" algn="l" rtl="0">
              <a:spcBef>
                <a:spcPts val="333"/>
              </a:spcBef>
              <a:spcAft>
                <a:spcPts val="0"/>
              </a:spcAft>
              <a:buNone/>
            </a:pPr>
            <a:r>
              <a:rPr lang="en-US" sz="1110" b="1"/>
              <a:t>How do you know…: </a:t>
            </a:r>
            <a:r>
              <a:rPr lang="en-US" sz="1110" b="0"/>
              <a:t>By adding this final question, you increase the level of rigor yet again.  This is a very cognitively demanding task.  Not only is there no prescribed way to arrive at a solution, but the process involves analyzing, testing, comparing and justifying.</a:t>
            </a:r>
            <a:endParaRPr sz="1110" b="0"/>
          </a:p>
          <a:p>
            <a:pPr marL="0" lvl="0" indent="0" algn="l" rtl="0">
              <a:spcBef>
                <a:spcPts val="333"/>
              </a:spcBef>
              <a:spcAft>
                <a:spcPts val="0"/>
              </a:spcAft>
              <a:buNone/>
            </a:pPr>
            <a:endParaRPr sz="1110" b="0"/>
          </a:p>
        </p:txBody>
      </p:sp>
      <p:sp>
        <p:nvSpPr>
          <p:cNvPr id="152" name="Google Shape;152;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53" name="Google Shape;15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Rigor does not necessarily mean going faster or going further ahead in the material.  It means delving deeper into the mathematics.</a:t>
            </a:r>
            <a:endParaRPr/>
          </a:p>
          <a:p>
            <a:pPr marL="0" lvl="0" indent="0" algn="l" rtl="0">
              <a:spcBef>
                <a:spcPts val="360"/>
              </a:spcBef>
              <a:spcAft>
                <a:spcPts val="0"/>
              </a:spcAft>
              <a:buNone/>
            </a:pPr>
            <a:endParaRPr/>
          </a:p>
          <a:p>
            <a:pPr marL="0" lvl="0" indent="0" algn="l" rtl="0">
              <a:spcBef>
                <a:spcPts val="360"/>
              </a:spcBef>
              <a:spcAft>
                <a:spcPts val="0"/>
              </a:spcAft>
              <a:buNone/>
            </a:pPr>
            <a:r>
              <a:rPr lang="en-US"/>
              <a:t>To get a little more sense of what “going deeper” means, we’re going to look at two examples of math problems adapted in four different ways – like the 6+5 example – to show increasing levels of rigor.  It’s not important that all of you feel like you know how to </a:t>
            </a:r>
            <a:r>
              <a:rPr lang="en-US" i="1" u="none"/>
              <a:t>solve</a:t>
            </a:r>
            <a:r>
              <a:rPr lang="en-US" u="sng"/>
              <a:t> </a:t>
            </a:r>
            <a:r>
              <a:rPr lang="en-US"/>
              <a:t>the problems – what matters more here is to look for the difference in the kind of mathematical reasoning needed to solve the problem.</a:t>
            </a:r>
            <a:endParaRPr/>
          </a:p>
          <a:p>
            <a:pPr marL="0" lvl="0" indent="0" algn="l" rtl="0">
              <a:spcBef>
                <a:spcPts val="360"/>
              </a:spcBef>
              <a:spcAft>
                <a:spcPts val="0"/>
              </a:spcAft>
              <a:buNone/>
            </a:pPr>
            <a:endParaRPr/>
          </a:p>
        </p:txBody>
      </p:sp>
      <p:sp>
        <p:nvSpPr>
          <p:cNvPr id="163" name="Google Shape;163;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64" name="Google Shape;16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the first example.  Answering this question involves a straightforward memorization task.  It’s a cognitively low-demand task.</a:t>
            </a:r>
            <a:endParaRPr/>
          </a:p>
          <a:p>
            <a:pPr marL="0" lvl="0" indent="0" algn="l" rtl="0">
              <a:spcBef>
                <a:spcPts val="360"/>
              </a:spcBef>
              <a:spcAft>
                <a:spcPts val="0"/>
              </a:spcAft>
              <a:buNone/>
            </a:pPr>
            <a:endParaRPr/>
          </a:p>
          <a:p>
            <a:pPr marL="0" lvl="0" indent="0" algn="l" rtl="0">
              <a:spcBef>
                <a:spcPts val="360"/>
              </a:spcBef>
              <a:spcAft>
                <a:spcPts val="0"/>
              </a:spcAft>
              <a:buNone/>
            </a:pPr>
            <a:r>
              <a:rPr lang="en-US"/>
              <a:t>(Note that cognitively low-demand mathematical tasks don’t necessarily mean that they are somehow “inferior” or less desirable than higher cognitively demanding tasks.  They are an important part of being able to do mathematics.  However, what IS less desirable is a steady diet for students of only low cognitively demand tasks.)</a:t>
            </a:r>
            <a:endParaRPr/>
          </a:p>
          <a:p>
            <a:pPr marL="0" lvl="0" indent="0" algn="l" rtl="0">
              <a:spcBef>
                <a:spcPts val="360"/>
              </a:spcBef>
              <a:spcAft>
                <a:spcPts val="0"/>
              </a:spcAft>
              <a:buNone/>
            </a:pPr>
            <a:endParaRPr/>
          </a:p>
        </p:txBody>
      </p:sp>
      <p:sp>
        <p:nvSpPr>
          <p:cNvPr id="174" name="Google Shape;174;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75" name="Google Shape;17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We can change the question in this way to increase the level of rigor somewhat.  Again, there’s still a prescribed procedure (or choice of several procedures) that can be used to solve the problem.  However, now there is a greater mathematical requirement than memorization needed to solve the problem.</a:t>
            </a:r>
            <a:endParaRPr/>
          </a:p>
          <a:p>
            <a:pPr marL="0" lvl="0" indent="0" algn="l" rtl="0">
              <a:spcBef>
                <a:spcPts val="360"/>
              </a:spcBef>
              <a:spcAft>
                <a:spcPts val="0"/>
              </a:spcAft>
              <a:buNone/>
            </a:pPr>
            <a:endParaRPr/>
          </a:p>
        </p:txBody>
      </p:sp>
      <p:sp>
        <p:nvSpPr>
          <p:cNvPr id="185" name="Google Shape;185;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86" name="Google Shape;1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pic>
        <p:nvPicPr>
          <p:cNvPr id="19" name="Google Shape;19;p2" descr="ESE Logo"/>
          <p:cNvPicPr preferRelativeResize="0"/>
          <p:nvPr/>
        </p:nvPicPr>
        <p:blipFill rotWithShape="1">
          <a:blip r:embed="rId2">
            <a:alphaModFix/>
          </a:blip>
          <a:srcRect r="77994"/>
          <a:stretch/>
        </p:blipFill>
        <p:spPr>
          <a:xfrm>
            <a:off x="5867400" y="-381000"/>
            <a:ext cx="3505200" cy="7745413"/>
          </a:xfrm>
          <a:prstGeom prst="rect">
            <a:avLst/>
          </a:prstGeom>
          <a:noFill/>
          <a:ln>
            <a:noFill/>
          </a:ln>
        </p:spPr>
      </p:pic>
      <p:pic>
        <p:nvPicPr>
          <p:cNvPr id="20" name="Google Shape;20;p2" descr="ESE Logo"/>
          <p:cNvPicPr preferRelativeResize="0"/>
          <p:nvPr/>
        </p:nvPicPr>
        <p:blipFill rotWithShape="1">
          <a:blip r:embed="rId3">
            <a:alphaModFix/>
          </a:blip>
          <a:srcRect l="22374" t="42899"/>
          <a:stretch/>
        </p:blipFill>
        <p:spPr>
          <a:xfrm>
            <a:off x="533400" y="5322888"/>
            <a:ext cx="2611438" cy="935037"/>
          </a:xfrm>
          <a:prstGeom prst="rect">
            <a:avLst/>
          </a:prstGeom>
          <a:noFill/>
          <a:ln>
            <a:noFill/>
          </a:ln>
        </p:spPr>
      </p:pic>
      <p:sp>
        <p:nvSpPr>
          <p:cNvPr id="21" name="Google Shape;21;p2"/>
          <p:cNvSpPr txBox="1">
            <a:spLocks noGrp="1"/>
          </p:cNvSpPr>
          <p:nvPr>
            <p:ph type="ctrTitle"/>
          </p:nvPr>
        </p:nvSpPr>
        <p:spPr>
          <a:xfrm>
            <a:off x="533400" y="990601"/>
            <a:ext cx="7772400" cy="1905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533400" y="2895600"/>
            <a:ext cx="6400800" cy="10668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a:solidFill>
                  <a:srgbClr val="8889A0"/>
                </a:solidFill>
              </a:defRPr>
            </a:lvl1pPr>
            <a:lvl2pPr lvl="1" algn="ctr">
              <a:spcBef>
                <a:spcPts val="480"/>
              </a:spcBef>
              <a:spcAft>
                <a:spcPts val="0"/>
              </a:spcAft>
              <a:buSzPts val="2400"/>
              <a:buNone/>
              <a:defRPr>
                <a:solidFill>
                  <a:srgbClr val="8889A0"/>
                </a:solidFill>
              </a:defRPr>
            </a:lvl2pPr>
            <a:lvl3pPr lvl="2" algn="ctr">
              <a:spcBef>
                <a:spcPts val="400"/>
              </a:spcBef>
              <a:spcAft>
                <a:spcPts val="0"/>
              </a:spcAft>
              <a:buSzPts val="2000"/>
              <a:buNone/>
              <a:defRPr>
                <a:solidFill>
                  <a:srgbClr val="8889A0"/>
                </a:solidFill>
              </a:defRPr>
            </a:lvl3pPr>
            <a:lvl4pPr lvl="3" algn="ctr">
              <a:spcBef>
                <a:spcPts val="400"/>
              </a:spcBef>
              <a:spcAft>
                <a:spcPts val="0"/>
              </a:spcAft>
              <a:buSzPts val="2000"/>
              <a:buNone/>
              <a:defRPr>
                <a:solidFill>
                  <a:srgbClr val="8889A0"/>
                </a:solidFill>
              </a:defRPr>
            </a:lvl4pPr>
            <a:lvl5pPr lvl="4" algn="ctr">
              <a:spcBef>
                <a:spcPts val="400"/>
              </a:spcBef>
              <a:spcAft>
                <a:spcPts val="0"/>
              </a:spcAft>
              <a:buSzPts val="2000"/>
              <a:buNone/>
              <a:defRPr>
                <a:solidFill>
                  <a:srgbClr val="8889A0"/>
                </a:solidFill>
              </a:defRPr>
            </a:lvl5pPr>
            <a:lvl6pPr lvl="5" algn="ctr">
              <a:spcBef>
                <a:spcPts val="400"/>
              </a:spcBef>
              <a:spcAft>
                <a:spcPts val="0"/>
              </a:spcAft>
              <a:buClr>
                <a:srgbClr val="8889A0"/>
              </a:buClr>
              <a:buSzPts val="2000"/>
              <a:buNone/>
              <a:defRPr>
                <a:solidFill>
                  <a:srgbClr val="8889A0"/>
                </a:solidFill>
              </a:defRPr>
            </a:lvl6pPr>
            <a:lvl7pPr lvl="6" algn="ctr">
              <a:spcBef>
                <a:spcPts val="400"/>
              </a:spcBef>
              <a:spcAft>
                <a:spcPts val="0"/>
              </a:spcAft>
              <a:buClr>
                <a:srgbClr val="8889A0"/>
              </a:buClr>
              <a:buSzPts val="2000"/>
              <a:buNone/>
              <a:defRPr>
                <a:solidFill>
                  <a:srgbClr val="8889A0"/>
                </a:solidFill>
              </a:defRPr>
            </a:lvl7pPr>
            <a:lvl8pPr lvl="7" algn="ctr">
              <a:spcBef>
                <a:spcPts val="400"/>
              </a:spcBef>
              <a:spcAft>
                <a:spcPts val="0"/>
              </a:spcAft>
              <a:buClr>
                <a:srgbClr val="8889A0"/>
              </a:buClr>
              <a:buSzPts val="2000"/>
              <a:buNone/>
              <a:defRPr>
                <a:solidFill>
                  <a:srgbClr val="8889A0"/>
                </a:solidFill>
              </a:defRPr>
            </a:lvl8pPr>
            <a:lvl9pPr lvl="8" algn="ctr">
              <a:spcBef>
                <a:spcPts val="400"/>
              </a:spcBef>
              <a:spcAft>
                <a:spcPts val="0"/>
              </a:spcAft>
              <a:buClr>
                <a:srgbClr val="8889A0"/>
              </a:buClr>
              <a:buSzPts val="2000"/>
              <a:buNone/>
              <a:defRPr>
                <a:solidFill>
                  <a:srgbClr val="8889A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on Left Half">
  <p:cSld name="Picture on Left Half">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648200" y="285750"/>
            <a:ext cx="4191000"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4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0" y="0"/>
            <a:ext cx="4572000" cy="6858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5" name="Google Shape;75;p11"/>
          <p:cNvSpPr txBox="1">
            <a:spLocks noGrp="1"/>
          </p:cNvSpPr>
          <p:nvPr>
            <p:ph type="body" idx="2"/>
          </p:nvPr>
        </p:nvSpPr>
        <p:spPr>
          <a:xfrm>
            <a:off x="4648200" y="1524000"/>
            <a:ext cx="3886200" cy="4724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11"/>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85800" y="4800600"/>
            <a:ext cx="76200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a:spLocks noGrp="1"/>
          </p:cNvSpPr>
          <p:nvPr>
            <p:ph type="pic" idx="2"/>
          </p:nvPr>
        </p:nvSpPr>
        <p:spPr>
          <a:xfrm>
            <a:off x="685800" y="612775"/>
            <a:ext cx="76200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Noto Sans Symbols"/>
              <a:buNone/>
              <a:defRPr sz="3200" b="0" i="0" u="none" strike="noStrike" cap="none">
                <a:solidFill>
                  <a:schemeClr val="dk1"/>
                </a:solidFill>
                <a:latin typeface="Tahoma"/>
                <a:ea typeface="Tahoma"/>
                <a:cs typeface="Tahoma"/>
                <a:sym typeface="Tahom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1"/>
                </a:solidFill>
                <a:latin typeface="Tahoma"/>
                <a:ea typeface="Tahoma"/>
                <a:cs typeface="Tahoma"/>
                <a:sym typeface="Tahom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1"/>
                </a:solidFill>
                <a:latin typeface="Tahoma"/>
                <a:ea typeface="Tahoma"/>
                <a:cs typeface="Tahoma"/>
                <a:sym typeface="Tahom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body" idx="1"/>
          </p:nvPr>
        </p:nvSpPr>
        <p:spPr>
          <a:xfrm>
            <a:off x="685800" y="5367338"/>
            <a:ext cx="76200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3" name="Google Shape;83;p12"/>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2270919" y="-137318"/>
            <a:ext cx="4602163" cy="792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4618037" y="2286001"/>
            <a:ext cx="5851525" cy="1828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846137" y="495300"/>
            <a:ext cx="5851525" cy="5410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524000"/>
            <a:ext cx="7924800" cy="46021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list">
  <p:cSld name="Title, subtitle, lis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535113"/>
            <a:ext cx="7924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5"/>
          <p:cNvSpPr txBox="1">
            <a:spLocks noGrp="1"/>
          </p:cNvSpPr>
          <p:nvPr>
            <p:ph type="body" idx="2"/>
          </p:nvPr>
        </p:nvSpPr>
        <p:spPr>
          <a:xfrm>
            <a:off x="609600" y="2174875"/>
            <a:ext cx="7924800" cy="395128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5"/>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0"/>
        <p:cNvGrpSpPr/>
        <p:nvPr/>
      </p:nvGrpSpPr>
      <p:grpSpPr>
        <a:xfrm>
          <a:off x="0" y="0"/>
          <a:ext cx="0" cy="0"/>
          <a:chOff x="0" y="0"/>
          <a:chExt cx="0" cy="0"/>
        </a:xfrm>
      </p:grpSpPr>
      <p:pic>
        <p:nvPicPr>
          <p:cNvPr id="41" name="Google Shape;41;p6" descr="ESE Logo"/>
          <p:cNvPicPr preferRelativeResize="0"/>
          <p:nvPr/>
        </p:nvPicPr>
        <p:blipFill rotWithShape="1">
          <a:blip r:embed="rId2">
            <a:alphaModFix/>
          </a:blip>
          <a:srcRect t="-1144" r="79430" b="6540"/>
          <a:stretch/>
        </p:blipFill>
        <p:spPr>
          <a:xfrm>
            <a:off x="6894513" y="1828800"/>
            <a:ext cx="2249487" cy="5029200"/>
          </a:xfrm>
          <a:prstGeom prst="rect">
            <a:avLst/>
          </a:prstGeom>
          <a:noFill/>
          <a:ln>
            <a:noFill/>
          </a:ln>
        </p:spPr>
      </p:pic>
      <p:pic>
        <p:nvPicPr>
          <p:cNvPr id="42" name="Google Shape;42;p6" descr="ESE Logo"/>
          <p:cNvPicPr preferRelativeResize="0"/>
          <p:nvPr/>
        </p:nvPicPr>
        <p:blipFill rotWithShape="1">
          <a:blip r:embed="rId3">
            <a:alphaModFix/>
          </a:blip>
          <a:srcRect l="22374" t="42899"/>
          <a:stretch/>
        </p:blipFill>
        <p:spPr>
          <a:xfrm>
            <a:off x="5486400" y="6019800"/>
            <a:ext cx="1828800" cy="654050"/>
          </a:xfrm>
          <a:prstGeom prst="rect">
            <a:avLst/>
          </a:prstGeom>
          <a:noFill/>
          <a:ln>
            <a:noFill/>
          </a:ln>
        </p:spPr>
      </p:pic>
      <p:sp>
        <p:nvSpPr>
          <p:cNvPr id="43" name="Google Shape;43;p6"/>
          <p:cNvSpPr txBox="1">
            <a:spLocks noGrp="1"/>
          </p:cNvSpPr>
          <p:nvPr>
            <p:ph type="title"/>
          </p:nvPr>
        </p:nvSpPr>
        <p:spPr>
          <a:xfrm>
            <a:off x="685800" y="2209800"/>
            <a:ext cx="6781800" cy="2895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400">
                <a:solidFill>
                  <a:schemeClr val="dk1"/>
                </a:solidFill>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85800" y="5105401"/>
            <a:ext cx="67818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8889A0"/>
                </a:solidFill>
              </a:defRPr>
            </a:lvl1pPr>
            <a:lvl2pPr marL="914400" lvl="1" indent="-228600" algn="l">
              <a:spcBef>
                <a:spcPts val="360"/>
              </a:spcBef>
              <a:spcAft>
                <a:spcPts val="0"/>
              </a:spcAft>
              <a:buSzPts val="1800"/>
              <a:buNone/>
              <a:defRPr sz="1800">
                <a:solidFill>
                  <a:srgbClr val="8889A0"/>
                </a:solidFill>
              </a:defRPr>
            </a:lvl2pPr>
            <a:lvl3pPr marL="1371600" lvl="2" indent="-228600" algn="l">
              <a:spcBef>
                <a:spcPts val="320"/>
              </a:spcBef>
              <a:spcAft>
                <a:spcPts val="0"/>
              </a:spcAft>
              <a:buSzPts val="1600"/>
              <a:buNone/>
              <a:defRPr sz="1600">
                <a:solidFill>
                  <a:srgbClr val="8889A0"/>
                </a:solidFill>
              </a:defRPr>
            </a:lvl3pPr>
            <a:lvl4pPr marL="1828800" lvl="3" indent="-228600" algn="l">
              <a:spcBef>
                <a:spcPts val="280"/>
              </a:spcBef>
              <a:spcAft>
                <a:spcPts val="0"/>
              </a:spcAft>
              <a:buSzPts val="1400"/>
              <a:buNone/>
              <a:defRPr sz="1400">
                <a:solidFill>
                  <a:srgbClr val="8889A0"/>
                </a:solidFill>
              </a:defRPr>
            </a:lvl4pPr>
            <a:lvl5pPr marL="2286000" lvl="4" indent="-228600" algn="l">
              <a:spcBef>
                <a:spcPts val="280"/>
              </a:spcBef>
              <a:spcAft>
                <a:spcPts val="0"/>
              </a:spcAft>
              <a:buSzPts val="1400"/>
              <a:buNone/>
              <a:defRPr sz="1400">
                <a:solidFill>
                  <a:srgbClr val="8889A0"/>
                </a:solidFill>
              </a:defRPr>
            </a:lvl5pPr>
            <a:lvl6pPr marL="2743200" lvl="5" indent="-228600" algn="l">
              <a:spcBef>
                <a:spcPts val="280"/>
              </a:spcBef>
              <a:spcAft>
                <a:spcPts val="0"/>
              </a:spcAft>
              <a:buClr>
                <a:srgbClr val="8889A0"/>
              </a:buClr>
              <a:buSzPts val="1400"/>
              <a:buNone/>
              <a:defRPr sz="1400">
                <a:solidFill>
                  <a:srgbClr val="8889A0"/>
                </a:solidFill>
              </a:defRPr>
            </a:lvl6pPr>
            <a:lvl7pPr marL="3200400" lvl="6" indent="-228600" algn="l">
              <a:spcBef>
                <a:spcPts val="280"/>
              </a:spcBef>
              <a:spcAft>
                <a:spcPts val="0"/>
              </a:spcAft>
              <a:buClr>
                <a:srgbClr val="8889A0"/>
              </a:buClr>
              <a:buSzPts val="1400"/>
              <a:buNone/>
              <a:defRPr sz="1400">
                <a:solidFill>
                  <a:srgbClr val="8889A0"/>
                </a:solidFill>
              </a:defRPr>
            </a:lvl7pPr>
            <a:lvl8pPr marL="3657600" lvl="7" indent="-228600" algn="l">
              <a:spcBef>
                <a:spcPts val="280"/>
              </a:spcBef>
              <a:spcAft>
                <a:spcPts val="0"/>
              </a:spcAft>
              <a:buClr>
                <a:srgbClr val="8889A0"/>
              </a:buClr>
              <a:buSzPts val="1400"/>
              <a:buNone/>
              <a:defRPr sz="1400">
                <a:solidFill>
                  <a:srgbClr val="8889A0"/>
                </a:solidFill>
              </a:defRPr>
            </a:lvl8pPr>
            <a:lvl9pPr marL="4114800" lvl="8" indent="-228600" algn="l">
              <a:spcBef>
                <a:spcPts val="280"/>
              </a:spcBef>
              <a:spcAft>
                <a:spcPts val="0"/>
              </a:spcAft>
              <a:buClr>
                <a:srgbClr val="8889A0"/>
              </a:buClr>
              <a:buSzPts val="1400"/>
              <a:buNone/>
              <a:defRPr sz="1400">
                <a:solidFill>
                  <a:srgbClr val="8889A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with Picture">
  <p:cSld name="Section Header with Picture">
    <p:spTree>
      <p:nvGrpSpPr>
        <p:cNvPr id="1" name="Shape 45"/>
        <p:cNvGrpSpPr/>
        <p:nvPr/>
      </p:nvGrpSpPr>
      <p:grpSpPr>
        <a:xfrm>
          <a:off x="0" y="0"/>
          <a:ext cx="0" cy="0"/>
          <a:chOff x="0" y="0"/>
          <a:chExt cx="0" cy="0"/>
        </a:xfrm>
      </p:grpSpPr>
      <p:pic>
        <p:nvPicPr>
          <p:cNvPr id="46" name="Google Shape;46;p7" descr="ESE Logo"/>
          <p:cNvPicPr preferRelativeResize="0"/>
          <p:nvPr/>
        </p:nvPicPr>
        <p:blipFill rotWithShape="1">
          <a:blip r:embed="rId2">
            <a:alphaModFix/>
          </a:blip>
          <a:srcRect t="-1144" r="79430" b="6540"/>
          <a:stretch/>
        </p:blipFill>
        <p:spPr>
          <a:xfrm>
            <a:off x="6894513" y="1828800"/>
            <a:ext cx="2249487" cy="5029200"/>
          </a:xfrm>
          <a:prstGeom prst="rect">
            <a:avLst/>
          </a:prstGeom>
          <a:noFill/>
          <a:ln>
            <a:noFill/>
          </a:ln>
        </p:spPr>
      </p:pic>
      <p:pic>
        <p:nvPicPr>
          <p:cNvPr id="47" name="Google Shape;47;p7" descr="ESE_StarLogo_695x338_color.gif"/>
          <p:cNvPicPr preferRelativeResize="0"/>
          <p:nvPr/>
        </p:nvPicPr>
        <p:blipFill rotWithShape="1">
          <a:blip r:embed="rId3">
            <a:alphaModFix/>
          </a:blip>
          <a:srcRect l="22374" t="42899"/>
          <a:stretch/>
        </p:blipFill>
        <p:spPr>
          <a:xfrm>
            <a:off x="5486400" y="6019800"/>
            <a:ext cx="1828800" cy="654050"/>
          </a:xfrm>
          <a:prstGeom prst="rect">
            <a:avLst/>
          </a:prstGeom>
          <a:noFill/>
          <a:ln>
            <a:noFill/>
          </a:ln>
        </p:spPr>
      </p:pic>
      <p:sp>
        <p:nvSpPr>
          <p:cNvPr id="48" name="Google Shape;48;p7"/>
          <p:cNvSpPr txBox="1">
            <a:spLocks noGrp="1"/>
          </p:cNvSpPr>
          <p:nvPr>
            <p:ph type="title"/>
          </p:nvPr>
        </p:nvSpPr>
        <p:spPr>
          <a:xfrm>
            <a:off x="685800" y="2209800"/>
            <a:ext cx="6781800" cy="2895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400">
                <a:solidFill>
                  <a:schemeClr val="dk1"/>
                </a:solidFill>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685800" y="5105401"/>
            <a:ext cx="67818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8889A0"/>
                </a:solidFill>
              </a:defRPr>
            </a:lvl1pPr>
            <a:lvl2pPr marL="914400" lvl="1" indent="-228600" algn="l">
              <a:spcBef>
                <a:spcPts val="360"/>
              </a:spcBef>
              <a:spcAft>
                <a:spcPts val="0"/>
              </a:spcAft>
              <a:buSzPts val="1800"/>
              <a:buNone/>
              <a:defRPr sz="1800">
                <a:solidFill>
                  <a:srgbClr val="8889A0"/>
                </a:solidFill>
              </a:defRPr>
            </a:lvl2pPr>
            <a:lvl3pPr marL="1371600" lvl="2" indent="-228600" algn="l">
              <a:spcBef>
                <a:spcPts val="320"/>
              </a:spcBef>
              <a:spcAft>
                <a:spcPts val="0"/>
              </a:spcAft>
              <a:buSzPts val="1600"/>
              <a:buNone/>
              <a:defRPr sz="1600">
                <a:solidFill>
                  <a:srgbClr val="8889A0"/>
                </a:solidFill>
              </a:defRPr>
            </a:lvl3pPr>
            <a:lvl4pPr marL="1828800" lvl="3" indent="-228600" algn="l">
              <a:spcBef>
                <a:spcPts val="280"/>
              </a:spcBef>
              <a:spcAft>
                <a:spcPts val="0"/>
              </a:spcAft>
              <a:buSzPts val="1400"/>
              <a:buNone/>
              <a:defRPr sz="1400">
                <a:solidFill>
                  <a:srgbClr val="8889A0"/>
                </a:solidFill>
              </a:defRPr>
            </a:lvl4pPr>
            <a:lvl5pPr marL="2286000" lvl="4" indent="-228600" algn="l">
              <a:spcBef>
                <a:spcPts val="280"/>
              </a:spcBef>
              <a:spcAft>
                <a:spcPts val="0"/>
              </a:spcAft>
              <a:buSzPts val="1400"/>
              <a:buNone/>
              <a:defRPr sz="1400">
                <a:solidFill>
                  <a:srgbClr val="8889A0"/>
                </a:solidFill>
              </a:defRPr>
            </a:lvl5pPr>
            <a:lvl6pPr marL="2743200" lvl="5" indent="-228600" algn="l">
              <a:spcBef>
                <a:spcPts val="280"/>
              </a:spcBef>
              <a:spcAft>
                <a:spcPts val="0"/>
              </a:spcAft>
              <a:buClr>
                <a:srgbClr val="8889A0"/>
              </a:buClr>
              <a:buSzPts val="1400"/>
              <a:buNone/>
              <a:defRPr sz="1400">
                <a:solidFill>
                  <a:srgbClr val="8889A0"/>
                </a:solidFill>
              </a:defRPr>
            </a:lvl6pPr>
            <a:lvl7pPr marL="3200400" lvl="6" indent="-228600" algn="l">
              <a:spcBef>
                <a:spcPts val="280"/>
              </a:spcBef>
              <a:spcAft>
                <a:spcPts val="0"/>
              </a:spcAft>
              <a:buClr>
                <a:srgbClr val="8889A0"/>
              </a:buClr>
              <a:buSzPts val="1400"/>
              <a:buNone/>
              <a:defRPr sz="1400">
                <a:solidFill>
                  <a:srgbClr val="8889A0"/>
                </a:solidFill>
              </a:defRPr>
            </a:lvl7pPr>
            <a:lvl8pPr marL="3657600" lvl="7" indent="-228600" algn="l">
              <a:spcBef>
                <a:spcPts val="280"/>
              </a:spcBef>
              <a:spcAft>
                <a:spcPts val="0"/>
              </a:spcAft>
              <a:buClr>
                <a:srgbClr val="8889A0"/>
              </a:buClr>
              <a:buSzPts val="1400"/>
              <a:buNone/>
              <a:defRPr sz="1400">
                <a:solidFill>
                  <a:srgbClr val="8889A0"/>
                </a:solidFill>
              </a:defRPr>
            </a:lvl8pPr>
            <a:lvl9pPr marL="4114800" lvl="8" indent="-228600" algn="l">
              <a:spcBef>
                <a:spcPts val="280"/>
              </a:spcBef>
              <a:spcAft>
                <a:spcPts val="0"/>
              </a:spcAft>
              <a:buClr>
                <a:srgbClr val="8889A0"/>
              </a:buClr>
              <a:buSzPts val="1400"/>
              <a:buNone/>
              <a:defRPr sz="1400">
                <a:solidFill>
                  <a:srgbClr val="8889A0"/>
                </a:solidFill>
              </a:defRPr>
            </a:lvl9pPr>
          </a:lstStyle>
          <a:p>
            <a:endParaRPr/>
          </a:p>
        </p:txBody>
      </p:sp>
      <p:sp>
        <p:nvSpPr>
          <p:cNvPr id="50" name="Google Shape;50;p7"/>
          <p:cNvSpPr txBox="1">
            <a:spLocks noGrp="1"/>
          </p:cNvSpPr>
          <p:nvPr>
            <p:ph type="body" idx="2"/>
          </p:nvPr>
        </p:nvSpPr>
        <p:spPr>
          <a:xfrm>
            <a:off x="685800" y="381000"/>
            <a:ext cx="6781800" cy="2286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609600" y="1524000"/>
            <a:ext cx="38100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8"/>
          <p:cNvSpPr txBox="1">
            <a:spLocks noGrp="1"/>
          </p:cNvSpPr>
          <p:nvPr>
            <p:ph type="body" idx="2"/>
          </p:nvPr>
        </p:nvSpPr>
        <p:spPr>
          <a:xfrm>
            <a:off x="4724400" y="1524000"/>
            <a:ext cx="38100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8"/>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609600" y="1535113"/>
            <a:ext cx="38100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9"/>
          <p:cNvSpPr txBox="1">
            <a:spLocks noGrp="1"/>
          </p:cNvSpPr>
          <p:nvPr>
            <p:ph type="body" idx="2"/>
          </p:nvPr>
        </p:nvSpPr>
        <p:spPr>
          <a:xfrm>
            <a:off x="609600" y="2174875"/>
            <a:ext cx="3810000" cy="395128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9"/>
          <p:cNvSpPr txBox="1">
            <a:spLocks noGrp="1"/>
          </p:cNvSpPr>
          <p:nvPr>
            <p:ph type="body" idx="3"/>
          </p:nvPr>
        </p:nvSpPr>
        <p:spPr>
          <a:xfrm>
            <a:off x="4722904" y="1535113"/>
            <a:ext cx="3811496"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9"/>
          <p:cNvSpPr txBox="1">
            <a:spLocks noGrp="1"/>
          </p:cNvSpPr>
          <p:nvPr>
            <p:ph type="body" idx="4"/>
          </p:nvPr>
        </p:nvSpPr>
        <p:spPr>
          <a:xfrm>
            <a:off x="4722904" y="2174875"/>
            <a:ext cx="3811496" cy="395128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 name="Google Shape;64;p9"/>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a:solidFill>
                  <a:srgbClr val="8889A0"/>
                </a:solidFill>
                <a:latin typeface="Georgia"/>
                <a:ea typeface="Georgia"/>
                <a:cs typeface="Georgia"/>
                <a:sym typeface="Georgia"/>
              </a:defRPr>
            </a:lvl1pPr>
            <a:lvl2pPr marL="0" marR="0" lvl="1" indent="0" algn="ctr">
              <a:spcBef>
                <a:spcPts val="0"/>
              </a:spcBef>
              <a:spcAft>
                <a:spcPts val="0"/>
              </a:spcAft>
              <a:buNone/>
              <a:defRPr sz="1600">
                <a:solidFill>
                  <a:srgbClr val="8889A0"/>
                </a:solidFill>
                <a:latin typeface="Georgia"/>
                <a:ea typeface="Georgia"/>
                <a:cs typeface="Georgia"/>
                <a:sym typeface="Georgia"/>
              </a:defRPr>
            </a:lvl2pPr>
            <a:lvl3pPr marL="0" marR="0" lvl="2" indent="0" algn="ctr">
              <a:spcBef>
                <a:spcPts val="0"/>
              </a:spcBef>
              <a:spcAft>
                <a:spcPts val="0"/>
              </a:spcAft>
              <a:buNone/>
              <a:defRPr sz="1600">
                <a:solidFill>
                  <a:srgbClr val="8889A0"/>
                </a:solidFill>
                <a:latin typeface="Georgia"/>
                <a:ea typeface="Georgia"/>
                <a:cs typeface="Georgia"/>
                <a:sym typeface="Georgia"/>
              </a:defRPr>
            </a:lvl3pPr>
            <a:lvl4pPr marL="0" marR="0" lvl="3" indent="0" algn="ctr">
              <a:spcBef>
                <a:spcPts val="0"/>
              </a:spcBef>
              <a:spcAft>
                <a:spcPts val="0"/>
              </a:spcAft>
              <a:buNone/>
              <a:defRPr sz="1600">
                <a:solidFill>
                  <a:srgbClr val="8889A0"/>
                </a:solidFill>
                <a:latin typeface="Georgia"/>
                <a:ea typeface="Georgia"/>
                <a:cs typeface="Georgia"/>
                <a:sym typeface="Georgia"/>
              </a:defRPr>
            </a:lvl4pPr>
            <a:lvl5pPr marL="0" marR="0" lvl="4" indent="0" algn="ctr">
              <a:spcBef>
                <a:spcPts val="0"/>
              </a:spcBef>
              <a:spcAft>
                <a:spcPts val="0"/>
              </a:spcAft>
              <a:buNone/>
              <a:defRPr sz="1600">
                <a:solidFill>
                  <a:srgbClr val="8889A0"/>
                </a:solidFill>
                <a:latin typeface="Georgia"/>
                <a:ea typeface="Georgia"/>
                <a:cs typeface="Georgia"/>
                <a:sym typeface="Georgia"/>
              </a:defRPr>
            </a:lvl5pPr>
            <a:lvl6pPr marL="0" marR="0" lvl="5" indent="0" algn="ctr">
              <a:spcBef>
                <a:spcPts val="0"/>
              </a:spcBef>
              <a:spcAft>
                <a:spcPts val="0"/>
              </a:spcAft>
              <a:buNone/>
              <a:defRPr sz="1600">
                <a:solidFill>
                  <a:srgbClr val="8889A0"/>
                </a:solidFill>
                <a:latin typeface="Georgia"/>
                <a:ea typeface="Georgia"/>
                <a:cs typeface="Georgia"/>
                <a:sym typeface="Georgia"/>
              </a:defRPr>
            </a:lvl6pPr>
            <a:lvl7pPr marL="0" marR="0" lvl="6" indent="0" algn="ctr">
              <a:spcBef>
                <a:spcPts val="0"/>
              </a:spcBef>
              <a:spcAft>
                <a:spcPts val="0"/>
              </a:spcAft>
              <a:buNone/>
              <a:defRPr sz="1600">
                <a:solidFill>
                  <a:srgbClr val="8889A0"/>
                </a:solidFill>
                <a:latin typeface="Georgia"/>
                <a:ea typeface="Georgia"/>
                <a:cs typeface="Georgia"/>
                <a:sym typeface="Georgia"/>
              </a:defRPr>
            </a:lvl7pPr>
            <a:lvl8pPr marL="0" marR="0" lvl="7" indent="0" algn="ctr">
              <a:spcBef>
                <a:spcPts val="0"/>
              </a:spcBef>
              <a:spcAft>
                <a:spcPts val="0"/>
              </a:spcAft>
              <a:buNone/>
              <a:defRPr sz="1600">
                <a:solidFill>
                  <a:srgbClr val="8889A0"/>
                </a:solidFill>
                <a:latin typeface="Georgia"/>
                <a:ea typeface="Georgia"/>
                <a:cs typeface="Georgia"/>
                <a:sym typeface="Georgia"/>
              </a:defRPr>
            </a:lvl8pPr>
            <a:lvl9pPr marL="0" marR="0" lvl="8" indent="0" algn="ctr">
              <a:spcBef>
                <a:spcPts val="0"/>
              </a:spcBef>
              <a:spcAft>
                <a:spcPts val="0"/>
              </a:spcAft>
              <a:buNone/>
              <a:defRPr sz="1600">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ESE_StarLogo_2881_1401_transparent_color.gif"/>
          <p:cNvPicPr preferRelativeResize="0"/>
          <p:nvPr/>
        </p:nvPicPr>
        <p:blipFill rotWithShape="1">
          <a:blip r:embed="rId15">
            <a:alphaModFix/>
          </a:blip>
          <a:srcRect r="76031"/>
          <a:stretch/>
        </p:blipFill>
        <p:spPr>
          <a:xfrm>
            <a:off x="8258175" y="4953000"/>
            <a:ext cx="914400" cy="1905000"/>
          </a:xfrm>
          <a:prstGeom prst="rect">
            <a:avLst/>
          </a:prstGeom>
          <a:noFill/>
          <a:ln>
            <a:noFill/>
          </a:ln>
        </p:spPr>
      </p:pic>
      <p:pic>
        <p:nvPicPr>
          <p:cNvPr id="11" name="Google Shape;11;p1" descr="ESE_StarLogo_2881_1401_transparent_color.gif"/>
          <p:cNvPicPr preferRelativeResize="0"/>
          <p:nvPr/>
        </p:nvPicPr>
        <p:blipFill rotWithShape="1">
          <a:blip r:embed="rId15">
            <a:alphaModFix/>
          </a:blip>
          <a:srcRect r="76031"/>
          <a:stretch/>
        </p:blipFill>
        <p:spPr>
          <a:xfrm>
            <a:off x="8258175" y="4953000"/>
            <a:ext cx="914400" cy="1905000"/>
          </a:xfrm>
          <a:prstGeom prst="rect">
            <a:avLst/>
          </a:prstGeom>
          <a:noFill/>
          <a:ln>
            <a:noFill/>
          </a:ln>
        </p:spPr>
      </p:pic>
      <p:pic>
        <p:nvPicPr>
          <p:cNvPr id="12" name="Google Shape;12;p1" descr="ESE Logo"/>
          <p:cNvPicPr preferRelativeResize="0"/>
          <p:nvPr/>
        </p:nvPicPr>
        <p:blipFill rotWithShape="1">
          <a:blip r:embed="rId15">
            <a:alphaModFix/>
          </a:blip>
          <a:srcRect r="76031"/>
          <a:stretch/>
        </p:blipFill>
        <p:spPr>
          <a:xfrm>
            <a:off x="8258175" y="4953000"/>
            <a:ext cx="914400" cy="1905000"/>
          </a:xfrm>
          <a:prstGeom prst="rect">
            <a:avLst/>
          </a:prstGeom>
          <a:noFill/>
          <a:ln>
            <a:noFill/>
          </a:ln>
        </p:spPr>
      </p:pic>
      <p:sp>
        <p:nvSpPr>
          <p:cNvPr id="13" name="Google Shape;13;p1"/>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body" idx="1"/>
          </p:nvPr>
        </p:nvSpPr>
        <p:spPr>
          <a:xfrm>
            <a:off x="609600" y="1524000"/>
            <a:ext cx="7924800" cy="46021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dk1"/>
                </a:solidFill>
                <a:latin typeface="Tahoma"/>
                <a:ea typeface="Tahoma"/>
                <a:cs typeface="Tahoma"/>
                <a:sym typeface="Tahoma"/>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Tahoma"/>
                <a:ea typeface="Tahoma"/>
                <a:cs typeface="Tahoma"/>
                <a:sym typeface="Tahom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9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600" b="0" i="0" u="none" strike="noStrike" cap="none">
                <a:solidFill>
                  <a:srgbClr val="8889A0"/>
                </a:solidFill>
                <a:latin typeface="Georgia"/>
                <a:ea typeface="Georgia"/>
                <a:cs typeface="Georgia"/>
                <a:sym typeface="Georgia"/>
              </a:defRPr>
            </a:lvl1pPr>
            <a:lvl2pPr marL="0" marR="0" lvl="1" indent="0" algn="ctr" rtl="0">
              <a:spcBef>
                <a:spcPts val="0"/>
              </a:spcBef>
              <a:spcAft>
                <a:spcPts val="0"/>
              </a:spcAft>
              <a:buNone/>
              <a:defRPr sz="1600" b="0" i="0" u="none" strike="noStrike" cap="none">
                <a:solidFill>
                  <a:srgbClr val="8889A0"/>
                </a:solidFill>
                <a:latin typeface="Georgia"/>
                <a:ea typeface="Georgia"/>
                <a:cs typeface="Georgia"/>
                <a:sym typeface="Georgia"/>
              </a:defRPr>
            </a:lvl2pPr>
            <a:lvl3pPr marL="0" marR="0" lvl="2" indent="0" algn="ctr" rtl="0">
              <a:spcBef>
                <a:spcPts val="0"/>
              </a:spcBef>
              <a:spcAft>
                <a:spcPts val="0"/>
              </a:spcAft>
              <a:buNone/>
              <a:defRPr sz="1600" b="0" i="0" u="none" strike="noStrike" cap="none">
                <a:solidFill>
                  <a:srgbClr val="8889A0"/>
                </a:solidFill>
                <a:latin typeface="Georgia"/>
                <a:ea typeface="Georgia"/>
                <a:cs typeface="Georgia"/>
                <a:sym typeface="Georgia"/>
              </a:defRPr>
            </a:lvl3pPr>
            <a:lvl4pPr marL="0" marR="0" lvl="3" indent="0" algn="ctr" rtl="0">
              <a:spcBef>
                <a:spcPts val="0"/>
              </a:spcBef>
              <a:spcAft>
                <a:spcPts val="0"/>
              </a:spcAft>
              <a:buNone/>
              <a:defRPr sz="1600" b="0" i="0" u="none" strike="noStrike" cap="none">
                <a:solidFill>
                  <a:srgbClr val="8889A0"/>
                </a:solidFill>
                <a:latin typeface="Georgia"/>
                <a:ea typeface="Georgia"/>
                <a:cs typeface="Georgia"/>
                <a:sym typeface="Georgia"/>
              </a:defRPr>
            </a:lvl4pPr>
            <a:lvl5pPr marL="0" marR="0" lvl="4" indent="0" algn="ctr" rtl="0">
              <a:spcBef>
                <a:spcPts val="0"/>
              </a:spcBef>
              <a:spcAft>
                <a:spcPts val="0"/>
              </a:spcAft>
              <a:buNone/>
              <a:defRPr sz="1600" b="0" i="0" u="none" strike="noStrike" cap="none">
                <a:solidFill>
                  <a:srgbClr val="8889A0"/>
                </a:solidFill>
                <a:latin typeface="Georgia"/>
                <a:ea typeface="Georgia"/>
                <a:cs typeface="Georgia"/>
                <a:sym typeface="Georgia"/>
              </a:defRPr>
            </a:lvl5pPr>
            <a:lvl6pPr marL="0" marR="0" lvl="5" indent="0" algn="ctr" rtl="0">
              <a:spcBef>
                <a:spcPts val="0"/>
              </a:spcBef>
              <a:spcAft>
                <a:spcPts val="0"/>
              </a:spcAft>
              <a:buNone/>
              <a:defRPr sz="1600" b="0" i="0" u="none" strike="noStrike" cap="none">
                <a:solidFill>
                  <a:srgbClr val="8889A0"/>
                </a:solidFill>
                <a:latin typeface="Georgia"/>
                <a:ea typeface="Georgia"/>
                <a:cs typeface="Georgia"/>
                <a:sym typeface="Georgia"/>
              </a:defRPr>
            </a:lvl6pPr>
            <a:lvl7pPr marL="0" marR="0" lvl="6" indent="0" algn="ctr" rtl="0">
              <a:spcBef>
                <a:spcPts val="0"/>
              </a:spcBef>
              <a:spcAft>
                <a:spcPts val="0"/>
              </a:spcAft>
              <a:buNone/>
              <a:defRPr sz="1600" b="0" i="0" u="none" strike="noStrike" cap="none">
                <a:solidFill>
                  <a:srgbClr val="8889A0"/>
                </a:solidFill>
                <a:latin typeface="Georgia"/>
                <a:ea typeface="Georgia"/>
                <a:cs typeface="Georgia"/>
                <a:sym typeface="Georgia"/>
              </a:defRPr>
            </a:lvl7pPr>
            <a:lvl8pPr marL="0" marR="0" lvl="7" indent="0" algn="ctr" rtl="0">
              <a:spcBef>
                <a:spcPts val="0"/>
              </a:spcBef>
              <a:spcAft>
                <a:spcPts val="0"/>
              </a:spcAft>
              <a:buNone/>
              <a:defRPr sz="1600" b="0" i="0" u="none" strike="noStrike" cap="none">
                <a:solidFill>
                  <a:srgbClr val="8889A0"/>
                </a:solidFill>
                <a:latin typeface="Georgia"/>
                <a:ea typeface="Georgia"/>
                <a:cs typeface="Georgia"/>
                <a:sym typeface="Georgia"/>
              </a:defRPr>
            </a:lvl8pPr>
            <a:lvl9pPr marL="0" marR="0" lvl="8" indent="0" algn="ctr" rtl="0">
              <a:spcBef>
                <a:spcPts val="0"/>
              </a:spcBef>
              <a:spcAft>
                <a:spcPts val="0"/>
              </a:spcAft>
              <a:buNone/>
              <a:defRPr sz="1600" b="0" i="0" u="none" strike="noStrike" cap="none">
                <a:solidFill>
                  <a:srgbClr val="8889A0"/>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533400" y="457200"/>
            <a:ext cx="7772400" cy="609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2300" i="1" dirty="0"/>
              <a:t>Mathematics and Special Education Leadership </a:t>
            </a:r>
            <a:r>
              <a:rPr lang="en-US" sz="2300" dirty="0"/>
              <a:t>Protocols</a:t>
            </a:r>
            <a:endParaRPr dirty="0"/>
          </a:p>
        </p:txBody>
      </p:sp>
      <p:sp>
        <p:nvSpPr>
          <p:cNvPr id="103" name="Google Shape;103;p15"/>
          <p:cNvSpPr txBox="1">
            <a:spLocks noGrp="1"/>
          </p:cNvSpPr>
          <p:nvPr>
            <p:ph type="subTitle" idx="1"/>
          </p:nvPr>
        </p:nvSpPr>
        <p:spPr>
          <a:xfrm>
            <a:off x="685800" y="1447800"/>
            <a:ext cx="7772400" cy="167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855"/>
              <a:buNone/>
            </a:pPr>
            <a:r>
              <a:rPr lang="en-US" sz="2855" b="1" dirty="0">
                <a:solidFill>
                  <a:schemeClr val="dk2"/>
                </a:solidFill>
                <a:latin typeface="Georgia"/>
                <a:ea typeface="Georgia"/>
                <a:cs typeface="Georgia"/>
                <a:sym typeface="Georgia"/>
              </a:rPr>
              <a:t>Protocol 3:</a:t>
            </a:r>
            <a:endParaRPr dirty="0"/>
          </a:p>
          <a:p>
            <a:pPr marL="0" lvl="0" indent="0" algn="ctr" rtl="0">
              <a:lnSpc>
                <a:spcPct val="90000"/>
              </a:lnSpc>
              <a:spcBef>
                <a:spcPts val="1207"/>
              </a:spcBef>
              <a:spcAft>
                <a:spcPts val="0"/>
              </a:spcAft>
              <a:buSzPts val="3035"/>
              <a:buNone/>
            </a:pPr>
            <a:r>
              <a:rPr lang="en-US" sz="3035" b="1" i="1" dirty="0">
                <a:solidFill>
                  <a:schemeClr val="accent2"/>
                </a:solidFill>
                <a:latin typeface="Georgia"/>
                <a:ea typeface="Georgia"/>
                <a:cs typeface="Georgia"/>
                <a:sym typeface="Georgia"/>
              </a:rPr>
              <a:t>Essential Understandings About </a:t>
            </a:r>
            <a:br>
              <a:rPr lang="en-US" sz="3035" b="1" i="1" dirty="0">
                <a:solidFill>
                  <a:schemeClr val="accent2"/>
                </a:solidFill>
                <a:latin typeface="Georgia"/>
                <a:ea typeface="Georgia"/>
                <a:cs typeface="Georgia"/>
                <a:sym typeface="Georgia"/>
              </a:rPr>
            </a:br>
            <a:r>
              <a:rPr lang="en-US" sz="3035" b="1" i="1" dirty="0">
                <a:solidFill>
                  <a:schemeClr val="accent2"/>
                </a:solidFill>
                <a:latin typeface="Georgia"/>
                <a:ea typeface="Georgia"/>
                <a:cs typeface="Georgia"/>
                <a:sym typeface="Georgia"/>
              </a:rPr>
              <a:t>Rigorous Mathematics Instruction</a:t>
            </a:r>
            <a:r>
              <a:rPr lang="en-US" sz="3035" b="1" dirty="0">
                <a:solidFill>
                  <a:schemeClr val="accent2"/>
                </a:solidFill>
                <a:latin typeface="Georgia"/>
                <a:ea typeface="Georgia"/>
                <a:cs typeface="Georgia"/>
                <a:sym typeface="Georgia"/>
              </a:rPr>
              <a:t> </a:t>
            </a:r>
            <a:endParaRPr dirty="0"/>
          </a:p>
          <a:p>
            <a:pPr marL="0" lvl="0" indent="0" algn="l" rtl="0">
              <a:lnSpc>
                <a:spcPct val="90000"/>
              </a:lnSpc>
              <a:spcBef>
                <a:spcPts val="1076"/>
              </a:spcBef>
              <a:spcAft>
                <a:spcPts val="0"/>
              </a:spcAft>
              <a:buSzPts val="2380"/>
              <a:buNone/>
            </a:pPr>
            <a:endParaRPr sz="2380" dirty="0"/>
          </a:p>
        </p:txBody>
      </p:sp>
      <p:pic>
        <p:nvPicPr>
          <p:cNvPr id="104" name="Google Shape;104;p15" descr="EDC Logo"/>
          <p:cNvPicPr preferRelativeResize="0"/>
          <p:nvPr/>
        </p:nvPicPr>
        <p:blipFill rotWithShape="1">
          <a:blip r:embed="rId3">
            <a:alphaModFix/>
          </a:blip>
          <a:srcRect/>
          <a:stretch/>
        </p:blipFill>
        <p:spPr>
          <a:xfrm>
            <a:off x="609600" y="6355061"/>
            <a:ext cx="1427329" cy="426739"/>
          </a:xfrm>
          <a:prstGeom prst="rect">
            <a:avLst/>
          </a:prstGeom>
          <a:noFill/>
          <a:ln>
            <a:noFill/>
          </a:ln>
        </p:spPr>
      </p:pic>
      <p:sp>
        <p:nvSpPr>
          <p:cNvPr id="105" name="Google Shape;105;p15"/>
          <p:cNvSpPr txBox="1"/>
          <p:nvPr/>
        </p:nvSpPr>
        <p:spPr>
          <a:xfrm>
            <a:off x="1447800" y="3810000"/>
            <a:ext cx="57150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Developed in collaboration with the MA DESE,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the MA Math Support Specialists’ Network and Education Development Center, Inc.</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a:t>Increasing the Mathematical Rigor</a:t>
            </a:r>
            <a:endParaRPr sz="3900"/>
          </a:p>
        </p:txBody>
      </p:sp>
      <p:sp>
        <p:nvSpPr>
          <p:cNvPr id="200" name="Google Shape;200;p24"/>
          <p:cNvSpPr txBox="1">
            <a:spLocks noGrp="1"/>
          </p:cNvSpPr>
          <p:nvPr>
            <p:ph type="body" idx="1"/>
          </p:nvPr>
        </p:nvSpPr>
        <p:spPr>
          <a:xfrm>
            <a:off x="609600" y="1981200"/>
            <a:ext cx="7924800" cy="2362200"/>
          </a:xfrm>
          <a:prstGeom prst="rect">
            <a:avLst/>
          </a:prstGeom>
          <a:solidFill>
            <a:srgbClr val="FFFFFF"/>
          </a:solid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2800"/>
              <a:buNone/>
            </a:pPr>
            <a:r>
              <a:rPr lang="en-US" b="1">
                <a:latin typeface="Calibri"/>
                <a:ea typeface="Calibri"/>
                <a:cs typeface="Calibri"/>
                <a:sym typeface="Calibri"/>
              </a:rPr>
              <a:t>	Find two different sets of eight numbers, </a:t>
            </a:r>
            <a:br>
              <a:rPr lang="en-US" b="1">
                <a:latin typeface="Calibri"/>
                <a:ea typeface="Calibri"/>
                <a:cs typeface="Calibri"/>
                <a:sym typeface="Calibri"/>
              </a:rPr>
            </a:br>
            <a:r>
              <a:rPr lang="en-US" b="1">
                <a:latin typeface="Calibri"/>
                <a:ea typeface="Calibri"/>
                <a:cs typeface="Calibri"/>
                <a:sym typeface="Calibri"/>
              </a:rPr>
              <a:t>each with a mean (average) of 8.5 </a:t>
            </a:r>
            <a:br>
              <a:rPr lang="en-US" b="1">
                <a:latin typeface="Calibri"/>
                <a:ea typeface="Calibri"/>
                <a:cs typeface="Calibri"/>
                <a:sym typeface="Calibri"/>
              </a:rPr>
            </a:br>
            <a:endParaRPr b="1">
              <a:latin typeface="Calibri"/>
              <a:ea typeface="Calibri"/>
              <a:cs typeface="Calibri"/>
              <a:sym typeface="Calibri"/>
            </a:endParaRPr>
          </a:p>
          <a:p>
            <a:pPr marL="342900" lvl="0" indent="-342900" algn="ctr" rtl="0">
              <a:spcBef>
                <a:spcPts val="560"/>
              </a:spcBef>
              <a:spcAft>
                <a:spcPts val="0"/>
              </a:spcAft>
              <a:buSzPts val="2800"/>
              <a:buNone/>
            </a:pPr>
            <a:r>
              <a:rPr lang="en-US" b="1">
                <a:latin typeface="Calibri"/>
                <a:ea typeface="Calibri"/>
                <a:cs typeface="Calibri"/>
                <a:sym typeface="Calibri"/>
              </a:rPr>
              <a:t>(The numbers don’t have to be integers.)</a:t>
            </a:r>
            <a:endParaRPr b="1"/>
          </a:p>
        </p:txBody>
      </p:sp>
      <p:sp>
        <p:nvSpPr>
          <p:cNvPr id="201" name="Google Shape;201;p24"/>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02" name="Google Shape;202;p24"/>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203" name="Google Shape;203;p24"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a:t>Increasing the Mathematical Rigor</a:t>
            </a:r>
            <a:endParaRPr sz="3900"/>
          </a:p>
        </p:txBody>
      </p:sp>
      <p:sp>
        <p:nvSpPr>
          <p:cNvPr id="211" name="Google Shape;211;p25"/>
          <p:cNvSpPr txBox="1">
            <a:spLocks noGrp="1"/>
          </p:cNvSpPr>
          <p:nvPr>
            <p:ph type="body" idx="1"/>
          </p:nvPr>
        </p:nvSpPr>
        <p:spPr>
          <a:xfrm>
            <a:off x="609600" y="1752600"/>
            <a:ext cx="7924800" cy="4419600"/>
          </a:xfrm>
          <a:prstGeom prst="rect">
            <a:avLst/>
          </a:prstGeom>
          <a:solidFill>
            <a:srgbClr val="FFFFFF"/>
          </a:solid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None/>
            </a:pPr>
            <a:r>
              <a:rPr lang="en-US">
                <a:latin typeface="Calibri"/>
                <a:ea typeface="Calibri"/>
                <a:cs typeface="Calibri"/>
                <a:sym typeface="Calibri"/>
              </a:rPr>
              <a:t>	</a:t>
            </a:r>
            <a:r>
              <a:rPr lang="en-US" b="1">
                <a:latin typeface="Calibri"/>
                <a:ea typeface="Calibri"/>
                <a:cs typeface="Calibri"/>
                <a:sym typeface="Calibri"/>
              </a:rPr>
              <a:t>The mean age of males in MA is 40.6 and the mean age of females in MA is 36.2.  </a:t>
            </a:r>
            <a:endParaRPr/>
          </a:p>
          <a:p>
            <a:pPr marL="342900" lvl="0" indent="-342900" algn="l" rtl="0">
              <a:spcBef>
                <a:spcPts val="560"/>
              </a:spcBef>
              <a:spcAft>
                <a:spcPts val="0"/>
              </a:spcAft>
              <a:buSzPts val="2800"/>
              <a:buNone/>
            </a:pPr>
            <a:r>
              <a:rPr lang="en-US" b="1">
                <a:latin typeface="Calibri"/>
                <a:ea typeface="Calibri"/>
                <a:cs typeface="Calibri"/>
                <a:sym typeface="Calibri"/>
              </a:rPr>
              <a:t>	</a:t>
            </a:r>
            <a:endParaRPr/>
          </a:p>
          <a:p>
            <a:pPr marL="342900" lvl="0" indent="-342900" algn="l" rtl="0">
              <a:spcBef>
                <a:spcPts val="560"/>
              </a:spcBef>
              <a:spcAft>
                <a:spcPts val="0"/>
              </a:spcAft>
              <a:buSzPts val="2800"/>
              <a:buNone/>
            </a:pPr>
            <a:r>
              <a:rPr lang="en-US" b="1">
                <a:latin typeface="Calibri"/>
                <a:ea typeface="Calibri"/>
                <a:cs typeface="Calibri"/>
                <a:sym typeface="Calibri"/>
              </a:rPr>
              <a:t>	Maria says that she has a shortcut for finding the mean age of all the  people in MA: </a:t>
            </a:r>
            <a:endParaRPr/>
          </a:p>
          <a:p>
            <a:pPr marL="342900" lvl="0" indent="-342900" algn="l" rtl="0">
              <a:spcBef>
                <a:spcPts val="560"/>
              </a:spcBef>
              <a:spcAft>
                <a:spcPts val="0"/>
              </a:spcAft>
              <a:buSzPts val="2800"/>
              <a:buNone/>
            </a:pPr>
            <a:r>
              <a:rPr lang="en-US" b="1">
                <a:latin typeface="Calibri"/>
                <a:ea typeface="Calibri"/>
                <a:cs typeface="Calibri"/>
                <a:sym typeface="Calibri"/>
              </a:rPr>
              <a:t>	“You just take the mean of 40.6 and 36.2. </a:t>
            </a:r>
            <a:br>
              <a:rPr lang="en-US" b="1">
                <a:latin typeface="Calibri"/>
                <a:ea typeface="Calibri"/>
                <a:cs typeface="Calibri"/>
                <a:sym typeface="Calibri"/>
              </a:rPr>
            </a:br>
            <a:r>
              <a:rPr lang="en-US" b="1">
                <a:latin typeface="Calibri"/>
                <a:ea typeface="Calibri"/>
                <a:cs typeface="Calibri"/>
                <a:sym typeface="Calibri"/>
              </a:rPr>
              <a:t>It’s 38.4”  </a:t>
            </a:r>
            <a:endParaRPr/>
          </a:p>
          <a:p>
            <a:pPr marL="342900" lvl="0" indent="-342900" algn="ctr" rtl="0">
              <a:spcBef>
                <a:spcPts val="560"/>
              </a:spcBef>
              <a:spcAft>
                <a:spcPts val="0"/>
              </a:spcAft>
              <a:buSzPts val="2800"/>
              <a:buNone/>
            </a:pPr>
            <a:r>
              <a:rPr lang="en-US" b="1">
                <a:latin typeface="Calibri"/>
                <a:ea typeface="Calibri"/>
                <a:cs typeface="Calibri"/>
                <a:sym typeface="Calibri"/>
              </a:rPr>
              <a:t>Is she correct?  Why or why not?</a:t>
            </a:r>
            <a:endParaRPr/>
          </a:p>
          <a:p>
            <a:pPr marL="342900" lvl="0" indent="-165100" algn="l" rtl="0">
              <a:spcBef>
                <a:spcPts val="560"/>
              </a:spcBef>
              <a:spcAft>
                <a:spcPts val="0"/>
              </a:spcAft>
              <a:buSzPts val="2800"/>
              <a:buNone/>
            </a:pPr>
            <a:endParaRPr/>
          </a:p>
        </p:txBody>
      </p:sp>
      <p:sp>
        <p:nvSpPr>
          <p:cNvPr id="212" name="Google Shape;212;p25"/>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213" name="Google Shape;213;p25"/>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214" name="Google Shape;214;p25"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222" name="Google Shape;222;p26"/>
          <p:cNvSpPr txBox="1">
            <a:spLocks noGrp="1"/>
          </p:cNvSpPr>
          <p:nvPr>
            <p:ph type="body" idx="1"/>
          </p:nvPr>
        </p:nvSpPr>
        <p:spPr>
          <a:xfrm>
            <a:off x="609600" y="2209800"/>
            <a:ext cx="7924800" cy="1066800"/>
          </a:xfrm>
          <a:prstGeom prst="rect">
            <a:avLst/>
          </a:prstGeom>
          <a:solidFill>
            <a:srgbClr val="FFFFFF"/>
          </a:solid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2800"/>
              <a:buNone/>
            </a:pPr>
            <a:r>
              <a:rPr lang="en-US" b="1">
                <a:latin typeface="Calibri"/>
                <a:ea typeface="Calibri"/>
                <a:cs typeface="Calibri"/>
                <a:sym typeface="Calibri"/>
              </a:rPr>
              <a:t>What is the area formula for a rectangle?</a:t>
            </a:r>
            <a:endParaRPr b="1">
              <a:latin typeface="Calibri"/>
              <a:ea typeface="Calibri"/>
              <a:cs typeface="Calibri"/>
              <a:sym typeface="Calibri"/>
            </a:endParaRPr>
          </a:p>
        </p:txBody>
      </p:sp>
      <p:sp>
        <p:nvSpPr>
          <p:cNvPr id="223" name="Google Shape;223;p26"/>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224" name="Google Shape;224;p26"/>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225" name="Google Shape;225;p26"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233" name="Google Shape;233;p27"/>
          <p:cNvSpPr txBox="1">
            <a:spLocks noGrp="1"/>
          </p:cNvSpPr>
          <p:nvPr>
            <p:ph type="body" idx="1"/>
          </p:nvPr>
        </p:nvSpPr>
        <p:spPr>
          <a:xfrm>
            <a:off x="609600" y="2286000"/>
            <a:ext cx="7924800" cy="1447800"/>
          </a:xfrm>
          <a:prstGeom prst="rect">
            <a:avLst/>
          </a:prstGeom>
          <a:solidFill>
            <a:srgbClr val="FFFFFF"/>
          </a:solid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None/>
            </a:pPr>
            <a:r>
              <a:rPr lang="en-US">
                <a:latin typeface="Calibri"/>
                <a:ea typeface="Calibri"/>
                <a:cs typeface="Calibri"/>
                <a:sym typeface="Calibri"/>
              </a:rPr>
              <a:t>	</a:t>
            </a:r>
            <a:r>
              <a:rPr lang="en-US" b="1">
                <a:latin typeface="Calibri"/>
                <a:ea typeface="Calibri"/>
                <a:cs typeface="Calibri"/>
                <a:sym typeface="Calibri"/>
              </a:rPr>
              <a:t>Find the area for a rectangle with a length of 7 and a width of 3.</a:t>
            </a:r>
            <a:endParaRPr b="1">
              <a:latin typeface="Calibri"/>
              <a:ea typeface="Calibri"/>
              <a:cs typeface="Calibri"/>
              <a:sym typeface="Calibri"/>
            </a:endParaRPr>
          </a:p>
        </p:txBody>
      </p:sp>
      <p:sp>
        <p:nvSpPr>
          <p:cNvPr id="234" name="Google Shape;234;p27"/>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235" name="Google Shape;235;p27"/>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236" name="Google Shape;236;p27"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244" name="Google Shape;244;p28"/>
          <p:cNvSpPr txBox="1">
            <a:spLocks noGrp="1"/>
          </p:cNvSpPr>
          <p:nvPr>
            <p:ph type="body" idx="1"/>
          </p:nvPr>
        </p:nvSpPr>
        <p:spPr>
          <a:xfrm>
            <a:off x="609600" y="1981200"/>
            <a:ext cx="7924800" cy="2362200"/>
          </a:xfrm>
          <a:prstGeom prst="rect">
            <a:avLst/>
          </a:prstGeom>
          <a:solidFill>
            <a:srgbClr val="FFFFFF"/>
          </a:solid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2800"/>
              <a:buNone/>
            </a:pPr>
            <a:r>
              <a:rPr lang="en-US" b="1">
                <a:latin typeface="Calibri"/>
                <a:ea typeface="Calibri"/>
                <a:cs typeface="Calibri"/>
                <a:sym typeface="Calibri"/>
              </a:rPr>
              <a:t>What’s the largest possible area of a rectangle </a:t>
            </a:r>
            <a:br>
              <a:rPr lang="en-US" b="1">
                <a:latin typeface="Calibri"/>
                <a:ea typeface="Calibri"/>
                <a:cs typeface="Calibri"/>
                <a:sym typeface="Calibri"/>
              </a:rPr>
            </a:br>
            <a:r>
              <a:rPr lang="en-US" b="1">
                <a:latin typeface="Calibri"/>
                <a:ea typeface="Calibri"/>
                <a:cs typeface="Calibri"/>
                <a:sym typeface="Calibri"/>
              </a:rPr>
              <a:t>that has a perimeter of 16 inches?</a:t>
            </a:r>
            <a:endParaRPr/>
          </a:p>
          <a:p>
            <a:pPr marL="342900" lvl="0" indent="-342900" algn="ctr" rtl="0">
              <a:spcBef>
                <a:spcPts val="560"/>
              </a:spcBef>
              <a:spcAft>
                <a:spcPts val="0"/>
              </a:spcAft>
              <a:buSzPts val="2800"/>
              <a:buNone/>
            </a:pPr>
            <a:endParaRPr b="1">
              <a:latin typeface="Calibri"/>
              <a:ea typeface="Calibri"/>
              <a:cs typeface="Calibri"/>
              <a:sym typeface="Calibri"/>
            </a:endParaRPr>
          </a:p>
          <a:p>
            <a:pPr marL="342900" lvl="0" indent="-342900" algn="ctr" rtl="0">
              <a:spcBef>
                <a:spcPts val="560"/>
              </a:spcBef>
              <a:spcAft>
                <a:spcPts val="0"/>
              </a:spcAft>
              <a:buSzPts val="2800"/>
              <a:buNone/>
            </a:pPr>
            <a:r>
              <a:rPr lang="en-US" b="1">
                <a:latin typeface="Calibri"/>
                <a:ea typeface="Calibri"/>
                <a:cs typeface="Calibri"/>
                <a:sym typeface="Calibri"/>
              </a:rPr>
              <a:t>What’s the smallest possible area?</a:t>
            </a:r>
            <a:endParaRPr b="1">
              <a:latin typeface="Calibri"/>
              <a:ea typeface="Calibri"/>
              <a:cs typeface="Calibri"/>
              <a:sym typeface="Calibri"/>
            </a:endParaRPr>
          </a:p>
        </p:txBody>
      </p:sp>
      <p:sp>
        <p:nvSpPr>
          <p:cNvPr id="245" name="Google Shape;245;p28"/>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246" name="Google Shape;246;p28"/>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254" name="Google Shape;254;p29"/>
          <p:cNvSpPr txBox="1">
            <a:spLocks noGrp="1"/>
          </p:cNvSpPr>
          <p:nvPr>
            <p:ph type="body" idx="1"/>
          </p:nvPr>
        </p:nvSpPr>
        <p:spPr>
          <a:xfrm>
            <a:off x="609600" y="2057400"/>
            <a:ext cx="7924800" cy="2667000"/>
          </a:xfrm>
          <a:prstGeom prst="rect">
            <a:avLst/>
          </a:prstGeom>
          <a:solidFill>
            <a:srgbClr val="FFFFFF"/>
          </a:solid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None/>
            </a:pPr>
            <a:r>
              <a:rPr lang="en-US">
                <a:latin typeface="Calibri"/>
                <a:ea typeface="Calibri"/>
                <a:cs typeface="Calibri"/>
                <a:sym typeface="Calibri"/>
              </a:rPr>
              <a:t>	</a:t>
            </a:r>
            <a:r>
              <a:rPr lang="en-US" b="1">
                <a:latin typeface="Calibri"/>
                <a:ea typeface="Calibri"/>
                <a:cs typeface="Calibri"/>
                <a:sym typeface="Calibri"/>
              </a:rPr>
              <a:t>Given a rectangle with a fixed perimeter (i.e. the total perimeter is a particular length and that total length does not change), describe how the area changes as the length and width of the rectangle change.</a:t>
            </a:r>
            <a:endParaRPr/>
          </a:p>
        </p:txBody>
      </p:sp>
      <p:sp>
        <p:nvSpPr>
          <p:cNvPr id="255" name="Google Shape;255;p29"/>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256" name="Google Shape;256;p29"/>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264" name="Google Shape;264;p30"/>
          <p:cNvSpPr txBox="1">
            <a:spLocks noGrp="1"/>
          </p:cNvSpPr>
          <p:nvPr>
            <p:ph type="body" idx="1"/>
          </p:nvPr>
        </p:nvSpPr>
        <p:spPr>
          <a:xfrm>
            <a:off x="609600" y="1524000"/>
            <a:ext cx="7924800" cy="4876799"/>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4300"/>
              <a:buNone/>
            </a:pPr>
            <a:r>
              <a:rPr lang="en-US" sz="4300" b="1" dirty="0">
                <a:latin typeface="Calibri"/>
                <a:ea typeface="Calibri"/>
                <a:cs typeface="Calibri"/>
                <a:sym typeface="Calibri"/>
              </a:rPr>
              <a:t>Rigor ≠</a:t>
            </a:r>
            <a:r>
              <a:rPr lang="en-US" dirty="0">
                <a:latin typeface="Calibri"/>
                <a:ea typeface="Calibri"/>
                <a:cs typeface="Calibri"/>
                <a:sym typeface="Calibri"/>
              </a:rPr>
              <a:t> </a:t>
            </a:r>
            <a:endParaRPr dirty="0"/>
          </a:p>
          <a:p>
            <a:pPr marL="342900" lvl="0" indent="-342900" algn="l" rtl="0">
              <a:spcBef>
                <a:spcPts val="560"/>
              </a:spcBef>
              <a:spcAft>
                <a:spcPts val="0"/>
              </a:spcAft>
              <a:buSzPts val="2800"/>
              <a:buChar char="★"/>
            </a:pPr>
            <a:r>
              <a:rPr lang="en-US" dirty="0">
                <a:latin typeface="Calibri"/>
                <a:ea typeface="Calibri"/>
                <a:cs typeface="Calibri"/>
                <a:sym typeface="Calibri"/>
              </a:rPr>
              <a:t>doing more and doing it faster; </a:t>
            </a:r>
            <a:endParaRPr dirty="0"/>
          </a:p>
          <a:p>
            <a:pPr marL="342900" lvl="0" indent="-342900" algn="l" rtl="0">
              <a:spcBef>
                <a:spcPts val="560"/>
              </a:spcBef>
              <a:spcAft>
                <a:spcPts val="0"/>
              </a:spcAft>
              <a:buSzPts val="2800"/>
              <a:buChar char="★"/>
            </a:pPr>
            <a:r>
              <a:rPr lang="en-US" dirty="0">
                <a:latin typeface="Calibri"/>
                <a:ea typeface="Calibri"/>
                <a:cs typeface="Calibri"/>
                <a:sym typeface="Calibri"/>
              </a:rPr>
              <a:t>heavier work load; </a:t>
            </a:r>
            <a:endParaRPr dirty="0"/>
          </a:p>
          <a:p>
            <a:pPr marL="342900" lvl="0" indent="-165100" algn="l" rtl="0">
              <a:spcBef>
                <a:spcPts val="560"/>
              </a:spcBef>
              <a:spcAft>
                <a:spcPts val="0"/>
              </a:spcAft>
              <a:buSzPts val="2800"/>
              <a:buNone/>
            </a:pPr>
            <a:endParaRPr dirty="0">
              <a:latin typeface="Calibri"/>
              <a:ea typeface="Calibri"/>
              <a:cs typeface="Calibri"/>
              <a:sym typeface="Calibri"/>
            </a:endParaRPr>
          </a:p>
          <a:p>
            <a:pPr marL="342900" lvl="0" indent="-342900" algn="ctr" rtl="0">
              <a:spcBef>
                <a:spcPts val="860"/>
              </a:spcBef>
              <a:spcAft>
                <a:spcPts val="0"/>
              </a:spcAft>
              <a:buSzPts val="4300"/>
              <a:buNone/>
            </a:pPr>
            <a:r>
              <a:rPr lang="en-US" sz="4300" b="1" dirty="0">
                <a:latin typeface="Calibri"/>
                <a:ea typeface="Calibri"/>
                <a:cs typeface="Calibri"/>
                <a:sym typeface="Calibri"/>
              </a:rPr>
              <a:t>Rigor =</a:t>
            </a:r>
            <a:endParaRPr sz="4300" dirty="0">
              <a:latin typeface="Calibri"/>
              <a:ea typeface="Calibri"/>
              <a:cs typeface="Calibri"/>
              <a:sym typeface="Calibri"/>
            </a:endParaRPr>
          </a:p>
          <a:p>
            <a:pPr marL="342900" lvl="0" indent="-342900" algn="l" rtl="0">
              <a:spcBef>
                <a:spcPts val="560"/>
              </a:spcBef>
              <a:spcAft>
                <a:spcPts val="0"/>
              </a:spcAft>
              <a:buSzPts val="2800"/>
              <a:buChar char="★"/>
            </a:pPr>
            <a:r>
              <a:rPr lang="en-US" dirty="0">
                <a:latin typeface="Calibri"/>
                <a:ea typeface="Calibri"/>
                <a:cs typeface="Calibri"/>
                <a:sym typeface="Calibri"/>
              </a:rPr>
              <a:t>going into greater depth;</a:t>
            </a:r>
            <a:endParaRPr dirty="0"/>
          </a:p>
          <a:p>
            <a:pPr marL="342900" lvl="0" indent="-342900" algn="l" rtl="0">
              <a:spcBef>
                <a:spcPts val="560"/>
              </a:spcBef>
              <a:spcAft>
                <a:spcPts val="0"/>
              </a:spcAft>
              <a:buSzPts val="2800"/>
              <a:buChar char="★"/>
            </a:pPr>
            <a:r>
              <a:rPr lang="en-US" dirty="0">
                <a:latin typeface="Calibri"/>
                <a:ea typeface="Calibri"/>
                <a:cs typeface="Calibri"/>
                <a:sym typeface="Calibri"/>
              </a:rPr>
              <a:t>attending to learning and understanding concepts, not just completing procedures.</a:t>
            </a:r>
            <a:endParaRPr dirty="0"/>
          </a:p>
          <a:p>
            <a:pPr marL="342900" lvl="0" indent="-342900" algn="l" rtl="0">
              <a:spcBef>
                <a:spcPts val="560"/>
              </a:spcBef>
              <a:spcAft>
                <a:spcPts val="0"/>
              </a:spcAft>
              <a:buSzPts val="2800"/>
              <a:buNone/>
            </a:pPr>
            <a:endParaRPr dirty="0">
              <a:latin typeface="Calibri"/>
              <a:ea typeface="Calibri"/>
              <a:cs typeface="Calibri"/>
              <a:sym typeface="Calibri"/>
            </a:endParaRPr>
          </a:p>
        </p:txBody>
      </p:sp>
      <p:sp>
        <p:nvSpPr>
          <p:cNvPr id="265" name="Google Shape;265;p30"/>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266" name="Google Shape;266;p30"/>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C0FF"/>
        </a:solidFill>
        <a:effectLst/>
      </p:bgPr>
    </p:bg>
    <p:spTree>
      <p:nvGrpSpPr>
        <p:cNvPr id="1" name="Shape 273"/>
        <p:cNvGrpSpPr/>
        <p:nvPr/>
      </p:nvGrpSpPr>
      <p:grpSpPr>
        <a:xfrm>
          <a:off x="0" y="0"/>
          <a:ext cx="0" cy="0"/>
          <a:chOff x="0" y="0"/>
          <a:chExt cx="0" cy="0"/>
        </a:xfrm>
      </p:grpSpPr>
      <p:sp>
        <p:nvSpPr>
          <p:cNvPr id="274" name="Google Shape;274;p31"/>
          <p:cNvSpPr txBox="1">
            <a:spLocks noGrp="1"/>
          </p:cNvSpPr>
          <p:nvPr>
            <p:ph type="body" idx="4294967295"/>
          </p:nvPr>
        </p:nvSpPr>
        <p:spPr>
          <a:xfrm>
            <a:off x="457200" y="1371600"/>
            <a:ext cx="8686800" cy="47244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Noto Sans Symbols"/>
              <a:buNone/>
            </a:pPr>
            <a:r>
              <a:rPr lang="en-US" b="1">
                <a:latin typeface="Calibri"/>
                <a:ea typeface="Calibri"/>
                <a:cs typeface="Calibri"/>
                <a:sym typeface="Calibri"/>
              </a:rPr>
              <a:t>1) Standards for Mathematical Content</a:t>
            </a:r>
            <a:endParaRPr/>
          </a:p>
          <a:p>
            <a:pPr marL="857250" lvl="1" indent="-457200" algn="l" rtl="0">
              <a:spcBef>
                <a:spcPts val="480"/>
              </a:spcBef>
              <a:spcAft>
                <a:spcPts val="0"/>
              </a:spcAft>
              <a:buSzPts val="2000"/>
              <a:buChar char="★"/>
            </a:pPr>
            <a:r>
              <a:rPr lang="en-US" sz="2000">
                <a:latin typeface="Calibri"/>
                <a:ea typeface="Calibri"/>
                <a:cs typeface="Calibri"/>
                <a:sym typeface="Calibri"/>
              </a:rPr>
              <a:t>	</a:t>
            </a:r>
            <a:r>
              <a:rPr lang="en-US">
                <a:latin typeface="Calibri"/>
                <a:ea typeface="Calibri"/>
                <a:cs typeface="Calibri"/>
                <a:sym typeface="Calibri"/>
              </a:rPr>
              <a:t>K-8 standards presented by </a:t>
            </a:r>
            <a:r>
              <a:rPr lang="en-US" i="1">
                <a:latin typeface="Calibri"/>
                <a:ea typeface="Calibri"/>
                <a:cs typeface="Calibri"/>
                <a:sym typeface="Calibri"/>
              </a:rPr>
              <a:t>grade level</a:t>
            </a:r>
            <a:endParaRPr/>
          </a:p>
          <a:p>
            <a:pPr marL="857250" lvl="1" indent="-457200" algn="l" rtl="0">
              <a:spcBef>
                <a:spcPts val="480"/>
              </a:spcBef>
              <a:spcAft>
                <a:spcPts val="0"/>
              </a:spcAft>
              <a:buSzPts val="2400"/>
              <a:buChar char="★"/>
            </a:pPr>
            <a:r>
              <a:rPr lang="en-US">
                <a:latin typeface="Calibri"/>
                <a:ea typeface="Calibri"/>
                <a:cs typeface="Calibri"/>
                <a:sym typeface="Calibri"/>
              </a:rPr>
              <a:t>Organized into domains that progress over several grades</a:t>
            </a:r>
            <a:endParaRPr/>
          </a:p>
          <a:p>
            <a:pPr marL="857250" lvl="1" indent="-457200" algn="l" rtl="0">
              <a:spcBef>
                <a:spcPts val="480"/>
              </a:spcBef>
              <a:spcAft>
                <a:spcPts val="0"/>
              </a:spcAft>
              <a:buSzPts val="2400"/>
              <a:buChar char="★"/>
            </a:pPr>
            <a:r>
              <a:rPr lang="en-US">
                <a:latin typeface="Calibri"/>
                <a:ea typeface="Calibri"/>
                <a:cs typeface="Calibri"/>
                <a:sym typeface="Calibri"/>
              </a:rPr>
              <a:t>Grade intros give 2–4 focal points at each grade level</a:t>
            </a:r>
            <a:endParaRPr/>
          </a:p>
          <a:p>
            <a:pPr marL="857250" lvl="1" indent="-457200" algn="l" rtl="0">
              <a:spcBef>
                <a:spcPts val="480"/>
              </a:spcBef>
              <a:spcAft>
                <a:spcPts val="0"/>
              </a:spcAft>
              <a:buSzPts val="2400"/>
              <a:buChar char="★"/>
            </a:pPr>
            <a:r>
              <a:rPr lang="en-US">
                <a:latin typeface="Calibri"/>
                <a:ea typeface="Calibri"/>
                <a:cs typeface="Calibri"/>
                <a:sym typeface="Calibri"/>
              </a:rPr>
              <a:t>High school standards presented by </a:t>
            </a:r>
            <a:r>
              <a:rPr lang="en-US" i="1">
                <a:latin typeface="Calibri"/>
                <a:ea typeface="Calibri"/>
                <a:cs typeface="Calibri"/>
                <a:sym typeface="Calibri"/>
              </a:rPr>
              <a:t>conceptual category </a:t>
            </a:r>
            <a:r>
              <a:rPr lang="en-US">
                <a:latin typeface="Calibri"/>
                <a:ea typeface="Calibri"/>
                <a:cs typeface="Calibri"/>
                <a:sym typeface="Calibri"/>
              </a:rPr>
              <a:t>(Algebra and Functions, Geometric Measurement, etc.)</a:t>
            </a:r>
            <a:endParaRPr b="1">
              <a:latin typeface="Calibri"/>
              <a:ea typeface="Calibri"/>
              <a:cs typeface="Calibri"/>
              <a:sym typeface="Calibri"/>
            </a:endParaRPr>
          </a:p>
          <a:p>
            <a:pPr marL="457200" lvl="0" indent="-457200" algn="l" rtl="0">
              <a:spcBef>
                <a:spcPts val="560"/>
              </a:spcBef>
              <a:spcAft>
                <a:spcPts val="0"/>
              </a:spcAft>
              <a:buSzPts val="2800"/>
              <a:buFont typeface="Noto Sans Symbols"/>
              <a:buNone/>
            </a:pPr>
            <a:r>
              <a:rPr lang="en-US" b="1">
                <a:latin typeface="Calibri"/>
                <a:ea typeface="Calibri"/>
                <a:cs typeface="Calibri"/>
                <a:sym typeface="Calibri"/>
              </a:rPr>
              <a:t>2) Standards for Mathematical Practice</a:t>
            </a:r>
            <a:endParaRPr/>
          </a:p>
          <a:p>
            <a:pPr marL="857250" lvl="1" indent="-457200" algn="l" rtl="0">
              <a:spcBef>
                <a:spcPts val="480"/>
              </a:spcBef>
              <a:spcAft>
                <a:spcPts val="0"/>
              </a:spcAft>
              <a:buSzPts val="2400"/>
              <a:buChar char="★"/>
            </a:pPr>
            <a:r>
              <a:rPr lang="en-US">
                <a:latin typeface="Calibri"/>
                <a:ea typeface="Calibri"/>
                <a:cs typeface="Calibri"/>
                <a:sym typeface="Calibri"/>
              </a:rPr>
              <a:t>	Carry across all grade levels</a:t>
            </a:r>
            <a:endParaRPr/>
          </a:p>
          <a:p>
            <a:pPr marL="857250" lvl="1" indent="-457200" algn="l" rtl="0">
              <a:spcBef>
                <a:spcPts val="480"/>
              </a:spcBef>
              <a:spcAft>
                <a:spcPts val="0"/>
              </a:spcAft>
              <a:buSzPts val="2400"/>
              <a:buChar char="★"/>
            </a:pPr>
            <a:r>
              <a:rPr lang="en-US">
                <a:latin typeface="Calibri"/>
                <a:ea typeface="Calibri"/>
                <a:cs typeface="Calibri"/>
                <a:sym typeface="Calibri"/>
              </a:rPr>
              <a:t>Describe habits of mind of a mathematically proficient student</a:t>
            </a:r>
            <a:endParaRPr>
              <a:latin typeface="Calibri"/>
              <a:ea typeface="Calibri"/>
              <a:cs typeface="Calibri"/>
              <a:sym typeface="Calibri"/>
            </a:endParaRPr>
          </a:p>
          <a:p>
            <a:pPr marL="457200" lvl="0" indent="-457200" algn="l" rtl="0">
              <a:spcBef>
                <a:spcPts val="480"/>
              </a:spcBef>
              <a:spcAft>
                <a:spcPts val="0"/>
              </a:spcAft>
              <a:buSzPts val="2400"/>
              <a:buFont typeface="Noto Sans Symbols"/>
              <a:buNone/>
            </a:pPr>
            <a:endParaRPr sz="2400" b="1">
              <a:latin typeface="Calibri"/>
              <a:ea typeface="Calibri"/>
              <a:cs typeface="Calibri"/>
              <a:sym typeface="Calibri"/>
            </a:endParaRPr>
          </a:p>
        </p:txBody>
      </p:sp>
      <p:sp>
        <p:nvSpPr>
          <p:cNvPr id="275" name="Google Shape;275;p31"/>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76" name="Google Shape;276;p31"/>
          <p:cNvSpPr txBox="1"/>
          <p:nvPr/>
        </p:nvSpPr>
        <p:spPr>
          <a:xfrm>
            <a:off x="152400" y="274638"/>
            <a:ext cx="8686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Georgia"/>
              <a:buNone/>
            </a:pPr>
            <a:r>
              <a:rPr lang="en-US" sz="3600" b="0" i="0" u="none" strike="noStrike" cap="none">
                <a:solidFill>
                  <a:schemeClr val="dk1"/>
                </a:solidFill>
                <a:latin typeface="Georgia"/>
                <a:ea typeface="Georgia"/>
                <a:cs typeface="Georgia"/>
                <a:sym typeface="Georgia"/>
              </a:rPr>
              <a:t>2011 MA Math Frameworks - 2 </a:t>
            </a:r>
            <a:r>
              <a:rPr lang="en-US" sz="3600">
                <a:solidFill>
                  <a:schemeClr val="dk1"/>
                </a:solidFill>
                <a:latin typeface="Georgia"/>
                <a:ea typeface="Georgia"/>
                <a:cs typeface="Georgia"/>
                <a:sym typeface="Georgia"/>
              </a:rPr>
              <a:t>Key Parts</a:t>
            </a:r>
            <a:endParaRPr sz="3600" b="0" i="0" u="none" strike="noStrike" cap="none">
              <a:solidFill>
                <a:schemeClr val="dk1"/>
              </a:solidFill>
              <a:latin typeface="Georgia"/>
              <a:ea typeface="Georgia"/>
              <a:cs typeface="Georgia"/>
              <a:sym typeface="Georgia"/>
            </a:endParaRPr>
          </a:p>
        </p:txBody>
      </p:sp>
      <p:sp>
        <p:nvSpPr>
          <p:cNvPr id="277" name="Google Shape;277;p31"/>
          <p:cNvSpPr txBox="1">
            <a:spLocks noGrp="1"/>
          </p:cNvSpPr>
          <p:nvPr>
            <p:ph type="title" idx="4294967295"/>
          </p:nvPr>
        </p:nvSpPr>
        <p:spPr>
          <a:xfrm>
            <a:off x="3124200" y="6356350"/>
            <a:ext cx="5410200" cy="365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9A0"/>
                </a:solidFill>
                <a:effectLst/>
                <a:uLnTx/>
                <a:uFillTx/>
                <a:latin typeface="Calibri"/>
                <a:ea typeface="Calibri"/>
                <a:cs typeface="Calibri"/>
                <a:sym typeface="Calibri"/>
              </a:rPr>
              <a:t>Massachusetts Department of Elementary and Secondary Education</a:t>
            </a:r>
          </a:p>
        </p:txBody>
      </p:sp>
      <p:pic>
        <p:nvPicPr>
          <p:cNvPr id="278" name="Google Shape;278;p31"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C0FF"/>
        </a:solidFill>
        <a:effectLst/>
      </p:bgPr>
    </p:bg>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6096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000E76"/>
                </a:solidFill>
              </a:rPr>
              <a:t>Standards for Mathematical Practice </a:t>
            </a:r>
            <a:endParaRPr dirty="0"/>
          </a:p>
        </p:txBody>
      </p:sp>
      <p:sp>
        <p:nvSpPr>
          <p:cNvPr id="284" name="Google Shape;284;p32"/>
          <p:cNvSpPr txBox="1">
            <a:spLocks noGrp="1"/>
          </p:cNvSpPr>
          <p:nvPr>
            <p:ph type="body" idx="1"/>
          </p:nvPr>
        </p:nvSpPr>
        <p:spPr>
          <a:xfrm>
            <a:off x="533400" y="1219200"/>
            <a:ext cx="8229600" cy="4953000"/>
          </a:xfrm>
          <a:prstGeom prst="rect">
            <a:avLst/>
          </a:prstGeom>
          <a:noFill/>
          <a:ln>
            <a:noFill/>
          </a:ln>
        </p:spPr>
        <p:txBody>
          <a:bodyPr spcFirstLastPara="1" wrap="square" lIns="91425" tIns="45700" rIns="91425" bIns="45700" anchor="t" anchorCtr="0">
            <a:noAutofit/>
          </a:bodyPr>
          <a:lstStyle/>
          <a:p>
            <a:pPr marL="569913" lvl="0" indent="-487363" algn="l" rtl="0">
              <a:spcBef>
                <a:spcPts val="0"/>
              </a:spcBef>
              <a:spcAft>
                <a:spcPts val="0"/>
              </a:spcAft>
              <a:buClr>
                <a:srgbClr val="002060"/>
              </a:buClr>
              <a:buSzPts val="2600"/>
              <a:buFont typeface="Georgia"/>
              <a:buAutoNum type="arabicPeriod"/>
            </a:pPr>
            <a:r>
              <a:rPr lang="en-US" sz="2600">
                <a:latin typeface="Calibri"/>
                <a:ea typeface="Calibri"/>
                <a:cs typeface="Calibri"/>
                <a:sym typeface="Calibri"/>
              </a:rPr>
              <a:t>Make sense of problems and persevere in solving them.</a:t>
            </a:r>
            <a:endParaRPr/>
          </a:p>
          <a:p>
            <a:pPr marL="596900" lvl="0" indent="-514350" algn="l" rtl="0">
              <a:spcBef>
                <a:spcPts val="1120"/>
              </a:spcBef>
              <a:spcAft>
                <a:spcPts val="0"/>
              </a:spcAft>
              <a:buClr>
                <a:srgbClr val="002060"/>
              </a:buClr>
              <a:buSzPts val="2600"/>
              <a:buFont typeface="Georgia"/>
              <a:buAutoNum type="arabicPeriod"/>
            </a:pPr>
            <a:r>
              <a:rPr lang="en-US" sz="2600">
                <a:latin typeface="Calibri"/>
                <a:ea typeface="Calibri"/>
                <a:cs typeface="Calibri"/>
                <a:sym typeface="Calibri"/>
              </a:rPr>
              <a:t>Reason abstractly and quantitatively.</a:t>
            </a:r>
            <a:endParaRPr/>
          </a:p>
          <a:p>
            <a:pPr marL="596900" lvl="0" indent="-514350" algn="l" rtl="0">
              <a:spcBef>
                <a:spcPts val="1120"/>
              </a:spcBef>
              <a:spcAft>
                <a:spcPts val="0"/>
              </a:spcAft>
              <a:buClr>
                <a:srgbClr val="002060"/>
              </a:buClr>
              <a:buSzPts val="2600"/>
              <a:buFont typeface="Georgia"/>
              <a:buAutoNum type="arabicPeriod"/>
            </a:pPr>
            <a:r>
              <a:rPr lang="en-US" sz="2600">
                <a:latin typeface="Calibri"/>
                <a:ea typeface="Calibri"/>
                <a:cs typeface="Calibri"/>
                <a:sym typeface="Calibri"/>
              </a:rPr>
              <a:t>Construct viable arguments and critique the reasoning of others.</a:t>
            </a:r>
            <a:endParaRPr/>
          </a:p>
          <a:p>
            <a:pPr marL="596900" lvl="0" indent="-514350" algn="l" rtl="0">
              <a:spcBef>
                <a:spcPts val="1120"/>
              </a:spcBef>
              <a:spcAft>
                <a:spcPts val="0"/>
              </a:spcAft>
              <a:buClr>
                <a:srgbClr val="002060"/>
              </a:buClr>
              <a:buSzPts val="2600"/>
              <a:buFont typeface="Georgia"/>
              <a:buAutoNum type="arabicPeriod"/>
            </a:pPr>
            <a:r>
              <a:rPr lang="en-US" sz="2600">
                <a:latin typeface="Calibri"/>
                <a:ea typeface="Calibri"/>
                <a:cs typeface="Calibri"/>
                <a:sym typeface="Calibri"/>
              </a:rPr>
              <a:t>Model with mathematics.</a:t>
            </a:r>
            <a:endParaRPr/>
          </a:p>
          <a:p>
            <a:pPr marL="596900" lvl="0" indent="-514350" algn="l" rtl="0">
              <a:spcBef>
                <a:spcPts val="1120"/>
              </a:spcBef>
              <a:spcAft>
                <a:spcPts val="0"/>
              </a:spcAft>
              <a:buClr>
                <a:srgbClr val="002060"/>
              </a:buClr>
              <a:buSzPts val="2600"/>
              <a:buFont typeface="Georgia"/>
              <a:buAutoNum type="arabicPeriod"/>
            </a:pPr>
            <a:r>
              <a:rPr lang="en-US" sz="2600">
                <a:latin typeface="Calibri"/>
                <a:ea typeface="Calibri"/>
                <a:cs typeface="Calibri"/>
                <a:sym typeface="Calibri"/>
              </a:rPr>
              <a:t>Use appropriate tools strategically.</a:t>
            </a:r>
            <a:endParaRPr/>
          </a:p>
          <a:p>
            <a:pPr marL="596900" lvl="0" indent="-514350" algn="l" rtl="0">
              <a:spcBef>
                <a:spcPts val="1120"/>
              </a:spcBef>
              <a:spcAft>
                <a:spcPts val="0"/>
              </a:spcAft>
              <a:buClr>
                <a:srgbClr val="002060"/>
              </a:buClr>
              <a:buSzPts val="2600"/>
              <a:buFont typeface="Georgia"/>
              <a:buAutoNum type="arabicPeriod"/>
            </a:pPr>
            <a:r>
              <a:rPr lang="en-US" sz="2600">
                <a:latin typeface="Calibri"/>
                <a:ea typeface="Calibri"/>
                <a:cs typeface="Calibri"/>
                <a:sym typeface="Calibri"/>
              </a:rPr>
              <a:t>Attend to precision.</a:t>
            </a:r>
            <a:endParaRPr/>
          </a:p>
          <a:p>
            <a:pPr marL="596900" lvl="0" indent="-514350" algn="l" rtl="0">
              <a:spcBef>
                <a:spcPts val="1120"/>
              </a:spcBef>
              <a:spcAft>
                <a:spcPts val="0"/>
              </a:spcAft>
              <a:buClr>
                <a:srgbClr val="002060"/>
              </a:buClr>
              <a:buSzPts val="2600"/>
              <a:buFont typeface="Georgia"/>
              <a:buAutoNum type="arabicPeriod"/>
            </a:pPr>
            <a:r>
              <a:rPr lang="en-US" sz="2600">
                <a:latin typeface="Calibri"/>
                <a:ea typeface="Calibri"/>
                <a:cs typeface="Calibri"/>
                <a:sym typeface="Calibri"/>
              </a:rPr>
              <a:t>Look for and make use of structure.</a:t>
            </a:r>
            <a:endParaRPr/>
          </a:p>
          <a:p>
            <a:pPr marL="596900" lvl="0" indent="-514350" algn="l" rtl="0">
              <a:spcBef>
                <a:spcPts val="1120"/>
              </a:spcBef>
              <a:spcAft>
                <a:spcPts val="0"/>
              </a:spcAft>
              <a:buClr>
                <a:srgbClr val="002060"/>
              </a:buClr>
              <a:buSzPts val="2600"/>
              <a:buFont typeface="Georgia"/>
              <a:buAutoNum type="arabicPeriod"/>
            </a:pPr>
            <a:r>
              <a:rPr lang="en-US" sz="2600">
                <a:latin typeface="Calibri"/>
                <a:ea typeface="Calibri"/>
                <a:cs typeface="Calibri"/>
                <a:sym typeface="Calibri"/>
              </a:rPr>
              <a:t>Look for and express regularity in repeated reasoning.</a:t>
            </a:r>
            <a:endParaRPr/>
          </a:p>
        </p:txBody>
      </p:sp>
      <p:sp>
        <p:nvSpPr>
          <p:cNvPr id="285" name="Google Shape;285;p32"/>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286" name="Google Shape;286;p32"/>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287" name="Google Shape;287;p32"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C0FF"/>
        </a:solidFill>
        <a:effectLst/>
      </p:bgPr>
    </p:bg>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152400" y="1143000"/>
            <a:ext cx="8686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400" dirty="0">
                <a:latin typeface="Arial"/>
                <a:ea typeface="Arial"/>
                <a:cs typeface="Arial"/>
                <a:sym typeface="Arial"/>
              </a:rPr>
              <a:t>The Math Content and Practice Standards</a:t>
            </a:r>
            <a:endParaRPr sz="3400" dirty="0"/>
          </a:p>
        </p:txBody>
      </p:sp>
      <p:sp>
        <p:nvSpPr>
          <p:cNvPr id="296" name="Google Shape;296;p33"/>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Arial"/>
                <a:ea typeface="Arial"/>
                <a:cs typeface="Arial"/>
                <a:sym typeface="Arial"/>
              </a:rPr>
              <a:t>19</a:t>
            </a:fld>
            <a:endParaRPr>
              <a:latin typeface="Arial"/>
              <a:ea typeface="Arial"/>
              <a:cs typeface="Arial"/>
              <a:sym typeface="Arial"/>
            </a:endParaRPr>
          </a:p>
        </p:txBody>
      </p:sp>
      <p:sp>
        <p:nvSpPr>
          <p:cNvPr id="297" name="Google Shape;297;p33"/>
          <p:cNvSpPr txBox="1">
            <a:spLocks noGrp="1"/>
          </p:cNvSpPr>
          <p:nvPr>
            <p:ph type="body" idx="1"/>
          </p:nvPr>
        </p:nvSpPr>
        <p:spPr>
          <a:xfrm>
            <a:off x="533400" y="2514600"/>
            <a:ext cx="7620000" cy="3581400"/>
          </a:xfrm>
          <a:prstGeom prst="rect">
            <a:avLst/>
          </a:prstGeom>
          <a:noFill/>
          <a:ln>
            <a:noFill/>
          </a:ln>
        </p:spPr>
        <p:txBody>
          <a:bodyPr spcFirstLastPara="1" wrap="square" lIns="91425" tIns="45700" rIns="91425" bIns="45700" anchor="t" anchorCtr="0">
            <a:noAutofit/>
          </a:bodyPr>
          <a:lstStyle/>
          <a:p>
            <a:pPr marL="342900" lvl="0" indent="-282575" algn="l" rtl="0">
              <a:spcBef>
                <a:spcPts val="0"/>
              </a:spcBef>
              <a:spcAft>
                <a:spcPts val="0"/>
              </a:spcAft>
              <a:buSzPts val="2800"/>
              <a:buFont typeface="Calibri"/>
              <a:buNone/>
            </a:pPr>
            <a:r>
              <a:rPr lang="en-US">
                <a:latin typeface="Calibri"/>
                <a:ea typeface="Calibri"/>
                <a:cs typeface="Calibri"/>
                <a:sym typeface="Calibri"/>
              </a:rPr>
              <a:t>“</a:t>
            </a:r>
            <a:r>
              <a:rPr lang="en-US" i="1">
                <a:latin typeface="Calibri"/>
                <a:ea typeface="Calibri"/>
                <a:cs typeface="Calibri"/>
                <a:sym typeface="Calibri"/>
              </a:rPr>
              <a:t>These Standards are </a:t>
            </a:r>
            <a:r>
              <a:rPr lang="en-US" b="1" i="1">
                <a:latin typeface="Calibri"/>
                <a:ea typeface="Calibri"/>
                <a:cs typeface="Calibri"/>
                <a:sym typeface="Calibri"/>
              </a:rPr>
              <a:t>not intended to be new names for old ways of doing business</a:t>
            </a:r>
            <a:r>
              <a:rPr lang="en-US" i="1">
                <a:latin typeface="Calibri"/>
                <a:ea typeface="Calibri"/>
                <a:cs typeface="Calibri"/>
                <a:sym typeface="Calibri"/>
              </a:rPr>
              <a:t>. They are a call to take the next step. It is time for states to work together to build on lessons learned from two decades of standards based reforms.”</a:t>
            </a:r>
            <a:endParaRPr/>
          </a:p>
          <a:p>
            <a:pPr marL="342900" lvl="0" indent="-282575" algn="r" rtl="0">
              <a:spcBef>
                <a:spcPts val="360"/>
              </a:spcBef>
              <a:spcAft>
                <a:spcPts val="0"/>
              </a:spcAft>
              <a:buSzPts val="1800"/>
              <a:buFont typeface="Tahoma"/>
              <a:buNone/>
            </a:pPr>
            <a:endParaRPr sz="1800"/>
          </a:p>
          <a:p>
            <a:pPr marL="342900" lvl="0" indent="-282575" algn="r" rtl="0">
              <a:spcBef>
                <a:spcPts val="360"/>
              </a:spcBef>
              <a:spcAft>
                <a:spcPts val="0"/>
              </a:spcAft>
              <a:buSzPts val="1800"/>
              <a:buFont typeface="Calibri"/>
              <a:buNone/>
            </a:pPr>
            <a:r>
              <a:rPr lang="en-US" sz="1800">
                <a:latin typeface="Calibri"/>
                <a:ea typeface="Calibri"/>
                <a:cs typeface="Calibri"/>
                <a:sym typeface="Calibri"/>
              </a:rPr>
              <a:t>-2011 Massachusetts Curriculum Framework for Mathematics (page 14)</a:t>
            </a:r>
            <a:endParaRPr sz="1800">
              <a:latin typeface="Calibri"/>
              <a:ea typeface="Calibri"/>
              <a:cs typeface="Calibri"/>
              <a:sym typeface="Calibri"/>
            </a:endParaRPr>
          </a:p>
        </p:txBody>
      </p:sp>
      <p:sp>
        <p:nvSpPr>
          <p:cNvPr id="298" name="Google Shape;298;p33"/>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299" name="Google Shape;299;p33"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Clarifying the Work of the Team</a:t>
            </a:r>
            <a:endParaRPr sz="4000" dirty="0"/>
          </a:p>
        </p:txBody>
      </p:sp>
      <p:sp>
        <p:nvSpPr>
          <p:cNvPr id="113" name="Google Shape;113;p16"/>
          <p:cNvSpPr txBox="1">
            <a:spLocks noGrp="1"/>
          </p:cNvSpPr>
          <p:nvPr>
            <p:ph type="body" idx="1"/>
          </p:nvPr>
        </p:nvSpPr>
        <p:spPr>
          <a:xfrm>
            <a:off x="457200" y="1442965"/>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solidFill>
                  <a:srgbClr val="0D1969"/>
                </a:solidFill>
                <a:latin typeface="Calibri"/>
                <a:ea typeface="Calibri"/>
                <a:cs typeface="Calibri"/>
                <a:sym typeface="Calibri"/>
              </a:rPr>
              <a:t>1: Shared Beliefs About Mathematics Instruction for Students with Disabilities </a:t>
            </a:r>
            <a:endParaRPr/>
          </a:p>
          <a:p>
            <a:pPr marL="342900" lvl="0" indent="-342900" algn="l" rtl="0">
              <a:spcBef>
                <a:spcPts val="560"/>
              </a:spcBef>
              <a:spcAft>
                <a:spcPts val="0"/>
              </a:spcAft>
              <a:buSzPts val="2800"/>
              <a:buChar char="★"/>
            </a:pPr>
            <a:r>
              <a:rPr lang="en-US">
                <a:solidFill>
                  <a:srgbClr val="0D1969"/>
                </a:solidFill>
                <a:latin typeface="Calibri"/>
                <a:ea typeface="Calibri"/>
                <a:cs typeface="Calibri"/>
                <a:sym typeface="Calibri"/>
              </a:rPr>
              <a:t>2: </a:t>
            </a:r>
            <a:r>
              <a:rPr lang="en-US">
                <a:solidFill>
                  <a:schemeClr val="accent2"/>
                </a:solidFill>
                <a:latin typeface="Calibri"/>
                <a:ea typeface="Calibri"/>
                <a:cs typeface="Calibri"/>
                <a:sym typeface="Calibri"/>
              </a:rPr>
              <a:t>Essential Understandings About Students with Disabilities</a:t>
            </a:r>
            <a:endParaRPr/>
          </a:p>
          <a:p>
            <a:pPr marL="342900" lvl="0" indent="-342900" algn="l" rtl="0">
              <a:spcBef>
                <a:spcPts val="560"/>
              </a:spcBef>
              <a:spcAft>
                <a:spcPts val="0"/>
              </a:spcAft>
              <a:buSzPts val="2800"/>
              <a:buChar char="★"/>
            </a:pPr>
            <a:r>
              <a:rPr lang="en-US" b="1">
                <a:solidFill>
                  <a:srgbClr val="C00000"/>
                </a:solidFill>
                <a:latin typeface="Calibri"/>
                <a:ea typeface="Calibri"/>
                <a:cs typeface="Calibri"/>
                <a:sym typeface="Calibri"/>
              </a:rPr>
              <a:t>3: Essential Understandings About Rigorous Mathematics Instruction</a:t>
            </a:r>
            <a:endParaRPr/>
          </a:p>
          <a:p>
            <a:pPr marL="342900" lvl="0" indent="-342900" algn="l" rtl="0">
              <a:spcBef>
                <a:spcPts val="560"/>
              </a:spcBef>
              <a:spcAft>
                <a:spcPts val="0"/>
              </a:spcAft>
              <a:buSzPts val="2800"/>
              <a:buChar char="★"/>
            </a:pPr>
            <a:r>
              <a:rPr lang="en-US">
                <a:solidFill>
                  <a:srgbClr val="0D1969"/>
                </a:solidFill>
                <a:latin typeface="Calibri"/>
                <a:ea typeface="Calibri"/>
                <a:cs typeface="Calibri"/>
                <a:sym typeface="Calibri"/>
              </a:rPr>
              <a:t>4: Aligning Barriers and Strategies</a:t>
            </a:r>
            <a:endParaRPr/>
          </a:p>
          <a:p>
            <a:pPr marL="342900" lvl="0" indent="-342900" algn="l" rtl="0">
              <a:spcBef>
                <a:spcPts val="560"/>
              </a:spcBef>
              <a:spcAft>
                <a:spcPts val="0"/>
              </a:spcAft>
              <a:buSzPts val="2800"/>
              <a:buChar char="★"/>
            </a:pPr>
            <a:r>
              <a:rPr lang="en-US">
                <a:solidFill>
                  <a:srgbClr val="0D1969"/>
                </a:solidFill>
                <a:latin typeface="Calibri"/>
                <a:ea typeface="Calibri"/>
                <a:cs typeface="Calibri"/>
                <a:sym typeface="Calibri"/>
              </a:rPr>
              <a:t>5: </a:t>
            </a:r>
            <a:r>
              <a:rPr lang="en-US" i="1">
                <a:latin typeface="Calibri"/>
                <a:ea typeface="Calibri"/>
                <a:cs typeface="Calibri"/>
                <a:sym typeface="Calibri"/>
              </a:rPr>
              <a:t>Responding to a Range of Learning Needs</a:t>
            </a:r>
            <a:endParaRPr>
              <a:solidFill>
                <a:srgbClr val="0D1969"/>
              </a:solidFill>
              <a:latin typeface="Calibri"/>
              <a:ea typeface="Calibri"/>
              <a:cs typeface="Calibri"/>
              <a:sym typeface="Calibri"/>
            </a:endParaRPr>
          </a:p>
        </p:txBody>
      </p:sp>
      <p:sp>
        <p:nvSpPr>
          <p:cNvPr id="114" name="Google Shape;114;p16"/>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15" name="Google Shape;115;p16"/>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116" name="Google Shape;116;p16"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C0FF"/>
        </a:solidFill>
        <a:effectLst/>
      </p:bgPr>
    </p:bg>
    <p:spTree>
      <p:nvGrpSpPr>
        <p:cNvPr id="1" name="Shape 304"/>
        <p:cNvGrpSpPr/>
        <p:nvPr/>
      </p:nvGrpSpPr>
      <p:grpSpPr>
        <a:xfrm>
          <a:off x="0" y="0"/>
          <a:ext cx="0" cy="0"/>
          <a:chOff x="0" y="0"/>
          <a:chExt cx="0" cy="0"/>
        </a:xfrm>
      </p:grpSpPr>
      <p:sp>
        <p:nvSpPr>
          <p:cNvPr id="305" name="Google Shape;305;p34"/>
          <p:cNvSpPr txBox="1">
            <a:spLocks noGrp="1"/>
          </p:cNvSpPr>
          <p:nvPr>
            <p:ph type="title"/>
          </p:nvPr>
        </p:nvSpPr>
        <p:spPr>
          <a:xfrm>
            <a:off x="457200" y="1143000"/>
            <a:ext cx="8229600" cy="129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These Math Practices </a:t>
            </a:r>
            <a:br>
              <a:rPr lang="en-US" sz="4000" dirty="0"/>
            </a:br>
            <a:r>
              <a:rPr lang="en-US" sz="4000" dirty="0"/>
              <a:t>Define the “Next Step!”</a:t>
            </a:r>
            <a:endParaRPr dirty="0"/>
          </a:p>
        </p:txBody>
      </p:sp>
      <p:sp>
        <p:nvSpPr>
          <p:cNvPr id="306" name="Google Shape;306;p34"/>
          <p:cNvSpPr txBox="1">
            <a:spLocks noGrp="1"/>
          </p:cNvSpPr>
          <p:nvPr>
            <p:ph type="body" idx="1"/>
          </p:nvPr>
        </p:nvSpPr>
        <p:spPr>
          <a:xfrm>
            <a:off x="457200" y="2971800"/>
            <a:ext cx="8229600" cy="2133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They articulate how students must engage with the mathematics content in order to “reason like a mathematician”, not just compute like a calculator.</a:t>
            </a:r>
            <a:endParaRPr/>
          </a:p>
        </p:txBody>
      </p:sp>
      <p:sp>
        <p:nvSpPr>
          <p:cNvPr id="307" name="Google Shape;307;p34"/>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308" name="Google Shape;308;p34"/>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309" name="Google Shape;309;p34"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C0FF"/>
        </a:solidFill>
        <a:effectLst/>
      </p:bgPr>
    </p:bg>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509" dirty="0"/>
              <a:t>Standards for Mathematical Practice</a:t>
            </a:r>
            <a:endParaRPr sz="3509" dirty="0"/>
          </a:p>
        </p:txBody>
      </p:sp>
      <p:sp>
        <p:nvSpPr>
          <p:cNvPr id="316" name="Google Shape;316;p35"/>
          <p:cNvSpPr txBox="1">
            <a:spLocks noGrp="1"/>
          </p:cNvSpPr>
          <p:nvPr>
            <p:ph type="body" idx="1"/>
          </p:nvPr>
        </p:nvSpPr>
        <p:spPr>
          <a:xfrm>
            <a:off x="609600" y="1828800"/>
            <a:ext cx="7924800" cy="304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a:t>
            </a:r>
            <a:r>
              <a:rPr lang="en-US" i="1">
                <a:latin typeface="Calibri"/>
                <a:ea typeface="Calibri"/>
                <a:cs typeface="Calibri"/>
                <a:sym typeface="Calibri"/>
              </a:rPr>
              <a:t>The Standards for Mathematical Practice describe ways in which developing student practitioners of the discipline of mathematics increasingly ought to </a:t>
            </a:r>
            <a:r>
              <a:rPr lang="en-US" b="1" i="1">
                <a:latin typeface="Calibri"/>
                <a:ea typeface="Calibri"/>
                <a:cs typeface="Calibri"/>
                <a:sym typeface="Calibri"/>
              </a:rPr>
              <a:t>engage with the subject matter </a:t>
            </a:r>
            <a:r>
              <a:rPr lang="en-US" i="1">
                <a:latin typeface="Calibri"/>
                <a:ea typeface="Calibri"/>
                <a:cs typeface="Calibri"/>
                <a:sym typeface="Calibri"/>
              </a:rPr>
              <a:t>as they grow in mathematical maturity and expertise throughout the </a:t>
            </a:r>
            <a:r>
              <a:rPr lang="en-US" b="1" i="1">
                <a:latin typeface="Calibri"/>
                <a:ea typeface="Calibri"/>
                <a:cs typeface="Calibri"/>
                <a:sym typeface="Calibri"/>
              </a:rPr>
              <a:t>elementary, middle and high school years</a:t>
            </a:r>
            <a:r>
              <a:rPr lang="en-US" i="1">
                <a:latin typeface="Calibri"/>
                <a:ea typeface="Calibri"/>
                <a:cs typeface="Calibri"/>
                <a:sym typeface="Calibri"/>
              </a:rPr>
              <a:t>.”</a:t>
            </a:r>
            <a:endParaRPr/>
          </a:p>
          <a:p>
            <a:pPr marL="342900" lvl="0" indent="-165100" algn="l" rtl="0">
              <a:spcBef>
                <a:spcPts val="560"/>
              </a:spcBef>
              <a:spcAft>
                <a:spcPts val="0"/>
              </a:spcAft>
              <a:buSzPts val="2800"/>
              <a:buNone/>
            </a:pPr>
            <a:endParaRPr/>
          </a:p>
        </p:txBody>
      </p:sp>
      <p:sp>
        <p:nvSpPr>
          <p:cNvPr id="317" name="Google Shape;317;p35"/>
          <p:cNvSpPr txBox="1"/>
          <p:nvPr/>
        </p:nvSpPr>
        <p:spPr>
          <a:xfrm>
            <a:off x="3429000" y="5638800"/>
            <a:ext cx="3852530" cy="615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Calibri"/>
                <a:ea typeface="Calibri"/>
                <a:cs typeface="Calibri"/>
                <a:sym typeface="Calibri"/>
              </a:rPr>
              <a:t>Page 18, </a:t>
            </a:r>
            <a:r>
              <a:rPr lang="en-US" sz="1700" i="1">
                <a:solidFill>
                  <a:schemeClr val="dk1"/>
                </a:solidFill>
                <a:latin typeface="Calibri"/>
                <a:ea typeface="Calibri"/>
                <a:cs typeface="Calibri"/>
                <a:sym typeface="Calibri"/>
              </a:rPr>
              <a:t>2011 Massachusetts Curriculum </a:t>
            </a:r>
            <a:endParaRPr/>
          </a:p>
          <a:p>
            <a:pPr marL="0" marR="0" lvl="0" indent="0" algn="l" rtl="0">
              <a:spcBef>
                <a:spcPts val="0"/>
              </a:spcBef>
              <a:spcAft>
                <a:spcPts val="0"/>
              </a:spcAft>
              <a:buNone/>
            </a:pPr>
            <a:r>
              <a:rPr lang="en-US" sz="1700" i="1">
                <a:solidFill>
                  <a:schemeClr val="dk1"/>
                </a:solidFill>
                <a:latin typeface="Calibri"/>
                <a:ea typeface="Calibri"/>
                <a:cs typeface="Calibri"/>
                <a:sym typeface="Calibri"/>
              </a:rPr>
              <a:t>Framework for Mathematics</a:t>
            </a:r>
            <a:endParaRPr/>
          </a:p>
        </p:txBody>
      </p:sp>
      <p:sp>
        <p:nvSpPr>
          <p:cNvPr id="318" name="Google Shape;318;p35"/>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319" name="Google Shape;319;p35"/>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320" name="Google Shape;320;p35"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6"/>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Getting Familiar with the Standards for Mathematical Practice</a:t>
            </a:r>
            <a:endParaRPr sz="3600" dirty="0"/>
          </a:p>
        </p:txBody>
      </p:sp>
      <p:sp>
        <p:nvSpPr>
          <p:cNvPr id="328" name="Google Shape;328;p36"/>
          <p:cNvSpPr txBox="1">
            <a:spLocks noGrp="1"/>
          </p:cNvSpPr>
          <p:nvPr>
            <p:ph type="body" idx="1"/>
          </p:nvPr>
        </p:nvSpPr>
        <p:spPr>
          <a:xfrm>
            <a:off x="609600" y="1828800"/>
            <a:ext cx="8534400" cy="2286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Discuss: </a:t>
            </a:r>
            <a:endParaRPr/>
          </a:p>
          <a:p>
            <a:pPr marL="342900" lvl="0" indent="-342900" algn="l" rtl="0">
              <a:spcBef>
                <a:spcPts val="3040"/>
              </a:spcBef>
              <a:spcAft>
                <a:spcPts val="0"/>
              </a:spcAft>
              <a:buSzPts val="2800"/>
              <a:buNone/>
            </a:pPr>
            <a:r>
              <a:rPr lang="en-US" b="1">
                <a:latin typeface="Calibri"/>
                <a:ea typeface="Calibri"/>
                <a:cs typeface="Calibri"/>
                <a:sym typeface="Calibri"/>
              </a:rPr>
              <a:t>	</a:t>
            </a:r>
            <a:r>
              <a:rPr lang="en-US" sz="3200" b="1">
                <a:latin typeface="Calibri"/>
                <a:ea typeface="Calibri"/>
                <a:cs typeface="Calibri"/>
                <a:sym typeface="Calibri"/>
              </a:rPr>
              <a:t>How do these math practices combined with math content fit or not fit with your own ideas of “mathematical rigor?” How do the math practices enhance the rigor of the content?</a:t>
            </a:r>
            <a:endParaRPr/>
          </a:p>
          <a:p>
            <a:pPr marL="342900" lvl="0" indent="-342900" algn="l" rtl="0">
              <a:spcBef>
                <a:spcPts val="3040"/>
              </a:spcBef>
              <a:spcAft>
                <a:spcPts val="0"/>
              </a:spcAft>
              <a:buSzPts val="3200"/>
              <a:buNone/>
            </a:pPr>
            <a:endParaRPr sz="3200" b="1">
              <a:latin typeface="Calibri"/>
              <a:ea typeface="Calibri"/>
              <a:cs typeface="Calibri"/>
              <a:sym typeface="Calibri"/>
            </a:endParaRPr>
          </a:p>
          <a:p>
            <a:pPr marL="342900" lvl="0" indent="-342900" algn="l" rtl="0">
              <a:spcBef>
                <a:spcPts val="3040"/>
              </a:spcBef>
              <a:spcAft>
                <a:spcPts val="0"/>
              </a:spcAft>
              <a:buSzPts val="3200"/>
              <a:buNone/>
            </a:pPr>
            <a:endParaRPr sz="3200" b="1">
              <a:latin typeface="Calibri"/>
              <a:ea typeface="Calibri"/>
              <a:cs typeface="Calibri"/>
              <a:sym typeface="Calibri"/>
            </a:endParaRPr>
          </a:p>
          <a:p>
            <a:pPr marL="342900" lvl="0" indent="-165100" algn="l" rtl="0">
              <a:spcBef>
                <a:spcPts val="2960"/>
              </a:spcBef>
              <a:spcAft>
                <a:spcPts val="0"/>
              </a:spcAft>
              <a:buSzPts val="2800"/>
              <a:buNone/>
            </a:pPr>
            <a:endParaRPr>
              <a:latin typeface="Calibri"/>
              <a:ea typeface="Calibri"/>
              <a:cs typeface="Calibri"/>
              <a:sym typeface="Calibri"/>
            </a:endParaRPr>
          </a:p>
        </p:txBody>
      </p:sp>
      <p:sp>
        <p:nvSpPr>
          <p:cNvPr id="329" name="Google Shape;329;p36"/>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330" name="Google Shape;330;p36"/>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331" name="Google Shape;331;p36"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7"/>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Getting Familiar with the Standards for Mathematical Practice</a:t>
            </a:r>
            <a:endParaRPr sz="3600" dirty="0"/>
          </a:p>
        </p:txBody>
      </p:sp>
      <p:sp>
        <p:nvSpPr>
          <p:cNvPr id="339" name="Google Shape;339;p37"/>
          <p:cNvSpPr txBox="1">
            <a:spLocks noGrp="1"/>
          </p:cNvSpPr>
          <p:nvPr>
            <p:ph type="body" idx="1"/>
          </p:nvPr>
        </p:nvSpPr>
        <p:spPr>
          <a:xfrm>
            <a:off x="609600" y="1905000"/>
            <a:ext cx="79248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Few minutes to work on the Staircase Problem.</a:t>
            </a:r>
            <a:endParaRPr/>
          </a:p>
          <a:p>
            <a:pPr marL="342900" lvl="0" indent="-342900" algn="l" rtl="0">
              <a:spcBef>
                <a:spcPts val="2360"/>
              </a:spcBef>
              <a:spcAft>
                <a:spcPts val="0"/>
              </a:spcAft>
              <a:buSzPts val="2800"/>
              <a:buChar char="★"/>
            </a:pPr>
            <a:r>
              <a:rPr lang="en-US">
                <a:latin typeface="Calibri"/>
                <a:ea typeface="Calibri"/>
                <a:cs typeface="Calibri"/>
                <a:sym typeface="Calibri"/>
              </a:rPr>
              <a:t>Not necessary or expected to finish it – just start it and share 1-2 ideas you have </a:t>
            </a:r>
            <a:br>
              <a:rPr lang="en-US">
                <a:latin typeface="Calibri"/>
                <a:ea typeface="Calibri"/>
                <a:cs typeface="Calibri"/>
                <a:sym typeface="Calibri"/>
              </a:rPr>
            </a:br>
            <a:r>
              <a:rPr lang="en-US">
                <a:latin typeface="Calibri"/>
                <a:ea typeface="Calibri"/>
                <a:cs typeface="Calibri"/>
                <a:sym typeface="Calibri"/>
              </a:rPr>
              <a:t>with someone else about </a:t>
            </a:r>
            <a:br>
              <a:rPr lang="en-US">
                <a:latin typeface="Calibri"/>
                <a:ea typeface="Calibri"/>
                <a:cs typeface="Calibri"/>
                <a:sym typeface="Calibri"/>
              </a:rPr>
            </a:br>
            <a:r>
              <a:rPr lang="en-US">
                <a:latin typeface="Calibri"/>
                <a:ea typeface="Calibri"/>
                <a:cs typeface="Calibri"/>
                <a:sym typeface="Calibri"/>
              </a:rPr>
              <a:t>how you’re thinking </a:t>
            </a:r>
            <a:br>
              <a:rPr lang="en-US">
                <a:latin typeface="Calibri"/>
                <a:ea typeface="Calibri"/>
                <a:cs typeface="Calibri"/>
                <a:sym typeface="Calibri"/>
              </a:rPr>
            </a:br>
            <a:r>
              <a:rPr lang="en-US">
                <a:latin typeface="Calibri"/>
                <a:ea typeface="Calibri"/>
                <a:cs typeface="Calibri"/>
                <a:sym typeface="Calibri"/>
              </a:rPr>
              <a:t>about the problem.</a:t>
            </a:r>
            <a:endParaRPr/>
          </a:p>
        </p:txBody>
      </p:sp>
      <p:sp>
        <p:nvSpPr>
          <p:cNvPr id="340" name="Google Shape;340;p37"/>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sp>
        <p:nvSpPr>
          <p:cNvPr id="341" name="Google Shape;341;p37"/>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pic>
        <p:nvPicPr>
          <p:cNvPr id="342" name="Google Shape;342;p37" descr="Cloud graphic counting down 3, 2, 1, 0"/>
          <p:cNvPicPr preferRelativeResize="0"/>
          <p:nvPr/>
        </p:nvPicPr>
        <p:blipFill rotWithShape="1">
          <a:blip r:embed="rId3">
            <a:alphaModFix/>
          </a:blip>
          <a:srcRect/>
          <a:stretch/>
        </p:blipFill>
        <p:spPr>
          <a:xfrm>
            <a:off x="5562600" y="3429000"/>
            <a:ext cx="2971800" cy="2202316"/>
          </a:xfrm>
          <a:prstGeom prst="rect">
            <a:avLst/>
          </a:prstGeom>
          <a:noFill/>
          <a:ln>
            <a:noFill/>
          </a:ln>
        </p:spPr>
      </p:pic>
      <p:pic>
        <p:nvPicPr>
          <p:cNvPr id="343" name="Google Shape;343;p37" descr="EDC Logo"/>
          <p:cNvPicPr preferRelativeResize="0"/>
          <p:nvPr/>
        </p:nvPicPr>
        <p:blipFill rotWithShape="1">
          <a:blip r:embed="rId4">
            <a:alphaModFix/>
          </a:blip>
          <a:srcRect/>
          <a:stretch/>
        </p:blipFill>
        <p:spPr>
          <a:xfrm>
            <a:off x="381000" y="6172200"/>
            <a:ext cx="1427329" cy="4267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Content Standard</a:t>
            </a:r>
            <a:endParaRPr dirty="0"/>
          </a:p>
        </p:txBody>
      </p:sp>
      <p:sp>
        <p:nvSpPr>
          <p:cNvPr id="349" name="Google Shape;349;p38"/>
          <p:cNvSpPr txBox="1">
            <a:spLocks noGrp="1"/>
          </p:cNvSpPr>
          <p:nvPr>
            <p:ph type="body" idx="1"/>
          </p:nvPr>
        </p:nvSpPr>
        <p:spPr>
          <a:xfrm>
            <a:off x="685800" y="2255837"/>
            <a:ext cx="7924800" cy="46021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None/>
            </a:pPr>
            <a:r>
              <a:rPr lang="en-US"/>
              <a:t>7.EE.4 Use variables to represent quantities in a real-world or mathematical problem, and construct simple equations and inequalities to solve problems by reasoning about the quantities.</a:t>
            </a:r>
            <a:endParaRPr/>
          </a:p>
          <a:p>
            <a:pPr marL="342900" lvl="0" indent="-165100" algn="l" rtl="0">
              <a:spcBef>
                <a:spcPts val="560"/>
              </a:spcBef>
              <a:spcAft>
                <a:spcPts val="0"/>
              </a:spcAft>
              <a:buSzPts val="2800"/>
              <a:buNone/>
            </a:pPr>
            <a:endParaRPr/>
          </a:p>
        </p:txBody>
      </p:sp>
      <p:sp>
        <p:nvSpPr>
          <p:cNvPr id="350" name="Google Shape;350;p38"/>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sp>
        <p:nvSpPr>
          <p:cNvPr id="351" name="Google Shape;351;p38"/>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Getting Familiar with the Standards for Mathematical Practice</a:t>
            </a:r>
            <a:endParaRPr sz="3600" dirty="0"/>
          </a:p>
        </p:txBody>
      </p:sp>
      <p:sp>
        <p:nvSpPr>
          <p:cNvPr id="359" name="Google Shape;359;p39"/>
          <p:cNvSpPr txBox="1">
            <a:spLocks noGrp="1"/>
          </p:cNvSpPr>
          <p:nvPr>
            <p:ph type="body" idx="1"/>
          </p:nvPr>
        </p:nvSpPr>
        <p:spPr>
          <a:xfrm>
            <a:off x="609600" y="1828800"/>
            <a:ext cx="79248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As you watch the video, keep the following question in mind:</a:t>
            </a:r>
            <a:endParaRPr/>
          </a:p>
          <a:p>
            <a:pPr marL="742950" lvl="1" indent="-285750" algn="l" rtl="0">
              <a:spcBef>
                <a:spcPts val="3040"/>
              </a:spcBef>
              <a:spcAft>
                <a:spcPts val="0"/>
              </a:spcAft>
              <a:buSzPts val="2800"/>
              <a:buNone/>
            </a:pPr>
            <a:r>
              <a:rPr lang="en-US" sz="2800" b="1">
                <a:latin typeface="Calibri"/>
                <a:ea typeface="Calibri"/>
                <a:cs typeface="Calibri"/>
                <a:sym typeface="Calibri"/>
              </a:rPr>
              <a:t>	</a:t>
            </a:r>
            <a:r>
              <a:rPr lang="en-US" sz="3200" b="1">
                <a:latin typeface="Calibri"/>
                <a:ea typeface="Calibri"/>
                <a:cs typeface="Calibri"/>
                <a:sym typeface="Calibri"/>
              </a:rPr>
              <a:t>What evidence of MP #3 do you see as the students work on the problem in the video?</a:t>
            </a:r>
            <a:endParaRPr/>
          </a:p>
          <a:p>
            <a:pPr marL="342900" lvl="0" indent="-165100" algn="l" rtl="0">
              <a:spcBef>
                <a:spcPts val="2960"/>
              </a:spcBef>
              <a:spcAft>
                <a:spcPts val="0"/>
              </a:spcAft>
              <a:buSzPts val="2800"/>
              <a:buNone/>
            </a:pPr>
            <a:endParaRPr>
              <a:latin typeface="Calibri"/>
              <a:ea typeface="Calibri"/>
              <a:cs typeface="Calibri"/>
              <a:sym typeface="Calibri"/>
            </a:endParaRPr>
          </a:p>
          <a:p>
            <a:pPr marL="342900" lvl="0" indent="-165100" algn="l" rtl="0">
              <a:spcBef>
                <a:spcPts val="2960"/>
              </a:spcBef>
              <a:spcAft>
                <a:spcPts val="0"/>
              </a:spcAft>
              <a:buSzPts val="2800"/>
              <a:buNone/>
            </a:pPr>
            <a:endParaRPr>
              <a:latin typeface="Calibri"/>
              <a:ea typeface="Calibri"/>
              <a:cs typeface="Calibri"/>
              <a:sym typeface="Calibri"/>
            </a:endParaRPr>
          </a:p>
          <a:p>
            <a:pPr marL="342900" lvl="0" indent="-165100" algn="l" rtl="0">
              <a:spcBef>
                <a:spcPts val="2960"/>
              </a:spcBef>
              <a:spcAft>
                <a:spcPts val="0"/>
              </a:spcAft>
              <a:buSzPts val="2800"/>
              <a:buNone/>
            </a:pPr>
            <a:endParaRPr>
              <a:latin typeface="Calibri"/>
              <a:ea typeface="Calibri"/>
              <a:cs typeface="Calibri"/>
              <a:sym typeface="Calibri"/>
            </a:endParaRPr>
          </a:p>
        </p:txBody>
      </p:sp>
      <p:sp>
        <p:nvSpPr>
          <p:cNvPr id="360" name="Google Shape;360;p39"/>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361" name="Google Shape;361;p39"/>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362" name="Google Shape;362;p39"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0"/>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a:t>Getting Familiar with the Standards for Mathematical Practice</a:t>
            </a:r>
            <a:endParaRPr sz="3600"/>
          </a:p>
        </p:txBody>
      </p:sp>
      <p:sp>
        <p:nvSpPr>
          <p:cNvPr id="370" name="Google Shape;370;p40"/>
          <p:cNvSpPr txBox="1">
            <a:spLocks noGrp="1"/>
          </p:cNvSpPr>
          <p:nvPr>
            <p:ph type="body" idx="1"/>
          </p:nvPr>
        </p:nvSpPr>
        <p:spPr>
          <a:xfrm>
            <a:off x="609600" y="1828800"/>
            <a:ext cx="79248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Having watched the video and identified some possible examples of students’ use of MP #3, discuss:</a:t>
            </a:r>
            <a:endParaRPr/>
          </a:p>
          <a:p>
            <a:pPr marL="742950" lvl="1" indent="-285750" algn="l" rtl="0">
              <a:spcBef>
                <a:spcPts val="3000"/>
              </a:spcBef>
              <a:spcAft>
                <a:spcPts val="0"/>
              </a:spcAft>
              <a:buSzPts val="2800"/>
              <a:buNone/>
            </a:pPr>
            <a:r>
              <a:rPr lang="en-US" sz="2800" b="1">
                <a:latin typeface="Calibri"/>
                <a:ea typeface="Calibri"/>
                <a:cs typeface="Calibri"/>
                <a:sym typeface="Calibri"/>
              </a:rPr>
              <a:t>	</a:t>
            </a:r>
            <a:r>
              <a:rPr lang="en-US" sz="3000" b="1">
                <a:latin typeface="Calibri"/>
                <a:ea typeface="Calibri"/>
                <a:cs typeface="Calibri"/>
                <a:sym typeface="Calibri"/>
              </a:rPr>
              <a:t>What evidence from the video did you see that you think embodies MP #3?</a:t>
            </a:r>
            <a:endParaRPr/>
          </a:p>
          <a:p>
            <a:pPr marL="342900" lvl="0" indent="-165100" algn="l" rtl="0">
              <a:spcBef>
                <a:spcPts val="2960"/>
              </a:spcBef>
              <a:spcAft>
                <a:spcPts val="0"/>
              </a:spcAft>
              <a:buSzPts val="2800"/>
              <a:buNone/>
            </a:pPr>
            <a:endParaRPr>
              <a:latin typeface="Calibri"/>
              <a:ea typeface="Calibri"/>
              <a:cs typeface="Calibri"/>
              <a:sym typeface="Calibri"/>
            </a:endParaRPr>
          </a:p>
          <a:p>
            <a:pPr marL="342900" lvl="0" indent="-165100" algn="l" rtl="0">
              <a:spcBef>
                <a:spcPts val="2960"/>
              </a:spcBef>
              <a:spcAft>
                <a:spcPts val="0"/>
              </a:spcAft>
              <a:buSzPts val="2800"/>
              <a:buNone/>
            </a:pPr>
            <a:endParaRPr>
              <a:latin typeface="Calibri"/>
              <a:ea typeface="Calibri"/>
              <a:cs typeface="Calibri"/>
              <a:sym typeface="Calibri"/>
            </a:endParaRPr>
          </a:p>
          <a:p>
            <a:pPr marL="342900" lvl="0" indent="-165100" algn="l" rtl="0">
              <a:spcBef>
                <a:spcPts val="2960"/>
              </a:spcBef>
              <a:spcAft>
                <a:spcPts val="0"/>
              </a:spcAft>
              <a:buSzPts val="2800"/>
              <a:buNone/>
            </a:pPr>
            <a:endParaRPr>
              <a:latin typeface="Calibri"/>
              <a:ea typeface="Calibri"/>
              <a:cs typeface="Calibri"/>
              <a:sym typeface="Calibri"/>
            </a:endParaRPr>
          </a:p>
        </p:txBody>
      </p:sp>
      <p:sp>
        <p:nvSpPr>
          <p:cNvPr id="371" name="Google Shape;371;p40"/>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372" name="Google Shape;372;p40"/>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373" name="Google Shape;373;p40"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1"/>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Getting Familiar with the Standards for Mathematical Practice</a:t>
            </a:r>
            <a:endParaRPr sz="3600" dirty="0"/>
          </a:p>
        </p:txBody>
      </p:sp>
      <p:sp>
        <p:nvSpPr>
          <p:cNvPr id="381" name="Google Shape;381;p41"/>
          <p:cNvSpPr txBox="1">
            <a:spLocks noGrp="1"/>
          </p:cNvSpPr>
          <p:nvPr>
            <p:ph type="body" idx="1"/>
          </p:nvPr>
        </p:nvSpPr>
        <p:spPr>
          <a:xfrm>
            <a:off x="609600" y="1981200"/>
            <a:ext cx="7924800" cy="1828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i="1">
                <a:latin typeface="Calibri"/>
                <a:ea typeface="Calibri"/>
                <a:cs typeface="Calibri"/>
                <a:sym typeface="Calibri"/>
              </a:rPr>
              <a:t>Based on what you’re thinking at this point, what are three things that now seem central to you about “rigorous mathematics?”</a:t>
            </a:r>
            <a:r>
              <a:rPr lang="en-US">
                <a:latin typeface="Calibri"/>
                <a:ea typeface="Calibri"/>
                <a:cs typeface="Calibri"/>
                <a:sym typeface="Calibri"/>
              </a:rPr>
              <a:t> </a:t>
            </a:r>
            <a:endParaRPr>
              <a:latin typeface="Calibri"/>
              <a:ea typeface="Calibri"/>
              <a:cs typeface="Calibri"/>
              <a:sym typeface="Calibri"/>
            </a:endParaRPr>
          </a:p>
        </p:txBody>
      </p:sp>
      <p:sp>
        <p:nvSpPr>
          <p:cNvPr id="382" name="Google Shape;382;p41"/>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383" name="Google Shape;383;p41"/>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384" name="Google Shape;384;p41"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Wrap Up</a:t>
            </a:r>
            <a:endParaRPr sz="4000" dirty="0"/>
          </a:p>
        </p:txBody>
      </p:sp>
      <p:sp>
        <p:nvSpPr>
          <p:cNvPr id="392" name="Google Shape;392;p42"/>
          <p:cNvSpPr txBox="1">
            <a:spLocks noGrp="1"/>
          </p:cNvSpPr>
          <p:nvPr>
            <p:ph type="body" idx="1"/>
          </p:nvPr>
        </p:nvSpPr>
        <p:spPr>
          <a:xfrm>
            <a:off x="609600" y="1905000"/>
            <a:ext cx="7924800" cy="35052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90"/>
              </a:buClr>
              <a:buSzPts val="2800"/>
              <a:buChar char="★"/>
            </a:pPr>
            <a:r>
              <a:rPr lang="en-US">
                <a:latin typeface="Calibri"/>
                <a:ea typeface="Calibri"/>
                <a:cs typeface="Calibri"/>
                <a:sym typeface="Calibri"/>
              </a:rPr>
              <a:t>Summarize where you ended up today</a:t>
            </a:r>
            <a:endParaRPr/>
          </a:p>
          <a:p>
            <a:pPr marL="514350" lvl="0" indent="-514350" algn="l" rtl="0">
              <a:spcBef>
                <a:spcPts val="2360"/>
              </a:spcBef>
              <a:spcAft>
                <a:spcPts val="0"/>
              </a:spcAft>
              <a:buClr>
                <a:srgbClr val="000090"/>
              </a:buClr>
              <a:buSzPts val="2800"/>
              <a:buChar char="★"/>
            </a:pPr>
            <a:r>
              <a:rPr lang="en-US">
                <a:latin typeface="Calibri"/>
                <a:ea typeface="Calibri"/>
                <a:cs typeface="Calibri"/>
                <a:sym typeface="Calibri"/>
              </a:rPr>
              <a:t>Parking lots questions</a:t>
            </a:r>
            <a:endParaRPr/>
          </a:p>
          <a:p>
            <a:pPr marL="514350" lvl="0" indent="-514350" algn="l" rtl="0">
              <a:spcBef>
                <a:spcPts val="2360"/>
              </a:spcBef>
              <a:spcAft>
                <a:spcPts val="0"/>
              </a:spcAft>
              <a:buClr>
                <a:srgbClr val="000090"/>
              </a:buClr>
              <a:buSzPts val="2800"/>
              <a:buChar char="★"/>
            </a:pPr>
            <a:r>
              <a:rPr lang="en-US">
                <a:latin typeface="Calibri"/>
                <a:ea typeface="Calibri"/>
                <a:cs typeface="Calibri"/>
                <a:sym typeface="Calibri"/>
              </a:rPr>
              <a:t>Any follow-up steps?</a:t>
            </a:r>
            <a:endParaRPr/>
          </a:p>
        </p:txBody>
      </p:sp>
      <p:sp>
        <p:nvSpPr>
          <p:cNvPr id="393" name="Google Shape;393;p42"/>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
        <p:nvSpPr>
          <p:cNvPr id="394" name="Google Shape;394;p42"/>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395" name="Google Shape;395;p42"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3"/>
          <p:cNvSpPr txBox="1">
            <a:spLocks noGrp="1"/>
          </p:cNvSpPr>
          <p:nvPr>
            <p:ph type="body" idx="1"/>
          </p:nvPr>
        </p:nvSpPr>
        <p:spPr>
          <a:xfrm>
            <a:off x="838200" y="1371600"/>
            <a:ext cx="7772400" cy="5334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FF"/>
              </a:buClr>
              <a:buSzPts val="2800"/>
              <a:buFont typeface="Noto Sans Symbols"/>
              <a:buChar char="❖"/>
            </a:pPr>
            <a:r>
              <a:rPr lang="en-US" dirty="0">
                <a:latin typeface="Calibri"/>
                <a:ea typeface="Calibri"/>
                <a:cs typeface="Calibri"/>
                <a:sym typeface="Calibri"/>
              </a:rPr>
              <a:t>#1  </a:t>
            </a:r>
            <a:r>
              <a:rPr lang="en-US" i="1" dirty="0">
                <a:latin typeface="Calibri"/>
                <a:ea typeface="Calibri"/>
                <a:cs typeface="Calibri"/>
                <a:sym typeface="Calibri"/>
              </a:rPr>
              <a:t>Shared Beliefs About Math Instruction for  	 	Students with Disabilities</a:t>
            </a:r>
            <a:r>
              <a:rPr lang="en-US" dirty="0">
                <a:latin typeface="Calibri"/>
                <a:ea typeface="Calibri"/>
                <a:cs typeface="Calibri"/>
                <a:sym typeface="Calibri"/>
              </a:rPr>
              <a:t> </a:t>
            </a:r>
            <a:endParaRPr dirty="0"/>
          </a:p>
          <a:p>
            <a:pPr marL="342900" lvl="0" indent="-342900" algn="l" rtl="0">
              <a:spcBef>
                <a:spcPts val="1160"/>
              </a:spcBef>
              <a:spcAft>
                <a:spcPts val="0"/>
              </a:spcAft>
              <a:buClr>
                <a:srgbClr val="0000FF"/>
              </a:buClr>
              <a:buSzPts val="2800"/>
              <a:buFont typeface="Noto Sans Symbols"/>
              <a:buChar char="❖"/>
            </a:pPr>
            <a:r>
              <a:rPr lang="en-US" dirty="0">
                <a:latin typeface="Calibri"/>
                <a:ea typeface="Calibri"/>
                <a:cs typeface="Calibri"/>
                <a:sym typeface="Calibri"/>
              </a:rPr>
              <a:t>#2	</a:t>
            </a:r>
            <a:r>
              <a:rPr lang="en-US" i="1" dirty="0">
                <a:latin typeface="Calibri"/>
                <a:ea typeface="Calibri"/>
                <a:cs typeface="Calibri"/>
                <a:sym typeface="Calibri"/>
              </a:rPr>
              <a:t>Essential Understandings About Students 	with Disabilities</a:t>
            </a:r>
            <a:endParaRPr dirty="0"/>
          </a:p>
          <a:p>
            <a:pPr marL="342900" lvl="0" indent="-342900" algn="l" rtl="0">
              <a:spcBef>
                <a:spcPts val="1160"/>
              </a:spcBef>
              <a:spcAft>
                <a:spcPts val="0"/>
              </a:spcAft>
              <a:buClr>
                <a:srgbClr val="0000FF"/>
              </a:buClr>
              <a:buSzPts val="2800"/>
              <a:buFont typeface="Noto Sans Symbols"/>
              <a:buChar char="❖"/>
            </a:pPr>
            <a:r>
              <a:rPr lang="en-US" i="1" dirty="0">
                <a:latin typeface="Calibri"/>
                <a:ea typeface="Calibri"/>
                <a:cs typeface="Calibri"/>
                <a:sym typeface="Calibri"/>
              </a:rPr>
              <a:t>#3	Essential Understandings About Rigorous 	 	Mathematics Instruction </a:t>
            </a:r>
            <a:endParaRPr dirty="0"/>
          </a:p>
          <a:p>
            <a:pPr marL="342900" lvl="0" indent="-342900" algn="l" rtl="0">
              <a:spcBef>
                <a:spcPts val="1160"/>
              </a:spcBef>
              <a:spcAft>
                <a:spcPts val="0"/>
              </a:spcAft>
              <a:buClr>
                <a:srgbClr val="0000FF"/>
              </a:buClr>
              <a:buSzPts val="2800"/>
              <a:buFont typeface="Noto Sans Symbols"/>
              <a:buChar char="❖"/>
            </a:pPr>
            <a:r>
              <a:rPr lang="en-US" dirty="0">
                <a:latin typeface="Calibri"/>
                <a:ea typeface="Calibri"/>
                <a:cs typeface="Calibri"/>
                <a:sym typeface="Calibri"/>
              </a:rPr>
              <a:t>#4	</a:t>
            </a:r>
            <a:r>
              <a:rPr lang="en-US" i="1" dirty="0">
                <a:latin typeface="Calibri"/>
                <a:ea typeface="Calibri"/>
                <a:cs typeface="Calibri"/>
                <a:sym typeface="Calibri"/>
              </a:rPr>
              <a:t>Aligning Barriers and Strategies</a:t>
            </a:r>
            <a:endParaRPr dirty="0"/>
          </a:p>
          <a:p>
            <a:pPr marL="342900" lvl="0" indent="-342900" algn="l" rtl="0">
              <a:spcBef>
                <a:spcPts val="1160"/>
              </a:spcBef>
              <a:spcAft>
                <a:spcPts val="0"/>
              </a:spcAft>
              <a:buClr>
                <a:srgbClr val="0000FF"/>
              </a:buClr>
              <a:buSzPts val="2800"/>
              <a:buFont typeface="Noto Sans Symbols"/>
              <a:buChar char="❖"/>
            </a:pPr>
            <a:r>
              <a:rPr lang="en-US" dirty="0">
                <a:latin typeface="Calibri"/>
                <a:ea typeface="Calibri"/>
                <a:cs typeface="Calibri"/>
                <a:sym typeface="Calibri"/>
              </a:rPr>
              <a:t>#5	</a:t>
            </a:r>
            <a:r>
              <a:rPr lang="en-US" i="1" dirty="0">
                <a:latin typeface="Calibri"/>
                <a:ea typeface="Calibri"/>
                <a:cs typeface="Calibri"/>
                <a:sym typeface="Calibri"/>
              </a:rPr>
              <a:t>Responding to a Range of Learning Needs</a:t>
            </a:r>
            <a:endParaRPr sz="1600" dirty="0">
              <a:latin typeface="Calibri"/>
              <a:ea typeface="Calibri"/>
              <a:cs typeface="Calibri"/>
              <a:sym typeface="Calibri"/>
            </a:endParaRPr>
          </a:p>
        </p:txBody>
      </p:sp>
      <p:sp>
        <p:nvSpPr>
          <p:cNvPr id="403" name="Google Shape;403;p43"/>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
        <p:nvSpPr>
          <p:cNvPr id="404" name="Google Shape;404;p43" descr="right pointing arrow"/>
          <p:cNvSpPr/>
          <p:nvPr/>
        </p:nvSpPr>
        <p:spPr>
          <a:xfrm>
            <a:off x="304800" y="4572000"/>
            <a:ext cx="533400" cy="457200"/>
          </a:xfrm>
          <a:prstGeom prst="rightArrow">
            <a:avLst>
              <a:gd name="adj1" fmla="val 50000"/>
              <a:gd name="adj2" fmla="val 50000"/>
            </a:avLst>
          </a:prstGeom>
          <a:gradFill>
            <a:gsLst>
              <a:gs pos="0">
                <a:srgbClr val="C34B00"/>
              </a:gs>
              <a:gs pos="80000">
                <a:srgbClr val="FF6400"/>
              </a:gs>
              <a:gs pos="100000">
                <a:srgbClr val="FF6500"/>
              </a:gs>
            </a:gsLst>
            <a:lin ang="16200000" scaled="0"/>
          </a:gradFill>
          <a:ln w="9525" cap="flat" cmpd="sng">
            <a:solidFill>
              <a:srgbClr val="E767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5" name="Google Shape;405;p43"/>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Next Time…</a:t>
            </a:r>
            <a:endParaRPr sz="4000" dirty="0"/>
          </a:p>
        </p:txBody>
      </p:sp>
      <p:sp>
        <p:nvSpPr>
          <p:cNvPr id="406" name="Google Shape;406;p43"/>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407" name="Google Shape;407;p43"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solidFill>
                  <a:schemeClr val="dk2"/>
                </a:solidFill>
              </a:rPr>
              <a:t>Protocol 3 Goals</a:t>
            </a:r>
            <a:endParaRPr dirty="0"/>
          </a:p>
        </p:txBody>
      </p:sp>
      <p:sp>
        <p:nvSpPr>
          <p:cNvPr id="124" name="Google Shape;124;p17"/>
          <p:cNvSpPr txBox="1">
            <a:spLocks noGrp="1"/>
          </p:cNvSpPr>
          <p:nvPr>
            <p:ph type="body" idx="1"/>
          </p:nvPr>
        </p:nvSpPr>
        <p:spPr>
          <a:xfrm>
            <a:off x="609600" y="1676400"/>
            <a:ext cx="79248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To establish a shared definition of “a rigorous mathematics experience for all students;”</a:t>
            </a:r>
            <a:endParaRPr/>
          </a:p>
          <a:p>
            <a:pPr marL="342900" lvl="0" indent="-342900" algn="l" rtl="0">
              <a:spcBef>
                <a:spcPts val="1760"/>
              </a:spcBef>
              <a:spcAft>
                <a:spcPts val="0"/>
              </a:spcAft>
              <a:buSzPts val="2800"/>
              <a:buChar char="★"/>
            </a:pPr>
            <a:r>
              <a:rPr lang="en-US">
                <a:latin typeface="Calibri"/>
                <a:ea typeface="Calibri"/>
                <a:cs typeface="Calibri"/>
                <a:sym typeface="Calibri"/>
              </a:rPr>
              <a:t>To become familiar with how the Standards for Mathematical Practice help deepen students’ understanding of content.</a:t>
            </a:r>
            <a:endParaRPr/>
          </a:p>
          <a:p>
            <a:pPr marL="342900" lvl="0" indent="-165100" algn="l" rtl="0">
              <a:spcBef>
                <a:spcPts val="1760"/>
              </a:spcBef>
              <a:spcAft>
                <a:spcPts val="0"/>
              </a:spcAft>
              <a:buSzPts val="2800"/>
              <a:buNone/>
            </a:pPr>
            <a:endParaRPr>
              <a:latin typeface="Calibri"/>
              <a:ea typeface="Calibri"/>
              <a:cs typeface="Calibri"/>
              <a:sym typeface="Calibri"/>
            </a:endParaRPr>
          </a:p>
          <a:p>
            <a:pPr marL="342900" lvl="0" indent="-165100" algn="l" rtl="0">
              <a:spcBef>
                <a:spcPts val="1760"/>
              </a:spcBef>
              <a:spcAft>
                <a:spcPts val="0"/>
              </a:spcAft>
              <a:buSzPts val="2800"/>
              <a:buNone/>
            </a:pPr>
            <a:endParaRPr>
              <a:latin typeface="Calibri"/>
              <a:ea typeface="Calibri"/>
              <a:cs typeface="Calibri"/>
              <a:sym typeface="Calibri"/>
            </a:endParaRPr>
          </a:p>
        </p:txBody>
      </p:sp>
      <p:sp>
        <p:nvSpPr>
          <p:cNvPr id="125" name="Google Shape;125;p17"/>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126" name="Google Shape;126;p17"/>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127" name="Google Shape;127;p17"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solidFill>
                  <a:srgbClr val="0D1969"/>
                </a:solidFill>
              </a:rPr>
              <a:t>Agenda</a:t>
            </a:r>
            <a:endParaRPr dirty="0"/>
          </a:p>
        </p:txBody>
      </p:sp>
      <p:sp>
        <p:nvSpPr>
          <p:cNvPr id="134" name="Google Shape;134;p18"/>
          <p:cNvSpPr txBox="1">
            <a:spLocks noGrp="1"/>
          </p:cNvSpPr>
          <p:nvPr>
            <p:ph type="body" idx="1"/>
          </p:nvPr>
        </p:nvSpPr>
        <p:spPr>
          <a:xfrm>
            <a:off x="381000" y="1295400"/>
            <a:ext cx="8610600" cy="472440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SzPts val="2600"/>
              <a:buFont typeface="Noto Sans Symbols"/>
              <a:buChar char="★"/>
            </a:pPr>
            <a:r>
              <a:rPr lang="en-US" sz="2600">
                <a:latin typeface="Calibri"/>
                <a:ea typeface="Calibri"/>
                <a:cs typeface="Calibri"/>
                <a:sym typeface="Calibri"/>
              </a:rPr>
              <a:t>Brainstorming a Definition of “Rigorous Mathematics Experience for All Students”</a:t>
            </a:r>
            <a:endParaRPr/>
          </a:p>
          <a:p>
            <a:pPr marL="342900" lvl="1" indent="-342900" algn="l" rtl="0">
              <a:spcBef>
                <a:spcPts val="1720"/>
              </a:spcBef>
              <a:spcAft>
                <a:spcPts val="0"/>
              </a:spcAft>
              <a:buSzPts val="2600"/>
              <a:buFont typeface="Noto Sans Symbols"/>
              <a:buChar char="★"/>
            </a:pPr>
            <a:r>
              <a:rPr lang="en-US" sz="2600">
                <a:latin typeface="Calibri"/>
                <a:ea typeface="Calibri"/>
                <a:cs typeface="Calibri"/>
                <a:sym typeface="Calibri"/>
              </a:rPr>
              <a:t>Examples of Increasing Mathematical Rigor</a:t>
            </a:r>
            <a:endParaRPr/>
          </a:p>
          <a:p>
            <a:pPr marL="342900" lvl="1" indent="-342900" algn="l" rtl="0">
              <a:spcBef>
                <a:spcPts val="1720"/>
              </a:spcBef>
              <a:spcAft>
                <a:spcPts val="0"/>
              </a:spcAft>
              <a:buSzPts val="2600"/>
              <a:buFont typeface="Noto Sans Symbols"/>
              <a:buChar char="★"/>
            </a:pPr>
            <a:r>
              <a:rPr lang="en-US" sz="2600">
                <a:latin typeface="Calibri"/>
                <a:ea typeface="Calibri"/>
                <a:cs typeface="Calibri"/>
                <a:sym typeface="Calibri"/>
              </a:rPr>
              <a:t>Introduction to Standards for Mathematical Content integrated with the Standards for Math Practices (SMPs)</a:t>
            </a:r>
            <a:endParaRPr/>
          </a:p>
          <a:p>
            <a:pPr marL="342900" lvl="1" indent="-342900" algn="l" rtl="0">
              <a:spcBef>
                <a:spcPts val="1720"/>
              </a:spcBef>
              <a:spcAft>
                <a:spcPts val="0"/>
              </a:spcAft>
              <a:buSzPts val="2600"/>
              <a:buFont typeface="Noto Sans Symbols"/>
              <a:buChar char="★"/>
            </a:pPr>
            <a:r>
              <a:rPr lang="en-US" sz="2600">
                <a:latin typeface="Calibri"/>
                <a:ea typeface="Calibri"/>
                <a:cs typeface="Calibri"/>
                <a:sym typeface="Calibri"/>
              </a:rPr>
              <a:t>Use Video to Better Understand Content Standard 7.EE.4 and  Math Practice #3</a:t>
            </a:r>
            <a:endParaRPr/>
          </a:p>
          <a:p>
            <a:pPr marL="342900" lvl="1" indent="-342900" algn="l" rtl="0">
              <a:spcBef>
                <a:spcPts val="1720"/>
              </a:spcBef>
              <a:spcAft>
                <a:spcPts val="0"/>
              </a:spcAft>
              <a:buSzPts val="2600"/>
              <a:buFont typeface="Noto Sans Symbols"/>
              <a:buChar char="★"/>
            </a:pPr>
            <a:r>
              <a:rPr lang="en-US" sz="2600">
                <a:latin typeface="Calibri"/>
                <a:ea typeface="Calibri"/>
                <a:cs typeface="Calibri"/>
                <a:sym typeface="Calibri"/>
              </a:rPr>
              <a:t>Establishing a Shared Definition of “Rigorous Mathematics”</a:t>
            </a:r>
            <a:endParaRPr/>
          </a:p>
          <a:p>
            <a:pPr marL="342900" lvl="1" indent="-342900" algn="l" rtl="0">
              <a:spcBef>
                <a:spcPts val="1720"/>
              </a:spcBef>
              <a:spcAft>
                <a:spcPts val="0"/>
              </a:spcAft>
              <a:buSzPts val="2600"/>
              <a:buFont typeface="Noto Sans Symbols"/>
              <a:buChar char="★"/>
            </a:pPr>
            <a:r>
              <a:rPr lang="en-US" sz="2600">
                <a:latin typeface="Calibri"/>
                <a:ea typeface="Calibri"/>
                <a:cs typeface="Calibri"/>
                <a:sym typeface="Calibri"/>
              </a:rPr>
              <a:t>Wrap up, next steps</a:t>
            </a:r>
            <a:endParaRPr/>
          </a:p>
        </p:txBody>
      </p:sp>
      <p:sp>
        <p:nvSpPr>
          <p:cNvPr id="135" name="Google Shape;135;p18"/>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36" name="Google Shape;136;p18"/>
          <p:cNvSpPr txBox="1">
            <a:spLocks noGrp="1"/>
          </p:cNvSpPr>
          <p:nvPr>
            <p:ph type="ftr" idx="11"/>
          </p:nvPr>
        </p:nvSpPr>
        <p:spPr>
          <a:xfrm>
            <a:off x="3124200" y="632460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137" name="Google Shape;137;p18"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Examples of Increasing Mathematical Rigor</a:t>
            </a:r>
            <a:endParaRPr sz="4000" dirty="0"/>
          </a:p>
        </p:txBody>
      </p:sp>
      <p:sp>
        <p:nvSpPr>
          <p:cNvPr id="145" name="Google Shape;145;p19"/>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sp>
        <p:nvSpPr>
          <p:cNvPr id="146" name="Google Shape;146;p19"/>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147" name="Google Shape;147;p19" descr="What characterizes those problems that are more rigorous?&#10;&#10;How does that fit with your initial brainstormed definition of rigor?&#10;"/>
          <p:cNvSpPr/>
          <p:nvPr/>
        </p:nvSpPr>
        <p:spPr>
          <a:xfrm>
            <a:off x="762000" y="1752600"/>
            <a:ext cx="7696200" cy="3200400"/>
          </a:xfrm>
          <a:prstGeom prst="cloudCallout">
            <a:avLst>
              <a:gd name="adj1" fmla="val -44089"/>
              <a:gd name="adj2" fmla="val 70284"/>
            </a:avLst>
          </a:prstGeom>
          <a:solidFill>
            <a:srgbClr val="D9D9D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D1969"/>
                </a:solidFill>
                <a:latin typeface="Arial"/>
                <a:ea typeface="Arial"/>
                <a:cs typeface="Arial"/>
                <a:sym typeface="Arial"/>
              </a:rPr>
              <a:t>What characterizes those problems that are more rigorous?</a:t>
            </a:r>
            <a:endParaRPr/>
          </a:p>
          <a:p>
            <a:pPr marL="0" marR="0" lvl="0" indent="0" algn="ctr" rtl="0">
              <a:spcBef>
                <a:spcPts val="0"/>
              </a:spcBef>
              <a:spcAft>
                <a:spcPts val="0"/>
              </a:spcAft>
              <a:buNone/>
            </a:pPr>
            <a:endParaRPr sz="2400">
              <a:solidFill>
                <a:srgbClr val="0D1969"/>
              </a:solidFill>
              <a:latin typeface="Arial"/>
              <a:ea typeface="Arial"/>
              <a:cs typeface="Arial"/>
              <a:sym typeface="Arial"/>
            </a:endParaRPr>
          </a:p>
          <a:p>
            <a:pPr marL="0" marR="0" lvl="0" indent="0" algn="ctr" rtl="0">
              <a:spcBef>
                <a:spcPts val="0"/>
              </a:spcBef>
              <a:spcAft>
                <a:spcPts val="0"/>
              </a:spcAft>
              <a:buNone/>
            </a:pPr>
            <a:r>
              <a:rPr lang="en-US" sz="2400">
                <a:solidFill>
                  <a:srgbClr val="0D1969"/>
                </a:solidFill>
                <a:latin typeface="Arial"/>
                <a:ea typeface="Arial"/>
                <a:cs typeface="Arial"/>
                <a:sym typeface="Arial"/>
              </a:rPr>
              <a:t>How does that fit with your initial brainstormed definition of rigor?</a:t>
            </a:r>
            <a:endParaRPr sz="2400">
              <a:solidFill>
                <a:srgbClr val="0D1969"/>
              </a:solidFill>
              <a:latin typeface="Arial"/>
              <a:ea typeface="Arial"/>
              <a:cs typeface="Arial"/>
              <a:sym typeface="Arial"/>
            </a:endParaRPr>
          </a:p>
        </p:txBody>
      </p:sp>
      <p:pic>
        <p:nvPicPr>
          <p:cNvPr id="148" name="Google Shape;148;p19"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156" name="Google Shape;156;p20"/>
          <p:cNvSpPr txBox="1">
            <a:spLocks noGrp="1"/>
          </p:cNvSpPr>
          <p:nvPr>
            <p:ph type="body" idx="1"/>
          </p:nvPr>
        </p:nvSpPr>
        <p:spPr>
          <a:xfrm>
            <a:off x="609600" y="1752600"/>
            <a:ext cx="7924800" cy="4343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6 + 5 = _______</a:t>
            </a:r>
            <a:endParaRPr/>
          </a:p>
          <a:p>
            <a:pPr marL="342900" lvl="0" indent="-342900" algn="l" rtl="0">
              <a:spcBef>
                <a:spcPts val="560"/>
              </a:spcBef>
              <a:spcAft>
                <a:spcPts val="0"/>
              </a:spcAft>
              <a:buSzPts val="2800"/>
              <a:buNone/>
            </a:pPr>
            <a:endParaRPr>
              <a:latin typeface="Calibri"/>
              <a:ea typeface="Calibri"/>
              <a:cs typeface="Calibri"/>
              <a:sym typeface="Calibri"/>
            </a:endParaRPr>
          </a:p>
          <a:p>
            <a:pPr marL="342900" lvl="0" indent="-342900" algn="l" rtl="0">
              <a:spcBef>
                <a:spcPts val="560"/>
              </a:spcBef>
              <a:spcAft>
                <a:spcPts val="0"/>
              </a:spcAft>
              <a:buSzPts val="2800"/>
              <a:buChar char="★"/>
            </a:pPr>
            <a:r>
              <a:rPr lang="en-US">
                <a:latin typeface="Calibri"/>
                <a:ea typeface="Calibri"/>
                <a:cs typeface="Calibri"/>
                <a:sym typeface="Calibri"/>
              </a:rPr>
              <a:t>What pairs of numbers add up to 11?</a:t>
            </a:r>
            <a:endParaRPr/>
          </a:p>
          <a:p>
            <a:pPr marL="342900" lvl="0" indent="-165100" algn="l" rtl="0">
              <a:spcBef>
                <a:spcPts val="560"/>
              </a:spcBef>
              <a:spcAft>
                <a:spcPts val="0"/>
              </a:spcAft>
              <a:buSzPts val="2800"/>
              <a:buNone/>
            </a:pPr>
            <a:endParaRPr>
              <a:latin typeface="Calibri"/>
              <a:ea typeface="Calibri"/>
              <a:cs typeface="Calibri"/>
              <a:sym typeface="Calibri"/>
            </a:endParaRPr>
          </a:p>
          <a:p>
            <a:pPr marL="342900" lvl="0" indent="-342900" algn="l" rtl="0">
              <a:spcBef>
                <a:spcPts val="560"/>
              </a:spcBef>
              <a:spcAft>
                <a:spcPts val="0"/>
              </a:spcAft>
              <a:buSzPts val="2800"/>
              <a:buChar char="★"/>
            </a:pPr>
            <a:r>
              <a:rPr lang="en-US">
                <a:latin typeface="Calibri"/>
                <a:ea typeface="Calibri"/>
                <a:cs typeface="Calibri"/>
                <a:sym typeface="Calibri"/>
              </a:rPr>
              <a:t>What pairs can you find if you don’t restrict yourself to whole numbers?</a:t>
            </a:r>
            <a:endParaRPr/>
          </a:p>
          <a:p>
            <a:pPr marL="342900" lvl="0" indent="-165100" algn="l" rtl="0">
              <a:spcBef>
                <a:spcPts val="560"/>
              </a:spcBef>
              <a:spcAft>
                <a:spcPts val="0"/>
              </a:spcAft>
              <a:buSzPts val="2800"/>
              <a:buNone/>
            </a:pPr>
            <a:endParaRPr>
              <a:latin typeface="Calibri"/>
              <a:ea typeface="Calibri"/>
              <a:cs typeface="Calibri"/>
              <a:sym typeface="Calibri"/>
            </a:endParaRPr>
          </a:p>
          <a:p>
            <a:pPr marL="342900" lvl="0" indent="-342900" algn="l" rtl="0">
              <a:spcBef>
                <a:spcPts val="560"/>
              </a:spcBef>
              <a:spcAft>
                <a:spcPts val="0"/>
              </a:spcAft>
              <a:buSzPts val="2800"/>
              <a:buChar char="★"/>
            </a:pPr>
            <a:r>
              <a:rPr lang="en-US">
                <a:latin typeface="Calibri"/>
                <a:ea typeface="Calibri"/>
                <a:cs typeface="Calibri"/>
                <a:sym typeface="Calibri"/>
              </a:rPr>
              <a:t>How do you know you have them all?</a:t>
            </a:r>
            <a:endParaRPr>
              <a:latin typeface="Calibri"/>
              <a:ea typeface="Calibri"/>
              <a:cs typeface="Calibri"/>
              <a:sym typeface="Calibri"/>
            </a:endParaRPr>
          </a:p>
        </p:txBody>
      </p:sp>
      <p:sp>
        <p:nvSpPr>
          <p:cNvPr id="157" name="Google Shape;157;p20"/>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58" name="Google Shape;158;p20"/>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159" name="Google Shape;159;p20"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a:t>Increasing the Mathematical Rigor</a:t>
            </a:r>
            <a:endParaRPr sz="3900"/>
          </a:p>
        </p:txBody>
      </p:sp>
      <p:sp>
        <p:nvSpPr>
          <p:cNvPr id="167" name="Google Shape;167;p21"/>
          <p:cNvSpPr txBox="1">
            <a:spLocks noGrp="1"/>
          </p:cNvSpPr>
          <p:nvPr>
            <p:ph type="body" idx="1"/>
          </p:nvPr>
        </p:nvSpPr>
        <p:spPr>
          <a:xfrm>
            <a:off x="609600" y="1752600"/>
            <a:ext cx="7924800" cy="3733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latin typeface="Calibri"/>
                <a:ea typeface="Calibri"/>
                <a:cs typeface="Calibri"/>
                <a:sym typeface="Calibri"/>
              </a:rPr>
              <a:t>Increasing the rigor does not necessarily mean going faster or going further ahead in the curriculum</a:t>
            </a:r>
            <a:endParaRPr/>
          </a:p>
          <a:p>
            <a:pPr marL="342900" lvl="0" indent="-342900" algn="l" rtl="0">
              <a:spcBef>
                <a:spcPts val="4160"/>
              </a:spcBef>
              <a:spcAft>
                <a:spcPts val="0"/>
              </a:spcAft>
              <a:buSzPts val="2800"/>
              <a:buChar char="★"/>
            </a:pPr>
            <a:r>
              <a:rPr lang="en-US">
                <a:latin typeface="Calibri"/>
                <a:ea typeface="Calibri"/>
                <a:cs typeface="Calibri"/>
                <a:sym typeface="Calibri"/>
              </a:rPr>
              <a:t>It means “going deeper”</a:t>
            </a:r>
            <a:endParaRPr/>
          </a:p>
          <a:p>
            <a:pPr marL="342900" lvl="0" indent="-342900" algn="l" rtl="0">
              <a:spcBef>
                <a:spcPts val="4160"/>
              </a:spcBef>
              <a:spcAft>
                <a:spcPts val="0"/>
              </a:spcAft>
              <a:buSzPts val="2800"/>
              <a:buChar char="★"/>
            </a:pPr>
            <a:r>
              <a:rPr lang="en-US">
                <a:latin typeface="Calibri"/>
                <a:ea typeface="Calibri"/>
                <a:cs typeface="Calibri"/>
                <a:sym typeface="Calibri"/>
              </a:rPr>
              <a:t>What do we mean by “going deeper?”</a:t>
            </a:r>
            <a:endParaRPr>
              <a:latin typeface="Calibri"/>
              <a:ea typeface="Calibri"/>
              <a:cs typeface="Calibri"/>
              <a:sym typeface="Calibri"/>
            </a:endParaRPr>
          </a:p>
        </p:txBody>
      </p:sp>
      <p:sp>
        <p:nvSpPr>
          <p:cNvPr id="168" name="Google Shape;168;p21"/>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69" name="Google Shape;169;p21"/>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170" name="Google Shape;170;p21"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178" name="Google Shape;178;p22"/>
          <p:cNvSpPr txBox="1">
            <a:spLocks noGrp="1"/>
          </p:cNvSpPr>
          <p:nvPr>
            <p:ph type="body" idx="1"/>
          </p:nvPr>
        </p:nvSpPr>
        <p:spPr>
          <a:xfrm>
            <a:off x="685800" y="2133600"/>
            <a:ext cx="7924800" cy="1295400"/>
          </a:xfrm>
          <a:prstGeom prst="rect">
            <a:avLst/>
          </a:prstGeom>
          <a:solidFill>
            <a:schemeClr val="lt1"/>
          </a:solid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2800"/>
              <a:buNone/>
            </a:pPr>
            <a:r>
              <a:rPr lang="en-US">
                <a:latin typeface="Calibri"/>
                <a:ea typeface="Calibri"/>
                <a:cs typeface="Calibri"/>
                <a:sym typeface="Calibri"/>
              </a:rPr>
              <a:t>	</a:t>
            </a:r>
            <a:r>
              <a:rPr lang="en-US" b="1">
                <a:latin typeface="Calibri"/>
                <a:ea typeface="Calibri"/>
                <a:cs typeface="Calibri"/>
                <a:sym typeface="Calibri"/>
              </a:rPr>
              <a:t>What is the rule for finding </a:t>
            </a:r>
            <a:br>
              <a:rPr lang="en-US" b="1">
                <a:latin typeface="Calibri"/>
                <a:ea typeface="Calibri"/>
                <a:cs typeface="Calibri"/>
                <a:sym typeface="Calibri"/>
              </a:rPr>
            </a:br>
            <a:r>
              <a:rPr lang="en-US" b="1">
                <a:latin typeface="Calibri"/>
                <a:ea typeface="Calibri"/>
                <a:cs typeface="Calibri"/>
                <a:sym typeface="Calibri"/>
              </a:rPr>
              <a:t>the mean (or average) of a set of numbers?</a:t>
            </a:r>
            <a:endParaRPr b="1"/>
          </a:p>
        </p:txBody>
      </p:sp>
      <p:sp>
        <p:nvSpPr>
          <p:cNvPr id="179" name="Google Shape;179;p22"/>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180" name="Google Shape;180;p22"/>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181" name="Google Shape;181;p22"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93"/>
        </a:solidFill>
        <a:effectLst/>
      </p:bgPr>
    </p:bg>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900" dirty="0"/>
              <a:t>Increasing the Mathematical Rigor</a:t>
            </a:r>
            <a:endParaRPr sz="3900" dirty="0"/>
          </a:p>
        </p:txBody>
      </p:sp>
      <p:sp>
        <p:nvSpPr>
          <p:cNvPr id="189" name="Google Shape;189;p23"/>
          <p:cNvSpPr txBox="1">
            <a:spLocks noGrp="1"/>
          </p:cNvSpPr>
          <p:nvPr>
            <p:ph type="body" idx="1"/>
          </p:nvPr>
        </p:nvSpPr>
        <p:spPr>
          <a:xfrm>
            <a:off x="685800" y="2133600"/>
            <a:ext cx="7924800" cy="1447800"/>
          </a:xfrm>
          <a:prstGeom prst="rect">
            <a:avLst/>
          </a:prstGeom>
          <a:solidFill>
            <a:srgbClr val="FFFFFF"/>
          </a:solid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2800"/>
              <a:buNone/>
            </a:pPr>
            <a:r>
              <a:rPr lang="en-US" b="1">
                <a:latin typeface="Calibri"/>
                <a:ea typeface="Calibri"/>
                <a:cs typeface="Calibri"/>
                <a:sym typeface="Calibri"/>
              </a:rPr>
              <a:t>Find the mean (average) of the following </a:t>
            </a:r>
            <a:br>
              <a:rPr lang="en-US" b="1">
                <a:latin typeface="Calibri"/>
                <a:ea typeface="Calibri"/>
                <a:cs typeface="Calibri"/>
                <a:sym typeface="Calibri"/>
              </a:rPr>
            </a:br>
            <a:r>
              <a:rPr lang="en-US" b="1">
                <a:latin typeface="Calibri"/>
                <a:ea typeface="Calibri"/>
                <a:cs typeface="Calibri"/>
                <a:sym typeface="Calibri"/>
              </a:rPr>
              <a:t>set of eight numbers:</a:t>
            </a:r>
            <a:endParaRPr/>
          </a:p>
          <a:p>
            <a:pPr marL="342900" lvl="0" indent="-342900" algn="ctr" rtl="0">
              <a:spcBef>
                <a:spcPts val="560"/>
              </a:spcBef>
              <a:spcAft>
                <a:spcPts val="0"/>
              </a:spcAft>
              <a:buSzPts val="2800"/>
              <a:buNone/>
            </a:pPr>
            <a:r>
              <a:rPr lang="en-US" b="1">
                <a:latin typeface="Calibri"/>
                <a:ea typeface="Calibri"/>
                <a:cs typeface="Calibri"/>
                <a:sym typeface="Calibri"/>
              </a:rPr>
              <a:t>4,  6,  9,  5,  13,  12,  9,  10</a:t>
            </a:r>
            <a:endParaRPr b="1">
              <a:latin typeface="Calibri"/>
              <a:ea typeface="Calibri"/>
              <a:cs typeface="Calibri"/>
              <a:sym typeface="Calibri"/>
            </a:endParaRPr>
          </a:p>
        </p:txBody>
      </p:sp>
      <p:sp>
        <p:nvSpPr>
          <p:cNvPr id="190" name="Google Shape;190;p23"/>
          <p:cNvSpPr txBox="1">
            <a:spLocks noGrp="1"/>
          </p:cNvSpPr>
          <p:nvPr>
            <p:ph type="sldNum" idx="12"/>
          </p:nvPr>
        </p:nvSpPr>
        <p:spPr>
          <a:xfrm>
            <a:off x="8486775" y="5257800"/>
            <a:ext cx="533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191" name="Google Shape;191;p23"/>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Massachusetts Department of Elementary and Secondary Education</a:t>
            </a:r>
            <a:endParaRPr/>
          </a:p>
        </p:txBody>
      </p:sp>
      <p:pic>
        <p:nvPicPr>
          <p:cNvPr id="192" name="Google Shape;192;p23" descr="EDC Logo"/>
          <p:cNvPicPr preferRelativeResize="0"/>
          <p:nvPr/>
        </p:nvPicPr>
        <p:blipFill rotWithShape="1">
          <a:blip r:embed="rId3">
            <a:alphaModFix/>
          </a:blip>
          <a:srcRect/>
          <a:stretch/>
        </p:blipFill>
        <p:spPr>
          <a:xfrm>
            <a:off x="381000" y="6172200"/>
            <a:ext cx="1427329" cy="426739"/>
          </a:xfrm>
          <a:prstGeom prst="rect">
            <a:avLst/>
          </a:prstGeom>
          <a:noFill/>
          <a:ln>
            <a:noFill/>
          </a:ln>
        </p:spPr>
      </p:pic>
    </p:spTree>
  </p:cSld>
  <p:clrMapOvr>
    <a:masterClrMapping/>
  </p:clrMapOvr>
</p:sld>
</file>

<file path=ppt/theme/theme1.xml><?xml version="1.0" encoding="utf-8"?>
<a:theme xmlns:a="http://schemas.openxmlformats.org/drawingml/2006/main" name="2007_ESE_Template">
  <a:themeElements>
    <a:clrScheme name="ESE">
      <a:dk1>
        <a:srgbClr val="0D1969"/>
      </a:dk1>
      <a:lt1>
        <a:srgbClr val="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DESE-231-65731</_dlc_DocId>
    <_dlc_DocIdUrl xmlns="733efe1c-5bbe-4968-87dc-d400e65c879f">
      <Url>https://sharepoint.doemass.org/ese/webteam/cps/_layouts/DocIdRedir.aspx?ID=DESE-231-65731</Url>
      <Description>DESE-231-65731</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49D6117D-4948-499C-844F-28BDE7C2DB36}">
  <ds:schemaRefs>
    <ds:schemaRef ds:uri="http://schemas.microsoft.com/sharepoint/events"/>
  </ds:schemaRefs>
</ds:datastoreItem>
</file>

<file path=customXml/itemProps2.xml><?xml version="1.0" encoding="utf-8"?>
<ds:datastoreItem xmlns:ds="http://schemas.openxmlformats.org/officeDocument/2006/customXml" ds:itemID="{68109F52-DF38-4F8D-86BD-0D8D68797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CFA421-9FB4-4D04-A5AA-C972531C90AE}">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4.xml><?xml version="1.0" encoding="utf-8"?>
<ds:datastoreItem xmlns:ds="http://schemas.openxmlformats.org/officeDocument/2006/customXml" ds:itemID="{BFF697E2-D76C-48AA-BD30-200B426DEF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3253</Words>
  <Application>Microsoft Office PowerPoint</Application>
  <PresentationFormat>On-screen Show (4:3)</PresentationFormat>
  <Paragraphs>292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Georgia</vt:lpstr>
      <vt:lpstr>Noto Sans Symbols</vt:lpstr>
      <vt:lpstr>Arial</vt:lpstr>
      <vt:lpstr>Tahoma</vt:lpstr>
      <vt:lpstr>Calibri</vt:lpstr>
      <vt:lpstr>2007_ESE_Template</vt:lpstr>
      <vt:lpstr>Mathematics and Special Education Leadership Protocols</vt:lpstr>
      <vt:lpstr>Clarifying the Work of the Team</vt:lpstr>
      <vt:lpstr>Protocol 3 Goals</vt:lpstr>
      <vt:lpstr>Agenda</vt:lpstr>
      <vt:lpstr>Examples of Increasing Mathematical Rigor</vt:lpstr>
      <vt:lpstr>Increasing the Mathematical Rigor</vt:lpstr>
      <vt:lpstr>Increasing the Mathematical Rigor</vt:lpstr>
      <vt:lpstr>Increasing the Mathematical Rigor</vt:lpstr>
      <vt:lpstr>Increasing the Mathematical Rigor</vt:lpstr>
      <vt:lpstr>Increasing the Mathematical Rigor</vt:lpstr>
      <vt:lpstr>Increasing the Mathematical Rigor</vt:lpstr>
      <vt:lpstr>Increasing the Mathematical Rigor</vt:lpstr>
      <vt:lpstr>Increasing the Mathematical Rigor</vt:lpstr>
      <vt:lpstr>Increasing the Mathematical Rigor</vt:lpstr>
      <vt:lpstr>Increasing the Mathematical Rigor</vt:lpstr>
      <vt:lpstr>Increasing the Mathematical Rigor</vt:lpstr>
      <vt:lpstr>Massachusetts Department of Elementary and Secondary Education</vt:lpstr>
      <vt:lpstr>Standards for Mathematical Practice </vt:lpstr>
      <vt:lpstr>The Math Content and Practice Standards</vt:lpstr>
      <vt:lpstr>These Math Practices  Define the “Next Step!”</vt:lpstr>
      <vt:lpstr>Standards for Mathematical Practice</vt:lpstr>
      <vt:lpstr>Getting Familiar with the Standards for Mathematical Practice</vt:lpstr>
      <vt:lpstr>Getting Familiar with the Standards for Mathematical Practice</vt:lpstr>
      <vt:lpstr>Content Standard</vt:lpstr>
      <vt:lpstr>Getting Familiar with the Standards for Mathematical Practice</vt:lpstr>
      <vt:lpstr>Getting Familiar with the Standards for Mathematical Practice</vt:lpstr>
      <vt:lpstr>Getting Familiar with the Standards for Mathematical Practice</vt:lpstr>
      <vt:lpstr>Wrap Up</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 3: Essential Understandings About Rigorous Mathematics Instruction</dc:title>
  <dc:creator>DESE</dc:creator>
  <cp:lastModifiedBy>Zou, Dong (EOE)</cp:lastModifiedBy>
  <cp:revision>2</cp:revision>
  <dcterms:modified xsi:type="dcterms:W3CDTF">2020-11-04T17:28:48Z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4 2020</vt:lpwstr>
  </property>
</Properties>
</file>