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8" r:id="rId2"/>
    <p:sldId id="259" r:id="rId3"/>
  </p:sldIdLst>
  <p:sldSz cx="9601200" cy="7315200"/>
  <p:notesSz cx="6858000" cy="9144000"/>
  <p:embeddedFontLst>
    <p:embeddedFont>
      <p:font typeface="Lato" panose="020F0502020204030203" pitchFamily="34" charset="0"/>
      <p:regular r:id="rId5"/>
      <p:bold r:id="rId6"/>
      <p:italic r:id="rId7"/>
      <p:boldItalic r:id="rId8"/>
    </p:embeddedFont>
  </p:embeddedFontLst>
  <p:custDataLst>
    <p:tags r:id="rId9"/>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NDrMufzSfbMNVwktfVqNpV4zG3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01"/>
    <a:srgbClr val="EAB200"/>
    <a:srgbClr val="DEA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38B51BB-81FF-433D-932F-0B74309AF879}">
  <a:tblStyle styleId="{338B51BB-81FF-433D-932F-0B74309AF879}" styleName="Table_0">
    <a:wholeTbl>
      <a:tcTxStyle b="off" i="off">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3760" autoAdjust="0"/>
  </p:normalViewPr>
  <p:slideViewPr>
    <p:cSldViewPr snapToGrid="0">
      <p:cViewPr varScale="1">
        <p:scale>
          <a:sx n="70" d="100"/>
          <a:sy n="70" d="100"/>
        </p:scale>
        <p:origin x="654"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5" Type="http://customschemas.google.com/relationships/presentationmetadata" Target="metadata"/><Relationship Id="rId19"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ddd48f4e9a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1ddd48f4e9a_0_6: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ddd48f4e9a_0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g1ddd48f4e9a_0_23: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720090" y="1197187"/>
            <a:ext cx="8161020" cy="2546773"/>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300"/>
              <a:buFont typeface="Calibri"/>
              <a:buNone/>
              <a:defRPr sz="6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200150" y="3842174"/>
            <a:ext cx="7200900" cy="176614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50"/>
              </a:spcBef>
              <a:spcAft>
                <a:spcPts val="0"/>
              </a:spcAft>
              <a:buClr>
                <a:schemeClr val="dk1"/>
              </a:buClr>
              <a:buSzPts val="2520"/>
              <a:buNone/>
              <a:defRPr sz="2520"/>
            </a:lvl1pPr>
            <a:lvl2pPr lvl="1" algn="ctr">
              <a:lnSpc>
                <a:spcPct val="90000"/>
              </a:lnSpc>
              <a:spcBef>
                <a:spcPts val="525"/>
              </a:spcBef>
              <a:spcAft>
                <a:spcPts val="0"/>
              </a:spcAft>
              <a:buClr>
                <a:schemeClr val="dk1"/>
              </a:buClr>
              <a:buSzPts val="2100"/>
              <a:buNone/>
              <a:defRPr sz="2100"/>
            </a:lvl2pPr>
            <a:lvl3pPr lvl="2" algn="ctr">
              <a:lnSpc>
                <a:spcPct val="90000"/>
              </a:lnSpc>
              <a:spcBef>
                <a:spcPts val="525"/>
              </a:spcBef>
              <a:spcAft>
                <a:spcPts val="0"/>
              </a:spcAft>
              <a:buClr>
                <a:schemeClr val="dk1"/>
              </a:buClr>
              <a:buSzPts val="1890"/>
              <a:buNone/>
              <a:defRPr sz="1890"/>
            </a:lvl3pPr>
            <a:lvl4pPr lvl="3" algn="ctr">
              <a:lnSpc>
                <a:spcPct val="90000"/>
              </a:lnSpc>
              <a:spcBef>
                <a:spcPts val="525"/>
              </a:spcBef>
              <a:spcAft>
                <a:spcPts val="0"/>
              </a:spcAft>
              <a:buClr>
                <a:schemeClr val="dk1"/>
              </a:buClr>
              <a:buSzPts val="1680"/>
              <a:buNone/>
              <a:defRPr sz="1679"/>
            </a:lvl4pPr>
            <a:lvl5pPr lvl="4" algn="ctr">
              <a:lnSpc>
                <a:spcPct val="90000"/>
              </a:lnSpc>
              <a:spcBef>
                <a:spcPts val="525"/>
              </a:spcBef>
              <a:spcAft>
                <a:spcPts val="0"/>
              </a:spcAft>
              <a:buClr>
                <a:schemeClr val="dk1"/>
              </a:buClr>
              <a:buSzPts val="1680"/>
              <a:buNone/>
              <a:defRPr sz="1679"/>
            </a:lvl5pPr>
            <a:lvl6pPr lvl="5" algn="ctr">
              <a:lnSpc>
                <a:spcPct val="90000"/>
              </a:lnSpc>
              <a:spcBef>
                <a:spcPts val="525"/>
              </a:spcBef>
              <a:spcAft>
                <a:spcPts val="0"/>
              </a:spcAft>
              <a:buClr>
                <a:schemeClr val="dk1"/>
              </a:buClr>
              <a:buSzPts val="1680"/>
              <a:buNone/>
              <a:defRPr sz="1679"/>
            </a:lvl6pPr>
            <a:lvl7pPr lvl="6" algn="ctr">
              <a:lnSpc>
                <a:spcPct val="90000"/>
              </a:lnSpc>
              <a:spcBef>
                <a:spcPts val="525"/>
              </a:spcBef>
              <a:spcAft>
                <a:spcPts val="0"/>
              </a:spcAft>
              <a:buClr>
                <a:schemeClr val="dk1"/>
              </a:buClr>
              <a:buSzPts val="1680"/>
              <a:buNone/>
              <a:defRPr sz="1679"/>
            </a:lvl7pPr>
            <a:lvl8pPr lvl="7" algn="ctr">
              <a:lnSpc>
                <a:spcPct val="90000"/>
              </a:lnSpc>
              <a:spcBef>
                <a:spcPts val="525"/>
              </a:spcBef>
              <a:spcAft>
                <a:spcPts val="0"/>
              </a:spcAft>
              <a:buClr>
                <a:schemeClr val="dk1"/>
              </a:buClr>
              <a:buSzPts val="1680"/>
              <a:buNone/>
              <a:defRPr sz="1679"/>
            </a:lvl8pPr>
            <a:lvl9pPr lvl="8" algn="ctr">
              <a:lnSpc>
                <a:spcPct val="90000"/>
              </a:lnSpc>
              <a:spcBef>
                <a:spcPts val="525"/>
              </a:spcBef>
              <a:spcAft>
                <a:spcPts val="0"/>
              </a:spcAft>
              <a:buClr>
                <a:schemeClr val="dk1"/>
              </a:buClr>
              <a:buSzPts val="1680"/>
              <a:buNone/>
              <a:defRPr sz="1679"/>
            </a:lvl9pPr>
          </a:lstStyle>
          <a:p>
            <a:endParaRPr/>
          </a:p>
        </p:txBody>
      </p:sp>
      <p:sp>
        <p:nvSpPr>
          <p:cNvPr id="14" name="Google Shape;14;p4"/>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2479887" y="127529"/>
            <a:ext cx="4641427" cy="828103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4806341" y="2453985"/>
            <a:ext cx="6199294" cy="20702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605816" y="443733"/>
            <a:ext cx="6199294" cy="609076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655082" y="1823722"/>
            <a:ext cx="8281035" cy="304291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300"/>
              <a:buFont typeface="Calibri"/>
              <a:buNone/>
              <a:defRPr sz="6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655082" y="4895429"/>
            <a:ext cx="8281035" cy="16001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2520"/>
              <a:buNone/>
              <a:defRPr sz="2520">
                <a:solidFill>
                  <a:schemeClr val="dk1"/>
                </a:solidFill>
              </a:defRPr>
            </a:lvl1pPr>
            <a:lvl2pPr marL="914400" lvl="1" indent="-228600" algn="l">
              <a:lnSpc>
                <a:spcPct val="90000"/>
              </a:lnSpc>
              <a:spcBef>
                <a:spcPts val="525"/>
              </a:spcBef>
              <a:spcAft>
                <a:spcPts val="0"/>
              </a:spcAft>
              <a:buClr>
                <a:srgbClr val="888888"/>
              </a:buClr>
              <a:buSzPts val="2100"/>
              <a:buNone/>
              <a:defRPr sz="2100">
                <a:solidFill>
                  <a:srgbClr val="888888"/>
                </a:solidFill>
              </a:defRPr>
            </a:lvl2pPr>
            <a:lvl3pPr marL="1371600" lvl="2" indent="-228600" algn="l">
              <a:lnSpc>
                <a:spcPct val="90000"/>
              </a:lnSpc>
              <a:spcBef>
                <a:spcPts val="525"/>
              </a:spcBef>
              <a:spcAft>
                <a:spcPts val="0"/>
              </a:spcAft>
              <a:buClr>
                <a:srgbClr val="888888"/>
              </a:buClr>
              <a:buSzPts val="1890"/>
              <a:buNone/>
              <a:defRPr sz="1890">
                <a:solidFill>
                  <a:srgbClr val="888888"/>
                </a:solidFill>
              </a:defRPr>
            </a:lvl3pPr>
            <a:lvl4pPr marL="1828800" lvl="3" indent="-228600" algn="l">
              <a:lnSpc>
                <a:spcPct val="90000"/>
              </a:lnSpc>
              <a:spcBef>
                <a:spcPts val="525"/>
              </a:spcBef>
              <a:spcAft>
                <a:spcPts val="0"/>
              </a:spcAft>
              <a:buClr>
                <a:srgbClr val="888888"/>
              </a:buClr>
              <a:buSzPts val="1680"/>
              <a:buNone/>
              <a:defRPr sz="1679">
                <a:solidFill>
                  <a:srgbClr val="888888"/>
                </a:solidFill>
              </a:defRPr>
            </a:lvl4pPr>
            <a:lvl5pPr marL="2286000" lvl="4" indent="-228600" algn="l">
              <a:lnSpc>
                <a:spcPct val="90000"/>
              </a:lnSpc>
              <a:spcBef>
                <a:spcPts val="525"/>
              </a:spcBef>
              <a:spcAft>
                <a:spcPts val="0"/>
              </a:spcAft>
              <a:buClr>
                <a:srgbClr val="888888"/>
              </a:buClr>
              <a:buSzPts val="1680"/>
              <a:buNone/>
              <a:defRPr sz="1679">
                <a:solidFill>
                  <a:srgbClr val="888888"/>
                </a:solidFill>
              </a:defRPr>
            </a:lvl5pPr>
            <a:lvl6pPr marL="2743200" lvl="5" indent="-228600" algn="l">
              <a:lnSpc>
                <a:spcPct val="90000"/>
              </a:lnSpc>
              <a:spcBef>
                <a:spcPts val="525"/>
              </a:spcBef>
              <a:spcAft>
                <a:spcPts val="0"/>
              </a:spcAft>
              <a:buClr>
                <a:srgbClr val="888888"/>
              </a:buClr>
              <a:buSzPts val="1680"/>
              <a:buNone/>
              <a:defRPr sz="1679">
                <a:solidFill>
                  <a:srgbClr val="888888"/>
                </a:solidFill>
              </a:defRPr>
            </a:lvl6pPr>
            <a:lvl7pPr marL="3200400" lvl="6" indent="-228600" algn="l">
              <a:lnSpc>
                <a:spcPct val="90000"/>
              </a:lnSpc>
              <a:spcBef>
                <a:spcPts val="525"/>
              </a:spcBef>
              <a:spcAft>
                <a:spcPts val="0"/>
              </a:spcAft>
              <a:buClr>
                <a:srgbClr val="888888"/>
              </a:buClr>
              <a:buSzPts val="1680"/>
              <a:buNone/>
              <a:defRPr sz="1679">
                <a:solidFill>
                  <a:srgbClr val="888888"/>
                </a:solidFill>
              </a:defRPr>
            </a:lvl7pPr>
            <a:lvl8pPr marL="3657600" lvl="7" indent="-228600" algn="l">
              <a:lnSpc>
                <a:spcPct val="90000"/>
              </a:lnSpc>
              <a:spcBef>
                <a:spcPts val="525"/>
              </a:spcBef>
              <a:spcAft>
                <a:spcPts val="0"/>
              </a:spcAft>
              <a:buClr>
                <a:srgbClr val="888888"/>
              </a:buClr>
              <a:buSzPts val="1680"/>
              <a:buNone/>
              <a:defRPr sz="1679">
                <a:solidFill>
                  <a:srgbClr val="888888"/>
                </a:solidFill>
              </a:defRPr>
            </a:lvl8pPr>
            <a:lvl9pPr marL="4114800" lvl="8" indent="-228600" algn="l">
              <a:lnSpc>
                <a:spcPct val="90000"/>
              </a:lnSpc>
              <a:spcBef>
                <a:spcPts val="525"/>
              </a:spcBef>
              <a:spcAft>
                <a:spcPts val="0"/>
              </a:spcAft>
              <a:buClr>
                <a:srgbClr val="888888"/>
              </a:buClr>
              <a:buSzPts val="1680"/>
              <a:buNone/>
              <a:defRPr sz="1679">
                <a:solidFill>
                  <a:srgbClr val="888888"/>
                </a:solidFill>
              </a:defRPr>
            </a:lvl9pPr>
          </a:lstStyle>
          <a:p>
            <a:endParaRPr/>
          </a:p>
        </p:txBody>
      </p:sp>
      <p:sp>
        <p:nvSpPr>
          <p:cNvPr id="26" name="Google Shape;26;p6"/>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660083"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4860608"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66133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661334" y="1793241"/>
            <a:ext cx="4061757"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39" name="Google Shape;39;p8"/>
          <p:cNvSpPr txBox="1">
            <a:spLocks noGrp="1"/>
          </p:cNvSpPr>
          <p:nvPr>
            <p:ph type="body" idx="2"/>
          </p:nvPr>
        </p:nvSpPr>
        <p:spPr>
          <a:xfrm>
            <a:off x="661334" y="2672080"/>
            <a:ext cx="4061757"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4860608" y="1793241"/>
            <a:ext cx="4081761"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41" name="Google Shape;41;p8"/>
          <p:cNvSpPr txBox="1">
            <a:spLocks noGrp="1"/>
          </p:cNvSpPr>
          <p:nvPr>
            <p:ph type="body" idx="4"/>
          </p:nvPr>
        </p:nvSpPr>
        <p:spPr>
          <a:xfrm>
            <a:off x="4860608" y="2672080"/>
            <a:ext cx="4081761"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4081760" y="1053255"/>
            <a:ext cx="4860608" cy="5198533"/>
          </a:xfrm>
          <a:prstGeom prst="rect">
            <a:avLst/>
          </a:prstGeom>
          <a:noFill/>
          <a:ln>
            <a:noFill/>
          </a:ln>
        </p:spPr>
        <p:txBody>
          <a:bodyPr spcFirstLastPara="1" wrap="square" lIns="91425" tIns="45700" rIns="91425" bIns="45700" anchor="t" anchorCtr="0">
            <a:normAutofit/>
          </a:bodyPr>
          <a:lstStyle>
            <a:lvl1pPr marL="457200" lvl="0" indent="-441960" algn="l">
              <a:lnSpc>
                <a:spcPct val="90000"/>
              </a:lnSpc>
              <a:spcBef>
                <a:spcPts val="1050"/>
              </a:spcBef>
              <a:spcAft>
                <a:spcPts val="0"/>
              </a:spcAft>
              <a:buClr>
                <a:schemeClr val="dk1"/>
              </a:buClr>
              <a:buSzPts val="3360"/>
              <a:buChar char="•"/>
              <a:defRPr sz="3359"/>
            </a:lvl1pPr>
            <a:lvl2pPr marL="914400" lvl="1" indent="-415290" algn="l">
              <a:lnSpc>
                <a:spcPct val="90000"/>
              </a:lnSpc>
              <a:spcBef>
                <a:spcPts val="525"/>
              </a:spcBef>
              <a:spcAft>
                <a:spcPts val="0"/>
              </a:spcAft>
              <a:buClr>
                <a:schemeClr val="dk1"/>
              </a:buClr>
              <a:buSzPts val="2940"/>
              <a:buChar char="•"/>
              <a:defRPr sz="2940"/>
            </a:lvl2pPr>
            <a:lvl3pPr marL="1371600" lvl="2" indent="-388619" algn="l">
              <a:lnSpc>
                <a:spcPct val="90000"/>
              </a:lnSpc>
              <a:spcBef>
                <a:spcPts val="525"/>
              </a:spcBef>
              <a:spcAft>
                <a:spcPts val="0"/>
              </a:spcAft>
              <a:buClr>
                <a:schemeClr val="dk1"/>
              </a:buClr>
              <a:buSzPts val="2520"/>
              <a:buChar char="•"/>
              <a:defRPr sz="2520"/>
            </a:lvl3pPr>
            <a:lvl4pPr marL="1828800" lvl="3" indent="-361950" algn="l">
              <a:lnSpc>
                <a:spcPct val="90000"/>
              </a:lnSpc>
              <a:spcBef>
                <a:spcPts val="525"/>
              </a:spcBef>
              <a:spcAft>
                <a:spcPts val="0"/>
              </a:spcAft>
              <a:buClr>
                <a:schemeClr val="dk1"/>
              </a:buClr>
              <a:buSzPts val="2100"/>
              <a:buChar char="•"/>
              <a:defRPr sz="2100"/>
            </a:lvl4pPr>
            <a:lvl5pPr marL="2286000" lvl="4" indent="-361950" algn="l">
              <a:lnSpc>
                <a:spcPct val="90000"/>
              </a:lnSpc>
              <a:spcBef>
                <a:spcPts val="525"/>
              </a:spcBef>
              <a:spcAft>
                <a:spcPts val="0"/>
              </a:spcAft>
              <a:buClr>
                <a:schemeClr val="dk1"/>
              </a:buClr>
              <a:buSzPts val="2100"/>
              <a:buChar char="•"/>
              <a:defRPr sz="2100"/>
            </a:lvl5pPr>
            <a:lvl6pPr marL="2743200" lvl="5" indent="-361950" algn="l">
              <a:lnSpc>
                <a:spcPct val="90000"/>
              </a:lnSpc>
              <a:spcBef>
                <a:spcPts val="525"/>
              </a:spcBef>
              <a:spcAft>
                <a:spcPts val="0"/>
              </a:spcAft>
              <a:buClr>
                <a:schemeClr val="dk1"/>
              </a:buClr>
              <a:buSzPts val="2100"/>
              <a:buChar char="•"/>
              <a:defRPr sz="2100"/>
            </a:lvl6pPr>
            <a:lvl7pPr marL="3200400" lvl="6" indent="-361950" algn="l">
              <a:lnSpc>
                <a:spcPct val="90000"/>
              </a:lnSpc>
              <a:spcBef>
                <a:spcPts val="525"/>
              </a:spcBef>
              <a:spcAft>
                <a:spcPts val="0"/>
              </a:spcAft>
              <a:buClr>
                <a:schemeClr val="dk1"/>
              </a:buClr>
              <a:buSzPts val="2100"/>
              <a:buChar char="•"/>
              <a:defRPr sz="2100"/>
            </a:lvl7pPr>
            <a:lvl8pPr marL="3657600" lvl="7" indent="-361950" algn="l">
              <a:lnSpc>
                <a:spcPct val="90000"/>
              </a:lnSpc>
              <a:spcBef>
                <a:spcPts val="525"/>
              </a:spcBef>
              <a:spcAft>
                <a:spcPts val="0"/>
              </a:spcAft>
              <a:buClr>
                <a:schemeClr val="dk1"/>
              </a:buClr>
              <a:buSzPts val="2100"/>
              <a:buChar char="•"/>
              <a:defRPr sz="2100"/>
            </a:lvl8pPr>
            <a:lvl9pPr marL="4114800" lvl="8" indent="-361950" algn="l">
              <a:lnSpc>
                <a:spcPct val="90000"/>
              </a:lnSpc>
              <a:spcBef>
                <a:spcPts val="525"/>
              </a:spcBef>
              <a:spcAft>
                <a:spcPts val="0"/>
              </a:spcAft>
              <a:buClr>
                <a:schemeClr val="dk1"/>
              </a:buClr>
              <a:buSzPts val="2100"/>
              <a:buChar char="•"/>
              <a:defRPr sz="2100"/>
            </a:lvl9pPr>
          </a:lstStyle>
          <a:p>
            <a:endParaRPr/>
          </a:p>
        </p:txBody>
      </p:sp>
      <p:sp>
        <p:nvSpPr>
          <p:cNvPr id="57" name="Google Shape;57;p11"/>
          <p:cNvSpPr txBox="1">
            <a:spLocks noGrp="1"/>
          </p:cNvSpPr>
          <p:nvPr>
            <p:ph type="body" idx="2"/>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58" name="Google Shape;58;p11"/>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
          <p:cNvSpPr>
            <a:spLocks noGrp="1"/>
          </p:cNvSpPr>
          <p:nvPr>
            <p:ph type="pic" idx="2"/>
          </p:nvPr>
        </p:nvSpPr>
        <p:spPr>
          <a:xfrm>
            <a:off x="4081760" y="1053255"/>
            <a:ext cx="4860608" cy="5198533"/>
          </a:xfrm>
          <a:prstGeom prst="rect">
            <a:avLst/>
          </a:prstGeom>
          <a:noFill/>
          <a:ln>
            <a:noFill/>
          </a:ln>
        </p:spPr>
      </p:sp>
      <p:sp>
        <p:nvSpPr>
          <p:cNvPr id="64" name="Google Shape;64;p12"/>
          <p:cNvSpPr txBox="1">
            <a:spLocks noGrp="1"/>
          </p:cNvSpPr>
          <p:nvPr>
            <p:ph type="body" idx="1"/>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65" name="Google Shape;65;p12"/>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620"/>
              <a:buFont typeface="Calibri"/>
              <a:buNone/>
              <a:defRPr sz="462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marR="0" lvl="0" indent="-415290" algn="l" rtl="0">
              <a:lnSpc>
                <a:spcPct val="90000"/>
              </a:lnSpc>
              <a:spcBef>
                <a:spcPts val="1050"/>
              </a:spcBef>
              <a:spcAft>
                <a:spcPts val="0"/>
              </a:spcAft>
              <a:buClr>
                <a:schemeClr val="dk1"/>
              </a:buClr>
              <a:buSzPts val="2940"/>
              <a:buFont typeface="Arial"/>
              <a:buChar char="•"/>
              <a:defRPr sz="294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525"/>
              </a:spcBef>
              <a:spcAft>
                <a:spcPts val="0"/>
              </a:spcAft>
              <a:buClr>
                <a:schemeClr val="dk1"/>
              </a:buClr>
              <a:buSzPts val="2520"/>
              <a:buFont typeface="Arial"/>
              <a:buChar char="•"/>
              <a:defRPr sz="2520" b="0" i="0" u="none" strike="noStrike" cap="none">
                <a:solidFill>
                  <a:schemeClr val="dk1"/>
                </a:solidFill>
                <a:latin typeface="Calibri"/>
                <a:ea typeface="Calibri"/>
                <a:cs typeface="Calibri"/>
                <a:sym typeface="Calibri"/>
              </a:defRPr>
            </a:lvl2pPr>
            <a:lvl3pPr marL="1371600" marR="0" lvl="2" indent="-361950" algn="l" rtl="0">
              <a:lnSpc>
                <a:spcPct val="90000"/>
              </a:lnSpc>
              <a:spcBef>
                <a:spcPts val="52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3pPr>
            <a:lvl4pPr marL="1828800" marR="0" lvl="3"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4pPr>
            <a:lvl5pPr marL="2286000" marR="0" lvl="4"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5pPr>
            <a:lvl6pPr marL="2743200" marR="0" lvl="5"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6pPr>
            <a:lvl7pPr marL="3200400" marR="0" lvl="6"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7pPr>
            <a:lvl8pPr marL="3657600" marR="0" lvl="7"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8pPr>
            <a:lvl9pPr marL="4114800" marR="0" lvl="8"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notesSlide" Target="../notesSlides/notesSlide1.xml"/><Relationship Id="rId7" Type="http://schemas.openxmlformats.org/officeDocument/2006/relationships/hyperlink" Target="https://www.doe.mass.edu/csdp/guidebook/coherence-guidebook.pdf"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mailto:kristan@cca-pr.com"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notesSlide" Target="../notesSlides/notesSlide2.xml"/><Relationship Id="rId7" Type="http://schemas.openxmlformats.org/officeDocument/2006/relationships/hyperlink" Target="https://www.doe.mass.edu/csdp/guidebook/coherence-guidebook.pdf" TargetMode="Externa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hyperlink" Target="mailto:kristan@cca-pr.com" TargetMode="Externa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grpSp>
        <p:nvGrpSpPr>
          <p:cNvPr id="4" name="Group 3" descr="Commonwealth Consulting Agency and Novak logos">
            <a:extLst>
              <a:ext uri="{FF2B5EF4-FFF2-40B4-BE49-F238E27FC236}">
                <a16:creationId xmlns:a16="http://schemas.microsoft.com/office/drawing/2014/main" id="{CCFDE87F-D04A-EB31-1054-68FC501FFD92}"/>
              </a:ext>
            </a:extLst>
          </p:cNvPr>
          <p:cNvGrpSpPr/>
          <p:nvPr/>
        </p:nvGrpSpPr>
        <p:grpSpPr>
          <a:xfrm>
            <a:off x="0" y="-57018"/>
            <a:ext cx="9601200" cy="913518"/>
            <a:chOff x="0" y="-57018"/>
            <a:chExt cx="9601200" cy="913518"/>
          </a:xfrm>
        </p:grpSpPr>
        <p:sp>
          <p:nvSpPr>
            <p:cNvPr id="122" name="Google Shape;122;g1ddd48f4e9a_0_6">
              <a:extLst>
                <a:ext uri="{C183D7F6-B498-43B3-948B-1728B52AA6E4}">
                  <adec:decorative xmlns:adec="http://schemas.microsoft.com/office/drawing/2017/decorative" val="1"/>
                </a:ext>
              </a:extLst>
            </p:cNvPr>
            <p:cNvSpPr/>
            <p:nvPr/>
          </p:nvSpPr>
          <p:spPr>
            <a:xfrm>
              <a:off x="0" y="0"/>
              <a:ext cx="9601200" cy="8565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3" name="Group 2" descr="Commonwealth Consulting Agency and Novak logos">
              <a:extLst>
                <a:ext uri="{FF2B5EF4-FFF2-40B4-BE49-F238E27FC236}">
                  <a16:creationId xmlns:a16="http://schemas.microsoft.com/office/drawing/2014/main" id="{D803360F-57A5-58F8-1751-7FAD7938FD66}"/>
                </a:ext>
              </a:extLst>
            </p:cNvPr>
            <p:cNvGrpSpPr/>
            <p:nvPr/>
          </p:nvGrpSpPr>
          <p:grpSpPr>
            <a:xfrm>
              <a:off x="118168" y="-57018"/>
              <a:ext cx="2106600" cy="856501"/>
              <a:chOff x="105000" y="-8"/>
              <a:chExt cx="2106600" cy="997471"/>
            </a:xfrm>
          </p:grpSpPr>
          <p:sp>
            <p:nvSpPr>
              <p:cNvPr id="133" name="Google Shape;133;g1ddd48f4e9a_0_6">
                <a:extLst>
                  <a:ext uri="{C183D7F6-B498-43B3-948B-1728B52AA6E4}">
                    <adec:decorative xmlns:adec="http://schemas.microsoft.com/office/drawing/2017/decorative" val="1"/>
                  </a:ext>
                </a:extLst>
              </p:cNvPr>
              <p:cNvSpPr/>
              <p:nvPr/>
            </p:nvSpPr>
            <p:spPr>
              <a:xfrm>
                <a:off x="105000" y="140950"/>
                <a:ext cx="2106600" cy="856500"/>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35" name="Google Shape;135;g1ddd48f4e9a_0_6" descr="Novak logo"/>
              <p:cNvPicPr preferRelativeResize="0"/>
              <p:nvPr/>
            </p:nvPicPr>
            <p:blipFill rotWithShape="1">
              <a:blip r:embed="rId4">
                <a:alphaModFix/>
              </a:blip>
              <a:srcRect/>
              <a:stretch/>
            </p:blipFill>
            <p:spPr>
              <a:xfrm>
                <a:off x="1224975" y="192175"/>
                <a:ext cx="754050" cy="754050"/>
              </a:xfrm>
              <a:prstGeom prst="rect">
                <a:avLst/>
              </a:prstGeom>
              <a:noFill/>
              <a:ln>
                <a:noFill/>
              </a:ln>
            </p:spPr>
          </p:pic>
          <p:pic>
            <p:nvPicPr>
              <p:cNvPr id="134" name="Google Shape;134;g1ddd48f4e9a_0_6" descr="Commonwealth Consulting Agency and Novak logos"/>
              <p:cNvPicPr preferRelativeResize="0"/>
              <p:nvPr/>
            </p:nvPicPr>
            <p:blipFill rotWithShape="1">
              <a:blip r:embed="rId5">
                <a:alphaModFix/>
              </a:blip>
              <a:srcRect/>
              <a:stretch/>
            </p:blipFill>
            <p:spPr>
              <a:xfrm>
                <a:off x="227475" y="-8"/>
                <a:ext cx="997500" cy="997471"/>
              </a:xfrm>
              <a:prstGeom prst="rect">
                <a:avLst/>
              </a:prstGeom>
              <a:noFill/>
              <a:ln>
                <a:noFill/>
              </a:ln>
            </p:spPr>
          </p:pic>
        </p:grpSp>
      </p:grpSp>
      <p:sp>
        <p:nvSpPr>
          <p:cNvPr id="125" name="Google Shape;125;g1ddd48f4e9a_0_6"/>
          <p:cNvSpPr txBox="1">
            <a:spLocks noGrp="1"/>
          </p:cNvSpPr>
          <p:nvPr>
            <p:ph type="title" idx="4294967295"/>
          </p:nvPr>
        </p:nvSpPr>
        <p:spPr>
          <a:xfrm>
            <a:off x="2316475" y="250100"/>
            <a:ext cx="5038800" cy="4308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2200"/>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TIERED LITERACY ACADEMY</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6" name="Google Shape;126;g1ddd48f4e9a_0_6" descr="This is a yellow ribbon with the words ELA Literacy Foundational Skills K-3."/>
          <p:cNvSpPr/>
          <p:nvPr/>
        </p:nvSpPr>
        <p:spPr>
          <a:xfrm>
            <a:off x="6912943" y="61883"/>
            <a:ext cx="2693400" cy="754200"/>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tx1">
                    <a:lumMod val="95000"/>
                    <a:lumOff val="5000"/>
                  </a:schemeClr>
                </a:solidFill>
                <a:latin typeface="Calibri"/>
                <a:ea typeface="Calibri"/>
                <a:cs typeface="Calibri"/>
                <a:sym typeface="Calibri"/>
              </a:rPr>
              <a:t>Center for School &amp; District Partnership</a:t>
            </a:r>
            <a:endParaRPr sz="1400" b="0" i="0" u="none" strike="noStrike" cap="none">
              <a:solidFill>
                <a:schemeClr val="tx1">
                  <a:lumMod val="95000"/>
                  <a:lumOff val="5000"/>
                </a:schemeClr>
              </a:solidFill>
              <a:sym typeface="Arial"/>
            </a:endParaRPr>
          </a:p>
        </p:txBody>
      </p:sp>
      <p:sp>
        <p:nvSpPr>
          <p:cNvPr id="124" name="Google Shape;124;g1ddd48f4e9a_0_6">
            <a:extLst>
              <a:ext uri="{C183D7F6-B498-43B3-948B-1728B52AA6E4}">
                <adec:decorative xmlns:adec="http://schemas.microsoft.com/office/drawing/2017/decorative" val="1"/>
              </a:ext>
            </a:extLst>
          </p:cNvPr>
          <p:cNvSpPr/>
          <p:nvPr/>
        </p:nvSpPr>
        <p:spPr>
          <a:xfrm>
            <a:off x="0" y="856500"/>
            <a:ext cx="2316600" cy="6458560"/>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7" name="Google Shape;127;g1ddd48f4e9a_0_6"/>
          <p:cNvSpPr txBox="1"/>
          <p:nvPr/>
        </p:nvSpPr>
        <p:spPr>
          <a:xfrm>
            <a:off x="0" y="1246268"/>
            <a:ext cx="2316600" cy="1366800"/>
          </a:xfrm>
          <a:prstGeom prst="rect">
            <a:avLst/>
          </a:prstGeom>
          <a:noFill/>
          <a:ln>
            <a:noFill/>
          </a:ln>
        </p:spPr>
        <p:txBody>
          <a:bodyPr spcFirstLastPara="1" wrap="square" lIns="91425" tIns="45700" rIns="91425" bIns="45700" anchor="b" anchorCtr="0">
            <a:spAutoFit/>
          </a:bodyPr>
          <a:lstStyle/>
          <a:p>
            <a:pPr marL="0" marR="0" lvl="0" indent="0" algn="ctr" rtl="0">
              <a:lnSpc>
                <a:spcPct val="9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Contact Information:  </a:t>
            </a:r>
            <a:br>
              <a:rPr lang="en-US" sz="2000" b="0" i="0" u="none" strike="noStrike" cap="none">
                <a:solidFill>
                  <a:schemeClr val="dk1"/>
                </a:solidFill>
                <a:latin typeface="Calibri"/>
                <a:ea typeface="Calibri"/>
                <a:cs typeface="Calibri"/>
                <a:sym typeface="Calibri"/>
              </a:rPr>
            </a:br>
            <a:r>
              <a:rPr lang="en-US" sz="1800" b="0" i="0" u="none" strike="noStrike" cap="none">
                <a:solidFill>
                  <a:schemeClr val="dk1"/>
                </a:solidFill>
                <a:latin typeface="Calibri"/>
                <a:ea typeface="Calibri"/>
                <a:cs typeface="Calibri"/>
                <a:sym typeface="Calibri"/>
              </a:rPr>
              <a:t>Kristan Rodriguez</a:t>
            </a:r>
            <a:endParaRPr sz="1800" b="0" i="0" u="none" strike="noStrike" cap="none">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b="0" i="0" u="sng" strike="noStrike" cap="none">
                <a:solidFill>
                  <a:schemeClr val="hlink"/>
                </a:solidFill>
                <a:latin typeface="Calibri"/>
                <a:ea typeface="Calibri"/>
                <a:cs typeface="Calibri"/>
                <a:sym typeface="Calibri"/>
                <a:hlinkClick r:id="rId6"/>
              </a:rPr>
              <a:t>kristan@cca-pr.com</a:t>
            </a:r>
            <a:endParaRPr sz="1800" b="0" i="0" u="none" strike="noStrike" cap="none">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b="0" i="0" u="none" strike="noStrike" cap="none">
                <a:solidFill>
                  <a:schemeClr val="dk1"/>
                </a:solidFill>
                <a:latin typeface="Calibri"/>
                <a:ea typeface="Calibri"/>
                <a:cs typeface="Calibri"/>
                <a:sym typeface="Calibri"/>
              </a:rPr>
              <a:t>339-227-2155  </a:t>
            </a:r>
            <a:br>
              <a:rPr lang="en-US" sz="1800" b="0" i="0" u="none" strike="noStrike" cap="none">
                <a:solidFill>
                  <a:schemeClr val="dk1"/>
                </a:solidFill>
                <a:latin typeface="Calibri"/>
                <a:ea typeface="Calibri"/>
                <a:cs typeface="Calibri"/>
                <a:sym typeface="Calibri"/>
              </a:rPr>
            </a:br>
            <a:endParaRPr sz="2000" b="0" i="0" u="none" strike="noStrike" cap="none">
              <a:solidFill>
                <a:schemeClr val="dk1"/>
              </a:solidFill>
              <a:latin typeface="Calibri"/>
              <a:ea typeface="Calibri"/>
              <a:cs typeface="Calibri"/>
              <a:sym typeface="Calibri"/>
            </a:endParaRPr>
          </a:p>
        </p:txBody>
      </p:sp>
      <p:sp>
        <p:nvSpPr>
          <p:cNvPr id="132" name="Google Shape;132;g1ddd48f4e9a_0_6"/>
          <p:cNvSpPr/>
          <p:nvPr/>
        </p:nvSpPr>
        <p:spPr>
          <a:xfrm>
            <a:off x="168868" y="2542218"/>
            <a:ext cx="2005200" cy="2448000"/>
          </a:xfrm>
          <a:prstGeom prst="roundRect">
            <a:avLst>
              <a:gd name="adj" fmla="val 16667"/>
            </a:avLst>
          </a:prstGeom>
          <a:solidFill>
            <a:schemeClr val="lt1"/>
          </a:solidFill>
          <a:ln w="444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300"/>
              <a:buFont typeface="Arial"/>
              <a:buNone/>
            </a:pPr>
            <a:r>
              <a:rPr lang="en-US" sz="1300">
                <a:solidFill>
                  <a:schemeClr val="dk1"/>
                </a:solidFill>
                <a:latin typeface="Calibri"/>
                <a:ea typeface="Calibri"/>
                <a:cs typeface="Calibri"/>
                <a:sym typeface="Calibri"/>
              </a:rPr>
              <a:t>Alignment to DESE Strategic Priority #2: </a:t>
            </a:r>
            <a:endParaRPr sz="130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300"/>
              <a:buFont typeface="Arial"/>
              <a:buNone/>
            </a:pPr>
            <a:endParaRPr sz="700"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300"/>
              <a:buFont typeface="Arial"/>
              <a:buNone/>
            </a:pPr>
            <a:r>
              <a:rPr lang="en-US" sz="1300" i="1">
                <a:solidFill>
                  <a:schemeClr val="dk1"/>
                </a:solidFill>
                <a:latin typeface="Calibri"/>
                <a:ea typeface="Calibri"/>
                <a:cs typeface="Calibri"/>
                <a:sym typeface="Calibri"/>
              </a:rPr>
              <a:t>Promote deeper learning so that all students engage in grade-level work that is real-world, relevant, and interactive.</a:t>
            </a:r>
            <a:endParaRPr>
              <a:solidFill>
                <a:schemeClr val="dk1"/>
              </a:solidFill>
              <a:latin typeface="Calibri"/>
              <a:ea typeface="Calibri"/>
              <a:cs typeface="Calibri"/>
              <a:sym typeface="Calibri"/>
            </a:endParaRPr>
          </a:p>
        </p:txBody>
      </p:sp>
      <p:sp>
        <p:nvSpPr>
          <p:cNvPr id="129" name="Google Shape;129;g1ddd48f4e9a_0_6"/>
          <p:cNvSpPr txBox="1"/>
          <p:nvPr/>
        </p:nvSpPr>
        <p:spPr>
          <a:xfrm>
            <a:off x="2439825" y="1004171"/>
            <a:ext cx="6902400" cy="1197210"/>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dirty="0">
                <a:solidFill>
                  <a:srgbClr val="2F5496"/>
                </a:solidFill>
                <a:latin typeface="Calibri"/>
                <a:ea typeface="Calibri"/>
                <a:cs typeface="Calibri"/>
                <a:sym typeface="Calibri"/>
              </a:rPr>
              <a:t>Program Description</a:t>
            </a:r>
            <a:endParaRPr sz="1800" b="1" i="0" u="none" strike="noStrike" cap="none" dirty="0">
              <a:solidFill>
                <a:srgbClr val="2F5496"/>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300" b="0" i="0" u="none" strike="noStrike" cap="none" dirty="0">
                <a:solidFill>
                  <a:schemeClr val="dk1"/>
                </a:solidFill>
                <a:latin typeface="Calibri"/>
                <a:ea typeface="Calibri"/>
                <a:cs typeface="Calibri"/>
                <a:sym typeface="Calibri"/>
              </a:rPr>
              <a:t>The purpose of the Tiered Literacy Academy is to improve literacy outcomes for students across the state. The academy provides strategic support to leaders, coaches, and teacher leaders, helping them to implement evidence-based systems, structures, and practices to support the development of literacy skills in a culture of deeper learning. </a:t>
            </a:r>
            <a:endParaRPr sz="1600" b="0" i="0" u="none" strike="noStrike" cap="none" dirty="0">
              <a:solidFill>
                <a:schemeClr val="dk1"/>
              </a:solidFill>
              <a:latin typeface="Calibri"/>
              <a:ea typeface="Calibri"/>
              <a:cs typeface="Calibri"/>
              <a:sym typeface="Calibri"/>
            </a:endParaRPr>
          </a:p>
        </p:txBody>
      </p:sp>
      <p:sp>
        <p:nvSpPr>
          <p:cNvPr id="130" name="Google Shape;130;g1ddd48f4e9a_0_6"/>
          <p:cNvSpPr txBox="1"/>
          <p:nvPr/>
        </p:nvSpPr>
        <p:spPr>
          <a:xfrm>
            <a:off x="2439825" y="2549561"/>
            <a:ext cx="6902400" cy="1854313"/>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2F5496"/>
                </a:solidFill>
                <a:latin typeface="Calibri"/>
                <a:ea typeface="Calibri"/>
                <a:cs typeface="Calibri"/>
                <a:sym typeface="Calibri"/>
              </a:rPr>
              <a:t>Participants Goals/Outcomes</a:t>
            </a:r>
            <a:endParaRPr sz="1100" b="1" i="1" u="none" strike="noStrike" cap="none" dirty="0">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100"/>
              <a:buFont typeface="Arial"/>
              <a:buNone/>
            </a:pPr>
            <a:endParaRPr sz="1100" b="1" i="1" u="none" strike="noStrike" cap="none" dirty="0">
              <a:solidFill>
                <a:schemeClr val="dk1"/>
              </a:solidFill>
              <a:latin typeface="Lato"/>
              <a:ea typeface="Lato"/>
              <a:cs typeface="Lato"/>
              <a:sym typeface="Lato"/>
            </a:endParaRPr>
          </a:p>
          <a:p>
            <a:pPr marL="457200" marR="0" lvl="0" indent="-311150" algn="l" rtl="0">
              <a:lnSpc>
                <a:spcPct val="10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To assess 4 key MTSS levers: 1. HQIM 2. Effective Instructional Practices 3. Data Based Decision Making 4.Tiered </a:t>
            </a:r>
            <a:r>
              <a:rPr lang="en-US" sz="1300" dirty="0">
                <a:solidFill>
                  <a:schemeClr val="dk1"/>
                </a:solidFill>
                <a:latin typeface="Calibri"/>
                <a:ea typeface="Calibri"/>
                <a:cs typeface="Calibri"/>
                <a:sym typeface="Calibri"/>
              </a:rPr>
              <a:t>S</a:t>
            </a:r>
            <a:r>
              <a:rPr lang="en-US" sz="1300" b="0" i="0" u="none" strike="noStrike" cap="none" dirty="0">
                <a:solidFill>
                  <a:schemeClr val="dk1"/>
                </a:solidFill>
                <a:latin typeface="Calibri"/>
                <a:ea typeface="Calibri"/>
                <a:cs typeface="Calibri"/>
                <a:sym typeface="Calibri"/>
              </a:rPr>
              <a:t>ystems of Support</a:t>
            </a:r>
          </a:p>
          <a:p>
            <a:pPr marL="457200" marR="0" lvl="0" indent="-311150" algn="l" rtl="0">
              <a:lnSpc>
                <a:spcPct val="10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To create a comprehensive Annual Literacy Action Plan, aligned to the components of the  </a:t>
            </a:r>
            <a:r>
              <a:rPr lang="en-US" sz="1300" b="0" i="0" u="sng" strike="noStrike" cap="none" dirty="0">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MA DESE Coherence Guidebook</a:t>
            </a:r>
            <a:r>
              <a:rPr lang="en-US" sz="1300" b="0" i="0" u="none" strike="noStrike" cap="none" dirty="0">
                <a:solidFill>
                  <a:schemeClr val="dk1"/>
                </a:solidFill>
                <a:latin typeface="Calibri"/>
                <a:ea typeface="Calibri"/>
                <a:cs typeface="Calibri"/>
                <a:sym typeface="Calibri"/>
              </a:rPr>
              <a:t>, to operationalize improvement efforts. </a:t>
            </a:r>
            <a:endParaRPr sz="1300" b="0" i="0" u="none" strike="noStrike" cap="none" dirty="0">
              <a:solidFill>
                <a:schemeClr val="dk1"/>
              </a:solidFill>
              <a:latin typeface="Calibri"/>
              <a:ea typeface="Calibri"/>
              <a:cs typeface="Calibri"/>
              <a:sym typeface="Calibri"/>
            </a:endParaRPr>
          </a:p>
          <a:p>
            <a:pPr marL="457200" marR="0" lvl="0" indent="-304800" algn="l" rtl="0">
              <a:lnSpc>
                <a:spcPct val="100000"/>
              </a:lnSpc>
              <a:spcBef>
                <a:spcPts val="300"/>
              </a:spcBef>
              <a:spcAft>
                <a:spcPts val="300"/>
              </a:spcAft>
              <a:buClr>
                <a:schemeClr val="dk1"/>
              </a:buClr>
              <a:buSzPts val="1200"/>
              <a:buFont typeface="Calibri"/>
              <a:buChar char="●"/>
            </a:pPr>
            <a:r>
              <a:rPr lang="en-US" sz="1300" b="0" i="0" u="none" strike="noStrike" cap="none" dirty="0">
                <a:solidFill>
                  <a:schemeClr val="dk1"/>
                </a:solidFill>
                <a:latin typeface="Calibri"/>
                <a:ea typeface="Calibri"/>
                <a:cs typeface="Calibri"/>
                <a:sym typeface="Calibri"/>
              </a:rPr>
              <a:t>To improve literacy outcomes for all students in targeted schools and districts. This includes pa specific focus on historically marginalized student grou</a:t>
            </a:r>
            <a:r>
              <a:rPr lang="en-US" sz="1300" dirty="0">
                <a:solidFill>
                  <a:schemeClr val="dk1"/>
                </a:solidFill>
                <a:latin typeface="Calibri"/>
                <a:ea typeface="Calibri"/>
                <a:cs typeface="Calibri"/>
                <a:sym typeface="Calibri"/>
              </a:rPr>
              <a:t>p</a:t>
            </a:r>
            <a:r>
              <a:rPr lang="en-US" sz="1300" b="0" i="0" u="none" strike="noStrike" cap="none" dirty="0">
                <a:solidFill>
                  <a:schemeClr val="dk1"/>
                </a:solidFill>
                <a:latin typeface="Calibri"/>
                <a:ea typeface="Calibri"/>
                <a:cs typeface="Calibri"/>
                <a:sym typeface="Calibri"/>
              </a:rPr>
              <a:t>s.</a:t>
            </a:r>
            <a:endParaRPr sz="1400" b="0" i="0" u="none" strike="noStrike" cap="none" dirty="0">
              <a:solidFill>
                <a:schemeClr val="dk1"/>
              </a:solidFill>
              <a:latin typeface="Calibri"/>
              <a:ea typeface="Calibri"/>
              <a:cs typeface="Calibri"/>
              <a:sym typeface="Calibri"/>
            </a:endParaRPr>
          </a:p>
        </p:txBody>
      </p:sp>
      <p:sp>
        <p:nvSpPr>
          <p:cNvPr id="131" name="Google Shape;131;g1ddd48f4e9a_0_6"/>
          <p:cNvSpPr txBox="1"/>
          <p:nvPr/>
        </p:nvSpPr>
        <p:spPr>
          <a:xfrm>
            <a:off x="2439825" y="4713513"/>
            <a:ext cx="6902400" cy="1892785"/>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000000"/>
              </a:buClr>
              <a:buSzPts val="1800"/>
              <a:buFont typeface="Arial"/>
              <a:buNone/>
            </a:pPr>
            <a:r>
              <a:rPr lang="en-US" sz="1800" b="1" i="0" u="none" strike="noStrike" cap="none" dirty="0">
                <a:solidFill>
                  <a:srgbClr val="2F5496"/>
                </a:solidFill>
                <a:latin typeface="Calibri"/>
                <a:ea typeface="Calibri"/>
                <a:cs typeface="Calibri"/>
                <a:sym typeface="Calibri"/>
              </a:rPr>
              <a:t>Program Expectations and Commitments</a:t>
            </a:r>
            <a:endParaRPr sz="1800" b="1" i="0" u="none" strike="noStrike" cap="none" dirty="0">
              <a:solidFill>
                <a:srgbClr val="2F5496"/>
              </a:solidFill>
              <a:latin typeface="Calibri"/>
              <a:ea typeface="Calibri"/>
              <a:cs typeface="Calibri"/>
              <a:sym typeface="Calibri"/>
            </a:endParaRPr>
          </a:p>
          <a:p>
            <a:pPr marL="457200" marR="0" lvl="0" indent="-311150" algn="l" rtl="0">
              <a:lnSpc>
                <a:spcPct val="115000"/>
              </a:lnSpc>
              <a:spcBef>
                <a:spcPts val="300"/>
              </a:spcBef>
              <a:spcAft>
                <a:spcPts val="0"/>
              </a:spcAft>
              <a:buClr>
                <a:schemeClr val="dk1"/>
              </a:buClr>
              <a:buSzPts val="1300"/>
              <a:buFont typeface="Lato"/>
              <a:buChar char="●"/>
            </a:pPr>
            <a:r>
              <a:rPr lang="en-US" sz="1300" b="1" i="0" u="none" strike="noStrike" cap="none" dirty="0">
                <a:solidFill>
                  <a:schemeClr val="dk1"/>
                </a:solidFill>
                <a:latin typeface="Calibri"/>
                <a:ea typeface="Calibri"/>
                <a:cs typeface="Calibri"/>
                <a:sym typeface="Calibri"/>
              </a:rPr>
              <a:t>Technical Assistance </a:t>
            </a:r>
            <a:r>
              <a:rPr lang="en-US" sz="1300" b="0" i="0" u="none" strike="noStrike" cap="none" dirty="0">
                <a:solidFill>
                  <a:schemeClr val="dk1"/>
                </a:solidFill>
                <a:latin typeface="Calibri"/>
                <a:ea typeface="Calibri"/>
                <a:cs typeface="Calibri"/>
                <a:sym typeface="Calibri"/>
              </a:rPr>
              <a:t>Each team will receive 9 days of technical assistance that is inclusive of a landscape analysis and will be guided to develop a Literacy Action Plan, an assessment/data plan, and a professional learning plan. It will also be inclusive of data check-ins. This may include a summer professional learning retreat.</a:t>
            </a:r>
            <a:endParaRPr sz="1300" b="0" i="0" u="none" strike="noStrike" cap="none" dirty="0">
              <a:solidFill>
                <a:schemeClr val="dk1"/>
              </a:solidFill>
              <a:latin typeface="Calibri"/>
              <a:ea typeface="Calibri"/>
              <a:cs typeface="Calibri"/>
              <a:sym typeface="Calibri"/>
            </a:endParaRPr>
          </a:p>
          <a:p>
            <a:pPr marL="457200" marR="0" lvl="0" indent="-311150" algn="l" rtl="0">
              <a:lnSpc>
                <a:spcPct val="115000"/>
              </a:lnSpc>
              <a:spcBef>
                <a:spcPts val="300"/>
              </a:spcBef>
              <a:spcAft>
                <a:spcPts val="300"/>
              </a:spcAft>
              <a:buClr>
                <a:schemeClr val="dk1"/>
              </a:buClr>
              <a:buSzPts val="1300"/>
              <a:buFont typeface="Lato"/>
              <a:buChar char="●"/>
            </a:pPr>
            <a:r>
              <a:rPr lang="en-US" sz="1300" b="1" i="0" u="none" strike="noStrike" cap="none" dirty="0">
                <a:solidFill>
                  <a:schemeClr val="dk1"/>
                </a:solidFill>
                <a:latin typeface="Calibri"/>
                <a:ea typeface="Calibri"/>
                <a:cs typeface="Calibri"/>
                <a:sym typeface="Calibri"/>
              </a:rPr>
              <a:t>Coaching Support: </a:t>
            </a:r>
            <a:r>
              <a:rPr lang="en-US" sz="1300" b="0" i="0" u="none" strike="noStrike" cap="none" dirty="0">
                <a:solidFill>
                  <a:schemeClr val="dk1"/>
                </a:solidFill>
                <a:latin typeface="Calibri"/>
                <a:ea typeface="Calibri"/>
                <a:cs typeface="Calibri"/>
                <a:sym typeface="Calibri"/>
              </a:rPr>
              <a:t>Each coach will participate in the train the trainer coach sessions and graduate course. </a:t>
            </a:r>
            <a:endParaRPr sz="1400" b="0" i="0" u="none" strike="noStrike" cap="none" dirty="0">
              <a:solidFill>
                <a:srgbClr val="000000"/>
              </a:solidFill>
              <a:latin typeface="Calibri"/>
              <a:ea typeface="Calibri"/>
              <a:cs typeface="Calibri"/>
              <a:sym typeface="Calibri"/>
            </a:endParaRPr>
          </a:p>
        </p:txBody>
      </p:sp>
      <p:pic>
        <p:nvPicPr>
          <p:cNvPr id="123" name="Google Shape;123;g1ddd48f4e9a_0_6">
            <a:extLst>
              <a:ext uri="{C183D7F6-B498-43B3-948B-1728B52AA6E4}">
                <adec:decorative xmlns:adec="http://schemas.microsoft.com/office/drawing/2017/decorative" val="1"/>
              </a:ext>
            </a:extLst>
          </p:cNvPr>
          <p:cNvPicPr preferRelativeResize="0"/>
          <p:nvPr/>
        </p:nvPicPr>
        <p:blipFill rotWithShape="1">
          <a:blip r:embed="rId8">
            <a:alphaModFix/>
          </a:blip>
          <a:srcRect/>
          <a:stretch/>
        </p:blipFill>
        <p:spPr>
          <a:xfrm>
            <a:off x="7172960" y="6805270"/>
            <a:ext cx="2428240" cy="509930"/>
          </a:xfrm>
          <a:prstGeom prst="rect">
            <a:avLst/>
          </a:prstGeom>
          <a:noFill/>
          <a:ln>
            <a:noFill/>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grpSp>
        <p:nvGrpSpPr>
          <p:cNvPr id="3" name="Group 2" descr="Commonwealth Consulting Agency and Novak logos">
            <a:extLst>
              <a:ext uri="{FF2B5EF4-FFF2-40B4-BE49-F238E27FC236}">
                <a16:creationId xmlns:a16="http://schemas.microsoft.com/office/drawing/2014/main" id="{52560553-E08D-99FF-CD9A-918D57ACEBC5}"/>
              </a:ext>
            </a:extLst>
          </p:cNvPr>
          <p:cNvGrpSpPr/>
          <p:nvPr/>
        </p:nvGrpSpPr>
        <p:grpSpPr>
          <a:xfrm>
            <a:off x="0" y="-57020"/>
            <a:ext cx="9601200" cy="913518"/>
            <a:chOff x="0" y="-57018"/>
            <a:chExt cx="9601200" cy="913518"/>
          </a:xfrm>
        </p:grpSpPr>
        <p:sp>
          <p:nvSpPr>
            <p:cNvPr id="5" name="Google Shape;122;g1ddd48f4e9a_0_6">
              <a:extLst>
                <a:ext uri="{FF2B5EF4-FFF2-40B4-BE49-F238E27FC236}">
                  <a16:creationId xmlns:a16="http://schemas.microsoft.com/office/drawing/2014/main" id="{DA2A235B-B969-E7CE-E281-D1DDBD3B4BDC}"/>
                </a:ext>
                <a:ext uri="{C183D7F6-B498-43B3-948B-1728B52AA6E4}">
                  <adec:decorative xmlns:adec="http://schemas.microsoft.com/office/drawing/2017/decorative" val="1"/>
                </a:ext>
              </a:extLst>
            </p:cNvPr>
            <p:cNvSpPr/>
            <p:nvPr/>
          </p:nvSpPr>
          <p:spPr>
            <a:xfrm>
              <a:off x="0" y="0"/>
              <a:ext cx="9601200" cy="8565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6" name="Group 5" descr="Commonwealth Consulting Agency and Novak logos">
              <a:extLst>
                <a:ext uri="{FF2B5EF4-FFF2-40B4-BE49-F238E27FC236}">
                  <a16:creationId xmlns:a16="http://schemas.microsoft.com/office/drawing/2014/main" id="{9F8FDFD9-ABC7-95AF-E279-43CB5DB9CE59}"/>
                </a:ext>
              </a:extLst>
            </p:cNvPr>
            <p:cNvGrpSpPr/>
            <p:nvPr/>
          </p:nvGrpSpPr>
          <p:grpSpPr>
            <a:xfrm>
              <a:off x="118168" y="-57018"/>
              <a:ext cx="2106600" cy="856501"/>
              <a:chOff x="105000" y="-8"/>
              <a:chExt cx="2106600" cy="997471"/>
            </a:xfrm>
          </p:grpSpPr>
          <p:sp>
            <p:nvSpPr>
              <p:cNvPr id="7" name="Google Shape;133;g1ddd48f4e9a_0_6">
                <a:extLst>
                  <a:ext uri="{FF2B5EF4-FFF2-40B4-BE49-F238E27FC236}">
                    <a16:creationId xmlns:a16="http://schemas.microsoft.com/office/drawing/2014/main" id="{F20D7220-1CAB-1732-F983-3083D125C373}"/>
                  </a:ext>
                  <a:ext uri="{C183D7F6-B498-43B3-948B-1728B52AA6E4}">
                    <adec:decorative xmlns:adec="http://schemas.microsoft.com/office/drawing/2017/decorative" val="1"/>
                  </a:ext>
                </a:extLst>
              </p:cNvPr>
              <p:cNvSpPr/>
              <p:nvPr/>
            </p:nvSpPr>
            <p:spPr>
              <a:xfrm>
                <a:off x="105000" y="140950"/>
                <a:ext cx="2106600" cy="856500"/>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8" name="Google Shape;135;g1ddd48f4e9a_0_6" descr="Novak logo">
                <a:extLst>
                  <a:ext uri="{FF2B5EF4-FFF2-40B4-BE49-F238E27FC236}">
                    <a16:creationId xmlns:a16="http://schemas.microsoft.com/office/drawing/2014/main" id="{D71DAE72-FA03-2605-0228-BAFCF9C615BE}"/>
                  </a:ext>
                </a:extLst>
              </p:cNvPr>
              <p:cNvPicPr preferRelativeResize="0"/>
              <p:nvPr/>
            </p:nvPicPr>
            <p:blipFill rotWithShape="1">
              <a:blip r:embed="rId4">
                <a:alphaModFix/>
              </a:blip>
              <a:srcRect/>
              <a:stretch/>
            </p:blipFill>
            <p:spPr>
              <a:xfrm>
                <a:off x="1224975" y="192175"/>
                <a:ext cx="754050" cy="754050"/>
              </a:xfrm>
              <a:prstGeom prst="rect">
                <a:avLst/>
              </a:prstGeom>
              <a:noFill/>
              <a:ln>
                <a:noFill/>
              </a:ln>
            </p:spPr>
          </p:pic>
          <p:pic>
            <p:nvPicPr>
              <p:cNvPr id="9" name="Google Shape;134;g1ddd48f4e9a_0_6" descr="Commonwealth Consulting Agency and Novak logos">
                <a:extLst>
                  <a:ext uri="{FF2B5EF4-FFF2-40B4-BE49-F238E27FC236}">
                    <a16:creationId xmlns:a16="http://schemas.microsoft.com/office/drawing/2014/main" id="{833CC01D-C68C-0752-D5CF-C07713335405}"/>
                  </a:ext>
                </a:extLst>
              </p:cNvPr>
              <p:cNvPicPr preferRelativeResize="0"/>
              <p:nvPr/>
            </p:nvPicPr>
            <p:blipFill rotWithShape="1">
              <a:blip r:embed="rId5">
                <a:alphaModFix/>
              </a:blip>
              <a:srcRect/>
              <a:stretch/>
            </p:blipFill>
            <p:spPr>
              <a:xfrm>
                <a:off x="227475" y="-8"/>
                <a:ext cx="997500" cy="997471"/>
              </a:xfrm>
              <a:prstGeom prst="rect">
                <a:avLst/>
              </a:prstGeom>
              <a:noFill/>
              <a:ln>
                <a:noFill/>
              </a:ln>
            </p:spPr>
          </p:pic>
        </p:grpSp>
      </p:grpSp>
      <p:sp>
        <p:nvSpPr>
          <p:cNvPr id="150" name="Google Shape;150;g1ddd48f4e9a_0_23"/>
          <p:cNvSpPr txBox="1">
            <a:spLocks noGrp="1"/>
          </p:cNvSpPr>
          <p:nvPr>
            <p:ph type="title" idx="4294967295"/>
          </p:nvPr>
        </p:nvSpPr>
        <p:spPr>
          <a:xfrm>
            <a:off x="2316475" y="250100"/>
            <a:ext cx="5038800" cy="4308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2200"/>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TIERED LITERACY ACADEMY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44" name="Google Shape;144;g1ddd48f4e9a_0_23" descr="This is a yellow ribbon with the words ELA Literacy Foundational Skills K-3."/>
          <p:cNvSpPr/>
          <p:nvPr/>
        </p:nvSpPr>
        <p:spPr>
          <a:xfrm>
            <a:off x="6912943" y="61883"/>
            <a:ext cx="2693400" cy="754200"/>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tx1">
                    <a:lumMod val="95000"/>
                    <a:lumOff val="5000"/>
                  </a:schemeClr>
                </a:solidFill>
                <a:latin typeface="Calibri"/>
                <a:ea typeface="Calibri"/>
                <a:cs typeface="Calibri"/>
                <a:sym typeface="Calibri"/>
              </a:rPr>
              <a:t>Center for School &amp; District Partnership</a:t>
            </a:r>
            <a:endParaRPr sz="1400" b="0" i="0" u="none" strike="noStrike" cap="none">
              <a:solidFill>
                <a:schemeClr val="tx1">
                  <a:lumMod val="95000"/>
                  <a:lumOff val="5000"/>
                </a:schemeClr>
              </a:solidFill>
              <a:sym typeface="Arial"/>
            </a:endParaRPr>
          </a:p>
        </p:txBody>
      </p:sp>
      <p:sp>
        <p:nvSpPr>
          <p:cNvPr id="142" name="Google Shape;142;g1ddd48f4e9a_0_23">
            <a:extLst>
              <a:ext uri="{C183D7F6-B498-43B3-948B-1728B52AA6E4}">
                <adec:decorative xmlns:adec="http://schemas.microsoft.com/office/drawing/2017/decorative" val="1"/>
              </a:ext>
            </a:extLst>
          </p:cNvPr>
          <p:cNvSpPr/>
          <p:nvPr/>
        </p:nvSpPr>
        <p:spPr>
          <a:xfrm>
            <a:off x="0" y="843456"/>
            <a:ext cx="2316600" cy="6471604"/>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g1ddd48f4e9a_0_23"/>
          <p:cNvSpPr txBox="1"/>
          <p:nvPr/>
        </p:nvSpPr>
        <p:spPr>
          <a:xfrm>
            <a:off x="0" y="1246268"/>
            <a:ext cx="2316600" cy="1366800"/>
          </a:xfrm>
          <a:prstGeom prst="rect">
            <a:avLst/>
          </a:prstGeom>
          <a:noFill/>
          <a:ln>
            <a:noFill/>
          </a:ln>
        </p:spPr>
        <p:txBody>
          <a:bodyPr spcFirstLastPara="1" wrap="square" lIns="91425" tIns="45700" rIns="91425" bIns="45700" anchor="b" anchorCtr="0">
            <a:spAutoFit/>
          </a:bodyPr>
          <a:lstStyle/>
          <a:p>
            <a:pPr marL="0" marR="0" lvl="0" indent="0" algn="ctr" rtl="0">
              <a:lnSpc>
                <a:spcPct val="90000"/>
              </a:lnSpc>
              <a:spcBef>
                <a:spcPts val="0"/>
              </a:spcBef>
              <a:spcAft>
                <a:spcPts val="0"/>
              </a:spcAft>
              <a:buClr>
                <a:schemeClr val="dk1"/>
              </a:buClr>
              <a:buSzPts val="1800"/>
              <a:buFont typeface="Calibri"/>
              <a:buNone/>
            </a:pPr>
            <a:r>
              <a:rPr lang="en-US" sz="1800" b="1" i="0" u="none" strike="noStrike" cap="none" dirty="0">
                <a:solidFill>
                  <a:schemeClr val="dk1"/>
                </a:solidFill>
                <a:latin typeface="Calibri"/>
                <a:ea typeface="Calibri"/>
                <a:cs typeface="Calibri"/>
                <a:sym typeface="Calibri"/>
              </a:rPr>
              <a:t>Contact Information:  </a:t>
            </a:r>
            <a:br>
              <a:rPr lang="en-US" sz="2000" b="0" i="0" u="none" strike="noStrike" cap="none" dirty="0">
                <a:solidFill>
                  <a:schemeClr val="dk1"/>
                </a:solidFill>
                <a:latin typeface="Calibri"/>
                <a:ea typeface="Calibri"/>
                <a:cs typeface="Calibri"/>
                <a:sym typeface="Calibri"/>
              </a:rPr>
            </a:br>
            <a:r>
              <a:rPr lang="en-US" sz="1800" b="0" i="0" u="none" strike="noStrike" cap="none" dirty="0">
                <a:solidFill>
                  <a:schemeClr val="dk1"/>
                </a:solidFill>
                <a:latin typeface="Calibri"/>
                <a:ea typeface="Calibri"/>
                <a:cs typeface="Calibri"/>
                <a:sym typeface="Calibri"/>
              </a:rPr>
              <a:t>Kristan Rodriguez</a:t>
            </a:r>
            <a:endParaRPr sz="1800" b="0" i="0" u="none" strike="noStrike" cap="none"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b="0" i="0" u="sng" strike="noStrike" cap="none" dirty="0">
                <a:solidFill>
                  <a:schemeClr val="hlink"/>
                </a:solidFill>
                <a:latin typeface="Calibri"/>
                <a:ea typeface="Calibri"/>
                <a:cs typeface="Calibri"/>
                <a:sym typeface="Calibri"/>
                <a:hlinkClick r:id="rId6"/>
              </a:rPr>
              <a:t>kristan@cca-pr.com</a:t>
            </a:r>
            <a:endParaRPr sz="1800" b="0" i="0" u="none" strike="noStrike" cap="none"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b="0" i="0" u="none" strike="noStrike" cap="none" dirty="0">
                <a:solidFill>
                  <a:schemeClr val="dk1"/>
                </a:solidFill>
                <a:latin typeface="Calibri"/>
                <a:ea typeface="Calibri"/>
                <a:cs typeface="Calibri"/>
                <a:sym typeface="Calibri"/>
              </a:rPr>
              <a:t>339-227-2155 </a:t>
            </a:r>
            <a:br>
              <a:rPr lang="en-US" sz="1800" b="0" i="0" u="none" strike="noStrike" cap="none" dirty="0">
                <a:solidFill>
                  <a:schemeClr val="dk1"/>
                </a:solidFill>
                <a:latin typeface="Calibri"/>
                <a:ea typeface="Calibri"/>
                <a:cs typeface="Calibri"/>
                <a:sym typeface="Calibri"/>
              </a:rPr>
            </a:br>
            <a:endParaRPr sz="2000" b="0" i="0" u="none" strike="noStrike" cap="none" dirty="0">
              <a:solidFill>
                <a:schemeClr val="dk1"/>
              </a:solidFill>
              <a:latin typeface="Calibri"/>
              <a:ea typeface="Calibri"/>
              <a:cs typeface="Calibri"/>
              <a:sym typeface="Calibri"/>
            </a:endParaRPr>
          </a:p>
        </p:txBody>
      </p:sp>
      <p:sp>
        <p:nvSpPr>
          <p:cNvPr id="155" name="Google Shape;155;g1ddd48f4e9a_0_23"/>
          <p:cNvSpPr/>
          <p:nvPr/>
        </p:nvSpPr>
        <p:spPr>
          <a:xfrm>
            <a:off x="105000" y="2675537"/>
            <a:ext cx="2106600" cy="2448000"/>
          </a:xfrm>
          <a:prstGeom prst="roundRect">
            <a:avLst>
              <a:gd name="adj" fmla="val 16667"/>
            </a:avLst>
          </a:prstGeom>
          <a:solidFill>
            <a:schemeClr val="lt1"/>
          </a:solidFill>
          <a:ln w="444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1000"/>
              </a:spcBef>
              <a:spcAft>
                <a:spcPts val="0"/>
              </a:spcAft>
              <a:buClr>
                <a:srgbClr val="000000"/>
              </a:buClr>
              <a:buSzPts val="1100"/>
              <a:buFont typeface="Arial"/>
              <a:buNone/>
            </a:pPr>
            <a:r>
              <a:rPr lang="en-US" sz="1100" b="0" i="0" u="none" strike="noStrike" cap="none" dirty="0">
                <a:solidFill>
                  <a:srgbClr val="434343"/>
                </a:solidFill>
                <a:latin typeface="Calibri"/>
                <a:ea typeface="Calibri"/>
                <a:cs typeface="Calibri"/>
                <a:sym typeface="Calibri"/>
              </a:rPr>
              <a:t> 97% of participants rated a strong level agreement throughout the academy of the following indicator</a:t>
            </a:r>
            <a:endParaRPr sz="1400" b="0" i="0" u="none" strike="noStrike" cap="none" dirty="0">
              <a:solidFill>
                <a:srgbClr val="434343"/>
              </a:solidFill>
              <a:latin typeface="Calibri"/>
              <a:ea typeface="Calibri"/>
              <a:cs typeface="Calibri"/>
              <a:sym typeface="Calibri"/>
            </a:endParaRPr>
          </a:p>
          <a:p>
            <a:pPr marL="0" marR="0" lvl="0" indent="0" algn="l" rtl="0">
              <a:lnSpc>
                <a:spcPct val="100000"/>
              </a:lnSpc>
              <a:spcBef>
                <a:spcPts val="1000"/>
              </a:spcBef>
              <a:spcAft>
                <a:spcPts val="1000"/>
              </a:spcAft>
              <a:buClr>
                <a:schemeClr val="dk1"/>
              </a:buClr>
              <a:buSzPts val="1100"/>
              <a:buFont typeface="Arial"/>
              <a:buNone/>
            </a:pPr>
            <a:r>
              <a:rPr lang="en-US" sz="1100" b="0" i="0" u="none" strike="noStrike" cap="none" dirty="0">
                <a:solidFill>
                  <a:srgbClr val="434343"/>
                </a:solidFill>
                <a:latin typeface="Calibri"/>
                <a:ea typeface="Calibri"/>
                <a:cs typeface="Calibri"/>
                <a:sym typeface="Calibri"/>
              </a:rPr>
              <a:t>“This professional learning day promoted collaboration and encouraged the sharing of ideas, which will help me to increase student outcomes in my school or district.”</a:t>
            </a:r>
            <a:endParaRPr sz="1400" b="0" i="0" u="none" strike="noStrike" cap="none" dirty="0">
              <a:solidFill>
                <a:srgbClr val="000000"/>
              </a:solidFill>
              <a:latin typeface="Calibri"/>
              <a:ea typeface="Calibri"/>
              <a:cs typeface="Calibri"/>
              <a:sym typeface="Calibri"/>
            </a:endParaRPr>
          </a:p>
        </p:txBody>
      </p:sp>
      <p:sp>
        <p:nvSpPr>
          <p:cNvPr id="151" name="Google Shape;151;g1ddd48f4e9a_0_23"/>
          <p:cNvSpPr txBox="1"/>
          <p:nvPr/>
        </p:nvSpPr>
        <p:spPr>
          <a:xfrm>
            <a:off x="2423275" y="1017825"/>
            <a:ext cx="3533700" cy="1760442"/>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000000"/>
              </a:buClr>
              <a:buSzPts val="1800"/>
              <a:buFont typeface="Arial"/>
              <a:buNone/>
            </a:pPr>
            <a:r>
              <a:rPr lang="en-US" sz="1800" b="1" i="0" u="none" strike="noStrike" cap="none" dirty="0">
                <a:solidFill>
                  <a:srgbClr val="2F5496"/>
                </a:solidFill>
                <a:latin typeface="Calibri"/>
                <a:ea typeface="Calibri"/>
                <a:cs typeface="Calibri"/>
                <a:sym typeface="Calibri"/>
              </a:rPr>
              <a:t>Team Composition (up to 8 people)</a:t>
            </a:r>
            <a:endParaRPr sz="1800" b="0" i="0" u="none" strike="noStrike" cap="none" dirty="0">
              <a:solidFill>
                <a:schemeClr val="dk1"/>
              </a:solidFill>
              <a:latin typeface="Lato"/>
              <a:ea typeface="Lato"/>
              <a:cs typeface="Lato"/>
              <a:sym typeface="Lato"/>
            </a:endParaRPr>
          </a:p>
          <a:p>
            <a:pPr marL="457200" marR="0" lvl="0" indent="-311150" algn="l" rtl="0">
              <a:lnSpc>
                <a:spcPct val="11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Central office representative  (required)</a:t>
            </a:r>
            <a:endParaRPr sz="1300" b="0" i="0" u="none" strike="noStrike" cap="none" dirty="0">
              <a:solidFill>
                <a:schemeClr val="dk1"/>
              </a:solidFill>
              <a:latin typeface="Calibri"/>
              <a:ea typeface="Calibri"/>
              <a:cs typeface="Calibri"/>
              <a:sym typeface="Calibri"/>
            </a:endParaRPr>
          </a:p>
          <a:p>
            <a:pPr marL="457200" marR="0" lvl="0" indent="-311150" algn="l" rtl="0">
              <a:lnSpc>
                <a:spcPct val="11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Principal (required)</a:t>
            </a:r>
            <a:endParaRPr sz="1300" b="0" i="0" u="none" strike="noStrike" cap="none" dirty="0">
              <a:solidFill>
                <a:schemeClr val="dk1"/>
              </a:solidFill>
              <a:latin typeface="Calibri"/>
              <a:ea typeface="Calibri"/>
              <a:cs typeface="Calibri"/>
              <a:sym typeface="Calibri"/>
            </a:endParaRPr>
          </a:p>
          <a:p>
            <a:pPr marL="457200" marR="0" lvl="0" indent="-311150" algn="l" rtl="0">
              <a:lnSpc>
                <a:spcPct val="10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Literacy coach</a:t>
            </a:r>
            <a:endParaRPr sz="1300" b="0" i="0" u="none" strike="noStrike" cap="none" dirty="0">
              <a:solidFill>
                <a:schemeClr val="dk1"/>
              </a:solidFill>
              <a:latin typeface="Calibri"/>
              <a:ea typeface="Calibri"/>
              <a:cs typeface="Calibri"/>
              <a:sym typeface="Calibri"/>
            </a:endParaRPr>
          </a:p>
          <a:p>
            <a:pPr marL="457200" marR="0" lvl="0" indent="-311150" algn="l" rtl="0">
              <a:lnSpc>
                <a:spcPct val="100000"/>
              </a:lnSpc>
              <a:spcBef>
                <a:spcPts val="0"/>
              </a:spcBef>
              <a:spcAft>
                <a:spcPts val="0"/>
              </a:spcAft>
              <a:buClr>
                <a:schemeClr val="dk1"/>
              </a:buClr>
              <a:buSzPts val="1300"/>
              <a:buFont typeface="Calibri"/>
              <a:buChar char="●"/>
            </a:pPr>
            <a:r>
              <a:rPr lang="en-US" sz="1300" b="0" i="0" u="none" strike="noStrike" cap="none" dirty="0">
                <a:solidFill>
                  <a:schemeClr val="dk1"/>
                </a:solidFill>
                <a:latin typeface="Calibri"/>
                <a:ea typeface="Calibri"/>
                <a:cs typeface="Calibri"/>
                <a:sym typeface="Calibri"/>
              </a:rPr>
              <a:t>Special education, general education and EL teacher leaders </a:t>
            </a:r>
          </a:p>
          <a:p>
            <a:pPr marL="146050" marR="0" lvl="0" algn="l" rtl="0">
              <a:lnSpc>
                <a:spcPct val="100000"/>
              </a:lnSpc>
              <a:spcBef>
                <a:spcPts val="0"/>
              </a:spcBef>
              <a:spcAft>
                <a:spcPts val="0"/>
              </a:spcAft>
              <a:buClr>
                <a:schemeClr val="dk1"/>
              </a:buClr>
              <a:buSzPts val="1300"/>
            </a:pPr>
            <a:endParaRPr lang="en-US" sz="1300" dirty="0">
              <a:solidFill>
                <a:schemeClr val="dk1"/>
              </a:solidFill>
              <a:latin typeface="Calibri"/>
              <a:ea typeface="Lato"/>
              <a:cs typeface="Calibri"/>
              <a:sym typeface="Calibri"/>
            </a:endParaRPr>
          </a:p>
          <a:p>
            <a:pPr marL="146050" marR="0" lvl="0" algn="l" rtl="0">
              <a:lnSpc>
                <a:spcPct val="100000"/>
              </a:lnSpc>
              <a:spcBef>
                <a:spcPts val="0"/>
              </a:spcBef>
              <a:spcAft>
                <a:spcPts val="0"/>
              </a:spcAft>
              <a:buClr>
                <a:schemeClr val="dk1"/>
              </a:buClr>
              <a:buSzPts val="1300"/>
            </a:pPr>
            <a:endParaRPr sz="800" b="0" i="0" u="none" strike="noStrike" cap="none" dirty="0">
              <a:solidFill>
                <a:schemeClr val="dk1"/>
              </a:solidFill>
              <a:latin typeface="Lato"/>
              <a:ea typeface="Lato"/>
              <a:cs typeface="Lato"/>
              <a:sym typeface="Lato"/>
            </a:endParaRPr>
          </a:p>
        </p:txBody>
      </p:sp>
      <p:sp>
        <p:nvSpPr>
          <p:cNvPr id="152" name="Google Shape;152;g1ddd48f4e9a_0_23"/>
          <p:cNvSpPr txBox="1"/>
          <p:nvPr/>
        </p:nvSpPr>
        <p:spPr>
          <a:xfrm>
            <a:off x="6063650" y="1017825"/>
            <a:ext cx="3272100" cy="1697700"/>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rgbClr val="2F5496"/>
                </a:solidFill>
                <a:latin typeface="Calibri"/>
                <a:ea typeface="Calibri"/>
                <a:cs typeface="Calibri"/>
                <a:sym typeface="Calibri"/>
              </a:rPr>
              <a:t>Readiness Requirements</a:t>
            </a:r>
            <a:endParaRPr sz="1800" b="1" i="0" u="none" strike="noStrike" cap="none">
              <a:solidFill>
                <a:srgbClr val="2F5496"/>
              </a:solidFill>
              <a:latin typeface="Calibri"/>
              <a:ea typeface="Calibri"/>
              <a:cs typeface="Calibri"/>
              <a:sym typeface="Calibri"/>
            </a:endParaRPr>
          </a:p>
          <a:p>
            <a:pPr marL="457200" marR="0" lvl="0" indent="-311150" algn="l" rtl="0">
              <a:lnSpc>
                <a:spcPct val="110000"/>
              </a:lnSpc>
              <a:spcBef>
                <a:spcPts val="0"/>
              </a:spcBef>
              <a:spcAft>
                <a:spcPts val="0"/>
              </a:spcAft>
              <a:buClr>
                <a:srgbClr val="000000"/>
              </a:buClr>
              <a:buSzPts val="1300"/>
              <a:buFont typeface="Calibri"/>
              <a:buChar char="●"/>
            </a:pPr>
            <a:r>
              <a:rPr lang="en-US" sz="1300" b="0" i="0" u="none" strike="noStrike" cap="none">
                <a:solidFill>
                  <a:srgbClr val="000000"/>
                </a:solidFill>
                <a:latin typeface="Calibri"/>
                <a:ea typeface="Calibri"/>
                <a:cs typeface="Calibri"/>
                <a:sym typeface="Calibri"/>
              </a:rPr>
              <a:t>Executive sponsorship from superintendent or designee </a:t>
            </a:r>
            <a:endParaRPr sz="1300" b="0" i="0" u="none" strike="noStrike" cap="none">
              <a:solidFill>
                <a:srgbClr val="000000"/>
              </a:solidFill>
              <a:latin typeface="Calibri"/>
              <a:ea typeface="Calibri"/>
              <a:cs typeface="Calibri"/>
              <a:sym typeface="Calibri"/>
            </a:endParaRPr>
          </a:p>
          <a:p>
            <a:pPr marL="457200" marR="0" lvl="0" indent="-311150" algn="l" rtl="0">
              <a:lnSpc>
                <a:spcPct val="110000"/>
              </a:lnSpc>
              <a:spcBef>
                <a:spcPts val="0"/>
              </a:spcBef>
              <a:spcAft>
                <a:spcPts val="0"/>
              </a:spcAft>
              <a:buClr>
                <a:srgbClr val="000000"/>
              </a:buClr>
              <a:buSzPts val="1300"/>
              <a:buFont typeface="Calibri"/>
              <a:buChar char="●"/>
            </a:pPr>
            <a:r>
              <a:rPr lang="en-US" sz="1300" b="0" i="0" u="none" strike="noStrike" cap="none">
                <a:solidFill>
                  <a:srgbClr val="000000"/>
                </a:solidFill>
                <a:latin typeface="Calibri"/>
                <a:ea typeface="Calibri"/>
                <a:cs typeface="Calibri"/>
                <a:sym typeface="Calibri"/>
              </a:rPr>
              <a:t>Guaranteed participation in the activities of the academy</a:t>
            </a:r>
            <a:endParaRPr sz="1300" b="0" i="0" u="none" strike="noStrike" cap="none">
              <a:solidFill>
                <a:srgbClr val="000000"/>
              </a:solidFill>
              <a:latin typeface="Calibri"/>
              <a:ea typeface="Calibri"/>
              <a:cs typeface="Calibri"/>
              <a:sym typeface="Calibri"/>
            </a:endParaRPr>
          </a:p>
          <a:p>
            <a:pPr marL="457200" marR="0" lvl="0" indent="-311150" algn="l" rtl="0">
              <a:lnSpc>
                <a:spcPct val="110000"/>
              </a:lnSpc>
              <a:spcBef>
                <a:spcPts val="0"/>
              </a:spcBef>
              <a:spcAft>
                <a:spcPts val="0"/>
              </a:spcAft>
              <a:buClr>
                <a:srgbClr val="000000"/>
              </a:buClr>
              <a:buSzPts val="1300"/>
              <a:buFont typeface="Calibri"/>
              <a:buChar char="●"/>
            </a:pPr>
            <a:r>
              <a:rPr lang="en-US" sz="1300" b="0" i="0" u="none" strike="noStrike" cap="none">
                <a:solidFill>
                  <a:srgbClr val="000000"/>
                </a:solidFill>
                <a:latin typeface="Calibri"/>
                <a:ea typeface="Calibri"/>
                <a:cs typeface="Calibri"/>
                <a:sym typeface="Calibri"/>
              </a:rPr>
              <a:t>A dedicated literacy coach to support evidence-based literacy practices</a:t>
            </a:r>
            <a:endParaRPr sz="1400" b="0" i="0" u="none" strike="noStrike" cap="none">
              <a:solidFill>
                <a:schemeClr val="dk1"/>
              </a:solidFill>
              <a:latin typeface="Calibri"/>
              <a:ea typeface="Calibri"/>
              <a:cs typeface="Calibri"/>
              <a:sym typeface="Calibri"/>
            </a:endParaRPr>
          </a:p>
        </p:txBody>
      </p:sp>
      <p:sp>
        <p:nvSpPr>
          <p:cNvPr id="147" name="Google Shape;147;g1ddd48f4e9a_0_23"/>
          <p:cNvSpPr txBox="1"/>
          <p:nvPr/>
        </p:nvSpPr>
        <p:spPr>
          <a:xfrm>
            <a:off x="2423275" y="2876852"/>
            <a:ext cx="6912600" cy="369300"/>
          </a:xfrm>
          <a:prstGeom prst="rect">
            <a:avLst/>
          </a:prstGeom>
          <a:solidFill>
            <a:srgbClr val="31538F"/>
          </a:solid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chemeClr val="lt1"/>
                </a:solidFill>
                <a:latin typeface="Calibri"/>
                <a:ea typeface="Calibri"/>
                <a:cs typeface="Calibri"/>
                <a:sym typeface="Calibri"/>
              </a:rPr>
              <a:t>Additional Information</a:t>
            </a:r>
            <a:endParaRPr sz="1400" b="0" i="0" u="none" strike="noStrike" cap="none">
              <a:solidFill>
                <a:schemeClr val="lt1"/>
              </a:solidFill>
              <a:latin typeface="Calibri"/>
              <a:ea typeface="Calibri"/>
              <a:cs typeface="Calibri"/>
              <a:sym typeface="Calibri"/>
            </a:endParaRPr>
          </a:p>
        </p:txBody>
      </p:sp>
      <p:graphicFrame>
        <p:nvGraphicFramePr>
          <p:cNvPr id="153" name="Google Shape;153;g1ddd48f4e9a_0_23"/>
          <p:cNvGraphicFramePr/>
          <p:nvPr>
            <p:extLst>
              <p:ext uri="{D42A27DB-BD31-4B8C-83A1-F6EECF244321}">
                <p14:modId xmlns:p14="http://schemas.microsoft.com/office/powerpoint/2010/main" val="3344928097"/>
              </p:ext>
            </p:extLst>
          </p:nvPr>
        </p:nvGraphicFramePr>
        <p:xfrm>
          <a:off x="2423263" y="3407475"/>
          <a:ext cx="6912600" cy="2885440"/>
        </p:xfrm>
        <a:graphic>
          <a:graphicData uri="http://schemas.openxmlformats.org/drawingml/2006/table">
            <a:tbl>
              <a:tblPr firstRow="1">
                <a:noFill/>
                <a:tableStyleId>{338B51BB-81FF-433D-932F-0B74309AF879}</a:tableStyleId>
              </a:tblPr>
              <a:tblGrid>
                <a:gridCol w="2221800">
                  <a:extLst>
                    <a:ext uri="{9D8B030D-6E8A-4147-A177-3AD203B41FA5}">
                      <a16:colId xmlns:a16="http://schemas.microsoft.com/office/drawing/2014/main" val="20000"/>
                    </a:ext>
                  </a:extLst>
                </a:gridCol>
                <a:gridCol w="4690800">
                  <a:extLst>
                    <a:ext uri="{9D8B030D-6E8A-4147-A177-3AD203B41FA5}">
                      <a16:colId xmlns:a16="http://schemas.microsoft.com/office/drawing/2014/main" val="20001"/>
                    </a:ext>
                  </a:extLst>
                </a:gridCol>
              </a:tblGrid>
              <a:tr h="324950">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latin typeface="Lato"/>
                          <a:ea typeface="Lato"/>
                          <a:cs typeface="Lato"/>
                          <a:sym typeface="Lato"/>
                        </a:rPr>
                        <a:t>Deliverable</a:t>
                      </a:r>
                      <a:endParaRPr sz="1300" b="1" u="none" strike="noStrike" cap="none">
                        <a:latin typeface="Lato"/>
                        <a:ea typeface="Lato"/>
                        <a:cs typeface="Lato"/>
                        <a:sym typeface="Lato"/>
                      </a:endParaRPr>
                    </a:p>
                  </a:txBody>
                  <a:tcPr marL="63500" marR="63500" marT="63500" marB="63500">
                    <a:solidFill>
                      <a:srgbClr val="EFEFEF"/>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US" sz="1300" b="1" u="none" strike="noStrike" cap="none">
                          <a:solidFill>
                            <a:schemeClr val="dk1"/>
                          </a:solidFill>
                          <a:latin typeface="Lato"/>
                          <a:ea typeface="Lato"/>
                          <a:cs typeface="Lato"/>
                          <a:sym typeface="Lato"/>
                        </a:rPr>
                        <a:t>Assesses The Following Goal</a:t>
                      </a:r>
                      <a:endParaRPr sz="1300" b="1" u="none" strike="noStrike" cap="none">
                        <a:latin typeface="Lato"/>
                        <a:ea typeface="Lato"/>
                        <a:cs typeface="Lato"/>
                        <a:sym typeface="Lato"/>
                      </a:endParaRPr>
                    </a:p>
                  </a:txBody>
                  <a:tcPr marL="63500" marR="63500" marT="63500" marB="63500">
                    <a:solidFill>
                      <a:srgbClr val="EFEFEF"/>
                    </a:solidFill>
                  </a:tcPr>
                </a:tc>
                <a:extLst>
                  <a:ext uri="{0D108BD9-81ED-4DB2-BD59-A6C34878D82A}">
                    <a16:rowId xmlns:a16="http://schemas.microsoft.com/office/drawing/2014/main" val="10000"/>
                  </a:ext>
                </a:extLst>
              </a:tr>
              <a:tr h="9447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dirty="0">
                          <a:latin typeface="Calibri"/>
                          <a:ea typeface="Calibri"/>
                          <a:cs typeface="Calibri"/>
                          <a:sym typeface="Calibri"/>
                        </a:rPr>
                        <a:t>Landscape Analysis</a:t>
                      </a:r>
                      <a:endParaRPr sz="1300" u="none" strike="noStrike" cap="none" dirty="0">
                        <a:latin typeface="Calibri"/>
                        <a:ea typeface="Calibri"/>
                        <a:cs typeface="Calibri"/>
                        <a:sym typeface="Calibri"/>
                      </a:endParaRPr>
                    </a:p>
                  </a:txBody>
                  <a:tcPr marL="63500" marR="63500" marT="63500" marB="63500"/>
                </a:tc>
                <a:tc>
                  <a:txBody>
                    <a:bodyPr/>
                    <a:lstStyle/>
                    <a:p>
                      <a:pPr marL="0" marR="0" lvl="0" indent="0" algn="l" defTabSz="914400" rtl="0" eaLnBrk="1" fontAlgn="auto" latinLnBrk="0" hangingPunct="1">
                        <a:lnSpc>
                          <a:spcPct val="100000"/>
                        </a:lnSpc>
                        <a:spcBef>
                          <a:spcPts val="0"/>
                        </a:spcBef>
                        <a:spcAft>
                          <a:spcPts val="0"/>
                        </a:spcAft>
                        <a:buClr>
                          <a:srgbClr val="000000"/>
                        </a:buClr>
                        <a:buSzPts val="1300"/>
                        <a:buFont typeface="Arial"/>
                        <a:buNone/>
                        <a:tabLst/>
                        <a:defRPr/>
                      </a:pPr>
                      <a:r>
                        <a:rPr lang="en-US" sz="1300" u="none" strike="noStrike" cap="none" dirty="0">
                          <a:latin typeface="Calibri"/>
                          <a:ea typeface="Calibri"/>
                          <a:cs typeface="Calibri"/>
                          <a:sym typeface="Calibri"/>
                        </a:rPr>
                        <a:t>To evaluate the impact of specific systems drivers and instructional practices on student outcomes and identify effective action steps and strategies with a focus on the 4 key MTSS levers: </a:t>
                      </a:r>
                      <a:r>
                        <a:rPr lang="en-US" sz="1300" b="0" i="0" u="none" strike="noStrike" cap="none" dirty="0">
                          <a:solidFill>
                            <a:schemeClr val="dk1"/>
                          </a:solidFill>
                          <a:latin typeface="Calibri"/>
                          <a:ea typeface="Calibri"/>
                          <a:cs typeface="Calibri"/>
                          <a:sym typeface="Calibri"/>
                        </a:rPr>
                        <a:t>1. HQIM 2. Effective Instructional Practices 3. Data based decision making 4.Ttiered </a:t>
                      </a:r>
                      <a:r>
                        <a:rPr lang="en-US" sz="1300" dirty="0">
                          <a:solidFill>
                            <a:schemeClr val="dk1"/>
                          </a:solidFill>
                          <a:latin typeface="Calibri"/>
                          <a:ea typeface="Calibri"/>
                          <a:cs typeface="Calibri"/>
                          <a:sym typeface="Calibri"/>
                        </a:rPr>
                        <a:t>S</a:t>
                      </a:r>
                      <a:r>
                        <a:rPr lang="en-US" sz="1300" b="0" i="0" u="none" strike="noStrike" cap="none" dirty="0">
                          <a:solidFill>
                            <a:schemeClr val="dk1"/>
                          </a:solidFill>
                          <a:latin typeface="Calibri"/>
                          <a:ea typeface="Calibri"/>
                          <a:cs typeface="Calibri"/>
                          <a:sym typeface="Calibri"/>
                        </a:rPr>
                        <a:t>ystems of Support</a:t>
                      </a:r>
                    </a:p>
                  </a:txBody>
                  <a:tcPr marL="63500" marR="63500" marT="63500" marB="63500"/>
                </a:tc>
                <a:extLst>
                  <a:ext uri="{0D108BD9-81ED-4DB2-BD59-A6C34878D82A}">
                    <a16:rowId xmlns:a16="http://schemas.microsoft.com/office/drawing/2014/main" val="10001"/>
                  </a:ext>
                </a:extLst>
              </a:tr>
              <a:tr h="53512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latin typeface="Calibri"/>
                          <a:ea typeface="Calibri"/>
                          <a:cs typeface="Calibri"/>
                          <a:sym typeface="Calibri"/>
                        </a:rPr>
                        <a:t>Literacy Action Plan Inclusive of a Professional Learning Plan</a:t>
                      </a:r>
                      <a:endParaRPr sz="1300" u="none" strike="noStrike" cap="none">
                        <a:latin typeface="Calibri"/>
                        <a:ea typeface="Calibri"/>
                        <a:cs typeface="Calibri"/>
                        <a:sym typeface="Calibri"/>
                      </a:endParaRPr>
                    </a:p>
                  </a:txBody>
                  <a:tcPr marL="63500" marR="63500" marT="63500" marB="63500"/>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latin typeface="Calibri"/>
                          <a:ea typeface="Calibri"/>
                          <a:cs typeface="Calibri"/>
                          <a:sym typeface="Calibri"/>
                        </a:rPr>
                        <a:t>To create a comprehensive Annual Literacy Action Plan, aligned to the components of the </a:t>
                      </a:r>
                      <a:r>
                        <a:rPr lang="en-US" sz="1300" u="none" strike="noStrike" cap="none">
                          <a:solidFill>
                            <a:schemeClr val="dk1"/>
                          </a:solidFill>
                          <a:latin typeface="Calibri"/>
                          <a:ea typeface="Calibri"/>
                          <a:cs typeface="Calibri"/>
                          <a:sym typeface="Calibri"/>
                        </a:rPr>
                        <a:t> </a:t>
                      </a:r>
                      <a:r>
                        <a:rPr lang="en-US" sz="1300" u="sng" strike="noStrike" cap="none">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MA DESE Coherence Guidebook</a:t>
                      </a:r>
                      <a:r>
                        <a:rPr lang="en-US" sz="1300" u="none" strike="noStrike" cap="none">
                          <a:latin typeface="Calibri"/>
                          <a:ea typeface="Calibri"/>
                          <a:cs typeface="Calibri"/>
                          <a:sym typeface="Calibri"/>
                        </a:rPr>
                        <a:t>, to operationalize improvement efforts. </a:t>
                      </a:r>
                      <a:endParaRPr sz="1300" u="none" strike="noStrike" cap="none">
                        <a:latin typeface="Calibri"/>
                        <a:ea typeface="Calibri"/>
                        <a:cs typeface="Calibri"/>
                        <a:sym typeface="Calibri"/>
                      </a:endParaRPr>
                    </a:p>
                  </a:txBody>
                  <a:tcPr marL="63500" marR="63500" marT="63500" marB="63500"/>
                </a:tc>
                <a:extLst>
                  <a:ext uri="{0D108BD9-81ED-4DB2-BD59-A6C34878D82A}">
                    <a16:rowId xmlns:a16="http://schemas.microsoft.com/office/drawing/2014/main" val="10002"/>
                  </a:ext>
                </a:extLst>
              </a:tr>
              <a:tr h="63285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latin typeface="Calibri"/>
                          <a:ea typeface="Calibri"/>
                          <a:cs typeface="Calibri"/>
                          <a:sym typeface="Calibri"/>
                        </a:rPr>
                        <a:t>Assessment/Data Plan</a:t>
                      </a:r>
                      <a:endParaRPr sz="1300" u="none" strike="noStrike" cap="none">
                        <a:latin typeface="Calibri"/>
                        <a:ea typeface="Calibri"/>
                        <a:cs typeface="Calibri"/>
                        <a:sym typeface="Calibri"/>
                      </a:endParaRPr>
                    </a:p>
                  </a:txBody>
                  <a:tcPr marL="63500" marR="63500" marT="63500" marB="63500"/>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dirty="0">
                          <a:latin typeface="Calibri"/>
                          <a:ea typeface="Calibri"/>
                          <a:cs typeface="Calibri"/>
                          <a:sym typeface="Calibri"/>
                        </a:rPr>
                        <a:t>To improve literacy outcomes for all students in targeted schools and districts. This includes accelerating performance and outcomes of students who are performing below grade level.</a:t>
                      </a:r>
                      <a:endParaRPr sz="1300" u="none" strike="noStrike" cap="none" dirty="0">
                        <a:latin typeface="Calibri"/>
                        <a:ea typeface="Calibri"/>
                        <a:cs typeface="Calibri"/>
                        <a:sym typeface="Calibri"/>
                      </a:endParaRPr>
                    </a:p>
                  </a:txBody>
                  <a:tcPr marL="63500" marR="63500" marT="63500" marB="63500"/>
                </a:tc>
                <a:extLst>
                  <a:ext uri="{0D108BD9-81ED-4DB2-BD59-A6C34878D82A}">
                    <a16:rowId xmlns:a16="http://schemas.microsoft.com/office/drawing/2014/main" val="10003"/>
                  </a:ext>
                </a:extLst>
              </a:tr>
            </a:tbl>
          </a:graphicData>
        </a:graphic>
      </p:graphicFrame>
      <p:pic>
        <p:nvPicPr>
          <p:cNvPr id="141" name="Google Shape;141;g1ddd48f4e9a_0_23">
            <a:extLst>
              <a:ext uri="{C183D7F6-B498-43B3-948B-1728B52AA6E4}">
                <adec:decorative xmlns:adec="http://schemas.microsoft.com/office/drawing/2017/decorative" val="1"/>
              </a:ext>
            </a:extLst>
          </p:cNvPr>
          <p:cNvPicPr preferRelativeResize="0"/>
          <p:nvPr/>
        </p:nvPicPr>
        <p:blipFill rotWithShape="1">
          <a:blip r:embed="rId8">
            <a:alphaModFix/>
          </a:blip>
          <a:srcRect/>
          <a:stretch/>
        </p:blipFill>
        <p:spPr>
          <a:xfrm>
            <a:off x="7172960" y="6805270"/>
            <a:ext cx="2428240" cy="509930"/>
          </a:xfrm>
          <a:prstGeom prst="rect">
            <a:avLst/>
          </a:prstGeom>
          <a:noFill/>
          <a:ln>
            <a:noFill/>
          </a:ln>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517</Words>
  <Application>Microsoft Office PowerPoint</Application>
  <PresentationFormat>Custom</PresentationFormat>
  <Paragraphs>43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Arial</vt:lpstr>
      <vt:lpstr>Lato</vt:lpstr>
      <vt:lpstr>Office Theme</vt:lpstr>
      <vt:lpstr>TIERED LITERACY ACADEMY</vt:lpstr>
      <vt:lpstr>TIERED LITERACY ACADEMY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Literacy Academy At a Glance</dc:title>
  <dc:creator>DESE</dc:creator>
  <cp:lastModifiedBy>Zou, Dong (EOE)</cp:lastModifiedBy>
  <cp:revision>16</cp:revision>
  <dcterms:created xsi:type="dcterms:W3CDTF">2023-02-01T17:35:13Z</dcterms:created>
  <dcterms:modified xsi:type="dcterms:W3CDTF">2024-05-07T13:50:21Z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May 7 2024 12:00AM</vt:lpwstr>
  </property>
</Properties>
</file>