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BB49"/>
    <a:srgbClr val="2147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7" autoAdjust="0"/>
    <p:restoredTop sz="86385" autoAdjust="0"/>
  </p:normalViewPr>
  <p:slideViewPr>
    <p:cSldViewPr snapToGrid="0">
      <p:cViewPr varScale="1">
        <p:scale>
          <a:sx n="68" d="100"/>
          <a:sy n="68" d="100"/>
        </p:scale>
        <p:origin x="60" y="1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04C9C-6B31-7544-05CF-A9E0471C14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A2C450-02A4-46E3-36E2-2F9DAD83BA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3E226F-B6B0-2BA1-306C-7CD772079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7A61E-78DB-164F-83B1-7D82D5721788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6D2A-FD9D-2149-96E4-192D5D7C4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C138B-5BA8-27F4-73D7-44E451365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6DC0-AA18-634C-B009-9BA20CE8B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537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10D14-8F1E-60AC-EE41-9E4F688AD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178BA3-8E5F-1174-F6BA-8211ED0EF6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2DA120-8DA5-FEA4-3B93-A418BE01A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7A61E-78DB-164F-83B1-7D82D5721788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1CB974-F786-E160-447E-3948E0420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4A9681-A5F7-0D52-0159-FD1BCFBF7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6DC0-AA18-634C-B009-9BA20CE8B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460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BFEA5F-2978-DE6E-6291-39DDDFA0C8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2AD8C2-8ABD-DDF1-A578-E13358A3AD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7BD0CB-3913-E74A-0AB9-9430E057F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7A61E-78DB-164F-83B1-7D82D5721788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4565D4-52A0-61BE-3239-B37F898DF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59B90F-38B0-CEA0-A098-69FC4B578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6DC0-AA18-634C-B009-9BA20CE8B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551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8F109-0E1A-027B-CEED-6DE1F416B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03F41-5353-BA57-DA72-6501FCC498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5E9C9-A4B6-6AF3-9C3C-0312FC966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7A61E-78DB-164F-83B1-7D82D5721788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546630-4B1E-5911-2279-CF5DBE7E5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E78ED8-B655-EE88-90EA-A7B89B4E1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6DC0-AA18-634C-B009-9BA20CE8B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35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63DFD-D56F-FA0A-FBBD-3B6CF7DAD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0C59AB-2DCA-EB58-59E9-A4765F70C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E41D1A-7919-D406-DB02-6269C0A5A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7A61E-78DB-164F-83B1-7D82D5721788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6A3CC-1140-A1CE-DEE6-64FE45882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667246-8D34-50AB-9A2D-8CAD7CD00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6DC0-AA18-634C-B009-9BA20CE8B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329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6DDB0-A79A-B7BE-CCB9-24A3C4866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F69D42-310F-BD53-379A-2C57A60825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582326-473E-666E-771C-79DB04D8B2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2BFAB-429B-17FE-8CE9-9066D6B69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7A61E-78DB-164F-83B1-7D82D5721788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907372-911A-98EA-C9B3-A00FFEDB1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4D9F97-CA00-AF12-DA3F-EA239D2E5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6DC0-AA18-634C-B009-9BA20CE8B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318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22324-4980-3183-19B6-FCAB65B50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458A6A-AF6F-E0D6-B2D5-8D848A8853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1F7A07-AA21-CE76-9C7D-2B091B5102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4C13D9-571B-9165-9DB1-F918F4B8AA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8DBCAA-960A-E02C-B35B-4E9A4BEFC6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19C4CB-BB91-1F29-116D-C2FF221F7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7A61E-78DB-164F-83B1-7D82D5721788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025968-E87C-669E-D338-2BC4F32AB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9C21DC-4300-1FDD-5836-5DABEA40D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6DC0-AA18-634C-B009-9BA20CE8B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610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2F700-D7A9-E7BD-BE13-8717397FE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212317-BD7A-9666-7736-E15EC750C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7A61E-78DB-164F-83B1-7D82D5721788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390317-E4B1-D4B6-50AC-904ED6814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1FC250-6D9C-352D-7290-1ABFDC01F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6DC0-AA18-634C-B009-9BA20CE8B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018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970CCC-DF84-0264-8E49-36B8A9A05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7A61E-78DB-164F-83B1-7D82D5721788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675C8B-26BA-2B40-15FE-0A2999C5B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5DD840-3749-60D8-81BE-0BC55DBD2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6DC0-AA18-634C-B009-9BA20CE8B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76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F73E1-1463-02EA-696A-F59609A9C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2894B-F7C3-9580-E97A-69438864F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D42002-EE20-2A87-FA2C-C7FD63413C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4387BA-7402-4C37-FCD1-85EC6C6B0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7A61E-78DB-164F-83B1-7D82D5721788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524B74-0796-AB0B-E1BB-967FC5DD2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D8BE44-60F5-2CD6-C8CE-3127A8DCD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6DC0-AA18-634C-B009-9BA20CE8B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9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A9713-C709-EAD3-D011-65E6AF62F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0CC5F8-8400-BE15-04D4-7720C71533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25B4EE-9D53-4589-4183-3CEA644009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5CF57C-63D8-D507-7B23-65ECD28ED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7A61E-78DB-164F-83B1-7D82D5721788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55673C-897F-9C04-3564-115AEDDE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051099-1170-2225-ABC1-1E914AAB8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6DC0-AA18-634C-B009-9BA20CE8B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122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DCA3C6-70A8-4F56-DDA0-D281D29E1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B1FD1-2EA7-19FB-9030-EBCBC2E9E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5E6A2-281A-56C4-1843-1468C2AD6A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E7A61E-78DB-164F-83B1-7D82D5721788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AF0279-8219-F0B8-BF75-A2080A523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FD4756-8620-8108-93B9-DCF4EE430F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776DC0-AA18-634C-B009-9BA20CE8B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122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rive.google.com/file/d/122pyuK3VtTgjTX8Z_TUPcB42aeMG-P2D/view?usp=drive_link" TargetMode="Externa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BD730-46DB-799C-35B8-E835DDB5B8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387600"/>
            <a:ext cx="914400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Social, Emotional &amp; Behavior Academy</a:t>
            </a:r>
          </a:p>
        </p:txBody>
      </p:sp>
      <p:pic>
        <p:nvPicPr>
          <p:cNvPr id="21" name="Picture 20" descr="Social, Emotional, &amp; Behavior Academy">
            <a:extLst>
              <a:ext uri="{FF2B5EF4-FFF2-40B4-BE49-F238E27FC236}">
                <a16:creationId xmlns:a16="http://schemas.microsoft.com/office/drawing/2014/main" id="{F640C969-1791-75E5-9E93-ADB1B50064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810000" cy="876300"/>
          </a:xfrm>
          <a:prstGeom prst="rect">
            <a:avLst/>
          </a:prstGeom>
        </p:spPr>
      </p:pic>
      <p:pic>
        <p:nvPicPr>
          <p:cNvPr id="13" name="Picture 12" descr="Program Description">
            <a:extLst>
              <a:ext uri="{FF2B5EF4-FFF2-40B4-BE49-F238E27FC236}">
                <a16:creationId xmlns:a16="http://schemas.microsoft.com/office/drawing/2014/main" id="{8D92E6D8-209A-F62C-F0A9-602FB7F640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220" y="727075"/>
            <a:ext cx="6388100" cy="1422400"/>
          </a:xfrm>
          <a:prstGeom prst="rect">
            <a:avLst/>
          </a:prstGeom>
        </p:spPr>
      </p:pic>
      <p:pic>
        <p:nvPicPr>
          <p:cNvPr id="15" name="Picture 14" descr="Goals/Outcomes">
            <a:extLst>
              <a:ext uri="{FF2B5EF4-FFF2-40B4-BE49-F238E27FC236}">
                <a16:creationId xmlns:a16="http://schemas.microsoft.com/office/drawing/2014/main" id="{90D1EFDC-BCE0-1BB3-3701-63FB510BE8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215" y="2082499"/>
            <a:ext cx="4610100" cy="2108200"/>
          </a:xfrm>
          <a:prstGeom prst="rect">
            <a:avLst/>
          </a:prstGeom>
        </p:spPr>
      </p:pic>
      <p:pic>
        <p:nvPicPr>
          <p:cNvPr id="3" name="Picture 2" descr="Program Expectations and Commitments">
            <a:extLst>
              <a:ext uri="{FF2B5EF4-FFF2-40B4-BE49-F238E27FC236}">
                <a16:creationId xmlns:a16="http://schemas.microsoft.com/office/drawing/2014/main" id="{13B2EA39-CE5E-B09B-662B-67B6E578F3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215" y="4190699"/>
            <a:ext cx="5943600" cy="1752600"/>
          </a:xfrm>
          <a:prstGeom prst="rect">
            <a:avLst/>
          </a:prstGeom>
        </p:spPr>
      </p:pic>
      <p:grpSp>
        <p:nvGrpSpPr>
          <p:cNvPr id="5" name="Group 4" descr="Allignment to DESE Priority and Pyramid of different level of tier support.">
            <a:extLst>
              <a:ext uri="{FF2B5EF4-FFF2-40B4-BE49-F238E27FC236}">
                <a16:creationId xmlns:a16="http://schemas.microsoft.com/office/drawing/2014/main" id="{BA7ED092-C377-DB65-BF4F-206C04420A0C}"/>
              </a:ext>
            </a:extLst>
          </p:cNvPr>
          <p:cNvGrpSpPr/>
          <p:nvPr/>
        </p:nvGrpSpPr>
        <p:grpSpPr>
          <a:xfrm>
            <a:off x="6179103" y="-3629"/>
            <a:ext cx="5796997" cy="6030862"/>
            <a:chOff x="6179103" y="-3629"/>
            <a:chExt cx="5796997" cy="6030862"/>
          </a:xfrm>
        </p:grpSpPr>
        <p:pic>
          <p:nvPicPr>
            <p:cNvPr id="26" name="Picture 25" descr="A diagram of a pyramid with Tier 1, Tier 2, and Tier 3&#10;">
              <a:extLst>
                <a:ext uri="{FF2B5EF4-FFF2-40B4-BE49-F238E27FC236}">
                  <a16:creationId xmlns:a16="http://schemas.microsoft.com/office/drawing/2014/main" id="{2E11E8DB-D52F-DA92-144B-14F61D5D1E9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179103" y="1816768"/>
              <a:ext cx="5121225" cy="4210465"/>
            </a:xfrm>
            <a:prstGeom prst="rect">
              <a:avLst/>
            </a:prstGeom>
          </p:spPr>
        </p:pic>
        <p:grpSp>
          <p:nvGrpSpPr>
            <p:cNvPr id="4" name="Group 3" descr="Alignment to DESE Priority #1">
              <a:extLst>
                <a:ext uri="{FF2B5EF4-FFF2-40B4-BE49-F238E27FC236}">
                  <a16:creationId xmlns:a16="http://schemas.microsoft.com/office/drawing/2014/main" id="{61CAD625-D255-8105-EBF1-ECE62833CBA6}"/>
                </a:ext>
              </a:extLst>
            </p:cNvPr>
            <p:cNvGrpSpPr/>
            <p:nvPr/>
          </p:nvGrpSpPr>
          <p:grpSpPr>
            <a:xfrm>
              <a:off x="9840686" y="-3629"/>
              <a:ext cx="2135414" cy="2578100"/>
              <a:chOff x="9840686" y="-3629"/>
              <a:chExt cx="2135414" cy="2578100"/>
            </a:xfrm>
          </p:grpSpPr>
          <p:sp>
            <p:nvSpPr>
              <p:cNvPr id="28" name="Pentagon 27">
                <a:extLst>
                  <a:ext uri="{FF2B5EF4-FFF2-40B4-BE49-F238E27FC236}">
                    <a16:creationId xmlns:a16="http://schemas.microsoft.com/office/drawing/2014/main" id="{E6851ECD-2201-3319-B6CB-8380641443B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/>
            </p:nvSpPr>
            <p:spPr>
              <a:xfrm rot="5400000">
                <a:off x="9619343" y="217714"/>
                <a:ext cx="2578100" cy="2135414"/>
              </a:xfrm>
              <a:prstGeom prst="homePlate">
                <a:avLst>
                  <a:gd name="adj" fmla="val 21825"/>
                </a:avLst>
              </a:prstGeom>
              <a:solidFill>
                <a:srgbClr val="21478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15918E00-612E-F400-69C2-368FC4F0CF60}"/>
                  </a:ext>
                </a:extLst>
              </p:cNvPr>
              <p:cNvSpPr txBox="1"/>
              <p:nvPr/>
            </p:nvSpPr>
            <p:spPr>
              <a:xfrm>
                <a:off x="9891175" y="118150"/>
                <a:ext cx="2022292" cy="20313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400" b="1" i="0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Alignment to DESE priority #1:</a:t>
                </a:r>
                <a:endParaRPr lang="en-US" sz="1400" dirty="0">
                  <a:solidFill>
                    <a:srgbClr val="FFFFFF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sz="1400" b="0" i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Cultivate systems to support the whole child and foster joyful, healthy, and supportive learning environments so that all students feel valued and connected.</a:t>
                </a:r>
                <a:endParaRPr lang="en-US" sz="1400" dirty="0">
                  <a:solidFill>
                    <a:srgbClr val="FFFFFF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pic>
        <p:nvPicPr>
          <p:cNvPr id="11" name="Picture 10" descr="EDC, May Institute and dese logos">
            <a:extLst>
              <a:ext uri="{FF2B5EF4-FFF2-40B4-BE49-F238E27FC236}">
                <a16:creationId xmlns:a16="http://schemas.microsoft.com/office/drawing/2014/main" id="{0EA243E3-E0F9-2082-EBDD-AFFA787FF96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42885" y="5841398"/>
            <a:ext cx="9657443" cy="103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543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2A4EC-0425-E278-0ED6-3880E8399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766" y="-628514"/>
            <a:ext cx="10760034" cy="675615"/>
          </a:xfrm>
        </p:spPr>
        <p:txBody>
          <a:bodyPr>
            <a:normAutofit/>
          </a:bodyPr>
          <a:lstStyle/>
          <a:p>
            <a:r>
              <a:rPr lang="en-US" sz="1600" dirty="0">
                <a:solidFill>
                  <a:schemeClr val="bg2"/>
                </a:solidFill>
              </a:rPr>
              <a:t>Topics Covered Through the SEB Academy</a:t>
            </a:r>
          </a:p>
        </p:txBody>
      </p:sp>
      <p:pic>
        <p:nvPicPr>
          <p:cNvPr id="15" name="Picture 14" descr="Social, Emotional &amp; Behavior Academy logo">
            <a:extLst>
              <a:ext uri="{FF2B5EF4-FFF2-40B4-BE49-F238E27FC236}">
                <a16:creationId xmlns:a16="http://schemas.microsoft.com/office/drawing/2014/main" id="{E8916FA0-4EC2-E310-D232-DB3793E2A2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121" b="13976"/>
          <a:stretch/>
        </p:blipFill>
        <p:spPr>
          <a:xfrm>
            <a:off x="0" y="47101"/>
            <a:ext cx="5060104" cy="825184"/>
          </a:xfrm>
          <a:prstGeom prst="rect">
            <a:avLst/>
          </a:prstGeom>
        </p:spPr>
      </p:pic>
      <p:pic>
        <p:nvPicPr>
          <p:cNvPr id="28" name="Picture 27" descr="Header of &quot;topics Covered through the SEB Academy&quot;">
            <a:extLst>
              <a:ext uri="{FF2B5EF4-FFF2-40B4-BE49-F238E27FC236}">
                <a16:creationId xmlns:a16="http://schemas.microsoft.com/office/drawing/2014/main" id="{71EE59ED-1E37-D915-AACA-67BD60D301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011" y="895231"/>
            <a:ext cx="4826000" cy="317500"/>
          </a:xfrm>
          <a:prstGeom prst="rect">
            <a:avLst/>
          </a:prstGeom>
        </p:spPr>
      </p:pic>
      <p:pic>
        <p:nvPicPr>
          <p:cNvPr id="20" name="Picture 19" descr="Different Level of Tier Supports">
            <a:extLst>
              <a:ext uri="{FF2B5EF4-FFF2-40B4-BE49-F238E27FC236}">
                <a16:creationId xmlns:a16="http://schemas.microsoft.com/office/drawing/2014/main" id="{225298CC-D371-A9FA-EA63-78B213A2D1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1212731"/>
            <a:ext cx="6820053" cy="3122591"/>
          </a:xfrm>
          <a:prstGeom prst="rect">
            <a:avLst/>
          </a:prstGeom>
        </p:spPr>
      </p:pic>
      <p:pic>
        <p:nvPicPr>
          <p:cNvPr id="30" name="Picture 29" descr="Team Composition">
            <a:extLst>
              <a:ext uri="{FF2B5EF4-FFF2-40B4-BE49-F238E27FC236}">
                <a16:creationId xmlns:a16="http://schemas.microsoft.com/office/drawing/2014/main" id="{81F02FE2-5F84-B2CC-FD97-D228D89BB5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3011" y="4387969"/>
            <a:ext cx="4445000" cy="1574800"/>
          </a:xfrm>
          <a:prstGeom prst="rect">
            <a:avLst/>
          </a:prstGeom>
        </p:spPr>
      </p:pic>
      <p:grpSp>
        <p:nvGrpSpPr>
          <p:cNvPr id="3" name="Group 2" descr="Quote from Academy participant">
            <a:extLst>
              <a:ext uri="{FF2B5EF4-FFF2-40B4-BE49-F238E27FC236}">
                <a16:creationId xmlns:a16="http://schemas.microsoft.com/office/drawing/2014/main" id="{2BA8461D-A66C-E0B4-592D-2519AD66D62C}"/>
              </a:ext>
            </a:extLst>
          </p:cNvPr>
          <p:cNvGrpSpPr/>
          <p:nvPr/>
        </p:nvGrpSpPr>
        <p:grpSpPr>
          <a:xfrm>
            <a:off x="7961376" y="2"/>
            <a:ext cx="3256722" cy="3725251"/>
            <a:chOff x="7973622" y="2"/>
            <a:chExt cx="3244476" cy="3952569"/>
          </a:xfrm>
        </p:grpSpPr>
        <p:sp>
          <p:nvSpPr>
            <p:cNvPr id="6" name="Pentagon 5">
              <a:extLst>
                <a:ext uri="{FF2B5EF4-FFF2-40B4-BE49-F238E27FC236}">
                  <a16:creationId xmlns:a16="http://schemas.microsoft.com/office/drawing/2014/main" id="{086239D5-0B93-A25C-EB4C-4F8D80C7C7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5400000">
              <a:off x="7619575" y="354049"/>
              <a:ext cx="3952569" cy="3244476"/>
            </a:xfrm>
            <a:prstGeom prst="homePlate">
              <a:avLst>
                <a:gd name="adj" fmla="val 21825"/>
              </a:avLst>
            </a:prstGeom>
            <a:solidFill>
              <a:srgbClr val="EEBB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4DE6BA1-1A06-9E03-9AFC-31975209AEDC}"/>
                </a:ext>
              </a:extLst>
            </p:cNvPr>
            <p:cNvSpPr txBox="1"/>
            <p:nvPr/>
          </p:nvSpPr>
          <p:spPr>
            <a:xfrm>
              <a:off x="8034784" y="235989"/>
              <a:ext cx="2910009" cy="160043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“The Academy is an important resource that can help schools and district advance SEL/MH work, and I appreciate the…personalized technical assistance approach.”</a:t>
              </a:r>
            </a:p>
            <a:p>
              <a:pPr algn="r"/>
              <a:r>
                <a:rPr lang="en-US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-Academy participant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EDAF111-D47C-77FC-3AFD-2D90C542D18D}"/>
                </a:ext>
              </a:extLst>
            </p:cNvPr>
            <p:cNvSpPr txBox="1"/>
            <p:nvPr/>
          </p:nvSpPr>
          <p:spPr>
            <a:xfrm>
              <a:off x="8254634" y="2157750"/>
              <a:ext cx="2690159" cy="13849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400" b="0" i="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To learn more, watch our </a:t>
              </a:r>
              <a:r>
                <a:rPr lang="en-US" sz="1400" b="0" i="0" dirty="0">
                  <a:effectLst/>
                  <a:latin typeface="Arial" panose="020B0604020202020204" pitchFamily="34" charset="0"/>
                  <a:cs typeface="Arial" panose="020B0604020202020204" pitchFamily="34" charset="0"/>
                  <a:hlinkClick r:id="rId6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video overview.</a:t>
              </a:r>
              <a:endParaRPr lang="en-US" sz="1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sz="1400" b="1" i="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Contact Information:</a:t>
              </a:r>
              <a:endPara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sz="1400" b="0" i="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Shai </a:t>
              </a:r>
              <a:r>
                <a:rPr lang="en-US" sz="1400" b="0" i="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Fuxman</a:t>
              </a:r>
              <a:endPara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sz="1400" b="0" i="0" dirty="0" err="1">
                  <a:solidFill>
                    <a:srgbClr val="00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sfuxman@edc.org</a:t>
              </a:r>
              <a:endPara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2" name="Picture 31" descr="Readiness Requirements">
            <a:extLst>
              <a:ext uri="{FF2B5EF4-FFF2-40B4-BE49-F238E27FC236}">
                <a16:creationId xmlns:a16="http://schemas.microsoft.com/office/drawing/2014/main" id="{D68640EE-56A4-CD96-BD55-14F940DC6EE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32966" y="3725253"/>
            <a:ext cx="3712985" cy="2031786"/>
          </a:xfrm>
          <a:prstGeom prst="rect">
            <a:avLst/>
          </a:prstGeom>
        </p:spPr>
      </p:pic>
      <p:pic>
        <p:nvPicPr>
          <p:cNvPr id="18" name="Picture 17" descr="EDC, May Institute and dese logos">
            <a:extLst>
              <a:ext uri="{FF2B5EF4-FFF2-40B4-BE49-F238E27FC236}">
                <a16:creationId xmlns:a16="http://schemas.microsoft.com/office/drawing/2014/main" id="{29CD40C7-EFBF-EB6A-661C-6C1FA19B106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42885" y="5841398"/>
            <a:ext cx="9657443" cy="103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924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97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Social, Emotional &amp; Behavior Academy</vt:lpstr>
      <vt:lpstr>Topics Covered Through the SEB Academy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SEB Academy Flyer</dc:title>
  <dc:creator>DESE</dc:creator>
  <cp:lastModifiedBy>Zou, Dong (EOE)</cp:lastModifiedBy>
  <cp:revision>9</cp:revision>
  <dcterms:created xsi:type="dcterms:W3CDTF">2024-02-22T21:07:37Z</dcterms:created>
  <dcterms:modified xsi:type="dcterms:W3CDTF">2024-04-29T14:01:35Z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tadate">
    <vt:lpwstr>Apr 29 2024 12:00AM</vt:lpwstr>
  </property>
</Properties>
</file>