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5.xml" ContentType="application/vnd.openxmlformats-officedocument.theme+xml"/>
  <Override PartName="/ppt/tags/tag22.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6.xml" ContentType="application/vnd.openxmlformats-officedocument.presentationml.notesSlide+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4.xml" ContentType="application/vnd.openxmlformats-officedocument.presentationml.notesSlide+xml"/>
  <Override PartName="/ppt/tags/tag123.xml" ContentType="application/vnd.openxmlformats-officedocument.presentationml.tags+xml"/>
  <Override PartName="/ppt/notesSlides/notesSlide15.xml" ContentType="application/vnd.openxmlformats-officedocument.presentationml.notesSlide+xml"/>
  <Override PartName="/ppt/tags/tag124.xml" ContentType="application/vnd.openxmlformats-officedocument.presentationml.tags+xml"/>
  <Override PartName="/ppt/notesSlides/notesSlide16.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ags/tag148.xml" ContentType="application/vnd.openxmlformats-officedocument.presentationml.tags+xml"/>
  <Override PartName="/ppt/notesSlides/notesSlide1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notesSlides/notesSlide20.xml" ContentType="application/vnd.openxmlformats-officedocument.presentationml.notesSlide+xml"/>
  <Override PartName="/ppt/tags/tag151.xml" ContentType="application/vnd.openxmlformats-officedocument.presentationml.tags+xml"/>
  <Override PartName="/ppt/notesSlides/notesSlide21.xml" ContentType="application/vnd.openxmlformats-officedocument.presentationml.notesSlide+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2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4.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26.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7.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8.xml" ContentType="application/vnd.openxmlformats-officedocument.presentationml.notesSlide+xml"/>
  <Override PartName="/ppt/charts/chart8.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0.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31.xml" ContentType="application/vnd.openxmlformats-officedocument.presentationml.notesSlide+xml"/>
  <Override PartName="/ppt/charts/chart9.xml" ContentType="application/vnd.openxmlformats-officedocument.drawingml.chart+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2.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33.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3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gs/tag223.xml" ContentType="application/vnd.openxmlformats-officedocument.presentationml.tags+xml"/>
  <Override PartName="/ppt/notesSlides/notesSlide35.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notesSlides/notesSlide36.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32.xml" ContentType="application/vnd.openxmlformats-officedocument.presentationml.tags+xml"/>
  <Override PartName="/ppt/notesSlides/notesSlide38.xml" ContentType="application/vnd.openxmlformats-officedocument.presentationml.notesSlide+xml"/>
  <Override PartName="/ppt/tags/tag233.xml" ContentType="application/vnd.openxmlformats-officedocument.presentationml.tags+xml"/>
  <Override PartName="/ppt/notesSlides/notesSlide39.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4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tags/tag243.xml" ContentType="application/vnd.openxmlformats-officedocument.presentationml.tags+xml"/>
  <Override PartName="/ppt/notesSlides/notesSlide41.xml" ContentType="application/vnd.openxmlformats-officedocument.presentationml.notesSlide+xml"/>
  <Override PartName="/ppt/tags/tag244.xml" ContentType="application/vnd.openxmlformats-officedocument.presentationml.tags+xml"/>
  <Override PartName="/ppt/notesSlides/notesSlide42.xml" ContentType="application/vnd.openxmlformats-officedocument.presentationml.notesSlide+xml"/>
  <Override PartName="/ppt/tags/tag245.xml" ContentType="application/vnd.openxmlformats-officedocument.presentationml.tags+xml"/>
  <Override PartName="/ppt/notesSlides/notesSlide43.xml" ContentType="application/vnd.openxmlformats-officedocument.presentationml.notesSlide+xml"/>
  <Override PartName="/ppt/tags/tag246.xml" ContentType="application/vnd.openxmlformats-officedocument.presentationml.tags+xml"/>
  <Override PartName="/ppt/notesSlides/notesSlide44.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45.xml" ContentType="application/vnd.openxmlformats-officedocument.presentationml.notesSlide+xml"/>
  <Override PartName="/ppt/charts/chart15.xml" ContentType="application/vnd.openxmlformats-officedocument.drawingml.chart+xml"/>
  <Override PartName="/ppt/tags/tag254.xml" ContentType="application/vnd.openxmlformats-officedocument.presentationml.tags+xml"/>
  <Override PartName="/ppt/notesSlides/notesSlide46.xml" ContentType="application/vnd.openxmlformats-officedocument.presentationml.notesSlide+xml"/>
  <Override PartName="/ppt/tags/tag255.xml" ContentType="application/vnd.openxmlformats-officedocument.presentationml.tags+xml"/>
  <Override PartName="/ppt/notesSlides/notesSlide47.xml" ContentType="application/vnd.openxmlformats-officedocument.presentationml.notesSlide+xml"/>
  <Override PartName="/ppt/tags/tag256.xml" ContentType="application/vnd.openxmlformats-officedocument.presentationml.tags+xml"/>
  <Override PartName="/ppt/notesSlides/notesSlide48.xml" ContentType="application/vnd.openxmlformats-officedocument.presentationml.notesSlide+xml"/>
  <Override PartName="/ppt/tags/tag257.xml" ContentType="application/vnd.openxmlformats-officedocument.presentationml.tags+xml"/>
  <Override PartName="/ppt/notesSlides/notesSlide49.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50.xml" ContentType="application/vnd.openxmlformats-officedocument.presentationml.notesSlide+xml"/>
  <Override PartName="/ppt/charts/chart16.xml" ContentType="application/vnd.openxmlformats-officedocument.drawingml.chart+xml"/>
  <Override PartName="/ppt/tags/tag263.xml" ContentType="application/vnd.openxmlformats-officedocument.presentationml.tags+xml"/>
  <Override PartName="/ppt/notesSlides/notesSlide51.xml" ContentType="application/vnd.openxmlformats-officedocument.presentationml.notesSlide+xml"/>
  <Override PartName="/ppt/tags/tag264.xml" ContentType="application/vnd.openxmlformats-officedocument.presentationml.tags+xml"/>
  <Override PartName="/ppt/notesSlides/notesSlide52.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53.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54.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55.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56.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57.xml" ContentType="application/vnd.openxmlformats-officedocument.presentationml.notesSlide+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58.xml" ContentType="application/vnd.openxmlformats-officedocument.presentationml.notesSlid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9.xml" ContentType="application/vnd.openxmlformats-officedocument.presentationml.notesSlide+xml"/>
  <Override PartName="/ppt/charts/chart19.xml" ContentType="application/vnd.openxmlformats-officedocument.drawingml.chart+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60.xml" ContentType="application/vnd.openxmlformats-officedocument.presentationml.notesSlid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61.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62.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63.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notesSlides/notesSlide64.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65.xml" ContentType="application/vnd.openxmlformats-officedocument.presentationml.notesSlid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notesSlides/notesSlide66.xml" ContentType="application/vnd.openxmlformats-officedocument.presentationml.notesSlide+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notesSlides/notesSlide67.xml" ContentType="application/vnd.openxmlformats-officedocument.presentationml.notesSlide+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notesSlides/notesSlide68.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69.xml" ContentType="application/vnd.openxmlformats-officedocument.presentationml.notesSlid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style8.xml" ContentType="application/vnd.ms-office.chartstyle+xml"/>
  <Override PartName="/ppt/charts/colors8.xml" ContentType="application/vnd.ms-office.chartcolorstyl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70.xml" ContentType="application/vnd.openxmlformats-officedocument.presentationml.notesSlide+xml"/>
  <Override PartName="/ppt/charts/chart26.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71.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72.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73.xml" ContentType="application/vnd.openxmlformats-officedocument.presentationml.notesSlide+xml"/>
  <Override PartName="/ppt/tags/tag332.xml" ContentType="application/vnd.openxmlformats-officedocument.presentationml.tags+xml"/>
  <Override PartName="/ppt/notesSlides/notesSlide74.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notesSlides/notesSlide75.xml" ContentType="application/vnd.openxmlformats-officedocument.presentationml.notesSlide+xml"/>
  <Override PartName="/ppt/charts/chart27.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9.xml" ContentType="application/vnd.openxmlformats-officedocument.drawingml.chart+xml"/>
  <Override PartName="/ppt/charts/style12.xml" ContentType="application/vnd.ms-office.chartstyle+xml"/>
  <Override PartName="/ppt/charts/colors12.xml" ContentType="application/vnd.ms-office.chartcolorstyle+xml"/>
  <Override PartName="/ppt/tags/tag335.xml" ContentType="application/vnd.openxmlformats-officedocument.presentationml.tags+xml"/>
  <Override PartName="/ppt/notesSlides/notesSlide76.xml" ContentType="application/vnd.openxmlformats-officedocument.presentationml.notesSlid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tags/tag336.xml" ContentType="application/vnd.openxmlformats-officedocument.presentationml.tags+xml"/>
  <Override PartName="/ppt/notesSlides/notesSlide77.xml" ContentType="application/vnd.openxmlformats-officedocument.presentationml.notesSlide+xml"/>
  <Override PartName="/ppt/charts/chart31.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3.xml" ContentType="application/vnd.openxmlformats-officedocument.drawingml.chart+xml"/>
  <Override PartName="/ppt/charts/style16.xml" ContentType="application/vnd.ms-office.chartstyle+xml"/>
  <Override PartName="/ppt/charts/colors16.xml" ContentType="application/vnd.ms-office.chartcolorstyle+xml"/>
  <Override PartName="/ppt/tags/tag337.xml" ContentType="application/vnd.openxmlformats-officedocument.presentationml.tags+xml"/>
  <Override PartName="/ppt/notesSlides/notesSlide78.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notesSlides/notesSlide79.xml" ContentType="application/vnd.openxmlformats-officedocument.presentationml.notesSlide+xml"/>
  <Override PartName="/ppt/tags/tag340.xml" ContentType="application/vnd.openxmlformats-officedocument.presentationml.tags+xml"/>
  <Override PartName="/ppt/notesSlides/notesSlide80.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81.xml" ContentType="application/vnd.openxmlformats-officedocument.presentationml.notesSlide+xml"/>
  <Override PartName="/ppt/tags/tag344.xml" ContentType="application/vnd.openxmlformats-officedocument.presentationml.tags+xml"/>
  <Override PartName="/ppt/notesSlides/notesSlide82.xml" ContentType="application/vnd.openxmlformats-officedocument.presentationml.notesSlide+xml"/>
  <Override PartName="/ppt/tags/tag345.xml" ContentType="application/vnd.openxmlformats-officedocument.presentationml.tags+xml"/>
  <Override PartName="/ppt/notesSlides/notesSlide83.xml" ContentType="application/vnd.openxmlformats-officedocument.presentationml.notesSlide+xml"/>
  <Override PartName="/ppt/charts/chart34.xml" ContentType="application/vnd.openxmlformats-officedocument.drawingml.chart+xml"/>
  <Override PartName="/ppt/charts/style17.xml" ContentType="application/vnd.ms-office.chartstyle+xml"/>
  <Override PartName="/ppt/charts/colors17.xml" ContentType="application/vnd.ms-office.chartcolorstyle+xml"/>
  <Override PartName="/ppt/tags/tag346.xml" ContentType="application/vnd.openxmlformats-officedocument.presentationml.tags+xml"/>
  <Override PartName="/ppt/notesSlides/notesSlide84.xml" ContentType="application/vnd.openxmlformats-officedocument.presentationml.notesSlide+xml"/>
  <Override PartName="/ppt/tags/tag347.xml" ContentType="application/vnd.openxmlformats-officedocument.presentationml.tags+xml"/>
  <Override PartName="/ppt/notesSlides/notesSlide85.xml" ContentType="application/vnd.openxmlformats-officedocument.presentationml.notesSlide+xml"/>
  <Override PartName="/ppt/tags/tag348.xml" ContentType="application/vnd.openxmlformats-officedocument.presentationml.tags+xml"/>
  <Override PartName="/ppt/notesSlides/notesSlide86.xml" ContentType="application/vnd.openxmlformats-officedocument.presentationml.notesSlide+xml"/>
  <Override PartName="/ppt/tags/tag349.xml" ContentType="application/vnd.openxmlformats-officedocument.presentationml.tags+xml"/>
  <Override PartName="/ppt/notesSlides/notesSlide87.xml" ContentType="application/vnd.openxmlformats-officedocument.presentationml.notesSlide+xml"/>
  <Override PartName="/ppt/tags/tag350.xml" ContentType="application/vnd.openxmlformats-officedocument.presentationml.tags+xml"/>
  <Override PartName="/ppt/notesSlides/notesSlide88.xml" ContentType="application/vnd.openxmlformats-officedocument.presentationml.notesSlide+xml"/>
  <Override PartName="/ppt/tags/tag351.xml" ContentType="application/vnd.openxmlformats-officedocument.presentationml.tags+xml"/>
  <Override PartName="/ppt/notesSlides/notesSlide89.xml" ContentType="application/vnd.openxmlformats-officedocument.presentationml.notesSlide+xml"/>
  <Override PartName="/ppt/tags/tag352.xml" ContentType="application/vnd.openxmlformats-officedocument.presentationml.tags+xml"/>
  <Override PartName="/ppt/notesSlides/notesSlide90.xml" ContentType="application/vnd.openxmlformats-officedocument.presentationml.notesSlide+xml"/>
  <Override PartName="/ppt/charts/chart35.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6.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tags/tag353.xml" ContentType="application/vnd.openxmlformats-officedocument.presentationml.tags+xml"/>
  <Override PartName="/ppt/notesSlides/notesSlide91.xml" ContentType="application/vnd.openxmlformats-officedocument.presentationml.notesSlide+xml"/>
  <Override PartName="/ppt/charts/chart37.xml" ContentType="application/vnd.openxmlformats-officedocument.drawingml.chart+xml"/>
  <Override PartName="/ppt/charts/style20.xml" ContentType="application/vnd.ms-office.chartstyle+xml"/>
  <Override PartName="/ppt/charts/colors20.xml" ContentType="application/vnd.ms-office.chartcolorstyle+xml"/>
  <Override PartName="/ppt/tags/tag354.xml" ContentType="application/vnd.openxmlformats-officedocument.presentationml.tags+xml"/>
  <Override PartName="/ppt/notesSlides/notesSlide92.xml" ContentType="application/vnd.openxmlformats-officedocument.presentationml.notesSlide+xml"/>
  <Override PartName="/ppt/charts/chart3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9.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4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1.xml" ContentType="application/vnd.openxmlformats-officedocument.drawingml.chart+xml"/>
  <Override PartName="/ppt/charts/style24.xml" ContentType="application/vnd.ms-office.chartstyle+xml"/>
  <Override PartName="/ppt/charts/colors24.xml" ContentType="application/vnd.ms-office.chartcolorstyle+xml"/>
  <Override PartName="/ppt/tags/tag355.xml" ContentType="application/vnd.openxmlformats-officedocument.presentationml.tags+xml"/>
  <Override PartName="/ppt/notesSlides/notesSlide93.xml" ContentType="application/vnd.openxmlformats-officedocument.presentationml.notesSlide+xml"/>
  <Override PartName="/ppt/charts/chart42.xml" ContentType="application/vnd.openxmlformats-officedocument.drawingml.chart+xml"/>
  <Override PartName="/ppt/charts/style25.xml" ContentType="application/vnd.ms-office.chartstyle+xml"/>
  <Override PartName="/ppt/charts/colors25.xml" ContentType="application/vnd.ms-office.chartcolorstyle+xml"/>
  <Override PartName="/ppt/tags/tag356.xml" ContentType="application/vnd.openxmlformats-officedocument.presentationml.tags+xml"/>
  <Override PartName="/ppt/notesSlides/notesSlide94.xml" ContentType="application/vnd.openxmlformats-officedocument.presentationml.notesSlide+xml"/>
  <Override PartName="/ppt/tags/tag357.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43.xml" ContentType="application/vnd.openxmlformats-officedocument.drawingml.chart+xml"/>
  <Override PartName="/ppt/charts/style26.xml" ContentType="application/vnd.ms-office.chartstyle+xml"/>
  <Override PartName="/ppt/charts/colors26.xml" ContentType="application/vnd.ms-office.chartcolorstyle+xml"/>
  <Override PartName="/ppt/drawings/drawing4.xml" ContentType="application/vnd.openxmlformats-officedocument.drawingml.chartshapes+xml"/>
  <Override PartName="/ppt/notesSlides/notesSlide98.xml" ContentType="application/vnd.openxmlformats-officedocument.presentationml.notesSlide+xml"/>
  <Override PartName="/ppt/tags/tag358.xml" ContentType="application/vnd.openxmlformats-officedocument.presentationml.tags+xml"/>
  <Override PartName="/ppt/notesSlides/notesSlide99.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69" r:id="rId6"/>
    <p:sldMasterId id="2147483984" r:id="rId7"/>
    <p:sldMasterId id="2147483990" r:id="rId8"/>
  </p:sldMasterIdLst>
  <p:notesMasterIdLst>
    <p:notesMasterId r:id="rId122"/>
  </p:notesMasterIdLst>
  <p:handoutMasterIdLst>
    <p:handoutMasterId r:id="rId123"/>
  </p:handoutMasterIdLst>
  <p:sldIdLst>
    <p:sldId id="2147469924" r:id="rId9"/>
    <p:sldId id="2147469854" r:id="rId10"/>
    <p:sldId id="2147469935" r:id="rId11"/>
    <p:sldId id="2147469799" r:id="rId12"/>
    <p:sldId id="2147469800" r:id="rId13"/>
    <p:sldId id="2147469849" r:id="rId14"/>
    <p:sldId id="2147469805" r:id="rId15"/>
    <p:sldId id="2147469807" r:id="rId16"/>
    <p:sldId id="2147469801" r:id="rId17"/>
    <p:sldId id="2147469962" r:id="rId18"/>
    <p:sldId id="2147469803" r:id="rId19"/>
    <p:sldId id="2147469961" r:id="rId20"/>
    <p:sldId id="2147469912" r:id="rId21"/>
    <p:sldId id="2147469858" r:id="rId22"/>
    <p:sldId id="2147469940" r:id="rId23"/>
    <p:sldId id="2147469913" r:id="rId24"/>
    <p:sldId id="2147469914" r:id="rId25"/>
    <p:sldId id="2147469871" r:id="rId26"/>
    <p:sldId id="2147469863" r:id="rId27"/>
    <p:sldId id="2147469844" r:id="rId28"/>
    <p:sldId id="2147469936" r:id="rId29"/>
    <p:sldId id="2147469865" r:id="rId30"/>
    <p:sldId id="2147469845" r:id="rId31"/>
    <p:sldId id="2147469855" r:id="rId32"/>
    <p:sldId id="2147469937" r:id="rId33"/>
    <p:sldId id="2147469868" r:id="rId34"/>
    <p:sldId id="2147469867" r:id="rId35"/>
    <p:sldId id="2147469952" r:id="rId36"/>
    <p:sldId id="2147469953" r:id="rId37"/>
    <p:sldId id="2147469860" r:id="rId38"/>
    <p:sldId id="2147469938" r:id="rId39"/>
    <p:sldId id="2147469883" r:id="rId40"/>
    <p:sldId id="2147469894" r:id="rId41"/>
    <p:sldId id="2147469895" r:id="rId42"/>
    <p:sldId id="2147469963" r:id="rId43"/>
    <p:sldId id="2147469877" r:id="rId44"/>
    <p:sldId id="2147469954" r:id="rId45"/>
    <p:sldId id="2147469874" r:id="rId46"/>
    <p:sldId id="2147469915" r:id="rId47"/>
    <p:sldId id="2147469869" r:id="rId48"/>
    <p:sldId id="2147469870" r:id="rId49"/>
    <p:sldId id="2147469878" r:id="rId50"/>
    <p:sldId id="2147469884" r:id="rId51"/>
    <p:sldId id="2147469887" r:id="rId52"/>
    <p:sldId id="2147469888" r:id="rId53"/>
    <p:sldId id="2147469885" r:id="rId54"/>
    <p:sldId id="2147469889" r:id="rId55"/>
    <p:sldId id="2147469890" r:id="rId56"/>
    <p:sldId id="2147469916" r:id="rId57"/>
    <p:sldId id="2147469881" r:id="rId58"/>
    <p:sldId id="2147469879" r:id="rId59"/>
    <p:sldId id="2147469882" r:id="rId60"/>
    <p:sldId id="2147469880" r:id="rId61"/>
    <p:sldId id="2147469886" r:id="rId62"/>
    <p:sldId id="2147469891" r:id="rId63"/>
    <p:sldId id="2147469941" r:id="rId64"/>
    <p:sldId id="2147469896" r:id="rId65"/>
    <p:sldId id="2147469942" r:id="rId66"/>
    <p:sldId id="2147469943" r:id="rId67"/>
    <p:sldId id="2147469917" r:id="rId68"/>
    <p:sldId id="2147469862" r:id="rId69"/>
    <p:sldId id="2147469939" r:id="rId70"/>
    <p:sldId id="2147469909" r:id="rId71"/>
    <p:sldId id="2147469911" r:id="rId72"/>
    <p:sldId id="2147469806" r:id="rId73"/>
    <p:sldId id="2147469837" r:id="rId74"/>
    <p:sldId id="2147469944" r:id="rId75"/>
    <p:sldId id="2147469918" r:id="rId76"/>
    <p:sldId id="2147469945" r:id="rId77"/>
    <p:sldId id="2147469946" r:id="rId78"/>
    <p:sldId id="2147469947" r:id="rId79"/>
    <p:sldId id="2147469812" r:id="rId80"/>
    <p:sldId id="2147469838" r:id="rId81"/>
    <p:sldId id="2147469773" r:id="rId82"/>
    <p:sldId id="2147469829" r:id="rId83"/>
    <p:sldId id="2147469948" r:id="rId84"/>
    <p:sldId id="2147469949" r:id="rId85"/>
    <p:sldId id="2147469955" r:id="rId86"/>
    <p:sldId id="2147469919" r:id="rId87"/>
    <p:sldId id="2147469956" r:id="rId88"/>
    <p:sldId id="2147469957" r:id="rId89"/>
    <p:sldId id="2147469925" r:id="rId90"/>
    <p:sldId id="2147469951" r:id="rId91"/>
    <p:sldId id="2147469920" r:id="rId92"/>
    <p:sldId id="2147469958" r:id="rId93"/>
    <p:sldId id="2147469921" r:id="rId94"/>
    <p:sldId id="2147469922" r:id="rId95"/>
    <p:sldId id="2147469923" r:id="rId96"/>
    <p:sldId id="2147469950" r:id="rId97"/>
    <p:sldId id="2147469908" r:id="rId98"/>
    <p:sldId id="2147469748" r:id="rId99"/>
    <p:sldId id="2147469866" r:id="rId100"/>
    <p:sldId id="2147469928" r:id="rId101"/>
    <p:sldId id="2147469818" r:id="rId102"/>
    <p:sldId id="2147469735" r:id="rId103"/>
    <p:sldId id="2147469931" r:id="rId104"/>
    <p:sldId id="2147469932" r:id="rId105"/>
    <p:sldId id="2147469929" r:id="rId106"/>
    <p:sldId id="2147469930" r:id="rId107"/>
    <p:sldId id="2147469933" r:id="rId108"/>
    <p:sldId id="2147469934" r:id="rId109"/>
    <p:sldId id="2147469822" r:id="rId110"/>
    <p:sldId id="2147469763" r:id="rId111"/>
    <p:sldId id="2147469823" r:id="rId112"/>
    <p:sldId id="2147469824" r:id="rId113"/>
    <p:sldId id="2147469747" r:id="rId114"/>
    <p:sldId id="2147469766" r:id="rId115"/>
    <p:sldId id="2147469876" r:id="rId116"/>
    <p:sldId id="2147469831" r:id="rId117"/>
    <p:sldId id="2147469836" r:id="rId118"/>
    <p:sldId id="2147469767" r:id="rId119"/>
    <p:sldId id="2147469826" r:id="rId120"/>
    <p:sldId id="2147469745" r:id="rId121"/>
  </p:sldIdLst>
  <p:sldSz cx="12198350" cy="6858000"/>
  <p:notesSz cx="6950075" cy="9236075"/>
  <p:custDataLst>
    <p:tags r:id="rId1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9EE36F-7715-4EE6-BC65-C8C3D252C3AF}">
          <p14:sldIdLst>
            <p14:sldId id="2147469924"/>
            <p14:sldId id="2147469854"/>
          </p14:sldIdLst>
        </p14:section>
        <p14:section name="Executive Summary" id="{7A4B744C-5DF7-47F2-B918-43F582BC574F}">
          <p14:sldIdLst>
            <p14:sldId id="2147469935"/>
            <p14:sldId id="2147469799"/>
            <p14:sldId id="2147469800"/>
            <p14:sldId id="2147469849"/>
            <p14:sldId id="2147469805"/>
            <p14:sldId id="2147469807"/>
            <p14:sldId id="2147469801"/>
            <p14:sldId id="2147469962"/>
            <p14:sldId id="2147469803"/>
          </p14:sldIdLst>
        </p14:section>
        <p14:section name="Project overview" id="{93721444-A7FF-446B-B7ED-2D7B0EB97384}">
          <p14:sldIdLst>
            <p14:sldId id="2147469961"/>
            <p14:sldId id="2147469912"/>
            <p14:sldId id="2147469858"/>
            <p14:sldId id="2147469940"/>
            <p14:sldId id="2147469913"/>
            <p14:sldId id="2147469914"/>
            <p14:sldId id="2147469871"/>
            <p14:sldId id="2147469863"/>
            <p14:sldId id="2147469844"/>
          </p14:sldIdLst>
        </p14:section>
        <p14:section name="Project context" id="{DD1C8374-F077-42DC-B441-E3094C9B2A18}">
          <p14:sldIdLst>
            <p14:sldId id="2147469936"/>
            <p14:sldId id="2147469865"/>
            <p14:sldId id="2147469845"/>
            <p14:sldId id="2147469855"/>
          </p14:sldIdLst>
        </p14:section>
        <p14:section name="Summary of opportunities for improvement" id="{EEE146D6-F04B-48CD-A0AE-5301D893F838}">
          <p14:sldIdLst>
            <p14:sldId id="2147469937"/>
            <p14:sldId id="2147469868"/>
            <p14:sldId id="2147469867"/>
            <p14:sldId id="2147469952"/>
            <p14:sldId id="2147469953"/>
            <p14:sldId id="2147469860"/>
          </p14:sldIdLst>
        </p14:section>
        <p14:section name="Detailed domain findings" id="{BC13A5EE-5448-4289-B6D0-53E013E354F9}">
          <p14:sldIdLst>
            <p14:sldId id="2147469938"/>
          </p14:sldIdLst>
        </p14:section>
        <p14:section name="Student program participation - IEP" id="{0FC460DB-AE6E-41EB-B04A-2C8425F05645}">
          <p14:sldIdLst>
            <p14:sldId id="2147469883"/>
            <p14:sldId id="2147469894"/>
            <p14:sldId id="2147469895"/>
          </p14:sldIdLst>
        </p14:section>
        <p14:section name="Student program participation - EL" id="{12E41CC5-A944-471D-83B8-D052459BFD09}">
          <p14:sldIdLst>
            <p14:sldId id="2147469963"/>
            <p14:sldId id="2147469877"/>
            <p14:sldId id="2147469954"/>
          </p14:sldIdLst>
        </p14:section>
        <p14:section name="Student enrollment and exit" id="{FB55AC51-97AA-4609-A5C6-363C035F2963}">
          <p14:sldIdLst>
            <p14:sldId id="2147469874"/>
            <p14:sldId id="2147469915"/>
            <p14:sldId id="2147469869"/>
            <p14:sldId id="2147469870"/>
            <p14:sldId id="2147469878"/>
          </p14:sldIdLst>
        </p14:section>
        <p14:section name="Student discipline" id="{87D4E372-0D71-4858-8315-469CD6EE6E29}">
          <p14:sldIdLst>
            <p14:sldId id="2147469884"/>
            <p14:sldId id="2147469887"/>
            <p14:sldId id="2147469888"/>
          </p14:sldIdLst>
        </p14:section>
        <p14:section name="Student restraints" id="{FFF9F9BE-69A9-45D9-AD9E-16926D185DEE}">
          <p14:sldIdLst>
            <p14:sldId id="2147469885"/>
            <p14:sldId id="2147469889"/>
            <p14:sldId id="2147469890"/>
          </p14:sldIdLst>
        </p14:section>
        <p14:section name="Transportation" id="{D03C3575-FF58-4D2A-B8D1-EBCDF19C06AB}">
          <p14:sldIdLst>
            <p14:sldId id="2147469916"/>
            <p14:sldId id="2147469881"/>
            <p14:sldId id="2147469879"/>
            <p14:sldId id="2147469882"/>
            <p14:sldId id="2147469880"/>
          </p14:sldIdLst>
        </p14:section>
        <p14:section name="Parental complaints" id="{8CB75925-00F0-4676-B794-35B7CFEAB280}">
          <p14:sldIdLst>
            <p14:sldId id="2147469886"/>
            <p14:sldId id="2147469891"/>
            <p14:sldId id="2147469941"/>
            <p14:sldId id="2147469896"/>
            <p14:sldId id="2147469942"/>
          </p14:sldIdLst>
        </p14:section>
        <p14:section name="Student assignment" id="{5AC8A36F-EEF4-4A74-86DB-F86D9B2B88D8}">
          <p14:sldIdLst>
            <p14:sldId id="2147469943"/>
            <p14:sldId id="2147469917"/>
            <p14:sldId id="2147469862"/>
          </p14:sldIdLst>
        </p14:section>
        <p14:section name="Appendix" id="{42DA1AF2-6A4A-4378-87BE-83CDADD20495}">
          <p14:sldIdLst>
            <p14:sldId id="2147469939"/>
            <p14:sldId id="2147469909"/>
            <p14:sldId id="2147469911"/>
            <p14:sldId id="2147469806"/>
            <p14:sldId id="2147469837"/>
            <p14:sldId id="2147469944"/>
            <p14:sldId id="2147469918"/>
            <p14:sldId id="2147469945"/>
            <p14:sldId id="2147469946"/>
            <p14:sldId id="2147469947"/>
            <p14:sldId id="2147469812"/>
            <p14:sldId id="2147469838"/>
            <p14:sldId id="2147469773"/>
            <p14:sldId id="2147469829"/>
            <p14:sldId id="2147469948"/>
            <p14:sldId id="2147469949"/>
            <p14:sldId id="2147469955"/>
            <p14:sldId id="2147469919"/>
            <p14:sldId id="2147469956"/>
            <p14:sldId id="2147469957"/>
            <p14:sldId id="2147469925"/>
            <p14:sldId id="2147469951"/>
            <p14:sldId id="2147469920"/>
            <p14:sldId id="2147469958"/>
            <p14:sldId id="2147469921"/>
            <p14:sldId id="2147469922"/>
            <p14:sldId id="2147469923"/>
            <p14:sldId id="2147469950"/>
            <p14:sldId id="2147469908"/>
            <p14:sldId id="2147469748"/>
            <p14:sldId id="2147469866"/>
            <p14:sldId id="2147469928"/>
            <p14:sldId id="2147469818"/>
            <p14:sldId id="2147469735"/>
            <p14:sldId id="2147469931"/>
            <p14:sldId id="2147469932"/>
            <p14:sldId id="2147469929"/>
            <p14:sldId id="2147469930"/>
            <p14:sldId id="2147469933"/>
            <p14:sldId id="2147469934"/>
            <p14:sldId id="2147469822"/>
            <p14:sldId id="2147469763"/>
            <p14:sldId id="2147469823"/>
            <p14:sldId id="2147469824"/>
            <p14:sldId id="2147469747"/>
            <p14:sldId id="2147469766"/>
            <p14:sldId id="2147469876"/>
            <p14:sldId id="2147469831"/>
            <p14:sldId id="2147469836"/>
            <p14:sldId id="2147469767"/>
            <p14:sldId id="2147469826"/>
            <p14:sldId id="2147469745"/>
          </p14:sldIdLst>
        </p14:section>
      </p14:sectionLst>
    </p:ex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E3CDB24-19CD-668A-C182-9AB94B1295F6}" name="Kyle T Madura" initials="KTM" userId="S::Kyle.Madura@parthenon.ey.com::da561cb1-1ed2-46d6-8b52-bc39395058ae" providerId="AD"/>
  <p188:author id="{87867626-6968-5702-BF25-1E1971C563D2}" name="Dona Gilbertson" initials="DG" userId="S::dona.gilbertson@ey.com::13b819c4-cec5-4859-bf40-caeb416a8f13" providerId="AD"/>
  <p188:author id="{4C365B36-2C7F-B8A4-36F7-36AD58856BCC}" name="Reyni Easow" initials="RE" userId="S::reyni.easow@gds.ey.com::daba15d1-cfb1-4cec-a4eb-b3014ca3d9f8" providerId="AD"/>
  <p188:author id="{003CA763-FE22-81DE-4080-0348861971D5}" name="Sam J Wolfson" initials="SJW" userId="S::Sam.Wolfson@parthenon.ey.com::6d1d33e9-5d72-4c69-9442-bf49db85aacf" providerId="AD"/>
  <p188:author id="{155F1D75-CD64-C7E6-DFE5-544F2B886E49}" name="Umair Naeem" initials="UN" userId="S::Umair.Naeem@ey.com::45828129-aa1d-449b-a7a5-9f33df09e73d" providerId="AD"/>
  <p188:author id="{B4161DC2-ADFA-DC55-BBFD-DE92E8D972F6}" name="Reyni Easow" initials="RE" userId="S::Reyni.Easow@gds.ey.com::daba15d1-cfb1-4cec-a4eb-b3014ca3d9f8" providerId="AD"/>
  <p188:author id="{CD91C9C3-F1CB-71DE-866C-D220BC3FD10F}" name="Joe Staley" initials="JS" userId="S::Joe.Staley@ey.com::8465837c-3aaf-4ea0-ae0b-d07dc30238d7" providerId="AD"/>
  <p188:author id="{AF9FC5E2-2359-8A21-4190-3858C62D5CFD}" name="Teddy P Christakos" initials="TPC" userId="S::Teddy.Christakos@parthenon.ey.com::7a1cb444-71a3-426c-9f3d-e070e618f4c5" providerId="AD"/>
  <p188:author id="{2B3CE5FC-D458-C7C8-CB62-79DB0336CAB4}" name="Meghan Egan" initials="ME" userId="S::Meghan.Kearney@ey.com::74bfe8ea-2483-4f67-bf0e-769aa569c237" providerId="AD"/>
  <p188:author id="{359993FE-DAD6-0E46-7706-3F7B955815CB}" name="Kate Pinto" initials="KP" userId="S::Kate.Pinto@parthenon.ey.com::4bd6566f-60c5-4f8e-a2e4-d49956420a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7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D1F5"/>
    <a:srgbClr val="E80D00"/>
    <a:srgbClr val="0070C0"/>
    <a:srgbClr val="7A7A7A"/>
    <a:srgbClr val="9E9E9E"/>
    <a:srgbClr val="7E40E9"/>
    <a:srgbClr val="FFE600"/>
    <a:srgbClr val="CC0000"/>
    <a:srgbClr val="FFA766"/>
    <a:srgbClr val="FF8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46E4FA-70B7-4E75-A361-0F2F852722A9}" v="2" dt="2023-02-24T15:49:14.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7" autoAdjust="0"/>
  </p:normalViewPr>
  <p:slideViewPr>
    <p:cSldViewPr snapToGrid="0">
      <p:cViewPr varScale="1">
        <p:scale>
          <a:sx n="97" d="100"/>
          <a:sy n="97" d="100"/>
        </p:scale>
        <p:origin x="990" y="84"/>
      </p:cViewPr>
      <p:guideLst>
        <p:guide orient="horz" pos="2160"/>
        <p:guide pos="3842"/>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handoutMaster" Target="handoutMasters/handoutMaster1.xml"/><Relationship Id="rId128"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13" Type="http://schemas.openxmlformats.org/officeDocument/2006/relationships/slide" Target="slides/slide105.xml"/><Relationship Id="rId118" Type="http://schemas.openxmlformats.org/officeDocument/2006/relationships/slide" Target="slides/slide110.xml"/><Relationship Id="rId12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tags" Target="tags/tag1.xml"/><Relationship Id="rId129"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viewProps" Target="view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notesMaster" Target="notesMasters/notesMaster1.xml"/><Relationship Id="rId13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slide" Target="slides/slide7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Erica (DESE)" userId="427ee677-6162-42a0-9277-244131bf98e5" providerId="ADAL" clId="{7246E4FA-70B7-4E75-A361-0F2F852722A9}"/>
    <pc:docChg chg="custSel modSld">
      <pc:chgData name="Gonzales, Erica (DESE)" userId="427ee677-6162-42a0-9277-244131bf98e5" providerId="ADAL" clId="{7246E4FA-70B7-4E75-A361-0F2F852722A9}" dt="2023-02-24T02:29:43.289" v="12" actId="27636"/>
      <pc:docMkLst>
        <pc:docMk/>
      </pc:docMkLst>
      <pc:sldChg chg="modNotes">
        <pc:chgData name="Gonzales, Erica (DESE)" userId="427ee677-6162-42a0-9277-244131bf98e5" providerId="ADAL" clId="{7246E4FA-70B7-4E75-A361-0F2F852722A9}" dt="2023-02-24T02:29:43.207" v="6" actId="27636"/>
        <pc:sldMkLst>
          <pc:docMk/>
          <pc:sldMk cId="2426382552" sldId="2147469812"/>
        </pc:sldMkLst>
      </pc:sldChg>
      <pc:sldChg chg="modNotes">
        <pc:chgData name="Gonzales, Erica (DESE)" userId="427ee677-6162-42a0-9277-244131bf98e5" providerId="ADAL" clId="{7246E4FA-70B7-4E75-A361-0F2F852722A9}" dt="2023-02-24T02:29:43.289" v="11" actId="27636"/>
        <pc:sldMkLst>
          <pc:docMk/>
          <pc:sldMk cId="301193100" sldId="2147469823"/>
        </pc:sldMkLst>
      </pc:sldChg>
      <pc:sldChg chg="modNotes">
        <pc:chgData name="Gonzales, Erica (DESE)" userId="427ee677-6162-42a0-9277-244131bf98e5" providerId="ADAL" clId="{7246E4FA-70B7-4E75-A361-0F2F852722A9}" dt="2023-02-24T02:29:43.289" v="12" actId="27636"/>
        <pc:sldMkLst>
          <pc:docMk/>
          <pc:sldMk cId="1477923256" sldId="2147469824"/>
        </pc:sldMkLst>
      </pc:sldChg>
      <pc:sldChg chg="modNotes">
        <pc:chgData name="Gonzales, Erica (DESE)" userId="427ee677-6162-42a0-9277-244131bf98e5" providerId="ADAL" clId="{7246E4FA-70B7-4E75-A361-0F2F852722A9}" dt="2023-02-24T02:29:43.121" v="0" actId="27636"/>
        <pc:sldMkLst>
          <pc:docMk/>
          <pc:sldMk cId="3279726186" sldId="2147469845"/>
        </pc:sldMkLst>
      </pc:sldChg>
      <pc:sldChg chg="modNotes">
        <pc:chgData name="Gonzales, Erica (DESE)" userId="427ee677-6162-42a0-9277-244131bf98e5" providerId="ADAL" clId="{7246E4FA-70B7-4E75-A361-0F2F852722A9}" dt="2023-02-24T02:29:43.145" v="1" actId="27636"/>
        <pc:sldMkLst>
          <pc:docMk/>
          <pc:sldMk cId="3289033331" sldId="2147469855"/>
        </pc:sldMkLst>
      </pc:sldChg>
      <pc:sldChg chg="modNotes">
        <pc:chgData name="Gonzales, Erica (DESE)" userId="427ee677-6162-42a0-9277-244131bf98e5" providerId="ADAL" clId="{7246E4FA-70B7-4E75-A361-0F2F852722A9}" dt="2023-02-24T02:29:43.162" v="3" actId="27636"/>
        <pc:sldMkLst>
          <pc:docMk/>
          <pc:sldMk cId="1748549387" sldId="2147469909"/>
        </pc:sldMkLst>
      </pc:sldChg>
      <pc:sldChg chg="modNotes">
        <pc:chgData name="Gonzales, Erica (DESE)" userId="427ee677-6162-42a0-9277-244131bf98e5" providerId="ADAL" clId="{7246E4FA-70B7-4E75-A361-0F2F852722A9}" dt="2023-02-24T02:29:43.178" v="4" actId="27636"/>
        <pc:sldMkLst>
          <pc:docMk/>
          <pc:sldMk cId="3966821753" sldId="2147469911"/>
        </pc:sldMkLst>
      </pc:sldChg>
      <pc:sldChg chg="modNotes">
        <pc:chgData name="Gonzales, Erica (DESE)" userId="427ee677-6162-42a0-9277-244131bf98e5" providerId="ADAL" clId="{7246E4FA-70B7-4E75-A361-0F2F852722A9}" dt="2023-02-24T02:29:43.145" v="2" actId="27636"/>
        <pc:sldMkLst>
          <pc:docMk/>
          <pc:sldMk cId="302954998" sldId="2147469916"/>
        </pc:sldMkLst>
      </pc:sldChg>
      <pc:sldChg chg="modNotes">
        <pc:chgData name="Gonzales, Erica (DESE)" userId="427ee677-6162-42a0-9277-244131bf98e5" providerId="ADAL" clId="{7246E4FA-70B7-4E75-A361-0F2F852722A9}" dt="2023-02-24T02:29:43.258" v="9" actId="27636"/>
        <pc:sldMkLst>
          <pc:docMk/>
          <pc:sldMk cId="160616865" sldId="2147469923"/>
        </pc:sldMkLst>
      </pc:sldChg>
      <pc:sldChg chg="modNotes">
        <pc:chgData name="Gonzales, Erica (DESE)" userId="427ee677-6162-42a0-9277-244131bf98e5" providerId="ADAL" clId="{7246E4FA-70B7-4E75-A361-0F2F852722A9}" dt="2023-02-24T02:29:43.274" v="10" actId="27636"/>
        <pc:sldMkLst>
          <pc:docMk/>
          <pc:sldMk cId="3968532156" sldId="2147469933"/>
        </pc:sldMkLst>
      </pc:sldChg>
      <pc:sldChg chg="modNotes">
        <pc:chgData name="Gonzales, Erica (DESE)" userId="427ee677-6162-42a0-9277-244131bf98e5" providerId="ADAL" clId="{7246E4FA-70B7-4E75-A361-0F2F852722A9}" dt="2023-02-24T02:29:43.199" v="5" actId="27636"/>
        <pc:sldMkLst>
          <pc:docMk/>
          <pc:sldMk cId="3830082771" sldId="2147469945"/>
        </pc:sldMkLst>
      </pc:sldChg>
      <pc:sldChg chg="modNotes">
        <pc:chgData name="Gonzales, Erica (DESE)" userId="427ee677-6162-42a0-9277-244131bf98e5" providerId="ADAL" clId="{7246E4FA-70B7-4E75-A361-0F2F852722A9}" dt="2023-02-24T02:29:43.207" v="7" actId="27636"/>
        <pc:sldMkLst>
          <pc:docMk/>
          <pc:sldMk cId="448909494" sldId="2147469948"/>
        </pc:sldMkLst>
      </pc:sldChg>
      <pc:sldChg chg="modNotes">
        <pc:chgData name="Gonzales, Erica (DESE)" userId="427ee677-6162-42a0-9277-244131bf98e5" providerId="ADAL" clId="{7246E4FA-70B7-4E75-A361-0F2F852722A9}" dt="2023-02-24T02:29:43.239" v="8" actId="27636"/>
        <pc:sldMkLst>
          <pc:docMk/>
          <pc:sldMk cId="1644518208" sldId="2147469958"/>
        </pc:sldMkLst>
      </pc:sldChg>
    </pc:docChg>
  </pc:docChgLst>
  <pc:docChgLst>
    <pc:chgData name="Sam J Wolfson" userId="6d1d33e9-5d72-4c69-9442-bf49db85aacf" providerId="ADAL" clId="{EBFD1C57-D8A0-4120-B639-4E53D91A527C}"/>
    <pc:docChg chg="custSel modSld modMainMaster">
      <pc:chgData name="Sam J Wolfson" userId="6d1d33e9-5d72-4c69-9442-bf49db85aacf" providerId="ADAL" clId="{EBFD1C57-D8A0-4120-B639-4E53D91A527C}" dt="2023-02-23T20:59:15.920" v="3" actId="478"/>
      <pc:docMkLst>
        <pc:docMk/>
      </pc:docMkLst>
      <pc:sldChg chg="modSp mod">
        <pc:chgData name="Sam J Wolfson" userId="6d1d33e9-5d72-4c69-9442-bf49db85aacf" providerId="ADAL" clId="{EBFD1C57-D8A0-4120-B639-4E53D91A527C}" dt="2023-02-23T20:58:00.216" v="1" actId="207"/>
        <pc:sldMkLst>
          <pc:docMk/>
          <pc:sldMk cId="2168608204" sldId="2147469924"/>
        </pc:sldMkLst>
        <pc:spChg chg="mod">
          <ac:chgData name="Sam J Wolfson" userId="6d1d33e9-5d72-4c69-9442-bf49db85aacf" providerId="ADAL" clId="{EBFD1C57-D8A0-4120-B639-4E53D91A527C}" dt="2023-02-23T20:58:00.216" v="1" actId="207"/>
          <ac:spMkLst>
            <pc:docMk/>
            <pc:sldMk cId="2168608204" sldId="2147469924"/>
            <ac:spMk id="17" creationId="{00000000-0000-0000-0000-000000000000}"/>
          </ac:spMkLst>
        </pc:spChg>
      </pc:sldChg>
      <pc:sldMasterChg chg="delSp mod">
        <pc:chgData name="Sam J Wolfson" userId="6d1d33e9-5d72-4c69-9442-bf49db85aacf" providerId="ADAL" clId="{EBFD1C57-D8A0-4120-B639-4E53D91A527C}" dt="2023-02-23T20:59:06.385" v="2" actId="478"/>
        <pc:sldMasterMkLst>
          <pc:docMk/>
          <pc:sldMasterMk cId="2945010009" sldId="2147483892"/>
        </pc:sldMasterMkLst>
        <pc:spChg chg="del">
          <ac:chgData name="Sam J Wolfson" userId="6d1d33e9-5d72-4c69-9442-bf49db85aacf" providerId="ADAL" clId="{EBFD1C57-D8A0-4120-B639-4E53D91A527C}" dt="2023-02-23T20:59:06.385" v="2" actId="478"/>
          <ac:spMkLst>
            <pc:docMk/>
            <pc:sldMasterMk cId="2945010009" sldId="2147483892"/>
            <ac:spMk id="13" creationId="{D09D5576-BB1D-45E1-92D5-718933563110}"/>
          </ac:spMkLst>
        </pc:spChg>
      </pc:sldMasterChg>
      <pc:sldMasterChg chg="delSp mod">
        <pc:chgData name="Sam J Wolfson" userId="6d1d33e9-5d72-4c69-9442-bf49db85aacf" providerId="ADAL" clId="{EBFD1C57-D8A0-4120-B639-4E53D91A527C}" dt="2023-02-23T20:59:15.920" v="3" actId="478"/>
        <pc:sldMasterMkLst>
          <pc:docMk/>
          <pc:sldMasterMk cId="407498298" sldId="2147483990"/>
        </pc:sldMasterMkLst>
        <pc:spChg chg="del">
          <ac:chgData name="Sam J Wolfson" userId="6d1d33e9-5d72-4c69-9442-bf49db85aacf" providerId="ADAL" clId="{EBFD1C57-D8A0-4120-B639-4E53D91A527C}" dt="2023-02-23T20:59:15.920" v="3" actId="478"/>
          <ac:spMkLst>
            <pc:docMk/>
            <pc:sldMasterMk cId="407498298" sldId="2147483990"/>
            <ac:spMk id="13" creationId="{D09D5576-BB1D-45E1-92D5-718933563110}"/>
          </ac:spMkLst>
        </pc:sp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0.xml"/><Relationship Id="rId1" Type="http://schemas.microsoft.com/office/2011/relationships/chartStyle" Target="style10.xml"/></Relationships>
</file>

<file path=ppt/charts/_rels/chart28.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2.xml"/><Relationship Id="rId1" Type="http://schemas.microsoft.com/office/2011/relationships/chartStyle" Target="styl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30.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2" Type="http://schemas.microsoft.com/office/2011/relationships/chartColorStyle" Target="colors14.xml"/><Relationship Id="rId1" Type="http://schemas.microsoft.com/office/2011/relationships/chartStyle" Target="style14.xml"/></Relationships>
</file>

<file path=ppt/charts/_rels/chart32.xml.rels><?xml version="1.0" encoding="UTF-8" standalone="yes"?>
<Relationships xmlns="http://schemas.openxmlformats.org/package/2006/relationships"><Relationship Id="rId2" Type="http://schemas.microsoft.com/office/2011/relationships/chartColorStyle" Target="colors15.xml"/><Relationship Id="rId1" Type="http://schemas.microsoft.com/office/2011/relationships/chartStyle" Target="style15.xml"/></Relationships>
</file>

<file path=ppt/charts/_rels/chart33.xml.rels><?xml version="1.0" encoding="UTF-8" standalone="yes"?>
<Relationships xmlns="http://schemas.openxmlformats.org/package/2006/relationships"><Relationship Id="rId2" Type="http://schemas.microsoft.com/office/2011/relationships/chartColorStyle" Target="colors16.xml"/><Relationship Id="rId1" Type="http://schemas.microsoft.com/office/2011/relationships/chartStyle" Target="style16.xml"/></Relationships>
</file>

<file path=ppt/charts/_rels/chart34.xml.rels><?xml version="1.0" encoding="UTF-8" standalone="yes"?>
<Relationships xmlns="http://schemas.openxmlformats.org/package/2006/relationships"><Relationship Id="rId2" Type="http://schemas.microsoft.com/office/2011/relationships/chartColorStyle" Target="colors17.xml"/><Relationship Id="rId1" Type="http://schemas.microsoft.com/office/2011/relationships/chartStyle" Target="style17.xml"/></Relationships>
</file>

<file path=ppt/charts/_rels/chart35.xml.rels><?xml version="1.0" encoding="UTF-8" standalone="yes"?>
<Relationships xmlns="http://schemas.openxmlformats.org/package/2006/relationships"><Relationship Id="rId2" Type="http://schemas.microsoft.com/office/2011/relationships/chartColorStyle" Target="colors18.xml"/><Relationship Id="rId1" Type="http://schemas.microsoft.com/office/2011/relationships/chartStyle" Target="style1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0.xml"/><Relationship Id="rId1" Type="http://schemas.microsoft.com/office/2011/relationships/chartStyle" Target="style20.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1.xml"/><Relationship Id="rId1" Type="http://schemas.microsoft.com/office/2011/relationships/chartStyle" Target="style21.xml"/></Relationships>
</file>

<file path=ppt/charts/_rels/chart39.xml.rels><?xml version="1.0" encoding="UTF-8" standalone="yes"?>
<Relationships xmlns="http://schemas.openxmlformats.org/package/2006/relationships"><Relationship Id="rId2" Type="http://schemas.microsoft.com/office/2011/relationships/chartColorStyle" Target="colors22.xml"/><Relationship Id="rId1" Type="http://schemas.microsoft.com/office/2011/relationships/chartStyle" Target="style2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40.xml.rels><?xml version="1.0" encoding="UTF-8" standalone="yes"?>
<Relationships xmlns="http://schemas.openxmlformats.org/package/2006/relationships"><Relationship Id="rId2" Type="http://schemas.microsoft.com/office/2011/relationships/chartColorStyle" Target="colors23.xml"/><Relationship Id="rId1" Type="http://schemas.microsoft.com/office/2011/relationships/chartStyle" Target="style23.xml"/></Relationships>
</file>

<file path=ppt/charts/_rels/chart41.xml.rels><?xml version="1.0" encoding="UTF-8" standalone="yes"?>
<Relationships xmlns="http://schemas.openxmlformats.org/package/2006/relationships"><Relationship Id="rId2" Type="http://schemas.microsoft.com/office/2011/relationships/chartColorStyle" Target="colors24.xml"/><Relationship Id="rId1" Type="http://schemas.microsoft.com/office/2011/relationships/chartStyle" Target="style24.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43.xml.rels><?xml version="1.0" encoding="UTF-8" standalone="yes"?>
<Relationships xmlns="http://schemas.openxmlformats.org/package/2006/relationships"><Relationship Id="rId3" Type="http://schemas.openxmlformats.org/officeDocument/2006/relationships/image" Target="../media/image71.png"/><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91713596138375E-2"/>
          <c:y val="2.7310924369747899E-2"/>
          <c:w val="0.95816572807723255"/>
          <c:h val="0.94537815126050417"/>
        </c:manualLayout>
      </c:layout>
      <c:barChart>
        <c:barDir val="col"/>
        <c:grouping val="stacked"/>
        <c:varyColors val="0"/>
        <c:ser>
          <c:idx val="0"/>
          <c:order val="0"/>
          <c:spPr>
            <a:solidFill>
              <a:srgbClr val="C4C4CD"/>
            </a:solidFill>
            <a:ln w="9525" algn="ctr">
              <a:solidFill>
                <a:schemeClr val="tx1"/>
              </a:solidFill>
              <a:prstDash val="solid"/>
            </a:ln>
          </c:spPr>
          <c:invertIfNegative val="0"/>
          <c:dPt>
            <c:idx val="0"/>
            <c:invertIfNegative val="0"/>
            <c:bubble3D val="0"/>
            <c:spPr>
              <a:solidFill>
                <a:schemeClr val="tx2"/>
              </a:solidFill>
              <a:ln w="9525" algn="ctr">
                <a:solidFill>
                  <a:schemeClr val="tx1"/>
                </a:solidFill>
                <a:prstDash val="solid"/>
              </a:ln>
            </c:spPr>
            <c:extLst>
              <c:ext xmlns:c16="http://schemas.microsoft.com/office/drawing/2014/chart" uri="{C3380CC4-5D6E-409C-BE32-E72D297353CC}">
                <c16:uniqueId val="{00000000-34D8-4615-AF3A-04401992F960}"/>
              </c:ext>
            </c:extLst>
          </c:dPt>
          <c:dPt>
            <c:idx val="3"/>
            <c:invertIfNegative val="0"/>
            <c:bubble3D val="0"/>
            <c:spPr>
              <a:solidFill>
                <a:srgbClr val="747480"/>
              </a:solidFill>
              <a:ln w="9525" algn="ctr">
                <a:solidFill>
                  <a:schemeClr val="tx1"/>
                </a:solidFill>
                <a:prstDash val="solid"/>
              </a:ln>
            </c:spPr>
            <c:extLst>
              <c:ext xmlns:c16="http://schemas.microsoft.com/office/drawing/2014/chart" uri="{C3380CC4-5D6E-409C-BE32-E72D297353CC}">
                <c16:uniqueId val="{00000001-34D8-4615-AF3A-04401992F960}"/>
              </c:ext>
            </c:extLst>
          </c:dPt>
          <c:val>
            <c:numRef>
              <c:f>Sheet1!$A$1:$D$1</c:f>
              <c:numCache>
                <c:formatCode>General</c:formatCode>
                <c:ptCount val="4"/>
                <c:pt idx="0">
                  <c:v>46169</c:v>
                </c:pt>
                <c:pt idx="1">
                  <c:v>23799</c:v>
                </c:pt>
                <c:pt idx="2">
                  <c:v>23735</c:v>
                </c:pt>
                <c:pt idx="3">
                  <c:v>2278.8200000000002</c:v>
                </c:pt>
              </c:numCache>
            </c:numRef>
          </c:val>
          <c:extLst>
            <c:ext xmlns:c16="http://schemas.microsoft.com/office/drawing/2014/chart" uri="{C3380CC4-5D6E-409C-BE32-E72D297353CC}">
              <c16:uniqueId val="{00000002-34D8-4615-AF3A-04401992F960}"/>
            </c:ext>
          </c:extLst>
        </c:ser>
        <c:dLbls>
          <c:showLegendKey val="0"/>
          <c:showVal val="0"/>
          <c:showCatName val="0"/>
          <c:showSerName val="0"/>
          <c:showPercent val="0"/>
          <c:showBubbleSize val="0"/>
        </c:dLbls>
        <c:gapWidth val="80"/>
        <c:overlap val="100"/>
        <c:axId val="499539847"/>
        <c:axId val="1"/>
      </c:barChart>
      <c:catAx>
        <c:axId val="499539847"/>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50000"/>
          <c:min val="0"/>
        </c:scaling>
        <c:delete val="0"/>
        <c:axPos val="l"/>
        <c:majorGridlines>
          <c:spPr>
            <a:ln>
              <a:noFill/>
            </a:ln>
          </c:spPr>
        </c:majorGridlines>
        <c:numFmt formatCode="General" sourceLinked="1"/>
        <c:majorTickMark val="out"/>
        <c:minorTickMark val="none"/>
        <c:tickLblPos val="none"/>
        <c:spPr>
          <a:ln w="3175" algn="ctr">
            <a:solidFill>
              <a:srgbClr val="747480"/>
            </a:solidFill>
            <a:prstDash val="solid"/>
          </a:ln>
        </c:spPr>
        <c:txPr>
          <a:bodyPr wrap="none"/>
          <a:lstStyle/>
          <a:p>
            <a:pPr>
              <a:defRPr sz="1200" kern="1200">
                <a:latin typeface="+mn-lt"/>
                <a:ea typeface="+mj-ea"/>
                <a:cs typeface="+mj-cs"/>
              </a:defRPr>
            </a:pPr>
            <a:endParaRPr lang="en-US"/>
          </a:p>
        </c:txPr>
        <c:crossAx val="499539847"/>
        <c:crosses val="min"/>
        <c:crossBetween val="between"/>
        <c:majorUnit val="1000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927973199329984"/>
          <c:y val="5.3402239448751075E-2"/>
          <c:w val="0.78168620882188722"/>
          <c:h val="0.89319552110249789"/>
        </c:manualLayout>
      </c:layout>
      <c:barChart>
        <c:barDir val="col"/>
        <c:grouping val="stacked"/>
        <c:varyColors val="0"/>
        <c:ser>
          <c:idx val="0"/>
          <c:order val="0"/>
          <c:spPr>
            <a:solidFill>
              <a:srgbClr val="747480"/>
            </a:solidFill>
            <a:ln w="9525" algn="ctr">
              <a:solidFill>
                <a:srgbClr val="747480"/>
              </a:solidFill>
              <a:prstDash val="solid"/>
            </a:ln>
          </c:spPr>
          <c:invertIfNegative val="0"/>
          <c:val>
            <c:numRef>
              <c:f>Sheet1!$A$1</c:f>
              <c:numCache>
                <c:formatCode>General</c:formatCode>
                <c:ptCount val="1"/>
                <c:pt idx="0">
                  <c:v>15.581014729950901</c:v>
                </c:pt>
              </c:numCache>
            </c:numRef>
          </c:val>
          <c:extLst>
            <c:ext xmlns:c16="http://schemas.microsoft.com/office/drawing/2014/chart" uri="{C3380CC4-5D6E-409C-BE32-E72D297353CC}">
              <c16:uniqueId val="{00000000-3B2F-4442-9454-86053E34A3B0}"/>
            </c:ext>
          </c:extLst>
        </c:ser>
        <c:ser>
          <c:idx val="1"/>
          <c:order val="1"/>
          <c:spPr>
            <a:solidFill>
              <a:srgbClr val="C4C4CD"/>
            </a:solidFill>
            <a:ln w="9525" algn="ctr">
              <a:solidFill>
                <a:srgbClr val="747480"/>
              </a:solidFill>
              <a:prstDash val="solid"/>
            </a:ln>
          </c:spPr>
          <c:invertIfNegative val="0"/>
          <c:val>
            <c:numRef>
              <c:f>Sheet1!$A$2</c:f>
              <c:numCache>
                <c:formatCode>General</c:formatCode>
                <c:ptCount val="1"/>
                <c:pt idx="0">
                  <c:v>84.418985270049092</c:v>
                </c:pt>
              </c:numCache>
            </c:numRef>
          </c:val>
          <c:extLst>
            <c:ext xmlns:c16="http://schemas.microsoft.com/office/drawing/2014/chart" uri="{C3380CC4-5D6E-409C-BE32-E72D297353CC}">
              <c16:uniqueId val="{00000001-3B2F-4442-9454-86053E34A3B0}"/>
            </c:ext>
          </c:extLst>
        </c:ser>
        <c:dLbls>
          <c:showLegendKey val="0"/>
          <c:showVal val="0"/>
          <c:showCatName val="0"/>
          <c:showSerName val="0"/>
          <c:showPercent val="0"/>
          <c:showBubbleSize val="0"/>
        </c:dLbls>
        <c:gapWidth val="80"/>
        <c:overlap val="100"/>
        <c:axId val="601268135"/>
        <c:axId val="1"/>
      </c:barChart>
      <c:catAx>
        <c:axId val="601268135"/>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000" kern="1200">
                <a:solidFill>
                  <a:schemeClr val="bg1"/>
                </a:solidFill>
                <a:latin typeface="+mn-lt"/>
                <a:ea typeface="+mn-ea"/>
                <a:cs typeface="+mn-cs"/>
              </a:defRPr>
            </a:pPr>
            <a:endParaRPr lang="en-US"/>
          </a:p>
        </c:txPr>
        <c:crossAx val="601268135"/>
        <c:crosses val="min"/>
        <c:crossBetween val="between"/>
        <c:majorUnit val="2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463700234192039"/>
          <c:y val="6.3786008230452676E-2"/>
          <c:w val="0.69476971116315378"/>
          <c:h val="0.87242798353909468"/>
        </c:manualLayout>
      </c:layout>
      <c:barChart>
        <c:barDir val="col"/>
        <c:grouping val="stacked"/>
        <c:varyColors val="0"/>
        <c:ser>
          <c:idx val="0"/>
          <c:order val="0"/>
          <c:spPr>
            <a:solidFill>
              <a:srgbClr val="747480"/>
            </a:solidFill>
            <a:ln w="9525" algn="ctr">
              <a:solidFill>
                <a:srgbClr val="747480"/>
              </a:solidFill>
              <a:prstDash val="solid"/>
            </a:ln>
          </c:spPr>
          <c:invertIfNegative val="0"/>
          <c:val>
            <c:numRef>
              <c:f>Sheet1!$A$1</c:f>
              <c:numCache>
                <c:formatCode>General</c:formatCode>
                <c:ptCount val="1"/>
                <c:pt idx="0">
                  <c:v>73</c:v>
                </c:pt>
              </c:numCache>
            </c:numRef>
          </c:val>
          <c:extLst>
            <c:ext xmlns:c16="http://schemas.microsoft.com/office/drawing/2014/chart" uri="{C3380CC4-5D6E-409C-BE32-E72D297353CC}">
              <c16:uniqueId val="{00000000-0ED6-43C5-8A1C-063631B1E0B4}"/>
            </c:ext>
          </c:extLst>
        </c:ser>
        <c:ser>
          <c:idx val="1"/>
          <c:order val="1"/>
          <c:spPr>
            <a:solidFill>
              <a:srgbClr val="C4C4CD"/>
            </a:solidFill>
            <a:ln w="9525" algn="ctr">
              <a:solidFill>
                <a:srgbClr val="747480"/>
              </a:solidFill>
              <a:prstDash val="solid"/>
            </a:ln>
          </c:spPr>
          <c:invertIfNegative val="0"/>
          <c:val>
            <c:numRef>
              <c:f>Sheet1!$A$2</c:f>
              <c:numCache>
                <c:formatCode>General</c:formatCode>
                <c:ptCount val="1"/>
                <c:pt idx="0">
                  <c:v>27</c:v>
                </c:pt>
              </c:numCache>
            </c:numRef>
          </c:val>
          <c:extLst>
            <c:ext xmlns:c16="http://schemas.microsoft.com/office/drawing/2014/chart" uri="{C3380CC4-5D6E-409C-BE32-E72D297353CC}">
              <c16:uniqueId val="{00000001-0ED6-43C5-8A1C-063631B1E0B4}"/>
            </c:ext>
          </c:extLst>
        </c:ser>
        <c:dLbls>
          <c:showLegendKey val="0"/>
          <c:showVal val="0"/>
          <c:showCatName val="0"/>
          <c:showSerName val="0"/>
          <c:showPercent val="0"/>
          <c:showBubbleSize val="0"/>
        </c:dLbls>
        <c:gapWidth val="80"/>
        <c:overlap val="100"/>
        <c:axId val="956340559"/>
        <c:axId val="1"/>
      </c:barChart>
      <c:catAx>
        <c:axId val="956340559"/>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000" kern="1200">
                <a:solidFill>
                  <a:schemeClr val="bg1"/>
                </a:solidFill>
                <a:latin typeface="+mn-lt"/>
                <a:ea typeface="+mn-ea"/>
                <a:cs typeface="+mn-cs"/>
              </a:defRPr>
            </a:pPr>
            <a:endParaRPr lang="en-US"/>
          </a:p>
        </c:txPr>
        <c:crossAx val="956340559"/>
        <c:crosses val="min"/>
        <c:crossBetween val="between"/>
        <c:majorUnit val="2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571020019065777E-2"/>
          <c:y val="5.4621848739495799E-2"/>
          <c:w val="0.90085795996186846"/>
          <c:h val="0.89075630252100846"/>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63.013698630136986</c:v>
                </c:pt>
              </c:numCache>
            </c:numRef>
          </c:val>
          <c:extLst>
            <c:ext xmlns:c16="http://schemas.microsoft.com/office/drawing/2014/chart" uri="{C3380CC4-5D6E-409C-BE32-E72D297353CC}">
              <c16:uniqueId val="{00000000-6F3F-486E-968F-3FEE5E9609D2}"/>
            </c:ext>
          </c:extLst>
        </c:ser>
        <c:ser>
          <c:idx val="1"/>
          <c:order val="1"/>
          <c:spPr>
            <a:solidFill>
              <a:srgbClr val="E80D00"/>
            </a:solidFill>
            <a:ln w="9525" algn="ctr">
              <a:solidFill>
                <a:srgbClr val="747480"/>
              </a:solidFill>
              <a:prstDash val="solid"/>
            </a:ln>
          </c:spPr>
          <c:invertIfNegative val="0"/>
          <c:val>
            <c:numRef>
              <c:f>Sheet1!$A$2</c:f>
              <c:numCache>
                <c:formatCode>General</c:formatCode>
                <c:ptCount val="1"/>
                <c:pt idx="0">
                  <c:v>36.986301369863014</c:v>
                </c:pt>
              </c:numCache>
            </c:numRef>
          </c:val>
          <c:extLst>
            <c:ext xmlns:c16="http://schemas.microsoft.com/office/drawing/2014/chart" uri="{C3380CC4-5D6E-409C-BE32-E72D297353CC}">
              <c16:uniqueId val="{00000001-6F3F-486E-968F-3FEE5E9609D2}"/>
            </c:ext>
          </c:extLst>
        </c:ser>
        <c:dLbls>
          <c:showLegendKey val="0"/>
          <c:showVal val="0"/>
          <c:showCatName val="0"/>
          <c:showSerName val="0"/>
          <c:showPercent val="0"/>
          <c:showBubbleSize val="0"/>
        </c:dLbls>
        <c:gapWidth val="80"/>
        <c:overlap val="100"/>
        <c:axId val="873002327"/>
        <c:axId val="1"/>
      </c:barChart>
      <c:catAx>
        <c:axId val="873002327"/>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73002327"/>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8560490045943"/>
          <c:y val="6.0724779627815868E-2"/>
          <c:w val="0.8503062787136294"/>
          <c:h val="0.87855044074436828"/>
        </c:manualLayout>
      </c:layout>
      <c:barChart>
        <c:barDir val="col"/>
        <c:grouping val="clustered"/>
        <c:varyColors val="0"/>
        <c:ser>
          <c:idx val="0"/>
          <c:order val="0"/>
          <c:spPr>
            <a:solidFill>
              <a:srgbClr val="C4C4CD"/>
            </a:solidFill>
            <a:ln w="9525" algn="ctr">
              <a:solidFill>
                <a:srgbClr val="747480"/>
              </a:solidFill>
              <a:prstDash val="solid"/>
            </a:ln>
          </c:spPr>
          <c:invertIfNegative val="0"/>
          <c:dLbls>
            <c:dLbl>
              <c:idx val="0"/>
              <c:layout>
                <c:manualLayout>
                  <c:x val="0"/>
                  <c:y val="-0.34769833496571989"/>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61-4BD9-B069-16BEE175DCD7}"/>
                </c:ext>
              </c:extLst>
            </c:dLbl>
            <c:dLbl>
              <c:idx val="1"/>
              <c:layout>
                <c:manualLayout>
                  <c:x val="0"/>
                  <c:y val="-0.42801175318315376"/>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61-4BD9-B069-16BEE175DCD7}"/>
                </c:ext>
              </c:extLst>
            </c:dLbl>
            <c:dLbl>
              <c:idx val="2"/>
              <c:layout>
                <c:manualLayout>
                  <c:x val="0"/>
                  <c:y val="-0.46620959843290893"/>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61-4BD9-B069-16BEE175DCD7}"/>
                </c:ext>
              </c:extLst>
            </c:dLbl>
            <c:dLbl>
              <c:idx val="3"/>
              <c:layout>
                <c:manualLayout>
                  <c:x val="0"/>
                  <c:y val="-0.4446620959843291"/>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61-4BD9-B069-16BEE175DCD7}"/>
                </c:ext>
              </c:extLst>
            </c:dLbl>
            <c:dLbl>
              <c:idx val="4"/>
              <c:layout>
                <c:manualLayout>
                  <c:x val="0"/>
                  <c:y val="-0.46229187071498529"/>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61-4BD9-B069-16BEE175DCD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65</c:v>
                </c:pt>
                <c:pt idx="1">
                  <c:v>83</c:v>
                </c:pt>
                <c:pt idx="2">
                  <c:v>92</c:v>
                </c:pt>
                <c:pt idx="3">
                  <c:v>87</c:v>
                </c:pt>
                <c:pt idx="4">
                  <c:v>91</c:v>
                </c:pt>
              </c:numCache>
            </c:numRef>
          </c:val>
          <c:extLst>
            <c:ext xmlns:c16="http://schemas.microsoft.com/office/drawing/2014/chart" uri="{C3380CC4-5D6E-409C-BE32-E72D297353CC}">
              <c16:uniqueId val="{00000005-7361-4BD9-B069-16BEE175DCD7}"/>
            </c:ext>
          </c:extLst>
        </c:ser>
        <c:ser>
          <c:idx val="1"/>
          <c:order val="1"/>
          <c:spPr>
            <a:solidFill>
              <a:schemeClr val="tx2"/>
            </a:solidFill>
            <a:ln w="9525" algn="ctr">
              <a:solidFill>
                <a:srgbClr val="747480"/>
              </a:solidFill>
              <a:prstDash val="solid"/>
            </a:ln>
          </c:spPr>
          <c:invertIfNegative val="0"/>
          <c:dLbls>
            <c:dLbl>
              <c:idx val="0"/>
              <c:layout>
                <c:manualLayout>
                  <c:x val="7.2741194486983154E-3"/>
                  <c:y val="-0.36434867776689522"/>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61-4BD9-B069-16BEE175DCD7}"/>
                </c:ext>
              </c:extLst>
            </c:dLbl>
            <c:dLbl>
              <c:idx val="1"/>
              <c:layout>
                <c:manualLayout>
                  <c:x val="7.2741194486983154E-3"/>
                  <c:y val="-0.43682664054848186"/>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61-4BD9-B069-16BEE175DCD7}"/>
                </c:ext>
              </c:extLst>
            </c:dLbl>
            <c:dLbl>
              <c:idx val="2"/>
              <c:layout>
                <c:manualLayout>
                  <c:x val="7.2741194486983154E-3"/>
                  <c:y val="-0.4681684622918707"/>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61-4BD9-B069-16BEE175DCD7}"/>
                </c:ext>
              </c:extLst>
            </c:dLbl>
            <c:dLbl>
              <c:idx val="3"/>
              <c:layout>
                <c:manualLayout>
                  <c:x val="7.2741194486983154E-3"/>
                  <c:y val="-0.44662095984329087"/>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61-4BD9-B069-16BEE175DCD7}"/>
                </c:ext>
              </c:extLst>
            </c:dLbl>
            <c:dLbl>
              <c:idx val="4"/>
              <c:layout>
                <c:manualLayout>
                  <c:x val="7.2741194486983154E-3"/>
                  <c:y val="-0.4681684622918707"/>
                </c:manualLayout>
              </c:layout>
              <c:numFmt formatCode="#,##0&quot;%&quot;;&quot;-&quot;#,##0&quot;%&quot;" sourceLinked="0"/>
              <c:spPr>
                <a:noFill/>
                <a:ln>
                  <a:noFill/>
                </a:ln>
              </c:spPr>
              <c:txPr>
                <a:bodyPr wrap="none"/>
                <a:lstStyle/>
                <a:p>
                  <a:pPr>
                    <a:defRPr sz="10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61-4BD9-B069-16BEE175DCD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68.83</c:v>
                </c:pt>
                <c:pt idx="1">
                  <c:v>85.19</c:v>
                </c:pt>
                <c:pt idx="2">
                  <c:v>92.31</c:v>
                </c:pt>
                <c:pt idx="3">
                  <c:v>87.39</c:v>
                </c:pt>
                <c:pt idx="4">
                  <c:v>92.15</c:v>
                </c:pt>
              </c:numCache>
            </c:numRef>
          </c:val>
          <c:extLst>
            <c:ext xmlns:c16="http://schemas.microsoft.com/office/drawing/2014/chart" uri="{C3380CC4-5D6E-409C-BE32-E72D297353CC}">
              <c16:uniqueId val="{0000000B-7361-4BD9-B069-16BEE175DCD7}"/>
            </c:ext>
          </c:extLst>
        </c:ser>
        <c:dLbls>
          <c:showLegendKey val="0"/>
          <c:showVal val="0"/>
          <c:showCatName val="0"/>
          <c:showSerName val="0"/>
          <c:showPercent val="0"/>
          <c:showBubbleSize val="0"/>
        </c:dLbls>
        <c:gapWidth val="80"/>
        <c:axId val="1782470056"/>
        <c:axId val="1"/>
      </c:barChart>
      <c:catAx>
        <c:axId val="1782470056"/>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000" kern="1200">
                <a:solidFill>
                  <a:schemeClr val="bg1"/>
                </a:solidFill>
                <a:latin typeface="+mn-lt"/>
                <a:ea typeface="+mn-ea"/>
                <a:cs typeface="+mn-cs"/>
              </a:defRPr>
            </a:pPr>
            <a:endParaRPr lang="en-US"/>
          </a:p>
        </c:txPr>
        <c:crossAx val="1782470056"/>
        <c:crosses val="min"/>
        <c:crossBetween val="between"/>
        <c:majorUnit val="2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833607907743002E-2"/>
          <c:y val="4.8689138576779027E-2"/>
          <c:w val="0.91433278418451402"/>
          <c:h val="0.90262172284644193"/>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80835</c:v>
                </c:pt>
              </c:numCache>
            </c:numRef>
          </c:val>
          <c:extLst>
            <c:ext xmlns:c16="http://schemas.microsoft.com/office/drawing/2014/chart" uri="{C3380CC4-5D6E-409C-BE32-E72D297353CC}">
              <c16:uniqueId val="{00000000-B6F5-4253-8805-1F379C5A9BD9}"/>
            </c:ext>
          </c:extLst>
        </c:ser>
        <c:ser>
          <c:idx val="1"/>
          <c:order val="1"/>
          <c:spPr>
            <a:solidFill>
              <a:srgbClr val="E80D00"/>
            </a:solidFill>
            <a:ln w="9525" algn="ctr">
              <a:solidFill>
                <a:srgbClr val="747480"/>
              </a:solidFill>
              <a:prstDash val="solid"/>
            </a:ln>
          </c:spPr>
          <c:invertIfNegative val="0"/>
          <c:val>
            <c:numRef>
              <c:f>Sheet1!$A$2</c:f>
              <c:numCache>
                <c:formatCode>General</c:formatCode>
                <c:ptCount val="1"/>
                <c:pt idx="0">
                  <c:v>26012</c:v>
                </c:pt>
              </c:numCache>
            </c:numRef>
          </c:val>
          <c:extLst>
            <c:ext xmlns:c16="http://schemas.microsoft.com/office/drawing/2014/chart" uri="{C3380CC4-5D6E-409C-BE32-E72D297353CC}">
              <c16:uniqueId val="{00000001-B6F5-4253-8805-1F379C5A9BD9}"/>
            </c:ext>
          </c:extLst>
        </c:ser>
        <c:dLbls>
          <c:showLegendKey val="0"/>
          <c:showVal val="0"/>
          <c:showCatName val="0"/>
          <c:showSerName val="0"/>
          <c:showPercent val="0"/>
          <c:showBubbleSize val="0"/>
        </c:dLbls>
        <c:gapWidth val="80"/>
        <c:overlap val="100"/>
        <c:axId val="1610995904"/>
        <c:axId val="1"/>
      </c:barChart>
      <c:catAx>
        <c:axId val="1610995904"/>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20000"/>
          <c:min val="0"/>
        </c:scaling>
        <c:delete val="0"/>
        <c:axPos val="l"/>
        <c:majorGridlines>
          <c:spPr>
            <a:ln>
              <a:noFill/>
            </a:ln>
          </c:spPr>
        </c:majorGridlines>
        <c:numFmt formatCode="General" sourceLinked="1"/>
        <c:majorTickMark val="out"/>
        <c:minorTickMark val="none"/>
        <c:tickLblPos val="none"/>
        <c:spPr>
          <a:ln w="3175" algn="ctr">
            <a:solidFill>
              <a:srgbClr val="747480"/>
            </a:solidFill>
            <a:prstDash val="solid"/>
          </a:ln>
        </c:spPr>
        <c:txPr>
          <a:bodyPr wrap="none"/>
          <a:lstStyle/>
          <a:p>
            <a:pPr>
              <a:defRPr sz="1000" kern="1200">
                <a:latin typeface="+mn-lt"/>
                <a:ea typeface="+mj-ea"/>
                <a:cs typeface="+mj-cs"/>
              </a:defRPr>
            </a:pPr>
            <a:endParaRPr lang="en-US"/>
          </a:p>
        </c:txPr>
        <c:crossAx val="1610995904"/>
        <c:crosses val="min"/>
        <c:crossBetween val="between"/>
        <c:majorUnit val="200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4255319148936"/>
          <c:y val="5.1839464882943144E-2"/>
          <c:w val="0.7226950354609929"/>
          <c:h val="0.89632107023411367"/>
        </c:manualLayout>
      </c:layout>
      <c:barChart>
        <c:barDir val="col"/>
        <c:grouping val="stacked"/>
        <c:varyColors val="0"/>
        <c:ser>
          <c:idx val="0"/>
          <c:order val="0"/>
          <c:spPr>
            <a:solidFill>
              <a:schemeClr val="accent1"/>
            </a:solidFill>
            <a:ln w="9525" algn="ctr">
              <a:solidFill>
                <a:srgbClr val="747480"/>
              </a:solidFill>
              <a:prstDash val="solid"/>
            </a:ln>
          </c:spPr>
          <c:invertIfNegative val="0"/>
          <c:dLbls>
            <c:dLbl>
              <c:idx val="0"/>
              <c:layout>
                <c:manualLayout>
                  <c:x val="0"/>
                  <c:y val="0"/>
                </c:manualLayout>
              </c:layout>
              <c:tx>
                <c:rich>
                  <a:bodyPr wrap="none"/>
                  <a:lstStyle/>
                  <a:p>
                    <a:pPr>
                      <a:defRPr sz="1000" kern="1200">
                        <a:solidFill>
                          <a:schemeClr val="tx1"/>
                        </a:solidFill>
                        <a:latin typeface="+mn-lt"/>
                        <a:ea typeface="+mn-ea"/>
                        <a:cs typeface="+mn-cs"/>
                      </a:defRPr>
                    </a:pPr>
                    <a:fld id="{0D9E338B-DB50-4C31-9DBA-A8FDEFFF90B3}" type="VALUE">
                      <a:rPr lang="en-US">
                        <a:solidFill>
                          <a:schemeClr val="bg1"/>
                        </a:solidFill>
                      </a:rPr>
                      <a:pPr>
                        <a:defRPr sz="1000" kern="1200">
                          <a:solidFill>
                            <a:schemeClr val="tx1"/>
                          </a:solidFill>
                          <a:latin typeface="+mn-lt"/>
                          <a:ea typeface="+mn-ea"/>
                          <a:cs typeface="+mn-cs"/>
                        </a:defRPr>
                      </a:pPr>
                      <a:t>[VALUE]</a:t>
                    </a:fld>
                    <a:endParaRPr lang="en-US"/>
                  </a:p>
                </c:rich>
              </c:tx>
              <c:numFmt formatCode="#,##0&quot;%&quot;;&quot;-&quot;#,##0&quot;%&quot;"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F865-4894-AB72-DE70B4D459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General</c:formatCode>
                <c:ptCount val="1"/>
                <c:pt idx="0">
                  <c:v>67.870036101083031</c:v>
                </c:pt>
              </c:numCache>
            </c:numRef>
          </c:val>
          <c:extLst>
            <c:ext xmlns:c16="http://schemas.microsoft.com/office/drawing/2014/chart" uri="{C3380CC4-5D6E-409C-BE32-E72D297353CC}">
              <c16:uniqueId val="{00000001-F865-4894-AB72-DE70B4D4596B}"/>
            </c:ext>
          </c:extLst>
        </c:ser>
        <c:ser>
          <c:idx val="1"/>
          <c:order val="1"/>
          <c:spPr>
            <a:solidFill>
              <a:srgbClr val="E80D00"/>
            </a:solidFill>
            <a:ln w="9525" algn="ctr">
              <a:solidFill>
                <a:srgbClr val="747480"/>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865-4894-AB72-DE70B4D459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f>
              <c:numCache>
                <c:formatCode>General</c:formatCode>
                <c:ptCount val="1"/>
                <c:pt idx="0">
                  <c:v>32.129963898916969</c:v>
                </c:pt>
              </c:numCache>
            </c:numRef>
          </c:val>
          <c:extLst>
            <c:ext xmlns:c16="http://schemas.microsoft.com/office/drawing/2014/chart" uri="{C3380CC4-5D6E-409C-BE32-E72D297353CC}">
              <c16:uniqueId val="{00000003-F865-4894-AB72-DE70B4D4596B}"/>
            </c:ext>
          </c:extLst>
        </c:ser>
        <c:dLbls>
          <c:showLegendKey val="0"/>
          <c:showVal val="0"/>
          <c:showCatName val="0"/>
          <c:showSerName val="0"/>
          <c:showPercent val="0"/>
          <c:showBubbleSize val="0"/>
        </c:dLbls>
        <c:gapWidth val="80"/>
        <c:overlap val="100"/>
        <c:axId val="818741600"/>
        <c:axId val="1"/>
      </c:barChart>
      <c:catAx>
        <c:axId val="818741600"/>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000" kern="1200">
                <a:solidFill>
                  <a:schemeClr val="bg1"/>
                </a:solidFill>
                <a:latin typeface="+mn-lt"/>
                <a:ea typeface="+mn-ea"/>
                <a:cs typeface="+mn-cs"/>
              </a:defRPr>
            </a:pPr>
            <a:endParaRPr lang="en-US"/>
          </a:p>
        </c:txPr>
        <c:crossAx val="818741600"/>
        <c:crosses val="min"/>
        <c:crossBetween val="between"/>
        <c:majorUnit val="2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29088410444342"/>
          <c:y val="6.0963618485742381E-2"/>
          <c:w val="0.82088868529546499"/>
          <c:h val="0.87807276302851522"/>
        </c:manualLayout>
      </c:layout>
      <c:barChart>
        <c:barDir val="col"/>
        <c:grouping val="stacked"/>
        <c:varyColors val="0"/>
        <c:ser>
          <c:idx val="0"/>
          <c:order val="0"/>
          <c:spPr>
            <a:solidFill>
              <a:schemeClr val="accent1"/>
            </a:solidFill>
            <a:ln w="9525" algn="ctr">
              <a:solidFill>
                <a:srgbClr val="747480"/>
              </a:solidFill>
              <a:prstDash val="solid"/>
            </a:ln>
          </c:spPr>
          <c:invertIfNegative val="0"/>
          <c:dPt>
            <c:idx val="0"/>
            <c:invertIfNegative val="0"/>
            <c:bubble3D val="0"/>
            <c:spPr>
              <a:solidFill>
                <a:schemeClr val="bg2">
                  <a:lumMod val="65000"/>
                  <a:lumOff val="35000"/>
                </a:schemeClr>
              </a:solidFill>
              <a:ln w="9525" algn="ctr">
                <a:solidFill>
                  <a:srgbClr val="747480"/>
                </a:solidFill>
                <a:prstDash val="solid"/>
              </a:ln>
            </c:spPr>
            <c:extLst>
              <c:ext xmlns:c16="http://schemas.microsoft.com/office/drawing/2014/chart" uri="{C3380CC4-5D6E-409C-BE32-E72D297353CC}">
                <c16:uniqueId val="{00000002-51E1-4CE2-8F26-1020488A91E3}"/>
              </c:ext>
            </c:extLst>
          </c:dPt>
          <c:val>
            <c:numRef>
              <c:f>Sheet1!$A$1:$B$1</c:f>
              <c:numCache>
                <c:formatCode>General</c:formatCode>
                <c:ptCount val="2"/>
                <c:pt idx="0">
                  <c:v>84.347031963470315</c:v>
                </c:pt>
                <c:pt idx="1">
                  <c:v>66.717193590298834</c:v>
                </c:pt>
              </c:numCache>
            </c:numRef>
          </c:val>
          <c:extLst>
            <c:ext xmlns:c16="http://schemas.microsoft.com/office/drawing/2014/chart" uri="{C3380CC4-5D6E-409C-BE32-E72D297353CC}">
              <c16:uniqueId val="{00000000-866D-4F0F-9055-123DB0BE7F9D}"/>
            </c:ext>
          </c:extLst>
        </c:ser>
        <c:ser>
          <c:idx val="1"/>
          <c:order val="1"/>
          <c:spPr>
            <a:solidFill>
              <a:srgbClr val="77DE96"/>
            </a:solidFill>
            <a:ln w="9525" algn="ctr">
              <a:solidFill>
                <a:srgbClr val="747480"/>
              </a:solidFill>
              <a:prstDash val="solid"/>
            </a:ln>
          </c:spPr>
          <c:invertIfNegative val="0"/>
          <c:dPt>
            <c:idx val="0"/>
            <c:invertIfNegative val="0"/>
            <c:bubble3D val="0"/>
            <c:spPr>
              <a:solidFill>
                <a:srgbClr val="C4C4CD"/>
              </a:solidFill>
              <a:ln w="9525" algn="ctr">
                <a:solidFill>
                  <a:srgbClr val="747480"/>
                </a:solidFill>
                <a:prstDash val="solid"/>
              </a:ln>
            </c:spPr>
            <c:extLst>
              <c:ext xmlns:c16="http://schemas.microsoft.com/office/drawing/2014/chart" uri="{C3380CC4-5D6E-409C-BE32-E72D297353CC}">
                <c16:uniqueId val="{00000001-866D-4F0F-9055-123DB0BE7F9D}"/>
              </c:ext>
            </c:extLst>
          </c:dPt>
          <c:val>
            <c:numRef>
              <c:f>Sheet1!$A$2:$B$2</c:f>
              <c:numCache>
                <c:formatCode>General</c:formatCode>
                <c:ptCount val="2"/>
                <c:pt idx="0">
                  <c:v>15.65296803652968</c:v>
                </c:pt>
                <c:pt idx="1">
                  <c:v>20.311823300129927</c:v>
                </c:pt>
              </c:numCache>
            </c:numRef>
          </c:val>
          <c:extLst>
            <c:ext xmlns:c16="http://schemas.microsoft.com/office/drawing/2014/chart" uri="{C3380CC4-5D6E-409C-BE32-E72D297353CC}">
              <c16:uniqueId val="{00000002-866D-4F0F-9055-123DB0BE7F9D}"/>
            </c:ext>
          </c:extLst>
        </c:ser>
        <c:ser>
          <c:idx val="2"/>
          <c:order val="2"/>
          <c:spPr>
            <a:solidFill>
              <a:schemeClr val="accent5">
                <a:lumMod val="75000"/>
              </a:schemeClr>
            </a:solidFill>
            <a:ln w="9525" algn="ctr">
              <a:solidFill>
                <a:srgbClr val="747480"/>
              </a:solidFill>
              <a:prstDash val="solid"/>
            </a:ln>
          </c:spPr>
          <c:invertIfNegative val="0"/>
          <c:val>
            <c:numRef>
              <c:f>Sheet1!$A$3:$B$3</c:f>
              <c:numCache>
                <c:formatCode>General</c:formatCode>
                <c:ptCount val="2"/>
                <c:pt idx="1">
                  <c:v>12.970983109571243</c:v>
                </c:pt>
              </c:numCache>
            </c:numRef>
          </c:val>
          <c:extLst>
            <c:ext xmlns:c16="http://schemas.microsoft.com/office/drawing/2014/chart" uri="{C3380CC4-5D6E-409C-BE32-E72D297353CC}">
              <c16:uniqueId val="{00000003-866D-4F0F-9055-123DB0BE7F9D}"/>
            </c:ext>
          </c:extLst>
        </c:ser>
        <c:dLbls>
          <c:showLegendKey val="0"/>
          <c:showVal val="0"/>
          <c:showCatName val="0"/>
          <c:showSerName val="0"/>
          <c:showPercent val="0"/>
          <c:showBubbleSize val="0"/>
        </c:dLbls>
        <c:gapWidth val="80"/>
        <c:overlap val="100"/>
        <c:axId val="1771263880"/>
        <c:axId val="1"/>
      </c:barChart>
      <c:catAx>
        <c:axId val="1771263880"/>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000" kern="1200">
                <a:solidFill>
                  <a:schemeClr val="bg1"/>
                </a:solidFill>
                <a:latin typeface="+mn-lt"/>
                <a:ea typeface="+mn-ea"/>
                <a:cs typeface="+mn-cs"/>
              </a:defRPr>
            </a:pPr>
            <a:endParaRPr lang="en-US"/>
          </a:p>
        </c:txPr>
        <c:crossAx val="1771263880"/>
        <c:crosses val="min"/>
        <c:crossBetween val="between"/>
        <c:majorUnit val="2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11299116375258"/>
          <c:y val="0"/>
          <c:w val="0.62160424743861331"/>
          <c:h val="0.76939183141548195"/>
        </c:manualLayout>
      </c:layout>
      <c:barChart>
        <c:barDir val="bar"/>
        <c:grouping val="clustered"/>
        <c:varyColors val="0"/>
        <c:ser>
          <c:idx val="0"/>
          <c:order val="0"/>
          <c:tx>
            <c:strRef>
              <c:f>Sheet1!$B$1</c:f>
              <c:strCache>
                <c:ptCount val="1"/>
                <c:pt idx="0">
                  <c:v>Series 1</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None</c:v>
                </c:pt>
                <c:pt idx="1">
                  <c:v>Section 504 plan</c:v>
                </c:pt>
                <c:pt idx="2">
                  <c:v>IEP and Partially Accepted IEP</c:v>
                </c:pt>
              </c:strCache>
            </c:strRef>
          </c:cat>
          <c:val>
            <c:numRef>
              <c:f>Sheet1!$B$2:$B$4</c:f>
              <c:numCache>
                <c:formatCode>General</c:formatCode>
                <c:ptCount val="3"/>
                <c:pt idx="0">
                  <c:v>974</c:v>
                </c:pt>
                <c:pt idx="1">
                  <c:v>1549</c:v>
                </c:pt>
                <c:pt idx="2">
                  <c:v>11778</c:v>
                </c:pt>
              </c:numCache>
            </c:numRef>
          </c:val>
          <c:extLst>
            <c:ext xmlns:c16="http://schemas.microsoft.com/office/drawing/2014/chart" uri="{C3380CC4-5D6E-409C-BE32-E72D297353CC}">
              <c16:uniqueId val="{00000000-E04B-4CAA-946F-FBE4AC96B202}"/>
            </c:ext>
          </c:extLst>
        </c:ser>
        <c:dLbls>
          <c:showLegendKey val="0"/>
          <c:showVal val="0"/>
          <c:showCatName val="0"/>
          <c:showSerName val="0"/>
          <c:showPercent val="0"/>
          <c:showBubbleSize val="0"/>
        </c:dLbls>
        <c:gapWidth val="70"/>
        <c:axId val="954482400"/>
        <c:axId val="954485352"/>
      </c:barChart>
      <c:catAx>
        <c:axId val="954482400"/>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GB" b="1" dirty="0"/>
                  <a:t>Most Recent</a:t>
                </a:r>
                <a:r>
                  <a:rPr lang="en-GB" b="1" baseline="0" dirty="0"/>
                  <a:t> Plan</a:t>
                </a:r>
                <a:endParaRPr lang="en-GB" b="1" dirty="0"/>
              </a:p>
            </c:rich>
          </c:tx>
          <c:layout>
            <c:manualLayout>
              <c:xMode val="edge"/>
              <c:yMode val="edge"/>
              <c:x val="0"/>
              <c:y val="0.21932442139059088"/>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954485352"/>
        <c:crosses val="autoZero"/>
        <c:auto val="1"/>
        <c:lblAlgn val="ctr"/>
        <c:lblOffset val="100"/>
        <c:noMultiLvlLbl val="0"/>
      </c:catAx>
      <c:valAx>
        <c:axId val="954485352"/>
        <c:scaling>
          <c:orientation val="minMax"/>
          <c:max val="1500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GB" b="1" dirty="0"/>
                  <a:t>Count</a:t>
                </a:r>
              </a:p>
            </c:rich>
          </c:tx>
          <c:layout>
            <c:manualLayout>
              <c:xMode val="edge"/>
              <c:yMode val="edge"/>
              <c:x val="0.47518361801866638"/>
              <c:y val="0.7637370234900481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0.0&quot;k&quot;" sourceLinked="0"/>
        <c:majorTickMark val="in"/>
        <c:minorTickMark val="none"/>
        <c:tickLblPos val="nextTo"/>
        <c:crossAx val="954482400"/>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n-US"/>
    </a:p>
  </c:txPr>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05126068100478"/>
          <c:y val="2.7704094351061116E-2"/>
          <c:w val="0.75664897578747115"/>
          <c:h val="0.76055079747729804"/>
        </c:manualLayout>
      </c:layout>
      <c:barChart>
        <c:barDir val="bar"/>
        <c:grouping val="clustered"/>
        <c:varyColors val="0"/>
        <c:ser>
          <c:idx val="0"/>
          <c:order val="0"/>
          <c:tx>
            <c:strRef>
              <c:f>Sheet1!$B$1</c:f>
              <c:strCache>
                <c:ptCount val="1"/>
                <c:pt idx="0">
                  <c:v>Student Count (IEP + Partial IEP)</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2014-2015</c:v>
                </c:pt>
                <c:pt idx="1">
                  <c:v>2015-2016</c:v>
                </c:pt>
                <c:pt idx="2">
                  <c:v>2016-2017</c:v>
                </c:pt>
                <c:pt idx="3">
                  <c:v>2017-2018</c:v>
                </c:pt>
                <c:pt idx="4">
                  <c:v>2018-2019</c:v>
                </c:pt>
                <c:pt idx="5">
                  <c:v>2019-2020</c:v>
                </c:pt>
                <c:pt idx="6">
                  <c:v>2020-2021</c:v>
                </c:pt>
                <c:pt idx="7">
                  <c:v>2021-2022</c:v>
                </c:pt>
              </c:strCache>
            </c:strRef>
          </c:cat>
          <c:val>
            <c:numRef>
              <c:f>Sheet1!$B$2:$B$9</c:f>
              <c:numCache>
                <c:formatCode>General</c:formatCode>
                <c:ptCount val="8"/>
                <c:pt idx="0">
                  <c:v>2</c:v>
                </c:pt>
                <c:pt idx="1">
                  <c:v>2</c:v>
                </c:pt>
                <c:pt idx="2">
                  <c:v>16</c:v>
                </c:pt>
                <c:pt idx="3">
                  <c:v>33</c:v>
                </c:pt>
                <c:pt idx="4">
                  <c:v>72</c:v>
                </c:pt>
                <c:pt idx="5">
                  <c:v>230</c:v>
                </c:pt>
                <c:pt idx="6">
                  <c:v>403</c:v>
                </c:pt>
                <c:pt idx="7" formatCode="#,##0">
                  <c:v>2051</c:v>
                </c:pt>
              </c:numCache>
            </c:numRef>
          </c:val>
          <c:extLst>
            <c:ext xmlns:c16="http://schemas.microsoft.com/office/drawing/2014/chart" uri="{C3380CC4-5D6E-409C-BE32-E72D297353CC}">
              <c16:uniqueId val="{00000000-BD4A-4D65-82A3-039877962508}"/>
            </c:ext>
          </c:extLst>
        </c:ser>
        <c:dLbls>
          <c:dLblPos val="outEnd"/>
          <c:showLegendKey val="0"/>
          <c:showVal val="1"/>
          <c:showCatName val="0"/>
          <c:showSerName val="0"/>
          <c:showPercent val="0"/>
          <c:showBubbleSize val="0"/>
        </c:dLbls>
        <c:gapWidth val="70"/>
        <c:axId val="1208768504"/>
        <c:axId val="1208766536"/>
      </c:barChart>
      <c:catAx>
        <c:axId val="1208768504"/>
        <c:scaling>
          <c:orientation val="minMax"/>
        </c:scaling>
        <c:delete val="0"/>
        <c:axPos val="l"/>
        <c:title>
          <c:tx>
            <c:rich>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US" sz="1000" dirty="0"/>
                  <a:t>School</a:t>
                </a:r>
                <a:r>
                  <a:rPr lang="en-US" sz="1000" baseline="0" dirty="0"/>
                  <a:t> Year</a:t>
                </a:r>
                <a:endParaRPr lang="en-US" sz="1000" dirty="0"/>
              </a:p>
            </c:rich>
          </c:tx>
          <c:layout>
            <c:manualLayout>
              <c:xMode val="edge"/>
              <c:yMode val="edge"/>
              <c:x val="2.0071440558649269E-2"/>
              <c:y val="0.35747647284956247"/>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6536"/>
        <c:crosses val="autoZero"/>
        <c:auto val="1"/>
        <c:lblAlgn val="ctr"/>
        <c:lblOffset val="100"/>
        <c:noMultiLvlLbl val="0"/>
      </c:catAx>
      <c:valAx>
        <c:axId val="120876653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US" sz="1000" dirty="0"/>
                  <a:t>Number of Students</a:t>
                </a:r>
              </a:p>
            </c:rich>
          </c:tx>
          <c:layout>
            <c:manualLayout>
              <c:xMode val="edge"/>
              <c:yMode val="edge"/>
              <c:x val="0.5017602100401356"/>
              <c:y val="0.9194375429507850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title>
        <c:numFmt formatCode="#,##0" sourceLinked="0"/>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8504"/>
        <c:crosses val="autoZero"/>
        <c:crossBetween val="between"/>
      </c:valAx>
      <c:spPr>
        <a:noFill/>
        <a:ln>
          <a:noFill/>
        </a:ln>
        <a:effectLst/>
      </c:spPr>
    </c:plotArea>
    <c:legend>
      <c:legendPos val="t"/>
      <c:layout>
        <c:manualLayout>
          <c:xMode val="edge"/>
          <c:yMode val="edge"/>
          <c:x val="0.75659309425772814"/>
          <c:y val="0.59441540712143048"/>
          <c:w val="0.1930258448682845"/>
          <c:h val="0.1670712000349399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042387760220717E-2"/>
          <c:y val="2.516940948693127E-2"/>
          <c:w val="0.92701279157261096"/>
          <c:h val="0.9496611810261375"/>
        </c:manualLayout>
      </c:layout>
      <c:barChart>
        <c:barDir val="bar"/>
        <c:grouping val="stacked"/>
        <c:varyColors val="0"/>
        <c:ser>
          <c:idx val="0"/>
          <c:order val="0"/>
          <c:spPr>
            <a:solidFill>
              <a:srgbClr val="C4C4CD"/>
            </a:solidFill>
            <a:ln w="9525" algn="ctr">
              <a:solidFill>
                <a:srgbClr val="747480"/>
              </a:solidFill>
              <a:prstDash val="solid"/>
            </a:ln>
          </c:spPr>
          <c:invertIfNegative val="0"/>
          <c:dLbls>
            <c:dLbl>
              <c:idx val="1"/>
              <c:layout>
                <c:manualLayout>
                  <c:x val="1.8560321043391021E-2"/>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90-4B9C-AE88-2374140CA823}"/>
                </c:ext>
              </c:extLst>
            </c:dLbl>
            <c:dLbl>
              <c:idx val="2"/>
              <c:layout>
                <c:manualLayout>
                  <c:x val="1.8560321043391021E-2"/>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90-4B9C-AE88-2374140CA823}"/>
                </c:ext>
              </c:extLst>
            </c:dLbl>
            <c:dLbl>
              <c:idx val="3"/>
              <c:layout>
                <c:manualLayout>
                  <c:x val="8.6782041635314777E-2"/>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90-4B9C-AE88-2374140CA823}"/>
                </c:ext>
              </c:extLst>
            </c:dLbl>
            <c:dLbl>
              <c:idx val="4"/>
              <c:layout>
                <c:manualLayout>
                  <c:x val="0.14672686230248308"/>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90-4B9C-AE88-2374140CA823}"/>
                </c:ext>
              </c:extLst>
            </c:dLbl>
            <c:dLbl>
              <c:idx val="5"/>
              <c:layout>
                <c:manualLayout>
                  <c:x val="0.14597441685477802"/>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90-4B9C-AE88-2374140CA823}"/>
                </c:ext>
              </c:extLst>
            </c:dLbl>
            <c:dLbl>
              <c:idx val="6"/>
              <c:layout>
                <c:manualLayout>
                  <c:x val="0.21218961625282168"/>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90-4B9C-AE88-2374140CA823}"/>
                </c:ext>
              </c:extLst>
            </c:dLbl>
            <c:dLbl>
              <c:idx val="7"/>
              <c:layout>
                <c:manualLayout>
                  <c:x val="0.17832957110609482"/>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90-4B9C-AE88-2374140CA823}"/>
                </c:ext>
              </c:extLst>
            </c:dLbl>
            <c:dLbl>
              <c:idx val="8"/>
              <c:layout>
                <c:manualLayout>
                  <c:x val="0.32605969400551793"/>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90-4B9C-AE88-2374140CA823}"/>
                </c:ext>
              </c:extLst>
            </c:dLbl>
            <c:dLbl>
              <c:idx val="9"/>
              <c:layout>
                <c:manualLayout>
                  <c:x val="0.28868823676950089"/>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90-4B9C-AE88-2374140CA823}"/>
                </c:ext>
              </c:extLst>
            </c:dLbl>
            <c:dLbl>
              <c:idx val="10"/>
              <c:layout>
                <c:manualLayout>
                  <c:x val="0.49360421369450713"/>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90-4B9C-AE88-2374140CA823}"/>
                </c:ext>
              </c:extLst>
            </c:dLbl>
            <c:dLbl>
              <c:idx val="11"/>
              <c:layout>
                <c:manualLayout>
                  <c:x val="0.42663656884875845"/>
                  <c:y val="0"/>
                </c:manualLayout>
              </c:layout>
              <c:numFmt formatCode="#,##0;&quot;-&quot;#,##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90-4B9C-AE88-2374140CA8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Sheet1!$A$1:$L$1</c:f>
              <c:numCache>
                <c:formatCode>#,##0;"-"#,##0</c:formatCode>
                <c:ptCount val="12"/>
                <c:pt idx="0" formatCode="General">
                  <c:v>0</c:v>
                </c:pt>
                <c:pt idx="1">
                  <c:v>4</c:v>
                </c:pt>
                <c:pt idx="2">
                  <c:v>4</c:v>
                </c:pt>
                <c:pt idx="3">
                  <c:v>51</c:v>
                </c:pt>
                <c:pt idx="4">
                  <c:v>106</c:v>
                </c:pt>
                <c:pt idx="5">
                  <c:v>106</c:v>
                </c:pt>
                <c:pt idx="6">
                  <c:v>179</c:v>
                </c:pt>
                <c:pt idx="7">
                  <c:v>144</c:v>
                </c:pt>
                <c:pt idx="8">
                  <c:v>297</c:v>
                </c:pt>
                <c:pt idx="9">
                  <c:v>265</c:v>
                </c:pt>
                <c:pt idx="10">
                  <c:v>483</c:v>
                </c:pt>
                <c:pt idx="11">
                  <c:v>412</c:v>
                </c:pt>
              </c:numCache>
            </c:numRef>
          </c:val>
          <c:extLst>
            <c:ext xmlns:c16="http://schemas.microsoft.com/office/drawing/2014/chart" uri="{C3380CC4-5D6E-409C-BE32-E72D297353CC}">
              <c16:uniqueId val="{0000000B-2D90-4B9C-AE88-2374140CA823}"/>
            </c:ext>
          </c:extLst>
        </c:ser>
        <c:dLbls>
          <c:showLegendKey val="0"/>
          <c:showVal val="0"/>
          <c:showCatName val="0"/>
          <c:showSerName val="0"/>
          <c:showPercent val="0"/>
          <c:showBubbleSize val="0"/>
        </c:dLbls>
        <c:gapWidth val="80"/>
        <c:overlap val="100"/>
        <c:axId val="451428015"/>
        <c:axId val="1"/>
      </c:barChart>
      <c:catAx>
        <c:axId val="451428015"/>
        <c:scaling>
          <c:orientation val="maxMin"/>
        </c:scaling>
        <c:delete val="0"/>
        <c:axPos val="l"/>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504"/>
          <c:min val="0"/>
        </c:scaling>
        <c:delete val="1"/>
        <c:axPos val="t"/>
        <c:numFmt formatCode="General" sourceLinked="1"/>
        <c:majorTickMark val="out"/>
        <c:minorTickMark val="none"/>
        <c:tickLblPos val="nextTo"/>
        <c:crossAx val="451428015"/>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32107496463933"/>
          <c:y val="2.9655248656757161E-2"/>
          <c:w val="0.84229137199434234"/>
          <c:h val="0.94068950268648566"/>
        </c:manualLayout>
      </c:layout>
      <c:barChart>
        <c:barDir val="col"/>
        <c:grouping val="stacked"/>
        <c:varyColors val="0"/>
        <c:ser>
          <c:idx val="0"/>
          <c:order val="0"/>
          <c:spPr>
            <a:solidFill>
              <a:srgbClr val="0476CB"/>
            </a:solidFill>
            <a:ln w="12700" algn="ctr">
              <a:solidFill>
                <a:schemeClr val="tx1"/>
              </a:solidFill>
              <a:prstDash val="solid"/>
            </a:ln>
          </c:spPr>
          <c:invertIfNegative val="0"/>
          <c:dPt>
            <c:idx val="3"/>
            <c:invertIfNegative val="0"/>
            <c:bubble3D val="0"/>
            <c:spPr>
              <a:solidFill>
                <a:srgbClr val="AC9BFF"/>
              </a:solidFill>
              <a:ln w="12700" algn="ctr">
                <a:solidFill>
                  <a:schemeClr val="tx1"/>
                </a:solidFill>
                <a:prstDash val="solid"/>
              </a:ln>
            </c:spPr>
            <c:extLst>
              <c:ext xmlns:c16="http://schemas.microsoft.com/office/drawing/2014/chart" uri="{C3380CC4-5D6E-409C-BE32-E72D297353CC}">
                <c16:uniqueId val="{00000000-7966-4F59-8C72-A7A21CBC54BD}"/>
              </c:ext>
            </c:extLst>
          </c:dPt>
          <c:val>
            <c:numRef>
              <c:f>Sheet1!$A$1:$D$1</c:f>
              <c:numCache>
                <c:formatCode>General</c:formatCode>
                <c:ptCount val="4"/>
                <c:pt idx="0">
                  <c:v>43</c:v>
                </c:pt>
                <c:pt idx="1">
                  <c:v>68.300000000000011</c:v>
                </c:pt>
                <c:pt idx="2">
                  <c:v>44.7</c:v>
                </c:pt>
                <c:pt idx="3">
                  <c:v>55.7</c:v>
                </c:pt>
              </c:numCache>
            </c:numRef>
          </c:val>
          <c:extLst>
            <c:ext xmlns:c16="http://schemas.microsoft.com/office/drawing/2014/chart" uri="{C3380CC4-5D6E-409C-BE32-E72D297353CC}">
              <c16:uniqueId val="{00000001-7966-4F59-8C72-A7A21CBC54BD}"/>
            </c:ext>
          </c:extLst>
        </c:ser>
        <c:ser>
          <c:idx val="1"/>
          <c:order val="1"/>
          <c:spPr>
            <a:solidFill>
              <a:schemeClr val="accent2"/>
            </a:solidFill>
            <a:ln w="12700" algn="ctr">
              <a:solidFill>
                <a:schemeClr val="tx1"/>
              </a:solidFill>
              <a:prstDash val="solid"/>
            </a:ln>
          </c:spPr>
          <c:invertIfNegative val="0"/>
          <c:dPt>
            <c:idx val="2"/>
            <c:invertIfNegative val="0"/>
            <c:bubble3D val="0"/>
            <c:spPr>
              <a:solidFill>
                <a:srgbClr val="AC9BFF"/>
              </a:solidFill>
              <a:ln w="12700" algn="ctr">
                <a:solidFill>
                  <a:schemeClr val="tx1"/>
                </a:solidFill>
                <a:prstDash val="solid"/>
              </a:ln>
            </c:spPr>
            <c:extLst>
              <c:ext xmlns:c16="http://schemas.microsoft.com/office/drawing/2014/chart" uri="{C3380CC4-5D6E-409C-BE32-E72D297353CC}">
                <c16:uniqueId val="{00000002-7966-4F59-8C72-A7A21CBC54BD}"/>
              </c:ext>
            </c:extLst>
          </c:dPt>
          <c:dPt>
            <c:idx val="3"/>
            <c:invertIfNegative val="0"/>
            <c:bubble3D val="0"/>
            <c:spPr>
              <a:solidFill>
                <a:srgbClr val="0476CB"/>
              </a:solidFill>
              <a:ln w="12700" algn="ctr">
                <a:solidFill>
                  <a:schemeClr val="tx1"/>
                </a:solidFill>
                <a:prstDash val="solid"/>
              </a:ln>
            </c:spPr>
            <c:extLst>
              <c:ext xmlns:c16="http://schemas.microsoft.com/office/drawing/2014/chart" uri="{C3380CC4-5D6E-409C-BE32-E72D297353CC}">
                <c16:uniqueId val="{00000003-7966-4F59-8C72-A7A21CBC54BD}"/>
              </c:ext>
            </c:extLst>
          </c:dPt>
          <c:val>
            <c:numRef>
              <c:f>Sheet1!$A$2:$D$2</c:f>
              <c:numCache>
                <c:formatCode>General</c:formatCode>
                <c:ptCount val="4"/>
                <c:pt idx="0">
                  <c:v>28.999999999999996</c:v>
                </c:pt>
                <c:pt idx="1">
                  <c:v>18.199999999999996</c:v>
                </c:pt>
                <c:pt idx="2">
                  <c:v>27.9</c:v>
                </c:pt>
                <c:pt idx="3">
                  <c:v>23.099999999999998</c:v>
                </c:pt>
              </c:numCache>
            </c:numRef>
          </c:val>
          <c:extLst>
            <c:ext xmlns:c16="http://schemas.microsoft.com/office/drawing/2014/chart" uri="{C3380CC4-5D6E-409C-BE32-E72D297353CC}">
              <c16:uniqueId val="{00000004-7966-4F59-8C72-A7A21CBC54BD}"/>
            </c:ext>
          </c:extLst>
        </c:ser>
        <c:ser>
          <c:idx val="2"/>
          <c:order val="2"/>
          <c:spPr>
            <a:solidFill>
              <a:srgbClr val="AC9BFF"/>
            </a:solidFill>
            <a:ln w="12700" algn="ctr">
              <a:solidFill>
                <a:schemeClr val="tx1"/>
              </a:solidFill>
              <a:prstDash val="solid"/>
            </a:ln>
          </c:spPr>
          <c:invertIfNegative val="0"/>
          <c:dPt>
            <c:idx val="2"/>
            <c:invertIfNegative val="0"/>
            <c:bubble3D val="0"/>
            <c:spPr>
              <a:solidFill>
                <a:schemeClr val="accent2"/>
              </a:solidFill>
              <a:ln>
                <a:noFill/>
              </a:ln>
            </c:spPr>
            <c:extLst>
              <c:ext xmlns:c16="http://schemas.microsoft.com/office/drawing/2014/chart" uri="{C3380CC4-5D6E-409C-BE32-E72D297353CC}">
                <c16:uniqueId val="{00000005-7966-4F59-8C72-A7A21CBC54BD}"/>
              </c:ext>
            </c:extLst>
          </c:dPt>
          <c:dPt>
            <c:idx val="3"/>
            <c:invertIfNegative val="0"/>
            <c:bubble3D val="0"/>
            <c:spPr>
              <a:solidFill>
                <a:schemeClr val="accent2"/>
              </a:solidFill>
              <a:ln w="12700" algn="ctr">
                <a:solidFill>
                  <a:schemeClr val="tx1"/>
                </a:solidFill>
                <a:prstDash val="solid"/>
              </a:ln>
            </c:spPr>
            <c:extLst>
              <c:ext xmlns:c16="http://schemas.microsoft.com/office/drawing/2014/chart" uri="{C3380CC4-5D6E-409C-BE32-E72D297353CC}">
                <c16:uniqueId val="{00000006-7966-4F59-8C72-A7A21CBC54BD}"/>
              </c:ext>
            </c:extLst>
          </c:dPt>
          <c:val>
            <c:numRef>
              <c:f>Sheet1!$A$3:$D$3</c:f>
              <c:numCache>
                <c:formatCode>General</c:formatCode>
                <c:ptCount val="4"/>
                <c:pt idx="0">
                  <c:v>15.200000000000003</c:v>
                </c:pt>
                <c:pt idx="1">
                  <c:v>8.6999999999999957</c:v>
                </c:pt>
                <c:pt idx="2">
                  <c:v>16.900000000000006</c:v>
                </c:pt>
                <c:pt idx="3">
                  <c:v>9.2999999999999972</c:v>
                </c:pt>
              </c:numCache>
            </c:numRef>
          </c:val>
          <c:extLst>
            <c:ext xmlns:c16="http://schemas.microsoft.com/office/drawing/2014/chart" uri="{C3380CC4-5D6E-409C-BE32-E72D297353CC}">
              <c16:uniqueId val="{00000007-7966-4F59-8C72-A7A21CBC54BD}"/>
            </c:ext>
          </c:extLst>
        </c:ser>
        <c:ser>
          <c:idx val="3"/>
          <c:order val="3"/>
          <c:spPr>
            <a:solidFill>
              <a:srgbClr val="747480"/>
            </a:solidFill>
            <a:ln w="12700" algn="ctr">
              <a:solidFill>
                <a:schemeClr val="tx1"/>
              </a:solidFill>
              <a:prstDash val="solid"/>
            </a:ln>
          </c:spPr>
          <c:invertIfNegative val="0"/>
          <c:val>
            <c:numRef>
              <c:f>Sheet1!$A$4:$D$4</c:f>
              <c:numCache>
                <c:formatCode>General</c:formatCode>
                <c:ptCount val="4"/>
                <c:pt idx="0">
                  <c:v>8.8999999999999968</c:v>
                </c:pt>
                <c:pt idx="1">
                  <c:v>2.0000000000000018</c:v>
                </c:pt>
                <c:pt idx="2">
                  <c:v>6.0000000000000053</c:v>
                </c:pt>
                <c:pt idx="3">
                  <c:v>7.1999999999999957</c:v>
                </c:pt>
              </c:numCache>
            </c:numRef>
          </c:val>
          <c:extLst>
            <c:ext xmlns:c16="http://schemas.microsoft.com/office/drawing/2014/chart" uri="{C3380CC4-5D6E-409C-BE32-E72D297353CC}">
              <c16:uniqueId val="{00000008-7966-4F59-8C72-A7A21CBC54BD}"/>
            </c:ext>
          </c:extLst>
        </c:ser>
        <c:ser>
          <c:idx val="4"/>
          <c:order val="4"/>
          <c:spPr>
            <a:solidFill>
              <a:srgbClr val="C4C4CD"/>
            </a:solidFill>
            <a:ln w="12700" algn="ctr">
              <a:solidFill>
                <a:schemeClr val="tx1"/>
              </a:solidFill>
              <a:prstDash val="solid"/>
            </a:ln>
          </c:spPr>
          <c:invertIfNegative val="0"/>
          <c:val>
            <c:numRef>
              <c:f>Sheet1!$A$5:$D$5</c:f>
              <c:numCache>
                <c:formatCode>General</c:formatCode>
                <c:ptCount val="4"/>
                <c:pt idx="0">
                  <c:v>0.30000000000000027</c:v>
                </c:pt>
                <c:pt idx="1">
                  <c:v>0.20000000000000018</c:v>
                </c:pt>
                <c:pt idx="2">
                  <c:v>0.20000000000000018</c:v>
                </c:pt>
                <c:pt idx="3">
                  <c:v>0.20000000000000018</c:v>
                </c:pt>
              </c:numCache>
            </c:numRef>
          </c:val>
          <c:extLst>
            <c:ext xmlns:c16="http://schemas.microsoft.com/office/drawing/2014/chart" uri="{C3380CC4-5D6E-409C-BE32-E72D297353CC}">
              <c16:uniqueId val="{00000009-7966-4F59-8C72-A7A21CBC54BD}"/>
            </c:ext>
          </c:extLst>
        </c:ser>
        <c:ser>
          <c:idx val="5"/>
          <c:order val="5"/>
          <c:spPr>
            <a:solidFill>
              <a:srgbClr val="F4B56F"/>
            </a:solidFill>
            <a:ln w="12700" algn="ctr">
              <a:solidFill>
                <a:schemeClr val="tx1"/>
              </a:solidFill>
              <a:prstDash val="solid"/>
            </a:ln>
          </c:spPr>
          <c:invertIfNegative val="0"/>
          <c:val>
            <c:numRef>
              <c:f>Sheet1!$A$6:$D$6</c:f>
              <c:numCache>
                <c:formatCode>General</c:formatCode>
                <c:ptCount val="4"/>
                <c:pt idx="0">
                  <c:v>0.20000000000000018</c:v>
                </c:pt>
                <c:pt idx="1">
                  <c:v>0</c:v>
                </c:pt>
                <c:pt idx="2">
                  <c:v>0</c:v>
                </c:pt>
                <c:pt idx="3">
                  <c:v>0.10000000000000009</c:v>
                </c:pt>
              </c:numCache>
            </c:numRef>
          </c:val>
          <c:extLst>
            <c:ext xmlns:c16="http://schemas.microsoft.com/office/drawing/2014/chart" uri="{C3380CC4-5D6E-409C-BE32-E72D297353CC}">
              <c16:uniqueId val="{0000000A-7966-4F59-8C72-A7A21CBC54BD}"/>
            </c:ext>
          </c:extLst>
        </c:ser>
        <c:ser>
          <c:idx val="6"/>
          <c:order val="6"/>
          <c:spPr>
            <a:solidFill>
              <a:srgbClr val="C4C4CD"/>
            </a:solidFill>
            <a:ln w="12700" algn="ctr">
              <a:solidFill>
                <a:schemeClr val="tx1"/>
              </a:solidFill>
              <a:prstDash val="solid"/>
            </a:ln>
          </c:spPr>
          <c:invertIfNegative val="0"/>
          <c:val>
            <c:numRef>
              <c:f>Sheet1!$A$7:$D$7</c:f>
              <c:numCache>
                <c:formatCode>General</c:formatCode>
                <c:ptCount val="4"/>
                <c:pt idx="0">
                  <c:v>3.400000000000003</c:v>
                </c:pt>
                <c:pt idx="1">
                  <c:v>2.6000000000000023</c:v>
                </c:pt>
                <c:pt idx="2">
                  <c:v>4.2999999999999927</c:v>
                </c:pt>
                <c:pt idx="3">
                  <c:v>4.3000000000000043</c:v>
                </c:pt>
              </c:numCache>
            </c:numRef>
          </c:val>
          <c:extLst>
            <c:ext xmlns:c16="http://schemas.microsoft.com/office/drawing/2014/chart" uri="{C3380CC4-5D6E-409C-BE32-E72D297353CC}">
              <c16:uniqueId val="{0000000B-7966-4F59-8C72-A7A21CBC54BD}"/>
            </c:ext>
          </c:extLst>
        </c:ser>
        <c:dLbls>
          <c:showLegendKey val="0"/>
          <c:showVal val="0"/>
          <c:showCatName val="0"/>
          <c:showSerName val="0"/>
          <c:showPercent val="0"/>
          <c:showBubbleSize val="0"/>
        </c:dLbls>
        <c:gapWidth val="80"/>
        <c:overlap val="100"/>
        <c:axId val="425497191"/>
        <c:axId val="1"/>
      </c:barChart>
      <c:catAx>
        <c:axId val="425497191"/>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200" kern="1200">
                <a:solidFill>
                  <a:schemeClr val="bg1"/>
                </a:solidFill>
                <a:latin typeface="+mn-lt"/>
                <a:ea typeface="+mn-ea"/>
                <a:cs typeface="+mn-cs"/>
              </a:defRPr>
            </a:pPr>
            <a:endParaRPr lang="en-US"/>
          </a:p>
        </c:txPr>
        <c:crossAx val="425497191"/>
        <c:crosses val="min"/>
        <c:crossBetween val="between"/>
        <c:majorUnit val="20"/>
      </c:valAx>
    </c:plotArea>
    <c:plotVisOnly val="0"/>
    <c:dispBlanksAs val="gap"/>
    <c:showDLblsOverMax val="1"/>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3">
                  <a:lumMod val="50000"/>
                </a:schemeClr>
              </a:solidFill>
              <a:ln w="9525">
                <a:solidFill>
                  <a:schemeClr val="tx1"/>
                </a:solidFill>
              </a:ln>
              <a:effectLst/>
            </c:spPr>
            <c:extLst>
              <c:ext xmlns:c16="http://schemas.microsoft.com/office/drawing/2014/chart" uri="{C3380CC4-5D6E-409C-BE32-E72D297353CC}">
                <c16:uniqueId val="{00000002-656E-4102-8BAF-4714329C2F19}"/>
              </c:ext>
            </c:extLst>
          </c:dPt>
          <c:dPt>
            <c:idx val="1"/>
            <c:bubble3D val="0"/>
            <c:spPr>
              <a:solidFill>
                <a:schemeClr val="accent2"/>
              </a:solidFill>
              <a:ln w="9525">
                <a:solidFill>
                  <a:schemeClr val="tx1"/>
                </a:solidFill>
              </a:ln>
              <a:effectLst/>
            </c:spPr>
            <c:extLst>
              <c:ext xmlns:c16="http://schemas.microsoft.com/office/drawing/2014/chart" uri="{C3380CC4-5D6E-409C-BE32-E72D297353CC}">
                <c16:uniqueId val="{00000004-656E-4102-8BAF-4714329C2F19}"/>
              </c:ext>
            </c:extLst>
          </c:dPt>
          <c:dPt>
            <c:idx val="2"/>
            <c:bubble3D val="0"/>
            <c:spPr>
              <a:solidFill>
                <a:schemeClr val="accent3"/>
              </a:solidFill>
              <a:ln w="9525">
                <a:solidFill>
                  <a:schemeClr val="tx1"/>
                </a:solidFill>
              </a:ln>
              <a:effectLst/>
            </c:spPr>
            <c:extLst>
              <c:ext xmlns:c16="http://schemas.microsoft.com/office/drawing/2014/chart" uri="{C3380CC4-5D6E-409C-BE32-E72D297353CC}">
                <c16:uniqueId val="{00000003-656E-4102-8BAF-4714329C2F19}"/>
              </c:ext>
            </c:extLst>
          </c:dPt>
          <c:dLbls>
            <c:dLbl>
              <c:idx val="0"/>
              <c:layout>
                <c:manualLayout>
                  <c:x val="2.5850723820266881E-2"/>
                  <c:y val="0.29646292356583143"/>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656E-4102-8BAF-4714329C2F19}"/>
                </c:ext>
              </c:extLst>
            </c:dLbl>
            <c:dLbl>
              <c:idx val="1"/>
              <c:layout>
                <c:manualLayout>
                  <c:x val="-8.4602368866328298E-2"/>
                  <c:y val="-0.27624954241361566"/>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656E-4102-8BAF-4714329C2F19}"/>
                </c:ext>
              </c:extLst>
            </c:dLbl>
            <c:dLbl>
              <c:idx val="2"/>
              <c:layout>
                <c:manualLayout>
                  <c:x val="5.4051513442376388E-2"/>
                  <c:y val="-0.14823146178291571"/>
                </c:manualLayout>
              </c:layout>
              <c:showLegendKey val="0"/>
              <c:showVal val="0"/>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6E-4102-8BAF-4714329C2F19}"/>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IEP active</c:v>
                </c:pt>
                <c:pt idx="1">
                  <c:v>IEP overdue</c:v>
                </c:pt>
                <c:pt idx="2">
                  <c:v>No longer Special Ed and no IEP received</c:v>
                </c:pt>
              </c:strCache>
            </c:strRef>
          </c:cat>
          <c:val>
            <c:numRef>
              <c:f>Sheet1!$B$2:$B$4</c:f>
              <c:numCache>
                <c:formatCode>General</c:formatCode>
                <c:ptCount val="3"/>
                <c:pt idx="0">
                  <c:v>66</c:v>
                </c:pt>
                <c:pt idx="1">
                  <c:v>31</c:v>
                </c:pt>
                <c:pt idx="2">
                  <c:v>3</c:v>
                </c:pt>
              </c:numCache>
            </c:numRef>
          </c:val>
          <c:extLst>
            <c:ext xmlns:c16="http://schemas.microsoft.com/office/drawing/2014/chart" uri="{C3380CC4-5D6E-409C-BE32-E72D297353CC}">
              <c16:uniqueId val="{00000000-656E-4102-8BAF-4714329C2F19}"/>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20000"/>
        <a:lumOff val="80000"/>
      </a:schemeClr>
    </a:solidFill>
    <a:ln>
      <a:solidFill>
        <a:schemeClr val="tx1">
          <a:lumMod val="85000"/>
        </a:schemeClr>
      </a:solidFill>
    </a:ln>
    <a:effectLst/>
  </c:spPr>
  <c:txPr>
    <a:bodyPr/>
    <a:lstStyle/>
    <a:p>
      <a:pPr>
        <a:defRPr>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00369745448486"/>
          <c:y val="0.12698967518727824"/>
          <c:w val="0.32016663839639092"/>
          <c:h val="0.74838741371897155"/>
        </c:manualLayout>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2-59D1-451A-9BDC-F9482C5A8BE1}"/>
              </c:ext>
            </c:extLst>
          </c:dPt>
          <c:dPt>
            <c:idx val="1"/>
            <c:bubble3D val="0"/>
            <c:spPr>
              <a:solidFill>
                <a:schemeClr val="accent2"/>
              </a:solidFill>
              <a:ln w="9525">
                <a:solidFill>
                  <a:schemeClr val="tx1"/>
                </a:solidFill>
              </a:ln>
              <a:effectLst/>
            </c:spPr>
            <c:extLst>
              <c:ext xmlns:c16="http://schemas.microsoft.com/office/drawing/2014/chart" uri="{C3380CC4-5D6E-409C-BE32-E72D297353CC}">
                <c16:uniqueId val="{00000005-59D1-451A-9BDC-F9482C5A8BE1}"/>
              </c:ext>
            </c:extLst>
          </c:dPt>
          <c:dPt>
            <c:idx val="2"/>
            <c:bubble3D val="0"/>
            <c:spPr>
              <a:solidFill>
                <a:schemeClr val="accent3"/>
              </a:solidFill>
              <a:ln w="9525">
                <a:solidFill>
                  <a:schemeClr val="tx1"/>
                </a:solidFill>
              </a:ln>
              <a:effectLst/>
            </c:spPr>
            <c:extLst>
              <c:ext xmlns:c16="http://schemas.microsoft.com/office/drawing/2014/chart" uri="{C3380CC4-5D6E-409C-BE32-E72D297353CC}">
                <c16:uniqueId val="{00000003-59D1-451A-9BDC-F9482C5A8BE1}"/>
              </c:ext>
            </c:extLst>
          </c:dPt>
          <c:dPt>
            <c:idx val="3"/>
            <c:bubble3D val="0"/>
            <c:spPr>
              <a:solidFill>
                <a:schemeClr val="accent4"/>
              </a:solidFill>
              <a:ln w="9525">
                <a:solidFill>
                  <a:schemeClr val="tx1"/>
                </a:solidFill>
              </a:ln>
              <a:effectLst/>
            </c:spPr>
            <c:extLst>
              <c:ext xmlns:c16="http://schemas.microsoft.com/office/drawing/2014/chart" uri="{C3380CC4-5D6E-409C-BE32-E72D297353CC}">
                <c16:uniqueId val="{00000004-59D1-451A-9BDC-F9482C5A8BE1}"/>
              </c:ext>
            </c:extLst>
          </c:dPt>
          <c:dLbls>
            <c:dLbl>
              <c:idx val="0"/>
              <c:layout>
                <c:manualLayout>
                  <c:x val="6.8499622071050648E-2"/>
                  <c:y val="0.16011741654048128"/>
                </c:manualLayout>
              </c:layout>
              <c:tx>
                <c:rich>
                  <a:bodyPr/>
                  <a:lstStyle/>
                  <a:p>
                    <a:fld id="{F21E4ED9-F0CF-4E4F-AC38-92488D27DA36}" type="VALUE">
                      <a:rPr lang="en-US" smtClean="0"/>
                      <a:pPr/>
                      <a:t>[VALUE]</a:t>
                    </a:fld>
                    <a:r>
                      <a:rPr lang="en-US" dirty="0"/>
                      <a:t> (74%)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D1-451A-9BDC-F9482C5A8BE1}"/>
                </c:ext>
              </c:extLst>
            </c:dLbl>
            <c:dLbl>
              <c:idx val="1"/>
              <c:layout>
                <c:manualLayout>
                  <c:x val="-0.12282690854119425"/>
                  <c:y val="-0.14355354586387978"/>
                </c:manualLayout>
              </c:layout>
              <c:tx>
                <c:rich>
                  <a:bodyPr/>
                  <a:lstStyle/>
                  <a:p>
                    <a:fld id="{49691A67-0EA2-4EED-8EC2-B1053583587C}" type="VALUE">
                      <a:rPr lang="en-US" smtClean="0"/>
                      <a:pPr/>
                      <a:t>[VALUE]</a:t>
                    </a:fld>
                    <a:r>
                      <a:rPr lang="en-US" dirty="0"/>
                      <a:t> (24%)</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D1-451A-9BDC-F9482C5A8BE1}"/>
                </c:ext>
              </c:extLst>
            </c:dLbl>
            <c:dLbl>
              <c:idx val="2"/>
              <c:layout>
                <c:manualLayout>
                  <c:x val="-4.7241118669690142E-2"/>
                  <c:y val="-0.14355354586387975"/>
                </c:manualLayout>
              </c:layout>
              <c:tx>
                <c:rich>
                  <a:bodyPr/>
                  <a:lstStyle/>
                  <a:p>
                    <a:fld id="{B8CCB38D-E276-4551-B119-6EE4B6C6482E}" type="VALUE">
                      <a:rPr lang="en-US" smtClean="0"/>
                      <a:pPr/>
                      <a:t>[VALUE]</a:t>
                    </a:fld>
                    <a:r>
                      <a:rPr lang="en-US" dirty="0"/>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D1-451A-9BDC-F9482C5A8BE1}"/>
                </c:ext>
              </c:extLst>
            </c:dLbl>
            <c:dLbl>
              <c:idx val="3"/>
              <c:layout>
                <c:manualLayout>
                  <c:x val="4.7241118669690101E-2"/>
                  <c:y val="-0.14355354586387975"/>
                </c:manualLayout>
              </c:layout>
              <c:tx>
                <c:rich>
                  <a:bodyPr/>
                  <a:lstStyle/>
                  <a:p>
                    <a:fld id="{FDD9B294-4D9D-471E-874E-8C81BCE08758}" type="VALUE">
                      <a:rPr lang="en-US" smtClean="0"/>
                      <a:pPr/>
                      <a:t>[VALUE]</a:t>
                    </a:fld>
                    <a:r>
                      <a:rPr lang="en-US" dirty="0"/>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9D1-451A-9BDC-F9482C5A8B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Sheet1!$A$2:$A$5</c:f>
              <c:strCache>
                <c:ptCount val="4"/>
                <c:pt idx="0">
                  <c:v>Out-of-state</c:v>
                </c:pt>
                <c:pt idx="1">
                  <c:v>In State private</c:v>
                </c:pt>
                <c:pt idx="2">
                  <c:v>Adult Diploma Program</c:v>
                </c:pt>
                <c:pt idx="3">
                  <c:v>Home-School</c:v>
                </c:pt>
              </c:strCache>
            </c:strRef>
          </c:cat>
          <c:val>
            <c:numRef>
              <c:f>Sheet1!$B$2:$B$5</c:f>
              <c:numCache>
                <c:formatCode>General</c:formatCode>
                <c:ptCount val="4"/>
                <c:pt idx="0">
                  <c:v>300</c:v>
                </c:pt>
                <c:pt idx="1">
                  <c:v>96</c:v>
                </c:pt>
                <c:pt idx="2">
                  <c:v>6</c:v>
                </c:pt>
                <c:pt idx="3">
                  <c:v>4</c:v>
                </c:pt>
              </c:numCache>
            </c:numRef>
          </c:val>
          <c:extLst>
            <c:ext xmlns:c16="http://schemas.microsoft.com/office/drawing/2014/chart" uri="{C3380CC4-5D6E-409C-BE32-E72D297353CC}">
              <c16:uniqueId val="{00000000-59D1-451A-9BDC-F9482C5A8BE1}"/>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0.67297149612250851"/>
          <c:y val="0"/>
          <c:w val="0.31543266913064438"/>
          <c:h val="0.984011734698091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00369745448486"/>
          <c:y val="0.12698967518727824"/>
          <c:w val="0.32016663839639092"/>
          <c:h val="0.74838741371897155"/>
        </c:manualLayout>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2-59D1-451A-9BDC-F9482C5A8BE1}"/>
              </c:ext>
            </c:extLst>
          </c:dPt>
          <c:dPt>
            <c:idx val="1"/>
            <c:bubble3D val="0"/>
            <c:spPr>
              <a:solidFill>
                <a:schemeClr val="accent2"/>
              </a:solidFill>
              <a:ln w="9525">
                <a:solidFill>
                  <a:schemeClr val="tx1"/>
                </a:solidFill>
              </a:ln>
              <a:effectLst/>
            </c:spPr>
            <c:extLst>
              <c:ext xmlns:c16="http://schemas.microsoft.com/office/drawing/2014/chart" uri="{C3380CC4-5D6E-409C-BE32-E72D297353CC}">
                <c16:uniqueId val="{00000005-59D1-451A-9BDC-F9482C5A8BE1}"/>
              </c:ext>
            </c:extLst>
          </c:dPt>
          <c:dPt>
            <c:idx val="2"/>
            <c:bubble3D val="0"/>
            <c:spPr>
              <a:solidFill>
                <a:schemeClr val="accent3"/>
              </a:solidFill>
              <a:ln w="9525">
                <a:solidFill>
                  <a:schemeClr val="tx1"/>
                </a:solidFill>
              </a:ln>
              <a:effectLst/>
            </c:spPr>
            <c:extLst>
              <c:ext xmlns:c16="http://schemas.microsoft.com/office/drawing/2014/chart" uri="{C3380CC4-5D6E-409C-BE32-E72D297353CC}">
                <c16:uniqueId val="{00000003-59D1-451A-9BDC-F9482C5A8BE1}"/>
              </c:ext>
            </c:extLst>
          </c:dPt>
          <c:dPt>
            <c:idx val="3"/>
            <c:bubble3D val="0"/>
            <c:spPr>
              <a:solidFill>
                <a:schemeClr val="accent4"/>
              </a:solidFill>
              <a:ln w="9525">
                <a:solidFill>
                  <a:schemeClr val="tx1"/>
                </a:solidFill>
              </a:ln>
              <a:effectLst/>
            </c:spPr>
            <c:extLst>
              <c:ext xmlns:c16="http://schemas.microsoft.com/office/drawing/2014/chart" uri="{C3380CC4-5D6E-409C-BE32-E72D297353CC}">
                <c16:uniqueId val="{00000004-59D1-451A-9BDC-F9482C5A8BE1}"/>
              </c:ext>
            </c:extLst>
          </c:dPt>
          <c:dLbls>
            <c:dLbl>
              <c:idx val="0"/>
              <c:layout>
                <c:manualLayout>
                  <c:x val="6.8499622071050648E-2"/>
                  <c:y val="0.16011741654048128"/>
                </c:manualLayout>
              </c:layout>
              <c:tx>
                <c:rich>
                  <a:bodyPr/>
                  <a:lstStyle/>
                  <a:p>
                    <a:fld id="{F21E4ED9-F0CF-4E4F-AC38-92488D27DA36}" type="VALUE">
                      <a:rPr lang="en-US" smtClean="0"/>
                      <a:pPr/>
                      <a:t>[VALUE]</a:t>
                    </a:fld>
                    <a:r>
                      <a:rPr lang="en-US" dirty="0"/>
                      <a:t> (76%)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9D1-451A-9BDC-F9482C5A8BE1}"/>
                </c:ext>
              </c:extLst>
            </c:dLbl>
            <c:dLbl>
              <c:idx val="1"/>
              <c:layout>
                <c:manualLayout>
                  <c:x val="-0.12282690854119425"/>
                  <c:y val="-0.14355354586387978"/>
                </c:manualLayout>
              </c:layout>
              <c:tx>
                <c:rich>
                  <a:bodyPr/>
                  <a:lstStyle/>
                  <a:p>
                    <a:fld id="{49691A67-0EA2-4EED-8EC2-B1053583587C}" type="VALUE">
                      <a:rPr lang="en-US" smtClean="0"/>
                      <a:pPr/>
                      <a:t>[VALUE]</a:t>
                    </a:fld>
                    <a:r>
                      <a:rPr lang="en-US" dirty="0"/>
                      <a:t> (18%)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9D1-451A-9BDC-F9482C5A8BE1}"/>
                </c:ext>
              </c:extLst>
            </c:dLbl>
            <c:dLbl>
              <c:idx val="2"/>
              <c:layout>
                <c:manualLayout>
                  <c:x val="-4.7241118669690142E-2"/>
                  <c:y val="-0.14355354586387975"/>
                </c:manualLayout>
              </c:layout>
              <c:tx>
                <c:rich>
                  <a:bodyPr/>
                  <a:lstStyle/>
                  <a:p>
                    <a:fld id="{B8CCB38D-E276-4551-B119-6EE4B6C6482E}" type="VALUE">
                      <a:rPr lang="en-US" smtClean="0"/>
                      <a:pPr/>
                      <a:t>[VALUE]</a:t>
                    </a:fld>
                    <a:r>
                      <a:rPr lang="en-US" dirty="0"/>
                      <a:t> (5%)</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9D1-451A-9BDC-F9482C5A8BE1}"/>
                </c:ext>
              </c:extLst>
            </c:dLbl>
            <c:dLbl>
              <c:idx val="3"/>
              <c:layout>
                <c:manualLayout>
                  <c:x val="4.7241118669690101E-2"/>
                  <c:y val="-0.14355354586387975"/>
                </c:manualLayout>
              </c:layout>
              <c:tx>
                <c:rich>
                  <a:bodyPr/>
                  <a:lstStyle/>
                  <a:p>
                    <a:fld id="{FDD9B294-4D9D-471E-874E-8C81BCE08758}" type="VALUE">
                      <a:rPr lang="en-US" smtClean="0"/>
                      <a:pPr/>
                      <a:t>[VALUE]</a:t>
                    </a:fld>
                    <a:r>
                      <a:rPr lang="en-US" dirty="0"/>
                      <a:t> (1%)</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9D1-451A-9BDC-F9482C5A8B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Sheet1!$A$2:$A$5</c:f>
              <c:strCache>
                <c:ptCount val="4"/>
                <c:pt idx="0">
                  <c:v>Out-of-state</c:v>
                </c:pt>
                <c:pt idx="1">
                  <c:v>In State private</c:v>
                </c:pt>
                <c:pt idx="2">
                  <c:v>Adult Diploma Program</c:v>
                </c:pt>
                <c:pt idx="3">
                  <c:v>Home-School</c:v>
                </c:pt>
              </c:strCache>
            </c:strRef>
          </c:cat>
          <c:val>
            <c:numRef>
              <c:f>Sheet1!$B$2:$B$5</c:f>
              <c:numCache>
                <c:formatCode>General</c:formatCode>
                <c:ptCount val="4"/>
                <c:pt idx="0">
                  <c:v>76</c:v>
                </c:pt>
                <c:pt idx="1">
                  <c:v>18</c:v>
                </c:pt>
                <c:pt idx="2">
                  <c:v>5</c:v>
                </c:pt>
                <c:pt idx="3">
                  <c:v>1</c:v>
                </c:pt>
              </c:numCache>
            </c:numRef>
          </c:val>
          <c:extLst>
            <c:ext xmlns:c16="http://schemas.microsoft.com/office/drawing/2014/chart" uri="{C3380CC4-5D6E-409C-BE32-E72D297353CC}">
              <c16:uniqueId val="{00000000-59D1-451A-9BDC-F9482C5A8BE1}"/>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layout>
        <c:manualLayout>
          <c:xMode val="edge"/>
          <c:yMode val="edge"/>
          <c:x val="0.67297149612250851"/>
          <c:y val="0"/>
          <c:w val="0.31543266913064438"/>
          <c:h val="0.98401173469809189"/>
        </c:manualLayout>
      </c:layout>
      <c:overlay val="0"/>
      <c:spPr>
        <a:noFill/>
        <a:ln>
          <a:noFill/>
        </a:ln>
        <a:effectLst/>
      </c:spPr>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3492063492063"/>
          <c:y val="5.9139759910354792E-2"/>
          <c:w val="0.7913095238095238"/>
          <c:h val="0.74247322729945509"/>
        </c:manualLayout>
      </c:layout>
      <c:barChart>
        <c:barDir val="bar"/>
        <c:grouping val="clustered"/>
        <c:varyColors val="0"/>
        <c:ser>
          <c:idx val="0"/>
          <c:order val="0"/>
          <c:tx>
            <c:strRef>
              <c:f>Sheet1!$B$1</c:f>
              <c:strCache>
                <c:ptCount val="1"/>
                <c:pt idx="0">
                  <c:v>Series 1</c:v>
                </c:pt>
              </c:strCache>
            </c:strRef>
          </c:tx>
          <c:spPr>
            <a:solidFill>
              <a:srgbClr val="74748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Yes</c:v>
                </c:pt>
                <c:pt idx="1">
                  <c:v>No</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0-DE32-4637-9415-599691EEF0C5}"/>
            </c:ext>
          </c:extLst>
        </c:ser>
        <c:dLbls>
          <c:showLegendKey val="0"/>
          <c:showVal val="0"/>
          <c:showCatName val="0"/>
          <c:showSerName val="0"/>
          <c:showPercent val="0"/>
          <c:showBubbleSize val="0"/>
        </c:dLbls>
        <c:gapWidth val="70"/>
        <c:axId val="1213393440"/>
        <c:axId val="1213392784"/>
      </c:barChart>
      <c:catAx>
        <c:axId val="1213393440"/>
        <c:scaling>
          <c:orientation val="minMax"/>
        </c:scaling>
        <c:delete val="0"/>
        <c:axPos val="l"/>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2784"/>
        <c:crosses val="autoZero"/>
        <c:auto val="1"/>
        <c:lblAlgn val="ctr"/>
        <c:lblOffset val="100"/>
        <c:noMultiLvlLbl val="0"/>
      </c:catAx>
      <c:valAx>
        <c:axId val="1213392784"/>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IN" dirty="0"/>
                  <a:t>Count</a:t>
                </a:r>
              </a:p>
            </c:rich>
          </c:tx>
          <c:layout>
            <c:manualLayout>
              <c:xMode val="edge"/>
              <c:yMode val="edge"/>
              <c:x val="0.45033714535683039"/>
              <c:y val="0.919354872849516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3440"/>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3492063492063"/>
          <c:y val="5.9139759910354792E-2"/>
          <c:w val="0.7913095238095238"/>
          <c:h val="0.74247322729945509"/>
        </c:manualLayout>
      </c:layout>
      <c:barChart>
        <c:barDir val="bar"/>
        <c:grouping val="clustered"/>
        <c:varyColors val="0"/>
        <c:ser>
          <c:idx val="0"/>
          <c:order val="0"/>
          <c:tx>
            <c:strRef>
              <c:f>Sheet1!$B$1</c:f>
              <c:strCache>
                <c:ptCount val="1"/>
                <c:pt idx="0">
                  <c:v>Series 1</c:v>
                </c:pt>
              </c:strCache>
            </c:strRef>
          </c:tx>
          <c:spPr>
            <a:solidFill>
              <a:srgbClr val="74748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c:v>
                </c:pt>
                <c:pt idx="1">
                  <c:v>Yes</c:v>
                </c:pt>
                <c:pt idx="2">
                  <c:v>N/A</c:v>
                </c:pt>
              </c:strCache>
            </c:strRef>
          </c:cat>
          <c:val>
            <c:numRef>
              <c:f>Sheet1!$B$2:$B$4</c:f>
              <c:numCache>
                <c:formatCode>General</c:formatCode>
                <c:ptCount val="3"/>
                <c:pt idx="0">
                  <c:v>3</c:v>
                </c:pt>
                <c:pt idx="1">
                  <c:v>17</c:v>
                </c:pt>
                <c:pt idx="2">
                  <c:v>80</c:v>
                </c:pt>
              </c:numCache>
            </c:numRef>
          </c:val>
          <c:extLst>
            <c:ext xmlns:c16="http://schemas.microsoft.com/office/drawing/2014/chart" uri="{C3380CC4-5D6E-409C-BE32-E72D297353CC}">
              <c16:uniqueId val="{00000000-DE32-4637-9415-599691EEF0C5}"/>
            </c:ext>
          </c:extLst>
        </c:ser>
        <c:dLbls>
          <c:showLegendKey val="0"/>
          <c:showVal val="0"/>
          <c:showCatName val="0"/>
          <c:showSerName val="0"/>
          <c:showPercent val="0"/>
          <c:showBubbleSize val="0"/>
        </c:dLbls>
        <c:gapWidth val="70"/>
        <c:axId val="1213393440"/>
        <c:axId val="1213392784"/>
      </c:barChart>
      <c:catAx>
        <c:axId val="1213393440"/>
        <c:scaling>
          <c:orientation val="minMax"/>
        </c:scaling>
        <c:delete val="0"/>
        <c:axPos val="l"/>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2784"/>
        <c:crosses val="autoZero"/>
        <c:auto val="1"/>
        <c:lblAlgn val="ctr"/>
        <c:lblOffset val="100"/>
        <c:noMultiLvlLbl val="0"/>
      </c:catAx>
      <c:valAx>
        <c:axId val="1213392784"/>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IN" dirty="0"/>
                  <a:t>Count</a:t>
                </a:r>
              </a:p>
            </c:rich>
          </c:tx>
          <c:layout>
            <c:manualLayout>
              <c:xMode val="edge"/>
              <c:yMode val="edge"/>
              <c:x val="0.45827365329333836"/>
              <c:y val="0.919354872849516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3440"/>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22222222222221"/>
          <c:y val="5.9139759910354792E-2"/>
          <c:w val="0.37616213151927436"/>
          <c:h val="0.74247322729945509"/>
        </c:manualLayout>
      </c:layout>
      <c:barChart>
        <c:barDir val="bar"/>
        <c:grouping val="stacked"/>
        <c:varyColors val="0"/>
        <c:ser>
          <c:idx val="1"/>
          <c:order val="0"/>
          <c:tx>
            <c:strRef>
              <c:f>Sheet1!$B$1</c:f>
              <c:strCache>
                <c:ptCount val="1"/>
              </c:strCache>
            </c:strRef>
          </c:tx>
          <c:spPr>
            <a:solidFill>
              <a:srgbClr val="7474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Signed form</c:v>
                </c:pt>
                <c:pt idx="1">
                  <c:v>Plane ticket</c:v>
                </c:pt>
                <c:pt idx="2">
                  <c:v>Home visit</c:v>
                </c:pt>
                <c:pt idx="3">
                  <c:v>Acceptance letter</c:v>
                </c:pt>
                <c:pt idx="4">
                  <c:v>External school confirmation</c:v>
                </c:pt>
                <c:pt idx="5">
                  <c:v>Text message</c:v>
                </c:pt>
                <c:pt idx="6">
                  <c:v>Document request</c:v>
                </c:pt>
                <c:pt idx="7">
                  <c:v>Parent confirmation</c:v>
                </c:pt>
              </c:strCache>
            </c:strRef>
          </c:cat>
          <c:val>
            <c:numRef>
              <c:f>Sheet1!$B$2:$B$9</c:f>
              <c:numCache>
                <c:formatCode>General</c:formatCode>
                <c:ptCount val="8"/>
                <c:pt idx="0">
                  <c:v>1</c:v>
                </c:pt>
                <c:pt idx="1">
                  <c:v>1</c:v>
                </c:pt>
                <c:pt idx="2">
                  <c:v>1</c:v>
                </c:pt>
                <c:pt idx="3">
                  <c:v>1</c:v>
                </c:pt>
                <c:pt idx="4">
                  <c:v>2</c:v>
                </c:pt>
                <c:pt idx="5">
                  <c:v>4</c:v>
                </c:pt>
                <c:pt idx="6">
                  <c:v>4</c:v>
                </c:pt>
                <c:pt idx="7">
                  <c:v>6</c:v>
                </c:pt>
              </c:numCache>
            </c:numRef>
          </c:val>
          <c:extLst>
            <c:ext xmlns:c16="http://schemas.microsoft.com/office/drawing/2014/chart" uri="{C3380CC4-5D6E-409C-BE32-E72D297353CC}">
              <c16:uniqueId val="{00000000-1253-482E-8A7C-7DA4820936E9}"/>
            </c:ext>
          </c:extLst>
        </c:ser>
        <c:dLbls>
          <c:showLegendKey val="0"/>
          <c:showVal val="0"/>
          <c:showCatName val="0"/>
          <c:showSerName val="0"/>
          <c:showPercent val="0"/>
          <c:showBubbleSize val="0"/>
        </c:dLbls>
        <c:gapWidth val="75"/>
        <c:overlap val="100"/>
        <c:axId val="1213393440"/>
        <c:axId val="1213392784"/>
      </c:barChart>
      <c:catAx>
        <c:axId val="121339344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IN" dirty="0"/>
                  <a:t>Documentation type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2784"/>
        <c:crosses val="autoZero"/>
        <c:auto val="1"/>
        <c:lblAlgn val="ctr"/>
        <c:lblOffset val="100"/>
        <c:noMultiLvlLbl val="0"/>
      </c:catAx>
      <c:valAx>
        <c:axId val="1213392784"/>
        <c:scaling>
          <c:orientation val="minMax"/>
          <c:max val="5"/>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IN" dirty="0"/>
                  <a:t>Count</a:t>
                </a:r>
              </a:p>
            </c:rich>
          </c:tx>
          <c:layout>
            <c:manualLayout>
              <c:xMode val="edge"/>
              <c:yMode val="edge"/>
              <c:x val="0.61917505847483345"/>
              <c:y val="0.919354872849516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12700">
            <a:solidFill>
              <a:srgbClr val="747480"/>
            </a:solid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3440"/>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15422333240818"/>
          <c:y val="5.9139759910354792E-2"/>
          <c:w val="0.80982847845518058"/>
          <c:h val="0.83984600122418662"/>
        </c:manualLayout>
      </c:layout>
      <c:barChart>
        <c:barDir val="bar"/>
        <c:grouping val="stacked"/>
        <c:varyColors val="0"/>
        <c:ser>
          <c:idx val="0"/>
          <c:order val="0"/>
          <c:tx>
            <c:strRef>
              <c:f>Sheet1!$B$1</c:f>
              <c:strCache>
                <c:ptCount val="1"/>
                <c:pt idx="0">
                  <c:v>No</c:v>
                </c:pt>
              </c:strCache>
            </c:strRef>
          </c:tx>
          <c:spPr>
            <a:solidFill>
              <a:srgbClr val="C4C4CD"/>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09D-4BC8-8A87-CDBFBB5D35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Home school</c:v>
                </c:pt>
                <c:pt idx="1">
                  <c:v>Adult diploma</c:v>
                </c:pt>
                <c:pt idx="2">
                  <c:v>In-state private</c:v>
                </c:pt>
                <c:pt idx="3">
                  <c:v>Out-of-state</c:v>
                </c:pt>
              </c:strCache>
            </c:strRef>
          </c:cat>
          <c:val>
            <c:numRef>
              <c:f>Sheet1!$B$2:$B$5</c:f>
              <c:numCache>
                <c:formatCode>General</c:formatCode>
                <c:ptCount val="4"/>
                <c:pt idx="0">
                  <c:v>4</c:v>
                </c:pt>
                <c:pt idx="1">
                  <c:v>4</c:v>
                </c:pt>
                <c:pt idx="2">
                  <c:v>14</c:v>
                </c:pt>
                <c:pt idx="3">
                  <c:v>58</c:v>
                </c:pt>
              </c:numCache>
            </c:numRef>
          </c:val>
          <c:extLst>
            <c:ext xmlns:c16="http://schemas.microsoft.com/office/drawing/2014/chart" uri="{C3380CC4-5D6E-409C-BE32-E72D297353CC}">
              <c16:uniqueId val="{00000001-F09D-4BC8-8A87-CDBFBB5D35B8}"/>
            </c:ext>
          </c:extLst>
        </c:ser>
        <c:ser>
          <c:idx val="1"/>
          <c:order val="1"/>
          <c:tx>
            <c:strRef>
              <c:f>Sheet1!$C$1</c:f>
              <c:strCache>
                <c:ptCount val="1"/>
                <c:pt idx="0">
                  <c:v>Yes</c:v>
                </c:pt>
              </c:strCache>
            </c:strRef>
          </c:tx>
          <c:spPr>
            <a:solidFill>
              <a:srgbClr val="74748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F09D-4BC8-8A87-CDBFBB5D35B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Home school</c:v>
                </c:pt>
                <c:pt idx="1">
                  <c:v>Adult diploma</c:v>
                </c:pt>
                <c:pt idx="2">
                  <c:v>In-state private</c:v>
                </c:pt>
                <c:pt idx="3">
                  <c:v>Out-of-state</c:v>
                </c:pt>
              </c:strCache>
            </c:strRef>
          </c:cat>
          <c:val>
            <c:numRef>
              <c:f>Sheet1!$C$2:$C$5</c:f>
              <c:numCache>
                <c:formatCode>General</c:formatCode>
                <c:ptCount val="4"/>
                <c:pt idx="2">
                  <c:v>3</c:v>
                </c:pt>
                <c:pt idx="3">
                  <c:v>17</c:v>
                </c:pt>
              </c:numCache>
            </c:numRef>
          </c:val>
          <c:extLst>
            <c:ext xmlns:c16="http://schemas.microsoft.com/office/drawing/2014/chart" uri="{C3380CC4-5D6E-409C-BE32-E72D297353CC}">
              <c16:uniqueId val="{00000003-F09D-4BC8-8A87-CDBFBB5D35B8}"/>
            </c:ext>
          </c:extLst>
        </c:ser>
        <c:dLbls>
          <c:showLegendKey val="0"/>
          <c:showVal val="0"/>
          <c:showCatName val="0"/>
          <c:showSerName val="0"/>
          <c:showPercent val="0"/>
          <c:showBubbleSize val="0"/>
        </c:dLbls>
        <c:gapWidth val="75"/>
        <c:overlap val="100"/>
        <c:axId val="1213393440"/>
        <c:axId val="1213392784"/>
      </c:barChart>
      <c:catAx>
        <c:axId val="1213393440"/>
        <c:scaling>
          <c:orientation val="minMax"/>
        </c:scaling>
        <c:delete val="0"/>
        <c:axPos val="l"/>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2784"/>
        <c:crosses val="autoZero"/>
        <c:auto val="1"/>
        <c:lblAlgn val="ctr"/>
        <c:lblOffset val="100"/>
        <c:noMultiLvlLbl val="0"/>
      </c:catAx>
      <c:valAx>
        <c:axId val="1213392784"/>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IN" dirty="0"/>
                  <a:t>Count</a:t>
                </a:r>
              </a:p>
            </c:rich>
          </c:tx>
          <c:layout>
            <c:manualLayout>
              <c:xMode val="edge"/>
              <c:yMode val="edge"/>
              <c:x val="0.52665957866840329"/>
              <c:y val="0.957222041665797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12700">
            <a:solidFill>
              <a:srgbClr val="747480"/>
            </a:solid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213393440"/>
        <c:crosses val="autoZero"/>
        <c:crossBetween val="between"/>
        <c:majorUnit val="50"/>
      </c:valAx>
      <c:spPr>
        <a:noFill/>
        <a:ln>
          <a:noFill/>
        </a:ln>
        <a:effectLst/>
      </c:spPr>
    </c:plotArea>
    <c:legend>
      <c:legendPos val="r"/>
      <c:layout>
        <c:manualLayout>
          <c:xMode val="edge"/>
          <c:yMode val="edge"/>
          <c:x val="0.9024077157923952"/>
          <c:y val="0.45163823364417899"/>
          <c:w val="3.8613655287260615E-2"/>
          <c:h val="9.67235327116418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n-US"/>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6793972182049"/>
          <c:y val="3.8293181577525516E-2"/>
          <c:w val="0.7636991804595854"/>
          <c:h val="0.84984818668520634"/>
        </c:manualLayout>
      </c:layout>
      <c:barChart>
        <c:barDir val="bar"/>
        <c:grouping val="clustered"/>
        <c:varyColors val="0"/>
        <c:ser>
          <c:idx val="0"/>
          <c:order val="0"/>
          <c:tx>
            <c:strRef>
              <c:f>Sheet1!$B$1</c:f>
              <c:strCache>
                <c:ptCount val="1"/>
                <c:pt idx="0">
                  <c:v>Series 1</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suspension (Bus)</c:v>
                </c:pt>
                <c:pt idx="2">
                  <c:v>Remove (Temp)</c:v>
                </c:pt>
                <c:pt idx="3">
                  <c:v>Restraint_Physical</c:v>
                </c:pt>
                <c:pt idx="4">
                  <c:v>Emergency Removal</c:v>
                </c:pt>
                <c:pt idx="5">
                  <c:v>Suspension In</c:v>
                </c:pt>
                <c:pt idx="6">
                  <c:v>CIC Placement</c:v>
                </c:pt>
                <c:pt idx="7">
                  <c:v>Suspension Out</c:v>
                </c:pt>
              </c:strCache>
            </c:strRef>
          </c:cat>
          <c:val>
            <c:numRef>
              <c:f>Sheet1!$B$2:$B$9</c:f>
              <c:numCache>
                <c:formatCode>General</c:formatCode>
                <c:ptCount val="8"/>
                <c:pt idx="0">
                  <c:v>20</c:v>
                </c:pt>
                <c:pt idx="1">
                  <c:v>54</c:v>
                </c:pt>
                <c:pt idx="2">
                  <c:v>63</c:v>
                </c:pt>
                <c:pt idx="3">
                  <c:v>97</c:v>
                </c:pt>
                <c:pt idx="4">
                  <c:v>121</c:v>
                </c:pt>
                <c:pt idx="5">
                  <c:v>221</c:v>
                </c:pt>
                <c:pt idx="6">
                  <c:v>359</c:v>
                </c:pt>
                <c:pt idx="7">
                  <c:v>2371</c:v>
                </c:pt>
              </c:numCache>
            </c:numRef>
          </c:val>
          <c:extLst>
            <c:ext xmlns:c16="http://schemas.microsoft.com/office/drawing/2014/chart" uri="{C3380CC4-5D6E-409C-BE32-E72D297353CC}">
              <c16:uniqueId val="{00000000-4DB7-407B-B470-F701807D2B22}"/>
            </c:ext>
          </c:extLst>
        </c:ser>
        <c:dLbls>
          <c:showLegendKey val="0"/>
          <c:showVal val="0"/>
          <c:showCatName val="0"/>
          <c:showSerName val="0"/>
          <c:showPercent val="0"/>
          <c:showBubbleSize val="0"/>
        </c:dLbls>
        <c:gapWidth val="70"/>
        <c:axId val="1208768504"/>
        <c:axId val="1208766536"/>
      </c:barChart>
      <c:catAx>
        <c:axId val="1208768504"/>
        <c:scaling>
          <c:orientation val="minMax"/>
        </c:scaling>
        <c:delete val="0"/>
        <c:axPos val="l"/>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6536"/>
        <c:crosses val="autoZero"/>
        <c:auto val="1"/>
        <c:lblAlgn val="ctr"/>
        <c:lblOffset val="100"/>
        <c:noMultiLvlLbl val="0"/>
      </c:catAx>
      <c:valAx>
        <c:axId val="1208766536"/>
        <c:scaling>
          <c:orientation val="minMax"/>
        </c:scaling>
        <c:delete val="0"/>
        <c:axPos val="b"/>
        <c:numFmt formatCode="#,##0" sourceLinked="0"/>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1226239334963102"/>
        </c:manualLayout>
      </c:layout>
      <c:barChart>
        <c:barDir val="col"/>
        <c:grouping val="clustered"/>
        <c:varyColors val="0"/>
        <c:ser>
          <c:idx val="0"/>
          <c:order val="0"/>
          <c:tx>
            <c:strRef>
              <c:f>Sheet1!$B$1</c:f>
              <c:strCache>
                <c:ptCount val="1"/>
                <c:pt idx="0">
                  <c:v>Series 1</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Sheet1!$A$2:$A$15</c:f>
              <c:numCache>
                <c:formatCode>General</c:formatCode>
                <c:ptCount val="14"/>
                <c:pt idx="0">
                  <c:v>1</c:v>
                </c:pt>
                <c:pt idx="1">
                  <c:v>2</c:v>
                </c:pt>
                <c:pt idx="2">
                  <c:v>3</c:v>
                </c:pt>
                <c:pt idx="3">
                  <c:v>4</c:v>
                </c:pt>
                <c:pt idx="4">
                  <c:v>5</c:v>
                </c:pt>
                <c:pt idx="5">
                  <c:v>6</c:v>
                </c:pt>
                <c:pt idx="6">
                  <c:v>7</c:v>
                </c:pt>
                <c:pt idx="7">
                  <c:v>8</c:v>
                </c:pt>
                <c:pt idx="8">
                  <c:v>9</c:v>
                </c:pt>
                <c:pt idx="9">
                  <c:v>10</c:v>
                </c:pt>
                <c:pt idx="10">
                  <c:v>13</c:v>
                </c:pt>
                <c:pt idx="11">
                  <c:v>15</c:v>
                </c:pt>
                <c:pt idx="12">
                  <c:v>20</c:v>
                </c:pt>
                <c:pt idx="13">
                  <c:v>28</c:v>
                </c:pt>
              </c:numCache>
            </c:numRef>
          </c:cat>
          <c:val>
            <c:numRef>
              <c:f>Sheet1!$B$2:$B$15</c:f>
              <c:numCache>
                <c:formatCode>General</c:formatCode>
                <c:ptCount val="14"/>
                <c:pt idx="0">
                  <c:v>988</c:v>
                </c:pt>
                <c:pt idx="1">
                  <c:v>732</c:v>
                </c:pt>
                <c:pt idx="2">
                  <c:v>722</c:v>
                </c:pt>
                <c:pt idx="3">
                  <c:v>36</c:v>
                </c:pt>
                <c:pt idx="4">
                  <c:v>99</c:v>
                </c:pt>
                <c:pt idx="5">
                  <c:v>3</c:v>
                </c:pt>
                <c:pt idx="6">
                  <c:v>1</c:v>
                </c:pt>
                <c:pt idx="7">
                  <c:v>2</c:v>
                </c:pt>
                <c:pt idx="8">
                  <c:v>6</c:v>
                </c:pt>
                <c:pt idx="9">
                  <c:v>2</c:v>
                </c:pt>
                <c:pt idx="10">
                  <c:v>1</c:v>
                </c:pt>
                <c:pt idx="11">
                  <c:v>2</c:v>
                </c:pt>
                <c:pt idx="12">
                  <c:v>1</c:v>
                </c:pt>
                <c:pt idx="13">
                  <c:v>1</c:v>
                </c:pt>
              </c:numCache>
            </c:numRef>
          </c:val>
          <c:extLst>
            <c:ext xmlns:c16="http://schemas.microsoft.com/office/drawing/2014/chart" uri="{C3380CC4-5D6E-409C-BE32-E72D297353CC}">
              <c16:uniqueId val="{00000000-815F-4789-92A8-4DAF13956616}"/>
            </c:ext>
          </c:extLst>
        </c:ser>
        <c:dLbls>
          <c:showLegendKey val="0"/>
          <c:showVal val="0"/>
          <c:showCatName val="0"/>
          <c:showSerName val="0"/>
          <c:showPercent val="0"/>
          <c:showBubbleSize val="0"/>
        </c:dLbls>
        <c:gapWidth val="70"/>
        <c:axId val="1208768504"/>
        <c:axId val="1208766536"/>
      </c:barChart>
      <c:catAx>
        <c:axId val="120876850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GB" b="1" dirty="0"/>
                  <a:t>Suspension in Days</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0" spcFirstLastPara="1" vertOverflow="ellipsis" wrap="square" anchor="ctr" anchorCtr="1"/>
          <a:lstStyle/>
          <a:p>
            <a:pPr>
              <a:defRPr sz="800" b="0" i="0" u="none" strike="noStrike" kern="1200" baseline="0">
                <a:solidFill>
                  <a:schemeClr val="bg1"/>
                </a:solidFill>
                <a:latin typeface="+mn-lt"/>
                <a:ea typeface="+mn-ea"/>
                <a:cs typeface="+mn-cs"/>
              </a:defRPr>
            </a:pPr>
            <a:endParaRPr lang="en-US"/>
          </a:p>
        </c:txPr>
        <c:crossAx val="1208766536"/>
        <c:crosses val="autoZero"/>
        <c:auto val="1"/>
        <c:lblAlgn val="ctr"/>
        <c:lblOffset val="100"/>
        <c:noMultiLvlLbl val="0"/>
      </c:catAx>
      <c:valAx>
        <c:axId val="1208766536"/>
        <c:scaling>
          <c:orientation val="minMax"/>
        </c:scaling>
        <c:delete val="0"/>
        <c:axPos val="l"/>
        <c:numFmt formatCode="#,##0" sourceLinked="0"/>
        <c:majorTickMark val="none"/>
        <c:minorTickMark val="none"/>
        <c:tickLblPos val="none"/>
        <c:spPr>
          <a:noFill/>
          <a:ln w="12700">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800">
          <a:solidFill>
            <a:schemeClr val="bg1"/>
          </a:solidFill>
        </a:defRPr>
      </a:pPr>
      <a:endParaRPr lang="en-US"/>
    </a:p>
  </c:txPr>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985532209782943"/>
        </c:manualLayout>
      </c:layout>
      <c:barChart>
        <c:barDir val="col"/>
        <c:grouping val="clustered"/>
        <c:varyColors val="0"/>
        <c:ser>
          <c:idx val="0"/>
          <c:order val="0"/>
          <c:tx>
            <c:strRef>
              <c:f>Sheet1!$B$1</c:f>
              <c:strCache>
                <c:ptCount val="1"/>
                <c:pt idx="0">
                  <c:v>Series 1</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Sheet1!$B$2:$B$13</c:f>
              <c:numCache>
                <c:formatCode>General</c:formatCode>
                <c:ptCount val="12"/>
                <c:pt idx="0">
                  <c:v>20</c:v>
                </c:pt>
                <c:pt idx="1">
                  <c:v>10</c:v>
                </c:pt>
                <c:pt idx="2">
                  <c:v>31</c:v>
                </c:pt>
                <c:pt idx="3">
                  <c:v>48</c:v>
                </c:pt>
                <c:pt idx="4">
                  <c:v>113</c:v>
                </c:pt>
                <c:pt idx="5">
                  <c:v>128</c:v>
                </c:pt>
                <c:pt idx="6">
                  <c:v>304</c:v>
                </c:pt>
                <c:pt idx="7">
                  <c:v>555</c:v>
                </c:pt>
                <c:pt idx="8">
                  <c:v>649</c:v>
                </c:pt>
                <c:pt idx="9">
                  <c:v>507</c:v>
                </c:pt>
                <c:pt idx="10">
                  <c:v>414</c:v>
                </c:pt>
                <c:pt idx="11">
                  <c:v>371</c:v>
                </c:pt>
              </c:numCache>
            </c:numRef>
          </c:val>
          <c:extLst>
            <c:ext xmlns:c16="http://schemas.microsoft.com/office/drawing/2014/chart" uri="{C3380CC4-5D6E-409C-BE32-E72D297353CC}">
              <c16:uniqueId val="{00000000-B680-45A1-93AC-B8F53EB72BB6}"/>
            </c:ext>
          </c:extLst>
        </c:ser>
        <c:dLbls>
          <c:showLegendKey val="0"/>
          <c:showVal val="0"/>
          <c:showCatName val="0"/>
          <c:showSerName val="0"/>
          <c:showPercent val="0"/>
          <c:showBubbleSize val="0"/>
        </c:dLbls>
        <c:gapWidth val="70"/>
        <c:axId val="1208768504"/>
        <c:axId val="1208766536"/>
      </c:barChart>
      <c:catAx>
        <c:axId val="1208768504"/>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r>
                  <a:rPr lang="en-GB" dirty="0"/>
                  <a:t>Grade</a:t>
                </a:r>
              </a:p>
            </c:rich>
          </c:tx>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0" spcFirstLastPara="1" vertOverflow="ellipsis" wrap="square" anchor="ctr" anchorCtr="1"/>
          <a:lstStyle/>
          <a:p>
            <a:pPr>
              <a:defRPr sz="800" b="0" i="0" u="none" strike="noStrike" kern="1200" baseline="0">
                <a:solidFill>
                  <a:schemeClr val="bg1"/>
                </a:solidFill>
                <a:latin typeface="+mn-lt"/>
                <a:ea typeface="+mn-ea"/>
                <a:cs typeface="+mn-cs"/>
              </a:defRPr>
            </a:pPr>
            <a:endParaRPr lang="en-US"/>
          </a:p>
        </c:txPr>
        <c:crossAx val="1208766536"/>
        <c:crosses val="autoZero"/>
        <c:auto val="1"/>
        <c:lblAlgn val="ctr"/>
        <c:lblOffset val="100"/>
        <c:noMultiLvlLbl val="0"/>
      </c:catAx>
      <c:valAx>
        <c:axId val="1208766536"/>
        <c:scaling>
          <c:orientation val="minMax"/>
        </c:scaling>
        <c:delete val="0"/>
        <c:axPos val="l"/>
        <c:numFmt formatCode="#,##0" sourceLinked="0"/>
        <c:majorTickMark val="none"/>
        <c:minorTickMark val="none"/>
        <c:tickLblPos val="none"/>
        <c:spPr>
          <a:noFill/>
          <a:ln w="12700">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noFill/>
    </a:ln>
    <a:effectLst/>
  </c:spPr>
  <c:txPr>
    <a:bodyPr/>
    <a:lstStyle/>
    <a:p>
      <a:pPr>
        <a:defRPr sz="8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16166849781264"/>
          <c:y val="3.9706887755477108E-2"/>
          <c:w val="0.81077641069155704"/>
          <c:h val="0.93339543549138337"/>
        </c:manualLayout>
      </c:layout>
      <c:barChart>
        <c:barDir val="col"/>
        <c:grouping val="stacked"/>
        <c:varyColors val="0"/>
        <c:ser>
          <c:idx val="0"/>
          <c:order val="0"/>
          <c:spPr>
            <a:solidFill>
              <a:srgbClr val="C4C4CD"/>
            </a:solidFill>
            <a:ln w="9525" algn="ctr">
              <a:solidFill>
                <a:schemeClr val="tx1"/>
              </a:solidFill>
              <a:prstDash val="solid"/>
            </a:ln>
          </c:spPr>
          <c:invertIfNegative val="0"/>
          <c:dPt>
            <c:idx val="0"/>
            <c:invertIfNegative val="0"/>
            <c:bubble3D val="0"/>
            <c:spPr>
              <a:solidFill>
                <a:schemeClr val="tx2"/>
              </a:solidFill>
              <a:ln w="9525" algn="ctr">
                <a:solidFill>
                  <a:schemeClr val="tx1"/>
                </a:solidFill>
                <a:prstDash val="solid"/>
              </a:ln>
            </c:spPr>
            <c:extLst>
              <c:ext xmlns:c16="http://schemas.microsoft.com/office/drawing/2014/chart" uri="{C3380CC4-5D6E-409C-BE32-E72D297353CC}">
                <c16:uniqueId val="{00000000-FE61-4661-8A4F-4F96EE790A9D}"/>
              </c:ext>
            </c:extLst>
          </c:dPt>
          <c:dPt>
            <c:idx val="3"/>
            <c:invertIfNegative val="0"/>
            <c:bubble3D val="0"/>
            <c:spPr>
              <a:solidFill>
                <a:srgbClr val="747480"/>
              </a:solidFill>
              <a:ln w="9525" algn="ctr">
                <a:solidFill>
                  <a:schemeClr val="tx1"/>
                </a:solidFill>
                <a:prstDash val="solid"/>
              </a:ln>
            </c:spPr>
            <c:extLst>
              <c:ext xmlns:c16="http://schemas.microsoft.com/office/drawing/2014/chart" uri="{C3380CC4-5D6E-409C-BE32-E72D297353CC}">
                <c16:uniqueId val="{00000001-FE61-4661-8A4F-4F96EE790A9D}"/>
              </c:ext>
            </c:extLst>
          </c:dPt>
          <c:dLbls>
            <c:dLbl>
              <c:idx val="0"/>
              <c:layout>
                <c:manualLayout>
                  <c:x val="0"/>
                  <c:y val="-4.657661853749418E-4"/>
                </c:manualLayout>
              </c:layout>
              <c:numFmt formatCode="#,##0&quot;%&quot;;&quot;-&quot;#,##0&quot;%&quot;" sourceLinked="0"/>
              <c:spPr>
                <a:noFill/>
                <a:ln>
                  <a:noFill/>
                </a:ln>
              </c:spPr>
              <c:txPr>
                <a:bodyPr wrap="none"/>
                <a:lstStyle/>
                <a:p>
                  <a:pPr>
                    <a:defRPr sz="1200" kern="1200">
                      <a:solidFill>
                        <a:schemeClr val="bg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E61-4661-8A4F-4F96EE790A9D}"/>
                </c:ext>
              </c:extLst>
            </c:dLbl>
            <c:dLbl>
              <c:idx val="1"/>
              <c:layout>
                <c:manualLayout>
                  <c:x val="0"/>
                  <c:y val="0"/>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E61-4661-8A4F-4F96EE790A9D}"/>
                </c:ext>
              </c:extLst>
            </c:dLbl>
            <c:dLbl>
              <c:idx val="2"/>
              <c:layout>
                <c:manualLayout>
                  <c:x val="0"/>
                  <c:y val="-4.657661853749418E-4"/>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E61-4661-8A4F-4F96EE790A9D}"/>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E61-4661-8A4F-4F96EE790A9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71.2</c:v>
                </c:pt>
                <c:pt idx="1">
                  <c:v>87.4</c:v>
                </c:pt>
                <c:pt idx="2">
                  <c:v>74.3</c:v>
                </c:pt>
                <c:pt idx="3">
                  <c:v>43.8</c:v>
                </c:pt>
              </c:numCache>
            </c:numRef>
          </c:val>
          <c:extLst>
            <c:ext xmlns:c16="http://schemas.microsoft.com/office/drawing/2014/chart" uri="{C3380CC4-5D6E-409C-BE32-E72D297353CC}">
              <c16:uniqueId val="{00000004-FE61-4661-8A4F-4F96EE790A9D}"/>
            </c:ext>
          </c:extLst>
        </c:ser>
        <c:dLbls>
          <c:showLegendKey val="0"/>
          <c:showVal val="0"/>
          <c:showCatName val="0"/>
          <c:showSerName val="0"/>
          <c:showPercent val="0"/>
          <c:showBubbleSize val="0"/>
        </c:dLbls>
        <c:gapWidth val="80"/>
        <c:overlap val="100"/>
        <c:axId val="1811081263"/>
        <c:axId val="1"/>
      </c:barChart>
      <c:catAx>
        <c:axId val="1811081263"/>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200" kern="1200">
                <a:solidFill>
                  <a:schemeClr val="bg1"/>
                </a:solidFill>
                <a:latin typeface="+mn-lt"/>
                <a:ea typeface="+mn-ea"/>
                <a:cs typeface="+mn-cs"/>
              </a:defRPr>
            </a:pPr>
            <a:endParaRPr lang="en-US"/>
          </a:p>
        </c:txPr>
        <c:crossAx val="1811081263"/>
        <c:crosses val="min"/>
        <c:crossBetween val="between"/>
        <c:majorUnit val="20"/>
      </c:valAx>
    </c:plotArea>
    <c:plotVisOnly val="0"/>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r>
              <a:rPr lang="en-US" sz="1100" b="1" baseline="0" dirty="0"/>
              <a:t>Hearing report available?</a:t>
            </a:r>
          </a:p>
        </c:rich>
      </c:tx>
      <c:layout>
        <c:manualLayout>
          <c:xMode val="edge"/>
          <c:yMode val="edge"/>
          <c:x val="0.6308275253717327"/>
          <c:y val="0.24020288001782084"/>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31357557239868827"/>
          <c:y val="9.0209526051137148E-2"/>
          <c:w val="0.28781502758583749"/>
          <c:h val="0.81301582281307416"/>
        </c:manualLayout>
      </c:layout>
      <c:pieChart>
        <c:varyColors val="1"/>
        <c:ser>
          <c:idx val="0"/>
          <c:order val="0"/>
          <c:tx>
            <c:strRef>
              <c:f>Sheet1!$B$1</c:f>
              <c:strCache>
                <c:ptCount val="1"/>
                <c:pt idx="0">
                  <c:v>Value</c:v>
                </c:pt>
              </c:strCache>
            </c:strRef>
          </c:tx>
          <c:spPr>
            <a:solidFill>
              <a:srgbClr val="C4C4CD"/>
            </a:solidFill>
            <a:ln w="9525">
              <a:solidFill>
                <a:schemeClr val="tx1"/>
              </a:solidFill>
            </a:ln>
          </c:spPr>
          <c:dPt>
            <c:idx val="0"/>
            <c:bubble3D val="0"/>
            <c:spPr>
              <a:solidFill>
                <a:srgbClr val="FFE600"/>
              </a:solidFill>
              <a:ln w="9525">
                <a:solidFill>
                  <a:schemeClr val="tx1"/>
                </a:solidFill>
              </a:ln>
              <a:effectLst/>
            </c:spPr>
            <c:extLst>
              <c:ext xmlns:c16="http://schemas.microsoft.com/office/drawing/2014/chart" uri="{C3380CC4-5D6E-409C-BE32-E72D297353CC}">
                <c16:uniqueId val="{00000001-3D46-4368-9304-4F266DAD7A73}"/>
              </c:ext>
            </c:extLst>
          </c:dPt>
          <c:dPt>
            <c:idx val="1"/>
            <c:bubble3D val="0"/>
            <c:spPr>
              <a:solidFill>
                <a:srgbClr val="C4C4CD"/>
              </a:solidFill>
              <a:ln w="9525">
                <a:solidFill>
                  <a:schemeClr val="tx1"/>
                </a:solidFill>
              </a:ln>
              <a:effectLst/>
            </c:spPr>
            <c:extLst>
              <c:ext xmlns:c16="http://schemas.microsoft.com/office/drawing/2014/chart" uri="{C3380CC4-5D6E-409C-BE32-E72D297353CC}">
                <c16:uniqueId val="{00000003-3D46-4368-9304-4F266DAD7A7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27</c:v>
                </c:pt>
                <c:pt idx="1">
                  <c:v>46</c:v>
                </c:pt>
              </c:numCache>
            </c:numRef>
          </c:val>
          <c:extLst>
            <c:ext xmlns:c16="http://schemas.microsoft.com/office/drawing/2014/chart" uri="{C3380CC4-5D6E-409C-BE32-E72D297353CC}">
              <c16:uniqueId val="{00000004-3D46-4368-9304-4F266DAD7A7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9932991710867074"/>
          <c:y val="0.38389222182935617"/>
          <c:w val="8.9445561671123622E-2"/>
          <c:h val="0.2386015274843686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82386656796103"/>
          <c:y val="0"/>
          <c:w val="0.60407356932947498"/>
          <c:h val="1"/>
        </c:manualLayout>
      </c:layout>
      <c:barChart>
        <c:barDir val="bar"/>
        <c:grouping val="clustered"/>
        <c:varyColors val="0"/>
        <c:ser>
          <c:idx val="0"/>
          <c:order val="0"/>
          <c:tx>
            <c:strRef>
              <c:f>Sheet1!$B$1</c:f>
              <c:strCache>
                <c:ptCount val="1"/>
                <c:pt idx="0">
                  <c:v>Series 1</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Admin Area</c:v>
                </c:pt>
                <c:pt idx="1">
                  <c:v>Bus</c:v>
                </c:pt>
                <c:pt idx="2">
                  <c:v>Off-campus School</c:v>
                </c:pt>
                <c:pt idx="3">
                  <c:v>Playground</c:v>
                </c:pt>
                <c:pt idx="4">
                  <c:v>On-campus outside</c:v>
                </c:pt>
                <c:pt idx="5">
                  <c:v>Cafeteria</c:v>
                </c:pt>
                <c:pt idx="6">
                  <c:v>Restroom</c:v>
                </c:pt>
                <c:pt idx="7">
                  <c:v>On-campus inside</c:v>
                </c:pt>
                <c:pt idx="8">
                  <c:v>Hallway</c:v>
                </c:pt>
                <c:pt idx="9">
                  <c:v>Classroom</c:v>
                </c:pt>
              </c:strCache>
            </c:strRef>
          </c:cat>
          <c:val>
            <c:numRef>
              <c:f>Sheet1!$B$2:$B$11</c:f>
              <c:numCache>
                <c:formatCode>General</c:formatCode>
                <c:ptCount val="10"/>
                <c:pt idx="0">
                  <c:v>78</c:v>
                </c:pt>
                <c:pt idx="1">
                  <c:v>82</c:v>
                </c:pt>
                <c:pt idx="2">
                  <c:v>86</c:v>
                </c:pt>
                <c:pt idx="3">
                  <c:v>105</c:v>
                </c:pt>
                <c:pt idx="4">
                  <c:v>159</c:v>
                </c:pt>
                <c:pt idx="5">
                  <c:v>209</c:v>
                </c:pt>
                <c:pt idx="6">
                  <c:v>295</c:v>
                </c:pt>
                <c:pt idx="7">
                  <c:v>308</c:v>
                </c:pt>
                <c:pt idx="8">
                  <c:v>733</c:v>
                </c:pt>
                <c:pt idx="9">
                  <c:v>929</c:v>
                </c:pt>
              </c:numCache>
            </c:numRef>
          </c:val>
          <c:extLst>
            <c:ext xmlns:c16="http://schemas.microsoft.com/office/drawing/2014/chart" uri="{C3380CC4-5D6E-409C-BE32-E72D297353CC}">
              <c16:uniqueId val="{00000000-44CE-4767-AB84-53B50F745D98}"/>
            </c:ext>
          </c:extLst>
        </c:ser>
        <c:dLbls>
          <c:showLegendKey val="0"/>
          <c:showVal val="0"/>
          <c:showCatName val="0"/>
          <c:showSerName val="0"/>
          <c:showPercent val="0"/>
          <c:showBubbleSize val="0"/>
        </c:dLbls>
        <c:gapWidth val="70"/>
        <c:axId val="1208768504"/>
        <c:axId val="1208766536"/>
      </c:barChart>
      <c:catAx>
        <c:axId val="120876850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de-DE" sz="1000" b="1"/>
                  <a:t>Location</a:t>
                </a:r>
              </a:p>
            </c:rich>
          </c:tx>
          <c:layout>
            <c:manualLayout>
              <c:xMode val="edge"/>
              <c:yMode val="edge"/>
              <c:x val="0"/>
              <c:y val="0.4162001052386624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6536"/>
        <c:crosses val="autoZero"/>
        <c:auto val="1"/>
        <c:lblAlgn val="ctr"/>
        <c:lblOffset val="100"/>
        <c:noMultiLvlLbl val="0"/>
      </c:catAx>
      <c:valAx>
        <c:axId val="1208766536"/>
        <c:scaling>
          <c:orientation val="minMax"/>
        </c:scaling>
        <c:delete val="0"/>
        <c:axPos val="b"/>
        <c:numFmt formatCode="#,##0" sourceLinked="0"/>
        <c:majorTickMark val="none"/>
        <c:minorTickMark val="none"/>
        <c:tickLblPos val="none"/>
        <c:spPr>
          <a:noFill/>
          <a:ln w="12700">
            <a:no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8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52607847096036"/>
          <c:y val="0"/>
          <c:w val="0.85572772954662724"/>
          <c:h val="0.81792691506345216"/>
        </c:manualLayout>
      </c:layout>
      <c:barChart>
        <c:barDir val="bar"/>
        <c:grouping val="clustered"/>
        <c:varyColors val="0"/>
        <c:ser>
          <c:idx val="0"/>
          <c:order val="0"/>
          <c:tx>
            <c:strRef>
              <c:f>Sheet1!$B$1</c:f>
              <c:strCache>
                <c:ptCount val="1"/>
                <c:pt idx="0">
                  <c:v>Series 1</c:v>
                </c:pt>
              </c:strCache>
            </c:strRef>
          </c:tx>
          <c:spPr>
            <a:solidFill>
              <a:srgbClr val="C4C4CD"/>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12</c:v>
                </c:pt>
                <c:pt idx="1">
                  <c:v>11</c:v>
                </c:pt>
                <c:pt idx="2">
                  <c:v>10</c:v>
                </c:pt>
                <c:pt idx="3">
                  <c:v>9</c:v>
                </c:pt>
                <c:pt idx="4">
                  <c:v>8</c:v>
                </c:pt>
                <c:pt idx="5">
                  <c:v>7</c:v>
                </c:pt>
                <c:pt idx="6">
                  <c:v>6</c:v>
                </c:pt>
                <c:pt idx="7">
                  <c:v>5</c:v>
                </c:pt>
                <c:pt idx="8">
                  <c:v>4</c:v>
                </c:pt>
                <c:pt idx="9">
                  <c:v>3</c:v>
                </c:pt>
                <c:pt idx="10">
                  <c:v>2</c:v>
                </c:pt>
                <c:pt idx="11">
                  <c:v>1</c:v>
                </c:pt>
              </c:numCache>
            </c:numRef>
          </c:cat>
          <c:val>
            <c:numRef>
              <c:f>Sheet1!$B$2:$B$13</c:f>
              <c:numCache>
                <c:formatCode>General</c:formatCode>
                <c:ptCount val="12"/>
                <c:pt idx="0">
                  <c:v>21</c:v>
                </c:pt>
                <c:pt idx="1">
                  <c:v>10</c:v>
                </c:pt>
                <c:pt idx="2">
                  <c:v>32</c:v>
                </c:pt>
                <c:pt idx="3">
                  <c:v>54</c:v>
                </c:pt>
                <c:pt idx="4">
                  <c:v>118</c:v>
                </c:pt>
                <c:pt idx="5">
                  <c:v>132</c:v>
                </c:pt>
                <c:pt idx="6">
                  <c:v>321</c:v>
                </c:pt>
                <c:pt idx="7">
                  <c:v>576</c:v>
                </c:pt>
                <c:pt idx="8">
                  <c:v>693</c:v>
                </c:pt>
                <c:pt idx="9">
                  <c:v>534</c:v>
                </c:pt>
                <c:pt idx="10">
                  <c:v>432</c:v>
                </c:pt>
                <c:pt idx="11">
                  <c:v>402</c:v>
                </c:pt>
              </c:numCache>
            </c:numRef>
          </c:val>
          <c:extLst>
            <c:ext xmlns:c16="http://schemas.microsoft.com/office/drawing/2014/chart" uri="{C3380CC4-5D6E-409C-BE32-E72D297353CC}">
              <c16:uniqueId val="{00000000-03A6-4048-92DF-1756B5241C4C}"/>
            </c:ext>
          </c:extLst>
        </c:ser>
        <c:dLbls>
          <c:showLegendKey val="0"/>
          <c:showVal val="0"/>
          <c:showCatName val="0"/>
          <c:showSerName val="0"/>
          <c:showPercent val="0"/>
          <c:showBubbleSize val="0"/>
        </c:dLbls>
        <c:gapWidth val="70"/>
        <c:axId val="1208768504"/>
        <c:axId val="1208766536"/>
      </c:barChart>
      <c:catAx>
        <c:axId val="1208768504"/>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de-DE" sz="1000" b="1"/>
                  <a:t>Grade</a:t>
                </a:r>
              </a:p>
            </c:rich>
          </c:tx>
          <c:layout>
            <c:manualLayout>
              <c:xMode val="edge"/>
              <c:yMode val="edge"/>
              <c:x val="7.7394171882361488E-4"/>
              <c:y val="0.39918012825716376"/>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6536"/>
        <c:crosses val="autoZero"/>
        <c:auto val="1"/>
        <c:lblAlgn val="ctr"/>
        <c:lblOffset val="100"/>
        <c:noMultiLvlLbl val="0"/>
      </c:catAx>
      <c:valAx>
        <c:axId val="1208766536"/>
        <c:scaling>
          <c:orientation val="minMax"/>
        </c:scaling>
        <c:delete val="0"/>
        <c:axPos val="b"/>
        <c:title>
          <c:tx>
            <c:rich>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r>
                  <a:rPr lang="de-DE" b="1"/>
                  <a:t>Count</a:t>
                </a:r>
              </a:p>
            </c:rich>
          </c:tx>
          <c:overlay val="0"/>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title>
        <c:numFmt formatCode="#,##0" sourceLinked="0"/>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1208768504"/>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61919164767187E-2"/>
          <c:y val="0.10206720800522537"/>
          <c:w val="0.91768415500934986"/>
          <c:h val="0.63140805987553206"/>
        </c:manualLayout>
      </c:layout>
      <c:lineChart>
        <c:grouping val="standard"/>
        <c:varyColors val="0"/>
        <c:ser>
          <c:idx val="0"/>
          <c:order val="0"/>
          <c:tx>
            <c:strRef>
              <c:f>Sheet1!$B$1</c:f>
              <c:strCache>
                <c:ptCount val="1"/>
                <c:pt idx="0">
                  <c:v>Series 1</c:v>
                </c:pt>
              </c:strCache>
            </c:strRef>
          </c:tx>
          <c:spPr>
            <a:ln w="19050" cap="rnd">
              <a:solidFill>
                <a:srgbClr val="74748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September</c:v>
                </c:pt>
                <c:pt idx="1">
                  <c:v>October</c:v>
                </c:pt>
                <c:pt idx="2">
                  <c:v>November</c:v>
                </c:pt>
                <c:pt idx="3">
                  <c:v>December</c:v>
                </c:pt>
                <c:pt idx="4">
                  <c:v>January</c:v>
                </c:pt>
                <c:pt idx="5">
                  <c:v>February</c:v>
                </c:pt>
                <c:pt idx="6">
                  <c:v>March</c:v>
                </c:pt>
                <c:pt idx="7">
                  <c:v>April</c:v>
                </c:pt>
                <c:pt idx="8">
                  <c:v>May</c:v>
                </c:pt>
                <c:pt idx="9">
                  <c:v>June</c:v>
                </c:pt>
              </c:strCache>
            </c:strRef>
          </c:cat>
          <c:val>
            <c:numRef>
              <c:f>Sheet1!$B$2:$B$11</c:f>
              <c:numCache>
                <c:formatCode>General</c:formatCode>
                <c:ptCount val="10"/>
                <c:pt idx="0">
                  <c:v>133</c:v>
                </c:pt>
                <c:pt idx="1">
                  <c:v>311</c:v>
                </c:pt>
                <c:pt idx="2">
                  <c:v>371</c:v>
                </c:pt>
                <c:pt idx="3">
                  <c:v>281</c:v>
                </c:pt>
                <c:pt idx="4">
                  <c:v>250</c:v>
                </c:pt>
                <c:pt idx="5">
                  <c:v>248</c:v>
                </c:pt>
                <c:pt idx="6">
                  <c:v>500</c:v>
                </c:pt>
                <c:pt idx="7">
                  <c:v>300</c:v>
                </c:pt>
                <c:pt idx="8">
                  <c:v>404</c:v>
                </c:pt>
                <c:pt idx="9">
                  <c:v>150</c:v>
                </c:pt>
              </c:numCache>
            </c:numRef>
          </c:val>
          <c:smooth val="0"/>
          <c:extLst>
            <c:ext xmlns:c16="http://schemas.microsoft.com/office/drawing/2014/chart" uri="{C3380CC4-5D6E-409C-BE32-E72D297353CC}">
              <c16:uniqueId val="{00000000-5F43-4C81-823D-7375B0EB5842}"/>
            </c:ext>
          </c:extLst>
        </c:ser>
        <c:dLbls>
          <c:showLegendKey val="0"/>
          <c:showVal val="0"/>
          <c:showCatName val="0"/>
          <c:showSerName val="0"/>
          <c:showPercent val="0"/>
          <c:showBubbleSize val="0"/>
        </c:dLbls>
        <c:smooth val="0"/>
        <c:axId val="2105340352"/>
        <c:axId val="2105344288"/>
      </c:lineChart>
      <c:catAx>
        <c:axId val="21053403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de-DE" sz="1200" b="1"/>
                  <a:t>Month</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2105344288"/>
        <c:crosses val="autoZero"/>
        <c:auto val="1"/>
        <c:lblAlgn val="ctr"/>
        <c:lblOffset val="100"/>
        <c:noMultiLvlLbl val="0"/>
      </c:catAx>
      <c:valAx>
        <c:axId val="2105344288"/>
        <c:scaling>
          <c:orientation val="minMax"/>
          <c:max val="600"/>
        </c:scaling>
        <c:delete val="0"/>
        <c:axPos val="l"/>
        <c:title>
          <c:tx>
            <c:rich>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r>
                  <a:rPr lang="de-DE" sz="1200" b="1"/>
                  <a:t>Total Count</a:t>
                </a:r>
              </a:p>
            </c:rich>
          </c:tx>
          <c:layout>
            <c:manualLayout>
              <c:xMode val="edge"/>
              <c:yMode val="edge"/>
              <c:x val="2.0238675411202245E-3"/>
              <c:y val="0.1963314254485623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crossAx val="2105340352"/>
        <c:crosses val="autoZero"/>
        <c:crossBetween val="midCat"/>
        <c:maj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de-DE" sz="1400" b="1" u="none"/>
              <a:t>Reconciliation between planned route data and arrival data</a:t>
            </a:r>
          </a:p>
        </c:rich>
      </c:tx>
      <c:layout>
        <c:manualLayout>
          <c:xMode val="edge"/>
          <c:yMode val="edge"/>
          <c:x val="0.20112654320987655"/>
          <c:y val="1.01010101010101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8.4087135595334678E-2"/>
          <c:y val="0.15982899864789629"/>
          <c:w val="0.89939574785351384"/>
          <c:h val="0.43663564781675018"/>
        </c:manualLayout>
      </c:layout>
      <c:barChart>
        <c:barDir val="col"/>
        <c:grouping val="stacked"/>
        <c:varyColors val="0"/>
        <c:ser>
          <c:idx val="0"/>
          <c:order val="0"/>
          <c:tx>
            <c:strRef>
              <c:f>Sheet1!$B$1</c:f>
              <c:strCache>
                <c:ptCount val="1"/>
                <c:pt idx="0">
                  <c:v>White</c:v>
                </c:pt>
              </c:strCache>
            </c:strRef>
          </c:tx>
          <c:spPr>
            <a:noFill/>
            <a:ln>
              <a:noFill/>
            </a:ln>
            <a:effectLst/>
          </c:spPr>
          <c:invertIfNegative val="0"/>
          <c:cat>
            <c:strRef>
              <c:f>Sheet1!$A$2:$A$9</c:f>
              <c:strCache>
                <c:ptCount val="8"/>
                <c:pt idx="0">
                  <c:v>AM Routes Planned</c:v>
                </c:pt>
                <c:pt idx="1">
                  <c:v>Charter/Private Routes</c:v>
                </c:pt>
                <c:pt idx="2">
                  <c:v>Uncovered Routes</c:v>
                </c:pt>
                <c:pt idx="3">
                  <c:v>Planned Routes with No Arrival Data</c:v>
                </c:pt>
                <c:pt idx="4">
                  <c:v>Unplanned AM Arrivals</c:v>
                </c:pt>
                <c:pt idx="5">
                  <c:v>Duplicate Arrivals</c:v>
                </c:pt>
                <c:pt idx="6">
                  <c:v>Duplicate Arrivals with different anchor time/arrival time</c:v>
                </c:pt>
                <c:pt idx="7">
                  <c:v>Total arrivals provided by BPS</c:v>
                </c:pt>
              </c:strCache>
            </c:strRef>
          </c:cat>
          <c:val>
            <c:numRef>
              <c:f>Sheet1!$B$2:$B$9</c:f>
              <c:numCache>
                <c:formatCode>General</c:formatCode>
                <c:ptCount val="8"/>
                <c:pt idx="1">
                  <c:v>105375</c:v>
                </c:pt>
                <c:pt idx="2">
                  <c:v>103550</c:v>
                </c:pt>
                <c:pt idx="3">
                  <c:v>77223</c:v>
                </c:pt>
                <c:pt idx="4">
                  <c:v>77223</c:v>
                </c:pt>
                <c:pt idx="5">
                  <c:v>80781</c:v>
                </c:pt>
                <c:pt idx="6">
                  <c:v>80799</c:v>
                </c:pt>
              </c:numCache>
            </c:numRef>
          </c:val>
          <c:extLst>
            <c:ext xmlns:c16="http://schemas.microsoft.com/office/drawing/2014/chart" uri="{C3380CC4-5D6E-409C-BE32-E72D297353CC}">
              <c16:uniqueId val="{00000000-4F6D-4A39-984A-C5A637445B20}"/>
            </c:ext>
          </c:extLst>
        </c:ser>
        <c:ser>
          <c:idx val="1"/>
          <c:order val="1"/>
          <c:tx>
            <c:strRef>
              <c:f>Sheet1!$C$1</c:f>
              <c:strCache>
                <c:ptCount val="1"/>
                <c:pt idx="0">
                  <c:v>Bar</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2-4F6D-4A39-984A-C5A637445B20}"/>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4-4F6D-4A39-984A-C5A637445B20}"/>
              </c:ext>
            </c:extLst>
          </c:dPt>
          <c:dPt>
            <c:idx val="7"/>
            <c:invertIfNegative val="0"/>
            <c:bubble3D val="0"/>
            <c:spPr>
              <a:solidFill>
                <a:schemeClr val="tx2"/>
              </a:solidFill>
              <a:ln>
                <a:noFill/>
              </a:ln>
              <a:effectLst/>
            </c:spPr>
            <c:extLst>
              <c:ext xmlns:c16="http://schemas.microsoft.com/office/drawing/2014/chart" uri="{C3380CC4-5D6E-409C-BE32-E72D297353CC}">
                <c16:uniqueId val="{00000006-4F6D-4A39-984A-C5A637445B20}"/>
              </c:ext>
            </c:extLst>
          </c:dPt>
          <c:dLbls>
            <c:dLbl>
              <c:idx val="0"/>
              <c:layout>
                <c:manualLayout>
                  <c:x val="3.0031120043727201E-3"/>
                  <c:y val="4.70780760838622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F6D-4A39-984A-C5A637445B20}"/>
                </c:ext>
              </c:extLst>
            </c:dLbl>
            <c:dLbl>
              <c:idx val="3"/>
              <c:layout>
                <c:manualLayout>
                  <c:x val="-6.216544743655871E-17"/>
                  <c:y val="-3.819945865719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F6D-4A39-984A-C5A637445B20}"/>
                </c:ext>
              </c:extLst>
            </c:dLbl>
            <c:dLbl>
              <c:idx val="4"/>
              <c:layout>
                <c:manualLayout>
                  <c:x val="0"/>
                  <c:y val="-4.24438429524338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F6D-4A39-984A-C5A637445B20}"/>
                </c:ext>
              </c:extLst>
            </c:dLbl>
            <c:dLbl>
              <c:idx val="5"/>
              <c:layout>
                <c:manualLayout>
                  <c:x val="1.6954408793757893E-3"/>
                  <c:y val="-4.2443842952433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F6D-4A39-984A-C5A637445B20}"/>
                </c:ext>
              </c:extLst>
            </c:dLbl>
            <c:dLbl>
              <c:idx val="6"/>
              <c:layout>
                <c:manualLayout>
                  <c:x val="0.11111514416179054"/>
                  <c:y val="0.16416486154592122"/>
                </c:manualLayout>
              </c:layout>
              <c:tx>
                <c:rich>
                  <a:bodyPr/>
                  <a:lstStyle/>
                  <a:p>
                    <a:r>
                      <a:rPr lang="en-US" dirty="0"/>
                      <a:t>80,835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F6D-4A39-984A-C5A637445B20}"/>
                </c:ext>
              </c:extLst>
            </c:dLbl>
            <c:dLbl>
              <c:idx val="7"/>
              <c:delete val="1"/>
              <c:extLst>
                <c:ext xmlns:c15="http://schemas.microsoft.com/office/drawing/2012/chart" uri="{CE6537A1-D6FC-4f65-9D91-7224C49458BB}"/>
                <c:ext xmlns:c16="http://schemas.microsoft.com/office/drawing/2014/chart" uri="{C3380CC4-5D6E-409C-BE32-E72D297353CC}">
                  <c16:uniqueId val="{00000006-4F6D-4A39-984A-C5A637445B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AM Routes Planned</c:v>
                </c:pt>
                <c:pt idx="1">
                  <c:v>Charter/Private Routes</c:v>
                </c:pt>
                <c:pt idx="2">
                  <c:v>Uncovered Routes</c:v>
                </c:pt>
                <c:pt idx="3">
                  <c:v>Planned Routes with No Arrival Data</c:v>
                </c:pt>
                <c:pt idx="4">
                  <c:v>Unplanned AM Arrivals</c:v>
                </c:pt>
                <c:pt idx="5">
                  <c:v>Duplicate Arrivals</c:v>
                </c:pt>
                <c:pt idx="6">
                  <c:v>Duplicate Arrivals with different anchor time/arrival time</c:v>
                </c:pt>
                <c:pt idx="7">
                  <c:v>Total arrivals provided by BPS</c:v>
                </c:pt>
              </c:strCache>
            </c:strRef>
          </c:cat>
          <c:val>
            <c:numRef>
              <c:f>Sheet1!$C$2:$C$9</c:f>
              <c:numCache>
                <c:formatCode>General</c:formatCode>
                <c:ptCount val="8"/>
                <c:pt idx="0">
                  <c:v>106847</c:v>
                </c:pt>
                <c:pt idx="4">
                  <c:v>3558</c:v>
                </c:pt>
                <c:pt idx="5">
                  <c:v>18</c:v>
                </c:pt>
                <c:pt idx="6">
                  <c:v>36</c:v>
                </c:pt>
                <c:pt idx="7">
                  <c:v>80835</c:v>
                </c:pt>
              </c:numCache>
            </c:numRef>
          </c:val>
          <c:extLst>
            <c:ext xmlns:c16="http://schemas.microsoft.com/office/drawing/2014/chart" uri="{C3380CC4-5D6E-409C-BE32-E72D297353CC}">
              <c16:uniqueId val="{0000000A-4F6D-4A39-984A-C5A637445B20}"/>
            </c:ext>
          </c:extLst>
        </c:ser>
        <c:ser>
          <c:idx val="2"/>
          <c:order val="2"/>
          <c:tx>
            <c:strRef>
              <c:f>Sheet1!$D$1</c:f>
              <c:strCache>
                <c:ptCount val="1"/>
                <c:pt idx="0">
                  <c:v>Negative</c:v>
                </c:pt>
              </c:strCache>
            </c:strRef>
          </c:tx>
          <c:spPr>
            <a:solidFill>
              <a:srgbClr val="FF4136"/>
            </a:solidFill>
            <a:ln>
              <a:noFill/>
            </a:ln>
            <a:effectLst/>
          </c:spPr>
          <c:invertIfNegative val="0"/>
          <c:dLbls>
            <c:dLbl>
              <c:idx val="1"/>
              <c:layout>
                <c:manualLayout>
                  <c:x val="-3.0031120043727479E-3"/>
                  <c:y val="5.5177073121883864E-2"/>
                </c:manualLayout>
              </c:layout>
              <c:tx>
                <c:rich>
                  <a:bodyPr/>
                  <a:lstStyle/>
                  <a:p>
                    <a:r>
                      <a:rPr lang="en-US" dirty="0"/>
                      <a:t>(</a:t>
                    </a:r>
                    <a:fld id="{3BD60AED-A696-4945-BF60-F3FEDF136D6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F6D-4A39-984A-C5A637445B20}"/>
                </c:ext>
              </c:extLst>
            </c:dLbl>
            <c:dLbl>
              <c:idx val="2"/>
              <c:layout>
                <c:manualLayout>
                  <c:x val="-3.0031120043727201E-3"/>
                  <c:y val="5.1542455912890368E-2"/>
                </c:manualLayout>
              </c:layout>
              <c:tx>
                <c:rich>
                  <a:bodyPr/>
                  <a:lstStyle/>
                  <a:p>
                    <a:r>
                      <a:rPr lang="en-US" dirty="0"/>
                      <a:t>(</a:t>
                    </a:r>
                    <a:fld id="{E1990F1C-B34B-4832-A225-6F05A5197A2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F6D-4A39-984A-C5A637445B20}"/>
                </c:ext>
              </c:extLst>
            </c:dLbl>
            <c:dLbl>
              <c:idx val="3"/>
              <c:layout>
                <c:manualLayout>
                  <c:x val="-3.0031120043727752E-3"/>
                  <c:y val="0.10876840696117805"/>
                </c:manualLayout>
              </c:layout>
              <c:tx>
                <c:rich>
                  <a:bodyPr/>
                  <a:lstStyle/>
                  <a:p>
                    <a:r>
                      <a:rPr lang="en-US" dirty="0"/>
                      <a:t>(</a:t>
                    </a:r>
                    <a:fld id="{025DD077-2249-4CEA-AA69-69DF90ADFDB0}"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F6D-4A39-984A-C5A637445B2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AM Routes Planned</c:v>
                </c:pt>
                <c:pt idx="1">
                  <c:v>Charter/Private Routes</c:v>
                </c:pt>
                <c:pt idx="2">
                  <c:v>Uncovered Routes</c:v>
                </c:pt>
                <c:pt idx="3">
                  <c:v>Planned Routes with No Arrival Data</c:v>
                </c:pt>
                <c:pt idx="4">
                  <c:v>Unplanned AM Arrivals</c:v>
                </c:pt>
                <c:pt idx="5">
                  <c:v>Duplicate Arrivals</c:v>
                </c:pt>
                <c:pt idx="6">
                  <c:v>Duplicate Arrivals with different anchor time/arrival time</c:v>
                </c:pt>
                <c:pt idx="7">
                  <c:v>Total arrivals provided by BPS</c:v>
                </c:pt>
              </c:strCache>
            </c:strRef>
          </c:cat>
          <c:val>
            <c:numRef>
              <c:f>Sheet1!$D$2:$D$9</c:f>
              <c:numCache>
                <c:formatCode>General</c:formatCode>
                <c:ptCount val="8"/>
                <c:pt idx="1">
                  <c:v>1472</c:v>
                </c:pt>
                <c:pt idx="2">
                  <c:v>1825</c:v>
                </c:pt>
                <c:pt idx="3">
                  <c:v>26327</c:v>
                </c:pt>
              </c:numCache>
            </c:numRef>
          </c:val>
          <c:extLst>
            <c:ext xmlns:c16="http://schemas.microsoft.com/office/drawing/2014/chart" uri="{C3380CC4-5D6E-409C-BE32-E72D297353CC}">
              <c16:uniqueId val="{0000000E-4F6D-4A39-984A-C5A637445B20}"/>
            </c:ext>
          </c:extLst>
        </c:ser>
        <c:dLbls>
          <c:showLegendKey val="0"/>
          <c:showVal val="0"/>
          <c:showCatName val="0"/>
          <c:showSerName val="0"/>
          <c:showPercent val="0"/>
          <c:showBubbleSize val="0"/>
        </c:dLbls>
        <c:gapWidth val="70"/>
        <c:overlap val="100"/>
        <c:axId val="847178343"/>
        <c:axId val="847181295"/>
      </c:barChart>
      <c:catAx>
        <c:axId val="847178343"/>
        <c:scaling>
          <c:orientation val="minMax"/>
        </c:scaling>
        <c:delete val="0"/>
        <c:axPos val="b"/>
        <c:numFmt formatCode="General" sourceLinked="1"/>
        <c:majorTickMark val="in"/>
        <c:minorTickMark val="none"/>
        <c:tickLblPos val="nextTo"/>
        <c:spPr>
          <a:noFill/>
          <a:ln w="12700" cap="flat" cmpd="sng" algn="ctr">
            <a:solidFill>
              <a:srgbClr val="747480"/>
            </a:solidFill>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847181295"/>
        <c:crosses val="autoZero"/>
        <c:auto val="1"/>
        <c:lblAlgn val="ctr"/>
        <c:lblOffset val="100"/>
        <c:noMultiLvlLbl val="0"/>
      </c:catAx>
      <c:valAx>
        <c:axId val="8471812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847178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n-US"/>
    </a:p>
  </c:txPr>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43159448818898"/>
          <c:y val="0.12614673883330599"/>
          <c:w val="0.37391458880139983"/>
          <c:h val="0.74770652233338797"/>
        </c:manualLayout>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2-28CC-4823-A1DB-BE06BC5893B2}"/>
              </c:ext>
            </c:extLst>
          </c:dPt>
          <c:dPt>
            <c:idx val="1"/>
            <c:bubble3D val="0"/>
            <c:spPr>
              <a:solidFill>
                <a:schemeClr val="accent2"/>
              </a:solidFill>
              <a:ln w="9525">
                <a:solidFill>
                  <a:schemeClr val="tx1"/>
                </a:solidFill>
              </a:ln>
              <a:effectLst/>
            </c:spPr>
            <c:extLst>
              <c:ext xmlns:c16="http://schemas.microsoft.com/office/drawing/2014/chart" uri="{C3380CC4-5D6E-409C-BE32-E72D297353CC}">
                <c16:uniqueId val="{00000008-28CC-4823-A1DB-BE06BC5893B2}"/>
              </c:ext>
            </c:extLst>
          </c:dPt>
          <c:dPt>
            <c:idx val="2"/>
            <c:bubble3D val="0"/>
            <c:spPr>
              <a:solidFill>
                <a:schemeClr val="accent3"/>
              </a:solidFill>
              <a:ln w="9525">
                <a:solidFill>
                  <a:schemeClr val="tx1"/>
                </a:solidFill>
              </a:ln>
              <a:effectLst/>
            </c:spPr>
            <c:extLst>
              <c:ext xmlns:c16="http://schemas.microsoft.com/office/drawing/2014/chart" uri="{C3380CC4-5D6E-409C-BE32-E72D297353CC}">
                <c16:uniqueId val="{00000007-28CC-4823-A1DB-BE06BC5893B2}"/>
              </c:ext>
            </c:extLst>
          </c:dPt>
          <c:dPt>
            <c:idx val="3"/>
            <c:bubble3D val="0"/>
            <c:spPr>
              <a:solidFill>
                <a:schemeClr val="accent4"/>
              </a:solidFill>
              <a:ln w="9525">
                <a:solidFill>
                  <a:schemeClr val="tx1"/>
                </a:solidFill>
              </a:ln>
              <a:effectLst/>
            </c:spPr>
            <c:extLst>
              <c:ext xmlns:c16="http://schemas.microsoft.com/office/drawing/2014/chart" uri="{C3380CC4-5D6E-409C-BE32-E72D297353CC}">
                <c16:uniqueId val="{00000006-28CC-4823-A1DB-BE06BC5893B2}"/>
              </c:ext>
            </c:extLst>
          </c:dPt>
          <c:dPt>
            <c:idx val="4"/>
            <c:bubble3D val="0"/>
            <c:spPr>
              <a:solidFill>
                <a:schemeClr val="accent5"/>
              </a:solidFill>
              <a:ln w="9525">
                <a:solidFill>
                  <a:schemeClr val="tx1"/>
                </a:solidFill>
              </a:ln>
              <a:effectLst/>
            </c:spPr>
            <c:extLst>
              <c:ext xmlns:c16="http://schemas.microsoft.com/office/drawing/2014/chart" uri="{C3380CC4-5D6E-409C-BE32-E72D297353CC}">
                <c16:uniqueId val="{00000005-28CC-4823-A1DB-BE06BC5893B2}"/>
              </c:ext>
            </c:extLst>
          </c:dPt>
          <c:dPt>
            <c:idx val="5"/>
            <c:bubble3D val="0"/>
            <c:spPr>
              <a:solidFill>
                <a:schemeClr val="accent6"/>
              </a:solidFill>
              <a:ln w="9525">
                <a:solidFill>
                  <a:schemeClr val="tx1"/>
                </a:solidFill>
              </a:ln>
              <a:effectLst/>
            </c:spPr>
            <c:extLst>
              <c:ext xmlns:c16="http://schemas.microsoft.com/office/drawing/2014/chart" uri="{C3380CC4-5D6E-409C-BE32-E72D297353CC}">
                <c16:uniqueId val="{00000004-28CC-4823-A1DB-BE06BC5893B2}"/>
              </c:ext>
            </c:extLst>
          </c:dPt>
          <c:dPt>
            <c:idx val="6"/>
            <c:bubble3D val="0"/>
            <c:spPr>
              <a:solidFill>
                <a:schemeClr val="accent1">
                  <a:lumMod val="60000"/>
                </a:schemeClr>
              </a:solidFill>
              <a:ln w="9525">
                <a:solidFill>
                  <a:schemeClr val="tx1"/>
                </a:solidFill>
              </a:ln>
              <a:effectLst/>
            </c:spPr>
            <c:extLst>
              <c:ext xmlns:c16="http://schemas.microsoft.com/office/drawing/2014/chart" uri="{C3380CC4-5D6E-409C-BE32-E72D297353CC}">
                <c16:uniqueId val="{00000003-28CC-4823-A1DB-BE06BC5893B2}"/>
              </c:ext>
            </c:extLst>
          </c:dPt>
          <c:dLbls>
            <c:dLbl>
              <c:idx val="0"/>
              <c:layout>
                <c:manualLayout>
                  <c:x val="2.8935185185185717E-3"/>
                  <c:y val="-0.2719461301550854"/>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28CC-4823-A1DB-BE06BC5893B2}"/>
                </c:ext>
              </c:extLst>
            </c:dLbl>
            <c:dLbl>
              <c:idx val="1"/>
              <c:layout>
                <c:manualLayout>
                  <c:x val="0"/>
                  <c:y val="0.2166520875476099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28CC-4823-A1DB-BE06BC5893B2}"/>
                </c:ext>
              </c:extLst>
            </c:dLbl>
            <c:dLbl>
              <c:idx val="2"/>
              <c:layout>
                <c:manualLayout>
                  <c:x val="-2.6523613350041651E-17"/>
                  <c:y val="0.20251307564740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28CC-4823-A1DB-BE06BC5893B2}"/>
                </c:ext>
              </c:extLst>
            </c:dLbl>
            <c:dLbl>
              <c:idx val="3"/>
              <c:layout>
                <c:manualLayout>
                  <c:x val="-0.15914351851851852"/>
                  <c:y val="0"/>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28CC-4823-A1DB-BE06BC5893B2}"/>
                </c:ext>
              </c:extLst>
            </c:dLbl>
            <c:dLbl>
              <c:idx val="4"/>
              <c:layout>
                <c:manualLayout>
                  <c:x val="-0.11574074074074077"/>
                  <c:y val="-0.17358263626920345"/>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28CC-4823-A1DB-BE06BC5893B2}"/>
                </c:ext>
              </c:extLst>
            </c:dLbl>
            <c:dLbl>
              <c:idx val="5"/>
              <c:layout>
                <c:manualLayout>
                  <c:x val="-6.655092592592593E-2"/>
                  <c:y val="-0.20251307564740403"/>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28CC-4823-A1DB-BE06BC5893B2}"/>
                </c:ext>
              </c:extLst>
            </c:dLbl>
            <c:dLbl>
              <c:idx val="6"/>
              <c:layout>
                <c:manualLayout>
                  <c:x val="0"/>
                  <c:y val="-0.1735826362692034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28CC-4823-A1DB-BE06BC5893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Sheet1!$A$2:$A$8</c:f>
              <c:strCache>
                <c:ptCount val="7"/>
                <c:pt idx="0">
                  <c:v>Family Concern</c:v>
                </c:pt>
                <c:pt idx="1">
                  <c:v>Bullying</c:v>
                </c:pt>
                <c:pt idx="2">
                  <c:v>Transportation</c:v>
                </c:pt>
                <c:pt idx="3">
                  <c:v>Other</c:v>
                </c:pt>
                <c:pt idx="4">
                  <c:v>Code of Conduct</c:v>
                </c:pt>
                <c:pt idx="5">
                  <c:v>Safety Matter</c:v>
                </c:pt>
                <c:pt idx="6">
                  <c:v>Special Education Needs</c:v>
                </c:pt>
              </c:strCache>
            </c:strRef>
          </c:cat>
          <c:val>
            <c:numRef>
              <c:f>Sheet1!$B$2:$B$8</c:f>
              <c:numCache>
                <c:formatCode>General</c:formatCode>
                <c:ptCount val="7"/>
                <c:pt idx="0">
                  <c:v>17</c:v>
                </c:pt>
                <c:pt idx="1">
                  <c:v>9</c:v>
                </c:pt>
                <c:pt idx="2">
                  <c:v>8</c:v>
                </c:pt>
                <c:pt idx="3">
                  <c:v>7</c:v>
                </c:pt>
                <c:pt idx="4">
                  <c:v>5</c:v>
                </c:pt>
                <c:pt idx="5">
                  <c:v>4</c:v>
                </c:pt>
                <c:pt idx="6">
                  <c:v>2</c:v>
                </c:pt>
              </c:numCache>
            </c:numRef>
          </c:val>
          <c:extLst>
            <c:ext xmlns:c16="http://schemas.microsoft.com/office/drawing/2014/chart" uri="{C3380CC4-5D6E-409C-BE32-E72D297353CC}">
              <c16:uniqueId val="{00000000-28CC-4823-A1DB-BE06BC5893B2}"/>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1886574074074074"/>
          <c:y val="0.19680899531645801"/>
          <c:w val="0.36377314814814815"/>
          <c:h val="0.803191004683541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46783865558472"/>
          <c:y val="0.13083944819489288"/>
          <c:w val="0.35833515602216387"/>
          <c:h val="0.76938460033264844"/>
        </c:manualLayout>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1-5888-4EAB-9572-598F5BEED076}"/>
              </c:ext>
            </c:extLst>
          </c:dPt>
          <c:dPt>
            <c:idx val="1"/>
            <c:bubble3D val="0"/>
            <c:spPr>
              <a:solidFill>
                <a:schemeClr val="accent3"/>
              </a:solidFill>
              <a:ln w="9525">
                <a:solidFill>
                  <a:schemeClr val="tx1"/>
                </a:solidFill>
              </a:ln>
              <a:effectLst/>
            </c:spPr>
            <c:extLst>
              <c:ext xmlns:c16="http://schemas.microsoft.com/office/drawing/2014/chart" uri="{C3380CC4-5D6E-409C-BE32-E72D297353CC}">
                <c16:uniqueId val="{00000003-5888-4EAB-9572-598F5BEED076}"/>
              </c:ext>
            </c:extLst>
          </c:dPt>
          <c:dLbls>
            <c:dLbl>
              <c:idx val="0"/>
              <c:layout>
                <c:manualLayout>
                  <c:x val="0.16493055555555555"/>
                  <c:y val="0.1851548120204836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888-4EAB-9572-598F5BEED076}"/>
                </c:ext>
              </c:extLst>
            </c:dLbl>
            <c:dLbl>
              <c:idx val="1"/>
              <c:layout>
                <c:manualLayout>
                  <c:x val="-0.13310185185185186"/>
                  <c:y val="-0.1594436243689975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888-4EAB-9572-598F5BEED07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Sheet1!$A$2:$A$3</c:f>
              <c:strCache>
                <c:ptCount val="2"/>
                <c:pt idx="0">
                  <c:v>Closed before resolution confirmed</c:v>
                </c:pt>
                <c:pt idx="1">
                  <c:v>Resolution confirmed before closing</c:v>
                </c:pt>
              </c:strCache>
            </c:strRef>
          </c:cat>
          <c:val>
            <c:numRef>
              <c:f>Sheet1!$B$2:$B$3</c:f>
              <c:numCache>
                <c:formatCode>General</c:formatCode>
                <c:ptCount val="2"/>
                <c:pt idx="0">
                  <c:v>7</c:v>
                </c:pt>
                <c:pt idx="1">
                  <c:v>6</c:v>
                </c:pt>
              </c:numCache>
            </c:numRef>
          </c:val>
          <c:extLst>
            <c:ext xmlns:c16="http://schemas.microsoft.com/office/drawing/2014/chart" uri="{C3380CC4-5D6E-409C-BE32-E72D297353CC}">
              <c16:uniqueId val="{0000000E-5888-4EAB-9572-598F5BEED076}"/>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0439814814814818"/>
          <c:y val="0.1100176771818563"/>
          <c:w val="0.36377314814814815"/>
          <c:h val="0.4386674685182148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userShapes r:id="rId4"/>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14351851851852E-2"/>
          <c:y val="9.0277777777777776E-2"/>
          <c:w val="0.91186342592592595"/>
          <c:h val="0.71569444444444441"/>
        </c:manualLayout>
      </c:layout>
      <c:barChart>
        <c:barDir val="col"/>
        <c:grouping val="clustered"/>
        <c:varyColors val="0"/>
        <c:ser>
          <c:idx val="0"/>
          <c:order val="0"/>
          <c:tx>
            <c:strRef>
              <c:f>Sheet1!$B$1</c:f>
              <c:strCache>
                <c:ptCount val="1"/>
                <c:pt idx="0">
                  <c:v>Series 1</c:v>
                </c:pt>
              </c:strCache>
            </c:strRef>
          </c:tx>
          <c:spPr>
            <a:solidFill>
              <a:srgbClr val="C4C4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Pre-K
(K1)</c:v>
                </c:pt>
                <c:pt idx="1">
                  <c:v>K
K(2)</c:v>
                </c:pt>
                <c:pt idx="2">
                  <c:v>1st
Grade</c:v>
                </c:pt>
                <c:pt idx="3">
                  <c:v>2nd
Grade</c:v>
                </c:pt>
                <c:pt idx="4">
                  <c:v>3rd
Grade</c:v>
                </c:pt>
                <c:pt idx="5">
                  <c:v>4th
Grade</c:v>
                </c:pt>
                <c:pt idx="6">
                  <c:v>5th
Grade</c:v>
                </c:pt>
                <c:pt idx="7">
                  <c:v>6th
Grade</c:v>
                </c:pt>
                <c:pt idx="8">
                  <c:v>7th
Grade</c:v>
                </c:pt>
                <c:pt idx="9">
                  <c:v>8th
Grade</c:v>
                </c:pt>
                <c:pt idx="10">
                  <c:v>9th
Grade</c:v>
                </c:pt>
                <c:pt idx="11">
                  <c:v>10th
Grade</c:v>
                </c:pt>
                <c:pt idx="12">
                  <c:v>11th
Grade</c:v>
                </c:pt>
                <c:pt idx="13">
                  <c:v>12th
Grade</c:v>
                </c:pt>
              </c:strCache>
            </c:strRef>
          </c:cat>
          <c:val>
            <c:numRef>
              <c:f>Sheet1!$B$2:$B$15</c:f>
              <c:numCache>
                <c:formatCode>General</c:formatCode>
                <c:ptCount val="14"/>
                <c:pt idx="0">
                  <c:v>3</c:v>
                </c:pt>
                <c:pt idx="1">
                  <c:v>9</c:v>
                </c:pt>
                <c:pt idx="2">
                  <c:v>17</c:v>
                </c:pt>
                <c:pt idx="3">
                  <c:v>24</c:v>
                </c:pt>
                <c:pt idx="4">
                  <c:v>33</c:v>
                </c:pt>
                <c:pt idx="5">
                  <c:v>31</c:v>
                </c:pt>
                <c:pt idx="6">
                  <c:v>44</c:v>
                </c:pt>
                <c:pt idx="7">
                  <c:v>33</c:v>
                </c:pt>
                <c:pt idx="8">
                  <c:v>24</c:v>
                </c:pt>
                <c:pt idx="9">
                  <c:v>28</c:v>
                </c:pt>
                <c:pt idx="10">
                  <c:v>15</c:v>
                </c:pt>
                <c:pt idx="11">
                  <c:v>9</c:v>
                </c:pt>
                <c:pt idx="12">
                  <c:v>5</c:v>
                </c:pt>
                <c:pt idx="13">
                  <c:v>2</c:v>
                </c:pt>
              </c:numCache>
            </c:numRef>
          </c:val>
          <c:extLst>
            <c:ext xmlns:c16="http://schemas.microsoft.com/office/drawing/2014/chart" uri="{C3380CC4-5D6E-409C-BE32-E72D297353CC}">
              <c16:uniqueId val="{00000000-D620-4368-82CA-DAC23C464754}"/>
            </c:ext>
          </c:extLst>
        </c:ser>
        <c:dLbls>
          <c:showLegendKey val="0"/>
          <c:showVal val="0"/>
          <c:showCatName val="0"/>
          <c:showSerName val="0"/>
          <c:showPercent val="0"/>
          <c:showBubbleSize val="0"/>
        </c:dLbls>
        <c:gapWidth val="70"/>
        <c:axId val="1325294136"/>
        <c:axId val="1325294792"/>
      </c:barChart>
      <c:catAx>
        <c:axId val="1325294136"/>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bg1"/>
                    </a:solidFill>
                    <a:latin typeface="+mn-lt"/>
                    <a:ea typeface="+mn-ea"/>
                    <a:cs typeface="+mn-cs"/>
                  </a:defRPr>
                </a:pPr>
                <a:r>
                  <a:rPr lang="de-DE"/>
                  <a:t>Grade</a:t>
                </a:r>
                <a:r>
                  <a:rPr lang="de-DE" baseline="0"/>
                  <a:t> of targeted students</a:t>
                </a:r>
                <a:endParaRPr lang="de-DE"/>
              </a:p>
            </c:rich>
          </c:tx>
          <c:layout>
            <c:manualLayout>
              <c:xMode val="edge"/>
              <c:yMode val="edge"/>
              <c:x val="0.39759837962962963"/>
              <c:y val="0.9222222222222222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0" spcFirstLastPara="1" vertOverflow="ellipsis" wrap="square" anchor="ctr" anchorCtr="1"/>
          <a:lstStyle/>
          <a:p>
            <a:pPr>
              <a:defRPr sz="600" b="0" i="0" u="none" strike="noStrike" kern="1200" baseline="0">
                <a:solidFill>
                  <a:schemeClr val="bg1"/>
                </a:solidFill>
                <a:latin typeface="+mn-lt"/>
                <a:ea typeface="+mn-ea"/>
                <a:cs typeface="+mn-cs"/>
              </a:defRPr>
            </a:pPr>
            <a:endParaRPr lang="en-US"/>
          </a:p>
        </c:txPr>
        <c:crossAx val="1325294792"/>
        <c:crosses val="autoZero"/>
        <c:auto val="1"/>
        <c:lblAlgn val="ctr"/>
        <c:lblOffset val="100"/>
        <c:noMultiLvlLbl val="0"/>
      </c:catAx>
      <c:valAx>
        <c:axId val="1325294792"/>
        <c:scaling>
          <c:orientation val="minMax"/>
        </c:scaling>
        <c:delete val="0"/>
        <c:axPos val="l"/>
        <c:numFmt formatCode="General" sourceLinked="1"/>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crossAx val="13252941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solidFill>
            <a:schemeClr val="bg1"/>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70151123195935"/>
          <c:y val="0.13727362502375148"/>
          <c:w val="0.53318250911082155"/>
          <c:h val="0.72545274995249709"/>
        </c:manualLayout>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1-E79F-404B-83A7-C8A93FF46C0E}"/>
              </c:ext>
            </c:extLst>
          </c:dPt>
          <c:dPt>
            <c:idx val="1"/>
            <c:bubble3D val="0"/>
            <c:spPr>
              <a:solidFill>
                <a:schemeClr val="accent6"/>
              </a:solidFill>
              <a:ln w="9525">
                <a:solidFill>
                  <a:schemeClr val="tx1"/>
                </a:solidFill>
              </a:ln>
              <a:effectLst/>
            </c:spPr>
            <c:extLst>
              <c:ext xmlns:c16="http://schemas.microsoft.com/office/drawing/2014/chart" uri="{C3380CC4-5D6E-409C-BE32-E72D297353CC}">
                <c16:uniqueId val="{00000003-E79F-404B-83A7-C8A93FF46C0E}"/>
              </c:ext>
            </c:extLst>
          </c:dPt>
          <c:dLbls>
            <c:dLbl>
              <c:idx val="0"/>
              <c:layout>
                <c:manualLayout>
                  <c:x val="0.17735811350919264"/>
                  <c:y val="0.1665410626209318"/>
                </c:manualLayout>
              </c:layout>
              <c:showLegendKey val="0"/>
              <c:showVal val="1"/>
              <c:showCatName val="0"/>
              <c:showSerName val="0"/>
              <c:showPercent val="1"/>
              <c:showBubbleSize val="0"/>
              <c:extLst>
                <c:ext xmlns:c15="http://schemas.microsoft.com/office/drawing/2012/chart" uri="{CE6537A1-D6FC-4f65-9D91-7224C49458BB}">
                  <c15:layout>
                    <c:manualLayout>
                      <c:w val="0.20163868904876101"/>
                      <c:h val="0.11691881143603425"/>
                    </c:manualLayout>
                  </c15:layout>
                </c:ext>
                <c:ext xmlns:c16="http://schemas.microsoft.com/office/drawing/2014/chart" uri="{C3380CC4-5D6E-409C-BE32-E72D297353CC}">
                  <c16:uniqueId val="{00000001-E79F-404B-83A7-C8A93FF46C0E}"/>
                </c:ext>
              </c:extLst>
            </c:dLbl>
            <c:dLbl>
              <c:idx val="1"/>
              <c:layout>
                <c:manualLayout>
                  <c:x val="0"/>
                  <c:y val="-0.1878290750171947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9F-404B-83A7-C8A93FF46C0E}"/>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149</c:v>
                </c:pt>
                <c:pt idx="1">
                  <c:v>7</c:v>
                </c:pt>
              </c:numCache>
            </c:numRef>
          </c:val>
          <c:extLst>
            <c:ext xmlns:c16="http://schemas.microsoft.com/office/drawing/2014/chart" uri="{C3380CC4-5D6E-409C-BE32-E72D297353CC}">
              <c16:uniqueId val="{0000000E-E79F-404B-83A7-C8A93FF46C0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1-E79F-404B-83A7-C8A93FF46C0E}"/>
              </c:ext>
            </c:extLst>
          </c:dPt>
          <c:dPt>
            <c:idx val="1"/>
            <c:bubble3D val="0"/>
            <c:spPr>
              <a:solidFill>
                <a:schemeClr val="accent6"/>
              </a:solidFill>
              <a:ln w="9525">
                <a:solidFill>
                  <a:schemeClr val="tx1"/>
                </a:solidFill>
              </a:ln>
              <a:effectLst/>
            </c:spPr>
            <c:extLst>
              <c:ext xmlns:c16="http://schemas.microsoft.com/office/drawing/2014/chart" uri="{C3380CC4-5D6E-409C-BE32-E72D297353CC}">
                <c16:uniqueId val="{00000003-E79F-404B-83A7-C8A93FF46C0E}"/>
              </c:ext>
            </c:extLst>
          </c:dPt>
          <c:dLbls>
            <c:dLbl>
              <c:idx val="0"/>
              <c:layout>
                <c:manualLayout>
                  <c:x val="0.17735811350919264"/>
                  <c:y val="0.1665410626209318"/>
                </c:manualLayout>
              </c:layout>
              <c:showLegendKey val="0"/>
              <c:showVal val="1"/>
              <c:showCatName val="0"/>
              <c:showSerName val="0"/>
              <c:showPercent val="1"/>
              <c:showBubbleSize val="0"/>
              <c:extLst>
                <c:ext xmlns:c15="http://schemas.microsoft.com/office/drawing/2012/chart" uri="{CE6537A1-D6FC-4f65-9D91-7224C49458BB}">
                  <c15:layout>
                    <c:manualLayout>
                      <c:w val="0.20163868904876101"/>
                      <c:h val="0.11691881143603425"/>
                    </c:manualLayout>
                  </c15:layout>
                </c:ext>
                <c:ext xmlns:c16="http://schemas.microsoft.com/office/drawing/2014/chart" uri="{C3380CC4-5D6E-409C-BE32-E72D297353CC}">
                  <c16:uniqueId val="{00000001-E79F-404B-83A7-C8A93FF46C0E}"/>
                </c:ext>
              </c:extLst>
            </c:dLbl>
            <c:dLbl>
              <c:idx val="1"/>
              <c:layout>
                <c:manualLayout>
                  <c:x val="0"/>
                  <c:y val="-0.1878290750171947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9F-404B-83A7-C8A93FF46C0E}"/>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149</c:v>
                </c:pt>
                <c:pt idx="1">
                  <c:v>7</c:v>
                </c:pt>
              </c:numCache>
            </c:numRef>
          </c:val>
          <c:extLst>
            <c:ext xmlns:c16="http://schemas.microsoft.com/office/drawing/2014/chart" uri="{C3380CC4-5D6E-409C-BE32-E72D297353CC}">
              <c16:uniqueId val="{0000000E-E79F-404B-83A7-C8A93FF46C0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53679368475093E-2"/>
          <c:y val="0"/>
          <c:w val="0.94869264923532315"/>
          <c:h val="0.98797373397213006"/>
        </c:manualLayout>
      </c:layout>
      <c:barChart>
        <c:barDir val="col"/>
        <c:grouping val="stacked"/>
        <c:varyColors val="0"/>
        <c:ser>
          <c:idx val="0"/>
          <c:order val="0"/>
          <c:spPr>
            <a:solidFill>
              <a:srgbClr val="C4C4CD"/>
            </a:solidFill>
            <a:ln w="9525" algn="ctr">
              <a:solidFill>
                <a:schemeClr val="tx1"/>
              </a:solidFill>
              <a:prstDash val="solid"/>
            </a:ln>
          </c:spPr>
          <c:invertIfNegative val="0"/>
          <c:dPt>
            <c:idx val="0"/>
            <c:invertIfNegative val="0"/>
            <c:bubble3D val="0"/>
            <c:spPr>
              <a:solidFill>
                <a:schemeClr val="tx2"/>
              </a:solidFill>
              <a:ln w="9525" algn="ctr">
                <a:solidFill>
                  <a:schemeClr val="tx1"/>
                </a:solidFill>
                <a:prstDash val="solid"/>
              </a:ln>
            </c:spPr>
            <c:extLst>
              <c:ext xmlns:c16="http://schemas.microsoft.com/office/drawing/2014/chart" uri="{C3380CC4-5D6E-409C-BE32-E72D297353CC}">
                <c16:uniqueId val="{00000000-751C-4ACA-AEE3-1E14C9EC2FD7}"/>
              </c:ext>
            </c:extLst>
          </c:dPt>
          <c:dPt>
            <c:idx val="3"/>
            <c:invertIfNegative val="0"/>
            <c:bubble3D val="0"/>
            <c:spPr>
              <a:solidFill>
                <a:srgbClr val="747480"/>
              </a:solidFill>
              <a:ln w="9525" algn="ctr">
                <a:solidFill>
                  <a:schemeClr val="tx1"/>
                </a:solidFill>
                <a:prstDash val="solid"/>
              </a:ln>
            </c:spPr>
            <c:extLst>
              <c:ext xmlns:c16="http://schemas.microsoft.com/office/drawing/2014/chart" uri="{C3380CC4-5D6E-409C-BE32-E72D297353CC}">
                <c16:uniqueId val="{00000001-751C-4ACA-AEE3-1E14C9EC2FD7}"/>
              </c:ext>
            </c:extLst>
          </c:dPt>
          <c:dLbls>
            <c:dLbl>
              <c:idx val="0"/>
              <c:layout>
                <c:manualLayout>
                  <c:x val="0"/>
                  <c:y val="0"/>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1C-4ACA-AEE3-1E14C9EC2FD7}"/>
                </c:ext>
              </c:extLst>
            </c:dLbl>
            <c:dLbl>
              <c:idx val="1"/>
              <c:layout>
                <c:manualLayout>
                  <c:x val="0"/>
                  <c:y val="-4.743833017077799E-4"/>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51C-4ACA-AEE3-1E14C9EC2FD7}"/>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51C-4ACA-AEE3-1E14C9EC2FD7}"/>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51C-4ACA-AEE3-1E14C9EC2FD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30.4</c:v>
                </c:pt>
                <c:pt idx="1">
                  <c:v>16.400000000000002</c:v>
                </c:pt>
                <c:pt idx="2">
                  <c:v>28.299999999999997</c:v>
                </c:pt>
                <c:pt idx="3">
                  <c:v>11</c:v>
                </c:pt>
              </c:numCache>
            </c:numRef>
          </c:val>
          <c:extLst>
            <c:ext xmlns:c16="http://schemas.microsoft.com/office/drawing/2014/chart" uri="{C3380CC4-5D6E-409C-BE32-E72D297353CC}">
              <c16:uniqueId val="{00000004-751C-4ACA-AEE3-1E14C9EC2FD7}"/>
            </c:ext>
          </c:extLst>
        </c:ser>
        <c:dLbls>
          <c:showLegendKey val="0"/>
          <c:showVal val="0"/>
          <c:showCatName val="0"/>
          <c:showSerName val="0"/>
          <c:showPercent val="0"/>
          <c:showBubbleSize val="0"/>
        </c:dLbls>
        <c:gapWidth val="80"/>
        <c:overlap val="100"/>
        <c:axId val="1295908288"/>
        <c:axId val="1"/>
      </c:barChart>
      <c:catAx>
        <c:axId val="1295908288"/>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295908288"/>
        <c:crosses val="min"/>
        <c:crossBetween val="between"/>
      </c:valAx>
    </c:plotArea>
    <c:plotVisOnly val="0"/>
    <c:dispBlanksAs val="gap"/>
    <c:showDLblsOverMax val="1"/>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1-E79F-404B-83A7-C8A93FF46C0E}"/>
              </c:ext>
            </c:extLst>
          </c:dPt>
          <c:dPt>
            <c:idx val="1"/>
            <c:bubble3D val="0"/>
            <c:spPr>
              <a:solidFill>
                <a:schemeClr val="accent6"/>
              </a:solidFill>
              <a:ln w="9525">
                <a:solidFill>
                  <a:schemeClr val="tx1"/>
                </a:solidFill>
              </a:ln>
              <a:effectLst/>
            </c:spPr>
            <c:extLst>
              <c:ext xmlns:c16="http://schemas.microsoft.com/office/drawing/2014/chart" uri="{C3380CC4-5D6E-409C-BE32-E72D297353CC}">
                <c16:uniqueId val="{00000003-E79F-404B-83A7-C8A93FF46C0E}"/>
              </c:ext>
            </c:extLst>
          </c:dPt>
          <c:dLbls>
            <c:dLbl>
              <c:idx val="0"/>
              <c:layout>
                <c:manualLayout>
                  <c:x val="0.17735811350919264"/>
                  <c:y val="0.1665410626209318"/>
                </c:manualLayout>
              </c:layout>
              <c:showLegendKey val="0"/>
              <c:showVal val="1"/>
              <c:showCatName val="0"/>
              <c:showSerName val="0"/>
              <c:showPercent val="1"/>
              <c:showBubbleSize val="0"/>
              <c:extLst>
                <c:ext xmlns:c15="http://schemas.microsoft.com/office/drawing/2012/chart" uri="{CE6537A1-D6FC-4f65-9D91-7224C49458BB}">
                  <c15:layout>
                    <c:manualLayout>
                      <c:w val="0.20163868904876101"/>
                      <c:h val="0.11691881143603425"/>
                    </c:manualLayout>
                  </c15:layout>
                </c:ext>
                <c:ext xmlns:c16="http://schemas.microsoft.com/office/drawing/2014/chart" uri="{C3380CC4-5D6E-409C-BE32-E72D297353CC}">
                  <c16:uniqueId val="{00000001-E79F-404B-83A7-C8A93FF46C0E}"/>
                </c:ext>
              </c:extLst>
            </c:dLbl>
            <c:dLbl>
              <c:idx val="1"/>
              <c:layout>
                <c:manualLayout>
                  <c:x val="0"/>
                  <c:y val="-0.1878290750171947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9F-404B-83A7-C8A93FF46C0E}"/>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203</c:v>
                </c:pt>
                <c:pt idx="1">
                  <c:v>14</c:v>
                </c:pt>
              </c:numCache>
            </c:numRef>
          </c:val>
          <c:extLst>
            <c:ext xmlns:c16="http://schemas.microsoft.com/office/drawing/2014/chart" uri="{C3380CC4-5D6E-409C-BE32-E72D297353CC}">
              <c16:uniqueId val="{0000000E-E79F-404B-83A7-C8A93FF46C0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9525">
              <a:solidFill>
                <a:schemeClr val="tx1"/>
              </a:solidFill>
            </a:ln>
          </c:spPr>
          <c:dPt>
            <c:idx val="0"/>
            <c:bubble3D val="0"/>
            <c:spPr>
              <a:solidFill>
                <a:schemeClr val="accent1"/>
              </a:solidFill>
              <a:ln w="9525">
                <a:solidFill>
                  <a:schemeClr val="tx1"/>
                </a:solidFill>
              </a:ln>
              <a:effectLst/>
            </c:spPr>
            <c:extLst>
              <c:ext xmlns:c16="http://schemas.microsoft.com/office/drawing/2014/chart" uri="{C3380CC4-5D6E-409C-BE32-E72D297353CC}">
                <c16:uniqueId val="{00000001-E79F-404B-83A7-C8A93FF46C0E}"/>
              </c:ext>
            </c:extLst>
          </c:dPt>
          <c:dPt>
            <c:idx val="1"/>
            <c:bubble3D val="0"/>
            <c:spPr>
              <a:solidFill>
                <a:schemeClr val="accent6"/>
              </a:solidFill>
              <a:ln w="9525">
                <a:solidFill>
                  <a:schemeClr val="tx1"/>
                </a:solidFill>
              </a:ln>
              <a:effectLst/>
            </c:spPr>
            <c:extLst>
              <c:ext xmlns:c16="http://schemas.microsoft.com/office/drawing/2014/chart" uri="{C3380CC4-5D6E-409C-BE32-E72D297353CC}">
                <c16:uniqueId val="{00000003-E79F-404B-83A7-C8A93FF46C0E}"/>
              </c:ext>
            </c:extLst>
          </c:dPt>
          <c:dLbls>
            <c:dLbl>
              <c:idx val="0"/>
              <c:layout>
                <c:manualLayout>
                  <c:x val="0.17735811350919264"/>
                  <c:y val="0.1665410626209318"/>
                </c:manualLayout>
              </c:layout>
              <c:showLegendKey val="0"/>
              <c:showVal val="1"/>
              <c:showCatName val="0"/>
              <c:showSerName val="0"/>
              <c:showPercent val="1"/>
              <c:showBubbleSize val="0"/>
              <c:extLst>
                <c:ext xmlns:c15="http://schemas.microsoft.com/office/drawing/2012/chart" uri="{CE6537A1-D6FC-4f65-9D91-7224C49458BB}">
                  <c15:layout>
                    <c:manualLayout>
                      <c:w val="0.20163868904876101"/>
                      <c:h val="0.11691881143603425"/>
                    </c:manualLayout>
                  </c15:layout>
                </c:ext>
                <c:ext xmlns:c16="http://schemas.microsoft.com/office/drawing/2014/chart" uri="{C3380CC4-5D6E-409C-BE32-E72D297353CC}">
                  <c16:uniqueId val="{00000001-E79F-404B-83A7-C8A93FF46C0E}"/>
                </c:ext>
              </c:extLst>
            </c:dLbl>
            <c:dLbl>
              <c:idx val="1"/>
              <c:layout>
                <c:manualLayout>
                  <c:x val="0"/>
                  <c:y val="-0.18782907501719473"/>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9F-404B-83A7-C8A93FF46C0E}"/>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rgbClr val="747480"/>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204</c:v>
                </c:pt>
                <c:pt idx="1">
                  <c:v>13</c:v>
                </c:pt>
              </c:numCache>
            </c:numRef>
          </c:val>
          <c:extLst>
            <c:ext xmlns:c16="http://schemas.microsoft.com/office/drawing/2014/chart" uri="{C3380CC4-5D6E-409C-BE32-E72D297353CC}">
              <c16:uniqueId val="{0000000E-E79F-404B-83A7-C8A93FF46C0E}"/>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1"/>
          </a:solidFill>
        </a:defRPr>
      </a:pPr>
      <a:endParaRPr lang="en-US"/>
    </a:p>
  </c:txPr>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07870370370369E-2"/>
          <c:y val="7.6388888888888895E-2"/>
          <c:w val="0.91186342592592595"/>
          <c:h val="0.69174812200199109"/>
        </c:manualLayout>
      </c:layout>
      <c:barChart>
        <c:barDir val="col"/>
        <c:grouping val="stacked"/>
        <c:varyColors val="0"/>
        <c:ser>
          <c:idx val="0"/>
          <c:order val="0"/>
          <c:tx>
            <c:strRef>
              <c:f>Sheet1!$B$1</c:f>
              <c:strCache>
                <c:ptCount val="1"/>
                <c:pt idx="0">
                  <c:v>Bullying found</c:v>
                </c:pt>
              </c:strCache>
            </c:strRef>
          </c:tx>
          <c:spPr>
            <a:solidFill>
              <a:srgbClr val="C4C4CD"/>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B5F4-41F9-B3DF-C9F8B157D0C7}"/>
                </c:ext>
              </c:extLst>
            </c:dLbl>
            <c:dLbl>
              <c:idx val="1"/>
              <c:delete val="1"/>
              <c:extLst>
                <c:ext xmlns:c15="http://schemas.microsoft.com/office/drawing/2012/chart" uri="{CE6537A1-D6FC-4f65-9D91-7224C49458BB}"/>
                <c:ext xmlns:c16="http://schemas.microsoft.com/office/drawing/2014/chart" uri="{C3380CC4-5D6E-409C-BE32-E72D297353CC}">
                  <c16:uniqueId val="{00000006-B5F4-41F9-B3DF-C9F8B157D0C7}"/>
                </c:ext>
              </c:extLst>
            </c:dLbl>
            <c:dLbl>
              <c:idx val="2"/>
              <c:delete val="1"/>
              <c:extLst>
                <c:ext xmlns:c15="http://schemas.microsoft.com/office/drawing/2012/chart" uri="{CE6537A1-D6FC-4f65-9D91-7224C49458BB}"/>
                <c:ext xmlns:c16="http://schemas.microsoft.com/office/drawing/2014/chart" uri="{C3380CC4-5D6E-409C-BE32-E72D297353CC}">
                  <c16:uniqueId val="{00000005-B5F4-41F9-B3DF-C9F8B157D0C7}"/>
                </c:ext>
              </c:extLst>
            </c:dLbl>
            <c:dLbl>
              <c:idx val="11"/>
              <c:delete val="1"/>
              <c:extLst>
                <c:ext xmlns:c15="http://schemas.microsoft.com/office/drawing/2012/chart" uri="{CE6537A1-D6FC-4f65-9D91-7224C49458BB}"/>
                <c:ext xmlns:c16="http://schemas.microsoft.com/office/drawing/2014/chart" uri="{C3380CC4-5D6E-409C-BE32-E72D297353CC}">
                  <c16:uniqueId val="{0000000A-B5F4-41F9-B3DF-C9F8B157D0C7}"/>
                </c:ext>
              </c:extLst>
            </c:dLbl>
            <c:dLbl>
              <c:idx val="12"/>
              <c:delete val="1"/>
              <c:extLst>
                <c:ext xmlns:c15="http://schemas.microsoft.com/office/drawing/2012/chart" uri="{CE6537A1-D6FC-4f65-9D91-7224C49458BB}"/>
                <c:ext xmlns:c16="http://schemas.microsoft.com/office/drawing/2014/chart" uri="{C3380CC4-5D6E-409C-BE32-E72D297353CC}">
                  <c16:uniqueId val="{00000009-B5F4-41F9-B3DF-C9F8B157D0C7}"/>
                </c:ext>
              </c:extLst>
            </c:dLbl>
            <c:dLbl>
              <c:idx val="13"/>
              <c:delete val="1"/>
              <c:extLst>
                <c:ext xmlns:c15="http://schemas.microsoft.com/office/drawing/2012/chart" uri="{CE6537A1-D6FC-4f65-9D91-7224C49458BB}"/>
                <c:ext xmlns:c16="http://schemas.microsoft.com/office/drawing/2014/chart" uri="{C3380CC4-5D6E-409C-BE32-E72D297353CC}">
                  <c16:uniqueId val="{00000004-B5F4-41F9-B3DF-C9F8B157D0C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Pre-Ki[ ]
(K1)</c:v>
                </c:pt>
                <c:pt idx="1">
                  <c:v>Kinde[ ]
K(2)</c:v>
                </c:pt>
                <c:pt idx="2">
                  <c:v>1st
Grade</c:v>
                </c:pt>
                <c:pt idx="3">
                  <c:v>2nd
Grade</c:v>
                </c:pt>
                <c:pt idx="4">
                  <c:v>3rd
Grade</c:v>
                </c:pt>
                <c:pt idx="5">
                  <c:v>4th
Grade</c:v>
                </c:pt>
                <c:pt idx="6">
                  <c:v>5th
Grade</c:v>
                </c:pt>
                <c:pt idx="7">
                  <c:v>6th
Grade</c:v>
                </c:pt>
                <c:pt idx="8">
                  <c:v>7th
Grade</c:v>
                </c:pt>
                <c:pt idx="9">
                  <c:v>8th
Grade</c:v>
                </c:pt>
                <c:pt idx="10">
                  <c:v>9th
Grade</c:v>
                </c:pt>
                <c:pt idx="11">
                  <c:v>10th
Grade</c:v>
                </c:pt>
                <c:pt idx="12">
                  <c:v>11th
Grade</c:v>
                </c:pt>
                <c:pt idx="13">
                  <c:v>12th
Grade</c:v>
                </c:pt>
              </c:strCache>
            </c:strRef>
          </c:cat>
          <c:val>
            <c:numRef>
              <c:f>Sheet1!$B$2:$B$15</c:f>
              <c:numCache>
                <c:formatCode>General</c:formatCode>
                <c:ptCount val="14"/>
                <c:pt idx="0">
                  <c:v>1</c:v>
                </c:pt>
                <c:pt idx="1">
                  <c:v>3</c:v>
                </c:pt>
                <c:pt idx="2">
                  <c:v>2</c:v>
                </c:pt>
                <c:pt idx="3">
                  <c:v>9</c:v>
                </c:pt>
                <c:pt idx="4">
                  <c:v>12</c:v>
                </c:pt>
                <c:pt idx="5">
                  <c:v>32</c:v>
                </c:pt>
                <c:pt idx="6">
                  <c:v>21</c:v>
                </c:pt>
                <c:pt idx="7">
                  <c:v>25</c:v>
                </c:pt>
                <c:pt idx="8">
                  <c:v>22</c:v>
                </c:pt>
                <c:pt idx="9">
                  <c:v>9</c:v>
                </c:pt>
                <c:pt idx="10">
                  <c:v>9</c:v>
                </c:pt>
                <c:pt idx="11">
                  <c:v>2</c:v>
                </c:pt>
                <c:pt idx="12">
                  <c:v>1</c:v>
                </c:pt>
                <c:pt idx="13">
                  <c:v>0</c:v>
                </c:pt>
              </c:numCache>
            </c:numRef>
          </c:val>
          <c:extLst>
            <c:ext xmlns:c16="http://schemas.microsoft.com/office/drawing/2014/chart" uri="{C3380CC4-5D6E-409C-BE32-E72D297353CC}">
              <c16:uniqueId val="{00000000-B5F4-41F9-B3DF-C9F8B157D0C7}"/>
            </c:ext>
          </c:extLst>
        </c:ser>
        <c:ser>
          <c:idx val="1"/>
          <c:order val="1"/>
          <c:tx>
            <c:strRef>
              <c:f>Sheet1!$C$1</c:f>
              <c:strCache>
                <c:ptCount val="1"/>
                <c:pt idx="0">
                  <c:v>No bullying found</c:v>
                </c:pt>
              </c:strCache>
            </c:strRef>
          </c:tx>
          <c:spPr>
            <a:solidFill>
              <a:srgbClr val="74748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5F4-41F9-B3DF-C9F8B157D0C7}"/>
                </c:ext>
              </c:extLst>
            </c:dLbl>
            <c:dLbl>
              <c:idx val="13"/>
              <c:delete val="1"/>
              <c:extLst>
                <c:ext xmlns:c15="http://schemas.microsoft.com/office/drawing/2012/chart" uri="{CE6537A1-D6FC-4f65-9D91-7224C49458BB}"/>
                <c:ext xmlns:c16="http://schemas.microsoft.com/office/drawing/2014/chart" uri="{C3380CC4-5D6E-409C-BE32-E72D297353CC}">
                  <c16:uniqueId val="{00000003-B5F4-41F9-B3DF-C9F8B157D0C7}"/>
                </c:ext>
              </c:extLst>
            </c:dLbl>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Pre-Ki[ ]
(K1)</c:v>
                </c:pt>
                <c:pt idx="1">
                  <c:v>Kinde[ ]
K(2)</c:v>
                </c:pt>
                <c:pt idx="2">
                  <c:v>1st
Grade</c:v>
                </c:pt>
                <c:pt idx="3">
                  <c:v>2nd
Grade</c:v>
                </c:pt>
                <c:pt idx="4">
                  <c:v>3rd
Grade</c:v>
                </c:pt>
                <c:pt idx="5">
                  <c:v>4th
Grade</c:v>
                </c:pt>
                <c:pt idx="6">
                  <c:v>5th
Grade</c:v>
                </c:pt>
                <c:pt idx="7">
                  <c:v>6th
Grade</c:v>
                </c:pt>
                <c:pt idx="8">
                  <c:v>7th
Grade</c:v>
                </c:pt>
                <c:pt idx="9">
                  <c:v>8th
Grade</c:v>
                </c:pt>
                <c:pt idx="10">
                  <c:v>9th
Grade</c:v>
                </c:pt>
                <c:pt idx="11">
                  <c:v>10th
Grade</c:v>
                </c:pt>
                <c:pt idx="12">
                  <c:v>11th
Grade</c:v>
                </c:pt>
                <c:pt idx="13">
                  <c:v>12th
Grade</c:v>
                </c:pt>
              </c:strCache>
            </c:strRef>
          </c:cat>
          <c:val>
            <c:numRef>
              <c:f>Sheet1!$C$2:$C$15</c:f>
              <c:numCache>
                <c:formatCode>General</c:formatCode>
                <c:ptCount val="14"/>
                <c:pt idx="0">
                  <c:v>1</c:v>
                </c:pt>
                <c:pt idx="1">
                  <c:v>9</c:v>
                </c:pt>
                <c:pt idx="2">
                  <c:v>15</c:v>
                </c:pt>
                <c:pt idx="3">
                  <c:v>25</c:v>
                </c:pt>
                <c:pt idx="4">
                  <c:v>22</c:v>
                </c:pt>
                <c:pt idx="5">
                  <c:v>29</c:v>
                </c:pt>
                <c:pt idx="6">
                  <c:v>32</c:v>
                </c:pt>
                <c:pt idx="7">
                  <c:v>27</c:v>
                </c:pt>
                <c:pt idx="8">
                  <c:v>17</c:v>
                </c:pt>
                <c:pt idx="9">
                  <c:v>13</c:v>
                </c:pt>
                <c:pt idx="10">
                  <c:v>12</c:v>
                </c:pt>
                <c:pt idx="11">
                  <c:v>6</c:v>
                </c:pt>
                <c:pt idx="12">
                  <c:v>6</c:v>
                </c:pt>
                <c:pt idx="13">
                  <c:v>1</c:v>
                </c:pt>
              </c:numCache>
            </c:numRef>
          </c:val>
          <c:extLst>
            <c:ext xmlns:c16="http://schemas.microsoft.com/office/drawing/2014/chart" uri="{C3380CC4-5D6E-409C-BE32-E72D297353CC}">
              <c16:uniqueId val="{00000002-B5F4-41F9-B3DF-C9F8B157D0C7}"/>
            </c:ext>
          </c:extLst>
        </c:ser>
        <c:dLbls>
          <c:showLegendKey val="0"/>
          <c:showVal val="0"/>
          <c:showCatName val="0"/>
          <c:showSerName val="0"/>
          <c:showPercent val="0"/>
          <c:showBubbleSize val="0"/>
        </c:dLbls>
        <c:gapWidth val="70"/>
        <c:overlap val="100"/>
        <c:axId val="1325294136"/>
        <c:axId val="1325294792"/>
      </c:barChart>
      <c:catAx>
        <c:axId val="1325294136"/>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bg1"/>
                    </a:solidFill>
                    <a:latin typeface="+mn-lt"/>
                    <a:ea typeface="+mn-ea"/>
                    <a:cs typeface="+mn-cs"/>
                  </a:defRPr>
                </a:pPr>
                <a:r>
                  <a:rPr lang="de-DE"/>
                  <a:t>Grade</a:t>
                </a:r>
                <a:r>
                  <a:rPr lang="de-DE" baseline="0"/>
                  <a:t> of targeted students</a:t>
                </a:r>
                <a:endParaRPr lang="de-DE"/>
              </a:p>
            </c:rich>
          </c:tx>
          <c:layout>
            <c:manualLayout>
              <c:xMode val="edge"/>
              <c:yMode val="edge"/>
              <c:x val="0.39759837962962963"/>
              <c:y val="0.9222222222222222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0" spcFirstLastPara="1" vertOverflow="ellipsis" wrap="square" anchor="ctr" anchorCtr="1"/>
          <a:lstStyle/>
          <a:p>
            <a:pPr>
              <a:defRPr sz="600" b="0" i="0" u="none" strike="noStrike" kern="1200" baseline="0">
                <a:solidFill>
                  <a:schemeClr val="bg1"/>
                </a:solidFill>
                <a:latin typeface="+mn-lt"/>
                <a:ea typeface="+mn-ea"/>
                <a:cs typeface="+mn-cs"/>
              </a:defRPr>
            </a:pPr>
            <a:endParaRPr lang="en-US"/>
          </a:p>
        </c:txPr>
        <c:crossAx val="1325294792"/>
        <c:crosses val="autoZero"/>
        <c:auto val="1"/>
        <c:lblAlgn val="ctr"/>
        <c:lblOffset val="100"/>
        <c:noMultiLvlLbl val="0"/>
      </c:catAx>
      <c:valAx>
        <c:axId val="1325294792"/>
        <c:scaling>
          <c:orientation val="minMax"/>
        </c:scaling>
        <c:delete val="0"/>
        <c:axPos val="l"/>
        <c:numFmt formatCode="General" sourceLinked="1"/>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en-US"/>
          </a:p>
        </c:txPr>
        <c:crossAx val="132529413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solidFill>
            <a:schemeClr val="bg1"/>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General</c:formatCode>
                <c:ptCount val="11"/>
              </c:numCache>
            </c:numRef>
          </c:val>
          <c:extLst>
            <c:ext xmlns:c16="http://schemas.microsoft.com/office/drawing/2014/chart" uri="{C3380CC4-5D6E-409C-BE32-E72D297353CC}">
              <c16:uniqueId val="{00000000-124B-4FEF-B30D-912B8EDA4063}"/>
            </c:ext>
          </c:extLst>
        </c:ser>
        <c:dLbls>
          <c:showLegendKey val="0"/>
          <c:showVal val="0"/>
          <c:showCatName val="0"/>
          <c:showSerName val="0"/>
          <c:showPercent val="0"/>
          <c:showBubbleSize val="0"/>
        </c:dLbls>
        <c:gapWidth val="219"/>
        <c:overlap val="-27"/>
        <c:axId val="1728731872"/>
        <c:axId val="1728737776"/>
      </c:barChart>
      <c:catAx>
        <c:axId val="1728731872"/>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dirty="0"/>
                  <a:t>Distance in miles — School address vs. home address</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cap="flat" cmpd="sng" algn="ctr">
            <a:solidFill>
              <a:srgbClr val="747480"/>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28737776"/>
        <c:crosses val="autoZero"/>
        <c:auto val="1"/>
        <c:lblAlgn val="ctr"/>
        <c:lblOffset val="100"/>
        <c:noMultiLvlLbl val="0"/>
      </c:catAx>
      <c:valAx>
        <c:axId val="1728737776"/>
        <c:scaling>
          <c:orientation val="minMax"/>
          <c:max val="2450"/>
          <c:min val="0"/>
        </c:scaling>
        <c:delete val="0"/>
        <c:axPos val="l"/>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dirty="0"/>
                  <a:t># of students</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in"/>
        <c:minorTickMark val="none"/>
        <c:tickLblPos val="nextTo"/>
        <c:spPr>
          <a:noFill/>
          <a:ln w="12700">
            <a:solidFill>
              <a:srgbClr val="747480"/>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728731872"/>
        <c:crosses val="autoZero"/>
        <c:crossBetween val="between"/>
      </c:valAx>
      <c:spPr>
        <a:blipFill>
          <a:blip xmlns:r="http://schemas.openxmlformats.org/officeDocument/2006/relationships" r:embed="rId3"/>
          <a:stretch>
            <a:fillRect/>
          </a:stretch>
        </a:blip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solidFill>
        </a:defRPr>
      </a:pPr>
      <a:endParaRPr lang="en-US"/>
    </a:p>
  </c:txPr>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666337611056269E-2"/>
          <c:y val="2.4667931688804556E-2"/>
          <c:w val="0.94866732477788751"/>
          <c:h val="0.95066413662239091"/>
        </c:manualLayout>
      </c:layout>
      <c:barChart>
        <c:barDir val="col"/>
        <c:grouping val="stacked"/>
        <c:varyColors val="0"/>
        <c:ser>
          <c:idx val="0"/>
          <c:order val="0"/>
          <c:spPr>
            <a:solidFill>
              <a:srgbClr val="C4C4CD"/>
            </a:solidFill>
            <a:ln w="9525" algn="ctr">
              <a:solidFill>
                <a:schemeClr val="tx1"/>
              </a:solidFill>
              <a:prstDash val="solid"/>
            </a:ln>
          </c:spPr>
          <c:invertIfNegative val="0"/>
          <c:dPt>
            <c:idx val="0"/>
            <c:invertIfNegative val="0"/>
            <c:bubble3D val="0"/>
            <c:spPr>
              <a:solidFill>
                <a:schemeClr val="tx2"/>
              </a:solidFill>
              <a:ln w="9525" algn="ctr">
                <a:solidFill>
                  <a:schemeClr val="tx1"/>
                </a:solidFill>
                <a:prstDash val="solid"/>
              </a:ln>
            </c:spPr>
            <c:extLst>
              <c:ext xmlns:c16="http://schemas.microsoft.com/office/drawing/2014/chart" uri="{C3380CC4-5D6E-409C-BE32-E72D297353CC}">
                <c16:uniqueId val="{00000000-20B5-4235-8A9B-DCE95F5537CE}"/>
              </c:ext>
            </c:extLst>
          </c:dPt>
          <c:dPt>
            <c:idx val="3"/>
            <c:invertIfNegative val="0"/>
            <c:bubble3D val="0"/>
            <c:spPr>
              <a:solidFill>
                <a:srgbClr val="747480"/>
              </a:solidFill>
              <a:ln w="9525" algn="ctr">
                <a:solidFill>
                  <a:schemeClr val="tx1"/>
                </a:solidFill>
                <a:prstDash val="solid"/>
              </a:ln>
            </c:spPr>
            <c:extLst>
              <c:ext xmlns:c16="http://schemas.microsoft.com/office/drawing/2014/chart" uri="{C3380CC4-5D6E-409C-BE32-E72D297353CC}">
                <c16:uniqueId val="{00000001-20B5-4235-8A9B-DCE95F5537CE}"/>
              </c:ext>
            </c:extLst>
          </c:dPt>
          <c:dLbls>
            <c:dLbl>
              <c:idx val="0"/>
              <c:layout>
                <c:manualLayout>
                  <c:x val="0"/>
                  <c:y val="-4.743833017077799E-4"/>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0B5-4235-8A9B-DCE95F5537CE}"/>
                </c:ext>
              </c:extLst>
            </c:dLbl>
            <c:dLbl>
              <c:idx val="1"/>
              <c:layout>
                <c:manualLayout>
                  <c:x val="0"/>
                  <c:y val="-4.743833017077799E-4"/>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0B5-4235-8A9B-DCE95F5537CE}"/>
                </c:ext>
              </c:extLst>
            </c:dLbl>
            <c:dLbl>
              <c:idx val="2"/>
              <c:layout>
                <c:manualLayout>
                  <c:x val="0"/>
                  <c:y val="-4.743833017077799E-4"/>
                </c:manualLayout>
              </c:layout>
              <c:numFmt formatCode="#,##0&quot;%&quot;;&quot;-&quot;#,##0&quot;%&quot;" sourceLinked="0"/>
              <c:spPr>
                <a:noFill/>
                <a:ln>
                  <a:noFill/>
                </a:ln>
              </c:spPr>
              <c:txPr>
                <a:bodyPr wrap="none"/>
                <a:lstStyle/>
                <a:p>
                  <a:pPr>
                    <a:defRPr sz="1200" kern="1200">
                      <a:solidFill>
                        <a:schemeClr val="bg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0B5-4235-8A9B-DCE95F5537CE}"/>
                </c:ext>
              </c:extLst>
            </c:dLbl>
            <c:dLbl>
              <c:idx val="3"/>
              <c:layout>
                <c:manualLayout>
                  <c:x val="0"/>
                  <c:y val="-4.743833017077799E-4"/>
                </c:manualLayout>
              </c:layout>
              <c:numFmt formatCode="#,##0&quot;%&quot;;&quot;-&quot;#,##0&quot;%&quot;" sourceLinked="0"/>
              <c:spPr>
                <a:noFill/>
                <a:ln>
                  <a:noFill/>
                </a:ln>
              </c:spPr>
              <c:txPr>
                <a:bodyPr wrap="none"/>
                <a:lstStyle/>
                <a:p>
                  <a:pPr>
                    <a:defRPr sz="1200" kern="1200">
                      <a:solidFill>
                        <a:schemeClr val="tx1"/>
                      </a:solidFill>
                      <a:latin typeface="+mj-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0B5-4235-8A9B-DCE95F5537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21.9</c:v>
                </c:pt>
                <c:pt idx="1">
                  <c:v>24.7</c:v>
                </c:pt>
                <c:pt idx="2">
                  <c:v>21.099999999999998</c:v>
                </c:pt>
                <c:pt idx="3">
                  <c:v>18.899999999999999</c:v>
                </c:pt>
              </c:numCache>
            </c:numRef>
          </c:val>
          <c:extLst>
            <c:ext xmlns:c16="http://schemas.microsoft.com/office/drawing/2014/chart" uri="{C3380CC4-5D6E-409C-BE32-E72D297353CC}">
              <c16:uniqueId val="{00000004-20B5-4235-8A9B-DCE95F5537CE}"/>
            </c:ext>
          </c:extLst>
        </c:ser>
        <c:dLbls>
          <c:showLegendKey val="0"/>
          <c:showVal val="0"/>
          <c:showCatName val="0"/>
          <c:showSerName val="0"/>
          <c:showPercent val="0"/>
          <c:showBubbleSize val="0"/>
        </c:dLbls>
        <c:gapWidth val="80"/>
        <c:overlap val="100"/>
        <c:axId val="1331033536"/>
        <c:axId val="1"/>
      </c:barChart>
      <c:catAx>
        <c:axId val="1331033536"/>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331033536"/>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68617021276595"/>
          <c:y val="4.9337260677466861E-2"/>
          <c:w val="0.72273936170212771"/>
          <c:h val="0.90132547864506629"/>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66</c:v>
                </c:pt>
              </c:numCache>
            </c:numRef>
          </c:val>
          <c:extLst>
            <c:ext xmlns:c16="http://schemas.microsoft.com/office/drawing/2014/chart" uri="{C3380CC4-5D6E-409C-BE32-E72D297353CC}">
              <c16:uniqueId val="{00000000-5E4D-4D5F-9F48-861B51957694}"/>
            </c:ext>
          </c:extLst>
        </c:ser>
        <c:ser>
          <c:idx val="1"/>
          <c:order val="1"/>
          <c:spPr>
            <a:solidFill>
              <a:srgbClr val="E80D00"/>
            </a:solidFill>
            <a:ln w="9525" algn="ctr">
              <a:solidFill>
                <a:srgbClr val="747480"/>
              </a:solidFill>
              <a:prstDash val="solid"/>
            </a:ln>
          </c:spPr>
          <c:invertIfNegative val="0"/>
          <c:val>
            <c:numRef>
              <c:f>Sheet1!$A$2</c:f>
              <c:numCache>
                <c:formatCode>General</c:formatCode>
                <c:ptCount val="1"/>
                <c:pt idx="0">
                  <c:v>25</c:v>
                </c:pt>
              </c:numCache>
            </c:numRef>
          </c:val>
          <c:extLst>
            <c:ext xmlns:c16="http://schemas.microsoft.com/office/drawing/2014/chart" uri="{C3380CC4-5D6E-409C-BE32-E72D297353CC}">
              <c16:uniqueId val="{00000001-5E4D-4D5F-9F48-861B51957694}"/>
            </c:ext>
          </c:extLst>
        </c:ser>
        <c:ser>
          <c:idx val="2"/>
          <c:order val="2"/>
          <c:spPr>
            <a:solidFill>
              <a:srgbClr val="C4C4CD"/>
            </a:solidFill>
            <a:ln w="9525" algn="ctr">
              <a:solidFill>
                <a:srgbClr val="747480"/>
              </a:solidFill>
              <a:prstDash val="solid"/>
            </a:ln>
          </c:spPr>
          <c:invertIfNegative val="0"/>
          <c:val>
            <c:numRef>
              <c:f>Sheet1!$A$3</c:f>
              <c:numCache>
                <c:formatCode>General</c:formatCode>
                <c:ptCount val="1"/>
                <c:pt idx="0">
                  <c:v>8.9999999999999964</c:v>
                </c:pt>
              </c:numCache>
            </c:numRef>
          </c:val>
          <c:extLst>
            <c:ext xmlns:c16="http://schemas.microsoft.com/office/drawing/2014/chart" uri="{C3380CC4-5D6E-409C-BE32-E72D297353CC}">
              <c16:uniqueId val="{00000002-5E4D-4D5F-9F48-861B51957694}"/>
            </c:ext>
          </c:extLst>
        </c:ser>
        <c:dLbls>
          <c:showLegendKey val="0"/>
          <c:showVal val="0"/>
          <c:showCatName val="0"/>
          <c:showSerName val="0"/>
          <c:showPercent val="0"/>
          <c:showBubbleSize val="0"/>
        </c:dLbls>
        <c:gapWidth val="80"/>
        <c:overlap val="100"/>
        <c:axId val="567182896"/>
        <c:axId val="1"/>
      </c:barChart>
      <c:catAx>
        <c:axId val="567182896"/>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100" kern="1200">
                <a:solidFill>
                  <a:schemeClr val="bg1"/>
                </a:solidFill>
                <a:latin typeface="+mn-lt"/>
                <a:ea typeface="+mn-ea"/>
                <a:cs typeface="+mn-cs"/>
              </a:defRPr>
            </a:pPr>
            <a:endParaRPr lang="en-US"/>
          </a:p>
        </c:txPr>
        <c:crossAx val="567182896"/>
        <c:crosses val="min"/>
        <c:crossBetween val="between"/>
        <c:majorUnit val="2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058458813108945E-2"/>
          <c:y val="3.9156626506024098E-2"/>
          <c:w val="0.90788308237378212"/>
          <c:h val="0.92168674698795183"/>
        </c:manualLayout>
      </c:layout>
      <c:barChart>
        <c:barDir val="col"/>
        <c:grouping val="stacked"/>
        <c:varyColors val="0"/>
        <c:ser>
          <c:idx val="0"/>
          <c:order val="0"/>
          <c:spPr>
            <a:solidFill>
              <a:srgbClr val="C4C4CD"/>
            </a:solidFill>
            <a:ln w="9525" algn="ctr">
              <a:solidFill>
                <a:srgbClr val="747480"/>
              </a:solidFill>
              <a:prstDash val="solid"/>
            </a:ln>
          </c:spPr>
          <c:invertIfNegative val="0"/>
          <c:val>
            <c:numRef>
              <c:f>Sheet1!$A$1</c:f>
              <c:numCache>
                <c:formatCode>General</c:formatCode>
                <c:ptCount val="1"/>
                <c:pt idx="0">
                  <c:v>40</c:v>
                </c:pt>
              </c:numCache>
            </c:numRef>
          </c:val>
          <c:extLst>
            <c:ext xmlns:c16="http://schemas.microsoft.com/office/drawing/2014/chart" uri="{C3380CC4-5D6E-409C-BE32-E72D297353CC}">
              <c16:uniqueId val="{00000000-1FD5-4F2A-A736-6D4B057F5A1E}"/>
            </c:ext>
          </c:extLst>
        </c:ser>
        <c:ser>
          <c:idx val="1"/>
          <c:order val="1"/>
          <c:spPr>
            <a:solidFill>
              <a:srgbClr val="C4C4CD"/>
            </a:solidFill>
            <a:ln w="9525" algn="ctr">
              <a:solidFill>
                <a:srgbClr val="747480"/>
              </a:solidFill>
              <a:prstDash val="solid"/>
            </a:ln>
          </c:spPr>
          <c:invertIfNegative val="0"/>
          <c:val>
            <c:numRef>
              <c:f>Sheet1!$A$2</c:f>
              <c:numCache>
                <c:formatCode>General</c:formatCode>
                <c:ptCount val="1"/>
                <c:pt idx="0">
                  <c:v>3.9999999999999982</c:v>
                </c:pt>
              </c:numCache>
            </c:numRef>
          </c:val>
          <c:extLst>
            <c:ext xmlns:c16="http://schemas.microsoft.com/office/drawing/2014/chart" uri="{C3380CC4-5D6E-409C-BE32-E72D297353CC}">
              <c16:uniqueId val="{00000001-1FD5-4F2A-A736-6D4B057F5A1E}"/>
            </c:ext>
          </c:extLst>
        </c:ser>
        <c:ser>
          <c:idx val="2"/>
          <c:order val="2"/>
          <c:spPr>
            <a:solidFill>
              <a:srgbClr val="C4C4CD"/>
            </a:solidFill>
            <a:ln w="9525" algn="ctr">
              <a:solidFill>
                <a:srgbClr val="747480"/>
              </a:solidFill>
              <a:prstDash val="solid"/>
            </a:ln>
          </c:spPr>
          <c:invertIfNegative val="0"/>
          <c:val>
            <c:numRef>
              <c:f>Sheet1!$A$3</c:f>
              <c:numCache>
                <c:formatCode>General</c:formatCode>
                <c:ptCount val="1"/>
                <c:pt idx="0">
                  <c:v>12.000000000000005</c:v>
                </c:pt>
              </c:numCache>
            </c:numRef>
          </c:val>
          <c:extLst>
            <c:ext xmlns:c16="http://schemas.microsoft.com/office/drawing/2014/chart" uri="{C3380CC4-5D6E-409C-BE32-E72D297353CC}">
              <c16:uniqueId val="{00000002-1FD5-4F2A-A736-6D4B057F5A1E}"/>
            </c:ext>
          </c:extLst>
        </c:ser>
        <c:ser>
          <c:idx val="3"/>
          <c:order val="3"/>
          <c:spPr>
            <a:solidFill>
              <a:srgbClr val="C4C4CD"/>
            </a:solidFill>
            <a:ln w="9525" algn="ctr">
              <a:solidFill>
                <a:srgbClr val="747480"/>
              </a:solidFill>
              <a:prstDash val="solid"/>
            </a:ln>
          </c:spPr>
          <c:invertIfNegative val="0"/>
          <c:val>
            <c:numRef>
              <c:f>Sheet1!$A$4</c:f>
              <c:numCache>
                <c:formatCode>General</c:formatCode>
                <c:ptCount val="1"/>
                <c:pt idx="0">
                  <c:v>12</c:v>
                </c:pt>
              </c:numCache>
            </c:numRef>
          </c:val>
          <c:extLst>
            <c:ext xmlns:c16="http://schemas.microsoft.com/office/drawing/2014/chart" uri="{C3380CC4-5D6E-409C-BE32-E72D297353CC}">
              <c16:uniqueId val="{00000003-1FD5-4F2A-A736-6D4B057F5A1E}"/>
            </c:ext>
          </c:extLst>
        </c:ser>
        <c:ser>
          <c:idx val="4"/>
          <c:order val="4"/>
          <c:spPr>
            <a:solidFill>
              <a:srgbClr val="C4C4CD"/>
            </a:solidFill>
            <a:ln w="9525" algn="ctr">
              <a:solidFill>
                <a:srgbClr val="747480"/>
              </a:solidFill>
              <a:prstDash val="solid"/>
            </a:ln>
          </c:spPr>
          <c:invertIfNegative val="0"/>
          <c:val>
            <c:numRef>
              <c:f>Sheet1!$A$5</c:f>
              <c:numCache>
                <c:formatCode>General</c:formatCode>
                <c:ptCount val="1"/>
                <c:pt idx="0">
                  <c:v>7.9999999999999964</c:v>
                </c:pt>
              </c:numCache>
            </c:numRef>
          </c:val>
          <c:extLst>
            <c:ext xmlns:c16="http://schemas.microsoft.com/office/drawing/2014/chart" uri="{C3380CC4-5D6E-409C-BE32-E72D297353CC}">
              <c16:uniqueId val="{00000004-1FD5-4F2A-A736-6D4B057F5A1E}"/>
            </c:ext>
          </c:extLst>
        </c:ser>
        <c:ser>
          <c:idx val="5"/>
          <c:order val="5"/>
          <c:spPr>
            <a:solidFill>
              <a:srgbClr val="C4C4CD"/>
            </a:solidFill>
            <a:ln w="9525" algn="ctr">
              <a:solidFill>
                <a:srgbClr val="747480"/>
              </a:solidFill>
              <a:prstDash val="solid"/>
            </a:ln>
          </c:spPr>
          <c:invertIfNegative val="0"/>
          <c:val>
            <c:numRef>
              <c:f>Sheet1!$A$6</c:f>
              <c:numCache>
                <c:formatCode>General</c:formatCode>
                <c:ptCount val="1"/>
                <c:pt idx="0">
                  <c:v>7.9999999999999964</c:v>
                </c:pt>
              </c:numCache>
            </c:numRef>
          </c:val>
          <c:extLst>
            <c:ext xmlns:c16="http://schemas.microsoft.com/office/drawing/2014/chart" uri="{C3380CC4-5D6E-409C-BE32-E72D297353CC}">
              <c16:uniqueId val="{00000005-1FD5-4F2A-A736-6D4B057F5A1E}"/>
            </c:ext>
          </c:extLst>
        </c:ser>
        <c:ser>
          <c:idx val="6"/>
          <c:order val="6"/>
          <c:spPr>
            <a:solidFill>
              <a:srgbClr val="C4C4CD"/>
            </a:solidFill>
            <a:ln w="9525" algn="ctr">
              <a:solidFill>
                <a:srgbClr val="747480"/>
              </a:solidFill>
              <a:prstDash val="solid"/>
            </a:ln>
          </c:spPr>
          <c:invertIfNegative val="0"/>
          <c:val>
            <c:numRef>
              <c:f>Sheet1!$A$7</c:f>
              <c:numCache>
                <c:formatCode>General</c:formatCode>
                <c:ptCount val="1"/>
                <c:pt idx="0">
                  <c:v>7.9999999999999964</c:v>
                </c:pt>
              </c:numCache>
            </c:numRef>
          </c:val>
          <c:extLst>
            <c:ext xmlns:c16="http://schemas.microsoft.com/office/drawing/2014/chart" uri="{C3380CC4-5D6E-409C-BE32-E72D297353CC}">
              <c16:uniqueId val="{00000006-1FD5-4F2A-A736-6D4B057F5A1E}"/>
            </c:ext>
          </c:extLst>
        </c:ser>
        <c:ser>
          <c:idx val="7"/>
          <c:order val="7"/>
          <c:spPr>
            <a:solidFill>
              <a:srgbClr val="C4C4CD"/>
            </a:solidFill>
            <a:ln w="9525" algn="ctr">
              <a:solidFill>
                <a:srgbClr val="747480"/>
              </a:solidFill>
              <a:prstDash val="solid"/>
            </a:ln>
          </c:spPr>
          <c:invertIfNegative val="0"/>
          <c:val>
            <c:numRef>
              <c:f>Sheet1!$A$8</c:f>
              <c:numCache>
                <c:formatCode>General</c:formatCode>
                <c:ptCount val="1"/>
                <c:pt idx="0">
                  <c:v>7.9999999999999964</c:v>
                </c:pt>
              </c:numCache>
            </c:numRef>
          </c:val>
          <c:extLst>
            <c:ext xmlns:c16="http://schemas.microsoft.com/office/drawing/2014/chart" uri="{C3380CC4-5D6E-409C-BE32-E72D297353CC}">
              <c16:uniqueId val="{00000007-1FD5-4F2A-A736-6D4B057F5A1E}"/>
            </c:ext>
          </c:extLst>
        </c:ser>
        <c:dLbls>
          <c:showLegendKey val="0"/>
          <c:showVal val="0"/>
          <c:showCatName val="0"/>
          <c:showSerName val="0"/>
          <c:showPercent val="0"/>
          <c:showBubbleSize val="0"/>
        </c:dLbls>
        <c:gapWidth val="80"/>
        <c:overlap val="100"/>
        <c:axId val="567163216"/>
        <c:axId val="1"/>
      </c:barChart>
      <c:catAx>
        <c:axId val="567163216"/>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567163216"/>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310924369747899E-2"/>
          <c:y val="3.4459907223326709E-2"/>
          <c:w val="0.94537815126050417"/>
          <c:h val="0.9310801855533466"/>
        </c:manualLayout>
      </c:layout>
      <c:barChart>
        <c:barDir val="col"/>
        <c:grouping val="stacked"/>
        <c:varyColors val="0"/>
        <c:ser>
          <c:idx val="0"/>
          <c:order val="0"/>
          <c:spPr>
            <a:solidFill>
              <a:srgbClr val="C4C4CD"/>
            </a:solidFill>
            <a:ln w="9525" algn="ctr">
              <a:solidFill>
                <a:srgbClr val="747480"/>
              </a:solidFill>
              <a:prstDash val="solid"/>
            </a:ln>
          </c:spPr>
          <c:invertIfNegative val="0"/>
          <c:val>
            <c:numRef>
              <c:f>Sheet1!$A$1</c:f>
              <c:numCache>
                <c:formatCode>General</c:formatCode>
                <c:ptCount val="1"/>
                <c:pt idx="0">
                  <c:v>1</c:v>
                </c:pt>
              </c:numCache>
            </c:numRef>
          </c:val>
          <c:extLst>
            <c:ext xmlns:c16="http://schemas.microsoft.com/office/drawing/2014/chart" uri="{C3380CC4-5D6E-409C-BE32-E72D297353CC}">
              <c16:uniqueId val="{00000000-45A1-4055-AE94-C23F9C3FC8A7}"/>
            </c:ext>
          </c:extLst>
        </c:ser>
        <c:ser>
          <c:idx val="1"/>
          <c:order val="1"/>
          <c:spPr>
            <a:solidFill>
              <a:srgbClr val="C4C4CD"/>
            </a:solidFill>
            <a:ln w="9525" algn="ctr">
              <a:solidFill>
                <a:srgbClr val="747480"/>
              </a:solidFill>
              <a:prstDash val="solid"/>
            </a:ln>
          </c:spPr>
          <c:invertIfNegative val="0"/>
          <c:val>
            <c:numRef>
              <c:f>Sheet1!$A$2</c:f>
              <c:numCache>
                <c:formatCode>General</c:formatCode>
                <c:ptCount val="1"/>
                <c:pt idx="0">
                  <c:v>23</c:v>
                </c:pt>
              </c:numCache>
            </c:numRef>
          </c:val>
          <c:extLst>
            <c:ext xmlns:c16="http://schemas.microsoft.com/office/drawing/2014/chart" uri="{C3380CC4-5D6E-409C-BE32-E72D297353CC}">
              <c16:uniqueId val="{00000001-45A1-4055-AE94-C23F9C3FC8A7}"/>
            </c:ext>
          </c:extLst>
        </c:ser>
        <c:ser>
          <c:idx val="2"/>
          <c:order val="2"/>
          <c:spPr>
            <a:solidFill>
              <a:schemeClr val="accent1"/>
            </a:solidFill>
            <a:ln w="9525" algn="ctr">
              <a:solidFill>
                <a:srgbClr val="747480"/>
              </a:solidFill>
              <a:prstDash val="solid"/>
            </a:ln>
          </c:spPr>
          <c:invertIfNegative val="0"/>
          <c:val>
            <c:numRef>
              <c:f>Sheet1!$A$3</c:f>
              <c:numCache>
                <c:formatCode>General</c:formatCode>
                <c:ptCount val="1"/>
                <c:pt idx="0">
                  <c:v>5021</c:v>
                </c:pt>
              </c:numCache>
            </c:numRef>
          </c:val>
          <c:extLst>
            <c:ext xmlns:c16="http://schemas.microsoft.com/office/drawing/2014/chart" uri="{C3380CC4-5D6E-409C-BE32-E72D297353CC}">
              <c16:uniqueId val="{00000002-45A1-4055-AE94-C23F9C3FC8A7}"/>
            </c:ext>
          </c:extLst>
        </c:ser>
        <c:ser>
          <c:idx val="3"/>
          <c:order val="3"/>
          <c:spPr>
            <a:solidFill>
              <a:srgbClr val="C4C4CD"/>
            </a:solidFill>
            <a:ln w="9525" algn="ctr">
              <a:solidFill>
                <a:srgbClr val="747480"/>
              </a:solidFill>
              <a:prstDash val="solid"/>
            </a:ln>
          </c:spPr>
          <c:invertIfNegative val="0"/>
          <c:val>
            <c:numRef>
              <c:f>Sheet1!$A$4</c:f>
              <c:numCache>
                <c:formatCode>General</c:formatCode>
                <c:ptCount val="1"/>
                <c:pt idx="0">
                  <c:v>3032</c:v>
                </c:pt>
              </c:numCache>
            </c:numRef>
          </c:val>
          <c:extLst>
            <c:ext xmlns:c16="http://schemas.microsoft.com/office/drawing/2014/chart" uri="{C3380CC4-5D6E-409C-BE32-E72D297353CC}">
              <c16:uniqueId val="{00000003-45A1-4055-AE94-C23F9C3FC8A7}"/>
            </c:ext>
          </c:extLst>
        </c:ser>
        <c:ser>
          <c:idx val="4"/>
          <c:order val="4"/>
          <c:spPr>
            <a:solidFill>
              <a:srgbClr val="C4C4CD"/>
            </a:solidFill>
            <a:ln w="9525" algn="ctr">
              <a:solidFill>
                <a:srgbClr val="747480"/>
              </a:solidFill>
              <a:prstDash val="solid"/>
            </a:ln>
          </c:spPr>
          <c:invertIfNegative val="0"/>
          <c:val>
            <c:numRef>
              <c:f>Sheet1!$A$5</c:f>
              <c:numCache>
                <c:formatCode>General</c:formatCode>
                <c:ptCount val="1"/>
                <c:pt idx="0">
                  <c:v>1111</c:v>
                </c:pt>
              </c:numCache>
            </c:numRef>
          </c:val>
          <c:extLst>
            <c:ext xmlns:c16="http://schemas.microsoft.com/office/drawing/2014/chart" uri="{C3380CC4-5D6E-409C-BE32-E72D297353CC}">
              <c16:uniqueId val="{00000004-45A1-4055-AE94-C23F9C3FC8A7}"/>
            </c:ext>
          </c:extLst>
        </c:ser>
        <c:dLbls>
          <c:showLegendKey val="0"/>
          <c:showVal val="0"/>
          <c:showCatName val="0"/>
          <c:showSerName val="0"/>
          <c:showPercent val="0"/>
          <c:showBubbleSize val="0"/>
        </c:dLbls>
        <c:gapWidth val="80"/>
        <c:overlap val="100"/>
        <c:axId val="531887711"/>
        <c:axId val="1"/>
      </c:barChart>
      <c:catAx>
        <c:axId val="531887711"/>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00"/>
          <c:min val="0"/>
        </c:scaling>
        <c:delete val="0"/>
        <c:axPos val="l"/>
        <c:majorGridlines>
          <c:spPr>
            <a:ln>
              <a:noFill/>
            </a:ln>
          </c:spPr>
        </c:majorGridlines>
        <c:numFmt formatCode="General" sourceLinked="1"/>
        <c:majorTickMark val="out"/>
        <c:minorTickMark val="none"/>
        <c:tickLblPos val="none"/>
        <c:spPr>
          <a:ln w="3175" algn="ctr">
            <a:solidFill>
              <a:srgbClr val="747480"/>
            </a:solidFill>
            <a:prstDash val="solid"/>
          </a:ln>
        </c:spPr>
        <c:txPr>
          <a:bodyPr wrap="none"/>
          <a:lstStyle/>
          <a:p>
            <a:pPr>
              <a:defRPr sz="1000" kern="1200">
                <a:latin typeface="+mn-lt"/>
                <a:ea typeface="+mn-ea"/>
                <a:cs typeface="+mn-cs"/>
              </a:defRPr>
            </a:pPr>
            <a:endParaRPr lang="en-US"/>
          </a:p>
        </c:txPr>
        <c:crossAx val="531887711"/>
        <c:crosses val="min"/>
        <c:crossBetween val="between"/>
        <c:majorUnit val="2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417827298050139"/>
          <c:y val="4.6175051688490697E-2"/>
          <c:w val="0.70961002785515326"/>
          <c:h val="0.90764989662301865"/>
        </c:manualLayout>
      </c:layout>
      <c:barChart>
        <c:barDir val="col"/>
        <c:grouping val="stacked"/>
        <c:varyColors val="0"/>
        <c:ser>
          <c:idx val="0"/>
          <c:order val="0"/>
          <c:spPr>
            <a:solidFill>
              <a:schemeClr val="accent1"/>
            </a:solidFill>
            <a:ln w="9525" algn="ctr">
              <a:solidFill>
                <a:srgbClr val="747480"/>
              </a:solidFill>
              <a:prstDash val="solid"/>
            </a:ln>
          </c:spPr>
          <c:invertIfNegative val="0"/>
          <c:dLbls>
            <c:dLbl>
              <c:idx val="0"/>
              <c:layout>
                <c:manualLayout>
                  <c:x val="0"/>
                  <c:y val="-6.8917987594762232E-4"/>
                </c:manualLayout>
              </c:layout>
              <c:tx>
                <c:rich>
                  <a:bodyPr wrap="none"/>
                  <a:lstStyle/>
                  <a:p>
                    <a:pPr>
                      <a:defRPr sz="1100" kern="1200">
                        <a:solidFill>
                          <a:schemeClr val="tx1"/>
                        </a:solidFill>
                        <a:latin typeface="+mn-lt"/>
                        <a:ea typeface="+mj-ea"/>
                        <a:cs typeface="+mj-cs"/>
                      </a:defRPr>
                    </a:pPr>
                    <a:fld id="{C6709FD5-8A88-4C5D-AFB8-B140BF09FBFA}" type="VALUE">
                      <a:rPr lang="en-US">
                        <a:solidFill>
                          <a:schemeClr val="bg1"/>
                        </a:solidFill>
                      </a:rPr>
                      <a:pPr>
                        <a:defRPr sz="1100" kern="1200">
                          <a:solidFill>
                            <a:schemeClr val="tx1"/>
                          </a:solidFill>
                          <a:latin typeface="+mn-lt"/>
                          <a:ea typeface="+mj-ea"/>
                          <a:cs typeface="+mj-cs"/>
                        </a:defRPr>
                      </a:pPr>
                      <a:t>[VALUE]</a:t>
                    </a:fld>
                    <a:endParaRPr lang="en-US"/>
                  </a:p>
                </c:rich>
              </c:tx>
              <c:numFmt formatCode="#,##0&quot;%&quot;;&quot;-&quot;#,##0&quot;%&quot;" sourceLinked="0"/>
              <c:spPr>
                <a:noFill/>
                <a:ln>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0-DBF6-45C1-B866-99033F5580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f>
              <c:numCache>
                <c:formatCode>#,##0"%";"-"#,##0"%"</c:formatCode>
                <c:ptCount val="1"/>
                <c:pt idx="0">
                  <c:v>17</c:v>
                </c:pt>
              </c:numCache>
            </c:numRef>
          </c:val>
          <c:extLst>
            <c:ext xmlns:c16="http://schemas.microsoft.com/office/drawing/2014/chart" uri="{C3380CC4-5D6E-409C-BE32-E72D297353CC}">
              <c16:uniqueId val="{00000001-DBF6-45C1-B866-99033F558049}"/>
            </c:ext>
          </c:extLst>
        </c:ser>
        <c:ser>
          <c:idx val="1"/>
          <c:order val="1"/>
          <c:spPr>
            <a:solidFill>
              <a:srgbClr val="C0C0C0"/>
            </a:solidFill>
            <a:ln w="9525" algn="ctr">
              <a:solidFill>
                <a:srgbClr val="747480"/>
              </a:solidFill>
              <a:prstDash val="solid"/>
            </a:ln>
          </c:spPr>
          <c:invertIfNegative val="0"/>
          <c:val>
            <c:numRef>
              <c:f>Sheet1!$A$2</c:f>
              <c:numCache>
                <c:formatCode>General</c:formatCode>
                <c:ptCount val="1"/>
                <c:pt idx="0">
                  <c:v>3</c:v>
                </c:pt>
              </c:numCache>
            </c:numRef>
          </c:val>
          <c:extLst>
            <c:ext xmlns:c16="http://schemas.microsoft.com/office/drawing/2014/chart" uri="{C3380CC4-5D6E-409C-BE32-E72D297353CC}">
              <c16:uniqueId val="{00000002-DBF6-45C1-B866-99033F558049}"/>
            </c:ext>
          </c:extLst>
        </c:ser>
        <c:ser>
          <c:idx val="2"/>
          <c:order val="2"/>
          <c:spPr>
            <a:solidFill>
              <a:srgbClr val="E80D00"/>
            </a:solidFill>
            <a:ln w="9525" algn="ctr">
              <a:solidFill>
                <a:srgbClr val="747480"/>
              </a:solidFill>
              <a:prstDash val="solid"/>
            </a:ln>
          </c:spPr>
          <c:invertIfNegative val="0"/>
          <c:dLbls>
            <c:dLbl>
              <c:idx val="0"/>
              <c:layout>
                <c:manualLayout>
                  <c:x val="0"/>
                  <c:y val="0"/>
                </c:manualLayout>
              </c:layout>
              <c:numFmt formatCode="#,##0&quot;%&quot;;&quot;-&quot;#,##0&quot;%&quot;" sourceLinked="0"/>
              <c:spPr>
                <a:noFill/>
                <a:ln>
                  <a:noFill/>
                </a:ln>
              </c:spPr>
              <c:txPr>
                <a:bodyPr wrap="none"/>
                <a:lstStyle/>
                <a:p>
                  <a:pPr>
                    <a:defRPr sz="1100" kern="1200">
                      <a:solidFill>
                        <a:schemeClr val="tx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BF6-45C1-B866-99033F55804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f>
              <c:numCache>
                <c:formatCode>#,##0"%";"-"#,##0"%"</c:formatCode>
                <c:ptCount val="1"/>
                <c:pt idx="0">
                  <c:v>80</c:v>
                </c:pt>
              </c:numCache>
            </c:numRef>
          </c:val>
          <c:extLst>
            <c:ext xmlns:c16="http://schemas.microsoft.com/office/drawing/2014/chart" uri="{C3380CC4-5D6E-409C-BE32-E72D297353CC}">
              <c16:uniqueId val="{00000004-DBF6-45C1-B866-99033F558049}"/>
            </c:ext>
          </c:extLst>
        </c:ser>
        <c:dLbls>
          <c:showLegendKey val="0"/>
          <c:showVal val="0"/>
          <c:showCatName val="0"/>
          <c:showSerName val="0"/>
          <c:showPercent val="0"/>
          <c:showBubbleSize val="0"/>
        </c:dLbls>
        <c:gapWidth val="80"/>
        <c:overlap val="100"/>
        <c:axId val="238337511"/>
        <c:axId val="1"/>
      </c:barChart>
      <c:catAx>
        <c:axId val="238337511"/>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quot;;&quot;-&quot;#,##0&quot;%&quot;" sourceLinked="0"/>
        <c:majorTickMark val="out"/>
        <c:minorTickMark val="none"/>
        <c:tickLblPos val="nextTo"/>
        <c:spPr>
          <a:ln w="3175" algn="ctr">
            <a:solidFill>
              <a:srgbClr val="747480"/>
            </a:solidFill>
            <a:prstDash val="solid"/>
          </a:ln>
        </c:spPr>
        <c:txPr>
          <a:bodyPr wrap="none"/>
          <a:lstStyle/>
          <a:p>
            <a:pPr>
              <a:defRPr sz="1100" kern="1200">
                <a:solidFill>
                  <a:schemeClr val="bg1"/>
                </a:solidFill>
                <a:latin typeface="+mn-lt"/>
                <a:ea typeface="+mj-ea"/>
                <a:cs typeface="+mj-cs"/>
              </a:defRPr>
            </a:pPr>
            <a:endParaRPr lang="en-US"/>
          </a:p>
        </c:txPr>
        <c:crossAx val="238337511"/>
        <c:crosses val="min"/>
        <c:crossBetween val="between"/>
        <c:majorUnit val="20"/>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B09221-AD86-4CC1-B3E9-B69FAEBD8D56}"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0D112083-7AEC-40AD-9496-719ABFA2CAAD}">
      <dgm:prSet phldrT="[Text]" custT="1"/>
      <dgm:spPr>
        <a:ln w="9525">
          <a:solidFill>
            <a:schemeClr val="tx1">
              <a:lumMod val="50000"/>
            </a:schemeClr>
          </a:solidFill>
        </a:ln>
      </dgm:spPr>
      <dgm:t>
        <a:bodyPr/>
        <a:lstStyle/>
        <a:p>
          <a:r>
            <a:rPr lang="en-US" sz="1600" dirty="0"/>
            <a: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4561891-2002-4958-9DA7-16A338FEB772}" type="parTrans" cxnId="{AE0FDB7E-CA3D-4336-9B8D-E1DBA5B5E12D}">
      <dgm:prSet/>
      <dgm:spPr/>
      <dgm:t>
        <a:bodyPr/>
        <a:lstStyle/>
        <a:p>
          <a:endParaRPr lang="en-US"/>
        </a:p>
      </dgm:t>
    </dgm:pt>
    <dgm:pt modelId="{9FC73A14-0C63-4275-A646-9938FFA29BD7}" type="sibTrans" cxnId="{AE0FDB7E-CA3D-4336-9B8D-E1DBA5B5E12D}">
      <dgm:prSet/>
      <dgm:spPr/>
      <dgm:t>
        <a:bodyPr/>
        <a:lstStyle/>
        <a:p>
          <a:endParaRPr lang="en-US"/>
        </a:p>
      </dgm:t>
    </dgm:pt>
    <dgm:pt modelId="{D0AF170A-B888-472F-B2DF-30868DEC2BE0}">
      <dgm:prSet phldrT="[Text]" custT="1"/>
      <dgm:spPr>
        <a:ln w="9525">
          <a:solidFill>
            <a:schemeClr val="tx1">
              <a:lumMod val="50000"/>
            </a:schemeClr>
          </a:solidFill>
        </a:ln>
      </dgm:spPr>
      <dgm:t>
        <a:bodyPr/>
        <a:lstStyle/>
        <a:p>
          <a:r>
            <a:rPr lang="en-US" sz="1600" dirty="0"/>
            <a:t> </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12B6367-6089-4DB5-AA75-34EE9E25DD46}" type="sibTrans" cxnId="{ED888BF1-F691-4AA9-AACF-139ECC300D55}">
      <dgm:prSet/>
      <dgm:spPr/>
      <dgm:t>
        <a:bodyPr/>
        <a:lstStyle/>
        <a:p>
          <a:endParaRPr lang="en-US"/>
        </a:p>
      </dgm:t>
    </dgm:pt>
    <dgm:pt modelId="{A08509DD-9725-4C19-8FA4-FA522B670AB2}" type="parTrans" cxnId="{ED888BF1-F691-4AA9-AACF-139ECC300D55}">
      <dgm:prSet/>
      <dgm:spPr/>
      <dgm:t>
        <a:bodyPr/>
        <a:lstStyle/>
        <a:p>
          <a:endParaRPr lang="en-US"/>
        </a:p>
      </dgm:t>
    </dgm:pt>
    <dgm:pt modelId="{A7AC23A8-9B25-4B56-B2C9-F9D2FB9135A6}" type="pres">
      <dgm:prSet presAssocID="{94B09221-AD86-4CC1-B3E9-B69FAEBD8D56}" presName="Name0" presStyleCnt="0">
        <dgm:presLayoutVars>
          <dgm:dir/>
          <dgm:resizeHandles val="exact"/>
        </dgm:presLayoutVars>
      </dgm:prSet>
      <dgm:spPr/>
    </dgm:pt>
    <dgm:pt modelId="{94E54FFC-85D8-43CE-AEA6-CED10654FF48}" type="pres">
      <dgm:prSet presAssocID="{D0AF170A-B888-472F-B2DF-30868DEC2BE0}" presName="Name5" presStyleLbl="vennNode1" presStyleIdx="0" presStyleCnt="2" custLinFactNeighborX="20810" custLinFactNeighborY="93">
        <dgm:presLayoutVars>
          <dgm:bulletEnabled val="1"/>
        </dgm:presLayoutVars>
      </dgm:prSet>
      <dgm:spPr/>
    </dgm:pt>
    <dgm:pt modelId="{A8A3FE53-4A41-4C9B-80C2-BBAE68A4C8E6}" type="pres">
      <dgm:prSet presAssocID="{712B6367-6089-4DB5-AA75-34EE9E25DD46}" presName="space" presStyleCnt="0"/>
      <dgm:spPr/>
    </dgm:pt>
    <dgm:pt modelId="{D57D49F9-65C6-43DC-87B9-90E48ABA117D}" type="pres">
      <dgm:prSet presAssocID="{0D112083-7AEC-40AD-9496-719ABFA2CAAD}" presName="Name5" presStyleLbl="vennNode1" presStyleIdx="1" presStyleCnt="2" custLinFactX="-5427" custLinFactNeighborX="-100000" custLinFactNeighborY="2">
        <dgm:presLayoutVars>
          <dgm:bulletEnabled val="1"/>
        </dgm:presLayoutVars>
      </dgm:prSet>
      <dgm:spPr/>
    </dgm:pt>
  </dgm:ptLst>
  <dgm:cxnLst>
    <dgm:cxn modelId="{AE0FDB7E-CA3D-4336-9B8D-E1DBA5B5E12D}" srcId="{94B09221-AD86-4CC1-B3E9-B69FAEBD8D56}" destId="{0D112083-7AEC-40AD-9496-719ABFA2CAAD}" srcOrd="1" destOrd="0" parTransId="{44561891-2002-4958-9DA7-16A338FEB772}" sibTransId="{9FC73A14-0C63-4275-A646-9938FFA29BD7}"/>
    <dgm:cxn modelId="{90690AA9-E98B-4297-9846-820CC5E438D3}" type="presOf" srcId="{D0AF170A-B888-472F-B2DF-30868DEC2BE0}" destId="{94E54FFC-85D8-43CE-AEA6-CED10654FF48}" srcOrd="0" destOrd="0" presId="urn:microsoft.com/office/officeart/2005/8/layout/venn3"/>
    <dgm:cxn modelId="{912960BD-4DBC-4CED-A1FE-04F9E696DB81}" type="presOf" srcId="{0D112083-7AEC-40AD-9496-719ABFA2CAAD}" destId="{D57D49F9-65C6-43DC-87B9-90E48ABA117D}" srcOrd="0" destOrd="0" presId="urn:microsoft.com/office/officeart/2005/8/layout/venn3"/>
    <dgm:cxn modelId="{DAAEA2C3-1B3A-4246-A033-AA45F8EA296C}" type="presOf" srcId="{94B09221-AD86-4CC1-B3E9-B69FAEBD8D56}" destId="{A7AC23A8-9B25-4B56-B2C9-F9D2FB9135A6}" srcOrd="0" destOrd="0" presId="urn:microsoft.com/office/officeart/2005/8/layout/venn3"/>
    <dgm:cxn modelId="{ED888BF1-F691-4AA9-AACF-139ECC300D55}" srcId="{94B09221-AD86-4CC1-B3E9-B69FAEBD8D56}" destId="{D0AF170A-B888-472F-B2DF-30868DEC2BE0}" srcOrd="0" destOrd="0" parTransId="{A08509DD-9725-4C19-8FA4-FA522B670AB2}" sibTransId="{712B6367-6089-4DB5-AA75-34EE9E25DD46}"/>
    <dgm:cxn modelId="{C9F5F5D2-D1A8-48AE-B38F-BB8C42247D56}" type="presParOf" srcId="{A7AC23A8-9B25-4B56-B2C9-F9D2FB9135A6}" destId="{94E54FFC-85D8-43CE-AEA6-CED10654FF48}" srcOrd="0" destOrd="0" presId="urn:microsoft.com/office/officeart/2005/8/layout/venn3"/>
    <dgm:cxn modelId="{CBE1A4F6-FE8D-4FDB-ABF6-891D4C314EE1}" type="presParOf" srcId="{A7AC23A8-9B25-4B56-B2C9-F9D2FB9135A6}" destId="{A8A3FE53-4A41-4C9B-80C2-BBAE68A4C8E6}" srcOrd="1" destOrd="0" presId="urn:microsoft.com/office/officeart/2005/8/layout/venn3"/>
    <dgm:cxn modelId="{6FE88CA7-6A9C-4761-AB9B-AABB928E024C}" type="presParOf" srcId="{A7AC23A8-9B25-4B56-B2C9-F9D2FB9135A6}" destId="{D57D49F9-65C6-43DC-87B9-90E48ABA117D}" srcOrd="2"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09221-AD86-4CC1-B3E9-B69FAEBD8D56}"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D0AF170A-B888-472F-B2DF-30868DEC2BE0}">
      <dgm:prSet phldrT="[Text]" custT="1"/>
      <dgm:spPr>
        <a:ln w="9525">
          <a:solidFill>
            <a:schemeClr val="tx1">
              <a:lumMod val="50000"/>
            </a:schemeClr>
          </a:solidFill>
        </a:ln>
      </dgm:spPr>
      <dgm:t>
        <a:bodyPr/>
        <a:lstStyle/>
        <a:p>
          <a:r>
            <a:rPr lang="en-US" sz="1600" dirty="0"/>
            <a:t> </a:t>
          </a:r>
        </a:p>
      </dgm:t>
    </dgm:pt>
    <dgm:pt modelId="{A08509DD-9725-4C19-8FA4-FA522B670AB2}" type="parTrans" cxnId="{ED888BF1-F691-4AA9-AACF-139ECC300D55}">
      <dgm:prSet/>
      <dgm:spPr/>
      <dgm:t>
        <a:bodyPr/>
        <a:lstStyle/>
        <a:p>
          <a:endParaRPr lang="en-US"/>
        </a:p>
      </dgm:t>
    </dgm:pt>
    <dgm:pt modelId="{712B6367-6089-4DB5-AA75-34EE9E25DD46}" type="sibTrans" cxnId="{ED888BF1-F691-4AA9-AACF-139ECC300D55}">
      <dgm:prSet/>
      <dgm:spPr/>
      <dgm:t>
        <a:bodyPr/>
        <a:lstStyle/>
        <a:p>
          <a:endParaRPr lang="en-US"/>
        </a:p>
      </dgm:t>
    </dgm:pt>
    <dgm:pt modelId="{0D112083-7AEC-40AD-9496-719ABFA2CAAD}">
      <dgm:prSet phldrT="[Text]" custT="1"/>
      <dgm:spPr>
        <a:ln w="9525">
          <a:solidFill>
            <a:schemeClr val="tx1">
              <a:lumMod val="50000"/>
            </a:schemeClr>
          </a:solidFill>
        </a:ln>
      </dgm:spPr>
      <dgm:t>
        <a:bodyPr/>
        <a:lstStyle/>
        <a:p>
          <a:r>
            <a:rPr lang="en-US" sz="1600" dirty="0"/>
            <a:t> </a:t>
          </a:r>
        </a:p>
      </dgm:t>
    </dgm:pt>
    <dgm:pt modelId="{44561891-2002-4958-9DA7-16A338FEB772}" type="parTrans" cxnId="{AE0FDB7E-CA3D-4336-9B8D-E1DBA5B5E12D}">
      <dgm:prSet/>
      <dgm:spPr/>
      <dgm:t>
        <a:bodyPr/>
        <a:lstStyle/>
        <a:p>
          <a:endParaRPr lang="en-US"/>
        </a:p>
      </dgm:t>
    </dgm:pt>
    <dgm:pt modelId="{9FC73A14-0C63-4275-A646-9938FFA29BD7}" type="sibTrans" cxnId="{AE0FDB7E-CA3D-4336-9B8D-E1DBA5B5E12D}">
      <dgm:prSet/>
      <dgm:spPr/>
      <dgm:t>
        <a:bodyPr/>
        <a:lstStyle/>
        <a:p>
          <a:endParaRPr lang="en-US"/>
        </a:p>
      </dgm:t>
    </dgm:pt>
    <dgm:pt modelId="{A7AC23A8-9B25-4B56-B2C9-F9D2FB9135A6}" type="pres">
      <dgm:prSet presAssocID="{94B09221-AD86-4CC1-B3E9-B69FAEBD8D56}" presName="Name0" presStyleCnt="0">
        <dgm:presLayoutVars>
          <dgm:dir/>
          <dgm:resizeHandles val="exact"/>
        </dgm:presLayoutVars>
      </dgm:prSet>
      <dgm:spPr/>
    </dgm:pt>
    <dgm:pt modelId="{94E54FFC-85D8-43CE-AEA6-CED10654FF48}" type="pres">
      <dgm:prSet presAssocID="{D0AF170A-B888-472F-B2DF-30868DEC2BE0}" presName="Name5" presStyleLbl="vennNode1" presStyleIdx="0" presStyleCnt="2" custLinFactNeighborX="22696" custLinFactNeighborY="-608">
        <dgm:presLayoutVars>
          <dgm:bulletEnabled val="1"/>
        </dgm:presLayoutVars>
      </dgm:prSet>
      <dgm:spPr/>
    </dgm:pt>
    <dgm:pt modelId="{A8A3FE53-4A41-4C9B-80C2-BBAE68A4C8E6}" type="pres">
      <dgm:prSet presAssocID="{712B6367-6089-4DB5-AA75-34EE9E25DD46}" presName="space" presStyleCnt="0"/>
      <dgm:spPr/>
    </dgm:pt>
    <dgm:pt modelId="{D57D49F9-65C6-43DC-87B9-90E48ABA117D}" type="pres">
      <dgm:prSet presAssocID="{0D112083-7AEC-40AD-9496-719ABFA2CAAD}" presName="Name5" presStyleLbl="vennNode1" presStyleIdx="1" presStyleCnt="2" custLinFactX="-5461" custLinFactNeighborX="-100000" custLinFactNeighborY="-1330">
        <dgm:presLayoutVars>
          <dgm:bulletEnabled val="1"/>
        </dgm:presLayoutVars>
      </dgm:prSet>
      <dgm:spPr/>
    </dgm:pt>
  </dgm:ptLst>
  <dgm:cxnLst>
    <dgm:cxn modelId="{AE0FDB7E-CA3D-4336-9B8D-E1DBA5B5E12D}" srcId="{94B09221-AD86-4CC1-B3E9-B69FAEBD8D56}" destId="{0D112083-7AEC-40AD-9496-719ABFA2CAAD}" srcOrd="1" destOrd="0" parTransId="{44561891-2002-4958-9DA7-16A338FEB772}" sibTransId="{9FC73A14-0C63-4275-A646-9938FFA29BD7}"/>
    <dgm:cxn modelId="{90690AA9-E98B-4297-9846-820CC5E438D3}" type="presOf" srcId="{D0AF170A-B888-472F-B2DF-30868DEC2BE0}" destId="{94E54FFC-85D8-43CE-AEA6-CED10654FF48}" srcOrd="0" destOrd="0" presId="urn:microsoft.com/office/officeart/2005/8/layout/venn3"/>
    <dgm:cxn modelId="{912960BD-4DBC-4CED-A1FE-04F9E696DB81}" type="presOf" srcId="{0D112083-7AEC-40AD-9496-719ABFA2CAAD}" destId="{D57D49F9-65C6-43DC-87B9-90E48ABA117D}" srcOrd="0" destOrd="0" presId="urn:microsoft.com/office/officeart/2005/8/layout/venn3"/>
    <dgm:cxn modelId="{DAAEA2C3-1B3A-4246-A033-AA45F8EA296C}" type="presOf" srcId="{94B09221-AD86-4CC1-B3E9-B69FAEBD8D56}" destId="{A7AC23A8-9B25-4B56-B2C9-F9D2FB9135A6}" srcOrd="0" destOrd="0" presId="urn:microsoft.com/office/officeart/2005/8/layout/venn3"/>
    <dgm:cxn modelId="{ED888BF1-F691-4AA9-AACF-139ECC300D55}" srcId="{94B09221-AD86-4CC1-B3E9-B69FAEBD8D56}" destId="{D0AF170A-B888-472F-B2DF-30868DEC2BE0}" srcOrd="0" destOrd="0" parTransId="{A08509DD-9725-4C19-8FA4-FA522B670AB2}" sibTransId="{712B6367-6089-4DB5-AA75-34EE9E25DD46}"/>
    <dgm:cxn modelId="{C9F5F5D2-D1A8-48AE-B38F-BB8C42247D56}" type="presParOf" srcId="{A7AC23A8-9B25-4B56-B2C9-F9D2FB9135A6}" destId="{94E54FFC-85D8-43CE-AEA6-CED10654FF48}" srcOrd="0" destOrd="0" presId="urn:microsoft.com/office/officeart/2005/8/layout/venn3"/>
    <dgm:cxn modelId="{CBE1A4F6-FE8D-4FDB-ABF6-891D4C314EE1}" type="presParOf" srcId="{A7AC23A8-9B25-4B56-B2C9-F9D2FB9135A6}" destId="{A8A3FE53-4A41-4C9B-80C2-BBAE68A4C8E6}" srcOrd="1" destOrd="0" presId="urn:microsoft.com/office/officeart/2005/8/layout/venn3"/>
    <dgm:cxn modelId="{6FE88CA7-6A9C-4761-AB9B-AABB928E024C}" type="presParOf" srcId="{A7AC23A8-9B25-4B56-B2C9-F9D2FB9135A6}" destId="{D57D49F9-65C6-43DC-87B9-90E48ABA117D}" srcOrd="2" destOrd="0" presId="urn:microsoft.com/office/officeart/2005/8/layout/venn3"/>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54FFC-85D8-43CE-AEA6-CED10654FF48}">
      <dsp:nvSpPr>
        <dsp:cNvPr id="0" name=""/>
        <dsp:cNvSpPr/>
      </dsp:nvSpPr>
      <dsp:spPr>
        <a:xfrm>
          <a:off x="243300" y="3247"/>
          <a:ext cx="1741955" cy="1741955"/>
        </a:xfrm>
        <a:prstGeom prst="ellipse">
          <a:avLst/>
        </a:prstGeom>
        <a:solidFill>
          <a:schemeClr val="accent2">
            <a:alpha val="50000"/>
            <a:hueOff val="0"/>
            <a:satOff val="0"/>
            <a:lumOff val="0"/>
            <a:alphaOff val="0"/>
          </a:schemeClr>
        </a:solidFill>
        <a:ln w="9525"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66" tIns="20320" rIns="95866"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498403" y="258350"/>
        <a:ext cx="1231749" cy="1231749"/>
      </dsp:txXfrm>
    </dsp:sp>
    <dsp:sp modelId="{D57D49F9-65C6-43DC-87B9-90E48ABA117D}">
      <dsp:nvSpPr>
        <dsp:cNvPr id="0" name=""/>
        <dsp:cNvSpPr/>
      </dsp:nvSpPr>
      <dsp:spPr>
        <a:xfrm>
          <a:off x="1121437" y="1662"/>
          <a:ext cx="1741955" cy="1741955"/>
        </a:xfrm>
        <a:prstGeom prst="ellipse">
          <a:avLst/>
        </a:prstGeom>
        <a:solidFill>
          <a:schemeClr val="accent3">
            <a:alpha val="50000"/>
            <a:hueOff val="0"/>
            <a:satOff val="0"/>
            <a:lumOff val="0"/>
            <a:alphaOff val="0"/>
          </a:schemeClr>
        </a:solidFill>
        <a:ln w="9525"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66" tIns="20320" rIns="95866"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1376540" y="256765"/>
        <a:ext cx="1231749" cy="1231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54FFC-85D8-43CE-AEA6-CED10654FF48}">
      <dsp:nvSpPr>
        <dsp:cNvPr id="0" name=""/>
        <dsp:cNvSpPr/>
      </dsp:nvSpPr>
      <dsp:spPr>
        <a:xfrm>
          <a:off x="249870" y="0"/>
          <a:ext cx="1741955" cy="1741955"/>
        </a:xfrm>
        <a:prstGeom prst="ellipse">
          <a:avLst/>
        </a:prstGeom>
        <a:solidFill>
          <a:schemeClr val="accent2">
            <a:alpha val="50000"/>
            <a:hueOff val="0"/>
            <a:satOff val="0"/>
            <a:lumOff val="0"/>
            <a:alphaOff val="0"/>
          </a:schemeClr>
        </a:solidFill>
        <a:ln w="9525"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66" tIns="20320" rIns="95866"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504973" y="255103"/>
        <a:ext cx="1231749" cy="1231749"/>
      </dsp:txXfrm>
    </dsp:sp>
    <dsp:sp modelId="{D57D49F9-65C6-43DC-87B9-90E48ABA117D}">
      <dsp:nvSpPr>
        <dsp:cNvPr id="0" name=""/>
        <dsp:cNvSpPr/>
      </dsp:nvSpPr>
      <dsp:spPr>
        <a:xfrm>
          <a:off x="1120845" y="0"/>
          <a:ext cx="1741955" cy="1741955"/>
        </a:xfrm>
        <a:prstGeom prst="ellipse">
          <a:avLst/>
        </a:prstGeom>
        <a:solidFill>
          <a:schemeClr val="accent3">
            <a:alpha val="50000"/>
            <a:hueOff val="0"/>
            <a:satOff val="0"/>
            <a:lumOff val="0"/>
            <a:alphaOff val="0"/>
          </a:schemeClr>
        </a:solidFill>
        <a:ln w="9525" cap="flat" cmpd="sng" algn="ctr">
          <a:solidFill>
            <a:schemeClr val="tx1">
              <a:lumMod val="50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5866" tIns="20320" rIns="95866" bIns="20320" numCol="1" spcCol="1270" anchor="ctr" anchorCtr="0">
          <a:noAutofit/>
        </a:bodyPr>
        <a:lstStyle/>
        <a:p>
          <a:pPr marL="0" lvl="0" indent="0" algn="ctr" defTabSz="711200">
            <a:lnSpc>
              <a:spcPct val="90000"/>
            </a:lnSpc>
            <a:spcBef>
              <a:spcPct val="0"/>
            </a:spcBef>
            <a:spcAft>
              <a:spcPct val="35000"/>
            </a:spcAft>
            <a:buNone/>
          </a:pPr>
          <a:r>
            <a:rPr lang="en-US" sz="1600" kern="1200" dirty="0"/>
            <a:t> </a:t>
          </a:r>
        </a:p>
      </dsp:txBody>
      <dsp:txXfrm>
        <a:off x="1375948" y="255103"/>
        <a:ext cx="1231749" cy="123174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67.emf"/></Relationships>
</file>

<file path=ppt/drawings/drawing1.xml><?xml version="1.0" encoding="utf-8"?>
<c:userShapes xmlns:c="http://schemas.openxmlformats.org/drawingml/2006/chart">
  <cdr:relSizeAnchor xmlns:cdr="http://schemas.openxmlformats.org/drawingml/2006/chartDrawing">
    <cdr:from>
      <cdr:x>0.8395</cdr:x>
      <cdr:y>0.02227</cdr:y>
    </cdr:from>
    <cdr:to>
      <cdr:x>0.91987</cdr:x>
      <cdr:y>0.08621</cdr:y>
    </cdr:to>
    <cdr:sp macro="" textlink="">
      <cdr:nvSpPr>
        <cdr:cNvPr id="2" name="TextBox 1">
          <a:extLst xmlns:a="http://schemas.openxmlformats.org/drawingml/2006/main">
            <a:ext uri="{FF2B5EF4-FFF2-40B4-BE49-F238E27FC236}">
              <a16:creationId xmlns:a16="http://schemas.microsoft.com/office/drawing/2014/main" id="{8C7B99F0-9BFD-4D5E-BFCA-860B7DF61EDD}"/>
            </a:ext>
          </a:extLst>
        </cdr:cNvPr>
        <cdr:cNvSpPr txBox="1"/>
      </cdr:nvSpPr>
      <cdr:spPr>
        <a:xfrm xmlns:a="http://schemas.openxmlformats.org/drawingml/2006/main">
          <a:off x="3768913" y="68692"/>
          <a:ext cx="360794" cy="197209"/>
        </a:xfrm>
        <a:prstGeom xmlns:a="http://schemas.openxmlformats.org/drawingml/2006/main" prst="rect">
          <a:avLst/>
        </a:prstGeom>
        <a:solidFill xmlns:a="http://schemas.openxmlformats.org/drawingml/2006/main">
          <a:srgbClr val="CAC4CD"/>
        </a:solidFill>
      </cdr:spPr>
      <cdr:txBody>
        <a:bodyPr xmlns:a="http://schemas.openxmlformats.org/drawingml/2006/main" vertOverflow="clip" wrap="square" lIns="0" tIns="36576" rIns="0" bIns="0" rtlCol="0">
          <a:spAutoFit/>
        </a:bodyPr>
        <a:lstStyle xmlns:a="http://schemas.openxmlformats.org/drawingml/2006/main"/>
        <a:p xmlns:a="http://schemas.openxmlformats.org/drawingml/2006/main">
          <a:pPr>
            <a:lnSpc>
              <a:spcPct val="85000"/>
            </a:lnSpc>
            <a:spcAft>
              <a:spcPts val="600"/>
            </a:spcAft>
            <a:buClr>
              <a:schemeClr val="accent2"/>
            </a:buClr>
            <a:buSzPct val="70000"/>
          </a:pPr>
          <a:r>
            <a:rPr lang="en-IN" sz="1000" dirty="0">
              <a:solidFill>
                <a:schemeClr val="bg1"/>
              </a:solidFill>
            </a:rPr>
            <a:t>Othe</a:t>
          </a:r>
          <a:r>
            <a:rPr lang="en-IN" sz="1200" dirty="0">
              <a:solidFill>
                <a:schemeClr val="bg1"/>
              </a:solidFill>
            </a:rPr>
            <a:t>r</a:t>
          </a:r>
        </a:p>
      </cdr:txBody>
    </cdr:sp>
  </cdr:relSizeAnchor>
</c:userShapes>
</file>

<file path=ppt/drawings/drawing2.xml><?xml version="1.0" encoding="utf-8"?>
<c:userShapes xmlns:c="http://schemas.openxmlformats.org/drawingml/2006/chart">
  <cdr:relSizeAnchor xmlns:cdr="http://schemas.openxmlformats.org/drawingml/2006/chartDrawing">
    <cdr:from>
      <cdr:x>0.28683</cdr:x>
      <cdr:y>0.35209</cdr:y>
    </cdr:from>
    <cdr:to>
      <cdr:x>0.29413</cdr:x>
      <cdr:y>0.38781</cdr:y>
    </cdr:to>
    <cdr:sp macro="" textlink="">
      <cdr:nvSpPr>
        <cdr:cNvPr id="2" name="TextBox 4">
          <a:extLst xmlns:a="http://schemas.openxmlformats.org/drawingml/2006/main">
            <a:ext uri="{FF2B5EF4-FFF2-40B4-BE49-F238E27FC236}">
              <a16:creationId xmlns:a16="http://schemas.microsoft.com/office/drawing/2014/main" id="{A4F76ACE-2021-4575-9941-28A06D028D0C}"/>
            </a:ext>
          </a:extLst>
        </cdr:cNvPr>
        <cdr:cNvSpPr txBox="1"/>
      </cdr:nvSpPr>
      <cdr:spPr>
        <a:xfrm xmlns:a="http://schemas.openxmlformats.org/drawingml/2006/main">
          <a:off x="3149951" y="1653190"/>
          <a:ext cx="80150" cy="167738"/>
        </a:xfrm>
        <a:prstGeom xmlns:a="http://schemas.openxmlformats.org/drawingml/2006/main" prst="rect">
          <a:avLst/>
        </a:prstGeom>
        <a:noFill xmlns:a="http://schemas.openxmlformats.org/drawingml/2006/main"/>
      </cdr:spPr>
      <cdr:txBody>
        <a:bodyPr xmlns:a="http://schemas.openxmlformats.org/drawingml/2006/main" wrap="none" lIns="0" tIns="36576"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85000"/>
            </a:lnSpc>
            <a:spcAft>
              <a:spcPts val="600"/>
            </a:spcAft>
            <a:buClr>
              <a:schemeClr val="accent2"/>
            </a:buClr>
            <a:buSzPct val="70000"/>
          </a:pPr>
          <a:r>
            <a:rPr lang="en-US" sz="1000" dirty="0">
              <a:solidFill>
                <a:schemeClr val="bg1"/>
              </a:solidFill>
            </a:rPr>
            <a:t>3</a:t>
          </a:r>
        </a:p>
      </cdr:txBody>
    </cdr:sp>
  </cdr:relSizeAnchor>
  <cdr:relSizeAnchor xmlns:cdr="http://schemas.openxmlformats.org/drawingml/2006/chartDrawing">
    <cdr:from>
      <cdr:x>0.14803</cdr:x>
      <cdr:y>0.77098</cdr:y>
    </cdr:from>
    <cdr:to>
      <cdr:x>0.15533</cdr:x>
      <cdr:y>0.8067</cdr:y>
    </cdr:to>
    <cdr:sp macro="" textlink="">
      <cdr:nvSpPr>
        <cdr:cNvPr id="3" name="TextBox 4">
          <a:extLst xmlns:a="http://schemas.openxmlformats.org/drawingml/2006/main">
            <a:ext uri="{FF2B5EF4-FFF2-40B4-BE49-F238E27FC236}">
              <a16:creationId xmlns:a16="http://schemas.microsoft.com/office/drawing/2014/main" id="{A4F76ACE-2021-4575-9941-28A06D028D0C}"/>
            </a:ext>
          </a:extLst>
        </cdr:cNvPr>
        <cdr:cNvSpPr txBox="1"/>
      </cdr:nvSpPr>
      <cdr:spPr>
        <a:xfrm xmlns:a="http://schemas.openxmlformats.org/drawingml/2006/main">
          <a:off x="1625657" y="3620030"/>
          <a:ext cx="80150" cy="167738"/>
        </a:xfrm>
        <a:prstGeom xmlns:a="http://schemas.openxmlformats.org/drawingml/2006/main" prst="rect">
          <a:avLst/>
        </a:prstGeom>
        <a:noFill xmlns:a="http://schemas.openxmlformats.org/drawingml/2006/main"/>
      </cdr:spPr>
      <cdr:txBody>
        <a:bodyPr xmlns:a="http://schemas.openxmlformats.org/drawingml/2006/main" wrap="none" lIns="0" tIns="36576"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85000"/>
            </a:lnSpc>
            <a:spcAft>
              <a:spcPts val="600"/>
            </a:spcAft>
            <a:buClr>
              <a:schemeClr val="accent2"/>
            </a:buClr>
            <a:buSzPct val="70000"/>
          </a:pPr>
          <a:r>
            <a:rPr lang="en-US" sz="1000" dirty="0">
              <a:solidFill>
                <a:schemeClr val="bg1"/>
              </a:solidFill>
            </a:rPr>
            <a:t>1</a:t>
          </a:r>
        </a:p>
      </cdr:txBody>
    </cdr:sp>
  </cdr:relSizeAnchor>
</c:userShapes>
</file>

<file path=ppt/drawings/drawing3.xml><?xml version="1.0" encoding="utf-8"?>
<c:userShapes xmlns:c="http://schemas.openxmlformats.org/drawingml/2006/chart">
  <cdr:relSizeAnchor xmlns:cdr="http://schemas.openxmlformats.org/drawingml/2006/chartDrawing">
    <cdr:from>
      <cdr:x>0.3014</cdr:x>
      <cdr:y>0.45365</cdr:y>
    </cdr:from>
    <cdr:to>
      <cdr:x>0.36641</cdr:x>
      <cdr:y>0.58689</cdr:y>
    </cdr:to>
    <cdr:sp macro="" textlink="">
      <cdr:nvSpPr>
        <cdr:cNvPr id="2" name="TextBox 1">
          <a:extLst xmlns:a="http://schemas.openxmlformats.org/drawingml/2006/main">
            <a:ext uri="{FF2B5EF4-FFF2-40B4-BE49-F238E27FC236}">
              <a16:creationId xmlns:a16="http://schemas.microsoft.com/office/drawing/2014/main" id="{D43EC74A-F843-4945-BBDC-369CC4985303}"/>
            </a:ext>
          </a:extLst>
        </cdr:cNvPr>
        <cdr:cNvSpPr txBox="1"/>
      </cdr:nvSpPr>
      <cdr:spPr>
        <a:xfrm xmlns:a="http://schemas.openxmlformats.org/drawingml/2006/main">
          <a:off x="1322900" y="927355"/>
          <a:ext cx="285337" cy="272369"/>
        </a:xfrm>
        <a:prstGeom xmlns:a="http://schemas.openxmlformats.org/drawingml/2006/main" prst="rect">
          <a:avLst/>
        </a:prstGeom>
        <a:noFill xmlns:a="http://schemas.openxmlformats.org/drawingml/2006/main"/>
      </cdr:spPr>
      <cdr:txBody>
        <a:bodyPr xmlns:a="http://schemas.openxmlformats.org/drawingml/2006/main" vertOverflow="clip" wrap="none" lIns="0" tIns="36576" rIns="0" bIns="0" rtlCol="0">
          <a:spAutoFit/>
        </a:bodyPr>
        <a:lstStyle xmlns:a="http://schemas.openxmlformats.org/drawingml/2006/main"/>
        <a:p xmlns:a="http://schemas.openxmlformats.org/drawingml/2006/main">
          <a:pPr>
            <a:lnSpc>
              <a:spcPct val="85000"/>
            </a:lnSpc>
            <a:spcAft>
              <a:spcPts val="600"/>
            </a:spcAft>
            <a:buClr>
              <a:schemeClr val="accent2"/>
            </a:buClr>
            <a:buSzPct val="70000"/>
          </a:pPr>
          <a:r>
            <a:rPr lang="en-US" sz="1800" b="0" dirty="0">
              <a:solidFill>
                <a:schemeClr val="bg1"/>
              </a:solidFill>
            </a:rPr>
            <a:t>13</a:t>
          </a:r>
        </a:p>
      </cdr:txBody>
    </cdr:sp>
  </cdr:relSizeAnchor>
</c:userShapes>
</file>

<file path=ppt/drawings/drawing4.xml><?xml version="1.0" encoding="utf-8"?>
<c:userShapes xmlns:c="http://schemas.openxmlformats.org/drawingml/2006/chart">
  <cdr:relSizeAnchor xmlns:cdr="http://schemas.openxmlformats.org/drawingml/2006/chartDrawing">
    <cdr:from>
      <cdr:x>0.5616</cdr:x>
      <cdr:y>0.12139</cdr:y>
    </cdr:from>
    <cdr:to>
      <cdr:x>0.97487</cdr:x>
      <cdr:y>0.18756</cdr:y>
    </cdr:to>
    <cdr:sp macro="" textlink="">
      <cdr:nvSpPr>
        <cdr:cNvPr id="2" name="TextBox 19">
          <a:extLst xmlns:a="http://schemas.openxmlformats.org/drawingml/2006/main">
            <a:ext uri="{FF2B5EF4-FFF2-40B4-BE49-F238E27FC236}">
              <a16:creationId xmlns:a16="http://schemas.microsoft.com/office/drawing/2014/main" id="{1F6E898C-F740-464F-AE4B-DBDFBDE42340}"/>
            </a:ext>
          </a:extLst>
        </cdr:cNvPr>
        <cdr:cNvSpPr txBox="1"/>
      </cdr:nvSpPr>
      <cdr:spPr>
        <a:xfrm xmlns:a="http://schemas.openxmlformats.org/drawingml/2006/main">
          <a:off x="3034954" y="307735"/>
          <a:ext cx="2233345" cy="167738"/>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85000"/>
            </a:lnSpc>
            <a:spcAft>
              <a:spcPts val="600"/>
            </a:spcAft>
            <a:buClr>
              <a:schemeClr val="accent2"/>
            </a:buClr>
            <a:buSzPct val="70000"/>
          </a:pPr>
          <a:r>
            <a:rPr lang="en-US" sz="1000" dirty="0">
              <a:solidFill>
                <a:schemeClr val="bg1"/>
              </a:solidFill>
            </a:rPr>
            <a:t>Total population: 41,569 students</a:t>
          </a:r>
        </a:p>
      </cdr:txBody>
    </cdr:sp>
  </cdr:relSizeAnchor>
  <cdr:relSizeAnchor xmlns:cdr="http://schemas.openxmlformats.org/drawingml/2006/chartDrawing">
    <cdr:from>
      <cdr:x>0.585</cdr:x>
      <cdr:y>0.19458</cdr:y>
    </cdr:from>
    <cdr:to>
      <cdr:x>0.99827</cdr:x>
      <cdr:y>0.24527</cdr:y>
    </cdr:to>
    <cdr:sp macro="" textlink="">
      <cdr:nvSpPr>
        <cdr:cNvPr id="3" name="TextBox 19">
          <a:extLst xmlns:a="http://schemas.openxmlformats.org/drawingml/2006/main">
            <a:ext uri="{FF2B5EF4-FFF2-40B4-BE49-F238E27FC236}">
              <a16:creationId xmlns:a16="http://schemas.microsoft.com/office/drawing/2014/main" id="{E09F7056-1A35-4925-8D8A-A196AC533781}"/>
            </a:ext>
          </a:extLst>
        </cdr:cNvPr>
        <cdr:cNvSpPr txBox="1"/>
      </cdr:nvSpPr>
      <cdr:spPr>
        <a:xfrm xmlns:a="http://schemas.openxmlformats.org/drawingml/2006/main">
          <a:off x="3161425" y="493290"/>
          <a:ext cx="2233345" cy="128497"/>
        </a:xfrm>
        <a:prstGeom xmlns:a="http://schemas.openxmlformats.org/drawingml/2006/main" prst="rect">
          <a:avLst/>
        </a:prstGeom>
        <a:noFill xmlns:a="http://schemas.openxmlformats.org/drawingml/2006/main"/>
      </cdr:spPr>
      <cdr:txBody>
        <a:bodyPr xmlns:a="http://schemas.openxmlformats.org/drawingml/2006/main" wrap="square" lIns="0" tIns="36576" rIns="0" bIns="0"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85000"/>
            </a:lnSpc>
            <a:spcAft>
              <a:spcPts val="600"/>
            </a:spcAft>
            <a:buClr>
              <a:schemeClr val="accent2"/>
            </a:buClr>
            <a:buSzPct val="70000"/>
          </a:pPr>
          <a:r>
            <a:rPr lang="en-US" sz="700" dirty="0">
              <a:solidFill>
                <a:schemeClr val="bg1"/>
              </a:solidFill>
            </a:rPr>
            <a:t>Note: Population excludes BPS exam schools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24/02/2023</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24/02/2023</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225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086399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116088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2625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5366927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68733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sng" strike="noStrike" kern="1200" cap="none" spc="0" normalizeH="0" baseline="0" noProof="0">
                <a:ln>
                  <a:noFill/>
                </a:ln>
                <a:solidFill>
                  <a:prstClr val="black"/>
                </a:solidFill>
                <a:effectLst/>
                <a:uLnTx/>
                <a:uFillTx/>
                <a:latin typeface="EYInterstate Light" panose="02000506000000020004" pitchFamily="2" charset="0"/>
                <a:ea typeface="+mn-ea"/>
                <a:cs typeface="+mn-cs"/>
              </a:rPr>
              <a:t>Key activities (GANTT Chart)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Finalized scope with DESE and BPS from mid-August to early September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Conducted interviews of relevant stakeholders from September through mid-December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Conducted data analysis on populations and samples provided by DESE and BPS from October through mid-December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Synthesized interview data and analysis into observations by domain late October through late December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Refined draft report materials based on stakeholder feedback from mid – December to late February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Delivered draft report on December 15th, 2022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de-DE" sz="1200" b="0" i="0" u="none" strike="noStrike" kern="1200" cap="none" spc="0" normalizeH="0" baseline="0" noProof="0">
                <a:ln>
                  <a:noFill/>
                </a:ln>
                <a:solidFill>
                  <a:prstClr val="black"/>
                </a:solidFill>
                <a:effectLst/>
                <a:uLnTx/>
                <a:uFillTx/>
                <a:latin typeface="EYInterstate Light" panose="02000506000000020004" pitchFamily="2" charset="0"/>
                <a:ea typeface="+mn-ea"/>
                <a:cs typeface="+mn-cs"/>
              </a:rPr>
              <a:t>Delivered final report on February 28th, 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2729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3146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1162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942164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20</a:t>
            </a:fld>
            <a:endParaRPr lang="en-GB" dirty="0"/>
          </a:p>
        </p:txBody>
      </p:sp>
    </p:spTree>
    <p:extLst>
      <p:ext uri="{BB962C8B-B14F-4D97-AF65-F5344CB8AC3E}">
        <p14:creationId xmlns:p14="http://schemas.microsoft.com/office/powerpoint/2010/main" val="3992092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39208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800"/>
              </a:spcAft>
            </a:pPr>
            <a:r>
              <a:rPr lang="en-IN" sz="1200" b="1" u="sng" dirty="0">
                <a:effectLst/>
                <a:latin typeface="EYInterstate Light" panose="02000506000000020004" pitchFamily="2" charset="0"/>
                <a:ea typeface="Calibri" panose="020F0502020204030204" pitchFamily="34" charset="0"/>
                <a:cs typeface="Times New Roman" panose="02020603050405020304" pitchFamily="18" charset="0"/>
              </a:rPr>
              <a:t>Graph 1 – </a:t>
            </a:r>
            <a:r>
              <a:rPr lang="en-US" sz="1200" b="1" u="sng" dirty="0">
                <a:effectLst/>
                <a:latin typeface="EYInterstate Light" panose="02000506000000020004" pitchFamily="2" charset="0"/>
                <a:ea typeface="Calibri" panose="020F0502020204030204" pitchFamily="34" charset="0"/>
                <a:cs typeface="Times New Roman" panose="02020603050405020304" pitchFamily="18" charset="0"/>
              </a:rPr>
              <a:t>Overall MA enrollment by district, </a:t>
            </a:r>
            <a:r>
              <a:rPr lang="en-US" sz="1200" b="1" i="1" u="sng" dirty="0">
                <a:effectLst/>
                <a:latin typeface="EYInterstate Light" panose="02000506000000020004" pitchFamily="2" charset="0"/>
                <a:ea typeface="Calibri" panose="020F0502020204030204" pitchFamily="34" charset="0"/>
                <a:cs typeface="Times New Roman" panose="02020603050405020304" pitchFamily="18" charset="0"/>
              </a:rPr>
              <a:t>SY2021-2022</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The graph shows the total student enrolment and count of schools in the following districts</a:t>
            </a:r>
          </a:p>
          <a:p>
            <a:pPr marL="342900" lvl="0" indent="-342900">
              <a:lnSpc>
                <a:spcPct val="107000"/>
              </a:lnSpc>
              <a:buFont typeface="Symbol" panose="05050102010706020507" pitchFamily="18" charset="2"/>
              <a:buChar char=""/>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BPS – </a:t>
            </a: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46,169 students across 113 schools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Springfield – 23,799 students across 66 schools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Worcester – 23,735 students across 46 schools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State-wide average – roughly 2,300 students across 4.6 schools per district</a:t>
            </a:r>
          </a:p>
          <a:p>
            <a:pPr marL="0" lvl="0" indent="0">
              <a:lnSpc>
                <a:spcPct val="107000"/>
              </a:lnSpc>
              <a:buFont typeface="Symbol" panose="05050102010706020507" pitchFamily="18" charset="2"/>
              <a:buNone/>
            </a:pPr>
            <a:endPar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N" sz="1200" b="1" u="sng" dirty="0">
                <a:effectLst/>
                <a:latin typeface="EYInterstate Light" panose="02000506000000020004" pitchFamily="2" charset="0"/>
                <a:ea typeface="Calibri" panose="020F0502020204030204" pitchFamily="34" charset="0"/>
                <a:cs typeface="Times New Roman" panose="02020603050405020304" pitchFamily="18" charset="0"/>
              </a:rPr>
              <a:t>Graph 2 – </a:t>
            </a:r>
            <a:r>
              <a:rPr lang="en-US" sz="1200" b="1" u="sng" dirty="0">
                <a:effectLst/>
                <a:latin typeface="EYInterstate Light" panose="02000506000000020004" pitchFamily="2" charset="0"/>
                <a:ea typeface="Calibri" panose="020F0502020204030204" pitchFamily="34" charset="0"/>
                <a:cs typeface="Times New Roman" panose="02020603050405020304" pitchFamily="18" charset="0"/>
              </a:rPr>
              <a:t>Overall MA enrollment by race and ethnicity, </a:t>
            </a:r>
            <a:r>
              <a:rPr lang="en-US" sz="1200" b="1" i="1" u="sng" dirty="0">
                <a:effectLst/>
                <a:latin typeface="EYInterstate Light" panose="02000506000000020004" pitchFamily="2" charset="0"/>
                <a:ea typeface="Calibri" panose="020F0502020204030204" pitchFamily="34" charset="0"/>
                <a:cs typeface="Times New Roman" panose="02020603050405020304" pitchFamily="18" charset="0"/>
              </a:rPr>
              <a:t>SY2021-2022</a:t>
            </a:r>
          </a:p>
          <a:p>
            <a:pPr marL="0" lvl="0" indent="0">
              <a:lnSpc>
                <a:spcPct val="107000"/>
              </a:lnSpc>
              <a:buFont typeface="Symbol" panose="05050102010706020507" pitchFamily="18" charset="2"/>
              <a:buNone/>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The graph shows the total percentages of English learner students in the following districts</a:t>
            </a:r>
          </a:p>
          <a:p>
            <a:pPr marL="342900" lvl="0" indent="-342900">
              <a:lnSpc>
                <a:spcPct val="107000"/>
              </a:lnSpc>
              <a:buFont typeface="Symbol" panose="05050102010706020507" pitchFamily="18" charset="2"/>
              <a:buChar char=""/>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BPS - </a:t>
            </a: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43% are Hispanic, 29% African American, 15.2% White, 8.9% Asian, 3.4% Non-Hispanic, 0.3% Native American, and 0.2% Pacific Islander</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Springfield - 68.3% are Hispanic, 18.2% African American, 8.7% White, 2% Asian, 2.6% Non-Hispanic, 0.2% Native American, and 0% Pacific Islander</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Worcester - 44.7% are Hispanic, 16.9% African American, 27.9.% White, 6% Asian, 4.3% Non-Hispanic, 0.2% Native American, and 0% Pacific Islander</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Overall MA enrolment – 23.1% are Hispanic, 9.3% African American, 55.7% White, 7..2% Asian, 4.3% Non-Hispanic, 0.2% Native American, and 0.1% Pacific Islander</a:t>
            </a:r>
          </a:p>
          <a:p>
            <a:pPr>
              <a:lnSpc>
                <a:spcPct val="107000"/>
              </a:lnSpc>
              <a:spcAft>
                <a:spcPts val="800"/>
              </a:spcAft>
            </a:pPr>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23</a:t>
            </a:fld>
            <a:endParaRPr lang="en-GB" dirty="0"/>
          </a:p>
        </p:txBody>
      </p:sp>
    </p:spTree>
    <p:extLst>
      <p:ext uri="{BB962C8B-B14F-4D97-AF65-F5344CB8AC3E}">
        <p14:creationId xmlns:p14="http://schemas.microsoft.com/office/powerpoint/2010/main" val="253757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nSpc>
                <a:spcPct val="107000"/>
              </a:lnSpc>
              <a:spcAft>
                <a:spcPts val="800"/>
              </a:spcAft>
            </a:pPr>
            <a:r>
              <a:rPr lang="en-IN" sz="1200" b="1" u="sng" dirty="0">
                <a:effectLst/>
                <a:latin typeface="EYInterstate Light" panose="02000506000000020004" pitchFamily="2" charset="0"/>
                <a:ea typeface="Calibri" panose="020F0502020204030204" pitchFamily="34" charset="0"/>
                <a:cs typeface="Times New Roman" panose="02020603050405020304" pitchFamily="18" charset="0"/>
              </a:rPr>
              <a:t>Graph 1 - </a:t>
            </a:r>
            <a:r>
              <a:rPr lang="en-US" sz="1200" b="1" u="sng" dirty="0">
                <a:effectLst/>
                <a:latin typeface="EYInterstate Light" panose="02000506000000020004" pitchFamily="2" charset="0"/>
                <a:ea typeface="Calibri" panose="020F0502020204030204" pitchFamily="34" charset="0"/>
                <a:cs typeface="Times New Roman" panose="02020603050405020304" pitchFamily="18" charset="0"/>
              </a:rPr>
              <a:t>Low-income students as % of the total, </a:t>
            </a:r>
            <a:r>
              <a:rPr lang="en-US" sz="1200" b="1" i="1" u="sng" dirty="0">
                <a:effectLst/>
                <a:latin typeface="EYInterstate Light" panose="02000506000000020004" pitchFamily="2" charset="0"/>
                <a:ea typeface="Calibri" panose="020F0502020204030204" pitchFamily="34" charset="0"/>
                <a:cs typeface="Times New Roman" panose="02020603050405020304" pitchFamily="18" charset="0"/>
              </a:rPr>
              <a:t>SY2021-2022</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The graph shows the total percentages of Low-income students in the following districts</a:t>
            </a:r>
          </a:p>
          <a:p>
            <a:pPr marL="342900" lvl="0" indent="-342900">
              <a:lnSpc>
                <a:spcPct val="107000"/>
              </a:lnSpc>
              <a:buFont typeface="Symbol" panose="05050102010706020507" pitchFamily="18" charset="2"/>
              <a:buChar char=""/>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BPS – </a:t>
            </a: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71% are low-income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Springfield – 87% are low-income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Worcester – 74% are low-income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State overall –  44% are low-income students</a:t>
            </a:r>
          </a:p>
          <a:p>
            <a:pPr marL="0" lvl="0" indent="0">
              <a:lnSpc>
                <a:spcPct val="107000"/>
              </a:lnSpc>
              <a:buFont typeface="Symbol" panose="05050102010706020507" pitchFamily="18" charset="2"/>
              <a:buNone/>
            </a:pPr>
            <a:endPar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N" sz="1200" b="1" u="sng" dirty="0">
                <a:effectLst/>
                <a:latin typeface="EYInterstate Light" panose="02000506000000020004" pitchFamily="2" charset="0"/>
                <a:ea typeface="Calibri" panose="020F0502020204030204" pitchFamily="34" charset="0"/>
                <a:cs typeface="Times New Roman" panose="02020603050405020304" pitchFamily="18" charset="0"/>
              </a:rPr>
              <a:t>Graph 2 - </a:t>
            </a:r>
            <a:r>
              <a:rPr lang="en-US" sz="1200" b="1" u="sng" dirty="0">
                <a:effectLst/>
                <a:latin typeface="EYInterstate Light" panose="02000506000000020004" pitchFamily="2" charset="0"/>
                <a:ea typeface="Calibri" panose="020F0502020204030204" pitchFamily="34" charset="0"/>
                <a:cs typeface="Times New Roman" panose="02020603050405020304" pitchFamily="18" charset="0"/>
              </a:rPr>
              <a:t>English learner students as % of total, </a:t>
            </a:r>
            <a:r>
              <a:rPr lang="en-US" sz="1200" b="1" i="1" u="sng" dirty="0">
                <a:effectLst/>
                <a:latin typeface="EYInterstate Light" panose="02000506000000020004" pitchFamily="2" charset="0"/>
                <a:ea typeface="Calibri" panose="020F0502020204030204" pitchFamily="34" charset="0"/>
                <a:cs typeface="Times New Roman" panose="02020603050405020304" pitchFamily="18" charset="0"/>
              </a:rPr>
              <a:t>SY2021-2022</a:t>
            </a:r>
          </a:p>
          <a:p>
            <a:pPr marL="0" lvl="0" indent="0">
              <a:lnSpc>
                <a:spcPct val="107000"/>
              </a:lnSpc>
              <a:buFont typeface="Symbol" panose="05050102010706020507" pitchFamily="18" charset="2"/>
              <a:buNone/>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The graph shows the total percentages of English learner students in the following districts</a:t>
            </a:r>
          </a:p>
          <a:p>
            <a:pPr marL="342900" lvl="0" indent="-342900">
              <a:lnSpc>
                <a:spcPct val="107000"/>
              </a:lnSpc>
              <a:buFont typeface="Symbol" panose="05050102010706020507" pitchFamily="18" charset="2"/>
              <a:buChar char=""/>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BPS – </a:t>
            </a: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30% are English learner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Springfield – 16% are English learner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Worcester – 28% are English learner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State overall – 11% are English learner students</a:t>
            </a:r>
          </a:p>
          <a:p>
            <a:pPr marL="0" lvl="0" indent="0">
              <a:lnSpc>
                <a:spcPct val="107000"/>
              </a:lnSpc>
              <a:buFont typeface="Symbol" panose="05050102010706020507" pitchFamily="18" charset="2"/>
              <a:buNone/>
            </a:pPr>
            <a:endPar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N" sz="1200" b="1" u="sng" dirty="0">
                <a:effectLst/>
                <a:latin typeface="EYInterstate Light" panose="02000506000000020004" pitchFamily="2" charset="0"/>
                <a:ea typeface="Calibri" panose="020F0502020204030204" pitchFamily="34" charset="0"/>
                <a:cs typeface="Times New Roman" panose="02020603050405020304" pitchFamily="18" charset="0"/>
              </a:rPr>
              <a:t>Graph 3 - </a:t>
            </a:r>
            <a:r>
              <a:rPr lang="en-US" sz="1200" b="1" u="sng" dirty="0">
                <a:effectLst/>
                <a:latin typeface="EYInterstate Light" panose="02000506000000020004" pitchFamily="2" charset="0"/>
                <a:ea typeface="Calibri" panose="020F0502020204030204" pitchFamily="34" charset="0"/>
                <a:cs typeface="Times New Roman" panose="02020603050405020304" pitchFamily="18" charset="0"/>
              </a:rPr>
              <a:t>Students with disabilities as % of total, </a:t>
            </a:r>
            <a:r>
              <a:rPr lang="en-US" sz="1200" b="1" i="1" u="sng" dirty="0">
                <a:effectLst/>
                <a:latin typeface="EYInterstate Light" panose="02000506000000020004" pitchFamily="2" charset="0"/>
                <a:ea typeface="Calibri" panose="020F0502020204030204" pitchFamily="34" charset="0"/>
                <a:cs typeface="Times New Roman" panose="02020603050405020304" pitchFamily="18" charset="0"/>
              </a:rPr>
              <a:t>SY2021-2022</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The graph shows the total percentages of students with disabilities in the following districts</a:t>
            </a:r>
          </a:p>
          <a:p>
            <a:pPr marL="342900" lvl="0" indent="-342900">
              <a:lnSpc>
                <a:spcPct val="107000"/>
              </a:lnSpc>
              <a:buFont typeface="Symbol" panose="05050102010706020507" pitchFamily="18" charset="2"/>
              <a:buChar char=""/>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BPS – </a:t>
            </a: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22% are disabled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Springfield – 25% are disabled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Worcester – 21% are disabled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State overall – 19% are disabled students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24</a:t>
            </a:fld>
            <a:endParaRPr lang="en-GB" dirty="0"/>
          </a:p>
        </p:txBody>
      </p:sp>
    </p:spTree>
    <p:extLst>
      <p:ext uri="{BB962C8B-B14F-4D97-AF65-F5344CB8AC3E}">
        <p14:creationId xmlns:p14="http://schemas.microsoft.com/office/powerpoint/2010/main" val="90725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25</a:t>
            </a:fld>
            <a:endParaRPr lang="en-GB" dirty="0"/>
          </a:p>
        </p:txBody>
      </p:sp>
    </p:spTree>
    <p:extLst>
      <p:ext uri="{BB962C8B-B14F-4D97-AF65-F5344CB8AC3E}">
        <p14:creationId xmlns:p14="http://schemas.microsoft.com/office/powerpoint/2010/main" val="290422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314307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26</a:t>
            </a:fld>
            <a:endParaRPr lang="en-GB" dirty="0"/>
          </a:p>
        </p:txBody>
      </p:sp>
    </p:spTree>
    <p:extLst>
      <p:ext uri="{BB962C8B-B14F-4D97-AF65-F5344CB8AC3E}">
        <p14:creationId xmlns:p14="http://schemas.microsoft.com/office/powerpoint/2010/main" val="415749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schemeClr val="bg1"/>
                </a:solidFill>
                <a:latin typeface="EYInterstate Light" panose="02000506000000020004" pitchFamily="2" charset="0"/>
              </a:rPr>
              <a:t>The following are the considerations for BPS when responding to domain observations for </a:t>
            </a:r>
            <a:r>
              <a:rPr lang="en-GB" sz="1200" b="1" u="sng" kern="1200" dirty="0">
                <a:solidFill>
                  <a:schemeClr val="bg1"/>
                </a:solidFill>
                <a:latin typeface="EYInterstate Light" panose="02000506000000020004" pitchFamily="2" charset="0"/>
                <a:ea typeface="+mn-ea"/>
                <a:cs typeface="+mn-cs"/>
              </a:rPr>
              <a:t>People, processes, and technology enabled:</a:t>
            </a:r>
            <a:endParaRPr lang="en-US" dirty="0">
              <a:solidFill>
                <a:schemeClr val="bg1"/>
              </a:solidFill>
              <a:latin typeface="EYInterstate Light" panose="02000506000000020004"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none" dirty="0">
                <a:solidFill>
                  <a:schemeClr val="bg1"/>
                </a:solidFill>
                <a:latin typeface="EYInterstate Light" panose="02000506000000020004" pitchFamily="2" charset="0"/>
              </a:rPr>
              <a:t>Data governance: </a:t>
            </a:r>
            <a:r>
              <a:rPr lang="en-US" sz="1200" dirty="0">
                <a:solidFill>
                  <a:schemeClr val="bg1"/>
                </a:solidFill>
                <a:latin typeface="EYInterstate Light" panose="02000506000000020004" pitchFamily="2" charset="0"/>
              </a:rPr>
              <a:t>Clearly defined roles, responsibilities, and authority for a centralized BPS district data team may allow for enhanced data completeness and accuracy across data domains </a:t>
            </a:r>
            <a:r>
              <a:rPr lang="en-US" sz="1200" i="1" dirty="0">
                <a:solidFill>
                  <a:schemeClr val="bg1"/>
                </a:solidFill>
                <a:latin typeface="EYInterstate Light" panose="02000506000000020004" pitchFamily="2" charset="0"/>
              </a:rPr>
              <a:t>[People, Process]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none" dirty="0">
                <a:solidFill>
                  <a:schemeClr val="bg1"/>
                </a:solidFill>
                <a:latin typeface="EYInterstate Light" panose="02000506000000020004" pitchFamily="2" charset="0"/>
              </a:rPr>
              <a:t>Internal audit: </a:t>
            </a:r>
            <a:r>
              <a:rPr lang="en-US" sz="1200" dirty="0">
                <a:solidFill>
                  <a:schemeClr val="bg1"/>
                </a:solidFill>
                <a:latin typeface="EYInterstate Light" panose="02000506000000020004" pitchFamily="2" charset="0"/>
              </a:rPr>
              <a:t>A new, formal BPS Internal Audit function (distinct from the existing BPS Data team) may allow the district to better monitor process efficiencies, effectiveness of internal controls, and data quality, especially related to data that informs action and/or is reported externally </a:t>
            </a:r>
            <a:r>
              <a:rPr lang="en-US" sz="1200" i="1" dirty="0">
                <a:solidFill>
                  <a:schemeClr val="bg1"/>
                </a:solidFill>
                <a:latin typeface="EYInterstate Light" panose="02000506000000020004" pitchFamily="2" charset="0"/>
              </a:rPr>
              <a:t>[People, Process]</a:t>
            </a:r>
            <a:endParaRPr lang="en-US" sz="1200" dirty="0">
              <a:solidFill>
                <a:schemeClr val="bg1"/>
              </a:solidFill>
              <a:latin typeface="EYInterstate Light" panose="02000506000000020004"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none" dirty="0">
                <a:solidFill>
                  <a:schemeClr val="bg1"/>
                </a:solidFill>
                <a:latin typeface="EYInterstate Light" panose="02000506000000020004" pitchFamily="2" charset="0"/>
              </a:rPr>
              <a:t>Communication and training</a:t>
            </a:r>
            <a:r>
              <a:rPr lang="en-US" sz="1200" u="none" dirty="0">
                <a:solidFill>
                  <a:schemeClr val="bg1"/>
                </a:solidFill>
                <a:latin typeface="EYInterstate Light" panose="02000506000000020004" pitchFamily="2" charset="0"/>
              </a:rPr>
              <a:t>: </a:t>
            </a:r>
            <a:r>
              <a:rPr lang="en-US" sz="1200" dirty="0">
                <a:solidFill>
                  <a:schemeClr val="bg1"/>
                </a:solidFill>
                <a:latin typeface="EYInterstate Light" panose="02000506000000020004" pitchFamily="2" charset="0"/>
              </a:rPr>
              <a:t>Existing policies and procedures may be better implemented if there was a single district location for regularly refreshing and maintaining district-wide policies, and assigning and tracking relevant trainings </a:t>
            </a:r>
            <a:r>
              <a:rPr lang="en-US" sz="1200" i="1" dirty="0">
                <a:solidFill>
                  <a:schemeClr val="bg1"/>
                </a:solidFill>
                <a:latin typeface="EYInterstate Light" panose="02000506000000020004" pitchFamily="2" charset="0"/>
              </a:rPr>
              <a:t>[People, Process, Technology]</a:t>
            </a:r>
            <a:endParaRPr lang="en-US" sz="1200" dirty="0">
              <a:solidFill>
                <a:schemeClr val="bg1"/>
              </a:solidFill>
              <a:latin typeface="EYInterstate Light" panose="02000506000000020004" pitchFamily="2"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u="none" dirty="0">
                <a:solidFill>
                  <a:schemeClr val="bg1"/>
                </a:solidFill>
                <a:latin typeface="EYInterstate Light" panose="02000506000000020004" pitchFamily="2" charset="0"/>
              </a:rPr>
              <a:t>Systems</a:t>
            </a:r>
            <a:r>
              <a:rPr lang="en-US" sz="1200" u="none" dirty="0">
                <a:solidFill>
                  <a:schemeClr val="bg1"/>
                </a:solidFill>
                <a:latin typeface="EYInterstate Light" panose="02000506000000020004" pitchFamily="2" charset="0"/>
              </a:rPr>
              <a:t>: </a:t>
            </a:r>
            <a:r>
              <a:rPr lang="en-US" sz="1200" dirty="0">
                <a:solidFill>
                  <a:schemeClr val="bg1"/>
                </a:solidFill>
                <a:latin typeface="EYInterstate Light" panose="02000506000000020004" pitchFamily="2" charset="0"/>
              </a:rPr>
              <a:t>Selecting and configuring district-wide systems to limit reliance on manual processes, duplicative data entry, and/or use of non-purpose designed systems may increase data completeness and accuracy, while lowering the burden of system maintenance and training </a:t>
            </a:r>
            <a:r>
              <a:rPr lang="en-US" sz="1200" i="1" dirty="0">
                <a:solidFill>
                  <a:schemeClr val="bg1"/>
                </a:solidFill>
                <a:latin typeface="EYInterstate Light" panose="02000506000000020004" pitchFamily="2" charset="0"/>
              </a:rPr>
              <a:t>[Process, Technology]</a:t>
            </a:r>
            <a:endParaRPr lang="en-US" sz="1200" dirty="0">
              <a:solidFill>
                <a:schemeClr val="bg1"/>
              </a:solidFill>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27</a:t>
            </a:fld>
            <a:endParaRPr lang="en-US" dirty="0">
              <a:latin typeface="EYInterstate Light" panose="02000506000000020004" pitchFamily="2" charset="0"/>
            </a:endParaRPr>
          </a:p>
        </p:txBody>
      </p:sp>
    </p:spTree>
    <p:extLst>
      <p:ext uri="{BB962C8B-B14F-4D97-AF65-F5344CB8AC3E}">
        <p14:creationId xmlns:p14="http://schemas.microsoft.com/office/powerpoint/2010/main" val="3548600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2779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32239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30</a:t>
            </a:fld>
            <a:endParaRPr lang="en-GB" dirty="0"/>
          </a:p>
        </p:txBody>
      </p:sp>
    </p:spTree>
    <p:extLst>
      <p:ext uri="{BB962C8B-B14F-4D97-AF65-F5344CB8AC3E}">
        <p14:creationId xmlns:p14="http://schemas.microsoft.com/office/powerpoint/2010/main" val="363812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u="sng" dirty="0">
                <a:latin typeface="EYInterstate Light" panose="02000506000000020004" pitchFamily="2" charset="0"/>
              </a:rPr>
              <a:t>EdPlan IEP status of sampled students as of June 30</a:t>
            </a:r>
            <a:r>
              <a:rPr lang="en-IN" b="1" u="sng" baseline="30000" dirty="0">
                <a:latin typeface="EYInterstate Light" panose="02000506000000020004" pitchFamily="2" charset="0"/>
              </a:rPr>
              <a:t>th</a:t>
            </a:r>
            <a:r>
              <a:rPr lang="en-IN" b="1" u="sng" dirty="0">
                <a:latin typeface="EYInterstate Light" panose="02000506000000020004" pitchFamily="2" charset="0"/>
              </a:rPr>
              <a:t>, </a:t>
            </a:r>
            <a:r>
              <a:rPr lang="en-IN" b="1" i="1" u="sng" dirty="0">
                <a:latin typeface="EYInterstate Light" panose="02000506000000020004" pitchFamily="2" charset="0"/>
              </a:rPr>
              <a:t>SY2021-22</a:t>
            </a:r>
            <a:endParaRPr lang="en-IN" b="1" i="0" u="sng" dirty="0">
              <a:latin typeface="EYInterstate Light" panose="02000506000000020004" pitchFamily="2" charset="0"/>
            </a:endParaRPr>
          </a:p>
          <a:p>
            <a:r>
              <a:rPr lang="en-IN" b="0" dirty="0">
                <a:latin typeface="EYInterstate Light" panose="02000506000000020004" pitchFamily="2" charset="0"/>
              </a:rPr>
              <a:t>Of the sample of 100 student IEPs, 66 students had active IEPs, 25 students had overdue IEPs, and 9 students had exited special education services</a:t>
            </a:r>
          </a:p>
          <a:p>
            <a:r>
              <a:rPr lang="en-IN" b="0" dirty="0">
                <a:latin typeface="EYInterstate Light" panose="02000506000000020004" pitchFamily="2" charset="0"/>
              </a:rPr>
              <a:t>Per BPS “stay-put” policy, students with an overdue IEP who have not officially been exited still receive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EYInterstate Light" panose="02000506000000020004" pitchFamily="2" charset="0"/>
              </a:rPr>
              <a:t>Only around 8% of overdue IEPs in the sample became overdue in the month of June. Around 40% became overdue prior to the SY2021-22 school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59959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461874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44978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rPr>
              <a:t>ELD level to ACCESS comparison</a:t>
            </a:r>
            <a:r>
              <a:rPr kumimoji="0" lang="en-US" sz="1200" b="1" i="0" u="sng" strike="noStrike" kern="1200" cap="none" spc="0" normalizeH="0" baseline="3000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rPr>
              <a:t> </a:t>
            </a:r>
            <a:r>
              <a:rPr kumimoji="0" lang="en-IN" sz="1200" b="1" i="0" u="sng" strike="noStrike" kern="1200" cap="none" spc="0" normalizeH="0" baseline="3000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i="0" dirty="0">
                <a:solidFill>
                  <a:srgbClr val="2E2E38"/>
                </a:solidFill>
                <a:latin typeface="EYInterstate Light" panose="02000506000000020004" pitchFamily="2" charset="0"/>
                <a:cs typeface="Arial" panose="020B0604020202020204" pitchFamily="34" charset="0"/>
              </a:rPr>
              <a:t>Based on EY analysis, around 94% of EL students in BPS had an ACCESS score for the SY2021-22 school year.  </a:t>
            </a:r>
            <a:r>
              <a:rPr kumimoji="0" lang="en-US" sz="1200" b="0" i="0" u="none" strike="noStrike" kern="1200" cap="none" spc="0" normalizeH="0" baseline="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rPr>
              <a:t>9,188 of the active EL students had an ACCESS score and were included in the analysis. Around 55% of students with an ACCESS score had an ELD level that matched their ACCESS score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IN" sz="1200" b="0" i="0" u="none" strike="noStrike" kern="1200" cap="none" spc="0" normalizeH="0" baseline="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rPr>
              <a:t>For students included in analysis – 5,021 students had ‘ACCESS matches rounded ELD’, 3,032 students had ‘ACCESS &lt; ELD by 1’, 1,111 students had ‘</a:t>
            </a:r>
            <a:r>
              <a:rPr kumimoji="0" lang="en-US" sz="1200" b="0" i="0" u="none" strike="noStrike" kern="1200" cap="none" spc="0" normalizeH="0" baseline="0" noProof="0" dirty="0">
                <a:ln>
                  <a:noFill/>
                </a:ln>
                <a:solidFill>
                  <a:prstClr val="black"/>
                </a:solidFill>
                <a:effectLst/>
                <a:uLnTx/>
                <a:uFillTx/>
                <a:latin typeface="EYInterstate Light" panose="02000506000000020004" pitchFamily="2" charset="0"/>
                <a:ea typeface="Calibri" panose="020F0502020204030204" pitchFamily="34" charset="0"/>
                <a:cs typeface="Tunga" panose="020B0502040204020203" pitchFamily="34" charset="0"/>
              </a:rPr>
              <a:t>ACCESS &lt; ELD by 2 or more’, 23 students had ‘ACCESS &gt; ELD by 1’, 1 students had ‘ACCESS &gt; ELD by 2 or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36096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76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54206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37</a:t>
            </a:fld>
            <a:endParaRPr lang="en-GB" dirty="0"/>
          </a:p>
        </p:txBody>
      </p:sp>
    </p:spTree>
    <p:extLst>
      <p:ext uri="{BB962C8B-B14F-4D97-AF65-F5344CB8AC3E}">
        <p14:creationId xmlns:p14="http://schemas.microsoft.com/office/powerpoint/2010/main" val="364046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200" b="1" u="sng" dirty="0">
                <a:effectLst/>
                <a:latin typeface="EYInterstate Light" panose="02000506000000020004" pitchFamily="2" charset="0"/>
                <a:ea typeface="Calibri" panose="020F0502020204030204" pitchFamily="34" charset="0"/>
                <a:cs typeface="Tunga" panose="020B0502040204020203" pitchFamily="34" charset="0"/>
              </a:rPr>
              <a:t>Withdrawal data sample results</a:t>
            </a:r>
            <a:r>
              <a:rPr lang="en-IN" sz="1200" u="sng" dirty="0">
                <a:effectLst/>
                <a:latin typeface="EYInterstate Light" panose="02000506000000020004" pitchFamily="2" charset="0"/>
                <a:ea typeface="Calibri" panose="020F0502020204030204" pitchFamily="34" charset="0"/>
                <a:cs typeface="Tunga" panose="020B0502040204020203" pitchFamily="34" charset="0"/>
              </a:rPr>
              <a:t>:</a:t>
            </a:r>
          </a:p>
          <a:p>
            <a:pPr>
              <a:lnSpc>
                <a:spcPct val="107000"/>
              </a:lnSpc>
              <a:spcAft>
                <a:spcPts val="800"/>
              </a:spcAft>
            </a:pPr>
            <a:r>
              <a:rPr lang="en-IN" sz="1200" dirty="0">
                <a:effectLst/>
                <a:latin typeface="EYInterstate Light" panose="02000506000000020004" pitchFamily="2" charset="0"/>
                <a:ea typeface="Calibri" panose="020F0502020204030204" pitchFamily="34" charset="0"/>
                <a:cs typeface="Tunga" panose="020B0502040204020203" pitchFamily="34" charset="0"/>
              </a:rPr>
              <a:t>Of the 100 withdrawals sampled, only 17 had sufficient documentation. 3 had documentation but it was insufficient and the remaining 80 had no documentation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51201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41</a:t>
            </a:fld>
            <a:endParaRPr lang="en-GB" dirty="0"/>
          </a:p>
        </p:txBody>
      </p:sp>
    </p:spTree>
    <p:extLst>
      <p:ext uri="{BB962C8B-B14F-4D97-AF65-F5344CB8AC3E}">
        <p14:creationId xmlns:p14="http://schemas.microsoft.com/office/powerpoint/2010/main" val="22477114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95889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kern="1200" dirty="0">
                <a:solidFill>
                  <a:schemeClr val="tx1"/>
                </a:solidFill>
                <a:effectLst/>
                <a:latin typeface="EYInterstate Light" panose="02000506000000020004" pitchFamily="2" charset="0"/>
                <a:cs typeface="Tunga" panose="020B0502040204020203" pitchFamily="34" charset="0"/>
              </a:rPr>
              <a:t>Graph 1 - Student incident overview, SY2021-22:</a:t>
            </a:r>
            <a:endParaRPr lang="en-IN" sz="1200" b="1" u="sng"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r>
              <a:rPr lang="en-IN" sz="1200"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rPr>
              <a:t>There were 15,275 disciplinary incidents reported during the 2021-2022 school year. </a:t>
            </a:r>
            <a:r>
              <a:rPr lang="en-US" sz="1200"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rPr>
              <a:t>Of the 15,275 incidents reported, 2,380 resulted in a suspension or expulsion</a:t>
            </a:r>
            <a:r>
              <a:rPr lang="en-IN" sz="1200"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rPr>
              <a:t>, while the rest were made up of other incident types</a:t>
            </a:r>
          </a:p>
          <a:p>
            <a:pPr>
              <a:lnSpc>
                <a:spcPct val="107000"/>
              </a:lnSpc>
              <a:spcAft>
                <a:spcPts val="800"/>
              </a:spcAft>
            </a:pPr>
            <a:endParaRPr lang="en-IN" sz="1200" baseline="30000" dirty="0">
              <a:effectLst/>
              <a:latin typeface="EYInterstate Light" panose="02000506000000020004" pitchFamily="2"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kern="1200" dirty="0">
                <a:solidFill>
                  <a:schemeClr val="tx1"/>
                </a:solidFill>
                <a:effectLst/>
                <a:latin typeface="EYInterstate Light" panose="02000506000000020004" pitchFamily="2" charset="0"/>
                <a:ea typeface="+mn-ea"/>
                <a:cs typeface="Tunga" panose="020B0502040204020203" pitchFamily="34" charset="0"/>
              </a:rPr>
              <a:t>Graph 2 - Sample student suspension/expulsion hearing documentation, SY2021-22:</a:t>
            </a:r>
            <a:endParaRPr lang="en-IN" sz="1200" b="1" u="sng" kern="1200" dirty="0">
              <a:solidFill>
                <a:schemeClr val="tx1"/>
              </a:solidFill>
              <a:effectLst/>
              <a:latin typeface="EYInterstate Light" panose="02000506000000020004" pitchFamily="2" charset="0"/>
              <a:ea typeface="+mn-ea"/>
              <a:cs typeface="Tunga" panose="020B0502040204020203" pitchFamily="34" charset="0"/>
            </a:endParaRPr>
          </a:p>
          <a:p>
            <a:pPr>
              <a:lnSpc>
                <a:spcPct val="107000"/>
              </a:lnSpc>
              <a:spcAft>
                <a:spcPts val="800"/>
              </a:spcAft>
            </a:pPr>
            <a:r>
              <a:rPr lang="en-US" sz="1200"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rPr>
              <a:t>In a random sample of 100 SY2021-22 BPS incidents that had an action of suspension or more severe, 73 were suspension or expulsion. Of the 73 suspensions and expulsions in the sample, around 37% did not have hearing documentation in Aspen (not an explicit BPS requirement), making it hard to assess for completeness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3297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44</a:t>
            </a:fld>
            <a:endParaRPr lang="en-GB" dirty="0"/>
          </a:p>
        </p:txBody>
      </p:sp>
    </p:spTree>
    <p:extLst>
      <p:ext uri="{BB962C8B-B14F-4D97-AF65-F5344CB8AC3E}">
        <p14:creationId xmlns:p14="http://schemas.microsoft.com/office/powerpoint/2010/main" val="1013478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06094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Student restraint reports, by database, </a:t>
            </a:r>
            <a:r>
              <a:rPr lang="en-US" sz="1200" b="1" i="1" u="sng" dirty="0">
                <a:solidFill>
                  <a:schemeClr val="bg1"/>
                </a:solidFill>
                <a:latin typeface="EYInterstate Light" panose="02000506000000020004" pitchFamily="2" charset="0"/>
              </a:rPr>
              <a:t>SY2021-22</a:t>
            </a:r>
            <a:r>
              <a:rPr lang="en-US" sz="1200" b="1" i="0" u="sng" dirty="0">
                <a:solidFill>
                  <a:schemeClr val="bg1"/>
                </a:solidFill>
                <a:latin typeface="EYInterstate Light" panose="02000506000000020004" pitchFamily="2" charset="0"/>
              </a:rPr>
              <a:t>:</a:t>
            </a:r>
            <a:endParaRPr lang="en-IN" sz="1200" u="sng"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There were 89 restraints that were only reported to Aspen, 76 restraints that were only reported to DESE, and 128 restraints that were reported to both. The total number of restraints reported to BPS was 217. The total number of restraints reported to DESE was 204. Despite the requirement to report all restraints to DESE, 89 of the 293 restraints analyzed, around 30%, were only reported in Aspen. 14 of the 204 restraints reported to DESE involved an injury, and 12 of those were reported outside of the 3-day window required for reporting restraints resulting in an injury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29403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47</a:t>
            </a:fld>
            <a:endParaRPr lang="en-GB" dirty="0"/>
          </a:p>
        </p:txBody>
      </p:sp>
    </p:spTree>
    <p:extLst>
      <p:ext uri="{BB962C8B-B14F-4D97-AF65-F5344CB8AC3E}">
        <p14:creationId xmlns:p14="http://schemas.microsoft.com/office/powerpoint/2010/main" val="1403077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48</a:t>
            </a:fld>
            <a:endParaRPr lang="en-GB" dirty="0"/>
          </a:p>
        </p:txBody>
      </p:sp>
    </p:spTree>
    <p:extLst>
      <p:ext uri="{BB962C8B-B14F-4D97-AF65-F5344CB8AC3E}">
        <p14:creationId xmlns:p14="http://schemas.microsoft.com/office/powerpoint/2010/main" val="149533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25108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u="sng" dirty="0">
                <a:latin typeface="EYInterstate Light" panose="02000506000000020004" pitchFamily="2" charset="0"/>
              </a:rPr>
              <a:t>Graph 1- OTP by bell time recalculations, </a:t>
            </a:r>
            <a:r>
              <a:rPr lang="en-IN" sz="1200" b="1" i="1" u="sng" dirty="0">
                <a:latin typeface="EYInterstate Light" panose="02000506000000020004" pitchFamily="2" charset="0"/>
              </a:rPr>
              <a:t>SY2021-22</a:t>
            </a:r>
          </a:p>
          <a:p>
            <a:pPr marL="0" lvl="0" indent="0">
              <a:lnSpc>
                <a:spcPct val="107000"/>
              </a:lnSpc>
              <a:buFont typeface="Symbol" panose="05050102010706020507" pitchFamily="18" charset="2"/>
              <a:buNone/>
            </a:pPr>
            <a:r>
              <a:rPr lang="en-IN" sz="1200" dirty="0">
                <a:effectLst/>
                <a:latin typeface="EYInterstate Light" panose="02000506000000020004" pitchFamily="2" charset="0"/>
                <a:ea typeface="Calibri" panose="020F0502020204030204" pitchFamily="34" charset="0"/>
                <a:cs typeface="Times New Roman" panose="02020603050405020304" pitchFamily="18" charset="0"/>
              </a:rPr>
              <a:t>The graph shows the OTP calculation reported to DESE compared to the OTP recalculation that EY conducted for the following time windows</a:t>
            </a: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First 2 days of September 2021 – 65% OTP reported to DESE versus 69% OTP recalculated</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September 2021 – 83% OTP reported to DESE versus 85% OTP recalculated</a:t>
            </a: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Recalculations for September 2021 are missing uncovered routes data which may account the displayed increase when re-calculated</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December 2021 – 92% OTP reported to DESE versus 92% OTP recalculated</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January 2022 – 87% OTP reported to DESE versus 87% OTP recalculated</a:t>
            </a:r>
          </a:p>
          <a:p>
            <a:pPr marL="342900" lvl="0" indent="-342900">
              <a:lnSpc>
                <a:spcPct val="107000"/>
              </a:lnSpc>
              <a:buFont typeface="Symbol" panose="05050102010706020507" pitchFamily="18" charset="2"/>
              <a:buChar char=""/>
            </a:pPr>
            <a:r>
              <a:rPr lang="en-IN" sz="1200" b="0" i="0" dirty="0">
                <a:solidFill>
                  <a:srgbClr val="242424"/>
                </a:solidFill>
                <a:effectLst/>
                <a:latin typeface="EYInterstate Light" panose="02000506000000020004" pitchFamily="2" charset="0"/>
                <a:cs typeface="Times New Roman" panose="02020603050405020304" pitchFamily="18" charset="0"/>
              </a:rPr>
              <a:t>June 2022 – 91</a:t>
            </a:r>
            <a:r>
              <a:rPr lang="en-IN" sz="1200" dirty="0">
                <a:solidFill>
                  <a:srgbClr val="242424"/>
                </a:solidFill>
                <a:effectLst/>
                <a:latin typeface="EYInterstate Light" panose="02000506000000020004" pitchFamily="2" charset="0"/>
                <a:ea typeface="Calibri" panose="020F0502020204030204" pitchFamily="34" charset="0"/>
                <a:cs typeface="Times New Roman" panose="02020603050405020304" pitchFamily="18" charset="0"/>
              </a:rPr>
              <a:t>% OTP reported to DESE versus 92% OTP recalculated</a:t>
            </a:r>
          </a:p>
          <a:p>
            <a:pPr marL="0" lvl="0" indent="0">
              <a:lnSpc>
                <a:spcPct val="107000"/>
              </a:lnSpc>
              <a:buFont typeface="Symbol" panose="05050102010706020507" pitchFamily="18" charset="2"/>
              <a:buNone/>
            </a:pPr>
            <a:r>
              <a:rPr lang="en-IN" sz="1200" b="0" i="0" dirty="0">
                <a:solidFill>
                  <a:srgbClr val="242424"/>
                </a:solidFill>
                <a:effectLst/>
                <a:latin typeface="EYInterstate Light" panose="02000506000000020004" pitchFamily="2" charset="0"/>
                <a:cs typeface="Times New Roman" panose="02020603050405020304" pitchFamily="18" charset="0"/>
              </a:rPr>
              <a:t>Overall, recalculated OTP data is very similar to what BPS reported to DESE</a:t>
            </a:r>
            <a:endParaRPr lang="en-IN" sz="1200" b="0" i="0" dirty="0">
              <a:latin typeface="EYInterstate Light" panose="02000506000000020004" pitchFamily="2" charset="0"/>
            </a:endParaRPr>
          </a:p>
          <a:p>
            <a:endParaRPr lang="en-IN" sz="1200" b="0" i="0" dirty="0">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u="sng" dirty="0">
                <a:latin typeface="EYInterstate Light" panose="02000506000000020004" pitchFamily="2" charset="0"/>
              </a:rPr>
              <a:t>Graph 2- AM bus on-time performance (OTP) calculation planned route total from sample, </a:t>
            </a:r>
            <a:r>
              <a:rPr lang="en-IN" sz="1200" b="1" i="1" u="sng" dirty="0">
                <a:latin typeface="EYInterstate Light" panose="02000506000000020004" pitchFamily="2" charset="0"/>
              </a:rPr>
              <a:t>SY2021-22</a:t>
            </a:r>
            <a:endParaRPr lang="en-IN" sz="1200" b="1" u="sng" dirty="0">
              <a:latin typeface="EYInterstate Light" panose="02000506000000020004" pitchFamily="2" charset="0"/>
            </a:endParaRPr>
          </a:p>
          <a:p>
            <a:r>
              <a:rPr lang="en-IN" sz="1200" b="0" dirty="0">
                <a:latin typeface="EYInterstate Light" panose="02000506000000020004" pitchFamily="2" charset="0"/>
              </a:rPr>
              <a:t>There were 106,847 total BPS AM planned routes.</a:t>
            </a:r>
            <a:r>
              <a:rPr lang="en-IN" sz="1200" b="0" i="0" dirty="0">
                <a:latin typeface="EYInterstate Light" panose="02000506000000020004" pitchFamily="2" charset="0"/>
              </a:rPr>
              <a:t> </a:t>
            </a:r>
            <a:r>
              <a:rPr lang="en-US" sz="1200" b="0" i="0" dirty="0">
                <a:solidFill>
                  <a:srgbClr val="2E2E38"/>
                </a:solidFill>
                <a:latin typeface="EYInterstate Light" panose="02000506000000020004" pitchFamily="2" charset="0"/>
                <a:cs typeface="Arial" panose="020B0604020202020204" pitchFamily="34" charset="0"/>
              </a:rPr>
              <a:t>Roughly </a:t>
            </a:r>
            <a:r>
              <a:rPr lang="en-US" sz="1200" i="0" dirty="0">
                <a:solidFill>
                  <a:srgbClr val="2E2E38"/>
                </a:solidFill>
                <a:latin typeface="EYInterstate Light" panose="02000506000000020004" pitchFamily="2" charset="0"/>
                <a:cs typeface="Arial" panose="020B0604020202020204" pitchFamily="34" charset="0"/>
              </a:rPr>
              <a:t>25% of those planned routes were excluded from the OTP calculation that BPS provided to DESE; while roughly 75% were included in the OTP calculation for DESE. The excluded routes includes elements like uncovered routes, routes missing GPS data, etc. See appendix for full detail</a:t>
            </a:r>
            <a:endParaRPr lang="en-IN" sz="1200" b="0" i="0" dirty="0">
              <a:latin typeface="EYInterstate Light" panose="02000506000000020004" pitchFamily="2" charset="0"/>
            </a:endParaRPr>
          </a:p>
          <a:p>
            <a:pPr>
              <a:lnSpc>
                <a:spcPct val="107000"/>
              </a:lnSpc>
              <a:spcAft>
                <a:spcPts val="800"/>
              </a:spcAft>
            </a:pP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14220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50</a:t>
            </a:fld>
            <a:endParaRPr lang="en-GB" dirty="0"/>
          </a:p>
        </p:txBody>
      </p:sp>
    </p:spTree>
    <p:extLst>
      <p:ext uri="{BB962C8B-B14F-4D97-AF65-F5344CB8AC3E}">
        <p14:creationId xmlns:p14="http://schemas.microsoft.com/office/powerpoint/2010/main" val="383181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95336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00154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430626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i="0" u="sng" dirty="0">
                <a:solidFill>
                  <a:schemeClr val="bg1"/>
                </a:solidFill>
                <a:latin typeface="EYInterstate Light" panose="02000506000000020004" pitchFamily="2" charset="0"/>
              </a:rPr>
              <a:t>Bullying Hotline data results, SY2021-22:</a:t>
            </a:r>
            <a:endParaRPr lang="en-US" sz="1200" b="1" i="1" u="sng" dirty="0">
              <a:solidFill>
                <a:schemeClr val="bg1"/>
              </a:solidFill>
              <a:latin typeface="EYInterstate Light" panose="02000506000000020004" pitchFamily="2"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Of the 277 bullying report forms generated by Bullying Hotline in SY2021-22, roughly 68% were reported closed, while the remaining 32% were open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1029726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5B43D19E-BFDB-4C92-8EDD-32EDDA8F41DF}" type="slidenum">
              <a:rPr lang="en-GB" smtClean="0"/>
              <a:pPr/>
              <a:t>55</a:t>
            </a:fld>
            <a:endParaRPr lang="en-GB" dirty="0"/>
          </a:p>
        </p:txBody>
      </p:sp>
    </p:spTree>
    <p:extLst>
      <p:ext uri="{BB962C8B-B14F-4D97-AF65-F5344CB8AC3E}">
        <p14:creationId xmlns:p14="http://schemas.microsoft.com/office/powerpoint/2010/main" val="807347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87448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57</a:t>
            </a:fld>
            <a:endParaRPr lang="en-GB" dirty="0"/>
          </a:p>
        </p:txBody>
      </p:sp>
    </p:spTree>
    <p:extLst>
      <p:ext uri="{BB962C8B-B14F-4D97-AF65-F5344CB8AC3E}">
        <p14:creationId xmlns:p14="http://schemas.microsoft.com/office/powerpoint/2010/main" val="5635114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08E7D4-5A50-47F4-AB5A-885780DE83E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254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912416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07000"/>
              </a:lnSpc>
              <a:spcAft>
                <a:spcPts val="800"/>
              </a:spcAft>
            </a:pPr>
            <a:r>
              <a:rPr lang="en-US" sz="1200" b="1" u="sng">
                <a:effectLst/>
                <a:latin typeface="EYInterstate Light" panose="02000506000000020004" pitchFamily="2" charset="0"/>
                <a:ea typeface="Calibri" panose="020F0502020204030204" pitchFamily="34" charset="0"/>
                <a:cs typeface="Times New Roman" panose="02020603050405020304" pitchFamily="18" charset="0"/>
              </a:rPr>
              <a:t>Graph 1 – Student preference vs assignment (K-6) SY2021-22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a:effectLst/>
                <a:latin typeface="EYInterstate Light" panose="02000506000000020004" pitchFamily="2" charset="0"/>
                <a:ea typeface="Calibri" panose="020F0502020204030204" pitchFamily="34" charset="0"/>
                <a:cs typeface="Times New Roman" panose="02020603050405020304" pitchFamily="18" charset="0"/>
              </a:rPr>
              <a:t>There were 5,475 total students analyzed to determine if they were assigned by the assignment algorithm or not.  4,618 students, or roughly 84%, were algorithm assigned while 857 students, or roughly 16%, were not.  The students that were</a:t>
            </a:r>
            <a:r>
              <a:rPr lang="en-US" sz="1200" i="0">
                <a:solidFill>
                  <a:srgbClr val="2E2E38"/>
                </a:solidFill>
                <a:latin typeface="EYInterstate Light" panose="02000506000000020004" pitchFamily="2" charset="0"/>
                <a:cs typeface="Arial" panose="020B0604020202020204" pitchFamily="34" charset="0"/>
              </a:rPr>
              <a:t> not run through the algorithm were predominately K0 and K1 students, or students who have not opted to be administratively assigned</a:t>
            </a:r>
            <a:endParaRPr lang="en-US" sz="1200">
              <a:effectLst/>
              <a:latin typeface="EYInterstate Light" panose="02000506000000020004" pitchFamily="2" charset="0"/>
              <a:ea typeface="Calibri" panose="020F0502020204030204" pitchFamily="34" charset="0"/>
              <a:cs typeface="Times New Roman" panose="02020603050405020304" pitchFamily="18" charset="0"/>
            </a:endParaRPr>
          </a:p>
          <a:p>
            <a:pPr>
              <a:lnSpc>
                <a:spcPct val="107000"/>
              </a:lnSpc>
              <a:spcAft>
                <a:spcPts val="800"/>
              </a:spcAft>
            </a:pPr>
            <a:endParaRPr lang="en-US" sz="1200">
              <a:effectLst/>
              <a:latin typeface="EYInterstate Light" panose="0200050600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en-US" sz="1200">
                <a:effectLst/>
                <a:latin typeface="EYInterstate Light" panose="02000506000000020004" pitchFamily="2" charset="0"/>
                <a:ea typeface="Calibri" panose="020F0502020204030204" pitchFamily="34" charset="0"/>
                <a:cs typeface="Times New Roman" panose="02020603050405020304" pitchFamily="18" charset="0"/>
              </a:rPr>
              <a:t>Of the 4,618 students that were algorithm assigned, 3,081 students, or roughly 67%, were assigned to their 1st-ranked school choice, 938 students, or roughly 20%, were assigned to their 2</a:t>
            </a:r>
            <a:r>
              <a:rPr lang="en-US" sz="1200" baseline="30000">
                <a:effectLst/>
                <a:latin typeface="EYInterstate Light" panose="02000506000000020004" pitchFamily="2" charset="0"/>
                <a:ea typeface="Calibri" panose="020F0502020204030204" pitchFamily="34" charset="0"/>
                <a:cs typeface="Times New Roman" panose="02020603050405020304" pitchFamily="18" charset="0"/>
              </a:rPr>
              <a:t>nd</a:t>
            </a:r>
            <a:r>
              <a:rPr lang="en-US" sz="1200">
                <a:effectLst/>
                <a:latin typeface="EYInterstate Light" panose="02000506000000020004" pitchFamily="2" charset="0"/>
                <a:ea typeface="Calibri" panose="020F0502020204030204" pitchFamily="34" charset="0"/>
                <a:cs typeface="Times New Roman" panose="02020603050405020304" pitchFamily="18" charset="0"/>
              </a:rPr>
              <a:t> or 3</a:t>
            </a:r>
            <a:r>
              <a:rPr lang="en-US" sz="1200" baseline="30000">
                <a:effectLst/>
                <a:latin typeface="EYInterstate Light" panose="02000506000000020004" pitchFamily="2" charset="0"/>
                <a:ea typeface="Calibri" panose="020F0502020204030204" pitchFamily="34" charset="0"/>
                <a:cs typeface="Times New Roman" panose="02020603050405020304" pitchFamily="18" charset="0"/>
              </a:rPr>
              <a:t>rd</a:t>
            </a:r>
            <a:r>
              <a:rPr lang="en-US" sz="1200">
                <a:effectLst/>
                <a:latin typeface="EYInterstate Light" panose="02000506000000020004" pitchFamily="2" charset="0"/>
                <a:ea typeface="Calibri" panose="020F0502020204030204" pitchFamily="34" charset="0"/>
                <a:cs typeface="Times New Roman" panose="02020603050405020304" pitchFamily="18" charset="0"/>
              </a:rPr>
              <a:t> ranked school choice, and 599 students, or roughly 13%, were not assigned to a school that was ranked in their top three choices</a:t>
            </a:r>
            <a:endParaRPr lang="en-IN" sz="1200">
              <a:effectLst/>
              <a:latin typeface="EYInterstate Light" panose="02000506000000020004" pitchFamily="2"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04365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5667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61</a:t>
            </a:fld>
            <a:endParaRPr lang="en-GB" dirty="0"/>
          </a:p>
        </p:txBody>
      </p:sp>
    </p:spTree>
    <p:extLst>
      <p:ext uri="{BB962C8B-B14F-4D97-AF65-F5344CB8AC3E}">
        <p14:creationId xmlns:p14="http://schemas.microsoft.com/office/powerpoint/2010/main" val="24651716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u="sng" dirty="0">
                <a:latin typeface="EYInterstate Light" panose="02000506000000020004" pitchFamily="2" charset="0"/>
              </a:rPr>
              <a:t>The initial Special Education process goes in the following order:</a:t>
            </a:r>
          </a:p>
          <a:p>
            <a:pPr marL="0" indent="0">
              <a:buFont typeface="+mj-lt"/>
              <a:buNone/>
            </a:pPr>
            <a:r>
              <a:rPr lang="en-US" b="1" dirty="0">
                <a:latin typeface="EYInterstate Light" panose="02000506000000020004" pitchFamily="2" charset="0"/>
              </a:rPr>
              <a:t>1. The school COSE receives an IEP referral for a student: </a:t>
            </a:r>
            <a:r>
              <a:rPr lang="en-US" dirty="0">
                <a:latin typeface="EYInterstate Light" panose="02000506000000020004" pitchFamily="2" charset="0"/>
              </a:rPr>
              <a:t>Anyone with a connection to a student (e.g., parents, teachers, physicians) may send a referral for a student to receive an IEP</a:t>
            </a:r>
          </a:p>
          <a:p>
            <a:pPr marL="0" indent="0">
              <a:buFont typeface="+mj-lt"/>
              <a:buNone/>
            </a:pPr>
            <a:r>
              <a:rPr lang="en-US" b="1" dirty="0">
                <a:latin typeface="EYInterstate Light" panose="02000506000000020004" pitchFamily="2" charset="0"/>
              </a:rPr>
              <a:t>2. Approval for evaluation: </a:t>
            </a:r>
            <a:r>
              <a:rPr lang="en-US" dirty="0">
                <a:latin typeface="EYInterstate Light" panose="02000506000000020004" pitchFamily="2" charset="0"/>
              </a:rPr>
              <a:t>The individual who submitted a referral receives an IEP evaluation consent form by email or physical mail, signs it and sends it to the COSE</a:t>
            </a:r>
          </a:p>
          <a:p>
            <a:pPr marL="0" indent="0">
              <a:buFont typeface="+mj-lt"/>
              <a:buNone/>
            </a:pPr>
            <a:r>
              <a:rPr lang="en-US" b="1" dirty="0">
                <a:latin typeface="EYInterstate Light" panose="02000506000000020004" pitchFamily="2" charset="0"/>
              </a:rPr>
              <a:t>3. Evaluation performed: </a:t>
            </a:r>
            <a:r>
              <a:rPr lang="en-US" dirty="0">
                <a:latin typeface="EYInterstate Light" panose="02000506000000020004" pitchFamily="2" charset="0"/>
              </a:rPr>
              <a:t>The COSE uploads the signed form to EdPlan and sends out evaluation requests to various service providers in the district depending on the student’s needs</a:t>
            </a:r>
          </a:p>
          <a:p>
            <a:pPr marL="0" indent="0">
              <a:buFont typeface="+mj-lt"/>
              <a:buNone/>
            </a:pPr>
            <a:r>
              <a:rPr lang="en-US" b="1" dirty="0">
                <a:latin typeface="EYInterstate Light" panose="02000506000000020004" pitchFamily="2" charset="0"/>
              </a:rPr>
              <a:t>4. Team meeting: </a:t>
            </a:r>
            <a:r>
              <a:rPr lang="en-US" dirty="0">
                <a:latin typeface="EYInterstate Light" panose="02000506000000020004" pitchFamily="2" charset="0"/>
              </a:rPr>
              <a:t>The parent meets with the COSE, teachers and other relevant personnel to discuss the best option for the student (IEP, 504 plan or nothing) and what services the student needs as well as the placement that is best for the student. After step 4 the process continues to Step 5a, 5b or 5c</a:t>
            </a:r>
          </a:p>
          <a:p>
            <a:pPr marL="0" indent="0">
              <a:buFont typeface="+mj-lt"/>
              <a:buNone/>
            </a:pPr>
            <a:r>
              <a:rPr lang="en-US" b="1" dirty="0">
                <a:latin typeface="EYInterstate Light" panose="02000506000000020004" pitchFamily="2" charset="0"/>
              </a:rPr>
              <a:t>5a. The student is not eligible for any services: </a:t>
            </a:r>
            <a:r>
              <a:rPr lang="en-US" dirty="0">
                <a:latin typeface="EYInterstate Light" panose="02000506000000020004" pitchFamily="2" charset="0"/>
              </a:rPr>
              <a:t>If the evaluation finds the student is not eligible for any services and the parent agrees, the student will not receive any. After this step the process ends for a student on this path</a:t>
            </a:r>
          </a:p>
          <a:p>
            <a:pPr marL="0" indent="0">
              <a:buFont typeface="+mj-lt"/>
              <a:buNone/>
            </a:pPr>
            <a:r>
              <a:rPr lang="en-US" b="1" dirty="0">
                <a:latin typeface="EYInterstate Light" panose="02000506000000020004" pitchFamily="2" charset="0"/>
              </a:rPr>
              <a:t>5b. IEP created: </a:t>
            </a:r>
            <a:r>
              <a:rPr lang="en-US" dirty="0">
                <a:latin typeface="EYInterstate Light" panose="02000506000000020004" pitchFamily="2" charset="0"/>
              </a:rPr>
              <a:t>The COSE writes the IEP based on the team meeting and enters all information into EdPlan. </a:t>
            </a:r>
          </a:p>
          <a:p>
            <a:pPr marL="0" indent="0">
              <a:buFont typeface="+mj-lt"/>
              <a:buNone/>
            </a:pPr>
            <a:r>
              <a:rPr lang="en-US" b="1" dirty="0">
                <a:latin typeface="EYInterstate Light" panose="02000506000000020004" pitchFamily="2" charset="0"/>
              </a:rPr>
              <a:t>6. Parent signature: </a:t>
            </a:r>
            <a:r>
              <a:rPr lang="en-US" dirty="0">
                <a:latin typeface="EYInterstate Light" panose="02000506000000020004" pitchFamily="2" charset="0"/>
              </a:rPr>
              <a:t>The parent signs off on the IEP in EdPlan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dirty="0">
                <a:latin typeface="EYInterstate Light" panose="02000506000000020004" pitchFamily="2" charset="0"/>
              </a:rPr>
              <a:t>7. Identified opportunity for improvement: </a:t>
            </a:r>
            <a:r>
              <a:rPr lang="en-US" dirty="0">
                <a:latin typeface="EYInterstate Light" panose="02000506000000020004" pitchFamily="2" charset="0"/>
              </a:rPr>
              <a:t>Currently, the COSE has to manually inform all teachers of the student’s services and accommodations. EdPlan should automatically send this information to teachers/instructors when the IEP or 504 plan is confirmed. After this step the process ends for a student on this path</a:t>
            </a:r>
          </a:p>
          <a:p>
            <a:pPr marL="0" indent="0">
              <a:buFont typeface="+mj-lt"/>
              <a:buNone/>
            </a:pPr>
            <a:r>
              <a:rPr lang="en-US" b="1" dirty="0">
                <a:latin typeface="EYInterstate Light" panose="02000506000000020004" pitchFamily="2" charset="0"/>
              </a:rPr>
              <a:t>5c. The 504 plan is created: </a:t>
            </a:r>
            <a:r>
              <a:rPr lang="en-US" dirty="0">
                <a:latin typeface="EYInterstate Light" panose="02000506000000020004" pitchFamily="2" charset="0"/>
              </a:rPr>
              <a:t>The COSE creates the 504 plan based off the team meeting and enters into EdPlan. A parent signature is not required, so the next step is implementation. Note: This is out of scope. After this step, the process continues to step 7</a:t>
            </a:r>
          </a:p>
          <a:p>
            <a:pPr marL="0" indent="0">
              <a:buFont typeface="+mj-lt"/>
              <a:buNone/>
            </a:pPr>
            <a:r>
              <a:rPr lang="en-US" b="1" dirty="0">
                <a:latin typeface="EYInterstate Light" panose="02000506000000020004" pitchFamily="2" charset="0"/>
              </a:rPr>
              <a:t>7. Identified opportunity for improvement: </a:t>
            </a:r>
            <a:r>
              <a:rPr lang="en-US" dirty="0">
                <a:latin typeface="EYInterstate Light" panose="02000506000000020004" pitchFamily="2" charset="0"/>
              </a:rPr>
              <a:t>Currently, the COSE has to manually inform all teachers of the student’s services and accommodations. EdPlan should automatically send this information to teachers/instructors when the IEP or 504 plan is confirmed. After this step the process ends for a student on this path</a:t>
            </a:r>
          </a:p>
          <a:p>
            <a:pPr marL="0" indent="0">
              <a:buFont typeface="+mj-lt"/>
              <a:buNone/>
            </a:pPr>
            <a:endParaRPr lang="en-US" dirty="0">
              <a:latin typeface="EYInterstate Light" panose="02000506000000020004" pitchFamily="2" charset="0"/>
            </a:endParaRPr>
          </a:p>
          <a:p>
            <a:pPr marL="0" indent="0">
              <a:buFont typeface="+mj-lt"/>
              <a:buNone/>
            </a:pPr>
            <a:endParaRPr lang="en-US" dirty="0">
              <a:latin typeface="EYInterstate Light" panose="02000506000000020004" pitchFamily="2" charset="0"/>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39544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u="sng" dirty="0">
                <a:latin typeface="EYInterstate Light" panose="02000506000000020004" pitchFamily="2" charset="0"/>
              </a:rPr>
              <a:t>The Special Education plan renewal process goes in the following order:</a:t>
            </a:r>
          </a:p>
          <a:p>
            <a:pPr marL="0" indent="0">
              <a:buFont typeface="+mj-lt"/>
              <a:buNone/>
            </a:pPr>
            <a:r>
              <a:rPr lang="en-US" sz="1200" dirty="0">
                <a:latin typeface="EYInterstate Light" panose="02000506000000020004" pitchFamily="2" charset="0"/>
              </a:rPr>
              <a:t>1. The IEP team meets annually to renew the IEP: </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If the student has had an evaluation within the past 3 years, the team meets to discuss the current IEP. </a:t>
            </a:r>
            <a:r>
              <a:rPr lang="en-US" sz="1200" dirty="0">
                <a:latin typeface="EYInterstate Light" panose="02000506000000020004" pitchFamily="2" charset="0"/>
              </a:rPr>
              <a:t>The team analyzes whether the current services/ accommodations are working for the student and if any changes are necessary. The new IEP is input into EdPlan</a:t>
            </a:r>
          </a:p>
          <a:p>
            <a:pPr marL="0" indent="0">
              <a:buFont typeface="+mj-lt"/>
              <a:buNone/>
            </a:pPr>
            <a:r>
              <a:rPr lang="en-US" sz="1200" dirty="0">
                <a:latin typeface="EYInterstate Light" panose="02000506000000020004" pitchFamily="2" charset="0"/>
              </a:rPr>
              <a:t>Is a change necessary?</a:t>
            </a:r>
          </a:p>
          <a:p>
            <a:pPr marL="0" indent="0">
              <a:buFont typeface="+mj-lt"/>
              <a:buNone/>
            </a:pPr>
            <a:r>
              <a:rPr lang="en-US" sz="1200" dirty="0">
                <a:latin typeface="EYInterstate Light" panose="02000506000000020004" pitchFamily="2" charset="0"/>
              </a:rPr>
              <a:t>2. If no changes are necessary, the student continues receiving the services and accommodations from their old IEP. </a:t>
            </a:r>
          </a:p>
          <a:p>
            <a:pPr marL="0" indent="0">
              <a:buFont typeface="+mj-lt"/>
              <a:buNone/>
            </a:pPr>
            <a:r>
              <a:rPr lang="en-US" sz="1200" dirty="0">
                <a:latin typeface="EYInterstate Light" panose="02000506000000020004" pitchFamily="2" charset="0"/>
              </a:rPr>
              <a:t>If a family does not respond to requests for a meeting an IEP student will continue to receive services based on BPS' "stay put" practice. Attempts will be continued to reach the family</a:t>
            </a:r>
          </a:p>
          <a:p>
            <a:pPr marL="0" indent="0">
              <a:buFont typeface="+mj-lt"/>
              <a:buNone/>
            </a:pPr>
            <a:r>
              <a:rPr lang="en-US" sz="1200" dirty="0">
                <a:latin typeface="EYInterstate Light" panose="02000506000000020004" pitchFamily="2" charset="0"/>
              </a:rPr>
              <a:t>2. If changes are necessary to the IEP: If there are changes to the IEP that need to be made, a new special education assessment will usually be performed. This will the COSE to request a signature from the parent to perform the evaluation. </a:t>
            </a:r>
            <a:r>
              <a:rPr lang="en-US"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If a family does not respond to requests for a meeting an IEP student will continue to receive services based on BPS' "stay put" practice. Attempts will be continued to reach the family</a:t>
            </a:r>
          </a:p>
          <a:p>
            <a:pPr defTabSz="673809" eaLnBrk="0" hangingPunct="0">
              <a:defRPr/>
            </a:pPr>
            <a:r>
              <a:rPr lang="en-US"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3. </a:t>
            </a:r>
            <a:r>
              <a:rPr lang="en-IN" sz="1200" b="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Student is re-evaluated: </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Upon parental approval, an evaluation occurs within 30 school days and reports are added to EdPlan for parent viewing</a:t>
            </a:r>
            <a:endParaRPr lang="en-US" sz="1200" dirty="0">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EYInterstate Light" panose="02000506000000020004" pitchFamily="2" charset="0"/>
              </a:rPr>
              <a:t>4. Team meeting: The parent meets with the COSE, teachers and other relevant personnel to discuss the best option for the student: amendment to the IEP, 504 plan or nothing; discussion of what services the student needs as well as the placement that is best for the student.  After step 4 the process continues to Step 5a, 5b or 5c</a:t>
            </a:r>
          </a:p>
          <a:p>
            <a:pPr marL="0" indent="0">
              <a:buFont typeface="+mj-lt"/>
              <a:buNone/>
            </a:pPr>
            <a:r>
              <a:rPr lang="en-US" sz="1200" dirty="0">
                <a:latin typeface="EYInterstate Light" panose="02000506000000020004" pitchFamily="2" charset="0"/>
              </a:rPr>
              <a:t>5a. The student is not eligible for any services: If the evaluation finds the student is not eligible for any services and the parent agrees, the student will not receive any.  After this step the process ends for a student on this path</a:t>
            </a:r>
          </a:p>
          <a:p>
            <a:pPr marL="0" indent="0">
              <a:buFont typeface="+mj-lt"/>
              <a:buNone/>
            </a:pPr>
            <a:r>
              <a:rPr lang="en-US" sz="1200" dirty="0">
                <a:latin typeface="EYInterstate Light" panose="02000506000000020004" pitchFamily="2" charset="0"/>
              </a:rPr>
              <a:t>5b. IEP created: The COSE will write the IEP based on the team meeting and enter all information into EdPlan</a:t>
            </a:r>
          </a:p>
          <a:p>
            <a:pPr marL="0" indent="0">
              <a:buFont typeface="+mj-lt"/>
              <a:buNone/>
            </a:pPr>
            <a:r>
              <a:rPr lang="en-US" sz="1200" dirty="0">
                <a:latin typeface="EYInterstate Light" panose="02000506000000020004" pitchFamily="2" charset="0"/>
              </a:rPr>
              <a:t>6. Parent signature: The parent signs off on the IEP in EdPlan. The student will continue to receive services and accommodations due to the stay-put policy even if the parent does not sign</a:t>
            </a:r>
          </a:p>
          <a:p>
            <a:pPr marL="0" indent="0">
              <a:buFont typeface="+mj-lt"/>
              <a:buNone/>
            </a:pPr>
            <a:r>
              <a:rPr lang="en-US" sz="1200" dirty="0">
                <a:latin typeface="EYInterstate Light" panose="02000506000000020004" pitchFamily="2" charset="0"/>
              </a:rPr>
              <a:t>7. Identified opportunity for improvement: Currently, the COSE has to manually inform all teachers of the student’s services and accommodations. EdPlan should automatically send this information to teachers/instructors when the IEP or 504 plan is confirmed.  After this step the process ends for a student on this path</a:t>
            </a:r>
          </a:p>
          <a:p>
            <a:pPr marL="0" indent="0">
              <a:buFont typeface="+mj-lt"/>
              <a:buNone/>
            </a:pPr>
            <a:r>
              <a:rPr lang="en-US" sz="1200" dirty="0">
                <a:latin typeface="EYInterstate Light" panose="02000506000000020004" pitchFamily="2" charset="0"/>
              </a:rPr>
              <a:t>5c. The 504 plan is created: The COSE creates the 504-plan based off the team meeting and enters into EdPlan. A parent signature is not required, so the next step is implementation. Note: This is out of scope. After this step, the process continues to step 7</a:t>
            </a:r>
          </a:p>
          <a:p>
            <a:pPr marL="0" indent="0">
              <a:buFont typeface="+mj-lt"/>
              <a:buNone/>
            </a:pPr>
            <a:r>
              <a:rPr lang="en-US" sz="1200" dirty="0">
                <a:latin typeface="EYInterstate Light" panose="02000506000000020004" pitchFamily="2" charset="0"/>
              </a:rPr>
              <a:t>7. Identified opportunity for improvement: Currently, the COSE has to manually inform all teachers of the student’s services and accommodations. EdPlan should automatically send this information to teachers/instructors when the IEP or 504 plan is confirmed. After this step the process ends for a student on this path</a:t>
            </a:r>
          </a:p>
          <a:p>
            <a:pPr marL="0" indent="0">
              <a:buFont typeface="+mj-lt"/>
              <a:buNone/>
            </a:pPr>
            <a:endParaRPr lang="en-US" sz="1200" dirty="0">
              <a:latin typeface="EYInterstate Light" panose="02000506000000020004" pitchFamily="2" charset="0"/>
            </a:endParaRPr>
          </a:p>
          <a:p>
            <a:pPr marL="0" indent="0">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758966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u="sng" dirty="0">
                <a:latin typeface="EYInterstate Light" panose="02000506000000020004" pitchFamily="2" charset="0"/>
              </a:rPr>
              <a:t>The Special Education plan renewal process goes in the following order:</a:t>
            </a:r>
          </a:p>
          <a:p>
            <a:pPr marL="0" indent="0">
              <a:buFont typeface="+mj-lt"/>
              <a:buNone/>
            </a:pPr>
            <a:r>
              <a:rPr lang="en-US" sz="1200" dirty="0">
                <a:latin typeface="EYInterstate Light" panose="02000506000000020004" pitchFamily="2" charset="0"/>
              </a:rPr>
              <a:t>1. The IEP team meets every three years annually to perform a re-evaluation: The COSE will send a request to the parent for a special education assessment. This assessment will be used to create a new IEP</a:t>
            </a:r>
          </a:p>
          <a:p>
            <a:pPr marL="0" indent="0">
              <a:buFont typeface="+mj-lt"/>
              <a:buNone/>
            </a:pPr>
            <a:r>
              <a:rPr lang="en-US" sz="1200" dirty="0">
                <a:latin typeface="EYInterstate Light" panose="02000506000000020004" pitchFamily="2" charset="0"/>
              </a:rPr>
              <a:t>Is a parent signature required?</a:t>
            </a:r>
          </a:p>
          <a:p>
            <a:pPr marL="0" indent="0">
              <a:buFont typeface="+mj-lt"/>
              <a:buNone/>
            </a:pPr>
            <a:r>
              <a:rPr lang="en-US" sz="1200" dirty="0">
                <a:latin typeface="EYInterstate Light" panose="02000506000000020004" pitchFamily="2" charset="0"/>
              </a:rPr>
              <a:t>If No,</a:t>
            </a:r>
          </a:p>
          <a:p>
            <a:pPr marL="0" indent="0">
              <a:buFont typeface="+mj-lt"/>
              <a:buNone/>
            </a:pPr>
            <a:r>
              <a:rPr lang="en-US" sz="1200" dirty="0">
                <a:latin typeface="EYInterstate Light" panose="02000506000000020004" pitchFamily="2" charset="0"/>
              </a:rPr>
              <a:t>2. If the parent does not sign the evaluation request, the student continues receiving the services and accommodations from their old IEP. Students continue to receive the same services they were receiving under their overdue IEP based on BPS' "stay put" practice. Schools will continue to attempt to get parental signatures, though the services/ accommodations continue as is until a parent requests a change</a:t>
            </a:r>
          </a:p>
          <a:p>
            <a:pPr marL="0" indent="0">
              <a:buFont typeface="+mj-lt"/>
              <a:buNone/>
            </a:pPr>
            <a:r>
              <a:rPr lang="en-US" sz="1200" dirty="0">
                <a:latin typeface="EYInterstate Light" panose="02000506000000020004" pitchFamily="2" charset="0"/>
              </a:rPr>
              <a:t>If Yes,</a:t>
            </a:r>
          </a:p>
          <a:p>
            <a:pPr marL="0" indent="0">
              <a:buFont typeface="+mj-lt"/>
              <a:buNone/>
            </a:pPr>
            <a:r>
              <a:rPr lang="en-US" sz="1200" dirty="0">
                <a:latin typeface="EYInterstate Light" panose="02000506000000020004" pitchFamily="2" charset="0"/>
              </a:rPr>
              <a:t>2. If/when the parent does sign, the evaluation will be performed: The COSE uploads the signed form to EdPlan and sends out evaluation requests to various service providers in the district depending on the student’s needs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latin typeface="EYInterstate Light" panose="02000506000000020004" pitchFamily="2" charset="0"/>
              </a:rPr>
              <a:t>3. Team meeting: The parent meets with the COSE, teachers, and other relevant personnel to discuss the best option for the student: IEP, 504 plan or nothing; discussion of what services the student needs as well as the placement that is best for the student.  After step 3 the process continues to Step 4a, 4b or 4c</a:t>
            </a:r>
          </a:p>
          <a:p>
            <a:pPr marL="0" indent="0">
              <a:buFont typeface="+mj-lt"/>
              <a:buNone/>
            </a:pPr>
            <a:r>
              <a:rPr lang="en-US" sz="1200" dirty="0">
                <a:latin typeface="EYInterstate Light" panose="02000506000000020004" pitchFamily="2" charset="0"/>
              </a:rPr>
              <a:t>4a. The student is not eligible for any services: If the evaluation finds the student is not eligible for any services and the parent agrees, the student will not receive any.  After this step the process ends for a student on this path</a:t>
            </a:r>
          </a:p>
          <a:p>
            <a:pPr marL="0" indent="0">
              <a:buFont typeface="+mj-lt"/>
              <a:buNone/>
            </a:pPr>
            <a:r>
              <a:rPr lang="en-US" sz="1200" dirty="0">
                <a:latin typeface="EYInterstate Light" panose="02000506000000020004" pitchFamily="2" charset="0"/>
              </a:rPr>
              <a:t>4b. IEP created: The COSE will write the IEP based on the team meeting and enter all information into EdPlan</a:t>
            </a:r>
          </a:p>
          <a:p>
            <a:pPr marL="0" indent="0">
              <a:buFont typeface="+mj-lt"/>
              <a:buNone/>
            </a:pPr>
            <a:r>
              <a:rPr lang="en-US" sz="1200" dirty="0">
                <a:latin typeface="EYInterstate Light" panose="02000506000000020004" pitchFamily="2" charset="0"/>
              </a:rPr>
              <a:t>5. Parent signature: The parent signs off on the IEP in EdPlan. The student will continue to receive services and accommodations due to the stay-put policy even if the parent does not sign</a:t>
            </a:r>
          </a:p>
          <a:p>
            <a:pPr marL="0" indent="0">
              <a:buFont typeface="+mj-lt"/>
              <a:buNone/>
            </a:pPr>
            <a:r>
              <a:rPr lang="en-US" sz="1200" dirty="0">
                <a:latin typeface="EYInterstate Light" panose="02000506000000020004" pitchFamily="2" charset="0"/>
              </a:rPr>
              <a:t>6. Identified opportunity for improvement: Currently, the COSE has to manually inform all teachers of the student’s services and accommodations. EdPlan should automatically send this information to teachers/instructors when the IEP or 504 plan is confirmed.  After this step the process ends for a student on this path</a:t>
            </a:r>
          </a:p>
          <a:p>
            <a:pPr marL="0" indent="0">
              <a:buFont typeface="+mj-lt"/>
              <a:buNone/>
            </a:pPr>
            <a:r>
              <a:rPr lang="en-US" sz="1200" dirty="0">
                <a:latin typeface="EYInterstate Light" panose="02000506000000020004" pitchFamily="2" charset="0"/>
              </a:rPr>
              <a:t>4c. The 504 plan is created: The COSE creates the 504-plan based off the team meeting and enters into EdPlan. A parent signature is not required, so the next step is implementation. Note: This is out of scope. After this step, the process continues to step 6</a:t>
            </a:r>
          </a:p>
          <a:p>
            <a:pPr marL="0" indent="0">
              <a:buFont typeface="+mj-lt"/>
              <a:buNone/>
            </a:pPr>
            <a:r>
              <a:rPr lang="en-US" sz="1200" dirty="0">
                <a:latin typeface="EYInterstate Light" panose="02000506000000020004" pitchFamily="2" charset="0"/>
              </a:rPr>
              <a:t>6. Identified opportunity for improvement: Currently, the COSE has to manually inform all teachers of the student’s services and accommodations. EdPlan should automatically send this information to teachers/instructors when the IEP or 504 plan is confirmed. After this step the process ends for a student on this path</a:t>
            </a:r>
          </a:p>
          <a:p>
            <a:pPr marL="0" indent="0">
              <a:buFont typeface="+mj-lt"/>
              <a:buNone/>
            </a:pPr>
            <a:endParaRPr lang="en-US" sz="1200" dirty="0">
              <a:latin typeface="EYInterstate Light" panose="02000506000000020004" pitchFamily="2" charset="0"/>
            </a:endParaRPr>
          </a:p>
          <a:p>
            <a:pPr marL="0" indent="0">
              <a:buFont typeface="+mj-lt"/>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60147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24520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Breakdown of ‘Recent Plan’ in EdPlan data</a:t>
            </a:r>
            <a:r>
              <a:rPr lang="en-US" sz="1200" b="1" i="0" u="sng" dirty="0">
                <a:solidFill>
                  <a:schemeClr val="bg1"/>
                </a:solidFill>
                <a:latin typeface="EYInterstate Light" panose="02000506000000020004" pitchFamily="2" charset="0"/>
              </a:rPr>
              <a:t>:</a:t>
            </a:r>
            <a:endParaRPr lang="en-IN" sz="1200" u="sng" baseline="0" dirty="0">
              <a:effectLst/>
              <a:latin typeface="EYInterstate Light" panose="02000506000000020004" pitchFamily="2" charset="0"/>
              <a:ea typeface="Calibri" panose="020F0502020204030204" pitchFamily="34" charset="0"/>
              <a:cs typeface="Arial" panose="020B0604020202020204" pitchFamily="34" charset="0"/>
            </a:endParaRP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Of the most recent plans, 11,778 were IEP and partially accepted IEP, 1,549 were Section 504 plans, and 974 had none</a:t>
            </a:r>
            <a:endParaRPr lang="en-US" baseline="0" dirty="0">
              <a:latin typeface="EYInterstate Light" panose="02000506000000020004" pitchFamily="2"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49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Overdue IEPs prior to </a:t>
            </a:r>
            <a:r>
              <a:rPr lang="en-US" sz="1200" b="1" i="1" u="sng" dirty="0">
                <a:solidFill>
                  <a:schemeClr val="bg1"/>
                </a:solidFill>
                <a:latin typeface="EYInterstate Light" panose="02000506000000020004" pitchFamily="2" charset="0"/>
              </a:rPr>
              <a:t>SY2021-2022</a:t>
            </a:r>
            <a:r>
              <a:rPr lang="en-US" sz="1200" b="1" i="0" u="sng" dirty="0">
                <a:solidFill>
                  <a:schemeClr val="bg1"/>
                </a:solidFill>
                <a:latin typeface="EYInterstate Light" panose="02000506000000020004" pitchFamily="2" charset="0"/>
              </a:rPr>
              <a:t>:</a:t>
            </a:r>
            <a:endParaRPr lang="en-IN" sz="1200" u="sng" baseline="30000" dirty="0">
              <a:effectLst/>
              <a:latin typeface="EYInterstate Light" panose="02000506000000020004" pitchFamily="2" charset="0"/>
              <a:ea typeface="Calibri" panose="020F0502020204030204" pitchFamily="34" charset="0"/>
              <a:cs typeface="Arial" panose="020B0604020202020204" pitchFamily="34" charset="0"/>
            </a:endParaRP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2 students became overdue in 2014-2015</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2 students became overdue in 2015-2016</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16 students became overdue in 2016-2017</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33 students became overdue in 2017-2018</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72 students became overdue in 2018-2019</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230 students became overdue in 2019-2020</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403 students became overdue in 2020-2021</a:t>
            </a:r>
          </a:p>
          <a:p>
            <a:pPr>
              <a:lnSpc>
                <a:spcPct val="107000"/>
              </a:lnSpc>
              <a:spcAft>
                <a:spcPts val="800"/>
              </a:spcAft>
            </a:pPr>
            <a:r>
              <a:rPr lang="en-US" sz="1200" baseline="0" dirty="0">
                <a:effectLst/>
                <a:latin typeface="EYInterstate Light" panose="02000506000000020004" pitchFamily="2" charset="0"/>
                <a:cs typeface="Arial" panose="020B0604020202020204" pitchFamily="34" charset="0"/>
              </a:rPr>
              <a:t>2,051 students became overdue in 2021-2022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765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Overdue IEP population data by month, </a:t>
            </a:r>
            <a:r>
              <a:rPr lang="en-US" sz="1200" b="1" i="1" u="sng" dirty="0">
                <a:solidFill>
                  <a:schemeClr val="bg1"/>
                </a:solidFill>
                <a:latin typeface="EYInterstate Light" panose="02000506000000020004" pitchFamily="2" charset="0"/>
              </a:rPr>
              <a:t>SY2021-2022</a:t>
            </a:r>
            <a:r>
              <a:rPr lang="en-US" sz="1200" b="1" i="0" u="sng" dirty="0">
                <a:solidFill>
                  <a:schemeClr val="bg1"/>
                </a:solidFill>
                <a:latin typeface="EYInterstate Light" panose="02000506000000020004" pitchFamily="2" charset="0"/>
              </a:rPr>
              <a:t>:</a:t>
            </a:r>
            <a:endParaRPr lang="en-US" sz="1200" b="0" i="1" u="sng" dirty="0">
              <a:solidFill>
                <a:schemeClr val="bg1"/>
              </a:solidFill>
              <a:latin typeface="EYInterstate Light" panose="02000506000000020004"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0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July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4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August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4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September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51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October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106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November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106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December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179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January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144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February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297 </a:t>
            </a:r>
            <a:r>
              <a:rPr lang="en-US" sz="1200" baseline="0" dirty="0">
                <a:effectLst/>
                <a:latin typeface="EYInterstate Light" panose="02000506000000020004" pitchFamily="2" charset="0"/>
                <a:cs typeface="Arial" panose="020B0604020202020204" pitchFamily="34" charset="0"/>
              </a:rPr>
              <a:t>became overdue </a:t>
            </a:r>
            <a:r>
              <a:rPr lang="en-US" sz="1200" b="0" i="0" dirty="0">
                <a:solidFill>
                  <a:schemeClr val="bg1"/>
                </a:solidFill>
                <a:latin typeface="EYInterstate Light" panose="02000506000000020004" pitchFamily="2" charset="0"/>
              </a:rPr>
              <a:t>in March</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265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April</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483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May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i="0" dirty="0">
                <a:solidFill>
                  <a:schemeClr val="bg1"/>
                </a:solidFill>
                <a:latin typeface="EYInterstate Light" panose="02000506000000020004" pitchFamily="2" charset="0"/>
              </a:rPr>
              <a:t>412 </a:t>
            </a:r>
            <a:r>
              <a:rPr lang="en-US" sz="1200" baseline="0" dirty="0">
                <a:effectLst/>
                <a:latin typeface="EYInterstate Light" panose="02000506000000020004" pitchFamily="2" charset="0"/>
                <a:cs typeface="Arial" panose="020B0604020202020204" pitchFamily="34" charset="0"/>
              </a:rPr>
              <a:t>became overdue</a:t>
            </a:r>
            <a:r>
              <a:rPr lang="en-US" sz="1200" b="0" i="0" dirty="0">
                <a:solidFill>
                  <a:schemeClr val="bg1"/>
                </a:solidFill>
                <a:latin typeface="EYInterstate Light" panose="02000506000000020004" pitchFamily="2" charset="0"/>
              </a:rPr>
              <a:t> in June, meaning that roughly 20% of the IEP population’s overdue IEPs came during the month of June in school year 2021-2022</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b="0" i="1" dirty="0">
              <a:solidFill>
                <a:schemeClr val="bg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18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3664674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EYInterstate Light" panose="02000506000000020004" pitchFamily="2" charset="0"/>
              </a:rPr>
              <a:t>Sample distribution of IEP status</a:t>
            </a:r>
          </a:p>
          <a:p>
            <a:r>
              <a:rPr lang="en-US" b="0" dirty="0">
                <a:latin typeface="EYInterstate Light" panose="02000506000000020004" pitchFamily="2" charset="0"/>
              </a:rPr>
              <a:t>Of the 100 sampled IEPs, 66 were active IEPs, 31 were overdue and 3 were no longer in special education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8837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44827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u="sng" dirty="0">
                <a:latin typeface="EYInterstate Light" panose="02000506000000020004" pitchFamily="2" charset="0"/>
              </a:rPr>
              <a:t>The English Learner process goes in the following order:</a:t>
            </a:r>
          </a:p>
          <a:p>
            <a:r>
              <a:rPr lang="en-US" dirty="0">
                <a:latin typeface="EYInterstate Light" panose="02000506000000020004" pitchFamily="2" charset="0"/>
              </a:rPr>
              <a:t>1. Family completes Home Language Survey and describes the educational history of the student: </a:t>
            </a:r>
            <a:r>
              <a:rPr kumimoji="0" lang="en-IN" sz="1200" b="0" i="0" u="none" strike="noStrike" kern="0" cap="none" spc="0" normalizeH="0" baseline="0" noProof="0" dirty="0">
                <a:ln>
                  <a:noFill/>
                </a:ln>
                <a:solidFill>
                  <a:srgbClr val="2E2E38"/>
                </a:solidFill>
                <a:effectLst/>
                <a:uLnTx/>
                <a:uFillTx/>
                <a:latin typeface="EYInterstate Light" panose="02000506000000020004" pitchFamily="2" charset="0"/>
                <a:ea typeface="ＭＳ Ｐゴシック" panose="020B0600070205080204" pitchFamily="34" charset="-128"/>
                <a:cs typeface="Calibri" panose="020F0502020204030204" pitchFamily="34" charset="0"/>
              </a:rPr>
              <a:t>During the registration process,</a:t>
            </a:r>
            <a:r>
              <a:rPr lang="en-US" dirty="0">
                <a:latin typeface="EYInterstate Light" panose="02000506000000020004" pitchFamily="2" charset="0"/>
              </a:rPr>
              <a:t> the family will complete the Home Language Survey, and if they answer any language other than English, they may be an English learner</a:t>
            </a:r>
          </a:p>
          <a:p>
            <a:r>
              <a:rPr lang="en-US" dirty="0">
                <a:latin typeface="EYInterstate Light" panose="02000506000000020004" pitchFamily="2" charset="0"/>
              </a:rPr>
              <a:t>2. The student takes an English Language Proficiency Assessment: The student’s English language proficiency is tested by the Newcomers Assessment and Counselling Center (NACC)</a:t>
            </a:r>
          </a:p>
          <a:p>
            <a:r>
              <a:rPr lang="en-IN" dirty="0">
                <a:latin typeface="EYInterstate Light" panose="02000506000000020004" pitchFamily="2" charset="0"/>
              </a:rPr>
              <a:t>3. </a:t>
            </a:r>
            <a:r>
              <a:rPr lang="en-US" dirty="0">
                <a:latin typeface="EYInterstate Light" panose="02000506000000020004" pitchFamily="2" charset="0"/>
              </a:rPr>
              <a:t>The student receives an ELD level: The NACC grades the assessment and gives the student an ELD level from 1 to 5, with 1 being a beginning English learner and 5 being near proficient</a:t>
            </a:r>
          </a:p>
          <a:p>
            <a:r>
              <a:rPr lang="en-US" dirty="0">
                <a:latin typeface="EYInterstate Light" panose="02000506000000020004" pitchFamily="2" charset="0"/>
              </a:rPr>
              <a:t>4. It is determined if the student is a Student with Limited or Interrupted Formal Education (SLIFE): The NACC will look at the educational history and the English Assessment and determine if the student could be a SLIFE. If so, the student will take a native literacy and numeracy exam. The results of that will determine if the student is a SLIFE</a:t>
            </a:r>
          </a:p>
          <a:p>
            <a:r>
              <a:rPr lang="en-US" dirty="0">
                <a:latin typeface="EYInterstate Light" panose="02000506000000020004" pitchFamily="2" charset="0"/>
              </a:rPr>
              <a:t>5. The student assignment team will create a list of schools/programs the student is eligible for: If the student is ELD 1 to 3, then they are eligible for all schools on their Homebase+ list, which includes all schools on the standard Homebase list as well as schools with district sheltered English immersion. If they are ELD 4 to 5, the list will consist only of the standard Homebase schools. If they are a SLIFE, they receive all Homebase+ along with SLIFE programs</a:t>
            </a:r>
          </a:p>
          <a:p>
            <a:pPr defTabSz="674483" eaLnBrk="0" hangingPunct="0">
              <a:defRPr/>
            </a:pPr>
            <a:r>
              <a:rPr lang="en-US" dirty="0">
                <a:latin typeface="EYInterstate Light" panose="02000506000000020004" pitchFamily="2" charset="0"/>
              </a:rPr>
              <a:t>6. </a:t>
            </a:r>
            <a:r>
              <a:rPr lang="en-IN" sz="1200" b="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The family ranks the programs they want and is assigned to a school: </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This follows standard assignment and enrolment procedures.</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7. </a:t>
            </a:r>
            <a:r>
              <a:rPr lang="en-US"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The student takes the ACCESS Exam annually to receive new ELD levels: This will affect their program for next year, although they only re-rank schools when changing schools, either due to graduation from one school or when requesting a transfer. </a:t>
            </a:r>
            <a:r>
              <a:rPr kumimoji="0" lang="en-IN" sz="12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K0 and K1 students are exempt from participating in the ACCESS exam</a:t>
            </a:r>
            <a:endParaRPr lang="en-US"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3437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91232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262874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75</a:t>
            </a:fld>
            <a:endParaRPr lang="en-GB" dirty="0"/>
          </a:p>
        </p:txBody>
      </p:sp>
    </p:spTree>
    <p:extLst>
      <p:ext uri="{BB962C8B-B14F-4D97-AF65-F5344CB8AC3E}">
        <p14:creationId xmlns:p14="http://schemas.microsoft.com/office/powerpoint/2010/main" val="21191587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u="sng" dirty="0">
                <a:latin typeface="EYInterstate Light" panose="02000506000000020004" pitchFamily="2" charset="0"/>
              </a:rPr>
              <a:t>The Student Enrollment process goes in the following order:</a:t>
            </a:r>
          </a:p>
          <a:p>
            <a:pPr marL="0" indent="0">
              <a:buFont typeface="+mj-lt"/>
              <a:buNone/>
            </a:pPr>
            <a:r>
              <a:rPr lang="en-US" dirty="0">
                <a:latin typeface="EYInterstate Light" panose="02000506000000020004" pitchFamily="2" charset="0"/>
              </a:rPr>
              <a:t>1. Initiate enrollment process at BPS Welcome Center: Family or student goes to the Welcome Center to enroll the student in the BPS district with necessary forms and documentation required to be enrolled</a:t>
            </a:r>
          </a:p>
          <a:p>
            <a:pPr marL="0" indent="0">
              <a:buFont typeface="+mj-lt"/>
              <a:buNone/>
            </a:pPr>
            <a:r>
              <a:rPr lang="de-DE">
                <a:latin typeface="EYInterstate Light" panose="02000506000000020004" pitchFamily="2" charset="0"/>
              </a:rPr>
              <a:t>2. </a:t>
            </a:r>
            <a:r>
              <a:rPr lang="en-US" dirty="0">
                <a:latin typeface="EYInterstate Light" panose="02000506000000020004" pitchFamily="2" charset="0"/>
              </a:rPr>
              <a:t>BPS Registration Specialist at the Welcome Center: Creates an Aspen profile for the student and enters in all of the relevant documentation required for BPS enrollment (e.g., student birth certificate, parent ID). A student may already have an Aspen profile in which case a new registration case is created</a:t>
            </a:r>
          </a:p>
          <a:p>
            <a:pPr marL="0" indent="0">
              <a:buFont typeface="+mj-lt"/>
              <a:buNone/>
            </a:pPr>
            <a:r>
              <a:rPr lang="en-US" dirty="0">
                <a:latin typeface="EYInterstate Light" panose="02000506000000020004" pitchFamily="2" charset="0"/>
              </a:rPr>
              <a:t>3. Language assessment: Family or student will fill out a home language survey that asks three questions. In the event that the family did not answer English to all three, the registration specialist will schedule an appointment for the student to take a language assessment. Based on the results, student will have schools recommended to best fit his/her needs</a:t>
            </a:r>
          </a:p>
          <a:p>
            <a:pPr marL="0" indent="0">
              <a:buFont typeface="+mj-lt"/>
              <a:buNone/>
            </a:pPr>
            <a:r>
              <a:rPr lang="de-DE">
                <a:latin typeface="EYInterstate Light" panose="02000506000000020004" pitchFamily="2" charset="0"/>
              </a:rPr>
              <a:t>4. </a:t>
            </a:r>
            <a:r>
              <a:rPr lang="en-US" dirty="0">
                <a:latin typeface="EYInterstate Light" panose="02000506000000020004" pitchFamily="2" charset="0"/>
              </a:rPr>
              <a:t>Student with an IEP: The family or student are asked if they have an IEP, or if there is a need. If the student has/needs an IEP, the BPS Special Education Department handles the student’s school assignment based on his/her needs and what schools can best accommodate the student. If the level or services required is low enough, the case may be sent back to an assignment specialist for assignment</a:t>
            </a:r>
          </a:p>
          <a:p>
            <a:pPr marL="0" indent="0">
              <a:buFont typeface="+mj-lt"/>
              <a:buNone/>
            </a:pPr>
            <a:r>
              <a:rPr lang="de-DE">
                <a:latin typeface="EYInterstate Light" panose="02000506000000020004" pitchFamily="2" charset="0"/>
              </a:rPr>
              <a:t>5. </a:t>
            </a:r>
            <a:r>
              <a:rPr lang="en-US" dirty="0">
                <a:latin typeface="EYInterstate Light" panose="02000506000000020004" pitchFamily="2" charset="0"/>
              </a:rPr>
              <a:t>Student with no IEP and no required language assessment: If the student does not have an IEP and does not need a language assessment, the family ranks schools in order of preference which the Registration Specialist inputs. Students with an IEP or a English as a Second Language (ESL) placement also have the option to rank schools</a:t>
            </a:r>
          </a:p>
          <a:p>
            <a:pPr marL="0" indent="0">
              <a:buFont typeface="+mj-lt"/>
              <a:buNone/>
            </a:pPr>
            <a:r>
              <a:rPr lang="de-DE">
                <a:latin typeface="EYInterstate Light" panose="02000506000000020004" pitchFamily="2" charset="0"/>
              </a:rPr>
              <a:t>6. </a:t>
            </a:r>
            <a:r>
              <a:rPr lang="en-US" dirty="0">
                <a:latin typeface="EYInterstate Light" panose="02000506000000020004" pitchFamily="2" charset="0"/>
              </a:rPr>
              <a:t>If the student did not get accepted into his/her top ranked school: A BPS Assignment Specialist will review the student’s application and the student will be assigned to the next available school based on the rankings. Placement is performed by the assignment algorithm or Assignment Specialist, depending on when the enrolment occurs. The student gets waitlisted for higher ranked schools and on November 30 the waitlist is wiped for all students, except K0-K2 students whose waitlist remains until Jan 31. No voluntary transfers occur during the school year after November 30</a:t>
            </a:r>
          </a:p>
          <a:p>
            <a:pPr marL="0" indent="0">
              <a:buFont typeface="+mj-lt"/>
              <a:buNone/>
            </a:pPr>
            <a:r>
              <a:rPr lang="de-DE">
                <a:latin typeface="EYInterstate Light" panose="02000506000000020004" pitchFamily="2" charset="0"/>
              </a:rPr>
              <a:t>7. </a:t>
            </a:r>
            <a:r>
              <a:rPr lang="en-US" dirty="0">
                <a:latin typeface="EYInterstate Light" panose="02000506000000020004" pitchFamily="2" charset="0"/>
              </a:rPr>
              <a:t>Student gets assigned to a BPS school and is required to be marked in attendance within 8 days of enrollment. If the student attends school within 8 days, then they are officially enrolled. If the student does not show up within 8 days, then the student is withdrawn from Aspen using the “Did Not Report” (DNR) withdrawal code</a:t>
            </a:r>
          </a:p>
          <a:p>
            <a:pPr marL="0" indent="0">
              <a:buFont typeface="+mj-lt"/>
              <a:buNone/>
            </a:pPr>
            <a:r>
              <a:rPr lang="de-DE">
                <a:latin typeface="EYInterstate Light" panose="02000506000000020004" pitchFamily="2" charset="0"/>
              </a:rPr>
              <a:t>8. </a:t>
            </a:r>
            <a:r>
              <a:rPr lang="en-US" dirty="0">
                <a:latin typeface="EYInterstate Light" panose="02000506000000020004" pitchFamily="2" charset="0"/>
              </a:rPr>
              <a:t>Identified opportunity: There should be procedures in place for BPS to proactively monitor Aspen profiles to make sure that the information being reported to DESE throughout the school year is complete and accurate</a:t>
            </a:r>
          </a:p>
          <a:p>
            <a:pPr marL="0" indent="0">
              <a:buFont typeface="+mj-lt"/>
              <a:buNone/>
            </a:pPr>
            <a:r>
              <a:rPr lang="de-DE">
                <a:latin typeface="EYInterstate Light" panose="02000506000000020004" pitchFamily="2" charset="0"/>
              </a:rPr>
              <a:t>9. </a:t>
            </a:r>
            <a:r>
              <a:rPr lang="en-US" dirty="0">
                <a:latin typeface="EYInterstate Light" panose="02000506000000020004" pitchFamily="2" charset="0"/>
              </a:rPr>
              <a:t>BPS certifies the data three times a year (October, March, June): Any errors identified in the DESE Portal are addressed by the BPS Director of Enrollment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19360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u="sng" dirty="0">
                <a:latin typeface="EYInterstate Light" panose="02000506000000020004" pitchFamily="2" charset="0"/>
              </a:rPr>
              <a:t>The Student Exit process goes in the following order:</a:t>
            </a:r>
          </a:p>
          <a:p>
            <a:r>
              <a:rPr lang="de-DE">
                <a:latin typeface="EYInterstate Light" panose="02000506000000020004" pitchFamily="2" charset="0"/>
              </a:rPr>
              <a:t>1. </a:t>
            </a:r>
            <a:r>
              <a:rPr lang="en-US" dirty="0">
                <a:latin typeface="EYInterstate Light" panose="02000506000000020004" pitchFamily="2" charset="0"/>
              </a:rPr>
              <a:t>Initiate student’s withdrawal from BPS: The student’s parent/guardian notifies the school of the student’s withdrawal. It is also possible that a student may stop attending school unexpectedly</a:t>
            </a:r>
          </a:p>
          <a:p>
            <a:r>
              <a:rPr lang="de-DE">
                <a:latin typeface="EYInterstate Light" panose="02000506000000020004" pitchFamily="2" charset="0"/>
              </a:rPr>
              <a:t>2. </a:t>
            </a:r>
            <a:r>
              <a:rPr lang="en-US" dirty="0">
                <a:latin typeface="EYInterstate Light" panose="02000506000000020004" pitchFamily="2" charset="0"/>
              </a:rPr>
              <a:t>Student withdrawal supporting documentation: </a:t>
            </a:r>
          </a:p>
          <a:p>
            <a:r>
              <a:rPr lang="en-US" dirty="0">
                <a:latin typeface="EYInterstate Light" panose="02000506000000020004" pitchFamily="2" charset="0"/>
              </a:rPr>
              <a:t>The school receives acceptable documentation during initial conversation with the parent/guardian to support the student’s withdrawal and uploads to Aspen to support the withdrawal code the school assigns</a:t>
            </a:r>
          </a:p>
          <a:p>
            <a:r>
              <a:rPr lang="de-DE">
                <a:latin typeface="EYInterstate Light" panose="02000506000000020004" pitchFamily="2" charset="0"/>
              </a:rPr>
              <a:t>3. </a:t>
            </a:r>
            <a:r>
              <a:rPr lang="en-US" dirty="0">
                <a:latin typeface="EYInterstate Light" panose="02000506000000020004" pitchFamily="2" charset="0"/>
              </a:rPr>
              <a:t>Follow up process for withdrawal documentation: In the event that the school does not receive the acceptable documentation to support the student’s withdrawal, the school follow ups with the family to obtain the supporting documentation </a:t>
            </a:r>
          </a:p>
          <a:p>
            <a:r>
              <a:rPr lang="de-DE">
                <a:latin typeface="EYInterstate Light" panose="02000506000000020004" pitchFamily="2" charset="0"/>
              </a:rPr>
              <a:t>4. </a:t>
            </a:r>
            <a:r>
              <a:rPr lang="en-US" dirty="0">
                <a:latin typeface="EYInterstate Light" panose="02000506000000020004" pitchFamily="2" charset="0"/>
              </a:rPr>
              <a:t>Identified opportunity for improvement: There should be standardized policies and procedures that provide guidance to school-level process owners on how to follow up with students and/or parents/guardians for documentation to support withdrawals</a:t>
            </a:r>
          </a:p>
          <a:p>
            <a:r>
              <a:rPr lang="en-US" dirty="0">
                <a:latin typeface="EYInterstate Light" panose="02000506000000020004" pitchFamily="2" charset="0"/>
              </a:rPr>
              <a:t>5. Updating student withdrawal in Aspen: If the follow-up for supporting documentation is successful, the student is marked as withdrawn in Aspen using the relevant code. If the attempts are unsuccessful, the student is still considered withdrawn in Aspen and the drop-out withdrawal code is used </a:t>
            </a:r>
          </a:p>
          <a:p>
            <a:r>
              <a:rPr lang="en-US" dirty="0">
                <a:latin typeface="EYInterstate Light" panose="02000506000000020004" pitchFamily="2" charset="0"/>
              </a:rPr>
              <a:t>6. Identified opportunity for improvement: There should be formalized data validation procedures proactively performed by BPS throughout the school year to validate withdrawal codes are accurate and supported by underlying, acceptable documentation, prior to DESE certification dates </a:t>
            </a:r>
          </a:p>
          <a:p>
            <a:r>
              <a:rPr lang="en-US" dirty="0">
                <a:latin typeface="EYInterstate Light" panose="02000506000000020004" pitchFamily="2" charset="0"/>
              </a:rPr>
              <a:t>7. Certification dates: BPS certifies the data three times a year (October, March, June). Any errors identified in the DESE Portal are addressed by the BPS Director of Enrollment Operations</a:t>
            </a:r>
          </a:p>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161497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latin typeface="EYInterstate Light" panose="02000506000000020004" pitchFamily="2" charset="0"/>
              </a:rPr>
              <a:t>Graph one – Top population withdrawal codes</a:t>
            </a:r>
          </a:p>
          <a:p>
            <a:r>
              <a:rPr lang="en-GB" dirty="0">
                <a:latin typeface="EYInterstate Light" panose="02000506000000020004" pitchFamily="2" charset="0"/>
              </a:rPr>
              <a:t>Graph one shows the breakdown of the following withdrawal codes used from the population of 406 withdrawals</a:t>
            </a:r>
          </a:p>
          <a:p>
            <a:pPr marL="171450" indent="-171450">
              <a:buFont typeface="Arial" panose="020B0604020202020204" pitchFamily="34" charset="0"/>
              <a:buChar char="•"/>
            </a:pPr>
            <a:r>
              <a:rPr lang="en-GB" dirty="0">
                <a:latin typeface="EYInterstate Light" panose="02000506000000020004" pitchFamily="2" charset="0"/>
              </a:rPr>
              <a:t>Out of state: 300 of the 406, or 74%</a:t>
            </a:r>
          </a:p>
          <a:p>
            <a:pPr marL="171450" indent="-171450">
              <a:buFont typeface="Arial" panose="020B0604020202020204" pitchFamily="34" charset="0"/>
              <a:buChar char="•"/>
            </a:pPr>
            <a:r>
              <a:rPr lang="en-GB" dirty="0">
                <a:latin typeface="EYInterstate Light" panose="02000506000000020004" pitchFamily="2" charset="0"/>
              </a:rPr>
              <a:t>In state private: 96 of the 406, or 24%</a:t>
            </a:r>
          </a:p>
          <a:p>
            <a:pPr marL="171450" indent="-171450">
              <a:buFont typeface="Arial" panose="020B0604020202020204" pitchFamily="34" charset="0"/>
              <a:buChar char="•"/>
            </a:pPr>
            <a:r>
              <a:rPr lang="en-GB" dirty="0">
                <a:latin typeface="EYInterstate Light" panose="02000506000000020004" pitchFamily="2" charset="0"/>
              </a:rPr>
              <a:t>Adult diploma program: 6 of the 406, or 1%</a:t>
            </a:r>
          </a:p>
          <a:p>
            <a:pPr marL="171450" indent="-171450">
              <a:buFont typeface="Arial" panose="020B0604020202020204" pitchFamily="34" charset="0"/>
              <a:buChar char="•"/>
            </a:pPr>
            <a:r>
              <a:rPr lang="en-GB" dirty="0">
                <a:latin typeface="EYInterstate Light" panose="02000506000000020004" pitchFamily="2" charset="0"/>
              </a:rPr>
              <a:t>Home-school: 4 of the 406, or 1%</a:t>
            </a:r>
          </a:p>
          <a:p>
            <a:pPr marL="0" indent="0">
              <a:buFont typeface="Arial" panose="020B0604020202020204" pitchFamily="34" charset="0"/>
              <a:buNone/>
            </a:pPr>
            <a:endParaRPr lang="en-GB" dirty="0">
              <a:latin typeface="EYInterstate Light" panose="02000506000000020004" pitchFamily="2" charset="0"/>
            </a:endParaRPr>
          </a:p>
          <a:p>
            <a:r>
              <a:rPr lang="en-GB" b="1" u="sng" dirty="0">
                <a:latin typeface="EYInterstate Light" panose="02000506000000020004" pitchFamily="2" charset="0"/>
              </a:rPr>
              <a:t>Graph two – Sample withdrawal codes</a:t>
            </a:r>
          </a:p>
          <a:p>
            <a:r>
              <a:rPr lang="en-GB" dirty="0">
                <a:latin typeface="EYInterstate Light" panose="02000506000000020004" pitchFamily="2" charset="0"/>
              </a:rPr>
              <a:t>Graph two shows the breakdown of the following withdrawal codes used from the sample of 100 withdrawals</a:t>
            </a:r>
          </a:p>
          <a:p>
            <a:pPr marL="171450" indent="-171450">
              <a:buFont typeface="Arial" panose="020B0604020202020204" pitchFamily="34" charset="0"/>
              <a:buChar char="•"/>
            </a:pPr>
            <a:r>
              <a:rPr lang="en-GB" dirty="0">
                <a:latin typeface="EYInterstate Light" panose="02000506000000020004" pitchFamily="2" charset="0"/>
              </a:rPr>
              <a:t>Out of state: 76 of the 100, or 76%</a:t>
            </a:r>
          </a:p>
          <a:p>
            <a:pPr marL="171450" indent="-171450">
              <a:buFont typeface="Arial" panose="020B0604020202020204" pitchFamily="34" charset="0"/>
              <a:buChar char="•"/>
            </a:pPr>
            <a:r>
              <a:rPr lang="en-GB" dirty="0">
                <a:latin typeface="EYInterstate Light" panose="02000506000000020004" pitchFamily="2" charset="0"/>
              </a:rPr>
              <a:t>In state private: 18 of the 100, or 18%</a:t>
            </a:r>
          </a:p>
          <a:p>
            <a:pPr marL="171450" indent="-171450">
              <a:buFont typeface="Arial" panose="020B0604020202020204" pitchFamily="34" charset="0"/>
              <a:buChar char="•"/>
            </a:pPr>
            <a:r>
              <a:rPr lang="en-GB" dirty="0">
                <a:latin typeface="EYInterstate Light" panose="02000506000000020004" pitchFamily="2" charset="0"/>
              </a:rPr>
              <a:t>Adult diploma program: 5 of the 100, or 5%</a:t>
            </a:r>
          </a:p>
          <a:p>
            <a:pPr marL="171450" indent="-171450">
              <a:buFont typeface="Arial" panose="020B0604020202020204" pitchFamily="34" charset="0"/>
              <a:buChar char="•"/>
            </a:pPr>
            <a:r>
              <a:rPr lang="en-GB" dirty="0">
                <a:latin typeface="EYInterstate Light" panose="02000506000000020004" pitchFamily="2" charset="0"/>
              </a:rPr>
              <a:t>Home-school: 1 of the 100, or 1%</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52790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latin typeface="EYInterstate Light" panose="02000506000000020004" pitchFamily="2" charset="0"/>
              </a:rPr>
              <a:t>Sample Testing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latin typeface="EYInterstate Light" panose="02000506000000020004" pitchFamily="2" charset="0"/>
              </a:rPr>
              <a:t>Graph one – Does the withdrawal have documentation?</a:t>
            </a:r>
            <a:endParaRPr lang="en-GB" b="1" dirty="0">
              <a:latin typeface="EYInterstate Light" panose="02000506000000020004" pitchFamily="2" charset="0"/>
            </a:endParaRPr>
          </a:p>
          <a:p>
            <a:r>
              <a:rPr lang="en-GB" dirty="0">
                <a:latin typeface="EYInterstate Light" panose="02000506000000020004" pitchFamily="2" charset="0"/>
              </a:rPr>
              <a:t>Graph one shows that only 20 of the 100 sample withdrawals had documentation, while 80 did not have documentation</a:t>
            </a:r>
          </a:p>
          <a:p>
            <a:endParaRPr lang="en-GB" dirty="0">
              <a:latin typeface="EYInterstate Light" panose="020005060000000200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latin typeface="EYInterstate Light" panose="02000506000000020004" pitchFamily="2" charset="0"/>
              </a:rPr>
              <a:t>Graph two – Is the documentation sufficient and acceptable?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none" dirty="0">
                <a:latin typeface="EYInterstate Light" panose="02000506000000020004" pitchFamily="2" charset="0"/>
              </a:rPr>
              <a:t>Graph two shows that of</a:t>
            </a:r>
            <a:r>
              <a:rPr lang="en-GB" dirty="0">
                <a:latin typeface="EYInterstate Light" panose="02000506000000020004" pitchFamily="2" charset="0"/>
              </a:rPr>
              <a:t> the 20 that did have documentation, only 17 were sufficient and acceptable, while 3 were not</a:t>
            </a:r>
          </a:p>
          <a:p>
            <a:endParaRPr lang="en-GB" dirty="0">
              <a:latin typeface="EYInterstate Light" panose="02000506000000020004" pitchFamily="2" charset="0"/>
            </a:endParaRPr>
          </a:p>
          <a:p>
            <a:r>
              <a:rPr lang="en-GB" b="1" u="sng" dirty="0">
                <a:latin typeface="EYInterstate Light" panose="02000506000000020004" pitchFamily="2" charset="0"/>
              </a:rPr>
              <a:t>Graph three – Distribution of documentation type (20)</a:t>
            </a:r>
          </a:p>
          <a:p>
            <a:r>
              <a:rPr lang="en-GB" b="0" u="none" dirty="0">
                <a:latin typeface="EYInterstate Light" panose="02000506000000020004" pitchFamily="2" charset="0"/>
              </a:rPr>
              <a:t>Graph three shows the following types of documentation for the 20 withdrawals that were observed</a:t>
            </a:r>
            <a:endParaRPr lang="en-GB" u="none" dirty="0">
              <a:latin typeface="EYInterstate Light" panose="02000506000000020004" pitchFamily="2" charset="0"/>
            </a:endParaRPr>
          </a:p>
          <a:p>
            <a:pPr marL="171450" indent="-171450">
              <a:buFont typeface="Arial" panose="020B0604020202020204" pitchFamily="34" charset="0"/>
              <a:buChar char="•"/>
            </a:pPr>
            <a:r>
              <a:rPr lang="en-GB" dirty="0">
                <a:latin typeface="EYInterstate Light" panose="02000506000000020004" pitchFamily="2" charset="0"/>
              </a:rPr>
              <a:t>6 Parent confirmations</a:t>
            </a:r>
          </a:p>
          <a:p>
            <a:pPr marL="171450" indent="-171450">
              <a:buFont typeface="Arial" panose="020B0604020202020204" pitchFamily="34" charset="0"/>
              <a:buChar char="•"/>
            </a:pPr>
            <a:r>
              <a:rPr lang="en-GB" dirty="0">
                <a:latin typeface="EYInterstate Light" panose="02000506000000020004" pitchFamily="2" charset="0"/>
              </a:rPr>
              <a:t>4 Document requests</a:t>
            </a:r>
          </a:p>
          <a:p>
            <a:pPr marL="171450" indent="-171450">
              <a:buFont typeface="Arial" panose="020B0604020202020204" pitchFamily="34" charset="0"/>
              <a:buChar char="•"/>
            </a:pPr>
            <a:r>
              <a:rPr lang="en-GB" dirty="0">
                <a:latin typeface="EYInterstate Light" panose="02000506000000020004" pitchFamily="2" charset="0"/>
              </a:rPr>
              <a:t>4 Text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EYInterstate Light" panose="02000506000000020004" pitchFamily="2" charset="0"/>
              </a:rPr>
              <a:t>2 External school confirmations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EYInterstate Light" panose="02000506000000020004" pitchFamily="2" charset="0"/>
              </a:rPr>
              <a:t>1 Acceptance letter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EYInterstate Light" panose="02000506000000020004" pitchFamily="2" charset="0"/>
              </a:rPr>
              <a:t>1 Home visit</a:t>
            </a:r>
          </a:p>
          <a:p>
            <a:pPr marL="171450" indent="-171450">
              <a:buFont typeface="Arial" panose="020B0604020202020204" pitchFamily="34" charset="0"/>
              <a:buChar char="•"/>
            </a:pPr>
            <a:r>
              <a:rPr lang="en-GB" dirty="0">
                <a:latin typeface="EYInterstate Light" panose="02000506000000020004" pitchFamily="2" charset="0"/>
              </a:rPr>
              <a:t>1 Internal email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EYInterstate Light" panose="02000506000000020004" pitchFamily="2" charset="0"/>
              </a:rPr>
              <a:t>1 Plane ticket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EYInterstate Light" panose="02000506000000020004" pitchFamily="2" charset="0"/>
              </a:rPr>
              <a:t>1 Signed form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97907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4337179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u="sng">
                <a:latin typeface="EYInterstate Light" panose="02000506000000020004" pitchFamily="2" charset="0"/>
              </a:rPr>
              <a:t>Documentation by withdrawal type</a:t>
            </a:r>
          </a:p>
          <a:p>
            <a:r>
              <a:rPr lang="en-GB" dirty="0">
                <a:latin typeface="EYInterstate Light" panose="02000506000000020004" pitchFamily="2" charset="0"/>
              </a:rPr>
              <a:t>The graph shows whether there was documentation or not for the following withdrawal codes used from the sample of 100 withdrawals</a:t>
            </a:r>
          </a:p>
          <a:p>
            <a:pPr marL="171450" indent="-171450">
              <a:buFont typeface="Arial" panose="020B0604020202020204" pitchFamily="34" charset="0"/>
              <a:buChar char="•"/>
            </a:pPr>
            <a:r>
              <a:rPr lang="en-GB" dirty="0">
                <a:latin typeface="EYInterstate Light" panose="02000506000000020004" pitchFamily="2" charset="0"/>
              </a:rPr>
              <a:t>Out of state: 58 of the 75, or roughly 77%, did not have documentation while only 17 of the 75, or roughly 23% did have documentation</a:t>
            </a:r>
          </a:p>
          <a:p>
            <a:pPr marL="171450" indent="-171450">
              <a:buFont typeface="Arial" panose="020B0604020202020204" pitchFamily="34" charset="0"/>
              <a:buChar char="•"/>
            </a:pPr>
            <a:r>
              <a:rPr lang="en-GB" dirty="0">
                <a:latin typeface="EYInterstate Light" panose="02000506000000020004" pitchFamily="2" charset="0"/>
              </a:rPr>
              <a:t>In state private: 14 of the 17, or roughly 83%, did not have documentation while only 3 of the 17, or roughly 17% did have documentation</a:t>
            </a:r>
          </a:p>
          <a:p>
            <a:pPr marL="171450" indent="-171450">
              <a:buFont typeface="Arial" panose="020B0604020202020204" pitchFamily="34" charset="0"/>
              <a:buChar char="•"/>
            </a:pPr>
            <a:r>
              <a:rPr lang="en-GB" dirty="0">
                <a:latin typeface="EYInterstate Light" panose="02000506000000020004" pitchFamily="2" charset="0"/>
              </a:rPr>
              <a:t>Adult diploma: all 4, or 100%, did not have documentation</a:t>
            </a:r>
          </a:p>
          <a:p>
            <a:pPr marL="171450" indent="-171450">
              <a:buFont typeface="Arial" panose="020B0604020202020204" pitchFamily="34" charset="0"/>
              <a:buChar char="•"/>
            </a:pPr>
            <a:r>
              <a:rPr lang="de-DE" b="0">
                <a:latin typeface="EYInterstate Light" panose="02000506000000020004" pitchFamily="2" charset="0"/>
              </a:rPr>
              <a:t>Home school: all 1, or 100%, did not have documentation</a:t>
            </a:r>
            <a:endParaRPr lang="en-GB" dirty="0">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80</a:t>
            </a:fld>
            <a:endParaRPr lang="en-GB" dirty="0"/>
          </a:p>
        </p:txBody>
      </p:sp>
    </p:spTree>
    <p:extLst>
      <p:ext uri="{BB962C8B-B14F-4D97-AF65-F5344CB8AC3E}">
        <p14:creationId xmlns:p14="http://schemas.microsoft.com/office/powerpoint/2010/main" val="34466234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81</a:t>
            </a:fld>
            <a:endParaRPr lang="en-GB" dirty="0"/>
          </a:p>
        </p:txBody>
      </p:sp>
    </p:spTree>
    <p:extLst>
      <p:ext uri="{BB962C8B-B14F-4D97-AF65-F5344CB8AC3E}">
        <p14:creationId xmlns:p14="http://schemas.microsoft.com/office/powerpoint/2010/main" val="24875601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82</a:t>
            </a:fld>
            <a:endParaRPr lang="en-GB" dirty="0"/>
          </a:p>
        </p:txBody>
      </p:sp>
    </p:spTree>
    <p:extLst>
      <p:ext uri="{BB962C8B-B14F-4D97-AF65-F5344CB8AC3E}">
        <p14:creationId xmlns:p14="http://schemas.microsoft.com/office/powerpoint/2010/main" val="16218371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648316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Process flow – student discipline:</a:t>
            </a:r>
            <a:endParaRPr lang="en-US" sz="1200" b="1" dirty="0">
              <a:solidFill>
                <a:schemeClr val="bg1"/>
              </a:solidFill>
              <a:latin typeface="EYInterstate Light" panose="02000506000000020004" pitchFamily="2" charset="0"/>
              <a:cs typeface="Arial" panose="020B0604020202020204" pitchFamily="34" charset="0"/>
            </a:endParaRP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Information into Aspen: </a:t>
            </a:r>
          </a:p>
          <a:p>
            <a:pPr defTabSz="674483" eaLnBrk="0" hangingPunct="0"/>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Information about the incident is recorded into Aspen. If needed, a hearing report is created along with other incident documents. The incident is usually created the same or next day but must be reported in Aspen within 10 days of occurrence</a:t>
            </a:r>
            <a:endParaRPr lang="en-IN" sz="1200" b="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1. Start - Incident occurs in school: </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An incident occurs which requires disciplinary action. It may involve a single student, multiple students and/or school staff </a:t>
            </a: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2. Investigate incident: </a:t>
            </a:r>
          </a:p>
          <a:p>
            <a:pPr marL="0" marR="0" lvl="0" indent="0" algn="l" defTabSz="674483" rtl="0" eaLnBrk="0" fontAlgn="auto" latinLnBrk="0" hangingPunct="0">
              <a:lnSpc>
                <a:spcPct val="100000"/>
              </a:lnSpc>
              <a:spcBef>
                <a:spcPts val="0"/>
              </a:spcBef>
              <a:spcAft>
                <a:spcPts val="0"/>
              </a:spcAft>
              <a:buClrTx/>
              <a:buSzTx/>
              <a:buFontTx/>
              <a:buNone/>
              <a:tabLst/>
              <a:defRPr/>
            </a:pPr>
            <a:r>
              <a:rPr lang="en-US"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After the incident occurs, the school collects information on what occurred to make sure they understand the full extent of the incident before speaking with family. More phone calls to the family may occur as more information is obtained</a:t>
            </a:r>
            <a:endPar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3. Parents are contacted: </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Parents are contacted to inform them about the incident both in writing and orally by the building administrator or staff immediately after all the incident information is collected </a:t>
            </a: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4. Reporting the incident: </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The incident should be input into Aspen within 10 days of the incident occurring. If necessary, a hearing report will be generated by Aspen along with other incident documents. Teachers or a staff member will be the persons inputting the incidents </a:t>
            </a: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5. Manifestation determination hearing occurs if the student has special needs and the student has been suspended 7 or more days: </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If the student has an IEP or a504 plan, a manifestation determination hearing is held to discuss whether the incident is related to student’s current accommodations</a:t>
            </a:r>
            <a:endPar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endParaRPr>
          </a:p>
          <a:p>
            <a:r>
              <a:rPr lang="en-IN" b="1" dirty="0">
                <a:latin typeface="EYInterstate Light" panose="02000506000000020004" pitchFamily="2" charset="0"/>
              </a:rPr>
              <a:t>6. Discipline action: </a:t>
            </a:r>
          </a:p>
          <a:p>
            <a:r>
              <a:rPr lang="en-IN" dirty="0">
                <a:latin typeface="EYInterstate Light" panose="02000506000000020004" pitchFamily="2" charset="0"/>
              </a:rPr>
              <a:t>The Code of Conduct Lead will follow the code of conduct to determine an action. If the student is suspended long term or expelled, then an operational leader must approve of the action</a:t>
            </a:r>
            <a:endPar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7. Hearing occurs:</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The hearing includes parents, students, hearing officer and the school official to discuss the incident and determine the appropriate action</a:t>
            </a: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8. (Identified Opportunity for Improvement) Monitoring considerations:</a:t>
            </a:r>
          </a:p>
          <a:p>
            <a:pPr defTabSz="674483" eaLnBrk="0" hangingPunct="0"/>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BPS should create a monitoring and reconciliation process to make sure that hearing attributes such as hearing date, participants, and findings, are being uploaded into Aspen in a timely manner</a:t>
            </a:r>
          </a:p>
          <a:p>
            <a:pPr defTabSz="674483" eaLnBrk="0" hangingPunct="0"/>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9. End - Reporting: </a:t>
            </a:r>
          </a:p>
          <a:p>
            <a:pPr defTabSz="674483" eaLnBrk="0" hangingPunct="0"/>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Once a year in July discipline data is reported through the “School Safety Discipline Report” (SSDR). </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This report is generated when BPS sends the discipline data from Aspen to DESE through the “School Interoperability Framework” (SIF) or a file upload. When the data is submitted, DESE will generate an error report that BPS must work through to officially submit their data </a:t>
            </a:r>
            <a:endPar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endParaRPr lang="en-IN" sz="1200" kern="0" dirty="0">
              <a:solidFill>
                <a:srgbClr val="2E2E38"/>
              </a:solidFill>
              <a:latin typeface="EYInterstate Light"/>
              <a:ea typeface="ＭＳ Ｐゴシック" panose="020B0600070205080204" pitchFamily="34" charset="-128"/>
              <a:cs typeface="Calibri" panose="020F0502020204030204" pitchFamily="34"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79492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Graph One - Count by action type:</a:t>
            </a:r>
            <a:endParaRPr lang="en-IN" sz="1200" u="sng" kern="1200" dirty="0">
              <a:solidFill>
                <a:schemeClr val="tx1"/>
              </a:solidFill>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Out of all the disciplinary actions taken, 2,371 were suspension out, 359 were CIC placement, 221 were suspension in, 121 were emergency removal, 97 were physical restraint, 63 were temporary removal, 54 were suspension (bus), and 20 were other actions</a:t>
            </a:r>
            <a:endParaRPr lang="en-US" sz="1200" b="1" i="1" baseline="0" dirty="0">
              <a:solidFill>
                <a:schemeClr val="bg1"/>
              </a:solidFill>
              <a:effectLst/>
              <a:latin typeface="EYInterstate Light" panose="02000506000000020004" pitchFamily="2" charset="0"/>
              <a:cs typeface="Arial" panose="020B0604020202020204" pitchFamily="34" charset="0"/>
            </a:endParaRPr>
          </a:p>
          <a:p>
            <a:pPr>
              <a:lnSpc>
                <a:spcPct val="107000"/>
              </a:lnSpc>
              <a:spcAft>
                <a:spcPts val="800"/>
              </a:spcAft>
            </a:pPr>
            <a:endParaRPr lang="en-US" sz="1200" baseline="30000" dirty="0">
              <a:effectLst/>
              <a:latin typeface="EYInterstate Light" panose="02000506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Graph Two</a:t>
            </a:r>
            <a:r>
              <a:rPr lang="en-US" sz="1200" b="1" i="0" u="sng" dirty="0">
                <a:solidFill>
                  <a:schemeClr val="bg1"/>
                </a:solidFill>
                <a:latin typeface="EYInterstate Light" panose="02000506000000020004" pitchFamily="2" charset="0"/>
                <a:cs typeface="Arial" panose="020B0604020202020204" pitchFamily="34" charset="0"/>
              </a:rPr>
              <a:t> - Suspension breakdown:</a:t>
            </a:r>
            <a:endParaRPr lang="en-US" sz="1200" b="1" i="1" u="sng" dirty="0">
              <a:solidFill>
                <a:schemeClr val="bg1"/>
              </a:solidFill>
              <a:latin typeface="EYInterstate Light" panose="02000506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The lowest suspension was 1 day, while the largest was 28 days, and the average suspension was 2.10 days. Of all the suspensions, 988 were 1 day, 732 were 2 days, 722 were 3 days, 36 were 4 days, 99 were 5 days, 3 were 6 days, 1 was 7 days, 2 were 8 days, 6 were 9 days, 2 were 10 days, 1 was 13 days, 2 were 15 days, 1 was 20 days, and 1 was 28 days</a:t>
            </a:r>
            <a:endParaRPr lang="en-IN" sz="1200" baseline="30000" dirty="0">
              <a:effectLst/>
              <a:latin typeface="EYInterstate Light" panose="02000506000000020004" pitchFamily="2" charset="0"/>
              <a:ea typeface="Calibri" panose="020F0502020204030204" pitchFamily="34" charset="0"/>
              <a:cs typeface="Arial" panose="020B0604020202020204" pitchFamily="34" charset="0"/>
            </a:endParaRPr>
          </a:p>
          <a:p>
            <a:pPr>
              <a:lnSpc>
                <a:spcPct val="107000"/>
              </a:lnSpc>
              <a:spcAft>
                <a:spcPts val="800"/>
              </a:spcAft>
            </a:pPr>
            <a:endParaRPr lang="en-US" sz="1200" baseline="30000" dirty="0">
              <a:effectLst/>
              <a:latin typeface="EYInterstate Light" panose="02000506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Graph Three</a:t>
            </a:r>
            <a:r>
              <a:rPr lang="en-US" sz="1200" b="1" i="0" u="sng" dirty="0">
                <a:solidFill>
                  <a:schemeClr val="bg1"/>
                </a:solidFill>
                <a:latin typeface="EYInterstate Light" panose="02000506000000020004" pitchFamily="2" charset="0"/>
                <a:cs typeface="Arial" panose="020B0604020202020204" pitchFamily="34" charset="0"/>
              </a:rPr>
              <a:t> - Number of incidents for each grade level:</a:t>
            </a:r>
            <a:endParaRPr lang="en-US" sz="1200" b="1" i="1" u="sng" dirty="0">
              <a:solidFill>
                <a:schemeClr val="bg1"/>
              </a:solidFill>
              <a:latin typeface="EYInterstate Light" panose="02000506000000020004" pitchFamily="2" charset="0"/>
              <a:cs typeface="Arial" panose="020B0604020202020204" pitchFamily="34"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Out of all the incidents, 20 were grade 1, 10 were grade 2, 31 were grade 3, 48 were grade 4, 113 were grade 5, 128 were grade 6, 304 were grade 7, 555 were grade 8, 649 were grade 9, 507 were grade 10, 414 were grade 11, 371 were grade 12. In addition, grades 1 and 2 consist of restraints-physical action, while grade 3 consists of Restraints-Physical, Restitution and Bus Suspension actions </a:t>
            </a:r>
            <a:endParaRPr lang="en-IN" sz="1200" baseline="30000" dirty="0">
              <a:effectLst/>
              <a:latin typeface="EYInterstate Light" panose="02000506000000020004" pitchFamily="2"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F7A73A1-36D0-4DD7-A9E3-C1335240F6E2}" type="slidenum">
              <a:rPr lang="en-US" smtClean="0"/>
              <a:t>85</a:t>
            </a:fld>
            <a:endParaRPr lang="en-US" dirty="0"/>
          </a:p>
        </p:txBody>
      </p:sp>
    </p:spTree>
    <p:extLst>
      <p:ext uri="{BB962C8B-B14F-4D97-AF65-F5344CB8AC3E}">
        <p14:creationId xmlns:p14="http://schemas.microsoft.com/office/powerpoint/2010/main" val="22660061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a:t>
            </a:r>
            <a:r>
              <a:rPr lang="en-US" sz="1200" b="1" i="0" u="sng" dirty="0">
                <a:solidFill>
                  <a:schemeClr val="bg1"/>
                </a:solidFill>
                <a:latin typeface="EYInterstate Light" panose="02000506000000020004" pitchFamily="2" charset="0"/>
              </a:rPr>
              <a:t> - Total percentage of hearing reports available:</a:t>
            </a:r>
            <a:endParaRPr lang="en-US" sz="1200" b="1" i="1" u="sng" dirty="0">
              <a:solidFill>
                <a:schemeClr val="bg1"/>
              </a:solidFill>
              <a:latin typeface="EYInterstate Light" panose="02000506000000020004"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The total number of actions (suspension in, suspension out, expulsion) was 73. Of the 73 actions, 46 had a hearing report available, while 27 did not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820011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a:t>
            </a:r>
            <a:r>
              <a:rPr lang="en-US" sz="1200" b="1" i="0" u="sng" dirty="0">
                <a:solidFill>
                  <a:schemeClr val="bg1"/>
                </a:solidFill>
                <a:latin typeface="EYInterstate Light" panose="02000506000000020004" pitchFamily="2" charset="0"/>
              </a:rPr>
              <a:t> - Total # of incidents at top 10 locations:</a:t>
            </a:r>
            <a:endParaRPr lang="en-US" sz="1200" b="1" i="1" u="sng" dirty="0">
              <a:solidFill>
                <a:schemeClr val="bg1"/>
              </a:solidFill>
              <a:latin typeface="EYInterstate Light" panose="02000506000000020004" pitchFamily="2"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929 were in a classroom</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733 were in a hallway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308 were on-campus inside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295 were in a restroom</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209 were in a cafeteria</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159 were on-campus outside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105 were on a playground</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86 were off-campus school</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82 were on a bus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78 were in an admin area</a:t>
            </a:r>
            <a:endParaRPr lang="en-US" sz="1200" baseline="30000" dirty="0">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endParaRPr lang="en-US" sz="1200" baseline="30000" dirty="0">
              <a:effectLst/>
              <a:latin typeface="EYInterstate Light" panose="02000506000000020004" pitchFamily="2" charset="0"/>
              <a:cs typeface="Tunga"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Two - Total # of incident IDs by grade:</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402 incidents were grade 1</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432 were grade 2</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534 were grade 3</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693 were grade 4</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576 were grade 5</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321 were grade 6</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132 were grade 7</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118 were grade 8</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54 were grade 9</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32 were grade 10</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10 were grade 11</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21 were grade 12</a:t>
            </a:r>
            <a:endParaRPr lang="en-US" sz="1200" baseline="30000" dirty="0">
              <a:effectLst/>
              <a:latin typeface="EYInterstate Light" panose="02000506000000020004" pitchFamily="2" charset="0"/>
              <a:cs typeface="Tunga" panose="020B0502040204020203" pitchFamily="34" charset="0"/>
            </a:endParaRPr>
          </a:p>
          <a:p>
            <a:pPr>
              <a:lnSpc>
                <a:spcPct val="107000"/>
              </a:lnSpc>
              <a:spcAft>
                <a:spcPts val="800"/>
              </a:spcAft>
            </a:pPr>
            <a:endParaRPr lang="en-US" sz="1200" baseline="30000" dirty="0">
              <a:effectLst/>
              <a:latin typeface="EYInterstate Light" panose="02000506000000020004" pitchFamily="2" charset="0"/>
              <a:cs typeface="Tunga"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Three - Total # of district incidents by month:</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133 were in September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311 were in October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371 were in November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281 were in December</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250 were in January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248 were in February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500 were in March</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300 were in April</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404 were in May</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kern="1200" dirty="0">
                <a:solidFill>
                  <a:schemeClr val="tx1"/>
                </a:solidFill>
                <a:effectLst/>
                <a:latin typeface="EYInterstate Light" panose="02000506000000020004" pitchFamily="2" charset="0"/>
                <a:cs typeface="Tunga" panose="020B0502040204020203" pitchFamily="34" charset="0"/>
              </a:rPr>
              <a:t>150 were in June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2640198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Process flow – student restraints:</a:t>
            </a:r>
            <a:endParaRPr lang="en-US" sz="1200" b="1" dirty="0">
              <a:solidFill>
                <a:schemeClr val="bg1"/>
              </a:solidFill>
              <a:latin typeface="EYInterstate Light" panose="02000506000000020004" pitchFamily="2" charset="0"/>
              <a:cs typeface="Arial" panose="020B0604020202020204" pitchFamily="34" charset="0"/>
            </a:endParaRP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1. Start - Teachers and administrators take de-escalation/restraint training: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All school employees are trained on de-escalation policies. Some employees are also trained to safely perform restraints</a:t>
            </a: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2. De-escalation efforts:</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If a student is uncooperative, school personnel will try to de-escalate the situation using verbal / behavioural tactics</a:t>
            </a: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3. Restraint performed: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If the student remains an immediate danger to themselves or others, they may be physically restrained if all other de-escalation efforts fail</a:t>
            </a: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4. School leader informed:</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As soon as or while a restraint is performed, the school leader is informed (if they were not already involved in managing the incident)</a:t>
            </a: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5. Parent notified of the restraint:</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Within 24 hours, but usually by the end of the school day, the parent will be notified of the restraint by his/her preferred method by the school contact. Parent will also receive a written notice of the restraint within three school days</a:t>
            </a: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6. (Identified Opportunity for Improvement) The school leader receives a written notice containing information about the restraint: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There should be a more formal process for the main school contact involved in the restraint to provide the school leader with all information needed to appropriately input the restraint into the DESE Security Portal, and to serve as a source of data validation before BPS central office certifies the data annually</a:t>
            </a:r>
            <a:endParaRPr lang="en-IN" sz="1200" kern="0" dirty="0">
              <a:solidFill>
                <a:srgbClr val="2E2E38"/>
              </a:solidFill>
              <a:highlight>
                <a:srgbClr val="FFFF00"/>
              </a:highlight>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7. The restraint is input in the DESE Security Portal:</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The school leader (or delegate) inputs the restraint into the DESE Security Portal using the information provided by the written report from the school contact. If a restraint has an injury, per state law, the restraint must be reported within three school days. Otherwise, per state law, all restraints must be reported by the end of the school year, although DESE strongly prefers they are reported as soon as possible</a:t>
            </a:r>
            <a:endParaRPr lang="en-IN" sz="1200" kern="0" dirty="0">
              <a:solidFill>
                <a:srgbClr val="2E2E38"/>
              </a:solidFill>
              <a:highlight>
                <a:srgbClr val="FFFF00"/>
              </a:highlight>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8. (Identified Opportunity for Improvement) BPS central office performs a quarterly district-wide validation: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BPS central office should perform a reasonableness and completeness check periodically to make sure all restraints are input into the DESE Portal. They can compare the restraints input in the internal tools used by schools (e.g., Aspen) to restraints in the DESE Portal</a:t>
            </a: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9. (Identified Opportunity for Improvement) End - BPS will certify the data at the end of the school year:</a:t>
            </a: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BPS central office should perform a formal accuracy and completeness check at the end of the school year to validate all restraint data before reporting to DESE</a:t>
            </a:r>
          </a:p>
          <a:p>
            <a:pPr defTabSz="674483" eaLnBrk="0" hangingPunct="0">
              <a:defRPr/>
            </a:pPr>
            <a:endParaRPr lang="en-IN" sz="120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endParaRPr lang="en-IN" sz="12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033469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7A73A1-36D0-4DD7-A9E3-C1335240F6E2}" type="slidenum">
              <a:rPr lang="en-US" smtClean="0"/>
              <a:t>89</a:t>
            </a:fld>
            <a:endParaRPr lang="en-US" dirty="0"/>
          </a:p>
        </p:txBody>
      </p:sp>
    </p:spTree>
    <p:extLst>
      <p:ext uri="{BB962C8B-B14F-4D97-AF65-F5344CB8AC3E}">
        <p14:creationId xmlns:p14="http://schemas.microsoft.com/office/powerpoint/2010/main" val="226600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33220411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118647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 - Student restraint reports, by database, </a:t>
            </a:r>
            <a:r>
              <a:rPr lang="en-US" sz="1200" b="1" i="0" u="sng" dirty="0">
                <a:solidFill>
                  <a:schemeClr val="bg1"/>
                </a:solidFill>
                <a:latin typeface="EYInterstate Light" panose="02000506000000020004" pitchFamily="2" charset="0"/>
              </a:rPr>
              <a:t>SY2021-22:</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There were 89 restraints that were only reported to Aspen, 76 restraints that were only reported to DESE, and 128 restraints that were reported to both. The total number of restraints reported to BPS was 217. The total number of restraints reported to DESE was 204. Despite the requirement to report all restraints to DESE, 89 of the 293 restraints analyzed, around 30%, were only reported in Aspen</a:t>
            </a:r>
            <a:endParaRPr lang="en-US" sz="1200" baseline="30000" dirty="0">
              <a:effectLst/>
              <a:latin typeface="EYInterstate Light" panose="02000506000000020004" pitchFamily="2" charset="0"/>
              <a:cs typeface="Tunga"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231781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EYInterstate Light" panose="02000506000000020004" pitchFamily="2" charset="0"/>
              </a:rPr>
              <a:t>BPS uses a few different systems to keep track of the OTP data that is reported to DESE.  The diagram outlines the following:</a:t>
            </a:r>
          </a:p>
          <a:p>
            <a:endParaRPr lang="en-US" dirty="0">
              <a:latin typeface="EYInterstate Light" panose="02000506000000020004" pitchFamily="2" charset="0"/>
            </a:endParaRPr>
          </a:p>
          <a:p>
            <a:pPr rtl="0"/>
            <a:r>
              <a:rPr lang="en-US" dirty="0">
                <a:latin typeface="EYInterstate Light" panose="02000506000000020004" pitchFamily="2" charset="0"/>
              </a:rPr>
              <a:t>There are three pieces of source data that are used in AM OTP calculations: Uncovered routes which are tracked in a Google sheet, Routes planning which is done in Versatrans Onscreen Routing and Planning, and AM arrival times which are captured by Versatrans Onscreen. Buses are also gathering GPS data via Zonar, but that data is not currently used in AM OTP calculations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722815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EYInterstate Light" panose="02000506000000020004" pitchFamily="2" charset="0"/>
              </a:rPr>
              <a:t>Reconciliation between planned route data and arrival data:</a:t>
            </a:r>
            <a:endParaRPr lang="en-US" b="0" u="sng" dirty="0">
              <a:latin typeface="EYInterstate Light" panose="02000506000000020004" pitchFamily="2" charset="0"/>
            </a:endParaRPr>
          </a:p>
          <a:p>
            <a:r>
              <a:rPr lang="en-US" b="0" dirty="0">
                <a:latin typeface="EYInterstate Light" panose="02000506000000020004" pitchFamily="2" charset="0"/>
              </a:rPr>
              <a:t>There were 106,847 planned AM routes but only 80,835 total arrivals provided by BPS to DESE.</a:t>
            </a:r>
          </a:p>
          <a:p>
            <a:r>
              <a:rPr lang="en-US" b="0" dirty="0">
                <a:latin typeface="EYInterstate Light" panose="02000506000000020004" pitchFamily="2" charset="0"/>
              </a:rPr>
              <a:t>To arrive at the “Total arrivals” data that BPS provided, based on the total planned AM routes, the following adjustments were made:</a:t>
            </a:r>
          </a:p>
          <a:p>
            <a:pPr marL="171450" indent="-171450">
              <a:buFont typeface="Arial" panose="020B0604020202020204" pitchFamily="34" charset="0"/>
              <a:buChar char="•"/>
            </a:pPr>
            <a:r>
              <a:rPr lang="en-US" b="0" dirty="0">
                <a:latin typeface="EYInterstate Light" panose="02000506000000020004" pitchFamily="2" charset="0"/>
              </a:rPr>
              <a:t>Subtract 1,472 charter or private school routes</a:t>
            </a:r>
          </a:p>
          <a:p>
            <a:pPr marL="171450" indent="-171450">
              <a:buFont typeface="Arial" panose="020B0604020202020204" pitchFamily="34" charset="0"/>
              <a:buChar char="•"/>
            </a:pPr>
            <a:r>
              <a:rPr lang="en-US" b="0" dirty="0">
                <a:latin typeface="EYInterstate Light" panose="02000506000000020004" pitchFamily="2" charset="0"/>
              </a:rPr>
              <a:t>Subtract 1,825 uncovered routes</a:t>
            </a:r>
          </a:p>
          <a:p>
            <a:pPr marL="171450" indent="-171450">
              <a:buFont typeface="Arial" panose="020B0604020202020204" pitchFamily="34" charset="0"/>
              <a:buChar char="•"/>
            </a:pPr>
            <a:r>
              <a:rPr lang="en-US" b="0" dirty="0">
                <a:latin typeface="EYInterstate Light" panose="02000506000000020004" pitchFamily="2" charset="0"/>
              </a:rPr>
              <a:t>Subtract 26,327 planned routes with no arrival data</a:t>
            </a:r>
          </a:p>
          <a:p>
            <a:pPr marL="171450" indent="-171450">
              <a:buFont typeface="Arial" panose="020B0604020202020204" pitchFamily="34" charset="0"/>
              <a:buChar char="•"/>
            </a:pPr>
            <a:r>
              <a:rPr lang="en-US" b="0" dirty="0">
                <a:latin typeface="EYInterstate Light" panose="02000506000000020004" pitchFamily="2" charset="0"/>
              </a:rPr>
              <a:t>Add 3,558 unplanned AM arrivals</a:t>
            </a:r>
          </a:p>
          <a:p>
            <a:pPr marL="171450" indent="-171450">
              <a:buFont typeface="Arial" panose="020B0604020202020204" pitchFamily="34" charset="0"/>
              <a:buChar char="•"/>
            </a:pPr>
            <a:r>
              <a:rPr lang="en-US" b="0" dirty="0">
                <a:latin typeface="EYInterstate Light" panose="02000506000000020004" pitchFamily="2" charset="0"/>
              </a:rPr>
              <a:t>Add 18 duplicate arrivals</a:t>
            </a:r>
          </a:p>
          <a:p>
            <a:pPr marL="171450" indent="-171450">
              <a:buFont typeface="Arial" panose="020B0604020202020204" pitchFamily="34" charset="0"/>
              <a:buChar char="•"/>
            </a:pPr>
            <a:r>
              <a:rPr lang="en-US" b="0" dirty="0">
                <a:latin typeface="EYInterstate Light" panose="02000506000000020004" pitchFamily="2" charset="0"/>
              </a:rPr>
              <a:t>Add 36 duplicate arrivals with different anchor time/arrival time</a:t>
            </a:r>
          </a:p>
        </p:txBody>
      </p:sp>
      <p:sp>
        <p:nvSpPr>
          <p:cNvPr id="4" name="Slide Number Placeholder 3"/>
          <p:cNvSpPr>
            <a:spLocks noGrp="1"/>
          </p:cNvSpPr>
          <p:nvPr>
            <p:ph type="sldNum" sz="quarter" idx="5"/>
          </p:nvPr>
        </p:nvSpPr>
        <p:spPr/>
        <p:txBody>
          <a:bodyPr/>
          <a:lstStyle/>
          <a:p>
            <a:fld id="{5B43D19E-BFDB-4C92-8EDD-32EDDA8F41DF}" type="slidenum">
              <a:rPr lang="en-GB" smtClean="0"/>
              <a:pPr/>
              <a:t>93</a:t>
            </a:fld>
            <a:endParaRPr lang="en-GB" dirty="0"/>
          </a:p>
        </p:txBody>
      </p:sp>
    </p:spTree>
    <p:extLst>
      <p:ext uri="{BB962C8B-B14F-4D97-AF65-F5344CB8AC3E}">
        <p14:creationId xmlns:p14="http://schemas.microsoft.com/office/powerpoint/2010/main" val="19419282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613751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873885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181356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4831719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Process flow – BPS Helpline process:</a:t>
            </a:r>
            <a:endParaRPr lang="en-US" sz="1200" b="1" dirty="0">
              <a:solidFill>
                <a:schemeClr val="bg1"/>
              </a:solidFill>
              <a:latin typeface="EYInterstate Light" panose="02000506000000020004" pitchFamily="2" charset="0"/>
              <a:cs typeface="Arial" panose="020B0604020202020204" pitchFamily="34" charset="0"/>
            </a:endParaRP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Note: </a:t>
            </a:r>
            <a:r>
              <a:rPr lang="en-IN" sz="1200"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Parents may lodge complaints through a number of different methods. The focus of this process flow is on the BPS helpline, which is the primary forum for parental complaints</a:t>
            </a:r>
            <a:endParaRPr lang="en-IN" sz="1200" b="1" i="0"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1. Start - </a:t>
            </a: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Initiate parental complaint process: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The parent/guardian has a complaint they would like to submit/report. There are numerous ways a parent may submit a complaint. They may contact a school leader directly or any point of contact within the BPS district or call another hotline directly (e.g., bullying hotline). As of May 2022, there has been a BPS helpline implemented that accepts any calls which includes, but is not limited to, parental complaints. In the current school year, school leaders also have the ability to report student’s bullying incidents in Aspen</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2. Tracking complaints:</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If a parent/guardian submits a complaint at the school level directly or with another hotline, there is no formal centralized system to track these complaints. However, with the newly implemented BPS helpline, there are BPS helpline specialists who listen to the parental complaint and attempt to resolve the complaint or transfer the caller to the appropriate department that can help resolve their complaint (e.g., bullying hotline). The BPS helpline creates a ticket in Freshdesk which captures what the complaint is related to (e.g., bullying, safety matter) in order to track the complaint</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3. Ticket created in Freshdesk: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A ticket is created for the complaint in Freshdesk and captures key items from the caller (e.g., who filed the complaint; the prioritization of the complaint on a low, medium, high scale; resolution time; contact info). The ticket is created to help keep track of the complaint/issue until it is resolved</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4. </a:t>
            </a: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(Identified Opportunity for Improvement) </a:t>
            </a: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Recommended future state:</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Create a policy that outlines which calls, concerns, issues or complaints warrant a ticket to be created and additional guidance on how to use Freshdesk</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5. Escalating a complaint/concern:</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If the Hotline Specialist is not able to resolve the caller’s issue, they must understand what the issue is and find which department is able to help resolve the caller’s issue</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6. Transferring caller to the appropriate department: </a:t>
            </a:r>
          </a:p>
          <a:p>
            <a:pPr defTabSz="674483" eaLnBrk="0" hangingPunct="0">
              <a:defRPr/>
            </a:pP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The Helpline Specialist guides the caller through the process of reaching the appropriate department, directly transfers the caller to the department or tags staff in an appropriate department to respond and follow up with the family</a:t>
            </a:r>
            <a:endPar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7. </a:t>
            </a: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(Identified Opportunity for Improvement) </a:t>
            </a: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Recommended future state:</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Other departments (e.g., bullying hotline) should also utilize Freshdesk to track and monitor complaints. This way, a centralized system to submit and track parental complaints would exist at the central level. In the event a complaint does not directly go through the BPS helpline first, the other departments are also able to submit and track complaints in a centralized system such as Freshdesk</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8. Following up to see if complaint/concern has been resolved: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Once the caller is transferred to another department, the specialist follows up with the respective department and parent to determine if the caller’s issue has been resolved. The department that takes the call must also let the BPS helpline know when the issue has been resolved so that the ticket created for the caller can be labelled as “resolved”</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9. </a:t>
            </a:r>
            <a:r>
              <a:rPr lang="en-IN" sz="1200" b="1" kern="0" dirty="0">
                <a:solidFill>
                  <a:schemeClr val="bg1"/>
                </a:solidFill>
                <a:latin typeface="EYInterstate Light"/>
                <a:ea typeface="ＭＳ Ｐゴシック" panose="020B0600070205080204" pitchFamily="34" charset="-128"/>
                <a:cs typeface="Calibri" panose="020F0502020204030204" pitchFamily="34" charset="0"/>
              </a:rPr>
              <a:t>If issue does not get resolved:</a:t>
            </a:r>
            <a:r>
              <a:rPr lang="en-IN" sz="1200" kern="0" dirty="0">
                <a:solidFill>
                  <a:schemeClr val="bg1"/>
                </a:solidFill>
                <a:latin typeface="EYInterstate Light"/>
                <a:ea typeface="ＭＳ Ｐゴシック" panose="020B0600070205080204" pitchFamily="34" charset="-128"/>
                <a:cs typeface="Calibri" panose="020F0502020204030204" pitchFamily="34" charset="0"/>
              </a:rPr>
              <a:t> When a caller’s complaint/concern doesn’t get resolved, the Helpline Specialist works to escalate the issue to the school leader, then the operational leader, and finally the regional leader, as necessary. If the issue is still not resolved, then a resolution committee will be involved</a:t>
            </a:r>
            <a:endPar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10. End - When the caller’s complaint/concern gets resolved: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The ticket is marked as resolved and the caller is sent a survey to get feedback on how the helpline did/if satisfied with the outcome</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b="1"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Note: </a:t>
            </a:r>
            <a:r>
              <a:rPr lang="en-IN" sz="1200"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No parental complaint data is formally required to be reported to DESE by BPS</a:t>
            </a:r>
          </a:p>
        </p:txBody>
      </p:sp>
      <p:sp>
        <p:nvSpPr>
          <p:cNvPr id="4" name="Slide Number Placeholder 3"/>
          <p:cNvSpPr>
            <a:spLocks noGrp="1"/>
          </p:cNvSpPr>
          <p:nvPr>
            <p:ph type="sldNum" sz="quarter" idx="5"/>
          </p:nvPr>
        </p:nvSpPr>
        <p:spPr/>
        <p:txBody>
          <a:bodyPr/>
          <a:lstStyle/>
          <a:p>
            <a:fld id="{5B43D19E-BFDB-4C92-8EDD-32EDDA8F41DF}" type="slidenum">
              <a:rPr lang="en-GB" smtClean="0"/>
              <a:pPr/>
              <a:t>98</a:t>
            </a:fld>
            <a:endParaRPr lang="en-GB" dirty="0"/>
          </a:p>
        </p:txBody>
      </p:sp>
    </p:spTree>
    <p:extLst>
      <p:ext uri="{BB962C8B-B14F-4D97-AF65-F5344CB8AC3E}">
        <p14:creationId xmlns:p14="http://schemas.microsoft.com/office/powerpoint/2010/main" val="31949609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cs typeface="Arial" panose="020B0604020202020204" pitchFamily="34" charset="0"/>
              </a:rPr>
              <a:t>Process flow – Bullying Hotline process:</a:t>
            </a:r>
            <a:endParaRPr lang="en-US" sz="1200" b="1" dirty="0">
              <a:solidFill>
                <a:schemeClr val="bg1"/>
              </a:solidFill>
              <a:latin typeface="EYInterstate Light" panose="02000506000000020004" pitchFamily="2"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IN" sz="1200" b="1"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Note: </a:t>
            </a:r>
            <a:r>
              <a:rPr lang="en-IN" sz="1200"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Parents may lodge complaints through a number of different methods. The focus of this process flow is on the BPS helpline, which is the primary forum for parental complaints</a:t>
            </a:r>
            <a:endParaRPr lang="en-US" sz="1200" b="1" dirty="0">
              <a:solidFill>
                <a:schemeClr val="bg1"/>
              </a:solidFill>
              <a:latin typeface="EYInterstate Light" panose="02000506000000020004" pitchFamily="2" charset="0"/>
              <a:cs typeface="Arial" panose="020B0604020202020204" pitchFamily="34" charset="0"/>
            </a:endParaRPr>
          </a:p>
          <a:p>
            <a:pPr defTabSz="674483" eaLnBrk="0" hangingPunct="0">
              <a:defRPr/>
            </a:pP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1. Start - </a:t>
            </a: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Initiate parental complaint process with bullying hotline:</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Anyone is able to contact the bullying hotline, including </a:t>
            </a: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parents/guardians, and there is also an option to submit a bullying complaint form online. The complaint form gets auto-populated into a Google spreadsheet that keeps track of all the bullying forms submitted. The parent/guardian might also contact the school leader about the bullying situation and the school leader will submit these forms regarding the situation</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2. Bullying Specialist reviews the complaint: </a:t>
            </a:r>
          </a:p>
          <a:p>
            <a:pPr defTabSz="674483" eaLnBrk="0" hangingPunct="0">
              <a:defRPr/>
            </a:pP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A bullying hotline specialist receives and reviews the forms and sends it to the school associated with the complaint</a:t>
            </a:r>
            <a:endPar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3. School leader responding to the complaint:</a:t>
            </a:r>
          </a:p>
          <a:p>
            <a:pPr defTabSz="674483" eaLnBrk="0" hangingPunct="0">
              <a:defRPr/>
            </a:pP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School leaders are given 48 hours to respond to the parent regarding the bullying complaint. The school will perform an investigation of the situation. A parent may also directly contact a school which could start the investigation process. If one of the students involved in the bullying complaint has an IEP, the school IEP team will be involved</a:t>
            </a:r>
            <a:endPar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endParaRP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4. If investigation isn’t completed in 5 days: </a:t>
            </a:r>
          </a:p>
          <a:p>
            <a:pPr defTabSz="674483" eaLnBrk="0" hangingPunct="0">
              <a:defRPr/>
            </a:pP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The academic superintendent and operational leader gets notified that an investigation has not been completed in 5 days.</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The academic superintendent gets involved in the case to make sure the investigation is performed</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5. Results of the investigation: </a:t>
            </a:r>
          </a:p>
          <a:p>
            <a:pPr defTabSz="674483" eaLnBrk="0" hangingPunct="0">
              <a:defRPr/>
            </a:pP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Once the investigation is complete, a safety support plan will be implemented for the target of the bullying. An action plan will be implemented by the school for the aggressor of the situation</a:t>
            </a:r>
          </a:p>
          <a:p>
            <a:pPr defTabSz="674483" eaLnBrk="0" hangingPunct="0">
              <a:defRPr/>
            </a:pPr>
            <a:r>
              <a:rPr lang="en-US"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6. </a:t>
            </a: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Once investigation is completed:</a:t>
            </a:r>
          </a:p>
          <a:p>
            <a:pPr defTabSz="674483" eaLnBrk="0" hangingPunct="0">
              <a:defRPr/>
            </a:pPr>
            <a:r>
              <a:rPr lang="en-US"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A hotline specialist updates the case as closed on the Google spreadsheet once the investigation has been completed</a:t>
            </a:r>
          </a:p>
          <a:p>
            <a:pPr defTabSz="674483" eaLnBrk="0" hangingPunct="0">
              <a:defRPr/>
            </a:pP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7. </a:t>
            </a:r>
            <a:r>
              <a:rPr lang="en-IN" sz="1200" b="1" kern="0" dirty="0">
                <a:solidFill>
                  <a:srgbClr val="2E2E38"/>
                </a:solidFill>
                <a:latin typeface="EYInterstate Light" panose="02000506000000020004" pitchFamily="2" charset="0"/>
                <a:ea typeface="ＭＳ Ｐゴシック" panose="020B0600070205080204" pitchFamily="34" charset="-128"/>
                <a:cs typeface="Calibri" panose="020F0502020204030204" pitchFamily="34" charset="0"/>
              </a:rPr>
              <a:t>(Identified Opportunity for Improvement) End - </a:t>
            </a:r>
            <a:r>
              <a:rPr lang="en-IN" sz="1200" b="1"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Recommended future state:</a:t>
            </a: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 </a:t>
            </a:r>
          </a:p>
          <a:p>
            <a:pPr defTabSz="674483" eaLnBrk="0" hangingPunct="0">
              <a:defRPr/>
            </a:pPr>
            <a:r>
              <a:rPr lang="en-IN" sz="120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There is a policy and procedure to monitor bullying complaints to ensure that they are being resolved. This would also include reviewing resolutions to ensure that the support and action plans are implemented by schools and followed as needed</a:t>
            </a:r>
          </a:p>
          <a:p>
            <a:pPr marL="0" marR="0" lvl="0" indent="0" algn="l" defTabSz="674483" rtl="0" eaLnBrk="0" fontAlgn="auto" latinLnBrk="0" hangingPunct="0">
              <a:lnSpc>
                <a:spcPct val="100000"/>
              </a:lnSpc>
              <a:spcBef>
                <a:spcPts val="0"/>
              </a:spcBef>
              <a:spcAft>
                <a:spcPts val="0"/>
              </a:spcAft>
              <a:buClrTx/>
              <a:buSzTx/>
              <a:buFontTx/>
              <a:buNone/>
              <a:tabLst/>
              <a:defRPr/>
            </a:pPr>
            <a:r>
              <a:rPr lang="en-IN" sz="1200" b="1" i="0" u="none" kern="0" dirty="0">
                <a:solidFill>
                  <a:schemeClr val="bg1"/>
                </a:solidFill>
                <a:latin typeface="EYInterstate Light"/>
                <a:ea typeface="ＭＳ Ｐゴシック" panose="020B0600070205080204" pitchFamily="34" charset="-128"/>
                <a:cs typeface="Calibri" panose="020F0502020204030204" pitchFamily="34" charset="0"/>
              </a:rPr>
              <a:t>Note: </a:t>
            </a:r>
            <a:r>
              <a:rPr lang="en-IN" sz="1200" i="0" u="none" kern="0" dirty="0">
                <a:solidFill>
                  <a:schemeClr val="bg1"/>
                </a:solidFill>
                <a:latin typeface="EYInterstate Light"/>
                <a:ea typeface="ＭＳ Ｐゴシック" panose="020B0600070205080204" pitchFamily="34" charset="-128"/>
                <a:cs typeface="Calibri" panose="020F0502020204030204" pitchFamily="34" charset="0"/>
              </a:rPr>
              <a:t>No parental complaint data is formally required to be reported to DESE by BPS</a:t>
            </a:r>
          </a:p>
        </p:txBody>
      </p:sp>
      <p:sp>
        <p:nvSpPr>
          <p:cNvPr id="4" name="Slide Number Placeholder 3"/>
          <p:cNvSpPr>
            <a:spLocks noGrp="1"/>
          </p:cNvSpPr>
          <p:nvPr>
            <p:ph type="sldNum" sz="quarter" idx="5"/>
          </p:nvPr>
        </p:nvSpPr>
        <p:spPr/>
        <p:txBody>
          <a:bodyPr/>
          <a:lstStyle/>
          <a:p>
            <a:fld id="{5B43D19E-BFDB-4C92-8EDD-32EDDA8F41DF}" type="slidenum">
              <a:rPr lang="en-GB" smtClean="0"/>
              <a:pPr/>
              <a:t>99</a:t>
            </a:fld>
            <a:endParaRPr lang="en-GB" dirty="0"/>
          </a:p>
        </p:txBody>
      </p:sp>
    </p:spTree>
    <p:extLst>
      <p:ext uri="{BB962C8B-B14F-4D97-AF65-F5344CB8AC3E}">
        <p14:creationId xmlns:p14="http://schemas.microsoft.com/office/powerpoint/2010/main" val="3900229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dirty="0"/>
          </a:p>
        </p:txBody>
      </p:sp>
    </p:spTree>
    <p:extLst>
      <p:ext uri="{BB962C8B-B14F-4D97-AF65-F5344CB8AC3E}">
        <p14:creationId xmlns:p14="http://schemas.microsoft.com/office/powerpoint/2010/main" val="9720969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a:t>
            </a:r>
            <a:r>
              <a:rPr lang="en-US" sz="1200" b="1" i="0" u="sng" dirty="0">
                <a:solidFill>
                  <a:schemeClr val="bg1"/>
                </a:solidFill>
                <a:latin typeface="EYInterstate Light" panose="02000506000000020004" pitchFamily="2" charset="0"/>
              </a:rPr>
              <a:t> - Number of tickets by ticket type:</a:t>
            </a:r>
            <a:endParaRPr lang="en-US" sz="1200" b="1" i="1" u="sng" dirty="0">
              <a:solidFill>
                <a:schemeClr val="bg1"/>
              </a:solidFill>
              <a:latin typeface="EYInterstate Light" panose="02000506000000020004" pitchFamily="2"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Of the 52 tickets:</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17 (33%) were about family concerns</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9 (17%) were about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8 (15%) were about transportation</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5 (10%) were about the code of conduct</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4 (8%) were safety matters</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2 (4%) were about special education themes</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7 (13%) were marked as other</a:t>
            </a:r>
            <a:endParaRPr lang="en-IN" sz="1200" baseline="30000" dirty="0">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endParaRPr lang="en-US" sz="1200" baseline="30000" dirty="0">
              <a:effectLst/>
              <a:latin typeface="EYInterstate Light" panose="02000506000000020004" pitchFamily="2" charset="0"/>
              <a:cs typeface="Tunga"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Two - How many tickets were marked as “closed” before confirming the issue was resolved?:</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Of the 13 tickets related to bullying and safety, 7 (54%) were closed before resolution confirmed, while 6 (46%) had the resolution confirmed before closing</a:t>
            </a:r>
          </a:p>
          <a:p>
            <a:pPr>
              <a:lnSpc>
                <a:spcPct val="107000"/>
              </a:lnSpc>
              <a:spcAft>
                <a:spcPts val="800"/>
              </a:spcAft>
            </a:pPr>
            <a:endParaRPr lang="en-US" sz="1200" baseline="30000" dirty="0">
              <a:effectLst/>
              <a:latin typeface="EYInterstate Light" panose="02000506000000020004" pitchFamily="2" charset="0"/>
              <a:cs typeface="Tunga" panose="020B0502040204020203" pitchFamily="34" charset="0"/>
            </a:endParaRPr>
          </a:p>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176195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 - Bullying incidents by grade, targeted student count</a:t>
            </a:r>
            <a:r>
              <a:rPr lang="en-US" sz="1200" b="1" i="0" u="sng" dirty="0">
                <a:solidFill>
                  <a:schemeClr val="bg1"/>
                </a:solidFill>
                <a:latin typeface="EYInterstate Light" panose="02000506000000020004" pitchFamily="2" charset="0"/>
              </a:rPr>
              <a:t>:</a:t>
            </a:r>
            <a:endParaRPr lang="en-US" sz="1200" b="1" i="1" u="sng" dirty="0">
              <a:solidFill>
                <a:schemeClr val="bg1"/>
              </a:solidFill>
              <a:latin typeface="EYInterstate Light" panose="02000506000000020004" pitchFamily="2"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3 were in Pre-K</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9 were in Kindergarten</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17 were in 1st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24 were in 2nd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33 were in 3rd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31 were in 4th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44 were in 5th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33 were in 6th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24 were in 7th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28 were in 8th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15 were in 9th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9 were in 10th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5 were in 11th grade</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2 were in 12th grade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1315216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a:t>
            </a:r>
            <a:r>
              <a:rPr lang="en-US" sz="1200" b="1" i="0" u="sng" dirty="0">
                <a:solidFill>
                  <a:schemeClr val="bg1"/>
                </a:solidFill>
                <a:latin typeface="EYInterstate Light" panose="02000506000000020004" pitchFamily="2" charset="0"/>
              </a:rPr>
              <a:t> - Interview status for incidents where bulling was found:</a:t>
            </a:r>
            <a:endParaRPr lang="en-US" sz="1200" b="1" i="1" u="sng" dirty="0">
              <a:solidFill>
                <a:schemeClr val="bg1"/>
              </a:solidFill>
              <a:latin typeface="EYInterstate Light" panose="02000506000000020004" pitchFamily="2"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Of the 156 investigations where bullying was found, 149 (96%) of the aggressors were interviewed, while 7 (4%) were not. 149 (96%) of the targets were interviewed, while 7 (4%) were not</a:t>
            </a:r>
            <a:endParaRPr lang="en-IN" sz="1200" baseline="30000" dirty="0">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endParaRPr lang="en-US" sz="1200" baseline="30000" dirty="0">
              <a:solidFill>
                <a:schemeClr val="bg1"/>
              </a:solidFill>
              <a:effectLst/>
              <a:latin typeface="EYInterstate Light" panose="02000506000000020004" pitchFamily="2" charset="0"/>
              <a:cs typeface="Tunga" panose="020B0502040204020203"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Two</a:t>
            </a:r>
            <a:r>
              <a:rPr lang="en-US" sz="1200" b="1" i="0" u="sng" dirty="0">
                <a:solidFill>
                  <a:schemeClr val="bg1"/>
                </a:solidFill>
                <a:latin typeface="EYInterstate Light" panose="02000506000000020004" pitchFamily="2" charset="0"/>
              </a:rPr>
              <a:t> - Interview status for incidents where bulling was not found:</a:t>
            </a:r>
            <a:endParaRPr lang="en-US" sz="1200" b="1" i="1" u="sng" dirty="0">
              <a:solidFill>
                <a:schemeClr val="bg1"/>
              </a:solidFill>
              <a:latin typeface="EYInterstate Light" panose="02000506000000020004" pitchFamily="2"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Of the 217 investigations where bullying was not found, 203 (94%) of the aggressors were interviewed, while 14 (6%) were not. 204 (94%) of the targets were interviewed, while 13 (6%) were not</a:t>
            </a:r>
          </a:p>
          <a:p>
            <a:pPr>
              <a:lnSpc>
                <a:spcPct val="107000"/>
              </a:lnSpc>
              <a:spcAft>
                <a:spcPts val="800"/>
              </a:spcAft>
            </a:pPr>
            <a:endParaRPr lang="en-IN" sz="1200" baseline="30000" dirty="0">
              <a:effectLst/>
              <a:latin typeface="Calibri" panose="020F0502020204030204" pitchFamily="34" charset="0"/>
              <a:ea typeface="Calibri" panose="020F0502020204030204" pitchFamily="34" charset="0"/>
              <a:cs typeface="Tunga"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861664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u="sng" dirty="0">
                <a:solidFill>
                  <a:schemeClr val="bg1"/>
                </a:solidFill>
                <a:latin typeface="EYInterstate Light" panose="02000506000000020004" pitchFamily="2" charset="0"/>
              </a:rPr>
              <a:t>Graph One - Bullying investigation results, by grade level</a:t>
            </a:r>
            <a:r>
              <a:rPr lang="en-US" sz="1200" b="1" i="0" u="sng" dirty="0">
                <a:solidFill>
                  <a:schemeClr val="bg1"/>
                </a:solidFill>
                <a:latin typeface="EYInterstate Light" panose="02000506000000020004" pitchFamily="2" charset="0"/>
              </a:rPr>
              <a:t>:</a:t>
            </a:r>
            <a:endParaRPr lang="en-US" sz="1200" b="1" i="1" u="sng" dirty="0">
              <a:solidFill>
                <a:schemeClr val="bg1"/>
              </a:solidFill>
              <a:latin typeface="EYInterstate Light" panose="02000506000000020004" pitchFamily="2" charset="0"/>
            </a:endParaRP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Pre-K, 1 investigations did not find bullying, while 1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Kindergarten, 9 investigations did not find bullying, while 3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1st grade, 15 investigations did not find bullying, while 2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2nd grade, 25 investigations did not find bullying, while 9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3rd grade, 22 investigations did not find bullying, while 12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4th grade, 29 investigations did not find bullying, while 32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5th grade, 32 investigations did not find bullying, while 21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6th grade, 27 investigations did not find bullying, while 25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7th grade, 17 investigations did not find bullying, while 22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8th grade, 13 investigations did not find bullying, while 9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9th grade, 12 investigations did not find bullying, while 9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10th grade, 6 investigations did not find bullying, while 2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11th grade, 6 investigations did not find bullying, while 1 did find bullying</a:t>
            </a:r>
          </a:p>
          <a:p>
            <a:pPr>
              <a:lnSpc>
                <a:spcPct val="107000"/>
              </a:lnSpc>
              <a:spcAft>
                <a:spcPts val="800"/>
              </a:spcAft>
            </a:pPr>
            <a:r>
              <a:rPr lang="en-US" sz="1200" kern="1200" dirty="0">
                <a:solidFill>
                  <a:schemeClr val="tx1"/>
                </a:solidFill>
                <a:effectLst/>
                <a:latin typeface="EYInterstate Light" panose="02000506000000020004" pitchFamily="2" charset="0"/>
                <a:cs typeface="Tunga" panose="020B0502040204020203" pitchFamily="34" charset="0"/>
              </a:rPr>
              <a:t>In 12th grade, 1 investigation did not find bullying, while 0 did find bullying</a:t>
            </a:r>
          </a:p>
          <a:p>
            <a:pPr>
              <a:lnSpc>
                <a:spcPct val="107000"/>
              </a:lnSpc>
              <a:spcAft>
                <a:spcPts val="800"/>
              </a:spcAft>
            </a:pPr>
            <a:endParaRPr lang="en-IN" sz="1200" baseline="30000" dirty="0">
              <a:effectLst/>
              <a:latin typeface="EYInterstate Light" panose="02000506000000020004" pitchFamily="2" charset="0"/>
              <a:ea typeface="Calibri" panose="020F0502020204030204" pitchFamily="34" charset="0"/>
              <a:cs typeface="Tunga" panose="020B0502040204020203" pitchFamily="34" charset="0"/>
            </a:endParaRPr>
          </a:p>
          <a:p>
            <a:pPr>
              <a:lnSpc>
                <a:spcPct val="107000"/>
              </a:lnSpc>
              <a:spcAft>
                <a:spcPts val="800"/>
              </a:spcAft>
            </a:pPr>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65520345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de-DE" sz="1200" b="1" u="sng">
                <a:latin typeface="EYInterstate Light" panose="02000506000000020004" pitchFamily="2" charset="0"/>
              </a:rPr>
              <a:t>The student assignment process for an upcoming school year is occurs from January to May and is conducted in the following order:</a:t>
            </a:r>
          </a:p>
          <a:p>
            <a:pPr marL="228600" indent="-228600">
              <a:buAutoNum type="arabicPeriod"/>
            </a:pPr>
            <a:r>
              <a:rPr lang="en-US" sz="1200" b="1" dirty="0">
                <a:latin typeface="EYInterstate Light" panose="02000506000000020004" pitchFamily="2" charset="0"/>
              </a:rPr>
              <a:t>Student is provided with choice list of school options for upcoming year: </a:t>
            </a:r>
            <a:r>
              <a:rPr lang="en-US" sz="1200" dirty="0">
                <a:latin typeface="EYInterstate Light" panose="02000506000000020004" pitchFamily="2" charset="0"/>
              </a:rPr>
              <a:t>Using the home-based plan and the student’s home address, a list of six schools or more is provided to families. Current BPS students will be provided their choice form from their school or via email. For new Boston students, this process occurs during the registration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EYInterstate Light" panose="02000506000000020004" pitchFamily="2" charset="0"/>
              </a:rPr>
              <a:t>Note: </a:t>
            </a:r>
            <a:r>
              <a:rPr lang="en-US" sz="1200" b="0" i="0" dirty="0">
                <a:solidFill>
                  <a:schemeClr val="bg1"/>
                </a:solidFill>
                <a:latin typeface="EYInterstate Light" panose="02000506000000020004" pitchFamily="2" charset="0"/>
              </a:rPr>
              <a:t>Path assumes student is not an English learner (requires language testing) and does not have disabilities (handled by Office of Special Ed.)</a:t>
            </a:r>
            <a:endParaRPr lang="en-US" sz="1200" b="0" i="0" dirty="0">
              <a:latin typeface="EYInterstate Light" panose="02000506000000020004" pitchFamily="2" charset="0"/>
            </a:endParaRPr>
          </a:p>
          <a:p>
            <a:r>
              <a:rPr lang="de-DE" sz="1200" b="1">
                <a:latin typeface="EYInterstate Light" panose="02000506000000020004" pitchFamily="2" charset="0"/>
              </a:rPr>
              <a:t>2. </a:t>
            </a:r>
            <a:r>
              <a:rPr lang="en-US" sz="1200" b="1" dirty="0">
                <a:latin typeface="EYInterstate Light" panose="02000506000000020004" pitchFamily="2" charset="0"/>
              </a:rPr>
              <a:t>Families review and compare schools: </a:t>
            </a:r>
            <a:r>
              <a:rPr lang="en-US" sz="1200" dirty="0">
                <a:latin typeface="EYInterstate Light" panose="02000506000000020004" pitchFamily="2" charset="0"/>
              </a:rPr>
              <a:t>The family/student can use Discover BPS, a school search engine that provides details on each school, in order to review, compare and rank the school list in order of preference</a:t>
            </a:r>
          </a:p>
          <a:p>
            <a:r>
              <a:rPr lang="de-DE" sz="1200" b="1">
                <a:latin typeface="EYInterstate Light" panose="02000506000000020004" pitchFamily="2" charset="0"/>
              </a:rPr>
              <a:t>3. </a:t>
            </a:r>
            <a:r>
              <a:rPr lang="en-US" sz="1200" b="1" dirty="0">
                <a:latin typeface="EYInterstate Light" panose="02000506000000020004" pitchFamily="2" charset="0"/>
              </a:rPr>
              <a:t>School ranking is entered into Aspen: </a:t>
            </a:r>
            <a:r>
              <a:rPr lang="en-US" sz="1200" dirty="0">
                <a:latin typeface="EYInterstate Light" panose="02000506000000020004" pitchFamily="2" charset="0"/>
              </a:rPr>
              <a:t>If the student is new to BPS, the family meets with the Registration Specialist, either at a Welcome Center or on the phone, and the ranked schools are entered into Aspen</a:t>
            </a:r>
          </a:p>
          <a:p>
            <a:r>
              <a:rPr lang="en-US" sz="1200" dirty="0">
                <a:latin typeface="EYInterstate Light" panose="02000506000000020004" pitchFamily="2" charset="0"/>
              </a:rPr>
              <a:t>If a student is an existing BPS student, the family can either enter the school preference ranking into Aspen using a secure link they receive or they can return the hard copy paper ranking list which is then entered into Aspen by the school specialist</a:t>
            </a:r>
          </a:p>
          <a:p>
            <a:r>
              <a:rPr lang="en-US" sz="1200" dirty="0">
                <a:latin typeface="EYInterstate Light" panose="02000506000000020004" pitchFamily="2" charset="0"/>
              </a:rPr>
              <a:t>Note: There are 4 Welcome Center locations: Dorchester, East Boston, Roslindale and Roxbury</a:t>
            </a:r>
            <a:endParaRPr lang="de-DE" sz="1200">
              <a:latin typeface="EYInterstate Light" panose="02000506000000020004" pitchFamily="2" charset="0"/>
            </a:endParaRPr>
          </a:p>
          <a:p>
            <a:r>
              <a:rPr lang="de-DE" sz="1200" b="1">
                <a:latin typeface="EYInterstate Light" panose="02000506000000020004" pitchFamily="2" charset="0"/>
              </a:rPr>
              <a:t>4. </a:t>
            </a:r>
            <a:r>
              <a:rPr lang="en-US" sz="1200" b="1" dirty="0">
                <a:latin typeface="EYInterstate Light" panose="02000506000000020004" pitchFamily="2" charset="0"/>
              </a:rPr>
              <a:t>Algorithm determines school assignment: </a:t>
            </a:r>
            <a:r>
              <a:rPr lang="en-US" sz="1200" dirty="0">
                <a:latin typeface="EYInterstate Light" panose="02000506000000020004" pitchFamily="2" charset="0"/>
              </a:rPr>
              <a:t>The algorithm is run through an internal BPS database. Based on rankings, capacities and priorities, the school assignments are calculated </a:t>
            </a:r>
          </a:p>
          <a:p>
            <a:r>
              <a:rPr lang="de-DE" sz="1200" b="1">
                <a:latin typeface="EYInterstate Light" panose="02000506000000020004" pitchFamily="2" charset="0"/>
              </a:rPr>
              <a:t>5. </a:t>
            </a:r>
            <a:r>
              <a:rPr lang="en-US" sz="1200" b="1" dirty="0">
                <a:latin typeface="EYInterstate Light" panose="02000506000000020004" pitchFamily="2" charset="0"/>
              </a:rPr>
              <a:t>Assignment team reviews algorithm output: </a:t>
            </a:r>
            <a:r>
              <a:rPr lang="en-US" sz="1200" dirty="0">
                <a:latin typeface="EYInterstate Light" panose="02000506000000020004" pitchFamily="2" charset="0"/>
              </a:rPr>
              <a:t>The Assignment team reviews the algorithm output and adjusts capacities as necessary, also validating that all priorities are followed, and the correct logic is being used</a:t>
            </a:r>
          </a:p>
          <a:p>
            <a:r>
              <a:rPr lang="de-DE" sz="1200" b="1">
                <a:latin typeface="EYInterstate Light" panose="02000506000000020004" pitchFamily="2" charset="0"/>
              </a:rPr>
              <a:t>6. </a:t>
            </a:r>
            <a:r>
              <a:rPr lang="en-US" sz="1200" b="1" dirty="0">
                <a:latin typeface="EYInterstate Light" panose="02000506000000020004" pitchFamily="2" charset="0"/>
              </a:rPr>
              <a:t>If necessary, algorithm is re-run and output is reviewed: </a:t>
            </a:r>
            <a:r>
              <a:rPr lang="en-US" sz="1200" dirty="0">
                <a:latin typeface="EYInterstate Light" panose="02000506000000020004" pitchFamily="2" charset="0"/>
              </a:rPr>
              <a:t>School assignment is an iterative process determined by the algorithm and Assignment Specialist review and may be run several times until the Assignment Team approves the final output</a:t>
            </a:r>
          </a:p>
          <a:p>
            <a:r>
              <a:rPr lang="de-DE" sz="1200" b="1">
                <a:latin typeface="EYInterstate Light" panose="02000506000000020004" pitchFamily="2" charset="0"/>
              </a:rPr>
              <a:t>7. </a:t>
            </a:r>
            <a:r>
              <a:rPr lang="en-US" sz="1200" b="1" dirty="0">
                <a:latin typeface="EYInterstate Light" panose="02000506000000020004" pitchFamily="2" charset="0"/>
              </a:rPr>
              <a:t>School assignments are communicated to families: </a:t>
            </a:r>
            <a:r>
              <a:rPr lang="en-US" sz="1200" dirty="0">
                <a:latin typeface="EYInterstate Light" panose="02000506000000020004" pitchFamily="2" charset="0"/>
              </a:rPr>
              <a:t>Families will receive their approved assignments by March 31, May 31 or mid-July, depending on registration date</a:t>
            </a:r>
          </a:p>
          <a:p>
            <a:r>
              <a:rPr lang="de-DE" sz="1200" b="1">
                <a:latin typeface="EYInterstate Light" panose="02000506000000020004" pitchFamily="2" charset="0"/>
              </a:rPr>
              <a:t>8. </a:t>
            </a:r>
            <a:r>
              <a:rPr lang="en-US" sz="1200" b="1" dirty="0">
                <a:latin typeface="EYInterstate Light" panose="02000506000000020004" pitchFamily="2" charset="0"/>
              </a:rPr>
              <a:t>Student is placed on waitlist, if necessary: </a:t>
            </a:r>
            <a:r>
              <a:rPr lang="en-US" sz="1200" dirty="0">
                <a:latin typeface="EYInterstate Light" panose="02000506000000020004" pitchFamily="2" charset="0"/>
              </a:rPr>
              <a:t>For families who register before April 1, the student will be on all waitlists for schools they ranked on their choice list higher than their assigned school until June 15. After June 15, students will remain on one waitlist, the highest-ranked school. For families who register after April 1, the student will automatically be placed on one waitlist for their highest-ranked school</a:t>
            </a:r>
          </a:p>
          <a:p>
            <a:r>
              <a:rPr lang="de-DE" sz="1200" b="1">
                <a:latin typeface="EYInterstate Light" panose="02000506000000020004" pitchFamily="2" charset="0"/>
              </a:rPr>
              <a:t>9. </a:t>
            </a:r>
            <a:r>
              <a:rPr lang="en-US" sz="1200" b="1" dirty="0">
                <a:latin typeface="EYInterstate Light" panose="02000506000000020004" pitchFamily="2" charset="0"/>
              </a:rPr>
              <a:t>Transfers are made, if necessary/possible: </a:t>
            </a:r>
            <a:r>
              <a:rPr lang="en-US" sz="1200" dirty="0">
                <a:latin typeface="EYInterstate Light" panose="02000506000000020004" pitchFamily="2" charset="0"/>
              </a:rPr>
              <a:t>Students on waitlists can be  voluntarily transferred to a different school up until November 30 for grades 1-12 and through January 31 for K0-K2. A voluntary transfer occurs when a seat opens up at a school that has waitlisted student(s). Students on waitlists include those who did not get their top school during school assignment or those who requested a voluntary transfer</a:t>
            </a:r>
          </a:p>
          <a:p>
            <a:r>
              <a:rPr lang="de-DE" sz="1200" b="1">
                <a:latin typeface="EYInterstate Light" panose="02000506000000020004" pitchFamily="2" charset="0"/>
              </a:rPr>
              <a:t>10. </a:t>
            </a:r>
            <a:r>
              <a:rPr lang="en-US" sz="1200" b="1" dirty="0">
                <a:latin typeface="EYInterstate Light" panose="02000506000000020004" pitchFamily="2" charset="0"/>
              </a:rPr>
              <a:t>School assignments are complete: </a:t>
            </a:r>
            <a:r>
              <a:rPr lang="en-US" sz="1200" dirty="0">
                <a:latin typeface="EYInterstate Light" panose="02000506000000020004" pitchFamily="2" charset="0"/>
              </a:rPr>
              <a:t>As of November 30 (grades 1-12) or January 31 (K0-K2), all waitlists expire, and all transfer requests are closed</a:t>
            </a:r>
          </a:p>
          <a:p>
            <a:r>
              <a:rPr lang="en-US" sz="1200" b="1" dirty="0">
                <a:latin typeface="EYInterstate Light" panose="02000506000000020004" pitchFamily="2" charset="0"/>
              </a:rPr>
              <a:t>Notes: </a:t>
            </a:r>
            <a:r>
              <a:rPr lang="en-US" sz="1200" dirty="0">
                <a:latin typeface="EYInterstate Light" panose="02000506000000020004" pitchFamily="2" charset="0"/>
              </a:rPr>
              <a:t>Registration can happen any time throughout school year, but no waitlists or transfers will occur after the November/January deadline. No student assignment data is formally required to be reported to DESE by BPS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849830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de-DE" sz="1200" b="1" i="0" u="sng">
                <a:latin typeface="EYInterstate Light" panose="02000506000000020004" pitchFamily="2" charset="0"/>
              </a:rPr>
              <a:t>The student assignment process for the current school year is conducted in the following order:</a:t>
            </a:r>
          </a:p>
          <a:p>
            <a:pPr marL="228600" indent="-228600">
              <a:buAutoNum type="arabicPeriod"/>
            </a:pPr>
            <a:r>
              <a:rPr lang="en-US" sz="1200" b="1" i="0" dirty="0">
                <a:latin typeface="EYInterstate Light" panose="02000506000000020004" pitchFamily="2" charset="0"/>
              </a:rPr>
              <a:t>Student is provided with list of school options: </a:t>
            </a:r>
            <a:r>
              <a:rPr lang="en-US" sz="1200" i="0" dirty="0">
                <a:latin typeface="EYInterstate Light" panose="02000506000000020004" pitchFamily="2" charset="0"/>
              </a:rPr>
              <a:t>During the registration process for a new student, a list of six schools or more is provided to families that was created using the home-based plan and the student’s home address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EYInterstate Light" panose="02000506000000020004" pitchFamily="2" charset="0"/>
              </a:rPr>
              <a:t>Note: </a:t>
            </a:r>
            <a:r>
              <a:rPr lang="en-US" sz="1200" i="0" dirty="0">
                <a:solidFill>
                  <a:schemeClr val="bg1"/>
                </a:solidFill>
                <a:latin typeface="EYInterstate Light" panose="02000506000000020004" pitchFamily="2" charset="0"/>
              </a:rPr>
              <a:t>Path assumes student is not an English learner (requires language testing) and does not have disabilities (handled by Office of Special Ed.)</a:t>
            </a:r>
            <a:endParaRPr lang="en-US" sz="1200" i="0" dirty="0">
              <a:latin typeface="EYInterstate Light" panose="02000506000000020004" pitchFamily="2" charset="0"/>
            </a:endParaRPr>
          </a:p>
          <a:p>
            <a:r>
              <a:rPr lang="de-DE" sz="1200" b="1" i="0">
                <a:latin typeface="EYInterstate Light" panose="02000506000000020004" pitchFamily="2" charset="0"/>
              </a:rPr>
              <a:t>2. </a:t>
            </a:r>
            <a:r>
              <a:rPr lang="en-US" sz="1200" b="1" i="0" dirty="0">
                <a:latin typeface="EYInterstate Light" panose="02000506000000020004" pitchFamily="2" charset="0"/>
              </a:rPr>
              <a:t>Families review and compare schools: </a:t>
            </a:r>
            <a:r>
              <a:rPr lang="en-US" sz="1200" i="0" dirty="0">
                <a:latin typeface="EYInterstate Light" panose="02000506000000020004" pitchFamily="2" charset="0"/>
              </a:rPr>
              <a:t>The family/student can use Discover BPS, a school search engine that provides details on each school, in order to review, compare and rank the school list in order of preference</a:t>
            </a:r>
          </a:p>
          <a:p>
            <a:r>
              <a:rPr lang="de-DE" sz="1200" b="1" i="0">
                <a:latin typeface="EYInterstate Light" panose="02000506000000020004" pitchFamily="2" charset="0"/>
              </a:rPr>
              <a:t>3. </a:t>
            </a:r>
            <a:r>
              <a:rPr lang="en-US" sz="1200" b="1" i="0" dirty="0">
                <a:latin typeface="EYInterstate Light" panose="02000506000000020004" pitchFamily="2" charset="0"/>
              </a:rPr>
              <a:t>Registration Specialist enters the desired ranking: </a:t>
            </a:r>
            <a:r>
              <a:rPr lang="en-US" sz="1200" i="0" dirty="0">
                <a:latin typeface="EYInterstate Light" panose="02000506000000020004" pitchFamily="2" charset="0"/>
              </a:rPr>
              <a:t>The family meets with the Registration Specialist, either at a Welcome Center or on the phone, and the ranked schools are entered into Aspen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EYInterstate Light" panose="02000506000000020004" pitchFamily="2" charset="0"/>
              </a:rPr>
              <a:t>Note: </a:t>
            </a:r>
            <a:r>
              <a:rPr lang="en-US" sz="1200" i="0" dirty="0">
                <a:solidFill>
                  <a:schemeClr val="bg1"/>
                </a:solidFill>
                <a:latin typeface="EYInterstate Light" panose="02000506000000020004" pitchFamily="2" charset="0"/>
              </a:rPr>
              <a:t>There are 4 Welcome Center locations: Dorchester, East Boston, Roslindale and Roxbury</a:t>
            </a:r>
            <a:endParaRPr lang="en-US" sz="1200" i="0" dirty="0">
              <a:latin typeface="EYInterstate Light" panose="02000506000000020004" pitchFamily="2" charset="0"/>
            </a:endParaRPr>
          </a:p>
          <a:p>
            <a:r>
              <a:rPr lang="de-DE" sz="1200" b="1" i="0">
                <a:latin typeface="EYInterstate Light" panose="02000506000000020004" pitchFamily="2" charset="0"/>
              </a:rPr>
              <a:t>4. </a:t>
            </a:r>
            <a:r>
              <a:rPr lang="en-US" sz="1200" b="1" i="0" dirty="0">
                <a:latin typeface="EYInterstate Light" panose="02000506000000020004" pitchFamily="2" charset="0"/>
              </a:rPr>
              <a:t>Assignment Specialist determines school assignment: </a:t>
            </a:r>
            <a:r>
              <a:rPr lang="en-US" sz="1200" i="0" dirty="0">
                <a:latin typeface="EYInterstate Light" panose="02000506000000020004" pitchFamily="2" charset="0"/>
              </a:rPr>
              <a:t>The Assignment Specialists reviews the ranked schools along with the capacity file and general student information to determine school placement</a:t>
            </a:r>
            <a:endParaRPr lang="de-DE" sz="1200" i="0">
              <a:latin typeface="EYInterstate Light" panose="02000506000000020004" pitchFamily="2" charset="0"/>
            </a:endParaRPr>
          </a:p>
          <a:p>
            <a:r>
              <a:rPr lang="de-DE" sz="1200" b="1" i="0">
                <a:latin typeface="EYInterstate Light" panose="02000506000000020004" pitchFamily="2" charset="0"/>
              </a:rPr>
              <a:t>5. </a:t>
            </a:r>
            <a:r>
              <a:rPr lang="en-US" sz="1200" b="1" i="0" dirty="0">
                <a:latin typeface="EYInterstate Light" panose="02000506000000020004" pitchFamily="2" charset="0"/>
              </a:rPr>
              <a:t>School assignments are communicated to families: </a:t>
            </a:r>
            <a:r>
              <a:rPr lang="en-US" sz="1200" i="0" dirty="0">
                <a:latin typeface="EYInterstate Light" panose="02000506000000020004" pitchFamily="2" charset="0"/>
              </a:rPr>
              <a:t>The Assignment Specialist will contact families via email and paper letter to inform them of their assignment for the year</a:t>
            </a:r>
          </a:p>
          <a:p>
            <a:r>
              <a:rPr lang="de-DE" sz="1200" b="1" i="0">
                <a:latin typeface="EYInterstate Light" panose="02000506000000020004" pitchFamily="2" charset="0"/>
              </a:rPr>
              <a:t>6. </a:t>
            </a:r>
            <a:r>
              <a:rPr lang="en-US" sz="1200" b="1" i="0" dirty="0">
                <a:latin typeface="EYInterstate Light" panose="02000506000000020004" pitchFamily="2" charset="0"/>
              </a:rPr>
              <a:t>Student is placed on waitlist, if necessary: </a:t>
            </a:r>
            <a:r>
              <a:rPr lang="en-US" sz="1200" i="0" dirty="0">
                <a:latin typeface="EYInterstate Light" panose="02000506000000020004" pitchFamily="2" charset="0"/>
              </a:rPr>
              <a:t>If it is before November 30 and the student was unable to get into their highest-ranked school, the student will be placed on one waitlist for their highest-ranked school</a:t>
            </a:r>
          </a:p>
          <a:p>
            <a:r>
              <a:rPr lang="de-DE" sz="1200" b="1" i="0">
                <a:latin typeface="EYInterstate Light" panose="02000506000000020004" pitchFamily="2" charset="0"/>
              </a:rPr>
              <a:t>7. </a:t>
            </a:r>
            <a:r>
              <a:rPr lang="en-US" sz="1200" b="1" i="0" dirty="0">
                <a:latin typeface="EYInterstate Light" panose="02000506000000020004" pitchFamily="2" charset="0"/>
              </a:rPr>
              <a:t>Transfers are made, if necessary: </a:t>
            </a:r>
            <a:r>
              <a:rPr lang="en-US" sz="1200" i="0" dirty="0">
                <a:latin typeface="EYInterstate Light" panose="02000506000000020004" pitchFamily="2" charset="0"/>
              </a:rPr>
              <a:t>Students can request transfers for the current school year up until November 30 for grades 1-12 and through January 31 for K0-K2. Students will be assigned to their top-ranked school with an available seat</a:t>
            </a:r>
          </a:p>
          <a:p>
            <a:r>
              <a:rPr lang="de-DE" sz="1200" b="1" i="0">
                <a:latin typeface="EYInterstate Light" panose="02000506000000020004" pitchFamily="2" charset="0"/>
              </a:rPr>
              <a:t>8. </a:t>
            </a:r>
            <a:r>
              <a:rPr lang="en-US" sz="1200" b="1" i="0" dirty="0">
                <a:latin typeface="EYInterstate Light" panose="02000506000000020004" pitchFamily="2" charset="0"/>
              </a:rPr>
              <a:t>School assignments are complete: </a:t>
            </a:r>
            <a:r>
              <a:rPr lang="en-US" sz="1200" i="0" dirty="0">
                <a:latin typeface="EYInterstate Light" panose="02000506000000020004" pitchFamily="2" charset="0"/>
              </a:rPr>
              <a:t>As of November 30 (grades 1-12) or January 31 (K0-K2), all waitlists expire, and all transfer requests are closed</a:t>
            </a:r>
          </a:p>
          <a:p>
            <a:pPr defTabSz="674483" eaLnBrk="0" hangingPunct="0">
              <a:defRPr/>
            </a:pPr>
            <a:r>
              <a:rPr lang="en-IN" sz="1200" b="1" i="0" u="sng"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Notes: </a:t>
            </a:r>
          </a:p>
          <a:p>
            <a:pPr marL="171450" indent="-171450" defTabSz="674483" eaLnBrk="0" hangingPunct="0">
              <a:buFont typeface="EYInterstate Light" panose="02000506000000020004" pitchFamily="2" charset="0"/>
              <a:buChar char="•"/>
              <a:defRPr/>
            </a:pPr>
            <a:r>
              <a:rPr lang="en-IN" sz="1200"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Registration can </a:t>
            </a:r>
            <a:r>
              <a:rPr lang="en-US" sz="1200" i="0" dirty="0">
                <a:solidFill>
                  <a:schemeClr val="bg1"/>
                </a:solidFill>
                <a:latin typeface="EYInterstate Light" panose="02000506000000020004" pitchFamily="2" charset="0"/>
              </a:rPr>
              <a:t>happen any time throughout school year, but no waitlists or transfers will occur after the November/January deadline.</a:t>
            </a:r>
          </a:p>
          <a:p>
            <a:pPr marL="171450" indent="-171450" defTabSz="674483" eaLnBrk="0" hangingPunct="0">
              <a:buFont typeface="EYInterstate Light" panose="02000506000000020004" pitchFamily="2" charset="0"/>
              <a:buChar char="•"/>
              <a:defRPr/>
            </a:pPr>
            <a:r>
              <a:rPr lang="en-IN" sz="1200" i="0" kern="0" dirty="0">
                <a:solidFill>
                  <a:schemeClr val="bg1"/>
                </a:solidFill>
                <a:latin typeface="EYInterstate Light" panose="02000506000000020004" pitchFamily="2" charset="0"/>
                <a:ea typeface="ＭＳ Ｐゴシック" panose="020B0600070205080204" pitchFamily="34" charset="-128"/>
                <a:cs typeface="Calibri" panose="020F0502020204030204" pitchFamily="34" charset="0"/>
              </a:rPr>
              <a:t>No student assignment data is formally required to be reported to DESE by BPS.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917773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lnSpcReduction="10000"/>
          </a:bodyPr>
          <a:lstStyle/>
          <a:p>
            <a:pPr>
              <a:lnSpc>
                <a:spcPct val="107000"/>
              </a:lnSpc>
              <a:spcAft>
                <a:spcPts val="800"/>
              </a:spcAft>
            </a:pPr>
            <a:r>
              <a:rPr lang="en-US" sz="1200" b="1" u="sng" dirty="0">
                <a:effectLst/>
                <a:latin typeface="EYInterstate Light" panose="02000506000000020004" pitchFamily="2" charset="0"/>
                <a:ea typeface="Calibri" panose="020F0502020204030204" pitchFamily="34" charset="0"/>
                <a:cs typeface="Times New Roman" panose="02020603050405020304" pitchFamily="18" charset="0"/>
              </a:rPr>
              <a:t>Student Assignment Data Scope and Limitations:</a:t>
            </a:r>
            <a:endParaRPr lang="en-IN" sz="1200" u="sng"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The Student Assignment data scope are subdivided into two: Student Location analysis and Student Preference analysis</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For Student Location Analysis, the Analysis in Scope is to Analyze the student’s home address against the school in which the student is enrolled to determine distance between the two points </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And the Limitations are:</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SY 2021-2022 data </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Exam schools were not included</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tabLst>
                <a:tab pos="457200" algn="l"/>
              </a:tabLst>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For Student Preference analysis the Analysis in Scope is to Analyze student preferences against the school to which the student was assigned based on the student assignment algorithm</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And the Limitations are:</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SY 2021-2022 data</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K-6 grades only </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Assignments through algorithm only (no manual assignments) </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200" dirty="0">
                <a:effectLst/>
                <a:latin typeface="EYInterstate Light" panose="02000506000000020004" pitchFamily="2" charset="0"/>
                <a:ea typeface="Calibri" panose="020F0502020204030204" pitchFamily="34" charset="0"/>
                <a:cs typeface="Times New Roman" panose="02020603050405020304" pitchFamily="18" charset="0"/>
              </a:rPr>
              <a:t>Exam schools were not included  </a:t>
            </a:r>
            <a:endParaRPr lang="en-IN" sz="1200" dirty="0">
              <a:effectLst/>
              <a:latin typeface="EYInterstate Light" panose="02000506000000020004" pitchFamily="2"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446314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EYInterstate Light" panose="02000506000000020004" pitchFamily="2" charset="0"/>
              </a:rPr>
              <a:t>BPS student population:</a:t>
            </a:r>
            <a:endParaRPr lang="en-US" sz="1200" b="0" u="sng" dirty="0">
              <a:latin typeface="EYInterstate Light" panose="02000506000000020004" pitchFamily="2" charset="0"/>
            </a:endParaRPr>
          </a:p>
          <a:p>
            <a:r>
              <a:rPr lang="en-US" sz="1200" b="0" dirty="0">
                <a:latin typeface="EYInterstate Light" panose="02000506000000020004" pitchFamily="2" charset="0"/>
              </a:rPr>
              <a:t>The graph shows the distribution of how far students travel from their home addresses to their school address. The total population is 41,569 students which excludes BPS exam schools. The x-axis displays the distance in miles ranging from 0 to 10 miles. The y-axis shows the number of students. The distribution of distance from the student’s address to the school is a right skewed distribution – meaning that more students live closer to the schools they attend than farther away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EYInterstate Light" panose="02000506000000020004" pitchFamily="2" charset="0"/>
              </a:rPr>
              <a:t>Note: </a:t>
            </a:r>
            <a:r>
              <a:rPr lang="en-US" sz="1200" dirty="0">
                <a:solidFill>
                  <a:schemeClr val="bg1"/>
                </a:solidFill>
                <a:latin typeface="EYInterstate Light" panose="02000506000000020004" pitchFamily="2" charset="0"/>
              </a:rPr>
              <a:t>Population excludes BPS exam schools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7656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7A73A1-36D0-4DD7-A9E3-C1335240F6E2}"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965658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6147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1.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dirty="0"/>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291342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9298132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1238591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6"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6" y="3840384"/>
            <a:ext cx="4537959" cy="1055708"/>
          </a:xfrm>
        </p:spPr>
        <p:txBody>
          <a:bodyPr/>
          <a:lstStyle>
            <a:lvl1pPr marL="0" indent="0">
              <a:buNone/>
              <a:defRPr sz="1599"/>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409996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9943986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138728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5910374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425345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2885902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7647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dirty="0"/>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581385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275835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16315182"/>
      </p:ext>
    </p:extLst>
  </p:cSld>
  <p:clrMapOvr>
    <a:masterClrMapping/>
  </p:clrMapOvr>
  <p:extLst>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62316588"/>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064016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880095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440503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972191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4"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771541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8468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4228461128"/>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dirty="0"/>
              <a:t>February 2023</a:t>
            </a:r>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dirty="0"/>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5" y="6561447"/>
            <a:ext cx="3086100" cy="180000"/>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US" dirty="0"/>
              <a:t>February 2023</a:t>
            </a:r>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dirty="0"/>
              <a:t>February 2023</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dirty="0"/>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dirty="0"/>
              <a:t>February 2023</a:t>
            </a:r>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dirty="0"/>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10869549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3421140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vert="horz"/>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276849479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2086620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46884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146884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9"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3865420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3323944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3"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395652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2959998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1"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vert="horz"/>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929556079"/>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0576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5"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37496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823371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9"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0376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3079057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3"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1327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401965820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51054409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2327740311"/>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Tree>
    <p:extLst>
      <p:ext uri="{BB962C8B-B14F-4D97-AF65-F5344CB8AC3E}">
        <p14:creationId xmlns:p14="http://schemas.microsoft.com/office/powerpoint/2010/main" val="1645795680"/>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dirty="0"/>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04907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9" y="294200"/>
            <a:ext cx="10978515" cy="590400"/>
          </a:xfrm>
        </p:spPr>
        <p:txBody>
          <a:bodyPr/>
          <a:lstStyle>
            <a:lvl1pPr>
              <a:defRPr sz="2399">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968635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06492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dirty="0"/>
              <a:t>February 2023</a:t>
            </a:r>
            <a:endParaRPr lang="en-IN" dirty="0"/>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699163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dirty="0"/>
              <a:t>February 2023</a:t>
            </a:r>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6" y="6561447"/>
            <a:ext cx="3086100" cy="180000"/>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415914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64661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tags" Target="../tags/tag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vmlDrawing" Target="../drawings/vmlDrawing2.v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theme" Target="../theme/theme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image" Target="../media/image1.emf"/><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84.xml"/><Relationship Id="rId7" Type="http://schemas.openxmlformats.org/officeDocument/2006/relationships/tags" Target="../tags/tag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vmlDrawing" Target="../drawings/vmlDrawing3.vml"/><Relationship Id="rId5" Type="http://schemas.openxmlformats.org/officeDocument/2006/relationships/theme" Target="../theme/theme3.xml"/><Relationship Id="rId10" Type="http://schemas.openxmlformats.org/officeDocument/2006/relationships/image" Target="../media/image9.emf"/><Relationship Id="rId4" Type="http://schemas.openxmlformats.org/officeDocument/2006/relationships/slideLayout" Target="../slideLayouts/slideLayout85.xml"/><Relationship Id="rId9"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slideLayout" Target="../slideLayouts/slideLayout88.xml"/><Relationship Id="rId7" Type="http://schemas.openxmlformats.org/officeDocument/2006/relationships/tags" Target="../tags/tag13.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vmlDrawing" Target="../drawings/vmlDrawing8.vml"/><Relationship Id="rId5" Type="http://schemas.openxmlformats.org/officeDocument/2006/relationships/theme" Target="../theme/theme4.xml"/><Relationship Id="rId10" Type="http://schemas.openxmlformats.org/officeDocument/2006/relationships/image" Target="../media/image9.emf"/><Relationship Id="rId4" Type="http://schemas.openxmlformats.org/officeDocument/2006/relationships/slideLayout" Target="../slideLayouts/slideLayout89.xml"/><Relationship Id="rId9" Type="http://schemas.openxmlformats.org/officeDocument/2006/relationships/oleObject" Target="../embeddings/oleObject8.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tags" Target="../tags/tag2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vmlDrawing" Target="../drawings/vmlDrawing13.v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theme" Target="../theme/theme5.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image" Target="../media/image1.emf"/><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oleObject" Target="../embeddings/oleObject1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E183E-E1BC-4D3B-936C-B66B0CC76C9E}"/>
              </a:ext>
            </a:extLst>
          </p:cNvPr>
          <p:cNvGraphicFramePr>
            <a:graphicFrameLocks noChangeAspect="1"/>
          </p:cNvGraphicFramePr>
          <p:nvPr userDrawn="1">
            <p:custDataLst>
              <p:tags r:id="rId53"/>
            </p:custDataLst>
            <p:extLst>
              <p:ext uri="{D42A27DB-BD31-4B8C-83A1-F6EECF244321}">
                <p14:modId xmlns:p14="http://schemas.microsoft.com/office/powerpoint/2010/main" val="211277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9" name="think-cell Slide" r:id="rId54" imgW="415" imgH="416" progId="TCLayout.ActiveDocument.1">
                  <p:embed/>
                </p:oleObj>
              </mc:Choice>
              <mc:Fallback>
                <p:oleObj name="think-cell Slide" r:id="rId54" imgW="415" imgH="416" progId="TCLayout.ActiveDocument.1">
                  <p:embed/>
                  <p:pic>
                    <p:nvPicPr>
                      <p:cNvPr id="5" name="Object 4" hidden="1">
                        <a:extLst>
                          <a:ext uri="{FF2B5EF4-FFF2-40B4-BE49-F238E27FC236}">
                            <a16:creationId xmlns:a16="http://schemas.microsoft.com/office/drawing/2014/main" id="{88FE183E-E1BC-4D3B-936C-B66B0CC76C9E}"/>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4"/>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 name="think-cell Slide" r:id="rId35" imgW="415" imgH="416" progId="TCLayout.ActiveDocument.1">
                  <p:embed/>
                </p:oleObj>
              </mc:Choice>
              <mc:Fallback>
                <p:oleObj name="think-cell Slide" r:id="rId35"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89" r:id="rId31"/>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530062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dirty="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dirty="0">
              <a:solidFill>
                <a:schemeClr val="bg1"/>
              </a:solidFill>
            </a:endParaRPr>
          </a:p>
        </p:txBody>
      </p:sp>
    </p:spTree>
    <p:extLst>
      <p:ext uri="{BB962C8B-B14F-4D97-AF65-F5344CB8AC3E}">
        <p14:creationId xmlns:p14="http://schemas.microsoft.com/office/powerpoint/2010/main" val="316244309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1737465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7"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n-GB" sz="800" dirty="0">
                <a:solidFill>
                  <a:schemeClr val="bg1"/>
                </a:solidFill>
                <a:latin typeface="+mn-lt"/>
                <a:sym typeface="Arial" panose="020B0604020202020204" pitchFamily="34" charset="0"/>
              </a:rPr>
              <a:t>Page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dirty="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dirty="0">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dirty="0">
              <a:solidFill>
                <a:schemeClr val="bg1"/>
              </a:solidFill>
            </a:endParaRPr>
          </a:p>
        </p:txBody>
      </p:sp>
    </p:spTree>
    <p:extLst>
      <p:ext uri="{BB962C8B-B14F-4D97-AF65-F5344CB8AC3E}">
        <p14:creationId xmlns:p14="http://schemas.microsoft.com/office/powerpoint/2010/main" val="18194608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4"/>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7" name="think-cell Slide" r:id="rId35" imgW="415" imgH="416" progId="TCLayout.ActiveDocument.1">
                  <p:embed/>
                </p:oleObj>
              </mc:Choice>
              <mc:Fallback>
                <p:oleObj name="think-cell Slide" r:id="rId35"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3943"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dirty="0"/>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3943"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0749829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Lst>
  <p:hf hdr="0" ft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1.emf"/><Relationship Id="rId2" Type="http://schemas.openxmlformats.org/officeDocument/2006/relationships/tags" Target="../tags/tag23.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1.xml"/><Relationship Id="rId4" Type="http://schemas.openxmlformats.org/officeDocument/2006/relationships/slideLayout" Target="../slideLayouts/slideLayout12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47.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slideLayout" Target="../slideLayouts/slideLayout68.xml"/><Relationship Id="rId7" Type="http://schemas.openxmlformats.org/officeDocument/2006/relationships/chart" Target="../charts/chart35.xml"/><Relationship Id="rId2" Type="http://schemas.openxmlformats.org/officeDocument/2006/relationships/tags" Target="../tags/tag352.xml"/><Relationship Id="rId1" Type="http://schemas.openxmlformats.org/officeDocument/2006/relationships/vmlDrawing" Target="../drawings/vmlDrawing113.vml"/><Relationship Id="rId6" Type="http://schemas.openxmlformats.org/officeDocument/2006/relationships/image" Target="../media/image66.emf"/><Relationship Id="rId5" Type="http://schemas.openxmlformats.org/officeDocument/2006/relationships/oleObject" Target="../embeddings/oleObject113.bin"/><Relationship Id="rId4" Type="http://schemas.openxmlformats.org/officeDocument/2006/relationships/notesSlide" Target="../notesSlides/notesSlide90.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chart" Target="../charts/chart37.xml"/><Relationship Id="rId2" Type="http://schemas.openxmlformats.org/officeDocument/2006/relationships/tags" Target="../tags/tag353.xml"/><Relationship Id="rId1" Type="http://schemas.openxmlformats.org/officeDocument/2006/relationships/vmlDrawing" Target="../drawings/vmlDrawing114.vml"/><Relationship Id="rId6" Type="http://schemas.openxmlformats.org/officeDocument/2006/relationships/image" Target="../media/image66.emf"/><Relationship Id="rId5" Type="http://schemas.openxmlformats.org/officeDocument/2006/relationships/oleObject" Target="../embeddings/oleObject114.bin"/><Relationship Id="rId4" Type="http://schemas.openxmlformats.org/officeDocument/2006/relationships/notesSlide" Target="../notesSlides/notesSlide91.xml"/></Relationships>
</file>

<file path=ppt/slides/_rels/slide102.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68.xml"/><Relationship Id="rId7" Type="http://schemas.openxmlformats.org/officeDocument/2006/relationships/chart" Target="../charts/chart38.xml"/><Relationship Id="rId2" Type="http://schemas.openxmlformats.org/officeDocument/2006/relationships/tags" Target="../tags/tag354.xml"/><Relationship Id="rId1" Type="http://schemas.openxmlformats.org/officeDocument/2006/relationships/vmlDrawing" Target="../drawings/vmlDrawing115.vml"/><Relationship Id="rId6" Type="http://schemas.openxmlformats.org/officeDocument/2006/relationships/image" Target="../media/image66.emf"/><Relationship Id="rId5" Type="http://schemas.openxmlformats.org/officeDocument/2006/relationships/oleObject" Target="../embeddings/oleObject115.bin"/><Relationship Id="rId10" Type="http://schemas.openxmlformats.org/officeDocument/2006/relationships/chart" Target="../charts/chart41.xml"/><Relationship Id="rId4" Type="http://schemas.openxmlformats.org/officeDocument/2006/relationships/notesSlide" Target="../notesSlides/notesSlide92.xml"/><Relationship Id="rId9" Type="http://schemas.openxmlformats.org/officeDocument/2006/relationships/chart" Target="../charts/chart40.xml"/></Relationships>
</file>

<file path=ppt/slides/_rels/slide10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68.xml"/><Relationship Id="rId7" Type="http://schemas.openxmlformats.org/officeDocument/2006/relationships/chart" Target="../charts/chart42.xml"/><Relationship Id="rId2" Type="http://schemas.openxmlformats.org/officeDocument/2006/relationships/tags" Target="../tags/tag355.xml"/><Relationship Id="rId1" Type="http://schemas.openxmlformats.org/officeDocument/2006/relationships/vmlDrawing" Target="../drawings/vmlDrawing116.vml"/><Relationship Id="rId6" Type="http://schemas.openxmlformats.org/officeDocument/2006/relationships/image" Target="../media/image66.emf"/><Relationship Id="rId5" Type="http://schemas.openxmlformats.org/officeDocument/2006/relationships/oleObject" Target="../embeddings/oleObject116.bin"/><Relationship Id="rId4" Type="http://schemas.openxmlformats.org/officeDocument/2006/relationships/notesSlide" Target="../notesSlides/notesSlide93.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slide" Target="slide59.xml"/><Relationship Id="rId2" Type="http://schemas.openxmlformats.org/officeDocument/2006/relationships/tags" Target="../tags/tag356.xml"/><Relationship Id="rId1" Type="http://schemas.openxmlformats.org/officeDocument/2006/relationships/vmlDrawing" Target="../drawings/vmlDrawing117.vml"/><Relationship Id="rId6" Type="http://schemas.openxmlformats.org/officeDocument/2006/relationships/image" Target="../media/image66.emf"/><Relationship Id="rId5" Type="http://schemas.openxmlformats.org/officeDocument/2006/relationships/oleObject" Target="../embeddings/oleObject117.bin"/><Relationship Id="rId4" Type="http://schemas.openxmlformats.org/officeDocument/2006/relationships/notesSlide" Target="../notesSlides/notesSlide94.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57.xml"/><Relationship Id="rId1" Type="http://schemas.openxmlformats.org/officeDocument/2006/relationships/vmlDrawing" Target="../drawings/vmlDrawing118.vml"/><Relationship Id="rId6" Type="http://schemas.openxmlformats.org/officeDocument/2006/relationships/image" Target="../media/image66.emf"/><Relationship Id="rId5" Type="http://schemas.openxmlformats.org/officeDocument/2006/relationships/oleObject" Target="../embeddings/oleObject118.bin"/><Relationship Id="rId4" Type="http://schemas.openxmlformats.org/officeDocument/2006/relationships/notesSlide" Target="../notesSlides/notesSlide9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8.xml"/></Relationships>
</file>

<file path=ppt/slides/_rels/slide10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7.xml"/><Relationship Id="rId1" Type="http://schemas.openxmlformats.org/officeDocument/2006/relationships/slideLayout" Target="../slideLayouts/slideLayout68.xml"/><Relationship Id="rId4" Type="http://schemas.openxmlformats.org/officeDocument/2006/relationships/chart" Target="../charts/chart4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8.xml"/><Relationship Id="rId1" Type="http://schemas.openxmlformats.org/officeDocument/2006/relationships/tags" Target="../tags/tag358.xml"/></Relationships>
</file>

<file path=ppt/slides/_rels/slide11.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47.xml"/><Relationship Id="rId3" Type="http://schemas.openxmlformats.org/officeDocument/2006/relationships/tags" Target="../tags/tag49.xml"/><Relationship Id="rId7" Type="http://schemas.openxmlformats.org/officeDocument/2006/relationships/image" Target="../media/image1.emf"/><Relationship Id="rId12" Type="http://schemas.openxmlformats.org/officeDocument/2006/relationships/slide" Target="slide44.xml"/><Relationship Id="rId2" Type="http://schemas.openxmlformats.org/officeDocument/2006/relationships/tags" Target="../tags/tag48.xml"/><Relationship Id="rId16" Type="http://schemas.openxmlformats.org/officeDocument/2006/relationships/slide" Target="slide60.xml"/><Relationship Id="rId1" Type="http://schemas.openxmlformats.org/officeDocument/2006/relationships/vmlDrawing" Target="../drawings/vmlDrawing24.vml"/><Relationship Id="rId6" Type="http://schemas.openxmlformats.org/officeDocument/2006/relationships/oleObject" Target="../embeddings/oleObject24.bin"/><Relationship Id="rId11" Type="http://schemas.openxmlformats.org/officeDocument/2006/relationships/slide" Target="slide40.xml"/><Relationship Id="rId5" Type="http://schemas.openxmlformats.org/officeDocument/2006/relationships/slideLayout" Target="../slideLayouts/slideLayout94.xml"/><Relationship Id="rId15" Type="http://schemas.openxmlformats.org/officeDocument/2006/relationships/slide" Target="slide55.xml"/><Relationship Id="rId10" Type="http://schemas.openxmlformats.org/officeDocument/2006/relationships/slide" Target="slide39.xml"/><Relationship Id="rId4" Type="http://schemas.openxmlformats.org/officeDocument/2006/relationships/tags" Target="../tags/tag50.xml"/><Relationship Id="rId9" Type="http://schemas.openxmlformats.org/officeDocument/2006/relationships/slide" Target="slide36.xml"/><Relationship Id="rId14" Type="http://schemas.openxmlformats.org/officeDocument/2006/relationships/slide" Target="slide50.xml"/></Relationships>
</file>

<file path=ppt/slides/_rels/slide110.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60.xml"/><Relationship Id="rId7" Type="http://schemas.openxmlformats.org/officeDocument/2006/relationships/oleObject" Target="../embeddings/oleObject119.bin"/><Relationship Id="rId2" Type="http://schemas.openxmlformats.org/officeDocument/2006/relationships/tags" Target="../tags/tag359.xml"/><Relationship Id="rId1" Type="http://schemas.openxmlformats.org/officeDocument/2006/relationships/vmlDrawing" Target="../drawings/vmlDrawing119.vml"/><Relationship Id="rId6" Type="http://schemas.openxmlformats.org/officeDocument/2006/relationships/notesSlide" Target="../notesSlides/notesSlide100.xml"/><Relationship Id="rId5" Type="http://schemas.openxmlformats.org/officeDocument/2006/relationships/slideLayout" Target="../slideLayouts/slideLayout68.xml"/><Relationship Id="rId4" Type="http://schemas.openxmlformats.org/officeDocument/2006/relationships/tags" Target="../tags/tag36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51.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55.xml"/><Relationship Id="rId7" Type="http://schemas.openxmlformats.org/officeDocument/2006/relationships/oleObject" Target="../embeddings/oleObject27.bin"/><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slideLayout" Target="../slideLayouts/slideLayout55.xml"/><Relationship Id="rId5" Type="http://schemas.openxmlformats.org/officeDocument/2006/relationships/tags" Target="../tags/tag57.xml"/><Relationship Id="rId4" Type="http://schemas.openxmlformats.org/officeDocument/2006/relationships/tags" Target="../tags/tag56.xml"/></Relationships>
</file>

<file path=ppt/slides/_rels/slide15.xml.rels><?xml version="1.0" encoding="UTF-8" standalone="yes"?>
<Relationships xmlns="http://schemas.openxmlformats.org/package/2006/relationships"><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9" Type="http://schemas.openxmlformats.org/officeDocument/2006/relationships/tags" Target="../tags/tag95.xml"/><Relationship Id="rId3" Type="http://schemas.openxmlformats.org/officeDocument/2006/relationships/tags" Target="../tags/tag59.xml"/><Relationship Id="rId21" Type="http://schemas.openxmlformats.org/officeDocument/2006/relationships/tags" Target="../tags/tag77.xml"/><Relationship Id="rId34" Type="http://schemas.openxmlformats.org/officeDocument/2006/relationships/tags" Target="../tags/tag90.xml"/><Relationship Id="rId42" Type="http://schemas.openxmlformats.org/officeDocument/2006/relationships/tags" Target="../tags/tag98.xml"/><Relationship Id="rId47" Type="http://schemas.openxmlformats.org/officeDocument/2006/relationships/tags" Target="../tags/tag103.xml"/><Relationship Id="rId50" Type="http://schemas.openxmlformats.org/officeDocument/2006/relationships/notesSlide" Target="../notesSlides/notesSlide11.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tags" Target="../tags/tag89.xml"/><Relationship Id="rId38" Type="http://schemas.openxmlformats.org/officeDocument/2006/relationships/tags" Target="../tags/tag94.xml"/><Relationship Id="rId46" Type="http://schemas.openxmlformats.org/officeDocument/2006/relationships/tags" Target="../tags/tag102.xml"/><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41" Type="http://schemas.openxmlformats.org/officeDocument/2006/relationships/tags" Target="../tags/tag97.xml"/><Relationship Id="rId1" Type="http://schemas.openxmlformats.org/officeDocument/2006/relationships/vmlDrawing" Target="../drawings/vmlDrawing28.v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tags" Target="../tags/tag93.xml"/><Relationship Id="rId40" Type="http://schemas.openxmlformats.org/officeDocument/2006/relationships/tags" Target="../tags/tag96.xml"/><Relationship Id="rId45" Type="http://schemas.openxmlformats.org/officeDocument/2006/relationships/tags" Target="../tags/tag101.xml"/><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tags" Target="../tags/tag92.xml"/><Relationship Id="rId49" Type="http://schemas.openxmlformats.org/officeDocument/2006/relationships/slideLayout" Target="../slideLayouts/slideLayout94.xml"/><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4" Type="http://schemas.openxmlformats.org/officeDocument/2006/relationships/tags" Target="../tags/tag100.xml"/><Relationship Id="rId52" Type="http://schemas.openxmlformats.org/officeDocument/2006/relationships/image" Target="../media/image1.emf"/><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tags" Target="../tags/tag91.xml"/><Relationship Id="rId43" Type="http://schemas.openxmlformats.org/officeDocument/2006/relationships/tags" Target="../tags/tag99.xml"/><Relationship Id="rId48" Type="http://schemas.openxmlformats.org/officeDocument/2006/relationships/tags" Target="../tags/tag104.xml"/><Relationship Id="rId8" Type="http://schemas.openxmlformats.org/officeDocument/2006/relationships/tags" Target="../tags/tag64.xml"/><Relationship Id="rId51" Type="http://schemas.openxmlformats.org/officeDocument/2006/relationships/oleObject" Target="../embeddings/oleObject2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06.xml"/><Relationship Id="rId7" Type="http://schemas.openxmlformats.org/officeDocument/2006/relationships/notesSlide" Target="../notesSlides/notesSlide12.xml"/><Relationship Id="rId2" Type="http://schemas.openxmlformats.org/officeDocument/2006/relationships/tags" Target="../tags/tag105.xml"/><Relationship Id="rId1" Type="http://schemas.openxmlformats.org/officeDocument/2006/relationships/vmlDrawing" Target="../drawings/vmlDrawing29.vml"/><Relationship Id="rId6" Type="http://schemas.openxmlformats.org/officeDocument/2006/relationships/slideLayout" Target="../slideLayouts/slideLayout55.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09.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10.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tags" Target="../tags/tag112.xml"/><Relationship Id="rId21" Type="http://schemas.openxmlformats.org/officeDocument/2006/relationships/image" Target="../media/image15.svg"/><Relationship Id="rId34" Type="http://schemas.openxmlformats.org/officeDocument/2006/relationships/image" Target="../media/image28.png"/><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image" Target="../media/image1.emf"/><Relationship Id="rId25" Type="http://schemas.openxmlformats.org/officeDocument/2006/relationships/image" Target="../media/image19.svg"/><Relationship Id="rId33" Type="http://schemas.openxmlformats.org/officeDocument/2006/relationships/image" Target="../media/image27.svg"/><Relationship Id="rId2" Type="http://schemas.openxmlformats.org/officeDocument/2006/relationships/tags" Target="../tags/tag111.xml"/><Relationship Id="rId16" Type="http://schemas.openxmlformats.org/officeDocument/2006/relationships/oleObject" Target="../embeddings/oleObject32.bin"/><Relationship Id="rId20" Type="http://schemas.openxmlformats.org/officeDocument/2006/relationships/image" Target="../media/image14.png"/><Relationship Id="rId29" Type="http://schemas.openxmlformats.org/officeDocument/2006/relationships/image" Target="../media/image23.svg"/><Relationship Id="rId1" Type="http://schemas.openxmlformats.org/officeDocument/2006/relationships/vmlDrawing" Target="../drawings/vmlDrawing32.v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image" Target="../media/image18.png"/><Relationship Id="rId32" Type="http://schemas.openxmlformats.org/officeDocument/2006/relationships/image" Target="../media/image26.png"/><Relationship Id="rId37" Type="http://schemas.openxmlformats.org/officeDocument/2006/relationships/image" Target="../media/image31.svg"/><Relationship Id="rId5" Type="http://schemas.openxmlformats.org/officeDocument/2006/relationships/tags" Target="../tags/tag114.xml"/><Relationship Id="rId15" Type="http://schemas.openxmlformats.org/officeDocument/2006/relationships/notesSlide" Target="../notesSlides/notesSlide14.xml"/><Relationship Id="rId23" Type="http://schemas.openxmlformats.org/officeDocument/2006/relationships/image" Target="../media/image17.svg"/><Relationship Id="rId28" Type="http://schemas.openxmlformats.org/officeDocument/2006/relationships/image" Target="../media/image22.png"/><Relationship Id="rId36" Type="http://schemas.openxmlformats.org/officeDocument/2006/relationships/image" Target="../media/image30.png"/><Relationship Id="rId10" Type="http://schemas.openxmlformats.org/officeDocument/2006/relationships/tags" Target="../tags/tag119.xml"/><Relationship Id="rId19" Type="http://schemas.openxmlformats.org/officeDocument/2006/relationships/image" Target="../media/image13.svg"/><Relationship Id="rId31" Type="http://schemas.openxmlformats.org/officeDocument/2006/relationships/image" Target="../media/image25.sv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slideLayout" Target="../slideLayouts/slideLayout55.xml"/><Relationship Id="rId22" Type="http://schemas.openxmlformats.org/officeDocument/2006/relationships/image" Target="../media/image16.png"/><Relationship Id="rId27" Type="http://schemas.openxmlformats.org/officeDocument/2006/relationships/image" Target="../media/image21.svg"/><Relationship Id="rId30" Type="http://schemas.openxmlformats.org/officeDocument/2006/relationships/image" Target="../media/image24.png"/><Relationship Id="rId35"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23.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124.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25.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chart" Target="../charts/chart2.xml"/><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chart" Target="../charts/chart1.xml"/><Relationship Id="rId2" Type="http://schemas.openxmlformats.org/officeDocument/2006/relationships/tags" Target="../tags/tag126.xml"/><Relationship Id="rId1" Type="http://schemas.openxmlformats.org/officeDocument/2006/relationships/vmlDrawing" Target="../drawings/vmlDrawing36.vml"/><Relationship Id="rId6" Type="http://schemas.openxmlformats.org/officeDocument/2006/relationships/tags" Target="../tags/tag130.xml"/><Relationship Id="rId11" Type="http://schemas.openxmlformats.org/officeDocument/2006/relationships/image" Target="../media/image1.emf"/><Relationship Id="rId5" Type="http://schemas.openxmlformats.org/officeDocument/2006/relationships/tags" Target="../tags/tag129.xml"/><Relationship Id="rId10" Type="http://schemas.openxmlformats.org/officeDocument/2006/relationships/oleObject" Target="../embeddings/oleObject36.bin"/><Relationship Id="rId4" Type="http://schemas.openxmlformats.org/officeDocument/2006/relationships/tags" Target="../tags/tag128.xml"/><Relationship Id="rId9"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tags" Target="../tags/tag143.xml"/><Relationship Id="rId18" Type="http://schemas.openxmlformats.org/officeDocument/2006/relationships/slideLayout" Target="../slideLayouts/slideLayout55.xml"/><Relationship Id="rId3" Type="http://schemas.openxmlformats.org/officeDocument/2006/relationships/tags" Target="../tags/tag133.xml"/><Relationship Id="rId21" Type="http://schemas.openxmlformats.org/officeDocument/2006/relationships/image" Target="../media/image1.emf"/><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tags" Target="../tags/tag147.xml"/><Relationship Id="rId2" Type="http://schemas.openxmlformats.org/officeDocument/2006/relationships/tags" Target="../tags/tag132.xml"/><Relationship Id="rId16" Type="http://schemas.openxmlformats.org/officeDocument/2006/relationships/tags" Target="../tags/tag146.xml"/><Relationship Id="rId20" Type="http://schemas.openxmlformats.org/officeDocument/2006/relationships/oleObject" Target="../embeddings/oleObject37.bin"/><Relationship Id="rId1" Type="http://schemas.openxmlformats.org/officeDocument/2006/relationships/vmlDrawing" Target="../drawings/vmlDrawing37.vml"/><Relationship Id="rId6" Type="http://schemas.openxmlformats.org/officeDocument/2006/relationships/tags" Target="../tags/tag136.xml"/><Relationship Id="rId11" Type="http://schemas.openxmlformats.org/officeDocument/2006/relationships/tags" Target="../tags/tag141.xml"/><Relationship Id="rId24" Type="http://schemas.openxmlformats.org/officeDocument/2006/relationships/chart" Target="../charts/chart5.xml"/><Relationship Id="rId5" Type="http://schemas.openxmlformats.org/officeDocument/2006/relationships/tags" Target="../tags/tag135.xml"/><Relationship Id="rId15" Type="http://schemas.openxmlformats.org/officeDocument/2006/relationships/tags" Target="../tags/tag145.xml"/><Relationship Id="rId23" Type="http://schemas.openxmlformats.org/officeDocument/2006/relationships/chart" Target="../charts/chart4.xml"/><Relationship Id="rId10" Type="http://schemas.openxmlformats.org/officeDocument/2006/relationships/tags" Target="../tags/tag140.xml"/><Relationship Id="rId19" Type="http://schemas.openxmlformats.org/officeDocument/2006/relationships/notesSlide" Target="../notesSlides/notesSlide18.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tags" Target="../tags/tag144.xml"/><Relationship Id="rId22"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148.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tags" Target="../tags/tag150.xml"/><Relationship Id="rId7" Type="http://schemas.openxmlformats.org/officeDocument/2006/relationships/image" Target="../media/image1.emf"/><Relationship Id="rId12" Type="http://schemas.openxmlformats.org/officeDocument/2006/relationships/image" Target="../media/image36.png"/><Relationship Id="rId2" Type="http://schemas.openxmlformats.org/officeDocument/2006/relationships/tags" Target="../tags/tag149.xml"/><Relationship Id="rId1" Type="http://schemas.openxmlformats.org/officeDocument/2006/relationships/vmlDrawing" Target="../drawings/vmlDrawing39.vml"/><Relationship Id="rId6" Type="http://schemas.openxmlformats.org/officeDocument/2006/relationships/oleObject" Target="../embeddings/oleObject39.bin"/><Relationship Id="rId11" Type="http://schemas.openxmlformats.org/officeDocument/2006/relationships/image" Target="../media/image35.svg"/><Relationship Id="rId5" Type="http://schemas.openxmlformats.org/officeDocument/2006/relationships/notesSlide" Target="../notesSlides/notesSlide20.xml"/><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slideLayout" Target="../slideLayouts/slideLayout55.xml"/><Relationship Id="rId9" Type="http://schemas.openxmlformats.org/officeDocument/2006/relationships/image" Target="../media/image33.svg"/><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slideLayout" Target="../slideLayouts/slideLayout68.xml"/><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tags" Target="../tags/tag151.xml"/><Relationship Id="rId1" Type="http://schemas.openxmlformats.org/officeDocument/2006/relationships/vmlDrawing" Target="../drawings/vmlDrawing40.vml"/><Relationship Id="rId6" Type="http://schemas.openxmlformats.org/officeDocument/2006/relationships/image" Target="../media/image40.emf"/><Relationship Id="rId11" Type="http://schemas.openxmlformats.org/officeDocument/2006/relationships/image" Target="../media/image45.png"/><Relationship Id="rId5" Type="http://schemas.openxmlformats.org/officeDocument/2006/relationships/oleObject" Target="../embeddings/oleObject40.bin"/><Relationship Id="rId10" Type="http://schemas.openxmlformats.org/officeDocument/2006/relationships/image" Target="../media/image44.svg"/><Relationship Id="rId4" Type="http://schemas.openxmlformats.org/officeDocument/2006/relationships/notesSlide" Target="../notesSlides/notesSlide21.xml"/><Relationship Id="rId9" Type="http://schemas.openxmlformats.org/officeDocument/2006/relationships/image" Target="../media/image43.png"/><Relationship Id="rId14" Type="http://schemas.openxmlformats.org/officeDocument/2006/relationships/image" Target="../media/image48.sv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152.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1.emf"/><Relationship Id="rId2" Type="http://schemas.openxmlformats.org/officeDocument/2006/relationships/tags" Target="../tags/tag153.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notesSlide" Target="../notesSlides/notesSlide23.xml"/><Relationship Id="rId4"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26.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1.emf"/><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oleObject" Target="../embeddings/oleObject43.bin"/><Relationship Id="rId2" Type="http://schemas.openxmlformats.org/officeDocument/2006/relationships/tags" Target="../tags/tag155.xml"/><Relationship Id="rId16" Type="http://schemas.openxmlformats.org/officeDocument/2006/relationships/image" Target="../media/image51.png"/><Relationship Id="rId1" Type="http://schemas.openxmlformats.org/officeDocument/2006/relationships/vmlDrawing" Target="../drawings/vmlDrawing43.vml"/><Relationship Id="rId6" Type="http://schemas.openxmlformats.org/officeDocument/2006/relationships/tags" Target="../tags/tag159.xml"/><Relationship Id="rId11" Type="http://schemas.openxmlformats.org/officeDocument/2006/relationships/notesSlide" Target="../notesSlides/notesSlide24.xml"/><Relationship Id="rId5" Type="http://schemas.openxmlformats.org/officeDocument/2006/relationships/tags" Target="../tags/tag158.xml"/><Relationship Id="rId15" Type="http://schemas.openxmlformats.org/officeDocument/2006/relationships/image" Target="../media/image50.png"/><Relationship Id="rId10" Type="http://schemas.openxmlformats.org/officeDocument/2006/relationships/slideLayout" Target="../slideLayouts/slideLayout55.xml"/><Relationship Id="rId4" Type="http://schemas.openxmlformats.org/officeDocument/2006/relationships/tags" Target="../tags/tag157.xml"/><Relationship Id="rId9" Type="http://schemas.openxmlformats.org/officeDocument/2006/relationships/tags" Target="../tags/tag162.xml"/><Relationship Id="rId1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163.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s/_rels/slide32.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notesSlide" Target="../notesSlides/notesSlide25.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slideLayout" Target="../slideLayouts/slideLayout55.xml"/><Relationship Id="rId17" Type="http://schemas.openxmlformats.org/officeDocument/2006/relationships/chart" Target="../charts/chart7.xml"/><Relationship Id="rId2" Type="http://schemas.openxmlformats.org/officeDocument/2006/relationships/tags" Target="../tags/tag164.xml"/><Relationship Id="rId16" Type="http://schemas.openxmlformats.org/officeDocument/2006/relationships/chart" Target="../charts/chart6.xml"/><Relationship Id="rId1" Type="http://schemas.openxmlformats.org/officeDocument/2006/relationships/vmlDrawing" Target="../drawings/vmlDrawing45.v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image" Target="../media/image1.emf"/><Relationship Id="rId10" Type="http://schemas.openxmlformats.org/officeDocument/2006/relationships/tags" Target="../tags/tag172.xml"/><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oleObject" Target="../embeddings/oleObject45.bin"/></Relationships>
</file>

<file path=ppt/slides/_rels/slide3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5.xml"/><Relationship Id="rId7" Type="http://schemas.openxmlformats.org/officeDocument/2006/relationships/oleObject" Target="../embeddings/oleObject46.bin"/><Relationship Id="rId2" Type="http://schemas.openxmlformats.org/officeDocument/2006/relationships/tags" Target="../tags/tag174.xml"/><Relationship Id="rId1" Type="http://schemas.openxmlformats.org/officeDocument/2006/relationships/vmlDrawing" Target="../drawings/vmlDrawing46.vml"/><Relationship Id="rId6" Type="http://schemas.openxmlformats.org/officeDocument/2006/relationships/notesSlide" Target="../notesSlides/notesSlide26.xml"/><Relationship Id="rId5" Type="http://schemas.openxmlformats.org/officeDocument/2006/relationships/slideLayout" Target="../slideLayouts/slideLayout55.xml"/><Relationship Id="rId4" Type="http://schemas.openxmlformats.org/officeDocument/2006/relationships/tags" Target="../tags/tag176.xml"/><Relationship Id="rId9" Type="http://schemas.openxmlformats.org/officeDocument/2006/relationships/slide" Target="slide11.xml"/></Relationships>
</file>

<file path=ppt/slides/_rels/slide3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78.xml"/><Relationship Id="rId7" Type="http://schemas.openxmlformats.org/officeDocument/2006/relationships/oleObject" Target="../embeddings/oleObject47.bin"/><Relationship Id="rId2" Type="http://schemas.openxmlformats.org/officeDocument/2006/relationships/tags" Target="../tags/tag177.xml"/><Relationship Id="rId1" Type="http://schemas.openxmlformats.org/officeDocument/2006/relationships/vmlDrawing" Target="../drawings/vmlDrawing47.vml"/><Relationship Id="rId6" Type="http://schemas.openxmlformats.org/officeDocument/2006/relationships/notesSlide" Target="../notesSlides/notesSlide27.xml"/><Relationship Id="rId5" Type="http://schemas.openxmlformats.org/officeDocument/2006/relationships/slideLayout" Target="../slideLayouts/slideLayout55.xml"/><Relationship Id="rId4" Type="http://schemas.openxmlformats.org/officeDocument/2006/relationships/tags" Target="../tags/tag179.xml"/></Relationships>
</file>

<file path=ppt/slides/_rels/slide35.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chart" Target="../charts/chart8.xml"/><Relationship Id="rId3" Type="http://schemas.openxmlformats.org/officeDocument/2006/relationships/tags" Target="../tags/tag181.xml"/><Relationship Id="rId7" Type="http://schemas.openxmlformats.org/officeDocument/2006/relationships/tags" Target="../tags/tag185.xml"/><Relationship Id="rId12" Type="http://schemas.openxmlformats.org/officeDocument/2006/relationships/image" Target="../media/image1.emf"/><Relationship Id="rId2" Type="http://schemas.openxmlformats.org/officeDocument/2006/relationships/tags" Target="../tags/tag180.xml"/><Relationship Id="rId1" Type="http://schemas.openxmlformats.org/officeDocument/2006/relationships/vmlDrawing" Target="../drawings/vmlDrawing48.vml"/><Relationship Id="rId6" Type="http://schemas.openxmlformats.org/officeDocument/2006/relationships/tags" Target="../tags/tag184.xml"/><Relationship Id="rId11" Type="http://schemas.openxmlformats.org/officeDocument/2006/relationships/oleObject" Target="../embeddings/oleObject48.bin"/><Relationship Id="rId5" Type="http://schemas.openxmlformats.org/officeDocument/2006/relationships/tags" Target="../tags/tag183.xml"/><Relationship Id="rId10" Type="http://schemas.openxmlformats.org/officeDocument/2006/relationships/notesSlide" Target="../notesSlides/notesSlide28.xml"/><Relationship Id="rId4" Type="http://schemas.openxmlformats.org/officeDocument/2006/relationships/tags" Target="../tags/tag182.xml"/><Relationship Id="rId9" Type="http://schemas.openxmlformats.org/officeDocument/2006/relationships/slideLayout" Target="../slideLayouts/slideLayout55.xml"/><Relationship Id="rId14" Type="http://schemas.openxmlformats.org/officeDocument/2006/relationships/slide" Target="slide72.xml"/></Relationships>
</file>

<file path=ppt/slides/_rels/slide3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88.xml"/><Relationship Id="rId7" Type="http://schemas.openxmlformats.org/officeDocument/2006/relationships/oleObject" Target="../embeddings/oleObject49.bin"/><Relationship Id="rId2" Type="http://schemas.openxmlformats.org/officeDocument/2006/relationships/tags" Target="../tags/tag187.xml"/><Relationship Id="rId1" Type="http://schemas.openxmlformats.org/officeDocument/2006/relationships/vmlDrawing" Target="../drawings/vmlDrawing49.vml"/><Relationship Id="rId6" Type="http://schemas.openxmlformats.org/officeDocument/2006/relationships/notesSlide" Target="../notesSlides/notesSlide29.xml"/><Relationship Id="rId5" Type="http://schemas.openxmlformats.org/officeDocument/2006/relationships/slideLayout" Target="../slideLayouts/slideLayout55.xml"/><Relationship Id="rId4" Type="http://schemas.openxmlformats.org/officeDocument/2006/relationships/tags" Target="../tags/tag189.xml"/><Relationship Id="rId9" Type="http://schemas.openxmlformats.org/officeDocument/2006/relationships/slide" Target="slide11.xml"/></Relationships>
</file>

<file path=ppt/slides/_rels/slide3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91.xml"/><Relationship Id="rId7" Type="http://schemas.openxmlformats.org/officeDocument/2006/relationships/oleObject" Target="../embeddings/oleObject50.bin"/><Relationship Id="rId2" Type="http://schemas.openxmlformats.org/officeDocument/2006/relationships/tags" Target="../tags/tag190.xml"/><Relationship Id="rId1" Type="http://schemas.openxmlformats.org/officeDocument/2006/relationships/vmlDrawing" Target="../drawings/vmlDrawing50.vml"/><Relationship Id="rId6" Type="http://schemas.openxmlformats.org/officeDocument/2006/relationships/notesSlide" Target="../notesSlides/notesSlide30.xml"/><Relationship Id="rId5" Type="http://schemas.openxmlformats.org/officeDocument/2006/relationships/slideLayout" Target="../slideLayouts/slideLayout94.xml"/><Relationship Id="rId4" Type="http://schemas.openxmlformats.org/officeDocument/2006/relationships/tags" Target="../tags/tag192.xml"/></Relationships>
</file>

<file path=ppt/slides/_rels/slide38.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oleObject" Target="../embeddings/oleObject51.bin"/><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notesSlide" Target="../notesSlides/notesSlide31.xml"/><Relationship Id="rId2" Type="http://schemas.openxmlformats.org/officeDocument/2006/relationships/tags" Target="../tags/tag193.xml"/><Relationship Id="rId16" Type="http://schemas.openxmlformats.org/officeDocument/2006/relationships/slide" Target="slide76.xml"/><Relationship Id="rId1" Type="http://schemas.openxmlformats.org/officeDocument/2006/relationships/vmlDrawing" Target="../drawings/vmlDrawing51.vml"/><Relationship Id="rId6" Type="http://schemas.openxmlformats.org/officeDocument/2006/relationships/tags" Target="../tags/tag197.xml"/><Relationship Id="rId11" Type="http://schemas.openxmlformats.org/officeDocument/2006/relationships/slideLayout" Target="../slideLayouts/slideLayout55.xml"/><Relationship Id="rId5" Type="http://schemas.openxmlformats.org/officeDocument/2006/relationships/tags" Target="../tags/tag196.xml"/><Relationship Id="rId15" Type="http://schemas.openxmlformats.org/officeDocument/2006/relationships/chart" Target="../charts/chart9.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 Id="rId14" Type="http://schemas.openxmlformats.org/officeDocument/2006/relationships/image" Target="../media/image1.emf"/></Relationships>
</file>

<file path=ppt/slides/_rels/slide3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tags" Target="../tags/tag203.xml"/><Relationship Id="rId7" Type="http://schemas.openxmlformats.org/officeDocument/2006/relationships/image" Target="../media/image1.emf"/><Relationship Id="rId2" Type="http://schemas.openxmlformats.org/officeDocument/2006/relationships/tags" Target="../tags/tag202.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slideLayout" Target="../slideLayouts/slideLayout55.xml"/><Relationship Id="rId4" Type="http://schemas.openxmlformats.org/officeDocument/2006/relationships/tags" Target="../tags/tag20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tags" Target="../tags/tag206.xml"/><Relationship Id="rId7" Type="http://schemas.openxmlformats.org/officeDocument/2006/relationships/image" Target="../media/image1.emf"/><Relationship Id="rId2" Type="http://schemas.openxmlformats.org/officeDocument/2006/relationships/tags" Target="../tags/tag205.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slideLayout" Target="../slideLayouts/slideLayout55.xml"/><Relationship Id="rId4" Type="http://schemas.openxmlformats.org/officeDocument/2006/relationships/tags" Target="../tags/tag207.xml"/></Relationships>
</file>

<file path=ppt/slides/_rels/slide4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09.xml"/><Relationship Id="rId7" Type="http://schemas.openxmlformats.org/officeDocument/2006/relationships/oleObject" Target="../embeddings/oleObject54.bin"/><Relationship Id="rId2" Type="http://schemas.openxmlformats.org/officeDocument/2006/relationships/tags" Target="../tags/tag208.xml"/><Relationship Id="rId1" Type="http://schemas.openxmlformats.org/officeDocument/2006/relationships/vmlDrawing" Target="../drawings/vmlDrawing54.vml"/><Relationship Id="rId6" Type="http://schemas.openxmlformats.org/officeDocument/2006/relationships/notesSlide" Target="../notesSlides/notesSlide32.xml"/><Relationship Id="rId5" Type="http://schemas.openxmlformats.org/officeDocument/2006/relationships/slideLayout" Target="../slideLayouts/slideLayout55.xml"/><Relationship Id="rId4" Type="http://schemas.openxmlformats.org/officeDocument/2006/relationships/tags" Target="../tags/tag210.xml"/></Relationships>
</file>

<file path=ppt/slides/_rels/slide42.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56.png"/><Relationship Id="rId18" Type="http://schemas.openxmlformats.org/officeDocument/2006/relationships/image" Target="../media/image44.svg"/><Relationship Id="rId3" Type="http://schemas.openxmlformats.org/officeDocument/2006/relationships/tags" Target="../tags/tag212.xml"/><Relationship Id="rId7" Type="http://schemas.openxmlformats.org/officeDocument/2006/relationships/oleObject" Target="../embeddings/oleObject55.bin"/><Relationship Id="rId12" Type="http://schemas.openxmlformats.org/officeDocument/2006/relationships/image" Target="../media/image55.svg"/><Relationship Id="rId17" Type="http://schemas.openxmlformats.org/officeDocument/2006/relationships/image" Target="../media/image43.png"/><Relationship Id="rId2" Type="http://schemas.openxmlformats.org/officeDocument/2006/relationships/tags" Target="../tags/tag211.xml"/><Relationship Id="rId16" Type="http://schemas.openxmlformats.org/officeDocument/2006/relationships/image" Target="../media/image46.svg"/><Relationship Id="rId1" Type="http://schemas.openxmlformats.org/officeDocument/2006/relationships/vmlDrawing" Target="../drawings/vmlDrawing55.vml"/><Relationship Id="rId6" Type="http://schemas.openxmlformats.org/officeDocument/2006/relationships/notesSlide" Target="../notesSlides/notesSlide33.xml"/><Relationship Id="rId11" Type="http://schemas.openxmlformats.org/officeDocument/2006/relationships/image" Target="../media/image54.png"/><Relationship Id="rId5" Type="http://schemas.openxmlformats.org/officeDocument/2006/relationships/slideLayout" Target="../slideLayouts/slideLayout55.xml"/><Relationship Id="rId15" Type="http://schemas.openxmlformats.org/officeDocument/2006/relationships/image" Target="../media/image45.png"/><Relationship Id="rId10" Type="http://schemas.openxmlformats.org/officeDocument/2006/relationships/image" Target="../media/image53.svg"/><Relationship Id="rId4" Type="http://schemas.openxmlformats.org/officeDocument/2006/relationships/tags" Target="../tags/tag213.xml"/><Relationship Id="rId9" Type="http://schemas.openxmlformats.org/officeDocument/2006/relationships/image" Target="../media/image52.png"/><Relationship Id="rId14" Type="http://schemas.openxmlformats.org/officeDocument/2006/relationships/image" Target="../media/image57.svg"/></Relationships>
</file>

<file path=ppt/slides/_rels/slide43.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oleObject" Target="../embeddings/oleObject56.bin"/><Relationship Id="rId18" Type="http://schemas.openxmlformats.org/officeDocument/2006/relationships/slide" Target="slide84.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notesSlide" Target="../notesSlides/notesSlide34.xml"/><Relationship Id="rId17" Type="http://schemas.openxmlformats.org/officeDocument/2006/relationships/chart" Target="../charts/chart12.xml"/><Relationship Id="rId2" Type="http://schemas.openxmlformats.org/officeDocument/2006/relationships/tags" Target="../tags/tag214.xml"/><Relationship Id="rId16" Type="http://schemas.openxmlformats.org/officeDocument/2006/relationships/chart" Target="../charts/chart11.xml"/><Relationship Id="rId1" Type="http://schemas.openxmlformats.org/officeDocument/2006/relationships/vmlDrawing" Target="../drawings/vmlDrawing56.vml"/><Relationship Id="rId6" Type="http://schemas.openxmlformats.org/officeDocument/2006/relationships/tags" Target="../tags/tag218.xml"/><Relationship Id="rId11" Type="http://schemas.openxmlformats.org/officeDocument/2006/relationships/slideLayout" Target="../slideLayouts/slideLayout55.xml"/><Relationship Id="rId5" Type="http://schemas.openxmlformats.org/officeDocument/2006/relationships/tags" Target="../tags/tag217.xml"/><Relationship Id="rId15" Type="http://schemas.openxmlformats.org/officeDocument/2006/relationships/chart" Target="../charts/chart10.xm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slide" Target="slide11.xml"/><Relationship Id="rId2" Type="http://schemas.openxmlformats.org/officeDocument/2006/relationships/tags" Target="../tags/tag223.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notesSlide" Target="../notesSlides/notesSlide35.xml"/></Relationships>
</file>

<file path=ppt/slides/_rels/slide45.xml.rels><?xml version="1.0" encoding="UTF-8" standalone="yes"?>
<Relationships xmlns="http://schemas.openxmlformats.org/package/2006/relationships"><Relationship Id="rId3" Type="http://schemas.openxmlformats.org/officeDocument/2006/relationships/tags" Target="../tags/tag225.xml"/><Relationship Id="rId7" Type="http://schemas.openxmlformats.org/officeDocument/2006/relationships/image" Target="../media/image1.emf"/><Relationship Id="rId2" Type="http://schemas.openxmlformats.org/officeDocument/2006/relationships/tags" Target="../tags/tag224.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36.xml"/><Relationship Id="rId4"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tags" Target="../tags/tag227.xml"/><Relationship Id="rId21" Type="http://schemas.microsoft.com/office/2007/relationships/diagramDrawing" Target="../diagrams/drawing2.xml"/><Relationship Id="rId7" Type="http://schemas.openxmlformats.org/officeDocument/2006/relationships/tags" Target="../tags/tag231.xml"/><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tags" Target="../tags/tag226.xml"/><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vmlDrawing" Target="../drawings/vmlDrawing59.vml"/><Relationship Id="rId6" Type="http://schemas.openxmlformats.org/officeDocument/2006/relationships/tags" Target="../tags/tag230.xml"/><Relationship Id="rId11" Type="http://schemas.openxmlformats.org/officeDocument/2006/relationships/image" Target="../media/image1.emf"/><Relationship Id="rId5" Type="http://schemas.openxmlformats.org/officeDocument/2006/relationships/tags" Target="../tags/tag229.xml"/><Relationship Id="rId15" Type="http://schemas.openxmlformats.org/officeDocument/2006/relationships/diagramColors" Target="../diagrams/colors1.xml"/><Relationship Id="rId10" Type="http://schemas.openxmlformats.org/officeDocument/2006/relationships/oleObject" Target="../embeddings/oleObject59.bin"/><Relationship Id="rId19" Type="http://schemas.openxmlformats.org/officeDocument/2006/relationships/diagramQuickStyle" Target="../diagrams/quickStyle2.xml"/><Relationship Id="rId4" Type="http://schemas.openxmlformats.org/officeDocument/2006/relationships/tags" Target="../tags/tag228.xml"/><Relationship Id="rId9" Type="http://schemas.openxmlformats.org/officeDocument/2006/relationships/notesSlide" Target="../notesSlides/notesSlide37.xml"/><Relationship Id="rId14" Type="http://schemas.openxmlformats.org/officeDocument/2006/relationships/diagramQuickStyle" Target="../diagrams/quickStyle1.xml"/><Relationship Id="rId22" Type="http://schemas.openxmlformats.org/officeDocument/2006/relationships/slide" Target="slide3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slide" Target="slide11.xml"/><Relationship Id="rId2" Type="http://schemas.openxmlformats.org/officeDocument/2006/relationships/tags" Target="../tags/tag232.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notesSlide" Target="../notesSlides/notesSlide38.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33.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4"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oleObject" Target="../embeddings/oleObject62.bin"/><Relationship Id="rId3" Type="http://schemas.openxmlformats.org/officeDocument/2006/relationships/tags" Target="../tags/tag235.xml"/><Relationship Id="rId7" Type="http://schemas.openxmlformats.org/officeDocument/2006/relationships/tags" Target="../tags/tag239.xml"/><Relationship Id="rId12" Type="http://schemas.openxmlformats.org/officeDocument/2006/relationships/notesSlide" Target="../notesSlides/notesSlide40.xml"/><Relationship Id="rId17" Type="http://schemas.openxmlformats.org/officeDocument/2006/relationships/slide" Target="slide92.xml"/><Relationship Id="rId2" Type="http://schemas.openxmlformats.org/officeDocument/2006/relationships/tags" Target="../tags/tag234.xml"/><Relationship Id="rId16" Type="http://schemas.openxmlformats.org/officeDocument/2006/relationships/chart" Target="../charts/chart14.xml"/><Relationship Id="rId1" Type="http://schemas.openxmlformats.org/officeDocument/2006/relationships/vmlDrawing" Target="../drawings/vmlDrawing62.vml"/><Relationship Id="rId6" Type="http://schemas.openxmlformats.org/officeDocument/2006/relationships/tags" Target="../tags/tag238.xml"/><Relationship Id="rId11" Type="http://schemas.openxmlformats.org/officeDocument/2006/relationships/slideLayout" Target="../slideLayouts/slideLayout55.xml"/><Relationship Id="rId5" Type="http://schemas.openxmlformats.org/officeDocument/2006/relationships/tags" Target="../tags/tag237.xml"/><Relationship Id="rId15" Type="http://schemas.openxmlformats.org/officeDocument/2006/relationships/chart" Target="../charts/chart13.xml"/><Relationship Id="rId10" Type="http://schemas.openxmlformats.org/officeDocument/2006/relationships/tags" Target="../tags/tag242.xm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4.xml"/><Relationship Id="rId7" Type="http://schemas.openxmlformats.org/officeDocument/2006/relationships/slide" Target="slide20.xml"/><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slide" Target="slide11.xml"/><Relationship Id="rId2" Type="http://schemas.openxmlformats.org/officeDocument/2006/relationships/tags" Target="../tags/tag243.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notesSlide" Target="../notesSlides/notesSlide4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44.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notesSlide" Target="../notesSlides/notesSlide4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45.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notesSlide" Target="../notesSlides/notesSlide43.xml"/></Relationships>
</file>

<file path=ppt/slides/_rels/slide5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slideLayout" Target="../slideLayouts/slideLayout55.xml"/><Relationship Id="rId7" Type="http://schemas.openxmlformats.org/officeDocument/2006/relationships/image" Target="../media/image56.png"/><Relationship Id="rId12" Type="http://schemas.openxmlformats.org/officeDocument/2006/relationships/image" Target="../media/image59.svg"/><Relationship Id="rId2" Type="http://schemas.openxmlformats.org/officeDocument/2006/relationships/tags" Target="../tags/tag246.xml"/><Relationship Id="rId1" Type="http://schemas.openxmlformats.org/officeDocument/2006/relationships/vmlDrawing" Target="../drawings/vmlDrawing66.vml"/><Relationship Id="rId6" Type="http://schemas.openxmlformats.org/officeDocument/2006/relationships/image" Target="../media/image1.emf"/><Relationship Id="rId11" Type="http://schemas.openxmlformats.org/officeDocument/2006/relationships/image" Target="../media/image58.png"/><Relationship Id="rId5" Type="http://schemas.openxmlformats.org/officeDocument/2006/relationships/oleObject" Target="../embeddings/oleObject66.bin"/><Relationship Id="rId10" Type="http://schemas.openxmlformats.org/officeDocument/2006/relationships/image" Target="../media/image44.svg"/><Relationship Id="rId4" Type="http://schemas.openxmlformats.org/officeDocument/2006/relationships/notesSlide" Target="../notesSlides/notesSlide44.xml"/><Relationship Id="rId9" Type="http://schemas.openxmlformats.org/officeDocument/2006/relationships/image" Target="../media/image43.png"/></Relationships>
</file>

<file path=ppt/slides/_rels/slide54.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chart" Target="../charts/chart15.xml"/><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image" Target="../media/image1.emf"/><Relationship Id="rId2" Type="http://schemas.openxmlformats.org/officeDocument/2006/relationships/tags" Target="../tags/tag247.xml"/><Relationship Id="rId1" Type="http://schemas.openxmlformats.org/officeDocument/2006/relationships/vmlDrawing" Target="../drawings/vmlDrawing67.vml"/><Relationship Id="rId6" Type="http://schemas.openxmlformats.org/officeDocument/2006/relationships/tags" Target="../tags/tag251.xml"/><Relationship Id="rId11" Type="http://schemas.openxmlformats.org/officeDocument/2006/relationships/oleObject" Target="../embeddings/oleObject67.bin"/><Relationship Id="rId5" Type="http://schemas.openxmlformats.org/officeDocument/2006/relationships/tags" Target="../tags/tag250.xml"/><Relationship Id="rId10" Type="http://schemas.openxmlformats.org/officeDocument/2006/relationships/notesSlide" Target="../notesSlides/notesSlide45.xml"/><Relationship Id="rId4" Type="http://schemas.openxmlformats.org/officeDocument/2006/relationships/tags" Target="../tags/tag249.xml"/><Relationship Id="rId9" Type="http://schemas.openxmlformats.org/officeDocument/2006/relationships/slideLayout" Target="../slideLayouts/slideLayout55.xml"/><Relationship Id="rId14" Type="http://schemas.openxmlformats.org/officeDocument/2006/relationships/slide" Target="slide98.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slide" Target="slide11.xml"/><Relationship Id="rId2" Type="http://schemas.openxmlformats.org/officeDocument/2006/relationships/tags" Target="../tags/tag254.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255.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56.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notesSlide" Target="../notesSlides/notesSlide48.xml"/></Relationships>
</file>

<file path=ppt/slides/_rels/slide58.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3.png"/><Relationship Id="rId3" Type="http://schemas.openxmlformats.org/officeDocument/2006/relationships/slideLayout" Target="../slideLayouts/slideLayout94.xml"/><Relationship Id="rId7" Type="http://schemas.openxmlformats.org/officeDocument/2006/relationships/image" Target="../media/image52.png"/><Relationship Id="rId12" Type="http://schemas.openxmlformats.org/officeDocument/2006/relationships/image" Target="../media/image61.svg"/><Relationship Id="rId2" Type="http://schemas.openxmlformats.org/officeDocument/2006/relationships/tags" Target="../tags/tag257.xml"/><Relationship Id="rId1" Type="http://schemas.openxmlformats.org/officeDocument/2006/relationships/vmlDrawing" Target="../drawings/vmlDrawing71.vml"/><Relationship Id="rId6" Type="http://schemas.openxmlformats.org/officeDocument/2006/relationships/image" Target="../media/image1.emf"/><Relationship Id="rId11" Type="http://schemas.openxmlformats.org/officeDocument/2006/relationships/image" Target="../media/image60.png"/><Relationship Id="rId5" Type="http://schemas.openxmlformats.org/officeDocument/2006/relationships/oleObject" Target="../embeddings/oleObject71.bin"/><Relationship Id="rId10" Type="http://schemas.openxmlformats.org/officeDocument/2006/relationships/image" Target="../media/image57.svg"/><Relationship Id="rId4" Type="http://schemas.openxmlformats.org/officeDocument/2006/relationships/notesSlide" Target="../notesSlides/notesSlide49.xml"/><Relationship Id="rId9" Type="http://schemas.openxmlformats.org/officeDocument/2006/relationships/image" Target="../media/image56.png"/><Relationship Id="rId14" Type="http://schemas.openxmlformats.org/officeDocument/2006/relationships/image" Target="../media/image44.svg"/></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0.xml"/><Relationship Id="rId13" Type="http://schemas.openxmlformats.org/officeDocument/2006/relationships/image" Target="../media/image63.svg"/><Relationship Id="rId3" Type="http://schemas.openxmlformats.org/officeDocument/2006/relationships/tags" Target="../tags/tag259.xml"/><Relationship Id="rId7" Type="http://schemas.openxmlformats.org/officeDocument/2006/relationships/slideLayout" Target="../slideLayouts/slideLayout94.xml"/><Relationship Id="rId12" Type="http://schemas.openxmlformats.org/officeDocument/2006/relationships/image" Target="../media/image62.png"/><Relationship Id="rId2" Type="http://schemas.openxmlformats.org/officeDocument/2006/relationships/tags" Target="../tags/tag258.xml"/><Relationship Id="rId16" Type="http://schemas.openxmlformats.org/officeDocument/2006/relationships/slide" Target="slide104.xml"/><Relationship Id="rId1" Type="http://schemas.openxmlformats.org/officeDocument/2006/relationships/vmlDrawing" Target="../drawings/vmlDrawing72.vml"/><Relationship Id="rId6" Type="http://schemas.openxmlformats.org/officeDocument/2006/relationships/tags" Target="../tags/tag262.xml"/><Relationship Id="rId11" Type="http://schemas.openxmlformats.org/officeDocument/2006/relationships/chart" Target="../charts/chart16.xml"/><Relationship Id="rId5" Type="http://schemas.openxmlformats.org/officeDocument/2006/relationships/tags" Target="../tags/tag261.xml"/><Relationship Id="rId15" Type="http://schemas.openxmlformats.org/officeDocument/2006/relationships/image" Target="../media/image65.svg"/><Relationship Id="rId10" Type="http://schemas.openxmlformats.org/officeDocument/2006/relationships/image" Target="../media/image1.emf"/><Relationship Id="rId4" Type="http://schemas.openxmlformats.org/officeDocument/2006/relationships/tags" Target="../tags/tag260.xml"/><Relationship Id="rId9" Type="http://schemas.openxmlformats.org/officeDocument/2006/relationships/oleObject" Target="../embeddings/oleObject72.bin"/><Relationship Id="rId14" Type="http://schemas.openxmlformats.org/officeDocument/2006/relationships/image" Target="../media/image64.png"/></Relationships>
</file>

<file path=ppt/slides/_rels/slide6.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notesSlide" Target="../notesSlides/notesSlide6.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slideLayout" Target="../slideLayouts/slideLayout107.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image" Target="../media/image1.emf"/><Relationship Id="rId1" Type="http://schemas.openxmlformats.org/officeDocument/2006/relationships/vmlDrawing" Target="../drawings/vmlDrawing19.v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oleObject" Target="../embeddings/oleObject19.bin"/><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slide" Target="slide11.xml"/><Relationship Id="rId2" Type="http://schemas.openxmlformats.org/officeDocument/2006/relationships/tags" Target="../tags/tag263.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264.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265.xml"/><Relationship Id="rId1" Type="http://schemas.openxmlformats.org/officeDocument/2006/relationships/vmlDrawing" Target="../drawings/vmlDrawing75.vml"/><Relationship Id="rId5" Type="http://schemas.openxmlformats.org/officeDocument/2006/relationships/image" Target="../media/image1.emf"/><Relationship Id="rId4" Type="http://schemas.openxmlformats.org/officeDocument/2006/relationships/oleObject" Target="../embeddings/oleObject75.bin"/></Relationships>
</file>

<file path=ppt/slides/_rels/slide6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267.xml"/><Relationship Id="rId7" Type="http://schemas.openxmlformats.org/officeDocument/2006/relationships/oleObject" Target="../embeddings/oleObject76.bin"/><Relationship Id="rId2" Type="http://schemas.openxmlformats.org/officeDocument/2006/relationships/tags" Target="../tags/tag266.xml"/><Relationship Id="rId1" Type="http://schemas.openxmlformats.org/officeDocument/2006/relationships/vmlDrawing" Target="../drawings/vmlDrawing76.vml"/><Relationship Id="rId6" Type="http://schemas.openxmlformats.org/officeDocument/2006/relationships/notesSlide" Target="../notesSlides/notesSlide53.xml"/><Relationship Id="rId5" Type="http://schemas.openxmlformats.org/officeDocument/2006/relationships/slideLayout" Target="../slideLayouts/slideLayout107.xml"/><Relationship Id="rId4" Type="http://schemas.openxmlformats.org/officeDocument/2006/relationships/tags" Target="../tags/tag268.xml"/><Relationship Id="rId9" Type="http://schemas.openxmlformats.org/officeDocument/2006/relationships/slide" Target="slide32.xml"/></Relationships>
</file>

<file path=ppt/slides/_rels/slide64.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270.xml"/><Relationship Id="rId7" Type="http://schemas.openxmlformats.org/officeDocument/2006/relationships/oleObject" Target="../embeddings/oleObject77.bin"/><Relationship Id="rId2" Type="http://schemas.openxmlformats.org/officeDocument/2006/relationships/tags" Target="../tags/tag269.xml"/><Relationship Id="rId1" Type="http://schemas.openxmlformats.org/officeDocument/2006/relationships/vmlDrawing" Target="../drawings/vmlDrawing77.vml"/><Relationship Id="rId6" Type="http://schemas.openxmlformats.org/officeDocument/2006/relationships/notesSlide" Target="../notesSlides/notesSlide54.xml"/><Relationship Id="rId5" Type="http://schemas.openxmlformats.org/officeDocument/2006/relationships/slideLayout" Target="../slideLayouts/slideLayout107.xml"/><Relationship Id="rId4" Type="http://schemas.openxmlformats.org/officeDocument/2006/relationships/tags" Target="../tags/tag271.xml"/></Relationships>
</file>

<file path=ppt/slides/_rels/slide6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273.xml"/><Relationship Id="rId7" Type="http://schemas.openxmlformats.org/officeDocument/2006/relationships/oleObject" Target="../embeddings/oleObject78.bin"/><Relationship Id="rId2" Type="http://schemas.openxmlformats.org/officeDocument/2006/relationships/tags" Target="../tags/tag272.xml"/><Relationship Id="rId1" Type="http://schemas.openxmlformats.org/officeDocument/2006/relationships/vmlDrawing" Target="../drawings/vmlDrawing78.vml"/><Relationship Id="rId6" Type="http://schemas.openxmlformats.org/officeDocument/2006/relationships/notesSlide" Target="../notesSlides/notesSlide55.xml"/><Relationship Id="rId5" Type="http://schemas.openxmlformats.org/officeDocument/2006/relationships/slideLayout" Target="../slideLayouts/slideLayout107.xml"/><Relationship Id="rId4" Type="http://schemas.openxmlformats.org/officeDocument/2006/relationships/tags" Target="../tags/tag274.xml"/></Relationships>
</file>

<file path=ppt/slides/_rels/slide6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276.xml"/><Relationship Id="rId7" Type="http://schemas.openxmlformats.org/officeDocument/2006/relationships/oleObject" Target="../embeddings/oleObject79.bin"/><Relationship Id="rId2" Type="http://schemas.openxmlformats.org/officeDocument/2006/relationships/tags" Target="../tags/tag275.xml"/><Relationship Id="rId1" Type="http://schemas.openxmlformats.org/officeDocument/2006/relationships/vmlDrawing" Target="../drawings/vmlDrawing79.vml"/><Relationship Id="rId6" Type="http://schemas.openxmlformats.org/officeDocument/2006/relationships/notesSlide" Target="../notesSlides/notesSlide56.xml"/><Relationship Id="rId5" Type="http://schemas.openxmlformats.org/officeDocument/2006/relationships/slideLayout" Target="../slideLayouts/slideLayout107.xml"/><Relationship Id="rId4" Type="http://schemas.openxmlformats.org/officeDocument/2006/relationships/tags" Target="../tags/tag277.xml"/></Relationships>
</file>

<file path=ppt/slides/_rels/slide67.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279.xml"/><Relationship Id="rId7" Type="http://schemas.openxmlformats.org/officeDocument/2006/relationships/oleObject" Target="../embeddings/oleObject80.bin"/><Relationship Id="rId2" Type="http://schemas.openxmlformats.org/officeDocument/2006/relationships/tags" Target="../tags/tag278.xml"/><Relationship Id="rId1" Type="http://schemas.openxmlformats.org/officeDocument/2006/relationships/vmlDrawing" Target="../drawings/vmlDrawing80.vml"/><Relationship Id="rId6" Type="http://schemas.openxmlformats.org/officeDocument/2006/relationships/notesSlide" Target="../notesSlides/notesSlide57.xml"/><Relationship Id="rId5" Type="http://schemas.openxmlformats.org/officeDocument/2006/relationships/slideLayout" Target="../slideLayouts/slideLayout107.xml"/><Relationship Id="rId4" Type="http://schemas.openxmlformats.org/officeDocument/2006/relationships/tags" Target="../tags/tag280.xml"/><Relationship Id="rId9" Type="http://schemas.openxmlformats.org/officeDocument/2006/relationships/chart" Target="../charts/chart17.xml"/></Relationships>
</file>

<file path=ppt/slides/_rels/slide68.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282.xml"/><Relationship Id="rId7" Type="http://schemas.openxmlformats.org/officeDocument/2006/relationships/oleObject" Target="../embeddings/oleObject81.bin"/><Relationship Id="rId2" Type="http://schemas.openxmlformats.org/officeDocument/2006/relationships/tags" Target="../tags/tag281.xml"/><Relationship Id="rId1" Type="http://schemas.openxmlformats.org/officeDocument/2006/relationships/vmlDrawing" Target="../drawings/vmlDrawing81.vml"/><Relationship Id="rId6" Type="http://schemas.openxmlformats.org/officeDocument/2006/relationships/notesSlide" Target="../notesSlides/notesSlide58.xml"/><Relationship Id="rId5" Type="http://schemas.openxmlformats.org/officeDocument/2006/relationships/slideLayout" Target="../slideLayouts/slideLayout68.xml"/><Relationship Id="rId4" Type="http://schemas.openxmlformats.org/officeDocument/2006/relationships/tags" Target="../tags/tag283.xml"/><Relationship Id="rId9" Type="http://schemas.openxmlformats.org/officeDocument/2006/relationships/chart" Target="../charts/chart18.xml"/></Relationships>
</file>

<file path=ppt/slides/_rels/slide69.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285.xml"/><Relationship Id="rId7" Type="http://schemas.openxmlformats.org/officeDocument/2006/relationships/slideLayout" Target="../slideLayouts/slideLayout68.xml"/><Relationship Id="rId2" Type="http://schemas.openxmlformats.org/officeDocument/2006/relationships/tags" Target="../tags/tag284.xml"/><Relationship Id="rId1" Type="http://schemas.openxmlformats.org/officeDocument/2006/relationships/vmlDrawing" Target="../drawings/vmlDrawing82.vml"/><Relationship Id="rId6" Type="http://schemas.openxmlformats.org/officeDocument/2006/relationships/tags" Target="../tags/tag288.xml"/><Relationship Id="rId11" Type="http://schemas.openxmlformats.org/officeDocument/2006/relationships/chart" Target="../charts/chart19.xml"/><Relationship Id="rId5" Type="http://schemas.openxmlformats.org/officeDocument/2006/relationships/tags" Target="../tags/tag287.xml"/><Relationship Id="rId10" Type="http://schemas.openxmlformats.org/officeDocument/2006/relationships/image" Target="../media/image67.emf"/><Relationship Id="rId4" Type="http://schemas.openxmlformats.org/officeDocument/2006/relationships/tags" Target="../tags/tag286.xml"/><Relationship Id="rId9" Type="http://schemas.openxmlformats.org/officeDocument/2006/relationships/oleObject" Target="../embeddings/oleObject8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44.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290.xml"/><Relationship Id="rId7" Type="http://schemas.openxmlformats.org/officeDocument/2006/relationships/oleObject" Target="../embeddings/oleObject83.bin"/><Relationship Id="rId2" Type="http://schemas.openxmlformats.org/officeDocument/2006/relationships/tags" Target="../tags/tag289.xml"/><Relationship Id="rId1" Type="http://schemas.openxmlformats.org/officeDocument/2006/relationships/vmlDrawing" Target="../drawings/vmlDrawing83.vml"/><Relationship Id="rId6" Type="http://schemas.openxmlformats.org/officeDocument/2006/relationships/notesSlide" Target="../notesSlides/notesSlide60.xml"/><Relationship Id="rId5" Type="http://schemas.openxmlformats.org/officeDocument/2006/relationships/slideLayout" Target="../slideLayouts/slideLayout68.xml"/><Relationship Id="rId4" Type="http://schemas.openxmlformats.org/officeDocument/2006/relationships/tags" Target="../tags/tag291.xml"/><Relationship Id="rId9" Type="http://schemas.openxmlformats.org/officeDocument/2006/relationships/chart" Target="../charts/chart20.xml"/></Relationships>
</file>

<file path=ppt/slides/_rels/slide7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93.xml"/><Relationship Id="rId7" Type="http://schemas.openxmlformats.org/officeDocument/2006/relationships/oleObject" Target="../embeddings/oleObject84.bin"/><Relationship Id="rId2" Type="http://schemas.openxmlformats.org/officeDocument/2006/relationships/tags" Target="../tags/tag292.xml"/><Relationship Id="rId1" Type="http://schemas.openxmlformats.org/officeDocument/2006/relationships/vmlDrawing" Target="../drawings/vmlDrawing84.vml"/><Relationship Id="rId6" Type="http://schemas.openxmlformats.org/officeDocument/2006/relationships/notesSlide" Target="../notesSlides/notesSlide61.xml"/><Relationship Id="rId5" Type="http://schemas.openxmlformats.org/officeDocument/2006/relationships/slideLayout" Target="../slideLayouts/slideLayout68.xml"/><Relationship Id="rId4" Type="http://schemas.openxmlformats.org/officeDocument/2006/relationships/tags" Target="../tags/tag294.xml"/></Relationships>
</file>

<file path=ppt/slides/_rels/slide72.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tags" Target="../tags/tag296.xml"/><Relationship Id="rId7" Type="http://schemas.openxmlformats.org/officeDocument/2006/relationships/oleObject" Target="../embeddings/oleObject85.bin"/><Relationship Id="rId2" Type="http://schemas.openxmlformats.org/officeDocument/2006/relationships/tags" Target="../tags/tag295.xml"/><Relationship Id="rId1" Type="http://schemas.openxmlformats.org/officeDocument/2006/relationships/vmlDrawing" Target="../drawings/vmlDrawing85.vml"/><Relationship Id="rId6" Type="http://schemas.openxmlformats.org/officeDocument/2006/relationships/notesSlide" Target="../notesSlides/notesSlide62.xml"/><Relationship Id="rId5" Type="http://schemas.openxmlformats.org/officeDocument/2006/relationships/slideLayout" Target="../slideLayouts/slideLayout68.xml"/><Relationship Id="rId4" Type="http://schemas.openxmlformats.org/officeDocument/2006/relationships/tags" Target="../tags/tag297.xml"/><Relationship Id="rId9" Type="http://schemas.openxmlformats.org/officeDocument/2006/relationships/slide" Target="slide35.xml"/></Relationships>
</file>

<file path=ppt/slides/_rels/slide73.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299.xml"/><Relationship Id="rId7" Type="http://schemas.openxmlformats.org/officeDocument/2006/relationships/oleObject" Target="../embeddings/oleObject86.bin"/><Relationship Id="rId2" Type="http://schemas.openxmlformats.org/officeDocument/2006/relationships/tags" Target="../tags/tag298.xml"/><Relationship Id="rId1" Type="http://schemas.openxmlformats.org/officeDocument/2006/relationships/vmlDrawing" Target="../drawings/vmlDrawing86.vml"/><Relationship Id="rId6" Type="http://schemas.openxmlformats.org/officeDocument/2006/relationships/notesSlide" Target="../notesSlides/notesSlide63.xml"/><Relationship Id="rId5" Type="http://schemas.openxmlformats.org/officeDocument/2006/relationships/slideLayout" Target="../slideLayouts/slideLayout68.xml"/><Relationship Id="rId4" Type="http://schemas.openxmlformats.org/officeDocument/2006/relationships/tags" Target="../tags/tag300.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302.xml"/><Relationship Id="rId7" Type="http://schemas.openxmlformats.org/officeDocument/2006/relationships/notesSlide" Target="../notesSlides/notesSlide64.xml"/><Relationship Id="rId2" Type="http://schemas.openxmlformats.org/officeDocument/2006/relationships/tags" Target="../tags/tag301.xml"/><Relationship Id="rId1" Type="http://schemas.openxmlformats.org/officeDocument/2006/relationships/vmlDrawing" Target="../drawings/vmlDrawing87.vml"/><Relationship Id="rId6" Type="http://schemas.openxmlformats.org/officeDocument/2006/relationships/slideLayout" Target="../slideLayouts/slideLayout68.xml"/><Relationship Id="rId5" Type="http://schemas.openxmlformats.org/officeDocument/2006/relationships/tags" Target="../tags/tag304.xml"/><Relationship Id="rId4" Type="http://schemas.openxmlformats.org/officeDocument/2006/relationships/tags" Target="../tags/tag303.xml"/><Relationship Id="rId9" Type="http://schemas.openxmlformats.org/officeDocument/2006/relationships/image" Target="../media/image66.emf"/></Relationships>
</file>

<file path=ppt/slides/_rels/slide75.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06.xml"/><Relationship Id="rId7" Type="http://schemas.openxmlformats.org/officeDocument/2006/relationships/oleObject" Target="../embeddings/oleObject88.bin"/><Relationship Id="rId2" Type="http://schemas.openxmlformats.org/officeDocument/2006/relationships/tags" Target="../tags/tag305.xml"/><Relationship Id="rId1" Type="http://schemas.openxmlformats.org/officeDocument/2006/relationships/vmlDrawing" Target="../drawings/vmlDrawing88.vml"/><Relationship Id="rId6" Type="http://schemas.openxmlformats.org/officeDocument/2006/relationships/notesSlide" Target="../notesSlides/notesSlide65.xml"/><Relationship Id="rId5" Type="http://schemas.openxmlformats.org/officeDocument/2006/relationships/slideLayout" Target="../slideLayouts/slideLayout68.xml"/><Relationship Id="rId4" Type="http://schemas.openxmlformats.org/officeDocument/2006/relationships/tags" Target="../tags/tag307.xml"/></Relationships>
</file>

<file path=ppt/slides/_rels/slide76.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09.xml"/><Relationship Id="rId7" Type="http://schemas.openxmlformats.org/officeDocument/2006/relationships/oleObject" Target="../embeddings/oleObject89.bin"/><Relationship Id="rId2" Type="http://schemas.openxmlformats.org/officeDocument/2006/relationships/tags" Target="../tags/tag308.xml"/><Relationship Id="rId1" Type="http://schemas.openxmlformats.org/officeDocument/2006/relationships/vmlDrawing" Target="../drawings/vmlDrawing89.vml"/><Relationship Id="rId6" Type="http://schemas.openxmlformats.org/officeDocument/2006/relationships/notesSlide" Target="../notesSlides/notesSlide66.xml"/><Relationship Id="rId5" Type="http://schemas.openxmlformats.org/officeDocument/2006/relationships/slideLayout" Target="../slideLayouts/slideLayout68.xml"/><Relationship Id="rId4" Type="http://schemas.openxmlformats.org/officeDocument/2006/relationships/tags" Target="../tags/tag310.xml"/><Relationship Id="rId9" Type="http://schemas.openxmlformats.org/officeDocument/2006/relationships/slide" Target="slide38.xml"/></Relationships>
</file>

<file path=ppt/slides/_rels/slide77.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12.xml"/><Relationship Id="rId7" Type="http://schemas.openxmlformats.org/officeDocument/2006/relationships/oleObject" Target="../embeddings/oleObject90.bin"/><Relationship Id="rId2" Type="http://schemas.openxmlformats.org/officeDocument/2006/relationships/tags" Target="../tags/tag311.xml"/><Relationship Id="rId1" Type="http://schemas.openxmlformats.org/officeDocument/2006/relationships/vmlDrawing" Target="../drawings/vmlDrawing90.vml"/><Relationship Id="rId6" Type="http://schemas.openxmlformats.org/officeDocument/2006/relationships/notesSlide" Target="../notesSlides/notesSlide67.xml"/><Relationship Id="rId5" Type="http://schemas.openxmlformats.org/officeDocument/2006/relationships/slideLayout" Target="../slideLayouts/slideLayout68.xml"/><Relationship Id="rId4" Type="http://schemas.openxmlformats.org/officeDocument/2006/relationships/tags" Target="../tags/tag313.xml"/></Relationships>
</file>

<file path=ppt/slides/_rels/slide78.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315.xml"/><Relationship Id="rId7" Type="http://schemas.openxmlformats.org/officeDocument/2006/relationships/oleObject" Target="../embeddings/oleObject91.bin"/><Relationship Id="rId2" Type="http://schemas.openxmlformats.org/officeDocument/2006/relationships/tags" Target="../tags/tag314.xml"/><Relationship Id="rId1" Type="http://schemas.openxmlformats.org/officeDocument/2006/relationships/vmlDrawing" Target="../drawings/vmlDrawing91.vml"/><Relationship Id="rId6" Type="http://schemas.openxmlformats.org/officeDocument/2006/relationships/notesSlide" Target="../notesSlides/notesSlide68.xml"/><Relationship Id="rId5" Type="http://schemas.openxmlformats.org/officeDocument/2006/relationships/slideLayout" Target="../slideLayouts/slideLayout107.xml"/><Relationship Id="rId10" Type="http://schemas.openxmlformats.org/officeDocument/2006/relationships/chart" Target="../charts/chart22.xml"/><Relationship Id="rId4" Type="http://schemas.openxmlformats.org/officeDocument/2006/relationships/tags" Target="../tags/tag316.xml"/><Relationship Id="rId9" Type="http://schemas.openxmlformats.org/officeDocument/2006/relationships/chart" Target="../charts/chart21.xml"/></Relationships>
</file>

<file path=ppt/slides/_rels/slide79.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tags" Target="../tags/tag318.xml"/><Relationship Id="rId7" Type="http://schemas.openxmlformats.org/officeDocument/2006/relationships/oleObject" Target="../embeddings/oleObject92.bin"/><Relationship Id="rId2" Type="http://schemas.openxmlformats.org/officeDocument/2006/relationships/tags" Target="../tags/tag317.xml"/><Relationship Id="rId1" Type="http://schemas.openxmlformats.org/officeDocument/2006/relationships/vmlDrawing" Target="../drawings/vmlDrawing92.vml"/><Relationship Id="rId6" Type="http://schemas.openxmlformats.org/officeDocument/2006/relationships/notesSlide" Target="../notesSlides/notesSlide69.xml"/><Relationship Id="rId11" Type="http://schemas.openxmlformats.org/officeDocument/2006/relationships/chart" Target="../charts/chart25.xml"/><Relationship Id="rId5" Type="http://schemas.openxmlformats.org/officeDocument/2006/relationships/slideLayout" Target="../slideLayouts/slideLayout68.xml"/><Relationship Id="rId10" Type="http://schemas.openxmlformats.org/officeDocument/2006/relationships/chart" Target="../charts/chart24.xml"/><Relationship Id="rId4" Type="http://schemas.openxmlformats.org/officeDocument/2006/relationships/tags" Target="../tags/tag319.xml"/><Relationship Id="rId9" Type="http://schemas.openxmlformats.org/officeDocument/2006/relationships/chart" Target="../charts/chart2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45.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80.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21.xml"/><Relationship Id="rId7" Type="http://schemas.openxmlformats.org/officeDocument/2006/relationships/oleObject" Target="../embeddings/oleObject93.bin"/><Relationship Id="rId2" Type="http://schemas.openxmlformats.org/officeDocument/2006/relationships/tags" Target="../tags/tag320.xml"/><Relationship Id="rId1" Type="http://schemas.openxmlformats.org/officeDocument/2006/relationships/vmlDrawing" Target="../drawings/vmlDrawing93.vml"/><Relationship Id="rId6" Type="http://schemas.openxmlformats.org/officeDocument/2006/relationships/notesSlide" Target="../notesSlides/notesSlide70.xml"/><Relationship Id="rId5" Type="http://schemas.openxmlformats.org/officeDocument/2006/relationships/slideLayout" Target="../slideLayouts/slideLayout68.xml"/><Relationship Id="rId4" Type="http://schemas.openxmlformats.org/officeDocument/2006/relationships/tags" Target="../tags/tag322.xml"/><Relationship Id="rId9" Type="http://schemas.openxmlformats.org/officeDocument/2006/relationships/chart" Target="../charts/chart26.xml"/></Relationships>
</file>

<file path=ppt/slides/_rels/slide81.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24.xml"/><Relationship Id="rId7" Type="http://schemas.openxmlformats.org/officeDocument/2006/relationships/oleObject" Target="../embeddings/oleObject94.bin"/><Relationship Id="rId2" Type="http://schemas.openxmlformats.org/officeDocument/2006/relationships/tags" Target="../tags/tag323.xml"/><Relationship Id="rId1" Type="http://schemas.openxmlformats.org/officeDocument/2006/relationships/vmlDrawing" Target="../drawings/vmlDrawing94.vml"/><Relationship Id="rId6" Type="http://schemas.openxmlformats.org/officeDocument/2006/relationships/notesSlide" Target="../notesSlides/notesSlide71.xml"/><Relationship Id="rId5" Type="http://schemas.openxmlformats.org/officeDocument/2006/relationships/slideLayout" Target="../slideLayouts/slideLayout68.xml"/><Relationship Id="rId4" Type="http://schemas.openxmlformats.org/officeDocument/2006/relationships/tags" Target="../tags/tag325.xml"/></Relationships>
</file>

<file path=ppt/slides/_rels/slide82.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27.xml"/><Relationship Id="rId7" Type="http://schemas.openxmlformats.org/officeDocument/2006/relationships/oleObject" Target="../embeddings/oleObject95.bin"/><Relationship Id="rId2" Type="http://schemas.openxmlformats.org/officeDocument/2006/relationships/tags" Target="../tags/tag326.xml"/><Relationship Id="rId1" Type="http://schemas.openxmlformats.org/officeDocument/2006/relationships/vmlDrawing" Target="../drawings/vmlDrawing95.vml"/><Relationship Id="rId6" Type="http://schemas.openxmlformats.org/officeDocument/2006/relationships/notesSlide" Target="../notesSlides/notesSlide72.xml"/><Relationship Id="rId5" Type="http://schemas.openxmlformats.org/officeDocument/2006/relationships/slideLayout" Target="../slideLayouts/slideLayout68.xml"/><Relationship Id="rId4" Type="http://schemas.openxmlformats.org/officeDocument/2006/relationships/tags" Target="../tags/tag328.xml"/></Relationships>
</file>

<file path=ppt/slides/_rels/slide8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tags" Target="../tags/tag330.xml"/><Relationship Id="rId7" Type="http://schemas.openxmlformats.org/officeDocument/2006/relationships/oleObject" Target="../embeddings/oleObject96.bin"/><Relationship Id="rId2" Type="http://schemas.openxmlformats.org/officeDocument/2006/relationships/tags" Target="../tags/tag329.xml"/><Relationship Id="rId1" Type="http://schemas.openxmlformats.org/officeDocument/2006/relationships/vmlDrawing" Target="../drawings/vmlDrawing96.vml"/><Relationship Id="rId6" Type="http://schemas.openxmlformats.org/officeDocument/2006/relationships/notesSlide" Target="../notesSlides/notesSlide73.xml"/><Relationship Id="rId5" Type="http://schemas.openxmlformats.org/officeDocument/2006/relationships/slideLayout" Target="../slideLayouts/slideLayout68.xml"/><Relationship Id="rId4" Type="http://schemas.openxmlformats.org/officeDocument/2006/relationships/tags" Target="../tags/tag331.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slide" Target="slide43.xml"/><Relationship Id="rId2" Type="http://schemas.openxmlformats.org/officeDocument/2006/relationships/tags" Target="../tags/tag332.xml"/><Relationship Id="rId1" Type="http://schemas.openxmlformats.org/officeDocument/2006/relationships/vmlDrawing" Target="../drawings/vmlDrawing97.vml"/><Relationship Id="rId6" Type="http://schemas.openxmlformats.org/officeDocument/2006/relationships/image" Target="../media/image66.emf"/><Relationship Id="rId5" Type="http://schemas.openxmlformats.org/officeDocument/2006/relationships/oleObject" Target="../embeddings/oleObject97.bin"/><Relationship Id="rId4"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tags" Target="../tags/tag334.xml"/><Relationship Id="rId7" Type="http://schemas.openxmlformats.org/officeDocument/2006/relationships/image" Target="../media/image67.emf"/><Relationship Id="rId2" Type="http://schemas.openxmlformats.org/officeDocument/2006/relationships/tags" Target="../tags/tag333.xml"/><Relationship Id="rId1" Type="http://schemas.openxmlformats.org/officeDocument/2006/relationships/vmlDrawing" Target="../drawings/vmlDrawing98.vml"/><Relationship Id="rId6" Type="http://schemas.openxmlformats.org/officeDocument/2006/relationships/oleObject" Target="../embeddings/oleObject98.bin"/><Relationship Id="rId5" Type="http://schemas.openxmlformats.org/officeDocument/2006/relationships/notesSlide" Target="../notesSlides/notesSlide75.xml"/><Relationship Id="rId10" Type="http://schemas.openxmlformats.org/officeDocument/2006/relationships/chart" Target="../charts/chart29.xml"/><Relationship Id="rId4" Type="http://schemas.openxmlformats.org/officeDocument/2006/relationships/slideLayout" Target="../slideLayouts/slideLayout68.xml"/><Relationship Id="rId9" Type="http://schemas.openxmlformats.org/officeDocument/2006/relationships/chart" Target="../charts/chart28.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chart" Target="../charts/chart30.xml"/><Relationship Id="rId2" Type="http://schemas.openxmlformats.org/officeDocument/2006/relationships/tags" Target="../tags/tag335.xml"/><Relationship Id="rId1" Type="http://schemas.openxmlformats.org/officeDocument/2006/relationships/vmlDrawing" Target="../drawings/vmlDrawing99.vml"/><Relationship Id="rId6" Type="http://schemas.openxmlformats.org/officeDocument/2006/relationships/image" Target="../media/image67.emf"/><Relationship Id="rId5" Type="http://schemas.openxmlformats.org/officeDocument/2006/relationships/oleObject" Target="../embeddings/oleObject99.bin"/><Relationship Id="rId4" Type="http://schemas.openxmlformats.org/officeDocument/2006/relationships/notesSlide" Target="../notesSlides/notesSlide76.xml"/></Relationships>
</file>

<file path=ppt/slides/_rels/slide87.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slideLayout" Target="../slideLayouts/slideLayout68.xml"/><Relationship Id="rId7" Type="http://schemas.openxmlformats.org/officeDocument/2006/relationships/chart" Target="../charts/chart31.xml"/><Relationship Id="rId2" Type="http://schemas.openxmlformats.org/officeDocument/2006/relationships/tags" Target="../tags/tag336.xml"/><Relationship Id="rId1" Type="http://schemas.openxmlformats.org/officeDocument/2006/relationships/vmlDrawing" Target="../drawings/vmlDrawing100.vml"/><Relationship Id="rId6" Type="http://schemas.openxmlformats.org/officeDocument/2006/relationships/image" Target="../media/image66.emf"/><Relationship Id="rId5" Type="http://schemas.openxmlformats.org/officeDocument/2006/relationships/oleObject" Target="../embeddings/oleObject100.bin"/><Relationship Id="rId4" Type="http://schemas.openxmlformats.org/officeDocument/2006/relationships/notesSlide" Target="../notesSlides/notesSlide77.xml"/><Relationship Id="rId9" Type="http://schemas.openxmlformats.org/officeDocument/2006/relationships/chart" Target="../charts/chart33.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slide" Target="slide46.xml"/><Relationship Id="rId2" Type="http://schemas.openxmlformats.org/officeDocument/2006/relationships/tags" Target="../tags/tag337.xml"/><Relationship Id="rId1" Type="http://schemas.openxmlformats.org/officeDocument/2006/relationships/vmlDrawing" Target="../drawings/vmlDrawing101.vml"/><Relationship Id="rId6" Type="http://schemas.openxmlformats.org/officeDocument/2006/relationships/image" Target="../media/image68.emf"/><Relationship Id="rId5" Type="http://schemas.openxmlformats.org/officeDocument/2006/relationships/oleObject" Target="../embeddings/oleObject101.bin"/><Relationship Id="rId4" Type="http://schemas.openxmlformats.org/officeDocument/2006/relationships/notesSlide" Target="../notesSlides/notesSlide78.xml"/></Relationships>
</file>

<file path=ppt/slides/_rels/slide89.xml.rels><?xml version="1.0" encoding="UTF-8" standalone="yes"?>
<Relationships xmlns="http://schemas.openxmlformats.org/package/2006/relationships"><Relationship Id="rId3" Type="http://schemas.openxmlformats.org/officeDocument/2006/relationships/tags" Target="../tags/tag339.xml"/><Relationship Id="rId7" Type="http://schemas.openxmlformats.org/officeDocument/2006/relationships/image" Target="../media/image67.emf"/><Relationship Id="rId2" Type="http://schemas.openxmlformats.org/officeDocument/2006/relationships/tags" Target="../tags/tag338.xml"/><Relationship Id="rId1" Type="http://schemas.openxmlformats.org/officeDocument/2006/relationships/vmlDrawing" Target="../drawings/vmlDrawing102.vml"/><Relationship Id="rId6" Type="http://schemas.openxmlformats.org/officeDocument/2006/relationships/oleObject" Target="../embeddings/oleObject102.bin"/><Relationship Id="rId5" Type="http://schemas.openxmlformats.org/officeDocument/2006/relationships/notesSlide" Target="../notesSlides/notesSlide79.xml"/><Relationship Id="rId4"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4.xml"/><Relationship Id="rId2" Type="http://schemas.openxmlformats.org/officeDocument/2006/relationships/tags" Target="../tags/tag4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40.xml"/><Relationship Id="rId1" Type="http://schemas.openxmlformats.org/officeDocument/2006/relationships/vmlDrawing" Target="../drawings/vmlDrawing103.vml"/><Relationship Id="rId6" Type="http://schemas.openxmlformats.org/officeDocument/2006/relationships/image" Target="../media/image1.emf"/><Relationship Id="rId5" Type="http://schemas.openxmlformats.org/officeDocument/2006/relationships/oleObject" Target="../embeddings/oleObject103.bin"/><Relationship Id="rId4" Type="http://schemas.openxmlformats.org/officeDocument/2006/relationships/notesSlide" Target="../notesSlides/notesSlide80.xml"/></Relationships>
</file>

<file path=ppt/slides/_rels/slide9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42.xml"/><Relationship Id="rId7" Type="http://schemas.openxmlformats.org/officeDocument/2006/relationships/oleObject" Target="../embeddings/oleObject104.bin"/><Relationship Id="rId2" Type="http://schemas.openxmlformats.org/officeDocument/2006/relationships/tags" Target="../tags/tag341.xml"/><Relationship Id="rId1" Type="http://schemas.openxmlformats.org/officeDocument/2006/relationships/vmlDrawing" Target="../drawings/vmlDrawing104.vml"/><Relationship Id="rId6" Type="http://schemas.openxmlformats.org/officeDocument/2006/relationships/notesSlide" Target="../notesSlides/notesSlide81.xml"/><Relationship Id="rId5" Type="http://schemas.openxmlformats.org/officeDocument/2006/relationships/slideLayout" Target="../slideLayouts/slideLayout68.xml"/><Relationship Id="rId4" Type="http://schemas.openxmlformats.org/officeDocument/2006/relationships/tags" Target="../tags/tag343.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slide" Target="slide49.xml"/><Relationship Id="rId2" Type="http://schemas.openxmlformats.org/officeDocument/2006/relationships/tags" Target="../tags/tag344.xml"/><Relationship Id="rId1" Type="http://schemas.openxmlformats.org/officeDocument/2006/relationships/vmlDrawing" Target="../drawings/vmlDrawing105.vml"/><Relationship Id="rId6" Type="http://schemas.openxmlformats.org/officeDocument/2006/relationships/image" Target="../media/image66.emf"/><Relationship Id="rId5" Type="http://schemas.openxmlformats.org/officeDocument/2006/relationships/oleObject" Target="../embeddings/oleObject105.bin"/><Relationship Id="rId4" Type="http://schemas.openxmlformats.org/officeDocument/2006/relationships/notesSlide" Target="../notesSlides/notesSlide8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chart" Target="../charts/chart34.xml"/><Relationship Id="rId2" Type="http://schemas.openxmlformats.org/officeDocument/2006/relationships/tags" Target="../tags/tag345.xml"/><Relationship Id="rId1" Type="http://schemas.openxmlformats.org/officeDocument/2006/relationships/vmlDrawing" Target="../drawings/vmlDrawing106.vml"/><Relationship Id="rId6" Type="http://schemas.openxmlformats.org/officeDocument/2006/relationships/image" Target="../media/image66.emf"/><Relationship Id="rId5" Type="http://schemas.openxmlformats.org/officeDocument/2006/relationships/oleObject" Target="../embeddings/oleObject106.bin"/><Relationship Id="rId4" Type="http://schemas.openxmlformats.org/officeDocument/2006/relationships/notesSlide" Target="../notesSlides/notesSlide83.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46.xml"/><Relationship Id="rId1" Type="http://schemas.openxmlformats.org/officeDocument/2006/relationships/vmlDrawing" Target="../drawings/vmlDrawing107.vml"/><Relationship Id="rId6" Type="http://schemas.openxmlformats.org/officeDocument/2006/relationships/image" Target="../media/image66.emf"/><Relationship Id="rId5" Type="http://schemas.openxmlformats.org/officeDocument/2006/relationships/oleObject" Target="../embeddings/oleObject107.bin"/><Relationship Id="rId4" Type="http://schemas.openxmlformats.org/officeDocument/2006/relationships/notesSlide" Target="../notesSlides/notesSlide84.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47.xml"/><Relationship Id="rId1" Type="http://schemas.openxmlformats.org/officeDocument/2006/relationships/vmlDrawing" Target="../drawings/vmlDrawing108.vml"/><Relationship Id="rId6" Type="http://schemas.openxmlformats.org/officeDocument/2006/relationships/image" Target="../media/image66.emf"/><Relationship Id="rId5" Type="http://schemas.openxmlformats.org/officeDocument/2006/relationships/oleObject" Target="../embeddings/oleObject108.bin"/><Relationship Id="rId4" Type="http://schemas.openxmlformats.org/officeDocument/2006/relationships/notesSlide" Target="../notesSlides/notesSlide85.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48.xml"/><Relationship Id="rId1" Type="http://schemas.openxmlformats.org/officeDocument/2006/relationships/vmlDrawing" Target="../drawings/vmlDrawing109.vml"/><Relationship Id="rId6" Type="http://schemas.openxmlformats.org/officeDocument/2006/relationships/image" Target="../media/image66.emf"/><Relationship Id="rId5" Type="http://schemas.openxmlformats.org/officeDocument/2006/relationships/oleObject" Target="../embeddings/oleObject109.bin"/><Relationship Id="rId4" Type="http://schemas.openxmlformats.org/officeDocument/2006/relationships/notesSlide" Target="../notesSlides/notesSlide86.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49.xml"/><Relationship Id="rId1" Type="http://schemas.openxmlformats.org/officeDocument/2006/relationships/vmlDrawing" Target="../drawings/vmlDrawing110.vml"/><Relationship Id="rId6" Type="http://schemas.openxmlformats.org/officeDocument/2006/relationships/image" Target="../media/image66.emf"/><Relationship Id="rId5" Type="http://schemas.openxmlformats.org/officeDocument/2006/relationships/oleObject" Target="../embeddings/oleObject110.bin"/><Relationship Id="rId4" Type="http://schemas.openxmlformats.org/officeDocument/2006/relationships/notesSlide" Target="../notesSlides/notesSlide87.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slide" Target="slide54.xml"/><Relationship Id="rId2" Type="http://schemas.openxmlformats.org/officeDocument/2006/relationships/tags" Target="../tags/tag350.xml"/><Relationship Id="rId1" Type="http://schemas.openxmlformats.org/officeDocument/2006/relationships/vmlDrawing" Target="../drawings/vmlDrawing111.vml"/><Relationship Id="rId6" Type="http://schemas.openxmlformats.org/officeDocument/2006/relationships/image" Target="../media/image66.emf"/><Relationship Id="rId5" Type="http://schemas.openxmlformats.org/officeDocument/2006/relationships/oleObject" Target="../embeddings/oleObject111.bin"/><Relationship Id="rId4" Type="http://schemas.openxmlformats.org/officeDocument/2006/relationships/notesSlide" Target="../notesSlides/notesSlide88.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351.xml"/><Relationship Id="rId1" Type="http://schemas.openxmlformats.org/officeDocument/2006/relationships/vmlDrawing" Target="../drawings/vmlDrawing112.vml"/><Relationship Id="rId6" Type="http://schemas.openxmlformats.org/officeDocument/2006/relationships/image" Target="../media/image66.emf"/><Relationship Id="rId5" Type="http://schemas.openxmlformats.org/officeDocument/2006/relationships/oleObject" Target="../embeddings/oleObject112.bin"/><Relationship Id="rId4" Type="http://schemas.openxmlformats.org/officeDocument/2006/relationships/notesSlide" Target="../notesSlides/notesSlide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88574B-0BFF-4126-B0B2-6ABD054BDE2C}"/>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3738297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1" name="think-cell Slide" r:id="rId6" imgW="360" imgH="360" progId="TCLayout.ActiveDocument.1">
                  <p:embed/>
                </p:oleObj>
              </mc:Choice>
              <mc:Fallback>
                <p:oleObj name="think-cell Slide" r:id="rId6" imgW="360" imgH="360" progId="TCLayout.ActiveDocument.1">
                  <p:embed/>
                  <p:pic>
                    <p:nvPicPr>
                      <p:cNvPr id="3" name="Object 2" hidden="1">
                        <a:extLst>
                          <a:ext uri="{FF2B5EF4-FFF2-40B4-BE49-F238E27FC236}">
                            <a16:creationId xmlns:a16="http://schemas.microsoft.com/office/drawing/2014/main" id="{7C88574B-0BFF-4126-B0B2-6ABD054BDE2C}"/>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Title 1"/>
          <p:cNvSpPr>
            <a:spLocks noGrp="1"/>
          </p:cNvSpPr>
          <p:nvPr>
            <p:ph type="ctrTitle"/>
          </p:nvPr>
        </p:nvSpPr>
        <p:spPr/>
        <p:txBody>
          <a:bodyPr vert="horz">
            <a:normAutofit/>
          </a:bodyPr>
          <a:lstStyle/>
          <a:p>
            <a:r>
              <a:rPr lang="en-IN" dirty="0"/>
              <a:t>DESE – BPS independent data consultant</a:t>
            </a:r>
            <a:endParaRPr lang="en-GB" dirty="0">
              <a:solidFill>
                <a:srgbClr val="2E2E38"/>
              </a:solidFill>
            </a:endParaRPr>
          </a:p>
        </p:txBody>
      </p:sp>
      <p:sp>
        <p:nvSpPr>
          <p:cNvPr id="17" name="Subtitle 2"/>
          <p:cNvSpPr>
            <a:spLocks noGrp="1"/>
          </p:cNvSpPr>
          <p:nvPr>
            <p:ph type="subTitle" idx="1"/>
          </p:nvPr>
        </p:nvSpPr>
        <p:spPr/>
        <p:txBody>
          <a:bodyPr>
            <a:normAutofit/>
          </a:bodyPr>
          <a:lstStyle/>
          <a:p>
            <a:r>
              <a:rPr lang="en-GB" sz="1599" b="1" dirty="0"/>
              <a:t>Final report</a:t>
            </a:r>
          </a:p>
          <a:p>
            <a:pPr lvl="1"/>
            <a:r>
              <a:rPr lang="en-GB" dirty="0">
                <a:solidFill>
                  <a:srgbClr val="2E2E38"/>
                </a:solidFill>
                <a:latin typeface="EYInterstate" panose="02000503020000020004" pitchFamily="2" charset="0"/>
              </a:rPr>
              <a:t>February 2023</a:t>
            </a:r>
          </a:p>
        </p:txBody>
      </p:sp>
    </p:spTree>
    <p:custDataLst>
      <p:tags r:id="rId2"/>
    </p:custDataLst>
    <p:extLst>
      <p:ext uri="{BB962C8B-B14F-4D97-AF65-F5344CB8AC3E}">
        <p14:creationId xmlns:p14="http://schemas.microsoft.com/office/powerpoint/2010/main" val="216860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04959504"/>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355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(7/8)</a:t>
            </a:r>
            <a:br>
              <a:rPr lang="en-GB" dirty="0"/>
            </a:b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0"/>
            <a:ext cx="1476918" cy="5048942"/>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17" name="Rectangle 16">
            <a:extLst>
              <a:ext uri="{FF2B5EF4-FFF2-40B4-BE49-F238E27FC236}">
                <a16:creationId xmlns:a16="http://schemas.microsoft.com/office/drawing/2014/main" id="{2FC73021-0036-4738-9597-FFFBCF485A4B}"/>
              </a:ext>
            </a:extLst>
          </p:cNvPr>
          <p:cNvSpPr/>
          <p:nvPr/>
        </p:nvSpPr>
        <p:spPr>
          <a:xfrm>
            <a:off x="2187082" y="1099609"/>
            <a:ext cx="9436595" cy="35386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bg1"/>
                </a:solidFill>
              </a:rPr>
              <a:t>Least risk data domains</a:t>
            </a:r>
          </a:p>
        </p:txBody>
      </p:sp>
      <p:sp>
        <p:nvSpPr>
          <p:cNvPr id="14" name="Content Placeholder 2">
            <a:extLst>
              <a:ext uri="{FF2B5EF4-FFF2-40B4-BE49-F238E27FC236}">
                <a16:creationId xmlns:a16="http://schemas.microsoft.com/office/drawing/2014/main" id="{90C153D5-3BBC-46B5-832E-1FCAD7A353BB}"/>
              </a:ext>
            </a:extLst>
          </p:cNvPr>
          <p:cNvSpPr txBox="1">
            <a:spLocks/>
          </p:cNvSpPr>
          <p:nvPr/>
        </p:nvSpPr>
        <p:spPr>
          <a:xfrm>
            <a:off x="2187082" y="1453471"/>
            <a:ext cx="9436595" cy="4695081"/>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en-US" sz="1300" b="1" dirty="0"/>
              <a:t>Student discipline:</a:t>
            </a:r>
            <a:r>
              <a:rPr lang="en-US" sz="1300" dirty="0"/>
              <a:t> </a:t>
            </a:r>
          </a:p>
          <a:p>
            <a:pPr marL="144000" indent="-144000">
              <a:spcBef>
                <a:spcPts val="0"/>
              </a:spcBef>
              <a:buClrTx/>
              <a:buSzPct val="75000"/>
              <a:buFont typeface="Wingdings 3" panose="05040102010807070707" pitchFamily="18" charset="2"/>
              <a:buChar char=""/>
            </a:pPr>
            <a:r>
              <a:rPr lang="en-US" sz="1300" u="sng" dirty="0"/>
              <a:t>Observations</a:t>
            </a:r>
            <a:r>
              <a:rPr lang="en-US" sz="1300" dirty="0"/>
              <a:t>: Student discipline had low identified risk across all dimensions except for oversight and monitoring, and data completeness and accuracy, which were rated moderate. There is currently no formal monitoring or periodic data quality review performed by BPS district office  </a:t>
            </a:r>
          </a:p>
          <a:p>
            <a:pPr marL="144000" indent="-144000">
              <a:spcBef>
                <a:spcPts val="0"/>
              </a:spcBef>
              <a:spcAft>
                <a:spcPts val="1200"/>
              </a:spcAft>
              <a:buClrTx/>
              <a:buSzPct val="75000"/>
              <a:buFont typeface="Wingdings 3" panose="05040102010807070707" pitchFamily="18" charset="2"/>
              <a:buChar char=""/>
            </a:pPr>
            <a:r>
              <a:rPr lang="en-US" sz="1300" u="sng" dirty="0"/>
              <a:t>Opportunities for improvement</a:t>
            </a:r>
            <a:r>
              <a:rPr lang="en-US" sz="1300" dirty="0"/>
              <a:t>: Implementing a periodic BPS monitoring process for data completeness and accuracy may allow the district to better assess data quality</a:t>
            </a:r>
          </a:p>
          <a:p>
            <a:pPr marL="0" indent="0">
              <a:spcBef>
                <a:spcPts val="0"/>
              </a:spcBef>
              <a:buClrTx/>
              <a:buSzPct val="75000"/>
              <a:buNone/>
            </a:pPr>
            <a:r>
              <a:rPr lang="en-US" sz="1300" b="1" dirty="0"/>
              <a:t>Student programs (English Learners): </a:t>
            </a:r>
          </a:p>
          <a:p>
            <a:pPr marL="144000" indent="-144000">
              <a:spcBef>
                <a:spcPts val="0"/>
              </a:spcBef>
              <a:buClrTx/>
              <a:buSzPct val="75000"/>
              <a:buFont typeface="Wingdings 3" panose="05040102010807070707" pitchFamily="18" charset="2"/>
              <a:buChar char=""/>
            </a:pPr>
            <a:r>
              <a:rPr lang="en-US" sz="1300" u="sng" dirty="0"/>
              <a:t>Observations</a:t>
            </a:r>
            <a:r>
              <a:rPr lang="en-US" sz="1300" b="1" dirty="0"/>
              <a:t>: </a:t>
            </a:r>
            <a:r>
              <a:rPr lang="en-US" sz="1300" dirty="0"/>
              <a:t>English Learners had low identified risk across all dimensions except for procedures and oversight and monitoring, which were rated moderate. BPS implemented a new policy in May 2022 for ELD</a:t>
            </a:r>
            <a:r>
              <a:rPr lang="en-US" sz="1300" baseline="30000" dirty="0"/>
              <a:t>1</a:t>
            </a:r>
            <a:r>
              <a:rPr lang="en-US" sz="1300" dirty="0"/>
              <a:t> placement, aligning placement levels directly to student ACCESS</a:t>
            </a:r>
            <a:r>
              <a:rPr lang="en-US" sz="1300" baseline="30000" dirty="0"/>
              <a:t>2</a:t>
            </a:r>
            <a:r>
              <a:rPr lang="en-US" sz="1300" dirty="0"/>
              <a:t> scores. Based on ACCESS scores received in SY2021-22, ~45% of students had current ELD levels that were not in line with the new policy. Where scores deviated, students were almost always placed at a higher level than their ACCESS score</a:t>
            </a:r>
          </a:p>
          <a:p>
            <a:pPr marL="144000" indent="-144000">
              <a:spcBef>
                <a:spcPts val="0"/>
              </a:spcBef>
              <a:spcAft>
                <a:spcPts val="1200"/>
              </a:spcAft>
              <a:buClrTx/>
              <a:buSzPct val="75000"/>
              <a:buFont typeface="Wingdings 3" panose="05040102010807070707" pitchFamily="18" charset="2"/>
              <a:buChar char=""/>
            </a:pPr>
            <a:r>
              <a:rPr lang="en-US" sz="1300" u="sng" dirty="0"/>
              <a:t>Opportunities for improvement</a:t>
            </a:r>
            <a:r>
              <a:rPr lang="en-US" sz="1300" dirty="0"/>
              <a:t>: Re-iterating the new ACCESS/ELD leveling policy and providing guidance on how it should be implemented for students with existing ELD levels may allow for more consistent placements in the district</a:t>
            </a:r>
            <a:endParaRPr lang="en-US" sz="1300" b="1" dirty="0"/>
          </a:p>
          <a:p>
            <a:pPr marL="0" indent="0">
              <a:spcBef>
                <a:spcPts val="0"/>
              </a:spcBef>
              <a:buClrTx/>
              <a:buSzPct val="75000"/>
              <a:buNone/>
            </a:pPr>
            <a:r>
              <a:rPr lang="en-US" sz="1300" b="1" dirty="0"/>
              <a:t>Student enrollment:</a:t>
            </a:r>
            <a:endParaRPr lang="en-US" sz="1300" dirty="0"/>
          </a:p>
          <a:p>
            <a:pPr marL="144000" indent="-144000">
              <a:spcBef>
                <a:spcPts val="0"/>
              </a:spcBef>
              <a:buClrTx/>
              <a:buSzPct val="75000"/>
              <a:buFont typeface="Wingdings 3" panose="05040102010807070707" pitchFamily="18" charset="2"/>
              <a:buChar char=""/>
            </a:pPr>
            <a:r>
              <a:rPr lang="en-US" sz="1300" u="sng" dirty="0"/>
              <a:t>Observations</a:t>
            </a:r>
            <a:r>
              <a:rPr lang="en-US" sz="1300" dirty="0"/>
              <a:t>: Student enrollment had low identified risk across all dimensions except for oversight and monitoring, which was rated moderate. There is no current policy or requirement for BPS district office to periodically review student profiles in Aspen for completeness and accuracy, which can result in inaccurate reporting to DESE</a:t>
            </a:r>
          </a:p>
          <a:p>
            <a:pPr marL="144000" indent="-144000">
              <a:spcBef>
                <a:spcPts val="0"/>
              </a:spcBef>
              <a:buClrTx/>
              <a:buSzPct val="75000"/>
              <a:buFont typeface="Wingdings 3" panose="05040102010807070707" pitchFamily="18" charset="2"/>
              <a:buChar char=""/>
            </a:pPr>
            <a:r>
              <a:rPr lang="en-US" sz="1300" u="sng" dirty="0"/>
              <a:t>Opportunities for improvement</a:t>
            </a:r>
            <a:r>
              <a:rPr lang="en-US" sz="1300" dirty="0"/>
              <a:t>: Updating BPS enrollment policies and procedures to include periodic data validations by BPS district office (e.g., BPS selects 100 Aspen profiles to verify the accuracy of information annually) may improve oversight and monitoring of enrollment data</a:t>
            </a:r>
          </a:p>
        </p:txBody>
      </p:sp>
      <p:sp>
        <p:nvSpPr>
          <p:cNvPr id="13" name="footnote_6381079627765013118" descr="Footnote">
            <a:extLst>
              <a:ext uri="{FF2B5EF4-FFF2-40B4-BE49-F238E27FC236}">
                <a16:creationId xmlns:a16="http://schemas.microsoft.com/office/drawing/2014/main" id="{EA9C622F-D03B-4DAE-8A5D-C8EDDC2B8171}"/>
              </a:ext>
            </a:extLst>
          </p:cNvPr>
          <p:cNvSpPr txBox="1"/>
          <p:nvPr/>
        </p:nvSpPr>
        <p:spPr>
          <a:xfrm>
            <a:off x="612775" y="6012754"/>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English Language Development (ELD)</a:t>
            </a:r>
          </a:p>
          <a:p>
            <a:pPr marL="95202" indent="-95202">
              <a:spcBef>
                <a:spcPct val="0"/>
              </a:spcBef>
              <a:spcAft>
                <a:spcPct val="0"/>
              </a:spcAft>
              <a:buSzPct val="100000"/>
              <a:buFont typeface="Arial" pitchFamily="34" charset="0"/>
              <a:buAutoNum type="arabicPeriod"/>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Assessing Comprehension and Communication in English State to State</a:t>
            </a:r>
          </a:p>
        </p:txBody>
      </p:sp>
      <p:sp>
        <p:nvSpPr>
          <p:cNvPr id="12" name="TextBox 11">
            <a:extLst>
              <a:ext uri="{FF2B5EF4-FFF2-40B4-BE49-F238E27FC236}">
                <a16:creationId xmlns:a16="http://schemas.microsoft.com/office/drawing/2014/main" id="{472320E5-3D99-44C9-A5C7-C1A5A94F735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10</a:t>
            </a:fld>
            <a:endParaRPr dirty="0"/>
          </a:p>
        </p:txBody>
      </p:sp>
    </p:spTree>
    <p:extLst>
      <p:ext uri="{BB962C8B-B14F-4D97-AF65-F5344CB8AC3E}">
        <p14:creationId xmlns:p14="http://schemas.microsoft.com/office/powerpoint/2010/main" val="1056692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58999826"/>
              </p:ext>
            </p:extLst>
          </p:nvPr>
        </p:nvGraphicFramePr>
        <p:xfrm>
          <a:off x="4763" y="11862"/>
          <a:ext cx="1588" cy="1588"/>
        </p:xfrm>
        <a:graphic>
          <a:graphicData uri="http://schemas.openxmlformats.org/presentationml/2006/ole">
            <mc:AlternateContent xmlns:mc="http://schemas.openxmlformats.org/markup-compatibility/2006">
              <mc:Choice xmlns:v="urn:schemas-microsoft-com:vml" Requires="v">
                <p:oleObj spid="_x0000_s115717" name="think-cell Slide" r:id="rId5" imgW="473" imgH="476" progId="TCLayout.ActiveDocument.1">
                  <p:embed/>
                </p:oleObj>
              </mc:Choice>
              <mc:Fallback>
                <p:oleObj name="think-cell Slide" r:id="rId5" imgW="473" imgH="476" progId="TCLayout.ActiveDocument.1">
                  <p:embed/>
                  <p:pic>
                    <p:nvPic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PicPr/>
                      <p:nvPr/>
                    </p:nvPicPr>
                    <p:blipFill>
                      <a:blip r:embed="rId6"/>
                      <a:stretch>
                        <a:fillRect/>
                      </a:stretch>
                    </p:blipFill>
                    <p:spPr>
                      <a:xfrm>
                        <a:off x="4763" y="11862"/>
                        <a:ext cx="1588" cy="1588"/>
                      </a:xfrm>
                      <a:prstGeom prst="rect">
                        <a:avLst/>
                      </a:prstGeom>
                    </p:spPr>
                  </p:pic>
                </p:oleObj>
              </mc:Fallback>
            </mc:AlternateContent>
          </a:graphicData>
        </a:graphic>
      </p:graphicFrame>
      <p:sp>
        <p:nvSpPr>
          <p:cNvPr id="19" name="Title 2">
            <a:extLst>
              <a:ext uri="{FF2B5EF4-FFF2-40B4-BE49-F238E27FC236}">
                <a16:creationId xmlns:a16="http://schemas.microsoft.com/office/drawing/2014/main" id="{032F924C-8E44-4D4F-8593-B4058FA7459F}"/>
              </a:ext>
            </a:extLst>
          </p:cNvPr>
          <p:cNvSpPr>
            <a:spLocks noGrp="1"/>
          </p:cNvSpPr>
          <p:nvPr>
            <p:ph type="title"/>
          </p:nvPr>
        </p:nvSpPr>
        <p:spPr>
          <a:xfrm>
            <a:off x="609918" y="294200"/>
            <a:ext cx="10978515" cy="590880"/>
          </a:xfrm>
        </p:spPr>
        <p:txBody>
          <a:bodyPr vert="horz"/>
          <a:lstStyle/>
          <a:p>
            <a:r>
              <a:rPr lang="en-IN" dirty="0"/>
              <a:t>Appendix</a:t>
            </a:r>
            <a:br>
              <a:rPr lang="en-IN" dirty="0"/>
            </a:br>
            <a:r>
              <a:rPr lang="en-IN" sz="1600" dirty="0"/>
              <a:t>BPS Helpline data population analysis</a:t>
            </a:r>
          </a:p>
        </p:txBody>
      </p:sp>
      <p:sp>
        <p:nvSpPr>
          <p:cNvPr id="30" name="Rectangle 29">
            <a:extLst>
              <a:ext uri="{FF2B5EF4-FFF2-40B4-BE49-F238E27FC236}">
                <a16:creationId xmlns:a16="http://schemas.microsoft.com/office/drawing/2014/main" id="{9040EB8E-E0E9-4E9D-984C-227829E0D86A}"/>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6. Parental complaints</a:t>
            </a:r>
          </a:p>
        </p:txBody>
      </p:sp>
      <p:sp>
        <p:nvSpPr>
          <p:cNvPr id="22" name="Arrow: Left-Right 21">
            <a:extLst>
              <a:ext uri="{FF2B5EF4-FFF2-40B4-BE49-F238E27FC236}">
                <a16:creationId xmlns:a16="http://schemas.microsoft.com/office/drawing/2014/main" id="{5FF8B306-C812-46A9-9B80-3E66C8B2D5B8}"/>
              </a:ext>
            </a:extLst>
          </p:cNvPr>
          <p:cNvSpPr/>
          <p:nvPr/>
        </p:nvSpPr>
        <p:spPr>
          <a:xfrm>
            <a:off x="1186814" y="1123251"/>
            <a:ext cx="4172275"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Identifying the population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9" name="Straight Connector 28">
            <a:extLst>
              <a:ext uri="{FF2B5EF4-FFF2-40B4-BE49-F238E27FC236}">
                <a16:creationId xmlns:a16="http://schemas.microsoft.com/office/drawing/2014/main" id="{DD1FE948-1734-44C6-A981-D51A76021074}"/>
              </a:ext>
              <a:ext uri="{C183D7F6-B498-43B3-948B-1728B52AA6E4}">
                <adec:decorative xmlns:adec="http://schemas.microsoft.com/office/drawing/2017/decorative" val="1"/>
              </a:ext>
            </a:extLst>
          </p:cNvPr>
          <p:cNvCxnSpPr>
            <a:stCxn id="22" idx="4"/>
            <a:endCxn id="22" idx="6"/>
          </p:cNvCxnSpPr>
          <p:nvPr/>
        </p:nvCxnSpPr>
        <p:spPr>
          <a:xfrm>
            <a:off x="1186814" y="1380620"/>
            <a:ext cx="417227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9669674-C35B-482D-88D0-EA190C2B5EEB}"/>
              </a:ext>
            </a:extLst>
          </p:cNvPr>
          <p:cNvSpPr txBox="1">
            <a:spLocks/>
          </p:cNvSpPr>
          <p:nvPr/>
        </p:nvSpPr>
        <p:spPr>
          <a:xfrm>
            <a:off x="704218" y="1137794"/>
            <a:ext cx="5486398" cy="4833937"/>
          </a:xfrm>
          <a:prstGeom prst="rect">
            <a:avLst/>
          </a:prstGeom>
        </p:spPr>
        <p:txBody>
          <a:bodyPr vert="horz" lIns="0" tIns="0" rIns="0" bIns="0" rtlCol="0" anchor="ctr" anchorCtr="0">
            <a:noAutofit/>
          </a:bodyPr>
          <a:lstStyle>
            <a:lvl1pPr marL="274183"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1pPr>
            <a:lvl2pPr marL="548366"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2pPr>
            <a:lvl3pPr marL="822549"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3pPr>
            <a:lvl4pPr marL="1096731"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370914"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population of data reviewed by EY is Freshdesk data from May and June 2022 related to parental complaints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 complete extract for these two months was received from BPS.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This data included many calls which are not all relevant to this domain, so the data was filtered down to just parental complaints.</a:t>
            </a:r>
          </a:p>
          <a:p>
            <a:pPr marL="822549" marR="0" lvl="2" indent="-274183" algn="l" defTabSz="913486" rtl="0" eaLnBrk="1" fontAlgn="auto" latinLnBrk="0" hangingPunct="1">
              <a:lnSpc>
                <a:spcPct val="100000"/>
              </a:lnSpc>
              <a:spcBef>
                <a:spcPts val="300"/>
              </a:spcBef>
              <a:spcAft>
                <a:spcPts val="18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items that were filtered out were inspected to ensure that no parental complaints were mislabeled and thus unintentionally excluded (none identified). </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were 52 tickets in Freshdesk related to parental complaints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9 (17%)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of these complaints were related to</a:t>
            </a: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bullying.</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4 (8%)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of the complaints were related to </a:t>
            </a: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safety matters.</a:t>
            </a:r>
          </a:p>
          <a:p>
            <a:pPr marL="548366" marR="0" lvl="1" indent="-274183" algn="l" defTabSz="913486" rtl="0" eaLnBrk="1" fontAlgn="auto" latinLnBrk="0" hangingPunct="1">
              <a:lnSpc>
                <a:spcPct val="100000"/>
              </a:lnSpc>
              <a:spcBef>
                <a:spcPts val="300"/>
              </a:spcBef>
              <a:spcAft>
                <a:spcPts val="18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remaining </a:t>
            </a: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39 (76%)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complaints were related to non-bullying topics based on our review of the data.</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13 complaints related to bullying and safety were investigated</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supporting documentation for these complaints was provided by BPS.</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All 13 ticketed complaints had documentation available.</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were 7 instances where the status of the complaints were marked as “closed” without support documenting whether the complaint was resolved.</a:t>
            </a:r>
          </a:p>
        </p:txBody>
      </p:sp>
      <p:sp>
        <p:nvSpPr>
          <p:cNvPr id="24" name="Arrow: Left-Right 23">
            <a:extLst>
              <a:ext uri="{FF2B5EF4-FFF2-40B4-BE49-F238E27FC236}">
                <a16:creationId xmlns:a16="http://schemas.microsoft.com/office/drawing/2014/main" id="{D133798D-9FE9-414B-BF1C-3F706BF6B957}"/>
              </a:ext>
            </a:extLst>
          </p:cNvPr>
          <p:cNvSpPr/>
          <p:nvPr/>
        </p:nvSpPr>
        <p:spPr>
          <a:xfrm>
            <a:off x="7307195" y="1123251"/>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Number of tickets by ticket type</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5" name="Straight Connector 24">
            <a:extLst>
              <a:ext uri="{FF2B5EF4-FFF2-40B4-BE49-F238E27FC236}">
                <a16:creationId xmlns:a16="http://schemas.microsoft.com/office/drawing/2014/main" id="{60956989-B184-4F61-8E98-2F6B6C09C427}"/>
              </a:ext>
              <a:ext uri="{C183D7F6-B498-43B3-948B-1728B52AA6E4}">
                <adec:decorative xmlns:adec="http://schemas.microsoft.com/office/drawing/2017/decorative" val="1"/>
              </a:ext>
            </a:extLst>
          </p:cNvPr>
          <p:cNvCxnSpPr>
            <a:stCxn id="24" idx="4"/>
            <a:endCxn id="24" idx="6"/>
          </p:cNvCxnSpPr>
          <p:nvPr/>
        </p:nvCxnSpPr>
        <p:spPr>
          <a:xfrm>
            <a:off x="7307195" y="1380620"/>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descr="Please refer to notes section for 'Graph One - number of tickets by ticket type graph' chart description">
            <a:extLst>
              <a:ext uri="{FF2B5EF4-FFF2-40B4-BE49-F238E27FC236}">
                <a16:creationId xmlns:a16="http://schemas.microsoft.com/office/drawing/2014/main" id="{5A24228A-F13C-4456-8B94-D00BA9572E04}"/>
              </a:ext>
            </a:extLst>
          </p:cNvPr>
          <p:cNvGrpSpPr/>
          <p:nvPr/>
        </p:nvGrpSpPr>
        <p:grpSpPr>
          <a:xfrm>
            <a:off x="7199313" y="1380620"/>
            <a:ext cx="4389120" cy="2194920"/>
            <a:chOff x="7199313" y="1380620"/>
            <a:chExt cx="4389120" cy="2194920"/>
          </a:xfrm>
        </p:grpSpPr>
        <p:sp>
          <p:nvSpPr>
            <p:cNvPr id="2" name="TextBox 1">
              <a:extLst>
                <a:ext uri="{FF2B5EF4-FFF2-40B4-BE49-F238E27FC236}">
                  <a16:creationId xmlns:a16="http://schemas.microsoft.com/office/drawing/2014/main" id="{10D14457-53DA-41B5-8017-44DD86EACD86}"/>
                </a:ext>
                <a:ext uri="{C183D7F6-B498-43B3-948B-1728B52AA6E4}">
                  <adec:decorative xmlns:adec="http://schemas.microsoft.com/office/drawing/2017/decorative" val="1"/>
                </a:ext>
              </a:extLst>
            </p:cNvPr>
            <p:cNvSpPr txBox="1"/>
            <p:nvPr/>
          </p:nvSpPr>
          <p:spPr>
            <a:xfrm>
              <a:off x="8491285" y="2252377"/>
              <a:ext cx="532660" cy="451406"/>
            </a:xfrm>
            <a:prstGeom prst="rect">
              <a:avLst/>
            </a:prstGeom>
            <a:noFill/>
          </p:spPr>
          <p:txBody>
            <a:bodyPr wrap="square" lIns="93980" tIns="93980" rIns="93980" bIns="93980" rtlCol="0" anchor="ctr">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2000" b="0" i="0" u="none" strike="noStrike" kern="1200" cap="none" spc="0" normalizeH="0" baseline="0" noProof="0" dirty="0">
                  <a:ln>
                    <a:noFill/>
                  </a:ln>
                  <a:solidFill>
                    <a:srgbClr val="2E2E38"/>
                  </a:solidFill>
                  <a:effectLst/>
                  <a:uLnTx/>
                  <a:uFillTx/>
                  <a:latin typeface="EYInterstate Light"/>
                  <a:ea typeface="+mn-ea"/>
                  <a:cs typeface="+mn-cs"/>
                </a:rPr>
                <a:t>52</a:t>
              </a:r>
            </a:p>
          </p:txBody>
        </p:sp>
        <p:graphicFrame>
          <p:nvGraphicFramePr>
            <p:cNvPr id="6" name="Chart 5">
              <a:extLst>
                <a:ext uri="{FF2B5EF4-FFF2-40B4-BE49-F238E27FC236}">
                  <a16:creationId xmlns:a16="http://schemas.microsoft.com/office/drawing/2014/main" id="{1CE20952-664B-442B-ABDB-1B3F2BCCCD5C}"/>
                </a:ext>
                <a:ext uri="{C183D7F6-B498-43B3-948B-1728B52AA6E4}">
                  <adec:decorative xmlns:adec="http://schemas.microsoft.com/office/drawing/2017/decorative" val="1"/>
                </a:ext>
              </a:extLst>
            </p:cNvPr>
            <p:cNvGraphicFramePr/>
            <p:nvPr/>
          </p:nvGraphicFramePr>
          <p:xfrm>
            <a:off x="7199313" y="1380620"/>
            <a:ext cx="4389120" cy="2194920"/>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B7F78665-6A23-4BCB-BDB2-6771BA4260BC}"/>
                </a:ext>
                <a:ext uri="{C183D7F6-B498-43B3-948B-1728B52AA6E4}">
                  <adec:decorative xmlns:adec="http://schemas.microsoft.com/office/drawing/2017/decorative" val="1"/>
                </a:ext>
              </a:extLst>
            </p:cNvPr>
            <p:cNvSpPr txBox="1"/>
            <p:nvPr/>
          </p:nvSpPr>
          <p:spPr>
            <a:xfrm>
              <a:off x="9979709" y="1639264"/>
              <a:ext cx="1574149" cy="167738"/>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de-DE" sz="1000" b="1" i="0" u="none" strike="noStrike" kern="1200" cap="none" spc="0" normalizeH="0" baseline="0" noProof="0">
                  <a:ln>
                    <a:noFill/>
                  </a:ln>
                  <a:solidFill>
                    <a:srgbClr val="2E2E38"/>
                  </a:solidFill>
                  <a:effectLst/>
                  <a:uLnTx/>
                  <a:uFillTx/>
                  <a:latin typeface="EYInterstate Light"/>
                  <a:ea typeface="+mn-ea"/>
                  <a:cs typeface="+mn-cs"/>
                </a:rPr>
                <a:t>What is your ticket about?</a:t>
              </a:r>
            </a:p>
          </p:txBody>
        </p:sp>
      </p:grpSp>
      <p:sp>
        <p:nvSpPr>
          <p:cNvPr id="27" name="Arrow: Left-Right 26">
            <a:extLst>
              <a:ext uri="{FF2B5EF4-FFF2-40B4-BE49-F238E27FC236}">
                <a16:creationId xmlns:a16="http://schemas.microsoft.com/office/drawing/2014/main" id="{B579C2EE-5F8A-4901-A64C-3DBEA9FE50F0}"/>
              </a:ext>
            </a:extLst>
          </p:cNvPr>
          <p:cNvSpPr/>
          <p:nvPr/>
        </p:nvSpPr>
        <p:spPr>
          <a:xfrm>
            <a:off x="7307195" y="3763423"/>
            <a:ext cx="3477120"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How many tickets were marked as “closed” before confirming the issue was resolved?</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8" name="Straight Connector 27">
            <a:extLst>
              <a:ext uri="{FF2B5EF4-FFF2-40B4-BE49-F238E27FC236}">
                <a16:creationId xmlns:a16="http://schemas.microsoft.com/office/drawing/2014/main" id="{8F6DB12F-64E7-4870-A0BD-C2B34F7C2C35}"/>
              </a:ext>
              <a:ext uri="{C183D7F6-B498-43B3-948B-1728B52AA6E4}">
                <adec:decorative xmlns:adec="http://schemas.microsoft.com/office/drawing/2017/decorative" val="1"/>
              </a:ext>
            </a:extLst>
          </p:cNvPr>
          <p:cNvCxnSpPr>
            <a:stCxn id="27" idx="4"/>
            <a:endCxn id="27" idx="6"/>
          </p:cNvCxnSpPr>
          <p:nvPr/>
        </p:nvCxnSpPr>
        <p:spPr>
          <a:xfrm>
            <a:off x="7307195" y="420545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 name="Chart 13" descr="Please refer to notes section for 'Graph Two - How many tickets were marked as “closed” before confirming the issue was resolved?' chart description">
            <a:extLst>
              <a:ext uri="{FF2B5EF4-FFF2-40B4-BE49-F238E27FC236}">
                <a16:creationId xmlns:a16="http://schemas.microsoft.com/office/drawing/2014/main" id="{46E713A6-5B94-4CAD-9874-0667AD3C1B55}"/>
              </a:ext>
            </a:extLst>
          </p:cNvPr>
          <p:cNvGraphicFramePr/>
          <p:nvPr>
            <p:extLst>
              <p:ext uri="{D42A27DB-BD31-4B8C-83A1-F6EECF244321}">
                <p14:modId xmlns:p14="http://schemas.microsoft.com/office/powerpoint/2010/main" val="3397938849"/>
              </p:ext>
            </p:extLst>
          </p:nvPr>
        </p:nvGraphicFramePr>
        <p:xfrm>
          <a:off x="7105012" y="4205458"/>
          <a:ext cx="4389120" cy="2044200"/>
        </p:xfrm>
        <a:graphic>
          <a:graphicData uri="http://schemas.openxmlformats.org/drawingml/2006/chart">
            <c:chart xmlns:c="http://schemas.openxmlformats.org/drawingml/2006/chart" xmlns:r="http://schemas.openxmlformats.org/officeDocument/2006/relationships" r:id="rId8"/>
          </a:graphicData>
        </a:graphic>
      </p:graphicFrame>
      <p:sp>
        <p:nvSpPr>
          <p:cNvPr id="21" name="source_6380420058075255931" descr="Source">
            <a:extLst>
              <a:ext uri="{FF2B5EF4-FFF2-40B4-BE49-F238E27FC236}">
                <a16:creationId xmlns:a16="http://schemas.microsoft.com/office/drawing/2014/main" id="{51BB52FB-5B8B-4DB6-A91E-25FDF54420D0}"/>
              </a:ext>
            </a:extLst>
          </p:cNvPr>
          <p:cNvSpPr txBox="1"/>
          <p:nvPr/>
        </p:nvSpPr>
        <p:spPr>
          <a:xfrm>
            <a:off x="704218" y="6207125"/>
            <a:ext cx="9164392" cy="57246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FreshDesk ticket data from May 2022 – June 2022, excluding tickets related to matters other than parental complaint; BPS Bullying Hotline incident and investigation data from SY2021-22;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EY DESE, BPS, and school interviews;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32" name="TextBox 31">
            <a:extLst>
              <a:ext uri="{FF2B5EF4-FFF2-40B4-BE49-F238E27FC236}">
                <a16:creationId xmlns:a16="http://schemas.microsoft.com/office/drawing/2014/main" id="{98018986-86AB-42A8-A187-3F6479654B5E}"/>
              </a:ext>
            </a:extLst>
          </p:cNvPr>
          <p:cNvSpPr txBox="1"/>
          <p:nvPr/>
        </p:nvSpPr>
        <p:spPr>
          <a:xfrm>
            <a:off x="3570013" y="6428652"/>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5B164281-F131-48A2-854B-9D27B3A470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AC971378-390D-4244-953C-FD672B3D934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685321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847053812"/>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16741" name="think-cell Slide" r:id="rId5" imgW="473" imgH="476" progId="TCLayout.ActiveDocument.1">
                  <p:embed/>
                </p:oleObj>
              </mc:Choice>
              <mc:Fallback>
                <p:oleObj name="think-cell Slide" r:id="rId5" imgW="473" imgH="476" progId="TCLayout.ActiveDocument.1">
                  <p:embed/>
                  <p:pic>
                    <p:nvPic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26" name="Title 2">
            <a:extLst>
              <a:ext uri="{FF2B5EF4-FFF2-40B4-BE49-F238E27FC236}">
                <a16:creationId xmlns:a16="http://schemas.microsoft.com/office/drawing/2014/main" id="{BBD190F5-BEF4-47A5-BC33-ECD4FD3FEBB7}"/>
              </a:ext>
            </a:extLst>
          </p:cNvPr>
          <p:cNvSpPr>
            <a:spLocks noGrp="1"/>
          </p:cNvSpPr>
          <p:nvPr>
            <p:ph type="title"/>
          </p:nvPr>
        </p:nvSpPr>
        <p:spPr>
          <a:xfrm>
            <a:off x="609918" y="294200"/>
            <a:ext cx="10978515" cy="590880"/>
          </a:xfrm>
        </p:spPr>
        <p:txBody>
          <a:bodyPr vert="horz"/>
          <a:lstStyle/>
          <a:p>
            <a:r>
              <a:rPr lang="en-IN" dirty="0"/>
              <a:t>Appendix</a:t>
            </a:r>
            <a:br>
              <a:rPr lang="en-IN" dirty="0"/>
            </a:br>
            <a:r>
              <a:rPr lang="en-IN" sz="1600" dirty="0"/>
              <a:t>Bullying Hotline data population analysis</a:t>
            </a:r>
          </a:p>
        </p:txBody>
      </p:sp>
      <p:sp>
        <p:nvSpPr>
          <p:cNvPr id="17" name="Rectangle 16">
            <a:extLst>
              <a:ext uri="{FF2B5EF4-FFF2-40B4-BE49-F238E27FC236}">
                <a16:creationId xmlns:a16="http://schemas.microsoft.com/office/drawing/2014/main" id="{990B554F-2E57-4159-B069-B7928A5FF0AE}"/>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6. Parental complaints</a:t>
            </a:r>
          </a:p>
        </p:txBody>
      </p:sp>
      <p:sp>
        <p:nvSpPr>
          <p:cNvPr id="20" name="Arrow: Left-Right 19">
            <a:extLst>
              <a:ext uri="{FF2B5EF4-FFF2-40B4-BE49-F238E27FC236}">
                <a16:creationId xmlns:a16="http://schemas.microsoft.com/office/drawing/2014/main" id="{8A8CE5EC-8564-4779-A5F4-7C200CB4B4C0}"/>
              </a:ext>
            </a:extLst>
          </p:cNvPr>
          <p:cNvSpPr/>
          <p:nvPr/>
        </p:nvSpPr>
        <p:spPr>
          <a:xfrm>
            <a:off x="1617416" y="1308872"/>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Bullying report form population analysis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2" name="Straight Connector 21">
            <a:extLst>
              <a:ext uri="{FF2B5EF4-FFF2-40B4-BE49-F238E27FC236}">
                <a16:creationId xmlns:a16="http://schemas.microsoft.com/office/drawing/2014/main" id="{22519659-2C20-473B-8E82-78B7C2FEB49B}"/>
              </a:ext>
              <a:ext uri="{C183D7F6-B498-43B3-948B-1728B52AA6E4}">
                <adec:decorative xmlns:adec="http://schemas.microsoft.com/office/drawing/2017/decorative" val="1"/>
              </a:ext>
            </a:extLst>
          </p:cNvPr>
          <p:cNvCxnSpPr>
            <a:stCxn id="20" idx="4"/>
            <a:endCxn id="20" idx="6"/>
          </p:cNvCxnSpPr>
          <p:nvPr/>
        </p:nvCxnSpPr>
        <p:spPr>
          <a:xfrm>
            <a:off x="1617416" y="1566241"/>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9669674-C35B-482D-88D0-EA190C2B5EEB}"/>
              </a:ext>
            </a:extLst>
          </p:cNvPr>
          <p:cNvSpPr txBox="1">
            <a:spLocks/>
          </p:cNvSpPr>
          <p:nvPr/>
        </p:nvSpPr>
        <p:spPr>
          <a:xfrm>
            <a:off x="612777" y="1708586"/>
            <a:ext cx="5486398" cy="4183085"/>
          </a:xfrm>
          <a:prstGeom prst="rect">
            <a:avLst/>
          </a:prstGeom>
        </p:spPr>
        <p:txBody>
          <a:bodyPr vert="horz" lIns="0" tIns="0" rIns="0" bIns="0" rtlCol="0" anchor="t" anchorCtr="0">
            <a:noAutofit/>
          </a:bodyPr>
          <a:lstStyle>
            <a:lvl1pPr marL="274183"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1pPr>
            <a:lvl2pPr marL="548366"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2pPr>
            <a:lvl3pPr marL="822549"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3pPr>
            <a:lvl4pPr marL="1096731"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370914"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population of data reviewed by EY included submitted bullying forms from September 2021 through June 2022</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 complete extract for data from Sept. 2021-June 2022 was shared by BPS.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Some of the attributes included in the data are as follows:</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Open/closed </a:t>
            </a: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(is the case closed?)</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Date of form</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Form of report </a:t>
            </a: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(who is reporting the incident?)</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Grade of student being targeted</a:t>
            </a:r>
          </a:p>
          <a:p>
            <a:pPr marL="822549" marR="0" lvl="2" indent="-274183" algn="l" defTabSz="913486" rtl="0" eaLnBrk="1" fontAlgn="auto" latinLnBrk="0" hangingPunct="1">
              <a:lnSpc>
                <a:spcPct val="100000"/>
              </a:lnSpc>
              <a:spcBef>
                <a:spcPts val="300"/>
              </a:spcBef>
              <a:spcAft>
                <a:spcPts val="18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School of student being targeted </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are 277 bullying report forms in the data</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193 (70%) of the incidents occurred on a bus.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77 (28%) of the incidents involved biased behavior (targeting protected classes).</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Note: EY did not investigate if the incidents included biased behavior; this assessment was performed by BPS and was included in the data provided to EY.</a:t>
            </a:r>
          </a:p>
        </p:txBody>
      </p:sp>
      <p:sp>
        <p:nvSpPr>
          <p:cNvPr id="33" name="Arrow: Left-Right 32">
            <a:extLst>
              <a:ext uri="{FF2B5EF4-FFF2-40B4-BE49-F238E27FC236}">
                <a16:creationId xmlns:a16="http://schemas.microsoft.com/office/drawing/2014/main" id="{62B76182-AA2C-421A-A20D-0619B5FF7E93}"/>
              </a:ext>
            </a:extLst>
          </p:cNvPr>
          <p:cNvSpPr/>
          <p:nvPr/>
        </p:nvSpPr>
        <p:spPr>
          <a:xfrm>
            <a:off x="7103816" y="1308872"/>
            <a:ext cx="3808653"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Bullying incidents by grade, targeted student count</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4" name="Straight Connector 33">
            <a:extLst>
              <a:ext uri="{FF2B5EF4-FFF2-40B4-BE49-F238E27FC236}">
                <a16:creationId xmlns:a16="http://schemas.microsoft.com/office/drawing/2014/main" id="{92E5BB53-B695-45DB-A82D-4FFAE2FFE15C}"/>
              </a:ext>
              <a:ext uri="{C183D7F6-B498-43B3-948B-1728B52AA6E4}">
                <adec:decorative xmlns:adec="http://schemas.microsoft.com/office/drawing/2017/decorative" val="1"/>
              </a:ext>
            </a:extLst>
          </p:cNvPr>
          <p:cNvCxnSpPr>
            <a:cxnSpLocks/>
            <a:stCxn id="33" idx="4"/>
            <a:endCxn id="33" idx="6"/>
          </p:cNvCxnSpPr>
          <p:nvPr/>
        </p:nvCxnSpPr>
        <p:spPr>
          <a:xfrm>
            <a:off x="7103816" y="1566241"/>
            <a:ext cx="380865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 name="Chart 5" descr="Please refer notes section for 'Graph one - Bullying incidents by grade targeted student count' chart description">
            <a:extLst>
              <a:ext uri="{FF2B5EF4-FFF2-40B4-BE49-F238E27FC236}">
                <a16:creationId xmlns:a16="http://schemas.microsoft.com/office/drawing/2014/main" id="{053537BB-3AE6-4A52-B4D1-3BE53BEFF7CE}"/>
              </a:ext>
            </a:extLst>
          </p:cNvPr>
          <p:cNvGraphicFramePr/>
          <p:nvPr>
            <p:extLst>
              <p:ext uri="{D42A27DB-BD31-4B8C-83A1-F6EECF244321}">
                <p14:modId xmlns:p14="http://schemas.microsoft.com/office/powerpoint/2010/main" val="2838694351"/>
              </p:ext>
            </p:extLst>
          </p:nvPr>
        </p:nvGraphicFramePr>
        <p:xfrm>
          <a:off x="6813582" y="1703003"/>
          <a:ext cx="4389120"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23" name="Content Placeholder 2">
            <a:extLst>
              <a:ext uri="{FF2B5EF4-FFF2-40B4-BE49-F238E27FC236}">
                <a16:creationId xmlns:a16="http://schemas.microsoft.com/office/drawing/2014/main" id="{2F4394EE-5798-4C43-8CA4-49A2D687268B}"/>
              </a:ext>
            </a:extLst>
          </p:cNvPr>
          <p:cNvSpPr txBox="1">
            <a:spLocks/>
          </p:cNvSpPr>
          <p:nvPr/>
        </p:nvSpPr>
        <p:spPr>
          <a:xfrm>
            <a:off x="6344817" y="3668567"/>
            <a:ext cx="5486398" cy="1800882"/>
          </a:xfrm>
          <a:prstGeom prst="rect">
            <a:avLst/>
          </a:prstGeom>
        </p:spPr>
        <p:txBody>
          <a:bodyPr vert="horz" lIns="0" tIns="0" rIns="0" bIns="0" rtlCol="0" anchor="t" anchorCtr="0">
            <a:noAutofit/>
          </a:bodyPr>
          <a:lstStyle>
            <a:lvl1pPr marL="274183"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1pPr>
            <a:lvl2pPr marL="548366"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2pPr>
            <a:lvl3pPr marL="822549"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3pPr>
            <a:lvl4pPr marL="1096731"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370914"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Incidents by grade:</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44 (16%) of incidents involved students in the 5</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next largest groups were 3</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rd</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and 6</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 with 33 (12%) of incidents each</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smallest groups were 11</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and 12</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grades</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11</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 had 5 incidents (2%)</a:t>
            </a:r>
          </a:p>
          <a:p>
            <a:pPr marL="822549" marR="0" lvl="2"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12</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 had 2 incidents (1%)</a:t>
            </a:r>
          </a:p>
        </p:txBody>
      </p:sp>
      <p:sp>
        <p:nvSpPr>
          <p:cNvPr id="14" name="source_6380420058075255931" descr="Source">
            <a:extLst>
              <a:ext uri="{FF2B5EF4-FFF2-40B4-BE49-F238E27FC236}">
                <a16:creationId xmlns:a16="http://schemas.microsoft.com/office/drawing/2014/main" id="{8F815883-8CDD-4DC6-8820-47110A173294}"/>
              </a:ext>
            </a:extLst>
          </p:cNvPr>
          <p:cNvSpPr txBox="1"/>
          <p:nvPr/>
        </p:nvSpPr>
        <p:spPr>
          <a:xfrm>
            <a:off x="702733" y="6211910"/>
            <a:ext cx="8991600" cy="57246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FreshDesk ticket data from May 2022 – June 2022, excluding tickets related to matters other than parental complaint; BPS Bullying Hotline incident and investigation data from SY2021-22;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EY DESE, BPS, and school interviews;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21" name="TextBox 20">
            <a:extLst>
              <a:ext uri="{FF2B5EF4-FFF2-40B4-BE49-F238E27FC236}">
                <a16:creationId xmlns:a16="http://schemas.microsoft.com/office/drawing/2014/main" id="{77D8EC51-139F-401B-8BCA-8C638EDD1A16}"/>
              </a:ext>
            </a:extLst>
          </p:cNvPr>
          <p:cNvSpPr txBox="1"/>
          <p:nvPr/>
        </p:nvSpPr>
        <p:spPr>
          <a:xfrm>
            <a:off x="3570013" y="6428652"/>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FBF88F8F-1B62-460A-9247-8CF7FB0AB3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33ED7151-C09C-40DA-A404-F3C2AB7756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01545630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532686625"/>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17765" name="think-cell Slide" r:id="rId5" imgW="473" imgH="476" progId="TCLayout.ActiveDocument.1">
                  <p:embed/>
                </p:oleObj>
              </mc:Choice>
              <mc:Fallback>
                <p:oleObj name="think-cell Slide" r:id="rId5" imgW="473" imgH="476" progId="TCLayout.ActiveDocument.1">
                  <p:embed/>
                  <p:pic>
                    <p:nvPic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31" name="Title 2">
            <a:extLst>
              <a:ext uri="{FF2B5EF4-FFF2-40B4-BE49-F238E27FC236}">
                <a16:creationId xmlns:a16="http://schemas.microsoft.com/office/drawing/2014/main" id="{84CBDEA6-0946-4FA0-B6BF-1F409206B1EC}"/>
              </a:ext>
            </a:extLst>
          </p:cNvPr>
          <p:cNvSpPr>
            <a:spLocks noGrp="1"/>
          </p:cNvSpPr>
          <p:nvPr>
            <p:ph type="title"/>
          </p:nvPr>
        </p:nvSpPr>
        <p:spPr>
          <a:xfrm>
            <a:off x="609918" y="294200"/>
            <a:ext cx="10978515" cy="590880"/>
          </a:xfrm>
        </p:spPr>
        <p:txBody>
          <a:bodyPr vert="horz"/>
          <a:lstStyle/>
          <a:p>
            <a:r>
              <a:rPr lang="en-IN" dirty="0"/>
              <a:t>Appendix</a:t>
            </a:r>
            <a:br>
              <a:rPr lang="en-IN" dirty="0"/>
            </a:br>
            <a:r>
              <a:rPr lang="en-IN" sz="1600" dirty="0"/>
              <a:t>Bullying investigation form data population analysis (1/2)</a:t>
            </a:r>
            <a:endParaRPr lang="en-IN" sz="1800" dirty="0"/>
          </a:p>
        </p:txBody>
      </p:sp>
      <p:sp>
        <p:nvSpPr>
          <p:cNvPr id="52" name="Rectangle 51">
            <a:extLst>
              <a:ext uri="{FF2B5EF4-FFF2-40B4-BE49-F238E27FC236}">
                <a16:creationId xmlns:a16="http://schemas.microsoft.com/office/drawing/2014/main" id="{2C74B7E5-A407-478A-87C6-4EFDDD0405E4}"/>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6. Parental complaints</a:t>
            </a:r>
          </a:p>
        </p:txBody>
      </p:sp>
      <p:sp>
        <p:nvSpPr>
          <p:cNvPr id="32" name="Arrow: Left-Right 31">
            <a:extLst>
              <a:ext uri="{FF2B5EF4-FFF2-40B4-BE49-F238E27FC236}">
                <a16:creationId xmlns:a16="http://schemas.microsoft.com/office/drawing/2014/main" id="{C7F9C1C3-2B22-49CF-B7E1-C4696D47776A}"/>
              </a:ext>
            </a:extLst>
          </p:cNvPr>
          <p:cNvSpPr/>
          <p:nvPr/>
        </p:nvSpPr>
        <p:spPr>
          <a:xfrm>
            <a:off x="1231631" y="1219468"/>
            <a:ext cx="417728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Bullying report form population notes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1" name="Straight Connector 50">
            <a:extLst>
              <a:ext uri="{FF2B5EF4-FFF2-40B4-BE49-F238E27FC236}">
                <a16:creationId xmlns:a16="http://schemas.microsoft.com/office/drawing/2014/main" id="{A496C8C7-A213-4A69-A21B-E8FE64DDC510}"/>
              </a:ext>
              <a:ext uri="{C183D7F6-B498-43B3-948B-1728B52AA6E4}">
                <adec:decorative xmlns:adec="http://schemas.microsoft.com/office/drawing/2017/decorative" val="1"/>
              </a:ext>
            </a:extLst>
          </p:cNvPr>
          <p:cNvCxnSpPr>
            <a:stCxn id="32" idx="4"/>
            <a:endCxn id="32" idx="6"/>
          </p:cNvCxnSpPr>
          <p:nvPr/>
        </p:nvCxnSpPr>
        <p:spPr>
          <a:xfrm>
            <a:off x="1231631" y="1476837"/>
            <a:ext cx="41772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9669674-C35B-482D-88D0-EA190C2B5EEB}"/>
              </a:ext>
            </a:extLst>
          </p:cNvPr>
          <p:cNvSpPr txBox="1">
            <a:spLocks/>
          </p:cNvSpPr>
          <p:nvPr/>
        </p:nvSpPr>
        <p:spPr>
          <a:xfrm>
            <a:off x="612777" y="1699494"/>
            <a:ext cx="5760720" cy="3799967"/>
          </a:xfrm>
          <a:prstGeom prst="rect">
            <a:avLst/>
          </a:prstGeom>
        </p:spPr>
        <p:txBody>
          <a:bodyPr vert="horz" lIns="0" tIns="0" rIns="0" bIns="0" rtlCol="0" anchor="t" anchorCtr="0">
            <a:noAutofit/>
          </a:bodyPr>
          <a:lstStyle>
            <a:lvl1pPr marL="274183"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1pPr>
            <a:lvl2pPr marL="548366"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2pPr>
            <a:lvl3pPr marL="822549"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3pPr>
            <a:lvl4pPr marL="1096731"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370914"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population of data reviewed by EY was generated by investigation forms (Google forms) submitted from September 2021 through June 2022 </a:t>
            </a:r>
          </a:p>
          <a:p>
            <a:pPr marL="548366" marR="0" lvl="1" indent="-274183" algn="l" defTabSz="913486" rtl="0" eaLnBrk="1" fontAlgn="auto" latinLnBrk="0" hangingPunct="1">
              <a:lnSpc>
                <a:spcPct val="100000"/>
              </a:lnSpc>
              <a:spcBef>
                <a:spcPts val="3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 complete extract for data from Sept. 2021-June 2022 was shared by BPS</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are 373 investigation forms in the data</a:t>
            </a:r>
          </a:p>
          <a:p>
            <a:pPr marL="548366" marR="0" lvl="1" indent="-274183" algn="l" defTabSz="913486" rtl="0" eaLnBrk="1" fontAlgn="auto" latinLnBrk="0" hangingPunct="1">
              <a:lnSpc>
                <a:spcPct val="100000"/>
              </a:lnSpc>
              <a:spcBef>
                <a:spcPts val="3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Of the </a:t>
            </a:r>
            <a:r>
              <a:rPr kumimoji="0" lang="en-US" sz="1100" b="1" i="0" u="none" strike="noStrike" kern="1200" cap="none" spc="0" normalizeH="0" baseline="0" noProof="0" dirty="0">
                <a:ln>
                  <a:noFill/>
                </a:ln>
                <a:solidFill>
                  <a:srgbClr val="1E783A"/>
                </a:solidFill>
                <a:effectLst/>
                <a:uLnTx/>
                <a:uFillTx/>
                <a:latin typeface="EYInterstate Light" panose="02000506000000020004" pitchFamily="2" charset="0"/>
                <a:ea typeface="+mn-ea"/>
                <a:cs typeface="+mn-cs"/>
              </a:rPr>
              <a:t>373</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investigations, there were 156 (42%) cases where it was determined that bullying was found as the investigation conclusion.  217 (58%) of the incidents were determined to not be related to bullying based on BPS investigation</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Instances where bullying was found:</a:t>
            </a:r>
          </a:p>
          <a:p>
            <a:pPr marL="548366" marR="0" lvl="1" indent="-274183" algn="l" defTabSz="913486" rtl="0" eaLnBrk="1" fontAlgn="auto" latinLnBrk="0" hangingPunct="1">
              <a:lnSpc>
                <a:spcPct val="100000"/>
              </a:lnSpc>
              <a:spcBef>
                <a:spcPts val="3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Of the </a:t>
            </a:r>
            <a:r>
              <a:rPr kumimoji="0" lang="en-US" sz="1100" b="1" i="0" u="none" strike="noStrike" kern="1200" cap="none" spc="0" normalizeH="0" baseline="0" noProof="0" dirty="0">
                <a:ln>
                  <a:noFill/>
                </a:ln>
                <a:solidFill>
                  <a:srgbClr val="1E783A"/>
                </a:solidFill>
                <a:effectLst/>
                <a:uLnTx/>
                <a:uFillTx/>
                <a:latin typeface="EYInterstate Light" panose="02000506000000020004" pitchFamily="2" charset="0"/>
                <a:ea typeface="+mn-ea"/>
                <a:cs typeface="+mn-cs"/>
              </a:rPr>
              <a:t>156</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investigations where bullying was found, there were 149 (96%) instances where the aggressors and targets were interviewed</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Instances where bullying was not found:</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Of the </a:t>
            </a:r>
            <a:r>
              <a:rPr kumimoji="0" lang="en-US" sz="1100" b="1" i="0" u="none" strike="noStrike" kern="1200" cap="none" spc="0" normalizeH="0" baseline="0" noProof="0" dirty="0">
                <a:ln>
                  <a:noFill/>
                </a:ln>
                <a:solidFill>
                  <a:srgbClr val="1E783A"/>
                </a:solidFill>
                <a:effectLst/>
                <a:uLnTx/>
                <a:uFillTx/>
                <a:latin typeface="EYInterstate Light" panose="02000506000000020004" pitchFamily="2" charset="0"/>
                <a:ea typeface="+mn-ea"/>
                <a:cs typeface="+mn-cs"/>
              </a:rPr>
              <a:t>217</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investigations where bullying was not found, there were 203 (94%) instances where aggressors were interviewed</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were 204 (94%) instances where the targets were interviewed</a:t>
            </a:r>
          </a:p>
        </p:txBody>
      </p:sp>
      <p:sp>
        <p:nvSpPr>
          <p:cNvPr id="46" name="Arrow: Left-Right 45">
            <a:extLst>
              <a:ext uri="{FF2B5EF4-FFF2-40B4-BE49-F238E27FC236}">
                <a16:creationId xmlns:a16="http://schemas.microsoft.com/office/drawing/2014/main" id="{B2A68B1E-5F15-441B-9FF2-7053E740B7CC}"/>
              </a:ext>
            </a:extLst>
          </p:cNvPr>
          <p:cNvSpPr/>
          <p:nvPr/>
        </p:nvSpPr>
        <p:spPr>
          <a:xfrm>
            <a:off x="6918328" y="777433"/>
            <a:ext cx="4177282"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Interview status for incidents where bulling was found</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7" name="Straight Connector 46">
            <a:extLst>
              <a:ext uri="{FF2B5EF4-FFF2-40B4-BE49-F238E27FC236}">
                <a16:creationId xmlns:a16="http://schemas.microsoft.com/office/drawing/2014/main" id="{53AE7E76-8860-4241-A4C6-AACEA10496EA}"/>
              </a:ext>
              <a:ext uri="{C183D7F6-B498-43B3-948B-1728B52AA6E4}">
                <adec:decorative xmlns:adec="http://schemas.microsoft.com/office/drawing/2017/decorative" val="1"/>
              </a:ext>
            </a:extLst>
          </p:cNvPr>
          <p:cNvCxnSpPr>
            <a:stCxn id="46" idx="4"/>
            <a:endCxn id="46" idx="6"/>
          </p:cNvCxnSpPr>
          <p:nvPr/>
        </p:nvCxnSpPr>
        <p:spPr>
          <a:xfrm>
            <a:off x="6918328" y="1219468"/>
            <a:ext cx="41772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 name="Group 3" descr="Please refer to notes section for &quot;Graph one - Interview status for incidents where bulling was found' chart description">
            <a:extLst>
              <a:ext uri="{FF2B5EF4-FFF2-40B4-BE49-F238E27FC236}">
                <a16:creationId xmlns:a16="http://schemas.microsoft.com/office/drawing/2014/main" id="{39201CEC-F68F-462A-9322-C1DEE6ADC899}"/>
              </a:ext>
            </a:extLst>
          </p:cNvPr>
          <p:cNvGrpSpPr/>
          <p:nvPr/>
        </p:nvGrpSpPr>
        <p:grpSpPr>
          <a:xfrm>
            <a:off x="6464937" y="1296167"/>
            <a:ext cx="5120640" cy="2148840"/>
            <a:chOff x="6464937" y="1296167"/>
            <a:chExt cx="5120640" cy="2148840"/>
          </a:xfrm>
        </p:grpSpPr>
        <p:sp>
          <p:nvSpPr>
            <p:cNvPr id="20" name="TextBox 19">
              <a:extLst>
                <a:ext uri="{FF2B5EF4-FFF2-40B4-BE49-F238E27FC236}">
                  <a16:creationId xmlns:a16="http://schemas.microsoft.com/office/drawing/2014/main" id="{33BCB25E-2FAE-4D4D-8C6F-54B0E1EE1AEF}"/>
                </a:ext>
                <a:ext uri="{C183D7F6-B498-43B3-948B-1728B52AA6E4}">
                  <adec:decorative xmlns:adec="http://schemas.microsoft.com/office/drawing/2017/decorative" val="1"/>
                </a:ext>
              </a:extLst>
            </p:cNvPr>
            <p:cNvSpPr txBox="1">
              <a:spLocks/>
            </p:cNvSpPr>
            <p:nvPr/>
          </p:nvSpPr>
          <p:spPr>
            <a:xfrm>
              <a:off x="6464937" y="1296168"/>
              <a:ext cx="2542032" cy="246173"/>
            </a:xfrm>
            <a:prstGeom prst="rect">
              <a:avLst/>
            </a:prstGeom>
            <a:solidFill>
              <a:srgbClr val="747480"/>
            </a:solidFill>
          </p:spPr>
          <p:txBody>
            <a:bodyPr wrap="square" lIns="91392" tIns="45696" rIns="91392" bIns="45696"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1000" b="1" i="0" u="none" strike="noStrike" kern="1200" cap="none" spc="0" normalizeH="0" baseline="0" noProof="0" dirty="0">
                  <a:ln>
                    <a:noFill/>
                  </a:ln>
                  <a:solidFill>
                    <a:srgbClr val="FFFFFF"/>
                  </a:solidFill>
                  <a:effectLst/>
                  <a:uLnTx/>
                  <a:uFillTx/>
                  <a:latin typeface="EYInterstate Light"/>
                  <a:ea typeface="+mn-ea"/>
                  <a:cs typeface="+mn-cs"/>
                </a:rPr>
                <a:t>Was the aggressor interviewed?</a:t>
              </a:r>
            </a:p>
          </p:txBody>
        </p:sp>
        <p:graphicFrame>
          <p:nvGraphicFramePr>
            <p:cNvPr id="37" name="Chart 36">
              <a:extLst>
                <a:ext uri="{FF2B5EF4-FFF2-40B4-BE49-F238E27FC236}">
                  <a16:creationId xmlns:a16="http://schemas.microsoft.com/office/drawing/2014/main" id="{26D3DDB0-5DE6-4E17-A60A-A057500FDF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097522"/>
                </p:ext>
              </p:extLst>
            </p:nvPr>
          </p:nvGraphicFramePr>
          <p:xfrm>
            <a:off x="6464937" y="1574881"/>
            <a:ext cx="2542032" cy="1868305"/>
          </p:xfrm>
          <a:graphic>
            <a:graphicData uri="http://schemas.openxmlformats.org/drawingml/2006/chart">
              <c:chart xmlns:c="http://schemas.openxmlformats.org/drawingml/2006/chart" xmlns:r="http://schemas.openxmlformats.org/officeDocument/2006/relationships" r:id="rId7"/>
            </a:graphicData>
          </a:graphic>
        </p:graphicFrame>
        <p:sp>
          <p:nvSpPr>
            <p:cNvPr id="39" name="TextBox 38">
              <a:extLst>
                <a:ext uri="{FF2B5EF4-FFF2-40B4-BE49-F238E27FC236}">
                  <a16:creationId xmlns:a16="http://schemas.microsoft.com/office/drawing/2014/main" id="{044F2BA7-0516-4298-A8AE-11F5EFECDA76}"/>
                </a:ext>
                <a:ext uri="{C183D7F6-B498-43B3-948B-1728B52AA6E4}">
                  <adec:decorative xmlns:adec="http://schemas.microsoft.com/office/drawing/2017/decorative" val="1"/>
                </a:ext>
              </a:extLst>
            </p:cNvPr>
            <p:cNvSpPr txBox="1"/>
            <p:nvPr/>
          </p:nvSpPr>
          <p:spPr>
            <a:xfrm>
              <a:off x="7321406" y="2383100"/>
              <a:ext cx="383438" cy="251864"/>
            </a:xfrm>
            <a:prstGeom prst="rect">
              <a:avLst/>
            </a:prstGeom>
            <a:noFill/>
          </p:spPr>
          <p:txBody>
            <a:bodyPr wrap="none" lIns="46990" tIns="46990" rIns="46990" bIns="4699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156</a:t>
              </a:r>
            </a:p>
          </p:txBody>
        </p:sp>
        <p:cxnSp>
          <p:nvCxnSpPr>
            <p:cNvPr id="19" name="Straight Connector 18">
              <a:extLst>
                <a:ext uri="{FF2B5EF4-FFF2-40B4-BE49-F238E27FC236}">
                  <a16:creationId xmlns:a16="http://schemas.microsoft.com/office/drawing/2014/main" id="{770B09C0-60A8-4C0F-A4C8-625E9FA55E71}"/>
                </a:ext>
                <a:ext uri="{C183D7F6-B498-43B3-948B-1728B52AA6E4}">
                  <adec:decorative xmlns:adec="http://schemas.microsoft.com/office/drawing/2017/decorative" val="1"/>
                </a:ext>
              </a:extLst>
            </p:cNvPr>
            <p:cNvCxnSpPr>
              <a:cxnSpLocks/>
            </p:cNvCxnSpPr>
            <p:nvPr/>
          </p:nvCxnSpPr>
          <p:spPr>
            <a:xfrm>
              <a:off x="9025257" y="1296167"/>
              <a:ext cx="0" cy="2148840"/>
            </a:xfrm>
            <a:prstGeom prst="line">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6340E2A-EEC6-44B8-A991-9BDDFC647837}"/>
                </a:ext>
                <a:ext uri="{C183D7F6-B498-43B3-948B-1728B52AA6E4}">
                  <adec:decorative xmlns:adec="http://schemas.microsoft.com/office/drawing/2017/decorative" val="1"/>
                </a:ext>
              </a:extLst>
            </p:cNvPr>
            <p:cNvSpPr txBox="1">
              <a:spLocks/>
            </p:cNvSpPr>
            <p:nvPr/>
          </p:nvSpPr>
          <p:spPr>
            <a:xfrm>
              <a:off x="9043545" y="1296168"/>
              <a:ext cx="2542032" cy="246173"/>
            </a:xfrm>
            <a:prstGeom prst="rect">
              <a:avLst/>
            </a:prstGeom>
            <a:solidFill>
              <a:srgbClr val="747480"/>
            </a:solidFill>
          </p:spPr>
          <p:txBody>
            <a:bodyPr wrap="square" lIns="91392" tIns="45696" rIns="91392" bIns="45696"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1000" b="1" i="0" u="none" strike="noStrike" kern="1200" cap="none" spc="0" normalizeH="0" baseline="0" noProof="0" dirty="0">
                  <a:ln>
                    <a:noFill/>
                  </a:ln>
                  <a:solidFill>
                    <a:srgbClr val="FFFFFF"/>
                  </a:solidFill>
                  <a:effectLst/>
                  <a:uLnTx/>
                  <a:uFillTx/>
                  <a:latin typeface="EYInterstate Light"/>
                  <a:ea typeface="+mn-ea"/>
                  <a:cs typeface="+mn-cs"/>
                </a:rPr>
                <a:t>Was the target interviewed?</a:t>
              </a:r>
            </a:p>
          </p:txBody>
        </p:sp>
        <p:graphicFrame>
          <p:nvGraphicFramePr>
            <p:cNvPr id="38" name="Chart 37">
              <a:extLst>
                <a:ext uri="{FF2B5EF4-FFF2-40B4-BE49-F238E27FC236}">
                  <a16:creationId xmlns:a16="http://schemas.microsoft.com/office/drawing/2014/main" id="{E515531D-7BFD-4C07-B491-60CD44A687C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8180830"/>
                </p:ext>
              </p:extLst>
            </p:nvPr>
          </p:nvGraphicFramePr>
          <p:xfrm>
            <a:off x="9043545" y="1574881"/>
            <a:ext cx="2542032" cy="1868305"/>
          </p:xfrm>
          <a:graphic>
            <a:graphicData uri="http://schemas.openxmlformats.org/drawingml/2006/chart">
              <c:chart xmlns:c="http://schemas.openxmlformats.org/drawingml/2006/chart" xmlns:r="http://schemas.openxmlformats.org/officeDocument/2006/relationships" r:id="rId8"/>
            </a:graphicData>
          </a:graphic>
        </p:graphicFrame>
        <p:sp>
          <p:nvSpPr>
            <p:cNvPr id="40" name="TextBox 39">
              <a:extLst>
                <a:ext uri="{FF2B5EF4-FFF2-40B4-BE49-F238E27FC236}">
                  <a16:creationId xmlns:a16="http://schemas.microsoft.com/office/drawing/2014/main" id="{D75ADA1F-886C-48ED-AB30-D32002BC42A2}"/>
                </a:ext>
                <a:ext uri="{C183D7F6-B498-43B3-948B-1728B52AA6E4}">
                  <adec:decorative xmlns:adec="http://schemas.microsoft.com/office/drawing/2017/decorative" val="1"/>
                </a:ext>
              </a:extLst>
            </p:cNvPr>
            <p:cNvSpPr txBox="1"/>
            <p:nvPr/>
          </p:nvSpPr>
          <p:spPr>
            <a:xfrm>
              <a:off x="9897645" y="2383100"/>
              <a:ext cx="383438" cy="251864"/>
            </a:xfrm>
            <a:prstGeom prst="rect">
              <a:avLst/>
            </a:prstGeom>
            <a:noFill/>
          </p:spPr>
          <p:txBody>
            <a:bodyPr wrap="none" lIns="46990" tIns="46990" rIns="46990" bIns="4699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156</a:t>
              </a:r>
            </a:p>
          </p:txBody>
        </p:sp>
      </p:grpSp>
      <p:sp>
        <p:nvSpPr>
          <p:cNvPr id="49" name="Arrow: Left-Right 48">
            <a:extLst>
              <a:ext uri="{FF2B5EF4-FFF2-40B4-BE49-F238E27FC236}">
                <a16:creationId xmlns:a16="http://schemas.microsoft.com/office/drawing/2014/main" id="{31733096-C84A-4E01-9E3B-CB85C50DE30D}"/>
              </a:ext>
            </a:extLst>
          </p:cNvPr>
          <p:cNvSpPr/>
          <p:nvPr/>
        </p:nvSpPr>
        <p:spPr>
          <a:xfrm>
            <a:off x="6936616" y="3622991"/>
            <a:ext cx="417728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Interview status for incidents where bulling was not found</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0" name="Straight Connector 49">
            <a:extLst>
              <a:ext uri="{FF2B5EF4-FFF2-40B4-BE49-F238E27FC236}">
                <a16:creationId xmlns:a16="http://schemas.microsoft.com/office/drawing/2014/main" id="{14AAD8BD-99A3-4797-9906-64AF405015D4}"/>
              </a:ext>
              <a:ext uri="{C183D7F6-B498-43B3-948B-1728B52AA6E4}">
                <adec:decorative xmlns:adec="http://schemas.microsoft.com/office/drawing/2017/decorative" val="1"/>
              </a:ext>
            </a:extLst>
          </p:cNvPr>
          <p:cNvCxnSpPr>
            <a:stCxn id="49" idx="4"/>
            <a:endCxn id="49" idx="6"/>
          </p:cNvCxnSpPr>
          <p:nvPr/>
        </p:nvCxnSpPr>
        <p:spPr>
          <a:xfrm>
            <a:off x="6936616" y="3880360"/>
            <a:ext cx="41772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descr="Please refer to notes section for 'Graph 2- Interview status for incidents where bullying was not found' chart description">
            <a:extLst>
              <a:ext uri="{FF2B5EF4-FFF2-40B4-BE49-F238E27FC236}">
                <a16:creationId xmlns:a16="http://schemas.microsoft.com/office/drawing/2014/main" id="{29CB0803-9DD9-495C-B9D5-6B12B64A784C}"/>
              </a:ext>
            </a:extLst>
          </p:cNvPr>
          <p:cNvGrpSpPr/>
          <p:nvPr/>
        </p:nvGrpSpPr>
        <p:grpSpPr>
          <a:xfrm>
            <a:off x="6464937" y="3933129"/>
            <a:ext cx="5120640" cy="2157585"/>
            <a:chOff x="6464937" y="3933129"/>
            <a:chExt cx="5120640" cy="2157585"/>
          </a:xfrm>
        </p:grpSpPr>
        <p:sp>
          <p:nvSpPr>
            <p:cNvPr id="35" name="TextBox 34">
              <a:extLst>
                <a:ext uri="{FF2B5EF4-FFF2-40B4-BE49-F238E27FC236}">
                  <a16:creationId xmlns:a16="http://schemas.microsoft.com/office/drawing/2014/main" id="{A99AE1F8-38F5-45EF-AB2B-BD48DAA6B56C}"/>
                </a:ext>
                <a:ext uri="{C183D7F6-B498-43B3-948B-1728B52AA6E4}">
                  <adec:decorative xmlns:adec="http://schemas.microsoft.com/office/drawing/2017/decorative" val="1"/>
                </a:ext>
              </a:extLst>
            </p:cNvPr>
            <p:cNvSpPr txBox="1">
              <a:spLocks/>
            </p:cNvSpPr>
            <p:nvPr/>
          </p:nvSpPr>
          <p:spPr>
            <a:xfrm>
              <a:off x="6464937" y="3933130"/>
              <a:ext cx="2542032" cy="246173"/>
            </a:xfrm>
            <a:prstGeom prst="rect">
              <a:avLst/>
            </a:prstGeom>
            <a:solidFill>
              <a:srgbClr val="747480"/>
            </a:solidFill>
          </p:spPr>
          <p:txBody>
            <a:bodyPr wrap="square" lIns="91392" tIns="45696" rIns="91392" bIns="45696"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1000" b="1" i="0" u="none" strike="noStrike" kern="1200" cap="none" spc="0" normalizeH="0" baseline="0" noProof="0" dirty="0">
                  <a:ln>
                    <a:noFill/>
                  </a:ln>
                  <a:solidFill>
                    <a:srgbClr val="FFFFFF"/>
                  </a:solidFill>
                  <a:effectLst/>
                  <a:uLnTx/>
                  <a:uFillTx/>
                  <a:latin typeface="EYInterstate Light"/>
                  <a:ea typeface="+mn-ea"/>
                  <a:cs typeface="+mn-cs"/>
                </a:rPr>
                <a:t>Was the aggressor interviewed?</a:t>
              </a:r>
            </a:p>
          </p:txBody>
        </p:sp>
        <p:graphicFrame>
          <p:nvGraphicFramePr>
            <p:cNvPr id="41" name="Chart 40">
              <a:extLst>
                <a:ext uri="{FF2B5EF4-FFF2-40B4-BE49-F238E27FC236}">
                  <a16:creationId xmlns:a16="http://schemas.microsoft.com/office/drawing/2014/main" id="{331B78D0-921F-490C-A1EA-A6BAF9CC1CF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23103997"/>
                </p:ext>
              </p:extLst>
            </p:nvPr>
          </p:nvGraphicFramePr>
          <p:xfrm>
            <a:off x="6464937" y="4222409"/>
            <a:ext cx="2542032" cy="1868305"/>
          </p:xfrm>
          <a:graphic>
            <a:graphicData uri="http://schemas.openxmlformats.org/drawingml/2006/chart">
              <c:chart xmlns:c="http://schemas.openxmlformats.org/drawingml/2006/chart" xmlns:r="http://schemas.openxmlformats.org/officeDocument/2006/relationships" r:id="rId9"/>
            </a:graphicData>
          </a:graphic>
        </p:graphicFrame>
        <p:sp>
          <p:nvSpPr>
            <p:cNvPr id="43" name="TextBox 42">
              <a:extLst>
                <a:ext uri="{FF2B5EF4-FFF2-40B4-BE49-F238E27FC236}">
                  <a16:creationId xmlns:a16="http://schemas.microsoft.com/office/drawing/2014/main" id="{A04B066A-6E71-4CF4-B9BC-691C1135D3EA}"/>
                </a:ext>
                <a:ext uri="{C183D7F6-B498-43B3-948B-1728B52AA6E4}">
                  <adec:decorative xmlns:adec="http://schemas.microsoft.com/office/drawing/2017/decorative" val="1"/>
                </a:ext>
              </a:extLst>
            </p:cNvPr>
            <p:cNvSpPr txBox="1"/>
            <p:nvPr/>
          </p:nvSpPr>
          <p:spPr>
            <a:xfrm>
              <a:off x="7339878" y="5035546"/>
              <a:ext cx="383438" cy="251864"/>
            </a:xfrm>
            <a:prstGeom prst="rect">
              <a:avLst/>
            </a:prstGeom>
            <a:noFill/>
          </p:spPr>
          <p:txBody>
            <a:bodyPr wrap="none" lIns="46990" tIns="46990" rIns="46990" bIns="4699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217</a:t>
              </a:r>
            </a:p>
          </p:txBody>
        </p:sp>
        <p:cxnSp>
          <p:nvCxnSpPr>
            <p:cNvPr id="45" name="Straight Connector 44">
              <a:extLst>
                <a:ext uri="{FF2B5EF4-FFF2-40B4-BE49-F238E27FC236}">
                  <a16:creationId xmlns:a16="http://schemas.microsoft.com/office/drawing/2014/main" id="{FC2DF0C3-3AD8-44A8-B21A-A2BA655E7F07}"/>
                </a:ext>
                <a:ext uri="{C183D7F6-B498-43B3-948B-1728B52AA6E4}">
                  <adec:decorative xmlns:adec="http://schemas.microsoft.com/office/drawing/2017/decorative" val="1"/>
                </a:ext>
              </a:extLst>
            </p:cNvPr>
            <p:cNvCxnSpPr>
              <a:cxnSpLocks/>
            </p:cNvCxnSpPr>
            <p:nvPr/>
          </p:nvCxnSpPr>
          <p:spPr>
            <a:xfrm>
              <a:off x="9025257" y="3933129"/>
              <a:ext cx="0" cy="2148840"/>
            </a:xfrm>
            <a:prstGeom prst="line">
              <a:avLst/>
            </a:prstGeom>
            <a:ln w="6350">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043F380-A746-4F1A-B574-94EDABDF6D21}"/>
                </a:ext>
                <a:ext uri="{C183D7F6-B498-43B3-948B-1728B52AA6E4}">
                  <adec:decorative xmlns:adec="http://schemas.microsoft.com/office/drawing/2017/decorative" val="1"/>
                </a:ext>
              </a:extLst>
            </p:cNvPr>
            <p:cNvSpPr txBox="1">
              <a:spLocks/>
            </p:cNvSpPr>
            <p:nvPr/>
          </p:nvSpPr>
          <p:spPr>
            <a:xfrm>
              <a:off x="9043545" y="3933130"/>
              <a:ext cx="2542032" cy="246173"/>
            </a:xfrm>
            <a:prstGeom prst="rect">
              <a:avLst/>
            </a:prstGeom>
            <a:solidFill>
              <a:srgbClr val="747480"/>
            </a:solidFill>
          </p:spPr>
          <p:txBody>
            <a:bodyPr wrap="square" lIns="91392" tIns="45696" rIns="91392" bIns="45696"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1000" b="1" i="0" u="none" strike="noStrike" kern="1200" cap="none" spc="0" normalizeH="0" baseline="0" noProof="0" dirty="0">
                  <a:ln>
                    <a:noFill/>
                  </a:ln>
                  <a:solidFill>
                    <a:srgbClr val="FFFFFF"/>
                  </a:solidFill>
                  <a:effectLst/>
                  <a:uLnTx/>
                  <a:uFillTx/>
                  <a:latin typeface="EYInterstate Light"/>
                  <a:ea typeface="+mn-ea"/>
                  <a:cs typeface="+mn-cs"/>
                </a:rPr>
                <a:t>Was the target interviewed?</a:t>
              </a:r>
            </a:p>
          </p:txBody>
        </p:sp>
        <p:graphicFrame>
          <p:nvGraphicFramePr>
            <p:cNvPr id="42" name="Chart 41">
              <a:extLst>
                <a:ext uri="{FF2B5EF4-FFF2-40B4-BE49-F238E27FC236}">
                  <a16:creationId xmlns:a16="http://schemas.microsoft.com/office/drawing/2014/main" id="{F2410C78-E79C-42FF-9F6E-4A53F1ABBA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1370051"/>
                </p:ext>
              </p:extLst>
            </p:nvPr>
          </p:nvGraphicFramePr>
          <p:xfrm>
            <a:off x="9043545" y="4222409"/>
            <a:ext cx="2542032" cy="1868305"/>
          </p:xfrm>
          <a:graphic>
            <a:graphicData uri="http://schemas.openxmlformats.org/drawingml/2006/chart">
              <c:chart xmlns:c="http://schemas.openxmlformats.org/drawingml/2006/chart" xmlns:r="http://schemas.openxmlformats.org/officeDocument/2006/relationships" r:id="rId10"/>
            </a:graphicData>
          </a:graphic>
        </p:graphicFrame>
        <p:sp>
          <p:nvSpPr>
            <p:cNvPr id="44" name="TextBox 43">
              <a:extLst>
                <a:ext uri="{FF2B5EF4-FFF2-40B4-BE49-F238E27FC236}">
                  <a16:creationId xmlns:a16="http://schemas.microsoft.com/office/drawing/2014/main" id="{DAA225E0-ABC7-4AAB-B83C-3EA873D87278}"/>
                </a:ext>
                <a:ext uri="{C183D7F6-B498-43B3-948B-1728B52AA6E4}">
                  <adec:decorative xmlns:adec="http://schemas.microsoft.com/office/drawing/2017/decorative" val="1"/>
                </a:ext>
              </a:extLst>
            </p:cNvPr>
            <p:cNvSpPr txBox="1"/>
            <p:nvPr/>
          </p:nvSpPr>
          <p:spPr>
            <a:xfrm>
              <a:off x="9897645" y="5035546"/>
              <a:ext cx="383438" cy="251864"/>
            </a:xfrm>
            <a:prstGeom prst="rect">
              <a:avLst/>
            </a:prstGeom>
            <a:noFill/>
          </p:spPr>
          <p:txBody>
            <a:bodyPr wrap="none" lIns="46990" tIns="46990" rIns="46990" bIns="4699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217</a:t>
              </a:r>
            </a:p>
          </p:txBody>
        </p:sp>
      </p:grpSp>
      <p:sp>
        <p:nvSpPr>
          <p:cNvPr id="28" name="source_6380420058075255931" descr="Source">
            <a:extLst>
              <a:ext uri="{FF2B5EF4-FFF2-40B4-BE49-F238E27FC236}">
                <a16:creationId xmlns:a16="http://schemas.microsoft.com/office/drawing/2014/main" id="{257EA486-06A8-4E77-A5D0-E26E92F6955D}"/>
              </a:ext>
            </a:extLst>
          </p:cNvPr>
          <p:cNvSpPr txBox="1"/>
          <p:nvPr/>
        </p:nvSpPr>
        <p:spPr>
          <a:xfrm>
            <a:off x="705097" y="6186529"/>
            <a:ext cx="9164392" cy="57246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FreshDesk ticket data from May 2022 – June 2022, excluding tickets related to matters other than parental complaint; BPS Bullying Hotline incident and investigation data from SY2021-22;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EY DESE, BPS, and school interviews;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54" name="TextBox 53">
            <a:extLst>
              <a:ext uri="{FF2B5EF4-FFF2-40B4-BE49-F238E27FC236}">
                <a16:creationId xmlns:a16="http://schemas.microsoft.com/office/drawing/2014/main" id="{0BF7CF34-B0D2-4097-A8FD-572D48F1F3D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A1117AD5-4BA2-46E1-9683-E4834F853F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933CC875-9CE7-4373-8396-1366F638E75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123858484"/>
      </p:ext>
    </p:extLst>
  </p:cSld>
  <p:clrMapOvr>
    <a:masterClrMapping/>
  </p:clrMapOvr>
  <p:transition spd="slow">
    <p:wip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243539365"/>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18789" name="think-cell Slide" r:id="rId5" imgW="473" imgH="476" progId="TCLayout.ActiveDocument.1">
                  <p:embed/>
                </p:oleObj>
              </mc:Choice>
              <mc:Fallback>
                <p:oleObj name="think-cell Slide" r:id="rId5" imgW="473" imgH="476" progId="TCLayout.ActiveDocument.1">
                  <p:embed/>
                  <p:pic>
                    <p:nvPicPr>
                      <p:cNvPr id="11" name="Object 10" hidden="1">
                        <a:extLst>
                          <a:ext uri="{FF2B5EF4-FFF2-40B4-BE49-F238E27FC236}">
                            <a16:creationId xmlns:a16="http://schemas.microsoft.com/office/drawing/2014/main" id="{99CA5A95-C09A-4545-896B-9B3D0A5BE8E7}"/>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22" name="Title 2">
            <a:extLst>
              <a:ext uri="{FF2B5EF4-FFF2-40B4-BE49-F238E27FC236}">
                <a16:creationId xmlns:a16="http://schemas.microsoft.com/office/drawing/2014/main" id="{607FE0C4-CF08-4EC7-A153-FB570B13B839}"/>
              </a:ext>
            </a:extLst>
          </p:cNvPr>
          <p:cNvSpPr>
            <a:spLocks noGrp="1"/>
          </p:cNvSpPr>
          <p:nvPr>
            <p:ph type="title"/>
          </p:nvPr>
        </p:nvSpPr>
        <p:spPr>
          <a:xfrm>
            <a:off x="609918" y="294200"/>
            <a:ext cx="10978515" cy="590880"/>
          </a:xfrm>
        </p:spPr>
        <p:txBody>
          <a:bodyPr vert="horz"/>
          <a:lstStyle/>
          <a:p>
            <a:r>
              <a:rPr lang="en-IN" dirty="0"/>
              <a:t>Appendix</a:t>
            </a:r>
            <a:br>
              <a:rPr lang="en-IN" dirty="0"/>
            </a:br>
            <a:r>
              <a:rPr lang="en-IN" sz="1600" dirty="0"/>
              <a:t>Bullying investigation form data population analysis (2/2)</a:t>
            </a:r>
          </a:p>
        </p:txBody>
      </p:sp>
      <p:sp>
        <p:nvSpPr>
          <p:cNvPr id="21" name="Rectangle 20">
            <a:extLst>
              <a:ext uri="{FF2B5EF4-FFF2-40B4-BE49-F238E27FC236}">
                <a16:creationId xmlns:a16="http://schemas.microsoft.com/office/drawing/2014/main" id="{D01CDE0A-8366-485D-AE1B-5F66A1009CFE}"/>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6. Parental complaints</a:t>
            </a:r>
          </a:p>
        </p:txBody>
      </p:sp>
      <p:sp>
        <p:nvSpPr>
          <p:cNvPr id="19" name="Arrow: Left-Right 18">
            <a:extLst>
              <a:ext uri="{FF2B5EF4-FFF2-40B4-BE49-F238E27FC236}">
                <a16:creationId xmlns:a16="http://schemas.microsoft.com/office/drawing/2014/main" id="{0FD8F3C4-0792-47ED-A687-5CD066DE2ED8}"/>
              </a:ext>
            </a:extLst>
          </p:cNvPr>
          <p:cNvSpPr/>
          <p:nvPr/>
        </p:nvSpPr>
        <p:spPr>
          <a:xfrm>
            <a:off x="1231631" y="1345013"/>
            <a:ext cx="417728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Additional bullying report form population notes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0" name="Straight Connector 19">
            <a:extLst>
              <a:ext uri="{FF2B5EF4-FFF2-40B4-BE49-F238E27FC236}">
                <a16:creationId xmlns:a16="http://schemas.microsoft.com/office/drawing/2014/main" id="{382F3232-CC04-4F79-9368-44B5F9779BBA}"/>
              </a:ext>
              <a:ext uri="{C183D7F6-B498-43B3-948B-1728B52AA6E4}">
                <adec:decorative xmlns:adec="http://schemas.microsoft.com/office/drawing/2017/decorative" val="1"/>
              </a:ext>
            </a:extLst>
          </p:cNvPr>
          <p:cNvCxnSpPr>
            <a:stCxn id="19" idx="4"/>
            <a:endCxn id="19" idx="6"/>
          </p:cNvCxnSpPr>
          <p:nvPr/>
        </p:nvCxnSpPr>
        <p:spPr>
          <a:xfrm>
            <a:off x="1231631" y="1602382"/>
            <a:ext cx="41772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69669674-C35B-482D-88D0-EA190C2B5EEB}"/>
              </a:ext>
            </a:extLst>
          </p:cNvPr>
          <p:cNvSpPr txBox="1">
            <a:spLocks/>
          </p:cNvSpPr>
          <p:nvPr/>
        </p:nvSpPr>
        <p:spPr>
          <a:xfrm>
            <a:off x="612777" y="1755842"/>
            <a:ext cx="5760720" cy="3757142"/>
          </a:xfrm>
          <a:prstGeom prst="rect">
            <a:avLst/>
          </a:prstGeom>
        </p:spPr>
        <p:txBody>
          <a:bodyPr vert="horz" lIns="0" tIns="0" rIns="0" bIns="0" rtlCol="0" anchor="t" anchorCtr="0">
            <a:noAutofit/>
          </a:bodyPr>
          <a:lstStyle>
            <a:lvl1pPr marL="274183"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1pPr>
            <a:lvl2pPr marL="548366"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2pPr>
            <a:lvl3pPr marL="822549"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3pPr>
            <a:lvl4pPr marL="1096731"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370914" indent="-274183" algn="l" defTabSz="913486" rtl="0" eaLnBrk="1" latinLnBrk="0" hangingPunct="1">
              <a:spcBef>
                <a:spcPts val="600"/>
              </a:spcBef>
              <a:spcAft>
                <a:spcPts val="0"/>
              </a:spcAft>
              <a:buClr>
                <a:schemeClr val="bg1"/>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5pPr>
            <a:lvl6pPr marL="2512086"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829"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572"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2315" indent="-228372" algn="l" defTabSz="913486" rtl="0" eaLnBrk="1" latinLnBrk="0" hangingPunct="1">
              <a:spcBef>
                <a:spcPct val="20000"/>
              </a:spcBef>
              <a:buFont typeface="Arial" pitchFamily="34" charset="0"/>
              <a:buChar char="•"/>
              <a:defRPr sz="1998" kern="1200">
                <a:solidFill>
                  <a:schemeClr val="tx1"/>
                </a:solidFill>
                <a:latin typeface="+mn-lt"/>
                <a:ea typeface="+mn-ea"/>
                <a:cs typeface="+mn-cs"/>
              </a:defRPr>
            </a:lvl9pPr>
          </a:lstStyle>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Grade distributions: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4</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 had the largest number of targeted students, at 61</a:t>
            </a:r>
          </a:p>
          <a:p>
            <a:pPr marL="548366" marR="0" lvl="1" indent="-274183" algn="l" defTabSz="913486" rtl="0" eaLnBrk="1" fontAlgn="auto" latinLnBrk="0" hangingPunct="1">
              <a:lnSpc>
                <a:spcPct val="100000"/>
              </a:lnSpc>
              <a:spcBef>
                <a:spcPts val="3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12</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th</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grade and pre-kindergarten (K1) had the least number of investigations, at 2 and 3, respectively</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Investigation form data quality (when there was bullying):</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Of the 156 investigation forms, there were 9 (6%) instances where the entry in the data that specifies whether the targeted student’s parents were contacted was left blank</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were 12 (8%) instances where the entry in the data that specifies whether the aggressor student’s parents were contacted was left blank</a:t>
            </a:r>
          </a:p>
          <a:p>
            <a:pPr marL="548366" marR="0" lvl="1" indent="-274183" algn="l" defTabSz="913486" rtl="0" eaLnBrk="1" fontAlgn="auto" latinLnBrk="0" hangingPunct="1">
              <a:lnSpc>
                <a:spcPct val="100000"/>
              </a:lnSpc>
              <a:spcBef>
                <a:spcPts val="3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were 66 (42%) instances where data was not entered regarding whether the incident occurred on a bus or not</a:t>
            </a:r>
          </a:p>
          <a:p>
            <a:pPr marL="274183" marR="0" lvl="0"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Additional data points: </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There were 37 (10%) instances where no data was entered about contact with the targeted student’s parents</a:t>
            </a:r>
          </a:p>
          <a:p>
            <a:pPr marL="548366" marR="0" lvl="1" indent="-274183" algn="l" defTabSz="913486"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Several other questions on the forms had answers left blank</a:t>
            </a: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4" name="Arrow: Left-Right 13">
            <a:extLst>
              <a:ext uri="{FF2B5EF4-FFF2-40B4-BE49-F238E27FC236}">
                <a16:creationId xmlns:a16="http://schemas.microsoft.com/office/drawing/2014/main" id="{BAD46110-C693-4328-B672-CB2036D21EC7}"/>
              </a:ext>
            </a:extLst>
          </p:cNvPr>
          <p:cNvSpPr/>
          <p:nvPr/>
        </p:nvSpPr>
        <p:spPr>
          <a:xfrm>
            <a:off x="7568407" y="1345013"/>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Bullying investigation results, by grade level</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6" name="Straight Connector 15">
            <a:extLst>
              <a:ext uri="{FF2B5EF4-FFF2-40B4-BE49-F238E27FC236}">
                <a16:creationId xmlns:a16="http://schemas.microsoft.com/office/drawing/2014/main" id="{512C3533-BF00-4CE0-ABD7-96B4334163E0}"/>
              </a:ext>
              <a:ext uri="{C183D7F6-B498-43B3-948B-1728B52AA6E4}">
                <adec:decorative xmlns:adec="http://schemas.microsoft.com/office/drawing/2017/decorative" val="1"/>
              </a:ext>
            </a:extLst>
          </p:cNvPr>
          <p:cNvCxnSpPr>
            <a:stCxn id="14" idx="4"/>
            <a:endCxn id="14" idx="6"/>
          </p:cNvCxnSpPr>
          <p:nvPr/>
        </p:nvCxnSpPr>
        <p:spPr>
          <a:xfrm>
            <a:off x="7568407" y="1602382"/>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descr="Please refer to notes section for 'Graph One - Bullying investigation results, by grade level' chart description.">
            <a:extLst>
              <a:ext uri="{FF2B5EF4-FFF2-40B4-BE49-F238E27FC236}">
                <a16:creationId xmlns:a16="http://schemas.microsoft.com/office/drawing/2014/main" id="{B1D24C18-EB27-4DBB-8302-51BE9ACB9855}"/>
              </a:ext>
            </a:extLst>
          </p:cNvPr>
          <p:cNvGrpSpPr/>
          <p:nvPr/>
        </p:nvGrpSpPr>
        <p:grpSpPr>
          <a:xfrm>
            <a:off x="7051962" y="1755842"/>
            <a:ext cx="4708459" cy="1870995"/>
            <a:chOff x="7051962" y="1755842"/>
            <a:chExt cx="4708459" cy="1870995"/>
          </a:xfrm>
        </p:grpSpPr>
        <p:graphicFrame>
          <p:nvGraphicFramePr>
            <p:cNvPr id="28" name="Chart 27">
              <a:extLst>
                <a:ext uri="{FF2B5EF4-FFF2-40B4-BE49-F238E27FC236}">
                  <a16:creationId xmlns:a16="http://schemas.microsoft.com/office/drawing/2014/main" id="{DA917385-2AA7-4947-9DCC-C61B85DE8BF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8534110"/>
                </p:ext>
              </p:extLst>
            </p:nvPr>
          </p:nvGraphicFramePr>
          <p:xfrm>
            <a:off x="7051962" y="2035781"/>
            <a:ext cx="4708459" cy="1591056"/>
          </p:xfrm>
          <a:graphic>
            <a:graphicData uri="http://schemas.openxmlformats.org/drawingml/2006/chart">
              <c:chart xmlns:c="http://schemas.openxmlformats.org/drawingml/2006/chart" xmlns:r="http://schemas.openxmlformats.org/officeDocument/2006/relationships" r:id="rId7"/>
            </a:graphicData>
          </a:graphic>
        </p:graphicFrame>
        <p:pic>
          <p:nvPicPr>
            <p:cNvPr id="4" name="Picture 3">
              <a:extLst>
                <a:ext uri="{FF2B5EF4-FFF2-40B4-BE49-F238E27FC236}">
                  <a16:creationId xmlns:a16="http://schemas.microsoft.com/office/drawing/2014/main" id="{C43637E8-4D42-490C-8BFC-1C6637082E5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585448" y="1755842"/>
              <a:ext cx="1000125" cy="742950"/>
            </a:xfrm>
            <a:prstGeom prst="rect">
              <a:avLst/>
            </a:prstGeom>
          </p:spPr>
        </p:pic>
      </p:grpSp>
      <p:sp>
        <p:nvSpPr>
          <p:cNvPr id="12" name="source_6380420058075255931" descr="Source">
            <a:extLst>
              <a:ext uri="{FF2B5EF4-FFF2-40B4-BE49-F238E27FC236}">
                <a16:creationId xmlns:a16="http://schemas.microsoft.com/office/drawing/2014/main" id="{5E03B3D0-5E59-495D-8D52-7B24FAB55BAC}"/>
              </a:ext>
            </a:extLst>
          </p:cNvPr>
          <p:cNvSpPr txBox="1"/>
          <p:nvPr/>
        </p:nvSpPr>
        <p:spPr>
          <a:xfrm>
            <a:off x="685800" y="6186529"/>
            <a:ext cx="9183689" cy="57246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FreshDesk ticket data from May 2022 – June 2022, excluding tickets related to matters other than parental complaint; BPS Bullying Hotline incident and investigation data from SY2021-22;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EY DESE, BPS, and school interviews;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7" name="TextBox 16">
            <a:extLst>
              <a:ext uri="{FF2B5EF4-FFF2-40B4-BE49-F238E27FC236}">
                <a16:creationId xmlns:a16="http://schemas.microsoft.com/office/drawing/2014/main" id="{46947943-8E48-42D9-A201-9F5F6D52E874}"/>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96829515-7B9D-469F-BAEE-235EE726C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26B9ABBC-7FD3-4F08-90E2-775F7FC0A0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6759441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9C09A9-C357-47A1-9EE7-5C9EE3228987}"/>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19813"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449C09A9-C357-47A1-9EE7-5C9EE3228987}"/>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E59A364C-7149-4136-B985-43D25545716D}"/>
              </a:ext>
            </a:extLst>
          </p:cNvPr>
          <p:cNvSpPr>
            <a:spLocks noGrp="1"/>
          </p:cNvSpPr>
          <p:nvPr>
            <p:ph type="title"/>
          </p:nvPr>
        </p:nvSpPr>
        <p:spPr>
          <a:xfrm>
            <a:off x="609920" y="294200"/>
            <a:ext cx="10978515" cy="590880"/>
          </a:xfrm>
        </p:spPr>
        <p:txBody>
          <a:bodyPr vert="horz"/>
          <a:lstStyle/>
          <a:p>
            <a:r>
              <a:rPr lang="en-IN" dirty="0"/>
              <a:t>Appendix</a:t>
            </a:r>
            <a:br>
              <a:rPr lang="en-IN" dirty="0"/>
            </a:br>
            <a:r>
              <a:rPr lang="en-IN" sz="1600" dirty="0"/>
              <a:t>Process flow: Student assignment process for upcoming school year (Jan 2021-May 2021 for SY2021-22)</a:t>
            </a:r>
          </a:p>
        </p:txBody>
      </p:sp>
      <p:sp>
        <p:nvSpPr>
          <p:cNvPr id="53" name="Rectangle 52">
            <a:extLst>
              <a:ext uri="{FF2B5EF4-FFF2-40B4-BE49-F238E27FC236}">
                <a16:creationId xmlns:a16="http://schemas.microsoft.com/office/drawing/2014/main" id="{8F82793E-4D06-4021-B943-7244A83861AB}"/>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grpSp>
        <p:nvGrpSpPr>
          <p:cNvPr id="2" name="Group 1" descr="Please refer to notes section for 'Process flow: Student assignment process for upcoming school year (Jan 2021 - May 2021 for SY2021-22)' flow description">
            <a:extLst>
              <a:ext uri="{FF2B5EF4-FFF2-40B4-BE49-F238E27FC236}">
                <a16:creationId xmlns:a16="http://schemas.microsoft.com/office/drawing/2014/main" id="{057F466F-A4C3-43E7-A1EA-46FDF3BDCCCF}"/>
              </a:ext>
            </a:extLst>
          </p:cNvPr>
          <p:cNvGrpSpPr/>
          <p:nvPr/>
        </p:nvGrpSpPr>
        <p:grpSpPr>
          <a:xfrm>
            <a:off x="481228" y="1135137"/>
            <a:ext cx="11654772" cy="5179833"/>
            <a:chOff x="481228" y="1135137"/>
            <a:chExt cx="11654772" cy="5179833"/>
          </a:xfrm>
        </p:grpSpPr>
        <p:sp>
          <p:nvSpPr>
            <p:cNvPr id="41" name="Rectangle 40">
              <a:extLst>
                <a:ext uri="{FF2B5EF4-FFF2-40B4-BE49-F238E27FC236}">
                  <a16:creationId xmlns:a16="http://schemas.microsoft.com/office/drawing/2014/main" id="{1C86A307-E114-459B-8E15-D332E223A4AA}"/>
                </a:ext>
              </a:extLst>
            </p:cNvPr>
            <p:cNvSpPr/>
            <p:nvPr/>
          </p:nvSpPr>
          <p:spPr bwMode="auto">
            <a:xfrm>
              <a:off x="481228" y="2065140"/>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43" name="Arc 42">
              <a:extLst>
                <a:ext uri="{FF2B5EF4-FFF2-40B4-BE49-F238E27FC236}">
                  <a16:creationId xmlns:a16="http://schemas.microsoft.com/office/drawing/2014/main" id="{FF1C6264-E943-41BD-B1FA-675AAC5317EA}"/>
                </a:ext>
                <a:ext uri="{C183D7F6-B498-43B3-948B-1728B52AA6E4}">
                  <adec:decorative xmlns:adec="http://schemas.microsoft.com/office/drawing/2017/decorative" val="1"/>
                </a:ext>
              </a:extLst>
            </p:cNvPr>
            <p:cNvSpPr/>
            <p:nvPr/>
          </p:nvSpPr>
          <p:spPr>
            <a:xfrm>
              <a:off x="4954298" y="2728888"/>
              <a:ext cx="1347602"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4" name="Arc 43">
              <a:extLst>
                <a:ext uri="{FF2B5EF4-FFF2-40B4-BE49-F238E27FC236}">
                  <a16:creationId xmlns:a16="http://schemas.microsoft.com/office/drawing/2014/main" id="{13E1F852-444E-425B-99ED-3796FAB7E079}"/>
                </a:ext>
                <a:ext uri="{C183D7F6-B498-43B3-948B-1728B52AA6E4}">
                  <adec:decorative xmlns:adec="http://schemas.microsoft.com/office/drawing/2017/decorative" val="1"/>
                </a:ext>
              </a:extLst>
            </p:cNvPr>
            <p:cNvSpPr/>
            <p:nvPr/>
          </p:nvSpPr>
          <p:spPr>
            <a:xfrm rot="10800000">
              <a:off x="5868570" y="3536272"/>
              <a:ext cx="1347603"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5" name="Arc 44">
              <a:extLst>
                <a:ext uri="{FF2B5EF4-FFF2-40B4-BE49-F238E27FC236}">
                  <a16:creationId xmlns:a16="http://schemas.microsoft.com/office/drawing/2014/main" id="{0E22D271-8910-4D8A-9F2B-217A044436C1}"/>
                </a:ext>
                <a:ext uri="{C183D7F6-B498-43B3-948B-1728B52AA6E4}">
                  <adec:decorative xmlns:adec="http://schemas.microsoft.com/office/drawing/2017/decorative" val="1"/>
                </a:ext>
              </a:extLst>
            </p:cNvPr>
            <p:cNvSpPr/>
            <p:nvPr/>
          </p:nvSpPr>
          <p:spPr>
            <a:xfrm rot="10800000">
              <a:off x="4043196" y="3536272"/>
              <a:ext cx="1347603"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6" name="Arc 45">
              <a:extLst>
                <a:ext uri="{FF2B5EF4-FFF2-40B4-BE49-F238E27FC236}">
                  <a16:creationId xmlns:a16="http://schemas.microsoft.com/office/drawing/2014/main" id="{27B3E00E-8806-467A-8194-84C463E88572}"/>
                </a:ext>
                <a:ext uri="{C183D7F6-B498-43B3-948B-1728B52AA6E4}">
                  <adec:decorative xmlns:adec="http://schemas.microsoft.com/office/drawing/2017/decorative" val="1"/>
                </a:ext>
              </a:extLst>
            </p:cNvPr>
            <p:cNvSpPr/>
            <p:nvPr/>
          </p:nvSpPr>
          <p:spPr>
            <a:xfrm>
              <a:off x="3130099" y="2728889"/>
              <a:ext cx="1347602" cy="1095531"/>
            </a:xfrm>
            <a:prstGeom prst="arc">
              <a:avLst>
                <a:gd name="adj1" fmla="val 958882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7" name="Arc 46">
              <a:extLst>
                <a:ext uri="{FF2B5EF4-FFF2-40B4-BE49-F238E27FC236}">
                  <a16:creationId xmlns:a16="http://schemas.microsoft.com/office/drawing/2014/main" id="{6398841E-1D61-4BC6-BFB4-50B9336B8B0E}"/>
                </a:ext>
                <a:ext uri="{C183D7F6-B498-43B3-948B-1728B52AA6E4}">
                  <adec:decorative xmlns:adec="http://schemas.microsoft.com/office/drawing/2017/decorative" val="1"/>
                </a:ext>
              </a:extLst>
            </p:cNvPr>
            <p:cNvSpPr/>
            <p:nvPr/>
          </p:nvSpPr>
          <p:spPr>
            <a:xfrm>
              <a:off x="6778498" y="2728888"/>
              <a:ext cx="1347603"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3" name="Arc 62">
              <a:extLst>
                <a:ext uri="{FF2B5EF4-FFF2-40B4-BE49-F238E27FC236}">
                  <a16:creationId xmlns:a16="http://schemas.microsoft.com/office/drawing/2014/main" id="{BBE56EEB-5F4A-4DFA-AC11-5470E5C77859}"/>
                </a:ext>
                <a:ext uri="{C183D7F6-B498-43B3-948B-1728B52AA6E4}">
                  <adec:decorative xmlns:adec="http://schemas.microsoft.com/office/drawing/2017/decorative" val="1"/>
                </a:ext>
              </a:extLst>
            </p:cNvPr>
            <p:cNvSpPr/>
            <p:nvPr/>
          </p:nvSpPr>
          <p:spPr>
            <a:xfrm rot="10800000">
              <a:off x="7675345" y="3540800"/>
              <a:ext cx="1347603" cy="1095532"/>
            </a:xfrm>
            <a:prstGeom prst="arc">
              <a:avLst>
                <a:gd name="adj1" fmla="val 838854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71" name="Oval 10">
              <a:extLst>
                <a:ext uri="{FF2B5EF4-FFF2-40B4-BE49-F238E27FC236}">
                  <a16:creationId xmlns:a16="http://schemas.microsoft.com/office/drawing/2014/main" id="{AE75572D-BAF8-4CEA-AFF0-31D32C05A713}"/>
                </a:ext>
              </a:extLst>
            </p:cNvPr>
            <p:cNvSpPr>
              <a:spLocks noChangeArrowheads="1"/>
            </p:cNvSpPr>
            <p:nvPr/>
          </p:nvSpPr>
          <p:spPr bwMode="auto">
            <a:xfrm>
              <a:off x="2961513" y="324744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1 </a:t>
              </a:r>
            </a:p>
          </p:txBody>
        </p:sp>
        <p:cxnSp>
          <p:nvCxnSpPr>
            <p:cNvPr id="72" name="Elbow Connector 53">
              <a:extLst>
                <a:ext uri="{FF2B5EF4-FFF2-40B4-BE49-F238E27FC236}">
                  <a16:creationId xmlns:a16="http://schemas.microsoft.com/office/drawing/2014/main" id="{8707F789-579E-4854-89BE-AC865D59A4A2}"/>
                </a:ext>
                <a:ext uri="{C183D7F6-B498-43B3-948B-1728B52AA6E4}">
                  <adec:decorative xmlns:adec="http://schemas.microsoft.com/office/drawing/2017/decorative" val="1"/>
                </a:ext>
              </a:extLst>
            </p:cNvPr>
            <p:cNvCxnSpPr>
              <a:cxnSpLocks/>
              <a:stCxn id="71" idx="2"/>
              <a:endCxn id="55" idx="3"/>
            </p:cNvCxnSpPr>
            <p:nvPr/>
          </p:nvCxnSpPr>
          <p:spPr>
            <a:xfrm rot="10800000">
              <a:off x="2227303" y="2875894"/>
              <a:ext cx="734210" cy="545282"/>
            </a:xfrm>
            <a:prstGeom prst="bentConnector3">
              <a:avLst>
                <a:gd name="adj1" fmla="val 50000"/>
              </a:avLst>
            </a:prstGeom>
            <a:noFill/>
            <a:ln w="9525" cap="flat" cmpd="sng" algn="ctr">
              <a:solidFill>
                <a:srgbClr val="747480"/>
              </a:solidFill>
              <a:prstDash val="solid"/>
              <a:tailEnd type="oval"/>
            </a:ln>
            <a:effectLst/>
          </p:spPr>
        </p:cxnSp>
        <p:sp>
          <p:nvSpPr>
            <p:cNvPr id="55" name="Rectangle 54">
              <a:extLst>
                <a:ext uri="{FF2B5EF4-FFF2-40B4-BE49-F238E27FC236}">
                  <a16:creationId xmlns:a16="http://schemas.microsoft.com/office/drawing/2014/main" id="{42BF7CE9-6934-4D28-9385-B1A0E5640F7E}"/>
                </a:ext>
              </a:extLst>
            </p:cNvPr>
            <p:cNvSpPr/>
            <p:nvPr/>
          </p:nvSpPr>
          <p:spPr>
            <a:xfrm>
              <a:off x="481228" y="2290358"/>
              <a:ext cx="1746075" cy="1171072"/>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Student is provided with choice list of school options for upcoming year: </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Using the home-based plan and the student’s home address, a list of six schools or more is provided to families. Current BPS students will be provided their choice form from their school or via email. For new Boston students, this process occurs during the registration process</a:t>
              </a:r>
            </a:p>
          </p:txBody>
        </p:sp>
        <p:sp>
          <p:nvSpPr>
            <p:cNvPr id="78" name="Rectangle 77">
              <a:extLst>
                <a:ext uri="{FF2B5EF4-FFF2-40B4-BE49-F238E27FC236}">
                  <a16:creationId xmlns:a16="http://schemas.microsoft.com/office/drawing/2014/main" id="{20658C59-8B4A-45DD-A46C-8767B947F55A}"/>
                </a:ext>
              </a:extLst>
            </p:cNvPr>
            <p:cNvSpPr/>
            <p:nvPr/>
          </p:nvSpPr>
          <p:spPr>
            <a:xfrm>
              <a:off x="485912" y="3471736"/>
              <a:ext cx="2246015" cy="3956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2E2E38"/>
                  </a:solidFill>
                  <a:effectLst/>
                  <a:uLnTx/>
                  <a:uFillTx/>
                  <a:latin typeface="EYInterstate Light"/>
                  <a:ea typeface="+mn-ea"/>
                  <a:cs typeface="+mn-cs"/>
                </a:rPr>
                <a:t>Note: </a:t>
              </a:r>
              <a:r>
                <a:rPr kumimoji="0" lang="en-US" sz="600" b="0" i="1" u="none" strike="noStrike" kern="1200" cap="none" spc="0" normalizeH="0" baseline="0" noProof="0" dirty="0">
                  <a:ln>
                    <a:noFill/>
                  </a:ln>
                  <a:solidFill>
                    <a:srgbClr val="2E2E38"/>
                  </a:solidFill>
                  <a:effectLst/>
                  <a:uLnTx/>
                  <a:uFillTx/>
                  <a:latin typeface="EYInterstate Light"/>
                  <a:ea typeface="+mn-ea"/>
                  <a:cs typeface="+mn-cs"/>
                </a:rPr>
                <a:t>Path assumes student is not an English learner (requires language testing) and does not have disabilities (handled by Office of Special Ed.)</a:t>
              </a:r>
            </a:p>
          </p:txBody>
        </p:sp>
        <p:sp>
          <p:nvSpPr>
            <p:cNvPr id="50" name="Oval 10">
              <a:extLst>
                <a:ext uri="{FF2B5EF4-FFF2-40B4-BE49-F238E27FC236}">
                  <a16:creationId xmlns:a16="http://schemas.microsoft.com/office/drawing/2014/main" id="{567A2C0B-8549-4595-9EA9-8B24C306FECA}"/>
                </a:ext>
              </a:extLst>
            </p:cNvPr>
            <p:cNvSpPr>
              <a:spLocks noChangeArrowheads="1"/>
            </p:cNvSpPr>
            <p:nvPr/>
          </p:nvSpPr>
          <p:spPr bwMode="auto">
            <a:xfrm>
              <a:off x="3550077" y="2531986"/>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2 </a:t>
              </a:r>
            </a:p>
          </p:txBody>
        </p:sp>
        <p:cxnSp>
          <p:nvCxnSpPr>
            <p:cNvPr id="60" name="Elbow Connector 53">
              <a:extLst>
                <a:ext uri="{FF2B5EF4-FFF2-40B4-BE49-F238E27FC236}">
                  <a16:creationId xmlns:a16="http://schemas.microsoft.com/office/drawing/2014/main" id="{E7237266-9234-473B-9288-573B2EC343FA}"/>
                </a:ext>
                <a:ext uri="{C183D7F6-B498-43B3-948B-1728B52AA6E4}">
                  <adec:decorative xmlns:adec="http://schemas.microsoft.com/office/drawing/2017/decorative" val="1"/>
                </a:ext>
              </a:extLst>
            </p:cNvPr>
            <p:cNvCxnSpPr>
              <a:cxnSpLocks/>
              <a:stCxn id="50" idx="0"/>
              <a:endCxn id="66" idx="2"/>
            </p:cNvCxnSpPr>
            <p:nvPr/>
          </p:nvCxnSpPr>
          <p:spPr>
            <a:xfrm rot="16200000" flipV="1">
              <a:off x="3290260" y="2098432"/>
              <a:ext cx="441221" cy="425887"/>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66" name="Rectangle 65">
              <a:extLst>
                <a:ext uri="{FF2B5EF4-FFF2-40B4-BE49-F238E27FC236}">
                  <a16:creationId xmlns:a16="http://schemas.microsoft.com/office/drawing/2014/main" id="{96BBAA2E-67BA-4441-9CAB-AF9827F50293}"/>
                </a:ext>
              </a:extLst>
            </p:cNvPr>
            <p:cNvSpPr/>
            <p:nvPr/>
          </p:nvSpPr>
          <p:spPr>
            <a:xfrm>
              <a:off x="2349686" y="1350581"/>
              <a:ext cx="1896480" cy="740184"/>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Families review and compare schools:</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The family/student can use </a:t>
              </a:r>
              <a:r>
                <a:rPr kumimoji="0" lang="en-US" sz="700" b="0" i="1"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Discover BPS</a:t>
              </a:r>
              <a:r>
                <a:rPr kumimoji="0" lang="en-US"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 school search engine that provides details on each school, in order to review, compare and rank the school list in order of preference</a:t>
              </a:r>
              <a:endPar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endParaRPr>
            </a:p>
          </p:txBody>
        </p:sp>
        <p:sp>
          <p:nvSpPr>
            <p:cNvPr id="101" name="Oval 10">
              <a:extLst>
                <a:ext uri="{FF2B5EF4-FFF2-40B4-BE49-F238E27FC236}">
                  <a16:creationId xmlns:a16="http://schemas.microsoft.com/office/drawing/2014/main" id="{42BF892F-FE72-454A-9EBA-4B11703DEA05}"/>
                </a:ext>
              </a:extLst>
            </p:cNvPr>
            <p:cNvSpPr>
              <a:spLocks noChangeArrowheads="1"/>
            </p:cNvSpPr>
            <p:nvPr/>
          </p:nvSpPr>
          <p:spPr bwMode="auto">
            <a:xfrm>
              <a:off x="3841966" y="3849609"/>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3 </a:t>
              </a:r>
            </a:p>
          </p:txBody>
        </p:sp>
        <p:cxnSp>
          <p:nvCxnSpPr>
            <p:cNvPr id="102" name="Elbow Connector 53">
              <a:extLst>
                <a:ext uri="{FF2B5EF4-FFF2-40B4-BE49-F238E27FC236}">
                  <a16:creationId xmlns:a16="http://schemas.microsoft.com/office/drawing/2014/main" id="{7BC7DF8C-DD69-4520-8F4C-81E74DB095CF}"/>
                </a:ext>
                <a:ext uri="{C183D7F6-B498-43B3-948B-1728B52AA6E4}">
                  <adec:decorative xmlns:adec="http://schemas.microsoft.com/office/drawing/2017/decorative" val="1"/>
                </a:ext>
              </a:extLst>
            </p:cNvPr>
            <p:cNvCxnSpPr>
              <a:cxnSpLocks/>
              <a:stCxn id="101" idx="2"/>
              <a:endCxn id="67" idx="0"/>
            </p:cNvCxnSpPr>
            <p:nvPr/>
          </p:nvCxnSpPr>
          <p:spPr>
            <a:xfrm rot="10800000" flipV="1">
              <a:off x="2109536" y="4023345"/>
              <a:ext cx="1732430" cy="194290"/>
            </a:xfrm>
            <a:prstGeom prst="bentConnector2">
              <a:avLst/>
            </a:prstGeom>
            <a:noFill/>
            <a:ln w="9525" cap="flat" cmpd="sng" algn="ctr">
              <a:solidFill>
                <a:srgbClr val="747480"/>
              </a:solidFill>
              <a:prstDash val="solid"/>
              <a:tailEnd type="oval"/>
            </a:ln>
            <a:effectLst/>
          </p:spPr>
        </p:cxnSp>
        <p:sp>
          <p:nvSpPr>
            <p:cNvPr id="67" name="Rectangle 66">
              <a:extLst>
                <a:ext uri="{FF2B5EF4-FFF2-40B4-BE49-F238E27FC236}">
                  <a16:creationId xmlns:a16="http://schemas.microsoft.com/office/drawing/2014/main" id="{71AB1D16-BB8A-400F-9EC5-41507204AC01}"/>
                </a:ext>
              </a:extLst>
            </p:cNvPr>
            <p:cNvSpPr/>
            <p:nvPr/>
          </p:nvSpPr>
          <p:spPr>
            <a:xfrm>
              <a:off x="609920" y="4217635"/>
              <a:ext cx="2999232" cy="955628"/>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School ranking is entered into Aspen:</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If the student is new to BPS, </a:t>
              </a:r>
              <a:r>
                <a:rPr kumimoji="0" lang="en-US"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the family meets with the Registration Specialist, either at a Welcome Center or on the phone, and the ranked schools are entered into Aspen.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US"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If a student is an existing BPS student, the family can either enter the school preference ranking into Aspen using a secure link they receive or they can return the hard copy paper ranking list which is then entered into Aspen by the school specialist</a:t>
              </a:r>
              <a:endPar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mn-cs"/>
              </a:endParaRPr>
            </a:p>
          </p:txBody>
        </p:sp>
        <p:sp>
          <p:nvSpPr>
            <p:cNvPr id="4" name="Rectangle 3">
              <a:extLst>
                <a:ext uri="{FF2B5EF4-FFF2-40B4-BE49-F238E27FC236}">
                  <a16:creationId xmlns:a16="http://schemas.microsoft.com/office/drawing/2014/main" id="{360C6A57-1CD9-C442-55F1-BFDBEAB5A479}"/>
                </a:ext>
              </a:extLst>
            </p:cNvPr>
            <p:cNvSpPr/>
            <p:nvPr/>
          </p:nvSpPr>
          <p:spPr>
            <a:xfrm>
              <a:off x="1123830" y="5213329"/>
              <a:ext cx="2099401" cy="40544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2E2E38"/>
                  </a:solidFill>
                  <a:effectLst/>
                  <a:uLnTx/>
                  <a:uFillTx/>
                  <a:latin typeface="EYInterstate Light"/>
                  <a:ea typeface="+mn-ea"/>
                  <a:cs typeface="+mn-cs"/>
                </a:rPr>
                <a:t>Note: There are 4 Welcome Center locations: Dorchester, East Boston, Roslindale and Roxbury</a:t>
              </a: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16" name="Oval 6">
              <a:extLst>
                <a:ext uri="{FF2B5EF4-FFF2-40B4-BE49-F238E27FC236}">
                  <a16:creationId xmlns:a16="http://schemas.microsoft.com/office/drawing/2014/main" id="{C72E496E-CC2F-4901-8A14-FFFF60868166}"/>
                </a:ext>
              </a:extLst>
            </p:cNvPr>
            <p:cNvSpPr>
              <a:spLocks noChangeArrowheads="1"/>
            </p:cNvSpPr>
            <p:nvPr/>
          </p:nvSpPr>
          <p:spPr bwMode="auto">
            <a:xfrm>
              <a:off x="4478360" y="4433227"/>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4 </a:t>
              </a:r>
            </a:p>
          </p:txBody>
        </p:sp>
        <p:cxnSp>
          <p:nvCxnSpPr>
            <p:cNvPr id="117" name="Elbow Connector 63">
              <a:extLst>
                <a:ext uri="{FF2B5EF4-FFF2-40B4-BE49-F238E27FC236}">
                  <a16:creationId xmlns:a16="http://schemas.microsoft.com/office/drawing/2014/main" id="{57130D89-6F03-4F3D-8743-C2304ACEE501}"/>
                </a:ext>
                <a:ext uri="{C183D7F6-B498-43B3-948B-1728B52AA6E4}">
                  <adec:decorative xmlns:adec="http://schemas.microsoft.com/office/drawing/2017/decorative" val="1"/>
                </a:ext>
              </a:extLst>
            </p:cNvPr>
            <p:cNvCxnSpPr>
              <a:cxnSpLocks/>
              <a:stCxn id="116" idx="4"/>
            </p:cNvCxnSpPr>
            <p:nvPr/>
          </p:nvCxnSpPr>
          <p:spPr>
            <a:xfrm rot="5400000">
              <a:off x="4284838" y="4871203"/>
              <a:ext cx="457763" cy="276757"/>
            </a:xfrm>
            <a:prstGeom prst="bentConnector3">
              <a:avLst>
                <a:gd name="adj1" fmla="val 50000"/>
              </a:avLst>
            </a:prstGeom>
            <a:noFill/>
            <a:ln w="9525" cap="flat" cmpd="sng" algn="ctr">
              <a:solidFill>
                <a:srgbClr val="747480"/>
              </a:solidFill>
              <a:prstDash val="solid"/>
              <a:tailEnd type="oval"/>
            </a:ln>
            <a:effectLst/>
          </p:spPr>
        </p:cxnSp>
        <p:sp>
          <p:nvSpPr>
            <p:cNvPr id="68" name="Rectangle 67">
              <a:extLst>
                <a:ext uri="{FF2B5EF4-FFF2-40B4-BE49-F238E27FC236}">
                  <a16:creationId xmlns:a16="http://schemas.microsoft.com/office/drawing/2014/main" id="{A5F0E79A-1FDD-494F-AEB1-C953E5F772C2}"/>
                </a:ext>
              </a:extLst>
            </p:cNvPr>
            <p:cNvSpPr/>
            <p:nvPr/>
          </p:nvSpPr>
          <p:spPr>
            <a:xfrm>
              <a:off x="3427099" y="5238461"/>
              <a:ext cx="1896480" cy="632463"/>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Algorithm determines school assignment:</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The algorithm is run through an internal BPS database. Based on rankings, capacities and priorities, the school assignments are calculated </a:t>
              </a:r>
            </a:p>
          </p:txBody>
        </p:sp>
        <p:sp>
          <p:nvSpPr>
            <p:cNvPr id="125" name="Oval 10">
              <a:extLst>
                <a:ext uri="{FF2B5EF4-FFF2-40B4-BE49-F238E27FC236}">
                  <a16:creationId xmlns:a16="http://schemas.microsoft.com/office/drawing/2014/main" id="{B59AA516-9D9B-4C9E-8AB4-73EF8870B6AC}"/>
                </a:ext>
              </a:extLst>
            </p:cNvPr>
            <p:cNvSpPr>
              <a:spLocks noChangeArrowheads="1"/>
            </p:cNvSpPr>
            <p:nvPr/>
          </p:nvSpPr>
          <p:spPr bwMode="auto">
            <a:xfrm>
              <a:off x="5394050" y="2556078"/>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5 </a:t>
              </a:r>
            </a:p>
          </p:txBody>
        </p:sp>
        <p:cxnSp>
          <p:nvCxnSpPr>
            <p:cNvPr id="126" name="Elbow Connector 53">
              <a:extLst>
                <a:ext uri="{FF2B5EF4-FFF2-40B4-BE49-F238E27FC236}">
                  <a16:creationId xmlns:a16="http://schemas.microsoft.com/office/drawing/2014/main" id="{7A8A6B5D-A820-4883-9B79-6787711E15DB}"/>
                </a:ext>
                <a:ext uri="{C183D7F6-B498-43B3-948B-1728B52AA6E4}">
                  <adec:decorative xmlns:adec="http://schemas.microsoft.com/office/drawing/2017/decorative" val="1"/>
                </a:ext>
              </a:extLst>
            </p:cNvPr>
            <p:cNvCxnSpPr>
              <a:cxnSpLocks/>
              <a:stCxn id="125" idx="0"/>
              <a:endCxn id="69" idx="2"/>
            </p:cNvCxnSpPr>
            <p:nvPr/>
          </p:nvCxnSpPr>
          <p:spPr>
            <a:xfrm rot="16200000" flipV="1">
              <a:off x="5249060" y="2237351"/>
              <a:ext cx="573034" cy="64419"/>
            </a:xfrm>
            <a:prstGeom prst="bentConnector3">
              <a:avLst>
                <a:gd name="adj1" fmla="val 50000"/>
              </a:avLst>
            </a:prstGeom>
            <a:noFill/>
            <a:ln w="9525" cap="flat" cmpd="sng" algn="ctr">
              <a:solidFill>
                <a:srgbClr val="747480"/>
              </a:solidFill>
              <a:prstDash val="solid"/>
              <a:tailEnd type="oval"/>
            </a:ln>
            <a:effectLst/>
          </p:spPr>
        </p:cxnSp>
        <p:sp>
          <p:nvSpPr>
            <p:cNvPr id="69" name="Rectangle 68">
              <a:extLst>
                <a:ext uri="{FF2B5EF4-FFF2-40B4-BE49-F238E27FC236}">
                  <a16:creationId xmlns:a16="http://schemas.microsoft.com/office/drawing/2014/main" id="{55AB9D10-4512-47AD-8391-14CEB37F2A2E}"/>
                </a:ext>
              </a:extLst>
            </p:cNvPr>
            <p:cNvSpPr/>
            <p:nvPr/>
          </p:nvSpPr>
          <p:spPr>
            <a:xfrm>
              <a:off x="4472599" y="1350581"/>
              <a:ext cx="2061536" cy="632463"/>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Assignment team reviews algorithm output:</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The Assignment team reviews the algorithm output and adjusts capacities as necessary, also validating that all priorities are followed and the correct logic is being used</a:t>
              </a:r>
            </a:p>
          </p:txBody>
        </p:sp>
        <p:sp>
          <p:nvSpPr>
            <p:cNvPr id="133" name="Oval 10">
              <a:extLst>
                <a:ext uri="{FF2B5EF4-FFF2-40B4-BE49-F238E27FC236}">
                  <a16:creationId xmlns:a16="http://schemas.microsoft.com/office/drawing/2014/main" id="{88388E0B-0872-49F3-8A28-37A29636ED1C}"/>
                </a:ext>
              </a:extLst>
            </p:cNvPr>
            <p:cNvSpPr>
              <a:spLocks noChangeArrowheads="1"/>
            </p:cNvSpPr>
            <p:nvPr/>
          </p:nvSpPr>
          <p:spPr bwMode="auto">
            <a:xfrm>
              <a:off x="6320393"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6 </a:t>
              </a:r>
            </a:p>
          </p:txBody>
        </p:sp>
        <p:cxnSp>
          <p:nvCxnSpPr>
            <p:cNvPr id="155" name="Elbow Connector 63">
              <a:extLst>
                <a:ext uri="{FF2B5EF4-FFF2-40B4-BE49-F238E27FC236}">
                  <a16:creationId xmlns:a16="http://schemas.microsoft.com/office/drawing/2014/main" id="{641CA403-A878-492C-9A3C-46B3F9E613F7}"/>
                </a:ext>
                <a:ext uri="{C183D7F6-B498-43B3-948B-1728B52AA6E4}">
                  <adec:decorative xmlns:adec="http://schemas.microsoft.com/office/drawing/2017/decorative" val="1"/>
                </a:ext>
              </a:extLst>
            </p:cNvPr>
            <p:cNvCxnSpPr>
              <a:cxnSpLocks/>
              <a:stCxn id="133" idx="4"/>
            </p:cNvCxnSpPr>
            <p:nvPr/>
          </p:nvCxnSpPr>
          <p:spPr>
            <a:xfrm rot="16200000" flipH="1">
              <a:off x="6427266" y="4841896"/>
              <a:ext cx="506677" cy="372948"/>
            </a:xfrm>
            <a:prstGeom prst="bentConnector3">
              <a:avLst>
                <a:gd name="adj1" fmla="val 50000"/>
              </a:avLst>
            </a:prstGeom>
            <a:noFill/>
            <a:ln w="9525" cap="flat" cmpd="sng" algn="ctr">
              <a:solidFill>
                <a:srgbClr val="747480"/>
              </a:solidFill>
              <a:prstDash val="solid"/>
              <a:tailEnd type="oval"/>
            </a:ln>
            <a:effectLst/>
          </p:spPr>
        </p:cxnSp>
        <p:sp>
          <p:nvSpPr>
            <p:cNvPr id="70" name="Rectangle 69">
              <a:extLst>
                <a:ext uri="{FF2B5EF4-FFF2-40B4-BE49-F238E27FC236}">
                  <a16:creationId xmlns:a16="http://schemas.microsoft.com/office/drawing/2014/main" id="{9E342667-C8B0-421F-B51B-85DCC764C4C6}"/>
                </a:ext>
              </a:extLst>
            </p:cNvPr>
            <p:cNvSpPr/>
            <p:nvPr/>
          </p:nvSpPr>
          <p:spPr>
            <a:xfrm>
              <a:off x="5839698" y="5281709"/>
              <a:ext cx="2152933" cy="847906"/>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If necessary, algorithm is re-run and output is reviewed:</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School assignment is an iterative process determined by the algorithm and Assignment Specialist review and may be run several times until the Assignment Team approves the final output</a:t>
              </a:r>
            </a:p>
          </p:txBody>
        </p:sp>
        <p:sp>
          <p:nvSpPr>
            <p:cNvPr id="61" name="Oval 6">
              <a:extLst>
                <a:ext uri="{FF2B5EF4-FFF2-40B4-BE49-F238E27FC236}">
                  <a16:creationId xmlns:a16="http://schemas.microsoft.com/office/drawing/2014/main" id="{8F4CBCAF-92B3-426A-922B-F0AE2F66B67F}"/>
                </a:ext>
              </a:extLst>
            </p:cNvPr>
            <p:cNvSpPr>
              <a:spLocks noChangeArrowheads="1"/>
            </p:cNvSpPr>
            <p:nvPr/>
          </p:nvSpPr>
          <p:spPr bwMode="auto">
            <a:xfrm>
              <a:off x="7291177" y="2520979"/>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7 </a:t>
              </a:r>
            </a:p>
          </p:txBody>
        </p:sp>
        <p:cxnSp>
          <p:nvCxnSpPr>
            <p:cNvPr id="62" name="Elbow Connector 63">
              <a:extLst>
                <a:ext uri="{FF2B5EF4-FFF2-40B4-BE49-F238E27FC236}">
                  <a16:creationId xmlns:a16="http://schemas.microsoft.com/office/drawing/2014/main" id="{F88B2CD0-A628-4B41-BA7B-63C8FFAAAD55}"/>
                </a:ext>
                <a:ext uri="{C183D7F6-B498-43B3-948B-1728B52AA6E4}">
                  <adec:decorative xmlns:adec="http://schemas.microsoft.com/office/drawing/2017/decorative" val="1"/>
                </a:ext>
              </a:extLst>
            </p:cNvPr>
            <p:cNvCxnSpPr>
              <a:cxnSpLocks/>
              <a:stCxn id="61" idx="0"/>
              <a:endCxn id="77" idx="2"/>
            </p:cNvCxnSpPr>
            <p:nvPr/>
          </p:nvCxnSpPr>
          <p:spPr>
            <a:xfrm rot="5400000" flipH="1" flipV="1">
              <a:off x="7440607" y="2222793"/>
              <a:ext cx="322493" cy="273881"/>
            </a:xfrm>
            <a:prstGeom prst="bentConnector3">
              <a:avLst>
                <a:gd name="adj1" fmla="val 50000"/>
              </a:avLst>
            </a:prstGeom>
            <a:noFill/>
            <a:ln w="9525" cap="flat" cmpd="sng" algn="ctr">
              <a:solidFill>
                <a:srgbClr val="747480"/>
              </a:solidFill>
              <a:prstDash val="solid"/>
              <a:tailEnd type="oval"/>
            </a:ln>
            <a:effectLst/>
          </p:spPr>
        </p:cxnSp>
        <p:sp>
          <p:nvSpPr>
            <p:cNvPr id="77" name="Rectangle 76">
              <a:extLst>
                <a:ext uri="{FF2B5EF4-FFF2-40B4-BE49-F238E27FC236}">
                  <a16:creationId xmlns:a16="http://schemas.microsoft.com/office/drawing/2014/main" id="{D3017D00-AADD-458B-B46A-FDF8479C1B21}"/>
                </a:ext>
              </a:extLst>
            </p:cNvPr>
            <p:cNvSpPr/>
            <p:nvPr/>
          </p:nvSpPr>
          <p:spPr>
            <a:xfrm>
              <a:off x="6852753" y="1458302"/>
              <a:ext cx="1772081" cy="740184"/>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School assignments are communicated to families:</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Families will receive their approved assignments by March 31, May 31 or mid-July, depending on registration date</a:t>
              </a:r>
            </a:p>
          </p:txBody>
        </p:sp>
        <p:sp>
          <p:nvSpPr>
            <p:cNvPr id="138" name="Oval 6">
              <a:extLst>
                <a:ext uri="{FF2B5EF4-FFF2-40B4-BE49-F238E27FC236}">
                  <a16:creationId xmlns:a16="http://schemas.microsoft.com/office/drawing/2014/main" id="{2F97141D-E9E0-43AA-B580-8A0997C67EB9}"/>
                </a:ext>
              </a:extLst>
            </p:cNvPr>
            <p:cNvSpPr>
              <a:spLocks noChangeArrowheads="1"/>
            </p:cNvSpPr>
            <p:nvPr/>
          </p:nvSpPr>
          <p:spPr bwMode="auto">
            <a:xfrm>
              <a:off x="7939092" y="3160674"/>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8 </a:t>
              </a:r>
            </a:p>
          </p:txBody>
        </p:sp>
        <p:cxnSp>
          <p:nvCxnSpPr>
            <p:cNvPr id="139" name="Elbow Connector 63">
              <a:extLst>
                <a:ext uri="{FF2B5EF4-FFF2-40B4-BE49-F238E27FC236}">
                  <a16:creationId xmlns:a16="http://schemas.microsoft.com/office/drawing/2014/main" id="{A1C5EE68-CAC1-4C8E-ACC1-60B3C088E75A}"/>
                </a:ext>
                <a:ext uri="{C183D7F6-B498-43B3-948B-1728B52AA6E4}">
                  <adec:decorative xmlns:adec="http://schemas.microsoft.com/office/drawing/2017/decorative" val="1"/>
                </a:ext>
              </a:extLst>
            </p:cNvPr>
            <p:cNvCxnSpPr>
              <a:cxnSpLocks/>
              <a:stCxn id="138" idx="0"/>
              <a:endCxn id="74" idx="2"/>
            </p:cNvCxnSpPr>
            <p:nvPr/>
          </p:nvCxnSpPr>
          <p:spPr>
            <a:xfrm rot="5400000" flipH="1" flipV="1">
              <a:off x="8794510" y="1516806"/>
              <a:ext cx="962187" cy="2325551"/>
            </a:xfrm>
            <a:prstGeom prst="bentConnector3">
              <a:avLst>
                <a:gd name="adj1" fmla="val 50000"/>
              </a:avLst>
            </a:prstGeom>
            <a:noFill/>
            <a:ln w="9525" cap="flat" cmpd="sng" algn="ctr">
              <a:solidFill>
                <a:srgbClr val="747480"/>
              </a:solidFill>
              <a:prstDash val="solid"/>
              <a:tailEnd type="oval"/>
            </a:ln>
            <a:effectLst/>
          </p:spPr>
        </p:cxnSp>
        <p:sp>
          <p:nvSpPr>
            <p:cNvPr id="74" name="Rectangle 73">
              <a:extLst>
                <a:ext uri="{FF2B5EF4-FFF2-40B4-BE49-F238E27FC236}">
                  <a16:creationId xmlns:a16="http://schemas.microsoft.com/office/drawing/2014/main" id="{2FCBDB94-3A48-4ECB-B1C9-0422F4A090C8}"/>
                </a:ext>
              </a:extLst>
            </p:cNvPr>
            <p:cNvSpPr/>
            <p:nvPr/>
          </p:nvSpPr>
          <p:spPr>
            <a:xfrm>
              <a:off x="9288323" y="1135137"/>
              <a:ext cx="2300112" cy="1063350"/>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Student is placed on waitlist, if necessary: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For families who register before April 1, the student w</a:t>
              </a:r>
              <a:r>
                <a:rPr kumimoji="0" lang="en-US"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ill be on all waitlists for schools they ranked on their choice list higher than their assigned school until June 15.</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After June 15, students will remain on one waitlist, the highest-ranked school. For families who register after April 1, the student will automatically be placed on one waitlist for their highest-ranked school</a:t>
              </a:r>
            </a:p>
          </p:txBody>
        </p:sp>
        <p:sp>
          <p:nvSpPr>
            <p:cNvPr id="48" name="Oval 10">
              <a:extLst>
                <a:ext uri="{FF2B5EF4-FFF2-40B4-BE49-F238E27FC236}">
                  <a16:creationId xmlns:a16="http://schemas.microsoft.com/office/drawing/2014/main" id="{551BE8A1-C49E-4D6C-9875-95929F8F5A18}"/>
                </a:ext>
              </a:extLst>
            </p:cNvPr>
            <p:cNvSpPr>
              <a:spLocks noChangeArrowheads="1"/>
            </p:cNvSpPr>
            <p:nvPr/>
          </p:nvSpPr>
          <p:spPr bwMode="auto">
            <a:xfrm>
              <a:off x="8162426"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9 </a:t>
              </a:r>
            </a:p>
          </p:txBody>
        </p:sp>
        <p:cxnSp>
          <p:nvCxnSpPr>
            <p:cNvPr id="51" name="Elbow Connector 63">
              <a:extLst>
                <a:ext uri="{FF2B5EF4-FFF2-40B4-BE49-F238E27FC236}">
                  <a16:creationId xmlns:a16="http://schemas.microsoft.com/office/drawing/2014/main" id="{833C2257-A241-4961-96B2-75D602B24E5D}"/>
                </a:ext>
                <a:ext uri="{C183D7F6-B498-43B3-948B-1728B52AA6E4}">
                  <adec:decorative xmlns:adec="http://schemas.microsoft.com/office/drawing/2017/decorative" val="1"/>
                </a:ext>
              </a:extLst>
            </p:cNvPr>
            <p:cNvCxnSpPr>
              <a:cxnSpLocks/>
              <a:stCxn id="48" idx="4"/>
            </p:cNvCxnSpPr>
            <p:nvPr/>
          </p:nvCxnSpPr>
          <p:spPr>
            <a:xfrm rot="16200000" flipH="1">
              <a:off x="8661823" y="4449371"/>
              <a:ext cx="388116" cy="1039439"/>
            </a:xfrm>
            <a:prstGeom prst="bentConnector3">
              <a:avLst>
                <a:gd name="adj1" fmla="val 50000"/>
              </a:avLst>
            </a:prstGeom>
            <a:noFill/>
            <a:ln w="9525" cap="flat" cmpd="sng" algn="ctr">
              <a:solidFill>
                <a:srgbClr val="747480"/>
              </a:solidFill>
              <a:prstDash val="solid"/>
              <a:tailEnd type="oval"/>
            </a:ln>
            <a:effectLst/>
          </p:spPr>
        </p:cxnSp>
        <p:sp>
          <p:nvSpPr>
            <p:cNvPr id="75" name="Rectangle 74">
              <a:extLst>
                <a:ext uri="{FF2B5EF4-FFF2-40B4-BE49-F238E27FC236}">
                  <a16:creationId xmlns:a16="http://schemas.microsoft.com/office/drawing/2014/main" id="{F8F8DC05-C2A6-45A9-A903-2AD4EABC34EE}"/>
                </a:ext>
              </a:extLst>
            </p:cNvPr>
            <p:cNvSpPr/>
            <p:nvPr/>
          </p:nvSpPr>
          <p:spPr>
            <a:xfrm>
              <a:off x="8377899" y="5143898"/>
              <a:ext cx="2020858" cy="1171072"/>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Transfers are made, if necessary/possible: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Students on waitlists can be  voluntarily transferred to a different school up until November 30 for grades 1-12 and through January 31 for K0-K2. A voluntary transfer occurs when a seat opens up at a school that has waitlisted student(s). Students on waitlists include those who did not get their top school during school assignment or those who requested a voluntary transfer</a:t>
              </a:r>
              <a:endParaRPr kumimoji="0" lang="en-IN" sz="700" b="0" i="1"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endParaRPr>
            </a:p>
          </p:txBody>
        </p:sp>
        <p:sp>
          <p:nvSpPr>
            <p:cNvPr id="88" name="Oval 6">
              <a:extLst>
                <a:ext uri="{FF2B5EF4-FFF2-40B4-BE49-F238E27FC236}">
                  <a16:creationId xmlns:a16="http://schemas.microsoft.com/office/drawing/2014/main" id="{12A2DF13-737F-4ECE-9504-6AE65EB1F20D}"/>
                </a:ext>
              </a:extLst>
            </p:cNvPr>
            <p:cNvSpPr>
              <a:spLocks noChangeArrowheads="1"/>
            </p:cNvSpPr>
            <p:nvPr/>
          </p:nvSpPr>
          <p:spPr bwMode="auto">
            <a:xfrm>
              <a:off x="8703592" y="3527819"/>
              <a:ext cx="347472" cy="347472"/>
            </a:xfrm>
            <a:prstGeom prst="ellipse">
              <a:avLst/>
            </a:prstGeom>
            <a:solidFill>
              <a:srgbClr val="747480"/>
            </a:solidFill>
            <a:ln w="9525">
              <a:solidFill>
                <a:schemeClr val="tx1"/>
              </a:solidFill>
              <a:round/>
              <a:headEnd/>
              <a:tailEnd/>
            </a:ln>
          </p:spPr>
          <p:txBody>
            <a:bodyPr vert="horz" wrap="non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26" b="0" i="0" u="none" strike="noStrike" kern="0" cap="none" spc="0" normalizeH="0" baseline="0" noProof="0" dirty="0">
                  <a:ln>
                    <a:noFill/>
                  </a:ln>
                  <a:solidFill>
                    <a:srgbClr val="FFFFFF"/>
                  </a:solidFill>
                  <a:effectLst/>
                  <a:uLnTx/>
                  <a:uFillTx/>
                  <a:latin typeface="EYInterstate Light"/>
                  <a:ea typeface="+mn-ea"/>
                  <a:cs typeface="+mn-cs"/>
                </a:rPr>
                <a:t>10</a:t>
              </a:r>
            </a:p>
          </p:txBody>
        </p:sp>
        <p:cxnSp>
          <p:nvCxnSpPr>
            <p:cNvPr id="94" name="Elbow Connector 63">
              <a:extLst>
                <a:ext uri="{FF2B5EF4-FFF2-40B4-BE49-F238E27FC236}">
                  <a16:creationId xmlns:a16="http://schemas.microsoft.com/office/drawing/2014/main" id="{EFF89134-CA54-4A9A-9AC0-2A4EE2564A3D}"/>
                </a:ext>
                <a:ext uri="{C183D7F6-B498-43B3-948B-1728B52AA6E4}">
                  <adec:decorative xmlns:adec="http://schemas.microsoft.com/office/drawing/2017/decorative" val="1"/>
                </a:ext>
              </a:extLst>
            </p:cNvPr>
            <p:cNvCxnSpPr>
              <a:cxnSpLocks/>
              <a:stCxn id="88" idx="6"/>
            </p:cNvCxnSpPr>
            <p:nvPr/>
          </p:nvCxnSpPr>
          <p:spPr>
            <a:xfrm>
              <a:off x="9051065" y="3701556"/>
              <a:ext cx="692623" cy="349101"/>
            </a:xfrm>
            <a:prstGeom prst="bentConnector3">
              <a:avLst>
                <a:gd name="adj1" fmla="val 50000"/>
              </a:avLst>
            </a:prstGeom>
            <a:noFill/>
            <a:ln w="9525" cap="flat" cmpd="sng" algn="ctr">
              <a:solidFill>
                <a:srgbClr val="747480"/>
              </a:solidFill>
              <a:prstDash val="solid"/>
              <a:tailEnd type="oval"/>
            </a:ln>
            <a:effectLst/>
          </p:spPr>
        </p:cxnSp>
        <p:sp>
          <p:nvSpPr>
            <p:cNvPr id="76" name="Rectangle 75">
              <a:extLst>
                <a:ext uri="{FF2B5EF4-FFF2-40B4-BE49-F238E27FC236}">
                  <a16:creationId xmlns:a16="http://schemas.microsoft.com/office/drawing/2014/main" id="{0A8B2C0F-9794-424B-A555-AC8708CCBF78}"/>
                </a:ext>
              </a:extLst>
            </p:cNvPr>
            <p:cNvSpPr/>
            <p:nvPr/>
          </p:nvSpPr>
          <p:spPr>
            <a:xfrm>
              <a:off x="9800978" y="3760974"/>
              <a:ext cx="1787452" cy="524741"/>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1"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School assignments are complete:</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As of November 30</a:t>
              </a:r>
              <a:r>
                <a:rPr kumimoji="0" lang="en-IN" sz="700" b="0" i="0" u="none" strike="noStrike" kern="0" cap="none" spc="0" normalizeH="0" baseline="3000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 </a:t>
              </a:r>
              <a:r>
                <a:rPr kumimoji="0" lang="en-IN" sz="700" b="0" i="0" u="none" strike="noStrike" kern="0" cap="none" spc="0" normalizeH="0" baseline="0" noProof="0" dirty="0">
                  <a:ln>
                    <a:noFill/>
                  </a:ln>
                  <a:solidFill>
                    <a:prstClr val="black"/>
                  </a:solidFill>
                  <a:effectLst/>
                  <a:uLnTx/>
                  <a:uFillTx/>
                  <a:latin typeface="EYInterstate Light"/>
                  <a:ea typeface="ＭＳ Ｐゴシック" panose="020B0600070205080204" pitchFamily="34" charset="-128"/>
                  <a:cs typeface="Calibri" panose="020F0502020204030204" pitchFamily="34" charset="0"/>
                </a:rPr>
                <a:t>(grades 1-12) or January 31 (K0-K2), all waitlists expire and all transfer requests are closed</a:t>
              </a:r>
            </a:p>
          </p:txBody>
        </p:sp>
        <p:sp>
          <p:nvSpPr>
            <p:cNvPr id="49" name="Rectangle 48">
              <a:extLst>
                <a:ext uri="{FF2B5EF4-FFF2-40B4-BE49-F238E27FC236}">
                  <a16:creationId xmlns:a16="http://schemas.microsoft.com/office/drawing/2014/main" id="{061AF4C2-4401-4ABA-B0BB-BD37860EBC90}"/>
                </a:ext>
              </a:extLst>
            </p:cNvPr>
            <p:cNvSpPr/>
            <p:nvPr/>
          </p:nvSpPr>
          <p:spPr>
            <a:xfrm>
              <a:off x="10227707" y="4320417"/>
              <a:ext cx="1908293" cy="647851"/>
            </a:xfrm>
            <a:prstGeom prst="rect">
              <a:avLst/>
            </a:prstGeom>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600" b="1"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Notes: </a:t>
              </a:r>
            </a:p>
            <a:p>
              <a:pPr marL="171450" marR="0" lvl="0" indent="-171450" algn="l" defTabSz="674483" rtl="0" eaLnBrk="0" fontAlgn="auto" latinLnBrk="0" hangingPunct="0">
                <a:lnSpc>
                  <a:spcPct val="100000"/>
                </a:lnSpc>
                <a:spcBef>
                  <a:spcPts val="0"/>
                </a:spcBef>
                <a:spcAft>
                  <a:spcPts val="0"/>
                </a:spcAft>
                <a:buClrTx/>
                <a:buSzTx/>
                <a:buFont typeface="EYInterstate Light" panose="02000506000000020004" pitchFamily="2" charset="0"/>
                <a:buChar char="•"/>
                <a:tabLst/>
                <a:defRPr/>
              </a:pPr>
              <a:r>
                <a:rPr kumimoji="0" lang="en-IN" sz="600" b="0"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Registration can </a:t>
              </a:r>
              <a:r>
                <a:rPr kumimoji="0" lang="en-US" sz="600" b="0" i="1" u="none" strike="noStrike" kern="1200" cap="none" spc="0" normalizeH="0" baseline="0" noProof="0" dirty="0">
                  <a:ln>
                    <a:noFill/>
                  </a:ln>
                  <a:solidFill>
                    <a:srgbClr val="2E2E38"/>
                  </a:solidFill>
                  <a:effectLst/>
                  <a:uLnTx/>
                  <a:uFillTx/>
                  <a:latin typeface="EYInterstate Light"/>
                  <a:ea typeface="+mn-ea"/>
                  <a:cs typeface="+mn-cs"/>
                </a:rPr>
                <a:t>happen any time throughout school year, but no waitlists or transfers will occur after the November/January deadline</a:t>
              </a:r>
            </a:p>
            <a:p>
              <a:pPr marL="171450" marR="0" lvl="0" indent="-171450" algn="l" defTabSz="674483" rtl="0" eaLnBrk="0" fontAlgn="auto" latinLnBrk="0" hangingPunct="0">
                <a:lnSpc>
                  <a:spcPct val="100000"/>
                </a:lnSpc>
                <a:spcBef>
                  <a:spcPts val="0"/>
                </a:spcBef>
                <a:spcAft>
                  <a:spcPts val="0"/>
                </a:spcAft>
                <a:buClrTx/>
                <a:buSzTx/>
                <a:buFont typeface="EYInterstate Light" panose="02000506000000020004" pitchFamily="2" charset="0"/>
                <a:buChar char="•"/>
                <a:tabLst/>
                <a:defRPr/>
              </a:pPr>
              <a:r>
                <a:rPr kumimoji="0" lang="en-IN" sz="600" b="0"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No student assignment data is formally required to be reported to DESE by BPS</a:t>
              </a:r>
            </a:p>
          </p:txBody>
        </p:sp>
        <p:sp>
          <p:nvSpPr>
            <p:cNvPr id="52" name="Rectangle 51">
              <a:extLst>
                <a:ext uri="{FF2B5EF4-FFF2-40B4-BE49-F238E27FC236}">
                  <a16:creationId xmlns:a16="http://schemas.microsoft.com/office/drawing/2014/main" id="{A75275ED-D9F4-4553-B7AA-F96CA7916AAC}"/>
                </a:ext>
              </a:extLst>
            </p:cNvPr>
            <p:cNvSpPr/>
            <p:nvPr/>
          </p:nvSpPr>
          <p:spPr bwMode="auto">
            <a:xfrm>
              <a:off x="9800978" y="3495411"/>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grpSp>
      <p:sp>
        <p:nvSpPr>
          <p:cNvPr id="56" name="footnote_6380420316088055392" descr="Footnote">
            <a:extLst>
              <a:ext uri="{FF2B5EF4-FFF2-40B4-BE49-F238E27FC236}">
                <a16:creationId xmlns:a16="http://schemas.microsoft.com/office/drawing/2014/main" id="{120F6C27-76B9-40CC-8843-A162B786F88F}"/>
              </a:ext>
            </a:extLst>
          </p:cNvPr>
          <p:cNvSpPr txBox="1"/>
          <p:nvPr/>
        </p:nvSpPr>
        <p:spPr>
          <a:xfrm>
            <a:off x="584216" y="6357240"/>
            <a:ext cx="2246015" cy="133086"/>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7" action="ppaction://hlinksldjump"/>
              </a:rPr>
              <a:t>student assignment</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54" name="source_6380420058075255931" descr="Source">
            <a:extLst>
              <a:ext uri="{FF2B5EF4-FFF2-40B4-BE49-F238E27FC236}">
                <a16:creationId xmlns:a16="http://schemas.microsoft.com/office/drawing/2014/main" id="{7B0E129A-49A7-41B8-82FD-F68055917B6B}"/>
              </a:ext>
            </a:extLst>
          </p:cNvPr>
          <p:cNvSpPr txBox="1"/>
          <p:nvPr/>
        </p:nvSpPr>
        <p:spPr>
          <a:xfrm>
            <a:off x="686243" y="6544796"/>
            <a:ext cx="2708310"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student assignment files; EY DESE, BPS, and school interviews; BPS and DESE policies</a:t>
            </a:r>
          </a:p>
        </p:txBody>
      </p:sp>
      <p:sp>
        <p:nvSpPr>
          <p:cNvPr id="57" name="TextBox 56">
            <a:extLst>
              <a:ext uri="{FF2B5EF4-FFF2-40B4-BE49-F238E27FC236}">
                <a16:creationId xmlns:a16="http://schemas.microsoft.com/office/drawing/2014/main" id="{E1389F3C-62AD-4312-B500-B1E8F3F9C652}"/>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7" name="Date Placeholder 6">
            <a:extLst>
              <a:ext uri="{FF2B5EF4-FFF2-40B4-BE49-F238E27FC236}">
                <a16:creationId xmlns:a16="http://schemas.microsoft.com/office/drawing/2014/main" id="{D79EE2C4-266D-437D-8B81-D013041505BE}"/>
              </a:ext>
            </a:extLst>
          </p:cNvPr>
          <p:cNvSpPr>
            <a:spLocks noGrp="1"/>
          </p:cNvSpPr>
          <p:nvPr>
            <p:ph type="dt" sz="half" idx="10"/>
          </p:nvPr>
        </p:nvSpPr>
        <p:spPr>
          <a:xfrm>
            <a:off x="9088016" y="6561447"/>
            <a:ext cx="970384"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8" name="Slide Number Placeholder 7">
            <a:extLst>
              <a:ext uri="{FF2B5EF4-FFF2-40B4-BE49-F238E27FC236}">
                <a16:creationId xmlns:a16="http://schemas.microsoft.com/office/drawing/2014/main" id="{E0EA8678-8265-4448-95B0-5A5E944B6D2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011931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31AA9A-432E-463F-97F7-55F33DA0C07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27570544"/>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20837"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6131AA9A-432E-463F-97F7-55F33DA0C074}"/>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F4D9E47-FBDD-4222-959A-FE9450560813}"/>
              </a:ext>
            </a:extLst>
          </p:cNvPr>
          <p:cNvSpPr>
            <a:spLocks noGrp="1"/>
          </p:cNvSpPr>
          <p:nvPr>
            <p:ph type="title"/>
          </p:nvPr>
        </p:nvSpPr>
        <p:spPr>
          <a:xfrm>
            <a:off x="612777" y="294200"/>
            <a:ext cx="10972800" cy="590880"/>
          </a:xfrm>
        </p:spPr>
        <p:txBody>
          <a:bodyPr vert="horz"/>
          <a:lstStyle/>
          <a:p>
            <a:r>
              <a:rPr lang="en-IN" dirty="0"/>
              <a:t>Appendix</a:t>
            </a:r>
            <a:br>
              <a:rPr lang="en-IN" dirty="0"/>
            </a:br>
            <a:r>
              <a:rPr lang="en-IN" sz="1600" dirty="0"/>
              <a:t>Process flow: Student assignment process for current school year (June 2021-June 2022 for SY2021-22) </a:t>
            </a:r>
            <a:endParaRPr lang="de-DE" sz="1600"/>
          </a:p>
        </p:txBody>
      </p:sp>
      <p:sp>
        <p:nvSpPr>
          <p:cNvPr id="48" name="Rectangle 47">
            <a:extLst>
              <a:ext uri="{FF2B5EF4-FFF2-40B4-BE49-F238E27FC236}">
                <a16:creationId xmlns:a16="http://schemas.microsoft.com/office/drawing/2014/main" id="{D6C9275E-2151-4F65-82B1-C716C505B6D1}"/>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grpSp>
        <p:nvGrpSpPr>
          <p:cNvPr id="8" name="Group 7" descr="Please refer to notes section for 'Process flow: Student assignment process for current school year (June 2021-June 2022 for SY2021-22)' flow description">
            <a:extLst>
              <a:ext uri="{FF2B5EF4-FFF2-40B4-BE49-F238E27FC236}">
                <a16:creationId xmlns:a16="http://schemas.microsoft.com/office/drawing/2014/main" id="{C4ACD9AE-73B6-4524-B041-C7020DBB4D47}"/>
              </a:ext>
            </a:extLst>
          </p:cNvPr>
          <p:cNvGrpSpPr/>
          <p:nvPr/>
        </p:nvGrpSpPr>
        <p:grpSpPr>
          <a:xfrm>
            <a:off x="527846" y="1153980"/>
            <a:ext cx="11585865" cy="5064511"/>
            <a:chOff x="527846" y="1153980"/>
            <a:chExt cx="11585865" cy="5064511"/>
          </a:xfrm>
        </p:grpSpPr>
        <p:sp>
          <p:nvSpPr>
            <p:cNvPr id="41" name="Rectangle 40">
              <a:extLst>
                <a:ext uri="{FF2B5EF4-FFF2-40B4-BE49-F238E27FC236}">
                  <a16:creationId xmlns:a16="http://schemas.microsoft.com/office/drawing/2014/main" id="{1C86A307-E114-459B-8E15-D332E223A4AA}"/>
                </a:ext>
              </a:extLst>
            </p:cNvPr>
            <p:cNvSpPr/>
            <p:nvPr/>
          </p:nvSpPr>
          <p:spPr bwMode="auto">
            <a:xfrm>
              <a:off x="686243" y="2947033"/>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43" name="Arc 42">
              <a:extLst>
                <a:ext uri="{FF2B5EF4-FFF2-40B4-BE49-F238E27FC236}">
                  <a16:creationId xmlns:a16="http://schemas.microsoft.com/office/drawing/2014/main" id="{FF1C6264-E943-41BD-B1FA-675AAC5317EA}"/>
                </a:ext>
                <a:ext uri="{C183D7F6-B498-43B3-948B-1728B52AA6E4}">
                  <adec:decorative xmlns:adec="http://schemas.microsoft.com/office/drawing/2017/decorative" val="1"/>
                </a:ext>
              </a:extLst>
            </p:cNvPr>
            <p:cNvSpPr/>
            <p:nvPr/>
          </p:nvSpPr>
          <p:spPr>
            <a:xfrm>
              <a:off x="4954291" y="2728884"/>
              <a:ext cx="1347602"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4" name="Arc 43">
              <a:extLst>
                <a:ext uri="{FF2B5EF4-FFF2-40B4-BE49-F238E27FC236}">
                  <a16:creationId xmlns:a16="http://schemas.microsoft.com/office/drawing/2014/main" id="{13E1F852-444E-425B-99ED-3796FAB7E079}"/>
                </a:ext>
                <a:ext uri="{C183D7F6-B498-43B3-948B-1728B52AA6E4}">
                  <adec:decorative xmlns:adec="http://schemas.microsoft.com/office/drawing/2017/decorative" val="1"/>
                </a:ext>
              </a:extLst>
            </p:cNvPr>
            <p:cNvSpPr/>
            <p:nvPr/>
          </p:nvSpPr>
          <p:spPr>
            <a:xfrm rot="10800000">
              <a:off x="5868563" y="3536266"/>
              <a:ext cx="1347603"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5" name="Arc 44">
              <a:extLst>
                <a:ext uri="{FF2B5EF4-FFF2-40B4-BE49-F238E27FC236}">
                  <a16:creationId xmlns:a16="http://schemas.microsoft.com/office/drawing/2014/main" id="{0E22D271-8910-4D8A-9F2B-217A044436C1}"/>
                </a:ext>
                <a:ext uri="{C183D7F6-B498-43B3-948B-1728B52AA6E4}">
                  <adec:decorative xmlns:adec="http://schemas.microsoft.com/office/drawing/2017/decorative" val="1"/>
                </a:ext>
              </a:extLst>
            </p:cNvPr>
            <p:cNvSpPr/>
            <p:nvPr/>
          </p:nvSpPr>
          <p:spPr>
            <a:xfrm rot="10800000">
              <a:off x="4043188" y="3536266"/>
              <a:ext cx="1347603"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6" name="Arc 45">
              <a:extLst>
                <a:ext uri="{FF2B5EF4-FFF2-40B4-BE49-F238E27FC236}">
                  <a16:creationId xmlns:a16="http://schemas.microsoft.com/office/drawing/2014/main" id="{27B3E00E-8806-467A-8194-84C463E88572}"/>
                </a:ext>
                <a:ext uri="{C183D7F6-B498-43B3-948B-1728B52AA6E4}">
                  <adec:decorative xmlns:adec="http://schemas.microsoft.com/office/drawing/2017/decorative" val="1"/>
                </a:ext>
              </a:extLst>
            </p:cNvPr>
            <p:cNvSpPr/>
            <p:nvPr/>
          </p:nvSpPr>
          <p:spPr>
            <a:xfrm>
              <a:off x="3130091" y="2728885"/>
              <a:ext cx="1347602" cy="1095529"/>
            </a:xfrm>
            <a:prstGeom prst="arc">
              <a:avLst>
                <a:gd name="adj1" fmla="val 958882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7" name="Arc 46">
              <a:extLst>
                <a:ext uri="{FF2B5EF4-FFF2-40B4-BE49-F238E27FC236}">
                  <a16:creationId xmlns:a16="http://schemas.microsoft.com/office/drawing/2014/main" id="{6398841E-1D61-4BC6-BFB4-50B9336B8B0E}"/>
                </a:ext>
                <a:ext uri="{C183D7F6-B498-43B3-948B-1728B52AA6E4}">
                  <adec:decorative xmlns:adec="http://schemas.microsoft.com/office/drawing/2017/decorative" val="1"/>
                </a:ext>
              </a:extLst>
            </p:cNvPr>
            <p:cNvSpPr/>
            <p:nvPr/>
          </p:nvSpPr>
          <p:spPr>
            <a:xfrm>
              <a:off x="6778491" y="2728884"/>
              <a:ext cx="1347603"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3" name="Arc 62">
              <a:extLst>
                <a:ext uri="{FF2B5EF4-FFF2-40B4-BE49-F238E27FC236}">
                  <a16:creationId xmlns:a16="http://schemas.microsoft.com/office/drawing/2014/main" id="{BBE56EEB-5F4A-4DFA-AC11-5470E5C77859}"/>
                </a:ext>
                <a:ext uri="{C183D7F6-B498-43B3-948B-1728B52AA6E4}">
                  <adec:decorative xmlns:adec="http://schemas.microsoft.com/office/drawing/2017/decorative" val="1"/>
                </a:ext>
              </a:extLst>
            </p:cNvPr>
            <p:cNvSpPr/>
            <p:nvPr/>
          </p:nvSpPr>
          <p:spPr>
            <a:xfrm rot="10800000">
              <a:off x="7667999" y="3543546"/>
              <a:ext cx="1347603" cy="1095530"/>
            </a:xfrm>
            <a:prstGeom prst="arc">
              <a:avLst>
                <a:gd name="adj1" fmla="val 838854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71" name="Oval 10">
              <a:extLst>
                <a:ext uri="{FF2B5EF4-FFF2-40B4-BE49-F238E27FC236}">
                  <a16:creationId xmlns:a16="http://schemas.microsoft.com/office/drawing/2014/main" id="{AE75572D-BAF8-4CEA-AFF0-31D32C05A713}"/>
                </a:ext>
              </a:extLst>
            </p:cNvPr>
            <p:cNvSpPr>
              <a:spLocks noChangeArrowheads="1"/>
            </p:cNvSpPr>
            <p:nvPr/>
          </p:nvSpPr>
          <p:spPr bwMode="auto">
            <a:xfrm>
              <a:off x="2961513" y="324744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1</a:t>
              </a:r>
            </a:p>
          </p:txBody>
        </p:sp>
        <p:cxnSp>
          <p:nvCxnSpPr>
            <p:cNvPr id="72" name="Elbow Connector 53">
              <a:extLst>
                <a:ext uri="{FF2B5EF4-FFF2-40B4-BE49-F238E27FC236}">
                  <a16:creationId xmlns:a16="http://schemas.microsoft.com/office/drawing/2014/main" id="{8707F789-579E-4854-89BE-AC865D59A4A2}"/>
                </a:ext>
                <a:ext uri="{C183D7F6-B498-43B3-948B-1728B52AA6E4}">
                  <adec:decorative xmlns:adec="http://schemas.microsoft.com/office/drawing/2017/decorative" val="1"/>
                </a:ext>
              </a:extLst>
            </p:cNvPr>
            <p:cNvCxnSpPr>
              <a:cxnSpLocks/>
              <a:stCxn id="71" idx="2"/>
              <a:endCxn id="53" idx="3"/>
            </p:cNvCxnSpPr>
            <p:nvPr/>
          </p:nvCxnSpPr>
          <p:spPr>
            <a:xfrm rot="10800000" flipV="1">
              <a:off x="2363463" y="3421175"/>
              <a:ext cx="598051" cy="283539"/>
            </a:xfrm>
            <a:prstGeom prst="bentConnector3">
              <a:avLst>
                <a:gd name="adj1" fmla="val 50000"/>
              </a:avLst>
            </a:prstGeom>
            <a:noFill/>
            <a:ln w="9525" cap="flat" cmpd="sng" algn="ctr">
              <a:solidFill>
                <a:srgbClr val="747480"/>
              </a:solidFill>
              <a:prstDash val="solid"/>
              <a:tailEnd type="oval"/>
            </a:ln>
            <a:effectLst/>
          </p:spPr>
        </p:cxnSp>
        <p:sp>
          <p:nvSpPr>
            <p:cNvPr id="53" name="Rectangle 52">
              <a:extLst>
                <a:ext uri="{FF2B5EF4-FFF2-40B4-BE49-F238E27FC236}">
                  <a16:creationId xmlns:a16="http://schemas.microsoft.com/office/drawing/2014/main" id="{C3197E76-3AA7-4E9E-BC31-D6B086336B09}"/>
                </a:ext>
              </a:extLst>
            </p:cNvPr>
            <p:cNvSpPr/>
            <p:nvPr/>
          </p:nvSpPr>
          <p:spPr>
            <a:xfrm>
              <a:off x="686243" y="3165345"/>
              <a:ext cx="1677219" cy="1078739"/>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is provided with list of school options: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During the registration process for a new student, a list of six schools or more is provided to families that was created using the home-based plan and the student’s home address</a:t>
              </a:r>
            </a:p>
          </p:txBody>
        </p:sp>
        <p:sp>
          <p:nvSpPr>
            <p:cNvPr id="49" name="Rectangle 48">
              <a:extLst>
                <a:ext uri="{FF2B5EF4-FFF2-40B4-BE49-F238E27FC236}">
                  <a16:creationId xmlns:a16="http://schemas.microsoft.com/office/drawing/2014/main" id="{1147D5D3-1FFE-49D3-BABA-C87804395FF0}"/>
                </a:ext>
              </a:extLst>
            </p:cNvPr>
            <p:cNvSpPr/>
            <p:nvPr/>
          </p:nvSpPr>
          <p:spPr>
            <a:xfrm>
              <a:off x="612776" y="4264130"/>
              <a:ext cx="2246015" cy="39567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1" u="none" strike="noStrike" kern="1200" cap="none" spc="0" normalizeH="0" baseline="0" noProof="0" dirty="0">
                  <a:ln>
                    <a:noFill/>
                  </a:ln>
                  <a:solidFill>
                    <a:srgbClr val="2E2E38"/>
                  </a:solidFill>
                  <a:effectLst/>
                  <a:uLnTx/>
                  <a:uFillTx/>
                  <a:latin typeface="EYInterstate Light"/>
                  <a:ea typeface="+mn-ea"/>
                  <a:cs typeface="+mn-cs"/>
                </a:rPr>
                <a:t>Note: </a:t>
              </a:r>
              <a:r>
                <a:rPr kumimoji="0" lang="en-US" sz="600" b="0" i="1" u="none" strike="noStrike" kern="1200" cap="none" spc="0" normalizeH="0" baseline="0" noProof="0" dirty="0">
                  <a:ln>
                    <a:noFill/>
                  </a:ln>
                  <a:solidFill>
                    <a:srgbClr val="2E2E38"/>
                  </a:solidFill>
                  <a:effectLst/>
                  <a:uLnTx/>
                  <a:uFillTx/>
                  <a:latin typeface="EYInterstate Light"/>
                  <a:ea typeface="+mn-ea"/>
                  <a:cs typeface="+mn-cs"/>
                </a:rPr>
                <a:t>Path assumes student is not an English learner (requires language testing) and does not have disabilities (handled by Office of Special Ed.)</a:t>
              </a:r>
            </a:p>
          </p:txBody>
        </p:sp>
        <p:sp>
          <p:nvSpPr>
            <p:cNvPr id="50" name="Oval 10">
              <a:extLst>
                <a:ext uri="{FF2B5EF4-FFF2-40B4-BE49-F238E27FC236}">
                  <a16:creationId xmlns:a16="http://schemas.microsoft.com/office/drawing/2014/main" id="{567A2C0B-8549-4595-9EA9-8B24C306FECA}"/>
                </a:ext>
              </a:extLst>
            </p:cNvPr>
            <p:cNvSpPr>
              <a:spLocks noChangeArrowheads="1"/>
            </p:cNvSpPr>
            <p:nvPr/>
          </p:nvSpPr>
          <p:spPr bwMode="auto">
            <a:xfrm>
              <a:off x="3649396" y="2547807"/>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2</a:t>
              </a:r>
            </a:p>
          </p:txBody>
        </p:sp>
        <p:cxnSp>
          <p:nvCxnSpPr>
            <p:cNvPr id="60" name="Elbow Connector 53">
              <a:extLst>
                <a:ext uri="{FF2B5EF4-FFF2-40B4-BE49-F238E27FC236}">
                  <a16:creationId xmlns:a16="http://schemas.microsoft.com/office/drawing/2014/main" id="{E7237266-9234-473B-9288-573B2EC343FA}"/>
                </a:ext>
                <a:ext uri="{C183D7F6-B498-43B3-948B-1728B52AA6E4}">
                  <adec:decorative xmlns:adec="http://schemas.microsoft.com/office/drawing/2017/decorative" val="1"/>
                </a:ext>
              </a:extLst>
            </p:cNvPr>
            <p:cNvCxnSpPr>
              <a:cxnSpLocks/>
              <a:stCxn id="50" idx="0"/>
              <a:endCxn id="59" idx="3"/>
            </p:cNvCxnSpPr>
            <p:nvPr/>
          </p:nvCxnSpPr>
          <p:spPr>
            <a:xfrm rot="16200000" flipV="1">
              <a:off x="3176968" y="1901643"/>
              <a:ext cx="977568" cy="314760"/>
            </a:xfrm>
            <a:prstGeom prst="bentConnector2">
              <a:avLst/>
            </a:prstGeom>
            <a:solidFill>
              <a:schemeClr val="accent1"/>
            </a:solidFill>
            <a:ln w="9525" cap="flat" cmpd="sng" algn="ctr">
              <a:solidFill>
                <a:srgbClr val="747480"/>
              </a:solidFill>
              <a:prstDash val="solid"/>
              <a:tailEnd type="oval"/>
            </a:ln>
            <a:effectLst/>
          </p:spPr>
        </p:cxnSp>
        <p:sp>
          <p:nvSpPr>
            <p:cNvPr id="59" name="Rectangle 58">
              <a:extLst>
                <a:ext uri="{FF2B5EF4-FFF2-40B4-BE49-F238E27FC236}">
                  <a16:creationId xmlns:a16="http://schemas.microsoft.com/office/drawing/2014/main" id="{33D1B4E8-AA9D-46A8-827E-39B522FB1EF7}"/>
                </a:ext>
              </a:extLst>
            </p:cNvPr>
            <p:cNvSpPr/>
            <p:nvPr/>
          </p:nvSpPr>
          <p:spPr>
            <a:xfrm>
              <a:off x="1517650" y="1153980"/>
              <a:ext cx="1990722" cy="832517"/>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Families review and compare schools:</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r>
                <a:rPr kumimoji="0" lang="en-US"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family/student can use </a:t>
              </a:r>
              <a:r>
                <a:rPr kumimoji="0" lang="en-US" sz="800" b="0"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Discover BPS</a:t>
              </a:r>
              <a:r>
                <a:rPr kumimoji="0" lang="en-US"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 school search engine that provides details on each school, in order to review, compare and rank the school list in order of preference</a:t>
              </a:r>
              <a:endPar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endParaRPr>
            </a:p>
          </p:txBody>
        </p:sp>
        <p:sp>
          <p:nvSpPr>
            <p:cNvPr id="116" name="Oval 6">
              <a:extLst>
                <a:ext uri="{FF2B5EF4-FFF2-40B4-BE49-F238E27FC236}">
                  <a16:creationId xmlns:a16="http://schemas.microsoft.com/office/drawing/2014/main" id="{C72E496E-CC2F-4901-8A14-FFFF60868166}"/>
                </a:ext>
              </a:extLst>
            </p:cNvPr>
            <p:cNvSpPr>
              <a:spLocks noChangeArrowheads="1"/>
            </p:cNvSpPr>
            <p:nvPr/>
          </p:nvSpPr>
          <p:spPr bwMode="auto">
            <a:xfrm>
              <a:off x="4478360" y="4433227"/>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3</a:t>
              </a:r>
            </a:p>
          </p:txBody>
        </p:sp>
        <p:cxnSp>
          <p:nvCxnSpPr>
            <p:cNvPr id="117" name="Elbow Connector 63">
              <a:extLst>
                <a:ext uri="{FF2B5EF4-FFF2-40B4-BE49-F238E27FC236}">
                  <a16:creationId xmlns:a16="http://schemas.microsoft.com/office/drawing/2014/main" id="{57130D89-6F03-4F3D-8743-C2304ACEE501}"/>
                </a:ext>
                <a:ext uri="{C183D7F6-B498-43B3-948B-1728B52AA6E4}">
                  <adec:decorative xmlns:adec="http://schemas.microsoft.com/office/drawing/2017/decorative" val="1"/>
                </a:ext>
              </a:extLst>
            </p:cNvPr>
            <p:cNvCxnSpPr>
              <a:cxnSpLocks/>
              <a:stCxn id="116" idx="4"/>
              <a:endCxn id="61" idx="3"/>
            </p:cNvCxnSpPr>
            <p:nvPr/>
          </p:nvCxnSpPr>
          <p:spPr>
            <a:xfrm rot="5400000">
              <a:off x="4353295" y="4935848"/>
              <a:ext cx="453950" cy="143652"/>
            </a:xfrm>
            <a:prstGeom prst="bentConnector2">
              <a:avLst/>
            </a:prstGeom>
            <a:noFill/>
            <a:ln w="9525" cap="flat" cmpd="sng" algn="ctr">
              <a:solidFill>
                <a:srgbClr val="747480"/>
              </a:solidFill>
              <a:prstDash val="solid"/>
              <a:tailEnd type="oval"/>
            </a:ln>
            <a:effectLst/>
          </p:spPr>
        </p:cxnSp>
        <p:sp>
          <p:nvSpPr>
            <p:cNvPr id="61" name="Rectangle 60">
              <a:extLst>
                <a:ext uri="{FF2B5EF4-FFF2-40B4-BE49-F238E27FC236}">
                  <a16:creationId xmlns:a16="http://schemas.microsoft.com/office/drawing/2014/main" id="{CE0AB8F7-8B04-41DE-964A-FACBC93A3E8F}"/>
                </a:ext>
              </a:extLst>
            </p:cNvPr>
            <p:cNvSpPr/>
            <p:nvPr/>
          </p:nvSpPr>
          <p:spPr>
            <a:xfrm>
              <a:off x="2564009" y="4793018"/>
              <a:ext cx="1944435" cy="955628"/>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Registration Specialist enters the desired ranking:</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family meets with the Registration Specialist, either at a Welcome Center or on the phone, and the ranked schools are entered into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mn-cs"/>
                </a:rPr>
                <a:t>Aspen</a:t>
              </a:r>
            </a:p>
          </p:txBody>
        </p:sp>
        <p:sp>
          <p:nvSpPr>
            <p:cNvPr id="57" name="Rectangle 56">
              <a:extLst>
                <a:ext uri="{FF2B5EF4-FFF2-40B4-BE49-F238E27FC236}">
                  <a16:creationId xmlns:a16="http://schemas.microsoft.com/office/drawing/2014/main" id="{105598A7-752F-434D-B27C-EBE8335DA800}"/>
                </a:ext>
              </a:extLst>
            </p:cNvPr>
            <p:cNvSpPr/>
            <p:nvPr/>
          </p:nvSpPr>
          <p:spPr>
            <a:xfrm>
              <a:off x="2486525" y="5752780"/>
              <a:ext cx="2099401" cy="40544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1" u="none" strike="noStrike" kern="1200" cap="none" spc="0" normalizeH="0" baseline="0" noProof="0" dirty="0">
                  <a:ln>
                    <a:noFill/>
                  </a:ln>
                  <a:solidFill>
                    <a:srgbClr val="2E2E38"/>
                  </a:solidFill>
                  <a:effectLst/>
                  <a:uLnTx/>
                  <a:uFillTx/>
                  <a:latin typeface="EYInterstate Light"/>
                  <a:ea typeface="+mn-ea"/>
                  <a:cs typeface="+mn-cs"/>
                </a:rPr>
                <a:t>Note: There are 4 Welcome Center locations: Dorchester, East Boston, Roslindale and Roxbury</a:t>
              </a:r>
              <a:endParaRPr kumimoji="0" lang="en-US" sz="1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1"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5" name="Oval 10">
              <a:extLst>
                <a:ext uri="{FF2B5EF4-FFF2-40B4-BE49-F238E27FC236}">
                  <a16:creationId xmlns:a16="http://schemas.microsoft.com/office/drawing/2014/main" id="{B59AA516-9D9B-4C9E-8AB4-73EF8870B6AC}"/>
                </a:ext>
              </a:extLst>
            </p:cNvPr>
            <p:cNvSpPr>
              <a:spLocks noChangeArrowheads="1"/>
            </p:cNvSpPr>
            <p:nvPr/>
          </p:nvSpPr>
          <p:spPr bwMode="auto">
            <a:xfrm>
              <a:off x="5394050" y="2556078"/>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4</a:t>
              </a:r>
            </a:p>
          </p:txBody>
        </p:sp>
        <p:cxnSp>
          <p:nvCxnSpPr>
            <p:cNvPr id="126" name="Elbow Connector 53">
              <a:extLst>
                <a:ext uri="{FF2B5EF4-FFF2-40B4-BE49-F238E27FC236}">
                  <a16:creationId xmlns:a16="http://schemas.microsoft.com/office/drawing/2014/main" id="{7A8A6B5D-A820-4883-9B79-6787711E15DB}"/>
                </a:ext>
                <a:ext uri="{C183D7F6-B498-43B3-948B-1728B52AA6E4}">
                  <adec:decorative xmlns:adec="http://schemas.microsoft.com/office/drawing/2017/decorative" val="1"/>
                </a:ext>
              </a:extLst>
            </p:cNvPr>
            <p:cNvCxnSpPr>
              <a:cxnSpLocks/>
              <a:stCxn id="125" idx="0"/>
              <a:endCxn id="62" idx="2"/>
            </p:cNvCxnSpPr>
            <p:nvPr/>
          </p:nvCxnSpPr>
          <p:spPr>
            <a:xfrm rot="5400000" flipH="1" flipV="1">
              <a:off x="5468949" y="1839113"/>
              <a:ext cx="815802" cy="618128"/>
            </a:xfrm>
            <a:prstGeom prst="bentConnector3">
              <a:avLst>
                <a:gd name="adj1" fmla="val 50000"/>
              </a:avLst>
            </a:prstGeom>
            <a:noFill/>
            <a:ln w="9525" cap="flat" cmpd="sng" algn="ctr">
              <a:solidFill>
                <a:srgbClr val="747480"/>
              </a:solidFill>
              <a:prstDash val="solid"/>
              <a:tailEnd type="oval"/>
            </a:ln>
            <a:effectLst/>
          </p:spPr>
        </p:cxnSp>
        <p:sp>
          <p:nvSpPr>
            <p:cNvPr id="62" name="Rectangle 61">
              <a:extLst>
                <a:ext uri="{FF2B5EF4-FFF2-40B4-BE49-F238E27FC236}">
                  <a16:creationId xmlns:a16="http://schemas.microsoft.com/office/drawing/2014/main" id="{F441A4E8-10F3-46CA-BB37-D5F6D3606444}"/>
                </a:ext>
              </a:extLst>
            </p:cNvPr>
            <p:cNvSpPr/>
            <p:nvPr/>
          </p:nvSpPr>
          <p:spPr>
            <a:xfrm>
              <a:off x="4738116" y="1153980"/>
              <a:ext cx="2895595" cy="586296"/>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Assignment Specialist determines school assignment:</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Assignment Specialists reviews the ranked schools along with the capacity file and general student information to determine school placement</a:t>
              </a:r>
              <a:endParaRPr kumimoji="0" lang="en-IN" sz="800" b="0" i="0" u="none" strike="noStrike" kern="0" cap="none" spc="0" normalizeH="0" baseline="0" noProof="0" dirty="0">
                <a:ln>
                  <a:noFill/>
                </a:ln>
                <a:solidFill>
                  <a:srgbClr val="2E2E38"/>
                </a:solidFill>
                <a:effectLst/>
                <a:highlight>
                  <a:srgbClr val="FFFF00"/>
                </a:highlight>
                <a:uLnTx/>
                <a:uFillTx/>
                <a:latin typeface="EYInterstate Light"/>
                <a:ea typeface="ＭＳ Ｐゴシック" panose="020B0600070205080204" pitchFamily="34" charset="-128"/>
                <a:cs typeface="Calibri" panose="020F0502020204030204" pitchFamily="34" charset="0"/>
              </a:endParaRPr>
            </a:p>
          </p:txBody>
        </p:sp>
        <p:sp>
          <p:nvSpPr>
            <p:cNvPr id="133" name="Oval 10">
              <a:extLst>
                <a:ext uri="{FF2B5EF4-FFF2-40B4-BE49-F238E27FC236}">
                  <a16:creationId xmlns:a16="http://schemas.microsoft.com/office/drawing/2014/main" id="{88388E0B-0872-49F3-8A28-37A29636ED1C}"/>
                </a:ext>
              </a:extLst>
            </p:cNvPr>
            <p:cNvSpPr>
              <a:spLocks noChangeArrowheads="1"/>
            </p:cNvSpPr>
            <p:nvPr/>
          </p:nvSpPr>
          <p:spPr bwMode="auto">
            <a:xfrm>
              <a:off x="6320393"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5</a:t>
              </a:r>
            </a:p>
          </p:txBody>
        </p:sp>
        <p:cxnSp>
          <p:nvCxnSpPr>
            <p:cNvPr id="155" name="Elbow Connector 63">
              <a:extLst>
                <a:ext uri="{FF2B5EF4-FFF2-40B4-BE49-F238E27FC236}">
                  <a16:creationId xmlns:a16="http://schemas.microsoft.com/office/drawing/2014/main" id="{641CA403-A878-492C-9A3C-46B3F9E613F7}"/>
                </a:ext>
                <a:ext uri="{C183D7F6-B498-43B3-948B-1728B52AA6E4}">
                  <adec:decorative xmlns:adec="http://schemas.microsoft.com/office/drawing/2017/decorative" val="1"/>
                </a:ext>
              </a:extLst>
            </p:cNvPr>
            <p:cNvCxnSpPr>
              <a:cxnSpLocks/>
              <a:stCxn id="133" idx="4"/>
              <a:endCxn id="64" idx="0"/>
            </p:cNvCxnSpPr>
            <p:nvPr/>
          </p:nvCxnSpPr>
          <p:spPr>
            <a:xfrm rot="16200000" flipH="1">
              <a:off x="6381185" y="4887976"/>
              <a:ext cx="734052" cy="508164"/>
            </a:xfrm>
            <a:prstGeom prst="bentConnector3">
              <a:avLst>
                <a:gd name="adj1" fmla="val 50000"/>
              </a:avLst>
            </a:prstGeom>
            <a:noFill/>
            <a:ln w="9525" cap="flat" cmpd="sng" algn="ctr">
              <a:solidFill>
                <a:srgbClr val="747480"/>
              </a:solidFill>
              <a:prstDash val="solid"/>
              <a:tailEnd type="oval"/>
            </a:ln>
            <a:effectLst/>
          </p:spPr>
        </p:cxnSp>
        <p:sp>
          <p:nvSpPr>
            <p:cNvPr id="64" name="Rectangle 63">
              <a:extLst>
                <a:ext uri="{FF2B5EF4-FFF2-40B4-BE49-F238E27FC236}">
                  <a16:creationId xmlns:a16="http://schemas.microsoft.com/office/drawing/2014/main" id="{94B4DF62-7E56-43D3-9FAF-5D78C83CE211}"/>
                </a:ext>
              </a:extLst>
            </p:cNvPr>
            <p:cNvSpPr/>
            <p:nvPr/>
          </p:nvSpPr>
          <p:spPr>
            <a:xfrm>
              <a:off x="5830250" y="5509084"/>
              <a:ext cx="2344086" cy="709407"/>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School assignments are </a:t>
              </a: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mn-cs"/>
                </a:rPr>
                <a:t>communicated</a:t>
              </a: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to families:</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Assignment Specialist will contact families via email and paper letter to inform them of their assignment for the year</a:t>
              </a:r>
            </a:p>
          </p:txBody>
        </p:sp>
        <p:sp>
          <p:nvSpPr>
            <p:cNvPr id="38" name="Oval 10">
              <a:extLst>
                <a:ext uri="{FF2B5EF4-FFF2-40B4-BE49-F238E27FC236}">
                  <a16:creationId xmlns:a16="http://schemas.microsoft.com/office/drawing/2014/main" id="{4F972BF5-3EA6-4CA3-9094-F1EC81727433}"/>
                </a:ext>
              </a:extLst>
            </p:cNvPr>
            <p:cNvSpPr>
              <a:spLocks noChangeArrowheads="1"/>
            </p:cNvSpPr>
            <p:nvPr/>
          </p:nvSpPr>
          <p:spPr bwMode="auto">
            <a:xfrm>
              <a:off x="7259316" y="2556078"/>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6</a:t>
              </a:r>
            </a:p>
          </p:txBody>
        </p:sp>
        <p:cxnSp>
          <p:nvCxnSpPr>
            <p:cNvPr id="40" name="Elbow Connector 63">
              <a:extLst>
                <a:ext uri="{FF2B5EF4-FFF2-40B4-BE49-F238E27FC236}">
                  <a16:creationId xmlns:a16="http://schemas.microsoft.com/office/drawing/2014/main" id="{E929B0D1-D3F1-4DAE-A936-53EB230D9991}"/>
                </a:ext>
                <a:ext uri="{C183D7F6-B498-43B3-948B-1728B52AA6E4}">
                  <adec:decorative xmlns:adec="http://schemas.microsoft.com/office/drawing/2017/decorative" val="1"/>
                </a:ext>
              </a:extLst>
            </p:cNvPr>
            <p:cNvCxnSpPr>
              <a:cxnSpLocks/>
              <a:stCxn id="38" idx="6"/>
              <a:endCxn id="65" idx="1"/>
            </p:cNvCxnSpPr>
            <p:nvPr/>
          </p:nvCxnSpPr>
          <p:spPr>
            <a:xfrm flipV="1">
              <a:off x="7606788" y="1508684"/>
              <a:ext cx="1256667" cy="1221130"/>
            </a:xfrm>
            <a:prstGeom prst="bentConnector3">
              <a:avLst>
                <a:gd name="adj1" fmla="val 50000"/>
              </a:avLst>
            </a:prstGeom>
            <a:noFill/>
            <a:ln w="9525" cap="flat" cmpd="sng" algn="ctr">
              <a:solidFill>
                <a:srgbClr val="747480"/>
              </a:solidFill>
              <a:prstDash val="solid"/>
              <a:tailEnd type="oval"/>
            </a:ln>
            <a:effectLst/>
          </p:spPr>
        </p:cxnSp>
        <p:sp>
          <p:nvSpPr>
            <p:cNvPr id="65" name="Rectangle 64">
              <a:extLst>
                <a:ext uri="{FF2B5EF4-FFF2-40B4-BE49-F238E27FC236}">
                  <a16:creationId xmlns:a16="http://schemas.microsoft.com/office/drawing/2014/main" id="{C022619C-0981-4671-A776-77CEF4BC4FB9}"/>
                </a:ext>
              </a:extLst>
            </p:cNvPr>
            <p:cNvSpPr/>
            <p:nvPr/>
          </p:nvSpPr>
          <p:spPr>
            <a:xfrm>
              <a:off x="8863455" y="1153980"/>
              <a:ext cx="2350646" cy="709407"/>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is placed on waitlist, if necessary:</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it is before November 30 and </a:t>
              </a:r>
              <a:r>
                <a:rPr kumimoji="0" lang="en-US"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 was unable to get into their highest-ranked school, the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will be placed on one waitlist for their highest-ranked school</a:t>
              </a:r>
            </a:p>
          </p:txBody>
        </p:sp>
        <p:sp>
          <p:nvSpPr>
            <p:cNvPr id="36" name="Oval 6">
              <a:extLst>
                <a:ext uri="{FF2B5EF4-FFF2-40B4-BE49-F238E27FC236}">
                  <a16:creationId xmlns:a16="http://schemas.microsoft.com/office/drawing/2014/main" id="{FF31BA9C-109C-409E-9AF2-58A57E6DD860}"/>
                </a:ext>
              </a:extLst>
            </p:cNvPr>
            <p:cNvSpPr>
              <a:spLocks noChangeArrowheads="1"/>
            </p:cNvSpPr>
            <p:nvPr/>
          </p:nvSpPr>
          <p:spPr bwMode="auto">
            <a:xfrm>
              <a:off x="8230455"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7</a:t>
              </a:r>
            </a:p>
          </p:txBody>
        </p:sp>
        <p:cxnSp>
          <p:nvCxnSpPr>
            <p:cNvPr id="37" name="Elbow Connector 63">
              <a:extLst>
                <a:ext uri="{FF2B5EF4-FFF2-40B4-BE49-F238E27FC236}">
                  <a16:creationId xmlns:a16="http://schemas.microsoft.com/office/drawing/2014/main" id="{79B9A798-432F-4138-A38C-007F39052469}"/>
                </a:ext>
                <a:ext uri="{C183D7F6-B498-43B3-948B-1728B52AA6E4}">
                  <adec:decorative xmlns:adec="http://schemas.microsoft.com/office/drawing/2017/decorative" val="1"/>
                </a:ext>
              </a:extLst>
            </p:cNvPr>
            <p:cNvCxnSpPr>
              <a:cxnSpLocks/>
              <a:stCxn id="36" idx="6"/>
              <a:endCxn id="66" idx="0"/>
            </p:cNvCxnSpPr>
            <p:nvPr/>
          </p:nvCxnSpPr>
          <p:spPr>
            <a:xfrm>
              <a:off x="8577927" y="4601296"/>
              <a:ext cx="1627492" cy="358262"/>
            </a:xfrm>
            <a:prstGeom prst="bentConnector2">
              <a:avLst/>
            </a:prstGeom>
            <a:noFill/>
            <a:ln w="9525" cap="flat" cmpd="sng" algn="ctr">
              <a:solidFill>
                <a:srgbClr val="747480"/>
              </a:solidFill>
              <a:prstDash val="solid"/>
              <a:tailEnd type="oval"/>
            </a:ln>
            <a:effectLst/>
          </p:spPr>
        </p:cxnSp>
        <p:sp>
          <p:nvSpPr>
            <p:cNvPr id="66" name="Rectangle 65">
              <a:extLst>
                <a:ext uri="{FF2B5EF4-FFF2-40B4-BE49-F238E27FC236}">
                  <a16:creationId xmlns:a16="http://schemas.microsoft.com/office/drawing/2014/main" id="{CCE6B492-841F-4FC1-9758-F45E3B727179}"/>
                </a:ext>
              </a:extLst>
            </p:cNvPr>
            <p:cNvSpPr/>
            <p:nvPr/>
          </p:nvSpPr>
          <p:spPr>
            <a:xfrm>
              <a:off x="8987978" y="4959558"/>
              <a:ext cx="2434881" cy="832517"/>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Transfers are made, if necessary: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Students can request transfers for the current school year up until November 30 for grades 1-12 and through January 31 for K0-K2. Students will be assigned to their top-ranked school with an available seat</a:t>
              </a:r>
              <a:endParaRPr kumimoji="0" lang="en-IN" sz="800" b="0"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endParaRPr>
            </a:p>
          </p:txBody>
        </p:sp>
        <p:sp>
          <p:nvSpPr>
            <p:cNvPr id="42" name="Oval 10">
              <a:extLst>
                <a:ext uri="{FF2B5EF4-FFF2-40B4-BE49-F238E27FC236}">
                  <a16:creationId xmlns:a16="http://schemas.microsoft.com/office/drawing/2014/main" id="{9178A6EA-BB6F-44A7-9604-AF19E2D497F3}"/>
                </a:ext>
              </a:extLst>
            </p:cNvPr>
            <p:cNvSpPr>
              <a:spLocks noChangeArrowheads="1"/>
            </p:cNvSpPr>
            <p:nvPr/>
          </p:nvSpPr>
          <p:spPr bwMode="auto">
            <a:xfrm>
              <a:off x="8668130" y="3506076"/>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EYInterstate Light"/>
                  <a:ea typeface="+mn-ea"/>
                  <a:cs typeface="+mn-cs"/>
                </a:rPr>
                <a:t>8</a:t>
              </a:r>
            </a:p>
          </p:txBody>
        </p:sp>
        <p:cxnSp>
          <p:nvCxnSpPr>
            <p:cNvPr id="69" name="Elbow Connector 63">
              <a:extLst>
                <a:ext uri="{FF2B5EF4-FFF2-40B4-BE49-F238E27FC236}">
                  <a16:creationId xmlns:a16="http://schemas.microsoft.com/office/drawing/2014/main" id="{AD497B6B-270A-43B0-9CA6-16577E88EEF5}"/>
                </a:ext>
                <a:ext uri="{C183D7F6-B498-43B3-948B-1728B52AA6E4}">
                  <adec:decorative xmlns:adec="http://schemas.microsoft.com/office/drawing/2017/decorative" val="1"/>
                </a:ext>
              </a:extLst>
            </p:cNvPr>
            <p:cNvCxnSpPr>
              <a:cxnSpLocks/>
              <a:stCxn id="42" idx="0"/>
              <a:endCxn id="68" idx="1"/>
            </p:cNvCxnSpPr>
            <p:nvPr/>
          </p:nvCxnSpPr>
          <p:spPr>
            <a:xfrm rot="5400000" flipH="1" flipV="1">
              <a:off x="9113628" y="3027842"/>
              <a:ext cx="206473" cy="749997"/>
            </a:xfrm>
            <a:prstGeom prst="bentConnector2">
              <a:avLst/>
            </a:prstGeom>
            <a:noFill/>
            <a:ln w="9525" cap="flat" cmpd="sng" algn="ctr">
              <a:solidFill>
                <a:srgbClr val="747480"/>
              </a:solidFill>
              <a:prstDash val="solid"/>
              <a:tailEnd type="oval"/>
            </a:ln>
            <a:effectLst/>
          </p:spPr>
        </p:cxnSp>
        <p:sp>
          <p:nvSpPr>
            <p:cNvPr id="68" name="Rectangle 67">
              <a:extLst>
                <a:ext uri="{FF2B5EF4-FFF2-40B4-BE49-F238E27FC236}">
                  <a16:creationId xmlns:a16="http://schemas.microsoft.com/office/drawing/2014/main" id="{D848F71B-4C21-4471-AF53-29B0EB1A3E21}"/>
                </a:ext>
              </a:extLst>
            </p:cNvPr>
            <p:cNvSpPr/>
            <p:nvPr/>
          </p:nvSpPr>
          <p:spPr>
            <a:xfrm>
              <a:off x="9591863" y="3006455"/>
              <a:ext cx="1996848" cy="586296"/>
            </a:xfrm>
            <a:prstGeom prst="rect">
              <a:avLst/>
            </a:prstGeom>
            <a:ln>
              <a:solidFill>
                <a:schemeClr val="bg1"/>
              </a:solidFill>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School assignments are complete:</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As of November 30</a:t>
              </a:r>
              <a:r>
                <a:rPr kumimoji="0" lang="en-IN" sz="800" b="0" i="0" u="none" strike="noStrike" kern="0" cap="none" spc="0" normalizeH="0" baseline="3000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(grades 1-12) or January 31 (K0-K2), all waitlists expire and all transfer requests are closed</a:t>
              </a:r>
            </a:p>
          </p:txBody>
        </p:sp>
        <p:sp>
          <p:nvSpPr>
            <p:cNvPr id="54" name="Rectangle 53">
              <a:extLst>
                <a:ext uri="{FF2B5EF4-FFF2-40B4-BE49-F238E27FC236}">
                  <a16:creationId xmlns:a16="http://schemas.microsoft.com/office/drawing/2014/main" id="{91D75766-C964-4899-A0F5-E9D23790F7C2}"/>
                </a:ext>
              </a:extLst>
            </p:cNvPr>
            <p:cNvSpPr/>
            <p:nvPr/>
          </p:nvSpPr>
          <p:spPr>
            <a:xfrm>
              <a:off x="10205418" y="3694962"/>
              <a:ext cx="1908293" cy="647851"/>
            </a:xfrm>
            <a:prstGeom prst="rect">
              <a:avLst/>
            </a:prstGeom>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600" b="1"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Notes: </a:t>
              </a:r>
            </a:p>
            <a:p>
              <a:pPr marL="171450" marR="0" lvl="0" indent="-171450" algn="l" defTabSz="674483" rtl="0" eaLnBrk="0" fontAlgn="auto" latinLnBrk="0" hangingPunct="0">
                <a:lnSpc>
                  <a:spcPct val="100000"/>
                </a:lnSpc>
                <a:spcBef>
                  <a:spcPts val="0"/>
                </a:spcBef>
                <a:spcAft>
                  <a:spcPts val="0"/>
                </a:spcAft>
                <a:buClrTx/>
                <a:buSzTx/>
                <a:buFont typeface="EYInterstate Light" panose="02000506000000020004" pitchFamily="2" charset="0"/>
                <a:buChar char="•"/>
                <a:tabLst/>
                <a:defRPr/>
              </a:pPr>
              <a:r>
                <a:rPr kumimoji="0" lang="en-IN" sz="600" b="0"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Registration can </a:t>
              </a:r>
              <a:r>
                <a:rPr kumimoji="0" lang="en-US" sz="600" b="0" i="1" u="none" strike="noStrike" kern="1200" cap="none" spc="0" normalizeH="0" baseline="0" noProof="0" dirty="0">
                  <a:ln>
                    <a:noFill/>
                  </a:ln>
                  <a:solidFill>
                    <a:srgbClr val="2E2E38"/>
                  </a:solidFill>
                  <a:effectLst/>
                  <a:uLnTx/>
                  <a:uFillTx/>
                  <a:latin typeface="EYInterstate Light"/>
                  <a:ea typeface="+mn-ea"/>
                  <a:cs typeface="+mn-cs"/>
                </a:rPr>
                <a:t>happen any time throughout school year, but no waitlists or transfers will occur after the November/January deadline</a:t>
              </a:r>
            </a:p>
            <a:p>
              <a:pPr marL="171450" marR="0" lvl="0" indent="-171450" algn="l" defTabSz="674483" rtl="0" eaLnBrk="0" fontAlgn="auto" latinLnBrk="0" hangingPunct="0">
                <a:lnSpc>
                  <a:spcPct val="100000"/>
                </a:lnSpc>
                <a:spcBef>
                  <a:spcPts val="0"/>
                </a:spcBef>
                <a:spcAft>
                  <a:spcPts val="0"/>
                </a:spcAft>
                <a:buClrTx/>
                <a:buSzTx/>
                <a:buFont typeface="EYInterstate Light" panose="02000506000000020004" pitchFamily="2" charset="0"/>
                <a:buChar char="•"/>
                <a:tabLst/>
                <a:defRPr/>
              </a:pPr>
              <a:r>
                <a:rPr kumimoji="0" lang="en-IN" sz="600" b="0" i="1"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No student assignment data is formally required to be reported to DESE by BPS</a:t>
              </a:r>
            </a:p>
          </p:txBody>
        </p:sp>
        <p:sp>
          <p:nvSpPr>
            <p:cNvPr id="52" name="Rectangle 51">
              <a:extLst>
                <a:ext uri="{FF2B5EF4-FFF2-40B4-BE49-F238E27FC236}">
                  <a16:creationId xmlns:a16="http://schemas.microsoft.com/office/drawing/2014/main" id="{A75275ED-D9F4-4553-B7AA-F96CA7916AAC}"/>
                </a:ext>
              </a:extLst>
            </p:cNvPr>
            <p:cNvSpPr/>
            <p:nvPr/>
          </p:nvSpPr>
          <p:spPr bwMode="auto">
            <a:xfrm>
              <a:off x="9591863" y="2794069"/>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sp>
          <p:nvSpPr>
            <p:cNvPr id="58" name="Rectangle 57">
              <a:extLst>
                <a:ext uri="{FF2B5EF4-FFF2-40B4-BE49-F238E27FC236}">
                  <a16:creationId xmlns:a16="http://schemas.microsoft.com/office/drawing/2014/main" id="{B8AADBA1-68E5-47A6-B02E-4FF7EED60957}"/>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Legend:</a:t>
              </a: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56" name="Oval 10">
              <a:extLst>
                <a:ext uri="{FF2B5EF4-FFF2-40B4-BE49-F238E27FC236}">
                  <a16:creationId xmlns:a16="http://schemas.microsoft.com/office/drawing/2014/main" id="{7345F9A1-5359-43AA-9677-87B96263548F}"/>
                </a:ext>
                <a:ext uri="{C183D7F6-B498-43B3-948B-1728B52AA6E4}">
                  <adec:decorative xmlns:adec="http://schemas.microsoft.com/office/drawing/2017/decorative" val="1"/>
                </a:ext>
              </a:extLst>
            </p:cNvPr>
            <p:cNvSpPr>
              <a:spLocks noChangeArrowheads="1"/>
            </p:cNvSpPr>
            <p:nvPr/>
          </p:nvSpPr>
          <p:spPr bwMode="auto">
            <a:xfrm>
              <a:off x="612776" y="5581562"/>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51" name="Rectangle 50">
              <a:extLst>
                <a:ext uri="{FF2B5EF4-FFF2-40B4-BE49-F238E27FC236}">
                  <a16:creationId xmlns:a16="http://schemas.microsoft.com/office/drawing/2014/main" id="{0320A047-28FD-4224-9882-A520B5A5CF10}"/>
                </a:ext>
              </a:extLst>
            </p:cNvPr>
            <p:cNvSpPr/>
            <p:nvPr/>
          </p:nvSpPr>
          <p:spPr bwMode="auto">
            <a:xfrm>
              <a:off x="796294" y="5471195"/>
              <a:ext cx="1665027" cy="404707"/>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Current-state process</a:t>
              </a:r>
            </a:p>
          </p:txBody>
        </p:sp>
      </p:grpSp>
      <p:sp>
        <p:nvSpPr>
          <p:cNvPr id="55" name="source_6380420058075255931" descr="Source">
            <a:extLst>
              <a:ext uri="{FF2B5EF4-FFF2-40B4-BE49-F238E27FC236}">
                <a16:creationId xmlns:a16="http://schemas.microsoft.com/office/drawing/2014/main" id="{A62571B2-2753-4E5A-AC63-7C1A792D7083}"/>
              </a:ext>
            </a:extLst>
          </p:cNvPr>
          <p:cNvSpPr txBox="1"/>
          <p:nvPr/>
        </p:nvSpPr>
        <p:spPr>
          <a:xfrm>
            <a:off x="686243" y="6544796"/>
            <a:ext cx="2708310"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student assignment files; EY DESE, BPS, and school interviews; BPS and DESE policies</a:t>
            </a:r>
          </a:p>
        </p:txBody>
      </p:sp>
      <p:sp>
        <p:nvSpPr>
          <p:cNvPr id="67" name="TextBox 66">
            <a:extLst>
              <a:ext uri="{FF2B5EF4-FFF2-40B4-BE49-F238E27FC236}">
                <a16:creationId xmlns:a16="http://schemas.microsoft.com/office/drawing/2014/main" id="{9E1FD8E6-2FF6-46D8-B73A-D51ABC3A78EF}"/>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6" name="Date Placeholder 5">
            <a:extLst>
              <a:ext uri="{FF2B5EF4-FFF2-40B4-BE49-F238E27FC236}">
                <a16:creationId xmlns:a16="http://schemas.microsoft.com/office/drawing/2014/main" id="{4B647056-307B-4AE8-A93F-0F67CE4B099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7" name="Slide Number Placeholder 6">
            <a:extLst>
              <a:ext uri="{FF2B5EF4-FFF2-40B4-BE49-F238E27FC236}">
                <a16:creationId xmlns:a16="http://schemas.microsoft.com/office/drawing/2014/main" id="{BB9C4FDE-C981-427D-9F47-94C604E3736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105</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4779232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D90C3-E2E4-4B72-85B9-797AD334F11A}"/>
              </a:ext>
            </a:extLst>
          </p:cNvPr>
          <p:cNvSpPr>
            <a:spLocks noGrp="1"/>
          </p:cNvSpPr>
          <p:nvPr>
            <p:ph type="title"/>
          </p:nvPr>
        </p:nvSpPr>
        <p:spPr/>
        <p:txBody>
          <a:bodyPr vert="horz"/>
          <a:lstStyle/>
          <a:p>
            <a:r>
              <a:rPr lang="en-US" dirty="0"/>
              <a:t>Appendix</a:t>
            </a:r>
            <a:br>
              <a:rPr lang="en-US" dirty="0"/>
            </a:br>
            <a:r>
              <a:rPr lang="en-US" sz="1600" dirty="0"/>
              <a:t>Student assignment data scope and limitations</a:t>
            </a:r>
          </a:p>
        </p:txBody>
      </p:sp>
      <p:sp>
        <p:nvSpPr>
          <p:cNvPr id="21" name="Rectangle 20">
            <a:extLst>
              <a:ext uri="{FF2B5EF4-FFF2-40B4-BE49-F238E27FC236}">
                <a16:creationId xmlns:a16="http://schemas.microsoft.com/office/drawing/2014/main" id="{CAA4A6CA-B4DA-4068-83D3-CE3448297CB9}"/>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grpSp>
        <p:nvGrpSpPr>
          <p:cNvPr id="11" name="Group 10" descr="Please refer to notes section for 'Student assignment data scope and limitations' flow description">
            <a:extLst>
              <a:ext uri="{FF2B5EF4-FFF2-40B4-BE49-F238E27FC236}">
                <a16:creationId xmlns:a16="http://schemas.microsoft.com/office/drawing/2014/main" id="{22DABB11-9276-49A3-A625-ABE98D75D2D9}"/>
              </a:ext>
            </a:extLst>
          </p:cNvPr>
          <p:cNvGrpSpPr/>
          <p:nvPr/>
        </p:nvGrpSpPr>
        <p:grpSpPr>
          <a:xfrm>
            <a:off x="612775" y="1130300"/>
            <a:ext cx="10977372" cy="4486729"/>
            <a:chOff x="612775" y="1130300"/>
            <a:chExt cx="10977372" cy="4486729"/>
          </a:xfrm>
        </p:grpSpPr>
        <p:sp>
          <p:nvSpPr>
            <p:cNvPr id="6" name="Rectangle 5">
              <a:extLst>
                <a:ext uri="{FF2B5EF4-FFF2-40B4-BE49-F238E27FC236}">
                  <a16:creationId xmlns:a16="http://schemas.microsoft.com/office/drawing/2014/main" id="{9B166375-FF1F-45CB-89EA-E24511620E7C}"/>
                </a:ext>
              </a:extLst>
            </p:cNvPr>
            <p:cNvSpPr/>
            <p:nvPr/>
          </p:nvSpPr>
          <p:spPr>
            <a:xfrm>
              <a:off x="4621003" y="1130300"/>
              <a:ext cx="4530066" cy="370156"/>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EYInterstate Light"/>
                  <a:ea typeface="+mn-ea"/>
                  <a:cs typeface="+mn-cs"/>
                </a:rPr>
                <a:t>Student assignment data scope</a:t>
              </a:r>
            </a:p>
          </p:txBody>
        </p:sp>
        <p:cxnSp>
          <p:nvCxnSpPr>
            <p:cNvPr id="12" name="Connector: Elbow 11">
              <a:extLst>
                <a:ext uri="{FF2B5EF4-FFF2-40B4-BE49-F238E27FC236}">
                  <a16:creationId xmlns:a16="http://schemas.microsoft.com/office/drawing/2014/main" id="{D6E1FB6F-5581-4693-A13D-816516B6AE00}"/>
                </a:ext>
                <a:ext uri="{C183D7F6-B498-43B3-948B-1728B52AA6E4}">
                  <adec:decorative xmlns:adec="http://schemas.microsoft.com/office/drawing/2017/decorative" val="1"/>
                </a:ext>
              </a:extLst>
            </p:cNvPr>
            <p:cNvCxnSpPr>
              <a:cxnSpLocks/>
              <a:stCxn id="6" idx="2"/>
              <a:endCxn id="3" idx="0"/>
            </p:cNvCxnSpPr>
            <p:nvPr/>
          </p:nvCxnSpPr>
          <p:spPr>
            <a:xfrm rot="5400000">
              <a:off x="5291586" y="813028"/>
              <a:ext cx="907023" cy="2281878"/>
            </a:xfrm>
            <a:prstGeom prst="bentConnector3">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D2F7624-9355-4F6E-94CF-25BBC263022A}"/>
                </a:ext>
              </a:extLst>
            </p:cNvPr>
            <p:cNvSpPr txBox="1"/>
            <p:nvPr/>
          </p:nvSpPr>
          <p:spPr>
            <a:xfrm>
              <a:off x="3462723" y="2407479"/>
              <a:ext cx="2282869" cy="372923"/>
            </a:xfrm>
            <a:prstGeom prst="rect">
              <a:avLst/>
            </a:prstGeom>
            <a:noFill/>
          </p:spPr>
          <p:txBody>
            <a:bodyPr wrap="none" lIns="93980" tIns="93980" rIns="93980" bIns="93980" rtlCol="0">
              <a:spAutoFit/>
            </a:bodyPr>
            <a:lstStyle/>
            <a:p>
              <a:pPr marL="0" marR="0" lvl="0" indent="0" algn="l" defTabSz="914400" rtl="0" eaLnBrk="1" fontAlgn="auto" latinLnBrk="0" hangingPunct="1">
                <a:lnSpc>
                  <a:spcPct val="85000"/>
                </a:lnSpc>
                <a:spcBef>
                  <a:spcPts val="0"/>
                </a:spcBef>
                <a:spcAft>
                  <a:spcPts val="450"/>
                </a:spcAft>
                <a:buClr>
                  <a:srgbClr val="27ACAA"/>
                </a:buClr>
                <a:buSzPct val="70000"/>
                <a:buFontTx/>
                <a:buNone/>
                <a:tabLst/>
                <a:defRPr/>
              </a:pPr>
              <a:r>
                <a:rPr kumimoji="0" lang="en-US" sz="1400" b="1" i="0" u="none" strike="noStrike" kern="1200" cap="none" spc="0" normalizeH="0" baseline="0" noProof="0" dirty="0">
                  <a:ln>
                    <a:noFill/>
                  </a:ln>
                  <a:solidFill>
                    <a:srgbClr val="2E2E38"/>
                  </a:solidFill>
                  <a:effectLst/>
                  <a:uLnTx/>
                  <a:uFillTx/>
                  <a:latin typeface="EYInterstate Light"/>
                  <a:ea typeface="+mn-ea"/>
                  <a:cs typeface="+mn-cs"/>
                </a:rPr>
                <a:t>Student location analysis</a:t>
              </a:r>
            </a:p>
          </p:txBody>
        </p:sp>
        <p:sp>
          <p:nvSpPr>
            <p:cNvPr id="23" name="Rectangle 22">
              <a:extLst>
                <a:ext uri="{FF2B5EF4-FFF2-40B4-BE49-F238E27FC236}">
                  <a16:creationId xmlns:a16="http://schemas.microsoft.com/office/drawing/2014/main" id="{B94941F6-E6FC-41CE-90E0-2D7030B38EDB}"/>
                </a:ext>
              </a:extLst>
            </p:cNvPr>
            <p:cNvSpPr/>
            <p:nvPr/>
          </p:nvSpPr>
          <p:spPr>
            <a:xfrm>
              <a:off x="612776" y="2737424"/>
              <a:ext cx="1573717" cy="137160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EYInterstate Light"/>
                  <a:ea typeface="+mn-ea"/>
                  <a:cs typeface="+mn-cs"/>
                </a:rPr>
                <a:t>Analysis In Scope</a:t>
              </a:r>
            </a:p>
          </p:txBody>
        </p:sp>
        <p:sp>
          <p:nvSpPr>
            <p:cNvPr id="7" name="Rectangle 6">
              <a:extLst>
                <a:ext uri="{FF2B5EF4-FFF2-40B4-BE49-F238E27FC236}">
                  <a16:creationId xmlns:a16="http://schemas.microsoft.com/office/drawing/2014/main" id="{EBAB89F4-F55E-4AEB-AAFB-EC34C27A6516}"/>
                </a:ext>
              </a:extLst>
            </p:cNvPr>
            <p:cNvSpPr/>
            <p:nvPr/>
          </p:nvSpPr>
          <p:spPr>
            <a:xfrm>
              <a:off x="2181926" y="2737424"/>
              <a:ext cx="4530066" cy="1371600"/>
            </a:xfrm>
            <a:prstGeom prst="rect">
              <a:avLst/>
            </a:prstGeom>
            <a:solidFill>
              <a:schemeClr val="bg1">
                <a:lumMod val="20000"/>
                <a:lumOff val="80000"/>
              </a:schemeClr>
            </a:solid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Analyze the student’s home address against the school in which the student is enrolled to determine distance between the two points</a:t>
              </a:r>
            </a:p>
          </p:txBody>
        </p:sp>
        <p:cxnSp>
          <p:nvCxnSpPr>
            <p:cNvPr id="17" name="Straight Arrow Connector 16">
              <a:extLst>
                <a:ext uri="{FF2B5EF4-FFF2-40B4-BE49-F238E27FC236}">
                  <a16:creationId xmlns:a16="http://schemas.microsoft.com/office/drawing/2014/main" id="{F82C9221-1818-4C02-A419-EAD43016C4EA}"/>
                </a:ext>
                <a:ext uri="{C183D7F6-B498-43B3-948B-1728B52AA6E4}">
                  <adec:decorative xmlns:adec="http://schemas.microsoft.com/office/drawing/2017/decorative" val="1"/>
                </a:ext>
              </a:extLst>
            </p:cNvPr>
            <p:cNvCxnSpPr>
              <a:cxnSpLocks/>
              <a:stCxn id="7" idx="2"/>
              <a:endCxn id="9" idx="0"/>
            </p:cNvCxnSpPr>
            <p:nvPr/>
          </p:nvCxnSpPr>
          <p:spPr>
            <a:xfrm>
              <a:off x="4446959" y="4109024"/>
              <a:ext cx="0" cy="341498"/>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67194580-61CA-4A82-B3CB-0BA9D986875A}"/>
                </a:ext>
              </a:extLst>
            </p:cNvPr>
            <p:cNvSpPr/>
            <p:nvPr/>
          </p:nvSpPr>
          <p:spPr>
            <a:xfrm>
              <a:off x="612775" y="4450522"/>
              <a:ext cx="1573717" cy="1166506"/>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EYInterstate Light"/>
                  <a:ea typeface="+mn-ea"/>
                  <a:cs typeface="+mn-cs"/>
                </a:rPr>
                <a:t>Limitations</a:t>
              </a:r>
            </a:p>
          </p:txBody>
        </p:sp>
        <p:sp>
          <p:nvSpPr>
            <p:cNvPr id="9" name="Rectangle 8">
              <a:extLst>
                <a:ext uri="{FF2B5EF4-FFF2-40B4-BE49-F238E27FC236}">
                  <a16:creationId xmlns:a16="http://schemas.microsoft.com/office/drawing/2014/main" id="{8449257C-45EC-4AAE-8D60-9B008E30A516}"/>
                </a:ext>
              </a:extLst>
            </p:cNvPr>
            <p:cNvSpPr/>
            <p:nvPr/>
          </p:nvSpPr>
          <p:spPr>
            <a:xfrm>
              <a:off x="2181926" y="4450522"/>
              <a:ext cx="4530066" cy="1166506"/>
            </a:xfrm>
            <a:prstGeom prst="rect">
              <a:avLst/>
            </a:prstGeom>
            <a:solidFill>
              <a:schemeClr val="bg1">
                <a:lumMod val="20000"/>
                <a:lumOff val="80000"/>
              </a:schemeClr>
            </a:solid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285750" marR="0" lvl="0" indent="-2857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SY 2021-2022 data</a:t>
              </a:r>
            </a:p>
            <a:p>
              <a:pPr marL="285750" marR="0" lvl="0" indent="-2857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Exam schools were not included</a:t>
              </a:r>
            </a:p>
          </p:txBody>
        </p:sp>
        <p:cxnSp>
          <p:nvCxnSpPr>
            <p:cNvPr id="13" name="Connector: Elbow 12">
              <a:extLst>
                <a:ext uri="{FF2B5EF4-FFF2-40B4-BE49-F238E27FC236}">
                  <a16:creationId xmlns:a16="http://schemas.microsoft.com/office/drawing/2014/main" id="{4A7AD74C-2D8E-41B9-88D9-85027CE4569F}"/>
                </a:ext>
                <a:ext uri="{C183D7F6-B498-43B3-948B-1728B52AA6E4}">
                  <adec:decorative xmlns:adec="http://schemas.microsoft.com/office/drawing/2017/decorative" val="1"/>
                </a:ext>
              </a:extLst>
            </p:cNvPr>
            <p:cNvCxnSpPr>
              <a:cxnSpLocks/>
              <a:stCxn id="6" idx="2"/>
              <a:endCxn id="19" idx="0"/>
            </p:cNvCxnSpPr>
            <p:nvPr/>
          </p:nvCxnSpPr>
          <p:spPr>
            <a:xfrm rot="16200000" flipH="1">
              <a:off x="7754399" y="632093"/>
              <a:ext cx="907023" cy="2643748"/>
            </a:xfrm>
            <a:prstGeom prst="bentConnector3">
              <a:avLst>
                <a:gd name="adj1" fmla="val 50000"/>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CB84000-6EA8-4962-9488-916F55F56C57}"/>
                </a:ext>
              </a:extLst>
            </p:cNvPr>
            <p:cNvSpPr txBox="1"/>
            <p:nvPr/>
          </p:nvSpPr>
          <p:spPr>
            <a:xfrm>
              <a:off x="8229428" y="2407479"/>
              <a:ext cx="2600712" cy="372923"/>
            </a:xfrm>
            <a:prstGeom prst="rect">
              <a:avLst/>
            </a:prstGeom>
            <a:noFill/>
          </p:spPr>
          <p:txBody>
            <a:bodyPr wrap="none" lIns="93980" tIns="93980" rIns="93980" bIns="93980" rtlCol="0">
              <a:spAutoFit/>
            </a:bodyPr>
            <a:lstStyle/>
            <a:p>
              <a:pPr marL="0" marR="0" lvl="0" indent="0" algn="l" defTabSz="914400" rtl="0" eaLnBrk="1" fontAlgn="auto" latinLnBrk="0" hangingPunct="1">
                <a:lnSpc>
                  <a:spcPct val="85000"/>
                </a:lnSpc>
                <a:spcBef>
                  <a:spcPts val="0"/>
                </a:spcBef>
                <a:spcAft>
                  <a:spcPts val="450"/>
                </a:spcAft>
                <a:buClr>
                  <a:srgbClr val="27ACAA"/>
                </a:buClr>
                <a:buSzPct val="70000"/>
                <a:buFontTx/>
                <a:buNone/>
                <a:tabLst/>
                <a:defRPr/>
              </a:pPr>
              <a:r>
                <a:rPr kumimoji="0" lang="en-US" sz="1400" b="1" i="0" u="none" strike="noStrike" kern="1200" cap="none" spc="0" normalizeH="0" baseline="0" noProof="0" dirty="0">
                  <a:ln>
                    <a:noFill/>
                  </a:ln>
                  <a:solidFill>
                    <a:srgbClr val="2E2E38"/>
                  </a:solidFill>
                  <a:effectLst/>
                  <a:uLnTx/>
                  <a:uFillTx/>
                  <a:latin typeface="EYInterstate Light"/>
                  <a:ea typeface="+mn-ea"/>
                  <a:cs typeface="+mn-cs"/>
                </a:rPr>
                <a:t>Student preferences analysis</a:t>
              </a:r>
            </a:p>
          </p:txBody>
        </p:sp>
        <p:sp>
          <p:nvSpPr>
            <p:cNvPr id="8" name="Rectangle 7">
              <a:extLst>
                <a:ext uri="{FF2B5EF4-FFF2-40B4-BE49-F238E27FC236}">
                  <a16:creationId xmlns:a16="http://schemas.microsoft.com/office/drawing/2014/main" id="{2724ECE9-F3E5-4638-B5B7-B51CC8C104AF}"/>
                </a:ext>
              </a:extLst>
            </p:cNvPr>
            <p:cNvSpPr/>
            <p:nvPr/>
          </p:nvSpPr>
          <p:spPr>
            <a:xfrm>
              <a:off x="7060081" y="2737424"/>
              <a:ext cx="4530066" cy="1371600"/>
            </a:xfrm>
            <a:prstGeom prst="rect">
              <a:avLst/>
            </a:prstGeom>
            <a:solidFill>
              <a:schemeClr val="bg1">
                <a:lumMod val="20000"/>
                <a:lumOff val="80000"/>
              </a:schemeClr>
            </a:solid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Analyze student preferences against the school to which the student was assigned based on the student assignment algorithm</a:t>
              </a:r>
            </a:p>
          </p:txBody>
        </p:sp>
        <p:cxnSp>
          <p:nvCxnSpPr>
            <p:cNvPr id="18" name="Straight Arrow Connector 17">
              <a:extLst>
                <a:ext uri="{FF2B5EF4-FFF2-40B4-BE49-F238E27FC236}">
                  <a16:creationId xmlns:a16="http://schemas.microsoft.com/office/drawing/2014/main" id="{06FF85CA-EA92-4A13-82EB-DC94F373DA9C}"/>
                </a:ext>
                <a:ext uri="{C183D7F6-B498-43B3-948B-1728B52AA6E4}">
                  <adec:decorative xmlns:adec="http://schemas.microsoft.com/office/drawing/2017/decorative" val="1"/>
                </a:ext>
              </a:extLst>
            </p:cNvPr>
            <p:cNvCxnSpPr>
              <a:cxnSpLocks/>
              <a:stCxn id="8" idx="2"/>
              <a:endCxn id="10" idx="0"/>
            </p:cNvCxnSpPr>
            <p:nvPr/>
          </p:nvCxnSpPr>
          <p:spPr>
            <a:xfrm>
              <a:off x="9325114" y="4109024"/>
              <a:ext cx="0" cy="341498"/>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142DF16-299B-423D-AF0D-60C43DB46B3E}"/>
                </a:ext>
              </a:extLst>
            </p:cNvPr>
            <p:cNvSpPr/>
            <p:nvPr/>
          </p:nvSpPr>
          <p:spPr>
            <a:xfrm>
              <a:off x="7060081" y="4450522"/>
              <a:ext cx="4530066" cy="1166507"/>
            </a:xfrm>
            <a:prstGeom prst="rect">
              <a:avLst/>
            </a:prstGeom>
            <a:solidFill>
              <a:schemeClr val="bg1">
                <a:lumMod val="20000"/>
                <a:lumOff val="80000"/>
              </a:schemeClr>
            </a:solid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285750" marR="0" lvl="0" indent="-2857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SY 2021-2022 data</a:t>
              </a:r>
            </a:p>
            <a:p>
              <a:pPr marL="285750" marR="0" lvl="0" indent="-2857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K-6 grades only </a:t>
              </a:r>
            </a:p>
            <a:p>
              <a:pPr marL="285750" marR="0" lvl="0" indent="-2857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Assignments through algorithm only (no manual assignments) </a:t>
              </a:r>
            </a:p>
            <a:p>
              <a:pPr marL="285750" marR="0" lvl="0" indent="-2857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Exam schools were not included  </a:t>
              </a:r>
            </a:p>
          </p:txBody>
        </p:sp>
      </p:grpSp>
      <p:sp>
        <p:nvSpPr>
          <p:cNvPr id="20" name="TextBox 19">
            <a:extLst>
              <a:ext uri="{FF2B5EF4-FFF2-40B4-BE49-F238E27FC236}">
                <a16:creationId xmlns:a16="http://schemas.microsoft.com/office/drawing/2014/main" id="{72626DD6-29C3-4443-B7B4-7591A359B252}"/>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D1FC146D-8E61-4900-AA6D-6DBA6F20DFE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Slide Number Placeholder 4">
            <a:extLst>
              <a:ext uri="{FF2B5EF4-FFF2-40B4-BE49-F238E27FC236}">
                <a16:creationId xmlns:a16="http://schemas.microsoft.com/office/drawing/2014/main" id="{FA2BB264-2AD5-4C7B-96E7-8AB77E9B2C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821131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AE21-0D9A-4428-8A24-64C5EC8E7AF4}"/>
              </a:ext>
            </a:extLst>
          </p:cNvPr>
          <p:cNvSpPr>
            <a:spLocks noGrp="1"/>
          </p:cNvSpPr>
          <p:nvPr>
            <p:ph type="title"/>
          </p:nvPr>
        </p:nvSpPr>
        <p:spPr>
          <a:xfrm>
            <a:off x="612777" y="294200"/>
            <a:ext cx="10972800" cy="590880"/>
          </a:xfrm>
        </p:spPr>
        <p:txBody>
          <a:bodyPr vert="horz"/>
          <a:lstStyle/>
          <a:p>
            <a:r>
              <a:rPr lang="en-GB" dirty="0"/>
              <a:t>Appendix</a:t>
            </a:r>
            <a:br>
              <a:rPr lang="en-GB" dirty="0"/>
            </a:br>
            <a:r>
              <a:rPr lang="en-GB" sz="1600" dirty="0"/>
              <a:t>Student location analysis</a:t>
            </a:r>
          </a:p>
        </p:txBody>
      </p:sp>
      <p:sp>
        <p:nvSpPr>
          <p:cNvPr id="19" name="Rectangle 18">
            <a:extLst>
              <a:ext uri="{FF2B5EF4-FFF2-40B4-BE49-F238E27FC236}">
                <a16:creationId xmlns:a16="http://schemas.microsoft.com/office/drawing/2014/main" id="{0EA1ACB6-EAE2-43ED-8F14-113DFC30AD91}"/>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sp>
        <p:nvSpPr>
          <p:cNvPr id="26" name="Arrow: Left-Right 25">
            <a:extLst>
              <a:ext uri="{FF2B5EF4-FFF2-40B4-BE49-F238E27FC236}">
                <a16:creationId xmlns:a16="http://schemas.microsoft.com/office/drawing/2014/main" id="{60743684-1650-4215-9F59-3D792C3B868D}"/>
              </a:ext>
            </a:extLst>
          </p:cNvPr>
          <p:cNvSpPr/>
          <p:nvPr/>
        </p:nvSpPr>
        <p:spPr>
          <a:xfrm>
            <a:off x="1580933" y="1144617"/>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Purpose</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8" name="Straight Connector 27">
            <a:extLst>
              <a:ext uri="{FF2B5EF4-FFF2-40B4-BE49-F238E27FC236}">
                <a16:creationId xmlns:a16="http://schemas.microsoft.com/office/drawing/2014/main" id="{138889EA-0DE0-4B02-82A5-49E1FD7E72DD}"/>
              </a:ext>
              <a:ext uri="{C183D7F6-B498-43B3-948B-1728B52AA6E4}">
                <adec:decorative xmlns:adec="http://schemas.microsoft.com/office/drawing/2017/decorative" val="1"/>
              </a:ext>
            </a:extLst>
          </p:cNvPr>
          <p:cNvCxnSpPr>
            <a:stCxn id="26" idx="4"/>
            <a:endCxn id="26" idx="6"/>
          </p:cNvCxnSpPr>
          <p:nvPr/>
        </p:nvCxnSpPr>
        <p:spPr>
          <a:xfrm>
            <a:off x="1580933" y="1401986"/>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9D4DAFAE-8DE7-4FF3-A668-3D5A21259AC6}"/>
              </a:ext>
            </a:extLst>
          </p:cNvPr>
          <p:cNvSpPr txBox="1">
            <a:spLocks/>
          </p:cNvSpPr>
          <p:nvPr/>
        </p:nvSpPr>
        <p:spPr>
          <a:xfrm>
            <a:off x="617441" y="1447950"/>
            <a:ext cx="5404104" cy="1015663"/>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90" rtl="0" eaLnBrk="1" fontAlgn="auto" latinLnBrk="0" hangingPunct="1">
              <a:lnSpc>
                <a:spcPct val="100000"/>
              </a:lnSpc>
              <a:spcBef>
                <a:spcPts val="300"/>
              </a:spcBef>
              <a:spcAft>
                <a:spcPts val="0"/>
              </a:spcAft>
              <a:buClr>
                <a:srgbClr val="2E2E38"/>
              </a:buClr>
              <a:buSzPct val="100000"/>
              <a:buFont typeface="Arial" pitchFamily="34" charset="0"/>
              <a:buNone/>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purpose of this analysis is to determine the distance that each BPS student must travel to attend school. In order to determine the distance, two key data points were required for each student as follows:</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Student home address</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Student school address</a:t>
            </a:r>
          </a:p>
        </p:txBody>
      </p:sp>
      <p:sp>
        <p:nvSpPr>
          <p:cNvPr id="30" name="Arrow: Left-Right 29">
            <a:extLst>
              <a:ext uri="{FF2B5EF4-FFF2-40B4-BE49-F238E27FC236}">
                <a16:creationId xmlns:a16="http://schemas.microsoft.com/office/drawing/2014/main" id="{53C14456-07D0-4D6C-A187-AAF6E07A0911}"/>
              </a:ext>
            </a:extLst>
          </p:cNvPr>
          <p:cNvSpPr/>
          <p:nvPr/>
        </p:nvSpPr>
        <p:spPr>
          <a:xfrm>
            <a:off x="1580933" y="263204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Approach</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1" name="Straight Connector 30">
            <a:extLst>
              <a:ext uri="{FF2B5EF4-FFF2-40B4-BE49-F238E27FC236}">
                <a16:creationId xmlns:a16="http://schemas.microsoft.com/office/drawing/2014/main" id="{C5906299-FD04-4E4D-9445-BDBBF36221B5}"/>
              </a:ext>
              <a:ext uri="{C183D7F6-B498-43B3-948B-1728B52AA6E4}">
                <adec:decorative xmlns:adec="http://schemas.microsoft.com/office/drawing/2017/decorative" val="1"/>
              </a:ext>
            </a:extLst>
          </p:cNvPr>
          <p:cNvCxnSpPr>
            <a:stCxn id="30" idx="4"/>
            <a:endCxn id="30" idx="6"/>
          </p:cNvCxnSpPr>
          <p:nvPr/>
        </p:nvCxnSpPr>
        <p:spPr>
          <a:xfrm>
            <a:off x="1580933" y="288941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Content Placeholder 3">
            <a:extLst>
              <a:ext uri="{FF2B5EF4-FFF2-40B4-BE49-F238E27FC236}">
                <a16:creationId xmlns:a16="http://schemas.microsoft.com/office/drawing/2014/main" id="{07642A51-0906-4055-886A-03EA4A4919C5}"/>
              </a:ext>
            </a:extLst>
          </p:cNvPr>
          <p:cNvSpPr txBox="1">
            <a:spLocks/>
          </p:cNvSpPr>
          <p:nvPr/>
        </p:nvSpPr>
        <p:spPr>
          <a:xfrm>
            <a:off x="617441" y="3022932"/>
            <a:ext cx="5404104" cy="1561966"/>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Student addresses were obtained from BPS along with their respective geographical coordinates (longitude and latitude).  </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Enrollment records were obtained for each student in scope to identify the school in which the student was enrolled.</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School addresses were obtained through the BPS website and the geo-coordinates were identified.</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Haversine distance between the student address and school address was calculated for each student. </a:t>
            </a:r>
          </a:p>
        </p:txBody>
      </p:sp>
      <p:grpSp>
        <p:nvGrpSpPr>
          <p:cNvPr id="5" name="Group 4" descr="Haversine Formula equals to the product of 2R arcsin of the whole root of Sin square of fy2 minus fy1 divided by 2 plus product of cos fy 1   cos fy 2 and sin square of lambda 2 minus lambda 1 divided by 2.">
            <a:extLst>
              <a:ext uri="{FF2B5EF4-FFF2-40B4-BE49-F238E27FC236}">
                <a16:creationId xmlns:a16="http://schemas.microsoft.com/office/drawing/2014/main" id="{9CEB1EEC-827E-44F0-8EDB-54E0D23DEC80}"/>
              </a:ext>
            </a:extLst>
          </p:cNvPr>
          <p:cNvGrpSpPr/>
          <p:nvPr/>
        </p:nvGrpSpPr>
        <p:grpSpPr>
          <a:xfrm>
            <a:off x="854106" y="4881126"/>
            <a:ext cx="4930774" cy="307728"/>
            <a:chOff x="765176" y="4881126"/>
            <a:chExt cx="4930774" cy="307728"/>
          </a:xfrm>
        </p:grpSpPr>
        <p:sp>
          <p:nvSpPr>
            <p:cNvPr id="14" name="TextBox 13">
              <a:extLst>
                <a:ext uri="{FF2B5EF4-FFF2-40B4-BE49-F238E27FC236}">
                  <a16:creationId xmlns:a16="http://schemas.microsoft.com/office/drawing/2014/main" id="{70FC4C08-DDE5-4D42-B543-EB71C4A0AC77}"/>
                </a:ext>
              </a:extLst>
            </p:cNvPr>
            <p:cNvSpPr txBox="1">
              <a:spLocks/>
            </p:cNvSpPr>
            <p:nvPr/>
          </p:nvSpPr>
          <p:spPr>
            <a:xfrm>
              <a:off x="765176" y="4881126"/>
              <a:ext cx="4930774" cy="307728"/>
            </a:xfrm>
            <a:prstGeom prst="rect">
              <a:avLst/>
            </a:prstGeom>
            <a:solidFill>
              <a:schemeClr val="tx1"/>
            </a:solidFill>
            <a:ln>
              <a:solidFill>
                <a:schemeClr val="tx1">
                  <a:lumMod val="95000"/>
                </a:schemeClr>
              </a:solidFill>
            </a:ln>
          </p:spPr>
          <p:txBody>
            <a:bodyPr wrap="square" lIns="91392" tIns="45696" rIns="91392" bIns="45696"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1400" b="1" i="0" u="none" strike="noStrike" kern="1200" cap="none" spc="0" normalizeH="0" baseline="0" noProof="0" dirty="0">
                  <a:ln>
                    <a:noFill/>
                  </a:ln>
                  <a:solidFill>
                    <a:srgbClr val="2E2E38"/>
                  </a:solidFill>
                  <a:effectLst/>
                  <a:uLnTx/>
                  <a:uFillTx/>
                  <a:latin typeface="EYInterstate Light"/>
                  <a:ea typeface="+mn-ea"/>
                  <a:cs typeface="+mn-cs"/>
                </a:rPr>
                <a:t>Haversine formula =</a:t>
              </a:r>
            </a:p>
          </p:txBody>
        </p:sp>
        <p:pic>
          <p:nvPicPr>
            <p:cNvPr id="4" name="Picture 3" descr="The product of 2R arcsin of the whole root of Sin square of fy2 minus fy1 divided by 2 plus product of cos fy 1   cos fy 2 and sin square of lambda 2 minus lambda 1 divided by 2.">
              <a:extLst>
                <a:ext uri="{FF2B5EF4-FFF2-40B4-BE49-F238E27FC236}">
                  <a16:creationId xmlns:a16="http://schemas.microsoft.com/office/drawing/2014/main" id="{E309FE84-AF66-4153-9C9C-953B89ED59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5272" y="4907355"/>
              <a:ext cx="2963769" cy="274320"/>
            </a:xfrm>
            <a:prstGeom prst="rect">
              <a:avLst/>
            </a:prstGeom>
          </p:spPr>
        </p:pic>
      </p:grpSp>
      <p:sp>
        <p:nvSpPr>
          <p:cNvPr id="25" name="TextBox 24">
            <a:extLst>
              <a:ext uri="{FF2B5EF4-FFF2-40B4-BE49-F238E27FC236}">
                <a16:creationId xmlns:a16="http://schemas.microsoft.com/office/drawing/2014/main" id="{B4AA83AD-A158-4AB2-B550-85A642D7E863}"/>
              </a:ext>
            </a:extLst>
          </p:cNvPr>
          <p:cNvSpPr txBox="1"/>
          <p:nvPr/>
        </p:nvSpPr>
        <p:spPr>
          <a:xfrm>
            <a:off x="612776" y="5419241"/>
            <a:ext cx="54132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50"/>
              </a:spcAft>
              <a:buClr>
                <a:srgbClr val="27ACAA"/>
              </a:buClr>
              <a:buSzPct val="70000"/>
              <a:buFontTx/>
              <a:buNone/>
              <a:tabLst/>
              <a:defRPr/>
            </a:pPr>
            <a:r>
              <a:rPr kumimoji="0" lang="en-US" sz="1000" b="1" i="1" u="none" strike="noStrike" kern="1200" cap="none" spc="0" normalizeH="0" baseline="0" noProof="0" dirty="0">
                <a:ln>
                  <a:noFill/>
                </a:ln>
                <a:solidFill>
                  <a:srgbClr val="2E2E38"/>
                </a:solidFill>
                <a:effectLst/>
                <a:uLnTx/>
                <a:uFillTx/>
                <a:latin typeface="EYInterstate Light"/>
                <a:ea typeface="+mn-ea"/>
                <a:cs typeface="+mn-cs"/>
              </a:rPr>
              <a:t>Note</a:t>
            </a:r>
            <a:r>
              <a:rPr kumimoji="0" lang="en-US" sz="1000" b="0" i="1" u="none" strike="noStrike" kern="1200" cap="none" spc="0" normalizeH="0" baseline="0" noProof="0" dirty="0">
                <a:ln>
                  <a:noFill/>
                </a:ln>
                <a:solidFill>
                  <a:srgbClr val="2E2E38"/>
                </a:solidFill>
                <a:effectLst/>
                <a:uLnTx/>
                <a:uFillTx/>
                <a:latin typeface="EYInterstate Light"/>
                <a:ea typeface="+mn-ea"/>
                <a:cs typeface="+mn-cs"/>
              </a:rPr>
              <a:t>: Haversine formula is used to calculate the distance between two points on a sphere and is commonly used to calculate the navigational distance between two points, given their geo-coordinates. Using Haversine also allows us to standardize the calculated distance regardless of the mode of transportation/route to school used by the student. </a:t>
            </a:r>
          </a:p>
        </p:txBody>
      </p:sp>
      <p:sp>
        <p:nvSpPr>
          <p:cNvPr id="35" name="Arrow: Left-Right 34">
            <a:extLst>
              <a:ext uri="{FF2B5EF4-FFF2-40B4-BE49-F238E27FC236}">
                <a16:creationId xmlns:a16="http://schemas.microsoft.com/office/drawing/2014/main" id="{EE895894-2BEA-4A51-9D82-A0C2225ABF51}"/>
              </a:ext>
            </a:extLst>
          </p:cNvPr>
          <p:cNvSpPr/>
          <p:nvPr/>
        </p:nvSpPr>
        <p:spPr>
          <a:xfrm>
            <a:off x="7144966" y="1151722"/>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BPS student population location analysis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6" name="Straight Connector 35">
            <a:extLst>
              <a:ext uri="{FF2B5EF4-FFF2-40B4-BE49-F238E27FC236}">
                <a16:creationId xmlns:a16="http://schemas.microsoft.com/office/drawing/2014/main" id="{987B0F2A-2543-43C6-9F16-2097F54D9F62}"/>
              </a:ext>
              <a:ext uri="{C183D7F6-B498-43B3-948B-1728B52AA6E4}">
                <adec:decorative xmlns:adec="http://schemas.microsoft.com/office/drawing/2017/decorative" val="1"/>
              </a:ext>
            </a:extLst>
          </p:cNvPr>
          <p:cNvCxnSpPr>
            <a:stCxn id="35" idx="4"/>
            <a:endCxn id="35" idx="6"/>
          </p:cNvCxnSpPr>
          <p:nvPr/>
        </p:nvCxnSpPr>
        <p:spPr>
          <a:xfrm>
            <a:off x="7144966" y="1409091"/>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BCE4B75-BB7B-40FC-BD74-99B53E9BE2D8}"/>
              </a:ext>
            </a:extLst>
          </p:cNvPr>
          <p:cNvSpPr/>
          <p:nvPr/>
        </p:nvSpPr>
        <p:spPr>
          <a:xfrm>
            <a:off x="6181474" y="1487138"/>
            <a:ext cx="5404104" cy="176551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t" anchorCtr="0"/>
          <a:lstStyle/>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distribution of distance from the student’s address to the school is a right skewed distribution — this means that more students live closer to the schools they attend than farther away</a:t>
            </a:r>
          </a:p>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average distance that a student travels to attend school is 1.5 miles</a:t>
            </a:r>
          </a:p>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median distance that a student travels to attend school is 1.07 miles. About ~75% of the BPS student population lives within a two-mile radius of the schools they are enrolled in</a:t>
            </a:r>
          </a:p>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largest distance a student must travel to get to school is ~10 miles</a:t>
            </a:r>
          </a:p>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endPar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33" name="Arrow: Left-Right 32">
            <a:extLst>
              <a:ext uri="{FF2B5EF4-FFF2-40B4-BE49-F238E27FC236}">
                <a16:creationId xmlns:a16="http://schemas.microsoft.com/office/drawing/2014/main" id="{45E64773-C25D-4497-BC51-775F5E93D701}"/>
              </a:ext>
            </a:extLst>
          </p:cNvPr>
          <p:cNvSpPr/>
          <p:nvPr/>
        </p:nvSpPr>
        <p:spPr>
          <a:xfrm>
            <a:off x="7144966" y="3296871"/>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BPS student population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4" name="Straight Connector 33">
            <a:extLst>
              <a:ext uri="{FF2B5EF4-FFF2-40B4-BE49-F238E27FC236}">
                <a16:creationId xmlns:a16="http://schemas.microsoft.com/office/drawing/2014/main" id="{8687196D-6C09-4DFC-BBF2-FC96B5E691F1}"/>
              </a:ext>
              <a:ext uri="{C183D7F6-B498-43B3-948B-1728B52AA6E4}">
                <adec:decorative xmlns:adec="http://schemas.microsoft.com/office/drawing/2017/decorative" val="1"/>
              </a:ext>
            </a:extLst>
          </p:cNvPr>
          <p:cNvCxnSpPr>
            <a:stCxn id="33" idx="4"/>
            <a:endCxn id="33" idx="6"/>
          </p:cNvCxnSpPr>
          <p:nvPr/>
        </p:nvCxnSpPr>
        <p:spPr>
          <a:xfrm>
            <a:off x="7144966" y="3554240"/>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 name="Chart 10" descr="Please refer the note section for 'BPS student population' chart description">
            <a:extLst>
              <a:ext uri="{FF2B5EF4-FFF2-40B4-BE49-F238E27FC236}">
                <a16:creationId xmlns:a16="http://schemas.microsoft.com/office/drawing/2014/main" id="{F6851E70-E9ED-49D3-820C-714C7976D762}"/>
              </a:ext>
            </a:extLst>
          </p:cNvPr>
          <p:cNvGraphicFramePr/>
          <p:nvPr>
            <p:extLst>
              <p:ext uri="{D42A27DB-BD31-4B8C-83A1-F6EECF244321}">
                <p14:modId xmlns:p14="http://schemas.microsoft.com/office/powerpoint/2010/main" val="1591697942"/>
              </p:ext>
            </p:extLst>
          </p:nvPr>
        </p:nvGraphicFramePr>
        <p:xfrm>
          <a:off x="6181474" y="3560906"/>
          <a:ext cx="5404104" cy="2535095"/>
        </p:xfrm>
        <a:graphic>
          <a:graphicData uri="http://schemas.openxmlformats.org/drawingml/2006/chart">
            <c:chart xmlns:c="http://schemas.openxmlformats.org/drawingml/2006/chart" xmlns:r="http://schemas.openxmlformats.org/officeDocument/2006/relationships" r:id="rId4"/>
          </a:graphicData>
        </a:graphic>
      </p:graphicFrame>
      <p:sp>
        <p:nvSpPr>
          <p:cNvPr id="22" name="source_6380420058075255931" descr="Source">
            <a:extLst>
              <a:ext uri="{FF2B5EF4-FFF2-40B4-BE49-F238E27FC236}">
                <a16:creationId xmlns:a16="http://schemas.microsoft.com/office/drawing/2014/main" id="{9F84CE8F-DEE5-4BBC-9FEB-712D465F8169}"/>
              </a:ext>
            </a:extLst>
          </p:cNvPr>
          <p:cNvSpPr txBox="1"/>
          <p:nvPr/>
        </p:nvSpPr>
        <p:spPr>
          <a:xfrm>
            <a:off x="686243" y="6561446"/>
            <a:ext cx="1819890" cy="1046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student assignment files</a:t>
            </a:r>
          </a:p>
        </p:txBody>
      </p:sp>
      <p:sp>
        <p:nvSpPr>
          <p:cNvPr id="24" name="TextBox 23">
            <a:extLst>
              <a:ext uri="{FF2B5EF4-FFF2-40B4-BE49-F238E27FC236}">
                <a16:creationId xmlns:a16="http://schemas.microsoft.com/office/drawing/2014/main" id="{3F8B9E01-8B5E-4177-9DC9-C2ABAED7344E}"/>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59F12E96-4BC7-4F30-BD15-7106186A8665}"/>
              </a:ext>
            </a:extLst>
          </p:cNvPr>
          <p:cNvSpPr>
            <a:spLocks noGrp="1"/>
          </p:cNvSpPr>
          <p:nvPr>
            <p:ph type="dt" sz="half" idx="10"/>
          </p:nvPr>
        </p:nvSpPr>
        <p:spPr>
          <a:xfrm>
            <a:off x="9088016" y="6561446"/>
            <a:ext cx="1055051" cy="18000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6" name="Slide Number Placeholder 5">
            <a:extLst>
              <a:ext uri="{FF2B5EF4-FFF2-40B4-BE49-F238E27FC236}">
                <a16:creationId xmlns:a16="http://schemas.microsoft.com/office/drawing/2014/main" id="{C422E855-7B32-4FDD-9877-DCB14363757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107</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0147909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579B372-230C-450E-8198-5C974E0A932E}"/>
              </a:ext>
            </a:extLst>
          </p:cNvPr>
          <p:cNvSpPr>
            <a:spLocks noGrp="1"/>
          </p:cNvSpPr>
          <p:nvPr>
            <p:ph type="title"/>
          </p:nvPr>
        </p:nvSpPr>
        <p:spPr>
          <a:xfrm>
            <a:off x="609918" y="294200"/>
            <a:ext cx="10978515" cy="590880"/>
          </a:xfrm>
        </p:spPr>
        <p:txBody>
          <a:bodyPr vert="horz"/>
          <a:lstStyle/>
          <a:p>
            <a:r>
              <a:rPr lang="en-US" dirty="0"/>
              <a:t>Appendix</a:t>
            </a:r>
            <a:br>
              <a:rPr lang="en-US" dirty="0"/>
            </a:br>
            <a:r>
              <a:rPr lang="en-US" sz="1600" dirty="0"/>
              <a:t>Student location analysis: Heat map shows that students often go to schools in their own neighborhood</a:t>
            </a:r>
          </a:p>
        </p:txBody>
      </p:sp>
      <p:sp>
        <p:nvSpPr>
          <p:cNvPr id="12" name="Rectangle 11">
            <a:extLst>
              <a:ext uri="{FF2B5EF4-FFF2-40B4-BE49-F238E27FC236}">
                <a16:creationId xmlns:a16="http://schemas.microsoft.com/office/drawing/2014/main" id="{9EEC2B18-02AD-4222-BCA2-9B932D3E9E7F}"/>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sp>
        <p:nvSpPr>
          <p:cNvPr id="6" name="Rectangle 5">
            <a:extLst>
              <a:ext uri="{FF2B5EF4-FFF2-40B4-BE49-F238E27FC236}">
                <a16:creationId xmlns:a16="http://schemas.microsoft.com/office/drawing/2014/main" id="{B5A5EC5F-71B8-4D1E-8EA2-0BD2527F56CF}"/>
              </a:ext>
            </a:extLst>
          </p:cNvPr>
          <p:cNvSpPr/>
          <p:nvPr/>
        </p:nvSpPr>
        <p:spPr>
          <a:xfrm>
            <a:off x="609920" y="1130173"/>
            <a:ext cx="10981944" cy="882784"/>
          </a:xfrm>
          <a:prstGeom prst="rect">
            <a:avLst/>
          </a:prstGeom>
          <a:solidFill>
            <a:schemeClr val="tx1">
              <a:lumMod val="85000"/>
            </a:schemeClr>
          </a:solidFill>
          <a:ln w="9525">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2E2E38"/>
                </a:solidFill>
                <a:effectLst/>
                <a:uLnTx/>
                <a:uFillTx/>
                <a:latin typeface="EYInterstate Light"/>
                <a:ea typeface="+mn-ea"/>
                <a:cs typeface="+mn-cs"/>
              </a:rPr>
              <a:t>The heatmap below compares the neighborhood in which the student resides against the neighborhood in which the school is located. The purpose of this analysis to identify geographical patterns that may exist in how the students are being assigned to schools across the district. The columns represent the student’s home neighborhood, and the rows represent the school neighborhood. All grade levels within BPS were included in this analysis. </a:t>
            </a:r>
          </a:p>
        </p:txBody>
      </p:sp>
      <p:sp>
        <p:nvSpPr>
          <p:cNvPr id="15" name="Arrow: Left-Right 14">
            <a:extLst>
              <a:ext uri="{FF2B5EF4-FFF2-40B4-BE49-F238E27FC236}">
                <a16:creationId xmlns:a16="http://schemas.microsoft.com/office/drawing/2014/main" id="{1804A905-0C2D-487D-A0E2-DB7FDA32E3F8}"/>
              </a:ext>
            </a:extLst>
          </p:cNvPr>
          <p:cNvSpPr/>
          <p:nvPr/>
        </p:nvSpPr>
        <p:spPr>
          <a:xfrm>
            <a:off x="4283383" y="2012958"/>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School neighborhood vs. student neighborhood</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6" name="Straight Connector 15">
            <a:extLst>
              <a:ext uri="{FF2B5EF4-FFF2-40B4-BE49-F238E27FC236}">
                <a16:creationId xmlns:a16="http://schemas.microsoft.com/office/drawing/2014/main" id="{65547304-B38C-4DBE-8271-FCE08E236357}"/>
              </a:ext>
              <a:ext uri="{C183D7F6-B498-43B3-948B-1728B52AA6E4}">
                <adec:decorative xmlns:adec="http://schemas.microsoft.com/office/drawing/2017/decorative" val="1"/>
              </a:ext>
            </a:extLst>
          </p:cNvPr>
          <p:cNvCxnSpPr>
            <a:stCxn id="15" idx="4"/>
            <a:endCxn id="15" idx="6"/>
          </p:cNvCxnSpPr>
          <p:nvPr/>
        </p:nvCxnSpPr>
        <p:spPr>
          <a:xfrm>
            <a:off x="4283383" y="2270327"/>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67442B90-485D-4183-A2D9-1BD1B7B0123C}"/>
              </a:ext>
            </a:extLst>
          </p:cNvPr>
          <p:cNvGraphicFramePr>
            <a:graphicFrameLocks noGrp="1"/>
          </p:cNvGraphicFramePr>
          <p:nvPr/>
        </p:nvGraphicFramePr>
        <p:xfrm>
          <a:off x="686244" y="2356055"/>
          <a:ext cx="10816782" cy="3157949"/>
        </p:xfrm>
        <a:graphic>
          <a:graphicData uri="http://schemas.openxmlformats.org/drawingml/2006/table">
            <a:tbl>
              <a:tblPr firstRow="1" bandRow="1"/>
              <a:tblGrid>
                <a:gridCol w="1212326">
                  <a:extLst>
                    <a:ext uri="{9D8B030D-6E8A-4147-A177-3AD203B41FA5}">
                      <a16:colId xmlns:a16="http://schemas.microsoft.com/office/drawing/2014/main" val="2967779563"/>
                    </a:ext>
                  </a:extLst>
                </a:gridCol>
                <a:gridCol w="564968">
                  <a:extLst>
                    <a:ext uri="{9D8B030D-6E8A-4147-A177-3AD203B41FA5}">
                      <a16:colId xmlns:a16="http://schemas.microsoft.com/office/drawing/2014/main" val="3275119454"/>
                    </a:ext>
                  </a:extLst>
                </a:gridCol>
                <a:gridCol w="564968">
                  <a:extLst>
                    <a:ext uri="{9D8B030D-6E8A-4147-A177-3AD203B41FA5}">
                      <a16:colId xmlns:a16="http://schemas.microsoft.com/office/drawing/2014/main" val="2679744735"/>
                    </a:ext>
                  </a:extLst>
                </a:gridCol>
                <a:gridCol w="564968">
                  <a:extLst>
                    <a:ext uri="{9D8B030D-6E8A-4147-A177-3AD203B41FA5}">
                      <a16:colId xmlns:a16="http://schemas.microsoft.com/office/drawing/2014/main" val="3316236502"/>
                    </a:ext>
                  </a:extLst>
                </a:gridCol>
                <a:gridCol w="564968">
                  <a:extLst>
                    <a:ext uri="{9D8B030D-6E8A-4147-A177-3AD203B41FA5}">
                      <a16:colId xmlns:a16="http://schemas.microsoft.com/office/drawing/2014/main" val="1536396001"/>
                    </a:ext>
                  </a:extLst>
                </a:gridCol>
                <a:gridCol w="564968">
                  <a:extLst>
                    <a:ext uri="{9D8B030D-6E8A-4147-A177-3AD203B41FA5}">
                      <a16:colId xmlns:a16="http://schemas.microsoft.com/office/drawing/2014/main" val="4072941812"/>
                    </a:ext>
                  </a:extLst>
                </a:gridCol>
                <a:gridCol w="564968">
                  <a:extLst>
                    <a:ext uri="{9D8B030D-6E8A-4147-A177-3AD203B41FA5}">
                      <a16:colId xmlns:a16="http://schemas.microsoft.com/office/drawing/2014/main" val="1584012167"/>
                    </a:ext>
                  </a:extLst>
                </a:gridCol>
                <a:gridCol w="564968">
                  <a:extLst>
                    <a:ext uri="{9D8B030D-6E8A-4147-A177-3AD203B41FA5}">
                      <a16:colId xmlns:a16="http://schemas.microsoft.com/office/drawing/2014/main" val="1898521528"/>
                    </a:ext>
                  </a:extLst>
                </a:gridCol>
                <a:gridCol w="564968">
                  <a:extLst>
                    <a:ext uri="{9D8B030D-6E8A-4147-A177-3AD203B41FA5}">
                      <a16:colId xmlns:a16="http://schemas.microsoft.com/office/drawing/2014/main" val="4127376277"/>
                    </a:ext>
                  </a:extLst>
                </a:gridCol>
                <a:gridCol w="564968">
                  <a:extLst>
                    <a:ext uri="{9D8B030D-6E8A-4147-A177-3AD203B41FA5}">
                      <a16:colId xmlns:a16="http://schemas.microsoft.com/office/drawing/2014/main" val="3323781587"/>
                    </a:ext>
                  </a:extLst>
                </a:gridCol>
                <a:gridCol w="564968">
                  <a:extLst>
                    <a:ext uri="{9D8B030D-6E8A-4147-A177-3AD203B41FA5}">
                      <a16:colId xmlns:a16="http://schemas.microsoft.com/office/drawing/2014/main" val="265753081"/>
                    </a:ext>
                  </a:extLst>
                </a:gridCol>
                <a:gridCol w="564968">
                  <a:extLst>
                    <a:ext uri="{9D8B030D-6E8A-4147-A177-3AD203B41FA5}">
                      <a16:colId xmlns:a16="http://schemas.microsoft.com/office/drawing/2014/main" val="2061957298"/>
                    </a:ext>
                  </a:extLst>
                </a:gridCol>
                <a:gridCol w="564968">
                  <a:extLst>
                    <a:ext uri="{9D8B030D-6E8A-4147-A177-3AD203B41FA5}">
                      <a16:colId xmlns:a16="http://schemas.microsoft.com/office/drawing/2014/main" val="401465429"/>
                    </a:ext>
                  </a:extLst>
                </a:gridCol>
                <a:gridCol w="564968">
                  <a:extLst>
                    <a:ext uri="{9D8B030D-6E8A-4147-A177-3AD203B41FA5}">
                      <a16:colId xmlns:a16="http://schemas.microsoft.com/office/drawing/2014/main" val="3181508762"/>
                    </a:ext>
                  </a:extLst>
                </a:gridCol>
                <a:gridCol w="564968">
                  <a:extLst>
                    <a:ext uri="{9D8B030D-6E8A-4147-A177-3AD203B41FA5}">
                      <a16:colId xmlns:a16="http://schemas.microsoft.com/office/drawing/2014/main" val="3707239653"/>
                    </a:ext>
                  </a:extLst>
                </a:gridCol>
                <a:gridCol w="564968">
                  <a:extLst>
                    <a:ext uri="{9D8B030D-6E8A-4147-A177-3AD203B41FA5}">
                      <a16:colId xmlns:a16="http://schemas.microsoft.com/office/drawing/2014/main" val="2851190826"/>
                    </a:ext>
                  </a:extLst>
                </a:gridCol>
                <a:gridCol w="564968">
                  <a:extLst>
                    <a:ext uri="{9D8B030D-6E8A-4147-A177-3AD203B41FA5}">
                      <a16:colId xmlns:a16="http://schemas.microsoft.com/office/drawing/2014/main" val="351025794"/>
                    </a:ext>
                  </a:extLst>
                </a:gridCol>
                <a:gridCol w="564968">
                  <a:extLst>
                    <a:ext uri="{9D8B030D-6E8A-4147-A177-3AD203B41FA5}">
                      <a16:colId xmlns:a16="http://schemas.microsoft.com/office/drawing/2014/main" val="2234284486"/>
                    </a:ext>
                  </a:extLst>
                </a:gridCol>
              </a:tblGrid>
              <a:tr h="482989">
                <a:tc>
                  <a:txBody>
                    <a:bodyPr/>
                    <a:lstStyle/>
                    <a:p>
                      <a:pPr algn="l" fontAlgn="b"/>
                      <a:r>
                        <a:rPr lang="en-US" sz="900" b="1" i="0" u="none" strike="noStrike" dirty="0">
                          <a:solidFill>
                            <a:srgbClr val="000000"/>
                          </a:solidFill>
                          <a:effectLst/>
                          <a:latin typeface="Calibri" panose="020F0502020204030204" pitchFamily="34" charset="0"/>
                        </a:rPr>
                        <a:t>Neighborhoods</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Allston/</a:t>
                      </a:r>
                    </a:p>
                    <a:p>
                      <a:pPr algn="l" fontAlgn="b"/>
                      <a:r>
                        <a:rPr lang="en-US" sz="900" b="1" i="0" u="none" strike="noStrike" dirty="0">
                          <a:solidFill>
                            <a:srgbClr val="000000"/>
                          </a:solidFill>
                          <a:effectLst/>
                          <a:latin typeface="Calibri" panose="020F0502020204030204" pitchFamily="34" charset="0"/>
                        </a:rPr>
                        <a:t>Brighton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Back Bay/</a:t>
                      </a:r>
                    </a:p>
                    <a:p>
                      <a:pPr algn="l" fontAlgn="b"/>
                      <a:r>
                        <a:rPr lang="en-US" sz="900" b="1" i="0" u="none" strike="noStrike" dirty="0">
                          <a:solidFill>
                            <a:srgbClr val="000000"/>
                          </a:solidFill>
                          <a:effectLst/>
                          <a:latin typeface="Calibri" panose="020F0502020204030204" pitchFamily="34" charset="0"/>
                        </a:rPr>
                        <a:t>Beacon Hill</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Central Boston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Charles-town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Chestnut Hill</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Dorchester</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East Boston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Fenway/</a:t>
                      </a:r>
                    </a:p>
                    <a:p>
                      <a:pPr algn="l" fontAlgn="b"/>
                      <a:r>
                        <a:rPr lang="en-US" sz="900" b="1" i="0" u="none" strike="noStrike" dirty="0">
                          <a:solidFill>
                            <a:srgbClr val="000000"/>
                          </a:solidFill>
                          <a:effectLst/>
                          <a:latin typeface="Calibri" panose="020F0502020204030204" pitchFamily="34" charset="0"/>
                        </a:rPr>
                        <a:t>Kenmore</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Hyde Park</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Jamaica Plain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Mattapan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Roslindale</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Roxbury</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South Boston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South End</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West Roxbury</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l" fontAlgn="b"/>
                      <a:r>
                        <a:rPr lang="en-US" sz="900" b="1" i="0" u="none" strike="noStrike" dirty="0">
                          <a:solidFill>
                            <a:srgbClr val="000000"/>
                          </a:solidFill>
                          <a:effectLst/>
                          <a:latin typeface="Calibri" panose="020F0502020204030204" pitchFamily="34" charset="0"/>
                        </a:rPr>
                        <a:t>Grand Total</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extLst>
                  <a:ext uri="{0D108BD9-81ED-4DB2-BD59-A6C34878D82A}">
                    <a16:rowId xmlns:a16="http://schemas.microsoft.com/office/drawing/2014/main" val="2235802285"/>
                  </a:ext>
                </a:extLst>
              </a:tr>
              <a:tr h="167185">
                <a:tc>
                  <a:txBody>
                    <a:bodyPr/>
                    <a:lstStyle/>
                    <a:p>
                      <a:pPr algn="l" fontAlgn="b"/>
                      <a:r>
                        <a:rPr lang="en-US" sz="900" b="0" i="0" u="none" strike="noStrike" dirty="0">
                          <a:solidFill>
                            <a:srgbClr val="000000"/>
                          </a:solidFill>
                          <a:effectLst/>
                          <a:latin typeface="Calibri" panose="020F0502020204030204" pitchFamily="34" charset="0"/>
                        </a:rPr>
                        <a:t>Allston/Brighton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79%</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6DC384"/>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2F8F6"/>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5F3EB"/>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AF5E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A"/>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2F8F6"/>
                    </a:solidFill>
                  </a:tcPr>
                </a:tc>
                <a:extLst>
                  <a:ext uri="{0D108BD9-81ED-4DB2-BD59-A6C34878D82A}">
                    <a16:rowId xmlns:a16="http://schemas.microsoft.com/office/drawing/2014/main" val="3753118316"/>
                  </a:ext>
                </a:extLst>
              </a:tr>
              <a:tr h="167185">
                <a:tc>
                  <a:txBody>
                    <a:bodyPr/>
                    <a:lstStyle/>
                    <a:p>
                      <a:pPr algn="l" fontAlgn="b"/>
                      <a:r>
                        <a:rPr lang="en-US" sz="900" b="0" i="0" u="none" strike="noStrike" dirty="0">
                          <a:solidFill>
                            <a:srgbClr val="000000"/>
                          </a:solidFill>
                          <a:effectLst/>
                          <a:latin typeface="Calibri" panose="020F0502020204030204" pitchFamily="34" charset="0"/>
                        </a:rPr>
                        <a:t>Back Bay/Beacon Hill</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C"/>
                    </a:solidFill>
                  </a:tcPr>
                </a:tc>
                <a:tc>
                  <a:txBody>
                    <a:bodyPr/>
                    <a:lstStyle/>
                    <a:p>
                      <a:pPr algn="r" fontAlgn="b"/>
                      <a:r>
                        <a:rPr lang="en-US" sz="900" b="0" i="0" u="none" strike="noStrike" dirty="0">
                          <a:solidFill>
                            <a:srgbClr val="000000"/>
                          </a:solidFill>
                          <a:effectLst/>
                          <a:latin typeface="Calibri" panose="020F0502020204030204" pitchFamily="34" charset="0"/>
                        </a:rPr>
                        <a:t>13%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6F3EC"/>
                    </a:solidFill>
                  </a:tcPr>
                </a:tc>
                <a:tc>
                  <a:txBody>
                    <a:bodyPr/>
                    <a:lstStyle/>
                    <a:p>
                      <a:pPr algn="r" fontAlgn="b"/>
                      <a:r>
                        <a:rPr lang="en-US" sz="900" b="0" i="0" u="none" strike="noStrike" dirty="0">
                          <a:solidFill>
                            <a:srgbClr val="000000"/>
                          </a:solidFill>
                          <a:effectLst/>
                          <a:latin typeface="Calibri" panose="020F0502020204030204" pitchFamily="34" charset="0"/>
                        </a:rPr>
                        <a:t>13%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5F3EB"/>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C"/>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9%</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BF6F1"/>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2F8F6"/>
                    </a:solidFill>
                  </a:tcPr>
                </a:tc>
                <a:tc>
                  <a:txBody>
                    <a:bodyPr/>
                    <a:lstStyle/>
                    <a:p>
                      <a:pPr algn="r" fontAlgn="b"/>
                      <a:r>
                        <a:rPr lang="en-US" sz="900" b="0" i="0" u="none" strike="noStrike" dirty="0">
                          <a:solidFill>
                            <a:srgbClr val="000000"/>
                          </a:solidFill>
                          <a:effectLst/>
                          <a:latin typeface="Calibri" panose="020F0502020204030204" pitchFamily="34" charset="0"/>
                        </a:rPr>
                        <a:t>15%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1F2E8"/>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extLst>
                  <a:ext uri="{0D108BD9-81ED-4DB2-BD59-A6C34878D82A}">
                    <a16:rowId xmlns:a16="http://schemas.microsoft.com/office/drawing/2014/main" val="1070454604"/>
                  </a:ext>
                </a:extLst>
              </a:tr>
              <a:tr h="167185">
                <a:tc>
                  <a:txBody>
                    <a:bodyPr/>
                    <a:lstStyle/>
                    <a:p>
                      <a:pPr algn="l" fontAlgn="b"/>
                      <a:r>
                        <a:rPr lang="en-US" sz="900" b="0" i="0" u="none" strike="noStrike" dirty="0">
                          <a:solidFill>
                            <a:srgbClr val="000000"/>
                          </a:solidFill>
                          <a:effectLst/>
                          <a:latin typeface="Calibri" panose="020F0502020204030204" pitchFamily="34" charset="0"/>
                        </a:rPr>
                        <a:t>Central Boston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43%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FDDBD"/>
                    </a:solidFill>
                  </a:tcPr>
                </a:tc>
                <a:tc>
                  <a:txBody>
                    <a:bodyPr/>
                    <a:lstStyle/>
                    <a:p>
                      <a:pPr algn="r" fontAlgn="b"/>
                      <a:r>
                        <a:rPr lang="en-US" sz="900" b="0" i="0" u="none" strike="noStrike" dirty="0">
                          <a:solidFill>
                            <a:srgbClr val="000000"/>
                          </a:solidFill>
                          <a:effectLst/>
                          <a:latin typeface="Calibri" panose="020F0502020204030204" pitchFamily="34" charset="0"/>
                        </a:rPr>
                        <a:t>61%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8DCFA0"/>
                    </a:solidFill>
                  </a:tcPr>
                </a:tc>
                <a:tc>
                  <a:txBody>
                    <a:bodyPr/>
                    <a:lstStyle/>
                    <a:p>
                      <a:pPr algn="r" fontAlgn="b"/>
                      <a:r>
                        <a:rPr lang="en-US" sz="900" b="0" i="0" u="none" strike="noStrike" dirty="0">
                          <a:solidFill>
                            <a:srgbClr val="000000"/>
                          </a:solidFill>
                          <a:effectLst/>
                          <a:latin typeface="Calibri" panose="020F0502020204030204" pitchFamily="34" charset="0"/>
                        </a:rPr>
                        <a:t>24%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2EBDA"/>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11%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9F5E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10%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BF5F0"/>
                    </a:solidFill>
                  </a:tcPr>
                </a:tc>
                <a:tc>
                  <a:txBody>
                    <a:bodyPr/>
                    <a:lstStyle/>
                    <a:p>
                      <a:pPr algn="r" fontAlgn="b"/>
                      <a:r>
                        <a:rPr lang="en-US" sz="900" b="0" i="0" u="none" strike="noStrike" dirty="0">
                          <a:solidFill>
                            <a:srgbClr val="000000"/>
                          </a:solidFill>
                          <a:effectLst/>
                          <a:latin typeface="Calibri" panose="020F0502020204030204" pitchFamily="34" charset="0"/>
                        </a:rPr>
                        <a:t>13%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5F3EC"/>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extLst>
                  <a:ext uri="{0D108BD9-81ED-4DB2-BD59-A6C34878D82A}">
                    <a16:rowId xmlns:a16="http://schemas.microsoft.com/office/drawing/2014/main" val="1019803881"/>
                  </a:ext>
                </a:extLst>
              </a:tr>
              <a:tr h="167185">
                <a:tc>
                  <a:txBody>
                    <a:bodyPr/>
                    <a:lstStyle/>
                    <a:p>
                      <a:pPr algn="l" fontAlgn="b"/>
                      <a:r>
                        <a:rPr lang="en-US" sz="900" b="0" i="0" u="none" strike="noStrike" dirty="0">
                          <a:solidFill>
                            <a:srgbClr val="000000"/>
                          </a:solidFill>
                          <a:effectLst/>
                          <a:latin typeface="Calibri" panose="020F0502020204030204" pitchFamily="34" charset="0"/>
                        </a:rPr>
                        <a:t>Charlestown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B"/>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10%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AF5EF"/>
                    </a:solidFill>
                  </a:tcPr>
                </a:tc>
                <a:tc>
                  <a:txBody>
                    <a:bodyPr/>
                    <a:lstStyle/>
                    <a:p>
                      <a:pPr algn="r" fontAlgn="b"/>
                      <a:r>
                        <a:rPr lang="en-US" sz="900" b="0" i="0" u="none" strike="noStrike" dirty="0">
                          <a:solidFill>
                            <a:srgbClr val="000000"/>
                          </a:solidFill>
                          <a:effectLst/>
                          <a:latin typeface="Calibri" panose="020F0502020204030204" pitchFamily="34" charset="0"/>
                        </a:rPr>
                        <a:t>60%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0D0A2"/>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3F9F7"/>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9F9"/>
                    </a:solidFill>
                  </a:tcPr>
                </a:tc>
                <a:extLst>
                  <a:ext uri="{0D108BD9-81ED-4DB2-BD59-A6C34878D82A}">
                    <a16:rowId xmlns:a16="http://schemas.microsoft.com/office/drawing/2014/main" val="305137709"/>
                  </a:ext>
                </a:extLst>
              </a:tr>
              <a:tr h="167185">
                <a:tc>
                  <a:txBody>
                    <a:bodyPr/>
                    <a:lstStyle/>
                    <a:p>
                      <a:pPr algn="l" fontAlgn="b"/>
                      <a:r>
                        <a:rPr lang="en-US" sz="900" b="0" i="0" u="none" strike="noStrike" dirty="0">
                          <a:solidFill>
                            <a:srgbClr val="000000"/>
                          </a:solidFill>
                          <a:effectLst/>
                          <a:latin typeface="Calibri" panose="020F0502020204030204" pitchFamily="34" charset="0"/>
                        </a:rPr>
                        <a:t>Dorchester</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9F9"/>
                    </a:solidFill>
                  </a:tcPr>
                </a:tc>
                <a:tc>
                  <a:txBody>
                    <a:bodyPr/>
                    <a:lstStyle/>
                    <a:p>
                      <a:pPr algn="r" fontAlgn="b"/>
                      <a:r>
                        <a:rPr lang="en-US" sz="900" b="0" i="0" u="none" strike="noStrike" dirty="0">
                          <a:solidFill>
                            <a:srgbClr val="000000"/>
                          </a:solidFill>
                          <a:effectLst/>
                          <a:latin typeface="Calibri" panose="020F0502020204030204" pitchFamily="34" charset="0"/>
                        </a:rPr>
                        <a:t>44%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DDCBB"/>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AF9"/>
                    </a:solidFill>
                  </a:tcPr>
                </a:tc>
                <a:tc>
                  <a:txBody>
                    <a:bodyPr/>
                    <a:lstStyle/>
                    <a:p>
                      <a:pPr algn="r" fontAlgn="b"/>
                      <a:r>
                        <a:rPr lang="en-US" sz="900" b="0" i="0" u="none" strike="noStrike" dirty="0">
                          <a:solidFill>
                            <a:srgbClr val="000000"/>
                          </a:solidFill>
                          <a:effectLst/>
                          <a:latin typeface="Calibri" panose="020F0502020204030204" pitchFamily="34" charset="0"/>
                        </a:rPr>
                        <a:t>11%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9F5EF"/>
                    </a:solidFill>
                  </a:tcPr>
                </a:tc>
                <a:tc>
                  <a:txBody>
                    <a:bodyPr/>
                    <a:lstStyle/>
                    <a:p>
                      <a:pPr algn="r" fontAlgn="b"/>
                      <a:r>
                        <a:rPr lang="en-US" sz="900" b="0" i="0" u="none" strike="noStrike" dirty="0">
                          <a:solidFill>
                            <a:srgbClr val="000000"/>
                          </a:solidFill>
                          <a:effectLst/>
                          <a:latin typeface="Calibri" panose="020F0502020204030204" pitchFamily="34" charset="0"/>
                        </a:rPr>
                        <a:t>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4F9F8"/>
                    </a:solidFill>
                  </a:tcPr>
                </a:tc>
                <a:tc>
                  <a:txBody>
                    <a:bodyPr/>
                    <a:lstStyle/>
                    <a:p>
                      <a:pPr algn="r" fontAlgn="b"/>
                      <a:r>
                        <a:rPr lang="en-US" sz="900" b="0" i="0" u="none" strike="noStrike" dirty="0">
                          <a:solidFill>
                            <a:srgbClr val="000000"/>
                          </a:solidFill>
                          <a:effectLst/>
                          <a:latin typeface="Calibri" panose="020F0502020204030204" pitchFamily="34" charset="0"/>
                        </a:rPr>
                        <a:t>24%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1EBDA"/>
                    </a:solidFill>
                  </a:tcPr>
                </a:tc>
                <a:tc>
                  <a:txBody>
                    <a:bodyPr/>
                    <a:lstStyle/>
                    <a:p>
                      <a:pPr algn="r" fontAlgn="b"/>
                      <a:r>
                        <a:rPr lang="en-US" sz="900" b="0" i="0" u="none" strike="noStrike" dirty="0">
                          <a:solidFill>
                            <a:srgbClr val="000000"/>
                          </a:solidFill>
                          <a:effectLst/>
                          <a:latin typeface="Calibri" panose="020F0502020204030204" pitchFamily="34" charset="0"/>
                        </a:rPr>
                        <a:t>7%</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0F7F5"/>
                    </a:solidFill>
                  </a:tcPr>
                </a:tc>
                <a:tc>
                  <a:txBody>
                    <a:bodyPr/>
                    <a:lstStyle/>
                    <a:p>
                      <a:pPr algn="r" fontAlgn="b"/>
                      <a:r>
                        <a:rPr lang="en-US" sz="900" b="0" i="0" u="none" strike="noStrike" dirty="0">
                          <a:solidFill>
                            <a:srgbClr val="000000"/>
                          </a:solidFill>
                          <a:effectLst/>
                          <a:latin typeface="Calibri" panose="020F0502020204030204" pitchFamily="34" charset="0"/>
                        </a:rPr>
                        <a:t>16%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FF1E6"/>
                    </a:solidFill>
                  </a:tcPr>
                </a:tc>
                <a:tc>
                  <a:txBody>
                    <a:bodyPr/>
                    <a:lstStyle/>
                    <a:p>
                      <a:pPr algn="r" fontAlgn="b"/>
                      <a:r>
                        <a:rPr lang="en-US" sz="900" b="0" i="0" u="none" strike="noStrike" dirty="0">
                          <a:solidFill>
                            <a:srgbClr val="000000"/>
                          </a:solidFill>
                          <a:effectLst/>
                          <a:latin typeface="Calibri" panose="020F0502020204030204" pitchFamily="34" charset="0"/>
                        </a:rPr>
                        <a:t>14%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3F2EA"/>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4F9F9"/>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B"/>
                    </a:solidFill>
                  </a:tcPr>
                </a:tc>
                <a:tc>
                  <a:txBody>
                    <a:bodyPr/>
                    <a:lstStyle/>
                    <a:p>
                      <a:pPr algn="r" fontAlgn="b"/>
                      <a:r>
                        <a:rPr lang="en-US" sz="900" b="0" i="0" u="none" strike="noStrike" dirty="0">
                          <a:solidFill>
                            <a:srgbClr val="000000"/>
                          </a:solidFill>
                          <a:effectLst/>
                          <a:latin typeface="Calibri" panose="020F0502020204030204" pitchFamily="34" charset="0"/>
                        </a:rPr>
                        <a:t>17%</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DF0E4"/>
                    </a:solidFill>
                  </a:tcPr>
                </a:tc>
                <a:extLst>
                  <a:ext uri="{0D108BD9-81ED-4DB2-BD59-A6C34878D82A}">
                    <a16:rowId xmlns:a16="http://schemas.microsoft.com/office/drawing/2014/main" val="4193200536"/>
                  </a:ext>
                </a:extLst>
              </a:tr>
              <a:tr h="167185">
                <a:tc>
                  <a:txBody>
                    <a:bodyPr/>
                    <a:lstStyle/>
                    <a:p>
                      <a:pPr algn="l" fontAlgn="b"/>
                      <a:r>
                        <a:rPr lang="en-US" sz="900" b="0" i="0" u="none" strike="noStrike" dirty="0">
                          <a:solidFill>
                            <a:srgbClr val="000000"/>
                          </a:solidFill>
                          <a:effectLst/>
                          <a:latin typeface="Calibri" panose="020F0502020204030204" pitchFamily="34" charset="0"/>
                        </a:rPr>
                        <a:t>East Boston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3F8F7"/>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84%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63BE7B"/>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8F4EE"/>
                    </a:solidFill>
                  </a:tcPr>
                </a:tc>
                <a:extLst>
                  <a:ext uri="{0D108BD9-81ED-4DB2-BD59-A6C34878D82A}">
                    <a16:rowId xmlns:a16="http://schemas.microsoft.com/office/drawing/2014/main" val="3498185769"/>
                  </a:ext>
                </a:extLst>
              </a:tr>
              <a:tr h="167185">
                <a:tc>
                  <a:txBody>
                    <a:bodyPr/>
                    <a:lstStyle/>
                    <a:p>
                      <a:pPr algn="l" fontAlgn="b"/>
                      <a:r>
                        <a:rPr lang="en-US" sz="900" b="0" i="0" u="none" strike="noStrike" dirty="0">
                          <a:solidFill>
                            <a:srgbClr val="000000"/>
                          </a:solidFill>
                          <a:effectLst/>
                          <a:latin typeface="Calibri" panose="020F0502020204030204" pitchFamily="34" charset="0"/>
                        </a:rPr>
                        <a:t>Fenway/Kenmore</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D"/>
                    </a:solidFill>
                  </a:tcPr>
                </a:tc>
                <a:extLst>
                  <a:ext uri="{0D108BD9-81ED-4DB2-BD59-A6C34878D82A}">
                    <a16:rowId xmlns:a16="http://schemas.microsoft.com/office/drawing/2014/main" val="2631713911"/>
                  </a:ext>
                </a:extLst>
              </a:tr>
              <a:tr h="167185">
                <a:tc>
                  <a:txBody>
                    <a:bodyPr/>
                    <a:lstStyle/>
                    <a:p>
                      <a:pPr algn="l" fontAlgn="b"/>
                      <a:r>
                        <a:rPr lang="en-US" sz="900" b="0" i="0" u="none" strike="noStrike" dirty="0">
                          <a:solidFill>
                            <a:srgbClr val="000000"/>
                          </a:solidFill>
                          <a:effectLst/>
                          <a:latin typeface="Calibri" panose="020F0502020204030204" pitchFamily="34" charset="0"/>
                        </a:rPr>
                        <a:t>Hyde Park</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9F9"/>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C"/>
                    </a:solidFill>
                  </a:tcPr>
                </a:tc>
                <a:tc>
                  <a:txBody>
                    <a:bodyPr/>
                    <a:lstStyle/>
                    <a:p>
                      <a:pPr algn="r" fontAlgn="b"/>
                      <a:r>
                        <a:rPr lang="en-US" sz="900" b="0" i="0" u="none" strike="noStrike" dirty="0">
                          <a:solidFill>
                            <a:srgbClr val="000000"/>
                          </a:solidFill>
                          <a:effectLst/>
                          <a:latin typeface="Calibri" panose="020F0502020204030204" pitchFamily="34" charset="0"/>
                        </a:rPr>
                        <a:t>32%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2E5C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9%</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BF6F1"/>
                    </a:solidFill>
                  </a:tcPr>
                </a:tc>
                <a:tc>
                  <a:txBody>
                    <a:bodyPr/>
                    <a:lstStyle/>
                    <a:p>
                      <a:pPr algn="r" fontAlgn="b"/>
                      <a:r>
                        <a:rPr lang="en-US" sz="900" b="0" i="0" u="none" strike="noStrike" dirty="0">
                          <a:solidFill>
                            <a:srgbClr val="000000"/>
                          </a:solidFill>
                          <a:effectLst/>
                          <a:latin typeface="Calibri" panose="020F0502020204030204" pitchFamily="34" charset="0"/>
                        </a:rPr>
                        <a:t>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EF7F3"/>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A"/>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9F9"/>
                    </a:solidFill>
                  </a:tcPr>
                </a:tc>
                <a:tc>
                  <a:txBody>
                    <a:bodyPr/>
                    <a:lstStyle/>
                    <a:p>
                      <a:pPr algn="r" fontAlgn="b"/>
                      <a:r>
                        <a:rPr lang="en-US" sz="900" b="0" i="0" u="none" strike="noStrike" dirty="0">
                          <a:solidFill>
                            <a:srgbClr val="000000"/>
                          </a:solidFill>
                          <a:effectLst/>
                          <a:latin typeface="Calibri" panose="020F0502020204030204" pitchFamily="34" charset="0"/>
                        </a:rPr>
                        <a:t>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3F9F8"/>
                    </a:solidFill>
                  </a:tcPr>
                </a:tc>
                <a:extLst>
                  <a:ext uri="{0D108BD9-81ED-4DB2-BD59-A6C34878D82A}">
                    <a16:rowId xmlns:a16="http://schemas.microsoft.com/office/drawing/2014/main" val="636722577"/>
                  </a:ext>
                </a:extLst>
              </a:tr>
              <a:tr h="167185">
                <a:tc>
                  <a:txBody>
                    <a:bodyPr/>
                    <a:lstStyle/>
                    <a:p>
                      <a:pPr algn="l" fontAlgn="b"/>
                      <a:r>
                        <a:rPr lang="en-US" sz="900" b="0" i="0" u="none" strike="noStrike" dirty="0">
                          <a:solidFill>
                            <a:srgbClr val="000000"/>
                          </a:solidFill>
                          <a:effectLst/>
                          <a:latin typeface="Calibri" panose="020F0502020204030204" pitchFamily="34" charset="0"/>
                        </a:rPr>
                        <a:t>Jamaica Plain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9F5EF"/>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9F9"/>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DE9D6"/>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1F8F6"/>
                    </a:solidFill>
                  </a:tcPr>
                </a:tc>
                <a:tc>
                  <a:txBody>
                    <a:bodyPr/>
                    <a:lstStyle/>
                    <a:p>
                      <a:pPr algn="r" fontAlgn="b"/>
                      <a:r>
                        <a:rPr lang="en-US" sz="900" b="0" i="0" u="none" strike="noStrike" dirty="0">
                          <a:solidFill>
                            <a:srgbClr val="000000"/>
                          </a:solidFill>
                          <a:effectLst/>
                          <a:latin typeface="Calibri" panose="020F0502020204030204" pitchFamily="34" charset="0"/>
                        </a:rPr>
                        <a:t>56%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98D4A8"/>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2F8F6"/>
                    </a:solidFill>
                  </a:tcPr>
                </a:tc>
                <a:tc>
                  <a:txBody>
                    <a:bodyPr/>
                    <a:lstStyle/>
                    <a:p>
                      <a:pPr algn="r" fontAlgn="b"/>
                      <a:r>
                        <a:rPr lang="en-US" sz="900" b="0" i="0" u="none" strike="noStrike" dirty="0">
                          <a:solidFill>
                            <a:srgbClr val="000000"/>
                          </a:solidFill>
                          <a:effectLst/>
                          <a:latin typeface="Calibri" panose="020F0502020204030204" pitchFamily="34" charset="0"/>
                        </a:rPr>
                        <a:t>15%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1F1E8"/>
                    </a:solidFill>
                  </a:tcPr>
                </a:tc>
                <a:tc>
                  <a:txBody>
                    <a:bodyPr/>
                    <a:lstStyle/>
                    <a:p>
                      <a:pPr algn="r" fontAlgn="b"/>
                      <a:r>
                        <a:rPr lang="en-US" sz="900" b="0" i="0" u="none" strike="noStrike" dirty="0">
                          <a:solidFill>
                            <a:srgbClr val="000000"/>
                          </a:solidFill>
                          <a:effectLst/>
                          <a:latin typeface="Calibri" panose="020F0502020204030204" pitchFamily="34" charset="0"/>
                        </a:rPr>
                        <a:t>12%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7F4E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D"/>
                    </a:solidFill>
                  </a:tcPr>
                </a:tc>
                <a:tc>
                  <a:txBody>
                    <a:bodyPr/>
                    <a:lstStyle/>
                    <a:p>
                      <a:pPr algn="r" fontAlgn="b"/>
                      <a:r>
                        <a:rPr lang="en-US" sz="900" b="0" i="0" u="none" strike="noStrike" dirty="0">
                          <a:solidFill>
                            <a:srgbClr val="000000"/>
                          </a:solidFill>
                          <a:effectLst/>
                          <a:latin typeface="Calibri" panose="020F0502020204030204" pitchFamily="34" charset="0"/>
                        </a:rPr>
                        <a:t>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4F9F8"/>
                    </a:solidFill>
                  </a:tcPr>
                </a:tc>
                <a:tc>
                  <a:txBody>
                    <a:bodyPr/>
                    <a:lstStyle/>
                    <a:p>
                      <a:pPr algn="r" fontAlgn="b"/>
                      <a:r>
                        <a:rPr lang="en-US" sz="900" b="0" i="0" u="none" strike="noStrike" dirty="0">
                          <a:solidFill>
                            <a:srgbClr val="000000"/>
                          </a:solidFill>
                          <a:effectLst/>
                          <a:latin typeface="Calibri" panose="020F0502020204030204" pitchFamily="34" charset="0"/>
                        </a:rPr>
                        <a:t>9%</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F6F2"/>
                    </a:solidFill>
                  </a:tcPr>
                </a:tc>
                <a:tc>
                  <a:txBody>
                    <a:bodyPr/>
                    <a:lstStyle/>
                    <a:p>
                      <a:pPr algn="r" fontAlgn="b"/>
                      <a:r>
                        <a:rPr lang="en-US" sz="900" b="0" i="0" u="none" strike="noStrike" dirty="0">
                          <a:solidFill>
                            <a:srgbClr val="000000"/>
                          </a:solidFill>
                          <a:effectLst/>
                          <a:latin typeface="Calibri" panose="020F0502020204030204" pitchFamily="34" charset="0"/>
                        </a:rPr>
                        <a:t>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F6F2"/>
                    </a:solidFill>
                  </a:tcPr>
                </a:tc>
                <a:extLst>
                  <a:ext uri="{0D108BD9-81ED-4DB2-BD59-A6C34878D82A}">
                    <a16:rowId xmlns:a16="http://schemas.microsoft.com/office/drawing/2014/main" val="4162949376"/>
                  </a:ext>
                </a:extLst>
              </a:tr>
              <a:tr h="167185">
                <a:tc>
                  <a:txBody>
                    <a:bodyPr/>
                    <a:lstStyle/>
                    <a:p>
                      <a:pPr algn="l" fontAlgn="b"/>
                      <a:r>
                        <a:rPr lang="en-US" sz="900" b="0" i="0" u="none" strike="noStrike" dirty="0">
                          <a:solidFill>
                            <a:srgbClr val="000000"/>
                          </a:solidFill>
                          <a:effectLst/>
                          <a:latin typeface="Calibri" panose="020F0502020204030204" pitchFamily="34" charset="0"/>
                        </a:rPr>
                        <a:t>Mattapan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9F9"/>
                    </a:solidFill>
                  </a:tcPr>
                </a:tc>
                <a:tc>
                  <a:txBody>
                    <a:bodyPr/>
                    <a:lstStyle/>
                    <a:p>
                      <a:pPr algn="r" fontAlgn="b"/>
                      <a:r>
                        <a:rPr lang="en-US" sz="900" b="0" i="0" u="none" strike="noStrike" dirty="0">
                          <a:solidFill>
                            <a:srgbClr val="000000"/>
                          </a:solidFill>
                          <a:effectLst/>
                          <a:latin typeface="Calibri" panose="020F0502020204030204" pitchFamily="34" charset="0"/>
                        </a:rPr>
                        <a:t>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DF6F3"/>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AF5F0"/>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D"/>
                    </a:solidFill>
                  </a:tcPr>
                </a:tc>
                <a:tc>
                  <a:txBody>
                    <a:bodyPr/>
                    <a:lstStyle/>
                    <a:p>
                      <a:pPr algn="r" fontAlgn="b"/>
                      <a:r>
                        <a:rPr lang="en-US" sz="900" b="0" i="0" u="none" strike="noStrike" dirty="0">
                          <a:solidFill>
                            <a:srgbClr val="000000"/>
                          </a:solidFill>
                          <a:effectLst/>
                          <a:latin typeface="Calibri" panose="020F0502020204030204" pitchFamily="34" charset="0"/>
                        </a:rPr>
                        <a:t>28%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AE8D4"/>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2F8F7"/>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C"/>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3F9F7"/>
                    </a:solidFill>
                  </a:tcPr>
                </a:tc>
                <a:extLst>
                  <a:ext uri="{0D108BD9-81ED-4DB2-BD59-A6C34878D82A}">
                    <a16:rowId xmlns:a16="http://schemas.microsoft.com/office/drawing/2014/main" val="2435093461"/>
                  </a:ext>
                </a:extLst>
              </a:tr>
              <a:tr h="167185">
                <a:tc>
                  <a:txBody>
                    <a:bodyPr/>
                    <a:lstStyle/>
                    <a:p>
                      <a:pPr algn="l" fontAlgn="b"/>
                      <a:r>
                        <a:rPr lang="en-US" sz="900" b="0" i="0" u="none" strike="noStrike" dirty="0">
                          <a:solidFill>
                            <a:srgbClr val="000000"/>
                          </a:solidFill>
                          <a:effectLst/>
                          <a:latin typeface="Calibri" panose="020F0502020204030204" pitchFamily="34" charset="0"/>
                        </a:rPr>
                        <a:t>Roslindale</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1F1E8"/>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8F4EE"/>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7%</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0F8F5"/>
                    </a:solidFill>
                  </a:tcPr>
                </a:tc>
                <a:tc>
                  <a:txBody>
                    <a:bodyPr/>
                    <a:lstStyle/>
                    <a:p>
                      <a:pPr algn="r" fontAlgn="b"/>
                      <a:r>
                        <a:rPr lang="en-US" sz="900" b="0" i="0" u="none" strike="noStrike" dirty="0">
                          <a:solidFill>
                            <a:srgbClr val="000000"/>
                          </a:solidFill>
                          <a:effectLst/>
                          <a:latin typeface="Calibri" panose="020F0502020204030204" pitchFamily="34" charset="0"/>
                        </a:rPr>
                        <a:t>34%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FE3CA"/>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EF7F3"/>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5FAF9"/>
                    </a:solidFill>
                  </a:tcPr>
                </a:tc>
                <a:extLst>
                  <a:ext uri="{0D108BD9-81ED-4DB2-BD59-A6C34878D82A}">
                    <a16:rowId xmlns:a16="http://schemas.microsoft.com/office/drawing/2014/main" val="4156772731"/>
                  </a:ext>
                </a:extLst>
              </a:tr>
              <a:tr h="167185">
                <a:tc>
                  <a:txBody>
                    <a:bodyPr/>
                    <a:lstStyle/>
                    <a:p>
                      <a:pPr algn="l" fontAlgn="b"/>
                      <a:r>
                        <a:rPr lang="en-US" sz="900" b="0" i="0" u="none" strike="noStrike" dirty="0">
                          <a:solidFill>
                            <a:srgbClr val="000000"/>
                          </a:solidFill>
                          <a:effectLst/>
                          <a:latin typeface="Calibri" panose="020F0502020204030204" pitchFamily="34" charset="0"/>
                        </a:rPr>
                        <a:t>Roxbury</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12%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7F4E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BFD"/>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1EBDA"/>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22%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5EDDE"/>
                    </a:solidFill>
                  </a:tcPr>
                </a:tc>
                <a:tc>
                  <a:txBody>
                    <a:bodyPr/>
                    <a:lstStyle/>
                    <a:p>
                      <a:pPr algn="r" fontAlgn="b"/>
                      <a:r>
                        <a:rPr lang="en-US" sz="900" b="0" i="0" u="none" strike="noStrike" dirty="0">
                          <a:solidFill>
                            <a:srgbClr val="000000"/>
                          </a:solidFill>
                          <a:effectLst/>
                          <a:latin typeface="Calibri" panose="020F0502020204030204" pitchFamily="34" charset="0"/>
                        </a:rPr>
                        <a:t>7%</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FF7F4"/>
                    </a:solidFill>
                  </a:tcPr>
                </a:tc>
                <a:tc>
                  <a:txBody>
                    <a:bodyPr/>
                    <a:lstStyle/>
                    <a:p>
                      <a:pPr algn="r" fontAlgn="b"/>
                      <a:r>
                        <a:rPr lang="en-US" sz="900" b="0" i="0" u="none" strike="noStrike" dirty="0">
                          <a:solidFill>
                            <a:srgbClr val="000000"/>
                          </a:solidFill>
                          <a:effectLst/>
                          <a:latin typeface="Calibri" panose="020F0502020204030204" pitchFamily="34" charset="0"/>
                        </a:rPr>
                        <a:t>22%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4ECDD"/>
                    </a:solidFill>
                  </a:tcPr>
                </a:tc>
                <a:tc>
                  <a:txBody>
                    <a:bodyPr/>
                    <a:lstStyle/>
                    <a:p>
                      <a:pPr algn="r" fontAlgn="b"/>
                      <a:r>
                        <a:rPr lang="en-US" sz="900" b="0" i="0" u="none" strike="noStrike" dirty="0">
                          <a:solidFill>
                            <a:srgbClr val="000000"/>
                          </a:solidFill>
                          <a:effectLst/>
                          <a:latin typeface="Calibri" panose="020F0502020204030204" pitchFamily="34" charset="0"/>
                        </a:rPr>
                        <a:t>13%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4F3EA"/>
                    </a:solidFill>
                  </a:tcPr>
                </a:tc>
                <a:tc>
                  <a:txBody>
                    <a:bodyPr/>
                    <a:lstStyle/>
                    <a:p>
                      <a:pPr algn="r" fontAlgn="b"/>
                      <a:r>
                        <a:rPr lang="en-US" sz="900" b="0" i="0" u="none" strike="noStrike" dirty="0">
                          <a:solidFill>
                            <a:srgbClr val="000000"/>
                          </a:solidFill>
                          <a:effectLst/>
                          <a:latin typeface="Calibri" panose="020F0502020204030204" pitchFamily="34" charset="0"/>
                        </a:rPr>
                        <a:t>9%</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CF6F1"/>
                    </a:solidFill>
                  </a:tcPr>
                </a:tc>
                <a:tc>
                  <a:txBody>
                    <a:bodyPr/>
                    <a:lstStyle/>
                    <a:p>
                      <a:pPr algn="r" fontAlgn="b"/>
                      <a:r>
                        <a:rPr lang="en-US" sz="900" b="0" i="0" u="none" strike="noStrike" dirty="0">
                          <a:solidFill>
                            <a:srgbClr val="000000"/>
                          </a:solidFill>
                          <a:effectLst/>
                          <a:latin typeface="Calibri" panose="020F0502020204030204" pitchFamily="34" charset="0"/>
                        </a:rPr>
                        <a:t>48%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5D9B4"/>
                    </a:solidFill>
                  </a:tcPr>
                </a:tc>
                <a:tc>
                  <a:txBody>
                    <a:bodyPr/>
                    <a:lstStyle/>
                    <a:p>
                      <a:pPr algn="r" fontAlgn="b"/>
                      <a:r>
                        <a:rPr lang="en-US" sz="900" b="0" i="0" u="none" strike="noStrike" dirty="0">
                          <a:solidFill>
                            <a:srgbClr val="000000"/>
                          </a:solidFill>
                          <a:effectLst/>
                          <a:latin typeface="Calibri" panose="020F0502020204030204" pitchFamily="34" charset="0"/>
                        </a:rPr>
                        <a:t>10%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AF5F0"/>
                    </a:solidFill>
                  </a:tcPr>
                </a:tc>
                <a:tc>
                  <a:txBody>
                    <a:bodyPr/>
                    <a:lstStyle/>
                    <a:p>
                      <a:pPr algn="r" fontAlgn="b"/>
                      <a:r>
                        <a:rPr lang="en-US" sz="900" b="0" i="0" u="none" strike="noStrike" dirty="0">
                          <a:solidFill>
                            <a:srgbClr val="000000"/>
                          </a:solidFill>
                          <a:effectLst/>
                          <a:latin typeface="Calibri" panose="020F0502020204030204" pitchFamily="34" charset="0"/>
                        </a:rPr>
                        <a:t>22%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4ECDD"/>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20%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EE1"/>
                    </a:solidFill>
                  </a:tcPr>
                </a:tc>
                <a:extLst>
                  <a:ext uri="{0D108BD9-81ED-4DB2-BD59-A6C34878D82A}">
                    <a16:rowId xmlns:a16="http://schemas.microsoft.com/office/drawing/2014/main" val="3665511096"/>
                  </a:ext>
                </a:extLst>
              </a:tr>
              <a:tr h="167185">
                <a:tc>
                  <a:txBody>
                    <a:bodyPr/>
                    <a:lstStyle/>
                    <a:p>
                      <a:pPr algn="l" fontAlgn="b"/>
                      <a:r>
                        <a:rPr lang="en-US" sz="900" b="0" i="0" u="none" strike="noStrike" dirty="0">
                          <a:solidFill>
                            <a:srgbClr val="000000"/>
                          </a:solidFill>
                          <a:effectLst/>
                          <a:latin typeface="Calibri" panose="020F0502020204030204" pitchFamily="34" charset="0"/>
                        </a:rPr>
                        <a:t>South Boston</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6%</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1F8F6"/>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8FBFC"/>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D"/>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AFCFE"/>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B"/>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48%</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A6DAB5"/>
                    </a:solidFill>
                  </a:tcPr>
                </a:tc>
                <a:tc>
                  <a:txBody>
                    <a:bodyPr/>
                    <a:lstStyle/>
                    <a:p>
                      <a:pPr algn="r" fontAlgn="b"/>
                      <a:r>
                        <a:rPr lang="en-US" sz="900" b="0" i="0" u="none" strike="noStrike" dirty="0">
                          <a:solidFill>
                            <a:srgbClr val="000000"/>
                          </a:solidFill>
                          <a:effectLst/>
                          <a:latin typeface="Calibri" panose="020F0502020204030204" pitchFamily="34" charset="0"/>
                        </a:rPr>
                        <a:t>7%</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FF7F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4F9F8"/>
                    </a:solidFill>
                  </a:tcPr>
                </a:tc>
                <a:extLst>
                  <a:ext uri="{0D108BD9-81ED-4DB2-BD59-A6C34878D82A}">
                    <a16:rowId xmlns:a16="http://schemas.microsoft.com/office/drawing/2014/main" val="927929866"/>
                  </a:ext>
                </a:extLst>
              </a:tr>
              <a:tr h="167185">
                <a:tc>
                  <a:txBody>
                    <a:bodyPr/>
                    <a:lstStyle/>
                    <a:p>
                      <a:pPr algn="l" fontAlgn="b"/>
                      <a:r>
                        <a:rPr lang="en-US" sz="900" b="0" i="0" u="none" strike="noStrike" dirty="0">
                          <a:solidFill>
                            <a:srgbClr val="000000"/>
                          </a:solidFill>
                          <a:effectLst/>
                          <a:latin typeface="Calibri" panose="020F0502020204030204" pitchFamily="34" charset="0"/>
                        </a:rPr>
                        <a:t>South End</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9F5E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F"/>
                    </a:solidFill>
                  </a:tcPr>
                </a:tc>
                <a:tc>
                  <a:txBody>
                    <a:bodyPr/>
                    <a:lstStyle/>
                    <a:p>
                      <a:pPr algn="r" fontAlgn="b"/>
                      <a:r>
                        <a:rPr lang="en-US" sz="900" b="0" i="0" u="none" strike="noStrike" dirty="0">
                          <a:solidFill>
                            <a:srgbClr val="000000"/>
                          </a:solidFill>
                          <a:effectLst/>
                          <a:latin typeface="Calibri" panose="020F0502020204030204" pitchFamily="34" charset="0"/>
                        </a:rPr>
                        <a:t>7%</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FF7F4"/>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D"/>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3%</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7FAFA"/>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6FAFA"/>
                    </a:solidFill>
                  </a:tcPr>
                </a:tc>
                <a:tc>
                  <a:txBody>
                    <a:bodyPr/>
                    <a:lstStyle/>
                    <a:p>
                      <a:pPr algn="r" fontAlgn="b"/>
                      <a:r>
                        <a:rPr lang="en-US" sz="900" b="0" i="0" u="none" strike="noStrike" dirty="0">
                          <a:solidFill>
                            <a:srgbClr val="000000"/>
                          </a:solidFill>
                          <a:effectLst/>
                          <a:latin typeface="Calibri" panose="020F0502020204030204" pitchFamily="34" charset="0"/>
                        </a:rPr>
                        <a:t>21%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6EDD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extLst>
                  <a:ext uri="{0D108BD9-81ED-4DB2-BD59-A6C34878D82A}">
                    <a16:rowId xmlns:a16="http://schemas.microsoft.com/office/drawing/2014/main" val="1584081201"/>
                  </a:ext>
                </a:extLst>
              </a:tr>
              <a:tr h="167185">
                <a:tc>
                  <a:txBody>
                    <a:bodyPr/>
                    <a:lstStyle/>
                    <a:p>
                      <a:pPr algn="l" fontAlgn="b"/>
                      <a:r>
                        <a:rPr lang="en-US" sz="900" b="0" i="0" u="none" strike="noStrike" dirty="0">
                          <a:solidFill>
                            <a:srgbClr val="000000"/>
                          </a:solidFill>
                          <a:effectLst/>
                          <a:latin typeface="Calibri" panose="020F0502020204030204" pitchFamily="34" charset="0"/>
                        </a:rPr>
                        <a:t>West Roxbury</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41%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B2DEB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15%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1F1E7"/>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2%</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9FBFC"/>
                    </a:solidFill>
                  </a:tcPr>
                </a:tc>
                <a:tc>
                  <a:txBody>
                    <a:bodyPr/>
                    <a:lstStyle/>
                    <a:p>
                      <a:pPr algn="r" fontAlgn="b"/>
                      <a:r>
                        <a:rPr lang="en-US" sz="900" b="0" i="0" u="none" strike="noStrike" dirty="0">
                          <a:solidFill>
                            <a:srgbClr val="000000"/>
                          </a:solidFill>
                          <a:effectLst/>
                          <a:latin typeface="Calibri" panose="020F0502020204030204" pitchFamily="34" charset="0"/>
                        </a:rPr>
                        <a:t>15%</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E2F2E8"/>
                    </a:solidFill>
                  </a:tcPr>
                </a:tc>
                <a:tc>
                  <a:txBody>
                    <a:bodyPr/>
                    <a:lstStyle/>
                    <a:p>
                      <a:pPr algn="r" fontAlgn="b"/>
                      <a:r>
                        <a:rPr lang="en-US" sz="900" b="0" i="0" u="none" strike="noStrike" dirty="0">
                          <a:solidFill>
                            <a:srgbClr val="000000"/>
                          </a:solidFill>
                          <a:effectLst/>
                          <a:latin typeface="Calibri" panose="020F0502020204030204" pitchFamily="34" charset="0"/>
                        </a:rPr>
                        <a:t>1%</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BFCFE"/>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CFCFF"/>
                    </a:solidFill>
                  </a:tcPr>
                </a:tc>
                <a:tc>
                  <a:txBody>
                    <a:bodyPr/>
                    <a:lstStyle/>
                    <a:p>
                      <a:pPr algn="r" fontAlgn="b"/>
                      <a:r>
                        <a:rPr lang="en-US" sz="900" b="0" i="0" u="none" strike="noStrike" dirty="0">
                          <a:solidFill>
                            <a:srgbClr val="000000"/>
                          </a:solidFill>
                          <a:effectLst/>
                          <a:latin typeface="Calibri" panose="020F0502020204030204" pitchFamily="34" charset="0"/>
                        </a:rPr>
                        <a:t>69%</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80CA94"/>
                    </a:solidFill>
                  </a:tcPr>
                </a:tc>
                <a:tc>
                  <a:txBody>
                    <a:bodyPr/>
                    <a:lstStyle/>
                    <a:p>
                      <a:pPr algn="r" fontAlgn="b"/>
                      <a:r>
                        <a:rPr lang="en-US" sz="900" b="0" i="0" u="none" strike="noStrike" dirty="0">
                          <a:solidFill>
                            <a:srgbClr val="000000"/>
                          </a:solidFill>
                          <a:effectLst/>
                          <a:latin typeface="Calibri" panose="020F0502020204030204" pitchFamily="34" charset="0"/>
                        </a:rPr>
                        <a:t>4%</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F4F9F9"/>
                    </a:solidFill>
                  </a:tcPr>
                </a:tc>
                <a:extLst>
                  <a:ext uri="{0D108BD9-81ED-4DB2-BD59-A6C34878D82A}">
                    <a16:rowId xmlns:a16="http://schemas.microsoft.com/office/drawing/2014/main" val="2439073785"/>
                  </a:ext>
                </a:extLst>
              </a:tr>
              <a:tr h="167185">
                <a:tc>
                  <a:txBody>
                    <a:bodyPr/>
                    <a:lstStyle/>
                    <a:p>
                      <a:pPr algn="l" fontAlgn="b"/>
                      <a:r>
                        <a:rPr lang="en-US" sz="900" b="1" i="0" u="none" strike="noStrike" dirty="0">
                          <a:solidFill>
                            <a:srgbClr val="000000"/>
                          </a:solidFill>
                          <a:effectLst/>
                          <a:latin typeface="Calibri" panose="020F0502020204030204" pitchFamily="34" charset="0"/>
                        </a:rPr>
                        <a:t>Grand Total</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tc>
                  <a:txBody>
                    <a:bodyPr/>
                    <a:lstStyle/>
                    <a:p>
                      <a:pPr algn="r" fontAlgn="b"/>
                      <a:r>
                        <a:rPr lang="en-US" sz="900" b="1" i="0" u="none" strike="noStrike" dirty="0">
                          <a:solidFill>
                            <a:srgbClr val="000000"/>
                          </a:solidFill>
                          <a:effectLst/>
                          <a:latin typeface="Calibri" panose="020F0502020204030204" pitchFamily="34" charset="0"/>
                        </a:rPr>
                        <a:t>100%</a:t>
                      </a:r>
                    </a:p>
                  </a:txBody>
                  <a:tcPr marL="8960" marR="8960" marT="8960" marB="0" anchor="b">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D9E1F2"/>
                    </a:solidFill>
                  </a:tcPr>
                </a:tc>
                <a:extLst>
                  <a:ext uri="{0D108BD9-81ED-4DB2-BD59-A6C34878D82A}">
                    <a16:rowId xmlns:a16="http://schemas.microsoft.com/office/drawing/2014/main" val="4040872442"/>
                  </a:ext>
                </a:extLst>
              </a:tr>
            </a:tbl>
          </a:graphicData>
        </a:graphic>
      </p:graphicFrame>
      <p:sp>
        <p:nvSpPr>
          <p:cNvPr id="10" name="TextBox 9">
            <a:extLst>
              <a:ext uri="{FF2B5EF4-FFF2-40B4-BE49-F238E27FC236}">
                <a16:creationId xmlns:a16="http://schemas.microsoft.com/office/drawing/2014/main" id="{75189B89-03E7-4ED4-9D38-E16FBB1F6167}"/>
              </a:ext>
            </a:extLst>
          </p:cNvPr>
          <p:cNvSpPr txBox="1"/>
          <p:nvPr/>
        </p:nvSpPr>
        <p:spPr>
          <a:xfrm>
            <a:off x="251280" y="5597481"/>
            <a:ext cx="10978514" cy="7720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450"/>
              </a:spcAft>
              <a:buClr>
                <a:srgbClr val="27ACAA"/>
              </a:buClr>
              <a:buSzPct val="70000"/>
              <a:buFontTx/>
              <a:buNone/>
              <a:tabLst/>
              <a:defRPr/>
            </a:pPr>
            <a:r>
              <a:rPr kumimoji="0" lang="en-US" sz="1000" b="1" i="1" u="none" strike="noStrike" kern="1200" cap="none" spc="0" normalizeH="0" baseline="0" noProof="0" dirty="0">
                <a:ln>
                  <a:noFill/>
                </a:ln>
                <a:solidFill>
                  <a:srgbClr val="2E2E38"/>
                </a:solidFill>
                <a:effectLst/>
                <a:uLnTx/>
                <a:uFillTx/>
                <a:latin typeface="EYInterstate Light"/>
                <a:ea typeface="+mn-ea"/>
                <a:cs typeface="+mn-cs"/>
              </a:rPr>
              <a:t>Note</a:t>
            </a:r>
            <a:r>
              <a:rPr kumimoji="0" lang="en-US" sz="1000" b="0" i="1" u="none" strike="noStrike" kern="1200" cap="none" spc="0" normalizeH="0" baseline="0" noProof="0" dirty="0">
                <a:ln>
                  <a:noFill/>
                </a:ln>
                <a:solidFill>
                  <a:srgbClr val="2E2E38"/>
                </a:solidFill>
                <a:effectLst/>
                <a:uLnTx/>
                <a:uFillTx/>
                <a:latin typeface="EYInterstate Light"/>
                <a:ea typeface="+mn-ea"/>
                <a:cs typeface="+mn-cs"/>
              </a:rPr>
              <a:t>: Several towns/neighborhoods were excluded from this heatmap as they contained a small number of students (less than five students each except Lynn which had seven students) and they were not part of the city of Boston. </a:t>
            </a:r>
          </a:p>
          <a:p>
            <a:pPr marL="0" marR="0" lvl="0" indent="0" algn="l" defTabSz="914400" rtl="0" eaLnBrk="1" fontAlgn="auto" latinLnBrk="0" hangingPunct="1">
              <a:lnSpc>
                <a:spcPct val="100000"/>
              </a:lnSpc>
              <a:spcBef>
                <a:spcPts val="0"/>
              </a:spcBef>
              <a:spcAft>
                <a:spcPts val="45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mn-ea"/>
                <a:cs typeface="+mn-cs"/>
              </a:rPr>
              <a:t>This list includes: 'Beverly', 'Braintree', 'Brockton', 'Brookline', 'Cambridge', 'Chelsea', 'Dedham’, ‘East Lynn', 'Framingham', 'Lynn', 'Malden', 'Medford', 'Newton', 'Randolph', 'Swansea’, 'Waltham/North Waltham', 'Waltham/South Waltham', 'West Lynn’.</a:t>
            </a:r>
          </a:p>
        </p:txBody>
      </p:sp>
      <p:sp>
        <p:nvSpPr>
          <p:cNvPr id="13" name="source_6380420058075255931" descr="Source">
            <a:extLst>
              <a:ext uri="{FF2B5EF4-FFF2-40B4-BE49-F238E27FC236}">
                <a16:creationId xmlns:a16="http://schemas.microsoft.com/office/drawing/2014/main" id="{52EDC48F-FB6B-45B2-9D27-38030CFD6B2B}"/>
              </a:ext>
            </a:extLst>
          </p:cNvPr>
          <p:cNvSpPr txBox="1"/>
          <p:nvPr/>
        </p:nvSpPr>
        <p:spPr>
          <a:xfrm>
            <a:off x="686243" y="6561446"/>
            <a:ext cx="1845290" cy="1046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student assignment files</a:t>
            </a:r>
          </a:p>
        </p:txBody>
      </p:sp>
      <p:sp>
        <p:nvSpPr>
          <p:cNvPr id="14" name="TextBox 13">
            <a:extLst>
              <a:ext uri="{FF2B5EF4-FFF2-40B4-BE49-F238E27FC236}">
                <a16:creationId xmlns:a16="http://schemas.microsoft.com/office/drawing/2014/main" id="{5C059D11-0E45-40D7-912D-3C319F9213C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8D8CB2AB-7C78-46EC-82A3-3EC680867F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E9AAFD40-EC58-4909-982E-1C9EA19CFFB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557336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4FEB6395-9A67-4751-881F-740FECEF846B}"/>
              </a:ext>
            </a:extLst>
          </p:cNvPr>
          <p:cNvSpPr>
            <a:spLocks noGrp="1"/>
          </p:cNvSpPr>
          <p:nvPr>
            <p:ph type="title"/>
          </p:nvPr>
        </p:nvSpPr>
        <p:spPr/>
        <p:txBody>
          <a:bodyPr vert="horz"/>
          <a:lstStyle/>
          <a:p>
            <a:r>
              <a:rPr lang="en-US" dirty="0"/>
              <a:t>Appendix</a:t>
            </a:r>
            <a:br>
              <a:rPr lang="en-US" dirty="0"/>
            </a:br>
            <a:r>
              <a:rPr lang="en-US" sz="1600" dirty="0"/>
              <a:t>Student location analysis: school services classifications used for this analysis </a:t>
            </a:r>
          </a:p>
        </p:txBody>
      </p:sp>
      <p:sp>
        <p:nvSpPr>
          <p:cNvPr id="23" name="Rectangle 22">
            <a:extLst>
              <a:ext uri="{FF2B5EF4-FFF2-40B4-BE49-F238E27FC236}">
                <a16:creationId xmlns:a16="http://schemas.microsoft.com/office/drawing/2014/main" id="{410FE212-542B-41C4-9804-7841236BFAD4}"/>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sp>
        <p:nvSpPr>
          <p:cNvPr id="26" name="Arrow: Left-Right 25">
            <a:extLst>
              <a:ext uri="{FF2B5EF4-FFF2-40B4-BE49-F238E27FC236}">
                <a16:creationId xmlns:a16="http://schemas.microsoft.com/office/drawing/2014/main" id="{F1D57BF7-9EF0-4CF2-A3DD-8EECE6B4497B}"/>
              </a:ext>
            </a:extLst>
          </p:cNvPr>
          <p:cNvSpPr/>
          <p:nvPr/>
        </p:nvSpPr>
        <p:spPr>
          <a:xfrm>
            <a:off x="882782" y="1022352"/>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Elementary</a:t>
            </a:r>
            <a:r>
              <a:rPr kumimoji="0" lang="en-US" sz="1200" b="1" i="0" u="none" strike="noStrike" kern="1200" cap="none" spc="0" normalizeH="0" baseline="30000" noProof="0" dirty="0">
                <a:ln>
                  <a:noFill/>
                </a:ln>
                <a:solidFill>
                  <a:srgbClr val="2E2E38"/>
                </a:solidFill>
                <a:effectLst/>
                <a:uLnTx/>
                <a:uFillTx/>
                <a:latin typeface="EYInterstate Light"/>
                <a:ea typeface="+mn-ea"/>
                <a:cs typeface="+mn-cs"/>
              </a:rPr>
              <a:t>1</a:t>
            </a: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 traditional schools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9" name="Straight Connector 28">
            <a:extLst>
              <a:ext uri="{FF2B5EF4-FFF2-40B4-BE49-F238E27FC236}">
                <a16:creationId xmlns:a16="http://schemas.microsoft.com/office/drawing/2014/main" id="{DE4C74B6-F944-4415-985F-BCA0CF121C13}"/>
              </a:ext>
              <a:ext uri="{C183D7F6-B498-43B3-948B-1728B52AA6E4}">
                <adec:decorative xmlns:adec="http://schemas.microsoft.com/office/drawing/2017/decorative" val="1"/>
              </a:ext>
            </a:extLst>
          </p:cNvPr>
          <p:cNvCxnSpPr>
            <a:stCxn id="26" idx="4"/>
            <a:endCxn id="26" idx="6"/>
          </p:cNvCxnSpPr>
          <p:nvPr/>
        </p:nvCxnSpPr>
        <p:spPr>
          <a:xfrm>
            <a:off x="882782" y="1279721"/>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Content Placeholder 3">
            <a:extLst>
              <a:ext uri="{FF2B5EF4-FFF2-40B4-BE49-F238E27FC236}">
                <a16:creationId xmlns:a16="http://schemas.microsoft.com/office/drawing/2014/main" id="{E6C47193-77FF-4477-B7AC-CF0F96CA543C}"/>
              </a:ext>
            </a:extLst>
          </p:cNvPr>
          <p:cNvSpPr txBox="1">
            <a:spLocks/>
          </p:cNvSpPr>
          <p:nvPr/>
        </p:nvSpPr>
        <p:spPr>
          <a:xfrm>
            <a:off x="710727" y="1341037"/>
            <a:ext cx="5029200" cy="3017520"/>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Adams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Alighieri Dante Montessori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Baldwin Early Learning Pilot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Bates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Beethoven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Blackstone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Bradley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Channing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Chittick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Clap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Conley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Dever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East Boston Early Education Center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Ellis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Ellison-Parks Early Education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Everett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Grew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Guild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Hale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Harvard-Kent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Haynes Early Education Center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Henderson K-12 Inclusion School Lower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Higginson Inclusion K0-2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Holmes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Kennedy John F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Kennedy Patrick J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Kenny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Lee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Manning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Mason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Mather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Mattahunt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Mendell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Mozart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O'Donnell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Otis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Perkins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Perry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Philbrick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Quincy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Russell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Shaw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Sumner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Taylor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Tynan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UP Academy Holland</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West Zone Early Learning Center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Winship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Winthrop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endPar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44" name="Arrow: Left-Right 43">
            <a:extLst>
              <a:ext uri="{FF2B5EF4-FFF2-40B4-BE49-F238E27FC236}">
                <a16:creationId xmlns:a16="http://schemas.microsoft.com/office/drawing/2014/main" id="{E5D0305D-94E0-4D0F-A79A-AF39BFCF527F}"/>
              </a:ext>
            </a:extLst>
          </p:cNvPr>
          <p:cNvSpPr/>
          <p:nvPr/>
        </p:nvSpPr>
        <p:spPr>
          <a:xfrm>
            <a:off x="882782" y="4438652"/>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Elementary, specialty</a:t>
            </a:r>
            <a:r>
              <a:rPr kumimoji="0" lang="en-US" sz="1200" b="1" i="0" u="none" strike="noStrike" kern="1200" cap="none" spc="0" normalizeH="0" baseline="30000" noProof="0" dirty="0">
                <a:ln>
                  <a:noFill/>
                </a:ln>
                <a:solidFill>
                  <a:srgbClr val="2E2E38"/>
                </a:solidFill>
                <a:effectLst/>
                <a:uLnTx/>
                <a:uFillTx/>
                <a:latin typeface="EYInterstate Light"/>
                <a:ea typeface="+mn-ea"/>
                <a:cs typeface="+mn-cs"/>
              </a:rPr>
              <a:t>2</a:t>
            </a: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 schools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5" name="Straight Connector 44">
            <a:extLst>
              <a:ext uri="{FF2B5EF4-FFF2-40B4-BE49-F238E27FC236}">
                <a16:creationId xmlns:a16="http://schemas.microsoft.com/office/drawing/2014/main" id="{A97AC19C-DF7D-4BE6-8BD1-F1AE211837F3}"/>
              </a:ext>
              <a:ext uri="{C183D7F6-B498-43B3-948B-1728B52AA6E4}">
                <adec:decorative xmlns:adec="http://schemas.microsoft.com/office/drawing/2017/decorative" val="1"/>
              </a:ext>
            </a:extLst>
          </p:cNvPr>
          <p:cNvCxnSpPr>
            <a:stCxn id="44" idx="4"/>
            <a:endCxn id="44" idx="6"/>
          </p:cNvCxnSpPr>
          <p:nvPr/>
        </p:nvCxnSpPr>
        <p:spPr>
          <a:xfrm>
            <a:off x="882782" y="4696021"/>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Content Placeholder 3">
            <a:extLst>
              <a:ext uri="{FF2B5EF4-FFF2-40B4-BE49-F238E27FC236}">
                <a16:creationId xmlns:a16="http://schemas.microsoft.com/office/drawing/2014/main" id="{462AAE80-8279-492E-9D78-D34E78C1F85D}"/>
              </a:ext>
            </a:extLst>
          </p:cNvPr>
          <p:cNvSpPr txBox="1">
            <a:spLocks/>
          </p:cNvSpPr>
          <p:nvPr/>
        </p:nvSpPr>
        <p:spPr>
          <a:xfrm>
            <a:off x="710727" y="4753851"/>
            <a:ext cx="5029200" cy="123111"/>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a:t>
            </a:r>
            <a:r>
              <a:rPr kumimoji="0" lang="en-IN" sz="800" b="0" i="0" u="none" strike="noStrike" kern="1200" cap="none" spc="0" normalizeH="0" baseline="30000" noProof="0" dirty="0">
                <a:ln>
                  <a:noFill/>
                </a:ln>
                <a:solidFill>
                  <a:srgbClr val="2E2E38"/>
                </a:solidFill>
                <a:effectLst/>
                <a:uLnTx/>
                <a:uFillTx/>
                <a:latin typeface="EYInterstate Light" panose="02000506000000020004" pitchFamily="2" charset="0"/>
                <a:ea typeface="Verdana" panose="020B0604030504040204" pitchFamily="34" charset="0"/>
                <a:cs typeface="+mn-cs"/>
              </a:rPr>
              <a:t>3</a:t>
            </a: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 Elementary School</a:t>
            </a:r>
          </a:p>
        </p:txBody>
      </p:sp>
      <p:sp>
        <p:nvSpPr>
          <p:cNvPr id="40" name="Arrow: Left-Right 39">
            <a:extLst>
              <a:ext uri="{FF2B5EF4-FFF2-40B4-BE49-F238E27FC236}">
                <a16:creationId xmlns:a16="http://schemas.microsoft.com/office/drawing/2014/main" id="{0D1C38A7-9DD9-4190-91A5-C05BAE5197D1}"/>
              </a:ext>
            </a:extLst>
          </p:cNvPr>
          <p:cNvSpPr/>
          <p:nvPr/>
        </p:nvSpPr>
        <p:spPr>
          <a:xfrm>
            <a:off x="6367702" y="1022350"/>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Non-elementary</a:t>
            </a:r>
            <a:r>
              <a:rPr kumimoji="0" lang="en-US" sz="1200" b="1" i="0" u="none" strike="noStrike" kern="1200" cap="none" spc="0" normalizeH="0" baseline="30000" noProof="0" dirty="0">
                <a:ln>
                  <a:noFill/>
                </a:ln>
                <a:solidFill>
                  <a:srgbClr val="2E2E38"/>
                </a:solidFill>
                <a:effectLst/>
                <a:uLnTx/>
                <a:uFillTx/>
                <a:latin typeface="EYInterstate Light"/>
                <a:ea typeface="+mn-ea"/>
                <a:cs typeface="+mn-cs"/>
              </a:rPr>
              <a:t>4</a:t>
            </a: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 traditional schools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1" name="Straight Connector 40">
            <a:extLst>
              <a:ext uri="{FF2B5EF4-FFF2-40B4-BE49-F238E27FC236}">
                <a16:creationId xmlns:a16="http://schemas.microsoft.com/office/drawing/2014/main" id="{B4DE7B71-F924-4645-A9E4-D5409D89BEEF}"/>
              </a:ext>
              <a:ext uri="{C183D7F6-B498-43B3-948B-1728B52AA6E4}">
                <adec:decorative xmlns:adec="http://schemas.microsoft.com/office/drawing/2017/decorative" val="1"/>
              </a:ext>
            </a:extLst>
          </p:cNvPr>
          <p:cNvCxnSpPr>
            <a:stCxn id="40" idx="4"/>
            <a:endCxn id="40" idx="6"/>
          </p:cNvCxnSpPr>
          <p:nvPr/>
        </p:nvCxnSpPr>
        <p:spPr>
          <a:xfrm>
            <a:off x="6367702" y="1279719"/>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59B22C4A-10DD-43DF-A238-9930F1D0471A}"/>
              </a:ext>
            </a:extLst>
          </p:cNvPr>
          <p:cNvSpPr txBox="1">
            <a:spLocks/>
          </p:cNvSpPr>
          <p:nvPr/>
        </p:nvSpPr>
        <p:spPr>
          <a:xfrm>
            <a:off x="6175498" y="1341037"/>
            <a:ext cx="5029200" cy="3017520"/>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Another Course To College</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Community Leadership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Teachers Union K-8 Pilot</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Brighton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Burke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Charlestown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Community Academy of Science and Health</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Condon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Curley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Dearborn 6-12 STEM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East Boston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Edison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Eliot K-8 Innovation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English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Excel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Fenway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Frederick Pilot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Gardner Pilot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Greenwood Sarah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Haley Pilot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Henderson K-12 Inclusion School Upper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Hennigan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Hernandez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Higginson-Lewis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Hurley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Irving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Jackson-Mann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Kilmer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King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Lee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Lyndon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Lyon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Lyon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Madison Park Technical Vocational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Margarita Muniz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Mario Umana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McKay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Mildred Avenue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Mission Hill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Murphy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New Mission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Ohrenberger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Orchard Gardens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Quincy Upper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Roosevelt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TechBoston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Timilty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Tobin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Trotter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Warren-Prescott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Young Achievers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endPar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53" name="Arrow: Left-Right 52">
            <a:extLst>
              <a:ext uri="{FF2B5EF4-FFF2-40B4-BE49-F238E27FC236}">
                <a16:creationId xmlns:a16="http://schemas.microsoft.com/office/drawing/2014/main" id="{96EBB2C9-C496-48DD-85A7-C920816D9BB6}"/>
              </a:ext>
            </a:extLst>
          </p:cNvPr>
          <p:cNvSpPr/>
          <p:nvPr/>
        </p:nvSpPr>
        <p:spPr>
          <a:xfrm>
            <a:off x="6367702" y="4438650"/>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Non-elementary, specialty schools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4" name="Straight Connector 53">
            <a:extLst>
              <a:ext uri="{FF2B5EF4-FFF2-40B4-BE49-F238E27FC236}">
                <a16:creationId xmlns:a16="http://schemas.microsoft.com/office/drawing/2014/main" id="{1A053436-CF48-4174-A533-38773CECE52E}"/>
              </a:ext>
              <a:ext uri="{C183D7F6-B498-43B3-948B-1728B52AA6E4}">
                <adec:decorative xmlns:adec="http://schemas.microsoft.com/office/drawing/2017/decorative" val="1"/>
              </a:ext>
            </a:extLst>
          </p:cNvPr>
          <p:cNvCxnSpPr>
            <a:stCxn id="53" idx="4"/>
            <a:endCxn id="53" idx="6"/>
          </p:cNvCxnSpPr>
          <p:nvPr/>
        </p:nvCxnSpPr>
        <p:spPr>
          <a:xfrm>
            <a:off x="6367702" y="4696019"/>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0F697B2-51DA-4393-BFFA-05BFD54973CC}"/>
              </a:ext>
              <a:ext uri="{C183D7F6-B498-43B3-948B-1728B52AA6E4}">
                <adec:decorative xmlns:adec="http://schemas.microsoft.com/office/drawing/2017/decorative" val="1"/>
              </a:ext>
            </a:extLst>
          </p:cNvPr>
          <p:cNvGrpSpPr/>
          <p:nvPr/>
        </p:nvGrpSpPr>
        <p:grpSpPr>
          <a:xfrm>
            <a:off x="4370689" y="4822881"/>
            <a:ext cx="6834009" cy="1072577"/>
            <a:chOff x="4370689" y="4822881"/>
            <a:chExt cx="6834009" cy="1072577"/>
          </a:xfrm>
        </p:grpSpPr>
        <p:sp>
          <p:nvSpPr>
            <p:cNvPr id="47" name="Content Placeholder 3">
              <a:extLst>
                <a:ext uri="{FF2B5EF4-FFF2-40B4-BE49-F238E27FC236}">
                  <a16:creationId xmlns:a16="http://schemas.microsoft.com/office/drawing/2014/main" id="{E5D7C64A-AB29-423D-BACA-6A995BC0FF7D}"/>
                </a:ext>
              </a:extLst>
            </p:cNvPr>
            <p:cNvSpPr txBox="1">
              <a:spLocks/>
            </p:cNvSpPr>
            <p:nvPr/>
          </p:nvSpPr>
          <p:spPr>
            <a:xfrm>
              <a:off x="6175498" y="4822881"/>
              <a:ext cx="5029200" cy="1054135"/>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Adult Tech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Arts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Collaborative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International High School &amp; Newcomers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Latin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Latin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Carter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Community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Greater Egleston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Horace Mann School for the Deaf Hard of Hearing</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Prep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So. End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O'Bryant School of Math &amp; Science*</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Snowden International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endPar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27" name="Callout_63804749004580674727" descr="&#10;">
              <a:extLst>
                <a:ext uri="{FF2B5EF4-FFF2-40B4-BE49-F238E27FC236}">
                  <a16:creationId xmlns:a16="http://schemas.microsoft.com/office/drawing/2014/main" id="{457A716B-CCF2-4CA1-8454-D559B5245F7B}"/>
                </a:ext>
              </a:extLst>
            </p:cNvPr>
            <p:cNvSpPr/>
            <p:nvPr>
              <p:custDataLst>
                <p:tags r:id="rId1"/>
              </p:custDataLst>
            </p:nvPr>
          </p:nvSpPr>
          <p:spPr>
            <a:xfrm>
              <a:off x="4370689" y="5304578"/>
              <a:ext cx="1587023" cy="590880"/>
            </a:xfrm>
            <a:prstGeom prst="wedgeRectCallout">
              <a:avLst>
                <a:gd name="adj1" fmla="val 61790"/>
                <a:gd name="adj2" fmla="val 1757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Schools with an asterisks are “exam” schools that are not included in the location analysis</a:t>
              </a:r>
            </a:p>
          </p:txBody>
        </p:sp>
      </p:grpSp>
      <p:sp>
        <p:nvSpPr>
          <p:cNvPr id="51" name="footnote_6380420316088055392" descr="Footnote">
            <a:extLst>
              <a:ext uri="{FF2B5EF4-FFF2-40B4-BE49-F238E27FC236}">
                <a16:creationId xmlns:a16="http://schemas.microsoft.com/office/drawing/2014/main" id="{C93BF23E-903F-498C-9E34-3200A904AF60}"/>
              </a:ext>
            </a:extLst>
          </p:cNvPr>
          <p:cNvSpPr txBox="1"/>
          <p:nvPr/>
        </p:nvSpPr>
        <p:spPr>
          <a:xfrm>
            <a:off x="609917" y="5964808"/>
            <a:ext cx="10667180" cy="428878"/>
          </a:xfrm>
          <a:prstGeom prst="rect">
            <a:avLst/>
          </a:prstGeom>
          <a:noFill/>
        </p:spPr>
        <p:txBody>
          <a:bodyPr vert="horz" wrap="square" lIns="0" tIns="0" rIns="0" bIns="0" numCol="2"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Schools that only serve students in PK-6</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Schools that either serve students with specific disabilities, require an entrance exam, or are classified by BPS as specialty </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McKinley Schools has 4 schools in 1 – the 4 schools were analyzed separately</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Schools that serve any students above grade 6 – includes PK-8, PK-12, middle school, or high school</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52" name="source_6380420058075255931" descr="Source">
            <a:extLst>
              <a:ext uri="{FF2B5EF4-FFF2-40B4-BE49-F238E27FC236}">
                <a16:creationId xmlns:a16="http://schemas.microsoft.com/office/drawing/2014/main" id="{AF26E326-0B14-4B22-96B0-38E5CB42E18C}"/>
              </a:ext>
            </a:extLst>
          </p:cNvPr>
          <p:cNvSpPr txBox="1"/>
          <p:nvPr/>
        </p:nvSpPr>
        <p:spPr>
          <a:xfrm>
            <a:off x="609917" y="6405069"/>
            <a:ext cx="2963271" cy="46782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school-specific websites;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22" name="TextBox 21">
            <a:extLst>
              <a:ext uri="{FF2B5EF4-FFF2-40B4-BE49-F238E27FC236}">
                <a16:creationId xmlns:a16="http://schemas.microsoft.com/office/drawing/2014/main" id="{2561ECA2-1269-4CEE-B352-B9870B24D462}"/>
              </a:ext>
            </a:extLst>
          </p:cNvPr>
          <p:cNvSpPr txBox="1"/>
          <p:nvPr/>
        </p:nvSpPr>
        <p:spPr>
          <a:xfrm>
            <a:off x="3676374" y="6405068"/>
            <a:ext cx="5120493" cy="429347"/>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49AADA5D-03A8-4156-B8A3-EDD5E1B9AA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DAD880AD-BAB9-4293-A16D-1FCBA2337B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109</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16518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882A016-1D4C-4953-A7F5-BA6A4534B06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052433485"/>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24581" name="think-cell Slide" r:id="rId6" imgW="415" imgH="416" progId="TCLayout.ActiveDocument.1">
                  <p:embed/>
                </p:oleObj>
              </mc:Choice>
              <mc:Fallback>
                <p:oleObj name="think-cell Slide" r:id="rId6" imgW="415" imgH="416" progId="TCLayout.ActiveDocument.1">
                  <p:embed/>
                  <p:pic>
                    <p:nvPicPr>
                      <p:cNvPr id="15" name="Object 14" hidden="1">
                        <a:extLst>
                          <a:ext uri="{FF2B5EF4-FFF2-40B4-BE49-F238E27FC236}">
                            <a16:creationId xmlns:a16="http://schemas.microsoft.com/office/drawing/2014/main" id="{7882A016-1D4C-4953-A7F5-BA6A4534B064}"/>
                          </a:ext>
                          <a:ext uri="{C183D7F6-B498-43B3-948B-1728B52AA6E4}">
                            <adec:decorative xmlns:adec="http://schemas.microsoft.com/office/drawing/2017/decorative" val="1"/>
                          </a:ext>
                        </a:extLst>
                      </p:cNvPr>
                      <p:cNvPicPr/>
                      <p:nvPr/>
                    </p:nvPicPr>
                    <p:blipFill>
                      <a:blip r:embed="rId7"/>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439FEDE-4960-47DA-A0C4-E0BA5E8BDD48}"/>
              </a:ext>
            </a:extLst>
          </p:cNvPr>
          <p:cNvSpPr>
            <a:spLocks noGrp="1"/>
          </p:cNvSpPr>
          <p:nvPr>
            <p:ph type="title"/>
          </p:nvPr>
        </p:nvSpPr>
        <p:spPr/>
        <p:txBody>
          <a:bodyPr vert="horz"/>
          <a:lstStyle/>
          <a:p>
            <a:r>
              <a:rPr lang="en-GB" dirty="0"/>
              <a:t>Executive summary (8/8)</a:t>
            </a:r>
            <a:br>
              <a:rPr lang="en-GB" dirty="0"/>
            </a:br>
            <a:endParaRPr lang="de-DE"/>
          </a:p>
        </p:txBody>
      </p:sp>
      <p:sp>
        <p:nvSpPr>
          <p:cNvPr id="8" name="Arrow: Left-Right 7">
            <a:extLst>
              <a:ext uri="{FF2B5EF4-FFF2-40B4-BE49-F238E27FC236}">
                <a16:creationId xmlns:a16="http://schemas.microsoft.com/office/drawing/2014/main" id="{CCC769F1-9B5D-44A2-8231-31D379B5F36C}"/>
              </a:ext>
            </a:extLst>
          </p:cNvPr>
          <p:cNvSpPr/>
          <p:nvPr/>
        </p:nvSpPr>
        <p:spPr>
          <a:xfrm>
            <a:off x="4363790" y="1043287"/>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Data domain opportunities for improvement</a:t>
            </a:r>
            <a:endParaRPr lang="en-US" sz="1200" dirty="0">
              <a:solidFill>
                <a:schemeClr val="bg1"/>
              </a:solidFill>
            </a:endParaRPr>
          </a:p>
        </p:txBody>
      </p:sp>
      <p:cxnSp>
        <p:nvCxnSpPr>
          <p:cNvPr id="9" name="Straight Connector 8">
            <a:extLst>
              <a:ext uri="{FF2B5EF4-FFF2-40B4-BE49-F238E27FC236}">
                <a16:creationId xmlns:a16="http://schemas.microsoft.com/office/drawing/2014/main" id="{F7DFE9B7-A455-4E4E-ABA0-D3FCC03E8348}"/>
              </a:ext>
              <a:ext uri="{C183D7F6-B498-43B3-948B-1728B52AA6E4}">
                <adec:decorative xmlns:adec="http://schemas.microsoft.com/office/drawing/2017/decorative" val="1"/>
              </a:ext>
            </a:extLst>
          </p:cNvPr>
          <p:cNvCxnSpPr>
            <a:stCxn id="8" idx="4"/>
            <a:endCxn id="8" idx="6"/>
          </p:cNvCxnSpPr>
          <p:nvPr/>
        </p:nvCxnSpPr>
        <p:spPr>
          <a:xfrm>
            <a:off x="4363790" y="1300656"/>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Table 11">
            <a:extLst>
              <a:ext uri="{FF2B5EF4-FFF2-40B4-BE49-F238E27FC236}">
                <a16:creationId xmlns:a16="http://schemas.microsoft.com/office/drawing/2014/main" id="{789BC7C1-CA68-4C06-9A4F-7E6499AFD40C}"/>
              </a:ext>
            </a:extLst>
          </p:cNvPr>
          <p:cNvGraphicFramePr>
            <a:graphicFrameLocks/>
          </p:cNvGraphicFramePr>
          <p:nvPr>
            <p:extLst>
              <p:ext uri="{D42A27DB-BD31-4B8C-83A1-F6EECF244321}">
                <p14:modId xmlns:p14="http://schemas.microsoft.com/office/powerpoint/2010/main" val="891064612"/>
              </p:ext>
            </p:extLst>
          </p:nvPr>
        </p:nvGraphicFramePr>
        <p:xfrm>
          <a:off x="3064837" y="1464349"/>
          <a:ext cx="6068678" cy="4424844"/>
        </p:xfrm>
        <a:graphic>
          <a:graphicData uri="http://schemas.openxmlformats.org/drawingml/2006/table">
            <a:tbl>
              <a:tblPr firstRow="1" bandRow="1">
                <a:tableStyleId>{F2DE63D5-997A-4646-A377-4702673A728D}</a:tableStyleId>
              </a:tblPr>
              <a:tblGrid>
                <a:gridCol w="414963">
                  <a:extLst>
                    <a:ext uri="{9D8B030D-6E8A-4147-A177-3AD203B41FA5}">
                      <a16:colId xmlns:a16="http://schemas.microsoft.com/office/drawing/2014/main" val="215802128"/>
                    </a:ext>
                  </a:extLst>
                </a:gridCol>
                <a:gridCol w="3038249">
                  <a:extLst>
                    <a:ext uri="{9D8B030D-6E8A-4147-A177-3AD203B41FA5}">
                      <a16:colId xmlns:a16="http://schemas.microsoft.com/office/drawing/2014/main" val="433030060"/>
                    </a:ext>
                  </a:extLst>
                </a:gridCol>
                <a:gridCol w="1307733">
                  <a:extLst>
                    <a:ext uri="{9D8B030D-6E8A-4147-A177-3AD203B41FA5}">
                      <a16:colId xmlns:a16="http://schemas.microsoft.com/office/drawing/2014/main" val="2418484499"/>
                    </a:ext>
                  </a:extLst>
                </a:gridCol>
                <a:gridCol w="1307733">
                  <a:extLst>
                    <a:ext uri="{9D8B030D-6E8A-4147-A177-3AD203B41FA5}">
                      <a16:colId xmlns:a16="http://schemas.microsoft.com/office/drawing/2014/main" val="504256504"/>
                    </a:ext>
                  </a:extLst>
                </a:gridCol>
              </a:tblGrid>
              <a:tr h="593244">
                <a:tc>
                  <a:txBody>
                    <a:bodyPr/>
                    <a:lstStyle/>
                    <a:p>
                      <a:pPr algn="ctr"/>
                      <a:r>
                        <a:rPr lang="en-US" sz="1200" dirty="0">
                          <a:solidFill>
                            <a:schemeClr val="tx1"/>
                          </a:solidFill>
                          <a:latin typeface="+mj-lt"/>
                        </a:rPr>
                        <a:t>No.</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marL="0" marR="0" lvl="0" indent="0" algn="ctr" defTabSz="913943"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Data domain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200" dirty="0">
                          <a:solidFill>
                            <a:schemeClr val="tx1"/>
                          </a:solidFill>
                          <a:latin typeface="+mj-lt"/>
                        </a:rPr>
                        <a:t>Total opportunities identified</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200" dirty="0">
                          <a:solidFill>
                            <a:schemeClr val="tx1"/>
                          </a:solidFill>
                          <a:latin typeface="+mj-lt"/>
                        </a:rPr>
                        <a:t>Page number</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extLst>
                  <a:ext uri="{0D108BD9-81ED-4DB2-BD59-A6C34878D82A}">
                    <a16:rowId xmlns:a16="http://schemas.microsoft.com/office/drawing/2014/main" val="3853419591"/>
                  </a:ext>
                </a:extLst>
              </a:tr>
              <a:tr h="417458">
                <a:tc>
                  <a:txBody>
                    <a:bodyPr/>
                    <a:lstStyle/>
                    <a:p>
                      <a:pPr algn="ctr"/>
                      <a:r>
                        <a:rPr lang="en-US" sz="1100" b="1" dirty="0">
                          <a:solidFill>
                            <a:schemeClr val="tx1"/>
                          </a:solidFill>
                          <a:latin typeface="+mj-lt"/>
                        </a:rPr>
                        <a:t>1a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200" dirty="0">
                          <a:solidFill>
                            <a:schemeClr val="bg1"/>
                          </a:solidFill>
                          <a:latin typeface="+mj-lt"/>
                        </a:rPr>
                        <a:t>Student program participation – Special Education</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noProof="0" dirty="0">
                          <a:solidFill>
                            <a:schemeClr val="bg1"/>
                          </a:solidFill>
                          <a:latin typeface="+mj-lt"/>
                          <a:ea typeface="+mn-ea"/>
                          <a:cs typeface="+mn-cs"/>
                        </a:rPr>
                        <a:t>8</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8" action="ppaction://hlinksldjump"/>
                        </a:rPr>
                        <a:t>33</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333450"/>
                  </a:ext>
                </a:extLst>
              </a:tr>
              <a:tr h="417458">
                <a:tc>
                  <a:txBody>
                    <a:bodyPr/>
                    <a:lstStyle/>
                    <a:p>
                      <a:pPr algn="ctr"/>
                      <a:r>
                        <a:rPr lang="en-US" sz="1100" b="1" dirty="0">
                          <a:solidFill>
                            <a:schemeClr val="tx1"/>
                          </a:solidFill>
                          <a:latin typeface="+mj-lt"/>
                        </a:rPr>
                        <a:t>1b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200" dirty="0">
                          <a:solidFill>
                            <a:schemeClr val="bg1"/>
                          </a:solidFill>
                          <a:latin typeface="+mj-lt"/>
                        </a:rPr>
                        <a:t>Student program participation – English Learners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noProof="0" dirty="0">
                          <a:solidFill>
                            <a:schemeClr val="bg1"/>
                          </a:solidFill>
                          <a:latin typeface="+mj-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9" action="ppaction://hlinksldjump"/>
                        </a:rPr>
                        <a:t>36</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839227"/>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2a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solidFill>
                            <a:schemeClr val="bg1"/>
                          </a:solidFill>
                          <a:latin typeface="+mj-lt"/>
                        </a:rPr>
                        <a:t>Student enrollment and exit – enrollment </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dirty="0">
                          <a:solidFill>
                            <a:schemeClr val="bg1">
                              <a:lumMod val="50000"/>
                            </a:schemeClr>
                          </a:solidFill>
                          <a:latin typeface="+mj-lt"/>
                          <a:ea typeface="+mn-ea"/>
                          <a:cs typeface="+mn-cs"/>
                        </a:rPr>
                        <a:t>2</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0" action="ppaction://hlinksldjump"/>
                        </a:rPr>
                        <a:t>39</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480109"/>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2b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200" dirty="0">
                          <a:solidFill>
                            <a:schemeClr val="bg1"/>
                          </a:solidFill>
                          <a:latin typeface="+mj-lt"/>
                        </a:rPr>
                        <a:t>Student enrollment and exit - withdrawals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en-US" sz="1200" b="0" kern="1200" dirty="0">
                          <a:solidFill>
                            <a:schemeClr val="bg1">
                              <a:lumMod val="50000"/>
                            </a:schemeClr>
                          </a:solidFill>
                          <a:latin typeface="+mj-lt"/>
                          <a:ea typeface="+mn-ea"/>
                          <a:cs typeface="+mn-cs"/>
                        </a:rPr>
                        <a:t>13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1" action="ppaction://hlinksldjump"/>
                        </a:rPr>
                        <a:t>40</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30633"/>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r>
                        <a:rPr lang="en-US" sz="1200" dirty="0">
                          <a:solidFill>
                            <a:schemeClr val="bg1"/>
                          </a:solidFill>
                          <a:latin typeface="+mj-lt"/>
                        </a:rPr>
                        <a:t>Student discipline</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dirty="0">
                          <a:solidFill>
                            <a:schemeClr val="bg1"/>
                          </a:solidFill>
                          <a:latin typeface="+mj-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2" action="ppaction://hlinksldjump"/>
                        </a:rPr>
                        <a:t>44</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93595"/>
                  </a:ext>
                </a:extLst>
              </a:tr>
              <a:tr h="417458">
                <a:tc>
                  <a:txBody>
                    <a:bodyPr/>
                    <a:lstStyle/>
                    <a:p>
                      <a:pPr marL="0" algn="ctr" defTabSz="914400" rtl="0" eaLnBrk="1" latinLnBrk="0" hangingPunct="1"/>
                      <a:r>
                        <a:rPr lang="en-US" sz="1100" b="1" kern="1200" dirty="0">
                          <a:solidFill>
                            <a:schemeClr val="bg1"/>
                          </a:solidFill>
                          <a:latin typeface="+mj-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8021"/>
                    </a:solidFill>
                  </a:tcPr>
                </a:tc>
                <a:tc>
                  <a:txBody>
                    <a:bodyPr/>
                    <a:lstStyle/>
                    <a:p>
                      <a:r>
                        <a:rPr lang="en-US" sz="1200" dirty="0">
                          <a:solidFill>
                            <a:schemeClr val="bg1"/>
                          </a:solidFill>
                          <a:latin typeface="+mj-lt"/>
                        </a:rPr>
                        <a:t>Student restraints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kern="1200" dirty="0">
                          <a:solidFill>
                            <a:schemeClr val="bg1"/>
                          </a:solidFill>
                          <a:effectLst/>
                          <a:latin typeface="+mj-lt"/>
                          <a:ea typeface="+mn-ea"/>
                          <a:cs typeface="+mn-cs"/>
                        </a:rPr>
                        <a:t>10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3" action="ppaction://hlinksldjump"/>
                        </a:rPr>
                        <a:t>47</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119947"/>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r>
                        <a:rPr lang="en-US" sz="1200" dirty="0">
                          <a:solidFill>
                            <a:schemeClr val="bg1"/>
                          </a:solidFill>
                          <a:latin typeface="+mj-lt"/>
                        </a:rPr>
                        <a:t>Morning bus on-time performance </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lang="en-US" sz="1200" b="0" kern="1200" noProof="0" dirty="0">
                          <a:solidFill>
                            <a:schemeClr val="bg1">
                              <a:lumMod val="50000"/>
                            </a:schemeClr>
                          </a:solidFill>
                          <a:latin typeface="+mj-lt"/>
                          <a:ea typeface="+mn-ea"/>
                          <a:cs typeface="+mn-cs"/>
                        </a:rPr>
                        <a:t>14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4" action="ppaction://hlinksldjump"/>
                        </a:rPr>
                        <a:t>50</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0573"/>
                  </a:ext>
                </a:extLst>
              </a:tr>
              <a:tr h="417458">
                <a:tc>
                  <a:txBody>
                    <a:bodyPr/>
                    <a:lstStyle/>
                    <a:p>
                      <a:pPr marL="0" algn="ctr" defTabSz="914400" rtl="0" eaLnBrk="1" latinLnBrk="0" hangingPunct="1"/>
                      <a:r>
                        <a:rPr lang="en-US" sz="1100" b="1" kern="1200" dirty="0">
                          <a:solidFill>
                            <a:schemeClr val="tx1"/>
                          </a:solidFill>
                          <a:latin typeface="+mj-lt"/>
                          <a:ea typeface="+mn-ea"/>
                          <a:cs typeface="+mn-cs"/>
                        </a:rPr>
                        <a:t>6</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en-US" sz="1200" dirty="0">
                          <a:solidFill>
                            <a:schemeClr val="bg1"/>
                          </a:solidFill>
                          <a:latin typeface="+mj-lt"/>
                        </a:rPr>
                        <a:t>Parental complaints</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en-US" sz="1200" b="0" kern="1200" dirty="0">
                          <a:solidFill>
                            <a:schemeClr val="bg2"/>
                          </a:solidFill>
                          <a:latin typeface="+mj-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5" action="ppaction://hlinksldjump"/>
                        </a:rPr>
                        <a:t>55</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608355"/>
                  </a:ext>
                </a:extLst>
              </a:tr>
              <a:tr h="417458">
                <a:tc>
                  <a:txBody>
                    <a:bodyPr/>
                    <a:lstStyle/>
                    <a:p>
                      <a:pPr marL="0" algn="ctr" defTabSz="914400" rtl="0" eaLnBrk="1" latinLnBrk="0" hangingPunct="1"/>
                      <a:r>
                        <a:rPr lang="en-US" sz="1100" b="1" kern="1200" dirty="0">
                          <a:solidFill>
                            <a:schemeClr val="bg1"/>
                          </a:solidFill>
                          <a:latin typeface="+mj-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r>
                        <a:rPr lang="en-US" sz="1200" dirty="0">
                          <a:solidFill>
                            <a:schemeClr val="bg1"/>
                          </a:solidFill>
                          <a:latin typeface="+mj-lt"/>
                        </a:rPr>
                        <a:t>Student assignment</a:t>
                      </a:r>
                      <a:endParaRPr lang="de-DE"/>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defTabSz="914400" rtl="0" eaLnBrk="1" latinLnBrk="0" hangingPunct="1">
                        <a:buClrTx/>
                        <a:buSzPct val="75000"/>
                        <a:buFont typeface="Wingdings 3" panose="05040102010807070707" pitchFamily="18" charset="2"/>
                        <a:buNone/>
                      </a:pPr>
                      <a:r>
                        <a:rPr lang="en-US" sz="1200" b="0" kern="1200" dirty="0">
                          <a:solidFill>
                            <a:schemeClr val="bg2"/>
                          </a:solidFill>
                          <a:latin typeface="+mj-lt"/>
                          <a:ea typeface="+mn-ea"/>
                          <a:cs typeface="+mn-cs"/>
                        </a:rPr>
                        <a:t>Not evaluated for opportunities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200" b="0" i="0" u="none" strike="noStrike" kern="1200" cap="none" spc="0" normalizeH="0" baseline="0" noProof="0" dirty="0">
                          <a:ln>
                            <a:noFill/>
                          </a:ln>
                          <a:solidFill>
                            <a:schemeClr val="bg1"/>
                          </a:solidFill>
                          <a:effectLst/>
                          <a:uLnTx/>
                          <a:uFillTx/>
                          <a:latin typeface="EYInterstate Light"/>
                          <a:ea typeface="+mn-ea"/>
                          <a:cs typeface="+mn-cs"/>
                          <a:hlinkClick r:id="rId16" action="ppaction://hlinksldjump"/>
                        </a:rPr>
                        <a:t>60</a:t>
                      </a:r>
                      <a:endParaRPr kumimoji="0" lang="en-US" sz="1200" b="0" i="0" u="none" strike="noStrike" kern="1200" cap="none" spc="0" normalizeH="0" baseline="0" noProof="0" dirty="0">
                        <a:ln>
                          <a:noFill/>
                        </a:ln>
                        <a:solidFill>
                          <a:schemeClr val="bg1"/>
                        </a:solidFill>
                        <a:effectLst/>
                        <a:uLnTx/>
                        <a:uFillTx/>
                        <a:latin typeface="EYInterstate Ligh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197725"/>
                  </a:ext>
                </a:extLst>
              </a:tr>
            </a:tbl>
          </a:graphicData>
        </a:graphic>
      </p:graphicFrame>
      <p:sp>
        <p:nvSpPr>
          <p:cNvPr id="18" name="Text box_63808439026374256425">
            <a:extLst>
              <a:ext uri="{FF2B5EF4-FFF2-40B4-BE49-F238E27FC236}">
                <a16:creationId xmlns:a16="http://schemas.microsoft.com/office/drawing/2014/main" id="{CA60798F-1B5D-4431-8154-166CC1FE6418}"/>
              </a:ext>
            </a:extLst>
          </p:cNvPr>
          <p:cNvSpPr/>
          <p:nvPr>
            <p:custDataLst>
              <p:tags r:id="rId3"/>
            </p:custDataLst>
          </p:nvPr>
        </p:nvSpPr>
        <p:spPr>
          <a:xfrm>
            <a:off x="5903075" y="6117499"/>
            <a:ext cx="462178" cy="21544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400" b="1" dirty="0">
                <a:solidFill>
                  <a:schemeClr val="bg1"/>
                </a:solidFill>
              </a:rPr>
              <a:t>Total</a:t>
            </a:r>
            <a:r>
              <a:rPr lang="en-US" sz="1400" dirty="0">
                <a:solidFill>
                  <a:schemeClr val="bg1"/>
                </a:solidFill>
              </a:rPr>
              <a:t>:</a:t>
            </a:r>
          </a:p>
        </p:txBody>
      </p:sp>
      <p:sp>
        <p:nvSpPr>
          <p:cNvPr id="19" name="Text box_63808439026374256425">
            <a:extLst>
              <a:ext uri="{FF2B5EF4-FFF2-40B4-BE49-F238E27FC236}">
                <a16:creationId xmlns:a16="http://schemas.microsoft.com/office/drawing/2014/main" id="{FDBA6588-DE5B-4B0A-9799-AF50EA3B0739}"/>
              </a:ext>
            </a:extLst>
          </p:cNvPr>
          <p:cNvSpPr/>
          <p:nvPr>
            <p:custDataLst>
              <p:tags r:id="rId4"/>
            </p:custDataLst>
          </p:nvPr>
        </p:nvSpPr>
        <p:spPr>
          <a:xfrm>
            <a:off x="7083266" y="6117499"/>
            <a:ext cx="221214" cy="21544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400" b="1" dirty="0">
                <a:solidFill>
                  <a:schemeClr val="bg1"/>
                </a:solidFill>
              </a:rPr>
              <a:t>61</a:t>
            </a:r>
          </a:p>
        </p:txBody>
      </p:sp>
      <p:sp>
        <p:nvSpPr>
          <p:cNvPr id="14" name="TextBox 13">
            <a:extLst>
              <a:ext uri="{FF2B5EF4-FFF2-40B4-BE49-F238E27FC236}">
                <a16:creationId xmlns:a16="http://schemas.microsoft.com/office/drawing/2014/main" id="{2B503189-F486-4C88-8D31-C0FF031D436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BEBB47CA-8F43-49AE-9EF1-1FA20EA61C90}"/>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AB631E5A-54D1-4520-82E8-2CD53E1573B7}"/>
              </a:ext>
            </a:extLst>
          </p:cNvPr>
          <p:cNvSpPr>
            <a:spLocks noGrp="1"/>
          </p:cNvSpPr>
          <p:nvPr>
            <p:ph type="sldNum" sz="quarter" idx="12"/>
          </p:nvPr>
        </p:nvSpPr>
        <p:spPr/>
        <p:txBody>
          <a:bodyPr/>
          <a:lstStyle/>
          <a:p>
            <a:r>
              <a:rPr lang="en-IN" dirty="0"/>
              <a:t>Page </a:t>
            </a:r>
            <a:fld id="{F1BC30E3-FFE5-4B91-AA19-87A149EBB9EE}" type="slidenum">
              <a:rPr smtClean="0"/>
              <a:pPr/>
              <a:t>11</a:t>
            </a:fld>
            <a:endParaRPr dirty="0"/>
          </a:p>
        </p:txBody>
      </p:sp>
    </p:spTree>
    <p:extLst>
      <p:ext uri="{BB962C8B-B14F-4D97-AF65-F5344CB8AC3E}">
        <p14:creationId xmlns:p14="http://schemas.microsoft.com/office/powerpoint/2010/main" val="18604787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791138-6919-49FA-8852-762B02EA065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367853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61" name="think-cell Slide" r:id="rId7" imgW="473" imgH="476" progId="TCLayout.ActiveDocument.1">
                  <p:embed/>
                </p:oleObj>
              </mc:Choice>
              <mc:Fallback>
                <p:oleObj name="think-cell Slide" r:id="rId7" imgW="473" imgH="476" progId="TCLayout.ActiveDocument.1">
                  <p:embed/>
                  <p:pic>
                    <p:nvPicPr>
                      <p:cNvPr id="3" name="Object 2" hidden="1">
                        <a:extLst>
                          <a:ext uri="{FF2B5EF4-FFF2-40B4-BE49-F238E27FC236}">
                            <a16:creationId xmlns:a16="http://schemas.microsoft.com/office/drawing/2014/main" id="{67791138-6919-49FA-8852-762B02EA0653}"/>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4FEB6395-9A67-4751-881F-740FECEF846B}"/>
              </a:ext>
            </a:extLst>
          </p:cNvPr>
          <p:cNvSpPr>
            <a:spLocks noGrp="1"/>
          </p:cNvSpPr>
          <p:nvPr>
            <p:ph type="title"/>
          </p:nvPr>
        </p:nvSpPr>
        <p:spPr/>
        <p:txBody>
          <a:bodyPr vert="horz"/>
          <a:lstStyle/>
          <a:p>
            <a:r>
              <a:rPr lang="en-US" dirty="0"/>
              <a:t>Appendix</a:t>
            </a:r>
            <a:br>
              <a:rPr lang="en-US" dirty="0"/>
            </a:br>
            <a:r>
              <a:rPr lang="en-US" sz="1600" dirty="0"/>
              <a:t>Student location analysis: specialty schools</a:t>
            </a:r>
          </a:p>
        </p:txBody>
      </p:sp>
      <p:sp>
        <p:nvSpPr>
          <p:cNvPr id="23" name="Rectangle 22">
            <a:extLst>
              <a:ext uri="{FF2B5EF4-FFF2-40B4-BE49-F238E27FC236}">
                <a16:creationId xmlns:a16="http://schemas.microsoft.com/office/drawing/2014/main" id="{410FE212-542B-41C4-9804-7841236BFAD4}"/>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sp>
        <p:nvSpPr>
          <p:cNvPr id="46" name="Arrow: Left-Right 45">
            <a:extLst>
              <a:ext uri="{FF2B5EF4-FFF2-40B4-BE49-F238E27FC236}">
                <a16:creationId xmlns:a16="http://schemas.microsoft.com/office/drawing/2014/main" id="{11CE685F-93CB-46A0-8590-4F8C91BA42F2}"/>
              </a:ext>
            </a:extLst>
          </p:cNvPr>
          <p:cNvSpPr/>
          <p:nvPr/>
        </p:nvSpPr>
        <p:spPr>
          <a:xfrm>
            <a:off x="3436003" y="1308008"/>
            <a:ext cx="5015008"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Specialty school types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3" name="Straight Connector 52">
            <a:extLst>
              <a:ext uri="{FF2B5EF4-FFF2-40B4-BE49-F238E27FC236}">
                <a16:creationId xmlns:a16="http://schemas.microsoft.com/office/drawing/2014/main" id="{A02BBE95-368A-49AF-9D04-A02A4558738F}"/>
              </a:ext>
              <a:ext uri="{C183D7F6-B498-43B3-948B-1728B52AA6E4}">
                <adec:decorative xmlns:adec="http://schemas.microsoft.com/office/drawing/2017/decorative" val="1"/>
              </a:ext>
            </a:extLst>
          </p:cNvPr>
          <p:cNvCxnSpPr>
            <a:stCxn id="46" idx="4"/>
            <a:endCxn id="46" idx="6"/>
          </p:cNvCxnSpPr>
          <p:nvPr/>
        </p:nvCxnSpPr>
        <p:spPr>
          <a:xfrm>
            <a:off x="3436003" y="1565377"/>
            <a:ext cx="501500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9" name="Arrow: Left-Right 88">
            <a:extLst>
              <a:ext uri="{FF2B5EF4-FFF2-40B4-BE49-F238E27FC236}">
                <a16:creationId xmlns:a16="http://schemas.microsoft.com/office/drawing/2014/main" id="{32D968AE-C039-4A28-A4E2-2D28C99A5772}"/>
              </a:ext>
              <a:ext uri="{C183D7F6-B498-43B3-948B-1728B52AA6E4}">
                <adec:decorative xmlns:adec="http://schemas.microsoft.com/office/drawing/2017/decorative" val="0"/>
              </a:ext>
            </a:extLst>
          </p:cNvPr>
          <p:cNvSpPr/>
          <p:nvPr/>
        </p:nvSpPr>
        <p:spPr>
          <a:xfrm>
            <a:off x="996514" y="1738679"/>
            <a:ext cx="3103682"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Special Education day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90" name="Straight Connector 89">
            <a:extLst>
              <a:ext uri="{FF2B5EF4-FFF2-40B4-BE49-F238E27FC236}">
                <a16:creationId xmlns:a16="http://schemas.microsoft.com/office/drawing/2014/main" id="{5F35395D-B24D-4773-A9C8-72C702D0372D}"/>
              </a:ext>
              <a:ext uri="{C183D7F6-B498-43B3-948B-1728B52AA6E4}">
                <adec:decorative xmlns:adec="http://schemas.microsoft.com/office/drawing/2017/decorative" val="1"/>
              </a:ext>
            </a:extLst>
          </p:cNvPr>
          <p:cNvCxnSpPr>
            <a:stCxn id="89" idx="4"/>
            <a:endCxn id="89" idx="6"/>
          </p:cNvCxnSpPr>
          <p:nvPr/>
        </p:nvCxnSpPr>
        <p:spPr>
          <a:xfrm>
            <a:off x="996514" y="1980659"/>
            <a:ext cx="31036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Content Placeholder 3">
            <a:extLst>
              <a:ext uri="{FF2B5EF4-FFF2-40B4-BE49-F238E27FC236}">
                <a16:creationId xmlns:a16="http://schemas.microsoft.com/office/drawing/2014/main" id="{F5AFCA87-A221-44D4-AD63-1F2B20053AE1}"/>
              </a:ext>
            </a:extLst>
          </p:cNvPr>
          <p:cNvSpPr txBox="1">
            <a:spLocks/>
          </p:cNvSpPr>
          <p:nvPr/>
        </p:nvSpPr>
        <p:spPr>
          <a:xfrm>
            <a:off x="863126" y="2051648"/>
            <a:ext cx="3415515" cy="1638910"/>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While every BPS school offers special education services, there are three schools that specialize in serving students with specific disabilities:</a:t>
            </a:r>
          </a:p>
          <a:p>
            <a:pPr marL="503238" marR="0" lvl="1" indent="-228600" algn="l" defTabSz="914390" rtl="0" eaLnBrk="1" fontAlgn="auto" latinLnBrk="0" hangingPunct="1">
              <a:lnSpc>
                <a:spcPct val="100000"/>
              </a:lnSpc>
              <a:spcBef>
                <a:spcPts val="300"/>
              </a:spcBef>
              <a:spcAft>
                <a:spcPts val="0"/>
              </a:spcAft>
              <a:buClr>
                <a:srgbClr val="2E2E38"/>
              </a:buClr>
              <a:buSzPct val="100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Horace Mann School for the Deaf and Hard of Hearing</a:t>
            </a:r>
          </a:p>
          <a:p>
            <a:pPr marL="503238" marR="0" lvl="1" indent="-228600" algn="l" defTabSz="914390" rtl="0" eaLnBrk="1" fontAlgn="auto" latinLnBrk="0" hangingPunct="1">
              <a:lnSpc>
                <a:spcPct val="100000"/>
              </a:lnSpc>
              <a:spcBef>
                <a:spcPts val="300"/>
              </a:spcBef>
              <a:spcAft>
                <a:spcPts val="0"/>
              </a:spcAft>
              <a:buClr>
                <a:srgbClr val="2E2E38"/>
              </a:buClr>
              <a:buSzPct val="100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Carter School for students with significant cognitive delays</a:t>
            </a:r>
          </a:p>
          <a:p>
            <a:pPr marL="503238" marR="0" lvl="1" indent="-228600" algn="l" defTabSz="914390" rtl="0" eaLnBrk="1" fontAlgn="auto" latinLnBrk="0" hangingPunct="1">
              <a:lnSpc>
                <a:spcPct val="100000"/>
              </a:lnSpc>
              <a:spcBef>
                <a:spcPts val="300"/>
              </a:spcBef>
              <a:spcAft>
                <a:spcPts val="0"/>
              </a:spcAft>
              <a:buClr>
                <a:srgbClr val="2E2E38"/>
              </a:buClr>
              <a:buSzPct val="100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Schools for students with severe emotional and behavioral disabilities</a:t>
            </a:r>
          </a:p>
        </p:txBody>
      </p:sp>
      <p:sp>
        <p:nvSpPr>
          <p:cNvPr id="93" name="Arrow: Left-Right 92">
            <a:extLst>
              <a:ext uri="{FF2B5EF4-FFF2-40B4-BE49-F238E27FC236}">
                <a16:creationId xmlns:a16="http://schemas.microsoft.com/office/drawing/2014/main" id="{F973C0BD-2DC8-4D29-8576-E2E662EF1B18}"/>
              </a:ext>
            </a:extLst>
          </p:cNvPr>
          <p:cNvSpPr/>
          <p:nvPr/>
        </p:nvSpPr>
        <p:spPr>
          <a:xfrm>
            <a:off x="4444905" y="1738679"/>
            <a:ext cx="3103682"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Exam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94" name="Straight Connector 93">
            <a:extLst>
              <a:ext uri="{FF2B5EF4-FFF2-40B4-BE49-F238E27FC236}">
                <a16:creationId xmlns:a16="http://schemas.microsoft.com/office/drawing/2014/main" id="{6CE850EE-5440-45F3-875F-A97B24FF536D}"/>
              </a:ext>
              <a:ext uri="{C183D7F6-B498-43B3-948B-1728B52AA6E4}">
                <adec:decorative xmlns:adec="http://schemas.microsoft.com/office/drawing/2017/decorative" val="1"/>
              </a:ext>
            </a:extLst>
          </p:cNvPr>
          <p:cNvCxnSpPr>
            <a:stCxn id="93" idx="4"/>
            <a:endCxn id="93" idx="6"/>
          </p:cNvCxnSpPr>
          <p:nvPr/>
        </p:nvCxnSpPr>
        <p:spPr>
          <a:xfrm>
            <a:off x="4444905" y="1980659"/>
            <a:ext cx="31036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Content Placeholder 3">
            <a:extLst>
              <a:ext uri="{FF2B5EF4-FFF2-40B4-BE49-F238E27FC236}">
                <a16:creationId xmlns:a16="http://schemas.microsoft.com/office/drawing/2014/main" id="{317AD336-32B4-42AB-BBFE-6991D66BC8E7}"/>
              </a:ext>
            </a:extLst>
          </p:cNvPr>
          <p:cNvSpPr txBox="1">
            <a:spLocks/>
          </p:cNvSpPr>
          <p:nvPr/>
        </p:nvSpPr>
        <p:spPr>
          <a:xfrm>
            <a:off x="4032552" y="2051648"/>
            <a:ext cx="3415515" cy="1054135"/>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518"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BPS has three “exam schools” for grades 7-12 that have different admissions policies than the rest of the district</a:t>
            </a:r>
          </a:p>
          <a:p>
            <a:pPr marL="457518"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Students can only attend these schools if they are admitted based on an entrance exam plus their grade point average</a:t>
            </a:r>
          </a:p>
        </p:txBody>
      </p:sp>
      <p:sp>
        <p:nvSpPr>
          <p:cNvPr id="55" name="Callout_63804749004580674727">
            <a:extLst>
              <a:ext uri="{FF2B5EF4-FFF2-40B4-BE49-F238E27FC236}">
                <a16:creationId xmlns:a16="http://schemas.microsoft.com/office/drawing/2014/main" id="{7F25FC63-0DEE-4B27-B328-626657A8C3B7}"/>
              </a:ext>
            </a:extLst>
          </p:cNvPr>
          <p:cNvSpPr/>
          <p:nvPr>
            <p:custDataLst>
              <p:tags r:id="rId3"/>
            </p:custDataLst>
          </p:nvPr>
        </p:nvSpPr>
        <p:spPr>
          <a:xfrm>
            <a:off x="5745921" y="3168132"/>
            <a:ext cx="1234432" cy="590880"/>
          </a:xfrm>
          <a:prstGeom prst="wedgeRectCallout">
            <a:avLst>
              <a:gd name="adj1" fmla="val 5416"/>
              <a:gd name="adj2" fmla="val -84185"/>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Exam schools are not included in the location analysis</a:t>
            </a:r>
          </a:p>
        </p:txBody>
      </p:sp>
      <p:sp>
        <p:nvSpPr>
          <p:cNvPr id="97" name="Arrow: Left-Right 96">
            <a:extLst>
              <a:ext uri="{FF2B5EF4-FFF2-40B4-BE49-F238E27FC236}">
                <a16:creationId xmlns:a16="http://schemas.microsoft.com/office/drawing/2014/main" id="{72994BD6-83D9-4C47-B25F-CBDD51571355}"/>
              </a:ext>
            </a:extLst>
          </p:cNvPr>
          <p:cNvSpPr/>
          <p:nvPr/>
        </p:nvSpPr>
        <p:spPr>
          <a:xfrm>
            <a:off x="7893296" y="1738679"/>
            <a:ext cx="3103682"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Other specialty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98" name="Straight Connector 97">
            <a:extLst>
              <a:ext uri="{FF2B5EF4-FFF2-40B4-BE49-F238E27FC236}">
                <a16:creationId xmlns:a16="http://schemas.microsoft.com/office/drawing/2014/main" id="{22F0F25B-57D9-4E75-A8D8-66D9BB607F4C}"/>
              </a:ext>
              <a:ext uri="{C183D7F6-B498-43B3-948B-1728B52AA6E4}">
                <adec:decorative xmlns:adec="http://schemas.microsoft.com/office/drawing/2017/decorative" val="1"/>
              </a:ext>
            </a:extLst>
          </p:cNvPr>
          <p:cNvCxnSpPr>
            <a:stCxn id="97" idx="4"/>
            <a:endCxn id="97" idx="6"/>
          </p:cNvCxnSpPr>
          <p:nvPr/>
        </p:nvCxnSpPr>
        <p:spPr>
          <a:xfrm>
            <a:off x="7893296" y="1980659"/>
            <a:ext cx="310368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Content Placeholder 3">
            <a:extLst>
              <a:ext uri="{FF2B5EF4-FFF2-40B4-BE49-F238E27FC236}">
                <a16:creationId xmlns:a16="http://schemas.microsoft.com/office/drawing/2014/main" id="{7BB99871-0C02-4030-8842-D09B4BBACD78}"/>
              </a:ext>
            </a:extLst>
          </p:cNvPr>
          <p:cNvSpPr txBox="1">
            <a:spLocks/>
          </p:cNvSpPr>
          <p:nvPr/>
        </p:nvSpPr>
        <p:spPr>
          <a:xfrm>
            <a:off x="7759908" y="2051648"/>
            <a:ext cx="3415515" cy="1054135"/>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BPS has classified a few other schools in the district as “specialty” if they are intended to serve a specific population of students</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This includes adult student schools, alternative learning schools, international schools, performance/arts-based schools, etc.</a:t>
            </a:r>
          </a:p>
        </p:txBody>
      </p:sp>
      <p:sp>
        <p:nvSpPr>
          <p:cNvPr id="33" name="Arrow: Left-Right 32">
            <a:extLst>
              <a:ext uri="{FF2B5EF4-FFF2-40B4-BE49-F238E27FC236}">
                <a16:creationId xmlns:a16="http://schemas.microsoft.com/office/drawing/2014/main" id="{7D1843C4-EBB6-4B19-A4C3-7AAB3D3E25F7}"/>
              </a:ext>
            </a:extLst>
          </p:cNvPr>
          <p:cNvSpPr/>
          <p:nvPr/>
        </p:nvSpPr>
        <p:spPr>
          <a:xfrm>
            <a:off x="705097" y="3867150"/>
            <a:ext cx="5015008"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Elementary, specialty schools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4" name="Straight Connector 33">
            <a:extLst>
              <a:ext uri="{FF2B5EF4-FFF2-40B4-BE49-F238E27FC236}">
                <a16:creationId xmlns:a16="http://schemas.microsoft.com/office/drawing/2014/main" id="{69D473D6-0FE2-4476-8911-CBBAA2CFE42F}"/>
              </a:ext>
              <a:ext uri="{C183D7F6-B498-43B3-948B-1728B52AA6E4}">
                <adec:decorative xmlns:adec="http://schemas.microsoft.com/office/drawing/2017/decorative" val="1"/>
              </a:ext>
            </a:extLst>
          </p:cNvPr>
          <p:cNvCxnSpPr>
            <a:stCxn id="33" idx="4"/>
            <a:endCxn id="33" idx="6"/>
          </p:cNvCxnSpPr>
          <p:nvPr/>
        </p:nvCxnSpPr>
        <p:spPr>
          <a:xfrm>
            <a:off x="705097" y="4124519"/>
            <a:ext cx="501500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Arrow: Left-Right 78">
            <a:extLst>
              <a:ext uri="{FF2B5EF4-FFF2-40B4-BE49-F238E27FC236}">
                <a16:creationId xmlns:a16="http://schemas.microsoft.com/office/drawing/2014/main" id="{65E81EF6-3675-48E8-8959-59636234C924}"/>
              </a:ext>
            </a:extLst>
          </p:cNvPr>
          <p:cNvSpPr/>
          <p:nvPr/>
        </p:nvSpPr>
        <p:spPr>
          <a:xfrm>
            <a:off x="844114" y="4280987"/>
            <a:ext cx="1462647" cy="41125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Special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day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80" name="Straight Connector 79">
            <a:extLst>
              <a:ext uri="{FF2B5EF4-FFF2-40B4-BE49-F238E27FC236}">
                <a16:creationId xmlns:a16="http://schemas.microsoft.com/office/drawing/2014/main" id="{941D12A5-BA68-458C-A839-F0F71DD3BDFE}"/>
              </a:ext>
              <a:ext uri="{C183D7F6-B498-43B3-948B-1728B52AA6E4}">
                <adec:decorative xmlns:adec="http://schemas.microsoft.com/office/drawing/2017/decorative" val="1"/>
              </a:ext>
            </a:extLst>
          </p:cNvPr>
          <p:cNvCxnSpPr>
            <a:stCxn id="79" idx="4"/>
            <a:endCxn id="79" idx="6"/>
          </p:cNvCxnSpPr>
          <p:nvPr/>
        </p:nvCxnSpPr>
        <p:spPr>
          <a:xfrm>
            <a:off x="844114" y="4692244"/>
            <a:ext cx="14626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Content Placeholder 3">
            <a:extLst>
              <a:ext uri="{FF2B5EF4-FFF2-40B4-BE49-F238E27FC236}">
                <a16:creationId xmlns:a16="http://schemas.microsoft.com/office/drawing/2014/main" id="{462AAE80-8279-492E-9D78-D34E78C1F85D}"/>
              </a:ext>
            </a:extLst>
          </p:cNvPr>
          <p:cNvSpPr txBox="1">
            <a:spLocks/>
          </p:cNvSpPr>
          <p:nvPr/>
        </p:nvSpPr>
        <p:spPr>
          <a:xfrm>
            <a:off x="710727" y="4763233"/>
            <a:ext cx="1609602" cy="123111"/>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a:t>
            </a:r>
            <a:r>
              <a:rPr kumimoji="0" lang="en-IN" sz="800" b="0" i="0" u="none" strike="noStrike" kern="1200" cap="none" spc="0" normalizeH="0" baseline="30000" noProof="0" dirty="0">
                <a:ln>
                  <a:noFill/>
                </a:ln>
                <a:solidFill>
                  <a:srgbClr val="2E2E38"/>
                </a:solidFill>
                <a:effectLst/>
                <a:uLnTx/>
                <a:uFillTx/>
                <a:latin typeface="EYInterstate Light" panose="02000506000000020004" pitchFamily="2" charset="0"/>
                <a:ea typeface="Verdana" panose="020B0604030504040204" pitchFamily="34" charset="0"/>
                <a:cs typeface="+mn-cs"/>
              </a:rPr>
              <a:t> </a:t>
            </a:r>
            <a:r>
              <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Elementary School</a:t>
            </a:r>
          </a:p>
        </p:txBody>
      </p:sp>
      <p:sp>
        <p:nvSpPr>
          <p:cNvPr id="82" name="Arrow: Left-Right 81">
            <a:extLst>
              <a:ext uri="{FF2B5EF4-FFF2-40B4-BE49-F238E27FC236}">
                <a16:creationId xmlns:a16="http://schemas.microsoft.com/office/drawing/2014/main" id="{E87476C6-5CF7-4231-9266-BF1F3E319005}"/>
              </a:ext>
            </a:extLst>
          </p:cNvPr>
          <p:cNvSpPr/>
          <p:nvPr/>
        </p:nvSpPr>
        <p:spPr>
          <a:xfrm>
            <a:off x="2544524" y="4450264"/>
            <a:ext cx="1462647"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Exam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83" name="Straight Connector 82">
            <a:extLst>
              <a:ext uri="{FF2B5EF4-FFF2-40B4-BE49-F238E27FC236}">
                <a16:creationId xmlns:a16="http://schemas.microsoft.com/office/drawing/2014/main" id="{59A06289-3C34-47E9-BB9C-2FE09A268385}"/>
              </a:ext>
              <a:ext uri="{C183D7F6-B498-43B3-948B-1728B52AA6E4}">
                <adec:decorative xmlns:adec="http://schemas.microsoft.com/office/drawing/2017/decorative" val="1"/>
              </a:ext>
            </a:extLst>
          </p:cNvPr>
          <p:cNvCxnSpPr>
            <a:stCxn id="82" idx="4"/>
            <a:endCxn id="82" idx="6"/>
          </p:cNvCxnSpPr>
          <p:nvPr/>
        </p:nvCxnSpPr>
        <p:spPr>
          <a:xfrm>
            <a:off x="2544524" y="4692244"/>
            <a:ext cx="14626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Arrow: Left-Right 84">
            <a:extLst>
              <a:ext uri="{FF2B5EF4-FFF2-40B4-BE49-F238E27FC236}">
                <a16:creationId xmlns:a16="http://schemas.microsoft.com/office/drawing/2014/main" id="{ACD8950F-5C0C-4664-89ED-9D8FCB36FF86}"/>
              </a:ext>
            </a:extLst>
          </p:cNvPr>
          <p:cNvSpPr/>
          <p:nvPr/>
        </p:nvSpPr>
        <p:spPr>
          <a:xfrm>
            <a:off x="4278641" y="4450264"/>
            <a:ext cx="1462647"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Other</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86" name="Straight Connector 85">
            <a:extLst>
              <a:ext uri="{FF2B5EF4-FFF2-40B4-BE49-F238E27FC236}">
                <a16:creationId xmlns:a16="http://schemas.microsoft.com/office/drawing/2014/main" id="{181C97FA-8FDB-478F-B839-2AAF51EA20E7}"/>
              </a:ext>
              <a:ext uri="{C183D7F6-B498-43B3-948B-1728B52AA6E4}">
                <adec:decorative xmlns:adec="http://schemas.microsoft.com/office/drawing/2017/decorative" val="1"/>
              </a:ext>
            </a:extLst>
          </p:cNvPr>
          <p:cNvCxnSpPr>
            <a:stCxn id="85" idx="4"/>
            <a:endCxn id="85" idx="6"/>
          </p:cNvCxnSpPr>
          <p:nvPr/>
        </p:nvCxnSpPr>
        <p:spPr>
          <a:xfrm>
            <a:off x="4278641" y="4692244"/>
            <a:ext cx="14626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Arrow: Left-Right 35">
            <a:extLst>
              <a:ext uri="{FF2B5EF4-FFF2-40B4-BE49-F238E27FC236}">
                <a16:creationId xmlns:a16="http://schemas.microsoft.com/office/drawing/2014/main" id="{B788D64B-B974-415C-BDD6-7F2CFF11FF7D}"/>
              </a:ext>
            </a:extLst>
          </p:cNvPr>
          <p:cNvSpPr/>
          <p:nvPr/>
        </p:nvSpPr>
        <p:spPr>
          <a:xfrm>
            <a:off x="6180164" y="3867150"/>
            <a:ext cx="5015008"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Non-elementary, specialty schools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7" name="Straight Connector 36">
            <a:extLst>
              <a:ext uri="{FF2B5EF4-FFF2-40B4-BE49-F238E27FC236}">
                <a16:creationId xmlns:a16="http://schemas.microsoft.com/office/drawing/2014/main" id="{499E65CE-960F-4216-B010-FF282A381BEC}"/>
              </a:ext>
              <a:ext uri="{C183D7F6-B498-43B3-948B-1728B52AA6E4}">
                <adec:decorative xmlns:adec="http://schemas.microsoft.com/office/drawing/2017/decorative" val="1"/>
              </a:ext>
            </a:extLst>
          </p:cNvPr>
          <p:cNvCxnSpPr>
            <a:stCxn id="36" idx="4"/>
            <a:endCxn id="36" idx="6"/>
          </p:cNvCxnSpPr>
          <p:nvPr/>
        </p:nvCxnSpPr>
        <p:spPr>
          <a:xfrm>
            <a:off x="6180164" y="4124519"/>
            <a:ext cx="501500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Arrow: Left-Right 69">
            <a:extLst>
              <a:ext uri="{FF2B5EF4-FFF2-40B4-BE49-F238E27FC236}">
                <a16:creationId xmlns:a16="http://schemas.microsoft.com/office/drawing/2014/main" id="{882C76D9-B4B7-464A-AF7F-EDCA344A6032}"/>
              </a:ext>
            </a:extLst>
          </p:cNvPr>
          <p:cNvSpPr/>
          <p:nvPr/>
        </p:nvSpPr>
        <p:spPr>
          <a:xfrm>
            <a:off x="6284794" y="4280987"/>
            <a:ext cx="1462647" cy="41125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Special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day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71" name="Straight Connector 70">
            <a:extLst>
              <a:ext uri="{FF2B5EF4-FFF2-40B4-BE49-F238E27FC236}">
                <a16:creationId xmlns:a16="http://schemas.microsoft.com/office/drawing/2014/main" id="{610F4BC1-19D4-4528-935F-8C020DBA7630}"/>
              </a:ext>
              <a:ext uri="{C183D7F6-B498-43B3-948B-1728B52AA6E4}">
                <adec:decorative xmlns:adec="http://schemas.microsoft.com/office/drawing/2017/decorative" val="1"/>
              </a:ext>
            </a:extLst>
          </p:cNvPr>
          <p:cNvCxnSpPr>
            <a:stCxn id="70" idx="4"/>
            <a:endCxn id="70" idx="6"/>
          </p:cNvCxnSpPr>
          <p:nvPr/>
        </p:nvCxnSpPr>
        <p:spPr>
          <a:xfrm>
            <a:off x="6284794" y="4692244"/>
            <a:ext cx="14626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Content Placeholder 3">
            <a:extLst>
              <a:ext uri="{FF2B5EF4-FFF2-40B4-BE49-F238E27FC236}">
                <a16:creationId xmlns:a16="http://schemas.microsoft.com/office/drawing/2014/main" id="{E5D7C64A-AB29-423D-BACA-6A995BC0FF7D}"/>
              </a:ext>
            </a:extLst>
          </p:cNvPr>
          <p:cNvSpPr txBox="1">
            <a:spLocks/>
          </p:cNvSpPr>
          <p:nvPr/>
        </p:nvSpPr>
        <p:spPr>
          <a:xfrm>
            <a:off x="6175498" y="4754594"/>
            <a:ext cx="1609602" cy="892552"/>
          </a:xfrm>
          <a:prstGeom prst="rect">
            <a:avLst/>
          </a:prstGeom>
        </p:spPr>
        <p:txBody>
          <a:bodyPr wrap="square" lIns="0" tIns="0" rIns="0" bIns="0" numCol="1">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Carter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Horace Mann School for the Deaf Hard of Hearing</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Prep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 So. End Academy</a:t>
            </a:r>
          </a:p>
        </p:txBody>
      </p:sp>
      <p:sp>
        <p:nvSpPr>
          <p:cNvPr id="73" name="Arrow: Left-Right 72">
            <a:extLst>
              <a:ext uri="{FF2B5EF4-FFF2-40B4-BE49-F238E27FC236}">
                <a16:creationId xmlns:a16="http://schemas.microsoft.com/office/drawing/2014/main" id="{1E394BB9-F406-4556-9FFF-8AF82AF2EFE0}"/>
              </a:ext>
            </a:extLst>
          </p:cNvPr>
          <p:cNvSpPr/>
          <p:nvPr/>
        </p:nvSpPr>
        <p:spPr>
          <a:xfrm>
            <a:off x="7985204" y="4450264"/>
            <a:ext cx="1462647"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Exam schools</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74" name="Straight Connector 73">
            <a:extLst>
              <a:ext uri="{FF2B5EF4-FFF2-40B4-BE49-F238E27FC236}">
                <a16:creationId xmlns:a16="http://schemas.microsoft.com/office/drawing/2014/main" id="{08B0A2BD-986A-47D2-924C-1A681D55C79D}"/>
              </a:ext>
              <a:ext uri="{C183D7F6-B498-43B3-948B-1728B52AA6E4}">
                <adec:decorative xmlns:adec="http://schemas.microsoft.com/office/drawing/2017/decorative" val="1"/>
              </a:ext>
            </a:extLst>
          </p:cNvPr>
          <p:cNvCxnSpPr>
            <a:stCxn id="73" idx="4"/>
            <a:endCxn id="73" idx="6"/>
          </p:cNvCxnSpPr>
          <p:nvPr/>
        </p:nvCxnSpPr>
        <p:spPr>
          <a:xfrm>
            <a:off x="7985204" y="4692244"/>
            <a:ext cx="14626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Content Placeholder 3">
            <a:extLst>
              <a:ext uri="{FF2B5EF4-FFF2-40B4-BE49-F238E27FC236}">
                <a16:creationId xmlns:a16="http://schemas.microsoft.com/office/drawing/2014/main" id="{0A8C9315-3CC3-4391-A770-F62B549F2422}"/>
              </a:ext>
            </a:extLst>
          </p:cNvPr>
          <p:cNvSpPr txBox="1">
            <a:spLocks/>
          </p:cNvSpPr>
          <p:nvPr/>
        </p:nvSpPr>
        <p:spPr>
          <a:xfrm>
            <a:off x="7893296" y="4732250"/>
            <a:ext cx="1609602" cy="569387"/>
          </a:xfrm>
          <a:prstGeom prst="rect">
            <a:avLst/>
          </a:prstGeom>
        </p:spPr>
        <p:txBody>
          <a:bodyPr wrap="square" lIns="0" tIns="0" rIns="0" bIns="0" numCol="1">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Latin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Latin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O’Bryant School of Math &amp; Science</a:t>
            </a:r>
            <a:endPar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54" name="Callout_63804749004580674727">
            <a:extLst>
              <a:ext uri="{FF2B5EF4-FFF2-40B4-BE49-F238E27FC236}">
                <a16:creationId xmlns:a16="http://schemas.microsoft.com/office/drawing/2014/main" id="{271C475D-70F6-48C3-A7FE-CC25E94BD1C9}"/>
              </a:ext>
            </a:extLst>
          </p:cNvPr>
          <p:cNvSpPr/>
          <p:nvPr>
            <p:custDataLst>
              <p:tags r:id="rId4"/>
            </p:custDataLst>
          </p:nvPr>
        </p:nvSpPr>
        <p:spPr>
          <a:xfrm>
            <a:off x="8066762" y="5443699"/>
            <a:ext cx="1234432" cy="590880"/>
          </a:xfrm>
          <a:prstGeom prst="wedgeRectCallout">
            <a:avLst>
              <a:gd name="adj1" fmla="val 5416"/>
              <a:gd name="adj2" fmla="val -84185"/>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Exam schools are not included in the location analysis</a:t>
            </a:r>
          </a:p>
        </p:txBody>
      </p:sp>
      <p:sp>
        <p:nvSpPr>
          <p:cNvPr id="76" name="Arrow: Left-Right 75">
            <a:extLst>
              <a:ext uri="{FF2B5EF4-FFF2-40B4-BE49-F238E27FC236}">
                <a16:creationId xmlns:a16="http://schemas.microsoft.com/office/drawing/2014/main" id="{851DE19B-57F1-4FDB-BE1B-7BC2D92C3788}"/>
              </a:ext>
            </a:extLst>
          </p:cNvPr>
          <p:cNvSpPr/>
          <p:nvPr/>
        </p:nvSpPr>
        <p:spPr>
          <a:xfrm>
            <a:off x="9719321" y="4450264"/>
            <a:ext cx="1462647"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Other</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77" name="Straight Connector 76">
            <a:extLst>
              <a:ext uri="{FF2B5EF4-FFF2-40B4-BE49-F238E27FC236}">
                <a16:creationId xmlns:a16="http://schemas.microsoft.com/office/drawing/2014/main" id="{227A0838-5BC5-4E35-8807-5EA5AF2A64AE}"/>
              </a:ext>
              <a:ext uri="{C183D7F6-B498-43B3-948B-1728B52AA6E4}">
                <adec:decorative xmlns:adec="http://schemas.microsoft.com/office/drawing/2017/decorative" val="1"/>
              </a:ext>
            </a:extLst>
          </p:cNvPr>
          <p:cNvCxnSpPr>
            <a:stCxn id="76" idx="4"/>
            <a:endCxn id="76" idx="6"/>
          </p:cNvCxnSpPr>
          <p:nvPr/>
        </p:nvCxnSpPr>
        <p:spPr>
          <a:xfrm>
            <a:off x="9719321" y="4692244"/>
            <a:ext cx="14626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Content Placeholder 3">
            <a:extLst>
              <a:ext uri="{FF2B5EF4-FFF2-40B4-BE49-F238E27FC236}">
                <a16:creationId xmlns:a16="http://schemas.microsoft.com/office/drawing/2014/main" id="{172E3654-1CF1-41F2-B4F7-E6BC6B2E77F3}"/>
              </a:ext>
            </a:extLst>
          </p:cNvPr>
          <p:cNvSpPr txBox="1">
            <a:spLocks/>
          </p:cNvSpPr>
          <p:nvPr/>
        </p:nvSpPr>
        <p:spPr>
          <a:xfrm>
            <a:off x="9624944" y="4732753"/>
            <a:ext cx="1609602" cy="1461939"/>
          </a:xfrm>
          <a:prstGeom prst="rect">
            <a:avLst/>
          </a:prstGeom>
        </p:spPr>
        <p:txBody>
          <a:bodyPr wrap="square" lIns="0" tIns="0" rIns="0" bIns="0" numCol="1">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Adult Tech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Arts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Collaborative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International High School &amp; Newcomers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Community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Greater Egleston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Snowden International High School</a:t>
            </a:r>
          </a:p>
        </p:txBody>
      </p:sp>
      <p:sp>
        <p:nvSpPr>
          <p:cNvPr id="52" name="source_6380420058075255931" descr="Source">
            <a:extLst>
              <a:ext uri="{FF2B5EF4-FFF2-40B4-BE49-F238E27FC236}">
                <a16:creationId xmlns:a16="http://schemas.microsoft.com/office/drawing/2014/main" id="{AF26E326-0B14-4B22-96B0-38E5CB42E18C}"/>
              </a:ext>
            </a:extLst>
          </p:cNvPr>
          <p:cNvSpPr txBox="1"/>
          <p:nvPr/>
        </p:nvSpPr>
        <p:spPr>
          <a:xfrm>
            <a:off x="705096" y="6366599"/>
            <a:ext cx="2868091" cy="46782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school-specific websites;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56" name="TextBox 55">
            <a:extLst>
              <a:ext uri="{FF2B5EF4-FFF2-40B4-BE49-F238E27FC236}">
                <a16:creationId xmlns:a16="http://schemas.microsoft.com/office/drawing/2014/main" id="{C31CF986-92D3-414F-9930-320EAACD3A6B}"/>
              </a:ext>
            </a:extLst>
          </p:cNvPr>
          <p:cNvSpPr txBox="1"/>
          <p:nvPr/>
        </p:nvSpPr>
        <p:spPr>
          <a:xfrm>
            <a:off x="3610153" y="6341199"/>
            <a:ext cx="5076647"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49AADA5D-03A8-4156-B8A3-EDD5E1B9AA5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DAD880AD-BAB9-4293-A16D-1FCBA2337B9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5162288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AE21-0D9A-4428-8A24-64C5EC8E7AF4}"/>
              </a:ext>
            </a:extLst>
          </p:cNvPr>
          <p:cNvSpPr>
            <a:spLocks noGrp="1"/>
          </p:cNvSpPr>
          <p:nvPr>
            <p:ph type="title"/>
          </p:nvPr>
        </p:nvSpPr>
        <p:spPr>
          <a:xfrm>
            <a:off x="612777" y="294200"/>
            <a:ext cx="10972800" cy="590880"/>
          </a:xfrm>
        </p:spPr>
        <p:txBody>
          <a:bodyPr vert="horz"/>
          <a:lstStyle/>
          <a:p>
            <a:r>
              <a:rPr lang="en-GB" dirty="0"/>
              <a:t>Appendix</a:t>
            </a:r>
            <a:br>
              <a:rPr lang="en-GB" dirty="0"/>
            </a:br>
            <a:r>
              <a:rPr lang="en-GB" sz="1600" dirty="0"/>
              <a:t>Student preference analysis</a:t>
            </a:r>
          </a:p>
        </p:txBody>
      </p:sp>
      <p:sp>
        <p:nvSpPr>
          <p:cNvPr id="22" name="Rectangle 21">
            <a:extLst>
              <a:ext uri="{FF2B5EF4-FFF2-40B4-BE49-F238E27FC236}">
                <a16:creationId xmlns:a16="http://schemas.microsoft.com/office/drawing/2014/main" id="{9E201CB6-E811-4756-B7BE-13F82B2FC4BE}"/>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sp>
        <p:nvSpPr>
          <p:cNvPr id="32" name="Arrow: Left-Right 31">
            <a:extLst>
              <a:ext uri="{FF2B5EF4-FFF2-40B4-BE49-F238E27FC236}">
                <a16:creationId xmlns:a16="http://schemas.microsoft.com/office/drawing/2014/main" id="{59FA670F-6277-4000-A097-5210ECCA0417}"/>
              </a:ext>
            </a:extLst>
          </p:cNvPr>
          <p:cNvSpPr/>
          <p:nvPr/>
        </p:nvSpPr>
        <p:spPr>
          <a:xfrm>
            <a:off x="905101" y="1232811"/>
            <a:ext cx="4838114"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Purpose</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3" name="Straight Connector 32">
            <a:extLst>
              <a:ext uri="{FF2B5EF4-FFF2-40B4-BE49-F238E27FC236}">
                <a16:creationId xmlns:a16="http://schemas.microsoft.com/office/drawing/2014/main" id="{E2BA9F98-EBB7-4BC6-8FCA-EE077EDA638C}"/>
              </a:ext>
              <a:ext uri="{C183D7F6-B498-43B3-948B-1728B52AA6E4}">
                <adec:decorative xmlns:adec="http://schemas.microsoft.com/office/drawing/2017/decorative" val="1"/>
              </a:ext>
            </a:extLst>
          </p:cNvPr>
          <p:cNvCxnSpPr>
            <a:stCxn id="32" idx="4"/>
            <a:endCxn id="32" idx="6"/>
          </p:cNvCxnSpPr>
          <p:nvPr/>
        </p:nvCxnSpPr>
        <p:spPr>
          <a:xfrm>
            <a:off x="905101" y="1490180"/>
            <a:ext cx="483811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9D4DAFAE-8DE7-4FF3-A668-3D5A21259AC6}"/>
              </a:ext>
            </a:extLst>
          </p:cNvPr>
          <p:cNvSpPr txBox="1">
            <a:spLocks/>
          </p:cNvSpPr>
          <p:nvPr/>
        </p:nvSpPr>
        <p:spPr>
          <a:xfrm>
            <a:off x="622106" y="1512688"/>
            <a:ext cx="5404104" cy="600164"/>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90" rtl="0" eaLnBrk="1" fontAlgn="auto" latinLnBrk="0" hangingPunct="1">
              <a:lnSpc>
                <a:spcPct val="100000"/>
              </a:lnSpc>
              <a:spcBef>
                <a:spcPts val="300"/>
              </a:spcBef>
              <a:spcAft>
                <a:spcPts val="0"/>
              </a:spcAft>
              <a:buClr>
                <a:srgbClr val="2E2E38"/>
              </a:buClr>
              <a:buSzPct val="100000"/>
              <a:buFont typeface="Arial" pitchFamily="34" charset="0"/>
              <a:buNone/>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purpose of this analysis is to compare the choices that students made for their school rankings against the eventual school assignment for that respective student. This analysis only includes students in grades K0 – 6.</a:t>
            </a:r>
          </a:p>
        </p:txBody>
      </p:sp>
      <p:sp>
        <p:nvSpPr>
          <p:cNvPr id="38" name="Arrow: Left-Right 37">
            <a:extLst>
              <a:ext uri="{FF2B5EF4-FFF2-40B4-BE49-F238E27FC236}">
                <a16:creationId xmlns:a16="http://schemas.microsoft.com/office/drawing/2014/main" id="{E3A3A4A5-3E17-4FE1-BF4C-B0ED72C708E6}"/>
              </a:ext>
            </a:extLst>
          </p:cNvPr>
          <p:cNvSpPr/>
          <p:nvPr/>
        </p:nvSpPr>
        <p:spPr>
          <a:xfrm>
            <a:off x="905101" y="2245096"/>
            <a:ext cx="4838114"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Approach</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9" name="Straight Connector 38">
            <a:extLst>
              <a:ext uri="{FF2B5EF4-FFF2-40B4-BE49-F238E27FC236}">
                <a16:creationId xmlns:a16="http://schemas.microsoft.com/office/drawing/2014/main" id="{CAE1F4F8-A7D1-40DA-B543-9B35435D9082}"/>
              </a:ext>
              <a:ext uri="{C183D7F6-B498-43B3-948B-1728B52AA6E4}">
                <adec:decorative xmlns:adec="http://schemas.microsoft.com/office/drawing/2017/decorative" val="1"/>
              </a:ext>
            </a:extLst>
          </p:cNvPr>
          <p:cNvCxnSpPr>
            <a:stCxn id="38" idx="4"/>
            <a:endCxn id="38" idx="6"/>
          </p:cNvCxnSpPr>
          <p:nvPr/>
        </p:nvCxnSpPr>
        <p:spPr>
          <a:xfrm>
            <a:off x="905101" y="2502465"/>
            <a:ext cx="483811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3">
            <a:extLst>
              <a:ext uri="{FF2B5EF4-FFF2-40B4-BE49-F238E27FC236}">
                <a16:creationId xmlns:a16="http://schemas.microsoft.com/office/drawing/2014/main" id="{C0143FC2-3159-482E-A2E4-D65210DD9EA7}"/>
              </a:ext>
            </a:extLst>
          </p:cNvPr>
          <p:cNvSpPr txBox="1">
            <a:spLocks/>
          </p:cNvSpPr>
          <p:nvPr/>
        </p:nvSpPr>
        <p:spPr>
          <a:xfrm>
            <a:off x="622106" y="2577040"/>
            <a:ext cx="5404104" cy="1523494"/>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 student choice basket file was obtained from BPS which identified the school options each student received as well as the rankings assigned to each option.</a:t>
            </a:r>
            <a:r>
              <a:rPr kumimoji="0" lang="en-IN" sz="1100" b="0" i="0" u="none" strike="noStrike" kern="1200" cap="none" spc="0" normalizeH="0" baseline="3000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 student assignment file was obtained from BPS which provides the algorithm assignments for SY 2021-2022.</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student preferences were compared against the student assignment performed by the algorithm to determine whether the student was assigned to either of their top three school choices they had selected.</a:t>
            </a:r>
          </a:p>
        </p:txBody>
      </p:sp>
      <p:sp>
        <p:nvSpPr>
          <p:cNvPr id="41" name="Arrow: Left-Right 40">
            <a:extLst>
              <a:ext uri="{FF2B5EF4-FFF2-40B4-BE49-F238E27FC236}">
                <a16:creationId xmlns:a16="http://schemas.microsoft.com/office/drawing/2014/main" id="{31E0CCD1-C790-4FBE-A29A-FE5799085240}"/>
              </a:ext>
            </a:extLst>
          </p:cNvPr>
          <p:cNvSpPr/>
          <p:nvPr/>
        </p:nvSpPr>
        <p:spPr>
          <a:xfrm>
            <a:off x="905101" y="4317980"/>
            <a:ext cx="4838114"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Assumptions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2" name="Straight Connector 41">
            <a:extLst>
              <a:ext uri="{FF2B5EF4-FFF2-40B4-BE49-F238E27FC236}">
                <a16:creationId xmlns:a16="http://schemas.microsoft.com/office/drawing/2014/main" id="{9551C256-8734-44E9-B893-AAA65838235B}"/>
              </a:ext>
              <a:ext uri="{C183D7F6-B498-43B3-948B-1728B52AA6E4}">
                <adec:decorative xmlns:adec="http://schemas.microsoft.com/office/drawing/2017/decorative" val="1"/>
              </a:ext>
            </a:extLst>
          </p:cNvPr>
          <p:cNvCxnSpPr>
            <a:stCxn id="41" idx="4"/>
            <a:endCxn id="41" idx="6"/>
          </p:cNvCxnSpPr>
          <p:nvPr/>
        </p:nvCxnSpPr>
        <p:spPr>
          <a:xfrm>
            <a:off x="905101" y="4575349"/>
            <a:ext cx="483811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Content Placeholder 3">
            <a:extLst>
              <a:ext uri="{FF2B5EF4-FFF2-40B4-BE49-F238E27FC236}">
                <a16:creationId xmlns:a16="http://schemas.microsoft.com/office/drawing/2014/main" id="{07642A51-0906-4055-886A-03EA4A4919C5}"/>
              </a:ext>
            </a:extLst>
          </p:cNvPr>
          <p:cNvSpPr txBox="1">
            <a:spLocks/>
          </p:cNvSpPr>
          <p:nvPr/>
        </p:nvSpPr>
        <p:spPr>
          <a:xfrm>
            <a:off x="622106" y="4712431"/>
            <a:ext cx="5404104" cy="1015663"/>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This analysis only considers the top three school choices that student made.</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If students made school choices for multiple rounds, the choices attributed to the latest round in which schools selected were used.</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Any school that was provided as an option but was not ranked was not considered as part of the top three choices made by the student.</a:t>
            </a:r>
          </a:p>
        </p:txBody>
      </p:sp>
      <p:sp>
        <p:nvSpPr>
          <p:cNvPr id="35" name="Arrow: Left-Right 34">
            <a:extLst>
              <a:ext uri="{FF2B5EF4-FFF2-40B4-BE49-F238E27FC236}">
                <a16:creationId xmlns:a16="http://schemas.microsoft.com/office/drawing/2014/main" id="{B9E593DD-A2BD-4178-971E-740D494FE8D5}"/>
              </a:ext>
            </a:extLst>
          </p:cNvPr>
          <p:cNvSpPr/>
          <p:nvPr/>
        </p:nvSpPr>
        <p:spPr>
          <a:xfrm>
            <a:off x="6571172" y="1218297"/>
            <a:ext cx="4838114"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Key insights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6" name="Straight Connector 35">
            <a:extLst>
              <a:ext uri="{FF2B5EF4-FFF2-40B4-BE49-F238E27FC236}">
                <a16:creationId xmlns:a16="http://schemas.microsoft.com/office/drawing/2014/main" id="{BEAD573E-4EE8-4BB3-8F31-6870335BA7DB}"/>
              </a:ext>
              <a:ext uri="{C183D7F6-B498-43B3-948B-1728B52AA6E4}">
                <adec:decorative xmlns:adec="http://schemas.microsoft.com/office/drawing/2017/decorative" val="1"/>
              </a:ext>
            </a:extLst>
          </p:cNvPr>
          <p:cNvCxnSpPr>
            <a:stCxn id="35" idx="4"/>
            <a:endCxn id="35" idx="6"/>
          </p:cNvCxnSpPr>
          <p:nvPr/>
        </p:nvCxnSpPr>
        <p:spPr>
          <a:xfrm>
            <a:off x="6571172" y="1475666"/>
            <a:ext cx="483811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Content Placeholder 3">
            <a:extLst>
              <a:ext uri="{FF2B5EF4-FFF2-40B4-BE49-F238E27FC236}">
                <a16:creationId xmlns:a16="http://schemas.microsoft.com/office/drawing/2014/main" id="{7DCEA2F3-E6C1-42E1-AE44-F179E3E27F6A}"/>
              </a:ext>
            </a:extLst>
          </p:cNvPr>
          <p:cNvSpPr txBox="1">
            <a:spLocks/>
          </p:cNvSpPr>
          <p:nvPr/>
        </p:nvSpPr>
        <p:spPr>
          <a:xfrm>
            <a:off x="6288177" y="1535646"/>
            <a:ext cx="5404104" cy="1731243"/>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56% (3,081 students out of 5,475 total students observed) were assigned to their top-ranked school choice (ranked #1).</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17% (938 students out of 5,475 total students observed) were not assigned to a school that was their top-ranked school choice (ranked #1) but were assigned to their second or third choice.</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11% (599 students out of 5,475 total students observed) were not assigned to a school that was ranked in their top three ranked school choices. </a:t>
            </a: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16% (857 students out of 5,475 total students observed) were unassigned based on the assignment file provided by BPS.*</a:t>
            </a:r>
          </a:p>
        </p:txBody>
      </p:sp>
      <p:sp>
        <p:nvSpPr>
          <p:cNvPr id="3" name="TextBox 2">
            <a:extLst>
              <a:ext uri="{FF2B5EF4-FFF2-40B4-BE49-F238E27FC236}">
                <a16:creationId xmlns:a16="http://schemas.microsoft.com/office/drawing/2014/main" id="{6CFA7C9D-7E58-47F4-BB0F-A76F1CDC1BD7}"/>
              </a:ext>
            </a:extLst>
          </p:cNvPr>
          <p:cNvSpPr txBox="1"/>
          <p:nvPr/>
        </p:nvSpPr>
        <p:spPr>
          <a:xfrm>
            <a:off x="6153652" y="3518987"/>
            <a:ext cx="5673155" cy="560153"/>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mn-ea"/>
                <a:cs typeface="+mn-cs"/>
              </a:rPr>
              <a:t>*Based on our discussions with BPS, there are some students who rank school choices but are not assigned as part of the algorithm. These students are predominantly K-0 and K-1 students. However, there are also other students who do not get assigned through the algorithm if they have opted not to be administratively assigned based on their selections.</a:t>
            </a:r>
          </a:p>
        </p:txBody>
      </p:sp>
      <p:graphicFrame>
        <p:nvGraphicFramePr>
          <p:cNvPr id="25" name="Table 24">
            <a:extLst>
              <a:ext uri="{FF2B5EF4-FFF2-40B4-BE49-F238E27FC236}">
                <a16:creationId xmlns:a16="http://schemas.microsoft.com/office/drawing/2014/main" id="{39384050-F11C-4553-A5B2-B30FD33FAE9F}"/>
              </a:ext>
            </a:extLst>
          </p:cNvPr>
          <p:cNvGraphicFramePr>
            <a:graphicFrameLocks noGrp="1"/>
          </p:cNvGraphicFramePr>
          <p:nvPr>
            <p:extLst>
              <p:ext uri="{D42A27DB-BD31-4B8C-83A1-F6EECF244321}">
                <p14:modId xmlns:p14="http://schemas.microsoft.com/office/powerpoint/2010/main" val="3630974282"/>
              </p:ext>
            </p:extLst>
          </p:nvPr>
        </p:nvGraphicFramePr>
        <p:xfrm>
          <a:off x="7296366" y="4213556"/>
          <a:ext cx="3387726" cy="2025650"/>
        </p:xfrm>
        <a:graphic>
          <a:graphicData uri="http://schemas.openxmlformats.org/drawingml/2006/table">
            <a:tbl>
              <a:tblPr firstRow="1">
                <a:tableStyleId>{5C22544A-7EE6-4342-B048-85BDC9FD1C3A}</a:tableStyleId>
              </a:tblPr>
              <a:tblGrid>
                <a:gridCol w="1485030">
                  <a:extLst>
                    <a:ext uri="{9D8B030D-6E8A-4147-A177-3AD203B41FA5}">
                      <a16:colId xmlns:a16="http://schemas.microsoft.com/office/drawing/2014/main" val="1826145272"/>
                    </a:ext>
                  </a:extLst>
                </a:gridCol>
                <a:gridCol w="1902696">
                  <a:extLst>
                    <a:ext uri="{9D8B030D-6E8A-4147-A177-3AD203B41FA5}">
                      <a16:colId xmlns:a16="http://schemas.microsoft.com/office/drawing/2014/main" val="1991135795"/>
                    </a:ext>
                  </a:extLst>
                </a:gridCol>
              </a:tblGrid>
              <a:tr h="184150">
                <a:tc>
                  <a:txBody>
                    <a:bodyPr/>
                    <a:lstStyle/>
                    <a:p>
                      <a:pPr algn="ctr" fontAlgn="b"/>
                      <a:r>
                        <a:rPr lang="en-US" sz="1000" b="1" u="none" strike="noStrike" dirty="0">
                          <a:solidFill>
                            <a:schemeClr val="bg1"/>
                          </a:solidFill>
                          <a:effectLst/>
                        </a:rPr>
                        <a:t>Grade</a:t>
                      </a:r>
                      <a:endParaRPr lang="en-US" sz="1000" b="1" i="0" u="none" strike="noStrike" dirty="0">
                        <a:solidFill>
                          <a:schemeClr val="bg1"/>
                        </a:solidFill>
                        <a:effectLst/>
                        <a:latin typeface="Calibri" panose="020F0502020204030204" pitchFamily="34" charset="0"/>
                      </a:endParaRPr>
                    </a:p>
                  </a:txBody>
                  <a:tcPr marL="6350" marR="6350" marT="6350" marB="0" anchor="b">
                    <a:lnB w="12700" cap="flat" cmpd="sng" algn="ctr">
                      <a:solidFill>
                        <a:schemeClr val="bg1"/>
                      </a:solidFill>
                      <a:prstDash val="solid"/>
                      <a:round/>
                      <a:headEnd type="none" w="med" len="med"/>
                      <a:tailEnd type="none" w="med" len="med"/>
                    </a:lnB>
                    <a:solidFill>
                      <a:schemeClr val="tx2"/>
                    </a:solidFill>
                  </a:tcPr>
                </a:tc>
                <a:tc>
                  <a:txBody>
                    <a:bodyPr/>
                    <a:lstStyle/>
                    <a:p>
                      <a:pPr algn="ctr" fontAlgn="b"/>
                      <a:r>
                        <a:rPr lang="en-US" sz="1000" b="1" u="none" strike="noStrike" dirty="0">
                          <a:solidFill>
                            <a:schemeClr val="bg1"/>
                          </a:solidFill>
                          <a:effectLst/>
                        </a:rPr>
                        <a:t>Count of unassigned students</a:t>
                      </a:r>
                      <a:endParaRPr lang="en-US" sz="1000" b="1" i="0" u="none" strike="noStrike" dirty="0">
                        <a:solidFill>
                          <a:schemeClr val="bg1"/>
                        </a:solidFill>
                        <a:effectLst/>
                        <a:latin typeface="Calibri" panose="020F0502020204030204" pitchFamily="34" charset="0"/>
                      </a:endParaRPr>
                    </a:p>
                  </a:txBody>
                  <a:tcPr marL="6350" marR="6350" marT="6350" marB="0" anchor="b">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370796651"/>
                  </a:ext>
                </a:extLst>
              </a:tr>
              <a:tr h="184150">
                <a:tc>
                  <a:txBody>
                    <a:bodyPr/>
                    <a:lstStyle/>
                    <a:p>
                      <a:pPr algn="ctr" fontAlgn="b"/>
                      <a:r>
                        <a:rPr lang="en-US" sz="1000" u="none" strike="noStrike" dirty="0">
                          <a:solidFill>
                            <a:schemeClr val="bg1"/>
                          </a:solidFill>
                          <a:effectLst/>
                        </a:rPr>
                        <a:t>K0</a:t>
                      </a:r>
                      <a:endParaRPr lang="en-US" sz="1000" b="0" i="0" u="none" strike="noStrike" dirty="0">
                        <a:solidFill>
                          <a:schemeClr val="bg1"/>
                        </a:solidFill>
                        <a:effectLst/>
                        <a:latin typeface="Calibri" panose="020F0502020204030204" pitchFamily="34" charset="0"/>
                      </a:endParaRPr>
                    </a:p>
                  </a:txBody>
                  <a:tcPr marL="6350" marR="6350" marT="6350" marB="0" anchor="b">
                    <a:lnT w="12700" cap="flat" cmpd="sng" algn="ctr">
                      <a:solidFill>
                        <a:schemeClr val="bg1"/>
                      </a:solidFill>
                      <a:prstDash val="solid"/>
                      <a:round/>
                      <a:headEnd type="none" w="med" len="med"/>
                      <a:tailEnd type="none" w="med" len="med"/>
                    </a:lnT>
                    <a:solidFill>
                      <a:schemeClr val="tx1"/>
                    </a:solidFill>
                  </a:tcPr>
                </a:tc>
                <a:tc>
                  <a:txBody>
                    <a:bodyPr/>
                    <a:lstStyle/>
                    <a:p>
                      <a:pPr algn="ctr" fontAlgn="b"/>
                      <a:r>
                        <a:rPr lang="en-US" sz="1000" u="none" strike="noStrike" dirty="0">
                          <a:solidFill>
                            <a:schemeClr val="bg1"/>
                          </a:solidFill>
                          <a:effectLst/>
                        </a:rPr>
                        <a:t>351</a:t>
                      </a:r>
                      <a:endParaRPr lang="en-US" sz="1000" b="0" i="0" u="none" strike="noStrike" dirty="0">
                        <a:solidFill>
                          <a:schemeClr val="bg1"/>
                        </a:solidFill>
                        <a:effectLst/>
                        <a:latin typeface="Calibri" panose="020F0502020204030204" pitchFamily="34" charset="0"/>
                      </a:endParaRPr>
                    </a:p>
                  </a:txBody>
                  <a:tcPr marL="6350" marR="6350" marT="6350" marB="0" anchor="b">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2358378847"/>
                  </a:ext>
                </a:extLst>
              </a:tr>
              <a:tr h="184150">
                <a:tc>
                  <a:txBody>
                    <a:bodyPr/>
                    <a:lstStyle/>
                    <a:p>
                      <a:pPr algn="ctr" fontAlgn="b"/>
                      <a:r>
                        <a:rPr lang="en-US" sz="1000" u="none" strike="noStrike" dirty="0">
                          <a:solidFill>
                            <a:schemeClr val="bg1"/>
                          </a:solidFill>
                          <a:effectLst/>
                        </a:rPr>
                        <a:t>K1</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110</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199032476"/>
                  </a:ext>
                </a:extLst>
              </a:tr>
              <a:tr h="184150">
                <a:tc>
                  <a:txBody>
                    <a:bodyPr/>
                    <a:lstStyle/>
                    <a:p>
                      <a:pPr algn="ctr" fontAlgn="b"/>
                      <a:r>
                        <a:rPr lang="en-US" sz="1000" u="none" strike="noStrike" dirty="0">
                          <a:solidFill>
                            <a:schemeClr val="bg1"/>
                          </a:solidFill>
                          <a:effectLst/>
                        </a:rPr>
                        <a:t>K2</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96</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3604644255"/>
                  </a:ext>
                </a:extLst>
              </a:tr>
              <a:tr h="184150">
                <a:tc>
                  <a:txBody>
                    <a:bodyPr/>
                    <a:lstStyle/>
                    <a:p>
                      <a:pPr algn="ctr" fontAlgn="b"/>
                      <a:r>
                        <a:rPr lang="en-US" sz="1000" u="none" strike="noStrike" dirty="0">
                          <a:solidFill>
                            <a:schemeClr val="bg1"/>
                          </a:solidFill>
                          <a:effectLst/>
                        </a:rPr>
                        <a:t>1</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63</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2930476243"/>
                  </a:ext>
                </a:extLst>
              </a:tr>
              <a:tr h="184150">
                <a:tc>
                  <a:txBody>
                    <a:bodyPr/>
                    <a:lstStyle/>
                    <a:p>
                      <a:pPr algn="ctr" fontAlgn="b"/>
                      <a:r>
                        <a:rPr lang="en-US" sz="1000" u="none" strike="noStrike" dirty="0">
                          <a:solidFill>
                            <a:schemeClr val="bg1"/>
                          </a:solidFill>
                          <a:effectLst/>
                        </a:rPr>
                        <a:t>2</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43</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3253100976"/>
                  </a:ext>
                </a:extLst>
              </a:tr>
              <a:tr h="184150">
                <a:tc>
                  <a:txBody>
                    <a:bodyPr/>
                    <a:lstStyle/>
                    <a:p>
                      <a:pPr algn="ctr" fontAlgn="b"/>
                      <a:r>
                        <a:rPr lang="en-US" sz="1000" u="none" strike="noStrike" dirty="0">
                          <a:solidFill>
                            <a:schemeClr val="bg1"/>
                          </a:solidFill>
                          <a:effectLst/>
                        </a:rPr>
                        <a:t>3</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62</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3256491434"/>
                  </a:ext>
                </a:extLst>
              </a:tr>
              <a:tr h="184150">
                <a:tc>
                  <a:txBody>
                    <a:bodyPr/>
                    <a:lstStyle/>
                    <a:p>
                      <a:pPr algn="ctr" fontAlgn="b"/>
                      <a:r>
                        <a:rPr lang="en-US" sz="1000" u="none" strike="noStrike" dirty="0">
                          <a:solidFill>
                            <a:schemeClr val="bg1"/>
                          </a:solidFill>
                          <a:effectLst/>
                        </a:rPr>
                        <a:t>4</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38</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3647439484"/>
                  </a:ext>
                </a:extLst>
              </a:tr>
              <a:tr h="184150">
                <a:tc>
                  <a:txBody>
                    <a:bodyPr/>
                    <a:lstStyle/>
                    <a:p>
                      <a:pPr algn="ctr" fontAlgn="b"/>
                      <a:r>
                        <a:rPr lang="en-US" sz="1000" u="none" strike="noStrike" dirty="0">
                          <a:solidFill>
                            <a:schemeClr val="bg1"/>
                          </a:solidFill>
                          <a:effectLst/>
                        </a:rPr>
                        <a:t>5</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44</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3802749054"/>
                  </a:ext>
                </a:extLst>
              </a:tr>
              <a:tr h="184150">
                <a:tc>
                  <a:txBody>
                    <a:bodyPr/>
                    <a:lstStyle/>
                    <a:p>
                      <a:pPr algn="ctr" fontAlgn="b"/>
                      <a:r>
                        <a:rPr lang="en-US" sz="1000" u="none" strike="noStrike" dirty="0">
                          <a:solidFill>
                            <a:schemeClr val="bg1"/>
                          </a:solidFill>
                          <a:effectLst/>
                        </a:rPr>
                        <a:t>6</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tc>
                  <a:txBody>
                    <a:bodyPr/>
                    <a:lstStyle/>
                    <a:p>
                      <a:pPr algn="ctr" fontAlgn="b"/>
                      <a:r>
                        <a:rPr lang="en-US" sz="1000" u="none" strike="noStrike" dirty="0">
                          <a:solidFill>
                            <a:schemeClr val="bg1"/>
                          </a:solidFill>
                          <a:effectLst/>
                        </a:rPr>
                        <a:t>50</a:t>
                      </a:r>
                      <a:endParaRPr lang="en-US" sz="1000" b="0" i="0" u="none" strike="noStrike" dirty="0">
                        <a:solidFill>
                          <a:schemeClr val="bg1"/>
                        </a:solidFill>
                        <a:effectLst/>
                        <a:latin typeface="Calibri" panose="020F0502020204030204" pitchFamily="34" charset="0"/>
                      </a:endParaRPr>
                    </a:p>
                  </a:txBody>
                  <a:tcPr marL="6350" marR="6350" marT="6350" marB="0" anchor="b">
                    <a:solidFill>
                      <a:schemeClr val="tx1"/>
                    </a:solidFill>
                  </a:tcPr>
                </a:tc>
                <a:extLst>
                  <a:ext uri="{0D108BD9-81ED-4DB2-BD59-A6C34878D82A}">
                    <a16:rowId xmlns:a16="http://schemas.microsoft.com/office/drawing/2014/main" val="1522141629"/>
                  </a:ext>
                </a:extLst>
              </a:tr>
              <a:tr h="184150">
                <a:tc>
                  <a:txBody>
                    <a:bodyPr/>
                    <a:lstStyle/>
                    <a:p>
                      <a:pPr algn="ctr" fontAlgn="b"/>
                      <a:r>
                        <a:rPr lang="en-US" sz="1000" u="none" strike="noStrike" dirty="0">
                          <a:solidFill>
                            <a:schemeClr val="bg1"/>
                          </a:solidFill>
                          <a:effectLst/>
                        </a:rPr>
                        <a:t>Grand total</a:t>
                      </a:r>
                      <a:endParaRPr lang="en-US" sz="1000" b="1" i="0" u="none" strike="noStrike" dirty="0">
                        <a:solidFill>
                          <a:schemeClr val="bg1"/>
                        </a:solidFill>
                        <a:effectLst/>
                        <a:latin typeface="Calibri" panose="020F0502020204030204" pitchFamily="34" charset="0"/>
                      </a:endParaRPr>
                    </a:p>
                  </a:txBody>
                  <a:tcPr marL="6350" marR="6350" marT="6350" marB="0" anchor="b">
                    <a:solidFill>
                      <a:schemeClr val="bg1">
                        <a:lumMod val="20000"/>
                        <a:lumOff val="80000"/>
                      </a:schemeClr>
                    </a:solidFill>
                  </a:tcPr>
                </a:tc>
                <a:tc>
                  <a:txBody>
                    <a:bodyPr/>
                    <a:lstStyle/>
                    <a:p>
                      <a:pPr algn="ctr" fontAlgn="b"/>
                      <a:r>
                        <a:rPr lang="en-US" sz="1000" u="none" strike="noStrike" dirty="0">
                          <a:solidFill>
                            <a:schemeClr val="bg1"/>
                          </a:solidFill>
                          <a:effectLst/>
                        </a:rPr>
                        <a:t>857</a:t>
                      </a:r>
                      <a:endParaRPr lang="en-US" sz="1000" b="1" i="0" u="none" strike="noStrike" dirty="0">
                        <a:solidFill>
                          <a:schemeClr val="bg1"/>
                        </a:solidFill>
                        <a:effectLst/>
                        <a:latin typeface="Calibri" panose="020F0502020204030204" pitchFamily="34" charset="0"/>
                      </a:endParaRPr>
                    </a:p>
                  </a:txBody>
                  <a:tcPr marL="6350" marR="6350" marT="6350" marB="0" anchor="b">
                    <a:solidFill>
                      <a:schemeClr val="bg1">
                        <a:lumMod val="20000"/>
                        <a:lumOff val="80000"/>
                      </a:schemeClr>
                    </a:solidFill>
                  </a:tcPr>
                </a:tc>
                <a:extLst>
                  <a:ext uri="{0D108BD9-81ED-4DB2-BD59-A6C34878D82A}">
                    <a16:rowId xmlns:a16="http://schemas.microsoft.com/office/drawing/2014/main" val="3795491233"/>
                  </a:ext>
                </a:extLst>
              </a:tr>
            </a:tbl>
          </a:graphicData>
        </a:graphic>
      </p:graphicFrame>
      <p:sp>
        <p:nvSpPr>
          <p:cNvPr id="6" name="TextBox 5">
            <a:extLst>
              <a:ext uri="{FF2B5EF4-FFF2-40B4-BE49-F238E27FC236}">
                <a16:creationId xmlns:a16="http://schemas.microsoft.com/office/drawing/2014/main" id="{0F79C494-D40E-4B88-A000-5FC42AAC1BB2}"/>
              </a:ext>
            </a:extLst>
          </p:cNvPr>
          <p:cNvSpPr txBox="1"/>
          <p:nvPr/>
        </p:nvSpPr>
        <p:spPr>
          <a:xfrm>
            <a:off x="742950" y="6143137"/>
            <a:ext cx="5356225" cy="246221"/>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8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1. A </a:t>
            </a:r>
            <a:r>
              <a:rPr kumimoji="0" lang="en-IN" sz="800" b="1"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 choice basket file </a:t>
            </a:r>
            <a:r>
              <a:rPr kumimoji="0" lang="en-IN" sz="8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contains school options provided to BPS students for school assignment. Students can rank these options as 1, 2, 3,…n as their preferred school choices. </a:t>
            </a:r>
            <a:endParaRPr kumimoji="0" lang="en-US" sz="800" b="0" i="1"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8" name="source_6380420058075255931" descr="Source">
            <a:extLst>
              <a:ext uri="{FF2B5EF4-FFF2-40B4-BE49-F238E27FC236}">
                <a16:creationId xmlns:a16="http://schemas.microsoft.com/office/drawing/2014/main" id="{2EE51253-4141-4E1D-9F62-D8255D82DA01}"/>
              </a:ext>
            </a:extLst>
          </p:cNvPr>
          <p:cNvSpPr txBox="1"/>
          <p:nvPr/>
        </p:nvSpPr>
        <p:spPr>
          <a:xfrm>
            <a:off x="686243" y="6544796"/>
            <a:ext cx="2708310"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student assignment files; BPS, and school interviews; BPS and DESE policies</a:t>
            </a:r>
          </a:p>
        </p:txBody>
      </p:sp>
      <p:sp>
        <p:nvSpPr>
          <p:cNvPr id="24" name="TextBox 23">
            <a:extLst>
              <a:ext uri="{FF2B5EF4-FFF2-40B4-BE49-F238E27FC236}">
                <a16:creationId xmlns:a16="http://schemas.microsoft.com/office/drawing/2014/main" id="{A31F6DD7-9D2D-45EE-BF07-096DF6CB109A}"/>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7" name="Date Placeholder 6">
            <a:extLst>
              <a:ext uri="{FF2B5EF4-FFF2-40B4-BE49-F238E27FC236}">
                <a16:creationId xmlns:a16="http://schemas.microsoft.com/office/drawing/2014/main" id="{1E08D843-9EB3-4E4B-A31F-638813088B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8" name="Slide Number Placeholder 7">
            <a:extLst>
              <a:ext uri="{FF2B5EF4-FFF2-40B4-BE49-F238E27FC236}">
                <a16:creationId xmlns:a16="http://schemas.microsoft.com/office/drawing/2014/main" id="{5A894456-F84C-4D1E-B99A-7D791089C2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5801279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859B0-CDCE-439A-B3DC-2229E48CF340}"/>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7. Student assignment</a:t>
            </a:r>
          </a:p>
        </p:txBody>
      </p:sp>
      <p:sp>
        <p:nvSpPr>
          <p:cNvPr id="2" name="Title 1">
            <a:extLst>
              <a:ext uri="{FF2B5EF4-FFF2-40B4-BE49-F238E27FC236}">
                <a16:creationId xmlns:a16="http://schemas.microsoft.com/office/drawing/2014/main" id="{C093BDC7-02E9-4512-BE40-991156F7476E}"/>
              </a:ext>
            </a:extLst>
          </p:cNvPr>
          <p:cNvSpPr>
            <a:spLocks noGrp="1"/>
          </p:cNvSpPr>
          <p:nvPr>
            <p:ph type="title"/>
          </p:nvPr>
        </p:nvSpPr>
        <p:spPr/>
        <p:txBody>
          <a:bodyPr vert="horz"/>
          <a:lstStyle/>
          <a:p>
            <a:r>
              <a:rPr lang="en-US" dirty="0"/>
              <a:t>Appendix</a:t>
            </a:r>
            <a:br>
              <a:rPr lang="en-US" dirty="0"/>
            </a:br>
            <a:r>
              <a:rPr lang="en-US" sz="1600" dirty="0"/>
              <a:t>Student preferences: Data reconciliation</a:t>
            </a:r>
          </a:p>
        </p:txBody>
      </p:sp>
      <p:graphicFrame>
        <p:nvGraphicFramePr>
          <p:cNvPr id="10" name="Table 9">
            <a:extLst>
              <a:ext uri="{FF2B5EF4-FFF2-40B4-BE49-F238E27FC236}">
                <a16:creationId xmlns:a16="http://schemas.microsoft.com/office/drawing/2014/main" id="{696BEB49-0EF4-4A4D-B9FD-E9B0422E1EDF}"/>
              </a:ext>
            </a:extLst>
          </p:cNvPr>
          <p:cNvGraphicFramePr>
            <a:graphicFrameLocks noGrp="1"/>
          </p:cNvGraphicFramePr>
          <p:nvPr>
            <p:extLst>
              <p:ext uri="{D42A27DB-BD31-4B8C-83A1-F6EECF244321}">
                <p14:modId xmlns:p14="http://schemas.microsoft.com/office/powerpoint/2010/main" val="133022295"/>
              </p:ext>
            </p:extLst>
          </p:nvPr>
        </p:nvGraphicFramePr>
        <p:xfrm>
          <a:off x="609920" y="1294765"/>
          <a:ext cx="10981944" cy="4757420"/>
        </p:xfrm>
        <a:graphic>
          <a:graphicData uri="http://schemas.openxmlformats.org/drawingml/2006/table">
            <a:tbl>
              <a:tblPr firstRow="1">
                <a:tableStyleId>{2D5ABB26-0587-4C30-8999-92F81FD0307C}</a:tableStyleId>
              </a:tblPr>
              <a:tblGrid>
                <a:gridCol w="4277639">
                  <a:extLst>
                    <a:ext uri="{9D8B030D-6E8A-4147-A177-3AD203B41FA5}">
                      <a16:colId xmlns:a16="http://schemas.microsoft.com/office/drawing/2014/main" val="2285825454"/>
                    </a:ext>
                  </a:extLst>
                </a:gridCol>
                <a:gridCol w="1493036">
                  <a:extLst>
                    <a:ext uri="{9D8B030D-6E8A-4147-A177-3AD203B41FA5}">
                      <a16:colId xmlns:a16="http://schemas.microsoft.com/office/drawing/2014/main" val="2886172334"/>
                    </a:ext>
                  </a:extLst>
                </a:gridCol>
                <a:gridCol w="5211269">
                  <a:extLst>
                    <a:ext uri="{9D8B030D-6E8A-4147-A177-3AD203B41FA5}">
                      <a16:colId xmlns:a16="http://schemas.microsoft.com/office/drawing/2014/main" val="4086269637"/>
                    </a:ext>
                  </a:extLst>
                </a:gridCol>
              </a:tblGrid>
              <a:tr h="0">
                <a:tc>
                  <a:txBody>
                    <a:bodyPr/>
                    <a:lstStyle/>
                    <a:p>
                      <a:pPr algn="l" fontAlgn="b"/>
                      <a:r>
                        <a:rPr lang="en-US" sz="1200" b="1" u="none" strike="noStrike" dirty="0">
                          <a:solidFill>
                            <a:schemeClr val="bg1"/>
                          </a:solidFill>
                          <a:effectLst/>
                          <a:latin typeface="+mj-lt"/>
                        </a:rPr>
                        <a:t>Item</a:t>
                      </a:r>
                      <a:endParaRPr lang="en-US" sz="12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ctr" fontAlgn="b"/>
                      <a:r>
                        <a:rPr lang="en-US" sz="1200" b="1" i="0" u="none" strike="noStrike" dirty="0">
                          <a:solidFill>
                            <a:schemeClr val="bg1"/>
                          </a:solidFill>
                          <a:effectLst/>
                          <a:latin typeface="+mj-lt"/>
                        </a:rPr>
                        <a:t>Count</a:t>
                      </a: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l" fontAlgn="b"/>
                      <a:r>
                        <a:rPr lang="en-US" sz="1200" b="1" u="none" strike="noStrike" dirty="0">
                          <a:solidFill>
                            <a:schemeClr val="bg1"/>
                          </a:solidFill>
                          <a:effectLst/>
                          <a:latin typeface="+mj-lt"/>
                        </a:rPr>
                        <a:t>Notes</a:t>
                      </a:r>
                      <a:endParaRPr lang="en-US" sz="12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2615790325"/>
                  </a:ext>
                </a:extLst>
              </a:tr>
              <a:tr h="0">
                <a:tc>
                  <a:txBody>
                    <a:bodyPr/>
                    <a:lstStyle/>
                    <a:p>
                      <a:pPr algn="l" fontAlgn="b"/>
                      <a:r>
                        <a:rPr lang="en-US" sz="1100" u="none" strike="noStrike" dirty="0">
                          <a:solidFill>
                            <a:schemeClr val="bg1"/>
                          </a:solidFill>
                          <a:effectLst/>
                          <a:latin typeface="+mj-lt"/>
                        </a:rPr>
                        <a:t># of unique students that were given school options</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6,678</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b="0" i="0" u="none" strike="noStrike" dirty="0">
                          <a:solidFill>
                            <a:schemeClr val="bg1"/>
                          </a:solidFill>
                          <a:effectLst/>
                          <a:latin typeface="+mn-lt"/>
                        </a:rPr>
                        <a:t>Total # of unique students contained in the student preferences file</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02293587"/>
                  </a:ext>
                </a:extLst>
              </a:tr>
              <a:tr h="0">
                <a:tc>
                  <a:txBody>
                    <a:bodyPr/>
                    <a:lstStyle/>
                    <a:p>
                      <a:pPr algn="l" fontAlgn="b"/>
                      <a:r>
                        <a:rPr lang="en-US" sz="1100" u="none" strike="noStrike" dirty="0">
                          <a:solidFill>
                            <a:schemeClr val="bg1"/>
                          </a:solidFill>
                          <a:effectLst/>
                          <a:latin typeface="+mj-lt"/>
                        </a:rPr>
                        <a:t># of unique students who did not rank any schools during the school assignment process</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(1,185)</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u="none" strike="noStrike" dirty="0">
                          <a:solidFill>
                            <a:schemeClr val="bg1"/>
                          </a:solidFill>
                          <a:effectLst/>
                          <a:latin typeface="+mn-lt"/>
                        </a:rPr>
                        <a:t>Students who did not make any choice in any of the rounds based on the file obtained (i.e., all rankings were “NA”). This population includes, but is not limited to, students who remain at their current schools or have a guaranteed pathway to a new school. These students may have opted to not rank schools</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65741332"/>
                  </a:ext>
                </a:extLst>
              </a:tr>
              <a:tr h="0">
                <a:tc>
                  <a:txBody>
                    <a:bodyPr/>
                    <a:lstStyle/>
                    <a:p>
                      <a:pPr algn="l" fontAlgn="b"/>
                      <a:r>
                        <a:rPr lang="en-US" sz="1100" b="1" u="none" strike="noStrike" dirty="0">
                          <a:solidFill>
                            <a:schemeClr val="bg1"/>
                          </a:solidFill>
                          <a:effectLst/>
                          <a:latin typeface="+mj-lt"/>
                        </a:rPr>
                        <a:t>Total # of unique students who ranked schools</a:t>
                      </a:r>
                      <a:endParaRPr lang="en-US" sz="1100" b="1"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ctr" fontAlgn="b"/>
                      <a:r>
                        <a:rPr lang="en-US" sz="1100" b="0" u="none" strike="noStrike" dirty="0">
                          <a:solidFill>
                            <a:schemeClr val="bg1"/>
                          </a:solidFill>
                          <a:effectLst/>
                          <a:latin typeface="+mj-lt"/>
                        </a:rPr>
                        <a:t>5,493</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l" fontAlgn="b"/>
                      <a:r>
                        <a:rPr lang="en-US" sz="1100" b="0" i="0" u="none" strike="noStrike" dirty="0">
                          <a:solidFill>
                            <a:schemeClr val="bg1"/>
                          </a:solidFill>
                          <a:effectLst/>
                          <a:latin typeface="+mn-lt"/>
                        </a:rPr>
                        <a:t>Difference of first two rows</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809579527"/>
                  </a:ext>
                </a:extLst>
              </a:tr>
              <a:tr h="0">
                <a:tc>
                  <a:txBody>
                    <a:bodyPr/>
                    <a:lstStyle/>
                    <a:p>
                      <a:pPr algn="l" fontAlgn="b"/>
                      <a:r>
                        <a:rPr lang="en-US" sz="1100" u="none" strike="noStrike" dirty="0">
                          <a:solidFill>
                            <a:schemeClr val="bg1"/>
                          </a:solidFill>
                          <a:effectLst/>
                          <a:latin typeface="+mj-lt"/>
                        </a:rPr>
                        <a:t>Students with multiple rounds </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(18)</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b="0" i="0" u="none" strike="noStrike" dirty="0">
                          <a:solidFill>
                            <a:schemeClr val="bg1"/>
                          </a:solidFill>
                          <a:effectLst/>
                          <a:latin typeface="+mn-lt"/>
                        </a:rPr>
                        <a:t>Students who ranked schools for multiple rounds; for these students, their school preferences for the highest round were taken</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799233583"/>
                  </a:ext>
                </a:extLst>
              </a:tr>
              <a:tr h="0">
                <a:tc>
                  <a:txBody>
                    <a:bodyPr/>
                    <a:lstStyle/>
                    <a:p>
                      <a:pPr algn="l" fontAlgn="b"/>
                      <a:r>
                        <a:rPr lang="en-US" sz="1100" b="1" u="none" strike="noStrike" dirty="0">
                          <a:solidFill>
                            <a:schemeClr val="bg1"/>
                          </a:solidFill>
                          <a:effectLst/>
                          <a:latin typeface="+mj-lt"/>
                        </a:rPr>
                        <a:t>Total # of students included in analysis</a:t>
                      </a:r>
                      <a:endParaRPr lang="en-US" sz="1100" b="1"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ctr" fontAlgn="b"/>
                      <a:r>
                        <a:rPr lang="en-US" sz="1100" b="1" u="sng" strike="noStrike" dirty="0">
                          <a:solidFill>
                            <a:schemeClr val="bg1"/>
                          </a:solidFill>
                          <a:effectLst/>
                          <a:latin typeface="+mj-lt"/>
                        </a:rPr>
                        <a:t>5,475</a:t>
                      </a:r>
                      <a:endParaRPr lang="en-US" sz="1100" b="1" i="0" u="sng"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l" fontAlgn="b"/>
                      <a:r>
                        <a:rPr lang="en-US" sz="1100" u="none" strike="noStrike" dirty="0">
                          <a:solidFill>
                            <a:schemeClr val="bg1"/>
                          </a:solidFill>
                          <a:effectLst/>
                          <a:latin typeface="+mn-lt"/>
                        </a:rPr>
                        <a:t>Number of students for analysis of top three ranked schools</a:t>
                      </a:r>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67004265"/>
                  </a:ext>
                </a:extLst>
              </a:tr>
              <a:tr h="0">
                <a:tc>
                  <a:txBody>
                    <a:bodyPr/>
                    <a:lstStyle/>
                    <a:p>
                      <a:pPr algn="l" fontAlgn="b"/>
                      <a:r>
                        <a:rPr lang="en-US" sz="1100" u="none" strike="noStrike" dirty="0">
                          <a:solidFill>
                            <a:schemeClr val="bg1"/>
                          </a:solidFill>
                          <a:effectLst/>
                          <a:latin typeface="+mj-lt"/>
                        </a:rPr>
                        <a:t>Students who were assigned 1st ranked school</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3,081</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007926581"/>
                  </a:ext>
                </a:extLst>
              </a:tr>
              <a:tr h="0">
                <a:tc>
                  <a:txBody>
                    <a:bodyPr/>
                    <a:lstStyle/>
                    <a:p>
                      <a:pPr algn="l" fontAlgn="b"/>
                      <a:r>
                        <a:rPr lang="en-US" sz="1100" u="none" strike="noStrike" dirty="0">
                          <a:solidFill>
                            <a:schemeClr val="bg1"/>
                          </a:solidFill>
                          <a:effectLst/>
                          <a:latin typeface="+mj-lt"/>
                        </a:rPr>
                        <a:t>Students who were assigned 2nd ranked school</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659</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742929820"/>
                  </a:ext>
                </a:extLst>
              </a:tr>
              <a:tr h="0">
                <a:tc>
                  <a:txBody>
                    <a:bodyPr/>
                    <a:lstStyle/>
                    <a:p>
                      <a:pPr algn="l" fontAlgn="b"/>
                      <a:r>
                        <a:rPr lang="en-US" sz="1100" u="none" strike="noStrike" dirty="0">
                          <a:solidFill>
                            <a:schemeClr val="bg1"/>
                          </a:solidFill>
                          <a:effectLst/>
                          <a:latin typeface="+mj-lt"/>
                        </a:rPr>
                        <a:t>Students who were assigned 3rd ranked school</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279</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24019517"/>
                  </a:ext>
                </a:extLst>
              </a:tr>
              <a:tr h="0">
                <a:tc>
                  <a:txBody>
                    <a:bodyPr/>
                    <a:lstStyle/>
                    <a:p>
                      <a:pPr algn="l" fontAlgn="b"/>
                      <a:r>
                        <a:rPr lang="en-US" sz="1100" u="none" strike="noStrike" dirty="0">
                          <a:solidFill>
                            <a:schemeClr val="bg1"/>
                          </a:solidFill>
                          <a:effectLst/>
                          <a:latin typeface="+mj-lt"/>
                        </a:rPr>
                        <a:t>Students who were assigned to a school outside of their top three ranked schools</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599</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282685745"/>
                  </a:ext>
                </a:extLst>
              </a:tr>
              <a:tr h="0">
                <a:tc>
                  <a:txBody>
                    <a:bodyPr/>
                    <a:lstStyle/>
                    <a:p>
                      <a:pPr algn="l" fontAlgn="b"/>
                      <a:r>
                        <a:rPr lang="en-US" sz="1100" u="none" strike="noStrike" dirty="0">
                          <a:solidFill>
                            <a:schemeClr val="bg1"/>
                          </a:solidFill>
                          <a:effectLst/>
                          <a:latin typeface="+mj-lt"/>
                        </a:rPr>
                        <a:t>Students not assigned to any school – “Unassigned”</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631</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dirty="0">
                          <a:solidFill>
                            <a:schemeClr val="bg1"/>
                          </a:solidFill>
                          <a:latin typeface="+mn-lt"/>
                        </a:rPr>
                        <a:t>Based on our discussions with BPS, there are some students who rank school choices but are not assigned as part of the algorithm</a:t>
                      </a:r>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960586442"/>
                  </a:ext>
                </a:extLst>
              </a:tr>
              <a:tr h="0">
                <a:tc>
                  <a:txBody>
                    <a:bodyPr/>
                    <a:lstStyle/>
                    <a:p>
                      <a:pPr algn="l" fontAlgn="b"/>
                      <a:r>
                        <a:rPr lang="en-US" sz="1100" b="0" i="0" u="none" strike="noStrike" dirty="0">
                          <a:solidFill>
                            <a:schemeClr val="bg1"/>
                          </a:solidFill>
                          <a:effectLst/>
                          <a:latin typeface="+mj-lt"/>
                        </a:rPr>
                        <a:t>Students who ranked schools but were not found in the student assignment data</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j-lt"/>
                        </a:rPr>
                        <a:t>226</a:t>
                      </a:r>
                      <a:endParaRPr lang="en-US" sz="1100" b="0" i="0" u="none" strike="noStrike" dirty="0">
                        <a:solidFill>
                          <a:schemeClr val="bg1"/>
                        </a:solidFill>
                        <a:effectLst/>
                        <a:latin typeface="+mj-lt"/>
                      </a:endParaRP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u="none" strike="noStrike" dirty="0">
                          <a:solidFill>
                            <a:schemeClr val="bg1"/>
                          </a:solidFill>
                          <a:effectLst/>
                          <a:latin typeface="+mn-lt"/>
                        </a:rPr>
                        <a:t>The assignment data only contained algorithm-specific assignments. Data pertaining to manual assignments was not provided by BPS. As such, we are unable to validate whether these students were manually assigned</a:t>
                      </a:r>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605340925"/>
                  </a:ext>
                </a:extLst>
              </a:tr>
              <a:tr h="0">
                <a:tc>
                  <a:txBody>
                    <a:bodyPr/>
                    <a:lstStyle/>
                    <a:p>
                      <a:pPr algn="l" fontAlgn="b"/>
                      <a:r>
                        <a:rPr lang="en-US" sz="1100" b="1" u="none" strike="noStrike" dirty="0">
                          <a:solidFill>
                            <a:schemeClr val="bg1"/>
                          </a:solidFill>
                          <a:effectLst/>
                          <a:latin typeface="+mj-lt"/>
                        </a:rPr>
                        <a:t>Total # of students included in analysis</a:t>
                      </a:r>
                      <a:endParaRPr lang="en-US" sz="1100" b="1"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ctr" fontAlgn="b"/>
                      <a:r>
                        <a:rPr lang="en-US" sz="1100" b="1" u="sng" strike="noStrike" dirty="0">
                          <a:solidFill>
                            <a:schemeClr val="bg1"/>
                          </a:solidFill>
                          <a:effectLst/>
                          <a:latin typeface="+mj-lt"/>
                        </a:rPr>
                        <a:t>5,475</a:t>
                      </a:r>
                      <a:endParaRPr lang="en-US" sz="1100" b="1" i="0" u="sng"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l" fontAlgn="b"/>
                      <a:endParaRPr lang="en-US" sz="1100" b="0" i="0" u="none" strike="noStrike" dirty="0">
                        <a:solidFill>
                          <a:schemeClr val="bg1"/>
                        </a:solidFill>
                        <a:effectLst/>
                        <a:latin typeface="+mn-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318772456"/>
                  </a:ext>
                </a:extLst>
              </a:tr>
            </a:tbl>
          </a:graphicData>
        </a:graphic>
      </p:graphicFrame>
      <p:sp>
        <p:nvSpPr>
          <p:cNvPr id="8" name="source_6380420058075255931" descr="Source">
            <a:extLst>
              <a:ext uri="{FF2B5EF4-FFF2-40B4-BE49-F238E27FC236}">
                <a16:creationId xmlns:a16="http://schemas.microsoft.com/office/drawing/2014/main" id="{A27F167D-93A8-4311-89D9-E3C10EC94D56}"/>
              </a:ext>
            </a:extLst>
          </p:cNvPr>
          <p:cNvSpPr txBox="1"/>
          <p:nvPr/>
        </p:nvSpPr>
        <p:spPr>
          <a:xfrm>
            <a:off x="686243" y="6561446"/>
            <a:ext cx="1819890" cy="1046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student assignment files</a:t>
            </a:r>
          </a:p>
        </p:txBody>
      </p:sp>
      <p:sp>
        <p:nvSpPr>
          <p:cNvPr id="9" name="TextBox 8">
            <a:extLst>
              <a:ext uri="{FF2B5EF4-FFF2-40B4-BE49-F238E27FC236}">
                <a16:creationId xmlns:a16="http://schemas.microsoft.com/office/drawing/2014/main" id="{3CFBF0F2-D17B-4D50-AF3C-56F9C67C5988}"/>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84FFF764-60A2-4A9D-A264-68E630A93E9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95674C0D-A8B3-4DB6-B92B-A5FD5E2A459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647871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B2428-5DDE-491B-B88B-332B2CE97FD0}"/>
              </a:ext>
            </a:extLst>
          </p:cNvPr>
          <p:cNvSpPr txBox="1">
            <a:spLocks noGrp="1"/>
          </p:cNvSpPr>
          <p:nvPr>
            <p:ph type="title" idx="4294967295"/>
          </p:nvPr>
        </p:nvSpPr>
        <p:spPr>
          <a:xfrm>
            <a:off x="533992" y="1133476"/>
            <a:ext cx="4210287"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EY  </a:t>
            </a:r>
            <a:r>
              <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  Building a better working world</a:t>
            </a:r>
            <a:endParaRPr kumimoji="0" lang="en-IN"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Google Shape;541;p21">
            <a:extLst>
              <a:ext uri="{FF2B5EF4-FFF2-40B4-BE49-F238E27FC236}">
                <a16:creationId xmlns:a16="http://schemas.microsoft.com/office/drawing/2014/main" id="{64B27F51-EE2F-4C90-8C3B-064FD399F3AD}"/>
              </a:ext>
            </a:extLst>
          </p:cNvPr>
          <p:cNvSpPr txBox="1">
            <a:spLocks/>
          </p:cNvSpPr>
          <p:nvPr/>
        </p:nvSpPr>
        <p:spPr>
          <a:xfrm>
            <a:off x="626341" y="1133476"/>
            <a:ext cx="3548376" cy="2222121"/>
          </a:xfrm>
          <a:prstGeom prst="rect">
            <a:avLst/>
          </a:prstGeom>
          <a:noFill/>
          <a:ln>
            <a:noFill/>
          </a:ln>
        </p:spPr>
        <p:txBody>
          <a:bodyPr spcFirstLastPara="1" wrap="square" lIns="0" tIns="36550" rIns="0" b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EY exists to build a better working world, helping create long-term value for clients, people and society and build trust in the capital markets.</a:t>
            </a:r>
            <a:endParaRPr kumimoji="0" lang="en-IN"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Enabled by data and technology, diverse EY teams in over 150 countries provide trust through assurance and help clients grow, transform and operate.</a:t>
            </a:r>
            <a:endParaRPr kumimoji="0" lang="en-IN"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Working across assurance, consulting, law, strategy, tax and transactions, EY teams ask better questions to find new answers for the complex issues facing our world today. </a:t>
            </a:r>
            <a:endParaRPr kumimoji="0" lang="en-IN"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Google Shape;541;p21">
            <a:extLst>
              <a:ext uri="{FF2B5EF4-FFF2-40B4-BE49-F238E27FC236}">
                <a16:creationId xmlns:a16="http://schemas.microsoft.com/office/drawing/2014/main" id="{B7AD416B-692B-41CB-8F8A-40501C82D301}"/>
              </a:ext>
            </a:extLst>
          </p:cNvPr>
          <p:cNvSpPr txBox="1">
            <a:spLocks/>
          </p:cNvSpPr>
          <p:nvPr/>
        </p:nvSpPr>
        <p:spPr>
          <a:xfrm>
            <a:off x="8049722" y="1133476"/>
            <a:ext cx="3548376" cy="2714563"/>
          </a:xfrm>
          <a:prstGeom prst="rect">
            <a:avLst/>
          </a:prstGeom>
          <a:noFill/>
          <a:ln>
            <a:noFill/>
          </a:ln>
        </p:spPr>
        <p:txBody>
          <a:bodyPr spcFirstLastPara="1" wrap="square" lIns="0" tIns="36550" rIns="0" b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endParaRPr kumimoji="0" lang="en-IN" sz="800" b="0" i="0" u="none" strike="noStrike" kern="0" cap="none" spc="0" normalizeH="0" baseline="0" noProof="0" dirty="0">
              <a:ln>
                <a:noFill/>
              </a:ln>
              <a:solidFill>
                <a:prstClr val="white"/>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Ernst &amp; Young LLP is a client-serving member firm of </a:t>
            </a:r>
            <a:b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b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Ernst &amp; Young Global Limited operating in the US.</a:t>
            </a:r>
            <a:endParaRPr kumimoji="0" lang="en-IN" sz="800" b="0" i="0" u="none" strike="noStrike" kern="0" cap="none" spc="0" normalizeH="0" baseline="0" noProof="0" dirty="0">
              <a:ln>
                <a:noFill/>
              </a:ln>
              <a:solidFill>
                <a:prstClr val="white"/>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 2022 Ernst &amp; Young LLP.</a:t>
            </a:r>
            <a:b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b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All Rights Reserved.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2211-4122976</a:t>
            </a:r>
            <a:b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br>
            <a:r>
              <a:rPr kumimoji="0" lang="en-IN"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ED None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700" b="0" i="0" u="none" strike="noStrike" kern="0" cap="none" spc="0" normalizeH="0" baseline="0" noProof="0" dirty="0">
                <a:ln>
                  <a:noFill/>
                </a:ln>
                <a:solidFill>
                  <a:prstClr val="white"/>
                </a:solidFill>
                <a:effectLst/>
                <a:uLnTx/>
                <a:uFillTx/>
                <a:latin typeface="EYInterstate Light"/>
                <a:ea typeface="+mn-ea"/>
                <a:cs typeface="+mn-cs"/>
              </a:rPr>
              <a:t>This material has been prepared for general informational purposes only and is not intended to be relied upon as accounting, tax, legal or other professional advice. Please refer to your advisors for specific advice.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IN" sz="1100" b="0" i="0" u="none" strike="noStrike" kern="0" cap="none" spc="0" normalizeH="0" baseline="0" noProof="0" dirty="0">
                <a:ln>
                  <a:noFill/>
                </a:ln>
                <a:solidFill>
                  <a:prstClr val="white"/>
                </a:solidFill>
                <a:effectLst/>
                <a:uLnTx/>
                <a:uFillTx/>
                <a:latin typeface="EYInterstate" panose="02000503020000020004" pitchFamily="2" charset="0"/>
                <a:ea typeface="Inter-Regular"/>
                <a:cs typeface="Inter-Regular"/>
                <a:sym typeface="Inter-Regular"/>
              </a:rPr>
              <a:t>ey.com</a:t>
            </a:r>
            <a:endParaRPr kumimoji="0" lang="en-IN" sz="1100" b="0" i="0" u="none" strike="noStrike" kern="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966780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79027014"/>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560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95D25-2A5A-4910-A71E-B019FD909B85}"/>
              </a:ext>
            </a:extLst>
          </p:cNvPr>
          <p:cNvSpPr>
            <a:spLocks noGrp="1"/>
          </p:cNvSpPr>
          <p:nvPr>
            <p:ph type="title"/>
          </p:nvPr>
        </p:nvSpPr>
        <p:spPr/>
        <p:txBody>
          <a:bodyPr vert="horz"/>
          <a:lstStyle/>
          <a:p>
            <a:r>
              <a:rPr lang="en-IN" dirty="0"/>
              <a:t>Agenda </a:t>
            </a:r>
            <a:r>
              <a:rPr lang="en-IN" dirty="0">
                <a:solidFill>
                  <a:schemeClr val="tx1"/>
                </a:solidFill>
              </a:rPr>
              <a:t>(2/6)</a:t>
            </a:r>
          </a:p>
        </p:txBody>
      </p:sp>
      <p:sp>
        <p:nvSpPr>
          <p:cNvPr id="9" name="Rectangle 8">
            <a:extLst>
              <a:ext uri="{FF2B5EF4-FFF2-40B4-BE49-F238E27FC236}">
                <a16:creationId xmlns:a16="http://schemas.microsoft.com/office/drawing/2014/main" id="{4991E456-B449-43BC-A9D8-09B8FF11D902}"/>
              </a:ext>
              <a:ext uri="{C183D7F6-B498-43B3-948B-1728B52AA6E4}">
                <adec:decorative xmlns:adec="http://schemas.microsoft.com/office/drawing/2017/decorative" val="1"/>
              </a:ext>
            </a:extLst>
          </p:cNvPr>
          <p:cNvSpPr/>
          <p:nvPr/>
        </p:nvSpPr>
        <p:spPr>
          <a:xfrm>
            <a:off x="612776" y="1776546"/>
            <a:ext cx="10014856" cy="6531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rgbClr val="2E2E38"/>
              </a:solidFill>
              <a:latin typeface="EYInterstate Light"/>
            </a:endParaRPr>
          </a:p>
        </p:txBody>
      </p:sp>
      <p:sp>
        <p:nvSpPr>
          <p:cNvPr id="3" name="TextBox 2">
            <a:extLst>
              <a:ext uri="{FF2B5EF4-FFF2-40B4-BE49-F238E27FC236}">
                <a16:creationId xmlns:a16="http://schemas.microsoft.com/office/drawing/2014/main" id="{2C6C2118-3F26-4E6A-B11E-B7539990B8FD}"/>
              </a:ext>
            </a:extLst>
          </p:cNvPr>
          <p:cNvSpPr txBox="1"/>
          <p:nvPr/>
        </p:nvSpPr>
        <p:spPr>
          <a:xfrm>
            <a:off x="612777" y="1148905"/>
            <a:ext cx="9538189" cy="3728950"/>
          </a:xfrm>
          <a:prstGeom prst="rect">
            <a:avLst/>
          </a:prstGeom>
          <a:noFill/>
        </p:spPr>
        <p:txBody>
          <a:bodyPr wrap="none" lIns="0" tIns="36557" rIns="0" bIns="0" rtlCol="0">
            <a:spAutoFit/>
          </a:bodyPr>
          <a:lstStyle/>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Executive summary</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Project overview</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DESE and BPS context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Summary of observations and opportunities</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Detailed domain observations and opportunities for improvement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Appendix</a:t>
            </a:r>
          </a:p>
        </p:txBody>
      </p:sp>
      <p:sp>
        <p:nvSpPr>
          <p:cNvPr id="4" name="Date Placeholder 3">
            <a:extLst>
              <a:ext uri="{FF2B5EF4-FFF2-40B4-BE49-F238E27FC236}">
                <a16:creationId xmlns:a16="http://schemas.microsoft.com/office/drawing/2014/main" id="{72B4A36D-5FE9-47B0-A620-7D81DE144EC6}"/>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73D479A-6F7B-490A-8041-03B20B05385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12</a:t>
            </a:fld>
            <a:endParaRPr lang="en-GB" dirty="0">
              <a:solidFill>
                <a:srgbClr val="2E2E38"/>
              </a:solidFill>
            </a:endParaRPr>
          </a:p>
        </p:txBody>
      </p:sp>
    </p:spTree>
    <p:extLst>
      <p:ext uri="{BB962C8B-B14F-4D97-AF65-F5344CB8AC3E}">
        <p14:creationId xmlns:p14="http://schemas.microsoft.com/office/powerpoint/2010/main" val="95527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23300748"/>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662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Project overview</a:t>
            </a:r>
            <a:br>
              <a:rPr lang="en-GB" dirty="0"/>
            </a:br>
            <a:r>
              <a:rPr lang="en-IN" sz="1600" dirty="0"/>
              <a:t>Following the May 2022 DESE review of BPS, the district and state agreed to a Systemic Improvement Plan (SIP</a:t>
            </a:r>
            <a:r>
              <a:rPr lang="en-IN" sz="1599" dirty="0"/>
              <a:t>)</a:t>
            </a:r>
            <a:endParaRPr lang="en-IN" sz="1599" dirty="0">
              <a:solidFill>
                <a:srgbClr val="FF0000"/>
              </a:solidFill>
            </a:endParaRPr>
          </a:p>
        </p:txBody>
      </p:sp>
      <p:sp>
        <p:nvSpPr>
          <p:cNvPr id="17" name="Arrow: Left-Right 16">
            <a:extLst>
              <a:ext uri="{FF2B5EF4-FFF2-40B4-BE49-F238E27FC236}">
                <a16:creationId xmlns:a16="http://schemas.microsoft.com/office/drawing/2014/main" id="{7600706C-D68A-42D0-8DB7-437C28061059}"/>
              </a:ext>
            </a:extLst>
          </p:cNvPr>
          <p:cNvSpPr/>
          <p:nvPr/>
        </p:nvSpPr>
        <p:spPr>
          <a:xfrm>
            <a:off x="1187365" y="1292050"/>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99" b="1" i="0" u="none" strike="noStrike" kern="1200" cap="none" spc="0" normalizeH="0" baseline="0" noProof="0" dirty="0">
                <a:ln>
                  <a:noFill/>
                </a:ln>
                <a:solidFill>
                  <a:srgbClr val="2E2E38"/>
                </a:solidFill>
                <a:effectLst/>
                <a:uLnTx/>
                <a:uFillTx/>
                <a:latin typeface="EYInterstate Light"/>
                <a:ea typeface="+mn-ea"/>
                <a:cs typeface="+mn-cs"/>
              </a:rPr>
              <a:t>Systemic Improvement Plan (SIP) background</a:t>
            </a:r>
            <a:endParaRPr kumimoji="0" lang="en-US" sz="1199"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8" name="Straight Connector 17">
            <a:extLst>
              <a:ext uri="{FF2B5EF4-FFF2-40B4-BE49-F238E27FC236}">
                <a16:creationId xmlns:a16="http://schemas.microsoft.com/office/drawing/2014/main" id="{6D0B7836-1C49-49C6-BF08-B7DE38DC2D60}"/>
              </a:ext>
              <a:ext uri="{C183D7F6-B498-43B3-948B-1728B52AA6E4}">
                <adec:decorative xmlns:adec="http://schemas.microsoft.com/office/drawing/2017/decorative" val="1"/>
              </a:ext>
            </a:extLst>
          </p:cNvPr>
          <p:cNvCxnSpPr>
            <a:cxnSpLocks/>
            <a:stCxn id="17" idx="4"/>
            <a:endCxn id="17" idx="6"/>
          </p:cNvCxnSpPr>
          <p:nvPr/>
        </p:nvCxnSpPr>
        <p:spPr>
          <a:xfrm>
            <a:off x="1187365" y="1549286"/>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D36C313-6CE7-41BF-A7C4-D4FD43A4022E}"/>
              </a:ext>
              <a:ext uri="{C183D7F6-B498-43B3-948B-1728B52AA6E4}">
                <adec:decorative xmlns:adec="http://schemas.microsoft.com/office/drawing/2017/decorative" val="1"/>
              </a:ext>
            </a:extLst>
          </p:cNvPr>
          <p:cNvSpPr/>
          <p:nvPr/>
        </p:nvSpPr>
        <p:spPr>
          <a:xfrm>
            <a:off x="767253" y="5474593"/>
            <a:ext cx="2061949" cy="199774"/>
          </a:xfrm>
          <a:prstGeom prst="rect">
            <a:avLst/>
          </a:prstGeom>
          <a:solidFill>
            <a:schemeClr val="tx2"/>
          </a:solidFill>
          <a:ln w="381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999"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2" name="Content Placeholder 2">
            <a:extLst>
              <a:ext uri="{FF2B5EF4-FFF2-40B4-BE49-F238E27FC236}">
                <a16:creationId xmlns:a16="http://schemas.microsoft.com/office/drawing/2014/main" id="{205958EB-3A78-4F2D-AE13-4BAEB6B753F5}"/>
              </a:ext>
            </a:extLst>
          </p:cNvPr>
          <p:cNvSpPr txBox="1">
            <a:spLocks/>
          </p:cNvSpPr>
          <p:nvPr/>
        </p:nvSpPr>
        <p:spPr>
          <a:xfrm>
            <a:off x="767253" y="1711716"/>
            <a:ext cx="4374272" cy="4204054"/>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150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In May 2022, DESE published a follow-up district review report of BPS. The prior district review of BPS took place in March 2020</a:t>
            </a:r>
          </a:p>
          <a:p>
            <a:pPr marL="108000" marR="0" lvl="0" indent="-108000" algn="l" defTabSz="914400" rtl="0" eaLnBrk="1" fontAlgn="auto" latinLnBrk="0" hangingPunct="1">
              <a:lnSpc>
                <a:spcPct val="100000"/>
              </a:lnSpc>
              <a:spcBef>
                <a:spcPct val="20000"/>
              </a:spcBef>
              <a:spcAft>
                <a:spcPts val="160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report acknowledged recent improvements, while also highlighting persistent issues</a:t>
            </a:r>
          </a:p>
          <a:p>
            <a:pPr marL="108000" marR="0" lvl="0" indent="-108000" algn="l" defTabSz="914400" rtl="0" eaLnBrk="1" fontAlgn="auto" latinLnBrk="0" hangingPunct="1">
              <a:lnSpc>
                <a:spcPct val="100000"/>
              </a:lnSpc>
              <a:spcBef>
                <a:spcPct val="20000"/>
              </a:spcBef>
              <a:spcAft>
                <a:spcPts val="160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Following DESE’s report, in June 2022, Boston Mayor Michelle Wu, former Superintendent Brenda Cassellius, and the Boston School Committee agreed to take immediate corrective action via a Systemic Improvement Plan (SIP), with support and approval from DESE</a:t>
            </a:r>
          </a:p>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SIP extends through June 30, 2025, and covers initiatives in the following areas:</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 Safety</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Special Education</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Transportation</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Facilities</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English Learners</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Transformation Schools</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Data</a:t>
            </a:r>
          </a:p>
          <a:p>
            <a:pPr marL="226800" marR="0" lvl="1" indent="-1080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Accountability</a:t>
            </a:r>
          </a:p>
          <a:p>
            <a:pPr marL="356616" marR="0" lvl="0" indent="-356616"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Char char="•"/>
              <a:tabLst/>
              <a:defRPr/>
            </a:pPr>
            <a:endPar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30" name="Isosceles Triangle 29">
            <a:extLst>
              <a:ext uri="{FF2B5EF4-FFF2-40B4-BE49-F238E27FC236}">
                <a16:creationId xmlns:a16="http://schemas.microsoft.com/office/drawing/2014/main" id="{39E10A30-EBF5-4527-A0B8-9B173D8FD8D4}"/>
              </a:ext>
              <a:ext uri="{C183D7F6-B498-43B3-948B-1728B52AA6E4}">
                <adec:decorative xmlns:adec="http://schemas.microsoft.com/office/drawing/2017/decorative" val="1"/>
              </a:ext>
            </a:extLst>
          </p:cNvPr>
          <p:cNvSpPr/>
          <p:nvPr/>
        </p:nvSpPr>
        <p:spPr>
          <a:xfrm rot="5400000">
            <a:off x="4336605" y="3335260"/>
            <a:ext cx="3045205" cy="681818"/>
          </a:xfrm>
          <a:prstGeom prst="triangle">
            <a:avLst/>
          </a:prstGeom>
          <a:solidFill>
            <a:srgbClr val="FFE600"/>
          </a:solidFill>
          <a:ln w="25400" cap="flat" cmpd="sng" algn="ctr">
            <a:noFill/>
            <a:prstDash val="solid"/>
          </a:ln>
          <a:effectLst/>
          <a:extLst>
            <a:ext uri="{91240B29-F687-4F45-9708-019B960494DF}">
              <a14:hiddenLine xmlns:a14="http://schemas.microsoft.com/office/drawing/2010/main" w="25400" cap="flat" cmpd="sng" algn="ctr">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4" name="Arrow: Left-Right 13">
            <a:extLst>
              <a:ext uri="{FF2B5EF4-FFF2-40B4-BE49-F238E27FC236}">
                <a16:creationId xmlns:a16="http://schemas.microsoft.com/office/drawing/2014/main" id="{8A48F69A-42BE-49E1-B679-9A4EAC9C5E54}"/>
              </a:ext>
            </a:extLst>
          </p:cNvPr>
          <p:cNvSpPr/>
          <p:nvPr/>
        </p:nvSpPr>
        <p:spPr>
          <a:xfrm>
            <a:off x="7146602" y="1292051"/>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99" b="1" i="0" u="none" strike="noStrike" kern="1200" cap="none" spc="0" normalizeH="0" baseline="0" noProof="0" dirty="0">
                <a:ln>
                  <a:noFill/>
                </a:ln>
                <a:solidFill>
                  <a:srgbClr val="2E2E38"/>
                </a:solidFill>
                <a:effectLst/>
                <a:uLnTx/>
                <a:uFillTx/>
                <a:latin typeface="EYInterstate Light"/>
                <a:ea typeface="+mn-ea"/>
                <a:cs typeface="+mn-cs"/>
              </a:rPr>
              <a:t>Assessment of data domains</a:t>
            </a:r>
            <a:endParaRPr kumimoji="0" lang="en-US" sz="1199"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5" name="Straight Connector 14">
            <a:extLst>
              <a:ext uri="{FF2B5EF4-FFF2-40B4-BE49-F238E27FC236}">
                <a16:creationId xmlns:a16="http://schemas.microsoft.com/office/drawing/2014/main" id="{B75AD511-58E4-49FC-82CA-29C3B41DD27A}"/>
              </a:ext>
              <a:ext uri="{C183D7F6-B498-43B3-948B-1728B52AA6E4}">
                <adec:decorative xmlns:adec="http://schemas.microsoft.com/office/drawing/2017/decorative" val="1"/>
              </a:ext>
            </a:extLst>
          </p:cNvPr>
          <p:cNvCxnSpPr>
            <a:stCxn id="14" idx="4"/>
            <a:endCxn id="14" idx="6"/>
          </p:cNvCxnSpPr>
          <p:nvPr/>
        </p:nvCxnSpPr>
        <p:spPr>
          <a:xfrm>
            <a:off x="7146602" y="1549286"/>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F8991A31-EBBF-4827-BEB6-122BF7AA62FD}"/>
              </a:ext>
            </a:extLst>
          </p:cNvPr>
          <p:cNvSpPr txBox="1">
            <a:spLocks/>
          </p:cNvSpPr>
          <p:nvPr/>
        </p:nvSpPr>
        <p:spPr>
          <a:xfrm>
            <a:off x="6566703" y="1672174"/>
            <a:ext cx="4374272" cy="142132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160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EY was contracted on August 15, 2022, to serve as a third-party adviser to support progress and conduct an assessment as a part of the SIP’s Data initiative</a:t>
            </a:r>
          </a:p>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EY analyzed policies, procedures, roles &amp; responsibilities, training &amp; communication, tools &amp; systems, oversight &amp; monitoring, and data completeness &amp; accuracy across the following seven “data domains,” as defined by DESE, for SY2021-2022:</a:t>
            </a:r>
          </a:p>
        </p:txBody>
      </p:sp>
      <p:graphicFrame>
        <p:nvGraphicFramePr>
          <p:cNvPr id="12" name="Table 6380412267240769841">
            <a:extLst>
              <a:ext uri="{FF2B5EF4-FFF2-40B4-BE49-F238E27FC236}">
                <a16:creationId xmlns:a16="http://schemas.microsoft.com/office/drawing/2014/main" id="{CE6F7A3E-161E-4D7C-8183-CE36E038957D}"/>
              </a:ext>
            </a:extLst>
          </p:cNvPr>
          <p:cNvGraphicFramePr>
            <a:graphicFrameLocks noGrp="1"/>
          </p:cNvGraphicFramePr>
          <p:nvPr/>
        </p:nvGraphicFramePr>
        <p:xfrm>
          <a:off x="7642225" y="3219333"/>
          <a:ext cx="2514600" cy="2081795"/>
        </p:xfrm>
        <a:graphic>
          <a:graphicData uri="http://schemas.openxmlformats.org/drawingml/2006/table">
            <a:tbl>
              <a:tblPr firstRow="1" bandRow="1">
                <a:tableStyleId>{5C22544A-7EE6-4342-B048-85BDC9FD1C3A}</a:tableStyleId>
              </a:tblPr>
              <a:tblGrid>
                <a:gridCol w="330200">
                  <a:extLst>
                    <a:ext uri="{9D8B030D-6E8A-4147-A177-3AD203B41FA5}">
                      <a16:colId xmlns:a16="http://schemas.microsoft.com/office/drawing/2014/main" val="778072884"/>
                    </a:ext>
                  </a:extLst>
                </a:gridCol>
                <a:gridCol w="2184400">
                  <a:extLst>
                    <a:ext uri="{9D8B030D-6E8A-4147-A177-3AD203B41FA5}">
                      <a16:colId xmlns:a16="http://schemas.microsoft.com/office/drawing/2014/main" val="1000314679"/>
                    </a:ext>
                  </a:extLst>
                </a:gridCol>
              </a:tblGrid>
              <a:tr h="198515">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100" b="1" kern="1200" dirty="0">
                        <a:solidFill>
                          <a:schemeClr val="tx1"/>
                        </a:solidFill>
                        <a:latin typeface="+mn-lt"/>
                        <a:ea typeface="+mn-ea"/>
                        <a:cs typeface="+mn-cs"/>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100" b="1" kern="1200" dirty="0">
                          <a:solidFill>
                            <a:schemeClr val="tx1"/>
                          </a:solidFill>
                          <a:latin typeface="+mn-lt"/>
                          <a:ea typeface="+mn-ea"/>
                          <a:cs typeface="+mn-cs"/>
                        </a:rPr>
                        <a:t>Data domains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extLst>
                  <a:ext uri="{0D108BD9-81ED-4DB2-BD59-A6C34878D82A}">
                    <a16:rowId xmlns:a16="http://schemas.microsoft.com/office/drawing/2014/main" val="3414655119"/>
                  </a:ext>
                </a:extLst>
              </a:tr>
              <a:tr h="269040">
                <a:tc>
                  <a:txBody>
                    <a:bodyPr/>
                    <a:lstStyle/>
                    <a:p>
                      <a:pPr marL="0" indent="-126000" algn="ctr">
                        <a:buClr>
                          <a:srgbClr val="1A9AFA"/>
                        </a:buClr>
                        <a:buSzPct val="75000"/>
                        <a:buFontTx/>
                        <a:buNone/>
                      </a:pPr>
                      <a:r>
                        <a:rPr lang="en-US" sz="1100" b="0" dirty="0">
                          <a:solidFill>
                            <a:schemeClr val="bg1"/>
                          </a:solidFill>
                          <a:latin typeface="+mj-lt"/>
                        </a:rPr>
                        <a:t>1</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Student program participation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579556"/>
                  </a:ext>
                </a:extLst>
              </a:tr>
              <a:tr h="269040">
                <a:tc>
                  <a:txBody>
                    <a:bodyPr/>
                    <a:lstStyle/>
                    <a:p>
                      <a:pPr marL="0" indent="-126000" algn="ctr">
                        <a:buClr>
                          <a:srgbClr val="1A9AFA"/>
                        </a:buClr>
                        <a:buSzPct val="75000"/>
                        <a:buFontTx/>
                        <a:buNone/>
                      </a:pPr>
                      <a:r>
                        <a:rPr lang="en-US" sz="1100" b="0" dirty="0">
                          <a:solidFill>
                            <a:schemeClr val="bg1"/>
                          </a:solidFill>
                          <a:latin typeface="+mj-lt"/>
                        </a:rPr>
                        <a:t>2</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Student enrollment and exit</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9511649"/>
                  </a:ext>
                </a:extLst>
              </a:tr>
              <a:tr h="269040">
                <a:tc>
                  <a:txBody>
                    <a:bodyPr/>
                    <a:lstStyle/>
                    <a:p>
                      <a:pPr marL="0" indent="-126000" algn="ctr">
                        <a:buClr>
                          <a:srgbClr val="1A9AFA"/>
                        </a:buClr>
                        <a:buSzPct val="75000"/>
                        <a:buFontTx/>
                        <a:buNone/>
                      </a:pPr>
                      <a:r>
                        <a:rPr lang="en-US" sz="1100" b="0" dirty="0">
                          <a:solidFill>
                            <a:schemeClr val="bg1"/>
                          </a:solidFill>
                          <a:latin typeface="+mj-lt"/>
                        </a:rPr>
                        <a:t>3</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Student discipline</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8756870"/>
                  </a:ext>
                </a:extLst>
              </a:tr>
              <a:tr h="269040">
                <a:tc>
                  <a:txBody>
                    <a:bodyPr/>
                    <a:lstStyle/>
                    <a:p>
                      <a:pPr marL="0" indent="-126000" algn="ctr">
                        <a:buClr>
                          <a:srgbClr val="1A9AFA"/>
                        </a:buClr>
                        <a:buSzPct val="75000"/>
                        <a:buFontTx/>
                        <a:buNone/>
                      </a:pPr>
                      <a:r>
                        <a:rPr lang="en-US" sz="1100" b="0" dirty="0">
                          <a:solidFill>
                            <a:schemeClr val="bg1"/>
                          </a:solidFill>
                          <a:latin typeface="+mj-lt"/>
                        </a:rPr>
                        <a:t>4</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Student restraints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5429890"/>
                  </a:ext>
                </a:extLst>
              </a:tr>
              <a:tr h="269040">
                <a:tc>
                  <a:txBody>
                    <a:bodyPr/>
                    <a:lstStyle/>
                    <a:p>
                      <a:pPr marL="0" indent="-126000" algn="ctr">
                        <a:buClr>
                          <a:srgbClr val="1A9AFA"/>
                        </a:buClr>
                        <a:buSzPct val="75000"/>
                        <a:buFontTx/>
                        <a:buNone/>
                      </a:pPr>
                      <a:r>
                        <a:rPr lang="en-US" sz="1100" b="0" dirty="0">
                          <a:solidFill>
                            <a:schemeClr val="bg1"/>
                          </a:solidFill>
                          <a:latin typeface="+mj-lt"/>
                        </a:rPr>
                        <a:t>5</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Transportation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1924294"/>
                  </a:ext>
                </a:extLst>
              </a:tr>
              <a:tr h="269040">
                <a:tc>
                  <a:txBody>
                    <a:bodyPr/>
                    <a:lstStyle/>
                    <a:p>
                      <a:pPr marL="0" indent="-126000" algn="ctr">
                        <a:buClr>
                          <a:srgbClr val="1A9AFA"/>
                        </a:buClr>
                        <a:buSzPct val="75000"/>
                        <a:buFontTx/>
                        <a:buNone/>
                      </a:pPr>
                      <a:r>
                        <a:rPr lang="en-US" sz="1100" b="0" dirty="0">
                          <a:solidFill>
                            <a:schemeClr val="bg1"/>
                          </a:solidFill>
                          <a:latin typeface="+mj-lt"/>
                        </a:rPr>
                        <a:t>6</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Parental complaints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534819"/>
                  </a:ext>
                </a:extLst>
              </a:tr>
              <a:tr h="269040">
                <a:tc>
                  <a:txBody>
                    <a:bodyPr/>
                    <a:lstStyle/>
                    <a:p>
                      <a:pPr marL="0" indent="-126000" algn="ctr">
                        <a:buClr>
                          <a:srgbClr val="1A9AFA"/>
                        </a:buClr>
                        <a:buSzPct val="75000"/>
                        <a:buFontTx/>
                        <a:buNone/>
                      </a:pPr>
                      <a:r>
                        <a:rPr lang="en-US" sz="1100" b="0" dirty="0">
                          <a:solidFill>
                            <a:schemeClr val="bg1"/>
                          </a:solidFill>
                          <a:latin typeface="+mj-lt"/>
                        </a:rPr>
                        <a:t>7</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26000" algn="l">
                        <a:buClr>
                          <a:srgbClr val="1A9AFA"/>
                        </a:buClr>
                        <a:buSzPct val="75000"/>
                        <a:buFontTx/>
                        <a:buNone/>
                      </a:pPr>
                      <a:r>
                        <a:rPr lang="en-US" sz="1100" b="0" dirty="0">
                          <a:solidFill>
                            <a:schemeClr val="bg1"/>
                          </a:solidFill>
                          <a:latin typeface="+mj-lt"/>
                        </a:rPr>
                        <a:t>Student assignment</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9398511"/>
                  </a:ext>
                </a:extLst>
              </a:tr>
            </a:tbl>
          </a:graphicData>
        </a:graphic>
      </p:graphicFrame>
      <p:sp>
        <p:nvSpPr>
          <p:cNvPr id="34" name="Callout_63804482399144648513">
            <a:extLst>
              <a:ext uri="{FF2B5EF4-FFF2-40B4-BE49-F238E27FC236}">
                <a16:creationId xmlns:a16="http://schemas.microsoft.com/office/drawing/2014/main" id="{93F586D5-D155-4E18-8D9A-5293D83ED731}"/>
              </a:ext>
            </a:extLst>
          </p:cNvPr>
          <p:cNvSpPr/>
          <p:nvPr>
            <p:custDataLst>
              <p:tags r:id="rId3"/>
            </p:custDataLst>
          </p:nvPr>
        </p:nvSpPr>
        <p:spPr>
          <a:xfrm>
            <a:off x="10279274" y="2996956"/>
            <a:ext cx="1634036" cy="1019232"/>
          </a:xfrm>
          <a:prstGeom prst="wedgeRectCallout">
            <a:avLst>
              <a:gd name="adj1" fmla="val -54357"/>
              <a:gd name="adj2" fmla="val -20647"/>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This report only addresses the Data initiative from the SIP, examining data across the following seven domains, with specific scopes for each domain (see page 9 for domain scopes)</a:t>
            </a:r>
          </a:p>
        </p:txBody>
      </p:sp>
      <p:sp>
        <p:nvSpPr>
          <p:cNvPr id="3" name="TextBox 2">
            <a:extLst>
              <a:ext uri="{FF2B5EF4-FFF2-40B4-BE49-F238E27FC236}">
                <a16:creationId xmlns:a16="http://schemas.microsoft.com/office/drawing/2014/main" id="{DF49C165-BEC7-4D4C-8088-DC163F617A7B}"/>
              </a:ext>
            </a:extLst>
          </p:cNvPr>
          <p:cNvSpPr txBox="1"/>
          <p:nvPr/>
        </p:nvSpPr>
        <p:spPr>
          <a:xfrm flipH="1">
            <a:off x="6566768" y="5479068"/>
            <a:ext cx="4374207" cy="713529"/>
          </a:xfrm>
          <a:prstGeom prst="rect">
            <a:avLst/>
          </a:prstGeom>
          <a:noFill/>
        </p:spPr>
        <p:txBody>
          <a:bodyPr wrap="square" lIns="0" tIns="36576" rIns="0" bIns="0" rtlCol="0">
            <a:spAutoFit/>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99" b="0" i="0" u="none" strike="noStrike" kern="1200" cap="none" spc="0" normalizeH="0" baseline="0" noProof="0" dirty="0">
                <a:ln>
                  <a:noFill/>
                </a:ln>
                <a:solidFill>
                  <a:srgbClr val="000000"/>
                </a:solidFill>
                <a:effectLst/>
                <a:uLnTx/>
                <a:uFillTx/>
                <a:latin typeface="EYInterstate Light"/>
                <a:ea typeface="+mn-ea"/>
                <a:cs typeface="+mn-cs"/>
              </a:rPr>
              <a:t>EY met regularly with DESE and BPS as the engagement progressed to share project updates, confirm understanding of processes and ongoing analysis, and discuss current state observations</a:t>
            </a:r>
          </a:p>
        </p:txBody>
      </p:sp>
      <p:sp>
        <p:nvSpPr>
          <p:cNvPr id="27" name="source_6380430310371192772" descr="Source">
            <a:extLst>
              <a:ext uri="{FF2B5EF4-FFF2-40B4-BE49-F238E27FC236}">
                <a16:creationId xmlns:a16="http://schemas.microsoft.com/office/drawing/2014/main" id="{23A801FD-62B2-479E-9A54-226E77FFC7B3}"/>
              </a:ext>
            </a:extLst>
          </p:cNvPr>
          <p:cNvSpPr txBox="1"/>
          <p:nvPr/>
        </p:nvSpPr>
        <p:spPr>
          <a:xfrm>
            <a:off x="612777" y="6582038"/>
            <a:ext cx="1409909" cy="104590"/>
          </a:xfrm>
          <a:prstGeom prst="rect">
            <a:avLst/>
          </a:prstGeom>
          <a:noFill/>
        </p:spPr>
        <p:txBody>
          <a:bodyPr vert="horz" wrap="non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SIP Report 2022 </a:t>
            </a:r>
          </a:p>
        </p:txBody>
      </p:sp>
      <p:sp>
        <p:nvSpPr>
          <p:cNvPr id="23" name="TextBox 22">
            <a:extLst>
              <a:ext uri="{FF2B5EF4-FFF2-40B4-BE49-F238E27FC236}">
                <a16:creationId xmlns:a16="http://schemas.microsoft.com/office/drawing/2014/main" id="{82F963FB-CE0A-405C-BFAB-739D87CEC4F8}"/>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76895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0581626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3"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Project overview</a:t>
            </a:r>
            <a:br>
              <a:rPr lang="en-GB" dirty="0"/>
            </a:br>
            <a:r>
              <a:rPr lang="en-GB" sz="1600" dirty="0"/>
              <a:t>The assessment approach for the data initiative required coordination across DESE, BPS and EY </a:t>
            </a:r>
            <a:endParaRPr lang="en-IN" sz="1600" dirty="0"/>
          </a:p>
        </p:txBody>
      </p:sp>
      <p:sp>
        <p:nvSpPr>
          <p:cNvPr id="36" name="Rectangle 35">
            <a:extLst>
              <a:ext uri="{FF2B5EF4-FFF2-40B4-BE49-F238E27FC236}">
                <a16:creationId xmlns:a16="http://schemas.microsoft.com/office/drawing/2014/main" id="{CC53C59A-26E1-42F7-A091-0FE2CB7A9430}"/>
              </a:ext>
            </a:extLst>
          </p:cNvPr>
          <p:cNvSpPr/>
          <p:nvPr/>
        </p:nvSpPr>
        <p:spPr>
          <a:xfrm>
            <a:off x="609918" y="1128748"/>
            <a:ext cx="10978515" cy="411480"/>
          </a:xfrm>
          <a:prstGeom prst="rect">
            <a:avLst/>
          </a:prstGeom>
          <a:solidFill>
            <a:schemeClr val="bg2">
              <a:lumMod val="65000"/>
              <a:lumOff val="35000"/>
            </a:schemeClr>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EYInterstate Light"/>
                <a:ea typeface="+mn-ea"/>
                <a:cs typeface="+mn-cs"/>
              </a:rPr>
              <a:t>BPS Systemic Improvement Plan (SIP), Data initiative – EY assessment approach</a:t>
            </a:r>
          </a:p>
        </p:txBody>
      </p:sp>
      <p:sp>
        <p:nvSpPr>
          <p:cNvPr id="35" name="Content Placeholder 2">
            <a:extLst>
              <a:ext uri="{FF2B5EF4-FFF2-40B4-BE49-F238E27FC236}">
                <a16:creationId xmlns:a16="http://schemas.microsoft.com/office/drawing/2014/main" id="{6288C8C0-550C-44B9-B6E5-225845212034}"/>
              </a:ext>
            </a:extLst>
          </p:cNvPr>
          <p:cNvSpPr txBox="1">
            <a:spLocks/>
          </p:cNvSpPr>
          <p:nvPr/>
        </p:nvSpPr>
        <p:spPr>
          <a:xfrm>
            <a:off x="609918" y="1645750"/>
            <a:ext cx="10978515" cy="1545725"/>
          </a:xfrm>
          <a:prstGeom prst="rect">
            <a:avLst/>
          </a:prstGeom>
          <a:solidFill>
            <a:schemeClr val="tx1">
              <a:lumMod val="85000"/>
            </a:schemeClr>
          </a:solidFill>
        </p:spPr>
        <p:txBody>
          <a:bodyPr vert="horz" lIns="0" tIns="45720" rIns="0" bIns="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ct val="20000"/>
              </a:spcBef>
              <a:spcAft>
                <a:spcPts val="0"/>
              </a:spcAft>
              <a:buClrTx/>
              <a:buSzPct val="75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Supported DESE and BPS as the two organizations discussed what would be in vs. out of scope for each domain analysis (ultimately determined by DESE)</a:t>
            </a:r>
          </a:p>
          <a:p>
            <a:pPr marL="228600" marR="0" lvl="0" indent="-228600" algn="l" defTabSz="914400" rtl="0" eaLnBrk="1" fontAlgn="auto" latinLnBrk="0" hangingPunct="1">
              <a:lnSpc>
                <a:spcPct val="100000"/>
              </a:lnSpc>
              <a:spcBef>
                <a:spcPct val="20000"/>
              </a:spcBef>
              <a:spcAft>
                <a:spcPts val="0"/>
              </a:spcAft>
              <a:buClrTx/>
              <a:buSzPct val="75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Conducted interviews with DESE and BPS stakeholders (e.g., those individuals involved in domain processes) to understand current district processes, data flow and management, and potential gaps / areas for improvement within BPS’ systems</a:t>
            </a:r>
          </a:p>
          <a:p>
            <a:pPr marL="228600" marR="0" lvl="0" indent="-228600" algn="l" defTabSz="914400" rtl="0" eaLnBrk="1" fontAlgn="auto" latinLnBrk="0" hangingPunct="1">
              <a:lnSpc>
                <a:spcPct val="100000"/>
              </a:lnSpc>
              <a:spcBef>
                <a:spcPct val="20000"/>
              </a:spcBef>
              <a:spcAft>
                <a:spcPts val="0"/>
              </a:spcAft>
              <a:buClrTx/>
              <a:buSzPct val="75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Conducted data analysis based on relevant populations and samples</a:t>
            </a:r>
          </a:p>
          <a:p>
            <a:pPr marL="228600" marR="0" lvl="0" indent="-228600" algn="l" defTabSz="914400" rtl="0" eaLnBrk="1" fontAlgn="auto" latinLnBrk="0" hangingPunct="1">
              <a:lnSpc>
                <a:spcPct val="100000"/>
              </a:lnSpc>
              <a:spcBef>
                <a:spcPct val="20000"/>
              </a:spcBef>
              <a:spcAft>
                <a:spcPts val="0"/>
              </a:spcAft>
              <a:buClrTx/>
              <a:buSzPct val="75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Synthesized interview insights and data analysis into observations and preliminary opportunities for improvement, by domain</a:t>
            </a:r>
          </a:p>
          <a:p>
            <a:pPr marL="228600" marR="0" lvl="0" indent="-228600" algn="l" defTabSz="914400" rtl="0" eaLnBrk="1" fontAlgn="auto" latinLnBrk="0" hangingPunct="1">
              <a:lnSpc>
                <a:spcPct val="100000"/>
              </a:lnSpc>
              <a:spcBef>
                <a:spcPct val="20000"/>
              </a:spcBef>
              <a:spcAft>
                <a:spcPts val="0"/>
              </a:spcAft>
              <a:buClrTx/>
              <a:buSzPct val="75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Discussed observations with key DESE stakeholders and refined materials based on feedback (January-February 2023) </a:t>
            </a:r>
          </a:p>
          <a:p>
            <a:pPr marL="228600" marR="0" lvl="0" indent="-228600" algn="l" defTabSz="914400" rtl="0" eaLnBrk="1" fontAlgn="auto" latinLnBrk="0" hangingPunct="1">
              <a:lnSpc>
                <a:spcPct val="100000"/>
              </a:lnSpc>
              <a:spcBef>
                <a:spcPct val="20000"/>
              </a:spcBef>
              <a:spcAft>
                <a:spcPts val="0"/>
              </a:spcAft>
              <a:buClrTx/>
              <a:buSzPct val="75000"/>
              <a:buFont typeface="+mj-lt"/>
              <a:buAutoNum type="arabicPeriod"/>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Created final report to share with DESE (February 2023)</a:t>
            </a:r>
          </a:p>
        </p:txBody>
      </p:sp>
      <p:sp>
        <p:nvSpPr>
          <p:cNvPr id="17" name="Rectangle 16">
            <a:extLst>
              <a:ext uri="{FF2B5EF4-FFF2-40B4-BE49-F238E27FC236}">
                <a16:creationId xmlns:a16="http://schemas.microsoft.com/office/drawing/2014/main" id="{4EA9EBC9-26EE-42BC-8498-28EE52950DE5}"/>
              </a:ext>
            </a:extLst>
          </p:cNvPr>
          <p:cNvSpPr/>
          <p:nvPr/>
        </p:nvSpPr>
        <p:spPr>
          <a:xfrm>
            <a:off x="609918" y="3413065"/>
            <a:ext cx="10978515" cy="411480"/>
          </a:xfrm>
          <a:prstGeom prst="rect">
            <a:avLst/>
          </a:prstGeom>
          <a:solidFill>
            <a:schemeClr val="bg2">
              <a:lumMod val="65000"/>
              <a:lumOff val="35000"/>
            </a:schemeClr>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EYInterstate Light"/>
                <a:ea typeface="+mn-ea"/>
                <a:cs typeface="+mn-cs"/>
              </a:rPr>
              <a:t>Responsibilities by party</a:t>
            </a:r>
          </a:p>
        </p:txBody>
      </p:sp>
      <p:sp>
        <p:nvSpPr>
          <p:cNvPr id="39" name="Rectangle 38">
            <a:extLst>
              <a:ext uri="{FF2B5EF4-FFF2-40B4-BE49-F238E27FC236}">
                <a16:creationId xmlns:a16="http://schemas.microsoft.com/office/drawing/2014/main" id="{D65FA810-AF73-49F8-B679-1F3582B1D246}"/>
              </a:ext>
            </a:extLst>
          </p:cNvPr>
          <p:cNvSpPr/>
          <p:nvPr/>
        </p:nvSpPr>
        <p:spPr>
          <a:xfrm>
            <a:off x="624712" y="3925427"/>
            <a:ext cx="3706283" cy="411480"/>
          </a:xfrm>
          <a:prstGeom prst="rect">
            <a:avLst/>
          </a:prstGeom>
          <a:solidFill>
            <a:srgbClr val="FFE600"/>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E2E38"/>
                </a:solidFill>
                <a:effectLst/>
                <a:uLnTx/>
                <a:uFillTx/>
                <a:latin typeface="EYInterstate Light"/>
                <a:ea typeface="+mn-ea"/>
                <a:cs typeface="+mn-cs"/>
              </a:rPr>
              <a:t>DESE</a:t>
            </a:r>
          </a:p>
        </p:txBody>
      </p:sp>
      <p:sp>
        <p:nvSpPr>
          <p:cNvPr id="42" name="Bulleted list_63804649267650219717">
            <a:extLst>
              <a:ext uri="{FF2B5EF4-FFF2-40B4-BE49-F238E27FC236}">
                <a16:creationId xmlns:a16="http://schemas.microsoft.com/office/drawing/2014/main" id="{F26BDBF5-274E-437E-9948-7BD7D8D30806}"/>
              </a:ext>
            </a:extLst>
          </p:cNvPr>
          <p:cNvSpPr>
            <a:spLocks noChangeArrowheads="1"/>
          </p:cNvSpPr>
          <p:nvPr>
            <p:custDataLst>
              <p:tags r:id="rId3"/>
            </p:custDataLst>
          </p:nvPr>
        </p:nvSpPr>
        <p:spPr bwMode="auto">
          <a:xfrm>
            <a:off x="624712" y="4410862"/>
            <a:ext cx="3706284" cy="1454244"/>
          </a:xfrm>
          <a:prstGeom prst="rect">
            <a:avLst/>
          </a:prstGeom>
          <a:noFill/>
          <a:ln w="12700">
            <a:noFill/>
            <a:miter lim="800000"/>
            <a:headEnd/>
            <a:tailEnd/>
          </a:ln>
          <a:effectLst/>
        </p:spPr>
        <p:txBody>
          <a:bodyPr wrap="square" lIns="0" tIns="0" rIns="0" bIns="0">
            <a:spAutoFit/>
          </a:bodyPr>
          <a:lstStyle/>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Decided final scope, by domain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Provided relevant data populations and samples (e.g., DESE Security Portal data for Student Restraints domain)</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Supported scheduling of interviews with relevant DESE staff members (limited)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Joined bi-weekly status meetings with EY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Offered feedback on EY draft analysis and materials</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Facilitated draft report feedback from key DESE and BPS stakeholders</a:t>
            </a:r>
          </a:p>
        </p:txBody>
      </p:sp>
      <p:sp>
        <p:nvSpPr>
          <p:cNvPr id="37" name="Rectangle 36">
            <a:extLst>
              <a:ext uri="{FF2B5EF4-FFF2-40B4-BE49-F238E27FC236}">
                <a16:creationId xmlns:a16="http://schemas.microsoft.com/office/drawing/2014/main" id="{04E04F6E-55B4-4534-8FE3-9E23116794DB}"/>
              </a:ext>
            </a:extLst>
          </p:cNvPr>
          <p:cNvSpPr/>
          <p:nvPr/>
        </p:nvSpPr>
        <p:spPr>
          <a:xfrm>
            <a:off x="4474581" y="3925427"/>
            <a:ext cx="3706283" cy="411480"/>
          </a:xfrm>
          <a:prstGeom prst="rect">
            <a:avLst/>
          </a:prstGeom>
          <a:solidFill>
            <a:srgbClr val="FFE600"/>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E2E38"/>
                </a:solidFill>
                <a:effectLst/>
                <a:uLnTx/>
                <a:uFillTx/>
                <a:latin typeface="EYInterstate Light"/>
                <a:ea typeface="+mn-ea"/>
                <a:cs typeface="+mn-cs"/>
              </a:rPr>
              <a:t>BPS</a:t>
            </a:r>
          </a:p>
        </p:txBody>
      </p:sp>
      <p:sp>
        <p:nvSpPr>
          <p:cNvPr id="40" name="Bulleted list_63804649267650219717">
            <a:extLst>
              <a:ext uri="{FF2B5EF4-FFF2-40B4-BE49-F238E27FC236}">
                <a16:creationId xmlns:a16="http://schemas.microsoft.com/office/drawing/2014/main" id="{6D5E4A26-604C-4B0C-8B6C-81B9BCB3A1C4}"/>
              </a:ext>
            </a:extLst>
          </p:cNvPr>
          <p:cNvSpPr>
            <a:spLocks noChangeArrowheads="1"/>
          </p:cNvSpPr>
          <p:nvPr>
            <p:custDataLst>
              <p:tags r:id="rId4"/>
            </p:custDataLst>
          </p:nvPr>
        </p:nvSpPr>
        <p:spPr bwMode="auto">
          <a:xfrm>
            <a:off x="4474581" y="4410862"/>
            <a:ext cx="3706284" cy="1777410"/>
          </a:xfrm>
          <a:prstGeom prst="rect">
            <a:avLst/>
          </a:prstGeom>
          <a:noFill/>
          <a:ln w="12700">
            <a:noFill/>
            <a:miter lim="800000"/>
            <a:headEnd/>
            <a:tailEnd/>
          </a:ln>
          <a:effectLst/>
        </p:spPr>
        <p:txBody>
          <a:bodyPr wrap="square" lIns="0" tIns="0" rIns="0" bIns="0">
            <a:spAutoFit/>
          </a:bodyPr>
          <a:lstStyle/>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Confirmed alignment with final scope, by domain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Provided relevant data populations, samples and documentation (e.g., data relevant to on-time performance calculations for Transportation-AM Buses domain)</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Supported scheduling of interviews with relevant BPS staff members and school-level contacts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Participated in interviews with BPS contacts and school contacts, and provided current state process information</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Joined weekly status meetings with EY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Offered feedback on EY draft report materials</a:t>
            </a:r>
          </a:p>
        </p:txBody>
      </p:sp>
      <p:sp>
        <p:nvSpPr>
          <p:cNvPr id="38" name="Rectangle 37">
            <a:extLst>
              <a:ext uri="{FF2B5EF4-FFF2-40B4-BE49-F238E27FC236}">
                <a16:creationId xmlns:a16="http://schemas.microsoft.com/office/drawing/2014/main" id="{DF101D6C-402C-4D63-9A60-644537A92039}"/>
              </a:ext>
            </a:extLst>
          </p:cNvPr>
          <p:cNvSpPr/>
          <p:nvPr/>
        </p:nvSpPr>
        <p:spPr>
          <a:xfrm>
            <a:off x="8324450" y="3925427"/>
            <a:ext cx="3278775" cy="411480"/>
          </a:xfrm>
          <a:prstGeom prst="rect">
            <a:avLst/>
          </a:prstGeom>
          <a:solidFill>
            <a:srgbClr val="FFE600"/>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E2E38"/>
                </a:solidFill>
                <a:effectLst/>
                <a:uLnTx/>
                <a:uFillTx/>
                <a:latin typeface="EYInterstate Light"/>
                <a:ea typeface="+mn-ea"/>
                <a:cs typeface="+mn-cs"/>
              </a:rPr>
              <a:t>EY</a:t>
            </a:r>
          </a:p>
        </p:txBody>
      </p:sp>
      <p:sp>
        <p:nvSpPr>
          <p:cNvPr id="41" name="Bulleted list_63804649267650219717">
            <a:extLst>
              <a:ext uri="{FF2B5EF4-FFF2-40B4-BE49-F238E27FC236}">
                <a16:creationId xmlns:a16="http://schemas.microsoft.com/office/drawing/2014/main" id="{F62E0D4D-19F0-40D4-B3D1-C3F7210C090C}"/>
              </a:ext>
            </a:extLst>
          </p:cNvPr>
          <p:cNvSpPr>
            <a:spLocks noChangeArrowheads="1"/>
          </p:cNvSpPr>
          <p:nvPr>
            <p:custDataLst>
              <p:tags r:id="rId5"/>
            </p:custDataLst>
          </p:nvPr>
        </p:nvSpPr>
        <p:spPr bwMode="auto">
          <a:xfrm>
            <a:off x="8324450" y="4410862"/>
            <a:ext cx="3278775" cy="1938992"/>
          </a:xfrm>
          <a:prstGeom prst="rect">
            <a:avLst/>
          </a:prstGeom>
          <a:noFill/>
          <a:ln w="12700">
            <a:noFill/>
            <a:miter lim="800000"/>
            <a:headEnd/>
            <a:tailEnd/>
          </a:ln>
          <a:effectLst/>
        </p:spPr>
        <p:txBody>
          <a:bodyPr wrap="square" lIns="0" tIns="0" rIns="0" bIns="0">
            <a:spAutoFit/>
          </a:bodyPr>
          <a:lstStyle/>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Assisted with scoping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Conducted data analysis on populations and samples provided by DESE and BPS</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Interviewed DESE, BPS central office, and schools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Documented current state processes in the form of flowchart outputs, by domain </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Synthesized interview and data analysis into observations and improvement opportunities by domain</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Held weekly status meetings with BPS and bi-weekly meetings with DESE</a:t>
            </a:r>
          </a:p>
          <a:p>
            <a:pPr marL="144000" marR="0" lvl="0" indent="-144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altLang="de-DE" sz="1050" b="0" i="0" u="none" strike="noStrike" kern="1200" cap="none" spc="0" normalizeH="0" baseline="0" noProof="0" dirty="0">
                <a:ln>
                  <a:noFill/>
                </a:ln>
                <a:solidFill>
                  <a:srgbClr val="2E2E38"/>
                </a:solidFill>
                <a:effectLst/>
                <a:uLnTx/>
                <a:uFillTx/>
                <a:latin typeface="EYInterstate Light"/>
                <a:ea typeface="+mn-ea"/>
                <a:cs typeface="+mn-cs"/>
              </a:rPr>
              <a:t>Updated draft report per DESE and BPS feedback</a:t>
            </a:r>
          </a:p>
        </p:txBody>
      </p:sp>
      <p:sp>
        <p:nvSpPr>
          <p:cNvPr id="16" name="TextBox 15">
            <a:extLst>
              <a:ext uri="{FF2B5EF4-FFF2-40B4-BE49-F238E27FC236}">
                <a16:creationId xmlns:a16="http://schemas.microsoft.com/office/drawing/2014/main" id="{18684398-79CC-4C16-83B2-3DE017A5B48B}"/>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93759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 name="Object 107" hidden="1">
            <a:extLst>
              <a:ext uri="{FF2B5EF4-FFF2-40B4-BE49-F238E27FC236}">
                <a16:creationId xmlns:a16="http://schemas.microsoft.com/office/drawing/2014/main" id="{15D869EC-512C-49B4-8F98-796F2EBE9E61}"/>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81663909"/>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8677" name="think-cell Slide" r:id="rId51" imgW="415" imgH="416" progId="TCLayout.ActiveDocument.1">
                  <p:embed/>
                </p:oleObj>
              </mc:Choice>
              <mc:Fallback>
                <p:oleObj name="think-cell Slide" r:id="rId51" imgW="415" imgH="416" progId="TCLayout.ActiveDocument.1">
                  <p:embed/>
                  <p:pic>
                    <p:nvPicPr>
                      <p:cNvPr id="108" name="Object 107" hidden="1">
                        <a:extLst>
                          <a:ext uri="{FF2B5EF4-FFF2-40B4-BE49-F238E27FC236}">
                            <a16:creationId xmlns:a16="http://schemas.microsoft.com/office/drawing/2014/main" id="{15D869EC-512C-49B4-8F98-796F2EBE9E61}"/>
                          </a:ext>
                          <a:ext uri="{C183D7F6-B498-43B3-948B-1728B52AA6E4}">
                            <adec:decorative xmlns:adec="http://schemas.microsoft.com/office/drawing/2017/decorative" val="1"/>
                          </a:ext>
                        </a:extLst>
                      </p:cNvPr>
                      <p:cNvPicPr/>
                      <p:nvPr/>
                    </p:nvPicPr>
                    <p:blipFill>
                      <a:blip r:embed="rId52"/>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9E58CE9-ACDE-4970-B94C-35CA0A654364}"/>
              </a:ext>
            </a:extLst>
          </p:cNvPr>
          <p:cNvSpPr>
            <a:spLocks noGrp="1"/>
          </p:cNvSpPr>
          <p:nvPr>
            <p:ph type="title"/>
          </p:nvPr>
        </p:nvSpPr>
        <p:spPr/>
        <p:txBody>
          <a:bodyPr vert="horz"/>
          <a:lstStyle/>
          <a:p>
            <a:r>
              <a:rPr lang="de-DE" dirty="0"/>
              <a:t>Project overview</a:t>
            </a:r>
            <a:br>
              <a:rPr lang="de-DE" dirty="0"/>
            </a:br>
            <a:r>
              <a:rPr lang="de-DE" sz="1600" dirty="0"/>
              <a:t>The assessment of data domains was completed by EY over a period of approximately six months</a:t>
            </a:r>
          </a:p>
        </p:txBody>
      </p:sp>
      <p:sp>
        <p:nvSpPr>
          <p:cNvPr id="324" name="Rectangle 323">
            <a:extLst>
              <a:ext uri="{FF2B5EF4-FFF2-40B4-BE49-F238E27FC236}">
                <a16:creationId xmlns:a16="http://schemas.microsoft.com/office/drawing/2014/main" id="{408A0F18-665B-44C2-A345-89508BD8A342}"/>
              </a:ext>
            </a:extLst>
          </p:cNvPr>
          <p:cNvSpPr/>
          <p:nvPr/>
        </p:nvSpPr>
        <p:spPr>
          <a:xfrm>
            <a:off x="612776" y="1013767"/>
            <a:ext cx="10972800" cy="411266"/>
          </a:xfrm>
          <a:prstGeom prst="rect">
            <a:avLst/>
          </a:prstGeom>
          <a:solidFill>
            <a:schemeClr val="bg2">
              <a:lumMod val="65000"/>
              <a:lumOff val="35000"/>
            </a:schemeClr>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algn="ctr" defTabSz="913943">
              <a:defRPr/>
            </a:pPr>
            <a:r>
              <a:rPr lang="en-US" sz="1599" b="1" dirty="0">
                <a:solidFill>
                  <a:srgbClr val="FFFFFF"/>
                </a:solidFill>
                <a:latin typeface="EYInterstate Light"/>
              </a:rPr>
              <a:t>Key activities and milestones</a:t>
            </a:r>
          </a:p>
        </p:txBody>
      </p:sp>
      <p:grpSp>
        <p:nvGrpSpPr>
          <p:cNvPr id="9" name="Group 8" descr="Please refer to notes section for 'The assessment of data domains was completed by EY over a period of approximately six months' chart description">
            <a:extLst>
              <a:ext uri="{FF2B5EF4-FFF2-40B4-BE49-F238E27FC236}">
                <a16:creationId xmlns:a16="http://schemas.microsoft.com/office/drawing/2014/main" id="{BE81C792-9A4C-41C3-B5E4-E36A47A081DD}"/>
              </a:ext>
            </a:extLst>
          </p:cNvPr>
          <p:cNvGrpSpPr/>
          <p:nvPr/>
        </p:nvGrpSpPr>
        <p:grpSpPr>
          <a:xfrm>
            <a:off x="615631" y="1581581"/>
            <a:ext cx="11232828" cy="2285955"/>
            <a:chOff x="612775" y="1580618"/>
            <a:chExt cx="11238678" cy="2287146"/>
          </a:xfrm>
        </p:grpSpPr>
        <p:sp>
          <p:nvSpPr>
            <p:cNvPr id="21" name="TextBox 20">
              <a:extLst>
                <a:ext uri="{FF2B5EF4-FFF2-40B4-BE49-F238E27FC236}">
                  <a16:creationId xmlns:a16="http://schemas.microsoft.com/office/drawing/2014/main" id="{F882833F-973B-4AC6-B96F-FE75E9EBAE03}"/>
                </a:ext>
              </a:extLst>
            </p:cNvPr>
            <p:cNvSpPr txBox="1"/>
            <p:nvPr/>
          </p:nvSpPr>
          <p:spPr>
            <a:xfrm>
              <a:off x="671369" y="1790593"/>
              <a:ext cx="665164" cy="180819"/>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US" altLang="en-US" sz="1099" dirty="0">
                  <a:solidFill>
                    <a:srgbClr val="2E2E38"/>
                  </a:solidFill>
                  <a:latin typeface="EYInterstate Light"/>
                  <a:sym typeface="Arial" panose="020B0604020202020204" pitchFamily="34" charset="0"/>
                </a:rPr>
                <a:t>Month of:</a:t>
              </a:r>
              <a:endParaRPr lang="en-US" sz="1099" dirty="0">
                <a:solidFill>
                  <a:srgbClr val="2E2E38"/>
                </a:solidFill>
                <a:latin typeface="EYInterstate Light"/>
                <a:sym typeface="Arial" panose="020B0604020202020204" pitchFamily="34" charset="0"/>
              </a:endParaRPr>
            </a:p>
          </p:txBody>
        </p:sp>
        <p:sp>
          <p:nvSpPr>
            <p:cNvPr id="23" name="TextBox 22">
              <a:extLst>
                <a:ext uri="{FF2B5EF4-FFF2-40B4-BE49-F238E27FC236}">
                  <a16:creationId xmlns:a16="http://schemas.microsoft.com/office/drawing/2014/main" id="{03161DC0-8162-43DD-977C-9CF0D39544A9}"/>
                </a:ext>
              </a:extLst>
            </p:cNvPr>
            <p:cNvSpPr txBox="1"/>
            <p:nvPr/>
          </p:nvSpPr>
          <p:spPr>
            <a:xfrm>
              <a:off x="5759450" y="1580618"/>
              <a:ext cx="4219248" cy="205629"/>
            </a:xfrm>
            <a:prstGeom prst="rect">
              <a:avLst/>
            </a:prstGeom>
            <a:solidFill>
              <a:srgbClr val="FFE600"/>
            </a:solidFill>
            <a:ln>
              <a:solidFill>
                <a:srgbClr val="188CE5"/>
              </a:solidFill>
            </a:ln>
          </p:spPr>
          <p:txBody>
            <a:bodyPr wrap="square" lIns="0" tIns="0" rIns="0" bIns="0" rtlCol="0" anchor="ctr">
              <a:noAutofit/>
            </a:bodyPr>
            <a:lstStyle/>
            <a:p>
              <a:pPr algn="ctr" defTabSz="913486">
                <a:buClr>
                  <a:srgbClr val="2DB757"/>
                </a:buClr>
                <a:buSzPct val="75000"/>
                <a:defRPr/>
              </a:pPr>
              <a:fld id="{8AE2E41D-2282-4BDF-8C75-FC5DBB9F3F84}" type="datetime'2''''''''''''''''''''''0''2''2'''">
                <a:rPr lang="de-DE" altLang="en-US" sz="1099">
                  <a:solidFill>
                    <a:srgbClr val="2E2E38"/>
                  </a:solidFill>
                  <a:latin typeface="EYInterstate Light"/>
                  <a:sym typeface="Arial" panose="020B0604020202020204" pitchFamily="34" charset="0"/>
                </a:rPr>
                <a:pPr algn="ctr" defTabSz="913486">
                  <a:buClr>
                    <a:srgbClr val="2DB757"/>
                  </a:buClr>
                  <a:buSzPct val="75000"/>
                  <a:defRPr/>
                </a:pPr>
                <a:t>2022</a:t>
              </a:fld>
              <a:endParaRPr lang="en-US" sz="1099" dirty="0">
                <a:solidFill>
                  <a:srgbClr val="2E2E38"/>
                </a:solidFill>
                <a:latin typeface="EYInterstate Light"/>
                <a:sym typeface="Arial" panose="020B0604020202020204" pitchFamily="34" charset="0"/>
              </a:endParaRPr>
            </a:p>
          </p:txBody>
        </p:sp>
        <p:sp>
          <p:nvSpPr>
            <p:cNvPr id="25" name="TextBox 24">
              <a:extLst>
                <a:ext uri="{FF2B5EF4-FFF2-40B4-BE49-F238E27FC236}">
                  <a16:creationId xmlns:a16="http://schemas.microsoft.com/office/drawing/2014/main" id="{02BE0F72-8652-4DE7-8763-4D00A9C02737}"/>
                </a:ext>
              </a:extLst>
            </p:cNvPr>
            <p:cNvSpPr txBox="1"/>
            <p:nvPr/>
          </p:nvSpPr>
          <p:spPr>
            <a:xfrm>
              <a:off x="5760244" y="1787529"/>
              <a:ext cx="881061"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fld id="{95765264-15D0-42C4-8280-FEFBD7C75E87}" type="datetime'''''''''''''''''''''''''A''''''''u''''''''''g''u''''''''st'''">
                <a:rPr lang="en-US" altLang="en-US" sz="1099">
                  <a:solidFill>
                    <a:srgbClr val="FFFFFF"/>
                  </a:solidFill>
                  <a:latin typeface="EYInterstate Light"/>
                  <a:sym typeface="Arial" panose="020B0604020202020204" pitchFamily="34" charset="0"/>
                </a:rPr>
                <a:pPr algn="ctr" defTabSz="913943">
                  <a:spcAft>
                    <a:spcPts val="600"/>
                  </a:spcAft>
                  <a:buClr>
                    <a:srgbClr val="27ACAA"/>
                  </a:buClr>
                  <a:buSzPct val="70000"/>
                </a:pPr>
                <a:t>August</a:t>
              </a:fld>
              <a:endParaRPr lang="en-IN" sz="1199" dirty="0">
                <a:solidFill>
                  <a:srgbClr val="FFFFFF"/>
                </a:solidFill>
                <a:latin typeface="EYInterstate Light"/>
              </a:endParaRPr>
            </a:p>
          </p:txBody>
        </p:sp>
        <p:sp>
          <p:nvSpPr>
            <p:cNvPr id="96" name="TextBox 95">
              <a:extLst>
                <a:ext uri="{FF2B5EF4-FFF2-40B4-BE49-F238E27FC236}">
                  <a16:creationId xmlns:a16="http://schemas.microsoft.com/office/drawing/2014/main" id="{38887051-4BFF-467D-8963-980647E23A73}"/>
                </a:ext>
              </a:extLst>
            </p:cNvPr>
            <p:cNvSpPr txBox="1"/>
            <p:nvPr/>
          </p:nvSpPr>
          <p:spPr>
            <a:xfrm>
              <a:off x="6638926" y="1787529"/>
              <a:ext cx="847731"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r>
                <a:rPr lang="en-US" altLang="en-US" sz="1099" dirty="0">
                  <a:solidFill>
                    <a:srgbClr val="FFFFFF"/>
                  </a:solidFill>
                  <a:latin typeface="EYInterstate Light"/>
                  <a:sym typeface="Arial" panose="020B0604020202020204" pitchFamily="34" charset="0"/>
                </a:rPr>
                <a:t>September</a:t>
              </a:r>
              <a:endParaRPr lang="en-IN" sz="1199" dirty="0">
                <a:solidFill>
                  <a:srgbClr val="FFFFFF"/>
                </a:solidFill>
                <a:latin typeface="EYInterstate Light"/>
              </a:endParaRPr>
            </a:p>
          </p:txBody>
        </p:sp>
        <p:sp>
          <p:nvSpPr>
            <p:cNvPr id="97" name="TextBox 96">
              <a:extLst>
                <a:ext uri="{FF2B5EF4-FFF2-40B4-BE49-F238E27FC236}">
                  <a16:creationId xmlns:a16="http://schemas.microsoft.com/office/drawing/2014/main" id="{3D691D88-FC8F-4AC9-9414-290130B41E4E}"/>
                </a:ext>
              </a:extLst>
            </p:cNvPr>
            <p:cNvSpPr txBox="1"/>
            <p:nvPr/>
          </p:nvSpPr>
          <p:spPr>
            <a:xfrm>
              <a:off x="7483471" y="1787529"/>
              <a:ext cx="805686"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r>
                <a:rPr lang="en-US" altLang="en-US" sz="1099" dirty="0">
                  <a:solidFill>
                    <a:srgbClr val="FFFFFF"/>
                  </a:solidFill>
                  <a:latin typeface="EYInterstate Light"/>
                  <a:sym typeface="Arial" panose="020B0604020202020204" pitchFamily="34" charset="0"/>
                </a:rPr>
                <a:t>October</a:t>
              </a:r>
              <a:endParaRPr lang="en-IN" sz="1199" dirty="0">
                <a:solidFill>
                  <a:srgbClr val="FFFFFF"/>
                </a:solidFill>
                <a:latin typeface="EYInterstate Light"/>
              </a:endParaRPr>
            </a:p>
          </p:txBody>
        </p:sp>
        <p:sp>
          <p:nvSpPr>
            <p:cNvPr id="98" name="TextBox 97">
              <a:extLst>
                <a:ext uri="{FF2B5EF4-FFF2-40B4-BE49-F238E27FC236}">
                  <a16:creationId xmlns:a16="http://schemas.microsoft.com/office/drawing/2014/main" id="{B53533CB-9905-45F9-8D5D-DAF6B3F0BE9F}"/>
                </a:ext>
              </a:extLst>
            </p:cNvPr>
            <p:cNvSpPr txBox="1"/>
            <p:nvPr/>
          </p:nvSpPr>
          <p:spPr>
            <a:xfrm>
              <a:off x="8291512" y="1787531"/>
              <a:ext cx="840626"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r>
                <a:rPr lang="en-IN" sz="1199" dirty="0">
                  <a:solidFill>
                    <a:srgbClr val="FFFFFF"/>
                  </a:solidFill>
                  <a:latin typeface="EYInterstate Light"/>
                </a:rPr>
                <a:t>November</a:t>
              </a:r>
            </a:p>
          </p:txBody>
        </p:sp>
        <p:sp>
          <p:nvSpPr>
            <p:cNvPr id="99" name="TextBox 98">
              <a:extLst>
                <a:ext uri="{FF2B5EF4-FFF2-40B4-BE49-F238E27FC236}">
                  <a16:creationId xmlns:a16="http://schemas.microsoft.com/office/drawing/2014/main" id="{E7F5C2DD-CFFE-49ED-BBE7-680BB8BE3369}"/>
                </a:ext>
              </a:extLst>
            </p:cNvPr>
            <p:cNvSpPr txBox="1"/>
            <p:nvPr/>
          </p:nvSpPr>
          <p:spPr>
            <a:xfrm>
              <a:off x="9131323" y="1787527"/>
              <a:ext cx="846178"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r>
                <a:rPr lang="en-US" altLang="en-US" sz="1099" dirty="0">
                  <a:solidFill>
                    <a:srgbClr val="FFFFFF"/>
                  </a:solidFill>
                  <a:latin typeface="EYInterstate Light"/>
                  <a:sym typeface="Arial" panose="020B0604020202020204" pitchFamily="34" charset="0"/>
                </a:rPr>
                <a:t>December</a:t>
              </a:r>
              <a:endParaRPr lang="en-IN" sz="1199" dirty="0">
                <a:solidFill>
                  <a:srgbClr val="FFFFFF"/>
                </a:solidFill>
                <a:latin typeface="EYInterstate Light"/>
              </a:endParaRPr>
            </a:p>
          </p:txBody>
        </p:sp>
        <p:sp>
          <p:nvSpPr>
            <p:cNvPr id="24" name="TextBox 23">
              <a:extLst>
                <a:ext uri="{FF2B5EF4-FFF2-40B4-BE49-F238E27FC236}">
                  <a16:creationId xmlns:a16="http://schemas.microsoft.com/office/drawing/2014/main" id="{D90CAD67-0978-4159-AC9F-CB6324FF6DE2}"/>
                </a:ext>
              </a:extLst>
            </p:cNvPr>
            <p:cNvSpPr txBox="1"/>
            <p:nvPr/>
          </p:nvSpPr>
          <p:spPr>
            <a:xfrm>
              <a:off x="9979025" y="1580618"/>
              <a:ext cx="1608138" cy="206907"/>
            </a:xfrm>
            <a:prstGeom prst="rect">
              <a:avLst/>
            </a:prstGeom>
            <a:solidFill>
              <a:srgbClr val="FFE60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fld id="{43D50121-8B60-4EED-8C0C-E7F1E7E0FB9B}" type="datetime'''''''''''2''''''''''''023'''''''''''''''''''''''''''''''''">
                <a:rPr lang="de-DE" altLang="en-US" sz="1099">
                  <a:solidFill>
                    <a:srgbClr val="2E2E38"/>
                  </a:solidFill>
                  <a:latin typeface="EYInterstate Light"/>
                  <a:sym typeface="Arial" panose="020B0604020202020204" pitchFamily="34" charset="0"/>
                </a:rPr>
                <a:pPr algn="ctr" defTabSz="913943">
                  <a:spcAft>
                    <a:spcPts val="600"/>
                  </a:spcAft>
                  <a:buClr>
                    <a:srgbClr val="27ACAA"/>
                  </a:buClr>
                  <a:buSzPct val="70000"/>
                </a:pPr>
                <a:t>2023</a:t>
              </a:fld>
              <a:endParaRPr lang="en-US" sz="1099" dirty="0">
                <a:solidFill>
                  <a:srgbClr val="2E2E38"/>
                </a:solidFill>
                <a:latin typeface="EYInterstate Light"/>
                <a:sym typeface="Arial" panose="020B0604020202020204" pitchFamily="34" charset="0"/>
              </a:endParaRPr>
            </a:p>
          </p:txBody>
        </p:sp>
        <p:sp>
          <p:nvSpPr>
            <p:cNvPr id="100" name="TextBox 99">
              <a:extLst>
                <a:ext uri="{FF2B5EF4-FFF2-40B4-BE49-F238E27FC236}">
                  <a16:creationId xmlns:a16="http://schemas.microsoft.com/office/drawing/2014/main" id="{9AC712DD-752A-4B5E-A2F7-36EB4CF2689B}"/>
                </a:ext>
              </a:extLst>
            </p:cNvPr>
            <p:cNvSpPr txBox="1"/>
            <p:nvPr/>
          </p:nvSpPr>
          <p:spPr>
            <a:xfrm>
              <a:off x="9978698" y="1787529"/>
              <a:ext cx="841770"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r>
                <a:rPr lang="en-IN" sz="1199" dirty="0">
                  <a:solidFill>
                    <a:srgbClr val="FFFFFF"/>
                  </a:solidFill>
                  <a:latin typeface="EYInterstate Light"/>
                </a:rPr>
                <a:t>January</a:t>
              </a:r>
            </a:p>
          </p:txBody>
        </p:sp>
        <p:sp>
          <p:nvSpPr>
            <p:cNvPr id="102" name="TextBox 101">
              <a:extLst>
                <a:ext uri="{FF2B5EF4-FFF2-40B4-BE49-F238E27FC236}">
                  <a16:creationId xmlns:a16="http://schemas.microsoft.com/office/drawing/2014/main" id="{11D71417-9D0D-49E7-B5F8-BE16E86E355B}"/>
                </a:ext>
              </a:extLst>
            </p:cNvPr>
            <p:cNvSpPr txBox="1"/>
            <p:nvPr/>
          </p:nvSpPr>
          <p:spPr>
            <a:xfrm>
              <a:off x="10817312" y="1787528"/>
              <a:ext cx="769927" cy="206210"/>
            </a:xfrm>
            <a:prstGeom prst="rect">
              <a:avLst/>
            </a:prstGeom>
            <a:solidFill>
              <a:srgbClr val="747480"/>
            </a:solidFill>
            <a:ln>
              <a:solidFill>
                <a:srgbClr val="188CE5"/>
              </a:solidFill>
            </a:ln>
          </p:spPr>
          <p:txBody>
            <a:bodyPr wrap="square" lIns="0" tIns="0" rIns="0" bIns="0" rtlCol="0" anchor="ctr">
              <a:noAutofit/>
            </a:bodyPr>
            <a:lstStyle/>
            <a:p>
              <a:pPr algn="ctr" defTabSz="913943">
                <a:spcAft>
                  <a:spcPts val="600"/>
                </a:spcAft>
                <a:buClr>
                  <a:srgbClr val="27ACAA"/>
                </a:buClr>
                <a:buSzPct val="70000"/>
              </a:pPr>
              <a:r>
                <a:rPr lang="en-US" altLang="en-US" sz="1099" dirty="0">
                  <a:solidFill>
                    <a:srgbClr val="FFFFFF"/>
                  </a:solidFill>
                  <a:latin typeface="EYInterstate Light"/>
                  <a:sym typeface="Arial" panose="020B0604020202020204" pitchFamily="34" charset="0"/>
                </a:rPr>
                <a:t>February</a:t>
              </a:r>
              <a:endParaRPr lang="en-IN" sz="1199" dirty="0">
                <a:solidFill>
                  <a:srgbClr val="FFFFFF"/>
                </a:solidFill>
                <a:latin typeface="EYInterstate Light"/>
              </a:endParaRPr>
            </a:p>
          </p:txBody>
        </p:sp>
        <p:sp>
          <p:nvSpPr>
            <p:cNvPr id="7" name="Rectangle 6">
              <a:extLst>
                <a:ext uri="{FF2B5EF4-FFF2-40B4-BE49-F238E27FC236}">
                  <a16:creationId xmlns:a16="http://schemas.microsoft.com/office/drawing/2014/main" id="{746A6EAC-CA1D-4F44-9E87-60716C2DF18A}"/>
                </a:ext>
                <a:ext uri="{C183D7F6-B498-43B3-948B-1728B52AA6E4}">
                  <adec:decorative xmlns:adec="http://schemas.microsoft.com/office/drawing/2017/decorative" val="1"/>
                </a:ext>
              </a:extLst>
            </p:cNvPr>
            <p:cNvSpPr/>
            <p:nvPr>
              <p:custDataLst>
                <p:tags r:id="rId4"/>
              </p:custDataLst>
            </p:nvPr>
          </p:nvSpPr>
          <p:spPr bwMode="auto">
            <a:xfrm>
              <a:off x="612775" y="1992313"/>
              <a:ext cx="10974388" cy="1463675"/>
            </a:xfrm>
            <a:prstGeom prst="rect">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1963" tIns="71963" rIns="71963" bIns="71963" rtlCol="0" anchor="ctr" anchorCtr="0"/>
            <a:lstStyle/>
            <a:p>
              <a:pPr defTabSz="913943">
                <a:defRPr/>
              </a:pPr>
              <a:endParaRPr lang="en-US" sz="1199" dirty="0">
                <a:solidFill>
                  <a:srgbClr val="2E2E38"/>
                </a:solidFill>
                <a:latin typeface="EYInterstate Light"/>
              </a:endParaRPr>
            </a:p>
          </p:txBody>
        </p:sp>
        <p:sp>
          <p:nvSpPr>
            <p:cNvPr id="359" name="Rectangle 358">
              <a:extLst>
                <a:ext uri="{FF2B5EF4-FFF2-40B4-BE49-F238E27FC236}">
                  <a16:creationId xmlns:a16="http://schemas.microsoft.com/office/drawing/2014/main" id="{31FCAE33-CEC5-4CBB-ADF6-DE153005571C}"/>
                </a:ext>
                <a:ext uri="{C183D7F6-B498-43B3-948B-1728B52AA6E4}">
                  <adec:decorative xmlns:adec="http://schemas.microsoft.com/office/drawing/2017/decorative" val="1"/>
                </a:ext>
              </a:extLst>
            </p:cNvPr>
            <p:cNvSpPr/>
            <p:nvPr>
              <p:custDataLst>
                <p:tags r:id="rId5"/>
              </p:custDataLst>
            </p:nvPr>
          </p:nvSpPr>
          <p:spPr bwMode="auto">
            <a:xfrm>
              <a:off x="612775" y="3455988"/>
              <a:ext cx="10974388" cy="411162"/>
            </a:xfrm>
            <a:prstGeom prst="rect">
              <a:avLst/>
            </a:prstGeom>
            <a:solidFill>
              <a:srgbClr val="F2F2F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de-DE" sz="999">
                <a:solidFill>
                  <a:srgbClr val="2E2E38"/>
                </a:solidFill>
                <a:latin typeface="EYInterstate Light"/>
              </a:endParaRPr>
            </a:p>
          </p:txBody>
        </p:sp>
        <p:sp>
          <p:nvSpPr>
            <p:cNvPr id="3" name="TextBox 2">
              <a:extLst>
                <a:ext uri="{FF2B5EF4-FFF2-40B4-BE49-F238E27FC236}">
                  <a16:creationId xmlns:a16="http://schemas.microsoft.com/office/drawing/2014/main" id="{D28AAECD-A818-421C-BA34-1FA43EC98212}"/>
                </a:ext>
              </a:extLst>
            </p:cNvPr>
            <p:cNvSpPr txBox="1"/>
            <p:nvPr/>
          </p:nvSpPr>
          <p:spPr>
            <a:xfrm>
              <a:off x="668133" y="2034436"/>
              <a:ext cx="2319539" cy="180819"/>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fld id="{E8378DE1-5063-47E1-A8CA-A4CAD5BFF169}" type="datetime'Fin''al''ize''d'' s''c''ope'' with'' DES''E a''nd BP''''S'''''">
                <a:rPr lang="en-US" altLang="en-US" sz="1099">
                  <a:solidFill>
                    <a:srgbClr val="2E2E38"/>
                  </a:solidFill>
                  <a:latin typeface="EYInterstate Light"/>
                  <a:sym typeface="Arial" panose="020B0604020202020204" pitchFamily="34" charset="0"/>
                </a:rPr>
                <a:pPr defTabSz="913943">
                  <a:lnSpc>
                    <a:spcPct val="85000"/>
                  </a:lnSpc>
                  <a:spcAft>
                    <a:spcPts val="600"/>
                  </a:spcAft>
                  <a:buClr>
                    <a:srgbClr val="27ACAA"/>
                  </a:buClr>
                  <a:buSzPct val="70000"/>
                </a:pPr>
                <a:t>Finalized scope with DESE and BPS</a:t>
              </a:fld>
              <a:endParaRPr lang="en-US" sz="1199" dirty="0">
                <a:solidFill>
                  <a:srgbClr val="2E2E38"/>
                </a:solidFill>
                <a:latin typeface="EYInterstate Light"/>
                <a:sym typeface="Arial" panose="020B0604020202020204" pitchFamily="34" charset="0"/>
              </a:endParaRPr>
            </a:p>
          </p:txBody>
        </p:sp>
        <p:sp>
          <p:nvSpPr>
            <p:cNvPr id="5" name="TextBox 4">
              <a:extLst>
                <a:ext uri="{FF2B5EF4-FFF2-40B4-BE49-F238E27FC236}">
                  <a16:creationId xmlns:a16="http://schemas.microsoft.com/office/drawing/2014/main" id="{C2BF9726-2BF9-40F2-8BEF-3270B7E3FA51}"/>
                </a:ext>
              </a:extLst>
            </p:cNvPr>
            <p:cNvSpPr txBox="1"/>
            <p:nvPr/>
          </p:nvSpPr>
          <p:spPr>
            <a:xfrm>
              <a:off x="665021" y="2298301"/>
              <a:ext cx="3062429" cy="212887"/>
            </a:xfrm>
            <a:prstGeom prst="rect">
              <a:avLst/>
            </a:prstGeom>
            <a:noFill/>
          </p:spPr>
          <p:txBody>
            <a:bodyPr wrap="square" lIns="0" tIns="36557" rIns="0" bIns="0" rtlCol="0">
              <a:spAutoFit/>
            </a:bodyPr>
            <a:lstStyle/>
            <a:p>
              <a:pPr defTabSz="913486">
                <a:spcBef>
                  <a:spcPct val="0"/>
                </a:spcBef>
                <a:spcAft>
                  <a:spcPct val="0"/>
                </a:spcAft>
                <a:buClr>
                  <a:srgbClr val="2DB757"/>
                </a:buClr>
                <a:buSzPct val="75000"/>
                <a:defRPr/>
              </a:pPr>
              <a:fld id="{19F65BF1-0DB6-48B4-8F65-FC5F7AAB641D}" type="datetime'Con''duct''ed interviews of'' ''relev''''ant stakehol''der''s'">
                <a:rPr lang="en-US" altLang="en-US" sz="1099">
                  <a:solidFill>
                    <a:srgbClr val="2E2E38"/>
                  </a:solidFill>
                  <a:latin typeface="EYInterstate Light"/>
                  <a:sym typeface="Arial" panose="020B0604020202020204" pitchFamily="34" charset="0"/>
                </a:rPr>
                <a:pPr defTabSz="913486">
                  <a:spcBef>
                    <a:spcPct val="0"/>
                  </a:spcBef>
                  <a:spcAft>
                    <a:spcPct val="0"/>
                  </a:spcAft>
                  <a:buClr>
                    <a:srgbClr val="2DB757"/>
                  </a:buClr>
                  <a:buSzPct val="75000"/>
                  <a:defRPr/>
                </a:pPr>
                <a:t>Conducted interviews of relevant stakeholders</a:t>
              </a:fld>
              <a:endParaRPr lang="en-US" sz="1099" dirty="0">
                <a:solidFill>
                  <a:srgbClr val="2E2E38"/>
                </a:solidFill>
                <a:latin typeface="EYInterstate Light"/>
                <a:sym typeface="Arial" panose="020B0604020202020204" pitchFamily="34" charset="0"/>
              </a:endParaRPr>
            </a:p>
          </p:txBody>
        </p:sp>
        <p:sp>
          <p:nvSpPr>
            <p:cNvPr id="18" name="TextBox 17">
              <a:extLst>
                <a:ext uri="{FF2B5EF4-FFF2-40B4-BE49-F238E27FC236}">
                  <a16:creationId xmlns:a16="http://schemas.microsoft.com/office/drawing/2014/main" id="{64D467D2-ABFC-48F6-89C2-0017C43776C1}"/>
                </a:ext>
              </a:extLst>
            </p:cNvPr>
            <p:cNvSpPr txBox="1"/>
            <p:nvPr/>
          </p:nvSpPr>
          <p:spPr>
            <a:xfrm>
              <a:off x="668449" y="2597473"/>
              <a:ext cx="5204044" cy="206210"/>
            </a:xfrm>
            <a:prstGeom prst="rect">
              <a:avLst/>
            </a:prstGeom>
            <a:noFill/>
          </p:spPr>
          <p:txBody>
            <a:bodyPr wrap="square" lIns="0" tIns="36557" rIns="0" bIns="0" rtlCol="0">
              <a:spAutoFit/>
            </a:bodyPr>
            <a:lstStyle/>
            <a:p>
              <a:pPr defTabSz="913486">
                <a:spcBef>
                  <a:spcPct val="0"/>
                </a:spcBef>
                <a:spcAft>
                  <a:spcPct val="0"/>
                </a:spcAft>
                <a:buClr>
                  <a:srgbClr val="2DB757"/>
                </a:buClr>
                <a:buSzPct val="75000"/>
                <a:defRPr/>
              </a:pPr>
              <a:fld id="{CF81485E-2970-4260-B3D3-9E0759B962AF}" type="thinkcell&lt;?xml version=&quot;1.0&quot; encoding=&quot;UTF-16&quot; standalone=&quot;yes&quot;?&gt;&lt;root reqver=&quot;27037&quot;&gt;&lt;version val=&quot;32982&quot;/&gt;&lt;PersistentType&gt;&lt;m_guid val=&quot;3dcd3ac8-9e67-452f-b892-2e282314bbf5&quot;/&gt;&lt;m_prec&gt;&lt;m_yearfmt&gt;&lt;begin val=&quot;0&quot;/&gt;&lt;end val=&quot;4&quot;/&gt;&lt;/m_yearfmt&gt;&lt;/m_prec&gt;&lt;/PersistentType&gt;&lt;/root&gt;">
                <a:rPr lang="en-US" altLang="en-US" sz="1099">
                  <a:solidFill>
                    <a:srgbClr val="2E2E38"/>
                  </a:solidFill>
                  <a:latin typeface="EYInterstate Light"/>
                  <a:sym typeface="Arial" panose="020B0604020202020204" pitchFamily="34" charset="0"/>
                </a:rPr>
                <a:pPr defTabSz="913486">
                  <a:spcBef>
                    <a:spcPct val="0"/>
                  </a:spcBef>
                  <a:spcAft>
                    <a:spcPct val="0"/>
                  </a:spcAft>
                  <a:buClr>
                    <a:srgbClr val="2DB757"/>
                  </a:buClr>
                  <a:buSzPct val="75000"/>
                  <a:defRPr/>
                </a:pPr>
                <a:t>Conducted data analysis on populations and samples provided by DESE and BPS</a:t>
              </a:fld>
              <a:endParaRPr lang="en-US" sz="1199" dirty="0">
                <a:solidFill>
                  <a:srgbClr val="2E2E38"/>
                </a:solidFill>
                <a:latin typeface="EYInterstate Light"/>
                <a:sym typeface="Arial" panose="020B0604020202020204" pitchFamily="34" charset="0"/>
              </a:endParaRPr>
            </a:p>
          </p:txBody>
        </p:sp>
        <p:sp>
          <p:nvSpPr>
            <p:cNvPr id="19" name="TextBox 18">
              <a:extLst>
                <a:ext uri="{FF2B5EF4-FFF2-40B4-BE49-F238E27FC236}">
                  <a16:creationId xmlns:a16="http://schemas.microsoft.com/office/drawing/2014/main" id="{C6F2B21C-E30C-4605-9767-0C79815132E1}"/>
                </a:ext>
              </a:extLst>
            </p:cNvPr>
            <p:cNvSpPr txBox="1"/>
            <p:nvPr/>
          </p:nvSpPr>
          <p:spPr>
            <a:xfrm>
              <a:off x="670759" y="2885762"/>
              <a:ext cx="4455279" cy="206210"/>
            </a:xfrm>
            <a:prstGeom prst="rect">
              <a:avLst/>
            </a:prstGeom>
            <a:noFill/>
          </p:spPr>
          <p:txBody>
            <a:bodyPr wrap="square" lIns="0" tIns="36557" rIns="0" bIns="0" rtlCol="0">
              <a:spAutoFit/>
            </a:bodyPr>
            <a:lstStyle/>
            <a:p>
              <a:pPr defTabSz="913486">
                <a:spcBef>
                  <a:spcPct val="0"/>
                </a:spcBef>
                <a:spcAft>
                  <a:spcPct val="0"/>
                </a:spcAft>
                <a:buClr>
                  <a:srgbClr val="2DB757"/>
                </a:buClr>
                <a:buSzPct val="75000"/>
                <a:defRPr/>
              </a:pPr>
              <a:r>
                <a:rPr lang="en-US" altLang="en-US" sz="1099" dirty="0">
                  <a:solidFill>
                    <a:srgbClr val="2E2E38"/>
                  </a:solidFill>
                  <a:latin typeface="EYInterstate Light"/>
                  <a:sym typeface="Arial" panose="020B0604020202020204" pitchFamily="34" charset="0"/>
                </a:rPr>
                <a:t>Synthesized interview data and analysis into observations by domain</a:t>
              </a:r>
              <a:endParaRPr lang="en-US" sz="1099" dirty="0">
                <a:solidFill>
                  <a:srgbClr val="2E2E38"/>
                </a:solidFill>
                <a:latin typeface="EYInterstate Light"/>
                <a:sym typeface="Arial" panose="020B0604020202020204" pitchFamily="34" charset="0"/>
              </a:endParaRPr>
            </a:p>
          </p:txBody>
        </p:sp>
        <p:sp>
          <p:nvSpPr>
            <p:cNvPr id="20" name="TextBox 19">
              <a:extLst>
                <a:ext uri="{FF2B5EF4-FFF2-40B4-BE49-F238E27FC236}">
                  <a16:creationId xmlns:a16="http://schemas.microsoft.com/office/drawing/2014/main" id="{6E09FE0B-9E5C-4972-9C8C-7B22D0550D41}"/>
                </a:ext>
              </a:extLst>
            </p:cNvPr>
            <p:cNvSpPr txBox="1"/>
            <p:nvPr/>
          </p:nvSpPr>
          <p:spPr>
            <a:xfrm>
              <a:off x="670759" y="3213243"/>
              <a:ext cx="3975853" cy="180819"/>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US" altLang="en-US" sz="1099" dirty="0">
                  <a:solidFill>
                    <a:srgbClr val="2E2E38"/>
                  </a:solidFill>
                  <a:latin typeface="EYInterstate Light"/>
                  <a:sym typeface="Arial" panose="020B0604020202020204" pitchFamily="34" charset="0"/>
                </a:rPr>
                <a:t>Refined draft report materials based on stakeholder feedback</a:t>
              </a:r>
            </a:p>
          </p:txBody>
        </p:sp>
        <p:cxnSp>
          <p:nvCxnSpPr>
            <p:cNvPr id="34" name="Straight Connector 33">
              <a:extLst>
                <a:ext uri="{FF2B5EF4-FFF2-40B4-BE49-F238E27FC236}">
                  <a16:creationId xmlns:a16="http://schemas.microsoft.com/office/drawing/2014/main" id="{4D74F582-A48F-4427-9AF5-FB3E1ABD0B4B}"/>
                </a:ext>
                <a:ext uri="{C183D7F6-B498-43B3-948B-1728B52AA6E4}">
                  <adec:decorative xmlns:adec="http://schemas.microsoft.com/office/drawing/2017/decorative" val="1"/>
                </a:ext>
              </a:extLst>
            </p:cNvPr>
            <p:cNvCxnSpPr/>
            <p:nvPr>
              <p:custDataLst>
                <p:tags r:id="rId6"/>
              </p:custDataLst>
            </p:nvPr>
          </p:nvCxnSpPr>
          <p:spPr bwMode="gray">
            <a:xfrm>
              <a:off x="612775" y="1992313"/>
              <a:ext cx="0" cy="1463675"/>
            </a:xfrm>
            <a:prstGeom prst="line">
              <a:avLst/>
            </a:prstGeom>
            <a:ln w="9525"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760642F-97EC-4738-A517-0C3872A4D216}"/>
                </a:ext>
                <a:ext uri="{C183D7F6-B498-43B3-948B-1728B52AA6E4}">
                  <adec:decorative xmlns:adec="http://schemas.microsoft.com/office/drawing/2017/decorative" val="1"/>
                </a:ext>
              </a:extLst>
            </p:cNvPr>
            <p:cNvCxnSpPr/>
            <p:nvPr>
              <p:custDataLst>
                <p:tags r:id="rId7"/>
              </p:custDataLst>
            </p:nvPr>
          </p:nvCxnSpPr>
          <p:spPr bwMode="gray">
            <a:xfrm>
              <a:off x="612775" y="1992313"/>
              <a:ext cx="10974388" cy="0"/>
            </a:xfrm>
            <a:prstGeom prst="line">
              <a:avLst/>
            </a:prstGeom>
            <a:ln w="9525"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41BDACBE-F6AA-4612-A0AB-4865A42A0AA2}"/>
                </a:ext>
                <a:ext uri="{C183D7F6-B498-43B3-948B-1728B52AA6E4}">
                  <adec:decorative xmlns:adec="http://schemas.microsoft.com/office/drawing/2017/decorative" val="1"/>
                </a:ext>
              </a:extLst>
            </p:cNvPr>
            <p:cNvCxnSpPr/>
            <p:nvPr>
              <p:custDataLst>
                <p:tags r:id="rId8"/>
              </p:custDataLst>
            </p:nvPr>
          </p:nvCxnSpPr>
          <p:spPr bwMode="gray">
            <a:xfrm>
              <a:off x="5759450" y="1992313"/>
              <a:ext cx="0" cy="1463675"/>
            </a:xfrm>
            <a:prstGeom prst="line">
              <a:avLst/>
            </a:prstGeom>
            <a:ln w="9525"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444ED909-27CB-411D-A742-D927AE949EF1}"/>
                </a:ext>
                <a:ext uri="{C183D7F6-B498-43B3-948B-1728B52AA6E4}">
                  <adec:decorative xmlns:adec="http://schemas.microsoft.com/office/drawing/2017/decorative" val="1"/>
                </a:ext>
              </a:extLst>
            </p:cNvPr>
            <p:cNvCxnSpPr/>
            <p:nvPr>
              <p:custDataLst>
                <p:tags r:id="rId9"/>
              </p:custDataLst>
            </p:nvPr>
          </p:nvCxnSpPr>
          <p:spPr bwMode="gray">
            <a:xfrm>
              <a:off x="5951538"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20900F08-03C2-4EE0-B586-0B85FFCD19C6}"/>
                </a:ext>
                <a:ext uri="{C183D7F6-B498-43B3-948B-1728B52AA6E4}">
                  <adec:decorative xmlns:adec="http://schemas.microsoft.com/office/drawing/2017/decorative" val="1"/>
                </a:ext>
              </a:extLst>
            </p:cNvPr>
            <p:cNvCxnSpPr/>
            <p:nvPr>
              <p:custDataLst>
                <p:tags r:id="rId10"/>
              </p:custDataLst>
            </p:nvPr>
          </p:nvCxnSpPr>
          <p:spPr bwMode="gray">
            <a:xfrm>
              <a:off x="6143625"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1AE5CDB0-163B-4CE9-A6A1-DB6C0C5FE030}"/>
                </a:ext>
                <a:ext uri="{C183D7F6-B498-43B3-948B-1728B52AA6E4}">
                  <adec:decorative xmlns:adec="http://schemas.microsoft.com/office/drawing/2017/decorative" val="1"/>
                </a:ext>
              </a:extLst>
            </p:cNvPr>
            <p:cNvCxnSpPr/>
            <p:nvPr>
              <p:custDataLst>
                <p:tags r:id="rId11"/>
              </p:custDataLst>
            </p:nvPr>
          </p:nvCxnSpPr>
          <p:spPr bwMode="gray">
            <a:xfrm>
              <a:off x="6334125"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D88CC8D5-CC99-4C95-83A4-3716420C9D75}"/>
                </a:ext>
                <a:ext uri="{C183D7F6-B498-43B3-948B-1728B52AA6E4}">
                  <adec:decorative xmlns:adec="http://schemas.microsoft.com/office/drawing/2017/decorative" val="1"/>
                </a:ext>
              </a:extLst>
            </p:cNvPr>
            <p:cNvCxnSpPr/>
            <p:nvPr>
              <p:custDataLst>
                <p:tags r:id="rId12"/>
              </p:custDataLst>
            </p:nvPr>
          </p:nvCxnSpPr>
          <p:spPr bwMode="gray">
            <a:xfrm>
              <a:off x="6526213"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3E9F54A9-6265-4486-9FC0-54D627CF746F}"/>
                </a:ext>
                <a:ext uri="{C183D7F6-B498-43B3-948B-1728B52AA6E4}">
                  <adec:decorative xmlns:adec="http://schemas.microsoft.com/office/drawing/2017/decorative" val="1"/>
                </a:ext>
              </a:extLst>
            </p:cNvPr>
            <p:cNvCxnSpPr/>
            <p:nvPr>
              <p:custDataLst>
                <p:tags r:id="rId13"/>
              </p:custDataLst>
            </p:nvPr>
          </p:nvCxnSpPr>
          <p:spPr bwMode="gray">
            <a:xfrm>
              <a:off x="6640513" y="1992313"/>
              <a:ext cx="0" cy="1463675"/>
            </a:xfrm>
            <a:prstGeom prst="line">
              <a:avLst/>
            </a:prstGeom>
            <a:ln w="6350"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6ECB294-EEF9-4125-8941-38DBE658367A}"/>
                </a:ext>
                <a:ext uri="{C183D7F6-B498-43B3-948B-1728B52AA6E4}">
                  <adec:decorative xmlns:adec="http://schemas.microsoft.com/office/drawing/2017/decorative" val="1"/>
                </a:ext>
              </a:extLst>
            </p:cNvPr>
            <p:cNvCxnSpPr/>
            <p:nvPr>
              <p:custDataLst>
                <p:tags r:id="rId14"/>
              </p:custDataLst>
            </p:nvPr>
          </p:nvCxnSpPr>
          <p:spPr bwMode="gray">
            <a:xfrm>
              <a:off x="6718300"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59C37D31-EF20-4589-8FFE-8080D6E6601A}"/>
                </a:ext>
                <a:ext uri="{C183D7F6-B498-43B3-948B-1728B52AA6E4}">
                  <adec:decorative xmlns:adec="http://schemas.microsoft.com/office/drawing/2017/decorative" val="1"/>
                </a:ext>
              </a:extLst>
            </p:cNvPr>
            <p:cNvCxnSpPr/>
            <p:nvPr>
              <p:custDataLst>
                <p:tags r:id="rId15"/>
              </p:custDataLst>
            </p:nvPr>
          </p:nvCxnSpPr>
          <p:spPr bwMode="gray">
            <a:xfrm>
              <a:off x="6910388"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F73ECC2-4798-44D0-B129-466CD2B09F4B}"/>
                </a:ext>
                <a:ext uri="{C183D7F6-B498-43B3-948B-1728B52AA6E4}">
                  <adec:decorative xmlns:adec="http://schemas.microsoft.com/office/drawing/2017/decorative" val="1"/>
                </a:ext>
              </a:extLst>
            </p:cNvPr>
            <p:cNvCxnSpPr/>
            <p:nvPr>
              <p:custDataLst>
                <p:tags r:id="rId16"/>
              </p:custDataLst>
            </p:nvPr>
          </p:nvCxnSpPr>
          <p:spPr bwMode="gray">
            <a:xfrm>
              <a:off x="7100888"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40A72460-F4BC-4E10-89EE-D714D19DB844}"/>
                </a:ext>
                <a:ext uri="{C183D7F6-B498-43B3-948B-1728B52AA6E4}">
                  <adec:decorative xmlns:adec="http://schemas.microsoft.com/office/drawing/2017/decorative" val="1"/>
                </a:ext>
              </a:extLst>
            </p:cNvPr>
            <p:cNvCxnSpPr/>
            <p:nvPr>
              <p:custDataLst>
                <p:tags r:id="rId17"/>
              </p:custDataLst>
            </p:nvPr>
          </p:nvCxnSpPr>
          <p:spPr bwMode="gray">
            <a:xfrm>
              <a:off x="7292975"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FB4F588-E18A-4A52-B17A-9A1B410697DE}"/>
                </a:ext>
                <a:ext uri="{C183D7F6-B498-43B3-948B-1728B52AA6E4}">
                  <adec:decorative xmlns:adec="http://schemas.microsoft.com/office/drawing/2017/decorative" val="1"/>
                </a:ext>
              </a:extLst>
            </p:cNvPr>
            <p:cNvCxnSpPr/>
            <p:nvPr>
              <p:custDataLst>
                <p:tags r:id="rId18"/>
              </p:custDataLst>
            </p:nvPr>
          </p:nvCxnSpPr>
          <p:spPr bwMode="gray">
            <a:xfrm>
              <a:off x="7485063" y="1992313"/>
              <a:ext cx="0" cy="1463675"/>
            </a:xfrm>
            <a:prstGeom prst="line">
              <a:avLst/>
            </a:prstGeom>
            <a:ln w="6350"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1385E5DA-35C6-4C6C-9BC8-F303F6FF2E66}"/>
                </a:ext>
                <a:ext uri="{C183D7F6-B498-43B3-948B-1728B52AA6E4}">
                  <adec:decorative xmlns:adec="http://schemas.microsoft.com/office/drawing/2017/decorative" val="1"/>
                </a:ext>
              </a:extLst>
            </p:cNvPr>
            <p:cNvCxnSpPr/>
            <p:nvPr>
              <p:custDataLst>
                <p:tags r:id="rId19"/>
              </p:custDataLst>
            </p:nvPr>
          </p:nvCxnSpPr>
          <p:spPr bwMode="gray">
            <a:xfrm>
              <a:off x="7677150"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DFB22FE-78D0-4342-A12F-E347110B2742}"/>
                </a:ext>
                <a:ext uri="{C183D7F6-B498-43B3-948B-1728B52AA6E4}">
                  <adec:decorative xmlns:adec="http://schemas.microsoft.com/office/drawing/2017/decorative" val="1"/>
                </a:ext>
              </a:extLst>
            </p:cNvPr>
            <p:cNvCxnSpPr/>
            <p:nvPr>
              <p:custDataLst>
                <p:tags r:id="rId20"/>
              </p:custDataLst>
            </p:nvPr>
          </p:nvCxnSpPr>
          <p:spPr bwMode="gray">
            <a:xfrm>
              <a:off x="7867650"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D5B78A6-6BB4-4138-9A53-3B65E3577E85}"/>
                </a:ext>
                <a:ext uri="{C183D7F6-B498-43B3-948B-1728B52AA6E4}">
                  <adec:decorative xmlns:adec="http://schemas.microsoft.com/office/drawing/2017/decorative" val="1"/>
                </a:ext>
              </a:extLst>
            </p:cNvPr>
            <p:cNvCxnSpPr/>
            <p:nvPr>
              <p:custDataLst>
                <p:tags r:id="rId21"/>
              </p:custDataLst>
            </p:nvPr>
          </p:nvCxnSpPr>
          <p:spPr bwMode="gray">
            <a:xfrm>
              <a:off x="8059738"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9047E9C-BCC3-4233-8C66-F5503B7686B8}"/>
                </a:ext>
                <a:ext uri="{C183D7F6-B498-43B3-948B-1728B52AA6E4}">
                  <adec:decorative xmlns:adec="http://schemas.microsoft.com/office/drawing/2017/decorative" val="1"/>
                </a:ext>
              </a:extLst>
            </p:cNvPr>
            <p:cNvCxnSpPr/>
            <p:nvPr>
              <p:custDataLst>
                <p:tags r:id="rId22"/>
              </p:custDataLst>
            </p:nvPr>
          </p:nvCxnSpPr>
          <p:spPr bwMode="gray">
            <a:xfrm>
              <a:off x="8251825" y="1992313"/>
              <a:ext cx="0" cy="1463675"/>
            </a:xfrm>
            <a:prstGeom prst="line">
              <a:avLst/>
            </a:prstGeom>
            <a:ln w="6350" cap="flat" cmpd="sng" algn="ctr">
              <a:solidFill>
                <a:schemeClr val="accent3"/>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B7DAEC16-25EA-4966-81EA-1C0A0943205C}"/>
                </a:ext>
                <a:ext uri="{C183D7F6-B498-43B3-948B-1728B52AA6E4}">
                  <adec:decorative xmlns:adec="http://schemas.microsoft.com/office/drawing/2017/decorative" val="1"/>
                </a:ext>
              </a:extLst>
            </p:cNvPr>
            <p:cNvCxnSpPr/>
            <p:nvPr>
              <p:custDataLst>
                <p:tags r:id="rId23"/>
              </p:custDataLst>
            </p:nvPr>
          </p:nvCxnSpPr>
          <p:spPr bwMode="gray">
            <a:xfrm>
              <a:off x="8289925" y="1992313"/>
              <a:ext cx="0" cy="1463675"/>
            </a:xfrm>
            <a:prstGeom prst="line">
              <a:avLst/>
            </a:prstGeom>
            <a:ln w="6350"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0D0E6DD8-BC54-408B-96BA-95B81D877F85}"/>
                </a:ext>
                <a:ext uri="{C183D7F6-B498-43B3-948B-1728B52AA6E4}">
                  <adec:decorative xmlns:adec="http://schemas.microsoft.com/office/drawing/2017/decorative" val="1"/>
                </a:ext>
              </a:extLst>
            </p:cNvPr>
            <p:cNvCxnSpPr/>
            <p:nvPr>
              <p:custDataLst>
                <p:tags r:id="rId24"/>
              </p:custDataLst>
            </p:nvPr>
          </p:nvCxnSpPr>
          <p:spPr bwMode="gray">
            <a:xfrm>
              <a:off x="8443913"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BA7BFEC2-E9AD-40D6-A242-BB134DD6F728}"/>
                </a:ext>
                <a:ext uri="{C183D7F6-B498-43B3-948B-1728B52AA6E4}">
                  <adec:decorative xmlns:adec="http://schemas.microsoft.com/office/drawing/2017/decorative" val="1"/>
                </a:ext>
              </a:extLst>
            </p:cNvPr>
            <p:cNvCxnSpPr/>
            <p:nvPr>
              <p:custDataLst>
                <p:tags r:id="rId25"/>
              </p:custDataLst>
            </p:nvPr>
          </p:nvCxnSpPr>
          <p:spPr bwMode="gray">
            <a:xfrm>
              <a:off x="8634413"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34A6FA5A-F258-4161-ABFD-ABBAC280CED1}"/>
                </a:ext>
                <a:ext uri="{C183D7F6-B498-43B3-948B-1728B52AA6E4}">
                  <adec:decorative xmlns:adec="http://schemas.microsoft.com/office/drawing/2017/decorative" val="1"/>
                </a:ext>
              </a:extLst>
            </p:cNvPr>
            <p:cNvCxnSpPr/>
            <p:nvPr>
              <p:custDataLst>
                <p:tags r:id="rId26"/>
              </p:custDataLst>
            </p:nvPr>
          </p:nvCxnSpPr>
          <p:spPr bwMode="gray">
            <a:xfrm>
              <a:off x="8826500"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3CBFAB89-0585-498E-ADD5-788480C00A5C}"/>
                </a:ext>
                <a:ext uri="{C183D7F6-B498-43B3-948B-1728B52AA6E4}">
                  <adec:decorative xmlns:adec="http://schemas.microsoft.com/office/drawing/2017/decorative" val="1"/>
                </a:ext>
              </a:extLst>
            </p:cNvPr>
            <p:cNvCxnSpPr/>
            <p:nvPr>
              <p:custDataLst>
                <p:tags r:id="rId27"/>
              </p:custDataLst>
            </p:nvPr>
          </p:nvCxnSpPr>
          <p:spPr bwMode="gray">
            <a:xfrm>
              <a:off x="9018588"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AA155188-8232-48F1-9C7F-EC1A6B19CE96}"/>
                </a:ext>
                <a:ext uri="{C183D7F6-B498-43B3-948B-1728B52AA6E4}">
                  <adec:decorative xmlns:adec="http://schemas.microsoft.com/office/drawing/2017/decorative" val="1"/>
                </a:ext>
              </a:extLst>
            </p:cNvPr>
            <p:cNvCxnSpPr/>
            <p:nvPr>
              <p:custDataLst>
                <p:tags r:id="rId28"/>
              </p:custDataLst>
            </p:nvPr>
          </p:nvCxnSpPr>
          <p:spPr bwMode="gray">
            <a:xfrm>
              <a:off x="9132888" y="1992313"/>
              <a:ext cx="0" cy="1463675"/>
            </a:xfrm>
            <a:prstGeom prst="line">
              <a:avLst/>
            </a:prstGeom>
            <a:ln w="6350"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0FBA93CA-161D-4A55-B4E6-484AB84C9D48}"/>
                </a:ext>
                <a:ext uri="{C183D7F6-B498-43B3-948B-1728B52AA6E4}">
                  <adec:decorative xmlns:adec="http://schemas.microsoft.com/office/drawing/2017/decorative" val="1"/>
                </a:ext>
              </a:extLst>
            </p:cNvPr>
            <p:cNvCxnSpPr/>
            <p:nvPr>
              <p:custDataLst>
                <p:tags r:id="rId29"/>
              </p:custDataLst>
            </p:nvPr>
          </p:nvCxnSpPr>
          <p:spPr bwMode="gray">
            <a:xfrm>
              <a:off x="9210675"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5079C96D-E763-4230-A99B-8E51AB267962}"/>
                </a:ext>
                <a:ext uri="{C183D7F6-B498-43B3-948B-1728B52AA6E4}">
                  <adec:decorative xmlns:adec="http://schemas.microsoft.com/office/drawing/2017/decorative" val="1"/>
                </a:ext>
              </a:extLst>
            </p:cNvPr>
            <p:cNvCxnSpPr/>
            <p:nvPr>
              <p:custDataLst>
                <p:tags r:id="rId30"/>
              </p:custDataLst>
            </p:nvPr>
          </p:nvCxnSpPr>
          <p:spPr bwMode="gray">
            <a:xfrm>
              <a:off x="9401175"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4FD2631-1A6D-4058-BF6F-4B51996BB10D}"/>
                </a:ext>
                <a:ext uri="{C183D7F6-B498-43B3-948B-1728B52AA6E4}">
                  <adec:decorative xmlns:adec="http://schemas.microsoft.com/office/drawing/2017/decorative" val="1"/>
                </a:ext>
              </a:extLst>
            </p:cNvPr>
            <p:cNvCxnSpPr/>
            <p:nvPr>
              <p:custDataLst>
                <p:tags r:id="rId31"/>
              </p:custDataLst>
            </p:nvPr>
          </p:nvCxnSpPr>
          <p:spPr bwMode="gray">
            <a:xfrm>
              <a:off x="9517063" y="1992313"/>
              <a:ext cx="0" cy="1627188"/>
            </a:xfrm>
            <a:prstGeom prst="line">
              <a:avLst/>
            </a:prstGeom>
            <a:ln w="19050"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E3EA561-BD6E-4661-A49C-3516758AEAC4}"/>
                </a:ext>
                <a:ext uri="{C183D7F6-B498-43B3-948B-1728B52AA6E4}">
                  <adec:decorative xmlns:adec="http://schemas.microsoft.com/office/drawing/2017/decorative" val="1"/>
                </a:ext>
              </a:extLst>
            </p:cNvPr>
            <p:cNvCxnSpPr/>
            <p:nvPr>
              <p:custDataLst>
                <p:tags r:id="rId32"/>
              </p:custDataLst>
            </p:nvPr>
          </p:nvCxnSpPr>
          <p:spPr bwMode="gray">
            <a:xfrm>
              <a:off x="9593263"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C5442700-7C14-4942-93B0-0D265A37B120}"/>
                </a:ext>
                <a:ext uri="{C183D7F6-B498-43B3-948B-1728B52AA6E4}">
                  <adec:decorative xmlns:adec="http://schemas.microsoft.com/office/drawing/2017/decorative" val="1"/>
                </a:ext>
              </a:extLst>
            </p:cNvPr>
            <p:cNvCxnSpPr/>
            <p:nvPr>
              <p:custDataLst>
                <p:tags r:id="rId33"/>
              </p:custDataLst>
            </p:nvPr>
          </p:nvCxnSpPr>
          <p:spPr bwMode="gray">
            <a:xfrm>
              <a:off x="9785350"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FC6DD753-BC05-48C2-A77F-12323DE638B4}"/>
                </a:ext>
                <a:ext uri="{C183D7F6-B498-43B3-948B-1728B52AA6E4}">
                  <adec:decorative xmlns:adec="http://schemas.microsoft.com/office/drawing/2017/decorative" val="1"/>
                </a:ext>
              </a:extLst>
            </p:cNvPr>
            <p:cNvCxnSpPr/>
            <p:nvPr>
              <p:custDataLst>
                <p:tags r:id="rId34"/>
              </p:custDataLst>
            </p:nvPr>
          </p:nvCxnSpPr>
          <p:spPr bwMode="gray">
            <a:xfrm>
              <a:off x="9977438" y="1992313"/>
              <a:ext cx="0" cy="1463675"/>
            </a:xfrm>
            <a:prstGeom prst="line">
              <a:avLst/>
            </a:prstGeom>
            <a:ln w="6350"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FA985567-607C-4D85-A738-A016909C1A13}"/>
                </a:ext>
                <a:ext uri="{C183D7F6-B498-43B3-948B-1728B52AA6E4}">
                  <adec:decorative xmlns:adec="http://schemas.microsoft.com/office/drawing/2017/decorative" val="1"/>
                </a:ext>
              </a:extLst>
            </p:cNvPr>
            <p:cNvCxnSpPr/>
            <p:nvPr>
              <p:custDataLst>
                <p:tags r:id="rId35"/>
              </p:custDataLst>
            </p:nvPr>
          </p:nvCxnSpPr>
          <p:spPr bwMode="gray">
            <a:xfrm>
              <a:off x="10167938"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AEB2B85-D22A-44ED-B415-B684EDCBF007}"/>
                </a:ext>
                <a:ext uri="{C183D7F6-B498-43B3-948B-1728B52AA6E4}">
                  <adec:decorative xmlns:adec="http://schemas.microsoft.com/office/drawing/2017/decorative" val="1"/>
                </a:ext>
              </a:extLst>
            </p:cNvPr>
            <p:cNvCxnSpPr/>
            <p:nvPr>
              <p:custDataLst>
                <p:tags r:id="rId36"/>
              </p:custDataLst>
            </p:nvPr>
          </p:nvCxnSpPr>
          <p:spPr bwMode="gray">
            <a:xfrm>
              <a:off x="10360025"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241FB17E-4108-4D4B-93F6-F9094B242E6A}"/>
                </a:ext>
                <a:ext uri="{C183D7F6-B498-43B3-948B-1728B52AA6E4}">
                  <adec:decorative xmlns:adec="http://schemas.microsoft.com/office/drawing/2017/decorative" val="1"/>
                </a:ext>
              </a:extLst>
            </p:cNvPr>
            <p:cNvCxnSpPr/>
            <p:nvPr>
              <p:custDataLst>
                <p:tags r:id="rId37"/>
              </p:custDataLst>
            </p:nvPr>
          </p:nvCxnSpPr>
          <p:spPr bwMode="gray">
            <a:xfrm>
              <a:off x="10552113"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8F857488-16B6-497C-9D42-8B149350BDFC}"/>
                </a:ext>
                <a:ext uri="{C183D7F6-B498-43B3-948B-1728B52AA6E4}">
                  <adec:decorative xmlns:adec="http://schemas.microsoft.com/office/drawing/2017/decorative" val="1"/>
                </a:ext>
              </a:extLst>
            </p:cNvPr>
            <p:cNvCxnSpPr/>
            <p:nvPr>
              <p:custDataLst>
                <p:tags r:id="rId38"/>
              </p:custDataLst>
            </p:nvPr>
          </p:nvCxnSpPr>
          <p:spPr bwMode="gray">
            <a:xfrm>
              <a:off x="10744200"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356686D1-74EE-400C-8E43-DAA7AFFB0D99}"/>
                </a:ext>
                <a:ext uri="{C183D7F6-B498-43B3-948B-1728B52AA6E4}">
                  <adec:decorative xmlns:adec="http://schemas.microsoft.com/office/drawing/2017/decorative" val="1"/>
                </a:ext>
              </a:extLst>
            </p:cNvPr>
            <p:cNvCxnSpPr/>
            <p:nvPr>
              <p:custDataLst>
                <p:tags r:id="rId39"/>
              </p:custDataLst>
            </p:nvPr>
          </p:nvCxnSpPr>
          <p:spPr bwMode="gray">
            <a:xfrm>
              <a:off x="10820400" y="1992313"/>
              <a:ext cx="0" cy="1463675"/>
            </a:xfrm>
            <a:prstGeom prst="line">
              <a:avLst/>
            </a:prstGeom>
            <a:ln w="6350" cap="flat" cmpd="sng" algn="ctr">
              <a:solidFill>
                <a:srgbClr val="74748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CC2912A4-86DD-456B-B387-BA0038A31252}"/>
                </a:ext>
                <a:ext uri="{C183D7F6-B498-43B3-948B-1728B52AA6E4}">
                  <adec:decorative xmlns:adec="http://schemas.microsoft.com/office/drawing/2017/decorative" val="1"/>
                </a:ext>
              </a:extLst>
            </p:cNvPr>
            <p:cNvCxnSpPr/>
            <p:nvPr>
              <p:custDataLst>
                <p:tags r:id="rId40"/>
              </p:custDataLst>
            </p:nvPr>
          </p:nvCxnSpPr>
          <p:spPr bwMode="gray">
            <a:xfrm>
              <a:off x="10934700"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9DCE48A7-43C5-4A7D-B8D2-3F44362B8733}"/>
                </a:ext>
                <a:ext uri="{C183D7F6-B498-43B3-948B-1728B52AA6E4}">
                  <adec:decorative xmlns:adec="http://schemas.microsoft.com/office/drawing/2017/decorative" val="1"/>
                </a:ext>
              </a:extLst>
            </p:cNvPr>
            <p:cNvCxnSpPr/>
            <p:nvPr>
              <p:custDataLst>
                <p:tags r:id="rId41"/>
              </p:custDataLst>
            </p:nvPr>
          </p:nvCxnSpPr>
          <p:spPr bwMode="gray">
            <a:xfrm>
              <a:off x="11126788"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99EBFC68-021B-4DEE-BF4C-DC17DCF65C06}"/>
                </a:ext>
                <a:ext uri="{C183D7F6-B498-43B3-948B-1728B52AA6E4}">
                  <adec:decorative xmlns:adec="http://schemas.microsoft.com/office/drawing/2017/decorative" val="1"/>
                </a:ext>
              </a:extLst>
            </p:cNvPr>
            <p:cNvCxnSpPr/>
            <p:nvPr>
              <p:custDataLst>
                <p:tags r:id="rId42"/>
              </p:custDataLst>
            </p:nvPr>
          </p:nvCxnSpPr>
          <p:spPr bwMode="gray">
            <a:xfrm>
              <a:off x="11318875"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F9FE673-D018-4F34-9725-E65F4973FEFE}"/>
                </a:ext>
                <a:ext uri="{C183D7F6-B498-43B3-948B-1728B52AA6E4}">
                  <adec:decorative xmlns:adec="http://schemas.microsoft.com/office/drawing/2017/decorative" val="1"/>
                </a:ext>
              </a:extLst>
            </p:cNvPr>
            <p:cNvCxnSpPr/>
            <p:nvPr>
              <p:custDataLst>
                <p:tags r:id="rId43"/>
              </p:custDataLst>
            </p:nvPr>
          </p:nvCxnSpPr>
          <p:spPr bwMode="gray">
            <a:xfrm>
              <a:off x="11510963" y="1992313"/>
              <a:ext cx="0" cy="1463675"/>
            </a:xfrm>
            <a:prstGeom prst="line">
              <a:avLst/>
            </a:prstGeom>
            <a:ln w="6350" cap="flat" cmpd="sng" algn="ctr">
              <a:solidFill>
                <a:srgbClr val="747480"/>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4CB29485-8858-427B-B6D1-CD4F3D216806}"/>
                </a:ext>
                <a:ext uri="{C183D7F6-B498-43B3-948B-1728B52AA6E4}">
                  <adec:decorative xmlns:adec="http://schemas.microsoft.com/office/drawing/2017/decorative" val="1"/>
                </a:ext>
              </a:extLst>
            </p:cNvPr>
            <p:cNvCxnSpPr/>
            <p:nvPr>
              <p:custDataLst>
                <p:tags r:id="rId44"/>
              </p:custDataLst>
            </p:nvPr>
          </p:nvCxnSpPr>
          <p:spPr bwMode="gray">
            <a:xfrm>
              <a:off x="11549063" y="1992313"/>
              <a:ext cx="0" cy="1627188"/>
            </a:xfrm>
            <a:prstGeom prst="line">
              <a:avLst/>
            </a:prstGeom>
            <a:ln w="19050" cap="flat" cmpd="sng" algn="ctr">
              <a:solidFill>
                <a:schemeClr val="accent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5200BDBA-C4B1-451D-B3D7-F2BF959B5418}"/>
                </a:ext>
                <a:ext uri="{C183D7F6-B498-43B3-948B-1728B52AA6E4}">
                  <adec:decorative xmlns:adec="http://schemas.microsoft.com/office/drawing/2017/decorative" val="1"/>
                </a:ext>
              </a:extLst>
            </p:cNvPr>
            <p:cNvCxnSpPr/>
            <p:nvPr>
              <p:custDataLst>
                <p:tags r:id="rId45"/>
              </p:custDataLst>
            </p:nvPr>
          </p:nvCxnSpPr>
          <p:spPr bwMode="gray">
            <a:xfrm>
              <a:off x="11587163" y="1992313"/>
              <a:ext cx="0" cy="1463675"/>
            </a:xfrm>
            <a:prstGeom prst="line">
              <a:avLst/>
            </a:prstGeom>
            <a:ln w="9525"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41A22688-E768-4F4B-85CF-4590AC576F34}"/>
                </a:ext>
                <a:ext uri="{C183D7F6-B498-43B3-948B-1728B52AA6E4}">
                  <adec:decorative xmlns:adec="http://schemas.microsoft.com/office/drawing/2017/decorative" val="1"/>
                </a:ext>
              </a:extLst>
            </p:cNvPr>
            <p:cNvCxnSpPr/>
            <p:nvPr>
              <p:custDataLst>
                <p:tags r:id="rId46"/>
              </p:custDataLst>
            </p:nvPr>
          </p:nvCxnSpPr>
          <p:spPr bwMode="gray">
            <a:xfrm>
              <a:off x="612775" y="3455988"/>
              <a:ext cx="10974388" cy="0"/>
            </a:xfrm>
            <a:prstGeom prst="line">
              <a:avLst/>
            </a:prstGeom>
            <a:ln w="9525" cap="flat" cmpd="sng" algn="ctr">
              <a:solidFill>
                <a:schemeClr val="accent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57" name="Arrow: Pentagon 256">
              <a:extLst>
                <a:ext uri="{FF2B5EF4-FFF2-40B4-BE49-F238E27FC236}">
                  <a16:creationId xmlns:a16="http://schemas.microsoft.com/office/drawing/2014/main" id="{7EF58C3B-8688-444B-A8B2-1E3BACCF9369}"/>
                </a:ext>
                <a:ext uri="{C183D7F6-B498-43B3-948B-1728B52AA6E4}">
                  <adec:decorative xmlns:adec="http://schemas.microsoft.com/office/drawing/2017/decorative" val="1"/>
                </a:ext>
              </a:extLst>
            </p:cNvPr>
            <p:cNvSpPr/>
            <p:nvPr/>
          </p:nvSpPr>
          <p:spPr>
            <a:xfrm>
              <a:off x="6140779" y="2009422"/>
              <a:ext cx="766757" cy="234961"/>
            </a:xfrm>
            <a:prstGeom prst="homePlat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999" dirty="0">
                <a:solidFill>
                  <a:srgbClr val="2E2E38"/>
                </a:solidFill>
                <a:latin typeface="EYInterstate Light"/>
              </a:endParaRPr>
            </a:p>
          </p:txBody>
        </p:sp>
        <p:sp>
          <p:nvSpPr>
            <p:cNvPr id="85" name="Arrow: Pentagon 84">
              <a:extLst>
                <a:ext uri="{FF2B5EF4-FFF2-40B4-BE49-F238E27FC236}">
                  <a16:creationId xmlns:a16="http://schemas.microsoft.com/office/drawing/2014/main" id="{F389B909-3BDF-4C41-BB72-C4912DCB3E6B}"/>
                </a:ext>
                <a:ext uri="{C183D7F6-B498-43B3-948B-1728B52AA6E4}">
                  <adec:decorative xmlns:adec="http://schemas.microsoft.com/office/drawing/2017/decorative" val="1"/>
                </a:ext>
              </a:extLst>
            </p:cNvPr>
            <p:cNvSpPr/>
            <p:nvPr/>
          </p:nvSpPr>
          <p:spPr>
            <a:xfrm>
              <a:off x="6715454" y="2307005"/>
              <a:ext cx="2800349" cy="234961"/>
            </a:xfrm>
            <a:prstGeom prst="homePlat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999" dirty="0">
                <a:solidFill>
                  <a:srgbClr val="2E2E38"/>
                </a:solidFill>
                <a:latin typeface="EYInterstate Light"/>
              </a:endParaRPr>
            </a:p>
          </p:txBody>
        </p:sp>
        <p:sp>
          <p:nvSpPr>
            <p:cNvPr id="86" name="Arrow: Pentagon 85">
              <a:extLst>
                <a:ext uri="{FF2B5EF4-FFF2-40B4-BE49-F238E27FC236}">
                  <a16:creationId xmlns:a16="http://schemas.microsoft.com/office/drawing/2014/main" id="{DBFA2657-74CE-4A64-9A3B-0ABD45D79E6E}"/>
                </a:ext>
                <a:ext uri="{C183D7F6-B498-43B3-948B-1728B52AA6E4}">
                  <adec:decorative xmlns:adec="http://schemas.microsoft.com/office/drawing/2017/decorative" val="1"/>
                </a:ext>
              </a:extLst>
            </p:cNvPr>
            <p:cNvSpPr/>
            <p:nvPr/>
          </p:nvSpPr>
          <p:spPr>
            <a:xfrm>
              <a:off x="7482217" y="2603712"/>
              <a:ext cx="2033586" cy="234961"/>
            </a:xfrm>
            <a:prstGeom prst="homePlat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999" dirty="0">
                <a:solidFill>
                  <a:srgbClr val="2E2E38"/>
                </a:solidFill>
                <a:latin typeface="EYInterstate Light"/>
              </a:endParaRPr>
            </a:p>
          </p:txBody>
        </p:sp>
        <p:sp>
          <p:nvSpPr>
            <p:cNvPr id="87" name="Arrow: Pentagon 86">
              <a:extLst>
                <a:ext uri="{FF2B5EF4-FFF2-40B4-BE49-F238E27FC236}">
                  <a16:creationId xmlns:a16="http://schemas.microsoft.com/office/drawing/2014/main" id="{D6E778C6-88F3-4A93-8DA5-06079BE373AA}"/>
                </a:ext>
                <a:ext uri="{C183D7F6-B498-43B3-948B-1728B52AA6E4}">
                  <adec:decorative xmlns:adec="http://schemas.microsoft.com/office/drawing/2017/decorative" val="1"/>
                </a:ext>
              </a:extLst>
            </p:cNvPr>
            <p:cNvSpPr/>
            <p:nvPr/>
          </p:nvSpPr>
          <p:spPr>
            <a:xfrm>
              <a:off x="8058484" y="2897385"/>
              <a:ext cx="1725604" cy="234961"/>
            </a:xfrm>
            <a:prstGeom prst="homePlat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999" dirty="0">
                <a:solidFill>
                  <a:srgbClr val="2E2E38"/>
                </a:solidFill>
                <a:latin typeface="EYInterstate Light"/>
              </a:endParaRPr>
            </a:p>
          </p:txBody>
        </p:sp>
        <p:sp>
          <p:nvSpPr>
            <p:cNvPr id="88" name="Arrow: Pentagon 87">
              <a:extLst>
                <a:ext uri="{FF2B5EF4-FFF2-40B4-BE49-F238E27FC236}">
                  <a16:creationId xmlns:a16="http://schemas.microsoft.com/office/drawing/2014/main" id="{EAD87184-11B7-4388-9D70-B1DA4B55606B}"/>
                </a:ext>
                <a:ext uri="{C183D7F6-B498-43B3-948B-1728B52AA6E4}">
                  <adec:decorative xmlns:adec="http://schemas.microsoft.com/office/drawing/2017/decorative" val="1"/>
                </a:ext>
              </a:extLst>
            </p:cNvPr>
            <p:cNvSpPr/>
            <p:nvPr/>
          </p:nvSpPr>
          <p:spPr>
            <a:xfrm>
              <a:off x="9520157" y="3194681"/>
              <a:ext cx="2027643" cy="234961"/>
            </a:xfrm>
            <a:prstGeom prst="homePlate">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endParaRPr lang="en-IN" sz="999" dirty="0">
                <a:solidFill>
                  <a:srgbClr val="2E2E38"/>
                </a:solidFill>
                <a:latin typeface="EYInterstate Light"/>
              </a:endParaRPr>
            </a:p>
          </p:txBody>
        </p:sp>
        <p:sp>
          <p:nvSpPr>
            <p:cNvPr id="266" name="Isosceles Triangle 265">
              <a:extLst>
                <a:ext uri="{FF2B5EF4-FFF2-40B4-BE49-F238E27FC236}">
                  <a16:creationId xmlns:a16="http://schemas.microsoft.com/office/drawing/2014/main" id="{F0498BD6-C0A6-4954-8604-F40BF51A7C3F}"/>
                </a:ext>
                <a:ext uri="{C183D7F6-B498-43B3-948B-1728B52AA6E4}">
                  <adec:decorative xmlns:adec="http://schemas.microsoft.com/office/drawing/2017/decorative" val="1"/>
                </a:ext>
              </a:extLst>
            </p:cNvPr>
            <p:cNvSpPr/>
            <p:nvPr>
              <p:custDataLst>
                <p:tags r:id="rId47"/>
              </p:custDataLst>
            </p:nvPr>
          </p:nvSpPr>
          <p:spPr bwMode="gray">
            <a:xfrm>
              <a:off x="9459913" y="3562350"/>
              <a:ext cx="114300" cy="114300"/>
            </a:xfrm>
            <a:prstGeom prst="triangle">
              <a:avLst/>
            </a:prstGeom>
            <a:solidFill>
              <a:schemeClr val="accent1"/>
            </a:solidFill>
            <a:ln w="9525"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de-DE" sz="999">
                <a:solidFill>
                  <a:srgbClr val="2E2E38"/>
                </a:solidFill>
                <a:latin typeface="EYInterstate Light"/>
              </a:endParaRPr>
            </a:p>
          </p:txBody>
        </p:sp>
        <p:sp>
          <p:nvSpPr>
            <p:cNvPr id="298" name="Isosceles Triangle 297">
              <a:extLst>
                <a:ext uri="{FF2B5EF4-FFF2-40B4-BE49-F238E27FC236}">
                  <a16:creationId xmlns:a16="http://schemas.microsoft.com/office/drawing/2014/main" id="{BD08DBDC-57B2-4543-882A-2BAF6E0E0351}"/>
                </a:ext>
                <a:ext uri="{C183D7F6-B498-43B3-948B-1728B52AA6E4}">
                  <adec:decorative xmlns:adec="http://schemas.microsoft.com/office/drawing/2017/decorative" val="1"/>
                </a:ext>
              </a:extLst>
            </p:cNvPr>
            <p:cNvSpPr/>
            <p:nvPr>
              <p:custDataLst>
                <p:tags r:id="rId48"/>
              </p:custDataLst>
            </p:nvPr>
          </p:nvSpPr>
          <p:spPr bwMode="gray">
            <a:xfrm>
              <a:off x="11491913" y="3562350"/>
              <a:ext cx="114300" cy="114300"/>
            </a:xfrm>
            <a:prstGeom prst="triangle">
              <a:avLst/>
            </a:prstGeom>
            <a:solidFill>
              <a:schemeClr val="accent1"/>
            </a:solidFill>
            <a:ln w="9525"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de-DE" sz="999">
                <a:solidFill>
                  <a:srgbClr val="2E2E38"/>
                </a:solidFill>
                <a:latin typeface="EYInterstate Light"/>
              </a:endParaRPr>
            </a:p>
          </p:txBody>
        </p:sp>
        <p:sp>
          <p:nvSpPr>
            <p:cNvPr id="26" name="TextBox 25">
              <a:extLst>
                <a:ext uri="{FF2B5EF4-FFF2-40B4-BE49-F238E27FC236}">
                  <a16:creationId xmlns:a16="http://schemas.microsoft.com/office/drawing/2014/main" id="{6463FECC-1988-4AF5-9E61-40FDC3C64600}"/>
                </a:ext>
              </a:extLst>
            </p:cNvPr>
            <p:cNvSpPr txBox="1"/>
            <p:nvPr/>
          </p:nvSpPr>
          <p:spPr>
            <a:xfrm>
              <a:off x="668196" y="3657600"/>
              <a:ext cx="2247999" cy="206210"/>
            </a:xfrm>
            <a:prstGeom prst="rect">
              <a:avLst/>
            </a:prstGeom>
            <a:noFill/>
          </p:spPr>
          <p:txBody>
            <a:bodyPr wrap="square" lIns="0" tIns="36557" rIns="0" bIns="0" rtlCol="0">
              <a:spAutoFit/>
            </a:bodyPr>
            <a:lstStyle/>
            <a:p>
              <a:pPr defTabSz="913486">
                <a:spcBef>
                  <a:spcPct val="0"/>
                </a:spcBef>
                <a:spcAft>
                  <a:spcPct val="0"/>
                </a:spcAft>
                <a:buClr>
                  <a:srgbClr val="2DB757"/>
                </a:buClr>
                <a:buSzPct val="75000"/>
                <a:defRPr/>
              </a:pPr>
              <a:r>
                <a:rPr lang="en-US" altLang="en-US" sz="1099" dirty="0">
                  <a:solidFill>
                    <a:srgbClr val="2E2E38"/>
                  </a:solidFill>
                  <a:latin typeface="EYInterstate Light"/>
                  <a:sym typeface="Arial" panose="020B0604020202020204" pitchFamily="34" charset="0"/>
                </a:rPr>
                <a:t>Draft report and final report dates</a:t>
              </a:r>
              <a:endParaRPr lang="en-US" sz="1099" dirty="0">
                <a:solidFill>
                  <a:srgbClr val="2E2E38"/>
                </a:solidFill>
                <a:latin typeface="EYInterstate Light"/>
                <a:sym typeface="Arial" panose="020B0604020202020204" pitchFamily="34" charset="0"/>
              </a:endParaRPr>
            </a:p>
          </p:txBody>
        </p:sp>
        <p:sp>
          <p:nvSpPr>
            <p:cNvPr id="27" name="TextBox 26">
              <a:extLst>
                <a:ext uri="{FF2B5EF4-FFF2-40B4-BE49-F238E27FC236}">
                  <a16:creationId xmlns:a16="http://schemas.microsoft.com/office/drawing/2014/main" id="{DD1B508F-6885-4018-AB5A-1C3849B1DD8C}"/>
                </a:ext>
              </a:extLst>
            </p:cNvPr>
            <p:cNvSpPr txBox="1"/>
            <p:nvPr/>
          </p:nvSpPr>
          <p:spPr>
            <a:xfrm>
              <a:off x="9195617" y="3661554"/>
              <a:ext cx="679899" cy="206210"/>
            </a:xfrm>
            <a:prstGeom prst="rect">
              <a:avLst/>
            </a:prstGeom>
            <a:noFill/>
          </p:spPr>
          <p:txBody>
            <a:bodyPr wrap="square" lIns="0" tIns="36557" rIns="0" bIns="0" rtlCol="0">
              <a:spAutoFit/>
            </a:bodyPr>
            <a:lstStyle/>
            <a:p>
              <a:pPr defTabSz="913943">
                <a:spcBef>
                  <a:spcPct val="0"/>
                </a:spcBef>
                <a:spcAft>
                  <a:spcPct val="0"/>
                </a:spcAft>
                <a:buClr>
                  <a:srgbClr val="FFE600"/>
                </a:buClr>
                <a:buSzPct val="110000"/>
                <a:defRPr/>
              </a:pPr>
              <a:fld id="{5C1FA7A7-D63F-4D75-BD77-8FE6980EAF3D}" type="datetime'''12/''''1''''''5''''''''''''''''/''''''''2''''''''2'''">
                <a:rPr lang="de-DE" altLang="en-US" sz="1099">
                  <a:solidFill>
                    <a:srgbClr val="2E2E38"/>
                  </a:solidFill>
                  <a:latin typeface="EYInterstate Light"/>
                </a:rPr>
                <a:pPr defTabSz="913943">
                  <a:spcBef>
                    <a:spcPct val="0"/>
                  </a:spcBef>
                  <a:spcAft>
                    <a:spcPct val="0"/>
                  </a:spcAft>
                  <a:buClr>
                    <a:srgbClr val="FFE600"/>
                  </a:buClr>
                  <a:buSzPct val="110000"/>
                  <a:defRPr/>
                </a:pPr>
                <a:t>12/15/22</a:t>
              </a:fld>
              <a:endParaRPr lang="de-DE" sz="1099">
                <a:solidFill>
                  <a:srgbClr val="2E2E38"/>
                </a:solidFill>
                <a:latin typeface="EYInterstate Light"/>
              </a:endParaRPr>
            </a:p>
          </p:txBody>
        </p:sp>
        <p:sp>
          <p:nvSpPr>
            <p:cNvPr id="104" name="TextBox 103">
              <a:extLst>
                <a:ext uri="{FF2B5EF4-FFF2-40B4-BE49-F238E27FC236}">
                  <a16:creationId xmlns:a16="http://schemas.microsoft.com/office/drawing/2014/main" id="{602A4023-DA8F-4776-B95B-0537ED2FD65E}"/>
                </a:ext>
              </a:extLst>
            </p:cNvPr>
            <p:cNvSpPr txBox="1"/>
            <p:nvPr/>
          </p:nvSpPr>
          <p:spPr>
            <a:xfrm>
              <a:off x="11272104" y="3661552"/>
              <a:ext cx="579349" cy="206210"/>
            </a:xfrm>
            <a:prstGeom prst="rect">
              <a:avLst/>
            </a:prstGeom>
            <a:noFill/>
          </p:spPr>
          <p:txBody>
            <a:bodyPr wrap="square" lIns="0" tIns="36557" rIns="0" bIns="0" rtlCol="0">
              <a:spAutoFit/>
            </a:bodyPr>
            <a:lstStyle/>
            <a:p>
              <a:pPr defTabSz="913943">
                <a:spcBef>
                  <a:spcPct val="0"/>
                </a:spcBef>
                <a:spcAft>
                  <a:spcPct val="0"/>
                </a:spcAft>
                <a:buClr>
                  <a:srgbClr val="FFE600"/>
                </a:buClr>
                <a:buSzPct val="110000"/>
                <a:defRPr/>
              </a:pPr>
              <a:fld id="{1D480BDA-8E6F-46EB-B4E8-38463F07EFC8}" type="datetime'''2''''''''''''''''/''28/23'">
                <a:rPr lang="de-DE" altLang="en-US" sz="1099">
                  <a:solidFill>
                    <a:srgbClr val="2E2E38"/>
                  </a:solidFill>
                  <a:latin typeface="EYInterstate Light"/>
                </a:rPr>
                <a:pPr defTabSz="913943">
                  <a:spcBef>
                    <a:spcPct val="0"/>
                  </a:spcBef>
                  <a:spcAft>
                    <a:spcPct val="0"/>
                  </a:spcAft>
                  <a:buClr>
                    <a:srgbClr val="FFE600"/>
                  </a:buClr>
                  <a:buSzPct val="110000"/>
                  <a:defRPr/>
                </a:pPr>
                <a:t>2/28/23</a:t>
              </a:fld>
              <a:endParaRPr lang="de-DE" sz="1099" dirty="0">
                <a:solidFill>
                  <a:srgbClr val="2E2E38"/>
                </a:solidFill>
                <a:latin typeface="EYInterstate Light"/>
              </a:endParaRPr>
            </a:p>
          </p:txBody>
        </p:sp>
      </p:grpSp>
      <p:grpSp>
        <p:nvGrpSpPr>
          <p:cNvPr id="306" name="Long horizontal takeaway_63805329154155969133">
            <a:extLst>
              <a:ext uri="{FF2B5EF4-FFF2-40B4-BE49-F238E27FC236}">
                <a16:creationId xmlns:a16="http://schemas.microsoft.com/office/drawing/2014/main" id="{50EF2A1D-952E-4399-BFA0-87BDFE91817A}"/>
              </a:ext>
              <a:ext uri="{C183D7F6-B498-43B3-948B-1728B52AA6E4}">
                <adec:decorative xmlns:adec="http://schemas.microsoft.com/office/drawing/2017/decorative" val="1"/>
              </a:ext>
            </a:extLst>
          </p:cNvPr>
          <p:cNvGrpSpPr/>
          <p:nvPr>
            <p:custDataLst>
              <p:tags r:id="rId3"/>
            </p:custDataLst>
          </p:nvPr>
        </p:nvGrpSpPr>
        <p:grpSpPr>
          <a:xfrm>
            <a:off x="729872" y="3841313"/>
            <a:ext cx="10727262" cy="291274"/>
            <a:chOff x="729417" y="5320201"/>
            <a:chExt cx="10732849" cy="291426"/>
          </a:xfrm>
        </p:grpSpPr>
        <p:cxnSp>
          <p:nvCxnSpPr>
            <p:cNvPr id="307" name="Straight Connector 306">
              <a:extLst>
                <a:ext uri="{FF2B5EF4-FFF2-40B4-BE49-F238E27FC236}">
                  <a16:creationId xmlns:a16="http://schemas.microsoft.com/office/drawing/2014/main" id="{F8C5B648-28C9-4605-A893-38A91DE16D90}"/>
                </a:ext>
                <a:ext uri="{C183D7F6-B498-43B3-948B-1728B52AA6E4}">
                  <adec:decorative xmlns:adec="http://schemas.microsoft.com/office/drawing/2017/decorative" val="0"/>
                </a:ext>
              </a:extLst>
            </p:cNvPr>
            <p:cNvCxnSpPr>
              <a:cxnSpLocks/>
            </p:cNvCxnSpPr>
            <p:nvPr/>
          </p:nvCxnSpPr>
          <p:spPr>
            <a:xfrm flipH="1">
              <a:off x="729417" y="5465914"/>
              <a:ext cx="10732849" cy="0"/>
            </a:xfrm>
            <a:prstGeom prst="line">
              <a:avLst/>
            </a:prstGeom>
            <a:ln w="952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8" name="Group 307">
              <a:extLst>
                <a:ext uri="{FF2B5EF4-FFF2-40B4-BE49-F238E27FC236}">
                  <a16:creationId xmlns:a16="http://schemas.microsoft.com/office/drawing/2014/main" id="{62009882-0F2A-4B62-8372-88ACF6055728}"/>
                </a:ext>
              </a:extLst>
            </p:cNvPr>
            <p:cNvGrpSpPr/>
            <p:nvPr/>
          </p:nvGrpSpPr>
          <p:grpSpPr>
            <a:xfrm rot="5400000">
              <a:off x="5950287" y="5320201"/>
              <a:ext cx="291426" cy="291426"/>
              <a:chOff x="3744687" y="2420095"/>
              <a:chExt cx="291578" cy="291578"/>
            </a:xfrm>
          </p:grpSpPr>
          <p:sp>
            <p:nvSpPr>
              <p:cNvPr id="309" name="Oval 308">
                <a:extLst>
                  <a:ext uri="{FF2B5EF4-FFF2-40B4-BE49-F238E27FC236}">
                    <a16:creationId xmlns:a16="http://schemas.microsoft.com/office/drawing/2014/main" id="{71D980E3-09CB-4E16-BD76-AC67BE0E7870}"/>
                  </a:ext>
                </a:extLst>
              </p:cNvPr>
              <p:cNvSpPr/>
              <p:nvPr/>
            </p:nvSpPr>
            <p:spPr>
              <a:xfrm>
                <a:off x="3744687" y="2420095"/>
                <a:ext cx="291578" cy="291578"/>
              </a:xfrm>
              <a:prstGeom prst="ellipse">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5962" tIns="35962" rIns="35962" bIns="35962" rtlCol="0" anchor="ctr" anchorCtr="0"/>
              <a:lstStyle/>
              <a:p>
                <a:pPr algn="ctr" defTabSz="913943">
                  <a:defRPr/>
                </a:pPr>
                <a:endParaRPr lang="en-US" sz="1098" dirty="0">
                  <a:solidFill>
                    <a:srgbClr val="2E2E38"/>
                  </a:solidFill>
                  <a:latin typeface="EYInterstate Light"/>
                </a:endParaRPr>
              </a:p>
            </p:txBody>
          </p:sp>
          <p:sp>
            <p:nvSpPr>
              <p:cNvPr id="310" name="Graphic 16">
                <a:extLst>
                  <a:ext uri="{FF2B5EF4-FFF2-40B4-BE49-F238E27FC236}">
                    <a16:creationId xmlns:a16="http://schemas.microsoft.com/office/drawing/2014/main" id="{8CEAC45B-3EB2-4703-827C-668E3095D8FC}"/>
                  </a:ext>
                </a:extLst>
              </p:cNvPr>
              <p:cNvSpPr/>
              <p:nvPr/>
            </p:nvSpPr>
            <p:spPr>
              <a:xfrm rot="5400000" flipV="1">
                <a:off x="3807346" y="2510628"/>
                <a:ext cx="209122" cy="110512"/>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chemeClr val="tx1"/>
              </a:solidFill>
              <a:ln w="9525" cap="flat">
                <a:noFill/>
                <a:prstDash val="solid"/>
                <a:miter/>
              </a:ln>
            </p:spPr>
            <p:txBody>
              <a:bodyPr rtlCol="0" anchor="ctr"/>
              <a:lstStyle/>
              <a:p>
                <a:pPr defTabSz="913943">
                  <a:defRPr/>
                </a:pPr>
                <a:endParaRPr lang="en-US" sz="1798" dirty="0">
                  <a:solidFill>
                    <a:srgbClr val="FFFFFF"/>
                  </a:solidFill>
                  <a:latin typeface="EYInterstate Light"/>
                </a:endParaRPr>
              </a:p>
            </p:txBody>
          </p:sp>
        </p:grpSp>
      </p:grpSp>
      <p:sp>
        <p:nvSpPr>
          <p:cNvPr id="323" name="Rectangle 322">
            <a:extLst>
              <a:ext uri="{FF2B5EF4-FFF2-40B4-BE49-F238E27FC236}">
                <a16:creationId xmlns:a16="http://schemas.microsoft.com/office/drawing/2014/main" id="{EC311D14-5B09-4218-98CD-57F4331C8045}"/>
              </a:ext>
            </a:extLst>
          </p:cNvPr>
          <p:cNvSpPr/>
          <p:nvPr/>
        </p:nvSpPr>
        <p:spPr>
          <a:xfrm>
            <a:off x="612776" y="4336747"/>
            <a:ext cx="10972800" cy="411266"/>
          </a:xfrm>
          <a:prstGeom prst="rect">
            <a:avLst/>
          </a:prstGeom>
          <a:solidFill>
            <a:schemeClr val="bg2">
              <a:lumMod val="65000"/>
              <a:lumOff val="35000"/>
            </a:schemeClr>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algn="ctr" defTabSz="913943">
              <a:defRPr/>
            </a:pPr>
            <a:r>
              <a:rPr lang="en-US" sz="1599" b="1" dirty="0">
                <a:solidFill>
                  <a:srgbClr val="FFFFFF"/>
                </a:solidFill>
                <a:latin typeface="EYInterstate Light"/>
              </a:rPr>
              <a:t>Deliverables</a:t>
            </a:r>
          </a:p>
        </p:txBody>
      </p:sp>
      <p:sp>
        <p:nvSpPr>
          <p:cNvPr id="304" name="Content Placeholder 2">
            <a:extLst>
              <a:ext uri="{FF2B5EF4-FFF2-40B4-BE49-F238E27FC236}">
                <a16:creationId xmlns:a16="http://schemas.microsoft.com/office/drawing/2014/main" id="{91D1EB73-753E-48CC-95FE-73DB426773EA}"/>
              </a:ext>
            </a:extLst>
          </p:cNvPr>
          <p:cNvSpPr txBox="1">
            <a:spLocks/>
          </p:cNvSpPr>
          <p:nvPr/>
        </p:nvSpPr>
        <p:spPr>
          <a:xfrm>
            <a:off x="612776" y="4757690"/>
            <a:ext cx="10972801" cy="1590518"/>
          </a:xfrm>
          <a:prstGeom prst="rect">
            <a:avLst/>
          </a:prstGeom>
          <a:noFill/>
          <a:ln>
            <a:noFill/>
          </a:ln>
        </p:spPr>
        <p:txBody>
          <a:bodyPr vert="horz" lIns="0" tIns="45696"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937" indent="-125937" defTabSz="913943">
              <a:buClr>
                <a:srgbClr val="2E2E38"/>
              </a:buClr>
              <a:buSzPct val="75000"/>
              <a:buFont typeface="Wingdings 3" panose="05040102010807070707" pitchFamily="18" charset="2"/>
              <a:buChar char=""/>
              <a:defRPr/>
            </a:pPr>
            <a:r>
              <a:rPr lang="en-US" sz="1099" dirty="0">
                <a:solidFill>
                  <a:srgbClr val="2E2E38"/>
                </a:solidFill>
              </a:rPr>
              <a:t>Finalized project scope, agreed to with DESE</a:t>
            </a:r>
          </a:p>
          <a:p>
            <a:pPr marL="125937" indent="-125937" defTabSz="913943">
              <a:buClr>
                <a:srgbClr val="2E2E38"/>
              </a:buClr>
              <a:buSzPct val="75000"/>
              <a:buFont typeface="Wingdings 3" panose="05040102010807070707" pitchFamily="18" charset="2"/>
              <a:buChar char=""/>
              <a:defRPr/>
            </a:pPr>
            <a:r>
              <a:rPr lang="en-US" sz="1099" dirty="0">
                <a:solidFill>
                  <a:srgbClr val="2E2E38"/>
                </a:solidFill>
              </a:rPr>
              <a:t>Current state process flows of domains including controls, applications, data resources, and any applicable gaps/pain points</a:t>
            </a:r>
          </a:p>
          <a:p>
            <a:pPr marL="125937" indent="-125937" defTabSz="913943">
              <a:buClr>
                <a:srgbClr val="2E2E38"/>
              </a:buClr>
              <a:buSzPct val="75000"/>
              <a:buFont typeface="Wingdings 3" panose="05040102010807070707" pitchFamily="18" charset="2"/>
              <a:buChar char=""/>
              <a:defRPr/>
            </a:pPr>
            <a:r>
              <a:rPr lang="en-US" sz="1099" dirty="0">
                <a:solidFill>
                  <a:srgbClr val="2E2E38"/>
                </a:solidFill>
              </a:rPr>
              <a:t>Gap analysis including any identified issues with data completeness and accuracy</a:t>
            </a:r>
          </a:p>
          <a:p>
            <a:pPr marL="125937" indent="-125937" defTabSz="913943">
              <a:buClr>
                <a:srgbClr val="2E2E38"/>
              </a:buClr>
              <a:buSzPct val="75000"/>
              <a:buFont typeface="Wingdings 3" panose="05040102010807070707" pitchFamily="18" charset="2"/>
              <a:buChar char=""/>
              <a:defRPr/>
            </a:pPr>
            <a:r>
              <a:rPr lang="en-US" sz="1099" dirty="0">
                <a:solidFill>
                  <a:srgbClr val="2E2E38"/>
                </a:solidFill>
              </a:rPr>
              <a:t>Final report including observations and opportunities for improvement</a:t>
            </a:r>
          </a:p>
        </p:txBody>
      </p:sp>
      <p:sp>
        <p:nvSpPr>
          <p:cNvPr id="105" name="TextBox 104">
            <a:extLst>
              <a:ext uri="{FF2B5EF4-FFF2-40B4-BE49-F238E27FC236}">
                <a16:creationId xmlns:a16="http://schemas.microsoft.com/office/drawing/2014/main" id="{B8BD6B49-0CD1-4AC1-97B4-EBC121E5F2C9}"/>
              </a:ext>
            </a:extLst>
          </p:cNvPr>
          <p:cNvSpPr txBox="1"/>
          <p:nvPr/>
        </p:nvSpPr>
        <p:spPr>
          <a:xfrm>
            <a:off x="3574503" y="6397832"/>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4" name="Date Placeholder 3">
            <a:extLst>
              <a:ext uri="{FF2B5EF4-FFF2-40B4-BE49-F238E27FC236}">
                <a16:creationId xmlns:a16="http://schemas.microsoft.com/office/drawing/2014/main" id="{FDB16FDC-4265-451B-AA53-64932B4D0DA8}"/>
              </a:ext>
            </a:extLst>
          </p:cNvPr>
          <p:cNvSpPr>
            <a:spLocks noGrp="1"/>
          </p:cNvSpPr>
          <p:nvPr>
            <p:ph type="dt" sz="half" idx="10"/>
          </p:nvPr>
        </p:nvSpPr>
        <p:spPr/>
        <p:txBody>
          <a:bodyPr/>
          <a:lstStyle/>
          <a:p>
            <a:pPr>
              <a:defRPr/>
            </a:pPr>
            <a:r>
              <a:rPr lang="en-US" dirty="0">
                <a:solidFill>
                  <a:srgbClr val="2E2E38"/>
                </a:solidFill>
              </a:rPr>
              <a:t>February 2023</a:t>
            </a:r>
          </a:p>
        </p:txBody>
      </p:sp>
      <p:sp>
        <p:nvSpPr>
          <p:cNvPr id="6" name="Slide Number Placeholder 5">
            <a:extLst>
              <a:ext uri="{FF2B5EF4-FFF2-40B4-BE49-F238E27FC236}">
                <a16:creationId xmlns:a16="http://schemas.microsoft.com/office/drawing/2014/main" id="{94A7F5B8-225D-4F17-84EE-08FB50293708}"/>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15</a:t>
            </a:fld>
            <a:endParaRPr lang="en-GB" dirty="0">
              <a:solidFill>
                <a:srgbClr val="2E2E38"/>
              </a:solidFill>
            </a:endParaRPr>
          </a:p>
        </p:txBody>
      </p:sp>
    </p:spTree>
    <p:extLst>
      <p:ext uri="{BB962C8B-B14F-4D97-AF65-F5344CB8AC3E}">
        <p14:creationId xmlns:p14="http://schemas.microsoft.com/office/powerpoint/2010/main" val="310214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505665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1" name="think-cell Slide" r:id="rId8" imgW="415" imgH="416" progId="TCLayout.ActiveDocument.1">
                  <p:embed/>
                </p:oleObj>
              </mc:Choice>
              <mc:Fallback>
                <p:oleObj name="think-cell Slide" r:id="rId8"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Project overview</a:t>
            </a:r>
            <a:br>
              <a:rPr lang="en-GB" dirty="0"/>
            </a:br>
            <a:r>
              <a:rPr lang="en-IN" sz="1600" dirty="0"/>
              <a:t>During the project, EY conducted interviews with 47</a:t>
            </a:r>
            <a:r>
              <a:rPr lang="en-IN" sz="1600" dirty="0">
                <a:solidFill>
                  <a:srgbClr val="FF0000"/>
                </a:solidFill>
              </a:rPr>
              <a:t> </a:t>
            </a:r>
            <a:r>
              <a:rPr lang="en-IN" sz="1600" dirty="0"/>
              <a:t>individuals across BPS central office, BPS schools, and DESE</a:t>
            </a:r>
            <a:endParaRPr lang="en-IN" sz="1600" dirty="0">
              <a:solidFill>
                <a:schemeClr val="accent5"/>
              </a:solidFill>
            </a:endParaRPr>
          </a:p>
        </p:txBody>
      </p:sp>
      <p:sp>
        <p:nvSpPr>
          <p:cNvPr id="82" name="Rectangle 81">
            <a:extLst>
              <a:ext uri="{FF2B5EF4-FFF2-40B4-BE49-F238E27FC236}">
                <a16:creationId xmlns:a16="http://schemas.microsoft.com/office/drawing/2014/main" id="{EF2046AE-559B-4787-AEF4-14A3CB704FD2}"/>
              </a:ext>
            </a:extLst>
          </p:cNvPr>
          <p:cNvSpPr/>
          <p:nvPr/>
        </p:nvSpPr>
        <p:spPr>
          <a:xfrm>
            <a:off x="609918" y="1211504"/>
            <a:ext cx="10978515" cy="411480"/>
          </a:xfrm>
          <a:prstGeom prst="rect">
            <a:avLst/>
          </a:prstGeom>
          <a:solidFill>
            <a:schemeClr val="bg2">
              <a:lumMod val="65000"/>
              <a:lumOff val="35000"/>
            </a:schemeClr>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EYInterstate Light"/>
                <a:ea typeface="+mn-ea"/>
                <a:cs typeface="+mn-cs"/>
              </a:rPr>
              <a:t>Interviews</a:t>
            </a:r>
          </a:p>
        </p:txBody>
      </p:sp>
      <p:sp>
        <p:nvSpPr>
          <p:cNvPr id="86" name="Rectangle 85">
            <a:extLst>
              <a:ext uri="{FF2B5EF4-FFF2-40B4-BE49-F238E27FC236}">
                <a16:creationId xmlns:a16="http://schemas.microsoft.com/office/drawing/2014/main" id="{A5D012E1-D09D-4A64-B842-E7552148EE85}"/>
              </a:ext>
            </a:extLst>
          </p:cNvPr>
          <p:cNvSpPr/>
          <p:nvPr/>
        </p:nvSpPr>
        <p:spPr>
          <a:xfrm>
            <a:off x="609918" y="1861846"/>
            <a:ext cx="3521164" cy="411480"/>
          </a:xfrm>
          <a:prstGeom prst="rect">
            <a:avLst/>
          </a:prstGeom>
          <a:solidFill>
            <a:srgbClr val="FFE600"/>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E2E38"/>
                </a:solidFill>
                <a:effectLst/>
                <a:uLnTx/>
                <a:uFillTx/>
                <a:latin typeface="EYInterstate Light"/>
                <a:ea typeface="+mn-ea"/>
                <a:cs typeface="+mn-cs"/>
              </a:rPr>
              <a:t>BPS central office (n=26)</a:t>
            </a:r>
          </a:p>
        </p:txBody>
      </p:sp>
      <p:sp>
        <p:nvSpPr>
          <p:cNvPr id="90" name="Bulleted list_63804649267650219717">
            <a:extLst>
              <a:ext uri="{FF2B5EF4-FFF2-40B4-BE49-F238E27FC236}">
                <a16:creationId xmlns:a16="http://schemas.microsoft.com/office/drawing/2014/main" id="{90038D94-443F-47CE-9042-01E514177E33}"/>
              </a:ext>
            </a:extLst>
          </p:cNvPr>
          <p:cNvSpPr>
            <a:spLocks noChangeArrowheads="1"/>
          </p:cNvSpPr>
          <p:nvPr>
            <p:custDataLst>
              <p:tags r:id="rId3"/>
            </p:custDataLst>
          </p:nvPr>
        </p:nvSpPr>
        <p:spPr bwMode="auto">
          <a:xfrm>
            <a:off x="609917" y="2407490"/>
            <a:ext cx="3521164" cy="3277820"/>
          </a:xfrm>
          <a:prstGeom prst="rect">
            <a:avLst/>
          </a:prstGeom>
          <a:noFill/>
          <a:ln w="12700">
            <a:noFill/>
            <a:miter lim="800000"/>
            <a:headEnd/>
            <a:tailEnd/>
          </a:ln>
          <a:effectLst/>
        </p:spPr>
        <p:txBody>
          <a:bodyPr wrap="square" lIns="0" tIns="0" rIns="0" bIns="0">
            <a:spAutoFit/>
          </a:bodyPr>
          <a:lstStyle/>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the Superintendent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Data and Accountability (n=4)</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Special Education (n=6)</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Welcome Services (n=5)</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Transportation Department (n=3)</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Family and Community Advancement (n=2)</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Instructional and Information Technology (n=2)</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Office of Multilingual and Multicultural Education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Boston Public Schools Counseling and Intervention Center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lang="en-US" altLang="de-DE" sz="1200" dirty="0">
                <a:solidFill>
                  <a:srgbClr val="2E2E38"/>
                </a:solidFill>
                <a:latin typeface="EYInterstate Light"/>
              </a:rPr>
              <a:t>Division of Schools (n=1)</a:t>
            </a:r>
            <a:endPar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87" name="Rectangle 86">
            <a:extLst>
              <a:ext uri="{FF2B5EF4-FFF2-40B4-BE49-F238E27FC236}">
                <a16:creationId xmlns:a16="http://schemas.microsoft.com/office/drawing/2014/main" id="{7EC276C6-B024-470C-B5AD-0FCEE7525104}"/>
              </a:ext>
            </a:extLst>
          </p:cNvPr>
          <p:cNvSpPr/>
          <p:nvPr/>
        </p:nvSpPr>
        <p:spPr>
          <a:xfrm>
            <a:off x="4338594" y="1861846"/>
            <a:ext cx="3521164" cy="411480"/>
          </a:xfrm>
          <a:prstGeom prst="rect">
            <a:avLst/>
          </a:prstGeom>
          <a:solidFill>
            <a:srgbClr val="FFE600"/>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E2E38"/>
                </a:solidFill>
                <a:effectLst/>
                <a:uLnTx/>
                <a:uFillTx/>
                <a:latin typeface="EYInterstate Light"/>
                <a:ea typeface="+mn-ea"/>
                <a:cs typeface="+mn-cs"/>
              </a:rPr>
              <a:t>BPS schools (n=15)</a:t>
            </a:r>
          </a:p>
        </p:txBody>
      </p:sp>
      <p:sp>
        <p:nvSpPr>
          <p:cNvPr id="91" name="Bulleted list_63804649267650219717">
            <a:extLst>
              <a:ext uri="{FF2B5EF4-FFF2-40B4-BE49-F238E27FC236}">
                <a16:creationId xmlns:a16="http://schemas.microsoft.com/office/drawing/2014/main" id="{42D0EBA6-F64E-4B0D-9009-5796DD93186B}"/>
              </a:ext>
            </a:extLst>
          </p:cNvPr>
          <p:cNvSpPr>
            <a:spLocks noChangeArrowheads="1"/>
          </p:cNvSpPr>
          <p:nvPr>
            <p:custDataLst>
              <p:tags r:id="rId4"/>
            </p:custDataLst>
          </p:nvPr>
        </p:nvSpPr>
        <p:spPr bwMode="auto">
          <a:xfrm>
            <a:off x="4338593" y="2407490"/>
            <a:ext cx="3521164" cy="1231106"/>
          </a:xfrm>
          <a:prstGeom prst="rect">
            <a:avLst/>
          </a:prstGeom>
          <a:noFill/>
          <a:ln w="12700">
            <a:noFill/>
            <a:miter lim="800000"/>
            <a:headEnd/>
            <a:tailEnd/>
          </a:ln>
          <a:effectLst/>
        </p:spPr>
        <p:txBody>
          <a:bodyPr wrap="square" lIns="0" tIns="0" rIns="0" bIns="0">
            <a:spAutoFit/>
          </a:bodyPr>
          <a:lstStyle/>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Principals/School leaders (n=10)</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Family Liaisons (n=2)</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Registrar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Guidance Counselor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Behavior Specialist (n=1) </a:t>
            </a:r>
          </a:p>
        </p:txBody>
      </p:sp>
      <p:sp>
        <p:nvSpPr>
          <p:cNvPr id="83" name="Rectangle 82">
            <a:extLst>
              <a:ext uri="{FF2B5EF4-FFF2-40B4-BE49-F238E27FC236}">
                <a16:creationId xmlns:a16="http://schemas.microsoft.com/office/drawing/2014/main" id="{260EC54E-251F-4E62-A28A-9755F9FF3CF1}"/>
              </a:ext>
            </a:extLst>
          </p:cNvPr>
          <p:cNvSpPr/>
          <p:nvPr/>
        </p:nvSpPr>
        <p:spPr>
          <a:xfrm>
            <a:off x="8067269" y="1861846"/>
            <a:ext cx="3521164" cy="411480"/>
          </a:xfrm>
          <a:prstGeom prst="rect">
            <a:avLst/>
          </a:prstGeom>
          <a:solidFill>
            <a:srgbClr val="FFE600"/>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E2E38"/>
                </a:solidFill>
                <a:effectLst/>
                <a:uLnTx/>
                <a:uFillTx/>
                <a:latin typeface="EYInterstate Light"/>
                <a:ea typeface="+mn-ea"/>
                <a:cs typeface="+mn-cs"/>
              </a:rPr>
              <a:t>DESE (n=6)</a:t>
            </a:r>
          </a:p>
        </p:txBody>
      </p:sp>
      <p:sp>
        <p:nvSpPr>
          <p:cNvPr id="88" name="Bulleted list_63804649267650219717">
            <a:extLst>
              <a:ext uri="{FF2B5EF4-FFF2-40B4-BE49-F238E27FC236}">
                <a16:creationId xmlns:a16="http://schemas.microsoft.com/office/drawing/2014/main" id="{D984068D-D569-4D38-A84C-DA3272997525}"/>
              </a:ext>
            </a:extLst>
          </p:cNvPr>
          <p:cNvSpPr>
            <a:spLocks noChangeArrowheads="1"/>
          </p:cNvSpPr>
          <p:nvPr>
            <p:custDataLst>
              <p:tags r:id="rId5"/>
            </p:custDataLst>
          </p:nvPr>
        </p:nvSpPr>
        <p:spPr bwMode="auto">
          <a:xfrm>
            <a:off x="8067269" y="2407490"/>
            <a:ext cx="3521163" cy="1231106"/>
          </a:xfrm>
          <a:prstGeom prst="rect">
            <a:avLst/>
          </a:prstGeom>
          <a:noFill/>
          <a:ln w="12700">
            <a:noFill/>
            <a:miter lim="800000"/>
            <a:headEnd/>
            <a:tailEnd/>
          </a:ln>
          <a:effectLst/>
        </p:spPr>
        <p:txBody>
          <a:bodyPr wrap="square" lIns="0" tIns="0" rIns="0" bIns="0">
            <a:spAutoFit/>
          </a:bodyPr>
          <a:lstStyle/>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Education Data Services (n=2)</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Approved Special Education Schools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Student and Family Support Team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Problem Resolution System (n=1)</a:t>
            </a:r>
          </a:p>
          <a:p>
            <a:pPr marL="144000" marR="0" lvl="0" indent="-144000" algn="l" defTabSz="914400" rtl="0" eaLnBrk="1" fontAlgn="auto" latinLnBrk="0" hangingPunct="1">
              <a:lnSpc>
                <a:spcPct val="100000"/>
              </a:lnSpc>
              <a:spcBef>
                <a:spcPts val="600"/>
              </a:spcBef>
              <a:spcAft>
                <a:spcPts val="0"/>
              </a:spcAft>
              <a:buClrTx/>
              <a:buSzPct val="75000"/>
              <a:buFont typeface="Wingdings 3" panose="05040102010807070707" pitchFamily="18" charset="2"/>
              <a:buChar char=""/>
              <a:tabLst/>
              <a:defRPr/>
            </a:pPr>
            <a:r>
              <a:rPr kumimoji="0" lang="en-US" altLang="de-DE" sz="1200" b="0" i="0" u="none" strike="noStrike" kern="1200" cap="none" spc="0" normalizeH="0" baseline="0" noProof="0" dirty="0">
                <a:ln>
                  <a:noFill/>
                </a:ln>
                <a:solidFill>
                  <a:srgbClr val="2E2E38"/>
                </a:solidFill>
                <a:effectLst/>
                <a:uLnTx/>
                <a:uFillTx/>
                <a:latin typeface="EYInterstate Light"/>
                <a:ea typeface="+mn-ea"/>
                <a:cs typeface="+mn-cs"/>
              </a:rPr>
              <a:t>Public School Monitoring (n=1)</a:t>
            </a:r>
          </a:p>
        </p:txBody>
      </p:sp>
      <p:sp>
        <p:nvSpPr>
          <p:cNvPr id="15" name="TextBox 14">
            <a:extLst>
              <a:ext uri="{FF2B5EF4-FFF2-40B4-BE49-F238E27FC236}">
                <a16:creationId xmlns:a16="http://schemas.microsoft.com/office/drawing/2014/main" id="{1968619A-D920-4F7B-8784-69A7C8E3BB24}"/>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764144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24494905"/>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30725"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5"/>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Project overview</a:t>
            </a:r>
            <a:br>
              <a:rPr lang="en-GB" dirty="0"/>
            </a:br>
            <a:r>
              <a:rPr lang="en-IN" sz="1599" dirty="0"/>
              <a:t>EY leveraged SY</a:t>
            </a:r>
            <a:r>
              <a:rPr lang="en-US" sz="1599" dirty="0"/>
              <a:t>2021-22 data from several BPS and DESE databases</a:t>
            </a:r>
            <a:endParaRPr lang="en-IN" sz="1599" dirty="0">
              <a:solidFill>
                <a:schemeClr val="accent5"/>
              </a:solidFill>
            </a:endParaRPr>
          </a:p>
        </p:txBody>
      </p:sp>
      <p:graphicFrame>
        <p:nvGraphicFramePr>
          <p:cNvPr id="19" name="Table 63804633050878569813">
            <a:extLst>
              <a:ext uri="{FF2B5EF4-FFF2-40B4-BE49-F238E27FC236}">
                <a16:creationId xmlns:a16="http://schemas.microsoft.com/office/drawing/2014/main" id="{67F0529A-0804-48A4-8562-B828F2484799}"/>
              </a:ext>
            </a:extLst>
          </p:cNvPr>
          <p:cNvGraphicFramePr>
            <a:graphicFrameLocks noGrp="1"/>
          </p:cNvGraphicFramePr>
          <p:nvPr>
            <p:extLst>
              <p:ext uri="{D42A27DB-BD31-4B8C-83A1-F6EECF244321}">
                <p14:modId xmlns:p14="http://schemas.microsoft.com/office/powerpoint/2010/main" val="3465769964"/>
              </p:ext>
            </p:extLst>
          </p:nvPr>
        </p:nvGraphicFramePr>
        <p:xfrm>
          <a:off x="623289" y="940298"/>
          <a:ext cx="10962287" cy="5107688"/>
        </p:xfrm>
        <a:graphic>
          <a:graphicData uri="http://schemas.openxmlformats.org/drawingml/2006/table">
            <a:tbl>
              <a:tblPr firstRow="1" bandRow="1">
                <a:tableStyleId>{5C22544A-7EE6-4342-B048-85BDC9FD1C3A}</a:tableStyleId>
              </a:tblPr>
              <a:tblGrid>
                <a:gridCol w="382069">
                  <a:extLst>
                    <a:ext uri="{9D8B030D-6E8A-4147-A177-3AD203B41FA5}">
                      <a16:colId xmlns:a16="http://schemas.microsoft.com/office/drawing/2014/main" val="144056097"/>
                    </a:ext>
                  </a:extLst>
                </a:gridCol>
                <a:gridCol w="931721">
                  <a:extLst>
                    <a:ext uri="{9D8B030D-6E8A-4147-A177-3AD203B41FA5}">
                      <a16:colId xmlns:a16="http://schemas.microsoft.com/office/drawing/2014/main" val="1000314679"/>
                    </a:ext>
                  </a:extLst>
                </a:gridCol>
                <a:gridCol w="5280934">
                  <a:extLst>
                    <a:ext uri="{9D8B030D-6E8A-4147-A177-3AD203B41FA5}">
                      <a16:colId xmlns:a16="http://schemas.microsoft.com/office/drawing/2014/main" val="587981265"/>
                    </a:ext>
                  </a:extLst>
                </a:gridCol>
                <a:gridCol w="631904">
                  <a:extLst>
                    <a:ext uri="{9D8B030D-6E8A-4147-A177-3AD203B41FA5}">
                      <a16:colId xmlns:a16="http://schemas.microsoft.com/office/drawing/2014/main" val="2648036960"/>
                    </a:ext>
                  </a:extLst>
                </a:gridCol>
                <a:gridCol w="556664">
                  <a:extLst>
                    <a:ext uri="{9D8B030D-6E8A-4147-A177-3AD203B41FA5}">
                      <a16:colId xmlns:a16="http://schemas.microsoft.com/office/drawing/2014/main" val="4106886365"/>
                    </a:ext>
                  </a:extLst>
                </a:gridCol>
                <a:gridCol w="710636">
                  <a:extLst>
                    <a:ext uri="{9D8B030D-6E8A-4147-A177-3AD203B41FA5}">
                      <a16:colId xmlns:a16="http://schemas.microsoft.com/office/drawing/2014/main" val="3245819421"/>
                    </a:ext>
                  </a:extLst>
                </a:gridCol>
                <a:gridCol w="567557">
                  <a:extLst>
                    <a:ext uri="{9D8B030D-6E8A-4147-A177-3AD203B41FA5}">
                      <a16:colId xmlns:a16="http://schemas.microsoft.com/office/drawing/2014/main" val="1289947258"/>
                    </a:ext>
                  </a:extLst>
                </a:gridCol>
                <a:gridCol w="692759">
                  <a:extLst>
                    <a:ext uri="{9D8B030D-6E8A-4147-A177-3AD203B41FA5}">
                      <a16:colId xmlns:a16="http://schemas.microsoft.com/office/drawing/2014/main" val="35345946"/>
                    </a:ext>
                  </a:extLst>
                </a:gridCol>
                <a:gridCol w="631904">
                  <a:extLst>
                    <a:ext uri="{9D8B030D-6E8A-4147-A177-3AD203B41FA5}">
                      <a16:colId xmlns:a16="http://schemas.microsoft.com/office/drawing/2014/main" val="774093705"/>
                    </a:ext>
                  </a:extLst>
                </a:gridCol>
                <a:gridCol w="576139">
                  <a:extLst>
                    <a:ext uri="{9D8B030D-6E8A-4147-A177-3AD203B41FA5}">
                      <a16:colId xmlns:a16="http://schemas.microsoft.com/office/drawing/2014/main" val="184377325"/>
                    </a:ext>
                  </a:extLst>
                </a:gridCol>
              </a:tblGrid>
              <a:tr h="474428">
                <a:tc>
                  <a:txBody>
                    <a:bodyPr/>
                    <a:lstStyle/>
                    <a:p>
                      <a:pPr marL="0" indent="-126000" algn="ctr">
                        <a:lnSpc>
                          <a:spcPct val="100000"/>
                        </a:lnSpc>
                        <a:buClr>
                          <a:srgbClr val="1A9AFA"/>
                        </a:buClr>
                        <a:buSzPct val="75000"/>
                        <a:buFontTx/>
                        <a:buNone/>
                      </a:pPr>
                      <a:r>
                        <a:rPr lang="en-US" sz="1000" b="1" dirty="0">
                          <a:solidFill>
                            <a:srgbClr val="2E2E38"/>
                          </a:solidFill>
                          <a:latin typeface="+mj-lt"/>
                        </a:rPr>
                        <a:t>No:</a:t>
                      </a:r>
                    </a:p>
                  </a:txBody>
                  <a:tcPr marL="71972" marR="71972" marT="0" marB="0" anchor="ctr">
                    <a:lnL w="12700" cap="flat" cmpd="sng" algn="ctr">
                      <a:solidFill>
                        <a:srgbClr val="808086"/>
                      </a:solidFill>
                      <a:prstDash val="solid"/>
                      <a:round/>
                      <a:headEnd type="none" w="med" len="med"/>
                      <a:tailEnd type="none" w="med" len="med"/>
                    </a:lnL>
                    <a:lnR w="12700" cap="flat" cmpd="sng" algn="ctr">
                      <a:solidFill>
                        <a:srgbClr val="808086"/>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2E38"/>
                          </a:solidFill>
                          <a:effectLst/>
                          <a:uLnTx/>
                          <a:uFillTx/>
                          <a:latin typeface="+mn-lt"/>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2E38"/>
                          </a:solidFill>
                          <a:effectLst/>
                          <a:uLnTx/>
                          <a:uFillTx/>
                          <a:latin typeface="+mn-lt"/>
                          <a:ea typeface="+mn-ea"/>
                          <a:cs typeface="+mn-cs"/>
                        </a:rPr>
                        <a:t>domains</a:t>
                      </a:r>
                    </a:p>
                  </a:txBody>
                  <a:tcPr marL="71972" marR="71972" marT="0" marB="0" anchor="ctr">
                    <a:lnL w="12700" cap="flat" cmpd="sng" algn="ctr">
                      <a:solidFill>
                        <a:srgbClr val="808086"/>
                      </a:solidFill>
                      <a:prstDash val="solid"/>
                      <a:round/>
                      <a:headEnd type="none" w="med" len="med"/>
                      <a:tailEnd type="none" w="med" len="med"/>
                    </a:lnL>
                    <a:lnR w="12700" cap="flat" cmpd="sng" algn="ctr">
                      <a:solidFill>
                        <a:srgbClr val="808086"/>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126000" algn="ctr">
                        <a:lnSpc>
                          <a:spcPct val="100000"/>
                        </a:lnSpc>
                        <a:spcBef>
                          <a:spcPct val="0"/>
                        </a:spcBef>
                        <a:buClr>
                          <a:srgbClr val="1A9AFA"/>
                        </a:buClr>
                        <a:buSzPct val="75000"/>
                        <a:buFontTx/>
                        <a:buNone/>
                      </a:pPr>
                      <a:r>
                        <a:rPr lang="en-US" sz="1000" b="1" dirty="0">
                          <a:solidFill>
                            <a:srgbClr val="2E2E38"/>
                          </a:solidFill>
                          <a:latin typeface="+mj-lt"/>
                        </a:rPr>
                        <a:t>Description of data provided to EY</a:t>
                      </a:r>
                    </a:p>
                  </a:txBody>
                  <a:tcPr marL="0" marR="0" marT="0" marB="0" anchor="ctr">
                    <a:lnL w="12700" cap="flat" cmpd="sng" algn="ctr">
                      <a:solidFill>
                        <a:srgbClr val="808086"/>
                      </a:solidFill>
                      <a:prstDash val="solid"/>
                      <a:round/>
                      <a:headEnd type="none" w="med" len="med"/>
                      <a:tailEnd type="none" w="med" len="med"/>
                    </a:lnL>
                    <a:lnR w="12700" cap="flat" cmpd="sng" algn="ctr">
                      <a:solidFill>
                        <a:srgbClr val="808086"/>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126000" algn="ctr">
                        <a:buClr>
                          <a:srgbClr val="1A9AFA"/>
                        </a:buClr>
                        <a:buSzPct val="75000"/>
                        <a:buFontTx/>
                        <a:buNone/>
                      </a:pPr>
                      <a:r>
                        <a:rPr lang="en-US" sz="800" b="1" dirty="0">
                          <a:solidFill>
                            <a:srgbClr val="2E2E38"/>
                          </a:solidFill>
                          <a:latin typeface="+mj-lt"/>
                        </a:rPr>
                        <a:t>Data source - Aspen</a:t>
                      </a:r>
                      <a:r>
                        <a:rPr lang="en-US" sz="800" b="1" baseline="30000" dirty="0">
                          <a:solidFill>
                            <a:srgbClr val="2E2E38"/>
                          </a:solidFill>
                          <a:latin typeface="+mj-lt"/>
                        </a:rPr>
                        <a:t>1</a:t>
                      </a:r>
                      <a:endParaRPr lang="en-US" sz="800" b="1" dirty="0">
                        <a:solidFill>
                          <a:srgbClr val="2E2E38"/>
                        </a:solidFill>
                        <a:latin typeface="+mj-lt"/>
                      </a:endParaRPr>
                    </a:p>
                  </a:txBody>
                  <a:tcPr marL="71972" marR="71972" marT="0" marB="0"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indent="-126000" algn="ctr">
                        <a:buClr>
                          <a:srgbClr val="1A9AFA"/>
                        </a:buClr>
                        <a:buSzPct val="75000"/>
                        <a:buFontTx/>
                        <a:buNone/>
                      </a:pPr>
                      <a:r>
                        <a:rPr lang="en-US" sz="800" b="1" dirty="0">
                          <a:solidFill>
                            <a:srgbClr val="2E2E38"/>
                          </a:solidFill>
                          <a:latin typeface="+mj-lt"/>
                        </a:rPr>
                        <a:t>Data source - DESE SIMS</a:t>
                      </a:r>
                      <a:r>
                        <a:rPr lang="en-US" sz="800" b="1" baseline="30000" dirty="0">
                          <a:solidFill>
                            <a:srgbClr val="2E2E38"/>
                          </a:solidFill>
                          <a:latin typeface="+mj-lt"/>
                        </a:rPr>
                        <a:t>2</a:t>
                      </a:r>
                      <a:endParaRPr lang="en-US" sz="800" b="1" dirty="0">
                        <a:solidFill>
                          <a:srgbClr val="2E2E38"/>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indent="-126000" algn="ctr">
                        <a:buClr>
                          <a:srgbClr val="1A9AFA"/>
                        </a:buClr>
                        <a:buSzPct val="75000"/>
                        <a:buFontTx/>
                        <a:buNone/>
                      </a:pPr>
                      <a:r>
                        <a:rPr lang="en-US" sz="800" b="1" dirty="0">
                          <a:solidFill>
                            <a:srgbClr val="2E2E38"/>
                          </a:solidFill>
                          <a:latin typeface="+mj-lt"/>
                        </a:rPr>
                        <a:t>Data source – DESE Security Portal</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indent="-126000" algn="ctr">
                        <a:buClr>
                          <a:srgbClr val="1A9AFA"/>
                        </a:buClr>
                        <a:buSzPct val="75000"/>
                        <a:buFontTx/>
                        <a:buNone/>
                      </a:pPr>
                      <a:r>
                        <a:rPr lang="en-US" sz="800" b="1" dirty="0">
                          <a:solidFill>
                            <a:schemeClr val="bg1"/>
                          </a:solidFill>
                          <a:latin typeface="+mj-lt"/>
                        </a:rPr>
                        <a:t>Data source - EdPlan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indent="-126000" algn="ctr">
                        <a:buClr>
                          <a:srgbClr val="1A9AFA"/>
                        </a:buClr>
                        <a:buSzPct val="75000"/>
                        <a:buFontTx/>
                        <a:buNone/>
                      </a:pPr>
                      <a:r>
                        <a:rPr lang="en-US" sz="800" b="1" dirty="0">
                          <a:solidFill>
                            <a:schemeClr val="bg1"/>
                          </a:solidFill>
                          <a:latin typeface="+mj-lt"/>
                        </a:rPr>
                        <a:t>Data</a:t>
                      </a:r>
                      <a:r>
                        <a:rPr lang="en-US" sz="800" b="1" baseline="0" dirty="0">
                          <a:solidFill>
                            <a:schemeClr val="bg1"/>
                          </a:solidFill>
                          <a:latin typeface="+mj-lt"/>
                        </a:rPr>
                        <a:t> source -</a:t>
                      </a:r>
                      <a:r>
                        <a:rPr lang="en-US" sz="800" b="1" dirty="0">
                          <a:solidFill>
                            <a:schemeClr val="bg1"/>
                          </a:solidFill>
                          <a:latin typeface="+mj-lt"/>
                        </a:rPr>
                        <a:t>Versatrans Onscreen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indent="-126000" algn="ctr">
                        <a:buClr>
                          <a:srgbClr val="1A9AFA"/>
                        </a:buClr>
                        <a:buSzPct val="75000"/>
                        <a:buFontTx/>
                        <a:buNone/>
                      </a:pPr>
                      <a:r>
                        <a:rPr lang="en-US" sz="800" b="1" dirty="0">
                          <a:solidFill>
                            <a:schemeClr val="bg1"/>
                          </a:solidFill>
                          <a:latin typeface="+mj-lt"/>
                        </a:rPr>
                        <a:t>Data source - Freshdesk</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indent="-126000" algn="ctr">
                        <a:buClr>
                          <a:srgbClr val="1A9AFA"/>
                        </a:buClr>
                        <a:buSzPct val="75000"/>
                        <a:buFontTx/>
                        <a:buNone/>
                      </a:pPr>
                      <a:r>
                        <a:rPr lang="en-US" sz="800" b="1" dirty="0">
                          <a:solidFill>
                            <a:schemeClr val="bg1"/>
                          </a:solidFill>
                          <a:latin typeface="+mj-lt"/>
                        </a:rPr>
                        <a:t>Data source - Other</a:t>
                      </a:r>
                      <a:r>
                        <a:rPr lang="en-US" sz="800" b="1" baseline="30000" dirty="0">
                          <a:solidFill>
                            <a:schemeClr val="bg1"/>
                          </a:solidFill>
                          <a:latin typeface="+mj-lt"/>
                        </a:rPr>
                        <a:t>3</a:t>
                      </a:r>
                      <a:endParaRPr lang="en-US" sz="800" b="1" dirty="0">
                        <a:solidFill>
                          <a:schemeClr val="bg1"/>
                        </a:solidFill>
                        <a:latin typeface="+mj-lt"/>
                      </a:endParaRPr>
                    </a:p>
                  </a:txBody>
                  <a:tcPr marL="71972" marR="71972" marT="0" marB="0"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77005987"/>
                  </a:ext>
                </a:extLst>
              </a:tr>
              <a:tr h="684426">
                <a:tc>
                  <a:txBody>
                    <a:bodyPr/>
                    <a:lstStyle>
                      <a:lvl1pPr marL="0" algn="l" defTabSz="914390" rtl="0" eaLnBrk="1" latinLnBrk="0" hangingPunct="1">
                        <a:defRPr sz="1800" kern="1200">
                          <a:solidFill>
                            <a:schemeClr val="dk1"/>
                          </a:solidFill>
                          <a:latin typeface="Calibri" panose="020F0502020204030204"/>
                        </a:defRPr>
                      </a:lvl1pPr>
                      <a:lvl2pPr marL="457196" algn="l" defTabSz="914390" rtl="0" eaLnBrk="1" latinLnBrk="0" hangingPunct="1">
                        <a:defRPr sz="1800" kern="1200">
                          <a:solidFill>
                            <a:schemeClr val="dk1"/>
                          </a:solidFill>
                          <a:latin typeface="Calibri" panose="020F0502020204030204"/>
                        </a:defRPr>
                      </a:lvl2pPr>
                      <a:lvl3pPr marL="914390" algn="l" defTabSz="914390" rtl="0" eaLnBrk="1" latinLnBrk="0" hangingPunct="1">
                        <a:defRPr sz="1800" kern="1200">
                          <a:solidFill>
                            <a:schemeClr val="dk1"/>
                          </a:solidFill>
                          <a:latin typeface="Calibri" panose="020F0502020204030204"/>
                        </a:defRPr>
                      </a:lvl3pPr>
                      <a:lvl4pPr marL="1371584" algn="l" defTabSz="914390" rtl="0" eaLnBrk="1" latinLnBrk="0" hangingPunct="1">
                        <a:defRPr sz="1800" kern="1200">
                          <a:solidFill>
                            <a:schemeClr val="dk1"/>
                          </a:solidFill>
                          <a:latin typeface="Calibri" panose="020F0502020204030204"/>
                        </a:defRPr>
                      </a:lvl4pPr>
                      <a:lvl5pPr marL="1828778" algn="l" defTabSz="914390" rtl="0" eaLnBrk="1" latinLnBrk="0" hangingPunct="1">
                        <a:defRPr sz="1800" kern="1200">
                          <a:solidFill>
                            <a:schemeClr val="dk1"/>
                          </a:solidFill>
                          <a:latin typeface="Calibri" panose="020F0502020204030204"/>
                        </a:defRPr>
                      </a:lvl5pPr>
                      <a:lvl6pPr marL="2285974" algn="l" defTabSz="914390" rtl="0" eaLnBrk="1" latinLnBrk="0" hangingPunct="1">
                        <a:defRPr sz="1800" kern="1200">
                          <a:solidFill>
                            <a:schemeClr val="dk1"/>
                          </a:solidFill>
                          <a:latin typeface="Calibri" panose="020F0502020204030204"/>
                        </a:defRPr>
                      </a:lvl6pPr>
                      <a:lvl7pPr marL="2743169" algn="l" defTabSz="914390" rtl="0" eaLnBrk="1" latinLnBrk="0" hangingPunct="1">
                        <a:defRPr sz="1800" kern="1200">
                          <a:solidFill>
                            <a:schemeClr val="dk1"/>
                          </a:solidFill>
                          <a:latin typeface="Calibri" panose="020F0502020204030204"/>
                        </a:defRPr>
                      </a:lvl7pPr>
                      <a:lvl8pPr marL="3200363" algn="l" defTabSz="914390" rtl="0" eaLnBrk="1" latinLnBrk="0" hangingPunct="1">
                        <a:defRPr sz="1800" kern="1200">
                          <a:solidFill>
                            <a:schemeClr val="dk1"/>
                          </a:solidFill>
                          <a:latin typeface="Calibri" panose="020F0502020204030204"/>
                        </a:defRPr>
                      </a:lvl8pPr>
                      <a:lvl9pPr marL="3657558" algn="l" defTabSz="914390" rtl="0" eaLnBrk="1" latinLnBrk="0" hangingPunct="1">
                        <a:defRPr sz="1800" kern="1200">
                          <a:solidFill>
                            <a:schemeClr val="dk1"/>
                          </a:solidFill>
                          <a:latin typeface="Calibri" panose="020F0502020204030204"/>
                        </a:defRPr>
                      </a:lvl9pPr>
                    </a:lstStyle>
                    <a:p>
                      <a:pPr algn="ctr">
                        <a:spcAft>
                          <a:spcPts val="600"/>
                        </a:spcAft>
                      </a:pPr>
                      <a:r>
                        <a:rPr lang="en-US" sz="1100" b="1" dirty="0">
                          <a:solidFill>
                            <a:schemeClr val="tx1"/>
                          </a:solidFill>
                          <a:latin typeface="+mn-lt"/>
                        </a:rPr>
                        <a:t>1</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390" rtl="0" eaLnBrk="1" latinLnBrk="0" hangingPunct="1">
                        <a:defRPr sz="1800" kern="1200">
                          <a:solidFill>
                            <a:schemeClr val="dk1"/>
                          </a:solidFill>
                          <a:latin typeface="Calibri" panose="020F0502020204030204"/>
                        </a:defRPr>
                      </a:lvl1pPr>
                      <a:lvl2pPr marL="457196" algn="l" defTabSz="914390" rtl="0" eaLnBrk="1" latinLnBrk="0" hangingPunct="1">
                        <a:defRPr sz="1800" kern="1200">
                          <a:solidFill>
                            <a:schemeClr val="dk1"/>
                          </a:solidFill>
                          <a:latin typeface="Calibri" panose="020F0502020204030204"/>
                        </a:defRPr>
                      </a:lvl2pPr>
                      <a:lvl3pPr marL="914390" algn="l" defTabSz="914390" rtl="0" eaLnBrk="1" latinLnBrk="0" hangingPunct="1">
                        <a:defRPr sz="1800" kern="1200">
                          <a:solidFill>
                            <a:schemeClr val="dk1"/>
                          </a:solidFill>
                          <a:latin typeface="Calibri" panose="020F0502020204030204"/>
                        </a:defRPr>
                      </a:lvl3pPr>
                      <a:lvl4pPr marL="1371584" algn="l" defTabSz="914390" rtl="0" eaLnBrk="1" latinLnBrk="0" hangingPunct="1">
                        <a:defRPr sz="1800" kern="1200">
                          <a:solidFill>
                            <a:schemeClr val="dk1"/>
                          </a:solidFill>
                          <a:latin typeface="Calibri" panose="020F0502020204030204"/>
                        </a:defRPr>
                      </a:lvl4pPr>
                      <a:lvl5pPr marL="1828778" algn="l" defTabSz="914390" rtl="0" eaLnBrk="1" latinLnBrk="0" hangingPunct="1">
                        <a:defRPr sz="1800" kern="1200">
                          <a:solidFill>
                            <a:schemeClr val="dk1"/>
                          </a:solidFill>
                          <a:latin typeface="Calibri" panose="020F0502020204030204"/>
                        </a:defRPr>
                      </a:lvl5pPr>
                      <a:lvl6pPr marL="2285974" algn="l" defTabSz="914390" rtl="0" eaLnBrk="1" latinLnBrk="0" hangingPunct="1">
                        <a:defRPr sz="1800" kern="1200">
                          <a:solidFill>
                            <a:schemeClr val="dk1"/>
                          </a:solidFill>
                          <a:latin typeface="Calibri" panose="020F0502020204030204"/>
                        </a:defRPr>
                      </a:lvl6pPr>
                      <a:lvl7pPr marL="2743169" algn="l" defTabSz="914390" rtl="0" eaLnBrk="1" latinLnBrk="0" hangingPunct="1">
                        <a:defRPr sz="1800" kern="1200">
                          <a:solidFill>
                            <a:schemeClr val="dk1"/>
                          </a:solidFill>
                          <a:latin typeface="Calibri" panose="020F0502020204030204"/>
                        </a:defRPr>
                      </a:lvl7pPr>
                      <a:lvl8pPr marL="3200363" algn="l" defTabSz="914390" rtl="0" eaLnBrk="1" latinLnBrk="0" hangingPunct="1">
                        <a:defRPr sz="1800" kern="1200">
                          <a:solidFill>
                            <a:schemeClr val="dk1"/>
                          </a:solidFill>
                          <a:latin typeface="Calibri" panose="020F0502020204030204"/>
                        </a:defRPr>
                      </a:lvl8pPr>
                      <a:lvl9pPr marL="3657558" algn="l" defTabSz="914390" rtl="0" eaLnBrk="1" latinLnBrk="0" hangingPunct="1">
                        <a:defRPr sz="1800" kern="1200">
                          <a:solidFill>
                            <a:schemeClr val="dk1"/>
                          </a:solidFill>
                          <a:latin typeface="Calibri" panose="020F0502020204030204"/>
                        </a:defRPr>
                      </a:lvl9pPr>
                    </a:lstStyle>
                    <a:p>
                      <a:pPr marL="0" indent="0">
                        <a:spcAft>
                          <a:spcPts val="200"/>
                        </a:spcAft>
                        <a:buFont typeface="Arial" panose="020B0604020202020204" pitchFamily="34" charset="0"/>
                        <a:buNone/>
                      </a:pPr>
                      <a:r>
                        <a:rPr lang="en-US" sz="1000" b="0" dirty="0">
                          <a:solidFill>
                            <a:schemeClr val="bg1"/>
                          </a:solidFill>
                          <a:latin typeface="+mj-lt"/>
                        </a:rPr>
                        <a:t>Student program participation </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182880" algn="l" defTabSz="913943" rtl="0" eaLnBrk="1" fontAlgn="t" latinLnBrk="0" hangingPunct="1">
                        <a:lnSpc>
                          <a:spcPct val="100000"/>
                        </a:lnSpc>
                        <a:spcBef>
                          <a:spcPts val="0"/>
                        </a:spcBef>
                        <a:spcAft>
                          <a:spcPts val="200"/>
                        </a:spcAft>
                        <a:buClr>
                          <a:schemeClr val="bg1"/>
                        </a:buClr>
                        <a:buSzTx/>
                        <a:buFont typeface="EYInterstate" panose="02000503020000020004" pitchFamily="2" charset="0"/>
                        <a:buChar char="•"/>
                        <a:tabLst/>
                        <a:defRPr/>
                      </a:pPr>
                      <a:r>
                        <a:rPr lang="en-IN" sz="1000" dirty="0">
                          <a:solidFill>
                            <a:schemeClr val="bg1"/>
                          </a:solidFill>
                        </a:rPr>
                        <a:t>BPS-provided EdPlan (special education information system) extract of data from all three SY2021-22 SIMS reporting dates, including IEP information </a:t>
                      </a:r>
                    </a:p>
                    <a:p>
                      <a:pPr marL="182880" marR="0" lvl="0" indent="-182880" algn="l" defTabSz="913943" rtl="0" eaLnBrk="1" fontAlgn="t" latinLnBrk="0" hangingPunct="1">
                        <a:lnSpc>
                          <a:spcPct val="100000"/>
                        </a:lnSpc>
                        <a:spcBef>
                          <a:spcPts val="0"/>
                        </a:spcBef>
                        <a:spcAft>
                          <a:spcPts val="200"/>
                        </a:spcAft>
                        <a:buClr>
                          <a:schemeClr val="bg1"/>
                        </a:buClr>
                        <a:buSzTx/>
                        <a:buFont typeface="EYInterstate" panose="02000503020000020004" pitchFamily="2" charset="0"/>
                        <a:buChar char="•"/>
                        <a:tabLst/>
                        <a:defRPr/>
                      </a:pPr>
                      <a:r>
                        <a:rPr lang="en-IN" sz="1000" kern="1200" dirty="0">
                          <a:solidFill>
                            <a:schemeClr val="bg1"/>
                          </a:solidFill>
                          <a:latin typeface="+mn-lt"/>
                          <a:ea typeface="+mn-ea"/>
                          <a:cs typeface="+mn-cs"/>
                        </a:rPr>
                        <a:t>BPS-provided Aspen extract of SY2021-22 student ACCESS test scores, ELD levels and Home Language Survey results from Aspen</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dirty="0">
                          <a:solidFill>
                            <a:schemeClr val="bg1"/>
                          </a:solidFill>
                          <a:effectLst/>
                          <a:latin typeface="+mj-lt"/>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dirty="0">
                          <a:solidFill>
                            <a:schemeClr val="bg1"/>
                          </a:solidFill>
                          <a:effectLst/>
                          <a:latin typeface="+mj-lt"/>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12700" cap="flat" cmpd="sng" algn="ctr">
                      <a:solidFill>
                        <a:srgbClr val="808086"/>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30272578"/>
                  </a:ext>
                </a:extLst>
              </a:tr>
              <a:tr h="511457">
                <a:tc>
                  <a:txBody>
                    <a:bodyPr/>
                    <a:lstStyle/>
                    <a:p>
                      <a:pPr algn="ctr">
                        <a:spcAft>
                          <a:spcPts val="600"/>
                        </a:spcAft>
                      </a:pPr>
                      <a:r>
                        <a:rPr lang="en-US" sz="1100" b="1" dirty="0">
                          <a:solidFill>
                            <a:schemeClr val="tx1"/>
                          </a:solidFill>
                          <a:latin typeface="+mn-lt"/>
                        </a:rPr>
                        <a:t>2</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indent="0">
                        <a:spcAft>
                          <a:spcPts val="200"/>
                        </a:spcAft>
                        <a:buFont typeface="Arial" panose="020B0604020202020204" pitchFamily="34" charset="0"/>
                        <a:buNone/>
                      </a:pPr>
                      <a:r>
                        <a:rPr lang="en-US" sz="1000" b="0" dirty="0">
                          <a:solidFill>
                            <a:schemeClr val="bg1"/>
                          </a:solidFill>
                          <a:latin typeface="+mj-lt"/>
                        </a:rPr>
                        <a:t>Student enrollment and exit</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rtl="0" fontAlgn="t">
                        <a:spcAft>
                          <a:spcPts val="200"/>
                        </a:spcAft>
                        <a:buClr>
                          <a:schemeClr val="bg1"/>
                        </a:buClr>
                        <a:buFont typeface="EYInterstate" panose="02000503020000020004" pitchFamily="2" charset="0"/>
                        <a:buChar char="•"/>
                      </a:pPr>
                      <a:r>
                        <a:rPr lang="en-US" sz="1000" b="0" i="0" u="none" strike="noStrike" dirty="0">
                          <a:solidFill>
                            <a:schemeClr val="bg1"/>
                          </a:solidFill>
                          <a:effectLst/>
                          <a:latin typeface="+mj-lt"/>
                          <a:cs typeface="Arial" panose="020B0604020202020204" pitchFamily="34" charset="0"/>
                        </a:rPr>
                        <a:t>DESE-provided population 2021 BPS graduation cohort withdrawals </a:t>
                      </a:r>
                    </a:p>
                    <a:p>
                      <a:pPr marL="182880" indent="-182880" algn="l" rtl="0" fontAlgn="t">
                        <a:spcAft>
                          <a:spcPts val="200"/>
                        </a:spcAft>
                        <a:buClr>
                          <a:schemeClr val="bg1"/>
                        </a:buClr>
                        <a:buFont typeface="EYInterstate" panose="02000503020000020004" pitchFamily="2" charset="0"/>
                        <a:buChar char="•"/>
                      </a:pPr>
                      <a:r>
                        <a:rPr lang="en-US" sz="1000" b="0" i="0" u="none" strike="noStrike" dirty="0">
                          <a:solidFill>
                            <a:schemeClr val="bg1"/>
                          </a:solidFill>
                          <a:effectLst/>
                          <a:latin typeface="+mj-lt"/>
                          <a:cs typeface="Arial" panose="020B0604020202020204" pitchFamily="34" charset="0"/>
                        </a:rPr>
                        <a:t>EY reviewed school-level withdrawal documentation located in Aspen  </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48263988"/>
                  </a:ext>
                </a:extLst>
              </a:tr>
              <a:tr h="363199">
                <a:tc>
                  <a:txBody>
                    <a:bodyPr/>
                    <a:lstStyle/>
                    <a:p>
                      <a:pPr algn="ctr">
                        <a:spcAft>
                          <a:spcPts val="600"/>
                        </a:spcAft>
                      </a:pPr>
                      <a:r>
                        <a:rPr lang="en-US" sz="1100" b="1" dirty="0">
                          <a:solidFill>
                            <a:schemeClr val="tx1"/>
                          </a:solidFill>
                          <a:latin typeface="+mn-lt"/>
                        </a:rPr>
                        <a:t>3</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pPr marL="0" indent="0">
                        <a:spcAft>
                          <a:spcPts val="200"/>
                        </a:spcAft>
                        <a:buFont typeface="Arial" panose="020B0604020202020204" pitchFamily="34" charset="0"/>
                        <a:buNone/>
                      </a:pPr>
                      <a:r>
                        <a:rPr lang="en-US" sz="1000" b="0" dirty="0">
                          <a:solidFill>
                            <a:schemeClr val="bg1"/>
                          </a:solidFill>
                          <a:latin typeface="+mj-lt"/>
                        </a:rPr>
                        <a:t>Student discipline </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182880" algn="l" defTabSz="913943" rtl="0" eaLnBrk="1" fontAlgn="t" latinLnBrk="0" hangingPunct="1">
                        <a:lnSpc>
                          <a:spcPct val="100000"/>
                        </a:lnSpc>
                        <a:spcBef>
                          <a:spcPts val="0"/>
                        </a:spcBef>
                        <a:spcAft>
                          <a:spcPts val="200"/>
                        </a:spcAft>
                        <a:buClr>
                          <a:schemeClr val="bg1"/>
                        </a:buClr>
                        <a:buSzTx/>
                        <a:buFont typeface="EYInterstate" panose="02000503020000020004" pitchFamily="2" charset="0"/>
                        <a:buChar char="•"/>
                        <a:tabLst/>
                        <a:defRPr/>
                      </a:pPr>
                      <a:r>
                        <a:rPr lang="en-IN" sz="1000" dirty="0">
                          <a:solidFill>
                            <a:schemeClr val="bg1"/>
                          </a:solidFill>
                        </a:rPr>
                        <a:t>BPS-provided Aspen extract of all incident and action data recorded in Aspen in SY2021-22</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rtl="0" fontAlgn="t">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94647268"/>
                  </a:ext>
                </a:extLst>
              </a:tr>
              <a:tr h="684426">
                <a:tc>
                  <a:txBody>
                    <a:bodyPr/>
                    <a:lstStyle/>
                    <a:p>
                      <a:pPr algn="ctr">
                        <a:spcAft>
                          <a:spcPts val="600"/>
                        </a:spcAft>
                      </a:pPr>
                      <a:r>
                        <a:rPr lang="en-US" sz="1100" b="1" dirty="0">
                          <a:solidFill>
                            <a:schemeClr val="bg2">
                              <a:lumMod val="85000"/>
                              <a:lumOff val="15000"/>
                            </a:schemeClr>
                          </a:solidFill>
                          <a:latin typeface="+mn-lt"/>
                        </a:rPr>
                        <a:t>4</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8021"/>
                    </a:solidFill>
                  </a:tcPr>
                </a:tc>
                <a:tc>
                  <a:txBody>
                    <a:bodyPr/>
                    <a:lstStyle/>
                    <a:p>
                      <a:pPr marL="0" indent="0">
                        <a:spcAft>
                          <a:spcPts val="200"/>
                        </a:spcAft>
                        <a:buFont typeface="Arial" panose="020B0604020202020204" pitchFamily="34" charset="0"/>
                        <a:buNone/>
                      </a:pPr>
                      <a:r>
                        <a:rPr lang="en-US" sz="1000" b="0" dirty="0">
                          <a:solidFill>
                            <a:schemeClr val="bg1"/>
                          </a:solidFill>
                          <a:latin typeface="+mj-lt"/>
                        </a:rPr>
                        <a:t>Student restraints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lgn="l" rtl="0" fontAlgn="t">
                        <a:spcAft>
                          <a:spcPts val="200"/>
                        </a:spcAft>
                        <a:buClr>
                          <a:schemeClr val="bg1"/>
                        </a:buClr>
                        <a:buFont typeface="EYInterstate" panose="02000503020000020004" pitchFamily="2" charset="0"/>
                        <a:buChar char="•"/>
                      </a:pPr>
                      <a:r>
                        <a:rPr lang="en-US" sz="1000" b="0" i="0" u="none" strike="noStrike" kern="1200" dirty="0">
                          <a:solidFill>
                            <a:schemeClr val="bg1"/>
                          </a:solidFill>
                          <a:effectLst/>
                          <a:latin typeface="+mn-lt"/>
                          <a:ea typeface="+mn-ea"/>
                          <a:cs typeface="Arial" panose="020B0604020202020204" pitchFamily="34" charset="0"/>
                        </a:rPr>
                        <a:t>DESE-provided SY2021-22 restraint data based on documentation reported to DESE by BPS via DESE’s Security Portal</a:t>
                      </a:r>
                    </a:p>
                    <a:p>
                      <a:pPr marL="182880" indent="-182880" algn="l" rtl="0" fontAlgn="t">
                        <a:spcAft>
                          <a:spcPts val="200"/>
                        </a:spcAft>
                        <a:buClr>
                          <a:schemeClr val="bg1"/>
                        </a:buClr>
                        <a:buFont typeface="EYInterstate" panose="02000503020000020004" pitchFamily="2" charset="0"/>
                        <a:buChar char="•"/>
                      </a:pPr>
                      <a:r>
                        <a:rPr lang="en-US" sz="1000" b="0" i="0" u="none" strike="noStrike" kern="1200" dirty="0">
                          <a:solidFill>
                            <a:schemeClr val="bg1"/>
                          </a:solidFill>
                          <a:effectLst/>
                          <a:latin typeface="+mn-lt"/>
                          <a:ea typeface="+mn-ea"/>
                          <a:cs typeface="Arial" panose="020B0604020202020204" pitchFamily="34" charset="0"/>
                        </a:rPr>
                        <a:t>EY reviewed school-level restraint data recorded in Aspen for all students in SY2021-22</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u="none" strike="noStrike" dirty="0">
                        <a:solidFill>
                          <a:schemeClr val="bg1"/>
                        </a:solidFill>
                        <a:effectLst/>
                        <a:latin typeface="+mj-lt"/>
                        <a:cs typeface="Arial" panose="020B0604020202020204" pitchFamily="34" charset="0"/>
                      </a:endParaRP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9335688"/>
                  </a:ext>
                </a:extLst>
              </a:tr>
              <a:tr h="857394">
                <a:tc>
                  <a:txBody>
                    <a:bodyPr/>
                    <a:lstStyle/>
                    <a:p>
                      <a:pPr algn="ctr">
                        <a:spcAft>
                          <a:spcPts val="600"/>
                        </a:spcAft>
                      </a:pPr>
                      <a:r>
                        <a:rPr lang="en-US" sz="1100" b="1" dirty="0">
                          <a:solidFill>
                            <a:schemeClr val="tx1"/>
                          </a:solidFill>
                          <a:latin typeface="+mn-lt"/>
                        </a:rPr>
                        <a:t>5</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pPr marL="0" indent="0">
                        <a:spcAft>
                          <a:spcPts val="200"/>
                        </a:spcAft>
                        <a:buFont typeface="Arial" panose="020B0604020202020204" pitchFamily="34" charset="0"/>
                        <a:buNone/>
                      </a:pPr>
                      <a:r>
                        <a:rPr lang="en-US" sz="1000" b="0" dirty="0">
                          <a:solidFill>
                            <a:schemeClr val="bg1"/>
                          </a:solidFill>
                          <a:latin typeface="+mj-lt"/>
                        </a:rPr>
                        <a:t>AM bus – on time performance</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spcAft>
                          <a:spcPts val="200"/>
                        </a:spcAft>
                        <a:buClr>
                          <a:schemeClr val="bg1"/>
                        </a:buClr>
                        <a:buFont typeface="EYInterstate" panose="02000503020000020004" pitchFamily="2" charset="0"/>
                        <a:buChar char="•"/>
                      </a:pPr>
                      <a:r>
                        <a:rPr lang="en-US" sz="1000" b="0" dirty="0">
                          <a:solidFill>
                            <a:schemeClr val="bg1"/>
                          </a:solidFill>
                          <a:latin typeface="+mj-lt"/>
                        </a:rPr>
                        <a:t>BPS-provided route planning data for September 2021, December 2021, January 2022, and June 2022 from Versatrans Onscreen</a:t>
                      </a:r>
                    </a:p>
                    <a:p>
                      <a:pPr marL="182880" indent="-182880">
                        <a:spcAft>
                          <a:spcPts val="200"/>
                        </a:spcAft>
                        <a:buClr>
                          <a:schemeClr val="bg1"/>
                        </a:buClr>
                        <a:buFont typeface="EYInterstate" panose="02000503020000020004" pitchFamily="2" charset="0"/>
                        <a:buChar char="•"/>
                      </a:pPr>
                      <a:r>
                        <a:rPr lang="en-US" sz="1000" b="0" dirty="0">
                          <a:solidFill>
                            <a:schemeClr val="bg1"/>
                          </a:solidFill>
                          <a:latin typeface="+mj-lt"/>
                        </a:rPr>
                        <a:t>BPS-provided morning bus arrivals data for </a:t>
                      </a:r>
                      <a:r>
                        <a:rPr lang="en-IN" sz="1000" b="0" dirty="0">
                          <a:solidFill>
                            <a:schemeClr val="bg1"/>
                          </a:solidFill>
                        </a:rPr>
                        <a:t>SY2021-22 from Versatrans </a:t>
                      </a:r>
                      <a:r>
                        <a:rPr lang="en-US" sz="1000" b="0" kern="1200" dirty="0">
                          <a:solidFill>
                            <a:schemeClr val="bg1"/>
                          </a:solidFill>
                          <a:latin typeface="+mn-lt"/>
                          <a:ea typeface="+mn-ea"/>
                          <a:cs typeface="+mn-cs"/>
                        </a:rPr>
                        <a:t>Onscreen</a:t>
                      </a:r>
                    </a:p>
                    <a:p>
                      <a:pPr marL="182880" indent="-182880">
                        <a:spcAft>
                          <a:spcPts val="200"/>
                        </a:spcAft>
                        <a:buClr>
                          <a:schemeClr val="bg1"/>
                        </a:buClr>
                        <a:buFont typeface="EYInterstate" panose="02000503020000020004" pitchFamily="2" charset="0"/>
                        <a:buChar char="•"/>
                      </a:pPr>
                      <a:r>
                        <a:rPr lang="en-US" sz="1000" b="0" dirty="0">
                          <a:solidFill>
                            <a:schemeClr val="bg1"/>
                          </a:solidFill>
                          <a:latin typeface="+mj-lt"/>
                        </a:rPr>
                        <a:t>BPS-provided uncovered trip data from SY2021-22 (excluding September 2021) from the BPS transportation Google Sheet</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54146617"/>
                  </a:ext>
                </a:extLst>
              </a:tr>
              <a:tr h="684426">
                <a:tc>
                  <a:txBody>
                    <a:bodyPr/>
                    <a:lstStyle/>
                    <a:p>
                      <a:pPr algn="ctr">
                        <a:spcAft>
                          <a:spcPts val="600"/>
                        </a:spcAft>
                      </a:pPr>
                      <a:r>
                        <a:rPr lang="en-US" sz="1100" b="1" dirty="0">
                          <a:solidFill>
                            <a:schemeClr val="tx1"/>
                          </a:solidFill>
                          <a:latin typeface="+mn-lt"/>
                        </a:rPr>
                        <a:t>6</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marL="0" indent="0">
                        <a:spcAft>
                          <a:spcPts val="200"/>
                        </a:spcAft>
                        <a:buFont typeface="Arial" panose="020B0604020202020204" pitchFamily="34" charset="0"/>
                        <a:buNone/>
                      </a:pPr>
                      <a:r>
                        <a:rPr lang="en-US" sz="1000" b="0" dirty="0">
                          <a:solidFill>
                            <a:schemeClr val="bg1"/>
                          </a:solidFill>
                          <a:latin typeface="+mj-lt"/>
                        </a:rPr>
                        <a:t>Parental complaints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indent="-182880">
                        <a:spcAft>
                          <a:spcPts val="200"/>
                        </a:spcAft>
                        <a:buClr>
                          <a:schemeClr val="bg1"/>
                        </a:buClr>
                        <a:buFont typeface="EYInterstate" panose="02000503020000020004" pitchFamily="2" charset="0"/>
                        <a:buChar char="•"/>
                      </a:pPr>
                      <a:r>
                        <a:rPr lang="en-US" sz="1000" b="0" dirty="0">
                          <a:solidFill>
                            <a:schemeClr val="bg1"/>
                          </a:solidFill>
                          <a:latin typeface="+mj-lt"/>
                        </a:rPr>
                        <a:t>BPS-provided Freshdesk ticket data (BPS Helpline) from May 2022 – June 2022, excluding tickets related to matters other than parental complaints</a:t>
                      </a:r>
                    </a:p>
                    <a:p>
                      <a:pPr marL="182880" indent="-182880">
                        <a:spcAft>
                          <a:spcPts val="200"/>
                        </a:spcAft>
                        <a:buClr>
                          <a:schemeClr val="bg1"/>
                        </a:buClr>
                        <a:buFont typeface="EYInterstate" panose="02000503020000020004" pitchFamily="2" charset="0"/>
                        <a:buChar char="•"/>
                      </a:pPr>
                      <a:r>
                        <a:rPr lang="en-US" sz="1000" b="0" dirty="0">
                          <a:solidFill>
                            <a:schemeClr val="bg1"/>
                          </a:solidFill>
                          <a:latin typeface="+mj-lt"/>
                        </a:rPr>
                        <a:t>BPS-provided BPS Bullying Hotline incident and investigation data for SY2021-22 from the BPS Bullying Google Sheet</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spcAft>
                          <a:spcPts val="200"/>
                        </a:spcAft>
                        <a:buClr>
                          <a:schemeClr val="bg1"/>
                        </a:buClr>
                        <a:buFont typeface="EYInterstate" panose="02000503020000020004" pitchFamily="2" charset="0"/>
                        <a:buNone/>
                      </a:pPr>
                      <a:endParaRPr lang="en-US" sz="1000" b="0" i="0" dirty="0">
                        <a:solidFill>
                          <a:schemeClr val="bg1"/>
                        </a:solidFill>
                        <a:latin typeface="+mj-lt"/>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709135">
                <a:tc>
                  <a:txBody>
                    <a:bodyPr/>
                    <a:lstStyle/>
                    <a:p>
                      <a:pPr algn="ctr">
                        <a:spcAft>
                          <a:spcPts val="600"/>
                        </a:spcAft>
                      </a:pPr>
                      <a:r>
                        <a:rPr lang="en-US" sz="1100" b="1" dirty="0">
                          <a:solidFill>
                            <a:schemeClr val="bg1"/>
                          </a:solidFill>
                          <a:latin typeface="+mn-lt"/>
                        </a:rPr>
                        <a:t>7</a:t>
                      </a:r>
                    </a:p>
                  </a:txBody>
                  <a:tcPr marL="68544" marR="68544" marT="34272" marB="34272" anchor="ctr">
                    <a:lnL w="12700" cap="flat" cmpd="sng" algn="ctr">
                      <a:solidFill>
                        <a:srgbClr val="808086"/>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pPr marL="0" indent="0">
                        <a:spcAft>
                          <a:spcPts val="200"/>
                        </a:spcAft>
                        <a:buFont typeface="Arial" panose="020B0604020202020204" pitchFamily="34" charset="0"/>
                        <a:buNone/>
                      </a:pPr>
                      <a:r>
                        <a:rPr lang="en-US" sz="1000" b="0" dirty="0">
                          <a:solidFill>
                            <a:schemeClr val="bg1"/>
                          </a:solidFill>
                          <a:latin typeface="+mj-lt"/>
                        </a:rPr>
                        <a:t>Student assignment</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182880" algn="l" defTabSz="914400" rtl="0" eaLnBrk="1" fontAlgn="auto" latinLnBrk="0" hangingPunct="1">
                        <a:lnSpc>
                          <a:spcPct val="100000"/>
                        </a:lnSpc>
                        <a:spcBef>
                          <a:spcPts val="0"/>
                        </a:spcBef>
                        <a:spcAft>
                          <a:spcPts val="200"/>
                        </a:spcAft>
                        <a:buClr>
                          <a:schemeClr val="bg1"/>
                        </a:buClr>
                        <a:buSzTx/>
                        <a:buFont typeface="EYInterstate" panose="02000503020000020004" pitchFamily="2" charset="0"/>
                        <a:buChar char="•"/>
                        <a:tabLst/>
                        <a:defRPr/>
                      </a:pPr>
                      <a:r>
                        <a:rPr lang="en-US" sz="1000" b="0" kern="1200" dirty="0">
                          <a:solidFill>
                            <a:schemeClr val="bg1"/>
                          </a:solidFill>
                          <a:latin typeface="+mn-lt"/>
                          <a:ea typeface="+mn-ea"/>
                          <a:cs typeface="+mn-cs"/>
                        </a:rPr>
                        <a:t>BPS-provided deidentified Student Assignment Megafile for SY2021-22 assignments generated by the student assignment algorithm</a:t>
                      </a:r>
                    </a:p>
                    <a:p>
                      <a:pPr marL="182880" marR="0" lvl="0" indent="-182880" algn="l" defTabSz="914400" rtl="0" eaLnBrk="1" fontAlgn="auto" latinLnBrk="0" hangingPunct="1">
                        <a:lnSpc>
                          <a:spcPct val="100000"/>
                        </a:lnSpc>
                        <a:spcBef>
                          <a:spcPts val="0"/>
                        </a:spcBef>
                        <a:spcAft>
                          <a:spcPts val="200"/>
                        </a:spcAft>
                        <a:buClr>
                          <a:schemeClr val="bg1"/>
                        </a:buClr>
                        <a:buSzTx/>
                        <a:buFont typeface="EYInterstate" panose="02000503020000020004" pitchFamily="2" charset="0"/>
                        <a:buChar char="•"/>
                        <a:tabLst/>
                        <a:defRPr/>
                      </a:pPr>
                      <a:r>
                        <a:rPr lang="en-US" sz="1000" b="0" kern="1200" dirty="0">
                          <a:solidFill>
                            <a:schemeClr val="bg1"/>
                          </a:solidFill>
                          <a:latin typeface="+mn-lt"/>
                          <a:ea typeface="+mn-ea"/>
                          <a:cs typeface="+mn-cs"/>
                        </a:rPr>
                        <a:t>BPS-provided deidentified student choice bucket file for SY2021-22 choices (K-6)</a:t>
                      </a:r>
                    </a:p>
                    <a:p>
                      <a:pPr marL="182880" marR="0" lvl="0" indent="-182880" algn="l" defTabSz="914400" rtl="0" eaLnBrk="1" fontAlgn="auto" latinLnBrk="0" hangingPunct="1">
                        <a:lnSpc>
                          <a:spcPct val="100000"/>
                        </a:lnSpc>
                        <a:spcBef>
                          <a:spcPts val="0"/>
                        </a:spcBef>
                        <a:spcAft>
                          <a:spcPts val="200"/>
                        </a:spcAft>
                        <a:buClr>
                          <a:schemeClr val="bg1"/>
                        </a:buClr>
                        <a:buSzTx/>
                        <a:buFont typeface="EYInterstate" panose="02000503020000020004" pitchFamily="2" charset="0"/>
                        <a:buChar char="•"/>
                        <a:tabLst/>
                        <a:defRPr/>
                      </a:pPr>
                      <a:r>
                        <a:rPr lang="en-US" sz="1000" b="0" kern="1200" dirty="0">
                          <a:solidFill>
                            <a:schemeClr val="bg1"/>
                          </a:solidFill>
                          <a:latin typeface="+mn-lt"/>
                          <a:ea typeface="+mn-ea"/>
                          <a:cs typeface="+mn-cs"/>
                        </a:rPr>
                        <a:t>BPS-provided student address data from Aspen (deidentified by EY)</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kern="1200" dirty="0">
                        <a:solidFill>
                          <a:schemeClr val="bg1"/>
                        </a:solidFill>
                        <a:latin typeface="+mj-lt"/>
                        <a:ea typeface="+mn-ea"/>
                        <a:cs typeface="+mn-cs"/>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kern="1200" dirty="0">
                        <a:solidFill>
                          <a:schemeClr val="bg1"/>
                        </a:solidFill>
                        <a:latin typeface="+mj-lt"/>
                        <a:ea typeface="+mn-ea"/>
                        <a:cs typeface="+mn-cs"/>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kern="1200" dirty="0">
                        <a:solidFill>
                          <a:schemeClr val="bg1"/>
                        </a:solidFill>
                        <a:latin typeface="+mj-lt"/>
                        <a:ea typeface="+mn-ea"/>
                        <a:cs typeface="+mn-cs"/>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kern="1200" dirty="0">
                        <a:solidFill>
                          <a:schemeClr val="bg1"/>
                        </a:solidFill>
                        <a:latin typeface="+mj-lt"/>
                        <a:ea typeface="+mn-ea"/>
                        <a:cs typeface="+mn-cs"/>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auto" latinLnBrk="0" hangingPunct="1">
                        <a:lnSpc>
                          <a:spcPct val="100000"/>
                        </a:lnSpc>
                        <a:spcBef>
                          <a:spcPts val="0"/>
                        </a:spcBef>
                        <a:spcAft>
                          <a:spcPts val="200"/>
                        </a:spcAft>
                        <a:buClr>
                          <a:schemeClr val="bg1"/>
                        </a:buClr>
                        <a:buSzTx/>
                        <a:buFont typeface="EYInterstate" panose="02000503020000020004" pitchFamily="2" charset="0"/>
                        <a:buNone/>
                        <a:tabLst/>
                        <a:defRPr/>
                      </a:pPr>
                      <a:endParaRPr lang="en-US" sz="1000" b="0" i="0" kern="1200" dirty="0">
                        <a:solidFill>
                          <a:schemeClr val="bg1"/>
                        </a:solidFill>
                        <a:latin typeface="+mj-lt"/>
                        <a:ea typeface="+mn-ea"/>
                        <a:cs typeface="+mn-cs"/>
                      </a:endParaRPr>
                    </a:p>
                  </a:txBody>
                  <a:tcPr marL="68544" marR="68544" marT="34272" marB="34272"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3943" rtl="0" eaLnBrk="1" fontAlgn="t" latinLnBrk="0" hangingPunct="1">
                        <a:lnSpc>
                          <a:spcPct val="100000"/>
                        </a:lnSpc>
                        <a:spcBef>
                          <a:spcPts val="0"/>
                        </a:spcBef>
                        <a:spcAft>
                          <a:spcPts val="200"/>
                        </a:spcAft>
                        <a:buClr>
                          <a:schemeClr val="bg1"/>
                        </a:buClr>
                        <a:buSzTx/>
                        <a:buFont typeface="EYInterstate" panose="02000503020000020004" pitchFamily="2" charset="0"/>
                        <a:buNone/>
                        <a:tabLst/>
                        <a:defRPr/>
                      </a:pPr>
                      <a:r>
                        <a:rPr lang="en-US" sz="1000" b="0" i="0" u="none" strike="noStrike" kern="1200" dirty="0">
                          <a:solidFill>
                            <a:schemeClr val="bg1"/>
                          </a:solidFill>
                          <a:effectLst/>
                          <a:latin typeface="+mn-lt"/>
                          <a:ea typeface="+mn-ea"/>
                          <a:cs typeface="Arial" panose="020B0604020202020204" pitchFamily="34" charset="0"/>
                        </a:rPr>
                        <a:t>Yes</a:t>
                      </a:r>
                    </a:p>
                  </a:txBody>
                  <a:tcPr marL="68544" marR="68544" marT="34272" marB="34272" anchor="ctr">
                    <a:lnL w="9525" cap="flat" cmpd="sng" algn="ctr">
                      <a:solidFill>
                        <a:srgbClr val="767680"/>
                      </a:solidFill>
                      <a:prstDash val="solid"/>
                      <a:round/>
                      <a:headEnd type="none" w="med" len="med"/>
                      <a:tailEnd type="none" w="med" len="med"/>
                    </a:lnL>
                    <a:lnR w="12700" cap="flat" cmpd="sng" algn="ctr">
                      <a:solidFill>
                        <a:srgbClr val="808086"/>
                      </a:solidFill>
                      <a:prstDash val="solid"/>
                      <a:round/>
                      <a:headEnd type="none" w="med" len="med"/>
                      <a:tailEnd type="none" w="med" len="med"/>
                    </a:lnR>
                    <a:lnT w="9525" cap="flat" cmpd="sng" algn="ctr">
                      <a:solidFill>
                        <a:srgbClr val="767680"/>
                      </a:solidFill>
                      <a:prstDash val="solid"/>
                      <a:round/>
                      <a:headEnd type="none" w="med" len="med"/>
                      <a:tailEnd type="none" w="med" len="med"/>
                    </a:lnT>
                    <a:lnB w="12700" cap="flat" cmpd="sng" algn="ctr">
                      <a:solidFill>
                        <a:srgbClr val="8080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sp>
        <p:nvSpPr>
          <p:cNvPr id="14" name="footnote_63805310087011884819" descr="Footnote">
            <a:extLst>
              <a:ext uri="{FF2B5EF4-FFF2-40B4-BE49-F238E27FC236}">
                <a16:creationId xmlns:a16="http://schemas.microsoft.com/office/drawing/2014/main" id="{B2C57AFA-F4ED-4768-A71D-C42158C664F9}"/>
              </a:ext>
            </a:extLst>
          </p:cNvPr>
          <p:cNvSpPr txBox="1"/>
          <p:nvPr/>
        </p:nvSpPr>
        <p:spPr>
          <a:xfrm>
            <a:off x="598289" y="6006576"/>
            <a:ext cx="11365111" cy="429348"/>
          </a:xfrm>
          <a:prstGeom prst="rect">
            <a:avLst/>
          </a:prstGeom>
          <a:noFill/>
        </p:spPr>
        <p:txBody>
          <a:bodyPr vert="horz" wrap="square" lIns="0" tIns="0" rIns="0" bIns="0" rtlCol="0" anchor="b" anchorCtr="0">
            <a:noAutofit/>
          </a:bodyPr>
          <a:lstStyle/>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Aspen is the primary student information management system (SIS) of record for Boston Public Schools. EY had limited, read-access to Aspen to verify student information; most analysis leveraged BPS provided extracts from Aspen </a:t>
            </a:r>
          </a:p>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DESE SIMS is the MA state Student Information Management System (SIMS), which is a student-level data collection system used collect and analyze student level data</a:t>
            </a:r>
          </a:p>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“Other” data sources include: ACCESS for ELs, BPS transportation uncovered routes Google Sheet, BPS Bullying Hotline Google Sheet, BPS Student Assignment Megafile</a:t>
            </a:r>
          </a:p>
        </p:txBody>
      </p:sp>
      <p:sp>
        <p:nvSpPr>
          <p:cNvPr id="11" name="TextBox 10">
            <a:extLst>
              <a:ext uri="{FF2B5EF4-FFF2-40B4-BE49-F238E27FC236}">
                <a16:creationId xmlns:a16="http://schemas.microsoft.com/office/drawing/2014/main" id="{456AE14F-9EE8-4ABD-8E0F-C7A39B59010A}"/>
              </a:ext>
            </a:extLst>
          </p:cNvPr>
          <p:cNvSpPr txBox="1"/>
          <p:nvPr/>
        </p:nvSpPr>
        <p:spPr>
          <a:xfrm>
            <a:off x="2660651" y="6443464"/>
            <a:ext cx="6231001" cy="298543"/>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i="1"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17</a:t>
            </a:fld>
            <a:endParaRPr lang="en-GB" dirty="0">
              <a:solidFill>
                <a:srgbClr val="2E2E38"/>
              </a:solidFill>
            </a:endParaRPr>
          </a:p>
        </p:txBody>
      </p:sp>
    </p:spTree>
    <p:extLst>
      <p:ext uri="{BB962C8B-B14F-4D97-AF65-F5344CB8AC3E}">
        <p14:creationId xmlns:p14="http://schemas.microsoft.com/office/powerpoint/2010/main" val="235795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Project overview</a:t>
            </a:r>
            <a:br>
              <a:rPr lang="en-GB" dirty="0"/>
            </a:br>
            <a:r>
              <a:rPr lang="en-GB" sz="1600" dirty="0"/>
              <a:t>BPS “data domains” (2021-22 school year) independently analyzed by EY on behalf of DESE</a:t>
            </a:r>
            <a:endParaRPr lang="en-IN" sz="1600" dirty="0">
              <a:solidFill>
                <a:srgbClr val="FF0000"/>
              </a:solidFill>
            </a:endParaRPr>
          </a:p>
        </p:txBody>
      </p:sp>
      <p:graphicFrame>
        <p:nvGraphicFramePr>
          <p:cNvPr id="13" name="Table 4">
            <a:extLst>
              <a:ext uri="{FF2B5EF4-FFF2-40B4-BE49-F238E27FC236}">
                <a16:creationId xmlns:a16="http://schemas.microsoft.com/office/drawing/2014/main" id="{1884D6B8-9745-482F-9B90-BA043868DD11}"/>
              </a:ext>
            </a:extLst>
          </p:cNvPr>
          <p:cNvGraphicFramePr>
            <a:graphicFrameLocks noGrp="1"/>
          </p:cNvGraphicFramePr>
          <p:nvPr>
            <p:extLst>
              <p:ext uri="{D42A27DB-BD31-4B8C-83A1-F6EECF244321}">
                <p14:modId xmlns:p14="http://schemas.microsoft.com/office/powerpoint/2010/main" val="566990132"/>
              </p:ext>
            </p:extLst>
          </p:nvPr>
        </p:nvGraphicFramePr>
        <p:xfrm>
          <a:off x="591093" y="961167"/>
          <a:ext cx="10982324" cy="5328920"/>
        </p:xfrm>
        <a:graphic>
          <a:graphicData uri="http://schemas.openxmlformats.org/drawingml/2006/table">
            <a:tbl>
              <a:tblPr firstRow="1" bandRow="1"/>
              <a:tblGrid>
                <a:gridCol w="363064">
                  <a:extLst>
                    <a:ext uri="{9D8B030D-6E8A-4147-A177-3AD203B41FA5}">
                      <a16:colId xmlns:a16="http://schemas.microsoft.com/office/drawing/2014/main" val="248498841"/>
                    </a:ext>
                  </a:extLst>
                </a:gridCol>
                <a:gridCol w="1199468">
                  <a:extLst>
                    <a:ext uri="{9D8B030D-6E8A-4147-A177-3AD203B41FA5}">
                      <a16:colId xmlns:a16="http://schemas.microsoft.com/office/drawing/2014/main" val="2995776684"/>
                    </a:ext>
                  </a:extLst>
                </a:gridCol>
                <a:gridCol w="5214468">
                  <a:extLst>
                    <a:ext uri="{9D8B030D-6E8A-4147-A177-3AD203B41FA5}">
                      <a16:colId xmlns:a16="http://schemas.microsoft.com/office/drawing/2014/main" val="2311437133"/>
                    </a:ext>
                  </a:extLst>
                </a:gridCol>
                <a:gridCol w="4205324">
                  <a:extLst>
                    <a:ext uri="{9D8B030D-6E8A-4147-A177-3AD203B41FA5}">
                      <a16:colId xmlns:a16="http://schemas.microsoft.com/office/drawing/2014/main" val="3289673103"/>
                    </a:ext>
                  </a:extLst>
                </a:gridCol>
              </a:tblGrid>
              <a:tr h="228137">
                <a:tc>
                  <a:txBody>
                    <a:bodyPr/>
                    <a:lstStyle>
                      <a:lvl1pPr marL="0" algn="l" defTabSz="914390" rtl="0" eaLnBrk="1" latinLnBrk="0" hangingPunct="1">
                        <a:defRPr sz="1800" b="1" kern="1200">
                          <a:solidFill>
                            <a:schemeClr val="lt1"/>
                          </a:solidFill>
                          <a:latin typeface="Calibri" panose="020F0502020204030204"/>
                        </a:defRPr>
                      </a:lvl1pPr>
                      <a:lvl2pPr marL="457196" algn="l" defTabSz="914390" rtl="0" eaLnBrk="1" latinLnBrk="0" hangingPunct="1">
                        <a:defRPr sz="1800" b="1" kern="1200">
                          <a:solidFill>
                            <a:schemeClr val="lt1"/>
                          </a:solidFill>
                          <a:latin typeface="Calibri" panose="020F0502020204030204"/>
                        </a:defRPr>
                      </a:lvl2pPr>
                      <a:lvl3pPr marL="914390" algn="l" defTabSz="914390" rtl="0" eaLnBrk="1" latinLnBrk="0" hangingPunct="1">
                        <a:defRPr sz="1800" b="1" kern="1200">
                          <a:solidFill>
                            <a:schemeClr val="lt1"/>
                          </a:solidFill>
                          <a:latin typeface="Calibri" panose="020F0502020204030204"/>
                        </a:defRPr>
                      </a:lvl3pPr>
                      <a:lvl4pPr marL="1371584" algn="l" defTabSz="914390" rtl="0" eaLnBrk="1" latinLnBrk="0" hangingPunct="1">
                        <a:defRPr sz="1800" b="1" kern="1200">
                          <a:solidFill>
                            <a:schemeClr val="lt1"/>
                          </a:solidFill>
                          <a:latin typeface="Calibri" panose="020F0502020204030204"/>
                        </a:defRPr>
                      </a:lvl4pPr>
                      <a:lvl5pPr marL="1828778" algn="l" defTabSz="914390" rtl="0" eaLnBrk="1" latinLnBrk="0" hangingPunct="1">
                        <a:defRPr sz="1800" b="1" kern="1200">
                          <a:solidFill>
                            <a:schemeClr val="lt1"/>
                          </a:solidFill>
                          <a:latin typeface="Calibri" panose="020F0502020204030204"/>
                        </a:defRPr>
                      </a:lvl5pPr>
                      <a:lvl6pPr marL="2285974" algn="l" defTabSz="914390" rtl="0" eaLnBrk="1" latinLnBrk="0" hangingPunct="1">
                        <a:defRPr sz="1800" b="1" kern="1200">
                          <a:solidFill>
                            <a:schemeClr val="lt1"/>
                          </a:solidFill>
                          <a:latin typeface="Calibri" panose="020F0502020204030204"/>
                        </a:defRPr>
                      </a:lvl6pPr>
                      <a:lvl7pPr marL="2743169" algn="l" defTabSz="914390" rtl="0" eaLnBrk="1" latinLnBrk="0" hangingPunct="1">
                        <a:defRPr sz="1800" b="1" kern="1200">
                          <a:solidFill>
                            <a:schemeClr val="lt1"/>
                          </a:solidFill>
                          <a:latin typeface="Calibri" panose="020F0502020204030204"/>
                        </a:defRPr>
                      </a:lvl7pPr>
                      <a:lvl8pPr marL="3200363" algn="l" defTabSz="914390" rtl="0" eaLnBrk="1" latinLnBrk="0" hangingPunct="1">
                        <a:defRPr sz="1800" b="1" kern="1200">
                          <a:solidFill>
                            <a:schemeClr val="lt1"/>
                          </a:solidFill>
                          <a:latin typeface="Calibri" panose="020F0502020204030204"/>
                        </a:defRPr>
                      </a:lvl8pPr>
                      <a:lvl9pPr marL="3657558" algn="l" defTabSz="914390" rtl="0" eaLnBrk="1" latinLnBrk="0" hangingPunct="1">
                        <a:defRPr sz="1800" b="1" kern="1200">
                          <a:solidFill>
                            <a:schemeClr val="lt1"/>
                          </a:solidFill>
                          <a:latin typeface="Calibri" panose="020F0502020204030204"/>
                        </a:defRPr>
                      </a:lvl9pPr>
                    </a:lstStyle>
                    <a:p>
                      <a:pPr marL="0" algn="l" defTabSz="685457" rtl="0" eaLnBrk="1" latinLnBrk="0" hangingPunct="1">
                        <a:spcAft>
                          <a:spcPts val="600"/>
                        </a:spcAft>
                      </a:pPr>
                      <a:r>
                        <a:rPr lang="en-US" sz="1100" b="1" kern="1200" dirty="0">
                          <a:solidFill>
                            <a:sysClr val="windowText" lastClr="000000"/>
                          </a:solidFill>
                          <a:latin typeface="+mn-lt"/>
                          <a:ea typeface="+mn-ea"/>
                          <a:cs typeface="+mn-cs"/>
                        </a:rPr>
                        <a:t>No:</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lvl1pPr marL="0" algn="l" defTabSz="685457" rtl="0" eaLnBrk="1" latinLnBrk="0" hangingPunct="1">
                        <a:defRPr sz="1349" b="1" kern="1200">
                          <a:solidFill>
                            <a:schemeClr val="lt1"/>
                          </a:solidFill>
                          <a:latin typeface="Arial"/>
                        </a:defRPr>
                      </a:lvl1pPr>
                      <a:lvl2pPr marL="342728" algn="l" defTabSz="685457" rtl="0" eaLnBrk="1" latinLnBrk="0" hangingPunct="1">
                        <a:defRPr sz="1349" b="1" kern="1200">
                          <a:solidFill>
                            <a:schemeClr val="lt1"/>
                          </a:solidFill>
                          <a:latin typeface="Arial"/>
                        </a:defRPr>
                      </a:lvl2pPr>
                      <a:lvl3pPr marL="685457" algn="l" defTabSz="685457" rtl="0" eaLnBrk="1" latinLnBrk="0" hangingPunct="1">
                        <a:defRPr sz="1349" b="1" kern="1200">
                          <a:solidFill>
                            <a:schemeClr val="lt1"/>
                          </a:solidFill>
                          <a:latin typeface="Arial"/>
                        </a:defRPr>
                      </a:lvl3pPr>
                      <a:lvl4pPr marL="1028186" algn="l" defTabSz="685457" rtl="0" eaLnBrk="1" latinLnBrk="0" hangingPunct="1">
                        <a:defRPr sz="1349" b="1" kern="1200">
                          <a:solidFill>
                            <a:schemeClr val="lt1"/>
                          </a:solidFill>
                          <a:latin typeface="Arial"/>
                        </a:defRPr>
                      </a:lvl4pPr>
                      <a:lvl5pPr marL="1370915" algn="l" defTabSz="685457" rtl="0" eaLnBrk="1" latinLnBrk="0" hangingPunct="1">
                        <a:defRPr sz="1349" b="1" kern="1200">
                          <a:solidFill>
                            <a:schemeClr val="lt1"/>
                          </a:solidFill>
                          <a:latin typeface="Arial"/>
                        </a:defRPr>
                      </a:lvl5pPr>
                      <a:lvl6pPr marL="1713643" algn="l" defTabSz="685457" rtl="0" eaLnBrk="1" latinLnBrk="0" hangingPunct="1">
                        <a:defRPr sz="1349" b="1" kern="1200">
                          <a:solidFill>
                            <a:schemeClr val="lt1"/>
                          </a:solidFill>
                          <a:latin typeface="Arial"/>
                        </a:defRPr>
                      </a:lvl6pPr>
                      <a:lvl7pPr marL="2056371" algn="l" defTabSz="685457" rtl="0" eaLnBrk="1" latinLnBrk="0" hangingPunct="1">
                        <a:defRPr sz="1349" b="1" kern="1200">
                          <a:solidFill>
                            <a:schemeClr val="lt1"/>
                          </a:solidFill>
                          <a:latin typeface="Arial"/>
                        </a:defRPr>
                      </a:lvl7pPr>
                      <a:lvl8pPr marL="2399100" algn="l" defTabSz="685457" rtl="0" eaLnBrk="1" latinLnBrk="0" hangingPunct="1">
                        <a:defRPr sz="1349" b="1" kern="1200">
                          <a:solidFill>
                            <a:schemeClr val="lt1"/>
                          </a:solidFill>
                          <a:latin typeface="Arial"/>
                        </a:defRPr>
                      </a:lvl8pPr>
                      <a:lvl9pPr marL="2741828" algn="l" defTabSz="685457" rtl="0" eaLnBrk="1" latinLnBrk="0" hangingPunct="1">
                        <a:defRPr sz="1349" b="1" kern="1200">
                          <a:solidFill>
                            <a:schemeClr val="lt1"/>
                          </a:solidFill>
                          <a:latin typeface="Arial"/>
                        </a:defRPr>
                      </a:lvl9pPr>
                    </a:lstStyle>
                    <a:p>
                      <a:pPr>
                        <a:spcAft>
                          <a:spcPts val="600"/>
                        </a:spcAft>
                      </a:pPr>
                      <a:r>
                        <a:rPr lang="en-US" sz="1100" b="1" kern="1200" dirty="0">
                          <a:solidFill>
                            <a:sysClr val="windowText" lastClr="000000"/>
                          </a:solidFill>
                          <a:latin typeface="+mn-lt"/>
                          <a:ea typeface="+mn-ea"/>
                          <a:cs typeface="+mn-cs"/>
                        </a:rPr>
                        <a:t>Data domains</a:t>
                      </a:r>
                      <a:endParaRPr lang="en-US" sz="1400" b="1" dirty="0">
                        <a:solidFill>
                          <a:sysClr val="windowText" lastClr="000000"/>
                        </a:solidFill>
                        <a:latin typeface="+mn-lt"/>
                      </a:endParaRP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lvl1pPr marL="0" algn="l" defTabSz="685457" rtl="0" eaLnBrk="1" latinLnBrk="0" hangingPunct="1">
                        <a:defRPr sz="1349" b="1" kern="1200">
                          <a:solidFill>
                            <a:schemeClr val="lt1"/>
                          </a:solidFill>
                          <a:latin typeface="Arial"/>
                        </a:defRPr>
                      </a:lvl1pPr>
                      <a:lvl2pPr marL="342728" algn="l" defTabSz="685457" rtl="0" eaLnBrk="1" latinLnBrk="0" hangingPunct="1">
                        <a:defRPr sz="1349" b="1" kern="1200">
                          <a:solidFill>
                            <a:schemeClr val="lt1"/>
                          </a:solidFill>
                          <a:latin typeface="Arial"/>
                        </a:defRPr>
                      </a:lvl2pPr>
                      <a:lvl3pPr marL="685457" algn="l" defTabSz="685457" rtl="0" eaLnBrk="1" latinLnBrk="0" hangingPunct="1">
                        <a:defRPr sz="1349" b="1" kern="1200">
                          <a:solidFill>
                            <a:schemeClr val="lt1"/>
                          </a:solidFill>
                          <a:latin typeface="Arial"/>
                        </a:defRPr>
                      </a:lvl3pPr>
                      <a:lvl4pPr marL="1028186" algn="l" defTabSz="685457" rtl="0" eaLnBrk="1" latinLnBrk="0" hangingPunct="1">
                        <a:defRPr sz="1349" b="1" kern="1200">
                          <a:solidFill>
                            <a:schemeClr val="lt1"/>
                          </a:solidFill>
                          <a:latin typeface="Arial"/>
                        </a:defRPr>
                      </a:lvl4pPr>
                      <a:lvl5pPr marL="1370915" algn="l" defTabSz="685457" rtl="0" eaLnBrk="1" latinLnBrk="0" hangingPunct="1">
                        <a:defRPr sz="1349" b="1" kern="1200">
                          <a:solidFill>
                            <a:schemeClr val="lt1"/>
                          </a:solidFill>
                          <a:latin typeface="Arial"/>
                        </a:defRPr>
                      </a:lvl5pPr>
                      <a:lvl6pPr marL="1713643" algn="l" defTabSz="685457" rtl="0" eaLnBrk="1" latinLnBrk="0" hangingPunct="1">
                        <a:defRPr sz="1349" b="1" kern="1200">
                          <a:solidFill>
                            <a:schemeClr val="lt1"/>
                          </a:solidFill>
                          <a:latin typeface="Arial"/>
                        </a:defRPr>
                      </a:lvl6pPr>
                      <a:lvl7pPr marL="2056371" algn="l" defTabSz="685457" rtl="0" eaLnBrk="1" latinLnBrk="0" hangingPunct="1">
                        <a:defRPr sz="1349" b="1" kern="1200">
                          <a:solidFill>
                            <a:schemeClr val="lt1"/>
                          </a:solidFill>
                          <a:latin typeface="Arial"/>
                        </a:defRPr>
                      </a:lvl7pPr>
                      <a:lvl8pPr marL="2399100" algn="l" defTabSz="685457" rtl="0" eaLnBrk="1" latinLnBrk="0" hangingPunct="1">
                        <a:defRPr sz="1349" b="1" kern="1200">
                          <a:solidFill>
                            <a:schemeClr val="lt1"/>
                          </a:solidFill>
                          <a:latin typeface="Arial"/>
                        </a:defRPr>
                      </a:lvl8pPr>
                      <a:lvl9pPr marL="2741828" algn="l" defTabSz="685457" rtl="0" eaLnBrk="1" latinLnBrk="0" hangingPunct="1">
                        <a:defRPr sz="1349" b="1" kern="1200">
                          <a:solidFill>
                            <a:schemeClr val="lt1"/>
                          </a:solidFill>
                          <a:latin typeface="Arial"/>
                        </a:defRPr>
                      </a:lvl9pPr>
                    </a:lstStyle>
                    <a:p>
                      <a:pPr>
                        <a:spcAft>
                          <a:spcPts val="600"/>
                        </a:spcAft>
                      </a:pPr>
                      <a:r>
                        <a:rPr lang="en-US" sz="1100" b="1" dirty="0">
                          <a:solidFill>
                            <a:sysClr val="windowText" lastClr="000000"/>
                          </a:solidFill>
                          <a:latin typeface="+mn-lt"/>
                        </a:rPr>
                        <a:t>High-level scope areas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a:spcAft>
                          <a:spcPts val="600"/>
                        </a:spcAft>
                      </a:pPr>
                      <a:r>
                        <a:rPr lang="en-US" sz="1100" b="1" dirty="0">
                          <a:solidFill>
                            <a:sysClr val="windowText" lastClr="000000"/>
                          </a:solidFill>
                          <a:latin typeface="+mn-lt"/>
                        </a:rPr>
                        <a:t>Out-of-scope areas </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2334961713"/>
                  </a:ext>
                </a:extLst>
              </a:tr>
              <a:tr h="942422">
                <a:tc>
                  <a:txBody>
                    <a:bodyPr/>
                    <a:lstStyle>
                      <a:lvl1pPr marL="0" algn="l" defTabSz="914390" rtl="0" eaLnBrk="1" latinLnBrk="0" hangingPunct="1">
                        <a:defRPr sz="1800" kern="1200">
                          <a:solidFill>
                            <a:schemeClr val="dk1"/>
                          </a:solidFill>
                          <a:latin typeface="Calibri" panose="020F0502020204030204"/>
                        </a:defRPr>
                      </a:lvl1pPr>
                      <a:lvl2pPr marL="457196" algn="l" defTabSz="914390" rtl="0" eaLnBrk="1" latinLnBrk="0" hangingPunct="1">
                        <a:defRPr sz="1800" kern="1200">
                          <a:solidFill>
                            <a:schemeClr val="dk1"/>
                          </a:solidFill>
                          <a:latin typeface="Calibri" panose="020F0502020204030204"/>
                        </a:defRPr>
                      </a:lvl2pPr>
                      <a:lvl3pPr marL="914390" algn="l" defTabSz="914390" rtl="0" eaLnBrk="1" latinLnBrk="0" hangingPunct="1">
                        <a:defRPr sz="1800" kern="1200">
                          <a:solidFill>
                            <a:schemeClr val="dk1"/>
                          </a:solidFill>
                          <a:latin typeface="Calibri" panose="020F0502020204030204"/>
                        </a:defRPr>
                      </a:lvl3pPr>
                      <a:lvl4pPr marL="1371584" algn="l" defTabSz="914390" rtl="0" eaLnBrk="1" latinLnBrk="0" hangingPunct="1">
                        <a:defRPr sz="1800" kern="1200">
                          <a:solidFill>
                            <a:schemeClr val="dk1"/>
                          </a:solidFill>
                          <a:latin typeface="Calibri" panose="020F0502020204030204"/>
                        </a:defRPr>
                      </a:lvl4pPr>
                      <a:lvl5pPr marL="1828778" algn="l" defTabSz="914390" rtl="0" eaLnBrk="1" latinLnBrk="0" hangingPunct="1">
                        <a:defRPr sz="1800" kern="1200">
                          <a:solidFill>
                            <a:schemeClr val="dk1"/>
                          </a:solidFill>
                          <a:latin typeface="Calibri" panose="020F0502020204030204"/>
                        </a:defRPr>
                      </a:lvl5pPr>
                      <a:lvl6pPr marL="2285974" algn="l" defTabSz="914390" rtl="0" eaLnBrk="1" latinLnBrk="0" hangingPunct="1">
                        <a:defRPr sz="1800" kern="1200">
                          <a:solidFill>
                            <a:schemeClr val="dk1"/>
                          </a:solidFill>
                          <a:latin typeface="Calibri" panose="020F0502020204030204"/>
                        </a:defRPr>
                      </a:lvl6pPr>
                      <a:lvl7pPr marL="2743169" algn="l" defTabSz="914390" rtl="0" eaLnBrk="1" latinLnBrk="0" hangingPunct="1">
                        <a:defRPr sz="1800" kern="1200">
                          <a:solidFill>
                            <a:schemeClr val="dk1"/>
                          </a:solidFill>
                          <a:latin typeface="Calibri" panose="020F0502020204030204"/>
                        </a:defRPr>
                      </a:lvl7pPr>
                      <a:lvl8pPr marL="3200363" algn="l" defTabSz="914390" rtl="0" eaLnBrk="1" latinLnBrk="0" hangingPunct="1">
                        <a:defRPr sz="1800" kern="1200">
                          <a:solidFill>
                            <a:schemeClr val="dk1"/>
                          </a:solidFill>
                          <a:latin typeface="Calibri" panose="020F0502020204030204"/>
                        </a:defRPr>
                      </a:lvl8pPr>
                      <a:lvl9pPr marL="3657558" algn="l" defTabSz="914390" rtl="0" eaLnBrk="1" latinLnBrk="0" hangingPunct="1">
                        <a:defRPr sz="1800" kern="1200">
                          <a:solidFill>
                            <a:schemeClr val="dk1"/>
                          </a:solidFill>
                          <a:latin typeface="Calibri" panose="020F0502020204030204"/>
                        </a:defRPr>
                      </a:lvl9pPr>
                    </a:lstStyle>
                    <a:p>
                      <a:pPr algn="ctr">
                        <a:spcAft>
                          <a:spcPts val="600"/>
                        </a:spcAft>
                      </a:pPr>
                      <a:r>
                        <a:rPr lang="en-US" sz="1100" b="1" dirty="0">
                          <a:solidFill>
                            <a:schemeClr val="tx1"/>
                          </a:solidFill>
                          <a:latin typeface="+mn-lt"/>
                        </a:rPr>
                        <a:t>1</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lvl1pPr marL="0" algn="l" defTabSz="914390" rtl="0" eaLnBrk="1" latinLnBrk="0" hangingPunct="1">
                        <a:defRPr sz="1800" kern="1200">
                          <a:solidFill>
                            <a:schemeClr val="dk1"/>
                          </a:solidFill>
                          <a:latin typeface="Calibri" panose="020F0502020204030204"/>
                        </a:defRPr>
                      </a:lvl1pPr>
                      <a:lvl2pPr marL="457196" algn="l" defTabSz="914390" rtl="0" eaLnBrk="1" latinLnBrk="0" hangingPunct="1">
                        <a:defRPr sz="1800" kern="1200">
                          <a:solidFill>
                            <a:schemeClr val="dk1"/>
                          </a:solidFill>
                          <a:latin typeface="Calibri" panose="020F0502020204030204"/>
                        </a:defRPr>
                      </a:lvl2pPr>
                      <a:lvl3pPr marL="914390" algn="l" defTabSz="914390" rtl="0" eaLnBrk="1" latinLnBrk="0" hangingPunct="1">
                        <a:defRPr sz="1800" kern="1200">
                          <a:solidFill>
                            <a:schemeClr val="dk1"/>
                          </a:solidFill>
                          <a:latin typeface="Calibri" panose="020F0502020204030204"/>
                        </a:defRPr>
                      </a:lvl3pPr>
                      <a:lvl4pPr marL="1371584" algn="l" defTabSz="914390" rtl="0" eaLnBrk="1" latinLnBrk="0" hangingPunct="1">
                        <a:defRPr sz="1800" kern="1200">
                          <a:solidFill>
                            <a:schemeClr val="dk1"/>
                          </a:solidFill>
                          <a:latin typeface="Calibri" panose="020F0502020204030204"/>
                        </a:defRPr>
                      </a:lvl4pPr>
                      <a:lvl5pPr marL="1828778" algn="l" defTabSz="914390" rtl="0" eaLnBrk="1" latinLnBrk="0" hangingPunct="1">
                        <a:defRPr sz="1800" kern="1200">
                          <a:solidFill>
                            <a:schemeClr val="dk1"/>
                          </a:solidFill>
                          <a:latin typeface="Calibri" panose="020F0502020204030204"/>
                        </a:defRPr>
                      </a:lvl5pPr>
                      <a:lvl6pPr marL="2285974" algn="l" defTabSz="914390" rtl="0" eaLnBrk="1" latinLnBrk="0" hangingPunct="1">
                        <a:defRPr sz="1800" kern="1200">
                          <a:solidFill>
                            <a:schemeClr val="dk1"/>
                          </a:solidFill>
                          <a:latin typeface="Calibri" panose="020F0502020204030204"/>
                        </a:defRPr>
                      </a:lvl6pPr>
                      <a:lvl7pPr marL="2743169" algn="l" defTabSz="914390" rtl="0" eaLnBrk="1" latinLnBrk="0" hangingPunct="1">
                        <a:defRPr sz="1800" kern="1200">
                          <a:solidFill>
                            <a:schemeClr val="dk1"/>
                          </a:solidFill>
                          <a:latin typeface="Calibri" panose="020F0502020204030204"/>
                        </a:defRPr>
                      </a:lvl7pPr>
                      <a:lvl8pPr marL="3200363" algn="l" defTabSz="914390" rtl="0" eaLnBrk="1" latinLnBrk="0" hangingPunct="1">
                        <a:defRPr sz="1800" kern="1200">
                          <a:solidFill>
                            <a:schemeClr val="dk1"/>
                          </a:solidFill>
                          <a:latin typeface="Calibri" panose="020F0502020204030204"/>
                        </a:defRPr>
                      </a:lvl8pPr>
                      <a:lvl9pPr marL="3657558" algn="l" defTabSz="914390" rtl="0" eaLnBrk="1" latinLnBrk="0" hangingPunct="1">
                        <a:defRPr sz="1800" kern="1200">
                          <a:solidFill>
                            <a:schemeClr val="dk1"/>
                          </a:solidFill>
                          <a:latin typeface="Calibri" panose="020F0502020204030204"/>
                        </a:defRPr>
                      </a:lvl9pPr>
                    </a:lstStyle>
                    <a:p>
                      <a:pPr marL="0" indent="0">
                        <a:spcAft>
                          <a:spcPts val="200"/>
                        </a:spcAft>
                        <a:buFont typeface="Arial" panose="020B0604020202020204" pitchFamily="34" charset="0"/>
                        <a:buNone/>
                      </a:pPr>
                      <a:r>
                        <a:rPr lang="en-US" sz="1100" b="0" dirty="0">
                          <a:solidFill>
                            <a:schemeClr val="bg1"/>
                          </a:solidFill>
                          <a:latin typeface="+mj-lt"/>
                        </a:rPr>
                        <a:t>Student program participation </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457" rtl="0" eaLnBrk="1" latinLnBrk="0" hangingPunct="1">
                        <a:defRPr sz="1349" kern="1200">
                          <a:solidFill>
                            <a:schemeClr val="dk1"/>
                          </a:solidFill>
                          <a:latin typeface="Arial"/>
                        </a:defRPr>
                      </a:lvl1pPr>
                      <a:lvl2pPr marL="342728" algn="l" defTabSz="685457" rtl="0" eaLnBrk="1" latinLnBrk="0" hangingPunct="1">
                        <a:defRPr sz="1349" kern="1200">
                          <a:solidFill>
                            <a:schemeClr val="dk1"/>
                          </a:solidFill>
                          <a:latin typeface="Arial"/>
                        </a:defRPr>
                      </a:lvl2pPr>
                      <a:lvl3pPr marL="685457" algn="l" defTabSz="685457" rtl="0" eaLnBrk="1" latinLnBrk="0" hangingPunct="1">
                        <a:defRPr sz="1349" kern="1200">
                          <a:solidFill>
                            <a:schemeClr val="dk1"/>
                          </a:solidFill>
                          <a:latin typeface="Arial"/>
                        </a:defRPr>
                      </a:lvl3pPr>
                      <a:lvl4pPr marL="1028186" algn="l" defTabSz="685457" rtl="0" eaLnBrk="1" latinLnBrk="0" hangingPunct="1">
                        <a:defRPr sz="1349" kern="1200">
                          <a:solidFill>
                            <a:schemeClr val="dk1"/>
                          </a:solidFill>
                          <a:latin typeface="Arial"/>
                        </a:defRPr>
                      </a:lvl4pPr>
                      <a:lvl5pPr marL="1370915" algn="l" defTabSz="685457" rtl="0" eaLnBrk="1" latinLnBrk="0" hangingPunct="1">
                        <a:defRPr sz="1349" kern="1200">
                          <a:solidFill>
                            <a:schemeClr val="dk1"/>
                          </a:solidFill>
                          <a:latin typeface="Arial"/>
                        </a:defRPr>
                      </a:lvl5pPr>
                      <a:lvl6pPr marL="1713643" algn="l" defTabSz="685457" rtl="0" eaLnBrk="1" latinLnBrk="0" hangingPunct="1">
                        <a:defRPr sz="1349" kern="1200">
                          <a:solidFill>
                            <a:schemeClr val="dk1"/>
                          </a:solidFill>
                          <a:latin typeface="Arial"/>
                        </a:defRPr>
                      </a:lvl6pPr>
                      <a:lvl7pPr marL="2056371" algn="l" defTabSz="685457" rtl="0" eaLnBrk="1" latinLnBrk="0" hangingPunct="1">
                        <a:defRPr sz="1349" kern="1200">
                          <a:solidFill>
                            <a:schemeClr val="dk1"/>
                          </a:solidFill>
                          <a:latin typeface="Arial"/>
                        </a:defRPr>
                      </a:lvl7pPr>
                      <a:lvl8pPr marL="2399100" algn="l" defTabSz="685457" rtl="0" eaLnBrk="1" latinLnBrk="0" hangingPunct="1">
                        <a:defRPr sz="1349" kern="1200">
                          <a:solidFill>
                            <a:schemeClr val="dk1"/>
                          </a:solidFill>
                          <a:latin typeface="Arial"/>
                        </a:defRPr>
                      </a:lvl8pPr>
                      <a:lvl9pPr marL="2741828" algn="l" defTabSz="685457" rtl="0" eaLnBrk="1" latinLnBrk="0" hangingPunct="1">
                        <a:defRPr sz="1349" kern="1200">
                          <a:solidFill>
                            <a:schemeClr val="dk1"/>
                          </a:solidFill>
                          <a:latin typeface="Arial"/>
                        </a:defRPr>
                      </a:lvl9pPr>
                    </a:lstStyle>
                    <a:p>
                      <a:pPr marL="126000" lvl="0" indent="-126000" algn="l" defTabSz="914400" rtl="0" eaLnBrk="1" fontAlgn="t" latinLnBrk="0" hangingPunct="1">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j-lt"/>
                          <a:ea typeface="+mn-ea"/>
                          <a:cs typeface="Arial" panose="020B0604020202020204" pitchFamily="34" charset="0"/>
                        </a:rPr>
                        <a:t>Population of students with disabilities served in separate, partial, and full inclusion settings</a:t>
                      </a:r>
                    </a:p>
                    <a:p>
                      <a:pPr marL="126000" lvl="0" indent="-126000" algn="l" defTabSz="914400" rtl="0" eaLnBrk="1" fontAlgn="t" latinLnBrk="0" hangingPunct="1">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j-lt"/>
                          <a:ea typeface="+mn-ea"/>
                          <a:cs typeface="Arial" panose="020B0604020202020204" pitchFamily="34" charset="0"/>
                        </a:rPr>
                        <a:t>Population and documentation for students with IEPs (Individualized Education Plans)</a:t>
                      </a:r>
                    </a:p>
                    <a:p>
                      <a:pPr marL="126000" lvl="0" indent="-126000" algn="l" defTabSz="914400" rtl="0" eaLnBrk="1" fontAlgn="t" latinLnBrk="0" hangingPunct="1">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j-lt"/>
                          <a:ea typeface="+mn-ea"/>
                          <a:cs typeface="Arial" panose="020B0604020202020204" pitchFamily="34" charset="0"/>
                        </a:rPr>
                        <a:t>Population and documentation for students in EL (English Learner) programs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marR="0" lvl="0" indent="-125730" algn="l" rtl="0" eaLnBrk="1" fontAlgn="t" latinLnBrk="0" hangingPunct="1">
                        <a:lnSpc>
                          <a:spcPct val="100000"/>
                        </a:lnSpc>
                        <a:spcBef>
                          <a:spcPts val="0"/>
                        </a:spcBef>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n-lt"/>
                          <a:ea typeface="+mn-ea"/>
                          <a:cs typeface="Arial"/>
                        </a:rPr>
                        <a:t>Types of EL services provided </a:t>
                      </a:r>
                      <a:endParaRPr lang="en-US" sz="1100" b="0" i="0" u="none" strike="noStrike" kern="1200" dirty="0">
                        <a:solidFill>
                          <a:schemeClr val="bg1"/>
                        </a:solidFill>
                        <a:effectLst/>
                        <a:latin typeface="+mn-lt"/>
                        <a:ea typeface="+mn-ea"/>
                        <a:cs typeface="Arial" panose="020B0604020202020204" pitchFamily="34" charset="0"/>
                      </a:endParaRPr>
                    </a:p>
                    <a:p>
                      <a:pPr marL="125730" marR="0" lvl="0" indent="-125730" algn="l" defTabSz="685457" rtl="0" eaLnBrk="1" fontAlgn="t"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i="0" u="none" strike="noStrike" kern="1200" dirty="0">
                          <a:solidFill>
                            <a:schemeClr val="bg1"/>
                          </a:solidFill>
                          <a:effectLst/>
                          <a:latin typeface="+mn-lt"/>
                          <a:ea typeface="+mn-ea"/>
                          <a:cs typeface="Arial"/>
                        </a:rPr>
                        <a:t>504 plan documentation</a:t>
                      </a:r>
                      <a:endParaRPr lang="en-US" sz="1100" b="0" i="0" u="none" strike="noStrike" kern="1200" dirty="0">
                        <a:solidFill>
                          <a:schemeClr val="bg1"/>
                        </a:solidFill>
                        <a:effectLst/>
                        <a:latin typeface="+mj-lt"/>
                        <a:ea typeface="+mn-ea"/>
                        <a:cs typeface="Arial"/>
                      </a:endParaRP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345969"/>
                  </a:ext>
                </a:extLst>
              </a:tr>
              <a:tr h="738380">
                <a:tc>
                  <a:txBody>
                    <a:bodyPr/>
                    <a:lstStyle/>
                    <a:p>
                      <a:pPr algn="ctr">
                        <a:spcAft>
                          <a:spcPts val="600"/>
                        </a:spcAft>
                      </a:pPr>
                      <a:r>
                        <a:rPr lang="en-US" sz="1100" b="1" dirty="0">
                          <a:solidFill>
                            <a:schemeClr val="tx1"/>
                          </a:solidFill>
                          <a:latin typeface="+mn-lt"/>
                        </a:rPr>
                        <a:t>2</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indent="0">
                        <a:spcAft>
                          <a:spcPts val="200"/>
                        </a:spcAft>
                        <a:buFont typeface="Arial" panose="020B0604020202020204" pitchFamily="34" charset="0"/>
                        <a:buNone/>
                      </a:pPr>
                      <a:r>
                        <a:rPr lang="en-US" sz="1100" b="0" dirty="0">
                          <a:solidFill>
                            <a:schemeClr val="bg1"/>
                          </a:solidFill>
                          <a:latin typeface="+mj-lt"/>
                        </a:rPr>
                        <a:t>Student enrollment and exit</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n-US" sz="1100" b="0" i="0" u="none" strike="noStrike" dirty="0">
                          <a:solidFill>
                            <a:schemeClr val="bg1"/>
                          </a:solidFill>
                          <a:effectLst/>
                          <a:latin typeface="+mj-lt"/>
                          <a:cs typeface="Arial" panose="020B0604020202020204" pitchFamily="34" charset="0"/>
                        </a:rPr>
                        <a:t>Flow of data and data quality checks across student enrollment and exit/withdrawal</a:t>
                      </a:r>
                    </a:p>
                    <a:p>
                      <a:pPr marL="126000" lvl="0" indent="-126000" algn="l" rtl="0" fontAlgn="t">
                        <a:lnSpc>
                          <a:spcPct val="100000"/>
                        </a:lnSpc>
                        <a:spcAft>
                          <a:spcPts val="200"/>
                        </a:spcAft>
                        <a:buClrTx/>
                        <a:buSzPct val="75000"/>
                        <a:buFont typeface="Wingdings 3" panose="05040102010807070707" pitchFamily="18" charset="2"/>
                        <a:buChar char=""/>
                      </a:pPr>
                      <a:r>
                        <a:rPr lang="en-US" sz="1100" b="0" i="0" u="none" strike="noStrike" dirty="0">
                          <a:solidFill>
                            <a:schemeClr val="bg1"/>
                          </a:solidFill>
                          <a:effectLst/>
                          <a:latin typeface="+mj-lt"/>
                          <a:cs typeface="Arial" panose="020B0604020202020204" pitchFamily="34" charset="0"/>
                        </a:rPr>
                        <a:t>BPS withdrawal data reported to DESE</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lvl="0" indent="-125730" algn="l" rtl="0" fontAlgn="t">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n-lt"/>
                          <a:ea typeface="+mn-ea"/>
                          <a:cs typeface="Arial"/>
                        </a:rPr>
                        <a:t>Quantifying impact of unverified withdrawals on graduation/dropout rates</a:t>
                      </a:r>
                    </a:p>
                    <a:p>
                      <a:pPr marL="125730" lvl="0" indent="-125730" algn="l" rtl="0" fontAlgn="t">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n-lt"/>
                          <a:ea typeface="+mn-ea"/>
                          <a:cs typeface="Arial"/>
                        </a:rPr>
                        <a:t>Data completeness comparing Aspen counts vs. reported to DESE </a:t>
                      </a:r>
                      <a:endParaRPr lang="en-US" sz="1100" b="0" i="0" u="none" strike="noStrike" dirty="0">
                        <a:solidFill>
                          <a:schemeClr val="bg1"/>
                        </a:solidFill>
                        <a:effectLst/>
                        <a:latin typeface="+mj-lt"/>
                        <a:cs typeface="Arial" panose="020B0604020202020204" pitchFamily="34" charset="0"/>
                      </a:endParaRP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512920"/>
                  </a:ext>
                </a:extLst>
              </a:tr>
              <a:tr h="576476">
                <a:tc>
                  <a:txBody>
                    <a:bodyPr/>
                    <a:lstStyle/>
                    <a:p>
                      <a:pPr algn="ctr">
                        <a:spcAft>
                          <a:spcPts val="600"/>
                        </a:spcAft>
                      </a:pPr>
                      <a:r>
                        <a:rPr lang="en-US" sz="1100" b="1" dirty="0">
                          <a:solidFill>
                            <a:schemeClr val="tx1"/>
                          </a:solidFill>
                          <a:latin typeface="+mn-lt"/>
                        </a:rPr>
                        <a:t>3</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pPr marL="0" indent="0">
                        <a:spcAft>
                          <a:spcPts val="200"/>
                        </a:spcAft>
                        <a:buFont typeface="Arial" panose="020B0604020202020204" pitchFamily="34" charset="0"/>
                        <a:buNone/>
                      </a:pPr>
                      <a:r>
                        <a:rPr lang="en-US" sz="1100" b="0" dirty="0">
                          <a:solidFill>
                            <a:schemeClr val="bg1"/>
                          </a:solidFill>
                          <a:latin typeface="+mj-lt"/>
                        </a:rPr>
                        <a:t>Student discipline </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100" b="0" i="0" u="none" strike="noStrike" dirty="0">
                          <a:solidFill>
                            <a:schemeClr val="bg1"/>
                          </a:solidFill>
                          <a:effectLst/>
                          <a:latin typeface="+mj-lt"/>
                          <a:cs typeface="Arial" panose="020B0604020202020204" pitchFamily="34" charset="0"/>
                        </a:rPr>
                        <a:t>Data completeness and accuracy of BPS reported major infractions and associated disciplinary actions</a:t>
                      </a:r>
                    </a:p>
                    <a:p>
                      <a:pPr marL="126000" lvl="0" indent="-126000" algn="l" rtl="0" fontAlgn="t">
                        <a:lnSpc>
                          <a:spcPct val="100000"/>
                        </a:lnSpc>
                        <a:spcAft>
                          <a:spcPts val="200"/>
                        </a:spcAft>
                        <a:buClrTx/>
                        <a:buSzPct val="75000"/>
                        <a:buFont typeface="Wingdings 3" panose="05040102010807070707" pitchFamily="18" charset="2"/>
                        <a:buChar char=""/>
                      </a:pPr>
                      <a:r>
                        <a:rPr lang="en-US" sz="1100" b="0" i="0" u="none" strike="noStrike" dirty="0">
                          <a:solidFill>
                            <a:schemeClr val="bg1"/>
                          </a:solidFill>
                          <a:effectLst/>
                          <a:latin typeface="+mj-lt"/>
                          <a:cs typeface="Arial" panose="020B0604020202020204" pitchFamily="34" charset="0"/>
                        </a:rPr>
                        <a:t>Specific focus on data for suspensions, expulsions, and student arrests </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lvl="0" indent="-125730" algn="l" rtl="0" fontAlgn="t">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n-lt"/>
                          <a:ea typeface="+mn-ea"/>
                          <a:cs typeface="Arial"/>
                        </a:rPr>
                        <a:t>Detention/Timeout</a:t>
                      </a:r>
                    </a:p>
                    <a:p>
                      <a:pPr marL="125730" lvl="0" indent="-125730" algn="l" rtl="0" fontAlgn="t">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n-lt"/>
                          <a:ea typeface="+mn-ea"/>
                          <a:cs typeface="Arial"/>
                        </a:rPr>
                        <a:t>Analysis of consistency of disciplinary action types applied across schools </a:t>
                      </a:r>
                      <a:endParaRPr lang="en-US" sz="1100" b="0" dirty="0">
                        <a:solidFill>
                          <a:schemeClr val="bg1"/>
                        </a:solidFill>
                        <a:latin typeface="+mj-lt"/>
                      </a:endParaRP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71453"/>
                  </a:ext>
                </a:extLst>
              </a:tr>
              <a:tr h="390041">
                <a:tc>
                  <a:txBody>
                    <a:bodyPr/>
                    <a:lstStyle/>
                    <a:p>
                      <a:pPr algn="ctr">
                        <a:spcAft>
                          <a:spcPts val="600"/>
                        </a:spcAft>
                      </a:pPr>
                      <a:r>
                        <a:rPr lang="en-US" sz="1100" b="1" dirty="0">
                          <a:solidFill>
                            <a:schemeClr val="bg1"/>
                          </a:solidFill>
                          <a:latin typeface="+mn-lt"/>
                        </a:rPr>
                        <a:t>4</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8021"/>
                    </a:solidFill>
                  </a:tcPr>
                </a:tc>
                <a:tc>
                  <a:txBody>
                    <a:bodyPr/>
                    <a:lstStyle/>
                    <a:p>
                      <a:pPr marL="0" indent="0">
                        <a:spcAft>
                          <a:spcPts val="200"/>
                        </a:spcAft>
                        <a:buFont typeface="Arial" panose="020B0604020202020204" pitchFamily="34" charset="0"/>
                        <a:buNone/>
                      </a:pPr>
                      <a:r>
                        <a:rPr lang="en-US" sz="1100" b="0" dirty="0">
                          <a:solidFill>
                            <a:schemeClr val="bg1"/>
                          </a:solidFill>
                          <a:latin typeface="+mj-lt"/>
                        </a:rPr>
                        <a:t>Student restraints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100" b="0" i="0" u="none" strike="noStrike" kern="1200" dirty="0">
                          <a:solidFill>
                            <a:schemeClr val="bg1"/>
                          </a:solidFill>
                          <a:effectLst/>
                          <a:latin typeface="+mj-lt"/>
                          <a:ea typeface="+mn-ea"/>
                          <a:cs typeface="Arial" panose="020B0604020202020204" pitchFamily="34" charset="0"/>
                        </a:rPr>
                        <a:t>Process and data related to student restraints at BPS central office and at the school level</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i="0" u="none" strike="noStrike" kern="1200" dirty="0">
                          <a:solidFill>
                            <a:schemeClr val="bg1"/>
                          </a:solidFill>
                          <a:effectLst/>
                          <a:latin typeface="+mn-lt"/>
                          <a:ea typeface="+mn-ea"/>
                          <a:cs typeface="Arial"/>
                        </a:rPr>
                        <a:t>Analysis of restraint data to determine student/teacher behaviors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366272"/>
                  </a:ext>
                </a:extLst>
              </a:tr>
              <a:tr h="1322215">
                <a:tc>
                  <a:txBody>
                    <a:bodyPr/>
                    <a:lstStyle/>
                    <a:p>
                      <a:pPr algn="ctr">
                        <a:spcAft>
                          <a:spcPts val="600"/>
                        </a:spcAft>
                      </a:pPr>
                      <a:r>
                        <a:rPr lang="en-US" sz="1100" b="1" dirty="0">
                          <a:solidFill>
                            <a:schemeClr val="tx1"/>
                          </a:solidFill>
                          <a:latin typeface="+mn-lt"/>
                        </a:rPr>
                        <a:t>5</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pPr marL="0" indent="0">
                        <a:spcAft>
                          <a:spcPts val="200"/>
                        </a:spcAft>
                        <a:buFont typeface="Arial" panose="020B0604020202020204" pitchFamily="34" charset="0"/>
                        <a:buNone/>
                      </a:pPr>
                      <a:r>
                        <a:rPr lang="en-US" sz="1100" b="0" dirty="0">
                          <a:solidFill>
                            <a:schemeClr val="bg1"/>
                          </a:solidFill>
                          <a:latin typeface="+mj-lt"/>
                        </a:rPr>
                        <a:t>AM bus – on time performance</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100" b="0" dirty="0">
                          <a:solidFill>
                            <a:schemeClr val="bg1"/>
                          </a:solidFill>
                          <a:latin typeface="+mj-lt"/>
                        </a:rPr>
                        <a:t>Process and data related to on-time morning bus arrivals and uncovered routes (known and unknown)</a:t>
                      </a:r>
                    </a:p>
                    <a:p>
                      <a:pPr marL="126000" lvl="0" indent="-126000" algn="l">
                        <a:lnSpc>
                          <a:spcPct val="100000"/>
                        </a:lnSpc>
                        <a:spcAft>
                          <a:spcPts val="200"/>
                        </a:spcAft>
                        <a:buClrTx/>
                        <a:buSzPct val="75000"/>
                        <a:buFont typeface="Wingdings 3" panose="05040102010807070707" pitchFamily="18" charset="2"/>
                        <a:buChar char=""/>
                      </a:pPr>
                      <a:r>
                        <a:rPr lang="en-US" sz="1100" b="0" dirty="0">
                          <a:solidFill>
                            <a:schemeClr val="bg1"/>
                          </a:solidFill>
                          <a:latin typeface="+mj-lt"/>
                        </a:rPr>
                        <a:t>Current-state definitions (for example, what constitutes "on time" as shown in BPS reporting to DESE)</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Specific processes related to the selection of, and interactions with BPS’s third-party transportation vendor (Transdev)</a:t>
                      </a:r>
                    </a:p>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Afternoon GPS bus data</a:t>
                      </a:r>
                    </a:p>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Monitor packaging process</a:t>
                      </a:r>
                    </a:p>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Connection between bus participation and student programs</a:t>
                      </a:r>
                    </a:p>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2022-23 GPS data</a:t>
                      </a:r>
                    </a:p>
                    <a:p>
                      <a:pPr marL="125730" marR="0" lvl="0" indent="-12573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i="0" u="none" strike="noStrike" kern="1200" dirty="0">
                          <a:solidFill>
                            <a:schemeClr val="bg1"/>
                          </a:solidFill>
                          <a:effectLst/>
                          <a:latin typeface="+mn-lt"/>
                          <a:ea typeface="+mn-ea"/>
                          <a:cs typeface="Arial"/>
                        </a:rPr>
                        <a:t>Zonar data</a:t>
                      </a:r>
                      <a:endParaRPr lang="en-US" sz="1100" b="0" kern="1200" dirty="0">
                        <a:solidFill>
                          <a:schemeClr val="bg1"/>
                        </a:solidFill>
                        <a:latin typeface="+mn-lt"/>
                        <a:ea typeface="+mn-ea"/>
                        <a:cs typeface="Arial"/>
                      </a:endParaRP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937058"/>
                  </a:ext>
                </a:extLst>
              </a:tr>
              <a:tr h="390041">
                <a:tc>
                  <a:txBody>
                    <a:bodyPr/>
                    <a:lstStyle/>
                    <a:p>
                      <a:pPr algn="ctr">
                        <a:spcAft>
                          <a:spcPts val="600"/>
                        </a:spcAft>
                      </a:pPr>
                      <a:r>
                        <a:rPr lang="en-US" sz="1100" b="1" dirty="0">
                          <a:solidFill>
                            <a:schemeClr val="tx1"/>
                          </a:solidFill>
                          <a:latin typeface="+mn-lt"/>
                        </a:rPr>
                        <a:t>6</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pPr marL="0" indent="0">
                        <a:spcAft>
                          <a:spcPts val="200"/>
                        </a:spcAft>
                        <a:buFont typeface="Arial" panose="020B0604020202020204" pitchFamily="34" charset="0"/>
                        <a:buNone/>
                      </a:pPr>
                      <a:r>
                        <a:rPr lang="en-US" sz="1100" b="0" dirty="0">
                          <a:solidFill>
                            <a:schemeClr val="bg1"/>
                          </a:solidFill>
                          <a:latin typeface="+mj-lt"/>
                        </a:rPr>
                        <a:t>Parental complaints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lvl="0" indent="-125730" algn="l">
                        <a:lnSpc>
                          <a:spcPct val="100000"/>
                        </a:lnSpc>
                        <a:spcAft>
                          <a:spcPts val="200"/>
                        </a:spcAft>
                        <a:buClrTx/>
                        <a:buSzPct val="75000"/>
                        <a:buFont typeface="Wingdings 3" panose="05040102010807070707" pitchFamily="18" charset="2"/>
                        <a:buChar char=""/>
                      </a:pPr>
                      <a:r>
                        <a:rPr lang="en-US" sz="1100" b="0" dirty="0">
                          <a:solidFill>
                            <a:schemeClr val="bg1"/>
                          </a:solidFill>
                          <a:latin typeface="+mj-lt"/>
                        </a:rPr>
                        <a:t>Internal BPS systems and processes relating to parental complaints regarding student safety and bullying</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n-US" sz="1100" b="0" kern="1200" dirty="0">
                          <a:solidFill>
                            <a:schemeClr val="bg1"/>
                          </a:solidFill>
                          <a:latin typeface="+mn-lt"/>
                          <a:ea typeface="+mn-ea"/>
                          <a:cs typeface="+mn-cs"/>
                        </a:rPr>
                        <a:t>DESE Problem Resolution System (PRS)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698158"/>
                  </a:ext>
                </a:extLst>
              </a:tr>
              <a:tr h="576476">
                <a:tc>
                  <a:txBody>
                    <a:bodyPr/>
                    <a:lstStyle/>
                    <a:p>
                      <a:pPr algn="ctr">
                        <a:spcAft>
                          <a:spcPts val="600"/>
                        </a:spcAft>
                      </a:pPr>
                      <a:r>
                        <a:rPr lang="en-US" sz="1100" b="1" dirty="0">
                          <a:solidFill>
                            <a:schemeClr val="bg1"/>
                          </a:solidFill>
                          <a:latin typeface="+mn-lt"/>
                        </a:rPr>
                        <a:t>7</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pPr marL="0" indent="0">
                        <a:spcAft>
                          <a:spcPts val="200"/>
                        </a:spcAft>
                        <a:buFont typeface="Arial" panose="020B0604020202020204" pitchFamily="34" charset="0"/>
                        <a:buNone/>
                      </a:pPr>
                      <a:r>
                        <a:rPr lang="en-US" sz="1100" b="0" dirty="0">
                          <a:solidFill>
                            <a:schemeClr val="bg1"/>
                          </a:solidFill>
                          <a:latin typeface="+mj-lt"/>
                        </a:rPr>
                        <a:t>Student assignment</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730" lvl="0" indent="-125730" algn="l">
                        <a:lnSpc>
                          <a:spcPct val="100000"/>
                        </a:lnSpc>
                        <a:spcAft>
                          <a:spcPts val="200"/>
                        </a:spcAft>
                        <a:buClrTx/>
                        <a:buSzPct val="75000"/>
                        <a:buFont typeface="Wingdings 3" panose="05040102010807070707" pitchFamily="18" charset="2"/>
                        <a:buChar char=""/>
                      </a:pPr>
                      <a:r>
                        <a:rPr lang="en-US" sz="1100" b="0" dirty="0">
                          <a:solidFill>
                            <a:schemeClr val="bg1"/>
                          </a:solidFill>
                          <a:latin typeface="+mj-lt"/>
                        </a:rPr>
                        <a:t>Student school assignment preferences (desired school rankings) vs. ultimate school assignment (K-6 students) </a:t>
                      </a:r>
                    </a:p>
                    <a:p>
                      <a:pPr marL="125730" lvl="0" indent="-125730" algn="l">
                        <a:lnSpc>
                          <a:spcPct val="100000"/>
                        </a:lnSpc>
                        <a:spcAft>
                          <a:spcPts val="200"/>
                        </a:spcAft>
                        <a:buClrTx/>
                        <a:buSzPct val="75000"/>
                        <a:buFont typeface="Wingdings 3" panose="05040102010807070707" pitchFamily="18" charset="2"/>
                        <a:buChar char=""/>
                      </a:pPr>
                      <a:r>
                        <a:rPr lang="en-US" sz="1100" b="0" dirty="0">
                          <a:solidFill>
                            <a:schemeClr val="bg1"/>
                          </a:solidFill>
                          <a:latin typeface="+mj-lt"/>
                        </a:rPr>
                        <a:t>Student residency (home address) vs. enrollment (distance consideration) </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marR="0" lvl="0" indent="-12600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Exam schools (3)</a:t>
                      </a:r>
                    </a:p>
                    <a:p>
                      <a:pPr marL="126000" marR="0" lvl="0" indent="-126000" algn="l" defTabSz="914400" rtl="0" eaLnBrk="1" fontAlgn="auto" latinLnBrk="0" hangingPunct="1">
                        <a:lnSpc>
                          <a:spcPct val="100000"/>
                        </a:lnSpc>
                        <a:spcBef>
                          <a:spcPts val="0"/>
                        </a:spcBef>
                        <a:spcAft>
                          <a:spcPts val="200"/>
                        </a:spcAft>
                        <a:buClrTx/>
                        <a:buSzPct val="75000"/>
                        <a:buFont typeface="Wingdings 3" panose="05040102010807070707" pitchFamily="18" charset="2"/>
                        <a:buChar char=""/>
                        <a:tabLst/>
                        <a:defRPr/>
                      </a:pPr>
                      <a:r>
                        <a:rPr lang="en-US" sz="1100" b="0" kern="1200" dirty="0">
                          <a:solidFill>
                            <a:schemeClr val="bg1"/>
                          </a:solidFill>
                          <a:latin typeface="+mn-lt"/>
                          <a:ea typeface="+mn-ea"/>
                          <a:cs typeface="+mn-cs"/>
                        </a:rPr>
                        <a:t>Grades 7-12 for preferences</a:t>
                      </a:r>
                    </a:p>
                  </a:txBody>
                  <a:tcPr marL="68580" marR="68580" marT="34290" marB="342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30524"/>
                  </a:ext>
                </a:extLst>
              </a:tr>
            </a:tbl>
          </a:graphicData>
        </a:graphic>
      </p:graphicFrame>
      <p:sp>
        <p:nvSpPr>
          <p:cNvPr id="9" name="footnote_6380644981263800851" descr="Footnote">
            <a:extLst>
              <a:ext uri="{FF2B5EF4-FFF2-40B4-BE49-F238E27FC236}">
                <a16:creationId xmlns:a16="http://schemas.microsoft.com/office/drawing/2014/main" id="{47D9E3B3-BB89-45EF-9EEC-5568043D0E1A}"/>
              </a:ext>
            </a:extLst>
          </p:cNvPr>
          <p:cNvSpPr txBox="1"/>
          <p:nvPr/>
        </p:nvSpPr>
        <p:spPr>
          <a:xfrm>
            <a:off x="609916" y="6253400"/>
            <a:ext cx="10745656" cy="180001"/>
          </a:xfrm>
          <a:prstGeom prst="rect">
            <a:avLst/>
          </a:prstGeom>
          <a:noFill/>
        </p:spPr>
        <p:txBody>
          <a:bodyPr vert="horz" wrap="square" lIns="0" tIns="0" rIns="0" bIns="0" rtlCol="0" anchor="b" anchorCtr="0">
            <a:noAutofit/>
          </a:bodyPr>
          <a:lstStyle/>
          <a:p>
            <a:pPr marL="0" marR="0" lvl="0" indent="0" algn="l" defTabSz="914400" rtl="0" eaLnBrk="1" fontAlgn="auto" latinLnBrk="0" hangingPunct="1">
              <a:lnSpc>
                <a:spcPct val="100000"/>
              </a:lnSpc>
              <a:spcBef>
                <a:spcPct val="0"/>
              </a:spcBef>
              <a:spcAft>
                <a:spcPct val="0"/>
              </a:spcAft>
              <a:buClrTx/>
              <a:buSzPct val="10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Notes: The grade population is K-12 unless otherwise noted for a specific domain; Out-of-district schools are out-of-scope for all domains</a:t>
            </a:r>
            <a:r>
              <a:rPr kumimoji="0" lang="en-US" sz="8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Horace Mann charter schools (6) are out-of-scope for all domains except student assignment  </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0" name="TextBox 9">
            <a:extLst>
              <a:ext uri="{FF2B5EF4-FFF2-40B4-BE49-F238E27FC236}">
                <a16:creationId xmlns:a16="http://schemas.microsoft.com/office/drawing/2014/main" id="{E5074DBD-0E65-44C5-A102-B02C403E79B5}"/>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72393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61091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3" name="think-cell Slide" r:id="rId16" imgW="415" imgH="416" progId="TCLayout.ActiveDocument.1">
                  <p:embed/>
                </p:oleObj>
              </mc:Choice>
              <mc:Fallback>
                <p:oleObj name="think-cell Slide" r:id="rId1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Project overview</a:t>
            </a:r>
            <a:br>
              <a:rPr lang="en-GB" dirty="0"/>
            </a:br>
            <a:r>
              <a:rPr lang="en-US" sz="1600" dirty="0"/>
              <a:t>What do the “BPS data domains” look like in a student’s end-to-end journey?</a:t>
            </a:r>
            <a:endParaRPr lang="en-IN" sz="1600" dirty="0">
              <a:solidFill>
                <a:srgbClr val="FF0000"/>
              </a:solidFill>
            </a:endParaRPr>
          </a:p>
        </p:txBody>
      </p:sp>
      <p:sp>
        <p:nvSpPr>
          <p:cNvPr id="7" name="Arrow: Chevron 6">
            <a:extLst>
              <a:ext uri="{FF2B5EF4-FFF2-40B4-BE49-F238E27FC236}">
                <a16:creationId xmlns:a16="http://schemas.microsoft.com/office/drawing/2014/main" id="{0C335AA5-BF40-4E58-8BC0-FB32923A69BD}"/>
              </a:ext>
            </a:extLst>
          </p:cNvPr>
          <p:cNvSpPr/>
          <p:nvPr/>
        </p:nvSpPr>
        <p:spPr>
          <a:xfrm>
            <a:off x="779024" y="1034846"/>
            <a:ext cx="3303439" cy="529389"/>
          </a:xfrm>
          <a:prstGeom prst="chevron">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rgbClr val="2E2E38"/>
                </a:solidFill>
                <a:effectLst/>
                <a:uLnTx/>
                <a:uFillTx/>
                <a:latin typeface="EYInterstate Light"/>
                <a:ea typeface="+mn-ea"/>
                <a:cs typeface="+mn-cs"/>
              </a:rPr>
              <a:t>Entering BPS</a:t>
            </a:r>
          </a:p>
        </p:txBody>
      </p:sp>
      <p:pic>
        <p:nvPicPr>
          <p:cNvPr id="85" name="Graphic 84" descr="Enrollment &amp; exit legend">
            <a:extLst>
              <a:ext uri="{FF2B5EF4-FFF2-40B4-BE49-F238E27FC236}">
                <a16:creationId xmlns:a16="http://schemas.microsoft.com/office/drawing/2014/main" id="{A3A2D397-0010-4B95-BB4E-E553447845E9}"/>
              </a:ext>
              <a:ext uri="{C183D7F6-B498-43B3-948B-1728B52AA6E4}">
                <adec:decorative xmlns:adec="http://schemas.microsoft.com/office/drawing/2017/decorative" val="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36521" y="1622927"/>
            <a:ext cx="434092" cy="434092"/>
          </a:xfrm>
          <a:prstGeom prst="rect">
            <a:avLst/>
          </a:prstGeom>
        </p:spPr>
      </p:pic>
      <p:sp>
        <p:nvSpPr>
          <p:cNvPr id="30" name="Text box_6380437966284293644">
            <a:extLst>
              <a:ext uri="{FF2B5EF4-FFF2-40B4-BE49-F238E27FC236}">
                <a16:creationId xmlns:a16="http://schemas.microsoft.com/office/drawing/2014/main" id="{590ABD8A-150F-4409-9493-362A5CFF4CD4}"/>
              </a:ext>
            </a:extLst>
          </p:cNvPr>
          <p:cNvSpPr/>
          <p:nvPr>
            <p:custDataLst>
              <p:tags r:id="rId3"/>
            </p:custDataLst>
          </p:nvPr>
        </p:nvSpPr>
        <p:spPr>
          <a:xfrm>
            <a:off x="534194" y="2029610"/>
            <a:ext cx="1038747"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Welcome Center</a:t>
            </a:r>
          </a:p>
        </p:txBody>
      </p:sp>
      <p:sp>
        <p:nvSpPr>
          <p:cNvPr id="26" name="Content Placeholder 2">
            <a:extLst>
              <a:ext uri="{FF2B5EF4-FFF2-40B4-BE49-F238E27FC236}">
                <a16:creationId xmlns:a16="http://schemas.microsoft.com/office/drawing/2014/main" id="{5D3F5467-4B42-4053-A936-E9987D121E35}"/>
              </a:ext>
            </a:extLst>
          </p:cNvPr>
          <p:cNvSpPr txBox="1">
            <a:spLocks/>
          </p:cNvSpPr>
          <p:nvPr/>
        </p:nvSpPr>
        <p:spPr>
          <a:xfrm>
            <a:off x="1747027" y="1792110"/>
            <a:ext cx="2435115" cy="422071"/>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Eligible student and parent/guardian go to a BPS Welcome Center to enroll</a:t>
            </a:r>
          </a:p>
        </p:txBody>
      </p:sp>
      <p:pic>
        <p:nvPicPr>
          <p:cNvPr id="83" name="Graphic 82" descr="Program assignment legend">
            <a:extLst>
              <a:ext uri="{FF2B5EF4-FFF2-40B4-BE49-F238E27FC236}">
                <a16:creationId xmlns:a16="http://schemas.microsoft.com/office/drawing/2014/main" id="{4C35DD76-C58F-4F80-876C-5B8111B80E8D}"/>
              </a:ext>
              <a:ext uri="{C183D7F6-B498-43B3-948B-1728B52AA6E4}">
                <adec:decorative xmlns:adec="http://schemas.microsoft.com/office/drawing/2017/decorative" val="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36521" y="2636417"/>
            <a:ext cx="434092" cy="434092"/>
          </a:xfrm>
          <a:prstGeom prst="rect">
            <a:avLst/>
          </a:prstGeom>
        </p:spPr>
      </p:pic>
      <p:sp>
        <p:nvSpPr>
          <p:cNvPr id="32" name="Text box_6380437966284293644">
            <a:extLst>
              <a:ext uri="{FF2B5EF4-FFF2-40B4-BE49-F238E27FC236}">
                <a16:creationId xmlns:a16="http://schemas.microsoft.com/office/drawing/2014/main" id="{38CB9B5C-FF16-42D1-9398-CA8B47881E3B}"/>
              </a:ext>
            </a:extLst>
          </p:cNvPr>
          <p:cNvSpPr/>
          <p:nvPr>
            <p:custDataLst>
              <p:tags r:id="rId4"/>
            </p:custDataLst>
          </p:nvPr>
        </p:nvSpPr>
        <p:spPr>
          <a:xfrm>
            <a:off x="718200" y="3093870"/>
            <a:ext cx="727763"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Program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assignment</a:t>
            </a:r>
          </a:p>
        </p:txBody>
      </p:sp>
      <p:sp>
        <p:nvSpPr>
          <p:cNvPr id="27" name="Content Placeholder 2">
            <a:extLst>
              <a:ext uri="{FF2B5EF4-FFF2-40B4-BE49-F238E27FC236}">
                <a16:creationId xmlns:a16="http://schemas.microsoft.com/office/drawing/2014/main" id="{C67E6D9F-1C18-4325-B41D-1F219704B71E}"/>
              </a:ext>
            </a:extLst>
          </p:cNvPr>
          <p:cNvSpPr txBox="1">
            <a:spLocks/>
          </p:cNvSpPr>
          <p:nvPr/>
        </p:nvSpPr>
        <p:spPr>
          <a:xfrm>
            <a:off x="1747027" y="2612511"/>
            <a:ext cx="2435115" cy="73693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685403"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Parent/guardian completes a Home Language Survey at a BPS Welcome Center to determine if student is not a native English speaker</a:t>
            </a:r>
          </a:p>
          <a:p>
            <a:pPr marL="108000" marR="0" lvl="0" indent="-108000" algn="l" defTabSz="685403"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family is asked whether the student has an IEP</a:t>
            </a:r>
          </a:p>
        </p:txBody>
      </p:sp>
      <p:pic>
        <p:nvPicPr>
          <p:cNvPr id="81" name="Graphic 80" descr="Assignment legend">
            <a:extLst>
              <a:ext uri="{FF2B5EF4-FFF2-40B4-BE49-F238E27FC236}">
                <a16:creationId xmlns:a16="http://schemas.microsoft.com/office/drawing/2014/main" id="{8E53B02A-CB34-4F6B-9A82-DE0D777D91A7}"/>
              </a:ext>
              <a:ext uri="{C183D7F6-B498-43B3-948B-1728B52AA6E4}">
                <adec:decorative xmlns:adec="http://schemas.microsoft.com/office/drawing/2017/decorative" val="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6521" y="4351496"/>
            <a:ext cx="434092" cy="434092"/>
          </a:xfrm>
          <a:prstGeom prst="rect">
            <a:avLst/>
          </a:prstGeom>
        </p:spPr>
      </p:pic>
      <p:sp>
        <p:nvSpPr>
          <p:cNvPr id="33" name="Text box_6380437966284293644">
            <a:extLst>
              <a:ext uri="{FF2B5EF4-FFF2-40B4-BE49-F238E27FC236}">
                <a16:creationId xmlns:a16="http://schemas.microsoft.com/office/drawing/2014/main" id="{EAF5D3B6-8B4D-4344-A57E-9C493E6DD73D}"/>
              </a:ext>
            </a:extLst>
          </p:cNvPr>
          <p:cNvSpPr/>
          <p:nvPr>
            <p:custDataLst>
              <p:tags r:id="rId5"/>
            </p:custDataLst>
          </p:nvPr>
        </p:nvSpPr>
        <p:spPr>
          <a:xfrm>
            <a:off x="479647" y="4776336"/>
            <a:ext cx="1189428" cy="1692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School assignment</a:t>
            </a:r>
          </a:p>
        </p:txBody>
      </p:sp>
      <p:sp>
        <p:nvSpPr>
          <p:cNvPr id="29" name="Content Placeholder 2">
            <a:extLst>
              <a:ext uri="{FF2B5EF4-FFF2-40B4-BE49-F238E27FC236}">
                <a16:creationId xmlns:a16="http://schemas.microsoft.com/office/drawing/2014/main" id="{522C95B4-F451-454C-964B-8C767B6450FD}"/>
              </a:ext>
            </a:extLst>
          </p:cNvPr>
          <p:cNvSpPr txBox="1">
            <a:spLocks/>
          </p:cNvSpPr>
          <p:nvPr/>
        </p:nvSpPr>
        <p:spPr>
          <a:xfrm>
            <a:off x="1747027" y="3877255"/>
            <a:ext cx="2435115" cy="1613053"/>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685403"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 ranks schools he/she is eligible to attend. BPS assigns a school based on the district assignment algorithm</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08000" marR="0" lvl="0" indent="-108000" algn="l" defTabSz="685403"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Non-native English speakers are provided with a list of eligible schools, based on home address and schools with applicable services</a:t>
            </a:r>
          </a:p>
          <a:p>
            <a:pPr marL="108000" marR="0" lvl="0" indent="-108000" algn="l" defTabSz="685403"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If student has IEP, BPS Special Ed. Dept. handles student’s assignment based on his/her needs</a:t>
            </a:r>
          </a:p>
        </p:txBody>
      </p:sp>
      <p:cxnSp>
        <p:nvCxnSpPr>
          <p:cNvPr id="76" name="Straight Connector 75">
            <a:extLst>
              <a:ext uri="{FF2B5EF4-FFF2-40B4-BE49-F238E27FC236}">
                <a16:creationId xmlns:a16="http://schemas.microsoft.com/office/drawing/2014/main" id="{6B2BCEB8-06C8-47A5-A654-1B6DAFBC706E}"/>
              </a:ext>
              <a:ext uri="{C183D7F6-B498-43B3-948B-1728B52AA6E4}">
                <adec:decorative xmlns:adec="http://schemas.microsoft.com/office/drawing/2017/decorative" val="1"/>
              </a:ext>
            </a:extLst>
          </p:cNvPr>
          <p:cNvCxnSpPr>
            <a:cxnSpLocks/>
          </p:cNvCxnSpPr>
          <p:nvPr/>
        </p:nvCxnSpPr>
        <p:spPr>
          <a:xfrm>
            <a:off x="4360266" y="1563889"/>
            <a:ext cx="0" cy="4114454"/>
          </a:xfrm>
          <a:prstGeom prst="line">
            <a:avLst/>
          </a:prstGeom>
          <a:ln w="19050">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74" name="Arrow: Chevron 73">
            <a:extLst>
              <a:ext uri="{FF2B5EF4-FFF2-40B4-BE49-F238E27FC236}">
                <a16:creationId xmlns:a16="http://schemas.microsoft.com/office/drawing/2014/main" id="{6A294B26-2A64-43E8-90A4-5ADF184EE49F}"/>
              </a:ext>
            </a:extLst>
          </p:cNvPr>
          <p:cNvSpPr/>
          <p:nvPr/>
        </p:nvSpPr>
        <p:spPr>
          <a:xfrm>
            <a:off x="4596373" y="1034846"/>
            <a:ext cx="4821231" cy="529389"/>
          </a:xfrm>
          <a:prstGeom prst="chevron">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rgbClr val="2E2E38"/>
                </a:solidFill>
                <a:effectLst/>
                <a:uLnTx/>
                <a:uFillTx/>
                <a:latin typeface="EYInterstate Light"/>
                <a:ea typeface="+mn-ea"/>
                <a:cs typeface="+mn-cs"/>
              </a:rPr>
              <a:t>While enrolled</a:t>
            </a:r>
          </a:p>
        </p:txBody>
      </p:sp>
      <p:sp>
        <p:nvSpPr>
          <p:cNvPr id="10" name="Rectangle 9">
            <a:extLst>
              <a:ext uri="{FF2B5EF4-FFF2-40B4-BE49-F238E27FC236}">
                <a16:creationId xmlns:a16="http://schemas.microsoft.com/office/drawing/2014/main" id="{0881126B-5B1D-435F-ADE7-B549E3BDE6A4}"/>
              </a:ext>
            </a:extLst>
          </p:cNvPr>
          <p:cNvSpPr/>
          <p:nvPr/>
        </p:nvSpPr>
        <p:spPr>
          <a:xfrm>
            <a:off x="4596375" y="1596594"/>
            <a:ext cx="4821227" cy="4114108"/>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1" u="none" strike="noStrike" kern="1200" cap="none" spc="0" normalizeH="0" baseline="0" noProof="0" dirty="0">
                <a:ln>
                  <a:noFill/>
                </a:ln>
                <a:solidFill>
                  <a:srgbClr val="2E2E38"/>
                </a:solidFill>
                <a:effectLst/>
                <a:uLnTx/>
                <a:uFillTx/>
                <a:latin typeface="EYInterstate Light"/>
                <a:ea typeface="+mn-ea"/>
                <a:cs typeface="+mn-cs"/>
              </a:rPr>
              <a:t>May or may not occur for each student, depending on individual circumstances</a:t>
            </a:r>
          </a:p>
        </p:txBody>
      </p:sp>
      <p:pic>
        <p:nvPicPr>
          <p:cNvPr id="88" name="Graphic 87">
            <a:extLst>
              <a:ext uri="{FF2B5EF4-FFF2-40B4-BE49-F238E27FC236}">
                <a16:creationId xmlns:a16="http://schemas.microsoft.com/office/drawing/2014/main" id="{AFC8256B-9B99-4A6E-B68A-29B27838631E}"/>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085479" y="2042076"/>
            <a:ext cx="434092" cy="434092"/>
          </a:xfrm>
          <a:prstGeom prst="rect">
            <a:avLst/>
          </a:prstGeom>
        </p:spPr>
      </p:pic>
      <p:sp>
        <p:nvSpPr>
          <p:cNvPr id="36" name="Text box_6380437966284293644">
            <a:extLst>
              <a:ext uri="{FF2B5EF4-FFF2-40B4-BE49-F238E27FC236}">
                <a16:creationId xmlns:a16="http://schemas.microsoft.com/office/drawing/2014/main" id="{B50BEDCF-52B0-4F7C-B090-D4CB5BD2A75D}"/>
              </a:ext>
            </a:extLst>
          </p:cNvPr>
          <p:cNvSpPr/>
          <p:nvPr>
            <p:custDataLst>
              <p:tags r:id="rId6"/>
            </p:custDataLst>
          </p:nvPr>
        </p:nvSpPr>
        <p:spPr>
          <a:xfrm>
            <a:off x="4647844" y="2507098"/>
            <a:ext cx="1330493"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AM bus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on time performance</a:t>
            </a:r>
          </a:p>
        </p:txBody>
      </p:sp>
      <p:sp>
        <p:nvSpPr>
          <p:cNvPr id="40" name="Content Placeholder 2">
            <a:extLst>
              <a:ext uri="{FF2B5EF4-FFF2-40B4-BE49-F238E27FC236}">
                <a16:creationId xmlns:a16="http://schemas.microsoft.com/office/drawing/2014/main" id="{180C6522-B69F-46C4-8884-9BC89E9AF949}"/>
              </a:ext>
            </a:extLst>
          </p:cNvPr>
          <p:cNvSpPr txBox="1">
            <a:spLocks/>
          </p:cNvSpPr>
          <p:nvPr/>
        </p:nvSpPr>
        <p:spPr>
          <a:xfrm>
            <a:off x="4713040" y="2946626"/>
            <a:ext cx="1200094" cy="73693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Students are assigned to bus stops, and ride the bus to school if applicable</a:t>
            </a:r>
          </a:p>
        </p:txBody>
      </p:sp>
      <p:pic>
        <p:nvPicPr>
          <p:cNvPr id="13" name="Graphic 12">
            <a:extLst>
              <a:ext uri="{FF2B5EF4-FFF2-40B4-BE49-F238E27FC236}">
                <a16:creationId xmlns:a16="http://schemas.microsoft.com/office/drawing/2014/main" id="{73FE8184-42F5-492D-9362-94914F0CED1E}"/>
              </a:ext>
              <a:ext uri="{C183D7F6-B498-43B3-948B-1728B52AA6E4}">
                <adec:decorative xmlns:adec="http://schemas.microsoft.com/office/drawing/2017/decorative" val="1"/>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808856" y="2042076"/>
            <a:ext cx="434092" cy="434092"/>
          </a:xfrm>
          <a:prstGeom prst="rect">
            <a:avLst/>
          </a:prstGeom>
        </p:spPr>
      </p:pic>
      <p:sp>
        <p:nvSpPr>
          <p:cNvPr id="45" name="Text box_6380437966284293644">
            <a:extLst>
              <a:ext uri="{FF2B5EF4-FFF2-40B4-BE49-F238E27FC236}">
                <a16:creationId xmlns:a16="http://schemas.microsoft.com/office/drawing/2014/main" id="{056283D9-0D6E-4B0B-A79D-6BE9001CD905}"/>
              </a:ext>
            </a:extLst>
          </p:cNvPr>
          <p:cNvSpPr/>
          <p:nvPr>
            <p:custDataLst>
              <p:tags r:id="rId7"/>
            </p:custDataLst>
          </p:nvPr>
        </p:nvSpPr>
        <p:spPr>
          <a:xfrm>
            <a:off x="6375637" y="2514792"/>
            <a:ext cx="1264770" cy="1692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Parental complaints</a:t>
            </a:r>
          </a:p>
        </p:txBody>
      </p:sp>
      <p:sp>
        <p:nvSpPr>
          <p:cNvPr id="46" name="Content Placeholder 2">
            <a:extLst>
              <a:ext uri="{FF2B5EF4-FFF2-40B4-BE49-F238E27FC236}">
                <a16:creationId xmlns:a16="http://schemas.microsoft.com/office/drawing/2014/main" id="{07ABD6A5-60BA-48C0-BB37-0B904964E99C}"/>
              </a:ext>
            </a:extLst>
          </p:cNvPr>
          <p:cNvSpPr txBox="1">
            <a:spLocks/>
          </p:cNvSpPr>
          <p:nvPr/>
        </p:nvSpPr>
        <p:spPr>
          <a:xfrm>
            <a:off x="6407974" y="2946626"/>
            <a:ext cx="1200094" cy="73693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Parent/guardian may submit complaints to BPS during the school year</a:t>
            </a:r>
          </a:p>
        </p:txBody>
      </p:sp>
      <p:pic>
        <p:nvPicPr>
          <p:cNvPr id="92" name="Graphic 91" descr="Program participation legend">
            <a:extLst>
              <a:ext uri="{FF2B5EF4-FFF2-40B4-BE49-F238E27FC236}">
                <a16:creationId xmlns:a16="http://schemas.microsoft.com/office/drawing/2014/main" id="{E4235D40-3F4B-44B6-84B7-199E83CDBAA6}"/>
              </a:ext>
              <a:ext uri="{C183D7F6-B498-43B3-948B-1728B52AA6E4}">
                <adec:decorative xmlns:adec="http://schemas.microsoft.com/office/drawing/2017/decorative" val="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481866" y="2042076"/>
            <a:ext cx="434092" cy="434092"/>
          </a:xfrm>
          <a:prstGeom prst="rect">
            <a:avLst/>
          </a:prstGeom>
        </p:spPr>
      </p:pic>
      <p:sp>
        <p:nvSpPr>
          <p:cNvPr id="38" name="Text box_6380437966284293644">
            <a:extLst>
              <a:ext uri="{FF2B5EF4-FFF2-40B4-BE49-F238E27FC236}">
                <a16:creationId xmlns:a16="http://schemas.microsoft.com/office/drawing/2014/main" id="{B27D7163-C2D8-4643-9C4B-DE2695C889E9}"/>
              </a:ext>
            </a:extLst>
          </p:cNvPr>
          <p:cNvSpPr/>
          <p:nvPr>
            <p:custDataLst>
              <p:tags r:id="rId8"/>
            </p:custDataLst>
          </p:nvPr>
        </p:nvSpPr>
        <p:spPr>
          <a:xfrm>
            <a:off x="8127475" y="2507098"/>
            <a:ext cx="1150957"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Special education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evaluations</a:t>
            </a:r>
          </a:p>
        </p:txBody>
      </p:sp>
      <p:sp>
        <p:nvSpPr>
          <p:cNvPr id="43" name="Content Placeholder 2">
            <a:extLst>
              <a:ext uri="{FF2B5EF4-FFF2-40B4-BE49-F238E27FC236}">
                <a16:creationId xmlns:a16="http://schemas.microsoft.com/office/drawing/2014/main" id="{BAE9C27D-5905-4849-8CE5-66171576A49D}"/>
              </a:ext>
            </a:extLst>
          </p:cNvPr>
          <p:cNvSpPr txBox="1">
            <a:spLocks/>
          </p:cNvSpPr>
          <p:nvPr/>
        </p:nvSpPr>
        <p:spPr>
          <a:xfrm>
            <a:off x="8102907" y="2946626"/>
            <a:ext cx="1200094" cy="73693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685403"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Where applicable, parent/guardian or teacher may refer the student for an IEP</a:t>
            </a:r>
          </a:p>
        </p:txBody>
      </p:sp>
      <p:pic>
        <p:nvPicPr>
          <p:cNvPr id="94" name="Graphic 93">
            <a:extLst>
              <a:ext uri="{FF2B5EF4-FFF2-40B4-BE49-F238E27FC236}">
                <a16:creationId xmlns:a16="http://schemas.microsoft.com/office/drawing/2014/main" id="{22DA11EC-1717-4228-AA43-C5DB45CA75F3}"/>
              </a:ext>
              <a:ext uri="{C183D7F6-B498-43B3-948B-1728B52AA6E4}">
                <adec:decorative xmlns:adec="http://schemas.microsoft.com/office/drawing/2017/decorative" val="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874518" y="4062200"/>
            <a:ext cx="434092" cy="434092"/>
          </a:xfrm>
          <a:prstGeom prst="rect">
            <a:avLst/>
          </a:prstGeom>
        </p:spPr>
      </p:pic>
      <p:sp>
        <p:nvSpPr>
          <p:cNvPr id="37" name="Text box_6380437966284293644">
            <a:extLst>
              <a:ext uri="{FF2B5EF4-FFF2-40B4-BE49-F238E27FC236}">
                <a16:creationId xmlns:a16="http://schemas.microsoft.com/office/drawing/2014/main" id="{A313E3F5-EDE5-4E41-B368-073B96CB91B8}"/>
              </a:ext>
            </a:extLst>
          </p:cNvPr>
          <p:cNvSpPr/>
          <p:nvPr>
            <p:custDataLst>
              <p:tags r:id="rId9"/>
            </p:custDataLst>
          </p:nvPr>
        </p:nvSpPr>
        <p:spPr>
          <a:xfrm>
            <a:off x="5464174" y="4534916"/>
            <a:ext cx="1211871" cy="1692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Discipline incidents</a:t>
            </a:r>
          </a:p>
        </p:txBody>
      </p:sp>
      <p:sp>
        <p:nvSpPr>
          <p:cNvPr id="41" name="Content Placeholder 2">
            <a:extLst>
              <a:ext uri="{FF2B5EF4-FFF2-40B4-BE49-F238E27FC236}">
                <a16:creationId xmlns:a16="http://schemas.microsoft.com/office/drawing/2014/main" id="{C0B4D494-1D94-4427-8889-21E050BD649E}"/>
              </a:ext>
            </a:extLst>
          </p:cNvPr>
          <p:cNvSpPr txBox="1">
            <a:spLocks/>
          </p:cNvSpPr>
          <p:nvPr/>
        </p:nvSpPr>
        <p:spPr>
          <a:xfrm>
            <a:off x="5470062" y="4833400"/>
            <a:ext cx="1200094" cy="73693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 may face disciplinary action based on behavior</a:t>
            </a:r>
          </a:p>
        </p:txBody>
      </p:sp>
      <p:pic>
        <p:nvPicPr>
          <p:cNvPr id="90" name="Graphic 89">
            <a:extLst>
              <a:ext uri="{FF2B5EF4-FFF2-40B4-BE49-F238E27FC236}">
                <a16:creationId xmlns:a16="http://schemas.microsoft.com/office/drawing/2014/main" id="{010D9B56-5E23-46D9-A1C9-E9F8E5684E66}"/>
              </a:ext>
              <a:ext uri="{C183D7F6-B498-43B3-948B-1728B52AA6E4}">
                <adec:decorative xmlns:adec="http://schemas.microsoft.com/office/drawing/2017/decorative" val="1"/>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7615383" y="4062200"/>
            <a:ext cx="434092" cy="434092"/>
          </a:xfrm>
          <a:prstGeom prst="rect">
            <a:avLst/>
          </a:prstGeom>
        </p:spPr>
      </p:pic>
      <p:sp>
        <p:nvSpPr>
          <p:cNvPr id="39" name="Text box_6380437966284293644">
            <a:extLst>
              <a:ext uri="{FF2B5EF4-FFF2-40B4-BE49-F238E27FC236}">
                <a16:creationId xmlns:a16="http://schemas.microsoft.com/office/drawing/2014/main" id="{3872D331-D08C-48C3-9CB5-184B8E722F8D}"/>
              </a:ext>
            </a:extLst>
          </p:cNvPr>
          <p:cNvSpPr/>
          <p:nvPr>
            <p:custDataLst>
              <p:tags r:id="rId10"/>
            </p:custDataLst>
          </p:nvPr>
        </p:nvSpPr>
        <p:spPr>
          <a:xfrm>
            <a:off x="7506217" y="4534916"/>
            <a:ext cx="652423" cy="1692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Restraints</a:t>
            </a:r>
          </a:p>
        </p:txBody>
      </p:sp>
      <p:sp>
        <p:nvSpPr>
          <p:cNvPr id="42" name="Content Placeholder 2">
            <a:extLst>
              <a:ext uri="{FF2B5EF4-FFF2-40B4-BE49-F238E27FC236}">
                <a16:creationId xmlns:a16="http://schemas.microsoft.com/office/drawing/2014/main" id="{5CEAC651-7B9C-4EA7-82FB-67CCABFFBA66}"/>
              </a:ext>
            </a:extLst>
          </p:cNvPr>
          <p:cNvSpPr txBox="1">
            <a:spLocks/>
          </p:cNvSpPr>
          <p:nvPr/>
        </p:nvSpPr>
        <p:spPr>
          <a:xfrm>
            <a:off x="7232381" y="4833400"/>
            <a:ext cx="1200094" cy="73693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8000" marR="0" lvl="0" indent="-108000" algn="l" defTabSz="914400" rtl="0" eaLnBrk="1" fontAlgn="auto" latinLnBrk="0" hangingPunct="1">
              <a:lnSpc>
                <a:spcPct val="100000"/>
              </a:lnSpc>
              <a:spcBef>
                <a:spcPct val="200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 may be restrained if posing a threat to self or others</a:t>
            </a:r>
          </a:p>
        </p:txBody>
      </p:sp>
      <p:cxnSp>
        <p:nvCxnSpPr>
          <p:cNvPr id="78" name="Straight Connector 77">
            <a:extLst>
              <a:ext uri="{FF2B5EF4-FFF2-40B4-BE49-F238E27FC236}">
                <a16:creationId xmlns:a16="http://schemas.microsoft.com/office/drawing/2014/main" id="{5FAE5D5F-26F8-47F7-9CE4-1C1511F4B3CE}"/>
              </a:ext>
              <a:ext uri="{C183D7F6-B498-43B3-948B-1728B52AA6E4}">
                <adec:decorative xmlns:adec="http://schemas.microsoft.com/office/drawing/2017/decorative" val="1"/>
              </a:ext>
            </a:extLst>
          </p:cNvPr>
          <p:cNvCxnSpPr>
            <a:cxnSpLocks/>
          </p:cNvCxnSpPr>
          <p:nvPr/>
        </p:nvCxnSpPr>
        <p:spPr>
          <a:xfrm>
            <a:off x="9648646" y="1548500"/>
            <a:ext cx="0" cy="4114454"/>
          </a:xfrm>
          <a:prstGeom prst="line">
            <a:avLst/>
          </a:prstGeom>
          <a:ln w="19050">
            <a:solidFill>
              <a:schemeClr val="tx2"/>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75" name="Arrow: Chevron 74">
            <a:extLst>
              <a:ext uri="{FF2B5EF4-FFF2-40B4-BE49-F238E27FC236}">
                <a16:creationId xmlns:a16="http://schemas.microsoft.com/office/drawing/2014/main" id="{974F9D67-CE9E-410B-A3FD-B2940FFF7F21}"/>
              </a:ext>
            </a:extLst>
          </p:cNvPr>
          <p:cNvSpPr/>
          <p:nvPr/>
        </p:nvSpPr>
        <p:spPr>
          <a:xfrm>
            <a:off x="9854491" y="1034500"/>
            <a:ext cx="1913060" cy="529389"/>
          </a:xfrm>
          <a:prstGeom prst="chevron">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rgbClr val="2E2E38"/>
                </a:solidFill>
                <a:effectLst/>
                <a:uLnTx/>
                <a:uFillTx/>
                <a:latin typeface="EYInterstate Light"/>
                <a:ea typeface="+mn-ea"/>
                <a:cs typeface="+mn-cs"/>
              </a:rPr>
              <a:t>Leaving BPS</a:t>
            </a:r>
          </a:p>
        </p:txBody>
      </p:sp>
      <p:pic>
        <p:nvPicPr>
          <p:cNvPr id="100" name="Graphic 99" descr="Enrollment &amp; exit legend">
            <a:extLst>
              <a:ext uri="{FF2B5EF4-FFF2-40B4-BE49-F238E27FC236}">
                <a16:creationId xmlns:a16="http://schemas.microsoft.com/office/drawing/2014/main" id="{2B42405E-0E68-4A30-8489-D07805659B35}"/>
              </a:ext>
              <a:ext uri="{C183D7F6-B498-43B3-948B-1728B52AA6E4}">
                <adec:decorative xmlns:adec="http://schemas.microsoft.com/office/drawing/2017/decorative" val="0"/>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471377" y="2381588"/>
            <a:ext cx="434092" cy="434092"/>
          </a:xfrm>
          <a:prstGeom prst="rect">
            <a:avLst/>
          </a:prstGeom>
        </p:spPr>
      </p:pic>
      <p:sp>
        <p:nvSpPr>
          <p:cNvPr id="72" name="Text box_6380437966284293644">
            <a:extLst>
              <a:ext uri="{FF2B5EF4-FFF2-40B4-BE49-F238E27FC236}">
                <a16:creationId xmlns:a16="http://schemas.microsoft.com/office/drawing/2014/main" id="{64544ACC-FB16-44DB-AAB4-F9CA0C747253}"/>
              </a:ext>
            </a:extLst>
          </p:cNvPr>
          <p:cNvSpPr/>
          <p:nvPr>
            <p:custDataLst>
              <p:tags r:id="rId11"/>
            </p:custDataLst>
          </p:nvPr>
        </p:nvSpPr>
        <p:spPr>
          <a:xfrm>
            <a:off x="10334962" y="2798926"/>
            <a:ext cx="706925" cy="1692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Graduation</a:t>
            </a:r>
          </a:p>
        </p:txBody>
      </p:sp>
      <p:sp>
        <p:nvSpPr>
          <p:cNvPr id="77" name="Text box_6380437966284293644">
            <a:extLst>
              <a:ext uri="{FF2B5EF4-FFF2-40B4-BE49-F238E27FC236}">
                <a16:creationId xmlns:a16="http://schemas.microsoft.com/office/drawing/2014/main" id="{AB989B07-5B09-467E-AE79-7155292354AE}"/>
              </a:ext>
            </a:extLst>
          </p:cNvPr>
          <p:cNvSpPr/>
          <p:nvPr>
            <p:custDataLst>
              <p:tags r:id="rId12"/>
            </p:custDataLst>
          </p:nvPr>
        </p:nvSpPr>
        <p:spPr>
          <a:xfrm>
            <a:off x="10589839" y="3264357"/>
            <a:ext cx="197170" cy="1692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OR</a:t>
            </a:r>
          </a:p>
        </p:txBody>
      </p:sp>
      <p:pic>
        <p:nvPicPr>
          <p:cNvPr id="98" name="Graphic 97" descr="Enrollment &amp; exit legend">
            <a:extLst>
              <a:ext uri="{FF2B5EF4-FFF2-40B4-BE49-F238E27FC236}">
                <a16:creationId xmlns:a16="http://schemas.microsoft.com/office/drawing/2014/main" id="{7D154B15-E0A0-4439-A477-0D080EADBCB4}"/>
              </a:ext>
              <a:ext uri="{C183D7F6-B498-43B3-948B-1728B52AA6E4}">
                <adec:decorative xmlns:adec="http://schemas.microsoft.com/office/drawing/2017/decorative" val="0"/>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0471377" y="3729403"/>
            <a:ext cx="434092" cy="434092"/>
          </a:xfrm>
          <a:prstGeom prst="rect">
            <a:avLst/>
          </a:prstGeom>
        </p:spPr>
      </p:pic>
      <p:sp>
        <p:nvSpPr>
          <p:cNvPr id="73" name="Text box_6380437966284293644">
            <a:extLst>
              <a:ext uri="{FF2B5EF4-FFF2-40B4-BE49-F238E27FC236}">
                <a16:creationId xmlns:a16="http://schemas.microsoft.com/office/drawing/2014/main" id="{E13CFCFA-EC7A-4B2E-A84C-308E8BB0C9B4}"/>
              </a:ext>
            </a:extLst>
          </p:cNvPr>
          <p:cNvSpPr/>
          <p:nvPr>
            <p:custDataLst>
              <p:tags r:id="rId13"/>
            </p:custDataLst>
          </p:nvPr>
        </p:nvSpPr>
        <p:spPr>
          <a:xfrm>
            <a:off x="10331754" y="4205413"/>
            <a:ext cx="713337"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Withdrawal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from BPS</a:t>
            </a:r>
          </a:p>
        </p:txBody>
      </p:sp>
      <p:sp>
        <p:nvSpPr>
          <p:cNvPr id="119" name="Rectangle 118">
            <a:extLst>
              <a:ext uri="{FF2B5EF4-FFF2-40B4-BE49-F238E27FC236}">
                <a16:creationId xmlns:a16="http://schemas.microsoft.com/office/drawing/2014/main" id="{4EBBBF82-B160-4987-A1A6-E8E36454D140}"/>
              </a:ext>
              <a:ext uri="{C183D7F6-B498-43B3-948B-1728B52AA6E4}">
                <adec:decorative xmlns:adec="http://schemas.microsoft.com/office/drawing/2017/decorative" val="1"/>
              </a:ext>
            </a:extLst>
          </p:cNvPr>
          <p:cNvSpPr/>
          <p:nvPr/>
        </p:nvSpPr>
        <p:spPr bwMode="auto">
          <a:xfrm>
            <a:off x="142173" y="5932418"/>
            <a:ext cx="6166437" cy="487273"/>
          </a:xfrm>
          <a:prstGeom prst="rect">
            <a:avLst/>
          </a:prstGeom>
          <a:solidFill>
            <a:schemeClr val="tx1"/>
          </a:solidFill>
          <a:ln w="6350" cap="flat" cmpd="sng" algn="ctr">
            <a:solidFill>
              <a:srgbClr val="747480"/>
            </a:solidFill>
            <a:prstDash val="solid"/>
            <a:round/>
            <a:headEnd type="none" w="med" len="med"/>
            <a:tailEnd type="none" w="med" len="med"/>
          </a:ln>
          <a:effectLst/>
        </p:spPr>
        <p:txBody>
          <a:bodyPr vert="horz" wrap="square" lIns="68544" tIns="34272" rIns="68544" bIns="34272" numCol="1" rtlCol="0" anchor="t" anchorCtr="0" compatLnSpc="1">
            <a:prstTxWarp prst="textNoShape">
              <a:avLst/>
            </a:prstTxWarp>
          </a:bodyPr>
          <a:lstStyle/>
          <a:p>
            <a:pPr marL="0" marR="0" lvl="0" indent="0" algn="l" defTabSz="685457" rtl="0" eaLnBrk="1" fontAlgn="base" latinLnBrk="0" hangingPunct="1">
              <a:lnSpc>
                <a:spcPct val="100000"/>
              </a:lnSpc>
              <a:spcBef>
                <a:spcPts val="600"/>
              </a:spcBef>
              <a:spcAft>
                <a:spcPts val="0"/>
              </a:spcAft>
              <a:buClrTx/>
              <a:buSzTx/>
              <a:buFontTx/>
              <a:buNone/>
              <a:tabLst/>
              <a:defRPr/>
            </a:pPr>
            <a:r>
              <a:rPr kumimoji="0" lang="en-US" sz="1000" b="1"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Legend</a:t>
            </a:r>
            <a:r>
              <a:rPr kumimoji="0" lang="en-US" sz="750" b="1"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a:t>
            </a:r>
            <a:endParaRPr kumimoji="0" lang="en-US" sz="6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endParaRPr>
          </a:p>
          <a:p>
            <a:pPr marL="0" marR="0" lvl="0" indent="0" algn="l" defTabSz="685457" rtl="0" eaLnBrk="1" fontAlgn="base" latinLnBrk="0" hangingPunct="1">
              <a:lnSpc>
                <a:spcPct val="100000"/>
              </a:lnSpc>
              <a:spcBef>
                <a:spcPts val="600"/>
              </a:spcBef>
              <a:spcAft>
                <a:spcPts val="0"/>
              </a:spcAft>
              <a:buClrTx/>
              <a:buSzTx/>
              <a:buFontTx/>
              <a:buNone/>
              <a:tabLst/>
              <a:defRPr/>
            </a:pPr>
            <a:endParaRPr kumimoji="0" lang="en-US" sz="6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12" name="Rectangle 111">
            <a:extLst>
              <a:ext uri="{FF2B5EF4-FFF2-40B4-BE49-F238E27FC236}">
                <a16:creationId xmlns:a16="http://schemas.microsoft.com/office/drawing/2014/main" id="{069A6BB8-56E7-4AC1-B0E0-6310CC03A2C3}"/>
              </a:ext>
              <a:ext uri="{C183D7F6-B498-43B3-948B-1728B52AA6E4}">
                <adec:decorative xmlns:adec="http://schemas.microsoft.com/office/drawing/2017/decorative" val="1"/>
              </a:ext>
            </a:extLst>
          </p:cNvPr>
          <p:cNvSpPr/>
          <p:nvPr/>
        </p:nvSpPr>
        <p:spPr bwMode="auto">
          <a:xfrm>
            <a:off x="749232" y="5990354"/>
            <a:ext cx="189549" cy="144009"/>
          </a:xfrm>
          <a:prstGeom prst="rect">
            <a:avLst/>
          </a:prstGeom>
          <a:solidFill>
            <a:srgbClr val="002060"/>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13" name="Rectangle 112">
            <a:extLst>
              <a:ext uri="{FF2B5EF4-FFF2-40B4-BE49-F238E27FC236}">
                <a16:creationId xmlns:a16="http://schemas.microsoft.com/office/drawing/2014/main" id="{E6693AD5-E7B9-427D-B097-7DEDDC60B63A}"/>
              </a:ext>
              <a:ext uri="{C183D7F6-B498-43B3-948B-1728B52AA6E4}">
                <adec:decorative xmlns:adec="http://schemas.microsoft.com/office/drawing/2017/decorative" val="1"/>
              </a:ext>
            </a:extLst>
          </p:cNvPr>
          <p:cNvSpPr/>
          <p:nvPr/>
        </p:nvSpPr>
        <p:spPr bwMode="auto">
          <a:xfrm>
            <a:off x="749232" y="6214176"/>
            <a:ext cx="189549" cy="144009"/>
          </a:xfrm>
          <a:prstGeom prst="rect">
            <a:avLst/>
          </a:prstGeom>
          <a:solidFill>
            <a:srgbClr val="0070C0"/>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09" name="Rectangle 108">
            <a:extLst>
              <a:ext uri="{FF2B5EF4-FFF2-40B4-BE49-F238E27FC236}">
                <a16:creationId xmlns:a16="http://schemas.microsoft.com/office/drawing/2014/main" id="{C5A0DFB5-A536-4454-B695-C357A8B44533}"/>
              </a:ext>
              <a:ext uri="{C183D7F6-B498-43B3-948B-1728B52AA6E4}">
                <adec:decorative xmlns:adec="http://schemas.microsoft.com/office/drawing/2017/decorative" val="1"/>
              </a:ext>
            </a:extLst>
          </p:cNvPr>
          <p:cNvSpPr>
            <a:spLocks/>
          </p:cNvSpPr>
          <p:nvPr/>
        </p:nvSpPr>
        <p:spPr bwMode="auto">
          <a:xfrm>
            <a:off x="944472" y="5955251"/>
            <a:ext cx="1459305" cy="712191"/>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68544" tIns="34272" rIns="68544" bIns="34272" numCol="1" rtlCol="0" anchor="t" anchorCtr="0" compatLnSpc="1">
            <a:prstTxWarp prst="textNoShape">
              <a:avLst/>
            </a:prstTxWarp>
          </a:bodyPr>
          <a:lstStyle/>
          <a:p>
            <a:pPr marL="0" marR="0" lvl="0" indent="0" algn="l" defTabSz="685457" rtl="0" eaLnBrk="1" fontAlgn="base" latinLnBrk="0" hangingPunct="1">
              <a:lnSpc>
                <a:spcPct val="100000"/>
              </a:lnSpc>
              <a:spcBef>
                <a:spcPts val="600"/>
              </a:spcBef>
              <a:spcAft>
                <a:spcPct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Enrollment &amp; exit</a:t>
            </a:r>
          </a:p>
          <a:p>
            <a:pPr marL="0" marR="0" lvl="0" indent="0" algn="l" defTabSz="685457" rtl="0" eaLnBrk="1" fontAlgn="base" latinLnBrk="0" hangingPunct="1">
              <a:lnSpc>
                <a:spcPct val="100000"/>
              </a:lnSpc>
              <a:spcBef>
                <a:spcPts val="600"/>
              </a:spcBef>
              <a:spcAft>
                <a:spcPct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Program participation</a:t>
            </a:r>
          </a:p>
        </p:txBody>
      </p:sp>
      <p:sp>
        <p:nvSpPr>
          <p:cNvPr id="116" name="Rectangle 115">
            <a:extLst>
              <a:ext uri="{FF2B5EF4-FFF2-40B4-BE49-F238E27FC236}">
                <a16:creationId xmlns:a16="http://schemas.microsoft.com/office/drawing/2014/main" id="{0EBD3F3B-CC84-467C-9EBD-55E4FCE7CB45}"/>
              </a:ext>
              <a:ext uri="{C183D7F6-B498-43B3-948B-1728B52AA6E4}">
                <adec:decorative xmlns:adec="http://schemas.microsoft.com/office/drawing/2017/decorative" val="1"/>
              </a:ext>
            </a:extLst>
          </p:cNvPr>
          <p:cNvSpPr/>
          <p:nvPr/>
        </p:nvSpPr>
        <p:spPr bwMode="auto">
          <a:xfrm>
            <a:off x="2382677" y="5990354"/>
            <a:ext cx="189549" cy="144009"/>
          </a:xfrm>
          <a:prstGeom prst="rect">
            <a:avLst/>
          </a:prstGeom>
          <a:solidFill>
            <a:srgbClr val="7E40E9"/>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15" name="Rectangle 114">
            <a:extLst>
              <a:ext uri="{FF2B5EF4-FFF2-40B4-BE49-F238E27FC236}">
                <a16:creationId xmlns:a16="http://schemas.microsoft.com/office/drawing/2014/main" id="{C371AAAB-A6CD-4506-804F-0DDD8FB06360}"/>
              </a:ext>
              <a:ext uri="{C183D7F6-B498-43B3-948B-1728B52AA6E4}">
                <adec:decorative xmlns:adec="http://schemas.microsoft.com/office/drawing/2017/decorative" val="1"/>
              </a:ext>
            </a:extLst>
          </p:cNvPr>
          <p:cNvSpPr/>
          <p:nvPr/>
        </p:nvSpPr>
        <p:spPr bwMode="auto">
          <a:xfrm>
            <a:off x="2388708" y="6215718"/>
            <a:ext cx="189549" cy="144009"/>
          </a:xfrm>
          <a:prstGeom prst="rect">
            <a:avLst/>
          </a:prstGeom>
          <a:solidFill>
            <a:srgbClr val="CC0000"/>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11" name="Rectangle 110">
            <a:extLst>
              <a:ext uri="{FF2B5EF4-FFF2-40B4-BE49-F238E27FC236}">
                <a16:creationId xmlns:a16="http://schemas.microsoft.com/office/drawing/2014/main" id="{A0E17C89-CC04-49C7-BA69-C16E510DFBF9}"/>
              </a:ext>
              <a:ext uri="{C183D7F6-B498-43B3-948B-1728B52AA6E4}">
                <adec:decorative xmlns:adec="http://schemas.microsoft.com/office/drawing/2017/decorative" val="1"/>
              </a:ext>
            </a:extLst>
          </p:cNvPr>
          <p:cNvSpPr>
            <a:spLocks/>
          </p:cNvSpPr>
          <p:nvPr/>
        </p:nvSpPr>
        <p:spPr bwMode="auto">
          <a:xfrm>
            <a:off x="2581785" y="5944598"/>
            <a:ext cx="1341175" cy="487273"/>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68544" tIns="34272" rIns="68544" bIns="34272" numCol="1" rtlCol="0" anchor="t" anchorCtr="0" compatLnSpc="1">
            <a:prstTxWarp prst="textNoShape">
              <a:avLst/>
            </a:prstTxWarp>
          </a:bodyPr>
          <a:lstStyle/>
          <a:p>
            <a:pPr marL="0" marR="0" lvl="0" indent="0" algn="l" defTabSz="685457" rtl="0" eaLnBrk="1" fontAlgn="base" latinLnBrk="0" hangingPunct="1">
              <a:lnSpc>
                <a:spcPct val="100000"/>
              </a:lnSpc>
              <a:spcBef>
                <a:spcPts val="600"/>
              </a:spcBef>
              <a:spcAft>
                <a:spcPts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AM bus – OTP</a:t>
            </a:r>
          </a:p>
          <a:p>
            <a:pPr marL="0" marR="0" lvl="0" indent="0" algn="l" defTabSz="685457" rtl="0" eaLnBrk="1" fontAlgn="base" latinLnBrk="0" hangingPunct="1">
              <a:lnSpc>
                <a:spcPct val="100000"/>
              </a:lnSpc>
              <a:spcBef>
                <a:spcPts val="600"/>
              </a:spcBef>
              <a:spcAft>
                <a:spcPts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Parental complaints</a:t>
            </a:r>
          </a:p>
          <a:p>
            <a:pPr marL="0" marR="0" lvl="0" indent="0" algn="l" defTabSz="685457" rtl="0" eaLnBrk="1" fontAlgn="base" latinLnBrk="0" hangingPunct="1">
              <a:lnSpc>
                <a:spcPct val="100000"/>
              </a:lnSpc>
              <a:spcBef>
                <a:spcPts val="600"/>
              </a:spcBef>
              <a:spcAft>
                <a:spcPts val="0"/>
              </a:spcAft>
              <a:buClrTx/>
              <a:buSzTx/>
              <a:buFontTx/>
              <a:buNone/>
              <a:tabLst/>
              <a:defRPr/>
            </a:pPr>
            <a:endPar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18" name="Rectangle 117">
            <a:extLst>
              <a:ext uri="{FF2B5EF4-FFF2-40B4-BE49-F238E27FC236}">
                <a16:creationId xmlns:a16="http://schemas.microsoft.com/office/drawing/2014/main" id="{C576447F-7B09-4C0D-A3D8-EA4172CB3691}"/>
              </a:ext>
              <a:ext uri="{C183D7F6-B498-43B3-948B-1728B52AA6E4}">
                <adec:decorative xmlns:adec="http://schemas.microsoft.com/office/drawing/2017/decorative" val="1"/>
              </a:ext>
            </a:extLst>
          </p:cNvPr>
          <p:cNvSpPr/>
          <p:nvPr/>
        </p:nvSpPr>
        <p:spPr bwMode="auto">
          <a:xfrm>
            <a:off x="3885448" y="5989523"/>
            <a:ext cx="189549" cy="144009"/>
          </a:xfrm>
          <a:prstGeom prst="rect">
            <a:avLst/>
          </a:prstGeom>
          <a:solidFill>
            <a:srgbClr val="1E783A"/>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17" name="Rectangle 116">
            <a:extLst>
              <a:ext uri="{FF2B5EF4-FFF2-40B4-BE49-F238E27FC236}">
                <a16:creationId xmlns:a16="http://schemas.microsoft.com/office/drawing/2014/main" id="{409EA914-7B51-4CE3-B9E8-4ABAAB4211A2}"/>
              </a:ext>
              <a:ext uri="{C183D7F6-B498-43B3-948B-1728B52AA6E4}">
                <adec:decorative xmlns:adec="http://schemas.microsoft.com/office/drawing/2017/decorative" val="1"/>
              </a:ext>
            </a:extLst>
          </p:cNvPr>
          <p:cNvSpPr/>
          <p:nvPr/>
        </p:nvSpPr>
        <p:spPr bwMode="auto">
          <a:xfrm>
            <a:off x="3885448" y="6219218"/>
            <a:ext cx="189549" cy="144009"/>
          </a:xfrm>
          <a:prstGeom prst="rect">
            <a:avLst/>
          </a:prstGeom>
          <a:solidFill>
            <a:srgbClr val="FF8021"/>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120" name="Rectangle 119">
            <a:extLst>
              <a:ext uri="{FF2B5EF4-FFF2-40B4-BE49-F238E27FC236}">
                <a16:creationId xmlns:a16="http://schemas.microsoft.com/office/drawing/2014/main" id="{410D5748-50DB-43E5-937D-B7D974DD76ED}"/>
              </a:ext>
              <a:ext uri="{C183D7F6-B498-43B3-948B-1728B52AA6E4}">
                <adec:decorative xmlns:adec="http://schemas.microsoft.com/office/drawing/2017/decorative" val="1"/>
              </a:ext>
            </a:extLst>
          </p:cNvPr>
          <p:cNvSpPr>
            <a:spLocks/>
          </p:cNvSpPr>
          <p:nvPr/>
        </p:nvSpPr>
        <p:spPr bwMode="auto">
          <a:xfrm>
            <a:off x="4081850" y="5955251"/>
            <a:ext cx="1939400" cy="529390"/>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68544" tIns="34272" rIns="68544" bIns="34272" numCol="1" rtlCol="0" anchor="t" anchorCtr="0" compatLnSpc="1">
            <a:prstTxWarp prst="textNoShape">
              <a:avLst/>
            </a:prstTxWarp>
          </a:bodyPr>
          <a:lstStyle/>
          <a:p>
            <a:pPr marL="0" marR="0" lvl="0" indent="0" algn="l" defTabSz="685457" rtl="0" eaLnBrk="1" fontAlgn="base" latinLnBrk="0" hangingPunct="1">
              <a:lnSpc>
                <a:spcPct val="100000"/>
              </a:lnSpc>
              <a:spcBef>
                <a:spcPts val="600"/>
              </a:spcBef>
              <a:spcAft>
                <a:spcPts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Discipline</a:t>
            </a:r>
          </a:p>
          <a:p>
            <a:pPr marL="0" marR="0" lvl="0" indent="0" algn="l" defTabSz="685457" rtl="0" eaLnBrk="1" fontAlgn="base" latinLnBrk="0" hangingPunct="1">
              <a:lnSpc>
                <a:spcPct val="100000"/>
              </a:lnSpc>
              <a:spcBef>
                <a:spcPts val="600"/>
              </a:spcBef>
              <a:spcAft>
                <a:spcPts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Restraints</a:t>
            </a:r>
          </a:p>
        </p:txBody>
      </p:sp>
      <p:sp>
        <p:nvSpPr>
          <p:cNvPr id="114" name="Rectangle 113">
            <a:extLst>
              <a:ext uri="{FF2B5EF4-FFF2-40B4-BE49-F238E27FC236}">
                <a16:creationId xmlns:a16="http://schemas.microsoft.com/office/drawing/2014/main" id="{3C734039-7F34-4B2D-BA08-3698DD4FED77}"/>
              </a:ext>
              <a:ext uri="{C183D7F6-B498-43B3-948B-1728B52AA6E4}">
                <adec:decorative xmlns:adec="http://schemas.microsoft.com/office/drawing/2017/decorative" val="1"/>
              </a:ext>
            </a:extLst>
          </p:cNvPr>
          <p:cNvSpPr/>
          <p:nvPr/>
        </p:nvSpPr>
        <p:spPr bwMode="auto">
          <a:xfrm>
            <a:off x="5205386" y="5985929"/>
            <a:ext cx="189549" cy="144009"/>
          </a:xfrm>
          <a:prstGeom prst="rect">
            <a:avLst/>
          </a:prstGeom>
          <a:solidFill>
            <a:srgbClr val="FFA766"/>
          </a:solidFill>
          <a:ln w="12700"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61" name="Rectangle 60">
            <a:extLst>
              <a:ext uri="{FF2B5EF4-FFF2-40B4-BE49-F238E27FC236}">
                <a16:creationId xmlns:a16="http://schemas.microsoft.com/office/drawing/2014/main" id="{921BFB3E-6400-424B-ACE0-FA1566AFA88E}"/>
              </a:ext>
              <a:ext uri="{C183D7F6-B498-43B3-948B-1728B52AA6E4}">
                <adec:decorative xmlns:adec="http://schemas.microsoft.com/office/drawing/2017/decorative" val="1"/>
              </a:ext>
            </a:extLst>
          </p:cNvPr>
          <p:cNvSpPr>
            <a:spLocks/>
          </p:cNvSpPr>
          <p:nvPr/>
        </p:nvSpPr>
        <p:spPr bwMode="auto">
          <a:xfrm>
            <a:off x="5407994" y="5946039"/>
            <a:ext cx="1297854" cy="404227"/>
          </a:xfrm>
          <a:prstGeom prst="rect">
            <a:avLst/>
          </a:prstGeom>
          <a:noFill/>
          <a:ln w="12700" cap="flat" cmpd="sng" algn="ctr">
            <a:no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68544" tIns="34272" rIns="68544" bIns="34272" numCol="1" rtlCol="0" anchor="t" anchorCtr="0" compatLnSpc="1">
            <a:prstTxWarp prst="textNoShape">
              <a:avLst/>
            </a:prstTxWarp>
          </a:bodyPr>
          <a:lstStyle/>
          <a:p>
            <a:pPr marL="0" marR="0" lvl="0" indent="0" algn="l" defTabSz="685457" rtl="0" eaLnBrk="1" fontAlgn="base" latinLnBrk="0" hangingPunct="1">
              <a:lnSpc>
                <a:spcPct val="100000"/>
              </a:lnSpc>
              <a:spcBef>
                <a:spcPts val="600"/>
              </a:spcBef>
              <a:spcAft>
                <a:spcPct val="0"/>
              </a:spcAft>
              <a:buClrTx/>
              <a:buSzTx/>
              <a:buFontTx/>
              <a:buNone/>
              <a:tabLst/>
              <a:defRPr/>
            </a:pPr>
            <a:r>
              <a:rPr kumimoji="0" lang="en-US" sz="1000" b="0" i="0" u="none" strike="noStrike" kern="0" cap="none" spc="0" normalizeH="0" baseline="0" noProof="0" dirty="0">
                <a:ln>
                  <a:noFill/>
                </a:ln>
                <a:solidFill>
                  <a:srgbClr val="212121"/>
                </a:solidFill>
                <a:effectLst/>
                <a:uLnTx/>
                <a:uFillTx/>
                <a:latin typeface="EYInterstate Light"/>
                <a:ea typeface="ヒラギノ角ゴ ProN W3" pitchFamily="-110" charset="-128"/>
                <a:cs typeface="ヒラギノ角ゴ ProN W3" pitchFamily="-110" charset="-128"/>
                <a:sym typeface="Arial" pitchFamily="-110" charset="0"/>
              </a:rPr>
              <a:t>Assignment</a:t>
            </a:r>
          </a:p>
        </p:txBody>
      </p:sp>
      <p:sp>
        <p:nvSpPr>
          <p:cNvPr id="121" name="footnote_63804626443749708722" descr="Footnote">
            <a:extLst>
              <a:ext uri="{FF2B5EF4-FFF2-40B4-BE49-F238E27FC236}">
                <a16:creationId xmlns:a16="http://schemas.microsoft.com/office/drawing/2014/main" id="{58E8FADF-E1DA-43B7-8487-AE996F918BE2}"/>
              </a:ext>
            </a:extLst>
          </p:cNvPr>
          <p:cNvSpPr txBox="1"/>
          <p:nvPr/>
        </p:nvSpPr>
        <p:spPr>
          <a:xfrm>
            <a:off x="7415832" y="5754049"/>
            <a:ext cx="4420583" cy="404226"/>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If a student enrolls between June and December, a BPS Assignment Specialist will complete the assignment. From January through May, students are placed by the district’s assignment algorithm, with Assignment Specialists then finalizing the placements</a:t>
            </a:r>
          </a:p>
        </p:txBody>
      </p:sp>
      <p:sp>
        <p:nvSpPr>
          <p:cNvPr id="65" name="TextBox 64">
            <a:extLst>
              <a:ext uri="{FF2B5EF4-FFF2-40B4-BE49-F238E27FC236}">
                <a16:creationId xmlns:a16="http://schemas.microsoft.com/office/drawing/2014/main" id="{301F6DD1-A446-4AA2-ADE8-EA6121F50BE2}"/>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5945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590400"/>
          </a:xfrm>
        </p:spPr>
        <p:txBody>
          <a:bodyPr vert="horz"/>
          <a:lstStyle/>
          <a:p>
            <a:r>
              <a:rPr lang="en-GB" dirty="0"/>
              <a:t>Limitations and restrictions</a:t>
            </a:r>
            <a:endParaRPr lang="en-IN" dirty="0"/>
          </a:p>
        </p:txBody>
      </p:sp>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612479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p:txBody>
          <a:bodyPr/>
          <a:lstStyle/>
          <a:p>
            <a:pPr>
              <a:buClrTx/>
            </a:pPr>
            <a:r>
              <a:rPr lang="en-US" sz="1400" dirty="0"/>
              <a:t>This report (the “Report”) has been prepared by Ernst &amp; Young LLP (“EY” or “we”), from information and material supplied by Massachusetts Department of Elementary and Secondary Education (MA DESE)  (“Client”), for the sole purpose of assisting Client in an independent assessment of the processes and data systems of Boston Public Schools (“BPS”).</a:t>
            </a:r>
          </a:p>
          <a:p>
            <a:pPr>
              <a:buClrTx/>
            </a:pPr>
            <a:r>
              <a:rPr lang="en-US" sz="1400" dirty="0"/>
              <a:t>The nature and scope of our services was determined solely by the Agreement between EY and Client dated August 8th, 2022 (the “Agreement”). Our procedures were limited to those described in that Agreement. Our work was performed only for the use and benefit of Client and should not be used or relied on by anyone else. Other persons who read this Report who are not a party to the Agreement do so at their own risk and are not entitled to rely on it for any purpose. We assume no duty, obligation or responsibility whatsoever to any other parties that may obtain access to the Report.</a:t>
            </a:r>
          </a:p>
          <a:p>
            <a:pPr>
              <a:buClrTx/>
            </a:pPr>
            <a:r>
              <a:rPr lang="en-US" sz="1400" dirty="0"/>
              <a:t>The services we performed were advisory in nature. While EY’s work in connection with this Report was performed under the consulting services standards of the American Institute of Certified Public Accountants (the “AICPA”), EY did not render an assurance report or opinion under the Agreement, nor did our services constitute an audit, review, examination, forecast, projection or any other form of attestation as those terms are defined by the AICPA. None of the services we provided constituted any legal opinion or advice. This Report is not being issued in connection with any issuance of debt or other financing transaction.</a:t>
            </a:r>
          </a:p>
          <a:p>
            <a:pPr>
              <a:buClrTx/>
            </a:pPr>
            <a:r>
              <a:rPr lang="en-US" sz="1400" dirty="0"/>
              <a:t>In the preparation of this Report, EY relied on information provided by Client from interviews and internal documents, primary research or publicly available resources, and such information was presumed to be current, accurate and complete. EY has not conducted an independent assessment or verification of the completeness, accuracy or validity of the information obtained. Any assumptions contained in this Report are solely those of Client and its management (“Management”) and any underlying data were produced solely by Client and its Management.</a:t>
            </a:r>
          </a:p>
          <a:p>
            <a:pPr>
              <a:buClrTx/>
            </a:pPr>
            <a:r>
              <a:rPr lang="en-US" sz="1400" dirty="0"/>
              <a:t>Client management has formed its own conclusions based on its knowledge and experience. EY does not assume responsibility for Client management decisions or actions related to this Report.</a:t>
            </a: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2</a:t>
            </a:fld>
            <a:endParaRPr dirty="0"/>
          </a:p>
        </p:txBody>
      </p:sp>
    </p:spTree>
    <p:extLst>
      <p:ext uri="{BB962C8B-B14F-4D97-AF65-F5344CB8AC3E}">
        <p14:creationId xmlns:p14="http://schemas.microsoft.com/office/powerpoint/2010/main" val="290377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908386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85135"/>
            <a:ext cx="10978515" cy="599464"/>
          </a:xfrm>
        </p:spPr>
        <p:txBody>
          <a:bodyPr vert="horz"/>
          <a:lstStyle/>
          <a:p>
            <a:r>
              <a:rPr lang="en-GB" dirty="0"/>
              <a:t>Project overview</a:t>
            </a:r>
            <a:br>
              <a:rPr lang="en-GB" dirty="0"/>
            </a:br>
            <a:r>
              <a:rPr lang="en-IN" sz="1600" dirty="0"/>
              <a:t>This report evaluates each data domain across seven dimensions, providing one of three possible risk ratings</a:t>
            </a:r>
            <a:endParaRPr lang="en-IN" sz="1600" dirty="0">
              <a:solidFill>
                <a:srgbClr val="FF0000"/>
              </a:solidFill>
            </a:endParaRPr>
          </a:p>
        </p:txBody>
      </p:sp>
      <p:sp>
        <p:nvSpPr>
          <p:cNvPr id="21" name="Arrow: Left-Right 20">
            <a:extLst>
              <a:ext uri="{FF2B5EF4-FFF2-40B4-BE49-F238E27FC236}">
                <a16:creationId xmlns:a16="http://schemas.microsoft.com/office/drawing/2014/main" id="{4485F8FA-3F44-4A15-95A3-481594665197}"/>
              </a:ext>
            </a:extLst>
          </p:cNvPr>
          <p:cNvSpPr/>
          <p:nvPr/>
        </p:nvSpPr>
        <p:spPr>
          <a:xfrm>
            <a:off x="4360615" y="858479"/>
            <a:ext cx="3477120" cy="35427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Domain evaluation dimensions and risk ratings</a:t>
            </a:r>
            <a:endParaRPr lang="en-US" sz="1200" dirty="0">
              <a:solidFill>
                <a:schemeClr val="bg1"/>
              </a:solidFill>
            </a:endParaRPr>
          </a:p>
        </p:txBody>
      </p:sp>
      <p:cxnSp>
        <p:nvCxnSpPr>
          <p:cNvPr id="23" name="Straight Connector 22">
            <a:extLst>
              <a:ext uri="{FF2B5EF4-FFF2-40B4-BE49-F238E27FC236}">
                <a16:creationId xmlns:a16="http://schemas.microsoft.com/office/drawing/2014/main" id="{C4DCEDE0-4C09-46FE-AD0A-0090BF949051}"/>
              </a:ext>
              <a:ext uri="{C183D7F6-B498-43B3-948B-1728B52AA6E4}">
                <adec:decorative xmlns:adec="http://schemas.microsoft.com/office/drawing/2017/decorative" val="1"/>
              </a:ext>
            </a:extLst>
          </p:cNvPr>
          <p:cNvCxnSpPr>
            <a:cxnSpLocks/>
            <a:stCxn id="21" idx="4"/>
            <a:endCxn id="21" idx="6"/>
          </p:cNvCxnSpPr>
          <p:nvPr/>
        </p:nvCxnSpPr>
        <p:spPr>
          <a:xfrm>
            <a:off x="4360615" y="121275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9" name="Table 6380412267240769841">
            <a:extLst>
              <a:ext uri="{FF2B5EF4-FFF2-40B4-BE49-F238E27FC236}">
                <a16:creationId xmlns:a16="http://schemas.microsoft.com/office/drawing/2014/main" id="{8364F3A1-D019-4C9F-B79B-BD8E4B5A8176}"/>
              </a:ext>
            </a:extLst>
          </p:cNvPr>
          <p:cNvGraphicFramePr>
            <a:graphicFrameLocks noGrp="1"/>
          </p:cNvGraphicFramePr>
          <p:nvPr>
            <p:extLst>
              <p:ext uri="{D42A27DB-BD31-4B8C-83A1-F6EECF244321}">
                <p14:modId xmlns:p14="http://schemas.microsoft.com/office/powerpoint/2010/main" val="1054949292"/>
              </p:ext>
            </p:extLst>
          </p:nvPr>
        </p:nvGraphicFramePr>
        <p:xfrm>
          <a:off x="609917" y="1272364"/>
          <a:ext cx="10978515" cy="4826428"/>
        </p:xfrm>
        <a:graphic>
          <a:graphicData uri="http://schemas.openxmlformats.org/drawingml/2006/table">
            <a:tbl>
              <a:tblPr firstRow="1" bandRow="1">
                <a:tableStyleId>{5C22544A-7EE6-4342-B048-85BDC9FD1C3A}</a:tableStyleId>
              </a:tblPr>
              <a:tblGrid>
                <a:gridCol w="972352">
                  <a:extLst>
                    <a:ext uri="{9D8B030D-6E8A-4147-A177-3AD203B41FA5}">
                      <a16:colId xmlns:a16="http://schemas.microsoft.com/office/drawing/2014/main" val="1000314679"/>
                    </a:ext>
                  </a:extLst>
                </a:gridCol>
                <a:gridCol w="1933823">
                  <a:extLst>
                    <a:ext uri="{9D8B030D-6E8A-4147-A177-3AD203B41FA5}">
                      <a16:colId xmlns:a16="http://schemas.microsoft.com/office/drawing/2014/main" val="2758289103"/>
                    </a:ext>
                  </a:extLst>
                </a:gridCol>
                <a:gridCol w="2690780">
                  <a:extLst>
                    <a:ext uri="{9D8B030D-6E8A-4147-A177-3AD203B41FA5}">
                      <a16:colId xmlns:a16="http://schemas.microsoft.com/office/drawing/2014/main" val="966017954"/>
                    </a:ext>
                  </a:extLst>
                </a:gridCol>
                <a:gridCol w="2690780">
                  <a:extLst>
                    <a:ext uri="{9D8B030D-6E8A-4147-A177-3AD203B41FA5}">
                      <a16:colId xmlns:a16="http://schemas.microsoft.com/office/drawing/2014/main" val="3414627189"/>
                    </a:ext>
                  </a:extLst>
                </a:gridCol>
                <a:gridCol w="2690780">
                  <a:extLst>
                    <a:ext uri="{9D8B030D-6E8A-4147-A177-3AD203B41FA5}">
                      <a16:colId xmlns:a16="http://schemas.microsoft.com/office/drawing/2014/main" val="1740286608"/>
                    </a:ext>
                  </a:extLst>
                </a:gridCol>
              </a:tblGrid>
              <a:tr h="441829">
                <a:tc>
                  <a:txBody>
                    <a:bodyPr/>
                    <a:lstStyle/>
                    <a:p>
                      <a:pPr marL="0" indent="-126000" algn="ctr">
                        <a:buClr>
                          <a:srgbClr val="1A9AFA"/>
                        </a:buClr>
                        <a:buSzPct val="75000"/>
                        <a:buFontTx/>
                        <a:buNone/>
                      </a:pPr>
                      <a:r>
                        <a:rPr lang="en-US" sz="1200" b="1" dirty="0">
                          <a:solidFill>
                            <a:schemeClr val="tx1"/>
                          </a:solidFill>
                          <a:latin typeface="+mj-lt"/>
                        </a:rPr>
                        <a:t>Dimensions</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0" algn="ctr">
                        <a:buClrTx/>
                        <a:buSzPct val="75000"/>
                        <a:buFont typeface="Wingdings 3" panose="05040102010807070707" pitchFamily="18" charset="2"/>
                        <a:buNone/>
                      </a:pPr>
                      <a:r>
                        <a:rPr lang="en-US" sz="1200" b="1" dirty="0">
                          <a:solidFill>
                            <a:schemeClr val="tx1"/>
                          </a:solidFill>
                          <a:latin typeface="+mj-lt"/>
                        </a:rPr>
                        <a:t>Description</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0" algn="ctr">
                        <a:buClrTx/>
                        <a:buSzPct val="75000"/>
                        <a:buFont typeface="Wingdings 3" panose="05040102010807070707" pitchFamily="18" charset="2"/>
                        <a:buNone/>
                      </a:pPr>
                      <a:r>
                        <a:rPr lang="en-US" sz="1200" b="1" dirty="0">
                          <a:solidFill>
                            <a:srgbClr val="2E2E38"/>
                          </a:solidFill>
                          <a:latin typeface="+mj-lt"/>
                        </a:rPr>
                        <a:t>Risk rating-Low</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6"/>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ClrTx/>
                        <a:buSzPct val="75000"/>
                        <a:buFont typeface="Wingdings 3" panose="05040102010807070707" pitchFamily="18" charset="2"/>
                        <a:buNone/>
                      </a:pPr>
                      <a:r>
                        <a:rPr lang="en-US" sz="1200" b="1" dirty="0">
                          <a:solidFill>
                            <a:schemeClr val="bg1"/>
                          </a:solidFill>
                          <a:latin typeface="+mj-lt"/>
                        </a:rPr>
                        <a:t>Risk rating-Moderate</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indent="0" algn="ctr">
                        <a:buClrTx/>
                        <a:buSzPct val="75000"/>
                        <a:buFont typeface="Wingdings 3" panose="05040102010807070707" pitchFamily="18" charset="2"/>
                        <a:buNone/>
                      </a:pPr>
                      <a:r>
                        <a:rPr lang="en-US" sz="1200" b="1" dirty="0">
                          <a:solidFill>
                            <a:schemeClr val="tx1"/>
                          </a:solidFill>
                          <a:latin typeface="+mj-lt"/>
                        </a:rPr>
                        <a:t>Risk rating-High</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extLst>
                  <a:ext uri="{0D108BD9-81ED-4DB2-BD59-A6C34878D82A}">
                    <a16:rowId xmlns:a16="http://schemas.microsoft.com/office/drawing/2014/main" val="3020481147"/>
                  </a:ext>
                </a:extLst>
              </a:tr>
              <a:tr h="568341">
                <a:tc>
                  <a:txBody>
                    <a:bodyPr/>
                    <a:lstStyle/>
                    <a:p>
                      <a:pPr marL="0" indent="-126000" algn="l">
                        <a:buClr>
                          <a:srgbClr val="1A9AFA"/>
                        </a:buClr>
                        <a:buSzPct val="75000"/>
                        <a:buFontTx/>
                        <a:buNone/>
                      </a:pPr>
                      <a:r>
                        <a:rPr lang="en-US" sz="900" b="0" dirty="0">
                          <a:solidFill>
                            <a:schemeClr val="bg1"/>
                          </a:solidFill>
                          <a:latin typeface="+mj-lt"/>
                        </a:rPr>
                        <a:t>Policy</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b="0" i="1" kern="1200" dirty="0">
                          <a:solidFill>
                            <a:schemeClr val="bg1"/>
                          </a:solidFill>
                          <a:latin typeface="+mn-lt"/>
                          <a:ea typeface="+mn-ea"/>
                          <a:cs typeface="+mn-cs"/>
                        </a:rPr>
                        <a:t>Does a formal policy exist, and does it specify data collection and review requirements?</a:t>
                      </a:r>
                      <a:endParaRPr lang="en-US" sz="900" b="0" dirty="0">
                        <a:solidFill>
                          <a:schemeClr val="bg1"/>
                        </a:solidFill>
                        <a:latin typeface="+mj-lt"/>
                      </a:endParaRP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A formal policy exists and is exhaustive</a:t>
                      </a:r>
                    </a:p>
                    <a:p>
                      <a:pPr marL="126000" indent="-126000" algn="l">
                        <a:buClrTx/>
                        <a:buSzPct val="75000"/>
                        <a:buFont typeface="Wingdings 3" panose="05040102010807070707" pitchFamily="18" charset="2"/>
                        <a:buChar char=""/>
                      </a:pPr>
                      <a:r>
                        <a:rPr lang="en-US" sz="900" b="0" dirty="0">
                          <a:solidFill>
                            <a:schemeClr val="bg1"/>
                          </a:solidFill>
                          <a:latin typeface="+mj-lt"/>
                        </a:rPr>
                        <a:t>The policy is explicit about data requirements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A policy exists, but is not formalized and/or is not clear/exhaustive OR lacks data requirements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is no documented policy, or it is lacking key elements, including data requirements, in ways that meaningfully impact reported outcomes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9579556"/>
                  </a:ext>
                </a:extLst>
              </a:tr>
              <a:tr h="568341">
                <a:tc>
                  <a:txBody>
                    <a:bodyPr/>
                    <a:lstStyle/>
                    <a:p>
                      <a:pPr marL="0" indent="-126000" algn="l">
                        <a:buClr>
                          <a:srgbClr val="1A9AFA"/>
                        </a:buClr>
                        <a:buSzPct val="75000"/>
                        <a:buFontTx/>
                        <a:buNone/>
                      </a:pPr>
                      <a:r>
                        <a:rPr lang="en-US" sz="900" b="0" dirty="0">
                          <a:solidFill>
                            <a:schemeClr val="bg1"/>
                          </a:solidFill>
                          <a:latin typeface="+mj-lt"/>
                        </a:rPr>
                        <a:t>Procedures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dirty="0">
                          <a:solidFill>
                            <a:schemeClr val="bg1"/>
                          </a:solidFill>
                          <a:latin typeface="+mn-lt"/>
                          <a:ea typeface="+mn-ea"/>
                          <a:cs typeface="+mn-cs"/>
                        </a:rPr>
                        <a:t>Is there a consistent procedure standardized across the district, that is being used to implement the policy?</a:t>
                      </a:r>
                      <a:endParaRPr lang="en-US" sz="9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are consistent district-level procedures followed across schools that result in timely, accurate and uniform data reporting</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08000" lvl="0" indent="-108000" algn="l">
                        <a:buClrTx/>
                        <a:buSzPct val="75000"/>
                        <a:buFont typeface="Wingdings 3" panose="05040102010807070707" pitchFamily="18" charset="2"/>
                        <a:buChar char=""/>
                      </a:pPr>
                      <a:r>
                        <a:rPr lang="en-US" sz="900" b="0" dirty="0">
                          <a:solidFill>
                            <a:schemeClr val="bg1"/>
                          </a:solidFill>
                          <a:latin typeface="+mj-lt"/>
                        </a:rPr>
                        <a:t>Procedures followed at the school vary across the district OR district procedures are not followed with fidelity in a way that impacts the quality of data reporting</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is a lack of consistent district-level procedures that has a detrimental impact on reported outcomes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9511649"/>
                  </a:ext>
                </a:extLst>
              </a:tr>
              <a:tr h="567996">
                <a:tc>
                  <a:txBody>
                    <a:bodyPr/>
                    <a:lstStyle/>
                    <a:p>
                      <a:pPr marL="0" indent="-126000" algn="l">
                        <a:buClr>
                          <a:srgbClr val="1A9AFA"/>
                        </a:buClr>
                        <a:buSzPct val="75000"/>
                        <a:buFontTx/>
                        <a:buNone/>
                      </a:pPr>
                      <a:r>
                        <a:rPr lang="en-US" sz="900" b="0" dirty="0">
                          <a:solidFill>
                            <a:schemeClr val="bg1"/>
                          </a:solidFill>
                          <a:latin typeface="+mj-lt"/>
                        </a:rPr>
                        <a:t>Roles &amp; responsibilities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kumimoji="0" lang="en-US" sz="900" b="0" i="1"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9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is clarity on who owns each step of the process at the school and district levels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are unclear or incomplete definitions of roles and responsibilities at either the district level and/or school level</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are not defined roles and responsibilities at the district and school levels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8756870"/>
                  </a:ext>
                </a:extLst>
              </a:tr>
              <a:tr h="852513">
                <a:tc>
                  <a:txBody>
                    <a:bodyPr/>
                    <a:lstStyle/>
                    <a:p>
                      <a:pPr marL="0" indent="-126000" algn="l">
                        <a:buClr>
                          <a:srgbClr val="1A9AFA"/>
                        </a:buClr>
                        <a:buSzPct val="75000"/>
                        <a:buFontTx/>
                        <a:buNone/>
                      </a:pPr>
                      <a:r>
                        <a:rPr lang="en-US" sz="900" b="0" dirty="0">
                          <a:solidFill>
                            <a:schemeClr val="bg1"/>
                          </a:solidFill>
                          <a:latin typeface="+mj-lt"/>
                        </a:rPr>
                        <a:t>Training &amp; communication</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dirty="0">
                          <a:solidFill>
                            <a:schemeClr val="bg1"/>
                          </a:solidFill>
                          <a:latin typeface="+mn-lt"/>
                          <a:ea typeface="+mn-ea"/>
                          <a:cs typeface="+mn-cs"/>
                        </a:rPr>
                        <a:t>Is training regularly provided to those responsible for carrying out the policies and procedures? </a:t>
                      </a:r>
                      <a:r>
                        <a:rPr lang="en-US" sz="900" b="0" i="1" kern="1200" dirty="0">
                          <a:solidFill>
                            <a:schemeClr val="bg1"/>
                          </a:solidFill>
                          <a:latin typeface="+mn-lt"/>
                          <a:ea typeface="+mn-ea"/>
                          <a:cs typeface="+mn-cs"/>
                        </a:rPr>
                        <a:t>Are</a:t>
                      </a:r>
                      <a:r>
                        <a:rPr lang="en-US" sz="900" i="1" kern="1200" dirty="0">
                          <a:solidFill>
                            <a:schemeClr val="bg1"/>
                          </a:solidFill>
                          <a:latin typeface="+mn-lt"/>
                          <a:ea typeface="+mn-ea"/>
                          <a:cs typeface="+mn-cs"/>
                        </a:rPr>
                        <a:t> policies and procedures well communicated to those implementing them? </a:t>
                      </a:r>
                      <a:endParaRPr lang="en-US" sz="9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Training occurs on a regular basis for all relevant staff, and is required for those new to relevant roles </a:t>
                      </a:r>
                    </a:p>
                    <a:p>
                      <a:pPr marL="126000" indent="-126000" algn="l">
                        <a:buClrTx/>
                        <a:buSzPct val="75000"/>
                        <a:buFont typeface="Wingdings 3" panose="05040102010807070707" pitchFamily="18" charset="2"/>
                        <a:buChar char=""/>
                      </a:pPr>
                      <a:r>
                        <a:rPr lang="en-US" sz="900" b="0" kern="1200" dirty="0">
                          <a:solidFill>
                            <a:schemeClr val="bg1"/>
                          </a:solidFill>
                          <a:latin typeface="+mn-lt"/>
                          <a:ea typeface="+mn-ea"/>
                          <a:cs typeface="+mn-cs"/>
                        </a:rPr>
                        <a:t>Current policies are clearly communicated in a manner that reaches all relevant staff, and are easily accessible and referenced</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Training occurs but is not required or is not held frequently enough (particularly for new staff)</a:t>
                      </a:r>
                    </a:p>
                    <a:p>
                      <a:pPr marL="126000" indent="-126000" algn="l">
                        <a:buClrTx/>
                        <a:buSzPct val="75000"/>
                        <a:buFont typeface="Wingdings 3" panose="05040102010807070707" pitchFamily="18" charset="2"/>
                        <a:buChar char=""/>
                      </a:pPr>
                      <a:r>
                        <a:rPr lang="en-US" sz="900" b="0" dirty="0">
                          <a:solidFill>
                            <a:schemeClr val="bg1"/>
                          </a:solidFill>
                          <a:latin typeface="+mj-lt"/>
                        </a:rPr>
                        <a:t>Current policies are communicated, but not in a manner that reaches all relevant staff and or is easily accessible and referenced</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is a lack of available trainings for those responsible for the process</a:t>
                      </a:r>
                    </a:p>
                    <a:p>
                      <a:pPr marL="126000" indent="-126000" algn="l">
                        <a:buClrTx/>
                        <a:buSzPct val="75000"/>
                        <a:buFont typeface="Wingdings 3" panose="05040102010807070707" pitchFamily="18" charset="2"/>
                        <a:buChar char=""/>
                      </a:pPr>
                      <a:r>
                        <a:rPr lang="en-US" sz="900" b="0" dirty="0">
                          <a:solidFill>
                            <a:schemeClr val="bg1"/>
                          </a:solidFill>
                          <a:latin typeface="+mj-lt"/>
                        </a:rPr>
                        <a:t>Current policies are not communicated to those responsible for the process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710427">
                <a:tc>
                  <a:txBody>
                    <a:bodyPr/>
                    <a:lstStyle/>
                    <a:p>
                      <a:pPr marL="0" indent="-126000" algn="l">
                        <a:buClr>
                          <a:srgbClr val="1A9AFA"/>
                        </a:buClr>
                        <a:buSzPct val="75000"/>
                        <a:buFontTx/>
                        <a:buNone/>
                      </a:pPr>
                      <a:r>
                        <a:rPr lang="en-US" sz="900" b="0" dirty="0">
                          <a:solidFill>
                            <a:schemeClr val="bg1"/>
                          </a:solidFill>
                          <a:latin typeface="+mj-lt"/>
                        </a:rPr>
                        <a:t>Tools &amp; systems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dirty="0">
                          <a:solidFill>
                            <a:schemeClr val="bg1"/>
                          </a:solidFill>
                          <a:latin typeface="+mn-lt"/>
                          <a:ea typeface="+mn-ea"/>
                          <a:cs typeface="+mn-cs"/>
                        </a:rPr>
                        <a:t>Do key participants have the right tools to help them execute their responsibilities?</a:t>
                      </a:r>
                      <a:endParaRPr lang="en-US" sz="9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Tools and system configurations support the existing policies and procedures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System access is appropriately granted to support timely and accurate data entry</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Tools and system configurations to support policies exist, but could be improved or expanded</a:t>
                      </a:r>
                    </a:p>
                    <a:p>
                      <a:pPr marL="126000" indent="-126000" algn="l">
                        <a:buClrTx/>
                        <a:buSzPct val="75000"/>
                        <a:buFont typeface="Wingdings 3" panose="05040102010807070707" pitchFamily="18" charset="2"/>
                        <a:buChar char=""/>
                      </a:pPr>
                      <a:r>
                        <a:rPr lang="en-US" sz="900" b="0" dirty="0">
                          <a:solidFill>
                            <a:schemeClr val="bg1"/>
                          </a:solidFill>
                          <a:latin typeface="+mj-lt"/>
                        </a:rPr>
                        <a:t>Additional school-level or district-level staff need expanded system controls or access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Tools and systems are inadequate and/or not configured to support timely and accurate data reporting</a:t>
                      </a:r>
                    </a:p>
                    <a:p>
                      <a:pPr marL="126000" indent="-126000" algn="l">
                        <a:buClrTx/>
                        <a:buSzPct val="75000"/>
                        <a:buFont typeface="Wingdings 3" panose="05040102010807070707" pitchFamily="18" charset="2"/>
                        <a:buChar char=""/>
                      </a:pPr>
                      <a:r>
                        <a:rPr lang="en-US" sz="900" b="0" dirty="0">
                          <a:solidFill>
                            <a:schemeClr val="bg1"/>
                          </a:solidFill>
                          <a:latin typeface="+mj-lt"/>
                        </a:rPr>
                        <a:t>Existing system controls or access inhibits the process</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r h="568341">
                <a:tc>
                  <a:txBody>
                    <a:bodyPr/>
                    <a:lstStyle/>
                    <a:p>
                      <a:pPr marL="0" indent="-126000" algn="l">
                        <a:buClr>
                          <a:srgbClr val="1A9AFA"/>
                        </a:buClr>
                        <a:buSzPct val="75000"/>
                        <a:buFontTx/>
                        <a:buNone/>
                      </a:pPr>
                      <a:r>
                        <a:rPr lang="en-US" sz="900" b="0" dirty="0">
                          <a:solidFill>
                            <a:schemeClr val="bg1"/>
                          </a:solidFill>
                          <a:latin typeface="+mj-lt"/>
                        </a:rPr>
                        <a:t>Oversight &amp; monitoring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i="1" kern="1200" dirty="0">
                          <a:solidFill>
                            <a:schemeClr val="bg1"/>
                          </a:solidFill>
                          <a:latin typeface="+mn-lt"/>
                          <a:ea typeface="+mn-ea"/>
                          <a:cs typeface="+mn-cs"/>
                        </a:rPr>
                        <a:t>Is there appropriate oversight of the process, e.g., validation of data/documentation built into the process?</a:t>
                      </a:r>
                      <a:endParaRPr lang="en-US" sz="9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900" b="0" kern="1200" dirty="0">
                          <a:solidFill>
                            <a:schemeClr val="bg1"/>
                          </a:solidFill>
                          <a:latin typeface="+mn-lt"/>
                          <a:ea typeface="+mn-ea"/>
                          <a:cs typeface="+mn-cs"/>
                        </a:rPr>
                        <a:t>There is regular district-level validation or analysis of data entry prior to state reporting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is limited district-level validation or analysis of data entry prior to state reporting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There is no substantive district-level data validation or analysis of data entry prior to state reporting</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8534819"/>
                  </a:ext>
                </a:extLst>
              </a:tr>
              <a:tr h="545274">
                <a:tc>
                  <a:txBody>
                    <a:bodyPr/>
                    <a:lstStyle/>
                    <a:p>
                      <a:pPr marL="0" indent="-126000" algn="l">
                        <a:buClr>
                          <a:srgbClr val="1A9AFA"/>
                        </a:buClr>
                        <a:buSzPct val="75000"/>
                        <a:buFontTx/>
                        <a:buNone/>
                      </a:pPr>
                      <a:r>
                        <a:rPr lang="en-US" sz="900" b="0" dirty="0">
                          <a:solidFill>
                            <a:schemeClr val="bg1"/>
                          </a:solidFill>
                          <a:latin typeface="+mj-lt"/>
                        </a:rPr>
                        <a:t>Data completeness &amp; accuracy</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900" b="0" i="1" dirty="0">
                          <a:solidFill>
                            <a:schemeClr val="bg1"/>
                          </a:solidFill>
                          <a:latin typeface="+mj-lt"/>
                        </a:rPr>
                        <a:t>What is the level of risk that the data reported is not complete or accurate?</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Data collection and reporting provide limited risk for omissions or inaccurate entry</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Data collection and reporting offer some risk for data omissions and/or inaccuracies in the reporting process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900" b="0" dirty="0">
                          <a:solidFill>
                            <a:schemeClr val="bg1"/>
                          </a:solidFill>
                          <a:latin typeface="+mj-lt"/>
                        </a:rPr>
                        <a:t>Data collection and reporting is structured such that there is significant risk of data omissions and/or inaccuracies in the reporting process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19398511"/>
                  </a:ext>
                </a:extLst>
              </a:tr>
            </a:tbl>
          </a:graphicData>
        </a:graphic>
      </p:graphicFrame>
      <p:sp>
        <p:nvSpPr>
          <p:cNvPr id="16" name="footnote_63805574472151745614" descr="Footnote">
            <a:extLst>
              <a:ext uri="{FF2B5EF4-FFF2-40B4-BE49-F238E27FC236}">
                <a16:creationId xmlns:a16="http://schemas.microsoft.com/office/drawing/2014/main" id="{05D02A2D-9940-402F-BC36-AD7FA74B7F28}"/>
              </a:ext>
            </a:extLst>
          </p:cNvPr>
          <p:cNvSpPr txBox="1"/>
          <p:nvPr/>
        </p:nvSpPr>
        <p:spPr>
          <a:xfrm>
            <a:off x="612869" y="6194337"/>
            <a:ext cx="9985811" cy="180001"/>
          </a:xfrm>
          <a:prstGeom prst="rect">
            <a:avLst/>
          </a:prstGeom>
          <a:noFill/>
        </p:spPr>
        <p:txBody>
          <a:bodyPr vert="horz" wrap="square" lIns="0" tIns="0" rIns="0" bIns="0" rtlCol="0" anchor="b" anchorCtr="0">
            <a:noAutofit/>
          </a:bodyPr>
          <a:lstStyle/>
          <a:p>
            <a:pPr>
              <a:spcBef>
                <a:spcPct val="0"/>
              </a:spcBef>
              <a:spcAft>
                <a:spcPct val="0"/>
              </a:spcAft>
              <a:buSzPct val="100000"/>
            </a:pPr>
            <a:r>
              <a:rPr lang="en-US" sz="800" b="1" dirty="0">
                <a:solidFill>
                  <a:srgbClr val="2E2E38"/>
                </a:solidFill>
                <a:cs typeface="Arial" panose="020B0604020202020204" pitchFamily="34" charset="0"/>
              </a:rPr>
              <a:t>Note: </a:t>
            </a:r>
            <a:r>
              <a:rPr lang="en-US" sz="800" dirty="0">
                <a:solidFill>
                  <a:srgbClr val="2E2E38"/>
                </a:solidFill>
                <a:cs typeface="Arial" panose="020B0604020202020204" pitchFamily="34" charset="0"/>
              </a:rPr>
              <a:t>If a domain was not evaluated on a particular dimension, it was assigned a risk rating of N to note it was not evaluated</a:t>
            </a:r>
          </a:p>
        </p:txBody>
      </p:sp>
      <p:sp>
        <p:nvSpPr>
          <p:cNvPr id="3" name="TextBox 2">
            <a:extLst>
              <a:ext uri="{FF2B5EF4-FFF2-40B4-BE49-F238E27FC236}">
                <a16:creationId xmlns:a16="http://schemas.microsoft.com/office/drawing/2014/main" id="{917DCFEB-37CF-46D6-A021-91CB0DFC3194}"/>
              </a:ext>
            </a:extLst>
          </p:cNvPr>
          <p:cNvSpPr txBox="1"/>
          <p:nvPr/>
        </p:nvSpPr>
        <p:spPr>
          <a:xfrm>
            <a:off x="3544583" y="6351836"/>
            <a:ext cx="5198725"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20</a:t>
            </a:fld>
            <a:endParaRPr dirty="0"/>
          </a:p>
        </p:txBody>
      </p:sp>
    </p:spTree>
    <p:extLst>
      <p:ext uri="{BB962C8B-B14F-4D97-AF65-F5344CB8AC3E}">
        <p14:creationId xmlns:p14="http://schemas.microsoft.com/office/powerpoint/2010/main" val="3119919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612173191"/>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3482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95D25-2A5A-4910-A71E-B019FD909B85}"/>
              </a:ext>
            </a:extLst>
          </p:cNvPr>
          <p:cNvSpPr>
            <a:spLocks noGrp="1"/>
          </p:cNvSpPr>
          <p:nvPr>
            <p:ph type="title" idx="4294967295"/>
          </p:nvPr>
        </p:nvSpPr>
        <p:spPr>
          <a:xfrm>
            <a:off x="612776" y="294200"/>
            <a:ext cx="10972800" cy="590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IN" dirty="0"/>
              <a:t>Agenda </a:t>
            </a:r>
            <a:r>
              <a:rPr lang="en-IN" dirty="0">
                <a:solidFill>
                  <a:schemeClr val="tx1"/>
                </a:solidFill>
              </a:rPr>
              <a:t>(3/6)</a:t>
            </a:r>
          </a:p>
        </p:txBody>
      </p:sp>
      <p:sp>
        <p:nvSpPr>
          <p:cNvPr id="3" name="Rectangle 2">
            <a:extLst>
              <a:ext uri="{FF2B5EF4-FFF2-40B4-BE49-F238E27FC236}">
                <a16:creationId xmlns:a16="http://schemas.microsoft.com/office/drawing/2014/main" id="{977723A5-6401-47A5-A216-C003BB6364B3}"/>
              </a:ext>
              <a:ext uri="{C183D7F6-B498-43B3-948B-1728B52AA6E4}">
                <adec:decorative xmlns:adec="http://schemas.microsoft.com/office/drawing/2017/decorative" val="1"/>
              </a:ext>
            </a:extLst>
          </p:cNvPr>
          <p:cNvSpPr/>
          <p:nvPr/>
        </p:nvSpPr>
        <p:spPr>
          <a:xfrm>
            <a:off x="612776" y="2427718"/>
            <a:ext cx="10014856" cy="6531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rgbClr val="2E2E38"/>
              </a:solidFill>
              <a:latin typeface="EYInterstate Light"/>
            </a:endParaRPr>
          </a:p>
        </p:txBody>
      </p:sp>
      <p:sp>
        <p:nvSpPr>
          <p:cNvPr id="9" name="TextBox 8">
            <a:extLst>
              <a:ext uri="{FF2B5EF4-FFF2-40B4-BE49-F238E27FC236}">
                <a16:creationId xmlns:a16="http://schemas.microsoft.com/office/drawing/2014/main" id="{4519FCD7-3472-4393-ABAC-20F420E95550}"/>
              </a:ext>
            </a:extLst>
          </p:cNvPr>
          <p:cNvSpPr txBox="1"/>
          <p:nvPr/>
        </p:nvSpPr>
        <p:spPr>
          <a:xfrm>
            <a:off x="612777" y="1148905"/>
            <a:ext cx="9715993" cy="3728950"/>
          </a:xfrm>
          <a:prstGeom prst="rect">
            <a:avLst/>
          </a:prstGeom>
          <a:noFill/>
        </p:spPr>
        <p:txBody>
          <a:bodyPr wrap="none" lIns="0" tIns="36557" rIns="0" bIns="0" rtlCol="0">
            <a:spAutoFit/>
          </a:bodyPr>
          <a:lstStyle/>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Executive summary</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Project overview</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DESE and BPS context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Summary of observations and opportunities</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Detailed domain observations and opportunities for improvement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Appendix</a:t>
            </a:r>
          </a:p>
        </p:txBody>
      </p:sp>
      <p:sp>
        <p:nvSpPr>
          <p:cNvPr id="4" name="Date Placeholder 3">
            <a:extLst>
              <a:ext uri="{FF2B5EF4-FFF2-40B4-BE49-F238E27FC236}">
                <a16:creationId xmlns:a16="http://schemas.microsoft.com/office/drawing/2014/main" id="{72B4A36D-5FE9-47B0-A620-7D81DE144EC6}"/>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73D479A-6F7B-490A-8041-03B20B05385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21</a:t>
            </a:fld>
            <a:endParaRPr lang="en-GB" dirty="0">
              <a:solidFill>
                <a:srgbClr val="2E2E38"/>
              </a:solidFill>
            </a:endParaRPr>
          </a:p>
        </p:txBody>
      </p:sp>
    </p:spTree>
    <p:extLst>
      <p:ext uri="{BB962C8B-B14F-4D97-AF65-F5344CB8AC3E}">
        <p14:creationId xmlns:p14="http://schemas.microsoft.com/office/powerpoint/2010/main" val="68138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2929310-42A9-476B-9642-DB5AAE34E66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078509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5"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92929310-42A9-476B-9642-DB5AAE34E667}"/>
                          </a:ext>
                          <a:ext uri="{C183D7F6-B498-43B3-948B-1728B52AA6E4}">
                            <adec:decorative xmlns:adec="http://schemas.microsoft.com/office/drawing/2017/decorative" val="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14A1A36-ED66-4164-B37D-ACC26EFB359B}"/>
              </a:ext>
            </a:extLst>
          </p:cNvPr>
          <p:cNvSpPr>
            <a:spLocks noGrp="1"/>
          </p:cNvSpPr>
          <p:nvPr>
            <p:ph type="title"/>
          </p:nvPr>
        </p:nvSpPr>
        <p:spPr>
          <a:xfrm>
            <a:off x="609918" y="294200"/>
            <a:ext cx="10978515" cy="668290"/>
          </a:xfrm>
        </p:spPr>
        <p:txBody>
          <a:bodyPr vert="horz"/>
          <a:lstStyle/>
          <a:p>
            <a:r>
              <a:rPr lang="en-GB" dirty="0"/>
              <a:t>DESE and BPS context</a:t>
            </a:r>
            <a:br>
              <a:rPr lang="en-GB" dirty="0"/>
            </a:br>
            <a:r>
              <a:rPr lang="en-IN" sz="1600" dirty="0"/>
              <a:t>DESE is responsible for conducting district reviews to support local district improvement</a:t>
            </a:r>
          </a:p>
        </p:txBody>
      </p:sp>
      <p:sp>
        <p:nvSpPr>
          <p:cNvPr id="9" name="Rectangle 8">
            <a:extLst>
              <a:ext uri="{FF2B5EF4-FFF2-40B4-BE49-F238E27FC236}">
                <a16:creationId xmlns:a16="http://schemas.microsoft.com/office/drawing/2014/main" id="{7E7E3DF3-D144-4419-8F4F-A3FCD4CC2DEE}"/>
              </a:ext>
            </a:extLst>
          </p:cNvPr>
          <p:cNvSpPr/>
          <p:nvPr/>
        </p:nvSpPr>
        <p:spPr>
          <a:xfrm>
            <a:off x="1048215" y="1369715"/>
            <a:ext cx="10128428" cy="411480"/>
          </a:xfrm>
          <a:prstGeom prst="rect">
            <a:avLst/>
          </a:prstGeom>
          <a:solidFill>
            <a:srgbClr val="5D5D5D"/>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algn="ctr"/>
            <a:r>
              <a:rPr lang="en-US" sz="1600" b="1" dirty="0">
                <a:solidFill>
                  <a:srgbClr val="FFE600"/>
                </a:solidFill>
              </a:rPr>
              <a:t>Massachusetts Department of Elementary and Secondary Education (DESE)</a:t>
            </a:r>
          </a:p>
        </p:txBody>
      </p:sp>
      <p:sp>
        <p:nvSpPr>
          <p:cNvPr id="10" name="Rectangle 9">
            <a:extLst>
              <a:ext uri="{FF2B5EF4-FFF2-40B4-BE49-F238E27FC236}">
                <a16:creationId xmlns:a16="http://schemas.microsoft.com/office/drawing/2014/main" id="{8EFA0718-F302-4266-9428-EF49212EF179}"/>
              </a:ext>
            </a:extLst>
          </p:cNvPr>
          <p:cNvSpPr/>
          <p:nvPr/>
        </p:nvSpPr>
        <p:spPr>
          <a:xfrm>
            <a:off x="1984376" y="1870838"/>
            <a:ext cx="8229599" cy="584775"/>
          </a:xfrm>
          <a:prstGeom prst="rect">
            <a:avLst/>
          </a:prstGeom>
        </p:spPr>
        <p:txBody>
          <a:bodyPr wrap="square">
            <a:spAutoFit/>
          </a:bodyPr>
          <a:lstStyle/>
          <a:p>
            <a:pPr algn="ctr"/>
            <a:r>
              <a:rPr lang="en-US" sz="1600" b="1" i="1" dirty="0">
                <a:solidFill>
                  <a:schemeClr val="bg1"/>
                </a:solidFill>
              </a:rPr>
              <a:t>The goal of the Massachusetts public K-12 education system is to prepare all students for success after high school</a:t>
            </a:r>
          </a:p>
        </p:txBody>
      </p:sp>
      <p:sp>
        <p:nvSpPr>
          <p:cNvPr id="11" name="Isosceles Triangle 10">
            <a:extLst>
              <a:ext uri="{FF2B5EF4-FFF2-40B4-BE49-F238E27FC236}">
                <a16:creationId xmlns:a16="http://schemas.microsoft.com/office/drawing/2014/main" id="{BED0E7BF-14CE-44B3-A12E-97C4113666A2}"/>
              </a:ext>
              <a:ext uri="{C183D7F6-B498-43B3-948B-1728B52AA6E4}">
                <adec:decorative xmlns:adec="http://schemas.microsoft.com/office/drawing/2017/decorative" val="1"/>
              </a:ext>
            </a:extLst>
          </p:cNvPr>
          <p:cNvSpPr/>
          <p:nvPr/>
        </p:nvSpPr>
        <p:spPr>
          <a:xfrm rot="10800000">
            <a:off x="4358127" y="2608427"/>
            <a:ext cx="3482094" cy="351875"/>
          </a:xfrm>
          <a:prstGeom prst="triangle">
            <a:avLst/>
          </a:prstGeom>
          <a:solidFill>
            <a:srgbClr val="FFE600"/>
          </a:solidFill>
          <a:ln w="25400" cap="flat" cmpd="sng" algn="ctr">
            <a:noFill/>
            <a:prstDash val="solid"/>
          </a:ln>
          <a:effectLst/>
          <a:extLst>
            <a:ext uri="{91240B29-F687-4F45-9708-019B960494DF}">
              <a14:hiddenLine xmlns:a14="http://schemas.microsoft.com/office/drawing/2010/main" w="25400" cap="flat" cmpd="sng" algn="ctr">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t" anchorCtr="0"/>
          <a:lstStyle/>
          <a:p>
            <a:pPr algn="ctr"/>
            <a:endParaRPr lang="en-US" sz="1200" dirty="0">
              <a:solidFill>
                <a:schemeClr val="tx1"/>
              </a:solidFill>
            </a:endParaRPr>
          </a:p>
        </p:txBody>
      </p:sp>
      <p:sp>
        <p:nvSpPr>
          <p:cNvPr id="12" name="Rectangle 11">
            <a:extLst>
              <a:ext uri="{FF2B5EF4-FFF2-40B4-BE49-F238E27FC236}">
                <a16:creationId xmlns:a16="http://schemas.microsoft.com/office/drawing/2014/main" id="{6352876F-0B3B-4EE9-B7E8-A69B2C792950}"/>
              </a:ext>
            </a:extLst>
          </p:cNvPr>
          <p:cNvSpPr/>
          <p:nvPr/>
        </p:nvSpPr>
        <p:spPr>
          <a:xfrm>
            <a:off x="1048215" y="3220840"/>
            <a:ext cx="4613114" cy="380081"/>
          </a:xfrm>
          <a:prstGeom prst="rect">
            <a:avLst/>
          </a:prstGeom>
          <a:solidFill>
            <a:srgbClr val="5D5D5D"/>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algn="ctr"/>
            <a:r>
              <a:rPr lang="en-US" sz="1600" b="1" dirty="0">
                <a:solidFill>
                  <a:schemeClr val="tx2"/>
                </a:solidFill>
              </a:rPr>
              <a:t>DESE priority areas</a:t>
            </a:r>
          </a:p>
        </p:txBody>
      </p:sp>
      <p:sp>
        <p:nvSpPr>
          <p:cNvPr id="13" name="TextBox 12">
            <a:extLst>
              <a:ext uri="{FF2B5EF4-FFF2-40B4-BE49-F238E27FC236}">
                <a16:creationId xmlns:a16="http://schemas.microsoft.com/office/drawing/2014/main" id="{218282C9-69B0-4CF3-AA2D-3E1E2FE28B82}"/>
              </a:ext>
            </a:extLst>
          </p:cNvPr>
          <p:cNvSpPr txBox="1"/>
          <p:nvPr/>
        </p:nvSpPr>
        <p:spPr>
          <a:xfrm>
            <a:off x="1048215" y="3649321"/>
            <a:ext cx="4613114" cy="1257780"/>
          </a:xfrm>
          <a:prstGeom prst="rect">
            <a:avLst/>
          </a:prstGeom>
          <a:noFill/>
        </p:spPr>
        <p:txBody>
          <a:bodyPr wrap="square" lIns="0" tIns="36576" rIns="0" bIns="0" rtlCol="0">
            <a:spAutoFit/>
          </a:bodyPr>
          <a:lstStyle>
            <a:defPPr>
              <a:defRPr lang="en-US"/>
            </a:defPPr>
            <a:lvl1pPr marL="356616" indent="-356616">
              <a:lnSpc>
                <a:spcPct val="85000"/>
              </a:lnSpc>
              <a:spcAft>
                <a:spcPts val="600"/>
              </a:spcAft>
              <a:buClr>
                <a:schemeClr val="accent2"/>
              </a:buClr>
              <a:buSzPct val="70000"/>
              <a:buFont typeface="Arial" pitchFamily="34" charset="0"/>
              <a:buChar char="►"/>
              <a:defRPr sz="1000">
                <a:solidFill>
                  <a:schemeClr val="bg1"/>
                </a:solidFill>
              </a:defRPr>
            </a:lvl1pPr>
          </a:lstStyle>
          <a:p>
            <a:pPr marL="228600" indent="-228600">
              <a:lnSpc>
                <a:spcPct val="100000"/>
              </a:lnSpc>
              <a:spcBef>
                <a:spcPts val="200"/>
              </a:spcBef>
              <a:spcAft>
                <a:spcPts val="200"/>
              </a:spcAft>
              <a:buClr>
                <a:schemeClr val="bg1"/>
              </a:buClr>
              <a:buSzPct val="100000"/>
              <a:buAutoNum type="arabicPeriod"/>
            </a:pPr>
            <a:r>
              <a:rPr lang="en-US" sz="1100" dirty="0"/>
              <a:t>Strengthen standards, curriculum, instruction, and assessments</a:t>
            </a:r>
          </a:p>
          <a:p>
            <a:pPr marL="228600" indent="-228600">
              <a:lnSpc>
                <a:spcPct val="100000"/>
              </a:lnSpc>
              <a:spcBef>
                <a:spcPts val="200"/>
              </a:spcBef>
              <a:spcAft>
                <a:spcPts val="200"/>
              </a:spcAft>
              <a:buClr>
                <a:schemeClr val="bg1"/>
              </a:buClr>
              <a:buSzPct val="100000"/>
              <a:buFont typeface="+mj-lt"/>
              <a:buAutoNum type="arabicPeriod"/>
            </a:pPr>
            <a:r>
              <a:rPr lang="en-US" sz="1100" dirty="0"/>
              <a:t>Promote educator development</a:t>
            </a:r>
          </a:p>
          <a:p>
            <a:pPr marL="228600" indent="-228600">
              <a:lnSpc>
                <a:spcPct val="100000"/>
              </a:lnSpc>
              <a:spcBef>
                <a:spcPts val="200"/>
              </a:spcBef>
              <a:spcAft>
                <a:spcPts val="200"/>
              </a:spcAft>
              <a:buClr>
                <a:schemeClr val="bg1"/>
              </a:buClr>
              <a:buSzPct val="100000"/>
              <a:buFont typeface="+mj-lt"/>
              <a:buAutoNum type="arabicPeriod"/>
            </a:pPr>
            <a:r>
              <a:rPr lang="en-US" sz="1100" dirty="0"/>
              <a:t>Support social-emotional learning, health, and safety</a:t>
            </a:r>
          </a:p>
          <a:p>
            <a:pPr marL="228600" indent="-228600">
              <a:lnSpc>
                <a:spcPct val="100000"/>
              </a:lnSpc>
              <a:spcBef>
                <a:spcPts val="200"/>
              </a:spcBef>
              <a:spcAft>
                <a:spcPts val="200"/>
              </a:spcAft>
              <a:buClr>
                <a:schemeClr val="bg1"/>
              </a:buClr>
              <a:buSzPct val="100000"/>
              <a:buFont typeface="+mj-lt"/>
              <a:buAutoNum type="arabicPeriod"/>
            </a:pPr>
            <a:r>
              <a:rPr lang="en-US" sz="1100" dirty="0"/>
              <a:t>Turn around the lowest performing districts and schools</a:t>
            </a:r>
          </a:p>
          <a:p>
            <a:pPr marL="228600" indent="-228600">
              <a:lnSpc>
                <a:spcPct val="100000"/>
              </a:lnSpc>
              <a:spcBef>
                <a:spcPts val="200"/>
              </a:spcBef>
              <a:spcAft>
                <a:spcPts val="200"/>
              </a:spcAft>
              <a:buClr>
                <a:schemeClr val="bg1"/>
              </a:buClr>
              <a:buSzPct val="100000"/>
              <a:buFont typeface="+mj-lt"/>
              <a:buAutoNum type="arabicPeriod"/>
            </a:pPr>
            <a:r>
              <a:rPr lang="en-US" sz="1100" dirty="0"/>
              <a:t>Enhance resource allocation and data use (e.g., additional support for low performing districts and schools)</a:t>
            </a:r>
          </a:p>
        </p:txBody>
      </p:sp>
      <p:sp>
        <p:nvSpPr>
          <p:cNvPr id="14" name="Rectangle 13">
            <a:extLst>
              <a:ext uri="{FF2B5EF4-FFF2-40B4-BE49-F238E27FC236}">
                <a16:creationId xmlns:a16="http://schemas.microsoft.com/office/drawing/2014/main" id="{594DB6A1-E4E1-440F-81EB-E37E7862F87A}"/>
              </a:ext>
            </a:extLst>
          </p:cNvPr>
          <p:cNvSpPr/>
          <p:nvPr/>
        </p:nvSpPr>
        <p:spPr>
          <a:xfrm>
            <a:off x="5931673" y="3220840"/>
            <a:ext cx="5244970" cy="380081"/>
          </a:xfrm>
          <a:prstGeom prst="rect">
            <a:avLst/>
          </a:prstGeom>
          <a:solidFill>
            <a:srgbClr val="5D5D5D"/>
          </a:solidFill>
          <a:ln w="25400" cap="flat" cmpd="sng" algn="ctr">
            <a:noFill/>
            <a:prstDash val="solid"/>
          </a:ln>
          <a:effectLst/>
        </p:spPr>
        <p:style>
          <a:lnRef idx="2">
            <a:schemeClr val="dk1"/>
          </a:lnRef>
          <a:fillRef idx="1">
            <a:schemeClr val="lt1"/>
          </a:fillRef>
          <a:effectRef idx="0">
            <a:schemeClr val="dk1"/>
          </a:effectRef>
          <a:fontRef idx="minor">
            <a:schemeClr val="dk1"/>
          </a:fontRef>
        </p:style>
        <p:txBody>
          <a:bodyPr rtlCol="0" anchor="ctr" anchorCtr="0"/>
          <a:lstStyle/>
          <a:p>
            <a:pPr algn="ctr"/>
            <a:r>
              <a:rPr lang="en-US" sz="1600" b="1" dirty="0">
                <a:solidFill>
                  <a:schemeClr val="tx2"/>
                </a:solidFill>
              </a:rPr>
              <a:t>DESE relationship with school districts</a:t>
            </a:r>
          </a:p>
        </p:txBody>
      </p:sp>
      <p:sp>
        <p:nvSpPr>
          <p:cNvPr id="15" name="TextBox 14">
            <a:extLst>
              <a:ext uri="{FF2B5EF4-FFF2-40B4-BE49-F238E27FC236}">
                <a16:creationId xmlns:a16="http://schemas.microsoft.com/office/drawing/2014/main" id="{097378F0-0DA5-4035-BE33-40F6189C0C05}"/>
              </a:ext>
            </a:extLst>
          </p:cNvPr>
          <p:cNvSpPr txBox="1"/>
          <p:nvPr/>
        </p:nvSpPr>
        <p:spPr>
          <a:xfrm>
            <a:off x="5931671" y="3649321"/>
            <a:ext cx="5244970" cy="1887440"/>
          </a:xfrm>
          <a:prstGeom prst="rect">
            <a:avLst/>
          </a:prstGeom>
          <a:noFill/>
        </p:spPr>
        <p:txBody>
          <a:bodyPr wrap="square" lIns="0" tIns="36576" rIns="0" bIns="0" rtlCol="0">
            <a:spAutoFit/>
          </a:bodyPr>
          <a:lstStyle>
            <a:defPPr>
              <a:defRPr lang="en-US"/>
            </a:defPPr>
            <a:lvl1pPr marL="356616" indent="-356616">
              <a:lnSpc>
                <a:spcPct val="85000"/>
              </a:lnSpc>
              <a:spcAft>
                <a:spcPts val="600"/>
              </a:spcAft>
              <a:buClr>
                <a:schemeClr val="accent2"/>
              </a:buClr>
              <a:buSzPct val="70000"/>
              <a:buFont typeface="Arial" pitchFamily="34" charset="0"/>
              <a:buChar char="►"/>
              <a:defRPr sz="1000">
                <a:solidFill>
                  <a:schemeClr val="bg1"/>
                </a:solidFill>
              </a:defRPr>
            </a:lvl1pPr>
          </a:lstStyle>
          <a:p>
            <a:pPr marL="126000" indent="-126000">
              <a:spcAft>
                <a:spcPts val="300"/>
              </a:spcAft>
              <a:buClrTx/>
              <a:buSzPct val="75000"/>
              <a:buFont typeface="Wingdings 3" panose="05040102010807070707" pitchFamily="18" charset="2"/>
              <a:buChar char=""/>
            </a:pPr>
            <a:r>
              <a:rPr lang="en-US" sz="1100" dirty="0"/>
              <a:t>DESE has implemented an accountability system to measure each school’s and district’s progress</a:t>
            </a:r>
          </a:p>
          <a:p>
            <a:pPr marL="266400" lvl="1" indent="-126000">
              <a:spcAft>
                <a:spcPts val="300"/>
              </a:spcAft>
              <a:buClrTx/>
              <a:buSzPct val="75000"/>
              <a:buFont typeface="Arial" panose="020B0604020202020204" pitchFamily="34" charset="0"/>
              <a:buChar char="–"/>
            </a:pPr>
            <a:r>
              <a:rPr lang="en-US" sz="1100" dirty="0">
                <a:solidFill>
                  <a:schemeClr val="bg1"/>
                </a:solidFill>
              </a:rPr>
              <a:t>This allows the districts to retain local control and decision making, while DESE’s periodic district reviews and ongoing monitoring enable the state to deploy support as needed</a:t>
            </a:r>
          </a:p>
          <a:p>
            <a:pPr marL="126000" indent="-126000">
              <a:spcAft>
                <a:spcPts val="300"/>
              </a:spcAft>
              <a:buClrTx/>
              <a:buSzPct val="75000"/>
              <a:buFont typeface="Wingdings 3" panose="05040102010807070707" pitchFamily="18" charset="2"/>
              <a:buChar char=""/>
            </a:pPr>
            <a:r>
              <a:rPr lang="en-US" sz="1100" dirty="0"/>
              <a:t>To improve lower performing school districts, DESE has a Statewide System of Support (SSoS) that focuses on four turnaround practice areas related to school leadership, instructional practices, student supports, and school climate</a:t>
            </a:r>
          </a:p>
          <a:p>
            <a:pPr marL="266400" lvl="1" indent="-126000">
              <a:spcAft>
                <a:spcPts val="300"/>
              </a:spcAft>
              <a:buClrTx/>
              <a:buSzPct val="75000"/>
              <a:buFont typeface="Arial" panose="020B0604020202020204" pitchFamily="34" charset="0"/>
              <a:buChar char="–"/>
            </a:pPr>
            <a:r>
              <a:rPr lang="en-US" sz="1100" dirty="0">
                <a:solidFill>
                  <a:schemeClr val="bg1"/>
                </a:solidFill>
              </a:rPr>
              <a:t>SSoS staff provide districts and schools with support for professional development, grant applications, technical assistance and training, identification of high-quality partners, and more</a:t>
            </a:r>
            <a:endParaRPr lang="en-US" sz="1900" dirty="0"/>
          </a:p>
        </p:txBody>
      </p:sp>
      <p:sp>
        <p:nvSpPr>
          <p:cNvPr id="25" name="footnote_6380420316088055392" descr="Footnote">
            <a:extLst>
              <a:ext uri="{FF2B5EF4-FFF2-40B4-BE49-F238E27FC236}">
                <a16:creationId xmlns:a16="http://schemas.microsoft.com/office/drawing/2014/main" id="{20C3322F-8BCE-4CAD-9A37-485595FDE08F}"/>
              </a:ext>
            </a:extLst>
          </p:cNvPr>
          <p:cNvSpPr txBox="1"/>
          <p:nvPr/>
        </p:nvSpPr>
        <p:spPr>
          <a:xfrm>
            <a:off x="612775" y="6131996"/>
            <a:ext cx="2802229" cy="40401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Massachusetts Comprehensive Assessment System</a:t>
            </a:r>
            <a:endParaRPr lang="en-US" sz="800" dirty="0">
              <a:solidFill>
                <a:srgbClr val="FF0000"/>
              </a:solidFill>
              <a:cs typeface="Arial" panose="020B0604020202020204" pitchFamily="34" charset="0"/>
            </a:endParaRPr>
          </a:p>
        </p:txBody>
      </p:sp>
      <p:sp>
        <p:nvSpPr>
          <p:cNvPr id="19" name="source_6380430283633655781" descr="Source">
            <a:extLst>
              <a:ext uri="{FF2B5EF4-FFF2-40B4-BE49-F238E27FC236}">
                <a16:creationId xmlns:a16="http://schemas.microsoft.com/office/drawing/2014/main" id="{95A8CCF9-4AC6-428A-9B82-A2E86F12DC99}"/>
              </a:ext>
            </a:extLst>
          </p:cNvPr>
          <p:cNvSpPr txBox="1"/>
          <p:nvPr/>
        </p:nvSpPr>
        <p:spPr>
          <a:xfrm>
            <a:off x="609918" y="6583680"/>
            <a:ext cx="2031005" cy="104644"/>
          </a:xfrm>
          <a:prstGeom prst="rect">
            <a:avLst/>
          </a:prstGeom>
          <a:noFill/>
        </p:spPr>
        <p:txBody>
          <a:bodyPr vert="horz" wrap="non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DESE; DESE ESSA Plan; DESE SSoS</a:t>
            </a:r>
          </a:p>
        </p:txBody>
      </p:sp>
      <p:sp>
        <p:nvSpPr>
          <p:cNvPr id="3" name="TextBox 2">
            <a:extLst>
              <a:ext uri="{FF2B5EF4-FFF2-40B4-BE49-F238E27FC236}">
                <a16:creationId xmlns:a16="http://schemas.microsoft.com/office/drawing/2014/main" id="{373AC3C7-0AC8-4178-9F56-CC75BCD9408D}"/>
              </a:ext>
            </a:extLst>
          </p:cNvPr>
          <p:cNvSpPr txBox="1"/>
          <p:nvPr/>
        </p:nvSpPr>
        <p:spPr>
          <a:xfrm>
            <a:off x="3524036" y="6369269"/>
            <a:ext cx="5188449"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EBDFDB7F-CA75-4A53-A72E-168D3FA36302}"/>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CB142937-BAAC-4344-A5CD-226CEE143A11}"/>
              </a:ext>
            </a:extLst>
          </p:cNvPr>
          <p:cNvSpPr>
            <a:spLocks noGrp="1"/>
          </p:cNvSpPr>
          <p:nvPr>
            <p:ph type="sldNum" sz="quarter" idx="12"/>
          </p:nvPr>
        </p:nvSpPr>
        <p:spPr/>
        <p:txBody>
          <a:bodyPr/>
          <a:lstStyle/>
          <a:p>
            <a:r>
              <a:rPr lang="en-IN" dirty="0"/>
              <a:t>Page </a:t>
            </a:r>
            <a:fld id="{F1BC30E3-FFE5-4B91-AA19-87A149EBB9EE}" type="slidenum">
              <a:rPr smtClean="0"/>
              <a:pPr/>
              <a:t>22</a:t>
            </a:fld>
            <a:endParaRPr dirty="0"/>
          </a:p>
        </p:txBody>
      </p:sp>
    </p:spTree>
    <p:extLst>
      <p:ext uri="{BB962C8B-B14F-4D97-AF65-F5344CB8AC3E}">
        <p14:creationId xmlns:p14="http://schemas.microsoft.com/office/powerpoint/2010/main" val="1225696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638794"/>
          </a:xfrm>
        </p:spPr>
        <p:txBody>
          <a:bodyPr vert="horz"/>
          <a:lstStyle/>
          <a:p>
            <a:r>
              <a:rPr lang="en-GB" dirty="0"/>
              <a:t>DESE and BPS context</a:t>
            </a:r>
            <a:br>
              <a:rPr lang="en-GB" dirty="0"/>
            </a:br>
            <a:r>
              <a:rPr lang="en-IN" sz="1598" dirty="0"/>
              <a:t>Boston Public Schools is the largest district in MA, and is a majority-minority district</a:t>
            </a:r>
            <a:endParaRPr lang="en-IN" sz="1598" dirty="0">
              <a:solidFill>
                <a:srgbClr val="FF0000"/>
              </a:solidFill>
            </a:endParaRPr>
          </a:p>
        </p:txBody>
      </p:sp>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308539834"/>
              </p:ext>
            </p:extLst>
          </p:nvPr>
        </p:nvGraphicFramePr>
        <p:xfrm>
          <a:off x="7936" y="5157"/>
          <a:ext cx="1586" cy="1586"/>
        </p:xfrm>
        <a:graphic>
          <a:graphicData uri="http://schemas.openxmlformats.org/presentationml/2006/ole">
            <mc:AlternateContent xmlns:mc="http://schemas.openxmlformats.org/markup-compatibility/2006">
              <mc:Choice xmlns:v="urn:schemas-microsoft-com:vml" Requires="v">
                <p:oleObj spid="_x0000_s36869" name="think-cell Slide" r:id="rId10" imgW="415" imgH="416" progId="TCLayout.ActiveDocument.1">
                  <p:embed/>
                </p:oleObj>
              </mc:Choice>
              <mc:Fallback>
                <p:oleObj name="think-cell Slide" r:id="rId10"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1"/>
                      <a:stretch>
                        <a:fillRect/>
                      </a:stretch>
                    </p:blipFill>
                    <p:spPr>
                      <a:xfrm>
                        <a:off x="7936" y="5157"/>
                        <a:ext cx="1586" cy="1586"/>
                      </a:xfrm>
                      <a:prstGeom prst="rect">
                        <a:avLst/>
                      </a:prstGeom>
                    </p:spPr>
                  </p:pic>
                </p:oleObj>
              </mc:Fallback>
            </mc:AlternateContent>
          </a:graphicData>
        </a:graphic>
      </p:graphicFrame>
      <p:sp>
        <p:nvSpPr>
          <p:cNvPr id="111" name="Arrow: Left-Right 110">
            <a:extLst>
              <a:ext uri="{FF2B5EF4-FFF2-40B4-BE49-F238E27FC236}">
                <a16:creationId xmlns:a16="http://schemas.microsoft.com/office/drawing/2014/main" id="{8563A466-820D-4148-A85A-52084151E809}"/>
              </a:ext>
            </a:extLst>
          </p:cNvPr>
          <p:cNvSpPr/>
          <p:nvPr/>
        </p:nvSpPr>
        <p:spPr>
          <a:xfrm>
            <a:off x="1936251" y="1219200"/>
            <a:ext cx="3826873" cy="599496"/>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dirty="0">
                <a:solidFill>
                  <a:schemeClr val="bg1"/>
                </a:solidFill>
              </a:rPr>
              <a:t>Overall MA enrollment by district,</a:t>
            </a:r>
          </a:p>
          <a:p>
            <a:pPr algn="ctr"/>
            <a:r>
              <a:rPr lang="en-US" sz="1199" i="1" dirty="0">
                <a:solidFill>
                  <a:schemeClr val="bg1"/>
                </a:solidFill>
              </a:rPr>
              <a:t>SY2021 – 2022</a:t>
            </a:r>
          </a:p>
        </p:txBody>
      </p:sp>
      <p:cxnSp>
        <p:nvCxnSpPr>
          <p:cNvPr id="112" name="Straight Connector 111">
            <a:extLst>
              <a:ext uri="{FF2B5EF4-FFF2-40B4-BE49-F238E27FC236}">
                <a16:creationId xmlns:a16="http://schemas.microsoft.com/office/drawing/2014/main" id="{4B149389-C526-4EAB-ADA7-27172F423110}"/>
              </a:ext>
              <a:ext uri="{C183D7F6-B498-43B3-948B-1728B52AA6E4}">
                <adec:decorative xmlns:adec="http://schemas.microsoft.com/office/drawing/2017/decorative" val="1"/>
              </a:ext>
            </a:extLst>
          </p:cNvPr>
          <p:cNvCxnSpPr>
            <a:stCxn id="111" idx="4"/>
            <a:endCxn id="111" idx="6"/>
          </p:cNvCxnSpPr>
          <p:nvPr/>
        </p:nvCxnSpPr>
        <p:spPr>
          <a:xfrm>
            <a:off x="1889005" y="1817692"/>
            <a:ext cx="382687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descr="Please refer to notes section for 'Graph 1- Overall MA enrollment by district, SY2021-2022' chart description ">
            <a:extLst>
              <a:ext uri="{FF2B5EF4-FFF2-40B4-BE49-F238E27FC236}">
                <a16:creationId xmlns:a16="http://schemas.microsoft.com/office/drawing/2014/main" id="{64226DD8-0C12-4442-A799-58BE7362D008}"/>
              </a:ext>
            </a:extLst>
          </p:cNvPr>
          <p:cNvGrpSpPr/>
          <p:nvPr/>
        </p:nvGrpSpPr>
        <p:grpSpPr>
          <a:xfrm>
            <a:off x="691473" y="1920595"/>
            <a:ext cx="5176306" cy="3902078"/>
            <a:chOff x="691473" y="1920595"/>
            <a:chExt cx="5176306" cy="3902078"/>
          </a:xfrm>
        </p:grpSpPr>
        <p:graphicFrame>
          <p:nvGraphicFramePr>
            <p:cNvPr id="66" name="Chart 65">
              <a:extLst>
                <a:ext uri="{FF2B5EF4-FFF2-40B4-BE49-F238E27FC236}">
                  <a16:creationId xmlns:a16="http://schemas.microsoft.com/office/drawing/2014/main" id="{316B1FEC-D6E2-4FFC-90CD-A16C385D680A}"/>
                </a:ext>
                <a:ext uri="{C183D7F6-B498-43B3-948B-1728B52AA6E4}">
                  <adec:decorative xmlns:adec="http://schemas.microsoft.com/office/drawing/2017/decorative" val="1"/>
                </a:ext>
              </a:extLst>
            </p:cNvPr>
            <p:cNvGraphicFramePr/>
            <p:nvPr>
              <p:custDataLst>
                <p:tags r:id="rId6"/>
              </p:custDataLst>
              <p:extLst>
                <p:ext uri="{D42A27DB-BD31-4B8C-83A1-F6EECF244321}">
                  <p14:modId xmlns:p14="http://schemas.microsoft.com/office/powerpoint/2010/main" val="1599912923"/>
                </p:ext>
              </p:extLst>
            </p:nvPr>
          </p:nvGraphicFramePr>
          <p:xfrm>
            <a:off x="1921254" y="2023059"/>
            <a:ext cx="3946525" cy="3022600"/>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descr="Please refer image description under 'Overall MA enrollment by district, SY2021-2022' in the notes section">
              <a:extLst>
                <a:ext uri="{FF2B5EF4-FFF2-40B4-BE49-F238E27FC236}">
                  <a16:creationId xmlns:a16="http://schemas.microsoft.com/office/drawing/2014/main" id="{F9F4104F-F395-4FE2-A06F-B7E9162C0EBA}"/>
                </a:ext>
              </a:extLst>
            </p:cNvPr>
            <p:cNvSpPr txBox="1"/>
            <p:nvPr/>
          </p:nvSpPr>
          <p:spPr>
            <a:xfrm>
              <a:off x="1590637" y="2003785"/>
              <a:ext cx="40821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50K</a:t>
              </a:r>
            </a:p>
          </p:txBody>
        </p:sp>
        <p:sp>
          <p:nvSpPr>
            <p:cNvPr id="16" name="TextBox 15" descr="Please refer image description under 'Overall MA enrollment by district, SY2021-2022' in the notes section">
              <a:extLst>
                <a:ext uri="{FF2B5EF4-FFF2-40B4-BE49-F238E27FC236}">
                  <a16:creationId xmlns:a16="http://schemas.microsoft.com/office/drawing/2014/main" id="{B70A7A7E-CC1E-43DF-AEA7-DEAC9A012F7D}"/>
                </a:ext>
              </a:extLst>
            </p:cNvPr>
            <p:cNvSpPr txBox="1"/>
            <p:nvPr/>
          </p:nvSpPr>
          <p:spPr>
            <a:xfrm>
              <a:off x="1579167" y="2575926"/>
              <a:ext cx="33895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40K</a:t>
              </a:r>
            </a:p>
          </p:txBody>
        </p:sp>
        <p:sp>
          <p:nvSpPr>
            <p:cNvPr id="17" name="TextBox 16" descr="Please refer image description under 'Overall MA enrollment by district, SY2021-2022' in the notes section">
              <a:extLst>
                <a:ext uri="{FF2B5EF4-FFF2-40B4-BE49-F238E27FC236}">
                  <a16:creationId xmlns:a16="http://schemas.microsoft.com/office/drawing/2014/main" id="{DB60425A-D1D7-4E0A-AAF5-08DC6C878A2B}"/>
                </a:ext>
              </a:extLst>
            </p:cNvPr>
            <p:cNvSpPr txBox="1"/>
            <p:nvPr/>
          </p:nvSpPr>
          <p:spPr>
            <a:xfrm>
              <a:off x="1572098" y="3154317"/>
              <a:ext cx="31076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30K</a:t>
              </a:r>
            </a:p>
          </p:txBody>
        </p:sp>
        <p:sp>
          <p:nvSpPr>
            <p:cNvPr id="18" name="TextBox 17" descr="Please refer image description under 'Overall MA enrollment by district, SY2021-2022' in the notes section">
              <a:extLst>
                <a:ext uri="{FF2B5EF4-FFF2-40B4-BE49-F238E27FC236}">
                  <a16:creationId xmlns:a16="http://schemas.microsoft.com/office/drawing/2014/main" id="{028F8E6C-1A3B-4560-A8CD-DD5162734F4E}"/>
                </a:ext>
              </a:extLst>
            </p:cNvPr>
            <p:cNvSpPr txBox="1"/>
            <p:nvPr/>
          </p:nvSpPr>
          <p:spPr>
            <a:xfrm>
              <a:off x="1600563" y="3711486"/>
              <a:ext cx="31076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20K</a:t>
              </a:r>
            </a:p>
          </p:txBody>
        </p:sp>
        <p:sp>
          <p:nvSpPr>
            <p:cNvPr id="19" name="TextBox 18" descr="Please refer image description under 'Overall MA enrollment by district, SY2021-2022' in the notes section">
              <a:extLst>
                <a:ext uri="{FF2B5EF4-FFF2-40B4-BE49-F238E27FC236}">
                  <a16:creationId xmlns:a16="http://schemas.microsoft.com/office/drawing/2014/main" id="{5D45297D-EC41-4E54-8BB2-95626E22DDE3}"/>
                </a:ext>
              </a:extLst>
            </p:cNvPr>
            <p:cNvSpPr txBox="1"/>
            <p:nvPr/>
          </p:nvSpPr>
          <p:spPr>
            <a:xfrm>
              <a:off x="1600563" y="4272546"/>
              <a:ext cx="33895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10K</a:t>
              </a:r>
            </a:p>
          </p:txBody>
        </p:sp>
        <p:sp>
          <p:nvSpPr>
            <p:cNvPr id="20" name="TextBox 19" descr="Please refer image description under 'Overall MA enrollment by district, SY2021-2022' in the notes section">
              <a:extLst>
                <a:ext uri="{FF2B5EF4-FFF2-40B4-BE49-F238E27FC236}">
                  <a16:creationId xmlns:a16="http://schemas.microsoft.com/office/drawing/2014/main" id="{F3D78F9C-322B-4F7C-8146-3CE2E1241224}"/>
                </a:ext>
              </a:extLst>
            </p:cNvPr>
            <p:cNvSpPr txBox="1"/>
            <p:nvPr/>
          </p:nvSpPr>
          <p:spPr>
            <a:xfrm>
              <a:off x="1665023" y="4831144"/>
              <a:ext cx="27721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0K</a:t>
              </a:r>
            </a:p>
          </p:txBody>
        </p:sp>
        <p:sp>
          <p:nvSpPr>
            <p:cNvPr id="3" name="TextBox 2" descr="Please refer image description under 'Overall MA enrollment by district, SY2021-2022' in the notes section">
              <a:extLst>
                <a:ext uri="{FF2B5EF4-FFF2-40B4-BE49-F238E27FC236}">
                  <a16:creationId xmlns:a16="http://schemas.microsoft.com/office/drawing/2014/main" id="{F73517FA-25F1-4D8F-BF9E-0DB7254AC3C0}"/>
                </a:ext>
              </a:extLst>
            </p:cNvPr>
            <p:cNvSpPr txBox="1"/>
            <p:nvPr/>
          </p:nvSpPr>
          <p:spPr>
            <a:xfrm>
              <a:off x="2280029" y="4990863"/>
              <a:ext cx="400814"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BPS</a:t>
              </a:r>
            </a:p>
          </p:txBody>
        </p:sp>
        <p:sp>
          <p:nvSpPr>
            <p:cNvPr id="13" name="TextBox 12" descr="Please refer image description under 'Overall MA enrollment by district, SY2021-2022' in the notes section">
              <a:extLst>
                <a:ext uri="{FF2B5EF4-FFF2-40B4-BE49-F238E27FC236}">
                  <a16:creationId xmlns:a16="http://schemas.microsoft.com/office/drawing/2014/main" id="{A6B52EA4-80A5-4AD3-9343-ADAB9B36D490}"/>
                </a:ext>
              </a:extLst>
            </p:cNvPr>
            <p:cNvSpPr txBox="1"/>
            <p:nvPr/>
          </p:nvSpPr>
          <p:spPr>
            <a:xfrm>
              <a:off x="2290159" y="2127182"/>
              <a:ext cx="400812"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~46K</a:t>
              </a:r>
            </a:p>
          </p:txBody>
        </p:sp>
        <p:cxnSp>
          <p:nvCxnSpPr>
            <p:cNvPr id="68" name="Straight Connector 67" descr="Please refer image description under 'Overall MA enrollment by district, SY2021-2022' in the notes section">
              <a:extLst>
                <a:ext uri="{FF2B5EF4-FFF2-40B4-BE49-F238E27FC236}">
                  <a16:creationId xmlns:a16="http://schemas.microsoft.com/office/drawing/2014/main" id="{952B9FCC-63BF-40D2-A6CE-19182A5D8CED}"/>
                </a:ext>
                <a:ext uri="{C183D7F6-B498-43B3-948B-1728B52AA6E4}">
                  <adec:decorative xmlns:adec="http://schemas.microsoft.com/office/drawing/2017/decorative" val="1"/>
                </a:ext>
              </a:extLst>
            </p:cNvPr>
            <p:cNvCxnSpPr>
              <a:cxnSpLocks/>
            </p:cNvCxnSpPr>
            <p:nvPr/>
          </p:nvCxnSpPr>
          <p:spPr>
            <a:xfrm>
              <a:off x="2884573" y="1920595"/>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TextBox 4" descr="Please refer image description under 'Overall MA enrollment by district, SY2021-2022' in the notes section">
              <a:extLst>
                <a:ext uri="{FF2B5EF4-FFF2-40B4-BE49-F238E27FC236}">
                  <a16:creationId xmlns:a16="http://schemas.microsoft.com/office/drawing/2014/main" id="{11981BB2-8235-4CA3-B988-F2464555A7E3}"/>
                </a:ext>
              </a:extLst>
            </p:cNvPr>
            <p:cNvSpPr txBox="1"/>
            <p:nvPr/>
          </p:nvSpPr>
          <p:spPr>
            <a:xfrm>
              <a:off x="3039617" y="4990863"/>
              <a:ext cx="83849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Springfield</a:t>
              </a:r>
            </a:p>
          </p:txBody>
        </p:sp>
        <p:sp>
          <p:nvSpPr>
            <p:cNvPr id="12" name="TextBox 11" descr="Please refer image description under 'Overall MA enrollment by district, SY2021-2022' in the notes section">
              <a:extLst>
                <a:ext uri="{FF2B5EF4-FFF2-40B4-BE49-F238E27FC236}">
                  <a16:creationId xmlns:a16="http://schemas.microsoft.com/office/drawing/2014/main" id="{45A5554B-BFDB-4922-8692-D5FEF18343A2}"/>
                </a:ext>
              </a:extLst>
            </p:cNvPr>
            <p:cNvSpPr txBox="1"/>
            <p:nvPr/>
          </p:nvSpPr>
          <p:spPr>
            <a:xfrm>
              <a:off x="3265869" y="3390969"/>
              <a:ext cx="42515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~24K</a:t>
              </a:r>
            </a:p>
          </p:txBody>
        </p:sp>
        <p:sp>
          <p:nvSpPr>
            <p:cNvPr id="7" name="TextBox 6" descr="Please refer image description under 'Overall MA enrollment by district, SY2021-2022' in the notes section">
              <a:extLst>
                <a:ext uri="{FF2B5EF4-FFF2-40B4-BE49-F238E27FC236}">
                  <a16:creationId xmlns:a16="http://schemas.microsoft.com/office/drawing/2014/main" id="{6C86FEE0-EECF-4FEB-89D6-D2DC855BDD13}"/>
                </a:ext>
              </a:extLst>
            </p:cNvPr>
            <p:cNvSpPr txBox="1"/>
            <p:nvPr/>
          </p:nvSpPr>
          <p:spPr>
            <a:xfrm>
              <a:off x="3990506" y="4990863"/>
              <a:ext cx="781606"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Worcester</a:t>
              </a:r>
            </a:p>
          </p:txBody>
        </p:sp>
        <p:sp>
          <p:nvSpPr>
            <p:cNvPr id="11" name="TextBox 10" descr="Please refer image description under 'Overall MA enrollment by district, SY2021-2022' in the notes section">
              <a:extLst>
                <a:ext uri="{FF2B5EF4-FFF2-40B4-BE49-F238E27FC236}">
                  <a16:creationId xmlns:a16="http://schemas.microsoft.com/office/drawing/2014/main" id="{909838B2-ACA3-4538-AC1C-BC73C24EA4FF}"/>
                </a:ext>
              </a:extLst>
            </p:cNvPr>
            <p:cNvSpPr txBox="1"/>
            <p:nvPr/>
          </p:nvSpPr>
          <p:spPr>
            <a:xfrm>
              <a:off x="4162897" y="3410356"/>
              <a:ext cx="420599"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~24K</a:t>
              </a:r>
            </a:p>
          </p:txBody>
        </p:sp>
        <p:sp>
          <p:nvSpPr>
            <p:cNvPr id="190" name="Callout_6380438555575833115" descr="Please refer image description under 'Overall MA enrollment by district, SY2021-2022' in the notes section">
              <a:extLst>
                <a:ext uri="{FF2B5EF4-FFF2-40B4-BE49-F238E27FC236}">
                  <a16:creationId xmlns:a16="http://schemas.microsoft.com/office/drawing/2014/main" id="{1B26E980-55D7-42E4-B67D-44FCC539368F}"/>
                </a:ext>
              </a:extLst>
            </p:cNvPr>
            <p:cNvSpPr/>
            <p:nvPr>
              <p:custDataLst>
                <p:tags r:id="rId7"/>
              </p:custDataLst>
            </p:nvPr>
          </p:nvSpPr>
          <p:spPr>
            <a:xfrm>
              <a:off x="3111490" y="2464385"/>
              <a:ext cx="1472006" cy="616592"/>
            </a:xfrm>
            <a:prstGeom prst="wedgeRectCallout">
              <a:avLst>
                <a:gd name="adj1" fmla="val 18078"/>
                <a:gd name="adj2" fmla="val 6224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900" i="1" dirty="0">
                  <a:solidFill>
                    <a:srgbClr val="2E2E38"/>
                  </a:solidFill>
                  <a:latin typeface="+mj-lt"/>
                  <a:cs typeface="Arial" panose="020B0604020202020204" pitchFamily="34" charset="0"/>
                </a:rPr>
                <a:t>Springfield and Worcester are the next two largest districts in MA</a:t>
              </a:r>
            </a:p>
          </p:txBody>
        </p:sp>
        <p:cxnSp>
          <p:nvCxnSpPr>
            <p:cNvPr id="99" name="Straight Connector 98" descr="Please refer image description under 'Overall MA enrollment by district, SY2021-2022' in the notes section">
              <a:extLst>
                <a:ext uri="{FF2B5EF4-FFF2-40B4-BE49-F238E27FC236}">
                  <a16:creationId xmlns:a16="http://schemas.microsoft.com/office/drawing/2014/main" id="{C08029D3-5DB3-4AB0-8248-CF6C752E9FC7}"/>
                </a:ext>
                <a:ext uri="{C183D7F6-B498-43B3-948B-1728B52AA6E4}">
                  <adec:decorative xmlns:adec="http://schemas.microsoft.com/office/drawing/2017/decorative" val="1"/>
                </a:ext>
              </a:extLst>
            </p:cNvPr>
            <p:cNvCxnSpPr>
              <a:cxnSpLocks/>
            </p:cNvCxnSpPr>
            <p:nvPr/>
          </p:nvCxnSpPr>
          <p:spPr>
            <a:xfrm>
              <a:off x="4833928" y="1920595"/>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TextBox 8" descr="Please refer image description under 'Overall MA enrollment by district, SY2021-2022' in the notes section">
              <a:extLst>
                <a:ext uri="{FF2B5EF4-FFF2-40B4-BE49-F238E27FC236}">
                  <a16:creationId xmlns:a16="http://schemas.microsoft.com/office/drawing/2014/main" id="{2B6DE03F-F109-4F95-8011-8FBA226A46E3}"/>
                </a:ext>
              </a:extLst>
            </p:cNvPr>
            <p:cNvSpPr txBox="1"/>
            <p:nvPr/>
          </p:nvSpPr>
          <p:spPr>
            <a:xfrm>
              <a:off x="5022310" y="4999649"/>
              <a:ext cx="80515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Statewide avereage</a:t>
              </a:r>
              <a:r>
                <a:rPr lang="en-IN" sz="1200" baseline="30000" dirty="0">
                  <a:solidFill>
                    <a:schemeClr val="bg1"/>
                  </a:solidFill>
                </a:rPr>
                <a:t>1</a:t>
              </a:r>
              <a:r>
                <a:rPr lang="en-IN" sz="1200" dirty="0">
                  <a:solidFill>
                    <a:schemeClr val="bg1"/>
                  </a:solidFill>
                </a:rPr>
                <a:t> </a:t>
              </a:r>
            </a:p>
          </p:txBody>
        </p:sp>
        <p:sp>
          <p:nvSpPr>
            <p:cNvPr id="10" name="TextBox 9" descr="Please refer image description under 'Overall MA enrollment by district, SY2021-2022' in the notes section">
              <a:extLst>
                <a:ext uri="{FF2B5EF4-FFF2-40B4-BE49-F238E27FC236}">
                  <a16:creationId xmlns:a16="http://schemas.microsoft.com/office/drawing/2014/main" id="{E7294C39-2051-4C10-8915-7FD5DA328EFF}"/>
                </a:ext>
              </a:extLst>
            </p:cNvPr>
            <p:cNvSpPr txBox="1"/>
            <p:nvPr/>
          </p:nvSpPr>
          <p:spPr>
            <a:xfrm>
              <a:off x="5134831" y="4630027"/>
              <a:ext cx="422997" cy="196514"/>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~2K</a:t>
              </a:r>
            </a:p>
          </p:txBody>
        </p:sp>
        <p:sp>
          <p:nvSpPr>
            <p:cNvPr id="83" name="Rectangle 82">
              <a:extLst>
                <a:ext uri="{FF2B5EF4-FFF2-40B4-BE49-F238E27FC236}">
                  <a16:creationId xmlns:a16="http://schemas.microsoft.com/office/drawing/2014/main" id="{9BEE3395-86B0-4CE2-B6EE-45F40208408A}"/>
                </a:ext>
                <a:ext uri="{C183D7F6-B498-43B3-948B-1728B52AA6E4}">
                  <adec:decorative xmlns:adec="http://schemas.microsoft.com/office/drawing/2017/decorative" val="1"/>
                </a:ext>
              </a:extLst>
            </p:cNvPr>
            <p:cNvSpPr/>
            <p:nvPr/>
          </p:nvSpPr>
          <p:spPr>
            <a:xfrm>
              <a:off x="691473" y="5454926"/>
              <a:ext cx="5148468" cy="367747"/>
            </a:xfrm>
            <a:prstGeom prst="rect">
              <a:avLst/>
            </a:prstGeom>
            <a:solidFill>
              <a:srgbClr val="D2D2D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chemeClr val="bg1"/>
                </a:solidFill>
              </a:endParaRPr>
            </a:p>
          </p:txBody>
        </p:sp>
        <p:sp>
          <p:nvSpPr>
            <p:cNvPr id="84" name="TextBox 83">
              <a:extLst>
                <a:ext uri="{FF2B5EF4-FFF2-40B4-BE49-F238E27FC236}">
                  <a16:creationId xmlns:a16="http://schemas.microsoft.com/office/drawing/2014/main" id="{EE98D467-1A4B-4448-B8F2-DAD50CC48907}"/>
                </a:ext>
              </a:extLst>
            </p:cNvPr>
            <p:cNvSpPr txBox="1"/>
            <p:nvPr/>
          </p:nvSpPr>
          <p:spPr>
            <a:xfrm>
              <a:off x="834892" y="5526843"/>
              <a:ext cx="1292082"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b="1" dirty="0">
                  <a:solidFill>
                    <a:schemeClr val="bg1"/>
                  </a:solidFill>
                </a:rPr>
                <a:t>Count of schools</a:t>
              </a:r>
            </a:p>
          </p:txBody>
        </p:sp>
        <p:sp>
          <p:nvSpPr>
            <p:cNvPr id="85" name="TextBox 84">
              <a:extLst>
                <a:ext uri="{FF2B5EF4-FFF2-40B4-BE49-F238E27FC236}">
                  <a16:creationId xmlns:a16="http://schemas.microsoft.com/office/drawing/2014/main" id="{D104DFCE-2E2F-4845-AD5F-6B344F3866E4}"/>
                </a:ext>
              </a:extLst>
            </p:cNvPr>
            <p:cNvSpPr txBox="1"/>
            <p:nvPr/>
          </p:nvSpPr>
          <p:spPr>
            <a:xfrm rot="10800000" flipV="1">
              <a:off x="2335229" y="5526843"/>
              <a:ext cx="39068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113</a:t>
              </a:r>
            </a:p>
          </p:txBody>
        </p:sp>
        <p:sp>
          <p:nvSpPr>
            <p:cNvPr id="86" name="TextBox 85">
              <a:extLst>
                <a:ext uri="{FF2B5EF4-FFF2-40B4-BE49-F238E27FC236}">
                  <a16:creationId xmlns:a16="http://schemas.microsoft.com/office/drawing/2014/main" id="{C90794AE-149D-4B41-8161-EDB1641392D6}"/>
                </a:ext>
              </a:extLst>
            </p:cNvPr>
            <p:cNvSpPr txBox="1"/>
            <p:nvPr/>
          </p:nvSpPr>
          <p:spPr>
            <a:xfrm>
              <a:off x="3387364" y="5526843"/>
              <a:ext cx="33257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66</a:t>
              </a:r>
            </a:p>
          </p:txBody>
        </p:sp>
        <p:sp>
          <p:nvSpPr>
            <p:cNvPr id="87" name="TextBox 86">
              <a:extLst>
                <a:ext uri="{FF2B5EF4-FFF2-40B4-BE49-F238E27FC236}">
                  <a16:creationId xmlns:a16="http://schemas.microsoft.com/office/drawing/2014/main" id="{A87F88B9-9EF9-4CF9-BF63-0ED3D430CE89}"/>
                </a:ext>
              </a:extLst>
            </p:cNvPr>
            <p:cNvSpPr txBox="1"/>
            <p:nvPr/>
          </p:nvSpPr>
          <p:spPr>
            <a:xfrm>
              <a:off x="4250759" y="5526843"/>
              <a:ext cx="33257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46</a:t>
              </a:r>
            </a:p>
          </p:txBody>
        </p:sp>
        <p:sp>
          <p:nvSpPr>
            <p:cNvPr id="89" name="TextBox 88">
              <a:extLst>
                <a:ext uri="{FF2B5EF4-FFF2-40B4-BE49-F238E27FC236}">
                  <a16:creationId xmlns:a16="http://schemas.microsoft.com/office/drawing/2014/main" id="{680A20ED-FAEB-4E2A-AB1E-BCEE2FEE7D69}"/>
                </a:ext>
              </a:extLst>
            </p:cNvPr>
            <p:cNvSpPr txBox="1"/>
            <p:nvPr/>
          </p:nvSpPr>
          <p:spPr>
            <a:xfrm>
              <a:off x="5225091" y="5526843"/>
              <a:ext cx="332575"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4.6</a:t>
              </a:r>
            </a:p>
          </p:txBody>
        </p:sp>
      </p:grpSp>
      <p:sp>
        <p:nvSpPr>
          <p:cNvPr id="114" name="Arrow: Left-Right 113">
            <a:extLst>
              <a:ext uri="{FF2B5EF4-FFF2-40B4-BE49-F238E27FC236}">
                <a16:creationId xmlns:a16="http://schemas.microsoft.com/office/drawing/2014/main" id="{626822FA-1BD5-45EA-B817-D8468F2A72EB}"/>
              </a:ext>
            </a:extLst>
          </p:cNvPr>
          <p:cNvSpPr/>
          <p:nvPr/>
        </p:nvSpPr>
        <p:spPr>
          <a:xfrm>
            <a:off x="7223268" y="1375914"/>
            <a:ext cx="3846352" cy="441778"/>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dirty="0">
                <a:solidFill>
                  <a:schemeClr val="bg1"/>
                </a:solidFill>
              </a:rPr>
              <a:t>Overall MA enrollment by race and ethnicity,</a:t>
            </a:r>
          </a:p>
          <a:p>
            <a:pPr algn="ctr"/>
            <a:r>
              <a:rPr lang="en-US" sz="1199" i="1" dirty="0">
                <a:solidFill>
                  <a:schemeClr val="bg1"/>
                </a:solidFill>
              </a:rPr>
              <a:t>SY2021 – 2022</a:t>
            </a:r>
          </a:p>
        </p:txBody>
      </p:sp>
      <p:cxnSp>
        <p:nvCxnSpPr>
          <p:cNvPr id="115" name="Straight Connector 114">
            <a:extLst>
              <a:ext uri="{FF2B5EF4-FFF2-40B4-BE49-F238E27FC236}">
                <a16:creationId xmlns:a16="http://schemas.microsoft.com/office/drawing/2014/main" id="{552B81E5-C63E-4FC4-8DDA-32EBC262BD4F}"/>
              </a:ext>
              <a:ext uri="{C183D7F6-B498-43B3-948B-1728B52AA6E4}">
                <adec:decorative xmlns:adec="http://schemas.microsoft.com/office/drawing/2017/decorative" val="1"/>
              </a:ext>
            </a:extLst>
          </p:cNvPr>
          <p:cNvCxnSpPr>
            <a:stCxn id="114" idx="4"/>
            <a:endCxn id="114" idx="6"/>
          </p:cNvCxnSpPr>
          <p:nvPr/>
        </p:nvCxnSpPr>
        <p:spPr>
          <a:xfrm>
            <a:off x="7223268" y="1817692"/>
            <a:ext cx="384635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1" name="Group 240" descr="Please refer to notes section for 'Graph 2- Overall MA enrollment by race and ethnicity, SY2021- 2022' chart description ">
            <a:extLst>
              <a:ext uri="{FF2B5EF4-FFF2-40B4-BE49-F238E27FC236}">
                <a16:creationId xmlns:a16="http://schemas.microsoft.com/office/drawing/2014/main" id="{F671FD24-362C-4D63-907B-47E4AF77562D}"/>
              </a:ext>
            </a:extLst>
          </p:cNvPr>
          <p:cNvGrpSpPr/>
          <p:nvPr/>
        </p:nvGrpSpPr>
        <p:grpSpPr>
          <a:xfrm>
            <a:off x="6631609" y="1909763"/>
            <a:ext cx="4489450" cy="3432969"/>
            <a:chOff x="6631609" y="1909763"/>
            <a:chExt cx="4489450" cy="3432969"/>
          </a:xfrm>
        </p:grpSpPr>
        <p:graphicFrame>
          <p:nvGraphicFramePr>
            <p:cNvPr id="67" name="Chart 66">
              <a:extLst>
                <a:ext uri="{FF2B5EF4-FFF2-40B4-BE49-F238E27FC236}">
                  <a16:creationId xmlns:a16="http://schemas.microsoft.com/office/drawing/2014/main" id="{838FE5E2-C81F-444B-BC52-8A53E10E84E5}"/>
                </a:ext>
                <a:ext uri="{C183D7F6-B498-43B3-948B-1728B52AA6E4}">
                  <adec:decorative xmlns:adec="http://schemas.microsoft.com/office/drawing/2017/decorative" val="1"/>
                </a:ext>
              </a:extLst>
            </p:cNvPr>
            <p:cNvGraphicFramePr/>
            <p:nvPr>
              <p:custDataLst>
                <p:tags r:id="rId3"/>
              </p:custDataLst>
              <p:extLst>
                <p:ext uri="{D42A27DB-BD31-4B8C-83A1-F6EECF244321}">
                  <p14:modId xmlns:p14="http://schemas.microsoft.com/office/powerpoint/2010/main" val="4050614363"/>
                </p:ext>
              </p:extLst>
            </p:nvPr>
          </p:nvGraphicFramePr>
          <p:xfrm>
            <a:off x="6631609" y="1993107"/>
            <a:ext cx="4489450" cy="3084513"/>
          </p:xfrm>
          <a:graphic>
            <a:graphicData uri="http://schemas.openxmlformats.org/drawingml/2006/chart">
              <c:chart xmlns:c="http://schemas.openxmlformats.org/drawingml/2006/chart" xmlns:r="http://schemas.openxmlformats.org/officeDocument/2006/relationships" r:id="rId13"/>
            </a:graphicData>
          </a:graphic>
        </p:graphicFrame>
        <p:sp>
          <p:nvSpPr>
            <p:cNvPr id="22" name="TextBox 21">
              <a:extLst>
                <a:ext uri="{FF2B5EF4-FFF2-40B4-BE49-F238E27FC236}">
                  <a16:creationId xmlns:a16="http://schemas.microsoft.com/office/drawing/2014/main" id="{8A22621D-7612-48EC-8EA7-BDCA81E01372}"/>
                </a:ext>
              </a:extLst>
            </p:cNvPr>
            <p:cNvSpPr txBox="1"/>
            <p:nvPr/>
          </p:nvSpPr>
          <p:spPr>
            <a:xfrm>
              <a:off x="7593107" y="5012529"/>
              <a:ext cx="325343"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BPS</a:t>
              </a:r>
            </a:p>
          </p:txBody>
        </p:sp>
        <p:sp>
          <p:nvSpPr>
            <p:cNvPr id="27" name="TextBox 26">
              <a:extLst>
                <a:ext uri="{FF2B5EF4-FFF2-40B4-BE49-F238E27FC236}">
                  <a16:creationId xmlns:a16="http://schemas.microsoft.com/office/drawing/2014/main" id="{E947D2E6-B57E-40AD-904C-EDDEDCEEFF3D}"/>
                </a:ext>
              </a:extLst>
            </p:cNvPr>
            <p:cNvSpPr txBox="1"/>
            <p:nvPr/>
          </p:nvSpPr>
          <p:spPr>
            <a:xfrm>
              <a:off x="7491740" y="4253928"/>
              <a:ext cx="540839"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Hispanic</a:t>
              </a:r>
            </a:p>
          </p:txBody>
        </p:sp>
        <p:sp>
          <p:nvSpPr>
            <p:cNvPr id="225" name="TextBox 224">
              <a:extLst>
                <a:ext uri="{FF2B5EF4-FFF2-40B4-BE49-F238E27FC236}">
                  <a16:creationId xmlns:a16="http://schemas.microsoft.com/office/drawing/2014/main" id="{714B0515-3A85-48BA-90C4-DAE20DF598AD}"/>
                </a:ext>
              </a:extLst>
            </p:cNvPr>
            <p:cNvSpPr txBox="1"/>
            <p:nvPr/>
          </p:nvSpPr>
          <p:spPr>
            <a:xfrm>
              <a:off x="7435828" y="3224663"/>
              <a:ext cx="595335" cy="298543"/>
            </a:xfrm>
            <a:prstGeom prst="rect">
              <a:avLst/>
            </a:prstGeom>
            <a:solidFill>
              <a:schemeClr val="accent2"/>
            </a:solidFill>
          </p:spPr>
          <p:txBody>
            <a:bodyPr wrap="square" lIns="0" tIns="36576" rIns="0" bIns="0" rtlCol="0">
              <a:spAutoFit/>
            </a:bodyPr>
            <a:lstStyle/>
            <a:p>
              <a:pPr algn="ctr">
                <a:lnSpc>
                  <a:spcPct val="85000"/>
                </a:lnSpc>
                <a:spcAft>
                  <a:spcPts val="600"/>
                </a:spcAft>
                <a:buClr>
                  <a:schemeClr val="accent2"/>
                </a:buClr>
                <a:buSzPct val="70000"/>
              </a:pPr>
              <a:r>
                <a:rPr lang="en-IN" sz="1000" dirty="0">
                  <a:solidFill>
                    <a:schemeClr val="bg1"/>
                  </a:solidFill>
                </a:rPr>
                <a:t>African American</a:t>
              </a:r>
            </a:p>
          </p:txBody>
        </p:sp>
        <p:sp>
          <p:nvSpPr>
            <p:cNvPr id="226" name="TextBox 225">
              <a:extLst>
                <a:ext uri="{FF2B5EF4-FFF2-40B4-BE49-F238E27FC236}">
                  <a16:creationId xmlns:a16="http://schemas.microsoft.com/office/drawing/2014/main" id="{4A47E87C-6AA2-4F87-8833-022E978B3D5C}"/>
                </a:ext>
              </a:extLst>
            </p:cNvPr>
            <p:cNvSpPr txBox="1"/>
            <p:nvPr/>
          </p:nvSpPr>
          <p:spPr>
            <a:xfrm>
              <a:off x="7541346" y="2576930"/>
              <a:ext cx="416595"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White</a:t>
              </a:r>
            </a:p>
          </p:txBody>
        </p:sp>
        <p:sp>
          <p:nvSpPr>
            <p:cNvPr id="228" name="TextBox 227">
              <a:extLst>
                <a:ext uri="{FF2B5EF4-FFF2-40B4-BE49-F238E27FC236}">
                  <a16:creationId xmlns:a16="http://schemas.microsoft.com/office/drawing/2014/main" id="{DCD08144-3831-418C-BD1A-E0603A3EB80B}"/>
                </a:ext>
              </a:extLst>
            </p:cNvPr>
            <p:cNvSpPr txBox="1"/>
            <p:nvPr/>
          </p:nvSpPr>
          <p:spPr>
            <a:xfrm>
              <a:off x="7572553" y="2259470"/>
              <a:ext cx="363220"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Asian</a:t>
              </a:r>
            </a:p>
          </p:txBody>
        </p:sp>
        <p:sp>
          <p:nvSpPr>
            <p:cNvPr id="229" name="TextBox 228">
              <a:extLst>
                <a:ext uri="{FF2B5EF4-FFF2-40B4-BE49-F238E27FC236}">
                  <a16:creationId xmlns:a16="http://schemas.microsoft.com/office/drawing/2014/main" id="{E877BBC5-1C15-436B-9772-1E489063F559}"/>
                </a:ext>
              </a:extLst>
            </p:cNvPr>
            <p:cNvSpPr txBox="1"/>
            <p:nvPr/>
          </p:nvSpPr>
          <p:spPr>
            <a:xfrm>
              <a:off x="7526070" y="2061799"/>
              <a:ext cx="388361" cy="167738"/>
            </a:xfrm>
            <a:prstGeom prst="rect">
              <a:avLst/>
            </a:prstGeom>
            <a:solidFill>
              <a:srgbClr val="CAC4CD"/>
            </a:solid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Other</a:t>
              </a:r>
            </a:p>
          </p:txBody>
        </p:sp>
        <p:cxnSp>
          <p:nvCxnSpPr>
            <p:cNvPr id="72" name="Straight Connector 71">
              <a:extLst>
                <a:ext uri="{FF2B5EF4-FFF2-40B4-BE49-F238E27FC236}">
                  <a16:creationId xmlns:a16="http://schemas.microsoft.com/office/drawing/2014/main" id="{3F10874E-5477-49CC-A3D9-219903F095F2}"/>
                </a:ext>
                <a:ext uri="{C183D7F6-B498-43B3-948B-1728B52AA6E4}">
                  <adec:decorative xmlns:adec="http://schemas.microsoft.com/office/drawing/2017/decorative" val="1"/>
                </a:ext>
              </a:extLst>
            </p:cNvPr>
            <p:cNvCxnSpPr>
              <a:cxnSpLocks/>
            </p:cNvCxnSpPr>
            <p:nvPr/>
          </p:nvCxnSpPr>
          <p:spPr>
            <a:xfrm>
              <a:off x="8186206" y="1909763"/>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EE40120E-F271-46F3-827D-9CFDC30CDC93}"/>
                </a:ext>
              </a:extLst>
            </p:cNvPr>
            <p:cNvSpPr txBox="1"/>
            <p:nvPr/>
          </p:nvSpPr>
          <p:spPr>
            <a:xfrm>
              <a:off x="8341250" y="4998519"/>
              <a:ext cx="838493"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Springfield</a:t>
              </a:r>
            </a:p>
          </p:txBody>
        </p:sp>
        <p:sp>
          <p:nvSpPr>
            <p:cNvPr id="29" name="TextBox 28">
              <a:extLst>
                <a:ext uri="{FF2B5EF4-FFF2-40B4-BE49-F238E27FC236}">
                  <a16:creationId xmlns:a16="http://schemas.microsoft.com/office/drawing/2014/main" id="{0B9C29A7-4BAE-4E1B-8A4D-814F99509FAC}"/>
                </a:ext>
              </a:extLst>
            </p:cNvPr>
            <p:cNvSpPr txBox="1"/>
            <p:nvPr/>
          </p:nvSpPr>
          <p:spPr>
            <a:xfrm>
              <a:off x="8433561" y="3906389"/>
              <a:ext cx="544271"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Hispanic</a:t>
              </a:r>
            </a:p>
          </p:txBody>
        </p:sp>
        <p:sp>
          <p:nvSpPr>
            <p:cNvPr id="230" name="TextBox 229">
              <a:extLst>
                <a:ext uri="{FF2B5EF4-FFF2-40B4-BE49-F238E27FC236}">
                  <a16:creationId xmlns:a16="http://schemas.microsoft.com/office/drawing/2014/main" id="{E39488F9-4201-4FDE-AD85-9FBDA4CCA68C}"/>
                </a:ext>
              </a:extLst>
            </p:cNvPr>
            <p:cNvSpPr txBox="1"/>
            <p:nvPr/>
          </p:nvSpPr>
          <p:spPr>
            <a:xfrm>
              <a:off x="8310624" y="2537720"/>
              <a:ext cx="667192" cy="298543"/>
            </a:xfrm>
            <a:prstGeom prst="rect">
              <a:avLst/>
            </a:prstGeom>
            <a:solidFill>
              <a:srgbClr val="27ACAA"/>
            </a:solidFill>
          </p:spPr>
          <p:txBody>
            <a:bodyPr wrap="square" lIns="0" tIns="36576" rIns="0" bIns="0" rtlCol="0">
              <a:spAutoFit/>
            </a:bodyPr>
            <a:lstStyle/>
            <a:p>
              <a:pPr algn="ctr">
                <a:lnSpc>
                  <a:spcPct val="85000"/>
                </a:lnSpc>
                <a:spcAft>
                  <a:spcPts val="600"/>
                </a:spcAft>
                <a:buClr>
                  <a:schemeClr val="accent2"/>
                </a:buClr>
                <a:buSzPct val="70000"/>
              </a:pPr>
              <a:r>
                <a:rPr lang="en-IN" sz="1000" dirty="0">
                  <a:solidFill>
                    <a:schemeClr val="bg1"/>
                  </a:solidFill>
                </a:rPr>
                <a:t>African American</a:t>
              </a:r>
            </a:p>
          </p:txBody>
        </p:sp>
        <p:sp>
          <p:nvSpPr>
            <p:cNvPr id="227" name="TextBox 226">
              <a:extLst>
                <a:ext uri="{FF2B5EF4-FFF2-40B4-BE49-F238E27FC236}">
                  <a16:creationId xmlns:a16="http://schemas.microsoft.com/office/drawing/2014/main" id="{64D0734C-6189-434F-BFD1-5DCDA64701AF}"/>
                </a:ext>
              </a:extLst>
            </p:cNvPr>
            <p:cNvSpPr txBox="1"/>
            <p:nvPr/>
          </p:nvSpPr>
          <p:spPr>
            <a:xfrm>
              <a:off x="8512799" y="2278538"/>
              <a:ext cx="363535"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White</a:t>
              </a:r>
            </a:p>
          </p:txBody>
        </p:sp>
        <p:sp>
          <p:nvSpPr>
            <p:cNvPr id="237" name="TextBox 236">
              <a:extLst>
                <a:ext uri="{FF2B5EF4-FFF2-40B4-BE49-F238E27FC236}">
                  <a16:creationId xmlns:a16="http://schemas.microsoft.com/office/drawing/2014/main" id="{487C5490-9605-49A3-A8FF-7529604CCC9B}"/>
                </a:ext>
              </a:extLst>
            </p:cNvPr>
            <p:cNvSpPr txBox="1"/>
            <p:nvPr/>
          </p:nvSpPr>
          <p:spPr>
            <a:xfrm>
              <a:off x="8512799" y="2055265"/>
              <a:ext cx="344160" cy="167738"/>
            </a:xfrm>
            <a:prstGeom prst="rect">
              <a:avLst/>
            </a:prstGeom>
            <a:solidFill>
              <a:srgbClr val="CAC4CD"/>
            </a:solid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Other</a:t>
              </a:r>
            </a:p>
          </p:txBody>
        </p:sp>
        <p:sp>
          <p:nvSpPr>
            <p:cNvPr id="25" name="TextBox 24">
              <a:extLst>
                <a:ext uri="{FF2B5EF4-FFF2-40B4-BE49-F238E27FC236}">
                  <a16:creationId xmlns:a16="http://schemas.microsoft.com/office/drawing/2014/main" id="{B17AE135-FB30-4C11-AC20-0C91187B9491}"/>
                </a:ext>
              </a:extLst>
            </p:cNvPr>
            <p:cNvSpPr txBox="1"/>
            <p:nvPr/>
          </p:nvSpPr>
          <p:spPr>
            <a:xfrm>
              <a:off x="9308398" y="5012529"/>
              <a:ext cx="721574" cy="19389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Worcester</a:t>
              </a:r>
            </a:p>
          </p:txBody>
        </p:sp>
        <p:sp>
          <p:nvSpPr>
            <p:cNvPr id="30" name="TextBox 29">
              <a:extLst>
                <a:ext uri="{FF2B5EF4-FFF2-40B4-BE49-F238E27FC236}">
                  <a16:creationId xmlns:a16="http://schemas.microsoft.com/office/drawing/2014/main" id="{CCF434A4-1672-4D3E-B40F-2B9E4F9BE045}"/>
                </a:ext>
              </a:extLst>
            </p:cNvPr>
            <p:cNvSpPr txBox="1"/>
            <p:nvPr/>
          </p:nvSpPr>
          <p:spPr>
            <a:xfrm>
              <a:off x="9394826" y="4224358"/>
              <a:ext cx="527050"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Hispanic</a:t>
              </a:r>
            </a:p>
          </p:txBody>
        </p:sp>
        <p:sp>
          <p:nvSpPr>
            <p:cNvPr id="224" name="TextBox 223">
              <a:extLst>
                <a:ext uri="{FF2B5EF4-FFF2-40B4-BE49-F238E27FC236}">
                  <a16:creationId xmlns:a16="http://schemas.microsoft.com/office/drawing/2014/main" id="{2BEFEC70-24CA-49F0-943A-4922DEE2E027}"/>
                </a:ext>
              </a:extLst>
            </p:cNvPr>
            <p:cNvSpPr txBox="1"/>
            <p:nvPr/>
          </p:nvSpPr>
          <p:spPr>
            <a:xfrm>
              <a:off x="9447213" y="3195915"/>
              <a:ext cx="37557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White</a:t>
              </a:r>
            </a:p>
          </p:txBody>
        </p:sp>
        <p:sp>
          <p:nvSpPr>
            <p:cNvPr id="232" name="TextBox 231">
              <a:extLst>
                <a:ext uri="{FF2B5EF4-FFF2-40B4-BE49-F238E27FC236}">
                  <a16:creationId xmlns:a16="http://schemas.microsoft.com/office/drawing/2014/main" id="{2A20CAA6-E014-4FBB-8ACC-7E275A95C999}"/>
                </a:ext>
              </a:extLst>
            </p:cNvPr>
            <p:cNvSpPr txBox="1"/>
            <p:nvPr/>
          </p:nvSpPr>
          <p:spPr>
            <a:xfrm>
              <a:off x="9320028" y="2537720"/>
              <a:ext cx="601847" cy="298543"/>
            </a:xfrm>
            <a:prstGeom prst="rect">
              <a:avLst/>
            </a:prstGeom>
            <a:solidFill>
              <a:schemeClr val="accent2"/>
            </a:solidFill>
          </p:spPr>
          <p:txBody>
            <a:bodyPr wrap="square" lIns="0" tIns="36576" rIns="0" bIns="0" rtlCol="0">
              <a:spAutoFit/>
            </a:bodyPr>
            <a:lstStyle/>
            <a:p>
              <a:pPr algn="ctr">
                <a:lnSpc>
                  <a:spcPct val="85000"/>
                </a:lnSpc>
                <a:spcAft>
                  <a:spcPts val="600"/>
                </a:spcAft>
                <a:buClr>
                  <a:schemeClr val="accent2"/>
                </a:buClr>
                <a:buSzPct val="70000"/>
              </a:pPr>
              <a:r>
                <a:rPr lang="en-IN" sz="1000" dirty="0">
                  <a:solidFill>
                    <a:schemeClr val="bg1"/>
                  </a:solidFill>
                </a:rPr>
                <a:t>African American</a:t>
              </a:r>
            </a:p>
          </p:txBody>
        </p:sp>
        <p:cxnSp>
          <p:nvCxnSpPr>
            <p:cNvPr id="202" name="Straight Connector 201">
              <a:extLst>
                <a:ext uri="{FF2B5EF4-FFF2-40B4-BE49-F238E27FC236}">
                  <a16:creationId xmlns:a16="http://schemas.microsoft.com/office/drawing/2014/main" id="{88AF891B-C58F-4586-9F21-481D2BA4464B}"/>
                </a:ext>
                <a:ext uri="{C183D7F6-B498-43B3-948B-1728B52AA6E4}">
                  <adec:decorative xmlns:adec="http://schemas.microsoft.com/office/drawing/2017/decorative" val="1"/>
                </a:ext>
              </a:extLst>
            </p:cNvPr>
            <p:cNvCxnSpPr/>
            <p:nvPr>
              <p:custDataLst>
                <p:tags r:id="rId4"/>
              </p:custDataLst>
            </p:nvPr>
          </p:nvCxnSpPr>
          <p:spPr bwMode="auto">
            <a:xfrm>
              <a:off x="9364663" y="2889250"/>
              <a:ext cx="52705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4" name="TextBox 233">
              <a:extLst>
                <a:ext uri="{FF2B5EF4-FFF2-40B4-BE49-F238E27FC236}">
                  <a16:creationId xmlns:a16="http://schemas.microsoft.com/office/drawing/2014/main" id="{044CF870-41CA-42CC-83A5-722C1B67DBCA}"/>
                </a:ext>
              </a:extLst>
            </p:cNvPr>
            <p:cNvSpPr txBox="1"/>
            <p:nvPr/>
          </p:nvSpPr>
          <p:spPr>
            <a:xfrm>
              <a:off x="9416445" y="2229537"/>
              <a:ext cx="444500"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Asian</a:t>
              </a:r>
            </a:p>
          </p:txBody>
        </p:sp>
        <p:cxnSp>
          <p:nvCxnSpPr>
            <p:cNvPr id="203" name="Straight Connector 202">
              <a:extLst>
                <a:ext uri="{FF2B5EF4-FFF2-40B4-BE49-F238E27FC236}">
                  <a16:creationId xmlns:a16="http://schemas.microsoft.com/office/drawing/2014/main" id="{FC990EF1-116B-4CE5-9894-A164D6EB7C2B}"/>
                </a:ext>
                <a:ext uri="{C183D7F6-B498-43B3-948B-1728B52AA6E4}">
                  <adec:decorative xmlns:adec="http://schemas.microsoft.com/office/drawing/2017/decorative" val="1"/>
                </a:ext>
              </a:extLst>
            </p:cNvPr>
            <p:cNvCxnSpPr/>
            <p:nvPr>
              <p:custDataLst>
                <p:tags r:id="rId5"/>
              </p:custDataLst>
            </p:nvPr>
          </p:nvCxnSpPr>
          <p:spPr bwMode="auto">
            <a:xfrm>
              <a:off x="9364663" y="2406650"/>
              <a:ext cx="52705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8" name="TextBox 237">
              <a:extLst>
                <a:ext uri="{FF2B5EF4-FFF2-40B4-BE49-F238E27FC236}">
                  <a16:creationId xmlns:a16="http://schemas.microsoft.com/office/drawing/2014/main" id="{114171B3-7B92-46DB-AE60-231155B63573}"/>
                </a:ext>
              </a:extLst>
            </p:cNvPr>
            <p:cNvSpPr txBox="1"/>
            <p:nvPr/>
          </p:nvSpPr>
          <p:spPr>
            <a:xfrm>
              <a:off x="9414285" y="2067932"/>
              <a:ext cx="413732" cy="167738"/>
            </a:xfrm>
            <a:prstGeom prst="rect">
              <a:avLst/>
            </a:prstGeom>
            <a:solidFill>
              <a:srgbClr val="CAC4CD"/>
            </a:solid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Other</a:t>
              </a:r>
            </a:p>
          </p:txBody>
        </p:sp>
        <p:cxnSp>
          <p:nvCxnSpPr>
            <p:cNvPr id="101" name="Straight Connector 100">
              <a:extLst>
                <a:ext uri="{FF2B5EF4-FFF2-40B4-BE49-F238E27FC236}">
                  <a16:creationId xmlns:a16="http://schemas.microsoft.com/office/drawing/2014/main" id="{613E0550-79FF-4EB0-B44B-71A3D57FA79D}"/>
                </a:ext>
                <a:ext uri="{C183D7F6-B498-43B3-948B-1728B52AA6E4}">
                  <adec:decorative xmlns:adec="http://schemas.microsoft.com/office/drawing/2017/decorative" val="1"/>
                </a:ext>
              </a:extLst>
            </p:cNvPr>
            <p:cNvCxnSpPr>
              <a:cxnSpLocks/>
            </p:cNvCxnSpPr>
            <p:nvPr/>
          </p:nvCxnSpPr>
          <p:spPr>
            <a:xfrm>
              <a:off x="10111654" y="1909763"/>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TextBox 25">
              <a:extLst>
                <a:ext uri="{FF2B5EF4-FFF2-40B4-BE49-F238E27FC236}">
                  <a16:creationId xmlns:a16="http://schemas.microsoft.com/office/drawing/2014/main" id="{06E6C34A-8721-4A06-9E8C-09C4AF85A602}"/>
                </a:ext>
              </a:extLst>
            </p:cNvPr>
            <p:cNvSpPr txBox="1"/>
            <p:nvPr/>
          </p:nvSpPr>
          <p:spPr>
            <a:xfrm>
              <a:off x="10294714" y="4991867"/>
              <a:ext cx="774906"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200" dirty="0">
                  <a:solidFill>
                    <a:schemeClr val="bg1"/>
                  </a:solidFill>
                </a:rPr>
                <a:t>Overall MA enrollment</a:t>
              </a:r>
            </a:p>
          </p:txBody>
        </p:sp>
        <p:sp>
          <p:nvSpPr>
            <p:cNvPr id="31" name="TextBox 30">
              <a:extLst>
                <a:ext uri="{FF2B5EF4-FFF2-40B4-BE49-F238E27FC236}">
                  <a16:creationId xmlns:a16="http://schemas.microsoft.com/office/drawing/2014/main" id="{49EC9846-4401-4E4F-A4E3-DF3A407E303C}"/>
                </a:ext>
              </a:extLst>
            </p:cNvPr>
            <p:cNvSpPr txBox="1"/>
            <p:nvPr/>
          </p:nvSpPr>
          <p:spPr>
            <a:xfrm>
              <a:off x="10400522" y="3959549"/>
              <a:ext cx="433031"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solidFill>
                    <a:schemeClr val="bg1"/>
                  </a:solidFill>
                </a:rPr>
                <a:t>White</a:t>
              </a:r>
            </a:p>
          </p:txBody>
        </p:sp>
        <p:sp>
          <p:nvSpPr>
            <p:cNvPr id="235" name="TextBox 234">
              <a:extLst>
                <a:ext uri="{FF2B5EF4-FFF2-40B4-BE49-F238E27FC236}">
                  <a16:creationId xmlns:a16="http://schemas.microsoft.com/office/drawing/2014/main" id="{ABE96A3E-9634-4715-892A-07126C120C04}"/>
                </a:ext>
              </a:extLst>
            </p:cNvPr>
            <p:cNvSpPr txBox="1"/>
            <p:nvPr/>
          </p:nvSpPr>
          <p:spPr>
            <a:xfrm>
              <a:off x="10331596" y="2926198"/>
              <a:ext cx="548964"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Hispanic</a:t>
              </a:r>
            </a:p>
          </p:txBody>
        </p:sp>
        <p:sp>
          <p:nvSpPr>
            <p:cNvPr id="231" name="TextBox 230">
              <a:extLst>
                <a:ext uri="{FF2B5EF4-FFF2-40B4-BE49-F238E27FC236}">
                  <a16:creationId xmlns:a16="http://schemas.microsoft.com/office/drawing/2014/main" id="{1C3AEEE1-B512-4740-B65F-1187D6F3C67B}"/>
                </a:ext>
              </a:extLst>
            </p:cNvPr>
            <p:cNvSpPr txBox="1"/>
            <p:nvPr/>
          </p:nvSpPr>
          <p:spPr>
            <a:xfrm>
              <a:off x="10270980" y="2429929"/>
              <a:ext cx="589278" cy="298543"/>
            </a:xfrm>
            <a:prstGeom prst="rect">
              <a:avLst/>
            </a:prstGeom>
            <a:solidFill>
              <a:schemeClr val="accent2"/>
            </a:solidFill>
          </p:spPr>
          <p:txBody>
            <a:bodyPr wrap="square" lIns="0" tIns="36576" rIns="0" bIns="0" rtlCol="0">
              <a:spAutoFit/>
            </a:bodyPr>
            <a:lstStyle/>
            <a:p>
              <a:pPr algn="ctr">
                <a:lnSpc>
                  <a:spcPct val="85000"/>
                </a:lnSpc>
                <a:spcAft>
                  <a:spcPts val="600"/>
                </a:spcAft>
                <a:buClr>
                  <a:schemeClr val="accent2"/>
                </a:buClr>
                <a:buSzPct val="70000"/>
              </a:pPr>
              <a:r>
                <a:rPr lang="en-IN" sz="1000" dirty="0">
                  <a:solidFill>
                    <a:schemeClr val="bg1"/>
                  </a:solidFill>
                </a:rPr>
                <a:t>African American</a:t>
              </a:r>
            </a:p>
          </p:txBody>
        </p:sp>
        <p:sp>
          <p:nvSpPr>
            <p:cNvPr id="233" name="TextBox 232">
              <a:extLst>
                <a:ext uri="{FF2B5EF4-FFF2-40B4-BE49-F238E27FC236}">
                  <a16:creationId xmlns:a16="http://schemas.microsoft.com/office/drawing/2014/main" id="{3EAFB22B-64FE-4B17-86AA-7523995288E8}"/>
                </a:ext>
              </a:extLst>
            </p:cNvPr>
            <p:cNvSpPr txBox="1"/>
            <p:nvPr/>
          </p:nvSpPr>
          <p:spPr>
            <a:xfrm>
              <a:off x="10403811" y="2241447"/>
              <a:ext cx="450639"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IN" sz="1000" dirty="0"/>
                <a:t>Asian</a:t>
              </a:r>
            </a:p>
          </p:txBody>
        </p:sp>
      </p:grpSp>
      <p:sp>
        <p:nvSpPr>
          <p:cNvPr id="14" name="footnote_6380420316088055392" descr="Footnote">
            <a:extLst>
              <a:ext uri="{FF2B5EF4-FFF2-40B4-BE49-F238E27FC236}">
                <a16:creationId xmlns:a16="http://schemas.microsoft.com/office/drawing/2014/main" id="{E8BF2308-5BF3-4136-8F8C-BD9CE5806FF4}"/>
              </a:ext>
            </a:extLst>
          </p:cNvPr>
          <p:cNvSpPr txBox="1"/>
          <p:nvPr/>
        </p:nvSpPr>
        <p:spPr>
          <a:xfrm>
            <a:off x="609919" y="6133016"/>
            <a:ext cx="2777446" cy="40401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Based on all 400 Massachusetts school districts</a:t>
            </a:r>
            <a:endParaRPr lang="en-US" sz="800" dirty="0">
              <a:solidFill>
                <a:srgbClr val="FF0000"/>
              </a:solidFill>
              <a:cs typeface="Arial" panose="020B0604020202020204" pitchFamily="34" charset="0"/>
            </a:endParaRPr>
          </a:p>
        </p:txBody>
      </p:sp>
      <p:sp>
        <p:nvSpPr>
          <p:cNvPr id="28" name="source_6380430283633655781" descr="Source">
            <a:extLst>
              <a:ext uri="{FF2B5EF4-FFF2-40B4-BE49-F238E27FC236}">
                <a16:creationId xmlns:a16="http://schemas.microsoft.com/office/drawing/2014/main" id="{FA9DF2C7-C2E8-48A6-99AA-8FC5D9E1096C}"/>
              </a:ext>
            </a:extLst>
          </p:cNvPr>
          <p:cNvSpPr txBox="1"/>
          <p:nvPr/>
        </p:nvSpPr>
        <p:spPr>
          <a:xfrm>
            <a:off x="612776" y="6582038"/>
            <a:ext cx="1917796" cy="104590"/>
          </a:xfrm>
          <a:prstGeom prst="rect">
            <a:avLst/>
          </a:prstGeom>
          <a:noFill/>
        </p:spPr>
        <p:txBody>
          <a:bodyPr vert="horz" wrap="non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DESE School and District Profiles</a:t>
            </a:r>
          </a:p>
        </p:txBody>
      </p:sp>
      <p:sp>
        <p:nvSpPr>
          <p:cNvPr id="240" name="TextBox 239">
            <a:extLst>
              <a:ext uri="{FF2B5EF4-FFF2-40B4-BE49-F238E27FC236}">
                <a16:creationId xmlns:a16="http://schemas.microsoft.com/office/drawing/2014/main" id="{AF0F7675-85CF-4355-9C41-709A23833CDB}"/>
              </a:ext>
            </a:extLst>
          </p:cNvPr>
          <p:cNvSpPr txBox="1"/>
          <p:nvPr/>
        </p:nvSpPr>
        <p:spPr>
          <a:xfrm>
            <a:off x="3471333" y="6405826"/>
            <a:ext cx="5190067"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23</a:t>
            </a:fld>
            <a:endParaRPr dirty="0"/>
          </a:p>
        </p:txBody>
      </p:sp>
    </p:spTree>
    <p:extLst>
      <p:ext uri="{BB962C8B-B14F-4D97-AF65-F5344CB8AC3E}">
        <p14:creationId xmlns:p14="http://schemas.microsoft.com/office/powerpoint/2010/main" val="327972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590400"/>
          </a:xfrm>
        </p:spPr>
        <p:txBody>
          <a:bodyPr vert="horz"/>
          <a:lstStyle/>
          <a:p>
            <a:r>
              <a:rPr lang="en-GB" dirty="0"/>
              <a:t>DESE and BPS context</a:t>
            </a:r>
            <a:br>
              <a:rPr lang="en-GB" dirty="0"/>
            </a:br>
            <a:r>
              <a:rPr lang="en-IN" sz="1598" dirty="0"/>
              <a:t>BPS serves a large high-need population, though its share of high-need students is similar to other large districts</a:t>
            </a:r>
            <a:endParaRPr lang="en-IN" sz="1598" dirty="0">
              <a:solidFill>
                <a:srgbClr val="FF0000"/>
              </a:solidFill>
            </a:endParaRPr>
          </a:p>
        </p:txBody>
      </p:sp>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538571271"/>
              </p:ext>
            </p:extLst>
          </p:nvPr>
        </p:nvGraphicFramePr>
        <p:xfrm>
          <a:off x="7936" y="5157"/>
          <a:ext cx="1586" cy="1586"/>
        </p:xfrm>
        <a:graphic>
          <a:graphicData uri="http://schemas.openxmlformats.org/presentationml/2006/ole">
            <mc:AlternateContent xmlns:mc="http://schemas.openxmlformats.org/markup-compatibility/2006">
              <mc:Choice xmlns:v="urn:schemas-microsoft-com:vml" Requires="v">
                <p:oleObj spid="_x0000_s37893" name="think-cell Slide" r:id="rId20" imgW="415" imgH="416" progId="TCLayout.ActiveDocument.1">
                  <p:embed/>
                </p:oleObj>
              </mc:Choice>
              <mc:Fallback>
                <p:oleObj name="think-cell Slide" r:id="rId20"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21"/>
                      <a:stretch>
                        <a:fillRect/>
                      </a:stretch>
                    </p:blipFill>
                    <p:spPr>
                      <a:xfrm>
                        <a:off x="7936" y="5157"/>
                        <a:ext cx="1586" cy="1586"/>
                      </a:xfrm>
                      <a:prstGeom prst="rect">
                        <a:avLst/>
                      </a:prstGeom>
                    </p:spPr>
                  </p:pic>
                </p:oleObj>
              </mc:Fallback>
            </mc:AlternateContent>
          </a:graphicData>
        </a:graphic>
      </p:graphicFrame>
      <p:sp>
        <p:nvSpPr>
          <p:cNvPr id="114" name="Arrow: Left-Right 113" descr="&#10;">
            <a:extLst>
              <a:ext uri="{FF2B5EF4-FFF2-40B4-BE49-F238E27FC236}">
                <a16:creationId xmlns:a16="http://schemas.microsoft.com/office/drawing/2014/main" id="{0592B9AE-4BD1-49AA-838D-4C04746FAD93}"/>
              </a:ext>
            </a:extLst>
          </p:cNvPr>
          <p:cNvSpPr/>
          <p:nvPr/>
        </p:nvSpPr>
        <p:spPr>
          <a:xfrm>
            <a:off x="612774" y="1304818"/>
            <a:ext cx="3136900" cy="541894"/>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dirty="0">
                <a:solidFill>
                  <a:schemeClr val="bg1"/>
                </a:solidFill>
              </a:rPr>
              <a:t>Low-income students</a:t>
            </a:r>
            <a:r>
              <a:rPr lang="en-US" sz="1199" b="1" baseline="30000" dirty="0">
                <a:solidFill>
                  <a:schemeClr val="bg1"/>
                </a:solidFill>
              </a:rPr>
              <a:t>1 </a:t>
            </a:r>
            <a:r>
              <a:rPr lang="en-US" sz="1199" b="1" dirty="0">
                <a:solidFill>
                  <a:schemeClr val="bg1"/>
                </a:solidFill>
              </a:rPr>
              <a:t>as % of total, </a:t>
            </a:r>
          </a:p>
          <a:p>
            <a:pPr algn="ctr"/>
            <a:r>
              <a:rPr lang="en-US" sz="1199" i="1" dirty="0">
                <a:solidFill>
                  <a:schemeClr val="bg1"/>
                </a:solidFill>
              </a:rPr>
              <a:t>SY2021-2022</a:t>
            </a:r>
            <a:endParaRPr lang="en-US" sz="1199" dirty="0">
              <a:solidFill>
                <a:schemeClr val="bg1"/>
              </a:solidFill>
            </a:endParaRPr>
          </a:p>
        </p:txBody>
      </p:sp>
      <p:cxnSp>
        <p:nvCxnSpPr>
          <p:cNvPr id="115" name="Straight Connector 114">
            <a:extLst>
              <a:ext uri="{FF2B5EF4-FFF2-40B4-BE49-F238E27FC236}">
                <a16:creationId xmlns:a16="http://schemas.microsoft.com/office/drawing/2014/main" id="{C7315552-816E-43E4-AEB3-D6F06742157E}"/>
              </a:ext>
              <a:ext uri="{C183D7F6-B498-43B3-948B-1728B52AA6E4}">
                <adec:decorative xmlns:adec="http://schemas.microsoft.com/office/drawing/2017/decorative" val="1"/>
              </a:ext>
            </a:extLst>
          </p:cNvPr>
          <p:cNvCxnSpPr>
            <a:stCxn id="114" idx="4"/>
            <a:endCxn id="114" idx="6"/>
          </p:cNvCxnSpPr>
          <p:nvPr/>
        </p:nvCxnSpPr>
        <p:spPr>
          <a:xfrm>
            <a:off x="612774" y="1846712"/>
            <a:ext cx="313690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9" name="Chart 48" descr="Please refer to notes section for 'Graph 1 - Low-income students as % of the total,SY2021-2022' chart description&#10; ">
            <a:extLst>
              <a:ext uri="{FF2B5EF4-FFF2-40B4-BE49-F238E27FC236}">
                <a16:creationId xmlns:a16="http://schemas.microsoft.com/office/drawing/2014/main" id="{3E07D839-7B5C-458D-A671-B255FB18F4D1}"/>
              </a:ext>
            </a:extLst>
          </p:cNvPr>
          <p:cNvGraphicFramePr/>
          <p:nvPr>
            <p:custDataLst>
              <p:tags r:id="rId3"/>
            </p:custDataLst>
            <p:extLst>
              <p:ext uri="{D42A27DB-BD31-4B8C-83A1-F6EECF244321}">
                <p14:modId xmlns:p14="http://schemas.microsoft.com/office/powerpoint/2010/main" val="1781292023"/>
              </p:ext>
            </p:extLst>
          </p:nvPr>
        </p:nvGraphicFramePr>
        <p:xfrm>
          <a:off x="77788" y="2085654"/>
          <a:ext cx="3741737" cy="3400745"/>
        </p:xfrm>
        <a:graphic>
          <a:graphicData uri="http://schemas.openxmlformats.org/drawingml/2006/chart">
            <c:chart xmlns:c="http://schemas.openxmlformats.org/drawingml/2006/chart" xmlns:r="http://schemas.openxmlformats.org/officeDocument/2006/relationships" r:id="rId22"/>
          </a:graphicData>
        </a:graphic>
      </p:graphicFrame>
      <p:sp>
        <p:nvSpPr>
          <p:cNvPr id="79" name="Text Placeholder 2" descr="Please refer note section for '">
            <a:extLst>
              <a:ext uri="{FF2B5EF4-FFF2-40B4-BE49-F238E27FC236}">
                <a16:creationId xmlns:a16="http://schemas.microsoft.com/office/drawing/2014/main" id="{8E73A777-8C09-4913-A89A-E98E99B9E2DE}"/>
              </a:ext>
            </a:extLst>
          </p:cNvPr>
          <p:cNvSpPr>
            <a:spLocks noGrp="1"/>
          </p:cNvSpPr>
          <p:nvPr>
            <p:custDataLst>
              <p:tags r:id="rId4"/>
            </p:custDataLst>
          </p:nvPr>
        </p:nvSpPr>
        <p:spPr bwMode="auto">
          <a:xfrm>
            <a:off x="938213" y="5422900"/>
            <a:ext cx="290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4AF4128-125D-4D40-948F-15E71B5A5B64}" type="datetime'''''''''''''''''''B''''''''''''''''''''''''''''''P''''''S'">
              <a:rPr lang="en-IN" altLang="en-US" sz="1200">
                <a:latin typeface="+mn-lt"/>
              </a:rPr>
              <a:pPr marL="0" indent="0" algn="ctr">
                <a:spcBef>
                  <a:spcPct val="0"/>
                </a:spcBef>
                <a:spcAft>
                  <a:spcPct val="0"/>
                </a:spcAft>
                <a:buNone/>
              </a:pPr>
              <a:t>BPS</a:t>
            </a:fld>
            <a:endParaRPr lang="en-IN" sz="1200" dirty="0">
              <a:latin typeface="+mn-lt"/>
            </a:endParaRPr>
          </a:p>
        </p:txBody>
      </p:sp>
      <p:cxnSp>
        <p:nvCxnSpPr>
          <p:cNvPr id="44" name="Straight Connector 43">
            <a:extLst>
              <a:ext uri="{FF2B5EF4-FFF2-40B4-BE49-F238E27FC236}">
                <a16:creationId xmlns:a16="http://schemas.microsoft.com/office/drawing/2014/main" id="{4F290368-AEFD-45B4-BE35-6D68EABD4909}"/>
              </a:ext>
              <a:ext uri="{C183D7F6-B498-43B3-948B-1728B52AA6E4}">
                <adec:decorative xmlns:adec="http://schemas.microsoft.com/office/drawing/2017/decorative" val="1"/>
              </a:ext>
            </a:extLst>
          </p:cNvPr>
          <p:cNvCxnSpPr>
            <a:cxnSpLocks/>
          </p:cNvCxnSpPr>
          <p:nvPr/>
        </p:nvCxnSpPr>
        <p:spPr>
          <a:xfrm>
            <a:off x="1451920" y="2146300"/>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0" name="Text Placeholder 2">
            <a:extLst>
              <a:ext uri="{FF2B5EF4-FFF2-40B4-BE49-F238E27FC236}">
                <a16:creationId xmlns:a16="http://schemas.microsoft.com/office/drawing/2014/main" id="{F3AFC65C-B55D-4251-857D-344D5B0947EE}"/>
              </a:ext>
            </a:extLst>
          </p:cNvPr>
          <p:cNvSpPr>
            <a:spLocks noGrp="1"/>
          </p:cNvSpPr>
          <p:nvPr>
            <p:custDataLst>
              <p:tags r:id="rId5"/>
            </p:custDataLst>
          </p:nvPr>
        </p:nvSpPr>
        <p:spPr bwMode="auto">
          <a:xfrm>
            <a:off x="1462088" y="5422900"/>
            <a:ext cx="760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61F2D3D-6CFA-410D-9CA8-964A07DFEBB0}" type="datetime'S''''prin''''''''''g''f''''i''''''''''''el''''''d'">
              <a:rPr lang="en-IN" altLang="en-US" sz="1200">
                <a:latin typeface="+mn-lt"/>
              </a:rPr>
              <a:pPr marL="0" indent="0" algn="ctr">
                <a:spcBef>
                  <a:spcPct val="0"/>
                </a:spcBef>
                <a:spcAft>
                  <a:spcPct val="0"/>
                </a:spcAft>
                <a:buNone/>
              </a:pPr>
              <a:t>Springfield</a:t>
            </a:fld>
            <a:endParaRPr lang="en-IN" sz="1200" dirty="0">
              <a:latin typeface="+mn-lt"/>
            </a:endParaRPr>
          </a:p>
        </p:txBody>
      </p:sp>
      <p:sp>
        <p:nvSpPr>
          <p:cNvPr id="81" name="Text Placeholder 2">
            <a:extLst>
              <a:ext uri="{FF2B5EF4-FFF2-40B4-BE49-F238E27FC236}">
                <a16:creationId xmlns:a16="http://schemas.microsoft.com/office/drawing/2014/main" id="{FF9003F7-7815-42D3-BA4A-B612DF79FA6C}"/>
              </a:ext>
            </a:extLst>
          </p:cNvPr>
          <p:cNvSpPr>
            <a:spLocks noGrp="1"/>
          </p:cNvSpPr>
          <p:nvPr>
            <p:custDataLst>
              <p:tags r:id="rId6"/>
            </p:custDataLst>
          </p:nvPr>
        </p:nvSpPr>
        <p:spPr bwMode="auto">
          <a:xfrm>
            <a:off x="2246313" y="5422900"/>
            <a:ext cx="7048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B1CD9EF-8427-4E0B-BE65-448899CC226E}" type="datetime'''''W''''''''''o''''rc''e''''''''''''''s''''t''''er'''''''''">
              <a:rPr lang="en-IN" altLang="en-US" sz="1200">
                <a:latin typeface="+mn-lt"/>
              </a:rPr>
              <a:pPr marL="0" indent="0" algn="ctr">
                <a:spcBef>
                  <a:spcPct val="0"/>
                </a:spcBef>
                <a:spcAft>
                  <a:spcPct val="0"/>
                </a:spcAft>
                <a:buNone/>
              </a:pPr>
              <a:t>Worcester</a:t>
            </a:fld>
            <a:endParaRPr lang="en-IN" sz="1200" dirty="0">
              <a:latin typeface="+mn-lt"/>
            </a:endParaRPr>
          </a:p>
        </p:txBody>
      </p:sp>
      <p:cxnSp>
        <p:nvCxnSpPr>
          <p:cNvPr id="63" name="Straight Connector 62">
            <a:extLst>
              <a:ext uri="{FF2B5EF4-FFF2-40B4-BE49-F238E27FC236}">
                <a16:creationId xmlns:a16="http://schemas.microsoft.com/office/drawing/2014/main" id="{14C6AC72-EB69-47ED-BF2F-353D4C4508CC}"/>
              </a:ext>
              <a:ext uri="{C183D7F6-B498-43B3-948B-1728B52AA6E4}">
                <adec:decorative xmlns:adec="http://schemas.microsoft.com/office/drawing/2017/decorative" val="1"/>
              </a:ext>
            </a:extLst>
          </p:cNvPr>
          <p:cNvCxnSpPr>
            <a:cxnSpLocks/>
          </p:cNvCxnSpPr>
          <p:nvPr/>
        </p:nvCxnSpPr>
        <p:spPr>
          <a:xfrm>
            <a:off x="2984500" y="2146300"/>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6" name="Text Placeholder 2">
            <a:extLst>
              <a:ext uri="{FF2B5EF4-FFF2-40B4-BE49-F238E27FC236}">
                <a16:creationId xmlns:a16="http://schemas.microsoft.com/office/drawing/2014/main" id="{BFE7AE45-6789-4C5C-83B7-E52AA159AFFA}"/>
              </a:ext>
            </a:extLst>
          </p:cNvPr>
          <p:cNvSpPr>
            <a:spLocks noGrp="1"/>
          </p:cNvSpPr>
          <p:nvPr>
            <p:custDataLst>
              <p:tags r:id="rId7"/>
            </p:custDataLst>
          </p:nvPr>
        </p:nvSpPr>
        <p:spPr bwMode="auto">
          <a:xfrm>
            <a:off x="3090863" y="5422900"/>
            <a:ext cx="53340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2375357-730F-453B-AEF8-94C455CF1E02}" type="datetime'S''t''''''''at''''e'' ov''er''''''a''''l''''''''''''l'''''">
              <a:rPr lang="en-IN" altLang="en-US" sz="1200" smtClean="0">
                <a:latin typeface="+mn-lt"/>
              </a:rPr>
              <a:pPr marL="0" indent="0" algn="ctr">
                <a:spcBef>
                  <a:spcPct val="0"/>
                </a:spcBef>
                <a:spcAft>
                  <a:spcPct val="0"/>
                </a:spcAft>
                <a:buNone/>
              </a:pPr>
              <a:t>State overall</a:t>
            </a:fld>
            <a:r>
              <a:rPr lang="en-IN" altLang="en-US" sz="1200" baseline="30000" dirty="0">
                <a:latin typeface="+mn-lt"/>
              </a:rPr>
              <a:t>4</a:t>
            </a:r>
            <a:endParaRPr lang="en-IN" sz="1200" dirty="0">
              <a:latin typeface="+mn-lt"/>
            </a:endParaRPr>
          </a:p>
        </p:txBody>
      </p:sp>
      <p:sp>
        <p:nvSpPr>
          <p:cNvPr id="111" name="Arrow: Left-Right 110" descr="&#10;">
            <a:extLst>
              <a:ext uri="{FF2B5EF4-FFF2-40B4-BE49-F238E27FC236}">
                <a16:creationId xmlns:a16="http://schemas.microsoft.com/office/drawing/2014/main" id="{21395FD3-3A21-4D3C-8F86-0A01C2E0CC31}"/>
              </a:ext>
            </a:extLst>
          </p:cNvPr>
          <p:cNvSpPr/>
          <p:nvPr/>
        </p:nvSpPr>
        <p:spPr>
          <a:xfrm>
            <a:off x="4335266" y="1304818"/>
            <a:ext cx="3530991" cy="562444"/>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dirty="0">
                <a:solidFill>
                  <a:schemeClr val="bg1"/>
                </a:solidFill>
              </a:rPr>
              <a:t>English learner students</a:t>
            </a:r>
            <a:r>
              <a:rPr lang="en-US" sz="1199" b="1" baseline="30000" dirty="0">
                <a:solidFill>
                  <a:schemeClr val="bg1"/>
                </a:solidFill>
              </a:rPr>
              <a:t>2</a:t>
            </a:r>
            <a:r>
              <a:rPr lang="en-US" sz="1199" b="1" dirty="0">
                <a:solidFill>
                  <a:schemeClr val="bg1"/>
                </a:solidFill>
              </a:rPr>
              <a:t> as % of total, </a:t>
            </a:r>
          </a:p>
          <a:p>
            <a:pPr algn="ctr"/>
            <a:r>
              <a:rPr lang="en-US" sz="1199" i="1" dirty="0">
                <a:solidFill>
                  <a:schemeClr val="bg1"/>
                </a:solidFill>
              </a:rPr>
              <a:t>SY2021-2022</a:t>
            </a:r>
            <a:endParaRPr lang="en-US" sz="1199" dirty="0">
              <a:solidFill>
                <a:schemeClr val="bg1"/>
              </a:solidFill>
            </a:endParaRPr>
          </a:p>
        </p:txBody>
      </p:sp>
      <p:cxnSp>
        <p:nvCxnSpPr>
          <p:cNvPr id="112" name="Straight Connector 111">
            <a:extLst>
              <a:ext uri="{FF2B5EF4-FFF2-40B4-BE49-F238E27FC236}">
                <a16:creationId xmlns:a16="http://schemas.microsoft.com/office/drawing/2014/main" id="{06F707F2-543D-4B50-B601-3091F3FA87F2}"/>
              </a:ext>
              <a:ext uri="{C183D7F6-B498-43B3-948B-1728B52AA6E4}">
                <adec:decorative xmlns:adec="http://schemas.microsoft.com/office/drawing/2017/decorative" val="1"/>
              </a:ext>
            </a:extLst>
          </p:cNvPr>
          <p:cNvCxnSpPr>
            <a:stCxn id="111" idx="4"/>
            <a:endCxn id="111" idx="6"/>
          </p:cNvCxnSpPr>
          <p:nvPr/>
        </p:nvCxnSpPr>
        <p:spPr>
          <a:xfrm>
            <a:off x="4335266" y="1867262"/>
            <a:ext cx="3530991"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2" name="Chart 51" descr="Please refer to notes section for 'Graph 2 - English learner students as % of total, SY2021-2022' chart description">
            <a:extLst>
              <a:ext uri="{FF2B5EF4-FFF2-40B4-BE49-F238E27FC236}">
                <a16:creationId xmlns:a16="http://schemas.microsoft.com/office/drawing/2014/main" id="{CF9FB3E5-0FA5-488F-AB44-DB219351B5FF}"/>
              </a:ext>
            </a:extLst>
          </p:cNvPr>
          <p:cNvGraphicFramePr/>
          <p:nvPr>
            <p:custDataLst>
              <p:tags r:id="rId8"/>
            </p:custDataLst>
            <p:extLst>
              <p:ext uri="{D42A27DB-BD31-4B8C-83A1-F6EECF244321}">
                <p14:modId xmlns:p14="http://schemas.microsoft.com/office/powerpoint/2010/main" val="972982288"/>
              </p:ext>
            </p:extLst>
          </p:nvPr>
        </p:nvGraphicFramePr>
        <p:xfrm>
          <a:off x="4491038" y="2085654"/>
          <a:ext cx="3217862" cy="3368996"/>
        </p:xfrm>
        <a:graphic>
          <a:graphicData uri="http://schemas.openxmlformats.org/drawingml/2006/chart">
            <c:chart xmlns:c="http://schemas.openxmlformats.org/drawingml/2006/chart" xmlns:r="http://schemas.openxmlformats.org/officeDocument/2006/relationships" r:id="rId23"/>
          </a:graphicData>
        </a:graphic>
      </p:graphicFrame>
      <p:sp>
        <p:nvSpPr>
          <p:cNvPr id="69" name="Text Placeholder 2">
            <a:extLst>
              <a:ext uri="{FF2B5EF4-FFF2-40B4-BE49-F238E27FC236}">
                <a16:creationId xmlns:a16="http://schemas.microsoft.com/office/drawing/2014/main" id="{60B136FC-31FA-4219-8D07-B9E5F7263E6C}"/>
              </a:ext>
            </a:extLst>
          </p:cNvPr>
          <p:cNvSpPr>
            <a:spLocks noGrp="1"/>
          </p:cNvSpPr>
          <p:nvPr>
            <p:custDataLst>
              <p:tags r:id="rId9"/>
            </p:custDataLst>
          </p:nvPr>
        </p:nvSpPr>
        <p:spPr bwMode="auto">
          <a:xfrm>
            <a:off x="4810125" y="5422900"/>
            <a:ext cx="290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34C96ED-98E1-4BCF-A696-FB08807FE53A}" type="datetime'B''''''P''S'''''''''''''''''''''''''''''''''''''''''''''">
              <a:rPr lang="en-IN" altLang="en-US" sz="1200">
                <a:latin typeface="+mn-lt"/>
              </a:rPr>
              <a:pPr marL="0" indent="0" algn="ctr">
                <a:spcBef>
                  <a:spcPct val="0"/>
                </a:spcBef>
                <a:spcAft>
                  <a:spcPct val="0"/>
                </a:spcAft>
                <a:buNone/>
              </a:pPr>
              <a:t>BPS</a:t>
            </a:fld>
            <a:endParaRPr lang="en-IN" sz="1200" dirty="0">
              <a:latin typeface="+mn-lt"/>
            </a:endParaRPr>
          </a:p>
        </p:txBody>
      </p:sp>
      <p:cxnSp>
        <p:nvCxnSpPr>
          <p:cNvPr id="46" name="Straight Connector 45">
            <a:extLst>
              <a:ext uri="{FF2B5EF4-FFF2-40B4-BE49-F238E27FC236}">
                <a16:creationId xmlns:a16="http://schemas.microsoft.com/office/drawing/2014/main" id="{56C25F6B-1803-4E8C-A79E-EACCBAB98E55}"/>
              </a:ext>
              <a:ext uri="{C183D7F6-B498-43B3-948B-1728B52AA6E4}">
                <adec:decorative xmlns:adec="http://schemas.microsoft.com/office/drawing/2017/decorative" val="1"/>
              </a:ext>
            </a:extLst>
          </p:cNvPr>
          <p:cNvCxnSpPr>
            <a:cxnSpLocks/>
          </p:cNvCxnSpPr>
          <p:nvPr/>
        </p:nvCxnSpPr>
        <p:spPr>
          <a:xfrm>
            <a:off x="5332989" y="2146300"/>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0" name="Text Placeholder 2">
            <a:extLst>
              <a:ext uri="{FF2B5EF4-FFF2-40B4-BE49-F238E27FC236}">
                <a16:creationId xmlns:a16="http://schemas.microsoft.com/office/drawing/2014/main" id="{DE832C00-15BD-4BCC-BCF0-4A5DDFEB2F14}"/>
              </a:ext>
            </a:extLst>
          </p:cNvPr>
          <p:cNvSpPr>
            <a:spLocks noGrp="1"/>
          </p:cNvSpPr>
          <p:nvPr>
            <p:custDataLst>
              <p:tags r:id="rId10"/>
            </p:custDataLst>
          </p:nvPr>
        </p:nvSpPr>
        <p:spPr bwMode="auto">
          <a:xfrm>
            <a:off x="5338763" y="5422900"/>
            <a:ext cx="760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A7AC6849-0E48-439E-BA01-0C834B6999CD}" type="datetime'''''S''p''ri''''''''n''g''''fie''''''l''''''''''''''d'''''''">
              <a:rPr lang="en-IN" altLang="en-US" sz="1200">
                <a:latin typeface="+mn-lt"/>
              </a:rPr>
              <a:pPr marL="0" indent="0" algn="ctr">
                <a:spcBef>
                  <a:spcPct val="0"/>
                </a:spcBef>
                <a:spcAft>
                  <a:spcPct val="0"/>
                </a:spcAft>
                <a:buNone/>
              </a:pPr>
              <a:t>Springfield</a:t>
            </a:fld>
            <a:endParaRPr lang="en-IN" sz="1200" dirty="0">
              <a:latin typeface="+mn-lt"/>
            </a:endParaRPr>
          </a:p>
        </p:txBody>
      </p:sp>
      <p:sp>
        <p:nvSpPr>
          <p:cNvPr id="71" name="Text Placeholder 2">
            <a:extLst>
              <a:ext uri="{FF2B5EF4-FFF2-40B4-BE49-F238E27FC236}">
                <a16:creationId xmlns:a16="http://schemas.microsoft.com/office/drawing/2014/main" id="{7075EEC7-916B-413A-9EFA-76B73A8F5484}"/>
              </a:ext>
            </a:extLst>
          </p:cNvPr>
          <p:cNvSpPr>
            <a:spLocks noGrp="1"/>
          </p:cNvSpPr>
          <p:nvPr>
            <p:custDataLst>
              <p:tags r:id="rId11"/>
            </p:custDataLst>
          </p:nvPr>
        </p:nvSpPr>
        <p:spPr bwMode="auto">
          <a:xfrm>
            <a:off x="6127750" y="5422900"/>
            <a:ext cx="7048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B451D4A-A4E8-4402-89FE-5CE1DC96DD82}" type="datetime'''''''Wo''''''''r''c''''e''s''''''t''''e''''r'''''''''''''''''">
              <a:rPr lang="en-IN" altLang="en-US" sz="1200">
                <a:latin typeface="+mn-lt"/>
              </a:rPr>
              <a:pPr marL="0" indent="0" algn="ctr">
                <a:spcBef>
                  <a:spcPct val="0"/>
                </a:spcBef>
                <a:spcAft>
                  <a:spcPct val="0"/>
                </a:spcAft>
                <a:buNone/>
              </a:pPr>
              <a:t>Worcester</a:t>
            </a:fld>
            <a:endParaRPr lang="en-IN" sz="1200" dirty="0">
              <a:latin typeface="+mn-lt"/>
            </a:endParaRPr>
          </a:p>
        </p:txBody>
      </p:sp>
      <p:cxnSp>
        <p:nvCxnSpPr>
          <p:cNvPr id="62" name="Straight Connector 61">
            <a:extLst>
              <a:ext uri="{FF2B5EF4-FFF2-40B4-BE49-F238E27FC236}">
                <a16:creationId xmlns:a16="http://schemas.microsoft.com/office/drawing/2014/main" id="{4CA9639A-3A79-485F-9CB3-60D84C3F8FB1}"/>
              </a:ext>
              <a:ext uri="{C183D7F6-B498-43B3-948B-1728B52AA6E4}">
                <adec:decorative xmlns:adec="http://schemas.microsoft.com/office/drawing/2017/decorative" val="1"/>
              </a:ext>
            </a:extLst>
          </p:cNvPr>
          <p:cNvCxnSpPr>
            <a:cxnSpLocks/>
          </p:cNvCxnSpPr>
          <p:nvPr/>
        </p:nvCxnSpPr>
        <p:spPr>
          <a:xfrm>
            <a:off x="6861175" y="2146300"/>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 Placeholder 2">
            <a:extLst>
              <a:ext uri="{FF2B5EF4-FFF2-40B4-BE49-F238E27FC236}">
                <a16:creationId xmlns:a16="http://schemas.microsoft.com/office/drawing/2014/main" id="{E92BB47A-2618-4336-AEFF-9891639525E6}"/>
              </a:ext>
            </a:extLst>
          </p:cNvPr>
          <p:cNvSpPr>
            <a:spLocks noGrp="1"/>
          </p:cNvSpPr>
          <p:nvPr>
            <p:custDataLst>
              <p:tags r:id="rId12"/>
            </p:custDataLst>
          </p:nvPr>
        </p:nvSpPr>
        <p:spPr bwMode="auto">
          <a:xfrm>
            <a:off x="6977063" y="5422900"/>
            <a:ext cx="53340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CD8FBAA-4296-42BF-99A6-035E6BCB880B}" type="datetime'''''''''''S''t''at''e ''''o''''''ve''ra''''''''''l''l'''''''">
              <a:rPr lang="en-IN" altLang="en-US" sz="1200" smtClean="0">
                <a:latin typeface="+mn-lt"/>
              </a:rPr>
              <a:pPr marL="0" indent="0" algn="ctr">
                <a:spcBef>
                  <a:spcPct val="0"/>
                </a:spcBef>
                <a:spcAft>
                  <a:spcPct val="0"/>
                </a:spcAft>
                <a:buNone/>
              </a:pPr>
              <a:t>State overall</a:t>
            </a:fld>
            <a:r>
              <a:rPr lang="en-IN" altLang="en-US" sz="1200" baseline="30000" dirty="0">
                <a:latin typeface="+mn-lt"/>
              </a:rPr>
              <a:t>4</a:t>
            </a:r>
            <a:endParaRPr lang="en-IN" sz="1200" dirty="0">
              <a:latin typeface="+mn-lt"/>
            </a:endParaRPr>
          </a:p>
        </p:txBody>
      </p:sp>
      <p:sp>
        <p:nvSpPr>
          <p:cNvPr id="107" name="Arrow: Left-Right 106">
            <a:extLst>
              <a:ext uri="{FF2B5EF4-FFF2-40B4-BE49-F238E27FC236}">
                <a16:creationId xmlns:a16="http://schemas.microsoft.com/office/drawing/2014/main" id="{749DE5AA-BFBB-42F9-8D42-89DF6512CED4}"/>
              </a:ext>
            </a:extLst>
          </p:cNvPr>
          <p:cNvSpPr/>
          <p:nvPr/>
        </p:nvSpPr>
        <p:spPr>
          <a:xfrm>
            <a:off x="8451850" y="1335640"/>
            <a:ext cx="3136900" cy="51062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199" b="1" dirty="0">
                <a:solidFill>
                  <a:schemeClr val="bg1"/>
                </a:solidFill>
              </a:rPr>
              <a:t>Students with disabilities</a:t>
            </a:r>
            <a:r>
              <a:rPr lang="en-US" sz="1199" b="1" baseline="30000" dirty="0">
                <a:solidFill>
                  <a:schemeClr val="bg1"/>
                </a:solidFill>
              </a:rPr>
              <a:t>3</a:t>
            </a:r>
            <a:r>
              <a:rPr lang="en-US" sz="1199" b="1" dirty="0">
                <a:solidFill>
                  <a:schemeClr val="bg1"/>
                </a:solidFill>
              </a:rPr>
              <a:t> as % of total, </a:t>
            </a:r>
            <a:r>
              <a:rPr lang="en-US" sz="1199" i="1" dirty="0">
                <a:solidFill>
                  <a:schemeClr val="bg1"/>
                </a:solidFill>
              </a:rPr>
              <a:t>SY2021-2022</a:t>
            </a:r>
          </a:p>
        </p:txBody>
      </p:sp>
      <p:cxnSp>
        <p:nvCxnSpPr>
          <p:cNvPr id="108" name="Straight Connector 107">
            <a:extLst>
              <a:ext uri="{FF2B5EF4-FFF2-40B4-BE49-F238E27FC236}">
                <a16:creationId xmlns:a16="http://schemas.microsoft.com/office/drawing/2014/main" id="{7452283C-24E8-44CA-A92F-4DAD733B8C44}"/>
              </a:ext>
              <a:ext uri="{C183D7F6-B498-43B3-948B-1728B52AA6E4}">
                <adec:decorative xmlns:adec="http://schemas.microsoft.com/office/drawing/2017/decorative" val="1"/>
              </a:ext>
            </a:extLst>
          </p:cNvPr>
          <p:cNvCxnSpPr>
            <a:stCxn id="107" idx="4"/>
            <a:endCxn id="107" idx="6"/>
          </p:cNvCxnSpPr>
          <p:nvPr/>
        </p:nvCxnSpPr>
        <p:spPr>
          <a:xfrm>
            <a:off x="8451850" y="1846267"/>
            <a:ext cx="313690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4" name="Chart 53" descr="Please refer to notes section for 'Graph 3 - Students with disabilities as % of total, SY2021-2022' chart description">
            <a:extLst>
              <a:ext uri="{FF2B5EF4-FFF2-40B4-BE49-F238E27FC236}">
                <a16:creationId xmlns:a16="http://schemas.microsoft.com/office/drawing/2014/main" id="{C486191E-4BE6-467D-B92F-FDE8FA9ED863}"/>
              </a:ext>
            </a:extLst>
          </p:cNvPr>
          <p:cNvGraphicFramePr/>
          <p:nvPr>
            <p:custDataLst>
              <p:tags r:id="rId13"/>
            </p:custDataLst>
            <p:extLst>
              <p:ext uri="{D42A27DB-BD31-4B8C-83A1-F6EECF244321}">
                <p14:modId xmlns:p14="http://schemas.microsoft.com/office/powerpoint/2010/main" val="1597284085"/>
              </p:ext>
            </p:extLst>
          </p:nvPr>
        </p:nvGraphicFramePr>
        <p:xfrm>
          <a:off x="8412163" y="2146299"/>
          <a:ext cx="3216275" cy="3308350"/>
        </p:xfrm>
        <a:graphic>
          <a:graphicData uri="http://schemas.openxmlformats.org/drawingml/2006/chart">
            <c:chart xmlns:c="http://schemas.openxmlformats.org/drawingml/2006/chart" xmlns:r="http://schemas.openxmlformats.org/officeDocument/2006/relationships" r:id="rId24"/>
          </a:graphicData>
        </a:graphic>
      </p:graphicFrame>
      <p:sp>
        <p:nvSpPr>
          <p:cNvPr id="102" name="Text Placeholder 2">
            <a:extLst>
              <a:ext uri="{FF2B5EF4-FFF2-40B4-BE49-F238E27FC236}">
                <a16:creationId xmlns:a16="http://schemas.microsoft.com/office/drawing/2014/main" id="{02ACBBC7-4F8B-4B91-8595-919DCD727676}"/>
              </a:ext>
            </a:extLst>
          </p:cNvPr>
          <p:cNvSpPr>
            <a:spLocks noGrp="1"/>
          </p:cNvSpPr>
          <p:nvPr>
            <p:custDataLst>
              <p:tags r:id="rId14"/>
            </p:custDataLst>
          </p:nvPr>
        </p:nvSpPr>
        <p:spPr bwMode="auto">
          <a:xfrm>
            <a:off x="8731250" y="5422900"/>
            <a:ext cx="2905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ACAE710-2039-4C57-AFBD-5774CE9473CB}" type="datetime'''''''''''''''B''''''''''''P''''''S'''''''''">
              <a:rPr lang="en-IN" altLang="en-US" sz="1200">
                <a:latin typeface="+mn-lt"/>
              </a:rPr>
              <a:pPr marL="0" indent="0" algn="ctr">
                <a:spcBef>
                  <a:spcPct val="0"/>
                </a:spcBef>
                <a:spcAft>
                  <a:spcPct val="0"/>
                </a:spcAft>
                <a:buNone/>
              </a:pPr>
              <a:t>BPS</a:t>
            </a:fld>
            <a:endParaRPr lang="en-IN" sz="1200" dirty="0">
              <a:latin typeface="+mn-lt"/>
            </a:endParaRPr>
          </a:p>
        </p:txBody>
      </p:sp>
      <p:cxnSp>
        <p:nvCxnSpPr>
          <p:cNvPr id="51" name="Straight Connector 50">
            <a:extLst>
              <a:ext uri="{FF2B5EF4-FFF2-40B4-BE49-F238E27FC236}">
                <a16:creationId xmlns:a16="http://schemas.microsoft.com/office/drawing/2014/main" id="{9914BBB6-A2EB-4E92-BABB-CEDB7CB33697}"/>
              </a:ext>
              <a:ext uri="{C183D7F6-B498-43B3-948B-1728B52AA6E4}">
                <adec:decorative xmlns:adec="http://schemas.microsoft.com/office/drawing/2017/decorative" val="1"/>
              </a:ext>
            </a:extLst>
          </p:cNvPr>
          <p:cNvCxnSpPr>
            <a:cxnSpLocks/>
          </p:cNvCxnSpPr>
          <p:nvPr/>
        </p:nvCxnSpPr>
        <p:spPr>
          <a:xfrm>
            <a:off x="9243820" y="2146300"/>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2" name="Text Placeholder 2">
            <a:extLst>
              <a:ext uri="{FF2B5EF4-FFF2-40B4-BE49-F238E27FC236}">
                <a16:creationId xmlns:a16="http://schemas.microsoft.com/office/drawing/2014/main" id="{71DBA45A-9EC7-4634-AB00-3AC9304FC6AD}"/>
              </a:ext>
            </a:extLst>
          </p:cNvPr>
          <p:cNvSpPr>
            <a:spLocks noGrp="1"/>
          </p:cNvSpPr>
          <p:nvPr>
            <p:custDataLst>
              <p:tags r:id="rId15"/>
            </p:custDataLst>
          </p:nvPr>
        </p:nvSpPr>
        <p:spPr bwMode="auto">
          <a:xfrm>
            <a:off x="9258300" y="5422900"/>
            <a:ext cx="760413"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1A2C053-459F-4D17-8364-52DFA7F55596}" type="datetime'''S''''''''p''''''''ri''''''''''''''''''''''ngfi''el''d'''''">
              <a:rPr lang="en-IN" altLang="en-US" sz="1200">
                <a:latin typeface="+mn-lt"/>
              </a:rPr>
              <a:pPr marL="0" indent="0" algn="ctr">
                <a:spcBef>
                  <a:spcPct val="0"/>
                </a:spcBef>
                <a:spcAft>
                  <a:spcPct val="0"/>
                </a:spcAft>
                <a:buNone/>
              </a:pPr>
              <a:t>Springfield</a:t>
            </a:fld>
            <a:endParaRPr lang="en-IN" sz="1200" dirty="0">
              <a:latin typeface="+mn-lt"/>
            </a:endParaRPr>
          </a:p>
        </p:txBody>
      </p:sp>
      <p:sp>
        <p:nvSpPr>
          <p:cNvPr id="45" name="Text Placeholder 2">
            <a:extLst>
              <a:ext uri="{FF2B5EF4-FFF2-40B4-BE49-F238E27FC236}">
                <a16:creationId xmlns:a16="http://schemas.microsoft.com/office/drawing/2014/main" id="{A2546C8A-EC8A-450F-AF32-CABC8D839170}"/>
              </a:ext>
            </a:extLst>
          </p:cNvPr>
          <p:cNvSpPr>
            <a:spLocks noGrp="1"/>
          </p:cNvSpPr>
          <p:nvPr>
            <p:custDataLst>
              <p:tags r:id="rId16"/>
            </p:custDataLst>
          </p:nvPr>
        </p:nvSpPr>
        <p:spPr bwMode="auto">
          <a:xfrm>
            <a:off x="10048875" y="5422900"/>
            <a:ext cx="704850" cy="182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D6CB3D0-965A-4FF5-81C5-5ADC7C7B3629}" type="datetime'''Wor''''''c''''''''''e''''''''''''''''''s''ter'''''''''''''">
              <a:rPr lang="en-IN" altLang="en-US" sz="1200">
                <a:latin typeface="+mn-lt"/>
              </a:rPr>
              <a:pPr marL="0" indent="0" algn="ctr">
                <a:spcBef>
                  <a:spcPct val="0"/>
                </a:spcBef>
                <a:spcAft>
                  <a:spcPct val="0"/>
                </a:spcAft>
                <a:buNone/>
              </a:pPr>
              <a:t>Worcester</a:t>
            </a:fld>
            <a:endParaRPr lang="en-IN" sz="1200" dirty="0">
              <a:latin typeface="+mn-lt"/>
            </a:endParaRPr>
          </a:p>
        </p:txBody>
      </p:sp>
      <p:cxnSp>
        <p:nvCxnSpPr>
          <p:cNvPr id="56" name="Straight Connector 55">
            <a:extLst>
              <a:ext uri="{FF2B5EF4-FFF2-40B4-BE49-F238E27FC236}">
                <a16:creationId xmlns:a16="http://schemas.microsoft.com/office/drawing/2014/main" id="{713981E1-82B6-4507-A031-BCD584B91EA9}"/>
              </a:ext>
              <a:ext uri="{C183D7F6-B498-43B3-948B-1728B52AA6E4}">
                <adec:decorative xmlns:adec="http://schemas.microsoft.com/office/drawing/2017/decorative" val="1"/>
              </a:ext>
            </a:extLst>
          </p:cNvPr>
          <p:cNvCxnSpPr>
            <a:cxnSpLocks/>
          </p:cNvCxnSpPr>
          <p:nvPr/>
        </p:nvCxnSpPr>
        <p:spPr>
          <a:xfrm>
            <a:off x="10782300" y="2146300"/>
            <a:ext cx="0" cy="3346450"/>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8" name="Text Placeholder 2">
            <a:extLst>
              <a:ext uri="{FF2B5EF4-FFF2-40B4-BE49-F238E27FC236}">
                <a16:creationId xmlns:a16="http://schemas.microsoft.com/office/drawing/2014/main" id="{9C543F12-0301-4FBA-83BE-BD33319D7D26}"/>
              </a:ext>
            </a:extLst>
          </p:cNvPr>
          <p:cNvSpPr>
            <a:spLocks noGrp="1"/>
          </p:cNvSpPr>
          <p:nvPr>
            <p:custDataLst>
              <p:tags r:id="rId17"/>
            </p:custDataLst>
          </p:nvPr>
        </p:nvSpPr>
        <p:spPr bwMode="auto">
          <a:xfrm>
            <a:off x="10896600" y="5422900"/>
            <a:ext cx="533400" cy="3651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DC6AB37-116C-4FC2-A349-73464EADD33E}" type="datetime'''St''at''''''e ov''''''''e''''r''''''a''''l''''''l'''''''''''">
              <a:rPr lang="en-IN" altLang="en-US" sz="1200" smtClean="0">
                <a:latin typeface="+mn-lt"/>
              </a:rPr>
              <a:pPr marL="0" indent="0" algn="ctr">
                <a:spcBef>
                  <a:spcPct val="0"/>
                </a:spcBef>
                <a:spcAft>
                  <a:spcPct val="0"/>
                </a:spcAft>
                <a:buNone/>
              </a:pPr>
              <a:t>State overall</a:t>
            </a:fld>
            <a:r>
              <a:rPr lang="en-IN" altLang="en-US" sz="1200" baseline="30000" dirty="0">
                <a:latin typeface="+mn-lt"/>
              </a:rPr>
              <a:t>4</a:t>
            </a:r>
            <a:endParaRPr lang="en-IN" sz="1200" dirty="0">
              <a:latin typeface="+mn-lt"/>
            </a:endParaRPr>
          </a:p>
        </p:txBody>
      </p:sp>
      <p:sp>
        <p:nvSpPr>
          <p:cNvPr id="14" name="footnote_6380420316088055392" descr="Footnote">
            <a:extLst>
              <a:ext uri="{FF2B5EF4-FFF2-40B4-BE49-F238E27FC236}">
                <a16:creationId xmlns:a16="http://schemas.microsoft.com/office/drawing/2014/main" id="{E8BF2308-5BF3-4136-8F8C-BD9CE5806FF4}"/>
              </a:ext>
            </a:extLst>
          </p:cNvPr>
          <p:cNvSpPr txBox="1"/>
          <p:nvPr/>
        </p:nvSpPr>
        <p:spPr>
          <a:xfrm>
            <a:off x="569235" y="5885440"/>
            <a:ext cx="9710039" cy="429348"/>
          </a:xfrm>
          <a:prstGeom prst="rect">
            <a:avLst/>
          </a:prstGeom>
          <a:noFill/>
        </p:spPr>
        <p:txBody>
          <a:bodyPr vert="horz" wrap="square" lIns="0" tIns="0" rIns="0" bIns="0" numCol="2"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Low-income students are those that meet one of the following criteria: part of a state public assistance program, certified as low-income, or reported as homeless</a:t>
            </a:r>
          </a:p>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All BPS students that are not fluent in English are eligible to participate in EL programs</a:t>
            </a:r>
          </a:p>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Students with disabilities are granted an individual education plan (IEP) if they are referred, evaluated, and approved for by a parent/guardian</a:t>
            </a:r>
          </a:p>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Based on all 400 Massachusetts school districts</a:t>
            </a:r>
          </a:p>
        </p:txBody>
      </p:sp>
      <p:sp>
        <p:nvSpPr>
          <p:cNvPr id="28" name="source_6380430283633655781" descr="Source">
            <a:extLst>
              <a:ext uri="{FF2B5EF4-FFF2-40B4-BE49-F238E27FC236}">
                <a16:creationId xmlns:a16="http://schemas.microsoft.com/office/drawing/2014/main" id="{FA9DF2C7-C2E8-48A6-99AA-8FC5D9E1096C}"/>
              </a:ext>
            </a:extLst>
          </p:cNvPr>
          <p:cNvSpPr txBox="1"/>
          <p:nvPr/>
        </p:nvSpPr>
        <p:spPr>
          <a:xfrm>
            <a:off x="612776" y="6582038"/>
            <a:ext cx="1917796" cy="104590"/>
          </a:xfrm>
          <a:prstGeom prst="rect">
            <a:avLst/>
          </a:prstGeom>
          <a:noFill/>
        </p:spPr>
        <p:txBody>
          <a:bodyPr vert="horz" wrap="non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DESE School and District Profiles</a:t>
            </a:r>
          </a:p>
        </p:txBody>
      </p:sp>
      <p:sp>
        <p:nvSpPr>
          <p:cNvPr id="35" name="TextBox 34">
            <a:extLst>
              <a:ext uri="{FF2B5EF4-FFF2-40B4-BE49-F238E27FC236}">
                <a16:creationId xmlns:a16="http://schemas.microsoft.com/office/drawing/2014/main" id="{BEC801DD-295E-44C6-9EC9-25665AB48EAC}"/>
              </a:ext>
            </a:extLst>
          </p:cNvPr>
          <p:cNvSpPr txBox="1"/>
          <p:nvPr/>
        </p:nvSpPr>
        <p:spPr>
          <a:xfrm>
            <a:off x="3399875" y="6408879"/>
            <a:ext cx="5584953"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i="1"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24</a:t>
            </a:fld>
            <a:endParaRPr dirty="0"/>
          </a:p>
        </p:txBody>
      </p:sp>
    </p:spTree>
    <p:extLst>
      <p:ext uri="{BB962C8B-B14F-4D97-AF65-F5344CB8AC3E}">
        <p14:creationId xmlns:p14="http://schemas.microsoft.com/office/powerpoint/2010/main" val="328903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73119452"/>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3891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95D25-2A5A-4910-A71E-B019FD909B85}"/>
              </a:ext>
            </a:extLst>
          </p:cNvPr>
          <p:cNvSpPr>
            <a:spLocks noGrp="1"/>
          </p:cNvSpPr>
          <p:nvPr>
            <p:ph type="title" idx="4294967295"/>
          </p:nvPr>
        </p:nvSpPr>
        <p:spPr>
          <a:xfrm>
            <a:off x="612776" y="294200"/>
            <a:ext cx="10972800" cy="590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IN" dirty="0"/>
              <a:t>Agenda </a:t>
            </a:r>
            <a:r>
              <a:rPr kumimoji="0" lang="en-IN" sz="2399" b="0" i="0" u="none" strike="noStrike" kern="1200" cap="none" spc="0" normalizeH="0" baseline="0" noProof="0" dirty="0">
                <a:ln>
                  <a:noFill/>
                </a:ln>
                <a:solidFill>
                  <a:schemeClr val="tx1"/>
                </a:solidFill>
                <a:effectLst/>
                <a:uLnTx/>
                <a:uFillTx/>
                <a:latin typeface="EYInterstate Light" panose="02000506000000020004" pitchFamily="2" charset="0"/>
                <a:ea typeface="+mj-ea"/>
                <a:cs typeface="Arial" pitchFamily="34" charset="0"/>
              </a:rPr>
              <a:t>(4/6)</a:t>
            </a:r>
            <a:endParaRPr lang="en-IN" dirty="0">
              <a:solidFill>
                <a:schemeClr val="tx1"/>
              </a:solidFill>
            </a:endParaRPr>
          </a:p>
        </p:txBody>
      </p:sp>
      <p:sp>
        <p:nvSpPr>
          <p:cNvPr id="3" name="Rectangle 2">
            <a:extLst>
              <a:ext uri="{FF2B5EF4-FFF2-40B4-BE49-F238E27FC236}">
                <a16:creationId xmlns:a16="http://schemas.microsoft.com/office/drawing/2014/main" id="{977723A5-6401-47A5-A216-C003BB6364B3}"/>
              </a:ext>
              <a:ext uri="{C183D7F6-B498-43B3-948B-1728B52AA6E4}">
                <adec:decorative xmlns:adec="http://schemas.microsoft.com/office/drawing/2017/decorative" val="1"/>
              </a:ext>
            </a:extLst>
          </p:cNvPr>
          <p:cNvSpPr/>
          <p:nvPr/>
        </p:nvSpPr>
        <p:spPr>
          <a:xfrm>
            <a:off x="612776" y="3061560"/>
            <a:ext cx="10014856" cy="6531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rgbClr val="2E2E38"/>
              </a:solidFill>
              <a:latin typeface="EYInterstate Light"/>
            </a:endParaRPr>
          </a:p>
        </p:txBody>
      </p:sp>
      <p:sp>
        <p:nvSpPr>
          <p:cNvPr id="9" name="TextBox 8">
            <a:extLst>
              <a:ext uri="{FF2B5EF4-FFF2-40B4-BE49-F238E27FC236}">
                <a16:creationId xmlns:a16="http://schemas.microsoft.com/office/drawing/2014/main" id="{4519FCD7-3472-4393-ABAC-20F420E95550}"/>
              </a:ext>
            </a:extLst>
          </p:cNvPr>
          <p:cNvSpPr txBox="1"/>
          <p:nvPr/>
        </p:nvSpPr>
        <p:spPr>
          <a:xfrm>
            <a:off x="612777" y="1148905"/>
            <a:ext cx="9715993" cy="3728950"/>
          </a:xfrm>
          <a:prstGeom prst="rect">
            <a:avLst/>
          </a:prstGeom>
          <a:noFill/>
        </p:spPr>
        <p:txBody>
          <a:bodyPr wrap="none" lIns="0" tIns="36557" rIns="0" bIns="0" rtlCol="0">
            <a:spAutoFit/>
          </a:bodyPr>
          <a:lstStyle/>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Executive summary</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Project overview</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DESE and BPS context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Summary of observations and opportunities</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Detailed domain observations and opportunities for improvement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Appendix</a:t>
            </a:r>
          </a:p>
        </p:txBody>
      </p:sp>
      <p:sp>
        <p:nvSpPr>
          <p:cNvPr id="4" name="Date Placeholder 3">
            <a:extLst>
              <a:ext uri="{FF2B5EF4-FFF2-40B4-BE49-F238E27FC236}">
                <a16:creationId xmlns:a16="http://schemas.microsoft.com/office/drawing/2014/main" id="{72B4A36D-5FE9-47B0-A620-7D81DE144EC6}"/>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73D479A-6F7B-490A-8041-03B20B05385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25</a:t>
            </a:fld>
            <a:endParaRPr lang="en-GB" dirty="0">
              <a:solidFill>
                <a:srgbClr val="2E2E38"/>
              </a:solidFill>
            </a:endParaRPr>
          </a:p>
        </p:txBody>
      </p:sp>
    </p:spTree>
    <p:extLst>
      <p:ext uri="{BB962C8B-B14F-4D97-AF65-F5344CB8AC3E}">
        <p14:creationId xmlns:p14="http://schemas.microsoft.com/office/powerpoint/2010/main" val="2583641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290497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1" name="think-cell Slide" r:id="rId6" imgW="415" imgH="416" progId="TCLayout.ActiveDocument.1">
                  <p:embed/>
                </p:oleObj>
              </mc:Choice>
              <mc:Fallback>
                <p:oleObj name="think-cell Slide" r:id="rId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324464"/>
            <a:ext cx="10978515" cy="560135"/>
          </a:xfrm>
        </p:spPr>
        <p:txBody>
          <a:bodyPr vert="horz"/>
          <a:lstStyle/>
          <a:p>
            <a:r>
              <a:rPr lang="en-GB" dirty="0"/>
              <a:t>Summary of observations  </a:t>
            </a:r>
            <a:br>
              <a:rPr lang="en-GB" dirty="0"/>
            </a:br>
            <a:r>
              <a:rPr lang="en-IN" sz="1600" dirty="0"/>
              <a:t>Across data domains, several broader challenges emerged</a:t>
            </a:r>
            <a:endParaRPr lang="en-IN" sz="1600" dirty="0">
              <a:solidFill>
                <a:srgbClr val="FF0000"/>
              </a:solidFill>
            </a:endParaRPr>
          </a:p>
        </p:txBody>
      </p:sp>
      <p:sp>
        <p:nvSpPr>
          <p:cNvPr id="29" name="Rectangle 28">
            <a:extLst>
              <a:ext uri="{FF2B5EF4-FFF2-40B4-BE49-F238E27FC236}">
                <a16:creationId xmlns:a16="http://schemas.microsoft.com/office/drawing/2014/main" id="{79EA8A2C-33CE-4874-A4EE-4B6E45C37E28}"/>
              </a:ext>
            </a:extLst>
          </p:cNvPr>
          <p:cNvSpPr/>
          <p:nvPr/>
        </p:nvSpPr>
        <p:spPr>
          <a:xfrm>
            <a:off x="621345" y="1059307"/>
            <a:ext cx="10967088" cy="6628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1600" i="1" dirty="0">
                <a:solidFill>
                  <a:schemeClr val="bg1"/>
                </a:solidFill>
              </a:rPr>
              <a:t>Conversations with state, district and school-level personnel, coupled with an analysis of data procedures across domains, revealed several overarching issues affecting data quality, accuracy, completeness, and reporting </a:t>
            </a:r>
          </a:p>
        </p:txBody>
      </p:sp>
      <p:sp>
        <p:nvSpPr>
          <p:cNvPr id="30" name="Rectangle 29">
            <a:extLst>
              <a:ext uri="{FF2B5EF4-FFF2-40B4-BE49-F238E27FC236}">
                <a16:creationId xmlns:a16="http://schemas.microsoft.com/office/drawing/2014/main" id="{23ABCE0C-8BAA-404A-BFB9-3677EE47D05B}"/>
              </a:ext>
            </a:extLst>
          </p:cNvPr>
          <p:cNvSpPr/>
          <p:nvPr/>
        </p:nvSpPr>
        <p:spPr>
          <a:xfrm>
            <a:off x="428624"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dirty="0">
                <a:solidFill>
                  <a:schemeClr val="bg1"/>
                </a:solidFill>
              </a:rPr>
              <a:t>Weak district data accountability</a:t>
            </a:r>
          </a:p>
        </p:txBody>
      </p:sp>
      <p:grpSp>
        <p:nvGrpSpPr>
          <p:cNvPr id="21" name="Group 20">
            <a:extLst>
              <a:ext uri="{FF2B5EF4-FFF2-40B4-BE49-F238E27FC236}">
                <a16:creationId xmlns:a16="http://schemas.microsoft.com/office/drawing/2014/main" id="{DA295144-1F3A-4CC2-9508-A2B15415B736}"/>
              </a:ext>
              <a:ext uri="{C183D7F6-B498-43B3-948B-1728B52AA6E4}">
                <adec:decorative xmlns:adec="http://schemas.microsoft.com/office/drawing/2017/decorative" val="1"/>
              </a:ext>
            </a:extLst>
          </p:cNvPr>
          <p:cNvGrpSpPr/>
          <p:nvPr/>
        </p:nvGrpSpPr>
        <p:grpSpPr>
          <a:xfrm>
            <a:off x="89872" y="1819757"/>
            <a:ext cx="638175" cy="640080"/>
            <a:chOff x="89872" y="1835607"/>
            <a:chExt cx="638175" cy="640080"/>
          </a:xfrm>
        </p:grpSpPr>
        <p:sp>
          <p:nvSpPr>
            <p:cNvPr id="31" name="Oval 30">
              <a:extLst>
                <a:ext uri="{FF2B5EF4-FFF2-40B4-BE49-F238E27FC236}">
                  <a16:creationId xmlns:a16="http://schemas.microsoft.com/office/drawing/2014/main" id="{6E53FDC1-FEF6-4DDA-8D4B-E4EA72C180D0}"/>
                </a:ext>
                <a:ext uri="{C183D7F6-B498-43B3-948B-1728B52AA6E4}">
                  <adec:decorative xmlns:adec="http://schemas.microsoft.com/office/drawing/2017/decorative" val="1"/>
                </a:ext>
              </a:extLst>
            </p:cNvPr>
            <p:cNvSpPr/>
            <p:nvPr/>
          </p:nvSpPr>
          <p:spPr>
            <a:xfrm>
              <a:off x="89872" y="1835607"/>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a:solidFill>
                  <a:schemeClr val="bg1"/>
                </a:solidFill>
              </a:endParaRPr>
            </a:p>
          </p:txBody>
        </p:sp>
        <p:pic>
          <p:nvPicPr>
            <p:cNvPr id="16" name="Graphic 15">
              <a:extLst>
                <a:ext uri="{FF2B5EF4-FFF2-40B4-BE49-F238E27FC236}">
                  <a16:creationId xmlns:a16="http://schemas.microsoft.com/office/drawing/2014/main" id="{5D7060CD-A49E-4E42-9D4B-332F2D829C8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6210" y="1882897"/>
              <a:ext cx="545500" cy="545500"/>
            </a:xfrm>
            <a:prstGeom prst="rect">
              <a:avLst/>
            </a:prstGeom>
          </p:spPr>
        </p:pic>
      </p:grpSp>
      <p:sp>
        <p:nvSpPr>
          <p:cNvPr id="42" name="TextBox 41">
            <a:extLst>
              <a:ext uri="{FF2B5EF4-FFF2-40B4-BE49-F238E27FC236}">
                <a16:creationId xmlns:a16="http://schemas.microsoft.com/office/drawing/2014/main" id="{A482AB15-F67C-4B7B-9F84-7A6C8E0C8326}"/>
              </a:ext>
            </a:extLst>
          </p:cNvPr>
          <p:cNvSpPr txBox="1"/>
          <p:nvPr/>
        </p:nvSpPr>
        <p:spPr>
          <a:xfrm>
            <a:off x="428624" y="2502795"/>
            <a:ext cx="2374201" cy="1806648"/>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US" sz="1100" dirty="0">
                <a:solidFill>
                  <a:schemeClr val="bg1"/>
                </a:solidFill>
              </a:rPr>
              <a:t>BPS typically reports required data to DESE with limited or no prior review of the data</a:t>
            </a:r>
          </a:p>
          <a:p>
            <a:pPr marL="266400" lvl="1" indent="-126000">
              <a:spcAft>
                <a:spcPts val="600"/>
              </a:spcAft>
              <a:buSzPct val="75000"/>
              <a:buFont typeface="Arial" panose="020B0604020202020204" pitchFamily="34" charset="0"/>
              <a:buChar char="–"/>
            </a:pPr>
            <a:r>
              <a:rPr lang="en-GB" sz="1100" dirty="0">
                <a:solidFill>
                  <a:schemeClr val="bg1"/>
                </a:solidFill>
              </a:rPr>
              <a:t>BPS frequently accepts and reports data “as is” from district data systems (like Aspen) and school level reports, without processes to take ownership upfront over validating data completeness and accuracy</a:t>
            </a:r>
          </a:p>
        </p:txBody>
      </p:sp>
      <p:sp>
        <p:nvSpPr>
          <p:cNvPr id="40" name="Rectangle 39">
            <a:extLst>
              <a:ext uri="{FF2B5EF4-FFF2-40B4-BE49-F238E27FC236}">
                <a16:creationId xmlns:a16="http://schemas.microsoft.com/office/drawing/2014/main" id="{2CA0B2E0-63D2-4227-9773-B10D7A938912}"/>
              </a:ext>
            </a:extLst>
          </p:cNvPr>
          <p:cNvSpPr/>
          <p:nvPr/>
        </p:nvSpPr>
        <p:spPr>
          <a:xfrm>
            <a:off x="3415945"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dirty="0">
                <a:solidFill>
                  <a:schemeClr val="bg1"/>
                </a:solidFill>
              </a:rPr>
              <a:t>Limited focus on</a:t>
            </a:r>
          </a:p>
          <a:p>
            <a:pPr algn="ctr"/>
            <a:r>
              <a:rPr lang="en-GB" sz="1200" b="1" dirty="0">
                <a:solidFill>
                  <a:schemeClr val="bg1"/>
                </a:solidFill>
              </a:rPr>
              <a:t>data functions </a:t>
            </a:r>
          </a:p>
          <a:p>
            <a:pPr algn="ctr"/>
            <a:r>
              <a:rPr lang="en-GB" sz="1200" b="1" dirty="0">
                <a:solidFill>
                  <a:schemeClr val="bg1"/>
                </a:solidFill>
              </a:rPr>
              <a:t>and roles</a:t>
            </a:r>
          </a:p>
        </p:txBody>
      </p:sp>
      <p:grpSp>
        <p:nvGrpSpPr>
          <p:cNvPr id="22" name="Group 21">
            <a:extLst>
              <a:ext uri="{FF2B5EF4-FFF2-40B4-BE49-F238E27FC236}">
                <a16:creationId xmlns:a16="http://schemas.microsoft.com/office/drawing/2014/main" id="{AA4D95BD-D874-4FA3-AF11-C55AFDDA365D}"/>
              </a:ext>
              <a:ext uri="{C183D7F6-B498-43B3-948B-1728B52AA6E4}">
                <adec:decorative xmlns:adec="http://schemas.microsoft.com/office/drawing/2017/decorative" val="1"/>
              </a:ext>
            </a:extLst>
          </p:cNvPr>
          <p:cNvGrpSpPr/>
          <p:nvPr/>
        </p:nvGrpSpPr>
        <p:grpSpPr>
          <a:xfrm>
            <a:off x="3073808" y="1819757"/>
            <a:ext cx="638175" cy="640080"/>
            <a:chOff x="3072683" y="1815425"/>
            <a:chExt cx="638175" cy="640080"/>
          </a:xfrm>
        </p:grpSpPr>
        <p:sp>
          <p:nvSpPr>
            <p:cNvPr id="58" name="Oval 57">
              <a:extLst>
                <a:ext uri="{FF2B5EF4-FFF2-40B4-BE49-F238E27FC236}">
                  <a16:creationId xmlns:a16="http://schemas.microsoft.com/office/drawing/2014/main" id="{7C783CA9-43E1-4AD7-98B3-F3EEEBAF0419}"/>
                </a:ext>
                <a:ext uri="{C183D7F6-B498-43B3-948B-1728B52AA6E4}">
                  <adec:decorative xmlns:adec="http://schemas.microsoft.com/office/drawing/2017/decorative" val="1"/>
                </a:ext>
              </a:extLst>
            </p:cNvPr>
            <p:cNvSpPr/>
            <p:nvPr/>
          </p:nvSpPr>
          <p:spPr>
            <a:xfrm>
              <a:off x="3072683" y="1815425"/>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a:solidFill>
                  <a:schemeClr val="bg1"/>
                </a:solidFill>
              </a:endParaRPr>
            </a:p>
          </p:txBody>
        </p:sp>
        <p:pic>
          <p:nvPicPr>
            <p:cNvPr id="59" name="Graphic 58">
              <a:extLst>
                <a:ext uri="{FF2B5EF4-FFF2-40B4-BE49-F238E27FC236}">
                  <a16:creationId xmlns:a16="http://schemas.microsoft.com/office/drawing/2014/main" id="{CB91EB8E-3298-449F-983F-F2B9001A2C5A}"/>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19020" y="1882897"/>
              <a:ext cx="545500" cy="545500"/>
            </a:xfrm>
            <a:prstGeom prst="rect">
              <a:avLst/>
            </a:prstGeom>
          </p:spPr>
        </p:pic>
      </p:grpSp>
      <p:sp>
        <p:nvSpPr>
          <p:cNvPr id="57" name="TextBox 56">
            <a:extLst>
              <a:ext uri="{FF2B5EF4-FFF2-40B4-BE49-F238E27FC236}">
                <a16:creationId xmlns:a16="http://schemas.microsoft.com/office/drawing/2014/main" id="{2D32B7E0-7FC0-4812-BF92-2E0F836789E7}"/>
              </a:ext>
            </a:extLst>
          </p:cNvPr>
          <p:cNvSpPr txBox="1"/>
          <p:nvPr/>
        </p:nvSpPr>
        <p:spPr>
          <a:xfrm>
            <a:off x="3415945" y="2502795"/>
            <a:ext cx="2374201" cy="2653034"/>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GB" sz="1100" dirty="0">
                <a:solidFill>
                  <a:schemeClr val="bg1"/>
                </a:solidFill>
              </a:rPr>
              <a:t>BPS central office data functions are not organized to best support district-wide data accountability, and data-related roles have limited authority (e.g., </a:t>
            </a:r>
            <a:r>
              <a:rPr lang="en-US" sz="1100" dirty="0">
                <a:solidFill>
                  <a:schemeClr val="bg1"/>
                </a:solidFill>
              </a:rPr>
              <a:t>The district's Data and Accountability team is generally not responsible for the district’s final certification of data before it is submitted to the state</a:t>
            </a:r>
            <a:r>
              <a:rPr lang="en-GB" sz="1100" dirty="0">
                <a:solidFill>
                  <a:schemeClr val="bg1"/>
                </a:solidFill>
              </a:rPr>
              <a:t>)</a:t>
            </a:r>
          </a:p>
          <a:p>
            <a:pPr marL="126000" indent="-126000">
              <a:spcAft>
                <a:spcPts val="600"/>
              </a:spcAft>
              <a:buSzPct val="75000"/>
              <a:buFont typeface="Wingdings 3" panose="05040102010807070707" pitchFamily="18" charset="2"/>
              <a:buChar char=""/>
            </a:pPr>
            <a:r>
              <a:rPr lang="en-GB" sz="1100" dirty="0">
                <a:solidFill>
                  <a:schemeClr val="bg1"/>
                </a:solidFill>
              </a:rPr>
              <a:t>At the school level, data-related roles and responsibilities often comprise a small element of a staff member’s job, which may result in these responsibilities being deprioritized</a:t>
            </a:r>
          </a:p>
        </p:txBody>
      </p:sp>
      <p:sp>
        <p:nvSpPr>
          <p:cNvPr id="61" name="Rectangle 60">
            <a:extLst>
              <a:ext uri="{FF2B5EF4-FFF2-40B4-BE49-F238E27FC236}">
                <a16:creationId xmlns:a16="http://schemas.microsoft.com/office/drawing/2014/main" id="{145A80E0-CC48-4751-8FDC-90095FA06078}"/>
              </a:ext>
            </a:extLst>
          </p:cNvPr>
          <p:cNvSpPr/>
          <p:nvPr/>
        </p:nvSpPr>
        <p:spPr>
          <a:xfrm>
            <a:off x="6403266"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dirty="0">
                <a:solidFill>
                  <a:schemeClr val="bg1"/>
                </a:solidFill>
              </a:rPr>
              <a:t>Insufficient </a:t>
            </a:r>
          </a:p>
          <a:p>
            <a:pPr algn="ctr"/>
            <a:r>
              <a:rPr lang="en-GB" sz="1200" b="1" dirty="0">
                <a:solidFill>
                  <a:schemeClr val="bg1"/>
                </a:solidFill>
              </a:rPr>
              <a:t>communication </a:t>
            </a:r>
          </a:p>
          <a:p>
            <a:pPr algn="ctr"/>
            <a:r>
              <a:rPr lang="en-GB" sz="1200" b="1" dirty="0">
                <a:solidFill>
                  <a:schemeClr val="bg1"/>
                </a:solidFill>
              </a:rPr>
              <a:t>and training</a:t>
            </a:r>
          </a:p>
        </p:txBody>
      </p:sp>
      <p:grpSp>
        <p:nvGrpSpPr>
          <p:cNvPr id="23" name="Group 22">
            <a:extLst>
              <a:ext uri="{FF2B5EF4-FFF2-40B4-BE49-F238E27FC236}">
                <a16:creationId xmlns:a16="http://schemas.microsoft.com/office/drawing/2014/main" id="{E2DD332A-AAA5-4BE2-B54F-AF39E8C3FCB0}"/>
              </a:ext>
              <a:ext uri="{C183D7F6-B498-43B3-948B-1728B52AA6E4}">
                <adec:decorative xmlns:adec="http://schemas.microsoft.com/office/drawing/2017/decorative" val="1"/>
              </a:ext>
            </a:extLst>
          </p:cNvPr>
          <p:cNvGrpSpPr/>
          <p:nvPr/>
        </p:nvGrpSpPr>
        <p:grpSpPr>
          <a:xfrm>
            <a:off x="6057744" y="1819757"/>
            <a:ext cx="638175" cy="640080"/>
            <a:chOff x="6057181" y="1825813"/>
            <a:chExt cx="638175" cy="640080"/>
          </a:xfrm>
        </p:grpSpPr>
        <p:sp>
          <p:nvSpPr>
            <p:cNvPr id="64" name="Oval 63">
              <a:extLst>
                <a:ext uri="{FF2B5EF4-FFF2-40B4-BE49-F238E27FC236}">
                  <a16:creationId xmlns:a16="http://schemas.microsoft.com/office/drawing/2014/main" id="{1D0CC9DE-D8F0-454E-92DC-8AC31009EEF4}"/>
                </a:ext>
                <a:ext uri="{C183D7F6-B498-43B3-948B-1728B52AA6E4}">
                  <adec:decorative xmlns:adec="http://schemas.microsoft.com/office/drawing/2017/decorative" val="1"/>
                </a:ext>
              </a:extLst>
            </p:cNvPr>
            <p:cNvSpPr/>
            <p:nvPr/>
          </p:nvSpPr>
          <p:spPr>
            <a:xfrm>
              <a:off x="6057181" y="1825813"/>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a:solidFill>
                  <a:schemeClr val="bg1"/>
                </a:solidFill>
              </a:endParaRPr>
            </a:p>
          </p:txBody>
        </p:sp>
        <p:pic>
          <p:nvPicPr>
            <p:cNvPr id="66" name="Graphic 65">
              <a:extLst>
                <a:ext uri="{FF2B5EF4-FFF2-40B4-BE49-F238E27FC236}">
                  <a16:creationId xmlns:a16="http://schemas.microsoft.com/office/drawing/2014/main" id="{65D35861-EF3F-4106-9A6F-746AB12C14E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65238" y="1963675"/>
              <a:ext cx="448713" cy="448713"/>
            </a:xfrm>
            <a:prstGeom prst="rect">
              <a:avLst/>
            </a:prstGeom>
          </p:spPr>
        </p:pic>
        <p:sp>
          <p:nvSpPr>
            <p:cNvPr id="65" name="&quot;Not Allowed&quot; Symbol 64">
              <a:extLst>
                <a:ext uri="{FF2B5EF4-FFF2-40B4-BE49-F238E27FC236}">
                  <a16:creationId xmlns:a16="http://schemas.microsoft.com/office/drawing/2014/main" id="{5C26A80C-A246-4DE4-B5C0-7B2ADD1BC614}"/>
                </a:ext>
                <a:ext uri="{C183D7F6-B498-43B3-948B-1728B52AA6E4}">
                  <adec:decorative xmlns:adec="http://schemas.microsoft.com/office/drawing/2017/decorative" val="1"/>
                </a:ext>
              </a:extLst>
            </p:cNvPr>
            <p:cNvSpPr>
              <a:spLocks noChangeAspect="1"/>
            </p:cNvSpPr>
            <p:nvPr/>
          </p:nvSpPr>
          <p:spPr>
            <a:xfrm>
              <a:off x="6118063" y="1884743"/>
              <a:ext cx="543065" cy="545500"/>
            </a:xfrm>
            <a:prstGeom prst="noSmoking">
              <a:avLst>
                <a:gd name="adj" fmla="val 48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chemeClr val="bg1"/>
                </a:solidFill>
              </a:endParaRPr>
            </a:p>
          </p:txBody>
        </p:sp>
      </p:grpSp>
      <p:sp>
        <p:nvSpPr>
          <p:cNvPr id="63" name="TextBox 62">
            <a:extLst>
              <a:ext uri="{FF2B5EF4-FFF2-40B4-BE49-F238E27FC236}">
                <a16:creationId xmlns:a16="http://schemas.microsoft.com/office/drawing/2014/main" id="{FEE7F546-C776-40E9-B7C0-9B47DFB204D6}"/>
              </a:ext>
            </a:extLst>
          </p:cNvPr>
          <p:cNvSpPr txBox="1"/>
          <p:nvPr/>
        </p:nvSpPr>
        <p:spPr>
          <a:xfrm>
            <a:off x="6403265" y="2502795"/>
            <a:ext cx="2374201" cy="2991588"/>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GB" sz="1100" dirty="0">
                <a:solidFill>
                  <a:schemeClr val="bg1"/>
                </a:solidFill>
              </a:rPr>
              <a:t>While policies and procedures for most domains are in place, they are not implemented with consistency or fidelity by BPS schools due to limited communication, training, and role clarity </a:t>
            </a:r>
          </a:p>
          <a:p>
            <a:pPr marL="126000" indent="-126000">
              <a:spcAft>
                <a:spcPts val="600"/>
              </a:spcAft>
              <a:buSzPct val="75000"/>
              <a:buFont typeface="Wingdings 3" panose="05040102010807070707" pitchFamily="18" charset="2"/>
              <a:buChar char=""/>
            </a:pPr>
            <a:r>
              <a:rPr lang="en-GB" sz="1100" dirty="0">
                <a:solidFill>
                  <a:schemeClr val="bg1"/>
                </a:solidFill>
              </a:rPr>
              <a:t>The lack of clear, timely, and centralized policy communication and training for initiatives </a:t>
            </a:r>
            <a:r>
              <a:rPr lang="en-US" sz="1100" dirty="0">
                <a:solidFill>
                  <a:schemeClr val="bg1"/>
                </a:solidFill>
              </a:rPr>
              <a:t>has a negative impact on the implementation and in turn the completeness and accuracy of data reporting; insufficient documentation to support data/reporting often exists as a result as well </a:t>
            </a:r>
            <a:endParaRPr lang="en-GB" sz="1100" dirty="0">
              <a:solidFill>
                <a:schemeClr val="bg1"/>
              </a:solidFill>
            </a:endParaRPr>
          </a:p>
        </p:txBody>
      </p:sp>
      <p:sp>
        <p:nvSpPr>
          <p:cNvPr id="35" name="Rectangle 34">
            <a:extLst>
              <a:ext uri="{FF2B5EF4-FFF2-40B4-BE49-F238E27FC236}">
                <a16:creationId xmlns:a16="http://schemas.microsoft.com/office/drawing/2014/main" id="{119E1BB0-2D4A-4247-B3CA-D5DDF7108710}"/>
              </a:ext>
            </a:extLst>
          </p:cNvPr>
          <p:cNvSpPr/>
          <p:nvPr/>
        </p:nvSpPr>
        <p:spPr>
          <a:xfrm>
            <a:off x="9390586"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GB" sz="1200" b="1" dirty="0">
                <a:solidFill>
                  <a:schemeClr val="bg1"/>
                </a:solidFill>
              </a:rPr>
              <a:t>Reliance on manual </a:t>
            </a:r>
          </a:p>
          <a:p>
            <a:pPr algn="ctr"/>
            <a:r>
              <a:rPr lang="en-GB" sz="1200" b="1" dirty="0">
                <a:solidFill>
                  <a:schemeClr val="bg1"/>
                </a:solidFill>
              </a:rPr>
              <a:t>or non-purpose </a:t>
            </a:r>
          </a:p>
          <a:p>
            <a:pPr algn="ctr"/>
            <a:r>
              <a:rPr lang="en-GB" sz="1200" b="1" dirty="0">
                <a:solidFill>
                  <a:schemeClr val="bg1"/>
                </a:solidFill>
              </a:rPr>
              <a:t>designed systems</a:t>
            </a:r>
          </a:p>
        </p:txBody>
      </p:sp>
      <p:grpSp>
        <p:nvGrpSpPr>
          <p:cNvPr id="24" name="Group 23">
            <a:extLst>
              <a:ext uri="{FF2B5EF4-FFF2-40B4-BE49-F238E27FC236}">
                <a16:creationId xmlns:a16="http://schemas.microsoft.com/office/drawing/2014/main" id="{2397CF86-F8DF-4CAF-B933-9E2C5542FAD9}"/>
              </a:ext>
              <a:ext uri="{C183D7F6-B498-43B3-948B-1728B52AA6E4}">
                <adec:decorative xmlns:adec="http://schemas.microsoft.com/office/drawing/2017/decorative" val="1"/>
              </a:ext>
            </a:extLst>
          </p:cNvPr>
          <p:cNvGrpSpPr/>
          <p:nvPr/>
        </p:nvGrpSpPr>
        <p:grpSpPr>
          <a:xfrm>
            <a:off x="9041679" y="1819757"/>
            <a:ext cx="638175" cy="640080"/>
            <a:chOff x="9041679" y="1803908"/>
            <a:chExt cx="638175" cy="640080"/>
          </a:xfrm>
        </p:grpSpPr>
        <p:sp>
          <p:nvSpPr>
            <p:cNvPr id="49" name="Oval 48">
              <a:extLst>
                <a:ext uri="{FF2B5EF4-FFF2-40B4-BE49-F238E27FC236}">
                  <a16:creationId xmlns:a16="http://schemas.microsoft.com/office/drawing/2014/main" id="{6C5839EE-3F01-4818-AB81-463A0DA446EC}"/>
                </a:ext>
                <a:ext uri="{C183D7F6-B498-43B3-948B-1728B52AA6E4}">
                  <adec:decorative xmlns:adec="http://schemas.microsoft.com/office/drawing/2017/decorative" val="1"/>
                </a:ext>
              </a:extLst>
            </p:cNvPr>
            <p:cNvSpPr/>
            <p:nvPr/>
          </p:nvSpPr>
          <p:spPr>
            <a:xfrm>
              <a:off x="9041679" y="1803908"/>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dirty="0">
                <a:solidFill>
                  <a:schemeClr val="bg1"/>
                </a:solidFill>
              </a:endParaRPr>
            </a:p>
          </p:txBody>
        </p:sp>
        <p:pic>
          <p:nvPicPr>
            <p:cNvPr id="11" name="Graphic 10">
              <a:extLst>
                <a:ext uri="{FF2B5EF4-FFF2-40B4-BE49-F238E27FC236}">
                  <a16:creationId xmlns:a16="http://schemas.microsoft.com/office/drawing/2014/main" id="{81F98E31-1E02-421B-8CDB-D86D7681004F}"/>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088016" y="1857699"/>
              <a:ext cx="545500" cy="545500"/>
            </a:xfrm>
            <a:prstGeom prst="rect">
              <a:avLst/>
            </a:prstGeom>
          </p:spPr>
        </p:pic>
      </p:grpSp>
      <p:sp>
        <p:nvSpPr>
          <p:cNvPr id="41" name="TextBox 40">
            <a:extLst>
              <a:ext uri="{FF2B5EF4-FFF2-40B4-BE49-F238E27FC236}">
                <a16:creationId xmlns:a16="http://schemas.microsoft.com/office/drawing/2014/main" id="{A3A76442-885C-46CA-9BE3-24FCC0CC2B73}"/>
              </a:ext>
            </a:extLst>
          </p:cNvPr>
          <p:cNvSpPr txBox="1"/>
          <p:nvPr/>
        </p:nvSpPr>
        <p:spPr>
          <a:xfrm>
            <a:off x="9286465" y="2502795"/>
            <a:ext cx="2478322" cy="2145203"/>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n-US" sz="1100" dirty="0">
                <a:solidFill>
                  <a:schemeClr val="bg1"/>
                </a:solidFill>
              </a:rPr>
              <a:t>Several BPS processes rely on manual entry into Google Sheets or other tracking tools designed by district or school-based staff (e.g., Bullying Hotline Google Sheet, uncovered bus routes transportation Google Sheet, etc.) to supplement primary systems like Aspen </a:t>
            </a:r>
          </a:p>
          <a:p>
            <a:pPr marL="126000" indent="-126000">
              <a:spcAft>
                <a:spcPts val="600"/>
              </a:spcAft>
              <a:buSzPct val="75000"/>
              <a:buFont typeface="Wingdings 3" panose="05040102010807070707" pitchFamily="18" charset="2"/>
              <a:buChar char=""/>
            </a:pPr>
            <a:r>
              <a:rPr lang="en-US" sz="1100" dirty="0">
                <a:solidFill>
                  <a:schemeClr val="bg1"/>
                </a:solidFill>
              </a:rPr>
              <a:t>Manual processes and/or duplicative systems introduce unnecessary opportunities for inaccurate or incomplete data</a:t>
            </a:r>
            <a:endParaRPr lang="en-GB" sz="1100" dirty="0">
              <a:solidFill>
                <a:schemeClr val="bg1"/>
              </a:solidFill>
            </a:endParaRPr>
          </a:p>
        </p:txBody>
      </p:sp>
      <p:grpSp>
        <p:nvGrpSpPr>
          <p:cNvPr id="50" name="Custom_Long horizontal takeaway_6377934328580728757">
            <a:extLst>
              <a:ext uri="{FF2B5EF4-FFF2-40B4-BE49-F238E27FC236}">
                <a16:creationId xmlns:a16="http://schemas.microsoft.com/office/drawing/2014/main" id="{5FE3C7DD-0BC7-4D8D-B5AF-B38617753808}"/>
              </a:ext>
              <a:ext uri="{C183D7F6-B498-43B3-948B-1728B52AA6E4}">
                <adec:decorative xmlns:adec="http://schemas.microsoft.com/office/drawing/2017/decorative" val="1"/>
              </a:ext>
            </a:extLst>
          </p:cNvPr>
          <p:cNvGrpSpPr/>
          <p:nvPr>
            <p:custDataLst>
              <p:tags r:id="rId3"/>
            </p:custDataLst>
          </p:nvPr>
        </p:nvGrpSpPr>
        <p:grpSpPr>
          <a:xfrm>
            <a:off x="603070" y="5524798"/>
            <a:ext cx="10967088" cy="291426"/>
            <a:chOff x="729417" y="5320200"/>
            <a:chExt cx="10732849" cy="291426"/>
          </a:xfrm>
        </p:grpSpPr>
        <p:cxnSp>
          <p:nvCxnSpPr>
            <p:cNvPr id="51" name="Straight Connector 50">
              <a:extLst>
                <a:ext uri="{FF2B5EF4-FFF2-40B4-BE49-F238E27FC236}">
                  <a16:creationId xmlns:a16="http://schemas.microsoft.com/office/drawing/2014/main" id="{C2BD9040-438D-4DF0-8F95-DBF95E2064FF}"/>
                </a:ext>
              </a:extLst>
            </p:cNvPr>
            <p:cNvCxnSpPr>
              <a:cxnSpLocks/>
            </p:cNvCxnSpPr>
            <p:nvPr/>
          </p:nvCxnSpPr>
          <p:spPr>
            <a:xfrm flipH="1">
              <a:off x="729417" y="5465913"/>
              <a:ext cx="10732849" cy="0"/>
            </a:xfrm>
            <a:prstGeom prst="line">
              <a:avLst/>
            </a:prstGeom>
            <a:ln w="9525">
              <a:solidFill>
                <a:srgbClr val="7474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4B849F3-4676-47D5-9B4C-A174EA4DC11E}"/>
                </a:ext>
              </a:extLst>
            </p:cNvPr>
            <p:cNvGrpSpPr/>
            <p:nvPr/>
          </p:nvGrpSpPr>
          <p:grpSpPr>
            <a:xfrm>
              <a:off x="5950287" y="5320200"/>
              <a:ext cx="291426" cy="291426"/>
              <a:chOff x="5950287" y="5320200"/>
              <a:chExt cx="291426" cy="291426"/>
            </a:xfrm>
          </p:grpSpPr>
          <p:sp>
            <p:nvSpPr>
              <p:cNvPr id="53" name="Oval 52">
                <a:extLst>
                  <a:ext uri="{FF2B5EF4-FFF2-40B4-BE49-F238E27FC236}">
                    <a16:creationId xmlns:a16="http://schemas.microsoft.com/office/drawing/2014/main" id="{4BA08CEB-1323-40E0-9713-332C4FAA80BC}"/>
                  </a:ext>
                </a:extLst>
              </p:cNvPr>
              <p:cNvSpPr/>
              <p:nvPr/>
            </p:nvSpPr>
            <p:spPr>
              <a:xfrm rot="5400000">
                <a:off x="5950287" y="5320200"/>
                <a:ext cx="291426" cy="291426"/>
              </a:xfrm>
              <a:prstGeom prst="ellipse">
                <a:avLst/>
              </a:prstGeom>
              <a:solidFill>
                <a:schemeClr val="tx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nchorCtr="0"/>
              <a:lstStyle/>
              <a:p>
                <a:pPr algn="ctr"/>
                <a:endParaRPr lang="en-US" sz="1099" dirty="0">
                  <a:solidFill>
                    <a:schemeClr val="bg1"/>
                  </a:solidFill>
                </a:endParaRPr>
              </a:p>
            </p:txBody>
          </p:sp>
          <p:sp>
            <p:nvSpPr>
              <p:cNvPr id="54" name="Graphic 16">
                <a:extLst>
                  <a:ext uri="{FF2B5EF4-FFF2-40B4-BE49-F238E27FC236}">
                    <a16:creationId xmlns:a16="http://schemas.microsoft.com/office/drawing/2014/main" id="{2D2A51E1-1E4C-4548-B3B3-17C4DE3EA2A3}"/>
                  </a:ext>
                </a:extLst>
              </p:cNvPr>
              <p:cNvSpPr/>
              <p:nvPr/>
            </p:nvSpPr>
            <p:spPr>
              <a:xfrm rot="10800000" flipV="1">
                <a:off x="5991494" y="5432106"/>
                <a:ext cx="209013" cy="110454"/>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rgbClr val="FFFFFF"/>
              </a:solidFill>
              <a:ln w="9525" cap="flat">
                <a:noFill/>
                <a:prstDash val="solid"/>
                <a:miter/>
              </a:ln>
            </p:spPr>
            <p:txBody>
              <a:bodyPr rtlCol="0" anchor="ctr"/>
              <a:lstStyle/>
              <a:p>
                <a:endParaRPr lang="en-US" sz="1799" dirty="0"/>
              </a:p>
            </p:txBody>
          </p:sp>
        </p:grpSp>
      </p:grpSp>
      <p:sp>
        <p:nvSpPr>
          <p:cNvPr id="55" name="Rectangle 54">
            <a:extLst>
              <a:ext uri="{FF2B5EF4-FFF2-40B4-BE49-F238E27FC236}">
                <a16:creationId xmlns:a16="http://schemas.microsoft.com/office/drawing/2014/main" id="{161DE64F-0CA8-4A09-931E-5B9A01699F6A}"/>
              </a:ext>
            </a:extLst>
          </p:cNvPr>
          <p:cNvSpPr/>
          <p:nvPr/>
        </p:nvSpPr>
        <p:spPr>
          <a:xfrm>
            <a:off x="1295413" y="5864032"/>
            <a:ext cx="9607524" cy="4548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n-GB" sz="1600" b="1" i="1" dirty="0">
                <a:solidFill>
                  <a:schemeClr val="bg1"/>
                </a:solidFill>
              </a:rPr>
              <a:t>Challenges with accountability, communication and training, focus, and manual processes impact data quality and are critical context when considering potential opportunities for improvement</a:t>
            </a:r>
          </a:p>
        </p:txBody>
      </p:sp>
      <p:sp>
        <p:nvSpPr>
          <p:cNvPr id="56" name="source_63804485935010690618" descr="Source">
            <a:extLst>
              <a:ext uri="{FF2B5EF4-FFF2-40B4-BE49-F238E27FC236}">
                <a16:creationId xmlns:a16="http://schemas.microsoft.com/office/drawing/2014/main" id="{5A2DFF1E-41C0-46D4-84D2-757258A556B9}"/>
              </a:ext>
            </a:extLst>
          </p:cNvPr>
          <p:cNvSpPr txBox="1"/>
          <p:nvPr/>
        </p:nvSpPr>
        <p:spPr>
          <a:xfrm>
            <a:off x="609918" y="6583680"/>
            <a:ext cx="2192908" cy="104644"/>
          </a:xfrm>
          <a:prstGeom prst="rect">
            <a:avLst/>
          </a:prstGeom>
          <a:noFill/>
        </p:spPr>
        <p:txBody>
          <a:bodyPr vert="horz" wrap="non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EY state, district and school interviews</a:t>
            </a:r>
          </a:p>
        </p:txBody>
      </p:sp>
      <p:sp>
        <p:nvSpPr>
          <p:cNvPr id="3" name="TextBox 2">
            <a:extLst>
              <a:ext uri="{FF2B5EF4-FFF2-40B4-BE49-F238E27FC236}">
                <a16:creationId xmlns:a16="http://schemas.microsoft.com/office/drawing/2014/main" id="{6DE3C709-F034-4B92-9FFE-57DBCEC3FC95}"/>
              </a:ext>
            </a:extLst>
          </p:cNvPr>
          <p:cNvSpPr txBox="1"/>
          <p:nvPr/>
        </p:nvSpPr>
        <p:spPr>
          <a:xfrm>
            <a:off x="3161188" y="6366183"/>
            <a:ext cx="5127406"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26</a:t>
            </a:fld>
            <a:endParaRPr dirty="0"/>
          </a:p>
        </p:txBody>
      </p:sp>
    </p:spTree>
    <p:extLst>
      <p:ext uri="{BB962C8B-B14F-4D97-AF65-F5344CB8AC3E}">
        <p14:creationId xmlns:p14="http://schemas.microsoft.com/office/powerpoint/2010/main" val="1164732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kt 47" hidden="1">
            <a:extLs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3687745237"/>
              </p:ext>
            </p:extLst>
          </p:nvPr>
        </p:nvGraphicFramePr>
        <p:xfrm>
          <a:off x="-65069" y="-276669"/>
          <a:ext cx="1608" cy="1608"/>
        </p:xfrm>
        <a:graphic>
          <a:graphicData uri="http://schemas.openxmlformats.org/presentationml/2006/ole">
            <mc:AlternateContent xmlns:mc="http://schemas.openxmlformats.org/markup-compatibility/2006">
              <mc:Choice xmlns:v="urn:schemas-microsoft-com:vml" Requires="v">
                <p:oleObj spid="_x0000_s40965" name="think-cell Slide" r:id="rId5" imgW="270" imgH="270" progId="TCLayout.ActiveDocument.1">
                  <p:embed/>
                </p:oleObj>
              </mc:Choice>
              <mc:Fallback>
                <p:oleObj name="think-cell Slide" r:id="rId5" imgW="270" imgH="270" progId="TCLayout.ActiveDocument.1">
                  <p:embed/>
                  <p:pic>
                    <p:nvPicPr>
                      <p:cNvPr id="48" name="Objekt 47" hidden="1">
                        <a:extLst>
                          <a:ext uri="{C183D7F6-B498-43B3-948B-1728B52AA6E4}">
                            <adec:decorative xmlns:adec="http://schemas.microsoft.com/office/drawing/2017/decorative" val="1"/>
                          </a:ext>
                        </a:extLst>
                      </p:cNvPr>
                      <p:cNvPicPr/>
                      <p:nvPr/>
                    </p:nvPicPr>
                    <p:blipFill>
                      <a:blip r:embed="rId6"/>
                      <a:stretch>
                        <a:fillRect/>
                      </a:stretch>
                    </p:blipFill>
                    <p:spPr>
                      <a:xfrm>
                        <a:off x="-65069" y="-276669"/>
                        <a:ext cx="1608" cy="160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A800826-1DAD-40B1-8943-094A8FB34E89}"/>
              </a:ext>
            </a:extLst>
          </p:cNvPr>
          <p:cNvSpPr>
            <a:spLocks noGrp="1"/>
          </p:cNvSpPr>
          <p:nvPr>
            <p:ph type="title"/>
          </p:nvPr>
        </p:nvSpPr>
        <p:spPr>
          <a:xfrm>
            <a:off x="609918" y="308836"/>
            <a:ext cx="11072009" cy="576244"/>
          </a:xfrm>
        </p:spPr>
        <p:txBody>
          <a:bodyPr vert="horz"/>
          <a:lstStyle/>
          <a:p>
            <a:r>
              <a:rPr lang="en-GB" dirty="0"/>
              <a:t>Summary of opportunities</a:t>
            </a:r>
            <a:br>
              <a:rPr lang="en-GB" dirty="0"/>
            </a:br>
            <a:r>
              <a:rPr lang="en-IN" sz="1600" dirty="0"/>
              <a:t>There are several high-level opportunities for improvement that may enable and support domain-specific opportunities</a:t>
            </a:r>
            <a:endParaRPr lang="de-DE" sz="1600"/>
          </a:p>
        </p:txBody>
      </p:sp>
      <p:sp>
        <p:nvSpPr>
          <p:cNvPr id="46" name="TextBox 45">
            <a:extLst>
              <a:ext uri="{FF2B5EF4-FFF2-40B4-BE49-F238E27FC236}">
                <a16:creationId xmlns:a16="http://schemas.microsoft.com/office/drawing/2014/main" id="{7E83542A-B889-4739-B025-86FAFC1992D7}"/>
              </a:ext>
            </a:extLst>
          </p:cNvPr>
          <p:cNvSpPr txBox="1"/>
          <p:nvPr/>
        </p:nvSpPr>
        <p:spPr>
          <a:xfrm>
            <a:off x="506450" y="1100405"/>
            <a:ext cx="7936786" cy="338554"/>
          </a:xfrm>
          <a:prstGeom prst="rect">
            <a:avLst/>
          </a:prstGeom>
          <a:noFill/>
        </p:spPr>
        <p:txBody>
          <a:bodyPr wrap="square">
            <a:spAutoFit/>
          </a:bodyPr>
          <a:lstStyle/>
          <a:p>
            <a:r>
              <a:rPr lang="en-IN" sz="1600" i="1" dirty="0">
                <a:solidFill>
                  <a:schemeClr val="bg1"/>
                </a:solidFill>
              </a:rPr>
              <a:t>Considerations for BPS when responding to domain observations:</a:t>
            </a:r>
            <a:endParaRPr lang="en-US" sz="1600" i="1" dirty="0">
              <a:solidFill>
                <a:schemeClr val="bg1"/>
              </a:solidFill>
            </a:endParaRPr>
          </a:p>
        </p:txBody>
      </p:sp>
      <p:grpSp>
        <p:nvGrpSpPr>
          <p:cNvPr id="6" name="Group 5" descr="Please refer to notes section for 'Considerations for BPS when responding to domain observations for People, processes, and technology enabled' image description">
            <a:extLst>
              <a:ext uri="{FF2B5EF4-FFF2-40B4-BE49-F238E27FC236}">
                <a16:creationId xmlns:a16="http://schemas.microsoft.com/office/drawing/2014/main" id="{5F2884F7-A2AC-4DE0-80F0-DED7269BE30C}"/>
              </a:ext>
            </a:extLst>
          </p:cNvPr>
          <p:cNvGrpSpPr/>
          <p:nvPr/>
        </p:nvGrpSpPr>
        <p:grpSpPr>
          <a:xfrm>
            <a:off x="639148" y="596701"/>
            <a:ext cx="10982093" cy="6567306"/>
            <a:chOff x="639148" y="596701"/>
            <a:chExt cx="10982093" cy="6567306"/>
          </a:xfrm>
        </p:grpSpPr>
        <p:sp>
          <p:nvSpPr>
            <p:cNvPr id="79" name="Freihandform 78">
              <a:extLst>
                <a:ext uri="{C183D7F6-B498-43B3-948B-1728B52AA6E4}">
                  <adec:decorative xmlns:adec="http://schemas.microsoft.com/office/drawing/2017/decorative" val="1"/>
                </a:ext>
              </a:extLst>
            </p:cNvPr>
            <p:cNvSpPr>
              <a:spLocks noChangeArrowheads="1"/>
            </p:cNvSpPr>
            <p:nvPr/>
          </p:nvSpPr>
          <p:spPr bwMode="auto">
            <a:xfrm>
              <a:off x="4239916" y="1997760"/>
              <a:ext cx="1855374" cy="1832885"/>
            </a:xfrm>
            <a:custGeom>
              <a:avLst/>
              <a:gdLst>
                <a:gd name="connsiteX0" fmla="*/ 1676765 w 1676765"/>
                <a:gd name="connsiteY0" fmla="*/ 0 h 1678140"/>
                <a:gd name="connsiteX1" fmla="*/ 1676765 w 1676765"/>
                <a:gd name="connsiteY1" fmla="*/ 1678140 h 1678140"/>
                <a:gd name="connsiteX2" fmla="*/ 0 w 1676765"/>
                <a:gd name="connsiteY2" fmla="*/ 1678140 h 1678140"/>
                <a:gd name="connsiteX3" fmla="*/ 7249 w 1676765"/>
                <a:gd name="connsiteY3" fmla="*/ 1534479 h 1678140"/>
                <a:gd name="connsiteX4" fmla="*/ 1533246 w 1676765"/>
                <a:gd name="connsiteY4" fmla="*/ 7253 h 1678140"/>
                <a:gd name="connsiteX5" fmla="*/ 1676765 w 1676765"/>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5" h="1678140">
                  <a:moveTo>
                    <a:pt x="1676765" y="0"/>
                  </a:moveTo>
                  <a:lnTo>
                    <a:pt x="1676765" y="1678140"/>
                  </a:lnTo>
                  <a:lnTo>
                    <a:pt x="0" y="1678140"/>
                  </a:lnTo>
                  <a:lnTo>
                    <a:pt x="7249" y="1534479"/>
                  </a:lnTo>
                  <a:cubicBezTo>
                    <a:pt x="88962" y="729216"/>
                    <a:pt x="728631" y="89032"/>
                    <a:pt x="1533246" y="7253"/>
                  </a:cubicBezTo>
                  <a:lnTo>
                    <a:pt x="1676765"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dirty="0">
                <a:solidFill>
                  <a:srgbClr val="000000"/>
                </a:solidFill>
                <a:latin typeface="Arial"/>
              </a:endParaRPr>
            </a:p>
          </p:txBody>
        </p:sp>
        <p:sp>
          <p:nvSpPr>
            <p:cNvPr id="36" name="Freeform: Shape 35">
              <a:extLst>
                <a:ext uri="{FF2B5EF4-FFF2-40B4-BE49-F238E27FC236}">
                  <a16:creationId xmlns:a16="http://schemas.microsoft.com/office/drawing/2014/main" id="{47C67B04-B39A-42C7-8D0D-460BCBD8D4D1}"/>
                </a:ext>
                <a:ext uri="{C183D7F6-B498-43B3-948B-1728B52AA6E4}">
                  <adec:decorative xmlns:adec="http://schemas.microsoft.com/office/drawing/2017/decorative" val="1"/>
                </a:ext>
              </a:extLst>
            </p:cNvPr>
            <p:cNvSpPr>
              <a:spLocks/>
            </p:cNvSpPr>
            <p:nvPr/>
          </p:nvSpPr>
          <p:spPr>
            <a:xfrm rot="2837217">
              <a:off x="957521" y="390719"/>
              <a:ext cx="3575941" cy="4145910"/>
            </a:xfrm>
            <a:custGeom>
              <a:avLst/>
              <a:gdLst>
                <a:gd name="connsiteX0" fmla="*/ 65863 w 3538782"/>
                <a:gd name="connsiteY0" fmla="*/ 2609296 h 4145910"/>
                <a:gd name="connsiteX1" fmla="*/ 80994 w 3538782"/>
                <a:gd name="connsiteY1" fmla="*/ 2592906 h 4145910"/>
                <a:gd name="connsiteX2" fmla="*/ 2385881 w 3538782"/>
                <a:gd name="connsiteY2" fmla="*/ 96266 h 4145910"/>
                <a:gd name="connsiteX3" fmla="*/ 2401012 w 3538782"/>
                <a:gd name="connsiteY3" fmla="*/ 79876 h 4145910"/>
                <a:gd name="connsiteX4" fmla="*/ 2751896 w 3538782"/>
                <a:gd name="connsiteY4" fmla="*/ 65863 h 4145910"/>
                <a:gd name="connsiteX5" fmla="*/ 2768286 w 3538782"/>
                <a:gd name="connsiteY5" fmla="*/ 80994 h 4145910"/>
                <a:gd name="connsiteX6" fmla="*/ 3007124 w 3538782"/>
                <a:gd name="connsiteY6" fmla="*/ 301488 h 4145910"/>
                <a:gd name="connsiteX7" fmla="*/ 3006506 w 3538782"/>
                <a:gd name="connsiteY7" fmla="*/ 307474 h 4145910"/>
                <a:gd name="connsiteX8" fmla="*/ 3177410 w 3538782"/>
                <a:gd name="connsiteY8" fmla="*/ 307474 h 4145910"/>
                <a:gd name="connsiteX9" fmla="*/ 3177410 w 3538782"/>
                <a:gd name="connsiteY9" fmla="*/ 133611 h 4145910"/>
                <a:gd name="connsiteX10" fmla="*/ 3525135 w 3538782"/>
                <a:gd name="connsiteY10" fmla="*/ 481337 h 4145910"/>
                <a:gd name="connsiteX11" fmla="*/ 3177410 w 3538782"/>
                <a:gd name="connsiteY11" fmla="*/ 829062 h 4145910"/>
                <a:gd name="connsiteX12" fmla="*/ 3177410 w 3538782"/>
                <a:gd name="connsiteY12" fmla="*/ 655199 h 4145910"/>
                <a:gd name="connsiteX13" fmla="*/ 2990106 w 3538782"/>
                <a:gd name="connsiteY13" fmla="*/ 655199 h 4145910"/>
                <a:gd name="connsiteX14" fmla="*/ 3001886 w 3538782"/>
                <a:gd name="connsiteY14" fmla="*/ 822898 h 4145910"/>
                <a:gd name="connsiteX15" fmla="*/ 3401161 w 3538782"/>
                <a:gd name="connsiteY15" fmla="*/ 1861128 h 4145910"/>
                <a:gd name="connsiteX16" fmla="*/ 3538782 w 3538782"/>
                <a:gd name="connsiteY16" fmla="*/ 2033420 h 4145910"/>
                <a:gd name="connsiteX17" fmla="*/ 1668906 w 3538782"/>
                <a:gd name="connsiteY17" fmla="*/ 4058859 h 4145910"/>
                <a:gd name="connsiteX18" fmla="*/ 1286501 w 3538782"/>
                <a:gd name="connsiteY18" fmla="*/ 4074131 h 4145910"/>
                <a:gd name="connsiteX19" fmla="*/ 496504 w 3538782"/>
                <a:gd name="connsiteY19" fmla="*/ 3344809 h 4145910"/>
                <a:gd name="connsiteX20" fmla="*/ 96266 w 3538782"/>
                <a:gd name="connsiteY20" fmla="*/ 2975312 h 4145910"/>
                <a:gd name="connsiteX21" fmla="*/ 79876 w 3538782"/>
                <a:gd name="connsiteY21" fmla="*/ 2960181 h 4145910"/>
                <a:gd name="connsiteX22" fmla="*/ 65863 w 3538782"/>
                <a:gd name="connsiteY22" fmla="*/ 2609296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38782" h="4145910">
                  <a:moveTo>
                    <a:pt x="65863" y="2609296"/>
                  </a:moveTo>
                  <a:lnTo>
                    <a:pt x="80994" y="2592906"/>
                  </a:lnTo>
                  <a:lnTo>
                    <a:pt x="2385881" y="96266"/>
                  </a:lnTo>
                  <a:lnTo>
                    <a:pt x="2401012" y="79876"/>
                  </a:lnTo>
                  <a:cubicBezTo>
                    <a:pt x="2494037" y="-20888"/>
                    <a:pt x="2651132" y="-27162"/>
                    <a:pt x="2751896" y="65863"/>
                  </a:cubicBezTo>
                  <a:lnTo>
                    <a:pt x="2768286" y="80994"/>
                  </a:lnTo>
                  <a:lnTo>
                    <a:pt x="3007124" y="301488"/>
                  </a:lnTo>
                  <a:lnTo>
                    <a:pt x="3006506" y="307474"/>
                  </a:lnTo>
                  <a:lnTo>
                    <a:pt x="3177410" y="307474"/>
                  </a:lnTo>
                  <a:lnTo>
                    <a:pt x="3177410" y="133611"/>
                  </a:lnTo>
                  <a:lnTo>
                    <a:pt x="3525135" y="481337"/>
                  </a:lnTo>
                  <a:lnTo>
                    <a:pt x="3177410" y="829062"/>
                  </a:lnTo>
                  <a:lnTo>
                    <a:pt x="3177410" y="655199"/>
                  </a:lnTo>
                  <a:lnTo>
                    <a:pt x="2990106" y="655199"/>
                  </a:lnTo>
                  <a:lnTo>
                    <a:pt x="3001886" y="822898"/>
                  </a:lnTo>
                  <a:cubicBezTo>
                    <a:pt x="3043193" y="1190593"/>
                    <a:pt x="3176791" y="1549242"/>
                    <a:pt x="3401161" y="1861128"/>
                  </a:cubicBezTo>
                  <a:lnTo>
                    <a:pt x="3538782" y="2033420"/>
                  </a:lnTo>
                  <a:lnTo>
                    <a:pt x="1668906" y="4058859"/>
                  </a:lnTo>
                  <a:cubicBezTo>
                    <a:pt x="1567525" y="4168675"/>
                    <a:pt x="1396316" y="4175512"/>
                    <a:pt x="1286501" y="4074131"/>
                  </a:cubicBezTo>
                  <a:lnTo>
                    <a:pt x="496504" y="3344809"/>
                  </a:lnTo>
                  <a:lnTo>
                    <a:pt x="96266" y="2975312"/>
                  </a:lnTo>
                  <a:lnTo>
                    <a:pt x="79876" y="2960181"/>
                  </a:lnTo>
                  <a:cubicBezTo>
                    <a:pt x="-20888" y="2867156"/>
                    <a:pt x="-27162" y="2710060"/>
                    <a:pt x="65863" y="2609296"/>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dirty="0">
                <a:solidFill>
                  <a:srgbClr val="E6E6E6"/>
                </a:solidFill>
                <a:latin typeface="Arial"/>
              </a:endParaRPr>
            </a:p>
          </p:txBody>
        </p:sp>
        <p:sp>
          <p:nvSpPr>
            <p:cNvPr id="30" name="Oval 4"/>
            <p:cNvSpPr>
              <a:spLocks noChangeArrowheads="1"/>
            </p:cNvSpPr>
            <p:nvPr/>
          </p:nvSpPr>
          <p:spPr bwMode="auto">
            <a:xfrm>
              <a:off x="5392727" y="2139088"/>
              <a:ext cx="460153" cy="453192"/>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2"/>
                  </a:solidFill>
                </a:rPr>
                <a:t> 1 </a:t>
              </a:r>
            </a:p>
          </p:txBody>
        </p:sp>
        <p:pic>
          <p:nvPicPr>
            <p:cNvPr id="42" name="Graphic 41">
              <a:extLst>
                <a:ext uri="{FF2B5EF4-FFF2-40B4-BE49-F238E27FC236}">
                  <a16:creationId xmlns:a16="http://schemas.microsoft.com/office/drawing/2014/main" id="{626D9F60-7124-4B6C-91C9-2ADE665AB1A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1720" y="2562740"/>
              <a:ext cx="461665" cy="454681"/>
            </a:xfrm>
            <a:prstGeom prst="rect">
              <a:avLst/>
            </a:prstGeom>
          </p:spPr>
        </p:pic>
        <p:sp>
          <p:nvSpPr>
            <p:cNvPr id="64" name="txt"/>
            <p:cNvSpPr>
              <a:spLocks/>
            </p:cNvSpPr>
            <p:nvPr/>
          </p:nvSpPr>
          <p:spPr>
            <a:xfrm>
              <a:off x="4576378" y="2990019"/>
              <a:ext cx="1368160" cy="553998"/>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defRPr/>
              </a:pPr>
              <a:r>
                <a:rPr lang="en-GB" sz="1200" b="1" dirty="0">
                  <a:solidFill>
                    <a:srgbClr val="4B4B4B"/>
                  </a:solidFill>
                  <a:latin typeface="+mj-lt"/>
                </a:rPr>
                <a:t>Data </a:t>
              </a:r>
            </a:p>
            <a:p>
              <a:pPr fontAlgn="base">
                <a:spcBef>
                  <a:spcPct val="0"/>
                </a:spcBef>
                <a:spcAft>
                  <a:spcPct val="0"/>
                </a:spcAft>
                <a:defRPr/>
              </a:pPr>
              <a:r>
                <a:rPr lang="en-GB" sz="1200" b="1" dirty="0">
                  <a:solidFill>
                    <a:srgbClr val="4B4B4B"/>
                  </a:solidFill>
                  <a:latin typeface="+mj-lt"/>
                </a:rPr>
                <a:t>governance</a:t>
              </a:r>
            </a:p>
            <a:p>
              <a:pPr fontAlgn="base">
                <a:spcBef>
                  <a:spcPct val="0"/>
                </a:spcBef>
                <a:spcAft>
                  <a:spcPct val="0"/>
                </a:spcAft>
                <a:defRPr/>
              </a:pPr>
              <a:endParaRPr lang="en-GB" sz="1200" b="1" dirty="0">
                <a:solidFill>
                  <a:srgbClr val="4B4B4B"/>
                </a:solidFill>
                <a:latin typeface="+mj-lt"/>
              </a:endParaRPr>
            </a:p>
          </p:txBody>
        </p:sp>
        <p:sp>
          <p:nvSpPr>
            <p:cNvPr id="5" name="Rectangle 5">
              <a:extLst>
                <a:ext uri="{FF2B5EF4-FFF2-40B4-BE49-F238E27FC236}">
                  <a16:creationId xmlns:a16="http://schemas.microsoft.com/office/drawing/2014/main" id="{C048D39E-C856-4880-A4F9-11869A153EFB}"/>
                </a:ext>
              </a:extLst>
            </p:cNvPr>
            <p:cNvSpPr/>
            <p:nvPr/>
          </p:nvSpPr>
          <p:spPr>
            <a:xfrm>
              <a:off x="1086793" y="1898177"/>
              <a:ext cx="3024472" cy="1205010"/>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Data governance</a:t>
              </a:r>
              <a:r>
                <a:rPr lang="en-US" sz="1200" b="1" dirty="0">
                  <a:solidFill>
                    <a:schemeClr val="bg1"/>
                  </a:solidFill>
                </a:rPr>
                <a:t>: </a:t>
              </a:r>
              <a:r>
                <a:rPr lang="en-US" sz="1200" dirty="0">
                  <a:solidFill>
                    <a:schemeClr val="bg1"/>
                  </a:solidFill>
                </a:rPr>
                <a:t>Clearly defined roles, responsibilities, and authority for a centralized BPS district data team may allow for enhanced data completeness and accuracy across data domains </a:t>
              </a:r>
              <a:r>
                <a:rPr lang="en-US" sz="1200" i="1" dirty="0">
                  <a:solidFill>
                    <a:schemeClr val="bg1"/>
                  </a:solidFill>
                </a:rPr>
                <a:t>[People, Process]</a:t>
              </a:r>
              <a:endParaRPr lang="en-US" sz="1200" dirty="0">
                <a:solidFill>
                  <a:schemeClr val="bg1"/>
                </a:solidFill>
              </a:endParaRPr>
            </a:p>
          </p:txBody>
        </p:sp>
        <p:sp>
          <p:nvSpPr>
            <p:cNvPr id="80" name="Freihandform 79">
              <a:extLst>
                <a:ext uri="{C183D7F6-B498-43B3-948B-1728B52AA6E4}">
                  <adec:decorative xmlns:adec="http://schemas.microsoft.com/office/drawing/2017/decorative" val="1"/>
                </a:ext>
              </a:extLst>
            </p:cNvPr>
            <p:cNvSpPr>
              <a:spLocks noChangeArrowheads="1"/>
            </p:cNvSpPr>
            <p:nvPr/>
          </p:nvSpPr>
          <p:spPr bwMode="auto">
            <a:xfrm>
              <a:off x="6164512" y="2001839"/>
              <a:ext cx="1855376" cy="1828806"/>
            </a:xfrm>
            <a:custGeom>
              <a:avLst/>
              <a:gdLst>
                <a:gd name="connsiteX0" fmla="*/ 0 w 1676767"/>
                <a:gd name="connsiteY0" fmla="*/ 0 h 1678140"/>
                <a:gd name="connsiteX1" fmla="*/ 143521 w 1676767"/>
                <a:gd name="connsiteY1" fmla="*/ 7253 h 1678140"/>
                <a:gd name="connsiteX2" fmla="*/ 1669518 w 1676767"/>
                <a:gd name="connsiteY2" fmla="*/ 1534479 h 1678140"/>
                <a:gd name="connsiteX3" fmla="*/ 1676767 w 1676767"/>
                <a:gd name="connsiteY3" fmla="*/ 1678140 h 1678140"/>
                <a:gd name="connsiteX4" fmla="*/ 0 w 1676767"/>
                <a:gd name="connsiteY4" fmla="*/ 1678140 h 1678140"/>
                <a:gd name="connsiteX5" fmla="*/ 0 w 1676767"/>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7" h="1678140">
                  <a:moveTo>
                    <a:pt x="0" y="0"/>
                  </a:moveTo>
                  <a:lnTo>
                    <a:pt x="143521" y="7253"/>
                  </a:lnTo>
                  <a:cubicBezTo>
                    <a:pt x="948137" y="89032"/>
                    <a:pt x="1587806" y="729216"/>
                    <a:pt x="1669518" y="1534479"/>
                  </a:cubicBezTo>
                  <a:lnTo>
                    <a:pt x="1676767" y="1678140"/>
                  </a:lnTo>
                  <a:lnTo>
                    <a:pt x="0" y="1678140"/>
                  </a:ln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dirty="0">
                <a:solidFill>
                  <a:srgbClr val="000000"/>
                </a:solidFill>
                <a:latin typeface="+mj-lt"/>
              </a:endParaRPr>
            </a:p>
          </p:txBody>
        </p:sp>
        <p:sp>
          <p:nvSpPr>
            <p:cNvPr id="37" name="Freeform: Shape 36">
              <a:extLst>
                <a:ext uri="{FF2B5EF4-FFF2-40B4-BE49-F238E27FC236}">
                  <a16:creationId xmlns:a16="http://schemas.microsoft.com/office/drawing/2014/main" id="{9A68ACBE-0850-4330-B6C2-C417D512237F}"/>
                </a:ext>
                <a:ext uri="{C183D7F6-B498-43B3-948B-1728B52AA6E4}">
                  <adec:decorative xmlns:adec="http://schemas.microsoft.com/office/drawing/2017/decorative" val="1"/>
                </a:ext>
              </a:extLst>
            </p:cNvPr>
            <p:cNvSpPr>
              <a:spLocks/>
            </p:cNvSpPr>
            <p:nvPr/>
          </p:nvSpPr>
          <p:spPr>
            <a:xfrm rot="18762783" flipH="1">
              <a:off x="7779095" y="292937"/>
              <a:ext cx="3538381" cy="4145910"/>
            </a:xfrm>
            <a:custGeom>
              <a:avLst/>
              <a:gdLst>
                <a:gd name="connsiteX0" fmla="*/ 2401011 w 3538381"/>
                <a:gd name="connsiteY0" fmla="*/ 79876 h 4145910"/>
                <a:gd name="connsiteX1" fmla="*/ 2385881 w 3538381"/>
                <a:gd name="connsiteY1" fmla="*/ 96266 h 4145910"/>
                <a:gd name="connsiteX2" fmla="*/ 80994 w 3538381"/>
                <a:gd name="connsiteY2" fmla="*/ 2592906 h 4145910"/>
                <a:gd name="connsiteX3" fmla="*/ 65863 w 3538381"/>
                <a:gd name="connsiteY3" fmla="*/ 2609296 h 4145910"/>
                <a:gd name="connsiteX4" fmla="*/ 79876 w 3538381"/>
                <a:gd name="connsiteY4" fmla="*/ 2960181 h 4145910"/>
                <a:gd name="connsiteX5" fmla="*/ 96266 w 3538381"/>
                <a:gd name="connsiteY5" fmla="*/ 2975312 h 4145910"/>
                <a:gd name="connsiteX6" fmla="*/ 496503 w 3538381"/>
                <a:gd name="connsiteY6" fmla="*/ 3344809 h 4145910"/>
                <a:gd name="connsiteX7" fmla="*/ 1286500 w 3538381"/>
                <a:gd name="connsiteY7" fmla="*/ 4074131 h 4145910"/>
                <a:gd name="connsiteX8" fmla="*/ 1668906 w 3538381"/>
                <a:gd name="connsiteY8" fmla="*/ 4058859 h 4145910"/>
                <a:gd name="connsiteX9" fmla="*/ 3538381 w 3538381"/>
                <a:gd name="connsiteY9" fmla="*/ 2033854 h 4145910"/>
                <a:gd name="connsiteX10" fmla="*/ 3400761 w 3538381"/>
                <a:gd name="connsiteY10" fmla="*/ 1861561 h 4145910"/>
                <a:gd name="connsiteX11" fmla="*/ 3001486 w 3538381"/>
                <a:gd name="connsiteY11" fmla="*/ 823331 h 4145910"/>
                <a:gd name="connsiteX12" fmla="*/ 2988629 w 3538381"/>
                <a:gd name="connsiteY12" fmla="*/ 640306 h 4145910"/>
                <a:gd name="connsiteX13" fmla="*/ 3180316 w 3538381"/>
                <a:gd name="connsiteY13" fmla="*/ 640306 h 4145910"/>
                <a:gd name="connsiteX14" fmla="*/ 3180316 w 3538381"/>
                <a:gd name="connsiteY14" fmla="*/ 814169 h 4145910"/>
                <a:gd name="connsiteX15" fmla="*/ 3528041 w 3538381"/>
                <a:gd name="connsiteY15" fmla="*/ 466444 h 4145910"/>
                <a:gd name="connsiteX16" fmla="*/ 3180316 w 3538381"/>
                <a:gd name="connsiteY16" fmla="*/ 118718 h 4145910"/>
                <a:gd name="connsiteX17" fmla="*/ 3180316 w 3538381"/>
                <a:gd name="connsiteY17" fmla="*/ 292581 h 4145910"/>
                <a:gd name="connsiteX18" fmla="*/ 2997476 w 3538381"/>
                <a:gd name="connsiteY18" fmla="*/ 292581 h 4145910"/>
                <a:gd name="connsiteX19" fmla="*/ 2768286 w 3538381"/>
                <a:gd name="connsiteY19" fmla="*/ 80994 h 4145910"/>
                <a:gd name="connsiteX20" fmla="*/ 2751896 w 3538381"/>
                <a:gd name="connsiteY20" fmla="*/ 65863 h 4145910"/>
                <a:gd name="connsiteX21" fmla="*/ 2401011 w 3538381"/>
                <a:gd name="connsiteY21" fmla="*/ 79876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8381" h="4145910">
                  <a:moveTo>
                    <a:pt x="2401011" y="79876"/>
                  </a:moveTo>
                  <a:lnTo>
                    <a:pt x="2385881" y="96266"/>
                  </a:lnTo>
                  <a:lnTo>
                    <a:pt x="80994" y="2592906"/>
                  </a:lnTo>
                  <a:lnTo>
                    <a:pt x="65863" y="2609296"/>
                  </a:lnTo>
                  <a:cubicBezTo>
                    <a:pt x="-27162" y="2710060"/>
                    <a:pt x="-20888" y="2867156"/>
                    <a:pt x="79876" y="2960181"/>
                  </a:cubicBezTo>
                  <a:lnTo>
                    <a:pt x="96266" y="2975312"/>
                  </a:lnTo>
                  <a:lnTo>
                    <a:pt x="496503" y="3344809"/>
                  </a:lnTo>
                  <a:lnTo>
                    <a:pt x="1286500" y="4074131"/>
                  </a:lnTo>
                  <a:cubicBezTo>
                    <a:pt x="1396316" y="4175512"/>
                    <a:pt x="1567525" y="4168675"/>
                    <a:pt x="1668906" y="4058859"/>
                  </a:cubicBezTo>
                  <a:lnTo>
                    <a:pt x="3538381" y="2033854"/>
                  </a:lnTo>
                  <a:lnTo>
                    <a:pt x="3400761" y="1861561"/>
                  </a:lnTo>
                  <a:cubicBezTo>
                    <a:pt x="3176391" y="1549675"/>
                    <a:pt x="3042792" y="1191026"/>
                    <a:pt x="3001486" y="823331"/>
                  </a:cubicBezTo>
                  <a:lnTo>
                    <a:pt x="2988629" y="640306"/>
                  </a:lnTo>
                  <a:lnTo>
                    <a:pt x="3180316" y="640306"/>
                  </a:lnTo>
                  <a:lnTo>
                    <a:pt x="3180316" y="814169"/>
                  </a:lnTo>
                  <a:lnTo>
                    <a:pt x="3528041" y="466444"/>
                  </a:lnTo>
                  <a:lnTo>
                    <a:pt x="3180316" y="118718"/>
                  </a:lnTo>
                  <a:lnTo>
                    <a:pt x="3180316" y="292581"/>
                  </a:lnTo>
                  <a:lnTo>
                    <a:pt x="2997476" y="292581"/>
                  </a:lnTo>
                  <a:lnTo>
                    <a:pt x="2768286" y="80994"/>
                  </a:lnTo>
                  <a:lnTo>
                    <a:pt x="2751896" y="65863"/>
                  </a:lnTo>
                  <a:cubicBezTo>
                    <a:pt x="2651132" y="-27162"/>
                    <a:pt x="2494037" y="-20888"/>
                    <a:pt x="2401011" y="79876"/>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dirty="0">
                <a:solidFill>
                  <a:srgbClr val="E6E6E6"/>
                </a:solidFill>
                <a:latin typeface="Arial"/>
              </a:endParaRPr>
            </a:p>
          </p:txBody>
        </p:sp>
        <p:sp>
          <p:nvSpPr>
            <p:cNvPr id="31" name="Oval 4"/>
            <p:cNvSpPr>
              <a:spLocks noChangeArrowheads="1"/>
            </p:cNvSpPr>
            <p:nvPr/>
          </p:nvSpPr>
          <p:spPr bwMode="auto">
            <a:xfrm>
              <a:off x="6407056" y="2139088"/>
              <a:ext cx="460153" cy="453192"/>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2"/>
                  </a:solidFill>
                </a:rPr>
                <a:t> 2 </a:t>
              </a:r>
            </a:p>
          </p:txBody>
        </p:sp>
        <p:pic>
          <p:nvPicPr>
            <p:cNvPr id="34" name="Graphic 33">
              <a:extLst>
                <a:ext uri="{FF2B5EF4-FFF2-40B4-BE49-F238E27FC236}">
                  <a16:creationId xmlns:a16="http://schemas.microsoft.com/office/drawing/2014/main" id="{3A94DB5C-7552-497F-9164-3C8831A1A86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61837" y="2591928"/>
              <a:ext cx="461665" cy="454681"/>
            </a:xfrm>
            <a:prstGeom prst="rect">
              <a:avLst/>
            </a:prstGeom>
          </p:spPr>
        </p:pic>
        <p:sp>
          <p:nvSpPr>
            <p:cNvPr id="65" name="txt"/>
            <p:cNvSpPr>
              <a:spLocks/>
            </p:cNvSpPr>
            <p:nvPr/>
          </p:nvSpPr>
          <p:spPr>
            <a:xfrm>
              <a:off x="6775872" y="3057294"/>
              <a:ext cx="1004413" cy="184666"/>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n-GB" sz="1200" b="1" dirty="0">
                  <a:solidFill>
                    <a:srgbClr val="4B4B4B"/>
                  </a:solidFill>
                  <a:latin typeface="+mj-lt"/>
                </a:rPr>
                <a:t>Internal audit</a:t>
              </a:r>
            </a:p>
          </p:txBody>
        </p:sp>
        <p:sp>
          <p:nvSpPr>
            <p:cNvPr id="40" name="Rectangle 5">
              <a:extLst>
                <a:ext uri="{FF2B5EF4-FFF2-40B4-BE49-F238E27FC236}">
                  <a16:creationId xmlns:a16="http://schemas.microsoft.com/office/drawing/2014/main" id="{F6D29934-3FC5-4B1F-89AE-44A243B7F064}"/>
                </a:ext>
              </a:extLst>
            </p:cNvPr>
            <p:cNvSpPr/>
            <p:nvPr/>
          </p:nvSpPr>
          <p:spPr>
            <a:xfrm>
              <a:off x="8218510" y="1642729"/>
              <a:ext cx="3024472" cy="181440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Internal audit</a:t>
              </a:r>
              <a:r>
                <a:rPr lang="en-US" sz="1200" b="1" dirty="0">
                  <a:solidFill>
                    <a:schemeClr val="bg1"/>
                  </a:solidFill>
                </a:rPr>
                <a:t>: </a:t>
              </a:r>
              <a:r>
                <a:rPr lang="en-US" sz="1200" dirty="0">
                  <a:solidFill>
                    <a:schemeClr val="bg1"/>
                  </a:solidFill>
                </a:rPr>
                <a:t>A new, formal BPS Internal Audit function (distinct from the existing BPS Data team) may allow the district to better monitor process efficiencies, effectiveness of internal controls, and data quality, especially related to data that informs action and/or is reported externally                                           </a:t>
              </a:r>
              <a:r>
                <a:rPr lang="en-US" sz="1200" i="1" dirty="0">
                  <a:solidFill>
                    <a:schemeClr val="bg1"/>
                  </a:solidFill>
                </a:rPr>
                <a:t>[People, Process]</a:t>
              </a:r>
              <a:endParaRPr lang="en-US" sz="1200" dirty="0">
                <a:solidFill>
                  <a:schemeClr val="bg1"/>
                </a:solidFill>
              </a:endParaRPr>
            </a:p>
          </p:txBody>
        </p:sp>
        <p:sp>
          <p:nvSpPr>
            <p:cNvPr id="74" name="Freihandform 73">
              <a:extLst>
                <a:ext uri="{C183D7F6-B498-43B3-948B-1728B52AA6E4}">
                  <adec:decorative xmlns:adec="http://schemas.microsoft.com/office/drawing/2017/decorative" val="1"/>
                </a:ext>
              </a:extLst>
            </p:cNvPr>
            <p:cNvSpPr>
              <a:spLocks noChangeArrowheads="1"/>
            </p:cNvSpPr>
            <p:nvPr/>
          </p:nvSpPr>
          <p:spPr bwMode="auto">
            <a:xfrm>
              <a:off x="6164512" y="3927951"/>
              <a:ext cx="1855376" cy="1828807"/>
            </a:xfrm>
            <a:custGeom>
              <a:avLst/>
              <a:gdLst>
                <a:gd name="connsiteX0" fmla="*/ 0 w 1676767"/>
                <a:gd name="connsiteY0" fmla="*/ 0 h 1678141"/>
                <a:gd name="connsiteX1" fmla="*/ 1676767 w 1676767"/>
                <a:gd name="connsiteY1" fmla="*/ 0 h 1678141"/>
                <a:gd name="connsiteX2" fmla="*/ 1669518 w 1676767"/>
                <a:gd name="connsiteY2" fmla="*/ 143661 h 1678141"/>
                <a:gd name="connsiteX3" fmla="*/ 143521 w 1676767"/>
                <a:gd name="connsiteY3" fmla="*/ 1670887 h 1678141"/>
                <a:gd name="connsiteX4" fmla="*/ 0 w 1676767"/>
                <a:gd name="connsiteY4" fmla="*/ 1678141 h 1678141"/>
                <a:gd name="connsiteX5" fmla="*/ 0 w 1676767"/>
                <a:gd name="connsiteY5" fmla="*/ 0 h 16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7" h="1678141">
                  <a:moveTo>
                    <a:pt x="0" y="0"/>
                  </a:moveTo>
                  <a:lnTo>
                    <a:pt x="1676767" y="0"/>
                  </a:lnTo>
                  <a:lnTo>
                    <a:pt x="1669518" y="143661"/>
                  </a:lnTo>
                  <a:cubicBezTo>
                    <a:pt x="1587806" y="948924"/>
                    <a:pt x="948137" y="1589109"/>
                    <a:pt x="143521" y="1670887"/>
                  </a:cubicBezTo>
                  <a:lnTo>
                    <a:pt x="0" y="1678141"/>
                  </a:ln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dirty="0">
                <a:solidFill>
                  <a:srgbClr val="000000"/>
                </a:solidFill>
                <a:latin typeface="+mj-lt"/>
              </a:endParaRPr>
            </a:p>
          </p:txBody>
        </p:sp>
        <p:sp>
          <p:nvSpPr>
            <p:cNvPr id="38" name="Freeform: Shape 37">
              <a:extLst>
                <a:ext uri="{FF2B5EF4-FFF2-40B4-BE49-F238E27FC236}">
                  <a16:creationId xmlns:a16="http://schemas.microsoft.com/office/drawing/2014/main" id="{91509D43-F454-48C0-9154-0FC7DE5099C0}"/>
                </a:ext>
                <a:ext uri="{C183D7F6-B498-43B3-948B-1728B52AA6E4}">
                  <adec:decorative xmlns:adec="http://schemas.microsoft.com/office/drawing/2017/decorative" val="1"/>
                </a:ext>
              </a:extLst>
            </p:cNvPr>
            <p:cNvSpPr>
              <a:spLocks/>
            </p:cNvSpPr>
            <p:nvPr/>
          </p:nvSpPr>
          <p:spPr>
            <a:xfrm rot="2837217" flipH="1" flipV="1">
              <a:off x="7776147" y="3319804"/>
              <a:ext cx="3541427" cy="4146979"/>
            </a:xfrm>
            <a:custGeom>
              <a:avLst/>
              <a:gdLst>
                <a:gd name="connsiteX0" fmla="*/ 3541427 w 3541427"/>
                <a:gd name="connsiteY0" fmla="*/ 2030555 h 4145910"/>
                <a:gd name="connsiteX1" fmla="*/ 1668906 w 3541427"/>
                <a:gd name="connsiteY1" fmla="*/ 4058859 h 4145910"/>
                <a:gd name="connsiteX2" fmla="*/ 1286501 w 3541427"/>
                <a:gd name="connsiteY2" fmla="*/ 4074131 h 4145910"/>
                <a:gd name="connsiteX3" fmla="*/ 496504 w 3541427"/>
                <a:gd name="connsiteY3" fmla="*/ 3344809 h 4145910"/>
                <a:gd name="connsiteX4" fmla="*/ 96266 w 3541427"/>
                <a:gd name="connsiteY4" fmla="*/ 2975312 h 4145910"/>
                <a:gd name="connsiteX5" fmla="*/ 79877 w 3541427"/>
                <a:gd name="connsiteY5" fmla="*/ 2960181 h 4145910"/>
                <a:gd name="connsiteX6" fmla="*/ 65864 w 3541427"/>
                <a:gd name="connsiteY6" fmla="*/ 2609296 h 4145910"/>
                <a:gd name="connsiteX7" fmla="*/ 80994 w 3541427"/>
                <a:gd name="connsiteY7" fmla="*/ 2592906 h 4145910"/>
                <a:gd name="connsiteX8" fmla="*/ 2385881 w 3541427"/>
                <a:gd name="connsiteY8" fmla="*/ 96266 h 4145910"/>
                <a:gd name="connsiteX9" fmla="*/ 2401012 w 3541427"/>
                <a:gd name="connsiteY9" fmla="*/ 79876 h 4145910"/>
                <a:gd name="connsiteX10" fmla="*/ 2751897 w 3541427"/>
                <a:gd name="connsiteY10" fmla="*/ 65863 h 4145910"/>
                <a:gd name="connsiteX11" fmla="*/ 2768287 w 3541427"/>
                <a:gd name="connsiteY11" fmla="*/ 80994 h 4145910"/>
                <a:gd name="connsiteX12" fmla="*/ 3000098 w 3541427"/>
                <a:gd name="connsiteY12" fmla="*/ 295001 h 4145910"/>
                <a:gd name="connsiteX13" fmla="*/ 3193079 w 3541427"/>
                <a:gd name="connsiteY13" fmla="*/ 295001 h 4145910"/>
                <a:gd name="connsiteX14" fmla="*/ 3193079 w 3541427"/>
                <a:gd name="connsiteY14" fmla="*/ 121138 h 4145910"/>
                <a:gd name="connsiteX15" fmla="*/ 3540804 w 3541427"/>
                <a:gd name="connsiteY15" fmla="*/ 468864 h 4145910"/>
                <a:gd name="connsiteX16" fmla="*/ 3193079 w 3541427"/>
                <a:gd name="connsiteY16" fmla="*/ 816589 h 4145910"/>
                <a:gd name="connsiteX17" fmla="*/ 3193079 w 3541427"/>
                <a:gd name="connsiteY17" fmla="*/ 642726 h 4145910"/>
                <a:gd name="connsiteX18" fmla="*/ 3010378 w 3541427"/>
                <a:gd name="connsiteY18" fmla="*/ 642726 h 4145910"/>
                <a:gd name="connsiteX19" fmla="*/ 3010162 w 3541427"/>
                <a:gd name="connsiteY19" fmla="*/ 658873 h 4145910"/>
                <a:gd name="connsiteX20" fmla="*/ 3422392 w 3541427"/>
                <a:gd name="connsiteY20" fmla="*/ 1881530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1427" h="4145910">
                  <a:moveTo>
                    <a:pt x="3541427" y="2030555"/>
                  </a:moveTo>
                  <a:lnTo>
                    <a:pt x="1668906" y="4058859"/>
                  </a:lnTo>
                  <a:cubicBezTo>
                    <a:pt x="1567525" y="4168675"/>
                    <a:pt x="1396316" y="4175512"/>
                    <a:pt x="1286501" y="4074131"/>
                  </a:cubicBezTo>
                  <a:lnTo>
                    <a:pt x="496504" y="3344809"/>
                  </a:lnTo>
                  <a:lnTo>
                    <a:pt x="96266" y="2975312"/>
                  </a:lnTo>
                  <a:lnTo>
                    <a:pt x="79877" y="2960181"/>
                  </a:lnTo>
                  <a:cubicBezTo>
                    <a:pt x="-20888" y="2867156"/>
                    <a:pt x="-27162" y="2710060"/>
                    <a:pt x="65864" y="2609296"/>
                  </a:cubicBezTo>
                  <a:lnTo>
                    <a:pt x="80994" y="2592906"/>
                  </a:lnTo>
                  <a:lnTo>
                    <a:pt x="2385881" y="96266"/>
                  </a:lnTo>
                  <a:lnTo>
                    <a:pt x="2401012" y="79876"/>
                  </a:lnTo>
                  <a:cubicBezTo>
                    <a:pt x="2494037" y="-20888"/>
                    <a:pt x="2651133" y="-27162"/>
                    <a:pt x="2751897" y="65863"/>
                  </a:cubicBezTo>
                  <a:lnTo>
                    <a:pt x="2768287" y="80994"/>
                  </a:lnTo>
                  <a:lnTo>
                    <a:pt x="3000098" y="295001"/>
                  </a:lnTo>
                  <a:lnTo>
                    <a:pt x="3193079" y="295001"/>
                  </a:lnTo>
                  <a:lnTo>
                    <a:pt x="3193079" y="121138"/>
                  </a:lnTo>
                  <a:lnTo>
                    <a:pt x="3540804" y="468864"/>
                  </a:lnTo>
                  <a:lnTo>
                    <a:pt x="3193079" y="816589"/>
                  </a:lnTo>
                  <a:lnTo>
                    <a:pt x="3193079" y="642726"/>
                  </a:lnTo>
                  <a:lnTo>
                    <a:pt x="3010378" y="642726"/>
                  </a:lnTo>
                  <a:lnTo>
                    <a:pt x="3010162" y="658873"/>
                  </a:lnTo>
                  <a:cubicBezTo>
                    <a:pt x="3022411" y="1090146"/>
                    <a:pt x="3160627" y="1517664"/>
                    <a:pt x="3422392" y="188153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dirty="0">
                <a:solidFill>
                  <a:srgbClr val="E6E6E6"/>
                </a:solidFill>
                <a:latin typeface="Arial"/>
              </a:endParaRPr>
            </a:p>
          </p:txBody>
        </p:sp>
        <p:sp>
          <p:nvSpPr>
            <p:cNvPr id="33" name="Oval 4"/>
            <p:cNvSpPr>
              <a:spLocks noChangeArrowheads="1"/>
            </p:cNvSpPr>
            <p:nvPr/>
          </p:nvSpPr>
          <p:spPr bwMode="auto">
            <a:xfrm>
              <a:off x="6412286" y="5135126"/>
              <a:ext cx="460153" cy="453192"/>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2"/>
                  </a:solidFill>
                </a:rPr>
                <a:t> 3 </a:t>
              </a:r>
            </a:p>
          </p:txBody>
        </p:sp>
        <p:pic>
          <p:nvPicPr>
            <p:cNvPr id="43" name="Graphic 42">
              <a:extLst>
                <a:ext uri="{FF2B5EF4-FFF2-40B4-BE49-F238E27FC236}">
                  <a16:creationId xmlns:a16="http://schemas.microsoft.com/office/drawing/2014/main" id="{38179F32-1F61-4278-B2FE-E5AEB46CAD9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7456" y="4687802"/>
              <a:ext cx="461665" cy="454681"/>
            </a:xfrm>
            <a:prstGeom prst="rect">
              <a:avLst/>
            </a:prstGeom>
          </p:spPr>
        </p:pic>
        <p:sp>
          <p:nvSpPr>
            <p:cNvPr id="66" name="txt"/>
            <p:cNvSpPr>
              <a:spLocks/>
            </p:cNvSpPr>
            <p:nvPr/>
          </p:nvSpPr>
          <p:spPr>
            <a:xfrm>
              <a:off x="6774253" y="4301127"/>
              <a:ext cx="1159349" cy="369332"/>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n-GB" sz="1200" b="1" dirty="0">
                  <a:solidFill>
                    <a:srgbClr val="4B4B4B"/>
                  </a:solidFill>
                  <a:latin typeface="+mj-lt"/>
                </a:rPr>
                <a:t>Communication and training</a:t>
              </a:r>
            </a:p>
          </p:txBody>
        </p:sp>
        <p:sp>
          <p:nvSpPr>
            <p:cNvPr id="41" name="Rectangle 5">
              <a:extLst>
                <a:ext uri="{FF2B5EF4-FFF2-40B4-BE49-F238E27FC236}">
                  <a16:creationId xmlns:a16="http://schemas.microsoft.com/office/drawing/2014/main" id="{05633B7B-5DE1-4CDD-A0AC-4C00E6D3771A}"/>
                </a:ext>
              </a:extLst>
            </p:cNvPr>
            <p:cNvSpPr/>
            <p:nvPr/>
          </p:nvSpPr>
          <p:spPr>
            <a:xfrm>
              <a:off x="8257010" y="4489054"/>
              <a:ext cx="3024472" cy="1408142"/>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Communication and training</a:t>
              </a:r>
              <a:r>
                <a:rPr lang="en-US" sz="1200" dirty="0">
                  <a:solidFill>
                    <a:schemeClr val="bg1"/>
                  </a:solidFill>
                </a:rPr>
                <a:t>: Existing policies and procedures may be better implemented if there was a single district location for regularly refreshing and maintaining district-wide policies, and assigning and tracking relevant trainings </a:t>
              </a:r>
              <a:r>
                <a:rPr lang="en-US" sz="1200" i="1" dirty="0">
                  <a:solidFill>
                    <a:schemeClr val="bg1"/>
                  </a:solidFill>
                </a:rPr>
                <a:t>[People, Process, Technology]</a:t>
              </a:r>
              <a:endParaRPr lang="en-US" sz="1200" dirty="0">
                <a:solidFill>
                  <a:schemeClr val="bg1"/>
                </a:solidFill>
              </a:endParaRPr>
            </a:p>
          </p:txBody>
        </p:sp>
        <p:sp>
          <p:nvSpPr>
            <p:cNvPr id="75" name="Freihandform 74">
              <a:extLst>
                <a:ext uri="{C183D7F6-B498-43B3-948B-1728B52AA6E4}">
                  <adec:decorative xmlns:adec="http://schemas.microsoft.com/office/drawing/2017/decorative" val="1"/>
                </a:ext>
              </a:extLst>
            </p:cNvPr>
            <p:cNvSpPr>
              <a:spLocks noChangeArrowheads="1"/>
            </p:cNvSpPr>
            <p:nvPr/>
          </p:nvSpPr>
          <p:spPr bwMode="auto">
            <a:xfrm>
              <a:off x="4239916" y="3927955"/>
              <a:ext cx="1855374" cy="1828806"/>
            </a:xfrm>
            <a:custGeom>
              <a:avLst/>
              <a:gdLst>
                <a:gd name="connsiteX0" fmla="*/ 0 w 1676765"/>
                <a:gd name="connsiteY0" fmla="*/ 0 h 1678140"/>
                <a:gd name="connsiteX1" fmla="*/ 1676765 w 1676765"/>
                <a:gd name="connsiteY1" fmla="*/ 0 h 1678140"/>
                <a:gd name="connsiteX2" fmla="*/ 1676765 w 1676765"/>
                <a:gd name="connsiteY2" fmla="*/ 1678140 h 1678140"/>
                <a:gd name="connsiteX3" fmla="*/ 1533246 w 1676765"/>
                <a:gd name="connsiteY3" fmla="*/ 1670887 h 1678140"/>
                <a:gd name="connsiteX4" fmla="*/ 7249 w 1676765"/>
                <a:gd name="connsiteY4" fmla="*/ 143661 h 1678140"/>
                <a:gd name="connsiteX5" fmla="*/ 0 w 1676765"/>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5" h="1678140">
                  <a:moveTo>
                    <a:pt x="0" y="0"/>
                  </a:moveTo>
                  <a:lnTo>
                    <a:pt x="1676765" y="0"/>
                  </a:lnTo>
                  <a:lnTo>
                    <a:pt x="1676765" y="1678140"/>
                  </a:lnTo>
                  <a:lnTo>
                    <a:pt x="1533246" y="1670887"/>
                  </a:lnTo>
                  <a:cubicBezTo>
                    <a:pt x="728631" y="1589109"/>
                    <a:pt x="88962" y="948924"/>
                    <a:pt x="7249" y="143661"/>
                  </a:cubicBez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dirty="0">
                <a:solidFill>
                  <a:srgbClr val="000000"/>
                </a:solidFill>
                <a:latin typeface="+mj-lt"/>
              </a:endParaRPr>
            </a:p>
          </p:txBody>
        </p:sp>
        <p:sp>
          <p:nvSpPr>
            <p:cNvPr id="35" name="Freeform: Shape 34">
              <a:extLst>
                <a:ext uri="{FF2B5EF4-FFF2-40B4-BE49-F238E27FC236}">
                  <a16:creationId xmlns:a16="http://schemas.microsoft.com/office/drawing/2014/main" id="{F94D6DB3-1A46-48F1-9AA8-40B245A08BB1}"/>
                </a:ext>
                <a:ext uri="{C183D7F6-B498-43B3-948B-1728B52AA6E4}">
                  <adec:decorative xmlns:adec="http://schemas.microsoft.com/office/drawing/2017/decorative" val="1"/>
                </a:ext>
              </a:extLst>
            </p:cNvPr>
            <p:cNvSpPr>
              <a:spLocks/>
            </p:cNvSpPr>
            <p:nvPr/>
          </p:nvSpPr>
          <p:spPr>
            <a:xfrm rot="18762783" flipV="1">
              <a:off x="941189" y="3319832"/>
              <a:ext cx="3541827" cy="4145909"/>
            </a:xfrm>
            <a:custGeom>
              <a:avLst/>
              <a:gdLst>
                <a:gd name="connsiteX0" fmla="*/ 1668906 w 3541827"/>
                <a:gd name="connsiteY0" fmla="*/ 4058859 h 4145909"/>
                <a:gd name="connsiteX1" fmla="*/ 3541827 w 3541827"/>
                <a:gd name="connsiteY1" fmla="*/ 2030121 h 4145909"/>
                <a:gd name="connsiteX2" fmla="*/ 3422791 w 3541827"/>
                <a:gd name="connsiteY2" fmla="*/ 1881096 h 4145909"/>
                <a:gd name="connsiteX3" fmla="*/ 3010561 w 3541827"/>
                <a:gd name="connsiteY3" fmla="*/ 658439 h 4145909"/>
                <a:gd name="connsiteX4" fmla="*/ 3010572 w 3541827"/>
                <a:gd name="connsiteY4" fmla="*/ 657620 h 4145909"/>
                <a:gd name="connsiteX5" fmla="*/ 3190171 w 3541827"/>
                <a:gd name="connsiteY5" fmla="*/ 657620 h 4145909"/>
                <a:gd name="connsiteX6" fmla="*/ 3190171 w 3541827"/>
                <a:gd name="connsiteY6" fmla="*/ 831483 h 4145909"/>
                <a:gd name="connsiteX7" fmla="*/ 3537896 w 3541827"/>
                <a:gd name="connsiteY7" fmla="*/ 483758 h 4145909"/>
                <a:gd name="connsiteX8" fmla="*/ 3190171 w 3541827"/>
                <a:gd name="connsiteY8" fmla="*/ 136032 h 4145909"/>
                <a:gd name="connsiteX9" fmla="*/ 3190171 w 3541827"/>
                <a:gd name="connsiteY9" fmla="*/ 309895 h 4145909"/>
                <a:gd name="connsiteX10" fmla="*/ 3016231 w 3541827"/>
                <a:gd name="connsiteY10" fmla="*/ 309895 h 4145909"/>
                <a:gd name="connsiteX11" fmla="*/ 2768286 w 3541827"/>
                <a:gd name="connsiteY11" fmla="*/ 80993 h 4145909"/>
                <a:gd name="connsiteX12" fmla="*/ 2751896 w 3541827"/>
                <a:gd name="connsiteY12" fmla="*/ 65863 h 4145909"/>
                <a:gd name="connsiteX13" fmla="*/ 2401011 w 3541827"/>
                <a:gd name="connsiteY13" fmla="*/ 79876 h 4145909"/>
                <a:gd name="connsiteX14" fmla="*/ 2385881 w 3541827"/>
                <a:gd name="connsiteY14" fmla="*/ 96265 h 4145909"/>
                <a:gd name="connsiteX15" fmla="*/ 80994 w 3541827"/>
                <a:gd name="connsiteY15" fmla="*/ 2592906 h 4145909"/>
                <a:gd name="connsiteX16" fmla="*/ 65863 w 3541827"/>
                <a:gd name="connsiteY16" fmla="*/ 2609295 h 4145909"/>
                <a:gd name="connsiteX17" fmla="*/ 79876 w 3541827"/>
                <a:gd name="connsiteY17" fmla="*/ 2960180 h 4145909"/>
                <a:gd name="connsiteX18" fmla="*/ 96266 w 3541827"/>
                <a:gd name="connsiteY18" fmla="*/ 2975311 h 4145909"/>
                <a:gd name="connsiteX19" fmla="*/ 496503 w 3541827"/>
                <a:gd name="connsiteY19" fmla="*/ 3344809 h 4145909"/>
                <a:gd name="connsiteX20" fmla="*/ 1286501 w 3541827"/>
                <a:gd name="connsiteY20" fmla="*/ 4074130 h 4145909"/>
                <a:gd name="connsiteX21" fmla="*/ 1668906 w 3541827"/>
                <a:gd name="connsiteY21" fmla="*/ 4058859 h 4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1827" h="4145909">
                  <a:moveTo>
                    <a:pt x="1668906" y="4058859"/>
                  </a:moveTo>
                  <a:lnTo>
                    <a:pt x="3541827" y="2030121"/>
                  </a:lnTo>
                  <a:lnTo>
                    <a:pt x="3422791" y="1881096"/>
                  </a:lnTo>
                  <a:cubicBezTo>
                    <a:pt x="3161027" y="1517230"/>
                    <a:pt x="3022811" y="1089712"/>
                    <a:pt x="3010561" y="658439"/>
                  </a:cubicBezTo>
                  <a:lnTo>
                    <a:pt x="3010572" y="657620"/>
                  </a:lnTo>
                  <a:lnTo>
                    <a:pt x="3190171" y="657620"/>
                  </a:lnTo>
                  <a:lnTo>
                    <a:pt x="3190171" y="831483"/>
                  </a:lnTo>
                  <a:lnTo>
                    <a:pt x="3537896" y="483758"/>
                  </a:lnTo>
                  <a:lnTo>
                    <a:pt x="3190171" y="136032"/>
                  </a:lnTo>
                  <a:lnTo>
                    <a:pt x="3190171" y="309895"/>
                  </a:lnTo>
                  <a:lnTo>
                    <a:pt x="3016231" y="309895"/>
                  </a:lnTo>
                  <a:lnTo>
                    <a:pt x="2768286" y="80993"/>
                  </a:lnTo>
                  <a:lnTo>
                    <a:pt x="2751896" y="65863"/>
                  </a:lnTo>
                  <a:cubicBezTo>
                    <a:pt x="2651132" y="-27162"/>
                    <a:pt x="2494036" y="-20889"/>
                    <a:pt x="2401011" y="79876"/>
                  </a:cubicBezTo>
                  <a:lnTo>
                    <a:pt x="2385881" y="96265"/>
                  </a:lnTo>
                  <a:lnTo>
                    <a:pt x="80994" y="2592906"/>
                  </a:lnTo>
                  <a:lnTo>
                    <a:pt x="65863" y="2609295"/>
                  </a:lnTo>
                  <a:cubicBezTo>
                    <a:pt x="-27162" y="2710060"/>
                    <a:pt x="-20888" y="2867155"/>
                    <a:pt x="79876" y="2960180"/>
                  </a:cubicBezTo>
                  <a:lnTo>
                    <a:pt x="96266" y="2975311"/>
                  </a:lnTo>
                  <a:lnTo>
                    <a:pt x="496503" y="3344809"/>
                  </a:lnTo>
                  <a:lnTo>
                    <a:pt x="1286501" y="4074130"/>
                  </a:lnTo>
                  <a:cubicBezTo>
                    <a:pt x="1396316" y="4175511"/>
                    <a:pt x="1567525" y="4168674"/>
                    <a:pt x="1668906" y="4058859"/>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dirty="0">
                <a:solidFill>
                  <a:srgbClr val="E6E6E6"/>
                </a:solidFill>
                <a:latin typeface="Arial"/>
              </a:endParaRPr>
            </a:p>
          </p:txBody>
        </p:sp>
        <p:sp>
          <p:nvSpPr>
            <p:cNvPr id="32" name="Oval 4"/>
            <p:cNvSpPr>
              <a:spLocks noChangeArrowheads="1"/>
            </p:cNvSpPr>
            <p:nvPr/>
          </p:nvSpPr>
          <p:spPr bwMode="auto">
            <a:xfrm>
              <a:off x="5392727" y="5135126"/>
              <a:ext cx="460153" cy="453192"/>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n-GB" sz="1800" b="1" kern="0" dirty="0">
                  <a:solidFill>
                    <a:schemeClr val="bg2"/>
                  </a:solidFill>
                </a:rPr>
                <a:t> 4 </a:t>
              </a:r>
            </a:p>
          </p:txBody>
        </p:sp>
        <p:pic>
          <p:nvPicPr>
            <p:cNvPr id="8" name="Graphic 7">
              <a:extLst>
                <a:ext uri="{FF2B5EF4-FFF2-40B4-BE49-F238E27FC236}">
                  <a16:creationId xmlns:a16="http://schemas.microsoft.com/office/drawing/2014/main" id="{E6428412-6E79-48FC-9453-BFA7C9148ED7}"/>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79346" y="4789556"/>
              <a:ext cx="461665" cy="454681"/>
            </a:xfrm>
            <a:prstGeom prst="rect">
              <a:avLst/>
            </a:prstGeom>
          </p:spPr>
        </p:pic>
        <p:sp>
          <p:nvSpPr>
            <p:cNvPr id="67" name="txt"/>
            <p:cNvSpPr>
              <a:spLocks/>
            </p:cNvSpPr>
            <p:nvPr/>
          </p:nvSpPr>
          <p:spPr>
            <a:xfrm>
              <a:off x="4583803" y="4068636"/>
              <a:ext cx="1101324" cy="73866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n-GB" sz="1200" b="1" dirty="0">
                  <a:solidFill>
                    <a:srgbClr val="4B4B4B"/>
                  </a:solidFill>
                  <a:latin typeface="+mj-lt"/>
                </a:rPr>
                <a:t>Systems optimization and configuration</a:t>
              </a:r>
            </a:p>
          </p:txBody>
        </p:sp>
        <p:sp>
          <p:nvSpPr>
            <p:cNvPr id="39" name="Rectangle 5">
              <a:extLst>
                <a:ext uri="{FF2B5EF4-FFF2-40B4-BE49-F238E27FC236}">
                  <a16:creationId xmlns:a16="http://schemas.microsoft.com/office/drawing/2014/main" id="{4E698326-61C9-4DC5-8F8E-006F2FB1C0F4}"/>
                </a:ext>
              </a:extLst>
            </p:cNvPr>
            <p:cNvSpPr/>
            <p:nvPr/>
          </p:nvSpPr>
          <p:spPr>
            <a:xfrm>
              <a:off x="1045697" y="4380676"/>
              <a:ext cx="3024472" cy="161127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n-US" sz="1200" b="1" u="sng" dirty="0">
                  <a:solidFill>
                    <a:schemeClr val="bg1"/>
                  </a:solidFill>
                </a:rPr>
                <a:t>Systems</a:t>
              </a:r>
              <a:r>
                <a:rPr lang="en-US" sz="1200" dirty="0">
                  <a:solidFill>
                    <a:schemeClr val="bg1"/>
                  </a:solidFill>
                </a:rPr>
                <a:t>: Selecting and configuring district-wide systems to limit reliance on manual processes, duplicative data entry, and/or use of non-purpose designed systems may increase data completeness and accuracy, while lowering the burden of system maintenance and training </a:t>
              </a:r>
              <a:r>
                <a:rPr lang="en-US" sz="1200" i="1" dirty="0">
                  <a:solidFill>
                    <a:schemeClr val="bg1"/>
                  </a:solidFill>
                </a:rPr>
                <a:t>[Process, Technology]</a:t>
              </a:r>
              <a:endParaRPr lang="en-US" sz="1200" dirty="0">
                <a:solidFill>
                  <a:schemeClr val="bg1"/>
                </a:solidFill>
              </a:endParaRPr>
            </a:p>
          </p:txBody>
        </p:sp>
        <p:sp>
          <p:nvSpPr>
            <p:cNvPr id="58" name="Oval 17"/>
            <p:cNvSpPr>
              <a:spLocks noChangeArrowheads="1"/>
            </p:cNvSpPr>
            <p:nvPr/>
          </p:nvSpPr>
          <p:spPr bwMode="auto">
            <a:xfrm>
              <a:off x="5355078" y="3113264"/>
              <a:ext cx="1549652" cy="1527437"/>
            </a:xfrm>
            <a:prstGeom prst="ellipse">
              <a:avLst/>
            </a:prstGeom>
            <a:solidFill>
              <a:schemeClr val="tx1"/>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lnSpc>
                  <a:spcPct val="95000"/>
                </a:lnSpc>
                <a:spcBef>
                  <a:spcPct val="30000"/>
                </a:spcBef>
                <a:defRPr/>
              </a:pPr>
              <a:r>
                <a:rPr lang="en-GB" sz="1200" b="1" i="1" dirty="0">
                  <a:solidFill>
                    <a:schemeClr val="bg1"/>
                  </a:solidFill>
                  <a:latin typeface="+mj-lt"/>
                </a:rPr>
                <a:t>People, processes, and technology enabled</a:t>
              </a:r>
            </a:p>
          </p:txBody>
        </p:sp>
      </p:grpSp>
      <p:sp>
        <p:nvSpPr>
          <p:cNvPr id="10" name="TextBox 9">
            <a:extLst>
              <a:ext uri="{FF2B5EF4-FFF2-40B4-BE49-F238E27FC236}">
                <a16:creationId xmlns:a16="http://schemas.microsoft.com/office/drawing/2014/main" id="{CF5CA915-A70A-463B-BD2C-3CEFC094AFAD}"/>
              </a:ext>
            </a:extLst>
          </p:cNvPr>
          <p:cNvSpPr txBox="1"/>
          <p:nvPr/>
        </p:nvSpPr>
        <p:spPr>
          <a:xfrm>
            <a:off x="2938409" y="6370742"/>
            <a:ext cx="6046420" cy="507831"/>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2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200" dirty="0">
              <a:solidFill>
                <a:schemeClr val="bg1"/>
              </a:solidFill>
              <a:latin typeface="+mj-lt"/>
            </a:endParaRPr>
          </a:p>
        </p:txBody>
      </p:sp>
      <p:sp>
        <p:nvSpPr>
          <p:cNvPr id="2" name="Date Placeholder 1">
            <a:extLst>
              <a:ext uri="{FF2B5EF4-FFF2-40B4-BE49-F238E27FC236}">
                <a16:creationId xmlns:a16="http://schemas.microsoft.com/office/drawing/2014/main" id="{F55BCB38-43C0-474E-82BE-8C46A7990E7E}"/>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54328D6E-9324-4367-A6FD-1580175E3C1B}"/>
              </a:ext>
            </a:extLst>
          </p:cNvPr>
          <p:cNvSpPr>
            <a:spLocks noGrp="1"/>
          </p:cNvSpPr>
          <p:nvPr>
            <p:ph type="sldNum" sz="quarter" idx="12"/>
          </p:nvPr>
        </p:nvSpPr>
        <p:spPr/>
        <p:txBody>
          <a:bodyPr/>
          <a:lstStyle/>
          <a:p>
            <a:r>
              <a:rPr lang="en-IN" dirty="0"/>
              <a:t>Page </a:t>
            </a:r>
            <a:fld id="{F1BC30E3-FFE5-4B91-AA19-87A149EBB9EE}" type="slidenum">
              <a:rPr smtClean="0"/>
              <a:pPr/>
              <a:t>27</a:t>
            </a:fld>
            <a:endParaRPr dirty="0"/>
          </a:p>
        </p:txBody>
      </p:sp>
    </p:spTree>
    <p:extLst>
      <p:ext uri="{BB962C8B-B14F-4D97-AF65-F5344CB8AC3E}">
        <p14:creationId xmlns:p14="http://schemas.microsoft.com/office/powerpoint/2010/main" val="4025145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4262002"/>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419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2800" cy="590093"/>
          </a:xfrm>
        </p:spPr>
        <p:txBody>
          <a:bodyPr vert="horz"/>
          <a:lstStyle/>
          <a:p>
            <a:r>
              <a:rPr lang="en-GB" dirty="0"/>
              <a:t>Summary of observations and opportunities</a:t>
            </a:r>
            <a:br>
              <a:rPr lang="en-GB" dirty="0"/>
            </a:br>
            <a:r>
              <a:rPr lang="en-IN" sz="1599" dirty="0"/>
              <a:t>Each data domain was rated for risk across seven dimensions</a:t>
            </a:r>
            <a:endParaRPr lang="en-IN" sz="1599" dirty="0">
              <a:solidFill>
                <a:srgbClr val="FF0000"/>
              </a:solidFill>
            </a:endParaRPr>
          </a:p>
        </p:txBody>
      </p:sp>
      <p:sp>
        <p:nvSpPr>
          <p:cNvPr id="17" name="Arrow: Left-Right 16">
            <a:extLst>
              <a:ext uri="{FF2B5EF4-FFF2-40B4-BE49-F238E27FC236}">
                <a16:creationId xmlns:a16="http://schemas.microsoft.com/office/drawing/2014/main" id="{3C8E70BC-D5D8-420E-B490-2DF3D222763F}"/>
              </a:ext>
            </a:extLst>
          </p:cNvPr>
          <p:cNvSpPr/>
          <p:nvPr/>
        </p:nvSpPr>
        <p:spPr>
          <a:xfrm>
            <a:off x="4361521" y="1177810"/>
            <a:ext cx="4153425"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Data domain risk ratings summary, by dimension</a:t>
            </a:r>
            <a:endParaRPr lang="en-US" sz="1199" dirty="0">
              <a:solidFill>
                <a:srgbClr val="2E2E38"/>
              </a:solidFill>
              <a:latin typeface="EYInterstate Light"/>
            </a:endParaRPr>
          </a:p>
        </p:txBody>
      </p:sp>
      <p:cxnSp>
        <p:nvCxnSpPr>
          <p:cNvPr id="19" name="Straight Connector 18">
            <a:extLst>
              <a:ext uri="{FF2B5EF4-FFF2-40B4-BE49-F238E27FC236}">
                <a16:creationId xmlns:a16="http://schemas.microsoft.com/office/drawing/2014/main" id="{83905594-B82E-4DA0-AF92-264CA118C6CA}"/>
              </a:ext>
              <a:ext uri="{C183D7F6-B498-43B3-948B-1728B52AA6E4}">
                <adec:decorative xmlns:adec="http://schemas.microsoft.com/office/drawing/2017/decorative" val="1"/>
              </a:ext>
            </a:extLst>
          </p:cNvPr>
          <p:cNvCxnSpPr>
            <a:stCxn id="17" idx="4"/>
            <a:endCxn id="17" idx="6"/>
          </p:cNvCxnSpPr>
          <p:nvPr/>
        </p:nvCxnSpPr>
        <p:spPr>
          <a:xfrm>
            <a:off x="4361521" y="1435044"/>
            <a:ext cx="41534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5" name="Table 11">
            <a:extLst>
              <a:ext uri="{FF2B5EF4-FFF2-40B4-BE49-F238E27FC236}">
                <a16:creationId xmlns:a16="http://schemas.microsoft.com/office/drawing/2014/main" id="{631DC6C4-7005-41C3-8CE7-1EB6E26B96C1}"/>
              </a:ext>
            </a:extLst>
          </p:cNvPr>
          <p:cNvGraphicFramePr>
            <a:graphicFrameLocks/>
          </p:cNvGraphicFramePr>
          <p:nvPr>
            <p:extLst>
              <p:ext uri="{D42A27DB-BD31-4B8C-83A1-F6EECF244321}">
                <p14:modId xmlns:p14="http://schemas.microsoft.com/office/powerpoint/2010/main" val="3519701369"/>
              </p:ext>
            </p:extLst>
          </p:nvPr>
        </p:nvGraphicFramePr>
        <p:xfrm>
          <a:off x="612775" y="1589647"/>
          <a:ext cx="10973123" cy="4272381"/>
        </p:xfrm>
        <a:graphic>
          <a:graphicData uri="http://schemas.openxmlformats.org/drawingml/2006/table">
            <a:tbl>
              <a:tblPr firstRow="1" bandRow="1">
                <a:tableStyleId>{F2DE63D5-997A-4646-A377-4702673A728D}</a:tableStyleId>
              </a:tblPr>
              <a:tblGrid>
                <a:gridCol w="361097">
                  <a:extLst>
                    <a:ext uri="{9D8B030D-6E8A-4147-A177-3AD203B41FA5}">
                      <a16:colId xmlns:a16="http://schemas.microsoft.com/office/drawing/2014/main" val="215802128"/>
                    </a:ext>
                  </a:extLst>
                </a:gridCol>
                <a:gridCol w="2354329">
                  <a:extLst>
                    <a:ext uri="{9D8B030D-6E8A-4147-A177-3AD203B41FA5}">
                      <a16:colId xmlns:a16="http://schemas.microsoft.com/office/drawing/2014/main" val="4182854494"/>
                    </a:ext>
                  </a:extLst>
                </a:gridCol>
                <a:gridCol w="1179671">
                  <a:extLst>
                    <a:ext uri="{9D8B030D-6E8A-4147-A177-3AD203B41FA5}">
                      <a16:colId xmlns:a16="http://schemas.microsoft.com/office/drawing/2014/main" val="2418484499"/>
                    </a:ext>
                  </a:extLst>
                </a:gridCol>
                <a:gridCol w="1179671">
                  <a:extLst>
                    <a:ext uri="{9D8B030D-6E8A-4147-A177-3AD203B41FA5}">
                      <a16:colId xmlns:a16="http://schemas.microsoft.com/office/drawing/2014/main" val="1834717009"/>
                    </a:ext>
                  </a:extLst>
                </a:gridCol>
                <a:gridCol w="1179671">
                  <a:extLst>
                    <a:ext uri="{9D8B030D-6E8A-4147-A177-3AD203B41FA5}">
                      <a16:colId xmlns:a16="http://schemas.microsoft.com/office/drawing/2014/main" val="1175726142"/>
                    </a:ext>
                  </a:extLst>
                </a:gridCol>
                <a:gridCol w="1179671">
                  <a:extLst>
                    <a:ext uri="{9D8B030D-6E8A-4147-A177-3AD203B41FA5}">
                      <a16:colId xmlns:a16="http://schemas.microsoft.com/office/drawing/2014/main" val="1017151147"/>
                    </a:ext>
                  </a:extLst>
                </a:gridCol>
                <a:gridCol w="1179671">
                  <a:extLst>
                    <a:ext uri="{9D8B030D-6E8A-4147-A177-3AD203B41FA5}">
                      <a16:colId xmlns:a16="http://schemas.microsoft.com/office/drawing/2014/main" val="960442913"/>
                    </a:ext>
                  </a:extLst>
                </a:gridCol>
                <a:gridCol w="1179671">
                  <a:extLst>
                    <a:ext uri="{9D8B030D-6E8A-4147-A177-3AD203B41FA5}">
                      <a16:colId xmlns:a16="http://schemas.microsoft.com/office/drawing/2014/main" val="111244566"/>
                    </a:ext>
                  </a:extLst>
                </a:gridCol>
                <a:gridCol w="1179671">
                  <a:extLst>
                    <a:ext uri="{9D8B030D-6E8A-4147-A177-3AD203B41FA5}">
                      <a16:colId xmlns:a16="http://schemas.microsoft.com/office/drawing/2014/main" val="2794202264"/>
                    </a:ext>
                  </a:extLst>
                </a:gridCol>
              </a:tblGrid>
              <a:tr h="571167">
                <a:tc>
                  <a:txBody>
                    <a:bodyPr/>
                    <a:lstStyle/>
                    <a:p>
                      <a:pPr algn="ctr"/>
                      <a:r>
                        <a:rPr lang="en-US" sz="1100" dirty="0"/>
                        <a:t>No.</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Data domain</a:t>
                      </a:r>
                    </a:p>
                  </a:txBody>
                  <a:tcPr marL="0" marR="0" marT="0" marB="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b="1" dirty="0">
                          <a:solidFill>
                            <a:schemeClr val="tx1"/>
                          </a:solidFill>
                        </a:rPr>
                        <a:t>Policy</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100" b="1" dirty="0">
                          <a:solidFill>
                            <a:schemeClr val="tx1"/>
                          </a:solidFill>
                        </a:rPr>
                        <a:t>Procedures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100" b="1" dirty="0">
                          <a:solidFill>
                            <a:schemeClr val="tx1"/>
                          </a:solidFill>
                        </a:rPr>
                        <a:t>Roles &amp; responsibilities</a:t>
                      </a:r>
                    </a:p>
                  </a:txBody>
                  <a:tcPr marL="45696" marR="45696" marT="45696" marB="45696"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100" b="1" kern="1200" dirty="0">
                          <a:solidFill>
                            <a:schemeClr val="tx1"/>
                          </a:solidFill>
                          <a:latin typeface="+mn-lt"/>
                          <a:ea typeface="+mn-ea"/>
                          <a:cs typeface="+mn-cs"/>
                        </a:rPr>
                        <a:t>Training &amp; communications</a:t>
                      </a:r>
                    </a:p>
                  </a:txBody>
                  <a:tcPr marL="45696" marR="45696" marT="45696" marB="45696"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100" b="1" kern="1200" dirty="0">
                          <a:solidFill>
                            <a:schemeClr val="tx1"/>
                          </a:solidFill>
                          <a:latin typeface="+mn-lt"/>
                          <a:ea typeface="+mn-ea"/>
                          <a:cs typeface="+mn-cs"/>
                        </a:rPr>
                        <a:t>Tools &amp; systems</a:t>
                      </a:r>
                    </a:p>
                  </a:txBody>
                  <a:tcPr marL="45696" marR="45696" marT="45696" marB="45696"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100" b="1" kern="1200" dirty="0">
                          <a:solidFill>
                            <a:schemeClr val="tx1"/>
                          </a:solidFill>
                          <a:latin typeface="+mn-lt"/>
                          <a:ea typeface="+mn-ea"/>
                          <a:cs typeface="+mn-cs"/>
                        </a:rPr>
                        <a:t>Oversight &amp; monitoring</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n-US" sz="1100" b="1" kern="1200" dirty="0">
                          <a:solidFill>
                            <a:schemeClr val="tx1"/>
                          </a:solidFill>
                          <a:latin typeface="+mn-lt"/>
                          <a:ea typeface="+mn-ea"/>
                          <a:cs typeface="+mn-cs"/>
                        </a:rPr>
                        <a:t>Data completeness &amp; accuracy</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extLst>
                  <a:ext uri="{0D108BD9-81ED-4DB2-BD59-A6C34878D82A}">
                    <a16:rowId xmlns:a16="http://schemas.microsoft.com/office/drawing/2014/main" val="3895888287"/>
                  </a:ext>
                </a:extLst>
              </a:tr>
              <a:tr h="411217">
                <a:tc>
                  <a:txBody>
                    <a:bodyPr/>
                    <a:lstStyle/>
                    <a:p>
                      <a:pPr algn="ctr"/>
                      <a:r>
                        <a:rPr lang="en-US" sz="1100" b="1" dirty="0">
                          <a:solidFill>
                            <a:schemeClr val="tx1"/>
                          </a:solidFill>
                        </a:rPr>
                        <a:t>1a</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mj-lt"/>
                        </a:rPr>
                        <a:t>Student program participation – Special Education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EYInterstate Light"/>
                          <a:ea typeface="+mn-ea"/>
                          <a:cs typeface="+mn-cs"/>
                        </a:rPr>
                        <a:t>H</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3878333450"/>
                  </a:ext>
                </a:extLst>
              </a:tr>
              <a:tr h="411217">
                <a:tc>
                  <a:txBody>
                    <a:bodyPr/>
                    <a:lstStyle/>
                    <a:p>
                      <a:pPr algn="ctr"/>
                      <a:r>
                        <a:rPr lang="en-US" sz="1100" b="1" dirty="0">
                          <a:solidFill>
                            <a:schemeClr val="tx1"/>
                          </a:solidFill>
                        </a:rPr>
                        <a:t>1b</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100" dirty="0">
                          <a:solidFill>
                            <a:schemeClr val="bg1"/>
                          </a:solidFill>
                          <a:latin typeface="+mj-lt"/>
                        </a:rPr>
                        <a:t>Student program participation – English Learner</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14839227"/>
                  </a:ext>
                </a:extLst>
              </a:tr>
              <a:tr h="411217">
                <a:tc>
                  <a:txBody>
                    <a:bodyPr/>
                    <a:lstStyle/>
                    <a:p>
                      <a:pPr marL="0" algn="ctr" defTabSz="914400" rtl="0" eaLnBrk="1" latinLnBrk="0" hangingPunct="1"/>
                      <a:r>
                        <a:rPr lang="en-US" sz="1100" b="1" kern="1200" dirty="0">
                          <a:solidFill>
                            <a:schemeClr val="tx1"/>
                          </a:solidFill>
                          <a:latin typeface="+mn-lt"/>
                          <a:ea typeface="+mn-ea"/>
                          <a:cs typeface="+mn-cs"/>
                        </a:rPr>
                        <a:t>2a</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100" dirty="0">
                          <a:solidFill>
                            <a:schemeClr val="bg1"/>
                          </a:solidFill>
                          <a:latin typeface="+mj-lt"/>
                        </a:rPr>
                        <a:t>Student enrollment and exit – enrollment </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dirty="0">
                          <a:solidFill>
                            <a:schemeClr val="bg1">
                              <a:lumMod val="50000"/>
                            </a:schemeClr>
                          </a:solidFill>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dirty="0">
                          <a:solidFill>
                            <a:schemeClr val="bg1">
                              <a:lumMod val="50000"/>
                            </a:schemeClr>
                          </a:solidFill>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dirty="0">
                          <a:solidFill>
                            <a:schemeClr val="bg1">
                              <a:lumMod val="50000"/>
                            </a:schemeClr>
                          </a:solidFill>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dirty="0">
                          <a:solidFill>
                            <a:schemeClr val="bg1">
                              <a:lumMod val="50000"/>
                            </a:schemeClr>
                          </a:solidFill>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j-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30480109"/>
                  </a:ext>
                </a:extLst>
              </a:tr>
              <a:tr h="411217">
                <a:tc>
                  <a:txBody>
                    <a:bodyPr/>
                    <a:lstStyle/>
                    <a:p>
                      <a:pPr marL="0" algn="ctr" defTabSz="914400" rtl="0" eaLnBrk="1" latinLnBrk="0" hangingPunct="1"/>
                      <a:r>
                        <a:rPr lang="en-US" sz="1100" b="1" kern="1200" dirty="0">
                          <a:solidFill>
                            <a:schemeClr val="tx1"/>
                          </a:solidFill>
                          <a:latin typeface="+mn-lt"/>
                          <a:ea typeface="+mn-ea"/>
                          <a:cs typeface="+mn-cs"/>
                        </a:rPr>
                        <a:t>2b</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mj-lt"/>
                        </a:rPr>
                        <a:t>Student enrollment and exit - withdrawals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n-US" sz="1100" b="0" kern="1200" dirty="0">
                          <a:solidFill>
                            <a:schemeClr val="tx1"/>
                          </a:solidFill>
                          <a:latin typeface="+mj-lt"/>
                          <a:ea typeface="+mn-ea"/>
                          <a:cs typeface="+mn-cs"/>
                        </a:rPr>
                        <a:t>H</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algn="ctr" defTabSz="914400" rtl="0" eaLnBrk="1" latinLnBrk="0" hangingPunct="1"/>
                      <a:r>
                        <a:rPr lang="en-US" sz="1100" b="0" kern="1200" dirty="0">
                          <a:solidFill>
                            <a:schemeClr val="tx1"/>
                          </a:solidFill>
                          <a:latin typeface="+mj-lt"/>
                          <a:ea typeface="+mn-ea"/>
                          <a:cs typeface="+mn-cs"/>
                        </a:rPr>
                        <a:t>H</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extLst>
                  <a:ext uri="{0D108BD9-81ED-4DB2-BD59-A6C34878D82A}">
                    <a16:rowId xmlns:a16="http://schemas.microsoft.com/office/drawing/2014/main" val="2048930633"/>
                  </a:ext>
                </a:extLst>
              </a:tr>
              <a:tr h="411217">
                <a:tc>
                  <a:txBody>
                    <a:bodyPr/>
                    <a:lstStyle/>
                    <a:p>
                      <a:pPr marL="0" algn="ctr" defTabSz="914400" rtl="0" eaLnBrk="1" latinLnBrk="0" hangingPunct="1"/>
                      <a:r>
                        <a:rPr lang="en-US" sz="1100" b="1" kern="1200" dirty="0">
                          <a:solidFill>
                            <a:schemeClr val="tx1"/>
                          </a:solidFill>
                          <a:latin typeface="+mn-lt"/>
                          <a:ea typeface="+mn-ea"/>
                          <a:cs typeface="+mn-cs"/>
                        </a:rPr>
                        <a:t>3</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r>
                        <a:rPr lang="en-US" sz="1100" dirty="0">
                          <a:solidFill>
                            <a:schemeClr val="bg1"/>
                          </a:solidFill>
                          <a:latin typeface="+mj-lt"/>
                        </a:rPr>
                        <a:t>Student discipline</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240393595"/>
                  </a:ext>
                </a:extLst>
              </a:tr>
              <a:tr h="411217">
                <a:tc>
                  <a:txBody>
                    <a:bodyPr/>
                    <a:lstStyle/>
                    <a:p>
                      <a:pPr marL="0" algn="ctr" defTabSz="914400" rtl="0" eaLnBrk="1" latinLnBrk="0" hangingPunct="1"/>
                      <a:r>
                        <a:rPr lang="en-US" sz="1100" b="1" kern="1200" dirty="0">
                          <a:solidFill>
                            <a:schemeClr val="bg1"/>
                          </a:solidFill>
                          <a:latin typeface="+mn-lt"/>
                          <a:ea typeface="+mn-ea"/>
                          <a:cs typeface="+mn-cs"/>
                        </a:rPr>
                        <a:t>4</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8021"/>
                    </a:solidFill>
                  </a:tcPr>
                </a:tc>
                <a:tc>
                  <a:txBody>
                    <a:bodyPr/>
                    <a:lstStyle/>
                    <a:p>
                      <a:r>
                        <a:rPr lang="en-US" sz="1100" dirty="0">
                          <a:solidFill>
                            <a:schemeClr val="bg1"/>
                          </a:solidFill>
                          <a:latin typeface="+mj-lt"/>
                        </a:rPr>
                        <a:t>Student restraints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EYInterstate Light"/>
                          <a:ea typeface="+mn-ea"/>
                          <a:cs typeface="+mn-cs"/>
                        </a:rPr>
                        <a:t>H</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EYInterstate Light"/>
                          <a:ea typeface="+mn-ea"/>
                          <a:cs typeface="+mn-cs"/>
                        </a:rPr>
                        <a:t>H</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extLst>
                  <a:ext uri="{0D108BD9-81ED-4DB2-BD59-A6C34878D82A}">
                    <a16:rowId xmlns:a16="http://schemas.microsoft.com/office/drawing/2014/main" val="3671119947"/>
                  </a:ext>
                </a:extLst>
              </a:tr>
              <a:tr h="411217">
                <a:tc>
                  <a:txBody>
                    <a:bodyPr/>
                    <a:lstStyle/>
                    <a:p>
                      <a:pPr marL="0" algn="ctr" defTabSz="914400" rtl="0" eaLnBrk="1" latinLnBrk="0" hangingPunct="1"/>
                      <a:r>
                        <a:rPr lang="en-US" sz="1100" b="1" kern="1200" dirty="0">
                          <a:solidFill>
                            <a:schemeClr val="tx1"/>
                          </a:solidFill>
                          <a:latin typeface="+mn-lt"/>
                          <a:ea typeface="+mn-ea"/>
                          <a:cs typeface="+mn-cs"/>
                        </a:rPr>
                        <a:t>5</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r>
                        <a:rPr lang="en-US" sz="1100" dirty="0">
                          <a:solidFill>
                            <a:schemeClr val="bg1"/>
                          </a:solidFill>
                          <a:latin typeface="+mj-lt"/>
                        </a:rPr>
                        <a:t>AM bus- on time performance reporting</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EYInterstate Light"/>
                          <a:ea typeface="+mn-ea"/>
                          <a:cs typeface="+mn-cs"/>
                        </a:rPr>
                        <a:t> H </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bg1">
                              <a:lumMod val="50000"/>
                            </a:schemeClr>
                          </a:solidFill>
                          <a:latin typeface="+mn-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EYInterstate Ligh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EYInterstate Light"/>
                          <a:ea typeface="+mn-ea"/>
                          <a:cs typeface="+mn-cs"/>
                        </a:rPr>
                        <a:t>H</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extLst>
                  <a:ext uri="{0D108BD9-81ED-4DB2-BD59-A6C34878D82A}">
                    <a16:rowId xmlns:a16="http://schemas.microsoft.com/office/drawing/2014/main" val="2323190573"/>
                  </a:ext>
                </a:extLst>
              </a:tr>
              <a:tr h="411217">
                <a:tc>
                  <a:txBody>
                    <a:bodyPr/>
                    <a:lstStyle/>
                    <a:p>
                      <a:pPr marL="0" algn="ctr" defTabSz="914400" rtl="0" eaLnBrk="1" latinLnBrk="0" hangingPunct="1"/>
                      <a:r>
                        <a:rPr lang="en-US" sz="1100" b="1" kern="1200" dirty="0">
                          <a:solidFill>
                            <a:schemeClr val="tx1"/>
                          </a:solidFill>
                          <a:latin typeface="+mn-lt"/>
                          <a:ea typeface="+mn-ea"/>
                          <a:cs typeface="+mn-cs"/>
                        </a:rPr>
                        <a:t>6</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en-US" sz="1100" dirty="0">
                          <a:solidFill>
                            <a:schemeClr val="bg1"/>
                          </a:solidFill>
                          <a:latin typeface="+mj-lt"/>
                        </a:rPr>
                        <a:t>Parental complaints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n-US" sz="1100" b="0" kern="1200" dirty="0">
                          <a:solidFill>
                            <a:schemeClr val="bg1"/>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j-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j-lt"/>
                          <a:ea typeface="+mn-ea"/>
                          <a:cs typeface="+mn-cs"/>
                        </a:rPr>
                        <a:t>L</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j-l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n-US" sz="1100" b="0" kern="1200" dirty="0">
                          <a:solidFill>
                            <a:schemeClr val="bg1">
                              <a:lumMod val="50000"/>
                            </a:schemeClr>
                          </a:solidFill>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2E2E38">
                              <a:lumMod val="50000"/>
                            </a:srgbClr>
                          </a:solidFill>
                          <a:effectLst/>
                          <a:uLnTx/>
                          <a:uFillTx/>
                          <a:latin typeface="+mj-lt"/>
                          <a:ea typeface="+mn-ea"/>
                          <a:cs typeface="+mn-cs"/>
                        </a:rPr>
                        <a:t>M</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extLst>
                  <a:ext uri="{0D108BD9-81ED-4DB2-BD59-A6C34878D82A}">
                    <a16:rowId xmlns:a16="http://schemas.microsoft.com/office/drawing/2014/main" val="4229608355"/>
                  </a:ext>
                </a:extLst>
              </a:tr>
              <a:tr h="411217">
                <a:tc>
                  <a:txBody>
                    <a:bodyPr/>
                    <a:lstStyle/>
                    <a:p>
                      <a:pPr marL="0" algn="ctr" defTabSz="914400" rtl="0" eaLnBrk="1" latinLnBrk="0" hangingPunct="1"/>
                      <a:r>
                        <a:rPr lang="en-US" sz="1100" b="1" kern="1200" dirty="0">
                          <a:solidFill>
                            <a:schemeClr val="bg1"/>
                          </a:solidFill>
                          <a:latin typeface="+mn-lt"/>
                          <a:ea typeface="+mn-ea"/>
                          <a:cs typeface="+mn-cs"/>
                        </a:rPr>
                        <a:t>7</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r>
                        <a:rPr lang="en-US" sz="1100" dirty="0">
                          <a:solidFill>
                            <a:schemeClr val="bg1"/>
                          </a:solidFill>
                          <a:latin typeface="+mj-lt"/>
                        </a:rPr>
                        <a:t>Student assignment</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05307460"/>
                  </a:ext>
                </a:extLst>
              </a:tr>
            </a:tbl>
          </a:graphicData>
        </a:graphic>
      </p:graphicFrame>
      <p:sp>
        <p:nvSpPr>
          <p:cNvPr id="29" name="Rectangle 28">
            <a:extLst>
              <a:ext uri="{FF2B5EF4-FFF2-40B4-BE49-F238E27FC236}">
                <a16:creationId xmlns:a16="http://schemas.microsoft.com/office/drawing/2014/main" id="{28475D3E-D0B5-4763-A446-5FBAFB40B3DC}"/>
              </a:ext>
            </a:extLst>
          </p:cNvPr>
          <p:cNvSpPr/>
          <p:nvPr/>
        </p:nvSpPr>
        <p:spPr>
          <a:xfrm>
            <a:off x="4429724" y="6077284"/>
            <a:ext cx="162889" cy="211697"/>
          </a:xfrm>
          <a:prstGeom prst="rect">
            <a:avLst/>
          </a:prstGeom>
          <a:solidFill>
            <a:srgbClr val="E80D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US" sz="800" dirty="0">
                <a:solidFill>
                  <a:srgbClr val="FFFFFF"/>
                </a:solidFill>
                <a:latin typeface="EYInterstate Light"/>
              </a:rPr>
              <a:t>H </a:t>
            </a:r>
          </a:p>
        </p:txBody>
      </p:sp>
      <p:sp>
        <p:nvSpPr>
          <p:cNvPr id="30" name="TextBox 29">
            <a:extLst>
              <a:ext uri="{FF2B5EF4-FFF2-40B4-BE49-F238E27FC236}">
                <a16:creationId xmlns:a16="http://schemas.microsoft.com/office/drawing/2014/main" id="{18A58DB6-E3B1-42D6-9FE2-DF19DDD766A7}"/>
              </a:ext>
            </a:extLst>
          </p:cNvPr>
          <p:cNvSpPr txBox="1"/>
          <p:nvPr/>
        </p:nvSpPr>
        <p:spPr>
          <a:xfrm>
            <a:off x="4629150" y="6075958"/>
            <a:ext cx="551299" cy="200055"/>
          </a:xfrm>
          <a:prstGeom prst="rect">
            <a:avLst/>
          </a:prstGeom>
          <a:noFill/>
        </p:spPr>
        <p:txBody>
          <a:bodyPr wrap="square" lIns="0">
            <a:noAutofit/>
          </a:bodyPr>
          <a:lstStyle/>
          <a:p>
            <a:pPr defTabSz="913943"/>
            <a:r>
              <a:rPr lang="en-US" sz="700" dirty="0">
                <a:solidFill>
                  <a:srgbClr val="2E2E38"/>
                </a:solidFill>
                <a:latin typeface="EYInterstate Light"/>
              </a:rPr>
              <a:t>High risk</a:t>
            </a:r>
            <a:endParaRPr lang="en-US" sz="700" dirty="0">
              <a:solidFill>
                <a:srgbClr val="FFFFFF"/>
              </a:solidFill>
              <a:latin typeface="EYInterstate Light"/>
            </a:endParaRPr>
          </a:p>
        </p:txBody>
      </p:sp>
      <p:sp>
        <p:nvSpPr>
          <p:cNvPr id="31" name="Rectangle 30">
            <a:extLst>
              <a:ext uri="{FF2B5EF4-FFF2-40B4-BE49-F238E27FC236}">
                <a16:creationId xmlns:a16="http://schemas.microsoft.com/office/drawing/2014/main" id="{C097BD79-4394-4C51-BC39-36972A688628}"/>
              </a:ext>
            </a:extLst>
          </p:cNvPr>
          <p:cNvSpPr/>
          <p:nvPr/>
        </p:nvSpPr>
        <p:spPr>
          <a:xfrm>
            <a:off x="5208850" y="6076851"/>
            <a:ext cx="162889" cy="21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US" sz="800" dirty="0">
                <a:solidFill>
                  <a:srgbClr val="2E2E38">
                    <a:lumMod val="50000"/>
                  </a:srgbClr>
                </a:solidFill>
                <a:latin typeface="EYInterstate Light"/>
              </a:rPr>
              <a:t>M </a:t>
            </a:r>
          </a:p>
        </p:txBody>
      </p:sp>
      <p:sp>
        <p:nvSpPr>
          <p:cNvPr id="34" name="TextBox 33">
            <a:extLst>
              <a:ext uri="{FF2B5EF4-FFF2-40B4-BE49-F238E27FC236}">
                <a16:creationId xmlns:a16="http://schemas.microsoft.com/office/drawing/2014/main" id="{AAA9A5E1-DE4A-41B7-B64C-AA5C23E5C5A1}"/>
              </a:ext>
            </a:extLst>
          </p:cNvPr>
          <p:cNvSpPr txBox="1"/>
          <p:nvPr/>
        </p:nvSpPr>
        <p:spPr>
          <a:xfrm>
            <a:off x="5416014" y="6075521"/>
            <a:ext cx="757699" cy="200055"/>
          </a:xfrm>
          <a:prstGeom prst="rect">
            <a:avLst/>
          </a:prstGeom>
          <a:noFill/>
        </p:spPr>
        <p:txBody>
          <a:bodyPr wrap="square" lIns="0">
            <a:noAutofit/>
          </a:bodyPr>
          <a:lstStyle/>
          <a:p>
            <a:pPr defTabSz="913943"/>
            <a:r>
              <a:rPr lang="en-US" sz="700" dirty="0">
                <a:solidFill>
                  <a:srgbClr val="2E2E38"/>
                </a:solidFill>
                <a:latin typeface="EYInterstate Light"/>
              </a:rPr>
              <a:t>Moderate risk</a:t>
            </a:r>
            <a:endParaRPr lang="en-US" sz="700" dirty="0">
              <a:solidFill>
                <a:srgbClr val="FFFFFF"/>
              </a:solidFill>
              <a:latin typeface="EYInterstate Light"/>
            </a:endParaRPr>
          </a:p>
        </p:txBody>
      </p:sp>
      <p:sp>
        <p:nvSpPr>
          <p:cNvPr id="35" name="Rectangle 34">
            <a:extLst>
              <a:ext uri="{FF2B5EF4-FFF2-40B4-BE49-F238E27FC236}">
                <a16:creationId xmlns:a16="http://schemas.microsoft.com/office/drawing/2014/main" id="{7E6E8EA4-BB88-4B74-B225-517AD9070B61}"/>
              </a:ext>
            </a:extLst>
          </p:cNvPr>
          <p:cNvSpPr/>
          <p:nvPr/>
        </p:nvSpPr>
        <p:spPr>
          <a:xfrm>
            <a:off x="6217990" y="6076851"/>
            <a:ext cx="162889" cy="211697"/>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US" sz="800" dirty="0">
                <a:solidFill>
                  <a:srgbClr val="2E2E38">
                    <a:lumMod val="50000"/>
                  </a:srgbClr>
                </a:solidFill>
                <a:latin typeface="EYInterstate Light"/>
              </a:rPr>
              <a:t>L </a:t>
            </a:r>
          </a:p>
        </p:txBody>
      </p:sp>
      <p:sp>
        <p:nvSpPr>
          <p:cNvPr id="36" name="TextBox 35">
            <a:extLst>
              <a:ext uri="{FF2B5EF4-FFF2-40B4-BE49-F238E27FC236}">
                <a16:creationId xmlns:a16="http://schemas.microsoft.com/office/drawing/2014/main" id="{91010659-FB8E-4173-9254-08A2ADF2D9C4}"/>
              </a:ext>
            </a:extLst>
          </p:cNvPr>
          <p:cNvSpPr txBox="1"/>
          <p:nvPr/>
        </p:nvSpPr>
        <p:spPr>
          <a:xfrm>
            <a:off x="6425153" y="6075521"/>
            <a:ext cx="492936" cy="199951"/>
          </a:xfrm>
          <a:prstGeom prst="rect">
            <a:avLst/>
          </a:prstGeom>
          <a:noFill/>
        </p:spPr>
        <p:txBody>
          <a:bodyPr wrap="square" lIns="0">
            <a:noAutofit/>
          </a:bodyPr>
          <a:lstStyle/>
          <a:p>
            <a:pPr defTabSz="913943"/>
            <a:r>
              <a:rPr lang="en-US" sz="700" dirty="0">
                <a:solidFill>
                  <a:srgbClr val="2E2E38"/>
                </a:solidFill>
                <a:latin typeface="EYInterstate Light"/>
              </a:rPr>
              <a:t>Low risk</a:t>
            </a:r>
            <a:endParaRPr lang="en-US" sz="700" dirty="0">
              <a:solidFill>
                <a:srgbClr val="FFFFFF"/>
              </a:solidFill>
              <a:latin typeface="EYInterstate Light"/>
            </a:endParaRPr>
          </a:p>
        </p:txBody>
      </p:sp>
      <p:sp>
        <p:nvSpPr>
          <p:cNvPr id="37" name="Rectangle 36">
            <a:extLst>
              <a:ext uri="{FF2B5EF4-FFF2-40B4-BE49-F238E27FC236}">
                <a16:creationId xmlns:a16="http://schemas.microsoft.com/office/drawing/2014/main" id="{CBBF2017-5EC6-4C2F-B271-439222EC32EB}"/>
              </a:ext>
            </a:extLst>
          </p:cNvPr>
          <p:cNvSpPr/>
          <p:nvPr/>
        </p:nvSpPr>
        <p:spPr>
          <a:xfrm>
            <a:off x="6962365" y="6063561"/>
            <a:ext cx="162889" cy="211697"/>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US" sz="800" dirty="0">
                <a:solidFill>
                  <a:srgbClr val="2E2E38">
                    <a:lumMod val="50000"/>
                  </a:srgbClr>
                </a:solidFill>
                <a:latin typeface="EYInterstate Light"/>
              </a:rPr>
              <a:t>N </a:t>
            </a:r>
          </a:p>
        </p:txBody>
      </p:sp>
      <p:sp>
        <p:nvSpPr>
          <p:cNvPr id="38" name="TextBox 37">
            <a:extLst>
              <a:ext uri="{FF2B5EF4-FFF2-40B4-BE49-F238E27FC236}">
                <a16:creationId xmlns:a16="http://schemas.microsoft.com/office/drawing/2014/main" id="{9BEF48F3-D2C2-4DC2-9C98-493E4E2BA25C}"/>
              </a:ext>
            </a:extLst>
          </p:cNvPr>
          <p:cNvSpPr txBox="1"/>
          <p:nvPr/>
        </p:nvSpPr>
        <p:spPr>
          <a:xfrm>
            <a:off x="7169529" y="6064954"/>
            <a:ext cx="801974" cy="199951"/>
          </a:xfrm>
          <a:prstGeom prst="rect">
            <a:avLst/>
          </a:prstGeom>
          <a:noFill/>
        </p:spPr>
        <p:txBody>
          <a:bodyPr wrap="square" lIns="0">
            <a:noAutofit/>
          </a:bodyPr>
          <a:lstStyle/>
          <a:p>
            <a:pPr defTabSz="913943"/>
            <a:r>
              <a:rPr lang="en-US" sz="700" dirty="0">
                <a:solidFill>
                  <a:srgbClr val="2E2E38"/>
                </a:solidFill>
                <a:latin typeface="EYInterstate Light"/>
              </a:rPr>
              <a:t>Not evaluated</a:t>
            </a:r>
            <a:endParaRPr lang="en-US" sz="700" dirty="0">
              <a:solidFill>
                <a:srgbClr val="FFFFFF"/>
              </a:solidFill>
              <a:latin typeface="EYInterstate Light"/>
            </a:endParaRPr>
          </a:p>
        </p:txBody>
      </p:sp>
      <p:sp>
        <p:nvSpPr>
          <p:cNvPr id="18" name="TextBox 17">
            <a:extLst>
              <a:ext uri="{FF2B5EF4-FFF2-40B4-BE49-F238E27FC236}">
                <a16:creationId xmlns:a16="http://schemas.microsoft.com/office/drawing/2014/main" id="{BA73F904-D69F-4BDE-A5EF-D9C29F74216F}"/>
              </a:ext>
            </a:extLst>
          </p:cNvPr>
          <p:cNvSpPr txBox="1"/>
          <p:nvPr/>
        </p:nvSpPr>
        <p:spPr>
          <a:xfrm>
            <a:off x="3574503" y="6397832"/>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28</a:t>
            </a:fld>
            <a:endParaRPr lang="en-GB" dirty="0">
              <a:solidFill>
                <a:srgbClr val="2E2E38"/>
              </a:solidFill>
            </a:endParaRPr>
          </a:p>
        </p:txBody>
      </p:sp>
    </p:spTree>
    <p:extLst>
      <p:ext uri="{BB962C8B-B14F-4D97-AF65-F5344CB8AC3E}">
        <p14:creationId xmlns:p14="http://schemas.microsoft.com/office/powerpoint/2010/main" val="1938349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316657108"/>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43013" name="think-cell Slide" r:id="rId6" imgW="415" imgH="416" progId="TCLayout.ActiveDocument.1">
                  <p:embed/>
                </p:oleObj>
              </mc:Choice>
              <mc:Fallback>
                <p:oleObj name="think-cell Slide" r:id="rId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7"/>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2800" cy="590093"/>
          </a:xfrm>
        </p:spPr>
        <p:txBody>
          <a:bodyPr vert="horz"/>
          <a:lstStyle/>
          <a:p>
            <a:r>
              <a:rPr lang="en-GB" dirty="0"/>
              <a:t>Summary of key data points</a:t>
            </a:r>
            <a:br>
              <a:rPr lang="en-GB" dirty="0"/>
            </a:br>
            <a:r>
              <a:rPr lang="en-IN" sz="1599" dirty="0"/>
              <a:t>Within in each domain there are key data points informing ratings of moderate and high level risk</a:t>
            </a:r>
            <a:endParaRPr lang="en-IN" sz="1599" dirty="0">
              <a:solidFill>
                <a:srgbClr val="FF0000"/>
              </a:solidFill>
            </a:endParaRPr>
          </a:p>
        </p:txBody>
      </p:sp>
      <p:sp>
        <p:nvSpPr>
          <p:cNvPr id="17" name="Arrow: Left-Right 16">
            <a:extLst>
              <a:ext uri="{FF2B5EF4-FFF2-40B4-BE49-F238E27FC236}">
                <a16:creationId xmlns:a16="http://schemas.microsoft.com/office/drawing/2014/main" id="{3C8E70BC-D5D8-420E-B490-2DF3D222763F}"/>
              </a:ext>
            </a:extLst>
          </p:cNvPr>
          <p:cNvSpPr/>
          <p:nvPr/>
        </p:nvSpPr>
        <p:spPr>
          <a:xfrm>
            <a:off x="4361520" y="1044529"/>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defRPr/>
            </a:pPr>
            <a:r>
              <a:rPr lang="en-US" sz="1199" b="1" dirty="0">
                <a:solidFill>
                  <a:srgbClr val="2E2E38"/>
                </a:solidFill>
                <a:latin typeface="EYInterstate Light"/>
              </a:rPr>
              <a:t>Data domain analysis highlights</a:t>
            </a:r>
            <a:endParaRPr lang="en-US" sz="1199" dirty="0">
              <a:solidFill>
                <a:srgbClr val="2E2E38"/>
              </a:solidFill>
              <a:latin typeface="EYInterstate Light"/>
            </a:endParaRPr>
          </a:p>
        </p:txBody>
      </p:sp>
      <p:cxnSp>
        <p:nvCxnSpPr>
          <p:cNvPr id="19" name="Straight Connector 18">
            <a:extLst>
              <a:ext uri="{FF2B5EF4-FFF2-40B4-BE49-F238E27FC236}">
                <a16:creationId xmlns:a16="http://schemas.microsoft.com/office/drawing/2014/main" id="{83905594-B82E-4DA0-AF92-264CA118C6CA}"/>
              </a:ext>
              <a:ext uri="{C183D7F6-B498-43B3-948B-1728B52AA6E4}">
                <adec:decorative xmlns:adec="http://schemas.microsoft.com/office/drawing/2017/decorative" val="1"/>
              </a:ext>
            </a:extLst>
          </p:cNvPr>
          <p:cNvCxnSpPr>
            <a:stCxn id="17" idx="4"/>
            <a:endCxn id="17" idx="6"/>
          </p:cNvCxnSpPr>
          <p:nvPr/>
        </p:nvCxnSpPr>
        <p:spPr>
          <a:xfrm>
            <a:off x="4361520" y="1301763"/>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5" name="Table 11" descr="Data domain analysis highlights">
            <a:extLst>
              <a:ext uri="{FF2B5EF4-FFF2-40B4-BE49-F238E27FC236}">
                <a16:creationId xmlns:a16="http://schemas.microsoft.com/office/drawing/2014/main" id="{631DC6C4-7005-41C3-8CE7-1EB6E26B96C1}"/>
              </a:ext>
            </a:extLst>
          </p:cNvPr>
          <p:cNvGraphicFramePr>
            <a:graphicFrameLocks/>
          </p:cNvGraphicFramePr>
          <p:nvPr>
            <p:extLst>
              <p:ext uri="{D42A27DB-BD31-4B8C-83A1-F6EECF244321}">
                <p14:modId xmlns:p14="http://schemas.microsoft.com/office/powerpoint/2010/main" val="51649149"/>
              </p:ext>
            </p:extLst>
          </p:nvPr>
        </p:nvGraphicFramePr>
        <p:xfrm>
          <a:off x="620080" y="1375429"/>
          <a:ext cx="10972804" cy="4923484"/>
        </p:xfrm>
        <a:graphic>
          <a:graphicData uri="http://schemas.openxmlformats.org/drawingml/2006/table">
            <a:tbl>
              <a:tblPr firstRow="1" bandRow="1">
                <a:tableStyleId>{F2DE63D5-997A-4646-A377-4702673A728D}</a:tableStyleId>
              </a:tblPr>
              <a:tblGrid>
                <a:gridCol w="381059">
                  <a:extLst>
                    <a:ext uri="{9D8B030D-6E8A-4147-A177-3AD203B41FA5}">
                      <a16:colId xmlns:a16="http://schemas.microsoft.com/office/drawing/2014/main" val="215802128"/>
                    </a:ext>
                  </a:extLst>
                </a:gridCol>
                <a:gridCol w="1568410">
                  <a:extLst>
                    <a:ext uri="{9D8B030D-6E8A-4147-A177-3AD203B41FA5}">
                      <a16:colId xmlns:a16="http://schemas.microsoft.com/office/drawing/2014/main" val="4182854494"/>
                    </a:ext>
                  </a:extLst>
                </a:gridCol>
                <a:gridCol w="9023335">
                  <a:extLst>
                    <a:ext uri="{9D8B030D-6E8A-4147-A177-3AD203B41FA5}">
                      <a16:colId xmlns:a16="http://schemas.microsoft.com/office/drawing/2014/main" val="2418484499"/>
                    </a:ext>
                  </a:extLst>
                </a:gridCol>
              </a:tblGrid>
              <a:tr h="232219">
                <a:tc>
                  <a:txBody>
                    <a:bodyPr/>
                    <a:lstStyle/>
                    <a:p>
                      <a:pPr algn="ctr"/>
                      <a:r>
                        <a:rPr lang="en-US" sz="1100" dirty="0">
                          <a:latin typeface="+mj-lt"/>
                        </a:rPr>
                        <a:t>No.</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dirty="0">
                          <a:latin typeface="+mj-lt"/>
                        </a:rPr>
                        <a:t>Data domain</a:t>
                      </a:r>
                      <a:endParaRPr lang="en-US" sz="1000" dirty="0"/>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100" dirty="0">
                          <a:latin typeface="+mj-lt"/>
                        </a:rPr>
                        <a:t>Key SY2021-22 data points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853419591"/>
                  </a:ext>
                </a:extLst>
              </a:tr>
              <a:tr h="516961">
                <a:tc>
                  <a:txBody>
                    <a:bodyPr/>
                    <a:lstStyle/>
                    <a:p>
                      <a:pPr algn="ctr"/>
                      <a:r>
                        <a:rPr lang="en-US" sz="1100" b="1" dirty="0">
                          <a:solidFill>
                            <a:schemeClr val="tx1"/>
                          </a:solidFill>
                          <a:latin typeface="+mj-lt"/>
                        </a:rPr>
                        <a:t>1a</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en-US" sz="1000" dirty="0">
                          <a:solidFill>
                            <a:schemeClr val="bg1"/>
                          </a:solidFill>
                          <a:latin typeface="+mj-lt"/>
                        </a:rPr>
                        <a:t>Student program participation – Special Education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chemeClr val="bg2"/>
                          </a:solidFill>
                          <a:latin typeface="+mj-lt"/>
                          <a:ea typeface="+mn-ea"/>
                          <a:cs typeface="+mn-cs"/>
                        </a:rPr>
                        <a:t>~25% of 100 sampled IEPs were overdue in EdPlan on June 30</a:t>
                      </a:r>
                      <a:r>
                        <a:rPr lang="en-US" sz="1000" b="0" kern="1200" baseline="0" noProof="0" dirty="0">
                          <a:solidFill>
                            <a:schemeClr val="bg2"/>
                          </a:solidFill>
                          <a:latin typeface="+mj-lt"/>
                          <a:ea typeface="+mn-ea"/>
                          <a:cs typeface="+mn-cs"/>
                        </a:rPr>
                        <a:t>, 2022, when the data was certified and submitted to DESE</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dirty="0">
                          <a:solidFill>
                            <a:schemeClr val="bg1"/>
                          </a:solidFill>
                        </a:rPr>
                        <a:t>Of the 25 IEPs in the sample that were overdue, ~40% became overdue prior to the SY2021-22 school year</a:t>
                      </a:r>
                      <a:endParaRPr lang="en-US" sz="1000" b="0" kern="1200" noProof="0" dirty="0">
                        <a:solidFill>
                          <a:schemeClr val="bg1"/>
                        </a:solidFill>
                        <a:latin typeface="+mj-lt"/>
                        <a:ea typeface="+mn-ea"/>
                        <a:cs typeface="+mn-cs"/>
                      </a:endParaRP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333450"/>
                  </a:ext>
                </a:extLst>
              </a:tr>
              <a:tr h="516961">
                <a:tc>
                  <a:txBody>
                    <a:bodyPr/>
                    <a:lstStyle/>
                    <a:p>
                      <a:pPr algn="ctr"/>
                      <a:r>
                        <a:rPr lang="en-US" sz="1100" b="1" dirty="0">
                          <a:solidFill>
                            <a:schemeClr val="tx1"/>
                          </a:solidFill>
                          <a:latin typeface="+mj-lt"/>
                        </a:rPr>
                        <a:t>1b</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Student program participation – English Learners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chemeClr val="bg1"/>
                          </a:solidFill>
                          <a:latin typeface="+mj-lt"/>
                          <a:ea typeface="+mn-ea"/>
                          <a:cs typeface="+mn-cs"/>
                        </a:rPr>
                        <a:t>~94% of EL students in BPS had an ACCESS score for the SY2021-22 school year</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chemeClr val="bg1"/>
                          </a:solidFill>
                          <a:latin typeface="+mj-lt"/>
                          <a:ea typeface="+mn-ea"/>
                          <a:cs typeface="+mn-cs"/>
                        </a:rPr>
                        <a:t>~45% of EL students with an ACCESS score and ELD level had an ELD level different than that recommended per BPS policy based on their ACCESS score; where they deviated, ELD level was generally higher than the associated ACCESS score</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839227"/>
                  </a:ext>
                </a:extLst>
              </a:tr>
              <a:tr h="367097">
                <a:tc>
                  <a:txBody>
                    <a:bodyPr/>
                    <a:lstStyle/>
                    <a:p>
                      <a:pPr marL="0" algn="ctr" defTabSz="914400" rtl="0" eaLnBrk="1" latinLnBrk="0" hangingPunct="1"/>
                      <a:r>
                        <a:rPr lang="en-US" sz="1100" b="1" kern="1200" dirty="0">
                          <a:solidFill>
                            <a:schemeClr val="tx1"/>
                          </a:solidFill>
                          <a:latin typeface="+mj-lt"/>
                          <a:ea typeface="+mn-ea"/>
                          <a:cs typeface="+mn-cs"/>
                        </a:rPr>
                        <a:t>2a</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r>
                        <a:rPr lang="en-US" sz="1000" dirty="0">
                          <a:solidFill>
                            <a:schemeClr val="bg1"/>
                          </a:solidFill>
                          <a:latin typeface="+mj-lt"/>
                        </a:rPr>
                        <a:t>Student enrollment and exit – enrollment </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chemeClr val="bg1">
                              <a:lumMod val="50000"/>
                            </a:schemeClr>
                          </a:solidFill>
                          <a:latin typeface="+mj-lt"/>
                          <a:ea typeface="+mn-ea"/>
                          <a:cs typeface="+mn-cs"/>
                        </a:rPr>
                        <a:t>Student enrollment had low identified risk in all dimensions aside from data oversight and monitoring</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480109"/>
                  </a:ext>
                </a:extLst>
              </a:tr>
              <a:tr h="367097">
                <a:tc>
                  <a:txBody>
                    <a:bodyPr/>
                    <a:lstStyle/>
                    <a:p>
                      <a:pPr marL="0" algn="ctr" defTabSz="914400" rtl="0" eaLnBrk="1" latinLnBrk="0" hangingPunct="1"/>
                      <a:r>
                        <a:rPr lang="en-US" sz="1100" b="1" kern="1200" dirty="0">
                          <a:solidFill>
                            <a:schemeClr val="tx1"/>
                          </a:solidFill>
                          <a:latin typeface="+mj-lt"/>
                          <a:ea typeface="+mn-ea"/>
                          <a:cs typeface="+mn-cs"/>
                        </a:rPr>
                        <a:t>2b</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Student enrollment and exit - withdrawals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indent="-108000" algn="l" defTabSz="914400" rtl="0" eaLnBrk="1" latinLnBrk="0" hangingPunct="1">
                        <a:buClrTx/>
                        <a:buSzPct val="75000"/>
                        <a:buFont typeface="Wingdings 3" panose="05040102010807070707" pitchFamily="18" charset="2"/>
                        <a:buChar char=""/>
                      </a:pPr>
                      <a:r>
                        <a:rPr lang="en-US" sz="1000" b="0" kern="1200" dirty="0">
                          <a:solidFill>
                            <a:schemeClr val="bg1">
                              <a:lumMod val="50000"/>
                            </a:schemeClr>
                          </a:solidFill>
                          <a:latin typeface="+mj-lt"/>
                          <a:ea typeface="+mn-ea"/>
                          <a:cs typeface="+mn-cs"/>
                        </a:rPr>
                        <a:t>80% of student withdrawal samples (80 out of 100) did not have documentation in Aspen</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30633"/>
                  </a:ext>
                </a:extLst>
              </a:tr>
              <a:tr h="367097">
                <a:tc>
                  <a:txBody>
                    <a:bodyPr/>
                    <a:lstStyle/>
                    <a:p>
                      <a:pPr marL="0" algn="ctr" defTabSz="914400" rtl="0" eaLnBrk="1" latinLnBrk="0" hangingPunct="1"/>
                      <a:r>
                        <a:rPr lang="en-US" sz="1100" b="1" kern="1200" dirty="0">
                          <a:solidFill>
                            <a:schemeClr val="tx1"/>
                          </a:solidFill>
                          <a:latin typeface="+mj-lt"/>
                          <a:ea typeface="+mn-ea"/>
                          <a:cs typeface="+mn-cs"/>
                        </a:rPr>
                        <a:t>3</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1E783A"/>
                    </a:solidFill>
                  </a:tcPr>
                </a:tc>
                <a:tc>
                  <a:txBody>
                    <a:bodyPr/>
                    <a:lstStyle/>
                    <a:p>
                      <a:r>
                        <a:rPr lang="en-US" sz="1000" dirty="0">
                          <a:solidFill>
                            <a:schemeClr val="bg1"/>
                          </a:solidFill>
                          <a:latin typeface="+mj-lt"/>
                        </a:rPr>
                        <a:t>Student discipline</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chemeClr val="bg1"/>
                          </a:solidFill>
                          <a:latin typeface="+mj-lt"/>
                          <a:ea typeface="+mn-ea"/>
                          <a:cs typeface="+mn-cs"/>
                        </a:rPr>
                        <a:t>Student discipline had low identified risk in all dimensions aside from oversight and monitoring, and data completeness and accuracy</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chemeClr val="bg1"/>
                          </a:solidFill>
                          <a:latin typeface="+mj-lt"/>
                          <a:ea typeface="+mn-ea"/>
                          <a:cs typeface="+mn-cs"/>
                        </a:rPr>
                        <a:t>~37% of suspensions sampled did not have a hearing report in Aspen (not an explicit BPS requirement) making it difficult to assess completeness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93595"/>
                  </a:ext>
                </a:extLst>
              </a:tr>
              <a:tr h="634072">
                <a:tc>
                  <a:txBody>
                    <a:bodyPr/>
                    <a:lstStyle/>
                    <a:p>
                      <a:pPr marL="0" algn="ctr" defTabSz="914400" rtl="0" eaLnBrk="1" latinLnBrk="0" hangingPunct="1"/>
                      <a:r>
                        <a:rPr lang="en-US" sz="1100" b="1" kern="1200" dirty="0">
                          <a:solidFill>
                            <a:schemeClr val="bg1"/>
                          </a:solidFill>
                          <a:latin typeface="+mj-lt"/>
                          <a:ea typeface="+mn-ea"/>
                          <a:cs typeface="+mn-cs"/>
                        </a:rPr>
                        <a:t>4</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6D00"/>
                    </a:solidFill>
                  </a:tcPr>
                </a:tc>
                <a:tc>
                  <a:txBody>
                    <a:bodyPr/>
                    <a:lstStyle/>
                    <a:p>
                      <a:r>
                        <a:rPr lang="en-US" sz="1000" dirty="0">
                          <a:solidFill>
                            <a:schemeClr val="bg1"/>
                          </a:solidFill>
                          <a:latin typeface="+mj-lt"/>
                        </a:rPr>
                        <a:t>Student restraints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chemeClr val="bg1">
                              <a:lumMod val="50000"/>
                            </a:schemeClr>
                          </a:solidFill>
                          <a:latin typeface="+mj-lt"/>
                          <a:ea typeface="+mn-ea"/>
                          <a:cs typeface="+mn-cs"/>
                        </a:rPr>
                        <a:t>~30% of all restraints reported in BPS were not reported to DESE, as required by state regulation, and instead were only reported in Aspen</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kern="1200" dirty="0">
                          <a:solidFill>
                            <a:schemeClr val="bg1"/>
                          </a:solidFill>
                          <a:effectLst/>
                          <a:latin typeface="+mj-lt"/>
                          <a:ea typeface="+mn-ea"/>
                          <a:cs typeface="+mn-cs"/>
                        </a:rPr>
                        <a:t>14 of the 204 restraints that BPS reported to DESE involved an injury. Of those 14 restraints, 12 were reported outside of the required three-day reporting window for restraints resulting in an injury</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119947"/>
                  </a:ext>
                </a:extLst>
              </a:tr>
              <a:tr h="367097">
                <a:tc>
                  <a:txBody>
                    <a:bodyPr/>
                    <a:lstStyle/>
                    <a:p>
                      <a:pPr marL="0" algn="ctr" defTabSz="914400" rtl="0" eaLnBrk="1" latinLnBrk="0" hangingPunct="1"/>
                      <a:r>
                        <a:rPr lang="en-US" sz="1100" b="1" kern="1200" dirty="0">
                          <a:solidFill>
                            <a:schemeClr val="tx1"/>
                          </a:solidFill>
                          <a:latin typeface="+mj-lt"/>
                          <a:ea typeface="+mn-ea"/>
                          <a:cs typeface="+mn-cs"/>
                        </a:rPr>
                        <a:t>5</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7E40E9"/>
                    </a:solidFill>
                  </a:tcPr>
                </a:tc>
                <a:tc>
                  <a:txBody>
                    <a:bodyPr/>
                    <a:lstStyle/>
                    <a:p>
                      <a:r>
                        <a:rPr lang="en-US" sz="1000" dirty="0">
                          <a:solidFill>
                            <a:schemeClr val="bg1"/>
                          </a:solidFill>
                          <a:latin typeface="+mj-lt"/>
                        </a:rPr>
                        <a:t>AM bus- on time performance reporting</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chemeClr val="bg1">
                              <a:lumMod val="50000"/>
                            </a:schemeClr>
                          </a:solidFill>
                          <a:latin typeface="+mj-lt"/>
                          <a:ea typeface="+mn-ea"/>
                          <a:cs typeface="+mn-cs"/>
                        </a:rPr>
                        <a:t>AM-on time bus calculations are accurate within a percentage point for reporting periods with complete data</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chemeClr val="bg1">
                              <a:lumMod val="50000"/>
                            </a:schemeClr>
                          </a:solidFill>
                          <a:latin typeface="+mj-lt"/>
                          <a:ea typeface="+mn-ea"/>
                          <a:cs typeface="+mn-cs"/>
                        </a:rPr>
                        <a:t>Arrival data used in SY2021-22 for OTP calculations excluded ~25% of planned routes from the metric due to a lack of available data for these routes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0573"/>
                  </a:ext>
                </a:extLst>
              </a:tr>
              <a:tr h="666825">
                <a:tc>
                  <a:txBody>
                    <a:bodyPr/>
                    <a:lstStyle/>
                    <a:p>
                      <a:pPr marL="0" algn="ctr" defTabSz="914400" rtl="0" eaLnBrk="1" latinLnBrk="0" hangingPunct="1"/>
                      <a:r>
                        <a:rPr lang="en-US" sz="1100" b="1" kern="1200" dirty="0">
                          <a:solidFill>
                            <a:schemeClr val="tx1"/>
                          </a:solidFill>
                          <a:latin typeface="+mj-lt"/>
                          <a:ea typeface="+mn-ea"/>
                          <a:cs typeface="+mn-cs"/>
                        </a:rPr>
                        <a:t>6</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CC0000"/>
                    </a:solidFill>
                  </a:tcPr>
                </a:tc>
                <a:tc>
                  <a:txBody>
                    <a:bodyPr/>
                    <a:lstStyle/>
                    <a:p>
                      <a:r>
                        <a:rPr lang="en-US" sz="1000" dirty="0">
                          <a:solidFill>
                            <a:schemeClr val="bg1"/>
                          </a:solidFill>
                          <a:latin typeface="+mj-lt"/>
                        </a:rPr>
                        <a:t>Parental complaints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chemeClr val="bg2"/>
                          </a:solidFill>
                          <a:latin typeface="+mn-lt"/>
                          <a:ea typeface="+mn-ea"/>
                          <a:cs typeface="+mn-cs"/>
                        </a:rPr>
                        <a:t>BPS has established two systems to field parent complaints: a Bullying Hotline for gathering all reports of bulling and a Family Helpline to field any family questions and concerns. Data from the Family Helpline was limited due to its recent May 2022 implementation</a:t>
                      </a:r>
                      <a:endParaRPr lang="en-US" sz="1000" b="0" kern="1200" dirty="0">
                        <a:solidFill>
                          <a:schemeClr val="bg2"/>
                        </a:solidFill>
                        <a:latin typeface="+mj-lt"/>
                        <a:ea typeface="+mn-ea"/>
                        <a:cs typeface="+mn-cs"/>
                      </a:endParaRPr>
                    </a:p>
                    <a:p>
                      <a:pPr marL="108000" lvl="0" indent="-108000" algn="l" defTabSz="914400" rtl="0" eaLnBrk="1" latinLnBrk="0" hangingPunct="1">
                        <a:buClrTx/>
                        <a:buSzPct val="75000"/>
                        <a:buFont typeface="Wingdings 3" panose="05040102010807070707" pitchFamily="18" charset="2"/>
                        <a:buChar char=""/>
                      </a:pPr>
                      <a:r>
                        <a:rPr lang="en-US" sz="1000" b="0" kern="1200" dirty="0">
                          <a:solidFill>
                            <a:schemeClr val="bg2"/>
                          </a:solidFill>
                          <a:latin typeface="+mj-lt"/>
                          <a:ea typeface="+mn-ea"/>
                          <a:cs typeface="+mn-cs"/>
                        </a:rPr>
                        <a:t>~32% of bullying report forms submitted via the BPS Bullying Hotline in SY2021-22 were not marked as closed / resolved; BPS policy states that investigations should be completed within 5 days of receipt by school leaders</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608355"/>
                  </a:ext>
                </a:extLst>
              </a:tr>
              <a:tr h="816690">
                <a:tc>
                  <a:txBody>
                    <a:bodyPr/>
                    <a:lstStyle/>
                    <a:p>
                      <a:pPr marL="0" algn="ctr" defTabSz="914400" rtl="0" eaLnBrk="1" latinLnBrk="0" hangingPunct="1"/>
                      <a:r>
                        <a:rPr lang="en-US" sz="1100" b="1" kern="1200" dirty="0">
                          <a:solidFill>
                            <a:schemeClr val="bg1"/>
                          </a:solidFill>
                          <a:latin typeface="+mj-lt"/>
                          <a:ea typeface="+mn-ea"/>
                          <a:cs typeface="+mn-cs"/>
                        </a:rPr>
                        <a:t>7</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A766"/>
                    </a:solidFill>
                  </a:tcPr>
                </a:tc>
                <a:tc>
                  <a:txBody>
                    <a:bodyPr/>
                    <a:lstStyle/>
                    <a:p>
                      <a:r>
                        <a:rPr lang="en-US" sz="1000" dirty="0">
                          <a:solidFill>
                            <a:schemeClr val="bg1"/>
                          </a:solidFill>
                          <a:latin typeface="+mj-lt"/>
                        </a:rPr>
                        <a:t>Student assignment</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08000" lvl="0" indent="-108000" algn="l" defTabSz="914400" rtl="0" eaLnBrk="1" latinLnBrk="0" hangingPunct="1">
                        <a:buClrTx/>
                        <a:buSzPct val="75000"/>
                        <a:buFont typeface="Wingdings 3" panose="05040102010807070707" pitchFamily="18" charset="2"/>
                        <a:buChar char=""/>
                      </a:pPr>
                      <a:r>
                        <a:rPr lang="en-US" sz="1000" b="0" kern="1200" dirty="0">
                          <a:solidFill>
                            <a:schemeClr val="bg2"/>
                          </a:solidFill>
                          <a:latin typeface="+mj-lt"/>
                          <a:ea typeface="+mn-ea"/>
                          <a:cs typeface="+mn-cs"/>
                        </a:rPr>
                        <a:t>Of BPS students assigned from January – June, when the assignment algorithm is used, ~73% received one of their top three choices via the algorithm, ~11% received a school outside of their top three via the algorithm, and ~16% were not assigned by the algorithm (primarily K0-K1 students) </a:t>
                      </a:r>
                    </a:p>
                    <a:p>
                      <a:pPr marL="564971" lvl="1" indent="-108000" algn="l" defTabSz="914400" rtl="0" eaLnBrk="1" latinLnBrk="0" hangingPunct="1">
                        <a:buClrTx/>
                        <a:buSzPct val="75000"/>
                        <a:buFont typeface="Wingdings 3" panose="05040102010807070707" pitchFamily="18" charset="2"/>
                        <a:buChar char=""/>
                      </a:pPr>
                      <a:r>
                        <a:rPr lang="en-US" sz="1000" b="0" kern="1200" dirty="0">
                          <a:solidFill>
                            <a:schemeClr val="bg2"/>
                          </a:solidFill>
                          <a:latin typeface="+mj-lt"/>
                          <a:ea typeface="+mn-ea"/>
                          <a:cs typeface="+mn-cs"/>
                        </a:rPr>
                        <a:t>Only K0-6 students were included in this analysis</a:t>
                      </a:r>
                    </a:p>
                    <a:p>
                      <a:pPr marL="564971" lvl="1" indent="-108000" algn="l" defTabSz="914400" rtl="0" eaLnBrk="1" latinLnBrk="0" hangingPunct="1">
                        <a:buClrTx/>
                        <a:buSzPct val="75000"/>
                        <a:buFont typeface="Wingdings 3" panose="05040102010807070707" pitchFamily="18" charset="2"/>
                        <a:buChar char=""/>
                      </a:pPr>
                      <a:r>
                        <a:rPr lang="en-US" sz="1000" b="0" kern="1200" dirty="0">
                          <a:solidFill>
                            <a:schemeClr val="bg2"/>
                          </a:solidFill>
                          <a:latin typeface="+mj-lt"/>
                          <a:ea typeface="+mn-ea"/>
                          <a:cs typeface="+mn-cs"/>
                        </a:rPr>
                        <a:t>Students who participated in multiple assignment rounds had their last round rankings used in the analysis</a:t>
                      </a:r>
                    </a:p>
                    <a:p>
                      <a:pPr marL="108000" lvl="0" indent="-108000" algn="l" defTabSz="914400" rtl="0" eaLnBrk="1" latinLnBrk="0" hangingPunct="1">
                        <a:buClrTx/>
                        <a:buSzPct val="75000"/>
                        <a:buFont typeface="Wingdings 3" panose="05040102010807070707" pitchFamily="18" charset="2"/>
                        <a:buChar char=""/>
                      </a:pPr>
                      <a:r>
                        <a:rPr lang="en-US" sz="1000" b="0" kern="1200" dirty="0">
                          <a:solidFill>
                            <a:schemeClr val="bg2"/>
                          </a:solidFill>
                          <a:latin typeface="+mj-lt"/>
                          <a:ea typeface="+mn-ea"/>
                          <a:cs typeface="+mn-cs"/>
                        </a:rPr>
                        <a:t>The average distance BPS students travel to school is 1.5 mi</a:t>
                      </a:r>
                    </a:p>
                  </a:txBody>
                  <a:tcPr marL="68508" marR="68508" marT="34254" marB="34254"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3197725"/>
                  </a:ext>
                </a:extLst>
              </a:tr>
            </a:tbl>
          </a:graphicData>
        </a:graphic>
      </p:graphicFrame>
      <p:sp>
        <p:nvSpPr>
          <p:cNvPr id="11" name="Callout_63804749004580674727">
            <a:extLst>
              <a:ext uri="{FF2B5EF4-FFF2-40B4-BE49-F238E27FC236}">
                <a16:creationId xmlns:a16="http://schemas.microsoft.com/office/drawing/2014/main" id="{75C33E55-212B-49F5-A5EB-E84F7198AE42}"/>
              </a:ext>
            </a:extLst>
          </p:cNvPr>
          <p:cNvSpPr/>
          <p:nvPr>
            <p:custDataLst>
              <p:tags r:id="rId3"/>
            </p:custDataLst>
          </p:nvPr>
        </p:nvSpPr>
        <p:spPr>
          <a:xfrm>
            <a:off x="404879" y="6372579"/>
            <a:ext cx="2743110" cy="429124"/>
          </a:xfrm>
          <a:prstGeom prst="wedgeRectCallout">
            <a:avLst>
              <a:gd name="adj1" fmla="val 11328"/>
              <a:gd name="adj2" fmla="val -69175"/>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5981" tIns="35981" rIns="35981" bIns="35981" rtlCol="0" anchor="ctr" anchorCtr="0">
            <a:noAutofit/>
          </a:bodyPr>
          <a:lstStyle/>
          <a:p>
            <a:pPr algn="ctr" defTabSz="913943">
              <a:defRPr/>
            </a:pPr>
            <a:r>
              <a:rPr lang="en-US" sz="900" i="1" dirty="0">
                <a:solidFill>
                  <a:srgbClr val="2E2E38"/>
                </a:solidFill>
                <a:latin typeface="EYInterstate Light"/>
                <a:cs typeface="Arial" panose="020B0604020202020204" pitchFamily="34" charset="0"/>
              </a:rPr>
              <a:t>The student assignment domain analysis was not focused on data completeness and accuracy, for more detail on this domain’s scope, see slide 9</a:t>
            </a:r>
          </a:p>
        </p:txBody>
      </p:sp>
      <p:sp>
        <p:nvSpPr>
          <p:cNvPr id="12" name="TextBox 11">
            <a:extLst>
              <a:ext uri="{FF2B5EF4-FFF2-40B4-BE49-F238E27FC236}">
                <a16:creationId xmlns:a16="http://schemas.microsoft.com/office/drawing/2014/main" id="{2C7CC79B-75A7-40A6-9037-9A0D76D606F8}"/>
              </a:ext>
            </a:extLst>
          </p:cNvPr>
          <p:cNvSpPr txBox="1"/>
          <p:nvPr/>
        </p:nvSpPr>
        <p:spPr>
          <a:xfrm>
            <a:off x="3574503" y="6438928"/>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a:defRPr/>
            </a:pPr>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29</a:t>
            </a:fld>
            <a:endParaRPr lang="en-GB" dirty="0">
              <a:solidFill>
                <a:srgbClr val="2E2E38"/>
              </a:solidFill>
            </a:endParaRPr>
          </a:p>
        </p:txBody>
      </p:sp>
    </p:spTree>
    <p:extLst>
      <p:ext uri="{BB962C8B-B14F-4D97-AF65-F5344CB8AC3E}">
        <p14:creationId xmlns:p14="http://schemas.microsoft.com/office/powerpoint/2010/main" val="155288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335441563"/>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163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95D25-2A5A-4910-A71E-B019FD909B85}"/>
              </a:ext>
            </a:extLst>
          </p:cNvPr>
          <p:cNvSpPr>
            <a:spLocks noGrp="1"/>
          </p:cNvSpPr>
          <p:nvPr>
            <p:ph type="title"/>
          </p:nvPr>
        </p:nvSpPr>
        <p:spPr/>
        <p:txBody>
          <a:bodyPr vert="horz"/>
          <a:lstStyle/>
          <a:p>
            <a:r>
              <a:rPr lang="en-IN" dirty="0">
                <a:solidFill>
                  <a:schemeClr val="bg2"/>
                </a:solidFill>
              </a:rPr>
              <a:t>Agenda </a:t>
            </a:r>
            <a:r>
              <a:rPr lang="en-IN" dirty="0">
                <a:solidFill>
                  <a:schemeClr val="tx1"/>
                </a:solidFill>
              </a:rPr>
              <a:t>(1/6)</a:t>
            </a:r>
          </a:p>
        </p:txBody>
      </p:sp>
      <p:sp>
        <p:nvSpPr>
          <p:cNvPr id="9" name="Rectangle 8">
            <a:extLst>
              <a:ext uri="{FF2B5EF4-FFF2-40B4-BE49-F238E27FC236}">
                <a16:creationId xmlns:a16="http://schemas.microsoft.com/office/drawing/2014/main" id="{02A39ABF-E9DF-4B6A-B83E-8D1BE07DC809}"/>
              </a:ext>
              <a:ext uri="{C183D7F6-B498-43B3-948B-1728B52AA6E4}">
                <adec:decorative xmlns:adec="http://schemas.microsoft.com/office/drawing/2017/decorative" val="1"/>
              </a:ext>
            </a:extLst>
          </p:cNvPr>
          <p:cNvSpPr/>
          <p:nvPr/>
        </p:nvSpPr>
        <p:spPr>
          <a:xfrm>
            <a:off x="612776" y="1153083"/>
            <a:ext cx="10014856" cy="6531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rgbClr val="2E2E38"/>
              </a:solidFill>
              <a:latin typeface="EYInterstate Light"/>
            </a:endParaRPr>
          </a:p>
        </p:txBody>
      </p:sp>
      <p:sp>
        <p:nvSpPr>
          <p:cNvPr id="3" name="TextBox 2">
            <a:extLst>
              <a:ext uri="{FF2B5EF4-FFF2-40B4-BE49-F238E27FC236}">
                <a16:creationId xmlns:a16="http://schemas.microsoft.com/office/drawing/2014/main" id="{2C6C2118-3F26-4E6A-B11E-B7539990B8FD}"/>
              </a:ext>
            </a:extLst>
          </p:cNvPr>
          <p:cNvSpPr txBox="1"/>
          <p:nvPr/>
        </p:nvSpPr>
        <p:spPr>
          <a:xfrm>
            <a:off x="612777" y="1148905"/>
            <a:ext cx="9715993" cy="3728950"/>
          </a:xfrm>
          <a:prstGeom prst="rect">
            <a:avLst/>
          </a:prstGeom>
          <a:noFill/>
        </p:spPr>
        <p:txBody>
          <a:bodyPr wrap="none" lIns="0" tIns="36557" rIns="0" bIns="0" rtlCol="0">
            <a:spAutoFit/>
          </a:bodyPr>
          <a:lstStyle/>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Executive summary</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Project overview</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DESE and BPS context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Summary of observations and opportunities</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Detailed domain observations and opportunities for improvement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Appendix</a:t>
            </a:r>
          </a:p>
        </p:txBody>
      </p:sp>
      <p:sp>
        <p:nvSpPr>
          <p:cNvPr id="4" name="Date Placeholder 3">
            <a:extLst>
              <a:ext uri="{FF2B5EF4-FFF2-40B4-BE49-F238E27FC236}">
                <a16:creationId xmlns:a16="http://schemas.microsoft.com/office/drawing/2014/main" id="{72B4A36D-5FE9-47B0-A620-7D81DE144EC6}"/>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73D479A-6F7B-490A-8041-03B20B05385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3</a:t>
            </a:fld>
            <a:endParaRPr lang="en-GB" dirty="0">
              <a:solidFill>
                <a:srgbClr val="2E2E38"/>
              </a:solidFill>
            </a:endParaRPr>
          </a:p>
        </p:txBody>
      </p:sp>
    </p:spTree>
    <p:extLst>
      <p:ext uri="{BB962C8B-B14F-4D97-AF65-F5344CB8AC3E}">
        <p14:creationId xmlns:p14="http://schemas.microsoft.com/office/powerpoint/2010/main" val="2426905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28A017C-FB75-4280-A348-90CF1A10BCB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774396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7" name="think-cell Slide" r:id="rId12" imgW="415" imgH="416" progId="TCLayout.ActiveDocument.1">
                  <p:embed/>
                </p:oleObj>
              </mc:Choice>
              <mc:Fallback>
                <p:oleObj name="think-cell Slide" r:id="rId12" imgW="415" imgH="416" progId="TCLayout.ActiveDocument.1">
                  <p:embed/>
                  <p:pic>
                    <p:nvPicPr>
                      <p:cNvPr id="8" name="Object 7" hidden="1">
                        <a:extLst>
                          <a:ext uri="{FF2B5EF4-FFF2-40B4-BE49-F238E27FC236}">
                            <a16:creationId xmlns:a16="http://schemas.microsoft.com/office/drawing/2014/main" id="{C28A017C-FB75-4280-A348-90CF1A10BCB4}"/>
                          </a:ext>
                          <a:ext uri="{C183D7F6-B498-43B3-948B-1728B52AA6E4}">
                            <adec:decorative xmlns:adec="http://schemas.microsoft.com/office/drawing/2017/decorative" val="1"/>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7C9AEC6-2B26-4060-A333-E39B1518BF03}"/>
              </a:ext>
            </a:extLst>
          </p:cNvPr>
          <p:cNvSpPr>
            <a:spLocks noGrp="1"/>
          </p:cNvSpPr>
          <p:nvPr>
            <p:ph type="title"/>
          </p:nvPr>
        </p:nvSpPr>
        <p:spPr>
          <a:xfrm>
            <a:off x="609918" y="318976"/>
            <a:ext cx="10978515" cy="565623"/>
          </a:xfrm>
        </p:spPr>
        <p:txBody>
          <a:bodyPr vert="horz"/>
          <a:lstStyle/>
          <a:p>
            <a:r>
              <a:rPr lang="en-GB" dirty="0"/>
              <a:t>Summary of observations and opportunities</a:t>
            </a:r>
            <a:br>
              <a:rPr lang="en-GB" dirty="0"/>
            </a:br>
            <a:r>
              <a:rPr lang="en-IN" sz="1600" dirty="0"/>
              <a:t>Overview of detailed observations and opportunities structure</a:t>
            </a:r>
            <a:endParaRPr lang="de-DE"/>
          </a:p>
        </p:txBody>
      </p:sp>
      <p:sp>
        <p:nvSpPr>
          <p:cNvPr id="21" name="Rectangle 20">
            <a:extLst>
              <a:ext uri="{FF2B5EF4-FFF2-40B4-BE49-F238E27FC236}">
                <a16:creationId xmlns:a16="http://schemas.microsoft.com/office/drawing/2014/main" id="{DF4667FE-79C5-49E1-B930-2469CCBB0F9F}"/>
              </a:ext>
            </a:extLst>
          </p:cNvPr>
          <p:cNvSpPr/>
          <p:nvPr/>
        </p:nvSpPr>
        <p:spPr>
          <a:xfrm>
            <a:off x="609917" y="1034785"/>
            <a:ext cx="10978515" cy="445168"/>
          </a:xfrm>
          <a:prstGeom prst="rect">
            <a:avLst/>
          </a:prstGeom>
          <a:solidFill>
            <a:schemeClr val="tx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1400" b="1">
                <a:solidFill>
                  <a:schemeClr val="bg1"/>
                </a:solidFill>
              </a:rPr>
              <a:t>Each of the following domain-specific sections includes these elements:</a:t>
            </a:r>
          </a:p>
        </p:txBody>
      </p:sp>
      <p:sp>
        <p:nvSpPr>
          <p:cNvPr id="28" name="Bubble">
            <a:extLst>
              <a:ext uri="{FF2B5EF4-FFF2-40B4-BE49-F238E27FC236}">
                <a16:creationId xmlns:a16="http://schemas.microsoft.com/office/drawing/2014/main" id="{92A71EDF-2268-4FF9-AD1A-1C5C05CCDF2E}"/>
              </a:ext>
            </a:extLst>
          </p:cNvPr>
          <p:cNvSpPr>
            <a:spLocks noChangeAspect="1"/>
          </p:cNvSpPr>
          <p:nvPr/>
        </p:nvSpPr>
        <p:spPr>
          <a:xfrm>
            <a:off x="553246" y="1723523"/>
            <a:ext cx="249078" cy="249208"/>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r>
              <a:rPr lang="en-US" sz="1398" dirty="0">
                <a:solidFill>
                  <a:schemeClr val="bg2"/>
                </a:solidFill>
                <a:latin typeface="Arial" panose="020B0604020202020204" pitchFamily="34" charset="0"/>
              </a:rPr>
              <a:t> 1 </a:t>
            </a:r>
          </a:p>
        </p:txBody>
      </p:sp>
      <p:sp>
        <p:nvSpPr>
          <p:cNvPr id="23" name="TextBox 22">
            <a:extLst>
              <a:ext uri="{FF2B5EF4-FFF2-40B4-BE49-F238E27FC236}">
                <a16:creationId xmlns:a16="http://schemas.microsoft.com/office/drawing/2014/main" id="{67A0706B-6477-43D3-84DB-3A28DCA2911E}"/>
              </a:ext>
            </a:extLst>
          </p:cNvPr>
          <p:cNvSpPr txBox="1"/>
          <p:nvPr/>
        </p:nvSpPr>
        <p:spPr>
          <a:xfrm>
            <a:off x="946802" y="1730390"/>
            <a:ext cx="4085390"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de-DE" sz="1200">
                <a:solidFill>
                  <a:schemeClr val="bg1"/>
                </a:solidFill>
              </a:rPr>
              <a:t>Domain overview page providing background, policy details, analysis approach, and data highlights</a:t>
            </a:r>
          </a:p>
        </p:txBody>
      </p:sp>
      <p:grpSp>
        <p:nvGrpSpPr>
          <p:cNvPr id="7" name="Group 6" descr="Screenshot of domain overview page showing where to locate the domain name, analysis methodology, and key data highlights">
            <a:extLst>
              <a:ext uri="{FF2B5EF4-FFF2-40B4-BE49-F238E27FC236}">
                <a16:creationId xmlns:a16="http://schemas.microsoft.com/office/drawing/2014/main" id="{F93B62F6-C839-42FE-B6AE-0EA98A1851D8}"/>
              </a:ext>
            </a:extLst>
          </p:cNvPr>
          <p:cNvGrpSpPr/>
          <p:nvPr/>
        </p:nvGrpSpPr>
        <p:grpSpPr>
          <a:xfrm>
            <a:off x="716785" y="1887561"/>
            <a:ext cx="5422970" cy="3026713"/>
            <a:chOff x="716785" y="1887561"/>
            <a:chExt cx="5422970" cy="3026713"/>
          </a:xfrm>
        </p:grpSpPr>
        <p:pic>
          <p:nvPicPr>
            <p:cNvPr id="36" name="Picture 35">
              <a:extLst>
                <a:ext uri="{FF2B5EF4-FFF2-40B4-BE49-F238E27FC236}">
                  <a16:creationId xmlns:a16="http://schemas.microsoft.com/office/drawing/2014/main" id="{B907AB76-88B3-46C1-88ED-98BBA3DBB520}"/>
                </a:ext>
              </a:extLst>
            </p:cNvPr>
            <p:cNvPicPr>
              <a:picLocks noChangeAspect="1"/>
            </p:cNvPicPr>
            <p:nvPr/>
          </p:nvPicPr>
          <p:blipFill>
            <a:blip r:embed="rId14"/>
            <a:stretch>
              <a:fillRect/>
            </a:stretch>
          </p:blipFill>
          <p:spPr>
            <a:xfrm>
              <a:off x="716785" y="2167530"/>
              <a:ext cx="4085388" cy="2298031"/>
            </a:xfrm>
            <a:prstGeom prst="rect">
              <a:avLst/>
            </a:prstGeom>
            <a:ln w="12700">
              <a:solidFill>
                <a:schemeClr val="accent3"/>
              </a:solidFill>
            </a:ln>
          </p:spPr>
        </p:pic>
        <p:grpSp>
          <p:nvGrpSpPr>
            <p:cNvPr id="3" name="Group 2" descr="Screenshot of Domain Overview page providing background, policy details, analysis approach, and data highlights ">
              <a:extLst>
                <a:ext uri="{FF2B5EF4-FFF2-40B4-BE49-F238E27FC236}">
                  <a16:creationId xmlns:a16="http://schemas.microsoft.com/office/drawing/2014/main" id="{794C548F-0C98-4818-AC77-60D6A0B90114}"/>
                </a:ext>
              </a:extLst>
            </p:cNvPr>
            <p:cNvGrpSpPr/>
            <p:nvPr/>
          </p:nvGrpSpPr>
          <p:grpSpPr>
            <a:xfrm>
              <a:off x="844870" y="1887561"/>
              <a:ext cx="5294885" cy="3026713"/>
              <a:chOff x="844870" y="1887561"/>
              <a:chExt cx="5294885" cy="3026713"/>
            </a:xfrm>
          </p:grpSpPr>
          <p:cxnSp>
            <p:nvCxnSpPr>
              <p:cNvPr id="37" name="Straight Arrow Connector 36">
                <a:extLst>
                  <a:ext uri="{FF2B5EF4-FFF2-40B4-BE49-F238E27FC236}">
                    <a16:creationId xmlns:a16="http://schemas.microsoft.com/office/drawing/2014/main" id="{1A6ADEFB-62D8-4912-BD2C-7EDFED182DF0}"/>
                  </a:ext>
                  <a:ext uri="{C183D7F6-B498-43B3-948B-1728B52AA6E4}">
                    <adec:decorative xmlns:adec="http://schemas.microsoft.com/office/drawing/2017/decorative" val="1"/>
                  </a:ext>
                </a:extLst>
              </p:cNvPr>
              <p:cNvCxnSpPr>
                <a:cxnSpLocks/>
              </p:cNvCxnSpPr>
              <p:nvPr/>
            </p:nvCxnSpPr>
            <p:spPr>
              <a:xfrm flipH="1">
                <a:off x="4608096" y="2081255"/>
                <a:ext cx="424096" cy="19858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_6380609318885138661">
                <a:extLst>
                  <a:ext uri="{FF2B5EF4-FFF2-40B4-BE49-F238E27FC236}">
                    <a16:creationId xmlns:a16="http://schemas.microsoft.com/office/drawing/2014/main" id="{31FC224D-AF00-4891-BEB6-06AFCB67E50F}"/>
                  </a:ext>
                </a:extLst>
              </p:cNvPr>
              <p:cNvSpPr/>
              <p:nvPr>
                <p:custDataLst>
                  <p:tags r:id="rId7"/>
                </p:custDataLst>
              </p:nvPr>
            </p:nvSpPr>
            <p:spPr>
              <a:xfrm>
                <a:off x="5086582" y="1887561"/>
                <a:ext cx="1053173" cy="3077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000" i="1" dirty="0">
                    <a:solidFill>
                      <a:schemeClr val="bg1"/>
                    </a:solidFill>
                  </a:rPr>
                  <a:t>Color tracker</a:t>
                </a:r>
              </a:p>
              <a:p>
                <a:r>
                  <a:rPr lang="en-US" sz="1000" i="1" dirty="0">
                    <a:solidFill>
                      <a:schemeClr val="bg1"/>
                    </a:solidFill>
                  </a:rPr>
                  <a:t>with domain name</a:t>
                </a:r>
              </a:p>
            </p:txBody>
          </p:sp>
          <p:cxnSp>
            <p:nvCxnSpPr>
              <p:cNvPr id="41" name="Straight Arrow Connector 40">
                <a:extLst>
                  <a:ext uri="{FF2B5EF4-FFF2-40B4-BE49-F238E27FC236}">
                    <a16:creationId xmlns:a16="http://schemas.microsoft.com/office/drawing/2014/main" id="{2C1EA577-AE95-4D3A-B345-612115B34750}"/>
                  </a:ext>
                  <a:ext uri="{C183D7F6-B498-43B3-948B-1728B52AA6E4}">
                    <adec:decorative xmlns:adec="http://schemas.microsoft.com/office/drawing/2017/decorative" val="1"/>
                  </a:ext>
                </a:extLst>
              </p:cNvPr>
              <p:cNvCxnSpPr>
                <a:cxnSpLocks/>
              </p:cNvCxnSpPr>
              <p:nvPr/>
            </p:nvCxnSpPr>
            <p:spPr>
              <a:xfrm flipH="1">
                <a:off x="4624370" y="3682768"/>
                <a:ext cx="407822" cy="0"/>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_6380609318885138661">
                <a:extLst>
                  <a:ext uri="{FF2B5EF4-FFF2-40B4-BE49-F238E27FC236}">
                    <a16:creationId xmlns:a16="http://schemas.microsoft.com/office/drawing/2014/main" id="{9CE06CAC-3102-49F2-9CED-869E1F51E257}"/>
                  </a:ext>
                </a:extLst>
              </p:cNvPr>
              <p:cNvSpPr/>
              <p:nvPr>
                <p:custDataLst>
                  <p:tags r:id="rId8"/>
                </p:custDataLst>
              </p:nvPr>
            </p:nvSpPr>
            <p:spPr>
              <a:xfrm>
                <a:off x="5126575" y="3528879"/>
                <a:ext cx="692496" cy="3077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i="1" dirty="0">
                    <a:solidFill>
                      <a:schemeClr val="bg1"/>
                    </a:solidFill>
                  </a:rPr>
                  <a:t>Key data highlights</a:t>
                </a:r>
              </a:p>
            </p:txBody>
          </p:sp>
          <p:cxnSp>
            <p:nvCxnSpPr>
              <p:cNvPr id="44" name="Straight Arrow Connector 43">
                <a:extLst>
                  <a:ext uri="{FF2B5EF4-FFF2-40B4-BE49-F238E27FC236}">
                    <a16:creationId xmlns:a16="http://schemas.microsoft.com/office/drawing/2014/main" id="{5A5200D8-F821-4E0E-ACB0-23E4B1D2FA90}"/>
                  </a:ext>
                  <a:ext uri="{C183D7F6-B498-43B3-948B-1728B52AA6E4}">
                    <adec:decorative xmlns:adec="http://schemas.microsoft.com/office/drawing/2017/decorative" val="1"/>
                  </a:ext>
                </a:extLst>
              </p:cNvPr>
              <p:cNvCxnSpPr>
                <a:cxnSpLocks/>
              </p:cNvCxnSpPr>
              <p:nvPr/>
            </p:nvCxnSpPr>
            <p:spPr>
              <a:xfrm flipV="1">
                <a:off x="1075341" y="4263038"/>
                <a:ext cx="0" cy="267494"/>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5" name="Text box_6380609318885138661">
                <a:extLst>
                  <a:ext uri="{FF2B5EF4-FFF2-40B4-BE49-F238E27FC236}">
                    <a16:creationId xmlns:a16="http://schemas.microsoft.com/office/drawing/2014/main" id="{ADD8935C-22EF-42D7-8120-04742647DE5F}"/>
                  </a:ext>
                </a:extLst>
              </p:cNvPr>
              <p:cNvSpPr/>
              <p:nvPr>
                <p:custDataLst>
                  <p:tags r:id="rId9"/>
                </p:custDataLst>
              </p:nvPr>
            </p:nvSpPr>
            <p:spPr>
              <a:xfrm>
                <a:off x="844870" y="4606497"/>
                <a:ext cx="863611" cy="3077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i="1" dirty="0">
                    <a:solidFill>
                      <a:schemeClr val="bg1"/>
                    </a:solidFill>
                  </a:rPr>
                  <a:t>Analysis methodology</a:t>
                </a:r>
              </a:p>
            </p:txBody>
          </p:sp>
        </p:grpSp>
      </p:grpSp>
      <p:sp>
        <p:nvSpPr>
          <p:cNvPr id="34" name="Bubble">
            <a:extLst>
              <a:ext uri="{FF2B5EF4-FFF2-40B4-BE49-F238E27FC236}">
                <a16:creationId xmlns:a16="http://schemas.microsoft.com/office/drawing/2014/main" id="{1A3C6A3D-7E4D-483A-892E-4A84744DDE21}"/>
              </a:ext>
            </a:extLst>
          </p:cNvPr>
          <p:cNvSpPr>
            <a:spLocks noChangeAspect="1"/>
          </p:cNvSpPr>
          <p:nvPr/>
        </p:nvSpPr>
        <p:spPr>
          <a:xfrm>
            <a:off x="6855309" y="1723523"/>
            <a:ext cx="249078" cy="249208"/>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r>
              <a:rPr lang="en-US" sz="1398" dirty="0">
                <a:solidFill>
                  <a:schemeClr val="bg2"/>
                </a:solidFill>
                <a:latin typeface="Arial" panose="020B0604020202020204" pitchFamily="34" charset="0"/>
              </a:rPr>
              <a:t> 2 </a:t>
            </a:r>
          </a:p>
        </p:txBody>
      </p:sp>
      <p:sp>
        <p:nvSpPr>
          <p:cNvPr id="35" name="TextBox 34">
            <a:extLst>
              <a:ext uri="{FF2B5EF4-FFF2-40B4-BE49-F238E27FC236}">
                <a16:creationId xmlns:a16="http://schemas.microsoft.com/office/drawing/2014/main" id="{FD651EB5-4122-4108-AB85-B9CC88D3AA84}"/>
              </a:ext>
            </a:extLst>
          </p:cNvPr>
          <p:cNvSpPr txBox="1"/>
          <p:nvPr/>
        </p:nvSpPr>
        <p:spPr>
          <a:xfrm>
            <a:off x="7225097" y="1723523"/>
            <a:ext cx="4085390" cy="350865"/>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de-DE" sz="1200">
                <a:solidFill>
                  <a:schemeClr val="bg1"/>
                </a:solidFill>
              </a:rPr>
              <a:t>1-2 pages of detailed domain observations by dimension, with accompanying opportunities for improvement</a:t>
            </a:r>
          </a:p>
        </p:txBody>
      </p:sp>
      <p:grpSp>
        <p:nvGrpSpPr>
          <p:cNvPr id="12" name="Group 11" descr="Screenshot of domain observation and opportunities pages showing where to locate the dimensions considered, risk ratings, observations and opportunities for improvement">
            <a:extLst>
              <a:ext uri="{FF2B5EF4-FFF2-40B4-BE49-F238E27FC236}">
                <a16:creationId xmlns:a16="http://schemas.microsoft.com/office/drawing/2014/main" id="{8469360B-E381-482A-B5BC-471EC82F4C3C}"/>
              </a:ext>
            </a:extLst>
          </p:cNvPr>
          <p:cNvGrpSpPr/>
          <p:nvPr/>
        </p:nvGrpSpPr>
        <p:grpSpPr>
          <a:xfrm>
            <a:off x="6414737" y="2195092"/>
            <a:ext cx="5618240" cy="2488512"/>
            <a:chOff x="6414737" y="2195092"/>
            <a:chExt cx="5618240" cy="2488512"/>
          </a:xfrm>
        </p:grpSpPr>
        <p:pic>
          <p:nvPicPr>
            <p:cNvPr id="10" name="Picture 9">
              <a:extLst>
                <a:ext uri="{FF2B5EF4-FFF2-40B4-BE49-F238E27FC236}">
                  <a16:creationId xmlns:a16="http://schemas.microsoft.com/office/drawing/2014/main" id="{C4C5E2B6-43BE-4C92-B0D9-D9E6660EAD8F}"/>
                </a:ext>
              </a:extLst>
            </p:cNvPr>
            <p:cNvPicPr>
              <a:picLocks noChangeAspect="1"/>
            </p:cNvPicPr>
            <p:nvPr/>
          </p:nvPicPr>
          <p:blipFill>
            <a:blip r:embed="rId15"/>
            <a:stretch>
              <a:fillRect/>
            </a:stretch>
          </p:blipFill>
          <p:spPr>
            <a:xfrm>
              <a:off x="7535962" y="2195092"/>
              <a:ext cx="3304937" cy="1859027"/>
            </a:xfrm>
            <a:prstGeom prst="rect">
              <a:avLst/>
            </a:prstGeom>
            <a:ln>
              <a:solidFill>
                <a:schemeClr val="accent3"/>
              </a:solidFill>
            </a:ln>
          </p:spPr>
        </p:pic>
        <p:pic>
          <p:nvPicPr>
            <p:cNvPr id="11" name="Picture 10">
              <a:extLst>
                <a:ext uri="{FF2B5EF4-FFF2-40B4-BE49-F238E27FC236}">
                  <a16:creationId xmlns:a16="http://schemas.microsoft.com/office/drawing/2014/main" id="{5DDD2C1B-4936-441E-9DAE-09FDBA360D71}"/>
                </a:ext>
              </a:extLst>
            </p:cNvPr>
            <p:cNvPicPr>
              <a:picLocks noChangeAspect="1"/>
            </p:cNvPicPr>
            <p:nvPr/>
          </p:nvPicPr>
          <p:blipFill>
            <a:blip r:embed="rId16"/>
            <a:stretch>
              <a:fillRect/>
            </a:stretch>
          </p:blipFill>
          <p:spPr>
            <a:xfrm>
              <a:off x="7707077" y="2479165"/>
              <a:ext cx="3304937" cy="1859027"/>
            </a:xfrm>
            <a:prstGeom prst="rect">
              <a:avLst/>
            </a:prstGeom>
            <a:ln>
              <a:solidFill>
                <a:schemeClr val="accent3"/>
              </a:solidFill>
            </a:ln>
          </p:spPr>
        </p:pic>
        <p:cxnSp>
          <p:nvCxnSpPr>
            <p:cNvPr id="49" name="Straight Arrow Connector 48">
              <a:extLst>
                <a:ext uri="{FF2B5EF4-FFF2-40B4-BE49-F238E27FC236}">
                  <a16:creationId xmlns:a16="http://schemas.microsoft.com/office/drawing/2014/main" id="{071F9FB3-EBC1-4310-9DE5-616F23B77DFD}"/>
                </a:ext>
                <a:ext uri="{C183D7F6-B498-43B3-948B-1728B52AA6E4}">
                  <adec:decorative xmlns:adec="http://schemas.microsoft.com/office/drawing/2017/decorative" val="1"/>
                </a:ext>
              </a:extLst>
            </p:cNvPr>
            <p:cNvCxnSpPr>
              <a:cxnSpLocks/>
            </p:cNvCxnSpPr>
            <p:nvPr/>
          </p:nvCxnSpPr>
          <p:spPr>
            <a:xfrm flipV="1">
              <a:off x="7108585" y="3806320"/>
              <a:ext cx="854754" cy="201592"/>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 box_6380609318885138661">
              <a:extLst>
                <a:ext uri="{FF2B5EF4-FFF2-40B4-BE49-F238E27FC236}">
                  <a16:creationId xmlns:a16="http://schemas.microsoft.com/office/drawing/2014/main" id="{599E5E94-DE1A-46C2-8DB9-F2E9BFAA5D4A}"/>
                </a:ext>
              </a:extLst>
            </p:cNvPr>
            <p:cNvSpPr/>
            <p:nvPr>
              <p:custDataLst>
                <p:tags r:id="rId3"/>
              </p:custDataLst>
            </p:nvPr>
          </p:nvSpPr>
          <p:spPr>
            <a:xfrm>
              <a:off x="6414737" y="3860055"/>
              <a:ext cx="692497" cy="3077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000" i="1" dirty="0">
                  <a:solidFill>
                    <a:schemeClr val="bg1"/>
                  </a:solidFill>
                </a:rPr>
                <a:t>Dimensions </a:t>
              </a:r>
            </a:p>
            <a:p>
              <a:r>
                <a:rPr lang="en-US" sz="1000" i="1" dirty="0">
                  <a:solidFill>
                    <a:schemeClr val="bg1"/>
                  </a:solidFill>
                </a:rPr>
                <a:t>considered</a:t>
              </a:r>
            </a:p>
          </p:txBody>
        </p:sp>
        <p:cxnSp>
          <p:nvCxnSpPr>
            <p:cNvPr id="52" name="Straight Arrow Connector 51">
              <a:extLst>
                <a:ext uri="{FF2B5EF4-FFF2-40B4-BE49-F238E27FC236}">
                  <a16:creationId xmlns:a16="http://schemas.microsoft.com/office/drawing/2014/main" id="{44B1AB5E-65CD-4EFF-9123-463EBD01C217}"/>
                </a:ext>
                <a:ext uri="{C183D7F6-B498-43B3-948B-1728B52AA6E4}">
                  <adec:decorative xmlns:adec="http://schemas.microsoft.com/office/drawing/2017/decorative" val="1"/>
                </a:ext>
              </a:extLst>
            </p:cNvPr>
            <p:cNvCxnSpPr>
              <a:cxnSpLocks/>
            </p:cNvCxnSpPr>
            <p:nvPr/>
          </p:nvCxnSpPr>
          <p:spPr>
            <a:xfrm flipV="1">
              <a:off x="8321545" y="4063071"/>
              <a:ext cx="259059" cy="390838"/>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_6380609318885138661">
              <a:extLst>
                <a:ext uri="{FF2B5EF4-FFF2-40B4-BE49-F238E27FC236}">
                  <a16:creationId xmlns:a16="http://schemas.microsoft.com/office/drawing/2014/main" id="{23C9FA5D-10FB-4A5E-9DF6-C9C9C810A615}"/>
                </a:ext>
              </a:extLst>
            </p:cNvPr>
            <p:cNvSpPr/>
            <p:nvPr>
              <p:custDataLst>
                <p:tags r:id="rId4"/>
              </p:custDataLst>
            </p:nvPr>
          </p:nvSpPr>
          <p:spPr>
            <a:xfrm>
              <a:off x="7966653" y="4495237"/>
              <a:ext cx="673261" cy="153888"/>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000" i="1" dirty="0">
                  <a:solidFill>
                    <a:schemeClr val="bg1"/>
                  </a:solidFill>
                </a:rPr>
                <a:t>Risk ratings</a:t>
              </a:r>
            </a:p>
          </p:txBody>
        </p:sp>
        <p:cxnSp>
          <p:nvCxnSpPr>
            <p:cNvPr id="55" name="Straight Arrow Connector 54">
              <a:extLst>
                <a:ext uri="{FF2B5EF4-FFF2-40B4-BE49-F238E27FC236}">
                  <a16:creationId xmlns:a16="http://schemas.microsoft.com/office/drawing/2014/main" id="{210738F2-F60F-490B-8550-1BB1257EA6E3}"/>
                </a:ext>
                <a:ext uri="{C183D7F6-B498-43B3-948B-1728B52AA6E4}">
                  <adec:decorative xmlns:adec="http://schemas.microsoft.com/office/drawing/2017/decorative" val="1"/>
                </a:ext>
              </a:extLst>
            </p:cNvPr>
            <p:cNvCxnSpPr>
              <a:cxnSpLocks/>
            </p:cNvCxnSpPr>
            <p:nvPr/>
          </p:nvCxnSpPr>
          <p:spPr>
            <a:xfrm flipV="1">
              <a:off x="9349633" y="4063071"/>
              <a:ext cx="0" cy="425317"/>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6" name="Text box_6380609318885138661">
              <a:extLst>
                <a:ext uri="{FF2B5EF4-FFF2-40B4-BE49-F238E27FC236}">
                  <a16:creationId xmlns:a16="http://schemas.microsoft.com/office/drawing/2014/main" id="{143BEEEC-4C40-4DAF-8EB9-56D82D59EE37}"/>
                </a:ext>
              </a:extLst>
            </p:cNvPr>
            <p:cNvSpPr/>
            <p:nvPr>
              <p:custDataLst>
                <p:tags r:id="rId5"/>
              </p:custDataLst>
            </p:nvPr>
          </p:nvSpPr>
          <p:spPr>
            <a:xfrm>
              <a:off x="8994741" y="4529716"/>
              <a:ext cx="850068" cy="153888"/>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i="1" dirty="0">
                  <a:solidFill>
                    <a:schemeClr val="bg1"/>
                  </a:solidFill>
                </a:rPr>
                <a:t>Observations</a:t>
              </a:r>
            </a:p>
          </p:txBody>
        </p:sp>
        <p:cxnSp>
          <p:nvCxnSpPr>
            <p:cNvPr id="47" name="Straight Arrow Connector 46">
              <a:extLst>
                <a:ext uri="{FF2B5EF4-FFF2-40B4-BE49-F238E27FC236}">
                  <a16:creationId xmlns:a16="http://schemas.microsoft.com/office/drawing/2014/main" id="{3289C8C3-AAAC-44C5-9F80-640EC1394EBF}"/>
                </a:ext>
                <a:ext uri="{C183D7F6-B498-43B3-948B-1728B52AA6E4}">
                  <adec:decorative xmlns:adec="http://schemas.microsoft.com/office/drawing/2017/decorative" val="1"/>
                </a:ext>
              </a:extLst>
            </p:cNvPr>
            <p:cNvCxnSpPr>
              <a:cxnSpLocks/>
            </p:cNvCxnSpPr>
            <p:nvPr/>
          </p:nvCxnSpPr>
          <p:spPr>
            <a:xfrm flipH="1">
              <a:off x="10587918" y="3129836"/>
              <a:ext cx="424096" cy="198583"/>
            </a:xfrm>
            <a:prstGeom prst="straightConnector1">
              <a:avLst/>
            </a:prstGeom>
            <a:ln w="95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_6380609318885138661">
              <a:extLst>
                <a:ext uri="{FF2B5EF4-FFF2-40B4-BE49-F238E27FC236}">
                  <a16:creationId xmlns:a16="http://schemas.microsoft.com/office/drawing/2014/main" id="{21E8A3F0-4064-4B68-BE1F-6621897C3F38}"/>
                </a:ext>
              </a:extLst>
            </p:cNvPr>
            <p:cNvSpPr/>
            <p:nvPr>
              <p:custDataLst>
                <p:tags r:id="rId6"/>
              </p:custDataLst>
            </p:nvPr>
          </p:nvSpPr>
          <p:spPr>
            <a:xfrm>
              <a:off x="11045527" y="2974240"/>
              <a:ext cx="987450" cy="307777"/>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US" sz="1000" i="1" dirty="0">
                  <a:solidFill>
                    <a:schemeClr val="bg1"/>
                  </a:solidFill>
                </a:rPr>
                <a:t>Opportunities for</a:t>
              </a:r>
            </a:p>
            <a:p>
              <a:r>
                <a:rPr lang="en-US" sz="1000" i="1" dirty="0">
                  <a:solidFill>
                    <a:schemeClr val="bg1"/>
                  </a:solidFill>
                </a:rPr>
                <a:t>improvement</a:t>
              </a:r>
            </a:p>
          </p:txBody>
        </p:sp>
      </p:grpSp>
      <p:sp>
        <p:nvSpPr>
          <p:cNvPr id="58" name="Bubble">
            <a:extLst>
              <a:ext uri="{FF2B5EF4-FFF2-40B4-BE49-F238E27FC236}">
                <a16:creationId xmlns:a16="http://schemas.microsoft.com/office/drawing/2014/main" id="{4D09E9A4-4E7E-46EB-B4E9-BD868219CEFB}"/>
              </a:ext>
            </a:extLst>
          </p:cNvPr>
          <p:cNvSpPr>
            <a:spLocks noChangeAspect="1"/>
          </p:cNvSpPr>
          <p:nvPr/>
        </p:nvSpPr>
        <p:spPr>
          <a:xfrm>
            <a:off x="3984501" y="5362706"/>
            <a:ext cx="249078" cy="249208"/>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lgn="ctr" defTabSz="913486"/>
            <a:r>
              <a:rPr lang="en-US" sz="1398" dirty="0">
                <a:solidFill>
                  <a:schemeClr val="bg2"/>
                </a:solidFill>
                <a:latin typeface="Arial" panose="020B0604020202020204" pitchFamily="34" charset="0"/>
              </a:rPr>
              <a:t> 3 </a:t>
            </a:r>
          </a:p>
        </p:txBody>
      </p:sp>
      <p:sp>
        <p:nvSpPr>
          <p:cNvPr id="60" name="TextBox 59">
            <a:extLst>
              <a:ext uri="{FF2B5EF4-FFF2-40B4-BE49-F238E27FC236}">
                <a16:creationId xmlns:a16="http://schemas.microsoft.com/office/drawing/2014/main" id="{6127B63B-67A3-4766-9C80-301FAEF9A291}"/>
              </a:ext>
            </a:extLst>
          </p:cNvPr>
          <p:cNvSpPr txBox="1"/>
          <p:nvPr/>
        </p:nvSpPr>
        <p:spPr>
          <a:xfrm>
            <a:off x="4354827" y="5362706"/>
            <a:ext cx="4085390" cy="6647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de-DE" sz="1200">
                <a:solidFill>
                  <a:schemeClr val="bg1"/>
                </a:solidFill>
              </a:rPr>
              <a:t>Some domains also include one page on BPS improvements that interviews suggest have been made since the SY2021-22 school year, but that were not evaluated or part of the analysis</a:t>
            </a:r>
          </a:p>
        </p:txBody>
      </p:sp>
      <p:sp>
        <p:nvSpPr>
          <p:cNvPr id="33" name="TextBox 32">
            <a:extLst>
              <a:ext uri="{FF2B5EF4-FFF2-40B4-BE49-F238E27FC236}">
                <a16:creationId xmlns:a16="http://schemas.microsoft.com/office/drawing/2014/main" id="{8AC6BC31-102F-453D-A2A0-2CBE69AD1677}"/>
              </a:ext>
            </a:extLst>
          </p:cNvPr>
          <p:cNvSpPr txBox="1"/>
          <p:nvPr/>
        </p:nvSpPr>
        <p:spPr>
          <a:xfrm>
            <a:off x="3476848" y="6410551"/>
            <a:ext cx="5160220"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DB0984AD-49AE-4702-A48B-AB05DE26EE9B}"/>
              </a:ext>
            </a:extLst>
          </p:cNvPr>
          <p:cNvSpPr>
            <a:spLocks noGrp="1"/>
          </p:cNvSpPr>
          <p:nvPr>
            <p:ph type="dt" sz="half" idx="10"/>
          </p:nvPr>
        </p:nvSpPr>
        <p:spPr/>
        <p:txBody>
          <a:bodyPr/>
          <a:lstStyle/>
          <a:p>
            <a:r>
              <a:rPr lang="en-US" dirty="0"/>
              <a:t>February 2023</a:t>
            </a:r>
          </a:p>
        </p:txBody>
      </p:sp>
      <p:sp>
        <p:nvSpPr>
          <p:cNvPr id="5" name="Slide Number Placeholder 4">
            <a:extLst>
              <a:ext uri="{FF2B5EF4-FFF2-40B4-BE49-F238E27FC236}">
                <a16:creationId xmlns:a16="http://schemas.microsoft.com/office/drawing/2014/main" id="{071735D0-87E1-40F3-B916-4E4296B4AB8D}"/>
              </a:ext>
            </a:extLst>
          </p:cNvPr>
          <p:cNvSpPr>
            <a:spLocks noGrp="1"/>
          </p:cNvSpPr>
          <p:nvPr>
            <p:ph type="sldNum" sz="quarter" idx="12"/>
          </p:nvPr>
        </p:nvSpPr>
        <p:spPr/>
        <p:txBody>
          <a:bodyPr/>
          <a:lstStyle/>
          <a:p>
            <a:r>
              <a:rPr lang="en-IN" dirty="0"/>
              <a:t>Page </a:t>
            </a:r>
            <a:fld id="{F1BC30E3-FFE5-4B91-AA19-87A149EBB9EE}" type="slidenum">
              <a:rPr smtClean="0"/>
              <a:pPr/>
              <a:t>30</a:t>
            </a:fld>
            <a:endParaRPr dirty="0"/>
          </a:p>
        </p:txBody>
      </p:sp>
    </p:spTree>
    <p:extLst>
      <p:ext uri="{BB962C8B-B14F-4D97-AF65-F5344CB8AC3E}">
        <p14:creationId xmlns:p14="http://schemas.microsoft.com/office/powerpoint/2010/main" val="3673080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99642246"/>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45061"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PicPr/>
                      <p:nvPr/>
                    </p:nvPicPr>
                    <p:blipFill>
                      <a:blip r:embed="rId5"/>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95D25-2A5A-4910-A71E-B019FD909B85}"/>
              </a:ext>
            </a:extLst>
          </p:cNvPr>
          <p:cNvSpPr>
            <a:spLocks noGrp="1"/>
          </p:cNvSpPr>
          <p:nvPr>
            <p:ph type="title" idx="4294967295"/>
          </p:nvPr>
        </p:nvSpPr>
        <p:spPr>
          <a:xfrm>
            <a:off x="612776" y="294200"/>
            <a:ext cx="10972800" cy="590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IN" dirty="0"/>
              <a:t>Agenda </a:t>
            </a:r>
            <a:r>
              <a:rPr lang="en-IN" dirty="0">
                <a:solidFill>
                  <a:schemeClr val="tx1"/>
                </a:solidFill>
              </a:rPr>
              <a:t>(5/6)</a:t>
            </a:r>
          </a:p>
        </p:txBody>
      </p:sp>
      <p:sp>
        <p:nvSpPr>
          <p:cNvPr id="3" name="Rectangle 2">
            <a:extLst>
              <a:ext uri="{FF2B5EF4-FFF2-40B4-BE49-F238E27FC236}">
                <a16:creationId xmlns:a16="http://schemas.microsoft.com/office/drawing/2014/main" id="{977723A5-6401-47A5-A216-C003BB6364B3}"/>
              </a:ext>
              <a:ext uri="{C183D7F6-B498-43B3-948B-1728B52AA6E4}">
                <adec:decorative xmlns:adec="http://schemas.microsoft.com/office/drawing/2017/decorative" val="1"/>
              </a:ext>
            </a:extLst>
          </p:cNvPr>
          <p:cNvSpPr/>
          <p:nvPr/>
        </p:nvSpPr>
        <p:spPr>
          <a:xfrm>
            <a:off x="612776" y="3723117"/>
            <a:ext cx="10014856" cy="6531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rgbClr val="2E2E38"/>
              </a:solidFill>
              <a:latin typeface="EYInterstate Light"/>
            </a:endParaRPr>
          </a:p>
        </p:txBody>
      </p:sp>
      <p:sp>
        <p:nvSpPr>
          <p:cNvPr id="9" name="TextBox 8">
            <a:extLst>
              <a:ext uri="{FF2B5EF4-FFF2-40B4-BE49-F238E27FC236}">
                <a16:creationId xmlns:a16="http://schemas.microsoft.com/office/drawing/2014/main" id="{4519FCD7-3472-4393-ABAC-20F420E95550}"/>
              </a:ext>
            </a:extLst>
          </p:cNvPr>
          <p:cNvSpPr txBox="1"/>
          <p:nvPr/>
        </p:nvSpPr>
        <p:spPr>
          <a:xfrm>
            <a:off x="612777" y="1148905"/>
            <a:ext cx="9715993" cy="3728950"/>
          </a:xfrm>
          <a:prstGeom prst="rect">
            <a:avLst/>
          </a:prstGeom>
          <a:noFill/>
        </p:spPr>
        <p:txBody>
          <a:bodyPr wrap="none" lIns="0" tIns="36557" rIns="0" bIns="0" rtlCol="0">
            <a:spAutoFit/>
          </a:bodyPr>
          <a:lstStyle/>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Executive summary</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Project overview</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DESE and BPS context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Summary of observations and opportunities</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Detailed domain observations and opportunities for improvement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Appendix</a:t>
            </a:r>
          </a:p>
        </p:txBody>
      </p:sp>
      <p:sp>
        <p:nvSpPr>
          <p:cNvPr id="4" name="Date Placeholder 3">
            <a:extLst>
              <a:ext uri="{FF2B5EF4-FFF2-40B4-BE49-F238E27FC236}">
                <a16:creationId xmlns:a16="http://schemas.microsoft.com/office/drawing/2014/main" id="{72B4A36D-5FE9-47B0-A620-7D81DE144EC6}"/>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73D479A-6F7B-490A-8041-03B20B05385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31</a:t>
            </a:fld>
            <a:endParaRPr lang="en-GB" dirty="0">
              <a:solidFill>
                <a:srgbClr val="2E2E38"/>
              </a:solidFill>
            </a:endParaRPr>
          </a:p>
        </p:txBody>
      </p:sp>
    </p:spTree>
    <p:extLst>
      <p:ext uri="{BB962C8B-B14F-4D97-AF65-F5344CB8AC3E}">
        <p14:creationId xmlns:p14="http://schemas.microsoft.com/office/powerpoint/2010/main" val="1302713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600037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5" name="think-cell Slide" r:id="rId14" imgW="415" imgH="416" progId="TCLayout.ActiveDocument.1">
                  <p:embed/>
                </p:oleObj>
              </mc:Choice>
              <mc:Fallback>
                <p:oleObj name="think-cell Slide" r:id="rId1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590400"/>
          </a:xfrm>
        </p:spPr>
        <p:txBody>
          <a:bodyPr vert="horz"/>
          <a:lstStyle/>
          <a:p>
            <a:r>
              <a:rPr lang="en-GB" dirty="0"/>
              <a:t>Detailed domain observations and opportunities</a:t>
            </a:r>
            <a:br>
              <a:rPr lang="en-GB" dirty="0"/>
            </a:br>
            <a:r>
              <a:rPr lang="en-IN" sz="1600" dirty="0"/>
              <a:t>Within student program participation, special education data is essential given U.S. laws surrounding services</a:t>
            </a:r>
            <a:endParaRPr lang="en-IN" sz="1600" dirty="0">
              <a:solidFill>
                <a:srgbClr val="FF0000"/>
              </a:solidFill>
            </a:endParaRPr>
          </a:p>
        </p:txBody>
      </p:sp>
      <p:sp>
        <p:nvSpPr>
          <p:cNvPr id="53" name="Rectangle 52">
            <a:extLst>
              <a:ext uri="{FF2B5EF4-FFF2-40B4-BE49-F238E27FC236}">
                <a16:creationId xmlns:a16="http://schemas.microsoft.com/office/drawing/2014/main" id="{80C21A01-1977-4F86-A782-296F3D393897}"/>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30" name="Text box_6380524123959099444">
            <a:extLst>
              <a:ext uri="{FF2B5EF4-FFF2-40B4-BE49-F238E27FC236}">
                <a16:creationId xmlns:a16="http://schemas.microsoft.com/office/drawing/2014/main" id="{6180EAFD-70FC-48CC-A96E-064DDE478CC1}"/>
              </a:ext>
            </a:extLst>
          </p:cNvPr>
          <p:cNvSpPr/>
          <p:nvPr>
            <p:custDataLst>
              <p:tags r:id="rId3"/>
            </p:custDataLst>
          </p:nvPr>
        </p:nvSpPr>
        <p:spPr>
          <a:xfrm>
            <a:off x="10034337" y="972417"/>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1a. Special Education</a:t>
            </a:r>
          </a:p>
        </p:txBody>
      </p:sp>
      <p:sp>
        <p:nvSpPr>
          <p:cNvPr id="31" name="Text box_6380524123959099444">
            <a:extLst>
              <a:ext uri="{FF2B5EF4-FFF2-40B4-BE49-F238E27FC236}">
                <a16:creationId xmlns:a16="http://schemas.microsoft.com/office/drawing/2014/main" id="{7BE5B7F0-234C-46AB-B199-710647AC53F4}"/>
              </a:ext>
            </a:extLst>
          </p:cNvPr>
          <p:cNvSpPr/>
          <p:nvPr>
            <p:custDataLst>
              <p:tags r:id="rId4"/>
            </p:custDataLst>
          </p:nvPr>
        </p:nvSpPr>
        <p:spPr>
          <a:xfrm>
            <a:off x="10852398" y="972417"/>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390004"/>
            <a:ext cx="4328458"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Special Education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647373"/>
            <a:ext cx="432845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2" name="Content Placeholder 2">
            <a:extLst>
              <a:ext uri="{FF2B5EF4-FFF2-40B4-BE49-F238E27FC236}">
                <a16:creationId xmlns:a16="http://schemas.microsoft.com/office/drawing/2014/main" id="{1A0CA286-71D8-4EA4-9859-FEA474DC474D}"/>
              </a:ext>
            </a:extLst>
          </p:cNvPr>
          <p:cNvSpPr txBox="1">
            <a:spLocks/>
          </p:cNvSpPr>
          <p:nvPr/>
        </p:nvSpPr>
        <p:spPr>
          <a:xfrm>
            <a:off x="764475" y="1708813"/>
            <a:ext cx="5108129" cy="4392456"/>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According to the Individuals with Disabilities Education Act (IDEA), U.S. public schools are required to create an individualized education plan (IEP) for each student who is eligible for special education services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IEP plans are reviewed by the Special Education team and the student’s family annually to track effectiveness; students are re-evaluated every three years</a:t>
            </a:r>
          </a:p>
          <a:p>
            <a:pPr marL="126000" marR="0" lvl="0" indent="-126000" algn="l" defTabSz="914400" rtl="0" eaLnBrk="1" fontAlgn="auto" latinLnBrk="0" hangingPunct="1">
              <a:lnSpc>
                <a:spcPct val="100000"/>
              </a:lnSpc>
              <a:spcBef>
                <a:spcPts val="100"/>
              </a:spcBef>
              <a:spcAft>
                <a:spcPts val="6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Each school in BPS has a Coordinator of Special Education (COSE) who is responsible for ensuring a student who gets referred for an IEP goes though the evaluation process and, if the student is eligible, that they receive an IEP and the associated services and accommodations</a:t>
            </a: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Policy: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and COSEs must follow a highly structured set of steps, including significant parent/guardian engagement, for processing new student referrals, and conducting annual evaluations and three-year re-evaluations</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26000" marR="0" lvl="0" indent="-126000" algn="l" defTabSz="914400" rtl="0" eaLnBrk="1" fontAlgn="auto" latinLnBrk="0" hangingPunct="1">
              <a:lnSpc>
                <a:spcPct val="100000"/>
              </a:lnSpc>
              <a:spcBef>
                <a:spcPts val="100"/>
              </a:spcBef>
              <a:spcAft>
                <a:spcPts val="6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COSEs input IEP data into EdPlan, which updates information in Aspen on a nightly basis, excluding DOE data fields that are reported to DESE through Aspen as part of SIMS reporting</a:t>
            </a: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Arial"/>
              </a:rPr>
              <a:t>.</a:t>
            </a:r>
            <a:r>
              <a:rPr kumimoji="0" lang="en-IN"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Arial"/>
              </a:rPr>
              <a:t>2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Arial"/>
              </a:rPr>
              <a:t>Several times each year, EdPlan data is used to fully update all fields in Aspen, including those reported to DESE for SIMS</a:t>
            </a: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Analysis methodology: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Conducted interviews with the BPS Data Accountability Department, the BPS Special Education Department, and with former school-based COSEs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Analyzed special education data and documentation for SY2021-22</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21" name="Arrow: Left-Right 120">
            <a:extLst>
              <a:ext uri="{FF2B5EF4-FFF2-40B4-BE49-F238E27FC236}">
                <a16:creationId xmlns:a16="http://schemas.microsoft.com/office/drawing/2014/main" id="{FB58984F-DFAC-4419-8C4F-28B973F81DF2}"/>
              </a:ext>
            </a:extLst>
          </p:cNvPr>
          <p:cNvSpPr/>
          <p:nvPr/>
        </p:nvSpPr>
        <p:spPr>
          <a:xfrm>
            <a:off x="7392595" y="139000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IEP data analysis process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stCxn id="121" idx="4"/>
            <a:endCxn id="121" idx="6"/>
          </p:cNvCxnSpPr>
          <p:nvPr/>
        </p:nvCxnSpPr>
        <p:spPr>
          <a:xfrm>
            <a:off x="7392595" y="164737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7022991" y="1708813"/>
            <a:ext cx="4376550" cy="1592931"/>
          </a:xfrm>
        </p:spPr>
        <p:txBody>
          <a:bodyPr/>
          <a:lstStyle/>
          <a:p>
            <a:pPr marL="126000" indent="-126000">
              <a:spcBef>
                <a:spcPts val="100"/>
              </a:spcBef>
              <a:spcAft>
                <a:spcPts val="100"/>
              </a:spcAft>
              <a:buClrTx/>
              <a:buSzPct val="75000"/>
              <a:buFont typeface="Wingdings 3" panose="05040102010807070707" pitchFamily="18" charset="2"/>
              <a:buChar char=""/>
            </a:pPr>
            <a:r>
              <a:rPr lang="en-US" sz="1100" dirty="0"/>
              <a:t>BPS provided a population of both EdPlan data and SIMS data pulled from Aspen as of the June 30, 2022, certification date for 11,778 students with an IEP (or a partially accepted IEP)</a:t>
            </a:r>
          </a:p>
          <a:p>
            <a:pPr marL="126000" indent="-126000">
              <a:spcBef>
                <a:spcPts val="100"/>
              </a:spcBef>
              <a:spcAft>
                <a:spcPts val="100"/>
              </a:spcAft>
              <a:buClrTx/>
              <a:buSzPct val="75000"/>
              <a:buFont typeface="Wingdings 3" panose="05040102010807070707" pitchFamily="18" charset="2"/>
              <a:buChar char=""/>
            </a:pPr>
            <a:r>
              <a:rPr lang="en-US" sz="1100" dirty="0"/>
              <a:t>A stratified random sample of 100 students was selected to compare notable changes or flags of IEP status displayed in EdPlan and Aspen</a:t>
            </a:r>
            <a:r>
              <a:rPr lang="en-US" sz="1100" baseline="30000" dirty="0"/>
              <a:t>3</a:t>
            </a:r>
            <a:r>
              <a:rPr lang="en-US" sz="1100" dirty="0"/>
              <a:t> (as shown via SIMS data)</a:t>
            </a:r>
          </a:p>
          <a:p>
            <a:pPr marL="126000" indent="-126000">
              <a:spcBef>
                <a:spcPts val="100"/>
              </a:spcBef>
              <a:spcAft>
                <a:spcPts val="100"/>
              </a:spcAft>
              <a:buClrTx/>
              <a:buSzPct val="75000"/>
              <a:buFont typeface="Wingdings 3" panose="05040102010807070707" pitchFamily="18" charset="2"/>
              <a:buChar char=""/>
            </a:pPr>
            <a:r>
              <a:rPr lang="en-US" sz="1100" dirty="0"/>
              <a:t>Examining a sample allowed for a more detailed review of each IEP status; however, the percent of overdue IEPs found in the sample and that observed in the broader population data were similar</a:t>
            </a:r>
          </a:p>
        </p:txBody>
      </p:sp>
      <p:sp>
        <p:nvSpPr>
          <p:cNvPr id="39" name="Arrow: Left-Right 38">
            <a:extLst>
              <a:ext uri="{FF2B5EF4-FFF2-40B4-BE49-F238E27FC236}">
                <a16:creationId xmlns:a16="http://schemas.microsoft.com/office/drawing/2014/main" id="{8CED31D0-BBF1-4C20-AB4B-6547299D3E4A}"/>
              </a:ext>
            </a:extLst>
          </p:cNvPr>
          <p:cNvSpPr/>
          <p:nvPr/>
        </p:nvSpPr>
        <p:spPr>
          <a:xfrm>
            <a:off x="7184851" y="3417410"/>
            <a:ext cx="3892608" cy="44132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EdPlan IEP status of sampled students as of June 30</a:t>
            </a:r>
            <a:r>
              <a:rPr kumimoji="0" lang="en-US" sz="1200" b="1" i="0" u="none" strike="noStrike" kern="1200" cap="none" spc="0" normalizeH="0" baseline="30000" noProof="0" dirty="0">
                <a:ln>
                  <a:noFill/>
                </a:ln>
                <a:solidFill>
                  <a:srgbClr val="2E2E38"/>
                </a:solidFill>
                <a:effectLst/>
                <a:uLnTx/>
                <a:uFillTx/>
                <a:latin typeface="EYInterstate Light"/>
                <a:ea typeface="+mn-ea"/>
                <a:cs typeface="+mn-cs"/>
              </a:rPr>
              <a:t>th</a:t>
            </a: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r>
              <a:rPr kumimoji="0" lang="en-US" sz="1200" b="0" i="1" u="none" strike="noStrike" kern="1200" cap="none" spc="0" normalizeH="0" baseline="30000" noProof="0" dirty="0">
                <a:ln>
                  <a:noFill/>
                </a:ln>
                <a:solidFill>
                  <a:srgbClr val="2E2E38"/>
                </a:solidFill>
                <a:effectLst/>
                <a:uLnTx/>
                <a:uFillTx/>
                <a:latin typeface="EYInterstate Light"/>
                <a:ea typeface="+mn-ea"/>
                <a:cs typeface="+mn-cs"/>
              </a:rPr>
              <a:t>3</a:t>
            </a: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 </a:t>
            </a:r>
          </a:p>
        </p:txBody>
      </p:sp>
      <p:cxnSp>
        <p:nvCxnSpPr>
          <p:cNvPr id="41" name="Straight Connector 40">
            <a:extLst>
              <a:ext uri="{FF2B5EF4-FFF2-40B4-BE49-F238E27FC236}">
                <a16:creationId xmlns:a16="http://schemas.microsoft.com/office/drawing/2014/main" id="{9FED488D-9A1C-487B-AC4B-70DAC34C3A2C}"/>
              </a:ext>
              <a:ext uri="{C183D7F6-B498-43B3-948B-1728B52AA6E4}">
                <adec:decorative xmlns:adec="http://schemas.microsoft.com/office/drawing/2017/decorative" val="1"/>
              </a:ext>
            </a:extLst>
          </p:cNvPr>
          <p:cNvCxnSpPr>
            <a:cxnSpLocks/>
            <a:stCxn id="39" idx="4"/>
            <a:endCxn id="39" idx="6"/>
          </p:cNvCxnSpPr>
          <p:nvPr/>
        </p:nvCxnSpPr>
        <p:spPr>
          <a:xfrm>
            <a:off x="7184851" y="3858735"/>
            <a:ext cx="389260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descr="Please refer to notes section for 'EdPlan IEP status of sampled students as of June 30th, SY2021-22' for chart description">
            <a:extLst>
              <a:ext uri="{FF2B5EF4-FFF2-40B4-BE49-F238E27FC236}">
                <a16:creationId xmlns:a16="http://schemas.microsoft.com/office/drawing/2014/main" id="{6DC65B72-2354-4294-8AED-155C02A8F197}"/>
              </a:ext>
            </a:extLst>
          </p:cNvPr>
          <p:cNvGrpSpPr/>
          <p:nvPr/>
        </p:nvGrpSpPr>
        <p:grpSpPr>
          <a:xfrm>
            <a:off x="5953724" y="3869035"/>
            <a:ext cx="5996377" cy="2261160"/>
            <a:chOff x="5953724" y="3869035"/>
            <a:chExt cx="5996377" cy="2261160"/>
          </a:xfrm>
        </p:grpSpPr>
        <p:graphicFrame>
          <p:nvGraphicFramePr>
            <p:cNvPr id="64" name="Chart 63">
              <a:extLst>
                <a:ext uri="{FF2B5EF4-FFF2-40B4-BE49-F238E27FC236}">
                  <a16:creationId xmlns:a16="http://schemas.microsoft.com/office/drawing/2014/main" id="{50941D4F-D601-4EAB-89F2-7F871FFFC71A}"/>
                </a:ext>
                <a:ext uri="{C183D7F6-B498-43B3-948B-1728B52AA6E4}">
                  <adec:decorative xmlns:adec="http://schemas.microsoft.com/office/drawing/2017/decorative" val="1"/>
                </a:ext>
              </a:extLst>
            </p:cNvPr>
            <p:cNvGraphicFramePr/>
            <p:nvPr>
              <p:custDataLst>
                <p:tags r:id="rId5"/>
              </p:custDataLst>
              <p:extLst>
                <p:ext uri="{D42A27DB-BD31-4B8C-83A1-F6EECF244321}">
                  <p14:modId xmlns:p14="http://schemas.microsoft.com/office/powerpoint/2010/main" val="4035306636"/>
                </p:ext>
              </p:extLst>
            </p:nvPr>
          </p:nvGraphicFramePr>
          <p:xfrm>
            <a:off x="7067134" y="3974370"/>
            <a:ext cx="2387600" cy="2155825"/>
          </p:xfrm>
          <a:graphic>
            <a:graphicData uri="http://schemas.openxmlformats.org/drawingml/2006/chart">
              <c:chart xmlns:c="http://schemas.openxmlformats.org/drawingml/2006/chart" xmlns:r="http://schemas.openxmlformats.org/officeDocument/2006/relationships" r:id="rId16"/>
            </a:graphicData>
          </a:graphic>
        </p:graphicFrame>
        <p:sp>
          <p:nvSpPr>
            <p:cNvPr id="7" name="TextBox 6">
              <a:extLst>
                <a:ext uri="{FF2B5EF4-FFF2-40B4-BE49-F238E27FC236}">
                  <a16:creationId xmlns:a16="http://schemas.microsoft.com/office/drawing/2014/main" id="{F56A4B0C-FB77-4300-8E50-F85120E83389}"/>
                </a:ext>
              </a:extLst>
            </p:cNvPr>
            <p:cNvSpPr txBox="1"/>
            <p:nvPr/>
          </p:nvSpPr>
          <p:spPr>
            <a:xfrm>
              <a:off x="8294404" y="3875265"/>
              <a:ext cx="471230"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n=100</a:t>
              </a:r>
            </a:p>
          </p:txBody>
        </p:sp>
        <p:sp>
          <p:nvSpPr>
            <p:cNvPr id="47" name="TextBox 46">
              <a:extLst>
                <a:ext uri="{FF2B5EF4-FFF2-40B4-BE49-F238E27FC236}">
                  <a16:creationId xmlns:a16="http://schemas.microsoft.com/office/drawing/2014/main" id="{975D88EC-AD0A-4F48-87EB-AFF8981E7492}"/>
                </a:ext>
              </a:extLst>
            </p:cNvPr>
            <p:cNvSpPr txBox="1"/>
            <p:nvPr/>
          </p:nvSpPr>
          <p:spPr>
            <a:xfrm>
              <a:off x="8034431" y="4078395"/>
              <a:ext cx="1040884"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Exited services</a:t>
              </a:r>
            </a:p>
          </p:txBody>
        </p:sp>
        <p:sp>
          <p:nvSpPr>
            <p:cNvPr id="54" name="TextBox 53">
              <a:extLst>
                <a:ext uri="{FF2B5EF4-FFF2-40B4-BE49-F238E27FC236}">
                  <a16:creationId xmlns:a16="http://schemas.microsoft.com/office/drawing/2014/main" id="{246E48E5-6C5C-4626-9ADA-74096525AC26}"/>
                </a:ext>
              </a:extLst>
            </p:cNvPr>
            <p:cNvSpPr txBox="1"/>
            <p:nvPr/>
          </p:nvSpPr>
          <p:spPr>
            <a:xfrm>
              <a:off x="8153200" y="4397966"/>
              <a:ext cx="833775"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FFFFFF"/>
                  </a:solidFill>
                  <a:effectLst/>
                  <a:uLnTx/>
                  <a:uFillTx/>
                  <a:latin typeface="EYInterstate Light"/>
                  <a:ea typeface="+mn-ea"/>
                  <a:cs typeface="+mn-cs"/>
                </a:rPr>
                <a:t>IEP overdue</a:t>
              </a:r>
            </a:p>
          </p:txBody>
        </p:sp>
        <p:sp>
          <p:nvSpPr>
            <p:cNvPr id="69" name="TextBox 68">
              <a:extLst>
                <a:ext uri="{FF2B5EF4-FFF2-40B4-BE49-F238E27FC236}">
                  <a16:creationId xmlns:a16="http://schemas.microsoft.com/office/drawing/2014/main" id="{D6D41633-5FAA-45E1-B515-40ED8FC45035}"/>
                </a:ext>
              </a:extLst>
            </p:cNvPr>
            <p:cNvSpPr txBox="1"/>
            <p:nvPr/>
          </p:nvSpPr>
          <p:spPr>
            <a:xfrm>
              <a:off x="8194787" y="5283892"/>
              <a:ext cx="717167"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IEP active</a:t>
              </a:r>
            </a:p>
          </p:txBody>
        </p:sp>
        <p:sp>
          <p:nvSpPr>
            <p:cNvPr id="52" name="Callout_63804749004580674727">
              <a:extLst>
                <a:ext uri="{FF2B5EF4-FFF2-40B4-BE49-F238E27FC236}">
                  <a16:creationId xmlns:a16="http://schemas.microsoft.com/office/drawing/2014/main" id="{858E97FB-1029-40EA-ABED-4CEB8EC2673A}"/>
                </a:ext>
              </a:extLst>
            </p:cNvPr>
            <p:cNvSpPr/>
            <p:nvPr>
              <p:custDataLst>
                <p:tags r:id="rId6"/>
              </p:custDataLst>
            </p:nvPr>
          </p:nvSpPr>
          <p:spPr>
            <a:xfrm>
              <a:off x="5953724" y="4495158"/>
              <a:ext cx="1185698" cy="1108075"/>
            </a:xfrm>
            <a:prstGeom prst="wedgeRectCallout">
              <a:avLst>
                <a:gd name="adj1" fmla="val 62156"/>
                <a:gd name="adj2" fmla="val -39397"/>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~25% of the sample had an overdue IEP; Per BPS’ “stay-put” policy, students with an overdue IEP who have not officially been exited still receive services</a:t>
              </a:r>
            </a:p>
          </p:txBody>
        </p:sp>
        <p:cxnSp>
          <p:nvCxnSpPr>
            <p:cNvPr id="65" name="Straight Connector 64">
              <a:extLst>
                <a:ext uri="{FF2B5EF4-FFF2-40B4-BE49-F238E27FC236}">
                  <a16:creationId xmlns:a16="http://schemas.microsoft.com/office/drawing/2014/main" id="{E15F48D8-4F76-4F0F-A7FA-00DC249DF2C9}"/>
                </a:ext>
                <a:ext uri="{C183D7F6-B498-43B3-948B-1728B52AA6E4}">
                  <adec:decorative xmlns:adec="http://schemas.microsoft.com/office/drawing/2017/decorative" val="1"/>
                </a:ext>
              </a:extLst>
            </p:cNvPr>
            <p:cNvCxnSpPr/>
            <p:nvPr>
              <p:custDataLst>
                <p:tags r:id="rId7"/>
              </p:custDataLst>
            </p:nvPr>
          </p:nvCxnSpPr>
          <p:spPr bwMode="gray">
            <a:xfrm flipV="1">
              <a:off x="8988009" y="4252183"/>
              <a:ext cx="12700" cy="3175"/>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60E745F-6927-4E4F-AF0A-DCE87BEF427A}"/>
                </a:ext>
                <a:ext uri="{C183D7F6-B498-43B3-948B-1728B52AA6E4}">
                  <adec:decorative xmlns:adec="http://schemas.microsoft.com/office/drawing/2017/decorative" val="1"/>
                </a:ext>
              </a:extLst>
            </p:cNvPr>
            <p:cNvCxnSpPr/>
            <p:nvPr>
              <p:custDataLst>
                <p:tags r:id="rId8"/>
              </p:custDataLst>
            </p:nvPr>
          </p:nvCxnSpPr>
          <p:spPr bwMode="gray">
            <a:xfrm flipV="1">
              <a:off x="9008646" y="4080733"/>
              <a:ext cx="655638" cy="169862"/>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1832537B-A2FC-4E42-8C77-E735A660D628}"/>
                </a:ext>
                <a:ext uri="{C183D7F6-B498-43B3-948B-1728B52AA6E4}">
                  <adec:decorative xmlns:adec="http://schemas.microsoft.com/office/drawing/2017/decorative" val="1"/>
                </a:ext>
              </a:extLst>
            </p:cNvPr>
            <p:cNvCxnSpPr/>
            <p:nvPr>
              <p:custDataLst>
                <p:tags r:id="rId9"/>
              </p:custDataLst>
            </p:nvPr>
          </p:nvCxnSpPr>
          <p:spPr bwMode="gray">
            <a:xfrm>
              <a:off x="8988009" y="4741133"/>
              <a:ext cx="676275" cy="1282700"/>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68" name="Chart 67">
              <a:extLst>
                <a:ext uri="{FF2B5EF4-FFF2-40B4-BE49-F238E27FC236}">
                  <a16:creationId xmlns:a16="http://schemas.microsoft.com/office/drawing/2014/main" id="{D8B203CD-920C-41B9-B747-5715F6096A60}"/>
                </a:ext>
                <a:ext uri="{C183D7F6-B498-43B3-948B-1728B52AA6E4}">
                  <adec:decorative xmlns:adec="http://schemas.microsoft.com/office/drawing/2017/decorative" val="1"/>
                </a:ext>
              </a:extLst>
            </p:cNvPr>
            <p:cNvGraphicFramePr/>
            <p:nvPr>
              <p:custDataLst>
                <p:tags r:id="rId10"/>
              </p:custDataLst>
              <p:extLst>
                <p:ext uri="{D42A27DB-BD31-4B8C-83A1-F6EECF244321}">
                  <p14:modId xmlns:p14="http://schemas.microsoft.com/office/powerpoint/2010/main" val="2049580604"/>
                </p:ext>
              </p:extLst>
            </p:nvPr>
          </p:nvGraphicFramePr>
          <p:xfrm>
            <a:off x="9221371" y="3998183"/>
            <a:ext cx="1792288" cy="2108200"/>
          </p:xfrm>
          <a:graphic>
            <a:graphicData uri="http://schemas.openxmlformats.org/drawingml/2006/chart">
              <c:chart xmlns:c="http://schemas.openxmlformats.org/drawingml/2006/chart" xmlns:r="http://schemas.openxmlformats.org/officeDocument/2006/relationships" r:id="rId17"/>
            </a:graphicData>
          </a:graphic>
        </p:graphicFrame>
        <p:sp>
          <p:nvSpPr>
            <p:cNvPr id="70" name="TextBox 69">
              <a:extLst>
                <a:ext uri="{FF2B5EF4-FFF2-40B4-BE49-F238E27FC236}">
                  <a16:creationId xmlns:a16="http://schemas.microsoft.com/office/drawing/2014/main" id="{3C9FD060-560E-42C7-85F7-37F17CE2ED06}"/>
                </a:ext>
              </a:extLst>
            </p:cNvPr>
            <p:cNvSpPr txBox="1"/>
            <p:nvPr/>
          </p:nvSpPr>
          <p:spPr>
            <a:xfrm>
              <a:off x="9949013" y="3869035"/>
              <a:ext cx="381609"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n=25</a:t>
              </a:r>
            </a:p>
          </p:txBody>
        </p:sp>
        <p:sp>
          <p:nvSpPr>
            <p:cNvPr id="71" name="TextBox 70">
              <a:extLst>
                <a:ext uri="{FF2B5EF4-FFF2-40B4-BE49-F238E27FC236}">
                  <a16:creationId xmlns:a16="http://schemas.microsoft.com/office/drawing/2014/main" id="{41ED2F64-47EB-45EB-8163-EEFA92DDD5C6}"/>
                </a:ext>
              </a:extLst>
            </p:cNvPr>
            <p:cNvSpPr txBox="1"/>
            <p:nvPr/>
          </p:nvSpPr>
          <p:spPr>
            <a:xfrm>
              <a:off x="9873791" y="4062530"/>
              <a:ext cx="51485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Jun ‘22</a:t>
              </a:r>
            </a:p>
          </p:txBody>
        </p:sp>
        <p:sp>
          <p:nvSpPr>
            <p:cNvPr id="72" name="TextBox 71">
              <a:extLst>
                <a:ext uri="{FF2B5EF4-FFF2-40B4-BE49-F238E27FC236}">
                  <a16:creationId xmlns:a16="http://schemas.microsoft.com/office/drawing/2014/main" id="{60A3BBA4-5DD2-459A-8B50-2CE820525137}"/>
                </a:ext>
              </a:extLst>
            </p:cNvPr>
            <p:cNvSpPr txBox="1"/>
            <p:nvPr/>
          </p:nvSpPr>
          <p:spPr>
            <a:xfrm>
              <a:off x="9872757" y="4215415"/>
              <a:ext cx="51485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May ‘22</a:t>
              </a:r>
            </a:p>
          </p:txBody>
        </p:sp>
        <p:sp>
          <p:nvSpPr>
            <p:cNvPr id="73" name="TextBox 72">
              <a:extLst>
                <a:ext uri="{FF2B5EF4-FFF2-40B4-BE49-F238E27FC236}">
                  <a16:creationId xmlns:a16="http://schemas.microsoft.com/office/drawing/2014/main" id="{26D7C988-FA92-43B6-B0C0-4FE55BD1560A}"/>
                </a:ext>
              </a:extLst>
            </p:cNvPr>
            <p:cNvSpPr txBox="1"/>
            <p:nvPr/>
          </p:nvSpPr>
          <p:spPr>
            <a:xfrm>
              <a:off x="9881440" y="4366880"/>
              <a:ext cx="51485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Apr ‘22</a:t>
              </a:r>
            </a:p>
          </p:txBody>
        </p:sp>
        <p:sp>
          <p:nvSpPr>
            <p:cNvPr id="74" name="TextBox 73">
              <a:extLst>
                <a:ext uri="{FF2B5EF4-FFF2-40B4-BE49-F238E27FC236}">
                  <a16:creationId xmlns:a16="http://schemas.microsoft.com/office/drawing/2014/main" id="{0083551E-7A8F-4DB3-8BF7-BB37DB572B23}"/>
                </a:ext>
              </a:extLst>
            </p:cNvPr>
            <p:cNvSpPr txBox="1"/>
            <p:nvPr/>
          </p:nvSpPr>
          <p:spPr>
            <a:xfrm>
              <a:off x="9873336" y="4528492"/>
              <a:ext cx="51485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Mar ‘22</a:t>
              </a:r>
            </a:p>
          </p:txBody>
        </p:sp>
        <p:sp>
          <p:nvSpPr>
            <p:cNvPr id="75" name="TextBox 74">
              <a:extLst>
                <a:ext uri="{FF2B5EF4-FFF2-40B4-BE49-F238E27FC236}">
                  <a16:creationId xmlns:a16="http://schemas.microsoft.com/office/drawing/2014/main" id="{D443E86F-358D-4ABF-8EE7-1C5A48E3A693}"/>
                </a:ext>
              </a:extLst>
            </p:cNvPr>
            <p:cNvSpPr txBox="1"/>
            <p:nvPr/>
          </p:nvSpPr>
          <p:spPr>
            <a:xfrm>
              <a:off x="9877657" y="4718405"/>
              <a:ext cx="51485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Jan ‘22</a:t>
              </a:r>
            </a:p>
          </p:txBody>
        </p:sp>
        <p:sp>
          <p:nvSpPr>
            <p:cNvPr id="76" name="TextBox 75">
              <a:extLst>
                <a:ext uri="{FF2B5EF4-FFF2-40B4-BE49-F238E27FC236}">
                  <a16:creationId xmlns:a16="http://schemas.microsoft.com/office/drawing/2014/main" id="{97986D84-BF1B-4ED5-8B78-54FDC23F50E3}"/>
                </a:ext>
              </a:extLst>
            </p:cNvPr>
            <p:cNvSpPr txBox="1"/>
            <p:nvPr/>
          </p:nvSpPr>
          <p:spPr>
            <a:xfrm>
              <a:off x="9874923" y="4953298"/>
              <a:ext cx="51485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Dec ‘21</a:t>
              </a:r>
            </a:p>
          </p:txBody>
        </p:sp>
        <p:sp>
          <p:nvSpPr>
            <p:cNvPr id="77" name="TextBox 76">
              <a:extLst>
                <a:ext uri="{FF2B5EF4-FFF2-40B4-BE49-F238E27FC236}">
                  <a16:creationId xmlns:a16="http://schemas.microsoft.com/office/drawing/2014/main" id="{6C2F0B20-3536-4415-AF1D-66AE18C4C59B}"/>
                </a:ext>
              </a:extLst>
            </p:cNvPr>
            <p:cNvSpPr txBox="1"/>
            <p:nvPr/>
          </p:nvSpPr>
          <p:spPr>
            <a:xfrm>
              <a:off x="9884613" y="5104861"/>
              <a:ext cx="514851" cy="180819"/>
            </a:xfrm>
            <a:prstGeom prst="rect">
              <a:avLst/>
            </a:prstGeom>
            <a:solidFill>
              <a:srgbClr val="C4C4CD"/>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Oct ‘21</a:t>
              </a:r>
            </a:p>
          </p:txBody>
        </p:sp>
        <p:sp>
          <p:nvSpPr>
            <p:cNvPr id="79" name="TextBox 78">
              <a:extLst>
                <a:ext uri="{FF2B5EF4-FFF2-40B4-BE49-F238E27FC236}">
                  <a16:creationId xmlns:a16="http://schemas.microsoft.com/office/drawing/2014/main" id="{46D3D953-8B3A-4578-898A-F9481DA66ED2}"/>
                </a:ext>
              </a:extLst>
            </p:cNvPr>
            <p:cNvSpPr txBox="1"/>
            <p:nvPr/>
          </p:nvSpPr>
          <p:spPr>
            <a:xfrm>
              <a:off x="9715757" y="5434987"/>
              <a:ext cx="782638" cy="375487"/>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Prior to SY2021-22</a:t>
              </a:r>
            </a:p>
          </p:txBody>
        </p:sp>
        <p:sp>
          <p:nvSpPr>
            <p:cNvPr id="67" name="Callout_63804749004580674727">
              <a:extLst>
                <a:ext uri="{FF2B5EF4-FFF2-40B4-BE49-F238E27FC236}">
                  <a16:creationId xmlns:a16="http://schemas.microsoft.com/office/drawing/2014/main" id="{48271BD8-CC21-440D-84D7-53573E0EDC59}"/>
                </a:ext>
              </a:extLst>
            </p:cNvPr>
            <p:cNvSpPr/>
            <p:nvPr>
              <p:custDataLst>
                <p:tags r:id="rId11"/>
              </p:custDataLst>
            </p:nvPr>
          </p:nvSpPr>
          <p:spPr>
            <a:xfrm>
              <a:off x="10705407" y="3914685"/>
              <a:ext cx="1244694" cy="1114218"/>
            </a:xfrm>
            <a:prstGeom prst="wedgeRectCallout">
              <a:avLst>
                <a:gd name="adj1" fmla="val -59688"/>
                <a:gd name="adj2" fmla="val -34078"/>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Only ~8% of overdue IEPs in the sample became overdue in the month of June. ~40% became overdue prior to the SY2021-22 school year</a:t>
              </a:r>
            </a:p>
          </p:txBody>
        </p:sp>
      </p:grpSp>
      <p:sp>
        <p:nvSpPr>
          <p:cNvPr id="40" name="source_63804743468530966221" descr="Source">
            <a:extLst>
              <a:ext uri="{FF2B5EF4-FFF2-40B4-BE49-F238E27FC236}">
                <a16:creationId xmlns:a16="http://schemas.microsoft.com/office/drawing/2014/main" id="{9FA9129F-3C7F-43E9-A144-C80F4C3F7586}"/>
              </a:ext>
            </a:extLst>
          </p:cNvPr>
          <p:cNvSpPr txBox="1"/>
          <p:nvPr/>
        </p:nvSpPr>
        <p:spPr>
          <a:xfrm>
            <a:off x="581342" y="6574155"/>
            <a:ext cx="3119120"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EdPlan June 30</a:t>
            </a:r>
            <a:r>
              <a:rPr kumimoji="0" lang="en-US" sz="800" b="0" i="0" u="none" strike="noStrike" kern="1200" cap="none" spc="0" normalizeH="0" baseline="30000" noProof="0" dirty="0">
                <a:ln>
                  <a:noFill/>
                </a:ln>
                <a:solidFill>
                  <a:srgbClr val="2E2E38"/>
                </a:solidFill>
                <a:effectLst/>
                <a:uLnTx/>
                <a:uFillTx/>
                <a:latin typeface="EYInterstate Light"/>
                <a:ea typeface="+mn-ea"/>
                <a:cs typeface="Arial" panose="020B0604020202020204" pitchFamily="34" charset="0"/>
              </a:rPr>
              <a:t>th</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extract; Aspen; EY DESE, BPS, and school interviews; BPS and DESE policies</a:t>
            </a:r>
          </a:p>
        </p:txBody>
      </p:sp>
      <p:sp>
        <p:nvSpPr>
          <p:cNvPr id="45" name="TextBox 44">
            <a:extLst>
              <a:ext uri="{FF2B5EF4-FFF2-40B4-BE49-F238E27FC236}">
                <a16:creationId xmlns:a16="http://schemas.microsoft.com/office/drawing/2014/main" id="{C2E2E9AF-25F6-48A4-A22D-35E629B4AE87}"/>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901614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830019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9"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456"/>
            <a:ext cx="10978515" cy="590400"/>
          </a:xfrm>
        </p:spPr>
        <p:txBody>
          <a:bodyPr vert="horz"/>
          <a:lstStyle/>
          <a:p>
            <a:r>
              <a:rPr lang="en-GB" dirty="0"/>
              <a:t>Detailed domain observations and opportunities (1/2)</a:t>
            </a:r>
            <a:br>
              <a:rPr lang="en-GB" dirty="0"/>
            </a:br>
            <a:r>
              <a:rPr lang="en-GB" sz="1600" dirty="0"/>
              <a:t>BPS Special Education teams have extensive policies, procedures, and roles in place</a:t>
            </a:r>
            <a:endParaRPr lang="en-IN" sz="1600" dirty="0">
              <a:solidFill>
                <a:srgbClr val="FF0000"/>
              </a:solidFill>
            </a:endParaRPr>
          </a:p>
        </p:txBody>
      </p:sp>
      <p:sp>
        <p:nvSpPr>
          <p:cNvPr id="25" name="Rectangle 24">
            <a:extLst>
              <a:ext uri="{FF2B5EF4-FFF2-40B4-BE49-F238E27FC236}">
                <a16:creationId xmlns:a16="http://schemas.microsoft.com/office/drawing/2014/main" id="{17FB071A-4B57-4494-A290-CF7EB79612EA}"/>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18" name="Text box_6380524123959099444">
            <a:extLst>
              <a:ext uri="{FF2B5EF4-FFF2-40B4-BE49-F238E27FC236}">
                <a16:creationId xmlns:a16="http://schemas.microsoft.com/office/drawing/2014/main" id="{BBC8D6A5-BB40-4B2A-9788-8F4C4307557B}"/>
              </a:ext>
            </a:extLst>
          </p:cNvPr>
          <p:cNvSpPr/>
          <p:nvPr>
            <p:custDataLst>
              <p:tags r:id="rId3"/>
            </p:custDataLst>
          </p:nvPr>
        </p:nvSpPr>
        <p:spPr>
          <a:xfrm>
            <a:off x="10034337" y="972417"/>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C4672"/>
                </a:solidFill>
                <a:effectLst/>
                <a:uLnTx/>
                <a:uFillTx/>
                <a:latin typeface="EYInterstate Light"/>
                <a:ea typeface="+mn-ea"/>
                <a:cs typeface="+mn-cs"/>
              </a:rPr>
              <a:t>1a. Special Education</a:t>
            </a:r>
          </a:p>
        </p:txBody>
      </p:sp>
      <p:sp>
        <p:nvSpPr>
          <p:cNvPr id="19" name="Text box_6380524123959099444">
            <a:extLst>
              <a:ext uri="{FF2B5EF4-FFF2-40B4-BE49-F238E27FC236}">
                <a16:creationId xmlns:a16="http://schemas.microsoft.com/office/drawing/2014/main" id="{CD3EB601-9F55-4F83-8355-0E4E65CA4007}"/>
              </a:ext>
            </a:extLst>
          </p:cNvPr>
          <p:cNvSpPr/>
          <p:nvPr>
            <p:custDataLst>
              <p:tags r:id="rId4"/>
            </p:custDataLst>
          </p:nvPr>
        </p:nvSpPr>
        <p:spPr>
          <a:xfrm>
            <a:off x="10852398" y="972417"/>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Special Education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descr="Special Education observations and opportunities">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3522656726"/>
              </p:ext>
            </p:extLst>
          </p:nvPr>
        </p:nvGraphicFramePr>
        <p:xfrm>
          <a:off x="603383" y="1547838"/>
          <a:ext cx="10985052" cy="3785414"/>
        </p:xfrm>
        <a:graphic>
          <a:graphicData uri="http://schemas.openxmlformats.org/drawingml/2006/table">
            <a:tbl>
              <a:tblPr firstRow="1" bandRow="1">
                <a:tableStyleId>{5C22544A-7EE6-4342-B048-85BDC9FD1C3A}</a:tableStyleId>
              </a:tblPr>
              <a:tblGrid>
                <a:gridCol w="2725444">
                  <a:extLst>
                    <a:ext uri="{9D8B030D-6E8A-4147-A177-3AD203B41FA5}">
                      <a16:colId xmlns:a16="http://schemas.microsoft.com/office/drawing/2014/main" val="1000314679"/>
                    </a:ext>
                  </a:extLst>
                </a:gridCol>
                <a:gridCol w="954415">
                  <a:extLst>
                    <a:ext uri="{9D8B030D-6E8A-4147-A177-3AD203B41FA5}">
                      <a16:colId xmlns:a16="http://schemas.microsoft.com/office/drawing/2014/main" val="2181447210"/>
                    </a:ext>
                  </a:extLst>
                </a:gridCol>
                <a:gridCol w="3257989">
                  <a:extLst>
                    <a:ext uri="{9D8B030D-6E8A-4147-A177-3AD203B41FA5}">
                      <a16:colId xmlns:a16="http://schemas.microsoft.com/office/drawing/2014/main" val="3299172009"/>
                    </a:ext>
                  </a:extLst>
                </a:gridCol>
                <a:gridCol w="4047204">
                  <a:extLst>
                    <a:ext uri="{9D8B030D-6E8A-4147-A177-3AD203B41FA5}">
                      <a16:colId xmlns:a16="http://schemas.microsoft.com/office/drawing/2014/main" val="850559032"/>
                    </a:ext>
                  </a:extLst>
                </a:gridCol>
              </a:tblGrid>
              <a:tr h="191819">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602851">
                <a:tc>
                  <a:txBody>
                    <a:bodyPr/>
                    <a:lstStyle/>
                    <a:p>
                      <a:pPr marL="0" indent="-126000" algn="l">
                        <a:buClr>
                          <a:srgbClr val="1A9AFA"/>
                        </a:buClr>
                        <a:buSzPct val="75000"/>
                        <a:buFontTx/>
                        <a:buNone/>
                      </a:pPr>
                      <a:r>
                        <a:rPr lang="en-US" sz="1100" b="1" dirty="0">
                          <a:solidFill>
                            <a:schemeClr val="bg1"/>
                          </a:solidFill>
                          <a:latin typeface="+mj-lt"/>
                        </a:rPr>
                        <a:t>Policy</a:t>
                      </a:r>
                      <a:r>
                        <a:rPr lang="en-US" sz="1100" b="0" dirty="0">
                          <a:solidFill>
                            <a:schemeClr val="bg1"/>
                          </a:solidFill>
                          <a:latin typeface="+mj-lt"/>
                        </a:rPr>
                        <a:t>: </a:t>
                      </a:r>
                      <a:r>
                        <a:rPr lang="en-US" sz="1100" b="0" i="1" dirty="0">
                          <a:solidFill>
                            <a:schemeClr val="bg1"/>
                          </a:solidFill>
                          <a:latin typeface="+mj-lt"/>
                        </a:rPr>
                        <a:t>Does a formal policy exist for Special Education services?</a:t>
                      </a:r>
                      <a:endParaRPr lang="en-US" sz="1100" b="0" i="1" dirty="0">
                        <a:solidFill>
                          <a:schemeClr val="bg1"/>
                        </a:solidFill>
                        <a:highlight>
                          <a:srgbClr val="FFFF00"/>
                        </a:highlight>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lvl="0" indent="-126000" algn="l">
                        <a:buClrTx/>
                        <a:buSzPct val="75000"/>
                        <a:buFont typeface="Wingdings 3" panose="05040102010807070707" pitchFamily="18" charset="2"/>
                        <a:buChar char=""/>
                      </a:pPr>
                      <a:r>
                        <a:rPr lang="en-US" sz="1100" b="0" dirty="0">
                          <a:solidFill>
                            <a:srgbClr val="2E2E38"/>
                          </a:solidFill>
                          <a:latin typeface="+mj-lt"/>
                        </a:rPr>
                        <a:t>BPS has an extensive Policy and Procedure manual for Special Education that clearly outlines the program requirements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979064">
                <a:tc>
                  <a:txBody>
                    <a:bodyPr/>
                    <a:lstStyle/>
                    <a:p>
                      <a:pPr marL="0" indent="-126000" algn="l">
                        <a:buClr>
                          <a:srgbClr val="1A9AFA"/>
                        </a:buClr>
                        <a:buSzPct val="75000"/>
                        <a:buFontTx/>
                        <a:buNone/>
                      </a:pPr>
                      <a:r>
                        <a:rPr lang="en-US" sz="1100" b="1" dirty="0">
                          <a:solidFill>
                            <a:schemeClr val="bg1"/>
                          </a:solidFill>
                          <a:latin typeface="+mj-lt"/>
                        </a:rPr>
                        <a:t>Procedures: </a:t>
                      </a:r>
                      <a:r>
                        <a:rPr lang="en-US" sz="1100" i="1" kern="1200" dirty="0">
                          <a:solidFill>
                            <a:schemeClr val="bg2"/>
                          </a:solidFill>
                          <a:latin typeface="+mn-lt"/>
                          <a:ea typeface="+mn-ea"/>
                          <a:cs typeface="+mn-cs"/>
                        </a:rPr>
                        <a:t>Is there a consistent procedure, standardized across the district, that is being used to implement the policy?</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Currently, BPS addresses elements of the IEP and 504 processes</a:t>
                      </a:r>
                      <a:r>
                        <a:rPr lang="en-US" sz="1100" b="0" baseline="30000" dirty="0">
                          <a:solidFill>
                            <a:srgbClr val="2E2E38"/>
                          </a:solidFill>
                          <a:latin typeface="+mj-lt"/>
                        </a:rPr>
                        <a:t>1</a:t>
                      </a:r>
                      <a:r>
                        <a:rPr lang="en-US" sz="1100" b="0" baseline="0" dirty="0">
                          <a:solidFill>
                            <a:srgbClr val="2E2E38"/>
                          </a:solidFill>
                          <a:latin typeface="+mj-lt"/>
                        </a:rPr>
                        <a:t> in tandem despite distinctions in the purpose and supports provided by each type of plan, as well as the different legislation that guides each</a:t>
                      </a:r>
                      <a:endParaRPr lang="en-US" sz="1100" b="0" dirty="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The process for determining whether a 504 Plan is necessary for a student should be separated and mutually exclusive from the IEP/Special Education process. Require a second meeting take place if a student is deemed only eligible for a 504 Plan during the IEP meeting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979064">
                <a:tc>
                  <a:txBody>
                    <a:bodyPr/>
                    <a:lstStyle/>
                    <a:p>
                      <a:pPr marL="0" indent="-126000" algn="l">
                        <a:buClr>
                          <a:srgbClr val="1A9AFA"/>
                        </a:buClr>
                        <a:buSzPct val="75000"/>
                        <a:buFontTx/>
                        <a:buNone/>
                      </a:pPr>
                      <a:r>
                        <a:rPr lang="en-US" sz="1100" b="1" dirty="0">
                          <a:solidFill>
                            <a:schemeClr val="bg1"/>
                          </a:solidFill>
                          <a:latin typeface="+mj-lt"/>
                        </a:rPr>
                        <a:t>Roles &amp; responsibilities: </a:t>
                      </a:r>
                      <a:r>
                        <a:rPr kumimoji="0" lang="en-US" sz="11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1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Special Education referrals can be received by any school personnel and are then submitted to the Coordinator of Special Education (COSE)</a:t>
                      </a:r>
                    </a:p>
                    <a:p>
                      <a:pPr marL="126000" indent="-126000" algn="l">
                        <a:buClrTx/>
                        <a:buSzPct val="75000"/>
                        <a:buFont typeface="Wingdings 3" panose="05040102010807070707" pitchFamily="18" charset="2"/>
                        <a:buChar char=""/>
                      </a:pPr>
                      <a:r>
                        <a:rPr lang="en-US" sz="1100" b="0" dirty="0">
                          <a:solidFill>
                            <a:srgbClr val="2E2E38"/>
                          </a:solidFill>
                          <a:latin typeface="+mj-lt"/>
                        </a:rPr>
                        <a:t>Once the referral is received, there are defined roles and responsibilities across the Special Education process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Create a standard BPS form for all special education referrals that directs them to the relevant COSE and allows for central tracking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979064">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100" b="1" dirty="0">
                          <a:solidFill>
                            <a:schemeClr val="bg1"/>
                          </a:solidFill>
                          <a:latin typeface="+mj-lt"/>
                        </a:rPr>
                        <a:t>Training &amp; communication:</a:t>
                      </a:r>
                      <a:r>
                        <a:rPr lang="en-US" sz="1100" b="0" dirty="0">
                          <a:solidFill>
                            <a:schemeClr val="bg1"/>
                          </a:solidFill>
                          <a:latin typeface="+mj-lt"/>
                        </a:rPr>
                        <a:t> </a:t>
                      </a:r>
                      <a:r>
                        <a:rPr lang="en-US" sz="1100" b="0" i="1" dirty="0">
                          <a:solidFill>
                            <a:schemeClr val="bg1"/>
                          </a:solidFill>
                          <a:latin typeface="+mj-lt"/>
                        </a:rPr>
                        <a:t>I</a:t>
                      </a:r>
                      <a:r>
                        <a:rPr lang="en-US" sz="1100" b="0" i="1" kern="1200" dirty="0">
                          <a:solidFill>
                            <a:schemeClr val="bg1"/>
                          </a:solidFill>
                          <a:latin typeface="+mn-lt"/>
                          <a:ea typeface="+mn-ea"/>
                          <a:cs typeface="+mn-cs"/>
                        </a:rPr>
                        <a:t>s </a:t>
                      </a:r>
                      <a:r>
                        <a:rPr lang="en-US" sz="1100" i="1" kern="1200" dirty="0">
                          <a:solidFill>
                            <a:schemeClr val="bg1"/>
                          </a:solidFill>
                          <a:latin typeface="+mn-lt"/>
                          <a:ea typeface="+mn-ea"/>
                          <a:cs typeface="+mn-cs"/>
                        </a:rPr>
                        <a:t>training regularly provided to those responsible for carrying out the policies and procedures? </a:t>
                      </a:r>
                      <a:r>
                        <a:rPr lang="en-US" sz="1100" b="0" i="1" kern="1200" dirty="0">
                          <a:solidFill>
                            <a:schemeClr val="bg1"/>
                          </a:solidFill>
                          <a:latin typeface="+mn-lt"/>
                          <a:ea typeface="+mn-ea"/>
                          <a:cs typeface="+mn-cs"/>
                        </a:rPr>
                        <a:t>Are</a:t>
                      </a:r>
                      <a:r>
                        <a:rPr lang="en-US" sz="1100" i="1" kern="1200" dirty="0">
                          <a:solidFill>
                            <a:schemeClr val="bg1"/>
                          </a:solidFill>
                          <a:latin typeface="+mn-lt"/>
                          <a:ea typeface="+mn-ea"/>
                          <a:cs typeface="+mn-cs"/>
                        </a:rPr>
                        <a:t> policies and procedures well communicated to those implementing them? </a:t>
                      </a:r>
                      <a:endParaRPr lang="en-US" sz="1100" b="0" kern="1200" dirty="0">
                        <a:solidFill>
                          <a:schemeClr val="bg1"/>
                        </a:solidFill>
                        <a:latin typeface="+mn-lt"/>
                        <a:ea typeface="+mn-ea"/>
                        <a:cs typeface="+mn-cs"/>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8000" lvl="0" indent="-108000" algn="l">
                        <a:buClrTx/>
                        <a:buSzPct val="75000"/>
                        <a:buFont typeface="Wingdings 3" panose="05040102010807070707" pitchFamily="18" charset="2"/>
                        <a:buChar char=""/>
                      </a:pPr>
                      <a:r>
                        <a:rPr lang="en-US" sz="1100" b="0" dirty="0">
                          <a:solidFill>
                            <a:srgbClr val="2E2E38"/>
                          </a:solidFill>
                          <a:latin typeface="+mj-lt"/>
                        </a:rPr>
                        <a:t>Special Education policies are communicated appropriately across the school district. COSEs go through training and have support when needed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79583417"/>
                  </a:ext>
                </a:extLst>
              </a:tr>
            </a:tbl>
          </a:graphicData>
        </a:graphic>
      </p:graphicFrame>
      <p:sp>
        <p:nvSpPr>
          <p:cNvPr id="41" name="footnote_63804743492822175122" descr="Footnote">
            <a:extLst>
              <a:ext uri="{FF2B5EF4-FFF2-40B4-BE49-F238E27FC236}">
                <a16:creationId xmlns:a16="http://schemas.microsoft.com/office/drawing/2014/main" id="{98E9B3E2-5B3A-4FCD-BADE-3CD14B9177BD}"/>
              </a:ext>
            </a:extLst>
          </p:cNvPr>
          <p:cNvSpPr txBox="1"/>
          <p:nvPr/>
        </p:nvSpPr>
        <p:spPr>
          <a:xfrm>
            <a:off x="654452" y="6247221"/>
            <a:ext cx="3474720" cy="404226"/>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504 Plans were not in scope for this analysis</a:t>
            </a:r>
          </a:p>
          <a:p>
            <a:pPr marL="95250" indent="-95250">
              <a:spcBef>
                <a:spcPct val="0"/>
              </a:spcBef>
              <a:spcAft>
                <a:spcPct val="0"/>
              </a:spcAft>
              <a:buSzPct val="100000"/>
              <a:buFont typeface="Arial" pitchFamily="34" charset="0"/>
              <a:buAutoNum type="arabicPeriod"/>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9"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7" name="TextBox 16">
            <a:extLst>
              <a:ext uri="{FF2B5EF4-FFF2-40B4-BE49-F238E27FC236}">
                <a16:creationId xmlns:a16="http://schemas.microsoft.com/office/drawing/2014/main" id="{06361FDC-4D58-433C-B316-631B18C24CF4}"/>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451295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746054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3"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(2/2)</a:t>
            </a:r>
            <a:br>
              <a:rPr lang="en-GB" dirty="0"/>
            </a:br>
            <a:r>
              <a:rPr lang="en-GB" sz="1600" dirty="0"/>
              <a:t>Data systems in place could be improved to increase efficiency and better address overdue IEPs</a:t>
            </a:r>
            <a:endParaRPr lang="en-IN" sz="1600" dirty="0">
              <a:solidFill>
                <a:srgbClr val="FF0000"/>
              </a:solidFill>
            </a:endParaRPr>
          </a:p>
        </p:txBody>
      </p:sp>
      <p:sp>
        <p:nvSpPr>
          <p:cNvPr id="34" name="Rectangle 33">
            <a:extLst>
              <a:ext uri="{FF2B5EF4-FFF2-40B4-BE49-F238E27FC236}">
                <a16:creationId xmlns:a16="http://schemas.microsoft.com/office/drawing/2014/main" id="{1FD632A9-045F-4A80-8558-BB2522BAF12C}"/>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15" name="Text box_6380524123959099444">
            <a:extLst>
              <a:ext uri="{FF2B5EF4-FFF2-40B4-BE49-F238E27FC236}">
                <a16:creationId xmlns:a16="http://schemas.microsoft.com/office/drawing/2014/main" id="{20031D97-793B-4FB0-8697-8424262D4D1B}"/>
              </a:ext>
            </a:extLst>
          </p:cNvPr>
          <p:cNvSpPr/>
          <p:nvPr>
            <p:custDataLst>
              <p:tags r:id="rId3"/>
            </p:custDataLst>
          </p:nvPr>
        </p:nvSpPr>
        <p:spPr>
          <a:xfrm>
            <a:off x="10034337" y="972417"/>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C4672"/>
                </a:solidFill>
                <a:effectLst/>
                <a:uLnTx/>
                <a:uFillTx/>
                <a:latin typeface="EYInterstate Light"/>
                <a:ea typeface="+mn-ea"/>
                <a:cs typeface="+mn-cs"/>
              </a:rPr>
              <a:t>1a. Special Education</a:t>
            </a:r>
          </a:p>
        </p:txBody>
      </p:sp>
      <p:sp>
        <p:nvSpPr>
          <p:cNvPr id="16" name="Text box_6380524123959099444">
            <a:extLst>
              <a:ext uri="{FF2B5EF4-FFF2-40B4-BE49-F238E27FC236}">
                <a16:creationId xmlns:a16="http://schemas.microsoft.com/office/drawing/2014/main" id="{FAD0FF9E-5380-4A5A-A60E-6432709737D9}"/>
              </a:ext>
            </a:extLst>
          </p:cNvPr>
          <p:cNvSpPr/>
          <p:nvPr>
            <p:custDataLst>
              <p:tags r:id="rId4"/>
            </p:custDataLst>
          </p:nvPr>
        </p:nvSpPr>
        <p:spPr>
          <a:xfrm>
            <a:off x="10852398" y="972417"/>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Special Education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3" name="Table 6380412381335984473" descr="Special Education observations and opportunities">
            <a:extLst>
              <a:ext uri="{FF2B5EF4-FFF2-40B4-BE49-F238E27FC236}">
                <a16:creationId xmlns:a16="http://schemas.microsoft.com/office/drawing/2014/main" id="{10BD674E-366A-4E02-AB67-625FDDD13CBA}"/>
              </a:ext>
            </a:extLst>
          </p:cNvPr>
          <p:cNvGraphicFramePr>
            <a:graphicFrameLocks noGrp="1"/>
          </p:cNvGraphicFramePr>
          <p:nvPr/>
        </p:nvGraphicFramePr>
        <p:xfrm>
          <a:off x="606649" y="1562986"/>
          <a:ext cx="10985052" cy="4665826"/>
        </p:xfrm>
        <a:graphic>
          <a:graphicData uri="http://schemas.openxmlformats.org/drawingml/2006/table">
            <a:tbl>
              <a:tblPr firstRow="1" bandRow="1">
                <a:tableStyleId>{5C22544A-7EE6-4342-B048-85BDC9FD1C3A}</a:tableStyleId>
              </a:tblPr>
              <a:tblGrid>
                <a:gridCol w="2804371">
                  <a:extLst>
                    <a:ext uri="{9D8B030D-6E8A-4147-A177-3AD203B41FA5}">
                      <a16:colId xmlns:a16="http://schemas.microsoft.com/office/drawing/2014/main" val="1000314679"/>
                    </a:ext>
                  </a:extLst>
                </a:gridCol>
                <a:gridCol w="875488">
                  <a:extLst>
                    <a:ext uri="{9D8B030D-6E8A-4147-A177-3AD203B41FA5}">
                      <a16:colId xmlns:a16="http://schemas.microsoft.com/office/drawing/2014/main" val="2181447210"/>
                    </a:ext>
                  </a:extLst>
                </a:gridCol>
                <a:gridCol w="3268264">
                  <a:extLst>
                    <a:ext uri="{9D8B030D-6E8A-4147-A177-3AD203B41FA5}">
                      <a16:colId xmlns:a16="http://schemas.microsoft.com/office/drawing/2014/main" val="3299172009"/>
                    </a:ext>
                  </a:extLst>
                </a:gridCol>
                <a:gridCol w="4036929">
                  <a:extLst>
                    <a:ext uri="{9D8B030D-6E8A-4147-A177-3AD203B41FA5}">
                      <a16:colId xmlns:a16="http://schemas.microsoft.com/office/drawing/2014/main" val="850559032"/>
                    </a:ext>
                  </a:extLst>
                </a:gridCol>
              </a:tblGrid>
              <a:tr h="168223">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604097">
                <a:tc>
                  <a:txBody>
                    <a:bodyPr/>
                    <a:lstStyle/>
                    <a:p>
                      <a:pPr marL="0" indent="-126000" algn="l">
                        <a:buClr>
                          <a:srgbClr val="1A9AFA"/>
                        </a:buClr>
                        <a:buSzPct val="75000"/>
                        <a:buFontTx/>
                        <a:buNone/>
                      </a:pPr>
                      <a:r>
                        <a:rPr lang="en-US" sz="1100" b="1" dirty="0">
                          <a:solidFill>
                            <a:schemeClr val="bg1"/>
                          </a:solidFill>
                          <a:latin typeface="+mj-lt"/>
                        </a:rPr>
                        <a:t>Tools &amp; systems: </a:t>
                      </a:r>
                      <a:r>
                        <a:rPr lang="en-US" sz="1100" i="1" kern="1200" dirty="0">
                          <a:solidFill>
                            <a:schemeClr val="bg2"/>
                          </a:solidFill>
                          <a:latin typeface="+mj-lt"/>
                          <a:ea typeface="+mn-ea"/>
                          <a:cs typeface="+mn-cs"/>
                        </a:rPr>
                        <a:t>Do key participants have the right tools to help them execute their responsibilities?</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lvl="0" indent="-108000" algn="l">
                        <a:buClrTx/>
                        <a:buSzPct val="75000"/>
                        <a:buFont typeface="Wingdings 3" panose="05040102010807070707" pitchFamily="18" charset="2"/>
                        <a:buChar char=""/>
                      </a:pPr>
                      <a:r>
                        <a:rPr lang="en-US" sz="1100" b="0" dirty="0">
                          <a:solidFill>
                            <a:srgbClr val="2E2E38"/>
                          </a:solidFill>
                          <a:latin typeface="+mj-lt"/>
                        </a:rPr>
                        <a:t>The main tools used for Special Education are EdPlan and Aspen. These two systems have a bi-directional integration. Student data from Aspen is sent to EdPlan on a nightly basis and relevant Special Education fields are returned to Aspen for all active students with a signed IEP</a:t>
                      </a:r>
                    </a:p>
                    <a:p>
                      <a:pPr marL="108000" lvl="0" indent="-108000" algn="l">
                        <a:buClrTx/>
                        <a:buSzPct val="75000"/>
                        <a:buFont typeface="Wingdings 3" panose="05040102010807070707" pitchFamily="18" charset="2"/>
                        <a:buChar char=""/>
                      </a:pPr>
                      <a:r>
                        <a:rPr lang="en-US" sz="1100" b="0" dirty="0">
                          <a:solidFill>
                            <a:srgbClr val="2E2E38"/>
                          </a:solidFill>
                          <a:latin typeface="+mj-lt"/>
                        </a:rPr>
                        <a:t>EdPlan is manually intensive and while there is a dashboard that has percentages of IEPs nearly overdue or overdue, COSEs must go to a specific window to see which individual IEPs are overdue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kern="1200" dirty="0">
                          <a:solidFill>
                            <a:srgbClr val="2E2E38"/>
                          </a:solidFill>
                          <a:latin typeface="+mj-lt"/>
                          <a:ea typeface="+mn-ea"/>
                          <a:cs typeface="+mn-cs"/>
                        </a:rPr>
                        <a:t>Establish a mechanism for COSEs to receive push notifications at regular intervals before students’ IEPs become overdue (e.g., two months before, one month before, one week before)</a:t>
                      </a:r>
                    </a:p>
                    <a:p>
                      <a:pPr marL="126000" indent="-126000" algn="l">
                        <a:buClrTx/>
                        <a:buSzPct val="75000"/>
                        <a:buFont typeface="Wingdings 3" panose="05040102010807070707" pitchFamily="18" charset="2"/>
                        <a:buChar char=""/>
                      </a:pPr>
                      <a:r>
                        <a:rPr lang="en-US" sz="1100" b="0" kern="1200" dirty="0">
                          <a:solidFill>
                            <a:srgbClr val="2E2E38"/>
                          </a:solidFill>
                          <a:latin typeface="+mj-lt"/>
                          <a:ea typeface="+mn-ea"/>
                          <a:cs typeface="+mn-cs"/>
                        </a:rPr>
                        <a:t>Establish a consistent method for COSEs to inform instructors of a student’s needs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729135">
                <a:tc>
                  <a:txBody>
                    <a:bodyPr/>
                    <a:lstStyle/>
                    <a:p>
                      <a:pPr marL="0" indent="-126000" algn="l">
                        <a:buClr>
                          <a:srgbClr val="1A9AFA"/>
                        </a:buClr>
                        <a:buSzPct val="75000"/>
                        <a:buFontTx/>
                        <a:buNone/>
                      </a:pPr>
                      <a:r>
                        <a:rPr lang="en-US" sz="1100" b="1" dirty="0">
                          <a:solidFill>
                            <a:schemeClr val="bg1"/>
                          </a:solidFill>
                          <a:latin typeface="+mj-lt"/>
                        </a:rPr>
                        <a:t>Oversight &amp; monitoring: </a:t>
                      </a:r>
                      <a:r>
                        <a:rPr lang="en-US" sz="1100" i="1" kern="1200" dirty="0">
                          <a:solidFill>
                            <a:schemeClr val="bg2"/>
                          </a:solidFill>
                          <a:latin typeface="+mj-lt"/>
                          <a:ea typeface="+mn-ea"/>
                          <a:cs typeface="+mn-cs"/>
                        </a:rPr>
                        <a:t>Is there appropriate oversight of the process, e.g., validation of data/documentation built into the process?</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chemeClr val="tx1"/>
                          </a:solidFill>
                          <a:latin typeface="+mj-lt"/>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~30% of the 11,778 total BPS IEPs provided from EdPlan were overdue as of June 30th, 2022</a:t>
                      </a:r>
                    </a:p>
                    <a:p>
                      <a:pPr marL="126000" indent="-126000" algn="l">
                        <a:buClrTx/>
                        <a:buSzPct val="75000"/>
                        <a:buFont typeface="Wingdings 3" panose="05040102010807070707" pitchFamily="18" charset="2"/>
                        <a:buChar char=""/>
                      </a:pPr>
                      <a:r>
                        <a:rPr lang="en-US" sz="1100" b="0" dirty="0">
                          <a:solidFill>
                            <a:srgbClr val="2E2E38"/>
                          </a:solidFill>
                          <a:latin typeface="+mj-lt"/>
                        </a:rPr>
                        <a:t>Among those 3,569 IEPs that were overdue, ~38% (1,341) became overdue prior to the start SY2021-22</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Perform a data certification process once a quarter to make sure all students with up-to-date IEPs have valid data in EdPlan and Aspen</a:t>
                      </a:r>
                    </a:p>
                    <a:p>
                      <a:pPr marL="126000" indent="-126000" algn="l">
                        <a:buClrTx/>
                        <a:buSzPct val="75000"/>
                        <a:buFont typeface="Wingdings 3" panose="05040102010807070707" pitchFamily="18" charset="2"/>
                        <a:buChar char=""/>
                      </a:pPr>
                      <a:r>
                        <a:rPr lang="en-US" sz="1100" b="0" dirty="0">
                          <a:solidFill>
                            <a:srgbClr val="2E2E38"/>
                          </a:solidFill>
                          <a:latin typeface="+mj-lt"/>
                        </a:rPr>
                        <a:t>Create a central review process that regularly checks the status of IEPs throughout the district, and identify those that are overdue or will be overdue in the within the next 3-4 months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1312443">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100" b="1" dirty="0">
                          <a:solidFill>
                            <a:schemeClr val="bg1"/>
                          </a:solidFill>
                          <a:latin typeface="+mj-lt"/>
                        </a:rPr>
                        <a:t>Data completeness &amp; accuracy: </a:t>
                      </a:r>
                      <a:r>
                        <a:rPr lang="en-US" sz="1100" b="0" i="1" kern="1200" dirty="0">
                          <a:solidFill>
                            <a:srgbClr val="2E2E38"/>
                          </a:solidFill>
                          <a:latin typeface="+mj-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indent="0" algn="l">
                        <a:buClrTx/>
                        <a:buSzPct val="75000"/>
                        <a:buFont typeface="Wingdings 3" panose="05040102010807070707" pitchFamily="18" charset="2"/>
                        <a:buNone/>
                      </a:pPr>
                      <a:r>
                        <a:rPr lang="en-US" sz="1100" b="1" dirty="0">
                          <a:solidFill>
                            <a:srgbClr val="2E2E38"/>
                          </a:solidFill>
                          <a:latin typeface="+mj-lt"/>
                        </a:rPr>
                        <a:t>Data completeness</a:t>
                      </a:r>
                      <a:r>
                        <a:rPr lang="en-US" sz="1100" b="0" dirty="0">
                          <a:solidFill>
                            <a:srgbClr val="2E2E38"/>
                          </a:solidFill>
                          <a:latin typeface="+mj-lt"/>
                        </a:rPr>
                        <a:t>: </a:t>
                      </a:r>
                    </a:p>
                    <a:p>
                      <a:pPr marL="126000" indent="-126000" algn="l">
                        <a:buClrTx/>
                        <a:buSzPct val="75000"/>
                        <a:buFont typeface="Wingdings 3" panose="05040102010807070707" pitchFamily="18" charset="2"/>
                        <a:buChar char=""/>
                      </a:pPr>
                      <a:r>
                        <a:rPr lang="en-US" sz="1100" b="0" dirty="0">
                          <a:solidFill>
                            <a:srgbClr val="2E2E38"/>
                          </a:solidFill>
                          <a:latin typeface="+mj-lt"/>
                        </a:rPr>
                        <a:t>EY cross referenced Aspen and EdPlan and the data appears to be complete</a:t>
                      </a:r>
                    </a:p>
                    <a:p>
                      <a:pPr marL="0" indent="0" algn="l">
                        <a:buClrTx/>
                        <a:buSzPct val="75000"/>
                        <a:buFont typeface="Wingdings 3" panose="05040102010807070707" pitchFamily="18" charset="2"/>
                        <a:buNone/>
                      </a:pPr>
                      <a:r>
                        <a:rPr lang="en-US" sz="1100" b="1" dirty="0">
                          <a:solidFill>
                            <a:srgbClr val="2E2E38"/>
                          </a:solidFill>
                          <a:latin typeface="+mj-lt"/>
                        </a:rPr>
                        <a:t>Data accuracy</a:t>
                      </a:r>
                      <a:r>
                        <a:rPr lang="en-US" sz="1100" b="0" dirty="0">
                          <a:solidFill>
                            <a:srgbClr val="2E2E38"/>
                          </a:solidFill>
                          <a:latin typeface="+mj-lt"/>
                        </a:rPr>
                        <a:t>: </a:t>
                      </a:r>
                    </a:p>
                    <a:p>
                      <a:pPr marL="126000" indent="-126000" algn="l">
                        <a:buClrTx/>
                        <a:buSzPct val="75000"/>
                        <a:buFont typeface="Wingdings 3" panose="05040102010807070707" pitchFamily="18" charset="2"/>
                        <a:buChar char=""/>
                      </a:pPr>
                      <a:r>
                        <a:rPr lang="en-US" sz="1100" b="0" dirty="0">
                          <a:solidFill>
                            <a:srgbClr val="2E2E38"/>
                          </a:solidFill>
                          <a:latin typeface="+mj-lt"/>
                        </a:rPr>
                        <a:t>There are significant differences between the data in EdPlan, Aspen, and the IEP itself</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b="0" kern="1200" dirty="0">
                          <a:solidFill>
                            <a:srgbClr val="2E2E38"/>
                          </a:solidFill>
                          <a:latin typeface="+mn-lt"/>
                          <a:ea typeface="+mn-ea"/>
                          <a:cs typeface="+mn-cs"/>
                        </a:rPr>
                        <a:t>Develop a BPS data quality process that includes reviews, validation, data monitoring and a data quality scorecard</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b="0" kern="1200" dirty="0">
                          <a:solidFill>
                            <a:srgbClr val="2E2E38"/>
                          </a:solidFill>
                          <a:latin typeface="+mn-lt"/>
                          <a:ea typeface="+mn-ea"/>
                          <a:cs typeface="+mn-cs"/>
                        </a:rPr>
                        <a:t>Perform a reconciliation between Aspen and EdPlan and determine the proper categorization of each student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17" name="TextBox 16">
            <a:extLst>
              <a:ext uri="{FF2B5EF4-FFF2-40B4-BE49-F238E27FC236}">
                <a16:creationId xmlns:a16="http://schemas.microsoft.com/office/drawing/2014/main" id="{3C8BC624-4B9B-4101-9264-4B979F761809}"/>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264619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32837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7" name="think-cell Slide" r:id="rId11" imgW="415" imgH="416" progId="TCLayout.ActiveDocument.1">
                  <p:embed/>
                </p:oleObj>
              </mc:Choice>
              <mc:Fallback>
                <p:oleObj name="think-cell Slide" r:id="rId11"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600" dirty="0"/>
              <a:t>Within student program participation, English Learner data helps DESE monitor this group’s improvements</a:t>
            </a:r>
            <a:endParaRPr lang="en-IN" sz="1600" dirty="0">
              <a:solidFill>
                <a:srgbClr val="FF0000"/>
              </a:solidFill>
            </a:endParaRPr>
          </a:p>
        </p:txBody>
      </p:sp>
      <p:sp>
        <p:nvSpPr>
          <p:cNvPr id="53" name="Rectangle 52">
            <a:extLst>
              <a:ext uri="{FF2B5EF4-FFF2-40B4-BE49-F238E27FC236}">
                <a16:creationId xmlns:a16="http://schemas.microsoft.com/office/drawing/2014/main" id="{80C21A01-1977-4F86-A782-296F3D393897}"/>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27" name="Text box_6380524123959099444">
            <a:extLst>
              <a:ext uri="{FF2B5EF4-FFF2-40B4-BE49-F238E27FC236}">
                <a16:creationId xmlns:a16="http://schemas.microsoft.com/office/drawing/2014/main" id="{5FE93958-0B63-49C7-9B7F-482546B48073}"/>
              </a:ext>
            </a:extLst>
          </p:cNvPr>
          <p:cNvSpPr/>
          <p:nvPr>
            <p:custDataLst>
              <p:tags r:id="rId3"/>
            </p:custDataLst>
          </p:nvPr>
        </p:nvSpPr>
        <p:spPr>
          <a:xfrm>
            <a:off x="10034337" y="965441"/>
            <a:ext cx="743364" cy="338554"/>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28" name="Text box_6380524123959099444">
            <a:extLst>
              <a:ext uri="{FF2B5EF4-FFF2-40B4-BE49-F238E27FC236}">
                <a16:creationId xmlns:a16="http://schemas.microsoft.com/office/drawing/2014/main" id="{3BB34BCA-96C6-4B56-A01C-FB04113C61A0}"/>
              </a:ext>
            </a:extLst>
          </p:cNvPr>
          <p:cNvSpPr/>
          <p:nvPr>
            <p:custDataLst>
              <p:tags r:id="rId4"/>
            </p:custDataLst>
          </p:nvPr>
        </p:nvSpPr>
        <p:spPr>
          <a:xfrm>
            <a:off x="10852398" y="965201"/>
            <a:ext cx="743364" cy="33855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1b. EL</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390004"/>
            <a:ext cx="3721594"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English Learner (EL)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647373"/>
            <a:ext cx="372159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2" name="Content Placeholder 2">
            <a:extLst>
              <a:ext uri="{FF2B5EF4-FFF2-40B4-BE49-F238E27FC236}">
                <a16:creationId xmlns:a16="http://schemas.microsoft.com/office/drawing/2014/main" id="{1A0CA286-71D8-4EA4-9859-FEA474DC474D}"/>
              </a:ext>
            </a:extLst>
          </p:cNvPr>
          <p:cNvSpPr txBox="1">
            <a:spLocks/>
          </p:cNvSpPr>
          <p:nvPr/>
        </p:nvSpPr>
        <p:spPr>
          <a:xfrm>
            <a:off x="764476" y="1746251"/>
            <a:ext cx="4376550" cy="351631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All BPS students who are not fluent in English are eligible to participate in English Learner (EL) Programs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If a student is not fluent in English and has a significant gap in their educational background, they are eligible for the Students with Limited or Interrupted Formal Education (SLIFE) program, which is an intensive two-year program</a:t>
            </a: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Policy: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If a new student indicates that they use a language other than English, then the student takes an English Language Assessment </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If the student is not fluent, he or she receives an English Language Development (ELD) level that is used to place them in EL classes </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Newcomers and Counseling Center (NACC) is responsible for ensuring that students take the English Language Assessment and then inputting their ELD level into Aspen</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EL students take the ACCESS</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assessment annually to track their English development and to assign them a new ELD level according to BPS placement policies that were updated in May 2022</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2</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10" name="Callout_63804749004580674727">
            <a:extLst>
              <a:ext uri="{FF2B5EF4-FFF2-40B4-BE49-F238E27FC236}">
                <a16:creationId xmlns:a16="http://schemas.microsoft.com/office/drawing/2014/main" id="{46B6424D-5558-4B1A-A8B5-30DDAC1D0190}"/>
              </a:ext>
            </a:extLst>
          </p:cNvPr>
          <p:cNvSpPr/>
          <p:nvPr>
            <p:custDataLst>
              <p:tags r:id="rId5"/>
            </p:custDataLst>
          </p:nvPr>
        </p:nvSpPr>
        <p:spPr>
          <a:xfrm>
            <a:off x="5233101" y="4697621"/>
            <a:ext cx="1409099" cy="885825"/>
          </a:xfrm>
          <a:prstGeom prst="wedgeRectCallout">
            <a:avLst>
              <a:gd name="adj1" fmla="val -62367"/>
              <a:gd name="adj2" fmla="val 2703"/>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ACCESS scores are administered each January, meaning that January 2022 scores go into effect for SY2022-23 ELD level placements</a:t>
            </a:r>
          </a:p>
        </p:txBody>
      </p:sp>
      <p:sp>
        <p:nvSpPr>
          <p:cNvPr id="11" name="TextBox 10">
            <a:extLst>
              <a:ext uri="{FF2B5EF4-FFF2-40B4-BE49-F238E27FC236}">
                <a16:creationId xmlns:a16="http://schemas.microsoft.com/office/drawing/2014/main" id="{5811204A-4321-4020-89DA-B700500F3949}"/>
              </a:ext>
            </a:extLst>
          </p:cNvPr>
          <p:cNvSpPr txBox="1"/>
          <p:nvPr/>
        </p:nvSpPr>
        <p:spPr>
          <a:xfrm>
            <a:off x="762000" y="5238854"/>
            <a:ext cx="4376550" cy="934615"/>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100"/>
              </a:spcBef>
              <a:spcAft>
                <a:spcPts val="100"/>
              </a:spcAft>
              <a:buClrTx/>
              <a:buSzPct val="75000"/>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Analysis methodology: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Conducted interviews with the BPS Office of Multilingual and Multicultural Education</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Analyzed EL student data and supporting documentation for SY2021-22</a:t>
            </a:r>
            <a:r>
              <a:rPr kumimoji="0" lang="en-US" sz="1100" b="0" i="0" u="none" strike="noStrike" kern="1200" cap="none" spc="0" normalizeH="0" baseline="30000" noProof="0" dirty="0">
                <a:ln>
                  <a:noFill/>
                </a:ln>
                <a:solidFill>
                  <a:srgbClr val="2E2E38"/>
                </a:solidFill>
                <a:effectLst/>
                <a:uLnTx/>
                <a:uFillTx/>
                <a:latin typeface="EYInterstate Light"/>
                <a:ea typeface="+mn-ea"/>
                <a:cs typeface="+mn-cs"/>
              </a:rPr>
              <a:t>3</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1" name="Arrow: Left-Right 120">
            <a:extLst>
              <a:ext uri="{FF2B5EF4-FFF2-40B4-BE49-F238E27FC236}">
                <a16:creationId xmlns:a16="http://schemas.microsoft.com/office/drawing/2014/main" id="{FB58984F-DFAC-4419-8C4F-28B973F81DF2}"/>
              </a:ext>
            </a:extLst>
          </p:cNvPr>
          <p:cNvSpPr/>
          <p:nvPr/>
        </p:nvSpPr>
        <p:spPr>
          <a:xfrm>
            <a:off x="7472706" y="139000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 data analysis process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stCxn id="121" idx="4"/>
            <a:endCxn id="121" idx="6"/>
          </p:cNvCxnSpPr>
          <p:nvPr/>
        </p:nvCxnSpPr>
        <p:spPr>
          <a:xfrm>
            <a:off x="7472706" y="164737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7022990" y="1805242"/>
            <a:ext cx="4543467" cy="1448703"/>
          </a:xfrm>
        </p:spPr>
        <p:txBody>
          <a:bodyPr>
            <a:noAutofit/>
          </a:bodyPr>
          <a:lstStyle/>
          <a:p>
            <a:pPr marL="126000" indent="-126000">
              <a:spcBef>
                <a:spcPts val="100"/>
              </a:spcBef>
              <a:spcAft>
                <a:spcPts val="100"/>
              </a:spcAft>
              <a:buClrTx/>
              <a:buSzPct val="75000"/>
              <a:buFont typeface="Wingdings 3" panose="05040102010807070707" pitchFamily="18" charset="2"/>
              <a:buChar char=""/>
            </a:pPr>
            <a:r>
              <a:rPr lang="en-US" sz="1100" dirty="0"/>
              <a:t>Only students who took the ACCESS exam in SY2021-2022 and were still active at the time of analysis (November 2022) were included in this analysis</a:t>
            </a:r>
          </a:p>
          <a:p>
            <a:pPr marL="126000" indent="-126000">
              <a:spcBef>
                <a:spcPts val="100"/>
              </a:spcBef>
              <a:spcAft>
                <a:spcPts val="100"/>
              </a:spcAft>
              <a:buClrTx/>
              <a:buSzPct val="75000"/>
              <a:buFont typeface="Wingdings 3" panose="05040102010807070707" pitchFamily="18" charset="2"/>
              <a:buChar char=""/>
            </a:pPr>
            <a:r>
              <a:rPr lang="en-US" sz="1100" dirty="0"/>
              <a:t>The current ELD level for each student was calculated per BPS policy using the ACCESS score</a:t>
            </a:r>
          </a:p>
          <a:p>
            <a:pPr marL="126000" indent="-126000">
              <a:spcBef>
                <a:spcPts val="100"/>
              </a:spcBef>
              <a:spcAft>
                <a:spcPts val="100"/>
              </a:spcAft>
              <a:buClrTx/>
              <a:buSzPct val="75000"/>
              <a:buFont typeface="Wingdings 3" panose="05040102010807070707" pitchFamily="18" charset="2"/>
              <a:buChar char=""/>
            </a:pPr>
            <a:r>
              <a:rPr lang="en-US" sz="1100" dirty="0"/>
              <a:t>The calculated ELD was compared against the SY2022-23 ELD levels for students who remained active within the BPS school system – which should reflect the ACCESS score received in SY2021-22</a:t>
            </a:r>
          </a:p>
        </p:txBody>
      </p:sp>
      <p:sp>
        <p:nvSpPr>
          <p:cNvPr id="16" name="Arrow: Left-Right 15" descr="See &quot;ELD level to ACCESS comparison&quot; description in the notes for a description of this graph">
            <a:extLst>
              <a:ext uri="{FF2B5EF4-FFF2-40B4-BE49-F238E27FC236}">
                <a16:creationId xmlns:a16="http://schemas.microsoft.com/office/drawing/2014/main" id="{9CA42499-A16A-4A78-8D06-0608A7557B31}"/>
              </a:ext>
            </a:extLst>
          </p:cNvPr>
          <p:cNvSpPr/>
          <p:nvPr/>
        </p:nvSpPr>
        <p:spPr>
          <a:xfrm>
            <a:off x="7472706" y="3452382"/>
            <a:ext cx="3477120"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ELD level to ACCESS comparison</a:t>
            </a:r>
            <a:r>
              <a:rPr kumimoji="0" lang="en-US" sz="1200" b="1" i="0" u="none" strike="noStrike" kern="1200" cap="none" spc="0" normalizeH="0" baseline="30000" noProof="0" dirty="0">
                <a:ln>
                  <a:noFill/>
                </a:ln>
                <a:solidFill>
                  <a:srgbClr val="2E2E38"/>
                </a:solidFill>
                <a:effectLst/>
                <a:uLnTx/>
                <a:uFillTx/>
                <a:latin typeface="EYInterstate Light"/>
                <a:ea typeface="+mn-ea"/>
                <a:cs typeface="+mn-cs"/>
              </a:rPr>
              <a:t>3</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8" name="Straight Connector 17">
            <a:extLst>
              <a:ext uri="{FF2B5EF4-FFF2-40B4-BE49-F238E27FC236}">
                <a16:creationId xmlns:a16="http://schemas.microsoft.com/office/drawing/2014/main" id="{7450D5EA-E251-40A6-B7CB-D6FD1FF282AE}"/>
              </a:ext>
              <a:ext uri="{C183D7F6-B498-43B3-948B-1728B52AA6E4}">
                <adec:decorative xmlns:adec="http://schemas.microsoft.com/office/drawing/2017/decorative" val="1"/>
              </a:ext>
            </a:extLst>
          </p:cNvPr>
          <p:cNvCxnSpPr>
            <a:cxnSpLocks/>
          </p:cNvCxnSpPr>
          <p:nvPr/>
        </p:nvCxnSpPr>
        <p:spPr>
          <a:xfrm>
            <a:off x="7472706" y="3709557"/>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descr="Please refer to notes scetion for 'ELD level to ACCESS comparison' chart description">
            <a:extLst>
              <a:ext uri="{FF2B5EF4-FFF2-40B4-BE49-F238E27FC236}">
                <a16:creationId xmlns:a16="http://schemas.microsoft.com/office/drawing/2014/main" id="{F117CCBD-AEDE-401F-8E6B-E920119889FC}"/>
              </a:ext>
            </a:extLst>
          </p:cNvPr>
          <p:cNvGrpSpPr/>
          <p:nvPr/>
        </p:nvGrpSpPr>
        <p:grpSpPr>
          <a:xfrm>
            <a:off x="5870807" y="3730606"/>
            <a:ext cx="6162211" cy="2514626"/>
            <a:chOff x="5870807" y="3730606"/>
            <a:chExt cx="6162211" cy="2514626"/>
          </a:xfrm>
        </p:grpSpPr>
        <p:graphicFrame>
          <p:nvGraphicFramePr>
            <p:cNvPr id="46" name="Chart 45">
              <a:extLst>
                <a:ext uri="{FF2B5EF4-FFF2-40B4-BE49-F238E27FC236}">
                  <a16:creationId xmlns:a16="http://schemas.microsoft.com/office/drawing/2014/main" id="{9876E3D7-22C3-4234-8F56-84489C218F2C}"/>
                </a:ext>
                <a:ext uri="{C183D7F6-B498-43B3-948B-1728B52AA6E4}">
                  <adec:decorative xmlns:adec="http://schemas.microsoft.com/office/drawing/2017/decorative" val="1"/>
                </a:ext>
              </a:extLst>
            </p:cNvPr>
            <p:cNvGraphicFramePr/>
            <p:nvPr>
              <p:custDataLst>
                <p:tags r:id="rId6"/>
              </p:custDataLst>
            </p:nvPr>
          </p:nvGraphicFramePr>
          <p:xfrm>
            <a:off x="7836257" y="3735832"/>
            <a:ext cx="3022600" cy="2395538"/>
          </p:xfrm>
          <a:graphic>
            <a:graphicData uri="http://schemas.openxmlformats.org/drawingml/2006/chart">
              <c:chart xmlns:c="http://schemas.openxmlformats.org/drawingml/2006/chart" xmlns:r="http://schemas.openxmlformats.org/officeDocument/2006/relationships" r:id="rId13"/>
            </a:graphicData>
          </a:graphic>
        </p:graphicFrame>
        <p:sp>
          <p:nvSpPr>
            <p:cNvPr id="7" name="TextBox 6">
              <a:extLst>
                <a:ext uri="{FF2B5EF4-FFF2-40B4-BE49-F238E27FC236}">
                  <a16:creationId xmlns:a16="http://schemas.microsoft.com/office/drawing/2014/main" id="{7C28B4C8-958C-47EF-9CCF-BCBC0A50EC3C}"/>
                </a:ext>
              </a:extLst>
            </p:cNvPr>
            <p:cNvSpPr txBox="1"/>
            <p:nvPr/>
          </p:nvSpPr>
          <p:spPr>
            <a:xfrm>
              <a:off x="7645399" y="5954713"/>
              <a:ext cx="162785"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0k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4" name="TextBox 43">
              <a:extLst>
                <a:ext uri="{FF2B5EF4-FFF2-40B4-BE49-F238E27FC236}">
                  <a16:creationId xmlns:a16="http://schemas.microsoft.com/office/drawing/2014/main" id="{B915F53C-169B-43EA-95F1-8AA80ED2D29C}"/>
                </a:ext>
              </a:extLst>
            </p:cNvPr>
            <p:cNvSpPr txBox="1"/>
            <p:nvPr/>
          </p:nvSpPr>
          <p:spPr>
            <a:xfrm>
              <a:off x="7640633" y="5516548"/>
              <a:ext cx="162785"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2k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5" name="TextBox 44">
              <a:extLst>
                <a:ext uri="{FF2B5EF4-FFF2-40B4-BE49-F238E27FC236}">
                  <a16:creationId xmlns:a16="http://schemas.microsoft.com/office/drawing/2014/main" id="{CDA99258-F552-48C9-B2B7-C09CCF90B022}"/>
                </a:ext>
              </a:extLst>
            </p:cNvPr>
            <p:cNvSpPr txBox="1"/>
            <p:nvPr/>
          </p:nvSpPr>
          <p:spPr>
            <a:xfrm>
              <a:off x="7645394" y="5068875"/>
              <a:ext cx="162785"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4k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7" name="TextBox 46">
              <a:extLst>
                <a:ext uri="{FF2B5EF4-FFF2-40B4-BE49-F238E27FC236}">
                  <a16:creationId xmlns:a16="http://schemas.microsoft.com/office/drawing/2014/main" id="{6BBA68E5-7561-4FD3-ACCD-6A59D32E89F0}"/>
                </a:ext>
              </a:extLst>
            </p:cNvPr>
            <p:cNvSpPr txBox="1"/>
            <p:nvPr/>
          </p:nvSpPr>
          <p:spPr>
            <a:xfrm>
              <a:off x="7645395" y="4621201"/>
              <a:ext cx="162785"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6k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8" name="TextBox 47">
              <a:extLst>
                <a:ext uri="{FF2B5EF4-FFF2-40B4-BE49-F238E27FC236}">
                  <a16:creationId xmlns:a16="http://schemas.microsoft.com/office/drawing/2014/main" id="{6D12D22B-D680-4FBF-BCAD-933A055B24C0}"/>
                </a:ext>
              </a:extLst>
            </p:cNvPr>
            <p:cNvSpPr txBox="1"/>
            <p:nvPr/>
          </p:nvSpPr>
          <p:spPr>
            <a:xfrm>
              <a:off x="7645390" y="4178283"/>
              <a:ext cx="162785"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8k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9" name="TextBox 48">
              <a:extLst>
                <a:ext uri="{FF2B5EF4-FFF2-40B4-BE49-F238E27FC236}">
                  <a16:creationId xmlns:a16="http://schemas.microsoft.com/office/drawing/2014/main" id="{682EE745-8A0B-407E-8A46-698E7D112667}"/>
                </a:ext>
              </a:extLst>
            </p:cNvPr>
            <p:cNvSpPr txBox="1"/>
            <p:nvPr/>
          </p:nvSpPr>
          <p:spPr>
            <a:xfrm>
              <a:off x="7564431" y="3730606"/>
              <a:ext cx="230939"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10k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51" name="Callout_63804749004580674727">
              <a:extLst>
                <a:ext uri="{FF2B5EF4-FFF2-40B4-BE49-F238E27FC236}">
                  <a16:creationId xmlns:a16="http://schemas.microsoft.com/office/drawing/2014/main" id="{4F47C454-8A22-4C54-9B22-EBE2F90FC73D}"/>
                </a:ext>
              </a:extLst>
            </p:cNvPr>
            <p:cNvSpPr/>
            <p:nvPr>
              <p:custDataLst>
                <p:tags r:id="rId7"/>
              </p:custDataLst>
            </p:nvPr>
          </p:nvSpPr>
          <p:spPr>
            <a:xfrm>
              <a:off x="5870807" y="3830161"/>
              <a:ext cx="1626228" cy="607925"/>
            </a:xfrm>
            <a:prstGeom prst="wedgeRectCallout">
              <a:avLst>
                <a:gd name="adj1" fmla="val 56206"/>
                <a:gd name="adj2" fmla="val 3173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Based on EY analysis, ~94% of EL students in BPS had an ACCESS score for the SY2021-22 school year</a:t>
              </a:r>
            </a:p>
          </p:txBody>
        </p:sp>
        <p:sp>
          <p:nvSpPr>
            <p:cNvPr id="57" name="TextBox 56">
              <a:extLst>
                <a:ext uri="{FF2B5EF4-FFF2-40B4-BE49-F238E27FC236}">
                  <a16:creationId xmlns:a16="http://schemas.microsoft.com/office/drawing/2014/main" id="{68008F40-ACFD-4417-AF44-FF38195E4346}"/>
                </a:ext>
              </a:extLst>
            </p:cNvPr>
            <p:cNvSpPr txBox="1"/>
            <p:nvPr/>
          </p:nvSpPr>
          <p:spPr>
            <a:xfrm>
              <a:off x="8759818" y="6091344"/>
              <a:ext cx="117547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IN" sz="1000" b="0" i="0" u="none" strike="noStrike" kern="1200" cap="none" spc="0" normalizeH="0" baseline="0" noProof="0" dirty="0">
                  <a:ln>
                    <a:noFill/>
                  </a:ln>
                  <a:solidFill>
                    <a:srgbClr val="000000"/>
                  </a:solidFill>
                  <a:effectLst/>
                  <a:uLnTx/>
                  <a:uFillTx/>
                  <a:latin typeface="EYInterstate Light"/>
                  <a:ea typeface="+mn-ea"/>
                  <a:cs typeface="+mn-cs"/>
                </a:rPr>
                <a:t>Included in analysis</a:t>
              </a:r>
            </a:p>
          </p:txBody>
        </p:sp>
        <p:sp>
          <p:nvSpPr>
            <p:cNvPr id="56" name="TextBox 55">
              <a:extLst>
                <a:ext uri="{FF2B5EF4-FFF2-40B4-BE49-F238E27FC236}">
                  <a16:creationId xmlns:a16="http://schemas.microsoft.com/office/drawing/2014/main" id="{C99512AB-04C9-49A1-ADC9-D25D3A38422C}"/>
                </a:ext>
              </a:extLst>
            </p:cNvPr>
            <p:cNvSpPr txBox="1"/>
            <p:nvPr/>
          </p:nvSpPr>
          <p:spPr>
            <a:xfrm>
              <a:off x="8802676" y="5334104"/>
              <a:ext cx="107949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B1C77A52-A9A0-439F-86FC-6C9C22B1D3D6}" type="datetime'A''C''CESS mat''c''hes &#10;rounde''d'' ''EL''D'''''' ''''l''evel'">
                <a:rPr kumimoji="0" lang="en-US" altLang="en-US" sz="1000" b="0" i="0" u="none" strike="noStrike" kern="1200" cap="none" spc="0" normalizeH="0" baseline="0" noProof="0" smtClean="0">
                  <a:ln>
                    <a:noFill/>
                  </a:ln>
                  <a:solidFill>
                    <a:srgbClr val="FFFFFF"/>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ACCESS matches 
rounded ELD level</a:t>
              </a:fld>
              <a:endParaRPr kumimoji="0" lang="en-IN" sz="10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54" name="TextBox 53">
              <a:extLst>
                <a:ext uri="{FF2B5EF4-FFF2-40B4-BE49-F238E27FC236}">
                  <a16:creationId xmlns:a16="http://schemas.microsoft.com/office/drawing/2014/main" id="{CD8BA867-4C62-421B-8A37-3EF9D5464419}"/>
                </a:ext>
              </a:extLst>
            </p:cNvPr>
            <p:cNvSpPr txBox="1"/>
            <p:nvPr/>
          </p:nvSpPr>
          <p:spPr>
            <a:xfrm>
              <a:off x="8845544" y="4433973"/>
              <a:ext cx="987426"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81C1DC00-E316-4E1A-9E29-3D0BA69B5B98}" type="datetime'A''''''CC''''ESS'' ''&lt;'' ''E''''''''LD'''' &#10;by'' 1'''''">
                <a:rPr kumimoji="0" lang="en-IN" altLang="en-US" sz="1000" b="0" i="0" u="none" strike="noStrike" kern="1200" cap="none" spc="0" normalizeH="0" baseline="0" noProof="0" smtClean="0">
                  <a:ln>
                    <a:noFill/>
                  </a:ln>
                  <a:solidFill>
                    <a:srgbClr val="000000"/>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ACCESS &lt; ELD 
by 1</a:t>
              </a:fld>
              <a:endParaRPr kumimoji="0" lang="en-IN" sz="10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52" name="TextBox 51">
              <a:extLst>
                <a:ext uri="{FF2B5EF4-FFF2-40B4-BE49-F238E27FC236}">
                  <a16:creationId xmlns:a16="http://schemas.microsoft.com/office/drawing/2014/main" id="{F4A30B18-A6BE-4141-9AAB-810FC051BA86}"/>
                </a:ext>
              </a:extLst>
            </p:cNvPr>
            <p:cNvSpPr txBox="1"/>
            <p:nvPr/>
          </p:nvSpPr>
          <p:spPr>
            <a:xfrm>
              <a:off x="8855074" y="3972004"/>
              <a:ext cx="987426" cy="307777"/>
            </a:xfrm>
            <a:prstGeom prst="rect">
              <a:avLst/>
            </a:prstGeom>
            <a:solidFill>
              <a:srgbClr val="C4C4CD"/>
            </a:solidFill>
          </p:spPr>
          <p:txBody>
            <a:bodyPr wrap="square" lIns="0" tIns="0"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642F732D-42A9-4A4C-87D8-0909144CB888}" type="datetime'A''''CCES''S'' &lt; ELD &#10;b''''''''y 2'' or'''''''' ''''mor''e'''">
                <a:rPr kumimoji="0" lang="en-US" altLang="en-US" sz="1000" b="0" i="0" u="none" strike="noStrike" kern="1200" cap="none" spc="0" normalizeH="0" baseline="0" noProof="0" smtClean="0">
                  <a:ln>
                    <a:noFill/>
                  </a:ln>
                  <a:solidFill>
                    <a:srgbClr val="000000"/>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ACCESS &lt; ELD 
by 2 or more</a:t>
              </a:fld>
              <a:endParaRPr kumimoji="0" lang="en-IN" sz="1000" b="0"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167" name="Callout_63804749004580674727">
              <a:extLst>
                <a:ext uri="{FF2B5EF4-FFF2-40B4-BE49-F238E27FC236}">
                  <a16:creationId xmlns:a16="http://schemas.microsoft.com/office/drawing/2014/main" id="{FA011126-4B2F-47A8-A089-587EC401ADB8}"/>
                </a:ext>
              </a:extLst>
            </p:cNvPr>
            <p:cNvSpPr/>
            <p:nvPr>
              <p:custDataLst>
                <p:tags r:id="rId8"/>
              </p:custDataLst>
            </p:nvPr>
          </p:nvSpPr>
          <p:spPr>
            <a:xfrm>
              <a:off x="10406790" y="4115596"/>
              <a:ext cx="1626228" cy="1146966"/>
            </a:xfrm>
            <a:prstGeom prst="wedgeRectCallout">
              <a:avLst>
                <a:gd name="adj1" fmla="val -56836"/>
                <a:gd name="adj2" fmla="val 49611"/>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~55% of students analyzed score had an ELD level aligned to their ACCESS score. Where scores deviated from policy, students were almost always placed at a higher level than their ACCESS score</a:t>
              </a:r>
            </a:p>
          </p:txBody>
        </p:sp>
        <p:sp>
          <p:nvSpPr>
            <p:cNvPr id="50" name="TextBox 49">
              <a:extLst>
                <a:ext uri="{FF2B5EF4-FFF2-40B4-BE49-F238E27FC236}">
                  <a16:creationId xmlns:a16="http://schemas.microsoft.com/office/drawing/2014/main" id="{F1FDCD98-0E75-4CF5-A706-8B136E985988}"/>
                </a:ext>
              </a:extLst>
            </p:cNvPr>
            <p:cNvSpPr txBox="1"/>
            <p:nvPr/>
          </p:nvSpPr>
          <p:spPr>
            <a:xfrm>
              <a:off x="9217033" y="3806812"/>
              <a:ext cx="265114"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9.2k</a:t>
              </a:r>
              <a:endParaRPr kumimoji="0" lang="en-IN" sz="1050" b="0" i="0" u="none" strike="noStrike" kern="1200" cap="none" spc="0" normalizeH="0" baseline="0" noProof="0" dirty="0">
                <a:ln>
                  <a:noFill/>
                </a:ln>
                <a:solidFill>
                  <a:srgbClr val="2E2E38"/>
                </a:solidFill>
                <a:effectLst/>
                <a:uLnTx/>
                <a:uFillTx/>
                <a:latin typeface="EYInterstate Light"/>
                <a:ea typeface="+mn-ea"/>
                <a:cs typeface="+mn-cs"/>
              </a:endParaRPr>
            </a:p>
          </p:txBody>
        </p:sp>
      </p:grpSp>
      <p:sp>
        <p:nvSpPr>
          <p:cNvPr id="43" name="footnote_63804743492822175122" descr="Footnote">
            <a:extLst>
              <a:ext uri="{FF2B5EF4-FFF2-40B4-BE49-F238E27FC236}">
                <a16:creationId xmlns:a16="http://schemas.microsoft.com/office/drawing/2014/main" id="{D1047E1C-9F8E-46BF-99ED-BF7CB8BFEB8A}"/>
              </a:ext>
            </a:extLst>
          </p:cNvPr>
          <p:cNvSpPr txBox="1"/>
          <p:nvPr/>
        </p:nvSpPr>
        <p:spPr>
          <a:xfrm>
            <a:off x="683026" y="6177781"/>
            <a:ext cx="9985811" cy="36747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Assessing Comprehension and Communication in English State to State</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See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14" action="ppaction://hlinksldjump"/>
              </a:rPr>
              <a:t>appendix</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for BPS ACCESS Score ranges and rounding recommendations for ELD level placement</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See appendix slide for sampling methodology and statistics</a:t>
            </a:r>
          </a:p>
        </p:txBody>
      </p:sp>
      <p:sp>
        <p:nvSpPr>
          <p:cNvPr id="40" name="source_63804743468530966221" descr="Source">
            <a:extLst>
              <a:ext uri="{FF2B5EF4-FFF2-40B4-BE49-F238E27FC236}">
                <a16:creationId xmlns:a16="http://schemas.microsoft.com/office/drawing/2014/main" id="{9FA9129F-3C7F-43E9-A144-C80F4C3F7586}"/>
              </a:ext>
            </a:extLst>
          </p:cNvPr>
          <p:cNvSpPr txBox="1"/>
          <p:nvPr/>
        </p:nvSpPr>
        <p:spPr>
          <a:xfrm>
            <a:off x="609919" y="6577692"/>
            <a:ext cx="2972526"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DESE EL population data SY2021-22; EY DESE, BPS, and school interviews; BPS and DESE policies</a:t>
            </a:r>
          </a:p>
        </p:txBody>
      </p:sp>
      <p:sp>
        <p:nvSpPr>
          <p:cNvPr id="61" name="TextBox 60">
            <a:extLst>
              <a:ext uri="{FF2B5EF4-FFF2-40B4-BE49-F238E27FC236}">
                <a16:creationId xmlns:a16="http://schemas.microsoft.com/office/drawing/2014/main" id="{1E89EC25-9948-4BEE-A5BE-5E6FCA5F8637}"/>
              </a:ext>
            </a:extLst>
          </p:cNvPr>
          <p:cNvSpPr txBox="1"/>
          <p:nvPr/>
        </p:nvSpPr>
        <p:spPr>
          <a:xfrm>
            <a:off x="3582445" y="6443896"/>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356040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53141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1"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recommendations (1/2)</a:t>
            </a:r>
            <a:br>
              <a:rPr lang="en-GB" dirty="0"/>
            </a:br>
            <a:r>
              <a:rPr lang="en-GB" sz="1600" dirty="0"/>
              <a:t>BPS has extensive policies and roles in place for serving EL students but could improve current procedures</a:t>
            </a:r>
            <a:endParaRPr lang="en-IN" sz="1600" dirty="0">
              <a:solidFill>
                <a:srgbClr val="FF0000"/>
              </a:solidFill>
            </a:endParaRPr>
          </a:p>
        </p:txBody>
      </p:sp>
      <p:sp>
        <p:nvSpPr>
          <p:cNvPr id="25" name="Rectangle 24">
            <a:extLst>
              <a:ext uri="{FF2B5EF4-FFF2-40B4-BE49-F238E27FC236}">
                <a16:creationId xmlns:a16="http://schemas.microsoft.com/office/drawing/2014/main" id="{17FB071A-4B57-4494-A290-CF7EB79612EA}"/>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29" name="Text box_6380524123959099444">
            <a:extLst>
              <a:ext uri="{FF2B5EF4-FFF2-40B4-BE49-F238E27FC236}">
                <a16:creationId xmlns:a16="http://schemas.microsoft.com/office/drawing/2014/main" id="{FCCEEE0B-7700-4889-9D5E-8C7062F310FF}"/>
              </a:ext>
            </a:extLst>
          </p:cNvPr>
          <p:cNvSpPr/>
          <p:nvPr>
            <p:custDataLst>
              <p:tags r:id="rId3"/>
            </p:custDataLst>
          </p:nvPr>
        </p:nvSpPr>
        <p:spPr>
          <a:xfrm>
            <a:off x="10034337" y="965441"/>
            <a:ext cx="743364" cy="338554"/>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30" name="Text box_6380524123959099444">
            <a:extLst>
              <a:ext uri="{FF2B5EF4-FFF2-40B4-BE49-F238E27FC236}">
                <a16:creationId xmlns:a16="http://schemas.microsoft.com/office/drawing/2014/main" id="{0B23487E-42E6-49E1-9EE4-0909739009E0}"/>
              </a:ext>
            </a:extLst>
          </p:cNvPr>
          <p:cNvSpPr/>
          <p:nvPr>
            <p:custDataLst>
              <p:tags r:id="rId4"/>
            </p:custDataLst>
          </p:nvPr>
        </p:nvSpPr>
        <p:spPr>
          <a:xfrm>
            <a:off x="10852398" y="965441"/>
            <a:ext cx="743364" cy="33855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1b. EL</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125782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 observations and recommendations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29172" y="151519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1981625148"/>
              </p:ext>
            </p:extLst>
          </p:nvPr>
        </p:nvGraphicFramePr>
        <p:xfrm>
          <a:off x="603383" y="1657022"/>
          <a:ext cx="10985052" cy="2826487"/>
        </p:xfrm>
        <a:graphic>
          <a:graphicData uri="http://schemas.openxmlformats.org/drawingml/2006/table">
            <a:tbl>
              <a:tblPr firstRow="1" bandRow="1">
                <a:tableStyleId>{5C22544A-7EE6-4342-B048-85BDC9FD1C3A}</a:tableStyleId>
              </a:tblPr>
              <a:tblGrid>
                <a:gridCol w="2787089">
                  <a:extLst>
                    <a:ext uri="{9D8B030D-6E8A-4147-A177-3AD203B41FA5}">
                      <a16:colId xmlns:a16="http://schemas.microsoft.com/office/drawing/2014/main" val="1000314679"/>
                    </a:ext>
                  </a:extLst>
                </a:gridCol>
                <a:gridCol w="892770">
                  <a:extLst>
                    <a:ext uri="{9D8B030D-6E8A-4147-A177-3AD203B41FA5}">
                      <a16:colId xmlns:a16="http://schemas.microsoft.com/office/drawing/2014/main" val="2181447210"/>
                    </a:ext>
                  </a:extLst>
                </a:gridCol>
                <a:gridCol w="3257989">
                  <a:extLst>
                    <a:ext uri="{9D8B030D-6E8A-4147-A177-3AD203B41FA5}">
                      <a16:colId xmlns:a16="http://schemas.microsoft.com/office/drawing/2014/main" val="3299172009"/>
                    </a:ext>
                  </a:extLst>
                </a:gridCol>
                <a:gridCol w="4047204">
                  <a:extLst>
                    <a:ext uri="{9D8B030D-6E8A-4147-A177-3AD203B41FA5}">
                      <a16:colId xmlns:a16="http://schemas.microsoft.com/office/drawing/2014/main" val="850559032"/>
                    </a:ext>
                  </a:extLst>
                </a:gridCol>
              </a:tblGrid>
              <a:tr h="235381">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Recommendations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756889">
                <a:tc>
                  <a:txBody>
                    <a:bodyPr/>
                    <a:lstStyle/>
                    <a:p>
                      <a:pPr marL="0" indent="-126000" algn="l">
                        <a:buClr>
                          <a:srgbClr val="1A9AFA"/>
                        </a:buClr>
                        <a:buSzPct val="75000"/>
                        <a:buFontTx/>
                        <a:buNone/>
                      </a:pPr>
                      <a:r>
                        <a:rPr lang="en-US" sz="1100" b="1" dirty="0">
                          <a:solidFill>
                            <a:schemeClr val="bg1"/>
                          </a:solidFill>
                          <a:latin typeface="+mj-lt"/>
                        </a:rPr>
                        <a:t>Policy</a:t>
                      </a:r>
                      <a:r>
                        <a:rPr lang="en-US" sz="1100" b="0" dirty="0">
                          <a:solidFill>
                            <a:schemeClr val="bg1"/>
                          </a:solidFill>
                          <a:latin typeface="+mj-lt"/>
                        </a:rPr>
                        <a:t>: </a:t>
                      </a:r>
                      <a:r>
                        <a:rPr lang="en-US" sz="1100" b="0" i="1" dirty="0">
                          <a:solidFill>
                            <a:schemeClr val="bg1"/>
                          </a:solidFill>
                          <a:latin typeface="+mj-lt"/>
                        </a:rPr>
                        <a:t>Does a formal policy exist for English Learners?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lvl="0" indent="-126000" algn="l">
                        <a:buClrTx/>
                        <a:buSzPct val="75000"/>
                        <a:buFont typeface="Wingdings 3" panose="05040102010807070707" pitchFamily="18" charset="2"/>
                        <a:buChar char=""/>
                      </a:pPr>
                      <a:r>
                        <a:rPr lang="en-US" sz="1100" b="0" dirty="0">
                          <a:solidFill>
                            <a:srgbClr val="2E2E38"/>
                          </a:solidFill>
                          <a:latin typeface="+mj-lt"/>
                        </a:rPr>
                        <a:t>BPS is working to adopt DESE’s policies around English Learners; including updating BPS policy as of May 2022 to state that ELD levels should match ACCESS scores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946112">
                <a:tc>
                  <a:txBody>
                    <a:bodyPr/>
                    <a:lstStyle/>
                    <a:p>
                      <a:pPr marL="0" indent="-126000" algn="l">
                        <a:buClr>
                          <a:srgbClr val="1A9AFA"/>
                        </a:buClr>
                        <a:buSzPct val="75000"/>
                        <a:buFontTx/>
                        <a:buNone/>
                      </a:pPr>
                      <a:r>
                        <a:rPr lang="en-US" sz="1100" b="1" dirty="0">
                          <a:solidFill>
                            <a:schemeClr val="bg1"/>
                          </a:solidFill>
                          <a:latin typeface="+mj-lt"/>
                        </a:rPr>
                        <a:t>Procedures: </a:t>
                      </a:r>
                      <a:r>
                        <a:rPr lang="en-US" sz="1100" i="1" kern="1200" dirty="0">
                          <a:solidFill>
                            <a:schemeClr val="bg2"/>
                          </a:solidFill>
                          <a:latin typeface="+mn-lt"/>
                          <a:ea typeface="+mn-ea"/>
                          <a:cs typeface="+mn-cs"/>
                        </a:rPr>
                        <a:t>Is there a consistent procedure, standardized across the district, that is being used to implement the policy?</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Though updated BPS policy requires ACCESS scores to match ELD levels, it was noted that ~45% of EL students had scores that did not match their ELD levels for the 2022-2023 school year based on the data provided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Re-iterate the new BPS policy and provide guidance for how it should be implemented for students with existing ELD levels in order to allow for more consistent placements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888105">
                <a:tc>
                  <a:txBody>
                    <a:bodyPr/>
                    <a:lstStyle/>
                    <a:p>
                      <a:pPr marL="0" indent="-126000" algn="l">
                        <a:buClr>
                          <a:srgbClr val="1A9AFA"/>
                        </a:buClr>
                        <a:buSzPct val="75000"/>
                        <a:buFontTx/>
                        <a:buNone/>
                      </a:pPr>
                      <a:r>
                        <a:rPr lang="en-US" sz="1100" b="1" dirty="0">
                          <a:solidFill>
                            <a:schemeClr val="bg1"/>
                          </a:solidFill>
                          <a:latin typeface="+mj-lt"/>
                        </a:rPr>
                        <a:t>Roles &amp; responsibilities: </a:t>
                      </a:r>
                      <a:r>
                        <a:rPr kumimoji="0" lang="en-US" sz="11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1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For the steps we know, roles and responsibilities are clear and defined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bl>
          </a:graphicData>
        </a:graphic>
      </p:graphicFrame>
      <p:sp>
        <p:nvSpPr>
          <p:cNvPr id="17" name="footnote_63804743492822175122" descr="Footnote">
            <a:extLst>
              <a:ext uri="{FF2B5EF4-FFF2-40B4-BE49-F238E27FC236}">
                <a16:creationId xmlns:a16="http://schemas.microsoft.com/office/drawing/2014/main" id="{6020FCCF-8FBD-443F-B471-CE83FA8AA826}"/>
              </a:ext>
            </a:extLst>
          </p:cNvPr>
          <p:cNvSpPr txBox="1"/>
          <p:nvPr/>
        </p:nvSpPr>
        <p:spPr>
          <a:xfrm>
            <a:off x="683026" y="6049189"/>
            <a:ext cx="2965243" cy="36747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9"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3" name="TextBox 12">
            <a:extLst>
              <a:ext uri="{FF2B5EF4-FFF2-40B4-BE49-F238E27FC236}">
                <a16:creationId xmlns:a16="http://schemas.microsoft.com/office/drawing/2014/main" id="{B5B29166-92C9-408C-8921-E1FECC61BD4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112444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51205"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recommendations (2/2)</a:t>
            </a:r>
            <a:br>
              <a:rPr lang="en-GB" dirty="0"/>
            </a:br>
            <a:r>
              <a:rPr lang="en-US" sz="1599" dirty="0"/>
              <a:t>Data systems in place could be improved to ensure that all EL students are supported</a:t>
            </a:r>
            <a:endParaRPr lang="en-IN" sz="1599" dirty="0">
              <a:solidFill>
                <a:srgbClr val="FF0000"/>
              </a:solidFill>
            </a:endParaRPr>
          </a:p>
        </p:txBody>
      </p:sp>
      <p:sp>
        <p:nvSpPr>
          <p:cNvPr id="34" name="Rectangle 33">
            <a:extLst>
              <a:ext uri="{FF2B5EF4-FFF2-40B4-BE49-F238E27FC236}">
                <a16:creationId xmlns:a16="http://schemas.microsoft.com/office/drawing/2014/main" id="{1FD632A9-045F-4A80-8558-BB2522BAF12C}"/>
              </a:ext>
            </a:extLst>
          </p:cNvPr>
          <p:cNvSpPr/>
          <p:nvPr/>
        </p:nvSpPr>
        <p:spPr>
          <a:xfrm>
            <a:off x="8950428" y="80156"/>
            <a:ext cx="2613184" cy="3737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1. Student program participation</a:t>
            </a:r>
          </a:p>
        </p:txBody>
      </p:sp>
      <p:sp>
        <p:nvSpPr>
          <p:cNvPr id="18" name="Text box_6380524123959099444">
            <a:extLst>
              <a:ext uri="{FF2B5EF4-FFF2-40B4-BE49-F238E27FC236}">
                <a16:creationId xmlns:a16="http://schemas.microsoft.com/office/drawing/2014/main" id="{93ED6876-1876-49C9-8E7A-03BFE2C366CF}"/>
              </a:ext>
            </a:extLst>
          </p:cNvPr>
          <p:cNvSpPr/>
          <p:nvPr>
            <p:custDataLst>
              <p:tags r:id="rId3"/>
            </p:custDataLst>
          </p:nvPr>
        </p:nvSpPr>
        <p:spPr>
          <a:xfrm>
            <a:off x="10032290" y="966723"/>
            <a:ext cx="742977" cy="338378"/>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t" anchorCtr="0" forceAA="0" compatLnSpc="1">
            <a:prstTxWarp prst="textNoShape">
              <a:avLst/>
            </a:prstTxWarp>
            <a:spAutoFit/>
          </a:bodyPr>
          <a:lstStyle/>
          <a:p>
            <a:pPr algn="ctr" defTabSz="913943">
              <a:defRPr/>
            </a:pPr>
            <a:r>
              <a:rPr lang="en-US" sz="800" b="1" dirty="0">
                <a:solidFill>
                  <a:srgbClr val="2E2E38"/>
                </a:solidFill>
                <a:latin typeface="EYInterstate Light"/>
              </a:rPr>
              <a:t>1a. Special Education</a:t>
            </a:r>
          </a:p>
        </p:txBody>
      </p:sp>
      <p:sp>
        <p:nvSpPr>
          <p:cNvPr id="19" name="Text box_6380524123959099444">
            <a:extLst>
              <a:ext uri="{FF2B5EF4-FFF2-40B4-BE49-F238E27FC236}">
                <a16:creationId xmlns:a16="http://schemas.microsoft.com/office/drawing/2014/main" id="{13D9564E-DCC3-49AE-9AD4-0FFC7C677078}"/>
              </a:ext>
            </a:extLst>
          </p:cNvPr>
          <p:cNvSpPr/>
          <p:nvPr>
            <p:custDataLst>
              <p:tags r:id="rId4"/>
            </p:custDataLst>
          </p:nvPr>
        </p:nvSpPr>
        <p:spPr>
          <a:xfrm>
            <a:off x="10849925" y="966483"/>
            <a:ext cx="742977" cy="338378"/>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43">
              <a:defRPr/>
            </a:pPr>
            <a:r>
              <a:rPr lang="en-US" sz="800" b="1" dirty="0">
                <a:solidFill>
                  <a:srgbClr val="188CE5">
                    <a:lumMod val="50000"/>
                  </a:srgbClr>
                </a:solidFill>
                <a:latin typeface="EYInterstate Light"/>
              </a:rPr>
              <a:t>1b. EL</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30199" y="1197682"/>
            <a:ext cx="3937955"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defRPr/>
            </a:pPr>
            <a:r>
              <a:rPr lang="en-US" sz="1199" b="1" dirty="0">
                <a:solidFill>
                  <a:srgbClr val="2E2E38"/>
                </a:solidFill>
                <a:latin typeface="EYInterstate Light"/>
              </a:rPr>
              <a:t>EL observations and recommendations</a:t>
            </a:r>
            <a:endParaRPr lang="en-US" sz="1199" dirty="0">
              <a:solidFill>
                <a:srgbClr val="2E2E38"/>
              </a:solidFill>
              <a:latin typeface="EYInterstate Light"/>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30199" y="1454915"/>
            <a:ext cx="393795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3" name="Table 6380412381335984473">
            <a:extLst>
              <a:ext uri="{FF2B5EF4-FFF2-40B4-BE49-F238E27FC236}">
                <a16:creationId xmlns:a16="http://schemas.microsoft.com/office/drawing/2014/main" id="{10BD674E-366A-4E02-AB67-625FDDD13CBA}"/>
              </a:ext>
            </a:extLst>
          </p:cNvPr>
          <p:cNvGraphicFramePr>
            <a:graphicFrameLocks noGrp="1"/>
          </p:cNvGraphicFramePr>
          <p:nvPr>
            <p:extLst>
              <p:ext uri="{D42A27DB-BD31-4B8C-83A1-F6EECF244321}">
                <p14:modId xmlns:p14="http://schemas.microsoft.com/office/powerpoint/2010/main" val="792365438"/>
              </p:ext>
            </p:extLst>
          </p:nvPr>
        </p:nvGraphicFramePr>
        <p:xfrm>
          <a:off x="609508" y="1559741"/>
          <a:ext cx="10979334" cy="4150459"/>
        </p:xfrm>
        <a:graphic>
          <a:graphicData uri="http://schemas.openxmlformats.org/drawingml/2006/table">
            <a:tbl>
              <a:tblPr firstRow="1" bandRow="1">
                <a:tableStyleId>{5C22544A-7EE6-4342-B048-85BDC9FD1C3A}</a:tableStyleId>
              </a:tblPr>
              <a:tblGrid>
                <a:gridCol w="2860222">
                  <a:extLst>
                    <a:ext uri="{9D8B030D-6E8A-4147-A177-3AD203B41FA5}">
                      <a16:colId xmlns:a16="http://schemas.microsoft.com/office/drawing/2014/main" val="1000314679"/>
                    </a:ext>
                  </a:extLst>
                </a:gridCol>
                <a:gridCol w="817721">
                  <a:extLst>
                    <a:ext uri="{9D8B030D-6E8A-4147-A177-3AD203B41FA5}">
                      <a16:colId xmlns:a16="http://schemas.microsoft.com/office/drawing/2014/main" val="2181447210"/>
                    </a:ext>
                  </a:extLst>
                </a:gridCol>
                <a:gridCol w="3266563">
                  <a:extLst>
                    <a:ext uri="{9D8B030D-6E8A-4147-A177-3AD203B41FA5}">
                      <a16:colId xmlns:a16="http://schemas.microsoft.com/office/drawing/2014/main" val="3299172009"/>
                    </a:ext>
                  </a:extLst>
                </a:gridCol>
                <a:gridCol w="4034828">
                  <a:extLst>
                    <a:ext uri="{9D8B030D-6E8A-4147-A177-3AD203B41FA5}">
                      <a16:colId xmlns:a16="http://schemas.microsoft.com/office/drawing/2014/main" val="850559032"/>
                    </a:ext>
                  </a:extLst>
                </a:gridCol>
              </a:tblGrid>
              <a:tr h="353792">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Recommendations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61931">
                <a:tc>
                  <a:txBody>
                    <a:bodyPr/>
                    <a:lstStyle/>
                    <a:p>
                      <a:pPr marL="0" indent="-126000" algn="l">
                        <a:buClr>
                          <a:srgbClr val="1A9AFA"/>
                        </a:buClr>
                        <a:buSzPct val="75000"/>
                        <a:buFontTx/>
                        <a:buNone/>
                      </a:pPr>
                      <a:r>
                        <a:rPr lang="en-US" sz="1100" b="1" dirty="0">
                          <a:solidFill>
                            <a:schemeClr val="bg1"/>
                          </a:solidFill>
                          <a:latin typeface="+mj-lt"/>
                        </a:rPr>
                        <a:t>Training &amp; communication: </a:t>
                      </a:r>
                      <a:r>
                        <a:rPr lang="en-US" sz="1100" b="0" i="1" kern="1200" dirty="0">
                          <a:solidFill>
                            <a:schemeClr val="bg1"/>
                          </a:solidFill>
                          <a:latin typeface="+mn-lt"/>
                          <a:ea typeface="+mn-ea"/>
                          <a:cs typeface="+mn-cs"/>
                        </a:rPr>
                        <a:t>Is </a:t>
                      </a:r>
                      <a:r>
                        <a:rPr lang="en-US" sz="1100" i="1" kern="1200" dirty="0">
                          <a:solidFill>
                            <a:schemeClr val="bg1"/>
                          </a:solidFill>
                          <a:latin typeface="+mn-lt"/>
                          <a:ea typeface="+mn-ea"/>
                          <a:cs typeface="+mn-cs"/>
                        </a:rPr>
                        <a:t>training regularly provided to those responsible for carrying out the policies and procedures? </a:t>
                      </a:r>
                      <a:r>
                        <a:rPr lang="en-US" sz="1100" b="0" i="1" kern="1200" dirty="0">
                          <a:solidFill>
                            <a:schemeClr val="bg1"/>
                          </a:solidFill>
                          <a:latin typeface="+mn-lt"/>
                          <a:ea typeface="+mn-ea"/>
                          <a:cs typeface="+mn-cs"/>
                        </a:rPr>
                        <a:t>Are</a:t>
                      </a:r>
                      <a:r>
                        <a:rPr lang="en-US" sz="1100" i="1" kern="1200" dirty="0">
                          <a:solidFill>
                            <a:schemeClr val="bg1"/>
                          </a:solidFill>
                          <a:latin typeface="+mn-lt"/>
                          <a:ea typeface="+mn-ea"/>
                          <a:cs typeface="+mn-cs"/>
                        </a:rPr>
                        <a:t> policies and procedures well communicated to those implementing them? </a:t>
                      </a:r>
                      <a:endParaRPr lang="en-US" sz="1100" b="1" dirty="0">
                        <a:solidFill>
                          <a:schemeClr val="bg1"/>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8000" lvl="0" indent="-108000" algn="l">
                        <a:buClrTx/>
                        <a:buSzPct val="75000"/>
                        <a:buFont typeface="Wingdings 3" panose="05040102010807070707" pitchFamily="18" charset="2"/>
                        <a:buChar char=""/>
                      </a:pPr>
                      <a:r>
                        <a:rPr lang="en-US" sz="1100" b="0" dirty="0">
                          <a:solidFill>
                            <a:srgbClr val="2E2E38"/>
                          </a:solidFill>
                          <a:latin typeface="+mj-lt"/>
                        </a:rPr>
                        <a:t>Schools understand the requirements for students with English Instruction due to proper communication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530965">
                <a:tc>
                  <a:txBody>
                    <a:bodyPr/>
                    <a:lstStyle/>
                    <a:p>
                      <a:pPr marL="0" indent="-126000" algn="l">
                        <a:buClr>
                          <a:srgbClr val="1A9AFA"/>
                        </a:buClr>
                        <a:buSzPct val="75000"/>
                        <a:buFontTx/>
                        <a:buNone/>
                      </a:pPr>
                      <a:r>
                        <a:rPr lang="en-US" sz="1100" b="1" dirty="0">
                          <a:solidFill>
                            <a:schemeClr val="bg1"/>
                          </a:solidFill>
                          <a:latin typeface="+mj-lt"/>
                        </a:rPr>
                        <a:t>Tools &amp; systems: </a:t>
                      </a:r>
                      <a:r>
                        <a:rPr lang="en-US" sz="1100" i="1" kern="1200" dirty="0">
                          <a:solidFill>
                            <a:schemeClr val="bg2"/>
                          </a:solidFill>
                          <a:latin typeface="+mn-lt"/>
                          <a:ea typeface="+mn-ea"/>
                          <a:cs typeface="+mn-cs"/>
                        </a:rPr>
                        <a:t>Do key participants have the right tools to help them execute their responsibilities?</a:t>
                      </a:r>
                      <a:endParaRPr lang="en-US" sz="1100" b="1" dirty="0">
                        <a:solidFill>
                          <a:schemeClr val="bg1"/>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7950" lvl="0" indent="-107950" algn="l">
                        <a:buClrTx/>
                        <a:buSzPct val="75000"/>
                        <a:buFont typeface="Wingdings 3" panose="05040102010807070707" pitchFamily="18" charset="2"/>
                        <a:buChar char=""/>
                      </a:pPr>
                      <a:r>
                        <a:rPr lang="en-US" sz="1100" b="0" dirty="0">
                          <a:solidFill>
                            <a:srgbClr val="2E2E38"/>
                          </a:solidFill>
                          <a:latin typeface="+mj-lt"/>
                        </a:rPr>
                        <a:t>ACCESS and Aspen provide all the tools necessary for BPS to properly execute their responsibilities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707954">
                <a:tc>
                  <a:txBody>
                    <a:bodyPr/>
                    <a:lstStyle/>
                    <a:p>
                      <a:pPr marL="0" indent="-126000" algn="l">
                        <a:buClr>
                          <a:srgbClr val="1A9AFA"/>
                        </a:buClr>
                        <a:buSzPct val="75000"/>
                        <a:buFontTx/>
                        <a:buNone/>
                      </a:pPr>
                      <a:r>
                        <a:rPr lang="en-US" sz="1100" b="1" dirty="0">
                          <a:solidFill>
                            <a:schemeClr val="bg1"/>
                          </a:solidFill>
                          <a:latin typeface="+mj-lt"/>
                        </a:rPr>
                        <a:t>Oversight &amp; monitoring: </a:t>
                      </a:r>
                      <a:r>
                        <a:rPr lang="en-US" sz="1100" i="1" kern="1200" dirty="0">
                          <a:solidFill>
                            <a:schemeClr val="bg2"/>
                          </a:solidFill>
                          <a:latin typeface="+mn-lt"/>
                          <a:ea typeface="+mn-ea"/>
                          <a:cs typeface="+mn-cs"/>
                        </a:rPr>
                        <a:t>Is there appropriate oversight of the process, e.g., validation of data/documentation built into the process?</a:t>
                      </a:r>
                      <a:endParaRPr lang="en-US" sz="1100" b="1" dirty="0">
                        <a:solidFill>
                          <a:schemeClr val="bg1"/>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chemeClr val="bg1"/>
                          </a:solidFill>
                          <a:latin typeface="+mj-lt"/>
                        </a:rPr>
                        <a:t>Moderate</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5730" indent="-125730" algn="l">
                        <a:buClrTx/>
                        <a:buSzPct val="75000"/>
                        <a:buFont typeface="Wingdings 3" panose="05040102010807070707" pitchFamily="18" charset="2"/>
                        <a:buChar char=""/>
                      </a:pPr>
                      <a:r>
                        <a:rPr lang="en-US" sz="1100" b="0" dirty="0">
                          <a:solidFill>
                            <a:srgbClr val="2E2E38"/>
                          </a:solidFill>
                          <a:latin typeface="+mj-lt"/>
                        </a:rPr>
                        <a:t>Oversight and monitoring of data reported to DESE is heavily reliant on the error handling in SIF data integration between BPS and DESE</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Perform a data certification process once a semester to ensure all students have program codes that match their current course work</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1495817">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100" b="1" dirty="0">
                          <a:solidFill>
                            <a:schemeClr val="bg1"/>
                          </a:solidFill>
                          <a:latin typeface="+mj-lt"/>
                        </a:rPr>
                        <a:t>Data completeness &amp; accuracy: </a:t>
                      </a:r>
                      <a:r>
                        <a:rPr lang="en-US" sz="1100" b="0" i="1" kern="1200" dirty="0">
                          <a:solidFill>
                            <a:srgbClr val="2E2E38"/>
                          </a:solidFill>
                          <a:latin typeface="+mn-lt"/>
                          <a:ea typeface="+mn-ea"/>
                          <a:cs typeface="+mn-cs"/>
                        </a:rPr>
                        <a:t>Is the data being reported comprehensive and error free?</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l">
                        <a:buClrTx/>
                        <a:buSzPct val="75000"/>
                        <a:buFont typeface="Wingdings 3" panose="05040102010807070707" pitchFamily="18" charset="2"/>
                        <a:buNone/>
                      </a:pPr>
                      <a:r>
                        <a:rPr lang="en-US" sz="1100" b="1" dirty="0">
                          <a:solidFill>
                            <a:srgbClr val="2E2E38"/>
                          </a:solidFill>
                          <a:latin typeface="+mj-lt"/>
                        </a:rPr>
                        <a:t>Data completeness: </a:t>
                      </a:r>
                    </a:p>
                    <a:p>
                      <a:pPr marL="125730" indent="-125730" algn="l">
                        <a:buClrTx/>
                        <a:buSzPct val="75000"/>
                        <a:buFont typeface="Wingdings 3" panose="05040102010807070707" pitchFamily="18" charset="2"/>
                        <a:buChar char=""/>
                      </a:pPr>
                      <a:r>
                        <a:rPr lang="en-US" sz="1100" b="0" dirty="0">
                          <a:solidFill>
                            <a:srgbClr val="2E2E38"/>
                          </a:solidFill>
                          <a:latin typeface="+mj-lt"/>
                        </a:rPr>
                        <a:t>All students have data submitted in the SIMS submission</a:t>
                      </a:r>
                    </a:p>
                    <a:p>
                      <a:pPr marL="0" indent="0" algn="l">
                        <a:buClrTx/>
                        <a:buSzPct val="75000"/>
                        <a:buFont typeface="Wingdings 3" panose="05040102010807070707" pitchFamily="18" charset="2"/>
                        <a:buNone/>
                      </a:pPr>
                      <a:r>
                        <a:rPr lang="en-US" sz="1100" b="1" dirty="0">
                          <a:solidFill>
                            <a:srgbClr val="2E2E38"/>
                          </a:solidFill>
                          <a:latin typeface="+mj-lt"/>
                        </a:rPr>
                        <a:t>Data accuracy: </a:t>
                      </a:r>
                    </a:p>
                    <a:p>
                      <a:pPr marL="125730" indent="-125730" algn="l">
                        <a:buClrTx/>
                        <a:buSzPct val="75000"/>
                        <a:buFont typeface="Wingdings 3" panose="05040102010807070707" pitchFamily="18" charset="2"/>
                        <a:buChar char=""/>
                      </a:pPr>
                      <a:r>
                        <a:rPr lang="en-US" sz="1100" b="0" dirty="0">
                          <a:solidFill>
                            <a:srgbClr val="2E2E38"/>
                          </a:solidFill>
                          <a:latin typeface="+mj-lt"/>
                        </a:rPr>
                        <a:t>The data overall appears to be accurate based on comparisons of DOE fields and home language survey results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kern="1200" dirty="0">
                          <a:solidFill>
                            <a:srgbClr val="2E2E38"/>
                          </a:solidFill>
                          <a:latin typeface="+mn-lt"/>
                          <a:ea typeface="+mn-ea"/>
                          <a:cs typeface="+mn-cs"/>
                        </a:rPr>
                        <a:t>Develop a BPS data quality process that includes reviews, validation, data monitoring and a data quality scorecard</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14" name="TextBox 13">
            <a:extLst>
              <a:ext uri="{FF2B5EF4-FFF2-40B4-BE49-F238E27FC236}">
                <a16:creationId xmlns:a16="http://schemas.microsoft.com/office/drawing/2014/main" id="{479C7B2E-665D-4A48-AA49-966857C9AF13}"/>
              </a:ext>
            </a:extLst>
          </p:cNvPr>
          <p:cNvSpPr txBox="1"/>
          <p:nvPr/>
        </p:nvSpPr>
        <p:spPr>
          <a:xfrm>
            <a:off x="3574503" y="6397832"/>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a:defRPr/>
            </a:pPr>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37</a:t>
            </a:fld>
            <a:endParaRPr lang="en-GB" dirty="0">
              <a:solidFill>
                <a:srgbClr val="2E2E38"/>
              </a:solidFill>
            </a:endParaRPr>
          </a:p>
        </p:txBody>
      </p:sp>
    </p:spTree>
    <p:extLst>
      <p:ext uri="{BB962C8B-B14F-4D97-AF65-F5344CB8AC3E}">
        <p14:creationId xmlns:p14="http://schemas.microsoft.com/office/powerpoint/2010/main" val="1819946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61779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9" name="think-cell Slide" r:id="rId13" imgW="415" imgH="416" progId="TCLayout.ActiveDocument.1">
                  <p:embed/>
                </p:oleObj>
              </mc:Choice>
              <mc:Fallback>
                <p:oleObj name="think-cell Slide" r:id="rId13"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600" dirty="0"/>
              <a:t>Within student enrollment and exit, withdrawal data fidelity is crucial given the impact on reported graduation rates</a:t>
            </a:r>
            <a:endParaRPr lang="en-IN" sz="1600" dirty="0">
              <a:solidFill>
                <a:srgbClr val="FF0000"/>
              </a:solidFill>
            </a:endParaRPr>
          </a:p>
        </p:txBody>
      </p:sp>
      <p:sp>
        <p:nvSpPr>
          <p:cNvPr id="12" name="Rectangle 11">
            <a:extLst>
              <a:ext uri="{FF2B5EF4-FFF2-40B4-BE49-F238E27FC236}">
                <a16:creationId xmlns:a16="http://schemas.microsoft.com/office/drawing/2014/main" id="{2E3B4886-D81B-4456-8BCA-A4FBCBC3E889}"/>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200150"/>
            <a:ext cx="3721594"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enrollment and exit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457325"/>
            <a:ext cx="372159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2" name="Content Placeholder 2">
            <a:extLst>
              <a:ext uri="{FF2B5EF4-FFF2-40B4-BE49-F238E27FC236}">
                <a16:creationId xmlns:a16="http://schemas.microsoft.com/office/drawing/2014/main" id="{1A0CA286-71D8-4EA4-9859-FEA474DC474D}"/>
              </a:ext>
            </a:extLst>
          </p:cNvPr>
          <p:cNvSpPr txBox="1">
            <a:spLocks/>
          </p:cNvSpPr>
          <p:nvPr/>
        </p:nvSpPr>
        <p:spPr>
          <a:xfrm>
            <a:off x="764476" y="1631951"/>
            <a:ext cx="4376550" cy="1466850"/>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is required to report enrollment and withdrawal data to DESE. DESE uses this data to calculate and report district four-year high school graduation rates. Graduation rates serve as an important metric of student outcomes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Withdrawal data is a key input in determining the overall exits from the district and thus the cohort graduation rate</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266400" marR="0" lvl="1" indent="-12600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Cohort graduation rates are calculated as:</a:t>
            </a:r>
          </a:p>
        </p:txBody>
      </p:sp>
      <p:sp>
        <p:nvSpPr>
          <p:cNvPr id="26" name="Rectangle 25">
            <a:extLst>
              <a:ext uri="{FF2B5EF4-FFF2-40B4-BE49-F238E27FC236}">
                <a16:creationId xmlns:a16="http://schemas.microsoft.com/office/drawing/2014/main" id="{70307891-6242-4CDA-AB07-7017001419D6}"/>
              </a:ext>
              <a:ext uri="{C183D7F6-B498-43B3-948B-1728B52AA6E4}">
                <adec:decorative xmlns:adec="http://schemas.microsoft.com/office/drawing/2017/decorative" val="1"/>
              </a:ext>
            </a:extLst>
          </p:cNvPr>
          <p:cNvSpPr/>
          <p:nvPr/>
        </p:nvSpPr>
        <p:spPr>
          <a:xfrm>
            <a:off x="662575" y="3211513"/>
            <a:ext cx="4960349" cy="7366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7" name="Text box_6380524123959099444">
            <a:extLst>
              <a:ext uri="{FF2B5EF4-FFF2-40B4-BE49-F238E27FC236}">
                <a16:creationId xmlns:a16="http://schemas.microsoft.com/office/drawing/2014/main" id="{816F7750-28C4-421A-9A48-6E657C5B72F0}"/>
              </a:ext>
            </a:extLst>
          </p:cNvPr>
          <p:cNvSpPr/>
          <p:nvPr>
            <p:custDataLst>
              <p:tags r:id="rId3"/>
            </p:custDataLst>
          </p:nvPr>
        </p:nvSpPr>
        <p:spPr>
          <a:xfrm>
            <a:off x="662574" y="3367088"/>
            <a:ext cx="998030" cy="400050"/>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E2E38"/>
                </a:solidFill>
                <a:effectLst/>
                <a:uLnTx/>
                <a:uFillTx/>
                <a:latin typeface="EYInterstate Light"/>
                <a:ea typeface="+mn-ea"/>
                <a:cs typeface="+mn-cs"/>
              </a:rPr>
              <a:t>Cohort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E2E38"/>
                </a:solidFill>
                <a:effectLst/>
                <a:uLnTx/>
                <a:uFillTx/>
                <a:latin typeface="EYInterstate Light"/>
                <a:ea typeface="+mn-ea"/>
                <a:cs typeface="+mn-cs"/>
              </a:rPr>
              <a:t>graduation rate</a:t>
            </a:r>
          </a:p>
        </p:txBody>
      </p:sp>
      <p:sp>
        <p:nvSpPr>
          <p:cNvPr id="7" name="Equals 6" descr="Equals to">
            <a:extLst>
              <a:ext uri="{FF2B5EF4-FFF2-40B4-BE49-F238E27FC236}">
                <a16:creationId xmlns:a16="http://schemas.microsoft.com/office/drawing/2014/main" id="{FE61DE25-462A-4E9D-A99A-206684963B0E}"/>
              </a:ext>
            </a:extLst>
          </p:cNvPr>
          <p:cNvSpPr/>
          <p:nvPr/>
        </p:nvSpPr>
        <p:spPr>
          <a:xfrm>
            <a:off x="1715485" y="3397250"/>
            <a:ext cx="231112" cy="252413"/>
          </a:xfrm>
          <a:prstGeom prst="mathEqual">
            <a:avLst>
              <a:gd name="adj1" fmla="val 11553"/>
              <a:gd name="adj2" fmla="val 11760"/>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9" name="Text box_6380524123959099444">
            <a:extLst>
              <a:ext uri="{FF2B5EF4-FFF2-40B4-BE49-F238E27FC236}">
                <a16:creationId xmlns:a16="http://schemas.microsoft.com/office/drawing/2014/main" id="{6F3B56D2-466C-4C89-807F-F060CBFCDAE8}"/>
              </a:ext>
            </a:extLst>
          </p:cNvPr>
          <p:cNvSpPr/>
          <p:nvPr>
            <p:custDataLst>
              <p:tags r:id="rId4"/>
            </p:custDataLst>
          </p:nvPr>
        </p:nvSpPr>
        <p:spPr>
          <a:xfrm>
            <a:off x="3102465" y="3330575"/>
            <a:ext cx="1438461" cy="138113"/>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 of graduating students)</a:t>
            </a:r>
          </a:p>
        </p:txBody>
      </p:sp>
      <p:cxnSp>
        <p:nvCxnSpPr>
          <p:cNvPr id="11" name="Straight Connector 10" descr="Divided by">
            <a:extLst>
              <a:ext uri="{FF2B5EF4-FFF2-40B4-BE49-F238E27FC236}">
                <a16:creationId xmlns:a16="http://schemas.microsoft.com/office/drawing/2014/main" id="{BB5C5AE0-9BE3-464C-8AB5-1025CFCF46FF}"/>
              </a:ext>
            </a:extLst>
          </p:cNvPr>
          <p:cNvCxnSpPr>
            <a:cxnSpLocks/>
          </p:cNvCxnSpPr>
          <p:nvPr/>
        </p:nvCxnSpPr>
        <p:spPr>
          <a:xfrm>
            <a:off x="2119853" y="3535363"/>
            <a:ext cx="3425622" cy="0"/>
          </a:xfrm>
          <a:prstGeom prst="lin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4" name="Text box_6380524123959099444">
            <a:extLst>
              <a:ext uri="{FF2B5EF4-FFF2-40B4-BE49-F238E27FC236}">
                <a16:creationId xmlns:a16="http://schemas.microsoft.com/office/drawing/2014/main" id="{290626D8-7843-4E2B-8D0C-E9A2772B6548}"/>
              </a:ext>
            </a:extLst>
          </p:cNvPr>
          <p:cNvSpPr/>
          <p:nvPr>
            <p:custDataLst>
              <p:tags r:id="rId5"/>
            </p:custDataLst>
          </p:nvPr>
        </p:nvSpPr>
        <p:spPr>
          <a:xfrm>
            <a:off x="2036302" y="3619500"/>
            <a:ext cx="3570786" cy="277813"/>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 students in cohort at start of 9</a:t>
            </a:r>
            <a:r>
              <a:rPr kumimoji="0" lang="en-US" sz="900" b="0" i="0" u="none" strike="noStrike" kern="1200" cap="none" spc="0" normalizeH="0" baseline="30000" noProof="0" dirty="0">
                <a:ln>
                  <a:noFill/>
                </a:ln>
                <a:solidFill>
                  <a:srgbClr val="2E2E38"/>
                </a:solidFill>
                <a:effectLst/>
                <a:uLnTx/>
                <a:uFillTx/>
                <a:latin typeface="EYInterstate Light"/>
                <a:ea typeface="+mn-ea"/>
                <a:cs typeface="+mn-cs"/>
              </a:rPr>
              <a:t>th</a:t>
            </a: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 grade) + (new enrollments after that date until graduation) – (students withdrawn per state policy)</a:t>
            </a:r>
          </a:p>
        </p:txBody>
      </p:sp>
      <p:sp>
        <p:nvSpPr>
          <p:cNvPr id="10" name="TextBox 9">
            <a:extLst>
              <a:ext uri="{FF2B5EF4-FFF2-40B4-BE49-F238E27FC236}">
                <a16:creationId xmlns:a16="http://schemas.microsoft.com/office/drawing/2014/main" id="{648B938A-ACC1-4E20-859F-1C53915E5FC4}"/>
              </a:ext>
            </a:extLst>
          </p:cNvPr>
          <p:cNvSpPr txBox="1"/>
          <p:nvPr/>
        </p:nvSpPr>
        <p:spPr>
          <a:xfrm>
            <a:off x="764476" y="4085922"/>
            <a:ext cx="4426360" cy="1973361"/>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100"/>
              </a:spcBef>
              <a:spcAft>
                <a:spcPts val="100"/>
              </a:spcAft>
              <a:buClrTx/>
              <a:buSzPct val="75000"/>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Policy:</a:t>
            </a:r>
          </a:p>
          <a:p>
            <a:pPr marL="126000" marR="0" lvl="0" indent="-126000" algn="l" defTabSz="914400" rtl="0" eaLnBrk="1" fontAlgn="auto" latinLnBrk="0" hangingPunct="1">
              <a:lnSpc>
                <a:spcPct val="100000"/>
              </a:lnSpc>
              <a:spcBef>
                <a:spcPts val="100"/>
              </a:spcBef>
              <a:spcAft>
                <a:spcPts val="12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DESE collects BPS enrollment and exit data three times per year through formal transfers of student-level data, certified by the district</a:t>
            </a:r>
          </a:p>
          <a:p>
            <a:pPr marL="0" marR="0" lvl="0" indent="0" algn="l" defTabSz="914400" rtl="0" eaLnBrk="1" fontAlgn="auto" latinLnBrk="0" hangingPunct="1">
              <a:lnSpc>
                <a:spcPct val="100000"/>
              </a:lnSpc>
              <a:spcBef>
                <a:spcPts val="100"/>
              </a:spcBef>
              <a:spcAft>
                <a:spcPts val="100"/>
              </a:spcAft>
              <a:buClrTx/>
              <a:buSzPct val="75000"/>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Analysis methodology: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Conducted interviews with the BPS Office of Data and Accountability, the BPS Office of Engagement and with school-based staff at sampled schools responsible for reporting</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 Analyzed withdrawal data entries and supporting documentation for the 2021 graduation cohort</a:t>
            </a:r>
            <a:r>
              <a:rPr kumimoji="0" lang="en-US" sz="1100" b="0" i="0" u="none" strike="noStrike" kern="1200" cap="none" spc="0" normalizeH="0" baseline="30000" noProof="0" dirty="0">
                <a:ln>
                  <a:noFill/>
                </a:ln>
                <a:solidFill>
                  <a:srgbClr val="2E2E38"/>
                </a:solidFill>
                <a:effectLst/>
                <a:uLnTx/>
                <a:uFillTx/>
                <a:latin typeface="EYInterstate Light"/>
                <a:ea typeface="+mn-ea"/>
                <a:cs typeface="+mn-cs"/>
              </a:rPr>
              <a:t>2</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1" name="Arrow: Left-Right 120">
            <a:extLst>
              <a:ext uri="{FF2B5EF4-FFF2-40B4-BE49-F238E27FC236}">
                <a16:creationId xmlns:a16="http://schemas.microsoft.com/office/drawing/2014/main" id="{FB58984F-DFAC-4419-8C4F-28B973F81DF2}"/>
              </a:ext>
            </a:extLst>
          </p:cNvPr>
          <p:cNvSpPr/>
          <p:nvPr/>
        </p:nvSpPr>
        <p:spPr>
          <a:xfrm>
            <a:off x="7384803" y="1200150"/>
            <a:ext cx="3477120"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Withdrawal data analysis process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stCxn id="121" idx="4"/>
            <a:endCxn id="121" idx="6"/>
          </p:cNvCxnSpPr>
          <p:nvPr/>
        </p:nvCxnSpPr>
        <p:spPr>
          <a:xfrm>
            <a:off x="7384803" y="145732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7022991" y="1631950"/>
            <a:ext cx="4376550" cy="1257300"/>
          </a:xfrm>
        </p:spPr>
        <p:txBody>
          <a:bodyPr/>
          <a:lstStyle/>
          <a:p>
            <a:pPr marL="126000" indent="-126000">
              <a:spcBef>
                <a:spcPts val="100"/>
              </a:spcBef>
              <a:spcAft>
                <a:spcPts val="100"/>
              </a:spcAft>
              <a:buClrTx/>
              <a:buSzPct val="75000"/>
              <a:buFont typeface="Wingdings 3" panose="05040102010807070707" pitchFamily="18" charset="2"/>
              <a:buChar char=""/>
            </a:pPr>
            <a:r>
              <a:rPr lang="en-US" sz="1100" dirty="0"/>
              <a:t>DESE provided a population of 406 withdrawals from the 2021 BPS high school graduation cohort</a:t>
            </a:r>
          </a:p>
          <a:p>
            <a:pPr marL="126000" indent="-126000">
              <a:spcBef>
                <a:spcPts val="100"/>
              </a:spcBef>
              <a:spcAft>
                <a:spcPts val="100"/>
              </a:spcAft>
              <a:buClrTx/>
              <a:buSzPct val="75000"/>
              <a:buFont typeface="Wingdings 3" panose="05040102010807070707" pitchFamily="18" charset="2"/>
              <a:buChar char=""/>
            </a:pPr>
            <a:r>
              <a:rPr lang="en-US" sz="1100" dirty="0"/>
              <a:t>A random sample of 100 BPS withdrawals was selected from a population of 406 withdrawals</a:t>
            </a:r>
            <a:r>
              <a:rPr lang="en-US" sz="1100" baseline="30000" dirty="0"/>
              <a:t>2</a:t>
            </a:r>
            <a:endParaRPr lang="en-US" sz="1100" dirty="0"/>
          </a:p>
          <a:p>
            <a:pPr marL="126000" indent="-126000">
              <a:spcBef>
                <a:spcPts val="100"/>
              </a:spcBef>
              <a:spcAft>
                <a:spcPts val="100"/>
              </a:spcAft>
              <a:buClrTx/>
              <a:buSzPct val="75000"/>
              <a:buFont typeface="Wingdings 3" panose="05040102010807070707" pitchFamily="18" charset="2"/>
              <a:buChar char=""/>
            </a:pPr>
            <a:r>
              <a:rPr lang="en-US" sz="1100" dirty="0"/>
              <a:t>Each selected entry was assessed for appropriate withdrawal documentation recorded in Aspen (BPS’s SIS), based on published BPS withdrawal policies</a:t>
            </a:r>
          </a:p>
        </p:txBody>
      </p:sp>
      <p:sp>
        <p:nvSpPr>
          <p:cNvPr id="16" name="Arrow: Left-Right 15">
            <a:extLst>
              <a:ext uri="{FF2B5EF4-FFF2-40B4-BE49-F238E27FC236}">
                <a16:creationId xmlns:a16="http://schemas.microsoft.com/office/drawing/2014/main" id="{9CA42499-A16A-4A78-8D06-0608A7557B31}"/>
              </a:ext>
            </a:extLst>
          </p:cNvPr>
          <p:cNvSpPr/>
          <p:nvPr/>
        </p:nvSpPr>
        <p:spPr>
          <a:xfrm>
            <a:off x="7384803" y="3016250"/>
            <a:ext cx="3477120"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Withdrawal data sample results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8" name="Straight Connector 17">
            <a:extLst>
              <a:ext uri="{FF2B5EF4-FFF2-40B4-BE49-F238E27FC236}">
                <a16:creationId xmlns:a16="http://schemas.microsoft.com/office/drawing/2014/main" id="{7450D5EA-E251-40A6-B7CB-D6FD1FF282AE}"/>
              </a:ext>
              <a:ext uri="{C183D7F6-B498-43B3-948B-1728B52AA6E4}">
                <adec:decorative xmlns:adec="http://schemas.microsoft.com/office/drawing/2017/decorative" val="1"/>
              </a:ext>
            </a:extLst>
          </p:cNvPr>
          <p:cNvCxnSpPr>
            <a:stCxn id="16" idx="4"/>
            <a:endCxn id="16" idx="6"/>
          </p:cNvCxnSpPr>
          <p:nvPr/>
        </p:nvCxnSpPr>
        <p:spPr>
          <a:xfrm>
            <a:off x="7384803" y="327342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descr="Please refer to notes section for 'Withdrawal data sample results' chart description">
            <a:extLst>
              <a:ext uri="{FF2B5EF4-FFF2-40B4-BE49-F238E27FC236}">
                <a16:creationId xmlns:a16="http://schemas.microsoft.com/office/drawing/2014/main" id="{DC642B38-0D6F-46C1-85F5-B768C8E2D8BC}"/>
              </a:ext>
            </a:extLst>
          </p:cNvPr>
          <p:cNvGrpSpPr/>
          <p:nvPr/>
        </p:nvGrpSpPr>
        <p:grpSpPr>
          <a:xfrm>
            <a:off x="7827323" y="3397250"/>
            <a:ext cx="3289856" cy="2672333"/>
            <a:chOff x="7839075" y="3405833"/>
            <a:chExt cx="3289856" cy="2672333"/>
          </a:xfrm>
        </p:grpSpPr>
        <p:graphicFrame>
          <p:nvGraphicFramePr>
            <p:cNvPr id="46" name="Chart 45">
              <a:extLst>
                <a:ext uri="{FF2B5EF4-FFF2-40B4-BE49-F238E27FC236}">
                  <a16:creationId xmlns:a16="http://schemas.microsoft.com/office/drawing/2014/main" id="{38B77608-B72E-4260-8A69-47EDEC9683A2}"/>
                </a:ext>
                <a:ext uri="{C183D7F6-B498-43B3-948B-1728B52AA6E4}">
                  <adec:decorative xmlns:adec="http://schemas.microsoft.com/office/drawing/2017/decorative" val="1"/>
                </a:ext>
              </a:extLst>
            </p:cNvPr>
            <p:cNvGraphicFramePr/>
            <p:nvPr>
              <p:custDataLst>
                <p:tags r:id="rId6"/>
              </p:custDataLst>
              <p:extLst>
                <p:ext uri="{D42A27DB-BD31-4B8C-83A1-F6EECF244321}">
                  <p14:modId xmlns:p14="http://schemas.microsoft.com/office/powerpoint/2010/main" val="2138493917"/>
                </p:ext>
              </p:extLst>
            </p:nvPr>
          </p:nvGraphicFramePr>
          <p:xfrm>
            <a:off x="7839075" y="3502025"/>
            <a:ext cx="2279650" cy="2303463"/>
          </p:xfrm>
          <a:graphic>
            <a:graphicData uri="http://schemas.openxmlformats.org/drawingml/2006/chart">
              <c:chart xmlns:c="http://schemas.openxmlformats.org/drawingml/2006/chart" xmlns:r="http://schemas.openxmlformats.org/officeDocument/2006/relationships" r:id="rId15"/>
            </a:graphicData>
          </a:graphic>
        </p:graphicFrame>
        <p:sp>
          <p:nvSpPr>
            <p:cNvPr id="13" name="TextBox 12">
              <a:extLst>
                <a:ext uri="{FF2B5EF4-FFF2-40B4-BE49-F238E27FC236}">
                  <a16:creationId xmlns:a16="http://schemas.microsoft.com/office/drawing/2014/main" id="{E4DDFCC1-8946-49D3-9393-975AB9DCA538}"/>
                </a:ext>
              </a:extLst>
            </p:cNvPr>
            <p:cNvSpPr txBox="1"/>
            <p:nvPr/>
          </p:nvSpPr>
          <p:spPr>
            <a:xfrm>
              <a:off x="9012268" y="3405833"/>
              <a:ext cx="469900"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n=100</a:t>
              </a:r>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5" name="TextBox 44">
              <a:extLst>
                <a:ext uri="{FF2B5EF4-FFF2-40B4-BE49-F238E27FC236}">
                  <a16:creationId xmlns:a16="http://schemas.microsoft.com/office/drawing/2014/main" id="{2BB48800-07F7-4312-9E93-8B76116F715F}"/>
                </a:ext>
              </a:extLst>
            </p:cNvPr>
            <p:cNvSpPr txBox="1"/>
            <p:nvPr/>
          </p:nvSpPr>
          <p:spPr>
            <a:xfrm>
              <a:off x="9139268" y="5217090"/>
              <a:ext cx="215900" cy="179833"/>
            </a:xfrm>
            <a:prstGeom prst="rect">
              <a:avLst/>
            </a:prstGeom>
            <a:solidFill>
              <a:srgbClr val="C0C0C0"/>
            </a:solid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3%</a:t>
              </a:r>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7" name="TextBox 46">
              <a:extLst>
                <a:ext uri="{FF2B5EF4-FFF2-40B4-BE49-F238E27FC236}">
                  <a16:creationId xmlns:a16="http://schemas.microsoft.com/office/drawing/2014/main" id="{C357C245-6CF5-4AF2-AA75-514AC34399D5}"/>
                </a:ext>
              </a:extLst>
            </p:cNvPr>
            <p:cNvSpPr txBox="1"/>
            <p:nvPr/>
          </p:nvSpPr>
          <p:spPr>
            <a:xfrm>
              <a:off x="8603993" y="5702679"/>
              <a:ext cx="1241425" cy="375487"/>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fld id="{1898D7D3-8692-44D5-BF45-D06188DFBE17}" type="datetime'W''as t''he wit''hdr''a''wal d''ocu''m''en''''''''te''d''''?'">
                <a:rPr kumimoji="0" lang="en-IN" altLang="en-US" sz="1100" b="0" i="0" u="none" strike="noStrike" kern="1200" cap="none" spc="0" normalizeH="0" baseline="0" noProof="0" smtClean="0">
                  <a:ln>
                    <a:noFill/>
                  </a:ln>
                  <a:solidFill>
                    <a:srgbClr val="2E2E38"/>
                  </a:solidFill>
                  <a:effectLst/>
                  <a:uLnTx/>
                  <a:uFillTx/>
                  <a:latin typeface="EYInterstate Light"/>
                  <a:ea typeface="+mn-ea"/>
                  <a:cs typeface="+mn-cs"/>
                </a:rPr>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t>Was the withdrawal documented?</a:t>
              </a:fld>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30" name="Rectangle 229">
              <a:extLst>
                <a:ext uri="{FF2B5EF4-FFF2-40B4-BE49-F238E27FC236}">
                  <a16:creationId xmlns:a16="http://schemas.microsoft.com/office/drawing/2014/main" id="{A7F4F11B-00AE-4DC7-BB4B-A63CF2B95CF1}"/>
                </a:ext>
                <a:ext uri="{C183D7F6-B498-43B3-948B-1728B52AA6E4}">
                  <adec:decorative xmlns:adec="http://schemas.microsoft.com/office/drawing/2017/decorative" val="1"/>
                </a:ext>
              </a:extLst>
            </p:cNvPr>
            <p:cNvSpPr/>
            <p:nvPr>
              <p:custDataLst>
                <p:tags r:id="rId7"/>
              </p:custDataLst>
            </p:nvPr>
          </p:nvSpPr>
          <p:spPr bwMode="auto">
            <a:xfrm>
              <a:off x="10091738" y="3740150"/>
              <a:ext cx="196850" cy="147638"/>
            </a:xfrm>
            <a:prstGeom prst="rect">
              <a:avLst/>
            </a:prstGeom>
            <a:solidFill>
              <a:schemeClr val="accent1"/>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9" name="TextBox 48">
              <a:extLst>
                <a:ext uri="{FF2B5EF4-FFF2-40B4-BE49-F238E27FC236}">
                  <a16:creationId xmlns:a16="http://schemas.microsoft.com/office/drawing/2014/main" id="{9E9904C0-B164-4D77-AE92-066A4DC186D5}"/>
                </a:ext>
              </a:extLst>
            </p:cNvPr>
            <p:cNvSpPr txBox="1"/>
            <p:nvPr/>
          </p:nvSpPr>
          <p:spPr>
            <a:xfrm>
              <a:off x="10338691" y="3720207"/>
              <a:ext cx="317500"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Yes</a:t>
              </a:r>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7" name="Rectangle 16">
              <a:extLst>
                <a:ext uri="{FF2B5EF4-FFF2-40B4-BE49-F238E27FC236}">
                  <a16:creationId xmlns:a16="http://schemas.microsoft.com/office/drawing/2014/main" id="{2A59D2AC-3608-4FA9-8E39-4FC06ADE2BA8}"/>
                </a:ext>
                <a:ext uri="{C183D7F6-B498-43B3-948B-1728B52AA6E4}">
                  <adec:decorative xmlns:adec="http://schemas.microsoft.com/office/drawing/2017/decorative" val="1"/>
                </a:ext>
              </a:extLst>
            </p:cNvPr>
            <p:cNvSpPr/>
            <p:nvPr>
              <p:custDataLst>
                <p:tags r:id="rId8"/>
              </p:custDataLst>
            </p:nvPr>
          </p:nvSpPr>
          <p:spPr bwMode="auto">
            <a:xfrm>
              <a:off x="10091738" y="3959225"/>
              <a:ext cx="196850" cy="147638"/>
            </a:xfrm>
            <a:prstGeom prst="rect">
              <a:avLst/>
            </a:prstGeom>
            <a:solidFill>
              <a:srgbClr val="C0C0C0"/>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51" name="TextBox 50">
              <a:extLst>
                <a:ext uri="{FF2B5EF4-FFF2-40B4-BE49-F238E27FC236}">
                  <a16:creationId xmlns:a16="http://schemas.microsoft.com/office/drawing/2014/main" id="{B30C3473-EF6F-40D5-BA95-8775D4C34F36}"/>
                </a:ext>
              </a:extLst>
            </p:cNvPr>
            <p:cNvSpPr txBox="1"/>
            <p:nvPr/>
          </p:nvSpPr>
          <p:spPr>
            <a:xfrm>
              <a:off x="10342161" y="3941543"/>
              <a:ext cx="786770"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Insufficient</a:t>
              </a:r>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31" name="Rectangle 230">
              <a:extLst>
                <a:ext uri="{FF2B5EF4-FFF2-40B4-BE49-F238E27FC236}">
                  <a16:creationId xmlns:a16="http://schemas.microsoft.com/office/drawing/2014/main" id="{4F65FFA1-6A6E-4B30-980D-CBEBC76B3B42}"/>
                </a:ext>
                <a:ext uri="{C183D7F6-B498-43B3-948B-1728B52AA6E4}">
                  <adec:decorative xmlns:adec="http://schemas.microsoft.com/office/drawing/2017/decorative" val="1"/>
                </a:ext>
              </a:extLst>
            </p:cNvPr>
            <p:cNvSpPr/>
            <p:nvPr>
              <p:custDataLst>
                <p:tags r:id="rId9"/>
              </p:custDataLst>
            </p:nvPr>
          </p:nvSpPr>
          <p:spPr bwMode="auto">
            <a:xfrm>
              <a:off x="10091738" y="4178300"/>
              <a:ext cx="196850" cy="147638"/>
            </a:xfrm>
            <a:prstGeom prst="rect">
              <a:avLst/>
            </a:prstGeom>
            <a:solidFill>
              <a:schemeClr val="accent5"/>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52" name="TextBox 51">
              <a:extLst>
                <a:ext uri="{FF2B5EF4-FFF2-40B4-BE49-F238E27FC236}">
                  <a16:creationId xmlns:a16="http://schemas.microsoft.com/office/drawing/2014/main" id="{B3C13F25-0A8B-4361-9EDA-79D72E99E088}"/>
                </a:ext>
              </a:extLst>
            </p:cNvPr>
            <p:cNvSpPr txBox="1"/>
            <p:nvPr/>
          </p:nvSpPr>
          <p:spPr>
            <a:xfrm>
              <a:off x="10337374" y="4160403"/>
              <a:ext cx="196850"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No</a:t>
              </a:r>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56" name="Callout_63804724569756622312">
              <a:extLst>
                <a:ext uri="{FF2B5EF4-FFF2-40B4-BE49-F238E27FC236}">
                  <a16:creationId xmlns:a16="http://schemas.microsoft.com/office/drawing/2014/main" id="{C86D4FE9-EFE1-417F-8D19-FB9544A681B3}"/>
                </a:ext>
              </a:extLst>
            </p:cNvPr>
            <p:cNvSpPr/>
            <p:nvPr>
              <p:custDataLst>
                <p:tags r:id="rId10"/>
              </p:custDataLst>
            </p:nvPr>
          </p:nvSpPr>
          <p:spPr>
            <a:xfrm>
              <a:off x="9948856" y="4638675"/>
              <a:ext cx="1108423" cy="792163"/>
            </a:xfrm>
            <a:prstGeom prst="wedgeRectCallout">
              <a:avLst>
                <a:gd name="adj1" fmla="val -67548"/>
                <a:gd name="adj2" fmla="val 45517"/>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mn-cs"/>
                </a:rPr>
                <a:t>Of the 100 withdrawals sampled, only 17 had sufficient documentation</a:t>
              </a:r>
            </a:p>
          </p:txBody>
        </p:sp>
      </p:grpSp>
      <p:sp>
        <p:nvSpPr>
          <p:cNvPr id="43" name="footnote_63804743492822175122" descr="Footnote">
            <a:extLst>
              <a:ext uri="{FF2B5EF4-FFF2-40B4-BE49-F238E27FC236}">
                <a16:creationId xmlns:a16="http://schemas.microsoft.com/office/drawing/2014/main" id="{D1047E1C-9F8E-46BF-99ED-BF7CB8BFEB8A}"/>
              </a:ext>
            </a:extLst>
          </p:cNvPr>
          <p:cNvSpPr txBox="1"/>
          <p:nvPr/>
        </p:nvSpPr>
        <p:spPr>
          <a:xfrm>
            <a:off x="562291" y="6011418"/>
            <a:ext cx="3524517" cy="404226"/>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Analysis of cohort graduation rates were not in scope for this project</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See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16" action="ppaction://hlinksldjump"/>
              </a:rPr>
              <a:t>appendix</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for sampling methodology and statistics</a:t>
            </a:r>
          </a:p>
        </p:txBody>
      </p:sp>
      <p:sp>
        <p:nvSpPr>
          <p:cNvPr id="40" name="source_63804743468530966221" descr="Source">
            <a:extLst>
              <a:ext uri="{FF2B5EF4-FFF2-40B4-BE49-F238E27FC236}">
                <a16:creationId xmlns:a16="http://schemas.microsoft.com/office/drawing/2014/main" id="{9FA9129F-3C7F-43E9-A144-C80F4C3F7586}"/>
              </a:ext>
            </a:extLst>
          </p:cNvPr>
          <p:cNvSpPr txBox="1"/>
          <p:nvPr/>
        </p:nvSpPr>
        <p:spPr>
          <a:xfrm>
            <a:off x="628968" y="6460259"/>
            <a:ext cx="2696953"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DESE withdrawal population data – 2021 graduation cohort; EY DESE, BPS, and school interviews; BPS and DESE policies</a:t>
            </a:r>
          </a:p>
        </p:txBody>
      </p:sp>
      <p:sp>
        <p:nvSpPr>
          <p:cNvPr id="53" name="TextBox 52">
            <a:extLst>
              <a:ext uri="{FF2B5EF4-FFF2-40B4-BE49-F238E27FC236}">
                <a16:creationId xmlns:a16="http://schemas.microsoft.com/office/drawing/2014/main" id="{59164213-7C13-4173-A849-C462E84318E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779063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808461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3" name="think-cell Slide" r:id="rId6" imgW="415" imgH="416" progId="TCLayout.ActiveDocument.1">
                  <p:embed/>
                </p:oleObj>
              </mc:Choice>
              <mc:Fallback>
                <p:oleObj name="think-cell Slide" r:id="rId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GB" sz="1600" dirty="0"/>
              <a:t>Student enrollment had clear policies and procedures, but limited BPS district level analysis of data</a:t>
            </a:r>
            <a:endParaRPr lang="en-IN" sz="1600" dirty="0">
              <a:solidFill>
                <a:srgbClr val="FF0000"/>
              </a:solidFill>
            </a:endParaRPr>
          </a:p>
        </p:txBody>
      </p:sp>
      <p:sp>
        <p:nvSpPr>
          <p:cNvPr id="24" name="Rectangle 23">
            <a:extLst>
              <a:ext uri="{FF2B5EF4-FFF2-40B4-BE49-F238E27FC236}">
                <a16:creationId xmlns:a16="http://schemas.microsoft.com/office/drawing/2014/main" id="{812A8B6D-6A38-4BB2-90AD-1EF23D4C9340}"/>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57" name="Text box_6380524123959099444">
            <a:extLst>
              <a:ext uri="{FF2B5EF4-FFF2-40B4-BE49-F238E27FC236}">
                <a16:creationId xmlns:a16="http://schemas.microsoft.com/office/drawing/2014/main" id="{BDD464A6-555D-4F80-9930-54305150E0AA}"/>
              </a:ext>
            </a:extLst>
          </p:cNvPr>
          <p:cNvSpPr/>
          <p:nvPr>
            <p:custDataLst>
              <p:tags r:id="rId3"/>
            </p:custDataLst>
          </p:nvPr>
        </p:nvSpPr>
        <p:spPr>
          <a:xfrm>
            <a:off x="9884508" y="980829"/>
            <a:ext cx="820769" cy="21544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2a. Enrollment</a:t>
            </a:r>
          </a:p>
        </p:txBody>
      </p:sp>
      <p:sp>
        <p:nvSpPr>
          <p:cNvPr id="58" name="Text box_6380524123959099444">
            <a:extLst>
              <a:ext uri="{FF2B5EF4-FFF2-40B4-BE49-F238E27FC236}">
                <a16:creationId xmlns:a16="http://schemas.microsoft.com/office/drawing/2014/main" id="{BB9101E7-2260-4530-8FCB-B3BC8B30A2BB}"/>
              </a:ext>
            </a:extLst>
          </p:cNvPr>
          <p:cNvSpPr/>
          <p:nvPr>
            <p:custDataLst>
              <p:tags r:id="rId4"/>
            </p:custDataLst>
          </p:nvPr>
        </p:nvSpPr>
        <p:spPr>
          <a:xfrm>
            <a:off x="10768541" y="980829"/>
            <a:ext cx="820769"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2b. Exit</a:t>
            </a:r>
          </a:p>
        </p:txBody>
      </p:sp>
      <p:sp>
        <p:nvSpPr>
          <p:cNvPr id="41" name="Arrow: Left-Right 40">
            <a:extLst>
              <a:ext uri="{FF2B5EF4-FFF2-40B4-BE49-F238E27FC236}">
                <a16:creationId xmlns:a16="http://schemas.microsoft.com/office/drawing/2014/main" id="{A807AD59-54D4-4238-8AF5-30A6642D687C}"/>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enrollment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2" name="Straight Connector 41">
            <a:extLst>
              <a:ext uri="{FF2B5EF4-FFF2-40B4-BE49-F238E27FC236}">
                <a16:creationId xmlns:a16="http://schemas.microsoft.com/office/drawing/2014/main" id="{61A07C44-4DB3-4871-8ADE-9FD3F09C6BD4}"/>
              </a:ext>
              <a:ext uri="{C183D7F6-B498-43B3-948B-1728B52AA6E4}">
                <adec:decorative xmlns:adec="http://schemas.microsoft.com/office/drawing/2017/decorative" val="1"/>
              </a:ext>
            </a:extLst>
          </p:cNvPr>
          <p:cNvCxnSpPr>
            <a:stCxn id="41" idx="4"/>
            <a:endCxn id="41"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4" name="Table 6380412381335984473">
            <a:extLst>
              <a:ext uri="{FF2B5EF4-FFF2-40B4-BE49-F238E27FC236}">
                <a16:creationId xmlns:a16="http://schemas.microsoft.com/office/drawing/2014/main" id="{3F4C799E-07C7-4210-A789-D7011CE115E7}"/>
              </a:ext>
            </a:extLst>
          </p:cNvPr>
          <p:cNvGraphicFramePr>
            <a:graphicFrameLocks noGrp="1"/>
          </p:cNvGraphicFramePr>
          <p:nvPr>
            <p:extLst>
              <p:ext uri="{D42A27DB-BD31-4B8C-83A1-F6EECF244321}">
                <p14:modId xmlns:p14="http://schemas.microsoft.com/office/powerpoint/2010/main" val="2125479227"/>
              </p:ext>
            </p:extLst>
          </p:nvPr>
        </p:nvGraphicFramePr>
        <p:xfrm>
          <a:off x="603381" y="1523847"/>
          <a:ext cx="10985052" cy="4353324"/>
        </p:xfrm>
        <a:graphic>
          <a:graphicData uri="http://schemas.openxmlformats.org/drawingml/2006/table">
            <a:tbl>
              <a:tblPr firstRow="1" bandRow="1">
                <a:tableStyleId>{5C22544A-7EE6-4342-B048-85BDC9FD1C3A}</a:tableStyleId>
              </a:tblPr>
              <a:tblGrid>
                <a:gridCol w="3372716">
                  <a:extLst>
                    <a:ext uri="{9D8B030D-6E8A-4147-A177-3AD203B41FA5}">
                      <a16:colId xmlns:a16="http://schemas.microsoft.com/office/drawing/2014/main" val="1000314679"/>
                    </a:ext>
                  </a:extLst>
                </a:gridCol>
                <a:gridCol w="828983">
                  <a:extLst>
                    <a:ext uri="{9D8B030D-6E8A-4147-A177-3AD203B41FA5}">
                      <a16:colId xmlns:a16="http://schemas.microsoft.com/office/drawing/2014/main" val="2181447210"/>
                    </a:ext>
                  </a:extLst>
                </a:gridCol>
                <a:gridCol w="3576918">
                  <a:extLst>
                    <a:ext uri="{9D8B030D-6E8A-4147-A177-3AD203B41FA5}">
                      <a16:colId xmlns:a16="http://schemas.microsoft.com/office/drawing/2014/main" val="3299172009"/>
                    </a:ext>
                  </a:extLst>
                </a:gridCol>
                <a:gridCol w="3206435">
                  <a:extLst>
                    <a:ext uri="{9D8B030D-6E8A-4147-A177-3AD203B41FA5}">
                      <a16:colId xmlns:a16="http://schemas.microsoft.com/office/drawing/2014/main" val="850559032"/>
                    </a:ext>
                  </a:extLst>
                </a:gridCol>
              </a:tblGrid>
              <a:tr h="152002">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719376">
                <a:tc>
                  <a:txBody>
                    <a:bodyPr/>
                    <a:lstStyle/>
                    <a:p>
                      <a:pPr marL="0" indent="-126000" algn="l">
                        <a:buClr>
                          <a:srgbClr val="1A9AFA"/>
                        </a:buClr>
                        <a:buSzPct val="75000"/>
                        <a:buFontTx/>
                        <a:buNone/>
                      </a:pPr>
                      <a:r>
                        <a:rPr lang="en-US" sz="1000" b="1" dirty="0">
                          <a:solidFill>
                            <a:schemeClr val="bg1"/>
                          </a:solidFill>
                          <a:latin typeface="+mj-lt"/>
                        </a:rPr>
                        <a:t>Policy</a:t>
                      </a:r>
                      <a:r>
                        <a:rPr lang="en-US" sz="1000" b="0" dirty="0">
                          <a:solidFill>
                            <a:schemeClr val="bg1"/>
                          </a:solidFill>
                          <a:latin typeface="+mj-lt"/>
                        </a:rPr>
                        <a:t>: </a:t>
                      </a:r>
                      <a:r>
                        <a:rPr lang="en-US" sz="1000" b="0" i="1" dirty="0">
                          <a:solidFill>
                            <a:schemeClr val="bg1"/>
                          </a:solidFill>
                          <a:latin typeface="+mj-lt"/>
                        </a:rPr>
                        <a:t>Does a formal policy exist for student enrollment/exit?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000" b="0" i="0" u="none" strike="noStrike" kern="1200" cap="none" spc="0" normalizeH="0" baseline="0" dirty="0">
                          <a:ln>
                            <a:noFill/>
                          </a:ln>
                          <a:solidFill>
                            <a:srgbClr val="2E2E38"/>
                          </a:solidFill>
                          <a:effectLst/>
                          <a:uLnTx/>
                          <a:uFillTx/>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There is currently no policy requiring BPS Welcome Centers to upload student transcripts they have received to Aspen. Schools may not have all available information as to a student’s educational background when that student transfers in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Implement a policy and procedure that requires BPS Welcome Center – Registration Specialists to upload any transcripts of incoming students that they receive to Aspen at the time of registration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445805">
                <a:tc>
                  <a:txBody>
                    <a:bodyPr/>
                    <a:lstStyle/>
                    <a:p>
                      <a:pPr marL="0" indent="-126000" algn="l">
                        <a:buClr>
                          <a:srgbClr val="1A9AFA"/>
                        </a:buClr>
                        <a:buSzPct val="75000"/>
                        <a:buFontTx/>
                        <a:buNone/>
                      </a:pPr>
                      <a:r>
                        <a:rPr lang="en-US" sz="1000" b="1" dirty="0">
                          <a:solidFill>
                            <a:schemeClr val="bg1"/>
                          </a:solidFill>
                          <a:latin typeface="+mj-lt"/>
                        </a:rPr>
                        <a:t>Procedures: </a:t>
                      </a:r>
                      <a:r>
                        <a:rPr lang="en-US" sz="1000" i="1" kern="1200" dirty="0">
                          <a:solidFill>
                            <a:schemeClr val="bg2"/>
                          </a:solidFill>
                          <a:latin typeface="+mn-lt"/>
                          <a:ea typeface="+mn-ea"/>
                          <a:cs typeface="+mn-cs"/>
                        </a:rPr>
                        <a:t>Is there a consistent procedure, standardized across the district, that is being used to implement the policy?</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kumimoji="0" lang="en-US" sz="1000" b="0" i="0" u="none" strike="noStrike" kern="1200" cap="none" spc="0" normalizeH="0" baseline="0" noProof="0" dirty="0">
                          <a:ln>
                            <a:noFill/>
                          </a:ln>
                          <a:solidFill>
                            <a:srgbClr val="2E2E38"/>
                          </a:solidFill>
                          <a:effectLst/>
                          <a:uLnTx/>
                          <a:uFillTx/>
                          <a:latin typeface="EYInterstate Ligh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rgbClr val="2E2E38"/>
                          </a:solidFill>
                          <a:latin typeface="+mj-lt"/>
                          <a:ea typeface="+mn-ea"/>
                          <a:cs typeface="+mn-cs"/>
                        </a:rPr>
                        <a:t>There are consistent district level procedures followed across schools that result in timely, accurate and uniform data reporting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178413595"/>
                  </a:ext>
                </a:extLst>
              </a:tr>
              <a:tr h="445804">
                <a:tc>
                  <a:txBody>
                    <a:bodyPr/>
                    <a:lstStyle/>
                    <a:p>
                      <a:pPr marL="0" indent="-126000" algn="l">
                        <a:buClr>
                          <a:srgbClr val="1A9AFA"/>
                        </a:buClr>
                        <a:buSzPct val="75000"/>
                        <a:buFontTx/>
                        <a:buNone/>
                      </a:pPr>
                      <a:r>
                        <a:rPr lang="en-US" sz="1000" b="1" dirty="0">
                          <a:solidFill>
                            <a:schemeClr val="bg1"/>
                          </a:solidFill>
                          <a:latin typeface="+mj-lt"/>
                        </a:rPr>
                        <a:t>Roles &amp; responsibilities: </a:t>
                      </a:r>
                      <a:r>
                        <a:rPr kumimoji="0" lang="en-US" sz="10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0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rgbClr val="2E2E38"/>
                          </a:solidFill>
                          <a:latin typeface="+mj-lt"/>
                          <a:ea typeface="+mn-ea"/>
                          <a:cs typeface="+mn-cs"/>
                        </a:rPr>
                        <a:t>There is clarity on who owns each step of the process at the school and district level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Not </a:t>
                      </a:r>
                      <a:r>
                        <a:rPr lang="en-US" sz="1000" b="0" kern="1200" dirty="0">
                          <a:solidFill>
                            <a:srgbClr val="2E2E38"/>
                          </a:solidFill>
                          <a:latin typeface="+mn-lt"/>
                          <a:ea typeface="+mn-ea"/>
                          <a:cs typeface="+mn-cs"/>
                        </a:rPr>
                        <a:t>opportunities identified</a:t>
                      </a:r>
                      <a:endParaRPr lang="en-US" sz="1000" b="0" dirty="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71160277"/>
                  </a:ext>
                </a:extLst>
              </a:tr>
              <a:tr h="690919">
                <a:tc>
                  <a:txBody>
                    <a:bodyPr/>
                    <a:lstStyle/>
                    <a:p>
                      <a:pPr marL="0" indent="-126000" algn="l">
                        <a:buClr>
                          <a:srgbClr val="1A9AFA"/>
                        </a:buClr>
                        <a:buSzPct val="75000"/>
                        <a:buFontTx/>
                        <a:buNone/>
                      </a:pPr>
                      <a:r>
                        <a:rPr lang="en-US" sz="1000" b="1" dirty="0">
                          <a:solidFill>
                            <a:schemeClr val="bg1"/>
                          </a:solidFill>
                          <a:latin typeface="+mj-lt"/>
                        </a:rPr>
                        <a:t>Training &amp; communication:</a:t>
                      </a:r>
                      <a:r>
                        <a:rPr lang="en-US" sz="1000" i="1" kern="1200" dirty="0">
                          <a:solidFill>
                            <a:schemeClr val="bg2"/>
                          </a:solidFill>
                          <a:latin typeface="+mn-lt"/>
                          <a:ea typeface="+mn-ea"/>
                          <a:cs typeface="+mn-cs"/>
                        </a:rPr>
                        <a:t> Is training regularly provided to those responsible for carrying out the policies and procedures? Are policies and procedures well communicated to those implementing them?</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chemeClr val="bg1"/>
                          </a:solidFill>
                          <a:latin typeface="+mn-lt"/>
                          <a:ea typeface="+mn-ea"/>
                          <a:cs typeface="+mn-cs"/>
                        </a:rPr>
                        <a:t>Training occurs on a regular basis for all relevant staff and is required for those new to relevant roles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rgbClr val="2E2E38"/>
                          </a:solidFill>
                          <a:latin typeface="+mj-lt"/>
                          <a:ea typeface="+mn-ea"/>
                          <a:cs typeface="+mn-cs"/>
                        </a:rPr>
                        <a:t>Current policies are clearly communicated in a manner that reaches all relevant staff and are easily accessible and referenced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rgbClr val="2E2E38"/>
                          </a:solidFill>
                          <a:latin typeface="+mn-lt"/>
                          <a:ea typeface="+mn-ea"/>
                          <a:cs typeface="+mn-cs"/>
                        </a:rPr>
                        <a:t>Not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276226293"/>
                  </a:ext>
                </a:extLst>
              </a:tr>
              <a:tr h="552735">
                <a:tc>
                  <a:txBody>
                    <a:bodyPr/>
                    <a:lstStyle/>
                    <a:p>
                      <a:pPr marL="0" indent="-126000" algn="l">
                        <a:buClr>
                          <a:srgbClr val="1A9AFA"/>
                        </a:buClr>
                        <a:buSzPct val="75000"/>
                        <a:buFontTx/>
                        <a:buNone/>
                      </a:pPr>
                      <a:r>
                        <a:rPr lang="en-US" sz="1000" b="1" dirty="0">
                          <a:solidFill>
                            <a:schemeClr val="bg1"/>
                          </a:solidFill>
                          <a:latin typeface="+mj-lt"/>
                        </a:rPr>
                        <a:t>Tools &amp; systems: </a:t>
                      </a:r>
                      <a:r>
                        <a:rPr lang="en-US" sz="1000" i="1" kern="1200" dirty="0">
                          <a:solidFill>
                            <a:schemeClr val="bg2"/>
                          </a:solidFill>
                          <a:latin typeface="+mn-lt"/>
                          <a:ea typeface="+mn-ea"/>
                          <a:cs typeface="+mn-cs"/>
                        </a:rPr>
                        <a:t>Do key participants have the right tools to help them execute their responsibilities?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rgbClr val="2E2E38"/>
                          </a:solidFill>
                          <a:latin typeface="+mj-lt"/>
                          <a:ea typeface="+mn-ea"/>
                          <a:cs typeface="+mn-cs"/>
                        </a:rPr>
                        <a:t>Tools and system configurations support the existing policies and procedures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rgbClr val="2E2E38"/>
                          </a:solidFill>
                          <a:latin typeface="+mj-lt"/>
                          <a:ea typeface="+mn-ea"/>
                          <a:cs typeface="+mn-cs"/>
                        </a:rPr>
                        <a:t>System access is appropriately granted to support timely and accurate data entry</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rgbClr val="2E2E38"/>
                          </a:solidFill>
                          <a:latin typeface="+mn-lt"/>
                          <a:ea typeface="+mn-ea"/>
                          <a:cs typeface="+mn-cs"/>
                        </a:rPr>
                        <a:t>Not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550332686"/>
                  </a:ext>
                </a:extLst>
              </a:tr>
              <a:tr h="698897">
                <a:tc>
                  <a:txBody>
                    <a:bodyPr/>
                    <a:lstStyle/>
                    <a:p>
                      <a:pPr marL="0" indent="-126000" algn="l">
                        <a:buClr>
                          <a:srgbClr val="1A9AFA"/>
                        </a:buClr>
                        <a:buSzPct val="75000"/>
                        <a:buFontTx/>
                        <a:buNone/>
                      </a:pPr>
                      <a:r>
                        <a:rPr lang="en-US" sz="1000" b="1" dirty="0">
                          <a:solidFill>
                            <a:schemeClr val="bg1"/>
                          </a:solidFill>
                          <a:latin typeface="+mj-lt"/>
                        </a:rPr>
                        <a:t>Oversight &amp; monitoring: </a:t>
                      </a:r>
                      <a:r>
                        <a:rPr lang="en-US" sz="1000" i="1" kern="1200" dirty="0">
                          <a:solidFill>
                            <a:schemeClr val="bg2"/>
                          </a:solidFill>
                          <a:latin typeface="+mn-lt"/>
                          <a:ea typeface="+mn-ea"/>
                          <a:cs typeface="+mn-cs"/>
                        </a:rPr>
                        <a:t>Is there appropriate oversight of the process, e.g., validation of data/documentation built into the process?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kumimoji="0" lang="en-US" sz="1000" b="0" i="0" u="none" strike="noStrike" kern="1200" cap="none" spc="0" normalizeH="0" baseline="0" noProof="0" dirty="0">
                          <a:ln>
                            <a:noFill/>
                          </a:ln>
                          <a:solidFill>
                            <a:srgbClr val="2E2E38"/>
                          </a:solidFill>
                          <a:effectLst/>
                          <a:uLnTx/>
                          <a:uFillTx/>
                          <a:latin typeface="EYInterstate Light"/>
                          <a:ea typeface="+mn-ea"/>
                          <a:cs typeface="+mn-cs"/>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There is no policy or requirement for BPS central office to periodically review the student’s Aspen profiles for completeness and accuracy. This can result in the student’s information in Aspen to be inaccurate and/or incomplete, which is reported to DESE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Update BPS enrollment policies and procedures to include periodic data validations by BPS central office (e.g., BPS Central team selects 100 Aspen profiles to verify the accuracy of information annually)</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2352690"/>
                  </a:ext>
                </a:extLst>
              </a:tr>
              <a:tr h="375684">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000" b="1" dirty="0">
                          <a:solidFill>
                            <a:schemeClr val="bg1"/>
                          </a:solidFill>
                          <a:latin typeface="+mj-lt"/>
                        </a:rPr>
                        <a:t>Data completeness and accuracy: </a:t>
                      </a:r>
                      <a:r>
                        <a:rPr lang="en-US" sz="1000" b="0" i="1" kern="1200" dirty="0">
                          <a:solidFill>
                            <a:srgbClr val="2E2E38"/>
                          </a:solidFill>
                          <a:latin typeface="+mn-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lang="en-US" sz="1000" b="0" kern="1200" dirty="0">
                          <a:solidFill>
                            <a:srgbClr val="2E2E38"/>
                          </a:solidFill>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noProof="0" dirty="0">
                          <a:solidFill>
                            <a:srgbClr val="2E2E38"/>
                          </a:solidFill>
                          <a:latin typeface="+mj-lt"/>
                          <a:ea typeface="+mn-ea"/>
                          <a:cs typeface="+mn-cs"/>
                        </a:rPr>
                        <a:t>Data collection and reporting provides limited risk for omissions or inaccurate entry</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Not </a:t>
                      </a:r>
                      <a:r>
                        <a:rPr lang="en-US" sz="1000" b="0" kern="1200" dirty="0">
                          <a:solidFill>
                            <a:srgbClr val="2E2E38"/>
                          </a:solidFill>
                          <a:latin typeface="+mn-lt"/>
                          <a:ea typeface="+mn-ea"/>
                          <a:cs typeface="+mn-cs"/>
                        </a:rPr>
                        <a:t>opportunities identified</a:t>
                      </a:r>
                      <a:endParaRPr lang="en-US" sz="1000" b="0" dirty="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924964670"/>
                  </a:ext>
                </a:extLst>
              </a:tr>
            </a:tbl>
          </a:graphicData>
        </a:graphic>
      </p:graphicFrame>
      <p:sp>
        <p:nvSpPr>
          <p:cNvPr id="15" name="footnote_63804743492822175122" descr="Footnote">
            <a:extLst>
              <a:ext uri="{FF2B5EF4-FFF2-40B4-BE49-F238E27FC236}">
                <a16:creationId xmlns:a16="http://schemas.microsoft.com/office/drawing/2014/main" id="{68E2338C-D4AD-4F2B-802C-C79E33D5CB2A}"/>
              </a:ext>
            </a:extLst>
          </p:cNvPr>
          <p:cNvSpPr txBox="1"/>
          <p:nvPr/>
        </p:nvSpPr>
        <p:spPr>
          <a:xfrm>
            <a:off x="683026" y="6180679"/>
            <a:ext cx="9985811" cy="180001"/>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8"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4" name="TextBox 13">
            <a:extLst>
              <a:ext uri="{FF2B5EF4-FFF2-40B4-BE49-F238E27FC236}">
                <a16:creationId xmlns:a16="http://schemas.microsoft.com/office/drawing/2014/main" id="{0088EEC8-AF37-4B51-8EB5-EDBDFC51B59D}"/>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0863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742591007"/>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17413"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 uri="{C183D7F6-B498-43B3-948B-1728B52AA6E4}">
                <adec:decorative xmlns:adec="http://schemas.microsoft.com/office/drawing/2017/decorative" val="0"/>
              </a:ext>
            </a:extLst>
          </p:cNvPr>
          <p:cNvSpPr>
            <a:spLocks noGrp="1"/>
          </p:cNvSpPr>
          <p:nvPr>
            <p:ph type="title"/>
          </p:nvPr>
        </p:nvSpPr>
        <p:spPr/>
        <p:txBody>
          <a:bodyPr vert="horz"/>
          <a:lstStyle/>
          <a:p>
            <a:r>
              <a:rPr lang="en-GB" dirty="0"/>
              <a:t>Executive summary (1/8)</a:t>
            </a:r>
            <a:endParaRPr lang="en-IN" dirty="0"/>
          </a:p>
        </p:txBody>
      </p:sp>
      <p:sp>
        <p:nvSpPr>
          <p:cNvPr id="10" name="Rectangle 9">
            <a:extLst>
              <a:ext uri="{FF2B5EF4-FFF2-40B4-BE49-F238E27FC236}">
                <a16:creationId xmlns:a16="http://schemas.microsoft.com/office/drawing/2014/main" id="{D879F9E1-BC31-4649-A4BA-9C5701A26C1C}"/>
              </a:ext>
            </a:extLst>
          </p:cNvPr>
          <p:cNvSpPr/>
          <p:nvPr/>
        </p:nvSpPr>
        <p:spPr>
          <a:xfrm>
            <a:off x="612777" y="1100145"/>
            <a:ext cx="1480457" cy="2228980"/>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Assessment approach</a:t>
            </a:r>
          </a:p>
        </p:txBody>
      </p: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2187083" y="1100145"/>
            <a:ext cx="9436593" cy="2228981"/>
          </a:xfrm>
          <a:solidFill>
            <a:schemeClr val="tx1">
              <a:lumMod val="95000"/>
            </a:schemeClr>
          </a:solidFill>
        </p:spPr>
        <p:txBody>
          <a:bodyPr vert="horz" lIns="0" tIns="0" rIns="91440" bIns="0" rtlCol="0" anchor="ctr" anchorCtr="0">
            <a:noAutofit/>
          </a:bodyPr>
          <a:lstStyle/>
          <a:p>
            <a:pPr marL="126000" indent="-126000">
              <a:spcBef>
                <a:spcPts val="0"/>
              </a:spcBef>
              <a:spcAft>
                <a:spcPts val="1500"/>
              </a:spcAft>
              <a:buClrTx/>
              <a:buSzPct val="75000"/>
              <a:buFont typeface="Wingdings 3" panose="05040102010807070707" pitchFamily="18" charset="2"/>
              <a:buChar char=""/>
            </a:pPr>
            <a:r>
              <a:rPr lang="en-US" sz="1300" dirty="0"/>
              <a:t>Over the last six months, </a:t>
            </a:r>
            <a:r>
              <a:rPr lang="en-US" sz="1300" b="1" dirty="0"/>
              <a:t>EY served as a third-party adviser to DESE and assessed seven data domains within Boston Public Schools</a:t>
            </a:r>
            <a:r>
              <a:rPr lang="en-US" sz="1300" dirty="0"/>
              <a:t>: student enrollment &amp; exit, student program participation, student restraints, student discipline, AM bus on-time performance, parental complaints, and student assignment</a:t>
            </a:r>
          </a:p>
          <a:p>
            <a:pPr marL="126000" indent="-126000">
              <a:spcBef>
                <a:spcPts val="0"/>
              </a:spcBef>
              <a:spcAft>
                <a:spcPts val="1500"/>
              </a:spcAft>
              <a:buClrTx/>
              <a:buSzPct val="75000"/>
              <a:buFont typeface="Wingdings 3" panose="05040102010807070707" pitchFamily="18" charset="2"/>
              <a:buChar char=""/>
            </a:pPr>
            <a:r>
              <a:rPr lang="en-US" sz="1300" dirty="0"/>
              <a:t>The stages of the data assessment were to (1) understand the current state of data systems and reporting, (2) perform a gap analysis, (3) develop and synthesize observations and identified opportunities in a draft report, and (4) facilitate engagement with relevant stakeholders and iterate on materials to develop a final report</a:t>
            </a:r>
          </a:p>
          <a:p>
            <a:pPr marL="126000" indent="-126000">
              <a:spcBef>
                <a:spcPts val="0"/>
              </a:spcBef>
              <a:buClrTx/>
              <a:buSzPct val="75000"/>
              <a:buFont typeface="Wingdings 3" panose="05040102010807070707" pitchFamily="18" charset="2"/>
              <a:buChar char=""/>
            </a:pPr>
            <a:r>
              <a:rPr lang="en-US" sz="1300" dirty="0"/>
              <a:t>As part of the assessment, </a:t>
            </a:r>
            <a:r>
              <a:rPr lang="en-US" sz="1300" b="1" dirty="0"/>
              <a:t>EY interviewed 47 people</a:t>
            </a:r>
            <a:r>
              <a:rPr lang="en-US" sz="1300" dirty="0"/>
              <a:t>, including MA DESE staff, BPS district office staff, and BPS school-level administrators and teachers, </a:t>
            </a:r>
            <a:r>
              <a:rPr lang="en-US" sz="1300" b="1" dirty="0"/>
              <a:t>and analyzed data from state and district-level information systems</a:t>
            </a:r>
            <a:endParaRPr lang="en-US" sz="1300" dirty="0"/>
          </a:p>
        </p:txBody>
      </p:sp>
      <p:sp>
        <p:nvSpPr>
          <p:cNvPr id="13" name="Rectangle 12">
            <a:extLst>
              <a:ext uri="{FF2B5EF4-FFF2-40B4-BE49-F238E27FC236}">
                <a16:creationId xmlns:a16="http://schemas.microsoft.com/office/drawing/2014/main" id="{EBD0350A-CAA3-4DF8-97F6-CB895851F196}"/>
              </a:ext>
            </a:extLst>
          </p:cNvPr>
          <p:cNvSpPr/>
          <p:nvPr/>
        </p:nvSpPr>
        <p:spPr>
          <a:xfrm>
            <a:off x="612776" y="3451182"/>
            <a:ext cx="1480457" cy="280153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Overarching</a:t>
            </a:r>
          </a:p>
          <a:p>
            <a:pPr algn="ctr"/>
            <a:r>
              <a:rPr lang="en-IN" sz="1600" dirty="0">
                <a:solidFill>
                  <a:schemeClr val="tx1"/>
                </a:solidFill>
              </a:rPr>
              <a:t>observations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3" y="3451182"/>
            <a:ext cx="9436593" cy="2801537"/>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26000" indent="-126000">
              <a:spcBef>
                <a:spcPts val="0"/>
              </a:spcBef>
              <a:spcAft>
                <a:spcPts val="1500"/>
              </a:spcAft>
              <a:buClrTx/>
              <a:buSzPct val="75000"/>
              <a:buFont typeface="Wingdings 3" panose="05040102010807070707" pitchFamily="18" charset="2"/>
              <a:buChar char=""/>
            </a:pPr>
            <a:r>
              <a:rPr lang="en-US" sz="1300" dirty="0"/>
              <a:t>These interviews, coupled with an analysis of data and related materials (e.g., policies, procedures, training protocols, etc.) across domains, revealed both data domain-specific risks and opportunities, as well as broader overarching challenges and opportunities</a:t>
            </a:r>
            <a:endParaRPr lang="en-US" sz="1300" b="1" dirty="0"/>
          </a:p>
          <a:p>
            <a:pPr marL="0" indent="0">
              <a:spcBef>
                <a:spcPts val="0"/>
              </a:spcBef>
              <a:buClrTx/>
              <a:buSzPct val="75000"/>
              <a:buNone/>
            </a:pPr>
            <a:r>
              <a:rPr lang="en-US" sz="1300" b="1" dirty="0"/>
              <a:t>Overarching challenges:</a:t>
            </a:r>
          </a:p>
          <a:p>
            <a:pPr marL="126000" indent="-126000">
              <a:spcBef>
                <a:spcPts val="0"/>
              </a:spcBef>
              <a:spcAft>
                <a:spcPts val="1500"/>
              </a:spcAft>
              <a:buClrTx/>
              <a:buSzPct val="75000"/>
              <a:buFont typeface="Wingdings 3" panose="05040102010807070707" pitchFamily="18" charset="2"/>
              <a:buChar char=""/>
            </a:pPr>
            <a:r>
              <a:rPr lang="en-US" sz="1300" dirty="0"/>
              <a:t>Four overarching challenges affecting data quality, accuracy, completeness, and reporting within BPS were identified: (1) weak district data accountability, (2) insufficient communication and training, (3) limited focus on data functions and roles, and (4) reliance on manual or non-purpose designed systems </a:t>
            </a:r>
            <a:endParaRPr lang="en-US" sz="1300" b="1" dirty="0"/>
          </a:p>
          <a:p>
            <a:pPr marL="0" indent="0">
              <a:spcBef>
                <a:spcPts val="0"/>
              </a:spcBef>
              <a:buClrTx/>
              <a:buSzPct val="75000"/>
              <a:buNone/>
            </a:pPr>
            <a:r>
              <a:rPr lang="en-US" sz="1300" b="1" dirty="0"/>
              <a:t>Overarching opportunities:</a:t>
            </a:r>
          </a:p>
          <a:p>
            <a:pPr marL="126000" indent="-126000">
              <a:spcBef>
                <a:spcPts val="0"/>
              </a:spcBef>
              <a:buClrTx/>
              <a:buSzPct val="75000"/>
              <a:buFont typeface="Wingdings 3" panose="05040102010807070707" pitchFamily="18" charset="2"/>
              <a:buChar char=""/>
            </a:pPr>
            <a:r>
              <a:rPr lang="en-US" sz="1300" dirty="0"/>
              <a:t>The analysis also revealed four opportunities that may enable and support the implementation of domain-specific opportunities within BPS going forward: (1) data governance strategy, (2) internal audit function, (3) communication and training, and (4) systems selection and configuration</a:t>
            </a:r>
          </a:p>
        </p:txBody>
      </p:sp>
      <p:sp>
        <p:nvSpPr>
          <p:cNvPr id="14" name="TextBox 13">
            <a:extLst>
              <a:ext uri="{FF2B5EF4-FFF2-40B4-BE49-F238E27FC236}">
                <a16:creationId xmlns:a16="http://schemas.microsoft.com/office/drawing/2014/main" id="{DC94D6C7-3A16-416D-8E5E-7631CE265B6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4</a:t>
            </a:fld>
            <a:endParaRPr dirty="0"/>
          </a:p>
        </p:txBody>
      </p:sp>
    </p:spTree>
    <p:extLst>
      <p:ext uri="{BB962C8B-B14F-4D97-AF65-F5344CB8AC3E}">
        <p14:creationId xmlns:p14="http://schemas.microsoft.com/office/powerpoint/2010/main" val="21193801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64166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7" name="think-cell Slide" r:id="rId6" imgW="415" imgH="416" progId="TCLayout.ActiveDocument.1">
                  <p:embed/>
                </p:oleObj>
              </mc:Choice>
              <mc:Fallback>
                <p:oleObj name="think-cell Slide" r:id="rId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(1/2)</a:t>
            </a:r>
            <a:br>
              <a:rPr lang="en-GB" dirty="0"/>
            </a:br>
            <a:r>
              <a:rPr lang="en-GB" sz="1600" dirty="0"/>
              <a:t>There are insufficient school level roles and responsibilities for withdrawals, and no consequences for non-compliance</a:t>
            </a:r>
            <a:endParaRPr lang="en-IN" sz="1600" dirty="0">
              <a:solidFill>
                <a:srgbClr val="FF0000"/>
              </a:solidFill>
            </a:endParaRPr>
          </a:p>
        </p:txBody>
      </p:sp>
      <p:sp>
        <p:nvSpPr>
          <p:cNvPr id="27" name="Rectangle 26">
            <a:extLst>
              <a:ext uri="{FF2B5EF4-FFF2-40B4-BE49-F238E27FC236}">
                <a16:creationId xmlns:a16="http://schemas.microsoft.com/office/drawing/2014/main" id="{F5AC50AA-2288-451F-9C92-90347F297637}"/>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28" name="Text box_6380524123959099444">
            <a:extLst>
              <a:ext uri="{FF2B5EF4-FFF2-40B4-BE49-F238E27FC236}">
                <a16:creationId xmlns:a16="http://schemas.microsoft.com/office/drawing/2014/main" id="{D2FB37AB-504B-4CA7-BD4C-C35A7235B8F1}"/>
              </a:ext>
            </a:extLst>
          </p:cNvPr>
          <p:cNvSpPr/>
          <p:nvPr>
            <p:custDataLst>
              <p:tags r:id="rId3"/>
            </p:custDataLst>
          </p:nvPr>
        </p:nvSpPr>
        <p:spPr>
          <a:xfrm>
            <a:off x="9895442" y="980829"/>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2a. Enrollment</a:t>
            </a:r>
          </a:p>
        </p:txBody>
      </p:sp>
      <p:sp>
        <p:nvSpPr>
          <p:cNvPr id="29" name="Text box_6380524123959099444">
            <a:extLst>
              <a:ext uri="{FF2B5EF4-FFF2-40B4-BE49-F238E27FC236}">
                <a16:creationId xmlns:a16="http://schemas.microsoft.com/office/drawing/2014/main" id="{3269845F-D3D5-4668-8B48-089782CF158E}"/>
              </a:ext>
            </a:extLst>
          </p:cNvPr>
          <p:cNvSpPr/>
          <p:nvPr>
            <p:custDataLst>
              <p:tags r:id="rId4"/>
            </p:custDataLst>
          </p:nvPr>
        </p:nvSpPr>
        <p:spPr>
          <a:xfrm>
            <a:off x="10773626" y="980829"/>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2b. Exit</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exit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3" name="Table 6380412381335984473">
            <a:extLst>
              <a:ext uri="{FF2B5EF4-FFF2-40B4-BE49-F238E27FC236}">
                <a16:creationId xmlns:a16="http://schemas.microsoft.com/office/drawing/2014/main" id="{EA669703-65C6-4447-9FF3-E1EF4861B34D}"/>
              </a:ext>
            </a:extLst>
          </p:cNvPr>
          <p:cNvGraphicFramePr>
            <a:graphicFrameLocks noGrp="1"/>
          </p:cNvGraphicFramePr>
          <p:nvPr>
            <p:extLst>
              <p:ext uri="{D42A27DB-BD31-4B8C-83A1-F6EECF244321}">
                <p14:modId xmlns:p14="http://schemas.microsoft.com/office/powerpoint/2010/main" val="152126056"/>
              </p:ext>
            </p:extLst>
          </p:nvPr>
        </p:nvGraphicFramePr>
        <p:xfrm>
          <a:off x="603383" y="1547838"/>
          <a:ext cx="10985052" cy="4102949"/>
        </p:xfrm>
        <a:graphic>
          <a:graphicData uri="http://schemas.openxmlformats.org/drawingml/2006/table">
            <a:tbl>
              <a:tblPr firstRow="1" bandRow="1">
                <a:tableStyleId>{5C22544A-7EE6-4342-B048-85BDC9FD1C3A}</a:tableStyleId>
              </a:tblPr>
              <a:tblGrid>
                <a:gridCol w="2041205">
                  <a:extLst>
                    <a:ext uri="{9D8B030D-6E8A-4147-A177-3AD203B41FA5}">
                      <a16:colId xmlns:a16="http://schemas.microsoft.com/office/drawing/2014/main" val="1000314679"/>
                    </a:ext>
                  </a:extLst>
                </a:gridCol>
                <a:gridCol w="1111624">
                  <a:extLst>
                    <a:ext uri="{9D8B030D-6E8A-4147-A177-3AD203B41FA5}">
                      <a16:colId xmlns:a16="http://schemas.microsoft.com/office/drawing/2014/main" val="2181447210"/>
                    </a:ext>
                  </a:extLst>
                </a:gridCol>
                <a:gridCol w="3451412">
                  <a:extLst>
                    <a:ext uri="{9D8B030D-6E8A-4147-A177-3AD203B41FA5}">
                      <a16:colId xmlns:a16="http://schemas.microsoft.com/office/drawing/2014/main" val="3299172009"/>
                    </a:ext>
                  </a:extLst>
                </a:gridCol>
                <a:gridCol w="4380811">
                  <a:extLst>
                    <a:ext uri="{9D8B030D-6E8A-4147-A177-3AD203B41FA5}">
                      <a16:colId xmlns:a16="http://schemas.microsoft.com/office/drawing/2014/main" val="850559032"/>
                    </a:ext>
                  </a:extLst>
                </a:gridCol>
              </a:tblGrid>
              <a:tr h="208534">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064380">
                <a:tc>
                  <a:txBody>
                    <a:bodyPr/>
                    <a:lstStyle/>
                    <a:p>
                      <a:pPr marL="0" indent="-126000" algn="l">
                        <a:buClr>
                          <a:srgbClr val="1A9AFA"/>
                        </a:buClr>
                        <a:buSzPct val="75000"/>
                        <a:buFontTx/>
                        <a:buNone/>
                      </a:pPr>
                      <a:r>
                        <a:rPr lang="en-US" sz="1000" b="1" dirty="0">
                          <a:solidFill>
                            <a:schemeClr val="bg1"/>
                          </a:solidFill>
                          <a:latin typeface="+mj-lt"/>
                        </a:rPr>
                        <a:t>Policy</a:t>
                      </a:r>
                      <a:r>
                        <a:rPr lang="en-US" sz="1000" b="0" dirty="0">
                          <a:solidFill>
                            <a:schemeClr val="bg1"/>
                          </a:solidFill>
                          <a:latin typeface="+mj-lt"/>
                        </a:rPr>
                        <a:t>: </a:t>
                      </a:r>
                      <a:r>
                        <a:rPr lang="en-US" sz="1000" b="0" i="1" dirty="0">
                          <a:solidFill>
                            <a:schemeClr val="bg1"/>
                          </a:solidFill>
                          <a:latin typeface="+mj-lt"/>
                        </a:rPr>
                        <a:t>Does a formal policy exist for student enrollment/withdrawals?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lvl="0" indent="-126000" algn="l">
                        <a:buClrTx/>
                        <a:buSzPct val="75000"/>
                        <a:buFont typeface="Wingdings 3" panose="05040102010807070707" pitchFamily="18" charset="2"/>
                        <a:buChar char=""/>
                      </a:pPr>
                      <a:r>
                        <a:rPr lang="en-US" sz="1000" b="0" dirty="0">
                          <a:solidFill>
                            <a:srgbClr val="2E2E38"/>
                          </a:solidFill>
                          <a:latin typeface="+mj-lt"/>
                        </a:rPr>
                        <a:t>The existing BPS withdrawal policy does not require:</a:t>
                      </a:r>
                    </a:p>
                    <a:p>
                      <a:pPr marL="266400" lvl="1" indent="-126000" algn="l">
                        <a:buClrTx/>
                        <a:buSzPct val="75000"/>
                        <a:buFont typeface="Arial" panose="020B0604020202020204" pitchFamily="34" charset="0"/>
                        <a:buChar char="–"/>
                      </a:pPr>
                      <a:r>
                        <a:rPr lang="en-US" sz="1000" b="0" dirty="0">
                          <a:solidFill>
                            <a:srgbClr val="2E2E38"/>
                          </a:solidFill>
                          <a:latin typeface="+mj-lt"/>
                        </a:rPr>
                        <a:t>BPS central office to perform periodic checks over withdrawal data quality</a:t>
                      </a:r>
                    </a:p>
                    <a:p>
                      <a:pPr marL="266400" lvl="1" indent="-126000" algn="l">
                        <a:buClrTx/>
                        <a:buSzPct val="75000"/>
                        <a:buFont typeface="Arial" panose="020B0604020202020204" pitchFamily="34" charset="0"/>
                        <a:buChar char="–"/>
                      </a:pPr>
                      <a:r>
                        <a:rPr lang="en-US" sz="1000" b="0" dirty="0">
                          <a:solidFill>
                            <a:srgbClr val="2E2E38"/>
                          </a:solidFill>
                          <a:latin typeface="+mj-lt"/>
                        </a:rPr>
                        <a:t>Schools to follow up on missing withdrawal documentation; there are also no clear escalation steps for when a school struggles to obtain withdrawal documentation, which could lead to a higher reported dropout rate</a:t>
                      </a:r>
                    </a:p>
                    <a:p>
                      <a:pPr marL="126000" lvl="0" indent="-126000" algn="l">
                        <a:buClrTx/>
                        <a:buSzPct val="75000"/>
                        <a:buFont typeface="Wingdings 3" panose="05040102010807070707" pitchFamily="18" charset="2"/>
                        <a:buChar char=""/>
                      </a:pPr>
                      <a:r>
                        <a:rPr lang="en-US" sz="1000" b="0" dirty="0">
                          <a:solidFill>
                            <a:srgbClr val="2E2E38"/>
                          </a:solidFill>
                          <a:latin typeface="+mj-lt"/>
                        </a:rPr>
                        <a:t>BPS only requires documentation to be obtained for withdrawals in grades 9-12 for DESE reporting purposes; there is no policy or requirement to obtain documentation for grades K-8</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Update the existing BPS withdrawal policy to include BPS central office data quality review (proactive data monitoring in addition to reviewing error reports from DESE)</a:t>
                      </a:r>
                    </a:p>
                    <a:p>
                      <a:pPr marL="126000" indent="-126000" algn="l">
                        <a:buClrTx/>
                        <a:buSzPct val="75000"/>
                        <a:buFont typeface="Wingdings 3" panose="05040102010807070707" pitchFamily="18" charset="2"/>
                        <a:buChar char=""/>
                      </a:pPr>
                      <a:r>
                        <a:rPr lang="en-US" sz="1000" b="0" dirty="0">
                          <a:solidFill>
                            <a:srgbClr val="2E2E38"/>
                          </a:solidFill>
                          <a:latin typeface="+mj-lt"/>
                        </a:rPr>
                        <a:t>Clarify expectations for schools to own the initial round of follow-up for documentation with the student’s parent/guardian:</a:t>
                      </a:r>
                    </a:p>
                    <a:p>
                      <a:pPr marL="226800" lvl="1" indent="-108000" algn="l">
                        <a:buClrTx/>
                        <a:buSzPct val="75000"/>
                        <a:buFont typeface="Arial" panose="020B0604020202020204" pitchFamily="34" charset="0"/>
                        <a:buChar char="–"/>
                      </a:pPr>
                      <a:r>
                        <a:rPr lang="en-US" sz="1000" b="0" dirty="0">
                          <a:solidFill>
                            <a:srgbClr val="2E2E38"/>
                          </a:solidFill>
                          <a:latin typeface="+mj-lt"/>
                        </a:rPr>
                        <a:t>Outline clear expectations about schools obtaining documentation and escalation for grades 9-12; when schools have exhausted all clear methods, BPS central office should assist</a:t>
                      </a:r>
                    </a:p>
                    <a:p>
                      <a:pPr marL="226800" lvl="1" indent="-108000" algn="l">
                        <a:buClrTx/>
                        <a:buSzPct val="75000"/>
                        <a:buFont typeface="Arial" panose="020B0604020202020204" pitchFamily="34" charset="0"/>
                        <a:buChar char="–"/>
                      </a:pPr>
                      <a:r>
                        <a:rPr lang="en-US" sz="1000" b="0" dirty="0">
                          <a:solidFill>
                            <a:srgbClr val="2E2E38"/>
                          </a:solidFill>
                          <a:latin typeface="+mj-lt"/>
                        </a:rPr>
                        <a:t>Provide detailed guidance to parents about sufficient and acceptable forms of documentation to lessen the effort required by schools</a:t>
                      </a:r>
                    </a:p>
                    <a:p>
                      <a:pPr marL="126000" indent="-126000" algn="l">
                        <a:buClrTx/>
                        <a:buSzPct val="75000"/>
                        <a:buFont typeface="Wingdings 3" panose="05040102010807070707" pitchFamily="18" charset="2"/>
                        <a:buChar char=""/>
                      </a:pPr>
                      <a:r>
                        <a:rPr lang="en-US" sz="1000" b="0" dirty="0">
                          <a:solidFill>
                            <a:srgbClr val="2E2E38"/>
                          </a:solidFill>
                          <a:latin typeface="+mj-lt"/>
                        </a:rPr>
                        <a:t>Continue to share the standard BPS withdrawal template and encourage schools to adopt the form where needed to drive consistency, especially in cases of no other documentation existing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926895">
                <a:tc>
                  <a:txBody>
                    <a:bodyPr/>
                    <a:lstStyle/>
                    <a:p>
                      <a:pPr marL="0" indent="-126000" algn="l">
                        <a:buClr>
                          <a:srgbClr val="1A9AFA"/>
                        </a:buClr>
                        <a:buSzPct val="75000"/>
                        <a:buFontTx/>
                        <a:buNone/>
                      </a:pPr>
                      <a:r>
                        <a:rPr lang="en-US" sz="1000" b="1" dirty="0">
                          <a:solidFill>
                            <a:schemeClr val="bg1"/>
                          </a:solidFill>
                          <a:latin typeface="+mj-lt"/>
                        </a:rPr>
                        <a:t>Procedures: </a:t>
                      </a:r>
                      <a:r>
                        <a:rPr lang="en-US" sz="1000" b="0" i="1" kern="1200" dirty="0">
                          <a:solidFill>
                            <a:schemeClr val="bg1"/>
                          </a:solidFill>
                          <a:latin typeface="+mj-lt"/>
                          <a:ea typeface="+mn-ea"/>
                          <a:cs typeface="+mn-cs"/>
                        </a:rPr>
                        <a:t>Is there a consistent procedure, standardized across the district, that is being used to implement the policy?</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Schools do not consistently follow BPS policy. Withdrawal codes are assigned to students without sufficient documentation uploaded to Aspen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Update and reiterate the policy requirements to schools regarding what constitutes sufficient withdrawal documentation</a:t>
                      </a:r>
                    </a:p>
                    <a:p>
                      <a:pPr marL="126000" indent="-126000" algn="l">
                        <a:buClrTx/>
                        <a:buSzPct val="75000"/>
                        <a:buFont typeface="Wingdings 3" panose="05040102010807070707" pitchFamily="18" charset="2"/>
                        <a:buChar char=""/>
                      </a:pPr>
                      <a:r>
                        <a:rPr lang="en-US" sz="1000" b="0" dirty="0">
                          <a:solidFill>
                            <a:srgbClr val="2E2E38"/>
                          </a:solidFill>
                          <a:latin typeface="+mj-lt"/>
                        </a:rPr>
                        <a:t>Consider incentives for schools to comply with withdrawal policy and increase the culture of accountability (e.g., recognition for schools with high levels of sufficient documentation in Aspen, negative considerations/consequences for school autonomy, etc.)</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986320">
                <a:tc>
                  <a:txBody>
                    <a:bodyPr/>
                    <a:lstStyle/>
                    <a:p>
                      <a:pPr marL="0" indent="-126000" algn="l">
                        <a:buClr>
                          <a:srgbClr val="1A9AFA"/>
                        </a:buClr>
                        <a:buSzPct val="75000"/>
                        <a:buFontTx/>
                        <a:buNone/>
                      </a:pPr>
                      <a:r>
                        <a:rPr lang="en-US" sz="1000" b="1" dirty="0">
                          <a:solidFill>
                            <a:schemeClr val="bg1"/>
                          </a:solidFill>
                          <a:latin typeface="+mj-lt"/>
                        </a:rPr>
                        <a:t>Roles &amp; responsibilities: </a:t>
                      </a:r>
                      <a:r>
                        <a:rPr kumimoji="0" lang="en-US" sz="1000" b="0" i="1"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0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While BPS has a withdrawal point of contact for each school (since the 2022-23 school year began) that they send out communication/reminders to, the roles and responsibilities for the schools’ points of contact are not clearly defined (e.g., following up with parents for withdrawal supporting documentation)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Clearly define the roles and responsibilities for each school’s point of contact (e.g., following up with parents for withdrawal supporting documentation)</a:t>
                      </a:r>
                    </a:p>
                    <a:p>
                      <a:pPr marL="126000" indent="-126000" algn="l">
                        <a:buClrTx/>
                        <a:buSzPct val="75000"/>
                        <a:buFont typeface="Wingdings 3" panose="05040102010807070707" pitchFamily="18" charset="2"/>
                        <a:buChar char=""/>
                      </a:pPr>
                      <a:r>
                        <a:rPr lang="en-US" sz="1000" b="0" dirty="0">
                          <a:solidFill>
                            <a:srgbClr val="2E2E38"/>
                          </a:solidFill>
                          <a:latin typeface="+mj-lt"/>
                        </a:rPr>
                        <a:t>Maintain an up-to-date list of school contacts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bl>
          </a:graphicData>
        </a:graphic>
      </p:graphicFrame>
      <p:sp>
        <p:nvSpPr>
          <p:cNvPr id="17" name="footnote_63804743492822175122" descr="Footnote">
            <a:extLst>
              <a:ext uri="{FF2B5EF4-FFF2-40B4-BE49-F238E27FC236}">
                <a16:creationId xmlns:a16="http://schemas.microsoft.com/office/drawing/2014/main" id="{0E694C89-4676-49AC-93B6-17AEFF9EDF24}"/>
              </a:ext>
            </a:extLst>
          </p:cNvPr>
          <p:cNvSpPr txBox="1"/>
          <p:nvPr/>
        </p:nvSpPr>
        <p:spPr>
          <a:xfrm>
            <a:off x="683026" y="6002534"/>
            <a:ext cx="9985811" cy="36747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8"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3" name="TextBox 2">
            <a:extLst>
              <a:ext uri="{FF2B5EF4-FFF2-40B4-BE49-F238E27FC236}">
                <a16:creationId xmlns:a16="http://schemas.microsoft.com/office/drawing/2014/main" id="{DB39E136-0FA7-46EB-98B3-55F4C9D1990E}"/>
              </a:ext>
            </a:extLst>
          </p:cNvPr>
          <p:cNvSpPr txBox="1"/>
          <p:nvPr/>
        </p:nvSpPr>
        <p:spPr>
          <a:xfrm>
            <a:off x="3212432" y="6400800"/>
            <a:ext cx="5245769"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7328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9401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1"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646061"/>
          </a:xfrm>
        </p:spPr>
        <p:txBody>
          <a:bodyPr vert="horz"/>
          <a:lstStyle/>
          <a:p>
            <a:r>
              <a:rPr lang="en-GB" dirty="0"/>
              <a:t>Detailed domain observations and opportunities (2/2)</a:t>
            </a:r>
            <a:br>
              <a:rPr lang="en-GB" dirty="0"/>
            </a:br>
            <a:r>
              <a:rPr lang="en-GB" sz="1600" dirty="0"/>
              <a:t>At the district level there is no process for analyzing or verifying school withdrawal data</a:t>
            </a:r>
            <a:endParaRPr lang="en-IN" sz="1600" dirty="0">
              <a:solidFill>
                <a:srgbClr val="FF0000"/>
              </a:solidFill>
            </a:endParaRPr>
          </a:p>
        </p:txBody>
      </p:sp>
      <p:sp>
        <p:nvSpPr>
          <p:cNvPr id="36" name="Rectangle 35">
            <a:extLst>
              <a:ext uri="{FF2B5EF4-FFF2-40B4-BE49-F238E27FC236}">
                <a16:creationId xmlns:a16="http://schemas.microsoft.com/office/drawing/2014/main" id="{F4A5F55B-0C2A-4F3A-B4A5-DD7173522FB1}"/>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14" name="Text box_6380524123959099444">
            <a:extLst>
              <a:ext uri="{FF2B5EF4-FFF2-40B4-BE49-F238E27FC236}">
                <a16:creationId xmlns:a16="http://schemas.microsoft.com/office/drawing/2014/main" id="{C84B04BD-AED2-4160-AABB-78A9E3A43ED0}"/>
              </a:ext>
            </a:extLst>
          </p:cNvPr>
          <p:cNvSpPr/>
          <p:nvPr>
            <p:custDataLst>
              <p:tags r:id="rId3"/>
            </p:custDataLst>
          </p:nvPr>
        </p:nvSpPr>
        <p:spPr>
          <a:xfrm>
            <a:off x="9895442" y="980829"/>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2a. Enrollment</a:t>
            </a:r>
          </a:p>
        </p:txBody>
      </p:sp>
      <p:sp>
        <p:nvSpPr>
          <p:cNvPr id="15" name="Text box_6380524123959099444">
            <a:extLst>
              <a:ext uri="{FF2B5EF4-FFF2-40B4-BE49-F238E27FC236}">
                <a16:creationId xmlns:a16="http://schemas.microsoft.com/office/drawing/2014/main" id="{CACC9AA9-6120-46C5-ACD4-EA103DBDA940}"/>
              </a:ext>
            </a:extLst>
          </p:cNvPr>
          <p:cNvSpPr/>
          <p:nvPr>
            <p:custDataLst>
              <p:tags r:id="rId4"/>
            </p:custDataLst>
          </p:nvPr>
        </p:nvSpPr>
        <p:spPr>
          <a:xfrm>
            <a:off x="10773626" y="980829"/>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2b. Exit</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29172" y="1196519"/>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exit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29172" y="1453888"/>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3" name="Table 6380412381335984473">
            <a:extLst>
              <a:ext uri="{FF2B5EF4-FFF2-40B4-BE49-F238E27FC236}">
                <a16:creationId xmlns:a16="http://schemas.microsoft.com/office/drawing/2014/main" id="{10BD674E-366A-4E02-AB67-625FDDD13CBA}"/>
              </a:ext>
            </a:extLst>
          </p:cNvPr>
          <p:cNvGraphicFramePr>
            <a:graphicFrameLocks noGrp="1"/>
          </p:cNvGraphicFramePr>
          <p:nvPr>
            <p:extLst>
              <p:ext uri="{D42A27DB-BD31-4B8C-83A1-F6EECF244321}">
                <p14:modId xmlns:p14="http://schemas.microsoft.com/office/powerpoint/2010/main" val="1385150803"/>
              </p:ext>
            </p:extLst>
          </p:nvPr>
        </p:nvGraphicFramePr>
        <p:xfrm>
          <a:off x="606649" y="1558766"/>
          <a:ext cx="10985052" cy="4473053"/>
        </p:xfrm>
        <a:graphic>
          <a:graphicData uri="http://schemas.openxmlformats.org/drawingml/2006/table">
            <a:tbl>
              <a:tblPr firstRow="1" bandRow="1">
                <a:tableStyleId>{5C22544A-7EE6-4342-B048-85BDC9FD1C3A}</a:tableStyleId>
              </a:tblPr>
              <a:tblGrid>
                <a:gridCol w="2044084">
                  <a:extLst>
                    <a:ext uri="{9D8B030D-6E8A-4147-A177-3AD203B41FA5}">
                      <a16:colId xmlns:a16="http://schemas.microsoft.com/office/drawing/2014/main" val="1000314679"/>
                    </a:ext>
                  </a:extLst>
                </a:gridCol>
                <a:gridCol w="1109609">
                  <a:extLst>
                    <a:ext uri="{9D8B030D-6E8A-4147-A177-3AD203B41FA5}">
                      <a16:colId xmlns:a16="http://schemas.microsoft.com/office/drawing/2014/main" val="2181447210"/>
                    </a:ext>
                  </a:extLst>
                </a:gridCol>
                <a:gridCol w="4101705">
                  <a:extLst>
                    <a:ext uri="{9D8B030D-6E8A-4147-A177-3AD203B41FA5}">
                      <a16:colId xmlns:a16="http://schemas.microsoft.com/office/drawing/2014/main" val="3299172009"/>
                    </a:ext>
                  </a:extLst>
                </a:gridCol>
                <a:gridCol w="3729654">
                  <a:extLst>
                    <a:ext uri="{9D8B030D-6E8A-4147-A177-3AD203B41FA5}">
                      <a16:colId xmlns:a16="http://schemas.microsoft.com/office/drawing/2014/main" val="850559032"/>
                    </a:ext>
                  </a:extLst>
                </a:gridCol>
              </a:tblGrid>
              <a:tr h="147590">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318683">
                <a:tc>
                  <a:txBody>
                    <a:bodyPr/>
                    <a:lstStyle/>
                    <a:p>
                      <a:pPr marL="0" indent="-126000" algn="l">
                        <a:buClr>
                          <a:srgbClr val="1A9AFA"/>
                        </a:buClr>
                        <a:buSzPct val="75000"/>
                        <a:buFontTx/>
                        <a:buNone/>
                      </a:pPr>
                      <a:r>
                        <a:rPr lang="en-US" sz="1000" b="1" dirty="0">
                          <a:solidFill>
                            <a:schemeClr val="bg1"/>
                          </a:solidFill>
                          <a:latin typeface="+mj-lt"/>
                        </a:rPr>
                        <a:t>Training &amp; communication: </a:t>
                      </a:r>
                      <a:r>
                        <a:rPr lang="en-US" sz="1000" i="1" kern="1200" dirty="0">
                          <a:solidFill>
                            <a:schemeClr val="bg2"/>
                          </a:solidFill>
                          <a:latin typeface="+mn-lt"/>
                          <a:ea typeface="+mn-ea"/>
                          <a:cs typeface="+mn-cs"/>
                        </a:rPr>
                        <a:t>Is training regularly provided to those responsible for enrolling and withdrawing students? </a:t>
                      </a:r>
                      <a:r>
                        <a:rPr lang="en-US" sz="1000" b="0" i="1" kern="1200" dirty="0">
                          <a:solidFill>
                            <a:schemeClr val="bg2"/>
                          </a:solidFill>
                          <a:latin typeface="+mn-lt"/>
                          <a:ea typeface="+mn-ea"/>
                          <a:cs typeface="+mn-cs"/>
                        </a:rPr>
                        <a:t>Are</a:t>
                      </a:r>
                      <a:r>
                        <a:rPr lang="en-US" sz="1000" i="1" kern="1200" dirty="0">
                          <a:solidFill>
                            <a:schemeClr val="bg2"/>
                          </a:solidFill>
                          <a:latin typeface="+mn-lt"/>
                          <a:ea typeface="+mn-ea"/>
                          <a:cs typeface="+mn-cs"/>
                        </a:rPr>
                        <a:t> policies and procedures well communicated to those responsible for implementing? </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08000" lvl="0" indent="-108000" algn="l">
                        <a:buClrTx/>
                        <a:buSzPct val="75000"/>
                        <a:buFont typeface="Wingdings 3" panose="05040102010807070707" pitchFamily="18" charset="2"/>
                        <a:buChar char=""/>
                      </a:pPr>
                      <a:r>
                        <a:rPr lang="en-US" sz="1000" b="0" dirty="0">
                          <a:solidFill>
                            <a:srgbClr val="2E2E38"/>
                          </a:solidFill>
                          <a:latin typeface="+mj-lt"/>
                        </a:rPr>
                        <a:t>There was no formal training in 2021-22 for school personnel whose responsibilities involved withdrawing students in Aspen. Some schools are not aware of the latest BPS central office guidance (e.g., memo, standard withdrawal form)</a:t>
                      </a:r>
                    </a:p>
                    <a:p>
                      <a:pPr marL="108000" lvl="0" indent="-108000" algn="l">
                        <a:buClrTx/>
                        <a:buSzPct val="75000"/>
                        <a:buFont typeface="Wingdings 3" panose="05040102010807070707" pitchFamily="18" charset="2"/>
                        <a:buChar char=""/>
                      </a:pPr>
                      <a:r>
                        <a:rPr lang="en-US" sz="1000" b="0" dirty="0">
                          <a:solidFill>
                            <a:srgbClr val="2E2E38"/>
                          </a:solidFill>
                          <a:latin typeface="+mj-lt"/>
                        </a:rPr>
                        <a:t>Schools have limited knowledge about the DESE data certification process. While data certification is ultimately a district responsibility, lack of understanding of the process at the school level leads to confusion about what schools should do to make sure their data is correct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rgbClr val="2E2E38"/>
                          </a:solidFill>
                          <a:latin typeface="+mj-lt"/>
                          <a:ea typeface="+mn-ea"/>
                          <a:cs typeface="+mn-cs"/>
                        </a:rPr>
                        <a:t>While BPS has formalized a training for applicable school personnel for the current 2022-23 year, this training should be performed on a recurring basis (e.g., twice a year) with attendance tracked; include certification education in the content</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b="0" kern="1200" dirty="0">
                          <a:solidFill>
                            <a:srgbClr val="2E2E38"/>
                          </a:solidFill>
                          <a:latin typeface="+mj-lt"/>
                          <a:ea typeface="+mn-ea"/>
                          <a:cs typeface="+mn-cs"/>
                        </a:rPr>
                        <a:t>Email a reminder to school leaders before each certification deadline to reinforce the policy and encourage questions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1172163">
                <a:tc>
                  <a:txBody>
                    <a:bodyPr/>
                    <a:lstStyle/>
                    <a:p>
                      <a:pPr marL="0" indent="-126000" algn="l">
                        <a:buClr>
                          <a:srgbClr val="1A9AFA"/>
                        </a:buClr>
                        <a:buSzPct val="75000"/>
                        <a:buFontTx/>
                        <a:buNone/>
                      </a:pPr>
                      <a:r>
                        <a:rPr lang="en-US" sz="1000" b="1" dirty="0">
                          <a:solidFill>
                            <a:schemeClr val="bg1"/>
                          </a:solidFill>
                          <a:latin typeface="+mj-lt"/>
                        </a:rPr>
                        <a:t>Tools &amp; systems: </a:t>
                      </a:r>
                      <a:r>
                        <a:rPr lang="en-US" sz="1000" i="1" kern="1200" dirty="0">
                          <a:solidFill>
                            <a:schemeClr val="bg2"/>
                          </a:solidFill>
                          <a:latin typeface="+mn-lt"/>
                          <a:ea typeface="+mn-ea"/>
                          <a:cs typeface="+mn-cs"/>
                        </a:rPr>
                        <a:t>Do key participants have the right tools to help them execute their responsibilities?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lvl="0" indent="-108000" algn="l">
                        <a:buClrTx/>
                        <a:buSzPct val="75000"/>
                        <a:buFont typeface="Wingdings 3" panose="05040102010807070707" pitchFamily="18" charset="2"/>
                        <a:buChar char=""/>
                      </a:pPr>
                      <a:r>
                        <a:rPr lang="en-US" sz="1000" b="0" dirty="0">
                          <a:solidFill>
                            <a:srgbClr val="2E2E38"/>
                          </a:solidFill>
                          <a:latin typeface="+mj-lt"/>
                        </a:rPr>
                        <a:t>There is no systematic requirement in Aspen (e.g., prompt, error message) for a user to upload supporting documentation when assigning a withdrawal code. This allows non-dropout withdrawal codes to be assigned to students successfully without any support</a:t>
                      </a:r>
                    </a:p>
                    <a:p>
                      <a:pPr marL="108000" lvl="0" indent="-108000" algn="l">
                        <a:buClrTx/>
                        <a:buSzPct val="75000"/>
                        <a:buFont typeface="Wingdings 3" panose="05040102010807070707" pitchFamily="18" charset="2"/>
                        <a:buChar char=""/>
                      </a:pPr>
                      <a:r>
                        <a:rPr lang="en-US" sz="1000" b="0" dirty="0">
                          <a:solidFill>
                            <a:srgbClr val="2E2E38"/>
                          </a:solidFill>
                          <a:latin typeface="+mj-lt"/>
                        </a:rPr>
                        <a:t>Schools do not have access to the private school rosters that are sent to BPS central office. Thus, schools are not able to easily identify students who have withdrawn to go to a private school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Explore additional functionalities in Aspen to support withdrawal documentation, such as: adding a systematic requirement in Aspen for supporting documentation to be uploaded when a withdrawal code (other than dropout) is selected, language translation, automating the withdrawal form, and showing document upload dates</a:t>
                      </a:r>
                    </a:p>
                    <a:p>
                      <a:pPr marL="126000" indent="-126000" algn="l">
                        <a:buClrTx/>
                        <a:buSzPct val="75000"/>
                        <a:buFont typeface="Wingdings 3" panose="05040102010807070707" pitchFamily="18" charset="2"/>
                        <a:buChar char=""/>
                      </a:pPr>
                      <a:r>
                        <a:rPr lang="en-US" sz="1000" b="0" dirty="0">
                          <a:solidFill>
                            <a:srgbClr val="2E2E38"/>
                          </a:solidFill>
                          <a:latin typeface="+mj-lt"/>
                        </a:rPr>
                        <a:t>Develop a data sharing process / agreement to enable schools to verify private school enrollment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797132">
                <a:tc>
                  <a:txBody>
                    <a:bodyPr/>
                    <a:lstStyle/>
                    <a:p>
                      <a:pPr marL="0" indent="-126000" algn="l">
                        <a:buClr>
                          <a:srgbClr val="1A9AFA"/>
                        </a:buClr>
                        <a:buSzPct val="75000"/>
                        <a:buFontTx/>
                        <a:buNone/>
                      </a:pPr>
                      <a:r>
                        <a:rPr lang="en-US" sz="1000" b="1" dirty="0">
                          <a:solidFill>
                            <a:schemeClr val="bg1"/>
                          </a:solidFill>
                          <a:latin typeface="+mj-lt"/>
                        </a:rPr>
                        <a:t>Oversight &amp; monitoring: </a:t>
                      </a:r>
                      <a:r>
                        <a:rPr lang="en-US" sz="1000" i="1" kern="1200" dirty="0">
                          <a:solidFill>
                            <a:schemeClr val="bg2"/>
                          </a:solidFill>
                          <a:latin typeface="+mn-lt"/>
                          <a:ea typeface="+mn-ea"/>
                          <a:cs typeface="+mn-cs"/>
                        </a:rPr>
                        <a:t>Is there appropriate oversight of the process, e.g., validation of data/documentation built into the process?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chemeClr val="tx1"/>
                          </a:solidFill>
                          <a:latin typeface="+mj-lt"/>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There is no formal district-level analysis of withdrawal data to check for appropriate use of withdrawal codes and supporting documentation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Develop a withdrawal dashboard to support district-level oversight (e.g., use of dropout codes, missing Aspen documentation, etc.)</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932721">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000" b="1" dirty="0">
                          <a:solidFill>
                            <a:schemeClr val="bg1"/>
                          </a:solidFill>
                          <a:latin typeface="+mj-lt"/>
                        </a:rPr>
                        <a:t>Data completeness &amp; accuracy: </a:t>
                      </a:r>
                      <a:r>
                        <a:rPr lang="en-US" sz="1000" b="0" i="1" kern="1200" dirty="0">
                          <a:solidFill>
                            <a:srgbClr val="2E2E38"/>
                          </a:solidFill>
                          <a:latin typeface="+mn-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chemeClr val="tx1"/>
                          </a:solidFill>
                          <a:latin typeface="+mj-lt"/>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126000" indent="-126000" algn="l">
                        <a:buClrTx/>
                        <a:buSzPct val="75000"/>
                        <a:buFont typeface="Wingdings 3" panose="05040102010807070707" pitchFamily="18" charset="2"/>
                        <a:buChar char=""/>
                      </a:pPr>
                      <a:r>
                        <a:rPr lang="en-US" sz="1000" b="1" dirty="0">
                          <a:solidFill>
                            <a:srgbClr val="2E2E38"/>
                          </a:solidFill>
                          <a:latin typeface="+mj-lt"/>
                        </a:rPr>
                        <a:t>Completeness</a:t>
                      </a:r>
                      <a:r>
                        <a:rPr lang="en-US" sz="1000" b="0" dirty="0">
                          <a:solidFill>
                            <a:srgbClr val="2E2E38"/>
                          </a:solidFill>
                          <a:latin typeface="+mj-lt"/>
                        </a:rPr>
                        <a:t>: EY did not confirm the completeness of the population because the population was defined by DESE</a:t>
                      </a:r>
                    </a:p>
                    <a:p>
                      <a:pPr marL="126000" indent="-126000" algn="l">
                        <a:buClrTx/>
                        <a:buSzPct val="75000"/>
                        <a:buFont typeface="Wingdings 3" panose="05040102010807070707" pitchFamily="18" charset="2"/>
                        <a:buChar char=""/>
                      </a:pPr>
                      <a:r>
                        <a:rPr kumimoji="0" lang="en-US" sz="1000" b="1" u="none" strike="noStrike" kern="1200" cap="none" spc="0" normalizeH="0" baseline="0" noProof="0" dirty="0">
                          <a:ln>
                            <a:noFill/>
                          </a:ln>
                          <a:solidFill>
                            <a:schemeClr val="bg1"/>
                          </a:solidFill>
                          <a:effectLst/>
                          <a:uLnTx/>
                          <a:uFillTx/>
                          <a:latin typeface="+mn-lt"/>
                          <a:ea typeface="+mn-ea"/>
                          <a:cs typeface="+mn-cs"/>
                        </a:rPr>
                        <a:t>Accuracy: </a:t>
                      </a:r>
                      <a:r>
                        <a:rPr kumimoji="0" lang="en-US" sz="1000" b="0" u="none" strike="noStrike" kern="1200" cap="none" spc="0" normalizeH="0" baseline="0" noProof="0" dirty="0">
                          <a:ln>
                            <a:noFill/>
                          </a:ln>
                          <a:solidFill>
                            <a:schemeClr val="bg1"/>
                          </a:solidFill>
                          <a:effectLst/>
                          <a:uLnTx/>
                          <a:uFillTx/>
                          <a:latin typeface="+mn-lt"/>
                          <a:ea typeface="+mn-ea"/>
                          <a:cs typeface="+mn-cs"/>
                        </a:rPr>
                        <a:t>EY inspected documentation in Aspen for each of the 100 students sampled. Only 20 of the 100 students had any documentation related to withdrawals uploaded, and of those 20 with documentation, 17 were acceptable documents</a:t>
                      </a:r>
                      <a:endParaRPr lang="en-US" sz="1000" b="0" dirty="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1" kern="1200" dirty="0">
                          <a:solidFill>
                            <a:srgbClr val="2E2E38"/>
                          </a:solidFill>
                          <a:latin typeface="+mn-lt"/>
                          <a:ea typeface="+mn-ea"/>
                          <a:cs typeface="+mn-cs"/>
                        </a:rPr>
                        <a:t>Completeness: </a:t>
                      </a:r>
                      <a:r>
                        <a:rPr lang="en-US" sz="1000" b="0" kern="1200" dirty="0">
                          <a:solidFill>
                            <a:srgbClr val="2E2E38"/>
                          </a:solidFill>
                          <a:latin typeface="+mn-lt"/>
                          <a:ea typeface="+mn-ea"/>
                          <a:cs typeface="+mn-cs"/>
                        </a:rPr>
                        <a:t>Not evaluated</a:t>
                      </a:r>
                      <a:endParaRPr lang="en-US" sz="1000" b="1" kern="1200" dirty="0">
                        <a:solidFill>
                          <a:srgbClr val="2E2E38"/>
                        </a:solidFill>
                        <a:latin typeface="+mn-lt"/>
                        <a:ea typeface="+mn-ea"/>
                        <a:cs typeface="+mn-cs"/>
                      </a:endParaRPr>
                    </a:p>
                    <a:p>
                      <a:pPr marL="126000" indent="-126000" algn="l">
                        <a:buClrTx/>
                        <a:buSzPct val="75000"/>
                        <a:buFont typeface="Wingdings 3" panose="05040102010807070707" pitchFamily="18" charset="2"/>
                        <a:buChar char=""/>
                      </a:pPr>
                      <a:r>
                        <a:rPr lang="en-US" sz="1000" b="1" kern="1200" dirty="0">
                          <a:solidFill>
                            <a:srgbClr val="2E2E38"/>
                          </a:solidFill>
                          <a:latin typeface="+mn-lt"/>
                          <a:ea typeface="+mn-ea"/>
                          <a:cs typeface="+mn-cs"/>
                        </a:rPr>
                        <a:t>Accuracy:</a:t>
                      </a:r>
                      <a:r>
                        <a:rPr lang="en-US" sz="1000" b="0" kern="1200" dirty="0">
                          <a:solidFill>
                            <a:srgbClr val="2E2E38"/>
                          </a:solidFill>
                          <a:latin typeface="+mn-lt"/>
                          <a:ea typeface="+mn-ea"/>
                          <a:cs typeface="+mn-cs"/>
                        </a:rPr>
                        <a:t> Develop data validation / data quality methodology for BPS to review withdrawal data on a periodic basis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3" name="TextBox 2">
            <a:extLst>
              <a:ext uri="{FF2B5EF4-FFF2-40B4-BE49-F238E27FC236}">
                <a16:creationId xmlns:a16="http://schemas.microsoft.com/office/drawing/2014/main" id="{AE73BB4F-5807-4822-8569-4DD31A683187}"/>
              </a:ext>
            </a:extLst>
          </p:cNvPr>
          <p:cNvSpPr txBox="1"/>
          <p:nvPr/>
        </p:nvSpPr>
        <p:spPr>
          <a:xfrm>
            <a:off x="3284622" y="6378923"/>
            <a:ext cx="5197642"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924042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1750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5" name="think-cell Slide" r:id="rId7" imgW="415" imgH="416" progId="TCLayout.ActiveDocument.1">
                  <p:embed/>
                </p:oleObj>
              </mc:Choice>
              <mc:Fallback>
                <p:oleObj name="think-cell Slide" r:id="rId7"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1208179" cy="590400"/>
          </a:xfrm>
        </p:spPr>
        <p:txBody>
          <a:bodyPr vert="horz"/>
          <a:lstStyle/>
          <a:p>
            <a:r>
              <a:rPr lang="en-GB" dirty="0"/>
              <a:t>Detailed domain observations and opportunities</a:t>
            </a:r>
            <a:br>
              <a:rPr lang="en-GB" dirty="0"/>
            </a:br>
            <a:r>
              <a:rPr lang="en-IN" sz="1600" dirty="0"/>
              <a:t>Since the SY2021-22 school year, interviews suggest BPS has taken several steps to improve withdrawal documentation</a:t>
            </a:r>
            <a:endParaRPr lang="en-IN" sz="1600" dirty="0">
              <a:solidFill>
                <a:srgbClr val="FF0000"/>
              </a:solidFill>
            </a:endParaRPr>
          </a:p>
        </p:txBody>
      </p:sp>
      <p:sp>
        <p:nvSpPr>
          <p:cNvPr id="32" name="Rectangle 31">
            <a:extLst>
              <a:ext uri="{FF2B5EF4-FFF2-40B4-BE49-F238E27FC236}">
                <a16:creationId xmlns:a16="http://schemas.microsoft.com/office/drawing/2014/main" id="{9A9D14FE-A763-421F-8458-AAA339FA7584}"/>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34" name="Text box_6380524123959099444">
            <a:extLst>
              <a:ext uri="{FF2B5EF4-FFF2-40B4-BE49-F238E27FC236}">
                <a16:creationId xmlns:a16="http://schemas.microsoft.com/office/drawing/2014/main" id="{C15C466A-A49D-445D-87C1-62A83999E209}"/>
              </a:ext>
            </a:extLst>
          </p:cNvPr>
          <p:cNvSpPr/>
          <p:nvPr>
            <p:custDataLst>
              <p:tags r:id="rId3"/>
            </p:custDataLst>
          </p:nvPr>
        </p:nvSpPr>
        <p:spPr>
          <a:xfrm>
            <a:off x="9895442" y="980829"/>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2a. Enrollment</a:t>
            </a:r>
          </a:p>
        </p:txBody>
      </p:sp>
      <p:sp>
        <p:nvSpPr>
          <p:cNvPr id="36" name="Text box_6380524123959099444">
            <a:extLst>
              <a:ext uri="{FF2B5EF4-FFF2-40B4-BE49-F238E27FC236}">
                <a16:creationId xmlns:a16="http://schemas.microsoft.com/office/drawing/2014/main" id="{C3296D75-4E02-475A-AE5E-E3D0353B7484}"/>
              </a:ext>
            </a:extLst>
          </p:cNvPr>
          <p:cNvSpPr/>
          <p:nvPr>
            <p:custDataLst>
              <p:tags r:id="rId4"/>
            </p:custDataLst>
          </p:nvPr>
        </p:nvSpPr>
        <p:spPr>
          <a:xfrm>
            <a:off x="10773626" y="980829"/>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2b. Exit</a:t>
            </a:r>
          </a:p>
        </p:txBody>
      </p:sp>
      <p:sp>
        <p:nvSpPr>
          <p:cNvPr id="26" name="Arrow: Left-Right 25">
            <a:extLst>
              <a:ext uri="{FF2B5EF4-FFF2-40B4-BE49-F238E27FC236}">
                <a16:creationId xmlns:a16="http://schemas.microsoft.com/office/drawing/2014/main" id="{3D0CC175-E1CA-466B-88D1-12B7571705D6}"/>
              </a:ext>
            </a:extLst>
          </p:cNvPr>
          <p:cNvSpPr/>
          <p:nvPr/>
        </p:nvSpPr>
        <p:spPr>
          <a:xfrm>
            <a:off x="3942429" y="1091265"/>
            <a:ext cx="431349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SY2022-23 stated exit process improvements, by dimension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7" name="Straight Connector 26">
            <a:extLst>
              <a:ext uri="{FF2B5EF4-FFF2-40B4-BE49-F238E27FC236}">
                <a16:creationId xmlns:a16="http://schemas.microsoft.com/office/drawing/2014/main" id="{B5BD6EB9-F64C-46F2-ABA3-29CAFC7B0EAE}"/>
              </a:ext>
              <a:ext uri="{C183D7F6-B498-43B3-948B-1728B52AA6E4}">
                <adec:decorative xmlns:adec="http://schemas.microsoft.com/office/drawing/2017/decorative" val="1"/>
              </a:ext>
            </a:extLst>
          </p:cNvPr>
          <p:cNvCxnSpPr>
            <a:stCxn id="26" idx="4"/>
            <a:endCxn id="26" idx="6"/>
          </p:cNvCxnSpPr>
          <p:nvPr/>
        </p:nvCxnSpPr>
        <p:spPr>
          <a:xfrm>
            <a:off x="3942429" y="1348634"/>
            <a:ext cx="431349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99DBA5D-00C9-461D-BACB-74061B242BA6}"/>
              </a:ext>
            </a:extLst>
          </p:cNvPr>
          <p:cNvSpPr/>
          <p:nvPr/>
        </p:nvSpPr>
        <p:spPr>
          <a:xfrm>
            <a:off x="3488451" y="1502326"/>
            <a:ext cx="5221448" cy="406399"/>
          </a:xfrm>
          <a:prstGeom prst="rect">
            <a:avLst/>
          </a:prstGeom>
          <a:solidFill>
            <a:schemeClr val="tx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1" u="none" strike="noStrike" kern="1200" cap="none" spc="0" normalizeH="0" baseline="0" noProof="0" dirty="0">
                <a:ln>
                  <a:noFill/>
                </a:ln>
                <a:solidFill>
                  <a:srgbClr val="2E2E38"/>
                </a:solidFill>
                <a:effectLst/>
                <a:uLnTx/>
                <a:uFillTx/>
                <a:latin typeface="EYInterstate Light"/>
                <a:ea typeface="+mn-ea"/>
                <a:cs typeface="+mn-cs"/>
              </a:rPr>
              <a:t>Risk ratings and opportunities for improvement in this domain are based on SY2021-22 and do not account for these stated improvements for SY2022-23</a:t>
            </a:r>
          </a:p>
        </p:txBody>
      </p:sp>
      <p:sp>
        <p:nvSpPr>
          <p:cNvPr id="35" name="Rectangle 34" descr="Policy">
            <a:extLst>
              <a:ext uri="{FF2B5EF4-FFF2-40B4-BE49-F238E27FC236}">
                <a16:creationId xmlns:a16="http://schemas.microsoft.com/office/drawing/2014/main" id="{1C262898-461A-4387-9FAB-243C01C654AF}"/>
              </a:ext>
              <a:ext uri="{C183D7F6-B498-43B3-948B-1728B52AA6E4}">
                <adec:decorative xmlns:adec="http://schemas.microsoft.com/office/drawing/2017/decorative" val="0"/>
              </a:ext>
            </a:extLst>
          </p:cNvPr>
          <p:cNvSpPr/>
          <p:nvPr/>
        </p:nvSpPr>
        <p:spPr>
          <a:xfrm>
            <a:off x="511441" y="2059681"/>
            <a:ext cx="1709231" cy="107337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Policy</a:t>
            </a:r>
          </a:p>
        </p:txBody>
      </p:sp>
      <p:pic>
        <p:nvPicPr>
          <p:cNvPr id="9" name="Graphic 8">
            <a:extLst>
              <a:ext uri="{FF2B5EF4-FFF2-40B4-BE49-F238E27FC236}">
                <a16:creationId xmlns:a16="http://schemas.microsoft.com/office/drawing/2014/main" id="{FB7BA445-B383-49AB-A2F4-62B30939A7FF}"/>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0187" y="2258210"/>
            <a:ext cx="563283" cy="537502"/>
          </a:xfrm>
          <a:prstGeom prst="rect">
            <a:avLst/>
          </a:prstGeom>
        </p:spPr>
      </p:pic>
      <p:sp>
        <p:nvSpPr>
          <p:cNvPr id="38" name="Content Placeholder 2">
            <a:extLst>
              <a:ext uri="{FF2B5EF4-FFF2-40B4-BE49-F238E27FC236}">
                <a16:creationId xmlns:a16="http://schemas.microsoft.com/office/drawing/2014/main" id="{AB041D73-56E6-4419-8721-EBA6E6529C7F}"/>
              </a:ext>
            </a:extLst>
          </p:cNvPr>
          <p:cNvSpPr txBox="1">
            <a:spLocks/>
          </p:cNvSpPr>
          <p:nvPr/>
        </p:nvSpPr>
        <p:spPr>
          <a:xfrm>
            <a:off x="385602" y="3344934"/>
            <a:ext cx="1952451" cy="1969267"/>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Following prior district reviews, including DESE’s SY2021-22 review of BPS, the district has been actively implementing updated withdrawal policies</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issued a consolidated memo document covering all policies and procedures for withdrawal documentation</a:t>
            </a:r>
          </a:p>
        </p:txBody>
      </p:sp>
      <p:sp>
        <p:nvSpPr>
          <p:cNvPr id="46" name="Rectangle 45" descr="Procedure">
            <a:extLst>
              <a:ext uri="{FF2B5EF4-FFF2-40B4-BE49-F238E27FC236}">
                <a16:creationId xmlns:a16="http://schemas.microsoft.com/office/drawing/2014/main" id="{032BB993-7862-43D8-A3FE-16B7FCF2B748}"/>
              </a:ext>
              <a:ext uri="{C183D7F6-B498-43B3-948B-1728B52AA6E4}">
                <adec:decorative xmlns:adec="http://schemas.microsoft.com/office/drawing/2017/decorative" val="0"/>
              </a:ext>
            </a:extLst>
          </p:cNvPr>
          <p:cNvSpPr/>
          <p:nvPr/>
        </p:nvSpPr>
        <p:spPr>
          <a:xfrm>
            <a:off x="2878001" y="2001201"/>
            <a:ext cx="1709231" cy="113185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Procedure</a:t>
            </a:r>
          </a:p>
        </p:txBody>
      </p:sp>
      <p:pic>
        <p:nvPicPr>
          <p:cNvPr id="13" name="Graphic 12">
            <a:extLst>
              <a:ext uri="{FF2B5EF4-FFF2-40B4-BE49-F238E27FC236}">
                <a16:creationId xmlns:a16="http://schemas.microsoft.com/office/drawing/2014/main" id="{41E89B4C-7364-4879-87EE-983B0FE396B3}"/>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387794" y="2228924"/>
            <a:ext cx="701551" cy="566787"/>
          </a:xfrm>
          <a:prstGeom prst="rect">
            <a:avLst/>
          </a:prstGeom>
        </p:spPr>
      </p:pic>
      <p:sp>
        <p:nvSpPr>
          <p:cNvPr id="57" name="Content Placeholder 2">
            <a:extLst>
              <a:ext uri="{FF2B5EF4-FFF2-40B4-BE49-F238E27FC236}">
                <a16:creationId xmlns:a16="http://schemas.microsoft.com/office/drawing/2014/main" id="{5FB7CFC1-0685-4C26-9ADD-3C4702B65577}"/>
              </a:ext>
            </a:extLst>
          </p:cNvPr>
          <p:cNvSpPr txBox="1">
            <a:spLocks/>
          </p:cNvSpPr>
          <p:nvPr/>
        </p:nvSpPr>
        <p:spPr>
          <a:xfrm>
            <a:off x="2754275" y="3344935"/>
            <a:ext cx="1952451" cy="141431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implemented a standard withdrawal form to support schools in capturing all necessary information and documentation during the process. The standard form is currently optional to use, but encouraged</a:t>
            </a:r>
          </a:p>
        </p:txBody>
      </p:sp>
      <p:sp>
        <p:nvSpPr>
          <p:cNvPr id="41" name="Rectangle 40">
            <a:extLst>
              <a:ext uri="{FF2B5EF4-FFF2-40B4-BE49-F238E27FC236}">
                <a16:creationId xmlns:a16="http://schemas.microsoft.com/office/drawing/2014/main" id="{EB21F951-5743-4692-95E8-A65BB6830503}"/>
              </a:ext>
              <a:ext uri="{C183D7F6-B498-43B3-948B-1728B52AA6E4}">
                <adec:decorative xmlns:adec="http://schemas.microsoft.com/office/drawing/2017/decorative" val="0"/>
              </a:ext>
            </a:extLst>
          </p:cNvPr>
          <p:cNvSpPr/>
          <p:nvPr/>
        </p:nvSpPr>
        <p:spPr>
          <a:xfrm>
            <a:off x="5244559" y="2062164"/>
            <a:ext cx="1709231" cy="107337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Roles &amp; responsibilities</a:t>
            </a:r>
          </a:p>
        </p:txBody>
      </p:sp>
      <p:pic>
        <p:nvPicPr>
          <p:cNvPr id="16" name="Graphic 15">
            <a:extLst>
              <a:ext uri="{FF2B5EF4-FFF2-40B4-BE49-F238E27FC236}">
                <a16:creationId xmlns:a16="http://schemas.microsoft.com/office/drawing/2014/main" id="{F104F9D0-5E25-4B23-91CB-4BBC13F6E646}"/>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47531" y="2260693"/>
            <a:ext cx="565700" cy="537502"/>
          </a:xfrm>
          <a:prstGeom prst="rect">
            <a:avLst/>
          </a:prstGeom>
        </p:spPr>
      </p:pic>
      <p:sp>
        <p:nvSpPr>
          <p:cNvPr id="56" name="Content Placeholder 2">
            <a:extLst>
              <a:ext uri="{FF2B5EF4-FFF2-40B4-BE49-F238E27FC236}">
                <a16:creationId xmlns:a16="http://schemas.microsoft.com/office/drawing/2014/main" id="{7B3CC8D9-3BA7-414C-9D5D-BBC957F8AB44}"/>
              </a:ext>
            </a:extLst>
          </p:cNvPr>
          <p:cNvSpPr>
            <a:spLocks noGrp="1"/>
          </p:cNvSpPr>
          <p:nvPr>
            <p:ph idx="1"/>
          </p:nvPr>
        </p:nvSpPr>
        <p:spPr>
          <a:xfrm>
            <a:off x="5122949" y="3344935"/>
            <a:ext cx="1952451" cy="538819"/>
          </a:xfrm>
        </p:spPr>
        <p:txBody>
          <a:bodyPr/>
          <a:lstStyle/>
          <a:p>
            <a:pPr marL="126000" indent="-126000">
              <a:spcBef>
                <a:spcPts val="900"/>
              </a:spcBef>
              <a:buClrTx/>
              <a:buSzPct val="75000"/>
              <a:buFont typeface="Wingdings 3" panose="05040102010807070707" pitchFamily="18" charset="2"/>
              <a:buChar char=""/>
            </a:pPr>
            <a:r>
              <a:rPr lang="en-US" sz="1100" dirty="0"/>
              <a:t>BPS has asked all schools to identify a point of contact for student withdrawals</a:t>
            </a:r>
          </a:p>
        </p:txBody>
      </p:sp>
      <p:sp>
        <p:nvSpPr>
          <p:cNvPr id="44" name="Rectangle 43" descr="Training &amp; communication">
            <a:extLst>
              <a:ext uri="{FF2B5EF4-FFF2-40B4-BE49-F238E27FC236}">
                <a16:creationId xmlns:a16="http://schemas.microsoft.com/office/drawing/2014/main" id="{123DAFA6-32AA-4A30-ADE9-431B5C2A8369}"/>
              </a:ext>
              <a:ext uri="{C183D7F6-B498-43B3-948B-1728B52AA6E4}">
                <adec:decorative xmlns:adec="http://schemas.microsoft.com/office/drawing/2017/decorative" val="0"/>
              </a:ext>
            </a:extLst>
          </p:cNvPr>
          <p:cNvSpPr/>
          <p:nvPr/>
        </p:nvSpPr>
        <p:spPr>
          <a:xfrm>
            <a:off x="7611118" y="2062164"/>
            <a:ext cx="1709231" cy="107337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Training &amp; communication</a:t>
            </a:r>
          </a:p>
        </p:txBody>
      </p:sp>
      <p:pic>
        <p:nvPicPr>
          <p:cNvPr id="15" name="Graphic 14">
            <a:extLst>
              <a:ext uri="{FF2B5EF4-FFF2-40B4-BE49-F238E27FC236}">
                <a16:creationId xmlns:a16="http://schemas.microsoft.com/office/drawing/2014/main" id="{BE6D6360-A92D-42C7-AF86-CC9113435964}"/>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213876" y="2260693"/>
            <a:ext cx="537502" cy="537502"/>
          </a:xfrm>
          <a:prstGeom prst="rect">
            <a:avLst/>
          </a:prstGeom>
        </p:spPr>
      </p:pic>
      <p:sp>
        <p:nvSpPr>
          <p:cNvPr id="59" name="Content Placeholder 2">
            <a:extLst>
              <a:ext uri="{FF2B5EF4-FFF2-40B4-BE49-F238E27FC236}">
                <a16:creationId xmlns:a16="http://schemas.microsoft.com/office/drawing/2014/main" id="{A308BFA9-F85C-4039-A1EE-1B54CC7139F5}"/>
              </a:ext>
            </a:extLst>
          </p:cNvPr>
          <p:cNvSpPr txBox="1">
            <a:spLocks/>
          </p:cNvSpPr>
          <p:nvPr/>
        </p:nvSpPr>
        <p:spPr>
          <a:xfrm>
            <a:off x="7501274" y="3344935"/>
            <a:ext cx="1952451" cy="2571172"/>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provided training sessions and additional guidance documents on withdrawal policies and procedures</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provided office hours for school withdrawal contact and has set up a distinct email address to which withdrawal questions  can be submitted</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actively re-iterated withdrawal policies leading into SY2022-23 </a:t>
            </a:r>
          </a:p>
        </p:txBody>
      </p:sp>
      <p:sp>
        <p:nvSpPr>
          <p:cNvPr id="47" name="Rectangle 46" descr="Oversight &amp; monitoring">
            <a:extLst>
              <a:ext uri="{FF2B5EF4-FFF2-40B4-BE49-F238E27FC236}">
                <a16:creationId xmlns:a16="http://schemas.microsoft.com/office/drawing/2014/main" id="{BF13378C-2BF8-4C16-B813-7B75B9873D36}"/>
              </a:ext>
              <a:ext uri="{C183D7F6-B498-43B3-948B-1728B52AA6E4}">
                <adec:decorative xmlns:adec="http://schemas.microsoft.com/office/drawing/2017/decorative" val="0"/>
              </a:ext>
            </a:extLst>
          </p:cNvPr>
          <p:cNvSpPr/>
          <p:nvPr/>
        </p:nvSpPr>
        <p:spPr>
          <a:xfrm>
            <a:off x="9977679" y="2062164"/>
            <a:ext cx="1709231" cy="107337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Oversight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monitoring</a:t>
            </a:r>
          </a:p>
        </p:txBody>
      </p:sp>
      <p:pic>
        <p:nvPicPr>
          <p:cNvPr id="39" name="Graphic 38">
            <a:extLst>
              <a:ext uri="{FF2B5EF4-FFF2-40B4-BE49-F238E27FC236}">
                <a16:creationId xmlns:a16="http://schemas.microsoft.com/office/drawing/2014/main" id="{AE61D399-0282-4378-A094-62B97CA3EE12}"/>
              </a:ext>
              <a:ext uri="{C183D7F6-B498-43B3-948B-1728B52AA6E4}">
                <adec:decorative xmlns:adec="http://schemas.microsoft.com/office/drawing/2017/decorative" val="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65605" y="2260693"/>
            <a:ext cx="537502" cy="537502"/>
          </a:xfrm>
          <a:prstGeom prst="rect">
            <a:avLst/>
          </a:prstGeom>
        </p:spPr>
      </p:pic>
      <p:sp>
        <p:nvSpPr>
          <p:cNvPr id="58" name="Content Placeholder 2">
            <a:extLst>
              <a:ext uri="{FF2B5EF4-FFF2-40B4-BE49-F238E27FC236}">
                <a16:creationId xmlns:a16="http://schemas.microsoft.com/office/drawing/2014/main" id="{72445E07-95B4-4C00-971D-6CCEA206C4CA}"/>
              </a:ext>
            </a:extLst>
          </p:cNvPr>
          <p:cNvSpPr txBox="1">
            <a:spLocks/>
          </p:cNvSpPr>
          <p:nvPr/>
        </p:nvSpPr>
        <p:spPr>
          <a:xfrm>
            <a:off x="9865646" y="3344935"/>
            <a:ext cx="1952451" cy="247621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is planning for a mid-year analysis of withdrawal documentation for a sample of student withdrawals from SY2022-23</a:t>
            </a:r>
          </a:p>
        </p:txBody>
      </p:sp>
      <p:sp>
        <p:nvSpPr>
          <p:cNvPr id="31" name="TextBox 30">
            <a:extLst>
              <a:ext uri="{FF2B5EF4-FFF2-40B4-BE49-F238E27FC236}">
                <a16:creationId xmlns:a16="http://schemas.microsoft.com/office/drawing/2014/main" id="{9E9AD968-3726-485D-88D1-116D7CCD930A}"/>
              </a:ext>
            </a:extLst>
          </p:cNvPr>
          <p:cNvSpPr txBox="1"/>
          <p:nvPr/>
        </p:nvSpPr>
        <p:spPr>
          <a:xfrm>
            <a:off x="1411671" y="6082220"/>
            <a:ext cx="9375005" cy="16773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BPS proactively obtained a third-party review in Spring 2022 to provide recommendations for the student withdrawal domain before this report was initiated.</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7" name="source_6380587048579286661" descr="Source">
            <a:extLst>
              <a:ext uri="{FF2B5EF4-FFF2-40B4-BE49-F238E27FC236}">
                <a16:creationId xmlns:a16="http://schemas.microsoft.com/office/drawing/2014/main" id="{04658781-2590-42BB-B7F6-BAA938320F5B}"/>
              </a:ext>
            </a:extLst>
          </p:cNvPr>
          <p:cNvSpPr txBox="1"/>
          <p:nvPr/>
        </p:nvSpPr>
        <p:spPr>
          <a:xfrm>
            <a:off x="609918" y="6583680"/>
            <a:ext cx="2159245" cy="209288"/>
          </a:xfrm>
          <a:prstGeom prst="rect">
            <a:avLst/>
          </a:prstGeom>
          <a:noFill/>
        </p:spPr>
        <p:txBody>
          <a:bodyPr vert="horz" wrap="non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a:t>
            </a:r>
            <a:b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b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BPS and DESE policies</a:t>
            </a:r>
          </a:p>
        </p:txBody>
      </p:sp>
      <p:sp>
        <p:nvSpPr>
          <p:cNvPr id="29" name="TextBox 28">
            <a:extLst>
              <a:ext uri="{FF2B5EF4-FFF2-40B4-BE49-F238E27FC236}">
                <a16:creationId xmlns:a16="http://schemas.microsoft.com/office/drawing/2014/main" id="{843CE5A7-A958-4465-A0E9-95287745E8FF}"/>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778808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107756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9" name="think-cell Slide" r:id="rId13" imgW="415" imgH="416" progId="TCLayout.ActiveDocument.1">
                  <p:embed/>
                </p:oleObj>
              </mc:Choice>
              <mc:Fallback>
                <p:oleObj name="think-cell Slide" r:id="rId13"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600" dirty="0"/>
              <a:t>Disciplinary actions resulting in suspension or more severe actions account for ~17% of all incidents reported</a:t>
            </a:r>
            <a:endParaRPr lang="en-IN" sz="1600" dirty="0">
              <a:solidFill>
                <a:srgbClr val="FF0000"/>
              </a:solidFill>
            </a:endParaRPr>
          </a:p>
        </p:txBody>
      </p:sp>
      <p:sp>
        <p:nvSpPr>
          <p:cNvPr id="35" name="Rectangle 34">
            <a:extLst>
              <a:ext uri="{FF2B5EF4-FFF2-40B4-BE49-F238E27FC236}">
                <a16:creationId xmlns:a16="http://schemas.microsoft.com/office/drawing/2014/main" id="{6496C6D7-41BB-4E49-A7E7-C90C0064D312}"/>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3. Student discipline</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104900"/>
            <a:ext cx="3721594"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discipline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362075"/>
            <a:ext cx="372159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5" name="Content Placeholder 2">
            <a:extLst>
              <a:ext uri="{FF2B5EF4-FFF2-40B4-BE49-F238E27FC236}">
                <a16:creationId xmlns:a16="http://schemas.microsoft.com/office/drawing/2014/main" id="{B59FAEAB-FFFD-4166-8519-C8E9BA12CC23}"/>
              </a:ext>
            </a:extLst>
          </p:cNvPr>
          <p:cNvSpPr txBox="1">
            <a:spLocks/>
          </p:cNvSpPr>
          <p:nvPr/>
        </p:nvSpPr>
        <p:spPr>
          <a:xfrm>
            <a:off x="764476" y="1403138"/>
            <a:ext cx="4416210" cy="363040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Students can be subject to disciplinary action based on involvement in an incident that violates the BPS Code of Conduct (COC)</a:t>
            </a:r>
          </a:p>
          <a:p>
            <a:pPr marL="126000" marR="0" lvl="0" indent="-126000" algn="l" defTabSz="914400" rtl="0" eaLnBrk="1" fontAlgn="auto" latinLnBrk="0" hangingPunct="1">
              <a:lnSpc>
                <a:spcPct val="100000"/>
              </a:lnSpc>
              <a:spcBef>
                <a:spcPts val="100"/>
              </a:spcBef>
              <a:spcAft>
                <a:spcPts val="6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achieved more than a 50% reduction in reported students disciplined in the past ten years per DESE’s definition</a:t>
            </a:r>
            <a:r>
              <a:rPr kumimoji="0" lang="en-US" sz="11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Policy:</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If a student violates the BPS COC, the school must log the incident in Aspen within 10 school days. Depending on the severity of the incident, the school may take disciplinary action</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According to both district policy and state regulations, if a violation of the COC is severe enough to potentially warrant suspension or expulsion, a hearing must be held. Families must get documented notice of the hearing and have a chance to attend</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After a hearing, the school COC lead will determine the appropriate disciplinary action. Schools are required to create hearing reports that detail who attended each hearing and the outcome </a:t>
            </a:r>
          </a:p>
          <a:p>
            <a:pPr marL="126000" marR="0" lvl="0" indent="-126000" algn="l" defTabSz="914400" rtl="0" eaLnBrk="1" fontAlgn="auto" latinLnBrk="0" hangingPunct="1">
              <a:lnSpc>
                <a:spcPct val="100000"/>
              </a:lnSpc>
              <a:spcBef>
                <a:spcPts val="100"/>
              </a:spcBef>
              <a:spcAft>
                <a:spcPts val="6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is required to report their disciplinary data to DESE in July and must address any formatting errors identified by DESE before final submission. Error reports are available throughout the year</a:t>
            </a:r>
          </a:p>
          <a:p>
            <a:pPr marL="0" marR="0" lvl="0" indent="0" algn="l" defTabSz="914400" rtl="0" eaLnBrk="1" fontAlgn="auto" latinLnBrk="0" hangingPunct="1">
              <a:lnSpc>
                <a:spcPct val="100000"/>
              </a:lnSpc>
              <a:spcBef>
                <a:spcPts val="100"/>
              </a:spcBef>
              <a:spcAft>
                <a:spcPts val="100"/>
              </a:spcAft>
              <a:buClrTx/>
              <a:buSzPct val="75000"/>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Analysis methodology: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Conducted interviews with the BPS Office of Code of Conduct and with several school leaders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Analyzed disciplinary data recorded in Aspen for SY2021-22</a:t>
            </a:r>
            <a:r>
              <a:rPr kumimoji="0" lang="en-US" sz="1100" b="0" i="0" u="none" strike="noStrike" kern="1200" cap="none" spc="0" normalizeH="0" baseline="30000" noProof="0" dirty="0">
                <a:ln>
                  <a:noFill/>
                </a:ln>
                <a:solidFill>
                  <a:srgbClr val="2E2E38"/>
                </a:solidFill>
                <a:effectLst/>
                <a:uLnTx/>
                <a:uFillTx/>
                <a:latin typeface="EYInterstate Light"/>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None/>
              <a:tabLst/>
              <a:defRPr/>
            </a:pP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50" name="Callout_63804724569756622312">
            <a:extLst>
              <a:ext uri="{FF2B5EF4-FFF2-40B4-BE49-F238E27FC236}">
                <a16:creationId xmlns:a16="http://schemas.microsoft.com/office/drawing/2014/main" id="{2746BA73-7CE2-4C7C-BE99-B3E5E4949DEB}"/>
              </a:ext>
            </a:extLst>
          </p:cNvPr>
          <p:cNvSpPr/>
          <p:nvPr>
            <p:custDataLst>
              <p:tags r:id="rId3"/>
            </p:custDataLst>
          </p:nvPr>
        </p:nvSpPr>
        <p:spPr>
          <a:xfrm>
            <a:off x="5304907" y="2603500"/>
            <a:ext cx="1618803" cy="1185863"/>
          </a:xfrm>
          <a:prstGeom prst="wedgeRectCallout">
            <a:avLst>
              <a:gd name="adj1" fmla="val -57641"/>
              <a:gd name="adj2" fmla="val 1233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mn-cs"/>
              </a:rPr>
              <a:t>If the student involved has an IEP or 504, and the disciplinary action has the potential to result in over ten cumulative (annual) days of suspension, the school must hold a manifestation determination review</a:t>
            </a:r>
            <a:r>
              <a:rPr kumimoji="0" lang="en-US" sz="900" b="0" i="1" u="none" strike="noStrike" kern="1200" cap="none" spc="0" normalizeH="0" baseline="30000" noProof="0" dirty="0">
                <a:ln>
                  <a:noFill/>
                </a:ln>
                <a:solidFill>
                  <a:srgbClr val="2E2E38"/>
                </a:solidFill>
                <a:effectLst/>
                <a:uLnTx/>
                <a:uFillTx/>
                <a:latin typeface="EYInterstate Light"/>
                <a:ea typeface="+mn-ea"/>
                <a:cs typeface="+mn-cs"/>
              </a:rPr>
              <a:t>2</a:t>
            </a:r>
            <a:endParaRPr kumimoji="0" lang="en-US" sz="900" b="0" i="1"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1" name="Arrow: Left-Right 120">
            <a:extLst>
              <a:ext uri="{FF2B5EF4-FFF2-40B4-BE49-F238E27FC236}">
                <a16:creationId xmlns:a16="http://schemas.microsoft.com/office/drawing/2014/main" id="{FB58984F-DFAC-4419-8C4F-28B973F81DF2}"/>
              </a:ext>
            </a:extLst>
          </p:cNvPr>
          <p:cNvSpPr/>
          <p:nvPr/>
        </p:nvSpPr>
        <p:spPr>
          <a:xfrm>
            <a:off x="7405795" y="1104901"/>
            <a:ext cx="3477120"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incident overview,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stCxn id="121" idx="4"/>
            <a:endCxn id="121" idx="6"/>
          </p:cNvCxnSpPr>
          <p:nvPr/>
        </p:nvCxnSpPr>
        <p:spPr>
          <a:xfrm>
            <a:off x="7405795" y="136207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descr="Please refer to notes section for 'Graph 1 - Student incident overview, SY2021-22' chart description">
            <a:extLst>
              <a:ext uri="{FF2B5EF4-FFF2-40B4-BE49-F238E27FC236}">
                <a16:creationId xmlns:a16="http://schemas.microsoft.com/office/drawing/2014/main" id="{E544020C-75C0-442A-9D8E-716BB1E49B4C}"/>
              </a:ext>
            </a:extLst>
          </p:cNvPr>
          <p:cNvGrpSpPr/>
          <p:nvPr/>
        </p:nvGrpSpPr>
        <p:grpSpPr>
          <a:xfrm>
            <a:off x="7621588" y="1419180"/>
            <a:ext cx="4236095" cy="2061024"/>
            <a:chOff x="7621588" y="1419180"/>
            <a:chExt cx="4236095" cy="2061024"/>
          </a:xfrm>
        </p:grpSpPr>
        <p:graphicFrame>
          <p:nvGraphicFramePr>
            <p:cNvPr id="48" name="Chart 47">
              <a:extLst>
                <a:ext uri="{FF2B5EF4-FFF2-40B4-BE49-F238E27FC236}">
                  <a16:creationId xmlns:a16="http://schemas.microsoft.com/office/drawing/2014/main" id="{F26320D4-51A1-4486-B062-1313B1DD401F}"/>
                </a:ext>
                <a:ext uri="{C183D7F6-B498-43B3-948B-1728B52AA6E4}">
                  <adec:decorative xmlns:adec="http://schemas.microsoft.com/office/drawing/2017/decorative" val="1"/>
                </a:ext>
              </a:extLst>
            </p:cNvPr>
            <p:cNvGraphicFramePr/>
            <p:nvPr>
              <p:custDataLst>
                <p:tags r:id="rId9"/>
              </p:custDataLst>
              <p:extLst>
                <p:ext uri="{D42A27DB-BD31-4B8C-83A1-F6EECF244321}">
                  <p14:modId xmlns:p14="http://schemas.microsoft.com/office/powerpoint/2010/main" val="3248486452"/>
                </p:ext>
              </p:extLst>
            </p:nvPr>
          </p:nvGraphicFramePr>
          <p:xfrm>
            <a:off x="7621588" y="1541463"/>
            <a:ext cx="2843212" cy="1843087"/>
          </p:xfrm>
          <a:graphic>
            <a:graphicData uri="http://schemas.openxmlformats.org/drawingml/2006/chart">
              <c:chart xmlns:c="http://schemas.openxmlformats.org/drawingml/2006/chart" xmlns:r="http://schemas.openxmlformats.org/officeDocument/2006/relationships" r:id="rId15"/>
            </a:graphicData>
          </a:graphic>
        </p:graphicFrame>
        <p:sp>
          <p:nvSpPr>
            <p:cNvPr id="7" name="TextBox 6">
              <a:extLst>
                <a:ext uri="{FF2B5EF4-FFF2-40B4-BE49-F238E27FC236}">
                  <a16:creationId xmlns:a16="http://schemas.microsoft.com/office/drawing/2014/main" id="{3C786F84-4687-42F4-AE14-138001664F29}"/>
                </a:ext>
              </a:extLst>
            </p:cNvPr>
            <p:cNvSpPr txBox="1"/>
            <p:nvPr/>
          </p:nvSpPr>
          <p:spPr>
            <a:xfrm>
              <a:off x="8625162" y="1419180"/>
              <a:ext cx="1224699"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~15.3k</a:t>
              </a:r>
            </a:p>
          </p:txBody>
        </p:sp>
        <p:sp>
          <p:nvSpPr>
            <p:cNvPr id="44" name="TextBox 43">
              <a:extLst>
                <a:ext uri="{FF2B5EF4-FFF2-40B4-BE49-F238E27FC236}">
                  <a16:creationId xmlns:a16="http://schemas.microsoft.com/office/drawing/2014/main" id="{DD449D1F-6813-441A-88FC-619A89ECD352}"/>
                </a:ext>
              </a:extLst>
            </p:cNvPr>
            <p:cNvSpPr txBox="1"/>
            <p:nvPr/>
          </p:nvSpPr>
          <p:spPr>
            <a:xfrm>
              <a:off x="8695503" y="2207019"/>
              <a:ext cx="1154359"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All other incidents</a:t>
              </a:r>
            </a:p>
          </p:txBody>
        </p:sp>
        <p:sp>
          <p:nvSpPr>
            <p:cNvPr id="46" name="TextBox 45">
              <a:extLst>
                <a:ext uri="{FF2B5EF4-FFF2-40B4-BE49-F238E27FC236}">
                  <a16:creationId xmlns:a16="http://schemas.microsoft.com/office/drawing/2014/main" id="{79599FFF-92B8-4D54-962B-20F44AFF7FFA}"/>
                </a:ext>
              </a:extLst>
            </p:cNvPr>
            <p:cNvSpPr txBox="1"/>
            <p:nvPr/>
          </p:nvSpPr>
          <p:spPr>
            <a:xfrm>
              <a:off x="8560892" y="3080034"/>
              <a:ext cx="1419225" cy="142821"/>
            </a:xfrm>
            <a:prstGeom prst="rect">
              <a:avLst/>
            </a:prstGeom>
            <a:solidFill>
              <a:srgbClr val="747480"/>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FFFFFF"/>
                  </a:solidFill>
                  <a:effectLst/>
                  <a:uLnTx/>
                  <a:uFillTx/>
                  <a:latin typeface="EYInterstate Light"/>
                  <a:ea typeface="+mn-ea"/>
                  <a:cs typeface="+mn-cs"/>
                </a:rPr>
                <a:t>Suspension or expulsion</a:t>
              </a:r>
            </a:p>
          </p:txBody>
        </p:sp>
        <p:sp>
          <p:nvSpPr>
            <p:cNvPr id="49" name="TextBox 48">
              <a:extLst>
                <a:ext uri="{FF2B5EF4-FFF2-40B4-BE49-F238E27FC236}">
                  <a16:creationId xmlns:a16="http://schemas.microsoft.com/office/drawing/2014/main" id="{7AAF2B23-A0E3-4379-8AA6-315EE9B6BD87}"/>
                </a:ext>
              </a:extLst>
            </p:cNvPr>
            <p:cNvSpPr txBox="1"/>
            <p:nvPr/>
          </p:nvSpPr>
          <p:spPr>
            <a:xfrm>
              <a:off x="8231859" y="3289383"/>
              <a:ext cx="2085975"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AD796C12-3620-48DE-9ACF-E069216A307C}" type="datetime'T''o''''t''al incide''nts ''''r''eported'' (''''SY21''''-22)'">
                <a:rPr kumimoji="0" lang="en-IN" altLang="en-US" sz="1000" b="0" i="0" u="none" strike="noStrike" kern="1200" cap="none" spc="0" normalizeH="0" baseline="0" noProof="0" smtClean="0">
                  <a:ln>
                    <a:noFill/>
                  </a:ln>
                  <a:solidFill>
                    <a:srgbClr val="2E2E38"/>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Total incidents reported (SY21-22)</a:t>
              </a:fld>
              <a:r>
                <a:rPr kumimoji="0" lang="en-IN" altLang="en-US" sz="1000" b="0" i="0" u="none" strike="noStrike" kern="1200" cap="none" spc="0" normalizeH="0" baseline="30000" noProof="0" dirty="0">
                  <a:ln>
                    <a:noFill/>
                  </a:ln>
                  <a:solidFill>
                    <a:srgbClr val="2E2E38"/>
                  </a:solidFill>
                  <a:effectLst/>
                  <a:uLnTx/>
                  <a:uFillTx/>
                  <a:latin typeface="EYInterstate Light"/>
                  <a:ea typeface="+mn-ea"/>
                  <a:cs typeface="+mn-cs"/>
                </a:rPr>
                <a:t>3</a:t>
              </a:r>
              <a:endParaRPr kumimoji="0" lang="en-IN" sz="1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82" name="Callout_63804724569756622312">
              <a:extLst>
                <a:ext uri="{FF2B5EF4-FFF2-40B4-BE49-F238E27FC236}">
                  <a16:creationId xmlns:a16="http://schemas.microsoft.com/office/drawing/2014/main" id="{CE0D7B08-0B46-46B4-B5C2-CEC207D5E41B}"/>
                </a:ext>
              </a:extLst>
            </p:cNvPr>
            <p:cNvSpPr/>
            <p:nvPr>
              <p:custDataLst>
                <p:tags r:id="rId10"/>
              </p:custDataLst>
            </p:nvPr>
          </p:nvSpPr>
          <p:spPr>
            <a:xfrm>
              <a:off x="10247602" y="2522237"/>
              <a:ext cx="1610081" cy="557797"/>
            </a:xfrm>
            <a:prstGeom prst="wedgeRectCallout">
              <a:avLst>
                <a:gd name="adj1" fmla="val -59508"/>
                <a:gd name="adj2" fmla="val 3234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mn-cs"/>
                </a:rPr>
                <a:t>Of the 15,275 unique incidents reported, 2,380 resulted in a suspension or expulsion</a:t>
              </a:r>
            </a:p>
          </p:txBody>
        </p:sp>
      </p:grpSp>
      <p:sp>
        <p:nvSpPr>
          <p:cNvPr id="362" name="Arrow: Left-Right 361">
            <a:extLst>
              <a:ext uri="{FF2B5EF4-FFF2-40B4-BE49-F238E27FC236}">
                <a16:creationId xmlns:a16="http://schemas.microsoft.com/office/drawing/2014/main" id="{3B86B1D4-2E18-4952-8206-8ACD69911EA2}"/>
              </a:ext>
            </a:extLst>
          </p:cNvPr>
          <p:cNvSpPr/>
          <p:nvPr/>
        </p:nvSpPr>
        <p:spPr>
          <a:xfrm>
            <a:off x="7405795" y="3576638"/>
            <a:ext cx="3477120" cy="44132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Sample student suspension/expulsion hearing documentation,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 </a:t>
            </a:r>
          </a:p>
        </p:txBody>
      </p:sp>
      <p:cxnSp>
        <p:nvCxnSpPr>
          <p:cNvPr id="364" name="Straight Connector 363">
            <a:extLst>
              <a:ext uri="{FF2B5EF4-FFF2-40B4-BE49-F238E27FC236}">
                <a16:creationId xmlns:a16="http://schemas.microsoft.com/office/drawing/2014/main" id="{1562696F-B249-4BE5-BA55-79D40E6C117D}"/>
              </a:ext>
              <a:ext uri="{C183D7F6-B498-43B3-948B-1728B52AA6E4}">
                <adec:decorative xmlns:adec="http://schemas.microsoft.com/office/drawing/2017/decorative" val="1"/>
              </a:ext>
            </a:extLst>
          </p:cNvPr>
          <p:cNvCxnSpPr>
            <a:cxnSpLocks/>
            <a:stCxn id="362" idx="4"/>
            <a:endCxn id="362" idx="6"/>
          </p:cNvCxnSpPr>
          <p:nvPr/>
        </p:nvCxnSpPr>
        <p:spPr>
          <a:xfrm>
            <a:off x="7405795" y="401796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descr="Please refer to notes section for 'Graph 2 - Sample student suspension/expulsion hearing documentation, SY2021-22' chart description">
            <a:extLst>
              <a:ext uri="{FF2B5EF4-FFF2-40B4-BE49-F238E27FC236}">
                <a16:creationId xmlns:a16="http://schemas.microsoft.com/office/drawing/2014/main" id="{8633EA5A-C10A-4CB2-B723-075342FD32D4}"/>
              </a:ext>
            </a:extLst>
          </p:cNvPr>
          <p:cNvGrpSpPr/>
          <p:nvPr/>
        </p:nvGrpSpPr>
        <p:grpSpPr>
          <a:xfrm>
            <a:off x="5547102" y="4039385"/>
            <a:ext cx="6458440" cy="1760755"/>
            <a:chOff x="5547102" y="4039385"/>
            <a:chExt cx="6458440" cy="1760755"/>
          </a:xfrm>
        </p:grpSpPr>
        <p:graphicFrame>
          <p:nvGraphicFramePr>
            <p:cNvPr id="42" name="Chart 41">
              <a:extLst>
                <a:ext uri="{FF2B5EF4-FFF2-40B4-BE49-F238E27FC236}">
                  <a16:creationId xmlns:a16="http://schemas.microsoft.com/office/drawing/2014/main" id="{544FD1BF-9470-46FD-AB36-75DA80E43EE8}"/>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2852618114"/>
                </p:ext>
              </p:extLst>
            </p:nvPr>
          </p:nvGraphicFramePr>
          <p:xfrm>
            <a:off x="7316788" y="4157663"/>
            <a:ext cx="2033587" cy="1543050"/>
          </p:xfrm>
          <a:graphic>
            <a:graphicData uri="http://schemas.openxmlformats.org/drawingml/2006/chart">
              <c:chart xmlns:c="http://schemas.openxmlformats.org/drawingml/2006/chart" xmlns:r="http://schemas.openxmlformats.org/officeDocument/2006/relationships" r:id="rId16"/>
            </a:graphicData>
          </a:graphic>
        </p:graphicFrame>
        <p:sp>
          <p:nvSpPr>
            <p:cNvPr id="51" name="TextBox 50">
              <a:extLst>
                <a:ext uri="{FF2B5EF4-FFF2-40B4-BE49-F238E27FC236}">
                  <a16:creationId xmlns:a16="http://schemas.microsoft.com/office/drawing/2014/main" id="{C51AD08E-F3AE-42E8-BD1F-00EB247D59BF}"/>
                </a:ext>
              </a:extLst>
            </p:cNvPr>
            <p:cNvSpPr txBox="1"/>
            <p:nvPr/>
          </p:nvSpPr>
          <p:spPr>
            <a:xfrm>
              <a:off x="8355265" y="4042085"/>
              <a:ext cx="415925"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n=100</a:t>
              </a:r>
            </a:p>
          </p:txBody>
        </p:sp>
        <p:sp>
          <p:nvSpPr>
            <p:cNvPr id="55" name="TextBox 54">
              <a:extLst>
                <a:ext uri="{FF2B5EF4-FFF2-40B4-BE49-F238E27FC236}">
                  <a16:creationId xmlns:a16="http://schemas.microsoft.com/office/drawing/2014/main" id="{F4CEAA48-1892-4559-A39C-ED795AEB30C2}"/>
                </a:ext>
              </a:extLst>
            </p:cNvPr>
            <p:cNvSpPr txBox="1"/>
            <p:nvPr/>
          </p:nvSpPr>
          <p:spPr>
            <a:xfrm>
              <a:off x="8350587" y="4330848"/>
              <a:ext cx="415925"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13094896-F254-43A7-962A-6D5FB50F3A68}" type="datetime'''''O''''t''''''''''h''''''''''''''e''''''''''r'''">
                <a:rPr kumimoji="0" lang="en-IN" altLang="en-US" sz="1000" b="0" i="0" u="none" strike="noStrike" kern="1200" cap="none" spc="0" normalizeH="0" baseline="0" noProof="0" smtClean="0">
                  <a:ln>
                    <a:noFill/>
                  </a:ln>
                  <a:solidFill>
                    <a:srgbClr val="2E2E38"/>
                  </a:solidFill>
                  <a:effectLst/>
                  <a:uLnTx/>
                  <a:uFillTx/>
                  <a:latin typeface="EYInterstate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Other</a:t>
              </a:fld>
              <a:r>
                <a:rPr kumimoji="0" lang="en-IN" altLang="en-US" sz="1000" b="0" i="0" u="none" strike="noStrike" kern="1200" cap="none" spc="0" normalizeH="0" baseline="30000" noProof="0" dirty="0">
                  <a:ln>
                    <a:noFill/>
                  </a:ln>
                  <a:solidFill>
                    <a:srgbClr val="2E2E38"/>
                  </a:solidFill>
                  <a:effectLst/>
                  <a:uLnTx/>
                  <a:uFillTx/>
                  <a:latin typeface="EYInterstate Light"/>
                  <a:ea typeface="+mn-ea"/>
                  <a:cs typeface="+mn-cs"/>
                </a:rPr>
                <a:t>4</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56" name="TextBox 55">
              <a:extLst>
                <a:ext uri="{FF2B5EF4-FFF2-40B4-BE49-F238E27FC236}">
                  <a16:creationId xmlns:a16="http://schemas.microsoft.com/office/drawing/2014/main" id="{887A799A-076E-4305-8BE0-B092AD4A420A}"/>
                </a:ext>
              </a:extLst>
            </p:cNvPr>
            <p:cNvSpPr txBox="1"/>
            <p:nvPr/>
          </p:nvSpPr>
          <p:spPr>
            <a:xfrm>
              <a:off x="8214979" y="4956775"/>
              <a:ext cx="760997" cy="32617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FFFFFF"/>
                  </a:solidFill>
                  <a:effectLst/>
                  <a:uLnTx/>
                  <a:uFillTx/>
                  <a:latin typeface="EYInterstate Light"/>
                  <a:ea typeface="+mn-ea"/>
                  <a:cs typeface="+mn-cs"/>
                </a:rPr>
                <a:t>Suspension or expulsion</a:t>
              </a:r>
            </a:p>
          </p:txBody>
        </p:sp>
        <p:sp>
          <p:nvSpPr>
            <p:cNvPr id="60" name="TextBox 59">
              <a:extLst>
                <a:ext uri="{FF2B5EF4-FFF2-40B4-BE49-F238E27FC236}">
                  <a16:creationId xmlns:a16="http://schemas.microsoft.com/office/drawing/2014/main" id="{BFFE3358-CDBD-4C00-9411-F9E02F4E4562}"/>
                </a:ext>
              </a:extLst>
            </p:cNvPr>
            <p:cNvSpPr txBox="1"/>
            <p:nvPr/>
          </p:nvSpPr>
          <p:spPr>
            <a:xfrm>
              <a:off x="8137859" y="5607129"/>
              <a:ext cx="846138"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IN" altLang="en-US" sz="1000" b="0" i="0" u="none" strike="noStrike" kern="1200" cap="none" spc="0" normalizeH="0" baseline="0" noProof="0" dirty="0">
                  <a:ln>
                    <a:noFill/>
                  </a:ln>
                  <a:solidFill>
                    <a:srgbClr val="2E2E38"/>
                  </a:solidFill>
                  <a:effectLst/>
                  <a:uLnTx/>
                  <a:uFillTx/>
                  <a:latin typeface="EYInterstate Light"/>
                  <a:ea typeface="+mn-ea"/>
                  <a:cs typeface="+mn-cs"/>
                </a:rPr>
                <a:t>Discipline type</a:t>
              </a:r>
              <a:endParaRPr kumimoji="0" lang="en-IN" sz="1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465" name="Callout_63804724569756622312">
              <a:extLst>
                <a:ext uri="{FF2B5EF4-FFF2-40B4-BE49-F238E27FC236}">
                  <a16:creationId xmlns:a16="http://schemas.microsoft.com/office/drawing/2014/main" id="{8C3A0597-2B99-4D70-AAF1-9DF8240531FD}"/>
                </a:ext>
              </a:extLst>
            </p:cNvPr>
            <p:cNvSpPr/>
            <p:nvPr>
              <p:custDataLst>
                <p:tags r:id="rId5"/>
              </p:custDataLst>
            </p:nvPr>
          </p:nvSpPr>
          <p:spPr>
            <a:xfrm>
              <a:off x="5547102" y="4762989"/>
              <a:ext cx="1769686" cy="754216"/>
            </a:xfrm>
            <a:prstGeom prst="wedgeRectCallout">
              <a:avLst>
                <a:gd name="adj1" fmla="val 56462"/>
                <a:gd name="adj2" fmla="val -30729"/>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mn-cs"/>
                </a:rPr>
                <a:t>In a random sample of 100 SY2021-22 BPS incidents that had an action of suspension or more severe, 73 were suspension or expulsion</a:t>
              </a:r>
              <a:r>
                <a:rPr kumimoji="0" lang="en-US" sz="900" b="0" i="1" u="none" strike="noStrike" kern="1200" cap="none" spc="0" normalizeH="0" baseline="30000" noProof="0" dirty="0">
                  <a:ln>
                    <a:noFill/>
                  </a:ln>
                  <a:solidFill>
                    <a:srgbClr val="2E2E38"/>
                  </a:solidFill>
                  <a:effectLst/>
                  <a:uLnTx/>
                  <a:uFillTx/>
                  <a:latin typeface="EYInterstate Light"/>
                  <a:ea typeface="+mn-ea"/>
                  <a:cs typeface="+mn-cs"/>
                </a:rPr>
                <a:t>3</a:t>
              </a:r>
              <a:endParaRPr kumimoji="0" lang="en-US" sz="900" b="0" i="1"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3" name="Straight Connector 52">
              <a:extLst>
                <a:ext uri="{FF2B5EF4-FFF2-40B4-BE49-F238E27FC236}">
                  <a16:creationId xmlns:a16="http://schemas.microsoft.com/office/drawing/2014/main" id="{5512C226-BFBF-4915-87A2-69E78850277E}"/>
                </a:ext>
                <a:ext uri="{C183D7F6-B498-43B3-948B-1728B52AA6E4}">
                  <adec:decorative xmlns:adec="http://schemas.microsoft.com/office/drawing/2017/decorative" val="1"/>
                </a:ext>
              </a:extLst>
            </p:cNvPr>
            <p:cNvCxnSpPr>
              <a:cxnSpLocks/>
            </p:cNvCxnSpPr>
            <p:nvPr>
              <p:custDataLst>
                <p:tags r:id="rId6"/>
              </p:custDataLst>
            </p:nvPr>
          </p:nvCxnSpPr>
          <p:spPr bwMode="gray">
            <a:xfrm flipV="1">
              <a:off x="8953500" y="4256088"/>
              <a:ext cx="468313" cy="363538"/>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5" name="Chart 44">
              <a:extLst>
                <a:ext uri="{FF2B5EF4-FFF2-40B4-BE49-F238E27FC236}">
                  <a16:creationId xmlns:a16="http://schemas.microsoft.com/office/drawing/2014/main" id="{8D912756-5F9B-472C-81C1-4F58058D17E6}"/>
                </a:ext>
                <a:ext uri="{C183D7F6-B498-43B3-948B-1728B52AA6E4}">
                  <adec:decorative xmlns:adec="http://schemas.microsoft.com/office/drawing/2017/decorative" val="1"/>
                </a:ext>
              </a:extLst>
            </p:cNvPr>
            <p:cNvGraphicFramePr/>
            <p:nvPr>
              <p:custDataLst>
                <p:tags r:id="rId7"/>
              </p:custDataLst>
              <p:extLst>
                <p:ext uri="{D42A27DB-BD31-4B8C-83A1-F6EECF244321}">
                  <p14:modId xmlns:p14="http://schemas.microsoft.com/office/powerpoint/2010/main" val="2104581036"/>
                </p:ext>
              </p:extLst>
            </p:nvPr>
          </p:nvGraphicFramePr>
          <p:xfrm>
            <a:off x="9005888" y="4173538"/>
            <a:ext cx="1665287" cy="1511300"/>
          </p:xfrm>
          <a:graphic>
            <a:graphicData uri="http://schemas.openxmlformats.org/drawingml/2006/chart">
              <c:chart xmlns:c="http://schemas.openxmlformats.org/drawingml/2006/chart" xmlns:r="http://schemas.openxmlformats.org/officeDocument/2006/relationships" r:id="rId17"/>
            </a:graphicData>
          </a:graphic>
        </p:graphicFrame>
        <p:sp>
          <p:nvSpPr>
            <p:cNvPr id="54" name="TextBox 53">
              <a:extLst>
                <a:ext uri="{FF2B5EF4-FFF2-40B4-BE49-F238E27FC236}">
                  <a16:creationId xmlns:a16="http://schemas.microsoft.com/office/drawing/2014/main" id="{BD156C9C-F70E-495B-B984-ED5F7603C834}"/>
                </a:ext>
              </a:extLst>
            </p:cNvPr>
            <p:cNvSpPr txBox="1"/>
            <p:nvPr/>
          </p:nvSpPr>
          <p:spPr>
            <a:xfrm>
              <a:off x="9625684" y="4039385"/>
              <a:ext cx="415925"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n=73</a:t>
              </a:r>
            </a:p>
          </p:txBody>
        </p:sp>
        <p:sp>
          <p:nvSpPr>
            <p:cNvPr id="57" name="TextBox 56">
              <a:extLst>
                <a:ext uri="{FF2B5EF4-FFF2-40B4-BE49-F238E27FC236}">
                  <a16:creationId xmlns:a16="http://schemas.microsoft.com/office/drawing/2014/main" id="{5C33BF87-0DB2-4870-892A-85CAF6C9C513}"/>
                </a:ext>
              </a:extLst>
            </p:cNvPr>
            <p:cNvSpPr txBox="1"/>
            <p:nvPr/>
          </p:nvSpPr>
          <p:spPr>
            <a:xfrm>
              <a:off x="9761957" y="4426258"/>
              <a:ext cx="193675" cy="1524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FFFFFF"/>
                  </a:solidFill>
                  <a:effectLst/>
                  <a:uLnTx/>
                  <a:uFillTx/>
                  <a:latin typeface="EYInterstate Light"/>
                  <a:ea typeface="+mn-ea"/>
                  <a:cs typeface="+mn-cs"/>
                </a:rPr>
                <a:t>No</a:t>
              </a:r>
            </a:p>
          </p:txBody>
        </p:sp>
        <p:sp>
          <p:nvSpPr>
            <p:cNvPr id="58" name="TextBox 57">
              <a:extLst>
                <a:ext uri="{FF2B5EF4-FFF2-40B4-BE49-F238E27FC236}">
                  <a16:creationId xmlns:a16="http://schemas.microsoft.com/office/drawing/2014/main" id="{0CB23AF2-0C0C-4B5B-B07A-AB96AF9E5B27}"/>
                </a:ext>
              </a:extLst>
            </p:cNvPr>
            <p:cNvSpPr txBox="1"/>
            <p:nvPr/>
          </p:nvSpPr>
          <p:spPr>
            <a:xfrm>
              <a:off x="9733629" y="5098019"/>
              <a:ext cx="244476" cy="15096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chemeClr val="bg1"/>
                  </a:solidFill>
                  <a:effectLst/>
                  <a:uLnTx/>
                  <a:uFillTx/>
                  <a:latin typeface="EYInterstate Light"/>
                  <a:ea typeface="+mn-ea"/>
                  <a:cs typeface="+mn-cs"/>
                </a:rPr>
                <a:t>Yes</a:t>
              </a:r>
            </a:p>
          </p:txBody>
        </p:sp>
        <p:sp>
          <p:nvSpPr>
            <p:cNvPr id="61" name="TextBox 60">
              <a:extLst>
                <a:ext uri="{FF2B5EF4-FFF2-40B4-BE49-F238E27FC236}">
                  <a16:creationId xmlns:a16="http://schemas.microsoft.com/office/drawing/2014/main" id="{D6519324-1514-4775-847D-43FD6470CD06}"/>
                </a:ext>
              </a:extLst>
            </p:cNvPr>
            <p:cNvSpPr txBox="1"/>
            <p:nvPr/>
          </p:nvSpPr>
          <p:spPr>
            <a:xfrm>
              <a:off x="9131261" y="5609319"/>
              <a:ext cx="1420812"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IN" altLang="en-US" sz="1000" b="0" i="0" u="none" strike="noStrike" kern="1200" cap="none" spc="0" normalizeH="0" baseline="0" noProof="0" dirty="0">
                  <a:ln>
                    <a:noFill/>
                  </a:ln>
                  <a:solidFill>
                    <a:srgbClr val="2E2E38"/>
                  </a:solidFill>
                  <a:effectLst/>
                  <a:uLnTx/>
                  <a:uFillTx/>
                  <a:latin typeface="EYInterstate Light"/>
                  <a:ea typeface="+mn-ea"/>
                  <a:cs typeface="+mn-cs"/>
                </a:rPr>
                <a:t>Documentation in Aspen</a:t>
              </a:r>
              <a:endParaRPr kumimoji="0" lang="en-IN" sz="1000" b="0" i="0" u="none" strike="noStrike" kern="1200" cap="none" spc="0" normalizeH="0" baseline="30000" noProof="0" dirty="0">
                <a:ln>
                  <a:noFill/>
                </a:ln>
                <a:solidFill>
                  <a:srgbClr val="2E2E38"/>
                </a:solidFill>
                <a:effectLst/>
                <a:uLnTx/>
                <a:uFillTx/>
                <a:latin typeface="EYInterstate Light"/>
                <a:ea typeface="+mn-ea"/>
                <a:cs typeface="+mn-cs"/>
              </a:endParaRPr>
            </a:p>
          </p:txBody>
        </p:sp>
        <p:sp>
          <p:nvSpPr>
            <p:cNvPr id="133" name="Callout_63804724569756622312">
              <a:extLst>
                <a:ext uri="{FF2B5EF4-FFF2-40B4-BE49-F238E27FC236}">
                  <a16:creationId xmlns:a16="http://schemas.microsoft.com/office/drawing/2014/main" id="{B5EC7807-9F45-48CC-A3D2-C3C180480B78}"/>
                </a:ext>
              </a:extLst>
            </p:cNvPr>
            <p:cNvSpPr/>
            <p:nvPr>
              <p:custDataLst>
                <p:tags r:id="rId8"/>
              </p:custDataLst>
            </p:nvPr>
          </p:nvSpPr>
          <p:spPr>
            <a:xfrm>
              <a:off x="10723563" y="4153936"/>
              <a:ext cx="1281979" cy="1449832"/>
            </a:xfrm>
            <a:prstGeom prst="wedgeRectCallout">
              <a:avLst>
                <a:gd name="adj1" fmla="val -66868"/>
                <a:gd name="adj2" fmla="val -19989"/>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mn-cs"/>
                </a:rPr>
                <a:t>Of the 73 suspensions and expulsions in the sample, ~37% did not have hearing documentation in Aspen (not an explicit BPS requirement), making it hard to assess for completeness</a:t>
              </a:r>
            </a:p>
          </p:txBody>
        </p:sp>
      </p:grpSp>
      <p:sp>
        <p:nvSpPr>
          <p:cNvPr id="175" name="footnote_63804743557010734124" descr="Footnote">
            <a:extLst>
              <a:ext uri="{FF2B5EF4-FFF2-40B4-BE49-F238E27FC236}">
                <a16:creationId xmlns:a16="http://schemas.microsoft.com/office/drawing/2014/main" id="{F9FE7D5D-FAA8-49C0-BE50-DF8AE2C69ECC}"/>
              </a:ext>
            </a:extLst>
          </p:cNvPr>
          <p:cNvSpPr txBox="1"/>
          <p:nvPr/>
        </p:nvSpPr>
        <p:spPr>
          <a:xfrm>
            <a:off x="609916" y="6016625"/>
            <a:ext cx="10690087" cy="387244"/>
          </a:xfrm>
          <a:prstGeom prst="rect">
            <a:avLst/>
          </a:prstGeom>
          <a:noFill/>
        </p:spPr>
        <p:txBody>
          <a:bodyPr vert="horz" wrap="square" lIns="0" tIns="0" rIns="0" bIns="0" numCol="1" rtlCol="0" anchor="b" anchorCtr="0">
            <a:noAutofit/>
          </a:bodyPr>
          <a:lstStyle/>
          <a:p>
            <a:pPr marL="0" marR="0" lvl="0" indent="0" algn="l" defTabSz="914400" rtl="0" eaLnBrk="1" fontAlgn="auto" latinLnBrk="0" hangingPunct="1">
              <a:lnSpc>
                <a:spcPct val="100000"/>
              </a:lnSpc>
              <a:spcBef>
                <a:spcPct val="0"/>
              </a:spcBef>
              <a:spcAft>
                <a:spcPct val="0"/>
              </a:spcAft>
              <a:buClrTx/>
              <a:buSzPct val="10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1. DESE definition of students disciplined includes: suspensions, expulsions, alternate settings, emergency removals, school-based arrests, and law enforcement referrals</a:t>
            </a:r>
          </a:p>
          <a:p>
            <a:pPr marL="0" marR="0" lvl="0" indent="0" algn="l" defTabSz="914400" rtl="0" eaLnBrk="1" fontAlgn="auto" latinLnBrk="0" hangingPunct="1">
              <a:lnSpc>
                <a:spcPct val="100000"/>
              </a:lnSpc>
              <a:spcBef>
                <a:spcPct val="0"/>
              </a:spcBef>
              <a:spcAft>
                <a:spcPct val="0"/>
              </a:spcAft>
              <a:buClrTx/>
              <a:buSzPct val="10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2. A manifestation determination review is a meeting that determines if the child’s behavior that led to the disciplinary infraction is linked to his or her disabilities</a:t>
            </a:r>
          </a:p>
          <a:p>
            <a:pPr marL="0" marR="0" lvl="0" indent="0" algn="l" defTabSz="914400" rtl="0" eaLnBrk="1" fontAlgn="auto" latinLnBrk="0" hangingPunct="1">
              <a:lnSpc>
                <a:spcPct val="100000"/>
              </a:lnSpc>
              <a:spcBef>
                <a:spcPct val="0"/>
              </a:spcBef>
              <a:spcAft>
                <a:spcPct val="0"/>
              </a:spcAft>
              <a:buClrTx/>
              <a:buSzPct val="10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3. See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18" action="ppaction://hlinksldjump"/>
              </a:rPr>
              <a:t>appendix</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for sampling methodology and statistics, and a full list of disciplinary actions included in the sample</a:t>
            </a:r>
          </a:p>
        </p:txBody>
      </p:sp>
      <p:sp>
        <p:nvSpPr>
          <p:cNvPr id="34" name="source_6380462250142746980" descr="Source">
            <a:extLst>
              <a:ext uri="{FF2B5EF4-FFF2-40B4-BE49-F238E27FC236}">
                <a16:creationId xmlns:a16="http://schemas.microsoft.com/office/drawing/2014/main" id="{DF406F80-D6B4-488E-A340-7E159EDF391A}"/>
              </a:ext>
            </a:extLst>
          </p:cNvPr>
          <p:cNvSpPr txBox="1"/>
          <p:nvPr/>
        </p:nvSpPr>
        <p:spPr>
          <a:xfrm>
            <a:off x="609918" y="6507479"/>
            <a:ext cx="2922422"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SY2021-22 disciplinary incident data; SY2021-2022 disciplinary actions data; EY DESE, BPS, and school interviews; BPS and DESE policies</a:t>
            </a:r>
          </a:p>
        </p:txBody>
      </p:sp>
      <p:sp>
        <p:nvSpPr>
          <p:cNvPr id="43" name="TextBox 42">
            <a:extLst>
              <a:ext uri="{FF2B5EF4-FFF2-40B4-BE49-F238E27FC236}">
                <a16:creationId xmlns:a16="http://schemas.microsoft.com/office/drawing/2014/main" id="{28160CBC-7750-4482-9D54-79F035135D8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800071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52757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3"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590400"/>
          </a:xfrm>
        </p:spPr>
        <p:txBody>
          <a:bodyPr vert="horz"/>
          <a:lstStyle/>
          <a:p>
            <a:r>
              <a:rPr lang="en-GB" dirty="0"/>
              <a:t>Detailed domain observations and opportunities (1/2)</a:t>
            </a:r>
            <a:br>
              <a:rPr lang="en-GB" dirty="0"/>
            </a:br>
            <a:r>
              <a:rPr lang="en-IN" sz="1600" dirty="0"/>
              <a:t>BPS has in place well established policies and procedures for student discipline, with well defined roles</a:t>
            </a:r>
            <a:endParaRPr lang="en-IN" sz="1600" dirty="0">
              <a:solidFill>
                <a:srgbClr val="FF0000"/>
              </a:solidFill>
            </a:endParaRPr>
          </a:p>
        </p:txBody>
      </p:sp>
      <p:sp>
        <p:nvSpPr>
          <p:cNvPr id="30" name="Rectangle 29">
            <a:extLst>
              <a:ext uri="{FF2B5EF4-FFF2-40B4-BE49-F238E27FC236}">
                <a16:creationId xmlns:a16="http://schemas.microsoft.com/office/drawing/2014/main" id="{C72426D8-FE43-4815-85F5-DEB1AD69B021}"/>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3. Student discipline</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963243"/>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discipline observations and opportunities</a:t>
            </a:r>
            <a:endParaRPr lang="en-US" sz="1200" dirty="0">
              <a:solidFill>
                <a:schemeClr val="bg1"/>
              </a:solidFill>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29172" y="1220612"/>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1185022849"/>
              </p:ext>
            </p:extLst>
          </p:nvPr>
        </p:nvGraphicFramePr>
        <p:xfrm>
          <a:off x="603383" y="1267909"/>
          <a:ext cx="10985052" cy="4693920"/>
        </p:xfrm>
        <a:graphic>
          <a:graphicData uri="http://schemas.openxmlformats.org/drawingml/2006/table">
            <a:tbl>
              <a:tblPr firstRow="1" bandRow="1">
                <a:tableStyleId>{5C22544A-7EE6-4342-B048-85BDC9FD1C3A}</a:tableStyleId>
              </a:tblPr>
              <a:tblGrid>
                <a:gridCol w="2776815">
                  <a:extLst>
                    <a:ext uri="{9D8B030D-6E8A-4147-A177-3AD203B41FA5}">
                      <a16:colId xmlns:a16="http://schemas.microsoft.com/office/drawing/2014/main" val="1000314679"/>
                    </a:ext>
                  </a:extLst>
                </a:gridCol>
                <a:gridCol w="903044">
                  <a:extLst>
                    <a:ext uri="{9D8B030D-6E8A-4147-A177-3AD203B41FA5}">
                      <a16:colId xmlns:a16="http://schemas.microsoft.com/office/drawing/2014/main" val="2181447210"/>
                    </a:ext>
                  </a:extLst>
                </a:gridCol>
                <a:gridCol w="3257989">
                  <a:extLst>
                    <a:ext uri="{9D8B030D-6E8A-4147-A177-3AD203B41FA5}">
                      <a16:colId xmlns:a16="http://schemas.microsoft.com/office/drawing/2014/main" val="3299172009"/>
                    </a:ext>
                  </a:extLst>
                </a:gridCol>
                <a:gridCol w="4047204">
                  <a:extLst>
                    <a:ext uri="{9D8B030D-6E8A-4147-A177-3AD203B41FA5}">
                      <a16:colId xmlns:a16="http://schemas.microsoft.com/office/drawing/2014/main" val="850559032"/>
                    </a:ext>
                  </a:extLst>
                </a:gridCol>
              </a:tblGrid>
              <a:tr h="133038">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532151">
                <a:tc>
                  <a:txBody>
                    <a:bodyPr/>
                    <a:lstStyle/>
                    <a:p>
                      <a:pPr marL="0" indent="-126000" algn="l">
                        <a:buClr>
                          <a:srgbClr val="1A9AFA"/>
                        </a:buClr>
                        <a:buSzPct val="75000"/>
                        <a:buFontTx/>
                        <a:buNone/>
                      </a:pPr>
                      <a:r>
                        <a:rPr lang="en-US" sz="1100" b="1" dirty="0">
                          <a:solidFill>
                            <a:schemeClr val="bg1"/>
                          </a:solidFill>
                          <a:latin typeface="+mj-lt"/>
                        </a:rPr>
                        <a:t>Policy</a:t>
                      </a:r>
                      <a:r>
                        <a:rPr lang="en-US" sz="1100" b="0" dirty="0">
                          <a:solidFill>
                            <a:schemeClr val="bg1"/>
                          </a:solidFill>
                          <a:latin typeface="+mj-lt"/>
                        </a:rPr>
                        <a:t>: </a:t>
                      </a:r>
                      <a:r>
                        <a:rPr lang="en-US" sz="1100" b="0" i="1" dirty="0">
                          <a:solidFill>
                            <a:schemeClr val="bg1"/>
                          </a:solidFill>
                          <a:latin typeface="+mj-lt"/>
                        </a:rPr>
                        <a:t>Does a formal policy exist for student discipline?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lvl="0" indent="-126000" algn="l">
                        <a:buClrTx/>
                        <a:buSzPct val="75000"/>
                        <a:buFont typeface="Wingdings 3" panose="05040102010807070707" pitchFamily="18" charset="2"/>
                        <a:buChar char=""/>
                      </a:pPr>
                      <a:r>
                        <a:rPr lang="en-US" sz="1100" b="0" dirty="0">
                          <a:solidFill>
                            <a:srgbClr val="2E2E38"/>
                          </a:solidFill>
                          <a:latin typeface="+mj-lt"/>
                        </a:rPr>
                        <a:t>The formal policy exists for the whole disciplinary process and different roles of people involved during the entire process in Superintendent Circular 05, though schools are not required to submit hearing information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Require that schools submit the hearing reports into Aspen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665189">
                <a:tc>
                  <a:txBody>
                    <a:bodyPr/>
                    <a:lstStyle/>
                    <a:p>
                      <a:pPr marL="0" indent="-126000" algn="l">
                        <a:buClr>
                          <a:srgbClr val="1A9AFA"/>
                        </a:buClr>
                        <a:buSzPct val="75000"/>
                        <a:buFontTx/>
                        <a:buNone/>
                      </a:pPr>
                      <a:r>
                        <a:rPr lang="en-US" sz="1100" b="1" dirty="0">
                          <a:solidFill>
                            <a:schemeClr val="bg1"/>
                          </a:solidFill>
                          <a:latin typeface="+mj-lt"/>
                        </a:rPr>
                        <a:t>Procedures: </a:t>
                      </a:r>
                      <a:r>
                        <a:rPr lang="en-US" sz="1100" i="1" kern="1200" dirty="0">
                          <a:solidFill>
                            <a:schemeClr val="bg2"/>
                          </a:solidFill>
                          <a:latin typeface="+mn-lt"/>
                          <a:ea typeface="+mn-ea"/>
                          <a:cs typeface="+mn-cs"/>
                        </a:rPr>
                        <a:t>Is there a consistent procedure, standardized across the district, that is being used to implement the policy?</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While there is a consistent procedure standardized across schools via Superintendent Circular 05, hearing documentation is not consistently uploaded to Aspen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Reiterate guidance, including upload of hearing documentation into Aspen, to schools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1463415">
                <a:tc>
                  <a:txBody>
                    <a:bodyPr/>
                    <a:lstStyle/>
                    <a:p>
                      <a:pPr marL="0" indent="-126000" algn="l">
                        <a:buClr>
                          <a:srgbClr val="1A9AFA"/>
                        </a:buClr>
                        <a:buSzPct val="75000"/>
                        <a:buFontTx/>
                        <a:buNone/>
                      </a:pPr>
                      <a:r>
                        <a:rPr lang="en-US" sz="1100" b="1" dirty="0">
                          <a:solidFill>
                            <a:schemeClr val="bg1"/>
                          </a:solidFill>
                          <a:latin typeface="+mj-lt"/>
                        </a:rPr>
                        <a:t>Roles &amp; responsibilities: </a:t>
                      </a:r>
                      <a:r>
                        <a:rPr kumimoji="0" lang="en-US" sz="11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1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Incidents can be reported by any school personnel who witness it and are then the School Leader and operation leaders</a:t>
                      </a:r>
                    </a:p>
                    <a:p>
                      <a:pPr marL="126000" indent="-126000" algn="l">
                        <a:buClrTx/>
                        <a:buSzPct val="75000"/>
                        <a:buFont typeface="Wingdings 3" panose="05040102010807070707" pitchFamily="18" charset="2"/>
                        <a:buChar char=""/>
                      </a:pPr>
                      <a:r>
                        <a:rPr lang="en-US" sz="1100" b="0" dirty="0">
                          <a:solidFill>
                            <a:srgbClr val="2E2E38"/>
                          </a:solidFill>
                          <a:latin typeface="+mj-lt"/>
                        </a:rPr>
                        <a:t>Once the Incident is reported there is a process on how the appropriate action is taken</a:t>
                      </a:r>
                    </a:p>
                    <a:p>
                      <a:pPr marL="126000" indent="-126000" algn="l">
                        <a:buClrTx/>
                        <a:buSzPct val="75000"/>
                        <a:buFont typeface="Wingdings 3" panose="05040102010807070707" pitchFamily="18" charset="2"/>
                        <a:buChar char=""/>
                      </a:pPr>
                      <a:r>
                        <a:rPr lang="en-US" sz="1100" b="0" dirty="0">
                          <a:solidFill>
                            <a:srgbClr val="2E2E38"/>
                          </a:solidFill>
                          <a:latin typeface="+mj-lt"/>
                        </a:rPr>
                        <a:t>Assigned Operational Leaders take a decision on what kind of actions to be taken on incidents occurred</a:t>
                      </a:r>
                    </a:p>
                    <a:p>
                      <a:pPr marL="126000" indent="-126000" algn="l">
                        <a:buClrTx/>
                        <a:buSzPct val="75000"/>
                        <a:buFont typeface="Wingdings 3" panose="05040102010807070707" pitchFamily="18" charset="2"/>
                        <a:buChar char=""/>
                      </a:pPr>
                      <a:r>
                        <a:rPr lang="en-US" sz="1100" b="0" dirty="0">
                          <a:solidFill>
                            <a:srgbClr val="2E2E38"/>
                          </a:solidFill>
                          <a:latin typeface="+mj-lt"/>
                        </a:rPr>
                        <a:t>The roles and responsibilities are mentioned in the BPS Regions for Operational Leaders Chart 2022-2023</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1" u="none" strike="noStrike" kern="1200" cap="none" spc="0" normalizeH="0" baseline="0" noProof="0" dirty="0">
                          <a:ln>
                            <a:noFill/>
                          </a:ln>
                          <a:solidFill>
                            <a:srgbClr val="2E2E38"/>
                          </a:solidFill>
                          <a:effectLst/>
                          <a:uLnTx/>
                          <a:uFillTx/>
                          <a:latin typeface="+mn-lt"/>
                          <a:ea typeface="+mn-ea"/>
                          <a:cs typeface="+mn-cs"/>
                        </a:rPr>
                        <a:t>BPS interviews indicate that in SY2022-23 Operational Leader roles continue to be formalized and introduction has been helpful to both BPS and to schools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665189">
                <a:tc>
                  <a:txBody>
                    <a:bodyPr/>
                    <a:lstStyle/>
                    <a:p>
                      <a:pPr marL="0" indent="-126000" algn="l">
                        <a:buClr>
                          <a:srgbClr val="1A9AFA"/>
                        </a:buClr>
                        <a:buSzPct val="75000"/>
                        <a:buFontTx/>
                        <a:buNone/>
                      </a:pPr>
                      <a:r>
                        <a:rPr lang="en-US" sz="1100" b="1" dirty="0">
                          <a:solidFill>
                            <a:schemeClr val="bg1"/>
                          </a:solidFill>
                          <a:latin typeface="+mj-lt"/>
                        </a:rPr>
                        <a:t>Training &amp; communication: </a:t>
                      </a:r>
                      <a:r>
                        <a:rPr lang="en-US" sz="1100" i="1" kern="1200" dirty="0">
                          <a:solidFill>
                            <a:schemeClr val="bg2"/>
                          </a:solidFill>
                          <a:latin typeface="+mn-lt"/>
                          <a:ea typeface="+mn-ea"/>
                          <a:cs typeface="+mn-cs"/>
                        </a:rPr>
                        <a:t>Is training regularly provided to those responsible for carrying out the policies and procedures? Are policies and procedures well communicated to those implementing them?</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100" b="0" i="0" u="none" strike="noStrike" kern="1200" cap="none" spc="0" normalizeH="0" baseline="0" dirty="0">
                          <a:ln>
                            <a:noFill/>
                          </a:ln>
                          <a:solidFill>
                            <a:srgbClr val="2E2E38"/>
                          </a:solidFill>
                          <a:effectLst/>
                          <a:uLnTx/>
                          <a:uFillTx/>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j-lt"/>
                          <a:ea typeface="+mn-ea"/>
                          <a:cs typeface="+mn-cs"/>
                        </a:rPr>
                        <a:t>Based on Superintendent Circular 05, there is appropriate training schedule and plan in place for all BPS schools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05165359"/>
                  </a:ext>
                </a:extLst>
              </a:tr>
            </a:tbl>
          </a:graphicData>
        </a:graphic>
      </p:graphicFrame>
      <p:sp>
        <p:nvSpPr>
          <p:cNvPr id="17" name="footnote_63804743492822175122" descr="Footnote">
            <a:extLst>
              <a:ext uri="{FF2B5EF4-FFF2-40B4-BE49-F238E27FC236}">
                <a16:creationId xmlns:a16="http://schemas.microsoft.com/office/drawing/2014/main" id="{17843844-31BB-48AD-AC85-EA20F805A766}"/>
              </a:ext>
            </a:extLst>
          </p:cNvPr>
          <p:cNvSpPr txBox="1"/>
          <p:nvPr/>
        </p:nvSpPr>
        <p:spPr>
          <a:xfrm>
            <a:off x="728183" y="6187862"/>
            <a:ext cx="9985811" cy="147551"/>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7"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6" name="TextBox 15">
            <a:extLst>
              <a:ext uri="{FF2B5EF4-FFF2-40B4-BE49-F238E27FC236}">
                <a16:creationId xmlns:a16="http://schemas.microsoft.com/office/drawing/2014/main" id="{28AE514B-3D51-40E1-B5ED-FCB719F7561E}"/>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44</a:t>
            </a:fld>
            <a:endParaRPr dirty="0"/>
          </a:p>
        </p:txBody>
      </p:sp>
    </p:spTree>
    <p:extLst>
      <p:ext uri="{BB962C8B-B14F-4D97-AF65-F5344CB8AC3E}">
        <p14:creationId xmlns:p14="http://schemas.microsoft.com/office/powerpoint/2010/main" val="1570937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7" name="think-cell Slide" r:id="rId6" imgW="415" imgH="416" progId="TCLayout.ActiveDocument.1">
                  <p:embed/>
                </p:oleObj>
              </mc:Choice>
              <mc:Fallback>
                <p:oleObj name="think-cell Slide" r:id="rId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(2/2)</a:t>
            </a:r>
            <a:br>
              <a:rPr lang="en-GB" dirty="0"/>
            </a:br>
            <a:r>
              <a:rPr lang="en-IN" sz="1600" dirty="0"/>
              <a:t>There was notable risk within BPS regarding discipline oversight &amp; monitoring </a:t>
            </a:r>
            <a:endParaRPr lang="en-IN" sz="1600" dirty="0">
              <a:solidFill>
                <a:srgbClr val="FF0000"/>
              </a:solidFill>
            </a:endParaRPr>
          </a:p>
        </p:txBody>
      </p:sp>
      <p:sp>
        <p:nvSpPr>
          <p:cNvPr id="33" name="Rectangle 32">
            <a:extLst>
              <a:ext uri="{FF2B5EF4-FFF2-40B4-BE49-F238E27FC236}">
                <a16:creationId xmlns:a16="http://schemas.microsoft.com/office/drawing/2014/main" id="{1E3560B3-F89C-4348-A16D-83781CE1C7C1}"/>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3. Student discipline</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discipline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 name="Table 6380412381335984473">
            <a:extLst>
              <a:ext uri="{FF2B5EF4-FFF2-40B4-BE49-F238E27FC236}">
                <a16:creationId xmlns:a16="http://schemas.microsoft.com/office/drawing/2014/main" id="{9AD872BF-0DBF-4E27-AEEB-E1DE0F0BCE20}"/>
              </a:ext>
            </a:extLst>
          </p:cNvPr>
          <p:cNvGraphicFramePr>
            <a:graphicFrameLocks noGrp="1"/>
          </p:cNvGraphicFramePr>
          <p:nvPr>
            <p:custDataLst>
              <p:tags r:id="rId3"/>
            </p:custDataLst>
            <p:extLst>
              <p:ext uri="{D42A27DB-BD31-4B8C-83A1-F6EECF244321}">
                <p14:modId xmlns:p14="http://schemas.microsoft.com/office/powerpoint/2010/main" val="629382723"/>
              </p:ext>
            </p:extLst>
          </p:nvPr>
        </p:nvGraphicFramePr>
        <p:xfrm>
          <a:off x="603383" y="1558765"/>
          <a:ext cx="10985052" cy="3566688"/>
        </p:xfrm>
        <a:graphic>
          <a:graphicData uri="http://schemas.openxmlformats.org/drawingml/2006/table">
            <a:tbl>
              <a:tblPr firstRow="1" bandRow="1">
                <a:tableStyleId>{5C22544A-7EE6-4342-B048-85BDC9FD1C3A}</a:tableStyleId>
              </a:tblPr>
              <a:tblGrid>
                <a:gridCol w="2861712">
                  <a:extLst>
                    <a:ext uri="{9D8B030D-6E8A-4147-A177-3AD203B41FA5}">
                      <a16:colId xmlns:a16="http://schemas.microsoft.com/office/drawing/2014/main" val="1000314679"/>
                    </a:ext>
                  </a:extLst>
                </a:gridCol>
                <a:gridCol w="818147">
                  <a:extLst>
                    <a:ext uri="{9D8B030D-6E8A-4147-A177-3AD203B41FA5}">
                      <a16:colId xmlns:a16="http://schemas.microsoft.com/office/drawing/2014/main" val="2181447210"/>
                    </a:ext>
                  </a:extLst>
                </a:gridCol>
                <a:gridCol w="3268264">
                  <a:extLst>
                    <a:ext uri="{9D8B030D-6E8A-4147-A177-3AD203B41FA5}">
                      <a16:colId xmlns:a16="http://schemas.microsoft.com/office/drawing/2014/main" val="3299172009"/>
                    </a:ext>
                  </a:extLst>
                </a:gridCol>
                <a:gridCol w="4036929">
                  <a:extLst>
                    <a:ext uri="{9D8B030D-6E8A-4147-A177-3AD203B41FA5}">
                      <a16:colId xmlns:a16="http://schemas.microsoft.com/office/drawing/2014/main" val="850559032"/>
                    </a:ext>
                  </a:extLst>
                </a:gridCol>
              </a:tblGrid>
              <a:tr h="97799">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448548">
                <a:tc>
                  <a:txBody>
                    <a:bodyPr/>
                    <a:lstStyle/>
                    <a:p>
                      <a:pPr marL="0" indent="-126000" algn="l">
                        <a:buClr>
                          <a:srgbClr val="1A9AFA"/>
                        </a:buClr>
                        <a:buSzPct val="75000"/>
                        <a:buFontTx/>
                        <a:buNone/>
                      </a:pPr>
                      <a:r>
                        <a:rPr lang="en-US" sz="1100" b="1" dirty="0">
                          <a:solidFill>
                            <a:schemeClr val="bg1"/>
                          </a:solidFill>
                          <a:latin typeface="+mj-lt"/>
                        </a:rPr>
                        <a:t>Tools &amp; systems: </a:t>
                      </a:r>
                      <a:r>
                        <a:rPr lang="en-US" sz="1100" i="1" kern="1200" dirty="0">
                          <a:solidFill>
                            <a:schemeClr val="bg2"/>
                          </a:solidFill>
                          <a:latin typeface="+mn-lt"/>
                          <a:ea typeface="+mn-ea"/>
                          <a:cs typeface="+mn-cs"/>
                        </a:rPr>
                        <a:t>Do key participants have the right tools to help them execute their responsibilities?</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08000" lvl="0" indent="-108000" algn="l">
                        <a:buClrTx/>
                        <a:buSzPct val="75000"/>
                        <a:buFont typeface="Wingdings 3" panose="05040102010807070707" pitchFamily="18" charset="2"/>
                        <a:buChar char=""/>
                      </a:pPr>
                      <a:r>
                        <a:rPr lang="en-US" sz="1100" b="0" dirty="0">
                          <a:solidFill>
                            <a:srgbClr val="2E2E38"/>
                          </a:solidFill>
                          <a:latin typeface="+mj-lt"/>
                        </a:rPr>
                        <a:t>Based on BPS and school interviews, it is observed that Aspen is used to record discipline data</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562497">
                <a:tc>
                  <a:txBody>
                    <a:bodyPr/>
                    <a:lstStyle/>
                    <a:p>
                      <a:pPr marL="0" indent="-126000" algn="l">
                        <a:buClr>
                          <a:srgbClr val="1A9AFA"/>
                        </a:buClr>
                        <a:buSzPct val="75000"/>
                        <a:buFontTx/>
                        <a:buNone/>
                      </a:pPr>
                      <a:r>
                        <a:rPr lang="en-US" sz="1100" b="1" dirty="0">
                          <a:solidFill>
                            <a:schemeClr val="bg1"/>
                          </a:solidFill>
                          <a:latin typeface="+mj-lt"/>
                        </a:rPr>
                        <a:t>Oversight &amp; monitoring: </a:t>
                      </a:r>
                      <a:r>
                        <a:rPr lang="en-US" sz="1100" i="1" kern="1200" dirty="0">
                          <a:solidFill>
                            <a:schemeClr val="bg2"/>
                          </a:solidFill>
                          <a:latin typeface="+mn-lt"/>
                          <a:ea typeface="+mn-ea"/>
                          <a:cs typeface="+mn-cs"/>
                        </a:rPr>
                        <a:t>Is there appropriate oversight of the process, e.g., validation of data/documentation built into the process?</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There is no formal monitoring or data quality review being performed by BPS central office to confirm discipline data periodically</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Implement a periodic BPS monitoring process for data completeness and accuracy, leveraging Aspen data to confirm that hearings occurred</a:t>
                      </a:r>
                    </a:p>
                    <a:p>
                      <a:pPr marL="126000" indent="-126000" algn="l">
                        <a:buClrTx/>
                        <a:buSzPct val="75000"/>
                        <a:buFont typeface="Wingdings 3" panose="05040102010807070707" pitchFamily="18" charset="2"/>
                        <a:buChar char=""/>
                      </a:pPr>
                      <a:r>
                        <a:rPr lang="en-US" sz="1100" b="0" i="1" dirty="0">
                          <a:solidFill>
                            <a:srgbClr val="2E2E38"/>
                          </a:solidFill>
                          <a:latin typeface="+mj-lt"/>
                        </a:rPr>
                        <a:t>Per BPS interviews, the district has started implementing periodic monitoring in SY2022-23</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2057928">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100" b="1" dirty="0">
                          <a:solidFill>
                            <a:schemeClr val="bg1"/>
                          </a:solidFill>
                          <a:latin typeface="+mj-lt"/>
                        </a:rPr>
                        <a:t>Data completeness &amp; accuracy: </a:t>
                      </a:r>
                      <a:r>
                        <a:rPr lang="en-US" sz="1100" b="0" i="1" kern="1200" dirty="0">
                          <a:solidFill>
                            <a:srgbClr val="2E2E38"/>
                          </a:solidFill>
                          <a:latin typeface="+mn-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l"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mn-cs"/>
                        </a:rPr>
                        <a:t>Completeness: </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chemeClr val="bg1"/>
                          </a:solidFill>
                          <a:effectLst/>
                          <a:uLnTx/>
                          <a:uFillTx/>
                          <a:latin typeface="+mj-lt"/>
                          <a:ea typeface="+mn-ea"/>
                          <a:cs typeface="+mn-cs"/>
                        </a:rPr>
                        <a:t>1,853 - Total count of unique students reported to DESE for suspension actions consists of Suspension Out, Suspension in, Emergency Removal, Expulsion with svc, and CIC Placement</a:t>
                      </a:r>
                    </a:p>
                    <a:p>
                      <a:pPr marL="0" marR="0" lvl="0" indent="0" algn="l" defTabSz="914400" rtl="0" eaLnBrk="1" fontAlgn="auto" latinLnBrk="0" hangingPunct="1">
                        <a:lnSpc>
                          <a:spcPct val="100000"/>
                        </a:lnSpc>
                        <a:spcBef>
                          <a:spcPts val="600"/>
                        </a:spcBef>
                        <a:spcAft>
                          <a:spcPts val="0"/>
                        </a:spcAft>
                        <a:buClrTx/>
                        <a:buSzPct val="75000"/>
                        <a:buFont typeface="Wingdings 3" panose="05040102010807070707" pitchFamily="18" charset="2"/>
                        <a:buNone/>
                        <a:tabLst/>
                        <a:defRPr/>
                      </a:pPr>
                      <a:r>
                        <a:rPr kumimoji="0" lang="en-US" sz="1100" b="0" i="0" u="none" strike="noStrike" kern="1200" cap="none" spc="0" normalizeH="0" baseline="0" noProof="0" dirty="0">
                          <a:ln>
                            <a:noFill/>
                          </a:ln>
                          <a:solidFill>
                            <a:schemeClr val="bg1"/>
                          </a:solidFill>
                          <a:effectLst/>
                          <a:uLnTx/>
                          <a:uFillTx/>
                          <a:latin typeface="+mj-lt"/>
                          <a:ea typeface="+mn-ea"/>
                          <a:cs typeface="+mn-cs"/>
                        </a:rPr>
                        <a:t>Accuracy: </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chemeClr val="bg1"/>
                          </a:solidFill>
                          <a:effectLst/>
                          <a:uLnTx/>
                          <a:uFillTx/>
                          <a:latin typeface="+mj-lt"/>
                          <a:ea typeface="+mn-ea"/>
                          <a:cs typeface="+mn-cs"/>
                        </a:rPr>
                        <a:t>The discipline data reported to DESE generally appears to be accurate based on the incident reports in Aspen, although EY did identify some missing information related to hearings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2880" marR="0" lvl="0" indent="-182880" algn="l" defTabSz="913486" rtl="0" eaLnBrk="1" fontAlgn="auto" latinLnBrk="0" hangingPunct="1">
                        <a:lnSpc>
                          <a:spcPct val="100000"/>
                        </a:lnSpc>
                        <a:spcBef>
                          <a:spcPts val="0"/>
                        </a:spcBef>
                        <a:spcAft>
                          <a:spcPts val="0"/>
                        </a:spcAft>
                        <a:buClr>
                          <a:schemeClr val="bg1"/>
                        </a:buClr>
                        <a:buSzPct val="100000"/>
                        <a:buFont typeface="EYInterstate" panose="02000503020000020004" pitchFamily="2" charset="0"/>
                        <a:buChar char="•"/>
                        <a:tabLst/>
                        <a:defRPr/>
                      </a:pPr>
                      <a:r>
                        <a:rPr lang="en-US" sz="1100" kern="1200" dirty="0">
                          <a:solidFill>
                            <a:schemeClr val="bg1"/>
                          </a:solidFill>
                          <a:latin typeface="+mn-lt"/>
                          <a:ea typeface="+mn-ea"/>
                          <a:cs typeface="+mn-cs"/>
                        </a:rPr>
                        <a:t>Require quarterly school leader reviews of SIF error reports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12" name="TextBox 11">
            <a:extLst>
              <a:ext uri="{FF2B5EF4-FFF2-40B4-BE49-F238E27FC236}">
                <a16:creationId xmlns:a16="http://schemas.microsoft.com/office/drawing/2014/main" id="{1F5FD11E-9ED7-4A31-8036-157F7005A24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89680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1" name="think-cell Slide" r:id="rId10" imgW="415" imgH="416" progId="TCLayout.ActiveDocument.1">
                  <p:embed/>
                </p:oleObj>
              </mc:Choice>
              <mc:Fallback>
                <p:oleObj name="think-cell Slide" r:id="rId10"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600" dirty="0"/>
              <a:t>All student restraints require documentation to DESE; however, many are only being reported in BPS systems</a:t>
            </a:r>
            <a:endParaRPr lang="en-IN" sz="1600" dirty="0">
              <a:solidFill>
                <a:srgbClr val="FF0000"/>
              </a:solidFill>
            </a:endParaRPr>
          </a:p>
        </p:txBody>
      </p:sp>
      <p:sp>
        <p:nvSpPr>
          <p:cNvPr id="37" name="Rectangle 36">
            <a:extLst>
              <a:ext uri="{FF2B5EF4-FFF2-40B4-BE49-F238E27FC236}">
                <a16:creationId xmlns:a16="http://schemas.microsoft.com/office/drawing/2014/main" id="{7E4893D7-3A19-4333-90CC-40AA6D8A4ACB}"/>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4. Student restraints</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103130"/>
            <a:ext cx="3721594"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restraint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360499"/>
            <a:ext cx="372159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Content Placeholder 2">
            <a:extLst>
              <a:ext uri="{FF2B5EF4-FFF2-40B4-BE49-F238E27FC236}">
                <a16:creationId xmlns:a16="http://schemas.microsoft.com/office/drawing/2014/main" id="{EB32C3F1-A226-4816-A628-943377D0C720}"/>
              </a:ext>
            </a:extLst>
          </p:cNvPr>
          <p:cNvSpPr txBox="1">
            <a:spLocks/>
          </p:cNvSpPr>
          <p:nvPr/>
        </p:nvSpPr>
        <p:spPr>
          <a:xfrm>
            <a:off x="764476" y="1536240"/>
            <a:ext cx="4376550" cy="343020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Restraints are defined by DESE as the use of bodily force to limit a student’s freedom of movement</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According to BPS guidance, student restraints are only used if all other de-escalation strategies have failed, and a student poses an imminent threat to themself or others</a:t>
            </a:r>
          </a:p>
          <a:p>
            <a:pPr marL="0" marR="0" lvl="0" indent="0" algn="l" defTabSz="914400" rtl="0" eaLnBrk="1" fontAlgn="auto" latinLnBrk="0" hangingPunct="1">
              <a:lnSpc>
                <a:spcPct val="100000"/>
              </a:lnSpc>
              <a:spcBef>
                <a:spcPts val="100"/>
              </a:spcBef>
              <a:spcAft>
                <a:spcPts val="100"/>
              </a:spcAft>
              <a:buClrTx/>
              <a:buSzPct val="75000"/>
              <a:buNone/>
              <a:tabLst/>
              <a:defRPr/>
            </a:pP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Policy: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If a restraint is performed, BPS policy requires that the school leader be notified as soon as possible and in writing within one working day. School leaders must maintain an ongoing record of all restraints in Aspen. The policy also requires that the student’s parent/guardian be informed verbally within 24 hours of the restraint, and via written report within 3 days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DESE:</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 In addition to informing the school leader and parents, state law requires that schools report all restraints via the DESE Security Portal by the end of the school year, either by the school leader or a delegate. BPS central office is required to annually certify restraint data submitted to DESE</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Analysis methodology: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Conducted interviews with the BPS Central Office of Special Education, the DESE Student and Family Support Team, and school leaders and personnel at sampled BPS Schools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Analyzed student restraint data and associated documentation from SY2021-2022</a:t>
            </a:r>
            <a:r>
              <a:rPr kumimoji="0" lang="en-US" sz="1100" b="0" i="0" u="none" strike="noStrike" kern="1200" cap="none" spc="0" normalizeH="0" baseline="30000" noProof="0" dirty="0">
                <a:ln>
                  <a:noFill/>
                </a:ln>
                <a:solidFill>
                  <a:srgbClr val="2E2E38"/>
                </a:solidFill>
                <a:effectLst/>
                <a:uLnTx/>
                <a:uFillTx/>
                <a:latin typeface="EYInterstate Light"/>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48" name="Callout_63804726674676309213">
            <a:extLst>
              <a:ext uri="{FF2B5EF4-FFF2-40B4-BE49-F238E27FC236}">
                <a16:creationId xmlns:a16="http://schemas.microsoft.com/office/drawing/2014/main" id="{9A03619A-9F92-4AB9-908F-E565C12883AA}"/>
              </a:ext>
            </a:extLst>
          </p:cNvPr>
          <p:cNvSpPr/>
          <p:nvPr>
            <p:custDataLst>
              <p:tags r:id="rId3"/>
            </p:custDataLst>
          </p:nvPr>
        </p:nvSpPr>
        <p:spPr>
          <a:xfrm>
            <a:off x="5141026" y="4557020"/>
            <a:ext cx="1472006" cy="590400"/>
          </a:xfrm>
          <a:prstGeom prst="wedgeRectCallout">
            <a:avLst>
              <a:gd name="adj1" fmla="val -63474"/>
              <a:gd name="adj2" fmla="val -3573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If a restraint results in an injury, it must be reported to DESE within three school days</a:t>
            </a:r>
          </a:p>
        </p:txBody>
      </p:sp>
      <p:sp>
        <p:nvSpPr>
          <p:cNvPr id="121" name="Arrow: Left-Right 120">
            <a:extLst>
              <a:ext uri="{FF2B5EF4-FFF2-40B4-BE49-F238E27FC236}">
                <a16:creationId xmlns:a16="http://schemas.microsoft.com/office/drawing/2014/main" id="{FB58984F-DFAC-4419-8C4F-28B973F81DF2}"/>
              </a:ext>
            </a:extLst>
          </p:cNvPr>
          <p:cNvSpPr/>
          <p:nvPr/>
        </p:nvSpPr>
        <p:spPr>
          <a:xfrm>
            <a:off x="7384803" y="1103130"/>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restraint data analysis process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stCxn id="121" idx="4"/>
            <a:endCxn id="121" idx="6"/>
          </p:cNvCxnSpPr>
          <p:nvPr/>
        </p:nvCxnSpPr>
        <p:spPr>
          <a:xfrm>
            <a:off x="7384803" y="1360499"/>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Content Placeholder 2">
            <a:extLst>
              <a:ext uri="{FF2B5EF4-FFF2-40B4-BE49-F238E27FC236}">
                <a16:creationId xmlns:a16="http://schemas.microsoft.com/office/drawing/2014/main" id="{7862430C-2ECA-4858-ABB2-5A81A0E0C509}"/>
              </a:ext>
            </a:extLst>
          </p:cNvPr>
          <p:cNvSpPr>
            <a:spLocks noGrp="1"/>
          </p:cNvSpPr>
          <p:nvPr>
            <p:ph idx="1"/>
          </p:nvPr>
        </p:nvSpPr>
        <p:spPr>
          <a:xfrm>
            <a:off x="7022991" y="1536239"/>
            <a:ext cx="4376550" cy="1967307"/>
          </a:xfrm>
        </p:spPr>
        <p:txBody>
          <a:bodyPr/>
          <a:lstStyle/>
          <a:p>
            <a:pPr marL="126000" indent="-126000">
              <a:buClrTx/>
              <a:buSzPct val="75000"/>
              <a:buFont typeface="Wingdings 3" panose="05040102010807070707" pitchFamily="18" charset="2"/>
              <a:buChar char=""/>
            </a:pPr>
            <a:r>
              <a:rPr lang="en-US" sz="1100" dirty="0"/>
              <a:t>DESE provided a population of 204 restraints reported from BPS schools via the DESE Security Portal and certified by BPS central office in SY2021-2022</a:t>
            </a:r>
          </a:p>
          <a:p>
            <a:pPr marL="126000" indent="-126000">
              <a:buClrTx/>
              <a:buSzPct val="75000"/>
              <a:buFont typeface="Wingdings 3" panose="05040102010807070707" pitchFamily="18" charset="2"/>
              <a:buChar char=""/>
            </a:pPr>
            <a:r>
              <a:rPr lang="en-US" sz="1100" dirty="0"/>
              <a:t>In addition, data from the 217 restraints reported by BPS schools via the BPS SIS, Aspen, in SY2021-2022 were also analyzed</a:t>
            </a:r>
          </a:p>
          <a:p>
            <a:pPr marL="126000" indent="-126000">
              <a:buClrTx/>
              <a:buSzPct val="75000"/>
              <a:buFont typeface="Wingdings 3" panose="05040102010807070707" pitchFamily="18" charset="2"/>
              <a:buChar char=""/>
            </a:pPr>
            <a:r>
              <a:rPr lang="en-US" sz="1100" dirty="0"/>
              <a:t>Each restraint was looked at based on student ID number to check for entry in both BPS’ SIS (Aspen) and the DESE Security Portal, as required by BPS policy. This resulted in a total count of 293 unique restraints for SY2021-2022</a:t>
            </a:r>
          </a:p>
          <a:p>
            <a:pPr marL="126000" indent="-126000">
              <a:buClrTx/>
              <a:buSzPct val="75000"/>
              <a:buFont typeface="Wingdings 3" panose="05040102010807070707" pitchFamily="18" charset="2"/>
              <a:buChar char=""/>
            </a:pPr>
            <a:r>
              <a:rPr lang="en-US" sz="1100" dirty="0"/>
              <a:t>Further analysis was conducted on a sample of 40 restraints taken from the population provided by DESE</a:t>
            </a:r>
          </a:p>
        </p:txBody>
      </p:sp>
      <p:sp>
        <p:nvSpPr>
          <p:cNvPr id="16" name="Arrow: Left-Right 15">
            <a:extLst>
              <a:ext uri="{FF2B5EF4-FFF2-40B4-BE49-F238E27FC236}">
                <a16:creationId xmlns:a16="http://schemas.microsoft.com/office/drawing/2014/main" id="{9CA42499-A16A-4A78-8D06-0608A7557B31}"/>
              </a:ext>
            </a:extLst>
          </p:cNvPr>
          <p:cNvSpPr/>
          <p:nvPr/>
        </p:nvSpPr>
        <p:spPr>
          <a:xfrm>
            <a:off x="7384803" y="3538863"/>
            <a:ext cx="3477120"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restraint reports, by database,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p>
        </p:txBody>
      </p:sp>
      <p:cxnSp>
        <p:nvCxnSpPr>
          <p:cNvPr id="18" name="Straight Connector 17">
            <a:extLst>
              <a:ext uri="{FF2B5EF4-FFF2-40B4-BE49-F238E27FC236}">
                <a16:creationId xmlns:a16="http://schemas.microsoft.com/office/drawing/2014/main" id="{7450D5EA-E251-40A6-B7CB-D6FD1FF282AE}"/>
              </a:ext>
              <a:ext uri="{C183D7F6-B498-43B3-948B-1728B52AA6E4}">
                <adec:decorative xmlns:adec="http://schemas.microsoft.com/office/drawing/2017/decorative" val="1"/>
              </a:ext>
            </a:extLst>
          </p:cNvPr>
          <p:cNvCxnSpPr>
            <a:stCxn id="16" idx="4"/>
            <a:endCxn id="16" idx="6"/>
          </p:cNvCxnSpPr>
          <p:nvPr/>
        </p:nvCxnSpPr>
        <p:spPr>
          <a:xfrm>
            <a:off x="7384803" y="398089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descr="Please refer to notes section for 'Student restraint reports, by database, SY2021-22' diagram description">
            <a:extLst>
              <a:ext uri="{FF2B5EF4-FFF2-40B4-BE49-F238E27FC236}">
                <a16:creationId xmlns:a16="http://schemas.microsoft.com/office/drawing/2014/main" id="{3A869D79-6716-49FC-A1B1-3A9C0DDC3B57}"/>
              </a:ext>
            </a:extLst>
          </p:cNvPr>
          <p:cNvGrpSpPr/>
          <p:nvPr/>
        </p:nvGrpSpPr>
        <p:grpSpPr>
          <a:xfrm>
            <a:off x="5680958" y="3568150"/>
            <a:ext cx="6351262" cy="2850249"/>
            <a:chOff x="5680958" y="3568150"/>
            <a:chExt cx="6351262" cy="2850249"/>
          </a:xfrm>
        </p:grpSpPr>
        <p:graphicFrame>
          <p:nvGraphicFramePr>
            <p:cNvPr id="35" name="Diagram 34">
              <a:extLst>
                <a:ext uri="{FF2B5EF4-FFF2-40B4-BE49-F238E27FC236}">
                  <a16:creationId xmlns:a16="http://schemas.microsoft.com/office/drawing/2014/main" id="{61C55DAF-7655-4B22-A159-A45FE5DAF95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631769"/>
                </p:ext>
              </p:extLst>
            </p:nvPr>
          </p:nvGraphicFramePr>
          <p:xfrm>
            <a:off x="7525481" y="4009898"/>
            <a:ext cx="3477120" cy="17452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7" name="Diagram 46">
              <a:extLst>
                <a:ext uri="{FF2B5EF4-FFF2-40B4-BE49-F238E27FC236}">
                  <a16:creationId xmlns:a16="http://schemas.microsoft.com/office/drawing/2014/main" id="{65D533C7-02EF-4D53-8AE2-DA5B5725A7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3074228"/>
                </p:ext>
              </p:extLst>
            </p:nvPr>
          </p:nvGraphicFramePr>
          <p:xfrm>
            <a:off x="7525481" y="4006334"/>
            <a:ext cx="3477120" cy="174521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3" name="TextBox 42">
              <a:extLst>
                <a:ext uri="{FF2B5EF4-FFF2-40B4-BE49-F238E27FC236}">
                  <a16:creationId xmlns:a16="http://schemas.microsoft.com/office/drawing/2014/main" id="{4360E844-F0BB-4796-B690-3FF9197DA345}"/>
                </a:ext>
              </a:extLst>
            </p:cNvPr>
            <p:cNvSpPr txBox="1"/>
            <p:nvPr/>
          </p:nvSpPr>
          <p:spPr>
            <a:xfrm>
              <a:off x="7744721" y="4770761"/>
              <a:ext cx="934057" cy="84330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Only in Aspen</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EYInterstate Light"/>
                  <a:ea typeface="+mn-ea"/>
                  <a:cs typeface="+mn-cs"/>
                </a:rPr>
                <a:t>(BPS)</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EYInterstate Light"/>
                  <a:ea typeface="+mn-ea"/>
                  <a:cs typeface="+mn-cs"/>
                </a:rPr>
                <a:t>89</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endParaRPr kumimoji="0" lang="en-US" sz="1100" b="0" i="1"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53" name="Callout_63804726674676309213">
              <a:extLst>
                <a:ext uri="{FF2B5EF4-FFF2-40B4-BE49-F238E27FC236}">
                  <a16:creationId xmlns:a16="http://schemas.microsoft.com/office/drawing/2014/main" id="{104D0775-BD75-400D-BEEE-4308F22345DB}"/>
                </a:ext>
              </a:extLst>
            </p:cNvPr>
            <p:cNvSpPr/>
            <p:nvPr>
              <p:custDataLst>
                <p:tags r:id="rId4"/>
              </p:custDataLst>
            </p:nvPr>
          </p:nvSpPr>
          <p:spPr>
            <a:xfrm>
              <a:off x="5680958" y="3568150"/>
              <a:ext cx="1472006" cy="917941"/>
            </a:xfrm>
            <a:prstGeom prst="wedgeRectCallout">
              <a:avLst>
                <a:gd name="adj1" fmla="val 73764"/>
                <a:gd name="adj2" fmla="val 35973"/>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Despite the requirement to report all restraints to DESE, 89 of the 293 restraints analyzed , ~30%, were only reported in Aspen</a:t>
              </a:r>
            </a:p>
          </p:txBody>
        </p:sp>
        <p:sp>
          <p:nvSpPr>
            <p:cNvPr id="45" name="TextBox 44">
              <a:extLst>
                <a:ext uri="{FF2B5EF4-FFF2-40B4-BE49-F238E27FC236}">
                  <a16:creationId xmlns:a16="http://schemas.microsoft.com/office/drawing/2014/main" id="{DEA5D991-8C3B-480D-A0F5-E5ABAC877826}"/>
                </a:ext>
              </a:extLst>
            </p:cNvPr>
            <p:cNvSpPr txBox="1"/>
            <p:nvPr/>
          </p:nvSpPr>
          <p:spPr>
            <a:xfrm>
              <a:off x="8586360" y="4816524"/>
              <a:ext cx="934057" cy="4016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chemeClr val="bg2"/>
                  </a:solidFill>
                  <a:effectLst/>
                  <a:uLnTx/>
                  <a:uFillTx/>
                  <a:latin typeface="EYInterstate Light"/>
                  <a:ea typeface="+mn-ea"/>
                  <a:cs typeface="+mn-cs"/>
                </a:rPr>
                <a:t>In both</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chemeClr val="bg2"/>
                  </a:solidFill>
                  <a:effectLst/>
                  <a:uLnTx/>
                  <a:uFillTx/>
                  <a:latin typeface="EYInterstate Light"/>
                  <a:ea typeface="+mn-ea"/>
                  <a:cs typeface="+mn-cs"/>
                </a:rPr>
                <a:t>128</a:t>
              </a:r>
            </a:p>
          </p:txBody>
        </p:sp>
        <p:sp>
          <p:nvSpPr>
            <p:cNvPr id="46" name="TextBox 45">
              <a:extLst>
                <a:ext uri="{FF2B5EF4-FFF2-40B4-BE49-F238E27FC236}">
                  <a16:creationId xmlns:a16="http://schemas.microsoft.com/office/drawing/2014/main" id="{7078DB12-0CDC-4C36-A30F-7C0725E85A96}"/>
                </a:ext>
              </a:extLst>
            </p:cNvPr>
            <p:cNvSpPr txBox="1"/>
            <p:nvPr/>
          </p:nvSpPr>
          <p:spPr>
            <a:xfrm>
              <a:off x="9493944" y="4770761"/>
              <a:ext cx="934057" cy="62247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chemeClr val="bg2"/>
                  </a:solidFill>
                  <a:effectLst/>
                  <a:uLnTx/>
                  <a:uFillTx/>
                  <a:latin typeface="EYInterstate Light"/>
                  <a:ea typeface="+mn-ea"/>
                  <a:cs typeface="+mn-cs"/>
                </a:rPr>
                <a:t>Only in DESE</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chemeClr val="bg2"/>
                  </a:solidFill>
                  <a:effectLst/>
                  <a:uLnTx/>
                  <a:uFillTx/>
                  <a:latin typeface="EYInterstate Light"/>
                  <a:ea typeface="+mn-ea"/>
                  <a:cs typeface="+mn-cs"/>
                </a:rPr>
                <a:t>portal</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chemeClr val="bg2"/>
                  </a:solidFill>
                  <a:effectLst/>
                  <a:uLnTx/>
                  <a:uFillTx/>
                  <a:latin typeface="EYInterstate Light"/>
                  <a:ea typeface="+mn-ea"/>
                  <a:cs typeface="+mn-cs"/>
                </a:rPr>
                <a:t>76</a:t>
              </a:r>
            </a:p>
          </p:txBody>
        </p:sp>
        <p:sp>
          <p:nvSpPr>
            <p:cNvPr id="41" name="Right Brace 40">
              <a:extLst>
                <a:ext uri="{FF2B5EF4-FFF2-40B4-BE49-F238E27FC236}">
                  <a16:creationId xmlns:a16="http://schemas.microsoft.com/office/drawing/2014/main" id="{7D2D9C12-897E-4FF6-92E4-FFF4A6069644}"/>
                </a:ext>
                <a:ext uri="{C183D7F6-B498-43B3-948B-1728B52AA6E4}">
                  <adec:decorative xmlns:adec="http://schemas.microsoft.com/office/drawing/2017/decorative" val="1"/>
                </a:ext>
              </a:extLst>
            </p:cNvPr>
            <p:cNvSpPr/>
            <p:nvPr/>
          </p:nvSpPr>
          <p:spPr>
            <a:xfrm rot="5400000">
              <a:off x="8427240" y="5354065"/>
              <a:ext cx="156587"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55" name="Right Brace 54">
              <a:extLst>
                <a:ext uri="{FF2B5EF4-FFF2-40B4-BE49-F238E27FC236}">
                  <a16:creationId xmlns:a16="http://schemas.microsoft.com/office/drawing/2014/main" id="{9B024464-6E29-459C-962D-44AFB1CF6A66}"/>
                </a:ext>
                <a:ext uri="{C183D7F6-B498-43B3-948B-1728B52AA6E4}">
                  <adec:decorative xmlns:adec="http://schemas.microsoft.com/office/drawing/2017/decorative" val="1"/>
                </a:ext>
              </a:extLst>
            </p:cNvPr>
            <p:cNvSpPr/>
            <p:nvPr/>
          </p:nvSpPr>
          <p:spPr>
            <a:xfrm rot="5400000">
              <a:off x="8427240" y="5354065"/>
              <a:ext cx="156587"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0" name="Text box_63807314039525464643">
              <a:extLst>
                <a:ext uri="{FF2B5EF4-FFF2-40B4-BE49-F238E27FC236}">
                  <a16:creationId xmlns:a16="http://schemas.microsoft.com/office/drawing/2014/main" id="{5C688156-6DBC-46DB-9E37-474971AAA8B3}"/>
                </a:ext>
              </a:extLst>
            </p:cNvPr>
            <p:cNvSpPr/>
            <p:nvPr>
              <p:custDataLst>
                <p:tags r:id="rId5"/>
              </p:custDataLst>
            </p:nvPr>
          </p:nvSpPr>
          <p:spPr>
            <a:xfrm>
              <a:off x="8029441" y="6079845"/>
              <a:ext cx="952184"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Total reported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 BPS: 217</a:t>
              </a:r>
            </a:p>
          </p:txBody>
        </p:sp>
        <p:sp>
          <p:nvSpPr>
            <p:cNvPr id="31" name="Right Brace 30">
              <a:extLst>
                <a:ext uri="{FF2B5EF4-FFF2-40B4-BE49-F238E27FC236}">
                  <a16:creationId xmlns:a16="http://schemas.microsoft.com/office/drawing/2014/main" id="{1BC6D136-852A-4323-B200-0C2BAAC44439}"/>
                </a:ext>
                <a:ext uri="{C183D7F6-B498-43B3-948B-1728B52AA6E4}">
                  <adec:decorative xmlns:adec="http://schemas.microsoft.com/office/drawing/2017/decorative" val="1"/>
                </a:ext>
              </a:extLst>
            </p:cNvPr>
            <p:cNvSpPr/>
            <p:nvPr/>
          </p:nvSpPr>
          <p:spPr>
            <a:xfrm rot="5400000">
              <a:off x="9590670" y="5354063"/>
              <a:ext cx="156587"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44" name="Right Brace 43">
              <a:extLst>
                <a:ext uri="{FF2B5EF4-FFF2-40B4-BE49-F238E27FC236}">
                  <a16:creationId xmlns:a16="http://schemas.microsoft.com/office/drawing/2014/main" id="{7865FBB9-F10F-4BDD-9E53-DDEA7B2B8560}"/>
                </a:ext>
                <a:ext uri="{C183D7F6-B498-43B3-948B-1728B52AA6E4}">
                  <adec:decorative xmlns:adec="http://schemas.microsoft.com/office/drawing/2017/decorative" val="1"/>
                </a:ext>
              </a:extLst>
            </p:cNvPr>
            <p:cNvSpPr/>
            <p:nvPr/>
          </p:nvSpPr>
          <p:spPr>
            <a:xfrm rot="5400000">
              <a:off x="9590670" y="5354064"/>
              <a:ext cx="156587"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9" name="Text box_63807314039525464643">
              <a:extLst>
                <a:ext uri="{FF2B5EF4-FFF2-40B4-BE49-F238E27FC236}">
                  <a16:creationId xmlns:a16="http://schemas.microsoft.com/office/drawing/2014/main" id="{2A3ED930-13B5-4BA2-9C2E-BD123B10374F}"/>
                </a:ext>
              </a:extLst>
            </p:cNvPr>
            <p:cNvSpPr/>
            <p:nvPr>
              <p:custDataLst>
                <p:tags r:id="rId6"/>
              </p:custDataLst>
            </p:nvPr>
          </p:nvSpPr>
          <p:spPr>
            <a:xfrm>
              <a:off x="9208492" y="6064691"/>
              <a:ext cx="952184"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Total reported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 DESE: 204</a:t>
              </a:r>
            </a:p>
          </p:txBody>
        </p:sp>
        <p:sp>
          <p:nvSpPr>
            <p:cNvPr id="33" name="Callout_63804726674676309213">
              <a:extLst>
                <a:ext uri="{FF2B5EF4-FFF2-40B4-BE49-F238E27FC236}">
                  <a16:creationId xmlns:a16="http://schemas.microsoft.com/office/drawing/2014/main" id="{C02E93AD-4292-45D5-B1C7-EAC3EA36EF22}"/>
                </a:ext>
              </a:extLst>
            </p:cNvPr>
            <p:cNvSpPr/>
            <p:nvPr>
              <p:custDataLst>
                <p:tags r:id="rId7"/>
              </p:custDataLst>
            </p:nvPr>
          </p:nvSpPr>
          <p:spPr>
            <a:xfrm>
              <a:off x="10560214" y="5017348"/>
              <a:ext cx="1472006" cy="1068539"/>
            </a:xfrm>
            <a:prstGeom prst="wedgeRectCallout">
              <a:avLst>
                <a:gd name="adj1" fmla="val -66956"/>
                <a:gd name="adj2" fmla="val 4156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14 of the 204 restraints reported to DESE involved an injury, and 12 of those were reported outside of the 3-day window required for reporting restraints resulting in an injury</a:t>
              </a:r>
            </a:p>
          </p:txBody>
        </p:sp>
      </p:grpSp>
      <p:sp>
        <p:nvSpPr>
          <p:cNvPr id="52" name="footnote_63804745657637565026" descr="Footnote">
            <a:extLst>
              <a:ext uri="{FF2B5EF4-FFF2-40B4-BE49-F238E27FC236}">
                <a16:creationId xmlns:a16="http://schemas.microsoft.com/office/drawing/2014/main" id="{88EC6753-4F88-4266-BA08-E002438B42A0}"/>
              </a:ext>
            </a:extLst>
          </p:cNvPr>
          <p:cNvSpPr txBox="1"/>
          <p:nvPr/>
        </p:nvSpPr>
        <p:spPr>
          <a:xfrm>
            <a:off x="636103" y="6418399"/>
            <a:ext cx="2792897" cy="14304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See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22" action="ppaction://hlinksldjump"/>
              </a:rPr>
              <a:t>appendix</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for sampling methodology and statistics</a:t>
            </a:r>
          </a:p>
        </p:txBody>
      </p:sp>
      <p:sp>
        <p:nvSpPr>
          <p:cNvPr id="51" name="source_63804745642643047025" descr="Source">
            <a:extLst>
              <a:ext uri="{FF2B5EF4-FFF2-40B4-BE49-F238E27FC236}">
                <a16:creationId xmlns:a16="http://schemas.microsoft.com/office/drawing/2014/main" id="{D3C06AF3-7670-4B36-93F9-DFE5481443EA}"/>
              </a:ext>
            </a:extLst>
          </p:cNvPr>
          <p:cNvSpPr txBox="1"/>
          <p:nvPr/>
        </p:nvSpPr>
        <p:spPr>
          <a:xfrm>
            <a:off x="609918" y="6561447"/>
            <a:ext cx="2934947"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SY2021-22 restraint data reported to DESE; EY DESE, BPS, and school interviews; BPS and DESE policies</a:t>
            </a:r>
          </a:p>
        </p:txBody>
      </p:sp>
      <p:sp>
        <p:nvSpPr>
          <p:cNvPr id="38" name="TextBox 37">
            <a:extLst>
              <a:ext uri="{FF2B5EF4-FFF2-40B4-BE49-F238E27FC236}">
                <a16:creationId xmlns:a16="http://schemas.microsoft.com/office/drawing/2014/main" id="{F6624653-1E6F-4C22-92FD-71A95139A7FB}"/>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66935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1168866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(1/2)</a:t>
            </a:r>
            <a:br>
              <a:rPr lang="en-GB" dirty="0"/>
            </a:br>
            <a:r>
              <a:rPr lang="en-IN" sz="1600" dirty="0"/>
              <a:t>While BPS schools are clear on restraint procedures, there is confusion over reporting policies</a:t>
            </a:r>
            <a:endParaRPr lang="en-IN" sz="1600" dirty="0">
              <a:solidFill>
                <a:srgbClr val="FF0000"/>
              </a:solidFill>
            </a:endParaRPr>
          </a:p>
        </p:txBody>
      </p:sp>
      <p:sp>
        <p:nvSpPr>
          <p:cNvPr id="39" name="Rectangle 38">
            <a:extLst>
              <a:ext uri="{FF2B5EF4-FFF2-40B4-BE49-F238E27FC236}">
                <a16:creationId xmlns:a16="http://schemas.microsoft.com/office/drawing/2014/main" id="{6751A51F-28C2-49C2-B8C0-E90134CD8C1C}"/>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bg1"/>
                </a:solidFill>
              </a:rPr>
              <a:t>4. Student restraints</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restraint observations and opportunities</a:t>
            </a:r>
            <a:endParaRPr lang="en-US" sz="1200" dirty="0">
              <a:solidFill>
                <a:schemeClr val="bg1"/>
              </a:solidFill>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2286279330"/>
              </p:ext>
            </p:extLst>
          </p:nvPr>
        </p:nvGraphicFramePr>
        <p:xfrm>
          <a:off x="603383" y="1547839"/>
          <a:ext cx="10985052" cy="3855720"/>
        </p:xfrm>
        <a:graphic>
          <a:graphicData uri="http://schemas.openxmlformats.org/drawingml/2006/table">
            <a:tbl>
              <a:tblPr firstRow="1" bandRow="1">
                <a:tableStyleId>{5C22544A-7EE6-4342-B048-85BDC9FD1C3A}</a:tableStyleId>
              </a:tblPr>
              <a:tblGrid>
                <a:gridCol w="2273381">
                  <a:extLst>
                    <a:ext uri="{9D8B030D-6E8A-4147-A177-3AD203B41FA5}">
                      <a16:colId xmlns:a16="http://schemas.microsoft.com/office/drawing/2014/main" val="1000314679"/>
                    </a:ext>
                  </a:extLst>
                </a:gridCol>
                <a:gridCol w="809411">
                  <a:extLst>
                    <a:ext uri="{9D8B030D-6E8A-4147-A177-3AD203B41FA5}">
                      <a16:colId xmlns:a16="http://schemas.microsoft.com/office/drawing/2014/main" val="2181447210"/>
                    </a:ext>
                  </a:extLst>
                </a:gridCol>
                <a:gridCol w="3565230">
                  <a:extLst>
                    <a:ext uri="{9D8B030D-6E8A-4147-A177-3AD203B41FA5}">
                      <a16:colId xmlns:a16="http://schemas.microsoft.com/office/drawing/2014/main" val="3299172009"/>
                    </a:ext>
                  </a:extLst>
                </a:gridCol>
                <a:gridCol w="4337030">
                  <a:extLst>
                    <a:ext uri="{9D8B030D-6E8A-4147-A177-3AD203B41FA5}">
                      <a16:colId xmlns:a16="http://schemas.microsoft.com/office/drawing/2014/main" val="850559032"/>
                    </a:ext>
                  </a:extLst>
                </a:gridCol>
              </a:tblGrid>
              <a:tr h="196756">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964340">
                <a:tc>
                  <a:txBody>
                    <a:bodyPr/>
                    <a:lstStyle/>
                    <a:p>
                      <a:pPr marL="0" indent="-126000" algn="l">
                        <a:buClr>
                          <a:srgbClr val="1A9AFA"/>
                        </a:buClr>
                        <a:buSzPct val="75000"/>
                        <a:buFontTx/>
                        <a:buNone/>
                      </a:pPr>
                      <a:r>
                        <a:rPr lang="en-US" sz="1100" b="1" dirty="0">
                          <a:solidFill>
                            <a:schemeClr val="bg1"/>
                          </a:solidFill>
                          <a:latin typeface="+mj-lt"/>
                        </a:rPr>
                        <a:t>Policy</a:t>
                      </a:r>
                      <a:r>
                        <a:rPr lang="en-US" sz="1100" b="0" dirty="0">
                          <a:solidFill>
                            <a:schemeClr val="bg1"/>
                          </a:solidFill>
                          <a:latin typeface="+mj-lt"/>
                        </a:rPr>
                        <a:t>: </a:t>
                      </a:r>
                      <a:r>
                        <a:rPr lang="en-US" sz="1100" b="0" i="1" dirty="0">
                          <a:solidFill>
                            <a:schemeClr val="bg1"/>
                          </a:solidFill>
                          <a:latin typeface="+mj-lt"/>
                        </a:rPr>
                        <a:t>Does a formal policy exist for student restraints?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Pct val="75000"/>
                        <a:buFont typeface="Wingdings 3" panose="05040102010807070707" pitchFamily="18" charset="2"/>
                        <a:buNone/>
                        <a:tabLst/>
                        <a:defRPr/>
                      </a:pPr>
                      <a:r>
                        <a:rPr kumimoji="0" lang="en-US" sz="1100" b="0" i="0" u="none" strike="noStrike" kern="1200" cap="none" spc="0" normalizeH="0" baseline="0" dirty="0">
                          <a:ln>
                            <a:noFill/>
                          </a:ln>
                          <a:solidFill>
                            <a:srgbClr val="2E2E38"/>
                          </a:solidFill>
                          <a:effectLst/>
                          <a:uLnTx/>
                          <a:uFillTx/>
                          <a:latin typeface="+mn-lt"/>
                          <a:ea typeface="+mn-ea"/>
                          <a:cs typeface="+mn-cs"/>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lvl="0" indent="-126000" algn="l">
                        <a:buClrTx/>
                        <a:buSzPct val="75000"/>
                        <a:buFont typeface="Wingdings 3" panose="05040102010807070707" pitchFamily="18" charset="2"/>
                        <a:buChar char=""/>
                      </a:pPr>
                      <a:r>
                        <a:rPr lang="en-US" sz="1100" kern="1200" noProof="0" dirty="0">
                          <a:solidFill>
                            <a:srgbClr val="2E2E38"/>
                          </a:solidFill>
                          <a:latin typeface="EYInterstate Light" panose="02000506000000020004" pitchFamily="2" charset="0"/>
                          <a:ea typeface="+mn-ea"/>
                          <a:cs typeface="+mn-cs"/>
                        </a:rPr>
                        <a:t>Although a formal policy exists for student restraints in the Superintendent's Circular 03, this policy only includes the DESE reporting requirement at the end of the policy and lacks the necessary emphasis and detail</a:t>
                      </a:r>
                      <a:endParaRPr lang="en-US" sz="1100" b="0" dirty="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kern="1200" dirty="0">
                          <a:solidFill>
                            <a:srgbClr val="2E2E38"/>
                          </a:solidFill>
                          <a:latin typeface="EYInterstate Light" panose="02000506000000020004" pitchFamily="2" charset="0"/>
                          <a:ea typeface="+mn-ea"/>
                          <a:cs typeface="+mn-cs"/>
                        </a:rPr>
                        <a:t>Update the Superintendent Circular to further highlight the importance of reporting restraints in the DESE Security Portal by including a more detailed reporting requirement section, and adjusting its position in document</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kern="1200" dirty="0">
                          <a:solidFill>
                            <a:srgbClr val="2E2E38"/>
                          </a:solidFill>
                          <a:latin typeface="EYInterstate Light" panose="02000506000000020004" pitchFamily="2" charset="0"/>
                          <a:ea typeface="+mn-ea"/>
                          <a:cs typeface="+mn-cs"/>
                        </a:rPr>
                        <a:t>Consider including a requirement that a copy of the written parent letter be uploaded to Aspen by the school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1215070">
                <a:tc>
                  <a:txBody>
                    <a:bodyPr/>
                    <a:lstStyle/>
                    <a:p>
                      <a:pPr marL="0" indent="-126000" algn="l">
                        <a:buClr>
                          <a:srgbClr val="1A9AFA"/>
                        </a:buClr>
                        <a:buSzPct val="75000"/>
                        <a:buFontTx/>
                        <a:buNone/>
                      </a:pPr>
                      <a:r>
                        <a:rPr lang="en-US" sz="1100" b="1" dirty="0">
                          <a:solidFill>
                            <a:schemeClr val="bg1"/>
                          </a:solidFill>
                          <a:latin typeface="+mj-lt"/>
                        </a:rPr>
                        <a:t>Procedures: </a:t>
                      </a:r>
                      <a:r>
                        <a:rPr lang="en-US" sz="1100" i="1" kern="1200" dirty="0">
                          <a:solidFill>
                            <a:schemeClr val="bg2"/>
                          </a:solidFill>
                          <a:latin typeface="+mn-lt"/>
                          <a:ea typeface="+mn-ea"/>
                          <a:cs typeface="+mn-cs"/>
                        </a:rPr>
                        <a:t>Is there a consistent procedure, standardized across the district, that is being used to implement the policy?</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While all schools follow the Superintendent Circular 03 to de-escalate incidents and perform restraints, the procedures in practice for restraint reporting are not consistent across schools. As a result, schools have had to take additional steps to ensure school personnel know how to record restraint information in the DESE Security Portal prior to DESE certification deadlines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Establish formal procedures and guidance for reporting restraints to DESE to standardize reporting across the district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964340">
                <a:tc>
                  <a:txBody>
                    <a:bodyPr/>
                    <a:lstStyle/>
                    <a:p>
                      <a:pPr marL="0" indent="-126000" algn="l">
                        <a:buClr>
                          <a:srgbClr val="1A9AFA"/>
                        </a:buClr>
                        <a:buSzPct val="75000"/>
                        <a:buFontTx/>
                        <a:buNone/>
                      </a:pPr>
                      <a:r>
                        <a:rPr lang="en-US" sz="1100" b="1" dirty="0">
                          <a:solidFill>
                            <a:schemeClr val="bg1"/>
                          </a:solidFill>
                          <a:latin typeface="+mj-lt"/>
                        </a:rPr>
                        <a:t>Roles &amp; responsibilities: </a:t>
                      </a:r>
                      <a:r>
                        <a:rPr kumimoji="0" lang="en-US" sz="11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1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Not all relevant school staff who are required to report restraints to DESE are aware that they have access to the DESE Security Portal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kern="1200" dirty="0">
                          <a:solidFill>
                            <a:srgbClr val="2E2E38"/>
                          </a:solidFill>
                          <a:latin typeface="EYInterstate Light" panose="02000506000000020004" pitchFamily="2" charset="0"/>
                          <a:ea typeface="+mn-ea"/>
                          <a:cs typeface="+mn-cs"/>
                        </a:rPr>
                        <a:t>Clarify at the district level who from each school is responsible for restraint data entry, as well as their delegates, while also ensuring that each school knows they have access to the DESE Security Portal and should be inputting restraint data</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kern="1200" dirty="0">
                          <a:solidFill>
                            <a:srgbClr val="2E2E38"/>
                          </a:solidFill>
                          <a:latin typeface="EYInterstate Light" panose="02000506000000020004" pitchFamily="2" charset="0"/>
                          <a:ea typeface="+mn-ea"/>
                          <a:cs typeface="+mn-cs"/>
                        </a:rPr>
                        <a:t>Perform a periodic (e.g., semi-annual) check of DESE Portal access to confirm the appropriate school owners and delegates have the necessary access and communicate it to them</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bl>
          </a:graphicData>
        </a:graphic>
      </p:graphicFrame>
      <p:sp>
        <p:nvSpPr>
          <p:cNvPr id="17" name="footnote_63804743492822175122" descr="Footnote">
            <a:extLst>
              <a:ext uri="{FF2B5EF4-FFF2-40B4-BE49-F238E27FC236}">
                <a16:creationId xmlns:a16="http://schemas.microsoft.com/office/drawing/2014/main" id="{99A9B7AC-5293-4BAD-910A-4CD546AC7162}"/>
              </a:ext>
            </a:extLst>
          </p:cNvPr>
          <p:cNvSpPr txBox="1"/>
          <p:nvPr/>
        </p:nvSpPr>
        <p:spPr>
          <a:xfrm>
            <a:off x="683026" y="5961438"/>
            <a:ext cx="9985811" cy="36747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7"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6" name="TextBox 15">
            <a:extLst>
              <a:ext uri="{FF2B5EF4-FFF2-40B4-BE49-F238E27FC236}">
                <a16:creationId xmlns:a16="http://schemas.microsoft.com/office/drawing/2014/main" id="{BF7373CC-8623-4148-89D6-AFDA12B6C123}"/>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47</a:t>
            </a:fld>
            <a:endParaRPr dirty="0"/>
          </a:p>
        </p:txBody>
      </p:sp>
    </p:spTree>
    <p:extLst>
      <p:ext uri="{BB962C8B-B14F-4D97-AF65-F5344CB8AC3E}">
        <p14:creationId xmlns:p14="http://schemas.microsoft.com/office/powerpoint/2010/main" val="4220177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44290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(2/2)</a:t>
            </a:r>
            <a:br>
              <a:rPr lang="en-GB" dirty="0"/>
            </a:br>
            <a:r>
              <a:rPr lang="en-IN" sz="1600" dirty="0"/>
              <a:t>Better oversight and support is needed to facilitate proper data collection for restraint usage</a:t>
            </a:r>
            <a:endParaRPr lang="en-IN" sz="1600" dirty="0">
              <a:solidFill>
                <a:srgbClr val="FF0000"/>
              </a:solidFill>
            </a:endParaRPr>
          </a:p>
        </p:txBody>
      </p:sp>
      <p:sp>
        <p:nvSpPr>
          <p:cNvPr id="43" name="Rectangle 42">
            <a:extLst>
              <a:ext uri="{FF2B5EF4-FFF2-40B4-BE49-F238E27FC236}">
                <a16:creationId xmlns:a16="http://schemas.microsoft.com/office/drawing/2014/main" id="{9184FE74-447F-4117-9C7E-D3C9DBB278D3}"/>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bg1"/>
                </a:solidFill>
              </a:rPr>
              <a:t>4. Student restraints</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restraint observations and opportunities</a:t>
            </a:r>
            <a:endParaRPr lang="en-US" sz="1200" dirty="0">
              <a:solidFill>
                <a:schemeClr val="bg1"/>
              </a:solidFill>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6" name="Table 6380412381335984473">
            <a:extLst>
              <a:ext uri="{FF2B5EF4-FFF2-40B4-BE49-F238E27FC236}">
                <a16:creationId xmlns:a16="http://schemas.microsoft.com/office/drawing/2014/main" id="{899303A7-CEFC-4B52-85DC-F3A8CA64044F}"/>
              </a:ext>
            </a:extLst>
          </p:cNvPr>
          <p:cNvGraphicFramePr>
            <a:graphicFrameLocks noGrp="1"/>
          </p:cNvGraphicFramePr>
          <p:nvPr>
            <p:extLst>
              <p:ext uri="{D42A27DB-BD31-4B8C-83A1-F6EECF244321}">
                <p14:modId xmlns:p14="http://schemas.microsoft.com/office/powerpoint/2010/main" val="3771353750"/>
              </p:ext>
            </p:extLst>
          </p:nvPr>
        </p:nvGraphicFramePr>
        <p:xfrm>
          <a:off x="603088" y="1558767"/>
          <a:ext cx="10985052" cy="4724400"/>
        </p:xfrm>
        <a:graphic>
          <a:graphicData uri="http://schemas.openxmlformats.org/drawingml/2006/table">
            <a:tbl>
              <a:tblPr firstRow="1" bandRow="1">
                <a:tableStyleId>{5C22544A-7EE6-4342-B048-85BDC9FD1C3A}</a:tableStyleId>
              </a:tblPr>
              <a:tblGrid>
                <a:gridCol w="2304499">
                  <a:extLst>
                    <a:ext uri="{9D8B030D-6E8A-4147-A177-3AD203B41FA5}">
                      <a16:colId xmlns:a16="http://schemas.microsoft.com/office/drawing/2014/main" val="1000314679"/>
                    </a:ext>
                  </a:extLst>
                </a:gridCol>
                <a:gridCol w="778588">
                  <a:extLst>
                    <a:ext uri="{9D8B030D-6E8A-4147-A177-3AD203B41FA5}">
                      <a16:colId xmlns:a16="http://schemas.microsoft.com/office/drawing/2014/main" val="2181447210"/>
                    </a:ext>
                  </a:extLst>
                </a:gridCol>
                <a:gridCol w="3557106">
                  <a:extLst>
                    <a:ext uri="{9D8B030D-6E8A-4147-A177-3AD203B41FA5}">
                      <a16:colId xmlns:a16="http://schemas.microsoft.com/office/drawing/2014/main" val="3299172009"/>
                    </a:ext>
                  </a:extLst>
                </a:gridCol>
                <a:gridCol w="4344859">
                  <a:extLst>
                    <a:ext uri="{9D8B030D-6E8A-4147-A177-3AD203B41FA5}">
                      <a16:colId xmlns:a16="http://schemas.microsoft.com/office/drawing/2014/main" val="850559032"/>
                    </a:ext>
                  </a:extLst>
                </a:gridCol>
              </a:tblGrid>
              <a:tr h="141830">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560134">
                <a:tc>
                  <a:txBody>
                    <a:bodyPr/>
                    <a:lstStyle/>
                    <a:p>
                      <a:pPr marL="0" indent="-126000" algn="l">
                        <a:buClr>
                          <a:srgbClr val="1A9AFA"/>
                        </a:buClr>
                        <a:buSzPct val="75000"/>
                        <a:buFontTx/>
                        <a:buNone/>
                      </a:pPr>
                      <a:r>
                        <a:rPr lang="en-US" sz="1000" b="1" dirty="0">
                          <a:solidFill>
                            <a:schemeClr val="bg1"/>
                          </a:solidFill>
                          <a:latin typeface="+mn-lt"/>
                        </a:rPr>
                        <a:t>Training &amp; communication: </a:t>
                      </a:r>
                      <a:r>
                        <a:rPr lang="en-US" sz="1000" b="0" i="1" kern="1200" dirty="0">
                          <a:solidFill>
                            <a:schemeClr val="bg1"/>
                          </a:solidFill>
                          <a:latin typeface="+mn-lt"/>
                          <a:ea typeface="+mn-ea"/>
                          <a:cs typeface="+mn-cs"/>
                        </a:rPr>
                        <a:t>Is </a:t>
                      </a:r>
                      <a:r>
                        <a:rPr lang="en-US" sz="1000" i="1" kern="1200" dirty="0">
                          <a:solidFill>
                            <a:schemeClr val="bg1"/>
                          </a:solidFill>
                          <a:latin typeface="+mn-lt"/>
                          <a:ea typeface="+mn-ea"/>
                          <a:cs typeface="+mn-cs"/>
                        </a:rPr>
                        <a:t>training regularly provided to those responsible for carrying out the policies and procedures? </a:t>
                      </a:r>
                      <a:r>
                        <a:rPr lang="en-US" sz="1000" b="0" i="1" kern="1200" dirty="0">
                          <a:solidFill>
                            <a:schemeClr val="bg1"/>
                          </a:solidFill>
                          <a:latin typeface="+mn-lt"/>
                          <a:ea typeface="+mn-ea"/>
                          <a:cs typeface="+mn-cs"/>
                        </a:rPr>
                        <a:t>Are</a:t>
                      </a:r>
                      <a:r>
                        <a:rPr lang="en-US" sz="1000" i="1" kern="1200" dirty="0">
                          <a:solidFill>
                            <a:schemeClr val="bg1"/>
                          </a:solidFill>
                          <a:latin typeface="+mn-lt"/>
                          <a:ea typeface="+mn-ea"/>
                          <a:cs typeface="+mn-cs"/>
                        </a:rPr>
                        <a:t> policies and procedures well communicated to those implementing them? </a:t>
                      </a:r>
                      <a:endParaRPr lang="en-US" sz="1000" b="1" dirty="0">
                        <a:solidFill>
                          <a:schemeClr val="bg1"/>
                        </a:solidFill>
                        <a:latin typeface="+mn-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n-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lvl="0" indent="-108000" algn="l">
                        <a:buClrTx/>
                        <a:buSzPct val="75000"/>
                        <a:buFont typeface="Wingdings 3" panose="05040102010807070707" pitchFamily="18" charset="2"/>
                        <a:buChar char=""/>
                      </a:pPr>
                      <a:r>
                        <a:rPr lang="en-US" sz="1000" kern="1200" noProof="0" dirty="0">
                          <a:solidFill>
                            <a:schemeClr val="bg1"/>
                          </a:solidFill>
                          <a:latin typeface="+mn-lt"/>
                          <a:ea typeface="+mn-ea"/>
                          <a:cs typeface="+mn-cs"/>
                        </a:rPr>
                        <a:t>While the existing “Safety Care” training includes reporting requirements to DESE, these requirements may need to be emphasized and there is generally a lack of formal communication from BPS central office to school leaders regarding student restraint reporting requirements</a:t>
                      </a:r>
                      <a:endParaRPr lang="en-US" sz="1000" b="0" dirty="0">
                        <a:solidFill>
                          <a:srgbClr val="2E2E38"/>
                        </a:solidFill>
                        <a:latin typeface="+mn-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82880" marR="0" lvl="0" indent="-182880" algn="l" defTabSz="685434" rtl="0" eaLnBrk="1" fontAlgn="auto" latinLnBrk="0" hangingPunct="1">
                        <a:lnSpc>
                          <a:spcPct val="100000"/>
                        </a:lnSpc>
                        <a:spcBef>
                          <a:spcPts val="0"/>
                        </a:spcBef>
                        <a:spcAft>
                          <a:spcPts val="0"/>
                        </a:spcAft>
                        <a:buClrTx/>
                        <a:buSzTx/>
                        <a:buFont typeface="EYInterstate" panose="02000503020000020004" pitchFamily="2" charset="0"/>
                        <a:buChar char="•"/>
                        <a:tabLst/>
                        <a:defRPr/>
                      </a:pPr>
                      <a:r>
                        <a:rPr lang="en-US" sz="1000" kern="1200" noProof="0" dirty="0">
                          <a:solidFill>
                            <a:schemeClr val="bg1"/>
                          </a:solidFill>
                          <a:latin typeface="+mn-lt"/>
                          <a:ea typeface="+mn-ea"/>
                          <a:cs typeface="+mn-cs"/>
                        </a:rPr>
                        <a:t>Re-communicate reporting policies and guidance so schools have these resources readily available</a:t>
                      </a:r>
                    </a:p>
                    <a:p>
                      <a:pPr marL="266400" marR="0" lvl="1" indent="-126000" algn="l" defTabSz="685434"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lang="en-US" sz="1000" kern="1200" noProof="0" dirty="0">
                          <a:solidFill>
                            <a:schemeClr val="bg1"/>
                          </a:solidFill>
                          <a:latin typeface="+mn-lt"/>
                          <a:ea typeface="+mn-ea"/>
                          <a:cs typeface="+mn-cs"/>
                        </a:rPr>
                        <a:t>Consider performing this on a recurring basis going forward (e.g., at the beginning of each school year in September) </a:t>
                      </a:r>
                    </a:p>
                    <a:p>
                      <a:pPr marL="266400" marR="0" lvl="1" indent="-126000" algn="l" defTabSz="685434"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lang="en-US" sz="1000" kern="1200" noProof="0" dirty="0">
                          <a:solidFill>
                            <a:schemeClr val="bg1"/>
                          </a:solidFill>
                          <a:latin typeface="+mn-lt"/>
                          <a:ea typeface="+mn-ea"/>
                          <a:cs typeface="+mn-cs"/>
                        </a:rPr>
                        <a:t>Consider sending out periodic (e.g., quarterly) reminders to schools</a:t>
                      </a:r>
                    </a:p>
                    <a:p>
                      <a:pPr marL="182880" marR="0" lvl="0" indent="-182880" algn="l" defTabSz="685434" rtl="0" eaLnBrk="1" fontAlgn="auto" latinLnBrk="0" hangingPunct="1">
                        <a:lnSpc>
                          <a:spcPct val="100000"/>
                        </a:lnSpc>
                        <a:spcBef>
                          <a:spcPts val="0"/>
                        </a:spcBef>
                        <a:spcAft>
                          <a:spcPts val="0"/>
                        </a:spcAft>
                        <a:buClrTx/>
                        <a:buSzTx/>
                        <a:buFont typeface="EYInterstate" panose="02000503020000020004" pitchFamily="2" charset="0"/>
                        <a:buChar char="•"/>
                        <a:tabLst/>
                        <a:defRPr/>
                      </a:pPr>
                      <a:r>
                        <a:rPr lang="en-US" sz="1000" kern="1200" noProof="0" dirty="0">
                          <a:solidFill>
                            <a:schemeClr val="bg1"/>
                          </a:solidFill>
                          <a:latin typeface="+mn-lt"/>
                          <a:ea typeface="+mn-ea"/>
                          <a:cs typeface="+mn-cs"/>
                        </a:rPr>
                        <a:t>Recommend annual training to school leaders to refresh their knowledge of the policies:</a:t>
                      </a:r>
                    </a:p>
                    <a:p>
                      <a:pPr marL="266400" marR="0" lvl="1" indent="-126000" algn="l" defTabSz="685434"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lang="en-US" sz="1000" kern="1200" noProof="0" dirty="0">
                          <a:solidFill>
                            <a:schemeClr val="bg1"/>
                          </a:solidFill>
                          <a:latin typeface="+mn-lt"/>
                          <a:ea typeface="+mn-ea"/>
                          <a:cs typeface="+mn-cs"/>
                        </a:rPr>
                        <a:t>Require relevant new staff (e.g., new school leaders) to attend in their first year</a:t>
                      </a:r>
                    </a:p>
                    <a:p>
                      <a:pPr marL="266400" marR="0" lvl="1" indent="-126000" algn="l" defTabSz="685434" rtl="0" eaLnBrk="1" fontAlgn="auto" latinLnBrk="0" hangingPunct="1">
                        <a:lnSpc>
                          <a:spcPct val="100000"/>
                        </a:lnSpc>
                        <a:spcBef>
                          <a:spcPts val="0"/>
                        </a:spcBef>
                        <a:spcAft>
                          <a:spcPts val="0"/>
                        </a:spcAft>
                        <a:buClrTx/>
                        <a:buSzPct val="75000"/>
                        <a:buFont typeface="Arial" panose="020B0604020202020204" pitchFamily="34" charset="0"/>
                        <a:buChar char="–"/>
                        <a:tabLst/>
                        <a:defRPr/>
                      </a:pPr>
                      <a:r>
                        <a:rPr lang="en-US" sz="1000" kern="1200" noProof="0" dirty="0">
                          <a:solidFill>
                            <a:schemeClr val="bg1"/>
                          </a:solidFill>
                          <a:latin typeface="+mn-lt"/>
                          <a:ea typeface="+mn-ea"/>
                          <a:cs typeface="+mn-cs"/>
                        </a:rPr>
                        <a:t>Require all relevant staff to attend if there have been major changes in policy</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709152">
                <a:tc>
                  <a:txBody>
                    <a:bodyPr/>
                    <a:lstStyle/>
                    <a:p>
                      <a:pPr marL="0" indent="-126000" algn="l">
                        <a:buClr>
                          <a:srgbClr val="1A9AFA"/>
                        </a:buClr>
                        <a:buSzPct val="75000"/>
                        <a:buFontTx/>
                        <a:buNone/>
                      </a:pPr>
                      <a:r>
                        <a:rPr lang="en-US" sz="1000" b="1" dirty="0">
                          <a:solidFill>
                            <a:schemeClr val="bg1"/>
                          </a:solidFill>
                          <a:latin typeface="+mn-lt"/>
                        </a:rPr>
                        <a:t>Tools &amp; systems: </a:t>
                      </a:r>
                      <a:r>
                        <a:rPr lang="en-US" sz="1000" i="1" kern="1200" dirty="0">
                          <a:solidFill>
                            <a:schemeClr val="bg2"/>
                          </a:solidFill>
                          <a:latin typeface="+mn-lt"/>
                          <a:ea typeface="+mn-ea"/>
                          <a:cs typeface="+mn-cs"/>
                        </a:rPr>
                        <a:t>Do key participants have the right tools to help them execute their responsibilities?</a:t>
                      </a:r>
                      <a:endParaRPr lang="en-US" sz="1000" b="1" dirty="0">
                        <a:solidFill>
                          <a:schemeClr val="bg1"/>
                        </a:solidFill>
                        <a:latin typeface="+mn-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n-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lvl="0" indent="-108000" algn="l">
                        <a:buClrTx/>
                        <a:buSzPct val="75000"/>
                        <a:buFont typeface="Wingdings 3" panose="05040102010807070707" pitchFamily="18" charset="2"/>
                        <a:buChar char=""/>
                      </a:pPr>
                      <a:r>
                        <a:rPr lang="en-US" sz="1000" b="0" dirty="0">
                          <a:solidFill>
                            <a:srgbClr val="2E2E38"/>
                          </a:solidFill>
                          <a:latin typeface="+mn-lt"/>
                        </a:rPr>
                        <a:t>Schools do not have consistent tools to document and retain restraint information prior to reporting. Some schools have opted to create their own tools, which often contain similar information but are not consistent throughout the district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n-lt"/>
                        </a:rPr>
                        <a:t>Re-establish the school level requirement to use Aspen to record information pertaining to a restraint prior to submission in the DESE Security Portal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709152">
                <a:tc>
                  <a:txBody>
                    <a:bodyPr/>
                    <a:lstStyle/>
                    <a:p>
                      <a:pPr marL="0" indent="-126000" algn="l">
                        <a:buClr>
                          <a:srgbClr val="1A9AFA"/>
                        </a:buClr>
                        <a:buSzPct val="75000"/>
                        <a:buFontTx/>
                        <a:buNone/>
                      </a:pPr>
                      <a:r>
                        <a:rPr lang="en-US" sz="1000" b="1" dirty="0">
                          <a:solidFill>
                            <a:schemeClr val="bg1"/>
                          </a:solidFill>
                          <a:latin typeface="+mn-lt"/>
                        </a:rPr>
                        <a:t>Oversight &amp; monitoring: </a:t>
                      </a:r>
                      <a:r>
                        <a:rPr lang="en-US" sz="1000" i="1" kern="1200" dirty="0">
                          <a:solidFill>
                            <a:schemeClr val="bg2"/>
                          </a:solidFill>
                          <a:latin typeface="+mn-lt"/>
                          <a:ea typeface="+mn-ea"/>
                          <a:cs typeface="+mn-cs"/>
                        </a:rPr>
                        <a:t>Is there appropriate oversight of the process, e.g., validation of data/documentation built into the process?</a:t>
                      </a:r>
                      <a:endParaRPr lang="en-US" sz="1000" b="1" dirty="0">
                        <a:solidFill>
                          <a:schemeClr val="bg1"/>
                        </a:solidFill>
                        <a:latin typeface="+mn-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FFFFFF"/>
                          </a:solidFill>
                          <a:latin typeface="+mn-lt"/>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n-lt"/>
                        </a:rPr>
                        <a:t>Opportunities exist for more formalized oversight and monitoring by BPS central office, including formal data completeness and accuracy checks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kern="1200" dirty="0">
                          <a:solidFill>
                            <a:schemeClr val="bg1"/>
                          </a:solidFill>
                          <a:latin typeface="+mn-lt"/>
                          <a:ea typeface="+mn-ea"/>
                          <a:cs typeface="+mn-cs"/>
                        </a:rPr>
                        <a:t>Require all school leaders to certify the accuracy of their school level restraint data at the end of the school year</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1276473">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000" b="1" dirty="0">
                          <a:solidFill>
                            <a:schemeClr val="bg1"/>
                          </a:solidFill>
                          <a:latin typeface="+mn-lt"/>
                        </a:rPr>
                        <a:t>Data completeness &amp; accuracy: </a:t>
                      </a:r>
                      <a:r>
                        <a:rPr lang="en-US" sz="1000" b="0" i="1" kern="1200" dirty="0">
                          <a:solidFill>
                            <a:srgbClr val="2E2E38"/>
                          </a:solidFill>
                          <a:latin typeface="+mn-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FFFFFF"/>
                          </a:solidFill>
                          <a:latin typeface="+mn-lt"/>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indent="0" algn="l">
                        <a:buClrTx/>
                        <a:buSzPct val="75000"/>
                        <a:buFont typeface="Wingdings 3" panose="05040102010807070707" pitchFamily="18" charset="2"/>
                        <a:buNone/>
                      </a:pPr>
                      <a:r>
                        <a:rPr lang="en-US" sz="1000" b="1" dirty="0">
                          <a:solidFill>
                            <a:srgbClr val="2E2E38"/>
                          </a:solidFill>
                          <a:latin typeface="+mn-lt"/>
                        </a:rPr>
                        <a:t>Completeness</a:t>
                      </a:r>
                      <a:r>
                        <a:rPr lang="en-US" sz="1000" b="0" dirty="0">
                          <a:solidFill>
                            <a:srgbClr val="2E2E38"/>
                          </a:solidFill>
                          <a:latin typeface="+mn-lt"/>
                        </a:rPr>
                        <a:t>: </a:t>
                      </a:r>
                    </a:p>
                    <a:p>
                      <a:pPr marL="126000" indent="-126000" algn="l">
                        <a:buClrTx/>
                        <a:buSzPct val="75000"/>
                        <a:buFont typeface="Wingdings 3" panose="05040102010807070707" pitchFamily="18" charset="2"/>
                        <a:buChar char=""/>
                      </a:pPr>
                      <a:r>
                        <a:rPr lang="en-US" sz="1000" b="0" dirty="0">
                          <a:solidFill>
                            <a:srgbClr val="2E2E38"/>
                          </a:solidFill>
                          <a:latin typeface="+mn-lt"/>
                        </a:rPr>
                        <a:t>The data submitted to DESE by the schools via the DESE Portal is incomplete. For example, EY identified 89 restraints in Aspen that were not entered in the DESE Portal.</a:t>
                      </a:r>
                    </a:p>
                    <a:p>
                      <a:pPr marL="0" indent="0" algn="l">
                        <a:buClrTx/>
                        <a:buSzPct val="75000"/>
                        <a:buFont typeface="Wingdings 3" panose="05040102010807070707" pitchFamily="18" charset="2"/>
                        <a:buNone/>
                      </a:pPr>
                      <a:r>
                        <a:rPr lang="en-US" sz="1000" b="1" dirty="0">
                          <a:solidFill>
                            <a:srgbClr val="2E2E38"/>
                          </a:solidFill>
                          <a:latin typeface="+mn-lt"/>
                        </a:rPr>
                        <a:t>Accuracy</a:t>
                      </a:r>
                      <a:r>
                        <a:rPr lang="en-US" sz="1000" b="0" dirty="0">
                          <a:solidFill>
                            <a:srgbClr val="2E2E38"/>
                          </a:solidFill>
                          <a:latin typeface="+mn-lt"/>
                        </a:rPr>
                        <a:t>: </a:t>
                      </a:r>
                    </a:p>
                    <a:p>
                      <a:pPr marL="126000" indent="-126000" algn="l">
                        <a:buClrTx/>
                        <a:buSzPct val="75000"/>
                        <a:buFont typeface="Wingdings 3" panose="05040102010807070707" pitchFamily="18" charset="2"/>
                        <a:buChar char=""/>
                      </a:pPr>
                      <a:r>
                        <a:rPr lang="en-US" sz="1000" b="0" dirty="0">
                          <a:solidFill>
                            <a:srgbClr val="2E2E38"/>
                          </a:solidFill>
                          <a:latin typeface="+mn-lt"/>
                        </a:rPr>
                        <a:t>While EY identified a few errors related to data entry, the restraint data reported to DESE generally appears to be accurate based on the documentation received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n-lt"/>
                        </a:rPr>
                        <a:t>Formalize a periodic BPS central office review process, such as a quarterly data completeness and accuracy check, cross-checking with data from both Aspen and the DESE Security Portal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12" name="TextBox 11">
            <a:extLst>
              <a:ext uri="{FF2B5EF4-FFF2-40B4-BE49-F238E27FC236}">
                <a16:creationId xmlns:a16="http://schemas.microsoft.com/office/drawing/2014/main" id="{ED57899B-D2C2-4015-AAA7-E9873DC817B0}"/>
              </a:ext>
            </a:extLst>
          </p:cNvPr>
          <p:cNvSpPr txBox="1"/>
          <p:nvPr/>
        </p:nvSpPr>
        <p:spPr>
          <a:xfrm>
            <a:off x="3573188" y="6418040"/>
            <a:ext cx="5051974" cy="429348"/>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48</a:t>
            </a:fld>
            <a:endParaRPr dirty="0"/>
          </a:p>
        </p:txBody>
      </p:sp>
    </p:spTree>
    <p:extLst>
      <p:ext uri="{BB962C8B-B14F-4D97-AF65-F5344CB8AC3E}">
        <p14:creationId xmlns:p14="http://schemas.microsoft.com/office/powerpoint/2010/main" val="3137253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77060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3" name="think-cell Slide" r:id="rId13" imgW="415" imgH="416" progId="TCLayout.ActiveDocument.1">
                  <p:embed/>
                </p:oleObj>
              </mc:Choice>
              <mc:Fallback>
                <p:oleObj name="think-cell Slide" r:id="rId13"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600" dirty="0"/>
              <a:t>AM bus - on time performance reporting from BPS has been mostly accurate; however, past data has been incomplete</a:t>
            </a:r>
            <a:endParaRPr lang="en-IN" sz="1600" dirty="0">
              <a:solidFill>
                <a:srgbClr val="FF0000"/>
              </a:solidFill>
            </a:endParaRPr>
          </a:p>
        </p:txBody>
      </p:sp>
      <p:sp>
        <p:nvSpPr>
          <p:cNvPr id="34" name="Rectangle 33">
            <a:extLst>
              <a:ext uri="{FF2B5EF4-FFF2-40B4-BE49-F238E27FC236}">
                <a16:creationId xmlns:a16="http://schemas.microsoft.com/office/drawing/2014/main" id="{974E317A-5820-4421-8ABF-9C2042C0584E}"/>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215197"/>
            <a:ext cx="3721594" cy="379012"/>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AM bus – on time performance (OTP)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594209"/>
            <a:ext cx="372159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Content Placeholder 2">
            <a:extLst>
              <a:ext uri="{FF2B5EF4-FFF2-40B4-BE49-F238E27FC236}">
                <a16:creationId xmlns:a16="http://schemas.microsoft.com/office/drawing/2014/main" id="{D95C20A5-EE3A-49AE-B1F6-E5C6E74045F9}"/>
              </a:ext>
            </a:extLst>
          </p:cNvPr>
          <p:cNvSpPr txBox="1">
            <a:spLocks/>
          </p:cNvSpPr>
          <p:nvPr/>
        </p:nvSpPr>
        <p:spPr>
          <a:xfrm>
            <a:off x="764476" y="1652408"/>
            <a:ext cx="4464908" cy="276919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0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endPar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Depending on the distance they live from school, their grade, and any special services received, BPS students may be assigned a school bus for transportation to and from school</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uses a combination of manual inputs and automated data systems to assign students to buses and track whether buses arrive at school on time</a:t>
            </a:r>
          </a:p>
          <a:p>
            <a:pPr marL="266400" marR="0" lvl="1" indent="-12600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Student data is manually extracted from Aspen and imported into Versatrans Routing and Planning, with manual verification for students with disabilities using an EdPlan report; bus routes are planned weekly</a:t>
            </a:r>
          </a:p>
          <a:p>
            <a:pPr marL="266400" marR="0" lvl="1" indent="-12600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Each bus has a GPS unit which reports location data to the Zonar database, which is then translated to the Versatrans OnScreen tool that is used to determine bus arrival events using coordinates</a:t>
            </a:r>
          </a:p>
          <a:p>
            <a:pPr marL="266400" marR="0" lvl="1" indent="-126000" algn="l" defTabSz="914400" rtl="0" eaLnBrk="1" fontAlgn="auto" latinLnBrk="0" hangingPunct="1">
              <a:lnSpc>
                <a:spcPct val="100000"/>
              </a:lnSpc>
              <a:spcBef>
                <a:spcPts val="100"/>
              </a:spcBef>
              <a:spcAft>
                <a:spcPts val="100"/>
              </a:spcAft>
              <a:buClrTx/>
              <a:buSzPct val="75000"/>
              <a:buFont typeface="Arial" panose="020B0604020202020204" pitchFamily="34" charset="0"/>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receives daily updates from the transportation vendor, Transdev, on uncovered routes, which it then tracks in a Google sheet. Uncovered routes are daily bus trips that were not covered due to driver absence or operational issues/errors</a:t>
            </a: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0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Policy:</a:t>
            </a:r>
            <a:endPar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DESE requires that BPS report bus timeliness with a goal of 95% of buses arriving by the school bell time and 99% within 15 minutes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OTP metrics are calculated using the planned routes, uncovered trips, and the final arrival data through an R-script programmed by BPS which is uploaded in to Google sheets and sent to DESE</a:t>
            </a:r>
            <a:r>
              <a:rPr kumimoji="0" lang="en-US" sz="10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1</a:t>
            </a:r>
            <a:endPar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0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Analysis methodology: </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Conducted interviews with BPS central office Data Management and Transportation teams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Analyzed student transportation data, the R-script algorithm, and the OTP metrics from SY2021-2022</a:t>
            </a:r>
            <a:r>
              <a:rPr kumimoji="0" lang="en-US" sz="1000" b="0" i="0" u="none" strike="noStrike" kern="1200" cap="none" spc="0" normalizeH="0" baseline="30000" noProof="0" dirty="0">
                <a:ln>
                  <a:noFill/>
                </a:ln>
                <a:solidFill>
                  <a:srgbClr val="2E2E38"/>
                </a:solidFill>
                <a:effectLst/>
                <a:uLnTx/>
                <a:uFillTx/>
                <a:latin typeface="EYInterstate Light" panose="02000506000000020004" pitchFamily="2" charset="0"/>
                <a:ea typeface="+mn-ea"/>
                <a:cs typeface="+mn-cs"/>
              </a:rPr>
              <a:t>2</a:t>
            </a:r>
          </a:p>
          <a:p>
            <a:pPr marL="140400" marR="0" lvl="1" indent="0" algn="l" defTabSz="914400" rtl="0" eaLnBrk="1" fontAlgn="auto" latinLnBrk="0" hangingPunct="1">
              <a:lnSpc>
                <a:spcPct val="100000"/>
              </a:lnSpc>
              <a:spcBef>
                <a:spcPts val="100"/>
              </a:spcBef>
              <a:spcAft>
                <a:spcPts val="100"/>
              </a:spcAft>
              <a:buClrTx/>
              <a:buSzPct val="75000"/>
              <a:buNone/>
              <a:tabLst/>
              <a:defRPr/>
            </a:pPr>
            <a:endParaRPr lang="en-US" sz="1000" dirty="0">
              <a:solidFill>
                <a:srgbClr val="2E2E38"/>
              </a:solidFill>
            </a:endParaRPr>
          </a:p>
        </p:txBody>
      </p:sp>
      <p:sp>
        <p:nvSpPr>
          <p:cNvPr id="64" name="Callout_63804749004580674727">
            <a:extLst>
              <a:ext uri="{FF2B5EF4-FFF2-40B4-BE49-F238E27FC236}">
                <a16:creationId xmlns:a16="http://schemas.microsoft.com/office/drawing/2014/main" id="{21420477-0412-47E6-A5A8-27F291505AE9}"/>
              </a:ext>
            </a:extLst>
          </p:cNvPr>
          <p:cNvSpPr/>
          <p:nvPr>
            <p:custDataLst>
              <p:tags r:id="rId3"/>
            </p:custDataLst>
          </p:nvPr>
        </p:nvSpPr>
        <p:spPr>
          <a:xfrm>
            <a:off x="5306283" y="2685607"/>
            <a:ext cx="1662685" cy="1504335"/>
          </a:xfrm>
          <a:prstGeom prst="wedgeRectCallout">
            <a:avLst>
              <a:gd name="adj1" fmla="val -56145"/>
              <a:gd name="adj2" fmla="val -18244"/>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Versatrans Onscreen is used for OTP reporting, but only registers arrivals within 400ft of the school; </a:t>
            </a:r>
            <a:r>
              <a:rPr lang="en-US" sz="900" i="1" dirty="0">
                <a:solidFill>
                  <a:srgbClr val="2E2E38"/>
                </a:solidFill>
                <a:latin typeface="EYInterstate Light"/>
                <a:cs typeface="Arial" panose="020B0604020202020204" pitchFamily="34" charset="0"/>
              </a:rPr>
              <a:t>Zonar data allows for more precise location tracking,</a:t>
            </a: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but was not leveraged to the full extent possible in SY21-22 due to challenges with manipulating the data</a:t>
            </a:r>
          </a:p>
        </p:txBody>
      </p:sp>
      <p:sp>
        <p:nvSpPr>
          <p:cNvPr id="121" name="Arrow: Left-Right 120">
            <a:extLst>
              <a:ext uri="{FF2B5EF4-FFF2-40B4-BE49-F238E27FC236}">
                <a16:creationId xmlns:a16="http://schemas.microsoft.com/office/drawing/2014/main" id="{FB58984F-DFAC-4419-8C4F-28B973F81DF2}"/>
              </a:ext>
            </a:extLst>
          </p:cNvPr>
          <p:cNvSpPr/>
          <p:nvPr/>
        </p:nvSpPr>
        <p:spPr>
          <a:xfrm>
            <a:off x="7384803" y="1284023"/>
            <a:ext cx="3477120" cy="310186"/>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 OTP by bell time recalculations,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cxnSpLocks/>
          </p:cNvCxnSpPr>
          <p:nvPr/>
        </p:nvCxnSpPr>
        <p:spPr>
          <a:xfrm>
            <a:off x="7384802" y="1594209"/>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1" name="Group 40" descr="Please refer to notes section for 'Graph 1- OTP by bell time recalculations, SY2021-22' chart description">
            <a:extLst>
              <a:ext uri="{FF2B5EF4-FFF2-40B4-BE49-F238E27FC236}">
                <a16:creationId xmlns:a16="http://schemas.microsoft.com/office/drawing/2014/main" id="{D4924A54-1C58-45AD-84CB-B63EC787008D}"/>
              </a:ext>
            </a:extLst>
          </p:cNvPr>
          <p:cNvGrpSpPr/>
          <p:nvPr/>
        </p:nvGrpSpPr>
        <p:grpSpPr>
          <a:xfrm>
            <a:off x="5306283" y="1662088"/>
            <a:ext cx="6752222" cy="1959175"/>
            <a:chOff x="5306284" y="1685818"/>
            <a:chExt cx="6752222" cy="1959175"/>
          </a:xfrm>
        </p:grpSpPr>
        <p:graphicFrame>
          <p:nvGraphicFramePr>
            <p:cNvPr id="49" name="Chart 48">
              <a:extLst>
                <a:ext uri="{FF2B5EF4-FFF2-40B4-BE49-F238E27FC236}">
                  <a16:creationId xmlns:a16="http://schemas.microsoft.com/office/drawing/2014/main" id="{BB274BBD-F0F2-4184-9F56-1027B6B13715}"/>
                </a:ext>
                <a:ext uri="{C183D7F6-B498-43B3-948B-1728B52AA6E4}">
                  <adec:decorative xmlns:adec="http://schemas.microsoft.com/office/drawing/2017/decorative" val="1"/>
                </a:ext>
              </a:extLst>
            </p:cNvPr>
            <p:cNvGraphicFramePr/>
            <p:nvPr>
              <p:custDataLst>
                <p:tags r:id="rId6"/>
              </p:custDataLst>
              <p:extLst>
                <p:ext uri="{D42A27DB-BD31-4B8C-83A1-F6EECF244321}">
                  <p14:modId xmlns:p14="http://schemas.microsoft.com/office/powerpoint/2010/main" val="2972572224"/>
                </p:ext>
              </p:extLst>
            </p:nvPr>
          </p:nvGraphicFramePr>
          <p:xfrm>
            <a:off x="6846888" y="1781175"/>
            <a:ext cx="4146550" cy="1620838"/>
          </p:xfrm>
          <a:graphic>
            <a:graphicData uri="http://schemas.openxmlformats.org/drawingml/2006/chart">
              <c:chart xmlns:c="http://schemas.openxmlformats.org/drawingml/2006/chart" xmlns:r="http://schemas.openxmlformats.org/officeDocument/2006/relationships" r:id="rId15"/>
            </a:graphicData>
          </a:graphic>
        </p:graphicFrame>
        <p:sp>
          <p:nvSpPr>
            <p:cNvPr id="7" name="TextBox 6">
              <a:extLst>
                <a:ext uri="{FF2B5EF4-FFF2-40B4-BE49-F238E27FC236}">
                  <a16:creationId xmlns:a16="http://schemas.microsoft.com/office/drawing/2014/main" id="{03098189-DF06-41D2-9444-26DD2BA8B5D5}"/>
                </a:ext>
              </a:extLst>
            </p:cNvPr>
            <p:cNvSpPr txBox="1"/>
            <p:nvPr/>
          </p:nvSpPr>
          <p:spPr>
            <a:xfrm>
              <a:off x="7384802" y="3346450"/>
              <a:ext cx="690479" cy="298543"/>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First 2 days of Sep 21</a:t>
              </a:r>
            </a:p>
          </p:txBody>
        </p:sp>
        <p:cxnSp>
          <p:nvCxnSpPr>
            <p:cNvPr id="75" name="Straight Connector 74">
              <a:extLst>
                <a:ext uri="{FF2B5EF4-FFF2-40B4-BE49-F238E27FC236}">
                  <a16:creationId xmlns:a16="http://schemas.microsoft.com/office/drawing/2014/main" id="{83B0CE32-9A18-489D-8802-308907F38470}"/>
                </a:ext>
                <a:ext uri="{C183D7F6-B498-43B3-948B-1728B52AA6E4}">
                  <adec:decorative xmlns:adec="http://schemas.microsoft.com/office/drawing/2017/decorative" val="1"/>
                </a:ext>
              </a:extLst>
            </p:cNvPr>
            <p:cNvCxnSpPr>
              <a:cxnSpLocks/>
            </p:cNvCxnSpPr>
            <p:nvPr/>
          </p:nvCxnSpPr>
          <p:spPr>
            <a:xfrm>
              <a:off x="8075282" y="1785938"/>
              <a:ext cx="0" cy="1846262"/>
            </a:xfrm>
            <a:prstGeom prst="line">
              <a:avLst/>
            </a:prstGeom>
            <a:ln w="952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99249D55-71D0-4768-9FA3-A5C4F985231C}"/>
                </a:ext>
              </a:extLst>
            </p:cNvPr>
            <p:cNvSpPr txBox="1"/>
            <p:nvPr/>
          </p:nvSpPr>
          <p:spPr>
            <a:xfrm>
              <a:off x="8230473" y="3338411"/>
              <a:ext cx="440174"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21-Sep</a:t>
              </a:r>
            </a:p>
          </p:txBody>
        </p:sp>
        <p:sp>
          <p:nvSpPr>
            <p:cNvPr id="13" name="TextBox 12">
              <a:extLst>
                <a:ext uri="{FF2B5EF4-FFF2-40B4-BE49-F238E27FC236}">
                  <a16:creationId xmlns:a16="http://schemas.microsoft.com/office/drawing/2014/main" id="{E0AC847A-9B61-4D8A-8DB6-4C7B7C19A726}"/>
                </a:ext>
              </a:extLst>
            </p:cNvPr>
            <p:cNvSpPr txBox="1"/>
            <p:nvPr/>
          </p:nvSpPr>
          <p:spPr>
            <a:xfrm>
              <a:off x="8921870" y="3329632"/>
              <a:ext cx="442793"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21-Dec</a:t>
              </a:r>
            </a:p>
          </p:txBody>
        </p:sp>
        <p:sp>
          <p:nvSpPr>
            <p:cNvPr id="15" name="TextBox 14">
              <a:extLst>
                <a:ext uri="{FF2B5EF4-FFF2-40B4-BE49-F238E27FC236}">
                  <a16:creationId xmlns:a16="http://schemas.microsoft.com/office/drawing/2014/main" id="{C270FA67-BEA8-4913-B48E-8DA939626E57}"/>
                </a:ext>
              </a:extLst>
            </p:cNvPr>
            <p:cNvSpPr txBox="1"/>
            <p:nvPr/>
          </p:nvSpPr>
          <p:spPr>
            <a:xfrm>
              <a:off x="9615886" y="3338411"/>
              <a:ext cx="442792"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22-Jan</a:t>
              </a:r>
            </a:p>
          </p:txBody>
        </p:sp>
        <p:sp>
          <p:nvSpPr>
            <p:cNvPr id="19" name="TextBox 18">
              <a:extLst>
                <a:ext uri="{FF2B5EF4-FFF2-40B4-BE49-F238E27FC236}">
                  <a16:creationId xmlns:a16="http://schemas.microsoft.com/office/drawing/2014/main" id="{736FC59D-B7EE-49DB-9FD3-AAA513B2483B}"/>
                </a:ext>
              </a:extLst>
            </p:cNvPr>
            <p:cNvSpPr txBox="1"/>
            <p:nvPr/>
          </p:nvSpPr>
          <p:spPr>
            <a:xfrm>
              <a:off x="10346782" y="3342522"/>
              <a:ext cx="442792"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22-Jun</a:t>
              </a:r>
            </a:p>
          </p:txBody>
        </p:sp>
        <p:sp>
          <p:nvSpPr>
            <p:cNvPr id="60" name="Rectangle 59">
              <a:extLst>
                <a:ext uri="{FF2B5EF4-FFF2-40B4-BE49-F238E27FC236}">
                  <a16:creationId xmlns:a16="http://schemas.microsoft.com/office/drawing/2014/main" id="{6BFA7B18-FD98-4CDB-B21D-18DB7D8D599A}"/>
                </a:ext>
              </a:extLst>
            </p:cNvPr>
            <p:cNvSpPr/>
            <p:nvPr>
              <p:custDataLst>
                <p:tags r:id="rId7"/>
              </p:custDataLst>
            </p:nvPr>
          </p:nvSpPr>
          <p:spPr bwMode="auto">
            <a:xfrm>
              <a:off x="10961688" y="2163252"/>
              <a:ext cx="179388" cy="133350"/>
            </a:xfrm>
            <a:prstGeom prst="rect">
              <a:avLst/>
            </a:prstGeom>
            <a:solidFill>
              <a:srgbClr val="C4C4CD"/>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2" name="TextBox 21">
              <a:extLst>
                <a:ext uri="{FF2B5EF4-FFF2-40B4-BE49-F238E27FC236}">
                  <a16:creationId xmlns:a16="http://schemas.microsoft.com/office/drawing/2014/main" id="{CBBB33AE-BFF9-41EC-8216-A3C8BDCBE49F}"/>
                </a:ext>
              </a:extLst>
            </p:cNvPr>
            <p:cNvSpPr txBox="1"/>
            <p:nvPr/>
          </p:nvSpPr>
          <p:spPr>
            <a:xfrm>
              <a:off x="11191875" y="2066853"/>
              <a:ext cx="736600" cy="298543"/>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Reported to DESE</a:t>
              </a:r>
            </a:p>
          </p:txBody>
        </p:sp>
        <p:sp>
          <p:nvSpPr>
            <p:cNvPr id="61" name="Rectangle 60">
              <a:extLst>
                <a:ext uri="{FF2B5EF4-FFF2-40B4-BE49-F238E27FC236}">
                  <a16:creationId xmlns:a16="http://schemas.microsoft.com/office/drawing/2014/main" id="{B2D9621D-28A3-408F-B092-D051FFE83A15}"/>
                </a:ext>
              </a:extLst>
            </p:cNvPr>
            <p:cNvSpPr/>
            <p:nvPr>
              <p:custDataLst>
                <p:tags r:id="rId8"/>
              </p:custDataLst>
            </p:nvPr>
          </p:nvSpPr>
          <p:spPr bwMode="auto">
            <a:xfrm>
              <a:off x="10961688" y="2517775"/>
              <a:ext cx="179388" cy="133350"/>
            </a:xfrm>
            <a:prstGeom prst="rect">
              <a:avLst/>
            </a:prstGeom>
            <a:solidFill>
              <a:schemeClr val="tx2"/>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3" name="TextBox 22">
              <a:extLst>
                <a:ext uri="{FF2B5EF4-FFF2-40B4-BE49-F238E27FC236}">
                  <a16:creationId xmlns:a16="http://schemas.microsoft.com/office/drawing/2014/main" id="{0F898917-8B94-48ED-BE19-BAA2047850D4}"/>
                </a:ext>
              </a:extLst>
            </p:cNvPr>
            <p:cNvSpPr txBox="1"/>
            <p:nvPr/>
          </p:nvSpPr>
          <p:spPr>
            <a:xfrm>
              <a:off x="11191875" y="2517775"/>
              <a:ext cx="736600"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Recalculated</a:t>
              </a:r>
            </a:p>
          </p:txBody>
        </p:sp>
        <p:sp>
          <p:nvSpPr>
            <p:cNvPr id="73" name="Callout_63804749004580674727">
              <a:extLst>
                <a:ext uri="{FF2B5EF4-FFF2-40B4-BE49-F238E27FC236}">
                  <a16:creationId xmlns:a16="http://schemas.microsoft.com/office/drawing/2014/main" id="{7063B6DD-BBC1-48A3-A026-3366E21C2C6E}"/>
                </a:ext>
              </a:extLst>
            </p:cNvPr>
            <p:cNvSpPr/>
            <p:nvPr>
              <p:custDataLst>
                <p:tags r:id="rId9"/>
              </p:custDataLst>
            </p:nvPr>
          </p:nvSpPr>
          <p:spPr>
            <a:xfrm>
              <a:off x="5306284" y="1685818"/>
              <a:ext cx="1540604" cy="711683"/>
            </a:xfrm>
            <a:prstGeom prst="wedgeRectCallout">
              <a:avLst>
                <a:gd name="adj1" fmla="val 62221"/>
                <a:gd name="adj2" fmla="val 8392"/>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Recalculation for September 2021 is missing uncovered routes data which may account the displayed increase</a:t>
              </a:r>
            </a:p>
          </p:txBody>
        </p:sp>
        <p:sp>
          <p:nvSpPr>
            <p:cNvPr id="70" name="Callout_63804749004580674727">
              <a:extLst>
                <a:ext uri="{FF2B5EF4-FFF2-40B4-BE49-F238E27FC236}">
                  <a16:creationId xmlns:a16="http://schemas.microsoft.com/office/drawing/2014/main" id="{1B163D54-1F43-4E5C-93FC-2B44B9BEC773}"/>
                </a:ext>
              </a:extLst>
            </p:cNvPr>
            <p:cNvSpPr/>
            <p:nvPr>
              <p:custDataLst>
                <p:tags r:id="rId10"/>
              </p:custDataLst>
            </p:nvPr>
          </p:nvSpPr>
          <p:spPr>
            <a:xfrm>
              <a:off x="10945666" y="2995391"/>
              <a:ext cx="1112840" cy="617979"/>
            </a:xfrm>
            <a:prstGeom prst="wedgeRectCallout">
              <a:avLst>
                <a:gd name="adj1" fmla="val -57296"/>
                <a:gd name="adj2" fmla="val -33457"/>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Recalculated OTP data is very similar to what BPS reported</a:t>
              </a:r>
            </a:p>
          </p:txBody>
        </p:sp>
      </p:grpSp>
      <p:sp>
        <p:nvSpPr>
          <p:cNvPr id="16" name="Arrow: Left-Right 15" descr="&#10;">
            <a:extLst>
              <a:ext uri="{FF2B5EF4-FFF2-40B4-BE49-F238E27FC236}">
                <a16:creationId xmlns:a16="http://schemas.microsoft.com/office/drawing/2014/main" id="{9CA42499-A16A-4A78-8D06-0608A7557B31}"/>
              </a:ext>
            </a:extLst>
          </p:cNvPr>
          <p:cNvSpPr/>
          <p:nvPr/>
        </p:nvSpPr>
        <p:spPr>
          <a:xfrm>
            <a:off x="7384802" y="3818354"/>
            <a:ext cx="3477120" cy="555571"/>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AM bus on-time performance (OTP) calculation planned route total from sample,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p>
        </p:txBody>
      </p:sp>
      <p:cxnSp>
        <p:nvCxnSpPr>
          <p:cNvPr id="18" name="Straight Connector 17">
            <a:extLst>
              <a:ext uri="{FF2B5EF4-FFF2-40B4-BE49-F238E27FC236}">
                <a16:creationId xmlns:a16="http://schemas.microsoft.com/office/drawing/2014/main" id="{7450D5EA-E251-40A6-B7CB-D6FD1FF282AE}"/>
              </a:ext>
              <a:ext uri="{C183D7F6-B498-43B3-948B-1728B52AA6E4}">
                <adec:decorative xmlns:adec="http://schemas.microsoft.com/office/drawing/2017/decorative" val="1"/>
              </a:ext>
            </a:extLst>
          </p:cNvPr>
          <p:cNvCxnSpPr>
            <a:stCxn id="16" idx="4"/>
            <a:endCxn id="16" idx="6"/>
          </p:cNvCxnSpPr>
          <p:nvPr/>
        </p:nvCxnSpPr>
        <p:spPr>
          <a:xfrm>
            <a:off x="7384802" y="437392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7" name="Group 36" descr="Please refer to notes section for 'Graph 2- AM bus on-time performance (OTP) calculation planned route total from sample, SY2021-22' chart description">
            <a:extLst>
              <a:ext uri="{FF2B5EF4-FFF2-40B4-BE49-F238E27FC236}">
                <a16:creationId xmlns:a16="http://schemas.microsoft.com/office/drawing/2014/main" id="{6F71666F-FEA2-4746-9E26-118F3F6CC89D}"/>
              </a:ext>
            </a:extLst>
          </p:cNvPr>
          <p:cNvGrpSpPr/>
          <p:nvPr/>
        </p:nvGrpSpPr>
        <p:grpSpPr>
          <a:xfrm>
            <a:off x="7841287" y="4526116"/>
            <a:ext cx="3592587" cy="1831193"/>
            <a:chOff x="7841287" y="4526644"/>
            <a:chExt cx="3592587" cy="1831193"/>
          </a:xfrm>
        </p:grpSpPr>
        <p:graphicFrame>
          <p:nvGraphicFramePr>
            <p:cNvPr id="51" name="Chart 50">
              <a:extLst>
                <a:ext uri="{FF2B5EF4-FFF2-40B4-BE49-F238E27FC236}">
                  <a16:creationId xmlns:a16="http://schemas.microsoft.com/office/drawing/2014/main" id="{DA305CDE-106B-4109-B53B-4A629277F975}"/>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1460895256"/>
                </p:ext>
              </p:extLst>
            </p:nvPr>
          </p:nvGraphicFramePr>
          <p:xfrm>
            <a:off x="8156576" y="4545014"/>
            <a:ext cx="1927225" cy="1695450"/>
          </p:xfrm>
          <a:graphic>
            <a:graphicData uri="http://schemas.openxmlformats.org/drawingml/2006/chart">
              <c:chart xmlns:c="http://schemas.openxmlformats.org/drawingml/2006/chart" xmlns:r="http://schemas.openxmlformats.org/officeDocument/2006/relationships" r:id="rId16"/>
            </a:graphicData>
          </a:graphic>
        </p:graphicFrame>
        <p:sp>
          <p:nvSpPr>
            <p:cNvPr id="31" name="TextBox 30">
              <a:extLst>
                <a:ext uri="{FF2B5EF4-FFF2-40B4-BE49-F238E27FC236}">
                  <a16:creationId xmlns:a16="http://schemas.microsoft.com/office/drawing/2014/main" id="{9BAFF4B2-3987-45AD-B402-7781A2EF39A3}"/>
                </a:ext>
              </a:extLst>
            </p:cNvPr>
            <p:cNvSpPr txBox="1"/>
            <p:nvPr/>
          </p:nvSpPr>
          <p:spPr>
            <a:xfrm>
              <a:off x="7962383" y="6050011"/>
              <a:ext cx="315288"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0k</a:t>
              </a:r>
            </a:p>
          </p:txBody>
        </p:sp>
        <p:sp>
          <p:nvSpPr>
            <p:cNvPr id="30" name="TextBox 29">
              <a:extLst>
                <a:ext uri="{FF2B5EF4-FFF2-40B4-BE49-F238E27FC236}">
                  <a16:creationId xmlns:a16="http://schemas.microsoft.com/office/drawing/2014/main" id="{23A5C37D-F3A0-44B3-AB75-1DE0B5FBD557}"/>
                </a:ext>
              </a:extLst>
            </p:cNvPr>
            <p:cNvSpPr txBox="1"/>
            <p:nvPr/>
          </p:nvSpPr>
          <p:spPr>
            <a:xfrm>
              <a:off x="7891463" y="5807380"/>
              <a:ext cx="265113"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20K</a:t>
              </a:r>
            </a:p>
          </p:txBody>
        </p:sp>
        <p:sp>
          <p:nvSpPr>
            <p:cNvPr id="29" name="TextBox 28">
              <a:extLst>
                <a:ext uri="{FF2B5EF4-FFF2-40B4-BE49-F238E27FC236}">
                  <a16:creationId xmlns:a16="http://schemas.microsoft.com/office/drawing/2014/main" id="{F2233686-BEF4-4000-8BA2-2F4A293C97D8}"/>
                </a:ext>
              </a:extLst>
            </p:cNvPr>
            <p:cNvSpPr txBox="1"/>
            <p:nvPr/>
          </p:nvSpPr>
          <p:spPr>
            <a:xfrm>
              <a:off x="7891463" y="5555615"/>
              <a:ext cx="265113"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40K</a:t>
              </a:r>
            </a:p>
          </p:txBody>
        </p:sp>
        <p:sp>
          <p:nvSpPr>
            <p:cNvPr id="28" name="TextBox 27">
              <a:extLst>
                <a:ext uri="{FF2B5EF4-FFF2-40B4-BE49-F238E27FC236}">
                  <a16:creationId xmlns:a16="http://schemas.microsoft.com/office/drawing/2014/main" id="{851842E0-128D-4FC2-B0A8-63E657D6B296}"/>
                </a:ext>
              </a:extLst>
            </p:cNvPr>
            <p:cNvSpPr txBox="1"/>
            <p:nvPr/>
          </p:nvSpPr>
          <p:spPr>
            <a:xfrm>
              <a:off x="7891463" y="5280467"/>
              <a:ext cx="265113"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60K</a:t>
              </a:r>
            </a:p>
          </p:txBody>
        </p:sp>
        <p:sp>
          <p:nvSpPr>
            <p:cNvPr id="27" name="TextBox 26">
              <a:extLst>
                <a:ext uri="{FF2B5EF4-FFF2-40B4-BE49-F238E27FC236}">
                  <a16:creationId xmlns:a16="http://schemas.microsoft.com/office/drawing/2014/main" id="{F8C96DFC-0F76-4F75-94F9-C84A659FD412}"/>
                </a:ext>
              </a:extLst>
            </p:cNvPr>
            <p:cNvSpPr txBox="1"/>
            <p:nvPr/>
          </p:nvSpPr>
          <p:spPr>
            <a:xfrm>
              <a:off x="7891463" y="5028702"/>
              <a:ext cx="265113"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80K</a:t>
              </a:r>
            </a:p>
          </p:txBody>
        </p:sp>
        <p:sp>
          <p:nvSpPr>
            <p:cNvPr id="26" name="TextBox 25">
              <a:extLst>
                <a:ext uri="{FF2B5EF4-FFF2-40B4-BE49-F238E27FC236}">
                  <a16:creationId xmlns:a16="http://schemas.microsoft.com/office/drawing/2014/main" id="{1A84D59C-C9DB-4B2A-BC20-F89DCB16C674}"/>
                </a:ext>
              </a:extLst>
            </p:cNvPr>
            <p:cNvSpPr txBox="1"/>
            <p:nvPr/>
          </p:nvSpPr>
          <p:spPr>
            <a:xfrm>
              <a:off x="7841287" y="4770140"/>
              <a:ext cx="342363"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100K</a:t>
              </a:r>
            </a:p>
          </p:txBody>
        </p:sp>
        <p:sp>
          <p:nvSpPr>
            <p:cNvPr id="25" name="TextBox 24">
              <a:extLst>
                <a:ext uri="{FF2B5EF4-FFF2-40B4-BE49-F238E27FC236}">
                  <a16:creationId xmlns:a16="http://schemas.microsoft.com/office/drawing/2014/main" id="{9E340A18-AEAA-46E4-9E26-3DC8A8CB5BE7}"/>
                </a:ext>
              </a:extLst>
            </p:cNvPr>
            <p:cNvSpPr txBox="1"/>
            <p:nvPr/>
          </p:nvSpPr>
          <p:spPr>
            <a:xfrm>
              <a:off x="7848886" y="4527508"/>
              <a:ext cx="386778"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120K</a:t>
              </a:r>
            </a:p>
          </p:txBody>
        </p:sp>
        <p:sp>
          <p:nvSpPr>
            <p:cNvPr id="32" name="TextBox 31">
              <a:extLst>
                <a:ext uri="{FF2B5EF4-FFF2-40B4-BE49-F238E27FC236}">
                  <a16:creationId xmlns:a16="http://schemas.microsoft.com/office/drawing/2014/main" id="{B6398B02-3667-4D85-A960-D5AF599BC4BD}"/>
                </a:ext>
              </a:extLst>
            </p:cNvPr>
            <p:cNvSpPr txBox="1"/>
            <p:nvPr/>
          </p:nvSpPr>
          <p:spPr>
            <a:xfrm>
              <a:off x="8475039" y="6190099"/>
              <a:ext cx="1451718"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BPS AM planned routes</a:t>
              </a:r>
            </a:p>
          </p:txBody>
        </p:sp>
        <p:sp>
          <p:nvSpPr>
            <p:cNvPr id="35" name="TextBox 34">
              <a:extLst>
                <a:ext uri="{FF2B5EF4-FFF2-40B4-BE49-F238E27FC236}">
                  <a16:creationId xmlns:a16="http://schemas.microsoft.com/office/drawing/2014/main" id="{25944A47-8998-4938-BA9D-2D658E2FFB6B}"/>
                </a:ext>
              </a:extLst>
            </p:cNvPr>
            <p:cNvSpPr txBox="1"/>
            <p:nvPr/>
          </p:nvSpPr>
          <p:spPr>
            <a:xfrm>
              <a:off x="8760389" y="5308035"/>
              <a:ext cx="683649" cy="652486"/>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Arrivals included in</a:t>
              </a:r>
            </a:p>
            <a:p>
              <a:pPr marL="0" marR="0" lvl="0" indent="0" algn="ctr" defTabSz="914400" rtl="0" eaLnBrk="1" fontAlgn="auto" latinLnBrk="0" hangingPunct="1">
                <a:lnSpc>
                  <a:spcPct val="100000"/>
                </a:lnSpc>
                <a:spcBef>
                  <a:spcPts val="0"/>
                </a:spcBef>
                <a:spcAft>
                  <a:spcPts val="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OTP Calc.</a:t>
              </a:r>
            </a:p>
            <a:p>
              <a:pPr marL="0" marR="0" lvl="0" indent="0" algn="ctr" defTabSz="914400" rtl="0" eaLnBrk="1" fontAlgn="auto" latinLnBrk="0" hangingPunct="1">
                <a:lnSpc>
                  <a:spcPct val="100000"/>
                </a:lnSpc>
                <a:spcBef>
                  <a:spcPts val="0"/>
                </a:spcBef>
                <a:spcAft>
                  <a:spcPts val="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For DESE</a:t>
              </a:r>
            </a:p>
          </p:txBody>
        </p:sp>
        <p:sp>
          <p:nvSpPr>
            <p:cNvPr id="36" name="TextBox 35">
              <a:extLst>
                <a:ext uri="{FF2B5EF4-FFF2-40B4-BE49-F238E27FC236}">
                  <a16:creationId xmlns:a16="http://schemas.microsoft.com/office/drawing/2014/main" id="{90B275BC-49A8-4E64-9B1C-E77B4A21521D}"/>
                </a:ext>
              </a:extLst>
            </p:cNvPr>
            <p:cNvSpPr txBox="1"/>
            <p:nvPr/>
          </p:nvSpPr>
          <p:spPr>
            <a:xfrm>
              <a:off x="8815227" y="4715837"/>
              <a:ext cx="636998" cy="529376"/>
            </a:xfrm>
            <a:prstGeom prst="rect">
              <a:avLst/>
            </a:prstGeom>
            <a:solidFill>
              <a:srgbClr val="E80D00"/>
            </a:solidFill>
          </p:spPr>
          <p:txBody>
            <a:bodyPr wrap="square" lIns="0" tIns="36576" rIns="0" bIns="0"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IN" sz="1000" b="0" i="0" u="none" strike="noStrike" kern="1200" cap="none" spc="0" normalizeH="0" baseline="0" noProof="0" dirty="0">
                  <a:ln>
                    <a:noFill/>
                  </a:ln>
                  <a:solidFill>
                    <a:srgbClr val="FFFFFF"/>
                  </a:solidFill>
                  <a:effectLst/>
                  <a:uLnTx/>
                  <a:uFillTx/>
                  <a:latin typeface="EYInterstate Light"/>
                  <a:ea typeface="+mn-ea"/>
                  <a:cs typeface="+mn-cs"/>
                </a:rPr>
                <a:t>   Arrivals</a:t>
              </a:r>
            </a:p>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IN" sz="1000" b="0" i="0" u="none" strike="noStrike" kern="1200" cap="none" spc="0" normalizeH="0" baseline="0" noProof="0" dirty="0">
                  <a:ln>
                    <a:noFill/>
                  </a:ln>
                  <a:solidFill>
                    <a:srgbClr val="FFFFFF"/>
                  </a:solidFill>
                  <a:effectLst/>
                  <a:uLnTx/>
                  <a:uFillTx/>
                  <a:latin typeface="EYInterstate Light"/>
                  <a:ea typeface="+mn-ea"/>
                  <a:cs typeface="+mn-cs"/>
                </a:rPr>
                <a:t> Excl. from</a:t>
              </a:r>
            </a:p>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IN" sz="1000" b="0" i="0" u="none" strike="noStrike" kern="1200" cap="none" spc="0" normalizeH="0" baseline="0" noProof="0" dirty="0">
                  <a:ln>
                    <a:noFill/>
                  </a:ln>
                  <a:solidFill>
                    <a:srgbClr val="FFFFFF"/>
                  </a:solidFill>
                  <a:effectLst/>
                  <a:uLnTx/>
                  <a:uFillTx/>
                  <a:latin typeface="EYInterstate Light"/>
                  <a:ea typeface="+mn-ea"/>
                  <a:cs typeface="+mn-cs"/>
                </a:rPr>
                <a:t> OTP Calc</a:t>
              </a:r>
              <a:r>
                <a:rPr kumimoji="0" lang="en-IN" sz="1200" b="0" i="0" u="none" strike="noStrike" kern="1200" cap="none" spc="0" normalizeH="0" baseline="0" noProof="0" dirty="0">
                  <a:ln>
                    <a:noFill/>
                  </a:ln>
                  <a:solidFill>
                    <a:srgbClr val="FFFFFF"/>
                  </a:solidFill>
                  <a:effectLst/>
                  <a:uLnTx/>
                  <a:uFillTx/>
                  <a:latin typeface="EYInterstate Light"/>
                  <a:ea typeface="+mn-ea"/>
                  <a:cs typeface="+mn-cs"/>
                </a:rPr>
                <a:t>.</a:t>
              </a:r>
            </a:p>
          </p:txBody>
        </p:sp>
        <p:sp>
          <p:nvSpPr>
            <p:cNvPr id="33" name="TextBox 32">
              <a:extLst>
                <a:ext uri="{FF2B5EF4-FFF2-40B4-BE49-F238E27FC236}">
                  <a16:creationId xmlns:a16="http://schemas.microsoft.com/office/drawing/2014/main" id="{386903D0-E170-4CE8-97DF-1725C6D215C1}"/>
                </a:ext>
              </a:extLst>
            </p:cNvPr>
            <p:cNvSpPr txBox="1"/>
            <p:nvPr/>
          </p:nvSpPr>
          <p:spPr>
            <a:xfrm>
              <a:off x="8898648" y="4526644"/>
              <a:ext cx="489236" cy="167738"/>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~107K</a:t>
              </a:r>
            </a:p>
          </p:txBody>
        </p:sp>
        <p:sp>
          <p:nvSpPr>
            <p:cNvPr id="101" name="Callout_63804749004580674727">
              <a:extLst>
                <a:ext uri="{FF2B5EF4-FFF2-40B4-BE49-F238E27FC236}">
                  <a16:creationId xmlns:a16="http://schemas.microsoft.com/office/drawing/2014/main" id="{C4183D22-06E1-42FB-9138-00BBD51F4D0F}"/>
                </a:ext>
              </a:extLst>
            </p:cNvPr>
            <p:cNvSpPr/>
            <p:nvPr>
              <p:custDataLst>
                <p:tags r:id="rId5"/>
              </p:custDataLst>
            </p:nvPr>
          </p:nvSpPr>
          <p:spPr>
            <a:xfrm>
              <a:off x="9926756" y="4795623"/>
              <a:ext cx="1507118" cy="1190127"/>
            </a:xfrm>
            <a:prstGeom prst="wedgeRectCallout">
              <a:avLst>
                <a:gd name="adj1" fmla="val -63451"/>
                <a:gd name="adj2" fmla="val -30545"/>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The OTP calculation BPS provided to DESE excluded ~25% of total planned routes. The excluded routes includes elements like uncovered routes, routes missing GPS data, etc. See appendix for full detail</a:t>
              </a:r>
            </a:p>
          </p:txBody>
        </p:sp>
      </p:grpSp>
      <p:sp>
        <p:nvSpPr>
          <p:cNvPr id="125" name="footnote_6380420316088055392" descr="Footnote">
            <a:extLst>
              <a:ext uri="{FF2B5EF4-FFF2-40B4-BE49-F238E27FC236}">
                <a16:creationId xmlns:a16="http://schemas.microsoft.com/office/drawing/2014/main" id="{E897B77B-7263-45C3-A0F4-B0D073E66ABE}"/>
              </a:ext>
            </a:extLst>
          </p:cNvPr>
          <p:cNvSpPr txBox="1"/>
          <p:nvPr/>
        </p:nvSpPr>
        <p:spPr>
          <a:xfrm>
            <a:off x="522221" y="6234638"/>
            <a:ext cx="4203633" cy="257515"/>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See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17" action="ppaction://hlinksldjump"/>
              </a:rPr>
              <a:t>appendix</a:t>
            </a:r>
            <a:r>
              <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for sampling methodology and statistics</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Sample data included the months of Sep 2021, Dec 2021, Jan 2022, and Jun 2022</a:t>
            </a:r>
          </a:p>
        </p:txBody>
      </p:sp>
      <p:sp>
        <p:nvSpPr>
          <p:cNvPr id="124" name="source_6380420058075255931" descr="Source">
            <a:extLst>
              <a:ext uri="{FF2B5EF4-FFF2-40B4-BE49-F238E27FC236}">
                <a16:creationId xmlns:a16="http://schemas.microsoft.com/office/drawing/2014/main" id="{DD64D17C-CF03-457A-9EF5-8DBD46B20E29}"/>
              </a:ext>
            </a:extLst>
          </p:cNvPr>
          <p:cNvSpPr txBox="1"/>
          <p:nvPr/>
        </p:nvSpPr>
        <p:spPr>
          <a:xfrm>
            <a:off x="359150" y="6528061"/>
            <a:ext cx="3010351"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2021-22 AM bus – on time performance data reported to DESE; EY DESE, BPS, and school interviews; BPS and DESE policies</a:t>
            </a:r>
          </a:p>
        </p:txBody>
      </p:sp>
      <p:sp>
        <p:nvSpPr>
          <p:cNvPr id="42" name="TextBox 41">
            <a:extLst>
              <a:ext uri="{FF2B5EF4-FFF2-40B4-BE49-F238E27FC236}">
                <a16:creationId xmlns:a16="http://schemas.microsoft.com/office/drawing/2014/main" id="{47E8EDDC-DEF7-447F-A779-16D596860FB1}"/>
              </a:ext>
            </a:extLst>
          </p:cNvPr>
          <p:cNvSpPr txBox="1"/>
          <p:nvPr/>
        </p:nvSpPr>
        <p:spPr>
          <a:xfrm>
            <a:off x="3369501" y="6435609"/>
            <a:ext cx="5105538" cy="445450"/>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02954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17363074"/>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1843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(2/8)</a:t>
            </a:r>
            <a:endParaRPr lang="en-IN" dirty="0"/>
          </a:p>
        </p:txBody>
      </p:sp>
      <p:sp>
        <p:nvSpPr>
          <p:cNvPr id="24" name="Rectangle 23">
            <a:extLst>
              <a:ext uri="{FF2B5EF4-FFF2-40B4-BE49-F238E27FC236}">
                <a16:creationId xmlns:a16="http://schemas.microsoft.com/office/drawing/2014/main" id="{0E4A9B94-7926-48C4-86FC-6F31B0E08F57}"/>
              </a:ext>
            </a:extLst>
          </p:cNvPr>
          <p:cNvSpPr/>
          <p:nvPr/>
        </p:nvSpPr>
        <p:spPr>
          <a:xfrm>
            <a:off x="616446" y="1134951"/>
            <a:ext cx="1476919" cy="3009212"/>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Data domain risk rating methodology</a:t>
            </a:r>
          </a:p>
        </p:txBody>
      </p:sp>
      <p:sp>
        <p:nvSpPr>
          <p:cNvPr id="30" name="Content Placeholder 2">
            <a:extLst>
              <a:ext uri="{FF2B5EF4-FFF2-40B4-BE49-F238E27FC236}">
                <a16:creationId xmlns:a16="http://schemas.microsoft.com/office/drawing/2014/main" id="{3B9975D9-3DB0-4A9D-9D49-C70E8BE55CB8}"/>
              </a:ext>
            </a:extLst>
          </p:cNvPr>
          <p:cNvSpPr txBox="1">
            <a:spLocks/>
          </p:cNvSpPr>
          <p:nvPr/>
        </p:nvSpPr>
        <p:spPr>
          <a:xfrm>
            <a:off x="2187082" y="1134949"/>
            <a:ext cx="9436594" cy="3009213"/>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44000" indent="-144000">
              <a:spcBef>
                <a:spcPts val="0"/>
              </a:spcBef>
              <a:spcAft>
                <a:spcPts val="1500"/>
              </a:spcAft>
              <a:buClrTx/>
              <a:buSzPct val="75000"/>
              <a:buFont typeface="Wingdings 3" panose="05040102010807070707" pitchFamily="18" charset="2"/>
              <a:buChar char=""/>
            </a:pPr>
            <a:r>
              <a:rPr lang="en-US" sz="1300" dirty="0"/>
              <a:t>Each data domain was rated as high, medium or low risk across seven dimensions based on a risk rubric.</a:t>
            </a:r>
            <a:r>
              <a:rPr lang="en-US" sz="1300" baseline="30000" dirty="0"/>
              <a:t>1 </a:t>
            </a:r>
            <a:r>
              <a:rPr lang="en-US" sz="1300" dirty="0"/>
              <a:t>The dimensions included: policy, procedures, roles and responsibilities, training and communication, tools and systems, oversight and monitoring, and data completeness and accuracy</a:t>
            </a:r>
          </a:p>
          <a:p>
            <a:pPr marL="144000" indent="-144000">
              <a:spcBef>
                <a:spcPts val="0"/>
              </a:spcBef>
              <a:buClrTx/>
              <a:buSzPct val="75000"/>
              <a:buFont typeface="Wingdings 3" panose="05040102010807070707" pitchFamily="18" charset="2"/>
              <a:buChar char=""/>
            </a:pPr>
            <a:r>
              <a:rPr lang="en-US" sz="1300" dirty="0"/>
              <a:t>To generate a composite risk rating for each data domain, dimension ratings of high, medium and low were assigned numeric values and then totaled within a given data domain</a:t>
            </a:r>
          </a:p>
          <a:p>
            <a:pPr marL="500437" lvl="1" indent="-144000">
              <a:spcBef>
                <a:spcPts val="0"/>
              </a:spcBef>
              <a:buClrTx/>
              <a:buSzPct val="75000"/>
              <a:buFont typeface="Wingdings 3" panose="05040102010807070707" pitchFamily="18" charset="2"/>
              <a:buChar char=""/>
            </a:pPr>
            <a:r>
              <a:rPr lang="en-US" sz="1200" dirty="0"/>
              <a:t>Student program participation was evaluated separately for Special Education and for English Learners</a:t>
            </a:r>
          </a:p>
          <a:p>
            <a:pPr marL="500437" lvl="1" indent="-144000">
              <a:spcBef>
                <a:spcPts val="0"/>
              </a:spcBef>
              <a:buClrTx/>
              <a:buSzPct val="75000"/>
              <a:buFont typeface="Wingdings 3" panose="05040102010807070707" pitchFamily="18" charset="2"/>
              <a:buChar char=""/>
            </a:pPr>
            <a:r>
              <a:rPr lang="en-US" sz="1200" dirty="0"/>
              <a:t>Student enrollment and exit was evaluated separately for enrollment and for exit (withdrawals) </a:t>
            </a:r>
          </a:p>
          <a:p>
            <a:pPr marL="500437" lvl="1" indent="-144000">
              <a:spcBef>
                <a:spcPts val="0"/>
              </a:spcBef>
              <a:spcAft>
                <a:spcPts val="1500"/>
              </a:spcAft>
              <a:buClrTx/>
              <a:buSzPct val="75000"/>
              <a:buFont typeface="Wingdings 3" panose="05040102010807070707" pitchFamily="18" charset="2"/>
              <a:buChar char=""/>
            </a:pPr>
            <a:r>
              <a:rPr lang="en-US" sz="1200" dirty="0"/>
              <a:t>Student assignment was not evaluated across dimensions. The goals for the analysis of student assignment were to understand how closely student assignments via BPS’ algorithm matched preferences and to understand average distances traveled to school based on grade level  </a:t>
            </a:r>
          </a:p>
          <a:p>
            <a:pPr marL="144000" indent="-144000">
              <a:spcBef>
                <a:spcPts val="0"/>
              </a:spcBef>
              <a:buClrTx/>
              <a:buSzPct val="75000"/>
              <a:buFont typeface="Wingdings 3" panose="05040102010807070707" pitchFamily="18" charset="2"/>
              <a:buChar char=""/>
            </a:pPr>
            <a:r>
              <a:rPr lang="en-US" sz="1300" dirty="0"/>
              <a:t>Data domains are listed on pages 7-10 by overall domain ratings (greatest risk, moderate risk, least risk) and associated observations and areas of opportunity </a:t>
            </a:r>
          </a:p>
        </p:txBody>
      </p:sp>
      <p:sp>
        <p:nvSpPr>
          <p:cNvPr id="19" name="Rectangle 18">
            <a:extLst>
              <a:ext uri="{FF2B5EF4-FFF2-40B4-BE49-F238E27FC236}">
                <a16:creationId xmlns:a16="http://schemas.microsoft.com/office/drawing/2014/main" id="{53804167-137B-4C14-A9B4-0F22E83FA51D}"/>
              </a:ext>
            </a:extLst>
          </p:cNvPr>
          <p:cNvSpPr/>
          <p:nvPr/>
        </p:nvSpPr>
        <p:spPr>
          <a:xfrm>
            <a:off x="612775" y="4278387"/>
            <a:ext cx="1476918" cy="182762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Data domain opportunities summary</a:t>
            </a:r>
          </a:p>
        </p:txBody>
      </p:sp>
      <p:sp>
        <p:nvSpPr>
          <p:cNvPr id="18" name="Content Placeholder 2">
            <a:extLst>
              <a:ext uri="{FF2B5EF4-FFF2-40B4-BE49-F238E27FC236}">
                <a16:creationId xmlns:a16="http://schemas.microsoft.com/office/drawing/2014/main" id="{7C35329B-D32F-4071-8BAD-7FEA2FDC9364}"/>
              </a:ext>
            </a:extLst>
          </p:cNvPr>
          <p:cNvSpPr txBox="1">
            <a:spLocks/>
          </p:cNvSpPr>
          <p:nvPr/>
        </p:nvSpPr>
        <p:spPr>
          <a:xfrm>
            <a:off x="2187081" y="4278386"/>
            <a:ext cx="9436594" cy="1827628"/>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26000" lvl="1" indent="-126000">
              <a:spcBef>
                <a:spcPts val="300"/>
              </a:spcBef>
              <a:spcAft>
                <a:spcPts val="1800"/>
              </a:spcAft>
              <a:buClrTx/>
              <a:buSzPct val="75000"/>
              <a:buFont typeface="Wingdings 3" panose="05040102010807070707" pitchFamily="18" charset="2"/>
              <a:buChar char=""/>
            </a:pPr>
            <a:r>
              <a:rPr lang="en-US" sz="1300" dirty="0"/>
              <a:t>Domain-specific observations dictated the related opportunities for improvement captured in the report </a:t>
            </a:r>
          </a:p>
          <a:p>
            <a:pPr marL="126000" lvl="1" indent="-126000">
              <a:spcBef>
                <a:spcPts val="300"/>
              </a:spcBef>
              <a:spcAft>
                <a:spcPts val="1800"/>
              </a:spcAft>
              <a:buClrTx/>
              <a:buSzPct val="75000"/>
              <a:buFont typeface="Wingdings 3" panose="05040102010807070707" pitchFamily="18" charset="2"/>
              <a:buChar char=""/>
            </a:pPr>
            <a:r>
              <a:rPr lang="en-US" sz="1300" dirty="0"/>
              <a:t>In total, across all data domains, there are 61 opportunities for improvement </a:t>
            </a:r>
          </a:p>
          <a:p>
            <a:pPr marL="126000" lvl="1" indent="-126000">
              <a:spcBef>
                <a:spcPts val="300"/>
              </a:spcBef>
              <a:spcAft>
                <a:spcPts val="1800"/>
              </a:spcAft>
              <a:buClrTx/>
              <a:buSzPct val="75000"/>
              <a:buFont typeface="Wingdings 3" panose="05040102010807070707" pitchFamily="18" charset="2"/>
              <a:buChar char=""/>
            </a:pPr>
            <a:r>
              <a:rPr lang="en-US" sz="1300" dirty="0"/>
              <a:t>10 of the 61 identified opportunities for improvement are associated with the dimensions rated as high risk</a:t>
            </a:r>
          </a:p>
          <a:p>
            <a:pPr marL="126000" lvl="1" indent="-126000">
              <a:spcBef>
                <a:spcPts val="300"/>
              </a:spcBef>
              <a:buClrTx/>
              <a:buSzPct val="75000"/>
              <a:buFont typeface="Wingdings 3" panose="05040102010807070707" pitchFamily="18" charset="2"/>
              <a:buChar char=""/>
            </a:pPr>
            <a:r>
              <a:rPr lang="en-US" sz="1300" dirty="0"/>
              <a:t>For additional detail on domain-specific opportunities, please refer to the relevant data domain section within the report</a:t>
            </a:r>
          </a:p>
        </p:txBody>
      </p:sp>
      <p:sp>
        <p:nvSpPr>
          <p:cNvPr id="17" name="footnote_6381079335387730187" descr="Footnote">
            <a:extLst>
              <a:ext uri="{FF2B5EF4-FFF2-40B4-BE49-F238E27FC236}">
                <a16:creationId xmlns:a16="http://schemas.microsoft.com/office/drawing/2014/main" id="{97ADFD57-F042-4B49-9273-A6EB4A4DA11E}"/>
              </a:ext>
            </a:extLst>
          </p:cNvPr>
          <p:cNvSpPr txBox="1"/>
          <p:nvPr/>
        </p:nvSpPr>
        <p:spPr>
          <a:xfrm>
            <a:off x="612775" y="6144768"/>
            <a:ext cx="29604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hlinkClick r:id="rId7" action="ppaction://hlinksldjump"/>
              </a:rPr>
              <a:t>See slide </a:t>
            </a:r>
            <a:r>
              <a:rPr lang="en-US" sz="800" dirty="0">
                <a:solidFill>
                  <a:schemeClr val="bg1"/>
                </a:solidFill>
                <a:cs typeface="Arial" panose="020B0604020202020204" pitchFamily="34" charset="0"/>
                <a:hlinkClick r:id="rId7" action="ppaction://hlinksldjump"/>
              </a:rPr>
              <a:t>20</a:t>
            </a:r>
            <a:r>
              <a:rPr lang="en-US" sz="800" dirty="0">
                <a:solidFill>
                  <a:srgbClr val="2E2E38"/>
                </a:solidFill>
                <a:cs typeface="Arial" panose="020B0604020202020204" pitchFamily="34" charset="0"/>
                <a:hlinkClick r:id="rId7" action="ppaction://hlinksldjump"/>
              </a:rPr>
              <a:t> for risk rubric</a:t>
            </a:r>
            <a:endParaRPr lang="en-US" sz="800" dirty="0">
              <a:solidFill>
                <a:srgbClr val="2E2E38"/>
              </a:solidFill>
              <a:cs typeface="Arial" panose="020B0604020202020204" pitchFamily="34" charset="0"/>
            </a:endParaRPr>
          </a:p>
        </p:txBody>
      </p:sp>
      <p:sp>
        <p:nvSpPr>
          <p:cNvPr id="13" name="TextBox 12">
            <a:extLst>
              <a:ext uri="{FF2B5EF4-FFF2-40B4-BE49-F238E27FC236}">
                <a16:creationId xmlns:a16="http://schemas.microsoft.com/office/drawing/2014/main" id="{EA7EA3DE-CC50-4B95-8B5F-4F1758FF1179}"/>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5</a:t>
            </a:fld>
            <a:endParaRPr dirty="0"/>
          </a:p>
        </p:txBody>
      </p:sp>
    </p:spTree>
    <p:extLst>
      <p:ext uri="{BB962C8B-B14F-4D97-AF65-F5344CB8AC3E}">
        <p14:creationId xmlns:p14="http://schemas.microsoft.com/office/powerpoint/2010/main" val="105390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628961"/>
          </a:xfrm>
        </p:spPr>
        <p:txBody>
          <a:bodyPr vert="horz"/>
          <a:lstStyle/>
          <a:p>
            <a:r>
              <a:rPr lang="en-GB" dirty="0"/>
              <a:t>Detailed domain observations and opportunities (1/3)</a:t>
            </a:r>
            <a:br>
              <a:rPr lang="en-GB" dirty="0"/>
            </a:br>
            <a:r>
              <a:rPr lang="en-IN" sz="1600" dirty="0"/>
              <a:t>The transportation team is very small, with one role responsible for the majority of system and data management</a:t>
            </a:r>
            <a:endParaRPr lang="en-IN" sz="1600" dirty="0">
              <a:solidFill>
                <a:srgbClr val="FF0000"/>
              </a:solidFill>
            </a:endParaRPr>
          </a:p>
        </p:txBody>
      </p:sp>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213036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6FD43187-EA4A-426D-8ED6-BEA2140E5C1A}"/>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5. AM bus – on time performance</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3901698" y="1011852"/>
            <a:ext cx="4388419"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AM bus- on time performance observations and opportunities</a:t>
            </a:r>
            <a:endParaRPr lang="en-US" sz="1200" dirty="0">
              <a:solidFill>
                <a:schemeClr val="bg1"/>
              </a:solidFill>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3901698" y="1453887"/>
            <a:ext cx="438841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3912445637"/>
              </p:ext>
            </p:extLst>
          </p:nvPr>
        </p:nvGraphicFramePr>
        <p:xfrm>
          <a:off x="603383" y="1547839"/>
          <a:ext cx="10985052" cy="4386192"/>
        </p:xfrm>
        <a:graphic>
          <a:graphicData uri="http://schemas.openxmlformats.org/drawingml/2006/table">
            <a:tbl>
              <a:tblPr firstRow="1" bandRow="1">
                <a:tableStyleId>{5C22544A-7EE6-4342-B048-85BDC9FD1C3A}</a:tableStyleId>
              </a:tblPr>
              <a:tblGrid>
                <a:gridCol w="2776815">
                  <a:extLst>
                    <a:ext uri="{9D8B030D-6E8A-4147-A177-3AD203B41FA5}">
                      <a16:colId xmlns:a16="http://schemas.microsoft.com/office/drawing/2014/main" val="1000314679"/>
                    </a:ext>
                  </a:extLst>
                </a:gridCol>
                <a:gridCol w="903044">
                  <a:extLst>
                    <a:ext uri="{9D8B030D-6E8A-4147-A177-3AD203B41FA5}">
                      <a16:colId xmlns:a16="http://schemas.microsoft.com/office/drawing/2014/main" val="2181447210"/>
                    </a:ext>
                  </a:extLst>
                </a:gridCol>
                <a:gridCol w="3257989">
                  <a:extLst>
                    <a:ext uri="{9D8B030D-6E8A-4147-A177-3AD203B41FA5}">
                      <a16:colId xmlns:a16="http://schemas.microsoft.com/office/drawing/2014/main" val="3299172009"/>
                    </a:ext>
                  </a:extLst>
                </a:gridCol>
                <a:gridCol w="4047204">
                  <a:extLst>
                    <a:ext uri="{9D8B030D-6E8A-4147-A177-3AD203B41FA5}">
                      <a16:colId xmlns:a16="http://schemas.microsoft.com/office/drawing/2014/main" val="850559032"/>
                    </a:ext>
                  </a:extLst>
                </a:gridCol>
              </a:tblGrid>
              <a:tr h="233748">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632004">
                <a:tc>
                  <a:txBody>
                    <a:bodyPr/>
                    <a:lstStyle/>
                    <a:p>
                      <a:pPr marL="0" indent="-126000" algn="l">
                        <a:buClr>
                          <a:srgbClr val="1A9AFA"/>
                        </a:buClr>
                        <a:buSzPct val="75000"/>
                        <a:buFontTx/>
                        <a:buNone/>
                      </a:pPr>
                      <a:r>
                        <a:rPr lang="en-US" sz="1100" b="1" dirty="0">
                          <a:solidFill>
                            <a:schemeClr val="bg1"/>
                          </a:solidFill>
                          <a:latin typeface="+mj-lt"/>
                        </a:rPr>
                        <a:t>Policy</a:t>
                      </a:r>
                      <a:r>
                        <a:rPr lang="en-US" sz="1100" b="0" dirty="0">
                          <a:solidFill>
                            <a:schemeClr val="bg1"/>
                          </a:solidFill>
                          <a:latin typeface="+mj-lt"/>
                        </a:rPr>
                        <a:t>: </a:t>
                      </a:r>
                      <a:r>
                        <a:rPr lang="en-US" sz="1100" b="0" i="1" dirty="0">
                          <a:solidFill>
                            <a:schemeClr val="bg1"/>
                          </a:solidFill>
                          <a:latin typeface="+mj-lt"/>
                        </a:rPr>
                        <a:t>Does a formal policy exist for calculation of AM bus- on time arrivals?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lvl="0" indent="-126000" algn="l">
                        <a:buClrTx/>
                        <a:buSzPct val="75000"/>
                        <a:buFont typeface="Wingdings 3" panose="05040102010807070707" pitchFamily="18" charset="2"/>
                        <a:buChar char=""/>
                      </a:pPr>
                      <a:r>
                        <a:rPr lang="en-US" sz="1100" b="0" dirty="0">
                          <a:solidFill>
                            <a:srgbClr val="2E2E38"/>
                          </a:solidFill>
                          <a:latin typeface="+mj-lt"/>
                        </a:rPr>
                        <a:t>There is no formal policy that dictates the calculation of OTP metrics outside of the SIP</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A formal, written policy that establishes a clear methodology for reporting OTP metrics should be established and agreed upon between DESE and BPS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1384577">
                <a:tc>
                  <a:txBody>
                    <a:bodyPr/>
                    <a:lstStyle/>
                    <a:p>
                      <a:pPr marL="0" indent="-126000" algn="l">
                        <a:buClr>
                          <a:srgbClr val="1A9AFA"/>
                        </a:buClr>
                        <a:buSzPct val="75000"/>
                        <a:buFontTx/>
                        <a:buNone/>
                      </a:pPr>
                      <a:r>
                        <a:rPr lang="en-US" sz="1100" b="1" dirty="0">
                          <a:solidFill>
                            <a:schemeClr val="bg1"/>
                          </a:solidFill>
                          <a:latin typeface="+mj-lt"/>
                        </a:rPr>
                        <a:t>Procedures: </a:t>
                      </a:r>
                      <a:r>
                        <a:rPr lang="en-US" sz="1100" i="1" kern="1200" dirty="0">
                          <a:solidFill>
                            <a:schemeClr val="bg2"/>
                          </a:solidFill>
                          <a:latin typeface="+mn-lt"/>
                          <a:ea typeface="+mn-ea"/>
                          <a:cs typeface="+mn-cs"/>
                        </a:rPr>
                        <a:t>Is there a consistent procedure, standardized across the district, that is being used to implement the policy?</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lang="en-US" sz="1100" b="0" kern="1200" dirty="0">
                          <a:solidFill>
                            <a:srgbClr val="2E2E38"/>
                          </a:solidFill>
                          <a:latin typeface="+mn-lt"/>
                          <a:ea typeface="+mn-ea"/>
                          <a:cs typeface="+mn-cs"/>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The parameters to run the script are manually entered (morning and evening reports — a.m./p.m.)</a:t>
                      </a:r>
                    </a:p>
                    <a:p>
                      <a:pPr marL="126000" indent="-126000" algn="l">
                        <a:buClrTx/>
                        <a:buSzPct val="75000"/>
                        <a:buFont typeface="Wingdings 3" panose="05040102010807070707" pitchFamily="18" charset="2"/>
                        <a:buChar char=""/>
                      </a:pPr>
                      <a:r>
                        <a:rPr lang="en-US" sz="1100" b="0" dirty="0">
                          <a:solidFill>
                            <a:srgbClr val="2E2E38"/>
                          </a:solidFill>
                          <a:latin typeface="+mj-lt"/>
                        </a:rPr>
                        <a:t>The process to enter transportation data and transferring of data is manual (Google Sheets)</a:t>
                      </a:r>
                    </a:p>
                    <a:p>
                      <a:pPr marL="126000" indent="-126000" algn="l">
                        <a:buClrTx/>
                        <a:buSzPct val="75000"/>
                        <a:buFont typeface="Wingdings 3" panose="05040102010807070707" pitchFamily="18" charset="2"/>
                        <a:buChar char=""/>
                      </a:pPr>
                      <a:r>
                        <a:rPr lang="en-US" sz="1100" b="0" dirty="0">
                          <a:solidFill>
                            <a:srgbClr val="2E2E38"/>
                          </a:solidFill>
                          <a:latin typeface="+mj-lt"/>
                        </a:rPr>
                        <a:t>There is no formal documentation to document the reporting process, assumptions, methodology, or review process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Automate the process of running the script by scheduling the script to run twice a day at specific times (e.g., Cron jobs/other scheduled tasks)</a:t>
                      </a:r>
                    </a:p>
                    <a:p>
                      <a:pPr marL="126000" indent="-126000" algn="l">
                        <a:buClrTx/>
                        <a:buSzPct val="75000"/>
                        <a:buFont typeface="Wingdings 3" panose="05040102010807070707" pitchFamily="18" charset="2"/>
                        <a:buChar char=""/>
                      </a:pPr>
                      <a:r>
                        <a:rPr lang="en-US" sz="1100" b="0" dirty="0">
                          <a:solidFill>
                            <a:srgbClr val="2E2E38"/>
                          </a:solidFill>
                          <a:latin typeface="+mj-lt"/>
                        </a:rPr>
                        <a:t>Develop formal documentation which includes business logic, business approval, programming logic job aid and any other operational procedures to serve as an audit trail for reporting</a:t>
                      </a:r>
                    </a:p>
                    <a:p>
                      <a:pPr marL="126000" indent="-126000" algn="l">
                        <a:buClrTx/>
                        <a:buSzPct val="75000"/>
                        <a:buFont typeface="Wingdings 3" panose="05040102010807070707" pitchFamily="18" charset="2"/>
                        <a:buChar char=""/>
                      </a:pPr>
                      <a:r>
                        <a:rPr lang="en-US" sz="1100" b="0" dirty="0">
                          <a:solidFill>
                            <a:srgbClr val="2E2E38"/>
                          </a:solidFill>
                          <a:latin typeface="+mj-lt"/>
                        </a:rPr>
                        <a:t>Develop an independent analysis process for testing code prior to releasing it to production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973470">
                <a:tc>
                  <a:txBody>
                    <a:bodyPr/>
                    <a:lstStyle/>
                    <a:p>
                      <a:pPr marL="0" indent="-126000" algn="l">
                        <a:buClr>
                          <a:srgbClr val="1A9AFA"/>
                        </a:buClr>
                        <a:buSzPct val="75000"/>
                        <a:buFontTx/>
                        <a:buNone/>
                      </a:pPr>
                      <a:r>
                        <a:rPr lang="en-US" sz="1100" b="1" dirty="0">
                          <a:solidFill>
                            <a:schemeClr val="bg1"/>
                          </a:solidFill>
                          <a:latin typeface="+mj-lt"/>
                        </a:rPr>
                        <a:t>Roles &amp; responsibilities: </a:t>
                      </a:r>
                      <a:r>
                        <a:rPr kumimoji="0" lang="en-US" sz="11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1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chemeClr val="tx1"/>
                          </a:solidFill>
                          <a:latin typeface="+mj-lt"/>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While very knowledgeable about the OTP reporting process, there is only one individual at BPS involved and trained in the associated responsibilities. As a result, there is also no clear separation of duties for entry and review/reporting of AM bus data</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Identify a secondary resource (internal or via hiring) with the necessary technical skill set and set role expectations </a:t>
                      </a:r>
                    </a:p>
                    <a:p>
                      <a:pPr marL="126000" indent="-126000" algn="l">
                        <a:buClrTx/>
                        <a:buSzPct val="75000"/>
                        <a:buFont typeface="Wingdings 3" panose="05040102010807070707" pitchFamily="18" charset="2"/>
                        <a:buChar char=""/>
                      </a:pPr>
                      <a:r>
                        <a:rPr lang="en-US" sz="1100" b="0" dirty="0">
                          <a:solidFill>
                            <a:srgbClr val="2E2E38"/>
                          </a:solidFill>
                          <a:latin typeface="+mj-lt"/>
                        </a:rPr>
                        <a:t>Implement separation of duties, including a second-level review of initial code and any code changes before releasing them to production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894323">
                <a:tc>
                  <a:txBody>
                    <a:bodyPr/>
                    <a:lstStyle/>
                    <a:p>
                      <a:pPr marL="0" indent="-126000" algn="l">
                        <a:buClr>
                          <a:srgbClr val="1A9AFA"/>
                        </a:buClr>
                        <a:buSzPct val="75000"/>
                        <a:buFontTx/>
                        <a:buNone/>
                      </a:pPr>
                      <a:r>
                        <a:rPr lang="en-US" sz="1100" b="1" dirty="0">
                          <a:solidFill>
                            <a:schemeClr val="bg1"/>
                          </a:solidFill>
                          <a:latin typeface="+mj-lt"/>
                        </a:rPr>
                        <a:t>Training &amp; communication: </a:t>
                      </a:r>
                      <a:r>
                        <a:rPr lang="en-US" sz="1100" i="1" kern="1200" dirty="0">
                          <a:solidFill>
                            <a:schemeClr val="bg2"/>
                          </a:solidFill>
                          <a:latin typeface="+mn-lt"/>
                          <a:ea typeface="+mn-ea"/>
                          <a:cs typeface="+mn-cs"/>
                        </a:rPr>
                        <a:t>Is training regularly provided to those responsible for carrying out the policies and procedures? </a:t>
                      </a:r>
                      <a:r>
                        <a:rPr lang="en-US" sz="1100" b="0" i="1" kern="1200" dirty="0">
                          <a:solidFill>
                            <a:schemeClr val="bg2"/>
                          </a:solidFill>
                          <a:latin typeface="+mn-lt"/>
                          <a:ea typeface="+mn-ea"/>
                          <a:cs typeface="+mn-cs"/>
                        </a:rPr>
                        <a:t>Are</a:t>
                      </a:r>
                      <a:r>
                        <a:rPr lang="en-US" sz="1100" i="1" kern="1200" dirty="0">
                          <a:solidFill>
                            <a:schemeClr val="bg2"/>
                          </a:solidFill>
                          <a:latin typeface="+mn-lt"/>
                          <a:ea typeface="+mn-ea"/>
                          <a:cs typeface="+mn-cs"/>
                        </a:rPr>
                        <a:t> policies and procedures well communicated to those responsible for implementing? </a:t>
                      </a:r>
                      <a:endParaRPr lang="en-US" sz="11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lvl="0" indent="-108000" algn="l">
                        <a:buClrTx/>
                        <a:buSzPct val="75000"/>
                        <a:buFont typeface="Wingdings 3" panose="05040102010807070707" pitchFamily="18" charset="2"/>
                        <a:buChar char=""/>
                      </a:pPr>
                      <a:r>
                        <a:rPr lang="en-US" sz="1100" b="0" dirty="0">
                          <a:solidFill>
                            <a:srgbClr val="2E2E38"/>
                          </a:solidFill>
                          <a:latin typeface="+mj-lt"/>
                        </a:rPr>
                        <a:t>There is no backup resource for reporting process of transportation (running R-scripts)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b="0" kern="1200" dirty="0">
                          <a:solidFill>
                            <a:srgbClr val="2E2E38"/>
                          </a:solidFill>
                          <a:latin typeface="+mj-lt"/>
                          <a:ea typeface="+mn-ea"/>
                          <a:cs typeface="+mn-cs"/>
                        </a:rPr>
                        <a:t>Train a resource with appropriate technical skillset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97003620"/>
                  </a:ext>
                </a:extLst>
              </a:tr>
            </a:tbl>
          </a:graphicData>
        </a:graphic>
      </p:graphicFrame>
      <p:sp>
        <p:nvSpPr>
          <p:cNvPr id="16" name="footnote_63804743492822175122" descr="Footnote">
            <a:extLst>
              <a:ext uri="{FF2B5EF4-FFF2-40B4-BE49-F238E27FC236}">
                <a16:creationId xmlns:a16="http://schemas.microsoft.com/office/drawing/2014/main" id="{2FD1D1F3-89D2-4AA7-8FC4-982E80408505}"/>
              </a:ext>
            </a:extLst>
          </p:cNvPr>
          <p:cNvSpPr txBox="1"/>
          <p:nvPr/>
        </p:nvSpPr>
        <p:spPr>
          <a:xfrm>
            <a:off x="683026" y="6011089"/>
            <a:ext cx="9985811" cy="36747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7"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3" name="TextBox 2">
            <a:extLst>
              <a:ext uri="{FF2B5EF4-FFF2-40B4-BE49-F238E27FC236}">
                <a16:creationId xmlns:a16="http://schemas.microsoft.com/office/drawing/2014/main" id="{B4C1E7BF-CCEC-40A8-81C9-BC019C0BBF98}"/>
              </a:ext>
            </a:extLst>
          </p:cNvPr>
          <p:cNvSpPr txBox="1"/>
          <p:nvPr/>
        </p:nvSpPr>
        <p:spPr>
          <a:xfrm>
            <a:off x="3465095" y="6400799"/>
            <a:ext cx="5221706"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50</a:t>
            </a:fld>
            <a:endParaRPr dirty="0"/>
          </a:p>
        </p:txBody>
      </p:sp>
    </p:spTree>
    <p:extLst>
      <p:ext uri="{BB962C8B-B14F-4D97-AF65-F5344CB8AC3E}">
        <p14:creationId xmlns:p14="http://schemas.microsoft.com/office/powerpoint/2010/main" val="2179676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44131"/>
          <a:ext cx="1588" cy="45719"/>
        </p:xfrm>
        <a:graphic>
          <a:graphicData uri="http://schemas.openxmlformats.org/presentationml/2006/ole">
            <mc:AlternateContent xmlns:mc="http://schemas.openxmlformats.org/markup-compatibility/2006">
              <mc:Choice xmlns:v="urn:schemas-microsoft-com:vml" Requires="v">
                <p:oleObj spid="_x0000_s6554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44131"/>
                        <a:ext cx="1588" cy="45719"/>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idx="4294967295"/>
          </p:nvPr>
        </p:nvSpPr>
        <p:spPr>
          <a:xfrm>
            <a:off x="609918" y="295368"/>
            <a:ext cx="10978515" cy="590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t>Detailed domain observations and opportunities (2/3)</a:t>
            </a:r>
            <a:br>
              <a:rPr kumimoji="0" lang="en-GB" sz="24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br>
            <a:r>
              <a:rPr kumimoji="0" lang="en-IN" sz="16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t>AM bus – on time performance systems and oversight had room for improvement in SY2021-22</a:t>
            </a:r>
            <a:endParaRPr kumimoji="0" lang="en-IN" sz="1600" b="0" i="0" u="none" strike="noStrike" kern="1200" cap="none" spc="0" normalizeH="0" baseline="0" noProof="0" dirty="0">
              <a:ln>
                <a:noFill/>
              </a:ln>
              <a:solidFill>
                <a:srgbClr val="FF0000"/>
              </a:solidFill>
              <a:effectLst/>
              <a:uLnTx/>
              <a:uFillTx/>
              <a:latin typeface="EYInterstate Light" panose="02000506000000020004" pitchFamily="2" charset="0"/>
              <a:ea typeface="+mj-ea"/>
              <a:cs typeface="Arial" pitchFamily="34" charset="0"/>
            </a:endParaRPr>
          </a:p>
        </p:txBody>
      </p:sp>
      <p:sp>
        <p:nvSpPr>
          <p:cNvPr id="34" name="Rectangle 33">
            <a:extLst>
              <a:ext uri="{FF2B5EF4-FFF2-40B4-BE49-F238E27FC236}">
                <a16:creationId xmlns:a16="http://schemas.microsoft.com/office/drawing/2014/main" id="{894CC8B8-2A33-4FE8-9507-047A3DB22916}"/>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3886303" y="1029713"/>
            <a:ext cx="4419210"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AM bus – on time performance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3886303" y="1471748"/>
            <a:ext cx="44192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 name="Table 6380412381335984473" descr=" AM Bus on time performance observations and opportunities">
            <a:extLst>
              <a:ext uri="{FF2B5EF4-FFF2-40B4-BE49-F238E27FC236}">
                <a16:creationId xmlns:a16="http://schemas.microsoft.com/office/drawing/2014/main" id="{9AD872BF-0DBF-4E27-AEEB-E1DE0F0BCE20}"/>
              </a:ext>
            </a:extLst>
          </p:cNvPr>
          <p:cNvGraphicFramePr>
            <a:graphicFrameLocks noGrp="1"/>
          </p:cNvGraphicFramePr>
          <p:nvPr/>
        </p:nvGraphicFramePr>
        <p:xfrm>
          <a:off x="603383" y="1547464"/>
          <a:ext cx="10985050" cy="3270556"/>
        </p:xfrm>
        <a:graphic>
          <a:graphicData uri="http://schemas.openxmlformats.org/drawingml/2006/table">
            <a:tbl>
              <a:tblPr firstRow="1" bandRow="1">
                <a:tableStyleId>{5C22544A-7EE6-4342-B048-85BDC9FD1C3A}</a:tableStyleId>
              </a:tblPr>
              <a:tblGrid>
                <a:gridCol w="2797363">
                  <a:extLst>
                    <a:ext uri="{9D8B030D-6E8A-4147-A177-3AD203B41FA5}">
                      <a16:colId xmlns:a16="http://schemas.microsoft.com/office/drawing/2014/main" val="1000314679"/>
                    </a:ext>
                  </a:extLst>
                </a:gridCol>
                <a:gridCol w="882495">
                  <a:extLst>
                    <a:ext uri="{9D8B030D-6E8A-4147-A177-3AD203B41FA5}">
                      <a16:colId xmlns:a16="http://schemas.microsoft.com/office/drawing/2014/main" val="2181447210"/>
                    </a:ext>
                  </a:extLst>
                </a:gridCol>
                <a:gridCol w="3268263">
                  <a:extLst>
                    <a:ext uri="{9D8B030D-6E8A-4147-A177-3AD203B41FA5}">
                      <a16:colId xmlns:a16="http://schemas.microsoft.com/office/drawing/2014/main" val="3299172009"/>
                    </a:ext>
                  </a:extLst>
                </a:gridCol>
                <a:gridCol w="4036929">
                  <a:extLst>
                    <a:ext uri="{9D8B030D-6E8A-4147-A177-3AD203B41FA5}">
                      <a16:colId xmlns:a16="http://schemas.microsoft.com/office/drawing/2014/main" val="850559032"/>
                    </a:ext>
                  </a:extLst>
                </a:gridCol>
              </a:tblGrid>
              <a:tr h="253036">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125318">
                <a:tc>
                  <a:txBody>
                    <a:bodyPr/>
                    <a:lstStyle/>
                    <a:p>
                      <a:pPr marL="0" indent="-126000" algn="l">
                        <a:buClr>
                          <a:srgbClr val="1A9AFA"/>
                        </a:buClr>
                        <a:buSzPct val="75000"/>
                        <a:buFontTx/>
                        <a:buNone/>
                      </a:pPr>
                      <a:r>
                        <a:rPr lang="en-US" sz="1100" b="1" dirty="0">
                          <a:solidFill>
                            <a:schemeClr val="bg1"/>
                          </a:solidFill>
                          <a:latin typeface="+mn-lt"/>
                        </a:rPr>
                        <a:t>Tools &amp; systems: </a:t>
                      </a:r>
                      <a:r>
                        <a:rPr lang="en-US" sz="1100" i="1" kern="1200" dirty="0">
                          <a:solidFill>
                            <a:schemeClr val="bg2"/>
                          </a:solidFill>
                          <a:latin typeface="+mn-lt"/>
                          <a:ea typeface="+mn-ea"/>
                          <a:cs typeface="+mn-cs"/>
                        </a:rPr>
                        <a:t>Do key participants have the right tools to help them execute their responsibilities?</a:t>
                      </a:r>
                      <a:endParaRPr lang="en-US" sz="1100" b="1" dirty="0">
                        <a:solidFill>
                          <a:schemeClr val="bg1"/>
                        </a:solidFill>
                        <a:latin typeface="+mn-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lvl="0" indent="-108000" algn="l">
                        <a:buClrTx/>
                        <a:buSzPct val="75000"/>
                        <a:buFont typeface="Wingdings 3" panose="05040102010807070707" pitchFamily="18" charset="2"/>
                        <a:buChar char=""/>
                      </a:pPr>
                      <a:r>
                        <a:rPr lang="en-US" sz="1100" b="0" dirty="0">
                          <a:solidFill>
                            <a:srgbClr val="2E2E38"/>
                          </a:solidFill>
                          <a:latin typeface="+mn-lt"/>
                        </a:rPr>
                        <a:t>Onscreen does not capture any routes when GPS devices are broken or are outside of 400 ft of the school radius</a:t>
                      </a:r>
                    </a:p>
                    <a:p>
                      <a:pPr marL="108000" lvl="0" indent="-108000" algn="l">
                        <a:buClrTx/>
                        <a:buSzPct val="75000"/>
                        <a:buFont typeface="Wingdings 3" panose="05040102010807070707" pitchFamily="18" charset="2"/>
                        <a:buChar char=""/>
                      </a:pPr>
                      <a:r>
                        <a:rPr lang="en-US" sz="1100" b="0" dirty="0">
                          <a:solidFill>
                            <a:srgbClr val="2E2E38"/>
                          </a:solidFill>
                          <a:latin typeface="+mn-lt"/>
                        </a:rPr>
                        <a:t>Zonar only retains 12 months of data</a:t>
                      </a:r>
                    </a:p>
                    <a:p>
                      <a:pPr marL="126000" indent="-126000" algn="l">
                        <a:buClrTx/>
                        <a:buSzPct val="75000"/>
                        <a:buFont typeface="Wingdings 3" panose="05040102010807070707" pitchFamily="18" charset="2"/>
                        <a:buChar char=""/>
                      </a:pPr>
                      <a:r>
                        <a:rPr lang="en-US" sz="1100" b="0" dirty="0">
                          <a:solidFill>
                            <a:srgbClr val="2E2E38"/>
                          </a:solidFill>
                          <a:latin typeface="+mn-lt"/>
                        </a:rPr>
                        <a:t>Several steps in the process are heavily manual in nature, such as:</a:t>
                      </a:r>
                    </a:p>
                    <a:p>
                      <a:pPr marL="266400" lvl="1" indent="-126000">
                        <a:buClrTx/>
                        <a:buSzPct val="75000"/>
                        <a:buFont typeface="Arial" panose="020B0604020202020204" pitchFamily="34" charset="0"/>
                        <a:buChar char="–"/>
                      </a:pPr>
                      <a:r>
                        <a:rPr lang="en-US" sz="1100" b="0" dirty="0">
                          <a:solidFill>
                            <a:srgbClr val="2E2E38"/>
                          </a:solidFill>
                          <a:latin typeface="+mn-lt"/>
                        </a:rPr>
                        <a:t>The parameters to run the script are manually entered (AM reports)</a:t>
                      </a:r>
                    </a:p>
                    <a:p>
                      <a:pPr marL="266400" lvl="1" indent="-126000">
                        <a:buClrTx/>
                        <a:buSzPct val="75000"/>
                        <a:buFont typeface="Arial" panose="020B0604020202020204" pitchFamily="34" charset="0"/>
                        <a:buChar char="–"/>
                      </a:pPr>
                      <a:r>
                        <a:rPr lang="en-US" sz="1100" b="0" dirty="0">
                          <a:solidFill>
                            <a:srgbClr val="2E2E38"/>
                          </a:solidFill>
                          <a:latin typeface="+mn-lt"/>
                        </a:rPr>
                        <a:t>Student data is manually extracted from Aspen in order to be imported into Versatrans Routing and Planning, with manual verification for special needs students using an EdPlan report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n-lt"/>
                        </a:rPr>
                        <a:t>Leverage Zonar data for reporting purposes as it should provide a more accurate representation of the actual arrivals (vs. Onscreen which only reports bus arrivals within 400 ft. radius of school entrance)</a:t>
                      </a:r>
                    </a:p>
                    <a:p>
                      <a:pPr marL="266400" lvl="1" indent="-126000">
                        <a:buClrTx/>
                        <a:buSzPct val="75000"/>
                        <a:buFont typeface="Arial" panose="020B0604020202020204" pitchFamily="34" charset="0"/>
                        <a:buChar char="–"/>
                      </a:pPr>
                      <a:r>
                        <a:rPr lang="en-US" sz="1100" b="0" dirty="0">
                          <a:solidFill>
                            <a:srgbClr val="2E2E38"/>
                          </a:solidFill>
                          <a:latin typeface="+mn-lt"/>
                        </a:rPr>
                        <a:t>For example, Zonar should help identify if a bus left, but did not arrive </a:t>
                      </a:r>
                    </a:p>
                    <a:p>
                      <a:pPr marL="126000" indent="-126000" algn="l">
                        <a:buClrTx/>
                        <a:buSzPct val="75000"/>
                        <a:buFont typeface="Wingdings 3" panose="05040102010807070707" pitchFamily="18" charset="2"/>
                        <a:buChar char=""/>
                      </a:pPr>
                      <a:r>
                        <a:rPr lang="en-US" sz="1100" b="0" dirty="0">
                          <a:solidFill>
                            <a:srgbClr val="2E2E38"/>
                          </a:solidFill>
                          <a:latin typeface="+mn-lt"/>
                        </a:rPr>
                        <a:t>Determine if Zonar data needs to be retained in accordance with a district or state policy</a:t>
                      </a:r>
                    </a:p>
                    <a:p>
                      <a:pPr marL="126000" indent="-126000" algn="l">
                        <a:buClrTx/>
                        <a:buSzPct val="75000"/>
                        <a:buFont typeface="Wingdings 3" panose="05040102010807070707" pitchFamily="18" charset="2"/>
                        <a:buChar char=""/>
                      </a:pPr>
                      <a:r>
                        <a:rPr lang="en-US" sz="1100" b="0" dirty="0">
                          <a:solidFill>
                            <a:srgbClr val="2E2E38"/>
                          </a:solidFill>
                          <a:latin typeface="+mn-lt"/>
                        </a:rPr>
                        <a:t>Take action to mitigate risks related to manual data entry and heavy reliance on Google Sheets; consider opportunities for further automation, such as automating the process of running the script by scheduling the script to run twice a day at specific times </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803799">
                <a:tc>
                  <a:txBody>
                    <a:bodyPr/>
                    <a:lstStyle/>
                    <a:p>
                      <a:pPr marL="0" indent="-126000" algn="l">
                        <a:buClr>
                          <a:srgbClr val="1A9AFA"/>
                        </a:buClr>
                        <a:buSzPct val="75000"/>
                        <a:buFontTx/>
                        <a:buNone/>
                      </a:pPr>
                      <a:r>
                        <a:rPr lang="en-US" sz="1100" b="1" dirty="0">
                          <a:solidFill>
                            <a:schemeClr val="bg1"/>
                          </a:solidFill>
                          <a:latin typeface="+mn-lt"/>
                        </a:rPr>
                        <a:t>Oversight &amp; monitoring: </a:t>
                      </a:r>
                      <a:r>
                        <a:rPr lang="en-US" sz="1100" i="1" kern="1200" dirty="0">
                          <a:solidFill>
                            <a:schemeClr val="bg2"/>
                          </a:solidFill>
                          <a:latin typeface="+mn-lt"/>
                          <a:ea typeface="+mn-ea"/>
                          <a:cs typeface="+mn-cs"/>
                        </a:rPr>
                        <a:t>Is there appropriate oversight of the process, e.g., validation of data/documentation built into the process?</a:t>
                      </a:r>
                      <a:endParaRPr lang="en-US" sz="1100" b="1" dirty="0">
                        <a:solidFill>
                          <a:schemeClr val="bg1"/>
                        </a:solidFill>
                        <a:latin typeface="+mn-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j-lt"/>
                        </a:rPr>
                        <a:t>BPS does not validate the causes of uncovered routes. Additionally, there is no formal BPS oversight or monitoring of changes made to the code for OTP reporting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100" b="0" dirty="0">
                          <a:solidFill>
                            <a:srgbClr val="2E2E38"/>
                          </a:solidFill>
                          <a:latin typeface="+mn-lt"/>
                        </a:rPr>
                        <a:t>Develop a monthly reconciliation process to understand the distribution of events that cause uncovered routes, with a focus on driver absences</a:t>
                      </a:r>
                    </a:p>
                    <a:p>
                      <a:pPr marL="126000" indent="-126000" algn="l">
                        <a:buClrTx/>
                        <a:buSzPct val="75000"/>
                        <a:buFont typeface="Wingdings 3" panose="05040102010807070707" pitchFamily="18" charset="2"/>
                        <a:buChar char=""/>
                      </a:pPr>
                      <a:r>
                        <a:rPr lang="en-US" sz="1100" b="0" dirty="0">
                          <a:solidFill>
                            <a:srgbClr val="2E2E38"/>
                          </a:solidFill>
                          <a:latin typeface="+mn-lt"/>
                        </a:rPr>
                        <a:t>Develop a process for testing, review, and approval before releasing code changes to production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bl>
          </a:graphicData>
        </a:graphic>
      </p:graphicFrame>
      <p:sp>
        <p:nvSpPr>
          <p:cNvPr id="14" name="TextBox 13">
            <a:extLst>
              <a:ext uri="{FF2B5EF4-FFF2-40B4-BE49-F238E27FC236}">
                <a16:creationId xmlns:a16="http://schemas.microsoft.com/office/drawing/2014/main" id="{D438AC0B-6B31-4507-ADF1-8D184EB425A7}"/>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614808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85135"/>
            <a:ext cx="10978515" cy="599465"/>
          </a:xfrm>
        </p:spPr>
        <p:txBody>
          <a:bodyPr vert="horz"/>
          <a:lstStyle/>
          <a:p>
            <a:r>
              <a:rPr lang="en-GB" dirty="0"/>
              <a:t>Detailed domain observations and opportunities (3/3)</a:t>
            </a:r>
            <a:br>
              <a:rPr lang="en-GB" dirty="0"/>
            </a:br>
            <a:r>
              <a:rPr lang="en-IN" sz="1600" dirty="0"/>
              <a:t>AM bus – on time performance data systems in SY21-22 were incomplete</a:t>
            </a:r>
            <a:endParaRPr lang="en-IN" sz="1600" dirty="0">
              <a:solidFill>
                <a:srgbClr val="FF0000"/>
              </a:solidFill>
            </a:endParaRPr>
          </a:p>
        </p:txBody>
      </p:sp>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A98594BE-EAE1-4BDF-8E18-EB4A23190B22}"/>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3893638" y="1001931"/>
            <a:ext cx="440454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AM bus – on time performance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cxnSpLocks/>
            <a:stCxn id="31" idx="4"/>
            <a:endCxn id="31" idx="6"/>
          </p:cNvCxnSpPr>
          <p:nvPr/>
        </p:nvCxnSpPr>
        <p:spPr>
          <a:xfrm>
            <a:off x="3893638" y="1259300"/>
            <a:ext cx="440454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 name="Table 6380412381335984473">
            <a:extLst>
              <a:ext uri="{FF2B5EF4-FFF2-40B4-BE49-F238E27FC236}">
                <a16:creationId xmlns:a16="http://schemas.microsoft.com/office/drawing/2014/main" id="{9AD872BF-0DBF-4E27-AEEB-E1DE0F0BCE20}"/>
              </a:ext>
            </a:extLst>
          </p:cNvPr>
          <p:cNvGraphicFramePr>
            <a:graphicFrameLocks noGrp="1"/>
          </p:cNvGraphicFramePr>
          <p:nvPr>
            <p:extLst>
              <p:ext uri="{D42A27DB-BD31-4B8C-83A1-F6EECF244321}">
                <p14:modId xmlns:p14="http://schemas.microsoft.com/office/powerpoint/2010/main" val="1625430812"/>
              </p:ext>
            </p:extLst>
          </p:nvPr>
        </p:nvGraphicFramePr>
        <p:xfrm>
          <a:off x="609918" y="1306079"/>
          <a:ext cx="10985050" cy="5079091"/>
        </p:xfrm>
        <a:graphic>
          <a:graphicData uri="http://schemas.openxmlformats.org/drawingml/2006/table">
            <a:tbl>
              <a:tblPr firstRow="1" bandRow="1">
                <a:tableStyleId>{5C22544A-7EE6-4342-B048-85BDC9FD1C3A}</a:tableStyleId>
              </a:tblPr>
              <a:tblGrid>
                <a:gridCol w="2861711">
                  <a:extLst>
                    <a:ext uri="{9D8B030D-6E8A-4147-A177-3AD203B41FA5}">
                      <a16:colId xmlns:a16="http://schemas.microsoft.com/office/drawing/2014/main" val="1000314679"/>
                    </a:ext>
                  </a:extLst>
                </a:gridCol>
                <a:gridCol w="818147">
                  <a:extLst>
                    <a:ext uri="{9D8B030D-6E8A-4147-A177-3AD203B41FA5}">
                      <a16:colId xmlns:a16="http://schemas.microsoft.com/office/drawing/2014/main" val="2181447210"/>
                    </a:ext>
                  </a:extLst>
                </a:gridCol>
                <a:gridCol w="3268263">
                  <a:extLst>
                    <a:ext uri="{9D8B030D-6E8A-4147-A177-3AD203B41FA5}">
                      <a16:colId xmlns:a16="http://schemas.microsoft.com/office/drawing/2014/main" val="3299172009"/>
                    </a:ext>
                  </a:extLst>
                </a:gridCol>
                <a:gridCol w="4036929">
                  <a:extLst>
                    <a:ext uri="{9D8B030D-6E8A-4147-A177-3AD203B41FA5}">
                      <a16:colId xmlns:a16="http://schemas.microsoft.com/office/drawing/2014/main" val="850559032"/>
                    </a:ext>
                  </a:extLst>
                </a:gridCol>
              </a:tblGrid>
              <a:tr h="217531">
                <a:tc>
                  <a:txBody>
                    <a:bodyPr/>
                    <a:lstStyle/>
                    <a:p>
                      <a:pPr marL="0" indent="-126000" algn="ctr">
                        <a:buClr>
                          <a:srgbClr val="1A9AFA"/>
                        </a:buClr>
                        <a:buSzPct val="75000"/>
                        <a:buFontTx/>
                        <a:buNone/>
                      </a:pPr>
                      <a:r>
                        <a:rPr lang="en-US" sz="11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4711704">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100" b="1" dirty="0">
                          <a:solidFill>
                            <a:schemeClr val="bg1"/>
                          </a:solidFill>
                          <a:latin typeface="+mn-lt"/>
                        </a:rPr>
                        <a:t>Data completeness &amp; accuracy: </a:t>
                      </a:r>
                      <a:r>
                        <a:rPr lang="en-US" sz="1100" b="0" i="1" kern="1200" dirty="0">
                          <a:solidFill>
                            <a:srgbClr val="2E2E38"/>
                          </a:solidFill>
                          <a:latin typeface="+mn-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
                          <a:srgbClr val="1A9AFA"/>
                        </a:buClr>
                        <a:buSzPct val="75000"/>
                        <a:buFont typeface="Wingdings 3" panose="05040102010807070707" pitchFamily="18" charset="2"/>
                        <a:buNone/>
                        <a:tabLst/>
                        <a:defRPr/>
                      </a:pPr>
                      <a:r>
                        <a:rPr lang="en-US" sz="1100" b="0" kern="1200" dirty="0">
                          <a:solidFill>
                            <a:schemeClr val="tx1"/>
                          </a:solidFill>
                          <a:latin typeface="+mn-lt"/>
                          <a:ea typeface="+mn-ea"/>
                          <a:cs typeface="+mn-cs"/>
                        </a:rPr>
                        <a:t>High</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indent="0" algn="l">
                        <a:buClrTx/>
                        <a:buSzPct val="75000"/>
                        <a:buFont typeface="Wingdings 3" panose="05040102010807070707" pitchFamily="18" charset="2"/>
                        <a:buNone/>
                      </a:pPr>
                      <a:r>
                        <a:rPr lang="en-US" sz="1100" b="1" dirty="0">
                          <a:solidFill>
                            <a:srgbClr val="2E2E38"/>
                          </a:solidFill>
                          <a:latin typeface="+mj-lt"/>
                        </a:rPr>
                        <a:t>Completeness:</a:t>
                      </a:r>
                    </a:p>
                    <a:p>
                      <a:pPr marL="126000" indent="-126000" algn="l">
                        <a:buClrTx/>
                        <a:buSzPct val="75000"/>
                        <a:buFont typeface="Wingdings 3" panose="05040102010807070707" pitchFamily="18" charset="2"/>
                        <a:buChar char=""/>
                      </a:pPr>
                      <a:r>
                        <a:rPr lang="en-US" sz="1100" b="0" dirty="0">
                          <a:solidFill>
                            <a:srgbClr val="2E2E38"/>
                          </a:solidFill>
                          <a:latin typeface="+mj-lt"/>
                        </a:rPr>
                        <a:t>The Onscreen data is missing ~25% of the buses that were planned based on the sample selected. This is consistent with BPS’ internal analysis</a:t>
                      </a:r>
                    </a:p>
                    <a:p>
                      <a:pPr marL="126000" indent="-126000" algn="l">
                        <a:buClrTx/>
                        <a:buSzPct val="75000"/>
                        <a:buFont typeface="Wingdings 3" panose="05040102010807070707" pitchFamily="18" charset="2"/>
                        <a:buChar char=""/>
                      </a:pPr>
                      <a:r>
                        <a:rPr lang="en-US" sz="1100" b="0" dirty="0">
                          <a:solidFill>
                            <a:srgbClr val="2E2E38"/>
                          </a:solidFill>
                          <a:latin typeface="+mj-lt"/>
                        </a:rPr>
                        <a:t>~25% of the AM routes for the months of September 2021, December 2021, January 2022 and June 2022 that were planned did not have a corresponding arrival record</a:t>
                      </a:r>
                    </a:p>
                    <a:p>
                      <a:pPr marL="126000" indent="-126000" algn="l">
                        <a:buClrTx/>
                        <a:buSzPct val="75000"/>
                        <a:buFont typeface="Wingdings 3" panose="05040102010807070707" pitchFamily="18" charset="2"/>
                        <a:buChar char=""/>
                      </a:pPr>
                      <a:r>
                        <a:rPr lang="en-US" sz="1100" b="0" dirty="0">
                          <a:solidFill>
                            <a:srgbClr val="2E2E38"/>
                          </a:solidFill>
                          <a:latin typeface="+mj-lt"/>
                        </a:rPr>
                        <a:t>~4% of the arrival records did not have a corresponding planned route record. These routes were related to “Yellow” routes that are added after the process due to holidays, practice runs, etc.</a:t>
                      </a:r>
                    </a:p>
                    <a:p>
                      <a:pPr marL="126000" indent="-126000" algn="l">
                        <a:buClrTx/>
                        <a:buSzPct val="75000"/>
                        <a:buFont typeface="Wingdings 3" panose="05040102010807070707" pitchFamily="18" charset="2"/>
                        <a:buChar char=""/>
                      </a:pPr>
                      <a:r>
                        <a:rPr lang="en-US" sz="1100" b="0" dirty="0">
                          <a:solidFill>
                            <a:srgbClr val="2E2E38"/>
                          </a:solidFill>
                          <a:latin typeface="+mj-lt"/>
                        </a:rPr>
                        <a:t>BPS did not have a systematic way of reporting uncovered routes for September 2021</a:t>
                      </a:r>
                    </a:p>
                    <a:p>
                      <a:pPr marL="0" indent="0" algn="l">
                        <a:buClrTx/>
                        <a:buSzPct val="75000"/>
                        <a:buFont typeface="Wingdings 3" panose="05040102010807070707" pitchFamily="18" charset="2"/>
                        <a:buNone/>
                      </a:pPr>
                      <a:r>
                        <a:rPr lang="en-US" sz="1100" b="1" dirty="0">
                          <a:solidFill>
                            <a:srgbClr val="2E2E38"/>
                          </a:solidFill>
                          <a:latin typeface="+mj-lt"/>
                        </a:rPr>
                        <a:t>Accuracy:</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b="0" kern="1200" dirty="0">
                          <a:solidFill>
                            <a:srgbClr val="2E2E38"/>
                          </a:solidFill>
                          <a:latin typeface="+mn-lt"/>
                          <a:ea typeface="+mn-ea"/>
                          <a:cs typeface="+mn-cs"/>
                        </a:rPr>
                        <a:t>Based on our analysis, the variance caused by the following are immaterial to the overall accuracy of the metrics </a:t>
                      </a:r>
                    </a:p>
                    <a:p>
                      <a:pPr marL="266400" lvl="1" indent="-126000">
                        <a:buClrTx/>
                        <a:buSzPct val="75000"/>
                        <a:buFont typeface="Arial" panose="020B0604020202020204" pitchFamily="34" charset="0"/>
                        <a:buChar char="–"/>
                      </a:pPr>
                      <a:r>
                        <a:rPr lang="en-US" sz="1100" b="0" dirty="0">
                          <a:solidFill>
                            <a:srgbClr val="2E2E38"/>
                          </a:solidFill>
                          <a:latin typeface="+mj-lt"/>
                        </a:rPr>
                        <a:t>Some AM buses from the Routes Planning data are classified as PM for SY21-22 because of the logic in R-script</a:t>
                      </a:r>
                    </a:p>
                    <a:p>
                      <a:pPr marL="266400" lvl="1" indent="-126000">
                        <a:buClrTx/>
                        <a:buSzPct val="75000"/>
                        <a:buFont typeface="Arial" panose="020B0604020202020204" pitchFamily="34" charset="0"/>
                        <a:buChar char="–"/>
                      </a:pPr>
                      <a:r>
                        <a:rPr lang="en-US" sz="1100" b="0" dirty="0">
                          <a:solidFill>
                            <a:srgbClr val="2E2E38"/>
                          </a:solidFill>
                          <a:latin typeface="+mj-lt"/>
                        </a:rPr>
                        <a:t>All Day Buses are included in reporting of SY21-22 that might be Inflating on time percentage calculations </a:t>
                      </a:r>
                    </a:p>
                    <a:p>
                      <a:pPr marL="126000" indent="-126000" algn="l">
                        <a:buClrTx/>
                        <a:buSzPct val="75000"/>
                        <a:buFont typeface="Wingdings 3" panose="05040102010807070707" pitchFamily="18" charset="2"/>
                        <a:buChar char=""/>
                      </a:pPr>
                      <a:r>
                        <a:rPr lang="en-US" sz="1100" b="0" dirty="0">
                          <a:solidFill>
                            <a:srgbClr val="2E2E38"/>
                          </a:solidFill>
                          <a:latin typeface="+mj-lt"/>
                        </a:rPr>
                        <a:t>Based on our analysis of the programming logic and methodology, the OTP metrics reported to DESE are accurate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b="0" kern="1200" dirty="0">
                          <a:solidFill>
                            <a:srgbClr val="2E2E38"/>
                          </a:solidFill>
                          <a:latin typeface="+mj-lt"/>
                          <a:ea typeface="+mn-ea"/>
                          <a:cs typeface="+mn-cs"/>
                        </a:rPr>
                        <a:t>Develop a BPS data quality process that includes reviews, validation, data monitoring, and a data quality scorecard</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100" b="0" kern="1200" dirty="0">
                          <a:solidFill>
                            <a:srgbClr val="2E2E38"/>
                          </a:solidFill>
                          <a:latin typeface="+mj-lt"/>
                          <a:ea typeface="+mn-ea"/>
                          <a:cs typeface="+mn-cs"/>
                        </a:rPr>
                        <a:t>Perform a reconciliation between Planned Routes and Arrival Routes in On-Screen to determine the potential number of missing routes and report to DESE as part of the monthly reporting </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3" name="TextBox 2">
            <a:extLst>
              <a:ext uri="{FF2B5EF4-FFF2-40B4-BE49-F238E27FC236}">
                <a16:creationId xmlns:a16="http://schemas.microsoft.com/office/drawing/2014/main" id="{0B80F402-4824-4A45-90B7-C33706B4F62B}"/>
              </a:ext>
            </a:extLst>
          </p:cNvPr>
          <p:cNvSpPr txBox="1"/>
          <p:nvPr/>
        </p:nvSpPr>
        <p:spPr>
          <a:xfrm>
            <a:off x="3513221" y="6392090"/>
            <a:ext cx="5173579"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47712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 name="Title 1" descr="Detailed domain observations and opportunities&#10;Interviews suggest BPS has taken several steps since SY2022-23 to improve bus reporting data">
            <a:extLst>
              <a:ext uri="{FF2B5EF4-FFF2-40B4-BE49-F238E27FC236}">
                <a16:creationId xmlns:a16="http://schemas.microsoft.com/office/drawing/2014/main" id="{4DE54D30-1520-49A9-A8D0-0FEB7615E9BF}"/>
              </a:ext>
            </a:extLst>
          </p:cNvPr>
          <p:cNvSpPr txBox="1">
            <a:spLocks noGrp="1"/>
          </p:cNvSpPr>
          <p:nvPr>
            <p:ph type="title" idx="4294967295"/>
          </p:nvPr>
        </p:nvSpPr>
        <p:spPr>
          <a:xfrm>
            <a:off x="616256" y="308376"/>
            <a:ext cx="10978515" cy="590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t>Detailed domain observations and opportunities</a:t>
            </a:r>
            <a:br>
              <a:rPr kumimoji="0" lang="en-US" sz="24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br>
            <a:r>
              <a:rPr kumimoji="0" lang="en-US" sz="1600" b="0" i="0" u="none" strike="noStrike" kern="1200" cap="none" spc="0" normalizeH="0" baseline="0" noProof="0" dirty="0">
                <a:ln>
                  <a:noFill/>
                </a:ln>
                <a:solidFill>
                  <a:schemeClr val="bg1"/>
                </a:solidFill>
                <a:effectLst/>
                <a:uLnTx/>
                <a:uFillTx/>
                <a:latin typeface="EYInterstate Light" panose="02000506000000020004" pitchFamily="2" charset="0"/>
                <a:ea typeface="+mj-ea"/>
                <a:cs typeface="Arial" pitchFamily="34" charset="0"/>
              </a:rPr>
              <a:t>Interviews suggest BPS has taken several steps since SY2022-23 to improve bus reporting data</a:t>
            </a:r>
            <a:endParaRPr kumimoji="0" lang="en-IN" sz="1600" b="0" i="0" u="none" strike="noStrike" kern="1200" cap="none" spc="0" normalizeH="0" baseline="0" noProof="0" dirty="0">
              <a:ln>
                <a:noFill/>
              </a:ln>
              <a:solidFill>
                <a:srgbClr val="FF0000"/>
              </a:solidFill>
              <a:effectLst/>
              <a:uLnTx/>
              <a:uFillTx/>
              <a:latin typeface="EYInterstate Light" panose="02000506000000020004" pitchFamily="2" charset="0"/>
              <a:ea typeface="+mj-ea"/>
              <a:cs typeface="Arial" pitchFamily="34" charset="0"/>
            </a:endParaRPr>
          </a:p>
        </p:txBody>
      </p:sp>
      <p:sp>
        <p:nvSpPr>
          <p:cNvPr id="28" name="Rectangle 27" descr="5. AM bus– on time performance">
            <a:extLst>
              <a:ext uri="{FF2B5EF4-FFF2-40B4-BE49-F238E27FC236}">
                <a16:creationId xmlns:a16="http://schemas.microsoft.com/office/drawing/2014/main" id="{C8621654-1C4A-4A96-BE21-2092FF206788}"/>
              </a:ext>
            </a:extLst>
          </p:cNvPr>
          <p:cNvSpPr/>
          <p:nvPr/>
        </p:nvSpPr>
        <p:spPr>
          <a:xfrm>
            <a:off x="8967549" y="82846"/>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26" name="Arrow: Left-Right 25" descr="SY2022-23 stated transportation process improvements, by dimension">
            <a:extLst>
              <a:ext uri="{FF2B5EF4-FFF2-40B4-BE49-F238E27FC236}">
                <a16:creationId xmlns:a16="http://schemas.microsoft.com/office/drawing/2014/main" id="{3D0CC175-E1CA-466B-88D1-12B7571705D6}"/>
              </a:ext>
            </a:extLst>
          </p:cNvPr>
          <p:cNvSpPr/>
          <p:nvPr/>
        </p:nvSpPr>
        <p:spPr>
          <a:xfrm>
            <a:off x="3540644" y="1177119"/>
            <a:ext cx="5117063"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SY2022-23 stated transportation process improvements, by dimension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7" name="Straight Connector 26">
            <a:extLst>
              <a:ext uri="{FF2B5EF4-FFF2-40B4-BE49-F238E27FC236}">
                <a16:creationId xmlns:a16="http://schemas.microsoft.com/office/drawing/2014/main" id="{B5BD6EB9-F64C-46F2-ABA3-29CAFC7B0EAE}"/>
              </a:ext>
              <a:ext uri="{C183D7F6-B498-43B3-948B-1728B52AA6E4}">
                <adec:decorative xmlns:adec="http://schemas.microsoft.com/office/drawing/2017/decorative" val="1"/>
              </a:ext>
            </a:extLst>
          </p:cNvPr>
          <p:cNvCxnSpPr>
            <a:cxnSpLocks/>
            <a:stCxn id="26" idx="4"/>
            <a:endCxn id="26" idx="6"/>
          </p:cNvCxnSpPr>
          <p:nvPr/>
        </p:nvCxnSpPr>
        <p:spPr>
          <a:xfrm>
            <a:off x="3540644" y="1619154"/>
            <a:ext cx="511706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D3B1FE7-8AF4-49B7-8322-5BEC4F487354}"/>
              </a:ext>
            </a:extLst>
          </p:cNvPr>
          <p:cNvSpPr/>
          <p:nvPr/>
        </p:nvSpPr>
        <p:spPr>
          <a:xfrm>
            <a:off x="3486420" y="1784638"/>
            <a:ext cx="5221448" cy="406399"/>
          </a:xfrm>
          <a:prstGeom prst="rect">
            <a:avLst/>
          </a:prstGeom>
          <a:solidFill>
            <a:schemeClr val="tx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000" b="0" i="1" u="none" strike="noStrike" kern="1200" cap="none" spc="0" normalizeH="0" baseline="0" noProof="0" dirty="0">
                <a:ln>
                  <a:noFill/>
                </a:ln>
                <a:solidFill>
                  <a:srgbClr val="2E2E38"/>
                </a:solidFill>
                <a:effectLst/>
                <a:uLnTx/>
                <a:uFillTx/>
                <a:latin typeface="EYInterstate Light"/>
                <a:ea typeface="+mn-ea"/>
                <a:cs typeface="+mn-cs"/>
              </a:rPr>
              <a:t>Risk ratings and opportunities for improvement in this domain are based on SY2021-22 and do not account for these stated improvements for SY2022-23</a:t>
            </a:r>
          </a:p>
        </p:txBody>
      </p:sp>
      <p:sp>
        <p:nvSpPr>
          <p:cNvPr id="32" name="Rectangle 31">
            <a:extLst>
              <a:ext uri="{FF2B5EF4-FFF2-40B4-BE49-F238E27FC236}">
                <a16:creationId xmlns:a16="http://schemas.microsoft.com/office/drawing/2014/main" id="{62C7BE63-F792-4E71-B579-0FDD9A8FC6DF}"/>
              </a:ext>
            </a:extLst>
          </p:cNvPr>
          <p:cNvSpPr/>
          <p:nvPr/>
        </p:nvSpPr>
        <p:spPr>
          <a:xfrm>
            <a:off x="1297499" y="2348833"/>
            <a:ext cx="1708191" cy="128872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Roles &amp; responsibilities</a:t>
            </a:r>
          </a:p>
        </p:txBody>
      </p:sp>
      <p:pic>
        <p:nvPicPr>
          <p:cNvPr id="36" name="Graphic 35">
            <a:extLst>
              <a:ext uri="{FF2B5EF4-FFF2-40B4-BE49-F238E27FC236}">
                <a16:creationId xmlns:a16="http://schemas.microsoft.com/office/drawing/2014/main" id="{B1DF5B84-5A2A-42B7-8458-87AA039A240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4160" y="2507042"/>
            <a:ext cx="1001649" cy="921958"/>
          </a:xfrm>
          <a:prstGeom prst="rect">
            <a:avLst/>
          </a:prstGeom>
        </p:spPr>
      </p:pic>
      <p:sp>
        <p:nvSpPr>
          <p:cNvPr id="31" name="Content Placeholder 2">
            <a:extLst>
              <a:ext uri="{FF2B5EF4-FFF2-40B4-BE49-F238E27FC236}">
                <a16:creationId xmlns:a16="http://schemas.microsoft.com/office/drawing/2014/main" id="{F19FE620-2118-42EF-A6F4-AFD85BDF3785}"/>
              </a:ext>
            </a:extLst>
          </p:cNvPr>
          <p:cNvSpPr txBox="1">
            <a:spLocks/>
          </p:cNvSpPr>
          <p:nvPr/>
        </p:nvSpPr>
        <p:spPr>
          <a:xfrm>
            <a:off x="609918" y="3818653"/>
            <a:ext cx="3199837" cy="75272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Based on discussions with BPS, a new resource was being hired and onboarded in fall 2022 to undertake some of the reporting process responsibilities</a:t>
            </a:r>
          </a:p>
        </p:txBody>
      </p:sp>
      <p:sp>
        <p:nvSpPr>
          <p:cNvPr id="35" name="Rectangle 34" descr="Oversight &amp; Monitoring&#10;">
            <a:extLst>
              <a:ext uri="{FF2B5EF4-FFF2-40B4-BE49-F238E27FC236}">
                <a16:creationId xmlns:a16="http://schemas.microsoft.com/office/drawing/2014/main" id="{0D3CE208-19A7-48E8-B0EC-A86CBD85DCA0}"/>
              </a:ext>
            </a:extLst>
          </p:cNvPr>
          <p:cNvSpPr/>
          <p:nvPr/>
        </p:nvSpPr>
        <p:spPr>
          <a:xfrm>
            <a:off x="5246307" y="2348834"/>
            <a:ext cx="1709231" cy="128872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Oversight &amp; monitoring</a:t>
            </a:r>
          </a:p>
        </p:txBody>
      </p:sp>
      <p:pic>
        <p:nvPicPr>
          <p:cNvPr id="38" name="Graphic 37">
            <a:extLst>
              <a:ext uri="{FF2B5EF4-FFF2-40B4-BE49-F238E27FC236}">
                <a16:creationId xmlns:a16="http://schemas.microsoft.com/office/drawing/2014/main" id="{EA2FF54A-CEEC-406D-9F0B-CDBCF609438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48314" y="2348833"/>
            <a:ext cx="914400" cy="914400"/>
          </a:xfrm>
          <a:prstGeom prst="rect">
            <a:avLst/>
          </a:prstGeom>
        </p:spPr>
      </p:pic>
      <p:sp>
        <p:nvSpPr>
          <p:cNvPr id="57" name="Content Placeholder 2">
            <a:extLst>
              <a:ext uri="{FF2B5EF4-FFF2-40B4-BE49-F238E27FC236}">
                <a16:creationId xmlns:a16="http://schemas.microsoft.com/office/drawing/2014/main" id="{5FB7CFC1-0685-4C26-9ADD-3C4702B65577}"/>
              </a:ext>
            </a:extLst>
          </p:cNvPr>
          <p:cNvSpPr txBox="1">
            <a:spLocks/>
          </p:cNvSpPr>
          <p:nvPr/>
        </p:nvSpPr>
        <p:spPr>
          <a:xfrm>
            <a:off x="4497226" y="3795024"/>
            <a:ext cx="3199837" cy="223002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believes that the new analyst role may allow the current BPS transportation staff to better implement oversight and monitoring </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committed to improving data quality surrounding on-time arrival – including continuing to send DESE monthly updates on the transportation metrics to more consistently monitor the data</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is currently performing a reconciliation between Planned Routes and Arrival Routes in On-Screen, and including this in the monthly report to DESE</a:t>
            </a:r>
          </a:p>
        </p:txBody>
      </p:sp>
      <p:sp>
        <p:nvSpPr>
          <p:cNvPr id="49" name="Rectangle 48" descr="Data Completeness and Accuracy&#10;">
            <a:extLst>
              <a:ext uri="{FF2B5EF4-FFF2-40B4-BE49-F238E27FC236}">
                <a16:creationId xmlns:a16="http://schemas.microsoft.com/office/drawing/2014/main" id="{E0BD71D3-044F-4D3B-9649-2DC19A080BC5}"/>
              </a:ext>
            </a:extLst>
          </p:cNvPr>
          <p:cNvSpPr/>
          <p:nvPr/>
        </p:nvSpPr>
        <p:spPr>
          <a:xfrm>
            <a:off x="9196155" y="2348152"/>
            <a:ext cx="1704696" cy="129395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Data completeness &amp; accuracy</a:t>
            </a:r>
          </a:p>
        </p:txBody>
      </p:sp>
      <p:pic>
        <p:nvPicPr>
          <p:cNvPr id="13" name="Graphic 12">
            <a:extLst>
              <a:ext uri="{FF2B5EF4-FFF2-40B4-BE49-F238E27FC236}">
                <a16:creationId xmlns:a16="http://schemas.microsoft.com/office/drawing/2014/main" id="{CE8E1D5E-56D4-4655-BAA2-D7DAEA680D5E}"/>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42230" y="2426075"/>
            <a:ext cx="914400" cy="914400"/>
          </a:xfrm>
          <a:prstGeom prst="rect">
            <a:avLst/>
          </a:prstGeom>
        </p:spPr>
      </p:pic>
      <p:sp>
        <p:nvSpPr>
          <p:cNvPr id="58" name="Content Placeholder 2">
            <a:extLst>
              <a:ext uri="{FF2B5EF4-FFF2-40B4-BE49-F238E27FC236}">
                <a16:creationId xmlns:a16="http://schemas.microsoft.com/office/drawing/2014/main" id="{72445E07-95B4-4C00-971D-6CCEA206C4CA}"/>
              </a:ext>
            </a:extLst>
          </p:cNvPr>
          <p:cNvSpPr txBox="1">
            <a:spLocks/>
          </p:cNvSpPr>
          <p:nvPr/>
        </p:nvSpPr>
        <p:spPr>
          <a:xfrm>
            <a:off x="8499511" y="3795024"/>
            <a:ext cx="3199837" cy="2464790"/>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made some methodology/logic updates in the current year reporting process to appropriately do the following: exclude all-day buses in the calculation of OTP calculations and reporting, include any trips without arrival data into the morning OTP calculations and reporting, and use the most conservative assumption possible</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interviews indicate that buses were updated with new GPS systems during SY2021-22</a:t>
            </a:r>
          </a:p>
          <a:p>
            <a:pPr marL="126000" marR="0" lvl="0" indent="-126000" algn="l" defTabSz="914400" rtl="0" eaLnBrk="1" fontAlgn="auto" latinLnBrk="0" hangingPunct="1">
              <a:lnSpc>
                <a:spcPct val="100000"/>
              </a:lnSpc>
              <a:spcBef>
                <a:spcPts val="900"/>
              </a:spcBef>
              <a:spcAft>
                <a:spcPts val="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is currently working on developing further Zonar database integration, which will provide a more accurate representation of bus arrivals</a:t>
            </a:r>
          </a:p>
        </p:txBody>
      </p:sp>
      <p:sp>
        <p:nvSpPr>
          <p:cNvPr id="46" name="source_6380661366441070066" descr="Source: Update on Transportation Metrics from BPS-DESE MOU, March 14, 2022; EY state, district, and school interviews; BPS and DESE policies.&#10;">
            <a:extLst>
              <a:ext uri="{FF2B5EF4-FFF2-40B4-BE49-F238E27FC236}">
                <a16:creationId xmlns:a16="http://schemas.microsoft.com/office/drawing/2014/main" id="{0ED68AF2-CE84-4743-89F0-E74A7C63BEBD}"/>
              </a:ext>
              <a:ext uri="{C183D7F6-B498-43B3-948B-1728B52AA6E4}">
                <adec:decorative xmlns:adec="http://schemas.microsoft.com/office/drawing/2017/decorative" val="0"/>
              </a:ext>
            </a:extLst>
          </p:cNvPr>
          <p:cNvSpPr txBox="1"/>
          <p:nvPr/>
        </p:nvSpPr>
        <p:spPr>
          <a:xfrm>
            <a:off x="609918" y="6459855"/>
            <a:ext cx="2926080"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Update on Transportation Metrics from BPS-DESE MOU, March 14, 2022; EY state, district, and school interviews; BPS and DESE policies</a:t>
            </a:r>
          </a:p>
        </p:txBody>
      </p:sp>
      <p:sp>
        <p:nvSpPr>
          <p:cNvPr id="34" name="TextBox 33">
            <a:extLst>
              <a:ext uri="{FF2B5EF4-FFF2-40B4-BE49-F238E27FC236}">
                <a16:creationId xmlns:a16="http://schemas.microsoft.com/office/drawing/2014/main" id="{BC4584A3-6248-4BBB-A909-D87EBB37D08E}"/>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372434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195419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3" name="think-cell Slide" r:id="rId11" imgW="415" imgH="416" progId="TCLayout.ActiveDocument.1">
                  <p:embed/>
                </p:oleObj>
              </mc:Choice>
              <mc:Fallback>
                <p:oleObj name="think-cell Slide" r:id="rId11"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600" dirty="0"/>
              <a:t>BPS utilizes two service lines for parental complaints, and there exists gaps in reporting regarding bullying data</a:t>
            </a:r>
            <a:endParaRPr lang="en-IN" sz="1600" dirty="0">
              <a:solidFill>
                <a:srgbClr val="FF0000"/>
              </a:solidFill>
            </a:endParaRPr>
          </a:p>
        </p:txBody>
      </p:sp>
      <p:sp>
        <p:nvSpPr>
          <p:cNvPr id="39" name="Rectangle 38">
            <a:extLst>
              <a:ext uri="{FF2B5EF4-FFF2-40B4-BE49-F238E27FC236}">
                <a16:creationId xmlns:a16="http://schemas.microsoft.com/office/drawing/2014/main" id="{DE51594C-BC23-42F4-9AA7-CFC5DF23599A}"/>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6. Parental complaints</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1954" y="1057275"/>
            <a:ext cx="3721594"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Parental complaints overview</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1954" y="1314450"/>
            <a:ext cx="372159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2" name="Content Placeholder 2">
            <a:extLst>
              <a:ext uri="{FF2B5EF4-FFF2-40B4-BE49-F238E27FC236}">
                <a16:creationId xmlns:a16="http://schemas.microsoft.com/office/drawing/2014/main" id="{1A0CA286-71D8-4EA4-9859-FEA474DC474D}"/>
              </a:ext>
            </a:extLst>
          </p:cNvPr>
          <p:cNvSpPr txBox="1">
            <a:spLocks/>
          </p:cNvSpPr>
          <p:nvPr/>
        </p:nvSpPr>
        <p:spPr>
          <a:xfrm>
            <a:off x="764476" y="1393825"/>
            <a:ext cx="4376550" cy="356072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Background:</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When parents have complaints regarding their child’s education, they may choose to contact their child’s school or the district </a:t>
            </a:r>
          </a:p>
          <a:p>
            <a:pPr marL="126000" marR="0" lvl="0" indent="-126000" algn="l" defTabSz="914400" rtl="0" eaLnBrk="1" fontAlgn="auto" latinLnBrk="0" hangingPunct="1">
              <a:lnSpc>
                <a:spcPct val="100000"/>
              </a:lnSpc>
              <a:spcBef>
                <a:spcPts val="100"/>
              </a:spcBef>
              <a:spcAft>
                <a:spcPts val="6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has two formal systems to field parental complaints: the Bullying Hotline and the BPS Helpline. The bullying hotline is specifically setup to field complaints related to bullying from any member of the school community, while the helpline is designed to field any inquiry, including parent complaints</a:t>
            </a: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0" marR="0" lvl="0" indent="0" algn="l" defTabSz="914400" rtl="0" eaLnBrk="1" fontAlgn="auto" latinLnBrk="0" hangingPunct="1">
              <a:lnSpc>
                <a:spcPct val="100000"/>
              </a:lnSpc>
              <a:spcBef>
                <a:spcPts val="100"/>
              </a:spcBef>
              <a:spcAft>
                <a:spcPts val="100"/>
              </a:spcAft>
              <a:buClrTx/>
              <a:buSzPct val="75000"/>
              <a:buFont typeface="EYInterstate Light" panose="02000506000000020004" pitchFamily="2" charset="0"/>
              <a:buNone/>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Policy: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Bullying Hotline: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Any person may contact the hotline or submit an online complaint to report an instance of bullying; the complaint is then sent to the school for investigation, with progress tracked by the hotline specialists to ensure resolution. Information regarding the target, aggressor, investigation, findings and plan must be submitted to BPS central office within 5 school days</a:t>
            </a:r>
            <a:endPar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BPS Helpline: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As of May 2022, families may call or email to register a complaint with the district. The Helpline specialist helps resolve the complaint, or if they are not able to resolve it on their own, they transfer it to the related BPS department for resolution</a:t>
            </a:r>
          </a:p>
        </p:txBody>
      </p:sp>
      <p:sp>
        <p:nvSpPr>
          <p:cNvPr id="44" name="Callout_63804749004580674727">
            <a:extLst>
              <a:ext uri="{FF2B5EF4-FFF2-40B4-BE49-F238E27FC236}">
                <a16:creationId xmlns:a16="http://schemas.microsoft.com/office/drawing/2014/main" id="{3CB0B318-2AB7-411D-ABA3-6B28DCBFA6F8}"/>
              </a:ext>
            </a:extLst>
          </p:cNvPr>
          <p:cNvSpPr/>
          <p:nvPr>
            <p:custDataLst>
              <p:tags r:id="rId3"/>
            </p:custDataLst>
          </p:nvPr>
        </p:nvSpPr>
        <p:spPr>
          <a:xfrm>
            <a:off x="5268731" y="3692347"/>
            <a:ext cx="1620136" cy="1193874"/>
          </a:xfrm>
          <a:prstGeom prst="wedgeRectCallout">
            <a:avLst>
              <a:gd name="adj1" fmla="val -67212"/>
              <a:gd name="adj2" fmla="val -18244"/>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Bullying hotline data is stored and tracked in Google Sheets, while BPS Helpline data is stored in the FreshDesk platform that has a ticketing functionality to track incoming inquiries and complaints</a:t>
            </a:r>
          </a:p>
        </p:txBody>
      </p:sp>
      <p:sp>
        <p:nvSpPr>
          <p:cNvPr id="5" name="TextBox 4">
            <a:extLst>
              <a:ext uri="{FF2B5EF4-FFF2-40B4-BE49-F238E27FC236}">
                <a16:creationId xmlns:a16="http://schemas.microsoft.com/office/drawing/2014/main" id="{7569DA30-7D88-45A7-9D41-186CF37D6CF3}"/>
              </a:ext>
            </a:extLst>
          </p:cNvPr>
          <p:cNvSpPr txBox="1"/>
          <p:nvPr/>
        </p:nvSpPr>
        <p:spPr>
          <a:xfrm>
            <a:off x="764476" y="4973212"/>
            <a:ext cx="4386022" cy="934615"/>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100"/>
              </a:spcBef>
              <a:spcAft>
                <a:spcPts val="100"/>
              </a:spcAft>
              <a:buClrTx/>
              <a:buSzPct val="75000"/>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Analysis methodology:</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Conducted interviews with the BPS Helpline and Bullying Hotline, as well as several BPS staff members</a:t>
            </a:r>
          </a:p>
          <a:p>
            <a:pPr marL="126000" marR="0" lvl="0" indent="-126000" algn="l" defTabSz="914400" rtl="0" eaLnBrk="1" fontAlgn="auto" latinLnBrk="0" hangingPunct="1">
              <a:lnSpc>
                <a:spcPct val="100000"/>
              </a:lnSpc>
              <a:spcBef>
                <a:spcPts val="100"/>
              </a:spcBef>
              <a:spcAft>
                <a:spcPts val="100"/>
              </a:spcAft>
              <a:buClrTx/>
              <a:buSzPct val="75000"/>
              <a:buFont typeface="Wingdings 3" panose="05040102010807070707" pitchFamily="18" charset="2"/>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Analyzed the Bullying Hotline incidents and investigations data, as well as the BPS Helpline FreshDesk ticket data</a:t>
            </a:r>
            <a:r>
              <a:rPr kumimoji="0" lang="en-US" sz="1100" b="0" i="0" u="none" strike="noStrike" kern="1200" cap="none" spc="0" normalizeH="0" baseline="30000" noProof="0" dirty="0">
                <a:ln>
                  <a:noFill/>
                </a:ln>
                <a:solidFill>
                  <a:srgbClr val="2E2E38"/>
                </a:solidFill>
                <a:effectLst/>
                <a:uLnTx/>
                <a:uFillTx/>
                <a:latin typeface="EYInterstate Light"/>
                <a:ea typeface="+mn-ea"/>
                <a:cs typeface="+mn-cs"/>
              </a:rPr>
              <a:t>1</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21" name="Arrow: Left-Right 120">
            <a:extLst>
              <a:ext uri="{FF2B5EF4-FFF2-40B4-BE49-F238E27FC236}">
                <a16:creationId xmlns:a16="http://schemas.microsoft.com/office/drawing/2014/main" id="{FB58984F-DFAC-4419-8C4F-28B973F81DF2}"/>
              </a:ext>
            </a:extLst>
          </p:cNvPr>
          <p:cNvSpPr/>
          <p:nvPr/>
        </p:nvSpPr>
        <p:spPr>
          <a:xfrm>
            <a:off x="7473951" y="1057275"/>
            <a:ext cx="3478213"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Parental complaints data analysis process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22" name="Straight Connector 121">
            <a:extLst>
              <a:ext uri="{FF2B5EF4-FFF2-40B4-BE49-F238E27FC236}">
                <a16:creationId xmlns:a16="http://schemas.microsoft.com/office/drawing/2014/main" id="{845F5D57-76E1-4D9B-AC6C-1AF2CC58ED38}"/>
              </a:ext>
              <a:ext uri="{C183D7F6-B498-43B3-948B-1728B52AA6E4}">
                <adec:decorative xmlns:adec="http://schemas.microsoft.com/office/drawing/2017/decorative" val="1"/>
              </a:ext>
            </a:extLst>
          </p:cNvPr>
          <p:cNvCxnSpPr>
            <a:stCxn id="121" idx="4"/>
            <a:endCxn id="121" idx="6"/>
          </p:cNvCxnSpPr>
          <p:nvPr/>
        </p:nvCxnSpPr>
        <p:spPr>
          <a:xfrm>
            <a:off x="7473951" y="1314450"/>
            <a:ext cx="347821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02A318B-14C6-4577-9E7E-CEF44B551453}"/>
              </a:ext>
            </a:extLst>
          </p:cNvPr>
          <p:cNvSpPr>
            <a:spLocks noGrp="1"/>
          </p:cNvSpPr>
          <p:nvPr>
            <p:ph idx="1"/>
          </p:nvPr>
        </p:nvSpPr>
        <p:spPr>
          <a:xfrm>
            <a:off x="7022991" y="1393825"/>
            <a:ext cx="4376550" cy="1400868"/>
          </a:xfrm>
        </p:spPr>
        <p:txBody>
          <a:bodyPr/>
          <a:lstStyle/>
          <a:p>
            <a:pPr marL="126000" indent="-126000">
              <a:spcBef>
                <a:spcPts val="100"/>
              </a:spcBef>
              <a:spcAft>
                <a:spcPts val="100"/>
              </a:spcAft>
              <a:buClrTx/>
              <a:buSzPct val="75000"/>
              <a:buFont typeface="Wingdings 3" panose="05040102010807070707" pitchFamily="18" charset="2"/>
              <a:buChar char=""/>
            </a:pPr>
            <a:r>
              <a:rPr lang="en-US" sz="1100" dirty="0"/>
              <a:t>The population of 277 bullying report forms, and 373 investigation forms submitted from September 2021 through June 2022 was analyzed. The information collected in the report forms did not allow for disaggregation based on source (i.e., parent submissions vs. others)</a:t>
            </a:r>
          </a:p>
          <a:p>
            <a:pPr marL="126000" indent="-126000">
              <a:spcBef>
                <a:spcPts val="100"/>
              </a:spcBef>
              <a:spcAft>
                <a:spcPts val="100"/>
              </a:spcAft>
              <a:buClrTx/>
              <a:buSzPct val="75000"/>
              <a:buFont typeface="Wingdings 3" panose="05040102010807070707" pitchFamily="18" charset="2"/>
              <a:buChar char=""/>
            </a:pPr>
            <a:r>
              <a:rPr lang="en-US" sz="1100" dirty="0"/>
              <a:t>In addition, 52 tickets from FreshDesk were analyzed, representing all the tickets submitted related to parental complaints from May 2022 to June 2022</a:t>
            </a:r>
          </a:p>
        </p:txBody>
      </p:sp>
      <p:sp>
        <p:nvSpPr>
          <p:cNvPr id="46" name="Callout_63804749004580674727">
            <a:extLst>
              <a:ext uri="{FF2B5EF4-FFF2-40B4-BE49-F238E27FC236}">
                <a16:creationId xmlns:a16="http://schemas.microsoft.com/office/drawing/2014/main" id="{BA1A3A30-F9DA-4793-9C97-65B9296FBE4B}"/>
              </a:ext>
            </a:extLst>
          </p:cNvPr>
          <p:cNvSpPr/>
          <p:nvPr>
            <p:custDataLst>
              <p:tags r:id="rId4"/>
            </p:custDataLst>
          </p:nvPr>
        </p:nvSpPr>
        <p:spPr>
          <a:xfrm>
            <a:off x="5251007" y="2408599"/>
            <a:ext cx="1620136" cy="812939"/>
          </a:xfrm>
          <a:prstGeom prst="wedgeRectCallout">
            <a:avLst>
              <a:gd name="adj1" fmla="val 55074"/>
              <a:gd name="adj2" fmla="val -27193"/>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Given the recency of FreshDesk implementation and thus limited availability of data, analysis focused on data from the Bullying Hotline</a:t>
            </a:r>
          </a:p>
        </p:txBody>
      </p:sp>
      <p:sp>
        <p:nvSpPr>
          <p:cNvPr id="16" name="Arrow: Left-Right 15">
            <a:extLst>
              <a:ext uri="{FF2B5EF4-FFF2-40B4-BE49-F238E27FC236}">
                <a16:creationId xmlns:a16="http://schemas.microsoft.com/office/drawing/2014/main" id="{9CA42499-A16A-4A78-8D06-0608A7557B31}"/>
              </a:ext>
            </a:extLst>
          </p:cNvPr>
          <p:cNvSpPr/>
          <p:nvPr/>
        </p:nvSpPr>
        <p:spPr>
          <a:xfrm>
            <a:off x="7472363" y="3175346"/>
            <a:ext cx="3478213" cy="25717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Bullying Hotline data results,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p>
        </p:txBody>
      </p:sp>
      <p:cxnSp>
        <p:nvCxnSpPr>
          <p:cNvPr id="18" name="Straight Connector 17">
            <a:extLst>
              <a:ext uri="{FF2B5EF4-FFF2-40B4-BE49-F238E27FC236}">
                <a16:creationId xmlns:a16="http://schemas.microsoft.com/office/drawing/2014/main" id="{7450D5EA-E251-40A6-B7CB-D6FD1FF282AE}"/>
              </a:ext>
              <a:ext uri="{C183D7F6-B498-43B3-948B-1728B52AA6E4}">
                <adec:decorative xmlns:adec="http://schemas.microsoft.com/office/drawing/2017/decorative" val="1"/>
              </a:ext>
            </a:extLst>
          </p:cNvPr>
          <p:cNvCxnSpPr>
            <a:cxnSpLocks/>
            <a:stCxn id="16" idx="4"/>
            <a:endCxn id="16" idx="6"/>
          </p:cNvCxnSpPr>
          <p:nvPr/>
        </p:nvCxnSpPr>
        <p:spPr>
          <a:xfrm>
            <a:off x="7472363" y="3432521"/>
            <a:ext cx="347821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descr="Please refer to notes section for 'Bullying Hotline data results, SY2021-22' chart description">
            <a:extLst>
              <a:ext uri="{FF2B5EF4-FFF2-40B4-BE49-F238E27FC236}">
                <a16:creationId xmlns:a16="http://schemas.microsoft.com/office/drawing/2014/main" id="{9BDA1300-DE30-4AFE-8E45-1CD3C2F6330D}"/>
              </a:ext>
            </a:extLst>
          </p:cNvPr>
          <p:cNvGrpSpPr/>
          <p:nvPr/>
        </p:nvGrpSpPr>
        <p:grpSpPr>
          <a:xfrm>
            <a:off x="7864475" y="3721209"/>
            <a:ext cx="2834701" cy="2239356"/>
            <a:chOff x="7864475" y="3721209"/>
            <a:chExt cx="2834701" cy="2239356"/>
          </a:xfrm>
        </p:grpSpPr>
        <p:graphicFrame>
          <p:nvGraphicFramePr>
            <p:cNvPr id="45" name="Chart 44">
              <a:extLst>
                <a:ext uri="{FF2B5EF4-FFF2-40B4-BE49-F238E27FC236}">
                  <a16:creationId xmlns:a16="http://schemas.microsoft.com/office/drawing/2014/main" id="{CD331169-2735-4044-919C-4060556B010A}"/>
                </a:ext>
                <a:ext uri="{C183D7F6-B498-43B3-948B-1728B52AA6E4}">
                  <adec:decorative xmlns:adec="http://schemas.microsoft.com/office/drawing/2017/decorative" val="1"/>
                </a:ext>
              </a:extLst>
            </p:cNvPr>
            <p:cNvGraphicFramePr/>
            <p:nvPr>
              <p:custDataLst>
                <p:tags r:id="rId6"/>
              </p:custDataLst>
              <p:extLst>
                <p:ext uri="{D42A27DB-BD31-4B8C-83A1-F6EECF244321}">
                  <p14:modId xmlns:p14="http://schemas.microsoft.com/office/powerpoint/2010/main" val="3778467509"/>
                </p:ext>
              </p:extLst>
            </p:nvPr>
          </p:nvGraphicFramePr>
          <p:xfrm>
            <a:off x="7864475" y="3813175"/>
            <a:ext cx="2238375" cy="1898650"/>
          </p:xfrm>
          <a:graphic>
            <a:graphicData uri="http://schemas.openxmlformats.org/drawingml/2006/chart">
              <c:chart xmlns:c="http://schemas.openxmlformats.org/drawingml/2006/chart" xmlns:r="http://schemas.openxmlformats.org/officeDocument/2006/relationships" r:id="rId13"/>
            </a:graphicData>
          </a:graphic>
        </p:graphicFrame>
        <p:sp>
          <p:nvSpPr>
            <p:cNvPr id="11" name="TextBox 10">
              <a:extLst>
                <a:ext uri="{FF2B5EF4-FFF2-40B4-BE49-F238E27FC236}">
                  <a16:creationId xmlns:a16="http://schemas.microsoft.com/office/drawing/2014/main" id="{58C5FDB0-ABA3-44A8-AF8E-5C6E449F56DE}"/>
                </a:ext>
              </a:extLst>
            </p:cNvPr>
            <p:cNvSpPr txBox="1"/>
            <p:nvPr/>
          </p:nvSpPr>
          <p:spPr>
            <a:xfrm>
              <a:off x="9015522" y="3721209"/>
              <a:ext cx="414724" cy="167727"/>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000" b="0" i="0" u="none" strike="noStrike" kern="1200" cap="none" spc="0" normalizeH="0" baseline="0" noProof="0" dirty="0">
                  <a:ln>
                    <a:noFill/>
                  </a:ln>
                  <a:solidFill>
                    <a:srgbClr val="2E2E38"/>
                  </a:solidFill>
                  <a:effectLst/>
                  <a:uLnTx/>
                  <a:uFillTx/>
                  <a:latin typeface="EYInterstate Light"/>
                  <a:ea typeface="+mn-ea"/>
                  <a:cs typeface="+mn-cs"/>
                </a:rPr>
                <a:t>n=277</a:t>
              </a:r>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6" name="TextBox 35">
              <a:extLst>
                <a:ext uri="{FF2B5EF4-FFF2-40B4-BE49-F238E27FC236}">
                  <a16:creationId xmlns:a16="http://schemas.microsoft.com/office/drawing/2014/main" id="{90BCF026-394D-4D18-82A8-6BB260663744}"/>
                </a:ext>
              </a:extLst>
            </p:cNvPr>
            <p:cNvSpPr txBox="1"/>
            <p:nvPr/>
          </p:nvSpPr>
          <p:spPr>
            <a:xfrm>
              <a:off x="8736507" y="5615855"/>
              <a:ext cx="950913" cy="344710"/>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fld id="{363CB23F-3C45-40C0-8DFE-A385C3179E17}" type="datetime'Wa''s'' ''th''e'' ''bu''lly''i''''ng ''rep''o''rt close''d?'''">
                <a:rPr kumimoji="0" lang="en-US" altLang="en-US" sz="1000" b="0" i="0" u="none" strike="noStrike" kern="1200" cap="none" spc="0" normalizeH="0" baseline="0" noProof="0" smtClean="0">
                  <a:ln>
                    <a:noFill/>
                  </a:ln>
                  <a:solidFill>
                    <a:srgbClr val="2E2E38"/>
                  </a:solidFill>
                  <a:effectLst/>
                  <a:uLnTx/>
                  <a:uFillTx/>
                  <a:latin typeface="EYInterstate Light"/>
                  <a:ea typeface="+mn-ea"/>
                  <a:cs typeface="+mn-cs"/>
                </a:rPr>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t>Was the bullying report closed?</a:t>
              </a:fld>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10" name="Rectangle 9">
              <a:extLst>
                <a:ext uri="{FF2B5EF4-FFF2-40B4-BE49-F238E27FC236}">
                  <a16:creationId xmlns:a16="http://schemas.microsoft.com/office/drawing/2014/main" id="{9E8AAD88-A758-4EC8-B142-38CD2C1B6C5D}"/>
                </a:ext>
                <a:ext uri="{C183D7F6-B498-43B3-948B-1728B52AA6E4}">
                  <adec:decorative xmlns:adec="http://schemas.microsoft.com/office/drawing/2017/decorative" val="1"/>
                </a:ext>
              </a:extLst>
            </p:cNvPr>
            <p:cNvSpPr/>
            <p:nvPr>
              <p:custDataLst>
                <p:tags r:id="rId7"/>
              </p:custDataLst>
            </p:nvPr>
          </p:nvSpPr>
          <p:spPr bwMode="auto">
            <a:xfrm>
              <a:off x="10080625" y="3976688"/>
              <a:ext cx="214313" cy="160338"/>
            </a:xfrm>
            <a:prstGeom prst="rect">
              <a:avLst/>
            </a:prstGeom>
            <a:solidFill>
              <a:schemeClr val="accent5"/>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0" name="TextBox 39">
              <a:extLst>
                <a:ext uri="{FF2B5EF4-FFF2-40B4-BE49-F238E27FC236}">
                  <a16:creationId xmlns:a16="http://schemas.microsoft.com/office/drawing/2014/main" id="{ABBF0236-0E60-495D-97CE-FAC012AA285E}"/>
                </a:ext>
              </a:extLst>
            </p:cNvPr>
            <p:cNvSpPr txBox="1"/>
            <p:nvPr/>
          </p:nvSpPr>
          <p:spPr>
            <a:xfrm>
              <a:off x="10344728" y="3966048"/>
              <a:ext cx="354448"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No</a:t>
              </a:r>
              <a:r>
                <a:rPr kumimoji="0" lang="en-IN" sz="1100" b="0" i="0" u="none" strike="noStrike" kern="1200" cap="none" spc="0" normalizeH="0" baseline="30000" noProof="0" dirty="0">
                  <a:ln>
                    <a:noFill/>
                  </a:ln>
                  <a:solidFill>
                    <a:srgbClr val="2E2E38"/>
                  </a:solidFill>
                  <a:effectLst/>
                  <a:uLnTx/>
                  <a:uFillTx/>
                  <a:latin typeface="EYInterstate Light"/>
                  <a:ea typeface="+mn-ea"/>
                  <a:cs typeface="+mn-cs"/>
                </a:rPr>
                <a:t>2</a:t>
              </a:r>
              <a:endParaRPr kumimoji="0" lang="en-IN" sz="11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9" name="Rectangle 8">
              <a:extLst>
                <a:ext uri="{FF2B5EF4-FFF2-40B4-BE49-F238E27FC236}">
                  <a16:creationId xmlns:a16="http://schemas.microsoft.com/office/drawing/2014/main" id="{4566DB7F-0678-4BEF-A4B2-952D70A8D354}"/>
                </a:ext>
                <a:ext uri="{C183D7F6-B498-43B3-948B-1728B52AA6E4}">
                  <adec:decorative xmlns:adec="http://schemas.microsoft.com/office/drawing/2017/decorative" val="1"/>
                </a:ext>
              </a:extLst>
            </p:cNvPr>
            <p:cNvSpPr/>
            <p:nvPr>
              <p:custDataLst>
                <p:tags r:id="rId8"/>
              </p:custDataLst>
            </p:nvPr>
          </p:nvSpPr>
          <p:spPr bwMode="auto">
            <a:xfrm>
              <a:off x="10080625" y="4210049"/>
              <a:ext cx="214313" cy="160338"/>
            </a:xfrm>
            <a:prstGeom prst="rect">
              <a:avLst/>
            </a:prstGeom>
            <a:solidFill>
              <a:schemeClr val="accent1"/>
            </a:solidFill>
            <a:ln w="9525" algn="ctr">
              <a:solidFill>
                <a:srgbClr val="7474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1" name="TextBox 40">
              <a:extLst>
                <a:ext uri="{FF2B5EF4-FFF2-40B4-BE49-F238E27FC236}">
                  <a16:creationId xmlns:a16="http://schemas.microsoft.com/office/drawing/2014/main" id="{B1C4653A-88A7-4DB9-95A5-6C9F0D0209D0}"/>
                </a:ext>
              </a:extLst>
            </p:cNvPr>
            <p:cNvSpPr txBox="1"/>
            <p:nvPr/>
          </p:nvSpPr>
          <p:spPr>
            <a:xfrm>
              <a:off x="10345690" y="4190300"/>
              <a:ext cx="302734"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100" b="0" i="0" u="none" strike="noStrike" kern="1200" cap="none" spc="0" normalizeH="0" baseline="0" noProof="0" dirty="0">
                  <a:ln>
                    <a:noFill/>
                  </a:ln>
                  <a:solidFill>
                    <a:srgbClr val="2E2E38"/>
                  </a:solidFill>
                  <a:effectLst/>
                  <a:uLnTx/>
                  <a:uFillTx/>
                  <a:latin typeface="EYInterstate Light"/>
                  <a:ea typeface="+mn-ea"/>
                  <a:cs typeface="+mn-cs"/>
                </a:rPr>
                <a:t>Yes</a:t>
              </a:r>
            </a:p>
          </p:txBody>
        </p:sp>
      </p:grpSp>
      <p:sp>
        <p:nvSpPr>
          <p:cNvPr id="30" name="Callout_63804749004580674727">
            <a:extLst>
              <a:ext uri="{FF2B5EF4-FFF2-40B4-BE49-F238E27FC236}">
                <a16:creationId xmlns:a16="http://schemas.microsoft.com/office/drawing/2014/main" id="{4BCC0DFF-9167-4FAC-916D-0DADB33F3408}"/>
              </a:ext>
            </a:extLst>
          </p:cNvPr>
          <p:cNvSpPr/>
          <p:nvPr>
            <p:custDataLst>
              <p:tags r:id="rId5"/>
            </p:custDataLst>
          </p:nvPr>
        </p:nvSpPr>
        <p:spPr>
          <a:xfrm>
            <a:off x="10235459" y="4612336"/>
            <a:ext cx="1465129" cy="1028592"/>
          </a:xfrm>
          <a:prstGeom prst="wedgeRectCallout">
            <a:avLst>
              <a:gd name="adj1" fmla="val -67212"/>
              <a:gd name="adj2" fmla="val -18244"/>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Reports may remain open as a result of the issue not being resolved, or the Bullying Hotline not receiving </a:t>
            </a:r>
            <a:r>
              <a:rPr lang="en-US" sz="900" i="1" dirty="0">
                <a:solidFill>
                  <a:srgbClr val="2E2E38"/>
                </a:solidFill>
                <a:latin typeface="EYInterstate Light"/>
                <a:cs typeface="Arial" panose="020B0604020202020204" pitchFamily="34" charset="0"/>
              </a:rPr>
              <a:t>confirmation from the school that the issue has been resolved</a:t>
            </a:r>
            <a:endPar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25" name="footnote_6380420316088055392" descr="Footnote">
            <a:extLst>
              <a:ext uri="{FF2B5EF4-FFF2-40B4-BE49-F238E27FC236}">
                <a16:creationId xmlns:a16="http://schemas.microsoft.com/office/drawing/2014/main" id="{E897B77B-7263-45C3-A0F4-B0D073E66ABE}"/>
              </a:ext>
            </a:extLst>
          </p:cNvPr>
          <p:cNvSpPr txBox="1"/>
          <p:nvPr/>
        </p:nvSpPr>
        <p:spPr>
          <a:xfrm>
            <a:off x="609916" y="5960564"/>
            <a:ext cx="3980745" cy="308841"/>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See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14" action="ppaction://hlinksldjump"/>
              </a:rPr>
              <a:t>appendix</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for sampling methodology and statistics</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Reports that were not closed include: open, delayed, cannot be found, and other</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124" name="source_6380420058075255931" descr="Source">
            <a:extLst>
              <a:ext uri="{FF2B5EF4-FFF2-40B4-BE49-F238E27FC236}">
                <a16:creationId xmlns:a16="http://schemas.microsoft.com/office/drawing/2014/main" id="{DD64D17C-CF03-457A-9EF5-8DBD46B20E29}"/>
              </a:ext>
            </a:extLst>
          </p:cNvPr>
          <p:cNvSpPr txBox="1"/>
          <p:nvPr/>
        </p:nvSpPr>
        <p:spPr>
          <a:xfrm>
            <a:off x="705097" y="6333632"/>
            <a:ext cx="2834640" cy="41857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FreshDesk ticket data from May 2022 – June 2022; BPS Bullying Hotline incident and investigation data from SY2021-22;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EY DESE, BPS, and school interviews; BPS and DESE policies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42" name="TextBox 41">
            <a:extLst>
              <a:ext uri="{FF2B5EF4-FFF2-40B4-BE49-F238E27FC236}">
                <a16:creationId xmlns:a16="http://schemas.microsoft.com/office/drawing/2014/main" id="{0866A06E-C223-44ED-B736-4FCB4A31C534}"/>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8641603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5834"/>
            <a:ext cx="10978515" cy="588765"/>
          </a:xfrm>
        </p:spPr>
        <p:txBody>
          <a:bodyPr vert="horz"/>
          <a:lstStyle/>
          <a:p>
            <a:r>
              <a:rPr lang="en-GB" dirty="0"/>
              <a:t>Detailed domain observations and opportunities (1/3)</a:t>
            </a:r>
            <a:br>
              <a:rPr lang="en-GB" dirty="0"/>
            </a:br>
            <a:r>
              <a:rPr lang="en-GB" sz="1600" dirty="0"/>
              <a:t>Lack of policies regarding parental complaints data submission is leaving gaps in the reporting process</a:t>
            </a:r>
            <a:endParaRPr lang="en-IN" sz="1600" dirty="0">
              <a:solidFill>
                <a:srgbClr val="FF0000"/>
              </a:solidFill>
            </a:endParaRPr>
          </a:p>
        </p:txBody>
      </p:sp>
      <p:sp>
        <p:nvSpPr>
          <p:cNvPr id="30" name="Rectangle 29">
            <a:extLst>
              <a:ext uri="{FF2B5EF4-FFF2-40B4-BE49-F238E27FC236}">
                <a16:creationId xmlns:a16="http://schemas.microsoft.com/office/drawing/2014/main" id="{3BD7BA20-A685-484A-B1FE-C1A81FDF2EB6}"/>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6. Parental complaints</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Parental complaints observations and opportunities</a:t>
            </a:r>
            <a:endParaRPr lang="en-US" sz="1200" dirty="0">
              <a:solidFill>
                <a:schemeClr val="bg1"/>
              </a:solidFill>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1489096186"/>
              </p:ext>
            </p:extLst>
          </p:nvPr>
        </p:nvGraphicFramePr>
        <p:xfrm>
          <a:off x="603383" y="1547839"/>
          <a:ext cx="10985052" cy="4034254"/>
        </p:xfrm>
        <a:graphic>
          <a:graphicData uri="http://schemas.openxmlformats.org/drawingml/2006/table">
            <a:tbl>
              <a:tblPr firstRow="1" bandRow="1">
                <a:tableStyleId>{5C22544A-7EE6-4342-B048-85BDC9FD1C3A}</a:tableStyleId>
              </a:tblPr>
              <a:tblGrid>
                <a:gridCol w="2877754">
                  <a:extLst>
                    <a:ext uri="{9D8B030D-6E8A-4147-A177-3AD203B41FA5}">
                      <a16:colId xmlns:a16="http://schemas.microsoft.com/office/drawing/2014/main" val="1000314679"/>
                    </a:ext>
                  </a:extLst>
                </a:gridCol>
                <a:gridCol w="802105">
                  <a:extLst>
                    <a:ext uri="{9D8B030D-6E8A-4147-A177-3AD203B41FA5}">
                      <a16:colId xmlns:a16="http://schemas.microsoft.com/office/drawing/2014/main" val="2181447210"/>
                    </a:ext>
                  </a:extLst>
                </a:gridCol>
                <a:gridCol w="3257989">
                  <a:extLst>
                    <a:ext uri="{9D8B030D-6E8A-4147-A177-3AD203B41FA5}">
                      <a16:colId xmlns:a16="http://schemas.microsoft.com/office/drawing/2014/main" val="3299172009"/>
                    </a:ext>
                  </a:extLst>
                </a:gridCol>
                <a:gridCol w="4047204">
                  <a:extLst>
                    <a:ext uri="{9D8B030D-6E8A-4147-A177-3AD203B41FA5}">
                      <a16:colId xmlns:a16="http://schemas.microsoft.com/office/drawing/2014/main" val="850559032"/>
                    </a:ext>
                  </a:extLst>
                </a:gridCol>
              </a:tblGrid>
              <a:tr h="192282">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959587">
                <a:tc>
                  <a:txBody>
                    <a:bodyPr/>
                    <a:lstStyle/>
                    <a:p>
                      <a:pPr marL="0" indent="-126000" algn="l">
                        <a:buClr>
                          <a:srgbClr val="1A9AFA"/>
                        </a:buClr>
                        <a:buSzPct val="75000"/>
                        <a:buFontTx/>
                        <a:buNone/>
                      </a:pPr>
                      <a:r>
                        <a:rPr lang="en-US" sz="1000" b="1" dirty="0">
                          <a:solidFill>
                            <a:schemeClr val="bg1"/>
                          </a:solidFill>
                          <a:latin typeface="+mj-lt"/>
                        </a:rPr>
                        <a:t>Policy</a:t>
                      </a:r>
                      <a:r>
                        <a:rPr lang="en-US" sz="1000" b="0" dirty="0">
                          <a:solidFill>
                            <a:schemeClr val="bg1"/>
                          </a:solidFill>
                          <a:latin typeface="+mj-lt"/>
                        </a:rPr>
                        <a:t>: </a:t>
                      </a:r>
                      <a:r>
                        <a:rPr lang="en-US" sz="1000" b="0" i="1" dirty="0">
                          <a:solidFill>
                            <a:schemeClr val="bg1"/>
                          </a:solidFill>
                          <a:latin typeface="+mj-lt"/>
                        </a:rPr>
                        <a:t>Does a formal policy exist for parental complaints?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There is a BPS policy that requires all bullying incidents (as disciplinary infractions) to be reported in Aspen, as well as all bullying and investigation forms to be fully completed and submitted to the Bullying Hotline</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There is no oversight by the Bullying Hotline/Succeed Boston to ensure that action plans are being implemented effectively after initial review</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BPS policy includes a clear definition for what is considered a completed investigation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Create a policy and process for the Bullying Hotline to periodically monitor actions and resolution; this policy rollout could also clarify the definitions of complaints as well as what “successfully resolved” looks like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510785">
                <a:tc>
                  <a:txBody>
                    <a:bodyPr/>
                    <a:lstStyle/>
                    <a:p>
                      <a:pPr marL="0" indent="-126000" algn="l">
                        <a:buClr>
                          <a:srgbClr val="1A9AFA"/>
                        </a:buClr>
                        <a:buSzPct val="75000"/>
                        <a:buFontTx/>
                        <a:buNone/>
                      </a:pPr>
                      <a:r>
                        <a:rPr lang="en-US" sz="1000" b="1" dirty="0">
                          <a:solidFill>
                            <a:schemeClr val="bg1"/>
                          </a:solidFill>
                          <a:latin typeface="+mj-lt"/>
                        </a:rPr>
                        <a:t>Procedures: </a:t>
                      </a:r>
                      <a:r>
                        <a:rPr lang="en-US" sz="1000" i="1" kern="1200" dirty="0">
                          <a:solidFill>
                            <a:schemeClr val="bg2"/>
                          </a:solidFill>
                          <a:latin typeface="+mn-lt"/>
                          <a:ea typeface="+mn-ea"/>
                          <a:cs typeface="+mn-cs"/>
                        </a:rPr>
                        <a:t>Is there a consistent procedure, standardized across the district, that is being used to implement the policy?</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There are no gaps or identified risks in this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967562">
                <a:tc>
                  <a:txBody>
                    <a:bodyPr/>
                    <a:lstStyle/>
                    <a:p>
                      <a:pPr marL="0" indent="-126000" algn="l">
                        <a:buClr>
                          <a:srgbClr val="1A9AFA"/>
                        </a:buClr>
                        <a:buSzPct val="75000"/>
                        <a:buFontTx/>
                        <a:buNone/>
                      </a:pPr>
                      <a:r>
                        <a:rPr lang="en-US" sz="1000" b="1" dirty="0">
                          <a:solidFill>
                            <a:schemeClr val="bg1"/>
                          </a:solidFill>
                          <a:latin typeface="+mj-lt"/>
                        </a:rPr>
                        <a:t>Roles &amp; responsibilities: </a:t>
                      </a:r>
                      <a:r>
                        <a:rPr kumimoji="0" lang="en-US" sz="1000" b="0" i="1"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000" b="0"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Low</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 BPS Bullying Hotline has defined roles and responsibilities for collecting and tracking bullying reports, as outlined in SSS-18</a:t>
                      </a:r>
                    </a:p>
                    <a:p>
                      <a:pPr marL="226800" marR="0" lvl="1" indent="-108000" algn="l" defTabSz="914400" rtl="0" eaLnBrk="1" fontAlgn="auto" latinLnBrk="0" hangingPunct="1">
                        <a:lnSpc>
                          <a:spcPct val="100000"/>
                        </a:lnSpc>
                        <a:spcBef>
                          <a:spcPts val="0"/>
                        </a:spcBef>
                        <a:spcAft>
                          <a:spcPts val="0"/>
                        </a:spcAft>
                        <a:buClr>
                          <a:srgbClr val="1A9AFA"/>
                        </a:buClr>
                        <a:buSzPct val="75000"/>
                        <a:buFont typeface="Arial" panose="020B0604020202020204" pitchFamily="34" charset="0"/>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One area of the process that lacks detail is responsibility for ensuring action plans are effectively implemented after initial review</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 BPS Helpline has yet to establish/document clear roles and responsibilities for overseeing parental complaints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kern="1200" noProof="0" dirty="0">
                          <a:solidFill>
                            <a:schemeClr val="bg1"/>
                          </a:solidFill>
                          <a:latin typeface="+mn-lt"/>
                          <a:ea typeface="+mn-ea"/>
                          <a:cs typeface="+mn-cs"/>
                        </a:rPr>
                        <a:t>Implement roles and responsibilities for the periodic reviewing of action/safety plans to ensure the implementations occurred and were effective</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000" kern="1200" noProof="0" dirty="0">
                          <a:solidFill>
                            <a:schemeClr val="bg1"/>
                          </a:solidFill>
                          <a:latin typeface="+mn-lt"/>
                          <a:ea typeface="+mn-ea"/>
                          <a:cs typeface="+mn-cs"/>
                        </a:rPr>
                        <a:t>Document and clearly define the roles and responsibilities for the BPS Helpline for all those who would oversee and monitor parental complaints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bl>
          </a:graphicData>
        </a:graphic>
      </p:graphicFrame>
      <p:sp>
        <p:nvSpPr>
          <p:cNvPr id="13" name="footnote_63804743492822175122" descr="Footnote">
            <a:extLst>
              <a:ext uri="{FF2B5EF4-FFF2-40B4-BE49-F238E27FC236}">
                <a16:creationId xmlns:a16="http://schemas.microsoft.com/office/drawing/2014/main" id="{E456E8E6-C095-49B8-9BE1-1ED4F9C5E7B0}"/>
              </a:ext>
            </a:extLst>
          </p:cNvPr>
          <p:cNvSpPr txBox="1"/>
          <p:nvPr/>
        </p:nvSpPr>
        <p:spPr>
          <a:xfrm>
            <a:off x="683026" y="5979966"/>
            <a:ext cx="9985811" cy="36747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7" action="ppaction://hlinksldjump"/>
              </a:rPr>
              <a:t>Executive Summary: overview of opportunities</a:t>
            </a: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16" name="TextBox 15">
            <a:extLst>
              <a:ext uri="{FF2B5EF4-FFF2-40B4-BE49-F238E27FC236}">
                <a16:creationId xmlns:a16="http://schemas.microsoft.com/office/drawing/2014/main" id="{A96C4332-7919-44EC-87CF-A0BD8F971378}"/>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55</a:t>
            </a:fld>
            <a:endParaRPr dirty="0"/>
          </a:p>
        </p:txBody>
      </p:sp>
    </p:spTree>
    <p:extLst>
      <p:ext uri="{BB962C8B-B14F-4D97-AF65-F5344CB8AC3E}">
        <p14:creationId xmlns:p14="http://schemas.microsoft.com/office/powerpoint/2010/main" val="887448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281165449"/>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7066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(2/3)</a:t>
            </a:r>
            <a:br>
              <a:rPr lang="en-GB" dirty="0"/>
            </a:br>
            <a:r>
              <a:rPr lang="en-GB" sz="1599" dirty="0"/>
              <a:t>The systems used to process complaints are resulting in a lack of data documentation and processing</a:t>
            </a:r>
            <a:endParaRPr lang="en-IN" sz="1599" dirty="0">
              <a:solidFill>
                <a:srgbClr val="FF0000"/>
              </a:solidFill>
            </a:endParaRPr>
          </a:p>
        </p:txBody>
      </p:sp>
      <p:sp>
        <p:nvSpPr>
          <p:cNvPr id="30" name="Rectangle 29">
            <a:extLst>
              <a:ext uri="{FF2B5EF4-FFF2-40B4-BE49-F238E27FC236}">
                <a16:creationId xmlns:a16="http://schemas.microsoft.com/office/drawing/2014/main" id="{C440A2C4-C13E-49F7-B14F-2A29913C3C54}"/>
              </a:ext>
            </a:extLst>
          </p:cNvPr>
          <p:cNvSpPr/>
          <p:nvPr/>
        </p:nvSpPr>
        <p:spPr>
          <a:xfrm>
            <a:off x="8950428" y="80156"/>
            <a:ext cx="2613184" cy="373700"/>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IN" sz="1199" b="1" dirty="0">
                <a:solidFill>
                  <a:srgbClr val="FFFFFF"/>
                </a:solidFill>
                <a:latin typeface="EYInterstate Light"/>
              </a:rPr>
              <a:t>6. Parental complaints</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30199" y="1197682"/>
            <a:ext cx="3937955"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Parental complaints observations and opportunities</a:t>
            </a:r>
            <a:endParaRPr lang="en-US" sz="1199" dirty="0">
              <a:solidFill>
                <a:srgbClr val="2E2E38"/>
              </a:solidFill>
              <a:latin typeface="EYInterstate Light"/>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stCxn id="14" idx="4"/>
            <a:endCxn id="14" idx="6"/>
          </p:cNvCxnSpPr>
          <p:nvPr/>
        </p:nvCxnSpPr>
        <p:spPr>
          <a:xfrm>
            <a:off x="4130199" y="1454915"/>
            <a:ext cx="393795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958317882"/>
              </p:ext>
            </p:extLst>
          </p:nvPr>
        </p:nvGraphicFramePr>
        <p:xfrm>
          <a:off x="606244" y="1548819"/>
          <a:ext cx="10979334" cy="3657600"/>
        </p:xfrm>
        <a:graphic>
          <a:graphicData uri="http://schemas.openxmlformats.org/drawingml/2006/table">
            <a:tbl>
              <a:tblPr firstRow="1" bandRow="1">
                <a:tableStyleId>{5C22544A-7EE6-4342-B048-85BDC9FD1C3A}</a:tableStyleId>
              </a:tblPr>
              <a:tblGrid>
                <a:gridCol w="2876256">
                  <a:extLst>
                    <a:ext uri="{9D8B030D-6E8A-4147-A177-3AD203B41FA5}">
                      <a16:colId xmlns:a16="http://schemas.microsoft.com/office/drawing/2014/main" val="1000314679"/>
                    </a:ext>
                  </a:extLst>
                </a:gridCol>
                <a:gridCol w="1008145">
                  <a:extLst>
                    <a:ext uri="{9D8B030D-6E8A-4147-A177-3AD203B41FA5}">
                      <a16:colId xmlns:a16="http://schemas.microsoft.com/office/drawing/2014/main" val="2181447210"/>
                    </a:ext>
                  </a:extLst>
                </a:gridCol>
                <a:gridCol w="3224406">
                  <a:extLst>
                    <a:ext uri="{9D8B030D-6E8A-4147-A177-3AD203B41FA5}">
                      <a16:colId xmlns:a16="http://schemas.microsoft.com/office/drawing/2014/main" val="3299172009"/>
                    </a:ext>
                  </a:extLst>
                </a:gridCol>
                <a:gridCol w="3870527">
                  <a:extLst>
                    <a:ext uri="{9D8B030D-6E8A-4147-A177-3AD203B41FA5}">
                      <a16:colId xmlns:a16="http://schemas.microsoft.com/office/drawing/2014/main" val="850559032"/>
                    </a:ext>
                  </a:extLst>
                </a:gridCol>
              </a:tblGrid>
              <a:tr h="152321">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Risk rating</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Opportunities for improvement</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761603">
                <a:tc>
                  <a:txBody>
                    <a:bodyPr/>
                    <a:lstStyle/>
                    <a:p>
                      <a:pPr marL="0" indent="-126000" algn="l">
                        <a:buClr>
                          <a:srgbClr val="1A9AFA"/>
                        </a:buClr>
                        <a:buSzPct val="75000"/>
                        <a:buFontTx/>
                        <a:buNone/>
                      </a:pPr>
                      <a:r>
                        <a:rPr lang="en-US" sz="1000" b="1" kern="1200" dirty="0">
                          <a:solidFill>
                            <a:schemeClr val="bg1"/>
                          </a:solidFill>
                          <a:latin typeface="+mn-lt"/>
                          <a:ea typeface="+mn-ea"/>
                          <a:cs typeface="+mn-cs"/>
                        </a:rPr>
                        <a:t>Training &amp; communication: </a:t>
                      </a:r>
                      <a:r>
                        <a:rPr lang="en-US" sz="1000" b="0" i="1" kern="1200" dirty="0">
                          <a:solidFill>
                            <a:schemeClr val="bg1"/>
                          </a:solidFill>
                          <a:latin typeface="+mn-lt"/>
                          <a:ea typeface="+mn-ea"/>
                          <a:cs typeface="+mn-cs"/>
                        </a:rPr>
                        <a:t>Is </a:t>
                      </a:r>
                      <a:r>
                        <a:rPr lang="en-US" sz="1000" i="1" kern="1200" dirty="0">
                          <a:solidFill>
                            <a:schemeClr val="bg1"/>
                          </a:solidFill>
                          <a:latin typeface="+mn-lt"/>
                          <a:ea typeface="+mn-ea"/>
                          <a:cs typeface="+mn-cs"/>
                        </a:rPr>
                        <a:t>training regularly provided to those responsible for carrying out the policies and procedures? </a:t>
                      </a:r>
                      <a:r>
                        <a:rPr lang="en-US" sz="1000" b="0" i="1" kern="1200" dirty="0">
                          <a:solidFill>
                            <a:schemeClr val="bg1"/>
                          </a:solidFill>
                          <a:latin typeface="+mn-lt"/>
                          <a:ea typeface="+mn-ea"/>
                          <a:cs typeface="+mn-cs"/>
                        </a:rPr>
                        <a:t>Are</a:t>
                      </a:r>
                      <a:r>
                        <a:rPr lang="en-US" sz="1000" i="1" kern="1200" dirty="0">
                          <a:solidFill>
                            <a:schemeClr val="bg1"/>
                          </a:solidFill>
                          <a:latin typeface="+mn-lt"/>
                          <a:ea typeface="+mn-ea"/>
                          <a:cs typeface="+mn-cs"/>
                        </a:rPr>
                        <a:t> policies and procedures well communicated to those implementing them? </a:t>
                      </a:r>
                      <a:endParaRPr lang="en-US" sz="1000" b="1" kern="1200" dirty="0">
                        <a:solidFill>
                          <a:schemeClr val="bg1"/>
                        </a:solidFill>
                        <a:latin typeface="+mn-lt"/>
                        <a:ea typeface="+mn-ea"/>
                        <a:cs typeface="+mn-cs"/>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Not Evaluated</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Training and communication was not evaluated for this domain as parental complaints can come through various channels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No opportunities identified</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66724365"/>
                  </a:ext>
                </a:extLst>
              </a:tr>
              <a:tr h="2741772">
                <a:tc>
                  <a:txBody>
                    <a:bodyPr/>
                    <a:lstStyle/>
                    <a:p>
                      <a:pPr marL="0" indent="-126000" algn="l">
                        <a:buClr>
                          <a:srgbClr val="1A9AFA"/>
                        </a:buClr>
                        <a:buSzPct val="75000"/>
                        <a:buFontTx/>
                        <a:buNone/>
                      </a:pPr>
                      <a:r>
                        <a:rPr lang="en-US" sz="1000" b="1" dirty="0">
                          <a:solidFill>
                            <a:schemeClr val="bg1"/>
                          </a:solidFill>
                          <a:latin typeface="+mj-lt"/>
                        </a:rPr>
                        <a:t>Tools &amp; systems: </a:t>
                      </a:r>
                      <a:r>
                        <a:rPr lang="en-US" sz="1000" i="1" kern="1200" dirty="0">
                          <a:solidFill>
                            <a:schemeClr val="bg2"/>
                          </a:solidFill>
                          <a:latin typeface="+mn-lt"/>
                          <a:ea typeface="+mn-ea"/>
                          <a:cs typeface="+mn-cs"/>
                        </a:rPr>
                        <a:t>Do key participants have the right tools to help them execute their responsibilities?</a:t>
                      </a:r>
                      <a:endParaRPr lang="en-US" sz="1000" b="1" dirty="0">
                        <a:solidFill>
                          <a:schemeClr val="bg1"/>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Only a few BPS departments currently utilize Freshdesk (introduced in May 2022) to track complaints. This can lead to a breakdown in communication between the Helpline and the departments. There are multiple points of entry for parental complains but not a single point or system for tracking or documenting a parental complaint resolution</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Lack of a cohesive system to capture all bullying report forms and investigation forms in the BPS district may lead to a delay in investigations for bullying related complaints to go uncovered or unaddressed</a:t>
                      </a:r>
                    </a:p>
                    <a:p>
                      <a:pPr marL="108000" marR="0" lvl="0" indent="-108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 2021-2022 Bullying Hotline data where investigation forms are populated does not indicate or have a field in the data that identifies a timestamp or closed date of when the investigation was completed, nor does it capture student IDs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Further enhance the current method of tracking complaints (Google Sheets) by including more data fields to capture key information (e.g., close out dates when incidents get resolved) or implement a new system such as Freshdesk to record and track all parental complaints, including bullying complaints, that can be integrated across different departments in the district such as the BPS helpline for efficient tracking of parental complaints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Include a field in the bullying hotline data that identifies and dates when a report and investigation has been fully resolved and closed out, and capture student IDs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3669182"/>
                  </a:ext>
                </a:extLst>
              </a:tr>
            </a:tbl>
          </a:graphicData>
        </a:graphic>
      </p:graphicFrame>
      <p:sp>
        <p:nvSpPr>
          <p:cNvPr id="16" name="TextBox 15">
            <a:extLst>
              <a:ext uri="{FF2B5EF4-FFF2-40B4-BE49-F238E27FC236}">
                <a16:creationId xmlns:a16="http://schemas.microsoft.com/office/drawing/2014/main" id="{839E4AA2-7315-443B-BA2A-46A20006EEAB}"/>
              </a:ext>
            </a:extLst>
          </p:cNvPr>
          <p:cNvSpPr txBox="1"/>
          <p:nvPr/>
        </p:nvSpPr>
        <p:spPr>
          <a:xfrm>
            <a:off x="3574503" y="6397832"/>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56</a:t>
            </a:fld>
            <a:endParaRPr lang="en-GB" dirty="0">
              <a:solidFill>
                <a:srgbClr val="2E2E38"/>
              </a:solidFill>
            </a:endParaRPr>
          </a:p>
        </p:txBody>
      </p:sp>
    </p:spTree>
    <p:extLst>
      <p:ext uri="{BB962C8B-B14F-4D97-AF65-F5344CB8AC3E}">
        <p14:creationId xmlns:p14="http://schemas.microsoft.com/office/powerpoint/2010/main" val="3132583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532031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 (3/3)</a:t>
            </a:r>
            <a:br>
              <a:rPr lang="en-GB" dirty="0"/>
            </a:br>
            <a:r>
              <a:rPr lang="en-GB" sz="1600" dirty="0"/>
              <a:t>There is not a standardized central process for monitoring parental complaints</a:t>
            </a:r>
            <a:endParaRPr lang="en-IN" sz="1600" dirty="0">
              <a:solidFill>
                <a:srgbClr val="FF0000"/>
              </a:solidFill>
            </a:endParaRPr>
          </a:p>
        </p:txBody>
      </p:sp>
      <p:sp>
        <p:nvSpPr>
          <p:cNvPr id="35" name="Rectangle 34">
            <a:extLst>
              <a:ext uri="{FF2B5EF4-FFF2-40B4-BE49-F238E27FC236}">
                <a16:creationId xmlns:a16="http://schemas.microsoft.com/office/drawing/2014/main" id="{2155F37E-0A39-4231-BB99-024EBD9774F1}"/>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6. Parental complaints</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29172" y="1196518"/>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Parental complaints observations and opportunities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29172" y="1453887"/>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3" name="Table 6380412381335984473">
            <a:extLst>
              <a:ext uri="{FF2B5EF4-FFF2-40B4-BE49-F238E27FC236}">
                <a16:creationId xmlns:a16="http://schemas.microsoft.com/office/drawing/2014/main" id="{10BD674E-366A-4E02-AB67-625FDDD13CBA}"/>
              </a:ext>
            </a:extLst>
          </p:cNvPr>
          <p:cNvGraphicFramePr>
            <a:graphicFrameLocks noGrp="1"/>
          </p:cNvGraphicFramePr>
          <p:nvPr>
            <p:extLst>
              <p:ext uri="{D42A27DB-BD31-4B8C-83A1-F6EECF244321}">
                <p14:modId xmlns:p14="http://schemas.microsoft.com/office/powerpoint/2010/main" val="3387453246"/>
              </p:ext>
            </p:extLst>
          </p:nvPr>
        </p:nvGraphicFramePr>
        <p:xfrm>
          <a:off x="606649" y="1558767"/>
          <a:ext cx="10985052" cy="3257782"/>
        </p:xfrm>
        <a:graphic>
          <a:graphicData uri="http://schemas.openxmlformats.org/drawingml/2006/table">
            <a:tbl>
              <a:tblPr firstRow="1" bandRow="1">
                <a:tableStyleId>{5C22544A-7EE6-4342-B048-85BDC9FD1C3A}</a:tableStyleId>
              </a:tblPr>
              <a:tblGrid>
                <a:gridCol w="2861712">
                  <a:extLst>
                    <a:ext uri="{9D8B030D-6E8A-4147-A177-3AD203B41FA5}">
                      <a16:colId xmlns:a16="http://schemas.microsoft.com/office/drawing/2014/main" val="1000314679"/>
                    </a:ext>
                  </a:extLst>
                </a:gridCol>
                <a:gridCol w="818147">
                  <a:extLst>
                    <a:ext uri="{9D8B030D-6E8A-4147-A177-3AD203B41FA5}">
                      <a16:colId xmlns:a16="http://schemas.microsoft.com/office/drawing/2014/main" val="2181447210"/>
                    </a:ext>
                  </a:extLst>
                </a:gridCol>
                <a:gridCol w="3268264">
                  <a:extLst>
                    <a:ext uri="{9D8B030D-6E8A-4147-A177-3AD203B41FA5}">
                      <a16:colId xmlns:a16="http://schemas.microsoft.com/office/drawing/2014/main" val="3299172009"/>
                    </a:ext>
                  </a:extLst>
                </a:gridCol>
                <a:gridCol w="4036929">
                  <a:extLst>
                    <a:ext uri="{9D8B030D-6E8A-4147-A177-3AD203B41FA5}">
                      <a16:colId xmlns:a16="http://schemas.microsoft.com/office/drawing/2014/main" val="850559032"/>
                    </a:ext>
                  </a:extLst>
                </a:gridCol>
              </a:tblGrid>
              <a:tr h="191299">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Risk rating</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Opportunities for improvement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1716148">
                <a:tc>
                  <a:txBody>
                    <a:bodyPr/>
                    <a:lstStyle/>
                    <a:p>
                      <a:pPr marL="0" indent="-126000" algn="l">
                        <a:buClr>
                          <a:srgbClr val="1A9AFA"/>
                        </a:buClr>
                        <a:buSzPct val="75000"/>
                        <a:buFontTx/>
                        <a:buNone/>
                      </a:pPr>
                      <a:r>
                        <a:rPr lang="en-US" sz="1000" b="1" dirty="0">
                          <a:solidFill>
                            <a:schemeClr val="bg1"/>
                          </a:solidFill>
                          <a:latin typeface="+mj-lt"/>
                        </a:rPr>
                        <a:t>Oversight &amp; monitoring: </a:t>
                      </a:r>
                      <a:r>
                        <a:rPr lang="en-US" sz="1000" i="1" kern="1200" dirty="0">
                          <a:solidFill>
                            <a:schemeClr val="bg2"/>
                          </a:solidFill>
                          <a:latin typeface="+mn-lt"/>
                          <a:ea typeface="+mn-ea"/>
                          <a:cs typeface="+mn-cs"/>
                        </a:rPr>
                        <a:t>Is there appropriate oversight of the process, e.g., validation of data/documentation built into the process?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There were 277 bullying report forms submitted to the Bullying Hotline and 373 investigation forms submitted</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In the 2021-2022, Bullying Hotline data there are 89 (32%) instances out of the 277 bullying report forms submitted where the status of the reports are not marked as “closed”, despite investigations being required to be submitted within 5 days of the receipt of the allegation. The data does not clearly indicate whether all incidents got resolved and appropriately closed out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Develop an oversight process that require bullying report forms or investigation forms to be reviewed and updated on a cadence with a closed-out date once the incident has been resolved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1350335">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000" b="1" dirty="0">
                          <a:solidFill>
                            <a:schemeClr val="bg1"/>
                          </a:solidFill>
                          <a:latin typeface="+mj-lt"/>
                        </a:rPr>
                        <a:t>Data completeness &amp; accuracy: </a:t>
                      </a:r>
                      <a:r>
                        <a:rPr lang="en-US" sz="1000" b="0" i="1" kern="1200" dirty="0">
                          <a:solidFill>
                            <a:srgbClr val="2E2E38"/>
                          </a:solidFill>
                          <a:latin typeface="+mn-lt"/>
                          <a:ea typeface="+mn-ea"/>
                          <a:cs typeface="+mn-cs"/>
                        </a:rPr>
                        <a:t>Is the data being reported comprehensive and error free?</a:t>
                      </a:r>
                      <a:r>
                        <a:rPr lang="en-US" sz="1000" b="0" i="1" kern="1200" baseline="30000" dirty="0">
                          <a:solidFill>
                            <a:srgbClr val="2E2E38"/>
                          </a:solidFill>
                          <a:latin typeface="+mn-lt"/>
                          <a:ea typeface="+mn-ea"/>
                          <a:cs typeface="+mn-cs"/>
                        </a:rPr>
                        <a:t>1</a:t>
                      </a:r>
                      <a:endParaRPr lang="en-US" sz="1000" b="0" i="1" kern="1200" dirty="0">
                        <a:solidFill>
                          <a:srgbClr val="2E2E38"/>
                        </a:solidFill>
                        <a:latin typeface="+mn-lt"/>
                        <a:ea typeface="+mn-ea"/>
                        <a:cs typeface="+mn-cs"/>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000" b="0" dirty="0">
                          <a:solidFill>
                            <a:srgbClr val="2E2E38"/>
                          </a:solidFill>
                          <a:latin typeface="+mj-lt"/>
                        </a:rPr>
                        <a:t>Moderate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n-US" sz="1000" b="0" i="0" u="none" strike="noStrike" kern="1200" cap="none" spc="0" normalizeH="0" baseline="0" noProof="0" dirty="0">
                          <a:ln>
                            <a:noFill/>
                          </a:ln>
                          <a:solidFill>
                            <a:srgbClr val="2E2E38"/>
                          </a:solidFill>
                          <a:effectLst/>
                          <a:uLnTx/>
                          <a:uFillTx/>
                          <a:latin typeface="+mn-lt"/>
                          <a:ea typeface="+mn-ea"/>
                          <a:cs typeface="+mn-cs"/>
                        </a:rPr>
                        <a:t>It is challenging to confirm the completeness of the parent complaints data population as there are various sources that collect this data in the current state, including but not limited to the Helpline and the Bullying Hotline. Freshdesk was only introduced in May 2022, so there was not a clear way to submit and track parental complaints for the majority of the 2021-22 school year</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390" rtl="0" eaLnBrk="1" fontAlgn="auto" latinLnBrk="0" hangingPunct="1">
                        <a:lnSpc>
                          <a:spcPct val="100000"/>
                        </a:lnSpc>
                        <a:spcBef>
                          <a:spcPts val="0"/>
                        </a:spcBef>
                        <a:spcAft>
                          <a:spcPts val="0"/>
                        </a:spcAft>
                        <a:buClr>
                          <a:schemeClr val="bg1"/>
                        </a:buClr>
                        <a:buSzPct val="100000"/>
                        <a:buFont typeface="EYInterstate" panose="02000503020000020004" pitchFamily="2"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Further leverage Freshdesk for centralized complaint tracking and resolution monitoring to gain additional comfort over data completeness and lessen the risks associated with various data sources and manual Google Sheet data entry/manipulation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75772615"/>
                  </a:ext>
                </a:extLst>
              </a:tr>
            </a:tbl>
          </a:graphicData>
        </a:graphic>
      </p:graphicFrame>
      <p:sp>
        <p:nvSpPr>
          <p:cNvPr id="21" name="footnote_6380713267907432061" descr="Footnote">
            <a:extLst>
              <a:ext uri="{FF2B5EF4-FFF2-40B4-BE49-F238E27FC236}">
                <a16:creationId xmlns:a16="http://schemas.microsoft.com/office/drawing/2014/main" id="{E23C7FB5-8EC6-4E20-ADD4-A8200DB58A60}"/>
              </a:ext>
            </a:extLst>
          </p:cNvPr>
          <p:cNvSpPr txBox="1"/>
          <p:nvPr/>
        </p:nvSpPr>
        <p:spPr>
          <a:xfrm>
            <a:off x="609916" y="6144768"/>
            <a:ext cx="2926080" cy="404226"/>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Parental complaints are not required to be reported to DESE, however under 2014 Act Relative to Bullying in Schools, bullying data must be reported to the department </a:t>
            </a:r>
          </a:p>
        </p:txBody>
      </p:sp>
      <p:sp>
        <p:nvSpPr>
          <p:cNvPr id="13" name="TextBox 12">
            <a:extLst>
              <a:ext uri="{FF2B5EF4-FFF2-40B4-BE49-F238E27FC236}">
                <a16:creationId xmlns:a16="http://schemas.microsoft.com/office/drawing/2014/main" id="{E4D44B31-9C59-43FB-ACA3-D309258BA6AF}"/>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56740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27185854"/>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72709"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Detailed domain observations and opportunities</a:t>
            </a:r>
            <a:br>
              <a:rPr lang="en-GB" dirty="0"/>
            </a:br>
            <a:r>
              <a:rPr lang="en-IN" sz="1599" dirty="0"/>
              <a:t>Interviews suggest BPS has already made a substantive effort to improve the data collection of parental complaints</a:t>
            </a:r>
            <a:endParaRPr lang="en-IN" sz="1599" dirty="0">
              <a:solidFill>
                <a:srgbClr val="FF0000"/>
              </a:solidFill>
            </a:endParaRPr>
          </a:p>
        </p:txBody>
      </p:sp>
      <p:sp>
        <p:nvSpPr>
          <p:cNvPr id="31" name="Rectangle 30">
            <a:extLst>
              <a:ext uri="{FF2B5EF4-FFF2-40B4-BE49-F238E27FC236}">
                <a16:creationId xmlns:a16="http://schemas.microsoft.com/office/drawing/2014/main" id="{27F8C882-82E1-4F31-B388-8F1732ACBD9A}"/>
              </a:ext>
            </a:extLst>
          </p:cNvPr>
          <p:cNvSpPr/>
          <p:nvPr/>
        </p:nvSpPr>
        <p:spPr>
          <a:xfrm>
            <a:off x="8950428" y="80156"/>
            <a:ext cx="2613184" cy="373700"/>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6. Parental complaints</a:t>
            </a:r>
          </a:p>
        </p:txBody>
      </p:sp>
      <p:sp>
        <p:nvSpPr>
          <p:cNvPr id="26" name="Arrow: Left-Right 25">
            <a:extLst>
              <a:ext uri="{FF2B5EF4-FFF2-40B4-BE49-F238E27FC236}">
                <a16:creationId xmlns:a16="http://schemas.microsoft.com/office/drawing/2014/main" id="{3D0CC175-E1CA-466B-88D1-12B7571705D6}"/>
              </a:ext>
              <a:ext uri="{C183D7F6-B498-43B3-948B-1728B52AA6E4}">
                <adec:decorative xmlns:adec="http://schemas.microsoft.com/office/drawing/2017/decorative" val="0"/>
              </a:ext>
            </a:extLst>
          </p:cNvPr>
          <p:cNvSpPr/>
          <p:nvPr/>
        </p:nvSpPr>
        <p:spPr>
          <a:xfrm>
            <a:off x="3336503" y="1437383"/>
            <a:ext cx="5525347" cy="25710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1963" rtlCol="0" anchor="b" anchorCtr="0">
            <a:spAutoFit/>
          </a:bodyPr>
          <a:lstStyle/>
          <a:p>
            <a:pPr algn="ctr" defTabSz="913943">
              <a:defRPr/>
            </a:pPr>
            <a:r>
              <a:rPr lang="en-US" sz="1199" b="1" dirty="0">
                <a:solidFill>
                  <a:srgbClr val="2E2E38"/>
                </a:solidFill>
                <a:latin typeface="EYInterstate Light"/>
              </a:rPr>
              <a:t>SY2022-23 stated parental complaints process improvements, by dimension</a:t>
            </a:r>
            <a:endParaRPr lang="en-US" sz="1199" dirty="0">
              <a:solidFill>
                <a:srgbClr val="2E2E38"/>
              </a:solidFill>
              <a:latin typeface="EYInterstate Light"/>
            </a:endParaRPr>
          </a:p>
        </p:txBody>
      </p:sp>
      <p:cxnSp>
        <p:nvCxnSpPr>
          <p:cNvPr id="27" name="Straight Connector 26">
            <a:extLst>
              <a:ext uri="{FF2B5EF4-FFF2-40B4-BE49-F238E27FC236}">
                <a16:creationId xmlns:a16="http://schemas.microsoft.com/office/drawing/2014/main" id="{B5BD6EB9-F64C-46F2-ABA3-29CAFC7B0EAE}"/>
              </a:ext>
              <a:ext uri="{C183D7F6-B498-43B3-948B-1728B52AA6E4}">
                <adec:decorative xmlns:adec="http://schemas.microsoft.com/office/drawing/2017/decorative" val="1"/>
              </a:ext>
            </a:extLst>
          </p:cNvPr>
          <p:cNvCxnSpPr>
            <a:cxnSpLocks/>
            <a:stCxn id="26" idx="4"/>
            <a:endCxn id="26" idx="6"/>
          </p:cNvCxnSpPr>
          <p:nvPr/>
        </p:nvCxnSpPr>
        <p:spPr>
          <a:xfrm>
            <a:off x="3336503" y="1694488"/>
            <a:ext cx="552534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D3B1FE7-8AF4-49B7-8322-5BEC4F487354}"/>
              </a:ext>
            </a:extLst>
          </p:cNvPr>
          <p:cNvSpPr/>
          <p:nvPr/>
        </p:nvSpPr>
        <p:spPr>
          <a:xfrm>
            <a:off x="3489810" y="1811170"/>
            <a:ext cx="5218730" cy="406187"/>
          </a:xfrm>
          <a:prstGeom prst="rect">
            <a:avLst/>
          </a:prstGeom>
          <a:solidFill>
            <a:schemeClr val="tx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r>
              <a:rPr lang="en-IN" sz="999" i="1" dirty="0">
                <a:solidFill>
                  <a:srgbClr val="2E2E38"/>
                </a:solidFill>
                <a:latin typeface="EYInterstate Light"/>
              </a:rPr>
              <a:t>Risk ratings and opportunities for improvement in this domain are based on SY2021-22 and do not account for these stated improvements for SY2022-23</a:t>
            </a:r>
          </a:p>
        </p:txBody>
      </p:sp>
      <p:sp>
        <p:nvSpPr>
          <p:cNvPr id="28" name="Rectangle 27">
            <a:extLst>
              <a:ext uri="{FF2B5EF4-FFF2-40B4-BE49-F238E27FC236}">
                <a16:creationId xmlns:a16="http://schemas.microsoft.com/office/drawing/2014/main" id="{A25739AA-7FEF-4EC5-B036-94B8D65524CD}"/>
              </a:ext>
            </a:extLst>
          </p:cNvPr>
          <p:cNvSpPr/>
          <p:nvPr/>
        </p:nvSpPr>
        <p:spPr>
          <a:xfrm>
            <a:off x="1129521" y="2367157"/>
            <a:ext cx="1703809" cy="129328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3943">
              <a:defRPr/>
            </a:pPr>
            <a:r>
              <a:rPr lang="en-IN" sz="1099" dirty="0">
                <a:solidFill>
                  <a:srgbClr val="2E2E38"/>
                </a:solidFill>
                <a:latin typeface="EYInterstate Light"/>
              </a:rPr>
              <a:t>Policy</a:t>
            </a:r>
          </a:p>
        </p:txBody>
      </p:sp>
      <p:pic>
        <p:nvPicPr>
          <p:cNvPr id="32" name="Graphic 31">
            <a:extLst>
              <a:ext uri="{FF2B5EF4-FFF2-40B4-BE49-F238E27FC236}">
                <a16:creationId xmlns:a16="http://schemas.microsoft.com/office/drawing/2014/main" id="{9C55B874-A21C-4B9B-9BDB-37A80E3ADD8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3115" y="2566183"/>
            <a:ext cx="758159" cy="758159"/>
          </a:xfrm>
          <a:prstGeom prst="rect">
            <a:avLst/>
          </a:prstGeom>
        </p:spPr>
      </p:pic>
      <p:sp>
        <p:nvSpPr>
          <p:cNvPr id="56" name="Content Placeholder 2">
            <a:extLst>
              <a:ext uri="{FF2B5EF4-FFF2-40B4-BE49-F238E27FC236}">
                <a16:creationId xmlns:a16="http://schemas.microsoft.com/office/drawing/2014/main" id="{7B3CC8D9-3BA7-414C-9D5D-BBC957F8AB44}"/>
              </a:ext>
            </a:extLst>
          </p:cNvPr>
          <p:cNvSpPr>
            <a:spLocks noGrp="1"/>
          </p:cNvSpPr>
          <p:nvPr>
            <p:ph idx="1"/>
          </p:nvPr>
        </p:nvSpPr>
        <p:spPr>
          <a:xfrm>
            <a:off x="710336" y="3879651"/>
            <a:ext cx="2533246" cy="2606875"/>
          </a:xfrm>
        </p:spPr>
        <p:txBody>
          <a:bodyPr/>
          <a:lstStyle/>
          <a:p>
            <a:pPr marL="125937" indent="-125937">
              <a:buClrTx/>
              <a:buSzPct val="75000"/>
              <a:buFont typeface="Wingdings 3" panose="05040102010807070707" pitchFamily="18" charset="2"/>
              <a:buChar char=""/>
            </a:pPr>
            <a:r>
              <a:rPr lang="en-US" sz="1099" dirty="0"/>
              <a:t>The BPS Helpline was implemented in May 2022, at the end of the 2021-22 school year to address parental complaints in the District</a:t>
            </a:r>
          </a:p>
          <a:p>
            <a:pPr marL="125937" indent="-125937">
              <a:buClrTx/>
              <a:buSzPct val="75000"/>
              <a:buFont typeface="Wingdings 3" panose="05040102010807070707" pitchFamily="18" charset="2"/>
              <a:buChar char=""/>
            </a:pPr>
            <a:r>
              <a:rPr lang="en-US" sz="1099" dirty="0"/>
              <a:t>BPS now annually reports bullying incident data to the state by inputting bullying reports as incidents in Aspen, which is then reported through SSDR </a:t>
            </a:r>
          </a:p>
          <a:p>
            <a:pPr marL="125937" indent="-125937">
              <a:buClrTx/>
              <a:buSzPct val="75000"/>
              <a:buFont typeface="Wingdings 3" panose="05040102010807070707" pitchFamily="18" charset="2"/>
              <a:buChar char=""/>
            </a:pPr>
            <a:r>
              <a:rPr lang="en-US" sz="1099" dirty="0"/>
              <a:t>Additionally, BPS will administer a Department-developed student survey at least once every four years to assess “school climate and the prevalence, nature and severity of bullying in schools</a:t>
            </a:r>
          </a:p>
        </p:txBody>
      </p:sp>
      <p:sp>
        <p:nvSpPr>
          <p:cNvPr id="30" name="Rectangle 29">
            <a:extLst>
              <a:ext uri="{FF2B5EF4-FFF2-40B4-BE49-F238E27FC236}">
                <a16:creationId xmlns:a16="http://schemas.microsoft.com/office/drawing/2014/main" id="{6E7954F5-3BE2-4DE7-ABC7-5F61D6B9B7AB}"/>
              </a:ext>
            </a:extLst>
          </p:cNvPr>
          <p:cNvSpPr/>
          <p:nvPr/>
        </p:nvSpPr>
        <p:spPr>
          <a:xfrm>
            <a:off x="3873524" y="2367158"/>
            <a:ext cx="1707302" cy="12880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3943">
              <a:defRPr/>
            </a:pPr>
            <a:r>
              <a:rPr lang="en-IN" sz="1099" dirty="0">
                <a:solidFill>
                  <a:srgbClr val="2E2E38"/>
                </a:solidFill>
                <a:latin typeface="EYInterstate Light"/>
              </a:rPr>
              <a:t>Roles &amp; responsibilities</a:t>
            </a:r>
          </a:p>
        </p:txBody>
      </p:sp>
      <p:pic>
        <p:nvPicPr>
          <p:cNvPr id="34" name="Graphic 33">
            <a:extLst>
              <a:ext uri="{FF2B5EF4-FFF2-40B4-BE49-F238E27FC236}">
                <a16:creationId xmlns:a16="http://schemas.microsoft.com/office/drawing/2014/main" id="{E45D59DD-D2E7-4369-BE0A-9F7B081EFB66}"/>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23816" y="2558131"/>
            <a:ext cx="1001128" cy="921478"/>
          </a:xfrm>
          <a:prstGeom prst="rect">
            <a:avLst/>
          </a:prstGeom>
        </p:spPr>
      </p:pic>
      <p:sp>
        <p:nvSpPr>
          <p:cNvPr id="35" name="Content Placeholder 2">
            <a:extLst>
              <a:ext uri="{FF2B5EF4-FFF2-40B4-BE49-F238E27FC236}">
                <a16:creationId xmlns:a16="http://schemas.microsoft.com/office/drawing/2014/main" id="{D9CC4510-97EB-4315-A593-9AFF67B0E2B3}"/>
              </a:ext>
            </a:extLst>
          </p:cNvPr>
          <p:cNvSpPr txBox="1">
            <a:spLocks/>
          </p:cNvSpPr>
          <p:nvPr/>
        </p:nvSpPr>
        <p:spPr>
          <a:xfrm>
            <a:off x="3457756" y="3879649"/>
            <a:ext cx="2533246" cy="84474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937" indent="-125937" defTabSz="913943">
              <a:buClrTx/>
              <a:buSzPct val="75000"/>
              <a:buFont typeface="Wingdings 3" panose="05040102010807070707" pitchFamily="18" charset="2"/>
              <a:buChar char=""/>
              <a:defRPr/>
            </a:pPr>
            <a:r>
              <a:rPr lang="en-US" sz="1099" dirty="0">
                <a:solidFill>
                  <a:srgbClr val="2E2E38"/>
                </a:solidFill>
              </a:rPr>
              <a:t>Since SY2021-22, ten additional staff members were added to the Counseling and Intervention Center, in part to aid with the bullying hotline</a:t>
            </a:r>
          </a:p>
        </p:txBody>
      </p:sp>
      <p:sp>
        <p:nvSpPr>
          <p:cNvPr id="46" name="Rectangle 45">
            <a:extLst>
              <a:ext uri="{FF2B5EF4-FFF2-40B4-BE49-F238E27FC236}">
                <a16:creationId xmlns:a16="http://schemas.microsoft.com/office/drawing/2014/main" id="{032BB993-7862-43D8-A3FE-16B7FCF2B748}"/>
              </a:ext>
            </a:extLst>
          </p:cNvPr>
          <p:cNvSpPr/>
          <p:nvPr/>
        </p:nvSpPr>
        <p:spPr>
          <a:xfrm>
            <a:off x="6621020" y="2367157"/>
            <a:ext cx="1703809" cy="128805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3943">
              <a:defRPr/>
            </a:pPr>
            <a:r>
              <a:rPr lang="en-IN" sz="1099" dirty="0">
                <a:solidFill>
                  <a:srgbClr val="2E2E38"/>
                </a:solidFill>
                <a:latin typeface="EYInterstate Light"/>
              </a:rPr>
              <a:t>Tools &amp; systems</a:t>
            </a:r>
          </a:p>
        </p:txBody>
      </p:sp>
      <p:pic>
        <p:nvPicPr>
          <p:cNvPr id="7" name="Graphic 6">
            <a:extLst>
              <a:ext uri="{FF2B5EF4-FFF2-40B4-BE49-F238E27FC236}">
                <a16:creationId xmlns:a16="http://schemas.microsoft.com/office/drawing/2014/main" id="{1533C163-D8BC-4B0B-B2D9-45CF63FB3D6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87820" y="2491375"/>
            <a:ext cx="832898" cy="829530"/>
          </a:xfrm>
          <a:prstGeom prst="rect">
            <a:avLst/>
          </a:prstGeom>
        </p:spPr>
      </p:pic>
      <p:sp>
        <p:nvSpPr>
          <p:cNvPr id="57" name="Content Placeholder 2">
            <a:extLst>
              <a:ext uri="{FF2B5EF4-FFF2-40B4-BE49-F238E27FC236}">
                <a16:creationId xmlns:a16="http://schemas.microsoft.com/office/drawing/2014/main" id="{5FB7CFC1-0685-4C26-9ADD-3C4702B65577}"/>
              </a:ext>
            </a:extLst>
          </p:cNvPr>
          <p:cNvSpPr txBox="1">
            <a:spLocks/>
          </p:cNvSpPr>
          <p:nvPr/>
        </p:nvSpPr>
        <p:spPr>
          <a:xfrm>
            <a:off x="6242650" y="3879650"/>
            <a:ext cx="2533246" cy="1363755"/>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937" indent="-125937" defTabSz="913943">
              <a:buClrTx/>
              <a:buSzPct val="75000"/>
              <a:buFont typeface="Wingdings 3" panose="05040102010807070707" pitchFamily="18" charset="2"/>
              <a:buChar char=""/>
              <a:defRPr/>
            </a:pPr>
            <a:r>
              <a:rPr lang="en-US" sz="1099" dirty="0">
                <a:solidFill>
                  <a:srgbClr val="2E2E38"/>
                </a:solidFill>
              </a:rPr>
              <a:t>While Freshdesk is not fully implemented with all departments yet, BPS has plans for further integration; for example, this will allow departments that have complaints transferred to them to have direct access to the complaint information in Freshdesk</a:t>
            </a:r>
          </a:p>
        </p:txBody>
      </p:sp>
      <p:sp>
        <p:nvSpPr>
          <p:cNvPr id="49" name="Rectangle 48">
            <a:extLst>
              <a:ext uri="{FF2B5EF4-FFF2-40B4-BE49-F238E27FC236}">
                <a16:creationId xmlns:a16="http://schemas.microsoft.com/office/drawing/2014/main" id="{E0BD71D3-044F-4D3B-9649-2DC19A080BC5}"/>
              </a:ext>
            </a:extLst>
          </p:cNvPr>
          <p:cNvSpPr/>
          <p:nvPr/>
        </p:nvSpPr>
        <p:spPr>
          <a:xfrm>
            <a:off x="9365022" y="2356856"/>
            <a:ext cx="1703809" cy="129328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defTabSz="913943">
              <a:defRPr/>
            </a:pPr>
            <a:r>
              <a:rPr lang="en-IN" sz="1099" dirty="0">
                <a:solidFill>
                  <a:srgbClr val="2E2E38"/>
                </a:solidFill>
                <a:latin typeface="EYInterstate Light"/>
              </a:rPr>
              <a:t>Oversight &amp; monitoring</a:t>
            </a:r>
          </a:p>
        </p:txBody>
      </p:sp>
      <p:pic>
        <p:nvPicPr>
          <p:cNvPr id="18" name="Graphic 17">
            <a:extLst>
              <a:ext uri="{FF2B5EF4-FFF2-40B4-BE49-F238E27FC236}">
                <a16:creationId xmlns:a16="http://schemas.microsoft.com/office/drawing/2014/main" id="{7BBCBDC2-CB5E-48F3-9295-90CDACDC45DC}"/>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59963" y="2356855"/>
            <a:ext cx="913924" cy="913924"/>
          </a:xfrm>
          <a:prstGeom prst="rect">
            <a:avLst/>
          </a:prstGeom>
        </p:spPr>
      </p:pic>
      <p:sp>
        <p:nvSpPr>
          <p:cNvPr id="58" name="Content Placeholder 2">
            <a:extLst>
              <a:ext uri="{FF2B5EF4-FFF2-40B4-BE49-F238E27FC236}">
                <a16:creationId xmlns:a16="http://schemas.microsoft.com/office/drawing/2014/main" id="{72445E07-95B4-4C00-971D-6CCEA206C4CA}"/>
              </a:ext>
            </a:extLst>
          </p:cNvPr>
          <p:cNvSpPr txBox="1">
            <a:spLocks/>
          </p:cNvSpPr>
          <p:nvPr/>
        </p:nvSpPr>
        <p:spPr>
          <a:xfrm>
            <a:off x="8990396" y="3879649"/>
            <a:ext cx="2533246" cy="1551920"/>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5937" indent="-125937" defTabSz="913943">
              <a:buClrTx/>
              <a:buSzPct val="75000"/>
              <a:buFont typeface="Wingdings 3" panose="05040102010807070707" pitchFamily="18" charset="2"/>
              <a:buChar char=""/>
              <a:defRPr/>
            </a:pPr>
            <a:r>
              <a:rPr lang="en-US" sz="1099" dirty="0">
                <a:solidFill>
                  <a:srgbClr val="2E2E38"/>
                </a:solidFill>
              </a:rPr>
              <a:t>BPS is currently determining a way to have a Resolution Committee in place to act as the final decision-maker for complaints when needed</a:t>
            </a:r>
          </a:p>
          <a:p>
            <a:pPr marL="266267" lvl="1" indent="-125937" defTabSz="913943">
              <a:buClrTx/>
              <a:buSzPct val="75000"/>
              <a:buFont typeface="Arial" panose="020B0604020202020204" pitchFamily="34" charset="0"/>
              <a:buChar char="–"/>
              <a:defRPr/>
            </a:pPr>
            <a:r>
              <a:rPr lang="en-US" sz="1099" dirty="0">
                <a:solidFill>
                  <a:srgbClr val="2E2E38"/>
                </a:solidFill>
              </a:rPr>
              <a:t>This process is currently under review and development, including draft policies and procedures regarding the decisions the Committee would be able to make</a:t>
            </a:r>
          </a:p>
        </p:txBody>
      </p:sp>
      <p:sp>
        <p:nvSpPr>
          <p:cNvPr id="24" name="source_6380609466940695572" descr="Source">
            <a:extLst>
              <a:ext uri="{FF2B5EF4-FFF2-40B4-BE49-F238E27FC236}">
                <a16:creationId xmlns:a16="http://schemas.microsoft.com/office/drawing/2014/main" id="{38624A9C-1DA7-4D9E-A49B-024F4C28903D}"/>
              </a:ext>
            </a:extLst>
          </p:cNvPr>
          <p:cNvSpPr txBox="1"/>
          <p:nvPr/>
        </p:nvSpPr>
        <p:spPr>
          <a:xfrm>
            <a:off x="612776" y="6582039"/>
            <a:ext cx="2207788" cy="209179"/>
          </a:xfrm>
          <a:prstGeom prst="rect">
            <a:avLst/>
          </a:prstGeom>
          <a:noFill/>
        </p:spPr>
        <p:txBody>
          <a:bodyPr vert="horz" wrap="none" lIns="0" tIns="0" rIns="0" bIns="0" rtlCol="0">
            <a:spAutoFit/>
          </a:bodyPr>
          <a:lstStyle/>
          <a:p>
            <a:pPr defTabSz="913943">
              <a:lnSpc>
                <a:spcPct val="85000"/>
              </a:lnSpc>
              <a:spcAft>
                <a:spcPts val="600"/>
              </a:spcAft>
              <a:buSzPct val="75000"/>
              <a:defRPr/>
            </a:pPr>
            <a:r>
              <a:rPr lang="en-US" sz="800" dirty="0">
                <a:solidFill>
                  <a:srgbClr val="2E2E38"/>
                </a:solidFill>
                <a:latin typeface="EYInterstate Light"/>
                <a:cs typeface="Arial" panose="020B0604020202020204" pitchFamily="34" charset="0"/>
              </a:rPr>
              <a:t>Source: EY DESE, BPS, and school interviews; </a:t>
            </a:r>
            <a:br>
              <a:rPr lang="en-US" sz="800" dirty="0">
                <a:solidFill>
                  <a:srgbClr val="2E2E38"/>
                </a:solidFill>
                <a:latin typeface="EYInterstate Light"/>
                <a:cs typeface="Arial" panose="020B0604020202020204" pitchFamily="34" charset="0"/>
              </a:rPr>
            </a:br>
            <a:r>
              <a:rPr lang="en-US" sz="800" dirty="0">
                <a:solidFill>
                  <a:srgbClr val="2E2E38"/>
                </a:solidFill>
                <a:latin typeface="EYInterstate Light"/>
                <a:cs typeface="Arial" panose="020B0604020202020204" pitchFamily="34" charset="0"/>
              </a:rPr>
              <a:t>BPS and DESE policies</a:t>
            </a:r>
          </a:p>
        </p:txBody>
      </p:sp>
      <p:sp>
        <p:nvSpPr>
          <p:cNvPr id="33" name="TextBox 32">
            <a:extLst>
              <a:ext uri="{FF2B5EF4-FFF2-40B4-BE49-F238E27FC236}">
                <a16:creationId xmlns:a16="http://schemas.microsoft.com/office/drawing/2014/main" id="{6D5EB2A3-4722-427C-AD1F-CD15E750D874}"/>
              </a:ext>
            </a:extLst>
          </p:cNvPr>
          <p:cNvSpPr txBox="1"/>
          <p:nvPr/>
        </p:nvSpPr>
        <p:spPr>
          <a:xfrm>
            <a:off x="3574503" y="6397832"/>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pPr>
              <a:defRPr/>
            </a:pPr>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58</a:t>
            </a:fld>
            <a:endParaRPr lang="en-GB" dirty="0">
              <a:solidFill>
                <a:srgbClr val="2E2E38"/>
              </a:solidFill>
            </a:endParaRPr>
          </a:p>
        </p:txBody>
      </p:sp>
    </p:spTree>
    <p:extLst>
      <p:ext uri="{BB962C8B-B14F-4D97-AF65-F5344CB8AC3E}">
        <p14:creationId xmlns:p14="http://schemas.microsoft.com/office/powerpoint/2010/main" val="679092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51035188"/>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73733" name="think-cell Slide" r:id="rId9" imgW="415" imgH="416" progId="TCLayout.ActiveDocument.1">
                  <p:embed/>
                </p:oleObj>
              </mc:Choice>
              <mc:Fallback>
                <p:oleObj name="think-cell Slide" r:id="rId9"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10"/>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12776" y="299342"/>
            <a:ext cx="10972800" cy="586582"/>
          </a:xfrm>
        </p:spPr>
        <p:txBody>
          <a:bodyPr vert="horz"/>
          <a:lstStyle/>
          <a:p>
            <a:r>
              <a:rPr lang="en-GB" dirty="0"/>
              <a:t>Detailed domain observations and opportunities</a:t>
            </a:r>
            <a:br>
              <a:rPr lang="en-GB" dirty="0"/>
            </a:br>
            <a:r>
              <a:rPr lang="en-IN" sz="1599" dirty="0"/>
              <a:t>BPS’ algorithm assignment process results ~85% of students attending one of their top three choices for schools</a:t>
            </a:r>
            <a:endParaRPr lang="en-IN" sz="1599" dirty="0">
              <a:solidFill>
                <a:srgbClr val="FF0000"/>
              </a:solidFill>
            </a:endParaRPr>
          </a:p>
        </p:txBody>
      </p:sp>
      <p:sp>
        <p:nvSpPr>
          <p:cNvPr id="34" name="Rectangle 33">
            <a:extLst>
              <a:ext uri="{FF2B5EF4-FFF2-40B4-BE49-F238E27FC236}">
                <a16:creationId xmlns:a16="http://schemas.microsoft.com/office/drawing/2014/main" id="{974E317A-5820-4421-8ABF-9C2042C0584E}"/>
              </a:ext>
            </a:extLst>
          </p:cNvPr>
          <p:cNvSpPr/>
          <p:nvPr/>
        </p:nvSpPr>
        <p:spPr>
          <a:xfrm>
            <a:off x="8950428" y="80156"/>
            <a:ext cx="2613184" cy="373700"/>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IN" sz="1199" b="1" dirty="0">
                <a:solidFill>
                  <a:srgbClr val="2E2E38"/>
                </a:solidFill>
                <a:latin typeface="EYInterstate Light"/>
              </a:rPr>
              <a:t>7. Student assignment</a:t>
            </a:r>
          </a:p>
        </p:txBody>
      </p:sp>
      <p:sp>
        <p:nvSpPr>
          <p:cNvPr id="20" name="Arrow: Left-Right 19">
            <a:extLst>
              <a:ext uri="{FF2B5EF4-FFF2-40B4-BE49-F238E27FC236}">
                <a16:creationId xmlns:a16="http://schemas.microsoft.com/office/drawing/2014/main" id="{398F80E8-1AD6-4F5C-8EC1-883516E67355}"/>
              </a:ext>
            </a:extLst>
          </p:cNvPr>
          <p:cNvSpPr/>
          <p:nvPr/>
        </p:nvSpPr>
        <p:spPr>
          <a:xfrm>
            <a:off x="1094561" y="1053687"/>
            <a:ext cx="4321325" cy="25710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Student assignment overview</a:t>
            </a:r>
            <a:endParaRPr lang="en-US" sz="1199" dirty="0">
              <a:solidFill>
                <a:srgbClr val="2E2E38"/>
              </a:solidFill>
              <a:latin typeface="EYInterstate Light"/>
            </a:endParaRPr>
          </a:p>
        </p:txBody>
      </p:sp>
      <p:cxnSp>
        <p:nvCxnSpPr>
          <p:cNvPr id="21" name="Straight Connector 20">
            <a:extLst>
              <a:ext uri="{FF2B5EF4-FFF2-40B4-BE49-F238E27FC236}">
                <a16:creationId xmlns:a16="http://schemas.microsoft.com/office/drawing/2014/main" id="{4DC41B50-56F4-427E-BDD3-E3427DFD4E77}"/>
              </a:ext>
              <a:ext uri="{C183D7F6-B498-43B3-948B-1728B52AA6E4}">
                <adec:decorative xmlns:adec="http://schemas.microsoft.com/office/drawing/2017/decorative" val="1"/>
              </a:ext>
            </a:extLst>
          </p:cNvPr>
          <p:cNvCxnSpPr>
            <a:stCxn id="20" idx="4"/>
            <a:endCxn id="20" idx="6"/>
          </p:cNvCxnSpPr>
          <p:nvPr/>
        </p:nvCxnSpPr>
        <p:spPr>
          <a:xfrm>
            <a:off x="1094561" y="1310792"/>
            <a:ext cx="43213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Content Placeholder 2">
            <a:extLst>
              <a:ext uri="{FF2B5EF4-FFF2-40B4-BE49-F238E27FC236}">
                <a16:creationId xmlns:a16="http://schemas.microsoft.com/office/drawing/2014/main" id="{9CA4F0F7-89DF-4474-924B-3C2F544A3798}"/>
              </a:ext>
            </a:extLst>
          </p:cNvPr>
          <p:cNvSpPr txBox="1">
            <a:spLocks/>
          </p:cNvSpPr>
          <p:nvPr/>
        </p:nvSpPr>
        <p:spPr>
          <a:xfrm>
            <a:off x="738667" y="1470156"/>
            <a:ext cx="5184423" cy="432050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943">
              <a:spcBef>
                <a:spcPts val="100"/>
              </a:spcBef>
              <a:spcAft>
                <a:spcPts val="100"/>
              </a:spcAft>
              <a:buClrTx/>
              <a:buSzPct val="75000"/>
              <a:buNone/>
            </a:pPr>
            <a:r>
              <a:rPr lang="en-US" sz="1099" b="1" dirty="0">
                <a:solidFill>
                  <a:srgbClr val="2E2E38"/>
                </a:solidFill>
              </a:rPr>
              <a:t>Background:</a:t>
            </a:r>
            <a:endParaRPr lang="en-US" sz="1099" dirty="0">
              <a:solidFill>
                <a:srgbClr val="2E2E38"/>
              </a:solidFill>
            </a:endParaRPr>
          </a:p>
          <a:p>
            <a:pPr marL="125937" indent="-125937" defTabSz="913943">
              <a:spcBef>
                <a:spcPts val="100"/>
              </a:spcBef>
              <a:spcAft>
                <a:spcPts val="100"/>
              </a:spcAft>
              <a:buClrTx/>
              <a:buSzPct val="75000"/>
              <a:buFont typeface="Wingdings 3" panose="05040102010807070707" pitchFamily="18" charset="2"/>
              <a:buChar char=""/>
            </a:pPr>
            <a:r>
              <a:rPr lang="en-US" sz="1099" dirty="0">
                <a:solidFill>
                  <a:srgbClr val="2E2E38"/>
                </a:solidFill>
              </a:rPr>
              <a:t>BPS offers students a degree of choice as part of their Home-Based plan for school assignments </a:t>
            </a:r>
          </a:p>
          <a:p>
            <a:pPr marL="125937" indent="-125937" defTabSz="913943">
              <a:spcBef>
                <a:spcPts val="100"/>
              </a:spcBef>
              <a:spcAft>
                <a:spcPts val="600"/>
              </a:spcAft>
              <a:buClrTx/>
              <a:buSzPct val="75000"/>
              <a:buFont typeface="Wingdings 3" panose="05040102010807070707" pitchFamily="18" charset="2"/>
              <a:buChar char=""/>
            </a:pPr>
            <a:r>
              <a:rPr lang="en-US" sz="1099" dirty="0">
                <a:solidFill>
                  <a:srgbClr val="2E2E38"/>
                </a:solidFill>
              </a:rPr>
              <a:t>Students in K-6 or K-8 schools can rank any school within a mile radius of their home, plus any city-wide schools. Additional schools are added as needed to their lists to ensure access to high-quality options. High school/students in 7-12 schools can rank any school</a:t>
            </a:r>
            <a:endParaRPr lang="en-US" sz="1099" b="1" dirty="0">
              <a:solidFill>
                <a:srgbClr val="2E2E38"/>
              </a:solidFill>
            </a:endParaRPr>
          </a:p>
          <a:p>
            <a:pPr marL="0" indent="0" defTabSz="913943">
              <a:spcBef>
                <a:spcPts val="100"/>
              </a:spcBef>
              <a:spcAft>
                <a:spcPts val="100"/>
              </a:spcAft>
              <a:buClrTx/>
              <a:buSzPct val="75000"/>
              <a:buNone/>
            </a:pPr>
            <a:r>
              <a:rPr lang="en-US" sz="1099" b="1" dirty="0">
                <a:solidFill>
                  <a:srgbClr val="2E2E38"/>
                </a:solidFill>
              </a:rPr>
              <a:t>Policy:</a:t>
            </a:r>
            <a:endParaRPr lang="en-US" sz="1099" dirty="0">
              <a:solidFill>
                <a:srgbClr val="2E2E38"/>
              </a:solidFill>
            </a:endParaRPr>
          </a:p>
          <a:p>
            <a:pPr marL="125937" indent="-125937" defTabSz="913943">
              <a:spcBef>
                <a:spcPts val="100"/>
              </a:spcBef>
              <a:spcAft>
                <a:spcPts val="100"/>
              </a:spcAft>
              <a:buClrTx/>
              <a:buSzPct val="75000"/>
              <a:buFont typeface="Wingdings 3" panose="05040102010807070707" pitchFamily="18" charset="2"/>
              <a:buChar char=""/>
              <a:defRPr/>
            </a:pPr>
            <a:r>
              <a:rPr lang="en-US" sz="1099" dirty="0">
                <a:solidFill>
                  <a:srgbClr val="2E2E38"/>
                </a:solidFill>
              </a:rPr>
              <a:t>Students rank preferences based on a list of their school options provided by BPS (new students get this from BPS Registration Specialists at the Welcome Center or on discoverBPS.com)</a:t>
            </a:r>
          </a:p>
          <a:p>
            <a:pPr marL="266267" lvl="1" indent="-125937" defTabSz="913943">
              <a:spcBef>
                <a:spcPts val="100"/>
              </a:spcBef>
              <a:spcAft>
                <a:spcPts val="100"/>
              </a:spcAft>
              <a:buClrTx/>
              <a:buSzPct val="75000"/>
              <a:buFont typeface="Arial" panose="020B0604020202020204" pitchFamily="34" charset="0"/>
              <a:buChar char="–"/>
              <a:defRPr/>
            </a:pPr>
            <a:r>
              <a:rPr lang="en-US" sz="1099" dirty="0">
                <a:solidFill>
                  <a:srgbClr val="2E2E38"/>
                </a:solidFill>
              </a:rPr>
              <a:t>From January through May, BPS’ proprietary algorithm is run with inputs (including student preferences) to assign students via a lottery system; if students are not given their top choice, they can enter a waitlist for their preferred schools</a:t>
            </a:r>
            <a:r>
              <a:rPr lang="en-US" sz="1099" baseline="30000" dirty="0">
                <a:solidFill>
                  <a:srgbClr val="2E2E38"/>
                </a:solidFill>
              </a:rPr>
              <a:t>1</a:t>
            </a:r>
            <a:endParaRPr lang="en-US" sz="1099" dirty="0">
              <a:solidFill>
                <a:srgbClr val="2E2E38"/>
              </a:solidFill>
            </a:endParaRPr>
          </a:p>
          <a:p>
            <a:pPr marL="125937" indent="-125937" defTabSz="913943">
              <a:spcBef>
                <a:spcPts val="100"/>
              </a:spcBef>
              <a:spcAft>
                <a:spcPts val="100"/>
              </a:spcAft>
              <a:buClrTx/>
              <a:buSzPct val="75000"/>
              <a:buFont typeface="Wingdings 3" panose="05040102010807070707" pitchFamily="18" charset="2"/>
              <a:buChar char=""/>
              <a:defRPr/>
            </a:pPr>
            <a:r>
              <a:rPr lang="en-US" sz="1099" dirty="0">
                <a:solidFill>
                  <a:srgbClr val="2E2E38"/>
                </a:solidFill>
              </a:rPr>
              <a:t>Students who join BPS between June and December meet a Registration Specialist, rank their school preferences, and then are manually placed by an Assignment Specialist for the remainder of the current school year</a:t>
            </a:r>
          </a:p>
          <a:p>
            <a:pPr marL="125937" indent="-125937" defTabSz="913943">
              <a:spcBef>
                <a:spcPts val="100"/>
              </a:spcBef>
              <a:spcAft>
                <a:spcPts val="600"/>
              </a:spcAft>
              <a:buClrTx/>
              <a:buSzPct val="75000"/>
              <a:buFont typeface="Wingdings 3" panose="05040102010807070707" pitchFamily="18" charset="2"/>
              <a:buChar char=""/>
              <a:defRPr/>
            </a:pPr>
            <a:r>
              <a:rPr lang="en-US" sz="1099" dirty="0">
                <a:solidFill>
                  <a:srgbClr val="2E2E38"/>
                </a:solidFill>
              </a:rPr>
              <a:t>Students that do not receive any of their preferences are administratively assigned to the school closest to their home with sufficient capacity</a:t>
            </a:r>
          </a:p>
          <a:p>
            <a:pPr marL="0" indent="0" defTabSz="913943">
              <a:spcBef>
                <a:spcPts val="100"/>
              </a:spcBef>
              <a:spcAft>
                <a:spcPts val="100"/>
              </a:spcAft>
              <a:buClrTx/>
              <a:buSzPct val="75000"/>
              <a:buNone/>
            </a:pPr>
            <a:r>
              <a:rPr lang="en-US" sz="1099" b="1" dirty="0">
                <a:solidFill>
                  <a:srgbClr val="2E2E38"/>
                </a:solidFill>
              </a:rPr>
              <a:t>Analysis methodology: </a:t>
            </a:r>
          </a:p>
          <a:p>
            <a:pPr marL="125937" indent="-125937" defTabSz="913943">
              <a:spcBef>
                <a:spcPts val="100"/>
              </a:spcBef>
              <a:spcAft>
                <a:spcPts val="100"/>
              </a:spcAft>
              <a:buClrTx/>
              <a:buSzPct val="75000"/>
              <a:buFont typeface="Wingdings 3" panose="05040102010807070707" pitchFamily="18" charset="2"/>
              <a:buChar char=""/>
            </a:pPr>
            <a:r>
              <a:rPr lang="en-US" sz="1099" dirty="0">
                <a:solidFill>
                  <a:srgbClr val="2E2E38"/>
                </a:solidFill>
              </a:rPr>
              <a:t>Conducted interviews with BPS Assignment Specialists</a:t>
            </a:r>
          </a:p>
          <a:p>
            <a:pPr marL="125937" indent="-125937" defTabSz="913943">
              <a:spcBef>
                <a:spcPts val="100"/>
              </a:spcBef>
              <a:spcAft>
                <a:spcPts val="100"/>
              </a:spcAft>
              <a:buClrTx/>
              <a:buSzPct val="75000"/>
              <a:buFont typeface="Wingdings 3" panose="05040102010807070707" pitchFamily="18" charset="2"/>
              <a:buChar char=""/>
            </a:pPr>
            <a:r>
              <a:rPr lang="en-US" sz="1099" dirty="0">
                <a:solidFill>
                  <a:srgbClr val="2E2E38"/>
                </a:solidFill>
              </a:rPr>
              <a:t>Analyzed review of algorithm assignment data concerning student preferences vs. school assignment (K-6 only) and student residency vs. enrollment (K-12)</a:t>
            </a:r>
            <a:r>
              <a:rPr lang="en-US" sz="1099" baseline="30000" dirty="0">
                <a:solidFill>
                  <a:srgbClr val="2E2E38"/>
                </a:solidFill>
              </a:rPr>
              <a:t>2</a:t>
            </a:r>
            <a:endParaRPr lang="en-US" sz="1099" dirty="0">
              <a:solidFill>
                <a:srgbClr val="2E2E38"/>
              </a:solidFill>
            </a:endParaRPr>
          </a:p>
        </p:txBody>
      </p:sp>
      <p:sp>
        <p:nvSpPr>
          <p:cNvPr id="35" name="Arrow: Left-Right 34">
            <a:extLst>
              <a:ext uri="{FF2B5EF4-FFF2-40B4-BE49-F238E27FC236}">
                <a16:creationId xmlns:a16="http://schemas.microsoft.com/office/drawing/2014/main" id="{4A2291C7-8805-41F0-9C6A-804296DAF72D}"/>
              </a:ext>
            </a:extLst>
          </p:cNvPr>
          <p:cNvSpPr/>
          <p:nvPr/>
        </p:nvSpPr>
        <p:spPr>
          <a:xfrm>
            <a:off x="7159515" y="1060032"/>
            <a:ext cx="3944276" cy="25710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Student preference vs assignment (K-6), </a:t>
            </a:r>
            <a:r>
              <a:rPr lang="en-US" sz="1199" i="1" dirty="0">
                <a:solidFill>
                  <a:srgbClr val="2E2E38"/>
                </a:solidFill>
                <a:latin typeface="EYInterstate Light"/>
              </a:rPr>
              <a:t>SY2021-22</a:t>
            </a:r>
          </a:p>
        </p:txBody>
      </p:sp>
      <p:cxnSp>
        <p:nvCxnSpPr>
          <p:cNvPr id="36" name="Straight Connector 35">
            <a:extLst>
              <a:ext uri="{FF2B5EF4-FFF2-40B4-BE49-F238E27FC236}">
                <a16:creationId xmlns:a16="http://schemas.microsoft.com/office/drawing/2014/main" id="{94A77252-3C35-4AE1-AF06-7EAD548574C6}"/>
              </a:ext>
              <a:ext uri="{C183D7F6-B498-43B3-948B-1728B52AA6E4}">
                <adec:decorative xmlns:adec="http://schemas.microsoft.com/office/drawing/2017/decorative" val="1"/>
              </a:ext>
            </a:extLst>
          </p:cNvPr>
          <p:cNvCxnSpPr>
            <a:cxnSpLocks/>
            <a:stCxn id="35" idx="4"/>
            <a:endCxn id="35" idx="6"/>
          </p:cNvCxnSpPr>
          <p:nvPr/>
        </p:nvCxnSpPr>
        <p:spPr>
          <a:xfrm>
            <a:off x="7159514" y="1317137"/>
            <a:ext cx="394427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 name="Group 2" descr="Please refer to notes section for 'Student preference vs assignment (K-6), SY2021-22' chart description">
            <a:extLst>
              <a:ext uri="{FF2B5EF4-FFF2-40B4-BE49-F238E27FC236}">
                <a16:creationId xmlns:a16="http://schemas.microsoft.com/office/drawing/2014/main" id="{237CC93D-4F42-4156-B04D-E7CB37A5E10A}"/>
              </a:ext>
            </a:extLst>
          </p:cNvPr>
          <p:cNvGrpSpPr/>
          <p:nvPr/>
        </p:nvGrpSpPr>
        <p:grpSpPr>
          <a:xfrm>
            <a:off x="6049007" y="1422694"/>
            <a:ext cx="5206244" cy="1801893"/>
            <a:chOff x="6049007" y="1422694"/>
            <a:chExt cx="5206244" cy="1801893"/>
          </a:xfrm>
        </p:grpSpPr>
        <p:graphicFrame>
          <p:nvGraphicFramePr>
            <p:cNvPr id="42" name="Chart 41">
              <a:extLst>
                <a:ext uri="{FF2B5EF4-FFF2-40B4-BE49-F238E27FC236}">
                  <a16:creationId xmlns:a16="http://schemas.microsoft.com/office/drawing/2014/main" id="{CCA1572B-95C6-4A0E-B62F-016A7ABBB7B1}"/>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1981513746"/>
                </p:ext>
              </p:extLst>
            </p:nvPr>
          </p:nvGraphicFramePr>
          <p:xfrm>
            <a:off x="7609688" y="1521778"/>
            <a:ext cx="3463709" cy="1613648"/>
          </p:xfrm>
          <a:graphic>
            <a:graphicData uri="http://schemas.openxmlformats.org/drawingml/2006/chart">
              <c:chart xmlns:c="http://schemas.openxmlformats.org/drawingml/2006/chart" xmlns:r="http://schemas.openxmlformats.org/officeDocument/2006/relationships" r:id="rId11"/>
            </a:graphicData>
          </a:graphic>
        </p:graphicFrame>
        <p:sp>
          <p:nvSpPr>
            <p:cNvPr id="17" name="TextBox 16">
              <a:extLst>
                <a:ext uri="{FF2B5EF4-FFF2-40B4-BE49-F238E27FC236}">
                  <a16:creationId xmlns:a16="http://schemas.microsoft.com/office/drawing/2014/main" id="{DBB9E520-4BC1-42FE-977F-EC8BEAA3066F}"/>
                </a:ext>
              </a:extLst>
            </p:cNvPr>
            <p:cNvSpPr txBox="1"/>
            <p:nvPr/>
          </p:nvSpPr>
          <p:spPr>
            <a:xfrm>
              <a:off x="8656895" y="1429232"/>
              <a:ext cx="429566" cy="167651"/>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99" dirty="0">
                  <a:solidFill>
                    <a:srgbClr val="2E2E38"/>
                  </a:solidFill>
                  <a:latin typeface="EYInterstate Light"/>
                </a:rPr>
                <a:t>5,475</a:t>
              </a:r>
            </a:p>
          </p:txBody>
        </p:sp>
        <p:sp>
          <p:nvSpPr>
            <p:cNvPr id="12" name="TextBox 11">
              <a:extLst>
                <a:ext uri="{FF2B5EF4-FFF2-40B4-BE49-F238E27FC236}">
                  <a16:creationId xmlns:a16="http://schemas.microsoft.com/office/drawing/2014/main" id="{A898076D-0ADE-45E5-A0B3-3A754C3A5AB0}"/>
                </a:ext>
              </a:extLst>
            </p:cNvPr>
            <p:cNvSpPr txBox="1"/>
            <p:nvPr/>
          </p:nvSpPr>
          <p:spPr>
            <a:xfrm>
              <a:off x="8663242" y="1629821"/>
              <a:ext cx="408390" cy="167651"/>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99" dirty="0">
                  <a:solidFill>
                    <a:srgbClr val="2E2E38"/>
                  </a:solidFill>
                  <a:latin typeface="EYInterstate Light"/>
                </a:rPr>
                <a:t>Other</a:t>
              </a:r>
            </a:p>
          </p:txBody>
        </p:sp>
        <p:sp>
          <p:nvSpPr>
            <p:cNvPr id="11" name="TextBox 10">
              <a:extLst>
                <a:ext uri="{FF2B5EF4-FFF2-40B4-BE49-F238E27FC236}">
                  <a16:creationId xmlns:a16="http://schemas.microsoft.com/office/drawing/2014/main" id="{D7DC55F6-C6EE-4392-B5F0-E34AE42BBE7C}"/>
                </a:ext>
              </a:extLst>
            </p:cNvPr>
            <p:cNvSpPr txBox="1"/>
            <p:nvPr/>
          </p:nvSpPr>
          <p:spPr>
            <a:xfrm>
              <a:off x="8566519" y="2246888"/>
              <a:ext cx="701310" cy="29838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99" dirty="0">
                  <a:solidFill>
                    <a:srgbClr val="FFFFFF"/>
                  </a:solidFill>
                  <a:latin typeface="EYInterstate Light"/>
                </a:rPr>
                <a:t>Algorithm assigned</a:t>
              </a:r>
            </a:p>
          </p:txBody>
        </p:sp>
        <p:sp>
          <p:nvSpPr>
            <p:cNvPr id="5" name="TextBox 4">
              <a:extLst>
                <a:ext uri="{FF2B5EF4-FFF2-40B4-BE49-F238E27FC236}">
                  <a16:creationId xmlns:a16="http://schemas.microsoft.com/office/drawing/2014/main" id="{C3B992A3-D842-434E-8238-742B7AADFBD3}"/>
                </a:ext>
              </a:extLst>
            </p:cNvPr>
            <p:cNvSpPr txBox="1"/>
            <p:nvPr/>
          </p:nvSpPr>
          <p:spPr>
            <a:xfrm>
              <a:off x="8192509" y="3070009"/>
              <a:ext cx="1328608" cy="15457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00" dirty="0">
                  <a:solidFill>
                    <a:srgbClr val="2E2E38"/>
                  </a:solidFill>
                  <a:latin typeface="EYInterstate Light"/>
                </a:rPr>
                <a:t>Assigned via algorithm ?</a:t>
              </a:r>
            </a:p>
          </p:txBody>
        </p:sp>
        <p:sp>
          <p:nvSpPr>
            <p:cNvPr id="184" name="Callout_63804749004580674727">
              <a:extLst>
                <a:ext uri="{FF2B5EF4-FFF2-40B4-BE49-F238E27FC236}">
                  <a16:creationId xmlns:a16="http://schemas.microsoft.com/office/drawing/2014/main" id="{DB7695E2-9370-450E-A596-283C968E22E7}"/>
                </a:ext>
              </a:extLst>
            </p:cNvPr>
            <p:cNvSpPr/>
            <p:nvPr>
              <p:custDataLst>
                <p:tags r:id="rId5"/>
              </p:custDataLst>
            </p:nvPr>
          </p:nvSpPr>
          <p:spPr>
            <a:xfrm>
              <a:off x="6049007" y="1477394"/>
              <a:ext cx="1542434" cy="1124951"/>
            </a:xfrm>
            <a:prstGeom prst="wedgeRectCallout">
              <a:avLst>
                <a:gd name="adj1" fmla="val 59398"/>
                <a:gd name="adj2" fmla="val -1060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5981" tIns="35981" rIns="35981" bIns="35981" rtlCol="0" anchor="ctr" anchorCtr="0">
              <a:noAutofit/>
            </a:bodyPr>
            <a:lstStyle/>
            <a:p>
              <a:pPr algn="ctr" defTabSz="913943"/>
              <a:r>
                <a:rPr lang="en-US" sz="900" i="1" dirty="0">
                  <a:solidFill>
                    <a:srgbClr val="2E2E38"/>
                  </a:solidFill>
                  <a:latin typeface="EYInterstate Light"/>
                  <a:cs typeface="Arial" panose="020B0604020202020204" pitchFamily="34" charset="0"/>
                </a:rPr>
                <a:t>Students in “Other” were not run through the algorithm – and are predominately K0 and K1 students, or students who have not opted for administrative assignment</a:t>
              </a:r>
            </a:p>
          </p:txBody>
        </p:sp>
        <p:cxnSp>
          <p:nvCxnSpPr>
            <p:cNvPr id="135" name="Straight Connector 134">
              <a:extLst>
                <a:ext uri="{FF2B5EF4-FFF2-40B4-BE49-F238E27FC236}">
                  <a16:creationId xmlns:a16="http://schemas.microsoft.com/office/drawing/2014/main" id="{DFA30957-5AC3-482F-AAFD-BFB91C1B495D}"/>
                </a:ext>
                <a:ext uri="{C183D7F6-B498-43B3-948B-1728B52AA6E4}">
                  <adec:decorative xmlns:adec="http://schemas.microsoft.com/office/drawing/2017/decorative" val="1"/>
                </a:ext>
              </a:extLst>
            </p:cNvPr>
            <p:cNvCxnSpPr/>
            <p:nvPr>
              <p:custDataLst>
                <p:tags r:id="rId6"/>
              </p:custDataLst>
            </p:nvPr>
          </p:nvCxnSpPr>
          <p:spPr bwMode="gray">
            <a:xfrm flipV="1">
              <a:off x="9253481" y="1620152"/>
              <a:ext cx="631496" cy="222134"/>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30FEEFF2-7F8A-4383-B92C-5E8F778F0D91}"/>
                </a:ext>
              </a:extLst>
            </p:cNvPr>
            <p:cNvSpPr txBox="1"/>
            <p:nvPr/>
          </p:nvSpPr>
          <p:spPr>
            <a:xfrm>
              <a:off x="10063958" y="1422694"/>
              <a:ext cx="555949" cy="167651"/>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99" dirty="0">
                  <a:solidFill>
                    <a:srgbClr val="2E2E38"/>
                  </a:solidFill>
                  <a:latin typeface="EYInterstate Light"/>
                </a:rPr>
                <a:t>4,618</a:t>
              </a:r>
            </a:p>
          </p:txBody>
        </p:sp>
        <p:sp>
          <p:nvSpPr>
            <p:cNvPr id="16" name="TextBox 15">
              <a:extLst>
                <a:ext uri="{FF2B5EF4-FFF2-40B4-BE49-F238E27FC236}">
                  <a16:creationId xmlns:a16="http://schemas.microsoft.com/office/drawing/2014/main" id="{383E44E9-9D32-4A2F-85B8-01F44866FAE4}"/>
                </a:ext>
              </a:extLst>
            </p:cNvPr>
            <p:cNvSpPr txBox="1"/>
            <p:nvPr/>
          </p:nvSpPr>
          <p:spPr>
            <a:xfrm>
              <a:off x="9991286" y="1637606"/>
              <a:ext cx="577552" cy="15457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00" dirty="0">
                  <a:solidFill>
                    <a:srgbClr val="FFFFFF"/>
                  </a:solidFill>
                  <a:latin typeface="EYInterstate Light"/>
                </a:rPr>
                <a:t>Not top 3</a:t>
              </a:r>
            </a:p>
          </p:txBody>
        </p:sp>
        <p:sp>
          <p:nvSpPr>
            <p:cNvPr id="15" name="TextBox 14">
              <a:extLst>
                <a:ext uri="{FF2B5EF4-FFF2-40B4-BE49-F238E27FC236}">
                  <a16:creationId xmlns:a16="http://schemas.microsoft.com/office/drawing/2014/main" id="{0BBBAC91-EB09-49C8-941D-BB43122B0898}"/>
                </a:ext>
              </a:extLst>
            </p:cNvPr>
            <p:cNvSpPr txBox="1"/>
            <p:nvPr/>
          </p:nvSpPr>
          <p:spPr>
            <a:xfrm>
              <a:off x="9903229" y="1793101"/>
              <a:ext cx="665609" cy="313769"/>
            </a:xfrm>
            <a:prstGeom prst="rect">
              <a:avLst/>
            </a:prstGeom>
            <a:noFill/>
          </p:spPr>
          <p:txBody>
            <a:bodyPr wrap="square" lIns="0" tIns="36557" rIns="0" bIns="0" rtlCol="0">
              <a:spAutoFit/>
            </a:bodyPr>
            <a:lstStyle/>
            <a:p>
              <a:pPr algn="ctr" defTabSz="913943">
                <a:buClr>
                  <a:srgbClr val="27ACAA"/>
                </a:buClr>
                <a:buSzPct val="70000"/>
              </a:pPr>
              <a:r>
                <a:rPr lang="en-IN" sz="900" dirty="0">
                  <a:solidFill>
                    <a:srgbClr val="000000"/>
                  </a:solidFill>
                  <a:latin typeface="EYInterstate Light"/>
                </a:rPr>
                <a:t>2nd or</a:t>
              </a:r>
            </a:p>
            <a:p>
              <a:pPr algn="ctr" defTabSz="913943">
                <a:buClr>
                  <a:srgbClr val="27ACAA"/>
                </a:buClr>
                <a:buSzPct val="70000"/>
              </a:pPr>
              <a:r>
                <a:rPr lang="en-IN" sz="900" dirty="0">
                  <a:solidFill>
                    <a:srgbClr val="000000"/>
                  </a:solidFill>
                  <a:latin typeface="EYInterstate Light"/>
                </a:rPr>
                <a:t>3rd choice</a:t>
              </a:r>
            </a:p>
          </p:txBody>
        </p:sp>
        <p:sp>
          <p:nvSpPr>
            <p:cNvPr id="14" name="TextBox 13">
              <a:extLst>
                <a:ext uri="{FF2B5EF4-FFF2-40B4-BE49-F238E27FC236}">
                  <a16:creationId xmlns:a16="http://schemas.microsoft.com/office/drawing/2014/main" id="{F38F574B-9D6B-425D-9821-2E9C3F5540C4}"/>
                </a:ext>
              </a:extLst>
            </p:cNvPr>
            <p:cNvSpPr txBox="1"/>
            <p:nvPr/>
          </p:nvSpPr>
          <p:spPr>
            <a:xfrm>
              <a:off x="9991287" y="2315118"/>
              <a:ext cx="701310" cy="167651"/>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99" dirty="0">
                  <a:solidFill>
                    <a:srgbClr val="2E2E38"/>
                  </a:solidFill>
                  <a:latin typeface="EYInterstate Light"/>
                </a:rPr>
                <a:t>1st choice</a:t>
              </a:r>
            </a:p>
          </p:txBody>
        </p:sp>
        <p:sp>
          <p:nvSpPr>
            <p:cNvPr id="10" name="TextBox 9">
              <a:extLst>
                <a:ext uri="{FF2B5EF4-FFF2-40B4-BE49-F238E27FC236}">
                  <a16:creationId xmlns:a16="http://schemas.microsoft.com/office/drawing/2014/main" id="{2454314D-76D9-4F2E-9432-E9DDD83AAA8D}"/>
                </a:ext>
              </a:extLst>
            </p:cNvPr>
            <p:cNvSpPr txBox="1"/>
            <p:nvPr/>
          </p:nvSpPr>
          <p:spPr>
            <a:xfrm>
              <a:off x="9604293" y="3070008"/>
              <a:ext cx="1650958" cy="15457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900" dirty="0">
                  <a:solidFill>
                    <a:srgbClr val="2E2E38"/>
                  </a:solidFill>
                  <a:latin typeface="EYInterstate Light"/>
                </a:rPr>
                <a:t>Assignment school by rank</a:t>
              </a:r>
            </a:p>
          </p:txBody>
        </p:sp>
      </p:grpSp>
      <p:sp>
        <p:nvSpPr>
          <p:cNvPr id="46" name="Arrow: Left-Right 45">
            <a:extLst>
              <a:ext uri="{FF2B5EF4-FFF2-40B4-BE49-F238E27FC236}">
                <a16:creationId xmlns:a16="http://schemas.microsoft.com/office/drawing/2014/main" id="{B3B9768C-FFA9-4113-911F-BD069B5F3551}"/>
              </a:ext>
            </a:extLst>
          </p:cNvPr>
          <p:cNvSpPr/>
          <p:nvPr/>
        </p:nvSpPr>
        <p:spPr>
          <a:xfrm>
            <a:off x="7366469" y="3465496"/>
            <a:ext cx="3475310" cy="44109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Student average distance from assignment </a:t>
            </a:r>
          </a:p>
          <a:p>
            <a:pPr algn="ctr" defTabSz="913943"/>
            <a:r>
              <a:rPr lang="en-US" sz="1199" b="1" dirty="0">
                <a:solidFill>
                  <a:srgbClr val="2E2E38"/>
                </a:solidFill>
                <a:latin typeface="EYInterstate Light"/>
              </a:rPr>
              <a:t>(K-12) , </a:t>
            </a:r>
            <a:r>
              <a:rPr lang="en-US" sz="1199" i="1" dirty="0">
                <a:solidFill>
                  <a:srgbClr val="2E2E38"/>
                </a:solidFill>
                <a:latin typeface="EYInterstate Light"/>
              </a:rPr>
              <a:t>SY2021-22</a:t>
            </a:r>
          </a:p>
        </p:txBody>
      </p:sp>
      <p:cxnSp>
        <p:nvCxnSpPr>
          <p:cNvPr id="47" name="Straight Connector 46">
            <a:extLst>
              <a:ext uri="{FF2B5EF4-FFF2-40B4-BE49-F238E27FC236}">
                <a16:creationId xmlns:a16="http://schemas.microsoft.com/office/drawing/2014/main" id="{40E34C39-F28A-461E-B924-10AB1FC6AAB9}"/>
              </a:ext>
              <a:ext uri="{C183D7F6-B498-43B3-948B-1728B52AA6E4}">
                <adec:decorative xmlns:adec="http://schemas.microsoft.com/office/drawing/2017/decorative" val="1"/>
              </a:ext>
            </a:extLst>
          </p:cNvPr>
          <p:cNvCxnSpPr>
            <a:stCxn id="46" idx="4"/>
            <a:endCxn id="46" idx="6"/>
          </p:cNvCxnSpPr>
          <p:nvPr/>
        </p:nvCxnSpPr>
        <p:spPr>
          <a:xfrm>
            <a:off x="7366469" y="3906589"/>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Content Placeholder 2">
            <a:extLst>
              <a:ext uri="{FF2B5EF4-FFF2-40B4-BE49-F238E27FC236}">
                <a16:creationId xmlns:a16="http://schemas.microsoft.com/office/drawing/2014/main" id="{17A89795-08A1-4A82-B727-623482E7EC11}"/>
              </a:ext>
            </a:extLst>
          </p:cNvPr>
          <p:cNvSpPr txBox="1">
            <a:spLocks/>
          </p:cNvSpPr>
          <p:nvPr/>
        </p:nvSpPr>
        <p:spPr>
          <a:xfrm>
            <a:off x="6444346" y="3979576"/>
            <a:ext cx="5286142" cy="406188"/>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3943">
              <a:buClrTx/>
              <a:buSzPct val="75000"/>
              <a:buNone/>
            </a:pPr>
            <a:r>
              <a:rPr lang="en-US" sz="1099" dirty="0">
                <a:solidFill>
                  <a:srgbClr val="2E2E38"/>
                </a:solidFill>
              </a:rPr>
              <a:t>BPS students travel an average of 1.5 miles to school; however, the distance varies significantly based on the age and any specialty services received by the student</a:t>
            </a:r>
          </a:p>
        </p:txBody>
      </p:sp>
      <p:sp>
        <p:nvSpPr>
          <p:cNvPr id="37" name="Callout_63804749004580674727">
            <a:extLst>
              <a:ext uri="{FF2B5EF4-FFF2-40B4-BE49-F238E27FC236}">
                <a16:creationId xmlns:a16="http://schemas.microsoft.com/office/drawing/2014/main" id="{52603487-2023-4458-9F7C-08EB4D108D28}"/>
              </a:ext>
            </a:extLst>
          </p:cNvPr>
          <p:cNvSpPr/>
          <p:nvPr>
            <p:custDataLst>
              <p:tags r:id="rId3"/>
            </p:custDataLst>
          </p:nvPr>
        </p:nvSpPr>
        <p:spPr>
          <a:xfrm>
            <a:off x="6012248" y="4512699"/>
            <a:ext cx="1822002" cy="406188"/>
          </a:xfrm>
          <a:prstGeom prst="wedgeRectCallout">
            <a:avLst>
              <a:gd name="adj1" fmla="val 59398"/>
              <a:gd name="adj2" fmla="val -1060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5981" tIns="35981" rIns="35981" bIns="35981" rtlCol="0" anchor="ctr" anchorCtr="0">
            <a:noAutofit/>
          </a:bodyPr>
          <a:lstStyle/>
          <a:p>
            <a:pPr algn="ctr" defTabSz="913943"/>
            <a:r>
              <a:rPr lang="en-US" sz="900" i="1" dirty="0">
                <a:solidFill>
                  <a:srgbClr val="2E2E38"/>
                </a:solidFill>
                <a:latin typeface="EYInterstate Light"/>
                <a:cs typeface="Arial" panose="020B0604020202020204" pitchFamily="34" charset="0"/>
              </a:rPr>
              <a:t>See appendix for detail on traditional vs specialty schools</a:t>
            </a:r>
          </a:p>
        </p:txBody>
      </p:sp>
      <p:pic>
        <p:nvPicPr>
          <p:cNvPr id="39" name="Graphic 38">
            <a:extLst>
              <a:ext uri="{FF2B5EF4-FFF2-40B4-BE49-F238E27FC236}">
                <a16:creationId xmlns:a16="http://schemas.microsoft.com/office/drawing/2014/main" id="{86885BC7-9611-438D-B9E2-77EFDA88005F}"/>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66517" y="4346098"/>
            <a:ext cx="701310" cy="701310"/>
          </a:xfrm>
          <a:prstGeom prst="rect">
            <a:avLst/>
          </a:prstGeom>
        </p:spPr>
      </p:pic>
      <p:pic>
        <p:nvPicPr>
          <p:cNvPr id="38" name="Graphic 37">
            <a:extLst>
              <a:ext uri="{FF2B5EF4-FFF2-40B4-BE49-F238E27FC236}">
                <a16:creationId xmlns:a16="http://schemas.microsoft.com/office/drawing/2014/main" id="{7117694B-3ECB-4D6C-A932-FE3732E8E2C2}"/>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01906" y="4334991"/>
            <a:ext cx="699724" cy="699724"/>
          </a:xfrm>
          <a:prstGeom prst="rect">
            <a:avLst/>
          </a:prstGeom>
        </p:spPr>
      </p:pic>
      <p:graphicFrame>
        <p:nvGraphicFramePr>
          <p:cNvPr id="48" name="Table 63806807578836670910">
            <a:extLst>
              <a:ext uri="{FF2B5EF4-FFF2-40B4-BE49-F238E27FC236}">
                <a16:creationId xmlns:a16="http://schemas.microsoft.com/office/drawing/2014/main" id="{391D3D79-0395-49AA-99DC-59B92920479E}"/>
              </a:ext>
            </a:extLst>
          </p:cNvPr>
          <p:cNvGraphicFramePr>
            <a:graphicFrameLocks noGrp="1"/>
          </p:cNvGraphicFramePr>
          <p:nvPr/>
        </p:nvGraphicFramePr>
        <p:xfrm>
          <a:off x="6420876" y="5052169"/>
          <a:ext cx="5025159" cy="936138"/>
        </p:xfrm>
        <a:graphic>
          <a:graphicData uri="http://schemas.openxmlformats.org/drawingml/2006/table">
            <a:tbl>
              <a:tblPr firstRow="1" bandRow="1">
                <a:tableStyleId>{5C22544A-7EE6-4342-B048-85BDC9FD1C3A}</a:tableStyleId>
              </a:tblPr>
              <a:tblGrid>
                <a:gridCol w="1675053">
                  <a:extLst>
                    <a:ext uri="{9D8B030D-6E8A-4147-A177-3AD203B41FA5}">
                      <a16:colId xmlns:a16="http://schemas.microsoft.com/office/drawing/2014/main" val="1770115162"/>
                    </a:ext>
                  </a:extLst>
                </a:gridCol>
                <a:gridCol w="1675053">
                  <a:extLst>
                    <a:ext uri="{9D8B030D-6E8A-4147-A177-3AD203B41FA5}">
                      <a16:colId xmlns:a16="http://schemas.microsoft.com/office/drawing/2014/main" val="1000314679"/>
                    </a:ext>
                  </a:extLst>
                </a:gridCol>
                <a:gridCol w="1675053">
                  <a:extLst>
                    <a:ext uri="{9D8B030D-6E8A-4147-A177-3AD203B41FA5}">
                      <a16:colId xmlns:a16="http://schemas.microsoft.com/office/drawing/2014/main" val="587981265"/>
                    </a:ext>
                  </a:extLst>
                </a:gridCol>
              </a:tblGrid>
              <a:tr h="248798">
                <a:tc>
                  <a:txBody>
                    <a:bodyPr/>
                    <a:lstStyle/>
                    <a:p>
                      <a:pPr marL="0" indent="-126000" algn="ctr">
                        <a:buClr>
                          <a:srgbClr val="1A9AFA"/>
                        </a:buClr>
                        <a:buSzPct val="75000"/>
                        <a:buFontTx/>
                        <a:buNone/>
                      </a:pPr>
                      <a:r>
                        <a:rPr lang="en-US" sz="1100" b="0" dirty="0">
                          <a:solidFill>
                            <a:srgbClr val="2E2E38"/>
                          </a:solidFill>
                          <a:latin typeface="+mj-lt"/>
                        </a:rPr>
                        <a:t>School type</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Elementary avg.</a:t>
                      </a:r>
                      <a:r>
                        <a:rPr lang="en-US" sz="1100" b="0" baseline="30000" dirty="0">
                          <a:solidFill>
                            <a:srgbClr val="2E2E38"/>
                          </a:solidFill>
                          <a:latin typeface="+mj-lt"/>
                        </a:rPr>
                        <a:t>3</a:t>
                      </a:r>
                      <a:endParaRPr lang="en-US" sz="1100" b="0" dirty="0">
                        <a:solidFill>
                          <a:srgbClr val="2E2E38"/>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Non-elementary avg.</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343670">
                <a:tc>
                  <a:txBody>
                    <a:bodyPr/>
                    <a:lstStyle/>
                    <a:p>
                      <a:pPr marL="0" indent="-126000" algn="l">
                        <a:buClr>
                          <a:srgbClr val="1A9AFA"/>
                        </a:buClr>
                        <a:buSzPct val="75000"/>
                        <a:buFontTx/>
                        <a:buNone/>
                      </a:pPr>
                      <a:r>
                        <a:rPr lang="en-US" sz="1100" b="0" dirty="0">
                          <a:solidFill>
                            <a:schemeClr val="bg1"/>
                          </a:solidFill>
                          <a:latin typeface="+mj-lt"/>
                        </a:rPr>
                        <a:t>Traditional</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rgbClr val="2E2E38"/>
                          </a:solidFill>
                          <a:latin typeface="+mj-lt"/>
                        </a:rPr>
                        <a:t>~1.1 miles</a:t>
                      </a:r>
                      <a:endParaRPr lang="en-US" sz="1100" b="0" dirty="0">
                        <a:solidFill>
                          <a:srgbClr val="1A9AFA"/>
                        </a:solidFill>
                        <a:latin typeface="+mj-lt"/>
                      </a:endParaRP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~1.6 miles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343670">
                <a:tc>
                  <a:txBody>
                    <a:bodyPr/>
                    <a:lstStyle/>
                    <a:p>
                      <a:pPr marL="0" indent="-126000" algn="l">
                        <a:buClr>
                          <a:srgbClr val="1A9AFA"/>
                        </a:buClr>
                        <a:buSzPct val="75000"/>
                        <a:buFontTx/>
                        <a:buNone/>
                      </a:pPr>
                      <a:r>
                        <a:rPr lang="en-US" sz="1100" b="0" dirty="0">
                          <a:solidFill>
                            <a:schemeClr val="bg1"/>
                          </a:solidFill>
                          <a:latin typeface="+mj-lt"/>
                        </a:rPr>
                        <a:t>Specialty</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100" b="0" dirty="0">
                          <a:solidFill>
                            <a:schemeClr val="bg1"/>
                          </a:solidFill>
                          <a:latin typeface="+mj-lt"/>
                        </a:rPr>
                        <a:t>~2.9 miles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n-US" sz="1100" b="0" dirty="0">
                          <a:solidFill>
                            <a:srgbClr val="2E2E38"/>
                          </a:solidFill>
                          <a:latin typeface="+mj-lt"/>
                        </a:rPr>
                        <a:t>~2.8 miles</a:t>
                      </a:r>
                    </a:p>
                  </a:txBody>
                  <a:tcPr marL="71972" marR="71972"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sp>
        <p:nvSpPr>
          <p:cNvPr id="125" name="footnote_6380420316088055392" descr="Footnote">
            <a:extLst>
              <a:ext uri="{FF2B5EF4-FFF2-40B4-BE49-F238E27FC236}">
                <a16:creationId xmlns:a16="http://schemas.microsoft.com/office/drawing/2014/main" id="{E897B77B-7263-45C3-A0F4-B0D073E66ABE}"/>
              </a:ext>
            </a:extLst>
          </p:cNvPr>
          <p:cNvSpPr txBox="1"/>
          <p:nvPr/>
        </p:nvSpPr>
        <p:spPr>
          <a:xfrm>
            <a:off x="284026" y="6068706"/>
            <a:ext cx="8554862" cy="365570"/>
          </a:xfrm>
          <a:prstGeom prst="rect">
            <a:avLst/>
          </a:prstGeom>
          <a:noFill/>
        </p:spPr>
        <p:txBody>
          <a:bodyPr vert="horz" wrap="square" lIns="0" tIns="0" rIns="0" bIns="0" numCol="1" rtlCol="0" anchor="b" anchorCtr="0">
            <a:noAutofit/>
          </a:bodyPr>
          <a:lstStyle/>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The algorithm is often run many times in an iterative process</a:t>
            </a:r>
          </a:p>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See </a:t>
            </a:r>
            <a:r>
              <a:rPr lang="en-US" sz="800" dirty="0">
                <a:solidFill>
                  <a:srgbClr val="2E2E38"/>
                </a:solidFill>
                <a:latin typeface="EYInterstate Light"/>
                <a:cs typeface="Arial" panose="020B0604020202020204" pitchFamily="34" charset="0"/>
                <a:hlinkClick r:id="rId16" action="ppaction://hlinksldjump"/>
              </a:rPr>
              <a:t>appendix</a:t>
            </a:r>
            <a:r>
              <a:rPr lang="en-US" sz="800" dirty="0">
                <a:solidFill>
                  <a:srgbClr val="2E2E38"/>
                </a:solidFill>
                <a:latin typeface="EYInterstate Light"/>
                <a:cs typeface="Arial" panose="020B0604020202020204" pitchFamily="34" charset="0"/>
              </a:rPr>
              <a:t> for data approach</a:t>
            </a:r>
          </a:p>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Elementary schools includes all schools limited to grades below 7th (</a:t>
            </a:r>
            <a:r>
              <a:rPr lang="en-US" sz="800">
                <a:solidFill>
                  <a:srgbClr val="2E2E38"/>
                </a:solidFill>
                <a:latin typeface="EYInterstate Light"/>
                <a:cs typeface="Arial" panose="020B0604020202020204" pitchFamily="34" charset="0"/>
              </a:rPr>
              <a:t>e.g., </a:t>
            </a:r>
            <a:r>
              <a:rPr lang="en-US" sz="800" dirty="0">
                <a:solidFill>
                  <a:srgbClr val="2E2E38"/>
                </a:solidFill>
                <a:latin typeface="EYInterstate Light"/>
                <a:cs typeface="Arial" panose="020B0604020202020204" pitchFamily="34" charset="0"/>
              </a:rPr>
              <a:t>K-3, K-5, and K-6, but not a K-8 school); Elementary specialty only includes the relevant McKinley campus</a:t>
            </a:r>
          </a:p>
        </p:txBody>
      </p:sp>
      <p:sp>
        <p:nvSpPr>
          <p:cNvPr id="124" name="source_6380420058075255931" descr="Source">
            <a:extLst>
              <a:ext uri="{FF2B5EF4-FFF2-40B4-BE49-F238E27FC236}">
                <a16:creationId xmlns:a16="http://schemas.microsoft.com/office/drawing/2014/main" id="{DD64D17C-CF03-457A-9EF5-8DBD46B20E29}"/>
              </a:ext>
            </a:extLst>
          </p:cNvPr>
          <p:cNvSpPr txBox="1"/>
          <p:nvPr/>
        </p:nvSpPr>
        <p:spPr>
          <a:xfrm>
            <a:off x="284028" y="6620855"/>
            <a:ext cx="3121314" cy="209288"/>
          </a:xfrm>
          <a:prstGeom prst="rect">
            <a:avLst/>
          </a:prstGeom>
          <a:noFill/>
        </p:spPr>
        <p:txBody>
          <a:bodyPr vert="horz" wrap="square" lIns="0" tIns="0" rIns="0" bIns="0" rtlCol="0">
            <a:spAutoFit/>
          </a:bodyPr>
          <a:lstStyle/>
          <a:p>
            <a:pPr defTabSz="913943">
              <a:lnSpc>
                <a:spcPct val="85000"/>
              </a:lnSpc>
              <a:spcAft>
                <a:spcPts val="600"/>
              </a:spcAft>
              <a:buSzPct val="75000"/>
            </a:pPr>
            <a:r>
              <a:rPr lang="en-US" sz="800">
                <a:solidFill>
                  <a:srgbClr val="2E2E38"/>
                </a:solidFill>
                <a:latin typeface="EYInterstate Light"/>
                <a:cs typeface="Arial" panose="020B0604020202020204" pitchFamily="34" charset="0"/>
              </a:rPr>
              <a:t>Source: BPS and DESE policies; BPS student assignment files; EY DESE, BPS, and school interviews</a:t>
            </a:r>
          </a:p>
        </p:txBody>
      </p:sp>
      <p:sp>
        <p:nvSpPr>
          <p:cNvPr id="41" name="TextBox 40">
            <a:extLst>
              <a:ext uri="{FF2B5EF4-FFF2-40B4-BE49-F238E27FC236}">
                <a16:creationId xmlns:a16="http://schemas.microsoft.com/office/drawing/2014/main" id="{985454B5-2DE3-46DD-BA69-A728B202F91C}"/>
              </a:ext>
            </a:extLst>
          </p:cNvPr>
          <p:cNvSpPr txBox="1"/>
          <p:nvPr/>
        </p:nvSpPr>
        <p:spPr>
          <a:xfrm>
            <a:off x="3654467" y="6427091"/>
            <a:ext cx="5184423"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en-US" sz="999" i="1">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a:solidFill>
                <a:srgbClr val="2E2E38"/>
              </a:solidFill>
              <a:latin typeface="EYInterstate Ligh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a:solidFill>
                  <a:srgbClr val="2E2E38"/>
                </a:solidFill>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a:solidFill>
                  <a:srgbClr val="2E2E38"/>
                </a:solidFill>
              </a:rPr>
              <a:t>Page </a:t>
            </a:r>
            <a:fld id="{F1BC30E3-FFE5-4B91-AA19-87A149EBB9EE}" type="slidenum">
              <a:rPr lang="en-GB">
                <a:solidFill>
                  <a:srgbClr val="2E2E38"/>
                </a:solidFill>
              </a:rPr>
              <a:pPr/>
              <a:t>59</a:t>
            </a:fld>
            <a:endParaRPr lang="en-GB">
              <a:solidFill>
                <a:srgbClr val="2E2E38"/>
              </a:solidFill>
            </a:endParaRPr>
          </a:p>
        </p:txBody>
      </p:sp>
    </p:spTree>
    <p:extLst>
      <p:ext uri="{BB962C8B-B14F-4D97-AF65-F5344CB8AC3E}">
        <p14:creationId xmlns:p14="http://schemas.microsoft.com/office/powerpoint/2010/main" val="129897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79658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1" name="think-cell Slide" r:id="rId19" imgW="415" imgH="416" progId="TCLayout.ActiveDocument.1">
                  <p:embed/>
                </p:oleObj>
              </mc:Choice>
              <mc:Fallback>
                <p:oleObj name="think-cell Slide" r:id="rId19" imgW="415" imgH="416" progId="TCLayout.ActiveDocument.1">
                  <p:embed/>
                  <p:pic>
                    <p:nvPic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B2245B-5C9D-404F-9D96-25B3898EDCB6}"/>
              </a:ext>
            </a:extLst>
          </p:cNvPr>
          <p:cNvSpPr>
            <a:spLocks noGrp="1"/>
          </p:cNvSpPr>
          <p:nvPr>
            <p:ph type="title"/>
          </p:nvPr>
        </p:nvSpPr>
        <p:spPr/>
        <p:txBody>
          <a:bodyPr vert="horz"/>
          <a:lstStyle/>
          <a:p>
            <a:r>
              <a:rPr lang="de-DE"/>
              <a:t>Executive summary (3/8)</a:t>
            </a:r>
            <a:endParaRPr lang="de-DE" sz="1600">
              <a:highlight>
                <a:srgbClr val="FFFF00"/>
              </a:highlight>
            </a:endParaRPr>
          </a:p>
        </p:txBody>
      </p:sp>
      <p:sp>
        <p:nvSpPr>
          <p:cNvPr id="111" name="Arrow: Left-Right 110">
            <a:extLst>
              <a:ext uri="{FF2B5EF4-FFF2-40B4-BE49-F238E27FC236}">
                <a16:creationId xmlns:a16="http://schemas.microsoft.com/office/drawing/2014/main" id="{761946FD-A48B-4812-866C-BED46DAC1FE6}"/>
              </a:ext>
            </a:extLst>
          </p:cNvPr>
          <p:cNvSpPr/>
          <p:nvPr/>
        </p:nvSpPr>
        <p:spPr>
          <a:xfrm>
            <a:off x="1758146" y="1420799"/>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Composite risk ratings, by data domain</a:t>
            </a:r>
            <a:endParaRPr lang="en-US" sz="1200" dirty="0">
              <a:solidFill>
                <a:schemeClr val="bg1"/>
              </a:solidFill>
            </a:endParaRPr>
          </a:p>
        </p:txBody>
      </p:sp>
      <p:cxnSp>
        <p:nvCxnSpPr>
          <p:cNvPr id="112" name="Straight Connector 111">
            <a:extLst>
              <a:ext uri="{FF2B5EF4-FFF2-40B4-BE49-F238E27FC236}">
                <a16:creationId xmlns:a16="http://schemas.microsoft.com/office/drawing/2014/main" id="{B0903719-854E-4FA2-9323-2F1BF0CA1215}"/>
              </a:ext>
              <a:ext uri="{C183D7F6-B498-43B3-948B-1728B52AA6E4}">
                <adec:decorative xmlns:adec="http://schemas.microsoft.com/office/drawing/2017/decorative" val="1"/>
              </a:ext>
            </a:extLst>
          </p:cNvPr>
          <p:cNvCxnSpPr>
            <a:stCxn id="111" idx="4"/>
            <a:endCxn id="111" idx="6"/>
          </p:cNvCxnSpPr>
          <p:nvPr/>
        </p:nvCxnSpPr>
        <p:spPr>
          <a:xfrm>
            <a:off x="1758146" y="167816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6380723481983799272">
            <a:extLst>
              <a:ext uri="{FF2B5EF4-FFF2-40B4-BE49-F238E27FC236}">
                <a16:creationId xmlns:a16="http://schemas.microsoft.com/office/drawing/2014/main" id="{555D3CB8-371B-48D6-8B94-B278D2245641}"/>
              </a:ext>
            </a:extLst>
          </p:cNvPr>
          <p:cNvGraphicFramePr>
            <a:graphicFrameLocks noGrp="1"/>
          </p:cNvGraphicFramePr>
          <p:nvPr>
            <p:custDataLst>
              <p:tags r:id="rId3"/>
            </p:custDataLst>
          </p:nvPr>
        </p:nvGraphicFramePr>
        <p:xfrm>
          <a:off x="1079629" y="1796150"/>
          <a:ext cx="4834154" cy="3806199"/>
        </p:xfrm>
        <a:graphic>
          <a:graphicData uri="http://schemas.openxmlformats.org/drawingml/2006/table">
            <a:tbl>
              <a:tblPr firstRow="1" bandRow="1">
                <a:tableStyleId>{5C22544A-7EE6-4342-B048-85BDC9FD1C3A}</a:tableStyleId>
              </a:tblPr>
              <a:tblGrid>
                <a:gridCol w="1543565">
                  <a:extLst>
                    <a:ext uri="{9D8B030D-6E8A-4147-A177-3AD203B41FA5}">
                      <a16:colId xmlns:a16="http://schemas.microsoft.com/office/drawing/2014/main" val="1000314679"/>
                    </a:ext>
                  </a:extLst>
                </a:gridCol>
                <a:gridCol w="3290589">
                  <a:extLst>
                    <a:ext uri="{9D8B030D-6E8A-4147-A177-3AD203B41FA5}">
                      <a16:colId xmlns:a16="http://schemas.microsoft.com/office/drawing/2014/main" val="4193450703"/>
                    </a:ext>
                  </a:extLst>
                </a:gridCol>
              </a:tblGrid>
              <a:tr h="347753">
                <a:tc>
                  <a:txBody>
                    <a:bodyPr/>
                    <a:lstStyle/>
                    <a:p>
                      <a:pPr marL="0" indent="-126000" algn="ctr">
                        <a:buClr>
                          <a:srgbClr val="1A9AFA"/>
                        </a:buClr>
                        <a:buSzPct val="75000"/>
                        <a:buFontTx/>
                        <a:buNone/>
                      </a:pPr>
                      <a:r>
                        <a:rPr lang="en-US" sz="1400" b="0" dirty="0">
                          <a:solidFill>
                            <a:schemeClr val="tx1"/>
                          </a:solidFill>
                          <a:latin typeface="+mj-lt"/>
                        </a:rPr>
                        <a:t>Composite risk rating</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a:r>
                        <a:rPr lang="de-DE" sz="1400" b="0" kern="1200">
                          <a:solidFill>
                            <a:schemeClr val="tx1"/>
                          </a:solidFill>
                          <a:latin typeface="+mj-lt"/>
                          <a:ea typeface="+mn-ea"/>
                          <a:cs typeface="+mn-cs"/>
                        </a:rPr>
                        <a:t>Data domain (composite risk score)</a:t>
                      </a:r>
                      <a:r>
                        <a:rPr lang="de-DE" sz="1400" b="0" kern="1200" baseline="30000">
                          <a:solidFill>
                            <a:schemeClr val="tx1"/>
                          </a:solidFill>
                          <a:latin typeface="+mj-lt"/>
                          <a:ea typeface="+mn-ea"/>
                          <a:cs typeface="+mn-cs"/>
                        </a:rPr>
                        <a:t>1</a:t>
                      </a:r>
                      <a:endParaRPr lang="de-DE" sz="1400" b="0" kern="1200">
                        <a:solidFill>
                          <a:schemeClr val="tx1"/>
                        </a:solidFill>
                        <a:latin typeface="+mj-lt"/>
                        <a:ea typeface="+mn-ea"/>
                        <a:cs typeface="+mn-cs"/>
                      </a:endParaRP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126493">
                <a:tc>
                  <a:txBody>
                    <a:bodyPr/>
                    <a:lstStyle/>
                    <a:p>
                      <a:pPr marL="0" indent="-126000" algn="ctr">
                        <a:buClr>
                          <a:srgbClr val="1A9AFA"/>
                        </a:buClr>
                        <a:buSzPct val="75000"/>
                        <a:buFontTx/>
                        <a:buNone/>
                      </a:pPr>
                      <a:endParaRPr lang="en-US" sz="1400" b="0" dirty="0">
                        <a:solidFill>
                          <a:schemeClr val="bg1"/>
                        </a:solidFill>
                        <a:latin typeface="+mj-lt"/>
                      </a:endParaRPr>
                    </a:p>
                    <a:p>
                      <a:pPr marL="0" indent="-126000" algn="ctr">
                        <a:buClr>
                          <a:srgbClr val="1A9AFA"/>
                        </a:buClr>
                        <a:buSzPct val="75000"/>
                        <a:buFontTx/>
                        <a:buNone/>
                      </a:pPr>
                      <a:endParaRPr lang="en-US" sz="1400" b="0" dirty="0">
                        <a:solidFill>
                          <a:schemeClr val="bg1"/>
                        </a:solidFill>
                        <a:latin typeface="+mj-lt"/>
                      </a:endParaRPr>
                    </a:p>
                    <a:p>
                      <a:pPr marL="0" indent="-126000" algn="ctr">
                        <a:buClr>
                          <a:srgbClr val="1A9AFA"/>
                        </a:buClr>
                        <a:buSzPct val="75000"/>
                        <a:buFontTx/>
                        <a:buNone/>
                      </a:pPr>
                      <a:r>
                        <a:rPr lang="en-US" sz="1400" b="0" dirty="0">
                          <a:solidFill>
                            <a:schemeClr val="bg1"/>
                          </a:solidFill>
                          <a:latin typeface="+mj-lt"/>
                        </a:rPr>
                        <a:t>Greatest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Student exit – withdrawals (15)</a:t>
                      </a:r>
                    </a:p>
                    <a:p>
                      <a:pPr marL="126000" lvl="0" indent="-126000" algn="l" rtl="0" fontAlgn="t">
                        <a:lnSpc>
                          <a:spcPct val="100000"/>
                        </a:lnSpc>
                        <a:spcAft>
                          <a:spcPts val="200"/>
                        </a:spcAft>
                        <a:buClrTx/>
                        <a:buSzPct val="75000"/>
                        <a:buFont typeface="Wingdings 3" panose="05040102010807070707" pitchFamily="18" charset="2"/>
                        <a:buChar char=""/>
                      </a:pPr>
                      <a:r>
                        <a:rPr lang="en-US" sz="1400" u="none" strike="noStrike" kern="1200" dirty="0">
                          <a:solidFill>
                            <a:schemeClr val="bg1"/>
                          </a:solidFill>
                          <a:effectLst/>
                          <a:latin typeface="+mn-lt"/>
                          <a:ea typeface="+mn-ea"/>
                          <a:cs typeface="Arial" panose="020B0604020202020204" pitchFamily="34" charset="0"/>
                        </a:rPr>
                        <a:t>Student restraints (15)</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dirty="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dirty="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dirty="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400" b="0" dirty="0">
                          <a:solidFill>
                            <a:schemeClr val="bg1"/>
                          </a:solidFill>
                          <a:latin typeface="+mj-lt"/>
                        </a:rPr>
                        <a:t>Moderate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AM bus – on time performance (14)</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Special Education (11)</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Parental complaints (10)</a:t>
                      </a:r>
                      <a:endParaRPr lang="en-US" sz="1400" b="0"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3485540"/>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n-US" sz="1400" b="0" dirty="0">
                          <a:solidFill>
                            <a:schemeClr val="bg1"/>
                          </a:solidFill>
                          <a:latin typeface="+mj-lt"/>
                        </a:rPr>
                        <a:t>Least risk</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a:buClrTx/>
                        <a:buSzPct val="75000"/>
                        <a:buFont typeface="Wingdings 3" panose="05040102010807070707" pitchFamily="18" charset="2"/>
                        <a:buChar char=""/>
                      </a:pPr>
                      <a:r>
                        <a:rPr lang="en-US" sz="1400" b="0" dirty="0">
                          <a:solidFill>
                            <a:srgbClr val="2E2E38"/>
                          </a:solidFill>
                          <a:latin typeface="+mj-lt"/>
                        </a:rPr>
                        <a:t>Student discipline (9)</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n-US" sz="1400" b="0" kern="1200" dirty="0">
                          <a:solidFill>
                            <a:srgbClr val="2E2E38"/>
                          </a:solidFill>
                          <a:latin typeface="+mn-lt"/>
                          <a:ea typeface="+mn-ea"/>
                          <a:cs typeface="+mn-cs"/>
                        </a:rPr>
                        <a:t>English Learners (9)</a:t>
                      </a:r>
                      <a:endParaRPr lang="en-US" sz="1400" b="0" dirty="0">
                        <a:solidFill>
                          <a:srgbClr val="2E2E38"/>
                        </a:solidFill>
                        <a:latin typeface="+mj-lt"/>
                      </a:endParaRPr>
                    </a:p>
                    <a:p>
                      <a:pPr marL="126000" lvl="0" indent="-126000" algn="l">
                        <a:buClrTx/>
                        <a:buSzPct val="75000"/>
                        <a:buFont typeface="Wingdings 3" panose="05040102010807070707" pitchFamily="18" charset="2"/>
                        <a:buChar char=""/>
                      </a:pPr>
                      <a:r>
                        <a:rPr lang="en-US" sz="1400" b="0" dirty="0">
                          <a:solidFill>
                            <a:srgbClr val="2E2E38"/>
                          </a:solidFill>
                          <a:latin typeface="+mj-lt"/>
                        </a:rPr>
                        <a:t>Student enrollment (8)</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723542"/>
                  </a:ext>
                </a:extLst>
              </a:tr>
            </a:tbl>
          </a:graphicData>
        </a:graphic>
      </p:graphicFrame>
      <p:grpSp>
        <p:nvGrpSpPr>
          <p:cNvPr id="69" name="Traffic light_63807312010865528933">
            <a:extLst>
              <a:ext uri="{FF2B5EF4-FFF2-40B4-BE49-F238E27FC236}">
                <a16:creationId xmlns:a16="http://schemas.microsoft.com/office/drawing/2014/main" id="{3D6A8D57-BD6A-4861-A7D9-D4B0F7609018}"/>
              </a:ext>
              <a:ext uri="{C183D7F6-B498-43B3-948B-1728B52AA6E4}">
                <adec:decorative xmlns:adec="http://schemas.microsoft.com/office/drawing/2017/decorative" val="1"/>
              </a:ext>
            </a:extLst>
          </p:cNvPr>
          <p:cNvGrpSpPr>
            <a:grpSpLocks noChangeAspect="1"/>
          </p:cNvGrpSpPr>
          <p:nvPr>
            <p:custDataLst>
              <p:tags r:id="rId4"/>
            </p:custDataLst>
          </p:nvPr>
        </p:nvGrpSpPr>
        <p:grpSpPr>
          <a:xfrm>
            <a:off x="1734495" y="2506478"/>
            <a:ext cx="233834" cy="559277"/>
            <a:chOff x="201342" y="1895021"/>
            <a:chExt cx="172071" cy="411554"/>
          </a:xfrm>
        </p:grpSpPr>
        <p:sp>
          <p:nvSpPr>
            <p:cNvPr id="70" name="Rectangle: Rounded Corners 69">
              <a:extLst>
                <a:ext uri="{FF2B5EF4-FFF2-40B4-BE49-F238E27FC236}">
                  <a16:creationId xmlns:a16="http://schemas.microsoft.com/office/drawing/2014/main" id="{56CC0AAF-3111-4AAA-B5C0-436F0B64EE83}"/>
                </a:ext>
                <a:ext uri="{C183D7F6-B498-43B3-948B-1728B52AA6E4}">
                  <adec:decorative xmlns:adec="http://schemas.microsoft.com/office/drawing/2017/decorative" val="1"/>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1" name="Freeform 28">
              <a:extLst>
                <a:ext uri="{FF2B5EF4-FFF2-40B4-BE49-F238E27FC236}">
                  <a16:creationId xmlns:a16="http://schemas.microsoft.com/office/drawing/2014/main" id="{0B7CDCDD-D388-4CD0-8B84-25755C43B390}"/>
                </a:ext>
                <a:ext uri="{C183D7F6-B498-43B3-948B-1728B52AA6E4}">
                  <adec:decorative xmlns:adec="http://schemas.microsoft.com/office/drawing/2017/decorative" val="1"/>
                </a:ext>
              </a:extLst>
            </p:cNvPr>
            <p:cNvSpPr>
              <a:spLocks noChangeAspect="1"/>
            </p:cNvSpPr>
            <p:nvPr>
              <p:custDataLst>
                <p:tags r:id="rId14"/>
              </p:custDataLst>
            </p:nvPr>
          </p:nvSpPr>
          <p:spPr bwMode="auto">
            <a:xfrm>
              <a:off x="241728" y="1931927"/>
              <a:ext cx="91300" cy="91300"/>
            </a:xfrm>
            <a:prstGeom prst="ellipse">
              <a:avLst/>
            </a:prstGeom>
            <a:solidFill>
              <a:srgbClr val="F04C3E"/>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72" name="Oval 71">
              <a:extLst>
                <a:ext uri="{FF2B5EF4-FFF2-40B4-BE49-F238E27FC236}">
                  <a16:creationId xmlns:a16="http://schemas.microsoft.com/office/drawing/2014/main" id="{CA7F7382-A8E1-455D-84EF-F37554EC4132}"/>
                </a:ext>
                <a:ext uri="{C183D7F6-B498-43B3-948B-1728B52AA6E4}">
                  <adec:decorative xmlns:adec="http://schemas.microsoft.com/office/drawing/2017/decorative" val="1"/>
                </a:ext>
              </a:extLst>
            </p:cNvPr>
            <p:cNvSpPr>
              <a:spLocks noChangeAspect="1"/>
            </p:cNvSpPr>
            <p:nvPr>
              <p:custDataLst>
                <p:tags r:id="rId15"/>
              </p:custDataLst>
            </p:nvPr>
          </p:nvSpPr>
          <p:spPr bwMode="auto">
            <a:xfrm>
              <a:off x="241728"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3" name="Oval 72">
              <a:extLst>
                <a:ext uri="{FF2B5EF4-FFF2-40B4-BE49-F238E27FC236}">
                  <a16:creationId xmlns:a16="http://schemas.microsoft.com/office/drawing/2014/main" id="{06B3C707-416C-45D4-AF47-1B524A76C80D}"/>
                </a:ext>
                <a:ext uri="{C183D7F6-B498-43B3-948B-1728B52AA6E4}">
                  <adec:decorative xmlns:adec="http://schemas.microsoft.com/office/drawing/2017/decorative" val="1"/>
                </a:ext>
              </a:extLst>
            </p:cNvPr>
            <p:cNvSpPr>
              <a:spLocks noChangeAspect="1"/>
            </p:cNvSpPr>
            <p:nvPr>
              <p:custDataLst>
                <p:tags r:id="rId16"/>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grpSp>
      <p:grpSp>
        <p:nvGrpSpPr>
          <p:cNvPr id="74" name="Traffic light_63807312013468157334">
            <a:extLst>
              <a:ext uri="{FF2B5EF4-FFF2-40B4-BE49-F238E27FC236}">
                <a16:creationId xmlns:a16="http://schemas.microsoft.com/office/drawing/2014/main" id="{15E32BF7-D9FF-4715-875A-B885BDE4A783}"/>
              </a:ext>
              <a:ext uri="{C183D7F6-B498-43B3-948B-1728B52AA6E4}">
                <adec:decorative xmlns:adec="http://schemas.microsoft.com/office/drawing/2017/decorative" val="1"/>
              </a:ext>
            </a:extLst>
          </p:cNvPr>
          <p:cNvGrpSpPr>
            <a:grpSpLocks noChangeAspect="1"/>
          </p:cNvGrpSpPr>
          <p:nvPr>
            <p:custDataLst>
              <p:tags r:id="rId5"/>
            </p:custDataLst>
          </p:nvPr>
        </p:nvGrpSpPr>
        <p:grpSpPr>
          <a:xfrm>
            <a:off x="1734495" y="3632971"/>
            <a:ext cx="233834" cy="559277"/>
            <a:chOff x="201342" y="1895021"/>
            <a:chExt cx="172071" cy="411554"/>
          </a:xfrm>
        </p:grpSpPr>
        <p:sp>
          <p:nvSpPr>
            <p:cNvPr id="75" name="Rectangle: Rounded Corners 74">
              <a:extLst>
                <a:ext uri="{FF2B5EF4-FFF2-40B4-BE49-F238E27FC236}">
                  <a16:creationId xmlns:a16="http://schemas.microsoft.com/office/drawing/2014/main" id="{1C5CACEF-090D-4D63-8847-D8229993E572}"/>
                </a:ext>
                <a:ext uri="{C183D7F6-B498-43B3-948B-1728B52AA6E4}">
                  <adec:decorative xmlns:adec="http://schemas.microsoft.com/office/drawing/2017/decorative" val="1"/>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6" name="Freeform 28">
              <a:extLst>
                <a:ext uri="{FF2B5EF4-FFF2-40B4-BE49-F238E27FC236}">
                  <a16:creationId xmlns:a16="http://schemas.microsoft.com/office/drawing/2014/main" id="{63F1BB85-F5B1-4CCA-A580-9D339DDC3AEF}"/>
                </a:ext>
                <a:ext uri="{C183D7F6-B498-43B3-948B-1728B52AA6E4}">
                  <adec:decorative xmlns:adec="http://schemas.microsoft.com/office/drawing/2017/decorative" val="1"/>
                </a:ext>
              </a:extLst>
            </p:cNvPr>
            <p:cNvSpPr>
              <a:spLocks noChangeAspect="1"/>
            </p:cNvSpPr>
            <p:nvPr>
              <p:custDataLst>
                <p:tags r:id="rId11"/>
              </p:custDataLst>
            </p:nvPr>
          </p:nvSpPr>
          <p:spPr bwMode="auto">
            <a:xfrm>
              <a:off x="241728" y="1931927"/>
              <a:ext cx="91300" cy="91300"/>
            </a:xfrm>
            <a:prstGeom prst="ellipse">
              <a:avLst/>
            </a:prstGeom>
            <a:solidFill>
              <a:srgbClr val="FFFFFF"/>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77" name="Oval 76">
              <a:extLst>
                <a:ext uri="{FF2B5EF4-FFF2-40B4-BE49-F238E27FC236}">
                  <a16:creationId xmlns:a16="http://schemas.microsoft.com/office/drawing/2014/main" id="{9EF219E8-89FD-436D-B468-C6C35DA905B2}"/>
                </a:ext>
                <a:ext uri="{C183D7F6-B498-43B3-948B-1728B52AA6E4}">
                  <adec:decorative xmlns:adec="http://schemas.microsoft.com/office/drawing/2017/decorative" val="1"/>
                </a:ext>
              </a:extLst>
            </p:cNvPr>
            <p:cNvSpPr>
              <a:spLocks noChangeAspect="1"/>
            </p:cNvSpPr>
            <p:nvPr>
              <p:custDataLst>
                <p:tags r:id="rId12"/>
              </p:custDataLst>
            </p:nvPr>
          </p:nvSpPr>
          <p:spPr bwMode="auto">
            <a:xfrm>
              <a:off x="241728" y="2055148"/>
              <a:ext cx="91300" cy="91300"/>
            </a:xfrm>
            <a:prstGeom prst="ellipse">
              <a:avLst/>
            </a:prstGeom>
            <a:solidFill>
              <a:schemeClr val="tx2"/>
            </a:solidFill>
            <a:ln w="9525">
              <a:solidFill>
                <a:schemeClr val="tx1"/>
              </a:solid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78" name="Oval 77">
              <a:extLst>
                <a:ext uri="{FF2B5EF4-FFF2-40B4-BE49-F238E27FC236}">
                  <a16:creationId xmlns:a16="http://schemas.microsoft.com/office/drawing/2014/main" id="{FE86DDA7-9FCA-4395-8A57-F5459E36B3B6}"/>
                </a:ext>
                <a:ext uri="{C183D7F6-B498-43B3-948B-1728B52AA6E4}">
                  <adec:decorative xmlns:adec="http://schemas.microsoft.com/office/drawing/2017/decorative" val="1"/>
                </a:ext>
              </a:extLst>
            </p:cNvPr>
            <p:cNvSpPr>
              <a:spLocks noChangeAspect="1"/>
            </p:cNvSpPr>
            <p:nvPr>
              <p:custDataLst>
                <p:tags r:id="rId13"/>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grpSp>
      <p:grpSp>
        <p:nvGrpSpPr>
          <p:cNvPr id="104" name="Traffic light_63807312022873461540">
            <a:extLst>
              <a:ext uri="{FF2B5EF4-FFF2-40B4-BE49-F238E27FC236}">
                <a16:creationId xmlns:a16="http://schemas.microsoft.com/office/drawing/2014/main" id="{2EF5A96B-3517-4FF4-809F-1EEF108FB568}"/>
              </a:ext>
              <a:ext uri="{C183D7F6-B498-43B3-948B-1728B52AA6E4}">
                <adec:decorative xmlns:adec="http://schemas.microsoft.com/office/drawing/2017/decorative" val="1"/>
              </a:ext>
            </a:extLst>
          </p:cNvPr>
          <p:cNvGrpSpPr>
            <a:grpSpLocks noChangeAspect="1"/>
          </p:cNvGrpSpPr>
          <p:nvPr>
            <p:custDataLst>
              <p:tags r:id="rId6"/>
            </p:custDataLst>
          </p:nvPr>
        </p:nvGrpSpPr>
        <p:grpSpPr>
          <a:xfrm>
            <a:off x="1734495" y="4759464"/>
            <a:ext cx="233834" cy="559277"/>
            <a:chOff x="623266" y="1895021"/>
            <a:chExt cx="172071" cy="411554"/>
          </a:xfrm>
        </p:grpSpPr>
        <p:sp>
          <p:nvSpPr>
            <p:cNvPr id="105" name="Rectangle: Rounded Corners 104">
              <a:extLst>
                <a:ext uri="{FF2B5EF4-FFF2-40B4-BE49-F238E27FC236}">
                  <a16:creationId xmlns:a16="http://schemas.microsoft.com/office/drawing/2014/main" id="{20BBF47B-071A-4308-A6C5-11EF4A7EE076}"/>
                </a:ext>
                <a:ext uri="{C183D7F6-B498-43B3-948B-1728B52AA6E4}">
                  <adec:decorative xmlns:adec="http://schemas.microsoft.com/office/drawing/2017/decorative" val="1"/>
                </a:ext>
              </a:extLst>
            </p:cNvPr>
            <p:cNvSpPr>
              <a:spLocks/>
            </p:cNvSpPr>
            <p:nvPr/>
          </p:nvSpPr>
          <p:spPr bwMode="auto">
            <a:xfrm>
              <a:off x="623266"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106" name="Freeform 28">
              <a:extLst>
                <a:ext uri="{FF2B5EF4-FFF2-40B4-BE49-F238E27FC236}">
                  <a16:creationId xmlns:a16="http://schemas.microsoft.com/office/drawing/2014/main" id="{F9F11A47-B536-4BF4-9ADD-ADA6E3BFD444}"/>
                </a:ext>
                <a:ext uri="{C183D7F6-B498-43B3-948B-1728B52AA6E4}">
                  <adec:decorative xmlns:adec="http://schemas.microsoft.com/office/drawing/2017/decorative" val="1"/>
                </a:ext>
              </a:extLst>
            </p:cNvPr>
            <p:cNvSpPr>
              <a:spLocks noChangeAspect="1"/>
            </p:cNvSpPr>
            <p:nvPr>
              <p:custDataLst>
                <p:tags r:id="rId8"/>
              </p:custDataLst>
            </p:nvPr>
          </p:nvSpPr>
          <p:spPr bwMode="auto">
            <a:xfrm>
              <a:off x="663652" y="2178369"/>
              <a:ext cx="91300" cy="91300"/>
            </a:xfrm>
            <a:prstGeom prst="ellipse">
              <a:avLst/>
            </a:prstGeom>
            <a:solidFill>
              <a:schemeClr val="accent1">
                <a:lumMod val="20000"/>
                <a:lumOff val="80000"/>
              </a:schemeClr>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dirty="0">
                <a:solidFill>
                  <a:srgbClr val="000000"/>
                </a:solidFill>
                <a:latin typeface="Arial"/>
              </a:endParaRPr>
            </a:p>
          </p:txBody>
        </p:sp>
        <p:sp>
          <p:nvSpPr>
            <p:cNvPr id="107" name="Oval 106">
              <a:extLst>
                <a:ext uri="{FF2B5EF4-FFF2-40B4-BE49-F238E27FC236}">
                  <a16:creationId xmlns:a16="http://schemas.microsoft.com/office/drawing/2014/main" id="{1AC2628E-1F0C-4183-B9CC-B3C8A5D13DC2}"/>
                </a:ext>
                <a:ext uri="{C183D7F6-B498-43B3-948B-1728B52AA6E4}">
                  <adec:decorative xmlns:adec="http://schemas.microsoft.com/office/drawing/2017/decorative" val="1"/>
                </a:ext>
              </a:extLst>
            </p:cNvPr>
            <p:cNvSpPr>
              <a:spLocks noChangeAspect="1"/>
            </p:cNvSpPr>
            <p:nvPr>
              <p:custDataLst>
                <p:tags r:id="rId9"/>
              </p:custDataLst>
            </p:nvPr>
          </p:nvSpPr>
          <p:spPr bwMode="auto">
            <a:xfrm>
              <a:off x="663652"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sp>
          <p:nvSpPr>
            <p:cNvPr id="108" name="Oval 107">
              <a:extLst>
                <a:ext uri="{FF2B5EF4-FFF2-40B4-BE49-F238E27FC236}">
                  <a16:creationId xmlns:a16="http://schemas.microsoft.com/office/drawing/2014/main" id="{D2DDC42B-A075-412D-A494-040694CED4A8}"/>
                </a:ext>
                <a:ext uri="{C183D7F6-B498-43B3-948B-1728B52AA6E4}">
                  <adec:decorative xmlns:adec="http://schemas.microsoft.com/office/drawing/2017/decorative" val="1"/>
                </a:ext>
              </a:extLst>
            </p:cNvPr>
            <p:cNvSpPr>
              <a:spLocks noChangeAspect="1"/>
            </p:cNvSpPr>
            <p:nvPr>
              <p:custDataLst>
                <p:tags r:id="rId10"/>
              </p:custDataLst>
            </p:nvPr>
          </p:nvSpPr>
          <p:spPr bwMode="auto">
            <a:xfrm>
              <a:off x="663652" y="1931927"/>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dirty="0">
                <a:solidFill>
                  <a:srgbClr val="000000"/>
                </a:solidFill>
                <a:latin typeface="Arial"/>
              </a:endParaRPr>
            </a:p>
          </p:txBody>
        </p:sp>
      </p:grpSp>
      <p:sp>
        <p:nvSpPr>
          <p:cNvPr id="114" name="Arrow: Left-Right 113">
            <a:extLst>
              <a:ext uri="{FF2B5EF4-FFF2-40B4-BE49-F238E27FC236}">
                <a16:creationId xmlns:a16="http://schemas.microsoft.com/office/drawing/2014/main" id="{FD65BF46-8E3A-4722-BC77-DE1056C89551}"/>
              </a:ext>
            </a:extLst>
          </p:cNvPr>
          <p:cNvSpPr/>
          <p:nvPr/>
        </p:nvSpPr>
        <p:spPr>
          <a:xfrm>
            <a:off x="7349456" y="1436006"/>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Risk rating approach</a:t>
            </a:r>
            <a:endParaRPr lang="en-US" sz="1200" dirty="0">
              <a:solidFill>
                <a:schemeClr val="bg1"/>
              </a:solidFill>
            </a:endParaRPr>
          </a:p>
        </p:txBody>
      </p:sp>
      <p:cxnSp>
        <p:nvCxnSpPr>
          <p:cNvPr id="115" name="Straight Connector 114">
            <a:extLst>
              <a:ext uri="{FF2B5EF4-FFF2-40B4-BE49-F238E27FC236}">
                <a16:creationId xmlns:a16="http://schemas.microsoft.com/office/drawing/2014/main" id="{97F6128A-5717-44E8-8ED5-F49144B25E14}"/>
              </a:ext>
              <a:ext uri="{C183D7F6-B498-43B3-948B-1728B52AA6E4}">
                <adec:decorative xmlns:adec="http://schemas.microsoft.com/office/drawing/2017/decorative" val="1"/>
              </a:ext>
            </a:extLst>
          </p:cNvPr>
          <p:cNvCxnSpPr>
            <a:stCxn id="114" idx="4"/>
            <a:endCxn id="114" idx="6"/>
          </p:cNvCxnSpPr>
          <p:nvPr/>
        </p:nvCxnSpPr>
        <p:spPr>
          <a:xfrm>
            <a:off x="7349456" y="169337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Bulleted list_63807312657711527642">
            <a:extLst>
              <a:ext uri="{FF2B5EF4-FFF2-40B4-BE49-F238E27FC236}">
                <a16:creationId xmlns:a16="http://schemas.microsoft.com/office/drawing/2014/main" id="{0B334091-D1C5-49F7-80BE-9FF6213F6B7E}"/>
              </a:ext>
            </a:extLst>
          </p:cNvPr>
          <p:cNvSpPr>
            <a:spLocks noChangeArrowheads="1"/>
          </p:cNvSpPr>
          <p:nvPr>
            <p:custDataLst>
              <p:tags r:id="rId7"/>
            </p:custDataLst>
          </p:nvPr>
        </p:nvSpPr>
        <p:spPr bwMode="auto">
          <a:xfrm>
            <a:off x="6633205" y="1796150"/>
            <a:ext cx="4819638" cy="2777683"/>
          </a:xfrm>
          <a:prstGeom prst="rect">
            <a:avLst/>
          </a:prstGeom>
          <a:noFill/>
          <a:ln w="12700">
            <a:noFill/>
            <a:miter lim="800000"/>
            <a:headEnd/>
            <a:tailEnd/>
          </a:ln>
          <a:effectLst/>
        </p:spPr>
        <p:txBody>
          <a:bodyPr wrap="square" lIns="0" tIns="0" rIns="0" bIns="0">
            <a:spAutoFit/>
          </a:bodyPr>
          <a:lstStyle/>
          <a:p>
            <a:pPr marL="144000" indent="-144000">
              <a:buSzPct val="75000"/>
              <a:buFont typeface="Wingdings 3" panose="05040102010807070707" pitchFamily="18" charset="2"/>
              <a:buChar char=""/>
            </a:pPr>
            <a:r>
              <a:rPr lang="en-US" altLang="de-DE" sz="1400" dirty="0">
                <a:solidFill>
                  <a:schemeClr val="bg1"/>
                </a:solidFill>
                <a:latin typeface="+mn-lt"/>
              </a:rPr>
              <a:t>After rating the data domains across all seven dimensions based on the rating rubric (see page 20), each data domain was assigned a relative composite level of risk based on th</a:t>
            </a:r>
            <a:r>
              <a:rPr lang="en-US" altLang="de-DE" sz="1400" dirty="0">
                <a:solidFill>
                  <a:schemeClr val="bg1"/>
                </a:solidFill>
              </a:rPr>
              <a:t>e following</a:t>
            </a:r>
            <a:r>
              <a:rPr lang="en-US" altLang="de-DE" sz="1400" dirty="0">
                <a:solidFill>
                  <a:schemeClr val="bg1"/>
                </a:solidFill>
                <a:latin typeface="+mn-lt"/>
              </a:rPr>
              <a:t> composite score ranges</a:t>
            </a:r>
            <a:r>
              <a:rPr lang="en-US" altLang="de-DE" sz="1400" baseline="30000" dirty="0">
                <a:solidFill>
                  <a:schemeClr val="bg1"/>
                </a:solidFill>
                <a:latin typeface="+mn-lt"/>
              </a:rPr>
              <a:t>1</a:t>
            </a:r>
            <a:r>
              <a:rPr lang="en-US" altLang="de-DE" sz="1400" dirty="0">
                <a:solidFill>
                  <a:schemeClr val="bg1"/>
                </a:solidFill>
                <a:latin typeface="+mn-lt"/>
              </a:rPr>
              <a:t>: </a:t>
            </a:r>
          </a:p>
          <a:p>
            <a:pPr marL="302400" lvl="1" indent="-144000">
              <a:buSzPct val="75000"/>
              <a:buFont typeface="Arial" panose="020B0604020202020204" pitchFamily="34" charset="0"/>
              <a:buChar char="–"/>
            </a:pPr>
            <a:r>
              <a:rPr lang="en-US" altLang="de-DE" sz="1400" dirty="0">
                <a:solidFill>
                  <a:schemeClr val="bg1"/>
                </a:solidFill>
                <a:latin typeface="+mn-lt"/>
              </a:rPr>
              <a:t>Greatest risk (&gt;=15)</a:t>
            </a:r>
          </a:p>
          <a:p>
            <a:pPr marL="302400" lvl="1" indent="-144000">
              <a:buSzPct val="75000"/>
              <a:buFont typeface="Arial" panose="020B0604020202020204" pitchFamily="34" charset="0"/>
              <a:buChar char="–"/>
            </a:pPr>
            <a:r>
              <a:rPr lang="en-US" altLang="de-DE" sz="1400" dirty="0">
                <a:solidFill>
                  <a:schemeClr val="bg1"/>
                </a:solidFill>
              </a:rPr>
              <a:t>Moderate risk (10-14)</a:t>
            </a:r>
            <a:endParaRPr lang="en-US" altLang="de-DE" sz="1400" dirty="0">
              <a:solidFill>
                <a:schemeClr val="bg1"/>
              </a:solidFill>
              <a:latin typeface="+mn-lt"/>
            </a:endParaRPr>
          </a:p>
          <a:p>
            <a:pPr marL="302400" lvl="1" indent="-144000">
              <a:spcAft>
                <a:spcPts val="1500"/>
              </a:spcAft>
              <a:buSzPct val="75000"/>
              <a:buFont typeface="Arial" panose="020B0604020202020204" pitchFamily="34" charset="0"/>
              <a:buChar char="–"/>
            </a:pPr>
            <a:r>
              <a:rPr lang="en-US" altLang="de-DE" sz="1400" dirty="0">
                <a:solidFill>
                  <a:schemeClr val="bg1"/>
                </a:solidFill>
              </a:rPr>
              <a:t>Least risk (&lt;=9)</a:t>
            </a:r>
            <a:endParaRPr lang="en-US" altLang="de-DE" sz="1400" dirty="0">
              <a:solidFill>
                <a:schemeClr val="bg1"/>
              </a:solidFill>
              <a:latin typeface="+mn-lt"/>
            </a:endParaRPr>
          </a:p>
          <a:p>
            <a:pPr marL="144000" indent="-144000">
              <a:buSzPct val="75000"/>
              <a:buFont typeface="Wingdings 3" panose="05040102010807070707" pitchFamily="18" charset="2"/>
              <a:buChar char=""/>
            </a:pPr>
            <a:r>
              <a:rPr lang="en-US" altLang="de-DE" sz="1400" dirty="0">
                <a:solidFill>
                  <a:schemeClr val="bg1"/>
                </a:solidFill>
                <a:latin typeface="+mn-lt"/>
              </a:rPr>
              <a:t>Select observations driving each data domain’s composite rating are detailed on the following four pages, along with the opportunities for improvement associated with those observations</a:t>
            </a:r>
          </a:p>
          <a:p>
            <a:pPr marL="144000" indent="-144000">
              <a:buSzPct val="75000"/>
              <a:buFont typeface="Wingdings 3" panose="05040102010807070707" pitchFamily="18" charset="2"/>
              <a:buChar char=""/>
            </a:pPr>
            <a:endParaRPr lang="en-US" altLang="de-DE" sz="1400" dirty="0">
              <a:solidFill>
                <a:schemeClr val="bg1"/>
              </a:solidFill>
            </a:endParaRPr>
          </a:p>
        </p:txBody>
      </p:sp>
      <p:sp>
        <p:nvSpPr>
          <p:cNvPr id="31" name="footnote_6381128198732986610" descr="Footnote">
            <a:extLst>
              <a:ext uri="{FF2B5EF4-FFF2-40B4-BE49-F238E27FC236}">
                <a16:creationId xmlns:a16="http://schemas.microsoft.com/office/drawing/2014/main" id="{DFD42966-C414-478E-A6AA-C5B0D34477F3}"/>
              </a:ext>
            </a:extLst>
          </p:cNvPr>
          <p:cNvSpPr txBox="1"/>
          <p:nvPr/>
        </p:nvSpPr>
        <p:spPr>
          <a:xfrm>
            <a:off x="609916" y="6051461"/>
            <a:ext cx="9985811" cy="347917"/>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To generate a composite risk rating for each data domain, dimension ratings of high, medium and low were assigned numeric values of 3, 2 and 1, respectively, and then totaled within a given data domain</a:t>
            </a:r>
          </a:p>
          <a:p>
            <a:pPr>
              <a:spcBef>
                <a:spcPct val="0"/>
              </a:spcBef>
              <a:spcAft>
                <a:spcPct val="0"/>
              </a:spcAft>
              <a:buSzPct val="100000"/>
            </a:pPr>
            <a:endParaRPr lang="en-US" sz="800" dirty="0">
              <a:solidFill>
                <a:srgbClr val="2E2E38"/>
              </a:solidFill>
              <a:cs typeface="Arial" panose="020B0604020202020204" pitchFamily="34" charset="0"/>
            </a:endParaRPr>
          </a:p>
        </p:txBody>
      </p:sp>
      <p:sp>
        <p:nvSpPr>
          <p:cNvPr id="35" name="TextBox 34">
            <a:extLst>
              <a:ext uri="{FF2B5EF4-FFF2-40B4-BE49-F238E27FC236}">
                <a16:creationId xmlns:a16="http://schemas.microsoft.com/office/drawing/2014/main" id="{ECC91EB3-D9B3-4DD4-8069-8258C1CA078E}"/>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en-US" dirty="0"/>
              <a:t>February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en-IN" dirty="0"/>
              <a:t>Page </a:t>
            </a:r>
            <a:fld id="{F1BC30E3-FFE5-4B91-AA19-87A149EBB9EE}" type="slidenum">
              <a:rPr smtClean="0"/>
              <a:pPr/>
              <a:t>6</a:t>
            </a:fld>
            <a:endParaRPr dirty="0"/>
          </a:p>
        </p:txBody>
      </p:sp>
    </p:spTree>
    <p:extLst>
      <p:ext uri="{BB962C8B-B14F-4D97-AF65-F5344CB8AC3E}">
        <p14:creationId xmlns:p14="http://schemas.microsoft.com/office/powerpoint/2010/main" val="20246945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87525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57"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689391"/>
          </a:xfrm>
        </p:spPr>
        <p:txBody>
          <a:bodyPr vert="horz"/>
          <a:lstStyle/>
          <a:p>
            <a:r>
              <a:rPr lang="en-GB" dirty="0"/>
              <a:t>Detailed domain observations and opportunities (1/2)</a:t>
            </a:r>
            <a:br>
              <a:rPr lang="en-GB" dirty="0"/>
            </a:br>
            <a:r>
              <a:rPr lang="en-GB" sz="1600" dirty="0"/>
              <a:t>BPS student assignment was not evaluated for risk</a:t>
            </a:r>
            <a:endParaRPr lang="en-IN" sz="1600" dirty="0">
              <a:solidFill>
                <a:srgbClr val="FF0000"/>
              </a:solidFill>
            </a:endParaRPr>
          </a:p>
        </p:txBody>
      </p:sp>
      <p:sp>
        <p:nvSpPr>
          <p:cNvPr id="30" name="Rectangle 29">
            <a:extLst>
              <a:ext uri="{FF2B5EF4-FFF2-40B4-BE49-F238E27FC236}">
                <a16:creationId xmlns:a16="http://schemas.microsoft.com/office/drawing/2014/main" id="{7EA5EA9B-1C07-440D-A58F-910313966714}"/>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a:ln>
                  <a:noFill/>
                </a:ln>
                <a:solidFill>
                  <a:srgbClr val="2E2E38"/>
                </a:solidFill>
                <a:effectLst/>
                <a:uLnTx/>
                <a:uFillTx/>
                <a:latin typeface="EYInterstate Light"/>
                <a:ea typeface="+mn-ea"/>
                <a:cs typeface="+mn-cs"/>
              </a:rPr>
              <a:t>7. Student assignment</a:t>
            </a:r>
          </a:p>
        </p:txBody>
      </p:sp>
      <p:sp>
        <p:nvSpPr>
          <p:cNvPr id="14" name="Arrow: Left-Right 13">
            <a:extLst>
              <a:ext uri="{FF2B5EF4-FFF2-40B4-BE49-F238E27FC236}">
                <a16:creationId xmlns:a16="http://schemas.microsoft.com/office/drawing/2014/main" id="{5B8E1559-A3C3-44E2-A221-1842968EA64E}"/>
              </a:ext>
            </a:extLst>
          </p:cNvPr>
          <p:cNvSpPr/>
          <p:nvPr/>
        </p:nvSpPr>
        <p:spPr>
          <a:xfrm>
            <a:off x="4129172" y="1196519"/>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2E2E38"/>
                </a:solidFill>
                <a:effectLst/>
                <a:uLnTx/>
                <a:uFillTx/>
                <a:latin typeface="EYInterstate Light"/>
                <a:ea typeface="+mn-ea"/>
                <a:cs typeface="+mn-cs"/>
              </a:rPr>
              <a:t>Student assignment observations</a:t>
            </a:r>
            <a:r>
              <a:rPr kumimoji="0" lang="en-US" sz="1200" b="1" i="0" u="none" strike="noStrike" kern="1200" cap="none" spc="0" normalizeH="0" baseline="30000" noProof="0">
                <a:ln>
                  <a:noFill/>
                </a:ln>
                <a:solidFill>
                  <a:srgbClr val="2E2E38"/>
                </a:solidFill>
                <a:effectLst/>
                <a:uLnTx/>
                <a:uFillTx/>
                <a:latin typeface="EYInterstate Light"/>
                <a:ea typeface="+mn-ea"/>
                <a:cs typeface="+mn-cs"/>
              </a:rPr>
              <a:t>1</a:t>
            </a:r>
            <a:endParaRPr kumimoji="0" lang="en-US" sz="1200" b="0" i="0" u="none" strike="noStrike" kern="1200" cap="none" spc="0" normalizeH="0" baseline="0" noProof="0">
              <a:ln>
                <a:noFill/>
              </a:ln>
              <a:solidFill>
                <a:srgbClr val="2E2E38"/>
              </a:solidFill>
              <a:effectLst/>
              <a:uLnTx/>
              <a:uFillTx/>
              <a:latin typeface="EYInterstate Light"/>
              <a:ea typeface="+mn-ea"/>
              <a:cs typeface="+mn-cs"/>
            </a:endParaRPr>
          </a:p>
        </p:txBody>
      </p:sp>
      <p:cxnSp>
        <p:nvCxnSpPr>
          <p:cNvPr id="15" name="Straight Connector 14">
            <a:extLst>
              <a:ext uri="{FF2B5EF4-FFF2-40B4-BE49-F238E27FC236}">
                <a16:creationId xmlns:a16="http://schemas.microsoft.com/office/drawing/2014/main" id="{D2FF7A44-C956-4AAB-97B0-AC98C0D2F46E}"/>
              </a:ext>
              <a:ext uri="{C183D7F6-B498-43B3-948B-1728B52AA6E4}">
                <adec:decorative xmlns:adec="http://schemas.microsoft.com/office/drawing/2017/decorative" val="1"/>
              </a:ext>
            </a:extLst>
          </p:cNvPr>
          <p:cNvCxnSpPr>
            <a:cxnSpLocks/>
            <a:stCxn id="14" idx="4"/>
            <a:endCxn id="14" idx="6"/>
          </p:cNvCxnSpPr>
          <p:nvPr/>
        </p:nvCxnSpPr>
        <p:spPr>
          <a:xfrm>
            <a:off x="4129172" y="1453888"/>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Table 6380412381335984473">
            <a:extLst>
              <a:ext uri="{FF2B5EF4-FFF2-40B4-BE49-F238E27FC236}">
                <a16:creationId xmlns:a16="http://schemas.microsoft.com/office/drawing/2014/main" id="{0D9D2122-4DCA-426F-A143-74069D753359}"/>
              </a:ext>
            </a:extLst>
          </p:cNvPr>
          <p:cNvGraphicFramePr>
            <a:graphicFrameLocks noGrp="1"/>
          </p:cNvGraphicFramePr>
          <p:nvPr>
            <p:extLst>
              <p:ext uri="{D42A27DB-BD31-4B8C-83A1-F6EECF244321}">
                <p14:modId xmlns:p14="http://schemas.microsoft.com/office/powerpoint/2010/main" val="752339187"/>
              </p:ext>
            </p:extLst>
          </p:nvPr>
        </p:nvGraphicFramePr>
        <p:xfrm>
          <a:off x="457267" y="1560397"/>
          <a:ext cx="11109192" cy="2777687"/>
        </p:xfrm>
        <a:graphic>
          <a:graphicData uri="http://schemas.openxmlformats.org/drawingml/2006/table">
            <a:tbl>
              <a:tblPr firstRow="1" bandRow="1">
                <a:tableStyleId>{5C22544A-7EE6-4342-B048-85BDC9FD1C3A}</a:tableStyleId>
              </a:tblPr>
              <a:tblGrid>
                <a:gridCol w="5225107">
                  <a:extLst>
                    <a:ext uri="{9D8B030D-6E8A-4147-A177-3AD203B41FA5}">
                      <a16:colId xmlns:a16="http://schemas.microsoft.com/office/drawing/2014/main" val="1000314679"/>
                    </a:ext>
                  </a:extLst>
                </a:gridCol>
                <a:gridCol w="5884085">
                  <a:extLst>
                    <a:ext uri="{9D8B030D-6E8A-4147-A177-3AD203B41FA5}">
                      <a16:colId xmlns:a16="http://schemas.microsoft.com/office/drawing/2014/main" val="3299172009"/>
                    </a:ext>
                  </a:extLst>
                </a:gridCol>
              </a:tblGrid>
              <a:tr h="139097">
                <a:tc>
                  <a:txBody>
                    <a:bodyPr/>
                    <a:lstStyle/>
                    <a:p>
                      <a:pPr marL="0" indent="-126000" algn="ctr">
                        <a:buClr>
                          <a:srgbClr val="1A9AFA"/>
                        </a:buClr>
                        <a:buSzPct val="75000"/>
                        <a:buFontTx/>
                        <a:buNone/>
                      </a:pPr>
                      <a:r>
                        <a:rPr lang="en-US" sz="1000" b="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849650">
                <a:tc>
                  <a:txBody>
                    <a:bodyPr/>
                    <a:lstStyle/>
                    <a:p>
                      <a:pPr marL="0" indent="-126000" algn="l">
                        <a:buClr>
                          <a:srgbClr val="1A9AFA"/>
                        </a:buClr>
                        <a:buSzPct val="75000"/>
                        <a:buFontTx/>
                        <a:buNone/>
                      </a:pPr>
                      <a:r>
                        <a:rPr lang="en-US" sz="1000" b="1">
                          <a:solidFill>
                            <a:schemeClr val="bg1"/>
                          </a:solidFill>
                          <a:latin typeface="+mj-lt"/>
                        </a:rPr>
                        <a:t>Policy</a:t>
                      </a:r>
                      <a:r>
                        <a:rPr lang="en-US" sz="1000" b="0">
                          <a:solidFill>
                            <a:schemeClr val="bg1"/>
                          </a:solidFill>
                          <a:latin typeface="+mj-lt"/>
                        </a:rPr>
                        <a:t>: </a:t>
                      </a:r>
                      <a:r>
                        <a:rPr lang="en-US" sz="1000" b="0" i="1">
                          <a:solidFill>
                            <a:schemeClr val="bg1"/>
                          </a:solidFill>
                          <a:latin typeface="+mj-lt"/>
                        </a:rPr>
                        <a:t>Does a formal policy exist for student assignment?</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a:buClrTx/>
                        <a:buSzPct val="75000"/>
                        <a:buFont typeface="Wingdings 3" panose="05040102010807070707" pitchFamily="18" charset="2"/>
                        <a:buChar char=""/>
                      </a:pPr>
                      <a:r>
                        <a:rPr lang="en-US" sz="1000" b="0">
                          <a:solidFill>
                            <a:srgbClr val="2E2E38"/>
                          </a:solidFill>
                          <a:latin typeface="+mj-lt"/>
                        </a:rPr>
                        <a:t>BPS has adopted a home-based student assignment policy to assign students to kindergarten through grade 8. The home-based plan uses a student’s home address as the starting point</a:t>
                      </a:r>
                    </a:p>
                    <a:p>
                      <a:pPr marL="126000" lvl="0" indent="-126000" algn="l">
                        <a:buClrTx/>
                        <a:buSzPct val="75000"/>
                        <a:buFont typeface="Wingdings 3" panose="05040102010807070707" pitchFamily="18" charset="2"/>
                        <a:buChar char=""/>
                      </a:pPr>
                      <a:r>
                        <a:rPr lang="en-US" sz="1000" b="0">
                          <a:solidFill>
                            <a:srgbClr val="2E2E38"/>
                          </a:solidFill>
                          <a:latin typeface="+mj-lt"/>
                        </a:rPr>
                        <a:t>BPS offers a customized list of school choices for every family based on their home address. It includes every school within a one-mile radius of their home in addition to other school options to compile a list of at least six schools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526287"/>
                  </a:ext>
                </a:extLst>
              </a:tr>
              <a:tr h="893134">
                <a:tc>
                  <a:txBody>
                    <a:bodyPr/>
                    <a:lstStyle/>
                    <a:p>
                      <a:pPr marL="0" indent="-126000" algn="l">
                        <a:buClr>
                          <a:srgbClr val="1A9AFA"/>
                        </a:buClr>
                        <a:buSzPct val="75000"/>
                        <a:buFontTx/>
                        <a:buNone/>
                      </a:pPr>
                      <a:r>
                        <a:rPr lang="en-US" sz="1000" b="1">
                          <a:solidFill>
                            <a:schemeClr val="bg1"/>
                          </a:solidFill>
                          <a:latin typeface="+mj-lt"/>
                        </a:rPr>
                        <a:t>Procedures: </a:t>
                      </a:r>
                      <a:r>
                        <a:rPr lang="en-US" sz="1000" i="1" kern="1200">
                          <a:solidFill>
                            <a:schemeClr val="bg2"/>
                          </a:solidFill>
                          <a:latin typeface="+mn-lt"/>
                          <a:ea typeface="+mn-ea"/>
                          <a:cs typeface="+mn-cs"/>
                        </a:rPr>
                        <a:t>Is there a consistent procedure, standardized across the district, that is being used to implement the policy?</a:t>
                      </a:r>
                      <a:endParaRPr lang="en-US" sz="1000" b="1">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a:solidFill>
                            <a:srgbClr val="2E2E38"/>
                          </a:solidFill>
                          <a:latin typeface="+mj-lt"/>
                        </a:rPr>
                        <a:t>School assignments are determined using the BPS algorithm or through manual assignment, depending on the registration date</a:t>
                      </a:r>
                    </a:p>
                    <a:p>
                      <a:pPr marL="126000" indent="-126000" algn="l">
                        <a:buClrTx/>
                        <a:buSzPct val="75000"/>
                        <a:buFont typeface="Wingdings 3" panose="05040102010807070707" pitchFamily="18" charset="2"/>
                        <a:buChar char=""/>
                      </a:pPr>
                      <a:r>
                        <a:rPr lang="en-US" sz="1000" b="0">
                          <a:solidFill>
                            <a:srgbClr val="2E2E38"/>
                          </a:solidFill>
                          <a:latin typeface="+mj-lt"/>
                        </a:rPr>
                        <a:t>Both processes factor in general student information, student school rankings, any priorities (e.g., present school priority, sibling priority) and the capacity file. Priorities do not supersede the registration period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882503">
                <a:tc>
                  <a:txBody>
                    <a:bodyPr/>
                    <a:lstStyle/>
                    <a:p>
                      <a:pPr marL="0" indent="-126000" algn="l">
                        <a:buClr>
                          <a:srgbClr val="1A9AFA"/>
                        </a:buClr>
                        <a:buSzPct val="75000"/>
                        <a:buFontTx/>
                        <a:buNone/>
                      </a:pPr>
                      <a:r>
                        <a:rPr lang="en-US" sz="1000" b="1">
                          <a:solidFill>
                            <a:schemeClr val="bg1"/>
                          </a:solidFill>
                          <a:latin typeface="+mj-lt"/>
                        </a:rPr>
                        <a:t>Roles &amp; Responsibilities: </a:t>
                      </a:r>
                      <a:r>
                        <a:rPr kumimoji="0" lang="en-US" sz="1000" b="0" i="1" u="none" strike="noStrike" kern="1200" cap="none" spc="0" normalizeH="0" baseline="0" noProof="0">
                          <a:ln>
                            <a:noFill/>
                          </a:ln>
                          <a:solidFill>
                            <a:srgbClr val="000000"/>
                          </a:solidFill>
                          <a:effectLst/>
                          <a:uLnTx/>
                          <a:uFillTx/>
                          <a:latin typeface="EYInterstate Light" panose="02000506000000020004" pitchFamily="2" charset="0"/>
                          <a:ea typeface="+mn-ea"/>
                          <a:cs typeface="+mn-cs"/>
                        </a:rPr>
                        <a:t>Is it clear who is responsible for various steps of the process (e.g., entering data, validating data, documenting decisions)?</a:t>
                      </a:r>
                      <a:endParaRPr lang="en-US" sz="1000" b="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a:solidFill>
                            <a:srgbClr val="2E2E38"/>
                          </a:solidFill>
                          <a:latin typeface="+mj-lt"/>
                        </a:rPr>
                        <a:t>Registration Specialists are responsible for entering school rankings for students</a:t>
                      </a:r>
                    </a:p>
                    <a:p>
                      <a:pPr marL="126000" indent="-126000" algn="l">
                        <a:buClrTx/>
                        <a:buSzPct val="75000"/>
                        <a:buFont typeface="Wingdings 3" panose="05040102010807070707" pitchFamily="18" charset="2"/>
                        <a:buChar char=""/>
                      </a:pPr>
                      <a:r>
                        <a:rPr lang="en-US" sz="1000" b="0">
                          <a:solidFill>
                            <a:srgbClr val="2E2E38"/>
                          </a:solidFill>
                          <a:latin typeface="+mj-lt"/>
                        </a:rPr>
                        <a:t>The Assignment Team reviews the algorithm output and have it rerun as necessary until the team approves the final output to ensure all necessary measures are taken into consideration (e.g., capacity, siblings). Assignment Specialists manage waitlists, assignments and transfer requests that occur outside of the rounds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bl>
          </a:graphicData>
        </a:graphic>
      </p:graphicFrame>
      <p:sp>
        <p:nvSpPr>
          <p:cNvPr id="16" name="footnote_6380420316088055392" descr="Footnote">
            <a:extLst>
              <a:ext uri="{FF2B5EF4-FFF2-40B4-BE49-F238E27FC236}">
                <a16:creationId xmlns:a16="http://schemas.microsoft.com/office/drawing/2014/main" id="{8A8149F3-9AA3-4CC1-85AD-EDF7F80B8156}"/>
              </a:ext>
            </a:extLst>
          </p:cNvPr>
          <p:cNvSpPr txBox="1"/>
          <p:nvPr/>
        </p:nvSpPr>
        <p:spPr>
          <a:xfrm>
            <a:off x="328270" y="5965470"/>
            <a:ext cx="8554862" cy="365570"/>
          </a:xfrm>
          <a:prstGeom prst="rect">
            <a:avLst/>
          </a:prstGeom>
          <a:noFill/>
        </p:spPr>
        <p:txBody>
          <a:bodyPr vert="horz" wrap="square" lIns="0" tIns="0" rIns="0" bIns="0" numCol="1" rtlCol="0" anchor="b" anchorCtr="0">
            <a:noAutofit/>
          </a:bodyPr>
          <a:lstStyle/>
          <a:p>
            <a:pPr marL="95202" indent="-95202" defTabSz="913943">
              <a:spcBef>
                <a:spcPct val="0"/>
              </a:spcBef>
              <a:spcAft>
                <a:spcPct val="0"/>
              </a:spcAft>
              <a:buSzPct val="100000"/>
              <a:buFont typeface="Arial" pitchFamily="34" charset="0"/>
              <a:buAutoNum type="arabicPeriod"/>
            </a:pPr>
            <a:r>
              <a:rPr lang="en-US" sz="800">
                <a:solidFill>
                  <a:srgbClr val="2E2E38"/>
                </a:solidFill>
                <a:latin typeface="EYInterstate Light"/>
                <a:cs typeface="Arial" panose="020B0604020202020204" pitchFamily="34" charset="0"/>
              </a:rPr>
              <a:t>The student assignment domain was not evaluated for risks or opportunities for improvement</a:t>
            </a:r>
          </a:p>
          <a:p>
            <a:pPr marL="95202" indent="-95202" defTabSz="913943">
              <a:spcBef>
                <a:spcPct val="0"/>
              </a:spcBef>
              <a:spcAft>
                <a:spcPct val="0"/>
              </a:spcAft>
              <a:buSzPct val="100000"/>
              <a:buFont typeface="Arial" pitchFamily="34" charset="0"/>
              <a:buAutoNum type="arabicPeriod"/>
            </a:pPr>
            <a:r>
              <a:rPr lang="en-US" sz="800">
                <a:solidFill>
                  <a:srgbClr val="2E2E38"/>
                </a:solidFill>
                <a:latin typeface="EYInterstate Light"/>
                <a:cs typeface="Arial" panose="020B0604020202020204" pitchFamily="34" charset="0"/>
              </a:rPr>
              <a:t>Click here for </a:t>
            </a:r>
            <a:r>
              <a:rPr lang="en-US" sz="800">
                <a:solidFill>
                  <a:srgbClr val="2E2E38"/>
                </a:solidFill>
                <a:latin typeface="EYInterstate Light"/>
                <a:cs typeface="Arial" panose="020B0604020202020204" pitchFamily="34" charset="0"/>
                <a:hlinkClick r:id="rId7" action="ppaction://hlinksldjump"/>
              </a:rPr>
              <a:t>Executive Summary: overview of opportunities</a:t>
            </a:r>
            <a:r>
              <a:rPr lang="en-US" sz="800">
                <a:solidFill>
                  <a:srgbClr val="2E2E38"/>
                </a:solidFill>
                <a:latin typeface="EYInterstate Light"/>
                <a:cs typeface="Arial" panose="020B0604020202020204" pitchFamily="34" charset="0"/>
              </a:rPr>
              <a:t> </a:t>
            </a:r>
          </a:p>
        </p:txBody>
      </p:sp>
      <p:sp>
        <p:nvSpPr>
          <p:cNvPr id="18" name="TextBox 17">
            <a:extLst>
              <a:ext uri="{FF2B5EF4-FFF2-40B4-BE49-F238E27FC236}">
                <a16:creationId xmlns:a16="http://schemas.microsoft.com/office/drawing/2014/main" id="{53532B53-2BDA-4260-882E-87535ED1A18D}"/>
              </a:ext>
            </a:extLst>
          </p:cNvPr>
          <p:cNvSpPr txBox="1"/>
          <p:nvPr/>
        </p:nvSpPr>
        <p:spPr>
          <a:xfrm>
            <a:off x="3454400" y="6399378"/>
            <a:ext cx="5633616"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1" u="none" strike="noStrike" kern="1200" cap="none" spc="0" normalizeH="0" baseline="0" noProof="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a:xfrm>
            <a:off x="9292856" y="6561447"/>
            <a:ext cx="986417"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rPr>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175720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859281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294200"/>
            <a:ext cx="10978515" cy="619241"/>
          </a:xfrm>
        </p:spPr>
        <p:txBody>
          <a:bodyPr vert="horz"/>
          <a:lstStyle/>
          <a:p>
            <a:r>
              <a:rPr lang="en-GB" dirty="0"/>
              <a:t>Detailed domain observations and opportunities (2/2)</a:t>
            </a:r>
            <a:br>
              <a:rPr lang="en-GB" dirty="0"/>
            </a:br>
            <a:r>
              <a:rPr lang="en-IN" sz="1600" dirty="0"/>
              <a:t>BPS student assignment was not evaluated for risk</a:t>
            </a:r>
            <a:endParaRPr lang="en-IN" sz="1600" dirty="0">
              <a:solidFill>
                <a:srgbClr val="FF0000"/>
              </a:solidFill>
            </a:endParaRPr>
          </a:p>
        </p:txBody>
      </p:sp>
      <p:sp>
        <p:nvSpPr>
          <p:cNvPr id="35" name="Rectangle 34">
            <a:extLst>
              <a:ext uri="{FF2B5EF4-FFF2-40B4-BE49-F238E27FC236}">
                <a16:creationId xmlns:a16="http://schemas.microsoft.com/office/drawing/2014/main" id="{A639707A-F223-42C2-BEA7-A7AF6A58F1B1}"/>
              </a:ext>
            </a:extLst>
          </p:cNvPr>
          <p:cNvSpPr/>
          <p:nvPr/>
        </p:nvSpPr>
        <p:spPr>
          <a:xfrm>
            <a:off x="8951913" y="78411"/>
            <a:ext cx="2614545" cy="373895"/>
          </a:xfrm>
          <a:prstGeom prst="rect">
            <a:avLst/>
          </a:prstGeom>
          <a:solidFill>
            <a:srgbClr val="FFA76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bg1"/>
                </a:solidFill>
              </a:rPr>
              <a:t>7. Student assignment</a:t>
            </a:r>
          </a:p>
        </p:txBody>
      </p:sp>
      <p:sp>
        <p:nvSpPr>
          <p:cNvPr id="31" name="Arrow: Left-Right 30">
            <a:extLst>
              <a:ext uri="{FF2B5EF4-FFF2-40B4-BE49-F238E27FC236}">
                <a16:creationId xmlns:a16="http://schemas.microsoft.com/office/drawing/2014/main" id="{8C29B5D0-430E-40E5-A078-9C9901DD117A}"/>
              </a:ext>
            </a:extLst>
          </p:cNvPr>
          <p:cNvSpPr/>
          <p:nvPr/>
        </p:nvSpPr>
        <p:spPr>
          <a:xfrm>
            <a:off x="4129172" y="1088939"/>
            <a:ext cx="394000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assignment observations</a:t>
            </a:r>
            <a:r>
              <a:rPr lang="en-US" sz="1200" b="1" baseline="30000" dirty="0">
                <a:solidFill>
                  <a:schemeClr val="bg1"/>
                </a:solidFill>
              </a:rPr>
              <a:t>1</a:t>
            </a:r>
            <a:endParaRPr lang="en-US" sz="1200" dirty="0">
              <a:solidFill>
                <a:schemeClr val="bg1"/>
              </a:solidFill>
            </a:endParaRPr>
          </a:p>
        </p:txBody>
      </p:sp>
      <p:cxnSp>
        <p:nvCxnSpPr>
          <p:cNvPr id="32" name="Straight Connector 31">
            <a:extLst>
              <a:ext uri="{FF2B5EF4-FFF2-40B4-BE49-F238E27FC236}">
                <a16:creationId xmlns:a16="http://schemas.microsoft.com/office/drawing/2014/main" id="{9ECB31F3-5193-4BE4-A261-F417BF95096A}"/>
              </a:ext>
              <a:ext uri="{C183D7F6-B498-43B3-948B-1728B52AA6E4}">
                <adec:decorative xmlns:adec="http://schemas.microsoft.com/office/drawing/2017/decorative" val="1"/>
              </a:ext>
            </a:extLst>
          </p:cNvPr>
          <p:cNvCxnSpPr>
            <a:stCxn id="31" idx="4"/>
            <a:endCxn id="31" idx="6"/>
          </p:cNvCxnSpPr>
          <p:nvPr/>
        </p:nvCxnSpPr>
        <p:spPr>
          <a:xfrm>
            <a:off x="4129172" y="1346308"/>
            <a:ext cx="394000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0" name="Table 6380412381335984473">
            <a:extLst>
              <a:ext uri="{FF2B5EF4-FFF2-40B4-BE49-F238E27FC236}">
                <a16:creationId xmlns:a16="http://schemas.microsoft.com/office/drawing/2014/main" id="{9AD872BF-0DBF-4E27-AEEB-E1DE0F0BCE20}"/>
              </a:ext>
            </a:extLst>
          </p:cNvPr>
          <p:cNvGraphicFramePr>
            <a:graphicFrameLocks noGrp="1"/>
          </p:cNvGraphicFramePr>
          <p:nvPr>
            <p:extLst>
              <p:ext uri="{D42A27DB-BD31-4B8C-83A1-F6EECF244321}">
                <p14:modId xmlns:p14="http://schemas.microsoft.com/office/powerpoint/2010/main" val="1828005336"/>
              </p:ext>
            </p:extLst>
          </p:nvPr>
        </p:nvGraphicFramePr>
        <p:xfrm>
          <a:off x="603383" y="1439886"/>
          <a:ext cx="10985050" cy="3015156"/>
        </p:xfrm>
        <a:graphic>
          <a:graphicData uri="http://schemas.openxmlformats.org/drawingml/2006/table">
            <a:tbl>
              <a:tblPr firstRow="1" bandRow="1">
                <a:tableStyleId>{5C22544A-7EE6-4342-B048-85BDC9FD1C3A}</a:tableStyleId>
              </a:tblPr>
              <a:tblGrid>
                <a:gridCol w="5137767">
                  <a:extLst>
                    <a:ext uri="{9D8B030D-6E8A-4147-A177-3AD203B41FA5}">
                      <a16:colId xmlns:a16="http://schemas.microsoft.com/office/drawing/2014/main" val="1000314679"/>
                    </a:ext>
                  </a:extLst>
                </a:gridCol>
                <a:gridCol w="5847283">
                  <a:extLst>
                    <a:ext uri="{9D8B030D-6E8A-4147-A177-3AD203B41FA5}">
                      <a16:colId xmlns:a16="http://schemas.microsoft.com/office/drawing/2014/main" val="3299172009"/>
                    </a:ext>
                  </a:extLst>
                </a:gridCol>
              </a:tblGrid>
              <a:tr h="136895">
                <a:tc>
                  <a:txBody>
                    <a:bodyPr/>
                    <a:lstStyle/>
                    <a:p>
                      <a:pPr marL="0" indent="-126000" algn="ctr">
                        <a:buClr>
                          <a:srgbClr val="1A9AFA"/>
                        </a:buClr>
                        <a:buSzPct val="75000"/>
                        <a:buFontTx/>
                        <a:buNone/>
                      </a:pPr>
                      <a:r>
                        <a:rPr lang="en-US" sz="1000" b="0" dirty="0">
                          <a:solidFill>
                            <a:srgbClr val="2E2E38"/>
                          </a:solidFill>
                          <a:latin typeface="+mj-lt"/>
                        </a:rPr>
                        <a:t>Evaluation dimension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n-US" sz="1000" b="0" dirty="0">
                          <a:solidFill>
                            <a:srgbClr val="2E2E38"/>
                          </a:solidFill>
                          <a:latin typeface="+mj-lt"/>
                        </a:rPr>
                        <a:t>Observations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736244">
                <a:tc>
                  <a:txBody>
                    <a:bodyPr/>
                    <a:lstStyle/>
                    <a:p>
                      <a:pPr marL="0" indent="-126000" algn="l">
                        <a:buClr>
                          <a:srgbClr val="1A9AFA"/>
                        </a:buClr>
                        <a:buSzPct val="75000"/>
                        <a:buFontTx/>
                        <a:buNone/>
                      </a:pPr>
                      <a:r>
                        <a:rPr lang="en-US" sz="1000" b="1" dirty="0">
                          <a:solidFill>
                            <a:schemeClr val="bg1"/>
                          </a:solidFill>
                          <a:latin typeface="+mj-lt"/>
                        </a:rPr>
                        <a:t>Training &amp; Communication: </a:t>
                      </a:r>
                      <a:r>
                        <a:rPr lang="en-US" sz="1000" i="1" kern="1200" dirty="0">
                          <a:solidFill>
                            <a:schemeClr val="bg2"/>
                          </a:solidFill>
                          <a:latin typeface="+mn-lt"/>
                          <a:ea typeface="+mn-ea"/>
                          <a:cs typeface="+mn-cs"/>
                        </a:rPr>
                        <a:t>Is training regularly provided to those responsible for carrying out the policies and procedures? Are policies and procedures well communicated to those implementing them?</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08000" lvl="0" indent="-108000" algn="l">
                        <a:buClrTx/>
                        <a:buSzPct val="75000"/>
                        <a:buFont typeface="Wingdings 3" panose="05040102010807070707" pitchFamily="18" charset="2"/>
                        <a:buChar char=""/>
                      </a:pPr>
                      <a:r>
                        <a:rPr lang="en-US" sz="1000" b="0" dirty="0">
                          <a:solidFill>
                            <a:srgbClr val="2E2E38"/>
                          </a:solidFill>
                          <a:latin typeface="+mj-lt"/>
                        </a:rPr>
                        <a:t>BPS has a small but experienced staff for the assignment process. Additionally, specialized help is brought in when necessary. Most specialist training is on-the-job, as needed</a:t>
                      </a:r>
                    </a:p>
                    <a:p>
                      <a:pPr marL="108000" lvl="0" indent="-108000" algn="l">
                        <a:buClrTx/>
                        <a:buSzPct val="75000"/>
                        <a:buFont typeface="Wingdings 3" panose="05040102010807070707" pitchFamily="18" charset="2"/>
                        <a:buChar char=""/>
                      </a:pPr>
                      <a:r>
                        <a:rPr lang="en-US" sz="1000" b="0" dirty="0">
                          <a:solidFill>
                            <a:srgbClr val="2E2E38"/>
                          </a:solidFill>
                          <a:latin typeface="+mj-lt"/>
                        </a:rPr>
                        <a:t>There is annual training for both Registration and Assignment Specialists for assignments around ELL students</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24042262"/>
                  </a:ext>
                </a:extLst>
              </a:tr>
              <a:tr h="691117">
                <a:tc>
                  <a:txBody>
                    <a:bodyPr/>
                    <a:lstStyle/>
                    <a:p>
                      <a:pPr marL="0" indent="-126000" algn="l">
                        <a:buClr>
                          <a:srgbClr val="1A9AFA"/>
                        </a:buClr>
                        <a:buSzPct val="75000"/>
                        <a:buFontTx/>
                        <a:buNone/>
                      </a:pPr>
                      <a:r>
                        <a:rPr lang="en-US" sz="1000" b="1" dirty="0">
                          <a:solidFill>
                            <a:schemeClr val="bg1"/>
                          </a:solidFill>
                          <a:latin typeface="+mj-lt"/>
                        </a:rPr>
                        <a:t>Tools &amp; Systems: </a:t>
                      </a:r>
                      <a:r>
                        <a:rPr lang="en-US" sz="1000" i="1" kern="1200" dirty="0">
                          <a:solidFill>
                            <a:schemeClr val="bg2"/>
                          </a:solidFill>
                          <a:latin typeface="+mn-lt"/>
                          <a:ea typeface="+mn-ea"/>
                          <a:cs typeface="+mn-cs"/>
                        </a:rPr>
                        <a:t>Do key participants have the right tools to help them execute their responsibilities?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08000" lvl="0" indent="-108000" algn="l">
                        <a:buClrTx/>
                        <a:buSzPct val="75000"/>
                        <a:buFont typeface="Wingdings 3" panose="05040102010807070707" pitchFamily="18" charset="2"/>
                        <a:buChar char=""/>
                      </a:pPr>
                      <a:r>
                        <a:rPr lang="en-US" sz="1000" b="0" dirty="0">
                          <a:solidFill>
                            <a:srgbClr val="2E2E38"/>
                          </a:solidFill>
                          <a:latin typeface="+mj-lt"/>
                        </a:rPr>
                        <a:t>Registration Specialists utilize Aspen to rank school preferences</a:t>
                      </a:r>
                    </a:p>
                    <a:p>
                      <a:pPr marL="108000" lvl="0" indent="-108000" algn="l">
                        <a:buClrTx/>
                        <a:buSzPct val="75000"/>
                        <a:buFont typeface="Wingdings 3" panose="05040102010807070707" pitchFamily="18" charset="2"/>
                        <a:buChar char=""/>
                      </a:pPr>
                      <a:r>
                        <a:rPr lang="en-US" sz="1000" b="0" dirty="0">
                          <a:solidFill>
                            <a:srgbClr val="2E2E38"/>
                          </a:solidFill>
                          <a:latin typeface="+mj-lt"/>
                        </a:rPr>
                        <a:t>The algorithm is run via an internal BPS database by the IT team</a:t>
                      </a:r>
                    </a:p>
                    <a:p>
                      <a:pPr marL="108000" lvl="0" indent="-108000" algn="l">
                        <a:buClrTx/>
                        <a:buSzPct val="75000"/>
                        <a:buFont typeface="Wingdings 3" panose="05040102010807070707" pitchFamily="18" charset="2"/>
                        <a:buChar char=""/>
                      </a:pPr>
                      <a:r>
                        <a:rPr lang="en-US" sz="1000" b="0" dirty="0">
                          <a:solidFill>
                            <a:srgbClr val="2E2E38"/>
                          </a:solidFill>
                          <a:latin typeface="+mj-lt"/>
                        </a:rPr>
                        <a:t>Assignment Specialists review capacity files frequently to adjust limits in the algorithm as necessary, as well as manually place students when needed</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8413595"/>
                  </a:ext>
                </a:extLst>
              </a:tr>
              <a:tr h="967563">
                <a:tc>
                  <a:txBody>
                    <a:bodyPr/>
                    <a:lstStyle/>
                    <a:p>
                      <a:pPr marL="0" indent="-126000" algn="l">
                        <a:buClr>
                          <a:srgbClr val="1A9AFA"/>
                        </a:buClr>
                        <a:buSzPct val="75000"/>
                        <a:buFontTx/>
                        <a:buNone/>
                      </a:pPr>
                      <a:r>
                        <a:rPr lang="en-US" sz="1000" b="1" dirty="0">
                          <a:solidFill>
                            <a:schemeClr val="bg1"/>
                          </a:solidFill>
                          <a:latin typeface="+mj-lt"/>
                        </a:rPr>
                        <a:t>Oversight &amp; Monitoring: </a:t>
                      </a:r>
                      <a:r>
                        <a:rPr lang="en-US" sz="1000" i="1" kern="1200" dirty="0">
                          <a:solidFill>
                            <a:schemeClr val="bg2"/>
                          </a:solidFill>
                          <a:latin typeface="+mn-lt"/>
                          <a:ea typeface="+mn-ea"/>
                          <a:cs typeface="+mn-cs"/>
                        </a:rPr>
                        <a:t>Is there appropriate oversight of the process, e.g., validation of data/documentation built into the process?</a:t>
                      </a:r>
                      <a:endParaRPr lang="en-US" sz="1000" b="1" dirty="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If school rankings are put into Aspen by a Registration Specialist, the family gets a printout of the rankings entered. If a student/family enters their ranking in Aspen, they will receive an email confirmation. The only time a ranking is not confirmed is when an existing student submits the choice form on paper to the school</a:t>
                      </a:r>
                    </a:p>
                    <a:p>
                      <a:pPr marL="126000" indent="-126000" algn="l">
                        <a:buClrTx/>
                        <a:buSzPct val="75000"/>
                        <a:buFont typeface="Wingdings 3" panose="05040102010807070707" pitchFamily="18" charset="2"/>
                        <a:buChar char=""/>
                      </a:pPr>
                      <a:r>
                        <a:rPr lang="en-US" sz="1000" b="0" dirty="0">
                          <a:solidFill>
                            <a:srgbClr val="2E2E38"/>
                          </a:solidFill>
                          <a:latin typeface="+mj-lt"/>
                        </a:rPr>
                        <a:t>The Assignment team reviews all algorithm output to ensure the correct logic is applied and all priorities and capacities are taken into consideration</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1160277"/>
                  </a:ext>
                </a:extLst>
              </a:tr>
              <a:tr h="467832">
                <a:tc>
                  <a:txBody>
                    <a:bodyPr/>
                    <a:lstStyle/>
                    <a:p>
                      <a:pPr marL="0" marR="0" lvl="0" indent="-126000" algn="l" defTabSz="914400" rtl="0" eaLnBrk="1" fontAlgn="auto" latinLnBrk="0" hangingPunct="1">
                        <a:lnSpc>
                          <a:spcPct val="100000"/>
                        </a:lnSpc>
                        <a:spcBef>
                          <a:spcPts val="0"/>
                        </a:spcBef>
                        <a:spcAft>
                          <a:spcPts val="0"/>
                        </a:spcAft>
                        <a:buClr>
                          <a:srgbClr val="1A9AFA"/>
                        </a:buClr>
                        <a:buSzPct val="75000"/>
                        <a:buFontTx/>
                        <a:buNone/>
                        <a:tabLst/>
                        <a:defRPr/>
                      </a:pPr>
                      <a:r>
                        <a:rPr lang="en-US" sz="1000" b="1" dirty="0">
                          <a:solidFill>
                            <a:schemeClr val="bg1"/>
                          </a:solidFill>
                          <a:latin typeface="+mj-lt"/>
                        </a:rPr>
                        <a:t>Data Completeness &amp; Accuracy: </a:t>
                      </a:r>
                      <a:r>
                        <a:rPr lang="en-US" sz="1000" b="0" i="1" kern="1200" dirty="0">
                          <a:solidFill>
                            <a:srgbClr val="2E2E38"/>
                          </a:solidFill>
                          <a:latin typeface="+mn-lt"/>
                          <a:ea typeface="+mn-ea"/>
                          <a:cs typeface="+mn-cs"/>
                        </a:rPr>
                        <a:t>Is the data being reported comprehensive and error free?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n-US" sz="1000" b="0" dirty="0">
                          <a:solidFill>
                            <a:srgbClr val="2E2E38"/>
                          </a:solidFill>
                          <a:latin typeface="+mj-lt"/>
                        </a:rPr>
                        <a:t>Completeness: Not evaluated – This data is not reported to DESE</a:t>
                      </a:r>
                    </a:p>
                    <a:p>
                      <a:pPr marL="126000" indent="-126000" algn="l">
                        <a:buClrTx/>
                        <a:buSzPct val="75000"/>
                        <a:buFont typeface="Wingdings 3" panose="05040102010807070707" pitchFamily="18" charset="2"/>
                        <a:buChar char=""/>
                      </a:pPr>
                      <a:r>
                        <a:rPr lang="en-US" sz="1000" b="0" dirty="0">
                          <a:solidFill>
                            <a:srgbClr val="2E2E38"/>
                          </a:solidFill>
                          <a:latin typeface="+mj-lt"/>
                        </a:rPr>
                        <a:t>Accuracy: Not evaluated – This data is not reported to DESE</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36148176"/>
                  </a:ext>
                </a:extLst>
              </a:tr>
            </a:tbl>
          </a:graphicData>
        </a:graphic>
      </p:graphicFrame>
      <p:sp>
        <p:nvSpPr>
          <p:cNvPr id="12" name="footnote_6380420316088055392" descr="Footnote">
            <a:extLst>
              <a:ext uri="{FF2B5EF4-FFF2-40B4-BE49-F238E27FC236}">
                <a16:creationId xmlns:a16="http://schemas.microsoft.com/office/drawing/2014/main" id="{A2F1FC5D-F194-4C40-8ACE-9E2C4CC98D0E}"/>
              </a:ext>
            </a:extLst>
          </p:cNvPr>
          <p:cNvSpPr txBox="1"/>
          <p:nvPr/>
        </p:nvSpPr>
        <p:spPr>
          <a:xfrm>
            <a:off x="584216" y="6009372"/>
            <a:ext cx="8554862" cy="365570"/>
          </a:xfrm>
          <a:prstGeom prst="rect">
            <a:avLst/>
          </a:prstGeom>
          <a:noFill/>
        </p:spPr>
        <p:txBody>
          <a:bodyPr vert="horz" wrap="square" lIns="0" tIns="0" rIns="0" bIns="0" numCol="1" rtlCol="0" anchor="b" anchorCtr="0">
            <a:noAutofit/>
          </a:bodyPr>
          <a:lstStyle/>
          <a:p>
            <a:pPr marL="95202" indent="-95202" defTabSz="913943">
              <a:spcBef>
                <a:spcPct val="0"/>
              </a:spcBef>
              <a:spcAft>
                <a:spcPct val="0"/>
              </a:spcAft>
              <a:buSzPct val="100000"/>
              <a:buFont typeface="Arial" pitchFamily="34" charset="0"/>
              <a:buAutoNum type="arabicPeriod"/>
            </a:pPr>
            <a:r>
              <a:rPr lang="en-US" sz="800" dirty="0">
                <a:solidFill>
                  <a:srgbClr val="2E2E38"/>
                </a:solidFill>
                <a:latin typeface="EYInterstate Light"/>
                <a:cs typeface="Arial" panose="020B0604020202020204" pitchFamily="34" charset="0"/>
              </a:rPr>
              <a:t>The student assignment domain was not evaluated for risks or opportunities for improvement </a:t>
            </a:r>
          </a:p>
        </p:txBody>
      </p:sp>
      <p:sp>
        <p:nvSpPr>
          <p:cNvPr id="21" name="TextBox 20">
            <a:extLst>
              <a:ext uri="{FF2B5EF4-FFF2-40B4-BE49-F238E27FC236}">
                <a16:creationId xmlns:a16="http://schemas.microsoft.com/office/drawing/2014/main" id="{F7EBA5EA-8DA1-4107-95D8-5DB742DE0A90}"/>
              </a:ext>
            </a:extLst>
          </p:cNvPr>
          <p:cNvSpPr txBox="1"/>
          <p:nvPr/>
        </p:nvSpPr>
        <p:spPr>
          <a:xfrm>
            <a:off x="3402419" y="6393923"/>
            <a:ext cx="5234648"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61</a:t>
            </a:fld>
            <a:endParaRPr dirty="0"/>
          </a:p>
        </p:txBody>
      </p:sp>
    </p:spTree>
    <p:extLst>
      <p:ext uri="{BB962C8B-B14F-4D97-AF65-F5344CB8AC3E}">
        <p14:creationId xmlns:p14="http://schemas.microsoft.com/office/powerpoint/2010/main" val="1930717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876208515"/>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76805"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1A31FDDC-B8E5-410D-B2B9-59FE709DABDA}"/>
                          </a:ext>
                          <a:ext uri="{C183D7F6-B498-43B3-948B-1728B52AA6E4}">
                            <adec:decorative xmlns:adec="http://schemas.microsoft.com/office/drawing/2017/decorative" val="1"/>
                          </a:ext>
                        </a:extLst>
                      </p:cNvPr>
                      <p:cNvPicPr/>
                      <p:nvPr/>
                    </p:nvPicPr>
                    <p:blipFill>
                      <a:blip r:embed="rId5"/>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295D25-2A5A-4910-A71E-B019FD909B85}"/>
              </a:ext>
            </a:extLst>
          </p:cNvPr>
          <p:cNvSpPr>
            <a:spLocks noGrp="1"/>
          </p:cNvSpPr>
          <p:nvPr>
            <p:ph type="title" idx="4294967295"/>
          </p:nvPr>
        </p:nvSpPr>
        <p:spPr>
          <a:xfrm>
            <a:off x="612776" y="294200"/>
            <a:ext cx="10972800" cy="590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defRPr/>
            </a:pPr>
            <a:r>
              <a:rPr lang="en-IN" dirty="0"/>
              <a:t>Agenda </a:t>
            </a:r>
            <a:r>
              <a:rPr lang="en-IN" dirty="0">
                <a:solidFill>
                  <a:schemeClr val="tx1"/>
                </a:solidFill>
              </a:rPr>
              <a:t>(6/6)</a:t>
            </a:r>
          </a:p>
        </p:txBody>
      </p:sp>
      <p:sp>
        <p:nvSpPr>
          <p:cNvPr id="3" name="Rectangle 2">
            <a:extLst>
              <a:ext uri="{FF2B5EF4-FFF2-40B4-BE49-F238E27FC236}">
                <a16:creationId xmlns:a16="http://schemas.microsoft.com/office/drawing/2014/main" id="{977723A5-6401-47A5-A216-C003BB6364B3}"/>
              </a:ext>
              <a:ext uri="{C183D7F6-B498-43B3-948B-1728B52AA6E4}">
                <adec:decorative xmlns:adec="http://schemas.microsoft.com/office/drawing/2017/decorative" val="1"/>
              </a:ext>
            </a:extLst>
          </p:cNvPr>
          <p:cNvSpPr/>
          <p:nvPr/>
        </p:nvSpPr>
        <p:spPr>
          <a:xfrm>
            <a:off x="612776" y="4361289"/>
            <a:ext cx="10014856" cy="653142"/>
          </a:xfrm>
          <a:prstGeom prst="rect">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dirty="0">
              <a:solidFill>
                <a:srgbClr val="2E2E38"/>
              </a:solidFill>
              <a:latin typeface="EYInterstate Light"/>
            </a:endParaRPr>
          </a:p>
        </p:txBody>
      </p:sp>
      <p:sp>
        <p:nvSpPr>
          <p:cNvPr id="9" name="TextBox 8">
            <a:extLst>
              <a:ext uri="{FF2B5EF4-FFF2-40B4-BE49-F238E27FC236}">
                <a16:creationId xmlns:a16="http://schemas.microsoft.com/office/drawing/2014/main" id="{4519FCD7-3472-4393-ABAC-20F420E95550}"/>
              </a:ext>
            </a:extLst>
          </p:cNvPr>
          <p:cNvSpPr txBox="1"/>
          <p:nvPr/>
        </p:nvSpPr>
        <p:spPr>
          <a:xfrm>
            <a:off x="612777" y="1148905"/>
            <a:ext cx="9715993" cy="3728950"/>
          </a:xfrm>
          <a:prstGeom prst="rect">
            <a:avLst/>
          </a:prstGeom>
          <a:noFill/>
        </p:spPr>
        <p:txBody>
          <a:bodyPr wrap="none" lIns="0" tIns="36557" rIns="0" bIns="0" rtlCol="0">
            <a:spAutoFit/>
          </a:bodyPr>
          <a:lstStyle/>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Executive summary</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Project overview</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DESE and BPS context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Summary of observations and opportunities</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Detailed domain observations and opportunities for improvement</a:t>
            </a:r>
          </a:p>
          <a:p>
            <a:pPr indent="1254125" defTabSz="913943">
              <a:lnSpc>
                <a:spcPct val="150000"/>
              </a:lnSpc>
              <a:spcAft>
                <a:spcPts val="1100"/>
              </a:spcAft>
              <a:buSzPct val="100000"/>
              <a:buFont typeface="+mj-lt"/>
              <a:buAutoNum type="arabicPeriod"/>
              <a:tabLst>
                <a:tab pos="1259370" algn="l"/>
                <a:tab pos="1439280" algn="l"/>
                <a:tab pos="1799100" algn="l"/>
              </a:tabLst>
            </a:pPr>
            <a:r>
              <a:rPr lang="en-IN" sz="2199" dirty="0">
                <a:solidFill>
                  <a:srgbClr val="2E2E38"/>
                </a:solidFill>
                <a:latin typeface="EYInterstate Light"/>
              </a:rPr>
              <a:t>Appendix</a:t>
            </a:r>
          </a:p>
        </p:txBody>
      </p:sp>
      <p:sp>
        <p:nvSpPr>
          <p:cNvPr id="4" name="Date Placeholder 3">
            <a:extLst>
              <a:ext uri="{FF2B5EF4-FFF2-40B4-BE49-F238E27FC236}">
                <a16:creationId xmlns:a16="http://schemas.microsoft.com/office/drawing/2014/main" id="{72B4A36D-5FE9-47B0-A620-7D81DE144EC6}"/>
              </a:ext>
            </a:extLst>
          </p:cNvPr>
          <p:cNvSpPr>
            <a:spLocks noGrp="1"/>
          </p:cNvSpPr>
          <p:nvPr>
            <p:ph type="dt" sz="half" idx="10"/>
          </p:nvPr>
        </p:nvSpPr>
        <p:spPr/>
        <p:txBody>
          <a:bodyPr/>
          <a:lstStyle/>
          <a:p>
            <a:r>
              <a:rPr lang="en-US" dirty="0">
                <a:solidFill>
                  <a:srgbClr val="2E2E38"/>
                </a:solidFill>
              </a:rPr>
              <a:t>February 2023</a:t>
            </a:r>
          </a:p>
        </p:txBody>
      </p:sp>
      <p:sp>
        <p:nvSpPr>
          <p:cNvPr id="6" name="Slide Number Placeholder 5">
            <a:extLst>
              <a:ext uri="{FF2B5EF4-FFF2-40B4-BE49-F238E27FC236}">
                <a16:creationId xmlns:a16="http://schemas.microsoft.com/office/drawing/2014/main" id="{173D479A-6F7B-490A-8041-03B20B05385D}"/>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62</a:t>
            </a:fld>
            <a:endParaRPr lang="en-GB" dirty="0">
              <a:solidFill>
                <a:srgbClr val="2E2E38"/>
              </a:solidFill>
            </a:endParaRPr>
          </a:p>
        </p:txBody>
      </p:sp>
    </p:spTree>
    <p:extLst>
      <p:ext uri="{BB962C8B-B14F-4D97-AF65-F5344CB8AC3E}">
        <p14:creationId xmlns:p14="http://schemas.microsoft.com/office/powerpoint/2010/main" val="81019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68F051-B0C8-48D2-9DFD-46D94F9899A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443172102"/>
              </p:ext>
            </p:extLst>
          </p:nvPr>
        </p:nvGraphicFramePr>
        <p:xfrm>
          <a:off x="7937" y="3373"/>
          <a:ext cx="1587" cy="1587"/>
        </p:xfrm>
        <a:graphic>
          <a:graphicData uri="http://schemas.openxmlformats.org/presentationml/2006/ole">
            <mc:AlternateContent xmlns:mc="http://schemas.openxmlformats.org/markup-compatibility/2006">
              <mc:Choice xmlns:v="urn:schemas-microsoft-com:vml" Requires="v">
                <p:oleObj spid="_x0000_s77829" name="think-cell Slide" r:id="rId7" imgW="473" imgH="476" progId="TCLayout.ActiveDocument.1">
                  <p:embed/>
                </p:oleObj>
              </mc:Choice>
              <mc:Fallback>
                <p:oleObj name="think-cell Slide" r:id="rId7" imgW="473" imgH="476" progId="TCLayout.ActiveDocument.1">
                  <p:embed/>
                  <p:pic>
                    <p:nvPicPr>
                      <p:cNvPr id="4" name="Object 3" hidden="1">
                        <a:extLst>
                          <a:ext uri="{FF2B5EF4-FFF2-40B4-BE49-F238E27FC236}">
                            <a16:creationId xmlns:a16="http://schemas.microsoft.com/office/drawing/2014/main" id="{7D68F051-B0C8-48D2-9DFD-46D94F9899AE}"/>
                          </a:ext>
                          <a:ext uri="{C183D7F6-B498-43B3-948B-1728B52AA6E4}">
                            <adec:decorative xmlns:adec="http://schemas.microsoft.com/office/drawing/2017/decorative" val="1"/>
                          </a:ext>
                        </a:extLst>
                      </p:cNvPr>
                      <p:cNvPicPr/>
                      <p:nvPr/>
                    </p:nvPicPr>
                    <p:blipFill>
                      <a:blip r:embed="rId8"/>
                      <a:stretch>
                        <a:fillRect/>
                      </a:stretch>
                    </p:blipFill>
                    <p:spPr>
                      <a:xfrm>
                        <a:off x="7937" y="3373"/>
                        <a:ext cx="1587" cy="1587"/>
                      </a:xfrm>
                      <a:prstGeom prst="rect">
                        <a:avLst/>
                      </a:prstGeom>
                    </p:spPr>
                  </p:pic>
                </p:oleObj>
              </mc:Fallback>
            </mc:AlternateContent>
          </a:graphicData>
        </a:graphic>
      </p:graphicFrame>
      <p:sp>
        <p:nvSpPr>
          <p:cNvPr id="57" name="Title 1">
            <a:extLst>
              <a:ext uri="{FF2B5EF4-FFF2-40B4-BE49-F238E27FC236}">
                <a16:creationId xmlns:a16="http://schemas.microsoft.com/office/drawing/2014/main" id="{E024D87D-0239-424C-A380-8A7E600410BC}"/>
              </a:ext>
            </a:extLst>
          </p:cNvPr>
          <p:cNvSpPr txBox="1">
            <a:spLocks noGrp="1"/>
          </p:cNvSpPr>
          <p:nvPr>
            <p:ph type="title" idx="4294967295"/>
          </p:nvPr>
        </p:nvSpPr>
        <p:spPr>
          <a:xfrm>
            <a:off x="615633" y="323952"/>
            <a:ext cx="10967088" cy="5905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defTabSz="913943">
              <a:defRPr/>
            </a:pPr>
            <a:r>
              <a:rPr lang="de-DE" sz="2399"/>
              <a:t>Appendix</a:t>
            </a:r>
            <a:br>
              <a:rPr lang="de-DE" sz="2399"/>
            </a:br>
            <a:r>
              <a:rPr lang="de-DE" sz="1599"/>
              <a:t>Process flow: Program participation — Special Education (initial IEP/504 plan)</a:t>
            </a:r>
            <a:endParaRPr lang="de-DE" sz="2399"/>
          </a:p>
        </p:txBody>
      </p:sp>
      <p:sp>
        <p:nvSpPr>
          <p:cNvPr id="58" name="Rectangle 57">
            <a:extLst>
              <a:ext uri="{FF2B5EF4-FFF2-40B4-BE49-F238E27FC236}">
                <a16:creationId xmlns:a16="http://schemas.microsoft.com/office/drawing/2014/main" id="{BDF9A6AE-1DD9-4E2E-8735-864D5B34F928}"/>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1. Student program participation</a:t>
            </a:r>
          </a:p>
        </p:txBody>
      </p:sp>
      <p:sp>
        <p:nvSpPr>
          <p:cNvPr id="61" name="Text box_6380524123959099444">
            <a:extLst>
              <a:ext uri="{FF2B5EF4-FFF2-40B4-BE49-F238E27FC236}">
                <a16:creationId xmlns:a16="http://schemas.microsoft.com/office/drawing/2014/main" id="{A79E414B-99E6-465A-9C48-541A398C9058}"/>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t" anchorCtr="0" forceAA="0" compatLnSpc="1">
            <a:prstTxWarp prst="textNoShape">
              <a:avLst/>
            </a:prstTxWarp>
            <a:spAutoFit/>
          </a:bodyPr>
          <a:lstStyle/>
          <a:p>
            <a:pPr algn="ctr" defTabSz="913943">
              <a:defRPr/>
            </a:pPr>
            <a:r>
              <a:rPr lang="en-US" sz="800" b="1" dirty="0">
                <a:solidFill>
                  <a:srgbClr val="188CE5">
                    <a:lumMod val="50000"/>
                  </a:srgbClr>
                </a:solidFill>
                <a:latin typeface="EYInterstate Light"/>
              </a:rPr>
              <a:t>1a. Special Education</a:t>
            </a:r>
          </a:p>
        </p:txBody>
      </p:sp>
      <p:sp>
        <p:nvSpPr>
          <p:cNvPr id="65" name="Text box_6380524123959099444">
            <a:extLst>
              <a:ext uri="{FF2B5EF4-FFF2-40B4-BE49-F238E27FC236}">
                <a16:creationId xmlns:a16="http://schemas.microsoft.com/office/drawing/2014/main" id="{49058092-88D9-425A-9E3F-62EDF387E8F2}"/>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grpSp>
        <p:nvGrpSpPr>
          <p:cNvPr id="6" name="Group 5" descr="Please refer to notes section for 'Process flow: program participation - special education (initial IEP/504 plan) flow description&#10;">
            <a:extLst>
              <a:ext uri="{FF2B5EF4-FFF2-40B4-BE49-F238E27FC236}">
                <a16:creationId xmlns:a16="http://schemas.microsoft.com/office/drawing/2014/main" id="{7EBFDBAD-6240-413E-B63B-B52FE3D3B23F}"/>
              </a:ext>
            </a:extLst>
          </p:cNvPr>
          <p:cNvGrpSpPr/>
          <p:nvPr/>
        </p:nvGrpSpPr>
        <p:grpSpPr>
          <a:xfrm>
            <a:off x="530747" y="1295532"/>
            <a:ext cx="11287622" cy="4981064"/>
            <a:chOff x="527846" y="1294423"/>
            <a:chExt cx="11254374" cy="4924688"/>
          </a:xfrm>
        </p:grpSpPr>
        <p:sp>
          <p:nvSpPr>
            <p:cNvPr id="51" name="Rectangle 50">
              <a:extLst>
                <a:ext uri="{FF2B5EF4-FFF2-40B4-BE49-F238E27FC236}">
                  <a16:creationId xmlns:a16="http://schemas.microsoft.com/office/drawing/2014/main" id="{27ED20A0-CF08-46D6-9BFA-2B3BD99FD947}"/>
                </a:ext>
                <a:ext uri="{C183D7F6-B498-43B3-948B-1728B52AA6E4}">
                  <adec:decorative xmlns:adec="http://schemas.microsoft.com/office/drawing/2017/decorative" val="1"/>
                </a:ext>
              </a:extLst>
            </p:cNvPr>
            <p:cNvSpPr/>
            <p:nvPr/>
          </p:nvSpPr>
          <p:spPr bwMode="auto">
            <a:xfrm>
              <a:off x="608204" y="2702906"/>
              <a:ext cx="553089" cy="160128"/>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START</a:t>
              </a:r>
            </a:p>
          </p:txBody>
        </p:sp>
        <p:sp>
          <p:nvSpPr>
            <p:cNvPr id="81" name="Rectangle 80">
              <a:extLst>
                <a:ext uri="{FF2B5EF4-FFF2-40B4-BE49-F238E27FC236}">
                  <a16:creationId xmlns:a16="http://schemas.microsoft.com/office/drawing/2014/main" id="{55C32A3F-38D2-4A57-B30D-6B72EAD4B826}"/>
                </a:ext>
                <a:ext uri="{C183D7F6-B498-43B3-948B-1728B52AA6E4}">
                  <adec:decorative xmlns:adec="http://schemas.microsoft.com/office/drawing/2017/decorative" val="1"/>
                </a:ext>
              </a:extLst>
            </p:cNvPr>
            <p:cNvSpPr/>
            <p:nvPr/>
          </p:nvSpPr>
          <p:spPr>
            <a:xfrm>
              <a:off x="608204" y="3064340"/>
              <a:ext cx="6107107" cy="32988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8" name="Rectangle 7">
              <a:extLst>
                <a:ext uri="{FF2B5EF4-FFF2-40B4-BE49-F238E27FC236}">
                  <a16:creationId xmlns:a16="http://schemas.microsoft.com/office/drawing/2014/main" id="{48A66FD8-5725-4A87-843C-345F25841E93}"/>
                </a:ext>
                <a:ext uri="{C183D7F6-B498-43B3-948B-1728B52AA6E4}">
                  <adec:decorative xmlns:adec="http://schemas.microsoft.com/office/drawing/2017/decorative" val="1"/>
                </a:ext>
              </a:extLst>
            </p:cNvPr>
            <p:cNvSpPr/>
            <p:nvPr/>
          </p:nvSpPr>
          <p:spPr>
            <a:xfrm rot="5400000">
              <a:off x="4567978" y="3100298"/>
              <a:ext cx="3693841" cy="415057"/>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9" name="Rectangle 8">
              <a:extLst>
                <a:ext uri="{FF2B5EF4-FFF2-40B4-BE49-F238E27FC236}">
                  <a16:creationId xmlns:a16="http://schemas.microsoft.com/office/drawing/2014/main" id="{8DE62D75-E76F-44A1-960D-AF973EA38CE2}"/>
                </a:ext>
                <a:ext uri="{C183D7F6-B498-43B3-948B-1728B52AA6E4}">
                  <adec:decorative xmlns:adec="http://schemas.microsoft.com/office/drawing/2017/decorative" val="1"/>
                </a:ext>
              </a:extLst>
            </p:cNvPr>
            <p:cNvSpPr/>
            <p:nvPr/>
          </p:nvSpPr>
          <p:spPr>
            <a:xfrm>
              <a:off x="6567121" y="3059519"/>
              <a:ext cx="4389590" cy="349943"/>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0" name="Rectangle 9">
              <a:extLst>
                <a:ext uri="{FF2B5EF4-FFF2-40B4-BE49-F238E27FC236}">
                  <a16:creationId xmlns:a16="http://schemas.microsoft.com/office/drawing/2014/main" id="{41DD1582-1ED2-454F-A7C2-92D9F55B37D6}"/>
                </a:ext>
                <a:ext uri="{C183D7F6-B498-43B3-948B-1728B52AA6E4}">
                  <adec:decorative xmlns:adec="http://schemas.microsoft.com/office/drawing/2017/decorative" val="1"/>
                </a:ext>
              </a:extLst>
            </p:cNvPr>
            <p:cNvSpPr/>
            <p:nvPr/>
          </p:nvSpPr>
          <p:spPr>
            <a:xfrm>
              <a:off x="6483131" y="1460904"/>
              <a:ext cx="4481267" cy="302572"/>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1" name="Rectangle 10">
              <a:extLst>
                <a:ext uri="{FF2B5EF4-FFF2-40B4-BE49-F238E27FC236}">
                  <a16:creationId xmlns:a16="http://schemas.microsoft.com/office/drawing/2014/main" id="{496C031D-05D3-4CC4-B0CF-23099B03F96C}"/>
                </a:ext>
                <a:ext uri="{C183D7F6-B498-43B3-948B-1728B52AA6E4}">
                  <adec:decorative xmlns:adec="http://schemas.microsoft.com/office/drawing/2017/decorative" val="1"/>
                </a:ext>
              </a:extLst>
            </p:cNvPr>
            <p:cNvSpPr/>
            <p:nvPr/>
          </p:nvSpPr>
          <p:spPr>
            <a:xfrm>
              <a:off x="6574025" y="4855106"/>
              <a:ext cx="4389589" cy="299638"/>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9" name="Oval 10">
              <a:extLst>
                <a:ext uri="{FF2B5EF4-FFF2-40B4-BE49-F238E27FC236}">
                  <a16:creationId xmlns:a16="http://schemas.microsoft.com/office/drawing/2014/main" id="{98E13CE5-CDBF-4C66-BC62-BE4EBDEC0AE7}"/>
                </a:ext>
                <a:ext uri="{C183D7F6-B498-43B3-948B-1728B52AA6E4}">
                  <adec:decorative xmlns:adec="http://schemas.microsoft.com/office/drawing/2017/decorative" val="1"/>
                </a:ext>
              </a:extLst>
            </p:cNvPr>
            <p:cNvSpPr>
              <a:spLocks noChangeArrowheads="1"/>
            </p:cNvSpPr>
            <p:nvPr/>
          </p:nvSpPr>
          <p:spPr bwMode="auto">
            <a:xfrm>
              <a:off x="806050" y="2972264"/>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 1 </a:t>
              </a:r>
            </a:p>
          </p:txBody>
        </p:sp>
        <p:cxnSp>
          <p:nvCxnSpPr>
            <p:cNvPr id="23" name="Elbow Connector 53">
              <a:extLst>
                <a:ext uri="{FF2B5EF4-FFF2-40B4-BE49-F238E27FC236}">
                  <a16:creationId xmlns:a16="http://schemas.microsoft.com/office/drawing/2014/main" id="{77F3E93A-CEDC-420D-B267-F9010C33ABC1}"/>
                </a:ext>
                <a:ext uri="{C183D7F6-B498-43B3-948B-1728B52AA6E4}">
                  <adec:decorative xmlns:adec="http://schemas.microsoft.com/office/drawing/2017/decorative" val="1"/>
                </a:ext>
              </a:extLst>
            </p:cNvPr>
            <p:cNvCxnSpPr>
              <a:cxnSpLocks/>
              <a:stCxn id="19" idx="4"/>
              <a:endCxn id="24" idx="0"/>
            </p:cNvCxnSpPr>
            <p:nvPr/>
          </p:nvCxnSpPr>
          <p:spPr>
            <a:xfrm rot="16200000" flipH="1">
              <a:off x="1144621" y="3456653"/>
              <a:ext cx="513718" cy="642220"/>
            </a:xfrm>
            <a:prstGeom prst="bentConnector3">
              <a:avLst>
                <a:gd name="adj1" fmla="val 50000"/>
              </a:avLst>
            </a:prstGeom>
            <a:noFill/>
            <a:ln w="9525" cap="flat" cmpd="sng" algn="ctr">
              <a:solidFill>
                <a:srgbClr val="747480"/>
              </a:solidFill>
              <a:prstDash val="solid"/>
              <a:tailEnd type="oval"/>
            </a:ln>
            <a:effectLst/>
          </p:spPr>
        </p:cxnSp>
        <p:sp>
          <p:nvSpPr>
            <p:cNvPr id="24" name="Rectangle 23">
              <a:extLst>
                <a:ext uri="{FF2B5EF4-FFF2-40B4-BE49-F238E27FC236}">
                  <a16:creationId xmlns:a16="http://schemas.microsoft.com/office/drawing/2014/main" id="{D579DABF-2A8A-4D87-8A0C-D03C5C470501}"/>
                </a:ext>
                <a:ext uri="{C183D7F6-B498-43B3-948B-1728B52AA6E4}">
                  <adec:decorative xmlns:adec="http://schemas.microsoft.com/office/drawing/2017/decorative" val="1"/>
                </a:ext>
              </a:extLst>
            </p:cNvPr>
            <p:cNvSpPr/>
            <p:nvPr/>
          </p:nvSpPr>
          <p:spPr>
            <a:xfrm>
              <a:off x="608203" y="4034623"/>
              <a:ext cx="2228774" cy="709407"/>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The school COSE receives an IEP referral for a student: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Anyone with a connection to a student (e.g., parents, teachers, physicians) may send a referral for a student to receive an IEP</a:t>
              </a:r>
            </a:p>
          </p:txBody>
        </p:sp>
        <p:sp>
          <p:nvSpPr>
            <p:cNvPr id="20" name="Oval 10">
              <a:extLst>
                <a:ext uri="{FF2B5EF4-FFF2-40B4-BE49-F238E27FC236}">
                  <a16:creationId xmlns:a16="http://schemas.microsoft.com/office/drawing/2014/main" id="{4DD1FA23-1DC7-4681-8FC9-57F255884F0E}"/>
                </a:ext>
                <a:ext uri="{C183D7F6-B498-43B3-948B-1728B52AA6E4}">
                  <adec:decorative xmlns:adec="http://schemas.microsoft.com/office/drawing/2017/decorative" val="1"/>
                </a:ext>
              </a:extLst>
            </p:cNvPr>
            <p:cNvSpPr>
              <a:spLocks noChangeArrowheads="1"/>
            </p:cNvSpPr>
            <p:nvPr/>
          </p:nvSpPr>
          <p:spPr bwMode="auto">
            <a:xfrm>
              <a:off x="2141186" y="2943978"/>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 2 </a:t>
              </a:r>
            </a:p>
          </p:txBody>
        </p:sp>
        <p:cxnSp>
          <p:nvCxnSpPr>
            <p:cNvPr id="29" name="Elbow Connector 53">
              <a:extLst>
                <a:ext uri="{FF2B5EF4-FFF2-40B4-BE49-F238E27FC236}">
                  <a16:creationId xmlns:a16="http://schemas.microsoft.com/office/drawing/2014/main" id="{A422C19F-013D-4FD7-8AEF-83B180933A30}"/>
                </a:ext>
                <a:ext uri="{C183D7F6-B498-43B3-948B-1728B52AA6E4}">
                  <adec:decorative xmlns:adec="http://schemas.microsoft.com/office/drawing/2017/decorative" val="1"/>
                </a:ext>
              </a:extLst>
            </p:cNvPr>
            <p:cNvCxnSpPr>
              <a:cxnSpLocks/>
              <a:stCxn id="20" idx="0"/>
              <a:endCxn id="28" idx="2"/>
            </p:cNvCxnSpPr>
            <p:nvPr/>
          </p:nvCxnSpPr>
          <p:spPr>
            <a:xfrm rot="16200000" flipV="1">
              <a:off x="1971586" y="2500058"/>
              <a:ext cx="682590" cy="205251"/>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28" name="Rectangle 27">
              <a:extLst>
                <a:ext uri="{FF2B5EF4-FFF2-40B4-BE49-F238E27FC236}">
                  <a16:creationId xmlns:a16="http://schemas.microsoft.com/office/drawing/2014/main" id="{E9B06584-4B74-425E-AC7C-B25A34CCDB88}"/>
                </a:ext>
                <a:ext uri="{C183D7F6-B498-43B3-948B-1728B52AA6E4}">
                  <adec:decorative xmlns:adec="http://schemas.microsoft.com/office/drawing/2017/decorative" val="1"/>
                </a:ext>
              </a:extLst>
            </p:cNvPr>
            <p:cNvSpPr/>
            <p:nvPr/>
          </p:nvSpPr>
          <p:spPr>
            <a:xfrm>
              <a:off x="1233954" y="1551982"/>
              <a:ext cx="1952603" cy="709407"/>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Approval for evaluation: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The individual who submitted a referral receives an IEP evaluation consent form by email or physical mail, signs it and sends it to the COSE</a:t>
              </a:r>
            </a:p>
          </p:txBody>
        </p:sp>
        <p:sp>
          <p:nvSpPr>
            <p:cNvPr id="21" name="Oval 10">
              <a:extLst>
                <a:ext uri="{FF2B5EF4-FFF2-40B4-BE49-F238E27FC236}">
                  <a16:creationId xmlns:a16="http://schemas.microsoft.com/office/drawing/2014/main" id="{9B98536C-5D81-47AD-8744-851C1165F007}"/>
                </a:ext>
                <a:ext uri="{C183D7F6-B498-43B3-948B-1728B52AA6E4}">
                  <adec:decorative xmlns:adec="http://schemas.microsoft.com/office/drawing/2017/decorative" val="1"/>
                </a:ext>
              </a:extLst>
            </p:cNvPr>
            <p:cNvSpPr>
              <a:spLocks noChangeArrowheads="1"/>
            </p:cNvSpPr>
            <p:nvPr/>
          </p:nvSpPr>
          <p:spPr bwMode="auto">
            <a:xfrm>
              <a:off x="3650280" y="2947065"/>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 3 </a:t>
              </a:r>
            </a:p>
          </p:txBody>
        </p:sp>
        <p:cxnSp>
          <p:nvCxnSpPr>
            <p:cNvPr id="33" name="Elbow Connector 53">
              <a:extLst>
                <a:ext uri="{FF2B5EF4-FFF2-40B4-BE49-F238E27FC236}">
                  <a16:creationId xmlns:a16="http://schemas.microsoft.com/office/drawing/2014/main" id="{7D571B13-CE23-45A1-B684-B7C8934BFC39}"/>
                </a:ext>
                <a:ext uri="{C183D7F6-B498-43B3-948B-1728B52AA6E4}">
                  <adec:decorative xmlns:adec="http://schemas.microsoft.com/office/drawing/2017/decorative" val="1"/>
                </a:ext>
              </a:extLst>
            </p:cNvPr>
            <p:cNvCxnSpPr>
              <a:cxnSpLocks/>
              <a:stCxn id="21" idx="4"/>
              <a:endCxn id="32" idx="0"/>
            </p:cNvCxnSpPr>
            <p:nvPr/>
          </p:nvCxnSpPr>
          <p:spPr>
            <a:xfrm rot="16200000" flipH="1">
              <a:off x="3989863" y="3430443"/>
              <a:ext cx="332135" cy="462658"/>
            </a:xfrm>
            <a:prstGeom prst="bentConnector3">
              <a:avLst>
                <a:gd name="adj1" fmla="val 50000"/>
              </a:avLst>
            </a:prstGeom>
            <a:noFill/>
            <a:ln w="9525" cap="flat" cmpd="sng" algn="ctr">
              <a:solidFill>
                <a:srgbClr val="747480"/>
              </a:solidFill>
              <a:prstDash val="solid"/>
              <a:tailEnd type="oval"/>
            </a:ln>
            <a:effectLst/>
          </p:spPr>
        </p:cxnSp>
        <p:sp>
          <p:nvSpPr>
            <p:cNvPr id="32" name="Rectangle 31">
              <a:extLst>
                <a:ext uri="{FF2B5EF4-FFF2-40B4-BE49-F238E27FC236}">
                  <a16:creationId xmlns:a16="http://schemas.microsoft.com/office/drawing/2014/main" id="{7B4B1B53-7562-4EB9-BBC5-F167708553B1}"/>
                </a:ext>
                <a:ext uri="{C183D7F6-B498-43B3-948B-1728B52AA6E4}">
                  <adec:decorative xmlns:adec="http://schemas.microsoft.com/office/drawing/2017/decorative" val="1"/>
                </a:ext>
              </a:extLst>
            </p:cNvPr>
            <p:cNvSpPr/>
            <p:nvPr/>
          </p:nvSpPr>
          <p:spPr>
            <a:xfrm>
              <a:off x="3370970" y="3827841"/>
              <a:ext cx="2032576" cy="832517"/>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Evaluation performed:</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The COSE uploads the signed form to EdPlan and sends out evaluation requests to various service providers in the district depending on the student’s needs</a:t>
              </a:r>
            </a:p>
          </p:txBody>
        </p:sp>
        <p:sp>
          <p:nvSpPr>
            <p:cNvPr id="22" name="Oval 10">
              <a:extLst>
                <a:ext uri="{FF2B5EF4-FFF2-40B4-BE49-F238E27FC236}">
                  <a16:creationId xmlns:a16="http://schemas.microsoft.com/office/drawing/2014/main" id="{9CD890C3-CCC2-474E-8429-8FF6F37994C5}"/>
                </a:ext>
                <a:ext uri="{C183D7F6-B498-43B3-948B-1728B52AA6E4}">
                  <adec:decorative xmlns:adec="http://schemas.microsoft.com/office/drawing/2017/decorative" val="1"/>
                </a:ext>
              </a:extLst>
            </p:cNvPr>
            <p:cNvSpPr>
              <a:spLocks noChangeArrowheads="1"/>
            </p:cNvSpPr>
            <p:nvPr/>
          </p:nvSpPr>
          <p:spPr bwMode="auto">
            <a:xfrm>
              <a:off x="5129225" y="2944541"/>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 4 </a:t>
              </a:r>
            </a:p>
          </p:txBody>
        </p:sp>
        <p:cxnSp>
          <p:nvCxnSpPr>
            <p:cNvPr id="37" name="Elbow Connector 63">
              <a:extLst>
                <a:ext uri="{FF2B5EF4-FFF2-40B4-BE49-F238E27FC236}">
                  <a16:creationId xmlns:a16="http://schemas.microsoft.com/office/drawing/2014/main" id="{5C1409BA-885A-4360-8B3F-154A04664C91}"/>
                </a:ext>
                <a:ext uri="{C183D7F6-B498-43B3-948B-1728B52AA6E4}">
                  <adec:decorative xmlns:adec="http://schemas.microsoft.com/office/drawing/2017/decorative" val="1"/>
                </a:ext>
              </a:extLst>
            </p:cNvPr>
            <p:cNvCxnSpPr>
              <a:cxnSpLocks/>
              <a:stCxn id="22" idx="0"/>
              <a:endCxn id="36" idx="2"/>
            </p:cNvCxnSpPr>
            <p:nvPr/>
          </p:nvCxnSpPr>
          <p:spPr>
            <a:xfrm rot="16200000" flipV="1">
              <a:off x="4691018" y="2232014"/>
              <a:ext cx="806264" cy="618791"/>
            </a:xfrm>
            <a:prstGeom prst="bentConnector3">
              <a:avLst>
                <a:gd name="adj1" fmla="val 50000"/>
              </a:avLst>
            </a:prstGeom>
            <a:noFill/>
            <a:ln w="9525" cap="flat" cmpd="sng" algn="ctr">
              <a:solidFill>
                <a:srgbClr val="747480"/>
              </a:solidFill>
              <a:prstDash val="solid"/>
              <a:tailEnd type="oval"/>
            </a:ln>
            <a:effectLst/>
          </p:spPr>
        </p:cxnSp>
        <p:sp>
          <p:nvSpPr>
            <p:cNvPr id="36" name="Rectangle 35">
              <a:extLst>
                <a:ext uri="{FF2B5EF4-FFF2-40B4-BE49-F238E27FC236}">
                  <a16:creationId xmlns:a16="http://schemas.microsoft.com/office/drawing/2014/main" id="{FB824994-CC92-4643-BB9C-32D0107A0268}"/>
                </a:ext>
                <a:ext uri="{C183D7F6-B498-43B3-948B-1728B52AA6E4}">
                  <adec:decorative xmlns:adec="http://schemas.microsoft.com/office/drawing/2017/decorative" val="1"/>
                </a:ext>
              </a:extLst>
            </p:cNvPr>
            <p:cNvSpPr/>
            <p:nvPr/>
          </p:nvSpPr>
          <p:spPr>
            <a:xfrm>
              <a:off x="3572831" y="1305761"/>
              <a:ext cx="2423846" cy="832517"/>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Team meeting: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The parent meets with the COSE, teachers and other relevant personnel to discuss the best option for the student (IEP, 504 plan or nothing) and what services the student needs as well as the placement that is best for the student</a:t>
              </a:r>
            </a:p>
          </p:txBody>
        </p:sp>
        <p:sp>
          <p:nvSpPr>
            <p:cNvPr id="41" name="Oval 10">
              <a:extLst>
                <a:ext uri="{FF2B5EF4-FFF2-40B4-BE49-F238E27FC236}">
                  <a16:creationId xmlns:a16="http://schemas.microsoft.com/office/drawing/2014/main" id="{568B395A-4848-4C42-B1B6-EE8F33C73072}"/>
                </a:ext>
                <a:ext uri="{C183D7F6-B498-43B3-948B-1728B52AA6E4}">
                  <adec:decorative xmlns:adec="http://schemas.microsoft.com/office/drawing/2017/decorative" val="1"/>
                </a:ext>
              </a:extLst>
            </p:cNvPr>
            <p:cNvSpPr>
              <a:spLocks noChangeArrowheads="1"/>
            </p:cNvSpPr>
            <p:nvPr/>
          </p:nvSpPr>
          <p:spPr bwMode="auto">
            <a:xfrm>
              <a:off x="7108880" y="1294423"/>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5a</a:t>
              </a:r>
            </a:p>
          </p:txBody>
        </p:sp>
        <p:cxnSp>
          <p:nvCxnSpPr>
            <p:cNvPr id="68" name="Elbow Connector 63">
              <a:extLst>
                <a:ext uri="{FF2B5EF4-FFF2-40B4-BE49-F238E27FC236}">
                  <a16:creationId xmlns:a16="http://schemas.microsoft.com/office/drawing/2014/main" id="{30F412B4-A963-44B2-BC7F-75749FEAC01D}"/>
                </a:ext>
                <a:ext uri="{C183D7F6-B498-43B3-948B-1728B52AA6E4}">
                  <adec:decorative xmlns:adec="http://schemas.microsoft.com/office/drawing/2017/decorative" val="1"/>
                </a:ext>
              </a:extLst>
            </p:cNvPr>
            <p:cNvCxnSpPr>
              <a:cxnSpLocks/>
              <a:stCxn id="41" idx="4"/>
              <a:endCxn id="52" idx="0"/>
            </p:cNvCxnSpPr>
            <p:nvPr/>
          </p:nvCxnSpPr>
          <p:spPr>
            <a:xfrm rot="16200000" flipH="1">
              <a:off x="7607672" y="1618592"/>
              <a:ext cx="278247" cy="727188"/>
            </a:xfrm>
            <a:prstGeom prst="bentConnector3">
              <a:avLst>
                <a:gd name="adj1" fmla="val 50000"/>
              </a:avLst>
            </a:prstGeom>
            <a:noFill/>
            <a:ln w="9525" cap="flat" cmpd="sng" algn="ctr">
              <a:solidFill>
                <a:srgbClr val="747480"/>
              </a:solidFill>
              <a:prstDash val="solid"/>
              <a:tailEnd type="oval"/>
            </a:ln>
            <a:effectLst/>
          </p:spPr>
        </p:cxnSp>
        <p:sp>
          <p:nvSpPr>
            <p:cNvPr id="52" name="Rectangle 51">
              <a:extLst>
                <a:ext uri="{FF2B5EF4-FFF2-40B4-BE49-F238E27FC236}">
                  <a16:creationId xmlns:a16="http://schemas.microsoft.com/office/drawing/2014/main" id="{81117427-D721-4737-BE95-6654181D975F}"/>
                </a:ext>
                <a:ext uri="{C183D7F6-B498-43B3-948B-1728B52AA6E4}">
                  <adec:decorative xmlns:adec="http://schemas.microsoft.com/office/drawing/2017/decorative" val="1"/>
                </a:ext>
              </a:extLst>
            </p:cNvPr>
            <p:cNvSpPr/>
            <p:nvPr/>
          </p:nvSpPr>
          <p:spPr>
            <a:xfrm>
              <a:off x="6994353" y="2121310"/>
              <a:ext cx="2232070" cy="586296"/>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The student is not eligible for any services:</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If the evaluation finds the student is not eligible for any services and the parent agrees, the student will not receive any</a:t>
              </a:r>
            </a:p>
          </p:txBody>
        </p:sp>
        <p:sp>
          <p:nvSpPr>
            <p:cNvPr id="69" name="Rectangle 68">
              <a:extLst>
                <a:ext uri="{FF2B5EF4-FFF2-40B4-BE49-F238E27FC236}">
                  <a16:creationId xmlns:a16="http://schemas.microsoft.com/office/drawing/2014/main" id="{644091A5-5703-45A4-9538-94CDACD8BB50}"/>
                </a:ext>
                <a:ext uri="{C183D7F6-B498-43B3-948B-1728B52AA6E4}">
                  <adec:decorative xmlns:adec="http://schemas.microsoft.com/office/drawing/2017/decorative" val="1"/>
                </a:ext>
              </a:extLst>
            </p:cNvPr>
            <p:cNvSpPr/>
            <p:nvPr/>
          </p:nvSpPr>
          <p:spPr bwMode="auto">
            <a:xfrm>
              <a:off x="11037059" y="1532126"/>
              <a:ext cx="553089" cy="160128"/>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44" name="Oval 10">
              <a:extLst>
                <a:ext uri="{FF2B5EF4-FFF2-40B4-BE49-F238E27FC236}">
                  <a16:creationId xmlns:a16="http://schemas.microsoft.com/office/drawing/2014/main" id="{B63B23DE-F6C1-4B8E-906D-F67F58D9A9F5}"/>
                </a:ext>
                <a:ext uri="{C183D7F6-B498-43B3-948B-1728B52AA6E4}">
                  <adec:decorative xmlns:adec="http://schemas.microsoft.com/office/drawing/2017/decorative" val="1"/>
                </a:ext>
              </a:extLst>
            </p:cNvPr>
            <p:cNvSpPr>
              <a:spLocks noChangeArrowheads="1"/>
            </p:cNvSpPr>
            <p:nvPr/>
          </p:nvSpPr>
          <p:spPr bwMode="auto">
            <a:xfrm>
              <a:off x="7108880" y="2979370"/>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5b</a:t>
              </a:r>
            </a:p>
          </p:txBody>
        </p:sp>
        <p:cxnSp>
          <p:nvCxnSpPr>
            <p:cNvPr id="71" name="Elbow Connector 63">
              <a:extLst>
                <a:ext uri="{FF2B5EF4-FFF2-40B4-BE49-F238E27FC236}">
                  <a16:creationId xmlns:a16="http://schemas.microsoft.com/office/drawing/2014/main" id="{D9D7C726-359A-4B4D-8A84-164E39371A57}"/>
                </a:ext>
                <a:ext uri="{C183D7F6-B498-43B3-948B-1728B52AA6E4}">
                  <adec:decorative xmlns:adec="http://schemas.microsoft.com/office/drawing/2017/decorative" val="1"/>
                </a:ext>
              </a:extLst>
            </p:cNvPr>
            <p:cNvCxnSpPr>
              <a:cxnSpLocks/>
              <a:stCxn id="44" idx="4"/>
              <a:endCxn id="53" idx="0"/>
            </p:cNvCxnSpPr>
            <p:nvPr/>
          </p:nvCxnSpPr>
          <p:spPr>
            <a:xfrm rot="5400000">
              <a:off x="7239156" y="3598754"/>
              <a:ext cx="214787" cy="73300"/>
            </a:xfrm>
            <a:prstGeom prst="bentConnector3">
              <a:avLst>
                <a:gd name="adj1" fmla="val 50000"/>
              </a:avLst>
            </a:prstGeom>
            <a:noFill/>
            <a:ln w="9525" cap="flat" cmpd="sng" algn="ctr">
              <a:solidFill>
                <a:srgbClr val="747480"/>
              </a:solidFill>
              <a:prstDash val="solid"/>
              <a:tailEnd type="oval"/>
            </a:ln>
            <a:effectLst/>
          </p:spPr>
        </p:cxnSp>
        <p:sp>
          <p:nvSpPr>
            <p:cNvPr id="53" name="Rectangle 52">
              <a:extLst>
                <a:ext uri="{FF2B5EF4-FFF2-40B4-BE49-F238E27FC236}">
                  <a16:creationId xmlns:a16="http://schemas.microsoft.com/office/drawing/2014/main" id="{DE292532-C6C9-47CB-9059-90128C42B653}"/>
                </a:ext>
                <a:ext uri="{C183D7F6-B498-43B3-948B-1728B52AA6E4}">
                  <adec:decorative xmlns:adec="http://schemas.microsoft.com/office/drawing/2017/decorative" val="1"/>
                </a:ext>
              </a:extLst>
            </p:cNvPr>
            <p:cNvSpPr/>
            <p:nvPr/>
          </p:nvSpPr>
          <p:spPr>
            <a:xfrm>
              <a:off x="6681997" y="3742797"/>
              <a:ext cx="1255805" cy="709725"/>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IEP created:</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The COSE writes the IEP based on the team meeting and enters all information into EdPlan</a:t>
              </a: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 </a:t>
              </a:r>
              <a:endParaRPr lang="en-IN" sz="8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45" name="Oval 10">
              <a:extLst>
                <a:ext uri="{FF2B5EF4-FFF2-40B4-BE49-F238E27FC236}">
                  <a16:creationId xmlns:a16="http://schemas.microsoft.com/office/drawing/2014/main" id="{A94BCD24-576F-4A0D-A6E0-D1B6446990E4}"/>
                </a:ext>
                <a:ext uri="{C183D7F6-B498-43B3-948B-1728B52AA6E4}">
                  <adec:decorative xmlns:adec="http://schemas.microsoft.com/office/drawing/2017/decorative" val="1"/>
                </a:ext>
              </a:extLst>
            </p:cNvPr>
            <p:cNvSpPr>
              <a:spLocks noChangeArrowheads="1"/>
            </p:cNvSpPr>
            <p:nvPr/>
          </p:nvSpPr>
          <p:spPr bwMode="auto">
            <a:xfrm>
              <a:off x="8446908" y="2962551"/>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 6 </a:t>
              </a:r>
            </a:p>
          </p:txBody>
        </p:sp>
        <p:cxnSp>
          <p:nvCxnSpPr>
            <p:cNvPr id="74" name="Elbow Connector 63">
              <a:extLst>
                <a:ext uri="{FF2B5EF4-FFF2-40B4-BE49-F238E27FC236}">
                  <a16:creationId xmlns:a16="http://schemas.microsoft.com/office/drawing/2014/main" id="{958FA16E-ADA4-4F56-8BE5-4582F567E704}"/>
                </a:ext>
                <a:ext uri="{C183D7F6-B498-43B3-948B-1728B52AA6E4}">
                  <adec:decorative xmlns:adec="http://schemas.microsoft.com/office/drawing/2017/decorative" val="1"/>
                </a:ext>
              </a:extLst>
            </p:cNvPr>
            <p:cNvCxnSpPr>
              <a:cxnSpLocks/>
              <a:stCxn id="45" idx="4"/>
              <a:endCxn id="54" idx="0"/>
            </p:cNvCxnSpPr>
            <p:nvPr/>
          </p:nvCxnSpPr>
          <p:spPr>
            <a:xfrm rot="5400000">
              <a:off x="8533396" y="3554963"/>
              <a:ext cx="231605" cy="144063"/>
            </a:xfrm>
            <a:prstGeom prst="bentConnector3">
              <a:avLst>
                <a:gd name="adj1" fmla="val 50000"/>
              </a:avLst>
            </a:prstGeom>
            <a:noFill/>
            <a:ln w="9525" cap="flat" cmpd="sng" algn="ctr">
              <a:solidFill>
                <a:srgbClr val="747480"/>
              </a:solidFill>
              <a:prstDash val="solid"/>
              <a:tailEnd type="oval"/>
            </a:ln>
            <a:effectLst/>
          </p:spPr>
        </p:cxnSp>
        <p:sp>
          <p:nvSpPr>
            <p:cNvPr id="54" name="Rectangle 53">
              <a:extLst>
                <a:ext uri="{FF2B5EF4-FFF2-40B4-BE49-F238E27FC236}">
                  <a16:creationId xmlns:a16="http://schemas.microsoft.com/office/drawing/2014/main" id="{33734EFD-8DA6-4011-B1A6-24800AE57C30}"/>
                </a:ext>
                <a:ext uri="{C183D7F6-B498-43B3-948B-1728B52AA6E4}">
                  <adec:decorative xmlns:adec="http://schemas.microsoft.com/office/drawing/2017/decorative" val="1"/>
                </a:ext>
              </a:extLst>
            </p:cNvPr>
            <p:cNvSpPr/>
            <p:nvPr/>
          </p:nvSpPr>
          <p:spPr>
            <a:xfrm>
              <a:off x="8022395" y="3742796"/>
              <a:ext cx="1109541" cy="463186"/>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Parent signature:</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The parent signs off on the IEP in EdPlan</a:t>
              </a:r>
            </a:p>
          </p:txBody>
        </p:sp>
        <p:sp>
          <p:nvSpPr>
            <p:cNvPr id="46" name="Oval 10">
              <a:extLst>
                <a:ext uri="{FF2B5EF4-FFF2-40B4-BE49-F238E27FC236}">
                  <a16:creationId xmlns:a16="http://schemas.microsoft.com/office/drawing/2014/main" id="{2162704F-C5AC-4A67-B5DC-60588A584A44}"/>
                </a:ext>
                <a:ext uri="{C183D7F6-B498-43B3-948B-1728B52AA6E4}">
                  <adec:decorative xmlns:adec="http://schemas.microsoft.com/office/drawing/2017/decorative" val="1"/>
                </a:ext>
              </a:extLst>
            </p:cNvPr>
            <p:cNvSpPr>
              <a:spLocks noChangeArrowheads="1"/>
            </p:cNvSpPr>
            <p:nvPr/>
          </p:nvSpPr>
          <p:spPr bwMode="auto">
            <a:xfrm>
              <a:off x="9784936" y="2962551"/>
              <a:ext cx="548640" cy="548640"/>
            </a:xfrm>
            <a:prstGeom prst="ellipse">
              <a:avLst/>
            </a:prstGeom>
            <a:solidFill>
              <a:srgbClr val="0070C0"/>
            </a:solidFill>
            <a:ln w="9525">
              <a:solidFill>
                <a:schemeClr val="tx1"/>
              </a:solid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7 </a:t>
              </a:r>
            </a:p>
          </p:txBody>
        </p:sp>
        <p:cxnSp>
          <p:nvCxnSpPr>
            <p:cNvPr id="56" name="Elbow Connector 63">
              <a:extLst>
                <a:ext uri="{FF2B5EF4-FFF2-40B4-BE49-F238E27FC236}">
                  <a16:creationId xmlns:a16="http://schemas.microsoft.com/office/drawing/2014/main" id="{030B2824-9BCA-4A15-A6F5-51DA315F6CA5}"/>
                </a:ext>
                <a:ext uri="{C183D7F6-B498-43B3-948B-1728B52AA6E4}">
                  <adec:decorative xmlns:adec="http://schemas.microsoft.com/office/drawing/2017/decorative" val="1"/>
                </a:ext>
              </a:extLst>
            </p:cNvPr>
            <p:cNvCxnSpPr>
              <a:cxnSpLocks/>
              <a:stCxn id="55" idx="0"/>
              <a:endCxn id="46" idx="4"/>
            </p:cNvCxnSpPr>
            <p:nvPr/>
          </p:nvCxnSpPr>
          <p:spPr>
            <a:xfrm rot="16200000" flipV="1">
              <a:off x="10219665" y="3350785"/>
              <a:ext cx="192277" cy="513091"/>
            </a:xfrm>
            <a:prstGeom prst="bentConnector3">
              <a:avLst>
                <a:gd name="adj1" fmla="val 50000"/>
              </a:avLst>
            </a:prstGeom>
            <a:noFill/>
            <a:ln w="9525" cap="flat" cmpd="sng" algn="ctr">
              <a:solidFill>
                <a:schemeClr val="accent3"/>
              </a:solidFill>
              <a:prstDash val="solid"/>
              <a:tailEnd type="oval"/>
            </a:ln>
            <a:effectLst/>
          </p:spPr>
        </p:cxnSp>
        <p:sp>
          <p:nvSpPr>
            <p:cNvPr id="55" name="Rectangle 54">
              <a:extLst>
                <a:ext uri="{FF2B5EF4-FFF2-40B4-BE49-F238E27FC236}">
                  <a16:creationId xmlns:a16="http://schemas.microsoft.com/office/drawing/2014/main" id="{FF4DE7CA-3600-4DA6-9CA3-5BC50A910E04}"/>
                </a:ext>
                <a:ext uri="{C183D7F6-B498-43B3-948B-1728B52AA6E4}">
                  <adec:decorative xmlns:adec="http://schemas.microsoft.com/office/drawing/2017/decorative" val="1"/>
                </a:ext>
              </a:extLst>
            </p:cNvPr>
            <p:cNvSpPr/>
            <p:nvPr/>
          </p:nvSpPr>
          <p:spPr>
            <a:xfrm>
              <a:off x="9362474" y="3703469"/>
              <a:ext cx="2419746" cy="832517"/>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Identified opportunity:</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Currently, the COSE has to manually inform all teachers of the student’s services and accommodations. EdPlan should automatically send this information to teachers/instructors when the IEP or 504 plan is confirmed</a:t>
              </a:r>
            </a:p>
          </p:txBody>
        </p:sp>
        <p:sp>
          <p:nvSpPr>
            <p:cNvPr id="70" name="Rectangle 69">
              <a:extLst>
                <a:ext uri="{FF2B5EF4-FFF2-40B4-BE49-F238E27FC236}">
                  <a16:creationId xmlns:a16="http://schemas.microsoft.com/office/drawing/2014/main" id="{0578DFBE-4799-457D-81F7-1E61802B9DEE}"/>
                </a:ext>
                <a:ext uri="{C183D7F6-B498-43B3-948B-1728B52AA6E4}">
                  <adec:decorative xmlns:adec="http://schemas.microsoft.com/office/drawing/2017/decorative" val="1"/>
                </a:ext>
              </a:extLst>
            </p:cNvPr>
            <p:cNvSpPr/>
            <p:nvPr/>
          </p:nvSpPr>
          <p:spPr bwMode="auto">
            <a:xfrm>
              <a:off x="11037058" y="3154425"/>
              <a:ext cx="553089" cy="160128"/>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42" name="Oval 10">
              <a:extLst>
                <a:ext uri="{FF2B5EF4-FFF2-40B4-BE49-F238E27FC236}">
                  <a16:creationId xmlns:a16="http://schemas.microsoft.com/office/drawing/2014/main" id="{760C3FB6-9CEA-4390-B0A0-1FEE92E91BC4}"/>
                </a:ext>
                <a:ext uri="{C183D7F6-B498-43B3-948B-1728B52AA6E4}">
                  <adec:decorative xmlns:adec="http://schemas.microsoft.com/office/drawing/2017/decorative" val="1"/>
                </a:ext>
              </a:extLst>
            </p:cNvPr>
            <p:cNvSpPr>
              <a:spLocks noChangeArrowheads="1"/>
            </p:cNvSpPr>
            <p:nvPr/>
          </p:nvSpPr>
          <p:spPr bwMode="auto">
            <a:xfrm>
              <a:off x="7108880" y="4681662"/>
              <a:ext cx="548640" cy="548640"/>
            </a:xfrm>
            <a:prstGeom prst="ellipse">
              <a:avLst/>
            </a:prstGeom>
            <a:solidFill>
              <a:schemeClr val="bg2">
                <a:lumMod val="65000"/>
                <a:lumOff val="35000"/>
              </a:schemeClr>
            </a:solidFill>
            <a:ln w="9525">
              <a:solidFill>
                <a:schemeClr val="tx1"/>
              </a:solidFill>
              <a:round/>
              <a:headEnd/>
              <a:tailEnd/>
            </a:ln>
          </p:spPr>
          <p:txBody>
            <a:bodyPr vert="horz" wrap="non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5c</a:t>
              </a:r>
            </a:p>
          </p:txBody>
        </p:sp>
        <p:cxnSp>
          <p:nvCxnSpPr>
            <p:cNvPr id="64" name="Elbow Connector 63">
              <a:extLst>
                <a:ext uri="{FF2B5EF4-FFF2-40B4-BE49-F238E27FC236}">
                  <a16:creationId xmlns:a16="http://schemas.microsoft.com/office/drawing/2014/main" id="{9322DC36-7BB0-4ADB-9B5B-1FCE9738E247}"/>
                </a:ext>
                <a:ext uri="{C183D7F6-B498-43B3-948B-1728B52AA6E4}">
                  <adec:decorative xmlns:adec="http://schemas.microsoft.com/office/drawing/2017/decorative" val="1"/>
                </a:ext>
              </a:extLst>
            </p:cNvPr>
            <p:cNvCxnSpPr>
              <a:cxnSpLocks/>
              <a:stCxn id="42" idx="4"/>
              <a:endCxn id="63" idx="1"/>
            </p:cNvCxnSpPr>
            <p:nvPr/>
          </p:nvCxnSpPr>
          <p:spPr>
            <a:xfrm rot="16200000" flipH="1">
              <a:off x="7198446" y="5415056"/>
              <a:ext cx="572550" cy="203042"/>
            </a:xfrm>
            <a:prstGeom prst="bentConnector2">
              <a:avLst/>
            </a:prstGeom>
            <a:noFill/>
            <a:ln w="9525" cap="flat" cmpd="sng" algn="ctr">
              <a:solidFill>
                <a:srgbClr val="747480"/>
              </a:solidFill>
              <a:prstDash val="solid"/>
              <a:tailEnd type="oval"/>
            </a:ln>
            <a:effectLst/>
          </p:spPr>
        </p:cxnSp>
        <p:sp>
          <p:nvSpPr>
            <p:cNvPr id="63" name="Rectangle 62">
              <a:extLst>
                <a:ext uri="{FF2B5EF4-FFF2-40B4-BE49-F238E27FC236}">
                  <a16:creationId xmlns:a16="http://schemas.microsoft.com/office/drawing/2014/main" id="{AB3A8576-5B72-4DE8-A771-C26ABAB90EE7}"/>
                </a:ext>
                <a:ext uri="{C183D7F6-B498-43B3-948B-1728B52AA6E4}">
                  <adec:decorative xmlns:adec="http://schemas.microsoft.com/office/drawing/2017/decorative" val="1"/>
                </a:ext>
              </a:extLst>
            </p:cNvPr>
            <p:cNvSpPr/>
            <p:nvPr/>
          </p:nvSpPr>
          <p:spPr>
            <a:xfrm>
              <a:off x="7586243" y="5386594"/>
              <a:ext cx="2473013" cy="832517"/>
            </a:xfrm>
            <a:prstGeom prst="rect">
              <a:avLst/>
            </a:prstGeom>
          </p:spPr>
          <p:txBody>
            <a:bodyPr vert="horz" wrap="square" lIns="61932" tIns="30966" rIns="61932" bIns="61932" anchor="t">
              <a:spAutoFit/>
            </a:bodyPr>
            <a:lstStyle/>
            <a:p>
              <a:pPr defTabSz="674146" eaLnBrk="0" hangingPunct="0">
                <a:defRPr/>
              </a:pPr>
              <a:r>
                <a:rPr lang="en-IN" sz="800" b="1" kern="0" dirty="0">
                  <a:solidFill>
                    <a:srgbClr val="2E2E38"/>
                  </a:solidFill>
                  <a:latin typeface="EYInterstate Light"/>
                  <a:ea typeface="ＭＳ Ｐゴシック" panose="020B0600070205080204" pitchFamily="34" charset="-128"/>
                  <a:cs typeface="Calibri" panose="020F0502020204030204" pitchFamily="34" charset="0"/>
                </a:rPr>
                <a:t>The 504 plan is created:</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800" kern="0" dirty="0">
                  <a:solidFill>
                    <a:srgbClr val="2E2E38"/>
                  </a:solidFill>
                  <a:latin typeface="EYInterstate Light"/>
                  <a:ea typeface="ＭＳ Ｐゴシック" panose="020B0600070205080204" pitchFamily="34" charset="-128"/>
                  <a:cs typeface="Calibri" panose="020F0502020204030204" pitchFamily="34" charset="0"/>
                </a:rPr>
                <a:t>The COSE creates the 504 plan based off the team meeting and enters into EdPlan. A parent signature is not required, so the next step is implementation</a:t>
              </a:r>
            </a:p>
            <a:p>
              <a:pPr defTabSz="674146" eaLnBrk="0" hangingPunct="0">
                <a:defRPr/>
              </a:pPr>
              <a:r>
                <a:rPr lang="en-IN" sz="800" b="1" i="1" kern="0" dirty="0">
                  <a:solidFill>
                    <a:srgbClr val="2E2E38"/>
                  </a:solidFill>
                  <a:latin typeface="EYInterstate Light"/>
                  <a:ea typeface="ＭＳ Ｐゴシック" panose="020B0600070205080204" pitchFamily="34" charset="-128"/>
                  <a:cs typeface="Calibri" panose="020F0502020204030204" pitchFamily="34" charset="0"/>
                </a:rPr>
                <a:t>Note:</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a:t>
              </a:r>
              <a:r>
                <a:rPr lang="en-IN" sz="800" b="1" i="1" kern="0" dirty="0">
                  <a:solidFill>
                    <a:srgbClr val="2E2E38"/>
                  </a:solidFill>
                  <a:latin typeface="EYInterstate Light"/>
                  <a:ea typeface="ＭＳ Ｐゴシック" panose="020B0600070205080204" pitchFamily="34" charset="-128"/>
                  <a:cs typeface="Calibri" panose="020F0502020204030204" pitchFamily="34" charset="0"/>
                </a:rPr>
                <a:t>This is out of scope.</a:t>
              </a:r>
              <a:endParaRPr lang="en-IN" sz="800" i="1" kern="0" dirty="0">
                <a:solidFill>
                  <a:srgbClr val="2E2E38"/>
                </a:solidFill>
                <a:highlight>
                  <a:srgbClr val="FFFF00"/>
                </a:highlight>
                <a:latin typeface="EYInterstate Light"/>
                <a:ea typeface="ＭＳ Ｐゴシック" panose="020B0600070205080204" pitchFamily="34" charset="-128"/>
                <a:cs typeface="Calibri" panose="020F0502020204030204" pitchFamily="34" charset="0"/>
              </a:endParaRPr>
            </a:p>
          </p:txBody>
        </p:sp>
        <p:sp>
          <p:nvSpPr>
            <p:cNvPr id="47" name="Oval 10">
              <a:extLst>
                <a:ext uri="{FF2B5EF4-FFF2-40B4-BE49-F238E27FC236}">
                  <a16:creationId xmlns:a16="http://schemas.microsoft.com/office/drawing/2014/main" id="{89748C91-2D36-48DD-A882-A84EABA93136}"/>
                </a:ext>
                <a:ext uri="{C183D7F6-B498-43B3-948B-1728B52AA6E4}">
                  <adec:decorative xmlns:adec="http://schemas.microsoft.com/office/drawing/2017/decorative" val="1"/>
                </a:ext>
              </a:extLst>
            </p:cNvPr>
            <p:cNvSpPr>
              <a:spLocks noChangeArrowheads="1"/>
            </p:cNvSpPr>
            <p:nvPr/>
          </p:nvSpPr>
          <p:spPr bwMode="auto">
            <a:xfrm>
              <a:off x="9880980" y="4681662"/>
              <a:ext cx="548640" cy="548640"/>
            </a:xfrm>
            <a:prstGeom prst="ellipse">
              <a:avLst/>
            </a:prstGeom>
            <a:solidFill>
              <a:srgbClr val="0070C0"/>
            </a:solidFill>
            <a:ln w="9525">
              <a:solidFill>
                <a:schemeClr val="tx1"/>
              </a:solid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7 </a:t>
              </a:r>
            </a:p>
          </p:txBody>
        </p:sp>
        <p:cxnSp>
          <p:nvCxnSpPr>
            <p:cNvPr id="59" name="Elbow Connector 63">
              <a:extLst>
                <a:ext uri="{FF2B5EF4-FFF2-40B4-BE49-F238E27FC236}">
                  <a16:creationId xmlns:a16="http://schemas.microsoft.com/office/drawing/2014/main" id="{BBF2EF33-34BC-4CBA-90C8-918AED00D451}"/>
                </a:ext>
                <a:ext uri="{C183D7F6-B498-43B3-948B-1728B52AA6E4}">
                  <adec:decorative xmlns:adec="http://schemas.microsoft.com/office/drawing/2017/decorative" val="1"/>
                </a:ext>
              </a:extLst>
            </p:cNvPr>
            <p:cNvCxnSpPr>
              <a:cxnSpLocks/>
              <a:endCxn id="47" idx="0"/>
            </p:cNvCxnSpPr>
            <p:nvPr/>
          </p:nvCxnSpPr>
          <p:spPr>
            <a:xfrm rot="5400000">
              <a:off x="10234844" y="4403304"/>
              <a:ext cx="198815" cy="357900"/>
            </a:xfrm>
            <a:prstGeom prst="bentConnector3">
              <a:avLst>
                <a:gd name="adj1" fmla="val 50000"/>
              </a:avLst>
            </a:prstGeom>
            <a:noFill/>
            <a:ln w="9525" cap="flat" cmpd="sng" algn="ctr">
              <a:solidFill>
                <a:schemeClr val="accent3"/>
              </a:solidFill>
              <a:prstDash val="solid"/>
              <a:tailEnd type="oval"/>
            </a:ln>
            <a:effectLst/>
          </p:spPr>
        </p:cxnSp>
        <p:sp>
          <p:nvSpPr>
            <p:cNvPr id="72" name="Rectangle 71">
              <a:extLst>
                <a:ext uri="{FF2B5EF4-FFF2-40B4-BE49-F238E27FC236}">
                  <a16:creationId xmlns:a16="http://schemas.microsoft.com/office/drawing/2014/main" id="{30EB0613-753F-400E-B0FA-CEEE815F7A71}"/>
                </a:ext>
                <a:ext uri="{C183D7F6-B498-43B3-948B-1728B52AA6E4}">
                  <adec:decorative xmlns:adec="http://schemas.microsoft.com/office/drawing/2017/decorative" val="1"/>
                </a:ext>
              </a:extLst>
            </p:cNvPr>
            <p:cNvSpPr/>
            <p:nvPr/>
          </p:nvSpPr>
          <p:spPr bwMode="auto">
            <a:xfrm>
              <a:off x="11037059" y="4924861"/>
              <a:ext cx="553089" cy="160128"/>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49" name="Rectangle 48">
              <a:extLst>
                <a:ext uri="{FF2B5EF4-FFF2-40B4-BE49-F238E27FC236}">
                  <a16:creationId xmlns:a16="http://schemas.microsoft.com/office/drawing/2014/main" id="{F7F2ACC5-CE66-4488-ADBC-2787CD3B10F9}"/>
                </a:ext>
                <a:ext uri="{C183D7F6-B498-43B3-948B-1728B52AA6E4}">
                  <adec:decorative xmlns:adec="http://schemas.microsoft.com/office/drawing/2017/decorative" val="1"/>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defTabSz="913486" fontAlgn="base">
                <a:spcBef>
                  <a:spcPct val="0"/>
                </a:spcBef>
                <a:spcAft>
                  <a:spcPct val="0"/>
                </a:spcAft>
                <a:defRPr/>
              </a:pPr>
              <a:r>
                <a:rPr lang="en-US" sz="999"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Legend:</a:t>
              </a: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p:txBody>
        </p:sp>
        <p:sp>
          <p:nvSpPr>
            <p:cNvPr id="43" name="Oval 10">
              <a:extLst>
                <a:ext uri="{FF2B5EF4-FFF2-40B4-BE49-F238E27FC236}">
                  <a16:creationId xmlns:a16="http://schemas.microsoft.com/office/drawing/2014/main" id="{8CFC1168-C45C-4C1C-8068-34EDAC9D46FC}"/>
                </a:ext>
                <a:ext uri="{C183D7F6-B498-43B3-948B-1728B52AA6E4}">
                  <adec:decorative xmlns:adec="http://schemas.microsoft.com/office/drawing/2017/decorative" val="1"/>
                </a:ext>
              </a:extLst>
            </p:cNvPr>
            <p:cNvSpPr>
              <a:spLocks noChangeArrowheads="1"/>
            </p:cNvSpPr>
            <p:nvPr/>
          </p:nvSpPr>
          <p:spPr bwMode="auto">
            <a:xfrm>
              <a:off x="612776" y="5581562"/>
              <a:ext cx="182880" cy="182880"/>
            </a:xfrm>
            <a:prstGeom prst="ellipse">
              <a:avLst/>
            </a:prstGeom>
            <a:solidFill>
              <a:schemeClr val="bg2">
                <a:lumMod val="65000"/>
                <a:lumOff val="35000"/>
              </a:schemeClr>
            </a:solidFill>
            <a:ln w="9525">
              <a:noFill/>
              <a:round/>
              <a:headEnd/>
              <a:tailEnd/>
            </a:ln>
          </p:spPr>
          <p:txBody>
            <a:bodyPr vert="horz" wrap="square" lIns="61932" tIns="30966" rIns="61932" bIns="30966" numCol="1" anchor="t" anchorCtr="0" compatLnSpc="1">
              <a:prstTxWarp prst="textNoShape">
                <a:avLst/>
              </a:prstTxWarp>
            </a:bodyPr>
            <a:lstStyle/>
            <a:p>
              <a:pPr defTabSz="825727">
                <a:defRPr/>
              </a:pPr>
              <a:endParaRPr lang="en-US" sz="1625" kern="0" dirty="0">
                <a:solidFill>
                  <a:srgbClr val="57565A"/>
                </a:solidFill>
                <a:latin typeface="EYInterstate Light"/>
              </a:endParaRPr>
            </a:p>
          </p:txBody>
        </p:sp>
        <p:sp>
          <p:nvSpPr>
            <p:cNvPr id="48" name="Oval 21">
              <a:extLst>
                <a:ext uri="{FF2B5EF4-FFF2-40B4-BE49-F238E27FC236}">
                  <a16:creationId xmlns:a16="http://schemas.microsoft.com/office/drawing/2014/main" id="{66EC126D-7450-48B8-96DC-D94445215A67}"/>
                </a:ext>
                <a:ext uri="{C183D7F6-B498-43B3-948B-1728B52AA6E4}">
                  <adec:decorative xmlns:adec="http://schemas.microsoft.com/office/drawing/2017/decorative" val="1"/>
                </a:ext>
              </a:extLst>
            </p:cNvPr>
            <p:cNvSpPr>
              <a:spLocks noChangeArrowheads="1"/>
            </p:cNvSpPr>
            <p:nvPr/>
          </p:nvSpPr>
          <p:spPr bwMode="auto">
            <a:xfrm>
              <a:off x="612776" y="5856294"/>
              <a:ext cx="182880" cy="182880"/>
            </a:xfrm>
            <a:prstGeom prst="ellipse">
              <a:avLst/>
            </a:prstGeom>
            <a:solidFill>
              <a:srgbClr val="0070C0"/>
            </a:solidFill>
            <a:ln w="19050" cap="rnd" cmpd="sng">
              <a:noFill/>
              <a:prstDash val="solid"/>
              <a:round/>
              <a:headEnd/>
              <a:tailEnd/>
            </a:ln>
          </p:spPr>
          <p:txBody>
            <a:bodyPr vert="horz" wrap="square" lIns="61932" tIns="30966" rIns="61932" bIns="30966" numCol="1" anchor="t" anchorCtr="0" compatLnSpc="1">
              <a:prstTxWarp prst="textNoShape">
                <a:avLst/>
              </a:prstTxWarp>
            </a:bodyPr>
            <a:lstStyle/>
            <a:p>
              <a:pPr defTabSz="825727">
                <a:defRPr/>
              </a:pPr>
              <a:endParaRPr lang="en-US" sz="1625" kern="0" dirty="0">
                <a:solidFill>
                  <a:srgbClr val="57565A"/>
                </a:solidFill>
                <a:latin typeface="EYInterstate Light"/>
              </a:endParaRPr>
            </a:p>
          </p:txBody>
        </p:sp>
        <p:sp>
          <p:nvSpPr>
            <p:cNvPr id="50" name="Rectangle 49">
              <a:extLst>
                <a:ext uri="{FF2B5EF4-FFF2-40B4-BE49-F238E27FC236}">
                  <a16:creationId xmlns:a16="http://schemas.microsoft.com/office/drawing/2014/main" id="{65871B07-4897-460D-B8C3-40FFEF37665F}"/>
                </a:ext>
                <a:ext uri="{C183D7F6-B498-43B3-948B-1728B52AA6E4}">
                  <adec:decorative xmlns:adec="http://schemas.microsoft.com/office/drawing/2017/decorative" val="1"/>
                </a:ext>
              </a:extLst>
            </p:cNvPr>
            <p:cNvSpPr/>
            <p:nvPr/>
          </p:nvSpPr>
          <p:spPr bwMode="auto">
            <a:xfrm>
              <a:off x="832039" y="5500690"/>
              <a:ext cx="1679235" cy="717170"/>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defTabSz="913486"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Current-state process</a:t>
              </a:r>
            </a:p>
            <a:p>
              <a:pPr defTabSz="913486" fontAlgn="base">
                <a:spcBef>
                  <a:spcPct val="0"/>
                </a:spcBef>
                <a:spcAft>
                  <a:spcPct val="0"/>
                </a:spcAft>
                <a:defRPr/>
              </a:pP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a:p>
              <a:pPr defTabSz="913486"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67" name="footnote_6380420316088055392" descr="Footnote">
            <a:extLst>
              <a:ext uri="{FF2B5EF4-FFF2-40B4-BE49-F238E27FC236}">
                <a16:creationId xmlns:a16="http://schemas.microsoft.com/office/drawing/2014/main" id="{E110D99B-DF04-4B66-B03A-9B81B3225AD5}"/>
              </a:ext>
            </a:extLst>
          </p:cNvPr>
          <p:cNvSpPr txBox="1"/>
          <p:nvPr/>
        </p:nvSpPr>
        <p:spPr>
          <a:xfrm>
            <a:off x="584216" y="6357240"/>
            <a:ext cx="2525761" cy="159671"/>
          </a:xfrm>
          <a:prstGeom prst="rect">
            <a:avLst/>
          </a:prstGeom>
          <a:noFill/>
        </p:spPr>
        <p:txBody>
          <a:bodyPr vert="horz" wrap="square" lIns="0" tIns="0" rIns="0" bIns="0" rtlCol="0" anchor="b" anchorCtr="0">
            <a:noAutofit/>
          </a:bodyPr>
          <a:lstStyle/>
          <a:p>
            <a:pPr marL="95202" indent="-95202" defTabSz="913943">
              <a:spcBef>
                <a:spcPct val="0"/>
              </a:spcBef>
              <a:spcAft>
                <a:spcPct val="0"/>
              </a:spcAft>
              <a:buSzPct val="100000"/>
              <a:buFont typeface="Arial" pitchFamily="34" charset="0"/>
              <a:buAutoNum type="arabicPeriod"/>
              <a:defRPr/>
            </a:pPr>
            <a:r>
              <a:rPr lang="en-US" sz="800" dirty="0">
                <a:solidFill>
                  <a:srgbClr val="2E2E38"/>
                </a:solidFill>
                <a:latin typeface="EYInterstate Light"/>
                <a:cs typeface="Arial" panose="020B0604020202020204" pitchFamily="34" charset="0"/>
              </a:rPr>
              <a:t> Click here for </a:t>
            </a:r>
            <a:r>
              <a:rPr lang="en-US" sz="800" dirty="0">
                <a:solidFill>
                  <a:srgbClr val="2E2E38"/>
                </a:solidFill>
                <a:latin typeface="EYInterstate Light"/>
                <a:cs typeface="Arial" panose="020B0604020202020204" pitchFamily="34" charset="0"/>
                <a:hlinkClick r:id="rId9" action="ppaction://hlinksldjump"/>
              </a:rPr>
              <a:t>Special Education</a:t>
            </a:r>
            <a:r>
              <a:rPr lang="en-US" sz="800" dirty="0">
                <a:solidFill>
                  <a:srgbClr val="2E2E38"/>
                </a:solidFill>
                <a:latin typeface="EYInterstate Light"/>
                <a:cs typeface="Arial" panose="020B0604020202020204" pitchFamily="34" charset="0"/>
              </a:rPr>
              <a:t> domain</a:t>
            </a:r>
            <a:endParaRPr lang="en-US" sz="800" dirty="0">
              <a:solidFill>
                <a:srgbClr val="FF0000"/>
              </a:solidFill>
              <a:latin typeface="EYInterstate Light"/>
              <a:cs typeface="Arial" panose="020B0604020202020204" pitchFamily="34" charset="0"/>
            </a:endParaRPr>
          </a:p>
        </p:txBody>
      </p:sp>
      <p:sp>
        <p:nvSpPr>
          <p:cNvPr id="60" name="source_63804743468530966221" descr="Source">
            <a:extLst>
              <a:ext uri="{FF2B5EF4-FFF2-40B4-BE49-F238E27FC236}">
                <a16:creationId xmlns:a16="http://schemas.microsoft.com/office/drawing/2014/main" id="{D3582A6B-9A75-46B1-88B8-F7216A2B8478}"/>
              </a:ext>
            </a:extLst>
          </p:cNvPr>
          <p:cNvSpPr txBox="1"/>
          <p:nvPr/>
        </p:nvSpPr>
        <p:spPr>
          <a:xfrm>
            <a:off x="584215" y="6591980"/>
            <a:ext cx="2887101" cy="209288"/>
          </a:xfrm>
          <a:prstGeom prst="rect">
            <a:avLst/>
          </a:prstGeom>
          <a:noFill/>
        </p:spPr>
        <p:txBody>
          <a:bodyPr vert="horz" wrap="square" lIns="0" tIns="0" rIns="0" bIns="0" rtlCol="0">
            <a:spAutoFit/>
          </a:bodyPr>
          <a:lstStyle/>
          <a:p>
            <a:pPr defTabSz="913943">
              <a:lnSpc>
                <a:spcPct val="85000"/>
              </a:lnSpc>
              <a:spcAft>
                <a:spcPts val="600"/>
              </a:spcAft>
              <a:buSzPct val="75000"/>
              <a:defRPr/>
            </a:pPr>
            <a:r>
              <a:rPr lang="en-US" sz="800" dirty="0">
                <a:solidFill>
                  <a:srgbClr val="2E2E38"/>
                </a:solidFill>
                <a:latin typeface="EYInterstate Light"/>
                <a:cs typeface="Arial" panose="020B0604020202020204" pitchFamily="34" charset="0"/>
              </a:rPr>
              <a:t>Source: EY DESE, BPS, and school interviews; BPS and DESE policies</a:t>
            </a:r>
          </a:p>
        </p:txBody>
      </p:sp>
      <p:sp>
        <p:nvSpPr>
          <p:cNvPr id="66" name="TextBox 65">
            <a:extLst>
              <a:ext uri="{FF2B5EF4-FFF2-40B4-BE49-F238E27FC236}">
                <a16:creationId xmlns:a16="http://schemas.microsoft.com/office/drawing/2014/main" id="{D5EA1B97-BA20-4B40-A11D-B4BD6514F263}"/>
              </a:ext>
            </a:extLst>
          </p:cNvPr>
          <p:cNvSpPr txBox="1"/>
          <p:nvPr/>
        </p:nvSpPr>
        <p:spPr>
          <a:xfrm>
            <a:off x="3584729" y="6434688"/>
            <a:ext cx="5019122" cy="428943"/>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3" name="Date Placeholder 2">
            <a:extLst>
              <a:ext uri="{FF2B5EF4-FFF2-40B4-BE49-F238E27FC236}">
                <a16:creationId xmlns:a16="http://schemas.microsoft.com/office/drawing/2014/main" id="{04F1CF47-493D-4DA7-9359-66EE462E96A4}"/>
              </a:ext>
            </a:extLst>
          </p:cNvPr>
          <p:cNvSpPr>
            <a:spLocks noGrp="1"/>
          </p:cNvSpPr>
          <p:nvPr>
            <p:ph type="dt" sz="half" idx="10"/>
          </p:nvPr>
        </p:nvSpPr>
        <p:spPr/>
        <p:txBody>
          <a:bodyPr/>
          <a:lstStyle/>
          <a:p>
            <a:pPr>
              <a:defRPr/>
            </a:pPr>
            <a:r>
              <a:rPr lang="en-US" dirty="0">
                <a:solidFill>
                  <a:srgbClr val="2E2E38"/>
                </a:solidFill>
              </a:rPr>
              <a:t>February 2023</a:t>
            </a:r>
            <a:endParaRPr lang="en-IN" dirty="0">
              <a:solidFill>
                <a:srgbClr val="2E2E38"/>
              </a:solidFill>
            </a:endParaRPr>
          </a:p>
        </p:txBody>
      </p:sp>
      <p:sp>
        <p:nvSpPr>
          <p:cNvPr id="2" name="Slide Number Placeholder 1">
            <a:extLst>
              <a:ext uri="{FF2B5EF4-FFF2-40B4-BE49-F238E27FC236}">
                <a16:creationId xmlns:a16="http://schemas.microsoft.com/office/drawing/2014/main" id="{A9EEB2CD-E38E-492F-ACF8-E7B5318DE36A}"/>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63</a:t>
            </a:fld>
            <a:endParaRPr lang="en-GB" dirty="0">
              <a:solidFill>
                <a:srgbClr val="2E2E38"/>
              </a:solidFill>
            </a:endParaRPr>
          </a:p>
        </p:txBody>
      </p:sp>
    </p:spTree>
    <p:extLst>
      <p:ext uri="{BB962C8B-B14F-4D97-AF65-F5344CB8AC3E}">
        <p14:creationId xmlns:p14="http://schemas.microsoft.com/office/powerpoint/2010/main" val="1748549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3A8B93-DC45-450F-9001-D9E4CCA3663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36141895"/>
              </p:ext>
            </p:extLst>
          </p:nvPr>
        </p:nvGraphicFramePr>
        <p:xfrm>
          <a:off x="7937" y="3373"/>
          <a:ext cx="1587" cy="1587"/>
        </p:xfrm>
        <a:graphic>
          <a:graphicData uri="http://schemas.openxmlformats.org/presentationml/2006/ole">
            <mc:AlternateContent xmlns:mc="http://schemas.openxmlformats.org/markup-compatibility/2006">
              <mc:Choice xmlns:v="urn:schemas-microsoft-com:vml" Requires="v">
                <p:oleObj spid="_x0000_s78853" name="think-cell Slide" r:id="rId7" imgW="473" imgH="476" progId="TCLayout.ActiveDocument.1">
                  <p:embed/>
                </p:oleObj>
              </mc:Choice>
              <mc:Fallback>
                <p:oleObj name="think-cell Slide" r:id="rId7" imgW="473" imgH="476" progId="TCLayout.ActiveDocument.1">
                  <p:embed/>
                  <p:pic>
                    <p:nvPicPr>
                      <p:cNvPr id="4" name="Object 3" hidden="1">
                        <a:extLst>
                          <a:ext uri="{FF2B5EF4-FFF2-40B4-BE49-F238E27FC236}">
                            <a16:creationId xmlns:a16="http://schemas.microsoft.com/office/drawing/2014/main" id="{D83A8B93-DC45-450F-9001-D9E4CCA3663E}"/>
                          </a:ext>
                          <a:ext uri="{C183D7F6-B498-43B3-948B-1728B52AA6E4}">
                            <adec:decorative xmlns:adec="http://schemas.microsoft.com/office/drawing/2017/decorative" val="1"/>
                          </a:ext>
                        </a:extLst>
                      </p:cNvPr>
                      <p:cNvPicPr/>
                      <p:nvPr/>
                    </p:nvPicPr>
                    <p:blipFill>
                      <a:blip r:embed="rId8"/>
                      <a:stretch>
                        <a:fillRect/>
                      </a:stretch>
                    </p:blipFill>
                    <p:spPr>
                      <a:xfrm>
                        <a:off x="7937" y="3373"/>
                        <a:ext cx="1587" cy="1587"/>
                      </a:xfrm>
                      <a:prstGeom prst="rect">
                        <a:avLst/>
                      </a:prstGeom>
                    </p:spPr>
                  </p:pic>
                </p:oleObj>
              </mc:Fallback>
            </mc:AlternateContent>
          </a:graphicData>
        </a:graphic>
      </p:graphicFrame>
      <p:sp>
        <p:nvSpPr>
          <p:cNvPr id="64" name="Title 1">
            <a:extLst>
              <a:ext uri="{FF2B5EF4-FFF2-40B4-BE49-F238E27FC236}">
                <a16:creationId xmlns:a16="http://schemas.microsoft.com/office/drawing/2014/main" id="{80F47046-C458-4B1E-9A72-1DC935FD65DB}"/>
              </a:ext>
            </a:extLst>
          </p:cNvPr>
          <p:cNvSpPr>
            <a:spLocks noGrp="1"/>
          </p:cNvSpPr>
          <p:nvPr>
            <p:ph type="title"/>
          </p:nvPr>
        </p:nvSpPr>
        <p:spPr>
          <a:xfrm>
            <a:off x="609918" y="294200"/>
            <a:ext cx="10564106" cy="624709"/>
          </a:xfrm>
        </p:spPr>
        <p:txBody>
          <a:bodyPr vert="horz"/>
          <a:lstStyle/>
          <a:p>
            <a:r>
              <a:rPr lang="de-DE" dirty="0"/>
              <a:t>Appendix</a:t>
            </a:r>
            <a:br>
              <a:rPr lang="de-DE" dirty="0"/>
            </a:br>
            <a:r>
              <a:rPr lang="de-DE" sz="1599" dirty="0"/>
              <a:t>Process flow: Program participation — Special Education (IEP plan annual renewal)</a:t>
            </a:r>
            <a:br>
              <a:rPr lang="de-DE" sz="1599" dirty="0"/>
            </a:br>
            <a:endParaRPr lang="de-DE" dirty="0"/>
          </a:p>
        </p:txBody>
      </p:sp>
      <p:sp>
        <p:nvSpPr>
          <p:cNvPr id="65" name="Rectangle 64">
            <a:extLst>
              <a:ext uri="{FF2B5EF4-FFF2-40B4-BE49-F238E27FC236}">
                <a16:creationId xmlns:a16="http://schemas.microsoft.com/office/drawing/2014/main" id="{78861003-B069-48FC-B34D-112C48F3CF3A}"/>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1. Student program participation</a:t>
            </a:r>
          </a:p>
        </p:txBody>
      </p:sp>
      <p:sp>
        <p:nvSpPr>
          <p:cNvPr id="68" name="Text box_6380524123959099444">
            <a:extLst>
              <a:ext uri="{FF2B5EF4-FFF2-40B4-BE49-F238E27FC236}">
                <a16:creationId xmlns:a16="http://schemas.microsoft.com/office/drawing/2014/main" id="{D1587815-BE4F-491A-8D2B-6F30BF1BC0FF}"/>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t" anchorCtr="0" forceAA="0" compatLnSpc="1">
            <a:prstTxWarp prst="textNoShape">
              <a:avLst/>
            </a:prstTxWarp>
            <a:spAutoFit/>
          </a:bodyPr>
          <a:lstStyle/>
          <a:p>
            <a:pPr algn="ctr" defTabSz="913943">
              <a:defRPr/>
            </a:pPr>
            <a:r>
              <a:rPr lang="en-US" sz="800" b="1" dirty="0">
                <a:solidFill>
                  <a:srgbClr val="188CE5">
                    <a:lumMod val="50000"/>
                  </a:srgbClr>
                </a:solidFill>
                <a:latin typeface="EYInterstate Light"/>
              </a:rPr>
              <a:t>1a. Special Education</a:t>
            </a:r>
          </a:p>
        </p:txBody>
      </p:sp>
      <p:sp>
        <p:nvSpPr>
          <p:cNvPr id="67" name="Text box_6380524123959099444">
            <a:extLst>
              <a:ext uri="{FF2B5EF4-FFF2-40B4-BE49-F238E27FC236}">
                <a16:creationId xmlns:a16="http://schemas.microsoft.com/office/drawing/2014/main" id="{669FED3D-3FB2-46BD-BB25-829282B4D771}"/>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grpSp>
        <p:nvGrpSpPr>
          <p:cNvPr id="5" name="Group 4" descr="Please refer to notes section for 'Process flow: program participation - Special education (IEP/504 plan annual renewal)' flow description">
            <a:extLst>
              <a:ext uri="{FF2B5EF4-FFF2-40B4-BE49-F238E27FC236}">
                <a16:creationId xmlns:a16="http://schemas.microsoft.com/office/drawing/2014/main" id="{8C81F884-A131-4610-833A-43FCA54B70BD}"/>
              </a:ext>
            </a:extLst>
          </p:cNvPr>
          <p:cNvGrpSpPr/>
          <p:nvPr/>
        </p:nvGrpSpPr>
        <p:grpSpPr>
          <a:xfrm>
            <a:off x="468211" y="1129783"/>
            <a:ext cx="11232435" cy="5086626"/>
            <a:chOff x="468211" y="1129783"/>
            <a:chExt cx="11232435" cy="5086626"/>
          </a:xfrm>
        </p:grpSpPr>
        <p:sp>
          <p:nvSpPr>
            <p:cNvPr id="75" name="Rectangle 74">
              <a:extLst>
                <a:ext uri="{FF2B5EF4-FFF2-40B4-BE49-F238E27FC236}">
                  <a16:creationId xmlns:a16="http://schemas.microsoft.com/office/drawing/2014/main" id="{BF9FFFB0-02F0-413E-A95C-798B8591DB75}"/>
                </a:ext>
                <a:ext uri="{C183D7F6-B498-43B3-948B-1728B52AA6E4}">
                  <adec:decorative xmlns:adec="http://schemas.microsoft.com/office/drawing/2017/decorative" val="0"/>
                </a:ext>
              </a:extLst>
            </p:cNvPr>
            <p:cNvSpPr/>
            <p:nvPr/>
          </p:nvSpPr>
          <p:spPr bwMode="auto">
            <a:xfrm>
              <a:off x="611064" y="2539247"/>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START</a:t>
              </a:r>
            </a:p>
          </p:txBody>
        </p:sp>
        <p:sp>
          <p:nvSpPr>
            <p:cNvPr id="171" name="TextBox 170">
              <a:extLst>
                <a:ext uri="{FF2B5EF4-FFF2-40B4-BE49-F238E27FC236}">
                  <a16:creationId xmlns:a16="http://schemas.microsoft.com/office/drawing/2014/main" id="{762D26BA-09DF-464D-B725-8DE79845C4DE}"/>
                </a:ext>
                <a:ext uri="{C183D7F6-B498-43B3-948B-1728B52AA6E4}">
                  <adec:decorative xmlns:adec="http://schemas.microsoft.com/office/drawing/2017/decorative" val="1"/>
                </a:ext>
              </a:extLst>
            </p:cNvPr>
            <p:cNvSpPr txBox="1"/>
            <p:nvPr/>
          </p:nvSpPr>
          <p:spPr>
            <a:xfrm>
              <a:off x="615634" y="1129783"/>
              <a:ext cx="1617893" cy="19379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defRPr/>
              </a:pPr>
              <a:r>
                <a:rPr lang="en-US" sz="1199" b="1" dirty="0">
                  <a:solidFill>
                    <a:srgbClr val="2E2E38"/>
                  </a:solidFill>
                  <a:latin typeface="EYInterstate Light"/>
                </a:rPr>
                <a:t>Annual plan renewal</a:t>
              </a:r>
            </a:p>
          </p:txBody>
        </p:sp>
        <p:sp>
          <p:nvSpPr>
            <p:cNvPr id="118" name="Rectangle 117">
              <a:extLst>
                <a:ext uri="{FF2B5EF4-FFF2-40B4-BE49-F238E27FC236}">
                  <a16:creationId xmlns:a16="http://schemas.microsoft.com/office/drawing/2014/main" id="{3BBCF31B-5837-4C2D-8CB1-263D49AF2B49}"/>
                </a:ext>
                <a:ext uri="{C183D7F6-B498-43B3-948B-1728B52AA6E4}">
                  <adec:decorative xmlns:adec="http://schemas.microsoft.com/office/drawing/2017/decorative" val="1"/>
                </a:ext>
              </a:extLst>
            </p:cNvPr>
            <p:cNvSpPr/>
            <p:nvPr/>
          </p:nvSpPr>
          <p:spPr>
            <a:xfrm>
              <a:off x="611064" y="3064530"/>
              <a:ext cx="6103928" cy="329708"/>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19" name="Rectangle 118">
              <a:extLst>
                <a:ext uri="{FF2B5EF4-FFF2-40B4-BE49-F238E27FC236}">
                  <a16:creationId xmlns:a16="http://schemas.microsoft.com/office/drawing/2014/main" id="{9957D572-8BFF-4FDA-8796-5BE287251578}"/>
                </a:ext>
                <a:ext uri="{C183D7F6-B498-43B3-948B-1728B52AA6E4}">
                  <adec:decorative xmlns:adec="http://schemas.microsoft.com/office/drawing/2017/decorative" val="1"/>
                </a:ext>
              </a:extLst>
            </p:cNvPr>
            <p:cNvSpPr/>
            <p:nvPr/>
          </p:nvSpPr>
          <p:spPr>
            <a:xfrm rot="5400000">
              <a:off x="4530624" y="3138622"/>
              <a:ext cx="3732993" cy="37961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20" name="Rectangle 119">
              <a:extLst>
                <a:ext uri="{FF2B5EF4-FFF2-40B4-BE49-F238E27FC236}">
                  <a16:creationId xmlns:a16="http://schemas.microsoft.com/office/drawing/2014/main" id="{9640545B-DD16-45C6-B8C4-156713DB50C6}"/>
                </a:ext>
                <a:ext uri="{C183D7F6-B498-43B3-948B-1728B52AA6E4}">
                  <adec:decorative xmlns:adec="http://schemas.microsoft.com/office/drawing/2017/decorative" val="1"/>
                </a:ext>
              </a:extLst>
            </p:cNvPr>
            <p:cNvSpPr/>
            <p:nvPr/>
          </p:nvSpPr>
          <p:spPr>
            <a:xfrm>
              <a:off x="6566879" y="3059712"/>
              <a:ext cx="4387305" cy="349761"/>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21" name="Rectangle 120">
              <a:extLst>
                <a:ext uri="{FF2B5EF4-FFF2-40B4-BE49-F238E27FC236}">
                  <a16:creationId xmlns:a16="http://schemas.microsoft.com/office/drawing/2014/main" id="{175E1D8F-F07A-434E-B8F3-D7EA04D0B01A}"/>
                </a:ext>
                <a:ext uri="{C183D7F6-B498-43B3-948B-1728B52AA6E4}">
                  <adec:decorative xmlns:adec="http://schemas.microsoft.com/office/drawing/2017/decorative" val="1"/>
                </a:ext>
              </a:extLst>
            </p:cNvPr>
            <p:cNvSpPr/>
            <p:nvPr/>
          </p:nvSpPr>
          <p:spPr>
            <a:xfrm>
              <a:off x="6482932" y="1461929"/>
              <a:ext cx="4478934" cy="302415"/>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22" name="Rectangle 121">
              <a:extLst>
                <a:ext uri="{FF2B5EF4-FFF2-40B4-BE49-F238E27FC236}">
                  <a16:creationId xmlns:a16="http://schemas.microsoft.com/office/drawing/2014/main" id="{7F9639E4-BFF3-4122-A4B9-D95B63C3D5D6}"/>
                </a:ext>
                <a:ext uri="{C183D7F6-B498-43B3-948B-1728B52AA6E4}">
                  <adec:decorative xmlns:adec="http://schemas.microsoft.com/office/drawing/2017/decorative" val="1"/>
                </a:ext>
              </a:extLst>
            </p:cNvPr>
            <p:cNvSpPr/>
            <p:nvPr/>
          </p:nvSpPr>
          <p:spPr>
            <a:xfrm>
              <a:off x="6573779" y="4895439"/>
              <a:ext cx="4387304" cy="299482"/>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77" name="Rectangle 76">
              <a:extLst>
                <a:ext uri="{FF2B5EF4-FFF2-40B4-BE49-F238E27FC236}">
                  <a16:creationId xmlns:a16="http://schemas.microsoft.com/office/drawing/2014/main" id="{85CC06EA-77BD-4749-AD4C-7F726B5823DD}"/>
                </a:ext>
                <a:ext uri="{C183D7F6-B498-43B3-948B-1728B52AA6E4}">
                  <adec:decorative xmlns:adec="http://schemas.microsoft.com/office/drawing/2017/decorative" val="1"/>
                </a:ext>
              </a:extLst>
            </p:cNvPr>
            <p:cNvSpPr/>
            <p:nvPr/>
          </p:nvSpPr>
          <p:spPr>
            <a:xfrm>
              <a:off x="2035792" y="1432879"/>
              <a:ext cx="1200692" cy="329013"/>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76" name="Rectangle 75">
              <a:extLst>
                <a:ext uri="{FF2B5EF4-FFF2-40B4-BE49-F238E27FC236}">
                  <a16:creationId xmlns:a16="http://schemas.microsoft.com/office/drawing/2014/main" id="{9BD91D6A-23C1-4073-A6F4-6BB8E8581CB8}"/>
                </a:ext>
                <a:ext uri="{C183D7F6-B498-43B3-948B-1728B52AA6E4}">
                  <adec:decorative xmlns:adec="http://schemas.microsoft.com/office/drawing/2017/decorative" val="1"/>
                </a:ext>
              </a:extLst>
            </p:cNvPr>
            <p:cNvSpPr/>
            <p:nvPr/>
          </p:nvSpPr>
          <p:spPr>
            <a:xfrm rot="5400000">
              <a:off x="1356630" y="2227715"/>
              <a:ext cx="1687335" cy="329013"/>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88" name="Oval 10">
              <a:extLst>
                <a:ext uri="{FF2B5EF4-FFF2-40B4-BE49-F238E27FC236}">
                  <a16:creationId xmlns:a16="http://schemas.microsoft.com/office/drawing/2014/main" id="{10D64407-DF33-44A9-9776-35FEA79DA76E}"/>
                </a:ext>
                <a:ext uri="{C183D7F6-B498-43B3-948B-1728B52AA6E4}">
                  <adec:decorative xmlns:adec="http://schemas.microsoft.com/office/drawing/2017/decorative" val="0"/>
                </a:ext>
              </a:extLst>
            </p:cNvPr>
            <p:cNvSpPr>
              <a:spLocks noChangeArrowheads="1"/>
            </p:cNvSpPr>
            <p:nvPr/>
          </p:nvSpPr>
          <p:spPr bwMode="auto">
            <a:xfrm>
              <a:off x="563488"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1 </a:t>
              </a:r>
            </a:p>
          </p:txBody>
        </p:sp>
        <p:cxnSp>
          <p:nvCxnSpPr>
            <p:cNvPr id="140" name="Elbow Connector 53">
              <a:extLst>
                <a:ext uri="{FF2B5EF4-FFF2-40B4-BE49-F238E27FC236}">
                  <a16:creationId xmlns:a16="http://schemas.microsoft.com/office/drawing/2014/main" id="{315317BE-00C3-4B71-A02B-3544762E4C89}"/>
                </a:ext>
                <a:ext uri="{C183D7F6-B498-43B3-948B-1728B52AA6E4}">
                  <adec:decorative xmlns:adec="http://schemas.microsoft.com/office/drawing/2017/decorative" val="1"/>
                </a:ext>
              </a:extLst>
            </p:cNvPr>
            <p:cNvCxnSpPr>
              <a:cxnSpLocks/>
              <a:stCxn id="88" idx="4"/>
              <a:endCxn id="125" idx="0"/>
            </p:cNvCxnSpPr>
            <p:nvPr/>
          </p:nvCxnSpPr>
          <p:spPr>
            <a:xfrm rot="16200000" flipH="1">
              <a:off x="843400" y="3504332"/>
              <a:ext cx="427743" cy="439211"/>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25" name="Rectangle 124">
              <a:extLst>
                <a:ext uri="{FF2B5EF4-FFF2-40B4-BE49-F238E27FC236}">
                  <a16:creationId xmlns:a16="http://schemas.microsoft.com/office/drawing/2014/main" id="{CE523AAA-FD93-4E38-BE64-003C6EC168EC}"/>
                </a:ext>
                <a:ext uri="{C183D7F6-B498-43B3-948B-1728B52AA6E4}">
                  <adec:decorative xmlns:adec="http://schemas.microsoft.com/office/drawing/2017/decorative" val="0"/>
                </a:ext>
              </a:extLst>
            </p:cNvPr>
            <p:cNvSpPr/>
            <p:nvPr/>
          </p:nvSpPr>
          <p:spPr>
            <a:xfrm>
              <a:off x="468211" y="3937810"/>
              <a:ext cx="1617332" cy="1062797"/>
            </a:xfrm>
            <a:prstGeom prst="rect">
              <a:avLst/>
            </a:prstGeom>
          </p:spPr>
          <p:txBody>
            <a:bodyPr vert="horz" wrap="square" lIns="61932" tIns="30966" rIns="61932" bIns="61932" anchor="t">
              <a:spAutoFit/>
            </a:bodyPr>
            <a:lstStyle/>
            <a:p>
              <a:pPr defTabSz="673809"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IEP team meets annually to review the IEP:</a:t>
              </a:r>
            </a:p>
            <a:p>
              <a:pPr defTabSz="673809"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If the student has had an evaluation within the past 3 years, the team meets to discuss the current IEP. The team analyzes whether the current services/ accommodations are working for the student and if any changes are necessary</a:t>
              </a:r>
            </a:p>
          </p:txBody>
        </p:sp>
        <p:sp>
          <p:nvSpPr>
            <p:cNvPr id="123" name="Diamond 122">
              <a:extLst>
                <a:ext uri="{FF2B5EF4-FFF2-40B4-BE49-F238E27FC236}">
                  <a16:creationId xmlns:a16="http://schemas.microsoft.com/office/drawing/2014/main" id="{D317E740-C5B5-4A0B-8F67-824264F38390}"/>
                </a:ext>
                <a:ext uri="{C183D7F6-B498-43B3-948B-1728B52AA6E4}">
                  <adec:decorative xmlns:adec="http://schemas.microsoft.com/office/drawing/2017/decorative" val="0"/>
                </a:ext>
              </a:extLst>
            </p:cNvPr>
            <p:cNvSpPr/>
            <p:nvPr/>
          </p:nvSpPr>
          <p:spPr>
            <a:xfrm>
              <a:off x="1471407" y="2725204"/>
              <a:ext cx="1518200" cy="1028399"/>
            </a:xfrm>
            <a:prstGeom prst="diamond">
              <a:avLst/>
            </a:prstGeom>
            <a:solidFill>
              <a:schemeClr val="bg2">
                <a:lumMod val="65000"/>
                <a:lumOff val="3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913943">
                <a:defRPr/>
              </a:pPr>
              <a:r>
                <a:rPr lang="en-US" sz="1099" dirty="0">
                  <a:solidFill>
                    <a:srgbClr val="FFFFFF"/>
                  </a:solidFill>
                  <a:latin typeface="EYInterstate Light"/>
                </a:rPr>
                <a:t>IEP amendments</a:t>
              </a:r>
            </a:p>
            <a:p>
              <a:pPr algn="ctr" defTabSz="913943">
                <a:defRPr/>
              </a:pPr>
              <a:r>
                <a:rPr lang="en-US" sz="1099" dirty="0">
                  <a:solidFill>
                    <a:srgbClr val="FFFFFF"/>
                  </a:solidFill>
                  <a:latin typeface="EYInterstate Light"/>
                </a:rPr>
                <a:t>necessary?</a:t>
              </a:r>
            </a:p>
          </p:txBody>
        </p:sp>
        <p:sp>
          <p:nvSpPr>
            <p:cNvPr id="139" name="TextBox 138">
              <a:extLst>
                <a:ext uri="{FF2B5EF4-FFF2-40B4-BE49-F238E27FC236}">
                  <a16:creationId xmlns:a16="http://schemas.microsoft.com/office/drawing/2014/main" id="{E6B5F746-5064-4206-9703-CD89A574956D}"/>
                </a:ext>
                <a:ext uri="{C183D7F6-B498-43B3-948B-1728B52AA6E4}">
                  <adec:decorative xmlns:adec="http://schemas.microsoft.com/office/drawing/2017/decorative" val="0"/>
                </a:ext>
              </a:extLst>
            </p:cNvPr>
            <p:cNvSpPr txBox="1"/>
            <p:nvPr/>
          </p:nvSpPr>
          <p:spPr>
            <a:xfrm>
              <a:off x="2111223" y="2196135"/>
              <a:ext cx="171433" cy="159961"/>
            </a:xfrm>
            <a:prstGeom prst="rect">
              <a:avLst/>
            </a:prstGeom>
            <a:noFill/>
          </p:spPr>
          <p:txBody>
            <a:bodyPr wrap="none" lIns="0" tIns="36557" rIns="0" bIns="0" rtlCol="0" anchor="ctr">
              <a:noAutofit/>
            </a:bodyPr>
            <a:lstStyle/>
            <a:p>
              <a:pPr algn="ctr" defTabSz="913943">
                <a:buClr>
                  <a:srgbClr val="27ACAA"/>
                </a:buClr>
                <a:buSzPct val="70000"/>
                <a:defRPr/>
              </a:pPr>
              <a:r>
                <a:rPr lang="en-US" sz="999" dirty="0">
                  <a:solidFill>
                    <a:srgbClr val="2E2E38"/>
                  </a:solidFill>
                  <a:latin typeface="EYInterstate Light"/>
                </a:rPr>
                <a:t>No</a:t>
              </a:r>
            </a:p>
          </p:txBody>
        </p:sp>
        <p:sp>
          <p:nvSpPr>
            <p:cNvPr id="89" name="Oval 10">
              <a:extLst>
                <a:ext uri="{FF2B5EF4-FFF2-40B4-BE49-F238E27FC236}">
                  <a16:creationId xmlns:a16="http://schemas.microsoft.com/office/drawing/2014/main" id="{61C4870B-8CB4-4FAD-8A34-0058736D3814}"/>
                </a:ext>
                <a:ext uri="{C183D7F6-B498-43B3-948B-1728B52AA6E4}">
                  <adec:decorative xmlns:adec="http://schemas.microsoft.com/office/drawing/2017/decorative" val="0"/>
                </a:ext>
              </a:extLst>
            </p:cNvPr>
            <p:cNvSpPr>
              <a:spLocks noChangeArrowheads="1"/>
            </p:cNvSpPr>
            <p:nvPr/>
          </p:nvSpPr>
          <p:spPr bwMode="auto">
            <a:xfrm>
              <a:off x="2760752" y="1338959"/>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2 </a:t>
              </a:r>
            </a:p>
          </p:txBody>
        </p:sp>
        <p:cxnSp>
          <p:nvCxnSpPr>
            <p:cNvPr id="87" name="Elbow Connector 53">
              <a:extLst>
                <a:ext uri="{FF2B5EF4-FFF2-40B4-BE49-F238E27FC236}">
                  <a16:creationId xmlns:a16="http://schemas.microsoft.com/office/drawing/2014/main" id="{8DF4817F-6DBE-4382-9D8F-8B4CE9E97566}"/>
                </a:ext>
                <a:ext uri="{C183D7F6-B498-43B3-948B-1728B52AA6E4}">
                  <adec:decorative xmlns:adec="http://schemas.microsoft.com/office/drawing/2017/decorative" val="1"/>
                </a:ext>
              </a:extLst>
            </p:cNvPr>
            <p:cNvCxnSpPr>
              <a:cxnSpLocks/>
            </p:cNvCxnSpPr>
            <p:nvPr/>
          </p:nvCxnSpPr>
          <p:spPr>
            <a:xfrm>
              <a:off x="3309106" y="1613136"/>
              <a:ext cx="119308" cy="288533"/>
            </a:xfrm>
            <a:prstGeom prst="bentConnector2">
              <a:avLst/>
            </a:prstGeom>
            <a:solidFill>
              <a:schemeClr val="accent1"/>
            </a:solidFill>
            <a:ln w="9525" cap="flat" cmpd="sng" algn="ctr">
              <a:solidFill>
                <a:srgbClr val="747480"/>
              </a:solidFill>
              <a:prstDash val="solid"/>
              <a:tailEnd type="oval"/>
            </a:ln>
            <a:effectLst/>
          </p:spPr>
        </p:cxnSp>
        <p:sp>
          <p:nvSpPr>
            <p:cNvPr id="126" name="Rectangle 125">
              <a:extLst>
                <a:ext uri="{FF2B5EF4-FFF2-40B4-BE49-F238E27FC236}">
                  <a16:creationId xmlns:a16="http://schemas.microsoft.com/office/drawing/2014/main" id="{011699E6-5D6B-47AD-A4BA-01434C95E458}"/>
                </a:ext>
                <a:ext uri="{C183D7F6-B498-43B3-948B-1728B52AA6E4}">
                  <adec:decorative xmlns:adec="http://schemas.microsoft.com/office/drawing/2017/decorative" val="0"/>
                </a:ext>
              </a:extLst>
            </p:cNvPr>
            <p:cNvSpPr/>
            <p:nvPr/>
          </p:nvSpPr>
          <p:spPr>
            <a:xfrm>
              <a:off x="2437120" y="1901669"/>
              <a:ext cx="1982589" cy="1062797"/>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If no changes are necessary, the student continues receiving the services and accommodations from their old IEP</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a:p>
              <a:pPr defTabSz="674146" eaLnBrk="0" hangingPunct="0">
                <a:defRPr/>
              </a:pPr>
              <a:r>
                <a:rPr lang="en-US" sz="700" kern="0" dirty="0">
                  <a:solidFill>
                    <a:srgbClr val="2E2E38"/>
                  </a:solidFill>
                  <a:latin typeface="EYInterstate Light"/>
                  <a:ea typeface="ＭＳ Ｐゴシック" panose="020B0600070205080204" pitchFamily="34" charset="-128"/>
                  <a:cs typeface="Calibri" panose="020F0502020204030204" pitchFamily="34" charset="0"/>
                </a:rPr>
                <a:t>If a family does not respond to requests for a meeting an IEP student will continue to receive services based on BPS' "stay put" practice. Attempts will be continued to reach the family</a:t>
              </a:r>
              <a:endParaRPr lang="en-IN" sz="700" kern="0" dirty="0">
                <a:solidFill>
                  <a:srgbClr val="2E2E38"/>
                </a:solidFill>
                <a:highlight>
                  <a:srgbClr val="FFFF00"/>
                </a:highlight>
                <a:latin typeface="EYInterstate Light"/>
                <a:ea typeface="ＭＳ Ｐゴシック" panose="020B0600070205080204" pitchFamily="34" charset="-128"/>
                <a:cs typeface="Calibri" panose="020F0502020204030204" pitchFamily="34" charset="0"/>
              </a:endParaRPr>
            </a:p>
          </p:txBody>
        </p:sp>
        <p:sp>
          <p:nvSpPr>
            <p:cNvPr id="136" name="TextBox 135">
              <a:extLst>
                <a:ext uri="{FF2B5EF4-FFF2-40B4-BE49-F238E27FC236}">
                  <a16:creationId xmlns:a16="http://schemas.microsoft.com/office/drawing/2014/main" id="{8CAF1305-96E2-49D9-B17F-1D3BBF3CAB69}"/>
                </a:ext>
                <a:ext uri="{C183D7F6-B498-43B3-948B-1728B52AA6E4}">
                  <adec:decorative xmlns:adec="http://schemas.microsoft.com/office/drawing/2017/decorative" val="0"/>
                </a:ext>
              </a:extLst>
            </p:cNvPr>
            <p:cNvSpPr txBox="1"/>
            <p:nvPr/>
          </p:nvSpPr>
          <p:spPr>
            <a:xfrm>
              <a:off x="3065051" y="3149404"/>
              <a:ext cx="171433" cy="159961"/>
            </a:xfrm>
            <a:prstGeom prst="rect">
              <a:avLst/>
            </a:prstGeom>
            <a:noFill/>
          </p:spPr>
          <p:txBody>
            <a:bodyPr wrap="none" lIns="0" tIns="36557" rIns="0" bIns="0" rtlCol="0" anchor="ctr">
              <a:noAutofit/>
            </a:bodyPr>
            <a:lstStyle/>
            <a:p>
              <a:pPr algn="ctr" defTabSz="913943">
                <a:buClr>
                  <a:srgbClr val="27ACAA"/>
                </a:buClr>
                <a:buSzPct val="70000"/>
                <a:defRPr/>
              </a:pPr>
              <a:r>
                <a:rPr lang="en-US" sz="999" dirty="0">
                  <a:solidFill>
                    <a:srgbClr val="2E2E38"/>
                  </a:solidFill>
                  <a:latin typeface="EYInterstate Light"/>
                </a:rPr>
                <a:t>Yes</a:t>
              </a:r>
            </a:p>
          </p:txBody>
        </p:sp>
        <p:sp>
          <p:nvSpPr>
            <p:cNvPr id="78" name="Oval 10">
              <a:extLst>
                <a:ext uri="{FF2B5EF4-FFF2-40B4-BE49-F238E27FC236}">
                  <a16:creationId xmlns:a16="http://schemas.microsoft.com/office/drawing/2014/main" id="{7CCBFD7A-32CB-40B2-B835-AA550E295671}"/>
                </a:ext>
                <a:ext uri="{C183D7F6-B498-43B3-948B-1728B52AA6E4}">
                  <adec:decorative xmlns:adec="http://schemas.microsoft.com/office/drawing/2017/decorative" val="0"/>
                </a:ext>
              </a:extLst>
            </p:cNvPr>
            <p:cNvSpPr>
              <a:spLocks noChangeArrowheads="1"/>
            </p:cNvSpPr>
            <p:nvPr/>
          </p:nvSpPr>
          <p:spPr bwMode="auto">
            <a:xfrm>
              <a:off x="3420928" y="2960414"/>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2 </a:t>
              </a:r>
            </a:p>
          </p:txBody>
        </p:sp>
        <p:cxnSp>
          <p:nvCxnSpPr>
            <p:cNvPr id="141" name="Elbow Connector 53">
              <a:extLst>
                <a:ext uri="{FF2B5EF4-FFF2-40B4-BE49-F238E27FC236}">
                  <a16:creationId xmlns:a16="http://schemas.microsoft.com/office/drawing/2014/main" id="{6E4749E0-3254-4C86-B526-F4784ED9DD4D}"/>
                </a:ext>
                <a:ext uri="{C183D7F6-B498-43B3-948B-1728B52AA6E4}">
                  <adec:decorative xmlns:adec="http://schemas.microsoft.com/office/drawing/2017/decorative" val="1"/>
                </a:ext>
              </a:extLst>
            </p:cNvPr>
            <p:cNvCxnSpPr>
              <a:cxnSpLocks/>
              <a:stCxn id="78" idx="4"/>
              <a:endCxn id="127" idx="0"/>
            </p:cNvCxnSpPr>
            <p:nvPr/>
          </p:nvCxnSpPr>
          <p:spPr>
            <a:xfrm rot="5400000">
              <a:off x="3349748" y="3557004"/>
              <a:ext cx="393593" cy="297121"/>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27" name="Rectangle 126">
              <a:extLst>
                <a:ext uri="{FF2B5EF4-FFF2-40B4-BE49-F238E27FC236}">
                  <a16:creationId xmlns:a16="http://schemas.microsoft.com/office/drawing/2014/main" id="{44B7039B-B947-40FD-A496-0C7D4DE201D5}"/>
                </a:ext>
                <a:ext uri="{C183D7F6-B498-43B3-948B-1728B52AA6E4}">
                  <adec:decorative xmlns:adec="http://schemas.microsoft.com/office/drawing/2017/decorative" val="0"/>
                </a:ext>
              </a:extLst>
            </p:cNvPr>
            <p:cNvSpPr/>
            <p:nvPr/>
          </p:nvSpPr>
          <p:spPr>
            <a:xfrm>
              <a:off x="2400991" y="3902361"/>
              <a:ext cx="1993985" cy="1493459"/>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If changes are necessary to the IEP:</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If there are changes to the IEP that need to be made, a new special education assessment will usually be performed. This will the COSE to request a signature from the parent to perform the evaluation.</a:t>
              </a:r>
            </a:p>
            <a:p>
              <a:pPr defTabSz="674146" eaLnBrk="0" hangingPunct="0">
                <a:defRPr/>
              </a:pP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a:p>
              <a:pPr defTabSz="674146" eaLnBrk="0" hangingPunct="0">
                <a:defRPr/>
              </a:pPr>
              <a:r>
                <a:rPr lang="en-US" sz="700" kern="0" dirty="0">
                  <a:solidFill>
                    <a:srgbClr val="2E2E38"/>
                  </a:solidFill>
                  <a:latin typeface="EYInterstate Light"/>
                  <a:ea typeface="ＭＳ Ｐゴシック" panose="020B0600070205080204" pitchFamily="34" charset="-128"/>
                  <a:cs typeface="Calibri" panose="020F0502020204030204" pitchFamily="34" charset="0"/>
                </a:rPr>
                <a:t>If a family does not respond to requests for a meeting an IEP student will continue to receive services based on BPS' "stay put" practice. Attempts will be continued to reach the family</a:t>
              </a:r>
              <a:endParaRPr lang="en-IN" sz="700" kern="0" dirty="0">
                <a:solidFill>
                  <a:srgbClr val="2E2E38"/>
                </a:solidFill>
                <a:highlight>
                  <a:srgbClr val="FFFF00"/>
                </a:highlight>
                <a:latin typeface="EYInterstate Light"/>
                <a:ea typeface="ＭＳ Ｐゴシック" panose="020B0600070205080204" pitchFamily="34" charset="-128"/>
                <a:cs typeface="Calibri" panose="020F0502020204030204" pitchFamily="34" charset="0"/>
              </a:endParaRPr>
            </a:p>
            <a:p>
              <a:pPr defTabSz="674146" eaLnBrk="0" hangingPunct="0">
                <a:defRPr/>
              </a:pP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79" name="Oval 10">
              <a:extLst>
                <a:ext uri="{FF2B5EF4-FFF2-40B4-BE49-F238E27FC236}">
                  <a16:creationId xmlns:a16="http://schemas.microsoft.com/office/drawing/2014/main" id="{0135B92A-65BE-4DB2-BC98-BA70F4190AEC}"/>
                </a:ext>
                <a:ext uri="{C183D7F6-B498-43B3-948B-1728B52AA6E4}">
                  <adec:decorative xmlns:adec="http://schemas.microsoft.com/office/drawing/2017/decorative" val="0"/>
                </a:ext>
              </a:extLst>
            </p:cNvPr>
            <p:cNvSpPr>
              <a:spLocks noChangeArrowheads="1"/>
            </p:cNvSpPr>
            <p:nvPr/>
          </p:nvSpPr>
          <p:spPr bwMode="auto">
            <a:xfrm>
              <a:off x="4472915" y="2955207"/>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3 </a:t>
              </a:r>
            </a:p>
          </p:txBody>
        </p:sp>
        <p:cxnSp>
          <p:nvCxnSpPr>
            <p:cNvPr id="81" name="Elbow Connector 53">
              <a:extLst>
                <a:ext uri="{FF2B5EF4-FFF2-40B4-BE49-F238E27FC236}">
                  <a16:creationId xmlns:a16="http://schemas.microsoft.com/office/drawing/2014/main" id="{E26A7ABC-4423-4D77-849A-2BE8E97071B5}"/>
                </a:ext>
                <a:ext uri="{C183D7F6-B498-43B3-948B-1728B52AA6E4}">
                  <adec:decorative xmlns:adec="http://schemas.microsoft.com/office/drawing/2017/decorative" val="1"/>
                </a:ext>
              </a:extLst>
            </p:cNvPr>
            <p:cNvCxnSpPr>
              <a:cxnSpLocks/>
              <a:stCxn id="79" idx="0"/>
              <a:endCxn id="80" idx="2"/>
            </p:cNvCxnSpPr>
            <p:nvPr/>
          </p:nvCxnSpPr>
          <p:spPr>
            <a:xfrm rot="5400000" flipH="1" flipV="1">
              <a:off x="4810052" y="2582199"/>
              <a:ext cx="310050" cy="435967"/>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80" name="Rectangle 79">
              <a:extLst>
                <a:ext uri="{FF2B5EF4-FFF2-40B4-BE49-F238E27FC236}">
                  <a16:creationId xmlns:a16="http://schemas.microsoft.com/office/drawing/2014/main" id="{25FC2584-9D6E-4193-9A98-66E2C7FAC6B1}"/>
                </a:ext>
                <a:ext uri="{C183D7F6-B498-43B3-948B-1728B52AA6E4}">
                  <adec:decorative xmlns:adec="http://schemas.microsoft.com/office/drawing/2017/decorative" val="0"/>
                </a:ext>
              </a:extLst>
            </p:cNvPr>
            <p:cNvSpPr/>
            <p:nvPr/>
          </p:nvSpPr>
          <p:spPr>
            <a:xfrm>
              <a:off x="4589446" y="1797740"/>
              <a:ext cx="1187226" cy="847417"/>
            </a:xfrm>
            <a:prstGeom prst="rect">
              <a:avLst/>
            </a:prstGeom>
          </p:spPr>
          <p:txBody>
            <a:bodyPr vert="horz" wrap="square" lIns="61900" tIns="30950" rIns="61900" bIns="61900" anchor="t">
              <a:spAutoFit/>
            </a:bodyPr>
            <a:lstStyle/>
            <a:p>
              <a:pPr defTabSz="673809"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Student is re-evaluated:</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3809"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Upon parental approval, an evaluation occurs within 30 school days and reports are added to EdPlan for parent viewing.</a:t>
              </a:r>
            </a:p>
          </p:txBody>
        </p:sp>
        <p:sp>
          <p:nvSpPr>
            <p:cNvPr id="92" name="Oval 10">
              <a:extLst>
                <a:ext uri="{FF2B5EF4-FFF2-40B4-BE49-F238E27FC236}">
                  <a16:creationId xmlns:a16="http://schemas.microsoft.com/office/drawing/2014/main" id="{862FFBA3-F9F9-4B2F-B774-64E75110B911}"/>
                </a:ext>
                <a:ext uri="{C183D7F6-B498-43B3-948B-1728B52AA6E4}">
                  <adec:decorative xmlns:adec="http://schemas.microsoft.com/office/drawing/2017/decorative" val="0"/>
                </a:ext>
              </a:extLst>
            </p:cNvPr>
            <p:cNvSpPr>
              <a:spLocks noChangeArrowheads="1"/>
            </p:cNvSpPr>
            <p:nvPr/>
          </p:nvSpPr>
          <p:spPr bwMode="auto">
            <a:xfrm>
              <a:off x="5501816" y="2958001"/>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4 </a:t>
              </a:r>
            </a:p>
          </p:txBody>
        </p:sp>
        <p:cxnSp>
          <p:nvCxnSpPr>
            <p:cNvPr id="94" name="Elbow Connector 53">
              <a:extLst>
                <a:ext uri="{FF2B5EF4-FFF2-40B4-BE49-F238E27FC236}">
                  <a16:creationId xmlns:a16="http://schemas.microsoft.com/office/drawing/2014/main" id="{CFC365D1-6FD4-4383-88C4-BB42A1BEE37D}"/>
                </a:ext>
                <a:ext uri="{C183D7F6-B498-43B3-948B-1728B52AA6E4}">
                  <adec:decorative xmlns:adec="http://schemas.microsoft.com/office/drawing/2017/decorative" val="1"/>
                </a:ext>
              </a:extLst>
            </p:cNvPr>
            <p:cNvCxnSpPr>
              <a:cxnSpLocks/>
              <a:stCxn id="92" idx="4"/>
              <a:endCxn id="93" idx="0"/>
            </p:cNvCxnSpPr>
            <p:nvPr/>
          </p:nvCxnSpPr>
          <p:spPr>
            <a:xfrm rot="5400000">
              <a:off x="5130042" y="3760162"/>
              <a:ext cx="899760" cy="392144"/>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93" name="Rectangle 92">
              <a:extLst>
                <a:ext uri="{FF2B5EF4-FFF2-40B4-BE49-F238E27FC236}">
                  <a16:creationId xmlns:a16="http://schemas.microsoft.com/office/drawing/2014/main" id="{B5CE1AAE-908E-4E02-9FEA-8B6C96394B95}"/>
                </a:ext>
                <a:ext uri="{C183D7F6-B498-43B3-948B-1728B52AA6E4}">
                  <adec:decorative xmlns:adec="http://schemas.microsoft.com/office/drawing/2017/decorative" val="0"/>
                </a:ext>
              </a:extLst>
            </p:cNvPr>
            <p:cNvSpPr/>
            <p:nvPr/>
          </p:nvSpPr>
          <p:spPr>
            <a:xfrm>
              <a:off x="4730122" y="4406116"/>
              <a:ext cx="1307456" cy="1278127"/>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Team meeting: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parent meets with the COSE, teachers and other relevant personnel to discuss the best option for the student: amendment to the IEP, 504 plan or nothing; discussion of what services the student needs as well as the placement that is best for the student</a:t>
              </a:r>
            </a:p>
          </p:txBody>
        </p:sp>
        <p:sp>
          <p:nvSpPr>
            <p:cNvPr id="85" name="Oval 10">
              <a:extLst>
                <a:ext uri="{FF2B5EF4-FFF2-40B4-BE49-F238E27FC236}">
                  <a16:creationId xmlns:a16="http://schemas.microsoft.com/office/drawing/2014/main" id="{32889855-153F-4F48-8099-2753C471A977}"/>
                </a:ext>
                <a:ext uri="{C183D7F6-B498-43B3-948B-1728B52AA6E4}">
                  <adec:decorative xmlns:adec="http://schemas.microsoft.com/office/drawing/2017/decorative" val="0"/>
                </a:ext>
              </a:extLst>
            </p:cNvPr>
            <p:cNvSpPr>
              <a:spLocks noChangeArrowheads="1"/>
            </p:cNvSpPr>
            <p:nvPr/>
          </p:nvSpPr>
          <p:spPr bwMode="auto">
            <a:xfrm>
              <a:off x="7377374" y="1289151"/>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5a</a:t>
              </a:r>
            </a:p>
          </p:txBody>
        </p:sp>
        <p:cxnSp>
          <p:nvCxnSpPr>
            <p:cNvPr id="149" name="Elbow Connector 53">
              <a:extLst>
                <a:ext uri="{FF2B5EF4-FFF2-40B4-BE49-F238E27FC236}">
                  <a16:creationId xmlns:a16="http://schemas.microsoft.com/office/drawing/2014/main" id="{176E72EB-C60E-438F-9017-9087FC46F62A}"/>
                </a:ext>
                <a:ext uri="{C183D7F6-B498-43B3-948B-1728B52AA6E4}">
                  <adec:decorative xmlns:adec="http://schemas.microsoft.com/office/drawing/2017/decorative" val="1"/>
                </a:ext>
              </a:extLst>
            </p:cNvPr>
            <p:cNvCxnSpPr>
              <a:cxnSpLocks/>
              <a:stCxn id="85" idx="4"/>
              <a:endCxn id="130" idx="1"/>
            </p:cNvCxnSpPr>
            <p:nvPr/>
          </p:nvCxnSpPr>
          <p:spPr>
            <a:xfrm rot="16200000" flipH="1">
              <a:off x="7561136" y="1927921"/>
              <a:ext cx="420626" cy="239794"/>
            </a:xfrm>
            <a:prstGeom prst="bentConnector2">
              <a:avLst/>
            </a:prstGeom>
            <a:solidFill>
              <a:schemeClr val="accent1"/>
            </a:solidFill>
            <a:ln w="9525" cap="flat" cmpd="sng" algn="ctr">
              <a:solidFill>
                <a:srgbClr val="747480"/>
              </a:solidFill>
              <a:prstDash val="solid"/>
              <a:tailEnd type="oval"/>
            </a:ln>
            <a:effectLst/>
          </p:spPr>
        </p:cxnSp>
        <p:sp>
          <p:nvSpPr>
            <p:cNvPr id="130" name="Rectangle 129">
              <a:extLst>
                <a:ext uri="{FF2B5EF4-FFF2-40B4-BE49-F238E27FC236}">
                  <a16:creationId xmlns:a16="http://schemas.microsoft.com/office/drawing/2014/main" id="{064D9624-DA0E-4FF8-95B2-40CA4175E6C9}"/>
                </a:ext>
                <a:ext uri="{C183D7F6-B498-43B3-948B-1728B52AA6E4}">
                  <adec:decorative xmlns:adec="http://schemas.microsoft.com/office/drawing/2017/decorative" val="0"/>
                </a:ext>
              </a:extLst>
            </p:cNvPr>
            <p:cNvSpPr/>
            <p:nvPr/>
          </p:nvSpPr>
          <p:spPr>
            <a:xfrm>
              <a:off x="7891346" y="1834399"/>
              <a:ext cx="1263897" cy="847465"/>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student is not eligible for any services:</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If the evaluation finds the student is not eligible for any services and the parent agrees, the student will not receive any</a:t>
              </a:r>
            </a:p>
          </p:txBody>
        </p:sp>
        <p:sp>
          <p:nvSpPr>
            <p:cNvPr id="72" name="Rectangle 71">
              <a:extLst>
                <a:ext uri="{FF2B5EF4-FFF2-40B4-BE49-F238E27FC236}">
                  <a16:creationId xmlns:a16="http://schemas.microsoft.com/office/drawing/2014/main" id="{F05C4075-8C1A-474A-84DC-C5A1E41591D0}"/>
                </a:ext>
                <a:ext uri="{C183D7F6-B498-43B3-948B-1728B52AA6E4}">
                  <adec:decorative xmlns:adec="http://schemas.microsoft.com/office/drawing/2017/decorative" val="0"/>
                </a:ext>
              </a:extLst>
            </p:cNvPr>
            <p:cNvSpPr/>
            <p:nvPr/>
          </p:nvSpPr>
          <p:spPr bwMode="auto">
            <a:xfrm>
              <a:off x="11034490" y="1533114"/>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83" name="Oval 10">
              <a:extLst>
                <a:ext uri="{FF2B5EF4-FFF2-40B4-BE49-F238E27FC236}">
                  <a16:creationId xmlns:a16="http://schemas.microsoft.com/office/drawing/2014/main" id="{3287DE90-3318-44E3-8C8B-6E2D83F247BC}"/>
                </a:ext>
                <a:ext uri="{C183D7F6-B498-43B3-948B-1728B52AA6E4}">
                  <adec:decorative xmlns:adec="http://schemas.microsoft.com/office/drawing/2017/decorative" val="0"/>
                </a:ext>
              </a:extLst>
            </p:cNvPr>
            <p:cNvSpPr>
              <a:spLocks noChangeArrowheads="1"/>
            </p:cNvSpPr>
            <p:nvPr/>
          </p:nvSpPr>
          <p:spPr bwMode="auto">
            <a:xfrm>
              <a:off x="7377374"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5b</a:t>
              </a:r>
            </a:p>
          </p:txBody>
        </p:sp>
        <p:cxnSp>
          <p:nvCxnSpPr>
            <p:cNvPr id="151" name="Elbow Connector 53">
              <a:extLst>
                <a:ext uri="{FF2B5EF4-FFF2-40B4-BE49-F238E27FC236}">
                  <a16:creationId xmlns:a16="http://schemas.microsoft.com/office/drawing/2014/main" id="{80957CFA-5057-44DC-BBE6-2861FC5B4D4D}"/>
                </a:ext>
                <a:ext uri="{C183D7F6-B498-43B3-948B-1728B52AA6E4}">
                  <adec:decorative xmlns:adec="http://schemas.microsoft.com/office/drawing/2017/decorative" val="1"/>
                </a:ext>
              </a:extLst>
            </p:cNvPr>
            <p:cNvCxnSpPr>
              <a:cxnSpLocks/>
              <a:stCxn id="83" idx="4"/>
              <a:endCxn id="131" idx="0"/>
            </p:cNvCxnSpPr>
            <p:nvPr/>
          </p:nvCxnSpPr>
          <p:spPr>
            <a:xfrm>
              <a:off x="7651552" y="3510066"/>
              <a:ext cx="3049" cy="365935"/>
            </a:xfrm>
            <a:prstGeom prst="straightConnector1">
              <a:avLst/>
            </a:prstGeom>
            <a:solidFill>
              <a:schemeClr val="accent1"/>
            </a:solidFill>
            <a:ln w="9525" cap="flat" cmpd="sng" algn="ctr">
              <a:solidFill>
                <a:srgbClr val="747480"/>
              </a:solidFill>
              <a:prstDash val="solid"/>
              <a:tailEnd type="oval"/>
            </a:ln>
            <a:effectLst/>
          </p:spPr>
        </p:cxnSp>
        <p:sp>
          <p:nvSpPr>
            <p:cNvPr id="131" name="Rectangle 130">
              <a:extLst>
                <a:ext uri="{FF2B5EF4-FFF2-40B4-BE49-F238E27FC236}">
                  <a16:creationId xmlns:a16="http://schemas.microsoft.com/office/drawing/2014/main" id="{729EB0B1-5ADF-4574-8174-31FA28B98933}"/>
                </a:ext>
                <a:ext uri="{C183D7F6-B498-43B3-948B-1728B52AA6E4}">
                  <adec:decorative xmlns:adec="http://schemas.microsoft.com/office/drawing/2017/decorative" val="0"/>
                </a:ext>
              </a:extLst>
            </p:cNvPr>
            <p:cNvSpPr/>
            <p:nvPr/>
          </p:nvSpPr>
          <p:spPr>
            <a:xfrm>
              <a:off x="7064343" y="3876003"/>
              <a:ext cx="1180515" cy="632134"/>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IEP amended:</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COSE will amend the IEP based on the team meeting and enter all information into EdPlan</a:t>
              </a: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 </a:t>
              </a: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84" name="Oval 10">
              <a:extLst>
                <a:ext uri="{FF2B5EF4-FFF2-40B4-BE49-F238E27FC236}">
                  <a16:creationId xmlns:a16="http://schemas.microsoft.com/office/drawing/2014/main" id="{7FFF10C7-DB29-4550-8715-56E390C06E22}"/>
                </a:ext>
                <a:ext uri="{C183D7F6-B498-43B3-948B-1728B52AA6E4}">
                  <adec:decorative xmlns:adec="http://schemas.microsoft.com/office/drawing/2017/decorative" val="0"/>
                </a:ext>
              </a:extLst>
            </p:cNvPr>
            <p:cNvSpPr>
              <a:spLocks noChangeArrowheads="1"/>
            </p:cNvSpPr>
            <p:nvPr/>
          </p:nvSpPr>
          <p:spPr bwMode="auto">
            <a:xfrm>
              <a:off x="8803343"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6 </a:t>
              </a:r>
            </a:p>
          </p:txBody>
        </p:sp>
        <p:cxnSp>
          <p:nvCxnSpPr>
            <p:cNvPr id="86" name="Elbow Connector 53">
              <a:extLst>
                <a:ext uri="{FF2B5EF4-FFF2-40B4-BE49-F238E27FC236}">
                  <a16:creationId xmlns:a16="http://schemas.microsoft.com/office/drawing/2014/main" id="{ABF404C1-E76C-46CB-88B1-73754ADAF598}"/>
                </a:ext>
                <a:ext uri="{C183D7F6-B498-43B3-948B-1728B52AA6E4}">
                  <adec:decorative xmlns:adec="http://schemas.microsoft.com/office/drawing/2017/decorative" val="1"/>
                </a:ext>
              </a:extLst>
            </p:cNvPr>
            <p:cNvCxnSpPr>
              <a:cxnSpLocks/>
            </p:cNvCxnSpPr>
            <p:nvPr/>
          </p:nvCxnSpPr>
          <p:spPr>
            <a:xfrm>
              <a:off x="9072682" y="3505646"/>
              <a:ext cx="3049" cy="365935"/>
            </a:xfrm>
            <a:prstGeom prst="straightConnector1">
              <a:avLst/>
            </a:prstGeom>
            <a:solidFill>
              <a:schemeClr val="accent1"/>
            </a:solidFill>
            <a:ln w="9525" cap="flat" cmpd="sng" algn="ctr">
              <a:solidFill>
                <a:srgbClr val="747480"/>
              </a:solidFill>
              <a:prstDash val="solid"/>
              <a:tailEnd type="oval"/>
            </a:ln>
            <a:effectLst/>
          </p:spPr>
        </p:cxnSp>
        <p:sp>
          <p:nvSpPr>
            <p:cNvPr id="132" name="Rectangle 131">
              <a:extLst>
                <a:ext uri="{FF2B5EF4-FFF2-40B4-BE49-F238E27FC236}">
                  <a16:creationId xmlns:a16="http://schemas.microsoft.com/office/drawing/2014/main" id="{D5F91006-BFA3-403D-A96A-9CF75E90A978}"/>
                </a:ext>
                <a:ext uri="{C183D7F6-B498-43B3-948B-1728B52AA6E4}">
                  <adec:decorative xmlns:adec="http://schemas.microsoft.com/office/drawing/2017/decorative" val="0"/>
                </a:ext>
              </a:extLst>
            </p:cNvPr>
            <p:cNvSpPr/>
            <p:nvPr/>
          </p:nvSpPr>
          <p:spPr>
            <a:xfrm>
              <a:off x="8282340" y="3876003"/>
              <a:ext cx="1572640" cy="1171023"/>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Parent signature:</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parent signs off on the IEP in EdPlan.</a:t>
              </a:r>
            </a:p>
            <a:p>
              <a:pPr defTabSz="674146" eaLnBrk="0" hangingPunct="0">
                <a:defRPr/>
              </a:pP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a:p>
              <a:pPr defTabSz="674146" eaLnBrk="0" hangingPunct="0">
                <a:defRPr/>
              </a:pPr>
              <a:r>
                <a:rPr lang="en-US" sz="700" kern="0" dirty="0">
                  <a:solidFill>
                    <a:srgbClr val="2E2E38"/>
                  </a:solidFill>
                  <a:latin typeface="EYInterstate Light"/>
                  <a:ea typeface="ＭＳ Ｐゴシック" panose="020B0600070205080204" pitchFamily="34" charset="-128"/>
                  <a:cs typeface="Calibri" panose="020F0502020204030204" pitchFamily="34" charset="0"/>
                </a:rPr>
                <a:t>If the parent has not signed the amended IEP, the student will continue to receive services and accommodations due to the stay-put policy</a:t>
              </a:r>
            </a:p>
            <a:p>
              <a:pPr defTabSz="674146" eaLnBrk="0" hangingPunct="0">
                <a:defRPr/>
              </a:pP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147" name="Oval 10">
              <a:extLst>
                <a:ext uri="{FF2B5EF4-FFF2-40B4-BE49-F238E27FC236}">
                  <a16:creationId xmlns:a16="http://schemas.microsoft.com/office/drawing/2014/main" id="{C28932F5-5473-4637-9DC5-4D6C94A1A7FE}"/>
                </a:ext>
                <a:ext uri="{C183D7F6-B498-43B3-948B-1728B52AA6E4}">
                  <adec:decorative xmlns:adec="http://schemas.microsoft.com/office/drawing/2017/decorative" val="0"/>
                </a:ext>
              </a:extLst>
            </p:cNvPr>
            <p:cNvSpPr>
              <a:spLocks noChangeArrowheads="1"/>
            </p:cNvSpPr>
            <p:nvPr/>
          </p:nvSpPr>
          <p:spPr bwMode="auto">
            <a:xfrm>
              <a:off x="9783019" y="2961712"/>
              <a:ext cx="548354" cy="548354"/>
            </a:xfrm>
            <a:prstGeom prst="ellipse">
              <a:avLst/>
            </a:prstGeom>
            <a:solidFill>
              <a:srgbClr val="0070C0"/>
            </a:solidFill>
            <a:ln w="9525">
              <a:solidFill>
                <a:schemeClr val="tx1"/>
              </a:solid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7 </a:t>
              </a:r>
            </a:p>
          </p:txBody>
        </p:sp>
        <p:cxnSp>
          <p:nvCxnSpPr>
            <p:cNvPr id="157" name="Elbow Connector 53">
              <a:extLst>
                <a:ext uri="{FF2B5EF4-FFF2-40B4-BE49-F238E27FC236}">
                  <a16:creationId xmlns:a16="http://schemas.microsoft.com/office/drawing/2014/main" id="{B02B9224-B35D-42D4-A303-7C6A320DA556}"/>
                </a:ext>
                <a:ext uri="{C183D7F6-B498-43B3-948B-1728B52AA6E4}">
                  <adec:decorative xmlns:adec="http://schemas.microsoft.com/office/drawing/2017/decorative" val="1"/>
                </a:ext>
              </a:extLst>
            </p:cNvPr>
            <p:cNvCxnSpPr>
              <a:cxnSpLocks/>
              <a:stCxn id="147" idx="4"/>
              <a:endCxn id="133" idx="1"/>
            </p:cNvCxnSpPr>
            <p:nvPr/>
          </p:nvCxnSpPr>
          <p:spPr>
            <a:xfrm rot="16200000" flipH="1">
              <a:off x="9866941" y="3700321"/>
              <a:ext cx="594043" cy="213533"/>
            </a:xfrm>
            <a:prstGeom prst="bentConnector2">
              <a:avLst/>
            </a:prstGeom>
            <a:solidFill>
              <a:schemeClr val="accent1"/>
            </a:solidFill>
            <a:ln w="9525" cap="flat" cmpd="sng" algn="ctr">
              <a:solidFill>
                <a:schemeClr val="accent3"/>
              </a:solidFill>
              <a:prstDash val="solid"/>
              <a:tailEnd type="oval"/>
            </a:ln>
            <a:effectLst/>
          </p:spPr>
        </p:cxnSp>
        <p:sp>
          <p:nvSpPr>
            <p:cNvPr id="133" name="Rectangle 132">
              <a:extLst>
                <a:ext uri="{FF2B5EF4-FFF2-40B4-BE49-F238E27FC236}">
                  <a16:creationId xmlns:a16="http://schemas.microsoft.com/office/drawing/2014/main" id="{D519C0D4-E23F-4A1D-B625-05AD9EAC364A}"/>
                </a:ext>
                <a:ext uri="{C183D7F6-B498-43B3-948B-1728B52AA6E4}">
                  <adec:decorative xmlns:adec="http://schemas.microsoft.com/office/drawing/2017/decorative" val="0"/>
                </a:ext>
              </a:extLst>
            </p:cNvPr>
            <p:cNvSpPr/>
            <p:nvPr/>
          </p:nvSpPr>
          <p:spPr>
            <a:xfrm>
              <a:off x="10270730" y="3572711"/>
              <a:ext cx="1429916" cy="1062797"/>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Identified opportunity:</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Currently, the COSE has to manually inform all teachers of the student’s services and accommodations. EdPlan should automatically send this information to teachers/instructors when the IEP or 504 plan is confirmed</a:t>
              </a:r>
            </a:p>
          </p:txBody>
        </p:sp>
        <p:sp>
          <p:nvSpPr>
            <p:cNvPr id="73" name="Rectangle 72">
              <a:extLst>
                <a:ext uri="{FF2B5EF4-FFF2-40B4-BE49-F238E27FC236}">
                  <a16:creationId xmlns:a16="http://schemas.microsoft.com/office/drawing/2014/main" id="{F3BA6847-53C6-413A-876B-80116F8D9E59}"/>
                </a:ext>
                <a:ext uri="{C183D7F6-B498-43B3-948B-1728B52AA6E4}">
                  <adec:decorative xmlns:adec="http://schemas.microsoft.com/office/drawing/2017/decorative" val="0"/>
                </a:ext>
              </a:extLst>
            </p:cNvPr>
            <p:cNvSpPr/>
            <p:nvPr/>
          </p:nvSpPr>
          <p:spPr bwMode="auto">
            <a:xfrm>
              <a:off x="11034489" y="3154569"/>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135" name="Oval 10">
              <a:extLst>
                <a:ext uri="{FF2B5EF4-FFF2-40B4-BE49-F238E27FC236}">
                  <a16:creationId xmlns:a16="http://schemas.microsoft.com/office/drawing/2014/main" id="{449F2134-FAF8-406A-A491-118F60C10AB9}"/>
                </a:ext>
              </a:extLst>
            </p:cNvPr>
            <p:cNvSpPr>
              <a:spLocks noChangeArrowheads="1"/>
            </p:cNvSpPr>
            <p:nvPr/>
          </p:nvSpPr>
          <p:spPr bwMode="auto">
            <a:xfrm>
              <a:off x="7374200" y="4754474"/>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5c</a:t>
              </a:r>
            </a:p>
          </p:txBody>
        </p:sp>
        <p:cxnSp>
          <p:nvCxnSpPr>
            <p:cNvPr id="153" name="Elbow Connector 53">
              <a:extLst>
                <a:ext uri="{FF2B5EF4-FFF2-40B4-BE49-F238E27FC236}">
                  <a16:creationId xmlns:a16="http://schemas.microsoft.com/office/drawing/2014/main" id="{15371164-FCAF-4724-BE3D-8D5DB088B997}"/>
                </a:ext>
                <a:ext uri="{C183D7F6-B498-43B3-948B-1728B52AA6E4}">
                  <adec:decorative xmlns:adec="http://schemas.microsoft.com/office/drawing/2017/decorative" val="1"/>
                </a:ext>
              </a:extLst>
            </p:cNvPr>
            <p:cNvCxnSpPr>
              <a:cxnSpLocks/>
              <a:stCxn id="135" idx="4"/>
              <a:endCxn id="144" idx="1"/>
            </p:cNvCxnSpPr>
            <p:nvPr/>
          </p:nvCxnSpPr>
          <p:spPr>
            <a:xfrm rot="16200000" flipH="1">
              <a:off x="7648782" y="5302424"/>
              <a:ext cx="523712" cy="524519"/>
            </a:xfrm>
            <a:prstGeom prst="bentConnector2">
              <a:avLst/>
            </a:prstGeom>
            <a:solidFill>
              <a:schemeClr val="accent1"/>
            </a:solidFill>
            <a:ln w="9525" cap="flat" cmpd="sng" algn="ctr">
              <a:solidFill>
                <a:srgbClr val="747480"/>
              </a:solidFill>
              <a:prstDash val="solid"/>
              <a:tailEnd type="oval"/>
            </a:ln>
            <a:effectLst/>
          </p:spPr>
        </p:cxnSp>
        <p:sp>
          <p:nvSpPr>
            <p:cNvPr id="144" name="Rectangle 143">
              <a:extLst>
                <a:ext uri="{FF2B5EF4-FFF2-40B4-BE49-F238E27FC236}">
                  <a16:creationId xmlns:a16="http://schemas.microsoft.com/office/drawing/2014/main" id="{A9F93B68-2F02-4E6A-BEA7-E1B9A1608AA1}"/>
                </a:ext>
              </a:extLst>
            </p:cNvPr>
            <p:cNvSpPr/>
            <p:nvPr/>
          </p:nvSpPr>
          <p:spPr>
            <a:xfrm>
              <a:off x="8172896" y="5456641"/>
              <a:ext cx="1930160" cy="739799"/>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504 plan is created:</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COSE creates the 504 plan based off the team meeting and enters into EdPlan. A parent signature is not required, so the next step is implementation. </a:t>
              </a: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b="1" i="1" kern="0" dirty="0">
                  <a:solidFill>
                    <a:srgbClr val="2E2E38"/>
                  </a:solidFill>
                  <a:latin typeface="EYInterstate Light"/>
                  <a:ea typeface="ＭＳ Ｐゴシック" panose="020B0600070205080204" pitchFamily="34" charset="-128"/>
                  <a:cs typeface="Calibri" panose="020F0502020204030204" pitchFamily="34" charset="0"/>
                </a:rPr>
                <a:t>Note:</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r>
                <a:rPr lang="en-IN" sz="700" b="1" i="1" kern="0" dirty="0">
                  <a:solidFill>
                    <a:srgbClr val="2E2E38"/>
                  </a:solidFill>
                  <a:latin typeface="EYInterstate Light"/>
                  <a:ea typeface="ＭＳ Ｐゴシック" panose="020B0600070205080204" pitchFamily="34" charset="-128"/>
                  <a:cs typeface="Calibri" panose="020F0502020204030204" pitchFamily="34" charset="0"/>
                </a:rPr>
                <a:t>This is out of scope</a:t>
              </a:r>
              <a:endParaRPr lang="en-IN" sz="700" i="1" kern="0" dirty="0">
                <a:solidFill>
                  <a:srgbClr val="2E2E38"/>
                </a:solidFill>
                <a:highlight>
                  <a:srgbClr val="FFFF00"/>
                </a:highlight>
                <a:latin typeface="EYInterstate Light"/>
                <a:ea typeface="ＭＳ Ｐゴシック" panose="020B0600070205080204" pitchFamily="34" charset="-128"/>
                <a:cs typeface="Calibri" panose="020F0502020204030204" pitchFamily="34" charset="0"/>
              </a:endParaRPr>
            </a:p>
          </p:txBody>
        </p:sp>
        <p:sp>
          <p:nvSpPr>
            <p:cNvPr id="148" name="Oval 10">
              <a:extLst>
                <a:ext uri="{FF2B5EF4-FFF2-40B4-BE49-F238E27FC236}">
                  <a16:creationId xmlns:a16="http://schemas.microsoft.com/office/drawing/2014/main" id="{14E71FCC-7A8F-4B83-A204-C20DB685B7B8}"/>
                </a:ext>
                <a:ext uri="{C183D7F6-B498-43B3-948B-1728B52AA6E4}">
                  <adec:decorative xmlns:adec="http://schemas.microsoft.com/office/drawing/2017/decorative" val="0"/>
                </a:ext>
              </a:extLst>
            </p:cNvPr>
            <p:cNvSpPr>
              <a:spLocks noChangeArrowheads="1"/>
            </p:cNvSpPr>
            <p:nvPr/>
          </p:nvSpPr>
          <p:spPr bwMode="auto">
            <a:xfrm>
              <a:off x="9783019" y="4754474"/>
              <a:ext cx="548354" cy="548354"/>
            </a:xfrm>
            <a:prstGeom prst="ellipse">
              <a:avLst/>
            </a:prstGeom>
            <a:solidFill>
              <a:srgbClr val="0070C0"/>
            </a:solidFill>
            <a:ln w="9525">
              <a:solidFill>
                <a:schemeClr val="tx1"/>
              </a:solid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7 </a:t>
              </a:r>
            </a:p>
          </p:txBody>
        </p:sp>
        <p:cxnSp>
          <p:nvCxnSpPr>
            <p:cNvPr id="165" name="Elbow Connector 53">
              <a:extLst>
                <a:ext uri="{FF2B5EF4-FFF2-40B4-BE49-F238E27FC236}">
                  <a16:creationId xmlns:a16="http://schemas.microsoft.com/office/drawing/2014/main" id="{C20519CB-12BB-4766-9AF4-CEBBD20EC092}"/>
                </a:ext>
                <a:ext uri="{C183D7F6-B498-43B3-948B-1728B52AA6E4}">
                  <adec:decorative xmlns:adec="http://schemas.microsoft.com/office/drawing/2017/decorative" val="1"/>
                </a:ext>
              </a:extLst>
            </p:cNvPr>
            <p:cNvCxnSpPr>
              <a:cxnSpLocks/>
              <a:stCxn id="148" idx="0"/>
              <a:endCxn id="133" idx="1"/>
            </p:cNvCxnSpPr>
            <p:nvPr/>
          </p:nvCxnSpPr>
          <p:spPr>
            <a:xfrm rot="5400000" flipH="1" flipV="1">
              <a:off x="9838780" y="4322525"/>
              <a:ext cx="650365" cy="213533"/>
            </a:xfrm>
            <a:prstGeom prst="bentConnector2">
              <a:avLst/>
            </a:prstGeom>
            <a:solidFill>
              <a:schemeClr val="accent1"/>
            </a:solidFill>
            <a:ln w="9525" cap="flat" cmpd="sng" algn="ctr">
              <a:solidFill>
                <a:schemeClr val="accent3"/>
              </a:solidFill>
              <a:prstDash val="solid"/>
              <a:tailEnd type="oval"/>
            </a:ln>
            <a:effectLst/>
          </p:spPr>
        </p:cxnSp>
        <p:sp>
          <p:nvSpPr>
            <p:cNvPr id="74" name="Rectangle 73">
              <a:extLst>
                <a:ext uri="{FF2B5EF4-FFF2-40B4-BE49-F238E27FC236}">
                  <a16:creationId xmlns:a16="http://schemas.microsoft.com/office/drawing/2014/main" id="{DB553251-C1BF-42B7-A06B-A0E7C23C5B6A}"/>
                </a:ext>
                <a:ext uri="{C183D7F6-B498-43B3-948B-1728B52AA6E4}">
                  <adec:decorative xmlns:adec="http://schemas.microsoft.com/office/drawing/2017/decorative" val="0"/>
                </a:ext>
              </a:extLst>
            </p:cNvPr>
            <p:cNvSpPr/>
            <p:nvPr/>
          </p:nvSpPr>
          <p:spPr bwMode="auto">
            <a:xfrm>
              <a:off x="11034490" y="4965158"/>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59" name="Rectangle 58">
              <a:extLst>
                <a:ext uri="{FF2B5EF4-FFF2-40B4-BE49-F238E27FC236}">
                  <a16:creationId xmlns:a16="http://schemas.microsoft.com/office/drawing/2014/main" id="{3A604BE7-EE64-4AA5-80E5-B0286D06F28D}"/>
                </a:ext>
                <a:ext uri="{C183D7F6-B498-43B3-948B-1728B52AA6E4}">
                  <adec:decorative xmlns:adec="http://schemas.microsoft.com/office/drawing/2017/decorative" val="0"/>
                </a:ext>
              </a:extLst>
            </p:cNvPr>
            <p:cNvSpPr/>
            <p:nvPr/>
          </p:nvSpPr>
          <p:spPr bwMode="auto">
            <a:xfrm>
              <a:off x="530747" y="5268501"/>
              <a:ext cx="1835833" cy="171123"/>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defTabSz="913486" fontAlgn="base">
                <a:spcBef>
                  <a:spcPct val="0"/>
                </a:spcBef>
                <a:spcAft>
                  <a:spcPct val="0"/>
                </a:spcAft>
                <a:defRPr/>
              </a:pPr>
              <a:r>
                <a:rPr lang="en-US" sz="999"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Legend:</a:t>
              </a: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p:txBody>
        </p:sp>
        <p:sp>
          <p:nvSpPr>
            <p:cNvPr id="57" name="Oval 10">
              <a:extLst>
                <a:ext uri="{FF2B5EF4-FFF2-40B4-BE49-F238E27FC236}">
                  <a16:creationId xmlns:a16="http://schemas.microsoft.com/office/drawing/2014/main" id="{BC2A3E77-9F1F-4794-B715-3A24B2B84589}"/>
                </a:ext>
                <a:ext uri="{C183D7F6-B498-43B3-948B-1728B52AA6E4}">
                  <adec:decorative xmlns:adec="http://schemas.microsoft.com/office/drawing/2017/decorative" val="1"/>
                </a:ext>
              </a:extLst>
            </p:cNvPr>
            <p:cNvSpPr>
              <a:spLocks noChangeArrowheads="1"/>
            </p:cNvSpPr>
            <p:nvPr/>
          </p:nvSpPr>
          <p:spPr bwMode="auto">
            <a:xfrm>
              <a:off x="615633" y="5580442"/>
              <a:ext cx="182785" cy="182785"/>
            </a:xfrm>
            <a:prstGeom prst="ellipse">
              <a:avLst/>
            </a:prstGeom>
            <a:solidFill>
              <a:schemeClr val="bg2">
                <a:lumMod val="65000"/>
                <a:lumOff val="35000"/>
              </a:schemeClr>
            </a:solidFill>
            <a:ln w="9525">
              <a:noFill/>
              <a:round/>
              <a:headEnd/>
              <a:tailEnd/>
            </a:ln>
          </p:spPr>
          <p:txBody>
            <a:bodyPr vert="horz" wrap="square" lIns="61932" tIns="30966" rIns="61932" bIns="30966" numCol="1" anchor="t" anchorCtr="0" compatLnSpc="1">
              <a:prstTxWarp prst="textNoShape">
                <a:avLst/>
              </a:prstTxWarp>
            </a:bodyPr>
            <a:lstStyle/>
            <a:p>
              <a:pPr defTabSz="825727">
                <a:defRPr/>
              </a:pPr>
              <a:endParaRPr lang="en-US" sz="1625" kern="0" dirty="0">
                <a:solidFill>
                  <a:srgbClr val="57565A"/>
                </a:solidFill>
                <a:latin typeface="EYInterstate Light"/>
              </a:endParaRPr>
            </a:p>
          </p:txBody>
        </p:sp>
        <p:sp>
          <p:nvSpPr>
            <p:cNvPr id="58" name="Oval 21">
              <a:extLst>
                <a:ext uri="{FF2B5EF4-FFF2-40B4-BE49-F238E27FC236}">
                  <a16:creationId xmlns:a16="http://schemas.microsoft.com/office/drawing/2014/main" id="{F3B0B28F-5890-41BF-AB67-A3A3AAB03C90}"/>
                </a:ext>
                <a:ext uri="{C183D7F6-B498-43B3-948B-1728B52AA6E4}">
                  <adec:decorative xmlns:adec="http://schemas.microsoft.com/office/drawing/2017/decorative" val="1"/>
                </a:ext>
              </a:extLst>
            </p:cNvPr>
            <p:cNvSpPr>
              <a:spLocks noChangeArrowheads="1"/>
            </p:cNvSpPr>
            <p:nvPr/>
          </p:nvSpPr>
          <p:spPr bwMode="auto">
            <a:xfrm>
              <a:off x="615633" y="5855031"/>
              <a:ext cx="182785" cy="182785"/>
            </a:xfrm>
            <a:prstGeom prst="ellipse">
              <a:avLst/>
            </a:prstGeom>
            <a:solidFill>
              <a:srgbClr val="0070C0"/>
            </a:solidFill>
            <a:ln w="19050" cap="rnd" cmpd="sng">
              <a:noFill/>
              <a:prstDash val="solid"/>
              <a:round/>
              <a:headEnd/>
              <a:tailEnd/>
            </a:ln>
          </p:spPr>
          <p:txBody>
            <a:bodyPr vert="horz" wrap="square" lIns="61932" tIns="30966" rIns="61932" bIns="30966" numCol="1" anchor="t" anchorCtr="0" compatLnSpc="1">
              <a:prstTxWarp prst="textNoShape">
                <a:avLst/>
              </a:prstTxWarp>
            </a:bodyPr>
            <a:lstStyle/>
            <a:p>
              <a:pPr defTabSz="825727">
                <a:defRPr/>
              </a:pPr>
              <a:endParaRPr lang="en-US" sz="1625" kern="0" dirty="0">
                <a:solidFill>
                  <a:srgbClr val="57565A"/>
                </a:solidFill>
                <a:latin typeface="EYInterstate Light"/>
              </a:endParaRPr>
            </a:p>
          </p:txBody>
        </p:sp>
        <p:sp>
          <p:nvSpPr>
            <p:cNvPr id="60" name="Rectangle 59">
              <a:extLst>
                <a:ext uri="{FF2B5EF4-FFF2-40B4-BE49-F238E27FC236}">
                  <a16:creationId xmlns:a16="http://schemas.microsoft.com/office/drawing/2014/main" id="{A2BDD5B7-844C-422F-8279-1FEA4A865356}"/>
                </a:ext>
                <a:ext uri="{C183D7F6-B498-43B3-948B-1728B52AA6E4}">
                  <adec:decorative xmlns:adec="http://schemas.microsoft.com/office/drawing/2017/decorative" val="0"/>
                </a:ext>
              </a:extLst>
            </p:cNvPr>
            <p:cNvSpPr/>
            <p:nvPr/>
          </p:nvSpPr>
          <p:spPr bwMode="auto">
            <a:xfrm>
              <a:off x="834782" y="5499612"/>
              <a:ext cx="1678361" cy="716797"/>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defTabSz="913486"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Current-state process</a:t>
              </a:r>
            </a:p>
            <a:p>
              <a:pPr defTabSz="913486" fontAlgn="base">
                <a:spcBef>
                  <a:spcPct val="0"/>
                </a:spcBef>
                <a:spcAft>
                  <a:spcPct val="0"/>
                </a:spcAft>
                <a:defRPr/>
              </a:pP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a:p>
              <a:pPr defTabSz="913486"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66" name="source_63804743468530966221" descr="Source">
            <a:extLst>
              <a:ext uri="{FF2B5EF4-FFF2-40B4-BE49-F238E27FC236}">
                <a16:creationId xmlns:a16="http://schemas.microsoft.com/office/drawing/2014/main" id="{7D85581F-9B4F-4DED-83D9-A6E27BD51D15}"/>
              </a:ext>
            </a:extLst>
          </p:cNvPr>
          <p:cNvSpPr txBox="1"/>
          <p:nvPr/>
        </p:nvSpPr>
        <p:spPr>
          <a:xfrm>
            <a:off x="584215" y="6561447"/>
            <a:ext cx="2813769" cy="209288"/>
          </a:xfrm>
          <a:prstGeom prst="rect">
            <a:avLst/>
          </a:prstGeom>
          <a:noFill/>
        </p:spPr>
        <p:txBody>
          <a:bodyPr vert="horz" wrap="square" lIns="0" tIns="0" rIns="0" bIns="0" rtlCol="0">
            <a:spAutoFit/>
          </a:bodyPr>
          <a:lstStyle/>
          <a:p>
            <a:pPr defTabSz="913943">
              <a:lnSpc>
                <a:spcPct val="85000"/>
              </a:lnSpc>
              <a:spcAft>
                <a:spcPts val="600"/>
              </a:spcAft>
              <a:buSzPct val="75000"/>
              <a:defRPr/>
            </a:pPr>
            <a:r>
              <a:rPr lang="en-US" sz="800" dirty="0">
                <a:solidFill>
                  <a:srgbClr val="2E2E38"/>
                </a:solidFill>
                <a:latin typeface="EYInterstate Light"/>
                <a:cs typeface="Arial" panose="020B0604020202020204" pitchFamily="34" charset="0"/>
              </a:rPr>
              <a:t>Source: EY DESE, BPS, and school interviews; BPS and DESE policies</a:t>
            </a:r>
          </a:p>
        </p:txBody>
      </p:sp>
      <p:sp>
        <p:nvSpPr>
          <p:cNvPr id="71" name="TextBox 70">
            <a:extLst>
              <a:ext uri="{FF2B5EF4-FFF2-40B4-BE49-F238E27FC236}">
                <a16:creationId xmlns:a16="http://schemas.microsoft.com/office/drawing/2014/main" id="{583135A8-9A04-4E50-9FB2-E1916E3FC5D0}"/>
              </a:ext>
            </a:extLst>
          </p:cNvPr>
          <p:cNvSpPr txBox="1"/>
          <p:nvPr/>
        </p:nvSpPr>
        <p:spPr>
          <a:xfrm>
            <a:off x="3574503" y="6397832"/>
            <a:ext cx="5049344" cy="42912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2" name="Date Placeholder 1">
            <a:extLst>
              <a:ext uri="{FF2B5EF4-FFF2-40B4-BE49-F238E27FC236}">
                <a16:creationId xmlns:a16="http://schemas.microsoft.com/office/drawing/2014/main" id="{37593250-466B-4691-9789-ED81357C610A}"/>
              </a:ext>
            </a:extLst>
          </p:cNvPr>
          <p:cNvSpPr>
            <a:spLocks noGrp="1"/>
          </p:cNvSpPr>
          <p:nvPr>
            <p:ph type="dt" sz="half" idx="10"/>
          </p:nvPr>
        </p:nvSpPr>
        <p:spPr/>
        <p:txBody>
          <a:bodyPr/>
          <a:lstStyle/>
          <a:p>
            <a:pPr>
              <a:defRPr/>
            </a:pPr>
            <a:r>
              <a:rPr lang="en-US" dirty="0">
                <a:solidFill>
                  <a:srgbClr val="2E2E38"/>
                </a:solidFill>
              </a:rPr>
              <a:t>February 2023</a:t>
            </a:r>
            <a:endParaRPr lang="en-IN" dirty="0">
              <a:solidFill>
                <a:srgbClr val="2E2E38"/>
              </a:solidFill>
            </a:endParaRPr>
          </a:p>
        </p:txBody>
      </p:sp>
      <p:sp>
        <p:nvSpPr>
          <p:cNvPr id="3" name="Slide Number Placeholder 2">
            <a:extLst>
              <a:ext uri="{FF2B5EF4-FFF2-40B4-BE49-F238E27FC236}">
                <a16:creationId xmlns:a16="http://schemas.microsoft.com/office/drawing/2014/main" id="{A17F14A7-7BE7-4335-92F6-E38BC155DBFA}"/>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64</a:t>
            </a:fld>
            <a:endParaRPr lang="en-GB" dirty="0">
              <a:solidFill>
                <a:srgbClr val="2E2E38"/>
              </a:solidFill>
            </a:endParaRPr>
          </a:p>
        </p:txBody>
      </p:sp>
    </p:spTree>
    <p:extLst>
      <p:ext uri="{BB962C8B-B14F-4D97-AF65-F5344CB8AC3E}">
        <p14:creationId xmlns:p14="http://schemas.microsoft.com/office/powerpoint/2010/main" val="39668217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3A8B93-DC45-450F-9001-D9E4CCA3663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7937" y="3373"/>
          <a:ext cx="1587" cy="1587"/>
        </p:xfrm>
        <a:graphic>
          <a:graphicData uri="http://schemas.openxmlformats.org/presentationml/2006/ole">
            <mc:AlternateContent xmlns:mc="http://schemas.openxmlformats.org/markup-compatibility/2006">
              <mc:Choice xmlns:v="urn:schemas-microsoft-com:vml" Requires="v">
                <p:oleObj spid="_x0000_s79877" name="think-cell Slide" r:id="rId7" imgW="473" imgH="476" progId="TCLayout.ActiveDocument.1">
                  <p:embed/>
                </p:oleObj>
              </mc:Choice>
              <mc:Fallback>
                <p:oleObj name="think-cell Slide" r:id="rId7" imgW="473" imgH="476" progId="TCLayout.ActiveDocument.1">
                  <p:embed/>
                  <p:pic>
                    <p:nvPicPr>
                      <p:cNvPr id="4" name="Object 3" hidden="1">
                        <a:extLst>
                          <a:ext uri="{FF2B5EF4-FFF2-40B4-BE49-F238E27FC236}">
                            <a16:creationId xmlns:a16="http://schemas.microsoft.com/office/drawing/2014/main" id="{D83A8B93-DC45-450F-9001-D9E4CCA3663E}"/>
                          </a:ext>
                          <a:ext uri="{C183D7F6-B498-43B3-948B-1728B52AA6E4}">
                            <adec:decorative xmlns:adec="http://schemas.microsoft.com/office/drawing/2017/decorative" val="1"/>
                          </a:ext>
                        </a:extLst>
                      </p:cNvPr>
                      <p:cNvPicPr/>
                      <p:nvPr/>
                    </p:nvPicPr>
                    <p:blipFill>
                      <a:blip r:embed="rId8"/>
                      <a:stretch>
                        <a:fillRect/>
                      </a:stretch>
                    </p:blipFill>
                    <p:spPr>
                      <a:xfrm>
                        <a:off x="7937" y="3373"/>
                        <a:ext cx="1587" cy="1587"/>
                      </a:xfrm>
                      <a:prstGeom prst="rect">
                        <a:avLst/>
                      </a:prstGeom>
                    </p:spPr>
                  </p:pic>
                </p:oleObj>
              </mc:Fallback>
            </mc:AlternateContent>
          </a:graphicData>
        </a:graphic>
      </p:graphicFrame>
      <p:sp>
        <p:nvSpPr>
          <p:cNvPr id="64" name="Title 1">
            <a:extLst>
              <a:ext uri="{FF2B5EF4-FFF2-40B4-BE49-F238E27FC236}">
                <a16:creationId xmlns:a16="http://schemas.microsoft.com/office/drawing/2014/main" id="{80F47046-C458-4B1E-9A72-1DC935FD65DB}"/>
              </a:ext>
            </a:extLst>
          </p:cNvPr>
          <p:cNvSpPr>
            <a:spLocks noGrp="1"/>
          </p:cNvSpPr>
          <p:nvPr>
            <p:ph type="title"/>
          </p:nvPr>
        </p:nvSpPr>
        <p:spPr>
          <a:xfrm>
            <a:off x="615633" y="295832"/>
            <a:ext cx="10967088" cy="590572"/>
          </a:xfrm>
        </p:spPr>
        <p:txBody>
          <a:bodyPr vert="horz"/>
          <a:lstStyle/>
          <a:p>
            <a:r>
              <a:rPr lang="de-DE"/>
              <a:t>Appendix</a:t>
            </a:r>
            <a:br>
              <a:rPr lang="de-DE"/>
            </a:br>
            <a:r>
              <a:rPr lang="de-DE" sz="1599"/>
              <a:t>Process flow: Program participation — Special Education (IEP/504 plan three year renewal)</a:t>
            </a:r>
            <a:br>
              <a:rPr lang="de-DE" sz="1599"/>
            </a:br>
            <a:endParaRPr lang="de-DE"/>
          </a:p>
        </p:txBody>
      </p:sp>
      <p:sp>
        <p:nvSpPr>
          <p:cNvPr id="65" name="Rectangle 64">
            <a:extLst>
              <a:ext uri="{FF2B5EF4-FFF2-40B4-BE49-F238E27FC236}">
                <a16:creationId xmlns:a16="http://schemas.microsoft.com/office/drawing/2014/main" id="{78861003-B069-48FC-B34D-112C48F3CF3A}"/>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1. Student program participation</a:t>
            </a:r>
          </a:p>
        </p:txBody>
      </p:sp>
      <p:sp>
        <p:nvSpPr>
          <p:cNvPr id="68" name="Text box_6380524123959099444">
            <a:extLst>
              <a:ext uri="{FF2B5EF4-FFF2-40B4-BE49-F238E27FC236}">
                <a16:creationId xmlns:a16="http://schemas.microsoft.com/office/drawing/2014/main" id="{D1587815-BE4F-491A-8D2B-6F30BF1BC0FF}"/>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t" anchorCtr="0" forceAA="0" compatLnSpc="1">
            <a:prstTxWarp prst="textNoShape">
              <a:avLst/>
            </a:prstTxWarp>
            <a:spAutoFit/>
          </a:bodyPr>
          <a:lstStyle/>
          <a:p>
            <a:pPr algn="ctr" defTabSz="913943">
              <a:defRPr/>
            </a:pPr>
            <a:r>
              <a:rPr lang="en-US" sz="800" b="1" dirty="0">
                <a:solidFill>
                  <a:srgbClr val="188CE5">
                    <a:lumMod val="50000"/>
                  </a:srgbClr>
                </a:solidFill>
                <a:latin typeface="EYInterstate Light"/>
              </a:rPr>
              <a:t>1a. Special Education</a:t>
            </a:r>
          </a:p>
        </p:txBody>
      </p:sp>
      <p:sp>
        <p:nvSpPr>
          <p:cNvPr id="61" name="Text box_6380524123959099444">
            <a:extLst>
              <a:ext uri="{FF2B5EF4-FFF2-40B4-BE49-F238E27FC236}">
                <a16:creationId xmlns:a16="http://schemas.microsoft.com/office/drawing/2014/main" id="{55DED0C6-4462-4421-96C5-FE342CC3C463}"/>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grpSp>
        <p:nvGrpSpPr>
          <p:cNvPr id="5" name="Group 4" descr="Please refer to notes section for 'Process flow: program participation - special education (IEP/504 plan three year renewal)'  flow description">
            <a:extLst>
              <a:ext uri="{FF2B5EF4-FFF2-40B4-BE49-F238E27FC236}">
                <a16:creationId xmlns:a16="http://schemas.microsoft.com/office/drawing/2014/main" id="{CA909FA7-9D34-4160-AA0E-4F7234B48213}"/>
              </a:ext>
            </a:extLst>
          </p:cNvPr>
          <p:cNvGrpSpPr/>
          <p:nvPr/>
        </p:nvGrpSpPr>
        <p:grpSpPr>
          <a:xfrm>
            <a:off x="530746" y="1129783"/>
            <a:ext cx="11169898" cy="5086626"/>
            <a:chOff x="527571" y="1129783"/>
            <a:chExt cx="11169898" cy="5086626"/>
          </a:xfrm>
        </p:grpSpPr>
        <p:sp>
          <p:nvSpPr>
            <p:cNvPr id="75" name="Rectangle 74">
              <a:extLst>
                <a:ext uri="{FF2B5EF4-FFF2-40B4-BE49-F238E27FC236}">
                  <a16:creationId xmlns:a16="http://schemas.microsoft.com/office/drawing/2014/main" id="{BF9FFFB0-02F0-413E-A95C-798B8591DB75}"/>
                </a:ext>
                <a:ext uri="{C183D7F6-B498-43B3-948B-1728B52AA6E4}">
                  <adec:decorative xmlns:adec="http://schemas.microsoft.com/office/drawing/2017/decorative" val="0"/>
                </a:ext>
              </a:extLst>
            </p:cNvPr>
            <p:cNvSpPr/>
            <p:nvPr/>
          </p:nvSpPr>
          <p:spPr bwMode="auto">
            <a:xfrm>
              <a:off x="607887" y="2539247"/>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START</a:t>
              </a:r>
            </a:p>
          </p:txBody>
        </p:sp>
        <p:sp>
          <p:nvSpPr>
            <p:cNvPr id="134" name="TextBox 133">
              <a:extLst>
                <a:ext uri="{FF2B5EF4-FFF2-40B4-BE49-F238E27FC236}">
                  <a16:creationId xmlns:a16="http://schemas.microsoft.com/office/drawing/2014/main" id="{0BB7232B-6F40-459B-A97A-BDCD066E695F}"/>
                </a:ext>
                <a:ext uri="{C183D7F6-B498-43B3-948B-1728B52AA6E4}">
                  <adec:decorative xmlns:adec="http://schemas.microsoft.com/office/drawing/2017/decorative" val="0"/>
                </a:ext>
              </a:extLst>
            </p:cNvPr>
            <p:cNvSpPr txBox="1"/>
            <p:nvPr/>
          </p:nvSpPr>
          <p:spPr>
            <a:xfrm>
              <a:off x="612457" y="1129783"/>
              <a:ext cx="1882545" cy="19379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defRPr/>
              </a:pPr>
              <a:r>
                <a:rPr lang="en-US" sz="1199" b="1" dirty="0">
                  <a:solidFill>
                    <a:srgbClr val="2E2E38"/>
                  </a:solidFill>
                  <a:latin typeface="EYInterstate Light"/>
                </a:rPr>
                <a:t>Three-year plan renewal</a:t>
              </a:r>
            </a:p>
          </p:txBody>
        </p:sp>
        <p:sp>
          <p:nvSpPr>
            <p:cNvPr id="118" name="Rectangle 117">
              <a:extLst>
                <a:ext uri="{FF2B5EF4-FFF2-40B4-BE49-F238E27FC236}">
                  <a16:creationId xmlns:a16="http://schemas.microsoft.com/office/drawing/2014/main" id="{3BBCF31B-5837-4C2D-8CB1-263D49AF2B49}"/>
                </a:ext>
                <a:ext uri="{C183D7F6-B498-43B3-948B-1728B52AA6E4}">
                  <adec:decorative xmlns:adec="http://schemas.microsoft.com/office/drawing/2017/decorative" val="1"/>
                </a:ext>
              </a:extLst>
            </p:cNvPr>
            <p:cNvSpPr/>
            <p:nvPr/>
          </p:nvSpPr>
          <p:spPr>
            <a:xfrm>
              <a:off x="607887" y="3064530"/>
              <a:ext cx="6103928" cy="329708"/>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19" name="Rectangle 118">
              <a:extLst>
                <a:ext uri="{FF2B5EF4-FFF2-40B4-BE49-F238E27FC236}">
                  <a16:creationId xmlns:a16="http://schemas.microsoft.com/office/drawing/2014/main" id="{9957D572-8BFF-4FDA-8796-5BE287251578}"/>
                </a:ext>
                <a:ext uri="{C183D7F6-B498-43B3-948B-1728B52AA6E4}">
                  <adec:decorative xmlns:adec="http://schemas.microsoft.com/office/drawing/2017/decorative" val="1"/>
                </a:ext>
              </a:extLst>
            </p:cNvPr>
            <p:cNvSpPr/>
            <p:nvPr/>
          </p:nvSpPr>
          <p:spPr>
            <a:xfrm rot="5400000">
              <a:off x="4527447" y="3138622"/>
              <a:ext cx="3732993" cy="379610"/>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20" name="Rectangle 119">
              <a:extLst>
                <a:ext uri="{FF2B5EF4-FFF2-40B4-BE49-F238E27FC236}">
                  <a16:creationId xmlns:a16="http://schemas.microsoft.com/office/drawing/2014/main" id="{9640545B-DD16-45C6-B8C4-156713DB50C6}"/>
                </a:ext>
                <a:ext uri="{C183D7F6-B498-43B3-948B-1728B52AA6E4}">
                  <adec:decorative xmlns:adec="http://schemas.microsoft.com/office/drawing/2017/decorative" val="1"/>
                </a:ext>
              </a:extLst>
            </p:cNvPr>
            <p:cNvSpPr/>
            <p:nvPr/>
          </p:nvSpPr>
          <p:spPr>
            <a:xfrm>
              <a:off x="6563702" y="3059712"/>
              <a:ext cx="4387305" cy="349761"/>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21" name="Rectangle 120">
              <a:extLst>
                <a:ext uri="{FF2B5EF4-FFF2-40B4-BE49-F238E27FC236}">
                  <a16:creationId xmlns:a16="http://schemas.microsoft.com/office/drawing/2014/main" id="{175E1D8F-F07A-434E-B8F3-D7EA04D0B01A}"/>
                </a:ext>
                <a:ext uri="{C183D7F6-B498-43B3-948B-1728B52AA6E4}">
                  <adec:decorative xmlns:adec="http://schemas.microsoft.com/office/drawing/2017/decorative" val="1"/>
                </a:ext>
              </a:extLst>
            </p:cNvPr>
            <p:cNvSpPr/>
            <p:nvPr/>
          </p:nvSpPr>
          <p:spPr>
            <a:xfrm>
              <a:off x="6479756" y="1461929"/>
              <a:ext cx="4478934" cy="302415"/>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122" name="Rectangle 121">
              <a:extLst>
                <a:ext uri="{FF2B5EF4-FFF2-40B4-BE49-F238E27FC236}">
                  <a16:creationId xmlns:a16="http://schemas.microsoft.com/office/drawing/2014/main" id="{7F9639E4-BFF3-4122-A4B9-D95B63C3D5D6}"/>
                </a:ext>
                <a:ext uri="{C183D7F6-B498-43B3-948B-1728B52AA6E4}">
                  <adec:decorative xmlns:adec="http://schemas.microsoft.com/office/drawing/2017/decorative" val="1"/>
                </a:ext>
              </a:extLst>
            </p:cNvPr>
            <p:cNvSpPr/>
            <p:nvPr/>
          </p:nvSpPr>
          <p:spPr>
            <a:xfrm>
              <a:off x="6570602" y="4895439"/>
              <a:ext cx="4387304" cy="299482"/>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77" name="Rectangle 76">
              <a:extLst>
                <a:ext uri="{FF2B5EF4-FFF2-40B4-BE49-F238E27FC236}">
                  <a16:creationId xmlns:a16="http://schemas.microsoft.com/office/drawing/2014/main" id="{85CC06EA-77BD-4749-AD4C-7F726B5823DD}"/>
                </a:ext>
                <a:ext uri="{C183D7F6-B498-43B3-948B-1728B52AA6E4}">
                  <adec:decorative xmlns:adec="http://schemas.microsoft.com/office/drawing/2017/decorative" val="1"/>
                </a:ext>
              </a:extLst>
            </p:cNvPr>
            <p:cNvSpPr/>
            <p:nvPr/>
          </p:nvSpPr>
          <p:spPr>
            <a:xfrm>
              <a:off x="1859715" y="1432879"/>
              <a:ext cx="1231717" cy="329013"/>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76" name="Rectangle 75">
              <a:extLst>
                <a:ext uri="{FF2B5EF4-FFF2-40B4-BE49-F238E27FC236}">
                  <a16:creationId xmlns:a16="http://schemas.microsoft.com/office/drawing/2014/main" id="{9BD91D6A-23C1-4073-A6F4-6BB8E8581CB8}"/>
                </a:ext>
                <a:ext uri="{C183D7F6-B498-43B3-948B-1728B52AA6E4}">
                  <adec:decorative xmlns:adec="http://schemas.microsoft.com/office/drawing/2017/decorative" val="1"/>
                </a:ext>
              </a:extLst>
            </p:cNvPr>
            <p:cNvSpPr/>
            <p:nvPr/>
          </p:nvSpPr>
          <p:spPr>
            <a:xfrm rot="5400000">
              <a:off x="1180554" y="2227715"/>
              <a:ext cx="1687335" cy="329013"/>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943">
                <a:defRPr/>
              </a:pPr>
              <a:endParaRPr lang="en-US" sz="1199" dirty="0">
                <a:solidFill>
                  <a:srgbClr val="FFFFFF"/>
                </a:solidFill>
                <a:latin typeface="EYInterstate Light"/>
              </a:endParaRPr>
            </a:p>
          </p:txBody>
        </p:sp>
        <p:sp>
          <p:nvSpPr>
            <p:cNvPr id="88" name="Oval 10">
              <a:extLst>
                <a:ext uri="{FF2B5EF4-FFF2-40B4-BE49-F238E27FC236}">
                  <a16:creationId xmlns:a16="http://schemas.microsoft.com/office/drawing/2014/main" id="{10D64407-DF33-44A9-9776-35FEA79DA76E}"/>
                </a:ext>
                <a:ext uri="{C183D7F6-B498-43B3-948B-1728B52AA6E4}">
                  <adec:decorative xmlns:adec="http://schemas.microsoft.com/office/drawing/2017/decorative" val="0"/>
                </a:ext>
              </a:extLst>
            </p:cNvPr>
            <p:cNvSpPr>
              <a:spLocks noChangeArrowheads="1"/>
            </p:cNvSpPr>
            <p:nvPr/>
          </p:nvSpPr>
          <p:spPr bwMode="auto">
            <a:xfrm>
              <a:off x="560312"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1 </a:t>
              </a:r>
            </a:p>
          </p:txBody>
        </p:sp>
        <p:cxnSp>
          <p:nvCxnSpPr>
            <p:cNvPr id="140" name="Elbow Connector 53">
              <a:extLst>
                <a:ext uri="{FF2B5EF4-FFF2-40B4-BE49-F238E27FC236}">
                  <a16:creationId xmlns:a16="http://schemas.microsoft.com/office/drawing/2014/main" id="{315317BE-00C3-4B71-A02B-3544762E4C89}"/>
                </a:ext>
                <a:ext uri="{C183D7F6-B498-43B3-948B-1728B52AA6E4}">
                  <adec:decorative xmlns:adec="http://schemas.microsoft.com/office/drawing/2017/decorative" val="1"/>
                </a:ext>
              </a:extLst>
            </p:cNvPr>
            <p:cNvCxnSpPr>
              <a:cxnSpLocks/>
              <a:stCxn id="88" idx="4"/>
              <a:endCxn id="125" idx="0"/>
            </p:cNvCxnSpPr>
            <p:nvPr/>
          </p:nvCxnSpPr>
          <p:spPr>
            <a:xfrm rot="16200000" flipH="1">
              <a:off x="956556" y="3388000"/>
              <a:ext cx="270015" cy="514148"/>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25" name="Rectangle 124">
              <a:extLst>
                <a:ext uri="{FF2B5EF4-FFF2-40B4-BE49-F238E27FC236}">
                  <a16:creationId xmlns:a16="http://schemas.microsoft.com/office/drawing/2014/main" id="{CE523AAA-FD93-4E38-BE64-003C6EC168EC}"/>
                </a:ext>
                <a:ext uri="{C183D7F6-B498-43B3-948B-1728B52AA6E4}">
                  <adec:decorative xmlns:adec="http://schemas.microsoft.com/office/drawing/2017/decorative" val="0"/>
                </a:ext>
              </a:extLst>
            </p:cNvPr>
            <p:cNvSpPr/>
            <p:nvPr/>
          </p:nvSpPr>
          <p:spPr>
            <a:xfrm>
              <a:off x="612459" y="3780082"/>
              <a:ext cx="1472356" cy="955131"/>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IEP team meets every three years annually to perform a re-evaluation:</a:t>
              </a:r>
            </a:p>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COSE will send a request to the parent for a special education assessment. This assessment will be used to create a new IEP</a:t>
              </a: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123" name="Diamond 122">
              <a:extLst>
                <a:ext uri="{FF2B5EF4-FFF2-40B4-BE49-F238E27FC236}">
                  <a16:creationId xmlns:a16="http://schemas.microsoft.com/office/drawing/2014/main" id="{D317E740-C5B5-4A0B-8F67-824264F38390}"/>
                </a:ext>
                <a:ext uri="{C183D7F6-B498-43B3-948B-1728B52AA6E4}">
                  <adec:decorative xmlns:adec="http://schemas.microsoft.com/office/drawing/2017/decorative" val="0"/>
                </a:ext>
              </a:extLst>
            </p:cNvPr>
            <p:cNvSpPr/>
            <p:nvPr/>
          </p:nvSpPr>
          <p:spPr>
            <a:xfrm>
              <a:off x="1319993" y="2701410"/>
              <a:ext cx="1401743" cy="921717"/>
            </a:xfrm>
            <a:prstGeom prst="diamond">
              <a:avLst/>
            </a:prstGeom>
            <a:solidFill>
              <a:schemeClr val="bg2">
                <a:lumMod val="65000"/>
                <a:lumOff val="3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algn="ctr" defTabSz="913943">
                <a:defRPr/>
              </a:pPr>
              <a:r>
                <a:rPr lang="en-US" sz="1199" dirty="0">
                  <a:solidFill>
                    <a:srgbClr val="FFFFFF"/>
                  </a:solidFill>
                  <a:latin typeface="EYInterstate Light"/>
                </a:rPr>
                <a:t>Parent </a:t>
              </a:r>
              <a:br>
                <a:rPr lang="en-US" sz="1199" dirty="0">
                  <a:solidFill>
                    <a:srgbClr val="FFFFFF"/>
                  </a:solidFill>
                  <a:latin typeface="EYInterstate Light"/>
                </a:rPr>
              </a:br>
              <a:r>
                <a:rPr lang="en-US" sz="1199" dirty="0">
                  <a:solidFill>
                    <a:srgbClr val="FFFFFF"/>
                  </a:solidFill>
                  <a:latin typeface="EYInterstate Light"/>
                </a:rPr>
                <a:t>signature?</a:t>
              </a:r>
            </a:p>
          </p:txBody>
        </p:sp>
        <p:sp>
          <p:nvSpPr>
            <p:cNvPr id="139" name="TextBox 138">
              <a:extLst>
                <a:ext uri="{FF2B5EF4-FFF2-40B4-BE49-F238E27FC236}">
                  <a16:creationId xmlns:a16="http://schemas.microsoft.com/office/drawing/2014/main" id="{E6B5F746-5064-4206-9703-CD89A574956D}"/>
                </a:ext>
                <a:ext uri="{C183D7F6-B498-43B3-948B-1728B52AA6E4}">
                  <adec:decorative xmlns:adec="http://schemas.microsoft.com/office/drawing/2017/decorative" val="0"/>
                </a:ext>
              </a:extLst>
            </p:cNvPr>
            <p:cNvSpPr txBox="1"/>
            <p:nvPr/>
          </p:nvSpPr>
          <p:spPr>
            <a:xfrm>
              <a:off x="1935147" y="2196135"/>
              <a:ext cx="171433" cy="159961"/>
            </a:xfrm>
            <a:prstGeom prst="rect">
              <a:avLst/>
            </a:prstGeom>
            <a:noFill/>
          </p:spPr>
          <p:txBody>
            <a:bodyPr wrap="none" lIns="0" tIns="36557" rIns="0" bIns="0" rtlCol="0" anchor="ctr">
              <a:noAutofit/>
            </a:bodyPr>
            <a:lstStyle/>
            <a:p>
              <a:pPr algn="ctr" defTabSz="913943">
                <a:buClr>
                  <a:srgbClr val="27ACAA"/>
                </a:buClr>
                <a:buSzPct val="70000"/>
                <a:defRPr/>
              </a:pPr>
              <a:r>
                <a:rPr lang="en-US" sz="999" dirty="0">
                  <a:solidFill>
                    <a:srgbClr val="2E2E38"/>
                  </a:solidFill>
                  <a:latin typeface="EYInterstate Light"/>
                </a:rPr>
                <a:t>No</a:t>
              </a:r>
            </a:p>
          </p:txBody>
        </p:sp>
        <p:sp>
          <p:nvSpPr>
            <p:cNvPr id="89" name="Oval 10">
              <a:extLst>
                <a:ext uri="{FF2B5EF4-FFF2-40B4-BE49-F238E27FC236}">
                  <a16:creationId xmlns:a16="http://schemas.microsoft.com/office/drawing/2014/main" id="{61C4870B-8CB4-4FAD-8A34-0058736D3814}"/>
                </a:ext>
                <a:ext uri="{C183D7F6-B498-43B3-948B-1728B52AA6E4}">
                  <adec:decorative xmlns:adec="http://schemas.microsoft.com/office/drawing/2017/decorative" val="0"/>
                </a:ext>
              </a:extLst>
            </p:cNvPr>
            <p:cNvSpPr>
              <a:spLocks noChangeArrowheads="1"/>
            </p:cNvSpPr>
            <p:nvPr/>
          </p:nvSpPr>
          <p:spPr bwMode="auto">
            <a:xfrm>
              <a:off x="2623068" y="1289026"/>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2 </a:t>
              </a:r>
            </a:p>
          </p:txBody>
        </p:sp>
        <p:cxnSp>
          <p:nvCxnSpPr>
            <p:cNvPr id="146" name="Elbow Connector 53">
              <a:extLst>
                <a:ext uri="{FF2B5EF4-FFF2-40B4-BE49-F238E27FC236}">
                  <a16:creationId xmlns:a16="http://schemas.microsoft.com/office/drawing/2014/main" id="{BA756F4F-5F89-4211-BF73-D6C178D401C9}"/>
                </a:ext>
                <a:ext uri="{C183D7F6-B498-43B3-948B-1728B52AA6E4}">
                  <adec:decorative xmlns:adec="http://schemas.microsoft.com/office/drawing/2017/decorative" val="1"/>
                </a:ext>
              </a:extLst>
            </p:cNvPr>
            <p:cNvCxnSpPr>
              <a:cxnSpLocks/>
              <a:stCxn id="89" idx="6"/>
              <a:endCxn id="126" idx="1"/>
            </p:cNvCxnSpPr>
            <p:nvPr/>
          </p:nvCxnSpPr>
          <p:spPr>
            <a:xfrm>
              <a:off x="3171422" y="1563203"/>
              <a:ext cx="253015" cy="426629"/>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26" name="Rectangle 125">
              <a:extLst>
                <a:ext uri="{FF2B5EF4-FFF2-40B4-BE49-F238E27FC236}">
                  <a16:creationId xmlns:a16="http://schemas.microsoft.com/office/drawing/2014/main" id="{011699E6-5D6B-47AD-A4BA-01434C95E458}"/>
                </a:ext>
                <a:ext uri="{C183D7F6-B498-43B3-948B-1728B52AA6E4}">
                  <adec:decorative xmlns:adec="http://schemas.microsoft.com/office/drawing/2017/decorative" val="0"/>
                </a:ext>
              </a:extLst>
            </p:cNvPr>
            <p:cNvSpPr/>
            <p:nvPr/>
          </p:nvSpPr>
          <p:spPr>
            <a:xfrm>
              <a:off x="3424437" y="1296935"/>
              <a:ext cx="2047261" cy="1385793"/>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If the parent does not sign the evaluation request, the student continues receiving the services and accommodations from their old IEP</a:t>
              </a: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a:p>
              <a:pPr defTabSz="674146" eaLnBrk="0" hangingPunct="0">
                <a:defRPr/>
              </a:pPr>
              <a:endParaRPr lang="en-US" sz="700" kern="0" dirty="0">
                <a:solidFill>
                  <a:srgbClr val="2E2E38"/>
                </a:solidFill>
                <a:latin typeface="EYInterstate Light"/>
                <a:ea typeface="ＭＳ Ｐゴシック" panose="020B0600070205080204" pitchFamily="34" charset="-128"/>
                <a:cs typeface="Calibri" panose="020F0502020204030204" pitchFamily="34" charset="0"/>
              </a:endParaRPr>
            </a:p>
            <a:p>
              <a:pPr defTabSz="674146" eaLnBrk="0" hangingPunct="0">
                <a:defRPr/>
              </a:pPr>
              <a:r>
                <a:rPr lang="en-US" sz="700" kern="0" dirty="0">
                  <a:solidFill>
                    <a:srgbClr val="2E2E38"/>
                  </a:solidFill>
                  <a:latin typeface="EYInterstate Light"/>
                  <a:ea typeface="ＭＳ Ｐゴシック" panose="020B0600070205080204" pitchFamily="34" charset="-128"/>
                  <a:cs typeface="Calibri" panose="020F0502020204030204" pitchFamily="34" charset="0"/>
                </a:rPr>
                <a:t>Students continue to receive the same services they were receiving under their overdue IEP based on BPS' "stay put" practice. Schools will continue to attempt to get parental signatures, though the services/ accommodations continue as is until a parent requests a change</a:t>
              </a:r>
            </a:p>
            <a:p>
              <a:pPr defTabSz="674146" eaLnBrk="0" hangingPunct="0">
                <a:defRPr/>
              </a:pPr>
              <a:endParaRPr lang="en-IN" sz="700" kern="0" dirty="0">
                <a:solidFill>
                  <a:srgbClr val="2E2E38"/>
                </a:solidFill>
                <a:highlight>
                  <a:srgbClr val="FFFF00"/>
                </a:highlight>
                <a:latin typeface="EYInterstate Light"/>
                <a:ea typeface="ＭＳ Ｐゴシック" panose="020B0600070205080204" pitchFamily="34" charset="-128"/>
                <a:cs typeface="Calibri" panose="020F0502020204030204" pitchFamily="34" charset="0"/>
              </a:endParaRPr>
            </a:p>
          </p:txBody>
        </p:sp>
        <p:sp>
          <p:nvSpPr>
            <p:cNvPr id="136" name="TextBox 135">
              <a:extLst>
                <a:ext uri="{FF2B5EF4-FFF2-40B4-BE49-F238E27FC236}">
                  <a16:creationId xmlns:a16="http://schemas.microsoft.com/office/drawing/2014/main" id="{8CAF1305-96E2-49D9-B17F-1D3BBF3CAB69}"/>
                </a:ext>
                <a:ext uri="{C183D7F6-B498-43B3-948B-1728B52AA6E4}">
                  <adec:decorative xmlns:adec="http://schemas.microsoft.com/office/drawing/2017/decorative" val="0"/>
                </a:ext>
              </a:extLst>
            </p:cNvPr>
            <p:cNvSpPr txBox="1"/>
            <p:nvPr/>
          </p:nvSpPr>
          <p:spPr>
            <a:xfrm>
              <a:off x="2888974" y="3149404"/>
              <a:ext cx="171433" cy="159961"/>
            </a:xfrm>
            <a:prstGeom prst="rect">
              <a:avLst/>
            </a:prstGeom>
            <a:noFill/>
          </p:spPr>
          <p:txBody>
            <a:bodyPr wrap="none" lIns="0" tIns="36557" rIns="0" bIns="0" rtlCol="0" anchor="ctr">
              <a:noAutofit/>
            </a:bodyPr>
            <a:lstStyle/>
            <a:p>
              <a:pPr algn="ctr" defTabSz="913943">
                <a:buClr>
                  <a:srgbClr val="27ACAA"/>
                </a:buClr>
                <a:buSzPct val="70000"/>
                <a:defRPr/>
              </a:pPr>
              <a:r>
                <a:rPr lang="en-US" sz="999" dirty="0">
                  <a:solidFill>
                    <a:srgbClr val="2E2E38"/>
                  </a:solidFill>
                  <a:latin typeface="EYInterstate Light"/>
                </a:rPr>
                <a:t>Yes</a:t>
              </a:r>
            </a:p>
          </p:txBody>
        </p:sp>
        <p:sp>
          <p:nvSpPr>
            <p:cNvPr id="78" name="Oval 10">
              <a:extLst>
                <a:ext uri="{FF2B5EF4-FFF2-40B4-BE49-F238E27FC236}">
                  <a16:creationId xmlns:a16="http://schemas.microsoft.com/office/drawing/2014/main" id="{7CCBFD7A-32CB-40B2-B835-AA550E295671}"/>
                </a:ext>
                <a:ext uri="{C183D7F6-B498-43B3-948B-1728B52AA6E4}">
                  <adec:decorative xmlns:adec="http://schemas.microsoft.com/office/drawing/2017/decorative" val="0"/>
                </a:ext>
              </a:extLst>
            </p:cNvPr>
            <p:cNvSpPr>
              <a:spLocks noChangeArrowheads="1"/>
            </p:cNvSpPr>
            <p:nvPr/>
          </p:nvSpPr>
          <p:spPr bwMode="auto">
            <a:xfrm>
              <a:off x="3164669"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2 </a:t>
              </a:r>
            </a:p>
          </p:txBody>
        </p:sp>
        <p:cxnSp>
          <p:nvCxnSpPr>
            <p:cNvPr id="141" name="Elbow Connector 53">
              <a:extLst>
                <a:ext uri="{FF2B5EF4-FFF2-40B4-BE49-F238E27FC236}">
                  <a16:creationId xmlns:a16="http://schemas.microsoft.com/office/drawing/2014/main" id="{6E4749E0-3254-4C86-B526-F4784ED9DD4D}"/>
                </a:ext>
                <a:ext uri="{C183D7F6-B498-43B3-948B-1728B52AA6E4}">
                  <adec:decorative xmlns:adec="http://schemas.microsoft.com/office/drawing/2017/decorative" val="1"/>
                </a:ext>
              </a:extLst>
            </p:cNvPr>
            <p:cNvCxnSpPr>
              <a:cxnSpLocks/>
              <a:stCxn id="78" idx="4"/>
              <a:endCxn id="127" idx="0"/>
            </p:cNvCxnSpPr>
            <p:nvPr/>
          </p:nvCxnSpPr>
          <p:spPr>
            <a:xfrm rot="5400000">
              <a:off x="3158946" y="3500182"/>
              <a:ext cx="270015" cy="289785"/>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27" name="Rectangle 126">
              <a:extLst>
                <a:ext uri="{FF2B5EF4-FFF2-40B4-BE49-F238E27FC236}">
                  <a16:creationId xmlns:a16="http://schemas.microsoft.com/office/drawing/2014/main" id="{44B7039B-B947-40FD-A496-0C7D4DE201D5}"/>
                </a:ext>
                <a:ext uri="{C183D7F6-B498-43B3-948B-1728B52AA6E4}">
                  <adec:decorative xmlns:adec="http://schemas.microsoft.com/office/drawing/2017/decorative" val="0"/>
                </a:ext>
              </a:extLst>
            </p:cNvPr>
            <p:cNvSpPr/>
            <p:nvPr/>
          </p:nvSpPr>
          <p:spPr>
            <a:xfrm>
              <a:off x="2399287" y="3780082"/>
              <a:ext cx="1499549" cy="955131"/>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If/when the parent does sign, the evaluation will be performed:</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COSE uploads the signed form to EdPlan and sends out evaluation requests to various service providers in the district depending on the student’s needs</a:t>
              </a:r>
            </a:p>
          </p:txBody>
        </p:sp>
        <p:sp>
          <p:nvSpPr>
            <p:cNvPr id="81" name="Oval 10">
              <a:extLst>
                <a:ext uri="{FF2B5EF4-FFF2-40B4-BE49-F238E27FC236}">
                  <a16:creationId xmlns:a16="http://schemas.microsoft.com/office/drawing/2014/main" id="{9CF96060-383B-4D40-9D6F-C321130FAB4B}"/>
                </a:ext>
                <a:ext uri="{C183D7F6-B498-43B3-948B-1728B52AA6E4}">
                  <adec:decorative xmlns:adec="http://schemas.microsoft.com/office/drawing/2017/decorative" val="0"/>
                </a:ext>
              </a:extLst>
            </p:cNvPr>
            <p:cNvSpPr>
              <a:spLocks noChangeArrowheads="1"/>
            </p:cNvSpPr>
            <p:nvPr/>
          </p:nvSpPr>
          <p:spPr bwMode="auto">
            <a:xfrm>
              <a:off x="4681871" y="2955207"/>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3 </a:t>
              </a:r>
            </a:p>
          </p:txBody>
        </p:sp>
        <p:cxnSp>
          <p:nvCxnSpPr>
            <p:cNvPr id="142" name="Elbow Connector 53">
              <a:extLst>
                <a:ext uri="{FF2B5EF4-FFF2-40B4-BE49-F238E27FC236}">
                  <a16:creationId xmlns:a16="http://schemas.microsoft.com/office/drawing/2014/main" id="{0447F773-70CE-4A08-BD8E-D8E5CDF04D5F}"/>
                </a:ext>
                <a:ext uri="{C183D7F6-B498-43B3-948B-1728B52AA6E4}">
                  <adec:decorative xmlns:adec="http://schemas.microsoft.com/office/drawing/2017/decorative" val="1"/>
                </a:ext>
              </a:extLst>
            </p:cNvPr>
            <p:cNvCxnSpPr>
              <a:cxnSpLocks/>
              <a:stCxn id="81" idx="4"/>
              <a:endCxn id="129" idx="0"/>
            </p:cNvCxnSpPr>
            <p:nvPr/>
          </p:nvCxnSpPr>
          <p:spPr>
            <a:xfrm rot="16200000" flipH="1">
              <a:off x="5082546" y="3377064"/>
              <a:ext cx="214125" cy="467121"/>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29" name="Rectangle 128">
              <a:extLst>
                <a:ext uri="{FF2B5EF4-FFF2-40B4-BE49-F238E27FC236}">
                  <a16:creationId xmlns:a16="http://schemas.microsoft.com/office/drawing/2014/main" id="{BE72EBAB-F738-4B46-93FF-7401F9A7A54D}"/>
                </a:ext>
                <a:ext uri="{C183D7F6-B498-43B3-948B-1728B52AA6E4}">
                  <adec:decorative xmlns:adec="http://schemas.microsoft.com/office/drawing/2017/decorative" val="0"/>
                </a:ext>
              </a:extLst>
            </p:cNvPr>
            <p:cNvSpPr/>
            <p:nvPr/>
          </p:nvSpPr>
          <p:spPr>
            <a:xfrm>
              <a:off x="4812860" y="3717687"/>
              <a:ext cx="1220617" cy="1278127"/>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Team meeting: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parent meets with the COSE, teachers, and other relevant personnel to discuss the best option for the student: IEP, 504 plan or nothing; discussion of what services the student needs as well as the placement that is best for the student</a:t>
              </a:r>
            </a:p>
          </p:txBody>
        </p:sp>
        <p:sp>
          <p:nvSpPr>
            <p:cNvPr id="85" name="Oval 10">
              <a:extLst>
                <a:ext uri="{FF2B5EF4-FFF2-40B4-BE49-F238E27FC236}">
                  <a16:creationId xmlns:a16="http://schemas.microsoft.com/office/drawing/2014/main" id="{32889855-153F-4F48-8099-2753C471A977}"/>
                </a:ext>
                <a:ext uri="{C183D7F6-B498-43B3-948B-1728B52AA6E4}">
                  <adec:decorative xmlns:adec="http://schemas.microsoft.com/office/drawing/2017/decorative" val="0"/>
                </a:ext>
              </a:extLst>
            </p:cNvPr>
            <p:cNvSpPr>
              <a:spLocks noChangeArrowheads="1"/>
            </p:cNvSpPr>
            <p:nvPr/>
          </p:nvSpPr>
          <p:spPr bwMode="auto">
            <a:xfrm>
              <a:off x="7374197" y="1289151"/>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4a</a:t>
              </a:r>
            </a:p>
          </p:txBody>
        </p:sp>
        <p:cxnSp>
          <p:nvCxnSpPr>
            <p:cNvPr id="149" name="Elbow Connector 53">
              <a:extLst>
                <a:ext uri="{FF2B5EF4-FFF2-40B4-BE49-F238E27FC236}">
                  <a16:creationId xmlns:a16="http://schemas.microsoft.com/office/drawing/2014/main" id="{176E72EB-C60E-438F-9017-9087FC46F62A}"/>
                </a:ext>
                <a:ext uri="{C183D7F6-B498-43B3-948B-1728B52AA6E4}">
                  <adec:decorative xmlns:adec="http://schemas.microsoft.com/office/drawing/2017/decorative" val="1"/>
                </a:ext>
              </a:extLst>
            </p:cNvPr>
            <p:cNvCxnSpPr>
              <a:cxnSpLocks/>
              <a:stCxn id="85" idx="4"/>
              <a:endCxn id="130" idx="1"/>
            </p:cNvCxnSpPr>
            <p:nvPr/>
          </p:nvCxnSpPr>
          <p:spPr>
            <a:xfrm rot="16200000" flipH="1">
              <a:off x="7557959" y="1927921"/>
              <a:ext cx="420626" cy="239794"/>
            </a:xfrm>
            <a:prstGeom prst="bentConnector2">
              <a:avLst/>
            </a:prstGeom>
            <a:solidFill>
              <a:schemeClr val="accent1"/>
            </a:solidFill>
            <a:ln w="9525" cap="flat" cmpd="sng" algn="ctr">
              <a:solidFill>
                <a:srgbClr val="747480"/>
              </a:solidFill>
              <a:prstDash val="solid"/>
              <a:tailEnd type="oval"/>
            </a:ln>
            <a:effectLst/>
          </p:spPr>
        </p:cxnSp>
        <p:sp>
          <p:nvSpPr>
            <p:cNvPr id="130" name="Rectangle 129">
              <a:extLst>
                <a:ext uri="{FF2B5EF4-FFF2-40B4-BE49-F238E27FC236}">
                  <a16:creationId xmlns:a16="http://schemas.microsoft.com/office/drawing/2014/main" id="{064D9624-DA0E-4FF8-95B2-40CA4175E6C9}"/>
                </a:ext>
                <a:ext uri="{C183D7F6-B498-43B3-948B-1728B52AA6E4}">
                  <adec:decorative xmlns:adec="http://schemas.microsoft.com/office/drawing/2017/decorative" val="0"/>
                </a:ext>
              </a:extLst>
            </p:cNvPr>
            <p:cNvSpPr/>
            <p:nvPr/>
          </p:nvSpPr>
          <p:spPr>
            <a:xfrm>
              <a:off x="7888169" y="1834399"/>
              <a:ext cx="1263897" cy="847465"/>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student is not eligible for any services:</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If the evaluation finds the student is not eligible for any services and the parent agrees, the student will not receive any </a:t>
              </a:r>
            </a:p>
          </p:txBody>
        </p:sp>
        <p:sp>
          <p:nvSpPr>
            <p:cNvPr id="72" name="Rectangle 71">
              <a:extLst>
                <a:ext uri="{FF2B5EF4-FFF2-40B4-BE49-F238E27FC236}">
                  <a16:creationId xmlns:a16="http://schemas.microsoft.com/office/drawing/2014/main" id="{F05C4075-8C1A-474A-84DC-C5A1E41591D0}"/>
                </a:ext>
                <a:ext uri="{C183D7F6-B498-43B3-948B-1728B52AA6E4}">
                  <adec:decorative xmlns:adec="http://schemas.microsoft.com/office/drawing/2017/decorative" val="0"/>
                </a:ext>
              </a:extLst>
            </p:cNvPr>
            <p:cNvSpPr/>
            <p:nvPr/>
          </p:nvSpPr>
          <p:spPr bwMode="auto">
            <a:xfrm>
              <a:off x="11031313" y="1533114"/>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83" name="Oval 10">
              <a:extLst>
                <a:ext uri="{FF2B5EF4-FFF2-40B4-BE49-F238E27FC236}">
                  <a16:creationId xmlns:a16="http://schemas.microsoft.com/office/drawing/2014/main" id="{3287DE90-3318-44E3-8C8B-6E2D83F247BC}"/>
                </a:ext>
                <a:ext uri="{C183D7F6-B498-43B3-948B-1728B52AA6E4}">
                  <adec:decorative xmlns:adec="http://schemas.microsoft.com/office/drawing/2017/decorative" val="0"/>
                </a:ext>
              </a:extLst>
            </p:cNvPr>
            <p:cNvSpPr>
              <a:spLocks noChangeArrowheads="1"/>
            </p:cNvSpPr>
            <p:nvPr/>
          </p:nvSpPr>
          <p:spPr bwMode="auto">
            <a:xfrm>
              <a:off x="7374197"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4b</a:t>
              </a:r>
            </a:p>
          </p:txBody>
        </p:sp>
        <p:cxnSp>
          <p:nvCxnSpPr>
            <p:cNvPr id="151" name="Elbow Connector 53">
              <a:extLst>
                <a:ext uri="{FF2B5EF4-FFF2-40B4-BE49-F238E27FC236}">
                  <a16:creationId xmlns:a16="http://schemas.microsoft.com/office/drawing/2014/main" id="{80957CFA-5057-44DC-BBE6-2861FC5B4D4D}"/>
                </a:ext>
                <a:ext uri="{C183D7F6-B498-43B3-948B-1728B52AA6E4}">
                  <adec:decorative xmlns:adec="http://schemas.microsoft.com/office/drawing/2017/decorative" val="1"/>
                </a:ext>
              </a:extLst>
            </p:cNvPr>
            <p:cNvCxnSpPr>
              <a:cxnSpLocks/>
              <a:stCxn id="83" idx="4"/>
              <a:endCxn id="131" idx="0"/>
            </p:cNvCxnSpPr>
            <p:nvPr/>
          </p:nvCxnSpPr>
          <p:spPr>
            <a:xfrm>
              <a:off x="7648375" y="3510066"/>
              <a:ext cx="3049" cy="365935"/>
            </a:xfrm>
            <a:prstGeom prst="straightConnector1">
              <a:avLst/>
            </a:prstGeom>
            <a:solidFill>
              <a:schemeClr val="accent1"/>
            </a:solidFill>
            <a:ln w="9525" cap="flat" cmpd="sng" algn="ctr">
              <a:solidFill>
                <a:srgbClr val="747480"/>
              </a:solidFill>
              <a:prstDash val="solid"/>
              <a:tailEnd type="oval"/>
            </a:ln>
            <a:effectLst/>
          </p:spPr>
        </p:cxnSp>
        <p:sp>
          <p:nvSpPr>
            <p:cNvPr id="131" name="Rectangle 130">
              <a:extLst>
                <a:ext uri="{FF2B5EF4-FFF2-40B4-BE49-F238E27FC236}">
                  <a16:creationId xmlns:a16="http://schemas.microsoft.com/office/drawing/2014/main" id="{729EB0B1-5ADF-4574-8174-31FA28B98933}"/>
                </a:ext>
                <a:ext uri="{C183D7F6-B498-43B3-948B-1728B52AA6E4}">
                  <adec:decorative xmlns:adec="http://schemas.microsoft.com/office/drawing/2017/decorative" val="0"/>
                </a:ext>
              </a:extLst>
            </p:cNvPr>
            <p:cNvSpPr/>
            <p:nvPr/>
          </p:nvSpPr>
          <p:spPr>
            <a:xfrm>
              <a:off x="7061166" y="3876003"/>
              <a:ext cx="1180515" cy="632134"/>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IEP created:</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COSE will write the IEP based on the team meeting and enter all information into EdPlan</a:t>
              </a: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 </a:t>
              </a: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p:txBody>
        </p:sp>
        <p:sp>
          <p:nvSpPr>
            <p:cNvPr id="84" name="Oval 10">
              <a:extLst>
                <a:ext uri="{FF2B5EF4-FFF2-40B4-BE49-F238E27FC236}">
                  <a16:creationId xmlns:a16="http://schemas.microsoft.com/office/drawing/2014/main" id="{7FFF10C7-DB29-4550-8715-56E390C06E22}"/>
                </a:ext>
                <a:ext uri="{C183D7F6-B498-43B3-948B-1728B52AA6E4}">
                  <adec:decorative xmlns:adec="http://schemas.microsoft.com/office/drawing/2017/decorative" val="0"/>
                </a:ext>
              </a:extLst>
            </p:cNvPr>
            <p:cNvSpPr>
              <a:spLocks noChangeArrowheads="1"/>
            </p:cNvSpPr>
            <p:nvPr/>
          </p:nvSpPr>
          <p:spPr bwMode="auto">
            <a:xfrm>
              <a:off x="8800166" y="2961712"/>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5 </a:t>
              </a:r>
            </a:p>
          </p:txBody>
        </p:sp>
        <p:cxnSp>
          <p:nvCxnSpPr>
            <p:cNvPr id="154" name="Elbow Connector 53">
              <a:extLst>
                <a:ext uri="{FF2B5EF4-FFF2-40B4-BE49-F238E27FC236}">
                  <a16:creationId xmlns:a16="http://schemas.microsoft.com/office/drawing/2014/main" id="{D37879DF-99EA-4A37-A5D7-5DE9D3AC796A}"/>
                </a:ext>
                <a:ext uri="{C183D7F6-B498-43B3-948B-1728B52AA6E4}">
                  <adec:decorative xmlns:adec="http://schemas.microsoft.com/office/drawing/2017/decorative" val="1"/>
                </a:ext>
              </a:extLst>
            </p:cNvPr>
            <p:cNvCxnSpPr>
              <a:cxnSpLocks/>
              <a:stCxn id="84" idx="4"/>
              <a:endCxn id="132" idx="0"/>
            </p:cNvCxnSpPr>
            <p:nvPr/>
          </p:nvCxnSpPr>
          <p:spPr>
            <a:xfrm rot="16200000" flipH="1">
              <a:off x="8891767" y="3692641"/>
              <a:ext cx="365937" cy="785"/>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132" name="Rectangle 131">
              <a:extLst>
                <a:ext uri="{FF2B5EF4-FFF2-40B4-BE49-F238E27FC236}">
                  <a16:creationId xmlns:a16="http://schemas.microsoft.com/office/drawing/2014/main" id="{D5F91006-BFA3-403D-A96A-9CF75E90A978}"/>
                </a:ext>
                <a:ext uri="{C183D7F6-B498-43B3-948B-1728B52AA6E4}">
                  <adec:decorative xmlns:adec="http://schemas.microsoft.com/office/drawing/2017/decorative" val="0"/>
                </a:ext>
              </a:extLst>
            </p:cNvPr>
            <p:cNvSpPr/>
            <p:nvPr/>
          </p:nvSpPr>
          <p:spPr>
            <a:xfrm>
              <a:off x="8279162" y="3876003"/>
              <a:ext cx="1591931" cy="1063301"/>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Parent signature:</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parent signs off on the IEP in EdPlan.</a:t>
              </a:r>
            </a:p>
            <a:p>
              <a:pPr defTabSz="674146" eaLnBrk="0" hangingPunct="0">
                <a:defRPr/>
              </a:pPr>
              <a:endParaRPr lang="en-IN" sz="700" kern="0" dirty="0">
                <a:solidFill>
                  <a:srgbClr val="2E2E38"/>
                </a:solidFill>
                <a:latin typeface="EYInterstate Light"/>
                <a:ea typeface="ＭＳ Ｐゴシック" panose="020B0600070205080204" pitchFamily="34" charset="-128"/>
                <a:cs typeface="Calibri" panose="020F0502020204030204" pitchFamily="34" charset="0"/>
              </a:endParaRPr>
            </a:p>
            <a:p>
              <a:pPr defTabSz="674146" eaLnBrk="0" hangingPunct="0">
                <a:defRPr/>
              </a:pPr>
              <a:r>
                <a:rPr lang="en-US" sz="700" kern="0" dirty="0">
                  <a:solidFill>
                    <a:srgbClr val="2E2E38"/>
                  </a:solidFill>
                  <a:latin typeface="EYInterstate Light"/>
                  <a:ea typeface="ＭＳ Ｐゴシック" panose="020B0600070205080204" pitchFamily="34" charset="-128"/>
                  <a:cs typeface="Calibri" panose="020F0502020204030204" pitchFamily="34" charset="0"/>
                </a:rPr>
                <a:t>If the parent has not signed the amended IEP, the student will continue to receive services and accommodations due to the stay-put policy</a:t>
              </a:r>
            </a:p>
          </p:txBody>
        </p:sp>
        <p:sp>
          <p:nvSpPr>
            <p:cNvPr id="147" name="Oval 10">
              <a:extLst>
                <a:ext uri="{FF2B5EF4-FFF2-40B4-BE49-F238E27FC236}">
                  <a16:creationId xmlns:a16="http://schemas.microsoft.com/office/drawing/2014/main" id="{C28932F5-5473-4637-9DC5-4D6C94A1A7FE}"/>
                </a:ext>
                <a:ext uri="{C183D7F6-B498-43B3-948B-1728B52AA6E4}">
                  <adec:decorative xmlns:adec="http://schemas.microsoft.com/office/drawing/2017/decorative" val="0"/>
                </a:ext>
              </a:extLst>
            </p:cNvPr>
            <p:cNvSpPr>
              <a:spLocks noChangeArrowheads="1"/>
            </p:cNvSpPr>
            <p:nvPr/>
          </p:nvSpPr>
          <p:spPr bwMode="auto">
            <a:xfrm>
              <a:off x="9779842" y="2961712"/>
              <a:ext cx="548354" cy="548354"/>
            </a:xfrm>
            <a:prstGeom prst="ellipse">
              <a:avLst/>
            </a:prstGeom>
            <a:solidFill>
              <a:srgbClr val="0070C0"/>
            </a:solidFill>
            <a:ln w="9525">
              <a:solidFill>
                <a:schemeClr val="tx1"/>
              </a:solid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6 </a:t>
              </a:r>
            </a:p>
          </p:txBody>
        </p:sp>
        <p:cxnSp>
          <p:nvCxnSpPr>
            <p:cNvPr id="157" name="Elbow Connector 53">
              <a:extLst>
                <a:ext uri="{FF2B5EF4-FFF2-40B4-BE49-F238E27FC236}">
                  <a16:creationId xmlns:a16="http://schemas.microsoft.com/office/drawing/2014/main" id="{B02B9224-B35D-42D4-A303-7C6A320DA556}"/>
                </a:ext>
                <a:ext uri="{C183D7F6-B498-43B3-948B-1728B52AA6E4}">
                  <adec:decorative xmlns:adec="http://schemas.microsoft.com/office/drawing/2017/decorative" val="1"/>
                </a:ext>
              </a:extLst>
            </p:cNvPr>
            <p:cNvCxnSpPr>
              <a:cxnSpLocks/>
              <a:stCxn id="147" idx="4"/>
              <a:endCxn id="133" idx="1"/>
            </p:cNvCxnSpPr>
            <p:nvPr/>
          </p:nvCxnSpPr>
          <p:spPr>
            <a:xfrm rot="16200000" flipH="1">
              <a:off x="9863764" y="3700321"/>
              <a:ext cx="594043" cy="213533"/>
            </a:xfrm>
            <a:prstGeom prst="bentConnector2">
              <a:avLst/>
            </a:prstGeom>
            <a:solidFill>
              <a:schemeClr val="accent1"/>
            </a:solidFill>
            <a:ln w="9525" cap="flat" cmpd="sng" algn="ctr">
              <a:solidFill>
                <a:schemeClr val="accent3"/>
              </a:solidFill>
              <a:prstDash val="solid"/>
              <a:tailEnd type="oval"/>
            </a:ln>
            <a:effectLst/>
          </p:spPr>
        </p:cxnSp>
        <p:sp>
          <p:nvSpPr>
            <p:cNvPr id="133" name="Rectangle 132">
              <a:extLst>
                <a:ext uri="{FF2B5EF4-FFF2-40B4-BE49-F238E27FC236}">
                  <a16:creationId xmlns:a16="http://schemas.microsoft.com/office/drawing/2014/main" id="{D519C0D4-E23F-4A1D-B625-05AD9EAC364A}"/>
                </a:ext>
                <a:ext uri="{C183D7F6-B498-43B3-948B-1728B52AA6E4}">
                  <adec:decorative xmlns:adec="http://schemas.microsoft.com/office/drawing/2017/decorative" val="0"/>
                </a:ext>
              </a:extLst>
            </p:cNvPr>
            <p:cNvSpPr/>
            <p:nvPr/>
          </p:nvSpPr>
          <p:spPr>
            <a:xfrm>
              <a:off x="10267553" y="3572711"/>
              <a:ext cx="1429916" cy="1062797"/>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Identified opportunity:</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Currently, the COSE has to manually inform all teachers of the student’s services and accommodations. EdPlan should automatically send this information to teachers/instructors when the IEP or 504 plan is confirmed</a:t>
              </a:r>
            </a:p>
          </p:txBody>
        </p:sp>
        <p:sp>
          <p:nvSpPr>
            <p:cNvPr id="73" name="Rectangle 72">
              <a:extLst>
                <a:ext uri="{FF2B5EF4-FFF2-40B4-BE49-F238E27FC236}">
                  <a16:creationId xmlns:a16="http://schemas.microsoft.com/office/drawing/2014/main" id="{F3BA6847-53C6-413A-876B-80116F8D9E59}"/>
                </a:ext>
                <a:ext uri="{C183D7F6-B498-43B3-948B-1728B52AA6E4}">
                  <adec:decorative xmlns:adec="http://schemas.microsoft.com/office/drawing/2017/decorative" val="0"/>
                </a:ext>
              </a:extLst>
            </p:cNvPr>
            <p:cNvSpPr/>
            <p:nvPr/>
          </p:nvSpPr>
          <p:spPr bwMode="auto">
            <a:xfrm>
              <a:off x="11031312" y="3154568"/>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135" name="Oval 10">
              <a:extLst>
                <a:ext uri="{FF2B5EF4-FFF2-40B4-BE49-F238E27FC236}">
                  <a16:creationId xmlns:a16="http://schemas.microsoft.com/office/drawing/2014/main" id="{449F2134-FAF8-406A-A491-118F60C10AB9}"/>
                </a:ext>
              </a:extLst>
            </p:cNvPr>
            <p:cNvSpPr>
              <a:spLocks noChangeArrowheads="1"/>
            </p:cNvSpPr>
            <p:nvPr/>
          </p:nvSpPr>
          <p:spPr bwMode="auto">
            <a:xfrm>
              <a:off x="7371024" y="4754474"/>
              <a:ext cx="548354" cy="548354"/>
            </a:xfrm>
            <a:prstGeom prst="ellipse">
              <a:avLst/>
            </a:prstGeom>
            <a:solidFill>
              <a:schemeClr val="bg2">
                <a:lumMod val="65000"/>
                <a:lumOff val="35000"/>
              </a:schemeClr>
            </a:solidFill>
            <a:ln w="9525">
              <a:no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4c</a:t>
              </a:r>
            </a:p>
          </p:txBody>
        </p:sp>
        <p:cxnSp>
          <p:nvCxnSpPr>
            <p:cNvPr id="153" name="Elbow Connector 53">
              <a:extLst>
                <a:ext uri="{FF2B5EF4-FFF2-40B4-BE49-F238E27FC236}">
                  <a16:creationId xmlns:a16="http://schemas.microsoft.com/office/drawing/2014/main" id="{15371164-FCAF-4724-BE3D-8D5DB088B997}"/>
                </a:ext>
                <a:ext uri="{C183D7F6-B498-43B3-948B-1728B52AA6E4}">
                  <adec:decorative xmlns:adec="http://schemas.microsoft.com/office/drawing/2017/decorative" val="1"/>
                </a:ext>
              </a:extLst>
            </p:cNvPr>
            <p:cNvCxnSpPr>
              <a:cxnSpLocks/>
            </p:cNvCxnSpPr>
            <p:nvPr/>
          </p:nvCxnSpPr>
          <p:spPr>
            <a:xfrm rot="16200000" flipH="1">
              <a:off x="7626313" y="5268098"/>
              <a:ext cx="523712" cy="524519"/>
            </a:xfrm>
            <a:prstGeom prst="bentConnector2">
              <a:avLst/>
            </a:prstGeom>
            <a:solidFill>
              <a:schemeClr val="accent1"/>
            </a:solidFill>
            <a:ln w="9525" cap="flat" cmpd="sng" algn="ctr">
              <a:solidFill>
                <a:srgbClr val="747480"/>
              </a:solidFill>
              <a:prstDash val="solid"/>
              <a:tailEnd type="oval"/>
            </a:ln>
            <a:effectLst/>
          </p:spPr>
        </p:cxnSp>
        <p:sp>
          <p:nvSpPr>
            <p:cNvPr id="144" name="Rectangle 143">
              <a:extLst>
                <a:ext uri="{FF2B5EF4-FFF2-40B4-BE49-F238E27FC236}">
                  <a16:creationId xmlns:a16="http://schemas.microsoft.com/office/drawing/2014/main" id="{A9F93B68-2F02-4E6A-BEA7-E1B9A1608AA1}"/>
                </a:ext>
              </a:extLst>
            </p:cNvPr>
            <p:cNvSpPr/>
            <p:nvPr/>
          </p:nvSpPr>
          <p:spPr>
            <a:xfrm>
              <a:off x="8169720" y="5456641"/>
              <a:ext cx="1930160" cy="739799"/>
            </a:xfrm>
            <a:prstGeom prst="rect">
              <a:avLst/>
            </a:prstGeom>
          </p:spPr>
          <p:txBody>
            <a:bodyPr vert="horz" wrap="square" lIns="61932" tIns="30966" rIns="61932" bIns="61932" anchor="t">
              <a:spAutoFit/>
            </a:bodyPr>
            <a:lstStyle/>
            <a:p>
              <a:pPr defTabSz="674146" eaLnBrk="0" hangingPunct="0">
                <a:defRPr/>
              </a:pP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The 504 plan is created:</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kern="0" dirty="0">
                  <a:solidFill>
                    <a:srgbClr val="2E2E38"/>
                  </a:solidFill>
                  <a:latin typeface="EYInterstate Light"/>
                  <a:ea typeface="ＭＳ Ｐゴシック" panose="020B0600070205080204" pitchFamily="34" charset="-128"/>
                  <a:cs typeface="Calibri" panose="020F0502020204030204" pitchFamily="34" charset="0"/>
                </a:rPr>
                <a:t>The COSE creates the 504 plan based off the team meeting and enters into EdPlan. A parent signature is not required, so the next step is implementation </a:t>
              </a:r>
              <a:r>
                <a:rPr lang="en-IN" sz="700" b="1" kern="0" dirty="0">
                  <a:solidFill>
                    <a:srgbClr val="2E2E38"/>
                  </a:solidFill>
                  <a:latin typeface="EYInterstate Light"/>
                  <a:ea typeface="ＭＳ Ｐゴシック" panose="020B0600070205080204" pitchFamily="34" charset="-128"/>
                  <a:cs typeface="Calibri" panose="020F0502020204030204" pitchFamily="34" charset="0"/>
                </a:rPr>
                <a:t> </a:t>
              </a:r>
            </a:p>
            <a:p>
              <a:pPr defTabSz="674146" eaLnBrk="0" hangingPunct="0">
                <a:defRPr/>
              </a:pPr>
              <a:r>
                <a:rPr lang="en-IN" sz="700" b="1" i="1" kern="0" dirty="0">
                  <a:solidFill>
                    <a:srgbClr val="2E2E38"/>
                  </a:solidFill>
                  <a:latin typeface="EYInterstate Light"/>
                  <a:ea typeface="ＭＳ Ｐゴシック" panose="020B0600070205080204" pitchFamily="34" charset="-128"/>
                  <a:cs typeface="Calibri" panose="020F0502020204030204" pitchFamily="34" charset="0"/>
                </a:rPr>
                <a:t>Note:</a:t>
              </a:r>
              <a:r>
                <a:rPr lang="en-IN" sz="700" kern="0" dirty="0">
                  <a:solidFill>
                    <a:srgbClr val="2E2E38"/>
                  </a:solidFill>
                  <a:latin typeface="EYInterstate Light"/>
                  <a:ea typeface="ＭＳ Ｐゴシック" panose="020B0600070205080204" pitchFamily="34" charset="-128"/>
                  <a:cs typeface="Calibri" panose="020F0502020204030204" pitchFamily="34" charset="0"/>
                </a:rPr>
                <a:t> </a:t>
              </a:r>
              <a:r>
                <a:rPr lang="en-IN" sz="700" b="1" i="1" kern="0" dirty="0">
                  <a:solidFill>
                    <a:srgbClr val="2E2E38"/>
                  </a:solidFill>
                  <a:latin typeface="EYInterstate Light"/>
                  <a:ea typeface="ＭＳ Ｐゴシック" panose="020B0600070205080204" pitchFamily="34" charset="-128"/>
                  <a:cs typeface="Calibri" panose="020F0502020204030204" pitchFamily="34" charset="0"/>
                </a:rPr>
                <a:t>This is out of scope</a:t>
              </a:r>
              <a:endParaRPr lang="en-IN" sz="700" i="1" kern="0" dirty="0">
                <a:solidFill>
                  <a:srgbClr val="2E2E38"/>
                </a:solidFill>
                <a:highlight>
                  <a:srgbClr val="FFFF00"/>
                </a:highlight>
                <a:latin typeface="EYInterstate Light"/>
                <a:ea typeface="ＭＳ Ｐゴシック" panose="020B0600070205080204" pitchFamily="34" charset="-128"/>
                <a:cs typeface="Calibri" panose="020F0502020204030204" pitchFamily="34" charset="0"/>
              </a:endParaRPr>
            </a:p>
          </p:txBody>
        </p:sp>
        <p:sp>
          <p:nvSpPr>
            <p:cNvPr id="148" name="Oval 10">
              <a:extLst>
                <a:ext uri="{FF2B5EF4-FFF2-40B4-BE49-F238E27FC236}">
                  <a16:creationId xmlns:a16="http://schemas.microsoft.com/office/drawing/2014/main" id="{14E71FCC-7A8F-4B83-A204-C20DB685B7B8}"/>
                </a:ext>
                <a:ext uri="{C183D7F6-B498-43B3-948B-1728B52AA6E4}">
                  <adec:decorative xmlns:adec="http://schemas.microsoft.com/office/drawing/2017/decorative" val="0"/>
                </a:ext>
              </a:extLst>
            </p:cNvPr>
            <p:cNvSpPr>
              <a:spLocks noChangeArrowheads="1"/>
            </p:cNvSpPr>
            <p:nvPr/>
          </p:nvSpPr>
          <p:spPr bwMode="auto">
            <a:xfrm>
              <a:off x="9779842" y="4754474"/>
              <a:ext cx="548354" cy="548354"/>
            </a:xfrm>
            <a:prstGeom prst="ellipse">
              <a:avLst/>
            </a:prstGeom>
            <a:solidFill>
              <a:srgbClr val="0070C0"/>
            </a:solidFill>
            <a:ln w="9525">
              <a:solidFill>
                <a:schemeClr val="tx1"/>
              </a:solidFill>
              <a:round/>
              <a:headEnd/>
              <a:tailEnd/>
            </a:ln>
          </p:spPr>
          <p:txBody>
            <a:bodyPr vert="horz" wrap="square" lIns="61932" tIns="30966" rIns="61932" bIns="30966" numCol="1" anchor="ctr" anchorCtr="0" compatLnSpc="1">
              <a:prstTxWarp prst="textNoShape">
                <a:avLst/>
              </a:prstTxWarp>
            </a:bodyPr>
            <a:lstStyle/>
            <a:p>
              <a:pPr algn="ctr" defTabSz="825727">
                <a:defRPr/>
              </a:pPr>
              <a:r>
                <a:rPr lang="en-US" sz="1599" kern="0" dirty="0">
                  <a:solidFill>
                    <a:srgbClr val="FFFFFF"/>
                  </a:solidFill>
                  <a:latin typeface="EYInterstate Light"/>
                </a:rPr>
                <a:t>6 </a:t>
              </a:r>
            </a:p>
          </p:txBody>
        </p:sp>
        <p:cxnSp>
          <p:nvCxnSpPr>
            <p:cNvPr id="165" name="Elbow Connector 53">
              <a:extLst>
                <a:ext uri="{FF2B5EF4-FFF2-40B4-BE49-F238E27FC236}">
                  <a16:creationId xmlns:a16="http://schemas.microsoft.com/office/drawing/2014/main" id="{C20519CB-12BB-4766-9AF4-CEBBD20EC092}"/>
                </a:ext>
                <a:ext uri="{C183D7F6-B498-43B3-948B-1728B52AA6E4}">
                  <adec:decorative xmlns:adec="http://schemas.microsoft.com/office/drawing/2017/decorative" val="1"/>
                </a:ext>
              </a:extLst>
            </p:cNvPr>
            <p:cNvCxnSpPr>
              <a:cxnSpLocks/>
              <a:stCxn id="148" idx="0"/>
              <a:endCxn id="133" idx="1"/>
            </p:cNvCxnSpPr>
            <p:nvPr/>
          </p:nvCxnSpPr>
          <p:spPr>
            <a:xfrm rot="5400000" flipH="1" flipV="1">
              <a:off x="9835603" y="4322525"/>
              <a:ext cx="650365" cy="213533"/>
            </a:xfrm>
            <a:prstGeom prst="bentConnector2">
              <a:avLst/>
            </a:prstGeom>
            <a:solidFill>
              <a:schemeClr val="accent1"/>
            </a:solidFill>
            <a:ln w="9525" cap="flat" cmpd="sng" algn="ctr">
              <a:solidFill>
                <a:schemeClr val="accent3"/>
              </a:solidFill>
              <a:prstDash val="solid"/>
              <a:tailEnd type="oval"/>
            </a:ln>
            <a:effectLst/>
          </p:spPr>
        </p:cxnSp>
        <p:sp>
          <p:nvSpPr>
            <p:cNvPr id="74" name="Rectangle 73">
              <a:extLst>
                <a:ext uri="{FF2B5EF4-FFF2-40B4-BE49-F238E27FC236}">
                  <a16:creationId xmlns:a16="http://schemas.microsoft.com/office/drawing/2014/main" id="{DB553251-C1BF-42B7-A06B-A0E7C23C5B6A}"/>
                </a:ext>
                <a:ext uri="{C183D7F6-B498-43B3-948B-1728B52AA6E4}">
                  <adec:decorative xmlns:adec="http://schemas.microsoft.com/office/drawing/2017/decorative" val="0"/>
                </a:ext>
              </a:extLst>
            </p:cNvPr>
            <p:cNvSpPr/>
            <p:nvPr/>
          </p:nvSpPr>
          <p:spPr bwMode="auto">
            <a:xfrm>
              <a:off x="11031313" y="4965158"/>
              <a:ext cx="552801" cy="160045"/>
            </a:xfrm>
            <a:prstGeom prst="rect">
              <a:avLst/>
            </a:prstGeom>
            <a:solidFill>
              <a:schemeClr val="tx2"/>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algn="ctr" defTabSz="913486" fontAlgn="base">
                <a:spcBef>
                  <a:spcPct val="0"/>
                </a:spcBef>
                <a:spcAft>
                  <a:spcPct val="0"/>
                </a:spcAft>
                <a:defRPr/>
              </a:pPr>
              <a:r>
                <a:rPr lang="en-US" sz="800" b="1" kern="0" dirty="0">
                  <a:solidFill>
                    <a:srgbClr val="2E2E38"/>
                  </a:solidFill>
                  <a:latin typeface="EYInterstate Light"/>
                  <a:ea typeface="ヒラギノ角ゴ ProN W3" pitchFamily="-110" charset="-128"/>
                  <a:cs typeface="ヒラギノ角ゴ ProN W3" pitchFamily="-110" charset="-128"/>
                  <a:sym typeface="Arial" pitchFamily="-110" charset="0"/>
                </a:rPr>
                <a:t>END</a:t>
              </a:r>
            </a:p>
          </p:txBody>
        </p:sp>
        <p:sp>
          <p:nvSpPr>
            <p:cNvPr id="59" name="Rectangle 58">
              <a:extLst>
                <a:ext uri="{FF2B5EF4-FFF2-40B4-BE49-F238E27FC236}">
                  <a16:creationId xmlns:a16="http://schemas.microsoft.com/office/drawing/2014/main" id="{3A604BE7-EE64-4AA5-80E5-B0286D06F28D}"/>
                </a:ext>
                <a:ext uri="{C183D7F6-B498-43B3-948B-1728B52AA6E4}">
                  <adec:decorative xmlns:adec="http://schemas.microsoft.com/office/drawing/2017/decorative" val="0"/>
                </a:ext>
              </a:extLst>
            </p:cNvPr>
            <p:cNvSpPr/>
            <p:nvPr/>
          </p:nvSpPr>
          <p:spPr bwMode="auto">
            <a:xfrm>
              <a:off x="527571" y="5268501"/>
              <a:ext cx="1835833" cy="171123"/>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defTabSz="913486" fontAlgn="base">
                <a:spcBef>
                  <a:spcPct val="0"/>
                </a:spcBef>
                <a:spcAft>
                  <a:spcPct val="0"/>
                </a:spcAft>
                <a:defRPr/>
              </a:pPr>
              <a:r>
                <a:rPr lang="en-US" sz="999"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Legend:</a:t>
              </a: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p:txBody>
        </p:sp>
        <p:sp>
          <p:nvSpPr>
            <p:cNvPr id="57" name="Oval 10">
              <a:extLst>
                <a:ext uri="{FF2B5EF4-FFF2-40B4-BE49-F238E27FC236}">
                  <a16:creationId xmlns:a16="http://schemas.microsoft.com/office/drawing/2014/main" id="{BC2A3E77-9F1F-4794-B715-3A24B2B84589}"/>
                </a:ext>
                <a:ext uri="{C183D7F6-B498-43B3-948B-1728B52AA6E4}">
                  <adec:decorative xmlns:adec="http://schemas.microsoft.com/office/drawing/2017/decorative" val="1"/>
                </a:ext>
              </a:extLst>
            </p:cNvPr>
            <p:cNvSpPr>
              <a:spLocks noChangeArrowheads="1"/>
            </p:cNvSpPr>
            <p:nvPr/>
          </p:nvSpPr>
          <p:spPr bwMode="auto">
            <a:xfrm>
              <a:off x="612457" y="5580442"/>
              <a:ext cx="182785" cy="182785"/>
            </a:xfrm>
            <a:prstGeom prst="ellipse">
              <a:avLst/>
            </a:prstGeom>
            <a:solidFill>
              <a:schemeClr val="bg2">
                <a:lumMod val="65000"/>
                <a:lumOff val="35000"/>
              </a:schemeClr>
            </a:solidFill>
            <a:ln w="9525">
              <a:noFill/>
              <a:round/>
              <a:headEnd/>
              <a:tailEnd/>
            </a:ln>
          </p:spPr>
          <p:txBody>
            <a:bodyPr vert="horz" wrap="square" lIns="61932" tIns="30966" rIns="61932" bIns="30966" numCol="1" anchor="t" anchorCtr="0" compatLnSpc="1">
              <a:prstTxWarp prst="textNoShape">
                <a:avLst/>
              </a:prstTxWarp>
            </a:bodyPr>
            <a:lstStyle/>
            <a:p>
              <a:pPr defTabSz="825727">
                <a:defRPr/>
              </a:pPr>
              <a:endParaRPr lang="en-US" sz="1625" kern="0" dirty="0">
                <a:solidFill>
                  <a:srgbClr val="57565A"/>
                </a:solidFill>
                <a:latin typeface="EYInterstate Light"/>
              </a:endParaRPr>
            </a:p>
          </p:txBody>
        </p:sp>
        <p:sp>
          <p:nvSpPr>
            <p:cNvPr id="58" name="Oval 21">
              <a:extLst>
                <a:ext uri="{FF2B5EF4-FFF2-40B4-BE49-F238E27FC236}">
                  <a16:creationId xmlns:a16="http://schemas.microsoft.com/office/drawing/2014/main" id="{F3B0B28F-5890-41BF-AB67-A3A3AAB03C90}"/>
                </a:ext>
                <a:ext uri="{C183D7F6-B498-43B3-948B-1728B52AA6E4}">
                  <adec:decorative xmlns:adec="http://schemas.microsoft.com/office/drawing/2017/decorative" val="1"/>
                </a:ext>
              </a:extLst>
            </p:cNvPr>
            <p:cNvSpPr>
              <a:spLocks noChangeArrowheads="1"/>
            </p:cNvSpPr>
            <p:nvPr/>
          </p:nvSpPr>
          <p:spPr bwMode="auto">
            <a:xfrm>
              <a:off x="612457" y="5855031"/>
              <a:ext cx="182785" cy="182785"/>
            </a:xfrm>
            <a:prstGeom prst="ellipse">
              <a:avLst/>
            </a:prstGeom>
            <a:solidFill>
              <a:srgbClr val="0070C0"/>
            </a:solidFill>
            <a:ln w="19050" cap="rnd" cmpd="sng">
              <a:noFill/>
              <a:prstDash val="solid"/>
              <a:round/>
              <a:headEnd/>
              <a:tailEnd/>
            </a:ln>
          </p:spPr>
          <p:txBody>
            <a:bodyPr vert="horz" wrap="square" lIns="61932" tIns="30966" rIns="61932" bIns="30966" numCol="1" anchor="t" anchorCtr="0" compatLnSpc="1">
              <a:prstTxWarp prst="textNoShape">
                <a:avLst/>
              </a:prstTxWarp>
            </a:bodyPr>
            <a:lstStyle/>
            <a:p>
              <a:pPr defTabSz="825727">
                <a:defRPr/>
              </a:pPr>
              <a:endParaRPr lang="en-US" sz="1625" kern="0" dirty="0">
                <a:solidFill>
                  <a:srgbClr val="57565A"/>
                </a:solidFill>
                <a:latin typeface="EYInterstate Light"/>
              </a:endParaRPr>
            </a:p>
          </p:txBody>
        </p:sp>
        <p:sp>
          <p:nvSpPr>
            <p:cNvPr id="60" name="Rectangle 59">
              <a:extLst>
                <a:ext uri="{FF2B5EF4-FFF2-40B4-BE49-F238E27FC236}">
                  <a16:creationId xmlns:a16="http://schemas.microsoft.com/office/drawing/2014/main" id="{A2BDD5B7-844C-422F-8279-1FEA4A865356}"/>
                </a:ext>
                <a:ext uri="{C183D7F6-B498-43B3-948B-1728B52AA6E4}">
                  <adec:decorative xmlns:adec="http://schemas.microsoft.com/office/drawing/2017/decorative" val="0"/>
                </a:ext>
              </a:extLst>
            </p:cNvPr>
            <p:cNvSpPr/>
            <p:nvPr/>
          </p:nvSpPr>
          <p:spPr bwMode="auto">
            <a:xfrm>
              <a:off x="831606" y="5499612"/>
              <a:ext cx="1678361" cy="716797"/>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44" tIns="45672" rIns="91344" bIns="45672" numCol="1" rtlCol="0" anchor="ctr" anchorCtr="0" compatLnSpc="1">
              <a:prstTxWarp prst="textNoShape">
                <a:avLst/>
              </a:prstTxWarp>
            </a:bodyPr>
            <a:lstStyle/>
            <a:p>
              <a:pPr defTabSz="913486"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Current-state process</a:t>
              </a:r>
            </a:p>
            <a:p>
              <a:pPr defTabSz="913486" fontAlgn="base">
                <a:spcBef>
                  <a:spcPct val="0"/>
                </a:spcBef>
                <a:spcAft>
                  <a:spcPct val="0"/>
                </a:spcAft>
                <a:defRPr/>
              </a:pP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a:p>
              <a:pPr defTabSz="913486"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66" name="source_63804743468530966221" descr="Source">
            <a:extLst>
              <a:ext uri="{FF2B5EF4-FFF2-40B4-BE49-F238E27FC236}">
                <a16:creationId xmlns:a16="http://schemas.microsoft.com/office/drawing/2014/main" id="{7D85581F-9B4F-4DED-83D9-A6E27BD51D15}"/>
              </a:ext>
            </a:extLst>
          </p:cNvPr>
          <p:cNvSpPr txBox="1"/>
          <p:nvPr/>
        </p:nvSpPr>
        <p:spPr>
          <a:xfrm>
            <a:off x="584215" y="6561447"/>
            <a:ext cx="2857806" cy="209288"/>
          </a:xfrm>
          <a:prstGeom prst="rect">
            <a:avLst/>
          </a:prstGeom>
          <a:noFill/>
        </p:spPr>
        <p:txBody>
          <a:bodyPr vert="horz" wrap="square" lIns="0" tIns="0" rIns="0" bIns="0" rtlCol="0">
            <a:spAutoFit/>
          </a:bodyPr>
          <a:lstStyle/>
          <a:p>
            <a:pPr defTabSz="913943">
              <a:lnSpc>
                <a:spcPct val="85000"/>
              </a:lnSpc>
              <a:spcAft>
                <a:spcPts val="600"/>
              </a:spcAft>
              <a:buSzPct val="75000"/>
              <a:defRPr/>
            </a:pPr>
            <a:r>
              <a:rPr lang="en-US" sz="800" dirty="0">
                <a:solidFill>
                  <a:srgbClr val="2E2E38"/>
                </a:solidFill>
                <a:latin typeface="EYInterstate Light"/>
                <a:cs typeface="Arial" panose="020B0604020202020204" pitchFamily="34" charset="0"/>
              </a:rPr>
              <a:t>Source: EY DESE, BPS, and school interviews; BPS and DESE policies</a:t>
            </a:r>
          </a:p>
        </p:txBody>
      </p:sp>
      <p:sp>
        <p:nvSpPr>
          <p:cNvPr id="71" name="TextBox 70">
            <a:extLst>
              <a:ext uri="{FF2B5EF4-FFF2-40B4-BE49-F238E27FC236}">
                <a16:creationId xmlns:a16="http://schemas.microsoft.com/office/drawing/2014/main" id="{583135A8-9A04-4E50-9FB2-E1916E3FC5D0}"/>
              </a:ext>
            </a:extLst>
          </p:cNvPr>
          <p:cNvSpPr txBox="1"/>
          <p:nvPr/>
        </p:nvSpPr>
        <p:spPr>
          <a:xfrm>
            <a:off x="3545208" y="6417130"/>
            <a:ext cx="5078639" cy="42894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2" name="Date Placeholder 1">
            <a:extLst>
              <a:ext uri="{FF2B5EF4-FFF2-40B4-BE49-F238E27FC236}">
                <a16:creationId xmlns:a16="http://schemas.microsoft.com/office/drawing/2014/main" id="{37593250-466B-4691-9789-ED81357C610A}"/>
              </a:ext>
            </a:extLst>
          </p:cNvPr>
          <p:cNvSpPr>
            <a:spLocks noGrp="1"/>
          </p:cNvSpPr>
          <p:nvPr>
            <p:ph type="dt" sz="half" idx="10"/>
          </p:nvPr>
        </p:nvSpPr>
        <p:spPr/>
        <p:txBody>
          <a:bodyPr/>
          <a:lstStyle/>
          <a:p>
            <a:pPr>
              <a:defRPr/>
            </a:pPr>
            <a:r>
              <a:rPr lang="en-US" dirty="0">
                <a:solidFill>
                  <a:srgbClr val="2E2E38"/>
                </a:solidFill>
              </a:rPr>
              <a:t>February 2023</a:t>
            </a:r>
            <a:endParaRPr lang="en-IN" dirty="0">
              <a:solidFill>
                <a:srgbClr val="2E2E38"/>
              </a:solidFill>
            </a:endParaRPr>
          </a:p>
        </p:txBody>
      </p:sp>
      <p:sp>
        <p:nvSpPr>
          <p:cNvPr id="3" name="Slide Number Placeholder 2">
            <a:extLst>
              <a:ext uri="{FF2B5EF4-FFF2-40B4-BE49-F238E27FC236}">
                <a16:creationId xmlns:a16="http://schemas.microsoft.com/office/drawing/2014/main" id="{A17F14A7-7BE7-4335-92F6-E38BC155DBFA}"/>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65</a:t>
            </a:fld>
            <a:endParaRPr lang="en-GB" dirty="0">
              <a:solidFill>
                <a:srgbClr val="2E2E38"/>
              </a:solidFill>
            </a:endParaRPr>
          </a:p>
        </p:txBody>
      </p:sp>
    </p:spTree>
    <p:extLst>
      <p:ext uri="{BB962C8B-B14F-4D97-AF65-F5344CB8AC3E}">
        <p14:creationId xmlns:p14="http://schemas.microsoft.com/office/powerpoint/2010/main" val="2901038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49E604D-A818-442C-ADBA-ED354B5A800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711644883"/>
              </p:ext>
            </p:extLst>
          </p:nvPr>
        </p:nvGraphicFramePr>
        <p:xfrm>
          <a:off x="7937" y="3373"/>
          <a:ext cx="1587" cy="1587"/>
        </p:xfrm>
        <a:graphic>
          <a:graphicData uri="http://schemas.openxmlformats.org/presentationml/2006/ole">
            <mc:AlternateContent xmlns:mc="http://schemas.openxmlformats.org/markup-compatibility/2006">
              <mc:Choice xmlns:v="urn:schemas-microsoft-com:vml" Requires="v">
                <p:oleObj spid="_x0000_s80901" name="think-cell Slide" r:id="rId7" imgW="473" imgH="476" progId="TCLayout.ActiveDocument.1">
                  <p:embed/>
                </p:oleObj>
              </mc:Choice>
              <mc:Fallback>
                <p:oleObj name="think-cell Slide" r:id="rId7" imgW="473" imgH="476" progId="TCLayout.ActiveDocument.1">
                  <p:embed/>
                  <p:pic>
                    <p:nvPicPr>
                      <p:cNvPr id="8" name="Object 7" hidden="1">
                        <a:extLst>
                          <a:ext uri="{FF2B5EF4-FFF2-40B4-BE49-F238E27FC236}">
                            <a16:creationId xmlns:a16="http://schemas.microsoft.com/office/drawing/2014/main" id="{949E604D-A818-442C-ADBA-ED354B5A8003}"/>
                          </a:ext>
                          <a:ext uri="{C183D7F6-B498-43B3-948B-1728B52AA6E4}">
                            <adec:decorative xmlns:adec="http://schemas.microsoft.com/office/drawing/2017/decorative" val="1"/>
                          </a:ext>
                        </a:extLst>
                      </p:cNvPr>
                      <p:cNvPicPr/>
                      <p:nvPr/>
                    </p:nvPicPr>
                    <p:blipFill>
                      <a:blip r:embed="rId8"/>
                      <a:stretch>
                        <a:fillRect/>
                      </a:stretch>
                    </p:blipFill>
                    <p:spPr>
                      <a:xfrm>
                        <a:off x="7937" y="3373"/>
                        <a:ext cx="1587" cy="1587"/>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BA8D68E6-349A-4D18-A654-2BA47E57A91D}"/>
              </a:ext>
            </a:extLst>
          </p:cNvPr>
          <p:cNvSpPr>
            <a:spLocks noGrp="1"/>
          </p:cNvSpPr>
          <p:nvPr>
            <p:ph type="title"/>
          </p:nvPr>
        </p:nvSpPr>
        <p:spPr>
          <a:xfrm>
            <a:off x="612776" y="295832"/>
            <a:ext cx="10972800" cy="590572"/>
          </a:xfrm>
        </p:spPr>
        <p:txBody>
          <a:bodyPr vert="horz"/>
          <a:lstStyle/>
          <a:p>
            <a:r>
              <a:rPr lang="en-US" dirty="0"/>
              <a:t>Appendix</a:t>
            </a:r>
            <a:br>
              <a:rPr lang="en-US" dirty="0"/>
            </a:br>
            <a:r>
              <a:rPr lang="en-US" sz="1599" dirty="0"/>
              <a:t>Special Education: SIMS data dictionary fields were used to identify specific service levels</a:t>
            </a:r>
            <a:endParaRPr lang="en-US" sz="1799" dirty="0"/>
          </a:p>
        </p:txBody>
      </p:sp>
      <p:sp>
        <p:nvSpPr>
          <p:cNvPr id="12" name="Rectangle 11">
            <a:extLst>
              <a:ext uri="{FF2B5EF4-FFF2-40B4-BE49-F238E27FC236}">
                <a16:creationId xmlns:a16="http://schemas.microsoft.com/office/drawing/2014/main" id="{071BCAEF-06C1-4AE7-9489-AF6FE78CD7F2}"/>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1. Student program participation</a:t>
            </a:r>
          </a:p>
        </p:txBody>
      </p:sp>
      <p:sp>
        <p:nvSpPr>
          <p:cNvPr id="15" name="Text box_6380524123959099444">
            <a:extLst>
              <a:ext uri="{FF2B5EF4-FFF2-40B4-BE49-F238E27FC236}">
                <a16:creationId xmlns:a16="http://schemas.microsoft.com/office/drawing/2014/main" id="{3EE0A5EA-907F-44F6-83BF-A5F38F532296}"/>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t" anchorCtr="0" forceAA="0" compatLnSpc="1">
            <a:prstTxWarp prst="textNoShape">
              <a:avLst/>
            </a:prstTxWarp>
            <a:spAutoFit/>
          </a:bodyPr>
          <a:lstStyle/>
          <a:p>
            <a:pPr algn="ctr" defTabSz="913943">
              <a:defRPr/>
            </a:pPr>
            <a:r>
              <a:rPr lang="en-US" sz="800" b="1" dirty="0">
                <a:solidFill>
                  <a:srgbClr val="188CE5">
                    <a:lumMod val="50000"/>
                  </a:srgbClr>
                </a:solidFill>
                <a:latin typeface="EYInterstate Light"/>
              </a:rPr>
              <a:t>1a. Special Education</a:t>
            </a:r>
          </a:p>
        </p:txBody>
      </p:sp>
      <p:sp>
        <p:nvSpPr>
          <p:cNvPr id="18" name="Text box_6380524123959099444">
            <a:extLst>
              <a:ext uri="{FF2B5EF4-FFF2-40B4-BE49-F238E27FC236}">
                <a16:creationId xmlns:a16="http://schemas.microsoft.com/office/drawing/2014/main" id="{E5E0B3AB-E4BC-4A02-8795-19995EAE0459}"/>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4" name="TextBox 3">
            <a:extLst>
              <a:ext uri="{FF2B5EF4-FFF2-40B4-BE49-F238E27FC236}">
                <a16:creationId xmlns:a16="http://schemas.microsoft.com/office/drawing/2014/main" id="{AE6742D0-7980-4F71-9109-F33D09E33551}"/>
              </a:ext>
            </a:extLst>
          </p:cNvPr>
          <p:cNvSpPr txBox="1"/>
          <p:nvPr/>
        </p:nvSpPr>
        <p:spPr>
          <a:xfrm>
            <a:off x="615634" y="1134472"/>
            <a:ext cx="5401291" cy="298388"/>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defRPr/>
            </a:pPr>
            <a:r>
              <a:rPr lang="en-US" sz="999" dirty="0">
                <a:solidFill>
                  <a:srgbClr val="2E2E38"/>
                </a:solidFill>
                <a:latin typeface="EYInterstate Light"/>
              </a:rPr>
              <a:t>Based on the SIMS handbook and data dictionary provided, the values in DOE32 and DOE34 fields in the table below are defined as the following:</a:t>
            </a:r>
          </a:p>
        </p:txBody>
      </p:sp>
      <p:graphicFrame>
        <p:nvGraphicFramePr>
          <p:cNvPr id="19" name="Table 3">
            <a:extLst>
              <a:ext uri="{FF2B5EF4-FFF2-40B4-BE49-F238E27FC236}">
                <a16:creationId xmlns:a16="http://schemas.microsoft.com/office/drawing/2014/main" id="{D8FFBB15-F36A-4B68-A392-05CC4B387E10}"/>
              </a:ext>
            </a:extLst>
          </p:cNvPr>
          <p:cNvGraphicFramePr>
            <a:graphicFrameLocks noGrp="1"/>
          </p:cNvGraphicFramePr>
          <p:nvPr/>
        </p:nvGraphicFramePr>
        <p:xfrm>
          <a:off x="615633" y="1510321"/>
          <a:ext cx="5574936" cy="1462848"/>
        </p:xfrm>
        <a:graphic>
          <a:graphicData uri="http://schemas.openxmlformats.org/drawingml/2006/table">
            <a:tbl>
              <a:tblPr firstRow="1" bandRow="1">
                <a:tableStyleId>{5C22544A-7EE6-4342-B048-85BDC9FD1C3A}</a:tableStyleId>
              </a:tblPr>
              <a:tblGrid>
                <a:gridCol w="1854336">
                  <a:extLst>
                    <a:ext uri="{9D8B030D-6E8A-4147-A177-3AD203B41FA5}">
                      <a16:colId xmlns:a16="http://schemas.microsoft.com/office/drawing/2014/main" val="143861449"/>
                    </a:ext>
                  </a:extLst>
                </a:gridCol>
                <a:gridCol w="3720600">
                  <a:extLst>
                    <a:ext uri="{9D8B030D-6E8A-4147-A177-3AD203B41FA5}">
                      <a16:colId xmlns:a16="http://schemas.microsoft.com/office/drawing/2014/main" val="3137527203"/>
                    </a:ext>
                  </a:extLst>
                </a:gridCol>
              </a:tblGrid>
              <a:tr h="274177">
                <a:tc>
                  <a:txBody>
                    <a:bodyPr/>
                    <a:lstStyle/>
                    <a:p>
                      <a:r>
                        <a:rPr lang="en-US" sz="1200" dirty="0">
                          <a:solidFill>
                            <a:schemeClr val="bg1"/>
                          </a:solidFill>
                        </a:rPr>
                        <a:t>Placement</a:t>
                      </a:r>
                    </a:p>
                  </a:txBody>
                  <a:tcPr marL="91392" marR="91392" marT="45696" marB="4569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tc>
                  <a:txBody>
                    <a:bodyPr/>
                    <a:lstStyle/>
                    <a:p>
                      <a:r>
                        <a:rPr lang="en-US" sz="1200" dirty="0">
                          <a:solidFill>
                            <a:schemeClr val="bg1"/>
                          </a:solidFill>
                        </a:rPr>
                        <a:t>Meaning</a:t>
                      </a:r>
                    </a:p>
                  </a:txBody>
                  <a:tcPr marL="91392" marR="91392" marT="45696" marB="4569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extLst>
                  <a:ext uri="{0D108BD9-81ED-4DB2-BD59-A6C34878D82A}">
                    <a16:rowId xmlns:a16="http://schemas.microsoft.com/office/drawing/2014/main" val="2995251916"/>
                  </a:ext>
                </a:extLst>
              </a:tr>
              <a:tr h="396034">
                <a:tc>
                  <a:txBody>
                    <a:bodyPr/>
                    <a:lstStyle/>
                    <a:p>
                      <a:r>
                        <a:rPr lang="en-US" sz="1000" dirty="0">
                          <a:solidFill>
                            <a:schemeClr val="bg1"/>
                          </a:solidFill>
                        </a:rPr>
                        <a:t>Full inclusion</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1000" dirty="0">
                          <a:solidFill>
                            <a:schemeClr val="bg1"/>
                          </a:solidFill>
                        </a:rPr>
                        <a:t>Special Ed services outside the general education classroom less than 21% of the time</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336083781"/>
                  </a:ext>
                </a:extLst>
              </a:tr>
              <a:tr h="396034">
                <a:tc>
                  <a:txBody>
                    <a:bodyPr/>
                    <a:lstStyle/>
                    <a:p>
                      <a:r>
                        <a:rPr lang="en-US" sz="1000" dirty="0">
                          <a:solidFill>
                            <a:schemeClr val="bg1"/>
                          </a:solidFill>
                        </a:rPr>
                        <a:t>Partial inclusion</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1000" dirty="0">
                          <a:solidFill>
                            <a:schemeClr val="bg1"/>
                          </a:solidFill>
                        </a:rPr>
                        <a:t>Special Ed services outside the general education classroom between 21% and 60% of the time</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1601184720"/>
                  </a:ext>
                </a:extLst>
              </a:tr>
              <a:tr h="396034">
                <a:tc>
                  <a:txBody>
                    <a:bodyPr/>
                    <a:lstStyle/>
                    <a:p>
                      <a:r>
                        <a:rPr lang="en-US" sz="1000" dirty="0">
                          <a:solidFill>
                            <a:schemeClr val="bg1"/>
                          </a:solidFill>
                        </a:rPr>
                        <a:t>Substantially separate</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1000" dirty="0">
                          <a:solidFill>
                            <a:schemeClr val="bg1"/>
                          </a:solidFill>
                        </a:rPr>
                        <a:t>Special Ed services outside the general education classroom  greater than 60% of the time </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326875710"/>
                  </a:ext>
                </a:extLst>
              </a:tr>
            </a:tbl>
          </a:graphicData>
        </a:graphic>
      </p:graphicFrame>
      <p:graphicFrame>
        <p:nvGraphicFramePr>
          <p:cNvPr id="20" name="Table 19">
            <a:extLst>
              <a:ext uri="{FF2B5EF4-FFF2-40B4-BE49-F238E27FC236}">
                <a16:creationId xmlns:a16="http://schemas.microsoft.com/office/drawing/2014/main" id="{5AABB455-0D0C-4ABA-8196-3331B093FA81}"/>
              </a:ext>
            </a:extLst>
          </p:cNvPr>
          <p:cNvGraphicFramePr>
            <a:graphicFrameLocks noGrp="1"/>
          </p:cNvGraphicFramePr>
          <p:nvPr/>
        </p:nvGraphicFramePr>
        <p:xfrm>
          <a:off x="615634" y="3049794"/>
          <a:ext cx="5574937" cy="3078384"/>
        </p:xfrm>
        <a:graphic>
          <a:graphicData uri="http://schemas.openxmlformats.org/drawingml/2006/table">
            <a:tbl>
              <a:tblPr firstRow="1" bandRow="1">
                <a:tableStyleId>{5C22544A-7EE6-4342-B048-85BDC9FD1C3A}</a:tableStyleId>
              </a:tblPr>
              <a:tblGrid>
                <a:gridCol w="1824535">
                  <a:extLst>
                    <a:ext uri="{9D8B030D-6E8A-4147-A177-3AD203B41FA5}">
                      <a16:colId xmlns:a16="http://schemas.microsoft.com/office/drawing/2014/main" val="1316145275"/>
                    </a:ext>
                  </a:extLst>
                </a:gridCol>
                <a:gridCol w="3750402">
                  <a:extLst>
                    <a:ext uri="{9D8B030D-6E8A-4147-A177-3AD203B41FA5}">
                      <a16:colId xmlns:a16="http://schemas.microsoft.com/office/drawing/2014/main" val="1374044601"/>
                    </a:ext>
                  </a:extLst>
                </a:gridCol>
              </a:tblGrid>
              <a:tr h="274177">
                <a:tc>
                  <a:txBody>
                    <a:bodyPr/>
                    <a:lstStyle/>
                    <a:p>
                      <a:r>
                        <a:rPr lang="en-US" sz="1200" dirty="0">
                          <a:solidFill>
                            <a:schemeClr val="bg1"/>
                          </a:solidFill>
                        </a:rPr>
                        <a:t>SIMS dictionary fields</a:t>
                      </a:r>
                    </a:p>
                  </a:txBody>
                  <a:tcPr marL="91392" marR="91392" marT="45696" marB="4569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tc>
                  <a:txBody>
                    <a:bodyPr/>
                    <a:lstStyle/>
                    <a:p>
                      <a:r>
                        <a:rPr lang="en-US" sz="1200" dirty="0">
                          <a:solidFill>
                            <a:schemeClr val="bg1"/>
                          </a:solidFill>
                        </a:rPr>
                        <a:t>Values</a:t>
                      </a:r>
                    </a:p>
                  </a:txBody>
                  <a:tcPr marL="91392" marR="91392" marT="45696" marB="4569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extLst>
                  <a:ext uri="{0D108BD9-81ED-4DB2-BD59-A6C34878D82A}">
                    <a16:rowId xmlns:a16="http://schemas.microsoft.com/office/drawing/2014/main" val="3918763734"/>
                  </a:ext>
                </a:extLst>
              </a:tr>
              <a:tr h="2802700">
                <a:tc>
                  <a:txBody>
                    <a:bodyPr/>
                    <a:lstStyle/>
                    <a:p>
                      <a:r>
                        <a:rPr lang="en-US" sz="1000" dirty="0">
                          <a:solidFill>
                            <a:schemeClr val="bg1"/>
                          </a:solidFill>
                        </a:rPr>
                        <a:t>DOE 32: Special Education Placement, ages 3-5</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800" b="0" i="0" kern="1200" dirty="0">
                          <a:solidFill>
                            <a:schemeClr val="bg1"/>
                          </a:solidFill>
                          <a:effectLst/>
                          <a:latin typeface="+mn-lt"/>
                          <a:ea typeface="+mn-ea"/>
                          <a:cs typeface="+mn-cs"/>
                        </a:rPr>
                        <a:t>00 - Not a Special Education Student, age 3–5</a:t>
                      </a:r>
                    </a:p>
                    <a:p>
                      <a:r>
                        <a:rPr lang="en-US" sz="800" b="0" i="0" kern="1200" dirty="0">
                          <a:solidFill>
                            <a:schemeClr val="bg1"/>
                          </a:solidFill>
                          <a:effectLst/>
                          <a:latin typeface="+mn-lt"/>
                          <a:ea typeface="+mn-ea"/>
                          <a:cs typeface="+mn-cs"/>
                        </a:rPr>
                        <a:t>01 - Not currently a Special Education student aged 3–5 but was previously a Special Education student during the current school year</a:t>
                      </a:r>
                    </a:p>
                    <a:p>
                      <a:r>
                        <a:rPr lang="en-US" sz="800" b="0" i="0" kern="1200" dirty="0">
                          <a:solidFill>
                            <a:schemeClr val="bg1"/>
                          </a:solidFill>
                          <a:effectLst/>
                          <a:latin typeface="+mn-lt"/>
                          <a:ea typeface="+mn-ea"/>
                          <a:cs typeface="+mn-cs"/>
                        </a:rPr>
                        <a:t>05 - 3–5-year old's, General Education students serving as role models in Pre-K classes</a:t>
                      </a:r>
                    </a:p>
                    <a:p>
                      <a:r>
                        <a:rPr lang="en-US" sz="800" b="0" i="0" kern="1200" dirty="0">
                          <a:solidFill>
                            <a:schemeClr val="bg1"/>
                          </a:solidFill>
                          <a:effectLst/>
                          <a:latin typeface="+mn-lt"/>
                          <a:ea typeface="+mn-ea"/>
                          <a:cs typeface="+mn-cs"/>
                        </a:rPr>
                        <a:t>30 - 10 or more hrs/wk in the early childhood program and IEP services provided in inclusive setting 50% of time or less</a:t>
                      </a:r>
                    </a:p>
                    <a:p>
                      <a:r>
                        <a:rPr lang="en-US" sz="800" b="0" i="0" kern="1200" dirty="0">
                          <a:solidFill>
                            <a:schemeClr val="bg1"/>
                          </a:solidFill>
                          <a:effectLst/>
                          <a:latin typeface="+mn-lt"/>
                          <a:ea typeface="+mn-ea"/>
                          <a:cs typeface="+mn-cs"/>
                        </a:rPr>
                        <a:t>31 - 10 or more hrs/wk in early childhood program and IEP services provided in inclusive setting majority of the time (greater than 50%)</a:t>
                      </a:r>
                    </a:p>
                    <a:p>
                      <a:r>
                        <a:rPr lang="en-US" sz="800" b="0" i="0" kern="1200" dirty="0">
                          <a:solidFill>
                            <a:schemeClr val="bg1"/>
                          </a:solidFill>
                          <a:effectLst/>
                          <a:latin typeface="+mn-lt"/>
                          <a:ea typeface="+mn-ea"/>
                          <a:cs typeface="+mn-cs"/>
                        </a:rPr>
                        <a:t>32 - Less than 10 hrs/wk in the early childhood program and IEP services provided in inclusive setting 50% of time or less</a:t>
                      </a:r>
                    </a:p>
                    <a:p>
                      <a:r>
                        <a:rPr lang="en-US" sz="800" b="0" i="0" kern="1200" dirty="0">
                          <a:solidFill>
                            <a:schemeClr val="bg1"/>
                          </a:solidFill>
                          <a:effectLst/>
                          <a:latin typeface="+mn-lt"/>
                          <a:ea typeface="+mn-ea"/>
                          <a:cs typeface="+mn-cs"/>
                        </a:rPr>
                        <a:t>34 - Less than 10 hrs/wk in the early childhood program and IEP services provided in inclusive setting majority of the time (greater than 50%)</a:t>
                      </a:r>
                    </a:p>
                    <a:p>
                      <a:r>
                        <a:rPr lang="en-US" sz="800" b="0" i="0" kern="1200" dirty="0">
                          <a:solidFill>
                            <a:schemeClr val="bg1"/>
                          </a:solidFill>
                          <a:effectLst/>
                          <a:latin typeface="+mn-lt"/>
                          <a:ea typeface="+mn-ea"/>
                          <a:cs typeface="+mn-cs"/>
                        </a:rPr>
                        <a:t>36 - Substantially Separate Class</a:t>
                      </a:r>
                    </a:p>
                    <a:p>
                      <a:r>
                        <a:rPr lang="en-US" sz="800" b="0" i="0" kern="1200" dirty="0">
                          <a:solidFill>
                            <a:schemeClr val="bg1"/>
                          </a:solidFill>
                          <a:effectLst/>
                          <a:latin typeface="+mn-lt"/>
                          <a:ea typeface="+mn-ea"/>
                          <a:cs typeface="+mn-cs"/>
                        </a:rPr>
                        <a:t>38 - Public Separate School</a:t>
                      </a:r>
                    </a:p>
                    <a:p>
                      <a:r>
                        <a:rPr lang="en-US" sz="800" b="0" i="0" kern="1200" dirty="0">
                          <a:solidFill>
                            <a:schemeClr val="bg1"/>
                          </a:solidFill>
                          <a:effectLst/>
                          <a:latin typeface="+mn-lt"/>
                          <a:ea typeface="+mn-ea"/>
                          <a:cs typeface="+mn-cs"/>
                        </a:rPr>
                        <a:t>42 - Private Separate Day</a:t>
                      </a:r>
                    </a:p>
                    <a:p>
                      <a:r>
                        <a:rPr lang="en-US" sz="800" b="0" i="0" kern="1200" dirty="0">
                          <a:solidFill>
                            <a:schemeClr val="bg1"/>
                          </a:solidFill>
                          <a:effectLst/>
                          <a:latin typeface="+mn-lt"/>
                          <a:ea typeface="+mn-ea"/>
                          <a:cs typeface="+mn-cs"/>
                        </a:rPr>
                        <a:t>44 - Residential Facility</a:t>
                      </a:r>
                    </a:p>
                    <a:p>
                      <a:r>
                        <a:rPr lang="en-US" sz="800" b="0" i="0" kern="1200" dirty="0">
                          <a:solidFill>
                            <a:schemeClr val="bg1"/>
                          </a:solidFill>
                          <a:effectLst/>
                          <a:latin typeface="+mn-lt"/>
                          <a:ea typeface="+mn-ea"/>
                          <a:cs typeface="+mn-cs"/>
                        </a:rPr>
                        <a:t>45 - Public Residential Institutional Facilities</a:t>
                      </a:r>
                    </a:p>
                    <a:p>
                      <a:r>
                        <a:rPr lang="en-US" sz="800" b="0" i="0" kern="1200" dirty="0">
                          <a:solidFill>
                            <a:schemeClr val="bg1"/>
                          </a:solidFill>
                          <a:effectLst/>
                          <a:latin typeface="+mn-lt"/>
                          <a:ea typeface="+mn-ea"/>
                          <a:cs typeface="+mn-cs"/>
                        </a:rPr>
                        <a:t>46 - Home-based Services</a:t>
                      </a:r>
                    </a:p>
                    <a:p>
                      <a:r>
                        <a:rPr lang="en-US" sz="800" b="0" i="0" kern="1200" dirty="0">
                          <a:solidFill>
                            <a:schemeClr val="bg1"/>
                          </a:solidFill>
                          <a:effectLst/>
                          <a:latin typeface="+mn-lt"/>
                          <a:ea typeface="+mn-ea"/>
                          <a:cs typeface="+mn-cs"/>
                        </a:rPr>
                        <a:t>48 - Service provider location (private clinicians’ offices, clinician’s office in school building, hospital facilities)</a:t>
                      </a:r>
                    </a:p>
                    <a:p>
                      <a:endParaRPr lang="en-US" sz="1000" dirty="0">
                        <a:solidFill>
                          <a:schemeClr val="bg1"/>
                        </a:solidFill>
                      </a:endParaRP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2439929878"/>
                  </a:ext>
                </a:extLst>
              </a:tr>
            </a:tbl>
          </a:graphicData>
        </a:graphic>
      </p:graphicFrame>
      <p:graphicFrame>
        <p:nvGraphicFramePr>
          <p:cNvPr id="21" name="Table 20">
            <a:extLst>
              <a:ext uri="{FF2B5EF4-FFF2-40B4-BE49-F238E27FC236}">
                <a16:creationId xmlns:a16="http://schemas.microsoft.com/office/drawing/2014/main" id="{C13B5AD9-35E1-41CE-8F47-108D24615C92}"/>
              </a:ext>
            </a:extLst>
          </p:cNvPr>
          <p:cNvGraphicFramePr>
            <a:graphicFrameLocks noGrp="1"/>
          </p:cNvGraphicFramePr>
          <p:nvPr/>
        </p:nvGraphicFramePr>
        <p:xfrm>
          <a:off x="6341847" y="1267642"/>
          <a:ext cx="5294123" cy="4983288"/>
        </p:xfrm>
        <a:graphic>
          <a:graphicData uri="http://schemas.openxmlformats.org/drawingml/2006/table">
            <a:tbl>
              <a:tblPr firstRow="1" bandRow="1">
                <a:tableStyleId>{5C22544A-7EE6-4342-B048-85BDC9FD1C3A}</a:tableStyleId>
              </a:tblPr>
              <a:tblGrid>
                <a:gridCol w="1911006">
                  <a:extLst>
                    <a:ext uri="{9D8B030D-6E8A-4147-A177-3AD203B41FA5}">
                      <a16:colId xmlns:a16="http://schemas.microsoft.com/office/drawing/2014/main" val="1316145275"/>
                    </a:ext>
                  </a:extLst>
                </a:gridCol>
                <a:gridCol w="3383117">
                  <a:extLst>
                    <a:ext uri="{9D8B030D-6E8A-4147-A177-3AD203B41FA5}">
                      <a16:colId xmlns:a16="http://schemas.microsoft.com/office/drawing/2014/main" val="1374044601"/>
                    </a:ext>
                  </a:extLst>
                </a:gridCol>
              </a:tblGrid>
              <a:tr h="274177">
                <a:tc>
                  <a:txBody>
                    <a:bodyPr/>
                    <a:lstStyle/>
                    <a:p>
                      <a:r>
                        <a:rPr lang="en-US" sz="1200" dirty="0">
                          <a:solidFill>
                            <a:schemeClr val="bg1"/>
                          </a:solidFill>
                        </a:rPr>
                        <a:t>SIMS dictionary fields</a:t>
                      </a:r>
                    </a:p>
                  </a:txBody>
                  <a:tcPr marL="91392" marR="91392" marT="45696" marB="4569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tc>
                  <a:txBody>
                    <a:bodyPr/>
                    <a:lstStyle/>
                    <a:p>
                      <a:r>
                        <a:rPr lang="en-US" sz="1200" dirty="0">
                          <a:solidFill>
                            <a:schemeClr val="bg1"/>
                          </a:solidFill>
                        </a:rPr>
                        <a:t>Values</a:t>
                      </a:r>
                    </a:p>
                  </a:txBody>
                  <a:tcPr marL="91392" marR="91392" marT="45696" marB="4569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extLst>
                  <a:ext uri="{0D108BD9-81ED-4DB2-BD59-A6C34878D82A}">
                    <a16:rowId xmlns:a16="http://schemas.microsoft.com/office/drawing/2014/main" val="3918763734"/>
                  </a:ext>
                </a:extLst>
              </a:tr>
              <a:tr h="1919240">
                <a:tc>
                  <a:txBody>
                    <a:bodyPr/>
                    <a:lstStyle/>
                    <a:p>
                      <a:pPr marL="0" marR="0" lvl="0" indent="0" algn="l" defTabSz="913486" rtl="0" eaLnBrk="1" fontAlgn="auto" latinLnBrk="0" hangingPunct="1">
                        <a:lnSpc>
                          <a:spcPct val="100000"/>
                        </a:lnSpc>
                        <a:spcBef>
                          <a:spcPts val="0"/>
                        </a:spcBef>
                        <a:spcAft>
                          <a:spcPts val="0"/>
                        </a:spcAft>
                        <a:buClrTx/>
                        <a:buSzTx/>
                        <a:buFontTx/>
                        <a:buNone/>
                        <a:tabLst/>
                        <a:defRPr/>
                      </a:pPr>
                      <a:r>
                        <a:rPr lang="en-US" sz="1000" dirty="0">
                          <a:solidFill>
                            <a:schemeClr val="bg1"/>
                          </a:solidFill>
                        </a:rPr>
                        <a:t>DOE 34: Special Education Placement, ages 6-21</a:t>
                      </a:r>
                    </a:p>
                    <a:p>
                      <a:endParaRPr lang="en-US" sz="1000" dirty="0">
                        <a:solidFill>
                          <a:schemeClr val="bg1"/>
                        </a:solidFill>
                      </a:endParaRP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800" b="0" i="0" kern="1200" dirty="0">
                          <a:solidFill>
                            <a:schemeClr val="bg1"/>
                          </a:solidFill>
                          <a:effectLst/>
                          <a:latin typeface="+mn-lt"/>
                          <a:ea typeface="+mn-ea"/>
                          <a:cs typeface="+mn-cs"/>
                        </a:rPr>
                        <a:t>00 - Not a Special Education Student, age 6–21</a:t>
                      </a:r>
                    </a:p>
                    <a:p>
                      <a:r>
                        <a:rPr lang="en-US" sz="800" b="0" i="0" kern="1200" dirty="0">
                          <a:solidFill>
                            <a:schemeClr val="bg1"/>
                          </a:solidFill>
                          <a:effectLst/>
                          <a:latin typeface="+mn-lt"/>
                          <a:ea typeface="+mn-ea"/>
                          <a:cs typeface="+mn-cs"/>
                        </a:rPr>
                        <a:t>01 - Not currently a Special Education student aged 6–21, but was previously a Special Education student during the current school year</a:t>
                      </a:r>
                    </a:p>
                    <a:p>
                      <a:r>
                        <a:rPr lang="en-US" sz="800" b="0" i="0" kern="1200" dirty="0">
                          <a:solidFill>
                            <a:schemeClr val="bg1"/>
                          </a:solidFill>
                          <a:effectLst/>
                          <a:latin typeface="+mn-lt"/>
                          <a:ea typeface="+mn-ea"/>
                          <a:cs typeface="+mn-cs"/>
                        </a:rPr>
                        <a:t>10 - Full Inclusion — special education services outside the general education classroom less than 21% of the time</a:t>
                      </a:r>
                    </a:p>
                    <a:p>
                      <a:r>
                        <a:rPr lang="en-US" sz="800" b="0" i="0" kern="1200" dirty="0">
                          <a:solidFill>
                            <a:schemeClr val="bg1"/>
                          </a:solidFill>
                          <a:effectLst/>
                          <a:latin typeface="+mn-lt"/>
                          <a:ea typeface="+mn-ea"/>
                          <a:cs typeface="+mn-cs"/>
                        </a:rPr>
                        <a:t>20 - Partial Inclusion — special education services outside the general education classroom 21% to 60% of the time</a:t>
                      </a:r>
                    </a:p>
                    <a:p>
                      <a:r>
                        <a:rPr lang="en-US" sz="800" b="0" i="0" kern="1200" dirty="0">
                          <a:solidFill>
                            <a:schemeClr val="bg1"/>
                          </a:solidFill>
                          <a:effectLst/>
                          <a:latin typeface="+mn-lt"/>
                          <a:ea typeface="+mn-ea"/>
                          <a:cs typeface="+mn-cs"/>
                        </a:rPr>
                        <a:t>40 - Substantially Separate Classroom — special education services outside the general education classroom more than 60% of the time</a:t>
                      </a:r>
                    </a:p>
                    <a:p>
                      <a:r>
                        <a:rPr lang="en-US" sz="800" b="0" i="0" kern="1200" dirty="0">
                          <a:solidFill>
                            <a:schemeClr val="bg1"/>
                          </a:solidFill>
                          <a:effectLst/>
                          <a:latin typeface="+mn-lt"/>
                          <a:ea typeface="+mn-ea"/>
                          <a:cs typeface="+mn-cs"/>
                        </a:rPr>
                        <a:t>41 - Public Separate Day School</a:t>
                      </a:r>
                    </a:p>
                    <a:p>
                      <a:r>
                        <a:rPr lang="en-US" sz="800" b="0" i="0" kern="1200" dirty="0">
                          <a:solidFill>
                            <a:schemeClr val="bg1"/>
                          </a:solidFill>
                          <a:effectLst/>
                          <a:latin typeface="+mn-lt"/>
                          <a:ea typeface="+mn-ea"/>
                          <a:cs typeface="+mn-cs"/>
                        </a:rPr>
                        <a:t>50 - Private Separate Day School</a:t>
                      </a:r>
                    </a:p>
                    <a:p>
                      <a:r>
                        <a:rPr lang="en-US" sz="800" b="0" i="0" kern="1200" dirty="0">
                          <a:solidFill>
                            <a:schemeClr val="bg1"/>
                          </a:solidFill>
                          <a:effectLst/>
                          <a:latin typeface="+mn-lt"/>
                          <a:ea typeface="+mn-ea"/>
                          <a:cs typeface="+mn-cs"/>
                        </a:rPr>
                        <a:t>60 - Residential School</a:t>
                      </a:r>
                    </a:p>
                    <a:p>
                      <a:r>
                        <a:rPr lang="en-US" sz="800" b="0" i="0" kern="1200" dirty="0">
                          <a:solidFill>
                            <a:schemeClr val="bg1"/>
                          </a:solidFill>
                          <a:effectLst/>
                          <a:latin typeface="+mn-lt"/>
                          <a:ea typeface="+mn-ea"/>
                          <a:cs typeface="+mn-cs"/>
                        </a:rPr>
                        <a:t>70 - Homebound/Hospital</a:t>
                      </a:r>
                    </a:p>
                    <a:p>
                      <a:r>
                        <a:rPr lang="en-US" sz="800" b="0" i="0" kern="1200" dirty="0">
                          <a:solidFill>
                            <a:schemeClr val="bg1"/>
                          </a:solidFill>
                          <a:effectLst/>
                          <a:latin typeface="+mn-lt"/>
                          <a:ea typeface="+mn-ea"/>
                          <a:cs typeface="+mn-cs"/>
                        </a:rPr>
                        <a:t>90 - Public Residential Institutional Facilities (0370XXXX schools)</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2126153174"/>
                  </a:ext>
                </a:extLst>
              </a:tr>
              <a:tr h="2010633">
                <a:tc>
                  <a:txBody>
                    <a:bodyPr/>
                    <a:lstStyle/>
                    <a:p>
                      <a:r>
                        <a:rPr lang="en-US" sz="1000" dirty="0">
                          <a:solidFill>
                            <a:schemeClr val="bg1"/>
                          </a:solidFill>
                        </a:rPr>
                        <a:t>DOE 36: Nature of Primary Disability</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900" b="0" i="0" kern="1200" dirty="0">
                          <a:solidFill>
                            <a:schemeClr val="bg1"/>
                          </a:solidFill>
                          <a:effectLst/>
                          <a:latin typeface="+mn-lt"/>
                          <a:ea typeface="+mn-ea"/>
                          <a:cs typeface="+mn-cs"/>
                        </a:rPr>
                        <a:t>01 Intellectual</a:t>
                      </a:r>
                    </a:p>
                    <a:p>
                      <a:r>
                        <a:rPr lang="en-US" sz="900" b="0" i="0" kern="1200" dirty="0">
                          <a:solidFill>
                            <a:schemeClr val="bg1"/>
                          </a:solidFill>
                          <a:effectLst/>
                          <a:latin typeface="+mn-lt"/>
                          <a:ea typeface="+mn-ea"/>
                          <a:cs typeface="+mn-cs"/>
                        </a:rPr>
                        <a:t>02 Sensory/Hard of Hearing or Deaf</a:t>
                      </a:r>
                    </a:p>
                    <a:p>
                      <a:r>
                        <a:rPr lang="en-US" sz="900" b="0" i="0" kern="1200" dirty="0">
                          <a:solidFill>
                            <a:schemeClr val="bg1"/>
                          </a:solidFill>
                          <a:effectLst/>
                          <a:latin typeface="+mn-lt"/>
                          <a:ea typeface="+mn-ea"/>
                          <a:cs typeface="+mn-cs"/>
                        </a:rPr>
                        <a:t>03 - Communication</a:t>
                      </a:r>
                    </a:p>
                    <a:p>
                      <a:r>
                        <a:rPr lang="en-US" sz="900" b="0" i="0" kern="1200" dirty="0">
                          <a:solidFill>
                            <a:schemeClr val="bg1"/>
                          </a:solidFill>
                          <a:effectLst/>
                          <a:latin typeface="+mn-lt"/>
                          <a:ea typeface="+mn-ea"/>
                          <a:cs typeface="+mn-cs"/>
                        </a:rPr>
                        <a:t>04 - Sensory/Vision Impairment or Blind</a:t>
                      </a:r>
                    </a:p>
                    <a:p>
                      <a:r>
                        <a:rPr lang="en-US" sz="900" b="0" i="0" kern="1200" dirty="0">
                          <a:solidFill>
                            <a:schemeClr val="bg1"/>
                          </a:solidFill>
                          <a:effectLst/>
                          <a:latin typeface="+mn-lt"/>
                          <a:ea typeface="+mn-ea"/>
                          <a:cs typeface="+mn-cs"/>
                        </a:rPr>
                        <a:t>05 - Emotional</a:t>
                      </a:r>
                    </a:p>
                    <a:p>
                      <a:r>
                        <a:rPr lang="en-US" sz="900" b="0" i="0" kern="1200" dirty="0">
                          <a:solidFill>
                            <a:schemeClr val="bg1"/>
                          </a:solidFill>
                          <a:effectLst/>
                          <a:latin typeface="+mn-lt"/>
                          <a:ea typeface="+mn-ea"/>
                          <a:cs typeface="+mn-cs"/>
                        </a:rPr>
                        <a:t>06 - Physical</a:t>
                      </a:r>
                    </a:p>
                    <a:p>
                      <a:r>
                        <a:rPr lang="en-US" sz="900" b="0" i="0" kern="1200" dirty="0">
                          <a:solidFill>
                            <a:schemeClr val="bg1"/>
                          </a:solidFill>
                          <a:effectLst/>
                          <a:latin typeface="+mn-lt"/>
                          <a:ea typeface="+mn-ea"/>
                          <a:cs typeface="+mn-cs"/>
                        </a:rPr>
                        <a:t>07 - Health</a:t>
                      </a:r>
                    </a:p>
                    <a:p>
                      <a:r>
                        <a:rPr lang="en-US" sz="900" b="0" i="0" kern="1200" dirty="0">
                          <a:solidFill>
                            <a:schemeClr val="bg1"/>
                          </a:solidFill>
                          <a:effectLst/>
                          <a:latin typeface="+mn-lt"/>
                          <a:ea typeface="+mn-ea"/>
                          <a:cs typeface="+mn-cs"/>
                        </a:rPr>
                        <a:t>08 - Specific Learning Disabilities</a:t>
                      </a:r>
                    </a:p>
                    <a:p>
                      <a:r>
                        <a:rPr lang="en-US" sz="900" b="0" i="0" kern="1200" dirty="0">
                          <a:solidFill>
                            <a:schemeClr val="bg1"/>
                          </a:solidFill>
                          <a:effectLst/>
                          <a:latin typeface="+mn-lt"/>
                          <a:ea typeface="+mn-ea"/>
                          <a:cs typeface="+mn-cs"/>
                        </a:rPr>
                        <a:t>09 - Sensory/Deafblind</a:t>
                      </a:r>
                    </a:p>
                    <a:p>
                      <a:r>
                        <a:rPr lang="en-US" sz="900" b="0" i="0" kern="1200" dirty="0">
                          <a:solidFill>
                            <a:schemeClr val="bg1"/>
                          </a:solidFill>
                          <a:effectLst/>
                          <a:latin typeface="+mn-lt"/>
                          <a:ea typeface="+mn-ea"/>
                          <a:cs typeface="+mn-cs"/>
                        </a:rPr>
                        <a:t>10 - Multiple Disabilities</a:t>
                      </a:r>
                    </a:p>
                    <a:p>
                      <a:r>
                        <a:rPr lang="en-US" sz="900" b="0" i="0" kern="1200" dirty="0">
                          <a:solidFill>
                            <a:schemeClr val="bg1"/>
                          </a:solidFill>
                          <a:effectLst/>
                          <a:latin typeface="+mn-lt"/>
                          <a:ea typeface="+mn-ea"/>
                          <a:cs typeface="+mn-cs"/>
                        </a:rPr>
                        <a:t>11 - Autism</a:t>
                      </a:r>
                    </a:p>
                    <a:p>
                      <a:r>
                        <a:rPr lang="en-US" sz="900" b="0" i="0" kern="1200" dirty="0">
                          <a:solidFill>
                            <a:schemeClr val="bg1"/>
                          </a:solidFill>
                          <a:effectLst/>
                          <a:latin typeface="+mn-lt"/>
                          <a:ea typeface="+mn-ea"/>
                          <a:cs typeface="+mn-cs"/>
                        </a:rPr>
                        <a:t>12 - Neurological</a:t>
                      </a:r>
                    </a:p>
                    <a:p>
                      <a:r>
                        <a:rPr lang="en-US" sz="900" b="0" i="0" kern="1200" dirty="0">
                          <a:solidFill>
                            <a:schemeClr val="bg1"/>
                          </a:solidFill>
                          <a:effectLst/>
                          <a:latin typeface="+mn-lt"/>
                          <a:ea typeface="+mn-ea"/>
                          <a:cs typeface="+mn-cs"/>
                        </a:rPr>
                        <a:t>13 - Developmental Delay (ages 3–9 only)</a:t>
                      </a:r>
                    </a:p>
                    <a:p>
                      <a:r>
                        <a:rPr lang="en-US" sz="900" b="0" i="0" kern="1200" dirty="0">
                          <a:solidFill>
                            <a:schemeClr val="bg1"/>
                          </a:solidFill>
                          <a:effectLst/>
                          <a:latin typeface="+mn-lt"/>
                          <a:ea typeface="+mn-ea"/>
                          <a:cs typeface="+mn-cs"/>
                        </a:rPr>
                        <a:t>500 - Does not apply to student</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2439929878"/>
                  </a:ext>
                </a:extLst>
              </a:tr>
              <a:tr h="776835">
                <a:tc>
                  <a:txBody>
                    <a:bodyPr/>
                    <a:lstStyle/>
                    <a:p>
                      <a:r>
                        <a:rPr lang="en-US" sz="1000" dirty="0">
                          <a:solidFill>
                            <a:schemeClr val="bg1"/>
                          </a:solidFill>
                        </a:rPr>
                        <a:t>DOE 38: Level of Need</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900" b="0" i="0" kern="1200" dirty="0">
                          <a:solidFill>
                            <a:schemeClr val="bg1"/>
                          </a:solidFill>
                          <a:effectLst/>
                          <a:latin typeface="+mn-lt"/>
                          <a:ea typeface="+mn-ea"/>
                          <a:cs typeface="+mn-cs"/>
                        </a:rPr>
                        <a:t>01 - Low — Less than 2 hours of services per week</a:t>
                      </a:r>
                    </a:p>
                    <a:p>
                      <a:r>
                        <a:rPr lang="en-US" sz="900" b="0" i="0" kern="1200" dirty="0">
                          <a:solidFill>
                            <a:schemeClr val="bg1"/>
                          </a:solidFill>
                          <a:effectLst/>
                          <a:latin typeface="+mn-lt"/>
                          <a:ea typeface="+mn-ea"/>
                          <a:cs typeface="+mn-cs"/>
                        </a:rPr>
                        <a:t>02 - Low — 2 hours or more services per week</a:t>
                      </a:r>
                    </a:p>
                    <a:p>
                      <a:r>
                        <a:rPr lang="en-US" sz="900" b="0" i="0" kern="1200" dirty="0">
                          <a:solidFill>
                            <a:schemeClr val="bg1"/>
                          </a:solidFill>
                          <a:effectLst/>
                          <a:latin typeface="+mn-lt"/>
                          <a:ea typeface="+mn-ea"/>
                          <a:cs typeface="+mn-cs"/>
                        </a:rPr>
                        <a:t>03 - Moderate</a:t>
                      </a:r>
                    </a:p>
                    <a:p>
                      <a:r>
                        <a:rPr lang="en-US" sz="900" b="0" i="0" kern="1200" dirty="0">
                          <a:solidFill>
                            <a:schemeClr val="bg1"/>
                          </a:solidFill>
                          <a:effectLst/>
                          <a:latin typeface="+mn-lt"/>
                          <a:ea typeface="+mn-ea"/>
                          <a:cs typeface="+mn-cs"/>
                        </a:rPr>
                        <a:t>04 - High</a:t>
                      </a:r>
                    </a:p>
                    <a:p>
                      <a:r>
                        <a:rPr lang="en-US" sz="900" b="0" i="0" kern="1200" dirty="0">
                          <a:solidFill>
                            <a:schemeClr val="bg1"/>
                          </a:solidFill>
                          <a:effectLst/>
                          <a:latin typeface="+mn-lt"/>
                          <a:ea typeface="+mn-ea"/>
                          <a:cs typeface="+mn-cs"/>
                        </a:rPr>
                        <a:t>500 - Does not apply to student</a:t>
                      </a:r>
                    </a:p>
                  </a:txBody>
                  <a:tcPr marL="91392" marR="91392" marT="45696" marB="4569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2358354796"/>
                  </a:ext>
                </a:extLst>
              </a:tr>
            </a:tbl>
          </a:graphicData>
        </a:graphic>
      </p:graphicFrame>
      <p:sp>
        <p:nvSpPr>
          <p:cNvPr id="16" name="source_63804743468530966221" descr="Source">
            <a:extLst>
              <a:ext uri="{FF2B5EF4-FFF2-40B4-BE49-F238E27FC236}">
                <a16:creationId xmlns:a16="http://schemas.microsoft.com/office/drawing/2014/main" id="{478D7357-0B16-444D-95DC-DFC093B111EE}"/>
              </a:ext>
            </a:extLst>
          </p:cNvPr>
          <p:cNvSpPr txBox="1"/>
          <p:nvPr/>
        </p:nvSpPr>
        <p:spPr>
          <a:xfrm>
            <a:off x="584215" y="6561447"/>
            <a:ext cx="2990288" cy="209288"/>
          </a:xfrm>
          <a:prstGeom prst="rect">
            <a:avLst/>
          </a:prstGeom>
          <a:noFill/>
        </p:spPr>
        <p:txBody>
          <a:bodyPr vert="horz" wrap="square" lIns="0" tIns="0" rIns="0" bIns="0" rtlCol="0">
            <a:spAutoFit/>
          </a:bodyPr>
          <a:lstStyle/>
          <a:p>
            <a:pPr defTabSz="913943">
              <a:lnSpc>
                <a:spcPct val="85000"/>
              </a:lnSpc>
              <a:spcAft>
                <a:spcPts val="600"/>
              </a:spcAft>
              <a:buSzPct val="75000"/>
              <a:defRPr/>
            </a:pPr>
            <a:r>
              <a:rPr lang="en-US" sz="800" dirty="0">
                <a:solidFill>
                  <a:srgbClr val="2E2E38"/>
                </a:solidFill>
                <a:latin typeface="EYInterstate Light"/>
                <a:cs typeface="Arial" panose="020B0604020202020204" pitchFamily="34" charset="0"/>
              </a:rPr>
              <a:t>Source: EdPlan SY2021-22 June 30</a:t>
            </a:r>
            <a:r>
              <a:rPr lang="en-US" sz="800" baseline="30000" dirty="0">
                <a:solidFill>
                  <a:srgbClr val="2E2E38"/>
                </a:solidFill>
                <a:latin typeface="EYInterstate Light"/>
                <a:cs typeface="Arial" panose="020B0604020202020204" pitchFamily="34" charset="0"/>
              </a:rPr>
              <a:t>th</a:t>
            </a:r>
            <a:r>
              <a:rPr lang="en-US" sz="800" dirty="0">
                <a:solidFill>
                  <a:srgbClr val="2E2E38"/>
                </a:solidFill>
                <a:latin typeface="EYInterstate Light"/>
                <a:cs typeface="Arial" panose="020B0604020202020204" pitchFamily="34" charset="0"/>
              </a:rPr>
              <a:t> extract; Aspen; BPS data dictionaries</a:t>
            </a:r>
          </a:p>
        </p:txBody>
      </p:sp>
      <p:sp>
        <p:nvSpPr>
          <p:cNvPr id="14" name="TextBox 13">
            <a:extLst>
              <a:ext uri="{FF2B5EF4-FFF2-40B4-BE49-F238E27FC236}">
                <a16:creationId xmlns:a16="http://schemas.microsoft.com/office/drawing/2014/main" id="{B62A6ED5-FE55-4757-9CF2-FCC2C7448B82}"/>
              </a:ext>
            </a:extLst>
          </p:cNvPr>
          <p:cNvSpPr txBox="1"/>
          <p:nvPr/>
        </p:nvSpPr>
        <p:spPr>
          <a:xfrm>
            <a:off x="3854245" y="6440129"/>
            <a:ext cx="5097668" cy="42894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2" name="Date Placeholder 1">
            <a:extLst>
              <a:ext uri="{FF2B5EF4-FFF2-40B4-BE49-F238E27FC236}">
                <a16:creationId xmlns:a16="http://schemas.microsoft.com/office/drawing/2014/main" id="{70C7CE53-462D-4D7D-ACE5-AF111509A3E8}"/>
              </a:ext>
            </a:extLst>
          </p:cNvPr>
          <p:cNvSpPr>
            <a:spLocks noGrp="1"/>
          </p:cNvSpPr>
          <p:nvPr>
            <p:ph type="dt" sz="half" idx="10"/>
          </p:nvPr>
        </p:nvSpPr>
        <p:spPr>
          <a:xfrm>
            <a:off x="9153832" y="6561447"/>
            <a:ext cx="1125442" cy="180000"/>
          </a:xfrm>
        </p:spPr>
        <p:txBody>
          <a:bodyPr/>
          <a:lstStyle/>
          <a:p>
            <a:pPr>
              <a:defRPr/>
            </a:pPr>
            <a:r>
              <a:rPr lang="en-US" dirty="0">
                <a:solidFill>
                  <a:srgbClr val="2E2E38"/>
                </a:solidFill>
              </a:rPr>
              <a:t>February 2023</a:t>
            </a:r>
            <a:endParaRPr lang="en-IN" dirty="0">
              <a:solidFill>
                <a:srgbClr val="2E2E38"/>
              </a:solidFill>
            </a:endParaRPr>
          </a:p>
        </p:txBody>
      </p:sp>
      <p:sp>
        <p:nvSpPr>
          <p:cNvPr id="6" name="Slide Number Placeholder 5">
            <a:extLst>
              <a:ext uri="{FF2B5EF4-FFF2-40B4-BE49-F238E27FC236}">
                <a16:creationId xmlns:a16="http://schemas.microsoft.com/office/drawing/2014/main" id="{921802BD-C14C-45E5-8FF0-3925B63353F7}"/>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66</a:t>
            </a:fld>
            <a:endParaRPr lang="en-GB" dirty="0">
              <a:solidFill>
                <a:srgbClr val="2E2E38"/>
              </a:solidFill>
            </a:endParaRPr>
          </a:p>
        </p:txBody>
      </p:sp>
    </p:spTree>
    <p:extLst>
      <p:ext uri="{BB962C8B-B14F-4D97-AF65-F5344CB8AC3E}">
        <p14:creationId xmlns:p14="http://schemas.microsoft.com/office/powerpoint/2010/main" val="11028057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302203873"/>
              </p:ext>
            </p:extLst>
          </p:nvPr>
        </p:nvGraphicFramePr>
        <p:xfrm>
          <a:off x="1531143" y="3373"/>
          <a:ext cx="1587" cy="1587"/>
        </p:xfrm>
        <a:graphic>
          <a:graphicData uri="http://schemas.openxmlformats.org/presentationml/2006/ole">
            <mc:AlternateContent xmlns:mc="http://schemas.openxmlformats.org/markup-compatibility/2006">
              <mc:Choice xmlns:v="urn:schemas-microsoft-com:vml" Requires="v">
                <p:oleObj spid="_x0000_s81925" name="think-cell Slide" r:id="rId7" imgW="360" imgH="360" progId="TCLayout.ActiveDocument.1">
                  <p:embed/>
                </p:oleObj>
              </mc:Choice>
              <mc:Fallback>
                <p:oleObj name="think-cell Slide" r:id="rId7"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8"/>
                      <a:stretch>
                        <a:fillRect/>
                      </a:stretch>
                    </p:blipFill>
                    <p:spPr>
                      <a:xfrm>
                        <a:off x="153114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D3AE21-0D9A-4428-8A24-64C5EC8E7AF4}"/>
              </a:ext>
            </a:extLst>
          </p:cNvPr>
          <p:cNvSpPr>
            <a:spLocks noGrp="1"/>
          </p:cNvSpPr>
          <p:nvPr>
            <p:ph type="title"/>
          </p:nvPr>
        </p:nvSpPr>
        <p:spPr>
          <a:xfrm>
            <a:off x="615633" y="295832"/>
            <a:ext cx="10967088" cy="590572"/>
          </a:xfrm>
        </p:spPr>
        <p:txBody>
          <a:bodyPr vert="horz"/>
          <a:lstStyle/>
          <a:p>
            <a:r>
              <a:rPr lang="de-DE"/>
              <a:t>Appendix</a:t>
            </a:r>
            <a:br>
              <a:rPr lang="en-GB" dirty="0"/>
            </a:br>
            <a:r>
              <a:rPr lang="en-GB" sz="1599" dirty="0"/>
              <a:t>Special Education data analysis was conducted with the following population</a:t>
            </a:r>
            <a:br>
              <a:rPr lang="en-GB" dirty="0"/>
            </a:br>
            <a:endParaRPr lang="en-GB" dirty="0"/>
          </a:p>
        </p:txBody>
      </p:sp>
      <p:sp>
        <p:nvSpPr>
          <p:cNvPr id="15" name="Rectangle 14">
            <a:extLst>
              <a:ext uri="{FF2B5EF4-FFF2-40B4-BE49-F238E27FC236}">
                <a16:creationId xmlns:a16="http://schemas.microsoft.com/office/drawing/2014/main" id="{995D0245-D743-4BF6-8585-603179E51DC6}"/>
              </a:ext>
            </a:extLst>
          </p:cNvPr>
          <p:cNvSpPr/>
          <p:nvPr/>
        </p:nvSpPr>
        <p:spPr>
          <a:xfrm>
            <a:off x="8950428" y="80156"/>
            <a:ext cx="2613184" cy="373700"/>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defRPr/>
            </a:pPr>
            <a:r>
              <a:rPr lang="en-IN" sz="1199" b="1" dirty="0">
                <a:solidFill>
                  <a:srgbClr val="FFFFFF"/>
                </a:solidFill>
                <a:latin typeface="EYInterstate Light"/>
              </a:rPr>
              <a:t>1. Student program participation</a:t>
            </a:r>
          </a:p>
        </p:txBody>
      </p:sp>
      <p:sp>
        <p:nvSpPr>
          <p:cNvPr id="25" name="Text box_6380524123959099444">
            <a:extLst>
              <a:ext uri="{FF2B5EF4-FFF2-40B4-BE49-F238E27FC236}">
                <a16:creationId xmlns:a16="http://schemas.microsoft.com/office/drawing/2014/main" id="{DDF1601D-86F3-4263-B904-5390A4B26629}"/>
              </a:ext>
            </a:extLst>
          </p:cNvPr>
          <p:cNvSpPr/>
          <p:nvPr>
            <p:custDataLst>
              <p:tags r:id="rId3"/>
            </p:custDataLst>
          </p:nvPr>
        </p:nvSpPr>
        <p:spPr>
          <a:xfrm>
            <a:off x="9992554" y="496865"/>
            <a:ext cx="742977" cy="338378"/>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t" anchorCtr="0" forceAA="0" compatLnSpc="1">
            <a:prstTxWarp prst="textNoShape">
              <a:avLst/>
            </a:prstTxWarp>
            <a:spAutoFit/>
          </a:bodyPr>
          <a:lstStyle/>
          <a:p>
            <a:pPr algn="ctr" defTabSz="913943">
              <a:defRPr/>
            </a:pPr>
            <a:r>
              <a:rPr lang="en-US" sz="800" b="1" dirty="0">
                <a:solidFill>
                  <a:srgbClr val="188CE5">
                    <a:lumMod val="50000"/>
                  </a:srgbClr>
                </a:solidFill>
                <a:latin typeface="EYInterstate Light"/>
              </a:rPr>
              <a:t>1a. Special Education</a:t>
            </a:r>
          </a:p>
        </p:txBody>
      </p:sp>
      <p:sp>
        <p:nvSpPr>
          <p:cNvPr id="26" name="Text box_6380524123959099444">
            <a:extLst>
              <a:ext uri="{FF2B5EF4-FFF2-40B4-BE49-F238E27FC236}">
                <a16:creationId xmlns:a16="http://schemas.microsoft.com/office/drawing/2014/main" id="{78251A42-5843-4697-8B45-CB78113FC437}"/>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20" name="Arrow: Left-Right 19">
            <a:extLst>
              <a:ext uri="{FF2B5EF4-FFF2-40B4-BE49-F238E27FC236}">
                <a16:creationId xmlns:a16="http://schemas.microsoft.com/office/drawing/2014/main" id="{BBBF8101-EE5A-4DD8-9236-1545B5BEDDCB}"/>
              </a:ext>
            </a:extLst>
          </p:cNvPr>
          <p:cNvSpPr/>
          <p:nvPr/>
        </p:nvSpPr>
        <p:spPr>
          <a:xfrm>
            <a:off x="1587948" y="1226216"/>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defRPr/>
            </a:pPr>
            <a:r>
              <a:rPr lang="en-US" sz="1199" b="1" dirty="0">
                <a:solidFill>
                  <a:srgbClr val="2E2E38"/>
                </a:solidFill>
                <a:latin typeface="EYInterstate Light"/>
              </a:rPr>
              <a:t>Identifying the population</a:t>
            </a:r>
            <a:endParaRPr lang="en-US" sz="1199" dirty="0">
              <a:solidFill>
                <a:srgbClr val="2E2E38"/>
              </a:solidFill>
              <a:latin typeface="EYInterstate Light"/>
            </a:endParaRPr>
          </a:p>
        </p:txBody>
      </p:sp>
      <p:cxnSp>
        <p:nvCxnSpPr>
          <p:cNvPr id="24" name="Straight Connector 23">
            <a:extLst>
              <a:ext uri="{FF2B5EF4-FFF2-40B4-BE49-F238E27FC236}">
                <a16:creationId xmlns:a16="http://schemas.microsoft.com/office/drawing/2014/main" id="{3EEE54CA-BD1E-453F-A5BA-EAF4F0BDE6F5}"/>
              </a:ext>
              <a:ext uri="{C183D7F6-B498-43B3-948B-1728B52AA6E4}">
                <adec:decorative xmlns:adec="http://schemas.microsoft.com/office/drawing/2017/decorative" val="1"/>
              </a:ext>
            </a:extLst>
          </p:cNvPr>
          <p:cNvCxnSpPr>
            <a:stCxn id="20" idx="4"/>
            <a:endCxn id="20" idx="6"/>
          </p:cNvCxnSpPr>
          <p:nvPr/>
        </p:nvCxnSpPr>
        <p:spPr>
          <a:xfrm>
            <a:off x="1587948" y="1483449"/>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9D4DAFAE-8DE7-4FF3-A668-3D5A21259AC6}"/>
              </a:ext>
            </a:extLst>
          </p:cNvPr>
          <p:cNvSpPr txBox="1">
            <a:spLocks/>
          </p:cNvSpPr>
          <p:nvPr/>
        </p:nvSpPr>
        <p:spPr>
          <a:xfrm>
            <a:off x="624958" y="1598538"/>
            <a:ext cx="5401291" cy="4045155"/>
          </a:xfrm>
          <a:prstGeom prst="rect">
            <a:avLst/>
          </a:prstGeom>
        </p:spPr>
        <p:txBody>
          <a:bodyPr anchor="ct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393" indent="-26339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The data from EdPlan is as of the June 30 certification date that was submitted by BPS to DESE.</a:t>
            </a:r>
          </a:p>
          <a:p>
            <a:pPr marL="263393" indent="-26339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The population provided by BPS consists of 14,301 students, with 11,778 having their recent plan in EdPlan as either IEP or partially accepted IEP.</a:t>
            </a:r>
          </a:p>
          <a:p>
            <a:pPr marL="273865"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The population provided included:  </a:t>
            </a:r>
          </a:p>
          <a:p>
            <a:pPr marL="548366" lvl="1"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1,549 students with 504 plans, which are out of scope</a:t>
            </a:r>
          </a:p>
          <a:p>
            <a:pPr marL="548366" lvl="1" indent="-274183" defTabSz="913933">
              <a:spcBef>
                <a:spcPts val="600"/>
              </a:spcBef>
              <a:spcAft>
                <a:spcPts val="1799"/>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974 students with blanks for “recent plan”</a:t>
            </a:r>
          </a:p>
          <a:p>
            <a:pPr marL="263393" indent="-26339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EY’s assessment focused on six fields:</a:t>
            </a:r>
          </a:p>
          <a:p>
            <a:pPr marL="548366" lvl="1"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DOE 32 and DOE 34: Both center on the educational environment/placement of the student, with DOE 32 for students below age 6 and DOE 34 from 6-21 </a:t>
            </a:r>
          </a:p>
          <a:p>
            <a:pPr marL="548366" lvl="1"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DOE 36: Nature of primary disability</a:t>
            </a:r>
          </a:p>
          <a:p>
            <a:pPr marL="548366" lvl="1"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DOE 38: Level of need</a:t>
            </a:r>
          </a:p>
          <a:p>
            <a:pPr marL="548366" lvl="1"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DOE 39: 504 plan status</a:t>
            </a:r>
          </a:p>
          <a:p>
            <a:pPr marL="548366" lvl="1" indent="-274183" defTabSz="913933">
              <a:spcBef>
                <a:spcPts val="600"/>
              </a:spcBef>
              <a:spcAft>
                <a:spcPts val="0"/>
              </a:spcAft>
              <a:buClr>
                <a:srgbClr val="2E2E38"/>
              </a:buClr>
              <a:buFont typeface="EYInterstate" panose="02000503020000020004" pitchFamily="2" charset="0"/>
              <a:buChar char="•"/>
              <a:defRPr/>
            </a:pPr>
            <a:r>
              <a:rPr lang="en-US" sz="1199" dirty="0">
                <a:solidFill>
                  <a:srgbClr val="2E2E38"/>
                </a:solidFill>
                <a:latin typeface="EYInterstate Light" panose="02000506000000020004" pitchFamily="2" charset="0"/>
                <a:cs typeface="+mn-cs"/>
              </a:rPr>
              <a:t>DOE 40: Evaluation results</a:t>
            </a:r>
          </a:p>
        </p:txBody>
      </p:sp>
      <p:sp>
        <p:nvSpPr>
          <p:cNvPr id="27" name="Arrow: Left-Right 26">
            <a:extLst>
              <a:ext uri="{FF2B5EF4-FFF2-40B4-BE49-F238E27FC236}">
                <a16:creationId xmlns:a16="http://schemas.microsoft.com/office/drawing/2014/main" id="{BF297BD9-90EF-432A-AD6A-B1BC0639D898}"/>
              </a:ext>
            </a:extLst>
          </p:cNvPr>
          <p:cNvSpPr/>
          <p:nvPr/>
        </p:nvSpPr>
        <p:spPr>
          <a:xfrm>
            <a:off x="7207941" y="1226216"/>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defRPr/>
            </a:pPr>
            <a:r>
              <a:rPr lang="en-US" sz="1199" b="1" dirty="0">
                <a:solidFill>
                  <a:srgbClr val="2E2E38"/>
                </a:solidFill>
                <a:latin typeface="EYInterstate Light"/>
              </a:rPr>
              <a:t>Breakdown of ‘Recent Plan’ in EdPlan data</a:t>
            </a:r>
            <a:endParaRPr lang="en-US" sz="1199" dirty="0">
              <a:solidFill>
                <a:srgbClr val="2E2E38"/>
              </a:solidFill>
              <a:latin typeface="EYInterstate Light"/>
            </a:endParaRPr>
          </a:p>
        </p:txBody>
      </p:sp>
      <p:cxnSp>
        <p:nvCxnSpPr>
          <p:cNvPr id="28" name="Straight Connector 27">
            <a:extLst>
              <a:ext uri="{FF2B5EF4-FFF2-40B4-BE49-F238E27FC236}">
                <a16:creationId xmlns:a16="http://schemas.microsoft.com/office/drawing/2014/main" id="{29657CF1-289C-4F9F-8747-BF2DF3161378}"/>
              </a:ext>
              <a:ext uri="{C183D7F6-B498-43B3-948B-1728B52AA6E4}">
                <adec:decorative xmlns:adec="http://schemas.microsoft.com/office/drawing/2017/decorative" val="1"/>
              </a:ext>
            </a:extLst>
          </p:cNvPr>
          <p:cNvCxnSpPr>
            <a:stCxn id="27" idx="4"/>
            <a:endCxn id="27" idx="6"/>
          </p:cNvCxnSpPr>
          <p:nvPr/>
        </p:nvCxnSpPr>
        <p:spPr>
          <a:xfrm>
            <a:off x="7207941" y="1483449"/>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 name="Chart 13" descr="Please refer to notes section for 'Breakdown of 'Recent Plan' in EdPlan data' chart description">
            <a:extLst>
              <a:ext uri="{FF2B5EF4-FFF2-40B4-BE49-F238E27FC236}">
                <a16:creationId xmlns:a16="http://schemas.microsoft.com/office/drawing/2014/main" id="{B185DDB2-8B59-46B0-B13E-D934FB5C8542}"/>
              </a:ext>
            </a:extLst>
          </p:cNvPr>
          <p:cNvGraphicFramePr/>
          <p:nvPr/>
        </p:nvGraphicFramePr>
        <p:xfrm>
          <a:off x="6181429" y="1583156"/>
          <a:ext cx="5654588" cy="2269652"/>
        </p:xfrm>
        <a:graphic>
          <a:graphicData uri="http://schemas.openxmlformats.org/drawingml/2006/chart">
            <c:chart xmlns:c="http://schemas.openxmlformats.org/drawingml/2006/chart" xmlns:r="http://schemas.openxmlformats.org/officeDocument/2006/relationships" r:id="rId9"/>
          </a:graphicData>
        </a:graphic>
      </p:graphicFrame>
      <p:sp>
        <p:nvSpPr>
          <p:cNvPr id="30" name="Arrow: Left-Right 29">
            <a:extLst>
              <a:ext uri="{FF2B5EF4-FFF2-40B4-BE49-F238E27FC236}">
                <a16:creationId xmlns:a16="http://schemas.microsoft.com/office/drawing/2014/main" id="{5905EAA3-71FD-4A44-8F6B-3E971F6339B2}"/>
              </a:ext>
            </a:extLst>
          </p:cNvPr>
          <p:cNvSpPr/>
          <p:nvPr/>
        </p:nvSpPr>
        <p:spPr>
          <a:xfrm>
            <a:off x="7207941" y="3809936"/>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defRPr/>
            </a:pPr>
            <a:r>
              <a:rPr lang="en-US" sz="1199" b="1" dirty="0">
                <a:solidFill>
                  <a:srgbClr val="2E2E38"/>
                </a:solidFill>
                <a:latin typeface="EYInterstate Light"/>
              </a:rPr>
              <a:t>Populating SPED fields for reporting</a:t>
            </a:r>
            <a:endParaRPr lang="en-US" sz="1199" dirty="0">
              <a:solidFill>
                <a:srgbClr val="2E2E38"/>
              </a:solidFill>
              <a:latin typeface="EYInterstate Light"/>
            </a:endParaRPr>
          </a:p>
        </p:txBody>
      </p:sp>
      <p:cxnSp>
        <p:nvCxnSpPr>
          <p:cNvPr id="31" name="Straight Connector 30">
            <a:extLst>
              <a:ext uri="{FF2B5EF4-FFF2-40B4-BE49-F238E27FC236}">
                <a16:creationId xmlns:a16="http://schemas.microsoft.com/office/drawing/2014/main" id="{CAC3F981-D32D-4A8D-A83B-2E816A89A39E}"/>
              </a:ext>
              <a:ext uri="{C183D7F6-B498-43B3-948B-1728B52AA6E4}">
                <adec:decorative xmlns:adec="http://schemas.microsoft.com/office/drawing/2017/decorative" val="1"/>
              </a:ext>
            </a:extLst>
          </p:cNvPr>
          <p:cNvCxnSpPr>
            <a:stCxn id="30" idx="4"/>
            <a:endCxn id="30" idx="6"/>
          </p:cNvCxnSpPr>
          <p:nvPr/>
        </p:nvCxnSpPr>
        <p:spPr>
          <a:xfrm>
            <a:off x="7207941" y="4067170"/>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AE42DC-09A5-4749-BC14-ED078C2F4D30}"/>
              </a:ext>
            </a:extLst>
          </p:cNvPr>
          <p:cNvSpPr txBox="1"/>
          <p:nvPr/>
        </p:nvSpPr>
        <p:spPr>
          <a:xfrm>
            <a:off x="6096003" y="4209002"/>
            <a:ext cx="5663911" cy="1722652"/>
          </a:xfrm>
          <a:prstGeom prst="rect">
            <a:avLst/>
          </a:prstGeom>
        </p:spPr>
        <p:txBody>
          <a:bodyPr anchor="ctr">
            <a:spAutoFit/>
          </a:bodyPr>
          <a:lstStyle>
            <a:defPPr>
              <a:defRPr lang="en-US"/>
            </a:defPPr>
            <a:lvl1pPr marL="263525" indent="-263525" defTabSz="914390">
              <a:spcBef>
                <a:spcPts val="600"/>
              </a:spcBef>
              <a:spcAft>
                <a:spcPts val="0"/>
              </a:spcAft>
              <a:buClr>
                <a:schemeClr val="bg1"/>
              </a:buClr>
              <a:buSzPct val="100000"/>
              <a:buFont typeface="EYInterstate" panose="02000503020000020004" pitchFamily="2" charset="0"/>
              <a:buChar char="•"/>
              <a:defRPr kumimoji="0" sz="1200" b="0" i="0" u="none" strike="noStrike" cap="none" spc="0" normalizeH="0" baseline="0">
                <a:ln>
                  <a:noFill/>
                </a:ln>
                <a:solidFill>
                  <a:schemeClr val="bg1"/>
                </a:solidFill>
                <a:effectLst/>
                <a:uLnTx/>
                <a:uFillTx/>
                <a:latin typeface="EYInterstate Light" panose="02000506000000020004" pitchFamily="2" charset="0"/>
                <a:ea typeface="Verdana" panose="020B0604030504040204" pitchFamily="34" charset="0"/>
              </a:defRPr>
            </a:lvl1pPr>
            <a:lvl2pPr marL="548640" lvl="1" indent="-274320" defTabSz="914390">
              <a:spcBef>
                <a:spcPts val="600"/>
              </a:spcBef>
              <a:spcAft>
                <a:spcPts val="0"/>
              </a:spcAft>
              <a:buClr>
                <a:schemeClr val="bg1"/>
              </a:buClr>
              <a:buSzPct val="100000"/>
              <a:buFont typeface="EYInterstate" panose="02000503020000020004" pitchFamily="2" charset="0"/>
              <a:buChar char="•"/>
              <a:defRPr sz="1200">
                <a:solidFill>
                  <a:schemeClr val="bg1"/>
                </a:solidFill>
                <a:latin typeface="EYInterstate Light" panose="02000506000000020004" pitchFamily="2" charset="0"/>
                <a:ea typeface="Verdana" panose="020B0604030504040204" pitchFamily="34" charset="0"/>
              </a:defRPr>
            </a:lvl2pPr>
            <a:lvl3pPr marL="801688" indent="-263525" defTabSz="914390">
              <a:spcBef>
                <a:spcPts val="300"/>
              </a:spcBef>
              <a:spcAft>
                <a:spcPts val="300"/>
              </a:spcAft>
              <a:buClr>
                <a:schemeClr val="tx1">
                  <a:lumMod val="75000"/>
                  <a:lumOff val="25000"/>
                </a:schemeClr>
              </a:buClr>
              <a:buSzPct val="100000"/>
              <a:buFont typeface="Arial" pitchFamily="34" charset="0"/>
              <a:buChar char="►"/>
              <a:defRPr sz="1000">
                <a:latin typeface="+mj-lt"/>
                <a:ea typeface="Verdana" panose="020B0604030504040204" pitchFamily="34" charset="0"/>
                <a:cs typeface="Verdana" panose="020B0604030504040204" pitchFamily="34" charset="0"/>
              </a:defRPr>
            </a:lvl3pPr>
            <a:lvl4pPr marL="1077913" indent="-258763" defTabSz="914390">
              <a:spcBef>
                <a:spcPts val="300"/>
              </a:spcBef>
              <a:spcAft>
                <a:spcPts val="300"/>
              </a:spcAft>
              <a:buClr>
                <a:schemeClr val="tx1">
                  <a:lumMod val="75000"/>
                  <a:lumOff val="25000"/>
                </a:schemeClr>
              </a:buClr>
              <a:buSzPct val="100000"/>
              <a:buFont typeface="Arial" pitchFamily="34" charset="0"/>
              <a:buChar char="►"/>
              <a:defRPr sz="1000">
                <a:latin typeface="+mj-lt"/>
                <a:ea typeface="Verdana" panose="020B0604030504040204" pitchFamily="34" charset="0"/>
                <a:cs typeface="Verdana" panose="020B0604030504040204" pitchFamily="34" charset="0"/>
              </a:defRPr>
            </a:lvl4pPr>
            <a:lvl5pPr marL="1339850" indent="-266700" defTabSz="914390">
              <a:spcBef>
                <a:spcPts val="300"/>
              </a:spcBef>
              <a:spcAft>
                <a:spcPts val="300"/>
              </a:spcAft>
              <a:buClr>
                <a:schemeClr val="tx1">
                  <a:lumMod val="75000"/>
                  <a:lumOff val="25000"/>
                </a:schemeClr>
              </a:buClr>
              <a:buSzPct val="100000"/>
              <a:buFont typeface="Arial" pitchFamily="34" charset="0"/>
              <a:buChar char="►"/>
              <a:defRPr sz="1000">
                <a:latin typeface="+mj-lt"/>
                <a:ea typeface="Verdana" panose="020B0604030504040204" pitchFamily="34" charset="0"/>
                <a:cs typeface="Verdana" panose="020B0604030504040204" pitchFamily="34" charset="0"/>
              </a:defRPr>
            </a:lvl5pPr>
            <a:lvl6pPr marL="2514571" indent="-228596" defTabSz="914390">
              <a:spcBef>
                <a:spcPct val="20000"/>
              </a:spcBef>
              <a:buFont typeface="Arial" pitchFamily="34" charset="0"/>
              <a:buChar char="•"/>
              <a:defRPr sz="2000"/>
            </a:lvl6pPr>
            <a:lvl7pPr marL="2971766" indent="-228596" defTabSz="914390">
              <a:spcBef>
                <a:spcPct val="20000"/>
              </a:spcBef>
              <a:buFont typeface="Arial" pitchFamily="34" charset="0"/>
              <a:buChar char="•"/>
              <a:defRPr sz="2000"/>
            </a:lvl7pPr>
            <a:lvl8pPr marL="3428960" indent="-228596" defTabSz="914390">
              <a:spcBef>
                <a:spcPct val="20000"/>
              </a:spcBef>
              <a:buFont typeface="Arial" pitchFamily="34" charset="0"/>
              <a:buChar char="•"/>
              <a:defRPr sz="2000"/>
            </a:lvl8pPr>
            <a:lvl9pPr marL="3886155" indent="-228596" defTabSz="914390">
              <a:spcBef>
                <a:spcPct val="20000"/>
              </a:spcBef>
              <a:buFont typeface="Arial" pitchFamily="34" charset="0"/>
              <a:buChar char="•"/>
              <a:defRPr sz="2000"/>
            </a:lvl9pPr>
          </a:lstStyle>
          <a:p>
            <a:pPr marL="263393" indent="-263393" defTabSz="913933">
              <a:buClr>
                <a:srgbClr val="2E2E38"/>
              </a:buClr>
              <a:defRPr/>
            </a:pPr>
            <a:r>
              <a:rPr lang="en-US" sz="1199" dirty="0">
                <a:solidFill>
                  <a:srgbClr val="2E2E38"/>
                </a:solidFill>
              </a:rPr>
              <a:t>DOE 36, DOE 38, and DOE 40 are translated from fields that are selected in EdPlan by the COSE.</a:t>
            </a:r>
          </a:p>
          <a:p>
            <a:pPr marL="263393" indent="-263393" defTabSz="913933">
              <a:buClr>
                <a:srgbClr val="2E2E38"/>
              </a:buClr>
              <a:defRPr/>
            </a:pPr>
            <a:r>
              <a:rPr lang="en-US" sz="1199" dirty="0">
                <a:solidFill>
                  <a:srgbClr val="2E2E38"/>
                </a:solidFill>
              </a:rPr>
              <a:t>DOE fields in EdPlan are sent to Aspen through data integration between EdPlan and Aspen</a:t>
            </a:r>
          </a:p>
          <a:p>
            <a:pPr marL="548366" lvl="1" indent="-274183" defTabSz="913933">
              <a:buClr>
                <a:srgbClr val="2E2E38"/>
              </a:buClr>
              <a:defRPr/>
            </a:pPr>
            <a:r>
              <a:rPr lang="en-US" sz="1199" b="1" dirty="0">
                <a:solidFill>
                  <a:srgbClr val="2E2E38"/>
                </a:solidFill>
              </a:rPr>
              <a:t>Bi-directional integration</a:t>
            </a:r>
            <a:r>
              <a:rPr lang="en-US" sz="1199" dirty="0">
                <a:solidFill>
                  <a:srgbClr val="2E2E38"/>
                </a:solidFill>
              </a:rPr>
              <a:t>: Nightly data syncs from EdPlan to Aspen do not include DOE data fields reported to DESE; however, at specific intervals during the year all fields are updated in Aspen from EdPlan, DOE data fields are overwritten</a:t>
            </a:r>
          </a:p>
        </p:txBody>
      </p:sp>
      <p:sp>
        <p:nvSpPr>
          <p:cNvPr id="18" name="source_63804743468530966221" descr="Source">
            <a:extLst>
              <a:ext uri="{FF2B5EF4-FFF2-40B4-BE49-F238E27FC236}">
                <a16:creationId xmlns:a16="http://schemas.microsoft.com/office/drawing/2014/main" id="{880A18DE-C6E2-43C3-B8DF-8A0B1CACC5F0}"/>
              </a:ext>
            </a:extLst>
          </p:cNvPr>
          <p:cNvSpPr txBox="1"/>
          <p:nvPr/>
        </p:nvSpPr>
        <p:spPr>
          <a:xfrm>
            <a:off x="584215" y="6561447"/>
            <a:ext cx="2990288" cy="209288"/>
          </a:xfrm>
          <a:prstGeom prst="rect">
            <a:avLst/>
          </a:prstGeom>
          <a:noFill/>
        </p:spPr>
        <p:txBody>
          <a:bodyPr vert="horz" wrap="square" lIns="0" tIns="0" rIns="0" bIns="0" rtlCol="0">
            <a:spAutoFit/>
          </a:bodyPr>
          <a:lstStyle/>
          <a:p>
            <a:pPr defTabSz="913943">
              <a:lnSpc>
                <a:spcPct val="85000"/>
              </a:lnSpc>
              <a:spcAft>
                <a:spcPts val="600"/>
              </a:spcAft>
              <a:buSzPct val="75000"/>
              <a:defRPr/>
            </a:pPr>
            <a:r>
              <a:rPr lang="en-US" sz="800" dirty="0">
                <a:solidFill>
                  <a:srgbClr val="2E2E38"/>
                </a:solidFill>
                <a:latin typeface="EYInterstate Light"/>
                <a:cs typeface="Arial" panose="020B0604020202020204" pitchFamily="34" charset="0"/>
              </a:rPr>
              <a:t>Source: EdPlan SY2021-22 June 30</a:t>
            </a:r>
            <a:r>
              <a:rPr lang="en-US" sz="800" baseline="30000" dirty="0">
                <a:solidFill>
                  <a:srgbClr val="2E2E38"/>
                </a:solidFill>
                <a:latin typeface="EYInterstate Light"/>
                <a:cs typeface="Arial" panose="020B0604020202020204" pitchFamily="34" charset="0"/>
              </a:rPr>
              <a:t>th</a:t>
            </a:r>
            <a:r>
              <a:rPr lang="en-US" sz="800" dirty="0">
                <a:solidFill>
                  <a:srgbClr val="2E2E38"/>
                </a:solidFill>
                <a:latin typeface="EYInterstate Light"/>
                <a:cs typeface="Arial" panose="020B0604020202020204" pitchFamily="34" charset="0"/>
              </a:rPr>
              <a:t> extract; Aspen; EY DESE, BPS, and school interviews</a:t>
            </a:r>
          </a:p>
        </p:txBody>
      </p:sp>
      <p:sp>
        <p:nvSpPr>
          <p:cNvPr id="23" name="TextBox 22">
            <a:extLst>
              <a:ext uri="{FF2B5EF4-FFF2-40B4-BE49-F238E27FC236}">
                <a16:creationId xmlns:a16="http://schemas.microsoft.com/office/drawing/2014/main" id="{7EBB0C67-3CCD-4FAE-B064-A6F586310FD3}"/>
              </a:ext>
            </a:extLst>
          </p:cNvPr>
          <p:cNvSpPr txBox="1"/>
          <p:nvPr/>
        </p:nvSpPr>
        <p:spPr>
          <a:xfrm>
            <a:off x="4109883" y="6459793"/>
            <a:ext cx="5053782" cy="42894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defRPr/>
            </a:pPr>
            <a:r>
              <a:rPr lang="en-US" sz="999" i="1" kern="0"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kern="0" dirty="0">
              <a:solidFill>
                <a:srgbClr val="2E2E38"/>
              </a:solidFill>
              <a:latin typeface="EYInterstate Light"/>
            </a:endParaRPr>
          </a:p>
        </p:txBody>
      </p:sp>
      <p:sp>
        <p:nvSpPr>
          <p:cNvPr id="3" name="Date Placeholder 2">
            <a:extLst>
              <a:ext uri="{FF2B5EF4-FFF2-40B4-BE49-F238E27FC236}">
                <a16:creationId xmlns:a16="http://schemas.microsoft.com/office/drawing/2014/main" id="{BFA3A847-8021-423F-8BD6-8B2D6F026114}"/>
              </a:ext>
            </a:extLst>
          </p:cNvPr>
          <p:cNvSpPr>
            <a:spLocks noGrp="1"/>
          </p:cNvSpPr>
          <p:nvPr>
            <p:ph type="dt" sz="half" idx="10"/>
          </p:nvPr>
        </p:nvSpPr>
        <p:spPr>
          <a:xfrm>
            <a:off x="9311148" y="6561447"/>
            <a:ext cx="1071313" cy="180000"/>
          </a:xfrm>
        </p:spPr>
        <p:txBody>
          <a:bodyPr/>
          <a:lstStyle/>
          <a:p>
            <a:pPr>
              <a:defRPr/>
            </a:pPr>
            <a:r>
              <a:rPr lang="en-US" dirty="0">
                <a:solidFill>
                  <a:srgbClr val="2E2E38"/>
                </a:solidFill>
              </a:rPr>
              <a:t>February 2023</a:t>
            </a:r>
            <a:endParaRPr lang="en-IN" dirty="0">
              <a:solidFill>
                <a:srgbClr val="2E2E38"/>
              </a:solidFill>
            </a:endParaRPr>
          </a:p>
        </p:txBody>
      </p:sp>
      <p:sp>
        <p:nvSpPr>
          <p:cNvPr id="4" name="Slide Number Placeholder 3">
            <a:extLst>
              <a:ext uri="{FF2B5EF4-FFF2-40B4-BE49-F238E27FC236}">
                <a16:creationId xmlns:a16="http://schemas.microsoft.com/office/drawing/2014/main" id="{C0191BA7-8A22-405B-A0D3-B9F631584F31}"/>
              </a:ext>
            </a:extLst>
          </p:cNvPr>
          <p:cNvSpPr>
            <a:spLocks noGrp="1"/>
          </p:cNvSpPr>
          <p:nvPr>
            <p:ph type="sldNum" sz="quarter" idx="12"/>
          </p:nvPr>
        </p:nvSpPr>
        <p:spPr/>
        <p:txBody>
          <a:bodyPr/>
          <a:lstStyle/>
          <a:p>
            <a:pPr>
              <a:defRPr/>
            </a:pPr>
            <a:r>
              <a:rPr lang="en-IN" dirty="0">
                <a:solidFill>
                  <a:srgbClr val="2E2E38"/>
                </a:solidFill>
              </a:rPr>
              <a:t>Page </a:t>
            </a:r>
            <a:fld id="{F1BC30E3-FFE5-4B91-AA19-87A149EBB9EE}" type="slidenum">
              <a:rPr lang="en-GB">
                <a:solidFill>
                  <a:srgbClr val="2E2E38"/>
                </a:solidFill>
              </a:rPr>
              <a:pPr>
                <a:defRPr/>
              </a:pPr>
              <a:t>67</a:t>
            </a:fld>
            <a:endParaRPr lang="en-GB" dirty="0">
              <a:solidFill>
                <a:srgbClr val="2E2E38"/>
              </a:solidFill>
            </a:endParaRPr>
          </a:p>
        </p:txBody>
      </p:sp>
    </p:spTree>
    <p:extLst>
      <p:ext uri="{BB962C8B-B14F-4D97-AF65-F5344CB8AC3E}">
        <p14:creationId xmlns:p14="http://schemas.microsoft.com/office/powerpoint/2010/main" val="2914946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58503968"/>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82949" name="think-cell Slide" r:id="rId7" imgW="360" imgH="360" progId="TCLayout.ActiveDocument.1">
                  <p:embed/>
                </p:oleObj>
              </mc:Choice>
              <mc:Fallback>
                <p:oleObj name="think-cell Slide" r:id="rId7"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8"/>
                      <a:stretch>
                        <a:fillRect/>
                      </a:stretch>
                    </p:blipFill>
                    <p:spPr>
                      <a:xfrm>
                        <a:off x="1528763" y="1588"/>
                        <a:ext cx="1588" cy="1588"/>
                      </a:xfrm>
                      <a:prstGeom prst="rect">
                        <a:avLst/>
                      </a:prstGeom>
                    </p:spPr>
                  </p:pic>
                </p:oleObj>
              </mc:Fallback>
            </mc:AlternateContent>
          </a:graphicData>
        </a:graphic>
      </p:graphicFrame>
      <p:sp>
        <p:nvSpPr>
          <p:cNvPr id="18" name="Title 1">
            <a:extLst>
              <a:ext uri="{FF2B5EF4-FFF2-40B4-BE49-F238E27FC236}">
                <a16:creationId xmlns:a16="http://schemas.microsoft.com/office/drawing/2014/main" id="{D3E50DF4-5997-4F3A-B26F-E1013C8B0CF9}"/>
              </a:ext>
            </a:extLst>
          </p:cNvPr>
          <p:cNvSpPr>
            <a:spLocks noGrp="1"/>
          </p:cNvSpPr>
          <p:nvPr>
            <p:ph type="title"/>
          </p:nvPr>
        </p:nvSpPr>
        <p:spPr>
          <a:xfrm>
            <a:off x="612777" y="294200"/>
            <a:ext cx="10972800" cy="590880"/>
          </a:xfrm>
        </p:spPr>
        <p:txBody>
          <a:bodyPr vert="horz"/>
          <a:lstStyle/>
          <a:p>
            <a:r>
              <a:rPr lang="de-DE" dirty="0"/>
              <a:t>Appendix</a:t>
            </a:r>
            <a:br>
              <a:rPr lang="en-GB" dirty="0"/>
            </a:br>
            <a:r>
              <a:rPr lang="en-GB" sz="1600" dirty="0"/>
              <a:t>EdPlan data and interview findings regarding BPS Special Education</a:t>
            </a:r>
            <a:br>
              <a:rPr lang="en-GB" dirty="0"/>
            </a:br>
            <a:endParaRPr lang="en-GB" dirty="0"/>
          </a:p>
        </p:txBody>
      </p:sp>
      <p:sp>
        <p:nvSpPr>
          <p:cNvPr id="20" name="Rectangle 19">
            <a:extLst>
              <a:ext uri="{FF2B5EF4-FFF2-40B4-BE49-F238E27FC236}">
                <a16:creationId xmlns:a16="http://schemas.microsoft.com/office/drawing/2014/main" id="{25B99355-DDAA-494F-90F0-C25E83CE147E}"/>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23" name="Text box_6380524123959099444">
            <a:extLst>
              <a:ext uri="{FF2B5EF4-FFF2-40B4-BE49-F238E27FC236}">
                <a16:creationId xmlns:a16="http://schemas.microsoft.com/office/drawing/2014/main" id="{C202A789-C663-4BA6-9481-628D7F21381A}"/>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25" name="Text box_6380524123959099444">
            <a:extLst>
              <a:ext uri="{FF2B5EF4-FFF2-40B4-BE49-F238E27FC236}">
                <a16:creationId xmlns:a16="http://schemas.microsoft.com/office/drawing/2014/main" id="{EBB0A61B-F1B2-4F37-827F-41DB6E9F3291}"/>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28" name="Arrow: Left-Right 27">
            <a:extLst>
              <a:ext uri="{FF2B5EF4-FFF2-40B4-BE49-F238E27FC236}">
                <a16:creationId xmlns:a16="http://schemas.microsoft.com/office/drawing/2014/main" id="{B0F5D5B8-2DB3-421D-8462-BE3259F57A00}"/>
              </a:ext>
            </a:extLst>
          </p:cNvPr>
          <p:cNvSpPr/>
          <p:nvPr/>
        </p:nvSpPr>
        <p:spPr>
          <a:xfrm>
            <a:off x="1296295" y="1216246"/>
            <a:ext cx="40108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EdPlan population information (certified as of 6/30)</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0" name="Straight Connector 29">
            <a:extLst>
              <a:ext uri="{FF2B5EF4-FFF2-40B4-BE49-F238E27FC236}">
                <a16:creationId xmlns:a16="http://schemas.microsoft.com/office/drawing/2014/main" id="{93F12BD7-E49B-4478-AECA-8BA5289AFC9C}"/>
              </a:ext>
              <a:ext uri="{C183D7F6-B498-43B3-948B-1728B52AA6E4}">
                <adec:decorative xmlns:adec="http://schemas.microsoft.com/office/drawing/2017/decorative" val="1"/>
              </a:ext>
            </a:extLst>
          </p:cNvPr>
          <p:cNvCxnSpPr>
            <a:cxnSpLocks/>
            <a:stCxn id="28" idx="4"/>
            <a:endCxn id="28" idx="6"/>
          </p:cNvCxnSpPr>
          <p:nvPr/>
        </p:nvCxnSpPr>
        <p:spPr>
          <a:xfrm>
            <a:off x="1296295" y="1473615"/>
            <a:ext cx="40108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4B1B66D3-0C9E-4F22-97E5-461C7788318B}"/>
              </a:ext>
            </a:extLst>
          </p:cNvPr>
          <p:cNvSpPr txBox="1">
            <a:spLocks/>
          </p:cNvSpPr>
          <p:nvPr/>
        </p:nvSpPr>
        <p:spPr>
          <a:xfrm>
            <a:off x="612777" y="1560263"/>
            <a:ext cx="5377856" cy="2523768"/>
          </a:xfrm>
          <a:prstGeom prst="rect">
            <a:avLst/>
          </a:prstGeom>
        </p:spPr>
        <p:txBody>
          <a:bodyPr wrap="square" lIns="0" tIns="0" rIns="0" bIns="0" anchor="ct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US"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2,809 IEPs were overdue on or prior to June 30, 2022, according to the EdPlan dates. 412 IEPs became overdue in June 2022. 52 IEPs became overdue on June 30, 2022.</a:t>
            </a:r>
          </a:p>
          <a:p>
            <a:pPr marL="548640" marR="0" lvl="1" indent="-274320"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These students are identified as active IEP students and were reported to DESE as of the 6/30 certification date. Refer to the graph on the right to see a breakdown of when these IEPs became overdue.</a:t>
            </a:r>
          </a:p>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35 students have an IEP or partially accepted IEP as their recent plan and have a 504 Plan according to the DOE fields.</a:t>
            </a:r>
          </a:p>
          <a:p>
            <a:pPr marL="548640" marR="0" lvl="1" indent="-274320"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It is not possible to have an IEP and a 504 Plan.  </a:t>
            </a:r>
            <a:endParaRPr kumimoji="0" lang="en-IN"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33 DOE 34 values are improper codes - </a:t>
            </a:r>
            <a:r>
              <a:rPr kumimoji="0" lang="en-IN"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codes do not correlate to DOE 34 placement in the SIMS data dictionary; they are DOE 32 codes. These codes included:</a:t>
            </a:r>
          </a:p>
        </p:txBody>
      </p:sp>
      <p:graphicFrame>
        <p:nvGraphicFramePr>
          <p:cNvPr id="40" name="Table 3">
            <a:extLst>
              <a:ext uri="{FF2B5EF4-FFF2-40B4-BE49-F238E27FC236}">
                <a16:creationId xmlns:a16="http://schemas.microsoft.com/office/drawing/2014/main" id="{0BD7A82B-EA3E-49D5-99A5-7E5E31FC7B08}"/>
              </a:ext>
            </a:extLst>
          </p:cNvPr>
          <p:cNvGraphicFramePr>
            <a:graphicFrameLocks noGrp="1"/>
          </p:cNvGraphicFramePr>
          <p:nvPr>
            <p:extLst>
              <p:ext uri="{D42A27DB-BD31-4B8C-83A1-F6EECF244321}">
                <p14:modId xmlns:p14="http://schemas.microsoft.com/office/powerpoint/2010/main" val="845438206"/>
              </p:ext>
            </p:extLst>
          </p:nvPr>
        </p:nvGraphicFramePr>
        <p:xfrm>
          <a:off x="672322" y="4167617"/>
          <a:ext cx="5377854" cy="1501192"/>
        </p:xfrm>
        <a:graphic>
          <a:graphicData uri="http://schemas.openxmlformats.org/drawingml/2006/table">
            <a:tbl>
              <a:tblPr firstRow="1" bandRow="1">
                <a:tableStyleId>{5C22544A-7EE6-4342-B048-85BDC9FD1C3A}</a:tableStyleId>
              </a:tblPr>
              <a:tblGrid>
                <a:gridCol w="4566833">
                  <a:extLst>
                    <a:ext uri="{9D8B030D-6E8A-4147-A177-3AD203B41FA5}">
                      <a16:colId xmlns:a16="http://schemas.microsoft.com/office/drawing/2014/main" val="143861449"/>
                    </a:ext>
                  </a:extLst>
                </a:gridCol>
                <a:gridCol w="811021">
                  <a:extLst>
                    <a:ext uri="{9D8B030D-6E8A-4147-A177-3AD203B41FA5}">
                      <a16:colId xmlns:a16="http://schemas.microsoft.com/office/drawing/2014/main" val="3137527203"/>
                    </a:ext>
                  </a:extLst>
                </a:gridCol>
              </a:tblGrid>
              <a:tr h="261234">
                <a:tc>
                  <a:txBody>
                    <a:bodyPr/>
                    <a:lstStyle/>
                    <a:p>
                      <a:r>
                        <a:rPr lang="en-US" sz="1200" dirty="0">
                          <a:solidFill>
                            <a:schemeClr val="bg1"/>
                          </a:solidFill>
                        </a:rPr>
                        <a:t>Improper DOE 34 Code</a:t>
                      </a:r>
                    </a:p>
                  </a:txBody>
                  <a:tcPr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tc>
                  <a:txBody>
                    <a:bodyPr/>
                    <a:lstStyle/>
                    <a:p>
                      <a:r>
                        <a:rPr lang="en-US" sz="1200" dirty="0">
                          <a:solidFill>
                            <a:schemeClr val="bg1"/>
                          </a:solidFill>
                        </a:rPr>
                        <a:t>Count</a:t>
                      </a:r>
                    </a:p>
                  </a:txBody>
                  <a:tcPr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extLst>
                  <a:ext uri="{0D108BD9-81ED-4DB2-BD59-A6C34878D82A}">
                    <a16:rowId xmlns:a16="http://schemas.microsoft.com/office/drawing/2014/main" val="2995251916"/>
                  </a:ext>
                </a:extLst>
              </a:tr>
              <a:tr h="447002">
                <a:tc>
                  <a:txBody>
                    <a:bodyPr/>
                    <a:lstStyle/>
                    <a:p>
                      <a:r>
                        <a:rPr lang="en-US" sz="1100" dirty="0">
                          <a:solidFill>
                            <a:schemeClr val="bg1"/>
                          </a:solidFill>
                        </a:rPr>
                        <a:t>31 - 10 or more hrs/wk in early childhood program and IEP services provided in inclusive setting majority of the time (greater than 50%)</a:t>
                      </a:r>
                    </a:p>
                  </a:txBody>
                  <a:tcP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1100" dirty="0">
                          <a:solidFill>
                            <a:schemeClr val="bg1"/>
                          </a:solidFill>
                        </a:rPr>
                        <a:t>16</a:t>
                      </a:r>
                    </a:p>
                  </a:txBody>
                  <a:tcP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336083781"/>
                  </a:ext>
                </a:extLst>
              </a:tr>
              <a:tr h="406365">
                <a:tc>
                  <a:txBody>
                    <a:bodyPr/>
                    <a:lstStyle/>
                    <a:p>
                      <a:r>
                        <a:rPr lang="en-US" sz="1100" dirty="0">
                          <a:solidFill>
                            <a:schemeClr val="bg1"/>
                          </a:solidFill>
                        </a:rPr>
                        <a:t>48 - Service provider location (private clinicians’ offices, clinician’s office in school building, hospital facilities)</a:t>
                      </a:r>
                    </a:p>
                  </a:txBody>
                  <a:tcP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1100" dirty="0">
                          <a:solidFill>
                            <a:schemeClr val="bg1"/>
                          </a:solidFill>
                        </a:rPr>
                        <a:t>12</a:t>
                      </a:r>
                    </a:p>
                  </a:txBody>
                  <a:tcP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1601184720"/>
                  </a:ext>
                </a:extLst>
              </a:tr>
              <a:tr h="353150">
                <a:tc>
                  <a:txBody>
                    <a:bodyPr/>
                    <a:lstStyle/>
                    <a:p>
                      <a:r>
                        <a:rPr lang="en-US" sz="1100" dirty="0">
                          <a:solidFill>
                            <a:schemeClr val="bg1"/>
                          </a:solidFill>
                        </a:rPr>
                        <a:t>36 - Substantially Separate Class</a:t>
                      </a:r>
                    </a:p>
                  </a:txBody>
                  <a:tcP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tc>
                  <a:txBody>
                    <a:bodyPr/>
                    <a:lstStyle/>
                    <a:p>
                      <a:r>
                        <a:rPr lang="en-US" sz="1100" dirty="0">
                          <a:solidFill>
                            <a:schemeClr val="bg1"/>
                          </a:solidFill>
                        </a:rPr>
                        <a:t>5</a:t>
                      </a:r>
                    </a:p>
                  </a:txBody>
                  <a:tcP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solidFill>
                  </a:tcPr>
                </a:tc>
                <a:extLst>
                  <a:ext uri="{0D108BD9-81ED-4DB2-BD59-A6C34878D82A}">
                    <a16:rowId xmlns:a16="http://schemas.microsoft.com/office/drawing/2014/main" val="326875710"/>
                  </a:ext>
                </a:extLst>
              </a:tr>
            </a:tbl>
          </a:graphicData>
        </a:graphic>
      </p:graphicFrame>
      <p:sp>
        <p:nvSpPr>
          <p:cNvPr id="41" name="Content Placeholder 3">
            <a:extLst>
              <a:ext uri="{FF2B5EF4-FFF2-40B4-BE49-F238E27FC236}">
                <a16:creationId xmlns:a16="http://schemas.microsoft.com/office/drawing/2014/main" id="{06B2F088-2D45-4A8A-80DF-B419C1254FF5}"/>
              </a:ext>
            </a:extLst>
          </p:cNvPr>
          <p:cNvSpPr txBox="1">
            <a:spLocks/>
          </p:cNvSpPr>
          <p:nvPr/>
        </p:nvSpPr>
        <p:spPr>
          <a:xfrm>
            <a:off x="612777" y="5713595"/>
            <a:ext cx="5377856" cy="630942"/>
          </a:xfrm>
          <a:prstGeom prst="rect">
            <a:avLst/>
          </a:prstGeom>
        </p:spPr>
        <p:txBody>
          <a:bodyPr wrap="square" lIns="0" tIns="0" rIns="0" bIns="0" anchor="ct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7 DOE 40 values have ERR codes.</a:t>
            </a:r>
          </a:p>
          <a:p>
            <a:pPr marL="538163" marR="0" lvl="1" indent="-274638"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This field presumably stands for error and is not listed in the SIMS data dictionary as an allowed field.</a:t>
            </a:r>
          </a:p>
        </p:txBody>
      </p:sp>
      <p:sp>
        <p:nvSpPr>
          <p:cNvPr id="32" name="Arrow: Left-Right 31">
            <a:extLst>
              <a:ext uri="{FF2B5EF4-FFF2-40B4-BE49-F238E27FC236}">
                <a16:creationId xmlns:a16="http://schemas.microsoft.com/office/drawing/2014/main" id="{6B5A0ACF-3757-48B1-ABAA-99F61C0703F2}"/>
              </a:ext>
            </a:extLst>
          </p:cNvPr>
          <p:cNvSpPr/>
          <p:nvPr/>
        </p:nvSpPr>
        <p:spPr>
          <a:xfrm>
            <a:off x="6886202" y="1241398"/>
            <a:ext cx="40108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Overdue IEPs prior to </a:t>
            </a:r>
            <a:r>
              <a:rPr kumimoji="0" lang="en-US" sz="1200" b="1" i="1" u="none" strike="noStrike" kern="1200" cap="none" spc="0" normalizeH="0" baseline="0" noProof="0" dirty="0">
                <a:ln>
                  <a:noFill/>
                </a:ln>
                <a:solidFill>
                  <a:srgbClr val="2E2E38"/>
                </a:solidFill>
                <a:effectLst/>
                <a:uLnTx/>
                <a:uFillTx/>
                <a:latin typeface="EYInterstate Light"/>
                <a:ea typeface="+mn-ea"/>
                <a:cs typeface="+mn-cs"/>
              </a:rPr>
              <a:t>SY2021-2022</a:t>
            </a:r>
            <a:endParaRPr kumimoji="0" lang="en-US" sz="1200" b="0" i="1"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3" name="Straight Connector 32">
            <a:extLst>
              <a:ext uri="{FF2B5EF4-FFF2-40B4-BE49-F238E27FC236}">
                <a16:creationId xmlns:a16="http://schemas.microsoft.com/office/drawing/2014/main" id="{8523A752-E1EE-4C28-902B-699B895F929D}"/>
              </a:ext>
              <a:ext uri="{C183D7F6-B498-43B3-948B-1728B52AA6E4}">
                <adec:decorative xmlns:adec="http://schemas.microsoft.com/office/drawing/2017/decorative" val="1"/>
              </a:ext>
            </a:extLst>
          </p:cNvPr>
          <p:cNvCxnSpPr>
            <a:stCxn id="32" idx="4"/>
            <a:endCxn id="32" idx="6"/>
          </p:cNvCxnSpPr>
          <p:nvPr/>
        </p:nvCxnSpPr>
        <p:spPr>
          <a:xfrm>
            <a:off x="6886202" y="1498767"/>
            <a:ext cx="40108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9" name="Chart 28" descr="Please refer to notes section for 'Overdue IEPs prior to SY2021-2022' chart description">
            <a:extLst>
              <a:ext uri="{FF2B5EF4-FFF2-40B4-BE49-F238E27FC236}">
                <a16:creationId xmlns:a16="http://schemas.microsoft.com/office/drawing/2014/main" id="{DB1F0EB1-A94E-4F99-B9AA-D9C38C5433EC}"/>
              </a:ext>
            </a:extLst>
          </p:cNvPr>
          <p:cNvGraphicFramePr/>
          <p:nvPr>
            <p:extLst>
              <p:ext uri="{D42A27DB-BD31-4B8C-83A1-F6EECF244321}">
                <p14:modId xmlns:p14="http://schemas.microsoft.com/office/powerpoint/2010/main" val="657764863"/>
              </p:ext>
            </p:extLst>
          </p:nvPr>
        </p:nvGraphicFramePr>
        <p:xfrm>
          <a:off x="6109719" y="1623034"/>
          <a:ext cx="5404103" cy="2033851"/>
        </p:xfrm>
        <a:graphic>
          <a:graphicData uri="http://schemas.openxmlformats.org/drawingml/2006/chart">
            <c:chart xmlns:c="http://schemas.openxmlformats.org/drawingml/2006/chart" xmlns:r="http://schemas.openxmlformats.org/officeDocument/2006/relationships" r:id="rId9"/>
          </a:graphicData>
        </a:graphic>
      </p:graphicFrame>
      <p:sp>
        <p:nvSpPr>
          <p:cNvPr id="35" name="Arrow: Left-Right 34">
            <a:extLst>
              <a:ext uri="{FF2B5EF4-FFF2-40B4-BE49-F238E27FC236}">
                <a16:creationId xmlns:a16="http://schemas.microsoft.com/office/drawing/2014/main" id="{69142659-D3EC-40AB-8260-574BDC6E9E0D}"/>
              </a:ext>
            </a:extLst>
          </p:cNvPr>
          <p:cNvSpPr/>
          <p:nvPr/>
        </p:nvSpPr>
        <p:spPr>
          <a:xfrm>
            <a:off x="6886202" y="3700901"/>
            <a:ext cx="40108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Interview observations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6" name="Straight Connector 35">
            <a:extLst>
              <a:ext uri="{FF2B5EF4-FFF2-40B4-BE49-F238E27FC236}">
                <a16:creationId xmlns:a16="http://schemas.microsoft.com/office/drawing/2014/main" id="{AD414730-5F6B-4C05-BD7D-E2EC54FAA5A2}"/>
              </a:ext>
              <a:ext uri="{C183D7F6-B498-43B3-948B-1728B52AA6E4}">
                <adec:decorative xmlns:adec="http://schemas.microsoft.com/office/drawing/2017/decorative" val="1"/>
              </a:ext>
            </a:extLst>
          </p:cNvPr>
          <p:cNvCxnSpPr>
            <a:stCxn id="35" idx="4"/>
            <a:endCxn id="35" idx="6"/>
          </p:cNvCxnSpPr>
          <p:nvPr/>
        </p:nvCxnSpPr>
        <p:spPr>
          <a:xfrm>
            <a:off x="6886202" y="3958270"/>
            <a:ext cx="40108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BCE4B75-BB7B-40FC-BD74-99B53E9BE2D8}"/>
              </a:ext>
            </a:extLst>
          </p:cNvPr>
          <p:cNvSpPr/>
          <p:nvPr/>
        </p:nvSpPr>
        <p:spPr>
          <a:xfrm>
            <a:off x="6282054" y="4017144"/>
            <a:ext cx="5377854" cy="2011922"/>
          </a:xfrm>
          <a:prstGeom prst="rect">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t" anchorCtr="0"/>
          <a:lstStyle/>
          <a:p>
            <a:pPr marL="263525" marR="0" lvl="0" indent="-263525" algn="l" defTabSz="914390" rtl="0" eaLnBrk="1" fontAlgn="auto" latinLnBrk="0" hangingPunct="1">
              <a:lnSpc>
                <a:spcPct val="100000"/>
              </a:lnSpc>
              <a:spcBef>
                <a:spcPts val="4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~15%-20% of students are in a stay-put situation at any time</a:t>
            </a:r>
          </a:p>
          <a:p>
            <a:pPr marL="263525" marR="0" lvl="0" indent="-263525" algn="l" defTabSz="914390" rtl="0" eaLnBrk="1" fontAlgn="auto" latinLnBrk="0" hangingPunct="1">
              <a:lnSpc>
                <a:spcPct val="100000"/>
              </a:lnSpc>
              <a:spcBef>
                <a:spcPts val="4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EdPlan is very manual: COSEs have to make sure that they are keeping track of their processes outside the system</a:t>
            </a:r>
          </a:p>
          <a:p>
            <a:pPr marL="263525" marR="0" lvl="0" indent="-263525" algn="l" defTabSz="914390" rtl="0" eaLnBrk="1" fontAlgn="auto" latinLnBrk="0" hangingPunct="1">
              <a:lnSpc>
                <a:spcPct val="100000"/>
              </a:lnSpc>
              <a:spcBef>
                <a:spcPts val="4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New language is being added to IEPs to reduce the prevalence of stay-put situations</a:t>
            </a:r>
          </a:p>
          <a:p>
            <a:pPr marL="530352" marR="0" lvl="1" indent="-263525" algn="l" defTabSz="914390" rtl="0" eaLnBrk="1" fontAlgn="auto" latinLnBrk="0" hangingPunct="1">
              <a:lnSpc>
                <a:spcPct val="100000"/>
              </a:lnSpc>
              <a:spcBef>
                <a:spcPts val="4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Services will end 30 days after the current IEP becomes overdue, unless the parent signs a new IEP</a:t>
            </a:r>
          </a:p>
          <a:p>
            <a:pPr marL="530352" marR="0" lvl="1" indent="-263525" algn="l" defTabSz="914390" rtl="0" eaLnBrk="1" fontAlgn="auto" latinLnBrk="0" hangingPunct="1">
              <a:lnSpc>
                <a:spcPct val="100000"/>
              </a:lnSpc>
              <a:spcBef>
                <a:spcPts val="4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Current students will be grandfathered in, but all new signed IEPs will include this language</a:t>
            </a:r>
            <a:endParaRPr kumimoji="0" lang="en-US" sz="14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27" name="source_63804743468530966221" descr="Source">
            <a:extLst>
              <a:ext uri="{FF2B5EF4-FFF2-40B4-BE49-F238E27FC236}">
                <a16:creationId xmlns:a16="http://schemas.microsoft.com/office/drawing/2014/main" id="{7D6159A8-5733-4289-B1AA-5E30A0046CFF}"/>
              </a:ext>
            </a:extLst>
          </p:cNvPr>
          <p:cNvSpPr txBox="1"/>
          <p:nvPr/>
        </p:nvSpPr>
        <p:spPr>
          <a:xfrm>
            <a:off x="612777" y="6561447"/>
            <a:ext cx="2960411"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EdPlan SY2021-22 June 30</a:t>
            </a:r>
            <a:r>
              <a:rPr kumimoji="0" lang="en-US" sz="800" b="0" i="0" u="none" strike="noStrike" kern="1200" cap="none" spc="0" normalizeH="0" baseline="30000" noProof="0" dirty="0">
                <a:ln>
                  <a:noFill/>
                </a:ln>
                <a:solidFill>
                  <a:srgbClr val="2E2E38"/>
                </a:solidFill>
                <a:effectLst/>
                <a:uLnTx/>
                <a:uFillTx/>
                <a:latin typeface="EYInterstate Light"/>
                <a:ea typeface="+mn-ea"/>
                <a:cs typeface="Arial" panose="020B0604020202020204" pitchFamily="34" charset="0"/>
              </a:rPr>
              <a:t>th</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extract; Aspen; EY DESE, BPS, and school interviews; BPS and DESE policies</a:t>
            </a:r>
          </a:p>
        </p:txBody>
      </p:sp>
      <p:sp>
        <p:nvSpPr>
          <p:cNvPr id="37" name="TextBox 36">
            <a:extLst>
              <a:ext uri="{FF2B5EF4-FFF2-40B4-BE49-F238E27FC236}">
                <a16:creationId xmlns:a16="http://schemas.microsoft.com/office/drawing/2014/main" id="{4B6FD3F1-A3E7-4B48-8B6A-4124E17A0600}"/>
              </a:ext>
            </a:extLst>
          </p:cNvPr>
          <p:cNvSpPr txBox="1"/>
          <p:nvPr/>
        </p:nvSpPr>
        <p:spPr>
          <a:xfrm>
            <a:off x="3903796" y="6389323"/>
            <a:ext cx="5184220" cy="429348"/>
          </a:xfrm>
          <a:prstGeom prst="rect">
            <a:avLst/>
          </a:prstGeom>
          <a:noFill/>
        </p:spPr>
        <p:txBody>
          <a:bodyPr wrap="square" lIns="0" tIns="36576" rIns="0" bIns="0" rtlCol="0">
            <a:spAutoFit/>
          </a:bodyPr>
          <a:lstStyle/>
          <a:p>
            <a:pPr marL="0" marR="0" lvl="0" indent="0" algn="ctr" defTabSz="91440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endParaRPr>
          </a:p>
        </p:txBody>
      </p:sp>
      <p:sp>
        <p:nvSpPr>
          <p:cNvPr id="2" name="Date Placeholder 1">
            <a:extLst>
              <a:ext uri="{FF2B5EF4-FFF2-40B4-BE49-F238E27FC236}">
                <a16:creationId xmlns:a16="http://schemas.microsoft.com/office/drawing/2014/main" id="{EE4364F6-35BE-4C35-A595-874B606AE582}"/>
              </a:ext>
            </a:extLst>
          </p:cNvPr>
          <p:cNvSpPr>
            <a:spLocks noGrp="1"/>
          </p:cNvSpPr>
          <p:nvPr>
            <p:ph type="dt" sz="half" idx="10"/>
          </p:nvPr>
        </p:nvSpPr>
        <p:spPr>
          <a:xfrm>
            <a:off x="9212826" y="6561447"/>
            <a:ext cx="1066448"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ED25945C-8C30-4EAB-B331-FC4A4DB4645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8323554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87476581"/>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83973" name="think-cell Slide" r:id="rId9" imgW="360" imgH="360" progId="TCLayout.ActiveDocument.1">
                  <p:embed/>
                </p:oleObj>
              </mc:Choice>
              <mc:Fallback>
                <p:oleObj name="think-cell Slide" r:id="rId9"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10"/>
                      <a:stretch>
                        <a:fillRect/>
                      </a:stretch>
                    </p:blipFill>
                    <p:spPr>
                      <a:xfrm>
                        <a:off x="1528763" y="1588"/>
                        <a:ext cx="1588" cy="1588"/>
                      </a:xfrm>
                      <a:prstGeom prst="rect">
                        <a:avLst/>
                      </a:prstGeom>
                    </p:spPr>
                  </p:pic>
                </p:oleObj>
              </mc:Fallback>
            </mc:AlternateContent>
          </a:graphicData>
        </a:graphic>
      </p:graphicFrame>
      <p:sp>
        <p:nvSpPr>
          <p:cNvPr id="18" name="Title 1">
            <a:extLst>
              <a:ext uri="{FF2B5EF4-FFF2-40B4-BE49-F238E27FC236}">
                <a16:creationId xmlns:a16="http://schemas.microsoft.com/office/drawing/2014/main" id="{D3E50DF4-5997-4F3A-B26F-E1013C8B0CF9}"/>
              </a:ext>
            </a:extLst>
          </p:cNvPr>
          <p:cNvSpPr>
            <a:spLocks noGrp="1"/>
          </p:cNvSpPr>
          <p:nvPr>
            <p:ph type="title"/>
          </p:nvPr>
        </p:nvSpPr>
        <p:spPr>
          <a:xfrm>
            <a:off x="612777" y="294200"/>
            <a:ext cx="10972800" cy="590880"/>
          </a:xfrm>
        </p:spPr>
        <p:txBody>
          <a:bodyPr vert="horz"/>
          <a:lstStyle/>
          <a:p>
            <a:r>
              <a:rPr lang="de-DE"/>
              <a:t>Appendix</a:t>
            </a:r>
            <a:br>
              <a:rPr lang="en-GB" dirty="0"/>
            </a:br>
            <a:r>
              <a:rPr lang="en-GB" sz="1600" dirty="0"/>
              <a:t>Overdue IEP data from SY2021-2022</a:t>
            </a:r>
            <a:endParaRPr lang="en-GB" dirty="0"/>
          </a:p>
        </p:txBody>
      </p:sp>
      <p:sp>
        <p:nvSpPr>
          <p:cNvPr id="20" name="Rectangle 19">
            <a:extLst>
              <a:ext uri="{FF2B5EF4-FFF2-40B4-BE49-F238E27FC236}">
                <a16:creationId xmlns:a16="http://schemas.microsoft.com/office/drawing/2014/main" id="{25B99355-DDAA-494F-90F0-C25E83CE147E}"/>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32" name="Text box_6380524123959099444">
            <a:extLst>
              <a:ext uri="{FF2B5EF4-FFF2-40B4-BE49-F238E27FC236}">
                <a16:creationId xmlns:a16="http://schemas.microsoft.com/office/drawing/2014/main" id="{B0B2888C-6E91-4832-BF93-723C13A63055}"/>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1a. Special Education</a:t>
            </a:r>
          </a:p>
        </p:txBody>
      </p:sp>
      <p:sp>
        <p:nvSpPr>
          <p:cNvPr id="33" name="Text box_6380524123959099444">
            <a:extLst>
              <a:ext uri="{FF2B5EF4-FFF2-40B4-BE49-F238E27FC236}">
                <a16:creationId xmlns:a16="http://schemas.microsoft.com/office/drawing/2014/main" id="{EF6A820B-8B6A-4588-A7F0-0E584B4D6929}"/>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30" name="Arrow: Left-Right 29">
            <a:extLst>
              <a:ext uri="{FF2B5EF4-FFF2-40B4-BE49-F238E27FC236}">
                <a16:creationId xmlns:a16="http://schemas.microsoft.com/office/drawing/2014/main" id="{24679455-F48C-470B-B8BC-DD0718D3C978}"/>
              </a:ext>
            </a:extLst>
          </p:cNvPr>
          <p:cNvSpPr/>
          <p:nvPr/>
        </p:nvSpPr>
        <p:spPr>
          <a:xfrm>
            <a:off x="4056279" y="1509159"/>
            <a:ext cx="408579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Overdue IEP population data by month, </a:t>
            </a:r>
            <a:r>
              <a:rPr kumimoji="0" lang="en-US" sz="1200" b="1" i="1" u="none" strike="noStrike" kern="1200" cap="none" spc="0" normalizeH="0" baseline="0" noProof="0" dirty="0">
                <a:ln>
                  <a:noFill/>
                </a:ln>
                <a:solidFill>
                  <a:srgbClr val="2E2E38"/>
                </a:solidFill>
                <a:effectLst/>
                <a:uLnTx/>
                <a:uFillTx/>
                <a:latin typeface="EYInterstate Light"/>
                <a:ea typeface="+mn-ea"/>
                <a:cs typeface="+mn-cs"/>
              </a:rPr>
              <a:t>SY2021-22</a:t>
            </a:r>
            <a:endParaRPr kumimoji="0" lang="en-US" sz="1200" b="0" i="1"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1" name="Straight Connector 30">
            <a:extLst>
              <a:ext uri="{FF2B5EF4-FFF2-40B4-BE49-F238E27FC236}">
                <a16:creationId xmlns:a16="http://schemas.microsoft.com/office/drawing/2014/main" id="{8EF275DF-6FA6-4B9D-9994-07F12D70B313}"/>
              </a:ext>
              <a:ext uri="{C183D7F6-B498-43B3-948B-1728B52AA6E4}">
                <adec:decorative xmlns:adec="http://schemas.microsoft.com/office/drawing/2017/decorative" val="1"/>
              </a:ext>
            </a:extLst>
          </p:cNvPr>
          <p:cNvCxnSpPr>
            <a:stCxn id="30" idx="4"/>
            <a:endCxn id="30" idx="6"/>
          </p:cNvCxnSpPr>
          <p:nvPr/>
        </p:nvCxnSpPr>
        <p:spPr>
          <a:xfrm>
            <a:off x="4056279" y="1766528"/>
            <a:ext cx="408579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descr="Please refer to notes section for 'Overdue IEP population data by month, SY2021-22' chart description">
            <a:extLst>
              <a:ext uri="{FF2B5EF4-FFF2-40B4-BE49-F238E27FC236}">
                <a16:creationId xmlns:a16="http://schemas.microsoft.com/office/drawing/2014/main" id="{1BE630DF-3ADD-4D57-A931-43D24FA319A5}"/>
              </a:ext>
            </a:extLst>
          </p:cNvPr>
          <p:cNvGrpSpPr/>
          <p:nvPr/>
        </p:nvGrpSpPr>
        <p:grpSpPr>
          <a:xfrm>
            <a:off x="2370963" y="1990725"/>
            <a:ext cx="8011498" cy="3671278"/>
            <a:chOff x="2370964" y="1990725"/>
            <a:chExt cx="8011498" cy="3671278"/>
          </a:xfrm>
        </p:grpSpPr>
        <p:sp>
          <p:nvSpPr>
            <p:cNvPr id="36" name="Rectangle 35">
              <a:extLst>
                <a:ext uri="{FF2B5EF4-FFF2-40B4-BE49-F238E27FC236}">
                  <a16:creationId xmlns:a16="http://schemas.microsoft.com/office/drawing/2014/main" id="{03A11A3B-612E-4F5B-B80B-CB04B70C43B8}"/>
                </a:ext>
                <a:ext uri="{C183D7F6-B498-43B3-948B-1728B52AA6E4}">
                  <adec:decorative xmlns:adec="http://schemas.microsoft.com/office/drawing/2017/decorative" val="1"/>
                </a:ext>
              </a:extLst>
            </p:cNvPr>
            <p:cNvSpPr/>
            <p:nvPr/>
          </p:nvSpPr>
          <p:spPr>
            <a:xfrm rot="5400000">
              <a:off x="5361130" y="2294439"/>
              <a:ext cx="365761" cy="5534949"/>
            </a:xfrm>
            <a:prstGeom prst="rect">
              <a:avLst/>
            </a:prstGeom>
            <a:solidFill>
              <a:schemeClr val="tx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00" b="0" i="0" u="none" strike="noStrike" kern="1200" cap="none" spc="0" normalizeH="0" baseline="0" noProof="0">
                <a:ln>
                  <a:noFill/>
                </a:ln>
                <a:solidFill>
                  <a:srgbClr val="2E2E38"/>
                </a:solidFill>
                <a:effectLst/>
                <a:uLnTx/>
                <a:uFillTx/>
                <a:latin typeface="EYInterstate Light"/>
                <a:ea typeface="+mn-ea"/>
                <a:cs typeface="+mn-cs"/>
              </a:endParaRPr>
            </a:p>
          </p:txBody>
        </p:sp>
        <p:graphicFrame>
          <p:nvGraphicFramePr>
            <p:cNvPr id="50" name="Chart 49">
              <a:extLst>
                <a:ext uri="{FF2B5EF4-FFF2-40B4-BE49-F238E27FC236}">
                  <a16:creationId xmlns:a16="http://schemas.microsoft.com/office/drawing/2014/main" id="{E7152748-5BF4-464D-A917-21E1CB4B3BF2}"/>
                </a:ext>
                <a:ext uri="{C183D7F6-B498-43B3-948B-1728B52AA6E4}">
                  <adec:decorative xmlns:adec="http://schemas.microsoft.com/office/drawing/2017/decorative" val="1"/>
                </a:ext>
              </a:extLst>
            </p:cNvPr>
            <p:cNvGraphicFramePr/>
            <p:nvPr>
              <p:custDataLst>
                <p:tags r:id="rId5"/>
              </p:custDataLst>
              <p:extLst>
                <p:ext uri="{D42A27DB-BD31-4B8C-83A1-F6EECF244321}">
                  <p14:modId xmlns:p14="http://schemas.microsoft.com/office/powerpoint/2010/main" val="4132776493"/>
                </p:ext>
              </p:extLst>
            </p:nvPr>
          </p:nvGraphicFramePr>
          <p:xfrm>
            <a:off x="2687638" y="1990725"/>
            <a:ext cx="6329362" cy="3279775"/>
          </p:xfrm>
          <a:graphic>
            <a:graphicData uri="http://schemas.openxmlformats.org/drawingml/2006/chart">
              <c:chart xmlns:c="http://schemas.openxmlformats.org/drawingml/2006/chart" xmlns:r="http://schemas.openxmlformats.org/officeDocument/2006/relationships" r:id="rId11"/>
            </a:graphicData>
          </a:graphic>
        </p:graphicFrame>
        <p:sp>
          <p:nvSpPr>
            <p:cNvPr id="4" name="TextBox 3">
              <a:extLst>
                <a:ext uri="{FF2B5EF4-FFF2-40B4-BE49-F238E27FC236}">
                  <a16:creationId xmlns:a16="http://schemas.microsoft.com/office/drawing/2014/main" id="{8626C023-5273-4AEC-927F-1C0A44C107C0}"/>
                </a:ext>
                <a:ext uri="{C183D7F6-B498-43B3-948B-1728B52AA6E4}">
                  <adec:decorative xmlns:adec="http://schemas.microsoft.com/office/drawing/2017/decorative" val="1"/>
                </a:ext>
              </a:extLst>
            </p:cNvPr>
            <p:cNvSpPr txBox="1"/>
            <p:nvPr/>
          </p:nvSpPr>
          <p:spPr>
            <a:xfrm>
              <a:off x="2370964" y="2096779"/>
              <a:ext cx="380325"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fld id="{CB6AAE3D-B1FF-4075-A186-31ECEFD8C81E}" type="datetime'''J''''''''''''''''''''''''''''''''''''''''ul''''''''''''y'">
                <a:rPr kumimoji="0" lang="en-IN" altLang="en-US" sz="1200" b="0" i="0" u="none" strike="noStrike" kern="1200" cap="none" spc="0" normalizeH="0" baseline="0" noProof="0" smtClean="0">
                  <a:ln>
                    <a:noFill/>
                  </a:ln>
                  <a:solidFill>
                    <a:srgbClr val="2E2E38"/>
                  </a:solidFill>
                  <a:effectLst/>
                  <a:uLnTx/>
                  <a:uFillTx/>
                  <a:latin typeface="EYInterstate Light"/>
                  <a:ea typeface="+mn-ea"/>
                  <a:cs typeface="+mn-cs"/>
                </a:rPr>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t>July</a:t>
              </a:fld>
              <a:endParaRPr kumimoji="0" lang="en-IN" sz="12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61" name="TextBox 60">
              <a:extLst>
                <a:ext uri="{FF2B5EF4-FFF2-40B4-BE49-F238E27FC236}">
                  <a16:creationId xmlns:a16="http://schemas.microsoft.com/office/drawing/2014/main" id="{E9EB4726-7AF7-4D15-83CD-32A039AA56FC}"/>
                </a:ext>
                <a:ext uri="{C183D7F6-B498-43B3-948B-1728B52AA6E4}">
                  <adec:decorative xmlns:adec="http://schemas.microsoft.com/office/drawing/2017/decorative" val="1"/>
                </a:ext>
              </a:extLst>
            </p:cNvPr>
            <p:cNvSpPr txBox="1"/>
            <p:nvPr/>
          </p:nvSpPr>
          <p:spPr>
            <a:xfrm>
              <a:off x="2821584" y="2096778"/>
              <a:ext cx="139700"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0</a:t>
              </a:r>
            </a:p>
          </p:txBody>
        </p:sp>
        <p:sp>
          <p:nvSpPr>
            <p:cNvPr id="49" name="TextBox 48">
              <a:extLst>
                <a:ext uri="{FF2B5EF4-FFF2-40B4-BE49-F238E27FC236}">
                  <a16:creationId xmlns:a16="http://schemas.microsoft.com/office/drawing/2014/main" id="{16BB126D-3AEC-4DF3-8DF8-08B443CF6DD6}"/>
                </a:ext>
                <a:ext uri="{C183D7F6-B498-43B3-948B-1728B52AA6E4}">
                  <adec:decorative xmlns:adec="http://schemas.microsoft.com/office/drawing/2017/decorative" val="1"/>
                </a:ext>
              </a:extLst>
            </p:cNvPr>
            <p:cNvSpPr txBox="1"/>
            <p:nvPr/>
          </p:nvSpPr>
          <p:spPr>
            <a:xfrm>
              <a:off x="2393795" y="2362003"/>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Aug</a:t>
              </a:r>
            </a:p>
          </p:txBody>
        </p:sp>
        <p:sp>
          <p:nvSpPr>
            <p:cNvPr id="51" name="TextBox 50">
              <a:extLst>
                <a:ext uri="{FF2B5EF4-FFF2-40B4-BE49-F238E27FC236}">
                  <a16:creationId xmlns:a16="http://schemas.microsoft.com/office/drawing/2014/main" id="{C41B9AF5-6932-4EC2-B58D-F0BB4F6BBF9A}"/>
                </a:ext>
                <a:ext uri="{C183D7F6-B498-43B3-948B-1728B52AA6E4}">
                  <adec:decorative xmlns:adec="http://schemas.microsoft.com/office/drawing/2017/decorative" val="1"/>
                </a:ext>
              </a:extLst>
            </p:cNvPr>
            <p:cNvSpPr txBox="1"/>
            <p:nvPr/>
          </p:nvSpPr>
          <p:spPr>
            <a:xfrm>
              <a:off x="2405583" y="2619466"/>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Sep</a:t>
              </a:r>
            </a:p>
          </p:txBody>
        </p:sp>
        <p:sp>
          <p:nvSpPr>
            <p:cNvPr id="52" name="TextBox 51">
              <a:extLst>
                <a:ext uri="{FF2B5EF4-FFF2-40B4-BE49-F238E27FC236}">
                  <a16:creationId xmlns:a16="http://schemas.microsoft.com/office/drawing/2014/main" id="{10F35FE5-56A6-460D-97D1-2B7148FCD426}"/>
                </a:ext>
                <a:ext uri="{C183D7F6-B498-43B3-948B-1728B52AA6E4}">
                  <adec:decorative xmlns:adec="http://schemas.microsoft.com/office/drawing/2017/decorative" val="1"/>
                </a:ext>
              </a:extLst>
            </p:cNvPr>
            <p:cNvSpPr txBox="1"/>
            <p:nvPr/>
          </p:nvSpPr>
          <p:spPr>
            <a:xfrm>
              <a:off x="2418789" y="2871065"/>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Oct</a:t>
              </a:r>
            </a:p>
          </p:txBody>
        </p:sp>
        <p:sp>
          <p:nvSpPr>
            <p:cNvPr id="53" name="TextBox 52">
              <a:extLst>
                <a:ext uri="{FF2B5EF4-FFF2-40B4-BE49-F238E27FC236}">
                  <a16:creationId xmlns:a16="http://schemas.microsoft.com/office/drawing/2014/main" id="{CC7E937F-AEFF-4758-A62A-B56096A3604A}"/>
                </a:ext>
                <a:ext uri="{C183D7F6-B498-43B3-948B-1728B52AA6E4}">
                  <adec:decorative xmlns:adec="http://schemas.microsoft.com/office/drawing/2017/decorative" val="1"/>
                </a:ext>
              </a:extLst>
            </p:cNvPr>
            <p:cNvSpPr txBox="1"/>
            <p:nvPr/>
          </p:nvSpPr>
          <p:spPr>
            <a:xfrm>
              <a:off x="2400623" y="3137523"/>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Nov</a:t>
              </a:r>
            </a:p>
          </p:txBody>
        </p:sp>
        <p:sp>
          <p:nvSpPr>
            <p:cNvPr id="54" name="TextBox 53">
              <a:extLst>
                <a:ext uri="{FF2B5EF4-FFF2-40B4-BE49-F238E27FC236}">
                  <a16:creationId xmlns:a16="http://schemas.microsoft.com/office/drawing/2014/main" id="{E7F15108-A2D7-4475-B1E0-C14BE7697D8E}"/>
                </a:ext>
                <a:ext uri="{C183D7F6-B498-43B3-948B-1728B52AA6E4}">
                  <adec:decorative xmlns:adec="http://schemas.microsoft.com/office/drawing/2017/decorative" val="1"/>
                </a:ext>
              </a:extLst>
            </p:cNvPr>
            <p:cNvSpPr txBox="1"/>
            <p:nvPr/>
          </p:nvSpPr>
          <p:spPr>
            <a:xfrm>
              <a:off x="2400469" y="3396285"/>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Dec</a:t>
              </a:r>
            </a:p>
          </p:txBody>
        </p:sp>
        <p:sp>
          <p:nvSpPr>
            <p:cNvPr id="55" name="TextBox 54">
              <a:extLst>
                <a:ext uri="{FF2B5EF4-FFF2-40B4-BE49-F238E27FC236}">
                  <a16:creationId xmlns:a16="http://schemas.microsoft.com/office/drawing/2014/main" id="{09028FFD-BC30-4230-B54F-643B791BD17C}"/>
                </a:ext>
                <a:ext uri="{C183D7F6-B498-43B3-948B-1728B52AA6E4}">
                  <adec:decorative xmlns:adec="http://schemas.microsoft.com/office/drawing/2017/decorative" val="1"/>
                </a:ext>
              </a:extLst>
            </p:cNvPr>
            <p:cNvSpPr txBox="1"/>
            <p:nvPr/>
          </p:nvSpPr>
          <p:spPr>
            <a:xfrm>
              <a:off x="2408561" y="3653748"/>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Jan</a:t>
              </a:r>
            </a:p>
          </p:txBody>
        </p:sp>
        <p:sp>
          <p:nvSpPr>
            <p:cNvPr id="56" name="TextBox 55">
              <a:extLst>
                <a:ext uri="{FF2B5EF4-FFF2-40B4-BE49-F238E27FC236}">
                  <a16:creationId xmlns:a16="http://schemas.microsoft.com/office/drawing/2014/main" id="{50D50B87-C398-4773-8A57-9C5C1CB665B8}"/>
                </a:ext>
                <a:ext uri="{C183D7F6-B498-43B3-948B-1728B52AA6E4}">
                  <adec:decorative xmlns:adec="http://schemas.microsoft.com/office/drawing/2017/decorative" val="1"/>
                </a:ext>
              </a:extLst>
            </p:cNvPr>
            <p:cNvSpPr txBox="1"/>
            <p:nvPr/>
          </p:nvSpPr>
          <p:spPr>
            <a:xfrm>
              <a:off x="2424411" y="3922007"/>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Feb</a:t>
              </a:r>
            </a:p>
          </p:txBody>
        </p:sp>
        <p:sp>
          <p:nvSpPr>
            <p:cNvPr id="57" name="TextBox 56">
              <a:extLst>
                <a:ext uri="{FF2B5EF4-FFF2-40B4-BE49-F238E27FC236}">
                  <a16:creationId xmlns:a16="http://schemas.microsoft.com/office/drawing/2014/main" id="{85E92BD4-C470-402F-B279-0A2CFF5019E8}"/>
                </a:ext>
                <a:ext uri="{C183D7F6-B498-43B3-948B-1728B52AA6E4}">
                  <adec:decorative xmlns:adec="http://schemas.microsoft.com/office/drawing/2017/decorative" val="1"/>
                </a:ext>
              </a:extLst>
            </p:cNvPr>
            <p:cNvSpPr txBox="1"/>
            <p:nvPr/>
          </p:nvSpPr>
          <p:spPr>
            <a:xfrm>
              <a:off x="2405123" y="4175522"/>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Mar</a:t>
              </a:r>
            </a:p>
          </p:txBody>
        </p:sp>
        <p:sp>
          <p:nvSpPr>
            <p:cNvPr id="58" name="TextBox 57">
              <a:extLst>
                <a:ext uri="{FF2B5EF4-FFF2-40B4-BE49-F238E27FC236}">
                  <a16:creationId xmlns:a16="http://schemas.microsoft.com/office/drawing/2014/main" id="{11FBF374-5D8E-4228-AD8C-FAD03EE5404B}"/>
                </a:ext>
                <a:ext uri="{C183D7F6-B498-43B3-948B-1728B52AA6E4}">
                  <adec:decorative xmlns:adec="http://schemas.microsoft.com/office/drawing/2017/decorative" val="1"/>
                </a:ext>
              </a:extLst>
            </p:cNvPr>
            <p:cNvSpPr txBox="1"/>
            <p:nvPr/>
          </p:nvSpPr>
          <p:spPr>
            <a:xfrm>
              <a:off x="2406782" y="4442023"/>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Apr</a:t>
              </a:r>
            </a:p>
          </p:txBody>
        </p:sp>
        <p:sp>
          <p:nvSpPr>
            <p:cNvPr id="59" name="TextBox 58">
              <a:extLst>
                <a:ext uri="{FF2B5EF4-FFF2-40B4-BE49-F238E27FC236}">
                  <a16:creationId xmlns:a16="http://schemas.microsoft.com/office/drawing/2014/main" id="{424D14E7-AB51-4550-855C-E783CD5C21C2}"/>
                </a:ext>
                <a:ext uri="{C183D7F6-B498-43B3-948B-1728B52AA6E4}">
                  <adec:decorative xmlns:adec="http://schemas.microsoft.com/office/drawing/2017/decorative" val="1"/>
                </a:ext>
              </a:extLst>
            </p:cNvPr>
            <p:cNvSpPr txBox="1"/>
            <p:nvPr/>
          </p:nvSpPr>
          <p:spPr>
            <a:xfrm>
              <a:off x="2385160" y="4694680"/>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May</a:t>
              </a:r>
            </a:p>
          </p:txBody>
        </p:sp>
        <p:sp>
          <p:nvSpPr>
            <p:cNvPr id="60" name="TextBox 59">
              <a:extLst>
                <a:ext uri="{FF2B5EF4-FFF2-40B4-BE49-F238E27FC236}">
                  <a16:creationId xmlns:a16="http://schemas.microsoft.com/office/drawing/2014/main" id="{3868B5F5-EF7E-49C1-8834-3E9FF10412A9}"/>
                </a:ext>
                <a:ext uri="{C183D7F6-B498-43B3-948B-1728B52AA6E4}">
                  <adec:decorative xmlns:adec="http://schemas.microsoft.com/office/drawing/2017/decorative" val="1"/>
                </a:ext>
              </a:extLst>
            </p:cNvPr>
            <p:cNvSpPr txBox="1"/>
            <p:nvPr/>
          </p:nvSpPr>
          <p:spPr>
            <a:xfrm>
              <a:off x="2408534" y="4957588"/>
              <a:ext cx="349401" cy="19389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1200" b="0" i="0" u="none" strike="noStrike" kern="1200" cap="none" spc="0" normalizeH="0" baseline="0" noProof="0" dirty="0">
                  <a:ln>
                    <a:noFill/>
                  </a:ln>
                  <a:solidFill>
                    <a:srgbClr val="2E2E38"/>
                  </a:solidFill>
                  <a:effectLst/>
                  <a:uLnTx/>
                  <a:uFillTx/>
                  <a:latin typeface="EYInterstate Light"/>
                  <a:ea typeface="+mn-ea"/>
                  <a:cs typeface="+mn-cs"/>
                </a:rPr>
                <a:t>Jun</a:t>
              </a:r>
            </a:p>
          </p:txBody>
        </p:sp>
        <p:sp>
          <p:nvSpPr>
            <p:cNvPr id="37" name="Callout_63804749004580674727">
              <a:extLst>
                <a:ext uri="{FF2B5EF4-FFF2-40B4-BE49-F238E27FC236}">
                  <a16:creationId xmlns:a16="http://schemas.microsoft.com/office/drawing/2014/main" id="{180CA7A0-AEB4-46BF-A951-8412C0FCA662}"/>
                </a:ext>
                <a:ext uri="{C183D7F6-B498-43B3-948B-1728B52AA6E4}">
                  <adec:decorative xmlns:adec="http://schemas.microsoft.com/office/drawing/2017/decorative" val="1"/>
                </a:ext>
              </a:extLst>
            </p:cNvPr>
            <p:cNvSpPr/>
            <p:nvPr>
              <p:custDataLst>
                <p:tags r:id="rId6"/>
              </p:custDataLst>
            </p:nvPr>
          </p:nvSpPr>
          <p:spPr>
            <a:xfrm>
              <a:off x="8637960" y="5046446"/>
              <a:ext cx="1744502" cy="615557"/>
            </a:xfrm>
            <a:prstGeom prst="wedgeRectCallout">
              <a:avLst>
                <a:gd name="adj1" fmla="val -62808"/>
                <a:gd name="adj2" fmla="val -43786"/>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~20% of the IEP population’s overdue IEPs came during the month of June in SY2021-22</a:t>
              </a:r>
            </a:p>
          </p:txBody>
        </p:sp>
      </p:grpSp>
      <p:sp>
        <p:nvSpPr>
          <p:cNvPr id="24" name="footnote_6380420316088055392" descr="Footnote">
            <a:extLst>
              <a:ext uri="{FF2B5EF4-FFF2-40B4-BE49-F238E27FC236}">
                <a16:creationId xmlns:a16="http://schemas.microsoft.com/office/drawing/2014/main" id="{0FDD7255-0AFA-4455-99BF-B969B2B3BCE7}"/>
              </a:ext>
            </a:extLst>
          </p:cNvPr>
          <p:cNvSpPr txBox="1"/>
          <p:nvPr/>
        </p:nvSpPr>
        <p:spPr>
          <a:xfrm>
            <a:off x="394994" y="6086477"/>
            <a:ext cx="2381542" cy="316974"/>
          </a:xfrm>
          <a:prstGeom prst="rect">
            <a:avLst/>
          </a:prstGeom>
          <a:noFill/>
        </p:spPr>
        <p:txBody>
          <a:bodyPr vert="horz" wrap="square" lIns="0" tIns="0" rIns="0" bIns="0" numCol="1"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SY 2021-22 calendar is July-June</a:t>
            </a:r>
          </a:p>
        </p:txBody>
      </p:sp>
      <p:sp>
        <p:nvSpPr>
          <p:cNvPr id="27" name="source_63804743468530966221" descr="Source">
            <a:extLst>
              <a:ext uri="{FF2B5EF4-FFF2-40B4-BE49-F238E27FC236}">
                <a16:creationId xmlns:a16="http://schemas.microsoft.com/office/drawing/2014/main" id="{7D6159A8-5733-4289-B1AA-5E30A0046CFF}"/>
              </a:ext>
            </a:extLst>
          </p:cNvPr>
          <p:cNvSpPr txBox="1"/>
          <p:nvPr/>
        </p:nvSpPr>
        <p:spPr>
          <a:xfrm>
            <a:off x="581342" y="6609164"/>
            <a:ext cx="2888659"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EdPlan SY2021-22 June 30</a:t>
            </a:r>
            <a:r>
              <a:rPr kumimoji="0" lang="en-US" sz="800" b="0" i="0" u="none" strike="noStrike" kern="1200" cap="none" spc="0" normalizeH="0" baseline="30000" noProof="0" dirty="0">
                <a:ln>
                  <a:noFill/>
                </a:ln>
                <a:solidFill>
                  <a:srgbClr val="2E2E38"/>
                </a:solidFill>
                <a:effectLst/>
                <a:uLnTx/>
                <a:uFillTx/>
                <a:latin typeface="EYInterstate Light"/>
                <a:ea typeface="+mn-ea"/>
                <a:cs typeface="Arial" panose="020B0604020202020204" pitchFamily="34" charset="0"/>
              </a:rPr>
              <a:t>th</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extract; Aspen; BPS and DESE policies</a:t>
            </a:r>
          </a:p>
        </p:txBody>
      </p:sp>
      <p:sp>
        <p:nvSpPr>
          <p:cNvPr id="62" name="TextBox 61">
            <a:extLst>
              <a:ext uri="{FF2B5EF4-FFF2-40B4-BE49-F238E27FC236}">
                <a16:creationId xmlns:a16="http://schemas.microsoft.com/office/drawing/2014/main" id="{AC03FC44-13E2-458E-8541-B515230EE975}"/>
              </a:ext>
            </a:extLst>
          </p:cNvPr>
          <p:cNvSpPr txBox="1"/>
          <p:nvPr/>
        </p:nvSpPr>
        <p:spPr>
          <a:xfrm>
            <a:off x="3844412" y="6403451"/>
            <a:ext cx="5034117"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27D7D636-9D6F-48A8-98A2-5CF16F18FC83}"/>
              </a:ext>
            </a:extLst>
          </p:cNvPr>
          <p:cNvSpPr>
            <a:spLocks noGrp="1"/>
          </p:cNvSpPr>
          <p:nvPr>
            <p:ph type="dt" sz="half" idx="10"/>
          </p:nvPr>
        </p:nvSpPr>
        <p:spPr>
          <a:xfrm>
            <a:off x="9153832" y="6561447"/>
            <a:ext cx="1125442"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2BEBBE5C-4111-441B-93F7-924CEA19066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830082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88758098"/>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048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(4/8)</a:t>
            </a:r>
            <a:endParaRPr lang="en-IN" dirty="0"/>
          </a:p>
        </p:txBody>
      </p:sp>
      <p:sp>
        <p:nvSpPr>
          <p:cNvPr id="15" name="Rectangle 14">
            <a:extLst>
              <a:ext uri="{FF2B5EF4-FFF2-40B4-BE49-F238E27FC236}">
                <a16:creationId xmlns:a16="http://schemas.microsoft.com/office/drawing/2014/main" id="{57AFF4BF-1369-4957-B5A3-A0AC4F4B37E3}"/>
              </a:ext>
            </a:extLst>
          </p:cNvPr>
          <p:cNvSpPr/>
          <p:nvPr/>
        </p:nvSpPr>
        <p:spPr>
          <a:xfrm>
            <a:off x="612775" y="1149909"/>
            <a:ext cx="1476919" cy="4555567"/>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7" name="Rectangle 6">
            <a:extLst>
              <a:ext uri="{FF2B5EF4-FFF2-40B4-BE49-F238E27FC236}">
                <a16:creationId xmlns:a16="http://schemas.microsoft.com/office/drawing/2014/main" id="{4E7A3310-4600-4920-A3B5-85E1A6B0AFF3}"/>
              </a:ext>
            </a:extLst>
          </p:cNvPr>
          <p:cNvSpPr/>
          <p:nvPr/>
        </p:nvSpPr>
        <p:spPr>
          <a:xfrm>
            <a:off x="2187082" y="1149909"/>
            <a:ext cx="9436594" cy="321013"/>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tx1"/>
                </a:solidFill>
              </a:rPr>
              <a:t>Greatest risk data domains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70921"/>
            <a:ext cx="9436594" cy="4234554"/>
          </a:xfrm>
          <a:prstGeom prst="rect">
            <a:avLst/>
          </a:prstGeom>
          <a:solidFill>
            <a:schemeClr val="tx1">
              <a:lumMod val="95000"/>
            </a:schemeClr>
          </a:solidFill>
        </p:spPr>
        <p:txBody>
          <a:bodyPr vert="horz" lIns="0" tIns="9000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600"/>
              </a:spcBef>
              <a:buClrTx/>
              <a:buSzPct val="75000"/>
              <a:buNone/>
            </a:pPr>
            <a:r>
              <a:rPr lang="en-US" sz="1400" b="1" dirty="0"/>
              <a:t>Student exit (withdrawals):</a:t>
            </a:r>
          </a:p>
          <a:p>
            <a:pPr marL="144000" indent="-144000">
              <a:spcBef>
                <a:spcPts val="0"/>
              </a:spcBef>
              <a:buClrTx/>
              <a:buSzPct val="75000"/>
              <a:buFont typeface="Wingdings 3" panose="05040102010807070707" pitchFamily="18" charset="2"/>
              <a:buChar char=""/>
            </a:pPr>
            <a:r>
              <a:rPr lang="en-US" sz="1400" u="sng" dirty="0"/>
              <a:t>Observations</a:t>
            </a:r>
            <a:r>
              <a:rPr lang="en-US" sz="1400" dirty="0"/>
              <a:t>: There is currently no district-level oversight of withdrawal data collection to check for appropriate supporting documentation and proper withdrawal code use. DESE uses the withdrawal data that BPS provides to calculate and publish cohort graduation rates; however, ~80% of the withdrawals sampled (n=100) did not have the required supporting documentation in Aspen (BPS student information system)</a:t>
            </a:r>
          </a:p>
          <a:p>
            <a:pPr marL="144000" indent="-144000">
              <a:spcBef>
                <a:spcPts val="0"/>
              </a:spcBef>
              <a:spcAft>
                <a:spcPts val="1000"/>
              </a:spcAft>
              <a:buClrTx/>
              <a:buSzPct val="75000"/>
              <a:buFont typeface="Wingdings 3" panose="05040102010807070707" pitchFamily="18" charset="2"/>
              <a:buChar char=""/>
            </a:pPr>
            <a:r>
              <a:rPr lang="en-US" sz="1400" u="sng" dirty="0"/>
              <a:t>Opportunities for improvement</a:t>
            </a:r>
            <a:r>
              <a:rPr lang="en-US" sz="1400" dirty="0"/>
              <a:t>: Developing a withdrawal dashboard to support district-level oversight (e.g., use of dropout codes, missing Aspen documentation) may help address this observation, in addition to a data validation/quality methodology for BPS to use when periodically reviewing withdrawal data/support going forward </a:t>
            </a:r>
            <a:endParaRPr lang="en-US" sz="1400" baseline="30000" dirty="0"/>
          </a:p>
          <a:p>
            <a:pPr marL="0" indent="0">
              <a:spcBef>
                <a:spcPts val="0"/>
              </a:spcBef>
              <a:buClrTx/>
              <a:buSzPct val="75000"/>
              <a:buNone/>
            </a:pPr>
            <a:r>
              <a:rPr lang="en-US" sz="1400" b="1" dirty="0"/>
              <a:t>Student restraints</a:t>
            </a:r>
            <a:r>
              <a:rPr lang="en-US" sz="1400" dirty="0"/>
              <a:t>: </a:t>
            </a:r>
          </a:p>
          <a:p>
            <a:pPr marL="144000" indent="-144000">
              <a:spcBef>
                <a:spcPts val="0"/>
              </a:spcBef>
              <a:buClrTx/>
              <a:buSzPct val="75000"/>
              <a:buFont typeface="Wingdings 3" panose="05040102010807070707" pitchFamily="18" charset="2"/>
              <a:buChar char=""/>
            </a:pPr>
            <a:r>
              <a:rPr lang="en-US" sz="1400" u="sng" dirty="0"/>
              <a:t>Observations</a:t>
            </a:r>
            <a:r>
              <a:rPr lang="en-US" sz="1400" dirty="0"/>
              <a:t>: The data submitted to DESE by the schools directly via the DESE Security Portal is incomplete. There is currently no formal district oversight and monitoring process for restraint data, including formal data completeness and accuracy checks. EY identified 89 restraints in Aspen that were not reported to DESE, as required by state regulation, which represented ~30% of all unique restraints reported across Aspen and the DESE Security Portal in SY2021-2022</a:t>
            </a:r>
          </a:p>
          <a:p>
            <a:pPr marL="144000" indent="-144000">
              <a:spcBef>
                <a:spcPts val="0"/>
              </a:spcBef>
              <a:buClrTx/>
              <a:buSzPct val="75000"/>
              <a:buFont typeface="Wingdings 3" panose="05040102010807070707" pitchFamily="18" charset="2"/>
              <a:buChar char=""/>
            </a:pPr>
            <a:r>
              <a:rPr lang="en-US" sz="1400" u="sng" dirty="0"/>
              <a:t>Opportunities for improvement</a:t>
            </a:r>
            <a:r>
              <a:rPr lang="en-US" sz="1400" dirty="0"/>
              <a:t>: Formalizing a periodic BPS district office review process, such as a quarterly data completeness and accuracy checks that cross-check data between Aspen and the DESE Security Portal, may reduce this risk. Requiring all school leaders to certify the accuracy of school-level restraint data at the end of the year may further improve data quality</a:t>
            </a:r>
            <a:endParaRPr lang="en-US" sz="1400" baseline="30000" dirty="0"/>
          </a:p>
          <a:p>
            <a:pPr marL="0" indent="0">
              <a:spcBef>
                <a:spcPts val="0"/>
              </a:spcBef>
              <a:buClrTx/>
              <a:buSzPct val="75000"/>
              <a:buNone/>
            </a:pPr>
            <a:endParaRPr lang="en-US" sz="1400" baseline="30000" dirty="0"/>
          </a:p>
        </p:txBody>
      </p:sp>
      <p:sp>
        <p:nvSpPr>
          <p:cNvPr id="13" name="TextBox 12">
            <a:extLst>
              <a:ext uri="{FF2B5EF4-FFF2-40B4-BE49-F238E27FC236}">
                <a16:creationId xmlns:a16="http://schemas.microsoft.com/office/drawing/2014/main" id="{9EF3DF84-5032-486E-88E3-152BD84DDAA1}"/>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7</a:t>
            </a:fld>
            <a:endParaRPr dirty="0"/>
          </a:p>
        </p:txBody>
      </p:sp>
    </p:spTree>
    <p:extLst>
      <p:ext uri="{BB962C8B-B14F-4D97-AF65-F5344CB8AC3E}">
        <p14:creationId xmlns:p14="http://schemas.microsoft.com/office/powerpoint/2010/main" val="658690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550230416"/>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84997" name="think-cell Slide" r:id="rId7" imgW="360" imgH="360" progId="TCLayout.ActiveDocument.1">
                  <p:embed/>
                </p:oleObj>
              </mc:Choice>
              <mc:Fallback>
                <p:oleObj name="think-cell Slide" r:id="rId7"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8"/>
                      <a:stretch>
                        <a:fillRect/>
                      </a:stretch>
                    </p:blipFill>
                    <p:spPr>
                      <a:xfrm>
                        <a:off x="1528763" y="1588"/>
                        <a:ext cx="1588" cy="1588"/>
                      </a:xfrm>
                      <a:prstGeom prst="rect">
                        <a:avLst/>
                      </a:prstGeom>
                    </p:spPr>
                  </p:pic>
                </p:oleObj>
              </mc:Fallback>
            </mc:AlternateContent>
          </a:graphicData>
        </a:graphic>
      </p:graphicFrame>
      <p:sp>
        <p:nvSpPr>
          <p:cNvPr id="22" name="Title 1">
            <a:extLst>
              <a:ext uri="{FF2B5EF4-FFF2-40B4-BE49-F238E27FC236}">
                <a16:creationId xmlns:a16="http://schemas.microsoft.com/office/drawing/2014/main" id="{C5322C1D-E26F-46C6-AC41-60BC6B915A09}"/>
              </a:ext>
            </a:extLst>
          </p:cNvPr>
          <p:cNvSpPr>
            <a:spLocks noGrp="1"/>
          </p:cNvSpPr>
          <p:nvPr>
            <p:ph type="title"/>
          </p:nvPr>
        </p:nvSpPr>
        <p:spPr>
          <a:xfrm>
            <a:off x="612777" y="294200"/>
            <a:ext cx="10972800" cy="590880"/>
          </a:xfrm>
        </p:spPr>
        <p:txBody>
          <a:bodyPr vert="horz"/>
          <a:lstStyle/>
          <a:p>
            <a:r>
              <a:rPr lang="en-GB" dirty="0"/>
              <a:t>Appendix</a:t>
            </a:r>
            <a:br>
              <a:rPr lang="en-GB" dirty="0"/>
            </a:br>
            <a:r>
              <a:rPr lang="en-GB" sz="1600" dirty="0"/>
              <a:t>EdPlan data sampling to review IEP documentation</a:t>
            </a:r>
            <a:br>
              <a:rPr lang="en-GB" dirty="0"/>
            </a:br>
            <a:endParaRPr lang="en-GB" dirty="0"/>
          </a:p>
        </p:txBody>
      </p:sp>
      <p:sp>
        <p:nvSpPr>
          <p:cNvPr id="23" name="Rectangle 22">
            <a:extLst>
              <a:ext uri="{FF2B5EF4-FFF2-40B4-BE49-F238E27FC236}">
                <a16:creationId xmlns:a16="http://schemas.microsoft.com/office/drawing/2014/main" id="{C2DB892F-F0F0-4871-8D3F-D14519E41C1F}"/>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33" name="Text box_6380524123959099444">
            <a:extLst>
              <a:ext uri="{FF2B5EF4-FFF2-40B4-BE49-F238E27FC236}">
                <a16:creationId xmlns:a16="http://schemas.microsoft.com/office/drawing/2014/main" id="{85D92929-4D78-40E9-A506-46E928F4EB53}"/>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1a. Special Education</a:t>
            </a:r>
          </a:p>
        </p:txBody>
      </p:sp>
      <p:sp>
        <p:nvSpPr>
          <p:cNvPr id="24" name="Text box_6380524123959099444">
            <a:extLst>
              <a:ext uri="{FF2B5EF4-FFF2-40B4-BE49-F238E27FC236}">
                <a16:creationId xmlns:a16="http://schemas.microsoft.com/office/drawing/2014/main" id="{12A491E7-F837-4591-A31A-943C3E4C8979}"/>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28" name="Arrow: Left-Right 27">
            <a:extLst>
              <a:ext uri="{FF2B5EF4-FFF2-40B4-BE49-F238E27FC236}">
                <a16:creationId xmlns:a16="http://schemas.microsoft.com/office/drawing/2014/main" id="{00E1584A-38BF-4F89-8F79-45079248E782}"/>
              </a:ext>
            </a:extLst>
          </p:cNvPr>
          <p:cNvSpPr/>
          <p:nvPr/>
        </p:nvSpPr>
        <p:spPr>
          <a:xfrm>
            <a:off x="1227852" y="1140221"/>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Sample selection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9" name="Straight Connector 28">
            <a:extLst>
              <a:ext uri="{FF2B5EF4-FFF2-40B4-BE49-F238E27FC236}">
                <a16:creationId xmlns:a16="http://schemas.microsoft.com/office/drawing/2014/main" id="{397DE56C-174B-420C-B9C8-87FB501CB8B4}"/>
              </a:ext>
              <a:ext uri="{C183D7F6-B498-43B3-948B-1728B52AA6E4}">
                <adec:decorative xmlns:adec="http://schemas.microsoft.com/office/drawing/2017/decorative" val="1"/>
              </a:ext>
            </a:extLst>
          </p:cNvPr>
          <p:cNvCxnSpPr>
            <a:stCxn id="28" idx="4"/>
            <a:endCxn id="28" idx="6"/>
          </p:cNvCxnSpPr>
          <p:nvPr/>
        </p:nvCxnSpPr>
        <p:spPr>
          <a:xfrm>
            <a:off x="1227852" y="1397590"/>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5CCA3494-5AB3-48CF-ADB0-B0F7A4A1F646}"/>
              </a:ext>
            </a:extLst>
          </p:cNvPr>
          <p:cNvSpPr txBox="1">
            <a:spLocks/>
          </p:cNvSpPr>
          <p:nvPr/>
        </p:nvSpPr>
        <p:spPr>
          <a:xfrm>
            <a:off x="566701" y="1456374"/>
            <a:ext cx="5404104" cy="646331"/>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IN"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We selected a 100 samples from the data extract provided by BPS. Breakdown of 100 samples selected is below (all samples were randomly selected within each group)</a:t>
            </a:r>
          </a:p>
        </p:txBody>
      </p:sp>
      <p:graphicFrame>
        <p:nvGraphicFramePr>
          <p:cNvPr id="3" name="Table 3">
            <a:extLst>
              <a:ext uri="{FF2B5EF4-FFF2-40B4-BE49-F238E27FC236}">
                <a16:creationId xmlns:a16="http://schemas.microsoft.com/office/drawing/2014/main" id="{750B3C77-349B-4E6E-8CCB-312E787B8200}"/>
              </a:ext>
            </a:extLst>
          </p:cNvPr>
          <p:cNvGraphicFramePr>
            <a:graphicFrameLocks noGrp="1"/>
          </p:cNvGraphicFramePr>
          <p:nvPr/>
        </p:nvGraphicFramePr>
        <p:xfrm>
          <a:off x="612777" y="2095571"/>
          <a:ext cx="5404104" cy="1730042"/>
        </p:xfrm>
        <a:graphic>
          <a:graphicData uri="http://schemas.openxmlformats.org/drawingml/2006/table">
            <a:tbl>
              <a:tblPr firstRow="1" bandRow="1">
                <a:tableStyleId>{5C22544A-7EE6-4342-B048-85BDC9FD1C3A}</a:tableStyleId>
              </a:tblPr>
              <a:tblGrid>
                <a:gridCol w="2702052">
                  <a:extLst>
                    <a:ext uri="{9D8B030D-6E8A-4147-A177-3AD203B41FA5}">
                      <a16:colId xmlns:a16="http://schemas.microsoft.com/office/drawing/2014/main" val="3286791701"/>
                    </a:ext>
                  </a:extLst>
                </a:gridCol>
                <a:gridCol w="2702052">
                  <a:extLst>
                    <a:ext uri="{9D8B030D-6E8A-4147-A177-3AD203B41FA5}">
                      <a16:colId xmlns:a16="http://schemas.microsoft.com/office/drawing/2014/main" val="823613626"/>
                    </a:ext>
                  </a:extLst>
                </a:gridCol>
              </a:tblGrid>
              <a:tr h="207534">
                <a:tc>
                  <a:txBody>
                    <a:bodyPr/>
                    <a:lstStyle/>
                    <a:p>
                      <a:r>
                        <a:rPr lang="en-US" sz="1200" dirty="0"/>
                        <a:t>Category</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tc>
                  <a:txBody>
                    <a:bodyPr/>
                    <a:lstStyle/>
                    <a:p>
                      <a:pPr algn="ctr"/>
                      <a:r>
                        <a:rPr lang="en-US" sz="1200" dirty="0"/>
                        <a:t>Samples selected</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extLst>
                  <a:ext uri="{0D108BD9-81ED-4DB2-BD59-A6C34878D82A}">
                    <a16:rowId xmlns:a16="http://schemas.microsoft.com/office/drawing/2014/main" val="3663026655"/>
                  </a:ext>
                </a:extLst>
              </a:tr>
              <a:tr h="311301">
                <a:tc>
                  <a:txBody>
                    <a:bodyPr/>
                    <a:lstStyle/>
                    <a:p>
                      <a:r>
                        <a:rPr lang="en-US" sz="1200" dirty="0">
                          <a:solidFill>
                            <a:schemeClr val="bg2"/>
                          </a:solidFill>
                        </a:rPr>
                        <a:t>Change in IEP status during the year</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tc>
                  <a:txBody>
                    <a:bodyPr/>
                    <a:lstStyle/>
                    <a:p>
                      <a:pPr algn="ctr"/>
                      <a:r>
                        <a:rPr lang="en-US" sz="1200" dirty="0">
                          <a:solidFill>
                            <a:schemeClr val="bg2"/>
                          </a:solidFill>
                        </a:rPr>
                        <a:t>5</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extLst>
                  <a:ext uri="{0D108BD9-81ED-4DB2-BD59-A6C34878D82A}">
                    <a16:rowId xmlns:a16="http://schemas.microsoft.com/office/drawing/2014/main" val="2703245774"/>
                  </a:ext>
                </a:extLst>
              </a:tr>
              <a:tr h="311301">
                <a:tc>
                  <a:txBody>
                    <a:bodyPr/>
                    <a:lstStyle/>
                    <a:p>
                      <a:r>
                        <a:rPr lang="en-US" sz="1200" dirty="0">
                          <a:solidFill>
                            <a:schemeClr val="bg2"/>
                          </a:solidFill>
                        </a:rPr>
                        <a:t>Change in DOE fields during the year</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tc>
                  <a:txBody>
                    <a:bodyPr/>
                    <a:lstStyle/>
                    <a:p>
                      <a:pPr algn="ctr"/>
                      <a:r>
                        <a:rPr lang="en-US" sz="1200" dirty="0">
                          <a:solidFill>
                            <a:schemeClr val="bg2"/>
                          </a:solidFill>
                        </a:rPr>
                        <a:t>5</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extLst>
                  <a:ext uri="{0D108BD9-81ED-4DB2-BD59-A6C34878D82A}">
                    <a16:rowId xmlns:a16="http://schemas.microsoft.com/office/drawing/2014/main" val="3812301421"/>
                  </a:ext>
                </a:extLst>
              </a:tr>
              <a:tr h="186780">
                <a:tc>
                  <a:txBody>
                    <a:bodyPr/>
                    <a:lstStyle/>
                    <a:p>
                      <a:r>
                        <a:rPr lang="en-US" sz="1200" dirty="0">
                          <a:solidFill>
                            <a:schemeClr val="bg2"/>
                          </a:solidFill>
                        </a:rPr>
                        <a:t>Unusual parent responses</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tc>
                  <a:txBody>
                    <a:bodyPr/>
                    <a:lstStyle/>
                    <a:p>
                      <a:pPr algn="ctr"/>
                      <a:r>
                        <a:rPr lang="en-US" sz="1200" dirty="0">
                          <a:solidFill>
                            <a:schemeClr val="bg2"/>
                          </a:solidFill>
                        </a:rPr>
                        <a:t>10</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extLst>
                  <a:ext uri="{0D108BD9-81ED-4DB2-BD59-A6C34878D82A}">
                    <a16:rowId xmlns:a16="http://schemas.microsoft.com/office/drawing/2014/main" val="4185381619"/>
                  </a:ext>
                </a:extLst>
              </a:tr>
              <a:tr h="186780">
                <a:tc>
                  <a:txBody>
                    <a:bodyPr/>
                    <a:lstStyle/>
                    <a:p>
                      <a:r>
                        <a:rPr lang="en-US" sz="1200" dirty="0">
                          <a:solidFill>
                            <a:schemeClr val="bg2"/>
                          </a:solidFill>
                        </a:rPr>
                        <a:t>Misaligned meeting dates</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tc>
                  <a:txBody>
                    <a:bodyPr/>
                    <a:lstStyle/>
                    <a:p>
                      <a:pPr algn="ctr"/>
                      <a:r>
                        <a:rPr lang="en-US" sz="1200" dirty="0">
                          <a:solidFill>
                            <a:schemeClr val="bg2"/>
                          </a:solidFill>
                        </a:rPr>
                        <a:t>10</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extLst>
                  <a:ext uri="{0D108BD9-81ED-4DB2-BD59-A6C34878D82A}">
                    <a16:rowId xmlns:a16="http://schemas.microsoft.com/office/drawing/2014/main" val="3011919385"/>
                  </a:ext>
                </a:extLst>
              </a:tr>
              <a:tr h="186780">
                <a:tc>
                  <a:txBody>
                    <a:bodyPr/>
                    <a:lstStyle/>
                    <a:p>
                      <a:r>
                        <a:rPr lang="en-US" sz="1200" dirty="0">
                          <a:solidFill>
                            <a:schemeClr val="bg2"/>
                          </a:solidFill>
                        </a:rPr>
                        <a:t>Random selections (any reason)</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tc>
                  <a:txBody>
                    <a:bodyPr/>
                    <a:lstStyle/>
                    <a:p>
                      <a:pPr algn="ctr"/>
                      <a:r>
                        <a:rPr lang="en-US" sz="1200" dirty="0">
                          <a:solidFill>
                            <a:schemeClr val="bg2"/>
                          </a:solidFill>
                        </a:rPr>
                        <a:t>70</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FFFF"/>
                    </a:solidFill>
                  </a:tcPr>
                </a:tc>
                <a:extLst>
                  <a:ext uri="{0D108BD9-81ED-4DB2-BD59-A6C34878D82A}">
                    <a16:rowId xmlns:a16="http://schemas.microsoft.com/office/drawing/2014/main" val="823416214"/>
                  </a:ext>
                </a:extLst>
              </a:tr>
            </a:tbl>
          </a:graphicData>
        </a:graphic>
      </p:graphicFrame>
      <p:sp>
        <p:nvSpPr>
          <p:cNvPr id="17" name="TextBox 16">
            <a:extLst>
              <a:ext uri="{FF2B5EF4-FFF2-40B4-BE49-F238E27FC236}">
                <a16:creationId xmlns:a16="http://schemas.microsoft.com/office/drawing/2014/main" id="{C949EE1B-7B54-4B20-96CF-7171BDCDA5C0}"/>
              </a:ext>
            </a:extLst>
          </p:cNvPr>
          <p:cNvSpPr txBox="1">
            <a:spLocks/>
          </p:cNvSpPr>
          <p:nvPr/>
        </p:nvSpPr>
        <p:spPr>
          <a:xfrm>
            <a:off x="612772" y="4121555"/>
            <a:ext cx="5404104" cy="307728"/>
          </a:xfrm>
          <a:prstGeom prst="rect">
            <a:avLst/>
          </a:prstGeom>
          <a:solidFill>
            <a:schemeClr val="bg2">
              <a:lumMod val="65000"/>
              <a:lumOff val="35000"/>
            </a:schemeClr>
          </a:solidFill>
        </p:spPr>
        <p:txBody>
          <a:bodyPr wrap="square" lIns="91392" tIns="45696" rIns="91392" bIns="45696" rtlCol="0">
            <a:spAutoFit/>
          </a:bodyPr>
          <a:lstStyle/>
          <a:p>
            <a:pPr marL="0" marR="0" lvl="0" indent="0" algn="l" defTabSz="914400" rtl="0" eaLnBrk="1" fontAlgn="auto" latinLnBrk="0" hangingPunct="1">
              <a:lnSpc>
                <a:spcPct val="100000"/>
              </a:lnSpc>
              <a:spcBef>
                <a:spcPts val="0"/>
              </a:spcBef>
              <a:spcAft>
                <a:spcPts val="0"/>
              </a:spcAft>
              <a:buClr>
                <a:srgbClr val="27ACAA"/>
              </a:buClr>
              <a:buSzPct val="70000"/>
              <a:buFontTx/>
              <a:buNone/>
              <a:tabLst/>
              <a:defRPr/>
            </a:pPr>
            <a:r>
              <a:rPr kumimoji="0" lang="en-US" sz="1400" b="1" i="0" u="none" strike="noStrike" kern="1200" cap="none" spc="0" normalizeH="0" baseline="0" noProof="0" dirty="0">
                <a:ln>
                  <a:noFill/>
                </a:ln>
                <a:solidFill>
                  <a:srgbClr val="FFFFFF"/>
                </a:solidFill>
                <a:effectLst/>
                <a:uLnTx/>
                <a:uFillTx/>
                <a:latin typeface="EYInterstate Light"/>
                <a:ea typeface="+mn-ea"/>
                <a:cs typeface="+mn-cs"/>
              </a:rPr>
              <a:t>Sample distribution of IEP status</a:t>
            </a:r>
          </a:p>
        </p:txBody>
      </p:sp>
      <p:grpSp>
        <p:nvGrpSpPr>
          <p:cNvPr id="5" name="Group 4" descr="Please refer to notes section for 'Sample distribution of IEP status' chart description">
            <a:extLst>
              <a:ext uri="{FF2B5EF4-FFF2-40B4-BE49-F238E27FC236}">
                <a16:creationId xmlns:a16="http://schemas.microsoft.com/office/drawing/2014/main" id="{2B2F3082-A495-4C9C-BEAF-C57222494B86}"/>
              </a:ext>
            </a:extLst>
          </p:cNvPr>
          <p:cNvGrpSpPr/>
          <p:nvPr/>
        </p:nvGrpSpPr>
        <p:grpSpPr>
          <a:xfrm>
            <a:off x="612772" y="4429283"/>
            <a:ext cx="5404104" cy="1939312"/>
            <a:chOff x="612772" y="4429283"/>
            <a:chExt cx="5404104" cy="1939312"/>
          </a:xfrm>
        </p:grpSpPr>
        <p:graphicFrame>
          <p:nvGraphicFramePr>
            <p:cNvPr id="10" name="Chart 9">
              <a:extLst>
                <a:ext uri="{FF2B5EF4-FFF2-40B4-BE49-F238E27FC236}">
                  <a16:creationId xmlns:a16="http://schemas.microsoft.com/office/drawing/2014/main" id="{719BBEF1-D96D-419D-9B54-95013257A98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786946"/>
                </p:ext>
              </p:extLst>
            </p:nvPr>
          </p:nvGraphicFramePr>
          <p:xfrm>
            <a:off x="612772" y="4429283"/>
            <a:ext cx="5404104" cy="1939312"/>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a:extLst>
                <a:ext uri="{FF2B5EF4-FFF2-40B4-BE49-F238E27FC236}">
                  <a16:creationId xmlns:a16="http://schemas.microsoft.com/office/drawing/2014/main" id="{EA3E5565-8C2D-4058-9C99-7A4C811793EB}"/>
                </a:ext>
                <a:ext uri="{C183D7F6-B498-43B3-948B-1728B52AA6E4}">
                  <adec:decorative xmlns:adec="http://schemas.microsoft.com/office/drawing/2017/decorative" val="1"/>
                </a:ext>
              </a:extLst>
            </p:cNvPr>
            <p:cNvSpPr txBox="1"/>
            <p:nvPr/>
          </p:nvSpPr>
          <p:spPr>
            <a:xfrm>
              <a:off x="2174412" y="5245075"/>
              <a:ext cx="428002" cy="272382"/>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800" b="1" i="0" u="none" strike="noStrike" kern="1200" cap="none" spc="0" normalizeH="0" baseline="0" noProof="0" dirty="0">
                  <a:ln>
                    <a:noFill/>
                  </a:ln>
                  <a:solidFill>
                    <a:srgbClr val="000000"/>
                  </a:solidFill>
                  <a:effectLst/>
                  <a:uLnTx/>
                  <a:uFillTx/>
                  <a:latin typeface="EYInterstate Light"/>
                  <a:ea typeface="+mn-ea"/>
                  <a:cs typeface="+mn-cs"/>
                </a:rPr>
                <a:t>100</a:t>
              </a:r>
            </a:p>
          </p:txBody>
        </p:sp>
      </p:grpSp>
      <p:sp>
        <p:nvSpPr>
          <p:cNvPr id="31" name="Arrow: Left-Right 30">
            <a:extLst>
              <a:ext uri="{FF2B5EF4-FFF2-40B4-BE49-F238E27FC236}">
                <a16:creationId xmlns:a16="http://schemas.microsoft.com/office/drawing/2014/main" id="{0516DCD4-FA70-44FF-8F41-0B36162452CB}"/>
              </a:ext>
            </a:extLst>
          </p:cNvPr>
          <p:cNvSpPr/>
          <p:nvPr/>
        </p:nvSpPr>
        <p:spPr>
          <a:xfrm>
            <a:off x="7213353" y="1140221"/>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Sample results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2" name="Straight Connector 31">
            <a:extLst>
              <a:ext uri="{FF2B5EF4-FFF2-40B4-BE49-F238E27FC236}">
                <a16:creationId xmlns:a16="http://schemas.microsoft.com/office/drawing/2014/main" id="{301AB061-B053-456E-9D18-64051608C8D4}"/>
              </a:ext>
              <a:ext uri="{C183D7F6-B498-43B3-948B-1728B52AA6E4}">
                <adec:decorative xmlns:adec="http://schemas.microsoft.com/office/drawing/2017/decorative" val="1"/>
              </a:ext>
            </a:extLst>
          </p:cNvPr>
          <p:cNvCxnSpPr>
            <a:stCxn id="31" idx="4"/>
            <a:endCxn id="31" idx="6"/>
          </p:cNvCxnSpPr>
          <p:nvPr/>
        </p:nvCxnSpPr>
        <p:spPr>
          <a:xfrm>
            <a:off x="7213353" y="1397590"/>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ontent Placeholder 3">
            <a:extLst>
              <a:ext uri="{FF2B5EF4-FFF2-40B4-BE49-F238E27FC236}">
                <a16:creationId xmlns:a16="http://schemas.microsoft.com/office/drawing/2014/main" id="{6AF582F9-2245-40E0-B53D-49DF9709C368}"/>
              </a:ext>
            </a:extLst>
          </p:cNvPr>
          <p:cNvSpPr txBox="1">
            <a:spLocks/>
          </p:cNvSpPr>
          <p:nvPr/>
        </p:nvSpPr>
        <p:spPr>
          <a:xfrm>
            <a:off x="6181475" y="1465082"/>
            <a:ext cx="5402445" cy="4647426"/>
          </a:xfrm>
          <a:prstGeom prst="rect">
            <a:avLst/>
          </a:prstGeom>
        </p:spPr>
        <p:txBody>
          <a:bodyPr wrap="square">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DOE 40 (evaluation results) is not explicitly stated in IEP, unlike other fields and was not included in our review</a:t>
            </a:r>
            <a:endPar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a:p>
            <a:pPr marL="263525" marR="0" lvl="0" indent="-263525"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lang="en-US" sz="1200" b="1" dirty="0">
                <a:solidFill>
                  <a:srgbClr val="2E2E38"/>
                </a:solidFill>
                <a:latin typeface="EYInterstate Light" panose="02000506000000020004" pitchFamily="2" charset="0"/>
                <a:cs typeface="+mn-cs"/>
              </a:rPr>
              <a:t>25</a:t>
            </a:r>
            <a:r>
              <a:rPr kumimoji="0" lang="en-US" sz="12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 IEPs were overdue as of June 30, 2022. Eight (8) out of 25 IEPs became overdue prior to SY 2021-2022</a:t>
            </a:r>
          </a:p>
          <a:p>
            <a:pPr marL="457518"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dates of becoming overdue in the IEP matched the end dates listed in EdPlan</a:t>
            </a:r>
          </a:p>
          <a:p>
            <a:pPr marL="457518"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For two (2) samples out of those 8, data showed that the student was an active IEP student with an </a:t>
            </a:r>
            <a:r>
              <a:rPr lang="en-US" sz="1200" dirty="0">
                <a:solidFill>
                  <a:srgbClr val="2E2E38"/>
                </a:solidFill>
                <a:latin typeface="EYInterstate Light" panose="02000506000000020004" pitchFamily="2" charset="0"/>
                <a:cs typeface="+mn-cs"/>
              </a:rPr>
              <a:t>overdue</a:t>
            </a: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 IEP</a:t>
            </a:r>
          </a:p>
          <a:p>
            <a:pPr marL="457518"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For six (6) samples out of those 8, data showed that the student was no longer a Special Ed student in EdPlan </a:t>
            </a:r>
          </a:p>
          <a:p>
            <a:pPr marL="721043" marR="0" lvl="2"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Five (5) of these students were appropriately included in BPS certified data to DESE as of 6/30/2022 since they received Special Education services at some point during the year</a:t>
            </a:r>
          </a:p>
          <a:p>
            <a:pPr marL="721043" marR="0" lvl="2"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One (1) student was excluded from SIMS submission (based on value 500 in DOE038, which means the student was no longer a Special Education Student). This student’s IEP became overdue in October 2021</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For three (3) students who are noted as ‘No Longer Special Ed’ in the graph on the left, we received the Special Education Eligibility/Initial and Reevaluation Determination document showing that they are no longer eligible for Special Education services</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14 out of 100 students sampled had IEPs that had a variance in at least one DOE field between the actual IEP and EdPlan</a:t>
            </a:r>
          </a:p>
        </p:txBody>
      </p:sp>
      <p:sp>
        <p:nvSpPr>
          <p:cNvPr id="27" name="source_63804743468530966221" descr="Source">
            <a:extLst>
              <a:ext uri="{FF2B5EF4-FFF2-40B4-BE49-F238E27FC236}">
                <a16:creationId xmlns:a16="http://schemas.microsoft.com/office/drawing/2014/main" id="{18DAC8D9-8C95-45EE-A538-1EA392567ECC}"/>
              </a:ext>
            </a:extLst>
          </p:cNvPr>
          <p:cNvSpPr txBox="1"/>
          <p:nvPr/>
        </p:nvSpPr>
        <p:spPr>
          <a:xfrm>
            <a:off x="581342" y="6561447"/>
            <a:ext cx="2991846"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EdPlan SY2021-22 June 30</a:t>
            </a:r>
            <a:r>
              <a:rPr kumimoji="0" lang="en-US" sz="800" b="0" i="0" u="none" strike="noStrike" kern="1200" cap="none" spc="0" normalizeH="0" baseline="30000" noProof="0" dirty="0">
                <a:ln>
                  <a:noFill/>
                </a:ln>
                <a:solidFill>
                  <a:srgbClr val="2E2E38"/>
                </a:solidFill>
                <a:effectLst/>
                <a:uLnTx/>
                <a:uFillTx/>
                <a:latin typeface="EYInterstate Light"/>
                <a:ea typeface="+mn-ea"/>
                <a:cs typeface="Arial" panose="020B0604020202020204" pitchFamily="34" charset="0"/>
              </a:rPr>
              <a:t>th</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extract; Aspen; EY DESE, BPS, and school interviews; BPS and DESE policies</a:t>
            </a:r>
          </a:p>
        </p:txBody>
      </p:sp>
      <p:sp>
        <p:nvSpPr>
          <p:cNvPr id="36" name="TextBox 35">
            <a:extLst>
              <a:ext uri="{FF2B5EF4-FFF2-40B4-BE49-F238E27FC236}">
                <a16:creationId xmlns:a16="http://schemas.microsoft.com/office/drawing/2014/main" id="{E59382EB-B2A6-43BD-AFF8-C66CFF79AEEA}"/>
              </a:ext>
            </a:extLst>
          </p:cNvPr>
          <p:cNvSpPr txBox="1"/>
          <p:nvPr/>
        </p:nvSpPr>
        <p:spPr>
          <a:xfrm>
            <a:off x="3952568" y="6420236"/>
            <a:ext cx="5032261"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23FFDD67-938A-4327-B308-9AC521AB5827}"/>
              </a:ext>
            </a:extLst>
          </p:cNvPr>
          <p:cNvSpPr>
            <a:spLocks noGrp="1"/>
          </p:cNvSpPr>
          <p:nvPr>
            <p:ph type="dt" sz="half" idx="10"/>
          </p:nvPr>
        </p:nvSpPr>
        <p:spPr>
          <a:xfrm>
            <a:off x="9193161" y="6561447"/>
            <a:ext cx="1086112"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C57885BE-679F-4F4B-9FBA-0BED0B11580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2621948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5FC093-F71B-4B47-8EA1-64396642798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9765006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1" name="think-cell Slide" r:id="rId7" imgW="360" imgH="360" progId="TCLayout.ActiveDocument.1">
                  <p:embed/>
                </p:oleObj>
              </mc:Choice>
              <mc:Fallback>
                <p:oleObj name="think-cell Slide" r:id="rId7" imgW="360" imgH="360" progId="TCLayout.ActiveDocument.1">
                  <p:embed/>
                  <p:pic>
                    <p:nvPicPr>
                      <p:cNvPr id="5" name="Object 4" hidden="1">
                        <a:extLst>
                          <a:ext uri="{FF2B5EF4-FFF2-40B4-BE49-F238E27FC236}">
                            <a16:creationId xmlns:a16="http://schemas.microsoft.com/office/drawing/2014/main" id="{7C5FC093-F71B-4B47-8EA1-64396642798A}"/>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65AC15E6-1C24-4B68-BF42-354B7F176210}"/>
              </a:ext>
            </a:extLst>
          </p:cNvPr>
          <p:cNvSpPr>
            <a:spLocks noGrp="1"/>
          </p:cNvSpPr>
          <p:nvPr>
            <p:ph type="title"/>
          </p:nvPr>
        </p:nvSpPr>
        <p:spPr>
          <a:xfrm>
            <a:off x="609918" y="294200"/>
            <a:ext cx="10978515" cy="590880"/>
          </a:xfrm>
        </p:spPr>
        <p:txBody>
          <a:bodyPr vert="horz"/>
          <a:lstStyle/>
          <a:p>
            <a:r>
              <a:rPr lang="en-US" dirty="0"/>
              <a:t>Appendix</a:t>
            </a:r>
            <a:br>
              <a:rPr lang="en-US" dirty="0"/>
            </a:br>
            <a:r>
              <a:rPr lang="en-US" sz="1600" dirty="0"/>
              <a:t>SIMS and EdPlan data were compared to assess Special Ed data accuracy and completion </a:t>
            </a:r>
            <a:endParaRPr lang="en-US" dirty="0"/>
          </a:p>
        </p:txBody>
      </p:sp>
      <p:sp>
        <p:nvSpPr>
          <p:cNvPr id="10" name="Rectangle 9">
            <a:extLst>
              <a:ext uri="{FF2B5EF4-FFF2-40B4-BE49-F238E27FC236}">
                <a16:creationId xmlns:a16="http://schemas.microsoft.com/office/drawing/2014/main" id="{DE8F6FA4-FBC3-4B6F-BDD0-B48AFA452AC0}"/>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18" name="Text box_6380524123959099444">
            <a:extLst>
              <a:ext uri="{FF2B5EF4-FFF2-40B4-BE49-F238E27FC236}">
                <a16:creationId xmlns:a16="http://schemas.microsoft.com/office/drawing/2014/main" id="{2ADD368F-D547-484C-BF6A-0F0EE21C678F}"/>
              </a:ext>
            </a:extLst>
          </p:cNvPr>
          <p:cNvSpPr/>
          <p:nvPr>
            <p:custDataLst>
              <p:tags r:id="rId3"/>
            </p:custDataLst>
          </p:nvPr>
        </p:nvSpPr>
        <p:spPr>
          <a:xfrm>
            <a:off x="9994581" y="495338"/>
            <a:ext cx="743364" cy="33855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1a. Special Education</a:t>
            </a:r>
          </a:p>
        </p:txBody>
      </p:sp>
      <p:sp>
        <p:nvSpPr>
          <p:cNvPr id="15" name="Text box_6380524123959099444">
            <a:extLst>
              <a:ext uri="{FF2B5EF4-FFF2-40B4-BE49-F238E27FC236}">
                <a16:creationId xmlns:a16="http://schemas.microsoft.com/office/drawing/2014/main" id="{0F4B7C80-C879-48C0-B39C-596ED3011339}"/>
              </a:ext>
            </a:extLst>
          </p:cNvPr>
          <p:cNvSpPr/>
          <p:nvPr>
            <p:custDataLst>
              <p:tags r:id="rId4"/>
            </p:custDataLst>
          </p:nvPr>
        </p:nvSpPr>
        <p:spPr>
          <a:xfrm>
            <a:off x="10812642" y="495338"/>
            <a:ext cx="743364" cy="33855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1b. EL</a:t>
            </a:r>
          </a:p>
        </p:txBody>
      </p:sp>
      <p:sp>
        <p:nvSpPr>
          <p:cNvPr id="16" name="Arrow: Left-Right 15">
            <a:extLst>
              <a:ext uri="{FF2B5EF4-FFF2-40B4-BE49-F238E27FC236}">
                <a16:creationId xmlns:a16="http://schemas.microsoft.com/office/drawing/2014/main" id="{28577E86-20D5-4634-8368-2B77996AF1C8}"/>
              </a:ext>
            </a:extLst>
          </p:cNvPr>
          <p:cNvSpPr/>
          <p:nvPr/>
        </p:nvSpPr>
        <p:spPr>
          <a:xfrm>
            <a:off x="4056279" y="1070362"/>
            <a:ext cx="408579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Special Education data sets used</a:t>
            </a:r>
            <a:endParaRPr kumimoji="0" lang="en-US" sz="1200" b="0" i="1"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7" name="Straight Connector 16">
            <a:extLst>
              <a:ext uri="{FF2B5EF4-FFF2-40B4-BE49-F238E27FC236}">
                <a16:creationId xmlns:a16="http://schemas.microsoft.com/office/drawing/2014/main" id="{3CA86207-4ECA-4420-BD56-7DAD278E090B}"/>
              </a:ext>
              <a:ext uri="{C183D7F6-B498-43B3-948B-1728B52AA6E4}">
                <adec:decorative xmlns:adec="http://schemas.microsoft.com/office/drawing/2017/decorative" val="1"/>
              </a:ext>
            </a:extLst>
          </p:cNvPr>
          <p:cNvCxnSpPr>
            <a:stCxn id="16" idx="4"/>
            <a:endCxn id="16" idx="6"/>
          </p:cNvCxnSpPr>
          <p:nvPr/>
        </p:nvCxnSpPr>
        <p:spPr>
          <a:xfrm>
            <a:off x="4056279" y="1327731"/>
            <a:ext cx="408579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443E3F59-1234-4212-8307-171897274DFE}"/>
              </a:ext>
            </a:extLst>
          </p:cNvPr>
          <p:cNvSpPr txBox="1">
            <a:spLocks/>
          </p:cNvSpPr>
          <p:nvPr/>
        </p:nvSpPr>
        <p:spPr>
          <a:xfrm>
            <a:off x="612776" y="1448699"/>
            <a:ext cx="10953682" cy="1077218"/>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We obtained the Special Education fields in the SIMS submission as of 6/30/22 and compared this data to the EdPlan data that we received from BPS to ensure data completeness and accuracy for SIMS reporting.</a:t>
            </a:r>
          </a:p>
          <a:p>
            <a:pPr marL="548958" marR="0" lvl="1" indent="-274320"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We reviewed the relevant DOE fields for Special Education and determined whether there was a difference between the SIMS submission and EdPlan (both as of June 30th, 2022) in each field for each student (population-wide analysis)</a:t>
            </a:r>
          </a:p>
          <a:p>
            <a:pPr marL="548958" marR="0" lvl="1" indent="-274320" algn="l" defTabSz="914390" rtl="0" eaLnBrk="1" fontAlgn="auto" latinLnBrk="0" hangingPunct="1">
              <a:lnSpc>
                <a:spcPct val="100000"/>
              </a:lnSpc>
              <a:spcBef>
                <a:spcPts val="600"/>
              </a:spcBef>
              <a:spcAft>
                <a:spcPts val="0"/>
              </a:spcAft>
              <a:buClr>
                <a:srgbClr val="2E2E38"/>
              </a:buClr>
              <a:buSzPct val="100000"/>
              <a:buFont typeface="EYInterstate" panose="02000503020000020004" pitchFamily="2" charset="0"/>
              <a:buChar char="•"/>
              <a:tabLst/>
              <a:defRPr/>
            </a:pPr>
            <a:r>
              <a:rPr kumimoji="0" lang="en-US" sz="12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Only the DOE032, DOE034, DOE036, and DOE038 fields were reviewed</a:t>
            </a:r>
          </a:p>
        </p:txBody>
      </p:sp>
      <p:graphicFrame>
        <p:nvGraphicFramePr>
          <p:cNvPr id="8" name="Table 7">
            <a:extLst>
              <a:ext uri="{FF2B5EF4-FFF2-40B4-BE49-F238E27FC236}">
                <a16:creationId xmlns:a16="http://schemas.microsoft.com/office/drawing/2014/main" id="{95957196-BAF6-4B8C-80E6-B6EDF5DABF78}"/>
              </a:ext>
            </a:extLst>
          </p:cNvPr>
          <p:cNvGraphicFramePr>
            <a:graphicFrameLocks noGrp="1"/>
          </p:cNvGraphicFramePr>
          <p:nvPr/>
        </p:nvGraphicFramePr>
        <p:xfrm>
          <a:off x="612775" y="2568742"/>
          <a:ext cx="10981944" cy="3788972"/>
        </p:xfrm>
        <a:graphic>
          <a:graphicData uri="http://schemas.openxmlformats.org/drawingml/2006/table">
            <a:tbl>
              <a:tblPr firstRow="1">
                <a:tableStyleId>{2D5ABB26-0587-4C30-8999-92F81FD0307C}</a:tableStyleId>
              </a:tblPr>
              <a:tblGrid>
                <a:gridCol w="4941014">
                  <a:extLst>
                    <a:ext uri="{9D8B030D-6E8A-4147-A177-3AD203B41FA5}">
                      <a16:colId xmlns:a16="http://schemas.microsoft.com/office/drawing/2014/main" val="2285825454"/>
                    </a:ext>
                  </a:extLst>
                </a:gridCol>
                <a:gridCol w="1377455">
                  <a:extLst>
                    <a:ext uri="{9D8B030D-6E8A-4147-A177-3AD203B41FA5}">
                      <a16:colId xmlns:a16="http://schemas.microsoft.com/office/drawing/2014/main" val="2886172334"/>
                    </a:ext>
                  </a:extLst>
                </a:gridCol>
                <a:gridCol w="4663475">
                  <a:extLst>
                    <a:ext uri="{9D8B030D-6E8A-4147-A177-3AD203B41FA5}">
                      <a16:colId xmlns:a16="http://schemas.microsoft.com/office/drawing/2014/main" val="4086269637"/>
                    </a:ext>
                  </a:extLst>
                </a:gridCol>
              </a:tblGrid>
              <a:tr h="248869">
                <a:tc>
                  <a:txBody>
                    <a:bodyPr/>
                    <a:lstStyle/>
                    <a:p>
                      <a:pPr algn="l" fontAlgn="b"/>
                      <a:r>
                        <a:rPr lang="en-US" sz="1200" b="1" u="none" strike="noStrike" dirty="0">
                          <a:solidFill>
                            <a:schemeClr val="bg1"/>
                          </a:solidFill>
                          <a:effectLst/>
                          <a:latin typeface="+mj-lt"/>
                        </a:rPr>
                        <a:t>Item</a:t>
                      </a:r>
                      <a:endParaRPr lang="en-US" sz="1200" b="1" i="0" u="none" strike="noStrike" dirty="0">
                        <a:solidFill>
                          <a:schemeClr val="bg1"/>
                        </a:solidFill>
                        <a:effectLst/>
                        <a:latin typeface="+mj-lt"/>
                      </a:endParaRP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l" fontAlgn="b"/>
                      <a:r>
                        <a:rPr lang="en-US" sz="1200" b="1" u="none" strike="noStrike" dirty="0">
                          <a:solidFill>
                            <a:schemeClr val="bg1"/>
                          </a:solidFill>
                          <a:effectLst/>
                          <a:latin typeface="+mj-lt"/>
                        </a:rPr>
                        <a:t>Count</a:t>
                      </a:r>
                      <a:endParaRPr lang="en-US" sz="1200" b="1" i="0" u="none" strike="noStrike" dirty="0">
                        <a:solidFill>
                          <a:schemeClr val="bg1"/>
                        </a:solidFill>
                        <a:effectLst/>
                        <a:latin typeface="+mj-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l" fontAlgn="b"/>
                      <a:r>
                        <a:rPr lang="en-US" sz="1200" b="1" u="none" strike="noStrike" dirty="0">
                          <a:solidFill>
                            <a:schemeClr val="bg1"/>
                          </a:solidFill>
                          <a:effectLst/>
                          <a:latin typeface="+mj-lt"/>
                        </a:rPr>
                        <a:t>Notes</a:t>
                      </a:r>
                      <a:endParaRPr lang="en-US" sz="1200" b="1" i="0" u="none" strike="noStrike" dirty="0">
                        <a:solidFill>
                          <a:schemeClr val="bg1"/>
                        </a:solidFill>
                        <a:effectLst/>
                        <a:latin typeface="+mj-lt"/>
                      </a:endParaRP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2615790325"/>
                  </a:ext>
                </a:extLst>
              </a:tr>
              <a:tr h="248869">
                <a:tc>
                  <a:txBody>
                    <a:bodyPr/>
                    <a:lstStyle/>
                    <a:p>
                      <a:pPr algn="l" fontAlgn="b"/>
                      <a:r>
                        <a:rPr lang="en-US" sz="1100" b="0" i="0" u="none" strike="noStrike" dirty="0">
                          <a:solidFill>
                            <a:schemeClr val="bg1"/>
                          </a:solidFill>
                          <a:effectLst/>
                          <a:latin typeface="+mn-lt"/>
                        </a:rPr>
                        <a:t># of Special Education students in SIMS</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n-lt"/>
                        </a:rPr>
                        <a:t>14,301</a:t>
                      </a:r>
                      <a:endParaRPr lang="en-US" sz="1100" b="0" i="0" u="none"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2E2E38"/>
                          </a:solidFill>
                          <a:effectLst/>
                          <a:latin typeface="+mn-lt"/>
                          <a:ea typeface="+mn-ea"/>
                          <a:cs typeface="+mn-cs"/>
                        </a:rPr>
                        <a:t>Based on June 30</a:t>
                      </a:r>
                      <a:r>
                        <a:rPr lang="en-US" sz="1100" b="0" i="0" u="none" strike="noStrike" kern="1200" baseline="30000" dirty="0">
                          <a:solidFill>
                            <a:srgbClr val="2E2E38"/>
                          </a:solidFill>
                          <a:effectLst/>
                          <a:latin typeface="+mn-lt"/>
                          <a:ea typeface="+mn-ea"/>
                          <a:cs typeface="+mn-cs"/>
                        </a:rPr>
                        <a:t>th</a:t>
                      </a:r>
                      <a:r>
                        <a:rPr lang="en-US" sz="1100" b="0" i="0" u="none" strike="noStrike" kern="1200" dirty="0">
                          <a:solidFill>
                            <a:srgbClr val="2E2E38"/>
                          </a:solidFill>
                          <a:effectLst/>
                          <a:latin typeface="+mn-lt"/>
                          <a:ea typeface="+mn-ea"/>
                          <a:cs typeface="+mn-cs"/>
                        </a:rPr>
                        <a:t>, 2022 SIMS submission</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02293587"/>
                  </a:ext>
                </a:extLst>
              </a:tr>
              <a:tr h="262028">
                <a:tc>
                  <a:txBody>
                    <a:bodyPr/>
                    <a:lstStyle/>
                    <a:p>
                      <a:pPr algn="l" fontAlgn="b"/>
                      <a:r>
                        <a:rPr lang="en-US" sz="1100" u="none" strike="noStrike" dirty="0">
                          <a:solidFill>
                            <a:schemeClr val="bg1"/>
                          </a:solidFill>
                          <a:effectLst/>
                          <a:latin typeface="+mn-lt"/>
                        </a:rPr>
                        <a:t># of students with nulls in DOE036 – Nature of Primary Disability</a:t>
                      </a:r>
                      <a:endParaRPr lang="en-US" sz="1100" b="0" i="0" u="none"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n-lt"/>
                        </a:rPr>
                        <a:t>(3)</a:t>
                      </a:r>
                      <a:endParaRPr lang="en-US" sz="1100" b="0" i="0" u="none"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2E2E38"/>
                          </a:solidFill>
                          <a:effectLst/>
                          <a:latin typeface="+mn-lt"/>
                          <a:ea typeface="+mn-ea"/>
                          <a:cs typeface="+mn-cs"/>
                        </a:rPr>
                        <a:t>Based on review of EdPlan data</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65741332"/>
                  </a:ext>
                </a:extLst>
              </a:tr>
              <a:tr h="413288">
                <a:tc>
                  <a:txBody>
                    <a:bodyPr/>
                    <a:lstStyle/>
                    <a:p>
                      <a:pPr algn="l" fontAlgn="b"/>
                      <a:r>
                        <a:rPr lang="en-US" sz="1100" b="1" i="0" u="none" strike="noStrike" dirty="0">
                          <a:solidFill>
                            <a:schemeClr val="bg1"/>
                          </a:solidFill>
                          <a:effectLst/>
                          <a:latin typeface="+mn-lt"/>
                        </a:rPr>
                        <a:t># of Special Education students with complete SIMS and EdPlan data</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ctr" fontAlgn="b"/>
                      <a:r>
                        <a:rPr lang="en-US" sz="1100" b="1" u="sng" strike="noStrike" dirty="0">
                          <a:solidFill>
                            <a:schemeClr val="bg1"/>
                          </a:solidFill>
                          <a:effectLst/>
                          <a:latin typeface="+mn-lt"/>
                        </a:rPr>
                        <a:t>14,298</a:t>
                      </a:r>
                      <a:endParaRPr lang="en-US" sz="1100" b="1" i="0" u="sng"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l" fontAlgn="b"/>
                      <a:r>
                        <a:rPr lang="en-US" sz="1100" b="0" i="0" u="none" strike="noStrike" dirty="0">
                          <a:solidFill>
                            <a:schemeClr val="bg1"/>
                          </a:solidFill>
                          <a:effectLst/>
                          <a:latin typeface="+mn-lt"/>
                        </a:rPr>
                        <a:t>Difference of first two rows</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extLst>
                  <a:ext uri="{0D108BD9-81ED-4DB2-BD59-A6C34878D82A}">
                    <a16:rowId xmlns:a16="http://schemas.microsoft.com/office/drawing/2014/main" val="1809579527"/>
                  </a:ext>
                </a:extLst>
              </a:tr>
              <a:tr h="577707">
                <a:tc>
                  <a:txBody>
                    <a:bodyPr/>
                    <a:lstStyle/>
                    <a:p>
                      <a:pPr algn="l" fontAlgn="b"/>
                      <a:r>
                        <a:rPr lang="en-US" sz="1100" b="0" i="0" u="none" strike="noStrike" dirty="0">
                          <a:solidFill>
                            <a:schemeClr val="bg1"/>
                          </a:solidFill>
                          <a:effectLst/>
                          <a:latin typeface="+mn-lt"/>
                        </a:rPr>
                        <a:t>EdPlan data shows the student as no longer Special Education while they are active in the SIMS submission</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757</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b="0" i="0" u="none" strike="noStrike" dirty="0">
                          <a:solidFill>
                            <a:schemeClr val="bg1"/>
                          </a:solidFill>
                          <a:effectLst/>
                          <a:latin typeface="+mn-lt"/>
                        </a:rPr>
                        <a:t>The student’s level of need and nature of primary disability fields in EdPlan are 500, which means they are not Special Education. They have active DOE fields in the SIMS submission. 173 of these students had active 504 Plans and were previous special education students</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007926581"/>
                  </a:ext>
                </a:extLst>
              </a:tr>
              <a:tr h="413288">
                <a:tc>
                  <a:txBody>
                    <a:bodyPr/>
                    <a:lstStyle/>
                    <a:p>
                      <a:pPr algn="l" fontAlgn="b"/>
                      <a:r>
                        <a:rPr lang="en-US" sz="1100" b="0" i="0" u="none" strike="noStrike" dirty="0">
                          <a:solidFill>
                            <a:schemeClr val="bg1"/>
                          </a:solidFill>
                          <a:effectLst/>
                          <a:latin typeface="+mn-lt"/>
                        </a:rPr>
                        <a:t>Mismatched in one DOE field</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226</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b="0" i="0" u="none" strike="noStrike" dirty="0">
                          <a:solidFill>
                            <a:schemeClr val="bg1"/>
                          </a:solidFill>
                          <a:effectLst/>
                          <a:latin typeface="+mn-lt"/>
                        </a:rPr>
                        <a:t>One DOE field (either DOE34, DOE36, or DOE38) is different between the SIMS submission and EdPlan</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742929820"/>
                  </a:ext>
                </a:extLst>
              </a:tr>
              <a:tr h="381547">
                <a:tc>
                  <a:txBody>
                    <a:bodyPr/>
                    <a:lstStyle/>
                    <a:p>
                      <a:pPr>
                        <a:spcBef>
                          <a:spcPts val="600"/>
                        </a:spcBef>
                        <a:spcAft>
                          <a:spcPts val="0"/>
                        </a:spcAft>
                        <a:buClr>
                          <a:schemeClr val="bg1"/>
                        </a:buClr>
                        <a:buFont typeface="EYInterstate" panose="02000503020000020004" pitchFamily="2" charset="0"/>
                        <a:buNone/>
                        <a:defRPr/>
                      </a:pPr>
                      <a:r>
                        <a:rPr lang="en-US" sz="1100" dirty="0">
                          <a:solidFill>
                            <a:schemeClr val="bg1"/>
                          </a:solidFill>
                          <a:latin typeface="+mn-lt"/>
                          <a:cs typeface="+mn-cs"/>
                        </a:rPr>
                        <a:t>Mismatched on multiple DOE fields but are still Special Education students </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149</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bg1"/>
                          </a:solidFill>
                          <a:effectLst/>
                          <a:latin typeface="+mn-lt"/>
                          <a:ea typeface="+mn-ea"/>
                          <a:cs typeface="+mn-cs"/>
                        </a:rPr>
                        <a:t>These students have multiple DOE fields that differ between EdPlan and the SIMS submission</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960586442"/>
                  </a:ext>
                </a:extLst>
              </a:tr>
              <a:tr h="248869">
                <a:tc>
                  <a:txBody>
                    <a:bodyPr/>
                    <a:lstStyle/>
                    <a:p>
                      <a:pPr algn="l" fontAlgn="b"/>
                      <a:r>
                        <a:rPr lang="en-US" sz="1100" b="1" u="none" strike="noStrike" dirty="0">
                          <a:solidFill>
                            <a:schemeClr val="bg1"/>
                          </a:solidFill>
                          <a:effectLst/>
                          <a:latin typeface="+mn-lt"/>
                        </a:rPr>
                        <a:t>Total # of students with different EdPlan and SIMS submission fields</a:t>
                      </a:r>
                      <a:endParaRPr lang="en-US" sz="1100" b="1" i="0" u="none" strike="noStrike" dirty="0">
                        <a:solidFill>
                          <a:schemeClr val="bg1"/>
                        </a:solidFill>
                        <a:effectLst/>
                        <a:latin typeface="+mn-lt"/>
                      </a:endParaRP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ctr" fontAlgn="b"/>
                      <a:r>
                        <a:rPr lang="en-US" sz="1100" b="1" i="0" u="none" strike="noStrike" dirty="0">
                          <a:solidFill>
                            <a:schemeClr val="bg1"/>
                          </a:solidFill>
                          <a:effectLst/>
                          <a:latin typeface="+mn-lt"/>
                        </a:rPr>
                        <a:t>1,132</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l" fontAlgn="b"/>
                      <a:r>
                        <a:rPr lang="en-US" sz="1100" b="0" i="0" u="none" strike="noStrike" dirty="0">
                          <a:solidFill>
                            <a:schemeClr val="bg1"/>
                          </a:solidFill>
                          <a:effectLst/>
                          <a:latin typeface="+mn-lt"/>
                        </a:rPr>
                        <a:t>Sum of three rows above</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extLst>
                  <a:ext uri="{0D108BD9-81ED-4DB2-BD59-A6C34878D82A}">
                    <a16:rowId xmlns:a16="http://schemas.microsoft.com/office/drawing/2014/main" val="3318772456"/>
                  </a:ext>
                </a:extLst>
              </a:tr>
              <a:tr h="248869">
                <a:tc>
                  <a:txBody>
                    <a:bodyPr/>
                    <a:lstStyle/>
                    <a:p>
                      <a:pPr algn="l" fontAlgn="b"/>
                      <a:r>
                        <a:rPr lang="en-US" sz="1100" b="1" i="0" u="none" strike="noStrike" dirty="0">
                          <a:solidFill>
                            <a:schemeClr val="bg1"/>
                          </a:solidFill>
                          <a:effectLst/>
                          <a:latin typeface="+mn-lt"/>
                        </a:rPr>
                        <a:t>Total # of students with identical EdPlan and SIMS submission field</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1" i="0" u="none" strike="noStrike" dirty="0">
                          <a:solidFill>
                            <a:schemeClr val="bg1"/>
                          </a:solidFill>
                          <a:effectLst/>
                          <a:latin typeface="+mn-lt"/>
                        </a:rPr>
                        <a:t>13,166</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b="0" i="0" u="none" strike="noStrike" dirty="0">
                          <a:solidFill>
                            <a:schemeClr val="bg1"/>
                          </a:solidFill>
                          <a:effectLst/>
                          <a:latin typeface="+mn-lt"/>
                        </a:rPr>
                        <a:t>Students who did not have any variances in their DOE fields between Ed Plan and SIMS</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786590631"/>
                  </a:ext>
                </a:extLst>
              </a:tr>
              <a:tr h="248869">
                <a:tc>
                  <a:txBody>
                    <a:bodyPr/>
                    <a:lstStyle/>
                    <a:p>
                      <a:pPr marL="0" marR="0" lvl="0" indent="0" algn="l" defTabSz="913486" rtl="0" eaLnBrk="1" fontAlgn="b" latinLnBrk="0" hangingPunct="1">
                        <a:lnSpc>
                          <a:spcPct val="100000"/>
                        </a:lnSpc>
                        <a:spcBef>
                          <a:spcPts val="0"/>
                        </a:spcBef>
                        <a:spcAft>
                          <a:spcPts val="0"/>
                        </a:spcAft>
                        <a:buClrTx/>
                        <a:buSzTx/>
                        <a:buFontTx/>
                        <a:buNone/>
                        <a:tabLst/>
                        <a:defRPr/>
                      </a:pPr>
                      <a:r>
                        <a:rPr lang="en-US" sz="1100" b="1" i="0" u="none" strike="noStrike" kern="1200" dirty="0">
                          <a:solidFill>
                            <a:schemeClr val="bg1"/>
                          </a:solidFill>
                          <a:effectLst/>
                          <a:latin typeface="+mn-lt"/>
                          <a:ea typeface="+mn-ea"/>
                          <a:cs typeface="+mn-cs"/>
                        </a:rPr>
                        <a:t># of Special Education students with complete SIMS and EdPlan info</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ctr" fontAlgn="b"/>
                      <a:r>
                        <a:rPr lang="en-US" sz="1100" b="1" u="sng" strike="noStrike" kern="1200" dirty="0">
                          <a:solidFill>
                            <a:schemeClr val="bg1"/>
                          </a:solidFill>
                          <a:effectLst/>
                          <a:latin typeface="+mn-lt"/>
                          <a:ea typeface="+mn-ea"/>
                          <a:cs typeface="+mn-cs"/>
                        </a:rPr>
                        <a:t>14,298</a:t>
                      </a:r>
                      <a:endParaRPr lang="en-US" sz="1100" b="1" i="0" u="sng" strike="noStrike" dirty="0">
                        <a:solidFill>
                          <a:schemeClr val="bg1"/>
                        </a:solidFill>
                        <a:effectLst/>
                        <a:latin typeface="+mn-lt"/>
                      </a:endParaRP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l" fontAlgn="b"/>
                      <a:endParaRPr lang="en-US" sz="1100" b="0" i="0" u="none" strike="noStrike" dirty="0">
                        <a:solidFill>
                          <a:schemeClr val="bg1"/>
                        </a:solidFill>
                        <a:effectLst/>
                        <a:latin typeface="+mn-lt"/>
                      </a:endParaRP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extLst>
                  <a:ext uri="{0D108BD9-81ED-4DB2-BD59-A6C34878D82A}">
                    <a16:rowId xmlns:a16="http://schemas.microsoft.com/office/drawing/2014/main" val="1091182834"/>
                  </a:ext>
                </a:extLst>
              </a:tr>
            </a:tbl>
          </a:graphicData>
        </a:graphic>
      </p:graphicFrame>
      <p:sp>
        <p:nvSpPr>
          <p:cNvPr id="13" name="source_63804743468530966221" descr="Source">
            <a:extLst>
              <a:ext uri="{FF2B5EF4-FFF2-40B4-BE49-F238E27FC236}">
                <a16:creationId xmlns:a16="http://schemas.microsoft.com/office/drawing/2014/main" id="{B0FD7777-C75D-4CF2-9583-01C880DD5F5B}"/>
              </a:ext>
            </a:extLst>
          </p:cNvPr>
          <p:cNvSpPr txBox="1"/>
          <p:nvPr/>
        </p:nvSpPr>
        <p:spPr>
          <a:xfrm>
            <a:off x="581342" y="6561447"/>
            <a:ext cx="2528992" cy="1046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EdPlan SY2021-22 June 30</a:t>
            </a:r>
            <a:r>
              <a:rPr kumimoji="0" lang="en-US" sz="800" b="0" i="0" u="none" strike="noStrike" kern="1200" cap="none" spc="0" normalizeH="0" baseline="30000" noProof="0" dirty="0">
                <a:ln>
                  <a:noFill/>
                </a:ln>
                <a:solidFill>
                  <a:srgbClr val="2E2E38"/>
                </a:solidFill>
                <a:effectLst/>
                <a:uLnTx/>
                <a:uFillTx/>
                <a:latin typeface="EYInterstate Light"/>
                <a:ea typeface="+mn-ea"/>
                <a:cs typeface="Arial" panose="020B0604020202020204" pitchFamily="34" charset="0"/>
              </a:rPr>
              <a:t>th</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extract; Aspen</a:t>
            </a:r>
          </a:p>
        </p:txBody>
      </p:sp>
      <p:sp>
        <p:nvSpPr>
          <p:cNvPr id="20" name="TextBox 19">
            <a:extLst>
              <a:ext uri="{FF2B5EF4-FFF2-40B4-BE49-F238E27FC236}">
                <a16:creationId xmlns:a16="http://schemas.microsoft.com/office/drawing/2014/main" id="{831F5077-C89F-4B96-AD49-BD45453165F2}"/>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1B6A361C-D680-42FA-BE81-EC91F494B1B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A4480504-F8C5-4E90-9141-0D115D69E1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6825148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9D8C32-C855-4859-926D-1AD9272AC1B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685838478"/>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87045" name="think-cell Slide" r:id="rId7" imgW="395" imgH="394" progId="TCLayout.ActiveDocument.1">
                  <p:embed/>
                </p:oleObj>
              </mc:Choice>
              <mc:Fallback>
                <p:oleObj name="think-cell Slide" r:id="rId7" imgW="395" imgH="394" progId="TCLayout.ActiveDocument.1">
                  <p:embed/>
                  <p:pic>
                    <p:nvPicPr>
                      <p:cNvPr id="4" name="Object 3" hidden="1">
                        <a:extLst>
                          <a:ext uri="{FF2B5EF4-FFF2-40B4-BE49-F238E27FC236}">
                            <a16:creationId xmlns:a16="http://schemas.microsoft.com/office/drawing/2014/main" id="{8B9D8C32-C855-4859-926D-1AD9272AC1B2}"/>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C0258E0-7A87-4F40-B000-31A12E24BA10}"/>
              </a:ext>
            </a:extLst>
          </p:cNvPr>
          <p:cNvSpPr>
            <a:spLocks noGrp="1"/>
          </p:cNvSpPr>
          <p:nvPr>
            <p:ph type="title"/>
          </p:nvPr>
        </p:nvSpPr>
        <p:spPr>
          <a:xfrm>
            <a:off x="612776" y="294200"/>
            <a:ext cx="10972800" cy="590880"/>
          </a:xfrm>
        </p:spPr>
        <p:txBody>
          <a:bodyPr vert="horz"/>
          <a:lstStyle/>
          <a:p>
            <a:r>
              <a:rPr lang="en-IN" dirty="0"/>
              <a:t>Appendix</a:t>
            </a:r>
            <a:br>
              <a:rPr lang="en-IN" dirty="0"/>
            </a:br>
            <a:r>
              <a:rPr lang="en-IN" sz="1600" dirty="0"/>
              <a:t>Process flow: English learners (EL)</a:t>
            </a:r>
            <a:endParaRPr lang="en-IN" dirty="0"/>
          </a:p>
        </p:txBody>
      </p:sp>
      <p:sp>
        <p:nvSpPr>
          <p:cNvPr id="38" name="Rectangle 37">
            <a:extLst>
              <a:ext uri="{FF2B5EF4-FFF2-40B4-BE49-F238E27FC236}">
                <a16:creationId xmlns:a16="http://schemas.microsoft.com/office/drawing/2014/main" id="{762AE87E-AEE3-46ED-8D33-426273B562BD}"/>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49" name="Text box_6380524123959099444">
            <a:extLst>
              <a:ext uri="{FF2B5EF4-FFF2-40B4-BE49-F238E27FC236}">
                <a16:creationId xmlns:a16="http://schemas.microsoft.com/office/drawing/2014/main" id="{754B95C1-BBC7-4835-A556-0C5C115FAC04}"/>
              </a:ext>
            </a:extLst>
          </p:cNvPr>
          <p:cNvSpPr/>
          <p:nvPr>
            <p:custDataLst>
              <p:tags r:id="rId3"/>
            </p:custDataLst>
          </p:nvPr>
        </p:nvSpPr>
        <p:spPr>
          <a:xfrm>
            <a:off x="9994581" y="488365"/>
            <a:ext cx="743364" cy="338554"/>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51" name="Text box_6380524123959099444">
            <a:extLst>
              <a:ext uri="{FF2B5EF4-FFF2-40B4-BE49-F238E27FC236}">
                <a16:creationId xmlns:a16="http://schemas.microsoft.com/office/drawing/2014/main" id="{E30082BF-BFBC-450E-9E20-DCECC6DD9A09}"/>
              </a:ext>
            </a:extLst>
          </p:cNvPr>
          <p:cNvSpPr/>
          <p:nvPr>
            <p:custDataLst>
              <p:tags r:id="rId4"/>
            </p:custDataLst>
          </p:nvPr>
        </p:nvSpPr>
        <p:spPr>
          <a:xfrm>
            <a:off x="10812642" y="488125"/>
            <a:ext cx="743364" cy="33855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1b. EL</a:t>
            </a:r>
          </a:p>
        </p:txBody>
      </p:sp>
      <p:grpSp>
        <p:nvGrpSpPr>
          <p:cNvPr id="5" name="Group 4" descr="Please refer to notes section for 'Process flow: English learners (EL)' flow description">
            <a:extLst>
              <a:ext uri="{FF2B5EF4-FFF2-40B4-BE49-F238E27FC236}">
                <a16:creationId xmlns:a16="http://schemas.microsoft.com/office/drawing/2014/main" id="{A8440F13-475A-4384-80AF-DA9662B54A70}"/>
              </a:ext>
            </a:extLst>
          </p:cNvPr>
          <p:cNvGrpSpPr/>
          <p:nvPr/>
        </p:nvGrpSpPr>
        <p:grpSpPr>
          <a:xfrm>
            <a:off x="527846" y="1108088"/>
            <a:ext cx="11057731" cy="4793923"/>
            <a:chOff x="527846" y="1108088"/>
            <a:chExt cx="11057731" cy="4793923"/>
          </a:xfrm>
        </p:grpSpPr>
        <p:sp>
          <p:nvSpPr>
            <p:cNvPr id="41" name="Rectangle 40">
              <a:extLst>
                <a:ext uri="{FF2B5EF4-FFF2-40B4-BE49-F238E27FC236}">
                  <a16:creationId xmlns:a16="http://schemas.microsoft.com/office/drawing/2014/main" id="{1C86A307-E114-459B-8E15-D332E223A4AA}"/>
                </a:ext>
                <a:ext uri="{C183D7F6-B498-43B3-948B-1728B52AA6E4}">
                  <adec:decorative xmlns:adec="http://schemas.microsoft.com/office/drawing/2017/decorative" val="1"/>
                </a:ext>
              </a:extLst>
            </p:cNvPr>
            <p:cNvSpPr/>
            <p:nvPr/>
          </p:nvSpPr>
          <p:spPr bwMode="auto">
            <a:xfrm>
              <a:off x="612777" y="2081570"/>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43" name="Arc 42">
              <a:extLst>
                <a:ext uri="{FF2B5EF4-FFF2-40B4-BE49-F238E27FC236}">
                  <a16:creationId xmlns:a16="http://schemas.microsoft.com/office/drawing/2014/main" id="{FF1C6264-E943-41BD-B1FA-675AAC5317EA}"/>
                </a:ext>
                <a:ext uri="{C183D7F6-B498-43B3-948B-1728B52AA6E4}">
                  <adec:decorative xmlns:adec="http://schemas.microsoft.com/office/drawing/2017/decorative" val="1"/>
                </a:ext>
              </a:extLst>
            </p:cNvPr>
            <p:cNvSpPr/>
            <p:nvPr/>
          </p:nvSpPr>
          <p:spPr>
            <a:xfrm>
              <a:off x="5004445" y="2675162"/>
              <a:ext cx="1347602"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4" name="Arc 43">
              <a:extLst>
                <a:ext uri="{FF2B5EF4-FFF2-40B4-BE49-F238E27FC236}">
                  <a16:creationId xmlns:a16="http://schemas.microsoft.com/office/drawing/2014/main" id="{13E1F852-444E-425B-99ED-3796FAB7E079}"/>
                </a:ext>
                <a:ext uri="{C183D7F6-B498-43B3-948B-1728B52AA6E4}">
                  <adec:decorative xmlns:adec="http://schemas.microsoft.com/office/drawing/2017/decorative" val="1"/>
                </a:ext>
              </a:extLst>
            </p:cNvPr>
            <p:cNvSpPr/>
            <p:nvPr/>
          </p:nvSpPr>
          <p:spPr>
            <a:xfrm rot="10800000">
              <a:off x="5918717" y="3482544"/>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5" name="Arc 44">
              <a:extLst>
                <a:ext uri="{FF2B5EF4-FFF2-40B4-BE49-F238E27FC236}">
                  <a16:creationId xmlns:a16="http://schemas.microsoft.com/office/drawing/2014/main" id="{0E22D271-8910-4D8A-9F2B-217A044436C1}"/>
                </a:ext>
                <a:ext uri="{C183D7F6-B498-43B3-948B-1728B52AA6E4}">
                  <adec:decorative xmlns:adec="http://schemas.microsoft.com/office/drawing/2017/decorative" val="1"/>
                </a:ext>
              </a:extLst>
            </p:cNvPr>
            <p:cNvSpPr/>
            <p:nvPr/>
          </p:nvSpPr>
          <p:spPr>
            <a:xfrm rot="10800000">
              <a:off x="4093343" y="3482544"/>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6" name="Arc 45">
              <a:extLst>
                <a:ext uri="{FF2B5EF4-FFF2-40B4-BE49-F238E27FC236}">
                  <a16:creationId xmlns:a16="http://schemas.microsoft.com/office/drawing/2014/main" id="{27B3E00E-8806-467A-8194-84C463E88572}"/>
                </a:ext>
                <a:ext uri="{C183D7F6-B498-43B3-948B-1728B52AA6E4}">
                  <adec:decorative xmlns:adec="http://schemas.microsoft.com/office/drawing/2017/decorative" val="1"/>
                </a:ext>
              </a:extLst>
            </p:cNvPr>
            <p:cNvSpPr/>
            <p:nvPr/>
          </p:nvSpPr>
          <p:spPr>
            <a:xfrm>
              <a:off x="3180246" y="2675163"/>
              <a:ext cx="1347602" cy="1095529"/>
            </a:xfrm>
            <a:prstGeom prst="arc">
              <a:avLst>
                <a:gd name="adj1" fmla="val 958882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7" name="Arc 46">
              <a:extLst>
                <a:ext uri="{FF2B5EF4-FFF2-40B4-BE49-F238E27FC236}">
                  <a16:creationId xmlns:a16="http://schemas.microsoft.com/office/drawing/2014/main" id="{6398841E-1D61-4BC6-BFB4-50B9336B8B0E}"/>
                </a:ext>
                <a:ext uri="{C183D7F6-B498-43B3-948B-1728B52AA6E4}">
                  <adec:decorative xmlns:adec="http://schemas.microsoft.com/office/drawing/2017/decorative" val="1"/>
                </a:ext>
              </a:extLst>
            </p:cNvPr>
            <p:cNvSpPr/>
            <p:nvPr/>
          </p:nvSpPr>
          <p:spPr>
            <a:xfrm>
              <a:off x="6828645" y="2675162"/>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3" name="Arc 62">
              <a:extLst>
                <a:ext uri="{FF2B5EF4-FFF2-40B4-BE49-F238E27FC236}">
                  <a16:creationId xmlns:a16="http://schemas.microsoft.com/office/drawing/2014/main" id="{BBE56EEB-5F4A-4DFA-AC11-5470E5C77859}"/>
                </a:ext>
                <a:ext uri="{C183D7F6-B498-43B3-948B-1728B52AA6E4}">
                  <adec:decorative xmlns:adec="http://schemas.microsoft.com/office/drawing/2017/decorative" val="1"/>
                </a:ext>
              </a:extLst>
            </p:cNvPr>
            <p:cNvSpPr/>
            <p:nvPr/>
          </p:nvSpPr>
          <p:spPr>
            <a:xfrm rot="10800000">
              <a:off x="7725492" y="3487072"/>
              <a:ext cx="1347603" cy="1095530"/>
            </a:xfrm>
            <a:prstGeom prst="arc">
              <a:avLst>
                <a:gd name="adj1" fmla="val 838854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71" name="Oval 10">
              <a:extLst>
                <a:ext uri="{FF2B5EF4-FFF2-40B4-BE49-F238E27FC236}">
                  <a16:creationId xmlns:a16="http://schemas.microsoft.com/office/drawing/2014/main" id="{AE75572D-BAF8-4CEA-AFF0-31D32C05A713}"/>
                </a:ext>
                <a:ext uri="{C183D7F6-B498-43B3-948B-1728B52AA6E4}">
                  <adec:decorative xmlns:adec="http://schemas.microsoft.com/office/drawing/2017/decorative" val="1"/>
                </a:ext>
              </a:extLst>
            </p:cNvPr>
            <p:cNvSpPr>
              <a:spLocks noChangeArrowheads="1"/>
            </p:cNvSpPr>
            <p:nvPr/>
          </p:nvSpPr>
          <p:spPr bwMode="auto">
            <a:xfrm>
              <a:off x="3011663" y="3193716"/>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1 </a:t>
              </a:r>
            </a:p>
          </p:txBody>
        </p:sp>
        <p:cxnSp>
          <p:nvCxnSpPr>
            <p:cNvPr id="72" name="Elbow Connector 53">
              <a:extLst>
                <a:ext uri="{FF2B5EF4-FFF2-40B4-BE49-F238E27FC236}">
                  <a16:creationId xmlns:a16="http://schemas.microsoft.com/office/drawing/2014/main" id="{8707F789-579E-4854-89BE-AC865D59A4A2}"/>
                </a:ext>
                <a:ext uri="{C183D7F6-B498-43B3-948B-1728B52AA6E4}">
                  <adec:decorative xmlns:adec="http://schemas.microsoft.com/office/drawing/2017/decorative" val="1"/>
                </a:ext>
              </a:extLst>
            </p:cNvPr>
            <p:cNvCxnSpPr>
              <a:cxnSpLocks/>
              <a:stCxn id="71" idx="2"/>
              <a:endCxn id="73" idx="3"/>
            </p:cNvCxnSpPr>
            <p:nvPr/>
          </p:nvCxnSpPr>
          <p:spPr>
            <a:xfrm rot="10800000">
              <a:off x="2386683" y="2913284"/>
              <a:ext cx="624981" cy="454169"/>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73" name="Rectangle 72">
              <a:extLst>
                <a:ext uri="{FF2B5EF4-FFF2-40B4-BE49-F238E27FC236}">
                  <a16:creationId xmlns:a16="http://schemas.microsoft.com/office/drawing/2014/main" id="{FEFEA192-12ED-404F-923F-CFCC109B9920}"/>
                </a:ext>
                <a:ext uri="{C183D7F6-B498-43B3-948B-1728B52AA6E4}">
                  <adec:decorative xmlns:adec="http://schemas.microsoft.com/office/drawing/2017/decorative" val="1"/>
                </a:ext>
              </a:extLst>
            </p:cNvPr>
            <p:cNvSpPr>
              <a:spLocks/>
            </p:cNvSpPr>
            <p:nvPr/>
          </p:nvSpPr>
          <p:spPr>
            <a:xfrm>
              <a:off x="612776" y="2325846"/>
              <a:ext cx="1773906" cy="1174873"/>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Family completes Home Language Survey and describes the educational history of the student: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During the registration process, the family will complete the Home Language Survey, and if they answer any language other than English, they may be an English learner.</a:t>
              </a:r>
            </a:p>
          </p:txBody>
        </p:sp>
        <p:sp>
          <p:nvSpPr>
            <p:cNvPr id="50" name="Oval 10">
              <a:extLst>
                <a:ext uri="{FF2B5EF4-FFF2-40B4-BE49-F238E27FC236}">
                  <a16:creationId xmlns:a16="http://schemas.microsoft.com/office/drawing/2014/main" id="{567A2C0B-8549-4595-9EA9-8B24C306FECA}"/>
                </a:ext>
                <a:ext uri="{C183D7F6-B498-43B3-948B-1728B52AA6E4}">
                  <adec:decorative xmlns:adec="http://schemas.microsoft.com/office/drawing/2017/decorative" val="1"/>
                </a:ext>
              </a:extLst>
            </p:cNvPr>
            <p:cNvSpPr>
              <a:spLocks noChangeArrowheads="1"/>
            </p:cNvSpPr>
            <p:nvPr/>
          </p:nvSpPr>
          <p:spPr bwMode="auto">
            <a:xfrm>
              <a:off x="3600224" y="2478260"/>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2 </a:t>
              </a:r>
            </a:p>
          </p:txBody>
        </p:sp>
        <p:cxnSp>
          <p:nvCxnSpPr>
            <p:cNvPr id="60" name="Elbow Connector 53">
              <a:extLst>
                <a:ext uri="{FF2B5EF4-FFF2-40B4-BE49-F238E27FC236}">
                  <a16:creationId xmlns:a16="http://schemas.microsoft.com/office/drawing/2014/main" id="{E7237266-9234-473B-9288-573B2EC343FA}"/>
                </a:ext>
                <a:ext uri="{C183D7F6-B498-43B3-948B-1728B52AA6E4}">
                  <adec:decorative xmlns:adec="http://schemas.microsoft.com/office/drawing/2017/decorative" val="1"/>
                </a:ext>
              </a:extLst>
            </p:cNvPr>
            <p:cNvCxnSpPr>
              <a:cxnSpLocks/>
              <a:stCxn id="50" idx="0"/>
              <a:endCxn id="85" idx="2"/>
            </p:cNvCxnSpPr>
            <p:nvPr/>
          </p:nvCxnSpPr>
          <p:spPr>
            <a:xfrm rot="16200000" flipV="1">
              <a:off x="3167486" y="1871786"/>
              <a:ext cx="291433" cy="921516"/>
            </a:xfrm>
            <a:prstGeom prst="bentConnector3">
              <a:avLst>
                <a:gd name="adj1" fmla="val 50000"/>
              </a:avLst>
            </a:prstGeom>
            <a:solidFill>
              <a:schemeClr val="accent1"/>
            </a:solidFill>
            <a:ln w="9525" cap="flat" cmpd="sng" algn="ctr">
              <a:solidFill>
                <a:srgbClr val="747480"/>
              </a:solidFill>
              <a:prstDash val="solid"/>
              <a:round/>
              <a:headEnd type="none" w="med" len="med"/>
              <a:tailEnd type="oval" w="med" len="med"/>
            </a:ln>
            <a:effectLst/>
          </p:spPr>
        </p:cxnSp>
        <p:sp>
          <p:nvSpPr>
            <p:cNvPr id="85" name="Rectangle 84">
              <a:extLst>
                <a:ext uri="{FF2B5EF4-FFF2-40B4-BE49-F238E27FC236}">
                  <a16:creationId xmlns:a16="http://schemas.microsoft.com/office/drawing/2014/main" id="{573705D0-36F8-41D7-8398-3FC30820E11C}"/>
                </a:ext>
                <a:ext uri="{C183D7F6-B498-43B3-948B-1728B52AA6E4}">
                  <adec:decorative xmlns:adec="http://schemas.microsoft.com/office/drawing/2017/decorative" val="1"/>
                </a:ext>
              </a:extLst>
            </p:cNvPr>
            <p:cNvSpPr>
              <a:spLocks/>
            </p:cNvSpPr>
            <p:nvPr/>
          </p:nvSpPr>
          <p:spPr>
            <a:xfrm>
              <a:off x="2143124" y="1108088"/>
              <a:ext cx="1418639" cy="107873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 takes an English Language Proficiency Assessment:</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student’s English language proficiency is tested by the Newcomers Assessment and Counseling Center (NACC). </a:t>
              </a:r>
            </a:p>
          </p:txBody>
        </p:sp>
        <p:sp>
          <p:nvSpPr>
            <p:cNvPr id="101" name="Oval 10">
              <a:extLst>
                <a:ext uri="{FF2B5EF4-FFF2-40B4-BE49-F238E27FC236}">
                  <a16:creationId xmlns:a16="http://schemas.microsoft.com/office/drawing/2014/main" id="{42BF892F-FE72-454A-9EBA-4B11703DEA05}"/>
                </a:ext>
                <a:ext uri="{C183D7F6-B498-43B3-948B-1728B52AA6E4}">
                  <adec:decorative xmlns:adec="http://schemas.microsoft.com/office/drawing/2017/decorative" val="1"/>
                </a:ext>
              </a:extLst>
            </p:cNvPr>
            <p:cNvSpPr>
              <a:spLocks noChangeArrowheads="1"/>
            </p:cNvSpPr>
            <p:nvPr/>
          </p:nvSpPr>
          <p:spPr bwMode="auto">
            <a:xfrm>
              <a:off x="3892116" y="3795885"/>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3 </a:t>
              </a:r>
            </a:p>
          </p:txBody>
        </p:sp>
        <p:cxnSp>
          <p:nvCxnSpPr>
            <p:cNvPr id="102" name="Elbow Connector 53">
              <a:extLst>
                <a:ext uri="{FF2B5EF4-FFF2-40B4-BE49-F238E27FC236}">
                  <a16:creationId xmlns:a16="http://schemas.microsoft.com/office/drawing/2014/main" id="{7BC7DF8C-DD69-4520-8F4C-81E74DB095CF}"/>
                </a:ext>
                <a:ext uri="{C183D7F6-B498-43B3-948B-1728B52AA6E4}">
                  <adec:decorative xmlns:adec="http://schemas.microsoft.com/office/drawing/2017/decorative" val="1"/>
                </a:ext>
              </a:extLst>
            </p:cNvPr>
            <p:cNvCxnSpPr>
              <a:cxnSpLocks/>
              <a:stCxn id="101" idx="2"/>
              <a:endCxn id="111" idx="3"/>
            </p:cNvCxnSpPr>
            <p:nvPr/>
          </p:nvCxnSpPr>
          <p:spPr>
            <a:xfrm rot="10800000" flipV="1">
              <a:off x="2386682" y="3969621"/>
              <a:ext cx="1505434" cy="14648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11" name="Rectangle 110">
              <a:extLst>
                <a:ext uri="{FF2B5EF4-FFF2-40B4-BE49-F238E27FC236}">
                  <a16:creationId xmlns:a16="http://schemas.microsoft.com/office/drawing/2014/main" id="{922C6F07-AE88-4971-986C-7E144097106E}"/>
                </a:ext>
                <a:ext uri="{C183D7F6-B498-43B3-948B-1728B52AA6E4}">
                  <adec:decorative xmlns:adec="http://schemas.microsoft.com/office/drawing/2017/decorative" val="1"/>
                </a:ext>
              </a:extLst>
            </p:cNvPr>
            <p:cNvSpPr>
              <a:spLocks/>
            </p:cNvSpPr>
            <p:nvPr/>
          </p:nvSpPr>
          <p:spPr>
            <a:xfrm>
              <a:off x="612777" y="3708685"/>
              <a:ext cx="1773905" cy="81484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 receives an ELD level: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NACC grades the assessment and gives the student an ELD level from 1-5, with 1 being a beginning English learner and 5 being near proficient.</a:t>
              </a:r>
            </a:p>
          </p:txBody>
        </p:sp>
        <p:sp>
          <p:nvSpPr>
            <p:cNvPr id="125" name="Oval 10">
              <a:extLst>
                <a:ext uri="{FF2B5EF4-FFF2-40B4-BE49-F238E27FC236}">
                  <a16:creationId xmlns:a16="http://schemas.microsoft.com/office/drawing/2014/main" id="{B59AA516-9D9B-4C9E-8AB4-73EF8870B6AC}"/>
                </a:ext>
                <a:ext uri="{C183D7F6-B498-43B3-948B-1728B52AA6E4}">
                  <adec:decorative xmlns:adec="http://schemas.microsoft.com/office/drawing/2017/decorative" val="1"/>
                </a:ext>
              </a:extLst>
            </p:cNvPr>
            <p:cNvSpPr>
              <a:spLocks noChangeArrowheads="1"/>
            </p:cNvSpPr>
            <p:nvPr/>
          </p:nvSpPr>
          <p:spPr bwMode="auto">
            <a:xfrm>
              <a:off x="5444200" y="2502354"/>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4 </a:t>
              </a:r>
            </a:p>
          </p:txBody>
        </p:sp>
        <p:cxnSp>
          <p:nvCxnSpPr>
            <p:cNvPr id="126" name="Elbow Connector 53">
              <a:extLst>
                <a:ext uri="{FF2B5EF4-FFF2-40B4-BE49-F238E27FC236}">
                  <a16:creationId xmlns:a16="http://schemas.microsoft.com/office/drawing/2014/main" id="{7A8A6B5D-A820-4883-9B79-6787711E15DB}"/>
                </a:ext>
                <a:ext uri="{C183D7F6-B498-43B3-948B-1728B52AA6E4}">
                  <adec:decorative xmlns:adec="http://schemas.microsoft.com/office/drawing/2017/decorative" val="1"/>
                </a:ext>
              </a:extLst>
            </p:cNvPr>
            <p:cNvCxnSpPr>
              <a:cxnSpLocks/>
              <a:stCxn id="125" idx="2"/>
              <a:endCxn id="120" idx="2"/>
            </p:cNvCxnSpPr>
            <p:nvPr/>
          </p:nvCxnSpPr>
          <p:spPr>
            <a:xfrm rot="10800000">
              <a:off x="5039828" y="2205368"/>
              <a:ext cx="404373" cy="470722"/>
            </a:xfrm>
            <a:prstGeom prst="bentConnector2">
              <a:avLst/>
            </a:prstGeom>
            <a:noFill/>
            <a:ln w="9525" cap="flat" cmpd="sng" algn="ctr">
              <a:solidFill>
                <a:srgbClr val="747480"/>
              </a:solidFill>
              <a:prstDash val="solid"/>
              <a:round/>
              <a:headEnd type="none" w="med" len="med"/>
              <a:tailEnd type="oval" w="med" len="med"/>
            </a:ln>
            <a:effectLst/>
          </p:spPr>
        </p:cxnSp>
        <p:sp>
          <p:nvSpPr>
            <p:cNvPr id="120" name="Rectangle 119">
              <a:extLst>
                <a:ext uri="{FF2B5EF4-FFF2-40B4-BE49-F238E27FC236}">
                  <a16:creationId xmlns:a16="http://schemas.microsoft.com/office/drawing/2014/main" id="{4C624DE0-8408-482E-970A-A5E6CF90E87A}"/>
                </a:ext>
                <a:ext uri="{C183D7F6-B498-43B3-948B-1728B52AA6E4}">
                  <adec:decorative xmlns:adec="http://schemas.microsoft.com/office/drawing/2017/decorative" val="1"/>
                </a:ext>
              </a:extLst>
            </p:cNvPr>
            <p:cNvSpPr>
              <a:spLocks/>
            </p:cNvSpPr>
            <p:nvPr/>
          </p:nvSpPr>
          <p:spPr>
            <a:xfrm>
              <a:off x="3668227" y="1108088"/>
              <a:ext cx="2743200" cy="109728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It is determined if the student is a Student with Limited or Interrupted Formal Education (SLIFE):</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NACC will look at the educational history and the English Assessment and determine if the student could be a SLIFE. If so, the student will take a native literacy and numeracy exam. The results of that will determine if the student is a SLIFE. K0 and K1 students are not considered</a:t>
              </a:r>
              <a:r>
                <a:rPr lang="en-IN" sz="800" kern="0" dirty="0">
                  <a:solidFill>
                    <a:srgbClr val="2E2E38"/>
                  </a:solidFill>
                  <a:latin typeface="EYInterstate Light"/>
                  <a:ea typeface="ＭＳ Ｐゴシック" panose="020B0600070205080204" pitchFamily="34" charset="-128"/>
                  <a:cs typeface="Calibri" panose="020F0502020204030204" pitchFamily="34" charset="0"/>
                </a:rPr>
                <a:t> for SLIFE. </a:t>
              </a:r>
              <a:endPar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endParaRPr>
            </a:p>
          </p:txBody>
        </p:sp>
        <p:sp>
          <p:nvSpPr>
            <p:cNvPr id="116" name="Oval 6">
              <a:extLst>
                <a:ext uri="{FF2B5EF4-FFF2-40B4-BE49-F238E27FC236}">
                  <a16:creationId xmlns:a16="http://schemas.microsoft.com/office/drawing/2014/main" id="{C72E496E-CC2F-4901-8A14-FFFF60868166}"/>
                </a:ext>
                <a:ext uri="{C183D7F6-B498-43B3-948B-1728B52AA6E4}">
                  <adec:decorative xmlns:adec="http://schemas.microsoft.com/office/drawing/2017/decorative" val="1"/>
                </a:ext>
              </a:extLst>
            </p:cNvPr>
            <p:cNvSpPr>
              <a:spLocks noChangeArrowheads="1"/>
            </p:cNvSpPr>
            <p:nvPr/>
          </p:nvSpPr>
          <p:spPr bwMode="auto">
            <a:xfrm>
              <a:off x="6758192" y="3277195"/>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5 </a:t>
              </a:r>
            </a:p>
          </p:txBody>
        </p:sp>
        <p:cxnSp>
          <p:nvCxnSpPr>
            <p:cNvPr id="117" name="Elbow Connector 63">
              <a:extLst>
                <a:ext uri="{FF2B5EF4-FFF2-40B4-BE49-F238E27FC236}">
                  <a16:creationId xmlns:a16="http://schemas.microsoft.com/office/drawing/2014/main" id="{57130D89-6F03-4F3D-8743-C2304ACEE501}"/>
                </a:ext>
                <a:ext uri="{C183D7F6-B498-43B3-948B-1728B52AA6E4}">
                  <adec:decorative xmlns:adec="http://schemas.microsoft.com/office/drawing/2017/decorative" val="1"/>
                </a:ext>
              </a:extLst>
            </p:cNvPr>
            <p:cNvCxnSpPr>
              <a:cxnSpLocks/>
              <a:stCxn id="116" idx="0"/>
              <a:endCxn id="62" idx="2"/>
            </p:cNvCxnSpPr>
            <p:nvPr/>
          </p:nvCxnSpPr>
          <p:spPr>
            <a:xfrm rot="5400000" flipH="1" flipV="1">
              <a:off x="6956136" y="2179411"/>
              <a:ext cx="1073576" cy="1121992"/>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62" name="Rectangle 61">
              <a:extLst>
                <a:ext uri="{FF2B5EF4-FFF2-40B4-BE49-F238E27FC236}">
                  <a16:creationId xmlns:a16="http://schemas.microsoft.com/office/drawing/2014/main" id="{5404415F-E261-4BED-8325-DF5BCDBB88F1}"/>
                </a:ext>
                <a:ext uri="{C183D7F6-B498-43B3-948B-1728B52AA6E4}">
                  <adec:decorative xmlns:adec="http://schemas.microsoft.com/office/drawing/2017/decorative" val="1"/>
                </a:ext>
              </a:extLst>
            </p:cNvPr>
            <p:cNvSpPr>
              <a:spLocks/>
            </p:cNvSpPr>
            <p:nvPr/>
          </p:nvSpPr>
          <p:spPr>
            <a:xfrm>
              <a:off x="6517286" y="1108089"/>
              <a:ext cx="3073268" cy="109553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 assignment team will create a list of schools/programs the student is eligible for:</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the student is ELD 1-3, then they are eligible for all schools on their Homebase+ list, which includes all schools on the standard Homebase list as well as schools with district sheltered English immersion. If they are ELD 4-5, the list will consist only of the standard Homebase schools. If they are a SLIFE, they receive all Homebase+ along with SLIFE programs.</a:t>
              </a:r>
            </a:p>
          </p:txBody>
        </p:sp>
        <p:sp>
          <p:nvSpPr>
            <p:cNvPr id="133" name="Oval 10">
              <a:extLst>
                <a:ext uri="{FF2B5EF4-FFF2-40B4-BE49-F238E27FC236}">
                  <a16:creationId xmlns:a16="http://schemas.microsoft.com/office/drawing/2014/main" id="{88388E0B-0872-49F3-8A28-37A29636ED1C}"/>
                </a:ext>
                <a:ext uri="{C183D7F6-B498-43B3-948B-1728B52AA6E4}">
                  <adec:decorative xmlns:adec="http://schemas.microsoft.com/office/drawing/2017/decorative" val="1"/>
                </a:ext>
              </a:extLst>
            </p:cNvPr>
            <p:cNvSpPr>
              <a:spLocks noChangeArrowheads="1"/>
            </p:cNvSpPr>
            <p:nvPr/>
          </p:nvSpPr>
          <p:spPr bwMode="auto">
            <a:xfrm>
              <a:off x="7932059" y="3277195"/>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6 </a:t>
              </a:r>
            </a:p>
          </p:txBody>
        </p:sp>
        <p:cxnSp>
          <p:nvCxnSpPr>
            <p:cNvPr id="53" name="Elbow Connector 63">
              <a:extLst>
                <a:ext uri="{FF2B5EF4-FFF2-40B4-BE49-F238E27FC236}">
                  <a16:creationId xmlns:a16="http://schemas.microsoft.com/office/drawing/2014/main" id="{F9E7FA23-3B16-4FE9-92E5-8BF651F5F6D2}"/>
                </a:ext>
                <a:ext uri="{C183D7F6-B498-43B3-948B-1728B52AA6E4}">
                  <adec:decorative xmlns:adec="http://schemas.microsoft.com/office/drawing/2017/decorative" val="1"/>
                </a:ext>
              </a:extLst>
            </p:cNvPr>
            <p:cNvCxnSpPr>
              <a:cxnSpLocks/>
              <a:stCxn id="133" idx="0"/>
              <a:endCxn id="137" idx="2"/>
            </p:cNvCxnSpPr>
            <p:nvPr/>
          </p:nvCxnSpPr>
          <p:spPr>
            <a:xfrm rot="5400000" flipH="1" flipV="1">
              <a:off x="8702620" y="1608544"/>
              <a:ext cx="1071827" cy="2265477"/>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37" name="Rectangle 136">
              <a:extLst>
                <a:ext uri="{FF2B5EF4-FFF2-40B4-BE49-F238E27FC236}">
                  <a16:creationId xmlns:a16="http://schemas.microsoft.com/office/drawing/2014/main" id="{22F1EEF0-EBBD-42B5-BD6B-493FD7054571}"/>
                </a:ext>
                <a:ext uri="{C183D7F6-B498-43B3-948B-1728B52AA6E4}">
                  <adec:decorative xmlns:adec="http://schemas.microsoft.com/office/drawing/2017/decorative" val="1"/>
                </a:ext>
              </a:extLst>
            </p:cNvPr>
            <p:cNvSpPr>
              <a:spLocks/>
            </p:cNvSpPr>
            <p:nvPr/>
          </p:nvSpPr>
          <p:spPr>
            <a:xfrm>
              <a:off x="9697018" y="1108088"/>
              <a:ext cx="1348508" cy="109728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family ranks the programs they want and is assigned to a school: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This follows standard assignment and enrolment procedures.</a:t>
              </a:r>
              <a:endParaRPr kumimoji="0" lang="en-IN" sz="800" b="0" i="0" u="none" strike="noStrike" kern="0" cap="none" spc="0" normalizeH="0" baseline="0" noProof="0" dirty="0">
                <a:ln>
                  <a:noFill/>
                </a:ln>
                <a:solidFill>
                  <a:srgbClr val="2E2E38"/>
                </a:solidFill>
                <a:effectLst/>
                <a:highlight>
                  <a:srgbClr val="FFFF00"/>
                </a:highlight>
                <a:uLnTx/>
                <a:uFillTx/>
                <a:latin typeface="EYInterstate Light"/>
                <a:ea typeface="ＭＳ Ｐゴシック" panose="020B0600070205080204" pitchFamily="34" charset="-128"/>
                <a:cs typeface="Calibri" panose="020F0502020204030204" pitchFamily="34" charset="0"/>
              </a:endParaRPr>
            </a:p>
          </p:txBody>
        </p:sp>
        <p:sp>
          <p:nvSpPr>
            <p:cNvPr id="138" name="Oval 6">
              <a:extLst>
                <a:ext uri="{FF2B5EF4-FFF2-40B4-BE49-F238E27FC236}">
                  <a16:creationId xmlns:a16="http://schemas.microsoft.com/office/drawing/2014/main" id="{2F97141D-E9E0-43AA-B580-8A0997C67EB9}"/>
                </a:ext>
                <a:ext uri="{C183D7F6-B498-43B3-948B-1728B52AA6E4}">
                  <adec:decorative xmlns:adec="http://schemas.microsoft.com/office/drawing/2017/decorative" val="1"/>
                </a:ext>
              </a:extLst>
            </p:cNvPr>
            <p:cNvSpPr>
              <a:spLocks noChangeArrowheads="1"/>
            </p:cNvSpPr>
            <p:nvPr/>
          </p:nvSpPr>
          <p:spPr bwMode="auto">
            <a:xfrm>
              <a:off x="8859011" y="3705950"/>
              <a:ext cx="347472" cy="347472"/>
            </a:xfrm>
            <a:prstGeom prst="ellipse">
              <a:avLst/>
            </a:prstGeom>
            <a:solidFill>
              <a:schemeClr val="bg2">
                <a:lumMod val="65000"/>
                <a:lumOff val="35000"/>
              </a:schemeClr>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7 </a:t>
              </a:r>
            </a:p>
          </p:txBody>
        </p:sp>
        <p:cxnSp>
          <p:nvCxnSpPr>
            <p:cNvPr id="139" name="Elbow Connector 63">
              <a:extLst>
                <a:ext uri="{FF2B5EF4-FFF2-40B4-BE49-F238E27FC236}">
                  <a16:creationId xmlns:a16="http://schemas.microsoft.com/office/drawing/2014/main" id="{A1C5EE68-CAC1-4C8E-ACC1-60B3C088E75A}"/>
                </a:ext>
                <a:ext uri="{C183D7F6-B498-43B3-948B-1728B52AA6E4}">
                  <adec:decorative xmlns:adec="http://schemas.microsoft.com/office/drawing/2017/decorative" val="1"/>
                </a:ext>
              </a:extLst>
            </p:cNvPr>
            <p:cNvCxnSpPr>
              <a:cxnSpLocks/>
              <a:stCxn id="138" idx="6"/>
              <a:endCxn id="142" idx="1"/>
            </p:cNvCxnSpPr>
            <p:nvPr/>
          </p:nvCxnSpPr>
          <p:spPr>
            <a:xfrm flipV="1">
              <a:off x="9206483" y="3814432"/>
              <a:ext cx="384071" cy="6525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42" name="Rectangle 141">
              <a:extLst>
                <a:ext uri="{FF2B5EF4-FFF2-40B4-BE49-F238E27FC236}">
                  <a16:creationId xmlns:a16="http://schemas.microsoft.com/office/drawing/2014/main" id="{47361C9E-E7F1-4FEA-B2C4-7770505CB7CD}"/>
                </a:ext>
                <a:ext uri="{C183D7F6-B498-43B3-948B-1728B52AA6E4}">
                  <adec:decorative xmlns:adec="http://schemas.microsoft.com/office/drawing/2017/decorative" val="1"/>
                </a:ext>
              </a:extLst>
            </p:cNvPr>
            <p:cNvSpPr>
              <a:spLocks/>
            </p:cNvSpPr>
            <p:nvPr/>
          </p:nvSpPr>
          <p:spPr>
            <a:xfrm>
              <a:off x="9590554" y="3221226"/>
              <a:ext cx="1995023" cy="1186412"/>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 takes the ACCESS Exam annually to receive new ELD levels:</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This will affect their program for next year, although they only re-rank schools when changing schools, either due to graduation from one school or when requesting a transfer. K0 and K1 students are exempt from participating in the ACCESS exam. </a:t>
              </a:r>
              <a:endParaRPr kumimoji="0" lang="en-IN" sz="800" b="0" i="0" u="none" strike="noStrike" kern="0" cap="none" spc="0" normalizeH="0" baseline="0" noProof="0" dirty="0">
                <a:ln>
                  <a:noFill/>
                </a:ln>
                <a:solidFill>
                  <a:srgbClr val="2E2E38"/>
                </a:solidFill>
                <a:effectLst/>
                <a:highlight>
                  <a:srgbClr val="FFFF00"/>
                </a:highlight>
                <a:uLnTx/>
                <a:uFillTx/>
                <a:latin typeface="EYInterstate Light"/>
                <a:ea typeface="ＭＳ Ｐゴシック" panose="020B0600070205080204" pitchFamily="34" charset="-128"/>
                <a:cs typeface="Calibri" panose="020F0502020204030204" pitchFamily="34" charset="0"/>
              </a:endParaRPr>
            </a:p>
          </p:txBody>
        </p:sp>
        <p:sp>
          <p:nvSpPr>
            <p:cNvPr id="52" name="Rectangle 51">
              <a:extLst>
                <a:ext uri="{FF2B5EF4-FFF2-40B4-BE49-F238E27FC236}">
                  <a16:creationId xmlns:a16="http://schemas.microsoft.com/office/drawing/2014/main" id="{A75275ED-D9F4-4553-B7AA-F96CA7916AAC}"/>
                </a:ext>
                <a:ext uri="{C183D7F6-B498-43B3-948B-1728B52AA6E4}">
                  <adec:decorative xmlns:adec="http://schemas.microsoft.com/office/drawing/2017/decorative" val="1"/>
                </a:ext>
              </a:extLst>
            </p:cNvPr>
            <p:cNvSpPr/>
            <p:nvPr/>
          </p:nvSpPr>
          <p:spPr bwMode="auto">
            <a:xfrm>
              <a:off x="9590554" y="2988489"/>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sp>
          <p:nvSpPr>
            <p:cNvPr id="42" name="Rectangle 41">
              <a:extLst>
                <a:ext uri="{FF2B5EF4-FFF2-40B4-BE49-F238E27FC236}">
                  <a16:creationId xmlns:a16="http://schemas.microsoft.com/office/drawing/2014/main" id="{30AC9CEE-EFC8-40E4-AD2C-9BB8B3AF41E6}"/>
                </a:ext>
                <a:ext uri="{C183D7F6-B498-43B3-948B-1728B52AA6E4}">
                  <adec:decorative xmlns:adec="http://schemas.microsoft.com/office/drawing/2017/decorative" val="1"/>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Legend:</a:t>
              </a: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75" name="Oval 10">
              <a:extLst>
                <a:ext uri="{FF2B5EF4-FFF2-40B4-BE49-F238E27FC236}">
                  <a16:creationId xmlns:a16="http://schemas.microsoft.com/office/drawing/2014/main" id="{C85A79B7-4357-43C2-8868-A246F02EECAE}"/>
                </a:ext>
                <a:ext uri="{C183D7F6-B498-43B3-948B-1728B52AA6E4}">
                  <adec:decorative xmlns:adec="http://schemas.microsoft.com/office/drawing/2017/decorative" val="1"/>
                </a:ext>
              </a:extLst>
            </p:cNvPr>
            <p:cNvSpPr>
              <a:spLocks noChangeArrowheads="1"/>
            </p:cNvSpPr>
            <p:nvPr/>
          </p:nvSpPr>
          <p:spPr bwMode="auto">
            <a:xfrm>
              <a:off x="612776" y="5581562"/>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000000">
                    <a:lumMod val="65000"/>
                    <a:lumOff val="35000"/>
                  </a:srgbClr>
                </a:solidFill>
                <a:effectLst/>
                <a:uLnTx/>
                <a:uFillTx/>
                <a:latin typeface="EYInterstate Light"/>
                <a:ea typeface="+mn-ea"/>
                <a:cs typeface="+mn-cs"/>
              </a:endParaRPr>
            </a:p>
          </p:txBody>
        </p:sp>
        <p:sp>
          <p:nvSpPr>
            <p:cNvPr id="74" name="Rectangle 73">
              <a:extLst>
                <a:ext uri="{FF2B5EF4-FFF2-40B4-BE49-F238E27FC236}">
                  <a16:creationId xmlns:a16="http://schemas.microsoft.com/office/drawing/2014/main" id="{B1EF15E2-193D-43BC-89E8-874751C26FEA}"/>
                </a:ext>
                <a:ext uri="{C183D7F6-B498-43B3-948B-1728B52AA6E4}">
                  <adec:decorative xmlns:adec="http://schemas.microsoft.com/office/drawing/2017/decorative" val="1"/>
                </a:ext>
              </a:extLst>
            </p:cNvPr>
            <p:cNvSpPr/>
            <p:nvPr/>
          </p:nvSpPr>
          <p:spPr bwMode="auto">
            <a:xfrm>
              <a:off x="808908" y="5414046"/>
              <a:ext cx="1244011" cy="487965"/>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Current-state process</a:t>
              </a:r>
            </a:p>
          </p:txBody>
        </p:sp>
      </p:grpSp>
      <p:graphicFrame>
        <p:nvGraphicFramePr>
          <p:cNvPr id="33" name="Table 33">
            <a:extLst>
              <a:ext uri="{FF2B5EF4-FFF2-40B4-BE49-F238E27FC236}">
                <a16:creationId xmlns:a16="http://schemas.microsoft.com/office/drawing/2014/main" id="{26F15BCE-92BA-4E52-8C1B-71260800343C}"/>
              </a:ext>
            </a:extLst>
          </p:cNvPr>
          <p:cNvGraphicFramePr>
            <a:graphicFrameLocks noGrp="1"/>
          </p:cNvGraphicFramePr>
          <p:nvPr/>
        </p:nvGraphicFramePr>
        <p:xfrm>
          <a:off x="2644404" y="4864795"/>
          <a:ext cx="6909542" cy="1386840"/>
        </p:xfrm>
        <a:graphic>
          <a:graphicData uri="http://schemas.openxmlformats.org/drawingml/2006/table">
            <a:tbl>
              <a:tblPr firstRow="1" bandRow="1">
                <a:tableStyleId>{2D5ABB26-0587-4C30-8999-92F81FD0307C}</a:tableStyleId>
              </a:tblPr>
              <a:tblGrid>
                <a:gridCol w="3044951">
                  <a:extLst>
                    <a:ext uri="{9D8B030D-6E8A-4147-A177-3AD203B41FA5}">
                      <a16:colId xmlns:a16="http://schemas.microsoft.com/office/drawing/2014/main" val="4046000661"/>
                    </a:ext>
                  </a:extLst>
                </a:gridCol>
                <a:gridCol w="3864591">
                  <a:extLst>
                    <a:ext uri="{9D8B030D-6E8A-4147-A177-3AD203B41FA5}">
                      <a16:colId xmlns:a16="http://schemas.microsoft.com/office/drawing/2014/main" val="3094913710"/>
                    </a:ext>
                  </a:extLst>
                </a:gridCol>
              </a:tblGrid>
              <a:tr h="0">
                <a:tc>
                  <a:txBody>
                    <a:bodyPr/>
                    <a:lstStyle/>
                    <a:p>
                      <a:r>
                        <a:rPr lang="en-US" sz="900" b="1" dirty="0">
                          <a:solidFill>
                            <a:schemeClr val="bg1"/>
                          </a:solidFill>
                          <a:latin typeface="+mj-lt"/>
                        </a:rPr>
                        <a:t>English Learner Education Program</a:t>
                      </a: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r>
                        <a:rPr lang="en-US" sz="900" b="1" dirty="0">
                          <a:solidFill>
                            <a:schemeClr val="bg1"/>
                          </a:solidFill>
                          <a:latin typeface="+mj-lt"/>
                        </a:rPr>
                        <a:t>Who is eligible</a:t>
                      </a: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2026122219"/>
                  </a:ext>
                </a:extLst>
              </a:tr>
              <a:tr h="0">
                <a:tc>
                  <a:txBody>
                    <a:bodyPr/>
                    <a:lstStyle/>
                    <a:p>
                      <a:r>
                        <a:rPr lang="en-US" sz="900" dirty="0">
                          <a:solidFill>
                            <a:schemeClr val="bg1"/>
                          </a:solidFill>
                          <a:latin typeface="+mj-lt"/>
                        </a:rPr>
                        <a:t>High Intensity Literacy Training</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r>
                        <a:rPr lang="en-US" sz="900" dirty="0">
                          <a:solidFill>
                            <a:schemeClr val="bg1"/>
                          </a:solidFill>
                          <a:latin typeface="+mj-lt"/>
                        </a:rPr>
                        <a:t>SLIFE only</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69844021"/>
                  </a:ext>
                </a:extLst>
              </a:tr>
              <a:tr h="0">
                <a:tc>
                  <a:txBody>
                    <a:bodyPr/>
                    <a:lstStyle/>
                    <a:p>
                      <a:r>
                        <a:rPr lang="en-US" sz="900" dirty="0">
                          <a:solidFill>
                            <a:schemeClr val="bg1"/>
                          </a:solidFill>
                          <a:latin typeface="+mj-lt"/>
                        </a:rPr>
                        <a:t>District sheltered English instruction language specific</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r>
                        <a:rPr lang="en-US" sz="900" dirty="0">
                          <a:solidFill>
                            <a:schemeClr val="bg1"/>
                          </a:solidFill>
                          <a:latin typeface="+mj-lt"/>
                        </a:rPr>
                        <a:t>SLIFE, ELD1-3</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463497662"/>
                  </a:ext>
                </a:extLst>
              </a:tr>
              <a:tr h="0">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District sheltered English instruction multilingual</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j-lt"/>
                        </a:rPr>
                        <a:t>SLIFE, ELD1-3</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288733354"/>
                  </a:ext>
                </a:extLst>
              </a:tr>
              <a:tr h="0">
                <a:tc>
                  <a:txBody>
                    <a:bodyPr/>
                    <a:lstStyle/>
                    <a:p>
                      <a:r>
                        <a:rPr lang="en-US" sz="900" dirty="0">
                          <a:solidFill>
                            <a:schemeClr val="bg1"/>
                          </a:solidFill>
                          <a:latin typeface="+mj-lt"/>
                        </a:rPr>
                        <a:t>Dual Language Two-Way Bilingual Education</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r>
                        <a:rPr lang="en-US" sz="900" dirty="0">
                          <a:solidFill>
                            <a:schemeClr val="bg1"/>
                          </a:solidFill>
                          <a:latin typeface="+mj-lt"/>
                        </a:rPr>
                        <a:t>SLIFE, ELD1-5, non-English learners wanting to learn another language</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191765927"/>
                  </a:ext>
                </a:extLst>
              </a:tr>
              <a:tr h="0">
                <a:tc>
                  <a:txBody>
                    <a:bodyPr/>
                    <a:lstStyle/>
                    <a:p>
                      <a:r>
                        <a:rPr lang="en-US" sz="900" dirty="0">
                          <a:solidFill>
                            <a:schemeClr val="bg1"/>
                          </a:solidFill>
                          <a:latin typeface="+mj-lt"/>
                        </a:rPr>
                        <a:t>ESL Instruction in General Education setting</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r>
                        <a:rPr lang="en-US" sz="900" dirty="0">
                          <a:solidFill>
                            <a:schemeClr val="bg1"/>
                          </a:solidFill>
                          <a:latin typeface="+mj-lt"/>
                        </a:rPr>
                        <a:t>SLIFE, ELD 1-5</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4087630864"/>
                  </a:ext>
                </a:extLst>
              </a:tr>
            </a:tbl>
          </a:graphicData>
        </a:graphic>
      </p:graphicFrame>
      <p:sp>
        <p:nvSpPr>
          <p:cNvPr id="54" name="footnote_6380420316088055392" descr="Footnote">
            <a:extLst>
              <a:ext uri="{FF2B5EF4-FFF2-40B4-BE49-F238E27FC236}">
                <a16:creationId xmlns:a16="http://schemas.microsoft.com/office/drawing/2014/main" id="{0FEE2CE7-FDBC-4C5C-AAA7-8E48391217F0}"/>
              </a:ext>
            </a:extLst>
          </p:cNvPr>
          <p:cNvSpPr txBox="1"/>
          <p:nvPr/>
        </p:nvSpPr>
        <p:spPr>
          <a:xfrm>
            <a:off x="609917" y="6320138"/>
            <a:ext cx="2860082" cy="182880"/>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9" action="ppaction://hlinksldjump"/>
              </a:rPr>
              <a:t>English Learners</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48" name="source_63804743468530966221" descr="Source">
            <a:extLst>
              <a:ext uri="{FF2B5EF4-FFF2-40B4-BE49-F238E27FC236}">
                <a16:creationId xmlns:a16="http://schemas.microsoft.com/office/drawing/2014/main" id="{58728547-5713-4965-A6B2-91F2B2C1D69A}"/>
              </a:ext>
            </a:extLst>
          </p:cNvPr>
          <p:cNvSpPr txBox="1"/>
          <p:nvPr/>
        </p:nvSpPr>
        <p:spPr>
          <a:xfrm>
            <a:off x="609919" y="6571205"/>
            <a:ext cx="2860082"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BPS and DESE policies</a:t>
            </a:r>
          </a:p>
        </p:txBody>
      </p:sp>
      <p:sp>
        <p:nvSpPr>
          <p:cNvPr id="55" name="TextBox 54">
            <a:extLst>
              <a:ext uri="{FF2B5EF4-FFF2-40B4-BE49-F238E27FC236}">
                <a16:creationId xmlns:a16="http://schemas.microsoft.com/office/drawing/2014/main" id="{2CBCD24E-CBD1-4B88-A163-A840D766E471}"/>
              </a:ext>
            </a:extLst>
          </p:cNvPr>
          <p:cNvSpPr txBox="1"/>
          <p:nvPr/>
        </p:nvSpPr>
        <p:spPr>
          <a:xfrm>
            <a:off x="3600224" y="6368156"/>
            <a:ext cx="5024938"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6" name="Date Placeholder 5">
            <a:extLst>
              <a:ext uri="{FF2B5EF4-FFF2-40B4-BE49-F238E27FC236}">
                <a16:creationId xmlns:a16="http://schemas.microsoft.com/office/drawing/2014/main" id="{B951C3DA-5A94-45F7-8C64-8CAB27D474B6}"/>
              </a:ext>
            </a:extLst>
          </p:cNvPr>
          <p:cNvSpPr>
            <a:spLocks noGrp="1"/>
          </p:cNvSpPr>
          <p:nvPr>
            <p:ph type="dt" sz="half" idx="10"/>
          </p:nvPr>
        </p:nvSpPr>
        <p:spPr>
          <a:xfrm>
            <a:off x="9101389" y="6561447"/>
            <a:ext cx="1191258"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7" name="Slide Number Placeholder 6">
            <a:extLst>
              <a:ext uri="{FF2B5EF4-FFF2-40B4-BE49-F238E27FC236}">
                <a16:creationId xmlns:a16="http://schemas.microsoft.com/office/drawing/2014/main" id="{3BA94C3B-1809-42CB-9318-4251087996B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4263825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536172559"/>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88069" name="think-cell Slide" r:id="rId7" imgW="360" imgH="360" progId="TCLayout.ActiveDocument.1">
                  <p:embed/>
                </p:oleObj>
              </mc:Choice>
              <mc:Fallback>
                <p:oleObj name="think-cell Slide" r:id="rId7"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8"/>
                      <a:stretch>
                        <a:fillRect/>
                      </a:stretch>
                    </p:blipFill>
                    <p:spPr>
                      <a:xfrm>
                        <a:off x="1528763" y="1588"/>
                        <a:ext cx="1588" cy="1588"/>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CCAB018E-F090-40FC-9099-50C5E58F9C6B}"/>
              </a:ext>
            </a:extLst>
          </p:cNvPr>
          <p:cNvSpPr>
            <a:spLocks noGrp="1"/>
          </p:cNvSpPr>
          <p:nvPr>
            <p:ph type="title"/>
          </p:nvPr>
        </p:nvSpPr>
        <p:spPr>
          <a:xfrm>
            <a:off x="612776" y="294200"/>
            <a:ext cx="10972800" cy="590880"/>
          </a:xfrm>
        </p:spPr>
        <p:txBody>
          <a:bodyPr vert="horz"/>
          <a:lstStyle/>
          <a:p>
            <a:r>
              <a:rPr lang="en-GB" dirty="0"/>
              <a:t>Appendix</a:t>
            </a:r>
            <a:br>
              <a:rPr lang="en-GB" dirty="0"/>
            </a:br>
            <a:r>
              <a:rPr lang="en-GB" sz="1600" dirty="0"/>
              <a:t>EL population facts were pulled from SIMS data, ACCESS scores, and Home Language Survey</a:t>
            </a:r>
            <a:br>
              <a:rPr lang="en-GB" sz="1600" dirty="0"/>
            </a:br>
            <a:endParaRPr lang="en-GB" dirty="0"/>
          </a:p>
        </p:txBody>
      </p:sp>
      <p:sp>
        <p:nvSpPr>
          <p:cNvPr id="19" name="Rectangle 18">
            <a:extLst>
              <a:ext uri="{FF2B5EF4-FFF2-40B4-BE49-F238E27FC236}">
                <a16:creationId xmlns:a16="http://schemas.microsoft.com/office/drawing/2014/main" id="{AC6988B2-5766-4E28-A383-310EDBC5D9BE}"/>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26" name="Text box_6380524123959099444">
            <a:extLst>
              <a:ext uri="{FF2B5EF4-FFF2-40B4-BE49-F238E27FC236}">
                <a16:creationId xmlns:a16="http://schemas.microsoft.com/office/drawing/2014/main" id="{8463208B-A3B4-40D2-B31A-FBC1D370BA90}"/>
              </a:ext>
            </a:extLst>
          </p:cNvPr>
          <p:cNvSpPr/>
          <p:nvPr>
            <p:custDataLst>
              <p:tags r:id="rId3"/>
            </p:custDataLst>
          </p:nvPr>
        </p:nvSpPr>
        <p:spPr>
          <a:xfrm>
            <a:off x="9994581" y="488365"/>
            <a:ext cx="743364" cy="338554"/>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27" name="Text box_6380524123959099444">
            <a:extLst>
              <a:ext uri="{FF2B5EF4-FFF2-40B4-BE49-F238E27FC236}">
                <a16:creationId xmlns:a16="http://schemas.microsoft.com/office/drawing/2014/main" id="{15272DD5-1647-4375-BCC7-B7EFE7FBD35D}"/>
              </a:ext>
            </a:extLst>
          </p:cNvPr>
          <p:cNvSpPr/>
          <p:nvPr>
            <p:custDataLst>
              <p:tags r:id="rId4"/>
            </p:custDataLst>
          </p:nvPr>
        </p:nvSpPr>
        <p:spPr>
          <a:xfrm>
            <a:off x="10812642" y="488125"/>
            <a:ext cx="743364" cy="33855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1b. EL</a:t>
            </a:r>
          </a:p>
        </p:txBody>
      </p:sp>
      <p:sp>
        <p:nvSpPr>
          <p:cNvPr id="34" name="Arrow: Left-Right 33">
            <a:extLst>
              <a:ext uri="{FF2B5EF4-FFF2-40B4-BE49-F238E27FC236}">
                <a16:creationId xmlns:a16="http://schemas.microsoft.com/office/drawing/2014/main" id="{8A88F453-2B27-465F-9BD4-71880664CF22}"/>
              </a:ext>
            </a:extLst>
          </p:cNvPr>
          <p:cNvSpPr/>
          <p:nvPr/>
        </p:nvSpPr>
        <p:spPr>
          <a:xfrm>
            <a:off x="4046721" y="1072234"/>
            <a:ext cx="408579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 data sets used</a:t>
            </a:r>
            <a:endParaRPr kumimoji="0" lang="en-US" sz="1200" b="0" i="1"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5" name="Straight Connector 34">
            <a:extLst>
              <a:ext uri="{FF2B5EF4-FFF2-40B4-BE49-F238E27FC236}">
                <a16:creationId xmlns:a16="http://schemas.microsoft.com/office/drawing/2014/main" id="{D0268D08-DF9D-487A-8946-BCEC10567F0F}"/>
              </a:ext>
              <a:ext uri="{C183D7F6-B498-43B3-948B-1728B52AA6E4}">
                <adec:decorative xmlns:adec="http://schemas.microsoft.com/office/drawing/2017/decorative" val="1"/>
              </a:ext>
            </a:extLst>
          </p:cNvPr>
          <p:cNvCxnSpPr>
            <a:stCxn id="34" idx="4"/>
            <a:endCxn id="34" idx="6"/>
          </p:cNvCxnSpPr>
          <p:nvPr/>
        </p:nvCxnSpPr>
        <p:spPr>
          <a:xfrm>
            <a:off x="4046721" y="1329603"/>
            <a:ext cx="408579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Content Placeholder 3">
            <a:extLst>
              <a:ext uri="{FF2B5EF4-FFF2-40B4-BE49-F238E27FC236}">
                <a16:creationId xmlns:a16="http://schemas.microsoft.com/office/drawing/2014/main" id="{254EE0F6-9CFE-4B7A-B57B-2FF5453FF709}"/>
              </a:ext>
            </a:extLst>
          </p:cNvPr>
          <p:cNvSpPr txBox="1">
            <a:spLocks/>
          </p:cNvSpPr>
          <p:nvPr/>
        </p:nvSpPr>
        <p:spPr>
          <a:xfrm>
            <a:off x="612776" y="1392746"/>
            <a:ext cx="10953682" cy="1431161"/>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We obtained EL SIMS data, ACCESS score data, and Home Language Survey data from BPS for this domain. Below is a summary of each data set received:</a:t>
            </a:r>
            <a:r>
              <a:rPr kumimoji="0" lang="en-IN"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EL SIMS data </a:t>
            </a:r>
            <a:r>
              <a:rPr kumimoji="0" lang="en-US"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The SIMS data as of June 2022 and March 2022, was provided by BPS and represents the certified data that BPS submitted to DESE for English learners.</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ACCESS score data </a:t>
            </a:r>
            <a:r>
              <a:rPr kumimoji="0" lang="en-US"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English learner students are required to take ACCESS exams annually. The ACCESS exam scores are an input into how a student’s EL level is determined. </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Home Language Survey </a:t>
            </a:r>
            <a:r>
              <a:rPr kumimoji="0" lang="en-US"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When a student enters the BPS school district, they are required to fill out a Home Language Survey. This data was provided by BPS and includes responses that were provided by the students for their Home Language Survey. “E” denotes “English” and “O” denotes “non-English.” At least one of the responses should be “O” for a student to be eligible for EL services. </a:t>
            </a:r>
            <a:endPar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endParaRPr>
          </a:p>
        </p:txBody>
      </p:sp>
      <p:sp>
        <p:nvSpPr>
          <p:cNvPr id="30" name="Arrow: Left-Right 29">
            <a:extLst>
              <a:ext uri="{FF2B5EF4-FFF2-40B4-BE49-F238E27FC236}">
                <a16:creationId xmlns:a16="http://schemas.microsoft.com/office/drawing/2014/main" id="{58BD3FCE-E0C1-4F50-B3BD-DE579F14F67C}"/>
              </a:ext>
            </a:extLst>
          </p:cNvPr>
          <p:cNvSpPr/>
          <p:nvPr/>
        </p:nvSpPr>
        <p:spPr>
          <a:xfrm>
            <a:off x="4046721" y="2856278"/>
            <a:ext cx="408579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Population notes</a:t>
            </a:r>
            <a:endParaRPr kumimoji="0" lang="en-US" sz="1200" b="0" i="1"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1" name="Straight Connector 30">
            <a:extLst>
              <a:ext uri="{FF2B5EF4-FFF2-40B4-BE49-F238E27FC236}">
                <a16:creationId xmlns:a16="http://schemas.microsoft.com/office/drawing/2014/main" id="{D3012AC2-C05D-4BCA-8693-87F1E2639F2B}"/>
              </a:ext>
              <a:ext uri="{C183D7F6-B498-43B3-948B-1728B52AA6E4}">
                <adec:decorative xmlns:adec="http://schemas.microsoft.com/office/drawing/2017/decorative" val="1"/>
              </a:ext>
            </a:extLst>
          </p:cNvPr>
          <p:cNvCxnSpPr>
            <a:stCxn id="30" idx="4"/>
            <a:endCxn id="30" idx="6"/>
          </p:cNvCxnSpPr>
          <p:nvPr/>
        </p:nvCxnSpPr>
        <p:spPr>
          <a:xfrm>
            <a:off x="4046721" y="3113647"/>
            <a:ext cx="408579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Content Placeholder 3">
            <a:extLst>
              <a:ext uri="{FF2B5EF4-FFF2-40B4-BE49-F238E27FC236}">
                <a16:creationId xmlns:a16="http://schemas.microsoft.com/office/drawing/2014/main" id="{2E9BC94D-DB3F-4BBA-AC8D-A5C3F087061F}"/>
              </a:ext>
            </a:extLst>
          </p:cNvPr>
          <p:cNvSpPr txBox="1">
            <a:spLocks/>
          </p:cNvSpPr>
          <p:nvPr/>
        </p:nvSpPr>
        <p:spPr>
          <a:xfrm>
            <a:off x="608203" y="3225771"/>
            <a:ext cx="5404104" cy="1831271"/>
          </a:xfrm>
          <a:prstGeom prst="rect">
            <a:avLst/>
          </a:prstGeom>
        </p:spPr>
        <p:txBody>
          <a:bodyPr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The ACCESS participation rate for SY2021-2022 was 94% </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13,117 students were eligible to take the ACCESS exam in SY2021-2022</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12,381 students took the ACCESS exam in SY2021-2022</a:t>
            </a:r>
          </a:p>
          <a:p>
            <a:pPr marL="548640" marR="0" lvl="1" indent="-274320" algn="l" defTabSz="914390" rtl="0" eaLnBrk="1" fontAlgn="auto" latinLnBrk="0" hangingPunct="1">
              <a:lnSpc>
                <a:spcPct val="100000"/>
              </a:lnSpc>
              <a:spcBef>
                <a:spcPts val="100"/>
              </a:spcBef>
              <a:spcAft>
                <a:spcPts val="1500"/>
              </a:spcAft>
              <a:buClr>
                <a:srgbClr val="2E2E38"/>
              </a:buClr>
              <a:buSzPct val="100000"/>
              <a:buFont typeface="EYInterstate" panose="02000503020000020004" pitchFamily="2" charset="0"/>
              <a:buChar char="•"/>
              <a:tabLst/>
              <a:defRPr/>
            </a:pPr>
            <a:r>
              <a:rPr lang="en-IN" sz="1100" dirty="0">
                <a:solidFill>
                  <a:srgbClr val="000000"/>
                </a:solidFill>
                <a:latin typeface="EYInterstate Light"/>
                <a:cs typeface="+mn-cs"/>
              </a:rPr>
              <a:t>3</a:t>
            </a: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students who took the ACCESS exam were not reported as EL students to DESE in the March 2022 certification data</a:t>
            </a:r>
          </a:p>
          <a:p>
            <a:pPr marL="274320" marR="0" lvl="0"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There appear to be some data quality issues within DOE fields in the SIMS data submitted such as for DOE021 (EL Students in their First Year in U.S. Schools), majority of the EL students are denoted as “Does Not Apply.”</a:t>
            </a:r>
          </a:p>
          <a:p>
            <a:pPr marL="45402" marR="0" lvl="0" indent="0" algn="l" defTabSz="914390" rtl="0" eaLnBrk="1" fontAlgn="auto" latinLnBrk="0" hangingPunct="1">
              <a:lnSpc>
                <a:spcPct val="100000"/>
              </a:lnSpc>
              <a:spcBef>
                <a:spcPts val="100"/>
              </a:spcBef>
              <a:spcAft>
                <a:spcPts val="100"/>
              </a:spcAft>
              <a:buClr>
                <a:srgbClr val="2E2E38"/>
              </a:buClr>
              <a:buSzPct val="100000"/>
              <a:buFont typeface="Arial" pitchFamily="34" charset="0"/>
              <a:buNone/>
              <a:tabLst/>
              <a:defRPr/>
            </a:pPr>
            <a:endPar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endParaRPr>
          </a:p>
        </p:txBody>
      </p:sp>
      <p:sp>
        <p:nvSpPr>
          <p:cNvPr id="15" name="Content Placeholder 3">
            <a:extLst>
              <a:ext uri="{FF2B5EF4-FFF2-40B4-BE49-F238E27FC236}">
                <a16:creationId xmlns:a16="http://schemas.microsoft.com/office/drawing/2014/main" id="{798D494C-91BD-4D1F-A12C-71B385C0D934}"/>
              </a:ext>
            </a:extLst>
          </p:cNvPr>
          <p:cNvSpPr txBox="1">
            <a:spLocks/>
          </p:cNvSpPr>
          <p:nvPr/>
        </p:nvSpPr>
        <p:spPr>
          <a:xfrm>
            <a:off x="6149281" y="3225771"/>
            <a:ext cx="5440866" cy="2575064"/>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marR="0" lvl="0"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5,665 students have prior-year and current-year ACCESS scores</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533 (9%) students had the same ACCESS scores as prior year</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3,661 (</a:t>
            </a:r>
            <a:r>
              <a:rPr lang="en-IN" sz="1100" dirty="0">
                <a:solidFill>
                  <a:srgbClr val="000000"/>
                </a:solidFill>
                <a:latin typeface="EYInterstate Light"/>
                <a:cs typeface="+mn-cs"/>
              </a:rPr>
              <a:t>65</a:t>
            </a: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students saw an increase in their ACCESS score compared to prior year </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1,471 (</a:t>
            </a:r>
            <a:r>
              <a:rPr lang="en-IN" sz="1100" dirty="0">
                <a:solidFill>
                  <a:srgbClr val="000000"/>
                </a:solidFill>
                <a:latin typeface="EYInterstate Light"/>
                <a:cs typeface="+mn-cs"/>
              </a:rPr>
              <a:t>26</a:t>
            </a: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 students saw a decrease in their ACCESS score compared to prior year</a:t>
            </a:r>
          </a:p>
          <a:p>
            <a:pPr marL="274320" marR="0" lvl="0"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71.3% of students in SLIFE are in their first year at the school district and in the U.S.</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488 students are reported as SLIFE</a:t>
            </a:r>
          </a:p>
          <a:p>
            <a:pPr marL="822960" marR="0" lvl="2"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Data Quality: 16 students have ELD 3 or 4 (SLIFE students should have ELD levels 1 or 2)</a:t>
            </a:r>
          </a:p>
          <a:p>
            <a:pPr marL="822960" marR="0" lvl="2"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140 students did not take the ACCESS Exam based on data provided by BPS</a:t>
            </a:r>
          </a:p>
          <a:p>
            <a:pPr marL="548640" marR="0" lvl="1" indent="-27432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SLIFE is a two-year program</a:t>
            </a:r>
          </a:p>
        </p:txBody>
      </p:sp>
      <p:sp>
        <p:nvSpPr>
          <p:cNvPr id="4" name="TextBox 3">
            <a:extLst>
              <a:ext uri="{FF2B5EF4-FFF2-40B4-BE49-F238E27FC236}">
                <a16:creationId xmlns:a16="http://schemas.microsoft.com/office/drawing/2014/main" id="{94138A8A-7120-4FC6-8798-4C23E7A0D71E}"/>
              </a:ext>
            </a:extLst>
          </p:cNvPr>
          <p:cNvSpPr txBox="1"/>
          <p:nvPr/>
        </p:nvSpPr>
        <p:spPr>
          <a:xfrm>
            <a:off x="608203" y="5937277"/>
            <a:ext cx="4848700" cy="323165"/>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*We solely analyzed students who are ‘enrolled’ according to the DOE012 field in the SIMS submission</a:t>
            </a:r>
          </a:p>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**We did not evaluate these students as part of our analysis</a:t>
            </a:r>
          </a:p>
        </p:txBody>
      </p:sp>
      <p:sp>
        <p:nvSpPr>
          <p:cNvPr id="23" name="source_63804743468530966221" descr="Source">
            <a:extLst>
              <a:ext uri="{FF2B5EF4-FFF2-40B4-BE49-F238E27FC236}">
                <a16:creationId xmlns:a16="http://schemas.microsoft.com/office/drawing/2014/main" id="{93A6AF36-9CD7-41BC-B1D7-9363F8A8AEED}"/>
              </a:ext>
            </a:extLst>
          </p:cNvPr>
          <p:cNvSpPr txBox="1"/>
          <p:nvPr/>
        </p:nvSpPr>
        <p:spPr>
          <a:xfrm>
            <a:off x="609919" y="6596742"/>
            <a:ext cx="2972526"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DESE EL population data SY2021-22; EY DESE, BPS, and school interviews; BPS and DESE policies</a:t>
            </a:r>
          </a:p>
        </p:txBody>
      </p:sp>
      <p:sp>
        <p:nvSpPr>
          <p:cNvPr id="28" name="TextBox 27">
            <a:extLst>
              <a:ext uri="{FF2B5EF4-FFF2-40B4-BE49-F238E27FC236}">
                <a16:creationId xmlns:a16="http://schemas.microsoft.com/office/drawing/2014/main" id="{5A572D5D-D9B3-4BA5-9E22-AE907B7F78F9}"/>
              </a:ext>
            </a:extLst>
          </p:cNvPr>
          <p:cNvSpPr txBox="1"/>
          <p:nvPr/>
        </p:nvSpPr>
        <p:spPr>
          <a:xfrm>
            <a:off x="3884616" y="6366624"/>
            <a:ext cx="5067297"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35CEDB0D-6E3E-41FA-8C63-CCED8ABB98DA}"/>
              </a:ext>
            </a:extLst>
          </p:cNvPr>
          <p:cNvSpPr>
            <a:spLocks noGrp="1"/>
          </p:cNvSpPr>
          <p:nvPr>
            <p:ph type="dt" sz="half" idx="10"/>
          </p:nvPr>
        </p:nvSpPr>
        <p:spPr>
          <a:xfrm>
            <a:off x="9085006" y="6561447"/>
            <a:ext cx="1194268"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Slide Number Placeholder 4">
            <a:extLst>
              <a:ext uri="{FF2B5EF4-FFF2-40B4-BE49-F238E27FC236}">
                <a16:creationId xmlns:a16="http://schemas.microsoft.com/office/drawing/2014/main" id="{07AA2B7E-31F6-4809-86AF-4665266BA4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326019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CDD2A6-1614-4425-8E84-0CC9C29CBD11}"/>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971574436"/>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89093" name="think-cell Slide" r:id="rId8" imgW="473" imgH="476" progId="TCLayout.ActiveDocument.1">
                  <p:embed/>
                </p:oleObj>
              </mc:Choice>
              <mc:Fallback>
                <p:oleObj name="think-cell Slide" r:id="rId8" imgW="473" imgH="476" progId="TCLayout.ActiveDocument.1">
                  <p:embed/>
                  <p:pic>
                    <p:nvPicPr>
                      <p:cNvPr id="6" name="Object 5" hidden="1">
                        <a:extLst>
                          <a:ext uri="{FF2B5EF4-FFF2-40B4-BE49-F238E27FC236}">
                            <a16:creationId xmlns:a16="http://schemas.microsoft.com/office/drawing/2014/main" id="{84CDD2A6-1614-4425-8E84-0CC9C29CBD11}"/>
                          </a:ext>
                          <a:ext uri="{C183D7F6-B498-43B3-948B-1728B52AA6E4}">
                            <adec:decorative xmlns:adec="http://schemas.microsoft.com/office/drawing/2017/decorative" val="1"/>
                          </a:ext>
                        </a:extLst>
                      </p:cNvPr>
                      <p:cNvPicPr/>
                      <p:nvPr/>
                    </p:nvPicPr>
                    <p:blipFill>
                      <a:blip r:embed="rId9"/>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093BDC7-02E9-4512-BE40-991156F7476E}"/>
              </a:ext>
            </a:extLst>
          </p:cNvPr>
          <p:cNvSpPr>
            <a:spLocks noGrp="1"/>
          </p:cNvSpPr>
          <p:nvPr>
            <p:ph type="title"/>
          </p:nvPr>
        </p:nvSpPr>
        <p:spPr>
          <a:xfrm>
            <a:off x="612778" y="295832"/>
            <a:ext cx="10972800" cy="590572"/>
          </a:xfrm>
        </p:spPr>
        <p:txBody>
          <a:bodyPr vert="horz"/>
          <a:lstStyle/>
          <a:p>
            <a:r>
              <a:rPr lang="en-US" dirty="0"/>
              <a:t>Appendix</a:t>
            </a:r>
            <a:br>
              <a:rPr lang="en-US" dirty="0"/>
            </a:br>
            <a:r>
              <a:rPr lang="en-US" sz="1600" dirty="0"/>
              <a:t>English Learners data analysis: ACCESS score vs. ELD level reconciliation using BPS May 2022 policy </a:t>
            </a:r>
            <a:endParaRPr lang="en-US" dirty="0"/>
          </a:p>
        </p:txBody>
      </p:sp>
      <p:sp>
        <p:nvSpPr>
          <p:cNvPr id="14" name="Rectangle 13">
            <a:extLst>
              <a:ext uri="{FF2B5EF4-FFF2-40B4-BE49-F238E27FC236}">
                <a16:creationId xmlns:a16="http://schemas.microsoft.com/office/drawing/2014/main" id="{145A02BF-7902-479A-92B7-0C4C81B1F725}"/>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24" name="Text box_6380524123959099444">
            <a:extLst>
              <a:ext uri="{FF2B5EF4-FFF2-40B4-BE49-F238E27FC236}">
                <a16:creationId xmlns:a16="http://schemas.microsoft.com/office/drawing/2014/main" id="{9230F59D-BB20-4EF0-9223-3A1C69A16B92}"/>
              </a:ext>
            </a:extLst>
          </p:cNvPr>
          <p:cNvSpPr/>
          <p:nvPr>
            <p:custDataLst>
              <p:tags r:id="rId3"/>
            </p:custDataLst>
          </p:nvPr>
        </p:nvSpPr>
        <p:spPr>
          <a:xfrm>
            <a:off x="9994581" y="488365"/>
            <a:ext cx="743364" cy="338554"/>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25" name="Text box_6380524123959099444">
            <a:extLst>
              <a:ext uri="{FF2B5EF4-FFF2-40B4-BE49-F238E27FC236}">
                <a16:creationId xmlns:a16="http://schemas.microsoft.com/office/drawing/2014/main" id="{3DF40CDC-42A2-4943-A555-6484194E0B86}"/>
              </a:ext>
            </a:extLst>
          </p:cNvPr>
          <p:cNvSpPr/>
          <p:nvPr>
            <p:custDataLst>
              <p:tags r:id="rId4"/>
            </p:custDataLst>
          </p:nvPr>
        </p:nvSpPr>
        <p:spPr>
          <a:xfrm>
            <a:off x="10812642" y="488125"/>
            <a:ext cx="743364" cy="33855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1b. EL</a:t>
            </a:r>
          </a:p>
        </p:txBody>
      </p:sp>
      <p:sp>
        <p:nvSpPr>
          <p:cNvPr id="22" name="Arrow: Left-Right 21">
            <a:extLst>
              <a:ext uri="{FF2B5EF4-FFF2-40B4-BE49-F238E27FC236}">
                <a16:creationId xmlns:a16="http://schemas.microsoft.com/office/drawing/2014/main" id="{0A8C7A62-FF6B-4233-8C17-DA21879CB476}"/>
              </a:ext>
            </a:extLst>
          </p:cNvPr>
          <p:cNvSpPr/>
          <p:nvPr/>
        </p:nvSpPr>
        <p:spPr>
          <a:xfrm>
            <a:off x="2474478" y="96448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ACCESS score vs. ELD level comparison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3" name="Straight Connector 22">
            <a:extLst>
              <a:ext uri="{FF2B5EF4-FFF2-40B4-BE49-F238E27FC236}">
                <a16:creationId xmlns:a16="http://schemas.microsoft.com/office/drawing/2014/main" id="{9D38E06B-9C0C-4175-A409-747707AB730A}"/>
              </a:ext>
              <a:ext uri="{C183D7F6-B498-43B3-948B-1728B52AA6E4}">
                <adec:decorative xmlns:adec="http://schemas.microsoft.com/office/drawing/2017/decorative" val="1"/>
              </a:ext>
            </a:extLst>
          </p:cNvPr>
          <p:cNvCxnSpPr>
            <a:stCxn id="22" idx="4"/>
            <a:endCxn id="22" idx="6"/>
          </p:cNvCxnSpPr>
          <p:nvPr/>
        </p:nvCxnSpPr>
        <p:spPr>
          <a:xfrm>
            <a:off x="2474478" y="122185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88C5ED15-E43F-4D68-965E-CFF59D549671}"/>
              </a:ext>
            </a:extLst>
          </p:cNvPr>
          <p:cNvGraphicFramePr>
            <a:graphicFrameLocks noGrp="1"/>
          </p:cNvGraphicFramePr>
          <p:nvPr>
            <p:extLst>
              <p:ext uri="{D42A27DB-BD31-4B8C-83A1-F6EECF244321}">
                <p14:modId xmlns:p14="http://schemas.microsoft.com/office/powerpoint/2010/main" val="1450877229"/>
              </p:ext>
            </p:extLst>
          </p:nvPr>
        </p:nvGraphicFramePr>
        <p:xfrm>
          <a:off x="612778" y="1290411"/>
          <a:ext cx="7460067" cy="4910407"/>
        </p:xfrm>
        <a:graphic>
          <a:graphicData uri="http://schemas.openxmlformats.org/drawingml/2006/table">
            <a:tbl>
              <a:tblPr firstRow="1" bandRow="1">
                <a:tableStyleId>{2D5ABB26-0587-4C30-8999-92F81FD0307C}</a:tableStyleId>
              </a:tblPr>
              <a:tblGrid>
                <a:gridCol w="3427999">
                  <a:extLst>
                    <a:ext uri="{9D8B030D-6E8A-4147-A177-3AD203B41FA5}">
                      <a16:colId xmlns:a16="http://schemas.microsoft.com/office/drawing/2014/main" val="2285825454"/>
                    </a:ext>
                  </a:extLst>
                </a:gridCol>
                <a:gridCol w="834105">
                  <a:extLst>
                    <a:ext uri="{9D8B030D-6E8A-4147-A177-3AD203B41FA5}">
                      <a16:colId xmlns:a16="http://schemas.microsoft.com/office/drawing/2014/main" val="2886172334"/>
                    </a:ext>
                  </a:extLst>
                </a:gridCol>
                <a:gridCol w="3197963">
                  <a:extLst>
                    <a:ext uri="{9D8B030D-6E8A-4147-A177-3AD203B41FA5}">
                      <a16:colId xmlns:a16="http://schemas.microsoft.com/office/drawing/2014/main" val="4086269637"/>
                    </a:ext>
                  </a:extLst>
                </a:gridCol>
              </a:tblGrid>
              <a:tr h="273793">
                <a:tc>
                  <a:txBody>
                    <a:bodyPr/>
                    <a:lstStyle/>
                    <a:p>
                      <a:pPr algn="l" fontAlgn="b"/>
                      <a:r>
                        <a:rPr lang="en-US" sz="1200" b="1" u="none" strike="noStrike" dirty="0">
                          <a:solidFill>
                            <a:schemeClr val="bg1"/>
                          </a:solidFill>
                          <a:effectLst/>
                          <a:latin typeface="+mn-lt"/>
                        </a:rPr>
                        <a:t>Item</a:t>
                      </a:r>
                      <a:endParaRPr lang="en-US" sz="1200" b="1" i="0" u="none" strike="noStrike" dirty="0">
                        <a:solidFill>
                          <a:schemeClr val="bg1"/>
                        </a:solidFill>
                        <a:effectLst/>
                        <a:latin typeface="+mn-lt"/>
                      </a:endParaRP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ctr" fontAlgn="b"/>
                      <a:r>
                        <a:rPr lang="en-US" sz="1200" b="1" u="none" strike="noStrike" dirty="0">
                          <a:solidFill>
                            <a:schemeClr val="bg1"/>
                          </a:solidFill>
                          <a:effectLst/>
                          <a:latin typeface="+mn-lt"/>
                        </a:rPr>
                        <a:t>Count</a:t>
                      </a:r>
                      <a:endParaRPr lang="en-US" sz="1200" b="1" i="0" u="none" strike="noStrike" dirty="0">
                        <a:solidFill>
                          <a:schemeClr val="bg1"/>
                        </a:solidFill>
                        <a:effectLst/>
                        <a:latin typeface="+mn-lt"/>
                      </a:endParaRP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l" fontAlgn="b"/>
                      <a:r>
                        <a:rPr lang="en-US" sz="1200" b="1" u="none" strike="noStrike" dirty="0">
                          <a:solidFill>
                            <a:schemeClr val="bg1"/>
                          </a:solidFill>
                          <a:effectLst/>
                          <a:latin typeface="+mn-lt"/>
                        </a:rPr>
                        <a:t>Notes</a:t>
                      </a:r>
                      <a:endParaRPr lang="en-US" sz="1200" b="1" i="0" u="none" strike="noStrike" dirty="0">
                        <a:solidFill>
                          <a:schemeClr val="bg1"/>
                        </a:solidFill>
                        <a:effectLst/>
                        <a:latin typeface="+mn-lt"/>
                      </a:endParaRP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2615790325"/>
                  </a:ext>
                </a:extLst>
              </a:tr>
              <a:tr h="258719">
                <a:tc>
                  <a:txBody>
                    <a:bodyPr/>
                    <a:lstStyle/>
                    <a:p>
                      <a:pPr algn="l" fontAlgn="b"/>
                      <a:r>
                        <a:rPr lang="en-US" sz="1100" b="0" i="0" u="none" strike="noStrike" dirty="0">
                          <a:solidFill>
                            <a:schemeClr val="bg1"/>
                          </a:solidFill>
                          <a:effectLst/>
                          <a:latin typeface="+mn-lt"/>
                        </a:rPr>
                        <a:t># of students who took the ACCESS exam</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n-lt"/>
                        </a:rPr>
                        <a:t>12,381</a:t>
                      </a:r>
                      <a:endParaRPr lang="en-US" sz="1100" b="0" i="0" u="none"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2E2E38"/>
                          </a:solidFill>
                          <a:effectLst/>
                          <a:latin typeface="+mn-lt"/>
                          <a:ea typeface="+mn-ea"/>
                          <a:cs typeface="+mn-cs"/>
                        </a:rPr>
                        <a:t>Based on ACCESS score file obtained from BPS</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02293587"/>
                  </a:ext>
                </a:extLst>
              </a:tr>
              <a:tr h="424531">
                <a:tc>
                  <a:txBody>
                    <a:bodyPr/>
                    <a:lstStyle/>
                    <a:p>
                      <a:pPr algn="l" fontAlgn="b"/>
                      <a:r>
                        <a:rPr lang="en-US" sz="1100" b="0" i="0" u="none" strike="noStrike" dirty="0">
                          <a:solidFill>
                            <a:schemeClr val="bg1"/>
                          </a:solidFill>
                          <a:effectLst/>
                          <a:latin typeface="+mn-lt"/>
                        </a:rPr>
                        <a:t># of students who participated in the ALT ACCESS exam (and did not have overall level populated)</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(377)</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2E2E38"/>
                          </a:solidFill>
                          <a:effectLst/>
                          <a:latin typeface="+mn-lt"/>
                          <a:ea typeface="+mn-ea"/>
                          <a:cs typeface="+mn-cs"/>
                        </a:rPr>
                        <a:t>Based on ACCESS score file obtained from BPS</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827644286"/>
                  </a:ext>
                </a:extLst>
              </a:tr>
              <a:tr h="424531">
                <a:tc>
                  <a:txBody>
                    <a:bodyPr/>
                    <a:lstStyle/>
                    <a:p>
                      <a:pPr algn="l" fontAlgn="b"/>
                      <a:r>
                        <a:rPr lang="en-US" sz="1100" u="none" strike="noStrike" dirty="0">
                          <a:solidFill>
                            <a:schemeClr val="bg1"/>
                          </a:solidFill>
                          <a:effectLst/>
                          <a:latin typeface="+mn-lt"/>
                        </a:rPr>
                        <a:t># of students who took the ACCESS exam and are no longer active at the time of the analysis</a:t>
                      </a:r>
                      <a:r>
                        <a:rPr lang="en-US" sz="1100" u="none" strike="noStrike" kern="1200" baseline="30000" dirty="0">
                          <a:solidFill>
                            <a:schemeClr val="bg1"/>
                          </a:solidFill>
                          <a:effectLst/>
                          <a:latin typeface="+mn-lt"/>
                          <a:ea typeface="+mn-ea"/>
                          <a:cs typeface="+mn-cs"/>
                        </a:rPr>
                        <a:t>1</a:t>
                      </a:r>
                      <a:endParaRPr lang="en-US" sz="1100" b="0" i="0" u="none"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u="none" strike="noStrike" dirty="0">
                          <a:solidFill>
                            <a:schemeClr val="bg1"/>
                          </a:solidFill>
                          <a:effectLst/>
                          <a:latin typeface="+mn-lt"/>
                        </a:rPr>
                        <a:t>(1,600)</a:t>
                      </a:r>
                      <a:endParaRPr lang="en-US" sz="1100" b="0" i="0" u="none"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2E2E38"/>
                          </a:solidFill>
                          <a:effectLst/>
                          <a:latin typeface="+mn-lt"/>
                          <a:ea typeface="+mn-ea"/>
                          <a:cs typeface="+mn-cs"/>
                        </a:rPr>
                        <a:t>Students in ACCESS file who were not active in SIS </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65741332"/>
                  </a:ext>
                </a:extLst>
              </a:tr>
              <a:tr h="456575">
                <a:tc>
                  <a:txBody>
                    <a:bodyPr/>
                    <a:lstStyle/>
                    <a:p>
                      <a:pPr algn="l" fontAlgn="b"/>
                      <a:r>
                        <a:rPr lang="en-US" sz="1100" b="0" i="0" u="none" strike="noStrike" dirty="0">
                          <a:solidFill>
                            <a:schemeClr val="bg1"/>
                          </a:solidFill>
                          <a:effectLst/>
                          <a:latin typeface="+mn-lt"/>
                        </a:rPr>
                        <a:t># of active EL students who have an ELD level but did not take the ACCESS Exam</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(1,216)</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US" sz="1100" u="none" strike="noStrike" dirty="0">
                          <a:solidFill>
                            <a:srgbClr val="2E2E38"/>
                          </a:solidFill>
                          <a:effectLst/>
                          <a:latin typeface="+mn-lt"/>
                        </a:rPr>
                        <a:t>Active students who are not present in the ACCESS file from last year</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494384451"/>
                  </a:ext>
                </a:extLst>
              </a:tr>
              <a:tr h="424531">
                <a:tc>
                  <a:txBody>
                    <a:bodyPr/>
                    <a:lstStyle/>
                    <a:p>
                      <a:pPr algn="l" fontAlgn="b"/>
                      <a:r>
                        <a:rPr lang="en-US" sz="1100" b="1" i="0" u="none" strike="noStrike" dirty="0">
                          <a:solidFill>
                            <a:schemeClr val="bg1"/>
                          </a:solidFill>
                          <a:effectLst/>
                          <a:latin typeface="+mn-lt"/>
                        </a:rPr>
                        <a:t># of active students with an ELD level who took the ACCESS Exam</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ctr" fontAlgn="b"/>
                      <a:r>
                        <a:rPr lang="en-US" sz="1100" b="1" u="sng" strike="noStrike" dirty="0">
                          <a:solidFill>
                            <a:schemeClr val="bg1"/>
                          </a:solidFill>
                          <a:effectLst/>
                          <a:latin typeface="+mn-lt"/>
                        </a:rPr>
                        <a:t>9,188</a:t>
                      </a:r>
                      <a:endParaRPr lang="en-US" sz="1100" b="1" i="0" u="sng" strike="noStrike" dirty="0">
                        <a:solidFill>
                          <a:schemeClr val="bg1"/>
                        </a:solidFill>
                        <a:effectLst/>
                        <a:latin typeface="+mn-lt"/>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l" fontAlgn="b"/>
                      <a:r>
                        <a:rPr lang="en-US" sz="1100" b="0" i="0" u="none" strike="noStrike" dirty="0">
                          <a:solidFill>
                            <a:schemeClr val="bg1"/>
                          </a:solidFill>
                          <a:effectLst/>
                          <a:latin typeface="+mn-lt"/>
                        </a:rPr>
                        <a:t>Difference of first row and the next two</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extLst>
                  <a:ext uri="{0D108BD9-81ED-4DB2-BD59-A6C34878D82A}">
                    <a16:rowId xmlns:a16="http://schemas.microsoft.com/office/drawing/2014/main" val="1809579527"/>
                  </a:ext>
                </a:extLst>
              </a:tr>
              <a:tr h="590343">
                <a:tc>
                  <a:txBody>
                    <a:bodyPr/>
                    <a:lstStyle/>
                    <a:p>
                      <a:pPr marL="0" marR="0" lvl="0" indent="0" algn="l" defTabSz="913943" rtl="0" eaLnBrk="1" fontAlgn="auto" latinLnBrk="0" hangingPunct="1">
                        <a:lnSpc>
                          <a:spcPct val="100000"/>
                        </a:lnSpc>
                        <a:spcBef>
                          <a:spcPts val="600"/>
                        </a:spcBef>
                        <a:spcAft>
                          <a:spcPts val="0"/>
                        </a:spcAft>
                        <a:buClr>
                          <a:schemeClr val="bg1"/>
                        </a:buClr>
                        <a:buSzTx/>
                        <a:buFont typeface="EYInterstate" panose="02000503020000020004" pitchFamily="2" charset="0"/>
                        <a:buNone/>
                        <a:tabLst/>
                        <a:defRPr/>
                      </a:pPr>
                      <a:r>
                        <a:rPr lang="en-US" sz="1100" u="none" strike="noStrike" kern="1200" dirty="0">
                          <a:solidFill>
                            <a:schemeClr val="bg1"/>
                          </a:solidFill>
                          <a:effectLst/>
                          <a:latin typeface="+mn-lt"/>
                          <a:ea typeface="+mn-ea"/>
                          <a:cs typeface="+mn-cs"/>
                        </a:rPr>
                        <a:t># of active unique students who’s ELD level is two or more lower than their ACCESS score </a:t>
                      </a:r>
                      <a:r>
                        <a:rPr lang="en-US" sz="1100" b="0" i="0" u="none" strike="noStrike" kern="1200" dirty="0">
                          <a:solidFill>
                            <a:schemeClr val="bg1"/>
                          </a:solidFill>
                          <a:effectLst/>
                          <a:latin typeface="+mn-lt"/>
                          <a:ea typeface="+mn-ea"/>
                          <a:cs typeface="+mn-cs"/>
                        </a:rPr>
                        <a:t>per policy</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1</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600"/>
                        </a:spcBef>
                        <a:spcAft>
                          <a:spcPts val="0"/>
                        </a:spcAft>
                        <a:buClr>
                          <a:schemeClr val="bg1"/>
                        </a:buClr>
                        <a:buSzTx/>
                        <a:buFont typeface="EYInterstate" panose="02000503020000020004" pitchFamily="2" charset="0"/>
                        <a:buNone/>
                        <a:tabLst/>
                        <a:defRPr/>
                      </a:pPr>
                      <a:r>
                        <a:rPr lang="en-US" sz="1100" b="0" i="0" u="none" strike="noStrike" kern="1200" dirty="0">
                          <a:solidFill>
                            <a:schemeClr val="bg1"/>
                          </a:solidFill>
                          <a:effectLst/>
                          <a:latin typeface="+mn-lt"/>
                          <a:ea typeface="+mn-ea"/>
                          <a:cs typeface="+mn-cs"/>
                        </a:rPr>
                        <a:t>ELD (policy) &gt;= 2 + ELD (actual)</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007926581"/>
                  </a:ext>
                </a:extLst>
              </a:tr>
              <a:tr h="424531">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latin typeface="+mn-lt"/>
                          <a:ea typeface="+mn-ea"/>
                          <a:cs typeface="+mn-cs"/>
                        </a:rPr>
                        <a:t># of active unique students who’s ELD level is one lower than their ACCESS score </a:t>
                      </a:r>
                      <a:r>
                        <a:rPr lang="en-US" sz="1100" b="0" i="0" u="none" strike="noStrike" kern="1200" dirty="0">
                          <a:solidFill>
                            <a:schemeClr val="bg1"/>
                          </a:solidFill>
                          <a:effectLst/>
                          <a:latin typeface="+mn-lt"/>
                          <a:ea typeface="+mn-ea"/>
                          <a:cs typeface="+mn-cs"/>
                        </a:rPr>
                        <a:t>per policy</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23</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600"/>
                        </a:spcBef>
                        <a:spcAft>
                          <a:spcPts val="0"/>
                        </a:spcAft>
                        <a:buClr>
                          <a:schemeClr val="bg1"/>
                        </a:buClr>
                        <a:buSzTx/>
                        <a:buFont typeface="EYInterstate" panose="02000503020000020004" pitchFamily="2" charset="0"/>
                        <a:buNone/>
                        <a:tabLst/>
                        <a:defRPr/>
                      </a:pPr>
                      <a:r>
                        <a:rPr lang="en-US" sz="1100" b="0" i="0" u="none" strike="noStrike" kern="1200" dirty="0">
                          <a:solidFill>
                            <a:schemeClr val="bg1"/>
                          </a:solidFill>
                          <a:effectLst/>
                          <a:latin typeface="+mn-lt"/>
                          <a:ea typeface="+mn-ea"/>
                          <a:cs typeface="+mn-cs"/>
                        </a:rPr>
                        <a:t>ELD (policy) = 1 + ELD (actual)</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742929820"/>
                  </a:ext>
                </a:extLst>
              </a:tr>
              <a:tr h="424531">
                <a:tc>
                  <a:txBody>
                    <a:bodyPr/>
                    <a:lstStyle/>
                    <a:p>
                      <a:pPr algn="l" fontAlgn="b"/>
                      <a:r>
                        <a:rPr lang="en-US" sz="1100" b="0" i="0" u="none" strike="noStrike" dirty="0">
                          <a:solidFill>
                            <a:schemeClr val="bg1"/>
                          </a:solidFill>
                          <a:effectLst/>
                          <a:latin typeface="+mn-lt"/>
                        </a:rPr>
                        <a:t># of active unique students who’s ELD level matches their ACCESS score range per policy</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5,021</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b="0" i="0" u="none" strike="noStrike" kern="1200" dirty="0">
                          <a:solidFill>
                            <a:schemeClr val="bg1"/>
                          </a:solidFill>
                          <a:effectLst/>
                          <a:latin typeface="+mn-lt"/>
                          <a:ea typeface="+mn-ea"/>
                          <a:cs typeface="+mn-cs"/>
                        </a:rPr>
                        <a:t>ELD (policy) = ELD (actual)</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24019517"/>
                  </a:ext>
                </a:extLst>
              </a:tr>
              <a:tr h="424531">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latin typeface="+mn-lt"/>
                          <a:ea typeface="+mn-ea"/>
                          <a:cs typeface="+mn-cs"/>
                        </a:rPr>
                        <a:t># of active unique students who’s ELD level is one higher than their ACCESS score </a:t>
                      </a:r>
                      <a:r>
                        <a:rPr lang="en-US" sz="1100" b="0" i="0" u="none" strike="noStrike" kern="1200" dirty="0">
                          <a:solidFill>
                            <a:schemeClr val="bg1"/>
                          </a:solidFill>
                          <a:effectLst/>
                          <a:latin typeface="+mn-lt"/>
                          <a:ea typeface="+mn-ea"/>
                          <a:cs typeface="+mn-cs"/>
                        </a:rPr>
                        <a:t>per policy</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3,032</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600"/>
                        </a:spcBef>
                        <a:spcAft>
                          <a:spcPts val="0"/>
                        </a:spcAft>
                        <a:buClr>
                          <a:schemeClr val="bg1"/>
                        </a:buClr>
                        <a:buSzTx/>
                        <a:buFont typeface="EYInterstate" panose="02000503020000020004" pitchFamily="2" charset="0"/>
                        <a:buNone/>
                        <a:tabLst/>
                        <a:defRPr/>
                      </a:pPr>
                      <a:r>
                        <a:rPr lang="en-US" sz="1100" b="0" i="0" u="none" strike="noStrike" kern="1200" dirty="0">
                          <a:solidFill>
                            <a:schemeClr val="bg1"/>
                          </a:solidFill>
                          <a:effectLst/>
                          <a:latin typeface="+mn-lt"/>
                          <a:ea typeface="+mn-ea"/>
                          <a:cs typeface="+mn-cs"/>
                        </a:rPr>
                        <a:t>ELD (policy) + 1 = ELD (actual)</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282685745"/>
                  </a:ext>
                </a:extLst>
              </a:tr>
              <a:tr h="488261">
                <a:tc>
                  <a:txBody>
                    <a:bodyPr/>
                    <a:lstStyle/>
                    <a:p>
                      <a:pPr marL="0" marR="0" lvl="0" indent="0" algn="l" defTabSz="913943" rtl="0" eaLnBrk="1" fontAlgn="auto" latinLnBrk="0" hangingPunct="1">
                        <a:lnSpc>
                          <a:spcPct val="100000"/>
                        </a:lnSpc>
                        <a:spcBef>
                          <a:spcPts val="600"/>
                        </a:spcBef>
                        <a:spcAft>
                          <a:spcPts val="0"/>
                        </a:spcAft>
                        <a:buClr>
                          <a:schemeClr val="bg1"/>
                        </a:buClr>
                        <a:buSzTx/>
                        <a:buFont typeface="EYInterstate" panose="02000503020000020004" pitchFamily="2" charset="0"/>
                        <a:buNone/>
                        <a:tabLst/>
                        <a:defRPr/>
                      </a:pPr>
                      <a:r>
                        <a:rPr lang="en-US" sz="1100" u="none" strike="noStrike" kern="1200" dirty="0">
                          <a:solidFill>
                            <a:schemeClr val="bg1"/>
                          </a:solidFill>
                          <a:effectLst/>
                          <a:latin typeface="+mn-lt"/>
                          <a:ea typeface="+mn-ea"/>
                          <a:cs typeface="+mn-cs"/>
                        </a:rPr>
                        <a:t># of active unique students who’s ELD level is two or more higher than their ACCESS score </a:t>
                      </a:r>
                      <a:r>
                        <a:rPr lang="en-US" sz="1100" b="0" i="0" u="none" strike="noStrike" kern="1200" dirty="0">
                          <a:solidFill>
                            <a:schemeClr val="bg1"/>
                          </a:solidFill>
                          <a:effectLst/>
                          <a:latin typeface="+mn-lt"/>
                          <a:ea typeface="+mn-ea"/>
                          <a:cs typeface="+mn-cs"/>
                        </a:rPr>
                        <a:t>per policy</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n-lt"/>
                        </a:rPr>
                        <a:t>1,111</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600"/>
                        </a:spcBef>
                        <a:spcAft>
                          <a:spcPts val="0"/>
                        </a:spcAft>
                        <a:buClr>
                          <a:schemeClr val="bg1"/>
                        </a:buClr>
                        <a:buSzTx/>
                        <a:buFont typeface="EYInterstate" panose="02000503020000020004" pitchFamily="2" charset="0"/>
                        <a:buNone/>
                        <a:tabLst/>
                        <a:defRPr/>
                      </a:pPr>
                      <a:r>
                        <a:rPr lang="en-US" sz="1100" b="0" i="0" u="none" strike="noStrike" kern="1200" dirty="0">
                          <a:solidFill>
                            <a:schemeClr val="bg1"/>
                          </a:solidFill>
                          <a:effectLst/>
                          <a:latin typeface="+mn-lt"/>
                          <a:ea typeface="+mn-ea"/>
                          <a:cs typeface="+mn-cs"/>
                        </a:rPr>
                        <a:t>ELD (policy) + 2 &gt;= ELD (actual)</a:t>
                      </a:r>
                      <a:endParaRPr lang="en-US" sz="1100" u="none" strike="noStrike" kern="1200" dirty="0">
                        <a:solidFill>
                          <a:schemeClr val="bg1"/>
                        </a:solidFill>
                        <a:effectLst/>
                        <a:latin typeface="+mn-lt"/>
                        <a:ea typeface="+mn-ea"/>
                        <a:cs typeface="+mn-cs"/>
                      </a:endParaRP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960586442"/>
                  </a:ext>
                </a:extLst>
              </a:tr>
              <a:tr h="258719">
                <a:tc>
                  <a:txBody>
                    <a:bodyPr/>
                    <a:lstStyle/>
                    <a:p>
                      <a:pPr algn="l" fontAlgn="b"/>
                      <a:r>
                        <a:rPr lang="en-US" sz="1100" b="1" u="none" strike="noStrike" dirty="0">
                          <a:solidFill>
                            <a:schemeClr val="bg1"/>
                          </a:solidFill>
                          <a:effectLst/>
                          <a:latin typeface="+mn-lt"/>
                        </a:rPr>
                        <a:t>Total # of students included in analysis</a:t>
                      </a:r>
                      <a:endParaRPr lang="en-US" sz="1100" b="1" i="0" u="none" strike="noStrike" dirty="0">
                        <a:solidFill>
                          <a:schemeClr val="bg1"/>
                        </a:solidFill>
                        <a:effectLst/>
                        <a:latin typeface="+mn-lt"/>
                      </a:endParaRP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ctr" fontAlgn="b"/>
                      <a:r>
                        <a:rPr lang="en-US" sz="1100" b="1" i="0" u="sng" strike="noStrike" dirty="0">
                          <a:solidFill>
                            <a:schemeClr val="bg1"/>
                          </a:solidFill>
                          <a:effectLst/>
                          <a:latin typeface="+mn-lt"/>
                        </a:rPr>
                        <a:t>9,188</a:t>
                      </a: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algn="l" fontAlgn="b"/>
                      <a:endParaRPr lang="en-US" sz="1100" b="0" i="0" u="none" strike="noStrike" dirty="0">
                        <a:solidFill>
                          <a:schemeClr val="bg1"/>
                        </a:solidFill>
                        <a:effectLst/>
                        <a:latin typeface="+mn-lt"/>
                      </a:endParaRPr>
                    </a:p>
                  </a:txBody>
                  <a:tcPr marL="46966" marR="46966" marT="46966" marB="46966">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extLst>
                  <a:ext uri="{0D108BD9-81ED-4DB2-BD59-A6C34878D82A}">
                    <a16:rowId xmlns:a16="http://schemas.microsoft.com/office/drawing/2014/main" val="3318772456"/>
                  </a:ext>
                </a:extLst>
              </a:tr>
            </a:tbl>
          </a:graphicData>
        </a:graphic>
      </p:graphicFrame>
      <p:sp>
        <p:nvSpPr>
          <p:cNvPr id="19" name="Arrow: Left-Right 18">
            <a:extLst>
              <a:ext uri="{FF2B5EF4-FFF2-40B4-BE49-F238E27FC236}">
                <a16:creationId xmlns:a16="http://schemas.microsoft.com/office/drawing/2014/main" id="{493E056F-6AC4-4BBC-BDB8-2E6A1BB46590}"/>
              </a:ext>
            </a:extLst>
          </p:cNvPr>
          <p:cNvSpPr/>
          <p:nvPr/>
        </p:nvSpPr>
        <p:spPr>
          <a:xfrm>
            <a:off x="8138706" y="964484"/>
            <a:ext cx="3170331"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BPS ELD leveling policy as of May 2022</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0" name="Straight Connector 19">
            <a:extLst>
              <a:ext uri="{FF2B5EF4-FFF2-40B4-BE49-F238E27FC236}">
                <a16:creationId xmlns:a16="http://schemas.microsoft.com/office/drawing/2014/main" id="{32B51A14-65A3-4D9F-A2A9-768C8A41503A}"/>
              </a:ext>
              <a:ext uri="{C183D7F6-B498-43B3-948B-1728B52AA6E4}">
                <adec:decorative xmlns:adec="http://schemas.microsoft.com/office/drawing/2017/decorative" val="1"/>
              </a:ext>
            </a:extLst>
          </p:cNvPr>
          <p:cNvCxnSpPr>
            <a:stCxn id="19" idx="4"/>
            <a:endCxn id="19" idx="6"/>
          </p:cNvCxnSpPr>
          <p:nvPr/>
        </p:nvCxnSpPr>
        <p:spPr>
          <a:xfrm>
            <a:off x="8138706" y="1221853"/>
            <a:ext cx="3170331"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AE66C96-992C-4D54-BE59-96DD64719925}"/>
              </a:ext>
            </a:extLst>
          </p:cNvPr>
          <p:cNvGraphicFramePr>
            <a:graphicFrameLocks noGrp="1"/>
          </p:cNvGraphicFramePr>
          <p:nvPr>
            <p:extLst>
              <p:ext uri="{D42A27DB-BD31-4B8C-83A1-F6EECF244321}">
                <p14:modId xmlns:p14="http://schemas.microsoft.com/office/powerpoint/2010/main" val="2297981407"/>
              </p:ext>
            </p:extLst>
          </p:nvPr>
        </p:nvGraphicFramePr>
        <p:xfrm>
          <a:off x="8452152" y="1362603"/>
          <a:ext cx="2543437" cy="2753272"/>
        </p:xfrm>
        <a:graphic>
          <a:graphicData uri="http://schemas.openxmlformats.org/drawingml/2006/table">
            <a:tbl>
              <a:tblPr firstRow="1" bandRow="1">
                <a:tableStyleId>{2D5ABB26-0587-4C30-8999-92F81FD0307C}</a:tableStyleId>
              </a:tblPr>
              <a:tblGrid>
                <a:gridCol w="1218321">
                  <a:extLst>
                    <a:ext uri="{9D8B030D-6E8A-4147-A177-3AD203B41FA5}">
                      <a16:colId xmlns:a16="http://schemas.microsoft.com/office/drawing/2014/main" val="2285825454"/>
                    </a:ext>
                  </a:extLst>
                </a:gridCol>
                <a:gridCol w="1325116">
                  <a:extLst>
                    <a:ext uri="{9D8B030D-6E8A-4147-A177-3AD203B41FA5}">
                      <a16:colId xmlns:a16="http://schemas.microsoft.com/office/drawing/2014/main" val="2886172334"/>
                    </a:ext>
                  </a:extLst>
                </a:gridCol>
              </a:tblGrid>
              <a:tr h="438445">
                <a:tc>
                  <a:txBody>
                    <a:bodyPr/>
                    <a:lstStyle/>
                    <a:p>
                      <a:pPr algn="l" fontAlgn="b"/>
                      <a:r>
                        <a:rPr lang="en-US" sz="1200" b="1" i="0" u="none" strike="noStrike" dirty="0">
                          <a:solidFill>
                            <a:schemeClr val="bg1"/>
                          </a:solidFill>
                          <a:effectLst/>
                          <a:latin typeface="+mj-lt"/>
                        </a:rPr>
                        <a:t>2022 ACCESS score range</a:t>
                      </a: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ctr" fontAlgn="b"/>
                      <a:r>
                        <a:rPr lang="en-US" sz="1200" b="1" i="0" u="none" strike="noStrike" dirty="0">
                          <a:solidFill>
                            <a:schemeClr val="bg1"/>
                          </a:solidFill>
                          <a:effectLst/>
                          <a:latin typeface="+mj-lt"/>
                        </a:rPr>
                        <a:t>SY 22-23 ELD levels</a:t>
                      </a:r>
                    </a:p>
                  </a:txBody>
                  <a:tcPr marL="46966" marR="46966" marT="46966" marB="46966"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2615790325"/>
                  </a:ext>
                </a:extLst>
              </a:tr>
              <a:tr h="458716">
                <a:tc>
                  <a:txBody>
                    <a:bodyPr/>
                    <a:lstStyle/>
                    <a:p>
                      <a:pPr algn="l" fontAlgn="b"/>
                      <a:r>
                        <a:rPr lang="en-US" sz="1100" b="0" i="0" u="none" strike="noStrike" dirty="0">
                          <a:solidFill>
                            <a:schemeClr val="bg1"/>
                          </a:solidFill>
                          <a:effectLst/>
                          <a:latin typeface="+mj-lt"/>
                        </a:rPr>
                        <a:t>ACCESS: 1.0-1.9</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j-lt"/>
                        </a:rPr>
                        <a:t>Level 1</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007926581"/>
                  </a:ext>
                </a:extLst>
              </a:tr>
              <a:tr h="458716">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latin typeface="+mn-lt"/>
                          <a:ea typeface="+mn-ea"/>
                          <a:cs typeface="+mn-cs"/>
                        </a:rPr>
                        <a:t>ACCESS: 2.0-2.9</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j-lt"/>
                        </a:rPr>
                        <a:t>Level 2</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742929820"/>
                  </a:ext>
                </a:extLst>
              </a:tr>
              <a:tr h="458716">
                <a:tc>
                  <a:txBody>
                    <a:bodyPr/>
                    <a:lstStyle/>
                    <a:p>
                      <a:pPr marL="0" marR="0" lvl="0" indent="0" algn="l" defTabSz="913943"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solidFill>
                          <a:effectLst/>
                          <a:latin typeface="+mn-lt"/>
                          <a:ea typeface="+mn-ea"/>
                          <a:cs typeface="+mn-cs"/>
                        </a:rPr>
                        <a:t>ACCESS: 3.0-3.9</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j-lt"/>
                        </a:rPr>
                        <a:t>Level 3</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824019517"/>
                  </a:ext>
                </a:extLst>
              </a:tr>
              <a:tr h="458716">
                <a:tc>
                  <a:txBody>
                    <a:bodyPr/>
                    <a:lstStyle/>
                    <a:p>
                      <a:pPr>
                        <a:spcBef>
                          <a:spcPts val="600"/>
                        </a:spcBef>
                        <a:spcAft>
                          <a:spcPts val="0"/>
                        </a:spcAft>
                        <a:buClr>
                          <a:schemeClr val="bg1"/>
                        </a:buClr>
                        <a:buFont typeface="EYInterstate" panose="02000503020000020004" pitchFamily="2" charset="0"/>
                        <a:buNone/>
                        <a:defRPr/>
                      </a:pPr>
                      <a:r>
                        <a:rPr lang="en-US" sz="1100" dirty="0">
                          <a:solidFill>
                            <a:schemeClr val="bg1"/>
                          </a:solidFill>
                          <a:cs typeface="+mn-cs"/>
                        </a:rPr>
                        <a:t>ACCESS: 4.0-4.9</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j-lt"/>
                        </a:rPr>
                        <a:t>Level 4</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282685745"/>
                  </a:ext>
                </a:extLst>
              </a:tr>
              <a:tr h="458716">
                <a:tc>
                  <a:txBody>
                    <a:bodyPr/>
                    <a:lstStyle/>
                    <a:p>
                      <a:pPr>
                        <a:spcBef>
                          <a:spcPts val="600"/>
                        </a:spcBef>
                        <a:spcAft>
                          <a:spcPts val="0"/>
                        </a:spcAft>
                        <a:buClr>
                          <a:schemeClr val="bg1"/>
                        </a:buClr>
                        <a:buFont typeface="EYInterstate" panose="02000503020000020004" pitchFamily="2" charset="0"/>
                        <a:buNone/>
                        <a:defRPr/>
                      </a:pPr>
                      <a:r>
                        <a:rPr lang="en-US" sz="1100" dirty="0">
                          <a:solidFill>
                            <a:schemeClr val="bg1"/>
                          </a:solidFill>
                          <a:cs typeface="+mn-cs"/>
                        </a:rPr>
                        <a:t>ACCESS: 5.0-5.9</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100" b="0" i="0" u="none" strike="noStrike" dirty="0">
                          <a:solidFill>
                            <a:schemeClr val="bg1"/>
                          </a:solidFill>
                          <a:effectLst/>
                          <a:latin typeface="+mj-lt"/>
                        </a:rPr>
                        <a:t>Level 5</a:t>
                      </a:r>
                    </a:p>
                  </a:txBody>
                  <a:tcPr marL="46966" marR="46966" marT="46966" marB="46966"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960586442"/>
                  </a:ext>
                </a:extLst>
              </a:tr>
            </a:tbl>
          </a:graphicData>
        </a:graphic>
      </p:graphicFrame>
      <p:sp>
        <p:nvSpPr>
          <p:cNvPr id="11" name="Callout_63804749004580674727">
            <a:extLst>
              <a:ext uri="{FF2B5EF4-FFF2-40B4-BE49-F238E27FC236}">
                <a16:creationId xmlns:a16="http://schemas.microsoft.com/office/drawing/2014/main" id="{EA1FC542-4E94-4624-BDB2-908641EB1215}"/>
              </a:ext>
            </a:extLst>
          </p:cNvPr>
          <p:cNvSpPr/>
          <p:nvPr>
            <p:custDataLst>
              <p:tags r:id="rId5"/>
            </p:custDataLst>
          </p:nvPr>
        </p:nvSpPr>
        <p:spPr>
          <a:xfrm>
            <a:off x="8398336" y="4440440"/>
            <a:ext cx="2414306" cy="1072777"/>
          </a:xfrm>
          <a:prstGeom prst="wedgeRectCallout">
            <a:avLst>
              <a:gd name="adj1" fmla="val -13191"/>
              <a:gd name="adj2" fmla="val -73586"/>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In May 2022, BPS updated their ELD level policy to base them entirely on ACCESS scores as shown in the table above. ACCESS scores are administered each January, meaning that January 2022 scores go into effect for SY2022-23 ELD level placements</a:t>
            </a:r>
          </a:p>
        </p:txBody>
      </p:sp>
      <p:sp>
        <p:nvSpPr>
          <p:cNvPr id="17" name="footnote_6380420316088055392" descr="Footnote">
            <a:extLst>
              <a:ext uri="{FF2B5EF4-FFF2-40B4-BE49-F238E27FC236}">
                <a16:creationId xmlns:a16="http://schemas.microsoft.com/office/drawing/2014/main" id="{F3F06C11-ADF3-4369-BC4D-04A1F4763353}"/>
              </a:ext>
            </a:extLst>
          </p:cNvPr>
          <p:cNvSpPr txBox="1"/>
          <p:nvPr/>
        </p:nvSpPr>
        <p:spPr>
          <a:xfrm>
            <a:off x="612779" y="6269375"/>
            <a:ext cx="4814628" cy="111564"/>
          </a:xfrm>
          <a:prstGeom prst="rect">
            <a:avLst/>
          </a:prstGeom>
          <a:noFill/>
        </p:spPr>
        <p:txBody>
          <a:bodyPr vert="horz" wrap="square" lIns="0" tIns="0" rIns="0" bIns="0" numCol="1"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These students were not found in the active BPS student list (transfer, withdrawal, etc.)</a:t>
            </a:r>
          </a:p>
        </p:txBody>
      </p:sp>
      <p:sp>
        <p:nvSpPr>
          <p:cNvPr id="12" name="source_63804743468530966221" descr="Source">
            <a:extLst>
              <a:ext uri="{FF2B5EF4-FFF2-40B4-BE49-F238E27FC236}">
                <a16:creationId xmlns:a16="http://schemas.microsoft.com/office/drawing/2014/main" id="{D2CCA2D0-74E6-4F8E-9D05-60B4EB620C0D}"/>
              </a:ext>
            </a:extLst>
          </p:cNvPr>
          <p:cNvSpPr txBox="1"/>
          <p:nvPr/>
        </p:nvSpPr>
        <p:spPr>
          <a:xfrm>
            <a:off x="533719" y="6481885"/>
            <a:ext cx="3114049"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LAT-F End-of-Year Meeting, May 23, 2022; DESE EL population data SY2021-22; EY DESE, BPS, and school interviews; BPS and DESE policies</a:t>
            </a:r>
          </a:p>
        </p:txBody>
      </p:sp>
      <p:sp>
        <p:nvSpPr>
          <p:cNvPr id="26" name="TextBox 25">
            <a:extLst>
              <a:ext uri="{FF2B5EF4-FFF2-40B4-BE49-F238E27FC236}">
                <a16:creationId xmlns:a16="http://schemas.microsoft.com/office/drawing/2014/main" id="{75171BCF-CD30-404C-A855-C81F3E4B227B}"/>
              </a:ext>
            </a:extLst>
          </p:cNvPr>
          <p:cNvSpPr txBox="1"/>
          <p:nvPr/>
        </p:nvSpPr>
        <p:spPr>
          <a:xfrm>
            <a:off x="4129548" y="6400800"/>
            <a:ext cx="5073446" cy="429347"/>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C0D78431-CC0D-4DC5-AEEE-1B6832E236BF}"/>
              </a:ext>
            </a:extLst>
          </p:cNvPr>
          <p:cNvSpPr>
            <a:spLocks noGrp="1"/>
          </p:cNvSpPr>
          <p:nvPr>
            <p:ph type="dt" sz="half" idx="10"/>
          </p:nvPr>
        </p:nvSpPr>
        <p:spPr>
          <a:xfrm>
            <a:off x="9360310" y="6561447"/>
            <a:ext cx="918964"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36DDB4EA-17BC-4EC7-906A-D59A465A054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2307131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CE64DE-F872-4053-973A-3B9BDC32338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730911334"/>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0117" name="think-cell Slide" r:id="rId7" imgW="473" imgH="476" progId="TCLayout.ActiveDocument.1">
                  <p:embed/>
                </p:oleObj>
              </mc:Choice>
              <mc:Fallback>
                <p:oleObj name="think-cell Slide" r:id="rId7" imgW="473" imgH="476" progId="TCLayout.ActiveDocument.1">
                  <p:embed/>
                  <p:pic>
                    <p:nvPicPr>
                      <p:cNvPr id="4" name="Object 3" hidden="1">
                        <a:extLst>
                          <a:ext uri="{FF2B5EF4-FFF2-40B4-BE49-F238E27FC236}">
                            <a16:creationId xmlns:a16="http://schemas.microsoft.com/office/drawing/2014/main" id="{38CE64DE-F872-4053-973A-3B9BDC323383}"/>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1DAA21-B2AF-47E7-8379-271F8AC9E33A}"/>
              </a:ext>
            </a:extLst>
          </p:cNvPr>
          <p:cNvSpPr>
            <a:spLocks noGrp="1"/>
          </p:cNvSpPr>
          <p:nvPr>
            <p:ph type="title"/>
          </p:nvPr>
        </p:nvSpPr>
        <p:spPr>
          <a:xfrm>
            <a:off x="612776" y="294200"/>
            <a:ext cx="10972800" cy="590880"/>
          </a:xfrm>
        </p:spPr>
        <p:txBody>
          <a:bodyPr vert="horz"/>
          <a:lstStyle/>
          <a:p>
            <a:r>
              <a:rPr lang="en-US" dirty="0"/>
              <a:t>Appendix</a:t>
            </a:r>
            <a:br>
              <a:rPr lang="en-US" dirty="0"/>
            </a:br>
            <a:r>
              <a:rPr lang="en-US" sz="1600" dirty="0"/>
              <a:t>Student ACCESS scores and ELD levels were compared to understand placement</a:t>
            </a:r>
          </a:p>
        </p:txBody>
      </p:sp>
      <p:sp>
        <p:nvSpPr>
          <p:cNvPr id="17" name="Rectangle 16">
            <a:extLst>
              <a:ext uri="{FF2B5EF4-FFF2-40B4-BE49-F238E27FC236}">
                <a16:creationId xmlns:a16="http://schemas.microsoft.com/office/drawing/2014/main" id="{74A88A73-5749-47BF-87D2-E84D2FEA6531}"/>
              </a:ext>
            </a:extLst>
          </p:cNvPr>
          <p:cNvSpPr/>
          <p:nvPr/>
        </p:nvSpPr>
        <p:spPr>
          <a:xfrm>
            <a:off x="8951913" y="78411"/>
            <a:ext cx="2614545" cy="373895"/>
          </a:xfrm>
          <a:prstGeom prst="rect">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1. Student program participation</a:t>
            </a:r>
          </a:p>
        </p:txBody>
      </p:sp>
      <p:sp>
        <p:nvSpPr>
          <p:cNvPr id="27" name="Text box_6380524123959099444">
            <a:extLst>
              <a:ext uri="{FF2B5EF4-FFF2-40B4-BE49-F238E27FC236}">
                <a16:creationId xmlns:a16="http://schemas.microsoft.com/office/drawing/2014/main" id="{63C9581B-83DF-4422-B778-5121B064E892}"/>
              </a:ext>
            </a:extLst>
          </p:cNvPr>
          <p:cNvSpPr/>
          <p:nvPr>
            <p:custDataLst>
              <p:tags r:id="rId3"/>
            </p:custDataLst>
          </p:nvPr>
        </p:nvSpPr>
        <p:spPr>
          <a:xfrm>
            <a:off x="9994581" y="488365"/>
            <a:ext cx="743364" cy="338554"/>
          </a:xfrm>
          <a:prstGeom prst="rect">
            <a:avLst/>
          </a:prstGeom>
          <a:solidFill>
            <a:schemeClr val="bg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1a. Special Education</a:t>
            </a:r>
          </a:p>
        </p:txBody>
      </p:sp>
      <p:sp>
        <p:nvSpPr>
          <p:cNvPr id="28" name="Text box_6380524123959099444">
            <a:extLst>
              <a:ext uri="{FF2B5EF4-FFF2-40B4-BE49-F238E27FC236}">
                <a16:creationId xmlns:a16="http://schemas.microsoft.com/office/drawing/2014/main" id="{A33B4128-3975-42E5-9C52-59F3A430896A}"/>
              </a:ext>
            </a:extLst>
          </p:cNvPr>
          <p:cNvSpPr/>
          <p:nvPr>
            <p:custDataLst>
              <p:tags r:id="rId4"/>
            </p:custDataLst>
          </p:nvPr>
        </p:nvSpPr>
        <p:spPr>
          <a:xfrm>
            <a:off x="10812642" y="488125"/>
            <a:ext cx="743364" cy="33855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1b. EL</a:t>
            </a:r>
          </a:p>
        </p:txBody>
      </p:sp>
      <p:sp>
        <p:nvSpPr>
          <p:cNvPr id="25" name="Arrow: Left-Right 24">
            <a:extLst>
              <a:ext uri="{FF2B5EF4-FFF2-40B4-BE49-F238E27FC236}">
                <a16:creationId xmlns:a16="http://schemas.microsoft.com/office/drawing/2014/main" id="{93C2F409-B241-4F65-A4E8-9E1B5202C9A2}"/>
              </a:ext>
            </a:extLst>
          </p:cNvPr>
          <p:cNvSpPr/>
          <p:nvPr/>
        </p:nvSpPr>
        <p:spPr>
          <a:xfrm>
            <a:off x="2418116" y="117395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ELD level vs. ACCESS score</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6" name="Straight Connector 25">
            <a:extLst>
              <a:ext uri="{FF2B5EF4-FFF2-40B4-BE49-F238E27FC236}">
                <a16:creationId xmlns:a16="http://schemas.microsoft.com/office/drawing/2014/main" id="{9EF6ADB7-00E4-44CD-9048-BDDD5DFDE7E4}"/>
              </a:ext>
              <a:ext uri="{C183D7F6-B498-43B3-948B-1728B52AA6E4}">
                <adec:decorative xmlns:adec="http://schemas.microsoft.com/office/drawing/2017/decorative" val="1"/>
              </a:ext>
            </a:extLst>
          </p:cNvPr>
          <p:cNvCxnSpPr>
            <a:stCxn id="25" idx="4"/>
            <a:endCxn id="25" idx="6"/>
          </p:cNvCxnSpPr>
          <p:nvPr/>
        </p:nvCxnSpPr>
        <p:spPr>
          <a:xfrm>
            <a:off x="2418116" y="143132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6C0623C5-FBD8-49E5-BF49-5301CFE872BB}"/>
              </a:ext>
            </a:extLst>
          </p:cNvPr>
          <p:cNvGraphicFramePr>
            <a:graphicFrameLocks noGrp="1"/>
          </p:cNvGraphicFramePr>
          <p:nvPr>
            <p:extLst>
              <p:ext uri="{D42A27DB-BD31-4B8C-83A1-F6EECF244321}">
                <p14:modId xmlns:p14="http://schemas.microsoft.com/office/powerpoint/2010/main" val="2962275669"/>
              </p:ext>
            </p:extLst>
          </p:nvPr>
        </p:nvGraphicFramePr>
        <p:xfrm>
          <a:off x="553026" y="1598236"/>
          <a:ext cx="6189847" cy="1789543"/>
        </p:xfrm>
        <a:graphic>
          <a:graphicData uri="http://schemas.openxmlformats.org/drawingml/2006/table">
            <a:tbl>
              <a:tblPr firstRow="1" bandRow="1">
                <a:tableStyleId>{5C22544A-7EE6-4342-B048-85BDC9FD1C3A}</a:tableStyleId>
              </a:tblPr>
              <a:tblGrid>
                <a:gridCol w="409903">
                  <a:extLst>
                    <a:ext uri="{9D8B030D-6E8A-4147-A177-3AD203B41FA5}">
                      <a16:colId xmlns:a16="http://schemas.microsoft.com/office/drawing/2014/main" val="1908095626"/>
                    </a:ext>
                  </a:extLst>
                </a:gridCol>
                <a:gridCol w="537195">
                  <a:extLst>
                    <a:ext uri="{9D8B030D-6E8A-4147-A177-3AD203B41FA5}">
                      <a16:colId xmlns:a16="http://schemas.microsoft.com/office/drawing/2014/main" val="923902260"/>
                    </a:ext>
                  </a:extLst>
                </a:gridCol>
                <a:gridCol w="537195">
                  <a:extLst>
                    <a:ext uri="{9D8B030D-6E8A-4147-A177-3AD203B41FA5}">
                      <a16:colId xmlns:a16="http://schemas.microsoft.com/office/drawing/2014/main" val="2821537201"/>
                    </a:ext>
                  </a:extLst>
                </a:gridCol>
                <a:gridCol w="537195">
                  <a:extLst>
                    <a:ext uri="{9D8B030D-6E8A-4147-A177-3AD203B41FA5}">
                      <a16:colId xmlns:a16="http://schemas.microsoft.com/office/drawing/2014/main" val="1508718010"/>
                    </a:ext>
                  </a:extLst>
                </a:gridCol>
                <a:gridCol w="537195">
                  <a:extLst>
                    <a:ext uri="{9D8B030D-6E8A-4147-A177-3AD203B41FA5}">
                      <a16:colId xmlns:a16="http://schemas.microsoft.com/office/drawing/2014/main" val="2283421696"/>
                    </a:ext>
                  </a:extLst>
                </a:gridCol>
                <a:gridCol w="537195">
                  <a:extLst>
                    <a:ext uri="{9D8B030D-6E8A-4147-A177-3AD203B41FA5}">
                      <a16:colId xmlns:a16="http://schemas.microsoft.com/office/drawing/2014/main" val="1092595345"/>
                    </a:ext>
                  </a:extLst>
                </a:gridCol>
                <a:gridCol w="537195">
                  <a:extLst>
                    <a:ext uri="{9D8B030D-6E8A-4147-A177-3AD203B41FA5}">
                      <a16:colId xmlns:a16="http://schemas.microsoft.com/office/drawing/2014/main" val="567080142"/>
                    </a:ext>
                  </a:extLst>
                </a:gridCol>
                <a:gridCol w="537195">
                  <a:extLst>
                    <a:ext uri="{9D8B030D-6E8A-4147-A177-3AD203B41FA5}">
                      <a16:colId xmlns:a16="http://schemas.microsoft.com/office/drawing/2014/main" val="1858901279"/>
                    </a:ext>
                  </a:extLst>
                </a:gridCol>
                <a:gridCol w="537195">
                  <a:extLst>
                    <a:ext uri="{9D8B030D-6E8A-4147-A177-3AD203B41FA5}">
                      <a16:colId xmlns:a16="http://schemas.microsoft.com/office/drawing/2014/main" val="3619370641"/>
                    </a:ext>
                  </a:extLst>
                </a:gridCol>
                <a:gridCol w="537195">
                  <a:extLst>
                    <a:ext uri="{9D8B030D-6E8A-4147-A177-3AD203B41FA5}">
                      <a16:colId xmlns:a16="http://schemas.microsoft.com/office/drawing/2014/main" val="340793375"/>
                    </a:ext>
                  </a:extLst>
                </a:gridCol>
                <a:gridCol w="945189">
                  <a:extLst>
                    <a:ext uri="{9D8B030D-6E8A-4147-A177-3AD203B41FA5}">
                      <a16:colId xmlns:a16="http://schemas.microsoft.com/office/drawing/2014/main" val="502289500"/>
                    </a:ext>
                  </a:extLst>
                </a:gridCol>
              </a:tblGrid>
              <a:tr h="372223">
                <a:tc>
                  <a:txBody>
                    <a:bodyPr/>
                    <a:lstStyle/>
                    <a:p>
                      <a:pPr algn="l" fontAlgn="b"/>
                      <a:endParaRPr lang="en-IN" sz="800" b="0" i="0" u="none" strike="noStrike" dirty="0">
                        <a:solidFill>
                          <a:schemeClr val="tx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ACCESS1.0-1.4</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1.5-1.9</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2.0-2.4</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2.5-2.9</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3.0-3.4</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3.5-3.9</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4.0-4.4</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ACCESS 4.5-5.0</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Grand total</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ctr" fontAlgn="b"/>
                      <a:r>
                        <a:rPr lang="en-IN" sz="800" b="1" u="none" strike="noStrike" dirty="0">
                          <a:solidFill>
                            <a:schemeClr val="tx1"/>
                          </a:solidFill>
                          <a:effectLst/>
                          <a:latin typeface="+mj-lt"/>
                        </a:rPr>
                        <a:t>ELD level </a:t>
                      </a:r>
                      <a:br>
                        <a:rPr lang="en-IN" sz="800" b="1" u="none" strike="noStrike" dirty="0">
                          <a:solidFill>
                            <a:schemeClr val="tx1"/>
                          </a:solidFill>
                          <a:effectLst/>
                          <a:latin typeface="+mj-lt"/>
                        </a:rPr>
                      </a:br>
                      <a:r>
                        <a:rPr lang="en-IN" sz="800" b="1" u="none" strike="noStrike" dirty="0">
                          <a:solidFill>
                            <a:schemeClr val="tx1"/>
                          </a:solidFill>
                          <a:effectLst/>
                          <a:latin typeface="+mj-lt"/>
                        </a:rPr>
                        <a:t>student count</a:t>
                      </a:r>
                      <a:endParaRPr lang="en-IN" sz="800" b="1" i="0" u="none" strike="noStrike" dirty="0">
                        <a:solidFill>
                          <a:schemeClr val="tx1"/>
                        </a:solidFill>
                        <a:effectLst/>
                        <a:latin typeface="+mj-lt"/>
                      </a:endParaRPr>
                    </a:p>
                  </a:txBody>
                  <a:tcPr marL="46990" marR="46990" marT="46990" marB="46990"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extLst>
                  <a:ext uri="{0D108BD9-81ED-4DB2-BD59-A6C34878D82A}">
                    <a16:rowId xmlns:a16="http://schemas.microsoft.com/office/drawing/2014/main" val="3833845008"/>
                  </a:ext>
                </a:extLst>
              </a:tr>
              <a:tr h="215900">
                <a:tc>
                  <a:txBody>
                    <a:bodyPr/>
                    <a:lstStyle/>
                    <a:p>
                      <a:pPr algn="ctr" fontAlgn="b"/>
                      <a:r>
                        <a:rPr lang="en-IN" sz="800" b="1" u="none" strike="noStrike" dirty="0">
                          <a:solidFill>
                            <a:schemeClr val="tx1"/>
                          </a:solidFill>
                          <a:effectLst/>
                          <a:latin typeface="+mj-lt"/>
                        </a:rPr>
                        <a:t>ELD 1</a:t>
                      </a:r>
                      <a:endParaRPr lang="en-IN" sz="800" b="1" i="0" u="none" strike="noStrike" dirty="0">
                        <a:solidFill>
                          <a:schemeClr val="tx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r" fontAlgn="b"/>
                      <a:r>
                        <a:rPr lang="en-IN" sz="800" u="none" strike="noStrike" dirty="0">
                          <a:solidFill>
                            <a:schemeClr val="bg1"/>
                          </a:solidFill>
                          <a:effectLst/>
                          <a:latin typeface="+mj-lt"/>
                        </a:rPr>
                        <a:t>18.9%</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80.6%</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2DB757"/>
                    </a:solidFill>
                  </a:tcPr>
                </a:tc>
                <a:tc>
                  <a:txBody>
                    <a:bodyPr/>
                    <a:lstStyle/>
                    <a:p>
                      <a:pPr algn="r" fontAlgn="b"/>
                      <a:r>
                        <a:rPr lang="en-IN" sz="800" u="none" strike="noStrike" dirty="0">
                          <a:solidFill>
                            <a:schemeClr val="bg1"/>
                          </a:solidFill>
                          <a:effectLst/>
                          <a:latin typeface="+mj-lt"/>
                        </a:rPr>
                        <a:t>0.3%</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1,204</a:t>
                      </a:r>
                      <a:endParaRPr lang="en-IN" sz="800" b="0" i="0" u="none" strike="noStrike" dirty="0">
                        <a:solidFill>
                          <a:schemeClr val="bg1"/>
                        </a:solidFill>
                        <a:effectLst/>
                        <a:latin typeface="+mj-lt"/>
                      </a:endParaRPr>
                    </a:p>
                  </a:txBody>
                  <a:tcPr marL="46990" marR="32004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70389248"/>
                  </a:ext>
                </a:extLst>
              </a:tr>
              <a:tr h="215900">
                <a:tc>
                  <a:txBody>
                    <a:bodyPr/>
                    <a:lstStyle/>
                    <a:p>
                      <a:pPr algn="ctr" fontAlgn="b"/>
                      <a:r>
                        <a:rPr lang="en-IN" sz="800" b="1" u="none" strike="noStrike" dirty="0">
                          <a:solidFill>
                            <a:schemeClr val="tx1"/>
                          </a:solidFill>
                          <a:effectLst/>
                          <a:latin typeface="+mj-lt"/>
                        </a:rPr>
                        <a:t>ELD 2</a:t>
                      </a:r>
                      <a:endParaRPr lang="en-IN" sz="800" b="1" i="0" u="none" strike="noStrike" dirty="0">
                        <a:solidFill>
                          <a:schemeClr val="tx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r" fontAlgn="b"/>
                      <a:r>
                        <a:rPr lang="en-IN" sz="800" u="none" strike="noStrike" dirty="0">
                          <a:solidFill>
                            <a:schemeClr val="bg1"/>
                          </a:solidFill>
                          <a:effectLst/>
                          <a:latin typeface="+mj-lt"/>
                        </a:rPr>
                        <a:t>5.5%</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tc>
                  <a:txBody>
                    <a:bodyPr/>
                    <a:lstStyle/>
                    <a:p>
                      <a:pPr algn="r" fontAlgn="b"/>
                      <a:r>
                        <a:rPr lang="en-IN" sz="800" u="none" strike="noStrike" dirty="0">
                          <a:solidFill>
                            <a:schemeClr val="bg1"/>
                          </a:solidFill>
                          <a:effectLst/>
                          <a:latin typeface="+mj-lt"/>
                        </a:rPr>
                        <a:t>26.0%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40000"/>
                        <a:lumOff val="60000"/>
                      </a:schemeClr>
                    </a:solidFill>
                  </a:tcPr>
                </a:tc>
                <a:tc>
                  <a:txBody>
                    <a:bodyPr/>
                    <a:lstStyle/>
                    <a:p>
                      <a:pPr algn="r" fontAlgn="b"/>
                      <a:r>
                        <a:rPr lang="en-IN" sz="800" u="none" strike="noStrike" dirty="0">
                          <a:solidFill>
                            <a:schemeClr val="bg1"/>
                          </a:solidFill>
                          <a:effectLst/>
                          <a:latin typeface="+mj-lt"/>
                        </a:rPr>
                        <a:t>37.0%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60000"/>
                        <a:lumOff val="40000"/>
                      </a:schemeClr>
                    </a:solidFill>
                  </a:tcPr>
                </a:tc>
                <a:tc>
                  <a:txBody>
                    <a:bodyPr/>
                    <a:lstStyle/>
                    <a:p>
                      <a:pPr algn="r" fontAlgn="b"/>
                      <a:r>
                        <a:rPr lang="en-IN" sz="800" u="none" strike="noStrike" dirty="0">
                          <a:solidFill>
                            <a:schemeClr val="bg1"/>
                          </a:solidFill>
                          <a:effectLst/>
                          <a:latin typeface="+mj-lt"/>
                        </a:rPr>
                        <a:t>30.7%</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60000"/>
                        <a:lumOff val="40000"/>
                      </a:schemeClr>
                    </a:solidFill>
                  </a:tcPr>
                </a:tc>
                <a:tc>
                  <a:txBody>
                    <a:bodyPr/>
                    <a:lstStyle/>
                    <a:p>
                      <a:pPr algn="r" fontAlgn="b"/>
                      <a:r>
                        <a:rPr lang="en-IN" sz="800" u="none" strike="noStrike" dirty="0">
                          <a:solidFill>
                            <a:schemeClr val="bg1"/>
                          </a:solidFill>
                          <a:effectLst/>
                          <a:latin typeface="+mj-lt"/>
                        </a:rPr>
                        <a:t>0.3%</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0.4%</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1,471</a:t>
                      </a:r>
                      <a:endParaRPr lang="en-IN" sz="800" b="0" i="0" u="none" strike="noStrike" dirty="0">
                        <a:solidFill>
                          <a:schemeClr val="bg1"/>
                        </a:solidFill>
                        <a:effectLst/>
                        <a:latin typeface="+mj-lt"/>
                      </a:endParaRPr>
                    </a:p>
                  </a:txBody>
                  <a:tcPr marL="46990" marR="32004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983665728"/>
                  </a:ext>
                </a:extLst>
              </a:tr>
              <a:tr h="215900">
                <a:tc>
                  <a:txBody>
                    <a:bodyPr/>
                    <a:lstStyle/>
                    <a:p>
                      <a:pPr algn="ctr" fontAlgn="b"/>
                      <a:r>
                        <a:rPr lang="en-IN" sz="800" b="1" u="none" strike="noStrike" dirty="0">
                          <a:solidFill>
                            <a:schemeClr val="tx1"/>
                          </a:solidFill>
                          <a:effectLst/>
                          <a:latin typeface="+mj-lt"/>
                        </a:rPr>
                        <a:t>ELD 3</a:t>
                      </a:r>
                      <a:endParaRPr lang="en-IN" sz="800" b="1" i="0" u="none" strike="noStrike" dirty="0">
                        <a:solidFill>
                          <a:schemeClr val="tx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r" fontAlgn="b"/>
                      <a:r>
                        <a:rPr lang="en-IN" sz="800" u="none" strike="noStrike" dirty="0">
                          <a:solidFill>
                            <a:schemeClr val="bg1"/>
                          </a:solidFill>
                          <a:effectLst/>
                          <a:latin typeface="+mj-lt"/>
                        </a:rPr>
                        <a:t>1.8%</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8.9%</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tc>
                  <a:txBody>
                    <a:bodyPr/>
                    <a:lstStyle/>
                    <a:p>
                      <a:pPr algn="r" fontAlgn="b"/>
                      <a:r>
                        <a:rPr lang="en-IN" sz="800" u="none" strike="noStrike" dirty="0">
                          <a:solidFill>
                            <a:schemeClr val="bg1"/>
                          </a:solidFill>
                          <a:effectLst/>
                          <a:latin typeface="+mj-lt"/>
                        </a:rPr>
                        <a:t>9.4%</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tc>
                  <a:txBody>
                    <a:bodyPr/>
                    <a:lstStyle/>
                    <a:p>
                      <a:pPr algn="r" fontAlgn="b"/>
                      <a:r>
                        <a:rPr lang="en-IN" sz="800" u="none" strike="noStrike" dirty="0">
                          <a:solidFill>
                            <a:schemeClr val="bg1"/>
                          </a:solidFill>
                          <a:effectLst/>
                          <a:latin typeface="+mj-lt"/>
                        </a:rPr>
                        <a:t>16.6%</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37.9%</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60000"/>
                        <a:lumOff val="40000"/>
                      </a:schemeClr>
                    </a:solidFill>
                  </a:tcPr>
                </a:tc>
                <a:tc>
                  <a:txBody>
                    <a:bodyPr/>
                    <a:lstStyle/>
                    <a:p>
                      <a:pPr algn="r" fontAlgn="b"/>
                      <a:r>
                        <a:rPr lang="en-IN" sz="800" u="none" strike="noStrike" dirty="0">
                          <a:solidFill>
                            <a:schemeClr val="bg1"/>
                          </a:solidFill>
                          <a:effectLst/>
                          <a:latin typeface="+mj-lt"/>
                        </a:rPr>
                        <a:t>25.1%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0.1%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0.1%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3,445</a:t>
                      </a:r>
                      <a:endParaRPr lang="en-IN" sz="800" b="0" i="0" u="none" strike="noStrike" dirty="0">
                        <a:solidFill>
                          <a:schemeClr val="bg1"/>
                        </a:solidFill>
                        <a:effectLst/>
                        <a:latin typeface="+mj-lt"/>
                      </a:endParaRPr>
                    </a:p>
                  </a:txBody>
                  <a:tcPr marL="46990" marR="32004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1990514251"/>
                  </a:ext>
                </a:extLst>
              </a:tr>
              <a:tr h="215900">
                <a:tc>
                  <a:txBody>
                    <a:bodyPr/>
                    <a:lstStyle/>
                    <a:p>
                      <a:pPr algn="ctr" fontAlgn="b"/>
                      <a:r>
                        <a:rPr lang="en-IN" sz="800" b="1" u="none" strike="noStrike" dirty="0">
                          <a:solidFill>
                            <a:schemeClr val="tx1"/>
                          </a:solidFill>
                          <a:effectLst/>
                          <a:latin typeface="+mj-lt"/>
                        </a:rPr>
                        <a:t>ELD 4</a:t>
                      </a:r>
                      <a:endParaRPr lang="en-IN" sz="800" b="1" i="0" u="none" strike="noStrike" dirty="0">
                        <a:solidFill>
                          <a:schemeClr val="tx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r" fontAlgn="b"/>
                      <a:r>
                        <a:rPr lang="en-IN" sz="800" u="none" strike="noStrike" dirty="0">
                          <a:solidFill>
                            <a:schemeClr val="bg1"/>
                          </a:solidFill>
                          <a:effectLst/>
                          <a:latin typeface="+mj-lt"/>
                        </a:rPr>
                        <a:t>1.3%</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5.5%</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tc>
                  <a:txBody>
                    <a:bodyPr/>
                    <a:lstStyle/>
                    <a:p>
                      <a:pPr algn="r" fontAlgn="b"/>
                      <a:r>
                        <a:rPr lang="en-IN" sz="800" u="none" strike="noStrike" dirty="0">
                          <a:solidFill>
                            <a:schemeClr val="bg1"/>
                          </a:solidFill>
                          <a:effectLst/>
                          <a:latin typeface="+mj-lt"/>
                        </a:rPr>
                        <a:t>4.6%</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1"/>
                    </a:solidFill>
                  </a:tcPr>
                </a:tc>
                <a:tc>
                  <a:txBody>
                    <a:bodyPr/>
                    <a:lstStyle/>
                    <a:p>
                      <a:pPr algn="r" fontAlgn="b"/>
                      <a:r>
                        <a:rPr lang="en-IN" sz="800" u="none" strike="noStrike" dirty="0">
                          <a:solidFill>
                            <a:schemeClr val="bg1"/>
                          </a:solidFill>
                          <a:effectLst/>
                          <a:latin typeface="+mj-lt"/>
                        </a:rPr>
                        <a:t>9.5%</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tc>
                  <a:txBody>
                    <a:bodyPr/>
                    <a:lstStyle/>
                    <a:p>
                      <a:pPr algn="r" fontAlgn="b"/>
                      <a:r>
                        <a:rPr lang="en-IN" sz="800" u="none" strike="noStrike" dirty="0">
                          <a:solidFill>
                            <a:schemeClr val="bg1"/>
                          </a:solidFill>
                          <a:effectLst/>
                          <a:latin typeface="+mj-lt"/>
                        </a:rPr>
                        <a:t>26.0%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30.5%</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60000"/>
                        <a:lumOff val="40000"/>
                      </a:schemeClr>
                    </a:solidFill>
                  </a:tcPr>
                </a:tc>
                <a:tc>
                  <a:txBody>
                    <a:bodyPr/>
                    <a:lstStyle/>
                    <a:p>
                      <a:pPr algn="r" fontAlgn="b"/>
                      <a:r>
                        <a:rPr lang="en-IN" sz="800" u="none" strike="noStrike" dirty="0">
                          <a:solidFill>
                            <a:schemeClr val="bg1"/>
                          </a:solidFill>
                          <a:effectLst/>
                          <a:latin typeface="+mj-lt"/>
                        </a:rPr>
                        <a:t>21.7%</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1.0%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2,893</a:t>
                      </a:r>
                      <a:endParaRPr lang="en-IN" sz="800" b="0" i="0" u="none" strike="noStrike" dirty="0">
                        <a:solidFill>
                          <a:schemeClr val="bg1"/>
                        </a:solidFill>
                        <a:effectLst/>
                        <a:latin typeface="+mj-lt"/>
                      </a:endParaRPr>
                    </a:p>
                  </a:txBody>
                  <a:tcPr marL="46990" marR="32004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2610712503"/>
                  </a:ext>
                </a:extLst>
              </a:tr>
              <a:tr h="215900">
                <a:tc>
                  <a:txBody>
                    <a:bodyPr/>
                    <a:lstStyle/>
                    <a:p>
                      <a:pPr algn="ctr" fontAlgn="b"/>
                      <a:r>
                        <a:rPr lang="en-IN" sz="800" b="1" u="none" strike="noStrike" dirty="0">
                          <a:solidFill>
                            <a:schemeClr val="tx1"/>
                          </a:solidFill>
                          <a:effectLst/>
                          <a:latin typeface="+mj-lt"/>
                        </a:rPr>
                        <a:t>ELD 5</a:t>
                      </a:r>
                      <a:endParaRPr lang="en-IN" sz="800" b="1" i="0" u="none" strike="noStrike" dirty="0">
                        <a:solidFill>
                          <a:schemeClr val="tx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747480"/>
                    </a:solidFill>
                  </a:tcPr>
                </a:tc>
                <a:tc>
                  <a:txBody>
                    <a:bodyPr/>
                    <a:lstStyle/>
                    <a:p>
                      <a:pPr algn="r" fontAlgn="b"/>
                      <a:r>
                        <a:rPr lang="en-IN" sz="800" u="none" strike="noStrike" dirty="0">
                          <a:solidFill>
                            <a:schemeClr val="bg1"/>
                          </a:solidFill>
                          <a:effectLst/>
                          <a:latin typeface="+mj-lt"/>
                        </a:rPr>
                        <a:t>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1"/>
                    </a:solidFill>
                  </a:tcPr>
                </a:tc>
                <a:tc>
                  <a:txBody>
                    <a:bodyPr/>
                    <a:lstStyle/>
                    <a:p>
                      <a:pPr algn="r" fontAlgn="b"/>
                      <a:r>
                        <a:rPr lang="en-IN" sz="800" u="none" strike="noStrike" dirty="0">
                          <a:solidFill>
                            <a:schemeClr val="bg1"/>
                          </a:solidFill>
                          <a:effectLst/>
                          <a:latin typeface="+mj-lt"/>
                        </a:rPr>
                        <a:t>1.1%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tx1"/>
                    </a:solidFill>
                  </a:tcPr>
                </a:tc>
                <a:tc>
                  <a:txBody>
                    <a:bodyPr/>
                    <a:lstStyle/>
                    <a:p>
                      <a:pPr algn="r" fontAlgn="b"/>
                      <a:r>
                        <a:rPr lang="en-IN" sz="800" u="none" strike="noStrike" dirty="0">
                          <a:solidFill>
                            <a:schemeClr val="bg1"/>
                          </a:solidFill>
                          <a:effectLst/>
                          <a:latin typeface="+mj-lt"/>
                        </a:rPr>
                        <a:t>7.4%</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20000"/>
                        <a:lumOff val="80000"/>
                      </a:schemeClr>
                    </a:solidFill>
                  </a:tcPr>
                </a:tc>
                <a:tc>
                  <a:txBody>
                    <a:bodyPr/>
                    <a:lstStyle/>
                    <a:p>
                      <a:pPr algn="r" fontAlgn="b"/>
                      <a:r>
                        <a:rPr lang="en-IN" sz="800" u="none" strike="noStrike" dirty="0">
                          <a:solidFill>
                            <a:schemeClr val="bg1"/>
                          </a:solidFill>
                          <a:effectLst/>
                          <a:latin typeface="+mj-lt"/>
                        </a:rPr>
                        <a:t>29.1%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39.4%</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chemeClr val="accent1">
                        <a:lumMod val="60000"/>
                        <a:lumOff val="40000"/>
                      </a:schemeClr>
                    </a:solidFill>
                  </a:tcPr>
                </a:tc>
                <a:tc>
                  <a:txBody>
                    <a:bodyPr/>
                    <a:lstStyle/>
                    <a:p>
                      <a:pPr algn="r" fontAlgn="b"/>
                      <a:r>
                        <a:rPr lang="en-IN" sz="800" u="none" strike="noStrike" dirty="0">
                          <a:solidFill>
                            <a:schemeClr val="bg1"/>
                          </a:solidFill>
                          <a:effectLst/>
                          <a:latin typeface="+mj-lt"/>
                        </a:rPr>
                        <a:t>21.1%</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A4E9B9"/>
                    </a:solidFill>
                  </a:tcPr>
                </a:tc>
                <a:tc>
                  <a:txBody>
                    <a:bodyPr/>
                    <a:lstStyle/>
                    <a:p>
                      <a:pPr algn="r" fontAlgn="b"/>
                      <a:r>
                        <a:rPr lang="en-IN" sz="800" u="none" strike="noStrike" dirty="0">
                          <a:solidFill>
                            <a:schemeClr val="bg1"/>
                          </a:solidFill>
                          <a:effectLst/>
                          <a:latin typeface="+mj-lt"/>
                        </a:rPr>
                        <a:t>0.6%</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100%</a:t>
                      </a:r>
                      <a:endParaRPr lang="en-IN" sz="800" b="0"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tc>
                  <a:txBody>
                    <a:bodyPr/>
                    <a:lstStyle/>
                    <a:p>
                      <a:pPr algn="r" fontAlgn="b"/>
                      <a:r>
                        <a:rPr lang="en-IN" sz="800" u="none" strike="noStrike" dirty="0">
                          <a:solidFill>
                            <a:schemeClr val="bg1"/>
                          </a:solidFill>
                          <a:effectLst/>
                          <a:latin typeface="+mj-lt"/>
                        </a:rPr>
                        <a:t>175</a:t>
                      </a:r>
                      <a:endParaRPr lang="en-IN" sz="800" b="0" i="0" u="none" strike="noStrike" dirty="0">
                        <a:solidFill>
                          <a:schemeClr val="bg1"/>
                        </a:solidFill>
                        <a:effectLst/>
                        <a:latin typeface="+mj-lt"/>
                      </a:endParaRPr>
                    </a:p>
                  </a:txBody>
                  <a:tcPr marL="46990" marR="32004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noFill/>
                  </a:tcPr>
                </a:tc>
                <a:extLst>
                  <a:ext uri="{0D108BD9-81ED-4DB2-BD59-A6C34878D82A}">
                    <a16:rowId xmlns:a16="http://schemas.microsoft.com/office/drawing/2014/main" val="400828121"/>
                  </a:ext>
                </a:extLst>
              </a:tr>
              <a:tr h="273512">
                <a:tc>
                  <a:txBody>
                    <a:bodyPr/>
                    <a:lstStyle/>
                    <a:p>
                      <a:pPr algn="ctr" fontAlgn="b"/>
                      <a:r>
                        <a:rPr lang="en-IN" sz="800" b="1" u="none" strike="noStrike" dirty="0">
                          <a:solidFill>
                            <a:schemeClr val="bg1"/>
                          </a:solidFill>
                          <a:effectLst/>
                          <a:latin typeface="+mj-lt"/>
                        </a:rPr>
                        <a:t>Grand total</a:t>
                      </a:r>
                      <a:endParaRPr lang="en-IN" sz="800" b="1" i="0" u="none" strike="noStrike" dirty="0">
                        <a:solidFill>
                          <a:schemeClr val="bg1"/>
                        </a:solidFill>
                        <a:effectLst/>
                        <a:latin typeface="+mj-lt"/>
                      </a:endParaRPr>
                    </a:p>
                  </a:txBody>
                  <a:tcPr marL="46990" marR="46990" marT="46990" marB="4699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4.5%</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19.8%</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11.0%</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14.3%</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23.0%</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19.8%</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7.3%</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0.4%</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100%</a:t>
                      </a:r>
                      <a:endParaRPr lang="en-IN" sz="800" b="1" i="0" u="none" strike="noStrike" dirty="0">
                        <a:solidFill>
                          <a:schemeClr val="bg1"/>
                        </a:solidFill>
                        <a:effectLst/>
                        <a:latin typeface="+mj-lt"/>
                      </a:endParaRPr>
                    </a:p>
                  </a:txBody>
                  <a:tcPr marL="46990" marR="13716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tc>
                  <a:txBody>
                    <a:bodyPr/>
                    <a:lstStyle/>
                    <a:p>
                      <a:pPr algn="r" fontAlgn="b"/>
                      <a:r>
                        <a:rPr lang="en-IN" sz="800" b="1" u="none" strike="noStrike" dirty="0">
                          <a:solidFill>
                            <a:schemeClr val="bg1"/>
                          </a:solidFill>
                          <a:effectLst/>
                          <a:latin typeface="+mj-lt"/>
                        </a:rPr>
                        <a:t>9,188</a:t>
                      </a:r>
                      <a:endParaRPr lang="en-IN" sz="800" b="1" i="0" u="none" strike="noStrike" dirty="0">
                        <a:solidFill>
                          <a:schemeClr val="bg1"/>
                        </a:solidFill>
                        <a:effectLst/>
                        <a:latin typeface="+mj-lt"/>
                      </a:endParaRPr>
                    </a:p>
                  </a:txBody>
                  <a:tcPr marL="46990" marR="320040" marT="46990" marB="46990" anchor="ctr">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E600"/>
                    </a:solidFill>
                  </a:tcPr>
                </a:tc>
                <a:extLst>
                  <a:ext uri="{0D108BD9-81ED-4DB2-BD59-A6C34878D82A}">
                    <a16:rowId xmlns:a16="http://schemas.microsoft.com/office/drawing/2014/main" val="3341988174"/>
                  </a:ext>
                </a:extLst>
              </a:tr>
            </a:tbl>
          </a:graphicData>
        </a:graphic>
      </p:graphicFrame>
      <p:sp>
        <p:nvSpPr>
          <p:cNvPr id="14" name="Content Placeholder 3">
            <a:extLst>
              <a:ext uri="{FF2B5EF4-FFF2-40B4-BE49-F238E27FC236}">
                <a16:creationId xmlns:a16="http://schemas.microsoft.com/office/drawing/2014/main" id="{17A8DA3F-BBBD-4A44-B56D-EFC17FCFC59E}"/>
              </a:ext>
            </a:extLst>
          </p:cNvPr>
          <p:cNvSpPr txBox="1">
            <a:spLocks/>
          </p:cNvSpPr>
          <p:nvPr/>
        </p:nvSpPr>
        <p:spPr>
          <a:xfrm>
            <a:off x="612776" y="3672183"/>
            <a:ext cx="6338867" cy="1066959"/>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0040" marR="0" lvl="0" indent="-32004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1,352 (14.7%) students have ELD levels that differ from their ACCESS scores by 1 or more</a:t>
            </a:r>
          </a:p>
          <a:p>
            <a:pPr marL="640080" lvl="1" indent="-320040">
              <a:spcBef>
                <a:spcPts val="100"/>
              </a:spcBef>
              <a:spcAft>
                <a:spcPts val="100"/>
              </a:spcAft>
              <a:buClr>
                <a:srgbClr val="2E2E38"/>
              </a:buClr>
              <a:buFont typeface="EYInterstate" panose="02000503020000020004" pitchFamily="2" charset="0"/>
              <a:buChar char="•"/>
              <a:defRPr/>
            </a:pPr>
            <a:r>
              <a:rPr kumimoji="0" lang="en-IN"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1,328 (14.5%) of these are students being placed in ELD levels higher than their ACCESS scores</a:t>
            </a:r>
          </a:p>
          <a:p>
            <a:pPr marL="320040" marR="0" lvl="0" indent="-320040" algn="l" defTabSz="914390" rtl="0" eaLnBrk="1" fontAlgn="auto" latinLnBrk="0" hangingPunct="1">
              <a:lnSpc>
                <a:spcPct val="100000"/>
              </a:lnSpc>
              <a:spcBef>
                <a:spcPts val="100"/>
              </a:spcBef>
              <a:spcAft>
                <a:spcPts val="10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cs typeface="+mn-cs"/>
              </a:rPr>
              <a:t>Because students can place out (if they meet additional criteria) with an ACCESS score of 4.2, it is expected that there are not many students with an ELD level of 5. This is consistent with the matrix above</a:t>
            </a:r>
          </a:p>
        </p:txBody>
      </p:sp>
      <p:sp>
        <p:nvSpPr>
          <p:cNvPr id="22" name="Arrow: Left-Right 21">
            <a:extLst>
              <a:ext uri="{FF2B5EF4-FFF2-40B4-BE49-F238E27FC236}">
                <a16:creationId xmlns:a16="http://schemas.microsoft.com/office/drawing/2014/main" id="{F44985E7-0B33-4AFE-9778-D9C805B1A6D0}"/>
              </a:ext>
            </a:extLst>
          </p:cNvPr>
          <p:cNvSpPr/>
          <p:nvPr/>
        </p:nvSpPr>
        <p:spPr>
          <a:xfrm>
            <a:off x="7789616" y="1173954"/>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Sheltered English Instruction (SEI) breakdown</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3" name="Straight Connector 22">
            <a:extLst>
              <a:ext uri="{FF2B5EF4-FFF2-40B4-BE49-F238E27FC236}">
                <a16:creationId xmlns:a16="http://schemas.microsoft.com/office/drawing/2014/main" id="{EAAC49F6-44D3-4DD3-B633-BFE51BAEA9F8}"/>
              </a:ext>
              <a:ext uri="{C183D7F6-B498-43B3-948B-1728B52AA6E4}">
                <adec:decorative xmlns:adec="http://schemas.microsoft.com/office/drawing/2017/decorative" val="1"/>
              </a:ext>
            </a:extLst>
          </p:cNvPr>
          <p:cNvCxnSpPr>
            <a:stCxn id="22" idx="4"/>
            <a:endCxn id="22" idx="6"/>
          </p:cNvCxnSpPr>
          <p:nvPr/>
        </p:nvCxnSpPr>
        <p:spPr>
          <a:xfrm>
            <a:off x="7789616" y="1431323"/>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393CCED-033D-43A4-8C84-D7A249896A1B}"/>
              </a:ext>
            </a:extLst>
          </p:cNvPr>
          <p:cNvSpPr txBox="1"/>
          <p:nvPr/>
        </p:nvSpPr>
        <p:spPr>
          <a:xfrm>
            <a:off x="7470776" y="1535215"/>
            <a:ext cx="4114800" cy="883319"/>
          </a:xfrm>
          <a:prstGeom prst="rect">
            <a:avLst/>
          </a:prstGeom>
          <a:noFill/>
        </p:spPr>
        <p:txBody>
          <a:bodyPr wrap="square" lIns="0" tIns="36576" rIns="0" bIns="0" rtlCol="0">
            <a:spAutoFit/>
          </a:bodyPr>
          <a:lstStyle/>
          <a:p>
            <a:pPr marL="182880" marR="0" lvl="0" indent="-182880" algn="l" defTabSz="914400" rtl="0" eaLnBrk="1" fontAlgn="auto" latinLnBrk="0" hangingPunct="1">
              <a:lnSpc>
                <a:spcPct val="100000"/>
              </a:lnSpc>
              <a:spcBef>
                <a:spcPts val="600"/>
              </a:spcBef>
              <a:spcAft>
                <a:spcPts val="0"/>
              </a:spcAft>
              <a:buClr>
                <a:srgbClr val="2E2E38"/>
              </a:buClr>
              <a:buSzTx/>
              <a:buFont typeface="EYInterstate" panose="02000503020000020004" pitchFamily="2" charset="0"/>
              <a:buChar char="•"/>
              <a:tabLst/>
              <a:defRPr/>
            </a:pPr>
            <a:r>
              <a:rPr kumimoji="0" lang="en-IN" sz="1100" b="0" i="0" u="none" strike="noStrike" kern="1200" cap="none" spc="0" normalizeH="0" baseline="0" noProof="0" dirty="0">
                <a:ln>
                  <a:noFill/>
                </a:ln>
                <a:solidFill>
                  <a:srgbClr val="000000"/>
                </a:solidFill>
                <a:effectLst/>
                <a:uLnTx/>
                <a:uFillTx/>
                <a:latin typeface="EYInterstate Light"/>
                <a:ea typeface="+mn-ea"/>
                <a:cs typeface="+mn-cs"/>
              </a:rPr>
              <a:t>10,614 (</a:t>
            </a:r>
            <a:r>
              <a:rPr lang="en-IN" sz="1100" dirty="0">
                <a:solidFill>
                  <a:srgbClr val="000000"/>
                </a:solidFill>
                <a:latin typeface="EYInterstate Light"/>
              </a:rPr>
              <a:t>89.6</a:t>
            </a:r>
            <a:r>
              <a:rPr kumimoji="0" lang="en-IN" sz="1100" b="0" i="0" u="none" strike="noStrike" kern="1200" cap="none" spc="0" normalizeH="0" baseline="0" noProof="0" dirty="0">
                <a:ln>
                  <a:noFill/>
                </a:ln>
                <a:solidFill>
                  <a:srgbClr val="000000"/>
                </a:solidFill>
                <a:effectLst/>
                <a:uLnTx/>
                <a:uFillTx/>
                <a:latin typeface="EYInterstate Light"/>
                <a:ea typeface="+mn-ea"/>
                <a:cs typeface="+mn-cs"/>
              </a:rPr>
              <a:t>%) students in June 2022 SIMS data who were still</a:t>
            </a:r>
            <a:r>
              <a:rPr lang="en-IN" sz="1100" dirty="0">
                <a:solidFill>
                  <a:srgbClr val="000000"/>
                </a:solidFill>
                <a:latin typeface="EYInterstate Light"/>
              </a:rPr>
              <a:t> active in the SIS were </a:t>
            </a:r>
            <a:r>
              <a:rPr kumimoji="0" lang="en-IN" sz="1100" b="0" i="0" u="none" strike="noStrike" kern="1200" cap="none" spc="0" normalizeH="0" baseline="0" noProof="0" dirty="0">
                <a:ln>
                  <a:noFill/>
                </a:ln>
                <a:solidFill>
                  <a:srgbClr val="000000"/>
                </a:solidFill>
                <a:effectLst/>
                <a:uLnTx/>
                <a:uFillTx/>
                <a:latin typeface="EYInterstate Light"/>
                <a:ea typeface="+mn-ea"/>
                <a:cs typeface="+mn-cs"/>
              </a:rPr>
              <a:t>in Sheltered English Instruction (refer to the table below). The table below provides a breakdown of the ELD level that the SEI students are enrolled in.</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graphicFrame>
        <p:nvGraphicFramePr>
          <p:cNvPr id="16" name="Table 15">
            <a:extLst>
              <a:ext uri="{FF2B5EF4-FFF2-40B4-BE49-F238E27FC236}">
                <a16:creationId xmlns:a16="http://schemas.microsoft.com/office/drawing/2014/main" id="{BA1072CC-D194-4F86-8DFE-1D08F320349C}"/>
              </a:ext>
            </a:extLst>
          </p:cNvPr>
          <p:cNvGraphicFramePr>
            <a:graphicFrameLocks noGrp="1"/>
          </p:cNvGraphicFramePr>
          <p:nvPr>
            <p:extLst>
              <p:ext uri="{D42A27DB-BD31-4B8C-83A1-F6EECF244321}">
                <p14:modId xmlns:p14="http://schemas.microsoft.com/office/powerpoint/2010/main" val="1806801723"/>
              </p:ext>
            </p:extLst>
          </p:nvPr>
        </p:nvGraphicFramePr>
        <p:xfrm>
          <a:off x="8069329" y="2401573"/>
          <a:ext cx="2707821" cy="2183670"/>
        </p:xfrm>
        <a:graphic>
          <a:graphicData uri="http://schemas.openxmlformats.org/drawingml/2006/table">
            <a:tbl>
              <a:tblPr firstRow="1" bandRow="1">
                <a:tableStyleId>{5C22544A-7EE6-4342-B048-85BDC9FD1C3A}</a:tableStyleId>
              </a:tblPr>
              <a:tblGrid>
                <a:gridCol w="1300842">
                  <a:extLst>
                    <a:ext uri="{9D8B030D-6E8A-4147-A177-3AD203B41FA5}">
                      <a16:colId xmlns:a16="http://schemas.microsoft.com/office/drawing/2014/main" val="1610192018"/>
                    </a:ext>
                  </a:extLst>
                </a:gridCol>
                <a:gridCol w="1406979">
                  <a:extLst>
                    <a:ext uri="{9D8B030D-6E8A-4147-A177-3AD203B41FA5}">
                      <a16:colId xmlns:a16="http://schemas.microsoft.com/office/drawing/2014/main" val="1908095626"/>
                    </a:ext>
                  </a:extLst>
                </a:gridCol>
              </a:tblGrid>
              <a:tr h="440548">
                <a:tc>
                  <a:txBody>
                    <a:bodyPr/>
                    <a:lstStyle/>
                    <a:p>
                      <a:pPr algn="ctr"/>
                      <a:r>
                        <a:rPr lang="en-US" sz="1200" dirty="0">
                          <a:solidFill>
                            <a:srgbClr val="2E2E38"/>
                          </a:solidFill>
                        </a:rPr>
                        <a:t>Number of students in SEI program</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tc>
                  <a:txBody>
                    <a:bodyPr/>
                    <a:lstStyle/>
                    <a:p>
                      <a:pPr algn="ctr"/>
                      <a:r>
                        <a:rPr lang="en-US" sz="1200" dirty="0">
                          <a:solidFill>
                            <a:srgbClr val="2E2E38"/>
                          </a:solidFill>
                        </a:rPr>
                        <a:t>Current ELD level </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FFE600"/>
                    </a:solidFill>
                  </a:tcPr>
                </a:tc>
                <a:extLst>
                  <a:ext uri="{0D108BD9-81ED-4DB2-BD59-A6C34878D82A}">
                    <a16:rowId xmlns:a16="http://schemas.microsoft.com/office/drawing/2014/main" val="1701128830"/>
                  </a:ext>
                </a:extLst>
              </a:tr>
              <a:tr h="308210">
                <a:tc>
                  <a:txBody>
                    <a:bodyPr/>
                    <a:lstStyle/>
                    <a:p>
                      <a:pPr algn="ctr"/>
                      <a:r>
                        <a:rPr lang="en-US" sz="1100" dirty="0">
                          <a:solidFill>
                            <a:srgbClr val="2E2E38"/>
                          </a:solidFill>
                        </a:rPr>
                        <a:t>7,168</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a:r>
                        <a:rPr lang="en-US" sz="1100" dirty="0">
                          <a:solidFill>
                            <a:srgbClr val="2E2E38"/>
                          </a:solidFill>
                        </a:rPr>
                        <a:t>1-3</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915383528"/>
                  </a:ext>
                </a:extLst>
              </a:tr>
              <a:tr h="308210">
                <a:tc>
                  <a:txBody>
                    <a:bodyPr/>
                    <a:lstStyle/>
                    <a:p>
                      <a:pPr algn="ctr"/>
                      <a:r>
                        <a:rPr lang="en-US" sz="1100" dirty="0">
                          <a:solidFill>
                            <a:srgbClr val="2E2E38"/>
                          </a:solidFill>
                        </a:rPr>
                        <a:t>3,241</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a:r>
                        <a:rPr lang="en-US" sz="1100" dirty="0">
                          <a:solidFill>
                            <a:srgbClr val="2E2E38"/>
                          </a:solidFill>
                        </a:rPr>
                        <a:t>4</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175995502"/>
                  </a:ext>
                </a:extLst>
              </a:tr>
              <a:tr h="308210">
                <a:tc>
                  <a:txBody>
                    <a:bodyPr/>
                    <a:lstStyle/>
                    <a:p>
                      <a:pPr algn="ctr"/>
                      <a:r>
                        <a:rPr lang="en-US" sz="1100" dirty="0">
                          <a:solidFill>
                            <a:srgbClr val="2E2E38"/>
                          </a:solidFill>
                        </a:rPr>
                        <a:t>177</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a:r>
                        <a:rPr lang="en-US" sz="1100" dirty="0">
                          <a:solidFill>
                            <a:srgbClr val="2E2E38"/>
                          </a:solidFill>
                        </a:rPr>
                        <a:t>5</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42022890"/>
                  </a:ext>
                </a:extLst>
              </a:tr>
              <a:tr h="308210">
                <a:tc>
                  <a:txBody>
                    <a:bodyPr/>
                    <a:lstStyle/>
                    <a:p>
                      <a:pPr algn="ctr"/>
                      <a:r>
                        <a:rPr lang="en-US" sz="1100" dirty="0">
                          <a:solidFill>
                            <a:srgbClr val="2E2E38"/>
                          </a:solidFill>
                        </a:rPr>
                        <a:t>28</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a:r>
                        <a:rPr lang="en-US" sz="1100" dirty="0">
                          <a:solidFill>
                            <a:srgbClr val="2E2E38"/>
                          </a:solidFill>
                        </a:rPr>
                        <a:t>NULL</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78409604"/>
                  </a:ext>
                </a:extLst>
              </a:tr>
              <a:tr h="308210">
                <a:tc>
                  <a:txBody>
                    <a:bodyPr/>
                    <a:lstStyle/>
                    <a:p>
                      <a:pPr algn="ctr"/>
                      <a:r>
                        <a:rPr lang="en-US" sz="1100" dirty="0">
                          <a:solidFill>
                            <a:srgbClr val="2E2E38"/>
                          </a:solidFill>
                        </a:rPr>
                        <a:t>10,614</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tc>
                  <a:txBody>
                    <a:bodyPr/>
                    <a:lstStyle/>
                    <a:p>
                      <a:pPr algn="ctr"/>
                      <a:r>
                        <a:rPr lang="en-US" sz="1100" b="1" dirty="0">
                          <a:solidFill>
                            <a:srgbClr val="2E2E38"/>
                          </a:solidFill>
                        </a:rPr>
                        <a:t>Total in SEI</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22662165"/>
                  </a:ext>
                </a:extLst>
              </a:tr>
            </a:tbl>
          </a:graphicData>
        </a:graphic>
      </p:graphicFrame>
      <p:sp>
        <p:nvSpPr>
          <p:cNvPr id="13" name="TextBox 12">
            <a:extLst>
              <a:ext uri="{FF2B5EF4-FFF2-40B4-BE49-F238E27FC236}">
                <a16:creationId xmlns:a16="http://schemas.microsoft.com/office/drawing/2014/main" id="{B0B3C53B-CA25-4500-8EE4-13249B25B6DC}"/>
              </a:ext>
            </a:extLst>
          </p:cNvPr>
          <p:cNvSpPr txBox="1"/>
          <p:nvPr/>
        </p:nvSpPr>
        <p:spPr>
          <a:xfrm>
            <a:off x="7596391" y="4859480"/>
            <a:ext cx="4114800" cy="498598"/>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0"/>
              </a:spcBef>
              <a:spcAft>
                <a:spcPts val="600"/>
              </a:spcAft>
              <a:buClr>
                <a:srgbClr val="27ACAA"/>
              </a:buClr>
              <a:buSzPct val="70000"/>
              <a:buFontTx/>
              <a:buNone/>
              <a:tabLst/>
              <a:defRPr/>
            </a:pPr>
            <a:r>
              <a:rPr kumimoji="0" lang="en-US" sz="1000" b="0" i="0" u="none" strike="noStrike" kern="1200" cap="none" spc="0" normalizeH="0" baseline="0" noProof="0" dirty="0">
                <a:ln>
                  <a:noFill/>
                </a:ln>
                <a:solidFill>
                  <a:srgbClr val="2E2E38"/>
                </a:solidFill>
                <a:effectLst/>
                <a:uLnTx/>
                <a:uFillTx/>
                <a:latin typeface="EYInterstate Light"/>
                <a:ea typeface="+mn-ea"/>
                <a:cs typeface="+mn-cs"/>
              </a:rPr>
              <a:t>*SEI programs are only for students with ELD 1-3. Since the ELD level is not part of the SIMS reporting process, we leveraged the current ELD level in the Student Information System</a:t>
            </a:r>
          </a:p>
        </p:txBody>
      </p:sp>
      <p:sp>
        <p:nvSpPr>
          <p:cNvPr id="20" name="source_63804743468530966221" descr="Source">
            <a:extLst>
              <a:ext uri="{FF2B5EF4-FFF2-40B4-BE49-F238E27FC236}">
                <a16:creationId xmlns:a16="http://schemas.microsoft.com/office/drawing/2014/main" id="{E9F97817-B7FE-4833-B150-9D009C1470CD}"/>
              </a:ext>
            </a:extLst>
          </p:cNvPr>
          <p:cNvSpPr txBox="1"/>
          <p:nvPr/>
        </p:nvSpPr>
        <p:spPr>
          <a:xfrm>
            <a:off x="609919" y="6561447"/>
            <a:ext cx="2860082"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DESE EL population data SY2021-22; EY DESE, BPS, and school interviews; BPS and DESE policies</a:t>
            </a:r>
          </a:p>
        </p:txBody>
      </p:sp>
      <p:sp>
        <p:nvSpPr>
          <p:cNvPr id="29" name="TextBox 28">
            <a:extLst>
              <a:ext uri="{FF2B5EF4-FFF2-40B4-BE49-F238E27FC236}">
                <a16:creationId xmlns:a16="http://schemas.microsoft.com/office/drawing/2014/main" id="{B2F087A5-42ED-48BC-9E20-BDD74037938C}"/>
              </a:ext>
            </a:extLst>
          </p:cNvPr>
          <p:cNvSpPr txBox="1"/>
          <p:nvPr/>
        </p:nvSpPr>
        <p:spPr>
          <a:xfrm>
            <a:off x="4050890" y="6392934"/>
            <a:ext cx="5037126" cy="435792"/>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8" name="Date Placeholder 7">
            <a:extLst>
              <a:ext uri="{FF2B5EF4-FFF2-40B4-BE49-F238E27FC236}">
                <a16:creationId xmlns:a16="http://schemas.microsoft.com/office/drawing/2014/main" id="{2214666B-72B1-4CFC-981D-C59D4912FB54}"/>
              </a:ext>
            </a:extLst>
          </p:cNvPr>
          <p:cNvSpPr>
            <a:spLocks noGrp="1"/>
          </p:cNvSpPr>
          <p:nvPr>
            <p:ph type="dt" sz="half" idx="10"/>
          </p:nvPr>
        </p:nvSpPr>
        <p:spPr>
          <a:xfrm>
            <a:off x="9311148" y="6561447"/>
            <a:ext cx="968126"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9" name="Slide Number Placeholder 8">
            <a:extLst>
              <a:ext uri="{FF2B5EF4-FFF2-40B4-BE49-F238E27FC236}">
                <a16:creationId xmlns:a16="http://schemas.microsoft.com/office/drawing/2014/main" id="{D51EFB22-80D9-4DDA-AAA0-A1297F4EF4C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0363078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4646C8-ED3E-4D95-A40B-1EE9511206E9}"/>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624779459"/>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1141" name="think-cell Slide" r:id="rId7" imgW="473" imgH="476" progId="TCLayout.ActiveDocument.1">
                  <p:embed/>
                </p:oleObj>
              </mc:Choice>
              <mc:Fallback>
                <p:oleObj name="think-cell Slide" r:id="rId7" imgW="473" imgH="476" progId="TCLayout.ActiveDocument.1">
                  <p:embed/>
                  <p:pic>
                    <p:nvPicPr>
                      <p:cNvPr id="3" name="Object 2" hidden="1">
                        <a:extLst>
                          <a:ext uri="{FF2B5EF4-FFF2-40B4-BE49-F238E27FC236}">
                            <a16:creationId xmlns:a16="http://schemas.microsoft.com/office/drawing/2014/main" id="{964646C8-ED3E-4D95-A40B-1EE9511206E9}"/>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60E205CA-AAC3-4507-9B28-77E9471A8186}"/>
              </a:ext>
            </a:extLst>
          </p:cNvPr>
          <p:cNvSpPr>
            <a:spLocks noGrp="1"/>
          </p:cNvSpPr>
          <p:nvPr>
            <p:ph type="title"/>
          </p:nvPr>
        </p:nvSpPr>
        <p:spPr/>
        <p:txBody>
          <a:bodyPr vert="horz"/>
          <a:lstStyle/>
          <a:p>
            <a:r>
              <a:rPr lang="de-DE"/>
              <a:t>Appendix</a:t>
            </a:r>
            <a:br>
              <a:rPr lang="de-DE"/>
            </a:br>
            <a:r>
              <a:rPr lang="de-DE" sz="1600"/>
              <a:t>Process flow: Student enrollment</a:t>
            </a:r>
          </a:p>
        </p:txBody>
      </p:sp>
      <p:sp>
        <p:nvSpPr>
          <p:cNvPr id="46" name="Rectangle 45">
            <a:extLst>
              <a:ext uri="{FF2B5EF4-FFF2-40B4-BE49-F238E27FC236}">
                <a16:creationId xmlns:a16="http://schemas.microsoft.com/office/drawing/2014/main" id="{2C9E87EE-E4B1-40BF-9C17-68A31837D93D}"/>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49" name="Text box_6380524123959099444">
            <a:extLst>
              <a:ext uri="{FF2B5EF4-FFF2-40B4-BE49-F238E27FC236}">
                <a16:creationId xmlns:a16="http://schemas.microsoft.com/office/drawing/2014/main" id="{1AB68D45-E9EB-46C2-AFF8-678EEA3C82BC}"/>
              </a:ext>
            </a:extLst>
          </p:cNvPr>
          <p:cNvSpPr/>
          <p:nvPr>
            <p:custDataLst>
              <p:tags r:id="rId3"/>
            </p:custDataLst>
          </p:nvPr>
        </p:nvSpPr>
        <p:spPr>
          <a:xfrm>
            <a:off x="9835740" y="505341"/>
            <a:ext cx="820769" cy="215444"/>
          </a:xfrm>
          <a:prstGeom prst="rect">
            <a:avLst/>
          </a:prstGeom>
          <a:solidFill>
            <a:srgbClr val="A2D1F5"/>
          </a:solidFill>
          <a:ln w="9525">
            <a:solidFill>
              <a:srgbClr val="188CE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188CE5">
                    <a:lumMod val="50000"/>
                  </a:srgbClr>
                </a:solidFill>
                <a:effectLst/>
                <a:uLnTx/>
                <a:uFillTx/>
                <a:latin typeface="EYInterstate Light"/>
                <a:ea typeface="+mn-ea"/>
                <a:cs typeface="+mn-cs"/>
              </a:rPr>
              <a:t>2a. Enrollment</a:t>
            </a:r>
          </a:p>
        </p:txBody>
      </p:sp>
      <p:sp>
        <p:nvSpPr>
          <p:cNvPr id="50" name="Text box_6380524123959099444">
            <a:extLst>
              <a:ext uri="{FF2B5EF4-FFF2-40B4-BE49-F238E27FC236}">
                <a16:creationId xmlns:a16="http://schemas.microsoft.com/office/drawing/2014/main" id="{7462852B-66A7-492F-9522-D4E683B5BF50}"/>
              </a:ext>
            </a:extLst>
          </p:cNvPr>
          <p:cNvSpPr/>
          <p:nvPr>
            <p:custDataLst>
              <p:tags r:id="rId4"/>
            </p:custDataLst>
          </p:nvPr>
        </p:nvSpPr>
        <p:spPr>
          <a:xfrm>
            <a:off x="10719773" y="505341"/>
            <a:ext cx="820769"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2b. Exit</a:t>
            </a:r>
          </a:p>
        </p:txBody>
      </p:sp>
      <p:grpSp>
        <p:nvGrpSpPr>
          <p:cNvPr id="7" name="Group 6" descr="Please refer to notes section for 'Process flow: student enrollment' flow description">
            <a:extLst>
              <a:ext uri="{FF2B5EF4-FFF2-40B4-BE49-F238E27FC236}">
                <a16:creationId xmlns:a16="http://schemas.microsoft.com/office/drawing/2014/main" id="{413DD296-ECD9-4512-A982-65C9463341B8}"/>
              </a:ext>
            </a:extLst>
          </p:cNvPr>
          <p:cNvGrpSpPr/>
          <p:nvPr/>
        </p:nvGrpSpPr>
        <p:grpSpPr>
          <a:xfrm>
            <a:off x="527846" y="1081988"/>
            <a:ext cx="11060581" cy="5171346"/>
            <a:chOff x="527846" y="1081983"/>
            <a:chExt cx="11072016" cy="5331683"/>
          </a:xfrm>
        </p:grpSpPr>
        <p:sp>
          <p:nvSpPr>
            <p:cNvPr id="104" name="Rectangle 103">
              <a:extLst>
                <a:ext uri="{FF2B5EF4-FFF2-40B4-BE49-F238E27FC236}">
                  <a16:creationId xmlns:a16="http://schemas.microsoft.com/office/drawing/2014/main" id="{BE32D3CF-243C-45CF-93BE-4CA12CB631E5}"/>
                </a:ext>
                <a:ext uri="{C183D7F6-B498-43B3-948B-1728B52AA6E4}">
                  <adec:decorative xmlns:adec="http://schemas.microsoft.com/office/drawing/2017/decorative" val="1"/>
                </a:ext>
              </a:extLst>
            </p:cNvPr>
            <p:cNvSpPr/>
            <p:nvPr/>
          </p:nvSpPr>
          <p:spPr bwMode="auto">
            <a:xfrm>
              <a:off x="1172856" y="2352955"/>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66" name="Arc 65">
              <a:extLst>
                <a:ext uri="{FF2B5EF4-FFF2-40B4-BE49-F238E27FC236}">
                  <a16:creationId xmlns:a16="http://schemas.microsoft.com/office/drawing/2014/main" id="{0363E971-59F8-409C-A1A9-56FE12A6694F}"/>
                </a:ext>
                <a:ext uri="{C183D7F6-B498-43B3-948B-1728B52AA6E4}">
                  <adec:decorative xmlns:adec="http://schemas.microsoft.com/office/drawing/2017/decorative" val="1"/>
                </a:ext>
              </a:extLst>
            </p:cNvPr>
            <p:cNvSpPr/>
            <p:nvPr/>
          </p:nvSpPr>
          <p:spPr>
            <a:xfrm>
              <a:off x="5004445" y="2675162"/>
              <a:ext cx="1347602"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7" name="Arc 66">
              <a:extLst>
                <a:ext uri="{FF2B5EF4-FFF2-40B4-BE49-F238E27FC236}">
                  <a16:creationId xmlns:a16="http://schemas.microsoft.com/office/drawing/2014/main" id="{81E9A89F-9361-4E1E-B363-841FD0B48497}"/>
                </a:ext>
                <a:ext uri="{C183D7F6-B498-43B3-948B-1728B52AA6E4}">
                  <adec:decorative xmlns:adec="http://schemas.microsoft.com/office/drawing/2017/decorative" val="1"/>
                </a:ext>
              </a:extLst>
            </p:cNvPr>
            <p:cNvSpPr/>
            <p:nvPr/>
          </p:nvSpPr>
          <p:spPr>
            <a:xfrm rot="10800000">
              <a:off x="5918717" y="3482544"/>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8" name="Arc 67">
              <a:extLst>
                <a:ext uri="{FF2B5EF4-FFF2-40B4-BE49-F238E27FC236}">
                  <a16:creationId xmlns:a16="http://schemas.microsoft.com/office/drawing/2014/main" id="{8DF45D8A-52D3-4CE8-A0E5-61D3AD782B15}"/>
                </a:ext>
                <a:ext uri="{C183D7F6-B498-43B3-948B-1728B52AA6E4}">
                  <adec:decorative xmlns:adec="http://schemas.microsoft.com/office/drawing/2017/decorative" val="1"/>
                </a:ext>
              </a:extLst>
            </p:cNvPr>
            <p:cNvSpPr/>
            <p:nvPr/>
          </p:nvSpPr>
          <p:spPr>
            <a:xfrm rot="10800000">
              <a:off x="4093343" y="3482544"/>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9" name="Arc 68">
              <a:extLst>
                <a:ext uri="{FF2B5EF4-FFF2-40B4-BE49-F238E27FC236}">
                  <a16:creationId xmlns:a16="http://schemas.microsoft.com/office/drawing/2014/main" id="{A37DF0AB-54A4-4062-AF27-7ADF9110A124}"/>
                </a:ext>
                <a:ext uri="{C183D7F6-B498-43B3-948B-1728B52AA6E4}">
                  <adec:decorative xmlns:adec="http://schemas.microsoft.com/office/drawing/2017/decorative" val="1"/>
                </a:ext>
              </a:extLst>
            </p:cNvPr>
            <p:cNvSpPr/>
            <p:nvPr/>
          </p:nvSpPr>
          <p:spPr>
            <a:xfrm>
              <a:off x="3180246" y="2675163"/>
              <a:ext cx="1347602" cy="1095529"/>
            </a:xfrm>
            <a:prstGeom prst="arc">
              <a:avLst>
                <a:gd name="adj1" fmla="val 958882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70" name="Arc 69">
              <a:extLst>
                <a:ext uri="{FF2B5EF4-FFF2-40B4-BE49-F238E27FC236}">
                  <a16:creationId xmlns:a16="http://schemas.microsoft.com/office/drawing/2014/main" id="{22F5125A-52F4-4891-9287-BA81891F4E0A}"/>
                </a:ext>
                <a:ext uri="{C183D7F6-B498-43B3-948B-1728B52AA6E4}">
                  <adec:decorative xmlns:adec="http://schemas.microsoft.com/office/drawing/2017/decorative" val="1"/>
                </a:ext>
              </a:extLst>
            </p:cNvPr>
            <p:cNvSpPr/>
            <p:nvPr/>
          </p:nvSpPr>
          <p:spPr>
            <a:xfrm>
              <a:off x="6828645" y="2675162"/>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79" name="Arc 78">
              <a:extLst>
                <a:ext uri="{FF2B5EF4-FFF2-40B4-BE49-F238E27FC236}">
                  <a16:creationId xmlns:a16="http://schemas.microsoft.com/office/drawing/2014/main" id="{D7F69A12-A133-4E81-8550-03403CBB9942}"/>
                </a:ext>
                <a:ext uri="{C183D7F6-B498-43B3-948B-1728B52AA6E4}">
                  <adec:decorative xmlns:adec="http://schemas.microsoft.com/office/drawing/2017/decorative" val="1"/>
                </a:ext>
              </a:extLst>
            </p:cNvPr>
            <p:cNvSpPr/>
            <p:nvPr/>
          </p:nvSpPr>
          <p:spPr>
            <a:xfrm rot="10800000">
              <a:off x="7725492" y="3487072"/>
              <a:ext cx="1347603" cy="1095530"/>
            </a:xfrm>
            <a:prstGeom prst="arc">
              <a:avLst>
                <a:gd name="adj1" fmla="val 838854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80" name="Oval 10">
              <a:extLst>
                <a:ext uri="{FF2B5EF4-FFF2-40B4-BE49-F238E27FC236}">
                  <a16:creationId xmlns:a16="http://schemas.microsoft.com/office/drawing/2014/main" id="{293E2738-F2DA-4E94-99D5-BB4E606F7C32}"/>
                </a:ext>
                <a:ext uri="{C183D7F6-B498-43B3-948B-1728B52AA6E4}">
                  <adec:decorative xmlns:adec="http://schemas.microsoft.com/office/drawing/2017/decorative" val="1"/>
                </a:ext>
              </a:extLst>
            </p:cNvPr>
            <p:cNvSpPr>
              <a:spLocks noChangeArrowheads="1"/>
            </p:cNvSpPr>
            <p:nvPr/>
          </p:nvSpPr>
          <p:spPr bwMode="auto">
            <a:xfrm>
              <a:off x="3011663" y="3193716"/>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1</a:t>
              </a:r>
            </a:p>
          </p:txBody>
        </p:sp>
        <p:cxnSp>
          <p:nvCxnSpPr>
            <p:cNvPr id="81" name="Elbow Connector 53">
              <a:extLst>
                <a:ext uri="{FF2B5EF4-FFF2-40B4-BE49-F238E27FC236}">
                  <a16:creationId xmlns:a16="http://schemas.microsoft.com/office/drawing/2014/main" id="{7CAC08EC-23AE-4E86-9281-C5400F6D349C}"/>
                </a:ext>
                <a:ext uri="{C183D7F6-B498-43B3-948B-1728B52AA6E4}">
                  <adec:decorative xmlns:adec="http://schemas.microsoft.com/office/drawing/2017/decorative" val="1"/>
                </a:ext>
              </a:extLst>
            </p:cNvPr>
            <p:cNvCxnSpPr>
              <a:cxnSpLocks/>
              <a:stCxn id="80" idx="2"/>
              <a:endCxn id="55" idx="3"/>
            </p:cNvCxnSpPr>
            <p:nvPr/>
          </p:nvCxnSpPr>
          <p:spPr>
            <a:xfrm rot="10800000">
              <a:off x="2493367" y="3050650"/>
              <a:ext cx="518296" cy="316802"/>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55" name="Rectangle 54">
              <a:extLst>
                <a:ext uri="{FF2B5EF4-FFF2-40B4-BE49-F238E27FC236}">
                  <a16:creationId xmlns:a16="http://schemas.microsoft.com/office/drawing/2014/main" id="{0644BCC8-D822-4433-B815-A0C1CE5C74B0}"/>
                </a:ext>
                <a:ext uri="{C183D7F6-B498-43B3-948B-1728B52AA6E4}">
                  <adec:decorative xmlns:adec="http://schemas.microsoft.com/office/drawing/2017/decorative" val="1"/>
                </a:ext>
              </a:extLst>
            </p:cNvPr>
            <p:cNvSpPr>
              <a:spLocks/>
            </p:cNvSpPr>
            <p:nvPr/>
          </p:nvSpPr>
          <p:spPr>
            <a:xfrm>
              <a:off x="612777" y="2639170"/>
              <a:ext cx="1880590" cy="82296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Initiate enrollment process at BPS Welcome Center: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Family or student goes to the Welcome Center to enroll the student in the BPS district with necessary forms and documentation required to be enrolled</a:t>
              </a:r>
            </a:p>
          </p:txBody>
        </p:sp>
        <p:sp>
          <p:nvSpPr>
            <p:cNvPr id="77" name="Oval 10">
              <a:extLst>
                <a:ext uri="{FF2B5EF4-FFF2-40B4-BE49-F238E27FC236}">
                  <a16:creationId xmlns:a16="http://schemas.microsoft.com/office/drawing/2014/main" id="{5CC5DB70-F90C-4E9E-BBB6-928C62C0BD98}"/>
                </a:ext>
                <a:ext uri="{C183D7F6-B498-43B3-948B-1728B52AA6E4}">
                  <adec:decorative xmlns:adec="http://schemas.microsoft.com/office/drawing/2017/decorative" val="1"/>
                </a:ext>
              </a:extLst>
            </p:cNvPr>
            <p:cNvSpPr>
              <a:spLocks noChangeArrowheads="1"/>
            </p:cNvSpPr>
            <p:nvPr/>
          </p:nvSpPr>
          <p:spPr bwMode="auto">
            <a:xfrm>
              <a:off x="3600224" y="2478260"/>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2</a:t>
              </a:r>
            </a:p>
          </p:txBody>
        </p:sp>
        <p:cxnSp>
          <p:nvCxnSpPr>
            <p:cNvPr id="78" name="Elbow Connector 53">
              <a:extLst>
                <a:ext uri="{FF2B5EF4-FFF2-40B4-BE49-F238E27FC236}">
                  <a16:creationId xmlns:a16="http://schemas.microsoft.com/office/drawing/2014/main" id="{B168FDED-408E-4EAC-A3F3-64FC055967E5}"/>
                </a:ext>
                <a:ext uri="{C183D7F6-B498-43B3-948B-1728B52AA6E4}">
                  <adec:decorative xmlns:adec="http://schemas.microsoft.com/office/drawing/2017/decorative" val="1"/>
                </a:ext>
              </a:extLst>
            </p:cNvPr>
            <p:cNvCxnSpPr>
              <a:cxnSpLocks/>
              <a:stCxn id="77" idx="0"/>
              <a:endCxn id="56" idx="2"/>
            </p:cNvCxnSpPr>
            <p:nvPr/>
          </p:nvCxnSpPr>
          <p:spPr>
            <a:xfrm rot="16200000" flipV="1">
              <a:off x="3281449" y="1985748"/>
              <a:ext cx="255948" cy="729075"/>
            </a:xfrm>
            <a:prstGeom prst="bentConnector3">
              <a:avLst>
                <a:gd name="adj1" fmla="val 50000"/>
              </a:avLst>
            </a:prstGeom>
            <a:solidFill>
              <a:schemeClr val="accent1"/>
            </a:solidFill>
            <a:ln w="9525" cap="flat" cmpd="sng" algn="ctr">
              <a:solidFill>
                <a:srgbClr val="747480"/>
              </a:solidFill>
              <a:prstDash val="solid"/>
              <a:round/>
              <a:headEnd type="none" w="med" len="med"/>
              <a:tailEnd type="oval" w="med" len="med"/>
            </a:ln>
            <a:effectLst/>
          </p:spPr>
        </p:cxnSp>
        <p:sp>
          <p:nvSpPr>
            <p:cNvPr id="56" name="Rectangle 55">
              <a:extLst>
                <a:ext uri="{FF2B5EF4-FFF2-40B4-BE49-F238E27FC236}">
                  <a16:creationId xmlns:a16="http://schemas.microsoft.com/office/drawing/2014/main" id="{7CA05E61-494E-4613-8BF0-A0A02D06E78F}"/>
                </a:ext>
                <a:ext uri="{C183D7F6-B498-43B3-948B-1728B52AA6E4}">
                  <adec:decorative xmlns:adec="http://schemas.microsoft.com/office/drawing/2017/decorative" val="1"/>
                </a:ext>
              </a:extLst>
            </p:cNvPr>
            <p:cNvSpPr>
              <a:spLocks/>
            </p:cNvSpPr>
            <p:nvPr/>
          </p:nvSpPr>
          <p:spPr>
            <a:xfrm>
              <a:off x="2040391" y="1143573"/>
              <a:ext cx="2008987" cy="107873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Registration Specialist at the Welcome Center: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Creates an Aspen profile for the student and enters in all of the relevant documentation required for BPS enrollment (e.g., student birth certificate, parent ID). A student may already have an Aspen profile in which case a new registration case is created</a:t>
              </a:r>
            </a:p>
          </p:txBody>
        </p:sp>
        <p:sp>
          <p:nvSpPr>
            <p:cNvPr id="86" name="Oval 10">
              <a:extLst>
                <a:ext uri="{FF2B5EF4-FFF2-40B4-BE49-F238E27FC236}">
                  <a16:creationId xmlns:a16="http://schemas.microsoft.com/office/drawing/2014/main" id="{A818BC0D-C947-4881-B7D6-D992602CC6A7}"/>
                </a:ext>
                <a:ext uri="{C183D7F6-B498-43B3-948B-1728B52AA6E4}">
                  <adec:decorative xmlns:adec="http://schemas.microsoft.com/office/drawing/2017/decorative" val="1"/>
                </a:ext>
              </a:extLst>
            </p:cNvPr>
            <p:cNvSpPr>
              <a:spLocks noChangeArrowheads="1"/>
            </p:cNvSpPr>
            <p:nvPr/>
          </p:nvSpPr>
          <p:spPr bwMode="auto">
            <a:xfrm>
              <a:off x="3892116" y="3795885"/>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3</a:t>
              </a:r>
            </a:p>
          </p:txBody>
        </p:sp>
        <p:cxnSp>
          <p:nvCxnSpPr>
            <p:cNvPr id="87" name="Elbow Connector 53">
              <a:extLst>
                <a:ext uri="{FF2B5EF4-FFF2-40B4-BE49-F238E27FC236}">
                  <a16:creationId xmlns:a16="http://schemas.microsoft.com/office/drawing/2014/main" id="{B48065E8-51D6-4E10-BB4A-E6DB22DF203F}"/>
                </a:ext>
                <a:ext uri="{C183D7F6-B498-43B3-948B-1728B52AA6E4}">
                  <adec:decorative xmlns:adec="http://schemas.microsoft.com/office/drawing/2017/decorative" val="1"/>
                </a:ext>
              </a:extLst>
            </p:cNvPr>
            <p:cNvCxnSpPr>
              <a:cxnSpLocks/>
              <a:stCxn id="86" idx="2"/>
              <a:endCxn id="57" idx="3"/>
            </p:cNvCxnSpPr>
            <p:nvPr/>
          </p:nvCxnSpPr>
          <p:spPr>
            <a:xfrm rot="10800000" flipV="1">
              <a:off x="2608924" y="3969620"/>
              <a:ext cx="1283192" cy="473111"/>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57" name="Rectangle 56">
              <a:extLst>
                <a:ext uri="{FF2B5EF4-FFF2-40B4-BE49-F238E27FC236}">
                  <a16:creationId xmlns:a16="http://schemas.microsoft.com/office/drawing/2014/main" id="{821B2295-58B1-432E-AD68-81A525CBA403}"/>
                </a:ext>
                <a:ext uri="{C183D7F6-B498-43B3-948B-1728B52AA6E4}">
                  <adec:decorative xmlns:adec="http://schemas.microsoft.com/office/drawing/2017/decorative" val="1"/>
                </a:ext>
              </a:extLst>
            </p:cNvPr>
            <p:cNvSpPr>
              <a:spLocks/>
            </p:cNvSpPr>
            <p:nvPr/>
          </p:nvSpPr>
          <p:spPr>
            <a:xfrm>
              <a:off x="612777" y="3770692"/>
              <a:ext cx="1996147" cy="134408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Language assessment: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Family or student will fill out a home language survey that asks three questions. In the event that the family did not answer English to all three, the registration specialist will schedule an appointment for the student to take a language assessment. Based on the results, student will have schools recommended to best fit his/her needs</a:t>
              </a:r>
            </a:p>
          </p:txBody>
        </p:sp>
        <p:sp>
          <p:nvSpPr>
            <p:cNvPr id="90" name="Oval 6">
              <a:extLst>
                <a:ext uri="{FF2B5EF4-FFF2-40B4-BE49-F238E27FC236}">
                  <a16:creationId xmlns:a16="http://schemas.microsoft.com/office/drawing/2014/main" id="{76C82B54-A816-40F6-9EE7-93FE84201939}"/>
                </a:ext>
                <a:ext uri="{C183D7F6-B498-43B3-948B-1728B52AA6E4}">
                  <adec:decorative xmlns:adec="http://schemas.microsoft.com/office/drawing/2017/decorative" val="1"/>
                </a:ext>
              </a:extLst>
            </p:cNvPr>
            <p:cNvSpPr>
              <a:spLocks noChangeArrowheads="1"/>
            </p:cNvSpPr>
            <p:nvPr/>
          </p:nvSpPr>
          <p:spPr bwMode="auto">
            <a:xfrm>
              <a:off x="4528510" y="4379503"/>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4</a:t>
              </a:r>
            </a:p>
          </p:txBody>
        </p:sp>
        <p:cxnSp>
          <p:nvCxnSpPr>
            <p:cNvPr id="91" name="Elbow Connector 63">
              <a:extLst>
                <a:ext uri="{FF2B5EF4-FFF2-40B4-BE49-F238E27FC236}">
                  <a16:creationId xmlns:a16="http://schemas.microsoft.com/office/drawing/2014/main" id="{6D8A6082-9FFE-44E8-BFD7-ADE62259265A}"/>
                </a:ext>
                <a:ext uri="{C183D7F6-B498-43B3-948B-1728B52AA6E4}">
                  <adec:decorative xmlns:adec="http://schemas.microsoft.com/office/drawing/2017/decorative" val="1"/>
                </a:ext>
              </a:extLst>
            </p:cNvPr>
            <p:cNvCxnSpPr>
              <a:cxnSpLocks/>
              <a:stCxn id="90" idx="4"/>
              <a:endCxn id="58" idx="0"/>
            </p:cNvCxnSpPr>
            <p:nvPr/>
          </p:nvCxnSpPr>
          <p:spPr>
            <a:xfrm rot="5400000">
              <a:off x="4103462" y="4337721"/>
              <a:ext cx="209531" cy="988039"/>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58" name="Rectangle 57">
              <a:extLst>
                <a:ext uri="{FF2B5EF4-FFF2-40B4-BE49-F238E27FC236}">
                  <a16:creationId xmlns:a16="http://schemas.microsoft.com/office/drawing/2014/main" id="{F3E9421F-0EFA-4FE6-BAC4-6DCD9D136422}"/>
                </a:ext>
                <a:ext uri="{C183D7F6-B498-43B3-948B-1728B52AA6E4}">
                  <adec:decorative xmlns:adec="http://schemas.microsoft.com/office/drawing/2017/decorative" val="1"/>
                </a:ext>
              </a:extLst>
            </p:cNvPr>
            <p:cNvSpPr>
              <a:spLocks/>
            </p:cNvSpPr>
            <p:nvPr/>
          </p:nvSpPr>
          <p:spPr>
            <a:xfrm>
              <a:off x="2719469" y="4936506"/>
              <a:ext cx="1989475" cy="1477160"/>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with an IEP: The f</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amily or student are asked if they have an IEP, or if there is a need. If the student has/needs an IEP, the BPS Special Education Department handles the student’s school assignment based on his/her needs and what schools can best accommodate the student. If the level or services required is low enough, the case may be sent back to an assignment specialist for assignment</a:t>
              </a:r>
            </a:p>
          </p:txBody>
        </p:sp>
        <p:sp>
          <p:nvSpPr>
            <p:cNvPr id="92" name="Oval 10">
              <a:extLst>
                <a:ext uri="{FF2B5EF4-FFF2-40B4-BE49-F238E27FC236}">
                  <a16:creationId xmlns:a16="http://schemas.microsoft.com/office/drawing/2014/main" id="{BB259F33-1BB2-4A93-B049-92C5FDB191AB}"/>
                </a:ext>
                <a:ext uri="{C183D7F6-B498-43B3-948B-1728B52AA6E4}">
                  <adec:decorative xmlns:adec="http://schemas.microsoft.com/office/drawing/2017/decorative" val="1"/>
                </a:ext>
              </a:extLst>
            </p:cNvPr>
            <p:cNvSpPr>
              <a:spLocks noChangeArrowheads="1"/>
            </p:cNvSpPr>
            <p:nvPr/>
          </p:nvSpPr>
          <p:spPr bwMode="auto">
            <a:xfrm>
              <a:off x="5444200" y="2502354"/>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5</a:t>
              </a:r>
            </a:p>
          </p:txBody>
        </p:sp>
        <p:cxnSp>
          <p:nvCxnSpPr>
            <p:cNvPr id="93" name="Elbow Connector 53">
              <a:extLst>
                <a:ext uri="{FF2B5EF4-FFF2-40B4-BE49-F238E27FC236}">
                  <a16:creationId xmlns:a16="http://schemas.microsoft.com/office/drawing/2014/main" id="{E0293E0A-4836-4464-B3B9-BF487301B811}"/>
                </a:ext>
                <a:ext uri="{C183D7F6-B498-43B3-948B-1728B52AA6E4}">
                  <adec:decorative xmlns:adec="http://schemas.microsoft.com/office/drawing/2017/decorative" val="1"/>
                </a:ext>
              </a:extLst>
            </p:cNvPr>
            <p:cNvCxnSpPr>
              <a:cxnSpLocks/>
              <a:stCxn id="92" idx="0"/>
              <a:endCxn id="59" idx="2"/>
            </p:cNvCxnSpPr>
            <p:nvPr/>
          </p:nvCxnSpPr>
          <p:spPr>
            <a:xfrm rot="16200000" flipV="1">
              <a:off x="5444360" y="2328778"/>
              <a:ext cx="289278" cy="5787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59" name="Rectangle 58">
              <a:extLst>
                <a:ext uri="{FF2B5EF4-FFF2-40B4-BE49-F238E27FC236}">
                  <a16:creationId xmlns:a16="http://schemas.microsoft.com/office/drawing/2014/main" id="{7B537F46-EB4D-495B-B03C-A527A454D346}"/>
                </a:ext>
                <a:ext uri="{C183D7F6-B498-43B3-948B-1728B52AA6E4}">
                  <adec:decorative xmlns:adec="http://schemas.microsoft.com/office/drawing/2017/decorative" val="1"/>
                </a:ext>
              </a:extLst>
            </p:cNvPr>
            <p:cNvSpPr>
              <a:spLocks/>
            </p:cNvSpPr>
            <p:nvPr/>
          </p:nvSpPr>
          <p:spPr>
            <a:xfrm>
              <a:off x="4417062" y="1081983"/>
              <a:ext cx="2286000" cy="1131093"/>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with no IEP and no required language assessment: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the student does not have an IEP and does not need a language assessment, the family ranks schools in order of preference which the Registration Specialist inputs. Students with an IEP or a English as a Second Language (ESL) placement also have the option to rank schools</a:t>
              </a:r>
            </a:p>
          </p:txBody>
        </p:sp>
        <p:sp>
          <p:nvSpPr>
            <p:cNvPr id="95" name="Oval 10">
              <a:extLst>
                <a:ext uri="{FF2B5EF4-FFF2-40B4-BE49-F238E27FC236}">
                  <a16:creationId xmlns:a16="http://schemas.microsoft.com/office/drawing/2014/main" id="{88774F6B-5752-48A7-9EA5-C21A91DA8971}"/>
                </a:ext>
                <a:ext uri="{C183D7F6-B498-43B3-948B-1728B52AA6E4}">
                  <adec:decorative xmlns:adec="http://schemas.microsoft.com/office/drawing/2017/decorative" val="1"/>
                </a:ext>
              </a:extLst>
            </p:cNvPr>
            <p:cNvSpPr>
              <a:spLocks noChangeArrowheads="1"/>
            </p:cNvSpPr>
            <p:nvPr/>
          </p:nvSpPr>
          <p:spPr bwMode="auto">
            <a:xfrm>
              <a:off x="6418781" y="4379503"/>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6</a:t>
              </a:r>
            </a:p>
          </p:txBody>
        </p:sp>
        <p:cxnSp>
          <p:nvCxnSpPr>
            <p:cNvPr id="99" name="Elbow Connector 63">
              <a:extLst>
                <a:ext uri="{FF2B5EF4-FFF2-40B4-BE49-F238E27FC236}">
                  <a16:creationId xmlns:a16="http://schemas.microsoft.com/office/drawing/2014/main" id="{DEBF0FE4-E3BA-4B88-9B22-83CADAF3EF85}"/>
                </a:ext>
                <a:ext uri="{C183D7F6-B498-43B3-948B-1728B52AA6E4}">
                  <adec:decorative xmlns:adec="http://schemas.microsoft.com/office/drawing/2017/decorative" val="1"/>
                </a:ext>
              </a:extLst>
            </p:cNvPr>
            <p:cNvCxnSpPr>
              <a:cxnSpLocks/>
              <a:stCxn id="95" idx="4"/>
              <a:endCxn id="61" idx="0"/>
            </p:cNvCxnSpPr>
            <p:nvPr/>
          </p:nvCxnSpPr>
          <p:spPr>
            <a:xfrm rot="5400000">
              <a:off x="6428545" y="4772535"/>
              <a:ext cx="209532" cy="118412"/>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61" name="Rectangle 60">
              <a:extLst>
                <a:ext uri="{FF2B5EF4-FFF2-40B4-BE49-F238E27FC236}">
                  <a16:creationId xmlns:a16="http://schemas.microsoft.com/office/drawing/2014/main" id="{048AAA6A-9F48-4403-A6CA-115AEB55CE9D}"/>
                </a:ext>
                <a:ext uri="{C183D7F6-B498-43B3-948B-1728B52AA6E4}">
                  <adec:decorative xmlns:adec="http://schemas.microsoft.com/office/drawing/2017/decorative" val="1"/>
                </a:ext>
              </a:extLst>
            </p:cNvPr>
            <p:cNvSpPr>
              <a:spLocks/>
            </p:cNvSpPr>
            <p:nvPr/>
          </p:nvSpPr>
          <p:spPr>
            <a:xfrm>
              <a:off x="4919625" y="4936507"/>
              <a:ext cx="3108960" cy="1334984"/>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the student did not get accepted into his/her top ranked school: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 BPS Assignment Specialist will review the student’s application and the student will be assigned to the next available school based on the rankings. Placement is performed by the assignment algorithm or Assignment Specialist, depending on when the enrolment occurs. The student gets waitlisted for higher ranked schools and on November 30 the waitlist is wiped for all students, except K0-K2 students whose waitlist remains until Jan 31. No voluntary transfers occur during the school year after November 30</a:t>
              </a:r>
            </a:p>
          </p:txBody>
        </p:sp>
        <p:sp>
          <p:nvSpPr>
            <p:cNvPr id="96" name="Oval 6">
              <a:extLst>
                <a:ext uri="{FF2B5EF4-FFF2-40B4-BE49-F238E27FC236}">
                  <a16:creationId xmlns:a16="http://schemas.microsoft.com/office/drawing/2014/main" id="{4D3590D5-30FB-461A-8EFE-8C2423CE004C}"/>
                </a:ext>
                <a:ext uri="{C183D7F6-B498-43B3-948B-1728B52AA6E4}">
                  <adec:decorative xmlns:adec="http://schemas.microsoft.com/office/drawing/2017/decorative" val="1"/>
                </a:ext>
              </a:extLst>
            </p:cNvPr>
            <p:cNvSpPr>
              <a:spLocks noChangeArrowheads="1"/>
            </p:cNvSpPr>
            <p:nvPr/>
          </p:nvSpPr>
          <p:spPr bwMode="auto">
            <a:xfrm>
              <a:off x="7339451" y="2469911"/>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7</a:t>
              </a:r>
            </a:p>
          </p:txBody>
        </p:sp>
        <p:cxnSp>
          <p:nvCxnSpPr>
            <p:cNvPr id="98" name="Elbow Connector 63">
              <a:extLst>
                <a:ext uri="{FF2B5EF4-FFF2-40B4-BE49-F238E27FC236}">
                  <a16:creationId xmlns:a16="http://schemas.microsoft.com/office/drawing/2014/main" id="{98BBDA5B-14C2-490D-AD26-A46EF15447B6}"/>
                </a:ext>
                <a:ext uri="{C183D7F6-B498-43B3-948B-1728B52AA6E4}">
                  <adec:decorative xmlns:adec="http://schemas.microsoft.com/office/drawing/2017/decorative" val="1"/>
                </a:ext>
              </a:extLst>
            </p:cNvPr>
            <p:cNvCxnSpPr>
              <a:cxnSpLocks/>
              <a:stCxn id="96" idx="0"/>
              <a:endCxn id="62" idx="2"/>
            </p:cNvCxnSpPr>
            <p:nvPr/>
          </p:nvCxnSpPr>
          <p:spPr>
            <a:xfrm rot="5400000" flipH="1" flipV="1">
              <a:off x="8058612" y="1810768"/>
              <a:ext cx="113719" cy="1204568"/>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62" name="Rectangle 61">
              <a:extLst>
                <a:ext uri="{FF2B5EF4-FFF2-40B4-BE49-F238E27FC236}">
                  <a16:creationId xmlns:a16="http://schemas.microsoft.com/office/drawing/2014/main" id="{996E4B26-03B6-45D2-9156-197F0EC5543E}"/>
                </a:ext>
                <a:ext uri="{C183D7F6-B498-43B3-948B-1728B52AA6E4}">
                  <adec:decorative xmlns:adec="http://schemas.microsoft.com/office/drawing/2017/decorative" val="1"/>
                </a:ext>
              </a:extLst>
            </p:cNvPr>
            <p:cNvSpPr>
              <a:spLocks/>
            </p:cNvSpPr>
            <p:nvPr/>
          </p:nvSpPr>
          <p:spPr>
            <a:xfrm>
              <a:off x="7212267" y="1459886"/>
              <a:ext cx="3010976" cy="896306"/>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gets assigned to a BPS school and is required to be marked in attendance within 8 days of enrollment.</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If the student attends school within 8 days, then they are officially enrolled. If the student does not show up within 8 days, then the student is withdrawn from Aspen using the “Did Not Report” (DNR) withdrawal code</a:t>
              </a:r>
            </a:p>
          </p:txBody>
        </p:sp>
        <p:sp>
          <p:nvSpPr>
            <p:cNvPr id="100" name="Oval 6">
              <a:extLst>
                <a:ext uri="{FF2B5EF4-FFF2-40B4-BE49-F238E27FC236}">
                  <a16:creationId xmlns:a16="http://schemas.microsoft.com/office/drawing/2014/main" id="{0B82E199-993F-48B9-AFA6-BD9CA9A63A49}"/>
                </a:ext>
                <a:ext uri="{C183D7F6-B498-43B3-948B-1728B52AA6E4}">
                  <adec:decorative xmlns:adec="http://schemas.microsoft.com/office/drawing/2017/decorative" val="1"/>
                </a:ext>
              </a:extLst>
            </p:cNvPr>
            <p:cNvSpPr>
              <a:spLocks noChangeArrowheads="1"/>
            </p:cNvSpPr>
            <p:nvPr/>
          </p:nvSpPr>
          <p:spPr bwMode="auto">
            <a:xfrm>
              <a:off x="8141932" y="4416208"/>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8</a:t>
              </a:r>
            </a:p>
          </p:txBody>
        </p:sp>
        <p:cxnSp>
          <p:nvCxnSpPr>
            <p:cNvPr id="103" name="Elbow Connector 63">
              <a:extLst>
                <a:ext uri="{FF2B5EF4-FFF2-40B4-BE49-F238E27FC236}">
                  <a16:creationId xmlns:a16="http://schemas.microsoft.com/office/drawing/2014/main" id="{E13C45D0-AE2A-4BCB-B6A5-6E305BB7787B}"/>
                </a:ext>
                <a:ext uri="{C183D7F6-B498-43B3-948B-1728B52AA6E4}">
                  <adec:decorative xmlns:adec="http://schemas.microsoft.com/office/drawing/2017/decorative" val="1"/>
                </a:ext>
              </a:extLst>
            </p:cNvPr>
            <p:cNvCxnSpPr>
              <a:cxnSpLocks/>
              <a:stCxn id="100" idx="4"/>
              <a:endCxn id="64" idx="0"/>
            </p:cNvCxnSpPr>
            <p:nvPr/>
          </p:nvCxnSpPr>
          <p:spPr>
            <a:xfrm rot="16200000" flipH="1">
              <a:off x="8749667" y="4329680"/>
              <a:ext cx="246715" cy="1114713"/>
            </a:xfrm>
            <a:prstGeom prst="bentConnector3">
              <a:avLst>
                <a:gd name="adj1" fmla="val 50000"/>
              </a:avLst>
            </a:prstGeom>
            <a:noFill/>
            <a:ln w="9525" cap="flat" cmpd="sng" algn="ctr">
              <a:solidFill>
                <a:srgbClr val="2E2E38"/>
              </a:solidFill>
              <a:prstDash val="solid"/>
              <a:round/>
              <a:headEnd type="none" w="med" len="med"/>
              <a:tailEnd type="oval" w="med" len="med"/>
            </a:ln>
            <a:effectLst/>
          </p:spPr>
        </p:cxnSp>
        <p:sp>
          <p:nvSpPr>
            <p:cNvPr id="64" name="Rectangle 63">
              <a:extLst>
                <a:ext uri="{FF2B5EF4-FFF2-40B4-BE49-F238E27FC236}">
                  <a16:creationId xmlns:a16="http://schemas.microsoft.com/office/drawing/2014/main" id="{41C8D3E1-8176-4D4C-AF16-1F03FA6ED454}"/>
                </a:ext>
                <a:ext uri="{C183D7F6-B498-43B3-948B-1728B52AA6E4}">
                  <adec:decorative xmlns:adec="http://schemas.microsoft.com/office/drawing/2017/decorative" val="1"/>
                </a:ext>
              </a:extLst>
            </p:cNvPr>
            <p:cNvSpPr>
              <a:spLocks/>
            </p:cNvSpPr>
            <p:nvPr/>
          </p:nvSpPr>
          <p:spPr>
            <a:xfrm>
              <a:off x="8300295" y="5010395"/>
              <a:ext cx="2260171" cy="827935"/>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Identified opportunity: There should be procedures in place for BPS to proactively monitor Aspen profiles to make sure that the information being reported to DESE throughout the school year is complete and accurate</a:t>
              </a:r>
            </a:p>
          </p:txBody>
        </p:sp>
        <p:sp>
          <p:nvSpPr>
            <p:cNvPr id="106" name="Oval 6">
              <a:extLst>
                <a:ext uri="{FF2B5EF4-FFF2-40B4-BE49-F238E27FC236}">
                  <a16:creationId xmlns:a16="http://schemas.microsoft.com/office/drawing/2014/main" id="{35746BD4-6AEF-4173-8A72-21EB24A6F812}"/>
                </a:ext>
                <a:ext uri="{C183D7F6-B498-43B3-948B-1728B52AA6E4}">
                  <adec:decorative xmlns:adec="http://schemas.microsoft.com/office/drawing/2017/decorative" val="1"/>
                </a:ext>
              </a:extLst>
            </p:cNvPr>
            <p:cNvSpPr>
              <a:spLocks noChangeArrowheads="1"/>
            </p:cNvSpPr>
            <p:nvPr/>
          </p:nvSpPr>
          <p:spPr bwMode="auto">
            <a:xfrm>
              <a:off x="8762148" y="3520551"/>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9</a:t>
              </a:r>
            </a:p>
          </p:txBody>
        </p:sp>
        <p:cxnSp>
          <p:nvCxnSpPr>
            <p:cNvPr id="107" name="Elbow Connector 63">
              <a:extLst>
                <a:ext uri="{FF2B5EF4-FFF2-40B4-BE49-F238E27FC236}">
                  <a16:creationId xmlns:a16="http://schemas.microsoft.com/office/drawing/2014/main" id="{B7D56E68-B869-42A3-AE29-D41FE10FE4F6}"/>
                </a:ext>
                <a:ext uri="{C183D7F6-B498-43B3-948B-1728B52AA6E4}">
                  <adec:decorative xmlns:adec="http://schemas.microsoft.com/office/drawing/2017/decorative" val="1"/>
                </a:ext>
              </a:extLst>
            </p:cNvPr>
            <p:cNvCxnSpPr>
              <a:cxnSpLocks/>
              <a:stCxn id="106" idx="0"/>
              <a:endCxn id="65" idx="1"/>
            </p:cNvCxnSpPr>
            <p:nvPr/>
          </p:nvCxnSpPr>
          <p:spPr>
            <a:xfrm rot="5400000" flipH="1" flipV="1">
              <a:off x="9052925" y="3118100"/>
              <a:ext cx="285410" cy="519492"/>
            </a:xfrm>
            <a:prstGeom prst="bentConnector2">
              <a:avLst/>
            </a:prstGeom>
            <a:noFill/>
            <a:ln w="9525" cap="flat" cmpd="sng" algn="ctr">
              <a:solidFill>
                <a:srgbClr val="747480"/>
              </a:solidFill>
              <a:prstDash val="solid"/>
              <a:round/>
              <a:headEnd type="none" w="med" len="med"/>
              <a:tailEnd type="oval" w="med" len="med"/>
            </a:ln>
            <a:effectLst/>
          </p:spPr>
        </p:cxnSp>
        <p:sp>
          <p:nvSpPr>
            <p:cNvPr id="65" name="Rectangle 64">
              <a:extLst>
                <a:ext uri="{FF2B5EF4-FFF2-40B4-BE49-F238E27FC236}">
                  <a16:creationId xmlns:a16="http://schemas.microsoft.com/office/drawing/2014/main" id="{32A1CA52-D7B2-4D07-8B26-F4E4A4C05777}"/>
                </a:ext>
                <a:ext uri="{C183D7F6-B498-43B3-948B-1728B52AA6E4}">
                  <adec:decorative xmlns:adec="http://schemas.microsoft.com/office/drawing/2017/decorative" val="1"/>
                </a:ext>
              </a:extLst>
            </p:cNvPr>
            <p:cNvSpPr/>
            <p:nvPr/>
          </p:nvSpPr>
          <p:spPr>
            <a:xfrm>
              <a:off x="9455376" y="2861770"/>
              <a:ext cx="2144486" cy="746741"/>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certifies the data three times a year (October, March, June):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Any errors identified in the DESE Portal are addressed by the BPS Director of Enrollment Operations</a:t>
              </a:r>
            </a:p>
          </p:txBody>
        </p:sp>
        <p:sp>
          <p:nvSpPr>
            <p:cNvPr id="105" name="Rectangle 104">
              <a:extLst>
                <a:ext uri="{FF2B5EF4-FFF2-40B4-BE49-F238E27FC236}">
                  <a16:creationId xmlns:a16="http://schemas.microsoft.com/office/drawing/2014/main" id="{95FF450B-6CEE-47C0-B3EE-C141930E709F}"/>
                </a:ext>
                <a:ext uri="{C183D7F6-B498-43B3-948B-1728B52AA6E4}">
                  <adec:decorative xmlns:adec="http://schemas.microsoft.com/office/drawing/2017/decorative" val="1"/>
                </a:ext>
              </a:extLst>
            </p:cNvPr>
            <p:cNvSpPr/>
            <p:nvPr/>
          </p:nvSpPr>
          <p:spPr bwMode="auto">
            <a:xfrm>
              <a:off x="10236720" y="2605446"/>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sp>
          <p:nvSpPr>
            <p:cNvPr id="108" name="Rectangle 107">
              <a:extLst>
                <a:ext uri="{FF2B5EF4-FFF2-40B4-BE49-F238E27FC236}">
                  <a16:creationId xmlns:a16="http://schemas.microsoft.com/office/drawing/2014/main" id="{BE703012-4188-4DAF-8E28-5BF5DCFEFC47}"/>
                </a:ext>
                <a:ext uri="{C183D7F6-B498-43B3-948B-1728B52AA6E4}">
                  <adec:decorative xmlns:adec="http://schemas.microsoft.com/office/drawing/2017/decorative" val="1"/>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Legend:</a:t>
              </a: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83" name="Oval 10">
              <a:extLst>
                <a:ext uri="{FF2B5EF4-FFF2-40B4-BE49-F238E27FC236}">
                  <a16:creationId xmlns:a16="http://schemas.microsoft.com/office/drawing/2014/main" id="{B8F728B7-19CD-400C-9572-A287E4E8EF3D}"/>
                </a:ext>
                <a:ext uri="{C183D7F6-B498-43B3-948B-1728B52AA6E4}">
                  <adec:decorative xmlns:adec="http://schemas.microsoft.com/office/drawing/2017/decorative" val="1"/>
                </a:ext>
              </a:extLst>
            </p:cNvPr>
            <p:cNvSpPr>
              <a:spLocks noChangeArrowheads="1"/>
            </p:cNvSpPr>
            <p:nvPr/>
          </p:nvSpPr>
          <p:spPr bwMode="auto">
            <a:xfrm>
              <a:off x="612776" y="5581562"/>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84" name="Oval 21">
              <a:extLst>
                <a:ext uri="{FF2B5EF4-FFF2-40B4-BE49-F238E27FC236}">
                  <a16:creationId xmlns:a16="http://schemas.microsoft.com/office/drawing/2014/main" id="{07414210-3857-434B-BFE3-D421E699CA3F}"/>
                </a:ext>
                <a:ext uri="{C183D7F6-B498-43B3-948B-1728B52AA6E4}">
                  <adec:decorative xmlns:adec="http://schemas.microsoft.com/office/drawing/2017/decorative" val="1"/>
                </a:ext>
              </a:extLst>
            </p:cNvPr>
            <p:cNvSpPr>
              <a:spLocks noChangeArrowheads="1"/>
            </p:cNvSpPr>
            <p:nvPr/>
          </p:nvSpPr>
          <p:spPr bwMode="auto">
            <a:xfrm>
              <a:off x="615431" y="5856294"/>
              <a:ext cx="182880" cy="182880"/>
            </a:xfrm>
            <a:prstGeom prst="ellipse">
              <a:avLst/>
            </a:prstGeom>
            <a:solidFill>
              <a:srgbClr val="0070C0"/>
            </a:solidFill>
            <a:ln w="19050" cap="rnd" cmpd="sng">
              <a:noFill/>
              <a:prstDash val="solid"/>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82" name="Rectangle 81">
              <a:extLst>
                <a:ext uri="{FF2B5EF4-FFF2-40B4-BE49-F238E27FC236}">
                  <a16:creationId xmlns:a16="http://schemas.microsoft.com/office/drawing/2014/main" id="{B98CAB7D-CC05-476E-B66F-E45868FB89B4}"/>
                </a:ext>
                <a:ext uri="{C183D7F6-B498-43B3-948B-1728B52AA6E4}">
                  <adec:decorative xmlns:adec="http://schemas.microsoft.com/office/drawing/2017/decorative" val="1"/>
                </a:ext>
              </a:extLst>
            </p:cNvPr>
            <p:cNvSpPr/>
            <p:nvPr/>
          </p:nvSpPr>
          <p:spPr bwMode="auto">
            <a:xfrm>
              <a:off x="820673" y="5528345"/>
              <a:ext cx="1591588" cy="641761"/>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ts val="100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Current state process</a:t>
              </a:r>
            </a:p>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54" name="footnote_6380420316088055392" descr="Footnote">
            <a:extLst>
              <a:ext uri="{FF2B5EF4-FFF2-40B4-BE49-F238E27FC236}">
                <a16:creationId xmlns:a16="http://schemas.microsoft.com/office/drawing/2014/main" id="{8E6FB492-255F-4628-8C25-5657ECDC7E23}"/>
              </a:ext>
            </a:extLst>
          </p:cNvPr>
          <p:cNvSpPr txBox="1"/>
          <p:nvPr/>
        </p:nvSpPr>
        <p:spPr>
          <a:xfrm>
            <a:off x="609918" y="6389972"/>
            <a:ext cx="2696953" cy="129764"/>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 </a:t>
            </a:r>
            <a:r>
              <a:rPr lang="en-US" sz="800" dirty="0">
                <a:solidFill>
                  <a:srgbClr val="2E2E38"/>
                </a:solidFill>
                <a:latin typeface="EYInterstate Light"/>
                <a:cs typeface="Arial" panose="020B0604020202020204" pitchFamily="34" charset="0"/>
                <a:hlinkClick r:id="rId9" action="ppaction://hlinksldjump"/>
              </a:rPr>
              <a:t>student enrollment and exit</a:t>
            </a:r>
            <a:r>
              <a:rPr lang="en-US" sz="800" dirty="0">
                <a:solidFill>
                  <a:srgbClr val="2E2E38"/>
                </a:solidFill>
                <a:latin typeface="EYInterstate Light"/>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48" name="source_63804743468530966221" descr="Source">
            <a:extLst>
              <a:ext uri="{FF2B5EF4-FFF2-40B4-BE49-F238E27FC236}">
                <a16:creationId xmlns:a16="http://schemas.microsoft.com/office/drawing/2014/main" id="{6CFB610C-96A1-40C9-A681-15D826571C2B}"/>
              </a:ext>
            </a:extLst>
          </p:cNvPr>
          <p:cNvSpPr txBox="1"/>
          <p:nvPr/>
        </p:nvSpPr>
        <p:spPr>
          <a:xfrm>
            <a:off x="609918" y="6626207"/>
            <a:ext cx="2567589"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BPS and DESE policies</a:t>
            </a:r>
          </a:p>
        </p:txBody>
      </p:sp>
      <p:sp>
        <p:nvSpPr>
          <p:cNvPr id="52" name="TextBox 51">
            <a:extLst>
              <a:ext uri="{FF2B5EF4-FFF2-40B4-BE49-F238E27FC236}">
                <a16:creationId xmlns:a16="http://schemas.microsoft.com/office/drawing/2014/main" id="{697F8A99-C04B-4E2B-A354-ABBBD32723CF}"/>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633EDED6-C0D9-437B-ABFA-B89CACF610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Slide Number Placeholder 4">
            <a:extLst>
              <a:ext uri="{FF2B5EF4-FFF2-40B4-BE49-F238E27FC236}">
                <a16:creationId xmlns:a16="http://schemas.microsoft.com/office/drawing/2014/main" id="{8A03CDA7-B00B-4783-AE1E-862262468BA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48909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A287FD-771D-4E32-AEF2-6036F2A6FB8E}"/>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2165" name="think-cell Slide" r:id="rId7" imgW="473" imgH="476" progId="TCLayout.ActiveDocument.1">
                  <p:embed/>
                </p:oleObj>
              </mc:Choice>
              <mc:Fallback>
                <p:oleObj name="think-cell Slide" r:id="rId7" imgW="473" imgH="476" progId="TCLayout.ActiveDocument.1">
                  <p:embed/>
                  <p:pic>
                    <p:nvPicPr>
                      <p:cNvPr id="3" name="Object 2" hidden="1">
                        <a:extLst>
                          <a:ext uri="{FF2B5EF4-FFF2-40B4-BE49-F238E27FC236}">
                            <a16:creationId xmlns:a16="http://schemas.microsoft.com/office/drawing/2014/main" id="{36A287FD-771D-4E32-AEF2-6036F2A6FB8E}"/>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20BF409-D25E-4B6C-ACE3-4FBD9FACEF8D}"/>
              </a:ext>
            </a:extLst>
          </p:cNvPr>
          <p:cNvSpPr>
            <a:spLocks noGrp="1"/>
          </p:cNvSpPr>
          <p:nvPr>
            <p:ph type="title"/>
          </p:nvPr>
        </p:nvSpPr>
        <p:spPr/>
        <p:txBody>
          <a:bodyPr vert="horz"/>
          <a:lstStyle/>
          <a:p>
            <a:r>
              <a:rPr lang="de-DE"/>
              <a:t>Appendix</a:t>
            </a:r>
            <a:br>
              <a:rPr lang="de-DE"/>
            </a:br>
            <a:r>
              <a:rPr lang="de-DE" sz="1600"/>
              <a:t>Process flow: Student exit</a:t>
            </a:r>
          </a:p>
        </p:txBody>
      </p:sp>
      <p:sp>
        <p:nvSpPr>
          <p:cNvPr id="39" name="Rectangle 38">
            <a:extLst>
              <a:ext uri="{FF2B5EF4-FFF2-40B4-BE49-F238E27FC236}">
                <a16:creationId xmlns:a16="http://schemas.microsoft.com/office/drawing/2014/main" id="{9E107C5D-95B9-455E-B68C-202ED2F517E2}"/>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46" name="Text box_6380524123959099444">
            <a:extLst>
              <a:ext uri="{FF2B5EF4-FFF2-40B4-BE49-F238E27FC236}">
                <a16:creationId xmlns:a16="http://schemas.microsoft.com/office/drawing/2014/main" id="{D75183FD-C4BE-4F05-906E-5A7E9322A91B}"/>
              </a:ext>
            </a:extLst>
          </p:cNvPr>
          <p:cNvSpPr/>
          <p:nvPr>
            <p:custDataLst>
              <p:tags r:id="rId3"/>
            </p:custDataLst>
          </p:nvPr>
        </p:nvSpPr>
        <p:spPr>
          <a:xfrm>
            <a:off x="9858866" y="505341"/>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2a. Enrollment</a:t>
            </a:r>
          </a:p>
        </p:txBody>
      </p:sp>
      <p:sp>
        <p:nvSpPr>
          <p:cNvPr id="47" name="Text box_6380524123959099444">
            <a:extLst>
              <a:ext uri="{FF2B5EF4-FFF2-40B4-BE49-F238E27FC236}">
                <a16:creationId xmlns:a16="http://schemas.microsoft.com/office/drawing/2014/main" id="{2B9482A9-EF99-4F7B-A73F-4CBF7F36FD4C}"/>
              </a:ext>
            </a:extLst>
          </p:cNvPr>
          <p:cNvSpPr/>
          <p:nvPr>
            <p:custDataLst>
              <p:tags r:id="rId4"/>
            </p:custDataLst>
          </p:nvPr>
        </p:nvSpPr>
        <p:spPr>
          <a:xfrm>
            <a:off x="10737050" y="505341"/>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2b. Exit</a:t>
            </a:r>
          </a:p>
        </p:txBody>
      </p:sp>
      <p:grpSp>
        <p:nvGrpSpPr>
          <p:cNvPr id="6" name="Group 5" descr="Please refer to notes section for 'Process flow: student exit' flow decsription">
            <a:extLst>
              <a:ext uri="{FF2B5EF4-FFF2-40B4-BE49-F238E27FC236}">
                <a16:creationId xmlns:a16="http://schemas.microsoft.com/office/drawing/2014/main" id="{C2502A1D-7F77-42F1-843A-43C9A5E7D16D}"/>
              </a:ext>
            </a:extLst>
          </p:cNvPr>
          <p:cNvGrpSpPr/>
          <p:nvPr/>
        </p:nvGrpSpPr>
        <p:grpSpPr>
          <a:xfrm>
            <a:off x="527846" y="1048161"/>
            <a:ext cx="11072016" cy="5064795"/>
            <a:chOff x="527846" y="1048161"/>
            <a:chExt cx="11072016" cy="5064795"/>
          </a:xfrm>
        </p:grpSpPr>
        <p:sp>
          <p:nvSpPr>
            <p:cNvPr id="88" name="Rectangle 87">
              <a:extLst>
                <a:ext uri="{FF2B5EF4-FFF2-40B4-BE49-F238E27FC236}">
                  <a16:creationId xmlns:a16="http://schemas.microsoft.com/office/drawing/2014/main" id="{18461F24-CEB7-444C-96E1-D3978C09033F}"/>
                </a:ext>
                <a:ext uri="{C183D7F6-B498-43B3-948B-1728B52AA6E4}">
                  <adec:decorative xmlns:adec="http://schemas.microsoft.com/office/drawing/2017/decorative" val="1"/>
                </a:ext>
              </a:extLst>
            </p:cNvPr>
            <p:cNvSpPr/>
            <p:nvPr/>
          </p:nvSpPr>
          <p:spPr bwMode="auto">
            <a:xfrm>
              <a:off x="1172856" y="2352955"/>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57" name="Arc 56">
              <a:extLst>
                <a:ext uri="{FF2B5EF4-FFF2-40B4-BE49-F238E27FC236}">
                  <a16:creationId xmlns:a16="http://schemas.microsoft.com/office/drawing/2014/main" id="{A8957871-8AAF-4A69-B463-A968D823A325}"/>
                </a:ext>
                <a:ext uri="{C183D7F6-B498-43B3-948B-1728B52AA6E4}">
                  <adec:decorative xmlns:adec="http://schemas.microsoft.com/office/drawing/2017/decorative" val="1"/>
                </a:ext>
              </a:extLst>
            </p:cNvPr>
            <p:cNvSpPr/>
            <p:nvPr/>
          </p:nvSpPr>
          <p:spPr>
            <a:xfrm>
              <a:off x="3174840" y="2586244"/>
              <a:ext cx="1521177" cy="1164915"/>
            </a:xfrm>
            <a:prstGeom prst="arc">
              <a:avLst>
                <a:gd name="adj1" fmla="val 9546225"/>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6" name="Arc 55">
              <a:extLst>
                <a:ext uri="{FF2B5EF4-FFF2-40B4-BE49-F238E27FC236}">
                  <a16:creationId xmlns:a16="http://schemas.microsoft.com/office/drawing/2014/main" id="{995EFBFB-DC5A-4C28-A11C-2A36A5A31254}"/>
                </a:ext>
                <a:ext uri="{C183D7F6-B498-43B3-948B-1728B52AA6E4}">
                  <adec:decorative xmlns:adec="http://schemas.microsoft.com/office/drawing/2017/decorative" val="1"/>
                </a:ext>
              </a:extLst>
            </p:cNvPr>
            <p:cNvSpPr/>
            <p:nvPr/>
          </p:nvSpPr>
          <p:spPr>
            <a:xfrm rot="10800000">
              <a:off x="4201967" y="3444758"/>
              <a:ext cx="1521179" cy="1164917"/>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4" name="Arc 53">
              <a:extLst>
                <a:ext uri="{FF2B5EF4-FFF2-40B4-BE49-F238E27FC236}">
                  <a16:creationId xmlns:a16="http://schemas.microsoft.com/office/drawing/2014/main" id="{35591ED4-DAC3-46E7-9FF6-BA3414363490}"/>
                </a:ext>
                <a:ext uri="{C183D7F6-B498-43B3-948B-1728B52AA6E4}">
                  <adec:decorative xmlns:adec="http://schemas.microsoft.com/office/drawing/2017/decorative" val="1"/>
                </a:ext>
              </a:extLst>
            </p:cNvPr>
            <p:cNvSpPr/>
            <p:nvPr/>
          </p:nvSpPr>
          <p:spPr>
            <a:xfrm>
              <a:off x="5234001" y="2586244"/>
              <a:ext cx="1521177" cy="1164915"/>
            </a:xfrm>
            <a:prstGeom prst="arc">
              <a:avLst>
                <a:gd name="adj1" fmla="val 7914138"/>
                <a:gd name="adj2" fmla="val 259922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5" name="Arc 54">
              <a:extLst>
                <a:ext uri="{FF2B5EF4-FFF2-40B4-BE49-F238E27FC236}">
                  <a16:creationId xmlns:a16="http://schemas.microsoft.com/office/drawing/2014/main" id="{733B524C-FA1F-425D-8620-708B969C2D4E}"/>
                </a:ext>
                <a:ext uri="{C183D7F6-B498-43B3-948B-1728B52AA6E4}">
                  <adec:decorative xmlns:adec="http://schemas.microsoft.com/office/drawing/2017/decorative" val="1"/>
                </a:ext>
              </a:extLst>
            </p:cNvPr>
            <p:cNvSpPr/>
            <p:nvPr/>
          </p:nvSpPr>
          <p:spPr>
            <a:xfrm rot="10800000">
              <a:off x="6266032" y="3444762"/>
              <a:ext cx="1521178" cy="1164915"/>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8" name="Arc 57">
              <a:extLst>
                <a:ext uri="{FF2B5EF4-FFF2-40B4-BE49-F238E27FC236}">
                  <a16:creationId xmlns:a16="http://schemas.microsoft.com/office/drawing/2014/main" id="{5A1B8E3E-C9C2-4FBE-8887-13D62F62E33E}"/>
                </a:ext>
                <a:ext uri="{C183D7F6-B498-43B3-948B-1728B52AA6E4}">
                  <adec:decorative xmlns:adec="http://schemas.microsoft.com/office/drawing/2017/decorative" val="1"/>
                </a:ext>
              </a:extLst>
            </p:cNvPr>
            <p:cNvSpPr/>
            <p:nvPr/>
          </p:nvSpPr>
          <p:spPr>
            <a:xfrm>
              <a:off x="7293162" y="2586244"/>
              <a:ext cx="1521178" cy="1164915"/>
            </a:xfrm>
            <a:prstGeom prst="arc">
              <a:avLst>
                <a:gd name="adj1" fmla="val 7914138"/>
                <a:gd name="adj2" fmla="val 2089794"/>
              </a:avLst>
            </a:prstGeom>
            <a:noFill/>
            <a:ln w="190500" cap="flat" cmpd="sng" algn="ctr">
              <a:solidFill>
                <a:srgbClr val="C4C4CD"/>
              </a:solidFill>
              <a:prstDash val="soli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9" name="Oval 10">
              <a:extLst>
                <a:ext uri="{FF2B5EF4-FFF2-40B4-BE49-F238E27FC236}">
                  <a16:creationId xmlns:a16="http://schemas.microsoft.com/office/drawing/2014/main" id="{22183159-782A-4FE7-9BEE-25F85E0609FD}"/>
                </a:ext>
                <a:ext uri="{C183D7F6-B498-43B3-948B-1728B52AA6E4}">
                  <adec:decorative xmlns:adec="http://schemas.microsoft.com/office/drawing/2017/decorative" val="1"/>
                </a:ext>
              </a:extLst>
            </p:cNvPr>
            <p:cNvSpPr>
              <a:spLocks noChangeArrowheads="1"/>
            </p:cNvSpPr>
            <p:nvPr/>
          </p:nvSpPr>
          <p:spPr bwMode="auto">
            <a:xfrm>
              <a:off x="3011663" y="3193716"/>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1</a:t>
              </a:r>
            </a:p>
          </p:txBody>
        </p:sp>
        <p:cxnSp>
          <p:nvCxnSpPr>
            <p:cNvPr id="70" name="Elbow Connector 53">
              <a:extLst>
                <a:ext uri="{FF2B5EF4-FFF2-40B4-BE49-F238E27FC236}">
                  <a16:creationId xmlns:a16="http://schemas.microsoft.com/office/drawing/2014/main" id="{7367144E-1AF4-40C1-BD7D-53AC6D828740}"/>
                </a:ext>
                <a:ext uri="{C183D7F6-B498-43B3-948B-1728B52AA6E4}">
                  <adec:decorative xmlns:adec="http://schemas.microsoft.com/office/drawing/2017/decorative" val="1"/>
                </a:ext>
              </a:extLst>
            </p:cNvPr>
            <p:cNvCxnSpPr>
              <a:cxnSpLocks/>
              <a:stCxn id="69" idx="2"/>
              <a:endCxn id="59" idx="3"/>
            </p:cNvCxnSpPr>
            <p:nvPr/>
          </p:nvCxnSpPr>
          <p:spPr>
            <a:xfrm rot="10800000">
              <a:off x="2493367" y="3063718"/>
              <a:ext cx="518296" cy="30373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59" name="Rectangle 58">
              <a:extLst>
                <a:ext uri="{FF2B5EF4-FFF2-40B4-BE49-F238E27FC236}">
                  <a16:creationId xmlns:a16="http://schemas.microsoft.com/office/drawing/2014/main" id="{53334DAB-CDE6-49AD-A972-6D3A412F3514}"/>
                </a:ext>
                <a:ext uri="{C183D7F6-B498-43B3-948B-1728B52AA6E4}">
                  <adec:decorative xmlns:adec="http://schemas.microsoft.com/office/drawing/2017/decorative" val="1"/>
                </a:ext>
              </a:extLst>
            </p:cNvPr>
            <p:cNvSpPr>
              <a:spLocks/>
            </p:cNvSpPr>
            <p:nvPr/>
          </p:nvSpPr>
          <p:spPr>
            <a:xfrm>
              <a:off x="612777" y="2639172"/>
              <a:ext cx="1880590" cy="849093"/>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Initiate student’s withdrawal from BPS: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student’s parent/guardian notifies the school of the student’s withdrawal. It is also possible that a student may stop attending school unexpectedly</a:t>
              </a:r>
            </a:p>
          </p:txBody>
        </p:sp>
        <p:sp>
          <p:nvSpPr>
            <p:cNvPr id="67" name="Oval 10">
              <a:extLst>
                <a:ext uri="{FF2B5EF4-FFF2-40B4-BE49-F238E27FC236}">
                  <a16:creationId xmlns:a16="http://schemas.microsoft.com/office/drawing/2014/main" id="{E792EA9B-DF9E-4DF1-8BD8-3ED034D04714}"/>
                </a:ext>
                <a:ext uri="{C183D7F6-B498-43B3-948B-1728B52AA6E4}">
                  <adec:decorative xmlns:adec="http://schemas.microsoft.com/office/drawing/2017/decorative" val="1"/>
                </a:ext>
              </a:extLst>
            </p:cNvPr>
            <p:cNvSpPr>
              <a:spLocks noChangeArrowheads="1"/>
            </p:cNvSpPr>
            <p:nvPr/>
          </p:nvSpPr>
          <p:spPr bwMode="auto">
            <a:xfrm>
              <a:off x="4143047" y="2506695"/>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2</a:t>
              </a:r>
            </a:p>
          </p:txBody>
        </p:sp>
        <p:cxnSp>
          <p:nvCxnSpPr>
            <p:cNvPr id="68" name="Elbow Connector 53">
              <a:extLst>
                <a:ext uri="{FF2B5EF4-FFF2-40B4-BE49-F238E27FC236}">
                  <a16:creationId xmlns:a16="http://schemas.microsoft.com/office/drawing/2014/main" id="{F0F8A206-0F4F-422E-AC44-23E188CEE77A}"/>
                </a:ext>
                <a:ext uri="{C183D7F6-B498-43B3-948B-1728B52AA6E4}">
                  <adec:decorative xmlns:adec="http://schemas.microsoft.com/office/drawing/2017/decorative" val="1"/>
                </a:ext>
              </a:extLst>
            </p:cNvPr>
            <p:cNvCxnSpPr>
              <a:cxnSpLocks/>
              <a:stCxn id="67" idx="0"/>
              <a:endCxn id="61" idx="2"/>
            </p:cNvCxnSpPr>
            <p:nvPr/>
          </p:nvCxnSpPr>
          <p:spPr>
            <a:xfrm rot="16200000" flipV="1">
              <a:off x="3558280" y="1748192"/>
              <a:ext cx="539842" cy="977164"/>
            </a:xfrm>
            <a:prstGeom prst="bentConnector3">
              <a:avLst>
                <a:gd name="adj1" fmla="val 50000"/>
              </a:avLst>
            </a:prstGeom>
            <a:solidFill>
              <a:schemeClr val="accent1"/>
            </a:solidFill>
            <a:ln w="9525" cap="flat" cmpd="sng" algn="ctr">
              <a:solidFill>
                <a:srgbClr val="747480"/>
              </a:solidFill>
              <a:prstDash val="solid"/>
              <a:round/>
              <a:headEnd type="none" w="med" len="med"/>
              <a:tailEnd type="oval" w="med" len="med"/>
            </a:ln>
            <a:effectLst/>
          </p:spPr>
        </p:cxnSp>
        <p:sp>
          <p:nvSpPr>
            <p:cNvPr id="61" name="Rectangle 60">
              <a:extLst>
                <a:ext uri="{FF2B5EF4-FFF2-40B4-BE49-F238E27FC236}">
                  <a16:creationId xmlns:a16="http://schemas.microsoft.com/office/drawing/2014/main" id="{BB615F0A-C71F-4821-B34B-04361B49EA62}"/>
                </a:ext>
                <a:ext uri="{C183D7F6-B498-43B3-948B-1728B52AA6E4}">
                  <adec:decorative xmlns:adec="http://schemas.microsoft.com/office/drawing/2017/decorative" val="1"/>
                </a:ext>
              </a:extLst>
            </p:cNvPr>
            <p:cNvSpPr>
              <a:spLocks/>
            </p:cNvSpPr>
            <p:nvPr/>
          </p:nvSpPr>
          <p:spPr>
            <a:xfrm>
              <a:off x="2063423" y="1134337"/>
              <a:ext cx="2552392" cy="83251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Student withdrawal supporting documentation: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school receives acceptable documentation during initial conversation with the parent/guardian to support the student’s withdrawal and uploads to Aspen to support the withdrawal code the school assigns</a:t>
              </a:r>
            </a:p>
          </p:txBody>
        </p:sp>
        <p:sp>
          <p:nvSpPr>
            <p:cNvPr id="77" name="Oval 10">
              <a:extLst>
                <a:ext uri="{FF2B5EF4-FFF2-40B4-BE49-F238E27FC236}">
                  <a16:creationId xmlns:a16="http://schemas.microsoft.com/office/drawing/2014/main" id="{92B7D0CC-E086-444E-8A04-5981436E5D04}"/>
                </a:ext>
                <a:ext uri="{C183D7F6-B498-43B3-948B-1728B52AA6E4}">
                  <adec:decorative xmlns:adec="http://schemas.microsoft.com/office/drawing/2017/decorative" val="1"/>
                </a:ext>
              </a:extLst>
            </p:cNvPr>
            <p:cNvSpPr>
              <a:spLocks noChangeArrowheads="1"/>
            </p:cNvSpPr>
            <p:nvPr/>
          </p:nvSpPr>
          <p:spPr bwMode="auto">
            <a:xfrm>
              <a:off x="4028229" y="3853480"/>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3</a:t>
              </a:r>
            </a:p>
          </p:txBody>
        </p:sp>
        <p:cxnSp>
          <p:nvCxnSpPr>
            <p:cNvPr id="78" name="Elbow Connector 53">
              <a:extLst>
                <a:ext uri="{FF2B5EF4-FFF2-40B4-BE49-F238E27FC236}">
                  <a16:creationId xmlns:a16="http://schemas.microsoft.com/office/drawing/2014/main" id="{56BFFCFC-3517-4F39-ADD9-404AB000616F}"/>
                </a:ext>
                <a:ext uri="{C183D7F6-B498-43B3-948B-1728B52AA6E4}">
                  <adec:decorative xmlns:adec="http://schemas.microsoft.com/office/drawing/2017/decorative" val="1"/>
                </a:ext>
              </a:extLst>
            </p:cNvPr>
            <p:cNvCxnSpPr>
              <a:cxnSpLocks/>
              <a:stCxn id="77" idx="2"/>
              <a:endCxn id="62" idx="3"/>
            </p:cNvCxnSpPr>
            <p:nvPr/>
          </p:nvCxnSpPr>
          <p:spPr>
            <a:xfrm rot="10800000" flipV="1">
              <a:off x="2493367" y="4027216"/>
              <a:ext cx="1534862" cy="470923"/>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62" name="Rectangle 61">
              <a:extLst>
                <a:ext uri="{FF2B5EF4-FFF2-40B4-BE49-F238E27FC236}">
                  <a16:creationId xmlns:a16="http://schemas.microsoft.com/office/drawing/2014/main" id="{ED9DBE9C-CC52-4329-A642-AA75C3F89FAD}"/>
                </a:ext>
                <a:ext uri="{C183D7F6-B498-43B3-948B-1728B52AA6E4}">
                  <adec:decorative xmlns:adec="http://schemas.microsoft.com/office/drawing/2017/decorative" val="1"/>
                </a:ext>
              </a:extLst>
            </p:cNvPr>
            <p:cNvSpPr>
              <a:spLocks/>
            </p:cNvSpPr>
            <p:nvPr/>
          </p:nvSpPr>
          <p:spPr>
            <a:xfrm>
              <a:off x="612777" y="4012798"/>
              <a:ext cx="1880590" cy="970682"/>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Follow up process for withdrawal documentation:</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In the event that the school does not receive the acceptable documentation to support the student’s withdrawal, the school follow ups with the family to obtain the supporting documentation </a:t>
              </a:r>
            </a:p>
          </p:txBody>
        </p:sp>
        <p:sp>
          <p:nvSpPr>
            <p:cNvPr id="79" name="Oval 6">
              <a:extLst>
                <a:ext uri="{FF2B5EF4-FFF2-40B4-BE49-F238E27FC236}">
                  <a16:creationId xmlns:a16="http://schemas.microsoft.com/office/drawing/2014/main" id="{FF850C1C-B143-4009-9963-41A753133E3D}"/>
                </a:ext>
                <a:ext uri="{C183D7F6-B498-43B3-948B-1728B52AA6E4}">
                  <adec:decorative xmlns:adec="http://schemas.microsoft.com/office/drawing/2017/decorative" val="1"/>
                </a:ext>
              </a:extLst>
            </p:cNvPr>
            <p:cNvSpPr>
              <a:spLocks noChangeArrowheads="1"/>
            </p:cNvSpPr>
            <p:nvPr/>
          </p:nvSpPr>
          <p:spPr bwMode="auto">
            <a:xfrm>
              <a:off x="5317588" y="4250388"/>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4</a:t>
              </a:r>
            </a:p>
          </p:txBody>
        </p:sp>
        <p:cxnSp>
          <p:nvCxnSpPr>
            <p:cNvPr id="80" name="Elbow Connector 63">
              <a:extLst>
                <a:ext uri="{FF2B5EF4-FFF2-40B4-BE49-F238E27FC236}">
                  <a16:creationId xmlns:a16="http://schemas.microsoft.com/office/drawing/2014/main" id="{9A3D9AF8-54B8-43BC-8E2C-3D856D9E561E}"/>
                </a:ext>
                <a:ext uri="{C183D7F6-B498-43B3-948B-1728B52AA6E4}">
                  <adec:decorative xmlns:adec="http://schemas.microsoft.com/office/drawing/2017/decorative" val="1"/>
                </a:ext>
              </a:extLst>
            </p:cNvPr>
            <p:cNvCxnSpPr>
              <a:cxnSpLocks/>
              <a:stCxn id="79" idx="4"/>
              <a:endCxn id="63" idx="0"/>
            </p:cNvCxnSpPr>
            <p:nvPr/>
          </p:nvCxnSpPr>
          <p:spPr>
            <a:xfrm rot="5400000">
              <a:off x="4688326" y="4133508"/>
              <a:ext cx="338646" cy="1267350"/>
            </a:xfrm>
            <a:prstGeom prst="bentConnector3">
              <a:avLst>
                <a:gd name="adj1" fmla="val 50000"/>
              </a:avLst>
            </a:prstGeom>
            <a:noFill/>
            <a:ln w="9525" cap="flat" cmpd="sng" algn="ctr">
              <a:solidFill>
                <a:schemeClr val="bg1"/>
              </a:solidFill>
              <a:prstDash val="solid"/>
              <a:round/>
              <a:headEnd type="none" w="med" len="med"/>
              <a:tailEnd type="oval" w="med" len="med"/>
            </a:ln>
            <a:effectLst/>
          </p:spPr>
        </p:cxnSp>
        <p:sp>
          <p:nvSpPr>
            <p:cNvPr id="63" name="Rectangle 62">
              <a:extLst>
                <a:ext uri="{FF2B5EF4-FFF2-40B4-BE49-F238E27FC236}">
                  <a16:creationId xmlns:a16="http://schemas.microsoft.com/office/drawing/2014/main" id="{EC4D92EC-59A8-45F0-AEF9-3B8E4FC6564E}"/>
                </a:ext>
                <a:ext uri="{C183D7F6-B498-43B3-948B-1728B52AA6E4}">
                  <adec:decorative xmlns:adec="http://schemas.microsoft.com/office/drawing/2017/decorative" val="1"/>
                </a:ext>
              </a:extLst>
            </p:cNvPr>
            <p:cNvSpPr>
              <a:spLocks/>
            </p:cNvSpPr>
            <p:nvPr/>
          </p:nvSpPr>
          <p:spPr>
            <a:xfrm>
              <a:off x="2760934" y="4936506"/>
              <a:ext cx="2926080" cy="712856"/>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Identified opportunity: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There should be standardized policies and procedures that provide guidance to school-level process owners on how to follow up with students and/or parents/guardians for documentation to support withdrawals</a:t>
              </a:r>
            </a:p>
          </p:txBody>
        </p:sp>
        <p:sp>
          <p:nvSpPr>
            <p:cNvPr id="81" name="Oval 10">
              <a:extLst>
                <a:ext uri="{FF2B5EF4-FFF2-40B4-BE49-F238E27FC236}">
                  <a16:creationId xmlns:a16="http://schemas.microsoft.com/office/drawing/2014/main" id="{F97A0D10-F462-4EE5-B501-9D777562F85C}"/>
                </a:ext>
                <a:ext uri="{C183D7F6-B498-43B3-948B-1728B52AA6E4}">
                  <adec:decorative xmlns:adec="http://schemas.microsoft.com/office/drawing/2017/decorative" val="1"/>
                </a:ext>
              </a:extLst>
            </p:cNvPr>
            <p:cNvSpPr>
              <a:spLocks noChangeArrowheads="1"/>
            </p:cNvSpPr>
            <p:nvPr/>
          </p:nvSpPr>
          <p:spPr bwMode="auto">
            <a:xfrm>
              <a:off x="6060765" y="2468944"/>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5</a:t>
              </a:r>
            </a:p>
          </p:txBody>
        </p:sp>
        <p:cxnSp>
          <p:nvCxnSpPr>
            <p:cNvPr id="82" name="Elbow Connector 53">
              <a:extLst>
                <a:ext uri="{FF2B5EF4-FFF2-40B4-BE49-F238E27FC236}">
                  <a16:creationId xmlns:a16="http://schemas.microsoft.com/office/drawing/2014/main" id="{994E2DAE-7879-482F-9E72-0D92D25FFBAC}"/>
                </a:ext>
                <a:ext uri="{C183D7F6-B498-43B3-948B-1728B52AA6E4}">
                  <adec:decorative xmlns:adec="http://schemas.microsoft.com/office/drawing/2017/decorative" val="1"/>
                </a:ext>
              </a:extLst>
            </p:cNvPr>
            <p:cNvCxnSpPr>
              <a:cxnSpLocks/>
              <a:stCxn id="81" idx="0"/>
              <a:endCxn id="64" idx="2"/>
            </p:cNvCxnSpPr>
            <p:nvPr/>
          </p:nvCxnSpPr>
          <p:spPr>
            <a:xfrm rot="5400000" flipH="1" flipV="1">
              <a:off x="6497458" y="1950119"/>
              <a:ext cx="255868" cy="781783"/>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64" name="Rectangle 63">
              <a:extLst>
                <a:ext uri="{FF2B5EF4-FFF2-40B4-BE49-F238E27FC236}">
                  <a16:creationId xmlns:a16="http://schemas.microsoft.com/office/drawing/2014/main" id="{698A2268-5BE7-424E-87E5-B79BC59B51EB}"/>
                </a:ext>
                <a:ext uri="{C183D7F6-B498-43B3-948B-1728B52AA6E4}">
                  <adec:decorative xmlns:adec="http://schemas.microsoft.com/office/drawing/2017/decorative" val="1"/>
                </a:ext>
              </a:extLst>
            </p:cNvPr>
            <p:cNvSpPr>
              <a:spLocks/>
            </p:cNvSpPr>
            <p:nvPr/>
          </p:nvSpPr>
          <p:spPr>
            <a:xfrm>
              <a:off x="5994588" y="1048161"/>
              <a:ext cx="2043392" cy="1164915"/>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Updating student withdrawal in Aspen: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the follow-up for supporting documentation is successful, the student is marked as withdrawn in Aspen using the relevant code. If the attempts are unsuccessful, the student is still considered withdrawn in Aspen and the drop-out withdrawal code is used </a:t>
              </a:r>
            </a:p>
          </p:txBody>
        </p:sp>
        <p:sp>
          <p:nvSpPr>
            <p:cNvPr id="83" name="Oval 10">
              <a:extLst>
                <a:ext uri="{FF2B5EF4-FFF2-40B4-BE49-F238E27FC236}">
                  <a16:creationId xmlns:a16="http://schemas.microsoft.com/office/drawing/2014/main" id="{909CFC3B-1CE1-4D8F-9DE1-DB5D92F39DAD}"/>
                </a:ext>
                <a:ext uri="{C183D7F6-B498-43B3-948B-1728B52AA6E4}">
                  <adec:decorative xmlns:adec="http://schemas.microsoft.com/office/drawing/2017/decorative" val="1"/>
                </a:ext>
              </a:extLst>
            </p:cNvPr>
            <p:cNvSpPr>
              <a:spLocks noChangeArrowheads="1"/>
            </p:cNvSpPr>
            <p:nvPr/>
          </p:nvSpPr>
          <p:spPr bwMode="auto">
            <a:xfrm>
              <a:off x="7431743" y="4204800"/>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6</a:t>
              </a:r>
            </a:p>
          </p:txBody>
        </p:sp>
        <p:cxnSp>
          <p:nvCxnSpPr>
            <p:cNvPr id="87" name="Elbow Connector 63">
              <a:extLst>
                <a:ext uri="{FF2B5EF4-FFF2-40B4-BE49-F238E27FC236}">
                  <a16:creationId xmlns:a16="http://schemas.microsoft.com/office/drawing/2014/main" id="{7A46B7F8-CBDC-4A3F-9195-55DBA7EA5C00}"/>
                </a:ext>
                <a:ext uri="{C183D7F6-B498-43B3-948B-1728B52AA6E4}">
                  <adec:decorative xmlns:adec="http://schemas.microsoft.com/office/drawing/2017/decorative" val="1"/>
                </a:ext>
              </a:extLst>
            </p:cNvPr>
            <p:cNvCxnSpPr>
              <a:cxnSpLocks/>
              <a:stCxn id="83" idx="4"/>
              <a:endCxn id="65" idx="0"/>
            </p:cNvCxnSpPr>
            <p:nvPr/>
          </p:nvCxnSpPr>
          <p:spPr>
            <a:xfrm rot="16200000" flipH="1">
              <a:off x="7850285" y="4307466"/>
              <a:ext cx="384235" cy="873846"/>
            </a:xfrm>
            <a:prstGeom prst="bentConnector3">
              <a:avLst>
                <a:gd name="adj1" fmla="val 50000"/>
              </a:avLst>
            </a:prstGeom>
            <a:noFill/>
            <a:ln w="9525" cap="flat" cmpd="sng" algn="ctr">
              <a:solidFill>
                <a:schemeClr val="bg1"/>
              </a:solidFill>
              <a:prstDash val="solid"/>
              <a:round/>
              <a:headEnd type="none" w="med" len="med"/>
              <a:tailEnd type="oval" w="med" len="med"/>
            </a:ln>
            <a:effectLst/>
          </p:spPr>
        </p:cxnSp>
        <p:sp>
          <p:nvSpPr>
            <p:cNvPr id="65" name="Rectangle 64">
              <a:extLst>
                <a:ext uri="{FF2B5EF4-FFF2-40B4-BE49-F238E27FC236}">
                  <a16:creationId xmlns:a16="http://schemas.microsoft.com/office/drawing/2014/main" id="{21950968-415A-407C-8D70-9A5C940BDD4C}"/>
                </a:ext>
                <a:ext uri="{C183D7F6-B498-43B3-948B-1728B52AA6E4}">
                  <adec:decorative xmlns:adec="http://schemas.microsoft.com/office/drawing/2017/decorative" val="1"/>
                </a:ext>
              </a:extLst>
            </p:cNvPr>
            <p:cNvSpPr>
              <a:spLocks/>
            </p:cNvSpPr>
            <p:nvPr/>
          </p:nvSpPr>
          <p:spPr>
            <a:xfrm>
              <a:off x="7016285" y="4936507"/>
              <a:ext cx="2926080" cy="712855"/>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Identified opportunity: </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There should be formalized data validation procedures proactively performed by BPS throughout the school year to validate withdrawal codes are accurate and supported by underlying, acceptable documentation, prior to DESE certification dates </a:t>
              </a:r>
            </a:p>
          </p:txBody>
        </p:sp>
        <p:sp>
          <p:nvSpPr>
            <p:cNvPr id="84" name="Oval 6">
              <a:extLst>
                <a:ext uri="{FF2B5EF4-FFF2-40B4-BE49-F238E27FC236}">
                  <a16:creationId xmlns:a16="http://schemas.microsoft.com/office/drawing/2014/main" id="{32191380-8BF0-459E-85BD-4A84A2A60013}"/>
                </a:ext>
                <a:ext uri="{C183D7F6-B498-43B3-948B-1728B52AA6E4}">
                  <adec:decorative xmlns:adec="http://schemas.microsoft.com/office/drawing/2017/decorative" val="1"/>
                </a:ext>
              </a:extLst>
            </p:cNvPr>
            <p:cNvSpPr>
              <a:spLocks noChangeArrowheads="1"/>
            </p:cNvSpPr>
            <p:nvPr/>
          </p:nvSpPr>
          <p:spPr bwMode="auto">
            <a:xfrm>
              <a:off x="8502402" y="3314528"/>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7</a:t>
              </a:r>
            </a:p>
          </p:txBody>
        </p:sp>
        <p:cxnSp>
          <p:nvCxnSpPr>
            <p:cNvPr id="86" name="Elbow Connector 63">
              <a:extLst>
                <a:ext uri="{FF2B5EF4-FFF2-40B4-BE49-F238E27FC236}">
                  <a16:creationId xmlns:a16="http://schemas.microsoft.com/office/drawing/2014/main" id="{FBF81D04-F1EA-4278-8888-EAD5108D4C7A}"/>
                </a:ext>
                <a:ext uri="{C183D7F6-B498-43B3-948B-1728B52AA6E4}">
                  <adec:decorative xmlns:adec="http://schemas.microsoft.com/office/drawing/2017/decorative" val="1"/>
                </a:ext>
              </a:extLst>
            </p:cNvPr>
            <p:cNvCxnSpPr>
              <a:cxnSpLocks/>
              <a:stCxn id="84" idx="6"/>
              <a:endCxn id="66" idx="1"/>
            </p:cNvCxnSpPr>
            <p:nvPr/>
          </p:nvCxnSpPr>
          <p:spPr>
            <a:xfrm flipV="1">
              <a:off x="8849874" y="3201479"/>
              <a:ext cx="605502" cy="286785"/>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66" name="Rectangle 65">
              <a:extLst>
                <a:ext uri="{FF2B5EF4-FFF2-40B4-BE49-F238E27FC236}">
                  <a16:creationId xmlns:a16="http://schemas.microsoft.com/office/drawing/2014/main" id="{12F3FF40-1348-4445-B9DE-74EA317CADC5}"/>
                </a:ext>
                <a:ext uri="{C183D7F6-B498-43B3-948B-1728B52AA6E4}">
                  <adec:decorative xmlns:adec="http://schemas.microsoft.com/office/drawing/2017/decorative" val="1"/>
                </a:ext>
              </a:extLst>
            </p:cNvPr>
            <p:cNvSpPr/>
            <p:nvPr/>
          </p:nvSpPr>
          <p:spPr>
            <a:xfrm>
              <a:off x="9455376" y="2861770"/>
              <a:ext cx="2144486" cy="679418"/>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Certification dates:</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BPS certifies the data three times a year (October, March, June). Any errors identified in the DESE Portal are addressed by the BPS Director of Enrollment Operations</a:t>
              </a:r>
            </a:p>
          </p:txBody>
        </p:sp>
        <p:sp>
          <p:nvSpPr>
            <p:cNvPr id="90" name="Rectangle 89">
              <a:extLst>
                <a:ext uri="{FF2B5EF4-FFF2-40B4-BE49-F238E27FC236}">
                  <a16:creationId xmlns:a16="http://schemas.microsoft.com/office/drawing/2014/main" id="{92642539-9DA3-47A3-BDD7-4ECE205D3155}"/>
                </a:ext>
                <a:ext uri="{C183D7F6-B498-43B3-948B-1728B52AA6E4}">
                  <adec:decorative xmlns:adec="http://schemas.microsoft.com/office/drawing/2017/decorative" val="1"/>
                </a:ext>
              </a:extLst>
            </p:cNvPr>
            <p:cNvSpPr/>
            <p:nvPr/>
          </p:nvSpPr>
          <p:spPr bwMode="auto">
            <a:xfrm>
              <a:off x="10236720" y="2605446"/>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sp>
          <p:nvSpPr>
            <p:cNvPr id="91" name="Rectangle 90">
              <a:extLst>
                <a:ext uri="{FF2B5EF4-FFF2-40B4-BE49-F238E27FC236}">
                  <a16:creationId xmlns:a16="http://schemas.microsoft.com/office/drawing/2014/main" id="{EC6E12F5-6864-49E7-ABDF-AD2D7500695C}"/>
                </a:ext>
                <a:ext uri="{C183D7F6-B498-43B3-948B-1728B52AA6E4}">
                  <adec:decorative xmlns:adec="http://schemas.microsoft.com/office/drawing/2017/decorative" val="1"/>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Legend:</a:t>
              </a: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75" name="Oval 10">
              <a:extLst>
                <a:ext uri="{FF2B5EF4-FFF2-40B4-BE49-F238E27FC236}">
                  <a16:creationId xmlns:a16="http://schemas.microsoft.com/office/drawing/2014/main" id="{82D80C96-44BE-4838-BE64-7CD62A183272}"/>
                </a:ext>
                <a:ext uri="{C183D7F6-B498-43B3-948B-1728B52AA6E4}">
                  <adec:decorative xmlns:adec="http://schemas.microsoft.com/office/drawing/2017/decorative" val="1"/>
                </a:ext>
              </a:extLst>
            </p:cNvPr>
            <p:cNvSpPr>
              <a:spLocks noChangeArrowheads="1"/>
            </p:cNvSpPr>
            <p:nvPr/>
          </p:nvSpPr>
          <p:spPr bwMode="auto">
            <a:xfrm>
              <a:off x="612776" y="5581562"/>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76" name="Oval 21">
              <a:extLst>
                <a:ext uri="{FF2B5EF4-FFF2-40B4-BE49-F238E27FC236}">
                  <a16:creationId xmlns:a16="http://schemas.microsoft.com/office/drawing/2014/main" id="{2AD377C3-9C08-4A15-B5A2-8CA3E1C87A74}"/>
                </a:ext>
                <a:ext uri="{C183D7F6-B498-43B3-948B-1728B52AA6E4}">
                  <adec:decorative xmlns:adec="http://schemas.microsoft.com/office/drawing/2017/decorative" val="1"/>
                </a:ext>
              </a:extLst>
            </p:cNvPr>
            <p:cNvSpPr>
              <a:spLocks noChangeArrowheads="1"/>
            </p:cNvSpPr>
            <p:nvPr/>
          </p:nvSpPr>
          <p:spPr bwMode="auto">
            <a:xfrm>
              <a:off x="615431" y="5856294"/>
              <a:ext cx="182880" cy="182880"/>
            </a:xfrm>
            <a:prstGeom prst="ellipse">
              <a:avLst/>
            </a:prstGeom>
            <a:solidFill>
              <a:srgbClr val="0070C0"/>
            </a:solidFill>
            <a:ln w="19050" cap="rnd" cmpd="sng">
              <a:noFill/>
              <a:prstDash val="solid"/>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74" name="Rectangle 73">
              <a:extLst>
                <a:ext uri="{FF2B5EF4-FFF2-40B4-BE49-F238E27FC236}">
                  <a16:creationId xmlns:a16="http://schemas.microsoft.com/office/drawing/2014/main" id="{079579B3-24DA-4576-99F4-618B6E7A98FD}"/>
                </a:ext>
                <a:ext uri="{C183D7F6-B498-43B3-948B-1728B52AA6E4}">
                  <adec:decorative xmlns:adec="http://schemas.microsoft.com/office/drawing/2017/decorative" val="1"/>
                </a:ext>
              </a:extLst>
            </p:cNvPr>
            <p:cNvSpPr/>
            <p:nvPr/>
          </p:nvSpPr>
          <p:spPr bwMode="auto">
            <a:xfrm>
              <a:off x="817872" y="5471195"/>
              <a:ext cx="1836789" cy="641761"/>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Current state process</a:t>
              </a:r>
            </a:p>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41" name="source_63804743468530966221" descr="Source">
            <a:extLst>
              <a:ext uri="{FF2B5EF4-FFF2-40B4-BE49-F238E27FC236}">
                <a16:creationId xmlns:a16="http://schemas.microsoft.com/office/drawing/2014/main" id="{A047027B-3DBA-4E53-8CC8-29D04D682091}"/>
              </a:ext>
            </a:extLst>
          </p:cNvPr>
          <p:cNvSpPr txBox="1"/>
          <p:nvPr/>
        </p:nvSpPr>
        <p:spPr>
          <a:xfrm>
            <a:off x="609919" y="6561447"/>
            <a:ext cx="2564922"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BPS and DESE policies</a:t>
            </a:r>
          </a:p>
        </p:txBody>
      </p:sp>
      <p:sp>
        <p:nvSpPr>
          <p:cNvPr id="44" name="TextBox 43">
            <a:extLst>
              <a:ext uri="{FF2B5EF4-FFF2-40B4-BE49-F238E27FC236}">
                <a16:creationId xmlns:a16="http://schemas.microsoft.com/office/drawing/2014/main" id="{7F5714A4-1240-4E3D-8FCC-D11B8DC49FCE}"/>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6380EE10-94FE-424C-9106-48838EC2C0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Slide Number Placeholder 4">
            <a:extLst>
              <a:ext uri="{FF2B5EF4-FFF2-40B4-BE49-F238E27FC236}">
                <a16:creationId xmlns:a16="http://schemas.microsoft.com/office/drawing/2014/main" id="{1524B3D8-14F3-4388-95A3-61DA2E8033F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2031578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31143" y="3373"/>
          <a:ext cx="1587" cy="1587"/>
        </p:xfrm>
        <a:graphic>
          <a:graphicData uri="http://schemas.openxmlformats.org/presentationml/2006/ole">
            <mc:AlternateContent xmlns:mc="http://schemas.openxmlformats.org/markup-compatibility/2006">
              <mc:Choice xmlns:v="urn:schemas-microsoft-com:vml" Requires="v">
                <p:oleObj spid="_x0000_s93189" name="think-cell Slide" r:id="rId7" imgW="360" imgH="360" progId="TCLayout.ActiveDocument.1">
                  <p:embed/>
                </p:oleObj>
              </mc:Choice>
              <mc:Fallback>
                <p:oleObj name="think-cell Slide" r:id="rId7"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8"/>
                      <a:stretch>
                        <a:fillRect/>
                      </a:stretch>
                    </p:blipFill>
                    <p:spPr>
                      <a:xfrm>
                        <a:off x="153114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4D4C28-E9F6-4477-B54A-5C06DCE16FB9}"/>
              </a:ext>
            </a:extLst>
          </p:cNvPr>
          <p:cNvSpPr>
            <a:spLocks noGrp="1"/>
          </p:cNvSpPr>
          <p:nvPr>
            <p:ph type="title"/>
          </p:nvPr>
        </p:nvSpPr>
        <p:spPr>
          <a:xfrm>
            <a:off x="612776" y="296600"/>
            <a:ext cx="10972800" cy="589805"/>
          </a:xfrm>
        </p:spPr>
        <p:txBody>
          <a:bodyPr vert="horz"/>
          <a:lstStyle/>
          <a:p>
            <a:r>
              <a:rPr lang="en-GB" dirty="0"/>
              <a:t>Appendix</a:t>
            </a:r>
            <a:br>
              <a:rPr lang="en-GB" dirty="0"/>
            </a:br>
            <a:r>
              <a:rPr lang="de-DE" sz="1599"/>
              <a:t>To analyze withdrawal data a sample was taken from a population of withdrawals provided by DESE</a:t>
            </a:r>
            <a:endParaRPr lang="en-GB" sz="1599" dirty="0"/>
          </a:p>
        </p:txBody>
      </p:sp>
      <p:sp>
        <p:nvSpPr>
          <p:cNvPr id="24" name="Rectangle 23">
            <a:extLst>
              <a:ext uri="{FF2B5EF4-FFF2-40B4-BE49-F238E27FC236}">
                <a16:creationId xmlns:a16="http://schemas.microsoft.com/office/drawing/2014/main" id="{F0E44CC4-BA55-445F-ACF9-86E0E7618124}"/>
              </a:ext>
            </a:extLst>
          </p:cNvPr>
          <p:cNvSpPr/>
          <p:nvPr/>
        </p:nvSpPr>
        <p:spPr>
          <a:xfrm>
            <a:off x="8950428" y="80156"/>
            <a:ext cx="2613184" cy="373700"/>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defTabSz="913943"/>
            <a:r>
              <a:rPr lang="en-IN" sz="1199" b="1" dirty="0">
                <a:solidFill>
                  <a:srgbClr val="FFFFFF"/>
                </a:solidFill>
                <a:latin typeface="EYInterstate Light"/>
              </a:rPr>
              <a:t>2. Student enrollment and exit</a:t>
            </a:r>
          </a:p>
        </p:txBody>
      </p:sp>
      <p:sp>
        <p:nvSpPr>
          <p:cNvPr id="30" name="Text box_6380524123959099444">
            <a:extLst>
              <a:ext uri="{FF2B5EF4-FFF2-40B4-BE49-F238E27FC236}">
                <a16:creationId xmlns:a16="http://schemas.microsoft.com/office/drawing/2014/main" id="{EA0E9DD6-0A1A-47A7-9E33-2CC4DD1A5450}"/>
              </a:ext>
            </a:extLst>
          </p:cNvPr>
          <p:cNvSpPr/>
          <p:nvPr>
            <p:custDataLst>
              <p:tags r:id="rId3"/>
            </p:custDataLst>
          </p:nvPr>
        </p:nvSpPr>
        <p:spPr>
          <a:xfrm>
            <a:off x="9856911" y="506863"/>
            <a:ext cx="809413" cy="215332"/>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ctr" anchorCtr="0" forceAA="0" compatLnSpc="1">
            <a:prstTxWarp prst="textNoShape">
              <a:avLst/>
            </a:prstTxWarp>
            <a:spAutoFit/>
          </a:bodyPr>
          <a:lstStyle/>
          <a:p>
            <a:pPr algn="ctr" defTabSz="913943"/>
            <a:r>
              <a:rPr lang="en-US" sz="800" b="1" dirty="0">
                <a:solidFill>
                  <a:srgbClr val="2E2E38"/>
                </a:solidFill>
                <a:latin typeface="EYInterstate Light"/>
              </a:rPr>
              <a:t>2a. Enrollment</a:t>
            </a:r>
          </a:p>
        </p:txBody>
      </p:sp>
      <p:sp>
        <p:nvSpPr>
          <p:cNvPr id="36" name="Text box_6380524123959099444">
            <a:extLst>
              <a:ext uri="{FF2B5EF4-FFF2-40B4-BE49-F238E27FC236}">
                <a16:creationId xmlns:a16="http://schemas.microsoft.com/office/drawing/2014/main" id="{9AD808D9-9C1B-42C6-B5D8-41D7DB6F5919}"/>
              </a:ext>
            </a:extLst>
          </p:cNvPr>
          <p:cNvSpPr/>
          <p:nvPr>
            <p:custDataLst>
              <p:tags r:id="rId4"/>
            </p:custDataLst>
          </p:nvPr>
        </p:nvSpPr>
        <p:spPr>
          <a:xfrm>
            <a:off x="10734637" y="506863"/>
            <a:ext cx="809413" cy="215332"/>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696" tIns="45696" rIns="45696" bIns="45696" numCol="1" spcCol="0" rtlCol="0" fromWordArt="0" anchor="ctr" anchorCtr="0" forceAA="0" compatLnSpc="1">
            <a:prstTxWarp prst="textNoShape">
              <a:avLst/>
            </a:prstTxWarp>
            <a:spAutoFit/>
          </a:bodyPr>
          <a:lstStyle/>
          <a:p>
            <a:pPr algn="ctr" defTabSz="913943"/>
            <a:r>
              <a:rPr lang="en-US" sz="800" b="1" dirty="0">
                <a:solidFill>
                  <a:srgbClr val="2E2E38"/>
                </a:solidFill>
                <a:latin typeface="EYInterstate Light"/>
              </a:rPr>
              <a:t>2b. Exit</a:t>
            </a:r>
          </a:p>
        </p:txBody>
      </p:sp>
      <p:sp>
        <p:nvSpPr>
          <p:cNvPr id="32" name="Arrow: Left-Right 31">
            <a:extLst>
              <a:ext uri="{FF2B5EF4-FFF2-40B4-BE49-F238E27FC236}">
                <a16:creationId xmlns:a16="http://schemas.microsoft.com/office/drawing/2014/main" id="{3A84D23E-3B7B-476E-ACEC-A8D87A25D135}"/>
              </a:ext>
            </a:extLst>
          </p:cNvPr>
          <p:cNvSpPr/>
          <p:nvPr/>
        </p:nvSpPr>
        <p:spPr>
          <a:xfrm>
            <a:off x="1576229" y="1011719"/>
            <a:ext cx="3475310" cy="25710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Identifying the population</a:t>
            </a:r>
            <a:endParaRPr lang="en-US" sz="1199" dirty="0">
              <a:solidFill>
                <a:srgbClr val="2E2E38"/>
              </a:solidFill>
              <a:latin typeface="EYInterstate Light"/>
            </a:endParaRPr>
          </a:p>
        </p:txBody>
      </p:sp>
      <p:cxnSp>
        <p:nvCxnSpPr>
          <p:cNvPr id="43" name="Straight Connector 42">
            <a:extLst>
              <a:ext uri="{FF2B5EF4-FFF2-40B4-BE49-F238E27FC236}">
                <a16:creationId xmlns:a16="http://schemas.microsoft.com/office/drawing/2014/main" id="{B06F0108-416B-4B9F-9C52-80DA084683A6}"/>
              </a:ext>
              <a:ext uri="{C183D7F6-B498-43B3-948B-1728B52AA6E4}">
                <adec:decorative xmlns:adec="http://schemas.microsoft.com/office/drawing/2017/decorative" val="1"/>
              </a:ext>
            </a:extLst>
          </p:cNvPr>
          <p:cNvCxnSpPr>
            <a:stCxn id="32" idx="4"/>
            <a:endCxn id="32" idx="6"/>
          </p:cNvCxnSpPr>
          <p:nvPr/>
        </p:nvCxnSpPr>
        <p:spPr>
          <a:xfrm>
            <a:off x="1576229" y="1268825"/>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05D5A66C-F34B-46B4-9691-55E60DA8D438}"/>
              </a:ext>
            </a:extLst>
          </p:cNvPr>
          <p:cNvSpPr txBox="1">
            <a:spLocks/>
          </p:cNvSpPr>
          <p:nvPr/>
        </p:nvSpPr>
        <p:spPr>
          <a:xfrm>
            <a:off x="624959" y="1331273"/>
            <a:ext cx="5377852" cy="2081211"/>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789"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The 2021 graduation cohort includes all first-time 9th graders from the school years 2017-2018. The cohort removes any student who transfers out of the school/district. All students who transferred into the district from another district are included and assigned to a graduation cohort </a:t>
            </a:r>
          </a:p>
          <a:p>
            <a:pPr marL="182789"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The population of data was provided by DESE and consists of 406 withdrawals for the 2021 high school graduation cohort (grades 9-12)</a:t>
            </a:r>
          </a:p>
          <a:p>
            <a:pPr marL="365577" lvl="1"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DESE received from BPS during the June 2021 data certification process</a:t>
            </a:r>
          </a:p>
          <a:p>
            <a:pPr marL="365577" lvl="1"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The population provided by DESE does not include in-state transfer students</a:t>
            </a:r>
          </a:p>
          <a:p>
            <a:pPr marL="182789"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10 students who re-enrolled in BPS schools were also investigated</a:t>
            </a:r>
          </a:p>
          <a:p>
            <a:pPr marL="365577" lvl="1"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All withdrawals for active students were valid, these are simply students we re-enrolled at a later date</a:t>
            </a:r>
          </a:p>
        </p:txBody>
      </p:sp>
      <p:sp>
        <p:nvSpPr>
          <p:cNvPr id="48" name="Arrow: Left-Right 47">
            <a:extLst>
              <a:ext uri="{FF2B5EF4-FFF2-40B4-BE49-F238E27FC236}">
                <a16:creationId xmlns:a16="http://schemas.microsoft.com/office/drawing/2014/main" id="{A8B5FEF8-9700-408E-948A-2DF75DDE3A7D}"/>
              </a:ext>
            </a:extLst>
          </p:cNvPr>
          <p:cNvSpPr/>
          <p:nvPr/>
        </p:nvSpPr>
        <p:spPr>
          <a:xfrm>
            <a:off x="1576229" y="3761625"/>
            <a:ext cx="3475310" cy="25710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Top population withdrawal codes</a:t>
            </a:r>
            <a:endParaRPr lang="en-US" sz="1199" dirty="0">
              <a:solidFill>
                <a:srgbClr val="2E2E38"/>
              </a:solidFill>
              <a:latin typeface="EYInterstate Light"/>
            </a:endParaRPr>
          </a:p>
        </p:txBody>
      </p:sp>
      <p:cxnSp>
        <p:nvCxnSpPr>
          <p:cNvPr id="51" name="Straight Connector 50">
            <a:extLst>
              <a:ext uri="{FF2B5EF4-FFF2-40B4-BE49-F238E27FC236}">
                <a16:creationId xmlns:a16="http://schemas.microsoft.com/office/drawing/2014/main" id="{F4DFE422-D636-4095-9616-38E96895840A}"/>
              </a:ext>
              <a:ext uri="{C183D7F6-B498-43B3-948B-1728B52AA6E4}">
                <adec:decorative xmlns:adec="http://schemas.microsoft.com/office/drawing/2017/decorative" val="1"/>
              </a:ext>
            </a:extLst>
          </p:cNvPr>
          <p:cNvCxnSpPr>
            <a:stCxn id="48" idx="4"/>
            <a:endCxn id="48" idx="6"/>
          </p:cNvCxnSpPr>
          <p:nvPr/>
        </p:nvCxnSpPr>
        <p:spPr>
          <a:xfrm>
            <a:off x="1576229" y="4018731"/>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Group 9" descr="Please refer to notes section for 'Graph one - Top population withdrawal codes' chart description">
            <a:extLst>
              <a:ext uri="{FF2B5EF4-FFF2-40B4-BE49-F238E27FC236}">
                <a16:creationId xmlns:a16="http://schemas.microsoft.com/office/drawing/2014/main" id="{F5127E39-A761-4417-BC66-35BE20EE2815}"/>
              </a:ext>
            </a:extLst>
          </p:cNvPr>
          <p:cNvGrpSpPr/>
          <p:nvPr/>
        </p:nvGrpSpPr>
        <p:grpSpPr>
          <a:xfrm>
            <a:off x="624958" y="4039448"/>
            <a:ext cx="5353977" cy="2188310"/>
            <a:chOff x="622106" y="3896815"/>
            <a:chExt cx="5376672" cy="2446059"/>
          </a:xfrm>
        </p:grpSpPr>
        <p:graphicFrame>
          <p:nvGraphicFramePr>
            <p:cNvPr id="20" name="Chart 19">
              <a:extLst>
                <a:ext uri="{FF2B5EF4-FFF2-40B4-BE49-F238E27FC236}">
                  <a16:creationId xmlns:a16="http://schemas.microsoft.com/office/drawing/2014/main" id="{F2FE463C-D42E-47DF-807F-E2FAFA91045F}"/>
                </a:ext>
                <a:ext uri="{C183D7F6-B498-43B3-948B-1728B52AA6E4}">
                  <adec:decorative xmlns:adec="http://schemas.microsoft.com/office/drawing/2017/decorative" val="1"/>
                </a:ext>
              </a:extLst>
            </p:cNvPr>
            <p:cNvGraphicFramePr/>
            <p:nvPr/>
          </p:nvGraphicFramePr>
          <p:xfrm>
            <a:off x="622106" y="4042687"/>
            <a:ext cx="5376672" cy="2300187"/>
          </p:xfrm>
          <a:graphic>
            <a:graphicData uri="http://schemas.openxmlformats.org/drawingml/2006/chart">
              <c:chart xmlns:c="http://schemas.openxmlformats.org/drawingml/2006/chart" xmlns:r="http://schemas.openxmlformats.org/officeDocument/2006/relationships" r:id="rId9"/>
            </a:graphicData>
          </a:graphic>
        </p:graphicFrame>
        <p:sp>
          <p:nvSpPr>
            <p:cNvPr id="5" name="TextBox 4">
              <a:extLst>
                <a:ext uri="{FF2B5EF4-FFF2-40B4-BE49-F238E27FC236}">
                  <a16:creationId xmlns:a16="http://schemas.microsoft.com/office/drawing/2014/main" id="{FC989E54-CE1B-46ED-9ABD-A60C3EA4BF19}"/>
                </a:ext>
              </a:extLst>
            </p:cNvPr>
            <p:cNvSpPr txBox="1"/>
            <p:nvPr/>
          </p:nvSpPr>
          <p:spPr>
            <a:xfrm>
              <a:off x="2342509" y="5069773"/>
              <a:ext cx="575352" cy="298543"/>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1999" b="1" dirty="0">
                  <a:solidFill>
                    <a:srgbClr val="2E2E38"/>
                  </a:solidFill>
                  <a:latin typeface="EYInterstate Light"/>
                </a:rPr>
                <a:t>406</a:t>
              </a:r>
            </a:p>
          </p:txBody>
        </p:sp>
        <p:sp>
          <p:nvSpPr>
            <p:cNvPr id="6" name="TextBox 5">
              <a:extLst>
                <a:ext uri="{FF2B5EF4-FFF2-40B4-BE49-F238E27FC236}">
                  <a16:creationId xmlns:a16="http://schemas.microsoft.com/office/drawing/2014/main" id="{BE252F9A-18FE-46AD-B913-B726146FB516}"/>
                </a:ext>
              </a:extLst>
            </p:cNvPr>
            <p:cNvSpPr txBox="1"/>
            <p:nvPr/>
          </p:nvSpPr>
          <p:spPr>
            <a:xfrm>
              <a:off x="4510355" y="3896815"/>
              <a:ext cx="1253447" cy="180819"/>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1099" b="1" dirty="0">
                  <a:solidFill>
                    <a:srgbClr val="2E2E38"/>
                  </a:solidFill>
                  <a:latin typeface="EYInterstate Light"/>
                </a:rPr>
                <a:t>Withdrawal code</a:t>
              </a:r>
            </a:p>
          </p:txBody>
        </p:sp>
      </p:grpSp>
      <p:sp>
        <p:nvSpPr>
          <p:cNvPr id="45" name="Arrow: Left-Right 44">
            <a:extLst>
              <a:ext uri="{FF2B5EF4-FFF2-40B4-BE49-F238E27FC236}">
                <a16:creationId xmlns:a16="http://schemas.microsoft.com/office/drawing/2014/main" id="{A64132F0-94D6-4367-94B7-8180C2995A67}"/>
              </a:ext>
            </a:extLst>
          </p:cNvPr>
          <p:cNvSpPr/>
          <p:nvPr/>
        </p:nvSpPr>
        <p:spPr>
          <a:xfrm>
            <a:off x="7165659" y="1011719"/>
            <a:ext cx="3475310" cy="25710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Sample selection</a:t>
            </a:r>
            <a:endParaRPr lang="en-US" sz="1199" dirty="0">
              <a:solidFill>
                <a:srgbClr val="2E2E38"/>
              </a:solidFill>
              <a:latin typeface="EYInterstate Light"/>
            </a:endParaRPr>
          </a:p>
        </p:txBody>
      </p:sp>
      <p:cxnSp>
        <p:nvCxnSpPr>
          <p:cNvPr id="46" name="Straight Connector 45">
            <a:extLst>
              <a:ext uri="{FF2B5EF4-FFF2-40B4-BE49-F238E27FC236}">
                <a16:creationId xmlns:a16="http://schemas.microsoft.com/office/drawing/2014/main" id="{229D70A2-CEF3-4E4F-8B47-4A55F567E9F9}"/>
              </a:ext>
              <a:ext uri="{C183D7F6-B498-43B3-948B-1728B52AA6E4}">
                <adec:decorative xmlns:adec="http://schemas.microsoft.com/office/drawing/2017/decorative" val="1"/>
              </a:ext>
            </a:extLst>
          </p:cNvPr>
          <p:cNvCxnSpPr>
            <a:stCxn id="45" idx="4"/>
            <a:endCxn id="45" idx="6"/>
          </p:cNvCxnSpPr>
          <p:nvPr/>
        </p:nvCxnSpPr>
        <p:spPr>
          <a:xfrm>
            <a:off x="7165659" y="1268825"/>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4">
            <a:extLst>
              <a:ext uri="{FF2B5EF4-FFF2-40B4-BE49-F238E27FC236}">
                <a16:creationId xmlns:a16="http://schemas.microsoft.com/office/drawing/2014/main" id="{6D07DED5-BBFB-4F0C-AFC5-C0C8701F89BC}"/>
              </a:ext>
            </a:extLst>
          </p:cNvPr>
          <p:cNvSpPr txBox="1">
            <a:spLocks/>
          </p:cNvSpPr>
          <p:nvPr/>
        </p:nvSpPr>
        <p:spPr>
          <a:xfrm>
            <a:off x="6214389" y="1331271"/>
            <a:ext cx="5377851" cy="1548336"/>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789" indent="-182789" defTabSz="913933">
              <a:spcBef>
                <a:spcPts val="200"/>
              </a:spcBef>
              <a:spcAft>
                <a:spcPts val="0"/>
              </a:spcAft>
              <a:buClr>
                <a:srgbClr val="2E2E38"/>
              </a:buClr>
              <a:buFont typeface="EYInterstate" panose="02000503020000020004" pitchFamily="2" charset="0"/>
              <a:buChar char="•"/>
            </a:pPr>
            <a:r>
              <a:rPr lang="en-IN" sz="1099" b="1" dirty="0">
                <a:solidFill>
                  <a:srgbClr val="2E2E38"/>
                </a:solidFill>
                <a:latin typeface="EYInterstate Light" panose="02000506000000020004" pitchFamily="2" charset="0"/>
                <a:cs typeface="+mn-cs"/>
              </a:rPr>
              <a:t>100 samples </a:t>
            </a:r>
            <a:r>
              <a:rPr lang="en-IN" sz="1099" dirty="0">
                <a:solidFill>
                  <a:srgbClr val="2E2E38"/>
                </a:solidFill>
                <a:latin typeface="EYInterstate Light" panose="02000506000000020004" pitchFamily="2" charset="0"/>
                <a:cs typeface="+mn-cs"/>
              </a:rPr>
              <a:t>were randomly selected from the population</a:t>
            </a:r>
          </a:p>
          <a:p>
            <a:pPr marL="365577" lvl="1"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Number of samples agreed upon by EY and DESE</a:t>
            </a:r>
          </a:p>
          <a:p>
            <a:pPr marL="365577" lvl="1"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Sample selection was performed by assigning an index to each withdrawal in the population </a:t>
            </a:r>
          </a:p>
          <a:p>
            <a:pPr marL="365577" lvl="1"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A list of 100 indexes was generated by the “EY Random” tool to create the final sample selections for testing </a:t>
            </a:r>
          </a:p>
          <a:p>
            <a:pPr marL="182789" indent="-182789" defTabSz="913933">
              <a:spcBef>
                <a:spcPts val="200"/>
              </a:spcBef>
              <a:spcAft>
                <a:spcPts val="0"/>
              </a:spcAft>
              <a:buClr>
                <a:srgbClr val="2E2E38"/>
              </a:buClr>
              <a:buFont typeface="EYInterstate" panose="02000503020000020004" pitchFamily="2" charset="0"/>
              <a:buChar char="•"/>
            </a:pPr>
            <a:r>
              <a:rPr lang="en-IN" sz="1099" dirty="0">
                <a:solidFill>
                  <a:srgbClr val="2E2E38"/>
                </a:solidFill>
                <a:latin typeface="EYInterstate Light" panose="02000506000000020004" pitchFamily="2" charset="0"/>
                <a:cs typeface="+mn-cs"/>
              </a:rPr>
              <a:t>Per comparison of the distribution of withdrawal codes between the population and sample, the selected sample was deemed representative</a:t>
            </a:r>
          </a:p>
        </p:txBody>
      </p:sp>
      <p:sp>
        <p:nvSpPr>
          <p:cNvPr id="53" name="Arrow: Left-Right 52">
            <a:extLst>
              <a:ext uri="{FF2B5EF4-FFF2-40B4-BE49-F238E27FC236}">
                <a16:creationId xmlns:a16="http://schemas.microsoft.com/office/drawing/2014/main" id="{F36F4873-0732-435F-9B4C-766261ECA3D6}"/>
              </a:ext>
            </a:extLst>
          </p:cNvPr>
          <p:cNvSpPr/>
          <p:nvPr/>
        </p:nvSpPr>
        <p:spPr>
          <a:xfrm>
            <a:off x="7165659" y="3761496"/>
            <a:ext cx="3475310" cy="2572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1963" rtlCol="0" anchor="b" anchorCtr="0">
            <a:spAutoFit/>
          </a:bodyPr>
          <a:lstStyle/>
          <a:p>
            <a:pPr algn="ctr" defTabSz="913943"/>
            <a:r>
              <a:rPr lang="en-US" sz="1199" b="1" dirty="0">
                <a:solidFill>
                  <a:srgbClr val="2E2E38"/>
                </a:solidFill>
                <a:latin typeface="EYInterstate Light"/>
              </a:rPr>
              <a:t>Sample withdrawal codes</a:t>
            </a:r>
            <a:endParaRPr lang="en-US" sz="1199" dirty="0">
              <a:solidFill>
                <a:srgbClr val="2E2E38"/>
              </a:solidFill>
              <a:latin typeface="EYInterstate Light"/>
            </a:endParaRPr>
          </a:p>
        </p:txBody>
      </p:sp>
      <p:cxnSp>
        <p:nvCxnSpPr>
          <p:cNvPr id="54" name="Straight Connector 53">
            <a:extLst>
              <a:ext uri="{FF2B5EF4-FFF2-40B4-BE49-F238E27FC236}">
                <a16:creationId xmlns:a16="http://schemas.microsoft.com/office/drawing/2014/main" id="{0463EECA-2192-4F6F-AC4E-F4752BF0D646}"/>
              </a:ext>
              <a:ext uri="{C183D7F6-B498-43B3-948B-1728B52AA6E4}">
                <adec:decorative xmlns:adec="http://schemas.microsoft.com/office/drawing/2017/decorative" val="1"/>
              </a:ext>
            </a:extLst>
          </p:cNvPr>
          <p:cNvCxnSpPr>
            <a:stCxn id="53" idx="4"/>
            <a:endCxn id="53" idx="6"/>
          </p:cNvCxnSpPr>
          <p:nvPr/>
        </p:nvCxnSpPr>
        <p:spPr>
          <a:xfrm>
            <a:off x="7165659" y="4018730"/>
            <a:ext cx="347531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descr="Please refer to notes section for 'Graph 2 -Sample withdrawal codes' chart description">
            <a:extLst>
              <a:ext uri="{FF2B5EF4-FFF2-40B4-BE49-F238E27FC236}">
                <a16:creationId xmlns:a16="http://schemas.microsoft.com/office/drawing/2014/main" id="{06CC03BF-E86A-4550-9C80-ED6B8271968B}"/>
              </a:ext>
            </a:extLst>
          </p:cNvPr>
          <p:cNvGrpSpPr/>
          <p:nvPr/>
        </p:nvGrpSpPr>
        <p:grpSpPr>
          <a:xfrm>
            <a:off x="6307667" y="3978394"/>
            <a:ext cx="5284573" cy="2249364"/>
            <a:chOff x="6339155" y="3896815"/>
            <a:chExt cx="5255945" cy="2446059"/>
          </a:xfrm>
        </p:grpSpPr>
        <p:graphicFrame>
          <p:nvGraphicFramePr>
            <p:cNvPr id="33" name="Chart 32">
              <a:extLst>
                <a:ext uri="{FF2B5EF4-FFF2-40B4-BE49-F238E27FC236}">
                  <a16:creationId xmlns:a16="http://schemas.microsoft.com/office/drawing/2014/main" id="{85036E2A-B3B9-401D-9916-01DC4694943F}"/>
                </a:ext>
                <a:ext uri="{C183D7F6-B498-43B3-948B-1728B52AA6E4}">
                  <adec:decorative xmlns:adec="http://schemas.microsoft.com/office/drawing/2017/decorative" val="1"/>
                </a:ext>
              </a:extLst>
            </p:cNvPr>
            <p:cNvGraphicFramePr/>
            <p:nvPr/>
          </p:nvGraphicFramePr>
          <p:xfrm>
            <a:off x="6339155" y="4014568"/>
            <a:ext cx="5255945" cy="2328306"/>
          </p:xfrm>
          <a:graphic>
            <a:graphicData uri="http://schemas.openxmlformats.org/drawingml/2006/chart">
              <c:chart xmlns:c="http://schemas.openxmlformats.org/drawingml/2006/chart" xmlns:r="http://schemas.openxmlformats.org/officeDocument/2006/relationships" r:id="rId10"/>
            </a:graphicData>
          </a:graphic>
        </p:graphicFrame>
        <p:sp>
          <p:nvSpPr>
            <p:cNvPr id="7" name="TextBox 6">
              <a:extLst>
                <a:ext uri="{FF2B5EF4-FFF2-40B4-BE49-F238E27FC236}">
                  <a16:creationId xmlns:a16="http://schemas.microsoft.com/office/drawing/2014/main" id="{89901614-BA8E-4F17-BA4F-F1AAC30CA0C8}"/>
                </a:ext>
              </a:extLst>
            </p:cNvPr>
            <p:cNvSpPr txBox="1"/>
            <p:nvPr/>
          </p:nvSpPr>
          <p:spPr>
            <a:xfrm>
              <a:off x="7972745" y="5069772"/>
              <a:ext cx="482885" cy="298543"/>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1999" b="1" dirty="0">
                  <a:solidFill>
                    <a:srgbClr val="2E2E38"/>
                  </a:solidFill>
                  <a:latin typeface="EYInterstate Light"/>
                </a:rPr>
                <a:t>100</a:t>
              </a:r>
            </a:p>
          </p:txBody>
        </p:sp>
        <p:sp>
          <p:nvSpPr>
            <p:cNvPr id="8" name="TextBox 7">
              <a:extLst>
                <a:ext uri="{FF2B5EF4-FFF2-40B4-BE49-F238E27FC236}">
                  <a16:creationId xmlns:a16="http://schemas.microsoft.com/office/drawing/2014/main" id="{96549C57-EBC1-4418-8008-093C3D689C4D}"/>
                </a:ext>
              </a:extLst>
            </p:cNvPr>
            <p:cNvSpPr txBox="1"/>
            <p:nvPr/>
          </p:nvSpPr>
          <p:spPr>
            <a:xfrm>
              <a:off x="10089223" y="3896815"/>
              <a:ext cx="1160980" cy="180819"/>
            </a:xfrm>
            <a:prstGeom prst="rect">
              <a:avLst/>
            </a:prstGeom>
            <a:noFill/>
          </p:spPr>
          <p:txBody>
            <a:bodyPr wrap="square" lIns="0" tIns="36557" rIns="0" bIns="0" rtlCol="0">
              <a:spAutoFit/>
            </a:bodyPr>
            <a:lstStyle/>
            <a:p>
              <a:pPr defTabSz="913943">
                <a:lnSpc>
                  <a:spcPct val="85000"/>
                </a:lnSpc>
                <a:spcAft>
                  <a:spcPts val="600"/>
                </a:spcAft>
                <a:buClr>
                  <a:srgbClr val="27ACAA"/>
                </a:buClr>
                <a:buSzPct val="70000"/>
              </a:pPr>
              <a:r>
                <a:rPr lang="en-IN" sz="1099" b="1" dirty="0">
                  <a:solidFill>
                    <a:srgbClr val="2E2E38"/>
                  </a:solidFill>
                  <a:latin typeface="EYInterstate Light"/>
                </a:rPr>
                <a:t>Withdrawal code</a:t>
              </a:r>
            </a:p>
          </p:txBody>
        </p:sp>
      </p:grpSp>
      <p:sp>
        <p:nvSpPr>
          <p:cNvPr id="28" name="source_63804743468530966221" descr="Source">
            <a:extLst>
              <a:ext uri="{FF2B5EF4-FFF2-40B4-BE49-F238E27FC236}">
                <a16:creationId xmlns:a16="http://schemas.microsoft.com/office/drawing/2014/main" id="{21816E44-60C0-4AED-822B-F83869558308}"/>
              </a:ext>
            </a:extLst>
          </p:cNvPr>
          <p:cNvSpPr txBox="1"/>
          <p:nvPr/>
        </p:nvSpPr>
        <p:spPr>
          <a:xfrm>
            <a:off x="612777" y="6484233"/>
            <a:ext cx="2592361" cy="316373"/>
          </a:xfrm>
          <a:prstGeom prst="rect">
            <a:avLst/>
          </a:prstGeom>
          <a:noFill/>
        </p:spPr>
        <p:txBody>
          <a:bodyPr vert="horz" wrap="square" lIns="0" tIns="0" rIns="0" bIns="0" rtlCol="0">
            <a:spAutoFit/>
          </a:bodyPr>
          <a:lstStyle/>
          <a:p>
            <a:pPr defTabSz="913943">
              <a:lnSpc>
                <a:spcPct val="85000"/>
              </a:lnSpc>
              <a:spcAft>
                <a:spcPts val="600"/>
              </a:spcAft>
              <a:buSzPct val="75000"/>
            </a:pPr>
            <a:r>
              <a:rPr lang="en-US" sz="800" dirty="0">
                <a:solidFill>
                  <a:srgbClr val="2E2E38"/>
                </a:solidFill>
                <a:latin typeface="EYInterstate Light"/>
                <a:cs typeface="Arial" panose="020B0604020202020204" pitchFamily="34" charset="0"/>
              </a:rPr>
              <a:t>Source: DESE withdrawal population data – 2021 graduation cohort; EY DESE, BPS, and school interviews; BPS and DESE policies</a:t>
            </a:r>
          </a:p>
        </p:txBody>
      </p:sp>
      <p:sp>
        <p:nvSpPr>
          <p:cNvPr id="14" name="TextBox 13">
            <a:extLst>
              <a:ext uri="{FF2B5EF4-FFF2-40B4-BE49-F238E27FC236}">
                <a16:creationId xmlns:a16="http://schemas.microsoft.com/office/drawing/2014/main" id="{EBCF803D-920C-453D-B62F-9D6017388790}"/>
              </a:ext>
            </a:extLst>
          </p:cNvPr>
          <p:cNvSpPr txBox="1"/>
          <p:nvPr/>
        </p:nvSpPr>
        <p:spPr>
          <a:xfrm>
            <a:off x="3903405" y="6381136"/>
            <a:ext cx="5047023" cy="428944"/>
          </a:xfrm>
          <a:prstGeom prst="rect">
            <a:avLst/>
          </a:prstGeom>
          <a:noFill/>
        </p:spPr>
        <p:txBody>
          <a:bodyPr wrap="square" lIns="0" tIns="36557" rIns="0" bIns="0" rtlCol="0">
            <a:spAutoFit/>
          </a:bodyPr>
          <a:lstStyle/>
          <a:p>
            <a:pPr algn="ctr" defTabSz="913943">
              <a:lnSpc>
                <a:spcPct val="85000"/>
              </a:lnSpc>
              <a:spcAft>
                <a:spcPts val="600"/>
              </a:spcAft>
              <a:buClr>
                <a:srgbClr val="27ACAA"/>
              </a:buClr>
              <a:buSzPct val="70000"/>
            </a:pPr>
            <a:r>
              <a:rPr lang="en-US" sz="999" i="1" dirty="0">
                <a:solidFill>
                  <a:srgbClr val="2E2E38"/>
                </a:solidFill>
                <a:latin typeface="EYInterstate Ligh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999" dirty="0">
              <a:solidFill>
                <a:srgbClr val="2E2E38"/>
              </a:solidFill>
              <a:latin typeface="EYInterstate Light"/>
            </a:endParaRPr>
          </a:p>
        </p:txBody>
      </p:sp>
      <p:sp>
        <p:nvSpPr>
          <p:cNvPr id="3" name="Date Placeholder 2">
            <a:extLst>
              <a:ext uri="{FF2B5EF4-FFF2-40B4-BE49-F238E27FC236}">
                <a16:creationId xmlns:a16="http://schemas.microsoft.com/office/drawing/2014/main" id="{E71F8F17-3C52-49FE-8F31-FA7D697032B7}"/>
              </a:ext>
            </a:extLst>
          </p:cNvPr>
          <p:cNvSpPr>
            <a:spLocks noGrp="1"/>
          </p:cNvSpPr>
          <p:nvPr>
            <p:ph type="dt" sz="half" idx="10"/>
          </p:nvPr>
        </p:nvSpPr>
        <p:spPr>
          <a:xfrm>
            <a:off x="9124334" y="6561400"/>
            <a:ext cx="1154939" cy="180047"/>
          </a:xfrm>
        </p:spPr>
        <p:txBody>
          <a:bodyPr/>
          <a:lstStyle/>
          <a:p>
            <a:r>
              <a:rPr lang="en-US" dirty="0">
                <a:solidFill>
                  <a:srgbClr val="2E2E38"/>
                </a:solidFill>
              </a:rPr>
              <a:t>February 2023</a:t>
            </a:r>
            <a:endParaRPr lang="en-IN" dirty="0">
              <a:solidFill>
                <a:srgbClr val="2E2E38"/>
              </a:solidFill>
            </a:endParaRPr>
          </a:p>
        </p:txBody>
      </p:sp>
      <p:sp>
        <p:nvSpPr>
          <p:cNvPr id="4" name="Slide Number Placeholder 3">
            <a:extLst>
              <a:ext uri="{FF2B5EF4-FFF2-40B4-BE49-F238E27FC236}">
                <a16:creationId xmlns:a16="http://schemas.microsoft.com/office/drawing/2014/main" id="{0BD6AAED-C312-4337-9B09-87402114F8BF}"/>
              </a:ext>
            </a:extLst>
          </p:cNvPr>
          <p:cNvSpPr>
            <a:spLocks noGrp="1"/>
          </p:cNvSpPr>
          <p:nvPr>
            <p:ph type="sldNum" sz="quarter" idx="12"/>
          </p:nvPr>
        </p:nvSpPr>
        <p:spPr/>
        <p:txBody>
          <a:bodyPr/>
          <a:lstStyle/>
          <a:p>
            <a:r>
              <a:rPr lang="en-IN" dirty="0">
                <a:solidFill>
                  <a:srgbClr val="2E2E38"/>
                </a:solidFill>
              </a:rPr>
              <a:t>Page </a:t>
            </a:r>
            <a:fld id="{F1BC30E3-FFE5-4B91-AA19-87A149EBB9EE}" type="slidenum">
              <a:rPr lang="en-GB">
                <a:solidFill>
                  <a:srgbClr val="2E2E38"/>
                </a:solidFill>
              </a:rPr>
              <a:pPr/>
              <a:t>78</a:t>
            </a:fld>
            <a:endParaRPr lang="en-GB" dirty="0">
              <a:solidFill>
                <a:srgbClr val="2E2E38"/>
              </a:solidFill>
            </a:endParaRPr>
          </a:p>
        </p:txBody>
      </p:sp>
    </p:spTree>
    <p:extLst>
      <p:ext uri="{BB962C8B-B14F-4D97-AF65-F5344CB8AC3E}">
        <p14:creationId xmlns:p14="http://schemas.microsoft.com/office/powerpoint/2010/main" val="2185743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94213" name="think-cell Slide" r:id="rId7" imgW="360" imgH="360" progId="TCLayout.ActiveDocument.1">
                  <p:embed/>
                </p:oleObj>
              </mc:Choice>
              <mc:Fallback>
                <p:oleObj name="think-cell Slide" r:id="rId7"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8"/>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24D4C28-E9F6-4477-B54A-5C06DCE16FB9}"/>
              </a:ext>
            </a:extLst>
          </p:cNvPr>
          <p:cNvSpPr>
            <a:spLocks noGrp="1"/>
          </p:cNvSpPr>
          <p:nvPr>
            <p:ph type="title"/>
          </p:nvPr>
        </p:nvSpPr>
        <p:spPr>
          <a:xfrm>
            <a:off x="612776" y="285135"/>
            <a:ext cx="10972800" cy="599945"/>
          </a:xfrm>
        </p:spPr>
        <p:txBody>
          <a:bodyPr vert="horz"/>
          <a:lstStyle/>
          <a:p>
            <a:r>
              <a:rPr lang="en-GB" dirty="0"/>
              <a:t>Appendix</a:t>
            </a:r>
            <a:br>
              <a:rPr lang="en-GB" dirty="0"/>
            </a:br>
            <a:r>
              <a:rPr lang="en-GB" sz="1600" dirty="0"/>
              <a:t>A significant portion of the sample of withdrawals did not have appropriate documentation</a:t>
            </a:r>
          </a:p>
        </p:txBody>
      </p:sp>
      <p:sp>
        <p:nvSpPr>
          <p:cNvPr id="25" name="Rectangle 24">
            <a:extLst>
              <a:ext uri="{FF2B5EF4-FFF2-40B4-BE49-F238E27FC236}">
                <a16:creationId xmlns:a16="http://schemas.microsoft.com/office/drawing/2014/main" id="{F0C892E2-DD2E-4F10-8F72-D1D5C11547C5}"/>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43" name="Text box_6380524123959099444">
            <a:extLst>
              <a:ext uri="{FF2B5EF4-FFF2-40B4-BE49-F238E27FC236}">
                <a16:creationId xmlns:a16="http://schemas.microsoft.com/office/drawing/2014/main" id="{0DE56B2B-8897-4985-B30F-9DE8364EA157}"/>
              </a:ext>
            </a:extLst>
          </p:cNvPr>
          <p:cNvSpPr/>
          <p:nvPr>
            <p:custDataLst>
              <p:tags r:id="rId3"/>
            </p:custDataLst>
          </p:nvPr>
        </p:nvSpPr>
        <p:spPr>
          <a:xfrm>
            <a:off x="9858866" y="505341"/>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2a. Enrollment</a:t>
            </a:r>
          </a:p>
        </p:txBody>
      </p:sp>
      <p:sp>
        <p:nvSpPr>
          <p:cNvPr id="44" name="Text box_6380524123959099444">
            <a:extLst>
              <a:ext uri="{FF2B5EF4-FFF2-40B4-BE49-F238E27FC236}">
                <a16:creationId xmlns:a16="http://schemas.microsoft.com/office/drawing/2014/main" id="{A4A98671-CEF0-4C3E-8A2A-D4105873C12D}"/>
              </a:ext>
            </a:extLst>
          </p:cNvPr>
          <p:cNvSpPr/>
          <p:nvPr>
            <p:custDataLst>
              <p:tags r:id="rId4"/>
            </p:custDataLst>
          </p:nvPr>
        </p:nvSpPr>
        <p:spPr>
          <a:xfrm>
            <a:off x="10737050" y="505341"/>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2b. Exit</a:t>
            </a:r>
          </a:p>
        </p:txBody>
      </p:sp>
      <p:sp>
        <p:nvSpPr>
          <p:cNvPr id="32" name="Arrow: Left-Right 31">
            <a:extLst>
              <a:ext uri="{FF2B5EF4-FFF2-40B4-BE49-F238E27FC236}">
                <a16:creationId xmlns:a16="http://schemas.microsoft.com/office/drawing/2014/main" id="{4DBE352D-FA03-4783-ADD0-CD18C3ED763C}"/>
              </a:ext>
            </a:extLst>
          </p:cNvPr>
          <p:cNvSpPr/>
          <p:nvPr/>
        </p:nvSpPr>
        <p:spPr>
          <a:xfrm>
            <a:off x="1348970" y="1109456"/>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Sample results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3" name="Straight Connector 32">
            <a:extLst>
              <a:ext uri="{FF2B5EF4-FFF2-40B4-BE49-F238E27FC236}">
                <a16:creationId xmlns:a16="http://schemas.microsoft.com/office/drawing/2014/main" id="{3F040324-3A6D-4B32-9FAC-93D21A440D01}"/>
              </a:ext>
              <a:ext uri="{C183D7F6-B498-43B3-948B-1728B52AA6E4}">
                <adec:decorative xmlns:adec="http://schemas.microsoft.com/office/drawing/2017/decorative" val="1"/>
              </a:ext>
            </a:extLst>
          </p:cNvPr>
          <p:cNvCxnSpPr>
            <a:stCxn id="32" idx="4"/>
            <a:endCxn id="32" idx="6"/>
          </p:cNvCxnSpPr>
          <p:nvPr/>
        </p:nvCxnSpPr>
        <p:spPr>
          <a:xfrm>
            <a:off x="1348970" y="1366825"/>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Content Placeholder 3">
            <a:extLst>
              <a:ext uri="{FF2B5EF4-FFF2-40B4-BE49-F238E27FC236}">
                <a16:creationId xmlns:a16="http://schemas.microsoft.com/office/drawing/2014/main" id="{05D5A66C-F34B-46B4-9691-55E60DA8D438}"/>
              </a:ext>
            </a:extLst>
          </p:cNvPr>
          <p:cNvSpPr txBox="1">
            <a:spLocks/>
          </p:cNvSpPr>
          <p:nvPr/>
        </p:nvSpPr>
        <p:spPr>
          <a:xfrm>
            <a:off x="622107" y="1405091"/>
            <a:ext cx="5380653" cy="1744067"/>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20 of 100 samples (20%) had documentation immediately available in Aspen</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Of those 20 all samples had sufficient and acceptable documentation, per BPS policy </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6 of the 20 were parent confirmations consisting of signed forms and emails from parents </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Timeliness of withdrawal:</a:t>
            </a:r>
          </a:p>
          <a:p>
            <a:pPr marL="365760"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16 of the 20 samples had documentation with identifiable dates </a:t>
            </a:r>
          </a:p>
          <a:p>
            <a:pPr marL="365760"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1 withdrawal had documentation that had more than a two-week difference between documentation date and withdrawal date</a:t>
            </a:r>
          </a:p>
        </p:txBody>
      </p:sp>
      <p:sp>
        <p:nvSpPr>
          <p:cNvPr id="35" name="Arrow: Left-Right 34">
            <a:extLst>
              <a:ext uri="{FF2B5EF4-FFF2-40B4-BE49-F238E27FC236}">
                <a16:creationId xmlns:a16="http://schemas.microsoft.com/office/drawing/2014/main" id="{38C0948F-B4C2-4B74-AFF8-61FDD446D773}"/>
              </a:ext>
              <a:ext uri="{C183D7F6-B498-43B3-948B-1728B52AA6E4}">
                <adec:decorative xmlns:adec="http://schemas.microsoft.com/office/drawing/2017/decorative" val="0"/>
              </a:ext>
            </a:extLst>
          </p:cNvPr>
          <p:cNvSpPr/>
          <p:nvPr/>
        </p:nvSpPr>
        <p:spPr>
          <a:xfrm>
            <a:off x="7086245" y="1121179"/>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Context</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9" name="Straight Connector 38">
            <a:extLst>
              <a:ext uri="{FF2B5EF4-FFF2-40B4-BE49-F238E27FC236}">
                <a16:creationId xmlns:a16="http://schemas.microsoft.com/office/drawing/2014/main" id="{637C1D10-0583-43BB-8E88-6E1492BFCA62}"/>
              </a:ext>
              <a:ext uri="{C183D7F6-B498-43B3-948B-1728B52AA6E4}">
                <adec:decorative xmlns:adec="http://schemas.microsoft.com/office/drawing/2017/decorative" val="1"/>
              </a:ext>
            </a:extLst>
          </p:cNvPr>
          <p:cNvCxnSpPr>
            <a:stCxn id="35" idx="4"/>
            <a:endCxn id="35" idx="6"/>
          </p:cNvCxnSpPr>
          <p:nvPr/>
        </p:nvCxnSpPr>
        <p:spPr>
          <a:xfrm>
            <a:off x="7086245" y="137854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 name="Content Placeholder 4">
            <a:extLst>
              <a:ext uri="{FF2B5EF4-FFF2-40B4-BE49-F238E27FC236}">
                <a16:creationId xmlns:a16="http://schemas.microsoft.com/office/drawing/2014/main" id="{EC343A84-3CFD-450F-A6A1-53058981D0E1}"/>
              </a:ext>
            </a:extLst>
          </p:cNvPr>
          <p:cNvSpPr txBox="1">
            <a:spLocks/>
          </p:cNvSpPr>
          <p:nvPr/>
        </p:nvSpPr>
        <p:spPr>
          <a:xfrm>
            <a:off x="6211273" y="1405091"/>
            <a:ext cx="5380652" cy="1862048"/>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In October 2021, a FAQ document was distributed to schools and included a list of acceptable documentation for the 2021-22 school </a:t>
            </a:r>
            <a:r>
              <a:rPr kumimoji="0" lang="en-IN" sz="1100" b="0" i="1"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year (see Appendix 2 for details about acceptable documentation).</a:t>
            </a:r>
          </a:p>
          <a:p>
            <a:pPr marL="365760"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IN"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Note that BPS has since created clearer policies and has better communicated these policies for the 2022-23 school year</a:t>
            </a:r>
            <a:r>
              <a:rPr kumimoji="0" lang="en-IN" sz="1100" b="0" i="1"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 (see later slides for more detailed descriptions of the most recent policy).</a:t>
            </a:r>
          </a:p>
          <a:p>
            <a:pPr marL="0" marR="0" lvl="0"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endParaRPr kumimoji="0" lang="en-IN" sz="1000" b="0" i="1"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endParaRPr>
          </a:p>
          <a:p>
            <a:pPr marL="0" marR="0" lvl="0"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r>
              <a:rPr kumimoji="0" lang="en-IN" sz="1000" b="0" i="1"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Note: In order for an email or text to be considered acceptable, the following must be present in the communication: name of the student, name of the parent and what school/where the student is going to.</a:t>
            </a:r>
          </a:p>
        </p:txBody>
      </p:sp>
      <p:sp>
        <p:nvSpPr>
          <p:cNvPr id="56" name="Arrow: Left-Right 55">
            <a:extLst>
              <a:ext uri="{FF2B5EF4-FFF2-40B4-BE49-F238E27FC236}">
                <a16:creationId xmlns:a16="http://schemas.microsoft.com/office/drawing/2014/main" id="{CE3ACAE7-F419-428F-AF1F-58AA3070EA25}"/>
              </a:ext>
            </a:extLst>
          </p:cNvPr>
          <p:cNvSpPr/>
          <p:nvPr/>
        </p:nvSpPr>
        <p:spPr>
          <a:xfrm>
            <a:off x="4360615" y="3269466"/>
            <a:ext cx="3477120" cy="302473"/>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Sample testing results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7" name="Straight Connector 56">
            <a:extLst>
              <a:ext uri="{FF2B5EF4-FFF2-40B4-BE49-F238E27FC236}">
                <a16:creationId xmlns:a16="http://schemas.microsoft.com/office/drawing/2014/main" id="{2CD3CEBA-B440-4BA7-B383-E3A04DF9279F}"/>
              </a:ext>
              <a:ext uri="{C183D7F6-B498-43B3-948B-1728B52AA6E4}">
                <adec:decorative xmlns:adec="http://schemas.microsoft.com/office/drawing/2017/decorative" val="1"/>
              </a:ext>
            </a:extLst>
          </p:cNvPr>
          <p:cNvCxnSpPr>
            <a:stCxn id="56" idx="4"/>
            <a:endCxn id="56" idx="6"/>
          </p:cNvCxnSpPr>
          <p:nvPr/>
        </p:nvCxnSpPr>
        <p:spPr>
          <a:xfrm>
            <a:off x="4360615" y="3571939"/>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Arrow: Left-Right 44">
            <a:extLst>
              <a:ext uri="{FF2B5EF4-FFF2-40B4-BE49-F238E27FC236}">
                <a16:creationId xmlns:a16="http://schemas.microsoft.com/office/drawing/2014/main" id="{E69054E1-222F-4386-9A9B-4399ECB94A47}"/>
              </a:ext>
            </a:extLst>
          </p:cNvPr>
          <p:cNvSpPr/>
          <p:nvPr/>
        </p:nvSpPr>
        <p:spPr>
          <a:xfrm>
            <a:off x="465584" y="3596438"/>
            <a:ext cx="3200399" cy="401726"/>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Does the withdrawal have documentation?</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9" name="Straight Connector 48">
            <a:extLst>
              <a:ext uri="{FF2B5EF4-FFF2-40B4-BE49-F238E27FC236}">
                <a16:creationId xmlns:a16="http://schemas.microsoft.com/office/drawing/2014/main" id="{CDE43802-D91A-4CC5-A44C-66AB5A694F18}"/>
              </a:ext>
              <a:ext uri="{C183D7F6-B498-43B3-948B-1728B52AA6E4}">
                <adec:decorative xmlns:adec="http://schemas.microsoft.com/office/drawing/2017/decorative" val="1"/>
              </a:ext>
            </a:extLst>
          </p:cNvPr>
          <p:cNvCxnSpPr>
            <a:stCxn id="45" idx="4"/>
            <a:endCxn id="45" idx="6"/>
          </p:cNvCxnSpPr>
          <p:nvPr/>
        </p:nvCxnSpPr>
        <p:spPr>
          <a:xfrm>
            <a:off x="465584" y="3998164"/>
            <a:ext cx="320039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8" name="Chart 7" descr="Please refer to notes section for 'Graph one - Does the withdrawal have documentation' chart description">
            <a:extLst>
              <a:ext uri="{FF2B5EF4-FFF2-40B4-BE49-F238E27FC236}">
                <a16:creationId xmlns:a16="http://schemas.microsoft.com/office/drawing/2014/main" id="{C8ED3C4B-31D0-47C8-A5EA-F0B5F8D4792A}"/>
              </a:ext>
            </a:extLst>
          </p:cNvPr>
          <p:cNvGraphicFramePr/>
          <p:nvPr>
            <p:extLst>
              <p:ext uri="{D42A27DB-BD31-4B8C-83A1-F6EECF244321}">
                <p14:modId xmlns:p14="http://schemas.microsoft.com/office/powerpoint/2010/main" val="1628279994"/>
              </p:ext>
            </p:extLst>
          </p:nvPr>
        </p:nvGraphicFramePr>
        <p:xfrm>
          <a:off x="622106" y="3972232"/>
          <a:ext cx="3200400" cy="2358484"/>
        </p:xfrm>
        <a:graphic>
          <a:graphicData uri="http://schemas.openxmlformats.org/drawingml/2006/chart">
            <c:chart xmlns:c="http://schemas.openxmlformats.org/drawingml/2006/chart" xmlns:r="http://schemas.openxmlformats.org/officeDocument/2006/relationships" r:id="rId9"/>
          </a:graphicData>
        </a:graphic>
      </p:graphicFrame>
      <p:cxnSp>
        <p:nvCxnSpPr>
          <p:cNvPr id="11" name="Straight Connector 10">
            <a:extLst>
              <a:ext uri="{FF2B5EF4-FFF2-40B4-BE49-F238E27FC236}">
                <a16:creationId xmlns:a16="http://schemas.microsoft.com/office/drawing/2014/main" id="{CE356A9F-01D0-4A7B-83D0-065FD0F28FED}"/>
              </a:ext>
              <a:ext uri="{C183D7F6-B498-43B3-948B-1728B52AA6E4}">
                <adec:decorative xmlns:adec="http://schemas.microsoft.com/office/drawing/2017/decorative" val="1"/>
              </a:ext>
            </a:extLst>
          </p:cNvPr>
          <p:cNvCxnSpPr/>
          <p:nvPr/>
        </p:nvCxnSpPr>
        <p:spPr>
          <a:xfrm flipV="1">
            <a:off x="3865894" y="3663715"/>
            <a:ext cx="0" cy="2667001"/>
          </a:xfrm>
          <a:prstGeom prst="line">
            <a:avLst/>
          </a:prstGeom>
          <a:ln w="9525">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3" name="Arrow: Left-Right 52">
            <a:extLst>
              <a:ext uri="{FF2B5EF4-FFF2-40B4-BE49-F238E27FC236}">
                <a16:creationId xmlns:a16="http://schemas.microsoft.com/office/drawing/2014/main" id="{CC9A88B4-DCFB-4072-9A53-5499D3A54483}"/>
              </a:ext>
            </a:extLst>
          </p:cNvPr>
          <p:cNvSpPr/>
          <p:nvPr/>
        </p:nvSpPr>
        <p:spPr>
          <a:xfrm>
            <a:off x="3955002" y="3596438"/>
            <a:ext cx="3200399" cy="401726"/>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Is the documentation sufficient and acceptable?</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54" name="Straight Connector 53">
            <a:extLst>
              <a:ext uri="{FF2B5EF4-FFF2-40B4-BE49-F238E27FC236}">
                <a16:creationId xmlns:a16="http://schemas.microsoft.com/office/drawing/2014/main" id="{C6CB7CE9-5BCF-4128-9685-DBF967624CE3}"/>
              </a:ext>
              <a:ext uri="{C183D7F6-B498-43B3-948B-1728B52AA6E4}">
                <adec:decorative xmlns:adec="http://schemas.microsoft.com/office/drawing/2017/decorative" val="1"/>
              </a:ext>
            </a:extLst>
          </p:cNvPr>
          <p:cNvCxnSpPr>
            <a:stCxn id="53" idx="4"/>
            <a:endCxn id="53" idx="6"/>
          </p:cNvCxnSpPr>
          <p:nvPr/>
        </p:nvCxnSpPr>
        <p:spPr>
          <a:xfrm>
            <a:off x="3955002" y="3998164"/>
            <a:ext cx="320039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7" name="Chart 36" descr="Please refer to notes section for 'Graph two - Is the documentation sufficient and acceptable' chart description">
            <a:extLst>
              <a:ext uri="{FF2B5EF4-FFF2-40B4-BE49-F238E27FC236}">
                <a16:creationId xmlns:a16="http://schemas.microsoft.com/office/drawing/2014/main" id="{7F829972-5F3F-43A6-8EA7-76D73233269E}"/>
              </a:ext>
            </a:extLst>
          </p:cNvPr>
          <p:cNvGraphicFramePr/>
          <p:nvPr>
            <p:extLst>
              <p:ext uri="{D42A27DB-BD31-4B8C-83A1-F6EECF244321}">
                <p14:modId xmlns:p14="http://schemas.microsoft.com/office/powerpoint/2010/main" val="3518585093"/>
              </p:ext>
            </p:extLst>
          </p:nvPr>
        </p:nvGraphicFramePr>
        <p:xfrm>
          <a:off x="3865894" y="3968515"/>
          <a:ext cx="3200400" cy="2362201"/>
        </p:xfrm>
        <a:graphic>
          <a:graphicData uri="http://schemas.openxmlformats.org/drawingml/2006/chart">
            <c:chart xmlns:c="http://schemas.openxmlformats.org/drawingml/2006/chart" xmlns:r="http://schemas.openxmlformats.org/officeDocument/2006/relationships" r:id="rId10"/>
          </a:graphicData>
        </a:graphic>
      </p:graphicFrame>
      <p:cxnSp>
        <p:nvCxnSpPr>
          <p:cNvPr id="36" name="Straight Connector 35">
            <a:extLst>
              <a:ext uri="{FF2B5EF4-FFF2-40B4-BE49-F238E27FC236}">
                <a16:creationId xmlns:a16="http://schemas.microsoft.com/office/drawing/2014/main" id="{C3EC49A2-2BCB-4CCD-B0CD-B1DBBBC687E2}"/>
              </a:ext>
              <a:ext uri="{C183D7F6-B498-43B3-948B-1728B52AA6E4}">
                <adec:decorative xmlns:adec="http://schemas.microsoft.com/office/drawing/2017/decorative" val="1"/>
              </a:ext>
            </a:extLst>
          </p:cNvPr>
          <p:cNvCxnSpPr/>
          <p:nvPr/>
        </p:nvCxnSpPr>
        <p:spPr>
          <a:xfrm flipV="1">
            <a:off x="7244509" y="3663715"/>
            <a:ext cx="0" cy="2667001"/>
          </a:xfrm>
          <a:prstGeom prst="line">
            <a:avLst/>
          </a:prstGeom>
          <a:ln w="9525">
            <a:solidFill>
              <a:srgbClr val="747480"/>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9" name="Arrow: Left-Right 58">
            <a:extLst>
              <a:ext uri="{FF2B5EF4-FFF2-40B4-BE49-F238E27FC236}">
                <a16:creationId xmlns:a16="http://schemas.microsoft.com/office/drawing/2014/main" id="{FD495772-F1C0-4A5A-AA66-19980E26EA37}"/>
              </a:ext>
            </a:extLst>
          </p:cNvPr>
          <p:cNvSpPr/>
          <p:nvPr/>
        </p:nvSpPr>
        <p:spPr>
          <a:xfrm>
            <a:off x="7478911" y="3753694"/>
            <a:ext cx="3477120" cy="2419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2E2E38"/>
                </a:solidFill>
                <a:effectLst/>
                <a:uLnTx/>
                <a:uFillTx/>
                <a:latin typeface="EYInterstate Light"/>
                <a:ea typeface="+mn-ea"/>
                <a:cs typeface="+mn-cs"/>
              </a:rPr>
              <a:t>Distribution of documentation types (20)</a:t>
            </a: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60" name="Straight Connector 59">
            <a:extLst>
              <a:ext uri="{FF2B5EF4-FFF2-40B4-BE49-F238E27FC236}">
                <a16:creationId xmlns:a16="http://schemas.microsoft.com/office/drawing/2014/main" id="{F0514070-F513-4C5C-B047-BD9B06841414}"/>
              </a:ext>
              <a:ext uri="{C183D7F6-B498-43B3-948B-1728B52AA6E4}">
                <adec:decorative xmlns:adec="http://schemas.microsoft.com/office/drawing/2017/decorative" val="1"/>
              </a:ext>
            </a:extLst>
          </p:cNvPr>
          <p:cNvCxnSpPr>
            <a:cxnSpLocks/>
            <a:stCxn id="59" idx="4"/>
            <a:endCxn id="59" idx="6"/>
          </p:cNvCxnSpPr>
          <p:nvPr/>
        </p:nvCxnSpPr>
        <p:spPr>
          <a:xfrm>
            <a:off x="7478911" y="3995674"/>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8" name="Chart 37" descr="Please refer to notes section for 'Graph three - Distribution of documentation type (21)' chart description">
            <a:extLst>
              <a:ext uri="{FF2B5EF4-FFF2-40B4-BE49-F238E27FC236}">
                <a16:creationId xmlns:a16="http://schemas.microsoft.com/office/drawing/2014/main" id="{FA9A54DD-E694-47DA-AD54-C24354D95EA0}"/>
              </a:ext>
            </a:extLst>
          </p:cNvPr>
          <p:cNvGraphicFramePr/>
          <p:nvPr>
            <p:extLst>
              <p:ext uri="{D42A27DB-BD31-4B8C-83A1-F6EECF244321}">
                <p14:modId xmlns:p14="http://schemas.microsoft.com/office/powerpoint/2010/main" val="1891214575"/>
              </p:ext>
            </p:extLst>
          </p:nvPr>
        </p:nvGraphicFramePr>
        <p:xfrm>
          <a:off x="7297420" y="3982583"/>
          <a:ext cx="4297680" cy="2362201"/>
        </p:xfrm>
        <a:graphic>
          <a:graphicData uri="http://schemas.openxmlformats.org/drawingml/2006/chart">
            <c:chart xmlns:c="http://schemas.openxmlformats.org/drawingml/2006/chart" xmlns:r="http://schemas.openxmlformats.org/officeDocument/2006/relationships" r:id="rId11"/>
          </a:graphicData>
        </a:graphic>
      </p:graphicFrame>
      <p:sp>
        <p:nvSpPr>
          <p:cNvPr id="28" name="source_63804743468530966221" descr="Source">
            <a:extLst>
              <a:ext uri="{FF2B5EF4-FFF2-40B4-BE49-F238E27FC236}">
                <a16:creationId xmlns:a16="http://schemas.microsoft.com/office/drawing/2014/main" id="{8D1A9DA2-9296-47DE-85B9-FA84AE49BC2C}"/>
              </a:ext>
            </a:extLst>
          </p:cNvPr>
          <p:cNvSpPr txBox="1"/>
          <p:nvPr/>
        </p:nvSpPr>
        <p:spPr>
          <a:xfrm>
            <a:off x="609918" y="6479458"/>
            <a:ext cx="2952878"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DESE withdrawal population data – 2021 graduation cohort; Aspen; EY DESE, BPS, and school interviews; BPS and DESE policies</a:t>
            </a:r>
          </a:p>
        </p:txBody>
      </p:sp>
      <p:sp>
        <p:nvSpPr>
          <p:cNvPr id="7" name="TextBox 6">
            <a:extLst>
              <a:ext uri="{FF2B5EF4-FFF2-40B4-BE49-F238E27FC236}">
                <a16:creationId xmlns:a16="http://schemas.microsoft.com/office/drawing/2014/main" id="{D02CBEBC-E74C-4C48-85D8-AC6173F5C6BD}"/>
              </a:ext>
            </a:extLst>
          </p:cNvPr>
          <p:cNvSpPr txBox="1"/>
          <p:nvPr/>
        </p:nvSpPr>
        <p:spPr>
          <a:xfrm>
            <a:off x="3665983" y="6410573"/>
            <a:ext cx="5045397"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811CEC54-555D-41DB-A77A-BC128C33C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EB2DC1B7-1D98-4F39-AF08-DAB2946A4F0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261221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58397502"/>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1509"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5"/>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(5/8)</a:t>
            </a: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2"/>
            <a:ext cx="1476918" cy="3769624"/>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15" name="Rectangle 14">
            <a:extLst>
              <a:ext uri="{FF2B5EF4-FFF2-40B4-BE49-F238E27FC236}">
                <a16:creationId xmlns:a16="http://schemas.microsoft.com/office/drawing/2014/main" id="{5DCF1F6D-17F4-43BE-9FE0-E3BE0EE3D9E8}"/>
              </a:ext>
            </a:extLst>
          </p:cNvPr>
          <p:cNvSpPr/>
          <p:nvPr/>
        </p:nvSpPr>
        <p:spPr>
          <a:xfrm>
            <a:off x="2187082" y="1099611"/>
            <a:ext cx="9436594" cy="35386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bg1"/>
                </a:solidFill>
              </a:rPr>
              <a:t>Moderate risk data domains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53473"/>
            <a:ext cx="9436594" cy="3462476"/>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en-US" sz="1400" b="1" dirty="0"/>
              <a:t>AM bus – on time performance:</a:t>
            </a:r>
            <a:r>
              <a:rPr lang="en-US" sz="1400" dirty="0"/>
              <a:t> </a:t>
            </a:r>
          </a:p>
          <a:p>
            <a:pPr marL="144000" indent="-144000">
              <a:spcBef>
                <a:spcPts val="0"/>
              </a:spcBef>
              <a:buClrTx/>
              <a:buSzPct val="75000"/>
              <a:buFont typeface="Wingdings 3" panose="05040102010807070707" pitchFamily="18" charset="2"/>
              <a:buChar char=""/>
            </a:pPr>
            <a:r>
              <a:rPr lang="en-US" sz="1400" u="sng" dirty="0"/>
              <a:t>Observations</a:t>
            </a:r>
            <a:r>
              <a:rPr lang="en-US" sz="1400" dirty="0"/>
              <a:t>: When calculating the on time performance for morning school buses, the district does not have a systematic way to report and validate planned routes that are missing arrival data (e.g., uncovered, GPS device malfunctions). BPS’s calculations that are submitted to DESE for on-time AM bus arrivals omit a large portion of data for planned arrival routes (~25% of routes are missing data). In addition, significant portions of managing this BPS data process are the responsibility of one staff member and rely on daily manual processes</a:t>
            </a:r>
          </a:p>
          <a:p>
            <a:pPr marL="144000" indent="-144000">
              <a:spcBef>
                <a:spcPts val="0"/>
              </a:spcBef>
              <a:buClrTx/>
              <a:buSzPct val="75000"/>
              <a:buFont typeface="Wingdings 3" panose="05040102010807070707" pitchFamily="18" charset="2"/>
              <a:buChar char=""/>
            </a:pPr>
            <a:r>
              <a:rPr lang="en-US" sz="1400" u="sng" dirty="0"/>
              <a:t>Opportunities for improvement</a:t>
            </a:r>
            <a:r>
              <a:rPr lang="en-US" sz="1400" dirty="0"/>
              <a:t>: By performing a regular reconciliation between planned routes and arrival routes in the On-Screen software (route planning and tracking tool), BPS could report the potential number of missing routes to DESE as part of the monthly reporting. Implementing a data quality process that included reviews, data monitoring, and a data scorecard may further improve BPS’s ability to validate the causes of missing arrival data to improve reporting. In addition, identifying and hiring a secondary resource with the necessary technical skills to support this data process and implementing a separation of duties may reduce the risk of the process being managed by one person</a:t>
            </a:r>
          </a:p>
        </p:txBody>
      </p:sp>
      <p:sp>
        <p:nvSpPr>
          <p:cNvPr id="14" name="TextBox 13">
            <a:extLst>
              <a:ext uri="{FF2B5EF4-FFF2-40B4-BE49-F238E27FC236}">
                <a16:creationId xmlns:a16="http://schemas.microsoft.com/office/drawing/2014/main" id="{E5CBE3BD-034D-4136-93CF-0B470650500C}"/>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8</a:t>
            </a:fld>
            <a:endParaRPr dirty="0"/>
          </a:p>
        </p:txBody>
      </p:sp>
    </p:spTree>
    <p:extLst>
      <p:ext uri="{BB962C8B-B14F-4D97-AF65-F5344CB8AC3E}">
        <p14:creationId xmlns:p14="http://schemas.microsoft.com/office/powerpoint/2010/main" val="404461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4D4E9E6-D349-473C-AD3A-E1AC048B2000}"/>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21116723"/>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5237" name="think-cell Slide" r:id="rId7" imgW="473" imgH="476" progId="TCLayout.ActiveDocument.1">
                  <p:embed/>
                </p:oleObj>
              </mc:Choice>
              <mc:Fallback>
                <p:oleObj name="think-cell Slide" r:id="rId7" imgW="473" imgH="476" progId="TCLayout.ActiveDocument.1">
                  <p:embed/>
                  <p:pic>
                    <p:nvPicPr>
                      <p:cNvPr id="4" name="Object 3" hidden="1">
                        <a:extLst>
                          <a:ext uri="{FF2B5EF4-FFF2-40B4-BE49-F238E27FC236}">
                            <a16:creationId xmlns:a16="http://schemas.microsoft.com/office/drawing/2014/main" id="{04D4E9E6-D349-473C-AD3A-E1AC048B2000}"/>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7F5741-C6BE-4249-B39F-4FE137886791}"/>
              </a:ext>
            </a:extLst>
          </p:cNvPr>
          <p:cNvSpPr>
            <a:spLocks noGrp="1"/>
          </p:cNvSpPr>
          <p:nvPr>
            <p:ph type="title"/>
          </p:nvPr>
        </p:nvSpPr>
        <p:spPr>
          <a:xfrm>
            <a:off x="609918" y="294200"/>
            <a:ext cx="10972800" cy="632531"/>
          </a:xfrm>
        </p:spPr>
        <p:txBody>
          <a:bodyPr vert="horz"/>
          <a:lstStyle/>
          <a:p>
            <a:r>
              <a:rPr lang="en-US" dirty="0"/>
              <a:t>Appendix</a:t>
            </a:r>
            <a:br>
              <a:rPr lang="en-US" dirty="0"/>
            </a:br>
            <a:r>
              <a:rPr lang="en-US" sz="1600" dirty="0"/>
              <a:t>Distribution of documentation retained by withdrawal code </a:t>
            </a:r>
          </a:p>
        </p:txBody>
      </p:sp>
      <p:sp>
        <p:nvSpPr>
          <p:cNvPr id="14" name="Rectangle 13">
            <a:extLst>
              <a:ext uri="{FF2B5EF4-FFF2-40B4-BE49-F238E27FC236}">
                <a16:creationId xmlns:a16="http://schemas.microsoft.com/office/drawing/2014/main" id="{5E4FE828-8CC5-49A5-AC84-60399B8A3024}"/>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2. Student enrollment and exit</a:t>
            </a:r>
          </a:p>
        </p:txBody>
      </p:sp>
      <p:sp>
        <p:nvSpPr>
          <p:cNvPr id="18" name="Text box_6380524123959099444">
            <a:extLst>
              <a:ext uri="{FF2B5EF4-FFF2-40B4-BE49-F238E27FC236}">
                <a16:creationId xmlns:a16="http://schemas.microsoft.com/office/drawing/2014/main" id="{41859CCC-2FF0-42CD-AB15-74DC916188DB}"/>
              </a:ext>
            </a:extLst>
          </p:cNvPr>
          <p:cNvSpPr/>
          <p:nvPr>
            <p:custDataLst>
              <p:tags r:id="rId3"/>
            </p:custDataLst>
          </p:nvPr>
        </p:nvSpPr>
        <p:spPr>
          <a:xfrm>
            <a:off x="9858866" y="505341"/>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b="1" dirty="0">
                <a:solidFill>
                  <a:schemeClr val="bg1"/>
                </a:solidFill>
              </a:rPr>
              <a:t>2a. Enrollment</a:t>
            </a:r>
          </a:p>
        </p:txBody>
      </p:sp>
      <p:sp>
        <p:nvSpPr>
          <p:cNvPr id="19" name="Text box_6380524123959099444">
            <a:extLst>
              <a:ext uri="{FF2B5EF4-FFF2-40B4-BE49-F238E27FC236}">
                <a16:creationId xmlns:a16="http://schemas.microsoft.com/office/drawing/2014/main" id="{A2381944-B2E9-42C0-B7B1-2F8F3F0E8AC4}"/>
              </a:ext>
            </a:extLst>
          </p:cNvPr>
          <p:cNvSpPr/>
          <p:nvPr>
            <p:custDataLst>
              <p:tags r:id="rId4"/>
            </p:custDataLst>
          </p:nvPr>
        </p:nvSpPr>
        <p:spPr>
          <a:xfrm>
            <a:off x="10737050" y="505341"/>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b="1" dirty="0">
                <a:solidFill>
                  <a:srgbClr val="2E2E38"/>
                </a:solidFill>
              </a:rPr>
              <a:t>2b. Exit</a:t>
            </a:r>
          </a:p>
        </p:txBody>
      </p:sp>
      <p:sp>
        <p:nvSpPr>
          <p:cNvPr id="21" name="Arrow: Left-Right 20">
            <a:extLst>
              <a:ext uri="{FF2B5EF4-FFF2-40B4-BE49-F238E27FC236}">
                <a16:creationId xmlns:a16="http://schemas.microsoft.com/office/drawing/2014/main" id="{227A6CBD-ECBB-4D55-8C0D-5E9D3350638D}"/>
              </a:ext>
            </a:extLst>
          </p:cNvPr>
          <p:cNvSpPr/>
          <p:nvPr/>
        </p:nvSpPr>
        <p:spPr>
          <a:xfrm>
            <a:off x="4354823" y="1400640"/>
            <a:ext cx="3477120" cy="338627"/>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Documentation by withdrawal type</a:t>
            </a:r>
            <a:endParaRPr lang="en-US" sz="1200" dirty="0">
              <a:solidFill>
                <a:schemeClr val="bg1"/>
              </a:solidFill>
            </a:endParaRPr>
          </a:p>
        </p:txBody>
      </p:sp>
      <p:cxnSp>
        <p:nvCxnSpPr>
          <p:cNvPr id="22" name="Straight Connector 21">
            <a:extLst>
              <a:ext uri="{FF2B5EF4-FFF2-40B4-BE49-F238E27FC236}">
                <a16:creationId xmlns:a16="http://schemas.microsoft.com/office/drawing/2014/main" id="{D176BD6F-8BF6-435B-BFEE-378E5FBC813B}"/>
              </a:ext>
              <a:ext uri="{C183D7F6-B498-43B3-948B-1728B52AA6E4}">
                <adec:decorative xmlns:adec="http://schemas.microsoft.com/office/drawing/2017/decorative" val="1"/>
              </a:ext>
            </a:extLst>
          </p:cNvPr>
          <p:cNvCxnSpPr>
            <a:stCxn id="21" idx="4"/>
            <a:endCxn id="21" idx="6"/>
          </p:cNvCxnSpPr>
          <p:nvPr/>
        </p:nvCxnSpPr>
        <p:spPr>
          <a:xfrm>
            <a:off x="4354823" y="1739267"/>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 8" descr="Please refer to notes section for 'Documentation by withdrawal type' chart description ">
            <a:extLst>
              <a:ext uri="{FF2B5EF4-FFF2-40B4-BE49-F238E27FC236}">
                <a16:creationId xmlns:a16="http://schemas.microsoft.com/office/drawing/2014/main" id="{98BBE59F-05E1-43E8-805B-EDB1AEC3A4B9}"/>
              </a:ext>
            </a:extLst>
          </p:cNvPr>
          <p:cNvGrpSpPr/>
          <p:nvPr/>
        </p:nvGrpSpPr>
        <p:grpSpPr>
          <a:xfrm>
            <a:off x="605028" y="1400640"/>
            <a:ext cx="10985119" cy="4695362"/>
            <a:chOff x="605028" y="1400640"/>
            <a:chExt cx="10985119" cy="4695362"/>
          </a:xfrm>
        </p:grpSpPr>
        <p:graphicFrame>
          <p:nvGraphicFramePr>
            <p:cNvPr id="17" name="Chart 16">
              <a:extLst>
                <a:ext uri="{FF2B5EF4-FFF2-40B4-BE49-F238E27FC236}">
                  <a16:creationId xmlns:a16="http://schemas.microsoft.com/office/drawing/2014/main" id="{245708BC-CD13-4AE5-B1C9-B52C6518A749}"/>
                </a:ext>
                <a:ext uri="{C183D7F6-B498-43B3-948B-1728B52AA6E4}">
                  <adec:decorative xmlns:adec="http://schemas.microsoft.com/office/drawing/2017/decorative" val="0"/>
                </a:ext>
              </a:extLst>
            </p:cNvPr>
            <p:cNvGraphicFramePr/>
            <p:nvPr/>
          </p:nvGraphicFramePr>
          <p:xfrm>
            <a:off x="605028" y="1400640"/>
            <a:ext cx="10981944" cy="4695362"/>
          </p:xfrm>
          <a:graphic>
            <a:graphicData uri="http://schemas.openxmlformats.org/drawingml/2006/chart">
              <c:chart xmlns:c="http://schemas.openxmlformats.org/drawingml/2006/chart" xmlns:r="http://schemas.openxmlformats.org/officeDocument/2006/relationships" r:id="rId9"/>
            </a:graphicData>
          </a:graphic>
        </p:graphicFrame>
        <p:sp>
          <p:nvSpPr>
            <p:cNvPr id="15" name="Content Placeholder 3">
              <a:extLst>
                <a:ext uri="{FF2B5EF4-FFF2-40B4-BE49-F238E27FC236}">
                  <a16:creationId xmlns:a16="http://schemas.microsoft.com/office/drawing/2014/main" id="{94E2B678-AB3A-4793-B060-E51EE5970333}"/>
                </a:ext>
              </a:extLst>
            </p:cNvPr>
            <p:cNvSpPr txBox="1">
              <a:spLocks/>
            </p:cNvSpPr>
            <p:nvPr/>
          </p:nvSpPr>
          <p:spPr>
            <a:xfrm>
              <a:off x="10512929" y="3247746"/>
              <a:ext cx="1077218" cy="169277"/>
            </a:xfrm>
            <a:prstGeom prst="rect">
              <a:avLst/>
            </a:prstGeom>
          </p:spPr>
          <p:txBody>
            <a:bodyPr wrap="non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200"/>
                </a:spcBef>
                <a:spcAft>
                  <a:spcPts val="0"/>
                </a:spcAft>
                <a:buClr>
                  <a:schemeClr val="bg1"/>
                </a:buClr>
                <a:buNone/>
              </a:pPr>
              <a:r>
                <a:rPr lang="en-IN" sz="1100" b="1" dirty="0">
                  <a:solidFill>
                    <a:schemeClr val="bg1"/>
                  </a:solidFill>
                  <a:latin typeface="EYInterstate Light" panose="02000506000000020004" pitchFamily="2" charset="0"/>
                  <a:ea typeface="+mn-ea"/>
                  <a:cs typeface="+mn-cs"/>
                </a:rPr>
                <a:t>Documentation?</a:t>
              </a:r>
            </a:p>
          </p:txBody>
        </p:sp>
      </p:grpSp>
      <p:sp>
        <p:nvSpPr>
          <p:cNvPr id="16" name="source_63804743468530966221" descr="Source">
            <a:extLst>
              <a:ext uri="{FF2B5EF4-FFF2-40B4-BE49-F238E27FC236}">
                <a16:creationId xmlns:a16="http://schemas.microsoft.com/office/drawing/2014/main" id="{C9D7482F-DF1F-4AED-B9BC-ACEAD55883AE}"/>
              </a:ext>
            </a:extLst>
          </p:cNvPr>
          <p:cNvSpPr txBox="1"/>
          <p:nvPr/>
        </p:nvSpPr>
        <p:spPr>
          <a:xfrm>
            <a:off x="609918" y="6583679"/>
            <a:ext cx="2696953" cy="209288"/>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DESE withdrawal population data – 2021 graduation cohort; Aspen</a:t>
            </a:r>
          </a:p>
        </p:txBody>
      </p:sp>
      <p:sp>
        <p:nvSpPr>
          <p:cNvPr id="7" name="TextBox 6">
            <a:extLst>
              <a:ext uri="{FF2B5EF4-FFF2-40B4-BE49-F238E27FC236}">
                <a16:creationId xmlns:a16="http://schemas.microsoft.com/office/drawing/2014/main" id="{23F026C6-5F45-4A04-8BD7-9414CA7E52A2}"/>
              </a:ext>
            </a:extLst>
          </p:cNvPr>
          <p:cNvSpPr txBox="1"/>
          <p:nvPr/>
        </p:nvSpPr>
        <p:spPr>
          <a:xfrm>
            <a:off x="3559277" y="6434628"/>
            <a:ext cx="5250426" cy="429347"/>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5CD0DD8C-6916-4DC1-98DA-5EC28A87D8E1}"/>
              </a:ext>
            </a:extLst>
          </p:cNvPr>
          <p:cNvSpPr>
            <a:spLocks noGrp="1"/>
          </p:cNvSpPr>
          <p:nvPr>
            <p:ph type="dt" sz="half" idx="10"/>
          </p:nvPr>
        </p:nvSpPr>
        <p:spPr/>
        <p:txBody>
          <a:bodyPr/>
          <a:lstStyle/>
          <a:p>
            <a:r>
              <a:rPr lang="en-US" dirty="0"/>
              <a:t>February 2023</a:t>
            </a:r>
            <a:endParaRPr lang="en-IN" dirty="0"/>
          </a:p>
        </p:txBody>
      </p:sp>
      <p:sp>
        <p:nvSpPr>
          <p:cNvPr id="5" name="Slide Number Placeholder 4">
            <a:extLst>
              <a:ext uri="{FF2B5EF4-FFF2-40B4-BE49-F238E27FC236}">
                <a16:creationId xmlns:a16="http://schemas.microsoft.com/office/drawing/2014/main" id="{36E9309E-D070-4A46-AA61-C0018BEBD1DE}"/>
              </a:ext>
            </a:extLst>
          </p:cNvPr>
          <p:cNvSpPr>
            <a:spLocks noGrp="1"/>
          </p:cNvSpPr>
          <p:nvPr>
            <p:ph type="sldNum" sz="quarter" idx="12"/>
          </p:nvPr>
        </p:nvSpPr>
        <p:spPr/>
        <p:txBody>
          <a:bodyPr/>
          <a:lstStyle/>
          <a:p>
            <a:r>
              <a:rPr lang="en-IN" dirty="0"/>
              <a:t>Page </a:t>
            </a:r>
            <a:fld id="{F1BC30E3-FFE5-4B91-AA19-87A149EBB9EE}" type="slidenum">
              <a:rPr smtClean="0"/>
              <a:pPr/>
              <a:t>80</a:t>
            </a:fld>
            <a:endParaRPr dirty="0"/>
          </a:p>
        </p:txBody>
      </p:sp>
    </p:spTree>
    <p:extLst>
      <p:ext uri="{BB962C8B-B14F-4D97-AF65-F5344CB8AC3E}">
        <p14:creationId xmlns:p14="http://schemas.microsoft.com/office/powerpoint/2010/main" val="36709153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037F9F1-B890-4E17-9EB5-8E24010A63AA}"/>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575988929"/>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6261" name="think-cell Slide" r:id="rId7" imgW="473" imgH="476" progId="TCLayout.ActiveDocument.1">
                  <p:embed/>
                </p:oleObj>
              </mc:Choice>
              <mc:Fallback>
                <p:oleObj name="think-cell Slide" r:id="rId7" imgW="473" imgH="476" progId="TCLayout.ActiveDocument.1">
                  <p:embed/>
                  <p:pic>
                    <p:nvPicPr>
                      <p:cNvPr id="6" name="Object 5" hidden="1">
                        <a:extLst>
                          <a:ext uri="{FF2B5EF4-FFF2-40B4-BE49-F238E27FC236}">
                            <a16:creationId xmlns:a16="http://schemas.microsoft.com/office/drawing/2014/main" id="{1037F9F1-B890-4E17-9EB5-8E24010A63AA}"/>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7F5741-C6BE-4249-B39F-4FE137886791}"/>
              </a:ext>
            </a:extLst>
          </p:cNvPr>
          <p:cNvSpPr>
            <a:spLocks noGrp="1"/>
          </p:cNvSpPr>
          <p:nvPr>
            <p:ph type="title"/>
          </p:nvPr>
        </p:nvSpPr>
        <p:spPr>
          <a:xfrm>
            <a:off x="612775" y="339634"/>
            <a:ext cx="10972800" cy="546192"/>
          </a:xfrm>
        </p:spPr>
        <p:txBody>
          <a:bodyPr vert="horz" anchor="t">
            <a:normAutofit/>
          </a:bodyPr>
          <a:lstStyle/>
          <a:p>
            <a:r>
              <a:rPr lang="en-US" dirty="0"/>
              <a:t>Appendix</a:t>
            </a:r>
            <a:br>
              <a:rPr lang="en-US" dirty="0"/>
            </a:br>
            <a:r>
              <a:rPr lang="en-US" sz="1600" dirty="0"/>
              <a:t>There was some variance in withdrawal dates and date of documentation in the sample</a:t>
            </a:r>
          </a:p>
        </p:txBody>
      </p:sp>
      <p:sp>
        <p:nvSpPr>
          <p:cNvPr id="14" name="Rectangle 13">
            <a:extLst>
              <a:ext uri="{FF2B5EF4-FFF2-40B4-BE49-F238E27FC236}">
                <a16:creationId xmlns:a16="http://schemas.microsoft.com/office/drawing/2014/main" id="{49D1BD71-BB77-4CDD-BA8A-5BD6C6559AA8}"/>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2. Student enrollment and exit</a:t>
            </a:r>
          </a:p>
        </p:txBody>
      </p:sp>
      <p:sp>
        <p:nvSpPr>
          <p:cNvPr id="15" name="Text box_6380524123959099444">
            <a:extLst>
              <a:ext uri="{FF2B5EF4-FFF2-40B4-BE49-F238E27FC236}">
                <a16:creationId xmlns:a16="http://schemas.microsoft.com/office/drawing/2014/main" id="{D015E143-A7AB-4F54-A6AC-A08FD607362C}"/>
              </a:ext>
            </a:extLst>
          </p:cNvPr>
          <p:cNvSpPr/>
          <p:nvPr>
            <p:custDataLst>
              <p:tags r:id="rId3"/>
            </p:custDataLst>
          </p:nvPr>
        </p:nvSpPr>
        <p:spPr>
          <a:xfrm>
            <a:off x="9858866" y="505341"/>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b="1" dirty="0">
                <a:solidFill>
                  <a:schemeClr val="bg1"/>
                </a:solidFill>
              </a:rPr>
              <a:t>2a. Enrollment</a:t>
            </a:r>
          </a:p>
        </p:txBody>
      </p:sp>
      <p:sp>
        <p:nvSpPr>
          <p:cNvPr id="16" name="Text box_6380524123959099444">
            <a:extLst>
              <a:ext uri="{FF2B5EF4-FFF2-40B4-BE49-F238E27FC236}">
                <a16:creationId xmlns:a16="http://schemas.microsoft.com/office/drawing/2014/main" id="{F9352244-87FD-40C7-B9FD-B753298C49B5}"/>
              </a:ext>
            </a:extLst>
          </p:cNvPr>
          <p:cNvSpPr/>
          <p:nvPr>
            <p:custDataLst>
              <p:tags r:id="rId4"/>
            </p:custDataLst>
          </p:nvPr>
        </p:nvSpPr>
        <p:spPr>
          <a:xfrm>
            <a:off x="10737050" y="505341"/>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b="1" dirty="0">
                <a:solidFill>
                  <a:srgbClr val="2E2E38"/>
                </a:solidFill>
              </a:rPr>
              <a:t>2b. Exit</a:t>
            </a:r>
          </a:p>
        </p:txBody>
      </p:sp>
      <p:sp>
        <p:nvSpPr>
          <p:cNvPr id="18" name="Arrow: Left-Right 17">
            <a:extLst>
              <a:ext uri="{FF2B5EF4-FFF2-40B4-BE49-F238E27FC236}">
                <a16:creationId xmlns:a16="http://schemas.microsoft.com/office/drawing/2014/main" id="{19F1BB99-5D80-425F-834F-7AFF5EC5CB7F}"/>
              </a:ext>
            </a:extLst>
          </p:cNvPr>
          <p:cNvSpPr/>
          <p:nvPr/>
        </p:nvSpPr>
        <p:spPr>
          <a:xfrm>
            <a:off x="4354823" y="1400890"/>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Withdrawal and documentation dates</a:t>
            </a:r>
            <a:endParaRPr lang="en-US" sz="1200" dirty="0">
              <a:solidFill>
                <a:schemeClr val="bg1"/>
              </a:solidFill>
            </a:endParaRPr>
          </a:p>
        </p:txBody>
      </p:sp>
      <p:cxnSp>
        <p:nvCxnSpPr>
          <p:cNvPr id="19" name="Straight Connector 18">
            <a:extLst>
              <a:ext uri="{FF2B5EF4-FFF2-40B4-BE49-F238E27FC236}">
                <a16:creationId xmlns:a16="http://schemas.microsoft.com/office/drawing/2014/main" id="{1489CF85-FEB9-4326-B05B-BEBB3AC7C9BC}"/>
              </a:ext>
              <a:ext uri="{C183D7F6-B498-43B3-948B-1728B52AA6E4}">
                <adec:decorative xmlns:adec="http://schemas.microsoft.com/office/drawing/2017/decorative" val="1"/>
              </a:ext>
            </a:extLst>
          </p:cNvPr>
          <p:cNvCxnSpPr>
            <a:stCxn id="18" idx="4"/>
            <a:endCxn id="18" idx="6"/>
          </p:cNvCxnSpPr>
          <p:nvPr/>
        </p:nvCxnSpPr>
        <p:spPr>
          <a:xfrm>
            <a:off x="4354823" y="1658259"/>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97CEEE6-FA23-4E04-A3BA-D877B836E530}"/>
              </a:ext>
            </a:extLst>
          </p:cNvPr>
          <p:cNvSpPr txBox="1">
            <a:spLocks/>
          </p:cNvSpPr>
          <p:nvPr/>
        </p:nvSpPr>
        <p:spPr>
          <a:xfrm>
            <a:off x="612775" y="1907366"/>
            <a:ext cx="10981944" cy="1422411"/>
          </a:xfrm>
          <a:prstGeom prst="rect">
            <a:avLst/>
          </a:prstGeom>
        </p:spPr>
        <p:txBody>
          <a:bodyPr lIns="0" tIns="0" rIns="0" bIns="0">
            <a:noAutofit/>
          </a:bodyPr>
          <a:lstStyle>
            <a:lvl1pPr marL="267329" indent="-267329" algn="l" defTabSz="685457" rtl="0" eaLnBrk="1" latinLnBrk="0" hangingPunct="1">
              <a:spcBef>
                <a:spcPct val="20000"/>
              </a:spcBef>
              <a:buClr>
                <a:schemeClr val="tx2"/>
              </a:buClr>
              <a:buSzPct val="110000"/>
              <a:buFont typeface="EYInterstate Light" panose="02000506000000020004" pitchFamily="2" charset="0"/>
              <a:buChar char="•"/>
              <a:defRPr sz="1499" kern="1200">
                <a:solidFill>
                  <a:schemeClr val="bg1"/>
                </a:solidFill>
                <a:latin typeface="EYInterstate Light" panose="02000506000000020004" pitchFamily="2" charset="0"/>
                <a:ea typeface="+mn-ea"/>
                <a:cs typeface="+mn-cs"/>
              </a:defRPr>
            </a:lvl1pPr>
            <a:lvl2pPr marL="534656" indent="-267329" algn="l" defTabSz="685457" rtl="0" eaLnBrk="1" latinLnBrk="0" hangingPunct="1">
              <a:spcBef>
                <a:spcPct val="20000"/>
              </a:spcBef>
              <a:buClr>
                <a:schemeClr val="tx2"/>
              </a:buClr>
              <a:buSzPct val="110000"/>
              <a:buFont typeface="EYInterstate Light" panose="02000506000000020004" pitchFamily="2" charset="0"/>
              <a:buChar char="•"/>
              <a:defRPr sz="1349" kern="1200">
                <a:solidFill>
                  <a:schemeClr val="bg1"/>
                </a:solidFill>
                <a:latin typeface="EYInterstate Light" panose="02000506000000020004" pitchFamily="2" charset="0"/>
                <a:ea typeface="+mn-ea"/>
                <a:cs typeface="+mn-cs"/>
              </a:defRPr>
            </a:lvl2pPr>
            <a:lvl3pPr marL="801985" indent="-267329" algn="l" defTabSz="685457"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3pPr>
            <a:lvl4pPr marL="1069313" indent="-267329" algn="l" defTabSz="685457" rtl="0" eaLnBrk="1" latinLnBrk="0" hangingPunct="1">
              <a:spcBef>
                <a:spcPct val="20000"/>
              </a:spcBef>
              <a:buClr>
                <a:schemeClr val="tx2"/>
              </a:buClr>
              <a:buSzPct val="110000"/>
              <a:buFont typeface="EYInterstate Light" panose="02000506000000020004" pitchFamily="2" charset="0"/>
              <a:buChar char="•"/>
              <a:defRPr sz="1049" kern="1200">
                <a:solidFill>
                  <a:schemeClr val="bg1"/>
                </a:solidFill>
                <a:latin typeface="EYInterstate Light" panose="02000506000000020004" pitchFamily="2" charset="0"/>
                <a:ea typeface="+mn-ea"/>
                <a:cs typeface="+mn-cs"/>
              </a:defRPr>
            </a:lvl4pPr>
            <a:lvl5pPr marL="1336641" indent="-267329" algn="l" defTabSz="685457" rtl="0" eaLnBrk="1" latinLnBrk="0" hangingPunct="1">
              <a:spcBef>
                <a:spcPct val="20000"/>
              </a:spcBef>
              <a:buClr>
                <a:schemeClr val="tx2"/>
              </a:buClr>
              <a:buSzPct val="110000"/>
              <a:buFont typeface="EYInterstate Light" panose="02000506000000020004" pitchFamily="2" charset="0"/>
              <a:buChar char="•"/>
              <a:defRPr sz="899" kern="1200">
                <a:solidFill>
                  <a:schemeClr val="bg1"/>
                </a:solidFill>
                <a:latin typeface="EYInterstate Light" panose="02000506000000020004" pitchFamily="2" charset="0"/>
                <a:ea typeface="+mn-ea"/>
                <a:cs typeface="+mn-cs"/>
              </a:defRPr>
            </a:lvl5pPr>
            <a:lvl6pPr marL="1885007"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736"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465"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193" indent="-171365" algn="l" defTabSz="685457"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a:buClrTx/>
              <a:buSzPct val="100000"/>
              <a:buFont typeface="EYInterstate" panose="02000503020000020004" pitchFamily="2" charset="0"/>
              <a:buChar char="•"/>
            </a:pPr>
            <a:r>
              <a:rPr lang="en-US" sz="1200" dirty="0"/>
              <a:t>Of the 17 samples with acceptable documentation, how many have withdrawal dates that are not the same as the date noted on the documentation?</a:t>
            </a:r>
          </a:p>
          <a:p>
            <a:pPr lvl="1">
              <a:buClrTx/>
              <a:buSzPct val="100000"/>
              <a:buFont typeface="EYInterstate" panose="02000503020000020004" pitchFamily="2" charset="0"/>
              <a:buChar char="•"/>
            </a:pPr>
            <a:r>
              <a:rPr lang="en-US" sz="1200" dirty="0"/>
              <a:t>There were 3 samples with unacceptable documentation that were not inspected for timeliness because they were not acceptable</a:t>
            </a:r>
          </a:p>
          <a:p>
            <a:pPr>
              <a:buClrTx/>
              <a:buSzPct val="100000"/>
              <a:buFont typeface="EYInterstate" panose="02000503020000020004" pitchFamily="2" charset="0"/>
              <a:buChar char="•"/>
            </a:pPr>
            <a:r>
              <a:rPr lang="en-US" sz="1200" dirty="0"/>
              <a:t>Most evidence is dated on the same day as the withdrawal date within Aspen</a:t>
            </a:r>
          </a:p>
          <a:p>
            <a:pPr lvl="1">
              <a:buClrTx/>
              <a:buSzPct val="100000"/>
              <a:buFont typeface="EYInterstate" panose="02000503020000020004" pitchFamily="2" charset="0"/>
              <a:buChar char="•"/>
            </a:pPr>
            <a:r>
              <a:rPr lang="en-US" sz="1200" dirty="0"/>
              <a:t>Only 1 </a:t>
            </a:r>
            <a:r>
              <a:rPr lang="en-US" sz="1200" dirty="0">
                <a:solidFill>
                  <a:srgbClr val="000000"/>
                </a:solidFill>
              </a:rPr>
              <a:t>instance</a:t>
            </a:r>
            <a:r>
              <a:rPr lang="en-US" sz="1200" dirty="0"/>
              <a:t> of the evidence not being collected in a timely manner (Documentation was dated 156 days after the withdrawal date)</a:t>
            </a:r>
          </a:p>
          <a:p>
            <a:pPr lvl="1">
              <a:buClrTx/>
              <a:buSzPct val="100000"/>
              <a:buFont typeface="EYInterstate" panose="02000503020000020004" pitchFamily="2" charset="0"/>
              <a:buChar char="•"/>
            </a:pPr>
            <a:r>
              <a:rPr lang="en-US" sz="1200" dirty="0"/>
              <a:t>5 of 17 withdrawals noted where both dates were not the same day</a:t>
            </a:r>
          </a:p>
        </p:txBody>
      </p:sp>
      <p:graphicFrame>
        <p:nvGraphicFramePr>
          <p:cNvPr id="13" name="Table 12">
            <a:extLst>
              <a:ext uri="{FF2B5EF4-FFF2-40B4-BE49-F238E27FC236}">
                <a16:creationId xmlns:a16="http://schemas.microsoft.com/office/drawing/2014/main" id="{E4AEB77C-936E-458B-B008-336041583B43}"/>
              </a:ext>
            </a:extLst>
          </p:cNvPr>
          <p:cNvGraphicFramePr>
            <a:graphicFrameLocks noGrp="1"/>
          </p:cNvGraphicFramePr>
          <p:nvPr/>
        </p:nvGraphicFramePr>
        <p:xfrm>
          <a:off x="603631" y="3323942"/>
          <a:ext cx="10981945" cy="1478280"/>
        </p:xfrm>
        <a:graphic>
          <a:graphicData uri="http://schemas.openxmlformats.org/drawingml/2006/table">
            <a:tbl>
              <a:tblPr firstRow="1">
                <a:tableStyleId>{2D5ABB26-0587-4C30-8999-92F81FD0307C}</a:tableStyleId>
              </a:tblPr>
              <a:tblGrid>
                <a:gridCol w="3048665">
                  <a:extLst>
                    <a:ext uri="{9D8B030D-6E8A-4147-A177-3AD203B41FA5}">
                      <a16:colId xmlns:a16="http://schemas.microsoft.com/office/drawing/2014/main" val="4258029635"/>
                    </a:ext>
                  </a:extLst>
                </a:gridCol>
                <a:gridCol w="3048665">
                  <a:extLst>
                    <a:ext uri="{9D8B030D-6E8A-4147-A177-3AD203B41FA5}">
                      <a16:colId xmlns:a16="http://schemas.microsoft.com/office/drawing/2014/main" val="4669707"/>
                    </a:ext>
                  </a:extLst>
                </a:gridCol>
                <a:gridCol w="4884615">
                  <a:extLst>
                    <a:ext uri="{9D8B030D-6E8A-4147-A177-3AD203B41FA5}">
                      <a16:colId xmlns:a16="http://schemas.microsoft.com/office/drawing/2014/main" val="1736677497"/>
                    </a:ext>
                  </a:extLst>
                </a:gridCol>
              </a:tblGrid>
              <a:tr h="0">
                <a:tc>
                  <a:txBody>
                    <a:bodyPr/>
                    <a:lstStyle/>
                    <a:p>
                      <a:pPr algn="l" fontAlgn="b"/>
                      <a:r>
                        <a:rPr lang="en-IN" sz="1000" b="1" u="none" strike="noStrike" dirty="0">
                          <a:solidFill>
                            <a:schemeClr val="bg1"/>
                          </a:solidFill>
                          <a:effectLst/>
                          <a:latin typeface="+mj-lt"/>
                        </a:rPr>
                        <a:t>Withdrawal date</a:t>
                      </a:r>
                      <a:endParaRPr lang="en-IN" sz="10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l" fontAlgn="b"/>
                      <a:r>
                        <a:rPr lang="en-IN" sz="1000" b="1" u="none" strike="noStrike" dirty="0">
                          <a:solidFill>
                            <a:schemeClr val="bg1"/>
                          </a:solidFill>
                          <a:effectLst/>
                          <a:latin typeface="+mj-lt"/>
                        </a:rPr>
                        <a:t>Date of documentation</a:t>
                      </a:r>
                      <a:endParaRPr lang="en-IN" sz="10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ctr" fontAlgn="b"/>
                      <a:r>
                        <a:rPr lang="en-IN" sz="1000" b="1" u="none" strike="noStrike" dirty="0">
                          <a:solidFill>
                            <a:schemeClr val="bg1"/>
                          </a:solidFill>
                          <a:effectLst/>
                          <a:latin typeface="+mj-lt"/>
                        </a:rPr>
                        <a:t>Date delay</a:t>
                      </a:r>
                      <a:endParaRPr lang="en-IN" sz="10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1607901585"/>
                  </a:ext>
                </a:extLst>
              </a:tr>
              <a:tr h="0">
                <a:tc>
                  <a:txBody>
                    <a:bodyPr/>
                    <a:lstStyle/>
                    <a:p>
                      <a:pPr algn="l" fontAlgn="b"/>
                      <a:r>
                        <a:rPr lang="en-IN" sz="1000" u="none" strike="noStrike" dirty="0">
                          <a:solidFill>
                            <a:schemeClr val="bg1"/>
                          </a:solidFill>
                          <a:effectLst/>
                          <a:latin typeface="+mj-lt"/>
                        </a:rPr>
                        <a:t>3-25-2019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IN" sz="1000" u="none" strike="noStrike" dirty="0">
                          <a:solidFill>
                            <a:schemeClr val="bg1"/>
                          </a:solidFill>
                          <a:effectLst/>
                          <a:latin typeface="+mj-lt"/>
                        </a:rPr>
                        <a:t>8-28-2019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IN" sz="1000" u="none" strike="noStrike" dirty="0">
                          <a:solidFill>
                            <a:schemeClr val="bg1"/>
                          </a:solidFill>
                          <a:effectLst/>
                          <a:latin typeface="+mj-lt"/>
                        </a:rPr>
                        <a:t>156</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427703403"/>
                  </a:ext>
                </a:extLst>
              </a:tr>
              <a:tr h="0">
                <a:tc>
                  <a:txBody>
                    <a:bodyPr/>
                    <a:lstStyle/>
                    <a:p>
                      <a:pPr algn="l" fontAlgn="b"/>
                      <a:r>
                        <a:rPr lang="en-IN" sz="1000" u="none" strike="noStrike" dirty="0">
                          <a:solidFill>
                            <a:schemeClr val="bg1"/>
                          </a:solidFill>
                          <a:effectLst/>
                          <a:latin typeface="+mj-lt"/>
                        </a:rPr>
                        <a:t>9-19-2018</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IN" sz="1000" u="none" strike="noStrike" dirty="0">
                          <a:solidFill>
                            <a:schemeClr val="bg1"/>
                          </a:solidFill>
                          <a:effectLst/>
                          <a:latin typeface="+mj-lt"/>
                        </a:rPr>
                        <a:t>01-10-2018</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IN" sz="1000" u="none" strike="noStrike" dirty="0">
                          <a:solidFill>
                            <a:schemeClr val="bg1"/>
                          </a:solidFill>
                          <a:effectLst/>
                          <a:latin typeface="+mj-lt"/>
                        </a:rPr>
                        <a:t>12</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692966916"/>
                  </a:ext>
                </a:extLst>
              </a:tr>
              <a:tr h="0">
                <a:tc>
                  <a:txBody>
                    <a:bodyPr/>
                    <a:lstStyle/>
                    <a:p>
                      <a:pPr algn="l" fontAlgn="b"/>
                      <a:r>
                        <a:rPr lang="en-IN" sz="1000" u="none" strike="noStrike" dirty="0">
                          <a:solidFill>
                            <a:schemeClr val="bg1"/>
                          </a:solidFill>
                          <a:effectLst/>
                          <a:latin typeface="+mj-lt"/>
                        </a:rPr>
                        <a:t>01-10-2019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IN" sz="1000" u="none" strike="noStrike" dirty="0">
                          <a:solidFill>
                            <a:schemeClr val="bg1"/>
                          </a:solidFill>
                          <a:effectLst/>
                          <a:latin typeface="+mj-lt"/>
                        </a:rPr>
                        <a:t>08-10-2019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IN" sz="1000" u="none" strike="noStrike" dirty="0">
                          <a:solidFill>
                            <a:schemeClr val="bg1"/>
                          </a:solidFill>
                          <a:effectLst/>
                          <a:latin typeface="+mj-lt"/>
                        </a:rPr>
                        <a:t>7</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21566076"/>
                  </a:ext>
                </a:extLst>
              </a:tr>
              <a:tr h="0">
                <a:tc>
                  <a:txBody>
                    <a:bodyPr/>
                    <a:lstStyle/>
                    <a:p>
                      <a:pPr algn="l" fontAlgn="b"/>
                      <a:r>
                        <a:rPr lang="en-IN" sz="1000" u="none" strike="noStrike" dirty="0">
                          <a:solidFill>
                            <a:schemeClr val="bg1"/>
                          </a:solidFill>
                          <a:effectLst/>
                          <a:latin typeface="+mj-lt"/>
                        </a:rPr>
                        <a:t>11-04-2019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IN" sz="1000" u="none" strike="noStrike" dirty="0">
                          <a:solidFill>
                            <a:schemeClr val="bg1"/>
                          </a:solidFill>
                          <a:effectLst/>
                          <a:latin typeface="+mj-lt"/>
                        </a:rPr>
                        <a:t>4-18-2019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IN" sz="1000" u="none" strike="noStrike" dirty="0">
                          <a:solidFill>
                            <a:schemeClr val="bg1"/>
                          </a:solidFill>
                          <a:effectLst/>
                          <a:latin typeface="+mj-lt"/>
                        </a:rPr>
                        <a:t>7</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355500381"/>
                  </a:ext>
                </a:extLst>
              </a:tr>
              <a:tr h="0">
                <a:tc>
                  <a:txBody>
                    <a:bodyPr/>
                    <a:lstStyle/>
                    <a:p>
                      <a:pPr algn="l" fontAlgn="b"/>
                      <a:r>
                        <a:rPr lang="en-IN" sz="1000" u="none" strike="noStrike" dirty="0">
                          <a:solidFill>
                            <a:schemeClr val="bg1"/>
                          </a:solidFill>
                          <a:effectLst/>
                          <a:latin typeface="+mj-lt"/>
                        </a:rPr>
                        <a:t>05-09-2019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l" fontAlgn="b"/>
                      <a:r>
                        <a:rPr lang="en-IN" sz="1000" u="none" strike="noStrike" dirty="0">
                          <a:solidFill>
                            <a:schemeClr val="bg1"/>
                          </a:solidFill>
                          <a:effectLst/>
                          <a:latin typeface="+mj-lt"/>
                        </a:rPr>
                        <a:t>12-09-2019</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IN" sz="1000" u="none" strike="noStrike" dirty="0">
                          <a:solidFill>
                            <a:schemeClr val="bg1"/>
                          </a:solidFill>
                          <a:effectLst/>
                          <a:latin typeface="+mj-lt"/>
                        </a:rPr>
                        <a:t>7</a:t>
                      </a:r>
                      <a:endParaRPr lang="en-IN" sz="1000" b="0" i="0" u="none" strike="noStrike" dirty="0">
                        <a:solidFill>
                          <a:schemeClr val="bg1"/>
                        </a:solidFill>
                        <a:effectLst/>
                        <a:latin typeface="+mj-lt"/>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869738804"/>
                  </a:ext>
                </a:extLst>
              </a:tr>
            </a:tbl>
          </a:graphicData>
        </a:graphic>
      </p:graphicFrame>
      <p:sp>
        <p:nvSpPr>
          <p:cNvPr id="12" name="source_63804743468530966221" descr="Source">
            <a:extLst>
              <a:ext uri="{FF2B5EF4-FFF2-40B4-BE49-F238E27FC236}">
                <a16:creationId xmlns:a16="http://schemas.microsoft.com/office/drawing/2014/main" id="{D7FC74DA-BA5A-46B6-834F-191D5AAEEEFC}"/>
              </a:ext>
            </a:extLst>
          </p:cNvPr>
          <p:cNvSpPr txBox="1"/>
          <p:nvPr/>
        </p:nvSpPr>
        <p:spPr>
          <a:xfrm>
            <a:off x="609918" y="6561447"/>
            <a:ext cx="2752714" cy="313932"/>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DESE withdrawal population data – 2021 graduation cohort; Aspen; EY DESE, BPS, and school interviews</a:t>
            </a:r>
          </a:p>
        </p:txBody>
      </p:sp>
      <p:sp>
        <p:nvSpPr>
          <p:cNvPr id="5" name="TextBox 4">
            <a:extLst>
              <a:ext uri="{FF2B5EF4-FFF2-40B4-BE49-F238E27FC236}">
                <a16:creationId xmlns:a16="http://schemas.microsoft.com/office/drawing/2014/main" id="{7EDA6B06-9BF1-468A-AB58-D64C154C3311}"/>
              </a:ext>
            </a:extLst>
          </p:cNvPr>
          <p:cNvSpPr txBox="1"/>
          <p:nvPr/>
        </p:nvSpPr>
        <p:spPr>
          <a:xfrm>
            <a:off x="3883742" y="6341806"/>
            <a:ext cx="5068171" cy="43714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C2E57059-89DF-4E82-B76E-71FD454C1B74}"/>
              </a:ext>
            </a:extLst>
          </p:cNvPr>
          <p:cNvSpPr>
            <a:spLocks noGrp="1"/>
          </p:cNvSpPr>
          <p:nvPr>
            <p:ph type="dt" sz="half" idx="10"/>
          </p:nvPr>
        </p:nvSpPr>
        <p:spPr>
          <a:xfrm>
            <a:off x="9104670" y="6561447"/>
            <a:ext cx="1174603" cy="180000"/>
          </a:xfrm>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1C8EA28C-23E7-4951-9173-A1B267AB1237}"/>
              </a:ext>
            </a:extLst>
          </p:cNvPr>
          <p:cNvSpPr>
            <a:spLocks noGrp="1"/>
          </p:cNvSpPr>
          <p:nvPr>
            <p:ph type="sldNum" sz="quarter" idx="12"/>
          </p:nvPr>
        </p:nvSpPr>
        <p:spPr/>
        <p:txBody>
          <a:bodyPr/>
          <a:lstStyle/>
          <a:p>
            <a:r>
              <a:rPr lang="en-IN" dirty="0"/>
              <a:t>Page </a:t>
            </a:r>
            <a:fld id="{F1BC30E3-FFE5-4B91-AA19-87A149EBB9EE}" type="slidenum">
              <a:rPr smtClean="0"/>
              <a:pPr/>
              <a:t>81</a:t>
            </a:fld>
            <a:endParaRPr dirty="0"/>
          </a:p>
        </p:txBody>
      </p:sp>
    </p:spTree>
    <p:extLst>
      <p:ext uri="{BB962C8B-B14F-4D97-AF65-F5344CB8AC3E}">
        <p14:creationId xmlns:p14="http://schemas.microsoft.com/office/powerpoint/2010/main" val="7137671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773E9A6-CE6D-4AD9-9794-178E87D52961}"/>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047882018"/>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7285" name="think-cell Slide" r:id="rId7" imgW="473" imgH="476" progId="TCLayout.ActiveDocument.1">
                  <p:embed/>
                </p:oleObj>
              </mc:Choice>
              <mc:Fallback>
                <p:oleObj name="think-cell Slide" r:id="rId7" imgW="473" imgH="476" progId="TCLayout.ActiveDocument.1">
                  <p:embed/>
                  <p:pic>
                    <p:nvPicPr>
                      <p:cNvPr id="5" name="Object 4" hidden="1">
                        <a:extLst>
                          <a:ext uri="{FF2B5EF4-FFF2-40B4-BE49-F238E27FC236}">
                            <a16:creationId xmlns:a16="http://schemas.microsoft.com/office/drawing/2014/main" id="{3773E9A6-CE6D-4AD9-9794-178E87D52961}"/>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7F5741-C6BE-4249-B39F-4FE137886791}"/>
              </a:ext>
            </a:extLst>
          </p:cNvPr>
          <p:cNvSpPr>
            <a:spLocks noGrp="1"/>
          </p:cNvSpPr>
          <p:nvPr>
            <p:ph type="title"/>
          </p:nvPr>
        </p:nvSpPr>
        <p:spPr>
          <a:xfrm>
            <a:off x="609918" y="294200"/>
            <a:ext cx="10972800" cy="610523"/>
          </a:xfrm>
        </p:spPr>
        <p:txBody>
          <a:bodyPr vert="horz"/>
          <a:lstStyle/>
          <a:p>
            <a:r>
              <a:rPr lang="en-US" dirty="0"/>
              <a:t>Appendix</a:t>
            </a:r>
            <a:br>
              <a:rPr lang="en-US" dirty="0"/>
            </a:br>
            <a:r>
              <a:rPr lang="en-US" sz="1600" dirty="0"/>
              <a:t>BPS withdrawal documentation policy (1/2)</a:t>
            </a:r>
          </a:p>
        </p:txBody>
      </p:sp>
      <p:sp>
        <p:nvSpPr>
          <p:cNvPr id="7" name="Rectangle 6">
            <a:extLst>
              <a:ext uri="{FF2B5EF4-FFF2-40B4-BE49-F238E27FC236}">
                <a16:creationId xmlns:a16="http://schemas.microsoft.com/office/drawing/2014/main" id="{D3F64FB7-0E6D-4C03-BAEF-7C881F2085F6}"/>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2. Student enrollment and exit</a:t>
            </a:r>
          </a:p>
        </p:txBody>
      </p:sp>
      <p:sp>
        <p:nvSpPr>
          <p:cNvPr id="14" name="Text box_6380524123959099444">
            <a:extLst>
              <a:ext uri="{FF2B5EF4-FFF2-40B4-BE49-F238E27FC236}">
                <a16:creationId xmlns:a16="http://schemas.microsoft.com/office/drawing/2014/main" id="{DB1C8CB8-2D32-44C5-A9FF-8BD028E174A1}"/>
              </a:ext>
            </a:extLst>
          </p:cNvPr>
          <p:cNvSpPr/>
          <p:nvPr>
            <p:custDataLst>
              <p:tags r:id="rId3"/>
            </p:custDataLst>
          </p:nvPr>
        </p:nvSpPr>
        <p:spPr>
          <a:xfrm>
            <a:off x="9858866" y="505341"/>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b="1" dirty="0">
                <a:solidFill>
                  <a:schemeClr val="bg1"/>
                </a:solidFill>
              </a:rPr>
              <a:t>2a. Enrollment</a:t>
            </a:r>
          </a:p>
        </p:txBody>
      </p:sp>
      <p:sp>
        <p:nvSpPr>
          <p:cNvPr id="15" name="Text box_6380524123959099444">
            <a:extLst>
              <a:ext uri="{FF2B5EF4-FFF2-40B4-BE49-F238E27FC236}">
                <a16:creationId xmlns:a16="http://schemas.microsoft.com/office/drawing/2014/main" id="{F30FE49F-9835-479C-B091-D6092D79DA9C}"/>
              </a:ext>
            </a:extLst>
          </p:cNvPr>
          <p:cNvSpPr/>
          <p:nvPr>
            <p:custDataLst>
              <p:tags r:id="rId4"/>
            </p:custDataLst>
          </p:nvPr>
        </p:nvSpPr>
        <p:spPr>
          <a:xfrm>
            <a:off x="10737050" y="505341"/>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algn="ctr"/>
            <a:r>
              <a:rPr lang="en-US" sz="800" b="1" dirty="0">
                <a:solidFill>
                  <a:srgbClr val="2E2E38"/>
                </a:solidFill>
              </a:rPr>
              <a:t>2b. Exit</a:t>
            </a:r>
          </a:p>
        </p:txBody>
      </p:sp>
      <p:sp>
        <p:nvSpPr>
          <p:cNvPr id="4" name="Content Placeholder 3">
            <a:extLst>
              <a:ext uri="{FF2B5EF4-FFF2-40B4-BE49-F238E27FC236}">
                <a16:creationId xmlns:a16="http://schemas.microsoft.com/office/drawing/2014/main" id="{B6E5B347-28AC-44AD-A0DB-839153040A30}"/>
              </a:ext>
            </a:extLst>
          </p:cNvPr>
          <p:cNvSpPr>
            <a:spLocks noGrp="1"/>
          </p:cNvSpPr>
          <p:nvPr>
            <p:ph idx="4294967295"/>
          </p:nvPr>
        </p:nvSpPr>
        <p:spPr>
          <a:xfrm>
            <a:off x="622106" y="1492430"/>
            <a:ext cx="6744465" cy="215444"/>
          </a:xfrm>
        </p:spPr>
        <p:txBody>
          <a:bodyPr wrap="square">
            <a:spAutoFit/>
          </a:bodyPr>
          <a:lstStyle/>
          <a:p>
            <a:pPr marL="0" indent="0">
              <a:buNone/>
            </a:pPr>
            <a:r>
              <a:rPr lang="en-US" sz="1400" b="1" dirty="0">
                <a:latin typeface="+mj-lt"/>
                <a:ea typeface="Lato" panose="020F0502020204030203" pitchFamily="34" charset="0"/>
                <a:cs typeface="Lato" panose="020F0502020204030203" pitchFamily="34" charset="0"/>
              </a:rPr>
              <a:t>What documentation is required to remove students from the graduation cohort?</a:t>
            </a:r>
            <a:endParaRPr lang="en-US" sz="1400" b="1" dirty="0">
              <a:latin typeface="+mj-lt"/>
            </a:endParaRPr>
          </a:p>
        </p:txBody>
      </p:sp>
      <p:graphicFrame>
        <p:nvGraphicFramePr>
          <p:cNvPr id="6" name="Table 5">
            <a:extLst>
              <a:ext uri="{FF2B5EF4-FFF2-40B4-BE49-F238E27FC236}">
                <a16:creationId xmlns:a16="http://schemas.microsoft.com/office/drawing/2014/main" id="{EA875674-5C13-4B62-AD02-0BBE7BA9E328}"/>
              </a:ext>
            </a:extLst>
          </p:cNvPr>
          <p:cNvGraphicFramePr>
            <a:graphicFrameLocks noGrp="1"/>
          </p:cNvGraphicFramePr>
          <p:nvPr/>
        </p:nvGraphicFramePr>
        <p:xfrm>
          <a:off x="608203" y="1733363"/>
          <a:ext cx="10981944" cy="3632207"/>
        </p:xfrm>
        <a:graphic>
          <a:graphicData uri="http://schemas.openxmlformats.org/drawingml/2006/table">
            <a:tbl>
              <a:tblPr firstRow="1" bandRow="1">
                <a:tableStyleId>{2D5ABB26-0587-4C30-8999-92F81FD0307C}</a:tableStyleId>
              </a:tblPr>
              <a:tblGrid>
                <a:gridCol w="3103597">
                  <a:extLst>
                    <a:ext uri="{9D8B030D-6E8A-4147-A177-3AD203B41FA5}">
                      <a16:colId xmlns:a16="http://schemas.microsoft.com/office/drawing/2014/main" val="4217295267"/>
                    </a:ext>
                  </a:extLst>
                </a:gridCol>
                <a:gridCol w="7878347">
                  <a:extLst>
                    <a:ext uri="{9D8B030D-6E8A-4147-A177-3AD203B41FA5}">
                      <a16:colId xmlns:a16="http://schemas.microsoft.com/office/drawing/2014/main" val="2262704613"/>
                    </a:ext>
                  </a:extLst>
                </a:gridCol>
              </a:tblGrid>
              <a:tr h="319884">
                <a:tc>
                  <a:txBody>
                    <a:bodyPr/>
                    <a:lstStyle/>
                    <a:p>
                      <a:pPr marL="0" marR="0">
                        <a:lnSpc>
                          <a:spcPct val="107000"/>
                        </a:lnSpc>
                        <a:spcBef>
                          <a:spcPts val="0"/>
                        </a:spcBef>
                        <a:spcAft>
                          <a:spcPts val="800"/>
                        </a:spcAft>
                      </a:pPr>
                      <a:r>
                        <a:rPr lang="en-US" sz="1200" b="1" dirty="0">
                          <a:solidFill>
                            <a:schemeClr val="bg1"/>
                          </a:solidFill>
                          <a:effectLst/>
                          <a:latin typeface="+mj-lt"/>
                        </a:rPr>
                        <a:t>Scenario</a:t>
                      </a:r>
                      <a:endParaRPr lang="en-US" sz="1200" b="1" dirty="0">
                        <a:solidFill>
                          <a:schemeClr val="bg1"/>
                        </a:solidFill>
                        <a:effectLst/>
                        <a:latin typeface="+mj-lt"/>
                        <a:ea typeface="Calibri" panose="020F0502020204030204" pitchFamily="34" charset="0"/>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marL="0" marR="0">
                        <a:lnSpc>
                          <a:spcPct val="107000"/>
                        </a:lnSpc>
                        <a:spcBef>
                          <a:spcPts val="0"/>
                        </a:spcBef>
                        <a:spcAft>
                          <a:spcPts val="800"/>
                        </a:spcAft>
                      </a:pPr>
                      <a:r>
                        <a:rPr lang="en-US" sz="1200" b="1" dirty="0">
                          <a:solidFill>
                            <a:schemeClr val="bg1"/>
                          </a:solidFill>
                          <a:effectLst/>
                          <a:latin typeface="+mj-lt"/>
                        </a:rPr>
                        <a:t>Required documentation</a:t>
                      </a:r>
                      <a:endParaRPr lang="en-US" sz="1200" b="1" dirty="0">
                        <a:solidFill>
                          <a:schemeClr val="bg1"/>
                        </a:solidFill>
                        <a:effectLst/>
                        <a:latin typeface="+mj-lt"/>
                        <a:ea typeface="Calibri" panose="020F0502020204030204" pitchFamily="34" charset="0"/>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725480630"/>
                  </a:ext>
                </a:extLst>
              </a:tr>
              <a:tr h="981324">
                <a:tc>
                  <a:txBody>
                    <a:bodyPr/>
                    <a:lstStyle/>
                    <a:p>
                      <a:pPr marL="0" marR="0">
                        <a:lnSpc>
                          <a:spcPct val="107000"/>
                        </a:lnSpc>
                        <a:spcBef>
                          <a:spcPts val="0"/>
                        </a:spcBef>
                        <a:spcAft>
                          <a:spcPts val="800"/>
                        </a:spcAft>
                      </a:pPr>
                      <a:r>
                        <a:rPr lang="en-US" sz="1100" dirty="0">
                          <a:solidFill>
                            <a:schemeClr val="bg1"/>
                          </a:solidFill>
                          <a:effectLst/>
                          <a:latin typeface="+mj-lt"/>
                        </a:rPr>
                        <a:t>Students who enroll in another diploma-granting public or private school or educational program in the state</a:t>
                      </a:r>
                      <a:endParaRPr lang="en-US" sz="1100" dirty="0">
                        <a:solidFill>
                          <a:schemeClr val="bg1"/>
                        </a:solidFill>
                        <a:effectLst/>
                        <a:latin typeface="+mj-lt"/>
                        <a:ea typeface="Calibri" panose="020F0502020204030204" pitchFamily="34" charset="0"/>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Where available, a record from the state’s data system, or </a:t>
                      </a:r>
                    </a:p>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A request for student records from a receiving public or private high school or an educational program (that culminates in a regular high school diploma), or</a:t>
                      </a:r>
                    </a:p>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Written record of a response from an official in the receiving school or program acknowledging the student’s enrollment </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304429978"/>
                  </a:ext>
                </a:extLst>
              </a:tr>
              <a:tr h="302238">
                <a:tc>
                  <a:txBody>
                    <a:bodyPr/>
                    <a:lstStyle/>
                    <a:p>
                      <a:pPr marL="0" marR="0">
                        <a:lnSpc>
                          <a:spcPct val="107000"/>
                        </a:lnSpc>
                        <a:spcBef>
                          <a:spcPts val="0"/>
                        </a:spcBef>
                        <a:spcAft>
                          <a:spcPts val="800"/>
                        </a:spcAft>
                      </a:pPr>
                      <a:r>
                        <a:rPr lang="en-US" sz="1100" dirty="0">
                          <a:solidFill>
                            <a:schemeClr val="bg1"/>
                          </a:solidFill>
                          <a:effectLst/>
                          <a:latin typeface="+mj-lt"/>
                        </a:rPr>
                        <a:t>Students who are being home-schooled</a:t>
                      </a:r>
                      <a:endParaRPr lang="en-US" sz="1100" dirty="0">
                        <a:solidFill>
                          <a:schemeClr val="bg1"/>
                        </a:solidFill>
                        <a:effectLst/>
                        <a:latin typeface="+mj-lt"/>
                        <a:ea typeface="Calibri" panose="020F0502020204030204" pitchFamily="34" charset="0"/>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A letter from Educational Options indicating an approved educational plan for home-schooling</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477469739"/>
                  </a:ext>
                </a:extLst>
              </a:tr>
              <a:tr h="745199">
                <a:tc>
                  <a:txBody>
                    <a:bodyPr/>
                    <a:lstStyle/>
                    <a:p>
                      <a:pPr marL="0" marR="0">
                        <a:lnSpc>
                          <a:spcPct val="107000"/>
                        </a:lnSpc>
                        <a:spcBef>
                          <a:spcPts val="0"/>
                        </a:spcBef>
                        <a:spcAft>
                          <a:spcPts val="800"/>
                        </a:spcAft>
                      </a:pPr>
                      <a:r>
                        <a:rPr lang="en-US" sz="1100" dirty="0">
                          <a:solidFill>
                            <a:schemeClr val="bg1"/>
                          </a:solidFill>
                          <a:effectLst/>
                          <a:latin typeface="+mj-lt"/>
                        </a:rPr>
                        <a:t>Students who enroll in another diploma-granting public or private school or educational program out of state</a:t>
                      </a:r>
                      <a:endParaRPr lang="en-US" sz="1100" dirty="0">
                        <a:solidFill>
                          <a:schemeClr val="bg1"/>
                        </a:solidFill>
                        <a:effectLst/>
                        <a:latin typeface="+mj-lt"/>
                        <a:ea typeface="Calibri" panose="020F0502020204030204" pitchFamily="34" charset="0"/>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A request for student records from a receiving public or private high school or an educational program (that culminates in a regular high school diploma), or</a:t>
                      </a:r>
                    </a:p>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Written record of a response from an official in the receiving school or program acknowledging the student’s enrollment</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1087811690"/>
                  </a:ext>
                </a:extLst>
              </a:tr>
              <a:tr h="509076">
                <a:tc>
                  <a:txBody>
                    <a:bodyPr/>
                    <a:lstStyle/>
                    <a:p>
                      <a:pPr marL="0" marR="0">
                        <a:lnSpc>
                          <a:spcPct val="107000"/>
                        </a:lnSpc>
                        <a:spcBef>
                          <a:spcPts val="0"/>
                        </a:spcBef>
                        <a:spcAft>
                          <a:spcPts val="800"/>
                        </a:spcAft>
                      </a:pPr>
                      <a:r>
                        <a:rPr lang="en-US" sz="1100" dirty="0">
                          <a:solidFill>
                            <a:schemeClr val="bg1"/>
                          </a:solidFill>
                          <a:effectLst/>
                          <a:latin typeface="+mj-lt"/>
                        </a:rPr>
                        <a:t>Students who emigrate to another country</a:t>
                      </a:r>
                      <a:endParaRPr lang="en-US" sz="1100" dirty="0">
                        <a:solidFill>
                          <a:schemeClr val="bg1"/>
                        </a:solidFill>
                        <a:effectLst/>
                        <a:latin typeface="+mj-lt"/>
                        <a:ea typeface="Calibri" panose="020F0502020204030204" pitchFamily="34" charset="0"/>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Written confirmation that a student has emigrated to another country. For example, if a parent informs a school administrator that the family is leaving the country, the school administrator may document this conversation in writing</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867501513"/>
                  </a:ext>
                </a:extLst>
              </a:tr>
              <a:tr h="774486">
                <a:tc>
                  <a:txBody>
                    <a:bodyPr/>
                    <a:lstStyle/>
                    <a:p>
                      <a:pPr marL="0" marR="0">
                        <a:lnSpc>
                          <a:spcPct val="107000"/>
                        </a:lnSpc>
                        <a:spcBef>
                          <a:spcPts val="0"/>
                        </a:spcBef>
                        <a:spcAft>
                          <a:spcPts val="800"/>
                        </a:spcAft>
                      </a:pPr>
                      <a:r>
                        <a:rPr lang="en-US" sz="1100" dirty="0">
                          <a:solidFill>
                            <a:schemeClr val="bg1"/>
                          </a:solidFill>
                          <a:effectLst/>
                          <a:latin typeface="+mj-lt"/>
                        </a:rPr>
                        <a:t>Students who are deceased</a:t>
                      </a:r>
                      <a:endParaRPr lang="en-US" sz="1100" dirty="0">
                        <a:solidFill>
                          <a:schemeClr val="bg1"/>
                        </a:solidFill>
                        <a:effectLst/>
                        <a:latin typeface="+mj-lt"/>
                        <a:ea typeface="Calibri" panose="020F0502020204030204" pitchFamily="34" charset="0"/>
                      </a:endParaRP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rgbClr val="C4C4CD"/>
                    </a:solidFill>
                  </a:tcPr>
                </a:tc>
                <a:tc>
                  <a:txBody>
                    <a:bodyPr/>
                    <a:lstStyle/>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Letter from a parent, or</a:t>
                      </a:r>
                    </a:p>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Obituary, or</a:t>
                      </a:r>
                    </a:p>
                    <a:p>
                      <a:pPr marL="182880" marR="0" lvl="1" indent="-182880" algn="l" defTabSz="914390" rtl="0" eaLnBrk="1" latinLnBrk="0" hangingPunct="1">
                        <a:lnSpc>
                          <a:spcPct val="107000"/>
                        </a:lnSpc>
                        <a:spcBef>
                          <a:spcPts val="200"/>
                        </a:spcBef>
                        <a:spcAft>
                          <a:spcPts val="0"/>
                        </a:spcAft>
                        <a:buClr>
                          <a:schemeClr val="bg1"/>
                        </a:buClr>
                        <a:buSzPct val="100000"/>
                        <a:buFont typeface="EYInterstate" panose="02000503020000020004" pitchFamily="2" charset="0"/>
                        <a:buChar char="•"/>
                      </a:pPr>
                      <a:r>
                        <a:rPr lang="en-US" sz="1100" kern="1200" dirty="0">
                          <a:solidFill>
                            <a:schemeClr val="bg1"/>
                          </a:solidFill>
                          <a:latin typeface="+mj-lt"/>
                          <a:ea typeface="+mn-ea"/>
                          <a:cs typeface="+mn-cs"/>
                        </a:rPr>
                        <a:t>Death certificate is acceptable but not required</a:t>
                      </a:r>
                    </a:p>
                  </a:txBody>
                  <a:tcPr marL="46990" marR="46990" marT="46990" marB="46990">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405943538"/>
                  </a:ext>
                </a:extLst>
              </a:tr>
            </a:tbl>
          </a:graphicData>
        </a:graphic>
      </p:graphicFrame>
      <p:sp>
        <p:nvSpPr>
          <p:cNvPr id="11" name="source_63804743468530966221" descr="Source">
            <a:extLst>
              <a:ext uri="{FF2B5EF4-FFF2-40B4-BE49-F238E27FC236}">
                <a16:creationId xmlns:a16="http://schemas.microsoft.com/office/drawing/2014/main" id="{786074A2-7069-4324-9304-C5DE3B162C36}"/>
              </a:ext>
            </a:extLst>
          </p:cNvPr>
          <p:cNvSpPr txBox="1"/>
          <p:nvPr/>
        </p:nvSpPr>
        <p:spPr>
          <a:xfrm>
            <a:off x="609919" y="6582697"/>
            <a:ext cx="2585566" cy="210270"/>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EY DESE, BPS, and school interviews; BPS and DESE policies</a:t>
            </a:r>
          </a:p>
        </p:txBody>
      </p:sp>
      <p:sp>
        <p:nvSpPr>
          <p:cNvPr id="8" name="TextBox 7">
            <a:extLst>
              <a:ext uri="{FF2B5EF4-FFF2-40B4-BE49-F238E27FC236}">
                <a16:creationId xmlns:a16="http://schemas.microsoft.com/office/drawing/2014/main" id="{D45A3DFA-1EEC-40A8-95BF-1872F8BA6124}"/>
              </a:ext>
            </a:extLst>
          </p:cNvPr>
          <p:cNvSpPr txBox="1"/>
          <p:nvPr/>
        </p:nvSpPr>
        <p:spPr>
          <a:xfrm>
            <a:off x="3569110" y="6440129"/>
            <a:ext cx="5250425"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A6A44F08-ABD1-42DD-90CC-FD551B1260D4}"/>
              </a:ext>
            </a:extLst>
          </p:cNvPr>
          <p:cNvSpPr>
            <a:spLocks noGrp="1"/>
          </p:cNvSpPr>
          <p:nvPr>
            <p:ph type="dt" sz="half" idx="10"/>
          </p:nvPr>
        </p:nvSpPr>
        <p:spPr/>
        <p:txBody>
          <a:bodyPr/>
          <a:lstStyle/>
          <a:p>
            <a:r>
              <a:rPr lang="en-US" dirty="0"/>
              <a:t>February 2023</a:t>
            </a:r>
            <a:endParaRPr lang="en-IN" dirty="0"/>
          </a:p>
        </p:txBody>
      </p:sp>
      <p:sp>
        <p:nvSpPr>
          <p:cNvPr id="10" name="Slide Number Placeholder 9">
            <a:extLst>
              <a:ext uri="{FF2B5EF4-FFF2-40B4-BE49-F238E27FC236}">
                <a16:creationId xmlns:a16="http://schemas.microsoft.com/office/drawing/2014/main" id="{6F00A9EE-918B-4C3E-A7D6-D8CAF82B9F34}"/>
              </a:ext>
            </a:extLst>
          </p:cNvPr>
          <p:cNvSpPr>
            <a:spLocks noGrp="1"/>
          </p:cNvSpPr>
          <p:nvPr>
            <p:ph type="sldNum" sz="quarter" idx="12"/>
          </p:nvPr>
        </p:nvSpPr>
        <p:spPr/>
        <p:txBody>
          <a:bodyPr/>
          <a:lstStyle/>
          <a:p>
            <a:r>
              <a:rPr lang="en-IN" dirty="0"/>
              <a:t>Page </a:t>
            </a:r>
            <a:fld id="{F1BC30E3-FFE5-4B91-AA19-87A149EBB9EE}" type="slidenum">
              <a:rPr smtClean="0"/>
              <a:pPr/>
              <a:t>82</a:t>
            </a:fld>
            <a:endParaRPr dirty="0"/>
          </a:p>
        </p:txBody>
      </p:sp>
    </p:spTree>
    <p:extLst>
      <p:ext uri="{BB962C8B-B14F-4D97-AF65-F5344CB8AC3E}">
        <p14:creationId xmlns:p14="http://schemas.microsoft.com/office/powerpoint/2010/main" val="27631198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5817AE8-ECD4-4B9B-B9CD-C35DE25934F7}"/>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8309" name="think-cell Slide" r:id="rId7" imgW="473" imgH="476" progId="TCLayout.ActiveDocument.1">
                  <p:embed/>
                </p:oleObj>
              </mc:Choice>
              <mc:Fallback>
                <p:oleObj name="think-cell Slide" r:id="rId7" imgW="473" imgH="476" progId="TCLayout.ActiveDocument.1">
                  <p:embed/>
                  <p:pic>
                    <p:nvPicPr>
                      <p:cNvPr id="6" name="Object 5" hidden="1">
                        <a:extLst>
                          <a:ext uri="{FF2B5EF4-FFF2-40B4-BE49-F238E27FC236}">
                            <a16:creationId xmlns:a16="http://schemas.microsoft.com/office/drawing/2014/main" id="{A5817AE8-ECD4-4B9B-B9CD-C35DE25934F7}"/>
                          </a:ext>
                          <a:ext uri="{C183D7F6-B498-43B3-948B-1728B52AA6E4}">
                            <adec:decorative xmlns:adec="http://schemas.microsoft.com/office/drawing/2017/decorative" val="1"/>
                          </a:ext>
                        </a:extLst>
                      </p:cNvPr>
                      <p:cNvPicPr/>
                      <p:nvPr/>
                    </p:nvPicPr>
                    <p:blipFill>
                      <a:blip r:embed="rId8"/>
                      <a:stretch>
                        <a:fillRect/>
                      </a:stretch>
                    </p:blipFill>
                    <p:spPr>
                      <a:xfrm>
                        <a:off x="4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07F5741-C6BE-4249-B39F-4FE137886791}"/>
              </a:ext>
            </a:extLst>
          </p:cNvPr>
          <p:cNvSpPr>
            <a:spLocks noGrp="1"/>
          </p:cNvSpPr>
          <p:nvPr>
            <p:ph type="title"/>
          </p:nvPr>
        </p:nvSpPr>
        <p:spPr>
          <a:xfrm>
            <a:off x="612775" y="293689"/>
            <a:ext cx="10972800" cy="592137"/>
          </a:xfrm>
        </p:spPr>
        <p:txBody>
          <a:bodyPr vert="horz" anchor="t">
            <a:normAutofit/>
          </a:bodyPr>
          <a:lstStyle/>
          <a:p>
            <a:r>
              <a:rPr lang="en-US" dirty="0"/>
              <a:t>Appendix</a:t>
            </a:r>
            <a:br>
              <a:rPr lang="en-US" dirty="0"/>
            </a:br>
            <a:r>
              <a:rPr lang="en-US" sz="1600" dirty="0"/>
              <a:t>BPS withdrawal documentation policy (2/2)</a:t>
            </a:r>
          </a:p>
        </p:txBody>
      </p:sp>
      <p:sp>
        <p:nvSpPr>
          <p:cNvPr id="12" name="Rectangle 11">
            <a:extLst>
              <a:ext uri="{FF2B5EF4-FFF2-40B4-BE49-F238E27FC236}">
                <a16:creationId xmlns:a16="http://schemas.microsoft.com/office/drawing/2014/main" id="{446A785B-97B7-4D06-B2D7-4CE0C675764E}"/>
              </a:ext>
            </a:extLst>
          </p:cNvPr>
          <p:cNvSpPr/>
          <p:nvPr/>
        </p:nvSpPr>
        <p:spPr>
          <a:xfrm>
            <a:off x="8951913" y="78411"/>
            <a:ext cx="2614545" cy="373895"/>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2. Student enrollment and exit</a:t>
            </a:r>
          </a:p>
        </p:txBody>
      </p:sp>
      <p:sp>
        <p:nvSpPr>
          <p:cNvPr id="22" name="Text box_6380524123959099444">
            <a:extLst>
              <a:ext uri="{FF2B5EF4-FFF2-40B4-BE49-F238E27FC236}">
                <a16:creationId xmlns:a16="http://schemas.microsoft.com/office/drawing/2014/main" id="{92430E52-DCFC-434C-9287-5ACBC161C9B7}"/>
              </a:ext>
            </a:extLst>
          </p:cNvPr>
          <p:cNvSpPr/>
          <p:nvPr>
            <p:custDataLst>
              <p:tags r:id="rId3"/>
            </p:custDataLst>
          </p:nvPr>
        </p:nvSpPr>
        <p:spPr>
          <a:xfrm>
            <a:off x="9858866" y="505341"/>
            <a:ext cx="809835" cy="215444"/>
          </a:xfrm>
          <a:prstGeom prst="rect">
            <a:avLst/>
          </a:prstGeom>
          <a:solidFill>
            <a:srgbClr val="D9D9D9"/>
          </a:solid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2a. Enrollment</a:t>
            </a:r>
          </a:p>
        </p:txBody>
      </p:sp>
      <p:sp>
        <p:nvSpPr>
          <p:cNvPr id="23" name="Text box_6380524123959099444">
            <a:extLst>
              <a:ext uri="{FF2B5EF4-FFF2-40B4-BE49-F238E27FC236}">
                <a16:creationId xmlns:a16="http://schemas.microsoft.com/office/drawing/2014/main" id="{9049DAFC-6234-4325-96C1-3400BD9261A6}"/>
              </a:ext>
            </a:extLst>
          </p:cNvPr>
          <p:cNvSpPr/>
          <p:nvPr>
            <p:custDataLst>
              <p:tags r:id="rId4"/>
            </p:custDataLst>
          </p:nvPr>
        </p:nvSpPr>
        <p:spPr>
          <a:xfrm>
            <a:off x="10737050" y="505341"/>
            <a:ext cx="809835" cy="215444"/>
          </a:xfrm>
          <a:prstGeom prst="rect">
            <a:avLst/>
          </a:prstGeom>
          <a:solidFill>
            <a:srgbClr val="A2D1F5"/>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2b. Exit</a:t>
            </a:r>
          </a:p>
        </p:txBody>
      </p:sp>
      <p:sp>
        <p:nvSpPr>
          <p:cNvPr id="11" name="Content Placeholder 3">
            <a:extLst>
              <a:ext uri="{FF2B5EF4-FFF2-40B4-BE49-F238E27FC236}">
                <a16:creationId xmlns:a16="http://schemas.microsoft.com/office/drawing/2014/main" id="{3B3027B8-F564-462B-A428-711DF273E2A7}"/>
              </a:ext>
            </a:extLst>
          </p:cNvPr>
          <p:cNvSpPr>
            <a:spLocks noGrp="1"/>
          </p:cNvSpPr>
          <p:nvPr>
            <p:ph sz="half" idx="4294967295"/>
          </p:nvPr>
        </p:nvSpPr>
        <p:spPr>
          <a:xfrm>
            <a:off x="612776" y="1090613"/>
            <a:ext cx="7237413" cy="246062"/>
          </a:xfrm>
        </p:spPr>
        <p:txBody>
          <a:bodyPr>
            <a:spAutoFit/>
          </a:bodyPr>
          <a:lstStyle/>
          <a:p>
            <a:pPr marL="0" indent="0">
              <a:buClrTx/>
              <a:buNone/>
            </a:pPr>
            <a:r>
              <a:rPr lang="en-US" sz="1600" dirty="0"/>
              <a:t>Excerpt from a 4/5/2022 training presentation to BPS high school leaders: </a:t>
            </a:r>
          </a:p>
        </p:txBody>
      </p:sp>
      <p:sp>
        <p:nvSpPr>
          <p:cNvPr id="16" name="Rectangle 15">
            <a:extLst>
              <a:ext uri="{FF2B5EF4-FFF2-40B4-BE49-F238E27FC236}">
                <a16:creationId xmlns:a16="http://schemas.microsoft.com/office/drawing/2014/main" id="{A7C2FF6C-FE36-451F-9BD4-D7658A3056D2}"/>
              </a:ext>
              <a:ext uri="{C183D7F6-B498-43B3-948B-1728B52AA6E4}">
                <adec:decorative xmlns:adec="http://schemas.microsoft.com/office/drawing/2017/decorative" val="1"/>
              </a:ext>
            </a:extLst>
          </p:cNvPr>
          <p:cNvSpPr/>
          <p:nvPr/>
        </p:nvSpPr>
        <p:spPr>
          <a:xfrm>
            <a:off x="612775" y="1478431"/>
            <a:ext cx="3017520" cy="461756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2400" b="1" i="0" u="none" strike="noStrike" kern="1200" cap="none" spc="0" normalizeH="0" baseline="0" noProof="0">
              <a:ln>
                <a:noFill/>
              </a:ln>
              <a:solidFill>
                <a:srgbClr val="2E2E38"/>
              </a:solidFill>
              <a:effectLst/>
              <a:uLnTx/>
              <a:uFillTx/>
              <a:latin typeface="EYInterstate Light"/>
              <a:ea typeface="+mn-ea"/>
              <a:cs typeface="+mn-cs"/>
            </a:endParaRPr>
          </a:p>
        </p:txBody>
      </p:sp>
      <p:sp>
        <p:nvSpPr>
          <p:cNvPr id="18" name="Rectangle 17">
            <a:extLst>
              <a:ext uri="{FF2B5EF4-FFF2-40B4-BE49-F238E27FC236}">
                <a16:creationId xmlns:a16="http://schemas.microsoft.com/office/drawing/2014/main" id="{B5CE21A4-9AA2-4000-A512-37258ECB3B7E}"/>
              </a:ext>
              <a:ext uri="{C183D7F6-B498-43B3-948B-1728B52AA6E4}">
                <adec:decorative xmlns:adec="http://schemas.microsoft.com/office/drawing/2017/decorative" val="1"/>
              </a:ext>
            </a:extLst>
          </p:cNvPr>
          <p:cNvSpPr/>
          <p:nvPr/>
        </p:nvSpPr>
        <p:spPr>
          <a:xfrm>
            <a:off x="612775" y="1478430"/>
            <a:ext cx="457200" cy="4572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1" i="0" u="none" strike="noStrike" kern="1200" cap="none" spc="0" normalizeH="0" baseline="0" noProof="0">
              <a:ln>
                <a:noFill/>
              </a:ln>
              <a:solidFill>
                <a:srgbClr val="FFE600"/>
              </a:solidFill>
              <a:effectLst/>
              <a:uLnTx/>
              <a:uFillTx/>
              <a:latin typeface="EYInterstate Light"/>
              <a:ea typeface="+mn-ea"/>
              <a:cs typeface="+mn-cs"/>
            </a:endParaRPr>
          </a:p>
        </p:txBody>
      </p:sp>
      <p:sp>
        <p:nvSpPr>
          <p:cNvPr id="19" name="Content Placeholder 3">
            <a:extLst>
              <a:ext uri="{FF2B5EF4-FFF2-40B4-BE49-F238E27FC236}">
                <a16:creationId xmlns:a16="http://schemas.microsoft.com/office/drawing/2014/main" id="{B56B23ED-E3D1-4DC4-AB5B-249210D99022}"/>
              </a:ext>
            </a:extLst>
          </p:cNvPr>
          <p:cNvSpPr txBox="1">
            <a:spLocks/>
          </p:cNvSpPr>
          <p:nvPr/>
        </p:nvSpPr>
        <p:spPr>
          <a:xfrm>
            <a:off x="1201425" y="1551861"/>
            <a:ext cx="1934247" cy="310341"/>
          </a:xfrm>
          <a:prstGeom prst="rect">
            <a:avLst/>
          </a:prstGeom>
        </p:spPr>
        <p:txBody>
          <a:bodyPr wrap="none" lIns="46990" tIns="46990" rIns="46990" bIns="4699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r>
              <a:rPr kumimoji="0" lang="en-IN" sz="14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Public Schools</a:t>
            </a:r>
          </a:p>
        </p:txBody>
      </p:sp>
      <p:sp>
        <p:nvSpPr>
          <p:cNvPr id="8" name="TextBox 7">
            <a:extLst>
              <a:ext uri="{FF2B5EF4-FFF2-40B4-BE49-F238E27FC236}">
                <a16:creationId xmlns:a16="http://schemas.microsoft.com/office/drawing/2014/main" id="{D33EBB05-3AB1-41CD-9C1D-D9B5C3081656}"/>
              </a:ext>
            </a:extLst>
          </p:cNvPr>
          <p:cNvSpPr txBox="1"/>
          <p:nvPr/>
        </p:nvSpPr>
        <p:spPr>
          <a:xfrm>
            <a:off x="830155" y="3287730"/>
            <a:ext cx="2604274" cy="97872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de-DE" sz="2400" b="1" i="0" u="none" strike="noStrike" kern="1200" cap="none" spc="0" normalizeH="0" baseline="0" noProof="0">
                <a:ln>
                  <a:noFill/>
                </a:ln>
                <a:solidFill>
                  <a:srgbClr val="2E2E38"/>
                </a:solidFill>
                <a:effectLst/>
                <a:uLnTx/>
                <a:uFillTx/>
                <a:latin typeface="EYInterstate Light"/>
                <a:ea typeface="+mn-ea"/>
                <a:cs typeface="+mn-cs"/>
              </a:rPr>
              <a:t>What documentation should we collect?</a:t>
            </a:r>
          </a:p>
        </p:txBody>
      </p:sp>
      <p:sp>
        <p:nvSpPr>
          <p:cNvPr id="20" name="Rectangle 19">
            <a:extLst>
              <a:ext uri="{FF2B5EF4-FFF2-40B4-BE49-F238E27FC236}">
                <a16:creationId xmlns:a16="http://schemas.microsoft.com/office/drawing/2014/main" id="{E403B6B6-0501-4A87-8ABD-E110F285DE4A}"/>
              </a:ext>
              <a:ext uri="{C183D7F6-B498-43B3-948B-1728B52AA6E4}">
                <adec:decorative xmlns:adec="http://schemas.microsoft.com/office/drawing/2017/decorative" val="0"/>
              </a:ext>
            </a:extLst>
          </p:cNvPr>
          <p:cNvSpPr/>
          <p:nvPr/>
        </p:nvSpPr>
        <p:spPr>
          <a:xfrm>
            <a:off x="3654666" y="1478431"/>
            <a:ext cx="7940434" cy="4617569"/>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3980" tIns="93980" rIns="93980" bIns="93980" rtlCol="0" anchor="t" anchorCtr="0"/>
          <a:lstStyle/>
          <a:p>
            <a:pPr marL="0" marR="0" lvl="0" indent="0" algn="l" defTabSz="914400" rtl="0" eaLnBrk="1" fontAlgn="auto" latinLnBrk="0" hangingPunct="1">
              <a:lnSpc>
                <a:spcPct val="100000"/>
              </a:lnSpc>
              <a:spcBef>
                <a:spcPts val="400"/>
              </a:spcBef>
              <a:spcAft>
                <a:spcPts val="0"/>
              </a:spcAft>
              <a:buClr>
                <a:srgbClr val="FFE600"/>
              </a:buClr>
              <a:buSzPct val="100000"/>
              <a:buFontTx/>
              <a:buNone/>
              <a:tabLst/>
              <a:defRPr/>
            </a:pPr>
            <a:r>
              <a:rPr kumimoji="0" lang="de-DE" sz="1600" b="1" i="0" u="none" strike="noStrike" kern="1200" cap="none" spc="0" normalizeH="0" baseline="0" noProof="0">
                <a:ln>
                  <a:noFill/>
                </a:ln>
                <a:solidFill>
                  <a:srgbClr val="FFFFFF"/>
                </a:solidFill>
                <a:effectLst/>
                <a:uLnTx/>
                <a:uFillTx/>
                <a:latin typeface="EYInterstate Light"/>
                <a:ea typeface="+mn-ea"/>
                <a:cs typeface="+mn-cs"/>
              </a:rPr>
              <a:t>Acceptable documentation is:</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mj-lt"/>
              <a:buAutoNum type="arabicPeriod"/>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Externally created</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mj-lt"/>
              <a:buAutoNum type="arabicPeriod"/>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Collected at the time of withdrawal</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mj-lt"/>
              <a:buAutoNum type="arabicPeriod"/>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Contains language that confirms the withdrawal code</a:t>
            </a:r>
          </a:p>
        </p:txBody>
      </p:sp>
      <p:sp>
        <p:nvSpPr>
          <p:cNvPr id="9" name="TextBox 8">
            <a:extLst>
              <a:ext uri="{FF2B5EF4-FFF2-40B4-BE49-F238E27FC236}">
                <a16:creationId xmlns:a16="http://schemas.microsoft.com/office/drawing/2014/main" id="{EAC97A9A-6385-4313-8DBC-A1563B7C15FD}"/>
              </a:ext>
            </a:extLst>
          </p:cNvPr>
          <p:cNvSpPr txBox="1"/>
          <p:nvPr/>
        </p:nvSpPr>
        <p:spPr>
          <a:xfrm>
            <a:off x="3748217" y="2663327"/>
            <a:ext cx="7651084" cy="852541"/>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1000"/>
              </a:spcBef>
              <a:spcAft>
                <a:spcPts val="0"/>
              </a:spcAft>
              <a:buClr>
                <a:srgbClr val="FFE600"/>
              </a:buClr>
              <a:buSzPct val="100000"/>
              <a:buFontTx/>
              <a:buNone/>
              <a:tabLst/>
              <a:defRPr/>
            </a:pPr>
            <a:r>
              <a:rPr kumimoji="0" lang="de-DE" sz="1600" b="1" i="0" u="none" strike="noStrike" kern="1200" cap="none" spc="0" normalizeH="0" baseline="0" noProof="0">
                <a:ln>
                  <a:noFill/>
                </a:ln>
                <a:solidFill>
                  <a:srgbClr val="FFFFFF"/>
                </a:solidFill>
                <a:effectLst/>
                <a:uLnTx/>
                <a:uFillTx/>
                <a:latin typeface="EYInterstate Light"/>
                <a:ea typeface="+mn-ea"/>
                <a:cs typeface="+mn-cs"/>
              </a:rPr>
              <a:t>Best</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Request for transcript from receiving school</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Proof that a student is moving (i.e., plane ticket)</a:t>
            </a:r>
          </a:p>
        </p:txBody>
      </p:sp>
      <p:sp>
        <p:nvSpPr>
          <p:cNvPr id="10" name="TextBox 9">
            <a:extLst>
              <a:ext uri="{FF2B5EF4-FFF2-40B4-BE49-F238E27FC236}">
                <a16:creationId xmlns:a16="http://schemas.microsoft.com/office/drawing/2014/main" id="{20EAB93B-72FC-425C-B119-F38C871B7FD5}"/>
              </a:ext>
            </a:extLst>
          </p:cNvPr>
          <p:cNvSpPr txBox="1"/>
          <p:nvPr/>
        </p:nvSpPr>
        <p:spPr>
          <a:xfrm>
            <a:off x="3750063" y="3521050"/>
            <a:ext cx="7651084" cy="852541"/>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1000"/>
              </a:spcBef>
              <a:spcAft>
                <a:spcPts val="0"/>
              </a:spcAft>
              <a:buClr>
                <a:srgbClr val="FFE600"/>
              </a:buClr>
              <a:buSzPct val="100000"/>
              <a:buFontTx/>
              <a:buNone/>
              <a:tabLst/>
              <a:defRPr/>
            </a:pPr>
            <a:r>
              <a:rPr kumimoji="0" lang="de-DE" sz="1600" b="1" i="0" u="none" strike="noStrike" kern="1200" cap="none" spc="0" normalizeH="0" baseline="0" noProof="0">
                <a:ln>
                  <a:noFill/>
                </a:ln>
                <a:solidFill>
                  <a:srgbClr val="FFFFFF"/>
                </a:solidFill>
                <a:effectLst/>
                <a:uLnTx/>
                <a:uFillTx/>
                <a:latin typeface="EYInterstate Light"/>
                <a:ea typeface="+mn-ea"/>
                <a:cs typeface="+mn-cs"/>
              </a:rPr>
              <a:t>Acceptable</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Letter from parent/guardian</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Internal document (i.e., discharge form) that is signed by the parent</a:t>
            </a:r>
          </a:p>
        </p:txBody>
      </p:sp>
      <p:sp>
        <p:nvSpPr>
          <p:cNvPr id="14" name="TextBox 13">
            <a:extLst>
              <a:ext uri="{FF2B5EF4-FFF2-40B4-BE49-F238E27FC236}">
                <a16:creationId xmlns:a16="http://schemas.microsoft.com/office/drawing/2014/main" id="{5CD577AC-EA11-4CB7-A5F5-97ADD5EE8E6E}"/>
              </a:ext>
            </a:extLst>
          </p:cNvPr>
          <p:cNvSpPr txBox="1"/>
          <p:nvPr/>
        </p:nvSpPr>
        <p:spPr>
          <a:xfrm>
            <a:off x="3752252" y="4386479"/>
            <a:ext cx="7651084" cy="1421928"/>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1000"/>
              </a:spcBef>
              <a:spcAft>
                <a:spcPts val="0"/>
              </a:spcAft>
              <a:buClr>
                <a:srgbClr val="FFE600"/>
              </a:buClr>
              <a:buSzPct val="100000"/>
              <a:buFontTx/>
              <a:buNone/>
              <a:tabLst/>
              <a:defRPr/>
            </a:pPr>
            <a:r>
              <a:rPr kumimoji="0" lang="de-DE" sz="1600" b="1" i="0" u="none" strike="noStrike" kern="1200" cap="none" spc="0" normalizeH="0" baseline="0" noProof="0">
                <a:ln>
                  <a:noFill/>
                </a:ln>
                <a:solidFill>
                  <a:srgbClr val="FFFFFF"/>
                </a:solidFill>
                <a:effectLst/>
                <a:uLnTx/>
                <a:uFillTx/>
                <a:latin typeface="EYInterstate Light"/>
                <a:ea typeface="+mn-ea"/>
                <a:cs typeface="+mn-cs"/>
              </a:rPr>
              <a:t>Unacceptable</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Internal emails or discharge forms</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Screenshots of text messages</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External documents collected years after the withdrawal</a:t>
            </a:r>
          </a:p>
          <a:p>
            <a:pPr marL="342900" marR="0" lvl="0" indent="-342900" algn="l" defTabSz="914400" rtl="0" eaLnBrk="1" fontAlgn="auto" latinLnBrk="0" hangingPunct="1">
              <a:lnSpc>
                <a:spcPct val="100000"/>
              </a:lnSpc>
              <a:spcBef>
                <a:spcPts val="300"/>
              </a:spcBef>
              <a:spcAft>
                <a:spcPts val="0"/>
              </a:spcAft>
              <a:buClr>
                <a:srgbClr val="FFE600"/>
              </a:buClr>
              <a:buSzPct val="100000"/>
              <a:buFont typeface="EYInterstate" panose="02000503020000020004" pitchFamily="2" charset="0"/>
              <a:buChar char="•"/>
              <a:tabLst/>
              <a:defRPr/>
            </a:pPr>
            <a:r>
              <a:rPr kumimoji="0" lang="de-DE" sz="1600" b="0" i="0" u="none" strike="noStrike" kern="1200" cap="none" spc="0" normalizeH="0" baseline="0" noProof="0">
                <a:ln>
                  <a:noFill/>
                </a:ln>
                <a:solidFill>
                  <a:srgbClr val="FFFFFF"/>
                </a:solidFill>
                <a:effectLst/>
                <a:uLnTx/>
                <a:uFillTx/>
                <a:latin typeface="EYInterstate Light"/>
                <a:ea typeface="+mn-ea"/>
                <a:cs typeface="+mn-cs"/>
              </a:rPr>
              <a:t>Nothing</a:t>
            </a:r>
          </a:p>
        </p:txBody>
      </p:sp>
      <p:sp>
        <p:nvSpPr>
          <p:cNvPr id="15" name="source_63804743468530966221" descr="Source">
            <a:extLst>
              <a:ext uri="{FF2B5EF4-FFF2-40B4-BE49-F238E27FC236}">
                <a16:creationId xmlns:a16="http://schemas.microsoft.com/office/drawing/2014/main" id="{2B9C7F92-8931-4BF0-B507-71213BB9F268}"/>
              </a:ext>
            </a:extLst>
          </p:cNvPr>
          <p:cNvSpPr txBox="1"/>
          <p:nvPr/>
        </p:nvSpPr>
        <p:spPr>
          <a:xfrm>
            <a:off x="609919" y="6561447"/>
            <a:ext cx="1887476" cy="1046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BPS presentation, 4/5/2022</a:t>
            </a:r>
          </a:p>
        </p:txBody>
      </p:sp>
      <p:sp>
        <p:nvSpPr>
          <p:cNvPr id="5" name="TextBox 4">
            <a:extLst>
              <a:ext uri="{FF2B5EF4-FFF2-40B4-BE49-F238E27FC236}">
                <a16:creationId xmlns:a16="http://schemas.microsoft.com/office/drawing/2014/main" id="{D0635827-8273-4588-BFF5-E6D8C99835A6}"/>
              </a:ext>
            </a:extLst>
          </p:cNvPr>
          <p:cNvSpPr txBox="1"/>
          <p:nvPr/>
        </p:nvSpPr>
        <p:spPr>
          <a:xfrm>
            <a:off x="3410058" y="6400799"/>
            <a:ext cx="5144007" cy="429347"/>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AD9D2E48-DABC-4177-9F25-CCF590065A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89E9AF8B-D68E-4265-99A8-4BA922C0871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8171473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84EF1C1-25C8-408C-91E1-BA6B0D723BA5}"/>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896775362"/>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99333"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384EF1C1-25C8-408C-91E1-BA6B0D723BA5}"/>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4A765338-FC6D-4933-AA26-65EE3108E472}"/>
              </a:ext>
            </a:extLst>
          </p:cNvPr>
          <p:cNvSpPr>
            <a:spLocks noGrp="1"/>
          </p:cNvSpPr>
          <p:nvPr>
            <p:ph type="title"/>
          </p:nvPr>
        </p:nvSpPr>
        <p:spPr/>
        <p:txBody>
          <a:bodyPr vert="horz"/>
          <a:lstStyle/>
          <a:p>
            <a:r>
              <a:rPr lang="en-US" dirty="0"/>
              <a:t>Appendix </a:t>
            </a:r>
            <a:br>
              <a:rPr lang="en-US" dirty="0"/>
            </a:br>
            <a:r>
              <a:rPr lang="de-DE" sz="1600"/>
              <a:t>Process flow: Student discipline</a:t>
            </a:r>
          </a:p>
        </p:txBody>
      </p:sp>
      <p:sp>
        <p:nvSpPr>
          <p:cNvPr id="48" name="Rectangle 47">
            <a:extLst>
              <a:ext uri="{FF2B5EF4-FFF2-40B4-BE49-F238E27FC236}">
                <a16:creationId xmlns:a16="http://schemas.microsoft.com/office/drawing/2014/main" id="{D503C6E7-1B2D-47AE-91A4-36B76222A77B}"/>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3. Student discipline</a:t>
            </a:r>
          </a:p>
        </p:txBody>
      </p:sp>
      <p:grpSp>
        <p:nvGrpSpPr>
          <p:cNvPr id="2" name="Group 1" descr="Please refer to notes section for 'Process flow- student discipline' flow description">
            <a:extLst>
              <a:ext uri="{FF2B5EF4-FFF2-40B4-BE49-F238E27FC236}">
                <a16:creationId xmlns:a16="http://schemas.microsoft.com/office/drawing/2014/main" id="{4482341D-9F5F-4919-A1C7-EF0C5CF2310F}"/>
              </a:ext>
            </a:extLst>
          </p:cNvPr>
          <p:cNvGrpSpPr/>
          <p:nvPr/>
        </p:nvGrpSpPr>
        <p:grpSpPr>
          <a:xfrm>
            <a:off x="527846" y="1138301"/>
            <a:ext cx="11319865" cy="4982631"/>
            <a:chOff x="527846" y="1138301"/>
            <a:chExt cx="11319865" cy="4982631"/>
          </a:xfrm>
        </p:grpSpPr>
        <p:sp>
          <p:nvSpPr>
            <p:cNvPr id="104" name="Rectangle 103">
              <a:extLst>
                <a:ext uri="{FF2B5EF4-FFF2-40B4-BE49-F238E27FC236}">
                  <a16:creationId xmlns:a16="http://schemas.microsoft.com/office/drawing/2014/main" id="{EAF275F1-674F-4833-9AA3-3C6C203B8339}"/>
                </a:ext>
              </a:extLst>
            </p:cNvPr>
            <p:cNvSpPr/>
            <p:nvPr/>
          </p:nvSpPr>
          <p:spPr>
            <a:xfrm>
              <a:off x="2181857" y="1138301"/>
              <a:ext cx="1896480" cy="107873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Information into Aspen: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Information about the incident is recorded into Aspen. If needed, a hearing report is created along with other incident documents. The incident is usually created the same or next day but must be reported in Aspen within 10 days of occurrence</a:t>
              </a:r>
            </a:p>
          </p:txBody>
        </p:sp>
        <p:grpSp>
          <p:nvGrpSpPr>
            <p:cNvPr id="54" name="Group 53">
              <a:extLst>
                <a:ext uri="{FF2B5EF4-FFF2-40B4-BE49-F238E27FC236}">
                  <a16:creationId xmlns:a16="http://schemas.microsoft.com/office/drawing/2014/main" id="{7B73229E-72FE-4D39-9D04-00EA0E963BC8}"/>
                </a:ext>
              </a:extLst>
            </p:cNvPr>
            <p:cNvGrpSpPr/>
            <p:nvPr/>
          </p:nvGrpSpPr>
          <p:grpSpPr>
            <a:xfrm>
              <a:off x="3180256" y="2675162"/>
              <a:ext cx="5852160" cy="1902912"/>
              <a:chOff x="3177071" y="2675162"/>
              <a:chExt cx="4996001" cy="1902912"/>
            </a:xfrm>
          </p:grpSpPr>
          <p:sp>
            <p:nvSpPr>
              <p:cNvPr id="55" name="Arc 54">
                <a:extLst>
                  <a:ext uri="{FF2B5EF4-FFF2-40B4-BE49-F238E27FC236}">
                    <a16:creationId xmlns:a16="http://schemas.microsoft.com/office/drawing/2014/main" id="{36A17403-F66A-4D74-AAE4-93D2436B11AA}"/>
                  </a:ext>
                </a:extLst>
              </p:cNvPr>
              <p:cNvSpPr/>
              <p:nvPr/>
            </p:nvSpPr>
            <p:spPr>
              <a:xfrm>
                <a:off x="5001270" y="2675162"/>
                <a:ext cx="1347602"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6" name="Arc 55">
                <a:extLst>
                  <a:ext uri="{FF2B5EF4-FFF2-40B4-BE49-F238E27FC236}">
                    <a16:creationId xmlns:a16="http://schemas.microsoft.com/office/drawing/2014/main" id="{5EF8E86C-F217-450A-A28E-4326C38C84DA}"/>
                  </a:ext>
                </a:extLst>
              </p:cNvPr>
              <p:cNvSpPr/>
              <p:nvPr/>
            </p:nvSpPr>
            <p:spPr>
              <a:xfrm rot="10800000">
                <a:off x="5915541" y="3482544"/>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7" name="Arc 56">
                <a:extLst>
                  <a:ext uri="{FF2B5EF4-FFF2-40B4-BE49-F238E27FC236}">
                    <a16:creationId xmlns:a16="http://schemas.microsoft.com/office/drawing/2014/main" id="{3C81009A-D6CF-467F-9225-20A349BEF361}"/>
                  </a:ext>
                </a:extLst>
              </p:cNvPr>
              <p:cNvSpPr/>
              <p:nvPr/>
            </p:nvSpPr>
            <p:spPr>
              <a:xfrm rot="10800000">
                <a:off x="4090167" y="3482544"/>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8" name="Arc 57">
                <a:extLst>
                  <a:ext uri="{FF2B5EF4-FFF2-40B4-BE49-F238E27FC236}">
                    <a16:creationId xmlns:a16="http://schemas.microsoft.com/office/drawing/2014/main" id="{EAAE8A8A-BCF7-4C8A-9A2A-882CF4947B60}"/>
                  </a:ext>
                </a:extLst>
              </p:cNvPr>
              <p:cNvSpPr/>
              <p:nvPr/>
            </p:nvSpPr>
            <p:spPr>
              <a:xfrm>
                <a:off x="3177071" y="2675162"/>
                <a:ext cx="1347602" cy="1095529"/>
              </a:xfrm>
              <a:prstGeom prst="arc">
                <a:avLst>
                  <a:gd name="adj1" fmla="val 958882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59" name="Arc 58">
                <a:extLst>
                  <a:ext uri="{FF2B5EF4-FFF2-40B4-BE49-F238E27FC236}">
                    <a16:creationId xmlns:a16="http://schemas.microsoft.com/office/drawing/2014/main" id="{EE3A7A19-2C8A-423C-AE01-292AFB32DFFE}"/>
                  </a:ext>
                </a:extLst>
              </p:cNvPr>
              <p:cNvSpPr/>
              <p:nvPr/>
            </p:nvSpPr>
            <p:spPr>
              <a:xfrm>
                <a:off x="6825469" y="2675162"/>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grpSp>
        <p:sp>
          <p:nvSpPr>
            <p:cNvPr id="87" name="Rectangle 86">
              <a:extLst>
                <a:ext uri="{FF2B5EF4-FFF2-40B4-BE49-F238E27FC236}">
                  <a16:creationId xmlns:a16="http://schemas.microsoft.com/office/drawing/2014/main" id="{D2271DBE-C577-4A55-9CA5-786ADE38D2E7}"/>
                </a:ext>
              </a:extLst>
            </p:cNvPr>
            <p:cNvSpPr/>
            <p:nvPr/>
          </p:nvSpPr>
          <p:spPr bwMode="auto">
            <a:xfrm>
              <a:off x="991606" y="2302202"/>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64" name="Oval 10">
              <a:extLst>
                <a:ext uri="{FF2B5EF4-FFF2-40B4-BE49-F238E27FC236}">
                  <a16:creationId xmlns:a16="http://schemas.microsoft.com/office/drawing/2014/main" id="{5566B508-DA9E-4BD6-BDC0-67240254517A}"/>
                </a:ext>
              </a:extLst>
            </p:cNvPr>
            <p:cNvSpPr>
              <a:spLocks noChangeArrowheads="1"/>
            </p:cNvSpPr>
            <p:nvPr/>
          </p:nvSpPr>
          <p:spPr bwMode="auto">
            <a:xfrm>
              <a:off x="3011663" y="3193716"/>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1 </a:t>
              </a:r>
            </a:p>
          </p:txBody>
        </p:sp>
        <p:cxnSp>
          <p:nvCxnSpPr>
            <p:cNvPr id="65" name="Elbow Connector 53">
              <a:extLst>
                <a:ext uri="{FF2B5EF4-FFF2-40B4-BE49-F238E27FC236}">
                  <a16:creationId xmlns:a16="http://schemas.microsoft.com/office/drawing/2014/main" id="{D11058B6-6BD6-4822-BA51-C8C7A0399986}"/>
                </a:ext>
              </a:extLst>
            </p:cNvPr>
            <p:cNvCxnSpPr>
              <a:cxnSpLocks/>
              <a:stCxn id="64" idx="2"/>
              <a:endCxn id="92" idx="3"/>
            </p:cNvCxnSpPr>
            <p:nvPr/>
          </p:nvCxnSpPr>
          <p:spPr>
            <a:xfrm rot="10800000">
              <a:off x="2668826" y="2855675"/>
              <a:ext cx="342839" cy="511779"/>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92" name="Rectangle 91">
              <a:extLst>
                <a:ext uri="{FF2B5EF4-FFF2-40B4-BE49-F238E27FC236}">
                  <a16:creationId xmlns:a16="http://schemas.microsoft.com/office/drawing/2014/main" id="{C98A92CC-5FE5-4BFF-98D4-24E3A29E4DA4}"/>
                </a:ext>
              </a:extLst>
            </p:cNvPr>
            <p:cNvSpPr/>
            <p:nvPr/>
          </p:nvSpPr>
          <p:spPr>
            <a:xfrm>
              <a:off x="991606" y="2500970"/>
              <a:ext cx="1677219" cy="70940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Incident occurs in school: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An incident occurs which requires disciplinary action. It may involve a single student, multiple students and/or school staff</a:t>
              </a:r>
            </a:p>
          </p:txBody>
        </p:sp>
        <p:sp>
          <p:nvSpPr>
            <p:cNvPr id="61" name="Oval 10">
              <a:extLst>
                <a:ext uri="{FF2B5EF4-FFF2-40B4-BE49-F238E27FC236}">
                  <a16:creationId xmlns:a16="http://schemas.microsoft.com/office/drawing/2014/main" id="{9497E803-B5F2-4CC6-92BA-163E68683556}"/>
                </a:ext>
              </a:extLst>
            </p:cNvPr>
            <p:cNvSpPr>
              <a:spLocks noChangeArrowheads="1"/>
            </p:cNvSpPr>
            <p:nvPr/>
          </p:nvSpPr>
          <p:spPr bwMode="auto">
            <a:xfrm>
              <a:off x="4364729" y="3423219"/>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2 </a:t>
              </a:r>
            </a:p>
          </p:txBody>
        </p:sp>
        <p:cxnSp>
          <p:nvCxnSpPr>
            <p:cNvPr id="62" name="Elbow Connector 53">
              <a:extLst>
                <a:ext uri="{FF2B5EF4-FFF2-40B4-BE49-F238E27FC236}">
                  <a16:creationId xmlns:a16="http://schemas.microsoft.com/office/drawing/2014/main" id="{060B1C48-939A-47A7-A24E-E29DB9BA97B9}"/>
                </a:ext>
              </a:extLst>
            </p:cNvPr>
            <p:cNvCxnSpPr>
              <a:cxnSpLocks/>
              <a:stCxn id="61" idx="4"/>
              <a:endCxn id="103" idx="3"/>
            </p:cNvCxnSpPr>
            <p:nvPr/>
          </p:nvCxnSpPr>
          <p:spPr>
            <a:xfrm rot="5400000">
              <a:off x="3838080" y="3735726"/>
              <a:ext cx="665421" cy="735350"/>
            </a:xfrm>
            <a:prstGeom prst="bentConnector2">
              <a:avLst/>
            </a:prstGeom>
            <a:solidFill>
              <a:schemeClr val="accent1"/>
            </a:solidFill>
            <a:ln w="9525" cap="flat" cmpd="sng" algn="ctr">
              <a:solidFill>
                <a:srgbClr val="747480"/>
              </a:solidFill>
              <a:prstDash val="solid"/>
              <a:round/>
              <a:headEnd type="none" w="med" len="med"/>
              <a:tailEnd type="oval" w="med" len="med"/>
            </a:ln>
            <a:effectLst/>
          </p:spPr>
        </p:cxnSp>
        <p:sp>
          <p:nvSpPr>
            <p:cNvPr id="103" name="Rectangle 102">
              <a:extLst>
                <a:ext uri="{FF2B5EF4-FFF2-40B4-BE49-F238E27FC236}">
                  <a16:creationId xmlns:a16="http://schemas.microsoft.com/office/drawing/2014/main" id="{1CD33492-3DF7-4A6A-A034-A2B74F4EA967}"/>
                </a:ext>
              </a:extLst>
            </p:cNvPr>
            <p:cNvSpPr/>
            <p:nvPr/>
          </p:nvSpPr>
          <p:spPr>
            <a:xfrm>
              <a:off x="2125896" y="3835187"/>
              <a:ext cx="1677219" cy="120184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Investigate incident: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After the incident occurs, the school collects information on what occurred to make sure they understand the full extent of the incident before speaking with family. More phone calls to the family may occur as more information is obtained</a:t>
              </a:r>
            </a:p>
          </p:txBody>
        </p:sp>
        <p:sp>
          <p:nvSpPr>
            <p:cNvPr id="69" name="Oval 10">
              <a:extLst>
                <a:ext uri="{FF2B5EF4-FFF2-40B4-BE49-F238E27FC236}">
                  <a16:creationId xmlns:a16="http://schemas.microsoft.com/office/drawing/2014/main" id="{203832AE-5E16-4ED0-A5C8-6CE582C19A4D}"/>
                </a:ext>
              </a:extLst>
            </p:cNvPr>
            <p:cNvSpPr>
              <a:spLocks noChangeArrowheads="1"/>
            </p:cNvSpPr>
            <p:nvPr/>
          </p:nvSpPr>
          <p:spPr bwMode="auto">
            <a:xfrm>
              <a:off x="4861983" y="4367501"/>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3 </a:t>
              </a:r>
            </a:p>
          </p:txBody>
        </p:sp>
        <p:cxnSp>
          <p:nvCxnSpPr>
            <p:cNvPr id="79" name="Elbow Connector 63">
              <a:extLst>
                <a:ext uri="{FF2B5EF4-FFF2-40B4-BE49-F238E27FC236}">
                  <a16:creationId xmlns:a16="http://schemas.microsoft.com/office/drawing/2014/main" id="{18EC310C-6187-41AA-9163-1DD39E65558D}"/>
                </a:ext>
              </a:extLst>
            </p:cNvPr>
            <p:cNvCxnSpPr>
              <a:cxnSpLocks/>
              <a:stCxn id="69" idx="4"/>
              <a:endCxn id="93" idx="0"/>
            </p:cNvCxnSpPr>
            <p:nvPr/>
          </p:nvCxnSpPr>
          <p:spPr>
            <a:xfrm rot="5400000">
              <a:off x="4215898" y="4468592"/>
              <a:ext cx="573441" cy="1066205"/>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93" name="Rectangle 92">
              <a:extLst>
                <a:ext uri="{FF2B5EF4-FFF2-40B4-BE49-F238E27FC236}">
                  <a16:creationId xmlns:a16="http://schemas.microsoft.com/office/drawing/2014/main" id="{B01BC97B-CF2A-4357-819F-5FC3379ED697}"/>
                </a:ext>
              </a:extLst>
            </p:cNvPr>
            <p:cNvSpPr/>
            <p:nvPr/>
          </p:nvSpPr>
          <p:spPr>
            <a:xfrm>
              <a:off x="3021274" y="5288415"/>
              <a:ext cx="1896480" cy="83251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Parents are contacted: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Parents are contacted to inform them about the incident both in writing and orally by the building administrator or staff immediately after all the incident information is collected</a:t>
              </a:r>
            </a:p>
          </p:txBody>
        </p:sp>
        <p:sp>
          <p:nvSpPr>
            <p:cNvPr id="78" name="Oval 6">
              <a:extLst>
                <a:ext uri="{FF2B5EF4-FFF2-40B4-BE49-F238E27FC236}">
                  <a16:creationId xmlns:a16="http://schemas.microsoft.com/office/drawing/2014/main" id="{D1C33E7D-7A6D-49E3-A5E4-90471EA3C403}"/>
                </a:ext>
              </a:extLst>
            </p:cNvPr>
            <p:cNvSpPr>
              <a:spLocks noChangeArrowheads="1"/>
            </p:cNvSpPr>
            <p:nvPr/>
          </p:nvSpPr>
          <p:spPr bwMode="auto">
            <a:xfrm>
              <a:off x="5390421" y="3423219"/>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4 </a:t>
              </a:r>
            </a:p>
          </p:txBody>
        </p:sp>
        <p:cxnSp>
          <p:nvCxnSpPr>
            <p:cNvPr id="81" name="Elbow Connector 53">
              <a:extLst>
                <a:ext uri="{FF2B5EF4-FFF2-40B4-BE49-F238E27FC236}">
                  <a16:creationId xmlns:a16="http://schemas.microsoft.com/office/drawing/2014/main" id="{E9ADA05D-2321-4B83-BCBA-F4D0F524D74E}"/>
                </a:ext>
              </a:extLst>
            </p:cNvPr>
            <p:cNvCxnSpPr>
              <a:cxnSpLocks/>
              <a:stCxn id="78" idx="0"/>
              <a:endCxn id="95" idx="2"/>
            </p:cNvCxnSpPr>
            <p:nvPr/>
          </p:nvCxnSpPr>
          <p:spPr>
            <a:xfrm rot="5400000" flipH="1" flipV="1">
              <a:off x="5044265" y="2736932"/>
              <a:ext cx="1206180" cy="166397"/>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95" name="Rectangle 94">
              <a:extLst>
                <a:ext uri="{FF2B5EF4-FFF2-40B4-BE49-F238E27FC236}">
                  <a16:creationId xmlns:a16="http://schemas.microsoft.com/office/drawing/2014/main" id="{09C6F956-881F-4C72-845F-3562AC3AF1EA}"/>
                </a:ext>
              </a:extLst>
            </p:cNvPr>
            <p:cNvSpPr/>
            <p:nvPr/>
          </p:nvSpPr>
          <p:spPr>
            <a:xfrm>
              <a:off x="4782314" y="1138301"/>
              <a:ext cx="1896480" cy="107873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Reporting the incident: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incident should be input into Aspen within 10 days of the incident occurring. If necessary, a hearing report will be generated by Aspen along with other incident documents. Teachers or a staff member will be the persons inputting the incidents</a:t>
              </a:r>
            </a:p>
          </p:txBody>
        </p:sp>
        <p:sp>
          <p:nvSpPr>
            <p:cNvPr id="80" name="Oval 10">
              <a:extLst>
                <a:ext uri="{FF2B5EF4-FFF2-40B4-BE49-F238E27FC236}">
                  <a16:creationId xmlns:a16="http://schemas.microsoft.com/office/drawing/2014/main" id="{E0E1B6FE-B15E-4986-AE02-2C3244264FB2}"/>
                </a:ext>
              </a:extLst>
            </p:cNvPr>
            <p:cNvSpPr>
              <a:spLocks noChangeArrowheads="1"/>
            </p:cNvSpPr>
            <p:nvPr/>
          </p:nvSpPr>
          <p:spPr bwMode="auto">
            <a:xfrm>
              <a:off x="6459469" y="3423219"/>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5 </a:t>
              </a:r>
            </a:p>
          </p:txBody>
        </p:sp>
        <p:cxnSp>
          <p:nvCxnSpPr>
            <p:cNvPr id="70" name="Elbow Connector 53">
              <a:extLst>
                <a:ext uri="{FF2B5EF4-FFF2-40B4-BE49-F238E27FC236}">
                  <a16:creationId xmlns:a16="http://schemas.microsoft.com/office/drawing/2014/main" id="{7212CC7C-CE45-4BAD-94A3-884B2C3EF751}"/>
                </a:ext>
              </a:extLst>
            </p:cNvPr>
            <p:cNvCxnSpPr>
              <a:cxnSpLocks/>
              <a:stCxn id="80" idx="2"/>
              <a:endCxn id="96" idx="0"/>
            </p:cNvCxnSpPr>
            <p:nvPr/>
          </p:nvCxnSpPr>
          <p:spPr>
            <a:xfrm rot="10800000" flipV="1">
              <a:off x="6256780" y="3596955"/>
              <a:ext cx="202691" cy="1294875"/>
            </a:xfrm>
            <a:prstGeom prst="bentConnector2">
              <a:avLst/>
            </a:prstGeom>
            <a:noFill/>
            <a:ln w="9525" cap="flat" cmpd="sng" algn="ctr">
              <a:solidFill>
                <a:srgbClr val="747480"/>
              </a:solidFill>
              <a:prstDash val="solid"/>
              <a:round/>
              <a:headEnd type="none" w="med" len="med"/>
              <a:tailEnd type="oval" w="med" len="med"/>
            </a:ln>
            <a:effectLst/>
          </p:spPr>
        </p:cxnSp>
        <p:sp>
          <p:nvSpPr>
            <p:cNvPr id="96" name="Rectangle 95">
              <a:extLst>
                <a:ext uri="{FF2B5EF4-FFF2-40B4-BE49-F238E27FC236}">
                  <a16:creationId xmlns:a16="http://schemas.microsoft.com/office/drawing/2014/main" id="{AFC7762A-429B-4B5D-B75B-769E81EB64E1}"/>
                </a:ext>
              </a:extLst>
            </p:cNvPr>
            <p:cNvSpPr/>
            <p:nvPr/>
          </p:nvSpPr>
          <p:spPr>
            <a:xfrm>
              <a:off x="5370738" y="4891831"/>
              <a:ext cx="1772081" cy="120184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Manifestation determination hearing occurs if the student has special needs and the student has been suspended 7 or more days: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the student has an IEP or a504 plan, a manifestation determination hearing is held to discuss whether the incident is related to student’s current accommodations</a:t>
              </a:r>
            </a:p>
          </p:txBody>
        </p:sp>
        <p:sp>
          <p:nvSpPr>
            <p:cNvPr id="82" name="Oval 10">
              <a:extLst>
                <a:ext uri="{FF2B5EF4-FFF2-40B4-BE49-F238E27FC236}">
                  <a16:creationId xmlns:a16="http://schemas.microsoft.com/office/drawing/2014/main" id="{85C53A88-E6CD-4A4A-A830-3810A45F6F0F}"/>
                </a:ext>
              </a:extLst>
            </p:cNvPr>
            <p:cNvSpPr>
              <a:spLocks noChangeArrowheads="1"/>
            </p:cNvSpPr>
            <p:nvPr/>
          </p:nvSpPr>
          <p:spPr bwMode="auto">
            <a:xfrm>
              <a:off x="7111994" y="4367501"/>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6 </a:t>
              </a:r>
            </a:p>
          </p:txBody>
        </p:sp>
        <p:cxnSp>
          <p:nvCxnSpPr>
            <p:cNvPr id="107" name="Elbow Connector 53">
              <a:extLst>
                <a:ext uri="{FF2B5EF4-FFF2-40B4-BE49-F238E27FC236}">
                  <a16:creationId xmlns:a16="http://schemas.microsoft.com/office/drawing/2014/main" id="{74AFF0F6-5352-4C6E-985D-F3421C9F3D88}"/>
                </a:ext>
              </a:extLst>
            </p:cNvPr>
            <p:cNvCxnSpPr>
              <a:cxnSpLocks/>
              <a:stCxn id="82" idx="4"/>
              <a:endCxn id="100" idx="0"/>
            </p:cNvCxnSpPr>
            <p:nvPr/>
          </p:nvCxnSpPr>
          <p:spPr>
            <a:xfrm rot="16200000" flipH="1">
              <a:off x="7916599" y="4084105"/>
              <a:ext cx="237877" cy="1499613"/>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00" name="TextBox 99">
              <a:extLst>
                <a:ext uri="{FF2B5EF4-FFF2-40B4-BE49-F238E27FC236}">
                  <a16:creationId xmlns:a16="http://schemas.microsoft.com/office/drawing/2014/main" id="{0DDC30EC-740B-404B-B9EB-4853F5332E04}"/>
                </a:ext>
              </a:extLst>
            </p:cNvPr>
            <p:cNvSpPr txBox="1"/>
            <p:nvPr/>
          </p:nvSpPr>
          <p:spPr>
            <a:xfrm>
              <a:off x="7899303" y="4952850"/>
              <a:ext cx="1772081" cy="955628"/>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defPPr>
                <a:defRPr lang="en-US"/>
              </a:defPPr>
              <a:lvl1pPr defTabSz="674483" eaLnBrk="0" hangingPunct="0">
                <a:defRPr sz="800" kern="0">
                  <a:solidFill>
                    <a:srgbClr val="2E2E38"/>
                  </a:solidFill>
                  <a:latin typeface="EYInterstate Light"/>
                  <a:ea typeface="ＭＳ Ｐゴシック" panose="020B0600070205080204" pitchFamily="34" charset="-128"/>
                  <a:cs typeface="Calibri" panose="020F0502020204030204" pitchFamily="34" charset="0"/>
                </a:defRPr>
              </a:lvl1p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Discipline action: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Code of Conduct Lead will follow the code of conduct to determine an action. If the student is suspended long term or expelled, then an operational leader must approve of the action</a:t>
              </a:r>
            </a:p>
          </p:txBody>
        </p:sp>
        <p:sp>
          <p:nvSpPr>
            <p:cNvPr id="106" name="Oval 10">
              <a:extLst>
                <a:ext uri="{FF2B5EF4-FFF2-40B4-BE49-F238E27FC236}">
                  <a16:creationId xmlns:a16="http://schemas.microsoft.com/office/drawing/2014/main" id="{5FEA1C62-A22F-4FD9-96EE-33016E52D9B1}"/>
                </a:ext>
              </a:extLst>
            </p:cNvPr>
            <p:cNvSpPr>
              <a:spLocks noChangeArrowheads="1"/>
            </p:cNvSpPr>
            <p:nvPr/>
          </p:nvSpPr>
          <p:spPr bwMode="auto">
            <a:xfrm>
              <a:off x="7551830" y="3431264"/>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7 </a:t>
              </a:r>
            </a:p>
          </p:txBody>
        </p:sp>
        <p:cxnSp>
          <p:nvCxnSpPr>
            <p:cNvPr id="105" name="Elbow Connector 53">
              <a:extLst>
                <a:ext uri="{FF2B5EF4-FFF2-40B4-BE49-F238E27FC236}">
                  <a16:creationId xmlns:a16="http://schemas.microsoft.com/office/drawing/2014/main" id="{7C3BF852-6A31-40DF-9EE2-EBE989DC94BC}"/>
                </a:ext>
              </a:extLst>
            </p:cNvPr>
            <p:cNvCxnSpPr>
              <a:cxnSpLocks/>
              <a:stCxn id="106" idx="2"/>
              <a:endCxn id="98" idx="1"/>
            </p:cNvCxnSpPr>
            <p:nvPr/>
          </p:nvCxnSpPr>
          <p:spPr>
            <a:xfrm rot="10800000">
              <a:off x="7551830" y="1493004"/>
              <a:ext cx="12700" cy="2111996"/>
            </a:xfrm>
            <a:prstGeom prst="bentConnector3">
              <a:avLst>
                <a:gd name="adj1" fmla="val 1800000"/>
              </a:avLst>
            </a:prstGeom>
            <a:noFill/>
            <a:ln w="9525" cap="flat" cmpd="sng" algn="ctr">
              <a:solidFill>
                <a:srgbClr val="747480"/>
              </a:solidFill>
              <a:prstDash val="solid"/>
              <a:round/>
              <a:headEnd type="none" w="med" len="med"/>
              <a:tailEnd type="oval" w="med" len="med"/>
            </a:ln>
            <a:effectLst/>
          </p:spPr>
        </p:cxnSp>
        <p:sp>
          <p:nvSpPr>
            <p:cNvPr id="98" name="Rectangle 97">
              <a:extLst>
                <a:ext uri="{FF2B5EF4-FFF2-40B4-BE49-F238E27FC236}">
                  <a16:creationId xmlns:a16="http://schemas.microsoft.com/office/drawing/2014/main" id="{19B9D4F4-F868-44A5-926A-22BCDFC58980}"/>
                </a:ext>
              </a:extLst>
            </p:cNvPr>
            <p:cNvSpPr/>
            <p:nvPr/>
          </p:nvSpPr>
          <p:spPr>
            <a:xfrm>
              <a:off x="7551830" y="1138301"/>
              <a:ext cx="1896480" cy="70940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Hearing occurs:</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hearing includes parents, students, hearing officer and the school official to discuss the incident and determine the appropriate action</a:t>
              </a:r>
            </a:p>
          </p:txBody>
        </p:sp>
        <p:sp>
          <p:nvSpPr>
            <p:cNvPr id="110" name="Oval 6">
              <a:extLst>
                <a:ext uri="{FF2B5EF4-FFF2-40B4-BE49-F238E27FC236}">
                  <a16:creationId xmlns:a16="http://schemas.microsoft.com/office/drawing/2014/main" id="{8451E891-760A-4CAD-A396-AC0BB37407F7}"/>
                </a:ext>
              </a:extLst>
            </p:cNvPr>
            <p:cNvSpPr>
              <a:spLocks noChangeArrowheads="1"/>
            </p:cNvSpPr>
            <p:nvPr/>
          </p:nvSpPr>
          <p:spPr bwMode="auto">
            <a:xfrm>
              <a:off x="8092535" y="2508200"/>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8 </a:t>
              </a:r>
            </a:p>
          </p:txBody>
        </p:sp>
        <p:cxnSp>
          <p:nvCxnSpPr>
            <p:cNvPr id="115" name="Elbow Connector 63">
              <a:extLst>
                <a:ext uri="{FF2B5EF4-FFF2-40B4-BE49-F238E27FC236}">
                  <a16:creationId xmlns:a16="http://schemas.microsoft.com/office/drawing/2014/main" id="{173EFDC2-874D-478F-913F-77A5A69C5F14}"/>
                </a:ext>
              </a:extLst>
            </p:cNvPr>
            <p:cNvCxnSpPr>
              <a:cxnSpLocks/>
              <a:stCxn id="110" idx="0"/>
              <a:endCxn id="114" idx="1"/>
            </p:cNvCxnSpPr>
            <p:nvPr/>
          </p:nvCxnSpPr>
          <p:spPr>
            <a:xfrm rot="16200000" flipH="1">
              <a:off x="8733500" y="2040972"/>
              <a:ext cx="65254" cy="999713"/>
            </a:xfrm>
            <a:prstGeom prst="bentConnector4">
              <a:avLst>
                <a:gd name="adj1" fmla="val -350323"/>
                <a:gd name="adj2" fmla="val 58689"/>
              </a:avLst>
            </a:prstGeom>
            <a:noFill/>
            <a:ln w="9525" cap="flat" cmpd="sng" algn="ctr">
              <a:solidFill>
                <a:srgbClr val="747480"/>
              </a:solidFill>
              <a:prstDash val="solid"/>
              <a:round/>
              <a:headEnd type="none" w="med" len="med"/>
              <a:tailEnd type="oval" w="med" len="med"/>
            </a:ln>
            <a:effectLst/>
          </p:spPr>
        </p:cxnSp>
        <p:sp>
          <p:nvSpPr>
            <p:cNvPr id="114" name="Rectangle 113">
              <a:extLst>
                <a:ext uri="{FF2B5EF4-FFF2-40B4-BE49-F238E27FC236}">
                  <a16:creationId xmlns:a16="http://schemas.microsoft.com/office/drawing/2014/main" id="{32C16DF6-0038-4A01-8E6D-38A62BE10575}"/>
                </a:ext>
              </a:extLst>
            </p:cNvPr>
            <p:cNvSpPr/>
            <p:nvPr/>
          </p:nvSpPr>
          <p:spPr>
            <a:xfrm>
              <a:off x="9265984" y="2095640"/>
              <a:ext cx="1896480" cy="955628"/>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Monitoring considerations:</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should create a monitoring and reconciliation process to make sure that hearing attributes such as hearing date, participants, and findings, are being uploaded into Aspen in a timely manner</a:t>
              </a:r>
            </a:p>
          </p:txBody>
        </p:sp>
        <p:sp>
          <p:nvSpPr>
            <p:cNvPr id="83" name="Oval 6">
              <a:extLst>
                <a:ext uri="{FF2B5EF4-FFF2-40B4-BE49-F238E27FC236}">
                  <a16:creationId xmlns:a16="http://schemas.microsoft.com/office/drawing/2014/main" id="{7A9EA271-E37C-4732-B95A-C36EF80D91DF}"/>
                </a:ext>
              </a:extLst>
            </p:cNvPr>
            <p:cNvSpPr>
              <a:spLocks noChangeArrowheads="1"/>
            </p:cNvSpPr>
            <p:nvPr/>
          </p:nvSpPr>
          <p:spPr bwMode="auto">
            <a:xfrm>
              <a:off x="8588412" y="3423219"/>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9 </a:t>
              </a:r>
            </a:p>
          </p:txBody>
        </p:sp>
        <p:cxnSp>
          <p:nvCxnSpPr>
            <p:cNvPr id="84" name="Elbow Connector 63">
              <a:extLst>
                <a:ext uri="{FF2B5EF4-FFF2-40B4-BE49-F238E27FC236}">
                  <a16:creationId xmlns:a16="http://schemas.microsoft.com/office/drawing/2014/main" id="{8939CB1C-CF19-4F6B-9D79-1ABF8A1C734E}"/>
                </a:ext>
              </a:extLst>
            </p:cNvPr>
            <p:cNvCxnSpPr>
              <a:cxnSpLocks/>
              <a:stCxn id="83" idx="6"/>
              <a:endCxn id="99" idx="1"/>
            </p:cNvCxnSpPr>
            <p:nvPr/>
          </p:nvCxnSpPr>
          <p:spPr>
            <a:xfrm>
              <a:off x="8935885" y="3596955"/>
              <a:ext cx="900095" cy="70794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99" name="Rectangle 98">
              <a:extLst>
                <a:ext uri="{FF2B5EF4-FFF2-40B4-BE49-F238E27FC236}">
                  <a16:creationId xmlns:a16="http://schemas.microsoft.com/office/drawing/2014/main" id="{7C88EEDF-30F8-4C37-9352-57CDB51037C2}"/>
                </a:ext>
              </a:extLst>
            </p:cNvPr>
            <p:cNvSpPr/>
            <p:nvPr/>
          </p:nvSpPr>
          <p:spPr>
            <a:xfrm>
              <a:off x="9835979" y="3580864"/>
              <a:ext cx="2011732" cy="1448071"/>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Reporting: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Once a year in July discipline data is reported through the “School Safety Discipline Report” (SSDR). This report is generated when BPS sends the discipline data from Aspen to DESE through the “School Interoperability Framework” (SIF) or a file upload. When the data is submitted, DESE will generate an error report that BPS must work through to officially submit their data</a:t>
              </a:r>
            </a:p>
          </p:txBody>
        </p:sp>
        <p:sp>
          <p:nvSpPr>
            <p:cNvPr id="90" name="Rectangle 89">
              <a:extLst>
                <a:ext uri="{FF2B5EF4-FFF2-40B4-BE49-F238E27FC236}">
                  <a16:creationId xmlns:a16="http://schemas.microsoft.com/office/drawing/2014/main" id="{E9D52476-3CFF-4673-A07B-EC7644102A29}"/>
                </a:ext>
              </a:extLst>
            </p:cNvPr>
            <p:cNvSpPr/>
            <p:nvPr/>
          </p:nvSpPr>
          <p:spPr bwMode="auto">
            <a:xfrm>
              <a:off x="9835980" y="3389968"/>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sp>
          <p:nvSpPr>
            <p:cNvPr id="91" name="Rectangle 90">
              <a:extLst>
                <a:ext uri="{FF2B5EF4-FFF2-40B4-BE49-F238E27FC236}">
                  <a16:creationId xmlns:a16="http://schemas.microsoft.com/office/drawing/2014/main" id="{A24FBE33-3AD0-4441-AAB7-2B2C7D743361}"/>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Legend:</a:t>
              </a: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67" name="Oval 10">
              <a:extLst>
                <a:ext uri="{FF2B5EF4-FFF2-40B4-BE49-F238E27FC236}">
                  <a16:creationId xmlns:a16="http://schemas.microsoft.com/office/drawing/2014/main" id="{93404FF1-6C34-4525-935C-AA76BA5F5FAD}"/>
                </a:ext>
              </a:extLst>
            </p:cNvPr>
            <p:cNvSpPr>
              <a:spLocks noChangeArrowheads="1"/>
            </p:cNvSpPr>
            <p:nvPr/>
          </p:nvSpPr>
          <p:spPr bwMode="auto">
            <a:xfrm>
              <a:off x="586249" y="5595807"/>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68" name="Oval 21">
              <a:extLst>
                <a:ext uri="{FF2B5EF4-FFF2-40B4-BE49-F238E27FC236}">
                  <a16:creationId xmlns:a16="http://schemas.microsoft.com/office/drawing/2014/main" id="{0A75EDA2-FA7B-4AE9-B4DB-D519656575EE}"/>
                </a:ext>
              </a:extLst>
            </p:cNvPr>
            <p:cNvSpPr>
              <a:spLocks noChangeArrowheads="1"/>
            </p:cNvSpPr>
            <p:nvPr/>
          </p:nvSpPr>
          <p:spPr bwMode="auto">
            <a:xfrm>
              <a:off x="586249" y="5893533"/>
              <a:ext cx="182880" cy="182880"/>
            </a:xfrm>
            <a:prstGeom prst="ellipse">
              <a:avLst/>
            </a:prstGeom>
            <a:solidFill>
              <a:srgbClr val="0070C0"/>
            </a:solidFill>
            <a:ln w="19050" cap="rnd" cmpd="sng">
              <a:noFill/>
              <a:prstDash val="solid"/>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66" name="Rectangle 65">
              <a:extLst>
                <a:ext uri="{FF2B5EF4-FFF2-40B4-BE49-F238E27FC236}">
                  <a16:creationId xmlns:a16="http://schemas.microsoft.com/office/drawing/2014/main" id="{9373CD12-3BFD-4813-8A4C-518980302AAC}"/>
                </a:ext>
              </a:extLst>
            </p:cNvPr>
            <p:cNvSpPr/>
            <p:nvPr/>
          </p:nvSpPr>
          <p:spPr bwMode="auto">
            <a:xfrm>
              <a:off x="769129" y="5595806"/>
              <a:ext cx="1840707" cy="517149"/>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Current state process</a:t>
              </a:r>
            </a:p>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51" name="footnote_6380420316088055392" descr="Footnote">
            <a:extLst>
              <a:ext uri="{FF2B5EF4-FFF2-40B4-BE49-F238E27FC236}">
                <a16:creationId xmlns:a16="http://schemas.microsoft.com/office/drawing/2014/main" id="{EB45CB80-E9D1-4F1F-BF7B-3A71C11732AD}"/>
              </a:ext>
            </a:extLst>
          </p:cNvPr>
          <p:cNvSpPr txBox="1"/>
          <p:nvPr/>
        </p:nvSpPr>
        <p:spPr>
          <a:xfrm>
            <a:off x="586249" y="6413434"/>
            <a:ext cx="2324099" cy="129398"/>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7" action="ppaction://hlinksldjump"/>
              </a:rPr>
              <a:t>student discipline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47" name="source_6380462250142746980" descr="Source">
            <a:extLst>
              <a:ext uri="{FF2B5EF4-FFF2-40B4-BE49-F238E27FC236}">
                <a16:creationId xmlns:a16="http://schemas.microsoft.com/office/drawing/2014/main" id="{33F82429-CC79-467E-B584-A37B3B34EE51}"/>
              </a:ext>
            </a:extLst>
          </p:cNvPr>
          <p:cNvSpPr txBox="1"/>
          <p:nvPr/>
        </p:nvSpPr>
        <p:spPr>
          <a:xfrm>
            <a:off x="609918" y="6583679"/>
            <a:ext cx="2922422"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BPS and DESE policies</a:t>
            </a:r>
          </a:p>
        </p:txBody>
      </p:sp>
      <p:sp>
        <p:nvSpPr>
          <p:cNvPr id="3" name="TextBox 2">
            <a:extLst>
              <a:ext uri="{FF2B5EF4-FFF2-40B4-BE49-F238E27FC236}">
                <a16:creationId xmlns:a16="http://schemas.microsoft.com/office/drawing/2014/main" id="{2E0086A3-AF31-4162-BCCC-92BF6F97DC53}"/>
              </a:ext>
            </a:extLst>
          </p:cNvPr>
          <p:cNvSpPr txBox="1"/>
          <p:nvPr/>
        </p:nvSpPr>
        <p:spPr>
          <a:xfrm>
            <a:off x="3803114" y="6413434"/>
            <a:ext cx="5132770"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6" name="Date Placeholder 5">
            <a:extLst>
              <a:ext uri="{FF2B5EF4-FFF2-40B4-BE49-F238E27FC236}">
                <a16:creationId xmlns:a16="http://schemas.microsoft.com/office/drawing/2014/main" id="{7C7D3AEC-5566-44A7-B245-1B005782C04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8" name="Slide Number Placeholder 7">
            <a:extLst>
              <a:ext uri="{FF2B5EF4-FFF2-40B4-BE49-F238E27FC236}">
                <a16:creationId xmlns:a16="http://schemas.microsoft.com/office/drawing/2014/main" id="{6C629C5E-15EC-4509-9F0C-2ECB32FD38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6134485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244954234"/>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00357" name="think-cell Slide" r:id="rId6" imgW="360" imgH="360" progId="TCLayout.ActiveDocument.1">
                  <p:embed/>
                </p:oleObj>
              </mc:Choice>
              <mc:Fallback>
                <p:oleObj name="think-cell Slide" r:id="rId6"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7"/>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D3AE21-0D9A-4428-8A24-64C5EC8E7AF4}"/>
              </a:ext>
            </a:extLst>
          </p:cNvPr>
          <p:cNvSpPr>
            <a:spLocks noGrp="1"/>
          </p:cNvSpPr>
          <p:nvPr>
            <p:ph type="title"/>
          </p:nvPr>
        </p:nvSpPr>
        <p:spPr>
          <a:xfrm>
            <a:off x="609918" y="294200"/>
            <a:ext cx="10972800" cy="672207"/>
          </a:xfrm>
        </p:spPr>
        <p:txBody>
          <a:bodyPr vert="horz"/>
          <a:lstStyle/>
          <a:p>
            <a:r>
              <a:rPr lang="en-US" dirty="0"/>
              <a:t>Appendix </a:t>
            </a:r>
            <a:br>
              <a:rPr lang="en-US" dirty="0"/>
            </a:br>
            <a:r>
              <a:rPr lang="en-GB" sz="1600" dirty="0"/>
              <a:t>Student discipline population</a:t>
            </a:r>
            <a:br>
              <a:rPr lang="en-GB" dirty="0"/>
            </a:br>
            <a:endParaRPr lang="en-GB" dirty="0"/>
          </a:p>
        </p:txBody>
      </p:sp>
      <p:sp>
        <p:nvSpPr>
          <p:cNvPr id="35" name="Rectangle 34">
            <a:extLst>
              <a:ext uri="{FF2B5EF4-FFF2-40B4-BE49-F238E27FC236}">
                <a16:creationId xmlns:a16="http://schemas.microsoft.com/office/drawing/2014/main" id="{50C52580-4773-40E3-9F9B-298AC9F844CE}"/>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3. Student discipline</a:t>
            </a:r>
          </a:p>
        </p:txBody>
      </p:sp>
      <p:sp>
        <p:nvSpPr>
          <p:cNvPr id="29" name="Arrow: Left-Right 28">
            <a:extLst>
              <a:ext uri="{FF2B5EF4-FFF2-40B4-BE49-F238E27FC236}">
                <a16:creationId xmlns:a16="http://schemas.microsoft.com/office/drawing/2014/main" id="{F700CAD8-DE29-45BB-9AC0-142239022BC6}"/>
              </a:ext>
            </a:extLst>
          </p:cNvPr>
          <p:cNvSpPr/>
          <p:nvPr/>
        </p:nvSpPr>
        <p:spPr>
          <a:xfrm>
            <a:off x="1392796" y="943898"/>
            <a:ext cx="3477120" cy="36296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Identifying the population</a:t>
            </a:r>
            <a:endParaRPr lang="en-US" sz="1200" dirty="0">
              <a:solidFill>
                <a:schemeClr val="bg1"/>
              </a:solidFill>
            </a:endParaRPr>
          </a:p>
        </p:txBody>
      </p:sp>
      <p:cxnSp>
        <p:nvCxnSpPr>
          <p:cNvPr id="40" name="Straight Connector 39">
            <a:extLst>
              <a:ext uri="{FF2B5EF4-FFF2-40B4-BE49-F238E27FC236}">
                <a16:creationId xmlns:a16="http://schemas.microsoft.com/office/drawing/2014/main" id="{7532844B-7DE2-46B1-A6BE-A4A84E300CDC}"/>
              </a:ext>
              <a:ext uri="{C183D7F6-B498-43B3-948B-1728B52AA6E4}">
                <adec:decorative xmlns:adec="http://schemas.microsoft.com/office/drawing/2017/decorative" val="1"/>
              </a:ext>
            </a:extLst>
          </p:cNvPr>
          <p:cNvCxnSpPr>
            <a:cxnSpLocks/>
            <a:stCxn id="29" idx="4"/>
            <a:endCxn id="29" idx="6"/>
          </p:cNvCxnSpPr>
          <p:nvPr/>
        </p:nvCxnSpPr>
        <p:spPr>
          <a:xfrm>
            <a:off x="1392796" y="1306857"/>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3">
            <a:extLst>
              <a:ext uri="{FF2B5EF4-FFF2-40B4-BE49-F238E27FC236}">
                <a16:creationId xmlns:a16="http://schemas.microsoft.com/office/drawing/2014/main" id="{5DE2787E-3EEB-473A-89B9-8B2B1BCC247D}"/>
              </a:ext>
            </a:extLst>
          </p:cNvPr>
          <p:cNvSpPr txBox="1">
            <a:spLocks/>
          </p:cNvSpPr>
          <p:nvPr/>
        </p:nvSpPr>
        <p:spPr>
          <a:xfrm>
            <a:off x="622107" y="1420125"/>
            <a:ext cx="5380653" cy="553998"/>
          </a:xfrm>
          <a:prstGeom prst="rect">
            <a:avLst/>
          </a:prstGeom>
        </p:spPr>
        <p:txBody>
          <a:bodyPr>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spcAft>
                <a:spcPts val="0"/>
              </a:spcAft>
              <a:buClr>
                <a:schemeClr val="bg1"/>
              </a:buClr>
              <a:buNone/>
            </a:pPr>
            <a:r>
              <a:rPr lang="en-IN" dirty="0">
                <a:solidFill>
                  <a:schemeClr val="bg1"/>
                </a:solidFill>
                <a:latin typeface="EYInterstate Light" panose="02000506000000020004" pitchFamily="2" charset="0"/>
                <a:ea typeface="+mn-ea"/>
                <a:cs typeface="+mn-cs"/>
              </a:rPr>
              <a:t>The discipline population consists of disciplinary incidents and actions taken by the district for those incidents in SY2021-2022. The table below provides a brief summary of discipline data provided by BPS:</a:t>
            </a:r>
          </a:p>
        </p:txBody>
      </p:sp>
      <p:graphicFrame>
        <p:nvGraphicFramePr>
          <p:cNvPr id="32" name="Table 31">
            <a:extLst>
              <a:ext uri="{FF2B5EF4-FFF2-40B4-BE49-F238E27FC236}">
                <a16:creationId xmlns:a16="http://schemas.microsoft.com/office/drawing/2014/main" id="{A396D05F-2CFD-4F67-8C5C-B8FD64FF0C6D}"/>
              </a:ext>
            </a:extLst>
          </p:cNvPr>
          <p:cNvGraphicFramePr>
            <a:graphicFrameLocks noGrp="1"/>
          </p:cNvGraphicFramePr>
          <p:nvPr/>
        </p:nvGraphicFramePr>
        <p:xfrm>
          <a:off x="622106" y="1964112"/>
          <a:ext cx="5376672" cy="985520"/>
        </p:xfrm>
        <a:graphic>
          <a:graphicData uri="http://schemas.openxmlformats.org/drawingml/2006/table">
            <a:tbl>
              <a:tblPr firstRow="1" bandRow="1">
                <a:tableStyleId>{F2DE63D5-997A-4646-A377-4702673A728D}</a:tableStyleId>
              </a:tblPr>
              <a:tblGrid>
                <a:gridCol w="4062126">
                  <a:extLst>
                    <a:ext uri="{9D8B030D-6E8A-4147-A177-3AD203B41FA5}">
                      <a16:colId xmlns:a16="http://schemas.microsoft.com/office/drawing/2014/main" val="3079127146"/>
                    </a:ext>
                  </a:extLst>
                </a:gridCol>
                <a:gridCol w="1314546">
                  <a:extLst>
                    <a:ext uri="{9D8B030D-6E8A-4147-A177-3AD203B41FA5}">
                      <a16:colId xmlns:a16="http://schemas.microsoft.com/office/drawing/2014/main" val="1490230525"/>
                    </a:ext>
                  </a:extLst>
                </a:gridCol>
              </a:tblGrid>
              <a:tr h="235368">
                <a:tc>
                  <a:txBody>
                    <a:bodyPr/>
                    <a:lstStyle/>
                    <a:p>
                      <a:pPr algn="ctr"/>
                      <a:r>
                        <a:rPr lang="en-US" sz="1000" b="1" dirty="0">
                          <a:solidFill>
                            <a:schemeClr val="bg1"/>
                          </a:solidFill>
                          <a:latin typeface="+mn-lt"/>
                        </a:rPr>
                        <a:t>Discipline population</a:t>
                      </a: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b="1" dirty="0">
                          <a:solidFill>
                            <a:schemeClr val="bg1"/>
                          </a:solidFill>
                          <a:latin typeface="+mn-lt"/>
                        </a:rPr>
                        <a:t>Count</a:t>
                      </a: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15923003"/>
                  </a:ext>
                </a:extLst>
              </a:tr>
              <a:tr h="235368">
                <a:tc>
                  <a:txBody>
                    <a:bodyPr/>
                    <a:lstStyle/>
                    <a:p>
                      <a:r>
                        <a:rPr lang="en-US" sz="1000" dirty="0">
                          <a:solidFill>
                            <a:schemeClr val="bg1"/>
                          </a:solidFill>
                          <a:latin typeface="+mn-lt"/>
                        </a:rPr>
                        <a:t>Total # of Unique Incidents Reported in SY2021-2022</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dirty="0">
                          <a:solidFill>
                            <a:schemeClr val="bg1"/>
                          </a:solidFill>
                          <a:latin typeface="+mn-lt"/>
                        </a:rPr>
                        <a:t>15,275</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3784263"/>
                  </a:ext>
                </a:extLst>
              </a:tr>
              <a:tr h="245820">
                <a:tc>
                  <a:txBody>
                    <a:bodyPr/>
                    <a:lstStyle/>
                    <a:p>
                      <a:r>
                        <a:rPr lang="en-US" sz="1000" dirty="0">
                          <a:solidFill>
                            <a:schemeClr val="bg1"/>
                          </a:solidFill>
                          <a:latin typeface="+mn-lt"/>
                        </a:rPr>
                        <a:t>Total # of Actions Taken in SY2021-2022</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latin typeface="+mn-lt"/>
                        </a:rPr>
                        <a:t>13,733</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124604"/>
                  </a:ext>
                </a:extLst>
              </a:tr>
              <a:tr h="0">
                <a:tc>
                  <a:txBody>
                    <a:bodyPr/>
                    <a:lstStyle/>
                    <a:p>
                      <a:r>
                        <a:rPr lang="en-US" sz="1000" dirty="0">
                          <a:solidFill>
                            <a:schemeClr val="bg1"/>
                          </a:solidFill>
                          <a:latin typeface="+mn-lt"/>
                        </a:rPr>
                        <a:t>Total # of Unique Incidents that Resulted in the actions below*</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solidFill>
                            <a:schemeClr val="bg1"/>
                          </a:solidFill>
                          <a:latin typeface="+mn-lt"/>
                        </a:rPr>
                        <a:t>2,946</a:t>
                      </a:r>
                    </a:p>
                  </a:txBody>
                  <a:tcPr marL="46990" marR="46990" marT="46990" marB="4699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622027"/>
                  </a:ext>
                </a:extLst>
              </a:tr>
            </a:tbl>
          </a:graphicData>
        </a:graphic>
      </p:graphicFrame>
      <p:sp>
        <p:nvSpPr>
          <p:cNvPr id="54" name="TextBox 53">
            <a:extLst>
              <a:ext uri="{FF2B5EF4-FFF2-40B4-BE49-F238E27FC236}">
                <a16:creationId xmlns:a16="http://schemas.microsoft.com/office/drawing/2014/main" id="{1DEB33B7-CB1B-4BDB-9716-9A16835497CE}"/>
              </a:ext>
            </a:extLst>
          </p:cNvPr>
          <p:cNvSpPr txBox="1"/>
          <p:nvPr/>
        </p:nvSpPr>
        <p:spPr>
          <a:xfrm>
            <a:off x="607231" y="2986428"/>
            <a:ext cx="2524125" cy="16773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000" dirty="0">
                <a:solidFill>
                  <a:schemeClr val="bg1"/>
                </a:solidFill>
              </a:rPr>
              <a:t>* List of actions in the box below</a:t>
            </a:r>
          </a:p>
        </p:txBody>
      </p:sp>
      <p:sp>
        <p:nvSpPr>
          <p:cNvPr id="34" name="Bulleted list_6381007529894319544">
            <a:extLst>
              <a:ext uri="{FF2B5EF4-FFF2-40B4-BE49-F238E27FC236}">
                <a16:creationId xmlns:a16="http://schemas.microsoft.com/office/drawing/2014/main" id="{0659072A-B0E0-4CD7-B874-0C686946FDA2}"/>
              </a:ext>
            </a:extLst>
          </p:cNvPr>
          <p:cNvSpPr>
            <a:spLocks noChangeArrowheads="1"/>
          </p:cNvSpPr>
          <p:nvPr>
            <p:custDataLst>
              <p:tags r:id="rId3"/>
            </p:custDataLst>
          </p:nvPr>
        </p:nvSpPr>
        <p:spPr bwMode="auto">
          <a:xfrm>
            <a:off x="607231" y="3169730"/>
            <a:ext cx="5391547" cy="854248"/>
          </a:xfrm>
          <a:prstGeom prst="rect">
            <a:avLst/>
          </a:prstGeom>
          <a:noFill/>
          <a:ln w="12700">
            <a:solidFill>
              <a:schemeClr val="bg1"/>
            </a:solidFill>
            <a:miter lim="800000"/>
            <a:headEnd/>
            <a:tailEnd/>
          </a:ln>
          <a:effectLst/>
        </p:spPr>
        <p:txBody>
          <a:bodyPr wrap="square" lIns="91440" tIns="91440" rIns="91440" bIns="91440" numCol="3" spcCol="91440">
            <a:noAutofit/>
          </a:bodyPr>
          <a:lstStyle/>
          <a:p>
            <a:pPr marL="144000" indent="-144000">
              <a:buSzPct val="75000"/>
              <a:buFont typeface="Wingdings 3" panose="05040102010807070707" pitchFamily="18" charset="2"/>
              <a:buChar char=""/>
            </a:pPr>
            <a:r>
              <a:rPr lang="en-US" altLang="de-DE" sz="1000" dirty="0">
                <a:solidFill>
                  <a:schemeClr val="bg1"/>
                </a:solidFill>
                <a:latin typeface="+mn-lt"/>
              </a:rPr>
              <a:t>Suspension Out</a:t>
            </a:r>
          </a:p>
          <a:p>
            <a:pPr marL="144000" indent="-144000">
              <a:buSzPct val="75000"/>
              <a:buFont typeface="Wingdings 3" panose="05040102010807070707" pitchFamily="18" charset="2"/>
              <a:buChar char=""/>
            </a:pPr>
            <a:r>
              <a:rPr lang="en-US" altLang="de-DE" sz="1000" dirty="0">
                <a:solidFill>
                  <a:schemeClr val="bg1"/>
                </a:solidFill>
              </a:rPr>
              <a:t>Suspension In</a:t>
            </a:r>
          </a:p>
          <a:p>
            <a:pPr marL="144000" indent="-144000">
              <a:buSzPct val="75000"/>
              <a:buFont typeface="Wingdings 3" panose="05040102010807070707" pitchFamily="18" charset="2"/>
              <a:buChar char=""/>
            </a:pPr>
            <a:r>
              <a:rPr lang="en-US" altLang="de-DE" sz="1000" dirty="0">
                <a:solidFill>
                  <a:schemeClr val="bg1"/>
                </a:solidFill>
                <a:latin typeface="+mn-lt"/>
              </a:rPr>
              <a:t>Emergency Removal</a:t>
            </a:r>
          </a:p>
          <a:p>
            <a:pPr marL="144000" indent="-144000">
              <a:buSzPct val="75000"/>
              <a:buFont typeface="Wingdings 3" panose="05040102010807070707" pitchFamily="18" charset="2"/>
              <a:buChar char=""/>
            </a:pPr>
            <a:r>
              <a:rPr lang="en-US" altLang="de-DE" sz="1000" dirty="0">
                <a:solidFill>
                  <a:schemeClr val="bg1"/>
                </a:solidFill>
              </a:rPr>
              <a:t>Suspension (Bus)</a:t>
            </a:r>
          </a:p>
          <a:p>
            <a:pPr marL="144000" indent="-144000">
              <a:buSzPct val="75000"/>
              <a:buFont typeface="Wingdings 3" panose="05040102010807070707" pitchFamily="18" charset="2"/>
              <a:buChar char=""/>
            </a:pPr>
            <a:r>
              <a:rPr lang="en-US" altLang="de-DE" sz="1000" dirty="0">
                <a:solidFill>
                  <a:schemeClr val="bg1"/>
                </a:solidFill>
                <a:latin typeface="+mn-lt"/>
              </a:rPr>
              <a:t>CIC Placements</a:t>
            </a:r>
          </a:p>
          <a:p>
            <a:pPr marL="144000" indent="-144000">
              <a:buSzPct val="75000"/>
              <a:buFont typeface="Wingdings 3" panose="05040102010807070707" pitchFamily="18" charset="2"/>
              <a:buChar char=""/>
            </a:pPr>
            <a:r>
              <a:rPr lang="en-US" altLang="de-DE" sz="1000" dirty="0">
                <a:solidFill>
                  <a:schemeClr val="bg1"/>
                </a:solidFill>
              </a:rPr>
              <a:t>Remove (temp)</a:t>
            </a:r>
          </a:p>
          <a:p>
            <a:pPr marL="144000" indent="-144000">
              <a:buSzPct val="75000"/>
              <a:buFont typeface="Wingdings 3" panose="05040102010807070707" pitchFamily="18" charset="2"/>
              <a:buChar char=""/>
            </a:pPr>
            <a:r>
              <a:rPr lang="en-US" altLang="de-DE" sz="1000" dirty="0">
                <a:solidFill>
                  <a:schemeClr val="bg1"/>
                </a:solidFill>
                <a:latin typeface="+mn-lt"/>
              </a:rPr>
              <a:t>Remove (Perm)</a:t>
            </a:r>
          </a:p>
          <a:p>
            <a:pPr marL="144000" indent="-144000">
              <a:buSzPct val="75000"/>
              <a:buFont typeface="Wingdings 3" panose="05040102010807070707" pitchFamily="18" charset="2"/>
              <a:buChar char=""/>
            </a:pPr>
            <a:r>
              <a:rPr lang="en-US" altLang="de-DE" sz="1000" dirty="0">
                <a:solidFill>
                  <a:schemeClr val="bg1"/>
                </a:solidFill>
              </a:rPr>
              <a:t>Restraint-Physical</a:t>
            </a:r>
          </a:p>
          <a:p>
            <a:pPr marL="144000" indent="-144000">
              <a:buSzPct val="75000"/>
              <a:buFont typeface="Wingdings 3" panose="05040102010807070707" pitchFamily="18" charset="2"/>
              <a:buChar char=""/>
            </a:pPr>
            <a:r>
              <a:rPr lang="en-US" altLang="de-DE" sz="1000" dirty="0">
                <a:solidFill>
                  <a:schemeClr val="bg1"/>
                </a:solidFill>
                <a:latin typeface="+mn-lt"/>
              </a:rPr>
              <a:t>Restitution</a:t>
            </a:r>
          </a:p>
          <a:p>
            <a:pPr marL="144000" indent="-144000">
              <a:buSzPct val="75000"/>
              <a:buFont typeface="Wingdings 3" panose="05040102010807070707" pitchFamily="18" charset="2"/>
              <a:buChar char=""/>
            </a:pPr>
            <a:r>
              <a:rPr lang="en-US" altLang="de-DE" sz="1000" dirty="0">
                <a:solidFill>
                  <a:schemeClr val="bg1"/>
                </a:solidFill>
              </a:rPr>
              <a:t>Expulsion w/ SVC</a:t>
            </a:r>
          </a:p>
          <a:p>
            <a:pPr marL="144000" indent="-144000">
              <a:buSzPct val="75000"/>
              <a:buFont typeface="Wingdings 3" panose="05040102010807070707" pitchFamily="18" charset="2"/>
              <a:buChar char=""/>
            </a:pPr>
            <a:r>
              <a:rPr lang="en-US" altLang="de-DE" sz="1000" dirty="0">
                <a:solidFill>
                  <a:schemeClr val="bg1"/>
                </a:solidFill>
                <a:latin typeface="+mn-lt"/>
              </a:rPr>
              <a:t>Court Referral</a:t>
            </a:r>
          </a:p>
          <a:p>
            <a:pPr marL="144000" indent="-144000">
              <a:buSzPct val="75000"/>
              <a:buFont typeface="Wingdings 3" panose="05040102010807070707" pitchFamily="18" charset="2"/>
              <a:buChar char=""/>
            </a:pPr>
            <a:r>
              <a:rPr lang="en-US" altLang="de-DE" sz="1000" dirty="0">
                <a:solidFill>
                  <a:schemeClr val="bg1"/>
                </a:solidFill>
              </a:rPr>
              <a:t>Seclusion</a:t>
            </a:r>
          </a:p>
          <a:p>
            <a:pPr marL="144000" indent="-144000">
              <a:buSzPct val="75000"/>
              <a:buFont typeface="Wingdings 3" panose="05040102010807070707" pitchFamily="18" charset="2"/>
              <a:buChar char=""/>
            </a:pPr>
            <a:r>
              <a:rPr lang="en-US" altLang="de-DE" sz="1000" dirty="0">
                <a:solidFill>
                  <a:schemeClr val="bg1"/>
                </a:solidFill>
                <a:latin typeface="+mn-lt"/>
              </a:rPr>
              <a:t>LawEn</a:t>
            </a:r>
            <a:r>
              <a:rPr lang="en-US" altLang="de-DE" sz="1000" dirty="0">
                <a:solidFill>
                  <a:schemeClr val="bg1"/>
                </a:solidFill>
              </a:rPr>
              <a:t>for/Arrest</a:t>
            </a:r>
            <a:endParaRPr lang="en-US" altLang="de-DE" sz="1000" dirty="0">
              <a:solidFill>
                <a:schemeClr val="bg1"/>
              </a:solidFill>
              <a:latin typeface="+mn-lt"/>
            </a:endParaRPr>
          </a:p>
        </p:txBody>
      </p:sp>
      <p:sp>
        <p:nvSpPr>
          <p:cNvPr id="42" name="Arrow: Left-Right 41">
            <a:extLst>
              <a:ext uri="{FF2B5EF4-FFF2-40B4-BE49-F238E27FC236}">
                <a16:creationId xmlns:a16="http://schemas.microsoft.com/office/drawing/2014/main" id="{80AFAFFC-83F6-414F-8ABF-264D9B20DF2C}"/>
              </a:ext>
            </a:extLst>
          </p:cNvPr>
          <p:cNvSpPr/>
          <p:nvPr/>
        </p:nvSpPr>
        <p:spPr>
          <a:xfrm>
            <a:off x="1392796" y="4070555"/>
            <a:ext cx="3477120" cy="33793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Count by action type</a:t>
            </a:r>
            <a:endParaRPr lang="en-US" sz="1200" dirty="0">
              <a:solidFill>
                <a:schemeClr val="bg1"/>
              </a:solidFill>
            </a:endParaRPr>
          </a:p>
        </p:txBody>
      </p:sp>
      <p:cxnSp>
        <p:nvCxnSpPr>
          <p:cNvPr id="45" name="Straight Connector 44">
            <a:extLst>
              <a:ext uri="{FF2B5EF4-FFF2-40B4-BE49-F238E27FC236}">
                <a16:creationId xmlns:a16="http://schemas.microsoft.com/office/drawing/2014/main" id="{0C72D485-F7BB-440F-9F59-9F83F83D13B3}"/>
              </a:ext>
              <a:ext uri="{C183D7F6-B498-43B3-948B-1728B52AA6E4}">
                <adec:decorative xmlns:adec="http://schemas.microsoft.com/office/drawing/2017/decorative" val="1"/>
              </a:ext>
            </a:extLst>
          </p:cNvPr>
          <p:cNvCxnSpPr>
            <a:cxnSpLocks/>
            <a:stCxn id="42" idx="4"/>
            <a:endCxn id="42" idx="6"/>
          </p:cNvCxnSpPr>
          <p:nvPr/>
        </p:nvCxnSpPr>
        <p:spPr>
          <a:xfrm>
            <a:off x="1392796" y="4408494"/>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4" name="Chart 43" descr="Please refer to notes section for 'Graph one - Count by action type' chart description">
            <a:extLst>
              <a:ext uri="{FF2B5EF4-FFF2-40B4-BE49-F238E27FC236}">
                <a16:creationId xmlns:a16="http://schemas.microsoft.com/office/drawing/2014/main" id="{95822CFE-6FA1-48BC-9DFC-2D82EE9C561C}"/>
              </a:ext>
            </a:extLst>
          </p:cNvPr>
          <p:cNvGraphicFramePr/>
          <p:nvPr/>
        </p:nvGraphicFramePr>
        <p:xfrm>
          <a:off x="626087" y="4455071"/>
          <a:ext cx="5376672" cy="1841555"/>
        </p:xfrm>
        <a:graphic>
          <a:graphicData uri="http://schemas.openxmlformats.org/drawingml/2006/chart">
            <c:chart xmlns:c="http://schemas.openxmlformats.org/drawingml/2006/chart" xmlns:r="http://schemas.openxmlformats.org/officeDocument/2006/relationships" r:id="rId8"/>
          </a:graphicData>
        </a:graphic>
      </p:graphicFrame>
      <p:sp>
        <p:nvSpPr>
          <p:cNvPr id="31" name="Rectangle 30">
            <a:extLst>
              <a:ext uri="{FF2B5EF4-FFF2-40B4-BE49-F238E27FC236}">
                <a16:creationId xmlns:a16="http://schemas.microsoft.com/office/drawing/2014/main" id="{1F7DC335-7DBA-42F2-A934-5AAD1CBDC1A3}"/>
              </a:ext>
              <a:ext uri="{C183D7F6-B498-43B3-948B-1728B52AA6E4}">
                <adec:decorative xmlns:adec="http://schemas.microsoft.com/office/drawing/2017/decorative" val="1"/>
              </a:ext>
            </a:extLst>
          </p:cNvPr>
          <p:cNvSpPr/>
          <p:nvPr/>
        </p:nvSpPr>
        <p:spPr>
          <a:xfrm>
            <a:off x="6665913" y="1014515"/>
            <a:ext cx="4572000" cy="3063240"/>
          </a:xfrm>
          <a:prstGeom prst="rect">
            <a:avLst/>
          </a:prstGeom>
          <a:noFill/>
          <a:ln w="9525" cap="flat" cmpd="sng" algn="ctr">
            <a:solidFill>
              <a:srgbClr val="747480"/>
            </a:solidFill>
            <a:prstDash val="solid"/>
            <a:round/>
            <a:headEnd type="none" w="med" len="med"/>
            <a:tailEnd type="none" w="med" len="med"/>
          </a:ln>
          <a:effectLst/>
        </p:spPr>
        <p:txBody>
          <a:bodyPr lIns="93931" tIns="93931" rIns="93931" bIns="93931" rtlCol="0" anchor="t" anchorCtr="0"/>
          <a:lstStyle/>
          <a:p>
            <a:pPr marL="182789" lvl="1" indent="-182789" defTabSz="685457">
              <a:spcBef>
                <a:spcPts val="300"/>
              </a:spcBef>
              <a:buClr>
                <a:schemeClr val="bg1"/>
              </a:buClr>
              <a:buFont typeface="Arial" panose="020B0604020202020204" pitchFamily="34" charset="0"/>
              <a:buChar char="•"/>
              <a:defRPr/>
            </a:pPr>
            <a:endParaRPr lang="en-IN" sz="900" kern="0" dirty="0">
              <a:solidFill>
                <a:schemeClr val="bg2"/>
              </a:solidFill>
              <a:cs typeface="Arial"/>
            </a:endParaRPr>
          </a:p>
        </p:txBody>
      </p:sp>
      <p:sp>
        <p:nvSpPr>
          <p:cNvPr id="33" name="Rectangle 32">
            <a:extLst>
              <a:ext uri="{FF2B5EF4-FFF2-40B4-BE49-F238E27FC236}">
                <a16:creationId xmlns:a16="http://schemas.microsoft.com/office/drawing/2014/main" id="{06E373CD-587D-45BE-8693-67B1C7E78679}"/>
              </a:ext>
            </a:extLst>
          </p:cNvPr>
          <p:cNvSpPr/>
          <p:nvPr/>
        </p:nvSpPr>
        <p:spPr>
          <a:xfrm>
            <a:off x="6711632" y="1057293"/>
            <a:ext cx="1463040" cy="914400"/>
          </a:xfrm>
          <a:prstGeom prst="rect">
            <a:avLst/>
          </a:prstGeom>
          <a:solidFill>
            <a:srgbClr val="747480"/>
          </a:solidFill>
          <a:ln w="9525" cap="flat" cmpd="sng" algn="ctr">
            <a:solidFill>
              <a:srgbClr val="747480"/>
            </a:solidFill>
            <a:prstDash val="solid"/>
            <a:round/>
            <a:headEnd type="none" w="med" len="med"/>
            <a:tailEnd type="none" w="med" len="med"/>
          </a:ln>
          <a:effectLst/>
        </p:spPr>
        <p:txBody>
          <a:bodyPr lIns="93931" tIns="93931" rIns="93931" bIns="93931" rtlCol="0" anchor="ctr" anchorCtr="0"/>
          <a:lstStyle/>
          <a:p>
            <a:pPr marL="0" lvl="1" algn="ctr" defTabSz="685457">
              <a:spcBef>
                <a:spcPts val="300"/>
              </a:spcBef>
              <a:buClr>
                <a:schemeClr val="bg1"/>
              </a:buClr>
              <a:defRPr/>
            </a:pPr>
            <a:r>
              <a:rPr lang="en-IN" sz="2400" kern="0" dirty="0">
                <a:solidFill>
                  <a:schemeClr val="tx2"/>
                </a:solidFill>
                <a:cs typeface="Arial"/>
              </a:rPr>
              <a:t>1</a:t>
            </a:r>
          </a:p>
          <a:p>
            <a:pPr marL="0" lvl="1" algn="ctr" defTabSz="685457">
              <a:spcBef>
                <a:spcPts val="300"/>
              </a:spcBef>
              <a:buClr>
                <a:schemeClr val="bg1"/>
              </a:buClr>
              <a:defRPr/>
            </a:pPr>
            <a:r>
              <a:rPr lang="en-IN" sz="900" kern="0" dirty="0">
                <a:cs typeface="Arial"/>
              </a:rPr>
              <a:t>Lowest</a:t>
            </a:r>
            <a:br>
              <a:rPr lang="en-IN" sz="900" kern="0" dirty="0">
                <a:cs typeface="Arial"/>
              </a:rPr>
            </a:br>
            <a:r>
              <a:rPr lang="en-IN" sz="900" kern="0" dirty="0">
                <a:cs typeface="Arial"/>
              </a:rPr>
              <a:t> suspension in days</a:t>
            </a:r>
          </a:p>
        </p:txBody>
      </p:sp>
      <p:sp>
        <p:nvSpPr>
          <p:cNvPr id="37" name="Rectangle 36">
            <a:extLst>
              <a:ext uri="{FF2B5EF4-FFF2-40B4-BE49-F238E27FC236}">
                <a16:creationId xmlns:a16="http://schemas.microsoft.com/office/drawing/2014/main" id="{15597405-9810-4EAA-AD9C-5426FE9216A1}"/>
              </a:ext>
            </a:extLst>
          </p:cNvPr>
          <p:cNvSpPr/>
          <p:nvPr/>
        </p:nvSpPr>
        <p:spPr>
          <a:xfrm>
            <a:off x="8220393" y="1057293"/>
            <a:ext cx="1463040" cy="914400"/>
          </a:xfrm>
          <a:prstGeom prst="rect">
            <a:avLst/>
          </a:prstGeom>
          <a:solidFill>
            <a:srgbClr val="747480"/>
          </a:solidFill>
          <a:ln w="9525" cap="flat" cmpd="sng" algn="ctr">
            <a:solidFill>
              <a:srgbClr val="747480"/>
            </a:solidFill>
            <a:prstDash val="solid"/>
            <a:round/>
            <a:headEnd type="none" w="med" len="med"/>
            <a:tailEnd type="none" w="med" len="med"/>
          </a:ln>
          <a:effectLst/>
        </p:spPr>
        <p:txBody>
          <a:bodyPr lIns="93931" tIns="93931" rIns="93931" bIns="93931" rtlCol="0" anchor="ctr" anchorCtr="0"/>
          <a:lstStyle/>
          <a:p>
            <a:pPr marL="0" lvl="1" algn="ctr" defTabSz="685457">
              <a:spcBef>
                <a:spcPts val="300"/>
              </a:spcBef>
              <a:buClr>
                <a:schemeClr val="bg1"/>
              </a:buClr>
              <a:defRPr/>
            </a:pPr>
            <a:r>
              <a:rPr lang="en-IN" sz="2400" kern="0" dirty="0">
                <a:solidFill>
                  <a:schemeClr val="tx2"/>
                </a:solidFill>
                <a:cs typeface="Arial"/>
              </a:rPr>
              <a:t>28</a:t>
            </a:r>
          </a:p>
          <a:p>
            <a:pPr marL="0" lvl="1" algn="ctr" defTabSz="685457">
              <a:spcBef>
                <a:spcPts val="300"/>
              </a:spcBef>
              <a:buClr>
                <a:schemeClr val="bg1"/>
              </a:buClr>
              <a:defRPr/>
            </a:pPr>
            <a:r>
              <a:rPr lang="en-IN" sz="900" kern="0" dirty="0">
                <a:cs typeface="Arial"/>
              </a:rPr>
              <a:t>Largest </a:t>
            </a:r>
            <a:br>
              <a:rPr lang="en-IN" sz="900" kern="0" dirty="0">
                <a:cs typeface="Arial"/>
              </a:rPr>
            </a:br>
            <a:r>
              <a:rPr lang="en-IN" sz="900" kern="0" dirty="0">
                <a:cs typeface="Arial"/>
              </a:rPr>
              <a:t>suspension in days</a:t>
            </a:r>
          </a:p>
        </p:txBody>
      </p:sp>
      <p:sp>
        <p:nvSpPr>
          <p:cNvPr id="38" name="Rectangle 37">
            <a:extLst>
              <a:ext uri="{FF2B5EF4-FFF2-40B4-BE49-F238E27FC236}">
                <a16:creationId xmlns:a16="http://schemas.microsoft.com/office/drawing/2014/main" id="{9A22F47C-C313-4743-B2F3-85CF70D269AF}"/>
              </a:ext>
            </a:extLst>
          </p:cNvPr>
          <p:cNvSpPr/>
          <p:nvPr/>
        </p:nvSpPr>
        <p:spPr>
          <a:xfrm>
            <a:off x="9729155" y="1057293"/>
            <a:ext cx="1463040" cy="914400"/>
          </a:xfrm>
          <a:prstGeom prst="rect">
            <a:avLst/>
          </a:prstGeom>
          <a:solidFill>
            <a:srgbClr val="747480"/>
          </a:solidFill>
          <a:ln w="9525" cap="flat" cmpd="sng" algn="ctr">
            <a:solidFill>
              <a:srgbClr val="747480"/>
            </a:solidFill>
            <a:prstDash val="solid"/>
            <a:round/>
            <a:headEnd type="none" w="med" len="med"/>
            <a:tailEnd type="none" w="med" len="med"/>
          </a:ln>
          <a:effectLst/>
        </p:spPr>
        <p:txBody>
          <a:bodyPr lIns="93931" tIns="93931" rIns="93931" bIns="93931" rtlCol="0" anchor="ctr" anchorCtr="0"/>
          <a:lstStyle/>
          <a:p>
            <a:pPr marL="0" lvl="1" algn="ctr" defTabSz="685457">
              <a:spcBef>
                <a:spcPts val="300"/>
              </a:spcBef>
              <a:buClr>
                <a:schemeClr val="bg1"/>
              </a:buClr>
              <a:defRPr/>
            </a:pPr>
            <a:r>
              <a:rPr lang="en-IN" sz="2400" kern="0" dirty="0">
                <a:solidFill>
                  <a:schemeClr val="tx2"/>
                </a:solidFill>
                <a:cs typeface="Arial"/>
              </a:rPr>
              <a:t>2.10</a:t>
            </a:r>
          </a:p>
          <a:p>
            <a:pPr marL="0" lvl="1" algn="ctr" defTabSz="685457">
              <a:spcBef>
                <a:spcPts val="300"/>
              </a:spcBef>
              <a:buClr>
                <a:schemeClr val="bg1"/>
              </a:buClr>
              <a:defRPr/>
            </a:pPr>
            <a:r>
              <a:rPr lang="en-IN" sz="900" kern="0" dirty="0">
                <a:cs typeface="Arial"/>
              </a:rPr>
              <a:t>Average </a:t>
            </a:r>
            <a:br>
              <a:rPr lang="en-IN" sz="900" kern="0" dirty="0">
                <a:cs typeface="Arial"/>
              </a:rPr>
            </a:br>
            <a:r>
              <a:rPr lang="en-IN" sz="900" kern="0" dirty="0">
                <a:cs typeface="Arial"/>
              </a:rPr>
              <a:t>suspension in days</a:t>
            </a:r>
          </a:p>
        </p:txBody>
      </p:sp>
      <p:graphicFrame>
        <p:nvGraphicFramePr>
          <p:cNvPr id="39" name="Chart 38" descr="Please refer to notes section for 'Graph two - Suspension breakdown' chart description">
            <a:extLst>
              <a:ext uri="{FF2B5EF4-FFF2-40B4-BE49-F238E27FC236}">
                <a16:creationId xmlns:a16="http://schemas.microsoft.com/office/drawing/2014/main" id="{8187DCE0-425E-4299-9281-729205583FC6}"/>
              </a:ext>
            </a:extLst>
          </p:cNvPr>
          <p:cNvGraphicFramePr/>
          <p:nvPr/>
        </p:nvGraphicFramePr>
        <p:xfrm>
          <a:off x="6711633" y="1979578"/>
          <a:ext cx="4480560" cy="2063284"/>
        </p:xfrm>
        <a:graphic>
          <a:graphicData uri="http://schemas.openxmlformats.org/drawingml/2006/chart">
            <c:chart xmlns:c="http://schemas.openxmlformats.org/drawingml/2006/chart" xmlns:r="http://schemas.openxmlformats.org/officeDocument/2006/relationships" r:id="rId9"/>
          </a:graphicData>
        </a:graphic>
      </p:graphicFrame>
      <p:sp>
        <p:nvSpPr>
          <p:cNvPr id="48" name="Arrow: Left-Right 47">
            <a:extLst>
              <a:ext uri="{FF2B5EF4-FFF2-40B4-BE49-F238E27FC236}">
                <a16:creationId xmlns:a16="http://schemas.microsoft.com/office/drawing/2014/main" id="{B65D11AD-1556-43F4-983D-42E4AA594C6B}"/>
              </a:ext>
            </a:extLst>
          </p:cNvPr>
          <p:cNvSpPr/>
          <p:nvPr/>
        </p:nvSpPr>
        <p:spPr>
          <a:xfrm>
            <a:off x="7164223" y="4090220"/>
            <a:ext cx="3477120" cy="315668"/>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Number of incidents for each grade level</a:t>
            </a:r>
            <a:endParaRPr lang="en-US" sz="1200" dirty="0">
              <a:solidFill>
                <a:schemeClr val="bg1"/>
              </a:solidFill>
            </a:endParaRPr>
          </a:p>
        </p:txBody>
      </p:sp>
      <p:cxnSp>
        <p:nvCxnSpPr>
          <p:cNvPr id="49" name="Straight Connector 48">
            <a:extLst>
              <a:ext uri="{FF2B5EF4-FFF2-40B4-BE49-F238E27FC236}">
                <a16:creationId xmlns:a16="http://schemas.microsoft.com/office/drawing/2014/main" id="{0F15040F-9A21-47D9-9241-413F798393E2}"/>
              </a:ext>
              <a:ext uri="{C183D7F6-B498-43B3-948B-1728B52AA6E4}">
                <adec:decorative xmlns:adec="http://schemas.microsoft.com/office/drawing/2017/decorative" val="1"/>
              </a:ext>
            </a:extLst>
          </p:cNvPr>
          <p:cNvCxnSpPr>
            <a:stCxn id="48" idx="4"/>
            <a:endCxn id="48" idx="6"/>
          </p:cNvCxnSpPr>
          <p:nvPr/>
        </p:nvCxnSpPr>
        <p:spPr>
          <a:xfrm>
            <a:off x="7164223" y="4405888"/>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6" name="Chart 45" descr="Please refer to notes section for 'Graph three - Number of incidents for each grade level' chart description">
            <a:extLst>
              <a:ext uri="{FF2B5EF4-FFF2-40B4-BE49-F238E27FC236}">
                <a16:creationId xmlns:a16="http://schemas.microsoft.com/office/drawing/2014/main" id="{E878DA0A-E890-4F25-9F47-4C033E56F451}"/>
              </a:ext>
            </a:extLst>
          </p:cNvPr>
          <p:cNvGraphicFramePr/>
          <p:nvPr>
            <p:extLst>
              <p:ext uri="{D42A27DB-BD31-4B8C-83A1-F6EECF244321}">
                <p14:modId xmlns:p14="http://schemas.microsoft.com/office/powerpoint/2010/main" val="1495256881"/>
              </p:ext>
            </p:extLst>
          </p:nvPr>
        </p:nvGraphicFramePr>
        <p:xfrm>
          <a:off x="6214447" y="4455070"/>
          <a:ext cx="5376672" cy="1566691"/>
        </p:xfrm>
        <a:graphic>
          <a:graphicData uri="http://schemas.openxmlformats.org/drawingml/2006/chart">
            <c:chart xmlns:c="http://schemas.openxmlformats.org/drawingml/2006/chart" xmlns:r="http://schemas.openxmlformats.org/officeDocument/2006/relationships" r:id="rId10"/>
          </a:graphicData>
        </a:graphic>
      </p:graphicFrame>
      <p:sp>
        <p:nvSpPr>
          <p:cNvPr id="51" name="TextBox 50">
            <a:extLst>
              <a:ext uri="{FF2B5EF4-FFF2-40B4-BE49-F238E27FC236}">
                <a16:creationId xmlns:a16="http://schemas.microsoft.com/office/drawing/2014/main" id="{3873D707-559D-4B78-874D-FD1BE67D11B2}"/>
              </a:ext>
            </a:extLst>
          </p:cNvPr>
          <p:cNvSpPr txBox="1"/>
          <p:nvPr/>
        </p:nvSpPr>
        <p:spPr>
          <a:xfrm>
            <a:off x="6214447" y="6070943"/>
            <a:ext cx="4831080" cy="37548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000" dirty="0">
                <a:solidFill>
                  <a:schemeClr val="bg1"/>
                </a:solidFill>
              </a:rPr>
              <a:t>* Grade 1,2: Consists of restraints-physical action</a:t>
            </a:r>
          </a:p>
          <a:p>
            <a:pPr>
              <a:lnSpc>
                <a:spcPct val="85000"/>
              </a:lnSpc>
              <a:spcAft>
                <a:spcPts val="600"/>
              </a:spcAft>
              <a:buClr>
                <a:schemeClr val="accent2"/>
              </a:buClr>
              <a:buSzPct val="70000"/>
            </a:pPr>
            <a:r>
              <a:rPr lang="en-US" sz="1000" dirty="0">
                <a:solidFill>
                  <a:schemeClr val="bg1"/>
                </a:solidFill>
              </a:rPr>
              <a:t>*Grade 3: Consists of Restraints-Physical, Restitution and Bus Suspension actions  </a:t>
            </a:r>
          </a:p>
        </p:txBody>
      </p:sp>
      <p:sp>
        <p:nvSpPr>
          <p:cNvPr id="27" name="source_6380462250142746980" descr="Source">
            <a:extLst>
              <a:ext uri="{FF2B5EF4-FFF2-40B4-BE49-F238E27FC236}">
                <a16:creationId xmlns:a16="http://schemas.microsoft.com/office/drawing/2014/main" id="{25CC197F-D82C-4F73-8F15-4D528960DF8E}"/>
              </a:ext>
            </a:extLst>
          </p:cNvPr>
          <p:cNvSpPr txBox="1"/>
          <p:nvPr/>
        </p:nvSpPr>
        <p:spPr>
          <a:xfrm>
            <a:off x="609918" y="6572988"/>
            <a:ext cx="2841205" cy="209288"/>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SY2021-22 Aspen disciplinary incident data extract; EY DESE, BPS, and school interviews; BPS and DESE policies</a:t>
            </a:r>
          </a:p>
        </p:txBody>
      </p:sp>
      <p:sp>
        <p:nvSpPr>
          <p:cNvPr id="5" name="TextBox 4">
            <a:extLst>
              <a:ext uri="{FF2B5EF4-FFF2-40B4-BE49-F238E27FC236}">
                <a16:creationId xmlns:a16="http://schemas.microsoft.com/office/drawing/2014/main" id="{7DAB02B5-201D-4D35-9926-9F56A6A1C421}"/>
              </a:ext>
            </a:extLst>
          </p:cNvPr>
          <p:cNvSpPr txBox="1"/>
          <p:nvPr/>
        </p:nvSpPr>
        <p:spPr>
          <a:xfrm>
            <a:off x="3635527" y="6454900"/>
            <a:ext cx="5030485"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85A549B2-EDDC-4243-8A66-B1D700DF7ED9}"/>
              </a:ext>
            </a:extLst>
          </p:cNvPr>
          <p:cNvSpPr>
            <a:spLocks noGrp="1"/>
          </p:cNvSpPr>
          <p:nvPr>
            <p:ph type="dt" sz="half" idx="10"/>
          </p:nvPr>
        </p:nvSpPr>
        <p:spPr>
          <a:xfrm>
            <a:off x="9061807" y="6583679"/>
            <a:ext cx="1006867" cy="195910"/>
          </a:xfrm>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570FA06C-66F5-47B8-BA92-05F5EA6EAF7F}"/>
              </a:ext>
            </a:extLst>
          </p:cNvPr>
          <p:cNvSpPr>
            <a:spLocks noGrp="1"/>
          </p:cNvSpPr>
          <p:nvPr>
            <p:ph type="sldNum" sz="quarter" idx="12"/>
          </p:nvPr>
        </p:nvSpPr>
        <p:spPr/>
        <p:txBody>
          <a:bodyPr/>
          <a:lstStyle/>
          <a:p>
            <a:r>
              <a:rPr lang="en-IN" dirty="0"/>
              <a:t>Page </a:t>
            </a:r>
            <a:fld id="{F1BC30E3-FFE5-4B91-AA19-87A149EBB9EE}" type="slidenum">
              <a:rPr smtClean="0"/>
              <a:pPr/>
              <a:t>85</a:t>
            </a:fld>
            <a:endParaRPr dirty="0"/>
          </a:p>
        </p:txBody>
      </p:sp>
    </p:spTree>
    <p:extLst>
      <p:ext uri="{BB962C8B-B14F-4D97-AF65-F5344CB8AC3E}">
        <p14:creationId xmlns:p14="http://schemas.microsoft.com/office/powerpoint/2010/main" val="16445182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573950040"/>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01381" name="think-cell Slide" r:id="rId5" imgW="360" imgH="360" progId="TCLayout.ActiveDocument.1">
                  <p:embed/>
                </p:oleObj>
              </mc:Choice>
              <mc:Fallback>
                <p:oleObj name="think-cell Slide" r:id="rId5"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6"/>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D3AE21-0D9A-4428-8A24-64C5EC8E7AF4}"/>
              </a:ext>
            </a:extLst>
          </p:cNvPr>
          <p:cNvSpPr>
            <a:spLocks noGrp="1"/>
          </p:cNvSpPr>
          <p:nvPr>
            <p:ph type="title"/>
          </p:nvPr>
        </p:nvSpPr>
        <p:spPr>
          <a:xfrm>
            <a:off x="612777" y="294200"/>
            <a:ext cx="10972800" cy="590880"/>
          </a:xfrm>
        </p:spPr>
        <p:txBody>
          <a:bodyPr vert="horz"/>
          <a:lstStyle/>
          <a:p>
            <a:r>
              <a:rPr lang="en-US" dirty="0"/>
              <a:t>Appendix </a:t>
            </a:r>
            <a:br>
              <a:rPr lang="en-US" dirty="0"/>
            </a:br>
            <a:r>
              <a:rPr lang="en-GB" sz="1600" dirty="0"/>
              <a:t>Sample testing approach and results</a:t>
            </a:r>
            <a:br>
              <a:rPr lang="en-GB" dirty="0"/>
            </a:br>
            <a:endParaRPr lang="en-GB" dirty="0"/>
          </a:p>
        </p:txBody>
      </p:sp>
      <p:sp>
        <p:nvSpPr>
          <p:cNvPr id="23" name="Rectangle 22">
            <a:extLst>
              <a:ext uri="{FF2B5EF4-FFF2-40B4-BE49-F238E27FC236}">
                <a16:creationId xmlns:a16="http://schemas.microsoft.com/office/drawing/2014/main" id="{5BD3E2A1-E1EA-45C3-A54F-EE0B4EB2345E}"/>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3. Student discipline</a:t>
            </a:r>
          </a:p>
        </p:txBody>
      </p:sp>
      <p:sp>
        <p:nvSpPr>
          <p:cNvPr id="34" name="Arrow: Left-Right 33">
            <a:extLst>
              <a:ext uri="{FF2B5EF4-FFF2-40B4-BE49-F238E27FC236}">
                <a16:creationId xmlns:a16="http://schemas.microsoft.com/office/drawing/2014/main" id="{E0A419BA-46F5-409B-A599-780C68A8E1B3}"/>
              </a:ext>
            </a:extLst>
          </p:cNvPr>
          <p:cNvSpPr/>
          <p:nvPr/>
        </p:nvSpPr>
        <p:spPr>
          <a:xfrm>
            <a:off x="972085" y="1081548"/>
            <a:ext cx="4501119" cy="33415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Sampling approach and results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38" name="Straight Connector 37">
            <a:extLst>
              <a:ext uri="{FF2B5EF4-FFF2-40B4-BE49-F238E27FC236}">
                <a16:creationId xmlns:a16="http://schemas.microsoft.com/office/drawing/2014/main" id="{C8625C5C-F0DC-488C-8106-EC6199BD74C9}"/>
              </a:ext>
              <a:ext uri="{C183D7F6-B498-43B3-948B-1728B52AA6E4}">
                <adec:decorative xmlns:adec="http://schemas.microsoft.com/office/drawing/2017/decorative" val="1"/>
              </a:ext>
            </a:extLst>
          </p:cNvPr>
          <p:cNvCxnSpPr>
            <a:stCxn id="34" idx="4"/>
            <a:endCxn id="34" idx="6"/>
          </p:cNvCxnSpPr>
          <p:nvPr/>
        </p:nvCxnSpPr>
        <p:spPr>
          <a:xfrm>
            <a:off x="972085" y="1415703"/>
            <a:ext cx="450111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Content Placeholder 4">
            <a:extLst>
              <a:ext uri="{FF2B5EF4-FFF2-40B4-BE49-F238E27FC236}">
                <a16:creationId xmlns:a16="http://schemas.microsoft.com/office/drawing/2014/main" id="{805828BE-FB78-4328-AA6A-9921E5193551}"/>
              </a:ext>
            </a:extLst>
          </p:cNvPr>
          <p:cNvSpPr txBox="1">
            <a:spLocks/>
          </p:cNvSpPr>
          <p:nvPr/>
        </p:nvSpPr>
        <p:spPr>
          <a:xfrm>
            <a:off x="609601" y="1451540"/>
            <a:ext cx="5380652" cy="4010191"/>
          </a:xfrm>
          <a:prstGeom prst="rect">
            <a:avLst/>
          </a:prstGeom>
        </p:spPr>
        <p:txBody>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sng" strike="noStrike" kern="1200" cap="none" spc="0" normalizeH="0" baseline="0" noProof="0" dirty="0">
                <a:ln>
                  <a:noFill/>
                </a:ln>
                <a:solidFill>
                  <a:srgbClr val="000000"/>
                </a:solidFill>
                <a:effectLst/>
                <a:uLnTx/>
                <a:uFillTx/>
                <a:latin typeface="EYInterstate Light"/>
                <a:ea typeface="Verdana" panose="020B0604030504040204" pitchFamily="34" charset="0"/>
              </a:rPr>
              <a:t>100 samples</a:t>
            </a:r>
            <a:r>
              <a:rPr kumimoji="0" lang="en-US" sz="1100" b="1" i="0" u="none" strike="noStrike" kern="1200" cap="none" spc="0" normalizeH="0" baseline="0" noProof="0" dirty="0">
                <a:ln>
                  <a:noFill/>
                </a:ln>
                <a:solidFill>
                  <a:srgbClr val="000000"/>
                </a:solidFill>
                <a:effectLst/>
                <a:uLnTx/>
                <a:uFillTx/>
                <a:latin typeface="EYInterstate Light"/>
                <a:ea typeface="Verdana" panose="020B0604030504040204" pitchFamily="34" charset="0"/>
              </a:rPr>
              <a:t> </a:t>
            </a:r>
            <a:r>
              <a:rPr kumimoji="0" lang="en-US"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rPr>
              <a:t>were randomly selected from the population:</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Incident data and action data were combined using student number and incident ID to get the total count of records which are suspension and above.</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rPr>
              <a:t>Out of 2,946 distinct records obtained from combining the data, a total of 100 random records were selected for analysis.</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000000"/>
                </a:solidFill>
                <a:effectLst/>
                <a:uLnTx/>
                <a:uFillTx/>
                <a:latin typeface="EYInterstate Light"/>
                <a:ea typeface="Verdana" panose="020B0604030504040204" pitchFamily="34" charset="0"/>
              </a:rPr>
              <a:t>A list of 100 indexes was generated by the “EY Random” tool to determine the final sample selection for testing.</a:t>
            </a:r>
          </a:p>
          <a:p>
            <a:pPr marL="343535" marR="0" lvl="1" indent="-17145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There are 0 schools that didn’t report incidents in Aspen during the 2021-22 school year. </a:t>
            </a:r>
            <a:endParaRPr kumimoji="0" lang="en-US" sz="1100" b="1" i="0" u="none" strike="noStrike" kern="1200" cap="none" spc="0" normalizeH="0" baseline="0" noProof="0" dirty="0">
              <a:ln>
                <a:noFill/>
              </a:ln>
              <a:solidFill>
                <a:srgbClr val="2E2E38"/>
              </a:solidFill>
              <a:effectLst/>
              <a:highlight>
                <a:srgbClr val="FFFF00"/>
              </a:highlight>
              <a:uLnTx/>
              <a:uFillTx/>
              <a:latin typeface="EYInterstate Light"/>
              <a:ea typeface="Verdana" panose="020B0604030504040204" pitchFamily="34" charset="0"/>
            </a:endParaRP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Sample testing results:</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All 100 samples had appropriate incident reports in Aspen. </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All 100 samples had information about disciplinary action taken. </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73 out of 100 samples consisted of Suspension Out, Suspension In and Expulsion. </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Only 46 out of 73 suspension in, suspension out, and expulsion Incidents had hearing reports for which the incident occurred.*</a:t>
            </a:r>
          </a:p>
          <a:p>
            <a:pPr marL="365760" marR="0" lvl="1"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rPr>
              <a:t>The table to the right shows the breakdown of the samples selected and whether a hearing report was found in Aspen:</a:t>
            </a:r>
            <a:endParaRPr kumimoji="0" lang="en-US" sz="1100" b="0" i="0" u="none" strike="noStrike" kern="1200" cap="none" spc="0" normalizeH="0" baseline="0" noProof="0" dirty="0">
              <a:ln>
                <a:noFill/>
              </a:ln>
              <a:solidFill>
                <a:srgbClr val="000000"/>
              </a:solidFill>
              <a:effectLst/>
              <a:uLnTx/>
              <a:uFillTx/>
              <a:latin typeface="EYInterstate Light" panose="02000506000000020004" pitchFamily="2" charset="0"/>
              <a:ea typeface="Verdana" panose="020B0604030504040204" pitchFamily="34" charset="0"/>
              <a:cs typeface="+mn-cs"/>
            </a:endParaRPr>
          </a:p>
        </p:txBody>
      </p:sp>
      <p:sp>
        <p:nvSpPr>
          <p:cNvPr id="40" name="Arrow: Left-Right 39">
            <a:extLst>
              <a:ext uri="{FF2B5EF4-FFF2-40B4-BE49-F238E27FC236}">
                <a16:creationId xmlns:a16="http://schemas.microsoft.com/office/drawing/2014/main" id="{F2AE8345-82E2-4254-B2AC-7961BB2B2568}"/>
              </a:ext>
            </a:extLst>
          </p:cNvPr>
          <p:cNvSpPr/>
          <p:nvPr/>
        </p:nvSpPr>
        <p:spPr>
          <a:xfrm>
            <a:off x="6736405" y="1158334"/>
            <a:ext cx="4501119"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Total percentage of hearing reports available</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41" name="Straight Connector 40">
            <a:extLst>
              <a:ext uri="{FF2B5EF4-FFF2-40B4-BE49-F238E27FC236}">
                <a16:creationId xmlns:a16="http://schemas.microsoft.com/office/drawing/2014/main" id="{33C53A9D-B5FD-4A4F-950F-000DF25205A4}"/>
              </a:ext>
              <a:ext uri="{C183D7F6-B498-43B3-948B-1728B52AA6E4}">
                <adec:decorative xmlns:adec="http://schemas.microsoft.com/office/drawing/2017/decorative" val="1"/>
              </a:ext>
            </a:extLst>
          </p:cNvPr>
          <p:cNvCxnSpPr>
            <a:stCxn id="40" idx="4"/>
            <a:endCxn id="40" idx="6"/>
          </p:cNvCxnSpPr>
          <p:nvPr/>
        </p:nvCxnSpPr>
        <p:spPr>
          <a:xfrm>
            <a:off x="6736405" y="1415703"/>
            <a:ext cx="450111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883A3A3-323D-4EF4-914A-83D30E729D70}"/>
              </a:ext>
            </a:extLst>
          </p:cNvPr>
          <p:cNvSpPr txBox="1"/>
          <p:nvPr/>
        </p:nvSpPr>
        <p:spPr>
          <a:xfrm>
            <a:off x="6356896" y="1474281"/>
            <a:ext cx="4911731" cy="180819"/>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2E2E38"/>
                </a:solidFill>
                <a:effectLst/>
                <a:uLnTx/>
                <a:uFillTx/>
                <a:latin typeface="EYInterstate Light"/>
                <a:ea typeface="+mn-ea"/>
                <a:cs typeface="+mn-cs"/>
              </a:rPr>
              <a:t>Total no. of actions (Suspension In, Suspension Out, Expulsion) = 73</a:t>
            </a:r>
          </a:p>
        </p:txBody>
      </p:sp>
      <p:graphicFrame>
        <p:nvGraphicFramePr>
          <p:cNvPr id="20" name="Chart 19" descr="Please refer to notes section for 'Graph one - Total percentage of hearing report available' chart description">
            <a:extLst>
              <a:ext uri="{FF2B5EF4-FFF2-40B4-BE49-F238E27FC236}">
                <a16:creationId xmlns:a16="http://schemas.microsoft.com/office/drawing/2014/main" id="{D7BBB1CD-ACC7-4234-B917-D06AC98797D5}"/>
              </a:ext>
            </a:extLst>
          </p:cNvPr>
          <p:cNvGraphicFramePr/>
          <p:nvPr>
            <p:extLst>
              <p:ext uri="{D42A27DB-BD31-4B8C-83A1-F6EECF244321}">
                <p14:modId xmlns:p14="http://schemas.microsoft.com/office/powerpoint/2010/main" val="2777998908"/>
              </p:ext>
            </p:extLst>
          </p:nvPr>
        </p:nvGraphicFramePr>
        <p:xfrm>
          <a:off x="6201746" y="1785907"/>
          <a:ext cx="4740906" cy="19033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8" name="Table 27">
            <a:extLst>
              <a:ext uri="{FF2B5EF4-FFF2-40B4-BE49-F238E27FC236}">
                <a16:creationId xmlns:a16="http://schemas.microsoft.com/office/drawing/2014/main" id="{297B1B4E-FEBC-43DE-879F-B18460F69857}"/>
              </a:ext>
            </a:extLst>
          </p:cNvPr>
          <p:cNvGraphicFramePr>
            <a:graphicFrameLocks noGrp="1"/>
          </p:cNvGraphicFramePr>
          <p:nvPr>
            <p:extLst>
              <p:ext uri="{D42A27DB-BD31-4B8C-83A1-F6EECF244321}">
                <p14:modId xmlns:p14="http://schemas.microsoft.com/office/powerpoint/2010/main" val="299194126"/>
              </p:ext>
            </p:extLst>
          </p:nvPr>
        </p:nvGraphicFramePr>
        <p:xfrm>
          <a:off x="5975685" y="5036890"/>
          <a:ext cx="5380654" cy="739140"/>
        </p:xfrm>
        <a:graphic>
          <a:graphicData uri="http://schemas.openxmlformats.org/drawingml/2006/table">
            <a:tbl>
              <a:tblPr firstRow="1">
                <a:tableStyleId>{5C22544A-7EE6-4342-B048-85BDC9FD1C3A}</a:tableStyleId>
              </a:tblPr>
              <a:tblGrid>
                <a:gridCol w="762000">
                  <a:extLst>
                    <a:ext uri="{9D8B030D-6E8A-4147-A177-3AD203B41FA5}">
                      <a16:colId xmlns:a16="http://schemas.microsoft.com/office/drawing/2014/main" val="2582742144"/>
                    </a:ext>
                  </a:extLst>
                </a:gridCol>
                <a:gridCol w="2309327">
                  <a:extLst>
                    <a:ext uri="{9D8B030D-6E8A-4147-A177-3AD203B41FA5}">
                      <a16:colId xmlns:a16="http://schemas.microsoft.com/office/drawing/2014/main" val="3043089366"/>
                    </a:ext>
                  </a:extLst>
                </a:gridCol>
                <a:gridCol w="2309327">
                  <a:extLst>
                    <a:ext uri="{9D8B030D-6E8A-4147-A177-3AD203B41FA5}">
                      <a16:colId xmlns:a16="http://schemas.microsoft.com/office/drawing/2014/main" val="4233389966"/>
                    </a:ext>
                  </a:extLst>
                </a:gridCol>
              </a:tblGrid>
              <a:tr h="184150">
                <a:tc>
                  <a:txBody>
                    <a:bodyPr/>
                    <a:lstStyle/>
                    <a:p>
                      <a:pPr algn="ctr" fontAlgn="b"/>
                      <a:endParaRPr lang="en-US" sz="10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ctr" fontAlgn="b"/>
                      <a:r>
                        <a:rPr lang="en-US" sz="1000" b="1" u="none" strike="noStrike" dirty="0">
                          <a:solidFill>
                            <a:schemeClr val="bg1"/>
                          </a:solidFill>
                          <a:effectLst/>
                          <a:latin typeface="+mj-lt"/>
                        </a:rPr>
                        <a:t>Short term suspension (&lt;=10 days)</a:t>
                      </a:r>
                      <a:endParaRPr lang="en-US" sz="10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tc>
                  <a:txBody>
                    <a:bodyPr/>
                    <a:lstStyle/>
                    <a:p>
                      <a:pPr algn="ctr" fontAlgn="b"/>
                      <a:r>
                        <a:rPr lang="en-US" sz="1000" b="1" u="none" strike="noStrike" dirty="0">
                          <a:solidFill>
                            <a:schemeClr val="bg1"/>
                          </a:solidFill>
                          <a:effectLst/>
                          <a:latin typeface="+mj-lt"/>
                        </a:rPr>
                        <a:t>Long term suspension(&gt;10 days)</a:t>
                      </a:r>
                      <a:endParaRPr lang="en-US" sz="1000" b="1"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solidFill>
                      <a:schemeClr val="tx2"/>
                    </a:solidFill>
                  </a:tcPr>
                </a:tc>
                <a:extLst>
                  <a:ext uri="{0D108BD9-81ED-4DB2-BD59-A6C34878D82A}">
                    <a16:rowId xmlns:a16="http://schemas.microsoft.com/office/drawing/2014/main" val="2268277414"/>
                  </a:ext>
                </a:extLst>
              </a:tr>
              <a:tr h="184150">
                <a:tc>
                  <a:txBody>
                    <a:bodyPr/>
                    <a:lstStyle/>
                    <a:p>
                      <a:pPr algn="ctr" fontAlgn="b"/>
                      <a:r>
                        <a:rPr lang="en-US" sz="1000" b="0" i="0" u="none" strike="noStrike" dirty="0">
                          <a:solidFill>
                            <a:schemeClr val="bg1"/>
                          </a:solidFill>
                          <a:effectLst/>
                          <a:latin typeface="+mj-lt"/>
                        </a:rPr>
                        <a:t>Yes</a:t>
                      </a: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000" u="none" strike="noStrike" dirty="0">
                          <a:solidFill>
                            <a:schemeClr val="bg1"/>
                          </a:solidFill>
                          <a:effectLst/>
                          <a:latin typeface="+mj-lt"/>
                        </a:rPr>
                        <a:t>48 incidents</a:t>
                      </a:r>
                      <a:endParaRPr lang="en-US" sz="1000" b="0"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000" u="none" strike="noStrike" dirty="0">
                          <a:solidFill>
                            <a:schemeClr val="bg1"/>
                          </a:solidFill>
                          <a:effectLst/>
                          <a:latin typeface="+mj-lt"/>
                        </a:rPr>
                        <a:t>2 incidents</a:t>
                      </a:r>
                      <a:endParaRPr lang="en-US" sz="1000" b="0"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2088171883"/>
                  </a:ext>
                </a:extLst>
              </a:tr>
              <a:tr h="184150">
                <a:tc>
                  <a:txBody>
                    <a:bodyPr/>
                    <a:lstStyle/>
                    <a:p>
                      <a:pPr algn="ctr" fontAlgn="b"/>
                      <a:r>
                        <a:rPr lang="en-US" sz="1000" u="none" strike="noStrike" dirty="0">
                          <a:solidFill>
                            <a:schemeClr val="bg1"/>
                          </a:solidFill>
                          <a:effectLst/>
                          <a:latin typeface="+mj-lt"/>
                        </a:rPr>
                        <a:t>No</a:t>
                      </a:r>
                      <a:endParaRPr lang="en-US" sz="1000" b="0"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000" u="none" strike="noStrike" dirty="0">
                          <a:solidFill>
                            <a:schemeClr val="bg1"/>
                          </a:solidFill>
                          <a:effectLst/>
                          <a:latin typeface="+mj-lt"/>
                        </a:rPr>
                        <a:t>30 incidents</a:t>
                      </a:r>
                      <a:endParaRPr lang="en-US" sz="1000" b="0"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tc>
                  <a:txBody>
                    <a:bodyPr/>
                    <a:lstStyle/>
                    <a:p>
                      <a:pPr algn="ctr" fontAlgn="b"/>
                      <a:r>
                        <a:rPr lang="en-US" sz="1000" u="none" strike="noStrike" dirty="0">
                          <a:solidFill>
                            <a:schemeClr val="bg1"/>
                          </a:solidFill>
                          <a:effectLst/>
                          <a:latin typeface="+mj-lt"/>
                        </a:rPr>
                        <a:t>1 incident</a:t>
                      </a:r>
                      <a:endParaRPr lang="en-US" sz="1000" b="0" i="0" u="none" strike="noStrike" dirty="0">
                        <a:solidFill>
                          <a:schemeClr val="bg1"/>
                        </a:solidFill>
                        <a:effectLst/>
                        <a:latin typeface="+mj-lt"/>
                      </a:endParaRPr>
                    </a:p>
                  </a:txBody>
                  <a:tcPr marL="46990" marR="46990" marT="46990" marB="4699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noFill/>
                  </a:tcPr>
                </a:tc>
                <a:extLst>
                  <a:ext uri="{0D108BD9-81ED-4DB2-BD59-A6C34878D82A}">
                    <a16:rowId xmlns:a16="http://schemas.microsoft.com/office/drawing/2014/main" val="3954490739"/>
                  </a:ext>
                </a:extLst>
              </a:tr>
            </a:tbl>
          </a:graphicData>
        </a:graphic>
      </p:graphicFrame>
      <p:sp>
        <p:nvSpPr>
          <p:cNvPr id="33" name="TextBox 32">
            <a:extLst>
              <a:ext uri="{FF2B5EF4-FFF2-40B4-BE49-F238E27FC236}">
                <a16:creationId xmlns:a16="http://schemas.microsoft.com/office/drawing/2014/main" id="{06A29E50-E9F4-4A45-B9D2-5E3AE86CC52B}"/>
              </a:ext>
            </a:extLst>
          </p:cNvPr>
          <p:cNvSpPr txBox="1"/>
          <p:nvPr/>
        </p:nvSpPr>
        <p:spPr>
          <a:xfrm>
            <a:off x="609602" y="5845877"/>
            <a:ext cx="5266265" cy="529376"/>
          </a:xfrm>
          <a:prstGeom prst="rect">
            <a:avLst/>
          </a:prstGeom>
          <a:noFill/>
        </p:spPr>
        <p:txBody>
          <a:bodyPr wrap="square" lIns="0" tIns="36576" rIns="0" bIns="0" rtlCol="0" anchor="ctr">
            <a:spAutoFit/>
          </a:bodyPr>
          <a:lstStyle/>
          <a:p>
            <a:pPr marL="0" marR="0" lvl="0" indent="0" algn="l" defTabSz="914400" rtl="0" eaLnBrk="1" fontAlgn="auto" latinLnBrk="0" hangingPunct="1">
              <a:lnSpc>
                <a:spcPct val="100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*The Superintendent’s Circular 05 states that “No suspension, except emergency removal, shall be imposed until the parent/guardian/caregiver has been </a:t>
            </a: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notified orally and in writing, and a disciplinary hearing has been held at the school or virtually or telephonically </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with the agreement of the parent/guardian/caregiver unless the parent/guardian/caregiver has waived the right to a hearing in writing.”</a:t>
            </a:r>
          </a:p>
        </p:txBody>
      </p:sp>
      <p:sp>
        <p:nvSpPr>
          <p:cNvPr id="26" name="source_6380462250142746980" descr="Source">
            <a:extLst>
              <a:ext uri="{FF2B5EF4-FFF2-40B4-BE49-F238E27FC236}">
                <a16:creationId xmlns:a16="http://schemas.microsoft.com/office/drawing/2014/main" id="{54F6DE6F-BD41-4667-91C2-5BCA47F26994}"/>
              </a:ext>
            </a:extLst>
          </p:cNvPr>
          <p:cNvSpPr txBox="1"/>
          <p:nvPr/>
        </p:nvSpPr>
        <p:spPr>
          <a:xfrm>
            <a:off x="609918" y="6561447"/>
            <a:ext cx="2819235"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SY2021-22 Aspen disciplinary incident data extract; EY DESE, BPS, and school interviews; BPS and DESE policies</a:t>
            </a:r>
          </a:p>
        </p:txBody>
      </p:sp>
      <p:sp>
        <p:nvSpPr>
          <p:cNvPr id="5" name="TextBox 4">
            <a:extLst>
              <a:ext uri="{FF2B5EF4-FFF2-40B4-BE49-F238E27FC236}">
                <a16:creationId xmlns:a16="http://schemas.microsoft.com/office/drawing/2014/main" id="{B783D567-C0C9-4FCB-AD32-480F3863B569}"/>
              </a:ext>
            </a:extLst>
          </p:cNvPr>
          <p:cNvSpPr txBox="1"/>
          <p:nvPr/>
        </p:nvSpPr>
        <p:spPr>
          <a:xfrm>
            <a:off x="3532340" y="6428652"/>
            <a:ext cx="5133672"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24EA37D5-FDD8-4EC6-8071-29188F096390}"/>
              </a:ext>
            </a:extLst>
          </p:cNvPr>
          <p:cNvSpPr>
            <a:spLocks noGrp="1"/>
          </p:cNvSpPr>
          <p:nvPr>
            <p:ph type="dt" sz="half" idx="10"/>
          </p:nvPr>
        </p:nvSpPr>
        <p:spPr>
          <a:xfrm>
            <a:off x="9088016" y="6561447"/>
            <a:ext cx="1088917"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49F3A962-550D-48E9-B50D-556E59E2C7A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4255655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F5741-C6BE-4249-B39F-4FE137886791}"/>
              </a:ext>
            </a:extLst>
          </p:cNvPr>
          <p:cNvSpPr>
            <a:spLocks noGrp="1"/>
          </p:cNvSpPr>
          <p:nvPr>
            <p:ph type="title"/>
          </p:nvPr>
        </p:nvSpPr>
        <p:spPr>
          <a:xfrm>
            <a:off x="612775" y="313509"/>
            <a:ext cx="10972800" cy="572317"/>
          </a:xfrm>
        </p:spPr>
        <p:txBody>
          <a:bodyPr vert="horz" anchor="t">
            <a:normAutofit/>
          </a:bodyPr>
          <a:lstStyle/>
          <a:p>
            <a:r>
              <a:rPr lang="en-US" dirty="0"/>
              <a:t>Appendix</a:t>
            </a:r>
            <a:br>
              <a:rPr lang="en-US" dirty="0"/>
            </a:br>
            <a:r>
              <a:rPr lang="en-US" sz="1600" dirty="0"/>
              <a:t>Total distribution of discipline data (suspension and above)</a:t>
            </a:r>
            <a:endParaRPr lang="en-US" dirty="0"/>
          </a:p>
        </p:txBody>
      </p:sp>
      <p:graphicFrame>
        <p:nvGraphicFramePr>
          <p:cNvPr id="4" name="Object 3" hidden="1">
            <a:extLst>
              <a:ext uri="{FF2B5EF4-FFF2-40B4-BE49-F238E27FC236}">
                <a16:creationId xmlns:a16="http://schemas.microsoft.com/office/drawing/2014/main" id="{6A0AD051-074C-47EA-8CD7-BF6761B254D4}"/>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02405"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6A0AD051-074C-47EA-8CD7-BF6761B254D4}"/>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27" name="Rectangle 26">
            <a:extLst>
              <a:ext uri="{FF2B5EF4-FFF2-40B4-BE49-F238E27FC236}">
                <a16:creationId xmlns:a16="http://schemas.microsoft.com/office/drawing/2014/main" id="{E9E53030-6832-4870-902D-29A999423E93}"/>
              </a:ext>
            </a:extLst>
          </p:cNvPr>
          <p:cNvSpPr/>
          <p:nvPr/>
        </p:nvSpPr>
        <p:spPr>
          <a:xfrm>
            <a:off x="8951913" y="78411"/>
            <a:ext cx="2614545" cy="373895"/>
          </a:xfrm>
          <a:prstGeom prst="rect">
            <a:avLst/>
          </a:prstGeom>
          <a:solidFill>
            <a:srgbClr val="1E7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3. Student discipline</a:t>
            </a:r>
          </a:p>
        </p:txBody>
      </p:sp>
      <p:sp>
        <p:nvSpPr>
          <p:cNvPr id="18" name="TextBox 17">
            <a:extLst>
              <a:ext uri="{FF2B5EF4-FFF2-40B4-BE49-F238E27FC236}">
                <a16:creationId xmlns:a16="http://schemas.microsoft.com/office/drawing/2014/main" id="{8BED3342-27C4-4A0D-936D-31A80FE34066}"/>
              </a:ext>
            </a:extLst>
          </p:cNvPr>
          <p:cNvSpPr txBox="1"/>
          <p:nvPr/>
        </p:nvSpPr>
        <p:spPr>
          <a:xfrm>
            <a:off x="608203" y="1130173"/>
            <a:ext cx="2651760" cy="276999"/>
          </a:xfrm>
          <a:prstGeom prst="rect">
            <a:avLst/>
          </a:prstGeom>
          <a:solidFill>
            <a:srgbClr val="747480"/>
          </a:solidFill>
          <a:ln>
            <a:solidFill>
              <a:srgbClr val="747480"/>
            </a:solidFill>
          </a:ln>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 of distinct incident IDs</a:t>
            </a:r>
            <a:r>
              <a:rPr kumimoji="0" lang="en-IN" sz="1200" b="1" i="0" u="none" strike="noStrike" kern="1200" cap="none" spc="0" normalizeH="0" baseline="30000" noProof="0" dirty="0">
                <a:ln>
                  <a:noFill/>
                </a:ln>
                <a:solidFill>
                  <a:srgbClr val="FFFFFF"/>
                </a:solidFill>
                <a:effectLst/>
                <a:uLnTx/>
                <a:uFillTx/>
                <a:latin typeface="EYInterstate Light"/>
                <a:ea typeface="+mn-ea"/>
                <a:cs typeface="+mn-cs"/>
              </a:rPr>
              <a:t>1,2</a:t>
            </a:r>
            <a:endParaRPr kumimoji="0" lang="en-IN" sz="1200" b="1"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21" name="TextBox 20">
            <a:extLst>
              <a:ext uri="{FF2B5EF4-FFF2-40B4-BE49-F238E27FC236}">
                <a16:creationId xmlns:a16="http://schemas.microsoft.com/office/drawing/2014/main" id="{26A63279-BB77-4FD7-8AD3-805004687E24}"/>
              </a:ext>
            </a:extLst>
          </p:cNvPr>
          <p:cNvSpPr txBox="1"/>
          <p:nvPr/>
        </p:nvSpPr>
        <p:spPr>
          <a:xfrm>
            <a:off x="608203" y="1398288"/>
            <a:ext cx="2651760" cy="731520"/>
          </a:xfrm>
          <a:prstGeom prst="rect">
            <a:avLst/>
          </a:prstGeom>
          <a:noFill/>
          <a:ln>
            <a:solidFill>
              <a:srgbClr val="747480"/>
            </a:solidFill>
          </a:ln>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4000" b="1" i="0" u="none" strike="noStrike" kern="1200" cap="none" spc="0" normalizeH="0" baseline="0" noProof="0" dirty="0">
                <a:ln>
                  <a:noFill/>
                </a:ln>
                <a:solidFill>
                  <a:srgbClr val="2E2E38"/>
                </a:solidFill>
                <a:effectLst/>
                <a:uLnTx/>
                <a:uFillTx/>
                <a:latin typeface="EYInterstate Light"/>
                <a:ea typeface="+mn-ea"/>
                <a:cs typeface="+mn-cs"/>
              </a:rPr>
              <a:t>2,946</a:t>
            </a:r>
          </a:p>
        </p:txBody>
      </p:sp>
      <p:sp>
        <p:nvSpPr>
          <p:cNvPr id="20" name="TextBox 19">
            <a:extLst>
              <a:ext uri="{FF2B5EF4-FFF2-40B4-BE49-F238E27FC236}">
                <a16:creationId xmlns:a16="http://schemas.microsoft.com/office/drawing/2014/main" id="{52EFC97A-D23D-47ED-92CF-5A52283C14AE}"/>
              </a:ext>
            </a:extLst>
          </p:cNvPr>
          <p:cNvSpPr txBox="1"/>
          <p:nvPr/>
        </p:nvSpPr>
        <p:spPr>
          <a:xfrm>
            <a:off x="4581892" y="1130173"/>
            <a:ext cx="2651760" cy="276999"/>
          </a:xfrm>
          <a:prstGeom prst="rect">
            <a:avLst/>
          </a:prstGeom>
          <a:solidFill>
            <a:srgbClr val="747480"/>
          </a:solidFill>
          <a:ln>
            <a:solidFill>
              <a:srgbClr val="747480"/>
            </a:solidFill>
          </a:ln>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 of distinct student numbers</a:t>
            </a:r>
          </a:p>
        </p:txBody>
      </p:sp>
      <p:sp>
        <p:nvSpPr>
          <p:cNvPr id="22" name="TextBox 21">
            <a:extLst>
              <a:ext uri="{FF2B5EF4-FFF2-40B4-BE49-F238E27FC236}">
                <a16:creationId xmlns:a16="http://schemas.microsoft.com/office/drawing/2014/main" id="{4F572207-9C48-49CD-959D-89108BF6698E}"/>
              </a:ext>
            </a:extLst>
          </p:cNvPr>
          <p:cNvSpPr txBox="1"/>
          <p:nvPr/>
        </p:nvSpPr>
        <p:spPr>
          <a:xfrm>
            <a:off x="4581892" y="1398288"/>
            <a:ext cx="2651760" cy="731520"/>
          </a:xfrm>
          <a:prstGeom prst="rect">
            <a:avLst/>
          </a:prstGeom>
          <a:noFill/>
          <a:ln>
            <a:solidFill>
              <a:srgbClr val="747480"/>
            </a:solidFill>
          </a:ln>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4000" b="1" i="0" u="none" strike="noStrike" kern="1200" cap="none" spc="0" normalizeH="0" baseline="0" noProof="0" dirty="0">
                <a:ln>
                  <a:noFill/>
                </a:ln>
                <a:solidFill>
                  <a:srgbClr val="2E2E38"/>
                </a:solidFill>
                <a:effectLst/>
                <a:uLnTx/>
                <a:uFillTx/>
                <a:latin typeface="EYInterstate Light"/>
                <a:ea typeface="+mn-ea"/>
                <a:cs typeface="+mn-cs"/>
              </a:rPr>
              <a:t>1,923</a:t>
            </a:r>
          </a:p>
        </p:txBody>
      </p:sp>
      <p:sp>
        <p:nvSpPr>
          <p:cNvPr id="25" name="TextBox 24">
            <a:extLst>
              <a:ext uri="{FF2B5EF4-FFF2-40B4-BE49-F238E27FC236}">
                <a16:creationId xmlns:a16="http://schemas.microsoft.com/office/drawing/2014/main" id="{8338FEC2-0585-489B-AF68-79D050E2848A}"/>
              </a:ext>
            </a:extLst>
          </p:cNvPr>
          <p:cNvSpPr txBox="1"/>
          <p:nvPr/>
        </p:nvSpPr>
        <p:spPr>
          <a:xfrm>
            <a:off x="8933815" y="1130173"/>
            <a:ext cx="2651760" cy="276999"/>
          </a:xfrm>
          <a:prstGeom prst="rect">
            <a:avLst/>
          </a:prstGeom>
          <a:solidFill>
            <a:srgbClr val="747480"/>
          </a:solidFill>
          <a:ln>
            <a:solidFill>
              <a:srgbClr val="747480"/>
            </a:solidFill>
          </a:ln>
        </p:spPr>
        <p:txBody>
          <a:bodyPr wrap="square" lIns="91440" tIns="45720" rIns="91440" bIns="45720" rtlCol="0">
            <a:sp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 of distinct schools</a:t>
            </a:r>
          </a:p>
        </p:txBody>
      </p:sp>
      <p:sp>
        <p:nvSpPr>
          <p:cNvPr id="26" name="TextBox 25">
            <a:extLst>
              <a:ext uri="{FF2B5EF4-FFF2-40B4-BE49-F238E27FC236}">
                <a16:creationId xmlns:a16="http://schemas.microsoft.com/office/drawing/2014/main" id="{61203B28-88F4-4D74-A511-1FB49D08D756}"/>
              </a:ext>
            </a:extLst>
          </p:cNvPr>
          <p:cNvSpPr txBox="1"/>
          <p:nvPr/>
        </p:nvSpPr>
        <p:spPr>
          <a:xfrm>
            <a:off x="8933815" y="1398288"/>
            <a:ext cx="2651760" cy="731520"/>
          </a:xfrm>
          <a:prstGeom prst="rect">
            <a:avLst/>
          </a:prstGeom>
          <a:noFill/>
          <a:ln>
            <a:solidFill>
              <a:srgbClr val="747480"/>
            </a:solidFill>
          </a:ln>
        </p:spPr>
        <p:txBody>
          <a:bodyPr wrap="square" lIns="91440" tIns="45720" rIns="91440" bIns="45720" rtlCol="0" anchor="ctr">
            <a:noAutofit/>
          </a:bodyPr>
          <a:lstStyle/>
          <a:p>
            <a:pPr marL="0" marR="0" lvl="0" indent="0" algn="ctr"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4000" b="1" i="0" u="none" strike="noStrike" kern="1200" cap="none" spc="0" normalizeH="0" baseline="0" noProof="0" dirty="0">
                <a:ln>
                  <a:noFill/>
                </a:ln>
                <a:solidFill>
                  <a:srgbClr val="2E2E38"/>
                </a:solidFill>
                <a:effectLst/>
                <a:uLnTx/>
                <a:uFillTx/>
                <a:latin typeface="EYInterstate Light"/>
                <a:ea typeface="+mn-ea"/>
                <a:cs typeface="+mn-cs"/>
              </a:rPr>
              <a:t>90</a:t>
            </a:r>
          </a:p>
        </p:txBody>
      </p:sp>
      <p:sp>
        <p:nvSpPr>
          <p:cNvPr id="36" name="Arrow: Left-Right 35">
            <a:extLst>
              <a:ext uri="{FF2B5EF4-FFF2-40B4-BE49-F238E27FC236}">
                <a16:creationId xmlns:a16="http://schemas.microsoft.com/office/drawing/2014/main" id="{DCA7B462-A284-4344-B6B7-096236103CB5}"/>
              </a:ext>
            </a:extLst>
          </p:cNvPr>
          <p:cNvSpPr/>
          <p:nvPr/>
        </p:nvSpPr>
        <p:spPr>
          <a:xfrm>
            <a:off x="1880206" y="2274452"/>
            <a:ext cx="393885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Total # of incidents at top 10 locations</a:t>
            </a:r>
          </a:p>
        </p:txBody>
      </p:sp>
      <p:cxnSp>
        <p:nvCxnSpPr>
          <p:cNvPr id="40" name="Straight Connector 39">
            <a:extLst>
              <a:ext uri="{FF2B5EF4-FFF2-40B4-BE49-F238E27FC236}">
                <a16:creationId xmlns:a16="http://schemas.microsoft.com/office/drawing/2014/main" id="{5201C78B-65A2-475A-BB62-5FEFC04CC079}"/>
              </a:ext>
              <a:ext uri="{C183D7F6-B498-43B3-948B-1728B52AA6E4}">
                <adec:decorative xmlns:adec="http://schemas.microsoft.com/office/drawing/2017/decorative" val="1"/>
              </a:ext>
            </a:extLst>
          </p:cNvPr>
          <p:cNvCxnSpPr>
            <a:stCxn id="36" idx="4"/>
            <a:endCxn id="36" idx="6"/>
          </p:cNvCxnSpPr>
          <p:nvPr/>
        </p:nvCxnSpPr>
        <p:spPr>
          <a:xfrm>
            <a:off x="1880206" y="2531821"/>
            <a:ext cx="393885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 name="Chart 38" descr="Please refer to notes section for 'Graph one -Total # of incidents at top 10 locations' chart description">
            <a:extLst>
              <a:ext uri="{FF2B5EF4-FFF2-40B4-BE49-F238E27FC236}">
                <a16:creationId xmlns:a16="http://schemas.microsoft.com/office/drawing/2014/main" id="{495DA822-53F7-498D-9C85-E7DF361FB57D}"/>
              </a:ext>
            </a:extLst>
          </p:cNvPr>
          <p:cNvGraphicFramePr/>
          <p:nvPr>
            <p:extLst>
              <p:ext uri="{D42A27DB-BD31-4B8C-83A1-F6EECF244321}">
                <p14:modId xmlns:p14="http://schemas.microsoft.com/office/powerpoint/2010/main" val="4257354698"/>
              </p:ext>
            </p:extLst>
          </p:nvPr>
        </p:nvGraphicFramePr>
        <p:xfrm>
          <a:off x="1880206" y="2612276"/>
          <a:ext cx="3566160" cy="1769435"/>
        </p:xfrm>
        <a:graphic>
          <a:graphicData uri="http://schemas.openxmlformats.org/drawingml/2006/chart">
            <c:chart xmlns:c="http://schemas.openxmlformats.org/drawingml/2006/chart" xmlns:r="http://schemas.openxmlformats.org/officeDocument/2006/relationships" r:id="rId7"/>
          </a:graphicData>
        </a:graphic>
      </p:graphicFrame>
      <p:sp>
        <p:nvSpPr>
          <p:cNvPr id="43" name="Arrow: Left-Right 42">
            <a:extLst>
              <a:ext uri="{FF2B5EF4-FFF2-40B4-BE49-F238E27FC236}">
                <a16:creationId xmlns:a16="http://schemas.microsoft.com/office/drawing/2014/main" id="{74259925-2E11-408D-BDCC-3561B6CA57F8}"/>
              </a:ext>
            </a:extLst>
          </p:cNvPr>
          <p:cNvSpPr/>
          <p:nvPr/>
        </p:nvSpPr>
        <p:spPr>
          <a:xfrm>
            <a:off x="6656466" y="2274452"/>
            <a:ext cx="3938856"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Total # of incident IDs by grade</a:t>
            </a:r>
          </a:p>
        </p:txBody>
      </p:sp>
      <p:cxnSp>
        <p:nvCxnSpPr>
          <p:cNvPr id="44" name="Straight Connector 43">
            <a:extLst>
              <a:ext uri="{FF2B5EF4-FFF2-40B4-BE49-F238E27FC236}">
                <a16:creationId xmlns:a16="http://schemas.microsoft.com/office/drawing/2014/main" id="{FF73EAED-3F3E-48E3-A838-B00EA000FDB6}"/>
              </a:ext>
              <a:ext uri="{C183D7F6-B498-43B3-948B-1728B52AA6E4}">
                <adec:decorative xmlns:adec="http://schemas.microsoft.com/office/drawing/2017/decorative" val="1"/>
              </a:ext>
            </a:extLst>
          </p:cNvPr>
          <p:cNvCxnSpPr>
            <a:stCxn id="43" idx="4"/>
            <a:endCxn id="43" idx="6"/>
          </p:cNvCxnSpPr>
          <p:nvPr/>
        </p:nvCxnSpPr>
        <p:spPr>
          <a:xfrm>
            <a:off x="6656466" y="2531821"/>
            <a:ext cx="393885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2" name="Chart 41" descr="Please refer to notes section for 'Graph two -Total # of incidents IDs by grade' chart description">
            <a:extLst>
              <a:ext uri="{FF2B5EF4-FFF2-40B4-BE49-F238E27FC236}">
                <a16:creationId xmlns:a16="http://schemas.microsoft.com/office/drawing/2014/main" id="{0A1E7A06-6909-4651-9DBA-86DE715502B1}"/>
              </a:ext>
            </a:extLst>
          </p:cNvPr>
          <p:cNvGraphicFramePr/>
          <p:nvPr>
            <p:extLst>
              <p:ext uri="{D42A27DB-BD31-4B8C-83A1-F6EECF244321}">
                <p14:modId xmlns:p14="http://schemas.microsoft.com/office/powerpoint/2010/main" val="946711298"/>
              </p:ext>
            </p:extLst>
          </p:nvPr>
        </p:nvGraphicFramePr>
        <p:xfrm>
          <a:off x="6751986" y="2607775"/>
          <a:ext cx="3566160" cy="1773936"/>
        </p:xfrm>
        <a:graphic>
          <a:graphicData uri="http://schemas.openxmlformats.org/drawingml/2006/chart">
            <c:chart xmlns:c="http://schemas.openxmlformats.org/drawingml/2006/chart" xmlns:r="http://schemas.openxmlformats.org/officeDocument/2006/relationships" r:id="rId8"/>
          </a:graphicData>
        </a:graphic>
      </p:graphicFrame>
      <p:sp>
        <p:nvSpPr>
          <p:cNvPr id="53" name="Arrow: Left-Right 52">
            <a:extLst>
              <a:ext uri="{FF2B5EF4-FFF2-40B4-BE49-F238E27FC236}">
                <a16:creationId xmlns:a16="http://schemas.microsoft.com/office/drawing/2014/main" id="{333EA600-4181-4892-94E8-BF819179CCA1}"/>
              </a:ext>
            </a:extLst>
          </p:cNvPr>
          <p:cNvSpPr/>
          <p:nvPr/>
        </p:nvSpPr>
        <p:spPr>
          <a:xfrm>
            <a:off x="4129747" y="4218039"/>
            <a:ext cx="3938856" cy="43245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Total # of district incidents by month</a:t>
            </a:r>
          </a:p>
        </p:txBody>
      </p:sp>
      <p:cxnSp>
        <p:nvCxnSpPr>
          <p:cNvPr id="54" name="Straight Connector 53">
            <a:extLst>
              <a:ext uri="{FF2B5EF4-FFF2-40B4-BE49-F238E27FC236}">
                <a16:creationId xmlns:a16="http://schemas.microsoft.com/office/drawing/2014/main" id="{6B013279-FEFD-4C11-8310-3279C2F6FA22}"/>
              </a:ext>
              <a:ext uri="{C183D7F6-B498-43B3-948B-1728B52AA6E4}">
                <adec:decorative xmlns:adec="http://schemas.microsoft.com/office/drawing/2017/decorative" val="1"/>
              </a:ext>
            </a:extLst>
          </p:cNvPr>
          <p:cNvCxnSpPr>
            <a:stCxn id="53" idx="4"/>
            <a:endCxn id="53" idx="6"/>
          </p:cNvCxnSpPr>
          <p:nvPr/>
        </p:nvCxnSpPr>
        <p:spPr>
          <a:xfrm>
            <a:off x="4129747" y="4650498"/>
            <a:ext cx="3938856"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7" name="Chart 46" descr="Please refer to notes section for 'Graph three -Total # of district incidents by month' chart description">
            <a:extLst>
              <a:ext uri="{FF2B5EF4-FFF2-40B4-BE49-F238E27FC236}">
                <a16:creationId xmlns:a16="http://schemas.microsoft.com/office/drawing/2014/main" id="{30FAE51A-3E46-4830-BFB1-51A4F734E323}"/>
              </a:ext>
            </a:extLst>
          </p:cNvPr>
          <p:cNvGraphicFramePr/>
          <p:nvPr>
            <p:extLst>
              <p:ext uri="{D42A27DB-BD31-4B8C-83A1-F6EECF244321}">
                <p14:modId xmlns:p14="http://schemas.microsoft.com/office/powerpoint/2010/main" val="3413157968"/>
              </p:ext>
            </p:extLst>
          </p:nvPr>
        </p:nvGraphicFramePr>
        <p:xfrm>
          <a:off x="608203" y="4728193"/>
          <a:ext cx="10981944" cy="1368706"/>
        </p:xfrm>
        <a:graphic>
          <a:graphicData uri="http://schemas.openxmlformats.org/drawingml/2006/chart">
            <c:chart xmlns:c="http://schemas.openxmlformats.org/drawingml/2006/chart" xmlns:r="http://schemas.openxmlformats.org/officeDocument/2006/relationships" r:id="rId9"/>
          </a:graphicData>
        </a:graphic>
      </p:graphicFrame>
      <p:sp>
        <p:nvSpPr>
          <p:cNvPr id="31" name="footnote_6380715128572223200" descr="Footnote">
            <a:extLst>
              <a:ext uri="{FF2B5EF4-FFF2-40B4-BE49-F238E27FC236}">
                <a16:creationId xmlns:a16="http://schemas.microsoft.com/office/drawing/2014/main" id="{0EDDF505-3004-4403-A227-7A3356ED5ED0}"/>
              </a:ext>
            </a:extLst>
          </p:cNvPr>
          <p:cNvSpPr txBox="1"/>
          <p:nvPr/>
        </p:nvSpPr>
        <p:spPr>
          <a:xfrm>
            <a:off x="609917" y="6174592"/>
            <a:ext cx="10008320" cy="224815"/>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Distinct incident IDs may differ from distinct student numbers because students may be involved in multiple distinct incidents</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More than one student may be involved in a single incident</a:t>
            </a:r>
          </a:p>
        </p:txBody>
      </p:sp>
      <p:sp>
        <p:nvSpPr>
          <p:cNvPr id="24" name="source_6380462250142746980" descr="Source">
            <a:extLst>
              <a:ext uri="{FF2B5EF4-FFF2-40B4-BE49-F238E27FC236}">
                <a16:creationId xmlns:a16="http://schemas.microsoft.com/office/drawing/2014/main" id="{EDADCB04-067E-47FC-B450-A5481FDCCF53}"/>
              </a:ext>
            </a:extLst>
          </p:cNvPr>
          <p:cNvSpPr txBox="1"/>
          <p:nvPr/>
        </p:nvSpPr>
        <p:spPr>
          <a:xfrm>
            <a:off x="609918" y="6561447"/>
            <a:ext cx="2792043" cy="104644"/>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SY2021-22 Aspen disciplinary incident data extract</a:t>
            </a:r>
          </a:p>
        </p:txBody>
      </p:sp>
      <p:sp>
        <p:nvSpPr>
          <p:cNvPr id="6" name="TextBox 5">
            <a:extLst>
              <a:ext uri="{FF2B5EF4-FFF2-40B4-BE49-F238E27FC236}">
                <a16:creationId xmlns:a16="http://schemas.microsoft.com/office/drawing/2014/main" id="{9F7C4859-52CC-4140-BCEA-75E926090D98}"/>
              </a:ext>
            </a:extLst>
          </p:cNvPr>
          <p:cNvSpPr txBox="1"/>
          <p:nvPr/>
        </p:nvSpPr>
        <p:spPr>
          <a:xfrm>
            <a:off x="3505148" y="6443381"/>
            <a:ext cx="5160864" cy="4295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ECFDB69D-860C-4596-A6ED-39C022529B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Slide Number Placeholder 4">
            <a:extLst>
              <a:ext uri="{FF2B5EF4-FFF2-40B4-BE49-F238E27FC236}">
                <a16:creationId xmlns:a16="http://schemas.microsoft.com/office/drawing/2014/main" id="{40F80B9E-4D3E-4FDC-9498-36525CC57B0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629837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9D8C32-C855-4859-926D-1AD9272AC1B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81292079"/>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03429" name="think-cell Slide" r:id="rId5" imgW="395" imgH="394" progId="TCLayout.ActiveDocument.1">
                  <p:embed/>
                </p:oleObj>
              </mc:Choice>
              <mc:Fallback>
                <p:oleObj name="think-cell Slide" r:id="rId5" imgW="395" imgH="394" progId="TCLayout.ActiveDocument.1">
                  <p:embed/>
                  <p:pic>
                    <p:nvPicPr>
                      <p:cNvPr id="4" name="Object 3" hidden="1">
                        <a:extLst>
                          <a:ext uri="{FF2B5EF4-FFF2-40B4-BE49-F238E27FC236}">
                            <a16:creationId xmlns:a16="http://schemas.microsoft.com/office/drawing/2014/main" id="{8B9D8C32-C855-4859-926D-1AD9272AC1B2}"/>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C0258E0-7A87-4F40-B000-31A12E24BA10}"/>
              </a:ext>
            </a:extLst>
          </p:cNvPr>
          <p:cNvSpPr>
            <a:spLocks noGrp="1"/>
          </p:cNvSpPr>
          <p:nvPr>
            <p:ph type="title"/>
          </p:nvPr>
        </p:nvSpPr>
        <p:spPr/>
        <p:txBody>
          <a:bodyPr vert="horz"/>
          <a:lstStyle/>
          <a:p>
            <a:r>
              <a:rPr lang="en-IN" dirty="0"/>
              <a:t>Appendix</a:t>
            </a:r>
            <a:br>
              <a:rPr lang="en-IN" dirty="0"/>
            </a:br>
            <a:r>
              <a:rPr lang="en-IN" sz="1600" dirty="0"/>
              <a:t>Process flow: Student restraints</a:t>
            </a:r>
          </a:p>
        </p:txBody>
      </p:sp>
      <p:sp>
        <p:nvSpPr>
          <p:cNvPr id="49" name="Rectangle 48">
            <a:extLst>
              <a:ext uri="{FF2B5EF4-FFF2-40B4-BE49-F238E27FC236}">
                <a16:creationId xmlns:a16="http://schemas.microsoft.com/office/drawing/2014/main" id="{57DF0FB2-F503-4547-87FB-0E0C48B0918E}"/>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4. Student restraints</a:t>
            </a:r>
          </a:p>
        </p:txBody>
      </p:sp>
      <p:grpSp>
        <p:nvGrpSpPr>
          <p:cNvPr id="6" name="Group 5" descr="Please refer to notes section for 'Process flow-Student restraints' flow description">
            <a:extLst>
              <a:ext uri="{FF2B5EF4-FFF2-40B4-BE49-F238E27FC236}">
                <a16:creationId xmlns:a16="http://schemas.microsoft.com/office/drawing/2014/main" id="{BC4A0D85-8DE2-49FF-BAD1-3F6EB0BFDC42}"/>
              </a:ext>
            </a:extLst>
          </p:cNvPr>
          <p:cNvGrpSpPr/>
          <p:nvPr/>
        </p:nvGrpSpPr>
        <p:grpSpPr>
          <a:xfrm>
            <a:off x="527846" y="1134337"/>
            <a:ext cx="11072016" cy="4978619"/>
            <a:chOff x="527846" y="1134337"/>
            <a:chExt cx="11072016" cy="4978619"/>
          </a:xfrm>
        </p:grpSpPr>
        <p:grpSp>
          <p:nvGrpSpPr>
            <p:cNvPr id="5" name="Group 4">
              <a:extLst>
                <a:ext uri="{FF2B5EF4-FFF2-40B4-BE49-F238E27FC236}">
                  <a16:creationId xmlns:a16="http://schemas.microsoft.com/office/drawing/2014/main" id="{D168ADB2-AB32-44F3-8E48-4C9A46A33BE3}"/>
                </a:ext>
                <a:ext uri="{C183D7F6-B498-43B3-948B-1728B52AA6E4}">
                  <adec:decorative xmlns:adec="http://schemas.microsoft.com/office/drawing/2017/decorative" val="1"/>
                </a:ext>
              </a:extLst>
            </p:cNvPr>
            <p:cNvGrpSpPr/>
            <p:nvPr/>
          </p:nvGrpSpPr>
          <p:grpSpPr>
            <a:xfrm>
              <a:off x="3184476" y="2676090"/>
              <a:ext cx="5888619" cy="1906512"/>
              <a:chOff x="3184476" y="2676090"/>
              <a:chExt cx="5888619" cy="1906512"/>
            </a:xfrm>
          </p:grpSpPr>
          <p:sp>
            <p:nvSpPr>
              <p:cNvPr id="46" name="Arc 45">
                <a:extLst>
                  <a:ext uri="{FF2B5EF4-FFF2-40B4-BE49-F238E27FC236}">
                    <a16:creationId xmlns:a16="http://schemas.microsoft.com/office/drawing/2014/main" id="{27B3E00E-8806-467A-8194-84C463E88572}"/>
                  </a:ext>
                  <a:ext uri="{C183D7F6-B498-43B3-948B-1728B52AA6E4}">
                    <adec:decorative xmlns:adec="http://schemas.microsoft.com/office/drawing/2017/decorative" val="1"/>
                  </a:ext>
                </a:extLst>
              </p:cNvPr>
              <p:cNvSpPr/>
              <p:nvPr/>
            </p:nvSpPr>
            <p:spPr>
              <a:xfrm>
                <a:off x="3184476" y="2676091"/>
                <a:ext cx="1347602" cy="1095529"/>
              </a:xfrm>
              <a:prstGeom prst="arc">
                <a:avLst>
                  <a:gd name="adj1" fmla="val 958882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5" name="Arc 44">
                <a:extLst>
                  <a:ext uri="{FF2B5EF4-FFF2-40B4-BE49-F238E27FC236}">
                    <a16:creationId xmlns:a16="http://schemas.microsoft.com/office/drawing/2014/main" id="{0E22D271-8910-4D8A-9F2B-217A044436C1}"/>
                  </a:ext>
                  <a:ext uri="{C183D7F6-B498-43B3-948B-1728B52AA6E4}">
                    <adec:decorative xmlns:adec="http://schemas.microsoft.com/office/drawing/2017/decorative" val="1"/>
                  </a:ext>
                </a:extLst>
              </p:cNvPr>
              <p:cNvSpPr/>
              <p:nvPr/>
            </p:nvSpPr>
            <p:spPr>
              <a:xfrm rot="10800000">
                <a:off x="4097573" y="3483472"/>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3" name="Arc 42">
                <a:extLst>
                  <a:ext uri="{FF2B5EF4-FFF2-40B4-BE49-F238E27FC236}">
                    <a16:creationId xmlns:a16="http://schemas.microsoft.com/office/drawing/2014/main" id="{FF1C6264-E943-41BD-B1FA-675AAC5317EA}"/>
                  </a:ext>
                  <a:ext uri="{C183D7F6-B498-43B3-948B-1728B52AA6E4}">
                    <adec:decorative xmlns:adec="http://schemas.microsoft.com/office/drawing/2017/decorative" val="1"/>
                  </a:ext>
                </a:extLst>
              </p:cNvPr>
              <p:cNvSpPr/>
              <p:nvPr/>
            </p:nvSpPr>
            <p:spPr>
              <a:xfrm>
                <a:off x="5008675" y="2676090"/>
                <a:ext cx="1347602"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4" name="Arc 43">
                <a:extLst>
                  <a:ext uri="{FF2B5EF4-FFF2-40B4-BE49-F238E27FC236}">
                    <a16:creationId xmlns:a16="http://schemas.microsoft.com/office/drawing/2014/main" id="{13E1F852-444E-425B-99ED-3796FAB7E079}"/>
                  </a:ext>
                  <a:ext uri="{C183D7F6-B498-43B3-948B-1728B52AA6E4}">
                    <adec:decorative xmlns:adec="http://schemas.microsoft.com/office/drawing/2017/decorative" val="1"/>
                  </a:ext>
                </a:extLst>
              </p:cNvPr>
              <p:cNvSpPr/>
              <p:nvPr/>
            </p:nvSpPr>
            <p:spPr>
              <a:xfrm rot="10800000">
                <a:off x="5922947" y="3483472"/>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47" name="Arc 46">
                <a:extLst>
                  <a:ext uri="{FF2B5EF4-FFF2-40B4-BE49-F238E27FC236}">
                    <a16:creationId xmlns:a16="http://schemas.microsoft.com/office/drawing/2014/main" id="{6398841E-1D61-4BC6-BFB4-50B9336B8B0E}"/>
                  </a:ext>
                  <a:ext uri="{C183D7F6-B498-43B3-948B-1728B52AA6E4}">
                    <adec:decorative xmlns:adec="http://schemas.microsoft.com/office/drawing/2017/decorative" val="1"/>
                  </a:ext>
                </a:extLst>
              </p:cNvPr>
              <p:cNvSpPr/>
              <p:nvPr/>
            </p:nvSpPr>
            <p:spPr>
              <a:xfrm>
                <a:off x="6832875" y="2676090"/>
                <a:ext cx="1347603" cy="1095530"/>
              </a:xfrm>
              <a:prstGeom prst="arc">
                <a:avLst>
                  <a:gd name="adj1" fmla="val 7914138"/>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sp>
            <p:nvSpPr>
              <p:cNvPr id="63" name="Arc 62">
                <a:extLst>
                  <a:ext uri="{FF2B5EF4-FFF2-40B4-BE49-F238E27FC236}">
                    <a16:creationId xmlns:a16="http://schemas.microsoft.com/office/drawing/2014/main" id="{BBE56EEB-5F4A-4DFA-AC11-5470E5C77859}"/>
                  </a:ext>
                </a:extLst>
              </p:cNvPr>
              <p:cNvSpPr/>
              <p:nvPr/>
            </p:nvSpPr>
            <p:spPr>
              <a:xfrm rot="10800000">
                <a:off x="7725492" y="3487072"/>
                <a:ext cx="1347603" cy="1095530"/>
              </a:xfrm>
              <a:prstGeom prst="arc">
                <a:avLst>
                  <a:gd name="adj1" fmla="val 8388542"/>
                  <a:gd name="adj2" fmla="val 2868450"/>
                </a:avLst>
              </a:prstGeom>
              <a:noFill/>
              <a:ln w="190500" cap="flat" cmpd="sng" algn="ctr">
                <a:solidFill>
                  <a:srgbClr val="C4C4CD"/>
                </a:solidFill>
                <a:prstDash val="solid"/>
                <a:round/>
                <a:headEnd type="none" w="med" len="med"/>
                <a:tailEnd type="none" w="med" len="med"/>
              </a:ln>
              <a:effectLst/>
            </p:spPr>
            <p:txBody>
              <a:bodyPr vert="horz" wrap="square" lIns="61964" tIns="30982" rIns="61964" bIns="30982" rtlCol="0" anchor="ct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FFFFFF"/>
                  </a:solidFill>
                  <a:effectLst/>
                  <a:uLnTx/>
                  <a:uFillTx/>
                  <a:latin typeface="EYInterstate Light"/>
                  <a:ea typeface="+mn-ea"/>
                  <a:cs typeface="+mn-cs"/>
                </a:endParaRPr>
              </a:p>
            </p:txBody>
          </p:sp>
        </p:grpSp>
        <p:sp>
          <p:nvSpPr>
            <p:cNvPr id="41" name="Rectangle 40">
              <a:extLst>
                <a:ext uri="{FF2B5EF4-FFF2-40B4-BE49-F238E27FC236}">
                  <a16:creationId xmlns:a16="http://schemas.microsoft.com/office/drawing/2014/main" id="{1C86A307-E114-459B-8E15-D332E223A4AA}"/>
                </a:ext>
              </a:extLst>
            </p:cNvPr>
            <p:cNvSpPr/>
            <p:nvPr/>
          </p:nvSpPr>
          <p:spPr bwMode="auto">
            <a:xfrm>
              <a:off x="1172856" y="2352955"/>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START</a:t>
              </a:r>
            </a:p>
          </p:txBody>
        </p:sp>
        <p:sp>
          <p:nvSpPr>
            <p:cNvPr id="71" name="Oval 10">
              <a:extLst>
                <a:ext uri="{FF2B5EF4-FFF2-40B4-BE49-F238E27FC236}">
                  <a16:creationId xmlns:a16="http://schemas.microsoft.com/office/drawing/2014/main" id="{AE75572D-BAF8-4CEA-AFF0-31D32C05A713}"/>
                </a:ext>
              </a:extLst>
            </p:cNvPr>
            <p:cNvSpPr>
              <a:spLocks noChangeArrowheads="1"/>
            </p:cNvSpPr>
            <p:nvPr/>
          </p:nvSpPr>
          <p:spPr bwMode="auto">
            <a:xfrm>
              <a:off x="3011663" y="3193716"/>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1 </a:t>
              </a:r>
            </a:p>
          </p:txBody>
        </p:sp>
        <p:cxnSp>
          <p:nvCxnSpPr>
            <p:cNvPr id="72" name="Elbow Connector 53">
              <a:extLst>
                <a:ext uri="{FF2B5EF4-FFF2-40B4-BE49-F238E27FC236}">
                  <a16:creationId xmlns:a16="http://schemas.microsoft.com/office/drawing/2014/main" id="{8707F789-579E-4854-89BE-AC865D59A4A2}"/>
                </a:ext>
              </a:extLst>
            </p:cNvPr>
            <p:cNvCxnSpPr>
              <a:cxnSpLocks/>
              <a:stCxn id="71" idx="2"/>
              <a:endCxn id="73" idx="3"/>
            </p:cNvCxnSpPr>
            <p:nvPr/>
          </p:nvCxnSpPr>
          <p:spPr>
            <a:xfrm rot="10800000">
              <a:off x="2493367" y="3052358"/>
              <a:ext cx="518296" cy="31509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73" name="Rectangle 72">
              <a:extLst>
                <a:ext uri="{FF2B5EF4-FFF2-40B4-BE49-F238E27FC236}">
                  <a16:creationId xmlns:a16="http://schemas.microsoft.com/office/drawing/2014/main" id="{FEFEA192-12ED-404F-923F-CFCC109B9920}"/>
                </a:ext>
              </a:extLst>
            </p:cNvPr>
            <p:cNvSpPr>
              <a:spLocks/>
            </p:cNvSpPr>
            <p:nvPr/>
          </p:nvSpPr>
          <p:spPr>
            <a:xfrm>
              <a:off x="612777" y="2639171"/>
              <a:ext cx="1880590" cy="826374"/>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Teachers and administrators take de-escalation/restraint training: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All school employees are trained on de-escalation policies. Some employees are also trained to safely perform restraints</a:t>
              </a:r>
            </a:p>
          </p:txBody>
        </p:sp>
        <p:sp>
          <p:nvSpPr>
            <p:cNvPr id="50" name="Oval 10">
              <a:extLst>
                <a:ext uri="{FF2B5EF4-FFF2-40B4-BE49-F238E27FC236}">
                  <a16:creationId xmlns:a16="http://schemas.microsoft.com/office/drawing/2014/main" id="{567A2C0B-8549-4595-9EA9-8B24C306FECA}"/>
                </a:ext>
              </a:extLst>
            </p:cNvPr>
            <p:cNvSpPr>
              <a:spLocks noChangeArrowheads="1"/>
            </p:cNvSpPr>
            <p:nvPr/>
          </p:nvSpPr>
          <p:spPr bwMode="auto">
            <a:xfrm>
              <a:off x="3600224" y="2478260"/>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2 </a:t>
              </a:r>
            </a:p>
          </p:txBody>
        </p:sp>
        <p:cxnSp>
          <p:nvCxnSpPr>
            <p:cNvPr id="60" name="Elbow Connector 53">
              <a:extLst>
                <a:ext uri="{FF2B5EF4-FFF2-40B4-BE49-F238E27FC236}">
                  <a16:creationId xmlns:a16="http://schemas.microsoft.com/office/drawing/2014/main" id="{E7237266-9234-473B-9288-573B2EC343FA}"/>
                </a:ext>
              </a:extLst>
            </p:cNvPr>
            <p:cNvCxnSpPr>
              <a:cxnSpLocks/>
              <a:stCxn id="50" idx="0"/>
              <a:endCxn id="85" idx="2"/>
            </p:cNvCxnSpPr>
            <p:nvPr/>
          </p:nvCxnSpPr>
          <p:spPr>
            <a:xfrm rot="16200000" flipV="1">
              <a:off x="3075555" y="1779854"/>
              <a:ext cx="634517" cy="762297"/>
            </a:xfrm>
            <a:prstGeom prst="bentConnector3">
              <a:avLst>
                <a:gd name="adj1" fmla="val 50000"/>
              </a:avLst>
            </a:prstGeom>
            <a:solidFill>
              <a:schemeClr val="accent1"/>
            </a:solidFill>
            <a:ln w="9525" cap="flat" cmpd="sng" algn="ctr">
              <a:solidFill>
                <a:srgbClr val="747480"/>
              </a:solidFill>
              <a:prstDash val="solid"/>
              <a:round/>
              <a:headEnd type="none" w="med" len="med"/>
              <a:tailEnd type="oval" w="med" len="med"/>
            </a:ln>
            <a:effectLst/>
          </p:spPr>
        </p:cxnSp>
        <p:sp>
          <p:nvSpPr>
            <p:cNvPr id="85" name="Rectangle 84">
              <a:extLst>
                <a:ext uri="{FF2B5EF4-FFF2-40B4-BE49-F238E27FC236}">
                  <a16:creationId xmlns:a16="http://schemas.microsoft.com/office/drawing/2014/main" id="{573705D0-36F8-41D7-8398-3FC30820E11C}"/>
                </a:ext>
              </a:extLst>
            </p:cNvPr>
            <p:cNvSpPr>
              <a:spLocks/>
            </p:cNvSpPr>
            <p:nvPr/>
          </p:nvSpPr>
          <p:spPr>
            <a:xfrm>
              <a:off x="2063423" y="1134337"/>
              <a:ext cx="1896480" cy="70940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sp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De-escalation efforts:</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a student is uncooperative, school personnel will try to de-escalate the situation using verbal / behavioral tactics</a:t>
              </a:r>
            </a:p>
          </p:txBody>
        </p:sp>
        <p:sp>
          <p:nvSpPr>
            <p:cNvPr id="101" name="Oval 10">
              <a:extLst>
                <a:ext uri="{FF2B5EF4-FFF2-40B4-BE49-F238E27FC236}">
                  <a16:creationId xmlns:a16="http://schemas.microsoft.com/office/drawing/2014/main" id="{42BF892F-FE72-454A-9EBA-4B11703DEA05}"/>
                </a:ext>
              </a:extLst>
            </p:cNvPr>
            <p:cNvSpPr>
              <a:spLocks noChangeArrowheads="1"/>
            </p:cNvSpPr>
            <p:nvPr/>
          </p:nvSpPr>
          <p:spPr bwMode="auto">
            <a:xfrm>
              <a:off x="3892116" y="3795885"/>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3 </a:t>
              </a:r>
            </a:p>
          </p:txBody>
        </p:sp>
        <p:cxnSp>
          <p:nvCxnSpPr>
            <p:cNvPr id="102" name="Elbow Connector 53">
              <a:extLst>
                <a:ext uri="{FF2B5EF4-FFF2-40B4-BE49-F238E27FC236}">
                  <a16:creationId xmlns:a16="http://schemas.microsoft.com/office/drawing/2014/main" id="{7BC7DF8C-DD69-4520-8F4C-81E74DB095CF}"/>
                </a:ext>
              </a:extLst>
            </p:cNvPr>
            <p:cNvCxnSpPr>
              <a:cxnSpLocks/>
              <a:stCxn id="101" idx="2"/>
              <a:endCxn id="111" idx="3"/>
            </p:cNvCxnSpPr>
            <p:nvPr/>
          </p:nvCxnSpPr>
          <p:spPr>
            <a:xfrm rot="10800000" flipV="1">
              <a:off x="2493369" y="3969621"/>
              <a:ext cx="1398749" cy="397881"/>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11" name="Rectangle 110">
              <a:extLst>
                <a:ext uri="{FF2B5EF4-FFF2-40B4-BE49-F238E27FC236}">
                  <a16:creationId xmlns:a16="http://schemas.microsoft.com/office/drawing/2014/main" id="{922C6F07-AE88-4971-986C-7E144097106E}"/>
                </a:ext>
              </a:extLst>
            </p:cNvPr>
            <p:cNvSpPr>
              <a:spLocks/>
            </p:cNvSpPr>
            <p:nvPr/>
          </p:nvSpPr>
          <p:spPr>
            <a:xfrm>
              <a:off x="612777" y="4012799"/>
              <a:ext cx="1880590" cy="70940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Restraint performed: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If the student remains an immediate danger to themselves or others, they may be physically restrained if all other de-escalation efforts fail</a:t>
              </a:r>
            </a:p>
          </p:txBody>
        </p:sp>
        <p:sp>
          <p:nvSpPr>
            <p:cNvPr id="116" name="Oval 6">
              <a:extLst>
                <a:ext uri="{FF2B5EF4-FFF2-40B4-BE49-F238E27FC236}">
                  <a16:creationId xmlns:a16="http://schemas.microsoft.com/office/drawing/2014/main" id="{C72E496E-CC2F-4901-8A14-FFFF60868166}"/>
                </a:ext>
              </a:extLst>
            </p:cNvPr>
            <p:cNvSpPr>
              <a:spLocks noChangeArrowheads="1"/>
            </p:cNvSpPr>
            <p:nvPr/>
          </p:nvSpPr>
          <p:spPr bwMode="auto">
            <a:xfrm>
              <a:off x="4528510" y="4379503"/>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4 </a:t>
              </a:r>
            </a:p>
          </p:txBody>
        </p:sp>
        <p:cxnSp>
          <p:nvCxnSpPr>
            <p:cNvPr id="117" name="Elbow Connector 63">
              <a:extLst>
                <a:ext uri="{FF2B5EF4-FFF2-40B4-BE49-F238E27FC236}">
                  <a16:creationId xmlns:a16="http://schemas.microsoft.com/office/drawing/2014/main" id="{57130D89-6F03-4F3D-8743-C2304ACEE501}"/>
                </a:ext>
              </a:extLst>
            </p:cNvPr>
            <p:cNvCxnSpPr>
              <a:cxnSpLocks/>
              <a:stCxn id="116" idx="4"/>
              <a:endCxn id="120" idx="0"/>
            </p:cNvCxnSpPr>
            <p:nvPr/>
          </p:nvCxnSpPr>
          <p:spPr>
            <a:xfrm rot="5400000">
              <a:off x="4030439" y="4264698"/>
              <a:ext cx="209530" cy="1134084"/>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20" name="Rectangle 119">
              <a:extLst>
                <a:ext uri="{FF2B5EF4-FFF2-40B4-BE49-F238E27FC236}">
                  <a16:creationId xmlns:a16="http://schemas.microsoft.com/office/drawing/2014/main" id="{4C624DE0-8408-482E-970A-A5E6CF90E87A}"/>
                </a:ext>
              </a:extLst>
            </p:cNvPr>
            <p:cNvSpPr>
              <a:spLocks/>
            </p:cNvSpPr>
            <p:nvPr/>
          </p:nvSpPr>
          <p:spPr>
            <a:xfrm>
              <a:off x="2760934" y="4936506"/>
              <a:ext cx="1614456" cy="787157"/>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School leader informed:</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As soon as or while a restraint is performed, the school leader is informed (if they were not already involved in managing the incident)</a:t>
              </a:r>
            </a:p>
          </p:txBody>
        </p:sp>
        <p:sp>
          <p:nvSpPr>
            <p:cNvPr id="125" name="Oval 10">
              <a:extLst>
                <a:ext uri="{FF2B5EF4-FFF2-40B4-BE49-F238E27FC236}">
                  <a16:creationId xmlns:a16="http://schemas.microsoft.com/office/drawing/2014/main" id="{B59AA516-9D9B-4C9E-8AB4-73EF8870B6AC}"/>
                </a:ext>
              </a:extLst>
            </p:cNvPr>
            <p:cNvSpPr>
              <a:spLocks noChangeArrowheads="1"/>
            </p:cNvSpPr>
            <p:nvPr/>
          </p:nvSpPr>
          <p:spPr bwMode="auto">
            <a:xfrm>
              <a:off x="5444200" y="2502354"/>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5 </a:t>
              </a:r>
            </a:p>
          </p:txBody>
        </p:sp>
        <p:cxnSp>
          <p:nvCxnSpPr>
            <p:cNvPr id="126" name="Elbow Connector 53">
              <a:extLst>
                <a:ext uri="{FF2B5EF4-FFF2-40B4-BE49-F238E27FC236}">
                  <a16:creationId xmlns:a16="http://schemas.microsoft.com/office/drawing/2014/main" id="{7A8A6B5D-A820-4883-9B79-6787711E15DB}"/>
                </a:ext>
              </a:extLst>
            </p:cNvPr>
            <p:cNvCxnSpPr>
              <a:cxnSpLocks/>
              <a:stCxn id="125" idx="0"/>
              <a:endCxn id="132" idx="2"/>
            </p:cNvCxnSpPr>
            <p:nvPr/>
          </p:nvCxnSpPr>
          <p:spPr>
            <a:xfrm rot="16200000" flipV="1">
              <a:off x="5289511" y="2173928"/>
              <a:ext cx="436003" cy="220850"/>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32" name="Rectangle 131">
              <a:extLst>
                <a:ext uri="{FF2B5EF4-FFF2-40B4-BE49-F238E27FC236}">
                  <a16:creationId xmlns:a16="http://schemas.microsoft.com/office/drawing/2014/main" id="{76C2D46F-AAF3-4E06-AC74-98CE00F2869B}"/>
                </a:ext>
              </a:extLst>
            </p:cNvPr>
            <p:cNvSpPr>
              <a:spLocks/>
            </p:cNvSpPr>
            <p:nvPr/>
          </p:nvSpPr>
          <p:spPr>
            <a:xfrm>
              <a:off x="4375390" y="1134337"/>
              <a:ext cx="2043392" cy="932014"/>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Parent notified of the restraint:</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Within 24 hours, but usually by the end of the school day, the parent will be notified of the restraint by his/her preferred method by the school contact. Parent will also receive a written notice of the restraint within three school days</a:t>
              </a:r>
            </a:p>
          </p:txBody>
        </p:sp>
        <p:sp>
          <p:nvSpPr>
            <p:cNvPr id="133" name="Oval 10">
              <a:extLst>
                <a:ext uri="{FF2B5EF4-FFF2-40B4-BE49-F238E27FC236}">
                  <a16:creationId xmlns:a16="http://schemas.microsoft.com/office/drawing/2014/main" id="{88388E0B-0872-49F3-8A28-37A29636ED1C}"/>
                </a:ext>
              </a:extLst>
            </p:cNvPr>
            <p:cNvSpPr>
              <a:spLocks noChangeArrowheads="1"/>
            </p:cNvSpPr>
            <p:nvPr/>
          </p:nvSpPr>
          <p:spPr bwMode="auto">
            <a:xfrm>
              <a:off x="6418781" y="4379503"/>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6 </a:t>
              </a:r>
            </a:p>
          </p:txBody>
        </p:sp>
        <p:cxnSp>
          <p:nvCxnSpPr>
            <p:cNvPr id="155" name="Elbow Connector 63">
              <a:extLst>
                <a:ext uri="{FF2B5EF4-FFF2-40B4-BE49-F238E27FC236}">
                  <a16:creationId xmlns:a16="http://schemas.microsoft.com/office/drawing/2014/main" id="{641CA403-A878-492C-9A3C-46B3F9E613F7}"/>
                </a:ext>
              </a:extLst>
            </p:cNvPr>
            <p:cNvCxnSpPr>
              <a:cxnSpLocks/>
              <a:stCxn id="133" idx="4"/>
              <a:endCxn id="137" idx="0"/>
            </p:cNvCxnSpPr>
            <p:nvPr/>
          </p:nvCxnSpPr>
          <p:spPr>
            <a:xfrm rot="5400000">
              <a:off x="6291499" y="4635490"/>
              <a:ext cx="209532" cy="392505"/>
            </a:xfrm>
            <a:prstGeom prst="bentConnector3">
              <a:avLst>
                <a:gd name="adj1" fmla="val 50000"/>
              </a:avLst>
            </a:prstGeom>
            <a:noFill/>
            <a:ln w="9525" cap="flat" cmpd="sng" algn="ctr">
              <a:solidFill>
                <a:schemeClr val="accent3"/>
              </a:solidFill>
              <a:prstDash val="solid"/>
              <a:round/>
              <a:headEnd type="none" w="med" len="med"/>
              <a:tailEnd type="oval" w="med" len="med"/>
            </a:ln>
            <a:effectLst/>
          </p:spPr>
        </p:cxnSp>
        <p:sp>
          <p:nvSpPr>
            <p:cNvPr id="137" name="Rectangle 136">
              <a:extLst>
                <a:ext uri="{FF2B5EF4-FFF2-40B4-BE49-F238E27FC236}">
                  <a16:creationId xmlns:a16="http://schemas.microsoft.com/office/drawing/2014/main" id="{22F1EEF0-EBBD-42B5-BD6B-493FD7054571}"/>
                </a:ext>
              </a:extLst>
            </p:cNvPr>
            <p:cNvSpPr>
              <a:spLocks/>
            </p:cNvSpPr>
            <p:nvPr/>
          </p:nvSpPr>
          <p:spPr>
            <a:xfrm>
              <a:off x="5004446" y="4936507"/>
              <a:ext cx="2391133" cy="1159494"/>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school leader receives a written notice containing information about the restraint: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There should be a more formal process for the main school contact involved in the restraint to provide the school leader with all information needed to appropriately input the restraint into the DESE Security Portal, and to serve as a source of data validation before BPS central office certifies the data annually</a:t>
              </a:r>
              <a:endParaRPr kumimoji="0" lang="en-IN" sz="800" b="0" i="0" u="none" strike="noStrike" kern="0" cap="none" spc="0" normalizeH="0" baseline="0" noProof="0" dirty="0">
                <a:ln>
                  <a:noFill/>
                </a:ln>
                <a:solidFill>
                  <a:srgbClr val="2E2E38"/>
                </a:solidFill>
                <a:effectLst/>
                <a:highlight>
                  <a:srgbClr val="FFFF00"/>
                </a:highlight>
                <a:uLnTx/>
                <a:uFillTx/>
                <a:latin typeface="EYInterstate Light"/>
                <a:ea typeface="ＭＳ Ｐゴシック" panose="020B0600070205080204" pitchFamily="34" charset="-128"/>
                <a:cs typeface="Calibri" panose="020F0502020204030204" pitchFamily="34" charset="0"/>
              </a:endParaRPr>
            </a:p>
          </p:txBody>
        </p:sp>
        <p:sp>
          <p:nvSpPr>
            <p:cNvPr id="138" name="Oval 6">
              <a:extLst>
                <a:ext uri="{FF2B5EF4-FFF2-40B4-BE49-F238E27FC236}">
                  <a16:creationId xmlns:a16="http://schemas.microsoft.com/office/drawing/2014/main" id="{2F97141D-E9E0-43AA-B580-8A0997C67EB9}"/>
                </a:ext>
              </a:extLst>
            </p:cNvPr>
            <p:cNvSpPr>
              <a:spLocks noChangeArrowheads="1"/>
            </p:cNvSpPr>
            <p:nvPr/>
          </p:nvSpPr>
          <p:spPr bwMode="auto">
            <a:xfrm>
              <a:off x="7339451" y="2469911"/>
              <a:ext cx="347472" cy="347472"/>
            </a:xfrm>
            <a:prstGeom prst="ellipse">
              <a:avLst/>
            </a:prstGeom>
            <a:solidFill>
              <a:srgbClr val="74748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7 </a:t>
              </a:r>
            </a:p>
          </p:txBody>
        </p:sp>
        <p:cxnSp>
          <p:nvCxnSpPr>
            <p:cNvPr id="139" name="Elbow Connector 63">
              <a:extLst>
                <a:ext uri="{FF2B5EF4-FFF2-40B4-BE49-F238E27FC236}">
                  <a16:creationId xmlns:a16="http://schemas.microsoft.com/office/drawing/2014/main" id="{A1C5EE68-CAC1-4C8E-ACC1-60B3C088E75A}"/>
                </a:ext>
              </a:extLst>
            </p:cNvPr>
            <p:cNvCxnSpPr>
              <a:cxnSpLocks/>
              <a:stCxn id="138" idx="0"/>
              <a:endCxn id="142" idx="2"/>
            </p:cNvCxnSpPr>
            <p:nvPr/>
          </p:nvCxnSpPr>
          <p:spPr>
            <a:xfrm rot="5400000" flipH="1" flipV="1">
              <a:off x="7780617" y="1945646"/>
              <a:ext cx="256836" cy="791697"/>
            </a:xfrm>
            <a:prstGeom prst="bentConnector3">
              <a:avLst>
                <a:gd name="adj1" fmla="val 50000"/>
              </a:avLst>
            </a:prstGeom>
            <a:noFill/>
            <a:ln w="9525" cap="flat" cmpd="sng" algn="ctr">
              <a:solidFill>
                <a:srgbClr val="747480"/>
              </a:solidFill>
              <a:prstDash val="solid"/>
              <a:round/>
              <a:headEnd type="none" w="med" len="med"/>
              <a:tailEnd type="oval" w="med" len="med"/>
            </a:ln>
            <a:effectLst/>
          </p:spPr>
        </p:cxnSp>
        <p:sp>
          <p:nvSpPr>
            <p:cNvPr id="142" name="Rectangle 141">
              <a:extLst>
                <a:ext uri="{FF2B5EF4-FFF2-40B4-BE49-F238E27FC236}">
                  <a16:creationId xmlns:a16="http://schemas.microsoft.com/office/drawing/2014/main" id="{47361C9E-E7F1-4FEA-B2C4-7770505CB7CD}"/>
                </a:ext>
              </a:extLst>
            </p:cNvPr>
            <p:cNvSpPr>
              <a:spLocks/>
            </p:cNvSpPr>
            <p:nvPr/>
          </p:nvSpPr>
          <p:spPr>
            <a:xfrm>
              <a:off x="6639633" y="1134337"/>
              <a:ext cx="3330502" cy="1078739"/>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restraint is input in the DESE Security Portal:</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The school leader (or delegate) inputs the restraint into the DESE Security Portal using the information provided by the written report from the school contact. If a restraint has an injury, per state law, the restraint must be reported within three school days. Otherwise, per state law, all restraints must be reported by the end of the school year, although DESE strongly prefers they are reported as soon as possible</a:t>
              </a:r>
              <a:endParaRPr kumimoji="0" lang="en-IN" sz="800" b="0" i="0" u="none" strike="noStrike" kern="0" cap="none" spc="0" normalizeH="0" baseline="0" noProof="0" dirty="0">
                <a:ln>
                  <a:noFill/>
                </a:ln>
                <a:solidFill>
                  <a:srgbClr val="2E2E38"/>
                </a:solidFill>
                <a:effectLst/>
                <a:highlight>
                  <a:srgbClr val="FFFF00"/>
                </a:highlight>
                <a:uLnTx/>
                <a:uFillTx/>
                <a:latin typeface="EYInterstate Light"/>
                <a:ea typeface="ＭＳ Ｐゴシック" panose="020B0600070205080204" pitchFamily="34" charset="-128"/>
                <a:cs typeface="Calibri" panose="020F0502020204030204" pitchFamily="34" charset="0"/>
              </a:endParaRPr>
            </a:p>
          </p:txBody>
        </p:sp>
        <p:sp>
          <p:nvSpPr>
            <p:cNvPr id="88" name="Oval 6">
              <a:extLst>
                <a:ext uri="{FF2B5EF4-FFF2-40B4-BE49-F238E27FC236}">
                  <a16:creationId xmlns:a16="http://schemas.microsoft.com/office/drawing/2014/main" id="{12A2DF13-737F-4ECE-9504-6AE65EB1F20D}"/>
                </a:ext>
              </a:extLst>
            </p:cNvPr>
            <p:cNvSpPr>
              <a:spLocks noChangeArrowheads="1"/>
            </p:cNvSpPr>
            <p:nvPr/>
          </p:nvSpPr>
          <p:spPr bwMode="auto">
            <a:xfrm>
              <a:off x="8141932" y="4416208"/>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8 </a:t>
              </a:r>
            </a:p>
          </p:txBody>
        </p:sp>
        <p:cxnSp>
          <p:nvCxnSpPr>
            <p:cNvPr id="94" name="Elbow Connector 63">
              <a:extLst>
                <a:ext uri="{FF2B5EF4-FFF2-40B4-BE49-F238E27FC236}">
                  <a16:creationId xmlns:a16="http://schemas.microsoft.com/office/drawing/2014/main" id="{EFF89134-CA54-4A9A-9AC0-2A4EE2564A3D}"/>
                </a:ext>
              </a:extLst>
            </p:cNvPr>
            <p:cNvCxnSpPr>
              <a:cxnSpLocks/>
              <a:stCxn id="88" idx="4"/>
              <a:endCxn id="97" idx="0"/>
            </p:cNvCxnSpPr>
            <p:nvPr/>
          </p:nvCxnSpPr>
          <p:spPr>
            <a:xfrm rot="16200000" flipH="1">
              <a:off x="8655320" y="4424028"/>
              <a:ext cx="159749" cy="839052"/>
            </a:xfrm>
            <a:prstGeom prst="bentConnector3">
              <a:avLst>
                <a:gd name="adj1" fmla="val 50000"/>
              </a:avLst>
            </a:prstGeom>
            <a:noFill/>
            <a:ln w="9525" cap="flat" cmpd="sng" algn="ctr">
              <a:solidFill>
                <a:schemeClr val="accent3"/>
              </a:solidFill>
              <a:prstDash val="solid"/>
              <a:round/>
              <a:headEnd type="none" w="med" len="med"/>
              <a:tailEnd type="oval" w="med" len="med"/>
            </a:ln>
            <a:effectLst/>
          </p:spPr>
        </p:cxnSp>
        <p:sp>
          <p:nvSpPr>
            <p:cNvPr id="97" name="Rectangle 96">
              <a:extLst>
                <a:ext uri="{FF2B5EF4-FFF2-40B4-BE49-F238E27FC236}">
                  <a16:creationId xmlns:a16="http://schemas.microsoft.com/office/drawing/2014/main" id="{B3B22673-917A-4938-BC4F-CDCB0DD4D698}"/>
                </a:ext>
              </a:extLst>
            </p:cNvPr>
            <p:cNvSpPr>
              <a:spLocks/>
            </p:cNvSpPr>
            <p:nvPr/>
          </p:nvSpPr>
          <p:spPr>
            <a:xfrm>
              <a:off x="8024634" y="4923429"/>
              <a:ext cx="2260171" cy="1172572"/>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central office performs a quarterly district-wide validation: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central office should perform a reasonableness and completeness check periodically to make sure all restraints are input into the DESE Portal. They can compare the restraints input in the internal tools used by schools (e.g., Aspen) to restraints in the DESE Portal</a:t>
              </a:r>
              <a:endParaRPr kumimoji="0" lang="en-IN" sz="800" b="0" i="0" u="none" strike="noStrike" kern="0" cap="none" spc="0" normalizeH="0" baseline="0" noProof="0" dirty="0">
                <a:ln>
                  <a:noFill/>
                </a:ln>
                <a:solidFill>
                  <a:srgbClr val="2E2E38"/>
                </a:solidFill>
                <a:effectLst/>
                <a:highlight>
                  <a:srgbClr val="FFFF00"/>
                </a:highlight>
                <a:uLnTx/>
                <a:uFillTx/>
                <a:latin typeface="EYInterstate Light"/>
                <a:ea typeface="ＭＳ Ｐゴシック" panose="020B0600070205080204" pitchFamily="34" charset="-128"/>
                <a:cs typeface="Calibri" panose="020F0502020204030204" pitchFamily="34" charset="0"/>
              </a:endParaRPr>
            </a:p>
          </p:txBody>
        </p:sp>
        <p:sp>
          <p:nvSpPr>
            <p:cNvPr id="69" name="Oval 6">
              <a:extLst>
                <a:ext uri="{FF2B5EF4-FFF2-40B4-BE49-F238E27FC236}">
                  <a16:creationId xmlns:a16="http://schemas.microsoft.com/office/drawing/2014/main" id="{1BAD608E-278D-47FE-B29B-AA73C8D25EC6}"/>
                </a:ext>
              </a:extLst>
            </p:cNvPr>
            <p:cNvSpPr>
              <a:spLocks noChangeArrowheads="1"/>
            </p:cNvSpPr>
            <p:nvPr/>
          </p:nvSpPr>
          <p:spPr bwMode="auto">
            <a:xfrm>
              <a:off x="8762148" y="3520551"/>
              <a:ext cx="347472" cy="347472"/>
            </a:xfrm>
            <a:prstGeom prst="ellipse">
              <a:avLst/>
            </a:prstGeom>
            <a:solidFill>
              <a:srgbClr val="0070C0"/>
            </a:solidFill>
            <a:ln w="9525">
              <a:noFill/>
              <a:round/>
              <a:headEnd/>
              <a:tailEnd/>
            </a:ln>
          </p:spPr>
          <p:txBody>
            <a:bodyPr vert="horz" wrap="square" lIns="0" tIns="30982" rIns="0" bIns="30982" numCol="1" anchor="ctr" anchorCtr="0" compatLnSpc="1">
              <a:prstTxWarp prst="textNoShape">
                <a:avLst/>
              </a:prstTxWarp>
            </a:bodyPr>
            <a:lstStyle/>
            <a:p>
              <a:pPr marL="0" marR="0" lvl="0" indent="0" algn="ctr" defTabSz="82614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latin typeface="EYInterstate Light"/>
                  <a:ea typeface="+mn-ea"/>
                  <a:cs typeface="+mn-cs"/>
                </a:rPr>
                <a:t>9 </a:t>
              </a:r>
            </a:p>
          </p:txBody>
        </p:sp>
        <p:cxnSp>
          <p:nvCxnSpPr>
            <p:cNvPr id="70" name="Elbow Connector 63">
              <a:extLst>
                <a:ext uri="{FF2B5EF4-FFF2-40B4-BE49-F238E27FC236}">
                  <a16:creationId xmlns:a16="http://schemas.microsoft.com/office/drawing/2014/main" id="{776335A9-36E9-4EA1-A6D1-7BEE523D85FB}"/>
                </a:ext>
              </a:extLst>
            </p:cNvPr>
            <p:cNvCxnSpPr>
              <a:cxnSpLocks/>
              <a:stCxn id="69" idx="0"/>
              <a:endCxn id="77" idx="1"/>
            </p:cNvCxnSpPr>
            <p:nvPr/>
          </p:nvCxnSpPr>
          <p:spPr>
            <a:xfrm rot="5400000" flipH="1" flipV="1">
              <a:off x="9073172" y="3138347"/>
              <a:ext cx="244916" cy="519492"/>
            </a:xfrm>
            <a:prstGeom prst="bentConnector2">
              <a:avLst/>
            </a:prstGeom>
            <a:noFill/>
            <a:ln w="9525" cap="flat" cmpd="sng" algn="ctr">
              <a:solidFill>
                <a:schemeClr val="accent3"/>
              </a:solidFill>
              <a:prstDash val="solid"/>
              <a:round/>
              <a:headEnd type="none" w="med" len="med"/>
              <a:tailEnd type="oval" w="med" len="med"/>
            </a:ln>
            <a:effectLst/>
          </p:spPr>
        </p:cxnSp>
        <p:sp>
          <p:nvSpPr>
            <p:cNvPr id="77" name="Rectangle 76">
              <a:extLst>
                <a:ext uri="{FF2B5EF4-FFF2-40B4-BE49-F238E27FC236}">
                  <a16:creationId xmlns:a16="http://schemas.microsoft.com/office/drawing/2014/main" id="{09B786C0-42F7-4E36-9054-98C1EEC848D7}"/>
                </a:ext>
              </a:extLst>
            </p:cNvPr>
            <p:cNvSpPr/>
            <p:nvPr/>
          </p:nvSpPr>
          <p:spPr>
            <a:xfrm>
              <a:off x="9455376" y="2861771"/>
              <a:ext cx="2144486" cy="827728"/>
            </a:xfrm>
            <a:prstGeom prst="rect">
              <a:avLst/>
            </a:prstGeom>
            <a:noFill/>
            <a:ln w="9525" cap="flat" cmpd="sng" algn="ctr">
              <a:solidFill>
                <a:srgbClr val="747480"/>
              </a:solidFill>
              <a:prstDash val="solid"/>
              <a:round/>
              <a:headEnd type="none" w="med" len="med"/>
              <a:tailEnd type="none" w="med" len="med"/>
            </a:ln>
          </p:spPr>
          <p:txBody>
            <a:bodyPr vert="horz" wrap="square" lIns="61964" tIns="30982" rIns="61964" bIns="61964" anchor="t">
              <a:noAutofit/>
            </a:bodyPr>
            <a:lstStyle/>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1"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will certify the data at the end of the school year:</a:t>
              </a: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 </a:t>
              </a:r>
            </a:p>
            <a:p>
              <a:pPr marL="0" marR="0" lvl="0" indent="0" algn="l" defTabSz="674483" rtl="0" eaLnBrk="0" fontAlgn="auto" latinLnBrk="0" hangingPunct="0">
                <a:lnSpc>
                  <a:spcPct val="100000"/>
                </a:lnSpc>
                <a:spcBef>
                  <a:spcPts val="0"/>
                </a:spcBef>
                <a:spcAft>
                  <a:spcPts val="0"/>
                </a:spcAft>
                <a:buClrTx/>
                <a:buSzTx/>
                <a:buFontTx/>
                <a:buNone/>
                <a:tabLst/>
                <a:defRPr/>
              </a:pPr>
              <a:r>
                <a:rPr kumimoji="0" lang="en-IN" sz="800" b="0" i="0" u="none" strike="noStrike" kern="0" cap="none" spc="0" normalizeH="0" baseline="0" noProof="0" dirty="0">
                  <a:ln>
                    <a:noFill/>
                  </a:ln>
                  <a:solidFill>
                    <a:srgbClr val="2E2E38"/>
                  </a:solidFill>
                  <a:effectLst/>
                  <a:uLnTx/>
                  <a:uFillTx/>
                  <a:latin typeface="EYInterstate Light"/>
                  <a:ea typeface="ＭＳ Ｐゴシック" panose="020B0600070205080204" pitchFamily="34" charset="-128"/>
                  <a:cs typeface="Calibri" panose="020F0502020204030204" pitchFamily="34" charset="0"/>
                </a:rPr>
                <a:t>BPS central office should perform a formal accuracy and completeness check at the end of the school year to validate all restraint data before reporting to DESE</a:t>
              </a:r>
            </a:p>
          </p:txBody>
        </p:sp>
        <p:sp>
          <p:nvSpPr>
            <p:cNvPr id="52" name="Rectangle 51">
              <a:extLst>
                <a:ext uri="{FF2B5EF4-FFF2-40B4-BE49-F238E27FC236}">
                  <a16:creationId xmlns:a16="http://schemas.microsoft.com/office/drawing/2014/main" id="{A75275ED-D9F4-4553-B7AA-F96CA7916AAC}"/>
                </a:ext>
              </a:extLst>
            </p:cNvPr>
            <p:cNvSpPr/>
            <p:nvPr/>
          </p:nvSpPr>
          <p:spPr bwMode="auto">
            <a:xfrm>
              <a:off x="10236720" y="2605446"/>
              <a:ext cx="581799" cy="185152"/>
            </a:xfrm>
            <a:prstGeom prst="rect">
              <a:avLst/>
            </a:prstGeom>
            <a:solidFill>
              <a:srgbClr val="FFE600"/>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ctr" defTabSz="913943" rtl="0" eaLnBrk="1" fontAlgn="base" latinLnBrk="0" hangingPunct="1">
                <a:lnSpc>
                  <a:spcPct val="100000"/>
                </a:lnSpc>
                <a:spcBef>
                  <a:spcPct val="0"/>
                </a:spcBef>
                <a:spcAft>
                  <a:spcPct val="0"/>
                </a:spcAft>
                <a:buClrTx/>
                <a:buSzTx/>
                <a:buFontTx/>
                <a:buNone/>
                <a:tabLst/>
                <a:defRPr/>
              </a:pPr>
              <a:r>
                <a:rPr kumimoji="0" lang="en-US" sz="8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END</a:t>
              </a:r>
            </a:p>
          </p:txBody>
        </p:sp>
        <p:sp>
          <p:nvSpPr>
            <p:cNvPr id="42" name="Rectangle 41">
              <a:extLst>
                <a:ext uri="{FF2B5EF4-FFF2-40B4-BE49-F238E27FC236}">
                  <a16:creationId xmlns:a16="http://schemas.microsoft.com/office/drawing/2014/main" id="{30AC9CEE-EFC8-40E4-AD2C-9BB8B3AF41E6}"/>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Legend:</a:t>
              </a: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p:txBody>
        </p:sp>
        <p:sp>
          <p:nvSpPr>
            <p:cNvPr id="75" name="Oval 10">
              <a:extLst>
                <a:ext uri="{FF2B5EF4-FFF2-40B4-BE49-F238E27FC236}">
                  <a16:creationId xmlns:a16="http://schemas.microsoft.com/office/drawing/2014/main" id="{C85A79B7-4357-43C2-8868-A246F02EECAE}"/>
                </a:ext>
              </a:extLst>
            </p:cNvPr>
            <p:cNvSpPr>
              <a:spLocks noChangeArrowheads="1"/>
            </p:cNvSpPr>
            <p:nvPr/>
          </p:nvSpPr>
          <p:spPr bwMode="auto">
            <a:xfrm>
              <a:off x="584595" y="5535386"/>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76" name="Oval 21">
              <a:extLst>
                <a:ext uri="{FF2B5EF4-FFF2-40B4-BE49-F238E27FC236}">
                  <a16:creationId xmlns:a16="http://schemas.microsoft.com/office/drawing/2014/main" id="{4745536C-B821-45C3-B3E3-8FB82914DE0E}"/>
                </a:ext>
              </a:extLst>
            </p:cNvPr>
            <p:cNvSpPr>
              <a:spLocks noChangeArrowheads="1"/>
            </p:cNvSpPr>
            <p:nvPr/>
          </p:nvSpPr>
          <p:spPr bwMode="auto">
            <a:xfrm>
              <a:off x="584595" y="5851071"/>
              <a:ext cx="182880" cy="182880"/>
            </a:xfrm>
            <a:prstGeom prst="ellipse">
              <a:avLst/>
            </a:prstGeom>
            <a:solidFill>
              <a:srgbClr val="0070C0"/>
            </a:solidFill>
            <a:ln w="19050" cap="rnd" cmpd="sng">
              <a:noFill/>
              <a:prstDash val="solid"/>
              <a:round/>
              <a:headEnd/>
              <a:tailEnd/>
            </a:ln>
          </p:spPr>
          <p:txBody>
            <a:bodyPr vert="horz" wrap="square" lIns="61964" tIns="30982" rIns="61964" bIns="30982" numCol="1" anchor="t" anchorCtr="0" compatLnSpc="1">
              <a:prstTxWarp prst="textNoShape">
                <a:avLst/>
              </a:prstTxWarp>
            </a:bodyPr>
            <a:lstStyle/>
            <a:p>
              <a:pPr marL="0" marR="0" lvl="0" indent="0" algn="l" defTabSz="826140" rtl="0" eaLnBrk="1" fontAlgn="auto" latinLnBrk="0" hangingPunct="1">
                <a:lnSpc>
                  <a:spcPct val="100000"/>
                </a:lnSpc>
                <a:spcBef>
                  <a:spcPts val="0"/>
                </a:spcBef>
                <a:spcAft>
                  <a:spcPts val="0"/>
                </a:spcAft>
                <a:buClrTx/>
                <a:buSzTx/>
                <a:buFontTx/>
                <a:buNone/>
                <a:tabLst/>
                <a:defRPr/>
              </a:pPr>
              <a:endParaRPr kumimoji="0" lang="en-US" sz="1626" b="0" i="0" u="none" strike="noStrike" kern="0" cap="none" spc="0" normalizeH="0" baseline="0" noProof="0" dirty="0">
                <a:ln>
                  <a:noFill/>
                </a:ln>
                <a:solidFill>
                  <a:srgbClr val="57565A"/>
                </a:solidFill>
                <a:effectLst/>
                <a:uLnTx/>
                <a:uFillTx/>
                <a:latin typeface="EYInterstate Light"/>
                <a:ea typeface="+mn-ea"/>
                <a:cs typeface="+mn-cs"/>
              </a:endParaRPr>
            </a:p>
          </p:txBody>
        </p:sp>
        <p:sp>
          <p:nvSpPr>
            <p:cNvPr id="74" name="Rectangle 73">
              <a:extLst>
                <a:ext uri="{FF2B5EF4-FFF2-40B4-BE49-F238E27FC236}">
                  <a16:creationId xmlns:a16="http://schemas.microsoft.com/office/drawing/2014/main" id="{B1EF15E2-193D-43BC-89E8-874751C26FEA}"/>
                </a:ext>
              </a:extLst>
            </p:cNvPr>
            <p:cNvSpPr/>
            <p:nvPr/>
          </p:nvSpPr>
          <p:spPr bwMode="auto">
            <a:xfrm>
              <a:off x="767475" y="5488279"/>
              <a:ext cx="1842361" cy="624677"/>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Current state process</a:t>
              </a:r>
            </a:p>
            <a:p>
              <a:pPr marL="0" marR="0" lvl="0" indent="0" algn="l" defTabSz="913943" rtl="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endParaRPr>
            </a:p>
            <a:p>
              <a:pPr marL="0" marR="0" lvl="0" indent="0" algn="l" defTabSz="913943" rtl="0" eaLnBrk="1" fontAlgn="base" latinLnBrk="0" hangingPunct="1">
                <a:lnSpc>
                  <a:spcPct val="10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2E2E38">
                      <a:lumMod val="50000"/>
                    </a:srgbClr>
                  </a:solidFill>
                  <a:effectLst/>
                  <a:uLnTx/>
                  <a:uFillTx/>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51" name="footnote_6380420316088055392" descr="Footnote">
            <a:extLst>
              <a:ext uri="{FF2B5EF4-FFF2-40B4-BE49-F238E27FC236}">
                <a16:creationId xmlns:a16="http://schemas.microsoft.com/office/drawing/2014/main" id="{DA4053D7-B60C-4247-ACE2-56E36D5301D3}"/>
              </a:ext>
            </a:extLst>
          </p:cNvPr>
          <p:cNvSpPr txBox="1"/>
          <p:nvPr/>
        </p:nvSpPr>
        <p:spPr>
          <a:xfrm>
            <a:off x="609916" y="6292666"/>
            <a:ext cx="2401747" cy="163857"/>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7" action="ppaction://hlinksldjump"/>
              </a:rPr>
              <a:t>student restraints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48" name="source_63804745642643047025" descr="Source">
            <a:extLst>
              <a:ext uri="{FF2B5EF4-FFF2-40B4-BE49-F238E27FC236}">
                <a16:creationId xmlns:a16="http://schemas.microsoft.com/office/drawing/2014/main" id="{5A69D474-92C5-4777-9ED7-079A7175499E}"/>
              </a:ext>
            </a:extLst>
          </p:cNvPr>
          <p:cNvSpPr txBox="1"/>
          <p:nvPr/>
        </p:nvSpPr>
        <p:spPr>
          <a:xfrm>
            <a:off x="609919" y="6561447"/>
            <a:ext cx="2887118"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BPS and DESE policies</a:t>
            </a:r>
          </a:p>
        </p:txBody>
      </p:sp>
      <p:sp>
        <p:nvSpPr>
          <p:cNvPr id="9" name="TextBox 8">
            <a:extLst>
              <a:ext uri="{FF2B5EF4-FFF2-40B4-BE49-F238E27FC236}">
                <a16:creationId xmlns:a16="http://schemas.microsoft.com/office/drawing/2014/main" id="{8E500C1F-E5D2-43F1-882A-111F65AF943B}"/>
              </a:ext>
            </a:extLst>
          </p:cNvPr>
          <p:cNvSpPr txBox="1"/>
          <p:nvPr/>
        </p:nvSpPr>
        <p:spPr>
          <a:xfrm>
            <a:off x="4097571" y="6370012"/>
            <a:ext cx="5057149"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7" name="Date Placeholder 6">
            <a:extLst>
              <a:ext uri="{FF2B5EF4-FFF2-40B4-BE49-F238E27FC236}">
                <a16:creationId xmlns:a16="http://schemas.microsoft.com/office/drawing/2014/main" id="{AE1818EC-8CBF-4C39-AFAF-46AAF40B93D1}"/>
              </a:ext>
            </a:extLst>
          </p:cNvPr>
          <p:cNvSpPr>
            <a:spLocks noGrp="1"/>
          </p:cNvSpPr>
          <p:nvPr>
            <p:ph type="dt" sz="half" idx="10"/>
          </p:nvPr>
        </p:nvSpPr>
        <p:spPr>
          <a:xfrm>
            <a:off x="9252156" y="6561447"/>
            <a:ext cx="924778"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8" name="Slide Number Placeholder 7">
            <a:extLst>
              <a:ext uri="{FF2B5EF4-FFF2-40B4-BE49-F238E27FC236}">
                <a16:creationId xmlns:a16="http://schemas.microsoft.com/office/drawing/2014/main" id="{3F838F27-5870-4318-8A76-CC4371C8B72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606168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667787237"/>
              </p:ext>
            </p:extLst>
          </p:nvPr>
        </p:nvGraphicFramePr>
        <p:xfrm>
          <a:off x="1528763" y="1588"/>
          <a:ext cx="1588" cy="1588"/>
        </p:xfrm>
        <a:graphic>
          <a:graphicData uri="http://schemas.openxmlformats.org/presentationml/2006/ole">
            <mc:AlternateContent xmlns:mc="http://schemas.openxmlformats.org/markup-compatibility/2006">
              <mc:Choice xmlns:v="urn:schemas-microsoft-com:vml" Requires="v">
                <p:oleObj spid="_x0000_s104453" name="think-cell Slide" r:id="rId6" imgW="360" imgH="360" progId="TCLayout.ActiveDocument.1">
                  <p:embed/>
                </p:oleObj>
              </mc:Choice>
              <mc:Fallback>
                <p:oleObj name="think-cell Slide" r:id="rId6" imgW="360" imgH="360" progId="TCLayout.ActiveDocument.1">
                  <p:embed/>
                  <p:pic>
                    <p:nvPicPr>
                      <p:cNvPr id="9" name="Object 8" hidden="1">
                        <a:extLst>
                          <a:ext uri="{FF2B5EF4-FFF2-40B4-BE49-F238E27FC236}">
                            <a16:creationId xmlns:a16="http://schemas.microsoft.com/office/drawing/2014/main" id="{01EC25AA-292F-4A0C-846C-F3F387CB7482}"/>
                          </a:ext>
                          <a:ext uri="{C183D7F6-B498-43B3-948B-1728B52AA6E4}">
                            <adec:decorative xmlns:adec="http://schemas.microsoft.com/office/drawing/2017/decorative" val="1"/>
                          </a:ext>
                        </a:extLst>
                      </p:cNvPr>
                      <p:cNvPicPr/>
                      <p:nvPr/>
                    </p:nvPicPr>
                    <p:blipFill>
                      <a:blip r:embed="rId7"/>
                      <a:stretch>
                        <a:fillRect/>
                      </a:stretch>
                    </p:blipFill>
                    <p:spPr>
                      <a:xfrm>
                        <a:off x="1528763"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4D3AE21-0D9A-4428-8A24-64C5EC8E7AF4}"/>
              </a:ext>
            </a:extLst>
          </p:cNvPr>
          <p:cNvSpPr>
            <a:spLocks noGrp="1"/>
          </p:cNvSpPr>
          <p:nvPr>
            <p:ph type="title"/>
          </p:nvPr>
        </p:nvSpPr>
        <p:spPr>
          <a:xfrm>
            <a:off x="609918" y="299770"/>
            <a:ext cx="10978515" cy="581284"/>
          </a:xfrm>
        </p:spPr>
        <p:txBody>
          <a:bodyPr vert="horz"/>
          <a:lstStyle/>
          <a:p>
            <a:r>
              <a:rPr lang="en-GB" dirty="0"/>
              <a:t>Appendix</a:t>
            </a:r>
            <a:br>
              <a:rPr lang="en-GB" dirty="0"/>
            </a:br>
            <a:r>
              <a:rPr lang="en-GB" sz="1600" dirty="0"/>
              <a:t>Student restraints data population</a:t>
            </a:r>
            <a:br>
              <a:rPr lang="en-GB" dirty="0"/>
            </a:br>
            <a:endParaRPr lang="en-GB" dirty="0"/>
          </a:p>
        </p:txBody>
      </p:sp>
      <p:sp>
        <p:nvSpPr>
          <p:cNvPr id="18" name="Rectangle 17">
            <a:extLst>
              <a:ext uri="{FF2B5EF4-FFF2-40B4-BE49-F238E27FC236}">
                <a16:creationId xmlns:a16="http://schemas.microsoft.com/office/drawing/2014/main" id="{E546566C-4B1B-417D-A75D-EE5A51B68CB7}"/>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bg1"/>
                </a:solidFill>
              </a:rPr>
              <a:t>4. Student restraints</a:t>
            </a:r>
          </a:p>
        </p:txBody>
      </p:sp>
      <p:sp>
        <p:nvSpPr>
          <p:cNvPr id="19" name="Arrow: Left-Right 18">
            <a:extLst>
              <a:ext uri="{FF2B5EF4-FFF2-40B4-BE49-F238E27FC236}">
                <a16:creationId xmlns:a16="http://schemas.microsoft.com/office/drawing/2014/main" id="{64AABB7C-99E8-491F-92A1-731566156D4F}"/>
              </a:ext>
            </a:extLst>
          </p:cNvPr>
          <p:cNvSpPr/>
          <p:nvPr/>
        </p:nvSpPr>
        <p:spPr>
          <a:xfrm>
            <a:off x="1095373" y="1072355"/>
            <a:ext cx="4172275"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Identifying the population</a:t>
            </a:r>
            <a:endParaRPr lang="en-US" sz="1200" dirty="0">
              <a:solidFill>
                <a:schemeClr val="bg1"/>
              </a:solidFill>
            </a:endParaRPr>
          </a:p>
        </p:txBody>
      </p:sp>
      <p:cxnSp>
        <p:nvCxnSpPr>
          <p:cNvPr id="21" name="Straight Connector 20">
            <a:extLst>
              <a:ext uri="{FF2B5EF4-FFF2-40B4-BE49-F238E27FC236}">
                <a16:creationId xmlns:a16="http://schemas.microsoft.com/office/drawing/2014/main" id="{1D57E2EE-CE74-4FB2-B543-AF84CF550E9E}"/>
              </a:ext>
              <a:ext uri="{C183D7F6-B498-43B3-948B-1728B52AA6E4}">
                <adec:decorative xmlns:adec="http://schemas.microsoft.com/office/drawing/2017/decorative" val="1"/>
              </a:ext>
            </a:extLst>
          </p:cNvPr>
          <p:cNvCxnSpPr>
            <a:stCxn id="19" idx="4"/>
            <a:endCxn id="19" idx="6"/>
          </p:cNvCxnSpPr>
          <p:nvPr/>
        </p:nvCxnSpPr>
        <p:spPr>
          <a:xfrm>
            <a:off x="1095373" y="1329724"/>
            <a:ext cx="417227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Content Placeholder 3">
            <a:extLst>
              <a:ext uri="{FF2B5EF4-FFF2-40B4-BE49-F238E27FC236}">
                <a16:creationId xmlns:a16="http://schemas.microsoft.com/office/drawing/2014/main" id="{6AF582F9-2245-40E0-B53D-49DF9709C368}"/>
              </a:ext>
            </a:extLst>
          </p:cNvPr>
          <p:cNvSpPr txBox="1">
            <a:spLocks/>
          </p:cNvSpPr>
          <p:nvPr/>
        </p:nvSpPr>
        <p:spPr>
          <a:xfrm>
            <a:off x="622107" y="1429418"/>
            <a:ext cx="5477069" cy="3642680"/>
          </a:xfrm>
          <a:prstGeom prst="rect">
            <a:avLst/>
          </a:prstGeom>
        </p:spPr>
        <p:txBody>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The population provided by DESE consisted of 204 restraints across 15 schools</a:t>
            </a:r>
          </a:p>
          <a:p>
            <a:pPr marL="365760" lvl="1"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This data includes all restraints reported to DESE by BPS (through the DESE Security Portal) during the 2021-22 school year</a:t>
            </a:r>
          </a:p>
          <a:p>
            <a:pPr marL="365760" lvl="1" indent="-182880">
              <a:spcBef>
                <a:spcPts val="200"/>
              </a:spcBef>
              <a:spcAft>
                <a:spcPts val="0"/>
              </a:spcAft>
              <a:buClr>
                <a:schemeClr val="bg1"/>
              </a:buClr>
              <a:buFont typeface="EYInterstate" panose="02000503020000020004" pitchFamily="2" charset="0"/>
              <a:buChar char="•"/>
            </a:pPr>
            <a:r>
              <a:rPr lang="en-US" sz="1100" b="1" dirty="0">
                <a:solidFill>
                  <a:schemeClr val="bg1"/>
                </a:solidFill>
                <a:latin typeface="EYInterstate Light" panose="02000506000000020004" pitchFamily="2" charset="0"/>
                <a:ea typeface="+mn-ea"/>
                <a:cs typeface="+mn-cs"/>
              </a:rPr>
              <a:t>110 schools in the district (88%) reported 0 restraints in the DESE Portal</a:t>
            </a:r>
          </a:p>
          <a:p>
            <a:pPr marL="182880" indent="-182880">
              <a:spcBef>
                <a:spcPts val="200"/>
              </a:spcBef>
              <a:spcAft>
                <a:spcPts val="0"/>
              </a:spcAft>
              <a:buClr>
                <a:schemeClr val="bg1"/>
              </a:buClr>
              <a:buFont typeface="EYInterstate" panose="02000503020000020004" pitchFamily="2" charset="0"/>
              <a:buChar char="•"/>
            </a:pPr>
            <a:endParaRPr lang="en-US" sz="1100" dirty="0">
              <a:solidFill>
                <a:schemeClr val="bg1"/>
              </a:solidFill>
              <a:latin typeface="EYInterstate Light" panose="02000506000000020004" pitchFamily="2" charset="0"/>
              <a:ea typeface="+mn-ea"/>
              <a:cs typeface="+mn-cs"/>
            </a:endParaRPr>
          </a:p>
          <a:p>
            <a:pPr marL="182880"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The data was provided to EY by DESE, based on submissions received directly from BPS schools in the DESE Portal </a:t>
            </a:r>
          </a:p>
          <a:p>
            <a:pPr marL="182880" indent="-182880">
              <a:spcBef>
                <a:spcPts val="200"/>
              </a:spcBef>
              <a:spcAft>
                <a:spcPts val="0"/>
              </a:spcAft>
              <a:buClr>
                <a:schemeClr val="bg1"/>
              </a:buClr>
              <a:buFont typeface="EYInterstate" panose="02000503020000020004" pitchFamily="2" charset="0"/>
              <a:buChar char="•"/>
            </a:pPr>
            <a:endParaRPr lang="en-US" sz="1100" dirty="0">
              <a:solidFill>
                <a:schemeClr val="bg1"/>
              </a:solidFill>
              <a:latin typeface="EYInterstate Light" panose="02000506000000020004" pitchFamily="2" charset="0"/>
              <a:ea typeface="+mn-ea"/>
              <a:cs typeface="+mn-cs"/>
            </a:endParaRPr>
          </a:p>
          <a:p>
            <a:pPr marL="182880"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The data was certified by BPS central office (CIO) on the June certification date (6/30/22) at the end of the 21-22 school year</a:t>
            </a:r>
          </a:p>
          <a:p>
            <a:pPr marL="182880" indent="-182880">
              <a:spcBef>
                <a:spcPts val="200"/>
              </a:spcBef>
              <a:spcAft>
                <a:spcPts val="0"/>
              </a:spcAft>
              <a:buClr>
                <a:schemeClr val="bg1"/>
              </a:buClr>
              <a:buFont typeface="EYInterstate" panose="02000503020000020004" pitchFamily="2" charset="0"/>
              <a:buChar char="•"/>
            </a:pPr>
            <a:endParaRPr lang="en-US" sz="1100" dirty="0">
              <a:solidFill>
                <a:schemeClr val="bg1"/>
              </a:solidFill>
              <a:latin typeface="EYInterstate Light" panose="02000506000000020004" pitchFamily="2" charset="0"/>
              <a:ea typeface="+mn-ea"/>
              <a:cs typeface="+mn-cs"/>
            </a:endParaRPr>
          </a:p>
          <a:p>
            <a:pPr marL="182880"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The number of restraints reported are not expected to be equal across all schools in BPS</a:t>
            </a:r>
          </a:p>
          <a:p>
            <a:pPr marL="365760" lvl="1"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Some schools experience higher numbers of restraints reported due to serving populations of students for whom physical management or intervention may at times be required for their safety and the safety of others in the building</a:t>
            </a:r>
          </a:p>
          <a:p>
            <a:pPr marL="91122" indent="-182880">
              <a:spcBef>
                <a:spcPts val="200"/>
              </a:spcBef>
              <a:spcAft>
                <a:spcPts val="0"/>
              </a:spcAft>
              <a:buClr>
                <a:schemeClr val="bg1"/>
              </a:buClr>
              <a:buFont typeface="EYInterstate" panose="02000503020000020004" pitchFamily="2" charset="0"/>
              <a:buChar char="•"/>
            </a:pPr>
            <a:endParaRPr lang="en-US" sz="1100" dirty="0">
              <a:solidFill>
                <a:schemeClr val="bg1"/>
              </a:solidFill>
              <a:latin typeface="EYInterstate Light" panose="02000506000000020004" pitchFamily="2" charset="0"/>
              <a:ea typeface="+mn-ea"/>
              <a:cs typeface="+mn-cs"/>
            </a:endParaRPr>
          </a:p>
          <a:p>
            <a:pPr marL="91122" indent="-182880">
              <a:spcBef>
                <a:spcPts val="200"/>
              </a:spcBef>
              <a:spcAft>
                <a:spcPts val="0"/>
              </a:spcAft>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ea typeface="+mn-ea"/>
                <a:cs typeface="+mn-cs"/>
              </a:rPr>
              <a:t>14 restraints involving injuries were reported across the district</a:t>
            </a:r>
          </a:p>
        </p:txBody>
      </p:sp>
      <p:sp>
        <p:nvSpPr>
          <p:cNvPr id="24" name="Arrow: Left-Right 23">
            <a:extLst>
              <a:ext uri="{FF2B5EF4-FFF2-40B4-BE49-F238E27FC236}">
                <a16:creationId xmlns:a16="http://schemas.microsoft.com/office/drawing/2014/main" id="{237084D5-EAEA-4974-AEED-DC3B073DFF33}"/>
              </a:ext>
            </a:extLst>
          </p:cNvPr>
          <p:cNvSpPr/>
          <p:nvPr/>
        </p:nvSpPr>
        <p:spPr>
          <a:xfrm>
            <a:off x="6954798" y="1072355"/>
            <a:ext cx="4172275"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Student restraints population analysis</a:t>
            </a:r>
            <a:endParaRPr lang="en-US" sz="1200" dirty="0">
              <a:solidFill>
                <a:schemeClr val="bg1"/>
              </a:solidFill>
            </a:endParaRPr>
          </a:p>
        </p:txBody>
      </p:sp>
      <p:cxnSp>
        <p:nvCxnSpPr>
          <p:cNvPr id="25" name="Straight Connector 24">
            <a:extLst>
              <a:ext uri="{FF2B5EF4-FFF2-40B4-BE49-F238E27FC236}">
                <a16:creationId xmlns:a16="http://schemas.microsoft.com/office/drawing/2014/main" id="{0F937094-50D0-4B35-9D69-4FE3F934685E}"/>
              </a:ext>
              <a:ext uri="{C183D7F6-B498-43B3-948B-1728B52AA6E4}">
                <adec:decorative xmlns:adec="http://schemas.microsoft.com/office/drawing/2017/decorative" val="1"/>
              </a:ext>
            </a:extLst>
          </p:cNvPr>
          <p:cNvCxnSpPr>
            <a:stCxn id="24" idx="4"/>
            <a:endCxn id="24" idx="6"/>
          </p:cNvCxnSpPr>
          <p:nvPr/>
        </p:nvCxnSpPr>
        <p:spPr>
          <a:xfrm>
            <a:off x="6954798" y="1329724"/>
            <a:ext cx="417227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 box_63808948375907586526">
            <a:extLst>
              <a:ext uri="{FF2B5EF4-FFF2-40B4-BE49-F238E27FC236}">
                <a16:creationId xmlns:a16="http://schemas.microsoft.com/office/drawing/2014/main" id="{BE0E2CB4-3A7F-42B8-8DB7-C9C4F92D2CD0}"/>
              </a:ext>
            </a:extLst>
          </p:cNvPr>
          <p:cNvSpPr/>
          <p:nvPr>
            <p:custDataLst>
              <p:tags r:id="rId3"/>
            </p:custDataLst>
          </p:nvPr>
        </p:nvSpPr>
        <p:spPr>
          <a:xfrm>
            <a:off x="6440756" y="1429418"/>
            <a:ext cx="5286033" cy="2959785"/>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82880"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146 out of the 204 restraints reported to DESE (72%) were reported more than 3 school days after they occurred </a:t>
            </a:r>
          </a:p>
          <a:p>
            <a:pPr marL="274638" lvl="1">
              <a:spcBef>
                <a:spcPts val="200"/>
              </a:spcBef>
              <a:buClr>
                <a:schemeClr val="bg1"/>
              </a:buClr>
            </a:pPr>
            <a:endParaRPr lang="en-US" sz="1100" dirty="0">
              <a:solidFill>
                <a:schemeClr val="bg1"/>
              </a:solidFill>
              <a:latin typeface="EYInterstate Light" panose="02000506000000020004" pitchFamily="2" charset="0"/>
            </a:endParaRPr>
          </a:p>
          <a:p>
            <a:pPr marL="182880"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12 out of the 14 restraints involving injuries (86%) were reported late</a:t>
            </a:r>
          </a:p>
          <a:p>
            <a:pPr marL="457518" lvl="1"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According to state regulation 603 CMR 46.06, restraints with injuries must be reported to DESE within three (3) days of the incident date</a:t>
            </a:r>
          </a:p>
          <a:p>
            <a:pPr marL="274638" lvl="1">
              <a:spcBef>
                <a:spcPts val="200"/>
              </a:spcBef>
              <a:buClr>
                <a:schemeClr val="bg1"/>
              </a:buClr>
            </a:pPr>
            <a:endParaRPr lang="en-US" sz="1100" dirty="0">
              <a:solidFill>
                <a:schemeClr val="bg1"/>
              </a:solidFill>
              <a:latin typeface="EYInterstate Light" panose="02000506000000020004" pitchFamily="2" charset="0"/>
            </a:endParaRPr>
          </a:p>
          <a:p>
            <a:pPr marL="182880"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There are some data entry/data quality issues for restraints reported to DESE</a:t>
            </a:r>
          </a:p>
          <a:p>
            <a:pPr marL="457518" lvl="1"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One school incorrectly reported six restraints as floor supine which should not be used. EY confirmed that these were data entry errors via interview with school leadership</a:t>
            </a:r>
          </a:p>
          <a:p>
            <a:pPr marL="457518" lvl="1"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For six restraints, parent notification date was listed at one year after the restraint. Some of these dates recorded are in the future</a:t>
            </a:r>
          </a:p>
          <a:p>
            <a:pPr marL="457518" lvl="1" indent="-182880">
              <a:spcBef>
                <a:spcPts val="200"/>
              </a:spcBef>
              <a:buClr>
                <a:schemeClr val="bg1"/>
              </a:buClr>
              <a:buFont typeface="EYInterstate" panose="02000503020000020004" pitchFamily="2" charset="0"/>
              <a:buChar char="•"/>
            </a:pPr>
            <a:r>
              <a:rPr lang="en-US" sz="1100" dirty="0">
                <a:solidFill>
                  <a:schemeClr val="bg1"/>
                </a:solidFill>
                <a:latin typeface="EYInterstate Light" panose="02000506000000020004" pitchFamily="2" charset="0"/>
              </a:rPr>
              <a:t>Most restraints were not reported as they occurred but instead were entered into the DESE Portal in batches as the graph below illustrates</a:t>
            </a:r>
            <a:endParaRPr lang="en-US" sz="1100" dirty="0">
              <a:solidFill>
                <a:schemeClr val="tx1"/>
              </a:solidFill>
            </a:endParaRPr>
          </a:p>
          <a:p>
            <a:endParaRPr lang="en-US" sz="1400" dirty="0">
              <a:solidFill>
                <a:schemeClr val="bg1"/>
              </a:solidFill>
            </a:endParaRPr>
          </a:p>
        </p:txBody>
      </p:sp>
      <p:graphicFrame>
        <p:nvGraphicFramePr>
          <p:cNvPr id="15" name="Table 20">
            <a:extLst>
              <a:ext uri="{FF2B5EF4-FFF2-40B4-BE49-F238E27FC236}">
                <a16:creationId xmlns:a16="http://schemas.microsoft.com/office/drawing/2014/main" id="{E7AE536F-7B22-4904-8F74-D803BAF62656}"/>
              </a:ext>
            </a:extLst>
          </p:cNvPr>
          <p:cNvGraphicFramePr>
            <a:graphicFrameLocks noGrp="1"/>
          </p:cNvGraphicFramePr>
          <p:nvPr/>
        </p:nvGraphicFramePr>
        <p:xfrm>
          <a:off x="6099175" y="4623433"/>
          <a:ext cx="5754624" cy="1240844"/>
        </p:xfrm>
        <a:graphic>
          <a:graphicData uri="http://schemas.openxmlformats.org/drawingml/2006/table">
            <a:tbl>
              <a:tblPr firstRow="1" bandRow="1"/>
              <a:tblGrid>
                <a:gridCol w="899160">
                  <a:extLst>
                    <a:ext uri="{9D8B030D-6E8A-4147-A177-3AD203B41FA5}">
                      <a16:colId xmlns:a16="http://schemas.microsoft.com/office/drawing/2014/main" val="161596527"/>
                    </a:ext>
                  </a:extLst>
                </a:gridCol>
                <a:gridCol w="457200">
                  <a:extLst>
                    <a:ext uri="{9D8B030D-6E8A-4147-A177-3AD203B41FA5}">
                      <a16:colId xmlns:a16="http://schemas.microsoft.com/office/drawing/2014/main" val="25214672"/>
                    </a:ext>
                  </a:extLst>
                </a:gridCol>
                <a:gridCol w="411480">
                  <a:extLst>
                    <a:ext uri="{9D8B030D-6E8A-4147-A177-3AD203B41FA5}">
                      <a16:colId xmlns:a16="http://schemas.microsoft.com/office/drawing/2014/main" val="3956444381"/>
                    </a:ext>
                  </a:extLst>
                </a:gridCol>
                <a:gridCol w="475488">
                  <a:extLst>
                    <a:ext uri="{9D8B030D-6E8A-4147-A177-3AD203B41FA5}">
                      <a16:colId xmlns:a16="http://schemas.microsoft.com/office/drawing/2014/main" val="870548525"/>
                    </a:ext>
                  </a:extLst>
                </a:gridCol>
                <a:gridCol w="426569">
                  <a:extLst>
                    <a:ext uri="{9D8B030D-6E8A-4147-A177-3AD203B41FA5}">
                      <a16:colId xmlns:a16="http://schemas.microsoft.com/office/drawing/2014/main" val="985915415"/>
                    </a:ext>
                  </a:extLst>
                </a:gridCol>
                <a:gridCol w="495783">
                  <a:extLst>
                    <a:ext uri="{9D8B030D-6E8A-4147-A177-3AD203B41FA5}">
                      <a16:colId xmlns:a16="http://schemas.microsoft.com/office/drawing/2014/main" val="1884809105"/>
                    </a:ext>
                  </a:extLst>
                </a:gridCol>
                <a:gridCol w="495783">
                  <a:extLst>
                    <a:ext uri="{9D8B030D-6E8A-4147-A177-3AD203B41FA5}">
                      <a16:colId xmlns:a16="http://schemas.microsoft.com/office/drawing/2014/main" val="352192206"/>
                    </a:ext>
                  </a:extLst>
                </a:gridCol>
                <a:gridCol w="495783">
                  <a:extLst>
                    <a:ext uri="{9D8B030D-6E8A-4147-A177-3AD203B41FA5}">
                      <a16:colId xmlns:a16="http://schemas.microsoft.com/office/drawing/2014/main" val="119818198"/>
                    </a:ext>
                  </a:extLst>
                </a:gridCol>
                <a:gridCol w="495783">
                  <a:extLst>
                    <a:ext uri="{9D8B030D-6E8A-4147-A177-3AD203B41FA5}">
                      <a16:colId xmlns:a16="http://schemas.microsoft.com/office/drawing/2014/main" val="2179694382"/>
                    </a:ext>
                  </a:extLst>
                </a:gridCol>
                <a:gridCol w="495783">
                  <a:extLst>
                    <a:ext uri="{9D8B030D-6E8A-4147-A177-3AD203B41FA5}">
                      <a16:colId xmlns:a16="http://schemas.microsoft.com/office/drawing/2014/main" val="2311025788"/>
                    </a:ext>
                  </a:extLst>
                </a:gridCol>
                <a:gridCol w="605812">
                  <a:extLst>
                    <a:ext uri="{9D8B030D-6E8A-4147-A177-3AD203B41FA5}">
                      <a16:colId xmlns:a16="http://schemas.microsoft.com/office/drawing/2014/main" val="1946024287"/>
                    </a:ext>
                  </a:extLst>
                </a:gridCol>
              </a:tblGrid>
              <a:tr h="387404">
                <a:tc>
                  <a:txBody>
                    <a:bodyPr/>
                    <a:lstStyle/>
                    <a:p>
                      <a:r>
                        <a:rPr lang="en-US" sz="1100" dirty="0">
                          <a:solidFill>
                            <a:schemeClr val="bg1"/>
                          </a:solidFill>
                        </a:rPr>
                        <a:t>Month</a:t>
                      </a:r>
                    </a:p>
                  </a:txBody>
                  <a:tcPr anchor="ctr">
                    <a:solidFill>
                      <a:schemeClr val="tx2"/>
                    </a:solidFill>
                  </a:tcPr>
                </a:tc>
                <a:tc>
                  <a:txBody>
                    <a:bodyPr/>
                    <a:lstStyle/>
                    <a:p>
                      <a:r>
                        <a:rPr lang="en-US" sz="1100" dirty="0">
                          <a:solidFill>
                            <a:schemeClr val="bg1"/>
                          </a:solidFill>
                        </a:rPr>
                        <a:t>Sep</a:t>
                      </a:r>
                    </a:p>
                  </a:txBody>
                  <a:tcPr anchor="ctr">
                    <a:solidFill>
                      <a:schemeClr val="tx2"/>
                    </a:solidFill>
                  </a:tcPr>
                </a:tc>
                <a:tc>
                  <a:txBody>
                    <a:bodyPr/>
                    <a:lstStyle/>
                    <a:p>
                      <a:r>
                        <a:rPr lang="en-US" sz="1100" dirty="0">
                          <a:solidFill>
                            <a:schemeClr val="bg1"/>
                          </a:solidFill>
                        </a:rPr>
                        <a:t>Oct</a:t>
                      </a:r>
                    </a:p>
                  </a:txBody>
                  <a:tcPr anchor="ctr">
                    <a:solidFill>
                      <a:schemeClr val="tx2"/>
                    </a:solidFill>
                  </a:tcPr>
                </a:tc>
                <a:tc>
                  <a:txBody>
                    <a:bodyPr/>
                    <a:lstStyle/>
                    <a:p>
                      <a:r>
                        <a:rPr lang="en-US" sz="1100" dirty="0">
                          <a:solidFill>
                            <a:schemeClr val="bg1"/>
                          </a:solidFill>
                        </a:rPr>
                        <a:t>Nov</a:t>
                      </a:r>
                    </a:p>
                  </a:txBody>
                  <a:tcPr anchor="ctr">
                    <a:solidFill>
                      <a:schemeClr val="tx2"/>
                    </a:solidFill>
                  </a:tcPr>
                </a:tc>
                <a:tc>
                  <a:txBody>
                    <a:bodyPr/>
                    <a:lstStyle/>
                    <a:p>
                      <a:r>
                        <a:rPr lang="en-US" sz="1100" dirty="0">
                          <a:solidFill>
                            <a:schemeClr val="bg1"/>
                          </a:solidFill>
                        </a:rPr>
                        <a:t>Dec</a:t>
                      </a:r>
                    </a:p>
                  </a:txBody>
                  <a:tcPr anchor="ctr">
                    <a:solidFill>
                      <a:schemeClr val="tx2"/>
                    </a:solidFill>
                  </a:tcPr>
                </a:tc>
                <a:tc>
                  <a:txBody>
                    <a:bodyPr/>
                    <a:lstStyle/>
                    <a:p>
                      <a:r>
                        <a:rPr lang="en-US" sz="1100" dirty="0">
                          <a:solidFill>
                            <a:schemeClr val="bg1"/>
                          </a:solidFill>
                        </a:rPr>
                        <a:t>Jan</a:t>
                      </a:r>
                    </a:p>
                  </a:txBody>
                  <a:tcPr anchor="ctr">
                    <a:solidFill>
                      <a:schemeClr val="tx2"/>
                    </a:solidFill>
                  </a:tcPr>
                </a:tc>
                <a:tc>
                  <a:txBody>
                    <a:bodyPr/>
                    <a:lstStyle/>
                    <a:p>
                      <a:r>
                        <a:rPr lang="en-US" sz="1100" dirty="0">
                          <a:solidFill>
                            <a:schemeClr val="bg1"/>
                          </a:solidFill>
                        </a:rPr>
                        <a:t>Feb</a:t>
                      </a:r>
                    </a:p>
                  </a:txBody>
                  <a:tcPr anchor="ctr">
                    <a:solidFill>
                      <a:schemeClr val="tx2"/>
                    </a:solidFill>
                  </a:tcPr>
                </a:tc>
                <a:tc>
                  <a:txBody>
                    <a:bodyPr/>
                    <a:lstStyle/>
                    <a:p>
                      <a:r>
                        <a:rPr lang="en-US" sz="1100" dirty="0">
                          <a:solidFill>
                            <a:schemeClr val="bg1"/>
                          </a:solidFill>
                        </a:rPr>
                        <a:t>Mar</a:t>
                      </a:r>
                    </a:p>
                  </a:txBody>
                  <a:tcPr anchor="ctr">
                    <a:solidFill>
                      <a:schemeClr val="tx2"/>
                    </a:solidFill>
                  </a:tcPr>
                </a:tc>
                <a:tc>
                  <a:txBody>
                    <a:bodyPr/>
                    <a:lstStyle/>
                    <a:p>
                      <a:r>
                        <a:rPr lang="en-US" sz="1100" dirty="0">
                          <a:solidFill>
                            <a:schemeClr val="bg1"/>
                          </a:solidFill>
                        </a:rPr>
                        <a:t>Apr</a:t>
                      </a:r>
                    </a:p>
                  </a:txBody>
                  <a:tcPr anchor="ctr">
                    <a:solidFill>
                      <a:schemeClr val="tx2"/>
                    </a:solidFill>
                  </a:tcPr>
                </a:tc>
                <a:tc>
                  <a:txBody>
                    <a:bodyPr/>
                    <a:lstStyle/>
                    <a:p>
                      <a:r>
                        <a:rPr lang="en-US" sz="1100" dirty="0">
                          <a:solidFill>
                            <a:schemeClr val="bg1"/>
                          </a:solidFill>
                        </a:rPr>
                        <a:t>May</a:t>
                      </a:r>
                    </a:p>
                  </a:txBody>
                  <a:tcPr anchor="ctr">
                    <a:solidFill>
                      <a:schemeClr val="tx2"/>
                    </a:solidFill>
                  </a:tcPr>
                </a:tc>
                <a:tc>
                  <a:txBody>
                    <a:bodyPr/>
                    <a:lstStyle/>
                    <a:p>
                      <a:r>
                        <a:rPr lang="en-US" sz="1100" dirty="0">
                          <a:solidFill>
                            <a:schemeClr val="bg1"/>
                          </a:solidFill>
                        </a:rPr>
                        <a:t>June</a:t>
                      </a:r>
                    </a:p>
                  </a:txBody>
                  <a:tcPr anchor="ctr">
                    <a:solidFill>
                      <a:schemeClr val="tx2"/>
                    </a:solidFill>
                  </a:tcPr>
                </a:tc>
                <a:extLst>
                  <a:ext uri="{0D108BD9-81ED-4DB2-BD59-A6C34878D82A}">
                    <a16:rowId xmlns:a16="http://schemas.microsoft.com/office/drawing/2014/main" val="2153855481"/>
                  </a:ext>
                </a:extLst>
              </a:tr>
              <a:tr h="387404">
                <a:tc>
                  <a:txBody>
                    <a:bodyPr/>
                    <a:lstStyle/>
                    <a:p>
                      <a:r>
                        <a:rPr lang="en-US" sz="1100" b="1" dirty="0">
                          <a:solidFill>
                            <a:schemeClr val="bg1"/>
                          </a:solidFill>
                        </a:rPr>
                        <a:t>Restraints occurred</a:t>
                      </a:r>
                    </a:p>
                  </a:txBody>
                  <a:tcPr anchor="ctr"/>
                </a:tc>
                <a:tc>
                  <a:txBody>
                    <a:bodyPr/>
                    <a:lstStyle/>
                    <a:p>
                      <a:pPr algn="ctr"/>
                      <a:r>
                        <a:rPr lang="en-US" sz="1100" dirty="0">
                          <a:solidFill>
                            <a:schemeClr val="bg1"/>
                          </a:solidFill>
                        </a:rPr>
                        <a:t>24</a:t>
                      </a:r>
                    </a:p>
                  </a:txBody>
                  <a:tcPr anchor="ctr"/>
                </a:tc>
                <a:tc>
                  <a:txBody>
                    <a:bodyPr/>
                    <a:lstStyle/>
                    <a:p>
                      <a:pPr algn="ctr"/>
                      <a:r>
                        <a:rPr lang="en-US" sz="1100" dirty="0">
                          <a:solidFill>
                            <a:schemeClr val="bg1"/>
                          </a:solidFill>
                        </a:rPr>
                        <a:t>31</a:t>
                      </a:r>
                    </a:p>
                  </a:txBody>
                  <a:tcPr anchor="ctr"/>
                </a:tc>
                <a:tc>
                  <a:txBody>
                    <a:bodyPr/>
                    <a:lstStyle/>
                    <a:p>
                      <a:pPr algn="ctr"/>
                      <a:r>
                        <a:rPr lang="en-US" sz="1100" dirty="0">
                          <a:solidFill>
                            <a:schemeClr val="bg1"/>
                          </a:solidFill>
                        </a:rPr>
                        <a:t>18</a:t>
                      </a:r>
                    </a:p>
                  </a:txBody>
                  <a:tcPr anchor="ctr"/>
                </a:tc>
                <a:tc>
                  <a:txBody>
                    <a:bodyPr/>
                    <a:lstStyle/>
                    <a:p>
                      <a:pPr algn="ctr"/>
                      <a:r>
                        <a:rPr lang="en-US" sz="1100" dirty="0">
                          <a:solidFill>
                            <a:schemeClr val="bg1"/>
                          </a:solidFill>
                        </a:rPr>
                        <a:t>20</a:t>
                      </a:r>
                    </a:p>
                  </a:txBody>
                  <a:tcPr anchor="ctr"/>
                </a:tc>
                <a:tc>
                  <a:txBody>
                    <a:bodyPr/>
                    <a:lstStyle/>
                    <a:p>
                      <a:pPr algn="ctr"/>
                      <a:r>
                        <a:rPr lang="en-US" sz="1100" dirty="0">
                          <a:solidFill>
                            <a:schemeClr val="bg1"/>
                          </a:solidFill>
                        </a:rPr>
                        <a:t>13</a:t>
                      </a:r>
                    </a:p>
                  </a:txBody>
                  <a:tcPr anchor="ctr"/>
                </a:tc>
                <a:tc>
                  <a:txBody>
                    <a:bodyPr/>
                    <a:lstStyle/>
                    <a:p>
                      <a:pPr algn="ctr"/>
                      <a:r>
                        <a:rPr lang="en-US" sz="1100" dirty="0">
                          <a:solidFill>
                            <a:schemeClr val="bg1"/>
                          </a:solidFill>
                        </a:rPr>
                        <a:t>17</a:t>
                      </a:r>
                    </a:p>
                  </a:txBody>
                  <a:tcPr anchor="ctr"/>
                </a:tc>
                <a:tc>
                  <a:txBody>
                    <a:bodyPr/>
                    <a:lstStyle/>
                    <a:p>
                      <a:pPr algn="ctr"/>
                      <a:r>
                        <a:rPr lang="en-US" sz="1100" dirty="0">
                          <a:solidFill>
                            <a:schemeClr val="bg1"/>
                          </a:solidFill>
                        </a:rPr>
                        <a:t>26</a:t>
                      </a:r>
                    </a:p>
                  </a:txBody>
                  <a:tcPr anchor="ctr"/>
                </a:tc>
                <a:tc>
                  <a:txBody>
                    <a:bodyPr/>
                    <a:lstStyle/>
                    <a:p>
                      <a:pPr algn="ctr"/>
                      <a:r>
                        <a:rPr lang="en-US" sz="1100" dirty="0">
                          <a:solidFill>
                            <a:schemeClr val="bg1"/>
                          </a:solidFill>
                        </a:rPr>
                        <a:t>27</a:t>
                      </a:r>
                    </a:p>
                  </a:txBody>
                  <a:tcPr anchor="ctr"/>
                </a:tc>
                <a:tc>
                  <a:txBody>
                    <a:bodyPr/>
                    <a:lstStyle/>
                    <a:p>
                      <a:pPr algn="ctr"/>
                      <a:r>
                        <a:rPr lang="en-US" sz="1100" dirty="0">
                          <a:solidFill>
                            <a:schemeClr val="bg1"/>
                          </a:solidFill>
                        </a:rPr>
                        <a:t>11</a:t>
                      </a:r>
                    </a:p>
                  </a:txBody>
                  <a:tcPr anchor="ctr"/>
                </a:tc>
                <a:tc>
                  <a:txBody>
                    <a:bodyPr/>
                    <a:lstStyle/>
                    <a:p>
                      <a:pPr algn="ctr"/>
                      <a:r>
                        <a:rPr lang="en-US" sz="1100" dirty="0">
                          <a:solidFill>
                            <a:schemeClr val="bg1"/>
                          </a:solidFill>
                        </a:rPr>
                        <a:t>17</a:t>
                      </a:r>
                    </a:p>
                  </a:txBody>
                  <a:tcPr anchor="ctr"/>
                </a:tc>
                <a:extLst>
                  <a:ext uri="{0D108BD9-81ED-4DB2-BD59-A6C34878D82A}">
                    <a16:rowId xmlns:a16="http://schemas.microsoft.com/office/drawing/2014/main" val="48745420"/>
                  </a:ext>
                </a:extLst>
              </a:tr>
              <a:tr h="387404">
                <a:tc>
                  <a:txBody>
                    <a:bodyPr/>
                    <a:lstStyle/>
                    <a:p>
                      <a:r>
                        <a:rPr lang="en-US" sz="1100" b="1" dirty="0">
                          <a:solidFill>
                            <a:schemeClr val="bg1"/>
                          </a:solidFill>
                        </a:rPr>
                        <a:t>Restraints reported</a:t>
                      </a:r>
                    </a:p>
                  </a:txBody>
                  <a:tcPr anchor="ctr"/>
                </a:tc>
                <a:tc>
                  <a:txBody>
                    <a:bodyPr/>
                    <a:lstStyle/>
                    <a:p>
                      <a:pPr algn="ctr"/>
                      <a:r>
                        <a:rPr lang="en-US" sz="1100" dirty="0">
                          <a:solidFill>
                            <a:schemeClr val="bg1"/>
                          </a:solidFill>
                        </a:rPr>
                        <a:t>7</a:t>
                      </a:r>
                    </a:p>
                  </a:txBody>
                  <a:tcPr anchor="ctr"/>
                </a:tc>
                <a:tc>
                  <a:txBody>
                    <a:bodyPr/>
                    <a:lstStyle/>
                    <a:p>
                      <a:pPr algn="ctr"/>
                      <a:r>
                        <a:rPr lang="en-US" sz="1100" dirty="0">
                          <a:solidFill>
                            <a:schemeClr val="bg1"/>
                          </a:solidFill>
                        </a:rPr>
                        <a:t>2</a:t>
                      </a:r>
                    </a:p>
                  </a:txBody>
                  <a:tcPr anchor="ctr"/>
                </a:tc>
                <a:tc>
                  <a:txBody>
                    <a:bodyPr/>
                    <a:lstStyle/>
                    <a:p>
                      <a:pPr algn="ctr"/>
                      <a:r>
                        <a:rPr lang="en-US" sz="1100" dirty="0">
                          <a:solidFill>
                            <a:schemeClr val="bg1"/>
                          </a:solidFill>
                        </a:rPr>
                        <a:t>15</a:t>
                      </a:r>
                    </a:p>
                  </a:txBody>
                  <a:tcPr anchor="ctr"/>
                </a:tc>
                <a:tc>
                  <a:txBody>
                    <a:bodyPr/>
                    <a:lstStyle/>
                    <a:p>
                      <a:pPr algn="ctr"/>
                      <a:r>
                        <a:rPr lang="en-US" sz="1100" dirty="0">
                          <a:solidFill>
                            <a:schemeClr val="bg1"/>
                          </a:solidFill>
                        </a:rPr>
                        <a:t>10</a:t>
                      </a:r>
                    </a:p>
                  </a:txBody>
                  <a:tcPr anchor="ctr"/>
                </a:tc>
                <a:tc>
                  <a:txBody>
                    <a:bodyPr/>
                    <a:lstStyle/>
                    <a:p>
                      <a:pPr algn="ctr"/>
                      <a:r>
                        <a:rPr lang="en-US" sz="1100" dirty="0">
                          <a:solidFill>
                            <a:schemeClr val="bg1"/>
                          </a:solidFill>
                        </a:rPr>
                        <a:t>8</a:t>
                      </a:r>
                    </a:p>
                  </a:txBody>
                  <a:tcPr anchor="ctr"/>
                </a:tc>
                <a:tc>
                  <a:txBody>
                    <a:bodyPr/>
                    <a:lstStyle/>
                    <a:p>
                      <a:pPr algn="ctr"/>
                      <a:r>
                        <a:rPr lang="en-US" sz="1100" dirty="0">
                          <a:solidFill>
                            <a:schemeClr val="bg1"/>
                          </a:solidFill>
                        </a:rPr>
                        <a:t>14</a:t>
                      </a:r>
                    </a:p>
                  </a:txBody>
                  <a:tcPr anchor="ctr"/>
                </a:tc>
                <a:tc>
                  <a:txBody>
                    <a:bodyPr/>
                    <a:lstStyle/>
                    <a:p>
                      <a:pPr algn="ctr"/>
                      <a:r>
                        <a:rPr lang="en-US" sz="1100" dirty="0">
                          <a:solidFill>
                            <a:schemeClr val="bg1"/>
                          </a:solidFill>
                        </a:rPr>
                        <a:t>40</a:t>
                      </a:r>
                    </a:p>
                  </a:txBody>
                  <a:tcPr anchor="ctr"/>
                </a:tc>
                <a:tc>
                  <a:txBody>
                    <a:bodyPr/>
                    <a:lstStyle/>
                    <a:p>
                      <a:pPr algn="ctr"/>
                      <a:r>
                        <a:rPr lang="en-US" sz="1100" dirty="0">
                          <a:solidFill>
                            <a:schemeClr val="bg1"/>
                          </a:solidFill>
                        </a:rPr>
                        <a:t>18</a:t>
                      </a:r>
                    </a:p>
                  </a:txBody>
                  <a:tcPr anchor="ctr"/>
                </a:tc>
                <a:tc>
                  <a:txBody>
                    <a:bodyPr/>
                    <a:lstStyle/>
                    <a:p>
                      <a:pPr algn="ctr"/>
                      <a:r>
                        <a:rPr lang="en-US" sz="1100" dirty="0">
                          <a:solidFill>
                            <a:schemeClr val="bg1"/>
                          </a:solidFill>
                        </a:rPr>
                        <a:t>39</a:t>
                      </a:r>
                    </a:p>
                  </a:txBody>
                  <a:tcPr anchor="ctr"/>
                </a:tc>
                <a:tc>
                  <a:txBody>
                    <a:bodyPr/>
                    <a:lstStyle/>
                    <a:p>
                      <a:pPr algn="ctr"/>
                      <a:r>
                        <a:rPr lang="en-US" sz="1100" dirty="0">
                          <a:solidFill>
                            <a:schemeClr val="bg1"/>
                          </a:solidFill>
                        </a:rPr>
                        <a:t>51</a:t>
                      </a:r>
                    </a:p>
                  </a:txBody>
                  <a:tcPr anchor="ctr"/>
                </a:tc>
                <a:extLst>
                  <a:ext uri="{0D108BD9-81ED-4DB2-BD59-A6C34878D82A}">
                    <a16:rowId xmlns:a16="http://schemas.microsoft.com/office/drawing/2014/main" val="798288800"/>
                  </a:ext>
                </a:extLst>
              </a:tr>
            </a:tbl>
          </a:graphicData>
        </a:graphic>
      </p:graphicFrame>
      <p:sp>
        <p:nvSpPr>
          <p:cNvPr id="14" name="source_63804745642643047025" descr="Source">
            <a:extLst>
              <a:ext uri="{FF2B5EF4-FFF2-40B4-BE49-F238E27FC236}">
                <a16:creationId xmlns:a16="http://schemas.microsoft.com/office/drawing/2014/main" id="{7E882450-662D-4693-A233-050180032B79}"/>
              </a:ext>
            </a:extLst>
          </p:cNvPr>
          <p:cNvSpPr txBox="1"/>
          <p:nvPr/>
        </p:nvSpPr>
        <p:spPr>
          <a:xfrm>
            <a:off x="609918" y="6561447"/>
            <a:ext cx="2934947" cy="209288"/>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SY2021-22 restraint data reported to DESE; EY DESE, BPS, and school interviews; BPS and DESE policies</a:t>
            </a:r>
          </a:p>
        </p:txBody>
      </p:sp>
      <p:sp>
        <p:nvSpPr>
          <p:cNvPr id="5" name="TextBox 4">
            <a:extLst>
              <a:ext uri="{FF2B5EF4-FFF2-40B4-BE49-F238E27FC236}">
                <a16:creationId xmlns:a16="http://schemas.microsoft.com/office/drawing/2014/main" id="{A8E4115F-89FF-4375-A106-D3EFE1DB0A78}"/>
              </a:ext>
            </a:extLst>
          </p:cNvPr>
          <p:cNvSpPr txBox="1"/>
          <p:nvPr/>
        </p:nvSpPr>
        <p:spPr>
          <a:xfrm>
            <a:off x="3746089" y="6400800"/>
            <a:ext cx="5112775" cy="429346"/>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72E18C5D-2DAD-415D-98F6-7DC02E43639A}"/>
              </a:ext>
            </a:extLst>
          </p:cNvPr>
          <p:cNvSpPr>
            <a:spLocks noGrp="1"/>
          </p:cNvSpPr>
          <p:nvPr>
            <p:ph type="dt" sz="half" idx="10"/>
          </p:nvPr>
        </p:nvSpPr>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7C9F59D6-8194-410B-9903-D8716FD4410F}"/>
              </a:ext>
            </a:extLst>
          </p:cNvPr>
          <p:cNvSpPr>
            <a:spLocks noGrp="1"/>
          </p:cNvSpPr>
          <p:nvPr>
            <p:ph type="sldNum" sz="quarter" idx="12"/>
          </p:nvPr>
        </p:nvSpPr>
        <p:spPr/>
        <p:txBody>
          <a:bodyPr/>
          <a:lstStyle/>
          <a:p>
            <a:r>
              <a:rPr lang="en-IN" dirty="0"/>
              <a:t>Page </a:t>
            </a:r>
            <a:fld id="{F1BC30E3-FFE5-4B91-AA19-87A149EBB9EE}" type="slidenum">
              <a:rPr smtClean="0"/>
              <a:pPr/>
              <a:t>89</a:t>
            </a:fld>
            <a:endParaRPr dirty="0"/>
          </a:p>
        </p:txBody>
      </p:sp>
    </p:spTree>
    <p:extLst>
      <p:ext uri="{BB962C8B-B14F-4D97-AF65-F5344CB8AC3E}">
        <p14:creationId xmlns:p14="http://schemas.microsoft.com/office/powerpoint/2010/main" val="567633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6419159"/>
              </p:ext>
            </p:extLst>
          </p:nvPr>
        </p:nvGraphicFramePr>
        <p:xfrm>
          <a:off x="4763" y="3373"/>
          <a:ext cx="1587" cy="1587"/>
        </p:xfrm>
        <a:graphic>
          <a:graphicData uri="http://schemas.openxmlformats.org/presentationml/2006/ole">
            <mc:AlternateContent xmlns:mc="http://schemas.openxmlformats.org/markup-compatibility/2006">
              <mc:Choice xmlns:v="urn:schemas-microsoft-com:vml" Requires="v">
                <p:oleObj spid="_x0000_s22533"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4763" y="3373"/>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n-GB" dirty="0"/>
              <a:t>Executive summary (6/8)</a:t>
            </a:r>
            <a:endParaRPr lang="en-IN" dirty="0"/>
          </a:p>
        </p:txBody>
      </p:sp>
      <p:sp>
        <p:nvSpPr>
          <p:cNvPr id="11" name="Rectangle 10">
            <a:extLst>
              <a:ext uri="{FF2B5EF4-FFF2-40B4-BE49-F238E27FC236}">
                <a16:creationId xmlns:a16="http://schemas.microsoft.com/office/drawing/2014/main" id="{E52E2BFB-33DC-477A-A9CB-CC375D932257}"/>
              </a:ext>
            </a:extLst>
          </p:cNvPr>
          <p:cNvSpPr/>
          <p:nvPr/>
        </p:nvSpPr>
        <p:spPr>
          <a:xfrm>
            <a:off x="612775" y="1099611"/>
            <a:ext cx="1476918" cy="46710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600" dirty="0">
                <a:solidFill>
                  <a:schemeClr val="tx1"/>
                </a:solidFill>
              </a:rPr>
              <a:t>Select data domain observations and opportunities</a:t>
            </a:r>
          </a:p>
        </p:txBody>
      </p:sp>
      <p:sp>
        <p:nvSpPr>
          <p:cNvPr id="15" name="Rectangle 14">
            <a:extLst>
              <a:ext uri="{FF2B5EF4-FFF2-40B4-BE49-F238E27FC236}">
                <a16:creationId xmlns:a16="http://schemas.microsoft.com/office/drawing/2014/main" id="{5DCF1F6D-17F4-43BE-9FE0-E3BE0EE3D9E8}"/>
              </a:ext>
            </a:extLst>
          </p:cNvPr>
          <p:cNvSpPr/>
          <p:nvPr/>
        </p:nvSpPr>
        <p:spPr>
          <a:xfrm>
            <a:off x="2187082" y="1099611"/>
            <a:ext cx="9436594" cy="35386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IN" sz="1400" b="1" dirty="0">
                <a:solidFill>
                  <a:schemeClr val="bg1"/>
                </a:solidFill>
              </a:rPr>
              <a:t>Moderate risk data domains</a:t>
            </a:r>
          </a:p>
        </p:txBody>
      </p:sp>
      <p:sp>
        <p:nvSpPr>
          <p:cNvPr id="12" name="Content Placeholder 2">
            <a:extLst>
              <a:ext uri="{FF2B5EF4-FFF2-40B4-BE49-F238E27FC236}">
                <a16:creationId xmlns:a16="http://schemas.microsoft.com/office/drawing/2014/main" id="{726D11FB-B0EB-4A61-A98B-D2626E21FB31}"/>
              </a:ext>
            </a:extLst>
          </p:cNvPr>
          <p:cNvSpPr txBox="1">
            <a:spLocks/>
          </p:cNvSpPr>
          <p:nvPr/>
        </p:nvSpPr>
        <p:spPr>
          <a:xfrm>
            <a:off x="2187082" y="1453471"/>
            <a:ext cx="9436594" cy="4328254"/>
          </a:xfrm>
          <a:prstGeom prst="rect">
            <a:avLst/>
          </a:prstGeom>
          <a:solidFill>
            <a:schemeClr val="tx1">
              <a:lumMod val="95000"/>
            </a:schemeClr>
          </a:solidFill>
        </p:spPr>
        <p:txBody>
          <a:bodyPr vert="horz" lIns="0" tIns="0" rIns="91440" bIns="0" rtlCol="0" anchor="ctr" anchorCtr="0">
            <a:noAutofit/>
          </a:bodyPr>
          <a:lst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buClrTx/>
              <a:buSzPct val="75000"/>
              <a:buNone/>
            </a:pPr>
            <a:r>
              <a:rPr lang="en-US" sz="1350" b="1" dirty="0"/>
              <a:t>Student programs (Special Education): </a:t>
            </a:r>
          </a:p>
          <a:p>
            <a:pPr marL="144000" indent="-144000">
              <a:spcBef>
                <a:spcPts val="0"/>
              </a:spcBef>
              <a:buClrTx/>
              <a:buSzPct val="75000"/>
              <a:buFont typeface="Wingdings 3" panose="05040102010807070707" pitchFamily="18" charset="2"/>
              <a:buChar char=""/>
            </a:pPr>
            <a:r>
              <a:rPr lang="en-US" sz="1350" u="sng" dirty="0"/>
              <a:t>Observations</a:t>
            </a:r>
            <a:r>
              <a:rPr lang="en-US" sz="1350" dirty="0"/>
              <a:t>: There is currently insufficient district-level review and follow-up regarding overdue or soon to be overdue IEPs</a:t>
            </a:r>
            <a:r>
              <a:rPr lang="en-US" sz="1350" baseline="30000" dirty="0"/>
              <a:t>1</a:t>
            </a:r>
            <a:r>
              <a:rPr lang="en-US" sz="1350" dirty="0"/>
              <a:t>. Approx. 25% sampled IEPs (n=100) were overdue in EdPlan</a:t>
            </a:r>
            <a:r>
              <a:rPr lang="en-US" sz="1350" baseline="30000" dirty="0"/>
              <a:t>2</a:t>
            </a:r>
            <a:r>
              <a:rPr lang="en-US" sz="1350" dirty="0"/>
              <a:t> on June 30th, 2022 when the data was certified and submitted to DESE by BPS. While two of the overdue IEPs were overdue in June, all others were noted as overdue prior to June</a:t>
            </a:r>
          </a:p>
          <a:p>
            <a:pPr marL="144000" indent="-144000">
              <a:spcBef>
                <a:spcPts val="0"/>
              </a:spcBef>
              <a:spcAft>
                <a:spcPts val="1500"/>
              </a:spcAft>
              <a:buClrTx/>
              <a:buSzPct val="75000"/>
              <a:buFont typeface="Wingdings 3" panose="05040102010807070707" pitchFamily="18" charset="2"/>
              <a:buChar char=""/>
            </a:pPr>
            <a:r>
              <a:rPr lang="en-US" sz="1350" u="sng" dirty="0"/>
              <a:t>Opportunities for improvement</a:t>
            </a:r>
            <a:r>
              <a:rPr lang="en-US" sz="1350" dirty="0"/>
              <a:t>: Performing a periodic district data review process (i.e., quarterly) to check that students with up-to-date IEPs have valid data in EdPlan</a:t>
            </a:r>
            <a:r>
              <a:rPr lang="en-US" sz="1350" baseline="30000" dirty="0"/>
              <a:t> </a:t>
            </a:r>
            <a:r>
              <a:rPr lang="en-US" sz="1350" dirty="0"/>
              <a:t>and to review overdue and soon to be overdue IEPs may lower the proportion of overdue IEPs and allow the district and schools to have a clearer understanding of overall IEP status</a:t>
            </a:r>
          </a:p>
          <a:p>
            <a:pPr marL="0" indent="0">
              <a:spcBef>
                <a:spcPts val="0"/>
              </a:spcBef>
              <a:buClrTx/>
              <a:buSzPct val="75000"/>
              <a:buNone/>
            </a:pPr>
            <a:r>
              <a:rPr lang="en-US" sz="1350" b="1" dirty="0"/>
              <a:t>Parental complaints: </a:t>
            </a:r>
          </a:p>
          <a:p>
            <a:pPr marL="144000" indent="-144000">
              <a:spcBef>
                <a:spcPts val="0"/>
              </a:spcBef>
              <a:buClrTx/>
              <a:buSzPct val="75000"/>
              <a:buFont typeface="Wingdings 3" panose="05040102010807070707" pitchFamily="18" charset="2"/>
              <a:buChar char=""/>
            </a:pPr>
            <a:r>
              <a:rPr lang="en-US" sz="1350" u="sng" dirty="0"/>
              <a:t>Observations:</a:t>
            </a:r>
            <a:r>
              <a:rPr lang="en-US" sz="1350" b="1" dirty="0"/>
              <a:t> </a:t>
            </a:r>
            <a:r>
              <a:rPr lang="en-US" sz="1350" dirty="0"/>
              <a:t>Parental complaints had no dimensions rated as high risk. The existing BPS Bullying Hotline does not have sufficient functionality to capture all necessary data for tracking incidents, which has led to incomplete data (e.g., no field for Student ID or incident close dates). There is insufficient oversight to check that complaints are closed. BPS policy states that bullying investigations should be completed and marked as closed within five (5) days of receipt by the school, but  ~32% of bullying report forms submitted via the BPS Bullying Hotline in SY2021-22 were not marked as closed by the end of the year</a:t>
            </a:r>
          </a:p>
          <a:p>
            <a:pPr marL="144000" indent="-144000">
              <a:spcBef>
                <a:spcPts val="0"/>
              </a:spcBef>
              <a:buClrTx/>
              <a:buSzPct val="75000"/>
              <a:buFont typeface="Wingdings 3" panose="05040102010807070707" pitchFamily="18" charset="2"/>
              <a:buChar char=""/>
            </a:pPr>
            <a:r>
              <a:rPr lang="en-US" sz="1350" u="sng" dirty="0"/>
              <a:t>Opportunities for improvement</a:t>
            </a:r>
            <a:r>
              <a:rPr lang="en-US" sz="1350" dirty="0"/>
              <a:t>: Updating the bullying form to capture additional information may improve the district’s ability to monitor resolution. Developing a process that requires bullying forms and/or investigation forms to be reviewed and updated regularly may improve oversight on whether incidents have been closed in a timely manner</a:t>
            </a:r>
          </a:p>
        </p:txBody>
      </p:sp>
      <p:sp>
        <p:nvSpPr>
          <p:cNvPr id="13" name="footnote_6381079627765013118" descr="Footnote">
            <a:extLst>
              <a:ext uri="{FF2B5EF4-FFF2-40B4-BE49-F238E27FC236}">
                <a16:creationId xmlns:a16="http://schemas.microsoft.com/office/drawing/2014/main" id="{EA9C622F-D03B-4DAE-8A5D-C8EDDC2B8171}"/>
              </a:ext>
            </a:extLst>
          </p:cNvPr>
          <p:cNvSpPr txBox="1"/>
          <p:nvPr/>
        </p:nvSpPr>
        <p:spPr>
          <a:xfrm>
            <a:off x="612775" y="5969473"/>
            <a:ext cx="9980613" cy="404226"/>
          </a:xfrm>
          <a:prstGeom prst="rect">
            <a:avLst/>
          </a:prstGeom>
          <a:noFill/>
        </p:spPr>
        <p:txBody>
          <a:bodyPr vert="horz" wrap="square" lIns="0" tIns="0" rIns="0" bIns="0" rtlCol="0" anchor="b" anchorCtr="0">
            <a:noAutofit/>
          </a:bodyPr>
          <a:lstStyle/>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Individualized Education Plans</a:t>
            </a:r>
          </a:p>
          <a:p>
            <a:pPr marL="95202" indent="-95202">
              <a:spcBef>
                <a:spcPct val="0"/>
              </a:spcBef>
              <a:spcAft>
                <a:spcPct val="0"/>
              </a:spcAft>
              <a:buSzPct val="100000"/>
              <a:buFont typeface="Arial" pitchFamily="34" charset="0"/>
              <a:buAutoNum type="arabicPeriod"/>
            </a:pPr>
            <a:r>
              <a:rPr lang="en-US" sz="800" dirty="0">
                <a:solidFill>
                  <a:srgbClr val="2E2E38"/>
                </a:solidFill>
                <a:cs typeface="Arial" panose="020B0604020202020204" pitchFamily="34" charset="0"/>
              </a:rPr>
              <a:t>EdPlan is BPS database for Special Education specific student information</a:t>
            </a:r>
          </a:p>
        </p:txBody>
      </p:sp>
      <p:sp>
        <p:nvSpPr>
          <p:cNvPr id="14" name="TextBox 13">
            <a:extLst>
              <a:ext uri="{FF2B5EF4-FFF2-40B4-BE49-F238E27FC236}">
                <a16:creationId xmlns:a16="http://schemas.microsoft.com/office/drawing/2014/main" id="{B2101AFF-6225-4564-B679-443D3CEFBD66}"/>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4" name="Date Placeholder 3">
            <a:extLst>
              <a:ext uri="{FF2B5EF4-FFF2-40B4-BE49-F238E27FC236}">
                <a16:creationId xmlns:a16="http://schemas.microsoft.com/office/drawing/2014/main" id="{F0FB9BF3-73D9-4235-946F-F7A50A2404DF}"/>
              </a:ext>
            </a:extLst>
          </p:cNvPr>
          <p:cNvSpPr>
            <a:spLocks noGrp="1"/>
          </p:cNvSpPr>
          <p:nvPr>
            <p:ph type="dt" sz="half" idx="10"/>
          </p:nvPr>
        </p:nvSpPr>
        <p:spPr/>
        <p:txBody>
          <a:bodyPr/>
          <a:lstStyle/>
          <a:p>
            <a:r>
              <a:rPr lang="en-US" dirty="0"/>
              <a:t>February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n-IN" dirty="0"/>
              <a:t>Page </a:t>
            </a:r>
            <a:fld id="{F1BC30E3-FFE5-4B91-AA19-87A149EBB9EE}" type="slidenum">
              <a:rPr smtClean="0"/>
              <a:pPr/>
              <a:t>9</a:t>
            </a:fld>
            <a:endParaRPr dirty="0"/>
          </a:p>
        </p:txBody>
      </p:sp>
    </p:spTree>
    <p:extLst>
      <p:ext uri="{BB962C8B-B14F-4D97-AF65-F5344CB8AC3E}">
        <p14:creationId xmlns:p14="http://schemas.microsoft.com/office/powerpoint/2010/main" val="41003790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7A1C7D9-CE7C-42A9-B807-5F78DEA6F349}"/>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3807503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77" name="think-cell Slide" r:id="rId5" imgW="415" imgH="416" progId="TCLayout.ActiveDocument.1">
                  <p:embed/>
                </p:oleObj>
              </mc:Choice>
              <mc:Fallback>
                <p:oleObj name="think-cell Slide" r:id="rId5" imgW="415" imgH="416" progId="TCLayout.ActiveDocument.1">
                  <p:embed/>
                  <p:pic>
                    <p:nvPicPr>
                      <p:cNvPr id="11" name="Object 10" hidden="1">
                        <a:extLst>
                          <a:ext uri="{FF2B5EF4-FFF2-40B4-BE49-F238E27FC236}">
                            <a16:creationId xmlns:a16="http://schemas.microsoft.com/office/drawing/2014/main" id="{47A1C7D9-CE7C-42A9-B807-5F78DEA6F349}"/>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323A8C9-D7BE-4A91-AF26-1E8F90477316}"/>
              </a:ext>
            </a:extLst>
          </p:cNvPr>
          <p:cNvSpPr>
            <a:spLocks noGrp="1"/>
          </p:cNvSpPr>
          <p:nvPr>
            <p:ph type="title"/>
          </p:nvPr>
        </p:nvSpPr>
        <p:spPr/>
        <p:txBody>
          <a:bodyPr vert="horz"/>
          <a:lstStyle/>
          <a:p>
            <a:r>
              <a:rPr lang="en-US" dirty="0"/>
              <a:t>Appendix</a:t>
            </a:r>
            <a:br>
              <a:rPr lang="en-US" dirty="0"/>
            </a:br>
            <a:r>
              <a:rPr lang="en-US" sz="1600" dirty="0"/>
              <a:t>Sample testing results </a:t>
            </a:r>
          </a:p>
        </p:txBody>
      </p:sp>
      <p:sp>
        <p:nvSpPr>
          <p:cNvPr id="30" name="Rectangle 29">
            <a:extLst>
              <a:ext uri="{FF2B5EF4-FFF2-40B4-BE49-F238E27FC236}">
                <a16:creationId xmlns:a16="http://schemas.microsoft.com/office/drawing/2014/main" id="{FB510929-6C88-4429-BE31-EB426D1FEDEB}"/>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4. Student restraints</a:t>
            </a:r>
          </a:p>
        </p:txBody>
      </p:sp>
      <p:sp>
        <p:nvSpPr>
          <p:cNvPr id="22" name="Arrow: Left-Right 21">
            <a:extLst>
              <a:ext uri="{FF2B5EF4-FFF2-40B4-BE49-F238E27FC236}">
                <a16:creationId xmlns:a16="http://schemas.microsoft.com/office/drawing/2014/main" id="{21AFE47D-965E-4DF2-AF15-EAFBA4D1A08D}"/>
              </a:ext>
            </a:extLst>
          </p:cNvPr>
          <p:cNvSpPr/>
          <p:nvPr/>
        </p:nvSpPr>
        <p:spPr>
          <a:xfrm>
            <a:off x="956758" y="1149726"/>
            <a:ext cx="4780177"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Sample results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3" name="Straight Connector 22">
            <a:extLst>
              <a:ext uri="{FF2B5EF4-FFF2-40B4-BE49-F238E27FC236}">
                <a16:creationId xmlns:a16="http://schemas.microsoft.com/office/drawing/2014/main" id="{A2E992D9-327C-4251-9B39-FBAEAEACAE8E}"/>
              </a:ext>
              <a:ext uri="{C183D7F6-B498-43B3-948B-1728B52AA6E4}">
                <adec:decorative xmlns:adec="http://schemas.microsoft.com/office/drawing/2017/decorative" val="1"/>
              </a:ext>
            </a:extLst>
          </p:cNvPr>
          <p:cNvCxnSpPr>
            <a:cxnSpLocks/>
            <a:stCxn id="22" idx="4"/>
            <a:endCxn id="22" idx="6"/>
          </p:cNvCxnSpPr>
          <p:nvPr/>
        </p:nvCxnSpPr>
        <p:spPr>
          <a:xfrm>
            <a:off x="956758" y="1407095"/>
            <a:ext cx="478017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3D66FC9-2F9B-45B6-9B54-9D1069452ED1}"/>
              </a:ext>
            </a:extLst>
          </p:cNvPr>
          <p:cNvSpPr txBox="1">
            <a:spLocks/>
          </p:cNvSpPr>
          <p:nvPr/>
        </p:nvSpPr>
        <p:spPr>
          <a:xfrm>
            <a:off x="622106" y="1470714"/>
            <a:ext cx="5471236" cy="4794915"/>
          </a:xfrm>
          <a:prstGeom prst="rect">
            <a:avLst/>
          </a:prstGeom>
        </p:spPr>
        <p:txBody>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School-level documentation provided was inconsistent across the district</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Though the Superintendent Circular 3 requires schools to report restraints directly to DESE, there is no explicit retention requirement within BPS policy</a:t>
            </a:r>
          </a:p>
          <a:p>
            <a:pPr marL="457518" marR="0" lvl="1" indent="-182880" algn="l" defTabSz="914390" rtl="0" eaLnBrk="1" fontAlgn="auto" latinLnBrk="0" hangingPunct="1">
              <a:lnSpc>
                <a:spcPct val="100000"/>
              </a:lnSpc>
              <a:spcBef>
                <a:spcPts val="200"/>
              </a:spcBef>
              <a:spcAft>
                <a:spcPts val="12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Restraints need to be recorded and Aspen is mentioned but not required</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Per the state regulation 603 CMR 46.06, schools are required to notify parents verbally within 24 hours and in writing within three (3) school days of an incident</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Three (3) Parental Notice Letters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out of 20 received</a:t>
            </a:r>
            <a:r>
              <a:rPr kumimoji="0" lang="en-US" sz="1100" b="1"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 </a:t>
            </a: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were sent over a month later than required by the state regulation noted above</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EY was unable to confirm whether parents were notified verbally in a timely manner based on documentation received</a:t>
            </a:r>
          </a:p>
          <a:p>
            <a:pPr marL="274638" marR="0" lvl="1"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Two restraints had zero documentation</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One was at a school that provided documentation for other restraints</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 other was the only restraint at a school</a:t>
            </a:r>
          </a:p>
          <a:p>
            <a:pPr marL="0" marR="0" lvl="0"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Per the state regulation 603 CMR 46.06, schools are required to notify school leaders ASAP and in writing within the next school day of the incident</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One school leader was told about the incident three days after the restraint occurred based on documentation received</a:t>
            </a:r>
          </a:p>
        </p:txBody>
      </p:sp>
      <p:sp>
        <p:nvSpPr>
          <p:cNvPr id="25" name="Arrow: Left-Right 24">
            <a:extLst>
              <a:ext uri="{FF2B5EF4-FFF2-40B4-BE49-F238E27FC236}">
                <a16:creationId xmlns:a16="http://schemas.microsoft.com/office/drawing/2014/main" id="{D75BF994-1C28-422D-ACB4-268DCEB24D65}"/>
              </a:ext>
            </a:extLst>
          </p:cNvPr>
          <p:cNvSpPr/>
          <p:nvPr/>
        </p:nvSpPr>
        <p:spPr>
          <a:xfrm>
            <a:off x="6429386" y="1149726"/>
            <a:ext cx="4780177"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Type of documentation received</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6" name="Straight Connector 25">
            <a:extLst>
              <a:ext uri="{FF2B5EF4-FFF2-40B4-BE49-F238E27FC236}">
                <a16:creationId xmlns:a16="http://schemas.microsoft.com/office/drawing/2014/main" id="{99624DB8-2DC6-4C9F-B0E0-2A88DA9E47BC}"/>
              </a:ext>
              <a:ext uri="{C183D7F6-B498-43B3-948B-1728B52AA6E4}">
                <adec:decorative xmlns:adec="http://schemas.microsoft.com/office/drawing/2017/decorative" val="1"/>
              </a:ext>
            </a:extLst>
          </p:cNvPr>
          <p:cNvCxnSpPr>
            <a:stCxn id="25" idx="4"/>
            <a:endCxn id="25" idx="6"/>
          </p:cNvCxnSpPr>
          <p:nvPr/>
        </p:nvCxnSpPr>
        <p:spPr>
          <a:xfrm>
            <a:off x="6429386" y="1407095"/>
            <a:ext cx="478017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98C9D46-88E0-4E0F-A180-3C8C82190490}"/>
              </a:ext>
            </a:extLst>
          </p:cNvPr>
          <p:cNvSpPr txBox="1"/>
          <p:nvPr/>
        </p:nvSpPr>
        <p:spPr>
          <a:xfrm>
            <a:off x="6214448" y="1470714"/>
            <a:ext cx="5361797" cy="402931"/>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The table below outlines the documentation received for each restraint sample selected:</a:t>
            </a:r>
          </a:p>
          <a:p>
            <a:pPr marL="356616" marR="0" lvl="0" indent="-356616" algn="l" defTabSz="914400" rtl="0" eaLnBrk="1" fontAlgn="auto" latinLnBrk="0" hangingPunct="1">
              <a:lnSpc>
                <a:spcPct val="85000"/>
              </a:lnSpc>
              <a:spcBef>
                <a:spcPts val="0"/>
              </a:spcBef>
              <a:spcAft>
                <a:spcPts val="600"/>
              </a:spcAft>
              <a:buClr>
                <a:srgbClr val="27ACAA"/>
              </a:buClr>
              <a:buSzPct val="70000"/>
              <a:buFont typeface="Arial" pitchFamily="34" charset="0"/>
              <a:buChar char="►"/>
              <a:tabLst/>
              <a:defRPr/>
            </a:pPr>
            <a:endParaRPr kumimoji="0" lang="en-US" sz="1100" b="0" i="0" u="none" strike="noStrike" kern="1200" cap="none" spc="0" normalizeH="0" baseline="0" noProof="0" dirty="0">
              <a:ln>
                <a:noFill/>
              </a:ln>
              <a:solidFill>
                <a:srgbClr val="2E2E38"/>
              </a:solidFill>
              <a:effectLst/>
              <a:uLnTx/>
              <a:uFillTx/>
              <a:latin typeface="EYInterstate Light"/>
              <a:ea typeface="+mn-ea"/>
              <a:cs typeface="+mn-cs"/>
            </a:endParaRPr>
          </a:p>
        </p:txBody>
      </p:sp>
      <p:graphicFrame>
        <p:nvGraphicFramePr>
          <p:cNvPr id="20" name="Table 19">
            <a:extLst>
              <a:ext uri="{FF2B5EF4-FFF2-40B4-BE49-F238E27FC236}">
                <a16:creationId xmlns:a16="http://schemas.microsoft.com/office/drawing/2014/main" id="{A108E164-E634-4CB1-9799-FF5050FAA91B}"/>
              </a:ext>
            </a:extLst>
          </p:cNvPr>
          <p:cNvGraphicFramePr>
            <a:graphicFrameLocks noGrp="1"/>
          </p:cNvGraphicFramePr>
          <p:nvPr/>
        </p:nvGraphicFramePr>
        <p:xfrm>
          <a:off x="6220604" y="1822474"/>
          <a:ext cx="5367528" cy="2346960"/>
        </p:xfrm>
        <a:graphic>
          <a:graphicData uri="http://schemas.openxmlformats.org/drawingml/2006/table">
            <a:tbl>
              <a:tblPr firstRow="1" bandRow="1">
                <a:tableStyleId>{F2DE63D5-997A-4646-A377-4702673A728D}</a:tableStyleId>
              </a:tblPr>
              <a:tblGrid>
                <a:gridCol w="4473873">
                  <a:extLst>
                    <a:ext uri="{9D8B030D-6E8A-4147-A177-3AD203B41FA5}">
                      <a16:colId xmlns:a16="http://schemas.microsoft.com/office/drawing/2014/main" val="3079127146"/>
                    </a:ext>
                  </a:extLst>
                </a:gridCol>
                <a:gridCol w="893655">
                  <a:extLst>
                    <a:ext uri="{9D8B030D-6E8A-4147-A177-3AD203B41FA5}">
                      <a16:colId xmlns:a16="http://schemas.microsoft.com/office/drawing/2014/main" val="1490230525"/>
                    </a:ext>
                  </a:extLst>
                </a:gridCol>
              </a:tblGrid>
              <a:tr h="210230">
                <a:tc>
                  <a:txBody>
                    <a:bodyPr/>
                    <a:lstStyle/>
                    <a:p>
                      <a:pPr algn="ctr"/>
                      <a:r>
                        <a:rPr lang="en-US" sz="1200" b="1" dirty="0">
                          <a:solidFill>
                            <a:schemeClr val="bg1"/>
                          </a:solidFill>
                          <a:latin typeface="+mn-lt"/>
                        </a:rPr>
                        <a:t>Type of documentation</a:t>
                      </a:r>
                    </a:p>
                  </a:txBody>
                  <a:tcPr marL="45720" marR="4572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200" b="1" dirty="0">
                          <a:solidFill>
                            <a:schemeClr val="bg1"/>
                          </a:solidFill>
                          <a:latin typeface="+mn-lt"/>
                        </a:rPr>
                        <a:t>Count</a:t>
                      </a:r>
                    </a:p>
                  </a:txBody>
                  <a:tcPr marL="45720" marR="45720" anchor="b">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315923003"/>
                  </a:ext>
                </a:extLst>
              </a:tr>
              <a:tr h="241406">
                <a:tc>
                  <a:txBody>
                    <a:bodyPr/>
                    <a:lstStyle/>
                    <a:p>
                      <a:r>
                        <a:rPr lang="en-US" sz="1100" dirty="0">
                          <a:solidFill>
                            <a:schemeClr val="bg1"/>
                          </a:solidFill>
                          <a:latin typeface="+mn-lt"/>
                        </a:rPr>
                        <a:t>Incident reports only</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bg1"/>
                          </a:solidFill>
                          <a:latin typeface="+mn-lt"/>
                        </a:rPr>
                        <a:t>12</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124604"/>
                  </a:ext>
                </a:extLst>
              </a:tr>
              <a:tr h="241406">
                <a:tc>
                  <a:txBody>
                    <a:bodyPr/>
                    <a:lstStyle/>
                    <a:p>
                      <a:r>
                        <a:rPr lang="en-US" sz="1100" dirty="0">
                          <a:solidFill>
                            <a:schemeClr val="bg1"/>
                          </a:solidFill>
                          <a:latin typeface="+mn-lt"/>
                        </a:rPr>
                        <a:t>Incident reports and Parental Notice Letters</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bg1"/>
                          </a:solidFill>
                          <a:latin typeface="+mn-lt"/>
                        </a:rPr>
                        <a:t>1</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3784263"/>
                  </a:ext>
                </a:extLst>
              </a:tr>
              <a:tr h="241406">
                <a:tc>
                  <a:txBody>
                    <a:bodyPr/>
                    <a:lstStyle/>
                    <a:p>
                      <a:r>
                        <a:rPr lang="en-US" sz="1100" dirty="0">
                          <a:solidFill>
                            <a:schemeClr val="bg1"/>
                          </a:solidFill>
                          <a:latin typeface="+mn-lt"/>
                        </a:rPr>
                        <a:t>Parental Notice Letters only</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bg1"/>
                          </a:solidFill>
                          <a:latin typeface="+mn-lt"/>
                        </a:rPr>
                        <a:t>20</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7622027"/>
                  </a:ext>
                </a:extLst>
              </a:tr>
              <a:tr h="241406">
                <a:tc>
                  <a:txBody>
                    <a:bodyPr/>
                    <a:lstStyle/>
                    <a:p>
                      <a:r>
                        <a:rPr lang="en-US" sz="1100" dirty="0">
                          <a:solidFill>
                            <a:schemeClr val="bg1"/>
                          </a:solidFill>
                          <a:latin typeface="+mn-lt"/>
                        </a:rPr>
                        <a:t>Other documentation (e.g., emails, questionnaires)</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bg1"/>
                          </a:solidFill>
                          <a:latin typeface="+mn-lt"/>
                        </a:rPr>
                        <a:t>3</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7858348"/>
                  </a:ext>
                </a:extLst>
              </a:tr>
              <a:tr h="241406">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mn-lt"/>
                        </a:rPr>
                        <a:t>No documentation provided</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solidFill>
                            <a:schemeClr val="bg1"/>
                          </a:solidFill>
                          <a:latin typeface="+mn-lt"/>
                        </a:rPr>
                        <a:t>2</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422747"/>
                  </a:ext>
                </a:extLst>
              </a:tr>
              <a:tr h="228660">
                <a:tc>
                  <a:txBody>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mn-lt"/>
                        </a:rPr>
                        <a:t>Total samples with documentation</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100" b="1" dirty="0">
                          <a:solidFill>
                            <a:schemeClr val="bg1"/>
                          </a:solidFill>
                          <a:latin typeface="+mn-lt"/>
                        </a:rPr>
                        <a:t>38</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839158097"/>
                  </a:ext>
                </a:extLst>
              </a:tr>
              <a:tr h="228660">
                <a:tc>
                  <a:txBody>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lang="en-US" sz="1100" b="0" i="1" dirty="0">
                          <a:solidFill>
                            <a:schemeClr val="bg1"/>
                          </a:solidFill>
                          <a:latin typeface="+mn-lt"/>
                        </a:rPr>
                        <a:t>Total incident reports received</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100" b="0" i="1" dirty="0">
                          <a:solidFill>
                            <a:schemeClr val="bg1"/>
                          </a:solidFill>
                          <a:latin typeface="+mn-lt"/>
                        </a:rPr>
                        <a:t>13</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1335455145"/>
                  </a:ext>
                </a:extLst>
              </a:tr>
              <a:tr h="0">
                <a:tc>
                  <a:txBody>
                    <a:bodyPr/>
                    <a:lstStyle/>
                    <a:p>
                      <a:pPr marL="0" marR="0" lvl="0" indent="0" algn="r" defTabSz="913943" rtl="0" eaLnBrk="1" fontAlgn="auto" latinLnBrk="0" hangingPunct="1">
                        <a:lnSpc>
                          <a:spcPct val="100000"/>
                        </a:lnSpc>
                        <a:spcBef>
                          <a:spcPts val="0"/>
                        </a:spcBef>
                        <a:spcAft>
                          <a:spcPts val="0"/>
                        </a:spcAft>
                        <a:buClrTx/>
                        <a:buSzTx/>
                        <a:buFontTx/>
                        <a:buNone/>
                        <a:tabLst/>
                        <a:defRPr/>
                      </a:pPr>
                      <a:r>
                        <a:rPr lang="en-US" sz="1100" b="0" i="1" dirty="0">
                          <a:solidFill>
                            <a:schemeClr val="bg1"/>
                          </a:solidFill>
                          <a:latin typeface="+mn-lt"/>
                        </a:rPr>
                        <a:t>Total Parental Notice Letters received</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100" b="0" i="1" dirty="0">
                          <a:solidFill>
                            <a:schemeClr val="bg1"/>
                          </a:solidFill>
                          <a:latin typeface="+mn-lt"/>
                        </a:rPr>
                        <a:t>21</a:t>
                      </a:r>
                    </a:p>
                  </a:txBody>
                  <a:tcPr marL="45720" marR="45720" anchor="ctr">
                    <a:lnL w="9525" cap="flat" cmpd="sng" algn="ctr">
                      <a:solidFill>
                        <a:srgbClr val="747480"/>
                      </a:solidFill>
                      <a:prstDash val="solid"/>
                      <a:round/>
                      <a:headEnd type="none" w="med" len="med"/>
                      <a:tailEnd type="none" w="med" len="med"/>
                    </a:lnL>
                    <a:lnR w="9525" cap="flat" cmpd="sng" algn="ctr">
                      <a:solidFill>
                        <a:srgbClr val="747480"/>
                      </a:solidFill>
                      <a:prstDash val="solid"/>
                      <a:round/>
                      <a:headEnd type="none" w="med" len="med"/>
                      <a:tailEnd type="none" w="med" len="med"/>
                    </a:lnR>
                    <a:lnT w="9525" cap="flat" cmpd="sng" algn="ctr">
                      <a:solidFill>
                        <a:srgbClr val="747480"/>
                      </a:solidFill>
                      <a:prstDash val="solid"/>
                      <a:round/>
                      <a:headEnd type="none" w="med" len="med"/>
                      <a:tailEnd type="none" w="med" len="med"/>
                    </a:lnT>
                    <a:lnB w="9525" cap="flat" cmpd="sng" algn="ctr">
                      <a:solidFill>
                        <a:srgbClr val="74748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838179829"/>
                  </a:ext>
                </a:extLst>
              </a:tr>
            </a:tbl>
          </a:graphicData>
        </a:graphic>
      </p:graphicFrame>
      <p:sp>
        <p:nvSpPr>
          <p:cNvPr id="28" name="Arrow: Left-Right 27">
            <a:extLst>
              <a:ext uri="{FF2B5EF4-FFF2-40B4-BE49-F238E27FC236}">
                <a16:creationId xmlns:a16="http://schemas.microsoft.com/office/drawing/2014/main" id="{059AE99E-3ACB-477A-849F-257B4DD68BFA}"/>
              </a:ext>
            </a:extLst>
          </p:cNvPr>
          <p:cNvSpPr/>
          <p:nvPr/>
        </p:nvSpPr>
        <p:spPr>
          <a:xfrm>
            <a:off x="6380402" y="4261226"/>
            <a:ext cx="4911288"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Restraint data and reporting</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9" name="Straight Connector 28">
            <a:extLst>
              <a:ext uri="{FF2B5EF4-FFF2-40B4-BE49-F238E27FC236}">
                <a16:creationId xmlns:a16="http://schemas.microsoft.com/office/drawing/2014/main" id="{4D19B850-8E4E-43A2-AA48-3D888C064359}"/>
              </a:ext>
              <a:ext uri="{C183D7F6-B498-43B3-948B-1728B52AA6E4}">
                <adec:decorative xmlns:adec="http://schemas.microsoft.com/office/drawing/2017/decorative" val="1"/>
              </a:ext>
            </a:extLst>
          </p:cNvPr>
          <p:cNvCxnSpPr>
            <a:stCxn id="28" idx="4"/>
            <a:endCxn id="28" idx="6"/>
          </p:cNvCxnSpPr>
          <p:nvPr/>
        </p:nvCxnSpPr>
        <p:spPr>
          <a:xfrm>
            <a:off x="6380402" y="4518595"/>
            <a:ext cx="4911288"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FAF3F3A-5CF0-4C0B-9A92-BE41731F466F}"/>
              </a:ext>
            </a:extLst>
          </p:cNvPr>
          <p:cNvSpPr txBox="1"/>
          <p:nvPr/>
        </p:nvSpPr>
        <p:spPr>
          <a:xfrm>
            <a:off x="6214448" y="4562201"/>
            <a:ext cx="5371129" cy="1530747"/>
          </a:xfrm>
          <a:prstGeom prst="rect">
            <a:avLst/>
          </a:prstGeom>
        </p:spPr>
        <p:txBody>
          <a:bodyPr/>
          <a:lstStyle>
            <a:defPPr>
              <a:defRPr lang="en-US"/>
            </a:defPPr>
            <a:lvl1pPr marL="182880" indent="-182880" defTabSz="914390">
              <a:spcBef>
                <a:spcPts val="200"/>
              </a:spcBef>
              <a:spcAft>
                <a:spcPts val="0"/>
              </a:spcAft>
              <a:buClr>
                <a:schemeClr val="bg1"/>
              </a:buClr>
              <a:buSzPct val="100000"/>
              <a:buFont typeface="EYInterstate" panose="02000503020000020004" pitchFamily="2" charset="0"/>
              <a:buChar char="•"/>
              <a:defRPr sz="1200">
                <a:solidFill>
                  <a:schemeClr val="bg1"/>
                </a:solidFill>
                <a:latin typeface="EYInterstate Light" panose="02000506000000020004" pitchFamily="2" charset="0"/>
              </a:defRPr>
            </a:lvl1pPr>
            <a:lvl2pPr marL="457518" lvl="1" indent="-182880" defTabSz="914390">
              <a:spcBef>
                <a:spcPts val="200"/>
              </a:spcBef>
              <a:spcAft>
                <a:spcPts val="0"/>
              </a:spcAft>
              <a:buClr>
                <a:schemeClr val="bg1"/>
              </a:buClr>
              <a:buSzPct val="100000"/>
              <a:buFont typeface="EYInterstate" panose="02000503020000020004" pitchFamily="2" charset="0"/>
              <a:buChar char="•"/>
              <a:defRPr sz="1200">
                <a:solidFill>
                  <a:schemeClr val="bg1"/>
                </a:solidFill>
                <a:latin typeface="EYInterstate Light" panose="02000506000000020004" pitchFamily="2" charset="0"/>
              </a:defRPr>
            </a:lvl2pPr>
            <a:lvl3pPr marL="801688" indent="-263525" defTabSz="914390">
              <a:spcBef>
                <a:spcPts val="300"/>
              </a:spcBef>
              <a:spcAft>
                <a:spcPts val="300"/>
              </a:spcAft>
              <a:buClr>
                <a:schemeClr val="tx1">
                  <a:lumMod val="75000"/>
                  <a:lumOff val="25000"/>
                </a:schemeClr>
              </a:buClr>
              <a:buSzPct val="100000"/>
              <a:buFont typeface="Arial" pitchFamily="34" charset="0"/>
              <a:buChar char="►"/>
              <a:defRPr sz="1000">
                <a:latin typeface="+mj-lt"/>
                <a:ea typeface="Verdana" panose="020B0604030504040204" pitchFamily="34" charset="0"/>
                <a:cs typeface="Verdana" panose="020B0604030504040204" pitchFamily="34" charset="0"/>
              </a:defRPr>
            </a:lvl3pPr>
            <a:lvl4pPr marL="1077913" indent="-258763" defTabSz="914390">
              <a:spcBef>
                <a:spcPts val="300"/>
              </a:spcBef>
              <a:spcAft>
                <a:spcPts val="300"/>
              </a:spcAft>
              <a:buClr>
                <a:schemeClr val="tx1">
                  <a:lumMod val="75000"/>
                  <a:lumOff val="25000"/>
                </a:schemeClr>
              </a:buClr>
              <a:buSzPct val="100000"/>
              <a:buFont typeface="Arial" pitchFamily="34" charset="0"/>
              <a:buChar char="►"/>
              <a:defRPr sz="1000">
                <a:latin typeface="+mj-lt"/>
                <a:ea typeface="Verdana" panose="020B0604030504040204" pitchFamily="34" charset="0"/>
                <a:cs typeface="Verdana" panose="020B0604030504040204" pitchFamily="34" charset="0"/>
              </a:defRPr>
            </a:lvl4pPr>
            <a:lvl5pPr marL="1339850" indent="-266700" defTabSz="914390">
              <a:spcBef>
                <a:spcPts val="300"/>
              </a:spcBef>
              <a:spcAft>
                <a:spcPts val="300"/>
              </a:spcAft>
              <a:buClr>
                <a:schemeClr val="tx1">
                  <a:lumMod val="75000"/>
                  <a:lumOff val="25000"/>
                </a:schemeClr>
              </a:buClr>
              <a:buSzPct val="100000"/>
              <a:buFont typeface="Arial" pitchFamily="34" charset="0"/>
              <a:buChar char="►"/>
              <a:defRPr sz="1000">
                <a:latin typeface="+mj-lt"/>
                <a:ea typeface="Verdana" panose="020B0604030504040204" pitchFamily="34" charset="0"/>
                <a:cs typeface="Verdana" panose="020B0604030504040204" pitchFamily="34" charset="0"/>
              </a:defRPr>
            </a:lvl5pPr>
            <a:lvl6pPr marL="2514571" indent="-228596" defTabSz="914390">
              <a:spcBef>
                <a:spcPct val="20000"/>
              </a:spcBef>
              <a:buFont typeface="Arial" pitchFamily="34" charset="0"/>
              <a:buChar char="•"/>
              <a:defRPr sz="2000"/>
            </a:lvl6pPr>
            <a:lvl7pPr marL="2971766" indent="-228596" defTabSz="914390">
              <a:spcBef>
                <a:spcPct val="20000"/>
              </a:spcBef>
              <a:buFont typeface="Arial" pitchFamily="34" charset="0"/>
              <a:buChar char="•"/>
              <a:defRPr sz="2000"/>
            </a:lvl7pPr>
            <a:lvl8pPr marL="3428960" indent="-228596" defTabSz="914390">
              <a:spcBef>
                <a:spcPct val="20000"/>
              </a:spcBef>
              <a:buFont typeface="Arial" pitchFamily="34" charset="0"/>
              <a:buChar char="•"/>
              <a:defRPr sz="2000"/>
            </a:lvl8pPr>
            <a:lvl9pPr marL="3886155" indent="-228596" defTabSz="914390">
              <a:spcBef>
                <a:spcPct val="20000"/>
              </a:spcBef>
              <a:buFont typeface="Arial" pitchFamily="34" charset="0"/>
              <a:buChar char="•"/>
              <a:defRPr sz="2000"/>
            </a:lvl9pPr>
          </a:lstStyle>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We confirmed with the one school that reporting of floor supine restraints was a data entry issue and no actual floor supine restraints were used during SY2021-22</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Various school leaders confirmed that a batch process was used to upload restraints in bulk into the DESE Security Portal</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Some school leaders were not aware that restraints had to be reported to the DESE Security Portal directly </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endPar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19" name="source_63804745642643047025" descr="Source">
            <a:extLst>
              <a:ext uri="{FF2B5EF4-FFF2-40B4-BE49-F238E27FC236}">
                <a16:creationId xmlns:a16="http://schemas.microsoft.com/office/drawing/2014/main" id="{01E6E409-B7C6-44C1-8689-6E01B28E466E}"/>
              </a:ext>
            </a:extLst>
          </p:cNvPr>
          <p:cNvSpPr txBox="1"/>
          <p:nvPr/>
        </p:nvSpPr>
        <p:spPr>
          <a:xfrm>
            <a:off x="609918" y="6561447"/>
            <a:ext cx="2934947"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SY2021-22 restraint data reported to DESE; EY DESE, BPS, and school interviews; BPS and DESE policies</a:t>
            </a:r>
          </a:p>
        </p:txBody>
      </p:sp>
      <p:sp>
        <p:nvSpPr>
          <p:cNvPr id="31" name="TextBox 30">
            <a:extLst>
              <a:ext uri="{FF2B5EF4-FFF2-40B4-BE49-F238E27FC236}">
                <a16:creationId xmlns:a16="http://schemas.microsoft.com/office/drawing/2014/main" id="{5512D1B4-356D-4197-BF1D-A8FBCC44F190}"/>
              </a:ext>
            </a:extLst>
          </p:cNvPr>
          <p:cNvSpPr txBox="1"/>
          <p:nvPr/>
        </p:nvSpPr>
        <p:spPr>
          <a:xfrm>
            <a:off x="3903133" y="6426200"/>
            <a:ext cx="5081696"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10" name="Date Placeholder 9">
            <a:extLst>
              <a:ext uri="{FF2B5EF4-FFF2-40B4-BE49-F238E27FC236}">
                <a16:creationId xmlns:a16="http://schemas.microsoft.com/office/drawing/2014/main" id="{208DB1FD-5B26-4582-9B16-EDD469AF5863}"/>
              </a:ext>
            </a:extLst>
          </p:cNvPr>
          <p:cNvSpPr>
            <a:spLocks noGrp="1"/>
          </p:cNvSpPr>
          <p:nvPr>
            <p:ph type="dt" sz="half" idx="10"/>
          </p:nvPr>
        </p:nvSpPr>
        <p:spPr>
          <a:xfrm>
            <a:off x="9177866" y="6561447"/>
            <a:ext cx="1101407"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12" name="Slide Number Placeholder 11">
            <a:extLst>
              <a:ext uri="{FF2B5EF4-FFF2-40B4-BE49-F238E27FC236}">
                <a16:creationId xmlns:a16="http://schemas.microsoft.com/office/drawing/2014/main" id="{132BED25-F28F-4C7A-B593-B7110A57BB4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1648941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8A186BF-37A8-4E9C-A6DD-78EDF82C2509}"/>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762060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1" name="think-cell Slide" r:id="rId7" imgW="415" imgH="416" progId="TCLayout.ActiveDocument.1">
                  <p:embed/>
                </p:oleObj>
              </mc:Choice>
              <mc:Fallback>
                <p:oleObj name="think-cell Slide" r:id="rId7" imgW="415" imgH="416" progId="TCLayout.ActiveDocument.1">
                  <p:embed/>
                  <p:pic>
                    <p:nvPicPr>
                      <p:cNvPr id="5" name="Object 4" hidden="1">
                        <a:extLst>
                          <a:ext uri="{FF2B5EF4-FFF2-40B4-BE49-F238E27FC236}">
                            <a16:creationId xmlns:a16="http://schemas.microsoft.com/office/drawing/2014/main" id="{08A186BF-37A8-4E9C-A6DD-78EDF82C2509}"/>
                          </a:ext>
                          <a:ext uri="{C183D7F6-B498-43B3-948B-1728B52AA6E4}">
                            <adec:decorative xmlns:adec="http://schemas.microsoft.com/office/drawing/2017/decorative" val="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215A3F1-9438-40A4-A530-C974961003C5}"/>
              </a:ext>
            </a:extLst>
          </p:cNvPr>
          <p:cNvSpPr>
            <a:spLocks noGrp="1"/>
          </p:cNvSpPr>
          <p:nvPr>
            <p:ph type="title"/>
          </p:nvPr>
        </p:nvSpPr>
        <p:spPr/>
        <p:txBody>
          <a:bodyPr vert="horz"/>
          <a:lstStyle/>
          <a:p>
            <a:r>
              <a:rPr lang="en-US" dirty="0"/>
              <a:t>Appendix</a:t>
            </a:r>
            <a:br>
              <a:rPr lang="en-US" dirty="0"/>
            </a:br>
            <a:r>
              <a:rPr lang="en-US" sz="1600" dirty="0"/>
              <a:t>Determining completeness of restraint reporting to DESE</a:t>
            </a:r>
          </a:p>
        </p:txBody>
      </p:sp>
      <p:sp>
        <p:nvSpPr>
          <p:cNvPr id="21" name="Rectangle 20">
            <a:extLst>
              <a:ext uri="{FF2B5EF4-FFF2-40B4-BE49-F238E27FC236}">
                <a16:creationId xmlns:a16="http://schemas.microsoft.com/office/drawing/2014/main" id="{751C1DB1-61B7-40F7-96B7-D1610B8872A0}"/>
              </a:ext>
            </a:extLst>
          </p:cNvPr>
          <p:cNvSpPr/>
          <p:nvPr/>
        </p:nvSpPr>
        <p:spPr>
          <a:xfrm>
            <a:off x="8951913" y="78411"/>
            <a:ext cx="2614545" cy="373895"/>
          </a:xfrm>
          <a:prstGeom prst="rect">
            <a:avLst/>
          </a:prstGeom>
          <a:solidFill>
            <a:srgbClr val="FF802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2E2E38"/>
                </a:solidFill>
                <a:effectLst/>
                <a:uLnTx/>
                <a:uFillTx/>
                <a:latin typeface="EYInterstate Light"/>
                <a:ea typeface="+mn-ea"/>
                <a:cs typeface="+mn-cs"/>
              </a:rPr>
              <a:t>4. Student restraints</a:t>
            </a:r>
          </a:p>
        </p:txBody>
      </p:sp>
      <p:sp>
        <p:nvSpPr>
          <p:cNvPr id="28" name="Arrow: Left-Right 27">
            <a:extLst>
              <a:ext uri="{FF2B5EF4-FFF2-40B4-BE49-F238E27FC236}">
                <a16:creationId xmlns:a16="http://schemas.microsoft.com/office/drawing/2014/main" id="{23E8FA3D-7F3C-414E-8D80-AF6AB4EF54B3}"/>
              </a:ext>
            </a:extLst>
          </p:cNvPr>
          <p:cNvSpPr/>
          <p:nvPr/>
        </p:nvSpPr>
        <p:spPr>
          <a:xfrm>
            <a:off x="1457098" y="1361213"/>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Restraint reporting to Aspen vs. to DESE Portal</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29" name="Straight Connector 28">
            <a:extLst>
              <a:ext uri="{FF2B5EF4-FFF2-40B4-BE49-F238E27FC236}">
                <a16:creationId xmlns:a16="http://schemas.microsoft.com/office/drawing/2014/main" id="{06A79B24-5F1D-4A28-BA77-2035FC73D912}"/>
              </a:ext>
              <a:ext uri="{C183D7F6-B498-43B3-948B-1728B52AA6E4}">
                <adec:decorative xmlns:adec="http://schemas.microsoft.com/office/drawing/2017/decorative" val="1"/>
              </a:ext>
            </a:extLst>
          </p:cNvPr>
          <p:cNvCxnSpPr>
            <a:stCxn id="28" idx="4"/>
            <a:endCxn id="28" idx="6"/>
          </p:cNvCxnSpPr>
          <p:nvPr/>
        </p:nvCxnSpPr>
        <p:spPr>
          <a:xfrm>
            <a:off x="1457098" y="1618582"/>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Content Placeholder 3">
            <a:extLst>
              <a:ext uri="{FF2B5EF4-FFF2-40B4-BE49-F238E27FC236}">
                <a16:creationId xmlns:a16="http://schemas.microsoft.com/office/drawing/2014/main" id="{0D1848F9-4605-4A6C-867B-502C8F28798D}"/>
              </a:ext>
            </a:extLst>
          </p:cNvPr>
          <p:cNvSpPr txBox="1">
            <a:spLocks/>
          </p:cNvSpPr>
          <p:nvPr/>
        </p:nvSpPr>
        <p:spPr>
          <a:xfrm>
            <a:off x="505332" y="1833122"/>
            <a:ext cx="5380653" cy="3945185"/>
          </a:xfrm>
          <a:prstGeom prst="rect">
            <a:avLst/>
          </a:prstGeom>
        </p:spPr>
        <p:txBody>
          <a:bodyPr lIns="91440" tIns="45720" rIns="91440" bIns="45720" anchor="t"/>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We compared the restraints reported as part of SY 2021-2022 student discipline data from Aspen against restraints reported in the DESE Portal</a:t>
            </a:r>
          </a:p>
          <a:p>
            <a:pPr marL="0" marR="0" lvl="0"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endPar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endParaRP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Our comparison noted the following:</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217 restraints were reported in Aspen</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204 restraints were reported to the DESE Portal</a:t>
            </a:r>
          </a:p>
          <a:p>
            <a:pPr marL="457200"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lang="en-US" sz="1100" dirty="0">
                <a:solidFill>
                  <a:srgbClr val="2E2E38"/>
                </a:solidFill>
                <a:latin typeface="EYInterstate Light"/>
                <a:cs typeface="+mn-cs"/>
              </a:rPr>
              <a:t>89</a:t>
            </a: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 restraints were recorded in Aspen that were not reported to DESE</a:t>
            </a:r>
          </a:p>
          <a:p>
            <a:pPr marL="720725" marR="0" lvl="2"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When speaking with schools, it is clear some are not aware of their responsibility to report restraints directly to DESE</a:t>
            </a:r>
          </a:p>
          <a:p>
            <a:pPr marL="457200"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There were 293 restraints across the district based on the data analyzed</a:t>
            </a:r>
          </a:p>
          <a:p>
            <a:pPr marL="720725" marR="0" lvl="2" indent="-182880" algn="l" defTabSz="914390" rtl="0" eaLnBrk="1" fontAlgn="auto" latinLnBrk="0" hangingPunct="1">
              <a:lnSpc>
                <a:spcPct val="100000"/>
              </a:lnSpc>
              <a:spcBef>
                <a:spcPts val="2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rPr>
              <a:t>28 (~9.5%) of the total reported restraints were performed on one student</a:t>
            </a: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21 schools recorded restraints in Aspen but did not report any restraints in the DESE Portal</a:t>
            </a:r>
          </a:p>
          <a:p>
            <a:pPr marL="457518" marR="0" lvl="1" indent="-182880" algn="l" defTabSz="914390" rtl="0" eaLnBrk="1" fontAlgn="auto" latinLnBrk="0" hangingPunct="1">
              <a:lnSpc>
                <a:spcPct val="100000"/>
              </a:lnSpc>
              <a:spcBef>
                <a:spcPts val="200"/>
              </a:spcBef>
              <a:spcAft>
                <a:spcPts val="150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These schools recorded 78 restraints in Aspen</a:t>
            </a:r>
            <a:endParaRPr kumimoji="0" lang="en-US" sz="1100" b="0" i="0" u="sng"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a:p>
            <a:pPr marL="182880" marR="0" lvl="0"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Two (2) schools reported restraints in both Aspen and the DESE Portal, but underreported total restraints to DESE</a:t>
            </a:r>
          </a:p>
          <a:p>
            <a:pPr marL="457518" marR="0" lvl="1" indent="-182880" algn="l" defTabSz="914390" rtl="0" eaLnBrk="1" fontAlgn="auto" latinLnBrk="0" hangingPunct="1">
              <a:lnSpc>
                <a:spcPct val="100000"/>
              </a:lnSpc>
              <a:spcBef>
                <a:spcPts val="200"/>
              </a:spcBef>
              <a:spcAft>
                <a:spcPts val="0"/>
              </a:spcAft>
              <a:buClr>
                <a:srgbClr val="2E2E38"/>
              </a:buClr>
              <a:buSzPct val="100000"/>
              <a:buFont typeface="EYInterstate" panose="02000503020000020004" pitchFamily="2" charset="0"/>
              <a:buChar char="•"/>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Each school recorded two restraints in Aspen while reporting one to DESE</a:t>
            </a:r>
          </a:p>
          <a:p>
            <a:pPr marL="0" marR="0" lvl="0" indent="0" algn="l" defTabSz="914390" rtl="0" eaLnBrk="1" fontAlgn="auto" latinLnBrk="0" hangingPunct="1">
              <a:lnSpc>
                <a:spcPct val="100000"/>
              </a:lnSpc>
              <a:spcBef>
                <a:spcPts val="200"/>
              </a:spcBef>
              <a:spcAft>
                <a:spcPts val="0"/>
              </a:spcAft>
              <a:buClr>
                <a:srgbClr val="2E2E38"/>
              </a:buClr>
              <a:buSzPct val="100000"/>
              <a:buFont typeface="Arial" pitchFamily="34" charset="0"/>
              <a:buNone/>
              <a:tabLst/>
              <a:defRPr/>
            </a:pPr>
            <a:endParaRPr kumimoji="0" lang="en-US" sz="1100" b="0" i="0" u="none" strike="noStrike" kern="1200" cap="none" spc="0" normalizeH="0" baseline="0" noProof="0" dirty="0">
              <a:ln>
                <a:noFill/>
              </a:ln>
              <a:solidFill>
                <a:srgbClr val="2E2E38"/>
              </a:solidFill>
              <a:effectLst/>
              <a:uLnTx/>
              <a:uFillTx/>
              <a:latin typeface="EYInterstate Light"/>
              <a:ea typeface="Verdana" panose="020B0604030504040204" pitchFamily="34" charset="0"/>
              <a:cs typeface="+mn-cs"/>
            </a:endParaRPr>
          </a:p>
        </p:txBody>
      </p:sp>
      <p:sp>
        <p:nvSpPr>
          <p:cNvPr id="24" name="Arrow: Left-Right 23">
            <a:extLst>
              <a:ext uri="{FF2B5EF4-FFF2-40B4-BE49-F238E27FC236}">
                <a16:creationId xmlns:a16="http://schemas.microsoft.com/office/drawing/2014/main" id="{55C7BB93-0DDC-4412-B367-6DB7BED55562}"/>
              </a:ext>
            </a:extLst>
          </p:cNvPr>
          <p:cNvSpPr/>
          <p:nvPr/>
        </p:nvSpPr>
        <p:spPr>
          <a:xfrm>
            <a:off x="7450785" y="1176547"/>
            <a:ext cx="3476625" cy="442035"/>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Student restraint reporting, by database,   </a:t>
            </a:r>
            <a:r>
              <a:rPr kumimoji="0" lang="en-US" sz="1200" b="0" i="1" u="none" strike="noStrike" kern="1200" cap="none" spc="0" normalizeH="0" baseline="0" noProof="0" dirty="0">
                <a:ln>
                  <a:noFill/>
                </a:ln>
                <a:solidFill>
                  <a:srgbClr val="2E2E38"/>
                </a:solidFill>
                <a:effectLst/>
                <a:uLnTx/>
                <a:uFillTx/>
                <a:latin typeface="EYInterstate Light"/>
                <a:ea typeface="+mn-ea"/>
                <a:cs typeface="+mn-cs"/>
              </a:rPr>
              <a:t>SY2021-22</a:t>
            </a:r>
          </a:p>
        </p:txBody>
      </p:sp>
      <p:cxnSp>
        <p:nvCxnSpPr>
          <p:cNvPr id="25" name="Straight Connector 24">
            <a:extLst>
              <a:ext uri="{FF2B5EF4-FFF2-40B4-BE49-F238E27FC236}">
                <a16:creationId xmlns:a16="http://schemas.microsoft.com/office/drawing/2014/main" id="{EA6CAAAC-9561-467F-A342-6E1FEB24015C}"/>
              </a:ext>
              <a:ext uri="{C183D7F6-B498-43B3-948B-1728B52AA6E4}">
                <adec:decorative xmlns:adec="http://schemas.microsoft.com/office/drawing/2017/decorative" val="1"/>
              </a:ext>
            </a:extLst>
          </p:cNvPr>
          <p:cNvCxnSpPr>
            <a:cxnSpLocks/>
            <a:stCxn id="24" idx="4"/>
            <a:endCxn id="24" idx="6"/>
          </p:cNvCxnSpPr>
          <p:nvPr/>
        </p:nvCxnSpPr>
        <p:spPr>
          <a:xfrm>
            <a:off x="7450785" y="1618582"/>
            <a:ext cx="347662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30AF4E4A-396A-42EE-9172-A6185B4AD295}"/>
              </a:ext>
            </a:extLst>
          </p:cNvPr>
          <p:cNvSpPr txBox="1">
            <a:spLocks/>
          </p:cNvSpPr>
          <p:nvPr/>
        </p:nvSpPr>
        <p:spPr>
          <a:xfrm>
            <a:off x="6544649" y="1833122"/>
            <a:ext cx="5288895" cy="40652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Pct val="75000"/>
              <a:buFont typeface="EYInterstate Light" panose="02000506000000020004" pitchFamily="2" charset="0"/>
              <a:buNone/>
              <a:tabLst/>
              <a:defRPr/>
            </a:pPr>
            <a:r>
              <a:rPr kumimoji="0" lang="en-US" sz="11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rPr>
              <a:t>DESE provided a population of 204 restraints reported from BPS schools via the DESE security portal in SY2021-2022. Below is a breakdown of where restraints were reported:</a:t>
            </a:r>
          </a:p>
        </p:txBody>
      </p:sp>
      <p:grpSp>
        <p:nvGrpSpPr>
          <p:cNvPr id="6" name="Group 5" descr="Please refer notes section for 'Graph one - Student restraint reporting, by database, SY2021-22' diagram description">
            <a:extLst>
              <a:ext uri="{FF2B5EF4-FFF2-40B4-BE49-F238E27FC236}">
                <a16:creationId xmlns:a16="http://schemas.microsoft.com/office/drawing/2014/main" id="{DCE05196-3645-4D9C-8522-C1E635F8BE1B}"/>
              </a:ext>
            </a:extLst>
          </p:cNvPr>
          <p:cNvGrpSpPr/>
          <p:nvPr/>
        </p:nvGrpSpPr>
        <p:grpSpPr>
          <a:xfrm>
            <a:off x="7842652" y="2546598"/>
            <a:ext cx="2687649" cy="2418146"/>
            <a:chOff x="7842652" y="2546598"/>
            <a:chExt cx="2687649" cy="2418146"/>
          </a:xfrm>
        </p:grpSpPr>
        <p:sp>
          <p:nvSpPr>
            <p:cNvPr id="34" name="Freeform: Shape 33">
              <a:extLst>
                <a:ext uri="{FF2B5EF4-FFF2-40B4-BE49-F238E27FC236}">
                  <a16:creationId xmlns:a16="http://schemas.microsoft.com/office/drawing/2014/main" id="{52759A87-9109-494B-B38B-97C43E253D21}"/>
                </a:ext>
                <a:ext uri="{C183D7F6-B498-43B3-948B-1728B52AA6E4}">
                  <adec:decorative xmlns:adec="http://schemas.microsoft.com/office/drawing/2017/decorative" val="1"/>
                </a:ext>
              </a:extLst>
            </p:cNvPr>
            <p:cNvSpPr/>
            <p:nvPr/>
          </p:nvSpPr>
          <p:spPr>
            <a:xfrm>
              <a:off x="7859668" y="2546598"/>
              <a:ext cx="1741955" cy="1741955"/>
            </a:xfrm>
            <a:custGeom>
              <a:avLst/>
              <a:gdLst>
                <a:gd name="connsiteX0" fmla="*/ 0 w 1741955"/>
                <a:gd name="connsiteY0" fmla="*/ 870978 h 1741955"/>
                <a:gd name="connsiteX1" fmla="*/ 870978 w 1741955"/>
                <a:gd name="connsiteY1" fmla="*/ 0 h 1741955"/>
                <a:gd name="connsiteX2" fmla="*/ 1741956 w 1741955"/>
                <a:gd name="connsiteY2" fmla="*/ 870978 h 1741955"/>
                <a:gd name="connsiteX3" fmla="*/ 870978 w 1741955"/>
                <a:gd name="connsiteY3" fmla="*/ 1741956 h 1741955"/>
                <a:gd name="connsiteX4" fmla="*/ 0 w 1741955"/>
                <a:gd name="connsiteY4" fmla="*/ 870978 h 174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55" h="1741955">
                  <a:moveTo>
                    <a:pt x="0" y="870978"/>
                  </a:moveTo>
                  <a:cubicBezTo>
                    <a:pt x="0" y="389950"/>
                    <a:pt x="389950" y="0"/>
                    <a:pt x="870978" y="0"/>
                  </a:cubicBezTo>
                  <a:cubicBezTo>
                    <a:pt x="1352006" y="0"/>
                    <a:pt x="1741956" y="389950"/>
                    <a:pt x="1741956" y="870978"/>
                  </a:cubicBezTo>
                  <a:cubicBezTo>
                    <a:pt x="1741956" y="1352006"/>
                    <a:pt x="1352006" y="1741956"/>
                    <a:pt x="870978" y="1741956"/>
                  </a:cubicBezTo>
                  <a:cubicBezTo>
                    <a:pt x="389950" y="1741956"/>
                    <a:pt x="0" y="1352006"/>
                    <a:pt x="0" y="870978"/>
                  </a:cubicBezTo>
                  <a:close/>
                </a:path>
              </a:pathLst>
            </a:custGeom>
            <a:ln w="9525">
              <a:solidFill>
                <a:schemeClr val="tx1">
                  <a:lumMod val="50000"/>
                </a:schemeClr>
              </a:solidFill>
            </a:ln>
          </p:spPr>
          <p:style>
            <a:lnRef idx="2">
              <a:scrgbClr r="0" g="0" b="0"/>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50969" tIns="275423" rIns="350969" bIns="275423"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EYInterstate Light"/>
                  <a:ea typeface="+mn-ea"/>
                  <a:cs typeface="+mn-cs"/>
                </a:rPr>
                <a:t> </a:t>
              </a:r>
            </a:p>
          </p:txBody>
        </p:sp>
        <p:sp>
          <p:nvSpPr>
            <p:cNvPr id="31" name="TextBox 30">
              <a:extLst>
                <a:ext uri="{FF2B5EF4-FFF2-40B4-BE49-F238E27FC236}">
                  <a16:creationId xmlns:a16="http://schemas.microsoft.com/office/drawing/2014/main" id="{4053A6C8-26C2-4703-B9EB-C387DCDA6791}"/>
                </a:ext>
                <a:ext uri="{C183D7F6-B498-43B3-948B-1728B52AA6E4}">
                  <adec:decorative xmlns:adec="http://schemas.microsoft.com/office/drawing/2017/decorative" val="0"/>
                </a:ext>
              </a:extLst>
            </p:cNvPr>
            <p:cNvSpPr txBox="1"/>
            <p:nvPr/>
          </p:nvSpPr>
          <p:spPr>
            <a:xfrm>
              <a:off x="7842652" y="3215720"/>
              <a:ext cx="934057" cy="62247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Only in Aspen</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1" u="none" strike="noStrike" kern="1200" cap="none" spc="0" normalizeH="0" baseline="0" noProof="0" dirty="0">
                  <a:ln>
                    <a:noFill/>
                  </a:ln>
                  <a:solidFill>
                    <a:srgbClr val="000000"/>
                  </a:solidFill>
                  <a:effectLst/>
                  <a:uLnTx/>
                  <a:uFillTx/>
                  <a:latin typeface="EYInterstate Light"/>
                  <a:ea typeface="+mn-ea"/>
                  <a:cs typeface="+mn-cs"/>
                </a:rPr>
                <a:t>(BPS)</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89</a:t>
              </a:r>
            </a:p>
          </p:txBody>
        </p:sp>
        <p:sp>
          <p:nvSpPr>
            <p:cNvPr id="35" name="Freeform: Shape 34">
              <a:extLst>
                <a:ext uri="{FF2B5EF4-FFF2-40B4-BE49-F238E27FC236}">
                  <a16:creationId xmlns:a16="http://schemas.microsoft.com/office/drawing/2014/main" id="{46B326A4-359E-4B42-A01D-982885B8065B}"/>
                </a:ext>
                <a:ext uri="{C183D7F6-B498-43B3-948B-1728B52AA6E4}">
                  <adec:decorative xmlns:adec="http://schemas.microsoft.com/office/drawing/2017/decorative" val="1"/>
                </a:ext>
              </a:extLst>
            </p:cNvPr>
            <p:cNvSpPr/>
            <p:nvPr/>
          </p:nvSpPr>
          <p:spPr>
            <a:xfrm>
              <a:off x="8735884" y="2546598"/>
              <a:ext cx="1741955" cy="1741955"/>
            </a:xfrm>
            <a:custGeom>
              <a:avLst/>
              <a:gdLst>
                <a:gd name="connsiteX0" fmla="*/ 0 w 1741955"/>
                <a:gd name="connsiteY0" fmla="*/ 870978 h 1741955"/>
                <a:gd name="connsiteX1" fmla="*/ 870978 w 1741955"/>
                <a:gd name="connsiteY1" fmla="*/ 0 h 1741955"/>
                <a:gd name="connsiteX2" fmla="*/ 1741956 w 1741955"/>
                <a:gd name="connsiteY2" fmla="*/ 870978 h 1741955"/>
                <a:gd name="connsiteX3" fmla="*/ 870978 w 1741955"/>
                <a:gd name="connsiteY3" fmla="*/ 1741956 h 1741955"/>
                <a:gd name="connsiteX4" fmla="*/ 0 w 1741955"/>
                <a:gd name="connsiteY4" fmla="*/ 870978 h 174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55" h="1741955">
                  <a:moveTo>
                    <a:pt x="0" y="870978"/>
                  </a:moveTo>
                  <a:cubicBezTo>
                    <a:pt x="0" y="389950"/>
                    <a:pt x="389950" y="0"/>
                    <a:pt x="870978" y="0"/>
                  </a:cubicBezTo>
                  <a:cubicBezTo>
                    <a:pt x="1352006" y="0"/>
                    <a:pt x="1741956" y="389950"/>
                    <a:pt x="1741956" y="870978"/>
                  </a:cubicBezTo>
                  <a:cubicBezTo>
                    <a:pt x="1741956" y="1352006"/>
                    <a:pt x="1352006" y="1741956"/>
                    <a:pt x="870978" y="1741956"/>
                  </a:cubicBezTo>
                  <a:cubicBezTo>
                    <a:pt x="389950" y="1741956"/>
                    <a:pt x="0" y="1352006"/>
                    <a:pt x="0" y="870978"/>
                  </a:cubicBezTo>
                  <a:close/>
                </a:path>
              </a:pathLst>
            </a:custGeom>
            <a:ln w="9525">
              <a:solidFill>
                <a:schemeClr val="tx1">
                  <a:lumMod val="50000"/>
                </a:schemeClr>
              </a:solidFill>
            </a:ln>
          </p:spPr>
          <p:style>
            <a:lnRef idx="2">
              <a:scrgbClr r="0" g="0" b="0"/>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50969" tIns="275423" rIns="350969" bIns="275423"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EYInterstate Light"/>
                  <a:ea typeface="+mn-ea"/>
                  <a:cs typeface="+mn-cs"/>
                </a:rPr>
                <a:t> </a:t>
              </a:r>
            </a:p>
          </p:txBody>
        </p:sp>
        <p:sp>
          <p:nvSpPr>
            <p:cNvPr id="33" name="TextBox 32">
              <a:extLst>
                <a:ext uri="{FF2B5EF4-FFF2-40B4-BE49-F238E27FC236}">
                  <a16:creationId xmlns:a16="http://schemas.microsoft.com/office/drawing/2014/main" id="{BE43735C-4492-4E83-BD51-4CDEBDF647A9}"/>
                </a:ext>
                <a:ext uri="{C183D7F6-B498-43B3-948B-1728B52AA6E4}">
                  <adec:decorative xmlns:adec="http://schemas.microsoft.com/office/drawing/2017/decorative" val="0"/>
                </a:ext>
              </a:extLst>
            </p:cNvPr>
            <p:cNvSpPr txBox="1"/>
            <p:nvPr/>
          </p:nvSpPr>
          <p:spPr>
            <a:xfrm>
              <a:off x="9596244" y="3215721"/>
              <a:ext cx="934057" cy="62247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Only in DESE</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portal</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76</a:t>
              </a:r>
            </a:p>
          </p:txBody>
        </p:sp>
        <p:sp>
          <p:nvSpPr>
            <p:cNvPr id="32" name="TextBox 31">
              <a:extLst>
                <a:ext uri="{FF2B5EF4-FFF2-40B4-BE49-F238E27FC236}">
                  <a16:creationId xmlns:a16="http://schemas.microsoft.com/office/drawing/2014/main" id="{7A2DD5C1-D37E-4964-8085-5655E64BA71C}"/>
                </a:ext>
                <a:ext uri="{C183D7F6-B498-43B3-948B-1728B52AA6E4}">
                  <adec:decorative xmlns:adec="http://schemas.microsoft.com/office/drawing/2017/decorative" val="0"/>
                </a:ext>
              </a:extLst>
            </p:cNvPr>
            <p:cNvSpPr txBox="1"/>
            <p:nvPr/>
          </p:nvSpPr>
          <p:spPr>
            <a:xfrm>
              <a:off x="8683422" y="3261483"/>
              <a:ext cx="933706" cy="4016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In both</a:t>
              </a:r>
            </a:p>
            <a:p>
              <a:pPr marL="0" marR="0" lvl="0" indent="0" algn="ctr"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100" b="0" i="0" u="none" strike="noStrike" kern="1200" cap="none" spc="0" normalizeH="0" baseline="0" noProof="0" dirty="0">
                  <a:ln>
                    <a:noFill/>
                  </a:ln>
                  <a:solidFill>
                    <a:srgbClr val="000000"/>
                  </a:solidFill>
                  <a:effectLst/>
                  <a:uLnTx/>
                  <a:uFillTx/>
                  <a:latin typeface="EYInterstate Light"/>
                  <a:ea typeface="+mn-ea"/>
                  <a:cs typeface="+mn-cs"/>
                </a:rPr>
                <a:t>128</a:t>
              </a:r>
            </a:p>
          </p:txBody>
        </p:sp>
        <p:sp>
          <p:nvSpPr>
            <p:cNvPr id="37" name="Right Brace 36" descr="Please refer notes section for 'Student restraint reporting, by database, SY2021-22' diagram description">
              <a:extLst>
                <a:ext uri="{FF2B5EF4-FFF2-40B4-BE49-F238E27FC236}">
                  <a16:creationId xmlns:a16="http://schemas.microsoft.com/office/drawing/2014/main" id="{BC0AEAA4-73D4-46A4-A402-681A18933FAC}"/>
                </a:ext>
                <a:ext uri="{C183D7F6-B498-43B3-948B-1728B52AA6E4}">
                  <adec:decorative xmlns:adec="http://schemas.microsoft.com/office/drawing/2017/decorative" val="1"/>
                </a:ext>
              </a:extLst>
            </p:cNvPr>
            <p:cNvSpPr/>
            <p:nvPr/>
          </p:nvSpPr>
          <p:spPr>
            <a:xfrm rot="5400000">
              <a:off x="8470165" y="3900414"/>
              <a:ext cx="156587"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9" name="Text box_63807314039525464643">
              <a:extLst>
                <a:ext uri="{FF2B5EF4-FFF2-40B4-BE49-F238E27FC236}">
                  <a16:creationId xmlns:a16="http://schemas.microsoft.com/office/drawing/2014/main" id="{97DB5BE5-BD01-47FA-9038-C4898B4C043B}"/>
                </a:ext>
                <a:ext uri="{C183D7F6-B498-43B3-948B-1728B52AA6E4}">
                  <adec:decorative xmlns:adec="http://schemas.microsoft.com/office/drawing/2017/decorative" val="0"/>
                </a:ext>
              </a:extLst>
            </p:cNvPr>
            <p:cNvSpPr/>
            <p:nvPr>
              <p:custDataLst>
                <p:tags r:id="rId3"/>
              </p:custDataLst>
            </p:nvPr>
          </p:nvSpPr>
          <p:spPr>
            <a:xfrm>
              <a:off x="8059542" y="4626190"/>
              <a:ext cx="977833"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Total reported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 BPS: 217</a:t>
              </a:r>
            </a:p>
          </p:txBody>
        </p:sp>
        <p:sp>
          <p:nvSpPr>
            <p:cNvPr id="40" name="Right Brace 39" descr="Please refer notes section for 'Student restraint reporting, by database, SY2021-22' diagram description">
              <a:extLst>
                <a:ext uri="{FF2B5EF4-FFF2-40B4-BE49-F238E27FC236}">
                  <a16:creationId xmlns:a16="http://schemas.microsoft.com/office/drawing/2014/main" id="{BC3E3559-D97C-498A-973A-046C62FD938D}"/>
                </a:ext>
                <a:ext uri="{C183D7F6-B498-43B3-948B-1728B52AA6E4}">
                  <adec:decorative xmlns:adec="http://schemas.microsoft.com/office/drawing/2017/decorative" val="1"/>
                </a:ext>
              </a:extLst>
            </p:cNvPr>
            <p:cNvSpPr/>
            <p:nvPr/>
          </p:nvSpPr>
          <p:spPr>
            <a:xfrm rot="5400000">
              <a:off x="9633595" y="3900413"/>
              <a:ext cx="156587"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8" name="Text box_63807314039525464643">
              <a:extLst>
                <a:ext uri="{FF2B5EF4-FFF2-40B4-BE49-F238E27FC236}">
                  <a16:creationId xmlns:a16="http://schemas.microsoft.com/office/drawing/2014/main" id="{2FF13AFE-A47B-4AA2-9A6C-F988AA135CD7}"/>
                </a:ext>
                <a:ext uri="{C183D7F6-B498-43B3-948B-1728B52AA6E4}">
                  <adec:decorative xmlns:adec="http://schemas.microsoft.com/office/drawing/2017/decorative" val="0"/>
                </a:ext>
              </a:extLst>
            </p:cNvPr>
            <p:cNvSpPr/>
            <p:nvPr>
              <p:custDataLst>
                <p:tags r:id="rId4"/>
              </p:custDataLst>
            </p:nvPr>
          </p:nvSpPr>
          <p:spPr>
            <a:xfrm>
              <a:off x="9251417" y="4611036"/>
              <a:ext cx="952184" cy="338554"/>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Total reported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to DESE: 204</a:t>
              </a:r>
            </a:p>
          </p:txBody>
        </p:sp>
      </p:grpSp>
      <p:sp>
        <p:nvSpPr>
          <p:cNvPr id="20" name="source_63804745642643047025" descr="Source">
            <a:extLst>
              <a:ext uri="{FF2B5EF4-FFF2-40B4-BE49-F238E27FC236}">
                <a16:creationId xmlns:a16="http://schemas.microsoft.com/office/drawing/2014/main" id="{72689072-A774-4BED-B9A1-F4311AC6AD88}"/>
              </a:ext>
            </a:extLst>
          </p:cNvPr>
          <p:cNvSpPr txBox="1"/>
          <p:nvPr/>
        </p:nvSpPr>
        <p:spPr>
          <a:xfrm>
            <a:off x="609918" y="6561447"/>
            <a:ext cx="2934947"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SY2021-22 restraint data reported to DESE; Aspen; BPS and DESE policies</a:t>
            </a:r>
          </a:p>
        </p:txBody>
      </p:sp>
      <p:sp>
        <p:nvSpPr>
          <p:cNvPr id="41" name="TextBox 40">
            <a:extLst>
              <a:ext uri="{FF2B5EF4-FFF2-40B4-BE49-F238E27FC236}">
                <a16:creationId xmlns:a16="http://schemas.microsoft.com/office/drawing/2014/main" id="{F99DDA2F-A561-4073-9A29-B7FB178FE7A4}"/>
              </a:ext>
            </a:extLst>
          </p:cNvPr>
          <p:cNvSpPr txBox="1"/>
          <p:nvPr/>
        </p:nvSpPr>
        <p:spPr>
          <a:xfrm>
            <a:off x="4064000" y="6381285"/>
            <a:ext cx="505184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AEA5FA8E-582B-4187-AA05-EE1CD99E9979}"/>
              </a:ext>
            </a:extLst>
          </p:cNvPr>
          <p:cNvSpPr>
            <a:spLocks noGrp="1"/>
          </p:cNvSpPr>
          <p:nvPr>
            <p:ph type="dt" sz="half" idx="10"/>
          </p:nvPr>
        </p:nvSpPr>
        <p:spPr>
          <a:xfrm>
            <a:off x="9251417" y="6561447"/>
            <a:ext cx="1018650"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4" name="Slide Number Placeholder 3">
            <a:extLst>
              <a:ext uri="{FF2B5EF4-FFF2-40B4-BE49-F238E27FC236}">
                <a16:creationId xmlns:a16="http://schemas.microsoft.com/office/drawing/2014/main" id="{1C61B08B-144D-411C-B3E9-84512BCCF08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10886386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7C8B998-9501-41E4-8D7C-2A6359F99A18}"/>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801999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5"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D7C8B998-9501-41E4-8D7C-2A6359F99A18}"/>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A70E2E-F110-4CB2-8A0B-E24C8596AB34}"/>
              </a:ext>
            </a:extLst>
          </p:cNvPr>
          <p:cNvSpPr>
            <a:spLocks noGrp="1"/>
          </p:cNvSpPr>
          <p:nvPr>
            <p:ph type="title"/>
          </p:nvPr>
        </p:nvSpPr>
        <p:spPr>
          <a:xfrm>
            <a:off x="609919" y="295436"/>
            <a:ext cx="10978515" cy="590880"/>
          </a:xfrm>
        </p:spPr>
        <p:txBody>
          <a:bodyPr vert="horz"/>
          <a:lstStyle/>
          <a:p>
            <a:r>
              <a:rPr lang="en-US" dirty="0"/>
              <a:t>Appendix</a:t>
            </a:r>
            <a:br>
              <a:rPr lang="en-US" dirty="0"/>
            </a:br>
            <a:r>
              <a:rPr lang="en-US" sz="1600" dirty="0"/>
              <a:t>OTP data reporting flow</a:t>
            </a:r>
          </a:p>
        </p:txBody>
      </p:sp>
      <p:sp>
        <p:nvSpPr>
          <p:cNvPr id="41" name="Rectangle 40">
            <a:extLst>
              <a:ext uri="{FF2B5EF4-FFF2-40B4-BE49-F238E27FC236}">
                <a16:creationId xmlns:a16="http://schemas.microsoft.com/office/drawing/2014/main" id="{71E6C485-9CB0-42CD-9D5D-E0BEA2F78699}"/>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3" name="Content Placeholder 2">
            <a:extLst>
              <a:ext uri="{FF2B5EF4-FFF2-40B4-BE49-F238E27FC236}">
                <a16:creationId xmlns:a16="http://schemas.microsoft.com/office/drawing/2014/main" id="{2882095A-7BE4-4E03-BC89-9E06EC732A93}"/>
              </a:ext>
            </a:extLst>
          </p:cNvPr>
          <p:cNvSpPr>
            <a:spLocks noGrp="1"/>
          </p:cNvSpPr>
          <p:nvPr>
            <p:ph idx="4294967295"/>
          </p:nvPr>
        </p:nvSpPr>
        <p:spPr>
          <a:xfrm>
            <a:off x="609919" y="1204760"/>
            <a:ext cx="2743200" cy="4397090"/>
          </a:xfrm>
          <a:ln/>
        </p:spPr>
        <p:style>
          <a:lnRef idx="2">
            <a:schemeClr val="accent1"/>
          </a:lnRef>
          <a:fillRef idx="1">
            <a:schemeClr val="lt1"/>
          </a:fillRef>
          <a:effectRef idx="0">
            <a:schemeClr val="accent1"/>
          </a:effectRef>
          <a:fontRef idx="minor">
            <a:schemeClr val="dk1"/>
          </a:fontRef>
        </p:style>
        <p:txBody>
          <a:bodyPr lIns="93980" tIns="93980" rIns="93980" bIns="93980"/>
          <a:lstStyle/>
          <a:p>
            <a:pPr marL="0" indent="0" algn="ctr">
              <a:spcBef>
                <a:spcPts val="1200"/>
              </a:spcBef>
              <a:buNone/>
            </a:pPr>
            <a:r>
              <a:rPr lang="en-US" sz="1200" b="1" dirty="0">
                <a:solidFill>
                  <a:schemeClr val="tx1"/>
                </a:solidFill>
              </a:rPr>
              <a:t>Data Definitions</a:t>
            </a:r>
          </a:p>
          <a:p>
            <a:pPr marL="0" indent="0">
              <a:spcBef>
                <a:spcPts val="1200"/>
              </a:spcBef>
              <a:buNone/>
            </a:pPr>
            <a:r>
              <a:rPr lang="en-US" sz="1100" b="1" u="sng" dirty="0">
                <a:solidFill>
                  <a:schemeClr val="tx1"/>
                </a:solidFill>
              </a:rPr>
              <a:t>Uncovered Routes </a:t>
            </a:r>
            <a:r>
              <a:rPr lang="en-US" sz="1100" dirty="0">
                <a:solidFill>
                  <a:schemeClr val="tx1"/>
                </a:solidFill>
              </a:rPr>
              <a:t>data consists of bus routes that were not covered on a particular day. This could be due to the absence of the driver, driver/operational error, issues on the road, etc. It is maintained on a Google sheet</a:t>
            </a:r>
          </a:p>
          <a:p>
            <a:pPr marL="0" indent="0">
              <a:spcBef>
                <a:spcPts val="1200"/>
              </a:spcBef>
              <a:buNone/>
            </a:pPr>
            <a:r>
              <a:rPr lang="en-US" sz="1100" b="1" u="sng" dirty="0">
                <a:solidFill>
                  <a:schemeClr val="tx1"/>
                </a:solidFill>
              </a:rPr>
              <a:t>Routes Planning </a:t>
            </a:r>
            <a:r>
              <a:rPr lang="en-US" sz="1100" dirty="0">
                <a:solidFill>
                  <a:schemeClr val="tx1"/>
                </a:solidFill>
              </a:rPr>
              <a:t>data includes details about planned routes and their anchor time (expected arrival time)</a:t>
            </a:r>
          </a:p>
          <a:p>
            <a:pPr marL="0" indent="0">
              <a:spcBef>
                <a:spcPts val="1200"/>
              </a:spcBef>
              <a:buNone/>
            </a:pPr>
            <a:r>
              <a:rPr lang="en-US" sz="1100" b="1" u="sng" dirty="0">
                <a:solidFill>
                  <a:schemeClr val="tx1"/>
                </a:solidFill>
              </a:rPr>
              <a:t>AM Arrival Data </a:t>
            </a:r>
            <a:r>
              <a:rPr lang="en-US" sz="1100" dirty="0">
                <a:solidFill>
                  <a:schemeClr val="tx1"/>
                </a:solidFill>
              </a:rPr>
              <a:t>is the raw data pulled from OnScreen Database to obtain actual arrival timing details and delays</a:t>
            </a:r>
          </a:p>
          <a:p>
            <a:pPr marL="0" indent="0">
              <a:spcBef>
                <a:spcPts val="1200"/>
              </a:spcBef>
              <a:buNone/>
            </a:pPr>
            <a:r>
              <a:rPr lang="en-US" sz="1100" b="1" u="sng" dirty="0">
                <a:solidFill>
                  <a:schemeClr val="tx1"/>
                </a:solidFill>
              </a:rPr>
              <a:t>Zonar Data</a:t>
            </a:r>
            <a:r>
              <a:rPr lang="en-US" sz="1100" dirty="0">
                <a:solidFill>
                  <a:schemeClr val="tx1"/>
                </a:solidFill>
              </a:rPr>
              <a:t> is not currently being used for OTP reporting by BPS. The GPS data is captured in Zonar which tracks all arrivals, while Versatrans Onscreen only tracks arrivals within 400 ft radius of the school entrance</a:t>
            </a:r>
          </a:p>
        </p:txBody>
      </p:sp>
      <p:grpSp>
        <p:nvGrpSpPr>
          <p:cNvPr id="4" name="Group 3" descr="Please refer to notes section for 'OTP data reporting flow' flow description">
            <a:extLst>
              <a:ext uri="{FF2B5EF4-FFF2-40B4-BE49-F238E27FC236}">
                <a16:creationId xmlns:a16="http://schemas.microsoft.com/office/drawing/2014/main" id="{4548689D-8583-4489-9480-36A27337AEED}"/>
              </a:ext>
            </a:extLst>
          </p:cNvPr>
          <p:cNvGrpSpPr/>
          <p:nvPr/>
        </p:nvGrpSpPr>
        <p:grpSpPr>
          <a:xfrm>
            <a:off x="3511982" y="574184"/>
            <a:ext cx="8076451" cy="5395692"/>
            <a:chOff x="3511982" y="574184"/>
            <a:chExt cx="8076451" cy="5395692"/>
          </a:xfrm>
        </p:grpSpPr>
        <p:sp>
          <p:nvSpPr>
            <p:cNvPr id="53" name="Rectangle 52">
              <a:extLst>
                <a:ext uri="{FF2B5EF4-FFF2-40B4-BE49-F238E27FC236}">
                  <a16:creationId xmlns:a16="http://schemas.microsoft.com/office/drawing/2014/main" id="{66FCEDBC-D41D-4EF6-9140-A99947D347DB}"/>
                </a:ext>
              </a:extLst>
            </p:cNvPr>
            <p:cNvSpPr/>
            <p:nvPr/>
          </p:nvSpPr>
          <p:spPr>
            <a:xfrm>
              <a:off x="5265592" y="580347"/>
              <a:ext cx="1482767" cy="307777"/>
            </a:xfrm>
            <a:prstGeom prst="rect">
              <a:avLst/>
            </a:prstGeom>
            <a:pattFill prst="pct5">
              <a:fgClr>
                <a:srgbClr val="FFFFFF"/>
              </a:fgClr>
              <a:bgClr>
                <a:schemeClr val="bg1"/>
              </a:bgClr>
            </a:pattFill>
            <a:ln w="9525">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Data not in use</a:t>
              </a:r>
            </a:p>
          </p:txBody>
        </p:sp>
        <p:sp>
          <p:nvSpPr>
            <p:cNvPr id="159" name="Rectangle 158">
              <a:extLst>
                <a:ext uri="{FF2B5EF4-FFF2-40B4-BE49-F238E27FC236}">
                  <a16:creationId xmlns:a16="http://schemas.microsoft.com/office/drawing/2014/main" id="{5E7932FE-87D0-45CA-B630-38595CE0F904}"/>
                </a:ext>
              </a:extLst>
            </p:cNvPr>
            <p:cNvSpPr/>
            <p:nvPr/>
          </p:nvSpPr>
          <p:spPr>
            <a:xfrm>
              <a:off x="6880053" y="577303"/>
              <a:ext cx="1482767" cy="307777"/>
            </a:xfrm>
            <a:prstGeom prst="rect">
              <a:avLst/>
            </a:prstGeom>
            <a:solidFill>
              <a:srgbClr val="747480"/>
            </a:solidFill>
            <a:ln w="9525">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Source Data</a:t>
              </a:r>
            </a:p>
          </p:txBody>
        </p:sp>
        <p:sp>
          <p:nvSpPr>
            <p:cNvPr id="144" name="Rectangle 143">
              <a:extLst>
                <a:ext uri="{FF2B5EF4-FFF2-40B4-BE49-F238E27FC236}">
                  <a16:creationId xmlns:a16="http://schemas.microsoft.com/office/drawing/2014/main" id="{ACC24D2A-623A-4936-BD55-15B4FF08FA7B}"/>
                </a:ext>
              </a:extLst>
            </p:cNvPr>
            <p:cNvSpPr/>
            <p:nvPr/>
          </p:nvSpPr>
          <p:spPr>
            <a:xfrm>
              <a:off x="8490522" y="574184"/>
              <a:ext cx="1483450" cy="310896"/>
            </a:xfrm>
            <a:prstGeom prst="rect">
              <a:avLst/>
            </a:prstGeom>
            <a:solidFill>
              <a:srgbClr val="C4C4CD"/>
            </a:solidFill>
            <a:ln w="9525">
              <a:solidFill>
                <a:schemeClr val="tx1"/>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Staging data</a:t>
              </a:r>
            </a:p>
          </p:txBody>
        </p:sp>
        <p:sp>
          <p:nvSpPr>
            <p:cNvPr id="146" name="Rectangle 145">
              <a:extLst>
                <a:ext uri="{FF2B5EF4-FFF2-40B4-BE49-F238E27FC236}">
                  <a16:creationId xmlns:a16="http://schemas.microsoft.com/office/drawing/2014/main" id="{0539714C-B501-4620-9904-410FDFAE9D6C}"/>
                </a:ext>
              </a:extLst>
            </p:cNvPr>
            <p:cNvSpPr/>
            <p:nvPr/>
          </p:nvSpPr>
          <p:spPr>
            <a:xfrm>
              <a:off x="10105666" y="574184"/>
              <a:ext cx="1482767" cy="31089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Reporting Data</a:t>
              </a:r>
            </a:p>
          </p:txBody>
        </p:sp>
        <p:sp>
          <p:nvSpPr>
            <p:cNvPr id="52" name="Rectangle 51">
              <a:extLst>
                <a:ext uri="{FF2B5EF4-FFF2-40B4-BE49-F238E27FC236}">
                  <a16:creationId xmlns:a16="http://schemas.microsoft.com/office/drawing/2014/main" id="{FEC02B9F-6CFA-4058-A2A9-20238D6BF6D5}"/>
                </a:ext>
              </a:extLst>
            </p:cNvPr>
            <p:cNvSpPr/>
            <p:nvPr/>
          </p:nvSpPr>
          <p:spPr>
            <a:xfrm>
              <a:off x="3649095" y="1367750"/>
              <a:ext cx="1420193" cy="485525"/>
            </a:xfrm>
            <a:prstGeom prst="rect">
              <a:avLst/>
            </a:prstGeom>
            <a:pattFill prst="pct5">
              <a:fgClr>
                <a:schemeClr val="tx1"/>
              </a:fgClr>
              <a:bgClr>
                <a:schemeClr val="bg2"/>
              </a:bgClr>
            </a:pattFill>
            <a:ln w="12700">
              <a:solidFill>
                <a:schemeClr val="bg2"/>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Zonar</a:t>
              </a:r>
            </a:p>
          </p:txBody>
        </p:sp>
        <p:sp>
          <p:nvSpPr>
            <p:cNvPr id="46" name="Rectangle 45">
              <a:extLst>
                <a:ext uri="{FF2B5EF4-FFF2-40B4-BE49-F238E27FC236}">
                  <a16:creationId xmlns:a16="http://schemas.microsoft.com/office/drawing/2014/main" id="{22ACD20F-B58B-4565-88A0-E5B579BB8C84}"/>
                </a:ext>
              </a:extLst>
            </p:cNvPr>
            <p:cNvSpPr/>
            <p:nvPr/>
          </p:nvSpPr>
          <p:spPr>
            <a:xfrm>
              <a:off x="5609132" y="1370172"/>
              <a:ext cx="1425836" cy="486953"/>
            </a:xfrm>
            <a:prstGeom prst="rect">
              <a:avLst/>
            </a:prstGeom>
            <a:solidFill>
              <a:srgbClr val="74748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Uncovered Routes</a:t>
              </a:r>
            </a:p>
          </p:txBody>
        </p:sp>
        <p:sp>
          <p:nvSpPr>
            <p:cNvPr id="173" name="Rectangle 172">
              <a:extLst>
                <a:ext uri="{FF2B5EF4-FFF2-40B4-BE49-F238E27FC236}">
                  <a16:creationId xmlns:a16="http://schemas.microsoft.com/office/drawing/2014/main" id="{01523FB2-7A2D-4B13-B673-380024C21F65}"/>
                </a:ext>
              </a:extLst>
            </p:cNvPr>
            <p:cNvSpPr/>
            <p:nvPr/>
          </p:nvSpPr>
          <p:spPr>
            <a:xfrm>
              <a:off x="5872249" y="1083423"/>
              <a:ext cx="899602" cy="353501"/>
            </a:xfrm>
            <a:prstGeom prst="rect">
              <a:avLst/>
            </a:prstGeom>
            <a:solidFill>
              <a:schemeClr val="tx2"/>
            </a:solidFill>
            <a:ln w="3175">
              <a:noFill/>
            </a:ln>
          </p:spPr>
          <p:style>
            <a:lnRef idx="2">
              <a:schemeClr val="dk1"/>
            </a:lnRef>
            <a:fillRef idx="1">
              <a:schemeClr val="lt1"/>
            </a:fillRef>
            <a:effectRef idx="0">
              <a:schemeClr val="dk1"/>
            </a:effectRef>
            <a:fontRef idx="minor">
              <a:schemeClr val="dk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2E38"/>
                  </a:solidFill>
                  <a:effectLst/>
                  <a:uLnTx/>
                  <a:uFillTx/>
                  <a:latin typeface="EYInterstate Light"/>
                  <a:ea typeface="+mn-ea"/>
                  <a:cs typeface="+mn-cs"/>
                </a:rPr>
                <a:t>Google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2E38"/>
                  </a:solidFill>
                  <a:effectLst/>
                  <a:uLnTx/>
                  <a:uFillTx/>
                  <a:latin typeface="EYInterstate Light"/>
                  <a:ea typeface="+mn-ea"/>
                  <a:cs typeface="+mn-cs"/>
                </a:rPr>
                <a:t>sheet</a:t>
              </a:r>
            </a:p>
          </p:txBody>
        </p:sp>
        <p:sp>
          <p:nvSpPr>
            <p:cNvPr id="31" name="Rectangle 30">
              <a:extLst>
                <a:ext uri="{FF2B5EF4-FFF2-40B4-BE49-F238E27FC236}">
                  <a16:creationId xmlns:a16="http://schemas.microsoft.com/office/drawing/2014/main" id="{12E9C2FC-7559-4303-A12F-A83A4541D263}"/>
                </a:ext>
              </a:extLst>
            </p:cNvPr>
            <p:cNvSpPr/>
            <p:nvPr/>
          </p:nvSpPr>
          <p:spPr>
            <a:xfrm>
              <a:off x="7269477" y="1368079"/>
              <a:ext cx="1425836" cy="489047"/>
            </a:xfrm>
            <a:prstGeom prst="rect">
              <a:avLst/>
            </a:prstGeom>
            <a:solidFill>
              <a:srgbClr val="74748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Routes Planning</a:t>
              </a:r>
            </a:p>
          </p:txBody>
        </p:sp>
        <p:sp>
          <p:nvSpPr>
            <p:cNvPr id="180" name="Rectangle 179">
              <a:extLst>
                <a:ext uri="{FF2B5EF4-FFF2-40B4-BE49-F238E27FC236}">
                  <a16:creationId xmlns:a16="http://schemas.microsoft.com/office/drawing/2014/main" id="{B111F9A2-8D3C-45F7-842E-B1FE53154C0C}"/>
                </a:ext>
              </a:extLst>
            </p:cNvPr>
            <p:cNvSpPr/>
            <p:nvPr/>
          </p:nvSpPr>
          <p:spPr>
            <a:xfrm>
              <a:off x="7330061" y="1083423"/>
              <a:ext cx="1299268" cy="353501"/>
            </a:xfrm>
            <a:prstGeom prst="rect">
              <a:avLst/>
            </a:prstGeom>
            <a:solidFill>
              <a:schemeClr val="tx2"/>
            </a:solidFill>
            <a:ln w="3175">
              <a:noFill/>
            </a:ln>
          </p:spPr>
          <p:style>
            <a:lnRef idx="2">
              <a:schemeClr val="dk1"/>
            </a:lnRef>
            <a:fillRef idx="1">
              <a:schemeClr val="lt1"/>
            </a:fillRef>
            <a:effectRef idx="0">
              <a:schemeClr val="dk1"/>
            </a:effectRef>
            <a:fontRef idx="minor">
              <a:schemeClr val="dk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2E2E38"/>
                  </a:solidFill>
                  <a:effectLst/>
                  <a:uLnTx/>
                  <a:uFillTx/>
                  <a:latin typeface="EYInterstate Light"/>
                  <a:ea typeface="+mn-ea"/>
                  <a:cs typeface="+mn-cs"/>
                </a:rPr>
                <a:t>Versatrans Onscreen Routing and Planning</a:t>
              </a:r>
            </a:p>
          </p:txBody>
        </p:sp>
        <p:sp>
          <p:nvSpPr>
            <p:cNvPr id="38" name="Rectangle 37">
              <a:extLst>
                <a:ext uri="{FF2B5EF4-FFF2-40B4-BE49-F238E27FC236}">
                  <a16:creationId xmlns:a16="http://schemas.microsoft.com/office/drawing/2014/main" id="{01B7F20B-C93A-4DB1-B44D-0C6FD5A0758A}"/>
                </a:ext>
              </a:extLst>
            </p:cNvPr>
            <p:cNvSpPr/>
            <p:nvPr/>
          </p:nvSpPr>
          <p:spPr>
            <a:xfrm>
              <a:off x="9004851" y="1371600"/>
              <a:ext cx="1420193" cy="485525"/>
            </a:xfrm>
            <a:prstGeom prst="rect">
              <a:avLst/>
            </a:prstGeom>
            <a:solidFill>
              <a:srgbClr val="747480"/>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AM Arrival</a:t>
              </a:r>
            </a:p>
          </p:txBody>
        </p:sp>
        <p:sp>
          <p:nvSpPr>
            <p:cNvPr id="181" name="Rectangle 180">
              <a:extLst>
                <a:ext uri="{FF2B5EF4-FFF2-40B4-BE49-F238E27FC236}">
                  <a16:creationId xmlns:a16="http://schemas.microsoft.com/office/drawing/2014/main" id="{F09D11A7-1135-4D01-B35F-B89CAC1F7127}"/>
                </a:ext>
              </a:extLst>
            </p:cNvPr>
            <p:cNvSpPr/>
            <p:nvPr/>
          </p:nvSpPr>
          <p:spPr>
            <a:xfrm>
              <a:off x="9259216" y="1083423"/>
              <a:ext cx="899602" cy="353501"/>
            </a:xfrm>
            <a:prstGeom prst="rect">
              <a:avLst/>
            </a:prstGeom>
            <a:solidFill>
              <a:schemeClr val="tx2"/>
            </a:solidFill>
            <a:ln w="3175">
              <a:noFill/>
            </a:ln>
          </p:spPr>
          <p:style>
            <a:lnRef idx="2">
              <a:schemeClr val="dk1"/>
            </a:lnRef>
            <a:fillRef idx="1">
              <a:schemeClr val="lt1"/>
            </a:fillRef>
            <a:effectRef idx="0">
              <a:schemeClr val="dk1"/>
            </a:effectRef>
            <a:fontRef idx="minor">
              <a:schemeClr val="dk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2E2E38"/>
                  </a:solidFill>
                  <a:effectLst/>
                  <a:uLnTx/>
                  <a:uFillTx/>
                  <a:latin typeface="EYInterstate Light"/>
                  <a:ea typeface="+mn-ea"/>
                  <a:cs typeface="+mn-cs"/>
                </a:rPr>
                <a:t>Versatrans Onscreen</a:t>
              </a:r>
            </a:p>
          </p:txBody>
        </p:sp>
        <p:cxnSp>
          <p:nvCxnSpPr>
            <p:cNvPr id="49" name="Straight Arrow Connector 48">
              <a:extLst>
                <a:ext uri="{FF2B5EF4-FFF2-40B4-BE49-F238E27FC236}">
                  <a16:creationId xmlns:a16="http://schemas.microsoft.com/office/drawing/2014/main" id="{9F5237AB-7E39-4D6B-AEA0-640FAD4AD1A1}"/>
                </a:ext>
                <a:ext uri="{C183D7F6-B498-43B3-948B-1728B52AA6E4}">
                  <adec:decorative xmlns:adec="http://schemas.microsoft.com/office/drawing/2017/decorative" val="1"/>
                </a:ext>
              </a:extLst>
            </p:cNvPr>
            <p:cNvCxnSpPr>
              <a:cxnSpLocks/>
            </p:cNvCxnSpPr>
            <p:nvPr/>
          </p:nvCxnSpPr>
          <p:spPr>
            <a:xfrm>
              <a:off x="6322050" y="1857125"/>
              <a:ext cx="0" cy="2210967"/>
            </a:xfrm>
            <a:prstGeom prst="straightConnector1">
              <a:avLst/>
            </a:prstGeom>
            <a:ln w="12700">
              <a:solidFill>
                <a:srgbClr val="747480"/>
              </a:solidFill>
              <a:tailEnd type="triangle"/>
            </a:ln>
          </p:spPr>
          <p:style>
            <a:lnRef idx="2">
              <a:schemeClr val="accent4"/>
            </a:lnRef>
            <a:fillRef idx="1">
              <a:schemeClr val="lt1"/>
            </a:fillRef>
            <a:effectRef idx="0">
              <a:schemeClr val="accent4"/>
            </a:effectRef>
            <a:fontRef idx="minor">
              <a:schemeClr val="dk1"/>
            </a:fontRef>
          </p:style>
        </p:cxnSp>
        <p:cxnSp>
          <p:nvCxnSpPr>
            <p:cNvPr id="37" name="Straight Arrow Connector 36">
              <a:extLst>
                <a:ext uri="{FF2B5EF4-FFF2-40B4-BE49-F238E27FC236}">
                  <a16:creationId xmlns:a16="http://schemas.microsoft.com/office/drawing/2014/main" id="{6E49212F-916C-4FBE-83E4-920DF7F59876}"/>
                </a:ext>
                <a:ext uri="{C183D7F6-B498-43B3-948B-1728B52AA6E4}">
                  <adec:decorative xmlns:adec="http://schemas.microsoft.com/office/drawing/2017/decorative" val="1"/>
                </a:ext>
              </a:extLst>
            </p:cNvPr>
            <p:cNvCxnSpPr>
              <a:cxnSpLocks/>
            </p:cNvCxnSpPr>
            <p:nvPr/>
          </p:nvCxnSpPr>
          <p:spPr>
            <a:xfrm>
              <a:off x="7982394" y="1857126"/>
              <a:ext cx="4620" cy="397904"/>
            </a:xfrm>
            <a:prstGeom prst="straightConnector1">
              <a:avLst/>
            </a:prstGeom>
            <a:ln w="12700">
              <a:solidFill>
                <a:srgbClr val="747480"/>
              </a:solidFill>
              <a:tailEnd type="triangle"/>
            </a:ln>
          </p:spPr>
          <p:style>
            <a:lnRef idx="2">
              <a:schemeClr val="accent4"/>
            </a:lnRef>
            <a:fillRef idx="1">
              <a:schemeClr val="lt1"/>
            </a:fillRef>
            <a:effectRef idx="0">
              <a:schemeClr val="accent4"/>
            </a:effectRef>
            <a:fontRef idx="minor">
              <a:schemeClr val="dk1"/>
            </a:fontRef>
          </p:style>
        </p:cxnSp>
        <p:sp>
          <p:nvSpPr>
            <p:cNvPr id="32" name="Rectangle 31">
              <a:extLst>
                <a:ext uri="{FF2B5EF4-FFF2-40B4-BE49-F238E27FC236}">
                  <a16:creationId xmlns:a16="http://schemas.microsoft.com/office/drawing/2014/main" id="{E1040D45-C13F-4496-B958-96885FC8C4DC}"/>
                </a:ext>
              </a:extLst>
            </p:cNvPr>
            <p:cNvSpPr/>
            <p:nvPr/>
          </p:nvSpPr>
          <p:spPr>
            <a:xfrm>
              <a:off x="7274096" y="2255030"/>
              <a:ext cx="1425836" cy="490798"/>
            </a:xfrm>
            <a:prstGeom prst="rect">
              <a:avLst/>
            </a:prstGeom>
            <a:solidFill>
              <a:srgbClr val="C4C4CD"/>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Routes</a:t>
              </a:r>
            </a:p>
          </p:txBody>
        </p:sp>
        <p:cxnSp>
          <p:nvCxnSpPr>
            <p:cNvPr id="35" name="Connector: Elbow 34">
              <a:extLst>
                <a:ext uri="{FF2B5EF4-FFF2-40B4-BE49-F238E27FC236}">
                  <a16:creationId xmlns:a16="http://schemas.microsoft.com/office/drawing/2014/main" id="{DA91E46B-EBA9-4ED5-94F7-DF6CEB8809F6}"/>
                </a:ext>
                <a:ext uri="{C183D7F6-B498-43B3-948B-1728B52AA6E4}">
                  <adec:decorative xmlns:adec="http://schemas.microsoft.com/office/drawing/2017/decorative" val="1"/>
                </a:ext>
              </a:extLst>
            </p:cNvPr>
            <p:cNvCxnSpPr>
              <a:cxnSpLocks/>
            </p:cNvCxnSpPr>
            <p:nvPr/>
          </p:nvCxnSpPr>
          <p:spPr>
            <a:xfrm rot="5400000">
              <a:off x="7449006" y="2607633"/>
              <a:ext cx="399813" cy="676203"/>
            </a:xfrm>
            <a:prstGeom prst="bentConnector3">
              <a:avLst>
                <a:gd name="adj1" fmla="val 50000"/>
              </a:avLst>
            </a:prstGeom>
            <a:ln w="12700">
              <a:solidFill>
                <a:srgbClr val="747480"/>
              </a:solidFill>
              <a:tailEnd type="triangle"/>
            </a:ln>
          </p:spPr>
          <p:style>
            <a:lnRef idx="2">
              <a:schemeClr val="accent4"/>
            </a:lnRef>
            <a:fillRef idx="1">
              <a:schemeClr val="lt1"/>
            </a:fillRef>
            <a:effectRef idx="0">
              <a:schemeClr val="accent4"/>
            </a:effectRef>
            <a:fontRef idx="minor">
              <a:schemeClr val="dk1"/>
            </a:fontRef>
          </p:style>
        </p:cxnSp>
        <p:sp>
          <p:nvSpPr>
            <p:cNvPr id="33" name="Rectangle 32">
              <a:extLst>
                <a:ext uri="{FF2B5EF4-FFF2-40B4-BE49-F238E27FC236}">
                  <a16:creationId xmlns:a16="http://schemas.microsoft.com/office/drawing/2014/main" id="{676B9E40-766E-4BEF-A72C-BD9DFCC54739}"/>
                </a:ext>
              </a:extLst>
            </p:cNvPr>
            <p:cNvSpPr/>
            <p:nvPr/>
          </p:nvSpPr>
          <p:spPr>
            <a:xfrm>
              <a:off x="6597893" y="3145641"/>
              <a:ext cx="1425836" cy="490798"/>
            </a:xfrm>
            <a:prstGeom prst="rect">
              <a:avLst/>
            </a:prstGeom>
            <a:solidFill>
              <a:srgbClr val="C4C4CD"/>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AM Routes</a:t>
              </a:r>
            </a:p>
          </p:txBody>
        </p:sp>
        <p:cxnSp>
          <p:nvCxnSpPr>
            <p:cNvPr id="36" name="Connector: Elbow 35">
              <a:extLst>
                <a:ext uri="{FF2B5EF4-FFF2-40B4-BE49-F238E27FC236}">
                  <a16:creationId xmlns:a16="http://schemas.microsoft.com/office/drawing/2014/main" id="{63E9FCF4-5024-4823-AC52-7EF6A1311DD3}"/>
                </a:ext>
                <a:ext uri="{C183D7F6-B498-43B3-948B-1728B52AA6E4}">
                  <adec:decorative xmlns:adec="http://schemas.microsoft.com/office/drawing/2017/decorative" val="1"/>
                </a:ext>
              </a:extLst>
            </p:cNvPr>
            <p:cNvCxnSpPr>
              <a:cxnSpLocks/>
            </p:cNvCxnSpPr>
            <p:nvPr/>
          </p:nvCxnSpPr>
          <p:spPr>
            <a:xfrm rot="16200000" flipH="1">
              <a:off x="8216896" y="2515945"/>
              <a:ext cx="399813" cy="859578"/>
            </a:xfrm>
            <a:prstGeom prst="bentConnector3">
              <a:avLst/>
            </a:prstGeom>
            <a:ln w="12700">
              <a:solidFill>
                <a:srgbClr val="747480"/>
              </a:solidFill>
              <a:tailEnd type="triangle"/>
            </a:ln>
          </p:spPr>
          <p:style>
            <a:lnRef idx="2">
              <a:schemeClr val="accent4"/>
            </a:lnRef>
            <a:fillRef idx="1">
              <a:schemeClr val="lt1"/>
            </a:fillRef>
            <a:effectRef idx="0">
              <a:schemeClr val="accent4"/>
            </a:effectRef>
            <a:fontRef idx="minor">
              <a:schemeClr val="dk1"/>
            </a:fontRef>
          </p:style>
        </p:cxnSp>
        <p:sp>
          <p:nvSpPr>
            <p:cNvPr id="34" name="Rectangle 33">
              <a:extLst>
                <a:ext uri="{FF2B5EF4-FFF2-40B4-BE49-F238E27FC236}">
                  <a16:creationId xmlns:a16="http://schemas.microsoft.com/office/drawing/2014/main" id="{7CFBF4C6-9E99-4007-8753-47A418950424}"/>
                </a:ext>
              </a:extLst>
            </p:cNvPr>
            <p:cNvSpPr/>
            <p:nvPr/>
          </p:nvSpPr>
          <p:spPr>
            <a:xfrm>
              <a:off x="8133674" y="3145641"/>
              <a:ext cx="1425835" cy="490798"/>
            </a:xfrm>
            <a:prstGeom prst="rect">
              <a:avLst/>
            </a:prstGeom>
            <a:pattFill prst="ltUpDiag">
              <a:fgClr>
                <a:srgbClr val="C4C4CD"/>
              </a:fgClr>
              <a:bgClr>
                <a:schemeClr val="tx1">
                  <a:lumMod val="95000"/>
                </a:schemeClr>
              </a:bgClr>
            </a:patt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PM Routes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(Out of Scope)</a:t>
              </a:r>
            </a:p>
          </p:txBody>
        </p:sp>
        <p:cxnSp>
          <p:nvCxnSpPr>
            <p:cNvPr id="48" name="Connector: Elbow 47">
              <a:extLst>
                <a:ext uri="{FF2B5EF4-FFF2-40B4-BE49-F238E27FC236}">
                  <a16:creationId xmlns:a16="http://schemas.microsoft.com/office/drawing/2014/main" id="{2EE4721B-C918-49FB-8C42-7EF9AD271388}"/>
                </a:ext>
                <a:ext uri="{C183D7F6-B498-43B3-948B-1728B52AA6E4}">
                  <adec:decorative xmlns:adec="http://schemas.microsoft.com/office/drawing/2017/decorative" val="1"/>
                </a:ext>
              </a:extLst>
            </p:cNvPr>
            <p:cNvCxnSpPr>
              <a:cxnSpLocks/>
            </p:cNvCxnSpPr>
            <p:nvPr/>
          </p:nvCxnSpPr>
          <p:spPr>
            <a:xfrm rot="5400000">
              <a:off x="6600605" y="3357885"/>
              <a:ext cx="431652" cy="988761"/>
            </a:xfrm>
            <a:prstGeom prst="bentConnector3">
              <a:avLst>
                <a:gd name="adj1" fmla="val 50000"/>
              </a:avLst>
            </a:prstGeom>
            <a:ln w="12700">
              <a:solidFill>
                <a:srgbClr val="747480"/>
              </a:solidFill>
              <a:tailEnd type="triangle"/>
            </a:ln>
          </p:spPr>
          <p:style>
            <a:lnRef idx="2">
              <a:schemeClr val="accent4"/>
            </a:lnRef>
            <a:fillRef idx="1">
              <a:schemeClr val="lt1"/>
            </a:fillRef>
            <a:effectRef idx="0">
              <a:schemeClr val="accent4"/>
            </a:effectRef>
            <a:fontRef idx="minor">
              <a:schemeClr val="dk1"/>
            </a:fontRef>
          </p:style>
        </p:cxnSp>
        <p:sp>
          <p:nvSpPr>
            <p:cNvPr id="47" name="Rectangle 46">
              <a:extLst>
                <a:ext uri="{FF2B5EF4-FFF2-40B4-BE49-F238E27FC236}">
                  <a16:creationId xmlns:a16="http://schemas.microsoft.com/office/drawing/2014/main" id="{F714122F-F62B-4D76-AB57-85297E8F0088}"/>
                </a:ext>
              </a:extLst>
            </p:cNvPr>
            <p:cNvSpPr/>
            <p:nvPr/>
          </p:nvSpPr>
          <p:spPr>
            <a:xfrm>
              <a:off x="5609132" y="4068092"/>
              <a:ext cx="1425836" cy="490798"/>
            </a:xfrm>
            <a:prstGeom prst="rect">
              <a:avLst/>
            </a:prstGeom>
            <a:solidFill>
              <a:srgbClr val="C4C4CD"/>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Uncovered Routes</a:t>
              </a:r>
            </a:p>
          </p:txBody>
        </p:sp>
        <p:cxnSp>
          <p:nvCxnSpPr>
            <p:cNvPr id="51" name="Straight Arrow Connector 50">
              <a:extLst>
                <a:ext uri="{FF2B5EF4-FFF2-40B4-BE49-F238E27FC236}">
                  <a16:creationId xmlns:a16="http://schemas.microsoft.com/office/drawing/2014/main" id="{EB9A22F8-A7D6-41D8-AD16-935060A77137}"/>
                </a:ext>
                <a:ext uri="{C183D7F6-B498-43B3-948B-1728B52AA6E4}">
                  <adec:decorative xmlns:adec="http://schemas.microsoft.com/office/drawing/2017/decorative" val="1"/>
                </a:ext>
              </a:extLst>
            </p:cNvPr>
            <p:cNvCxnSpPr>
              <a:cxnSpLocks/>
            </p:cNvCxnSpPr>
            <p:nvPr/>
          </p:nvCxnSpPr>
          <p:spPr>
            <a:xfrm>
              <a:off x="6322050" y="4558890"/>
              <a:ext cx="0" cy="277927"/>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097E68-D979-4272-96FC-DF276BB0D1EB}"/>
                </a:ext>
              </a:extLst>
            </p:cNvPr>
            <p:cNvSpPr/>
            <p:nvPr/>
          </p:nvSpPr>
          <p:spPr>
            <a:xfrm>
              <a:off x="5609132" y="4836817"/>
              <a:ext cx="1425836" cy="490798"/>
            </a:xfrm>
            <a:prstGeom prst="rect">
              <a:avLst/>
            </a:prstGeom>
            <a:solidFill>
              <a:srgbClr val="C4C4CD"/>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AM Uncovered Routes</a:t>
              </a:r>
            </a:p>
          </p:txBody>
        </p:sp>
        <p:cxnSp>
          <p:nvCxnSpPr>
            <p:cNvPr id="137" name="Straight Arrow Connector 136">
              <a:extLst>
                <a:ext uri="{FF2B5EF4-FFF2-40B4-BE49-F238E27FC236}">
                  <a16:creationId xmlns:a16="http://schemas.microsoft.com/office/drawing/2014/main" id="{434B947E-63E1-4CDA-80D9-C5E83830E674}"/>
                </a:ext>
                <a:ext uri="{C183D7F6-B498-43B3-948B-1728B52AA6E4}">
                  <adec:decorative xmlns:adec="http://schemas.microsoft.com/office/drawing/2017/decorative" val="1"/>
                </a:ext>
              </a:extLst>
            </p:cNvPr>
            <p:cNvCxnSpPr>
              <a:cxnSpLocks/>
            </p:cNvCxnSpPr>
            <p:nvPr/>
          </p:nvCxnSpPr>
          <p:spPr>
            <a:xfrm>
              <a:off x="6322050" y="5327615"/>
              <a:ext cx="0" cy="215243"/>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D53DCB0-3E35-40E7-ADD6-336464E0AAFA}"/>
                </a:ext>
                <a:ext uri="{C183D7F6-B498-43B3-948B-1728B52AA6E4}">
                  <adec:decorative xmlns:adec="http://schemas.microsoft.com/office/drawing/2017/decorative" val="1"/>
                </a:ext>
              </a:extLst>
            </p:cNvPr>
            <p:cNvCxnSpPr>
              <a:cxnSpLocks/>
            </p:cNvCxnSpPr>
            <p:nvPr/>
          </p:nvCxnSpPr>
          <p:spPr>
            <a:xfrm>
              <a:off x="9709017" y="1857125"/>
              <a:ext cx="3110" cy="2979691"/>
            </a:xfrm>
            <a:prstGeom prst="straightConnector1">
              <a:avLst/>
            </a:prstGeom>
            <a:ln w="12700">
              <a:solidFill>
                <a:srgbClr val="747480"/>
              </a:solidFill>
              <a:tailEnd type="triangle"/>
            </a:ln>
          </p:spPr>
          <p:style>
            <a:lnRef idx="1">
              <a:schemeClr val="accent4"/>
            </a:lnRef>
            <a:fillRef idx="0">
              <a:schemeClr val="accent4"/>
            </a:fillRef>
            <a:effectRef idx="0">
              <a:schemeClr val="accent4"/>
            </a:effectRef>
            <a:fontRef idx="minor">
              <a:schemeClr val="tx1"/>
            </a:fontRef>
          </p:style>
        </p:cxnSp>
        <p:sp>
          <p:nvSpPr>
            <p:cNvPr id="40" name="Rectangle 39">
              <a:extLst>
                <a:ext uri="{FF2B5EF4-FFF2-40B4-BE49-F238E27FC236}">
                  <a16:creationId xmlns:a16="http://schemas.microsoft.com/office/drawing/2014/main" id="{892DA8D9-02B6-4E94-9F4A-0869AFF6E797}"/>
                </a:ext>
              </a:extLst>
            </p:cNvPr>
            <p:cNvSpPr/>
            <p:nvPr/>
          </p:nvSpPr>
          <p:spPr>
            <a:xfrm>
              <a:off x="8999208" y="4836817"/>
              <a:ext cx="1425837" cy="490798"/>
            </a:xfrm>
            <a:prstGeom prst="rect">
              <a:avLst/>
            </a:prstGeom>
            <a:solidFill>
              <a:srgbClr val="C4C4CD"/>
            </a:solidFill>
            <a:ln w="12700">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Arrival</a:t>
              </a:r>
            </a:p>
          </p:txBody>
        </p:sp>
        <p:cxnSp>
          <p:nvCxnSpPr>
            <p:cNvPr id="138" name="Straight Arrow Connector 137">
              <a:extLst>
                <a:ext uri="{FF2B5EF4-FFF2-40B4-BE49-F238E27FC236}">
                  <a16:creationId xmlns:a16="http://schemas.microsoft.com/office/drawing/2014/main" id="{43BC0E7C-0EAD-4EA5-B556-01DC04D0AB4A}"/>
                </a:ext>
                <a:ext uri="{C183D7F6-B498-43B3-948B-1728B52AA6E4}">
                  <adec:decorative xmlns:adec="http://schemas.microsoft.com/office/drawing/2017/decorative" val="1"/>
                </a:ext>
              </a:extLst>
            </p:cNvPr>
            <p:cNvCxnSpPr>
              <a:cxnSpLocks/>
            </p:cNvCxnSpPr>
            <p:nvPr/>
          </p:nvCxnSpPr>
          <p:spPr>
            <a:xfrm>
              <a:off x="9712127" y="5327615"/>
              <a:ext cx="0" cy="215243"/>
            </a:xfrm>
            <a:prstGeom prst="straightConnector1">
              <a:avLst/>
            </a:prstGeom>
            <a:ln w="9525">
              <a:solidFill>
                <a:srgbClr val="747480"/>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21AE506E-628B-4A01-B715-99392FFC313B}"/>
                </a:ext>
              </a:extLst>
            </p:cNvPr>
            <p:cNvSpPr/>
            <p:nvPr/>
          </p:nvSpPr>
          <p:spPr>
            <a:xfrm>
              <a:off x="3511982" y="5592123"/>
              <a:ext cx="8076450" cy="37775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EYInterstate Light"/>
                  <a:ea typeface="+mn-ea"/>
                  <a:cs typeface="+mn-cs"/>
                </a:rPr>
                <a:t>AM Report (On Time Performance Calculation)</a:t>
              </a:r>
            </a:p>
          </p:txBody>
        </p:sp>
      </p:grpSp>
      <p:sp>
        <p:nvSpPr>
          <p:cNvPr id="10" name="TextBox 9">
            <a:extLst>
              <a:ext uri="{FF2B5EF4-FFF2-40B4-BE49-F238E27FC236}">
                <a16:creationId xmlns:a16="http://schemas.microsoft.com/office/drawing/2014/main" id="{C7C243CB-44A5-4D4C-95D6-02B7B32B3D59}"/>
              </a:ext>
            </a:extLst>
          </p:cNvPr>
          <p:cNvSpPr txBox="1"/>
          <p:nvPr/>
        </p:nvSpPr>
        <p:spPr>
          <a:xfrm>
            <a:off x="651010" y="5990534"/>
            <a:ext cx="10468467" cy="350865"/>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1200" b="1" i="0" u="none" strike="noStrike" kern="1200" cap="none" spc="0" normalizeH="0" baseline="0" noProof="0" dirty="0">
                <a:ln>
                  <a:noFill/>
                </a:ln>
                <a:solidFill>
                  <a:srgbClr val="2E2E38"/>
                </a:solidFill>
                <a:effectLst/>
                <a:uLnTx/>
                <a:uFillTx/>
                <a:latin typeface="EYInterstate Light"/>
                <a:ea typeface="+mn-ea"/>
                <a:cs typeface="+mn-cs"/>
              </a:rPr>
              <a:t>Note</a:t>
            </a: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 Bus Yard and Rider data provides attribute data about bus yards and drivers of the bus, respectively. However, this data is only used for BPS internal reporting and is not in scope. Hence, it is not shown in the flow</a:t>
            </a:r>
          </a:p>
        </p:txBody>
      </p:sp>
      <p:sp>
        <p:nvSpPr>
          <p:cNvPr id="39" name="footnote_6380420316088055392" descr="Footnote">
            <a:extLst>
              <a:ext uri="{FF2B5EF4-FFF2-40B4-BE49-F238E27FC236}">
                <a16:creationId xmlns:a16="http://schemas.microsoft.com/office/drawing/2014/main" id="{3BB533D0-0A5E-456B-A3D4-E80D394C6A32}"/>
              </a:ext>
            </a:extLst>
          </p:cNvPr>
          <p:cNvSpPr txBox="1"/>
          <p:nvPr/>
        </p:nvSpPr>
        <p:spPr>
          <a:xfrm>
            <a:off x="609919" y="6135868"/>
            <a:ext cx="9985811" cy="350865"/>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7" action="ppaction://hlinksldjump"/>
              </a:rPr>
              <a:t>AM bus – on time performance</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42" name="source_6380420058075255931" descr="Source">
            <a:extLst>
              <a:ext uri="{FF2B5EF4-FFF2-40B4-BE49-F238E27FC236}">
                <a16:creationId xmlns:a16="http://schemas.microsoft.com/office/drawing/2014/main" id="{1E039A69-F193-441B-99A6-2C36AA964221}"/>
              </a:ext>
            </a:extLst>
          </p:cNvPr>
          <p:cNvSpPr txBox="1"/>
          <p:nvPr/>
        </p:nvSpPr>
        <p:spPr>
          <a:xfrm>
            <a:off x="618007" y="6526724"/>
            <a:ext cx="2955182"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2021-22 AM bus – on time performance data reported to DESE; EY DESE, BPS, and school interviews; BPS and DESE policies</a:t>
            </a:r>
          </a:p>
        </p:txBody>
      </p:sp>
      <p:sp>
        <p:nvSpPr>
          <p:cNvPr id="44" name="TextBox 43">
            <a:extLst>
              <a:ext uri="{FF2B5EF4-FFF2-40B4-BE49-F238E27FC236}">
                <a16:creationId xmlns:a16="http://schemas.microsoft.com/office/drawing/2014/main" id="{A09111D7-ACF6-4C68-8682-BE09FDA0E38F}"/>
              </a:ext>
            </a:extLst>
          </p:cNvPr>
          <p:cNvSpPr txBox="1"/>
          <p:nvPr/>
        </p:nvSpPr>
        <p:spPr>
          <a:xfrm>
            <a:off x="3826932" y="6443566"/>
            <a:ext cx="5124981"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6" name="Date Placeholder 5">
            <a:extLst>
              <a:ext uri="{FF2B5EF4-FFF2-40B4-BE49-F238E27FC236}">
                <a16:creationId xmlns:a16="http://schemas.microsoft.com/office/drawing/2014/main" id="{3AB2E536-1773-4752-A224-623029260D20}"/>
              </a:ext>
            </a:extLst>
          </p:cNvPr>
          <p:cNvSpPr>
            <a:spLocks noGrp="1"/>
          </p:cNvSpPr>
          <p:nvPr>
            <p:ph type="dt" sz="half" idx="10"/>
          </p:nvPr>
        </p:nvSpPr>
        <p:spPr>
          <a:xfrm>
            <a:off x="9084733" y="6541142"/>
            <a:ext cx="1074085" cy="2003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7" name="Slide Number Placeholder 6">
            <a:extLst>
              <a:ext uri="{FF2B5EF4-FFF2-40B4-BE49-F238E27FC236}">
                <a16:creationId xmlns:a16="http://schemas.microsoft.com/office/drawing/2014/main" id="{E03A9BD9-7C5A-4938-AF24-C6D5CE694C7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7612753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FEA4E36-90EB-4B98-BE58-733F0B50CF4C}"/>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174904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49"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8FEA4E36-90EB-4B98-BE58-733F0B50CF4C}"/>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2E09659-BFBA-4942-886B-3A8502080A30}"/>
              </a:ext>
            </a:extLst>
          </p:cNvPr>
          <p:cNvSpPr>
            <a:spLocks noGrp="1"/>
          </p:cNvSpPr>
          <p:nvPr>
            <p:ph type="title"/>
          </p:nvPr>
        </p:nvSpPr>
        <p:spPr>
          <a:xfrm>
            <a:off x="609918" y="294200"/>
            <a:ext cx="10979150" cy="620354"/>
          </a:xfrm>
        </p:spPr>
        <p:txBody>
          <a:bodyPr vert="horz"/>
          <a:lstStyle/>
          <a:p>
            <a:r>
              <a:rPr lang="en-US" dirty="0"/>
              <a:t>Appendix</a:t>
            </a:r>
            <a:br>
              <a:rPr lang="en-US" dirty="0"/>
            </a:br>
            <a:r>
              <a:rPr lang="en-US" sz="1600" dirty="0"/>
              <a:t>Transportation data was incomplete, with ~25% of planned AM routes not present in the arrival data</a:t>
            </a:r>
          </a:p>
        </p:txBody>
      </p:sp>
      <p:sp>
        <p:nvSpPr>
          <p:cNvPr id="27" name="Rectangle 26">
            <a:extLst>
              <a:ext uri="{FF2B5EF4-FFF2-40B4-BE49-F238E27FC236}">
                <a16:creationId xmlns:a16="http://schemas.microsoft.com/office/drawing/2014/main" id="{5D3BD3C4-F380-4491-8E1F-38761C787205}"/>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5. AM bus – on time performance</a:t>
            </a:r>
          </a:p>
        </p:txBody>
      </p:sp>
      <p:grpSp>
        <p:nvGrpSpPr>
          <p:cNvPr id="9" name="Group 8" descr="Please refer to notes section for 'Reconciliation between planned route data and arrival data' chart description">
            <a:extLst>
              <a:ext uri="{FF2B5EF4-FFF2-40B4-BE49-F238E27FC236}">
                <a16:creationId xmlns:a16="http://schemas.microsoft.com/office/drawing/2014/main" id="{263CD9C1-7528-454A-841E-85FE8AB3E5B3}"/>
              </a:ext>
            </a:extLst>
          </p:cNvPr>
          <p:cNvGrpSpPr/>
          <p:nvPr/>
        </p:nvGrpSpPr>
        <p:grpSpPr>
          <a:xfrm>
            <a:off x="609600" y="970485"/>
            <a:ext cx="8229600" cy="2514600"/>
            <a:chOff x="609600" y="970485"/>
            <a:chExt cx="8229600" cy="2514600"/>
          </a:xfrm>
        </p:grpSpPr>
        <p:graphicFrame>
          <p:nvGraphicFramePr>
            <p:cNvPr id="15" name="Chart 14">
              <a:extLst>
                <a:ext uri="{FF2B5EF4-FFF2-40B4-BE49-F238E27FC236}">
                  <a16:creationId xmlns:a16="http://schemas.microsoft.com/office/drawing/2014/main" id="{6F93969F-0752-4E57-9B50-229DA138243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0257106"/>
                </p:ext>
              </p:extLst>
            </p:nvPr>
          </p:nvGraphicFramePr>
          <p:xfrm>
            <a:off x="609600" y="970485"/>
            <a:ext cx="8229600" cy="2514600"/>
          </p:xfrm>
          <a:graphic>
            <a:graphicData uri="http://schemas.openxmlformats.org/drawingml/2006/chart">
              <c:chart xmlns:c="http://schemas.openxmlformats.org/drawingml/2006/chart" xmlns:r="http://schemas.openxmlformats.org/officeDocument/2006/relationships" r:id="rId7"/>
            </a:graphicData>
          </a:graphic>
        </p:graphicFrame>
        <p:sp>
          <p:nvSpPr>
            <p:cNvPr id="24" name="Rectangle 23">
              <a:extLst>
                <a:ext uri="{FF2B5EF4-FFF2-40B4-BE49-F238E27FC236}">
                  <a16:creationId xmlns:a16="http://schemas.microsoft.com/office/drawing/2014/main" id="{F9348EB6-1AF1-49D7-B59D-98EA87312174}"/>
                </a:ext>
                <a:ext uri="{C183D7F6-B498-43B3-948B-1728B52AA6E4}">
                  <adec:decorative xmlns:adec="http://schemas.microsoft.com/office/drawing/2017/decorative" val="0"/>
                </a:ext>
              </a:extLst>
            </p:cNvPr>
            <p:cNvSpPr>
              <a:spLocks noChangeAspect="1"/>
            </p:cNvSpPr>
            <p:nvPr/>
          </p:nvSpPr>
          <p:spPr>
            <a:xfrm>
              <a:off x="6371486" y="1367574"/>
              <a:ext cx="90980" cy="11233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91440"/>
              <a:r>
                <a:rPr lang="de-DE" sz="1000">
                  <a:solidFill>
                    <a:schemeClr val="bg2"/>
                  </a:solidFill>
                </a:rPr>
                <a:t>Increase</a:t>
              </a:r>
            </a:p>
          </p:txBody>
        </p:sp>
        <p:sp>
          <p:nvSpPr>
            <p:cNvPr id="25" name="Rectangle 24">
              <a:extLst>
                <a:ext uri="{FF2B5EF4-FFF2-40B4-BE49-F238E27FC236}">
                  <a16:creationId xmlns:a16="http://schemas.microsoft.com/office/drawing/2014/main" id="{F2EE7C85-2636-4FBF-B207-1FA24AB81193}"/>
                </a:ext>
                <a:ext uri="{C183D7F6-B498-43B3-948B-1728B52AA6E4}">
                  <adec:decorative xmlns:adec="http://schemas.microsoft.com/office/drawing/2017/decorative" val="0"/>
                </a:ext>
              </a:extLst>
            </p:cNvPr>
            <p:cNvSpPr>
              <a:spLocks noChangeAspect="1"/>
            </p:cNvSpPr>
            <p:nvPr/>
          </p:nvSpPr>
          <p:spPr>
            <a:xfrm>
              <a:off x="7171586" y="1367574"/>
              <a:ext cx="90980" cy="112331"/>
            </a:xfrm>
            <a:prstGeom prst="rect">
              <a:avLst/>
            </a:prstGeom>
            <a:solidFill>
              <a:srgbClr val="FF4136"/>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91440"/>
              <a:r>
                <a:rPr lang="de-DE" sz="1000">
                  <a:solidFill>
                    <a:schemeClr val="bg2"/>
                  </a:solidFill>
                </a:rPr>
                <a:t>Decrease</a:t>
              </a:r>
            </a:p>
          </p:txBody>
        </p:sp>
        <p:sp>
          <p:nvSpPr>
            <p:cNvPr id="32" name="Rectangle 31">
              <a:extLst>
                <a:ext uri="{FF2B5EF4-FFF2-40B4-BE49-F238E27FC236}">
                  <a16:creationId xmlns:a16="http://schemas.microsoft.com/office/drawing/2014/main" id="{F65A60D5-4D69-46F3-815C-653E97369A4A}"/>
                </a:ext>
                <a:ext uri="{C183D7F6-B498-43B3-948B-1728B52AA6E4}">
                  <adec:decorative xmlns:adec="http://schemas.microsoft.com/office/drawing/2017/decorative" val="0"/>
                </a:ext>
              </a:extLst>
            </p:cNvPr>
            <p:cNvSpPr>
              <a:spLocks noChangeAspect="1"/>
            </p:cNvSpPr>
            <p:nvPr/>
          </p:nvSpPr>
          <p:spPr>
            <a:xfrm>
              <a:off x="7971686" y="1367574"/>
              <a:ext cx="90980" cy="11233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lstStyle/>
            <a:p>
              <a:pPr marL="91440"/>
              <a:r>
                <a:rPr lang="de-DE" sz="1000">
                  <a:solidFill>
                    <a:schemeClr val="bg2"/>
                  </a:solidFill>
                </a:rPr>
                <a:t>Total</a:t>
              </a:r>
            </a:p>
          </p:txBody>
        </p:sp>
        <p:sp>
          <p:nvSpPr>
            <p:cNvPr id="33" name="TextBox 32">
              <a:extLst>
                <a:ext uri="{FF2B5EF4-FFF2-40B4-BE49-F238E27FC236}">
                  <a16:creationId xmlns:a16="http://schemas.microsoft.com/office/drawing/2014/main" id="{E7D0E356-A6DA-4619-8DA2-9EF47461C7ED}"/>
                </a:ext>
              </a:extLst>
            </p:cNvPr>
            <p:cNvSpPr txBox="1"/>
            <p:nvPr/>
          </p:nvSpPr>
          <p:spPr>
            <a:xfrm>
              <a:off x="7199321" y="1716911"/>
              <a:ext cx="278890" cy="154658"/>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900" dirty="0">
                  <a:solidFill>
                    <a:schemeClr val="bg1"/>
                  </a:solidFill>
                </a:rPr>
                <a:t>36</a:t>
              </a:r>
            </a:p>
          </p:txBody>
        </p:sp>
      </p:grpSp>
      <p:graphicFrame>
        <p:nvGraphicFramePr>
          <p:cNvPr id="19" name="Table 3">
            <a:extLst>
              <a:ext uri="{FF2B5EF4-FFF2-40B4-BE49-F238E27FC236}">
                <a16:creationId xmlns:a16="http://schemas.microsoft.com/office/drawing/2014/main" id="{A5A48FC7-CF85-44DE-8D5B-F674F8344DC1}"/>
              </a:ext>
            </a:extLst>
          </p:cNvPr>
          <p:cNvGraphicFramePr>
            <a:graphicFrameLocks noGrp="1"/>
          </p:cNvGraphicFramePr>
          <p:nvPr>
            <p:extLst>
              <p:ext uri="{D42A27DB-BD31-4B8C-83A1-F6EECF244321}">
                <p14:modId xmlns:p14="http://schemas.microsoft.com/office/powerpoint/2010/main" val="382071134"/>
              </p:ext>
            </p:extLst>
          </p:nvPr>
        </p:nvGraphicFramePr>
        <p:xfrm>
          <a:off x="268685" y="3522979"/>
          <a:ext cx="8656416" cy="2768613"/>
        </p:xfrm>
        <a:graphic>
          <a:graphicData uri="http://schemas.openxmlformats.org/drawingml/2006/table">
            <a:tbl>
              <a:tblPr firstRow="1" bandRow="1">
                <a:tableStyleId>{5C22544A-7EE6-4342-B048-85BDC9FD1C3A}</a:tableStyleId>
              </a:tblPr>
              <a:tblGrid>
                <a:gridCol w="1082052">
                  <a:extLst>
                    <a:ext uri="{9D8B030D-6E8A-4147-A177-3AD203B41FA5}">
                      <a16:colId xmlns:a16="http://schemas.microsoft.com/office/drawing/2014/main" val="3043472003"/>
                    </a:ext>
                  </a:extLst>
                </a:gridCol>
                <a:gridCol w="1082052">
                  <a:extLst>
                    <a:ext uri="{9D8B030D-6E8A-4147-A177-3AD203B41FA5}">
                      <a16:colId xmlns:a16="http://schemas.microsoft.com/office/drawing/2014/main" val="4121204445"/>
                    </a:ext>
                  </a:extLst>
                </a:gridCol>
                <a:gridCol w="993802">
                  <a:extLst>
                    <a:ext uri="{9D8B030D-6E8A-4147-A177-3AD203B41FA5}">
                      <a16:colId xmlns:a16="http://schemas.microsoft.com/office/drawing/2014/main" val="950792981"/>
                    </a:ext>
                  </a:extLst>
                </a:gridCol>
                <a:gridCol w="1170302">
                  <a:extLst>
                    <a:ext uri="{9D8B030D-6E8A-4147-A177-3AD203B41FA5}">
                      <a16:colId xmlns:a16="http://schemas.microsoft.com/office/drawing/2014/main" val="3568499276"/>
                    </a:ext>
                  </a:extLst>
                </a:gridCol>
                <a:gridCol w="1082052">
                  <a:extLst>
                    <a:ext uri="{9D8B030D-6E8A-4147-A177-3AD203B41FA5}">
                      <a16:colId xmlns:a16="http://schemas.microsoft.com/office/drawing/2014/main" val="2706551345"/>
                    </a:ext>
                  </a:extLst>
                </a:gridCol>
                <a:gridCol w="1082052">
                  <a:extLst>
                    <a:ext uri="{9D8B030D-6E8A-4147-A177-3AD203B41FA5}">
                      <a16:colId xmlns:a16="http://schemas.microsoft.com/office/drawing/2014/main" val="3332629902"/>
                    </a:ext>
                  </a:extLst>
                </a:gridCol>
                <a:gridCol w="1082052">
                  <a:extLst>
                    <a:ext uri="{9D8B030D-6E8A-4147-A177-3AD203B41FA5}">
                      <a16:colId xmlns:a16="http://schemas.microsoft.com/office/drawing/2014/main" val="751837045"/>
                    </a:ext>
                  </a:extLst>
                </a:gridCol>
                <a:gridCol w="1082052">
                  <a:extLst>
                    <a:ext uri="{9D8B030D-6E8A-4147-A177-3AD203B41FA5}">
                      <a16:colId xmlns:a16="http://schemas.microsoft.com/office/drawing/2014/main" val="1275309151"/>
                    </a:ext>
                  </a:extLst>
                </a:gridCol>
              </a:tblGrid>
              <a:tr h="851463">
                <a:tc>
                  <a:txBody>
                    <a:bodyPr/>
                    <a:lstStyle/>
                    <a:p>
                      <a:r>
                        <a:rPr lang="en-US" sz="1000" b="0" dirty="0"/>
                        <a:t>AM Routes Planned</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kern="1200" dirty="0">
                          <a:solidFill>
                            <a:schemeClr val="bg1"/>
                          </a:solidFill>
                          <a:latin typeface="+mn-lt"/>
                          <a:ea typeface="+mn-ea"/>
                          <a:cs typeface="+mn-cs"/>
                        </a:rPr>
                        <a:t>Charter / </a:t>
                      </a:r>
                    </a:p>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kern="1200" dirty="0">
                          <a:solidFill>
                            <a:schemeClr val="bg1"/>
                          </a:solidFill>
                          <a:latin typeface="+mn-lt"/>
                          <a:ea typeface="+mn-ea"/>
                          <a:cs typeface="+mn-cs"/>
                        </a:rPr>
                        <a:t>Private Routes</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r>
                        <a:rPr lang="en-US" sz="1000" b="0" dirty="0"/>
                        <a:t>Uncovered Routes</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r>
                        <a:rPr lang="en-US" sz="1000" b="0" dirty="0"/>
                        <a:t>Planned Routes with No Arrival Data</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r>
                        <a:rPr lang="en-US" sz="1000" b="0" dirty="0"/>
                        <a:t>Unplanned AM Arrivals</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kern="1200" dirty="0">
                          <a:solidFill>
                            <a:schemeClr val="bg1"/>
                          </a:solidFill>
                          <a:latin typeface="+mn-lt"/>
                          <a:ea typeface="+mn-ea"/>
                          <a:cs typeface="+mn-cs"/>
                        </a:rPr>
                        <a:t>Duplicate Arrivals</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dirty="0"/>
                        <a:t>Duplicate Arrivals with different anchor time / arrival time</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tc>
                  <a:txBody>
                    <a:bodyPr/>
                    <a:lstStyle/>
                    <a:p>
                      <a:r>
                        <a:rPr lang="en-US" sz="1000" b="0" dirty="0"/>
                        <a:t>Total arrivals provided by BPS</a:t>
                      </a:r>
                    </a:p>
                  </a:txBody>
                  <a:tcPr marL="46990" marR="46990" marT="46990" marB="4699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solidFill>
                      <a:srgbClr val="C4C4CD"/>
                    </a:solidFill>
                  </a:tcPr>
                </a:tc>
                <a:extLst>
                  <a:ext uri="{0D108BD9-81ED-4DB2-BD59-A6C34878D82A}">
                    <a16:rowId xmlns:a16="http://schemas.microsoft.com/office/drawing/2014/main" val="704110939"/>
                  </a:ext>
                </a:extLst>
              </a:tr>
              <a:tr h="1912633">
                <a:tc>
                  <a:txBody>
                    <a:bodyPr/>
                    <a:lstStyle/>
                    <a:p>
                      <a:r>
                        <a:rPr lang="en-US" sz="1000" b="0" dirty="0">
                          <a:solidFill>
                            <a:schemeClr val="bg1"/>
                          </a:solidFill>
                        </a:rPr>
                        <a:t>Total routes that were planned to operate by BPS</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kern="1200" dirty="0">
                          <a:solidFill>
                            <a:schemeClr val="bg1"/>
                          </a:solidFill>
                          <a:latin typeface="+mn-lt"/>
                          <a:ea typeface="+mn-ea"/>
                          <a:cs typeface="+mn-cs"/>
                        </a:rPr>
                        <a:t>The charter and private routes were excluded because the arrival data did not contain those routes operated prior to the start of the BPS school year</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r>
                        <a:rPr lang="en-US" sz="1000" b="0" dirty="0">
                          <a:solidFill>
                            <a:schemeClr val="bg1"/>
                          </a:solidFill>
                        </a:rPr>
                        <a:t>Sampled routes </a:t>
                      </a:r>
                      <a:r>
                        <a:rPr lang="en-US" sz="1000" b="0" i="1" dirty="0">
                          <a:solidFill>
                            <a:schemeClr val="bg1"/>
                          </a:solidFill>
                        </a:rPr>
                        <a:t>(excluding September 2021) </a:t>
                      </a:r>
                      <a:r>
                        <a:rPr lang="en-US" sz="1000" b="0" dirty="0">
                          <a:solidFill>
                            <a:schemeClr val="bg1"/>
                          </a:solidFill>
                        </a:rPr>
                        <a:t>that were planned to operate but did not due to operational challenges, such as driver shortages</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r>
                        <a:rPr lang="en-US" sz="900" b="0" dirty="0">
                          <a:solidFill>
                            <a:schemeClr val="bg1"/>
                          </a:solidFill>
                        </a:rPr>
                        <a:t>Routes that were planned to operate but did not have GPS data available, likely due to reasons such as broken GPS devices or system maintenance. This is also due to issue with the integration between Zonar and Versatrans OnScreen</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r>
                        <a:rPr lang="en-US" sz="1000" b="0" dirty="0">
                          <a:solidFill>
                            <a:schemeClr val="bg1"/>
                          </a:solidFill>
                        </a:rPr>
                        <a:t>Routes that were not planned but operated based on their inclusion in the arrival data, such as “Yellow” routes that are added after the process. </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kern="1200" dirty="0">
                          <a:solidFill>
                            <a:schemeClr val="bg1"/>
                          </a:solidFill>
                          <a:latin typeface="+mn-lt"/>
                          <a:ea typeface="+mn-ea"/>
                          <a:cs typeface="+mn-cs"/>
                        </a:rPr>
                        <a:t>Duplicate arrivals — arrivals that have complete rows that are duplicated. Based on our discussions with BPS, these were due to a system glitch</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pPr marL="0" marR="0" lvl="0" indent="0" algn="l" defTabSz="913943"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chemeClr val="bg1"/>
                          </a:solidFill>
                          <a:effectLst/>
                          <a:latin typeface="+mn-lt"/>
                          <a:ea typeface="+mn-ea"/>
                          <a:cs typeface="+mn-cs"/>
                        </a:rPr>
                        <a:t>Duplicate arrivals with different anchor time/arrival time — for a combination of each day, route, and vehicle</a:t>
                      </a:r>
                      <a:endParaRPr lang="en-US" sz="1000" b="0" dirty="0">
                        <a:solidFill>
                          <a:schemeClr val="bg1"/>
                        </a:solidFill>
                      </a:endParaRP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tc>
                  <a:txBody>
                    <a:bodyPr/>
                    <a:lstStyle/>
                    <a:p>
                      <a:r>
                        <a:rPr lang="en-US" sz="1000" b="0" dirty="0">
                          <a:solidFill>
                            <a:schemeClr val="bg1"/>
                          </a:solidFill>
                        </a:rPr>
                        <a:t>Total routes that operated and had GPS data available for reporting </a:t>
                      </a:r>
                    </a:p>
                  </a:txBody>
                  <a:tcPr marL="46990" marR="46990" marT="46990" marB="46990">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noFill/>
                  </a:tcPr>
                </a:tc>
                <a:extLst>
                  <a:ext uri="{0D108BD9-81ED-4DB2-BD59-A6C34878D82A}">
                    <a16:rowId xmlns:a16="http://schemas.microsoft.com/office/drawing/2014/main" val="3505781309"/>
                  </a:ext>
                </a:extLst>
              </a:tr>
            </a:tbl>
          </a:graphicData>
        </a:graphic>
      </p:graphicFrame>
      <p:sp>
        <p:nvSpPr>
          <p:cNvPr id="23" name="Arrow: Left-Right 22">
            <a:extLst>
              <a:ext uri="{FF2B5EF4-FFF2-40B4-BE49-F238E27FC236}">
                <a16:creationId xmlns:a16="http://schemas.microsoft.com/office/drawing/2014/main" id="{16DDC068-DC8B-4EBD-9F3E-7FCB8525678B}"/>
              </a:ext>
            </a:extLst>
          </p:cNvPr>
          <p:cNvSpPr/>
          <p:nvPr/>
        </p:nvSpPr>
        <p:spPr>
          <a:xfrm>
            <a:off x="9024049" y="1200106"/>
            <a:ext cx="2670675"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n-US" sz="1200" b="1" dirty="0">
                <a:solidFill>
                  <a:schemeClr val="bg1"/>
                </a:solidFill>
              </a:rPr>
              <a:t>Key insights</a:t>
            </a:r>
            <a:endParaRPr lang="en-US" sz="1200" dirty="0">
              <a:solidFill>
                <a:schemeClr val="bg1"/>
              </a:solidFill>
            </a:endParaRPr>
          </a:p>
        </p:txBody>
      </p:sp>
      <p:cxnSp>
        <p:nvCxnSpPr>
          <p:cNvPr id="26" name="Straight Connector 25">
            <a:extLst>
              <a:ext uri="{FF2B5EF4-FFF2-40B4-BE49-F238E27FC236}">
                <a16:creationId xmlns:a16="http://schemas.microsoft.com/office/drawing/2014/main" id="{77086E6A-144F-4C74-A32F-AE646F7C05C2}"/>
              </a:ext>
              <a:ext uri="{C183D7F6-B498-43B3-948B-1728B52AA6E4}">
                <adec:decorative xmlns:adec="http://schemas.microsoft.com/office/drawing/2017/decorative" val="1"/>
              </a:ext>
            </a:extLst>
          </p:cNvPr>
          <p:cNvCxnSpPr>
            <a:stCxn id="23" idx="4"/>
            <a:endCxn id="23" idx="6"/>
          </p:cNvCxnSpPr>
          <p:nvPr/>
        </p:nvCxnSpPr>
        <p:spPr>
          <a:xfrm>
            <a:off x="9024049" y="1457475"/>
            <a:ext cx="2670675"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30737F-B941-47F8-AA59-BB01D2575538}"/>
              </a:ext>
            </a:extLst>
          </p:cNvPr>
          <p:cNvSpPr txBox="1"/>
          <p:nvPr/>
        </p:nvSpPr>
        <p:spPr>
          <a:xfrm>
            <a:off x="9024049" y="1573438"/>
            <a:ext cx="2670674" cy="2959785"/>
          </a:xfrm>
          <a:prstGeom prst="rect">
            <a:avLst/>
          </a:prstGeom>
          <a:solidFill>
            <a:srgbClr val="C4C4CD"/>
          </a:solidFill>
        </p:spPr>
        <p:txBody>
          <a:bodyPr rot="0" spcFirstLastPara="0" vertOverflow="overflow" horzOverflow="overflow" vert="horz" wrap="square" lIns="93980" tIns="93980" rIns="93980" bIns="93980" numCol="1" spcCol="0" rtlCol="0" fromWordArt="0" anchor="t" anchorCtr="0" forceAA="0" compatLnSpc="1">
            <a:prstTxWarp prst="textNoShape">
              <a:avLst/>
            </a:prstTxWarp>
            <a:spAutoFit/>
          </a:bodyPr>
          <a:lstStyle/>
          <a:p>
            <a:pPr marL="228600" indent="-228600" algn="l">
              <a:spcBef>
                <a:spcPts val="600"/>
              </a:spcBef>
              <a:buClr>
                <a:schemeClr val="bg1"/>
              </a:buClr>
              <a:buSzPct val="100000"/>
              <a:buFont typeface="EYInterstate" panose="02000503020000020004" pitchFamily="2" charset="0"/>
              <a:buChar char="•"/>
            </a:pPr>
            <a:r>
              <a:rPr lang="en-US" sz="1100" dirty="0">
                <a:solidFill>
                  <a:schemeClr val="bg1"/>
                </a:solidFill>
                <a:latin typeface="+mj-lt"/>
              </a:rPr>
              <a:t>Based on our analysis, there were ~107k morning routes planned for the sample months of September 2021, December 2021, January 2022 and June 2022</a:t>
            </a:r>
          </a:p>
          <a:p>
            <a:pPr marL="228600" indent="-228600" algn="l">
              <a:spcBef>
                <a:spcPts val="600"/>
              </a:spcBef>
              <a:buClr>
                <a:schemeClr val="bg1"/>
              </a:buClr>
              <a:buSzPct val="100000"/>
              <a:buFont typeface="EYInterstate" panose="02000503020000020004" pitchFamily="2" charset="0"/>
              <a:buChar char="•"/>
            </a:pPr>
            <a:r>
              <a:rPr lang="en-US" sz="1100" dirty="0">
                <a:solidFill>
                  <a:schemeClr val="bg1"/>
                </a:solidFill>
                <a:latin typeface="+mj-lt"/>
              </a:rPr>
              <a:t>Out of those ~107k planned routes, ~25% of routes were not present in the arrival dataset</a:t>
            </a:r>
          </a:p>
          <a:p>
            <a:pPr marL="228600" indent="-228600" algn="l">
              <a:spcBef>
                <a:spcPts val="600"/>
              </a:spcBef>
              <a:buClr>
                <a:schemeClr val="bg1"/>
              </a:buClr>
              <a:buSzPct val="100000"/>
              <a:buFont typeface="EYInterstate" panose="02000503020000020004" pitchFamily="2" charset="0"/>
              <a:buChar char="•"/>
            </a:pPr>
            <a:r>
              <a:rPr lang="en-US" sz="1100" dirty="0">
                <a:solidFill>
                  <a:schemeClr val="bg1"/>
                </a:solidFill>
                <a:latin typeface="+mj-lt"/>
              </a:rPr>
              <a:t>Around 3,500 routes that were present in the arrival data had no corresponding planned routes</a:t>
            </a:r>
          </a:p>
          <a:p>
            <a:pPr marL="228600" indent="-228600" algn="l">
              <a:spcBef>
                <a:spcPts val="600"/>
              </a:spcBef>
              <a:buClr>
                <a:schemeClr val="bg1"/>
              </a:buClr>
              <a:buSzPct val="100000"/>
              <a:buFont typeface="EYInterstate" panose="02000503020000020004" pitchFamily="2" charset="0"/>
              <a:buChar char="•"/>
            </a:pPr>
            <a:r>
              <a:rPr lang="en-US" sz="1100" dirty="0">
                <a:solidFill>
                  <a:schemeClr val="bg1"/>
                </a:solidFill>
                <a:latin typeface="+mj-lt"/>
              </a:rPr>
              <a:t>Based on the data, ~81k routes were operational and had GPS data available during the four sample months</a:t>
            </a:r>
          </a:p>
        </p:txBody>
      </p:sp>
      <p:sp>
        <p:nvSpPr>
          <p:cNvPr id="21" name="source_6380420058075255931" descr="Source">
            <a:extLst>
              <a:ext uri="{FF2B5EF4-FFF2-40B4-BE49-F238E27FC236}">
                <a16:creationId xmlns:a16="http://schemas.microsoft.com/office/drawing/2014/main" id="{39B16628-083B-41B2-B47B-32E2B1C7C6B2}"/>
              </a:ext>
            </a:extLst>
          </p:cNvPr>
          <p:cNvSpPr txBox="1"/>
          <p:nvPr/>
        </p:nvSpPr>
        <p:spPr>
          <a:xfrm>
            <a:off x="705097" y="6479270"/>
            <a:ext cx="2664404" cy="313932"/>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2021-22 AM bus – on time performance data reported to DESE; EY DESE, BPS, and school interviews; BPS and DESE policies</a:t>
            </a:r>
          </a:p>
        </p:txBody>
      </p:sp>
      <p:sp>
        <p:nvSpPr>
          <p:cNvPr id="8" name="TextBox 7">
            <a:extLst>
              <a:ext uri="{FF2B5EF4-FFF2-40B4-BE49-F238E27FC236}">
                <a16:creationId xmlns:a16="http://schemas.microsoft.com/office/drawing/2014/main" id="{A473EF41-4C58-46F9-9584-037F39F53DC2}"/>
              </a:ext>
            </a:extLst>
          </p:cNvPr>
          <p:cNvSpPr txBox="1"/>
          <p:nvPr/>
        </p:nvSpPr>
        <p:spPr>
          <a:xfrm>
            <a:off x="3719245" y="6458464"/>
            <a:ext cx="5034338"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3" name="Date Placeholder 2">
            <a:extLst>
              <a:ext uri="{FF2B5EF4-FFF2-40B4-BE49-F238E27FC236}">
                <a16:creationId xmlns:a16="http://schemas.microsoft.com/office/drawing/2014/main" id="{392D2767-8B80-4B75-9CA2-92D6195DEEC6}"/>
              </a:ext>
            </a:extLst>
          </p:cNvPr>
          <p:cNvSpPr>
            <a:spLocks noGrp="1"/>
          </p:cNvSpPr>
          <p:nvPr>
            <p:ph type="dt" sz="half" idx="10"/>
          </p:nvPr>
        </p:nvSpPr>
        <p:spPr>
          <a:xfrm>
            <a:off x="9103326" y="6592527"/>
            <a:ext cx="1056673" cy="148919"/>
          </a:xfrm>
        </p:spPr>
        <p:txBody>
          <a:bodyPr/>
          <a:lstStyle/>
          <a:p>
            <a:r>
              <a:rPr lang="en-US" dirty="0"/>
              <a:t>February 2023</a:t>
            </a:r>
            <a:endParaRPr lang="en-IN" dirty="0"/>
          </a:p>
        </p:txBody>
      </p:sp>
      <p:sp>
        <p:nvSpPr>
          <p:cNvPr id="4" name="Slide Number Placeholder 3">
            <a:extLst>
              <a:ext uri="{FF2B5EF4-FFF2-40B4-BE49-F238E27FC236}">
                <a16:creationId xmlns:a16="http://schemas.microsoft.com/office/drawing/2014/main" id="{6DE3EE8B-DE09-44B6-A0FE-7AB4C0721113}"/>
              </a:ext>
            </a:extLst>
          </p:cNvPr>
          <p:cNvSpPr>
            <a:spLocks noGrp="1"/>
          </p:cNvSpPr>
          <p:nvPr>
            <p:ph type="sldNum" sz="quarter" idx="12"/>
          </p:nvPr>
        </p:nvSpPr>
        <p:spPr/>
        <p:txBody>
          <a:bodyPr/>
          <a:lstStyle/>
          <a:p>
            <a:r>
              <a:rPr lang="en-IN" dirty="0"/>
              <a:t>Page </a:t>
            </a:r>
            <a:fld id="{F1BC30E3-FFE5-4B91-AA19-87A149EBB9EE}" type="slidenum">
              <a:rPr smtClean="0"/>
              <a:pPr/>
              <a:t>93</a:t>
            </a:fld>
            <a:endParaRPr dirty="0"/>
          </a:p>
        </p:txBody>
      </p:sp>
    </p:spTree>
    <p:extLst>
      <p:ext uri="{BB962C8B-B14F-4D97-AF65-F5344CB8AC3E}">
        <p14:creationId xmlns:p14="http://schemas.microsoft.com/office/powerpoint/2010/main" val="26897977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C74A379-7B77-4E1E-AF47-9A08B72B1B4C}"/>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566371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3"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EC74A379-7B77-4E1E-AF47-9A08B72B1B4C}"/>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2" name="Title 1">
            <a:extLst>
              <a:ext uri="{FF2B5EF4-FFF2-40B4-BE49-F238E27FC236}">
                <a16:creationId xmlns:a16="http://schemas.microsoft.com/office/drawing/2014/main" id="{AB58EDE0-6298-4C87-A121-85E4AD567A85}"/>
              </a:ext>
            </a:extLst>
          </p:cNvPr>
          <p:cNvSpPr>
            <a:spLocks noGrp="1"/>
          </p:cNvSpPr>
          <p:nvPr>
            <p:ph type="title"/>
          </p:nvPr>
        </p:nvSpPr>
        <p:spPr>
          <a:xfrm>
            <a:off x="609919" y="294200"/>
            <a:ext cx="10978515" cy="590880"/>
          </a:xfrm>
        </p:spPr>
        <p:txBody>
          <a:bodyPr vert="horz"/>
          <a:lstStyle/>
          <a:p>
            <a:r>
              <a:rPr lang="en-US" dirty="0"/>
              <a:t>Appendix</a:t>
            </a:r>
            <a:br>
              <a:rPr lang="en-US" dirty="0"/>
            </a:br>
            <a:r>
              <a:rPr lang="en-US" sz="1600" dirty="0"/>
              <a:t>Out-of-scope topics for the domain</a:t>
            </a:r>
          </a:p>
        </p:txBody>
      </p:sp>
      <p:sp>
        <p:nvSpPr>
          <p:cNvPr id="33" name="Rectangle 32">
            <a:extLst>
              <a:ext uri="{FF2B5EF4-FFF2-40B4-BE49-F238E27FC236}">
                <a16:creationId xmlns:a16="http://schemas.microsoft.com/office/drawing/2014/main" id="{DD56B120-F2FA-4DC9-99A0-84E5A61AB3D9}"/>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3" name="Rectangle 2">
            <a:extLst>
              <a:ext uri="{FF2B5EF4-FFF2-40B4-BE49-F238E27FC236}">
                <a16:creationId xmlns:a16="http://schemas.microsoft.com/office/drawing/2014/main" id="{6073753F-F93E-4111-9195-22EC2E6DC8FC}"/>
              </a:ext>
            </a:extLst>
          </p:cNvPr>
          <p:cNvSpPr/>
          <p:nvPr/>
        </p:nvSpPr>
        <p:spPr>
          <a:xfrm>
            <a:off x="374249" y="1225097"/>
            <a:ext cx="11217613" cy="462906"/>
          </a:xfrm>
          <a:prstGeom prst="rect">
            <a:avLst/>
          </a:prstGeom>
          <a:solidFill>
            <a:schemeClr val="bg1">
              <a:lumMod val="20000"/>
              <a:lumOff val="80000"/>
            </a:schemeClr>
          </a:solidFill>
          <a:ln w="952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E2E38"/>
                </a:solidFill>
                <a:effectLst/>
                <a:uLnTx/>
                <a:uFillTx/>
                <a:latin typeface="EYInterstate Light"/>
                <a:ea typeface="+mn-ea"/>
                <a:cs typeface="+mn-cs"/>
              </a:rPr>
              <a:t>The scope for this domain was specific to the OTP metrics for AM buses that are reported by BPS to DESE on a monthly basis. As such, EY did not review or analyze any other data pertaining to this domain. The table below identifies the high-level topics that were out-of-scope for this domain. </a:t>
            </a:r>
          </a:p>
        </p:txBody>
      </p:sp>
      <p:sp>
        <p:nvSpPr>
          <p:cNvPr id="10" name="Rectangle 9">
            <a:extLst>
              <a:ext uri="{FF2B5EF4-FFF2-40B4-BE49-F238E27FC236}">
                <a16:creationId xmlns:a16="http://schemas.microsoft.com/office/drawing/2014/main" id="{EEBF835B-2796-499D-824C-336E566903B0}"/>
              </a:ext>
            </a:extLst>
          </p:cNvPr>
          <p:cNvSpPr/>
          <p:nvPr/>
        </p:nvSpPr>
        <p:spPr>
          <a:xfrm>
            <a:off x="374249" y="1955266"/>
            <a:ext cx="1902737" cy="4629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PM routes</a:t>
            </a:r>
          </a:p>
        </p:txBody>
      </p:sp>
      <p:sp>
        <p:nvSpPr>
          <p:cNvPr id="15" name="Rectangle 14">
            <a:extLst>
              <a:ext uri="{FF2B5EF4-FFF2-40B4-BE49-F238E27FC236}">
                <a16:creationId xmlns:a16="http://schemas.microsoft.com/office/drawing/2014/main" id="{89A42C5F-1F13-47DE-8B5F-ED4D5FAAF802}"/>
              </a:ext>
            </a:extLst>
          </p:cNvPr>
          <p:cNvSpPr/>
          <p:nvPr/>
        </p:nvSpPr>
        <p:spPr>
          <a:xfrm>
            <a:off x="374249" y="2490927"/>
            <a:ext cx="1902737" cy="100584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YInterstate Light"/>
                <a:ea typeface="+mn-ea"/>
                <a:cs typeface="+mn-cs"/>
              </a:rPr>
              <a:t>PM bus departure routes data report</a:t>
            </a:r>
          </a:p>
        </p:txBody>
      </p:sp>
      <p:sp>
        <p:nvSpPr>
          <p:cNvPr id="27" name="Rectangle 26">
            <a:extLst>
              <a:ext uri="{FF2B5EF4-FFF2-40B4-BE49-F238E27FC236}">
                <a16:creationId xmlns:a16="http://schemas.microsoft.com/office/drawing/2014/main" id="{A2585B23-567F-4B62-8C83-0081BBB059DA}"/>
              </a:ext>
            </a:extLst>
          </p:cNvPr>
          <p:cNvSpPr/>
          <p:nvPr/>
        </p:nvSpPr>
        <p:spPr>
          <a:xfrm>
            <a:off x="374249" y="3569522"/>
            <a:ext cx="1902737" cy="2107384"/>
          </a:xfrm>
          <a:prstGeom prst="rect">
            <a:avLst/>
          </a:prstGeom>
          <a:solidFill>
            <a:schemeClr val="bg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Per discussion with DESE, EY was asked to analyze only the AM routes</a:t>
            </a:r>
          </a:p>
        </p:txBody>
      </p:sp>
      <p:sp>
        <p:nvSpPr>
          <p:cNvPr id="18" name="Rectangle 17">
            <a:extLst>
              <a:ext uri="{FF2B5EF4-FFF2-40B4-BE49-F238E27FC236}">
                <a16:creationId xmlns:a16="http://schemas.microsoft.com/office/drawing/2014/main" id="{5D64ACAD-A1AD-45A8-A9C7-2248028E2050}"/>
              </a:ext>
            </a:extLst>
          </p:cNvPr>
          <p:cNvSpPr/>
          <p:nvPr/>
        </p:nvSpPr>
        <p:spPr>
          <a:xfrm>
            <a:off x="2743381" y="1955266"/>
            <a:ext cx="1902737" cy="4629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Internal reporting</a:t>
            </a:r>
          </a:p>
        </p:txBody>
      </p:sp>
      <p:sp>
        <p:nvSpPr>
          <p:cNvPr id="20" name="Rectangle 19">
            <a:extLst>
              <a:ext uri="{FF2B5EF4-FFF2-40B4-BE49-F238E27FC236}">
                <a16:creationId xmlns:a16="http://schemas.microsoft.com/office/drawing/2014/main" id="{07DB1C6C-1B64-40F8-B428-5862D4CD3BEB}"/>
              </a:ext>
            </a:extLst>
          </p:cNvPr>
          <p:cNvSpPr/>
          <p:nvPr/>
        </p:nvSpPr>
        <p:spPr>
          <a:xfrm>
            <a:off x="2743381" y="2490927"/>
            <a:ext cx="1902737" cy="100584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YInterstate Light"/>
                <a:ea typeface="+mn-ea"/>
                <a:cs typeface="+mn-cs"/>
              </a:rPr>
              <a:t>Bus yard and time tier categories</a:t>
            </a:r>
          </a:p>
        </p:txBody>
      </p:sp>
      <p:sp>
        <p:nvSpPr>
          <p:cNvPr id="28" name="Rectangle 27">
            <a:extLst>
              <a:ext uri="{FF2B5EF4-FFF2-40B4-BE49-F238E27FC236}">
                <a16:creationId xmlns:a16="http://schemas.microsoft.com/office/drawing/2014/main" id="{03754ADF-EB77-41BD-A07A-8EA9A0BDE95B}"/>
              </a:ext>
            </a:extLst>
          </p:cNvPr>
          <p:cNvSpPr/>
          <p:nvPr/>
        </p:nvSpPr>
        <p:spPr>
          <a:xfrm>
            <a:off x="2743381" y="3569522"/>
            <a:ext cx="1902737" cy="2107384"/>
          </a:xfrm>
          <a:prstGeom prst="rect">
            <a:avLst/>
          </a:prstGeom>
          <a:solidFill>
            <a:schemeClr val="bg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Only the OTP metrics that are reported to DESE are in scope. As such, any internal reporting metrics were not recalculated as part of our approach</a:t>
            </a:r>
          </a:p>
        </p:txBody>
      </p:sp>
      <p:sp>
        <p:nvSpPr>
          <p:cNvPr id="21" name="Rectangle 20">
            <a:extLst>
              <a:ext uri="{FF2B5EF4-FFF2-40B4-BE49-F238E27FC236}">
                <a16:creationId xmlns:a16="http://schemas.microsoft.com/office/drawing/2014/main" id="{0A97E8B5-852E-43C0-80C8-E34883CF98DA}"/>
              </a:ext>
            </a:extLst>
          </p:cNvPr>
          <p:cNvSpPr/>
          <p:nvPr/>
        </p:nvSpPr>
        <p:spPr>
          <a:xfrm>
            <a:off x="5112513" y="1955266"/>
            <a:ext cx="1902737" cy="4629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All-day buses</a:t>
            </a:r>
          </a:p>
        </p:txBody>
      </p:sp>
      <p:sp>
        <p:nvSpPr>
          <p:cNvPr id="23" name="Rectangle 22">
            <a:extLst>
              <a:ext uri="{FF2B5EF4-FFF2-40B4-BE49-F238E27FC236}">
                <a16:creationId xmlns:a16="http://schemas.microsoft.com/office/drawing/2014/main" id="{BEC2F961-7D71-46BB-8CF3-1F9355F62FC2}"/>
              </a:ext>
            </a:extLst>
          </p:cNvPr>
          <p:cNvSpPr/>
          <p:nvPr/>
        </p:nvSpPr>
        <p:spPr>
          <a:xfrm>
            <a:off x="5112513" y="2490927"/>
            <a:ext cx="1902737" cy="100584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YInterstate Light"/>
                <a:ea typeface="+mn-ea"/>
                <a:cs typeface="+mn-cs"/>
              </a:rPr>
              <a:t>Reporting of the on-time performance of all-day bus routes</a:t>
            </a:r>
          </a:p>
        </p:txBody>
      </p:sp>
      <p:sp>
        <p:nvSpPr>
          <p:cNvPr id="29" name="Rectangle 28">
            <a:extLst>
              <a:ext uri="{FF2B5EF4-FFF2-40B4-BE49-F238E27FC236}">
                <a16:creationId xmlns:a16="http://schemas.microsoft.com/office/drawing/2014/main" id="{CD9BAE7F-2460-4657-8C9F-2E1D49AF1773}"/>
              </a:ext>
            </a:extLst>
          </p:cNvPr>
          <p:cNvSpPr/>
          <p:nvPr/>
        </p:nvSpPr>
        <p:spPr>
          <a:xfrm>
            <a:off x="5112513" y="3569522"/>
            <a:ext cx="1902737" cy="2107384"/>
          </a:xfrm>
          <a:prstGeom prst="rect">
            <a:avLst/>
          </a:prstGeom>
          <a:solidFill>
            <a:schemeClr val="bg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Based on discussions with the BPS team, all-day buses should not be included in the on-time performance metrics as they run throughout the day and do not have a scheduled arrival time</a:t>
            </a:r>
          </a:p>
        </p:txBody>
      </p:sp>
      <p:sp>
        <p:nvSpPr>
          <p:cNvPr id="24" name="Rectangle 23">
            <a:extLst>
              <a:ext uri="{FF2B5EF4-FFF2-40B4-BE49-F238E27FC236}">
                <a16:creationId xmlns:a16="http://schemas.microsoft.com/office/drawing/2014/main" id="{636F87F7-00D4-431B-8FDB-A01709B5537E}"/>
              </a:ext>
            </a:extLst>
          </p:cNvPr>
          <p:cNvSpPr/>
          <p:nvPr/>
        </p:nvSpPr>
        <p:spPr>
          <a:xfrm>
            <a:off x="7481645" y="1955266"/>
            <a:ext cx="1902737" cy="4629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Transportation process</a:t>
            </a:r>
          </a:p>
        </p:txBody>
      </p:sp>
      <p:sp>
        <p:nvSpPr>
          <p:cNvPr id="26" name="Rectangle 25">
            <a:extLst>
              <a:ext uri="{FF2B5EF4-FFF2-40B4-BE49-F238E27FC236}">
                <a16:creationId xmlns:a16="http://schemas.microsoft.com/office/drawing/2014/main" id="{906F01D4-7D7D-4C0F-AAFC-F58E53A304A7}"/>
              </a:ext>
            </a:extLst>
          </p:cNvPr>
          <p:cNvSpPr/>
          <p:nvPr/>
        </p:nvSpPr>
        <p:spPr>
          <a:xfrm>
            <a:off x="7481645" y="2490927"/>
            <a:ext cx="1902737" cy="100584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YInterstate Light"/>
                <a:ea typeface="+mn-ea"/>
                <a:cs typeface="+mn-cs"/>
              </a:rPr>
              <a:t>The BPS operational processes related to transportation services provided to students</a:t>
            </a:r>
          </a:p>
        </p:txBody>
      </p:sp>
      <p:sp>
        <p:nvSpPr>
          <p:cNvPr id="30" name="Rectangle 29">
            <a:extLst>
              <a:ext uri="{FF2B5EF4-FFF2-40B4-BE49-F238E27FC236}">
                <a16:creationId xmlns:a16="http://schemas.microsoft.com/office/drawing/2014/main" id="{3C13FAEE-19D7-40C5-958E-A844FED0A1B6}"/>
              </a:ext>
            </a:extLst>
          </p:cNvPr>
          <p:cNvSpPr/>
          <p:nvPr/>
        </p:nvSpPr>
        <p:spPr>
          <a:xfrm>
            <a:off x="7481645" y="3569522"/>
            <a:ext cx="1902737" cy="2107384"/>
          </a:xfrm>
          <a:prstGeom prst="rect">
            <a:avLst/>
          </a:prstGeom>
          <a:solidFill>
            <a:schemeClr val="bg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Our focus was on transportation reporting, i.e., OTP of the buses. We did not review the operational processes in place, i.e., comparing IEPs with transportation services</a:t>
            </a:r>
          </a:p>
        </p:txBody>
      </p:sp>
      <p:sp>
        <p:nvSpPr>
          <p:cNvPr id="17" name="Rectangle 16">
            <a:extLst>
              <a:ext uri="{FF2B5EF4-FFF2-40B4-BE49-F238E27FC236}">
                <a16:creationId xmlns:a16="http://schemas.microsoft.com/office/drawing/2014/main" id="{3A5F7D56-4CFB-4022-8D11-0ECA5A3BC1C6}"/>
              </a:ext>
            </a:extLst>
          </p:cNvPr>
          <p:cNvSpPr/>
          <p:nvPr/>
        </p:nvSpPr>
        <p:spPr>
          <a:xfrm>
            <a:off x="9850779" y="1955266"/>
            <a:ext cx="1902737" cy="4629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Zonar data</a:t>
            </a:r>
          </a:p>
        </p:txBody>
      </p:sp>
      <p:sp>
        <p:nvSpPr>
          <p:cNvPr id="19" name="Rectangle 18">
            <a:extLst>
              <a:ext uri="{FF2B5EF4-FFF2-40B4-BE49-F238E27FC236}">
                <a16:creationId xmlns:a16="http://schemas.microsoft.com/office/drawing/2014/main" id="{30850B8E-5776-40C5-87A6-58C3755192EA}"/>
              </a:ext>
            </a:extLst>
          </p:cNvPr>
          <p:cNvSpPr/>
          <p:nvPr/>
        </p:nvSpPr>
        <p:spPr>
          <a:xfrm>
            <a:off x="9850779" y="2490927"/>
            <a:ext cx="1902737" cy="100584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EYInterstate Light"/>
                <a:ea typeface="+mn-ea"/>
                <a:cs typeface="+mn-cs"/>
              </a:rPr>
              <a:t>The GPS data that is collected through Zonar system</a:t>
            </a:r>
          </a:p>
        </p:txBody>
      </p:sp>
      <p:sp>
        <p:nvSpPr>
          <p:cNvPr id="22" name="Rectangle 21">
            <a:extLst>
              <a:ext uri="{FF2B5EF4-FFF2-40B4-BE49-F238E27FC236}">
                <a16:creationId xmlns:a16="http://schemas.microsoft.com/office/drawing/2014/main" id="{234EFF68-C333-4235-8233-22468556F846}"/>
              </a:ext>
            </a:extLst>
          </p:cNvPr>
          <p:cNvSpPr/>
          <p:nvPr/>
        </p:nvSpPr>
        <p:spPr>
          <a:xfrm>
            <a:off x="9850779" y="3569522"/>
            <a:ext cx="1902737" cy="2107384"/>
          </a:xfrm>
          <a:prstGeom prst="rect">
            <a:avLst/>
          </a:prstGeom>
          <a:solidFill>
            <a:schemeClr val="bg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EYInterstate Light"/>
                <a:ea typeface="+mn-ea"/>
                <a:cs typeface="+mn-cs"/>
              </a:rPr>
              <a:t>The OTP reporting process leverages data in the Onscreen database. Zonar data was out of scope and was not collected or reviewed</a:t>
            </a:r>
          </a:p>
        </p:txBody>
      </p:sp>
      <p:sp>
        <p:nvSpPr>
          <p:cNvPr id="31" name="source_6380420058075255931" descr="Source">
            <a:extLst>
              <a:ext uri="{FF2B5EF4-FFF2-40B4-BE49-F238E27FC236}">
                <a16:creationId xmlns:a16="http://schemas.microsoft.com/office/drawing/2014/main" id="{ABCAE968-C2B7-44A0-8D47-869F6323E3D5}"/>
              </a:ext>
            </a:extLst>
          </p:cNvPr>
          <p:cNvSpPr txBox="1"/>
          <p:nvPr/>
        </p:nvSpPr>
        <p:spPr>
          <a:xfrm>
            <a:off x="705097" y="6603095"/>
            <a:ext cx="2664404" cy="209288"/>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EY DESE, BPS, and school interviews; BPS and DESE policies</a:t>
            </a:r>
          </a:p>
        </p:txBody>
      </p:sp>
      <p:sp>
        <p:nvSpPr>
          <p:cNvPr id="34" name="TextBox 33">
            <a:extLst>
              <a:ext uri="{FF2B5EF4-FFF2-40B4-BE49-F238E27FC236}">
                <a16:creationId xmlns:a16="http://schemas.microsoft.com/office/drawing/2014/main" id="{052F4330-848E-4FF7-AA6E-A91CBDF2D3D4}"/>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D22EDD95-1A6E-43C4-B068-82904D67AB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11" name="Slide Number Placeholder 10">
            <a:extLst>
              <a:ext uri="{FF2B5EF4-FFF2-40B4-BE49-F238E27FC236}">
                <a16:creationId xmlns:a16="http://schemas.microsoft.com/office/drawing/2014/main" id="{23284811-5087-4DF4-B035-101A141ACA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6358390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47CE4F-4ED7-4AF7-B24C-27B0C5DE1731}"/>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141605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597"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9847CE4F-4ED7-4AF7-B24C-27B0C5DE1731}"/>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84FC95E-BF72-4F0C-A58E-CE0E4018E405}"/>
              </a:ext>
            </a:extLst>
          </p:cNvPr>
          <p:cNvSpPr>
            <a:spLocks noGrp="1"/>
          </p:cNvSpPr>
          <p:nvPr>
            <p:ph type="title"/>
          </p:nvPr>
        </p:nvSpPr>
        <p:spPr>
          <a:xfrm>
            <a:off x="609919" y="294200"/>
            <a:ext cx="10978515" cy="590880"/>
          </a:xfrm>
        </p:spPr>
        <p:txBody>
          <a:bodyPr vert="horz"/>
          <a:lstStyle/>
          <a:p>
            <a:r>
              <a:rPr lang="en-US" dirty="0"/>
              <a:t>Appendix</a:t>
            </a:r>
            <a:br>
              <a:rPr lang="en-US" dirty="0"/>
            </a:br>
            <a:r>
              <a:rPr lang="en-US" sz="1600" dirty="0"/>
              <a:t>OTP recalculation showed that BPS reported accurately to DESE (1/3)</a:t>
            </a:r>
          </a:p>
        </p:txBody>
      </p:sp>
      <p:sp>
        <p:nvSpPr>
          <p:cNvPr id="14" name="Rectangle 13">
            <a:extLst>
              <a:ext uri="{FF2B5EF4-FFF2-40B4-BE49-F238E27FC236}">
                <a16:creationId xmlns:a16="http://schemas.microsoft.com/office/drawing/2014/main" id="{4A2F2FF8-FF43-4240-82FC-D50B99F3FBF9}"/>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7" name="TextBox 6">
            <a:extLst>
              <a:ext uri="{FF2B5EF4-FFF2-40B4-BE49-F238E27FC236}">
                <a16:creationId xmlns:a16="http://schemas.microsoft.com/office/drawing/2014/main" id="{0D046323-DE86-4D2D-87CD-BCDDEC6D7D32}"/>
              </a:ext>
            </a:extLst>
          </p:cNvPr>
          <p:cNvSpPr txBox="1"/>
          <p:nvPr/>
        </p:nvSpPr>
        <p:spPr>
          <a:xfrm>
            <a:off x="609918" y="1310731"/>
            <a:ext cx="10978514" cy="928459"/>
          </a:xfrm>
          <a:prstGeom prst="rect">
            <a:avLst/>
          </a:prstGeom>
          <a:solidFill>
            <a:srgbClr val="747480"/>
          </a:solidFill>
        </p:spPr>
        <p:txBody>
          <a:bodyPr wrap="square" lIns="93980" tIns="93980" rIns="93980" bIns="93980" rtlCol="0">
            <a:spAutoFit/>
          </a:bodyPr>
          <a:lstStyle/>
          <a:p>
            <a:pPr marL="0" marR="0" lvl="0" indent="0" algn="l" defTabSz="914400" rtl="0" eaLnBrk="1" fontAlgn="auto" latinLnBrk="0" hangingPunct="1">
              <a:lnSpc>
                <a:spcPct val="100000"/>
              </a:lnSpc>
              <a:spcBef>
                <a:spcPts val="0"/>
              </a:spcBef>
              <a:spcAft>
                <a:spcPts val="600"/>
              </a:spcAft>
              <a:buClr>
                <a:srgbClr val="27ACAA"/>
              </a:buClr>
              <a:buSzPct val="70000"/>
              <a:buFontTx/>
              <a:buNone/>
              <a:tabLst/>
              <a:defRPr/>
            </a:pPr>
            <a:r>
              <a:rPr kumimoji="0" lang="en-IN" sz="1600" b="0" i="0" u="none" strike="noStrike" kern="1200" cap="none" spc="0" normalizeH="0" baseline="0" noProof="0" dirty="0">
                <a:ln>
                  <a:noFill/>
                </a:ln>
                <a:solidFill>
                  <a:srgbClr val="FFFFFF"/>
                </a:solidFill>
                <a:effectLst/>
                <a:uLnTx/>
                <a:uFillTx/>
                <a:latin typeface="EYInterstate Light"/>
                <a:ea typeface="+mn-ea"/>
                <a:cs typeface="+mn-cs"/>
              </a:rPr>
              <a:t>The purpose of OTP recalculation is to perform an independent calculation of OTP metrics and compare against BPS reporting to DESE in order to measure OTP accuracy as reported to DESE. The bullets below summarize the steps taken to perform the independent recalculation</a:t>
            </a:r>
          </a:p>
        </p:txBody>
      </p:sp>
      <p:sp>
        <p:nvSpPr>
          <p:cNvPr id="4" name="Content Placeholder 3">
            <a:extLst>
              <a:ext uri="{FF2B5EF4-FFF2-40B4-BE49-F238E27FC236}">
                <a16:creationId xmlns:a16="http://schemas.microsoft.com/office/drawing/2014/main" id="{04847319-56A4-4110-B24C-DCB20051EC87}"/>
              </a:ext>
            </a:extLst>
          </p:cNvPr>
          <p:cNvSpPr>
            <a:spLocks noGrp="1"/>
          </p:cNvSpPr>
          <p:nvPr>
            <p:ph idx="4294967295"/>
          </p:nvPr>
        </p:nvSpPr>
        <p:spPr>
          <a:xfrm>
            <a:off x="609919" y="2482501"/>
            <a:ext cx="10981944" cy="1071062"/>
          </a:xfrm>
        </p:spPr>
        <p:txBody>
          <a:bodyPr wrap="square">
            <a:spAutoFit/>
          </a:bodyPr>
          <a:lstStyle/>
          <a:p>
            <a:pPr marL="356616" indent="-356616">
              <a:buClrTx/>
              <a:buFont typeface="EYInterstate" panose="02000503020000020004" pitchFamily="2" charset="0"/>
              <a:buChar char="•"/>
            </a:pPr>
            <a:r>
              <a:rPr lang="en-US" sz="1200" dirty="0"/>
              <a:t>For the planned routes, per week, a planned route dataset was created with routes planned for each day based on the days that the vehicle/route ran</a:t>
            </a:r>
          </a:p>
          <a:p>
            <a:pPr marL="356616" indent="-356616">
              <a:buClrTx/>
              <a:buFont typeface="EYInterstate" panose="02000503020000020004" pitchFamily="2" charset="0"/>
              <a:buChar char="•"/>
            </a:pPr>
            <a:r>
              <a:rPr lang="en-US" sz="1200" dirty="0"/>
              <a:t>This was then compared with the arrival dataset for the sample months (Sep21, Dec21, Jan22, Jun22) to find the missed planned routes</a:t>
            </a:r>
          </a:p>
          <a:p>
            <a:pPr marL="356616" indent="-356616">
              <a:buClrTx/>
              <a:buFont typeface="EYInterstate" panose="02000503020000020004" pitchFamily="2" charset="0"/>
              <a:buChar char="•"/>
            </a:pPr>
            <a:r>
              <a:rPr lang="en-US" sz="1200" dirty="0"/>
              <a:t>Based on the delay minutes captured by Onscreen (arrival dataset), flags for true OTP (within 15 minutes, within 30 minutes) were calculated</a:t>
            </a:r>
          </a:p>
          <a:p>
            <a:pPr marL="356616" indent="-356616">
              <a:buClrTx/>
              <a:buFont typeface="EYInterstate" panose="02000503020000020004" pitchFamily="2" charset="0"/>
              <a:buChar char="•"/>
            </a:pPr>
            <a:r>
              <a:rPr lang="en-US" sz="1200" dirty="0"/>
              <a:t>The first two days of September are September 9, 2021 and September 10, 2021</a:t>
            </a:r>
          </a:p>
          <a:p>
            <a:pPr marL="356616" indent="-356616">
              <a:buClrTx/>
              <a:buFont typeface="EYInterstate" panose="02000503020000020004" pitchFamily="2" charset="0"/>
              <a:buChar char="•"/>
            </a:pPr>
            <a:r>
              <a:rPr lang="en-US" sz="1200" dirty="0"/>
              <a:t>Based on the flags, the OTP metrics were calculated</a:t>
            </a:r>
          </a:p>
        </p:txBody>
      </p:sp>
      <p:sp>
        <p:nvSpPr>
          <p:cNvPr id="13" name="Content Placeholder 9">
            <a:extLst>
              <a:ext uri="{FF2B5EF4-FFF2-40B4-BE49-F238E27FC236}">
                <a16:creationId xmlns:a16="http://schemas.microsoft.com/office/drawing/2014/main" id="{FE21998D-6491-4487-8852-B9E2E8182716}"/>
              </a:ext>
            </a:extLst>
          </p:cNvPr>
          <p:cNvSpPr txBox="1">
            <a:spLocks/>
          </p:cNvSpPr>
          <p:nvPr/>
        </p:nvSpPr>
        <p:spPr>
          <a:xfrm>
            <a:off x="609919" y="3942571"/>
            <a:ext cx="5868062" cy="1603003"/>
          </a:xfrm>
          <a:prstGeom prst="rect">
            <a:avLst/>
          </a:prstGeom>
        </p:spPr>
        <p:txBody>
          <a:bodyPr vert="horz" wrap="square" lIns="46990" tIns="46990" rIns="46990" bIns="46990" rtlCol="0" anchor="t" anchorCtr="0">
            <a:spAutoFit/>
          </a:bodyPr>
          <a:lstStyle>
            <a:lvl1pPr marL="0" indent="0" algn="l" defTabSz="914400" rtl="0" eaLnBrk="1" latinLnBrk="0" hangingPunct="1">
              <a:spcBef>
                <a:spcPts val="0"/>
              </a:spcBef>
              <a:buClr>
                <a:schemeClr val="tx2"/>
              </a:buClr>
              <a:buSzPct val="110000"/>
              <a:buFont typeface="EYInterstate Light" panose="02000506000000020004" pitchFamily="2" charset="0"/>
              <a:buNone/>
              <a:defRPr sz="2000" kern="1200">
                <a:solidFill>
                  <a:schemeClr val="bg1"/>
                </a:solidFill>
                <a:latin typeface="EYInterstate Light" panose="02000506000000020004" pitchFamily="2" charset="0"/>
                <a:ea typeface="+mn-ea"/>
                <a:cs typeface="+mn-cs"/>
              </a:defRPr>
            </a:lvl1pPr>
            <a:lvl2pPr marL="0" indent="0" algn="l" defTabSz="914400" rtl="0" eaLnBrk="1" latinLnBrk="0" hangingPunct="1">
              <a:spcBef>
                <a:spcPts val="0"/>
              </a:spcBef>
              <a:buClr>
                <a:schemeClr val="tx2"/>
              </a:buClr>
              <a:buSzPct val="110000"/>
              <a:buFont typeface="EYInterstate Light" panose="02000506000000020004" pitchFamily="2" charset="0"/>
              <a:buNone/>
              <a:defRPr sz="1800" kern="1200">
                <a:solidFill>
                  <a:schemeClr val="bg1"/>
                </a:solidFill>
                <a:latin typeface="EYInterstate Light" panose="02000506000000020004" pitchFamily="2" charset="0"/>
                <a:ea typeface="+mn-ea"/>
                <a:cs typeface="+mn-cs"/>
              </a:defRPr>
            </a:lvl2pPr>
            <a:lvl3pPr marL="0" indent="0" algn="l" defTabSz="914400" rtl="0" eaLnBrk="1" latinLnBrk="0" hangingPunct="1">
              <a:spcBef>
                <a:spcPts val="0"/>
              </a:spcBef>
              <a:buClr>
                <a:schemeClr val="tx2"/>
              </a:buClr>
              <a:buSzPct val="110000"/>
              <a:buFont typeface="EYInterstate Light" panose="02000506000000020004" pitchFamily="2" charset="0"/>
              <a:buNone/>
              <a:defRPr sz="1600" kern="1200">
                <a:solidFill>
                  <a:schemeClr val="bg1"/>
                </a:solidFill>
                <a:latin typeface="EYInterstate Light" panose="02000506000000020004" pitchFamily="2" charset="0"/>
                <a:ea typeface="+mn-ea"/>
                <a:cs typeface="+mn-cs"/>
              </a:defRPr>
            </a:lvl3pPr>
            <a:lvl4pPr marL="0" indent="0" algn="l" defTabSz="914400" rtl="0" eaLnBrk="1" latinLnBrk="0" hangingPunct="1">
              <a:spcBef>
                <a:spcPts val="0"/>
              </a:spcBef>
              <a:buClr>
                <a:schemeClr val="tx2"/>
              </a:buClr>
              <a:buSzPct val="110000"/>
              <a:buFont typeface="EYInterstate Light" panose="02000506000000020004" pitchFamily="2" charset="0"/>
              <a:buNone/>
              <a:defRPr sz="1400" kern="1200">
                <a:solidFill>
                  <a:schemeClr val="bg1"/>
                </a:solidFill>
                <a:latin typeface="EYInterstate Light" panose="02000506000000020004" pitchFamily="2" charset="0"/>
                <a:ea typeface="+mn-ea"/>
                <a:cs typeface="+mn-cs"/>
              </a:defRPr>
            </a:lvl4pPr>
            <a:lvl5pPr marL="0" indent="0" algn="l" defTabSz="914400" rtl="0" eaLnBrk="1" latinLnBrk="0" hangingPunct="1">
              <a:spcBef>
                <a:spcPts val="0"/>
              </a:spcBef>
              <a:buClr>
                <a:schemeClr val="tx2"/>
              </a:buClr>
              <a:buSzPct val="110000"/>
              <a:buFont typeface="EYInterstate Light" panose="02000506000000020004" pitchFamily="2" charset="0"/>
              <a:buNone/>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
                <a:srgbClr val="FFE600"/>
              </a:buClr>
              <a:buSzPct val="110000"/>
              <a:buFont typeface="EYInterstate Light" panose="02000506000000020004" pitchFamily="2" charset="0"/>
              <a:buNone/>
              <a:tabLst/>
              <a:defRPr/>
            </a:pPr>
            <a:r>
              <a:rPr kumimoji="0" lang="en-US" sz="1100" b="1" i="1" u="none" strike="noStrike" kern="1200" cap="none" spc="0" normalizeH="0" baseline="0" noProof="0" dirty="0">
                <a:ln>
                  <a:noFill/>
                </a:ln>
                <a:solidFill>
                  <a:srgbClr val="2E2E38"/>
                </a:solidFill>
                <a:effectLst/>
                <a:uLnTx/>
                <a:uFillTx/>
                <a:latin typeface="EYInterstate Light"/>
                <a:ea typeface="+mn-ea"/>
                <a:cs typeface="+mn-cs"/>
              </a:rPr>
              <a:t>Note:</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True OTP (within 15 minutes, within 30 minutes) are calculated based on the school bell time, which is 15 minutes after the anchor time </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No uncovered routes for the month of September 2021 were provided by BPS because this was not systematically tracked by BPS until November 2021</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All-day buses are categorized based on the bus names shared by BPS</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September 7, 2021 data from the route planning dataset has been filtered out as those account for charter/private school transportation, which is not part of the arrival dataset</a:t>
            </a:r>
          </a:p>
        </p:txBody>
      </p:sp>
      <p:sp>
        <p:nvSpPr>
          <p:cNvPr id="12" name="TextBox 11">
            <a:extLst>
              <a:ext uri="{FF2B5EF4-FFF2-40B4-BE49-F238E27FC236}">
                <a16:creationId xmlns:a16="http://schemas.microsoft.com/office/drawing/2014/main" id="{60F1FE58-9ED4-40D9-8A75-76F462C4F863}"/>
              </a:ext>
            </a:extLst>
          </p:cNvPr>
          <p:cNvSpPr txBox="1"/>
          <p:nvPr/>
        </p:nvSpPr>
        <p:spPr>
          <a:xfrm>
            <a:off x="7005097" y="3942571"/>
            <a:ext cx="4849159" cy="1264449"/>
          </a:xfrm>
          <a:prstGeom prst="rect">
            <a:avLst/>
          </a:prstGeom>
          <a:noFill/>
        </p:spPr>
        <p:txBody>
          <a:bodyPr wrap="square" lIns="46990" tIns="46990" rIns="46990" bIns="46990">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100" b="1" i="1" u="none" strike="noStrike" kern="1200" cap="none" spc="0" normalizeH="0" baseline="0" noProof="0" dirty="0">
                <a:ln>
                  <a:noFill/>
                </a:ln>
                <a:solidFill>
                  <a:srgbClr val="2E2E38"/>
                </a:solidFill>
                <a:effectLst/>
                <a:uLnTx/>
                <a:uFillTx/>
                <a:latin typeface="EYInterstate Light"/>
                <a:ea typeface="+mn-ea"/>
                <a:cs typeface="+mn-cs"/>
              </a:rPr>
              <a:t>Formulas:</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OTP on-time % = true on-time/(total arrivals + uncovered routes)</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OTP within 15 min % = Within 15 min/(total arrivals + uncovered routes)</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OTP within 30 min % = Within 30 min/(total arrivals + uncovered routes)</a:t>
            </a:r>
          </a:p>
          <a:p>
            <a:pPr marL="171450" marR="0" lvl="0" indent="-171450" algn="l" defTabSz="914400" rtl="0" eaLnBrk="1" fontAlgn="auto" latinLnBrk="0" hangingPunct="1">
              <a:lnSpc>
                <a:spcPct val="100000"/>
              </a:lnSpc>
              <a:spcBef>
                <a:spcPts val="300"/>
              </a:spcBef>
              <a:spcAft>
                <a:spcPts val="0"/>
              </a:spcAft>
              <a:buClrTx/>
              <a:buSzPct val="100000"/>
              <a:buFont typeface="EYInterstate" panose="02000503020000020004" pitchFamily="2" charset="0"/>
              <a:buChar char="•"/>
              <a:tabLst/>
              <a:defRPr/>
            </a:pPr>
            <a:r>
              <a:rPr kumimoji="0" lang="en-US" sz="1100" b="0" i="1" u="none" strike="noStrike" kern="1200" cap="none" spc="0" normalizeH="0" baseline="0" noProof="0" dirty="0">
                <a:ln>
                  <a:noFill/>
                </a:ln>
                <a:solidFill>
                  <a:srgbClr val="2E2E38"/>
                </a:solidFill>
                <a:effectLst/>
                <a:uLnTx/>
                <a:uFillTx/>
                <a:latin typeface="EYInterstate Light"/>
                <a:ea typeface="+mn-ea"/>
                <a:cs typeface="+mn-cs"/>
              </a:rPr>
              <a:t>Uncovered routes % = uncovered routes/(total arrivals + uncovered routes)</a:t>
            </a:r>
          </a:p>
        </p:txBody>
      </p:sp>
      <p:sp>
        <p:nvSpPr>
          <p:cNvPr id="11" name="source_6380420058075255931" descr="Source">
            <a:extLst>
              <a:ext uri="{FF2B5EF4-FFF2-40B4-BE49-F238E27FC236}">
                <a16:creationId xmlns:a16="http://schemas.microsoft.com/office/drawing/2014/main" id="{F209CED9-2BE5-480A-9322-ACBDA822F581}"/>
              </a:ext>
            </a:extLst>
          </p:cNvPr>
          <p:cNvSpPr txBox="1"/>
          <p:nvPr/>
        </p:nvSpPr>
        <p:spPr>
          <a:xfrm>
            <a:off x="705097" y="6441170"/>
            <a:ext cx="2664404"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2021-22 AM bus – on time performance data reported to DESE; BPS OTP R-Script; EY DESE, BPS, and school interviews; BPS and DESE policies</a:t>
            </a:r>
          </a:p>
        </p:txBody>
      </p:sp>
      <p:sp>
        <p:nvSpPr>
          <p:cNvPr id="15" name="TextBox 14">
            <a:extLst>
              <a:ext uri="{FF2B5EF4-FFF2-40B4-BE49-F238E27FC236}">
                <a16:creationId xmlns:a16="http://schemas.microsoft.com/office/drawing/2014/main" id="{0AE420E1-5811-45B0-933F-A7C9A390F56F}"/>
              </a:ext>
            </a:extLst>
          </p:cNvPr>
          <p:cNvSpPr txBox="1"/>
          <p:nvPr/>
        </p:nvSpPr>
        <p:spPr>
          <a:xfrm>
            <a:off x="3573188" y="6399378"/>
            <a:ext cx="5051974"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120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1200" cap="none" spc="0" normalizeH="0" baseline="0" noProof="0" dirty="0">
              <a:ln>
                <a:noFill/>
              </a:ln>
              <a:solidFill>
                <a:srgbClr val="2E2E38"/>
              </a:solidFill>
              <a:effectLst/>
              <a:uLnTx/>
              <a:uFillTx/>
              <a:latin typeface="EYInterstate Light"/>
              <a:ea typeface="+mn-ea"/>
              <a:cs typeface="+mn-cs"/>
            </a:endParaRPr>
          </a:p>
        </p:txBody>
      </p:sp>
      <p:sp>
        <p:nvSpPr>
          <p:cNvPr id="3" name="Date Placeholder 2">
            <a:extLst>
              <a:ext uri="{FF2B5EF4-FFF2-40B4-BE49-F238E27FC236}">
                <a16:creationId xmlns:a16="http://schemas.microsoft.com/office/drawing/2014/main" id="{9CE9ECD2-009A-42D1-AD0E-6C8656EE81F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6" name="Slide Number Placeholder 5">
            <a:extLst>
              <a:ext uri="{FF2B5EF4-FFF2-40B4-BE49-F238E27FC236}">
                <a16:creationId xmlns:a16="http://schemas.microsoft.com/office/drawing/2014/main" id="{64853F08-4A99-4F3F-A8E1-72C32691A82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9926298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8108C72-0735-415A-BE31-1575B1D92F0B}"/>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1"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D8108C72-0735-415A-BE31-1575B1D92F0B}"/>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5C7289-C61A-429A-9847-03F3FAE54ED5}"/>
              </a:ext>
            </a:extLst>
          </p:cNvPr>
          <p:cNvSpPr>
            <a:spLocks noGrp="1"/>
          </p:cNvSpPr>
          <p:nvPr>
            <p:ph type="title"/>
          </p:nvPr>
        </p:nvSpPr>
        <p:spPr>
          <a:xfrm>
            <a:off x="609918" y="294200"/>
            <a:ext cx="10978515" cy="590400"/>
          </a:xfrm>
        </p:spPr>
        <p:txBody>
          <a:bodyPr vert="horz" anchor="t">
            <a:normAutofit/>
          </a:bodyPr>
          <a:lstStyle/>
          <a:p>
            <a:r>
              <a:rPr lang="en-US" dirty="0"/>
              <a:t>Appendix	</a:t>
            </a:r>
            <a:br>
              <a:rPr lang="en-US" dirty="0"/>
            </a:br>
            <a:r>
              <a:rPr lang="en-US" sz="1600" dirty="0"/>
              <a:t>OTP recalculation showed that BPS reported accurately to DESE (2/3)</a:t>
            </a:r>
          </a:p>
        </p:txBody>
      </p:sp>
      <p:sp>
        <p:nvSpPr>
          <p:cNvPr id="25" name="Rectangle 24">
            <a:extLst>
              <a:ext uri="{FF2B5EF4-FFF2-40B4-BE49-F238E27FC236}">
                <a16:creationId xmlns:a16="http://schemas.microsoft.com/office/drawing/2014/main" id="{CC4205E1-76A2-40AE-AC2A-CCD8D36C6037}"/>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11" name="TextBox 10">
            <a:extLst>
              <a:ext uri="{FF2B5EF4-FFF2-40B4-BE49-F238E27FC236}">
                <a16:creationId xmlns:a16="http://schemas.microsoft.com/office/drawing/2014/main" id="{CE1B4DA0-448B-4D57-AA9B-3CB787B22E6C}"/>
              </a:ext>
            </a:extLst>
          </p:cNvPr>
          <p:cNvSpPr txBox="1"/>
          <p:nvPr/>
        </p:nvSpPr>
        <p:spPr>
          <a:xfrm>
            <a:off x="606489" y="926614"/>
            <a:ext cx="10981944" cy="452432"/>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EYInterstate Light"/>
                <a:ea typeface="+mn-ea"/>
                <a:cs typeface="+mn-cs"/>
              </a:rPr>
              <a:t>Insights:</a:t>
            </a:r>
          </a:p>
          <a:p>
            <a:pPr marL="171450" marR="0" lvl="0" indent="-1714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January has the highest number of uncovered routes, causing the OTP to suffer drastically</a:t>
            </a:r>
          </a:p>
          <a:p>
            <a:pPr marL="171450" marR="0" lvl="0" indent="-1714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US" sz="900" b="0" i="0" u="none" strike="noStrike" kern="1200" cap="none" spc="0" normalizeH="0" baseline="0" noProof="0" dirty="0">
                <a:ln>
                  <a:noFill/>
                </a:ln>
                <a:solidFill>
                  <a:srgbClr val="2E2E38"/>
                </a:solidFill>
                <a:effectLst/>
                <a:uLnTx/>
                <a:uFillTx/>
                <a:latin typeface="EYInterstate Light"/>
                <a:ea typeface="+mn-ea"/>
                <a:cs typeface="+mn-cs"/>
              </a:rPr>
              <a:t>The performance is worse when considering arrivals within the anchor time (15 minutes before the school bell time (~45% on average of four sample months)</a:t>
            </a:r>
          </a:p>
        </p:txBody>
      </p:sp>
      <p:sp>
        <p:nvSpPr>
          <p:cNvPr id="29" name="Rectangle 28">
            <a:extLst>
              <a:ext uri="{FF2B5EF4-FFF2-40B4-BE49-F238E27FC236}">
                <a16:creationId xmlns:a16="http://schemas.microsoft.com/office/drawing/2014/main" id="{7A13A154-B4B4-4861-A951-28AE6342129C}"/>
              </a:ext>
            </a:extLst>
          </p:cNvPr>
          <p:cNvSpPr/>
          <p:nvPr/>
        </p:nvSpPr>
        <p:spPr>
          <a:xfrm>
            <a:off x="606489" y="1458548"/>
            <a:ext cx="10983439" cy="1903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Report submitted by BPS to DESE</a:t>
            </a:r>
          </a:p>
        </p:txBody>
      </p:sp>
      <p:graphicFrame>
        <p:nvGraphicFramePr>
          <p:cNvPr id="26" name="Table 25">
            <a:extLst>
              <a:ext uri="{FF2B5EF4-FFF2-40B4-BE49-F238E27FC236}">
                <a16:creationId xmlns:a16="http://schemas.microsoft.com/office/drawing/2014/main" id="{73918B8A-74EA-4519-8570-D891DC51E9CB}"/>
              </a:ext>
            </a:extLst>
          </p:cNvPr>
          <p:cNvGraphicFramePr>
            <a:graphicFrameLocks noGrp="1"/>
          </p:cNvGraphicFramePr>
          <p:nvPr/>
        </p:nvGraphicFramePr>
        <p:xfrm>
          <a:off x="609600" y="1648782"/>
          <a:ext cx="10979146" cy="1310640"/>
        </p:xfrm>
        <a:graphic>
          <a:graphicData uri="http://schemas.openxmlformats.org/drawingml/2006/table">
            <a:tbl>
              <a:tblPr firstRow="1" bandRow="1" bandCol="1">
                <a:tableStyleId>{2D5ABB26-0587-4C30-8999-92F81FD0307C}</a:tableStyleId>
              </a:tblPr>
              <a:tblGrid>
                <a:gridCol w="1112520">
                  <a:extLst>
                    <a:ext uri="{9D8B030D-6E8A-4147-A177-3AD203B41FA5}">
                      <a16:colId xmlns:a16="http://schemas.microsoft.com/office/drawing/2014/main" val="1935001372"/>
                    </a:ext>
                  </a:extLst>
                </a:gridCol>
                <a:gridCol w="896966">
                  <a:extLst>
                    <a:ext uri="{9D8B030D-6E8A-4147-A177-3AD203B41FA5}">
                      <a16:colId xmlns:a16="http://schemas.microsoft.com/office/drawing/2014/main" val="2933804262"/>
                    </a:ext>
                  </a:extLst>
                </a:gridCol>
                <a:gridCol w="896966">
                  <a:extLst>
                    <a:ext uri="{9D8B030D-6E8A-4147-A177-3AD203B41FA5}">
                      <a16:colId xmlns:a16="http://schemas.microsoft.com/office/drawing/2014/main" val="210535009"/>
                    </a:ext>
                  </a:extLst>
                </a:gridCol>
                <a:gridCol w="896966">
                  <a:extLst>
                    <a:ext uri="{9D8B030D-6E8A-4147-A177-3AD203B41FA5}">
                      <a16:colId xmlns:a16="http://schemas.microsoft.com/office/drawing/2014/main" val="3511878900"/>
                    </a:ext>
                  </a:extLst>
                </a:gridCol>
                <a:gridCol w="896966">
                  <a:extLst>
                    <a:ext uri="{9D8B030D-6E8A-4147-A177-3AD203B41FA5}">
                      <a16:colId xmlns:a16="http://schemas.microsoft.com/office/drawing/2014/main" val="2839175961"/>
                    </a:ext>
                  </a:extLst>
                </a:gridCol>
                <a:gridCol w="896966">
                  <a:extLst>
                    <a:ext uri="{9D8B030D-6E8A-4147-A177-3AD203B41FA5}">
                      <a16:colId xmlns:a16="http://schemas.microsoft.com/office/drawing/2014/main" val="544245170"/>
                    </a:ext>
                  </a:extLst>
                </a:gridCol>
                <a:gridCol w="896966">
                  <a:extLst>
                    <a:ext uri="{9D8B030D-6E8A-4147-A177-3AD203B41FA5}">
                      <a16:colId xmlns:a16="http://schemas.microsoft.com/office/drawing/2014/main" val="3106260695"/>
                    </a:ext>
                  </a:extLst>
                </a:gridCol>
                <a:gridCol w="896966">
                  <a:extLst>
                    <a:ext uri="{9D8B030D-6E8A-4147-A177-3AD203B41FA5}">
                      <a16:colId xmlns:a16="http://schemas.microsoft.com/office/drawing/2014/main" val="2471378896"/>
                    </a:ext>
                  </a:extLst>
                </a:gridCol>
                <a:gridCol w="896966">
                  <a:extLst>
                    <a:ext uri="{9D8B030D-6E8A-4147-A177-3AD203B41FA5}">
                      <a16:colId xmlns:a16="http://schemas.microsoft.com/office/drawing/2014/main" val="1404468357"/>
                    </a:ext>
                  </a:extLst>
                </a:gridCol>
                <a:gridCol w="896966">
                  <a:extLst>
                    <a:ext uri="{9D8B030D-6E8A-4147-A177-3AD203B41FA5}">
                      <a16:colId xmlns:a16="http://schemas.microsoft.com/office/drawing/2014/main" val="4240210259"/>
                    </a:ext>
                  </a:extLst>
                </a:gridCol>
                <a:gridCol w="896966">
                  <a:extLst>
                    <a:ext uri="{9D8B030D-6E8A-4147-A177-3AD203B41FA5}">
                      <a16:colId xmlns:a16="http://schemas.microsoft.com/office/drawing/2014/main" val="239726064"/>
                    </a:ext>
                  </a:extLst>
                </a:gridCol>
                <a:gridCol w="896966">
                  <a:extLst>
                    <a:ext uri="{9D8B030D-6E8A-4147-A177-3AD203B41FA5}">
                      <a16:colId xmlns:a16="http://schemas.microsoft.com/office/drawing/2014/main" val="220040856"/>
                    </a:ext>
                  </a:extLst>
                </a:gridCol>
              </a:tblGrid>
              <a:tr h="180945">
                <a:tc>
                  <a:txBody>
                    <a:bodyPr/>
                    <a:lstStyle/>
                    <a:p>
                      <a:pPr algn="ctr" fontAlgn="b"/>
                      <a:r>
                        <a:rPr lang="en-IN" sz="700" u="none" strike="noStrike" dirty="0">
                          <a:solidFill>
                            <a:schemeClr val="tx1"/>
                          </a:solidFill>
                          <a:effectLst/>
                          <a:latin typeface="+mn-lt"/>
                        </a:rPr>
                        <a:t>Months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OTP - before/at school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Total arrivals provided by BPS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Uncovered routes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Before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Uncovered routes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extLst>
                  <a:ext uri="{0D108BD9-81ED-4DB2-BD59-A6C34878D82A}">
                    <a16:rowId xmlns:a16="http://schemas.microsoft.com/office/drawing/2014/main" val="3837976758"/>
                  </a:ext>
                </a:extLst>
              </a:tr>
              <a:tr h="0">
                <a:tc>
                  <a:txBody>
                    <a:bodyPr/>
                    <a:lstStyle/>
                    <a:p>
                      <a:pPr algn="l" fontAlgn="b"/>
                      <a:r>
                        <a:rPr lang="en-IN" sz="700" u="none" strike="noStrike" dirty="0">
                          <a:solidFill>
                            <a:schemeClr val="bg1"/>
                          </a:solidFill>
                          <a:effectLst/>
                          <a:latin typeface="+mn-lt"/>
                        </a:rPr>
                        <a:t>First 2 days of Sept</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65.00%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86.00%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92.00%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4.70%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1035918350"/>
                  </a:ext>
                </a:extLst>
              </a:tr>
              <a:tr h="0">
                <a:tc>
                  <a:txBody>
                    <a:bodyPr/>
                    <a:lstStyle/>
                    <a:p>
                      <a:pPr algn="l" fontAlgn="b"/>
                      <a:r>
                        <a:rPr lang="en-IN" sz="700" u="none" strike="noStrike" dirty="0">
                          <a:solidFill>
                            <a:schemeClr val="bg1"/>
                          </a:solidFill>
                          <a:effectLst/>
                          <a:latin typeface="+mn-lt"/>
                        </a:rPr>
                        <a:t>September 2021</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83.00%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95.00%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97.00%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2.40%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3793651135"/>
                  </a:ext>
                </a:extLst>
              </a:tr>
              <a:tr h="0">
                <a:tc>
                  <a:txBody>
                    <a:bodyPr/>
                    <a:lstStyle/>
                    <a:p>
                      <a:pPr algn="l" fontAlgn="b"/>
                      <a:r>
                        <a:rPr lang="en-IN" sz="700" u="none" strike="noStrike" dirty="0">
                          <a:solidFill>
                            <a:schemeClr val="bg1"/>
                          </a:solidFill>
                          <a:effectLst/>
                          <a:latin typeface="+mn-lt"/>
                        </a:rPr>
                        <a:t>December 2021</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92.00%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97.00%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98.00%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1.50%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3516584860"/>
                  </a:ext>
                </a:extLst>
              </a:tr>
              <a:tr h="0">
                <a:tc>
                  <a:txBody>
                    <a:bodyPr/>
                    <a:lstStyle/>
                    <a:p>
                      <a:pPr algn="l" fontAlgn="b"/>
                      <a:r>
                        <a:rPr lang="en-IN" sz="700" u="none" strike="noStrike" dirty="0">
                          <a:solidFill>
                            <a:schemeClr val="bg1"/>
                          </a:solidFill>
                          <a:effectLst/>
                          <a:latin typeface="+mn-lt"/>
                        </a:rPr>
                        <a:t>January 2022</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87.00%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93.00%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94.00%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4.60%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941972271"/>
                  </a:ext>
                </a:extLst>
              </a:tr>
              <a:tr h="0">
                <a:tc>
                  <a:txBody>
                    <a:bodyPr/>
                    <a:lstStyle/>
                    <a:p>
                      <a:pPr algn="l" fontAlgn="b"/>
                      <a:r>
                        <a:rPr lang="en-IN" sz="700" u="none" strike="noStrike" dirty="0">
                          <a:solidFill>
                            <a:schemeClr val="bg1"/>
                          </a:solidFill>
                          <a:effectLst/>
                          <a:latin typeface="+mn-lt"/>
                        </a:rPr>
                        <a:t>June 2022</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91.00%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97.00%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98.00%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1.40%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1440704406"/>
                  </a:ext>
                </a:extLst>
              </a:tr>
            </a:tbl>
          </a:graphicData>
        </a:graphic>
      </p:graphicFrame>
      <p:sp>
        <p:nvSpPr>
          <p:cNvPr id="30" name="Rectangle 29">
            <a:extLst>
              <a:ext uri="{FF2B5EF4-FFF2-40B4-BE49-F238E27FC236}">
                <a16:creationId xmlns:a16="http://schemas.microsoft.com/office/drawing/2014/main" id="{8FA5557F-89CA-4117-BCAF-C4C00BA9E82D}"/>
              </a:ext>
            </a:extLst>
          </p:cNvPr>
          <p:cNvSpPr/>
          <p:nvPr/>
        </p:nvSpPr>
        <p:spPr>
          <a:xfrm>
            <a:off x="609919" y="3031552"/>
            <a:ext cx="10980010" cy="1903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EY recalculation (Including all-day buses)</a:t>
            </a:r>
          </a:p>
        </p:txBody>
      </p:sp>
      <p:graphicFrame>
        <p:nvGraphicFramePr>
          <p:cNvPr id="27" name="Table 26">
            <a:extLst>
              <a:ext uri="{FF2B5EF4-FFF2-40B4-BE49-F238E27FC236}">
                <a16:creationId xmlns:a16="http://schemas.microsoft.com/office/drawing/2014/main" id="{1E6B52AB-25B6-435F-B62B-27BBD85518BE}"/>
              </a:ext>
            </a:extLst>
          </p:cNvPr>
          <p:cNvGraphicFramePr>
            <a:graphicFrameLocks noGrp="1"/>
          </p:cNvGraphicFramePr>
          <p:nvPr/>
        </p:nvGraphicFramePr>
        <p:xfrm>
          <a:off x="609600" y="3229842"/>
          <a:ext cx="10979146" cy="1310640"/>
        </p:xfrm>
        <a:graphic>
          <a:graphicData uri="http://schemas.openxmlformats.org/drawingml/2006/table">
            <a:tbl>
              <a:tblPr firstRow="1" bandRow="1" bandCol="1">
                <a:tableStyleId>{2D5ABB26-0587-4C30-8999-92F81FD0307C}</a:tableStyleId>
              </a:tblPr>
              <a:tblGrid>
                <a:gridCol w="1112520">
                  <a:extLst>
                    <a:ext uri="{9D8B030D-6E8A-4147-A177-3AD203B41FA5}">
                      <a16:colId xmlns:a16="http://schemas.microsoft.com/office/drawing/2014/main" val="1935001372"/>
                    </a:ext>
                  </a:extLst>
                </a:gridCol>
                <a:gridCol w="896966">
                  <a:extLst>
                    <a:ext uri="{9D8B030D-6E8A-4147-A177-3AD203B41FA5}">
                      <a16:colId xmlns:a16="http://schemas.microsoft.com/office/drawing/2014/main" val="2933804262"/>
                    </a:ext>
                  </a:extLst>
                </a:gridCol>
                <a:gridCol w="896966">
                  <a:extLst>
                    <a:ext uri="{9D8B030D-6E8A-4147-A177-3AD203B41FA5}">
                      <a16:colId xmlns:a16="http://schemas.microsoft.com/office/drawing/2014/main" val="210535009"/>
                    </a:ext>
                  </a:extLst>
                </a:gridCol>
                <a:gridCol w="896966">
                  <a:extLst>
                    <a:ext uri="{9D8B030D-6E8A-4147-A177-3AD203B41FA5}">
                      <a16:colId xmlns:a16="http://schemas.microsoft.com/office/drawing/2014/main" val="3511878900"/>
                    </a:ext>
                  </a:extLst>
                </a:gridCol>
                <a:gridCol w="896966">
                  <a:extLst>
                    <a:ext uri="{9D8B030D-6E8A-4147-A177-3AD203B41FA5}">
                      <a16:colId xmlns:a16="http://schemas.microsoft.com/office/drawing/2014/main" val="2839175961"/>
                    </a:ext>
                  </a:extLst>
                </a:gridCol>
                <a:gridCol w="896966">
                  <a:extLst>
                    <a:ext uri="{9D8B030D-6E8A-4147-A177-3AD203B41FA5}">
                      <a16:colId xmlns:a16="http://schemas.microsoft.com/office/drawing/2014/main" val="544245170"/>
                    </a:ext>
                  </a:extLst>
                </a:gridCol>
                <a:gridCol w="896966">
                  <a:extLst>
                    <a:ext uri="{9D8B030D-6E8A-4147-A177-3AD203B41FA5}">
                      <a16:colId xmlns:a16="http://schemas.microsoft.com/office/drawing/2014/main" val="3106260695"/>
                    </a:ext>
                  </a:extLst>
                </a:gridCol>
                <a:gridCol w="896966">
                  <a:extLst>
                    <a:ext uri="{9D8B030D-6E8A-4147-A177-3AD203B41FA5}">
                      <a16:colId xmlns:a16="http://schemas.microsoft.com/office/drawing/2014/main" val="2471378896"/>
                    </a:ext>
                  </a:extLst>
                </a:gridCol>
                <a:gridCol w="896966">
                  <a:extLst>
                    <a:ext uri="{9D8B030D-6E8A-4147-A177-3AD203B41FA5}">
                      <a16:colId xmlns:a16="http://schemas.microsoft.com/office/drawing/2014/main" val="1404468357"/>
                    </a:ext>
                  </a:extLst>
                </a:gridCol>
                <a:gridCol w="896966">
                  <a:extLst>
                    <a:ext uri="{9D8B030D-6E8A-4147-A177-3AD203B41FA5}">
                      <a16:colId xmlns:a16="http://schemas.microsoft.com/office/drawing/2014/main" val="4240210259"/>
                    </a:ext>
                  </a:extLst>
                </a:gridCol>
                <a:gridCol w="896966">
                  <a:extLst>
                    <a:ext uri="{9D8B030D-6E8A-4147-A177-3AD203B41FA5}">
                      <a16:colId xmlns:a16="http://schemas.microsoft.com/office/drawing/2014/main" val="239726064"/>
                    </a:ext>
                  </a:extLst>
                </a:gridCol>
                <a:gridCol w="896966">
                  <a:extLst>
                    <a:ext uri="{9D8B030D-6E8A-4147-A177-3AD203B41FA5}">
                      <a16:colId xmlns:a16="http://schemas.microsoft.com/office/drawing/2014/main" val="220040856"/>
                    </a:ext>
                  </a:extLst>
                </a:gridCol>
              </a:tblGrid>
              <a:tr h="180945">
                <a:tc>
                  <a:txBody>
                    <a:bodyPr/>
                    <a:lstStyle/>
                    <a:p>
                      <a:pPr algn="ctr" fontAlgn="b"/>
                      <a:r>
                        <a:rPr lang="en-IN" sz="700" u="none" strike="noStrike" dirty="0">
                          <a:solidFill>
                            <a:schemeClr val="tx1"/>
                          </a:solidFill>
                          <a:effectLst/>
                          <a:latin typeface="+mn-lt"/>
                        </a:rPr>
                        <a:t>Months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OTP - before/at school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Total arrivals provided by BPS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Uncovered routes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Before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Uncovered routes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extLst>
                  <a:ext uri="{0D108BD9-81ED-4DB2-BD59-A6C34878D82A}">
                    <a16:rowId xmlns:a16="http://schemas.microsoft.com/office/drawing/2014/main" val="3837976758"/>
                  </a:ext>
                </a:extLst>
              </a:tr>
              <a:tr h="0">
                <a:tc>
                  <a:txBody>
                    <a:bodyPr/>
                    <a:lstStyle/>
                    <a:p>
                      <a:pPr algn="l" fontAlgn="b"/>
                      <a:r>
                        <a:rPr lang="en-IN" sz="700" u="none" strike="noStrike" dirty="0">
                          <a:solidFill>
                            <a:schemeClr val="bg1"/>
                          </a:solidFill>
                          <a:effectLst/>
                          <a:latin typeface="+mn-lt"/>
                        </a:rPr>
                        <a:t>First 2 days of Sept</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439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1,652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2,178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2,344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2,400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b="0" i="0" u="none" strike="noStrike" dirty="0">
                          <a:solidFill>
                            <a:schemeClr val="tx1"/>
                          </a:solidFill>
                          <a:effectLst/>
                          <a:latin typeface="+mn-l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tc>
                  <a:txBody>
                    <a:bodyPr/>
                    <a:lstStyle/>
                    <a:p>
                      <a:pPr algn="ctr" fontAlgn="b"/>
                      <a:r>
                        <a:rPr lang="en-IN" sz="700" u="none" strike="noStrike" dirty="0">
                          <a:solidFill>
                            <a:schemeClr val="bg1"/>
                          </a:solidFill>
                          <a:effectLst/>
                          <a:latin typeface="+mn-lt"/>
                        </a:rPr>
                        <a:t>18.29%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68.83%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90.75%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97.67%</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latin typeface="+mn-lt"/>
                        </a:rPr>
                        <a:t>N/A</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947373325"/>
                  </a:ext>
                </a:extLst>
              </a:tr>
              <a:tr h="0">
                <a:tc>
                  <a:txBody>
                    <a:bodyPr/>
                    <a:lstStyle/>
                    <a:p>
                      <a:pPr algn="l" fontAlgn="b"/>
                      <a:r>
                        <a:rPr lang="en-IN" sz="700" u="none" strike="noStrike" dirty="0">
                          <a:solidFill>
                            <a:schemeClr val="bg1"/>
                          </a:solidFill>
                          <a:effectLst/>
                          <a:latin typeface="+mn-lt"/>
                        </a:rPr>
                        <a:t>September 2021</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6,483</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17,324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19,728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20,144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20,335</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baseline="30000" dirty="0">
                          <a:solidFill>
                            <a:schemeClr val="tx1"/>
                          </a:solidFill>
                          <a:effectLst/>
                          <a:latin typeface="+mn-lt"/>
                        </a:rPr>
                        <a:t>1</a:t>
                      </a:r>
                      <a:r>
                        <a:rPr lang="en-IN" sz="700" u="none" strike="noStrike" dirty="0">
                          <a:solidFill>
                            <a:schemeClr val="tx1"/>
                          </a:solidFill>
                          <a:effectLst/>
                          <a:latin typeface="+mn-lt"/>
                        </a:rPr>
                        <a:t>N/A</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tc>
                  <a:txBody>
                    <a:bodyPr/>
                    <a:lstStyle/>
                    <a:p>
                      <a:pPr algn="ctr" fontAlgn="b"/>
                      <a:r>
                        <a:rPr lang="en-IN" sz="700" u="none" strike="noStrike" dirty="0">
                          <a:solidFill>
                            <a:schemeClr val="bg1"/>
                          </a:solidFill>
                          <a:effectLst/>
                          <a:latin typeface="+mn-lt"/>
                        </a:rPr>
                        <a:t>31.88%</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85.19%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97.01%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99.06%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latin typeface="+mn-lt"/>
                        </a:rPr>
                        <a:t>N/A</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93651135"/>
                  </a:ext>
                </a:extLst>
              </a:tr>
              <a:tr h="0">
                <a:tc>
                  <a:txBody>
                    <a:bodyPr/>
                    <a:lstStyle/>
                    <a:p>
                      <a:pPr algn="l" fontAlgn="b"/>
                      <a:r>
                        <a:rPr lang="en-IN" sz="700" u="none" strike="noStrike" dirty="0">
                          <a:solidFill>
                            <a:schemeClr val="bg1"/>
                          </a:solidFill>
                          <a:effectLst/>
                          <a:latin typeface="+mn-lt"/>
                        </a:rPr>
                        <a:t>December 2021</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9,697</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18,498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19,494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19,624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19,670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368</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48.39%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92.31%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97.29%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97.93%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1.84%</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3516584860"/>
                  </a:ext>
                </a:extLst>
              </a:tr>
              <a:tr h="0">
                <a:tc>
                  <a:txBody>
                    <a:bodyPr/>
                    <a:lstStyle/>
                    <a:p>
                      <a:pPr algn="l" fontAlgn="b"/>
                      <a:r>
                        <a:rPr lang="en-IN" sz="700" u="none" strike="noStrike" dirty="0">
                          <a:solidFill>
                            <a:schemeClr val="bg1"/>
                          </a:solidFill>
                          <a:effectLst/>
                          <a:latin typeface="+mn-lt"/>
                        </a:rPr>
                        <a:t>January 2022</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10,166</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18,306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19,431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19,694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19,801</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1,147</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48.53%</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87.39%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92.76%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94.01%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5.48%</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941972271"/>
                  </a:ext>
                </a:extLst>
              </a:tr>
              <a:tr h="0">
                <a:tc>
                  <a:txBody>
                    <a:bodyPr/>
                    <a:lstStyle/>
                    <a:p>
                      <a:pPr algn="l" fontAlgn="b"/>
                      <a:r>
                        <a:rPr lang="en-IN" sz="700" u="none" strike="noStrike" dirty="0">
                          <a:solidFill>
                            <a:schemeClr val="bg1"/>
                          </a:solidFill>
                          <a:effectLst/>
                          <a:latin typeface="+mn-lt"/>
                        </a:rPr>
                        <a:t>June 2022</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11,658</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20,553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21,781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21,958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21,985</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319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52.27%</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92.15%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97.66%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mn-lt"/>
                        </a:rPr>
                        <a:t>98.45%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1.43%</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1440704406"/>
                  </a:ext>
                </a:extLst>
              </a:tr>
            </a:tbl>
          </a:graphicData>
        </a:graphic>
      </p:graphicFrame>
      <p:sp>
        <p:nvSpPr>
          <p:cNvPr id="31" name="Rectangle 30">
            <a:extLst>
              <a:ext uri="{FF2B5EF4-FFF2-40B4-BE49-F238E27FC236}">
                <a16:creationId xmlns:a16="http://schemas.microsoft.com/office/drawing/2014/main" id="{CF986395-A954-408A-B5FB-E562F8BA30CA}"/>
              </a:ext>
            </a:extLst>
          </p:cNvPr>
          <p:cNvSpPr/>
          <p:nvPr/>
        </p:nvSpPr>
        <p:spPr>
          <a:xfrm>
            <a:off x="606489" y="4563042"/>
            <a:ext cx="10983439" cy="1903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Difference between report submitted by BPS to DESE and EY recalculation (Including all-day buses)</a:t>
            </a:r>
          </a:p>
        </p:txBody>
      </p:sp>
      <p:graphicFrame>
        <p:nvGraphicFramePr>
          <p:cNvPr id="28" name="Table 27">
            <a:extLst>
              <a:ext uri="{FF2B5EF4-FFF2-40B4-BE49-F238E27FC236}">
                <a16:creationId xmlns:a16="http://schemas.microsoft.com/office/drawing/2014/main" id="{189E8AFC-278D-44D3-BB48-001934CD6377}"/>
              </a:ext>
            </a:extLst>
          </p:cNvPr>
          <p:cNvGraphicFramePr>
            <a:graphicFrameLocks noGrp="1"/>
          </p:cNvGraphicFramePr>
          <p:nvPr/>
        </p:nvGraphicFramePr>
        <p:xfrm>
          <a:off x="609599" y="4759070"/>
          <a:ext cx="10976844" cy="1310640"/>
        </p:xfrm>
        <a:graphic>
          <a:graphicData uri="http://schemas.openxmlformats.org/drawingml/2006/table">
            <a:tbl>
              <a:tblPr firstRow="1" bandRow="1" bandCol="1">
                <a:tableStyleId>{2D5ABB26-0587-4C30-8999-92F81FD0307C}</a:tableStyleId>
              </a:tblPr>
              <a:tblGrid>
                <a:gridCol w="1112148">
                  <a:extLst>
                    <a:ext uri="{9D8B030D-6E8A-4147-A177-3AD203B41FA5}">
                      <a16:colId xmlns:a16="http://schemas.microsoft.com/office/drawing/2014/main" val="1935001372"/>
                    </a:ext>
                  </a:extLst>
                </a:gridCol>
                <a:gridCol w="896940">
                  <a:extLst>
                    <a:ext uri="{9D8B030D-6E8A-4147-A177-3AD203B41FA5}">
                      <a16:colId xmlns:a16="http://schemas.microsoft.com/office/drawing/2014/main" val="2933804262"/>
                    </a:ext>
                  </a:extLst>
                </a:gridCol>
                <a:gridCol w="896666">
                  <a:extLst>
                    <a:ext uri="{9D8B030D-6E8A-4147-A177-3AD203B41FA5}">
                      <a16:colId xmlns:a16="http://schemas.microsoft.com/office/drawing/2014/main" val="210535009"/>
                    </a:ext>
                  </a:extLst>
                </a:gridCol>
                <a:gridCol w="896940">
                  <a:extLst>
                    <a:ext uri="{9D8B030D-6E8A-4147-A177-3AD203B41FA5}">
                      <a16:colId xmlns:a16="http://schemas.microsoft.com/office/drawing/2014/main" val="3511878900"/>
                    </a:ext>
                  </a:extLst>
                </a:gridCol>
                <a:gridCol w="896666">
                  <a:extLst>
                    <a:ext uri="{9D8B030D-6E8A-4147-A177-3AD203B41FA5}">
                      <a16:colId xmlns:a16="http://schemas.microsoft.com/office/drawing/2014/main" val="2839175961"/>
                    </a:ext>
                  </a:extLst>
                </a:gridCol>
                <a:gridCol w="896940">
                  <a:extLst>
                    <a:ext uri="{9D8B030D-6E8A-4147-A177-3AD203B41FA5}">
                      <a16:colId xmlns:a16="http://schemas.microsoft.com/office/drawing/2014/main" val="544245170"/>
                    </a:ext>
                  </a:extLst>
                </a:gridCol>
                <a:gridCol w="896666">
                  <a:extLst>
                    <a:ext uri="{9D8B030D-6E8A-4147-A177-3AD203B41FA5}">
                      <a16:colId xmlns:a16="http://schemas.microsoft.com/office/drawing/2014/main" val="3106260695"/>
                    </a:ext>
                  </a:extLst>
                </a:gridCol>
                <a:gridCol w="896940">
                  <a:extLst>
                    <a:ext uri="{9D8B030D-6E8A-4147-A177-3AD203B41FA5}">
                      <a16:colId xmlns:a16="http://schemas.microsoft.com/office/drawing/2014/main" val="2258177711"/>
                    </a:ext>
                  </a:extLst>
                </a:gridCol>
                <a:gridCol w="896666">
                  <a:extLst>
                    <a:ext uri="{9D8B030D-6E8A-4147-A177-3AD203B41FA5}">
                      <a16:colId xmlns:a16="http://schemas.microsoft.com/office/drawing/2014/main" val="2471378896"/>
                    </a:ext>
                  </a:extLst>
                </a:gridCol>
                <a:gridCol w="896940">
                  <a:extLst>
                    <a:ext uri="{9D8B030D-6E8A-4147-A177-3AD203B41FA5}">
                      <a16:colId xmlns:a16="http://schemas.microsoft.com/office/drawing/2014/main" val="1404468357"/>
                    </a:ext>
                  </a:extLst>
                </a:gridCol>
                <a:gridCol w="896666">
                  <a:extLst>
                    <a:ext uri="{9D8B030D-6E8A-4147-A177-3AD203B41FA5}">
                      <a16:colId xmlns:a16="http://schemas.microsoft.com/office/drawing/2014/main" val="4240210259"/>
                    </a:ext>
                  </a:extLst>
                </a:gridCol>
                <a:gridCol w="896666">
                  <a:extLst>
                    <a:ext uri="{9D8B030D-6E8A-4147-A177-3AD203B41FA5}">
                      <a16:colId xmlns:a16="http://schemas.microsoft.com/office/drawing/2014/main" val="220040856"/>
                    </a:ext>
                  </a:extLst>
                </a:gridCol>
              </a:tblGrid>
              <a:tr h="224596">
                <a:tc>
                  <a:txBody>
                    <a:bodyPr/>
                    <a:lstStyle/>
                    <a:p>
                      <a:pPr algn="ctr" fontAlgn="b"/>
                      <a:r>
                        <a:rPr lang="en-IN" sz="700" u="none" strike="noStrike" dirty="0">
                          <a:solidFill>
                            <a:schemeClr val="tx1"/>
                          </a:solidFill>
                          <a:effectLst/>
                          <a:latin typeface="+mn-lt"/>
                        </a:rPr>
                        <a:t>Months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OTP - before/at school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Total arrivals provided by BPS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Uncovered routes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Before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mn-lt"/>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n-lt"/>
                        </a:rPr>
                        <a:t>Uncovered routes</a:t>
                      </a:r>
                      <a:endParaRPr lang="en-IN" sz="700" b="0" i="0" u="none" strike="noStrike" dirty="0">
                        <a:solidFill>
                          <a:schemeClr val="tx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extLst>
                  <a:ext uri="{0D108BD9-81ED-4DB2-BD59-A6C34878D82A}">
                    <a16:rowId xmlns:a16="http://schemas.microsoft.com/office/drawing/2014/main" val="3837976758"/>
                  </a:ext>
                </a:extLst>
              </a:tr>
              <a:tr h="146637">
                <a:tc>
                  <a:txBody>
                    <a:bodyPr/>
                    <a:lstStyle/>
                    <a:p>
                      <a:pPr algn="l" fontAlgn="b"/>
                      <a:r>
                        <a:rPr lang="en-IN" sz="700" u="none" strike="noStrike" dirty="0">
                          <a:solidFill>
                            <a:schemeClr val="bg1"/>
                          </a:solidFill>
                          <a:effectLst/>
                          <a:latin typeface="+mn-lt"/>
                        </a:rPr>
                        <a:t>First 2 days of Sept</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 (3.83)%</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5">
                        <a:lumMod val="20000"/>
                        <a:lumOff val="80000"/>
                      </a:schemeClr>
                    </a:solidFill>
                  </a:tcPr>
                </a:tc>
                <a:tc>
                  <a:txBody>
                    <a:bodyPr/>
                    <a:lstStyle/>
                    <a:p>
                      <a:pPr algn="ctr" fontAlgn="b"/>
                      <a:r>
                        <a:rPr lang="en-IN" sz="700" u="none" strike="noStrike" dirty="0">
                          <a:solidFill>
                            <a:schemeClr val="bg1"/>
                          </a:solidFill>
                          <a:effectLst/>
                          <a:latin typeface="+mn-lt"/>
                        </a:rPr>
                        <a:t> (4.75)%</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5">
                        <a:lumMod val="20000"/>
                        <a:lumOff val="80000"/>
                      </a:schemeClr>
                    </a:solidFill>
                  </a:tcPr>
                </a:tc>
                <a:tc>
                  <a:txBody>
                    <a:bodyPr/>
                    <a:lstStyle/>
                    <a:p>
                      <a:pPr algn="ctr" fontAlgn="b"/>
                      <a:r>
                        <a:rPr lang="en-IN" sz="700" u="none" strike="noStrike" dirty="0">
                          <a:solidFill>
                            <a:schemeClr val="bg1"/>
                          </a:solidFill>
                          <a:effectLst/>
                          <a:latin typeface="+mn-lt"/>
                        </a:rPr>
                        <a:t> (5.67)%</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5">
                        <a:lumMod val="20000"/>
                        <a:lumOff val="80000"/>
                      </a:schemeClr>
                    </a:solidFill>
                  </a:tcPr>
                </a:tc>
                <a:tc>
                  <a:txBody>
                    <a:bodyPr/>
                    <a:lstStyle/>
                    <a:p>
                      <a:pPr algn="ctr" fontAlgn="b"/>
                      <a:r>
                        <a:rPr lang="en-IN" sz="700" u="none" strike="noStrike" dirty="0">
                          <a:solidFill>
                            <a:schemeClr val="bg1"/>
                          </a:solidFill>
                          <a:effectLst/>
                          <a:latin typeface="+mn-lt"/>
                        </a:rPr>
                        <a:t>4.70%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11659773"/>
                  </a:ext>
                </a:extLst>
              </a:tr>
              <a:tr h="146637">
                <a:tc>
                  <a:txBody>
                    <a:bodyPr/>
                    <a:lstStyle/>
                    <a:p>
                      <a:pPr algn="l" fontAlgn="b"/>
                      <a:r>
                        <a:rPr lang="en-IN" sz="700" u="none" strike="noStrike" dirty="0">
                          <a:solidFill>
                            <a:schemeClr val="bg1"/>
                          </a:solidFill>
                          <a:effectLst/>
                          <a:latin typeface="+mn-lt"/>
                        </a:rPr>
                        <a:t>September 2021</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 (2.19)%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6">
                        <a:lumMod val="20000"/>
                        <a:lumOff val="80000"/>
                      </a:schemeClr>
                    </a:solidFill>
                  </a:tcPr>
                </a:tc>
                <a:tc>
                  <a:txBody>
                    <a:bodyPr/>
                    <a:lstStyle/>
                    <a:p>
                      <a:pPr algn="ctr" fontAlgn="b"/>
                      <a:r>
                        <a:rPr lang="en-IN" sz="700" u="none" strike="noStrike" dirty="0">
                          <a:solidFill>
                            <a:schemeClr val="bg1"/>
                          </a:solidFill>
                          <a:effectLst/>
                          <a:latin typeface="+mn-lt"/>
                        </a:rPr>
                        <a:t> (2.01)%</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6">
                        <a:lumMod val="20000"/>
                        <a:lumOff val="80000"/>
                      </a:schemeClr>
                    </a:solidFill>
                  </a:tcPr>
                </a:tc>
                <a:tc>
                  <a:txBody>
                    <a:bodyPr/>
                    <a:lstStyle/>
                    <a:p>
                      <a:pPr algn="ctr" fontAlgn="b"/>
                      <a:r>
                        <a:rPr lang="en-IN" sz="700" u="none" strike="noStrike" dirty="0">
                          <a:solidFill>
                            <a:schemeClr val="bg1"/>
                          </a:solidFill>
                          <a:effectLst/>
                          <a:latin typeface="+mn-lt"/>
                        </a:rPr>
                        <a:t> (2.06)%</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6">
                        <a:lumMod val="20000"/>
                        <a:lumOff val="80000"/>
                      </a:schemeClr>
                    </a:solidFill>
                  </a:tcPr>
                </a:tc>
                <a:tc>
                  <a:txBody>
                    <a:bodyPr/>
                    <a:lstStyle/>
                    <a:p>
                      <a:pPr algn="ctr" fontAlgn="b"/>
                      <a:r>
                        <a:rPr lang="en-IN" sz="700" u="none" strike="noStrike" dirty="0">
                          <a:solidFill>
                            <a:schemeClr val="bg1"/>
                          </a:solidFill>
                          <a:effectLst/>
                          <a:latin typeface="+mn-lt"/>
                        </a:rPr>
                        <a:t>2.40%</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93651135"/>
                  </a:ext>
                </a:extLst>
              </a:tr>
              <a:tr h="146637">
                <a:tc>
                  <a:txBody>
                    <a:bodyPr/>
                    <a:lstStyle/>
                    <a:p>
                      <a:pPr algn="l" fontAlgn="b"/>
                      <a:r>
                        <a:rPr lang="en-IN" sz="700" u="none" strike="noStrike" dirty="0">
                          <a:solidFill>
                            <a:schemeClr val="bg1"/>
                          </a:solidFill>
                          <a:effectLst/>
                          <a:latin typeface="+mn-lt"/>
                        </a:rPr>
                        <a:t>December 2021</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 (0.31)%</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(0.29)%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(0.07)%</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(0.34)%</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6584860"/>
                  </a:ext>
                </a:extLst>
              </a:tr>
              <a:tr h="146637">
                <a:tc>
                  <a:txBody>
                    <a:bodyPr/>
                    <a:lstStyle/>
                    <a:p>
                      <a:pPr algn="l" fontAlgn="b"/>
                      <a:r>
                        <a:rPr lang="en-IN" sz="700" u="none" strike="noStrike" dirty="0">
                          <a:solidFill>
                            <a:schemeClr val="bg1"/>
                          </a:solidFill>
                          <a:effectLst/>
                          <a:latin typeface="+mn-lt"/>
                        </a:rPr>
                        <a:t>January 2022</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 (0.39)%</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(0.24)%</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(0.01)%</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(0.88)%</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1972271"/>
                  </a:ext>
                </a:extLst>
              </a:tr>
              <a:tr h="146637">
                <a:tc>
                  <a:txBody>
                    <a:bodyPr/>
                    <a:lstStyle/>
                    <a:p>
                      <a:pPr algn="l" fontAlgn="b"/>
                      <a:r>
                        <a:rPr lang="en-IN" sz="700" u="none" strike="noStrike" dirty="0">
                          <a:solidFill>
                            <a:schemeClr val="bg1"/>
                          </a:solidFill>
                          <a:effectLst/>
                          <a:latin typeface="+mn-lt"/>
                        </a:rPr>
                        <a:t>June 2022</a:t>
                      </a:r>
                      <a:endParaRPr lang="en-IN" sz="700" b="0" i="0" u="none" strike="noStrike" dirty="0">
                        <a:solidFill>
                          <a:schemeClr val="bg1"/>
                        </a:solidFill>
                        <a:effectLst/>
                        <a:latin typeface="+mn-lt"/>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N/A</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latin typeface="+mn-lt"/>
                        </a:rPr>
                        <a:t> (1.15)%</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tx2">
                        <a:lumMod val="20000"/>
                        <a:lumOff val="80000"/>
                      </a:schemeClr>
                    </a:solidFill>
                  </a:tcPr>
                </a:tc>
                <a:tc>
                  <a:txBody>
                    <a:bodyPr/>
                    <a:lstStyle/>
                    <a:p>
                      <a:pPr algn="ctr" fontAlgn="b"/>
                      <a:r>
                        <a:rPr lang="en-IN" sz="700" u="none" strike="noStrike" dirty="0">
                          <a:solidFill>
                            <a:schemeClr val="bg1"/>
                          </a:solidFill>
                          <a:effectLst/>
                          <a:latin typeface="+mn-lt"/>
                        </a:rPr>
                        <a:t> (0.66)%</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(0.45)%</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latin typeface="+mn-lt"/>
                        </a:rPr>
                        <a:t> (0.03)%</a:t>
                      </a:r>
                      <a:endParaRPr lang="en-IN" sz="700" b="0" i="0" u="none" strike="noStrike" dirty="0">
                        <a:solidFill>
                          <a:schemeClr val="bg1"/>
                        </a:solidFill>
                        <a:effectLst/>
                        <a:latin typeface="+mn-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0704406"/>
                  </a:ext>
                </a:extLst>
              </a:tr>
            </a:tbl>
          </a:graphicData>
        </a:graphic>
      </p:graphicFrame>
      <p:grpSp>
        <p:nvGrpSpPr>
          <p:cNvPr id="10" name="Group 9" descr="First 2 days of September and September 2021 months data used to recalculate for September was missing uncovered routes, potentially impacting the differences observed">
            <a:extLst>
              <a:ext uri="{FF2B5EF4-FFF2-40B4-BE49-F238E27FC236}">
                <a16:creationId xmlns:a16="http://schemas.microsoft.com/office/drawing/2014/main" id="{21CE08F9-EEED-40FA-A4BC-14FA9C4E6D88}"/>
              </a:ext>
            </a:extLst>
          </p:cNvPr>
          <p:cNvGrpSpPr/>
          <p:nvPr/>
        </p:nvGrpSpPr>
        <p:grpSpPr>
          <a:xfrm>
            <a:off x="537882" y="5055049"/>
            <a:ext cx="11122586" cy="1309242"/>
            <a:chOff x="537882" y="5055049"/>
            <a:chExt cx="11122586" cy="1309242"/>
          </a:xfrm>
        </p:grpSpPr>
        <p:sp>
          <p:nvSpPr>
            <p:cNvPr id="9" name="Rectangle 8">
              <a:extLst>
                <a:ext uri="{FF2B5EF4-FFF2-40B4-BE49-F238E27FC236}">
                  <a16:creationId xmlns:a16="http://schemas.microsoft.com/office/drawing/2014/main" id="{C003BD07-E4D4-40F4-8B0F-38C7C51734A3}"/>
                </a:ext>
                <a:ext uri="{C183D7F6-B498-43B3-948B-1728B52AA6E4}">
                  <adec:decorative xmlns:adec="http://schemas.microsoft.com/office/drawing/2017/decorative" val="1"/>
                </a:ext>
              </a:extLst>
            </p:cNvPr>
            <p:cNvSpPr/>
            <p:nvPr/>
          </p:nvSpPr>
          <p:spPr>
            <a:xfrm>
              <a:off x="537882" y="5055049"/>
              <a:ext cx="11122586" cy="452432"/>
            </a:xfrm>
            <a:prstGeom prst="rect">
              <a:avLst/>
            </a:prstGeom>
            <a:noFill/>
            <a:ln w="38100">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					</a:t>
              </a:r>
            </a:p>
          </p:txBody>
        </p:sp>
        <p:sp>
          <p:nvSpPr>
            <p:cNvPr id="23" name="Rectangle 22">
              <a:extLst>
                <a:ext uri="{FF2B5EF4-FFF2-40B4-BE49-F238E27FC236}">
                  <a16:creationId xmlns:a16="http://schemas.microsoft.com/office/drawing/2014/main" id="{42A62048-E316-4612-8D94-FC6CFA4B11D2}"/>
                </a:ext>
                <a:ext uri="{C183D7F6-B498-43B3-948B-1728B52AA6E4}">
                  <adec:decorative xmlns:adec="http://schemas.microsoft.com/office/drawing/2017/decorative" val="1"/>
                </a:ext>
              </a:extLst>
            </p:cNvPr>
            <p:cNvSpPr/>
            <p:nvPr/>
          </p:nvSpPr>
          <p:spPr>
            <a:xfrm>
              <a:off x="4576190" y="6079832"/>
              <a:ext cx="3105049" cy="284459"/>
            </a:xfrm>
            <a:prstGeom prst="rect">
              <a:avLst/>
            </a:prstGeom>
            <a:noFill/>
            <a:ln w="28575">
              <a:solidFill>
                <a:schemeClr val="accent3"/>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2E2E38"/>
                  </a:solidFill>
                  <a:effectLst/>
                  <a:uLnTx/>
                  <a:uFillTx/>
                  <a:latin typeface="EYInterstate Light"/>
                  <a:ea typeface="+mn-ea"/>
                  <a:cs typeface="+mn-cs"/>
                </a:rPr>
                <a:t>Data used to recalculate for September was missing uncovered routes, potentially impacting the differences observed</a:t>
              </a:r>
            </a:p>
          </p:txBody>
        </p:sp>
      </p:grpSp>
      <p:sp>
        <p:nvSpPr>
          <p:cNvPr id="4" name="TextBox 3">
            <a:extLst>
              <a:ext uri="{FF2B5EF4-FFF2-40B4-BE49-F238E27FC236}">
                <a16:creationId xmlns:a16="http://schemas.microsoft.com/office/drawing/2014/main" id="{52ABFD75-09EA-4196-9DB9-EF8038DF857E}"/>
              </a:ext>
            </a:extLst>
          </p:cNvPr>
          <p:cNvSpPr txBox="1"/>
          <p:nvPr/>
        </p:nvSpPr>
        <p:spPr>
          <a:xfrm>
            <a:off x="625705" y="6127183"/>
            <a:ext cx="3743095" cy="350865"/>
          </a:xfrm>
          <a:prstGeom prst="rect">
            <a:avLst/>
          </a:prstGeom>
          <a:noFill/>
        </p:spPr>
        <p:txBody>
          <a:bodyPr wrap="squar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800" b="0" i="0" u="none" strike="noStrike" kern="1200" cap="none" spc="0" normalizeH="0" baseline="30000" noProof="0" dirty="0">
                <a:ln>
                  <a:noFill/>
                </a:ln>
                <a:solidFill>
                  <a:srgbClr val="2E2E38"/>
                </a:solidFill>
                <a:effectLst/>
                <a:uLnTx/>
                <a:uFillTx/>
                <a:latin typeface="EYInterstate Light"/>
                <a:ea typeface="+mn-ea"/>
                <a:cs typeface="+mn-cs"/>
              </a:rPr>
              <a:t>1</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Metrics for the month of September and first two days of September are off by ~2% and ~4%, which could be a result of uncovered routes being unaccounted for due to absence of data.</a:t>
            </a:r>
          </a:p>
        </p:txBody>
      </p:sp>
      <p:sp>
        <p:nvSpPr>
          <p:cNvPr id="13" name="Rectangle 12">
            <a:extLst>
              <a:ext uri="{FF2B5EF4-FFF2-40B4-BE49-F238E27FC236}">
                <a16:creationId xmlns:a16="http://schemas.microsoft.com/office/drawing/2014/main" id="{1E8EC955-59B5-4403-9046-F0A9D90F56D4}"/>
              </a:ext>
              <a:ext uri="{C183D7F6-B498-43B3-948B-1728B52AA6E4}">
                <adec:decorative xmlns:adec="http://schemas.microsoft.com/office/drawing/2017/decorative" val="1"/>
              </a:ext>
            </a:extLst>
          </p:cNvPr>
          <p:cNvSpPr/>
          <p:nvPr/>
        </p:nvSpPr>
        <p:spPr>
          <a:xfrm>
            <a:off x="8041892" y="6180922"/>
            <a:ext cx="95250" cy="104774"/>
          </a:xfrm>
          <a:prstGeom prst="rect">
            <a:avLst/>
          </a:prstGeom>
          <a:solidFill>
            <a:schemeClr val="accent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3" name="TextBox 2">
            <a:extLst>
              <a:ext uri="{FF2B5EF4-FFF2-40B4-BE49-F238E27FC236}">
                <a16:creationId xmlns:a16="http://schemas.microsoft.com/office/drawing/2014/main" id="{E7159D91-738E-49D2-9232-2EA130BAFAE9}"/>
              </a:ext>
            </a:extLst>
          </p:cNvPr>
          <p:cNvSpPr txBox="1"/>
          <p:nvPr/>
        </p:nvSpPr>
        <p:spPr>
          <a:xfrm>
            <a:off x="8262974" y="6162521"/>
            <a:ext cx="403957" cy="141577"/>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0 to |1|%</a:t>
            </a:r>
          </a:p>
        </p:txBody>
      </p:sp>
      <p:sp>
        <p:nvSpPr>
          <p:cNvPr id="14" name="Rectangle 13">
            <a:extLst>
              <a:ext uri="{FF2B5EF4-FFF2-40B4-BE49-F238E27FC236}">
                <a16:creationId xmlns:a16="http://schemas.microsoft.com/office/drawing/2014/main" id="{5DB541A1-78AD-492E-8152-52969AF89F4F}"/>
              </a:ext>
              <a:ext uri="{C183D7F6-B498-43B3-948B-1728B52AA6E4}">
                <adec:decorative xmlns:adec="http://schemas.microsoft.com/office/drawing/2017/decorative" val="1"/>
              </a:ext>
            </a:extLst>
          </p:cNvPr>
          <p:cNvSpPr/>
          <p:nvPr/>
        </p:nvSpPr>
        <p:spPr>
          <a:xfrm>
            <a:off x="8792763" y="6180922"/>
            <a:ext cx="95250" cy="104774"/>
          </a:xfrm>
          <a:prstGeom prst="rect">
            <a:avLst/>
          </a:prstGeom>
          <a:solidFill>
            <a:schemeClr val="tx2">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5" name="TextBox 14">
            <a:extLst>
              <a:ext uri="{FF2B5EF4-FFF2-40B4-BE49-F238E27FC236}">
                <a16:creationId xmlns:a16="http://schemas.microsoft.com/office/drawing/2014/main" id="{D0315E28-CC82-4330-BFFB-54773271B806}"/>
              </a:ext>
            </a:extLst>
          </p:cNvPr>
          <p:cNvSpPr txBox="1"/>
          <p:nvPr/>
        </p:nvSpPr>
        <p:spPr>
          <a:xfrm>
            <a:off x="9013845" y="6162521"/>
            <a:ext cx="528991" cy="141577"/>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|1|% to |2|%</a:t>
            </a:r>
          </a:p>
        </p:txBody>
      </p:sp>
      <p:sp>
        <p:nvSpPr>
          <p:cNvPr id="12" name="Rectangle 11">
            <a:extLst>
              <a:ext uri="{FF2B5EF4-FFF2-40B4-BE49-F238E27FC236}">
                <a16:creationId xmlns:a16="http://schemas.microsoft.com/office/drawing/2014/main" id="{1F76D7F5-9356-406E-91C5-57819094A787}"/>
              </a:ext>
              <a:ext uri="{C183D7F6-B498-43B3-948B-1728B52AA6E4}">
                <adec:decorative xmlns:adec="http://schemas.microsoft.com/office/drawing/2017/decorative" val="1"/>
              </a:ext>
            </a:extLst>
          </p:cNvPr>
          <p:cNvSpPr/>
          <p:nvPr/>
        </p:nvSpPr>
        <p:spPr>
          <a:xfrm>
            <a:off x="9668668" y="6180922"/>
            <a:ext cx="95250" cy="104774"/>
          </a:xfrm>
          <a:prstGeom prst="rect">
            <a:avLst/>
          </a:prstGeom>
          <a:solidFill>
            <a:schemeClr val="accent6">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6" name="TextBox 15">
            <a:extLst>
              <a:ext uri="{FF2B5EF4-FFF2-40B4-BE49-F238E27FC236}">
                <a16:creationId xmlns:a16="http://schemas.microsoft.com/office/drawing/2014/main" id="{4BEB27FA-AD4A-47D7-8D8C-34508707ADA3}"/>
              </a:ext>
            </a:extLst>
          </p:cNvPr>
          <p:cNvSpPr txBox="1"/>
          <p:nvPr/>
        </p:nvSpPr>
        <p:spPr>
          <a:xfrm>
            <a:off x="9889750" y="6162521"/>
            <a:ext cx="528991" cy="141577"/>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|2|% to |3|%</a:t>
            </a:r>
          </a:p>
        </p:txBody>
      </p:sp>
      <p:sp>
        <p:nvSpPr>
          <p:cNvPr id="5" name="Rectangle 4">
            <a:extLst>
              <a:ext uri="{FF2B5EF4-FFF2-40B4-BE49-F238E27FC236}">
                <a16:creationId xmlns:a16="http://schemas.microsoft.com/office/drawing/2014/main" id="{6399E6E3-A814-4BF5-B6DF-FE112C6C6527}"/>
              </a:ext>
              <a:ext uri="{C183D7F6-B498-43B3-948B-1728B52AA6E4}">
                <adec:decorative xmlns:adec="http://schemas.microsoft.com/office/drawing/2017/decorative" val="1"/>
              </a:ext>
            </a:extLst>
          </p:cNvPr>
          <p:cNvSpPr/>
          <p:nvPr/>
        </p:nvSpPr>
        <p:spPr>
          <a:xfrm>
            <a:off x="10544573" y="6180922"/>
            <a:ext cx="95250" cy="104774"/>
          </a:xfrm>
          <a:prstGeom prst="rect">
            <a:avLst/>
          </a:prstGeom>
          <a:solidFill>
            <a:schemeClr val="accent5">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7" name="TextBox 16">
            <a:extLst>
              <a:ext uri="{FF2B5EF4-FFF2-40B4-BE49-F238E27FC236}">
                <a16:creationId xmlns:a16="http://schemas.microsoft.com/office/drawing/2014/main" id="{45EAADDA-3808-4020-BF93-728E821DE76D}"/>
              </a:ext>
            </a:extLst>
          </p:cNvPr>
          <p:cNvSpPr txBox="1"/>
          <p:nvPr/>
        </p:nvSpPr>
        <p:spPr>
          <a:xfrm>
            <a:off x="10765653" y="6162521"/>
            <a:ext cx="253274" cy="141577"/>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&gt;|3|%</a:t>
            </a:r>
          </a:p>
        </p:txBody>
      </p:sp>
      <p:sp>
        <p:nvSpPr>
          <p:cNvPr id="24" name="source_6380420058075255931" descr="Source">
            <a:extLst>
              <a:ext uri="{FF2B5EF4-FFF2-40B4-BE49-F238E27FC236}">
                <a16:creationId xmlns:a16="http://schemas.microsoft.com/office/drawing/2014/main" id="{89BD8C40-BB5B-4096-AF0C-332A77A71BA6}"/>
              </a:ext>
            </a:extLst>
          </p:cNvPr>
          <p:cNvSpPr txBox="1"/>
          <p:nvPr/>
        </p:nvSpPr>
        <p:spPr>
          <a:xfrm>
            <a:off x="705097" y="6513445"/>
            <a:ext cx="2664404"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2021-22 AM bus – on time performance data reported to DESE; BPS OTP R-Script; EY DESE, BPS, and school interviews</a:t>
            </a:r>
          </a:p>
        </p:txBody>
      </p:sp>
      <p:sp>
        <p:nvSpPr>
          <p:cNvPr id="32" name="TextBox 31">
            <a:extLst>
              <a:ext uri="{FF2B5EF4-FFF2-40B4-BE49-F238E27FC236}">
                <a16:creationId xmlns:a16="http://schemas.microsoft.com/office/drawing/2014/main" id="{0CB11460-9872-4C4B-A752-1951DA2832D7}"/>
              </a:ext>
            </a:extLst>
          </p:cNvPr>
          <p:cNvSpPr txBox="1"/>
          <p:nvPr/>
        </p:nvSpPr>
        <p:spPr>
          <a:xfrm>
            <a:off x="3572933" y="6415310"/>
            <a:ext cx="5052229"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6" name="Date Placeholder 5">
            <a:extLst>
              <a:ext uri="{FF2B5EF4-FFF2-40B4-BE49-F238E27FC236}">
                <a16:creationId xmlns:a16="http://schemas.microsoft.com/office/drawing/2014/main" id="{3FA46CEF-DFFD-4776-9BA1-5A98AD26BE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8" name="Slide Number Placeholder 7">
            <a:extLst>
              <a:ext uri="{FF2B5EF4-FFF2-40B4-BE49-F238E27FC236}">
                <a16:creationId xmlns:a16="http://schemas.microsoft.com/office/drawing/2014/main" id="{EBB686A8-0BDF-42C3-A5D0-965B877FD64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5454339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55A4E60-7C40-4CA9-8ADB-846EDCEC4F4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722265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5"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055A4E60-7C40-4CA9-8ADB-846EDCEC4F43}"/>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Title 1">
            <a:extLst>
              <a:ext uri="{FF2B5EF4-FFF2-40B4-BE49-F238E27FC236}">
                <a16:creationId xmlns:a16="http://schemas.microsoft.com/office/drawing/2014/main" id="{08A8E71C-9F58-0B6A-EA9C-9A258BE89D16}"/>
              </a:ext>
            </a:extLst>
          </p:cNvPr>
          <p:cNvSpPr>
            <a:spLocks noGrp="1"/>
          </p:cNvSpPr>
          <p:nvPr>
            <p:ph type="title"/>
          </p:nvPr>
        </p:nvSpPr>
        <p:spPr>
          <a:xfrm>
            <a:off x="609918" y="294200"/>
            <a:ext cx="10978515" cy="590400"/>
          </a:xfrm>
        </p:spPr>
        <p:txBody>
          <a:bodyPr vert="horz" anchor="t">
            <a:normAutofit/>
          </a:bodyPr>
          <a:lstStyle/>
          <a:p>
            <a:r>
              <a:rPr lang="en-US" dirty="0"/>
              <a:t>Appendix</a:t>
            </a:r>
            <a:br>
              <a:rPr lang="en-US" dirty="0"/>
            </a:br>
            <a:r>
              <a:rPr lang="en-US" sz="1600" dirty="0"/>
              <a:t>OTP recalculation showed that BPS reported accurately to DESE (3/3)</a:t>
            </a:r>
          </a:p>
        </p:txBody>
      </p:sp>
      <p:sp>
        <p:nvSpPr>
          <p:cNvPr id="19" name="Rectangle 18">
            <a:extLst>
              <a:ext uri="{FF2B5EF4-FFF2-40B4-BE49-F238E27FC236}">
                <a16:creationId xmlns:a16="http://schemas.microsoft.com/office/drawing/2014/main" id="{9EA24371-FC6D-4B9E-B27E-F0F3C48CDF27}"/>
              </a:ext>
            </a:extLst>
          </p:cNvPr>
          <p:cNvSpPr/>
          <p:nvPr/>
        </p:nvSpPr>
        <p:spPr>
          <a:xfrm>
            <a:off x="8951913" y="78411"/>
            <a:ext cx="2614545" cy="373895"/>
          </a:xfrm>
          <a:prstGeom prst="rect">
            <a:avLst/>
          </a:prstGeom>
          <a:solidFill>
            <a:srgbClr val="7E40E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FFFFFF"/>
                </a:solidFill>
                <a:effectLst/>
                <a:uLnTx/>
                <a:uFillTx/>
                <a:latin typeface="EYInterstate Light"/>
                <a:ea typeface="+mn-ea"/>
                <a:cs typeface="+mn-cs"/>
              </a:rPr>
              <a:t>5. AM bus – on time performance</a:t>
            </a:r>
          </a:p>
        </p:txBody>
      </p:sp>
      <p:sp>
        <p:nvSpPr>
          <p:cNvPr id="6" name="TextBox 5">
            <a:extLst>
              <a:ext uri="{FF2B5EF4-FFF2-40B4-BE49-F238E27FC236}">
                <a16:creationId xmlns:a16="http://schemas.microsoft.com/office/drawing/2014/main" id="{F4D808FF-6E68-4F6E-8FFB-DF4091A4340B}"/>
              </a:ext>
            </a:extLst>
          </p:cNvPr>
          <p:cNvSpPr txBox="1"/>
          <p:nvPr/>
        </p:nvSpPr>
        <p:spPr>
          <a:xfrm>
            <a:off x="609918" y="992483"/>
            <a:ext cx="10981944" cy="590931"/>
          </a:xfrm>
          <a:prstGeom prst="rect">
            <a:avLst/>
          </a:prstGeom>
          <a:noFill/>
        </p:spPr>
        <p:txBody>
          <a:bodyPr wrap="square" lIns="0" tIns="36576"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2E2E38"/>
                </a:solidFill>
                <a:effectLst/>
                <a:uLnTx/>
                <a:uFillTx/>
                <a:latin typeface="EYInterstate Light"/>
                <a:ea typeface="+mn-ea"/>
                <a:cs typeface="+mn-cs"/>
              </a:rPr>
              <a:t>Insights:</a:t>
            </a:r>
          </a:p>
          <a:p>
            <a:pPr marL="171450" marR="0" lvl="0" indent="-1714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IN" sz="900" b="0" i="0" u="none" strike="noStrike" kern="1200" cap="none" spc="0" normalizeH="0" baseline="0" noProof="0" dirty="0">
                <a:ln>
                  <a:noFill/>
                </a:ln>
                <a:solidFill>
                  <a:srgbClr val="2E2E38"/>
                </a:solidFill>
                <a:effectLst/>
                <a:uLnTx/>
                <a:uFillTx/>
                <a:latin typeface="EYInterstate Light"/>
                <a:ea typeface="+mn-ea"/>
                <a:cs typeface="+mn-cs"/>
              </a:rPr>
              <a:t>Calculated the OTP metrics including and excluding the all-day buses</a:t>
            </a:r>
          </a:p>
          <a:p>
            <a:pPr marL="171450" marR="0" lvl="0" indent="-1714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IN" sz="900" b="0" i="0" u="none" strike="noStrike" kern="1200" cap="none" spc="0" normalizeH="0" baseline="0" noProof="0" dirty="0">
                <a:ln>
                  <a:noFill/>
                </a:ln>
                <a:solidFill>
                  <a:srgbClr val="2E2E38"/>
                </a:solidFill>
                <a:effectLst/>
                <a:uLnTx/>
                <a:uFillTx/>
                <a:latin typeface="EYInterstate Light"/>
                <a:ea typeface="+mn-ea"/>
                <a:cs typeface="+mn-cs"/>
              </a:rPr>
              <a:t>The OTP calculation for morning bus routes should be calculated without the all-day buses in the calculation; however, for the years 2021-22, all-day buses are not filtered out of the calculation</a:t>
            </a:r>
          </a:p>
          <a:p>
            <a:pPr marL="171450" marR="0" lvl="0" indent="-171450" algn="l" defTabSz="914400" rtl="0" eaLnBrk="1" fontAlgn="auto" latinLnBrk="0" hangingPunct="1">
              <a:lnSpc>
                <a:spcPct val="100000"/>
              </a:lnSpc>
              <a:spcBef>
                <a:spcPts val="0"/>
              </a:spcBef>
              <a:spcAft>
                <a:spcPts val="0"/>
              </a:spcAft>
              <a:buClr>
                <a:srgbClr val="2E2E38"/>
              </a:buClr>
              <a:buSzPct val="100000"/>
              <a:buFont typeface="EYInterstate" panose="02000503020000020004" pitchFamily="2" charset="0"/>
              <a:buChar char="•"/>
              <a:tabLst/>
              <a:defRPr/>
            </a:pPr>
            <a:r>
              <a:rPr kumimoji="0" lang="en-IN" sz="900" b="0" i="0" u="none" strike="noStrike" kern="1200" cap="none" spc="0" normalizeH="0" baseline="0" noProof="0" dirty="0">
                <a:ln>
                  <a:noFill/>
                </a:ln>
                <a:solidFill>
                  <a:srgbClr val="2E2E38"/>
                </a:solidFill>
                <a:effectLst/>
                <a:uLnTx/>
                <a:uFillTx/>
                <a:latin typeface="EYInterstate Light"/>
                <a:ea typeface="+mn-ea"/>
                <a:cs typeface="+mn-cs"/>
              </a:rPr>
              <a:t>Based on the calculation above, the all-day buses do not have a significant effect on OTP metrics</a:t>
            </a:r>
          </a:p>
        </p:txBody>
      </p:sp>
      <p:sp>
        <p:nvSpPr>
          <p:cNvPr id="23" name="Rectangle 22">
            <a:extLst>
              <a:ext uri="{FF2B5EF4-FFF2-40B4-BE49-F238E27FC236}">
                <a16:creationId xmlns:a16="http://schemas.microsoft.com/office/drawing/2014/main" id="{7203AFEF-9FB9-4116-9DD0-EC7607255053}"/>
              </a:ext>
            </a:extLst>
          </p:cNvPr>
          <p:cNvSpPr/>
          <p:nvPr/>
        </p:nvSpPr>
        <p:spPr>
          <a:xfrm>
            <a:off x="611541" y="1594641"/>
            <a:ext cx="10986743" cy="1903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EY recalculation (Including all-day buses)</a:t>
            </a:r>
          </a:p>
        </p:txBody>
      </p:sp>
      <p:graphicFrame>
        <p:nvGraphicFramePr>
          <p:cNvPr id="21" name="Table 20">
            <a:extLst>
              <a:ext uri="{FF2B5EF4-FFF2-40B4-BE49-F238E27FC236}">
                <a16:creationId xmlns:a16="http://schemas.microsoft.com/office/drawing/2014/main" id="{EB2236E1-9271-47F8-BEFD-169FA5AE0FCE}"/>
              </a:ext>
            </a:extLst>
          </p:cNvPr>
          <p:cNvGraphicFramePr>
            <a:graphicFrameLocks noGrp="1"/>
          </p:cNvGraphicFramePr>
          <p:nvPr/>
        </p:nvGraphicFramePr>
        <p:xfrm>
          <a:off x="609600" y="1783879"/>
          <a:ext cx="10982267" cy="1332978"/>
        </p:xfrm>
        <a:graphic>
          <a:graphicData uri="http://schemas.openxmlformats.org/drawingml/2006/table">
            <a:tbl>
              <a:tblPr firstRow="1" bandRow="1" bandCol="1">
                <a:tableStyleId>{2D5ABB26-0587-4C30-8999-92F81FD0307C}</a:tableStyleId>
              </a:tblPr>
              <a:tblGrid>
                <a:gridCol w="1112836">
                  <a:extLst>
                    <a:ext uri="{9D8B030D-6E8A-4147-A177-3AD203B41FA5}">
                      <a16:colId xmlns:a16="http://schemas.microsoft.com/office/drawing/2014/main" val="1935001372"/>
                    </a:ext>
                  </a:extLst>
                </a:gridCol>
                <a:gridCol w="897221">
                  <a:extLst>
                    <a:ext uri="{9D8B030D-6E8A-4147-A177-3AD203B41FA5}">
                      <a16:colId xmlns:a16="http://schemas.microsoft.com/office/drawing/2014/main" val="479216570"/>
                    </a:ext>
                  </a:extLst>
                </a:gridCol>
                <a:gridCol w="897221">
                  <a:extLst>
                    <a:ext uri="{9D8B030D-6E8A-4147-A177-3AD203B41FA5}">
                      <a16:colId xmlns:a16="http://schemas.microsoft.com/office/drawing/2014/main" val="2933804262"/>
                    </a:ext>
                  </a:extLst>
                </a:gridCol>
                <a:gridCol w="897221">
                  <a:extLst>
                    <a:ext uri="{9D8B030D-6E8A-4147-A177-3AD203B41FA5}">
                      <a16:colId xmlns:a16="http://schemas.microsoft.com/office/drawing/2014/main" val="210535009"/>
                    </a:ext>
                  </a:extLst>
                </a:gridCol>
                <a:gridCol w="897221">
                  <a:extLst>
                    <a:ext uri="{9D8B030D-6E8A-4147-A177-3AD203B41FA5}">
                      <a16:colId xmlns:a16="http://schemas.microsoft.com/office/drawing/2014/main" val="3511878900"/>
                    </a:ext>
                  </a:extLst>
                </a:gridCol>
                <a:gridCol w="897221">
                  <a:extLst>
                    <a:ext uri="{9D8B030D-6E8A-4147-A177-3AD203B41FA5}">
                      <a16:colId xmlns:a16="http://schemas.microsoft.com/office/drawing/2014/main" val="544245170"/>
                    </a:ext>
                  </a:extLst>
                </a:gridCol>
                <a:gridCol w="897221">
                  <a:extLst>
                    <a:ext uri="{9D8B030D-6E8A-4147-A177-3AD203B41FA5}">
                      <a16:colId xmlns:a16="http://schemas.microsoft.com/office/drawing/2014/main" val="3106260695"/>
                    </a:ext>
                  </a:extLst>
                </a:gridCol>
                <a:gridCol w="897221">
                  <a:extLst>
                    <a:ext uri="{9D8B030D-6E8A-4147-A177-3AD203B41FA5}">
                      <a16:colId xmlns:a16="http://schemas.microsoft.com/office/drawing/2014/main" val="2471378896"/>
                    </a:ext>
                  </a:extLst>
                </a:gridCol>
                <a:gridCol w="897221">
                  <a:extLst>
                    <a:ext uri="{9D8B030D-6E8A-4147-A177-3AD203B41FA5}">
                      <a16:colId xmlns:a16="http://schemas.microsoft.com/office/drawing/2014/main" val="1404468357"/>
                    </a:ext>
                  </a:extLst>
                </a:gridCol>
                <a:gridCol w="897221">
                  <a:extLst>
                    <a:ext uri="{9D8B030D-6E8A-4147-A177-3AD203B41FA5}">
                      <a16:colId xmlns:a16="http://schemas.microsoft.com/office/drawing/2014/main" val="4240210259"/>
                    </a:ext>
                  </a:extLst>
                </a:gridCol>
                <a:gridCol w="897221">
                  <a:extLst>
                    <a:ext uri="{9D8B030D-6E8A-4147-A177-3AD203B41FA5}">
                      <a16:colId xmlns:a16="http://schemas.microsoft.com/office/drawing/2014/main" val="239726064"/>
                    </a:ext>
                  </a:extLst>
                </a:gridCol>
                <a:gridCol w="897221">
                  <a:extLst>
                    <a:ext uri="{9D8B030D-6E8A-4147-A177-3AD203B41FA5}">
                      <a16:colId xmlns:a16="http://schemas.microsoft.com/office/drawing/2014/main" val="220040856"/>
                    </a:ext>
                  </a:extLst>
                </a:gridCol>
              </a:tblGrid>
              <a:tr h="312578">
                <a:tc>
                  <a:txBody>
                    <a:bodyPr/>
                    <a:lstStyle/>
                    <a:p>
                      <a:pPr algn="ctr" fontAlgn="b"/>
                      <a:r>
                        <a:rPr lang="en-IN" sz="700" u="none" strike="noStrike" dirty="0">
                          <a:solidFill>
                            <a:schemeClr val="tx1"/>
                          </a:solidFill>
                          <a:effectLst/>
                          <a:latin typeface="+mj-lt"/>
                        </a:rPr>
                        <a:t>Months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OTP - before/at school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Total arrivals provided by BPS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Uncovered routes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Before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Uncovered routes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extLst>
                  <a:ext uri="{0D108BD9-81ED-4DB2-BD59-A6C34878D82A}">
                    <a16:rowId xmlns:a16="http://schemas.microsoft.com/office/drawing/2014/main" val="3837976758"/>
                  </a:ext>
                </a:extLst>
              </a:tr>
              <a:tr h="204080">
                <a:tc>
                  <a:txBody>
                    <a:bodyPr/>
                    <a:lstStyle/>
                    <a:p>
                      <a:pPr algn="l" fontAlgn="b"/>
                      <a:r>
                        <a:rPr lang="en-IN" sz="700" u="none" strike="noStrike" dirty="0">
                          <a:solidFill>
                            <a:schemeClr val="bg1"/>
                          </a:solidFill>
                          <a:effectLst/>
                        </a:rPr>
                        <a:t>First 2 days of Sept</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439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1,652</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2,178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2,344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2,400</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tc>
                  <a:txBody>
                    <a:bodyPr/>
                    <a:lstStyle/>
                    <a:p>
                      <a:pPr algn="ctr" fontAlgn="b"/>
                      <a:r>
                        <a:rPr lang="en-IN" sz="700" u="none" strike="noStrike" dirty="0">
                          <a:solidFill>
                            <a:schemeClr val="bg1"/>
                          </a:solidFill>
                          <a:effectLst/>
                        </a:rPr>
                        <a:t>18.29%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68.83%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90.75%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97.67%</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41015929"/>
                  </a:ext>
                </a:extLst>
              </a:tr>
              <a:tr h="204080">
                <a:tc>
                  <a:txBody>
                    <a:bodyPr/>
                    <a:lstStyle/>
                    <a:p>
                      <a:pPr algn="l" fontAlgn="b"/>
                      <a:r>
                        <a:rPr lang="en-IN" sz="700" u="none" strike="noStrike" dirty="0">
                          <a:solidFill>
                            <a:schemeClr val="bg1"/>
                          </a:solidFill>
                          <a:effectLst/>
                        </a:rPr>
                        <a:t>September 2021</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6,483</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17,324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19,728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20,144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20,335</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tc>
                  <a:txBody>
                    <a:bodyPr/>
                    <a:lstStyle/>
                    <a:p>
                      <a:pPr algn="ctr" fontAlgn="b"/>
                      <a:r>
                        <a:rPr lang="en-IN" sz="700" u="none" strike="noStrike" dirty="0">
                          <a:solidFill>
                            <a:schemeClr val="bg1"/>
                          </a:solidFill>
                          <a:effectLst/>
                        </a:rPr>
                        <a:t>31.88%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85.19%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97.01%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99.06%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93651135"/>
                  </a:ext>
                </a:extLst>
              </a:tr>
              <a:tr h="204080">
                <a:tc>
                  <a:txBody>
                    <a:bodyPr/>
                    <a:lstStyle/>
                    <a:p>
                      <a:pPr algn="l" fontAlgn="b"/>
                      <a:r>
                        <a:rPr lang="en-IN" sz="700" u="none" strike="noStrike" dirty="0">
                          <a:solidFill>
                            <a:schemeClr val="bg1"/>
                          </a:solidFill>
                          <a:effectLst/>
                        </a:rPr>
                        <a:t>December 2021</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9,697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18,498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19,494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19,624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19,670</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368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48.39%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92.31%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97.29%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97.93%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1.87%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3516584860"/>
                  </a:ext>
                </a:extLst>
              </a:tr>
              <a:tr h="204080">
                <a:tc>
                  <a:txBody>
                    <a:bodyPr/>
                    <a:lstStyle/>
                    <a:p>
                      <a:pPr algn="l" fontAlgn="b"/>
                      <a:r>
                        <a:rPr lang="en-IN" sz="700" u="none" strike="noStrike" dirty="0">
                          <a:solidFill>
                            <a:schemeClr val="bg1"/>
                          </a:solidFill>
                          <a:effectLst/>
                        </a:rPr>
                        <a:t>January 2022</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10,166</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18,306</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19,431</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19,694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19,801</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1,147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48.53%</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87.39%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92.76%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94.01%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5.79%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941972271"/>
                  </a:ext>
                </a:extLst>
              </a:tr>
              <a:tr h="204080">
                <a:tc>
                  <a:txBody>
                    <a:bodyPr/>
                    <a:lstStyle/>
                    <a:p>
                      <a:pPr algn="l" fontAlgn="b"/>
                      <a:r>
                        <a:rPr lang="en-IN" sz="700" u="none" strike="noStrike" dirty="0">
                          <a:solidFill>
                            <a:schemeClr val="bg1"/>
                          </a:solidFill>
                          <a:effectLst/>
                        </a:rPr>
                        <a:t>June 2022</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11,658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20,553</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21,781</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21,958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21,985</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319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52.27%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92.15%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97.66%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98.45%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1.45%</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1440704406"/>
                  </a:ext>
                </a:extLst>
              </a:tr>
            </a:tbl>
          </a:graphicData>
        </a:graphic>
      </p:graphicFrame>
      <p:sp>
        <p:nvSpPr>
          <p:cNvPr id="24" name="Rectangle 23">
            <a:extLst>
              <a:ext uri="{FF2B5EF4-FFF2-40B4-BE49-F238E27FC236}">
                <a16:creationId xmlns:a16="http://schemas.microsoft.com/office/drawing/2014/main" id="{730D22E2-DA46-4310-97D0-52B4D58154C5}"/>
              </a:ext>
            </a:extLst>
          </p:cNvPr>
          <p:cNvSpPr/>
          <p:nvPr/>
        </p:nvSpPr>
        <p:spPr>
          <a:xfrm>
            <a:off x="606292" y="3155975"/>
            <a:ext cx="10986743" cy="1903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EY recalculation (Excluding all-day buses)</a:t>
            </a:r>
          </a:p>
        </p:txBody>
      </p:sp>
      <p:graphicFrame>
        <p:nvGraphicFramePr>
          <p:cNvPr id="20" name="Table 19">
            <a:extLst>
              <a:ext uri="{FF2B5EF4-FFF2-40B4-BE49-F238E27FC236}">
                <a16:creationId xmlns:a16="http://schemas.microsoft.com/office/drawing/2014/main" id="{EC3C3A93-2F5A-45D1-BA83-86AA981EDCC7}"/>
              </a:ext>
            </a:extLst>
          </p:cNvPr>
          <p:cNvGraphicFramePr>
            <a:graphicFrameLocks noGrp="1"/>
          </p:cNvGraphicFramePr>
          <p:nvPr/>
        </p:nvGraphicFramePr>
        <p:xfrm>
          <a:off x="609600" y="3352199"/>
          <a:ext cx="10979146" cy="1310640"/>
        </p:xfrm>
        <a:graphic>
          <a:graphicData uri="http://schemas.openxmlformats.org/drawingml/2006/table">
            <a:tbl>
              <a:tblPr firstRow="1" bandRow="1" bandCol="1">
                <a:tableStyleId>{2D5ABB26-0587-4C30-8999-92F81FD0307C}</a:tableStyleId>
              </a:tblPr>
              <a:tblGrid>
                <a:gridCol w="1112520">
                  <a:extLst>
                    <a:ext uri="{9D8B030D-6E8A-4147-A177-3AD203B41FA5}">
                      <a16:colId xmlns:a16="http://schemas.microsoft.com/office/drawing/2014/main" val="1935001372"/>
                    </a:ext>
                  </a:extLst>
                </a:gridCol>
                <a:gridCol w="896966">
                  <a:extLst>
                    <a:ext uri="{9D8B030D-6E8A-4147-A177-3AD203B41FA5}">
                      <a16:colId xmlns:a16="http://schemas.microsoft.com/office/drawing/2014/main" val="2933804262"/>
                    </a:ext>
                  </a:extLst>
                </a:gridCol>
                <a:gridCol w="896966">
                  <a:extLst>
                    <a:ext uri="{9D8B030D-6E8A-4147-A177-3AD203B41FA5}">
                      <a16:colId xmlns:a16="http://schemas.microsoft.com/office/drawing/2014/main" val="210535009"/>
                    </a:ext>
                  </a:extLst>
                </a:gridCol>
                <a:gridCol w="896966">
                  <a:extLst>
                    <a:ext uri="{9D8B030D-6E8A-4147-A177-3AD203B41FA5}">
                      <a16:colId xmlns:a16="http://schemas.microsoft.com/office/drawing/2014/main" val="3511878900"/>
                    </a:ext>
                  </a:extLst>
                </a:gridCol>
                <a:gridCol w="896966">
                  <a:extLst>
                    <a:ext uri="{9D8B030D-6E8A-4147-A177-3AD203B41FA5}">
                      <a16:colId xmlns:a16="http://schemas.microsoft.com/office/drawing/2014/main" val="2839175961"/>
                    </a:ext>
                  </a:extLst>
                </a:gridCol>
                <a:gridCol w="896966">
                  <a:extLst>
                    <a:ext uri="{9D8B030D-6E8A-4147-A177-3AD203B41FA5}">
                      <a16:colId xmlns:a16="http://schemas.microsoft.com/office/drawing/2014/main" val="544245170"/>
                    </a:ext>
                  </a:extLst>
                </a:gridCol>
                <a:gridCol w="896966">
                  <a:extLst>
                    <a:ext uri="{9D8B030D-6E8A-4147-A177-3AD203B41FA5}">
                      <a16:colId xmlns:a16="http://schemas.microsoft.com/office/drawing/2014/main" val="3106260695"/>
                    </a:ext>
                  </a:extLst>
                </a:gridCol>
                <a:gridCol w="896966">
                  <a:extLst>
                    <a:ext uri="{9D8B030D-6E8A-4147-A177-3AD203B41FA5}">
                      <a16:colId xmlns:a16="http://schemas.microsoft.com/office/drawing/2014/main" val="2471378896"/>
                    </a:ext>
                  </a:extLst>
                </a:gridCol>
                <a:gridCol w="896966">
                  <a:extLst>
                    <a:ext uri="{9D8B030D-6E8A-4147-A177-3AD203B41FA5}">
                      <a16:colId xmlns:a16="http://schemas.microsoft.com/office/drawing/2014/main" val="1404468357"/>
                    </a:ext>
                  </a:extLst>
                </a:gridCol>
                <a:gridCol w="896966">
                  <a:extLst>
                    <a:ext uri="{9D8B030D-6E8A-4147-A177-3AD203B41FA5}">
                      <a16:colId xmlns:a16="http://schemas.microsoft.com/office/drawing/2014/main" val="4240210259"/>
                    </a:ext>
                  </a:extLst>
                </a:gridCol>
                <a:gridCol w="896966">
                  <a:extLst>
                    <a:ext uri="{9D8B030D-6E8A-4147-A177-3AD203B41FA5}">
                      <a16:colId xmlns:a16="http://schemas.microsoft.com/office/drawing/2014/main" val="239726064"/>
                    </a:ext>
                  </a:extLst>
                </a:gridCol>
                <a:gridCol w="896966">
                  <a:extLst>
                    <a:ext uri="{9D8B030D-6E8A-4147-A177-3AD203B41FA5}">
                      <a16:colId xmlns:a16="http://schemas.microsoft.com/office/drawing/2014/main" val="220040856"/>
                    </a:ext>
                  </a:extLst>
                </a:gridCol>
              </a:tblGrid>
              <a:tr h="0">
                <a:tc>
                  <a:txBody>
                    <a:bodyPr/>
                    <a:lstStyle/>
                    <a:p>
                      <a:pPr algn="ctr" fontAlgn="b"/>
                      <a:r>
                        <a:rPr lang="en-IN" sz="700" u="none" strike="noStrike" dirty="0">
                          <a:solidFill>
                            <a:schemeClr val="tx1"/>
                          </a:solidFill>
                          <a:effectLst/>
                          <a:latin typeface="+mj-lt"/>
                        </a:rPr>
                        <a:t>Months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OTP - before/at school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Total arrivals provided by BPS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Uncovered routes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Before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Uncovered routes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extLst>
                  <a:ext uri="{0D108BD9-81ED-4DB2-BD59-A6C34878D82A}">
                    <a16:rowId xmlns:a16="http://schemas.microsoft.com/office/drawing/2014/main" val="3837976758"/>
                  </a:ext>
                </a:extLst>
              </a:tr>
              <a:tr h="0">
                <a:tc>
                  <a:txBody>
                    <a:bodyPr/>
                    <a:lstStyle/>
                    <a:p>
                      <a:pPr algn="l" fontAlgn="b"/>
                      <a:r>
                        <a:rPr lang="en-IN" sz="700" u="none" strike="noStrike" dirty="0">
                          <a:solidFill>
                            <a:schemeClr val="bg1"/>
                          </a:solidFill>
                          <a:effectLst/>
                        </a:rPr>
                        <a:t>First 2 days of Sept</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433</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1,633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2,155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2,320</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2,376</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kern="1200" dirty="0">
                          <a:solidFill>
                            <a:schemeClr val="tx1"/>
                          </a:solidFill>
                          <a:effectLst/>
                          <a:latin typeface="+mn-lt"/>
                          <a:ea typeface="+mn-ea"/>
                          <a:cs typeface="+mn-cs"/>
                        </a:rPr>
                        <a:t>N/A</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tc>
                  <a:txBody>
                    <a:bodyPr/>
                    <a:lstStyle/>
                    <a:p>
                      <a:pPr algn="ctr" fontAlgn="b"/>
                      <a:r>
                        <a:rPr lang="en-IN" sz="700" u="none" strike="noStrike" dirty="0">
                          <a:solidFill>
                            <a:schemeClr val="bg1"/>
                          </a:solidFill>
                          <a:effectLst/>
                        </a:rPr>
                        <a:t>18.22%</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68.73%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90.70%</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97.64%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44639838"/>
                  </a:ext>
                </a:extLst>
              </a:tr>
              <a:tr h="0">
                <a:tc>
                  <a:txBody>
                    <a:bodyPr/>
                    <a:lstStyle/>
                    <a:p>
                      <a:pPr algn="l" fontAlgn="b"/>
                      <a:r>
                        <a:rPr lang="en-IN" sz="700" u="none" strike="noStrike" dirty="0">
                          <a:solidFill>
                            <a:schemeClr val="bg1"/>
                          </a:solidFill>
                          <a:effectLst/>
                        </a:rPr>
                        <a:t>September 2021</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6,377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17,104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19,492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19,905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20,089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kern="1200" dirty="0">
                          <a:solidFill>
                            <a:schemeClr val="tx1"/>
                          </a:solidFill>
                          <a:effectLst/>
                          <a:latin typeface="+mn-lt"/>
                          <a:ea typeface="+mn-ea"/>
                          <a:cs typeface="+mn-cs"/>
                        </a:rPr>
                        <a:t>N/A</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tc>
                  <a:txBody>
                    <a:bodyPr/>
                    <a:lstStyle/>
                    <a:p>
                      <a:pPr algn="ctr" fontAlgn="b"/>
                      <a:r>
                        <a:rPr lang="en-IN" sz="700" u="none" strike="noStrike" dirty="0">
                          <a:solidFill>
                            <a:schemeClr val="bg1"/>
                          </a:solidFill>
                          <a:effectLst/>
                        </a:rPr>
                        <a:t>31.74%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85.14%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97.03%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99.08%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dirty="0">
                          <a:solidFill>
                            <a:schemeClr val="tx1"/>
                          </a:solidFill>
                          <a:effectLst/>
                        </a:rPr>
                        <a:t>N/A</a:t>
                      </a: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93651135"/>
                  </a:ext>
                </a:extLst>
              </a:tr>
              <a:tr h="0">
                <a:tc>
                  <a:txBody>
                    <a:bodyPr/>
                    <a:lstStyle/>
                    <a:p>
                      <a:pPr algn="l" fontAlgn="b"/>
                      <a:r>
                        <a:rPr lang="en-IN" sz="700" u="none" strike="noStrike" dirty="0">
                          <a:solidFill>
                            <a:schemeClr val="bg1"/>
                          </a:solidFill>
                          <a:effectLst/>
                        </a:rPr>
                        <a:t>December 2021</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9,560</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18,277</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19,268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19,398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19,436</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368</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48.27%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92.29%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97.29%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97.95%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1.89%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3516584860"/>
                  </a:ext>
                </a:extLst>
              </a:tr>
              <a:tr h="0">
                <a:tc>
                  <a:txBody>
                    <a:bodyPr/>
                    <a:lstStyle/>
                    <a:p>
                      <a:pPr algn="l" fontAlgn="b"/>
                      <a:r>
                        <a:rPr lang="en-IN" sz="700" u="none" strike="noStrike" dirty="0">
                          <a:solidFill>
                            <a:schemeClr val="bg1"/>
                          </a:solidFill>
                          <a:effectLst/>
                        </a:rPr>
                        <a:t>January 2022</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10,032</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18,080</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19,193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19,454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19,559</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1,141</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48.46%</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87.34%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92.72%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93.98%</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5.83%</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941972271"/>
                  </a:ext>
                </a:extLst>
              </a:tr>
              <a:tr h="0">
                <a:tc>
                  <a:txBody>
                    <a:bodyPr/>
                    <a:lstStyle/>
                    <a:p>
                      <a:pPr algn="l" fontAlgn="b"/>
                      <a:r>
                        <a:rPr lang="en-IN" sz="700" u="none" strike="noStrike" dirty="0">
                          <a:solidFill>
                            <a:schemeClr val="bg1"/>
                          </a:solidFill>
                          <a:effectLst/>
                        </a:rPr>
                        <a:t>June 2022</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11,517</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20,326</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21,539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21,710</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21,731</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316</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52.24%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92.19%</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97.70%</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98.47%</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1.45%</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extLst>
                  <a:ext uri="{0D108BD9-81ED-4DB2-BD59-A6C34878D82A}">
                    <a16:rowId xmlns:a16="http://schemas.microsoft.com/office/drawing/2014/main" val="1440704406"/>
                  </a:ext>
                </a:extLst>
              </a:tr>
            </a:tbl>
          </a:graphicData>
        </a:graphic>
      </p:graphicFrame>
      <p:sp>
        <p:nvSpPr>
          <p:cNvPr id="25" name="Rectangle 24">
            <a:extLst>
              <a:ext uri="{FF2B5EF4-FFF2-40B4-BE49-F238E27FC236}">
                <a16:creationId xmlns:a16="http://schemas.microsoft.com/office/drawing/2014/main" id="{6B9E2E62-4143-4F6E-9AEF-7436B51FE03F}"/>
              </a:ext>
            </a:extLst>
          </p:cNvPr>
          <p:cNvSpPr/>
          <p:nvPr/>
        </p:nvSpPr>
        <p:spPr>
          <a:xfrm>
            <a:off x="606292" y="4689500"/>
            <a:ext cx="10986743" cy="19038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srgbClr val="2E2E38"/>
                </a:solidFill>
                <a:effectLst/>
                <a:uLnTx/>
                <a:uFillTx/>
                <a:latin typeface="EYInterstate Light"/>
                <a:ea typeface="+mn-ea"/>
                <a:cs typeface="+mn-cs"/>
              </a:rPr>
              <a:t>Difference between recalculation by EY including and excluding all-day buses</a:t>
            </a:r>
          </a:p>
        </p:txBody>
      </p:sp>
      <p:graphicFrame>
        <p:nvGraphicFramePr>
          <p:cNvPr id="22" name="Table 21">
            <a:extLst>
              <a:ext uri="{FF2B5EF4-FFF2-40B4-BE49-F238E27FC236}">
                <a16:creationId xmlns:a16="http://schemas.microsoft.com/office/drawing/2014/main" id="{E0ED2F55-6FCA-4B00-A06D-9100E51DC14A}"/>
              </a:ext>
            </a:extLst>
          </p:cNvPr>
          <p:cNvGraphicFramePr>
            <a:graphicFrameLocks noGrp="1"/>
          </p:cNvGraphicFramePr>
          <p:nvPr/>
        </p:nvGraphicFramePr>
        <p:xfrm>
          <a:off x="609600" y="4884003"/>
          <a:ext cx="10979146" cy="1310640"/>
        </p:xfrm>
        <a:graphic>
          <a:graphicData uri="http://schemas.openxmlformats.org/drawingml/2006/table">
            <a:tbl>
              <a:tblPr firstRow="1" bandRow="1" bandCol="1">
                <a:tableStyleId>{2D5ABB26-0587-4C30-8999-92F81FD0307C}</a:tableStyleId>
              </a:tblPr>
              <a:tblGrid>
                <a:gridCol w="1112520">
                  <a:extLst>
                    <a:ext uri="{9D8B030D-6E8A-4147-A177-3AD203B41FA5}">
                      <a16:colId xmlns:a16="http://schemas.microsoft.com/office/drawing/2014/main" val="1935001372"/>
                    </a:ext>
                  </a:extLst>
                </a:gridCol>
                <a:gridCol w="896966">
                  <a:extLst>
                    <a:ext uri="{9D8B030D-6E8A-4147-A177-3AD203B41FA5}">
                      <a16:colId xmlns:a16="http://schemas.microsoft.com/office/drawing/2014/main" val="2933804262"/>
                    </a:ext>
                  </a:extLst>
                </a:gridCol>
                <a:gridCol w="896966">
                  <a:extLst>
                    <a:ext uri="{9D8B030D-6E8A-4147-A177-3AD203B41FA5}">
                      <a16:colId xmlns:a16="http://schemas.microsoft.com/office/drawing/2014/main" val="210535009"/>
                    </a:ext>
                  </a:extLst>
                </a:gridCol>
                <a:gridCol w="896966">
                  <a:extLst>
                    <a:ext uri="{9D8B030D-6E8A-4147-A177-3AD203B41FA5}">
                      <a16:colId xmlns:a16="http://schemas.microsoft.com/office/drawing/2014/main" val="3511878900"/>
                    </a:ext>
                  </a:extLst>
                </a:gridCol>
                <a:gridCol w="896966">
                  <a:extLst>
                    <a:ext uri="{9D8B030D-6E8A-4147-A177-3AD203B41FA5}">
                      <a16:colId xmlns:a16="http://schemas.microsoft.com/office/drawing/2014/main" val="2839175961"/>
                    </a:ext>
                  </a:extLst>
                </a:gridCol>
                <a:gridCol w="896966">
                  <a:extLst>
                    <a:ext uri="{9D8B030D-6E8A-4147-A177-3AD203B41FA5}">
                      <a16:colId xmlns:a16="http://schemas.microsoft.com/office/drawing/2014/main" val="544245170"/>
                    </a:ext>
                  </a:extLst>
                </a:gridCol>
                <a:gridCol w="896966">
                  <a:extLst>
                    <a:ext uri="{9D8B030D-6E8A-4147-A177-3AD203B41FA5}">
                      <a16:colId xmlns:a16="http://schemas.microsoft.com/office/drawing/2014/main" val="3106260695"/>
                    </a:ext>
                  </a:extLst>
                </a:gridCol>
                <a:gridCol w="896966">
                  <a:extLst>
                    <a:ext uri="{9D8B030D-6E8A-4147-A177-3AD203B41FA5}">
                      <a16:colId xmlns:a16="http://schemas.microsoft.com/office/drawing/2014/main" val="2471378896"/>
                    </a:ext>
                  </a:extLst>
                </a:gridCol>
                <a:gridCol w="896966">
                  <a:extLst>
                    <a:ext uri="{9D8B030D-6E8A-4147-A177-3AD203B41FA5}">
                      <a16:colId xmlns:a16="http://schemas.microsoft.com/office/drawing/2014/main" val="1404468357"/>
                    </a:ext>
                  </a:extLst>
                </a:gridCol>
                <a:gridCol w="896966">
                  <a:extLst>
                    <a:ext uri="{9D8B030D-6E8A-4147-A177-3AD203B41FA5}">
                      <a16:colId xmlns:a16="http://schemas.microsoft.com/office/drawing/2014/main" val="4240210259"/>
                    </a:ext>
                  </a:extLst>
                </a:gridCol>
                <a:gridCol w="896966">
                  <a:extLst>
                    <a:ext uri="{9D8B030D-6E8A-4147-A177-3AD203B41FA5}">
                      <a16:colId xmlns:a16="http://schemas.microsoft.com/office/drawing/2014/main" val="239726064"/>
                    </a:ext>
                  </a:extLst>
                </a:gridCol>
                <a:gridCol w="896966">
                  <a:extLst>
                    <a:ext uri="{9D8B030D-6E8A-4147-A177-3AD203B41FA5}">
                      <a16:colId xmlns:a16="http://schemas.microsoft.com/office/drawing/2014/main" val="220040856"/>
                    </a:ext>
                  </a:extLst>
                </a:gridCol>
              </a:tblGrid>
              <a:tr h="0">
                <a:tc>
                  <a:txBody>
                    <a:bodyPr/>
                    <a:lstStyle/>
                    <a:p>
                      <a:pPr algn="ctr" fontAlgn="b"/>
                      <a:r>
                        <a:rPr lang="en-IN" sz="700" u="none" strike="noStrike" dirty="0">
                          <a:solidFill>
                            <a:schemeClr val="tx1"/>
                          </a:solidFill>
                          <a:effectLst/>
                          <a:latin typeface="+mj-lt"/>
                        </a:rPr>
                        <a:t>Months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OTP - before/at school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Total arrivals provided by BPS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Uncovered routes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marL="0" marR="0" lvl="0" indent="0" algn="ctr" defTabSz="913943" rtl="0" eaLnBrk="1" fontAlgn="b" latinLnBrk="0" hangingPunct="1">
                        <a:lnSpc>
                          <a:spcPct val="100000"/>
                        </a:lnSpc>
                        <a:spcBef>
                          <a:spcPts val="0"/>
                        </a:spcBef>
                        <a:spcAft>
                          <a:spcPts val="0"/>
                        </a:spcAft>
                        <a:buClrTx/>
                        <a:buSzTx/>
                        <a:buFontTx/>
                        <a:buNone/>
                        <a:tabLst/>
                        <a:defRPr/>
                      </a:pPr>
                      <a:r>
                        <a:rPr lang="en-IN" sz="700" u="none" strike="noStrike" kern="1200" dirty="0">
                          <a:solidFill>
                            <a:schemeClr val="tx1"/>
                          </a:solidFill>
                          <a:effectLst/>
                          <a:latin typeface="+mn-lt"/>
                          <a:ea typeface="+mn-ea"/>
                          <a:cs typeface="+mn-cs"/>
                        </a:rPr>
                        <a:t>Before anchor time</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Before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15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rtl="0" fontAlgn="b"/>
                      <a:r>
                        <a:rPr lang="en-US" sz="700" b="0" i="0" u="none" strike="noStrike" dirty="0">
                          <a:solidFill>
                            <a:srgbClr val="FFFFFF"/>
                          </a:solidFill>
                          <a:effectLst/>
                          <a:latin typeface="EYInterstate Light" panose="02000506000000020004" pitchFamily="2" charset="0"/>
                        </a:rPr>
                        <a:t>Within 30 min post bell time</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tc>
                  <a:txBody>
                    <a:bodyPr/>
                    <a:lstStyle/>
                    <a:p>
                      <a:pPr algn="ctr" fontAlgn="b"/>
                      <a:r>
                        <a:rPr lang="en-IN" sz="700" u="none" strike="noStrike" dirty="0">
                          <a:solidFill>
                            <a:schemeClr val="tx1"/>
                          </a:solidFill>
                          <a:effectLst/>
                          <a:latin typeface="+mj-lt"/>
                        </a:rPr>
                        <a:t>Uncovered routes</a:t>
                      </a:r>
                      <a:endParaRPr lang="en-IN" sz="700" b="0" i="0" u="none" strike="noStrike" dirty="0">
                        <a:solidFill>
                          <a:schemeClr val="tx1"/>
                        </a:solidFill>
                        <a:effectLst/>
                        <a:latin typeface="+mj-lt"/>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rgbClr val="747480"/>
                    </a:solidFill>
                  </a:tcPr>
                </a:tc>
                <a:extLst>
                  <a:ext uri="{0D108BD9-81ED-4DB2-BD59-A6C34878D82A}">
                    <a16:rowId xmlns:a16="http://schemas.microsoft.com/office/drawing/2014/main" val="3837976758"/>
                  </a:ext>
                </a:extLst>
              </a:tr>
              <a:tr h="0">
                <a:tc>
                  <a:txBody>
                    <a:bodyPr/>
                    <a:lstStyle/>
                    <a:p>
                      <a:pPr algn="l" fontAlgn="b"/>
                      <a:r>
                        <a:rPr lang="en-IN" sz="700" u="none" strike="noStrike" dirty="0">
                          <a:solidFill>
                            <a:schemeClr val="bg1"/>
                          </a:solidFill>
                          <a:effectLst/>
                        </a:rPr>
                        <a:t>First 2 days of Sept</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0.10%</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tx2">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kern="1200" dirty="0">
                          <a:solidFill>
                            <a:schemeClr val="tx1"/>
                          </a:solidFill>
                          <a:effectLst/>
                          <a:latin typeface="+mn-lt"/>
                          <a:ea typeface="+mn-ea"/>
                          <a:cs typeface="+mn-cs"/>
                        </a:rPr>
                        <a:t>N/A</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213437833"/>
                  </a:ext>
                </a:extLst>
              </a:tr>
              <a:tr h="0">
                <a:tc>
                  <a:txBody>
                    <a:bodyPr/>
                    <a:lstStyle/>
                    <a:p>
                      <a:pPr algn="l" fontAlgn="b"/>
                      <a:r>
                        <a:rPr lang="en-IN" sz="700" u="none" strike="noStrike" dirty="0">
                          <a:solidFill>
                            <a:schemeClr val="bg1"/>
                          </a:solidFill>
                          <a:effectLst/>
                        </a:rPr>
                        <a:t>September 2021</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0.05%</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tx2">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kern="1200" baseline="30000" dirty="0">
                          <a:solidFill>
                            <a:schemeClr val="tx1"/>
                          </a:solidFill>
                          <a:effectLst/>
                          <a:latin typeface="+mn-lt"/>
                          <a:ea typeface="+mn-ea"/>
                          <a:cs typeface="+mn-cs"/>
                        </a:rPr>
                        <a:t>1</a:t>
                      </a:r>
                      <a:r>
                        <a:rPr lang="en-IN" sz="700" u="none" strike="noStrike" kern="1200" dirty="0">
                          <a:solidFill>
                            <a:schemeClr val="tx1"/>
                          </a:solidFill>
                          <a:effectLst/>
                          <a:latin typeface="+mn-lt"/>
                          <a:ea typeface="+mn-ea"/>
                          <a:cs typeface="+mn-cs"/>
                        </a:rPr>
                        <a:t>N/A</a:t>
                      </a:r>
                      <a:endParaRPr lang="en-IN" sz="700" b="0" i="0" u="none" strike="noStrike" kern="1200" dirty="0">
                        <a:solidFill>
                          <a:schemeClr val="tx1"/>
                        </a:solidFill>
                        <a:effectLst/>
                        <a:latin typeface="+mn-lt"/>
                        <a:ea typeface="+mn-ea"/>
                        <a:cs typeface="+mn-cs"/>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93651135"/>
                  </a:ext>
                </a:extLst>
              </a:tr>
              <a:tr h="0">
                <a:tc>
                  <a:txBody>
                    <a:bodyPr/>
                    <a:lstStyle/>
                    <a:p>
                      <a:pPr algn="l" fontAlgn="b"/>
                      <a:r>
                        <a:rPr lang="en-IN" sz="700" u="none" strike="noStrike" dirty="0">
                          <a:solidFill>
                            <a:schemeClr val="bg1"/>
                          </a:solidFill>
                          <a:effectLst/>
                        </a:rPr>
                        <a:t>December 2021</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0.03%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(0.01)%</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rPr>
                        <a:t> (0.02)%</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16584860"/>
                  </a:ext>
                </a:extLst>
              </a:tr>
              <a:tr h="0">
                <a:tc>
                  <a:txBody>
                    <a:bodyPr/>
                    <a:lstStyle/>
                    <a:p>
                      <a:pPr algn="l" fontAlgn="b"/>
                      <a:r>
                        <a:rPr lang="en-IN" sz="700" u="none" strike="noStrike" dirty="0">
                          <a:solidFill>
                            <a:schemeClr val="bg1"/>
                          </a:solidFill>
                          <a:effectLst/>
                        </a:rPr>
                        <a:t>January 2022</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0.04%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0.03%</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rPr>
                        <a:t> (0.04)%</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1972271"/>
                  </a:ext>
                </a:extLst>
              </a:tr>
              <a:tr h="0">
                <a:tc>
                  <a:txBody>
                    <a:bodyPr/>
                    <a:lstStyle/>
                    <a:p>
                      <a:pPr algn="l" fontAlgn="b"/>
                      <a:r>
                        <a:rPr lang="en-IN" sz="700" u="none" strike="noStrike" dirty="0">
                          <a:solidFill>
                            <a:schemeClr val="bg1"/>
                          </a:solidFill>
                          <a:effectLst/>
                        </a:rPr>
                        <a:t>June 2022</a:t>
                      </a:r>
                      <a:endParaRPr lang="en-IN" sz="700" b="0" i="0" u="none" strike="noStrike" dirty="0">
                        <a:solidFill>
                          <a:schemeClr val="bg1"/>
                        </a:solidFill>
                        <a:effectLst/>
                        <a:latin typeface="Times New Roman" panose="02020603050405020304" pitchFamily="18" charset="0"/>
                      </a:endParaRPr>
                    </a:p>
                  </a:txBody>
                  <a:tcPr marL="46990" marR="46990" marT="46990" marB="46990" anchor="b">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fontAlgn="b"/>
                      <a:r>
                        <a:rPr lang="en-IN" sz="700" u="none" strike="noStrike" dirty="0">
                          <a:solidFill>
                            <a:schemeClr val="bg1"/>
                          </a:solidFill>
                          <a:effectLst/>
                        </a:rPr>
                        <a:t>N/A</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noFill/>
                  </a:tcPr>
                </a:tc>
                <a:tc>
                  <a:txBody>
                    <a:bodyPr/>
                    <a:lstStyle/>
                    <a:p>
                      <a:pPr algn="ctr" rtl="0" fontAlgn="b"/>
                      <a:r>
                        <a:rPr lang="en-US" sz="700" b="0" i="0" u="none" strike="noStrike" dirty="0">
                          <a:solidFill>
                            <a:srgbClr val="2E2E38"/>
                          </a:solidFill>
                          <a:effectLst/>
                          <a:latin typeface="EYInterstate Light" panose="02000506000000020004" pitchFamily="2" charset="0"/>
                        </a:rPr>
                        <a:t>(0.04)%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(0.04)%</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rtl="0" fontAlgn="b"/>
                      <a:r>
                        <a:rPr lang="en-US" sz="700" b="0" i="0" u="none" strike="noStrike" dirty="0">
                          <a:solidFill>
                            <a:srgbClr val="2E2E38"/>
                          </a:solidFill>
                          <a:effectLst/>
                          <a:latin typeface="EYInterstate Light" panose="02000506000000020004" pitchFamily="2" charset="0"/>
                        </a:rPr>
                        <a:t>(0.02)%</a:t>
                      </a:r>
                    </a:p>
                  </a:txBody>
                  <a:tcPr marL="7620" marR="7620" marT="7620" marB="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tc>
                  <a:txBody>
                    <a:bodyPr/>
                    <a:lstStyle/>
                    <a:p>
                      <a:pPr algn="ctr" fontAlgn="b"/>
                      <a:r>
                        <a:rPr lang="en-IN" sz="700" u="none" strike="noStrike" dirty="0">
                          <a:solidFill>
                            <a:schemeClr val="bg1"/>
                          </a:solidFill>
                          <a:effectLst/>
                        </a:rPr>
                        <a:t>0.00%</a:t>
                      </a:r>
                      <a:endParaRPr lang="en-IN" sz="700" b="0" i="0" u="none" strike="noStrike" dirty="0">
                        <a:solidFill>
                          <a:schemeClr val="bg1"/>
                        </a:solidFill>
                        <a:effectLst/>
                        <a:latin typeface="Times New Roman" panose="02020603050405020304" pitchFamily="18" charset="0"/>
                      </a:endParaRPr>
                    </a:p>
                  </a:txBody>
                  <a:tcPr marL="46990" marR="46990" marT="46990" marB="46990" anchor="ctr">
                    <a:lnL w="9525" cap="flat" cmpd="sng" algn="ctr">
                      <a:solidFill>
                        <a:srgbClr val="C4C4CD"/>
                      </a:solidFill>
                      <a:prstDash val="solid"/>
                      <a:round/>
                      <a:headEnd type="none" w="med" len="med"/>
                      <a:tailEnd type="none" w="med" len="med"/>
                    </a:lnL>
                    <a:lnR w="9525" cap="flat" cmpd="sng" algn="ctr">
                      <a:solidFill>
                        <a:srgbClr val="C4C4CD"/>
                      </a:solidFill>
                      <a:prstDash val="solid"/>
                      <a:round/>
                      <a:headEnd type="none" w="med" len="med"/>
                      <a:tailEnd type="none" w="med" len="med"/>
                    </a:lnR>
                    <a:lnT w="9525" cap="flat" cmpd="sng" algn="ctr">
                      <a:solidFill>
                        <a:srgbClr val="C4C4CD"/>
                      </a:solidFill>
                      <a:prstDash val="solid"/>
                      <a:round/>
                      <a:headEnd type="none" w="med" len="med"/>
                      <a:tailEnd type="none" w="med" len="med"/>
                    </a:lnT>
                    <a:lnB w="9525" cap="flat" cmpd="sng" algn="ctr">
                      <a:solidFill>
                        <a:srgbClr val="C4C4CD"/>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40704406"/>
                  </a:ext>
                </a:extLst>
              </a:tr>
            </a:tbl>
          </a:graphicData>
        </a:graphic>
      </p:graphicFrame>
      <p:sp>
        <p:nvSpPr>
          <p:cNvPr id="16" name="TextBox 15">
            <a:extLst>
              <a:ext uri="{FF2B5EF4-FFF2-40B4-BE49-F238E27FC236}">
                <a16:creationId xmlns:a16="http://schemas.microsoft.com/office/drawing/2014/main" id="{CF1E5E38-D079-4C26-89F4-A6186B9BB90A}"/>
              </a:ext>
            </a:extLst>
          </p:cNvPr>
          <p:cNvSpPr txBox="1"/>
          <p:nvPr/>
        </p:nvSpPr>
        <p:spPr>
          <a:xfrm>
            <a:off x="606291" y="6183619"/>
            <a:ext cx="7809576" cy="301621"/>
          </a:xfrm>
          <a:prstGeom prst="rect">
            <a:avLst/>
          </a:prstGeom>
          <a:noFill/>
        </p:spPr>
        <p:txBody>
          <a:bodyPr wrap="square">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IN" sz="800" b="0" i="0" u="none" strike="noStrike" kern="1200" cap="none" spc="0" normalizeH="0" baseline="30000" noProof="0" dirty="0">
                <a:ln>
                  <a:noFill/>
                </a:ln>
                <a:solidFill>
                  <a:srgbClr val="2E2E38"/>
                </a:solidFill>
                <a:effectLst/>
                <a:uLnTx/>
                <a:uFillTx/>
                <a:latin typeface="EYInterstate Light"/>
                <a:ea typeface="+mn-ea"/>
                <a:cs typeface="+mn-cs"/>
              </a:rPr>
              <a:t>1</a:t>
            </a: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Metrics for the month of September and first two days of September are off by ~2% and ~4%, respectively, which could be a result of uncovered routes being unaccounted for due to absence of data.</a:t>
            </a:r>
          </a:p>
        </p:txBody>
      </p:sp>
      <p:sp>
        <p:nvSpPr>
          <p:cNvPr id="12" name="Rectangle 11">
            <a:extLst>
              <a:ext uri="{FF2B5EF4-FFF2-40B4-BE49-F238E27FC236}">
                <a16:creationId xmlns:a16="http://schemas.microsoft.com/office/drawing/2014/main" id="{0C953CB7-8ACF-4E6C-9BD7-E1B9575251C1}"/>
              </a:ext>
              <a:ext uri="{C183D7F6-B498-43B3-948B-1728B52AA6E4}">
                <adec:decorative xmlns:adec="http://schemas.microsoft.com/office/drawing/2017/decorative" val="1"/>
              </a:ext>
            </a:extLst>
          </p:cNvPr>
          <p:cNvSpPr/>
          <p:nvPr/>
        </p:nvSpPr>
        <p:spPr>
          <a:xfrm>
            <a:off x="9068495" y="6315547"/>
            <a:ext cx="95250" cy="104774"/>
          </a:xfrm>
          <a:prstGeom prst="rect">
            <a:avLst/>
          </a:prstGeom>
          <a:solidFill>
            <a:schemeClr val="accent1">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4" name="TextBox 13">
            <a:extLst>
              <a:ext uri="{FF2B5EF4-FFF2-40B4-BE49-F238E27FC236}">
                <a16:creationId xmlns:a16="http://schemas.microsoft.com/office/drawing/2014/main" id="{3C313CD9-11A2-4349-978D-526C80005AB2}"/>
              </a:ext>
            </a:extLst>
          </p:cNvPr>
          <p:cNvSpPr txBox="1"/>
          <p:nvPr/>
        </p:nvSpPr>
        <p:spPr>
          <a:xfrm>
            <a:off x="9236143" y="6263647"/>
            <a:ext cx="564257" cy="141577"/>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0 to |0.05|%</a:t>
            </a:r>
          </a:p>
        </p:txBody>
      </p:sp>
      <p:sp>
        <p:nvSpPr>
          <p:cNvPr id="11" name="Rectangle 10">
            <a:extLst>
              <a:ext uri="{FF2B5EF4-FFF2-40B4-BE49-F238E27FC236}">
                <a16:creationId xmlns:a16="http://schemas.microsoft.com/office/drawing/2014/main" id="{B1783B5B-15AB-43BC-9A59-85203ECCE1F8}"/>
              </a:ext>
              <a:ext uri="{C183D7F6-B498-43B3-948B-1728B52AA6E4}">
                <adec:decorative xmlns:adec="http://schemas.microsoft.com/office/drawing/2017/decorative" val="1"/>
              </a:ext>
            </a:extLst>
          </p:cNvPr>
          <p:cNvSpPr/>
          <p:nvPr/>
        </p:nvSpPr>
        <p:spPr>
          <a:xfrm>
            <a:off x="9872798" y="6282039"/>
            <a:ext cx="95250" cy="104774"/>
          </a:xfrm>
          <a:prstGeom prst="rect">
            <a:avLst/>
          </a:prstGeom>
          <a:solidFill>
            <a:schemeClr val="tx2">
              <a:lumMod val="20000"/>
              <a:lumOff val="80000"/>
            </a:schemeClr>
          </a:solidFill>
          <a:ln w="9525">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EYInterstate Light"/>
              <a:ea typeface="+mn-ea"/>
              <a:cs typeface="+mn-cs"/>
            </a:endParaRPr>
          </a:p>
        </p:txBody>
      </p:sp>
      <p:sp>
        <p:nvSpPr>
          <p:cNvPr id="15" name="TextBox 14">
            <a:extLst>
              <a:ext uri="{FF2B5EF4-FFF2-40B4-BE49-F238E27FC236}">
                <a16:creationId xmlns:a16="http://schemas.microsoft.com/office/drawing/2014/main" id="{F4519AD3-714C-4773-A041-6FED28E1F474}"/>
              </a:ext>
            </a:extLst>
          </p:cNvPr>
          <p:cNvSpPr txBox="1"/>
          <p:nvPr/>
        </p:nvSpPr>
        <p:spPr>
          <a:xfrm>
            <a:off x="10040447" y="6263647"/>
            <a:ext cx="477695" cy="141577"/>
          </a:xfrm>
          <a:prstGeom prst="rect">
            <a:avLst/>
          </a:prstGeom>
          <a:noFill/>
        </p:spPr>
        <p:txBody>
          <a:bodyPr wrap="none" lIns="0" tIns="36576" rIns="0" bIns="0" rtlCol="0">
            <a:spAutoFit/>
          </a:bodyPr>
          <a:lstStyle/>
          <a:p>
            <a:pPr marL="0" marR="0" lvl="0" indent="0" algn="l" defTabSz="914400" rtl="0" eaLnBrk="1" fontAlgn="auto" latinLnBrk="0" hangingPunct="1">
              <a:lnSpc>
                <a:spcPct val="85000"/>
              </a:lnSpc>
              <a:spcBef>
                <a:spcPts val="0"/>
              </a:spcBef>
              <a:spcAft>
                <a:spcPts val="600"/>
              </a:spcAft>
              <a:buClr>
                <a:srgbClr val="27ACAA"/>
              </a:buClr>
              <a:buSzPct val="70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mn-cs"/>
              </a:rPr>
              <a:t>&gt;=|0.05|%</a:t>
            </a:r>
          </a:p>
        </p:txBody>
      </p:sp>
      <p:sp>
        <p:nvSpPr>
          <p:cNvPr id="17" name="source_6380420058075255931" descr="Source">
            <a:extLst>
              <a:ext uri="{FF2B5EF4-FFF2-40B4-BE49-F238E27FC236}">
                <a16:creationId xmlns:a16="http://schemas.microsoft.com/office/drawing/2014/main" id="{9B0F3341-01FA-414C-B6DE-285D0531B74A}"/>
              </a:ext>
            </a:extLst>
          </p:cNvPr>
          <p:cNvSpPr txBox="1"/>
          <p:nvPr/>
        </p:nvSpPr>
        <p:spPr>
          <a:xfrm>
            <a:off x="705097" y="6495515"/>
            <a:ext cx="2664404" cy="313932"/>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Source: 2021-22 AM bus – on time performance data reported to DESE; BPS OTP R-script; EY DESE, BPS, and school interviews</a:t>
            </a:r>
          </a:p>
        </p:txBody>
      </p:sp>
      <p:sp>
        <p:nvSpPr>
          <p:cNvPr id="26" name="TextBox 25">
            <a:extLst>
              <a:ext uri="{FF2B5EF4-FFF2-40B4-BE49-F238E27FC236}">
                <a16:creationId xmlns:a16="http://schemas.microsoft.com/office/drawing/2014/main" id="{77D3E79A-335F-422F-A8D4-05EED1F88D0F}"/>
              </a:ext>
            </a:extLst>
          </p:cNvPr>
          <p:cNvSpPr txBox="1"/>
          <p:nvPr/>
        </p:nvSpPr>
        <p:spPr>
          <a:xfrm>
            <a:off x="3573187" y="6420320"/>
            <a:ext cx="5071279" cy="429348"/>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27ACAA"/>
              </a:buClr>
              <a:buSzPct val="70000"/>
              <a:buFont typeface="Arial" pitchFamily="34" charset="0"/>
              <a:buNone/>
              <a:tabLst/>
              <a:defRPr/>
            </a:pPr>
            <a:r>
              <a:rPr kumimoji="0" lang="en-US" sz="1000" b="0" i="1" u="none" strike="noStrike" kern="0" cap="none" spc="0" normalizeH="0" baseline="0" noProof="0" dirty="0">
                <a:ln>
                  <a:noFill/>
                </a:ln>
                <a:solidFill>
                  <a:srgbClr val="2E2E38"/>
                </a:solidFill>
                <a:effectLst/>
                <a:uLnTx/>
                <a:uFillTx/>
                <a:latin typeface="EYInterstate Light"/>
                <a:ea typeface="Calibri" panose="020F0502020204030204" pitchFamily="34" charset="0"/>
                <a:cs typeface="+mn-cs"/>
              </a:rPr>
              <a:t>Prepared solely for Massachusetts Department of Elementary and Secondary Education. Reliance restricted. Does not constitute assurance or legal advice. Please refer to limitations and restrictions on page 2</a:t>
            </a:r>
            <a:endParaRPr kumimoji="0" lang="en-IN" sz="1000" b="0" i="0" u="none" strike="noStrike" kern="0" cap="none" spc="0" normalizeH="0" baseline="0" noProof="0" dirty="0">
              <a:ln>
                <a:noFill/>
              </a:ln>
              <a:solidFill>
                <a:srgbClr val="2E2E38"/>
              </a:solidFill>
              <a:effectLst/>
              <a:uLnTx/>
              <a:uFillTx/>
              <a:latin typeface="EYInterstate Light"/>
              <a:ea typeface="+mn-ea"/>
              <a:cs typeface="+mn-cs"/>
            </a:endParaRPr>
          </a:p>
        </p:txBody>
      </p:sp>
      <p:sp>
        <p:nvSpPr>
          <p:cNvPr id="2" name="Date Placeholder 1">
            <a:extLst>
              <a:ext uri="{FF2B5EF4-FFF2-40B4-BE49-F238E27FC236}">
                <a16:creationId xmlns:a16="http://schemas.microsoft.com/office/drawing/2014/main" id="{52E85CA1-FAE4-414F-AAE8-80B4980A68F5}"/>
              </a:ext>
            </a:extLst>
          </p:cNvPr>
          <p:cNvSpPr>
            <a:spLocks noGrp="1"/>
          </p:cNvSpPr>
          <p:nvPr>
            <p:ph type="dt" sz="half" idx="10"/>
          </p:nvPr>
        </p:nvSpPr>
        <p:spPr>
          <a:xfrm>
            <a:off x="9088016" y="6587067"/>
            <a:ext cx="1046584" cy="154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February 2023</a:t>
            </a:r>
            <a:endPar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3" name="Slide Number Placeholder 2">
            <a:extLst>
              <a:ext uri="{FF2B5EF4-FFF2-40B4-BE49-F238E27FC236}">
                <a16:creationId xmlns:a16="http://schemas.microsoft.com/office/drawing/2014/main" id="{F059DA0C-DC39-4E63-8CDD-A3114460CA8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rPr>
              <a:t>Page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800" b="0" i="0" u="none" strike="noStrike" kern="1200" cap="none" spc="0" normalizeH="0" baseline="0" noProof="0" dirty="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23021495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49C09A9-C357-47A1-9EE7-5C9EE322898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917375833"/>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13669"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449C09A9-C357-47A1-9EE7-5C9EE3228987}"/>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57" name="Title 2">
            <a:extLst>
              <a:ext uri="{FF2B5EF4-FFF2-40B4-BE49-F238E27FC236}">
                <a16:creationId xmlns:a16="http://schemas.microsoft.com/office/drawing/2014/main" id="{63B49349-810A-4C66-9577-5DCCBC20C8B9}"/>
              </a:ext>
            </a:extLst>
          </p:cNvPr>
          <p:cNvSpPr>
            <a:spLocks noGrp="1"/>
          </p:cNvSpPr>
          <p:nvPr>
            <p:ph type="title"/>
          </p:nvPr>
        </p:nvSpPr>
        <p:spPr>
          <a:xfrm>
            <a:off x="609918" y="294200"/>
            <a:ext cx="10978515" cy="590880"/>
          </a:xfrm>
        </p:spPr>
        <p:txBody>
          <a:bodyPr vert="horz"/>
          <a:lstStyle/>
          <a:p>
            <a:r>
              <a:rPr lang="en-IN" dirty="0"/>
              <a:t>Appendix</a:t>
            </a:r>
            <a:br>
              <a:rPr lang="en-IN" dirty="0"/>
            </a:br>
            <a:r>
              <a:rPr lang="en-IN" sz="1600" dirty="0"/>
              <a:t>Process flow: BPS Helpline process</a:t>
            </a:r>
          </a:p>
        </p:txBody>
      </p:sp>
      <p:sp>
        <p:nvSpPr>
          <p:cNvPr id="67" name="Rectangle 66">
            <a:extLst>
              <a:ext uri="{FF2B5EF4-FFF2-40B4-BE49-F238E27FC236}">
                <a16:creationId xmlns:a16="http://schemas.microsoft.com/office/drawing/2014/main" id="{B4B2B475-0B4C-4A36-B245-66C9C6933A0B}"/>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6. Parental complaints</a:t>
            </a:r>
          </a:p>
        </p:txBody>
      </p:sp>
      <p:grpSp>
        <p:nvGrpSpPr>
          <p:cNvPr id="4" name="Group 3" descr="Please refer to notes section for 'Process flow: BPS Helpline process' flow description">
            <a:extLst>
              <a:ext uri="{FF2B5EF4-FFF2-40B4-BE49-F238E27FC236}">
                <a16:creationId xmlns:a16="http://schemas.microsoft.com/office/drawing/2014/main" id="{B986FD44-454B-4B89-A2D2-F2781F3ED7C2}"/>
              </a:ext>
            </a:extLst>
          </p:cNvPr>
          <p:cNvGrpSpPr/>
          <p:nvPr/>
        </p:nvGrpSpPr>
        <p:grpSpPr>
          <a:xfrm>
            <a:off x="527846" y="1040666"/>
            <a:ext cx="11147688" cy="5165195"/>
            <a:chOff x="527846" y="1040665"/>
            <a:chExt cx="11067255" cy="5177195"/>
          </a:xfrm>
        </p:grpSpPr>
        <p:sp>
          <p:nvSpPr>
            <p:cNvPr id="53" name="Rectangle 52">
              <a:extLst>
                <a:ext uri="{FF2B5EF4-FFF2-40B4-BE49-F238E27FC236}">
                  <a16:creationId xmlns:a16="http://schemas.microsoft.com/office/drawing/2014/main" id="{2DA3B80E-E6A6-4B97-8EB5-65C23698B03B}"/>
                </a:ext>
              </a:extLst>
            </p:cNvPr>
            <p:cNvSpPr/>
            <p:nvPr/>
          </p:nvSpPr>
          <p:spPr>
            <a:xfrm>
              <a:off x="612778" y="1051639"/>
              <a:ext cx="1469861" cy="740184"/>
            </a:xfrm>
            <a:prstGeom prst="rect">
              <a:avLst/>
            </a:prstGeom>
          </p:spPr>
          <p:txBody>
            <a:bodyPr vert="horz" wrap="square" lIns="61964" tIns="30982" rIns="61964" bIns="61964" anchor="t">
              <a:spAutoFit/>
            </a:bodyPr>
            <a:lstStyle/>
            <a:p>
              <a:pPr defTabSz="674483" eaLnBrk="0" hangingPunct="0">
                <a:defRPr/>
              </a:pPr>
              <a:r>
                <a:rPr lang="en-IN" sz="700" b="1" i="1" kern="0" dirty="0">
                  <a:solidFill>
                    <a:schemeClr val="bg1"/>
                  </a:solidFill>
                  <a:latin typeface="EYInterstate Light"/>
                  <a:ea typeface="ＭＳ Ｐゴシック" panose="020B0600070205080204" pitchFamily="34" charset="-128"/>
                  <a:cs typeface="Calibri" panose="020F0502020204030204" pitchFamily="34" charset="0"/>
                </a:rPr>
                <a:t>Note: </a:t>
              </a:r>
              <a:r>
                <a:rPr lang="en-IN" sz="700" i="1" kern="0" dirty="0">
                  <a:solidFill>
                    <a:schemeClr val="bg1"/>
                  </a:solidFill>
                  <a:latin typeface="EYInterstate Light"/>
                  <a:ea typeface="ＭＳ Ｐゴシック" panose="020B0600070205080204" pitchFamily="34" charset="-128"/>
                  <a:cs typeface="Calibri" panose="020F0502020204030204" pitchFamily="34" charset="0"/>
                </a:rPr>
                <a:t>Parents may lodge complaints through a number of different methods. The focus of this process flow is on the BPS helpline, which is the primary forum for parental complaints</a:t>
              </a:r>
            </a:p>
          </p:txBody>
        </p:sp>
        <p:sp>
          <p:nvSpPr>
            <p:cNvPr id="41" name="Rectangle 40">
              <a:extLst>
                <a:ext uri="{FF2B5EF4-FFF2-40B4-BE49-F238E27FC236}">
                  <a16:creationId xmlns:a16="http://schemas.microsoft.com/office/drawing/2014/main" id="{1C86A307-E114-459B-8E15-D332E223A4AA}"/>
                </a:ext>
              </a:extLst>
            </p:cNvPr>
            <p:cNvSpPr/>
            <p:nvPr/>
          </p:nvSpPr>
          <p:spPr bwMode="auto">
            <a:xfrm>
              <a:off x="609116" y="2173225"/>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defTabSz="913943" fontAlgn="base">
                <a:spcBef>
                  <a:spcPct val="0"/>
                </a:spcBef>
                <a:spcAft>
                  <a:spcPct val="0"/>
                </a:spcAft>
                <a:defRPr/>
              </a:pPr>
              <a:r>
                <a:rPr lang="en-US" sz="800"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START</a:t>
              </a:r>
            </a:p>
          </p:txBody>
        </p:sp>
        <p:grpSp>
          <p:nvGrpSpPr>
            <p:cNvPr id="3" name="Group 2">
              <a:extLst>
                <a:ext uri="{FF2B5EF4-FFF2-40B4-BE49-F238E27FC236}">
                  <a16:creationId xmlns:a16="http://schemas.microsoft.com/office/drawing/2014/main" id="{74012CAA-C0E2-4F04-B093-975CB76DCA9B}"/>
                </a:ext>
                <a:ext uri="{C183D7F6-B498-43B3-948B-1728B52AA6E4}">
                  <adec:decorative xmlns:adec="http://schemas.microsoft.com/office/drawing/2017/decorative" val="1"/>
                </a:ext>
              </a:extLst>
            </p:cNvPr>
            <p:cNvGrpSpPr/>
            <p:nvPr/>
          </p:nvGrpSpPr>
          <p:grpSpPr>
            <a:xfrm>
              <a:off x="3130099" y="2728888"/>
              <a:ext cx="5892849" cy="1907444"/>
              <a:chOff x="3130099" y="2728888"/>
              <a:chExt cx="5892849" cy="1907444"/>
            </a:xfrm>
          </p:grpSpPr>
          <p:sp>
            <p:nvSpPr>
              <p:cNvPr id="46" name="Arc 45">
                <a:extLst>
                  <a:ext uri="{FF2B5EF4-FFF2-40B4-BE49-F238E27FC236}">
                    <a16:creationId xmlns:a16="http://schemas.microsoft.com/office/drawing/2014/main" id="{27B3E00E-8806-467A-8194-84C463E88572}"/>
                  </a:ext>
                </a:extLst>
              </p:cNvPr>
              <p:cNvSpPr/>
              <p:nvPr/>
            </p:nvSpPr>
            <p:spPr>
              <a:xfrm>
                <a:off x="3130099" y="2728889"/>
                <a:ext cx="1347602" cy="1095531"/>
              </a:xfrm>
              <a:prstGeom prst="arc">
                <a:avLst>
                  <a:gd name="adj1" fmla="val 958882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5" name="Arc 44">
                <a:extLst>
                  <a:ext uri="{FF2B5EF4-FFF2-40B4-BE49-F238E27FC236}">
                    <a16:creationId xmlns:a16="http://schemas.microsoft.com/office/drawing/2014/main" id="{0E22D271-8910-4D8A-9F2B-217A044436C1}"/>
                  </a:ext>
                </a:extLst>
              </p:cNvPr>
              <p:cNvSpPr/>
              <p:nvPr/>
            </p:nvSpPr>
            <p:spPr>
              <a:xfrm rot="10800000">
                <a:off x="4043196" y="3536272"/>
                <a:ext cx="1347603"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3" name="Arc 42">
                <a:extLst>
                  <a:ext uri="{FF2B5EF4-FFF2-40B4-BE49-F238E27FC236}">
                    <a16:creationId xmlns:a16="http://schemas.microsoft.com/office/drawing/2014/main" id="{FF1C6264-E943-41BD-B1FA-675AAC5317EA}"/>
                  </a:ext>
                </a:extLst>
              </p:cNvPr>
              <p:cNvSpPr/>
              <p:nvPr/>
            </p:nvSpPr>
            <p:spPr>
              <a:xfrm>
                <a:off x="4954298" y="2728888"/>
                <a:ext cx="1347602"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4" name="Arc 43">
                <a:extLst>
                  <a:ext uri="{FF2B5EF4-FFF2-40B4-BE49-F238E27FC236}">
                    <a16:creationId xmlns:a16="http://schemas.microsoft.com/office/drawing/2014/main" id="{13E1F852-444E-425B-99ED-3796FAB7E079}"/>
                  </a:ext>
                </a:extLst>
              </p:cNvPr>
              <p:cNvSpPr/>
              <p:nvPr/>
            </p:nvSpPr>
            <p:spPr>
              <a:xfrm rot="10800000">
                <a:off x="5868570" y="3536272"/>
                <a:ext cx="1347603"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7" name="Arc 46">
                <a:extLst>
                  <a:ext uri="{FF2B5EF4-FFF2-40B4-BE49-F238E27FC236}">
                    <a16:creationId xmlns:a16="http://schemas.microsoft.com/office/drawing/2014/main" id="{6398841E-1D61-4BC6-BFB4-50B9336B8B0E}"/>
                  </a:ext>
                </a:extLst>
              </p:cNvPr>
              <p:cNvSpPr/>
              <p:nvPr/>
            </p:nvSpPr>
            <p:spPr>
              <a:xfrm>
                <a:off x="6778498" y="2728888"/>
                <a:ext cx="1347603" cy="1095532"/>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63" name="Arc 62">
                <a:extLst>
                  <a:ext uri="{FF2B5EF4-FFF2-40B4-BE49-F238E27FC236}">
                    <a16:creationId xmlns:a16="http://schemas.microsoft.com/office/drawing/2014/main" id="{BBE56EEB-5F4A-4DFA-AC11-5470E5C77859}"/>
                  </a:ext>
                </a:extLst>
              </p:cNvPr>
              <p:cNvSpPr/>
              <p:nvPr/>
            </p:nvSpPr>
            <p:spPr>
              <a:xfrm rot="10800000">
                <a:off x="7675345" y="3540800"/>
                <a:ext cx="1347603" cy="1095532"/>
              </a:xfrm>
              <a:prstGeom prst="arc">
                <a:avLst>
                  <a:gd name="adj1" fmla="val 838854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grpSp>
        <p:sp>
          <p:nvSpPr>
            <p:cNvPr id="71" name="Oval 10">
              <a:extLst>
                <a:ext uri="{FF2B5EF4-FFF2-40B4-BE49-F238E27FC236}">
                  <a16:creationId xmlns:a16="http://schemas.microsoft.com/office/drawing/2014/main" id="{AE75572D-BAF8-4CEA-AFF0-31D32C05A713}"/>
                </a:ext>
              </a:extLst>
            </p:cNvPr>
            <p:cNvSpPr>
              <a:spLocks noChangeArrowheads="1"/>
            </p:cNvSpPr>
            <p:nvPr/>
          </p:nvSpPr>
          <p:spPr bwMode="auto">
            <a:xfrm>
              <a:off x="2961513" y="324744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1 </a:t>
              </a:r>
            </a:p>
          </p:txBody>
        </p:sp>
        <p:cxnSp>
          <p:nvCxnSpPr>
            <p:cNvPr id="72" name="Elbow Connector 53">
              <a:extLst>
                <a:ext uri="{FF2B5EF4-FFF2-40B4-BE49-F238E27FC236}">
                  <a16:creationId xmlns:a16="http://schemas.microsoft.com/office/drawing/2014/main" id="{8707F789-579E-4854-89BE-AC865D59A4A2}"/>
                </a:ext>
                <a:ext uri="{C183D7F6-B498-43B3-948B-1728B52AA6E4}">
                  <adec:decorative xmlns:adec="http://schemas.microsoft.com/office/drawing/2017/decorative" val="1"/>
                </a:ext>
              </a:extLst>
            </p:cNvPr>
            <p:cNvCxnSpPr>
              <a:cxnSpLocks/>
              <a:stCxn id="71" idx="2"/>
              <a:endCxn id="73" idx="3"/>
            </p:cNvCxnSpPr>
            <p:nvPr/>
          </p:nvCxnSpPr>
          <p:spPr>
            <a:xfrm rot="10800000">
              <a:off x="2286336" y="3338380"/>
              <a:ext cx="675179" cy="82796"/>
            </a:xfrm>
            <a:prstGeom prst="bentConnector3">
              <a:avLst>
                <a:gd name="adj1" fmla="val 50000"/>
              </a:avLst>
            </a:prstGeom>
            <a:noFill/>
            <a:ln w="9525" cap="flat" cmpd="sng" algn="ctr">
              <a:solidFill>
                <a:srgbClr val="747480"/>
              </a:solidFill>
              <a:prstDash val="solid"/>
              <a:tailEnd type="oval"/>
            </a:ln>
            <a:effectLst/>
          </p:spPr>
        </p:cxnSp>
        <p:sp>
          <p:nvSpPr>
            <p:cNvPr id="73" name="Rectangle 72">
              <a:extLst>
                <a:ext uri="{FF2B5EF4-FFF2-40B4-BE49-F238E27FC236}">
                  <a16:creationId xmlns:a16="http://schemas.microsoft.com/office/drawing/2014/main" id="{FEFEA192-12ED-404F-923F-CFCC109B9920}"/>
                </a:ext>
              </a:extLst>
            </p:cNvPr>
            <p:cNvSpPr/>
            <p:nvPr/>
          </p:nvSpPr>
          <p:spPr>
            <a:xfrm>
              <a:off x="609116" y="2429679"/>
              <a:ext cx="1677219" cy="1817402"/>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Initiate parental complaint process: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The parent/guardian has a complaint they would like to submit/report. There are numerous ways a parent may submit a complaint. They may contact a school leader directly or any point of contact within the BPS district or call another hotline directly (e.g., bullying hotline). As of May 2022, there has been a BPS helpline implemented that accepts any calls which includes, but is not limited to, parental complaints. In the current school year, school leaders also have the ability to report student’s bullying incidents in Aspen</a:t>
              </a:r>
            </a:p>
          </p:txBody>
        </p:sp>
        <p:sp>
          <p:nvSpPr>
            <p:cNvPr id="50" name="Oval 10">
              <a:extLst>
                <a:ext uri="{FF2B5EF4-FFF2-40B4-BE49-F238E27FC236}">
                  <a16:creationId xmlns:a16="http://schemas.microsoft.com/office/drawing/2014/main" id="{567A2C0B-8549-4595-9EA9-8B24C306FECA}"/>
                </a:ext>
              </a:extLst>
            </p:cNvPr>
            <p:cNvSpPr>
              <a:spLocks noChangeArrowheads="1"/>
            </p:cNvSpPr>
            <p:nvPr/>
          </p:nvSpPr>
          <p:spPr bwMode="auto">
            <a:xfrm>
              <a:off x="3550077" y="2531986"/>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2 </a:t>
              </a:r>
            </a:p>
          </p:txBody>
        </p:sp>
        <p:cxnSp>
          <p:nvCxnSpPr>
            <p:cNvPr id="60" name="Elbow Connector 53">
              <a:extLst>
                <a:ext uri="{FF2B5EF4-FFF2-40B4-BE49-F238E27FC236}">
                  <a16:creationId xmlns:a16="http://schemas.microsoft.com/office/drawing/2014/main" id="{E7237266-9234-473B-9288-573B2EC343FA}"/>
                </a:ext>
                <a:ext uri="{C183D7F6-B498-43B3-948B-1728B52AA6E4}">
                  <adec:decorative xmlns:adec="http://schemas.microsoft.com/office/drawing/2017/decorative" val="1"/>
                </a:ext>
              </a:extLst>
            </p:cNvPr>
            <p:cNvCxnSpPr>
              <a:cxnSpLocks/>
              <a:stCxn id="50" idx="0"/>
              <a:endCxn id="85" idx="2"/>
            </p:cNvCxnSpPr>
            <p:nvPr/>
          </p:nvCxnSpPr>
          <p:spPr>
            <a:xfrm rot="16200000" flipV="1">
              <a:off x="3484058" y="2292231"/>
              <a:ext cx="164072" cy="315438"/>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85" name="Rectangle 84">
              <a:extLst>
                <a:ext uri="{FF2B5EF4-FFF2-40B4-BE49-F238E27FC236}">
                  <a16:creationId xmlns:a16="http://schemas.microsoft.com/office/drawing/2014/main" id="{573705D0-36F8-41D7-8398-3FC30820E11C}"/>
                </a:ext>
              </a:extLst>
            </p:cNvPr>
            <p:cNvSpPr/>
            <p:nvPr/>
          </p:nvSpPr>
          <p:spPr>
            <a:xfrm>
              <a:off x="2084745" y="1089122"/>
              <a:ext cx="2647260" cy="1278793"/>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Tracking complaints:</a:t>
              </a:r>
              <a:r>
                <a:rPr lang="en-IN" sz="7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If a parent/guardian submits a complaint at the school level directly or with another hotline, there is no formal centralized system to track these complaints. However, with the newly implemented BPS helpline, there are BPS helpline specialists who listen to the parental complaint and attempt to resolve the complaint or transfer the caller to the appropriate department that can help resolve their complaint (e.g., bullying hotline). The BPS helpline creates a ticket in Freshdesk which captures what the complaint is related to (e.g., bullying, safety matter) in order to track the complaint</a:t>
              </a:r>
            </a:p>
          </p:txBody>
        </p:sp>
        <p:sp>
          <p:nvSpPr>
            <p:cNvPr id="101" name="Oval 10">
              <a:extLst>
                <a:ext uri="{FF2B5EF4-FFF2-40B4-BE49-F238E27FC236}">
                  <a16:creationId xmlns:a16="http://schemas.microsoft.com/office/drawing/2014/main" id="{42BF892F-FE72-454A-9EBA-4B11703DEA05}"/>
                </a:ext>
              </a:extLst>
            </p:cNvPr>
            <p:cNvSpPr>
              <a:spLocks noChangeArrowheads="1"/>
            </p:cNvSpPr>
            <p:nvPr/>
          </p:nvSpPr>
          <p:spPr bwMode="auto">
            <a:xfrm>
              <a:off x="3841966" y="3849609"/>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3 </a:t>
              </a:r>
            </a:p>
          </p:txBody>
        </p:sp>
        <p:cxnSp>
          <p:nvCxnSpPr>
            <p:cNvPr id="102" name="Elbow Connector 53">
              <a:extLst>
                <a:ext uri="{FF2B5EF4-FFF2-40B4-BE49-F238E27FC236}">
                  <a16:creationId xmlns:a16="http://schemas.microsoft.com/office/drawing/2014/main" id="{7BC7DF8C-DD69-4520-8F4C-81E74DB095CF}"/>
                </a:ext>
                <a:ext uri="{C183D7F6-B498-43B3-948B-1728B52AA6E4}">
                  <adec:decorative xmlns:adec="http://schemas.microsoft.com/office/drawing/2017/decorative" val="1"/>
                </a:ext>
              </a:extLst>
            </p:cNvPr>
            <p:cNvCxnSpPr>
              <a:cxnSpLocks/>
              <a:stCxn id="101" idx="2"/>
              <a:endCxn id="111" idx="3"/>
            </p:cNvCxnSpPr>
            <p:nvPr/>
          </p:nvCxnSpPr>
          <p:spPr>
            <a:xfrm rot="10800000" flipV="1">
              <a:off x="3483801" y="4023345"/>
              <a:ext cx="358167" cy="877038"/>
            </a:xfrm>
            <a:prstGeom prst="bentConnector3">
              <a:avLst>
                <a:gd name="adj1" fmla="val 50000"/>
              </a:avLst>
            </a:prstGeom>
            <a:noFill/>
            <a:ln w="9525" cap="flat" cmpd="sng" algn="ctr">
              <a:solidFill>
                <a:srgbClr val="747480"/>
              </a:solidFill>
              <a:prstDash val="solid"/>
              <a:tailEnd type="oval"/>
            </a:ln>
            <a:effectLst/>
          </p:spPr>
        </p:cxnSp>
        <p:sp>
          <p:nvSpPr>
            <p:cNvPr id="111" name="Rectangle 110">
              <a:extLst>
                <a:ext uri="{FF2B5EF4-FFF2-40B4-BE49-F238E27FC236}">
                  <a16:creationId xmlns:a16="http://schemas.microsoft.com/office/drawing/2014/main" id="{922C6F07-AE88-4971-986C-7E144097106E}"/>
                </a:ext>
              </a:extLst>
            </p:cNvPr>
            <p:cNvSpPr/>
            <p:nvPr/>
          </p:nvSpPr>
          <p:spPr>
            <a:xfrm>
              <a:off x="1587319" y="4368708"/>
              <a:ext cx="1896480" cy="1063350"/>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Ticket created in Freshdesk: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A ticket is created for the complaint in Freshdesk and captures key items from the caller (e.g., who filed the complaint; the prioritization of the complaint on a low, medium, high scale; resolution time; contact info). The ticket is created to help keep track of the complaint/issue until it is resolved</a:t>
              </a:r>
            </a:p>
          </p:txBody>
        </p:sp>
        <p:sp>
          <p:nvSpPr>
            <p:cNvPr id="116" name="Oval 6">
              <a:extLst>
                <a:ext uri="{FF2B5EF4-FFF2-40B4-BE49-F238E27FC236}">
                  <a16:creationId xmlns:a16="http://schemas.microsoft.com/office/drawing/2014/main" id="{C72E496E-CC2F-4901-8A14-FFFF60868166}"/>
                </a:ext>
              </a:extLst>
            </p:cNvPr>
            <p:cNvSpPr>
              <a:spLocks noChangeArrowheads="1"/>
            </p:cNvSpPr>
            <p:nvPr/>
          </p:nvSpPr>
          <p:spPr bwMode="auto">
            <a:xfrm>
              <a:off x="4478360" y="4433227"/>
              <a:ext cx="347472" cy="347472"/>
            </a:xfrm>
            <a:prstGeom prst="ellipse">
              <a:avLst/>
            </a:prstGeom>
            <a:solidFill>
              <a:srgbClr val="0070C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4 </a:t>
              </a:r>
            </a:p>
          </p:txBody>
        </p:sp>
        <p:cxnSp>
          <p:nvCxnSpPr>
            <p:cNvPr id="117" name="Elbow Connector 63">
              <a:extLst>
                <a:ext uri="{FF2B5EF4-FFF2-40B4-BE49-F238E27FC236}">
                  <a16:creationId xmlns:a16="http://schemas.microsoft.com/office/drawing/2014/main" id="{57130D89-6F03-4F3D-8743-C2304ACEE501}"/>
                </a:ext>
                <a:ext uri="{C183D7F6-B498-43B3-948B-1728B52AA6E4}">
                  <adec:decorative xmlns:adec="http://schemas.microsoft.com/office/drawing/2017/decorative" val="1"/>
                </a:ext>
              </a:extLst>
            </p:cNvPr>
            <p:cNvCxnSpPr>
              <a:cxnSpLocks/>
              <a:stCxn id="116" idx="4"/>
              <a:endCxn id="120" idx="0"/>
            </p:cNvCxnSpPr>
            <p:nvPr/>
          </p:nvCxnSpPr>
          <p:spPr>
            <a:xfrm rot="16200000" flipH="1">
              <a:off x="4423048" y="5009748"/>
              <a:ext cx="495245" cy="37147"/>
            </a:xfrm>
            <a:prstGeom prst="bentConnector3">
              <a:avLst>
                <a:gd name="adj1" fmla="val 50000"/>
              </a:avLst>
            </a:prstGeom>
            <a:noFill/>
            <a:ln w="9525" cap="flat" cmpd="sng" algn="ctr">
              <a:solidFill>
                <a:schemeClr val="accent3"/>
              </a:solidFill>
              <a:prstDash val="solid"/>
              <a:tailEnd type="oval"/>
            </a:ln>
            <a:effectLst/>
          </p:spPr>
        </p:cxnSp>
        <p:sp>
          <p:nvSpPr>
            <p:cNvPr id="120" name="Rectangle 119">
              <a:extLst>
                <a:ext uri="{FF2B5EF4-FFF2-40B4-BE49-F238E27FC236}">
                  <a16:creationId xmlns:a16="http://schemas.microsoft.com/office/drawing/2014/main" id="{4C624DE0-8408-482E-970A-A5E6CF90E87A}"/>
                </a:ext>
              </a:extLst>
            </p:cNvPr>
            <p:cNvSpPr/>
            <p:nvPr/>
          </p:nvSpPr>
          <p:spPr>
            <a:xfrm>
              <a:off x="3741003" y="5275945"/>
              <a:ext cx="1896480" cy="632463"/>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Recommended future state:</a:t>
              </a:r>
              <a:r>
                <a:rPr lang="en-IN" sz="7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Create a policy that outlines which calls, concerns, issues or complaints warrant a ticket to be created and additional guidance on how to use Freshdesk</a:t>
              </a:r>
            </a:p>
          </p:txBody>
        </p:sp>
        <p:sp>
          <p:nvSpPr>
            <p:cNvPr id="125" name="Oval 10">
              <a:extLst>
                <a:ext uri="{FF2B5EF4-FFF2-40B4-BE49-F238E27FC236}">
                  <a16:creationId xmlns:a16="http://schemas.microsoft.com/office/drawing/2014/main" id="{B59AA516-9D9B-4C9E-8AB4-73EF8870B6AC}"/>
                </a:ext>
              </a:extLst>
            </p:cNvPr>
            <p:cNvSpPr>
              <a:spLocks noChangeArrowheads="1"/>
            </p:cNvSpPr>
            <p:nvPr/>
          </p:nvSpPr>
          <p:spPr bwMode="auto">
            <a:xfrm>
              <a:off x="5394050" y="2556078"/>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5 </a:t>
              </a:r>
            </a:p>
          </p:txBody>
        </p:sp>
        <p:cxnSp>
          <p:nvCxnSpPr>
            <p:cNvPr id="126" name="Elbow Connector 53">
              <a:extLst>
                <a:ext uri="{FF2B5EF4-FFF2-40B4-BE49-F238E27FC236}">
                  <a16:creationId xmlns:a16="http://schemas.microsoft.com/office/drawing/2014/main" id="{7A8A6B5D-A820-4883-9B79-6787711E15DB}"/>
                </a:ext>
                <a:ext uri="{C183D7F6-B498-43B3-948B-1728B52AA6E4}">
                  <adec:decorative xmlns:adec="http://schemas.microsoft.com/office/drawing/2017/decorative" val="1"/>
                </a:ext>
              </a:extLst>
            </p:cNvPr>
            <p:cNvCxnSpPr>
              <a:cxnSpLocks/>
              <a:stCxn id="125" idx="0"/>
              <a:endCxn id="132" idx="2"/>
            </p:cNvCxnSpPr>
            <p:nvPr/>
          </p:nvCxnSpPr>
          <p:spPr>
            <a:xfrm rot="5400000" flipH="1" flipV="1">
              <a:off x="5436044" y="1923567"/>
              <a:ext cx="764255" cy="500768"/>
            </a:xfrm>
            <a:prstGeom prst="bentConnector3">
              <a:avLst>
                <a:gd name="adj1" fmla="val 50000"/>
              </a:avLst>
            </a:prstGeom>
            <a:noFill/>
            <a:ln w="9525" cap="flat" cmpd="sng" algn="ctr">
              <a:solidFill>
                <a:srgbClr val="747480"/>
              </a:solidFill>
              <a:prstDash val="solid"/>
              <a:tailEnd type="oval"/>
            </a:ln>
            <a:effectLst/>
          </p:spPr>
        </p:cxnSp>
        <p:sp>
          <p:nvSpPr>
            <p:cNvPr id="132" name="Rectangle 131">
              <a:extLst>
                <a:ext uri="{FF2B5EF4-FFF2-40B4-BE49-F238E27FC236}">
                  <a16:creationId xmlns:a16="http://schemas.microsoft.com/office/drawing/2014/main" id="{76C2D46F-AAF3-4E06-AC74-98CE00F2869B}"/>
                </a:ext>
              </a:extLst>
            </p:cNvPr>
            <p:cNvSpPr/>
            <p:nvPr/>
          </p:nvSpPr>
          <p:spPr>
            <a:xfrm>
              <a:off x="5182514" y="1051639"/>
              <a:ext cx="1772081" cy="740184"/>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Escalating a complaint/concern:</a:t>
              </a:r>
              <a:r>
                <a:rPr lang="en-IN" sz="7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If the Hotline Specialist is not able to resolve the caller’s issue, they must understand what the issue is and find which department is able to help resolve the caller’s issue</a:t>
              </a:r>
            </a:p>
          </p:txBody>
        </p:sp>
        <p:sp>
          <p:nvSpPr>
            <p:cNvPr id="133" name="Oval 10">
              <a:extLst>
                <a:ext uri="{FF2B5EF4-FFF2-40B4-BE49-F238E27FC236}">
                  <a16:creationId xmlns:a16="http://schemas.microsoft.com/office/drawing/2014/main" id="{88388E0B-0872-49F3-8A28-37A29636ED1C}"/>
                </a:ext>
              </a:extLst>
            </p:cNvPr>
            <p:cNvSpPr>
              <a:spLocks noChangeArrowheads="1"/>
            </p:cNvSpPr>
            <p:nvPr/>
          </p:nvSpPr>
          <p:spPr bwMode="auto">
            <a:xfrm>
              <a:off x="6320393"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6 </a:t>
              </a:r>
            </a:p>
          </p:txBody>
        </p:sp>
        <p:cxnSp>
          <p:nvCxnSpPr>
            <p:cNvPr id="155" name="Elbow Connector 63">
              <a:extLst>
                <a:ext uri="{FF2B5EF4-FFF2-40B4-BE49-F238E27FC236}">
                  <a16:creationId xmlns:a16="http://schemas.microsoft.com/office/drawing/2014/main" id="{641CA403-A878-492C-9A3C-46B3F9E613F7}"/>
                </a:ext>
                <a:ext uri="{C183D7F6-B498-43B3-948B-1728B52AA6E4}">
                  <adec:decorative xmlns:adec="http://schemas.microsoft.com/office/drawing/2017/decorative" val="1"/>
                </a:ext>
              </a:extLst>
            </p:cNvPr>
            <p:cNvCxnSpPr>
              <a:cxnSpLocks/>
              <a:stCxn id="133" idx="4"/>
              <a:endCxn id="137" idx="0"/>
            </p:cNvCxnSpPr>
            <p:nvPr/>
          </p:nvCxnSpPr>
          <p:spPr>
            <a:xfrm rot="16200000" flipH="1">
              <a:off x="6408523" y="4860637"/>
              <a:ext cx="544160" cy="372949"/>
            </a:xfrm>
            <a:prstGeom prst="bentConnector3">
              <a:avLst>
                <a:gd name="adj1" fmla="val 50000"/>
              </a:avLst>
            </a:prstGeom>
            <a:noFill/>
            <a:ln w="9525" cap="flat" cmpd="sng" algn="ctr">
              <a:solidFill>
                <a:srgbClr val="747480"/>
              </a:solidFill>
              <a:prstDash val="solid"/>
              <a:tailEnd type="oval"/>
            </a:ln>
            <a:effectLst/>
          </p:spPr>
        </p:cxnSp>
        <p:sp>
          <p:nvSpPr>
            <p:cNvPr id="137" name="Rectangle 136">
              <a:extLst>
                <a:ext uri="{FF2B5EF4-FFF2-40B4-BE49-F238E27FC236}">
                  <a16:creationId xmlns:a16="http://schemas.microsoft.com/office/drawing/2014/main" id="{22F1EEF0-EBBD-42B5-BD6B-493FD7054571}"/>
                </a:ext>
              </a:extLst>
            </p:cNvPr>
            <p:cNvSpPr/>
            <p:nvPr/>
          </p:nvSpPr>
          <p:spPr>
            <a:xfrm>
              <a:off x="5741523" y="5319192"/>
              <a:ext cx="2251109" cy="740184"/>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Transferring caller to the appropriate department: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The Helpline Specialist guides the caller through the process of reaching the appropriate department, directly transfers the caller to the department or tags staff in an appropriate department to respond and follow up with the family</a:t>
              </a:r>
            </a:p>
          </p:txBody>
        </p:sp>
        <p:sp>
          <p:nvSpPr>
            <p:cNvPr id="61" name="Oval 6">
              <a:extLst>
                <a:ext uri="{FF2B5EF4-FFF2-40B4-BE49-F238E27FC236}">
                  <a16:creationId xmlns:a16="http://schemas.microsoft.com/office/drawing/2014/main" id="{8F4CBCAF-92B3-426A-922B-F0AE2F66B67F}"/>
                </a:ext>
              </a:extLst>
            </p:cNvPr>
            <p:cNvSpPr>
              <a:spLocks noChangeArrowheads="1"/>
            </p:cNvSpPr>
            <p:nvPr/>
          </p:nvSpPr>
          <p:spPr bwMode="auto">
            <a:xfrm>
              <a:off x="7291177" y="2520979"/>
              <a:ext cx="347472" cy="347472"/>
            </a:xfrm>
            <a:prstGeom prst="ellipse">
              <a:avLst/>
            </a:prstGeom>
            <a:solidFill>
              <a:srgbClr val="0070C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7 </a:t>
              </a:r>
            </a:p>
          </p:txBody>
        </p:sp>
        <p:cxnSp>
          <p:nvCxnSpPr>
            <p:cNvPr id="62" name="Elbow Connector 63">
              <a:extLst>
                <a:ext uri="{FF2B5EF4-FFF2-40B4-BE49-F238E27FC236}">
                  <a16:creationId xmlns:a16="http://schemas.microsoft.com/office/drawing/2014/main" id="{F88B2CD0-A628-4B41-BA7B-63C8FFAAAD55}"/>
                </a:ext>
                <a:ext uri="{C183D7F6-B498-43B3-948B-1728B52AA6E4}">
                  <adec:decorative xmlns:adec="http://schemas.microsoft.com/office/drawing/2017/decorative" val="1"/>
                </a:ext>
              </a:extLst>
            </p:cNvPr>
            <p:cNvCxnSpPr>
              <a:cxnSpLocks/>
              <a:stCxn id="61" idx="0"/>
              <a:endCxn id="65" idx="2"/>
            </p:cNvCxnSpPr>
            <p:nvPr/>
          </p:nvCxnSpPr>
          <p:spPr>
            <a:xfrm rot="5400000" flipH="1" flipV="1">
              <a:off x="7672766" y="1896163"/>
              <a:ext cx="416964" cy="832671"/>
            </a:xfrm>
            <a:prstGeom prst="bentConnector3">
              <a:avLst>
                <a:gd name="adj1" fmla="val 50000"/>
              </a:avLst>
            </a:prstGeom>
            <a:noFill/>
            <a:ln w="9525" cap="flat" cmpd="sng" algn="ctr">
              <a:solidFill>
                <a:schemeClr val="accent3"/>
              </a:solidFill>
              <a:prstDash val="solid"/>
              <a:tailEnd type="oval"/>
            </a:ln>
            <a:effectLst/>
          </p:spPr>
        </p:cxnSp>
        <p:sp>
          <p:nvSpPr>
            <p:cNvPr id="65" name="Rectangle 64">
              <a:extLst>
                <a:ext uri="{FF2B5EF4-FFF2-40B4-BE49-F238E27FC236}">
                  <a16:creationId xmlns:a16="http://schemas.microsoft.com/office/drawing/2014/main" id="{50AC9B30-928D-46CE-B89F-A97D8D40FE4A}"/>
                </a:ext>
              </a:extLst>
            </p:cNvPr>
            <p:cNvSpPr/>
            <p:nvPr/>
          </p:nvSpPr>
          <p:spPr>
            <a:xfrm>
              <a:off x="7154584" y="1040665"/>
              <a:ext cx="2286000" cy="1063350"/>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Recommended future state:</a:t>
              </a:r>
              <a:r>
                <a:rPr lang="en-IN" sz="7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Other departments (e.g., bullying hotline) should also utilize Freshdesk to track and monitor complaints. This way, a centralized system to submit and track parental complaints would exist at the central level. In the event a complaint does not directly go through the BPS helpline first, the other departments are also able to submit and track complaints in a centralized system such as Freshdesk</a:t>
              </a:r>
            </a:p>
          </p:txBody>
        </p:sp>
        <p:sp>
          <p:nvSpPr>
            <p:cNvPr id="138" name="Oval 6">
              <a:extLst>
                <a:ext uri="{FF2B5EF4-FFF2-40B4-BE49-F238E27FC236}">
                  <a16:creationId xmlns:a16="http://schemas.microsoft.com/office/drawing/2014/main" id="{2F97141D-E9E0-43AA-B580-8A0997C67EB9}"/>
                </a:ext>
              </a:extLst>
            </p:cNvPr>
            <p:cNvSpPr>
              <a:spLocks noChangeArrowheads="1"/>
            </p:cNvSpPr>
            <p:nvPr/>
          </p:nvSpPr>
          <p:spPr bwMode="auto">
            <a:xfrm>
              <a:off x="7939092" y="3160674"/>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8 </a:t>
              </a:r>
            </a:p>
          </p:txBody>
        </p:sp>
        <p:cxnSp>
          <p:nvCxnSpPr>
            <p:cNvPr id="139" name="Elbow Connector 63">
              <a:extLst>
                <a:ext uri="{FF2B5EF4-FFF2-40B4-BE49-F238E27FC236}">
                  <a16:creationId xmlns:a16="http://schemas.microsoft.com/office/drawing/2014/main" id="{A1C5EE68-CAC1-4C8E-ACC1-60B3C088E75A}"/>
                </a:ext>
                <a:ext uri="{C183D7F6-B498-43B3-948B-1728B52AA6E4}">
                  <adec:decorative xmlns:adec="http://schemas.microsoft.com/office/drawing/2017/decorative" val="1"/>
                </a:ext>
              </a:extLst>
            </p:cNvPr>
            <p:cNvCxnSpPr>
              <a:cxnSpLocks/>
              <a:stCxn id="138" idx="6"/>
              <a:endCxn id="142" idx="1"/>
            </p:cNvCxnSpPr>
            <p:nvPr/>
          </p:nvCxnSpPr>
          <p:spPr>
            <a:xfrm flipV="1">
              <a:off x="8286564" y="2448830"/>
              <a:ext cx="1412056" cy="885581"/>
            </a:xfrm>
            <a:prstGeom prst="bentConnector3">
              <a:avLst>
                <a:gd name="adj1" fmla="val 50000"/>
              </a:avLst>
            </a:prstGeom>
            <a:noFill/>
            <a:ln w="9525" cap="flat" cmpd="sng" algn="ctr">
              <a:solidFill>
                <a:srgbClr val="747480"/>
              </a:solidFill>
              <a:prstDash val="solid"/>
              <a:tailEnd type="oval"/>
            </a:ln>
            <a:effectLst/>
          </p:spPr>
        </p:cxnSp>
        <p:sp>
          <p:nvSpPr>
            <p:cNvPr id="142" name="Rectangle 141">
              <a:extLst>
                <a:ext uri="{FF2B5EF4-FFF2-40B4-BE49-F238E27FC236}">
                  <a16:creationId xmlns:a16="http://schemas.microsoft.com/office/drawing/2014/main" id="{47361C9E-E7F1-4FEA-B2C4-7770505CB7CD}"/>
                </a:ext>
              </a:extLst>
            </p:cNvPr>
            <p:cNvSpPr/>
            <p:nvPr/>
          </p:nvSpPr>
          <p:spPr>
            <a:xfrm>
              <a:off x="9698620" y="1809433"/>
              <a:ext cx="1896480" cy="1278793"/>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Following up to see if complaint/concern has been resolved: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Once the caller is transferred to another department, the specialist follows up with the respective department and parent to determine if the caller’s issue has been resolved. The department that takes the call must also let the BPS helpline know when the issue has been resolved so that the ticket created for the caller can be labelled as “resolved”</a:t>
              </a:r>
            </a:p>
          </p:txBody>
        </p:sp>
        <p:sp>
          <p:nvSpPr>
            <p:cNvPr id="48" name="Oval 10">
              <a:extLst>
                <a:ext uri="{FF2B5EF4-FFF2-40B4-BE49-F238E27FC236}">
                  <a16:creationId xmlns:a16="http://schemas.microsoft.com/office/drawing/2014/main" id="{551BE8A1-C49E-4D6C-9875-95929F8F5A18}"/>
                </a:ext>
              </a:extLst>
            </p:cNvPr>
            <p:cNvSpPr>
              <a:spLocks noChangeArrowheads="1"/>
            </p:cNvSpPr>
            <p:nvPr/>
          </p:nvSpPr>
          <p:spPr bwMode="auto">
            <a:xfrm>
              <a:off x="8162426"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9 </a:t>
              </a:r>
            </a:p>
          </p:txBody>
        </p:sp>
        <p:cxnSp>
          <p:nvCxnSpPr>
            <p:cNvPr id="51" name="Elbow Connector 63">
              <a:extLst>
                <a:ext uri="{FF2B5EF4-FFF2-40B4-BE49-F238E27FC236}">
                  <a16:creationId xmlns:a16="http://schemas.microsoft.com/office/drawing/2014/main" id="{833C2257-A241-4961-96B2-75D602B24E5D}"/>
                </a:ext>
                <a:ext uri="{C183D7F6-B498-43B3-948B-1728B52AA6E4}">
                  <adec:decorative xmlns:adec="http://schemas.microsoft.com/office/drawing/2017/decorative" val="1"/>
                </a:ext>
              </a:extLst>
            </p:cNvPr>
            <p:cNvCxnSpPr>
              <a:cxnSpLocks/>
              <a:stCxn id="48" idx="4"/>
              <a:endCxn id="49" idx="0"/>
            </p:cNvCxnSpPr>
            <p:nvPr/>
          </p:nvCxnSpPr>
          <p:spPr>
            <a:xfrm rot="16200000" flipH="1">
              <a:off x="8661823" y="4449371"/>
              <a:ext cx="388116" cy="1039439"/>
            </a:xfrm>
            <a:prstGeom prst="bentConnector3">
              <a:avLst>
                <a:gd name="adj1" fmla="val 50000"/>
              </a:avLst>
            </a:prstGeom>
            <a:noFill/>
            <a:ln w="9525" cap="flat" cmpd="sng" algn="ctr">
              <a:solidFill>
                <a:srgbClr val="747480"/>
              </a:solidFill>
              <a:prstDash val="solid"/>
              <a:tailEnd type="oval"/>
            </a:ln>
            <a:effectLst/>
          </p:spPr>
        </p:cxnSp>
        <p:sp>
          <p:nvSpPr>
            <p:cNvPr id="49" name="Rectangle 48">
              <a:extLst>
                <a:ext uri="{FF2B5EF4-FFF2-40B4-BE49-F238E27FC236}">
                  <a16:creationId xmlns:a16="http://schemas.microsoft.com/office/drawing/2014/main" id="{8BFACF62-92C3-4C0D-B5CD-E7BB60AB3706}"/>
                </a:ext>
              </a:extLst>
            </p:cNvPr>
            <p:cNvSpPr/>
            <p:nvPr/>
          </p:nvSpPr>
          <p:spPr>
            <a:xfrm>
              <a:off x="8377900" y="5163148"/>
              <a:ext cx="1995403" cy="955628"/>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If issue does not get resolved:</a:t>
              </a:r>
              <a:r>
                <a:rPr lang="en-IN" sz="7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When a caller’s complaint/concern doesn’t get resolved, the Helpline Specialist works to escalate the issue to the school leader, then the operational leader, and finally the regional leader, as necessary. If the issue is still not resolved, then a resolution committee will be involved</a:t>
              </a:r>
            </a:p>
          </p:txBody>
        </p:sp>
        <p:sp>
          <p:nvSpPr>
            <p:cNvPr id="88" name="Oval 6">
              <a:extLst>
                <a:ext uri="{FF2B5EF4-FFF2-40B4-BE49-F238E27FC236}">
                  <a16:creationId xmlns:a16="http://schemas.microsoft.com/office/drawing/2014/main" id="{12A2DF13-737F-4ECE-9504-6AE65EB1F20D}"/>
                </a:ext>
              </a:extLst>
            </p:cNvPr>
            <p:cNvSpPr>
              <a:spLocks noChangeArrowheads="1"/>
            </p:cNvSpPr>
            <p:nvPr/>
          </p:nvSpPr>
          <p:spPr bwMode="auto">
            <a:xfrm>
              <a:off x="8703592" y="3527819"/>
              <a:ext cx="347472" cy="347472"/>
            </a:xfrm>
            <a:prstGeom prst="ellipse">
              <a:avLst/>
            </a:prstGeom>
            <a:solidFill>
              <a:srgbClr val="747480"/>
            </a:solidFill>
            <a:ln w="9525">
              <a:solidFill>
                <a:schemeClr val="tx1"/>
              </a:solidFill>
              <a:round/>
              <a:headEnd/>
              <a:tailEnd/>
            </a:ln>
          </p:spPr>
          <p:txBody>
            <a:bodyPr vert="horz" wrap="non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10</a:t>
              </a:r>
            </a:p>
          </p:txBody>
        </p:sp>
        <p:cxnSp>
          <p:nvCxnSpPr>
            <p:cNvPr id="94" name="Elbow Connector 63">
              <a:extLst>
                <a:ext uri="{FF2B5EF4-FFF2-40B4-BE49-F238E27FC236}">
                  <a16:creationId xmlns:a16="http://schemas.microsoft.com/office/drawing/2014/main" id="{EFF89134-CA54-4A9A-9AC0-2A4EE2564A3D}"/>
                </a:ext>
                <a:ext uri="{C183D7F6-B498-43B3-948B-1728B52AA6E4}">
                  <adec:decorative xmlns:adec="http://schemas.microsoft.com/office/drawing/2017/decorative" val="1"/>
                </a:ext>
              </a:extLst>
            </p:cNvPr>
            <p:cNvCxnSpPr>
              <a:cxnSpLocks/>
              <a:stCxn id="88" idx="6"/>
              <a:endCxn id="97" idx="1"/>
            </p:cNvCxnSpPr>
            <p:nvPr/>
          </p:nvCxnSpPr>
          <p:spPr>
            <a:xfrm>
              <a:off x="9051065" y="3701556"/>
              <a:ext cx="692623" cy="349101"/>
            </a:xfrm>
            <a:prstGeom prst="bentConnector3">
              <a:avLst>
                <a:gd name="adj1" fmla="val 50000"/>
              </a:avLst>
            </a:prstGeom>
            <a:noFill/>
            <a:ln w="9525" cap="flat" cmpd="sng" algn="ctr">
              <a:solidFill>
                <a:srgbClr val="747480"/>
              </a:solidFill>
              <a:prstDash val="solid"/>
              <a:tailEnd type="oval"/>
            </a:ln>
            <a:effectLst/>
          </p:spPr>
        </p:cxnSp>
        <p:sp>
          <p:nvSpPr>
            <p:cNvPr id="97" name="Rectangle 96">
              <a:extLst>
                <a:ext uri="{FF2B5EF4-FFF2-40B4-BE49-F238E27FC236}">
                  <a16:creationId xmlns:a16="http://schemas.microsoft.com/office/drawing/2014/main" id="{B3B22673-917A-4938-BC4F-CDCB0DD4D698}"/>
                </a:ext>
              </a:extLst>
            </p:cNvPr>
            <p:cNvSpPr/>
            <p:nvPr/>
          </p:nvSpPr>
          <p:spPr>
            <a:xfrm>
              <a:off x="9743688" y="3680564"/>
              <a:ext cx="1851413" cy="740184"/>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700" b="1" kern="0" dirty="0">
                  <a:solidFill>
                    <a:schemeClr val="bg1"/>
                  </a:solidFill>
                  <a:latin typeface="EYInterstate Light"/>
                  <a:ea typeface="ＭＳ Ｐゴシック" panose="020B0600070205080204" pitchFamily="34" charset="-128"/>
                  <a:cs typeface="Calibri" panose="020F0502020204030204" pitchFamily="34" charset="0"/>
                </a:rPr>
                <a:t>When the caller’s complaint/concern gets resolved: </a:t>
              </a:r>
            </a:p>
            <a:p>
              <a:pPr defTabSz="674483" eaLnBrk="0" hangingPunct="0">
                <a:defRPr/>
              </a:pPr>
              <a:r>
                <a:rPr lang="en-IN" sz="700" kern="0" dirty="0">
                  <a:solidFill>
                    <a:schemeClr val="bg1"/>
                  </a:solidFill>
                  <a:latin typeface="EYInterstate Light"/>
                  <a:ea typeface="ＭＳ Ｐゴシック" panose="020B0600070205080204" pitchFamily="34" charset="-128"/>
                  <a:cs typeface="Calibri" panose="020F0502020204030204" pitchFamily="34" charset="0"/>
                </a:rPr>
                <a:t>The ticket is marked as resolved and the caller is sent a survey to get feedback on how the helpline did/if satisfied with the outcome</a:t>
              </a:r>
            </a:p>
          </p:txBody>
        </p:sp>
        <p:sp>
          <p:nvSpPr>
            <p:cNvPr id="56" name="Rectangle 55">
              <a:extLst>
                <a:ext uri="{FF2B5EF4-FFF2-40B4-BE49-F238E27FC236}">
                  <a16:creationId xmlns:a16="http://schemas.microsoft.com/office/drawing/2014/main" id="{A887C921-068C-4C66-90B1-90CAE88C1657}"/>
                </a:ext>
              </a:extLst>
            </p:cNvPr>
            <p:cNvSpPr/>
            <p:nvPr/>
          </p:nvSpPr>
          <p:spPr>
            <a:xfrm>
              <a:off x="10125240" y="4488032"/>
              <a:ext cx="1469861" cy="417019"/>
            </a:xfrm>
            <a:prstGeom prst="rect">
              <a:avLst/>
            </a:prstGeom>
          </p:spPr>
          <p:txBody>
            <a:bodyPr vert="horz" wrap="square" lIns="61964" tIns="30982" rIns="61964" bIns="61964" anchor="t">
              <a:spAutoFit/>
            </a:bodyPr>
            <a:lstStyle/>
            <a:p>
              <a:pPr defTabSz="674483" eaLnBrk="0" hangingPunct="0">
                <a:defRPr/>
              </a:pPr>
              <a:r>
                <a:rPr lang="en-IN" sz="700" b="1" i="1" kern="0" dirty="0">
                  <a:solidFill>
                    <a:schemeClr val="bg1"/>
                  </a:solidFill>
                  <a:latin typeface="EYInterstate Light"/>
                  <a:ea typeface="ＭＳ Ｐゴシック" panose="020B0600070205080204" pitchFamily="34" charset="-128"/>
                  <a:cs typeface="Calibri" panose="020F0502020204030204" pitchFamily="34" charset="0"/>
                </a:rPr>
                <a:t>Note: </a:t>
              </a:r>
              <a:r>
                <a:rPr lang="en-IN" sz="700" i="1" kern="0" dirty="0">
                  <a:solidFill>
                    <a:schemeClr val="bg1"/>
                  </a:solidFill>
                  <a:latin typeface="EYInterstate Light"/>
                  <a:ea typeface="ＭＳ Ｐゴシック" panose="020B0600070205080204" pitchFamily="34" charset="-128"/>
                  <a:cs typeface="Calibri" panose="020F0502020204030204" pitchFamily="34" charset="0"/>
                </a:rPr>
                <a:t>No parental complaint data is formally required to be reported to DESE by BPS</a:t>
              </a:r>
            </a:p>
          </p:txBody>
        </p:sp>
        <p:sp>
          <p:nvSpPr>
            <p:cNvPr id="52" name="Rectangle 51">
              <a:extLst>
                <a:ext uri="{FF2B5EF4-FFF2-40B4-BE49-F238E27FC236}">
                  <a16:creationId xmlns:a16="http://schemas.microsoft.com/office/drawing/2014/main" id="{A75275ED-D9F4-4553-B7AA-F96CA7916AAC}"/>
                </a:ext>
              </a:extLst>
            </p:cNvPr>
            <p:cNvSpPr/>
            <p:nvPr/>
          </p:nvSpPr>
          <p:spPr bwMode="auto">
            <a:xfrm>
              <a:off x="9790357" y="3495411"/>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defTabSz="913943" fontAlgn="base">
                <a:spcBef>
                  <a:spcPct val="0"/>
                </a:spcBef>
                <a:spcAft>
                  <a:spcPct val="0"/>
                </a:spcAft>
                <a:defRPr/>
              </a:pPr>
              <a:r>
                <a:rPr lang="en-US" sz="800"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END</a:t>
              </a:r>
            </a:p>
          </p:txBody>
        </p:sp>
        <p:sp>
          <p:nvSpPr>
            <p:cNvPr id="64" name="Rectangle 63">
              <a:extLst>
                <a:ext uri="{FF2B5EF4-FFF2-40B4-BE49-F238E27FC236}">
                  <a16:creationId xmlns:a16="http://schemas.microsoft.com/office/drawing/2014/main" id="{E5C74BFA-CB6F-4520-9C0E-4C4FDE3A6A89}"/>
                </a:ext>
              </a:extLst>
            </p:cNvPr>
            <p:cNvSpPr/>
            <p:nvPr/>
          </p:nvSpPr>
          <p:spPr bwMode="auto">
            <a:xfrm>
              <a:off x="527846" y="5269458"/>
              <a:ext cx="92813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defTabSz="913943" fontAlgn="base">
                <a:spcBef>
                  <a:spcPct val="0"/>
                </a:spcBef>
                <a:spcAft>
                  <a:spcPct val="0"/>
                </a:spcAft>
                <a:defRPr/>
              </a:pPr>
              <a:r>
                <a:rPr lang="en-US" sz="1000"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Legend:</a:t>
              </a: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p:txBody>
        </p:sp>
        <p:sp>
          <p:nvSpPr>
            <p:cNvPr id="58" name="Oval 10">
              <a:extLst>
                <a:ext uri="{FF2B5EF4-FFF2-40B4-BE49-F238E27FC236}">
                  <a16:creationId xmlns:a16="http://schemas.microsoft.com/office/drawing/2014/main" id="{B397B07B-D8E7-4E37-80D3-2587FA5A073D}"/>
                </a:ext>
                <a:ext uri="{C183D7F6-B498-43B3-948B-1728B52AA6E4}">
                  <adec:decorative xmlns:adec="http://schemas.microsoft.com/office/drawing/2017/decorative" val="1"/>
                </a:ext>
              </a:extLst>
            </p:cNvPr>
            <p:cNvSpPr>
              <a:spLocks noChangeArrowheads="1"/>
            </p:cNvSpPr>
            <p:nvPr/>
          </p:nvSpPr>
          <p:spPr bwMode="auto">
            <a:xfrm>
              <a:off x="612776" y="5581562"/>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defTabSz="826140">
                <a:defRPr/>
              </a:pPr>
              <a:endParaRPr lang="en-US" sz="1626" kern="0" dirty="0">
                <a:solidFill>
                  <a:srgbClr val="57565A"/>
                </a:solidFill>
                <a:latin typeface="EYInterstate Light"/>
              </a:endParaRPr>
            </a:p>
          </p:txBody>
        </p:sp>
        <p:sp>
          <p:nvSpPr>
            <p:cNvPr id="59" name="Oval 21">
              <a:extLst>
                <a:ext uri="{FF2B5EF4-FFF2-40B4-BE49-F238E27FC236}">
                  <a16:creationId xmlns:a16="http://schemas.microsoft.com/office/drawing/2014/main" id="{831E6450-7D70-47D9-A99F-7210D7290DBC}"/>
                </a:ext>
                <a:ext uri="{C183D7F6-B498-43B3-948B-1728B52AA6E4}">
                  <adec:decorative xmlns:adec="http://schemas.microsoft.com/office/drawing/2017/decorative" val="1"/>
                </a:ext>
              </a:extLst>
            </p:cNvPr>
            <p:cNvSpPr>
              <a:spLocks noChangeArrowheads="1"/>
            </p:cNvSpPr>
            <p:nvPr/>
          </p:nvSpPr>
          <p:spPr bwMode="auto">
            <a:xfrm>
              <a:off x="612776" y="5856294"/>
              <a:ext cx="182880" cy="182880"/>
            </a:xfrm>
            <a:prstGeom prst="ellipse">
              <a:avLst/>
            </a:prstGeom>
            <a:solidFill>
              <a:srgbClr val="0070C0"/>
            </a:solidFill>
            <a:ln w="19050" cap="rnd" cmpd="sng">
              <a:noFill/>
              <a:prstDash val="solid"/>
              <a:round/>
              <a:headEnd/>
              <a:tailEnd/>
            </a:ln>
          </p:spPr>
          <p:txBody>
            <a:bodyPr vert="horz" wrap="square" lIns="61964" tIns="30982" rIns="61964" bIns="30982" numCol="1" anchor="t" anchorCtr="0" compatLnSpc="1">
              <a:prstTxWarp prst="textNoShape">
                <a:avLst/>
              </a:prstTxWarp>
            </a:bodyPr>
            <a:lstStyle/>
            <a:p>
              <a:pPr defTabSz="826140">
                <a:defRPr/>
              </a:pPr>
              <a:endParaRPr lang="en-US" sz="1626" kern="0" dirty="0">
                <a:solidFill>
                  <a:srgbClr val="57565A"/>
                </a:solidFill>
                <a:latin typeface="EYInterstate Light"/>
              </a:endParaRPr>
            </a:p>
          </p:txBody>
        </p:sp>
        <p:sp>
          <p:nvSpPr>
            <p:cNvPr id="54" name="Rectangle 53">
              <a:extLst>
                <a:ext uri="{FF2B5EF4-FFF2-40B4-BE49-F238E27FC236}">
                  <a16:creationId xmlns:a16="http://schemas.microsoft.com/office/drawing/2014/main" id="{E3098EA4-53B3-494F-8BEA-A38234F09F29}"/>
                </a:ext>
              </a:extLst>
            </p:cNvPr>
            <p:cNvSpPr/>
            <p:nvPr/>
          </p:nvSpPr>
          <p:spPr bwMode="auto">
            <a:xfrm>
              <a:off x="832039" y="5500690"/>
              <a:ext cx="1679235" cy="717170"/>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defTabSz="913943"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Current-state process</a:t>
              </a:r>
            </a:p>
            <a:p>
              <a:pPr defTabSz="913943" fontAlgn="base">
                <a:spcBef>
                  <a:spcPct val="0"/>
                </a:spcBef>
                <a:spcAft>
                  <a:spcPct val="0"/>
                </a:spcAft>
                <a:defRPr/>
              </a:pP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a:p>
              <a:pPr defTabSz="913943"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55" name="footnote_6380420316088055392" descr="Footnote">
            <a:extLst>
              <a:ext uri="{FF2B5EF4-FFF2-40B4-BE49-F238E27FC236}">
                <a16:creationId xmlns:a16="http://schemas.microsoft.com/office/drawing/2014/main" id="{573B9E2B-2DD2-45CC-94C8-547FF88CE665}"/>
              </a:ext>
            </a:extLst>
          </p:cNvPr>
          <p:cNvSpPr txBox="1"/>
          <p:nvPr/>
        </p:nvSpPr>
        <p:spPr>
          <a:xfrm>
            <a:off x="609917" y="6205854"/>
            <a:ext cx="2412684" cy="157680"/>
          </a:xfrm>
          <a:prstGeom prst="rect">
            <a:avLst/>
          </a:prstGeom>
          <a:noFill/>
        </p:spPr>
        <p:txBody>
          <a:bodyPr vert="horz" wrap="square" lIns="0" tIns="0" rIns="0" bIns="0"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lang="en-US" sz="800" dirty="0">
                <a:solidFill>
                  <a:srgbClr val="2E2E38"/>
                </a:solidFill>
                <a:latin typeface="EYInterstate Light"/>
                <a:cs typeface="Arial" panose="020B0604020202020204" pitchFamily="34" charset="0"/>
              </a:rPr>
              <a:t>Click here for</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hlinkClick r:id="rId7" action="ppaction://hlinksldjump"/>
              </a:rPr>
              <a:t>parental complaints </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domain</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66" name="source_6380420058075255931" descr="Source">
            <a:extLst>
              <a:ext uri="{FF2B5EF4-FFF2-40B4-BE49-F238E27FC236}">
                <a16:creationId xmlns:a16="http://schemas.microsoft.com/office/drawing/2014/main" id="{3BA7CD1E-4825-47D6-96D2-E9D069F482A0}"/>
              </a:ext>
            </a:extLst>
          </p:cNvPr>
          <p:cNvSpPr txBox="1"/>
          <p:nvPr/>
        </p:nvSpPr>
        <p:spPr>
          <a:xfrm>
            <a:off x="705097" y="6393033"/>
            <a:ext cx="3200400" cy="467820"/>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EY DESE, BPS, and school interviews; BPS and DESE policies</a:t>
            </a:r>
            <a:endParaRPr lang="en-US" sz="800" b="0" dirty="0">
              <a:solidFill>
                <a:schemeClr val="bg1"/>
              </a:solidFill>
              <a:latin typeface="+mj-lt"/>
            </a:endParaRPr>
          </a:p>
          <a:p>
            <a:pPr>
              <a:lnSpc>
                <a:spcPct val="85000"/>
              </a:lnSpc>
              <a:spcAft>
                <a:spcPts val="600"/>
              </a:spcAft>
              <a:buSzPct val="75000"/>
            </a:pPr>
            <a:endParaRPr lang="en-US" sz="800" b="0" dirty="0">
              <a:solidFill>
                <a:schemeClr val="bg1"/>
              </a:solidFill>
              <a:latin typeface="+mj-lt"/>
            </a:endParaRPr>
          </a:p>
          <a:p>
            <a:pPr>
              <a:lnSpc>
                <a:spcPct val="85000"/>
              </a:lnSpc>
              <a:spcAft>
                <a:spcPts val="600"/>
              </a:spcAft>
              <a:buSzPct val="75000"/>
            </a:pPr>
            <a:endParaRPr lang="en-US" sz="800" dirty="0">
              <a:solidFill>
                <a:srgbClr val="2E2E38"/>
              </a:solidFill>
              <a:cs typeface="Arial" panose="020B0604020202020204" pitchFamily="34" charset="0"/>
            </a:endParaRPr>
          </a:p>
        </p:txBody>
      </p:sp>
      <p:sp>
        <p:nvSpPr>
          <p:cNvPr id="6" name="TextBox 5">
            <a:extLst>
              <a:ext uri="{FF2B5EF4-FFF2-40B4-BE49-F238E27FC236}">
                <a16:creationId xmlns:a16="http://schemas.microsoft.com/office/drawing/2014/main" id="{31CCE9D8-4668-4CC2-9E39-D05F6C6B9572}"/>
              </a:ext>
            </a:extLst>
          </p:cNvPr>
          <p:cNvSpPr txBox="1"/>
          <p:nvPr/>
        </p:nvSpPr>
        <p:spPr>
          <a:xfrm>
            <a:off x="4008684" y="6388434"/>
            <a:ext cx="5079332"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8" name="Date Placeholder 7">
            <a:extLst>
              <a:ext uri="{FF2B5EF4-FFF2-40B4-BE49-F238E27FC236}">
                <a16:creationId xmlns:a16="http://schemas.microsoft.com/office/drawing/2014/main" id="{753DEC3C-1949-4800-ACE0-4250F4F4DCA5}"/>
              </a:ext>
            </a:extLst>
          </p:cNvPr>
          <p:cNvSpPr>
            <a:spLocks noGrp="1"/>
          </p:cNvSpPr>
          <p:nvPr>
            <p:ph type="dt" sz="half" idx="10"/>
          </p:nvPr>
        </p:nvSpPr>
        <p:spPr>
          <a:xfrm>
            <a:off x="9191202" y="6561446"/>
            <a:ext cx="1180954" cy="180000"/>
          </a:xfrm>
        </p:spPr>
        <p:txBody>
          <a:bodyPr/>
          <a:lstStyle/>
          <a:p>
            <a:r>
              <a:rPr lang="en-US" dirty="0"/>
              <a:t>February 2023</a:t>
            </a:r>
            <a:endParaRPr lang="en-IN" dirty="0"/>
          </a:p>
        </p:txBody>
      </p:sp>
      <p:sp>
        <p:nvSpPr>
          <p:cNvPr id="9" name="Slide Number Placeholder 8">
            <a:extLst>
              <a:ext uri="{FF2B5EF4-FFF2-40B4-BE49-F238E27FC236}">
                <a16:creationId xmlns:a16="http://schemas.microsoft.com/office/drawing/2014/main" id="{CFD5E682-F0AD-470F-BA17-19A1FF80C18A}"/>
              </a:ext>
            </a:extLst>
          </p:cNvPr>
          <p:cNvSpPr>
            <a:spLocks noGrp="1"/>
          </p:cNvSpPr>
          <p:nvPr>
            <p:ph type="sldNum" sz="quarter" idx="12"/>
          </p:nvPr>
        </p:nvSpPr>
        <p:spPr/>
        <p:txBody>
          <a:bodyPr/>
          <a:lstStyle/>
          <a:p>
            <a:r>
              <a:rPr lang="en-IN" dirty="0"/>
              <a:t>Page </a:t>
            </a:r>
            <a:fld id="{F1BC30E3-FFE5-4B91-AA19-87A149EBB9EE}" type="slidenum">
              <a:rPr smtClean="0"/>
              <a:pPr/>
              <a:t>98</a:t>
            </a:fld>
            <a:endParaRPr dirty="0"/>
          </a:p>
        </p:txBody>
      </p:sp>
    </p:spTree>
    <p:extLst>
      <p:ext uri="{BB962C8B-B14F-4D97-AF65-F5344CB8AC3E}">
        <p14:creationId xmlns:p14="http://schemas.microsoft.com/office/powerpoint/2010/main" val="25897520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31AA9A-432E-463F-97F7-55F33DA0C074}"/>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613358722"/>
              </p:ext>
            </p:extLst>
          </p:nvPr>
        </p:nvGraphicFramePr>
        <p:xfrm>
          <a:off x="4763" y="1588"/>
          <a:ext cx="1588" cy="1588"/>
        </p:xfrm>
        <a:graphic>
          <a:graphicData uri="http://schemas.openxmlformats.org/presentationml/2006/ole">
            <mc:AlternateContent xmlns:mc="http://schemas.openxmlformats.org/markup-compatibility/2006">
              <mc:Choice xmlns:v="urn:schemas-microsoft-com:vml" Requires="v">
                <p:oleObj spid="_x0000_s114693"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6131AA9A-432E-463F-97F7-55F33DA0C074}"/>
                          </a:ext>
                          <a:ext uri="{C183D7F6-B498-43B3-948B-1728B52AA6E4}">
                            <adec:decorative xmlns:adec="http://schemas.microsoft.com/office/drawing/2017/decorative" val="1"/>
                          </a:ext>
                        </a:extLst>
                      </p:cNvPr>
                      <p:cNvPicPr/>
                      <p:nvPr/>
                    </p:nvPicPr>
                    <p:blipFill>
                      <a:blip r:embed="rId6"/>
                      <a:stretch>
                        <a:fillRect/>
                      </a:stretch>
                    </p:blipFill>
                    <p:spPr>
                      <a:xfrm>
                        <a:off x="4763" y="1588"/>
                        <a:ext cx="1588" cy="1588"/>
                      </a:xfrm>
                      <a:prstGeom prst="rect">
                        <a:avLst/>
                      </a:prstGeom>
                    </p:spPr>
                  </p:pic>
                </p:oleObj>
              </mc:Fallback>
            </mc:AlternateContent>
          </a:graphicData>
        </a:graphic>
      </p:graphicFrame>
      <p:sp>
        <p:nvSpPr>
          <p:cNvPr id="53" name="Title 2">
            <a:extLst>
              <a:ext uri="{FF2B5EF4-FFF2-40B4-BE49-F238E27FC236}">
                <a16:creationId xmlns:a16="http://schemas.microsoft.com/office/drawing/2014/main" id="{CBFAF76B-D9C1-4B01-8B62-8E39DEB0842A}"/>
              </a:ext>
            </a:extLst>
          </p:cNvPr>
          <p:cNvSpPr>
            <a:spLocks noGrp="1"/>
          </p:cNvSpPr>
          <p:nvPr>
            <p:ph type="title"/>
          </p:nvPr>
        </p:nvSpPr>
        <p:spPr>
          <a:xfrm>
            <a:off x="609918" y="294200"/>
            <a:ext cx="10978515" cy="590880"/>
          </a:xfrm>
        </p:spPr>
        <p:txBody>
          <a:bodyPr vert="horz"/>
          <a:lstStyle/>
          <a:p>
            <a:r>
              <a:rPr lang="en-IN" dirty="0"/>
              <a:t>Appendix</a:t>
            </a:r>
            <a:br>
              <a:rPr lang="en-IN" dirty="0"/>
            </a:br>
            <a:r>
              <a:rPr lang="en-IN" sz="1600" dirty="0"/>
              <a:t>Process flow: Bullying Hotline process </a:t>
            </a:r>
          </a:p>
        </p:txBody>
      </p:sp>
      <p:sp>
        <p:nvSpPr>
          <p:cNvPr id="54" name="Rectangle 53">
            <a:extLst>
              <a:ext uri="{FF2B5EF4-FFF2-40B4-BE49-F238E27FC236}">
                <a16:creationId xmlns:a16="http://schemas.microsoft.com/office/drawing/2014/main" id="{53FA302A-7AF7-4EC8-9897-55CF88481DA0}"/>
              </a:ext>
            </a:extLst>
          </p:cNvPr>
          <p:cNvSpPr/>
          <p:nvPr/>
        </p:nvSpPr>
        <p:spPr>
          <a:xfrm>
            <a:off x="8951913" y="78411"/>
            <a:ext cx="2614545" cy="373895"/>
          </a:xfrm>
          <a:prstGeom prst="rect">
            <a:avLst/>
          </a:prstGeom>
          <a:solidFill>
            <a:srgbClr val="CC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IN" sz="1200" b="1" dirty="0">
                <a:solidFill>
                  <a:schemeClr val="tx1"/>
                </a:solidFill>
              </a:rPr>
              <a:t>6. Parental complaints</a:t>
            </a:r>
          </a:p>
        </p:txBody>
      </p:sp>
      <p:grpSp>
        <p:nvGrpSpPr>
          <p:cNvPr id="7" name="Group 6" descr="Please refer to notes section for 'Process flow - Bullying Hotline process' flow description">
            <a:extLst>
              <a:ext uri="{FF2B5EF4-FFF2-40B4-BE49-F238E27FC236}">
                <a16:creationId xmlns:a16="http://schemas.microsoft.com/office/drawing/2014/main" id="{A67EFD63-E582-4673-8A68-51E8F1584B72}"/>
              </a:ext>
            </a:extLst>
          </p:cNvPr>
          <p:cNvGrpSpPr/>
          <p:nvPr/>
        </p:nvGrpSpPr>
        <p:grpSpPr>
          <a:xfrm>
            <a:off x="527113" y="1051639"/>
            <a:ext cx="11362409" cy="5255227"/>
            <a:chOff x="527113" y="1051639"/>
            <a:chExt cx="11362409" cy="5255227"/>
          </a:xfrm>
        </p:grpSpPr>
        <p:sp>
          <p:nvSpPr>
            <p:cNvPr id="59" name="Rectangle 58">
              <a:extLst>
                <a:ext uri="{FF2B5EF4-FFF2-40B4-BE49-F238E27FC236}">
                  <a16:creationId xmlns:a16="http://schemas.microsoft.com/office/drawing/2014/main" id="{87AC56D6-D682-4CEA-81AC-02BEEAA3781C}"/>
                </a:ext>
              </a:extLst>
            </p:cNvPr>
            <p:cNvSpPr/>
            <p:nvPr/>
          </p:nvSpPr>
          <p:spPr>
            <a:xfrm>
              <a:off x="612778" y="1051639"/>
              <a:ext cx="1469861" cy="740184"/>
            </a:xfrm>
            <a:prstGeom prst="rect">
              <a:avLst/>
            </a:prstGeom>
          </p:spPr>
          <p:txBody>
            <a:bodyPr vert="horz" wrap="square" lIns="61964" tIns="30982" rIns="61964" bIns="61964" anchor="t">
              <a:spAutoFit/>
            </a:bodyPr>
            <a:lstStyle/>
            <a:p>
              <a:pPr defTabSz="674483" eaLnBrk="0" hangingPunct="0">
                <a:defRPr/>
              </a:pPr>
              <a:r>
                <a:rPr lang="en-IN" sz="700" b="1" i="1" kern="0" dirty="0">
                  <a:solidFill>
                    <a:schemeClr val="bg1"/>
                  </a:solidFill>
                  <a:latin typeface="EYInterstate Light"/>
                  <a:ea typeface="ＭＳ Ｐゴシック" panose="020B0600070205080204" pitchFamily="34" charset="-128"/>
                  <a:cs typeface="Calibri" panose="020F0502020204030204" pitchFamily="34" charset="0"/>
                </a:rPr>
                <a:t>Note: </a:t>
              </a:r>
              <a:r>
                <a:rPr lang="en-IN" sz="700" i="1" kern="0" dirty="0">
                  <a:solidFill>
                    <a:schemeClr val="bg1"/>
                  </a:solidFill>
                  <a:latin typeface="EYInterstate Light"/>
                  <a:ea typeface="ＭＳ Ｐゴシック" panose="020B0600070205080204" pitchFamily="34" charset="-128"/>
                  <a:cs typeface="Calibri" panose="020F0502020204030204" pitchFamily="34" charset="0"/>
                </a:rPr>
                <a:t>Parents may lodge complaints through a number of different methods. The focus of this process flow is on the BPS helpline, which is the primary forum for parental complaints</a:t>
              </a:r>
            </a:p>
          </p:txBody>
        </p:sp>
        <p:sp>
          <p:nvSpPr>
            <p:cNvPr id="41" name="Rectangle 40">
              <a:extLst>
                <a:ext uri="{FF2B5EF4-FFF2-40B4-BE49-F238E27FC236}">
                  <a16:creationId xmlns:a16="http://schemas.microsoft.com/office/drawing/2014/main" id="{1C86A307-E114-459B-8E15-D332E223A4AA}"/>
                </a:ext>
              </a:extLst>
            </p:cNvPr>
            <p:cNvSpPr/>
            <p:nvPr/>
          </p:nvSpPr>
          <p:spPr bwMode="auto">
            <a:xfrm>
              <a:off x="527846" y="2608917"/>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defTabSz="913943" fontAlgn="base">
                <a:spcBef>
                  <a:spcPct val="0"/>
                </a:spcBef>
                <a:spcAft>
                  <a:spcPct val="0"/>
                </a:spcAft>
                <a:defRPr/>
              </a:pPr>
              <a:r>
                <a:rPr lang="en-US" sz="800"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START</a:t>
              </a:r>
            </a:p>
          </p:txBody>
        </p:sp>
        <p:grpSp>
          <p:nvGrpSpPr>
            <p:cNvPr id="2" name="Group 1">
              <a:extLst>
                <a:ext uri="{FF2B5EF4-FFF2-40B4-BE49-F238E27FC236}">
                  <a16:creationId xmlns:a16="http://schemas.microsoft.com/office/drawing/2014/main" id="{2494355A-F140-4416-B5B6-0AB4B962BC95}"/>
                </a:ext>
                <a:ext uri="{C183D7F6-B498-43B3-948B-1728B52AA6E4}">
                  <adec:decorative xmlns:adec="http://schemas.microsoft.com/office/drawing/2017/decorative" val="1"/>
                </a:ext>
              </a:extLst>
            </p:cNvPr>
            <p:cNvGrpSpPr/>
            <p:nvPr/>
          </p:nvGrpSpPr>
          <p:grpSpPr>
            <a:xfrm>
              <a:off x="3130091" y="2728884"/>
              <a:ext cx="5885511" cy="1910192"/>
              <a:chOff x="3130091" y="2728884"/>
              <a:chExt cx="5885511" cy="1910192"/>
            </a:xfrm>
          </p:grpSpPr>
          <p:sp>
            <p:nvSpPr>
              <p:cNvPr id="46" name="Arc 45">
                <a:extLst>
                  <a:ext uri="{FF2B5EF4-FFF2-40B4-BE49-F238E27FC236}">
                    <a16:creationId xmlns:a16="http://schemas.microsoft.com/office/drawing/2014/main" id="{27B3E00E-8806-467A-8194-84C463E88572}"/>
                  </a:ext>
                </a:extLst>
              </p:cNvPr>
              <p:cNvSpPr/>
              <p:nvPr/>
            </p:nvSpPr>
            <p:spPr>
              <a:xfrm>
                <a:off x="3130091" y="2728885"/>
                <a:ext cx="1347602" cy="1095529"/>
              </a:xfrm>
              <a:prstGeom prst="arc">
                <a:avLst>
                  <a:gd name="adj1" fmla="val 958882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5" name="Arc 44">
                <a:extLst>
                  <a:ext uri="{FF2B5EF4-FFF2-40B4-BE49-F238E27FC236}">
                    <a16:creationId xmlns:a16="http://schemas.microsoft.com/office/drawing/2014/main" id="{0E22D271-8910-4D8A-9F2B-217A044436C1}"/>
                  </a:ext>
                </a:extLst>
              </p:cNvPr>
              <p:cNvSpPr/>
              <p:nvPr/>
            </p:nvSpPr>
            <p:spPr>
              <a:xfrm rot="10800000">
                <a:off x="4043188" y="3536266"/>
                <a:ext cx="1347603"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3" name="Arc 42">
                <a:extLst>
                  <a:ext uri="{FF2B5EF4-FFF2-40B4-BE49-F238E27FC236}">
                    <a16:creationId xmlns:a16="http://schemas.microsoft.com/office/drawing/2014/main" id="{FF1C6264-E943-41BD-B1FA-675AAC5317EA}"/>
                  </a:ext>
                </a:extLst>
              </p:cNvPr>
              <p:cNvSpPr/>
              <p:nvPr/>
            </p:nvSpPr>
            <p:spPr>
              <a:xfrm>
                <a:off x="4954291" y="2728884"/>
                <a:ext cx="1347602"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4" name="Arc 43">
                <a:extLst>
                  <a:ext uri="{FF2B5EF4-FFF2-40B4-BE49-F238E27FC236}">
                    <a16:creationId xmlns:a16="http://schemas.microsoft.com/office/drawing/2014/main" id="{13E1F852-444E-425B-99ED-3796FAB7E079}"/>
                  </a:ext>
                </a:extLst>
              </p:cNvPr>
              <p:cNvSpPr/>
              <p:nvPr/>
            </p:nvSpPr>
            <p:spPr>
              <a:xfrm rot="10800000">
                <a:off x="5868563" y="3536266"/>
                <a:ext cx="1347603"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47" name="Arc 46">
                <a:extLst>
                  <a:ext uri="{FF2B5EF4-FFF2-40B4-BE49-F238E27FC236}">
                    <a16:creationId xmlns:a16="http://schemas.microsoft.com/office/drawing/2014/main" id="{6398841E-1D61-4BC6-BFB4-50B9336B8B0E}"/>
                  </a:ext>
                </a:extLst>
              </p:cNvPr>
              <p:cNvSpPr/>
              <p:nvPr/>
            </p:nvSpPr>
            <p:spPr>
              <a:xfrm>
                <a:off x="6778491" y="2728884"/>
                <a:ext cx="1347603" cy="1095530"/>
              </a:xfrm>
              <a:prstGeom prst="arc">
                <a:avLst>
                  <a:gd name="adj1" fmla="val 7914138"/>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sp>
            <p:nvSpPr>
              <p:cNvPr id="63" name="Arc 62">
                <a:extLst>
                  <a:ext uri="{FF2B5EF4-FFF2-40B4-BE49-F238E27FC236}">
                    <a16:creationId xmlns:a16="http://schemas.microsoft.com/office/drawing/2014/main" id="{BBE56EEB-5F4A-4DFA-AC11-5470E5C77859}"/>
                  </a:ext>
                </a:extLst>
              </p:cNvPr>
              <p:cNvSpPr/>
              <p:nvPr/>
            </p:nvSpPr>
            <p:spPr>
              <a:xfrm rot="10800000">
                <a:off x="7667999" y="3543546"/>
                <a:ext cx="1347603" cy="1095530"/>
              </a:xfrm>
              <a:prstGeom prst="arc">
                <a:avLst>
                  <a:gd name="adj1" fmla="val 8388542"/>
                  <a:gd name="adj2" fmla="val 2868450"/>
                </a:avLst>
              </a:prstGeom>
              <a:noFill/>
              <a:ln w="190500" cap="flat" cmpd="sng" algn="ctr">
                <a:solidFill>
                  <a:srgbClr val="C4C4CD"/>
                </a:solidFill>
                <a:prstDash val="solid"/>
              </a:ln>
              <a:effectLst/>
            </p:spPr>
            <p:txBody>
              <a:bodyPr vert="horz" wrap="square" lIns="61964" tIns="30982" rIns="61964" bIns="30982" rtlCol="0" anchor="ctr"/>
              <a:lstStyle/>
              <a:p>
                <a:pPr defTabSz="826140">
                  <a:defRPr/>
                </a:pPr>
                <a:endParaRPr lang="en-US" sz="1626" kern="0" dirty="0">
                  <a:solidFill>
                    <a:srgbClr val="FFFFFF"/>
                  </a:solidFill>
                  <a:latin typeface="EYInterstate Light"/>
                </a:endParaRPr>
              </a:p>
            </p:txBody>
          </p:sp>
        </p:grpSp>
        <p:sp>
          <p:nvSpPr>
            <p:cNvPr id="71" name="Oval 10">
              <a:extLst>
                <a:ext uri="{FF2B5EF4-FFF2-40B4-BE49-F238E27FC236}">
                  <a16:creationId xmlns:a16="http://schemas.microsoft.com/office/drawing/2014/main" id="{AE75572D-BAF8-4CEA-AFF0-31D32C05A713}"/>
                </a:ext>
              </a:extLst>
            </p:cNvPr>
            <p:cNvSpPr>
              <a:spLocks noChangeArrowheads="1"/>
            </p:cNvSpPr>
            <p:nvPr/>
          </p:nvSpPr>
          <p:spPr bwMode="auto">
            <a:xfrm>
              <a:off x="2961513" y="324744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1 </a:t>
              </a:r>
            </a:p>
          </p:txBody>
        </p:sp>
        <p:cxnSp>
          <p:nvCxnSpPr>
            <p:cNvPr id="72" name="Elbow Connector 53">
              <a:extLst>
                <a:ext uri="{FF2B5EF4-FFF2-40B4-BE49-F238E27FC236}">
                  <a16:creationId xmlns:a16="http://schemas.microsoft.com/office/drawing/2014/main" id="{8707F789-579E-4854-89BE-AC865D59A4A2}"/>
                </a:ext>
                <a:ext uri="{C183D7F6-B498-43B3-948B-1728B52AA6E4}">
                  <adec:decorative xmlns:adec="http://schemas.microsoft.com/office/drawing/2017/decorative" val="1"/>
                </a:ext>
              </a:extLst>
            </p:cNvPr>
            <p:cNvCxnSpPr>
              <a:cxnSpLocks/>
              <a:stCxn id="71" idx="2"/>
              <a:endCxn id="73" idx="3"/>
            </p:cNvCxnSpPr>
            <p:nvPr/>
          </p:nvCxnSpPr>
          <p:spPr>
            <a:xfrm rot="10800000" flipV="1">
              <a:off x="2363901" y="3421176"/>
              <a:ext cx="597612" cy="343150"/>
            </a:xfrm>
            <a:prstGeom prst="bentConnector3">
              <a:avLst>
                <a:gd name="adj1" fmla="val 50000"/>
              </a:avLst>
            </a:prstGeom>
            <a:noFill/>
            <a:ln w="9525" cap="flat" cmpd="sng" algn="ctr">
              <a:solidFill>
                <a:srgbClr val="747480"/>
              </a:solidFill>
              <a:prstDash val="solid"/>
              <a:tailEnd type="oval"/>
            </a:ln>
            <a:effectLst/>
          </p:spPr>
        </p:cxnSp>
        <p:sp>
          <p:nvSpPr>
            <p:cNvPr id="73" name="Rectangle 72">
              <a:extLst>
                <a:ext uri="{FF2B5EF4-FFF2-40B4-BE49-F238E27FC236}">
                  <a16:creationId xmlns:a16="http://schemas.microsoft.com/office/drawing/2014/main" id="{FEFEA192-12ED-404F-923F-CFCC109B9920}"/>
                </a:ext>
              </a:extLst>
            </p:cNvPr>
            <p:cNvSpPr/>
            <p:nvPr/>
          </p:nvSpPr>
          <p:spPr>
            <a:xfrm>
              <a:off x="527113" y="2794070"/>
              <a:ext cx="1836789" cy="1940513"/>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Initiate parental complaint process with bullying hotline:</a:t>
              </a:r>
              <a:r>
                <a:rPr lang="en-IN" sz="8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800" kern="0" dirty="0">
                  <a:solidFill>
                    <a:schemeClr val="bg1"/>
                  </a:solidFill>
                  <a:latin typeface="EYInterstate Light"/>
                  <a:ea typeface="ＭＳ Ｐゴシック" panose="020B0600070205080204" pitchFamily="34" charset="-128"/>
                  <a:cs typeface="Calibri" panose="020F0502020204030204" pitchFamily="34" charset="0"/>
                </a:rPr>
                <a:t>Anyone is able to contact the bullying hotline, including </a:t>
              </a:r>
              <a:r>
                <a:rPr lang="en-US" sz="800" kern="0" dirty="0">
                  <a:solidFill>
                    <a:schemeClr val="bg1"/>
                  </a:solidFill>
                  <a:latin typeface="EYInterstate Light"/>
                  <a:ea typeface="ＭＳ Ｐゴシック" panose="020B0600070205080204" pitchFamily="34" charset="-128"/>
                  <a:cs typeface="Calibri" panose="020F0502020204030204" pitchFamily="34" charset="0"/>
                </a:rPr>
                <a:t>parents/guardians, and there is also an option to submit a bullying complaint form online. The complaint form gets auto-populated into a Google spreadsheet that keeps track of all the bullying forms submitted. The parent/guardian might also contact the school leader about the bullying situation and the school leader will submit these forms regarding the situation</a:t>
              </a:r>
              <a:endParaRPr lang="en-IN" sz="800" kern="0" dirty="0">
                <a:solidFill>
                  <a:schemeClr val="bg1"/>
                </a:solidFill>
                <a:latin typeface="EYInterstate Light"/>
                <a:ea typeface="ＭＳ Ｐゴシック" panose="020B0600070205080204" pitchFamily="34" charset="-128"/>
                <a:cs typeface="Calibri" panose="020F0502020204030204" pitchFamily="34" charset="0"/>
              </a:endParaRPr>
            </a:p>
          </p:txBody>
        </p:sp>
        <p:sp>
          <p:nvSpPr>
            <p:cNvPr id="50" name="Oval 10">
              <a:extLst>
                <a:ext uri="{FF2B5EF4-FFF2-40B4-BE49-F238E27FC236}">
                  <a16:creationId xmlns:a16="http://schemas.microsoft.com/office/drawing/2014/main" id="{567A2C0B-8549-4595-9EA9-8B24C306FECA}"/>
                </a:ext>
              </a:extLst>
            </p:cNvPr>
            <p:cNvSpPr>
              <a:spLocks noChangeArrowheads="1"/>
            </p:cNvSpPr>
            <p:nvPr/>
          </p:nvSpPr>
          <p:spPr bwMode="auto">
            <a:xfrm>
              <a:off x="3649396" y="2547807"/>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2 </a:t>
              </a:r>
            </a:p>
          </p:txBody>
        </p:sp>
        <p:cxnSp>
          <p:nvCxnSpPr>
            <p:cNvPr id="60" name="Elbow Connector 53">
              <a:extLst>
                <a:ext uri="{FF2B5EF4-FFF2-40B4-BE49-F238E27FC236}">
                  <a16:creationId xmlns:a16="http://schemas.microsoft.com/office/drawing/2014/main" id="{E7237266-9234-473B-9288-573B2EC343FA}"/>
                </a:ext>
                <a:ext uri="{C183D7F6-B498-43B3-948B-1728B52AA6E4}">
                  <adec:decorative xmlns:adec="http://schemas.microsoft.com/office/drawing/2017/decorative" val="1"/>
                </a:ext>
              </a:extLst>
            </p:cNvPr>
            <p:cNvCxnSpPr>
              <a:cxnSpLocks/>
              <a:stCxn id="50" idx="0"/>
              <a:endCxn id="85" idx="2"/>
            </p:cNvCxnSpPr>
            <p:nvPr/>
          </p:nvCxnSpPr>
          <p:spPr>
            <a:xfrm rot="16200000" flipV="1">
              <a:off x="3111030" y="1835705"/>
              <a:ext cx="562586" cy="861619"/>
            </a:xfrm>
            <a:prstGeom prst="bentConnector3">
              <a:avLst>
                <a:gd name="adj1" fmla="val 50000"/>
              </a:avLst>
            </a:prstGeom>
            <a:solidFill>
              <a:schemeClr val="accent1"/>
            </a:solidFill>
            <a:ln w="9525" cap="flat" cmpd="sng" algn="ctr">
              <a:solidFill>
                <a:srgbClr val="747480"/>
              </a:solidFill>
              <a:prstDash val="solid"/>
              <a:tailEnd type="oval"/>
            </a:ln>
            <a:effectLst/>
          </p:spPr>
        </p:cxnSp>
        <p:sp>
          <p:nvSpPr>
            <p:cNvPr id="85" name="Rectangle 84">
              <a:extLst>
                <a:ext uri="{FF2B5EF4-FFF2-40B4-BE49-F238E27FC236}">
                  <a16:creationId xmlns:a16="http://schemas.microsoft.com/office/drawing/2014/main" id="{573705D0-36F8-41D7-8398-3FC30820E11C}"/>
                </a:ext>
              </a:extLst>
            </p:cNvPr>
            <p:cNvSpPr/>
            <p:nvPr/>
          </p:nvSpPr>
          <p:spPr>
            <a:xfrm>
              <a:off x="2013273" y="1152705"/>
              <a:ext cx="1896480" cy="832517"/>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Bullying Specialist reviews the complaint: </a:t>
              </a:r>
            </a:p>
            <a:p>
              <a:pPr defTabSz="674483" eaLnBrk="0" hangingPunct="0">
                <a:defRPr/>
              </a:pPr>
              <a:r>
                <a:rPr lang="en-US" sz="800" kern="0" dirty="0">
                  <a:solidFill>
                    <a:schemeClr val="bg1"/>
                  </a:solidFill>
                  <a:latin typeface="EYInterstate Light"/>
                  <a:ea typeface="ＭＳ Ｐゴシック" panose="020B0600070205080204" pitchFamily="34" charset="-128"/>
                  <a:cs typeface="Calibri" panose="020F0502020204030204" pitchFamily="34" charset="0"/>
                </a:rPr>
                <a:t>A bullying hotline specialist receives and reviews the forms and sends it to the school associated with the complaint</a:t>
              </a:r>
              <a:endParaRPr lang="en-IN" sz="800" kern="0" dirty="0">
                <a:solidFill>
                  <a:schemeClr val="bg1"/>
                </a:solidFill>
                <a:latin typeface="EYInterstate Light"/>
                <a:ea typeface="ＭＳ Ｐゴシック" panose="020B0600070205080204" pitchFamily="34" charset="-128"/>
                <a:cs typeface="Calibri" panose="020F0502020204030204" pitchFamily="34" charset="0"/>
              </a:endParaRPr>
            </a:p>
          </p:txBody>
        </p:sp>
        <p:sp>
          <p:nvSpPr>
            <p:cNvPr id="116" name="Oval 6">
              <a:extLst>
                <a:ext uri="{FF2B5EF4-FFF2-40B4-BE49-F238E27FC236}">
                  <a16:creationId xmlns:a16="http://schemas.microsoft.com/office/drawing/2014/main" id="{C72E496E-CC2F-4901-8A14-FFFF60868166}"/>
                </a:ext>
              </a:extLst>
            </p:cNvPr>
            <p:cNvSpPr>
              <a:spLocks noChangeArrowheads="1"/>
            </p:cNvSpPr>
            <p:nvPr/>
          </p:nvSpPr>
          <p:spPr bwMode="auto">
            <a:xfrm>
              <a:off x="4478360" y="4433227"/>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3 </a:t>
              </a:r>
            </a:p>
          </p:txBody>
        </p:sp>
        <p:cxnSp>
          <p:nvCxnSpPr>
            <p:cNvPr id="117" name="Elbow Connector 63">
              <a:extLst>
                <a:ext uri="{FF2B5EF4-FFF2-40B4-BE49-F238E27FC236}">
                  <a16:creationId xmlns:a16="http://schemas.microsoft.com/office/drawing/2014/main" id="{57130D89-6F03-4F3D-8743-C2304ACEE501}"/>
                </a:ext>
                <a:ext uri="{C183D7F6-B498-43B3-948B-1728B52AA6E4}">
                  <adec:decorative xmlns:adec="http://schemas.microsoft.com/office/drawing/2017/decorative" val="1"/>
                </a:ext>
              </a:extLst>
            </p:cNvPr>
            <p:cNvCxnSpPr>
              <a:cxnSpLocks/>
              <a:stCxn id="116" idx="4"/>
              <a:endCxn id="120" idx="3"/>
            </p:cNvCxnSpPr>
            <p:nvPr/>
          </p:nvCxnSpPr>
          <p:spPr>
            <a:xfrm rot="5400000">
              <a:off x="4167790" y="4976200"/>
              <a:ext cx="679809" cy="288806"/>
            </a:xfrm>
            <a:prstGeom prst="bentConnector2">
              <a:avLst/>
            </a:prstGeom>
            <a:noFill/>
            <a:ln w="9525" cap="flat" cmpd="sng" algn="ctr">
              <a:solidFill>
                <a:srgbClr val="747480"/>
              </a:solidFill>
              <a:prstDash val="solid"/>
              <a:tailEnd type="oval"/>
            </a:ln>
            <a:effectLst/>
          </p:spPr>
        </p:cxnSp>
        <p:sp>
          <p:nvSpPr>
            <p:cNvPr id="120" name="Rectangle 119">
              <a:extLst>
                <a:ext uri="{FF2B5EF4-FFF2-40B4-BE49-F238E27FC236}">
                  <a16:creationId xmlns:a16="http://schemas.microsoft.com/office/drawing/2014/main" id="{4C624DE0-8408-482E-970A-A5E6CF90E87A}"/>
                </a:ext>
              </a:extLst>
            </p:cNvPr>
            <p:cNvSpPr/>
            <p:nvPr/>
          </p:nvSpPr>
          <p:spPr>
            <a:xfrm>
              <a:off x="2438074" y="4674918"/>
              <a:ext cx="1925217" cy="1571181"/>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School leader responding to the complaint:</a:t>
              </a:r>
            </a:p>
            <a:p>
              <a:pPr defTabSz="674483" eaLnBrk="0" hangingPunct="0">
                <a:defRPr/>
              </a:pPr>
              <a:r>
                <a:rPr lang="en-US" sz="800" kern="0" dirty="0">
                  <a:solidFill>
                    <a:schemeClr val="bg1"/>
                  </a:solidFill>
                  <a:latin typeface="EYInterstate Light"/>
                  <a:ea typeface="ＭＳ Ｐゴシック" panose="020B0600070205080204" pitchFamily="34" charset="-128"/>
                  <a:cs typeface="Calibri" panose="020F0502020204030204" pitchFamily="34" charset="0"/>
                </a:rPr>
                <a:t>School leaders are given 48 hours to respond to the parent regarding the bullying complaint. The school will perform an investigation of the situation. A parent may also directly contact a school which could start the investigation process. If one of the students involved in the bullying complaint has an IEP, the school IEP team will be involved</a:t>
              </a:r>
              <a:endParaRPr lang="en-IN" sz="800" kern="0" dirty="0">
                <a:solidFill>
                  <a:schemeClr val="bg1"/>
                </a:solidFill>
                <a:latin typeface="EYInterstate Light"/>
                <a:ea typeface="ＭＳ Ｐゴシック" panose="020B0600070205080204" pitchFamily="34" charset="-128"/>
                <a:cs typeface="Calibri" panose="020F0502020204030204" pitchFamily="34" charset="0"/>
              </a:endParaRPr>
            </a:p>
          </p:txBody>
        </p:sp>
        <p:sp>
          <p:nvSpPr>
            <p:cNvPr id="125" name="Oval 10">
              <a:extLst>
                <a:ext uri="{FF2B5EF4-FFF2-40B4-BE49-F238E27FC236}">
                  <a16:creationId xmlns:a16="http://schemas.microsoft.com/office/drawing/2014/main" id="{B59AA516-9D9B-4C9E-8AB4-73EF8870B6AC}"/>
                </a:ext>
              </a:extLst>
            </p:cNvPr>
            <p:cNvSpPr>
              <a:spLocks noChangeArrowheads="1"/>
            </p:cNvSpPr>
            <p:nvPr/>
          </p:nvSpPr>
          <p:spPr bwMode="auto">
            <a:xfrm>
              <a:off x="5394050" y="2556078"/>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4 </a:t>
              </a:r>
            </a:p>
          </p:txBody>
        </p:sp>
        <p:cxnSp>
          <p:nvCxnSpPr>
            <p:cNvPr id="126" name="Elbow Connector 53">
              <a:extLst>
                <a:ext uri="{FF2B5EF4-FFF2-40B4-BE49-F238E27FC236}">
                  <a16:creationId xmlns:a16="http://schemas.microsoft.com/office/drawing/2014/main" id="{7A8A6B5D-A820-4883-9B79-6787711E15DB}"/>
                </a:ext>
                <a:ext uri="{C183D7F6-B498-43B3-948B-1728B52AA6E4}">
                  <adec:decorative xmlns:adec="http://schemas.microsoft.com/office/drawing/2017/decorative" val="1"/>
                </a:ext>
              </a:extLst>
            </p:cNvPr>
            <p:cNvCxnSpPr>
              <a:cxnSpLocks/>
              <a:stCxn id="125" idx="0"/>
              <a:endCxn id="132" idx="2"/>
            </p:cNvCxnSpPr>
            <p:nvPr/>
          </p:nvCxnSpPr>
          <p:spPr>
            <a:xfrm rot="5400000" flipH="1" flipV="1">
              <a:off x="5598414" y="2077705"/>
              <a:ext cx="447746" cy="509003"/>
            </a:xfrm>
            <a:prstGeom prst="bentConnector3">
              <a:avLst>
                <a:gd name="adj1" fmla="val 50000"/>
              </a:avLst>
            </a:prstGeom>
            <a:noFill/>
            <a:ln w="9525" cap="flat" cmpd="sng" algn="ctr">
              <a:solidFill>
                <a:srgbClr val="747480"/>
              </a:solidFill>
              <a:prstDash val="solid"/>
              <a:tailEnd type="oval"/>
            </a:ln>
            <a:effectLst/>
          </p:spPr>
        </p:cxnSp>
        <p:sp>
          <p:nvSpPr>
            <p:cNvPr id="132" name="Rectangle 131">
              <a:extLst>
                <a:ext uri="{FF2B5EF4-FFF2-40B4-BE49-F238E27FC236}">
                  <a16:creationId xmlns:a16="http://schemas.microsoft.com/office/drawing/2014/main" id="{76C2D46F-AAF3-4E06-AC74-98CE00F2869B}"/>
                </a:ext>
              </a:extLst>
            </p:cNvPr>
            <p:cNvSpPr/>
            <p:nvPr/>
          </p:nvSpPr>
          <p:spPr>
            <a:xfrm>
              <a:off x="5025229" y="1152704"/>
              <a:ext cx="2103120" cy="955628"/>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If investigation isn’t completed in 5 days: </a:t>
              </a:r>
            </a:p>
            <a:p>
              <a:pPr defTabSz="674483" eaLnBrk="0" hangingPunct="0">
                <a:defRPr/>
              </a:pPr>
              <a:r>
                <a:rPr lang="en-US" sz="800" kern="0" dirty="0">
                  <a:solidFill>
                    <a:schemeClr val="bg1"/>
                  </a:solidFill>
                  <a:latin typeface="EYInterstate Light"/>
                  <a:ea typeface="ＭＳ Ｐゴシック" panose="020B0600070205080204" pitchFamily="34" charset="-128"/>
                  <a:cs typeface="Calibri" panose="020F0502020204030204" pitchFamily="34" charset="0"/>
                </a:rPr>
                <a:t>The academic superintendent and operational leader gets notified that an investigation has not been completed in 5 days.</a:t>
              </a:r>
              <a:r>
                <a:rPr lang="en-IN" sz="800" kern="0" dirty="0">
                  <a:solidFill>
                    <a:schemeClr val="bg1"/>
                  </a:solidFill>
                  <a:latin typeface="EYInterstate Light"/>
                  <a:ea typeface="ＭＳ Ｐゴシック" panose="020B0600070205080204" pitchFamily="34" charset="-128"/>
                  <a:cs typeface="Calibri" panose="020F0502020204030204" pitchFamily="34" charset="0"/>
                </a:rPr>
                <a:t> The academic superintendent gets involved in the case to make sure the investigation is performed</a:t>
              </a:r>
            </a:p>
          </p:txBody>
        </p:sp>
        <p:sp>
          <p:nvSpPr>
            <p:cNvPr id="133" name="Oval 10">
              <a:extLst>
                <a:ext uri="{FF2B5EF4-FFF2-40B4-BE49-F238E27FC236}">
                  <a16:creationId xmlns:a16="http://schemas.microsoft.com/office/drawing/2014/main" id="{88388E0B-0872-49F3-8A28-37A29636ED1C}"/>
                </a:ext>
              </a:extLst>
            </p:cNvPr>
            <p:cNvSpPr>
              <a:spLocks noChangeArrowheads="1"/>
            </p:cNvSpPr>
            <p:nvPr/>
          </p:nvSpPr>
          <p:spPr bwMode="auto">
            <a:xfrm>
              <a:off x="6320393" y="4427560"/>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5 </a:t>
              </a:r>
            </a:p>
          </p:txBody>
        </p:sp>
        <p:cxnSp>
          <p:nvCxnSpPr>
            <p:cNvPr id="155" name="Elbow Connector 63">
              <a:extLst>
                <a:ext uri="{FF2B5EF4-FFF2-40B4-BE49-F238E27FC236}">
                  <a16:creationId xmlns:a16="http://schemas.microsoft.com/office/drawing/2014/main" id="{641CA403-A878-492C-9A3C-46B3F9E613F7}"/>
                </a:ext>
                <a:ext uri="{C183D7F6-B498-43B3-948B-1728B52AA6E4}">
                  <adec:decorative xmlns:adec="http://schemas.microsoft.com/office/drawing/2017/decorative" val="1"/>
                </a:ext>
              </a:extLst>
            </p:cNvPr>
            <p:cNvCxnSpPr>
              <a:cxnSpLocks/>
              <a:stCxn id="133" idx="4"/>
              <a:endCxn id="49" idx="0"/>
            </p:cNvCxnSpPr>
            <p:nvPr/>
          </p:nvCxnSpPr>
          <p:spPr>
            <a:xfrm rot="16200000" flipH="1">
              <a:off x="6270228" y="4998933"/>
              <a:ext cx="576206" cy="128404"/>
            </a:xfrm>
            <a:prstGeom prst="bentConnector3">
              <a:avLst>
                <a:gd name="adj1" fmla="val 50000"/>
              </a:avLst>
            </a:prstGeom>
            <a:noFill/>
            <a:ln w="9525" cap="flat" cmpd="sng" algn="ctr">
              <a:solidFill>
                <a:srgbClr val="747480"/>
              </a:solidFill>
              <a:prstDash val="solid"/>
              <a:tailEnd type="oval"/>
            </a:ln>
            <a:effectLst/>
          </p:spPr>
        </p:cxnSp>
        <p:sp>
          <p:nvSpPr>
            <p:cNvPr id="49" name="Rectangle 48">
              <a:extLst>
                <a:ext uri="{FF2B5EF4-FFF2-40B4-BE49-F238E27FC236}">
                  <a16:creationId xmlns:a16="http://schemas.microsoft.com/office/drawing/2014/main" id="{3E5B1BEE-72F1-4388-87F4-D25EA1F617EC}"/>
                </a:ext>
              </a:extLst>
            </p:cNvPr>
            <p:cNvSpPr/>
            <p:nvPr/>
          </p:nvSpPr>
          <p:spPr>
            <a:xfrm>
              <a:off x="5736493" y="5351238"/>
              <a:ext cx="1772081" cy="955628"/>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Results of the investigation: </a:t>
              </a:r>
            </a:p>
            <a:p>
              <a:pPr defTabSz="674483" eaLnBrk="0" hangingPunct="0">
                <a:defRPr/>
              </a:pPr>
              <a:r>
                <a:rPr lang="en-US" sz="800" kern="0" dirty="0">
                  <a:solidFill>
                    <a:schemeClr val="bg1"/>
                  </a:solidFill>
                  <a:latin typeface="EYInterstate Light"/>
                  <a:ea typeface="ＭＳ Ｐゴシック" panose="020B0600070205080204" pitchFamily="34" charset="-128"/>
                  <a:cs typeface="Calibri" panose="020F0502020204030204" pitchFamily="34" charset="0"/>
                </a:rPr>
                <a:t>Once the investigation is complete, a safety support plan will be implemented for the target of the bullying. An action plan will be implemented by the school for the aggressor of the situation</a:t>
              </a:r>
              <a:endParaRPr lang="en-IN" sz="800" kern="0" dirty="0">
                <a:solidFill>
                  <a:schemeClr val="bg1"/>
                </a:solidFill>
                <a:latin typeface="EYInterstate Light"/>
                <a:ea typeface="ＭＳ Ｐゴシック" panose="020B0600070205080204" pitchFamily="34" charset="-128"/>
                <a:cs typeface="Calibri" panose="020F0502020204030204" pitchFamily="34" charset="0"/>
              </a:endParaRPr>
            </a:p>
          </p:txBody>
        </p:sp>
        <p:sp>
          <p:nvSpPr>
            <p:cNvPr id="38" name="Oval 10">
              <a:extLst>
                <a:ext uri="{FF2B5EF4-FFF2-40B4-BE49-F238E27FC236}">
                  <a16:creationId xmlns:a16="http://schemas.microsoft.com/office/drawing/2014/main" id="{4F972BF5-3EA6-4CA3-9094-F1EC81727433}"/>
                </a:ext>
              </a:extLst>
            </p:cNvPr>
            <p:cNvSpPr>
              <a:spLocks noChangeArrowheads="1"/>
            </p:cNvSpPr>
            <p:nvPr/>
          </p:nvSpPr>
          <p:spPr bwMode="auto">
            <a:xfrm>
              <a:off x="7952357" y="2937571"/>
              <a:ext cx="347472" cy="347472"/>
            </a:xfrm>
            <a:prstGeom prst="ellipse">
              <a:avLst/>
            </a:prstGeom>
            <a:solidFill>
              <a:srgbClr val="74748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6 </a:t>
              </a:r>
            </a:p>
          </p:txBody>
        </p:sp>
        <p:cxnSp>
          <p:nvCxnSpPr>
            <p:cNvPr id="40" name="Elbow Connector 63">
              <a:extLst>
                <a:ext uri="{FF2B5EF4-FFF2-40B4-BE49-F238E27FC236}">
                  <a16:creationId xmlns:a16="http://schemas.microsoft.com/office/drawing/2014/main" id="{E929B0D1-D3F1-4DAE-A936-53EB230D9991}"/>
                </a:ext>
                <a:ext uri="{C183D7F6-B498-43B3-948B-1728B52AA6E4}">
                  <adec:decorative xmlns:adec="http://schemas.microsoft.com/office/drawing/2017/decorative" val="1"/>
                </a:ext>
              </a:extLst>
            </p:cNvPr>
            <p:cNvCxnSpPr>
              <a:cxnSpLocks/>
              <a:stCxn id="38" idx="0"/>
              <a:endCxn id="39" idx="2"/>
            </p:cNvCxnSpPr>
            <p:nvPr/>
          </p:nvCxnSpPr>
          <p:spPr>
            <a:xfrm rot="5400000" flipH="1" flipV="1">
              <a:off x="8108121" y="1880084"/>
              <a:ext cx="1075460" cy="1039517"/>
            </a:xfrm>
            <a:prstGeom prst="bentConnector3">
              <a:avLst>
                <a:gd name="adj1" fmla="val 50000"/>
              </a:avLst>
            </a:prstGeom>
            <a:noFill/>
            <a:ln w="9525" cap="flat" cmpd="sng" algn="ctr">
              <a:solidFill>
                <a:srgbClr val="747480"/>
              </a:solidFill>
              <a:prstDash val="solid"/>
              <a:tailEnd type="oval"/>
            </a:ln>
            <a:effectLst/>
          </p:spPr>
        </p:cxnSp>
        <p:sp>
          <p:nvSpPr>
            <p:cNvPr id="39" name="Rectangle 38">
              <a:extLst>
                <a:ext uri="{FF2B5EF4-FFF2-40B4-BE49-F238E27FC236}">
                  <a16:creationId xmlns:a16="http://schemas.microsoft.com/office/drawing/2014/main" id="{E0A8A466-7EF6-4BAF-A2CA-65C3E6281D2E}"/>
                </a:ext>
              </a:extLst>
            </p:cNvPr>
            <p:cNvSpPr/>
            <p:nvPr/>
          </p:nvSpPr>
          <p:spPr>
            <a:xfrm>
              <a:off x="8251210" y="1152705"/>
              <a:ext cx="1828800" cy="709407"/>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Once investigation is completed:</a:t>
              </a:r>
            </a:p>
            <a:p>
              <a:pPr defTabSz="674483" eaLnBrk="0" hangingPunct="0">
                <a:defRPr/>
              </a:pPr>
              <a:r>
                <a:rPr lang="en-US" sz="800" kern="0" dirty="0">
                  <a:solidFill>
                    <a:schemeClr val="bg1"/>
                  </a:solidFill>
                  <a:latin typeface="EYInterstate Light"/>
                  <a:ea typeface="ＭＳ Ｐゴシック" panose="020B0600070205080204" pitchFamily="34" charset="-128"/>
                  <a:cs typeface="Calibri" panose="020F0502020204030204" pitchFamily="34" charset="0"/>
                </a:rPr>
                <a:t>A hotline specialist updates the case as closed on the Google spreadsheet once the investigation has been completed</a:t>
              </a:r>
              <a:endParaRPr lang="en-IN" sz="800" kern="0" dirty="0">
                <a:solidFill>
                  <a:schemeClr val="bg1"/>
                </a:solidFill>
                <a:latin typeface="EYInterstate Light"/>
                <a:ea typeface="ＭＳ Ｐゴシック" panose="020B0600070205080204" pitchFamily="34" charset="-128"/>
                <a:cs typeface="Calibri" panose="020F0502020204030204" pitchFamily="34" charset="0"/>
              </a:endParaRPr>
            </a:p>
          </p:txBody>
        </p:sp>
        <p:sp>
          <p:nvSpPr>
            <p:cNvPr id="36" name="Oval 6">
              <a:extLst>
                <a:ext uri="{FF2B5EF4-FFF2-40B4-BE49-F238E27FC236}">
                  <a16:creationId xmlns:a16="http://schemas.microsoft.com/office/drawing/2014/main" id="{FF31BA9C-109C-409E-9AF2-58A57E6DD860}"/>
                </a:ext>
              </a:extLst>
            </p:cNvPr>
            <p:cNvSpPr>
              <a:spLocks noChangeArrowheads="1"/>
            </p:cNvSpPr>
            <p:nvPr/>
          </p:nvSpPr>
          <p:spPr bwMode="auto">
            <a:xfrm>
              <a:off x="8668129" y="3559822"/>
              <a:ext cx="347472" cy="347472"/>
            </a:xfrm>
            <a:prstGeom prst="ellipse">
              <a:avLst/>
            </a:prstGeom>
            <a:solidFill>
              <a:srgbClr val="0070C0"/>
            </a:solidFill>
            <a:ln w="9525">
              <a:solidFill>
                <a:schemeClr val="tx1"/>
              </a:solidFill>
              <a:round/>
              <a:headEnd/>
              <a:tailEnd/>
            </a:ln>
          </p:spPr>
          <p:txBody>
            <a:bodyPr vert="horz" wrap="square" lIns="61964" tIns="30982" rIns="61964" bIns="30982" numCol="1" anchor="ctr" anchorCtr="0" compatLnSpc="1">
              <a:prstTxWarp prst="textNoShape">
                <a:avLst/>
              </a:prstTxWarp>
            </a:bodyPr>
            <a:lstStyle/>
            <a:p>
              <a:pPr algn="ctr" defTabSz="826140">
                <a:defRPr/>
              </a:pPr>
              <a:r>
                <a:rPr lang="en-US" sz="1626" kern="0" dirty="0">
                  <a:solidFill>
                    <a:srgbClr val="FFFFFF"/>
                  </a:solidFill>
                  <a:latin typeface="EYInterstate Light"/>
                </a:rPr>
                <a:t>7 </a:t>
              </a:r>
            </a:p>
          </p:txBody>
        </p:sp>
        <p:cxnSp>
          <p:nvCxnSpPr>
            <p:cNvPr id="37" name="Elbow Connector 63">
              <a:extLst>
                <a:ext uri="{FF2B5EF4-FFF2-40B4-BE49-F238E27FC236}">
                  <a16:creationId xmlns:a16="http://schemas.microsoft.com/office/drawing/2014/main" id="{79B9A798-432F-4138-A38C-007F39052469}"/>
                </a:ext>
                <a:ext uri="{C183D7F6-B498-43B3-948B-1728B52AA6E4}">
                  <adec:decorative xmlns:adec="http://schemas.microsoft.com/office/drawing/2017/decorative" val="1"/>
                </a:ext>
              </a:extLst>
            </p:cNvPr>
            <p:cNvCxnSpPr>
              <a:cxnSpLocks/>
              <a:stCxn id="36" idx="6"/>
              <a:endCxn id="67" idx="1"/>
            </p:cNvCxnSpPr>
            <p:nvPr/>
          </p:nvCxnSpPr>
          <p:spPr>
            <a:xfrm flipV="1">
              <a:off x="9015601" y="3532744"/>
              <a:ext cx="673496" cy="200814"/>
            </a:xfrm>
            <a:prstGeom prst="bentConnector3">
              <a:avLst>
                <a:gd name="adj1" fmla="val 50000"/>
              </a:avLst>
            </a:prstGeom>
            <a:noFill/>
            <a:ln w="9525" cap="flat" cmpd="sng" algn="ctr">
              <a:solidFill>
                <a:schemeClr val="accent3"/>
              </a:solidFill>
              <a:prstDash val="solid"/>
              <a:tailEnd type="oval"/>
            </a:ln>
            <a:effectLst/>
          </p:spPr>
        </p:cxnSp>
        <p:sp>
          <p:nvSpPr>
            <p:cNvPr id="67" name="Rectangle 66">
              <a:extLst>
                <a:ext uri="{FF2B5EF4-FFF2-40B4-BE49-F238E27FC236}">
                  <a16:creationId xmlns:a16="http://schemas.microsoft.com/office/drawing/2014/main" id="{BF25373B-6F17-4DBB-ABFD-D274D2584DDE}"/>
                </a:ext>
              </a:extLst>
            </p:cNvPr>
            <p:cNvSpPr/>
            <p:nvPr/>
          </p:nvSpPr>
          <p:spPr>
            <a:xfrm>
              <a:off x="9689097" y="2993375"/>
              <a:ext cx="1896480" cy="1078739"/>
            </a:xfrm>
            <a:prstGeom prst="rect">
              <a:avLst/>
            </a:prstGeom>
            <a:ln>
              <a:solidFill>
                <a:srgbClr val="747480"/>
              </a:solidFill>
            </a:ln>
          </p:spPr>
          <p:txBody>
            <a:bodyPr vert="horz" wrap="square" lIns="61964" tIns="30982" rIns="61964" bIns="61964" anchor="t">
              <a:spAutoFit/>
            </a:bodyPr>
            <a:lstStyle/>
            <a:p>
              <a:pPr defTabSz="674483" eaLnBrk="0" hangingPunct="0">
                <a:defRPr/>
              </a:pPr>
              <a:r>
                <a:rPr lang="en-IN" sz="800" b="1" kern="0" dirty="0">
                  <a:solidFill>
                    <a:schemeClr val="bg1"/>
                  </a:solidFill>
                  <a:latin typeface="EYInterstate Light"/>
                  <a:ea typeface="ＭＳ Ｐゴシック" panose="020B0600070205080204" pitchFamily="34" charset="-128"/>
                  <a:cs typeface="Calibri" panose="020F0502020204030204" pitchFamily="34" charset="0"/>
                </a:rPr>
                <a:t>Recommended future state:</a:t>
              </a:r>
              <a:r>
                <a:rPr lang="en-IN" sz="800" kern="0" dirty="0">
                  <a:solidFill>
                    <a:schemeClr val="bg1"/>
                  </a:solidFill>
                  <a:latin typeface="EYInterstate Light"/>
                  <a:ea typeface="ＭＳ Ｐゴシック" panose="020B0600070205080204" pitchFamily="34" charset="-128"/>
                  <a:cs typeface="Calibri" panose="020F0502020204030204" pitchFamily="34" charset="0"/>
                </a:rPr>
                <a:t> </a:t>
              </a:r>
            </a:p>
            <a:p>
              <a:pPr defTabSz="674483" eaLnBrk="0" hangingPunct="0">
                <a:defRPr/>
              </a:pPr>
              <a:r>
                <a:rPr lang="en-IN" sz="800" kern="0" dirty="0">
                  <a:solidFill>
                    <a:schemeClr val="bg1"/>
                  </a:solidFill>
                  <a:latin typeface="EYInterstate Light"/>
                  <a:ea typeface="ＭＳ Ｐゴシック" panose="020B0600070205080204" pitchFamily="34" charset="-128"/>
                  <a:cs typeface="Calibri" panose="020F0502020204030204" pitchFamily="34" charset="0"/>
                </a:rPr>
                <a:t>There is a policy and procedure to monitor bullying complaints to ensure that they are being resolved. This would also include reviewing resolutions to ensure that the support and action plans are implemented by schools and followed as needed</a:t>
              </a:r>
            </a:p>
          </p:txBody>
        </p:sp>
        <p:sp>
          <p:nvSpPr>
            <p:cNvPr id="52" name="Rectangle 51">
              <a:extLst>
                <a:ext uri="{FF2B5EF4-FFF2-40B4-BE49-F238E27FC236}">
                  <a16:creationId xmlns:a16="http://schemas.microsoft.com/office/drawing/2014/main" id="{A75275ED-D9F4-4553-B7AA-F96CA7916AAC}"/>
                </a:ext>
              </a:extLst>
            </p:cNvPr>
            <p:cNvSpPr/>
            <p:nvPr/>
          </p:nvSpPr>
          <p:spPr bwMode="auto">
            <a:xfrm>
              <a:off x="9753868" y="2794069"/>
              <a:ext cx="581799" cy="185152"/>
            </a:xfrm>
            <a:prstGeom prst="rect">
              <a:avLst/>
            </a:prstGeom>
            <a:solidFill>
              <a:schemeClr val="tx2">
                <a:lumMod val="60000"/>
                <a:lumOff val="40000"/>
              </a:schemeClr>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defTabSz="913943" fontAlgn="base">
                <a:spcBef>
                  <a:spcPct val="0"/>
                </a:spcBef>
                <a:spcAft>
                  <a:spcPct val="0"/>
                </a:spcAft>
                <a:defRPr/>
              </a:pPr>
              <a:r>
                <a:rPr lang="en-US" sz="800"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END</a:t>
              </a:r>
            </a:p>
          </p:txBody>
        </p:sp>
        <p:sp>
          <p:nvSpPr>
            <p:cNvPr id="55" name="Rectangle 54">
              <a:extLst>
                <a:ext uri="{FF2B5EF4-FFF2-40B4-BE49-F238E27FC236}">
                  <a16:creationId xmlns:a16="http://schemas.microsoft.com/office/drawing/2014/main" id="{8E90F05B-3296-4E65-B70F-B3C46261E1F5}"/>
                </a:ext>
              </a:extLst>
            </p:cNvPr>
            <p:cNvSpPr/>
            <p:nvPr/>
          </p:nvSpPr>
          <p:spPr>
            <a:xfrm>
              <a:off x="10419661" y="4257899"/>
              <a:ext cx="1469861" cy="417019"/>
            </a:xfrm>
            <a:prstGeom prst="rect">
              <a:avLst/>
            </a:prstGeom>
          </p:spPr>
          <p:txBody>
            <a:bodyPr vert="horz" wrap="square" lIns="61964" tIns="30982" rIns="61964" bIns="61964" anchor="t">
              <a:spAutoFit/>
            </a:bodyPr>
            <a:lstStyle/>
            <a:p>
              <a:pPr defTabSz="674483" eaLnBrk="0" hangingPunct="0">
                <a:defRPr/>
              </a:pPr>
              <a:r>
                <a:rPr lang="en-IN" sz="700" b="1" i="1" kern="0" dirty="0">
                  <a:solidFill>
                    <a:schemeClr val="bg1"/>
                  </a:solidFill>
                  <a:latin typeface="EYInterstate Light"/>
                  <a:ea typeface="ＭＳ Ｐゴシック" panose="020B0600070205080204" pitchFamily="34" charset="-128"/>
                  <a:cs typeface="Calibri" panose="020F0502020204030204" pitchFamily="34" charset="0"/>
                </a:rPr>
                <a:t>Note: </a:t>
              </a:r>
              <a:r>
                <a:rPr lang="en-IN" sz="700" i="1" kern="0" dirty="0">
                  <a:solidFill>
                    <a:schemeClr val="bg1"/>
                  </a:solidFill>
                  <a:latin typeface="EYInterstate Light"/>
                  <a:ea typeface="ＭＳ Ｐゴシック" panose="020B0600070205080204" pitchFamily="34" charset="-128"/>
                  <a:cs typeface="Calibri" panose="020F0502020204030204" pitchFamily="34" charset="0"/>
                </a:rPr>
                <a:t>No parental complaint data is formally required to be reported to DESE by BPS</a:t>
              </a:r>
            </a:p>
          </p:txBody>
        </p:sp>
        <p:sp>
          <p:nvSpPr>
            <p:cNvPr id="58" name="Rectangle 57">
              <a:extLst>
                <a:ext uri="{FF2B5EF4-FFF2-40B4-BE49-F238E27FC236}">
                  <a16:creationId xmlns:a16="http://schemas.microsoft.com/office/drawing/2014/main" id="{B8AADBA1-68E5-47A6-B02E-4FF7EED60957}"/>
                </a:ext>
              </a:extLst>
            </p:cNvPr>
            <p:cNvSpPr/>
            <p:nvPr/>
          </p:nvSpPr>
          <p:spPr bwMode="auto">
            <a:xfrm>
              <a:off x="527846" y="5269458"/>
              <a:ext cx="1836789" cy="171212"/>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defTabSz="913943" fontAlgn="base">
                <a:spcBef>
                  <a:spcPct val="0"/>
                </a:spcBef>
                <a:spcAft>
                  <a:spcPct val="0"/>
                </a:spcAft>
                <a:defRPr/>
              </a:pPr>
              <a:r>
                <a:rPr lang="en-US" sz="1000" b="1"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Legend:</a:t>
              </a: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p:txBody>
        </p:sp>
        <p:sp>
          <p:nvSpPr>
            <p:cNvPr id="56" name="Oval 10">
              <a:extLst>
                <a:ext uri="{FF2B5EF4-FFF2-40B4-BE49-F238E27FC236}">
                  <a16:creationId xmlns:a16="http://schemas.microsoft.com/office/drawing/2014/main" id="{7345F9A1-5359-43AA-9677-87B96263548F}"/>
                </a:ext>
                <a:ext uri="{C183D7F6-B498-43B3-948B-1728B52AA6E4}">
                  <adec:decorative xmlns:adec="http://schemas.microsoft.com/office/drawing/2017/decorative" val="1"/>
                </a:ext>
              </a:extLst>
            </p:cNvPr>
            <p:cNvSpPr>
              <a:spLocks noChangeArrowheads="1"/>
            </p:cNvSpPr>
            <p:nvPr/>
          </p:nvSpPr>
          <p:spPr bwMode="auto">
            <a:xfrm>
              <a:off x="566538" y="5557042"/>
              <a:ext cx="182880" cy="182880"/>
            </a:xfrm>
            <a:prstGeom prst="ellipse">
              <a:avLst/>
            </a:prstGeom>
            <a:solidFill>
              <a:srgbClr val="747480"/>
            </a:solidFill>
            <a:ln w="9525">
              <a:noFill/>
              <a:round/>
              <a:headEnd/>
              <a:tailEnd/>
            </a:ln>
          </p:spPr>
          <p:txBody>
            <a:bodyPr vert="horz" wrap="square" lIns="61964" tIns="30982" rIns="61964" bIns="30982" numCol="1" anchor="t" anchorCtr="0" compatLnSpc="1">
              <a:prstTxWarp prst="textNoShape">
                <a:avLst/>
              </a:prstTxWarp>
            </a:bodyPr>
            <a:lstStyle/>
            <a:p>
              <a:pPr defTabSz="826140">
                <a:defRPr/>
              </a:pPr>
              <a:endParaRPr lang="en-US" sz="1626" kern="0" dirty="0">
                <a:solidFill>
                  <a:srgbClr val="57565A"/>
                </a:solidFill>
                <a:latin typeface="EYInterstate Light"/>
              </a:endParaRPr>
            </a:p>
          </p:txBody>
        </p:sp>
        <p:sp>
          <p:nvSpPr>
            <p:cNvPr id="57" name="Oval 21">
              <a:extLst>
                <a:ext uri="{FF2B5EF4-FFF2-40B4-BE49-F238E27FC236}">
                  <a16:creationId xmlns:a16="http://schemas.microsoft.com/office/drawing/2014/main" id="{8D6F23B2-128B-44EE-B285-E4FD0F8DCC64}"/>
                </a:ext>
                <a:ext uri="{C183D7F6-B498-43B3-948B-1728B52AA6E4}">
                  <adec:decorative xmlns:adec="http://schemas.microsoft.com/office/drawing/2017/decorative" val="1"/>
                </a:ext>
              </a:extLst>
            </p:cNvPr>
            <p:cNvSpPr>
              <a:spLocks noChangeArrowheads="1"/>
            </p:cNvSpPr>
            <p:nvPr/>
          </p:nvSpPr>
          <p:spPr bwMode="auto">
            <a:xfrm>
              <a:off x="566538" y="5856294"/>
              <a:ext cx="182880" cy="182880"/>
            </a:xfrm>
            <a:prstGeom prst="ellipse">
              <a:avLst/>
            </a:prstGeom>
            <a:solidFill>
              <a:srgbClr val="0070C0"/>
            </a:solidFill>
            <a:ln w="19050" cap="rnd" cmpd="sng">
              <a:noFill/>
              <a:prstDash val="solid"/>
              <a:round/>
              <a:headEnd/>
              <a:tailEnd/>
            </a:ln>
          </p:spPr>
          <p:txBody>
            <a:bodyPr vert="horz" wrap="square" lIns="61964" tIns="30982" rIns="61964" bIns="30982" numCol="1" anchor="t" anchorCtr="0" compatLnSpc="1">
              <a:prstTxWarp prst="textNoShape">
                <a:avLst/>
              </a:prstTxWarp>
            </a:bodyPr>
            <a:lstStyle/>
            <a:p>
              <a:pPr defTabSz="826140">
                <a:defRPr/>
              </a:pPr>
              <a:endParaRPr lang="en-US" sz="1626" kern="0" dirty="0">
                <a:solidFill>
                  <a:srgbClr val="57565A"/>
                </a:solidFill>
                <a:latin typeface="EYInterstate Light"/>
              </a:endParaRPr>
            </a:p>
          </p:txBody>
        </p:sp>
        <p:sp>
          <p:nvSpPr>
            <p:cNvPr id="51" name="Rectangle 50">
              <a:extLst>
                <a:ext uri="{FF2B5EF4-FFF2-40B4-BE49-F238E27FC236}">
                  <a16:creationId xmlns:a16="http://schemas.microsoft.com/office/drawing/2014/main" id="{0320A047-28FD-4224-9882-A520B5A5CF10}"/>
                </a:ext>
              </a:extLst>
            </p:cNvPr>
            <p:cNvSpPr/>
            <p:nvPr/>
          </p:nvSpPr>
          <p:spPr bwMode="auto">
            <a:xfrm>
              <a:off x="773047" y="5471195"/>
              <a:ext cx="1665027" cy="641761"/>
            </a:xfrm>
            <a:prstGeom prst="rect">
              <a:avLst/>
            </a:prstGeom>
            <a:solidFill>
              <a:sysClr val="window" lastClr="FFFFFF"/>
            </a:solidFill>
            <a:ln w="12700" cap="flat" cmpd="sng" algn="ctr">
              <a:noFill/>
              <a:prstDash val="solid"/>
              <a:round/>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defTabSz="913943"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Current-state process</a:t>
              </a:r>
            </a:p>
            <a:p>
              <a:pPr defTabSz="913943" fontAlgn="base">
                <a:spcBef>
                  <a:spcPct val="0"/>
                </a:spcBef>
                <a:spcAft>
                  <a:spcPct val="0"/>
                </a:spcAft>
                <a:defRPr/>
              </a:pPr>
              <a:endPar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endParaRPr>
            </a:p>
            <a:p>
              <a:pPr defTabSz="913943" fontAlgn="base">
                <a:spcBef>
                  <a:spcPct val="0"/>
                </a:spcBef>
                <a:spcAft>
                  <a:spcPct val="0"/>
                </a:spcAft>
                <a:defRPr/>
              </a:pPr>
              <a:r>
                <a:rPr lang="en-US" sz="800" kern="0" dirty="0">
                  <a:solidFill>
                    <a:srgbClr val="2E2E38">
                      <a:lumMod val="50000"/>
                    </a:srgbClr>
                  </a:solidFill>
                  <a:latin typeface="EYInterstate Light"/>
                  <a:ea typeface="ヒラギノ角ゴ ProN W3" pitchFamily="-110" charset="-128"/>
                  <a:cs typeface="ヒラギノ角ゴ ProN W3" pitchFamily="-110" charset="-128"/>
                  <a:sym typeface="Arial" pitchFamily="-110" charset="0"/>
                </a:rPr>
                <a:t>Identified opportunities for improvement</a:t>
              </a:r>
            </a:p>
          </p:txBody>
        </p:sp>
      </p:grpSp>
      <p:sp>
        <p:nvSpPr>
          <p:cNvPr id="48" name="source_6380420058075255931" descr="Source">
            <a:extLst>
              <a:ext uri="{FF2B5EF4-FFF2-40B4-BE49-F238E27FC236}">
                <a16:creationId xmlns:a16="http://schemas.microsoft.com/office/drawing/2014/main" id="{1142D79A-CDED-45E5-BF99-B25DCAACB95D}"/>
              </a:ext>
            </a:extLst>
          </p:cNvPr>
          <p:cNvSpPr txBox="1"/>
          <p:nvPr/>
        </p:nvSpPr>
        <p:spPr>
          <a:xfrm>
            <a:off x="685800" y="6305017"/>
            <a:ext cx="3223953" cy="467820"/>
          </a:xfrm>
          <a:prstGeom prst="rect">
            <a:avLst/>
          </a:prstGeom>
          <a:noFill/>
        </p:spPr>
        <p:txBody>
          <a:bodyPr vert="horz" wrap="square" lIns="0" tIns="0" rIns="0" bIns="0" rtlCol="0">
            <a:spAutoFit/>
          </a:bodyPr>
          <a:lstStyle/>
          <a:p>
            <a:pPr>
              <a:lnSpc>
                <a:spcPct val="85000"/>
              </a:lnSpc>
              <a:spcAft>
                <a:spcPts val="600"/>
              </a:spcAft>
              <a:buSzPct val="75000"/>
            </a:pPr>
            <a:r>
              <a:rPr lang="en-US" sz="800" dirty="0">
                <a:solidFill>
                  <a:srgbClr val="2E2E38"/>
                </a:solidFill>
                <a:cs typeface="Arial" panose="020B0604020202020204" pitchFamily="34" charset="0"/>
              </a:rPr>
              <a:t>Source: EY DESE, BPS, and school interviews; BPS and DESE policies</a:t>
            </a:r>
            <a:endParaRPr lang="en-US" sz="800" b="0" dirty="0">
              <a:solidFill>
                <a:schemeClr val="bg1"/>
              </a:solidFill>
              <a:latin typeface="+mj-lt"/>
            </a:endParaRPr>
          </a:p>
          <a:p>
            <a:pPr>
              <a:lnSpc>
                <a:spcPct val="85000"/>
              </a:lnSpc>
              <a:spcAft>
                <a:spcPts val="600"/>
              </a:spcAft>
              <a:buSzPct val="75000"/>
            </a:pPr>
            <a:endParaRPr lang="en-US" sz="800" b="0" dirty="0">
              <a:solidFill>
                <a:schemeClr val="bg1"/>
              </a:solidFill>
              <a:latin typeface="+mj-lt"/>
            </a:endParaRPr>
          </a:p>
          <a:p>
            <a:pPr>
              <a:lnSpc>
                <a:spcPct val="85000"/>
              </a:lnSpc>
              <a:spcAft>
                <a:spcPts val="600"/>
              </a:spcAft>
              <a:buSzPct val="75000"/>
            </a:pPr>
            <a:endParaRPr lang="en-US" sz="800" dirty="0">
              <a:solidFill>
                <a:srgbClr val="2E2E38"/>
              </a:solidFill>
              <a:cs typeface="Arial" panose="020B0604020202020204" pitchFamily="34" charset="0"/>
            </a:endParaRPr>
          </a:p>
        </p:txBody>
      </p:sp>
      <p:sp>
        <p:nvSpPr>
          <p:cNvPr id="3" name="TextBox 2">
            <a:extLst>
              <a:ext uri="{FF2B5EF4-FFF2-40B4-BE49-F238E27FC236}">
                <a16:creationId xmlns:a16="http://schemas.microsoft.com/office/drawing/2014/main" id="{8A8C3B00-F4DE-4F16-8CB1-798C2C2EC51D}"/>
              </a:ext>
            </a:extLst>
          </p:cNvPr>
          <p:cNvSpPr txBox="1"/>
          <p:nvPr/>
        </p:nvSpPr>
        <p:spPr>
          <a:xfrm>
            <a:off x="4012939" y="6384743"/>
            <a:ext cx="5075077" cy="429348"/>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n-US" sz="1000" i="1" dirty="0">
                <a:solidFill>
                  <a:schemeClr val="bg1"/>
                </a:solidFill>
                <a:effectLst/>
                <a:latin typeface="+mj-lt"/>
                <a:ea typeface="Calibri" panose="020F0502020204030204" pitchFamily="34" charset="0"/>
              </a:rPr>
              <a:t>Prepared solely for Massachusetts Department of Elementary and Secondary Education. Reliance restricted. Does not constitute assurance or legal advice. Please refer to limitations and restrictions on page 2</a:t>
            </a:r>
            <a:endParaRPr lang="en-IN" sz="1000" dirty="0">
              <a:solidFill>
                <a:schemeClr val="bg1"/>
              </a:solidFill>
              <a:latin typeface="+mj-lt"/>
            </a:endParaRPr>
          </a:p>
        </p:txBody>
      </p:sp>
      <p:sp>
        <p:nvSpPr>
          <p:cNvPr id="10" name="Date Placeholder 9">
            <a:extLst>
              <a:ext uri="{FF2B5EF4-FFF2-40B4-BE49-F238E27FC236}">
                <a16:creationId xmlns:a16="http://schemas.microsoft.com/office/drawing/2014/main" id="{A30778A9-A24F-4B27-91AF-37F728220838}"/>
              </a:ext>
            </a:extLst>
          </p:cNvPr>
          <p:cNvSpPr>
            <a:spLocks noGrp="1"/>
          </p:cNvSpPr>
          <p:nvPr>
            <p:ph type="dt" sz="half" idx="10"/>
          </p:nvPr>
        </p:nvSpPr>
        <p:spPr>
          <a:xfrm>
            <a:off x="9165610" y="6561447"/>
            <a:ext cx="1113664" cy="180000"/>
          </a:xfrm>
        </p:spPr>
        <p:txBody>
          <a:bodyPr/>
          <a:lstStyle/>
          <a:p>
            <a:r>
              <a:rPr lang="en-US" dirty="0"/>
              <a:t>February 2023</a:t>
            </a:r>
            <a:endParaRPr lang="en-IN" dirty="0"/>
          </a:p>
        </p:txBody>
      </p:sp>
      <p:sp>
        <p:nvSpPr>
          <p:cNvPr id="11" name="Slide Number Placeholder 10">
            <a:extLst>
              <a:ext uri="{FF2B5EF4-FFF2-40B4-BE49-F238E27FC236}">
                <a16:creationId xmlns:a16="http://schemas.microsoft.com/office/drawing/2014/main" id="{17AAEC6A-5B18-408B-B571-E8BA1B22BD71}"/>
              </a:ext>
            </a:extLst>
          </p:cNvPr>
          <p:cNvSpPr>
            <a:spLocks noGrp="1"/>
          </p:cNvSpPr>
          <p:nvPr>
            <p:ph type="sldNum" sz="quarter" idx="12"/>
          </p:nvPr>
        </p:nvSpPr>
        <p:spPr/>
        <p:txBody>
          <a:bodyPr/>
          <a:lstStyle/>
          <a:p>
            <a:r>
              <a:rPr lang="en-IN" dirty="0"/>
              <a:t>Page </a:t>
            </a:r>
            <a:fld id="{F1BC30E3-FFE5-4B91-AA19-87A149EBB9EE}" type="slidenum">
              <a:rPr smtClean="0"/>
              <a:pPr/>
              <a:t>99</a:t>
            </a:fld>
            <a:endParaRPr dirty="0"/>
          </a:p>
        </p:txBody>
      </p:sp>
    </p:spTree>
    <p:extLst>
      <p:ext uri="{BB962C8B-B14F-4D97-AF65-F5344CB8AC3E}">
        <p14:creationId xmlns:p14="http://schemas.microsoft.com/office/powerpoint/2010/main" val="1571085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PRESENTATIONDONOTDELETE" val="&lt;?xml version=&quot;1.0&quot; encoding=&quot;UTF-16&quot; standalone=&quot;yes&quot;?&gt;&lt;root reqver=&quot;27037&quot;&gt;&lt;version val=&quot;3299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3&quot;&gt;&lt;elem m_fUsage=&quot;2.87959984325429863006E+00&quot;&gt;&lt;m_msothmcolidx val=&quot;0&quot;/&gt;&lt;m_rgb r=&quot;EE&quot; g=&quot;A6&quot; b=&quot;A4&quot;/&gt;&lt;/elem&gt;&lt;elem m_fUsage=&quot;2.24294517564629725115E+00&quot;&gt;&lt;m_msothmcolidx val=&quot;0&quot;/&gt;&lt;m_rgb r=&quot;AE&quot; g=&quot;E3&quot; b=&quot;B3&quot;/&gt;&lt;/elem&gt;&lt;elem m_fUsage=&quot;1.78502958850339510377E+00&quot;&gt;&lt;m_msothmcolidx val=&quot;0&quot;/&gt;&lt;m_rgb r=&quot;77&quot; g=&quot;DE&quot; b=&quot;96&quot;/&gt;&lt;/elem&gt;&lt;elem m_fUsage=&quot;1.59105157639728567176E+00&quot;&gt;&lt;m_msothmcolidx val=&quot;0&quot;/&gt;&lt;m_rgb r=&quot;D2&quot; g=&quot;F4&quot; b=&quot;DC&quot;/&gt;&lt;/elem&gt;&lt;elem m_fUsage=&quot;4.78296900000000135833E-01&quot;&gt;&lt;m_msothmcolidx val=&quot;0&quot;/&gt;&lt;m_rgb r=&quot;E8&quot; g=&quot;B1&quot; b=&quot;AA&quot;/&gt;&lt;/elem&gt;&lt;elem m_fUsage=&quot;2.49912837777450991261E-01&quot;&gt;&lt;m_msothmcolidx val=&quot;0&quot;/&gt;&lt;m_rgb r=&quot;AE&quot; g=&quot;DC&quot; b=&quot;FD&quot;/&gt;&lt;/elem&gt;&lt;elem m_fUsage=&quot;9.84770902183611934744E-02&quot;&gt;&lt;m_msothmcolidx val=&quot;0&quot;/&gt;&lt;m_rgb r=&quot;E3&quot; g=&quot;AE&quot; b=&quot;DC&quot;/&gt;&lt;/elem&gt;&lt;elem m_fUsage=&quot;9.68680357746966036459E-02&quot;&gt;&lt;m_msothmcolidx val=&quot;0&quot;/&gt;&lt;m_rgb r=&quot;F4&quot; g=&quot;B5&quot; b=&quot;6F&quot;/&gt;&lt;/elem&gt;&lt;elem m_fUsage=&quot;8.86293811965250810658E-02&quot;&gt;&lt;m_msothmcolidx val=&quot;0&quot;/&gt;&lt;m_rgb r=&quot;06&quot; g=&quot;A3&quot; b=&quot;EE&quot;/&gt;&lt;/elem&gt;&lt;elem m_fUsage=&quot;7.97664430768725701837E-02&quot;&gt;&lt;m_msothmcolidx val=&quot;0&quot;/&gt;&lt;m_rgb r=&quot;BC&quot; g=&quot;BD&quot; b=&quot;D6&quot;/&gt;&lt;/elem&gt;&lt;elem m_fUsage=&quot;7.67279964781413803543E-02&quot;&gt;&lt;m_msothmcolidx val=&quot;0&quot;/&gt;&lt;m_rgb r=&quot;AC&quot; g=&quot;9B&quot; b=&quot;FF&quot;/&gt;&lt;/elem&gt;&lt;elem m_fUsage=&quot;7.17897987691853145531E-02&quot;&gt;&lt;m_msothmcolidx val=&quot;0&quot;/&gt;&lt;m_rgb r=&quot;E6&quot; g=&quot;FD&quot; b=&quot;FF&quot;/&gt;&lt;/elem&gt;&lt;elem m_fUsage=&quot;5.81497370030401097840E-02&quot;&gt;&lt;m_msothmcolidx val=&quot;0&quot;/&gt;&lt;m_rgb r=&quot;FF&quot; g=&quot;8D&quot; b=&quot;86&quot;/&gt;&lt;/elem&gt;&lt;/m_vecMRU&gt;&lt;/m_mruColor&gt;&lt;m_eweekdayFirstOfWeek val=&quot;1&quot;/&gt;&lt;m_eweekdayFirstOfWorkweek val=&quot;2&quot;/&gt;&lt;m_eweekdayFirstOfWeekend val=&quot;7&quot;/&gt;&lt;/CPresentation&gt;&lt;/root&gt;"/>
  <p:tag name="THINKCELLUNDODONOTDELETE" val="0"/>
  <p:tag name="ARTICULATE_SLIDE_COUNT" val="11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TSrELUDgAw6hRGGkECOT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mYKV0OJNSfGfpj.3Wtm0F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jwOxGIWWnDiw4v8ug6d0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IpztsF4Cy9DVtAm8EAD0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19wx1BiN_M5kT_UOcv5FI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107.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108.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1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2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2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6jdn1pHF3Tsh1Wt2efG5u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m1RA0Z2u62_hTndk3E2y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XfO7oqUhtV2MHc2JHn5Cl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x6wXbONQMwCCoDcjIHsbA"/>
</p:tagLst>
</file>

<file path=ppt/tags/tag13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2kgJ92fBhTDb54VWNgk9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zm497s0tYG0ocyuSOsLQu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yZmVYb0YVtSO0.eqmsCxB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pQhPQE_knzlcLMXQG0ium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ZpeFAQPMxzAlpf4EXHSg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mxU1DVmfeGLbRToUMXS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g9w9wIRJ.U_czDNY0EA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ZPPrIPvpSOEf8mXBn_qTD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Rw2DL9RoqbBNIpJGa1_7g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Aypq.9xwmPTjJxLDo9vD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5aGG4UTZqk2Dj.mSoNN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KOv8sXOWyU4GPSc_FaFS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ZdMcWfgDR4YUEqOCPNZ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qjFrb8QunBsDd54.OLyO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gR2_24MpPIVfVBa9znpyr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SYMBOL" val="Custom_Long horizontal takeaway"/>
  <p:tag name="DYNAMICSHAPE" val="Custom_Long horizontal takeaway"/>
  <p:tag name="SYMBOLCOLOR" val="single"/>
  <p:tag name="FIXEDPOSITION" val="T"/>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5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5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5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6.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6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6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6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6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i_AZ1fLGOC7WIa7xMsVwZA"/>
</p:tagLst>
</file>

<file path=ppt/tags/tag168.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gcyP6D9_OeQCmcE5.2qHy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NGRluhmsKXVWkDwAeNh3E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_wBBhv5OWF97UOtRsj6C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6myolMv9_dQK7qGqdcSVOQ"/>
</p:tagLst>
</file>

<file path=ppt/tags/tag173.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7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7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8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83.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GyksNOD1.0K2tyFpX3Iw4Q"/>
</p:tagLst>
</file>

<file path=ppt/tags/tag185.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86.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8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9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9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9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WVQBzQx0qonFr.dbom6Z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WK3jWR2koGFmG5AHQyIim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Kv_jNzKLlMfIbfcx8i4a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oHT0hKoF7Ijo2kc2CuUk0g"/>
</p:tagLst>
</file>

<file path=ppt/tags/tag20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0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0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1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ECzF8_aEJTlxt1IIzSAWjw"/>
</p:tagLst>
</file>

<file path=ppt/tags/tag217.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W3XIITLABhe0Um9MperNy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MLn1JU1XcZSXS8uhPnC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ak7e9msKyA8h7JdGqlZkRg"/>
</p:tagLst>
</file>

<file path=ppt/tags/tag222.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HASEMBEDDEDCELLS" val="Table 6380412381335984473"/>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28.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2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3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lMGRgBg4paTjIS2BPxKMOQ"/>
</p:tagLst>
</file>

<file path=ppt/tags/tag237.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wYWMNE_bepR1E_32yuIx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Pno.oz3uoC8LZjzVRTW9l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MI5iLiotVUSfTBLdl2wsdw"/>
</p:tagLst>
</file>

<file path=ppt/tags/tag24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42.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49.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OVhLAX11TgFtu1a9I8tN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blVN9erUrjXOBP1ZjZR5X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6ulpEm3_Lle2Tj.GaoZQJ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2APBMSK2AbhY_YXGSd7Q0w"/>
</p:tagLst>
</file>

<file path=ppt/tags/tag26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l4KdOuwkxtBtTGZrd_HuJ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6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7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7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7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8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8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PxhcbxeMO5j_N0N9SE6o.Q"/>
</p:tagLst>
</file>

<file path=ppt/tags/tag288.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9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9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9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HASEMBEDDEDCELLS" val="Table 6380723481983799272"/>
</p:tagLst>
</file>

<file path=ppt/tags/tag30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0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04.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0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1"/>
  <p:tag name="EMBEDCELL" val="Table 6380723481983799272__2,1"/>
</p:tagLst>
</file>

<file path=ppt/tags/tag31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1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2"/>
  <p:tag name="EMBEDCELL" val="Table 6380723481983799272__3,1"/>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8.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5"/>
  <p:tag name="EMBEDCELL" val="Table 6380723481983799272__4,1"/>
</p:tagLst>
</file>

<file path=ppt/tags/tag33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31.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4.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4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360.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361.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50.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56.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57.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SYMBOL" val="Long horizontal takeaway"/>
  <p:tag name="DYNAMICSHAPE" val="Long horizontal takeaway"/>
  <p:tag name="SYMBOLCOLOR" val="single"/>
  <p:tag name="FIXEDPOSITION" val="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N5KVzyB.o0dqtWY3D7M0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8aX1fpdm.gFuKhWU_5KKV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yvliGBT9ECjzLnsSg5rg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bjfqt.8UfZ0CKPksyL5zE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ou8EJ8gJJ7bEvenQOH7Rt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_58E8tzzeOL7Bd6PEuU4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jGodvuJEBhLyazz4B1hKd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XhJDWuhZ86yRuRTMycUs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vuAq8ia7TC7seDqrDSk8U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Ck.X5.Tqt8t4O5RtBK0dA"/>
</p:tagLst>
</file>

<file path=ppt/tags/tag7.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kkbWL4PaiqaJG29g5tY.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7_QS4UQ2fzmH.rTUyAz0z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0qyodfpZGcJCNpP9oiYV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A_2cOBnNG9E1ipCLrx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Hk7ZoXZivdICQsLBtUQ6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aaPccqIhLGRXfvkBfJmoj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yLE7rvpKydmPpjzeUGw9y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kRjA_Gdf7LGOeG4Og.EN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bNyroNIqOgNhVcSE0N.o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yfgc0JjwxLpoZRTY4j0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xx3fwPMhEMDXlRlwuhux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Lj8XXxsYL.tnFJLuVGH8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RMUtyLr1ol5aY.fnhO4QP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uZ6vVwQRqhLI9mOTzBJx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Mbw2tEbu8SNsb8i5dyMkY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n0Swk59SX8Z9j8hraIkP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Fsn18uRQNRo.bagxgC0H1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ktamy8xOwLOPKyR_IjLLy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7442MhDJ9SoT7Sx3nVC17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N.p0E_WfFWpkjajQLpe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GwPIA_VBKtWw6ZL.Q9qp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qsI6jN0Bhs_WSk3N5XDzy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1oN8vOyJFH3MPWr1Wam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B0qptMG5QZG7hqT699R9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0hkg46Sz.GS9Zv0KaOpK_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LHFoncW8dhcYlEOD8YbY2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8N5TxBD9OPdRHxTm.St5i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L4i0PFrWRMhOJ00XVbgmS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rzZn3vzVJ9dvThZFvHHZc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MFWnVCWFLBhiBXg57MJqg"/>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4.xml><?xml version="1.0" encoding="utf-8"?>
<a:theme xmlns:a="http://schemas.openxmlformats.org/drawingml/2006/main" name="1_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5.xml><?xml version="1.0" encoding="utf-8"?>
<a:theme xmlns:a="http://schemas.openxmlformats.org/drawingml/2006/main" name="1_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37026F9728184AB52C163C9949ECB6" ma:contentTypeVersion="4" ma:contentTypeDescription="Create a new document." ma:contentTypeScope="" ma:versionID="b6adda261a3865a51c799a348df3483f">
  <xsd:schema xmlns:xsd="http://www.w3.org/2001/XMLSchema" xmlns:xs="http://www.w3.org/2001/XMLSchema" xmlns:p="http://schemas.microsoft.com/office/2006/metadata/properties" xmlns:ns2="b5d540f5-df78-4134-9901-11927155d372" xmlns:ns3="0a020e6d-7cc1-4846-9d71-995371862250" targetNamespace="http://schemas.microsoft.com/office/2006/metadata/properties" ma:root="true" ma:fieldsID="4f1ae8f4f8ede20b1342cc7678145443" ns2:_="" ns3:_="">
    <xsd:import namespace="b5d540f5-df78-4134-9901-11927155d372"/>
    <xsd:import namespace="0a020e6d-7cc1-4846-9d71-9953718622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540f5-df78-4134-9901-11927155d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20e6d-7cc1-4846-9d71-9953718622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a020e6d-7cc1-4846-9d71-995371862250">
      <UserInfo>
        <DisplayName>Sam J Wolfson</DisplayName>
        <AccountId>81</AccountId>
        <AccountType/>
      </UserInfo>
      <UserInfo>
        <DisplayName>Umair Naeem</DisplayName>
        <AccountId>53</AccountId>
        <AccountType/>
      </UserInfo>
      <UserInfo>
        <DisplayName>Meghan Egan</DisplayName>
        <AccountId>43</AccountId>
        <AccountType/>
      </UserInfo>
      <UserInfo>
        <DisplayName>Kate Pinto</DisplayName>
        <AccountId>18</AccountId>
        <AccountType/>
      </UserInfo>
      <UserInfo>
        <DisplayName>Chris J Librizzi</DisplayName>
        <AccountId>23</AccountId>
        <AccountType/>
      </UserInfo>
      <UserInfo>
        <DisplayName>Kasia Lundy</DisplayName>
        <AccountId>13</AccountId>
        <AccountType/>
      </UserInfo>
      <UserInfo>
        <DisplayName>Mary Kryska</DisplayName>
        <AccountId>22</AccountId>
        <AccountType/>
      </UserInfo>
      <UserInfo>
        <DisplayName>David J Dreher</DisplayName>
        <AccountId>19</AccountId>
        <AccountType/>
      </UserInfo>
      <UserInfo>
        <DisplayName>Teddy P Christakos</DisplayName>
        <AccountId>87</AccountId>
        <AccountType/>
      </UserInfo>
      <UserInfo>
        <DisplayName>Kyle T Madura</DisplayName>
        <AccountId>86</AccountId>
        <AccountType/>
      </UserInfo>
      <UserInfo>
        <DisplayName>Reyni Easow</DisplayName>
        <AccountId>128</AccountId>
        <AccountType/>
      </UserInfo>
      <UserInfo>
        <DisplayName>Jibin G Jacob</DisplayName>
        <AccountId>131</AccountId>
        <AccountType/>
      </UserInfo>
      <UserInfo>
        <DisplayName>Gautam Rao</DisplayName>
        <AccountId>132</AccountId>
        <AccountType/>
      </UserInfo>
      <UserInfo>
        <DisplayName>Lavanya Puttaraju</DisplayName>
        <AccountId>133</AccountId>
        <AccountType/>
      </UserInfo>
      <UserInfo>
        <DisplayName>Mahalakshmi B</DisplayName>
        <AccountId>134</AccountId>
        <AccountType/>
      </UserInfo>
      <UserInfo>
        <DisplayName>Srilakshmi B S</DisplayName>
        <AccountId>135</AccountId>
        <AccountType/>
      </UserInfo>
      <UserInfo>
        <DisplayName>Dona Gilbertson</DisplayName>
        <AccountId>117</AccountId>
        <AccountType/>
      </UserInfo>
    </SharedWithUsers>
  </documentManagement>
</p:properties>
</file>

<file path=customXml/itemProps1.xml><?xml version="1.0" encoding="utf-8"?>
<ds:datastoreItem xmlns:ds="http://schemas.openxmlformats.org/officeDocument/2006/customXml" ds:itemID="{E0452801-B128-448F-9908-C5BD099B19D1}">
  <ds:schemaRefs>
    <ds:schemaRef ds:uri="http://schemas.microsoft.com/sharepoint/v3/contenttype/forms"/>
  </ds:schemaRefs>
</ds:datastoreItem>
</file>

<file path=customXml/itemProps2.xml><?xml version="1.0" encoding="utf-8"?>
<ds:datastoreItem xmlns:ds="http://schemas.openxmlformats.org/officeDocument/2006/customXml" ds:itemID="{6E8A6A21-CE72-438F-9DC7-C97F10FD12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540f5-df78-4134-9901-11927155d372"/>
    <ds:schemaRef ds:uri="0a020e6d-7cc1-4846-9d71-995371862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2F75BB-1905-4028-823D-F94C133619D9}">
  <ds:schemaRefs>
    <ds:schemaRef ds:uri="http://purl.org/dc/terms/"/>
    <ds:schemaRef ds:uri="http://schemas.openxmlformats.org/package/2006/metadata/core-properties"/>
    <ds:schemaRef ds:uri="http://purl.org/dc/dcmitype/"/>
    <ds:schemaRef ds:uri="http://schemas.microsoft.com/office/infopath/2007/PartnerControls"/>
    <ds:schemaRef ds:uri="0a020e6d-7cc1-4846-9d71-995371862250"/>
    <ds:schemaRef ds:uri="b5d540f5-df78-4134-9901-11927155d372"/>
    <ds:schemaRef ds:uri="http://purl.org/dc/elements/1.1/"/>
    <ds:schemaRef ds:uri="http://schemas.microsoft.com/office/2006/documentManagement/typ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2908</TotalTime>
  <Words>51146</Words>
  <Application>Microsoft Office PowerPoint</Application>
  <PresentationFormat>Custom</PresentationFormat>
  <Paragraphs>4979</Paragraphs>
  <Slides>113</Slides>
  <Notes>103</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113</vt:i4>
      </vt:variant>
    </vt:vector>
  </HeadingPairs>
  <TitlesOfParts>
    <vt:vector size="129" baseType="lpstr">
      <vt:lpstr>Arial</vt:lpstr>
      <vt:lpstr>Calibri</vt:lpstr>
      <vt:lpstr>EYInterstate</vt:lpstr>
      <vt:lpstr>EYInterstate Light</vt:lpstr>
      <vt:lpstr>Georgia</vt:lpstr>
      <vt:lpstr>Symbol</vt:lpstr>
      <vt:lpstr>Times New Roman</vt:lpstr>
      <vt:lpstr>Wingdings</vt:lpstr>
      <vt:lpstr>Wingdings 2</vt:lpstr>
      <vt:lpstr>Wingdings 3</vt:lpstr>
      <vt:lpstr>EY dark background</vt:lpstr>
      <vt:lpstr>EY light background</vt:lpstr>
      <vt:lpstr>EY-P Widescreen Template 2022</vt:lpstr>
      <vt:lpstr>1_EY-P Widescreen Template 2022</vt:lpstr>
      <vt:lpstr>1_EY light background</vt:lpstr>
      <vt:lpstr>think-cell Slide</vt:lpstr>
      <vt:lpstr>DESE – BPS independent data consultant</vt:lpstr>
      <vt:lpstr>Limitations and restrictions</vt:lpstr>
      <vt:lpstr>Agenda (1/6)</vt:lpstr>
      <vt:lpstr>Executive summary (1/8)</vt:lpstr>
      <vt:lpstr>Executive summary (2/8)</vt:lpstr>
      <vt:lpstr>Executive summary (3/8)</vt:lpstr>
      <vt:lpstr>Executive summary (4/8)</vt:lpstr>
      <vt:lpstr>Executive summary (5/8)</vt:lpstr>
      <vt:lpstr>Executive summary (6/8)</vt:lpstr>
      <vt:lpstr>Executive summary (7/8) </vt:lpstr>
      <vt:lpstr>Executive summary (8/8) </vt:lpstr>
      <vt:lpstr>Agenda (2/6)</vt:lpstr>
      <vt:lpstr>Project overview Following the May 2022 DESE review of BPS, the district and state agreed to a Systemic Improvement Plan (SIP)</vt:lpstr>
      <vt:lpstr>Project overview The assessment approach for the data initiative required coordination across DESE, BPS and EY </vt:lpstr>
      <vt:lpstr>Project overview The assessment of data domains was completed by EY over a period of approximately six months</vt:lpstr>
      <vt:lpstr>Project overview During the project, EY conducted interviews with 47 individuals across BPS central office, BPS schools, and DESE</vt:lpstr>
      <vt:lpstr>Project overview EY leveraged SY2021-22 data from several BPS and DESE databases</vt:lpstr>
      <vt:lpstr>Project overview BPS “data domains” (2021-22 school year) independently analyzed by EY on behalf of DESE</vt:lpstr>
      <vt:lpstr>Project overview What do the “BPS data domains” look like in a student’s end-to-end journey?</vt:lpstr>
      <vt:lpstr>Project overview This report evaluates each data domain across seven dimensions, providing one of three possible risk ratings</vt:lpstr>
      <vt:lpstr>Agenda (3/6)</vt:lpstr>
      <vt:lpstr>DESE and BPS context DESE is responsible for conducting district reviews to support local district improvement</vt:lpstr>
      <vt:lpstr>DESE and BPS context Boston Public Schools is the largest district in MA, and is a majority-minority district</vt:lpstr>
      <vt:lpstr>DESE and BPS context BPS serves a large high-need population, though its share of high-need students is similar to other large districts</vt:lpstr>
      <vt:lpstr>Agenda (4/6)</vt:lpstr>
      <vt:lpstr>Summary of observations   Across data domains, several broader challenges emerged</vt:lpstr>
      <vt:lpstr>Summary of opportunities There are several high-level opportunities for improvement that may enable and support domain-specific opportunities</vt:lpstr>
      <vt:lpstr>Summary of observations and opportunities Each data domain was rated for risk across seven dimensions</vt:lpstr>
      <vt:lpstr>Summary of key data points Within in each domain there are key data points informing ratings of moderate and high level risk</vt:lpstr>
      <vt:lpstr>Summary of observations and opportunities Overview of detailed observations and opportunities structure</vt:lpstr>
      <vt:lpstr>Agenda (5/6)</vt:lpstr>
      <vt:lpstr>Detailed domain observations and opportunities Within student program participation, special education data is essential given U.S. laws surrounding services</vt:lpstr>
      <vt:lpstr>Detailed domain observations and opportunities (1/2) BPS Special Education teams have extensive policies, procedures, and roles in place</vt:lpstr>
      <vt:lpstr>Detailed domain observations and opportunities (2/2) Data systems in place could be improved to increase efficiency and better address overdue IEPs</vt:lpstr>
      <vt:lpstr>Detailed domain observations and opportunities Within student program participation, English Learner data helps DESE monitor this group’s improvements</vt:lpstr>
      <vt:lpstr>Detailed domain observations and recommendations (1/2) BPS has extensive policies and roles in place for serving EL students but could improve current procedures</vt:lpstr>
      <vt:lpstr>Detailed domain observations and recommendations (2/2) Data systems in place could be improved to ensure that all EL students are supported</vt:lpstr>
      <vt:lpstr>Detailed domain observations and opportunities Within student enrollment and exit, withdrawal data fidelity is crucial given the impact on reported graduation rates</vt:lpstr>
      <vt:lpstr>Detailed domain observations and opportunities Student enrollment had clear policies and procedures, but limited BPS district level analysis of data</vt:lpstr>
      <vt:lpstr>Detailed domain observations and opportunities (1/2) There are insufficient school level roles and responsibilities for withdrawals, and no consequences for non-compliance</vt:lpstr>
      <vt:lpstr>Detailed domain observations and opportunities (2/2) At the district level there is no process for analyzing or verifying school withdrawal data</vt:lpstr>
      <vt:lpstr>Detailed domain observations and opportunities Since the SY2021-22 school year, interviews suggest BPS has taken several steps to improve withdrawal documentation</vt:lpstr>
      <vt:lpstr>Detailed domain observations and opportunities Disciplinary actions resulting in suspension or more severe actions account for ~17% of all incidents reported</vt:lpstr>
      <vt:lpstr>Detailed domain observations and opportunities (1/2) BPS has in place well established policies and procedures for student discipline, with well defined roles</vt:lpstr>
      <vt:lpstr>Detailed domain observations and opportunities (2/2) There was notable risk within BPS regarding discipline oversight &amp; monitoring </vt:lpstr>
      <vt:lpstr>Detailed domain observations and opportunities All student restraints require documentation to DESE; however, many are only being reported in BPS systems</vt:lpstr>
      <vt:lpstr>Detailed domain observations and opportunities (1/2) While BPS schools are clear on restraint procedures, there is confusion over reporting policies</vt:lpstr>
      <vt:lpstr>Detailed domain observations and opportunities (2/2) Better oversight and support is needed to facilitate proper data collection for restraint usage</vt:lpstr>
      <vt:lpstr>Detailed domain observations and opportunities AM bus - on time performance reporting from BPS has been mostly accurate; however, past data has been incomplete</vt:lpstr>
      <vt:lpstr>Detailed domain observations and opportunities (1/3) The transportation team is very small, with one role responsible for the majority of system and data management</vt:lpstr>
      <vt:lpstr>Detailed domain observations and opportunities (2/3) AM bus – on time performance systems and oversight had room for improvement in SY2021-22</vt:lpstr>
      <vt:lpstr>Detailed domain observations and opportunities (3/3) AM bus – on time performance data systems in SY21-22 were incomplete</vt:lpstr>
      <vt:lpstr>Detailed domain observations and opportunities Interviews suggest BPS has taken several steps since SY2022-23 to improve bus reporting data</vt:lpstr>
      <vt:lpstr>Detailed domain observations and opportunities BPS utilizes two service lines for parental complaints, and there exists gaps in reporting regarding bullying data</vt:lpstr>
      <vt:lpstr>Detailed domain observations and opportunities (1/3) Lack of policies regarding parental complaints data submission is leaving gaps in the reporting process</vt:lpstr>
      <vt:lpstr>Detailed domain observations and opportunities (2/3) The systems used to process complaints are resulting in a lack of data documentation and processing</vt:lpstr>
      <vt:lpstr>Detailed domain observations and opportunities (3/3) There is not a standardized central process for monitoring parental complaints</vt:lpstr>
      <vt:lpstr>Detailed domain observations and opportunities Interviews suggest BPS has already made a substantive effort to improve the data collection of parental complaints</vt:lpstr>
      <vt:lpstr>Detailed domain observations and opportunities BPS’ algorithm assignment process results ~85% of students attending one of their top three choices for schools</vt:lpstr>
      <vt:lpstr>Detailed domain observations and opportunities (1/2) BPS student assignment was not evaluated for risk</vt:lpstr>
      <vt:lpstr>Detailed domain observations and opportunities (2/2) BPS student assignment was not evaluated for risk</vt:lpstr>
      <vt:lpstr>Agenda (6/6)</vt:lpstr>
      <vt:lpstr>Appendix Process flow: Program participation — Special Education (initial IEP/504 plan)</vt:lpstr>
      <vt:lpstr>Appendix Process flow: Program participation — Special Education (IEP plan annual renewal) </vt:lpstr>
      <vt:lpstr>Appendix Process flow: Program participation — Special Education (IEP/504 plan three year renewal) </vt:lpstr>
      <vt:lpstr>Appendix Special Education: SIMS data dictionary fields were used to identify specific service levels</vt:lpstr>
      <vt:lpstr>Appendix Special Education data analysis was conducted with the following population </vt:lpstr>
      <vt:lpstr>Appendix EdPlan data and interview findings regarding BPS Special Education </vt:lpstr>
      <vt:lpstr>Appendix Overdue IEP data from SY2021-2022</vt:lpstr>
      <vt:lpstr>Appendix EdPlan data sampling to review IEP documentation </vt:lpstr>
      <vt:lpstr>Appendix SIMS and EdPlan data were compared to assess Special Ed data accuracy and completion </vt:lpstr>
      <vt:lpstr>Appendix Process flow: English learners (EL)</vt:lpstr>
      <vt:lpstr>Appendix EL population facts were pulled from SIMS data, ACCESS scores, and Home Language Survey </vt:lpstr>
      <vt:lpstr>Appendix English Learners data analysis: ACCESS score vs. ELD level reconciliation using BPS May 2022 policy </vt:lpstr>
      <vt:lpstr>Appendix Student ACCESS scores and ELD levels were compared to understand placement</vt:lpstr>
      <vt:lpstr>Appendix Process flow: Student enrollment</vt:lpstr>
      <vt:lpstr>Appendix Process flow: Student exit</vt:lpstr>
      <vt:lpstr>Appendix To analyze withdrawal data a sample was taken from a population of withdrawals provided by DESE</vt:lpstr>
      <vt:lpstr>Appendix A significant portion of the sample of withdrawals did not have appropriate documentation</vt:lpstr>
      <vt:lpstr>Appendix Distribution of documentation retained by withdrawal code </vt:lpstr>
      <vt:lpstr>Appendix There was some variance in withdrawal dates and date of documentation in the sample</vt:lpstr>
      <vt:lpstr>Appendix BPS withdrawal documentation policy (1/2)</vt:lpstr>
      <vt:lpstr>Appendix BPS withdrawal documentation policy (2/2)</vt:lpstr>
      <vt:lpstr>Appendix  Process flow: Student discipline</vt:lpstr>
      <vt:lpstr>Appendix  Student discipline population </vt:lpstr>
      <vt:lpstr>Appendix  Sample testing approach and results </vt:lpstr>
      <vt:lpstr>Appendix Total distribution of discipline data (suspension and above)</vt:lpstr>
      <vt:lpstr>Appendix Process flow: Student restraints</vt:lpstr>
      <vt:lpstr>Appendix Student restraints data population </vt:lpstr>
      <vt:lpstr>Appendix Sample testing results </vt:lpstr>
      <vt:lpstr>Appendix Determining completeness of restraint reporting to DESE</vt:lpstr>
      <vt:lpstr>Appendix OTP data reporting flow</vt:lpstr>
      <vt:lpstr>Appendix Transportation data was incomplete, with ~25% of planned AM routes not present in the arrival data</vt:lpstr>
      <vt:lpstr>Appendix Out-of-scope topics for the domain</vt:lpstr>
      <vt:lpstr>Appendix OTP recalculation showed that BPS reported accurately to DESE (1/3)</vt:lpstr>
      <vt:lpstr>Appendix  OTP recalculation showed that BPS reported accurately to DESE (2/3)</vt:lpstr>
      <vt:lpstr>Appendix OTP recalculation showed that BPS reported accurately to DESE (3/3)</vt:lpstr>
      <vt:lpstr>Appendix Process flow: BPS Helpline process</vt:lpstr>
      <vt:lpstr>Appendix Process flow: Bullying Hotline process </vt:lpstr>
      <vt:lpstr>Appendix BPS Helpline data population analysis</vt:lpstr>
      <vt:lpstr>Appendix Bullying Hotline data population analysis</vt:lpstr>
      <vt:lpstr>Appendix Bullying investigation form data population analysis (1/2)</vt:lpstr>
      <vt:lpstr>Appendix Bullying investigation form data population analysis (2/2)</vt:lpstr>
      <vt:lpstr>Appendix Process flow: Student assignment process for upcoming school year (Jan 2021-May 2021 for SY2021-22)</vt:lpstr>
      <vt:lpstr>Appendix Process flow: Student assignment process for current school year (June 2021-June 2022 for SY2021-22) </vt:lpstr>
      <vt:lpstr>Appendix Student assignment data scope and limitations</vt:lpstr>
      <vt:lpstr>Appendix Student location analysis</vt:lpstr>
      <vt:lpstr>Appendix Student location analysis: Heat map shows that students often go to schools in their own neighborhood</vt:lpstr>
      <vt:lpstr>Appendix Student location analysis: school services classifications used for this analysis </vt:lpstr>
      <vt:lpstr>Appendix Student location analysis: specialty schools</vt:lpstr>
      <vt:lpstr>Appendix Student preference analysis</vt:lpstr>
      <vt:lpstr>Appendix Student preferences: Data reconciliation</vt:lpstr>
      <vt:lpstr>EY  |  Building a better working world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Boston Public Schools Independent Data Assessment Report February 2023</dc:title>
  <dc:creator>DESE</dc:creator>
  <cp:keywords/>
  <cp:lastModifiedBy>Dong</cp:lastModifiedBy>
  <cp:revision>4</cp:revision>
  <dcterms:created xsi:type="dcterms:W3CDTF">2020-06-09T18:31:46Z</dcterms:created>
  <dcterms:modified xsi:type="dcterms:W3CDTF">2023-02-24T16:05:18Z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24 2023 12:00AM</vt:lpwstr>
  </property>
  <property fmtid="{D5CDD505-2E9C-101B-9397-08002B2CF9AE}" pid="3" name="_MarkAsFinal">
    <vt:bool>true</vt:bool>
  </property>
</Properties>
</file>