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2.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5.xml" ContentType="application/vnd.openxmlformats-officedocument.theme+xml"/>
  <Override PartName="/ppt/tags/tag2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4"/>
    <p:sldMasterId id="2147483892" r:id="rId5"/>
    <p:sldMasterId id="2147483969" r:id="rId6"/>
    <p:sldMasterId id="2147483984" r:id="rId7"/>
    <p:sldMasterId id="2147483990" r:id="rId8"/>
  </p:sldMasterIdLst>
  <p:notesMasterIdLst>
    <p:notesMasterId r:id="rId20"/>
  </p:notesMasterIdLst>
  <p:handoutMasterIdLst>
    <p:handoutMasterId r:id="rId21"/>
  </p:handoutMasterIdLst>
  <p:sldIdLst>
    <p:sldId id="2147469924" r:id="rId9"/>
    <p:sldId id="2147469854" r:id="rId10"/>
    <p:sldId id="2147469799" r:id="rId11"/>
    <p:sldId id="2147469800" r:id="rId12"/>
    <p:sldId id="2147469849" r:id="rId13"/>
    <p:sldId id="2147469805" r:id="rId14"/>
    <p:sldId id="2147469807" r:id="rId15"/>
    <p:sldId id="2147469801" r:id="rId16"/>
    <p:sldId id="2147469962" r:id="rId17"/>
    <p:sldId id="2147469803" r:id="rId18"/>
    <p:sldId id="2147469745" r:id="rId19"/>
  </p:sldIdLst>
  <p:sldSz cx="12198350" cy="6858000"/>
  <p:notesSz cx="6950075" cy="9236075"/>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2"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E3CDB24-19CD-668A-C182-9AB94B1295F6}" name="Kyle T Madura" initials="KTM" userId="S::Kyle.Madura@parthenon.ey.com::da561cb1-1ed2-46d6-8b52-bc39395058ae" providerId="AD"/>
  <p188:author id="{87867626-6968-5702-BF25-1E1971C563D2}" name="Dona Gilbertson" initials="DG" userId="S::dona.gilbertson@ey.com::13b819c4-cec5-4859-bf40-caeb416a8f13" providerId="AD"/>
  <p188:author id="{4C365B36-2C7F-B8A4-36F7-36AD58856BCC}" name="Reyni Easow" initials="RE" userId="S::reyni.easow@gds.ey.com::daba15d1-cfb1-4cec-a4eb-b3014ca3d9f8" providerId="AD"/>
  <p188:author id="{003CA763-FE22-81DE-4080-0348861971D5}" name="Sam J Wolfson" initials="SJW" userId="S::Sam.Wolfson@parthenon.ey.com::6d1d33e9-5d72-4c69-9442-bf49db85aacf" providerId="AD"/>
  <p188:author id="{155F1D75-CD64-C7E6-DFE5-544F2B886E49}" name="Umair Naeem" initials="UN" userId="S::Umair.Naeem@ey.com::45828129-aa1d-449b-a7a5-9f33df09e73d" providerId="AD"/>
  <p188:author id="{B4161DC2-ADFA-DC55-BBFD-DE92E8D972F6}" name="Reyni Easow" initials="RE" userId="S::Reyni.Easow@gds.ey.com::daba15d1-cfb1-4cec-a4eb-b3014ca3d9f8" providerId="AD"/>
  <p188:author id="{CD91C9C3-F1CB-71DE-866C-D220BC3FD10F}" name="Joe Staley" initials="JS" userId="S::Joe.Staley@ey.com::8465837c-3aaf-4ea0-ae0b-d07dc30238d7" providerId="AD"/>
  <p188:author id="{AF9FC5E2-2359-8A21-4190-3858C62D5CFD}" name="Teddy P Christakos" initials="TPC" userId="S::Teddy.Christakos@parthenon.ey.com::7a1cb444-71a3-426c-9f3d-e070e618f4c5" providerId="AD"/>
  <p188:author id="{2B3CE5FC-D458-C7C8-CB62-79DB0336CAB4}" name="Meghan Egan" initials="ME" userId="S::Meghan.Kearney@ey.com::74bfe8ea-2483-4f67-bf0e-769aa569c237" providerId="AD"/>
  <p188:author id="{359993FE-DAD6-0E46-7706-3F7B955815CB}" name="Kate Pinto" initials="KP" userId="S::Kate.Pinto@parthenon.ey.com::4bd6566f-60c5-4f8e-a2e4-d49956420a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7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1F5"/>
    <a:srgbClr val="E80D00"/>
    <a:srgbClr val="0070C0"/>
    <a:srgbClr val="7A7A7A"/>
    <a:srgbClr val="9E9E9E"/>
    <a:srgbClr val="7E40E9"/>
    <a:srgbClr val="FFE600"/>
    <a:srgbClr val="CC0000"/>
    <a:srgbClr val="FFA766"/>
    <a:srgbClr val="FF8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4D450-39BF-4373-B5A5-8324EBEAB79D}" v="2" dt="2023-02-24T15:44:43.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45" autoAdjust="0"/>
  </p:normalViewPr>
  <p:slideViewPr>
    <p:cSldViewPr snapToGrid="0">
      <p:cViewPr varScale="1">
        <p:scale>
          <a:sx n="92" d="100"/>
          <a:sy n="92" d="100"/>
        </p:scale>
        <p:origin x="1194" y="96"/>
      </p:cViewPr>
      <p:guideLst>
        <p:guide orient="horz" pos="2160"/>
        <p:guide pos="3842"/>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gs" Target="tags/tag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J Wolfson" userId="6d1d33e9-5d72-4c69-9442-bf49db85aacf" providerId="ADAL" clId="{2A013773-5274-465C-A17A-B0AD0BA717C1}"/>
    <pc:docChg chg="custSel modSld modMainMaster">
      <pc:chgData name="Sam J Wolfson" userId="6d1d33e9-5d72-4c69-9442-bf49db85aacf" providerId="ADAL" clId="{2A013773-5274-465C-A17A-B0AD0BA717C1}" dt="2023-02-23T20:56:27.494" v="3" actId="478"/>
      <pc:docMkLst>
        <pc:docMk/>
      </pc:docMkLst>
      <pc:sldChg chg="modSp mod">
        <pc:chgData name="Sam J Wolfson" userId="6d1d33e9-5d72-4c69-9442-bf49db85aacf" providerId="ADAL" clId="{2A013773-5274-465C-A17A-B0AD0BA717C1}" dt="2023-02-23T20:55:39.246" v="1" actId="207"/>
        <pc:sldMkLst>
          <pc:docMk/>
          <pc:sldMk cId="2168608204" sldId="2147469924"/>
        </pc:sldMkLst>
        <pc:spChg chg="mod">
          <ac:chgData name="Sam J Wolfson" userId="6d1d33e9-5d72-4c69-9442-bf49db85aacf" providerId="ADAL" clId="{2A013773-5274-465C-A17A-B0AD0BA717C1}" dt="2023-02-23T20:55:39.246" v="1" actId="207"/>
          <ac:spMkLst>
            <pc:docMk/>
            <pc:sldMk cId="2168608204" sldId="2147469924"/>
            <ac:spMk id="17" creationId="{00000000-0000-0000-0000-000000000000}"/>
          </ac:spMkLst>
        </pc:spChg>
      </pc:sldChg>
      <pc:sldMasterChg chg="delSp mod">
        <pc:chgData name="Sam J Wolfson" userId="6d1d33e9-5d72-4c69-9442-bf49db85aacf" providerId="ADAL" clId="{2A013773-5274-465C-A17A-B0AD0BA717C1}" dt="2023-02-23T20:56:18.558" v="2" actId="478"/>
        <pc:sldMasterMkLst>
          <pc:docMk/>
          <pc:sldMasterMk cId="2945010009" sldId="2147483892"/>
        </pc:sldMasterMkLst>
        <pc:spChg chg="del">
          <ac:chgData name="Sam J Wolfson" userId="6d1d33e9-5d72-4c69-9442-bf49db85aacf" providerId="ADAL" clId="{2A013773-5274-465C-A17A-B0AD0BA717C1}" dt="2023-02-23T20:56:18.558" v="2" actId="478"/>
          <ac:spMkLst>
            <pc:docMk/>
            <pc:sldMasterMk cId="2945010009" sldId="2147483892"/>
            <ac:spMk id="13" creationId="{D09D5576-BB1D-45E1-92D5-718933563110}"/>
          </ac:spMkLst>
        </pc:spChg>
      </pc:sldMasterChg>
      <pc:sldMasterChg chg="delSp mod">
        <pc:chgData name="Sam J Wolfson" userId="6d1d33e9-5d72-4c69-9442-bf49db85aacf" providerId="ADAL" clId="{2A013773-5274-465C-A17A-B0AD0BA717C1}" dt="2023-02-23T20:56:27.494" v="3" actId="478"/>
        <pc:sldMasterMkLst>
          <pc:docMk/>
          <pc:sldMasterMk cId="407498298" sldId="2147483990"/>
        </pc:sldMasterMkLst>
        <pc:spChg chg="del">
          <ac:chgData name="Sam J Wolfson" userId="6d1d33e9-5d72-4c69-9442-bf49db85aacf" providerId="ADAL" clId="{2A013773-5274-465C-A17A-B0AD0BA717C1}" dt="2023-02-23T20:56:27.494" v="3" actId="478"/>
          <ac:spMkLst>
            <pc:docMk/>
            <pc:sldMasterMk cId="407498298" sldId="2147483990"/>
            <ac:spMk id="13" creationId="{D09D5576-BB1D-45E1-92D5-718933563110}"/>
          </ac:spMkLst>
        </pc:sp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24/02/2023</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24/02/2023</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225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314307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251088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191241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366467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343371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332204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97209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11.bin"/><Relationship Id="rId4"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12.vml"/><Relationship Id="rId5" Type="http://schemas.openxmlformats.org/officeDocument/2006/relationships/image" Target="../media/image10.emf"/><Relationship Id="rId4" Type="http://schemas.openxmlformats.org/officeDocument/2006/relationships/oleObject" Target="../embeddings/oleObject12.bin"/></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1" y="2526765"/>
            <a:ext cx="5292000"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1" y="4632765"/>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1" y="4971442"/>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9298132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6" y="2060235"/>
            <a:ext cx="5292000"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6" y="5506678"/>
            <a:ext cx="5292000"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6" y="5818717"/>
            <a:ext cx="5292000"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2" y="979789"/>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1238591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6" y="2578743"/>
            <a:ext cx="4537959"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6" y="3840384"/>
            <a:ext cx="4537959" cy="1055708"/>
          </a:xfrm>
        </p:spPr>
        <p:txBody>
          <a:bodyPr/>
          <a:lstStyle>
            <a:lvl1pPr marL="0" indent="0">
              <a:buNone/>
              <a:defRPr sz="1599"/>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409996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2"/>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2" y="3813288"/>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2" y="4055931"/>
            <a:ext cx="3089275"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8" y="3578084"/>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2"/>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dirty="0"/>
              <a:t>February 2023</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994398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87E03-39A1-4965-8BDA-D810A06971B9}"/>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6" name="Slide Number Placeholder 5">
            <a:extLst>
              <a:ext uri="{FF2B5EF4-FFF2-40B4-BE49-F238E27FC236}">
                <a16:creationId xmlns:a16="http://schemas.microsoft.com/office/drawing/2014/main" id="{C2657034-690A-4231-B2DA-A8C9E6909909}"/>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138728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dirty="0"/>
              <a:t>February 2023</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5910374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9425345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9"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2885902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764778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5813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758353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16315182"/>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62316588"/>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AF5E14-2452-4C40-AAC5-91A76E8D61D6}"/>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3" name="Slide Number Placeholder 5">
            <a:extLst>
              <a:ext uri="{FF2B5EF4-FFF2-40B4-BE49-F238E27FC236}">
                <a16:creationId xmlns:a16="http://schemas.microsoft.com/office/drawing/2014/main" id="{2920F714-42DF-436E-9BC7-57A06C6747C6}"/>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064016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880095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405036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972191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4"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477154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2BC48-FF47-449E-804C-4A02C6DF4BC1}"/>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3" name="Slide Number Placeholder 5">
            <a:extLst>
              <a:ext uri="{FF2B5EF4-FFF2-40B4-BE49-F238E27FC236}">
                <a16:creationId xmlns:a16="http://schemas.microsoft.com/office/drawing/2014/main" id="{F7EA2A72-DC27-4217-BFBF-FECEDDE7E7A5}"/>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3846857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422846112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71611-4B81-4E73-8D4D-F0B17CFEE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Tree>
    <p:extLst>
      <p:ext uri="{BB962C8B-B14F-4D97-AF65-F5344CB8AC3E}">
        <p14:creationId xmlns:p14="http://schemas.microsoft.com/office/powerpoint/2010/main" val="506137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r>
              <a:rPr lang="en-US" dirty="0"/>
              <a:t>February 2023</a:t>
            </a:r>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59516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8808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r>
              <a:rPr lang="en-US" dirty="0"/>
              <a:t>February 2023</a:t>
            </a:r>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a:defRPr/>
            </a:lvl1pPr>
          </a:lstStyle>
          <a:p>
            <a:r>
              <a:rPr lang="en-US" dirty="0"/>
              <a:t>February 2023</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dirty="0"/>
              <a:t>February 2023</a:t>
            </a:r>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a:xfrm>
            <a:off x="4556125" y="6561447"/>
            <a:ext cx="3086100" cy="180000"/>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dirty="0"/>
              <a:t>February 2023</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87E03-39A1-4965-8BDA-D810A06971B9}"/>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6" name="Slide Number Placeholder 5">
            <a:extLst>
              <a:ext uri="{FF2B5EF4-FFF2-40B4-BE49-F238E27FC236}">
                <a16:creationId xmlns:a16="http://schemas.microsoft.com/office/drawing/2014/main" id="{C2657034-690A-4231-B2DA-A8C9E6909909}"/>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dirty="0"/>
              <a:t>February 2023</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44442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AF5E14-2452-4C40-AAC5-91A76E8D61D6}"/>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3" name="Slide Number Placeholder 5">
            <a:extLst>
              <a:ext uri="{FF2B5EF4-FFF2-40B4-BE49-F238E27FC236}">
                <a16:creationId xmlns:a16="http://schemas.microsoft.com/office/drawing/2014/main" id="{2920F714-42DF-436E-9BC7-57A06C6747C6}"/>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8600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2BC48-FF47-449E-804C-4A02C6DF4BC1}"/>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3" name="Slide Number Placeholder 5">
            <a:extLst>
              <a:ext uri="{FF2B5EF4-FFF2-40B4-BE49-F238E27FC236}">
                <a16:creationId xmlns:a16="http://schemas.microsoft.com/office/drawing/2014/main" id="{F7EA2A72-DC27-4217-BFBF-FECEDDE7E7A5}"/>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48544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YP Cov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0A5894-841F-4E2E-9A36-4F3763B2F5F6}"/>
              </a:ext>
            </a:extLst>
          </p:cNvPr>
          <p:cNvGraphicFramePr>
            <a:graphicFrameLocks noChangeAspect="1"/>
          </p:cNvGraphicFramePr>
          <p:nvPr userDrawn="1">
            <p:custDataLst>
              <p:tags r:id="rId2"/>
            </p:custDataLst>
            <p:extLst>
              <p:ext uri="{D42A27DB-BD31-4B8C-83A1-F6EECF244321}">
                <p14:modId xmlns:p14="http://schemas.microsoft.com/office/powerpoint/2010/main" val="3421140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B0A5894-841F-4E2E-9A36-4F3763B2F5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1"/>
          <p:cNvSpPr>
            <a:spLocks noGrp="1"/>
          </p:cNvSpPr>
          <p:nvPr userDrawn="1">
            <p:ph type="ctrTitle"/>
          </p:nvPr>
        </p:nvSpPr>
        <p:spPr>
          <a:xfrm>
            <a:off x="1058590" y="435988"/>
            <a:ext cx="3794760" cy="868680"/>
          </a:xfrm>
          <a:prstGeom prst="rect">
            <a:avLst/>
          </a:prstGeom>
        </p:spPr>
        <p:txBody>
          <a:bodyPr vert="horz"/>
          <a:lstStyle>
            <a:lvl1pPr>
              <a:defRPr sz="2999" b="0">
                <a:solidFill>
                  <a:srgbClr val="2E2E38"/>
                </a:solidFill>
                <a:latin typeface="Arial" panose="020B0604020202020204" pitchFamily="34" charset="0"/>
                <a:cs typeface="Arial" pitchFamily="34" charset="0"/>
                <a:sym typeface="Arial" panose="020B0604020202020204"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69849" y="1780465"/>
            <a:ext cx="3794760" cy="307648"/>
          </a:xfrm>
          <a:prstGeom prst="rect">
            <a:avLst/>
          </a:prstGeom>
        </p:spPr>
        <p:txBody>
          <a:bodyPr/>
          <a:lstStyle>
            <a:lvl1pPr marL="0" indent="0" algn="l">
              <a:buNone/>
              <a:defRPr sz="1999">
                <a:solidFill>
                  <a:srgbClr val="2E2E38"/>
                </a:solidFill>
                <a:latin typeface="Arial" panose="020B0604020202020204" pitchFamily="34" charset="0"/>
                <a:cs typeface="Arial" pitchFamily="34" charset="0"/>
                <a:sym typeface="Arial" panose="020B0604020202020204"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42" name="Rectangle 341">
            <a:extLst>
              <a:ext uri="{FF2B5EF4-FFF2-40B4-BE49-F238E27FC236}">
                <a16:creationId xmlns:a16="http://schemas.microsoft.com/office/drawing/2014/main" id="{BFBC66B5-2475-4F1B-8CD3-426699968443}"/>
              </a:ext>
            </a:extLst>
          </p:cNvPr>
          <p:cNvSpPr/>
          <p:nvPr userDrawn="1"/>
        </p:nvSpPr>
        <p:spPr>
          <a:xfrm>
            <a:off x="5317308"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Arial" panose="020B0604020202020204" pitchFamily="34" charset="0"/>
              <a:sym typeface="Arial" panose="020B0604020202020204" pitchFamily="34" charset="0"/>
            </a:endParaRPr>
          </a:p>
        </p:txBody>
      </p:sp>
      <p:sp>
        <p:nvSpPr>
          <p:cNvPr id="343" name="Rectangle 342">
            <a:extLst>
              <a:ext uri="{FF2B5EF4-FFF2-40B4-BE49-F238E27FC236}">
                <a16:creationId xmlns:a16="http://schemas.microsoft.com/office/drawing/2014/main" id="{E08BCAC7-5BAB-4F88-B96A-3B750E110192}"/>
              </a:ext>
            </a:extLst>
          </p:cNvPr>
          <p:cNvSpPr/>
          <p:nvPr userDrawn="1">
            <p:custDataLst>
              <p:tags r:id="rId3"/>
            </p:custDataLst>
          </p:nvPr>
        </p:nvSpPr>
        <p:spPr>
          <a:xfrm>
            <a:off x="612764"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Arial" panose="020B0604020202020204" pitchFamily="34" charset="0"/>
              <a:sym typeface="Arial" panose="020B0604020202020204" pitchFamily="34" charset="0"/>
            </a:endParaRPr>
          </a:p>
        </p:txBody>
      </p:sp>
      <p:sp>
        <p:nvSpPr>
          <p:cNvPr id="352" name="Text Placeholder 16">
            <a:extLst>
              <a:ext uri="{FF2B5EF4-FFF2-40B4-BE49-F238E27FC236}">
                <a16:creationId xmlns:a16="http://schemas.microsoft.com/office/drawing/2014/main" id="{C0C18077-3829-4A1D-B973-869FA6D6A01A}"/>
              </a:ext>
            </a:extLst>
          </p:cNvPr>
          <p:cNvSpPr>
            <a:spLocks noGrp="1"/>
          </p:cNvSpPr>
          <p:nvPr userDrawn="1">
            <p:ph type="body" sz="quarter" idx="16" hasCustomPrompt="1"/>
          </p:nvPr>
        </p:nvSpPr>
        <p:spPr>
          <a:xfrm>
            <a:off x="1550205" y="5862356"/>
            <a:ext cx="3089275" cy="184538"/>
          </a:xfrm>
          <a:prstGeom prst="rect">
            <a:avLst/>
          </a:prstGeom>
        </p:spPr>
        <p:txBody>
          <a:bodyPr/>
          <a:lstStyle>
            <a:lvl1pPr marL="0" indent="0">
              <a:buNone/>
              <a:defRPr sz="1199">
                <a:solidFill>
                  <a:srgbClr val="1A9AFA"/>
                </a:solidFill>
              </a:defRPr>
            </a:lvl1pPr>
          </a:lstStyle>
          <a:p>
            <a:pPr lvl="0"/>
            <a:r>
              <a:rPr lang="en-US"/>
              <a:t>Client name</a:t>
            </a:r>
            <a:endParaRPr lang="en-GB"/>
          </a:p>
        </p:txBody>
      </p:sp>
      <p:sp>
        <p:nvSpPr>
          <p:cNvPr id="353" name="Text Placeholder 16">
            <a:extLst>
              <a:ext uri="{FF2B5EF4-FFF2-40B4-BE49-F238E27FC236}">
                <a16:creationId xmlns:a16="http://schemas.microsoft.com/office/drawing/2014/main" id="{0E56CFA0-D3C6-452E-8DFA-FE75B6A8F668}"/>
              </a:ext>
            </a:extLst>
          </p:cNvPr>
          <p:cNvSpPr>
            <a:spLocks noGrp="1"/>
          </p:cNvSpPr>
          <p:nvPr userDrawn="1">
            <p:ph type="body" sz="quarter" idx="17" hasCustomPrompt="1"/>
          </p:nvPr>
        </p:nvSpPr>
        <p:spPr>
          <a:xfrm>
            <a:off x="1550205" y="6104999"/>
            <a:ext cx="3089275" cy="184538"/>
          </a:xfrm>
          <a:prstGeom prst="rect">
            <a:avLst/>
          </a:prstGeom>
        </p:spPr>
        <p:txBody>
          <a:bodyPr/>
          <a:lstStyle>
            <a:lvl1pPr marL="0" indent="0">
              <a:buNone/>
              <a:defRPr sz="1199">
                <a:solidFill>
                  <a:srgbClr val="2E2E38"/>
                </a:solidFill>
              </a:defRPr>
            </a:lvl1pPr>
          </a:lstStyle>
          <a:p>
            <a:pPr lvl="0"/>
            <a:r>
              <a:rPr lang="en-US"/>
              <a:t>Additional text if needed</a:t>
            </a:r>
            <a:endParaRPr lang="en-GB"/>
          </a:p>
        </p:txBody>
      </p:sp>
      <p:cxnSp>
        <p:nvCxnSpPr>
          <p:cNvPr id="354" name="Straight Connector 353">
            <a:extLst>
              <a:ext uri="{FF2B5EF4-FFF2-40B4-BE49-F238E27FC236}">
                <a16:creationId xmlns:a16="http://schemas.microsoft.com/office/drawing/2014/main" id="{CF2BAD60-3442-4E35-A513-743463E51DDA}"/>
              </a:ext>
            </a:extLst>
          </p:cNvPr>
          <p:cNvCxnSpPr>
            <a:cxnSpLocks/>
          </p:cNvCxnSpPr>
          <p:nvPr userDrawn="1"/>
        </p:nvCxnSpPr>
        <p:spPr>
          <a:xfrm>
            <a:off x="1552931" y="5743608"/>
            <a:ext cx="7477948" cy="0"/>
          </a:xfrm>
          <a:prstGeom prst="line">
            <a:avLst/>
          </a:prstGeom>
          <a:ln w="9525" cap="flat" cmpd="sng" algn="ctr">
            <a:solidFill>
              <a:srgbClr val="82829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8A893E32-F4C1-4B32-AA48-800A2306B6CA}"/>
              </a:ext>
            </a:extLst>
          </p:cNvPr>
          <p:cNvSpPr txBox="1"/>
          <p:nvPr userDrawn="1"/>
        </p:nvSpPr>
        <p:spPr>
          <a:xfrm>
            <a:off x="611281" y="5630225"/>
            <a:ext cx="1045073" cy="197581"/>
          </a:xfrm>
          <a:prstGeom prst="rect">
            <a:avLst/>
          </a:prstGeom>
          <a:noFill/>
        </p:spPr>
        <p:txBody>
          <a:bodyPr wrap="square" lIns="0" tIns="0" rIns="0" bIns="0" rtlCol="0" anchor="ctr" anchorCtr="0">
            <a:noAutofit/>
          </a:bodyPr>
          <a:lstStyle/>
          <a:p>
            <a:r>
              <a:rPr lang="en-GB" sz="1199" dirty="0">
                <a:solidFill>
                  <a:srgbClr val="828290"/>
                </a:solidFill>
                <a:latin typeface="Arial" panose="020B0604020202020204" pitchFamily="34" charset="0"/>
                <a:sym typeface="Arial" panose="020B0604020202020204" pitchFamily="34" charset="0"/>
              </a:rPr>
              <a:t>Prepared for</a:t>
            </a:r>
          </a:p>
        </p:txBody>
      </p:sp>
      <p:sp>
        <p:nvSpPr>
          <p:cNvPr id="3" name="Text Placeholder 2">
            <a:extLst>
              <a:ext uri="{FF2B5EF4-FFF2-40B4-BE49-F238E27FC236}">
                <a16:creationId xmlns:a16="http://schemas.microsoft.com/office/drawing/2014/main" id="{C40DD0AB-B389-4838-A777-D9AD125B3126}"/>
              </a:ext>
            </a:extLst>
          </p:cNvPr>
          <p:cNvSpPr>
            <a:spLocks noGrp="1"/>
          </p:cNvSpPr>
          <p:nvPr userDrawn="1">
            <p:ph type="body" sz="quarter" idx="18" hasCustomPrompt="1"/>
          </p:nvPr>
        </p:nvSpPr>
        <p:spPr>
          <a:xfrm>
            <a:off x="1069976" y="3750852"/>
            <a:ext cx="3810000" cy="169277"/>
          </a:xfrm>
        </p:spPr>
        <p:txBody>
          <a:bodyPr anchor="b"/>
          <a:lstStyle>
            <a:lvl1pPr marL="0" indent="0" algn="l">
              <a:buFontTx/>
              <a:buNone/>
              <a:defRPr>
                <a:solidFill>
                  <a:srgbClr val="2E2E38"/>
                </a:solidFill>
              </a:defRPr>
            </a:lvl1pPr>
            <a:lvl2pPr marL="171364" indent="0" algn="l">
              <a:buFontTx/>
              <a:buNone/>
              <a:defRPr/>
            </a:lvl2pPr>
            <a:lvl3pPr marL="342729" indent="0" algn="l">
              <a:buFontTx/>
              <a:buNone/>
              <a:defRPr/>
            </a:lvl3pPr>
            <a:lvl4pPr marL="514093" indent="0" algn="l">
              <a:buFontTx/>
              <a:buNone/>
              <a:defRPr/>
            </a:lvl4pPr>
            <a:lvl5pPr marL="685457" indent="0" algn="l">
              <a:buFontTx/>
              <a:buNone/>
              <a:defRPr/>
            </a:lvl5pPr>
          </a:lstStyle>
          <a:p>
            <a:pPr lvl="0"/>
            <a:r>
              <a:rPr lang="en-US"/>
              <a:t>Date</a:t>
            </a:r>
          </a:p>
        </p:txBody>
      </p:sp>
      <p:grpSp>
        <p:nvGrpSpPr>
          <p:cNvPr id="26" name="Group 25">
            <a:extLst>
              <a:ext uri="{FF2B5EF4-FFF2-40B4-BE49-F238E27FC236}">
                <a16:creationId xmlns:a16="http://schemas.microsoft.com/office/drawing/2014/main" id="{8FBA5B27-13AD-4B4F-95D7-65F6886D3F96}"/>
              </a:ext>
            </a:extLst>
          </p:cNvPr>
          <p:cNvGrpSpPr>
            <a:grpSpLocks noChangeAspect="1"/>
          </p:cNvGrpSpPr>
          <p:nvPr userDrawn="1"/>
        </p:nvGrpSpPr>
        <p:grpSpPr>
          <a:xfrm>
            <a:off x="9262994" y="5366079"/>
            <a:ext cx="2342254" cy="755058"/>
            <a:chOff x="9258171" y="4332267"/>
            <a:chExt cx="2341035" cy="755058"/>
          </a:xfrm>
        </p:grpSpPr>
        <p:sp>
          <p:nvSpPr>
            <p:cNvPr id="27" name="Freeform 107">
              <a:extLst>
                <a:ext uri="{FF2B5EF4-FFF2-40B4-BE49-F238E27FC236}">
                  <a16:creationId xmlns:a16="http://schemas.microsoft.com/office/drawing/2014/main" id="{1BDEBB6C-35D5-4DCC-904F-796783AF5801}"/>
                </a:ext>
              </a:extLst>
            </p:cNvPr>
            <p:cNvSpPr>
              <a:spLocks noEditPoints="1"/>
            </p:cNvSpPr>
            <p:nvPr userDrawn="1"/>
          </p:nvSpPr>
          <p:spPr bwMode="auto">
            <a:xfrm>
              <a:off x="9991892" y="4824181"/>
              <a:ext cx="190838" cy="259589"/>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Freeform 108">
              <a:extLst>
                <a:ext uri="{FF2B5EF4-FFF2-40B4-BE49-F238E27FC236}">
                  <a16:creationId xmlns:a16="http://schemas.microsoft.com/office/drawing/2014/main" id="{BCD91366-0ACE-4D7B-BB11-9311EE05F5F6}"/>
                </a:ext>
              </a:extLst>
            </p:cNvPr>
            <p:cNvSpPr>
              <a:spLocks noEditPoints="1"/>
            </p:cNvSpPr>
            <p:nvPr userDrawn="1"/>
          </p:nvSpPr>
          <p:spPr bwMode="auto">
            <a:xfrm>
              <a:off x="10195771" y="4884632"/>
              <a:ext cx="157649" cy="20269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9" name="Freeform 109">
              <a:extLst>
                <a:ext uri="{FF2B5EF4-FFF2-40B4-BE49-F238E27FC236}">
                  <a16:creationId xmlns:a16="http://schemas.microsoft.com/office/drawing/2014/main" id="{5B856923-F641-4D75-9CAD-3802B0FB1F17}"/>
                </a:ext>
              </a:extLst>
            </p:cNvPr>
            <p:cNvSpPr>
              <a:spLocks/>
            </p:cNvSpPr>
            <p:nvPr userDrawn="1"/>
          </p:nvSpPr>
          <p:spPr bwMode="auto">
            <a:xfrm>
              <a:off x="10391350" y="4884632"/>
              <a:ext cx="114977" cy="199136"/>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0" name="Freeform 110">
              <a:extLst>
                <a:ext uri="{FF2B5EF4-FFF2-40B4-BE49-F238E27FC236}">
                  <a16:creationId xmlns:a16="http://schemas.microsoft.com/office/drawing/2014/main" id="{40DAF9A5-54C2-4E1B-B8EF-D07B9E8A41FA}"/>
                </a:ext>
              </a:extLst>
            </p:cNvPr>
            <p:cNvSpPr>
              <a:spLocks/>
            </p:cNvSpPr>
            <p:nvPr userDrawn="1"/>
          </p:nvSpPr>
          <p:spPr bwMode="auto">
            <a:xfrm>
              <a:off x="10528849" y="4813512"/>
              <a:ext cx="112606" cy="273813"/>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1" name="Freeform 111">
              <a:extLst>
                <a:ext uri="{FF2B5EF4-FFF2-40B4-BE49-F238E27FC236}">
                  <a16:creationId xmlns:a16="http://schemas.microsoft.com/office/drawing/2014/main" id="{4EAC484B-8D53-4F3D-B63E-275952A93EA3}"/>
                </a:ext>
              </a:extLst>
            </p:cNvPr>
            <p:cNvSpPr>
              <a:spLocks/>
            </p:cNvSpPr>
            <p:nvPr userDrawn="1"/>
          </p:nvSpPr>
          <p:spPr bwMode="auto">
            <a:xfrm>
              <a:off x="10678201" y="4813512"/>
              <a:ext cx="156464" cy="270256"/>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Freeform 112">
              <a:extLst>
                <a:ext uri="{FF2B5EF4-FFF2-40B4-BE49-F238E27FC236}">
                  <a16:creationId xmlns:a16="http://schemas.microsoft.com/office/drawing/2014/main" id="{EE9B6653-B2BA-4F04-85A8-ACBD80054A7D}"/>
                </a:ext>
              </a:extLst>
            </p:cNvPr>
            <p:cNvSpPr>
              <a:spLocks noEditPoints="1"/>
            </p:cNvSpPr>
            <p:nvPr userDrawn="1"/>
          </p:nvSpPr>
          <p:spPr bwMode="auto">
            <a:xfrm>
              <a:off x="10861929" y="4884632"/>
              <a:ext cx="167132" cy="20269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3" name="Freeform 113">
              <a:extLst>
                <a:ext uri="{FF2B5EF4-FFF2-40B4-BE49-F238E27FC236}">
                  <a16:creationId xmlns:a16="http://schemas.microsoft.com/office/drawing/2014/main" id="{62285B7B-621E-4890-98FB-CE3A75F753AE}"/>
                </a:ext>
              </a:extLst>
            </p:cNvPr>
            <p:cNvSpPr>
              <a:spLocks/>
            </p:cNvSpPr>
            <p:nvPr userDrawn="1"/>
          </p:nvSpPr>
          <p:spPr bwMode="auto">
            <a:xfrm>
              <a:off x="11057507" y="4884632"/>
              <a:ext cx="155278" cy="199136"/>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4" name="Freeform 114">
              <a:extLst>
                <a:ext uri="{FF2B5EF4-FFF2-40B4-BE49-F238E27FC236}">
                  <a16:creationId xmlns:a16="http://schemas.microsoft.com/office/drawing/2014/main" id="{ED2D9B08-BB63-4F97-AB32-30678987236B}"/>
                </a:ext>
              </a:extLst>
            </p:cNvPr>
            <p:cNvSpPr>
              <a:spLocks noEditPoints="1"/>
            </p:cNvSpPr>
            <p:nvPr userDrawn="1"/>
          </p:nvSpPr>
          <p:spPr bwMode="auto">
            <a:xfrm>
              <a:off x="11241235" y="4884632"/>
              <a:ext cx="173060" cy="20269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5" name="Freeform 115">
              <a:extLst>
                <a:ext uri="{FF2B5EF4-FFF2-40B4-BE49-F238E27FC236}">
                  <a16:creationId xmlns:a16="http://schemas.microsoft.com/office/drawing/2014/main" id="{7507FDA4-AD3A-46A4-A0BE-347939901AE8}"/>
                </a:ext>
              </a:extLst>
            </p:cNvPr>
            <p:cNvSpPr>
              <a:spLocks/>
            </p:cNvSpPr>
            <p:nvPr userDrawn="1"/>
          </p:nvSpPr>
          <p:spPr bwMode="auto">
            <a:xfrm>
              <a:off x="11442742" y="4884632"/>
              <a:ext cx="156464" cy="199136"/>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6" name="Freeform 117">
              <a:extLst>
                <a:ext uri="{FF2B5EF4-FFF2-40B4-BE49-F238E27FC236}">
                  <a16:creationId xmlns:a16="http://schemas.microsoft.com/office/drawing/2014/main" id="{02273CF4-735A-46D2-A6F8-4D05FD16C6B0}"/>
                </a:ext>
              </a:extLst>
            </p:cNvPr>
            <p:cNvSpPr>
              <a:spLocks/>
            </p:cNvSpPr>
            <p:nvPr userDrawn="1"/>
          </p:nvSpPr>
          <p:spPr bwMode="auto">
            <a:xfrm>
              <a:off x="9258171" y="4332267"/>
              <a:ext cx="733721" cy="267886"/>
            </a:xfrm>
            <a:custGeom>
              <a:avLst/>
              <a:gdLst>
                <a:gd name="T0" fmla="*/ 619 w 619"/>
                <a:gd name="T1" fmla="*/ 0 h 226"/>
                <a:gd name="T2" fmla="*/ 0 w 619"/>
                <a:gd name="T3" fmla="*/ 226 h 226"/>
                <a:gd name="T4" fmla="*/ 619 w 619"/>
                <a:gd name="T5" fmla="*/ 117 h 226"/>
                <a:gd name="T6" fmla="*/ 619 w 619"/>
                <a:gd name="T7" fmla="*/ 0 h 226"/>
                <a:gd name="T8" fmla="*/ 619 w 619"/>
                <a:gd name="T9" fmla="*/ 0 h 226"/>
              </a:gdLst>
              <a:ahLst/>
              <a:cxnLst>
                <a:cxn ang="0">
                  <a:pos x="T0" y="T1"/>
                </a:cxn>
                <a:cxn ang="0">
                  <a:pos x="T2" y="T3"/>
                </a:cxn>
                <a:cxn ang="0">
                  <a:pos x="T4" y="T5"/>
                </a:cxn>
                <a:cxn ang="0">
                  <a:pos x="T6" y="T7"/>
                </a:cxn>
                <a:cxn ang="0">
                  <a:pos x="T8" y="T9"/>
                </a:cxn>
              </a:cxnLst>
              <a:rect l="0" t="0" r="r" b="b"/>
              <a:pathLst>
                <a:path w="619" h="226">
                  <a:moveTo>
                    <a:pt x="619" y="0"/>
                  </a:moveTo>
                  <a:lnTo>
                    <a:pt x="0" y="226"/>
                  </a:lnTo>
                  <a:lnTo>
                    <a:pt x="619" y="117"/>
                  </a:lnTo>
                  <a:lnTo>
                    <a:pt x="619" y="0"/>
                  </a:lnTo>
                  <a:lnTo>
                    <a:pt x="61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7" name="Freeform 118">
              <a:extLst>
                <a:ext uri="{FF2B5EF4-FFF2-40B4-BE49-F238E27FC236}">
                  <a16:creationId xmlns:a16="http://schemas.microsoft.com/office/drawing/2014/main" id="{AEF436CD-F8A5-405C-A4DE-1B20E82BA9F2}"/>
                </a:ext>
              </a:extLst>
            </p:cNvPr>
            <p:cNvSpPr>
              <a:spLocks noEditPoints="1"/>
            </p:cNvSpPr>
            <p:nvPr userDrawn="1"/>
          </p:nvSpPr>
          <p:spPr bwMode="auto">
            <a:xfrm>
              <a:off x="9264100" y="4711579"/>
              <a:ext cx="616374" cy="372194"/>
            </a:xfrm>
            <a:custGeom>
              <a:avLst/>
              <a:gdLst>
                <a:gd name="T0" fmla="*/ 418 w 520"/>
                <a:gd name="T1" fmla="*/ 0 h 314"/>
                <a:gd name="T2" fmla="*/ 364 w 520"/>
                <a:gd name="T3" fmla="*/ 102 h 314"/>
                <a:gd name="T4" fmla="*/ 311 w 520"/>
                <a:gd name="T5" fmla="*/ 0 h 314"/>
                <a:gd name="T6" fmla="*/ 207 w 520"/>
                <a:gd name="T7" fmla="*/ 0 h 314"/>
                <a:gd name="T8" fmla="*/ 318 w 520"/>
                <a:gd name="T9" fmla="*/ 189 h 314"/>
                <a:gd name="T10" fmla="*/ 318 w 520"/>
                <a:gd name="T11" fmla="*/ 314 h 314"/>
                <a:gd name="T12" fmla="*/ 410 w 520"/>
                <a:gd name="T13" fmla="*/ 314 h 314"/>
                <a:gd name="T14" fmla="*/ 410 w 520"/>
                <a:gd name="T15" fmla="*/ 189 h 314"/>
                <a:gd name="T16" fmla="*/ 520 w 520"/>
                <a:gd name="T17" fmla="*/ 0 h 314"/>
                <a:gd name="T18" fmla="*/ 418 w 520"/>
                <a:gd name="T19" fmla="*/ 0 h 314"/>
                <a:gd name="T20" fmla="*/ 0 w 520"/>
                <a:gd name="T21" fmla="*/ 0 h 314"/>
                <a:gd name="T22" fmla="*/ 0 w 520"/>
                <a:gd name="T23" fmla="*/ 314 h 314"/>
                <a:gd name="T24" fmla="*/ 251 w 520"/>
                <a:gd name="T25" fmla="*/ 314 h 314"/>
                <a:gd name="T26" fmla="*/ 251 w 520"/>
                <a:gd name="T27" fmla="*/ 242 h 314"/>
                <a:gd name="T28" fmla="*/ 94 w 520"/>
                <a:gd name="T29" fmla="*/ 242 h 314"/>
                <a:gd name="T30" fmla="*/ 94 w 520"/>
                <a:gd name="T31" fmla="*/ 189 h 314"/>
                <a:gd name="T32" fmla="*/ 207 w 520"/>
                <a:gd name="T33" fmla="*/ 189 h 314"/>
                <a:gd name="T34" fmla="*/ 207 w 520"/>
                <a:gd name="T35" fmla="*/ 124 h 314"/>
                <a:gd name="T36" fmla="*/ 94 w 520"/>
                <a:gd name="T37" fmla="*/ 124 h 314"/>
                <a:gd name="T38" fmla="*/ 94 w 520"/>
                <a:gd name="T39" fmla="*/ 72 h 314"/>
                <a:gd name="T40" fmla="*/ 219 w 520"/>
                <a:gd name="T41" fmla="*/ 72 h 314"/>
                <a:gd name="T42" fmla="*/ 178 w 520"/>
                <a:gd name="T43" fmla="*/ 0 h 314"/>
                <a:gd name="T44" fmla="*/ 0 w 520"/>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314">
                  <a:moveTo>
                    <a:pt x="418" y="0"/>
                  </a:moveTo>
                  <a:lnTo>
                    <a:pt x="364" y="102"/>
                  </a:lnTo>
                  <a:lnTo>
                    <a:pt x="311" y="0"/>
                  </a:lnTo>
                  <a:lnTo>
                    <a:pt x="207" y="0"/>
                  </a:lnTo>
                  <a:lnTo>
                    <a:pt x="318" y="189"/>
                  </a:lnTo>
                  <a:lnTo>
                    <a:pt x="318" y="314"/>
                  </a:lnTo>
                  <a:lnTo>
                    <a:pt x="410" y="314"/>
                  </a:lnTo>
                  <a:lnTo>
                    <a:pt x="410" y="189"/>
                  </a:lnTo>
                  <a:lnTo>
                    <a:pt x="520" y="0"/>
                  </a:lnTo>
                  <a:lnTo>
                    <a:pt x="418" y="0"/>
                  </a:lnTo>
                  <a:close/>
                  <a:moveTo>
                    <a:pt x="0" y="0"/>
                  </a:moveTo>
                  <a:lnTo>
                    <a:pt x="0" y="314"/>
                  </a:lnTo>
                  <a:lnTo>
                    <a:pt x="251" y="314"/>
                  </a:lnTo>
                  <a:lnTo>
                    <a:pt x="251" y="242"/>
                  </a:lnTo>
                  <a:lnTo>
                    <a:pt x="94" y="242"/>
                  </a:lnTo>
                  <a:lnTo>
                    <a:pt x="94" y="189"/>
                  </a:lnTo>
                  <a:lnTo>
                    <a:pt x="207" y="189"/>
                  </a:lnTo>
                  <a:lnTo>
                    <a:pt x="207" y="124"/>
                  </a:lnTo>
                  <a:lnTo>
                    <a:pt x="94" y="124"/>
                  </a:lnTo>
                  <a:lnTo>
                    <a:pt x="94" y="72"/>
                  </a:lnTo>
                  <a:lnTo>
                    <a:pt x="219" y="72"/>
                  </a:lnTo>
                  <a:lnTo>
                    <a:pt x="178" y="0"/>
                  </a:lnTo>
                  <a:lnTo>
                    <a:pt x="0" y="0"/>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spTree>
    <p:extLst>
      <p:ext uri="{BB962C8B-B14F-4D97-AF65-F5344CB8AC3E}">
        <p14:creationId xmlns:p14="http://schemas.microsoft.com/office/powerpoint/2010/main" val="2768494794"/>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2448">
          <p15:clr>
            <a:srgbClr val="5ACBF0"/>
          </p15:clr>
        </p15:guide>
        <p15:guide id="3" pos="674">
          <p15:clr>
            <a:srgbClr val="5ACBF0"/>
          </p15:clr>
        </p15:guide>
        <p15:guide id="4" pos="3438">
          <p15:clr>
            <a:srgbClr val="5ACBF0"/>
          </p15:clr>
        </p15:guide>
        <p15:guide id="5" pos="3072">
          <p15:clr>
            <a:srgbClr val="5ACBF0"/>
          </p15:clr>
        </p15:guide>
        <p15:guide id="6" pos="386">
          <p15:clr>
            <a:srgbClr val="5ACBF0"/>
          </p15:clr>
        </p15:guide>
        <p15:guide id="7" orient="horz" pos="3680">
          <p15:clr>
            <a:srgbClr val="5ACBF0"/>
          </p15:clr>
        </p15:guide>
        <p15:guide id="8" orient="horz" pos="3992">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2086620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39468843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YP Title only with track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146884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E280EE2A-EFA5-4EAC-AE92-2E0D2BA02C40}"/>
              </a:ext>
            </a:extLst>
          </p:cNvPr>
          <p:cNvCxnSpPr/>
          <p:nvPr userDrawn="1"/>
        </p:nvCxnSpPr>
        <p:spPr>
          <a:xfrm>
            <a:off x="9525202" y="124522"/>
            <a:ext cx="0" cy="777240"/>
          </a:xfrm>
          <a:prstGeom prst="line">
            <a:avLst/>
          </a:prstGeom>
          <a:noFill/>
          <a:ln w="19050" cap="flat" cmpd="sng" algn="ctr">
            <a:solidFill>
              <a:srgbClr val="1A9AFA"/>
            </a:solidFill>
            <a:prstDash val="solid"/>
            <a:round/>
            <a:headEnd type="none" w="med" len="med"/>
            <a:tailEnd type="none" w="med" len="med"/>
          </a:ln>
          <a:effectLst/>
        </p:spPr>
      </p:cxn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9" y="269600"/>
            <a:ext cx="8848406"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23865420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YP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2"/>
            </p:custDataLst>
            <p:extLst>
              <p:ext uri="{D42A27DB-BD31-4B8C-83A1-F6EECF244321}">
                <p14:modId xmlns:p14="http://schemas.microsoft.com/office/powerpoint/2010/main" val="3323944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2" name="think-cell Slide" r:id="rId4" imgW="300" imgH="300" progId="TCLayout.ActiveDocument.1">
                  <p:embed/>
                </p:oleObj>
              </mc:Choice>
              <mc:Fallback>
                <p:oleObj name="think-cell Slide" r:id="rId4"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639565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YP Cov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0A5894-841F-4E2E-9A36-4F3763B2F5F6}"/>
              </a:ext>
            </a:extLst>
          </p:cNvPr>
          <p:cNvGraphicFramePr>
            <a:graphicFrameLocks noChangeAspect="1"/>
          </p:cNvGraphicFramePr>
          <p:nvPr userDrawn="1">
            <p:custDataLst>
              <p:tags r:id="rId2"/>
            </p:custDataLst>
            <p:extLst>
              <p:ext uri="{D42A27DB-BD31-4B8C-83A1-F6EECF244321}">
                <p14:modId xmlns:p14="http://schemas.microsoft.com/office/powerpoint/2010/main" val="2959998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0"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B0A5894-841F-4E2E-9A36-4F3763B2F5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1"/>
          <p:cNvSpPr>
            <a:spLocks noGrp="1"/>
          </p:cNvSpPr>
          <p:nvPr userDrawn="1">
            <p:ph type="ctrTitle"/>
          </p:nvPr>
        </p:nvSpPr>
        <p:spPr>
          <a:xfrm>
            <a:off x="1058590" y="435988"/>
            <a:ext cx="3794760" cy="868680"/>
          </a:xfrm>
          <a:prstGeom prst="rect">
            <a:avLst/>
          </a:prstGeom>
        </p:spPr>
        <p:txBody>
          <a:bodyPr vert="horz"/>
          <a:lstStyle>
            <a:lvl1pPr>
              <a:defRPr sz="2999" b="0">
                <a:solidFill>
                  <a:srgbClr val="2E2E38"/>
                </a:solidFill>
                <a:latin typeface="Arial" panose="020B0604020202020204" pitchFamily="34" charset="0"/>
                <a:cs typeface="Arial" pitchFamily="34" charset="0"/>
                <a:sym typeface="Arial" panose="020B0604020202020204"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69849" y="1780465"/>
            <a:ext cx="3794760" cy="307648"/>
          </a:xfrm>
          <a:prstGeom prst="rect">
            <a:avLst/>
          </a:prstGeom>
        </p:spPr>
        <p:txBody>
          <a:bodyPr/>
          <a:lstStyle>
            <a:lvl1pPr marL="0" indent="0" algn="l">
              <a:buNone/>
              <a:defRPr sz="1999">
                <a:solidFill>
                  <a:srgbClr val="2E2E38"/>
                </a:solidFill>
                <a:latin typeface="Arial" panose="020B0604020202020204" pitchFamily="34" charset="0"/>
                <a:cs typeface="Arial" pitchFamily="34" charset="0"/>
                <a:sym typeface="Arial" panose="020B0604020202020204"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42" name="Rectangle 341">
            <a:extLst>
              <a:ext uri="{FF2B5EF4-FFF2-40B4-BE49-F238E27FC236}">
                <a16:creationId xmlns:a16="http://schemas.microsoft.com/office/drawing/2014/main" id="{BFBC66B5-2475-4F1B-8CD3-426699968443}"/>
              </a:ext>
            </a:extLst>
          </p:cNvPr>
          <p:cNvSpPr/>
          <p:nvPr userDrawn="1"/>
        </p:nvSpPr>
        <p:spPr>
          <a:xfrm>
            <a:off x="5317308"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Arial" panose="020B0604020202020204" pitchFamily="34" charset="0"/>
              <a:sym typeface="Arial" panose="020B0604020202020204" pitchFamily="34" charset="0"/>
            </a:endParaRPr>
          </a:p>
        </p:txBody>
      </p:sp>
      <p:sp>
        <p:nvSpPr>
          <p:cNvPr id="343" name="Rectangle 342">
            <a:extLst>
              <a:ext uri="{FF2B5EF4-FFF2-40B4-BE49-F238E27FC236}">
                <a16:creationId xmlns:a16="http://schemas.microsoft.com/office/drawing/2014/main" id="{E08BCAC7-5BAB-4F88-B96A-3B750E110192}"/>
              </a:ext>
            </a:extLst>
          </p:cNvPr>
          <p:cNvSpPr/>
          <p:nvPr userDrawn="1">
            <p:custDataLst>
              <p:tags r:id="rId3"/>
            </p:custDataLst>
          </p:nvPr>
        </p:nvSpPr>
        <p:spPr>
          <a:xfrm>
            <a:off x="612764"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Arial" panose="020B0604020202020204" pitchFamily="34" charset="0"/>
              <a:sym typeface="Arial" panose="020B0604020202020204" pitchFamily="34" charset="0"/>
            </a:endParaRPr>
          </a:p>
        </p:txBody>
      </p:sp>
      <p:sp>
        <p:nvSpPr>
          <p:cNvPr id="352" name="Text Placeholder 16">
            <a:extLst>
              <a:ext uri="{FF2B5EF4-FFF2-40B4-BE49-F238E27FC236}">
                <a16:creationId xmlns:a16="http://schemas.microsoft.com/office/drawing/2014/main" id="{C0C18077-3829-4A1D-B973-869FA6D6A01A}"/>
              </a:ext>
            </a:extLst>
          </p:cNvPr>
          <p:cNvSpPr>
            <a:spLocks noGrp="1"/>
          </p:cNvSpPr>
          <p:nvPr userDrawn="1">
            <p:ph type="body" sz="quarter" idx="16" hasCustomPrompt="1"/>
          </p:nvPr>
        </p:nvSpPr>
        <p:spPr>
          <a:xfrm>
            <a:off x="1550205" y="5862356"/>
            <a:ext cx="3089275" cy="184538"/>
          </a:xfrm>
          <a:prstGeom prst="rect">
            <a:avLst/>
          </a:prstGeom>
        </p:spPr>
        <p:txBody>
          <a:bodyPr/>
          <a:lstStyle>
            <a:lvl1pPr marL="0" indent="0">
              <a:buNone/>
              <a:defRPr sz="1199">
                <a:solidFill>
                  <a:srgbClr val="1A9AFA"/>
                </a:solidFill>
              </a:defRPr>
            </a:lvl1pPr>
          </a:lstStyle>
          <a:p>
            <a:pPr lvl="0"/>
            <a:r>
              <a:rPr lang="en-US"/>
              <a:t>Client name</a:t>
            </a:r>
            <a:endParaRPr lang="en-GB"/>
          </a:p>
        </p:txBody>
      </p:sp>
      <p:sp>
        <p:nvSpPr>
          <p:cNvPr id="353" name="Text Placeholder 16">
            <a:extLst>
              <a:ext uri="{FF2B5EF4-FFF2-40B4-BE49-F238E27FC236}">
                <a16:creationId xmlns:a16="http://schemas.microsoft.com/office/drawing/2014/main" id="{0E56CFA0-D3C6-452E-8DFA-FE75B6A8F668}"/>
              </a:ext>
            </a:extLst>
          </p:cNvPr>
          <p:cNvSpPr>
            <a:spLocks noGrp="1"/>
          </p:cNvSpPr>
          <p:nvPr userDrawn="1">
            <p:ph type="body" sz="quarter" idx="17" hasCustomPrompt="1"/>
          </p:nvPr>
        </p:nvSpPr>
        <p:spPr>
          <a:xfrm>
            <a:off x="1550205" y="6104999"/>
            <a:ext cx="3089275" cy="184538"/>
          </a:xfrm>
          <a:prstGeom prst="rect">
            <a:avLst/>
          </a:prstGeom>
        </p:spPr>
        <p:txBody>
          <a:bodyPr/>
          <a:lstStyle>
            <a:lvl1pPr marL="0" indent="0">
              <a:buNone/>
              <a:defRPr sz="1199">
                <a:solidFill>
                  <a:srgbClr val="2E2E38"/>
                </a:solidFill>
              </a:defRPr>
            </a:lvl1pPr>
          </a:lstStyle>
          <a:p>
            <a:pPr lvl="0"/>
            <a:r>
              <a:rPr lang="en-US"/>
              <a:t>Additional text if needed</a:t>
            </a:r>
            <a:endParaRPr lang="en-GB"/>
          </a:p>
        </p:txBody>
      </p:sp>
      <p:cxnSp>
        <p:nvCxnSpPr>
          <p:cNvPr id="354" name="Straight Connector 353">
            <a:extLst>
              <a:ext uri="{FF2B5EF4-FFF2-40B4-BE49-F238E27FC236}">
                <a16:creationId xmlns:a16="http://schemas.microsoft.com/office/drawing/2014/main" id="{CF2BAD60-3442-4E35-A513-743463E51DDA}"/>
              </a:ext>
            </a:extLst>
          </p:cNvPr>
          <p:cNvCxnSpPr>
            <a:cxnSpLocks/>
          </p:cNvCxnSpPr>
          <p:nvPr userDrawn="1"/>
        </p:nvCxnSpPr>
        <p:spPr>
          <a:xfrm>
            <a:off x="1552931" y="5743608"/>
            <a:ext cx="7477948" cy="0"/>
          </a:xfrm>
          <a:prstGeom prst="line">
            <a:avLst/>
          </a:prstGeom>
          <a:ln w="9525" cap="flat" cmpd="sng" algn="ctr">
            <a:solidFill>
              <a:srgbClr val="82829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8A893E32-F4C1-4B32-AA48-800A2306B6CA}"/>
              </a:ext>
            </a:extLst>
          </p:cNvPr>
          <p:cNvSpPr txBox="1"/>
          <p:nvPr userDrawn="1"/>
        </p:nvSpPr>
        <p:spPr>
          <a:xfrm>
            <a:off x="611281" y="5630225"/>
            <a:ext cx="1045073" cy="197581"/>
          </a:xfrm>
          <a:prstGeom prst="rect">
            <a:avLst/>
          </a:prstGeom>
          <a:noFill/>
        </p:spPr>
        <p:txBody>
          <a:bodyPr wrap="square" lIns="0" tIns="0" rIns="0" bIns="0" rtlCol="0" anchor="ctr" anchorCtr="0">
            <a:noAutofit/>
          </a:bodyPr>
          <a:lstStyle/>
          <a:p>
            <a:r>
              <a:rPr lang="en-GB" sz="1199" dirty="0">
                <a:solidFill>
                  <a:srgbClr val="828290"/>
                </a:solidFill>
                <a:latin typeface="Arial" panose="020B0604020202020204" pitchFamily="34" charset="0"/>
                <a:sym typeface="Arial" panose="020B0604020202020204" pitchFamily="34" charset="0"/>
              </a:rPr>
              <a:t>Prepared for</a:t>
            </a:r>
          </a:p>
        </p:txBody>
      </p:sp>
      <p:sp>
        <p:nvSpPr>
          <p:cNvPr id="3" name="Text Placeholder 2">
            <a:extLst>
              <a:ext uri="{FF2B5EF4-FFF2-40B4-BE49-F238E27FC236}">
                <a16:creationId xmlns:a16="http://schemas.microsoft.com/office/drawing/2014/main" id="{C40DD0AB-B389-4838-A777-D9AD125B3126}"/>
              </a:ext>
            </a:extLst>
          </p:cNvPr>
          <p:cNvSpPr>
            <a:spLocks noGrp="1"/>
          </p:cNvSpPr>
          <p:nvPr userDrawn="1">
            <p:ph type="body" sz="quarter" idx="18" hasCustomPrompt="1"/>
          </p:nvPr>
        </p:nvSpPr>
        <p:spPr>
          <a:xfrm>
            <a:off x="1069976" y="3750852"/>
            <a:ext cx="3810000" cy="169277"/>
          </a:xfrm>
        </p:spPr>
        <p:txBody>
          <a:bodyPr anchor="b"/>
          <a:lstStyle>
            <a:lvl1pPr marL="0" indent="0" algn="l">
              <a:buFontTx/>
              <a:buNone/>
              <a:defRPr>
                <a:solidFill>
                  <a:srgbClr val="2E2E38"/>
                </a:solidFill>
              </a:defRPr>
            </a:lvl1pPr>
            <a:lvl2pPr marL="171364" indent="0" algn="l">
              <a:buFontTx/>
              <a:buNone/>
              <a:defRPr/>
            </a:lvl2pPr>
            <a:lvl3pPr marL="342729" indent="0" algn="l">
              <a:buFontTx/>
              <a:buNone/>
              <a:defRPr/>
            </a:lvl3pPr>
            <a:lvl4pPr marL="514093" indent="0" algn="l">
              <a:buFontTx/>
              <a:buNone/>
              <a:defRPr/>
            </a:lvl4pPr>
            <a:lvl5pPr marL="685457" indent="0" algn="l">
              <a:buFontTx/>
              <a:buNone/>
              <a:defRPr/>
            </a:lvl5pPr>
          </a:lstStyle>
          <a:p>
            <a:pPr lvl="0"/>
            <a:r>
              <a:rPr lang="en-US"/>
              <a:t>Date</a:t>
            </a:r>
          </a:p>
        </p:txBody>
      </p:sp>
      <p:grpSp>
        <p:nvGrpSpPr>
          <p:cNvPr id="26" name="Group 25">
            <a:extLst>
              <a:ext uri="{FF2B5EF4-FFF2-40B4-BE49-F238E27FC236}">
                <a16:creationId xmlns:a16="http://schemas.microsoft.com/office/drawing/2014/main" id="{8FBA5B27-13AD-4B4F-95D7-65F6886D3F96}"/>
              </a:ext>
            </a:extLst>
          </p:cNvPr>
          <p:cNvGrpSpPr>
            <a:grpSpLocks noChangeAspect="1"/>
          </p:cNvGrpSpPr>
          <p:nvPr userDrawn="1"/>
        </p:nvGrpSpPr>
        <p:grpSpPr>
          <a:xfrm>
            <a:off x="9262994" y="5366079"/>
            <a:ext cx="2342254" cy="755058"/>
            <a:chOff x="9258171" y="4332267"/>
            <a:chExt cx="2341035" cy="755058"/>
          </a:xfrm>
        </p:grpSpPr>
        <p:sp>
          <p:nvSpPr>
            <p:cNvPr id="27" name="Freeform 107">
              <a:extLst>
                <a:ext uri="{FF2B5EF4-FFF2-40B4-BE49-F238E27FC236}">
                  <a16:creationId xmlns:a16="http://schemas.microsoft.com/office/drawing/2014/main" id="{1BDEBB6C-35D5-4DCC-904F-796783AF5801}"/>
                </a:ext>
              </a:extLst>
            </p:cNvPr>
            <p:cNvSpPr>
              <a:spLocks noEditPoints="1"/>
            </p:cNvSpPr>
            <p:nvPr userDrawn="1"/>
          </p:nvSpPr>
          <p:spPr bwMode="auto">
            <a:xfrm>
              <a:off x="9991892" y="4824181"/>
              <a:ext cx="190838" cy="259589"/>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Freeform 108">
              <a:extLst>
                <a:ext uri="{FF2B5EF4-FFF2-40B4-BE49-F238E27FC236}">
                  <a16:creationId xmlns:a16="http://schemas.microsoft.com/office/drawing/2014/main" id="{BCD91366-0ACE-4D7B-BB11-9311EE05F5F6}"/>
                </a:ext>
              </a:extLst>
            </p:cNvPr>
            <p:cNvSpPr>
              <a:spLocks noEditPoints="1"/>
            </p:cNvSpPr>
            <p:nvPr userDrawn="1"/>
          </p:nvSpPr>
          <p:spPr bwMode="auto">
            <a:xfrm>
              <a:off x="10195771" y="4884632"/>
              <a:ext cx="157649" cy="20269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9" name="Freeform 109">
              <a:extLst>
                <a:ext uri="{FF2B5EF4-FFF2-40B4-BE49-F238E27FC236}">
                  <a16:creationId xmlns:a16="http://schemas.microsoft.com/office/drawing/2014/main" id="{5B856923-F641-4D75-9CAD-3802B0FB1F17}"/>
                </a:ext>
              </a:extLst>
            </p:cNvPr>
            <p:cNvSpPr>
              <a:spLocks/>
            </p:cNvSpPr>
            <p:nvPr userDrawn="1"/>
          </p:nvSpPr>
          <p:spPr bwMode="auto">
            <a:xfrm>
              <a:off x="10391350" y="4884632"/>
              <a:ext cx="114977" cy="199136"/>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0" name="Freeform 110">
              <a:extLst>
                <a:ext uri="{FF2B5EF4-FFF2-40B4-BE49-F238E27FC236}">
                  <a16:creationId xmlns:a16="http://schemas.microsoft.com/office/drawing/2014/main" id="{40DAF9A5-54C2-4E1B-B8EF-D07B9E8A41FA}"/>
                </a:ext>
              </a:extLst>
            </p:cNvPr>
            <p:cNvSpPr>
              <a:spLocks/>
            </p:cNvSpPr>
            <p:nvPr userDrawn="1"/>
          </p:nvSpPr>
          <p:spPr bwMode="auto">
            <a:xfrm>
              <a:off x="10528849" y="4813512"/>
              <a:ext cx="112606" cy="273813"/>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1" name="Freeform 111">
              <a:extLst>
                <a:ext uri="{FF2B5EF4-FFF2-40B4-BE49-F238E27FC236}">
                  <a16:creationId xmlns:a16="http://schemas.microsoft.com/office/drawing/2014/main" id="{4EAC484B-8D53-4F3D-B63E-275952A93EA3}"/>
                </a:ext>
              </a:extLst>
            </p:cNvPr>
            <p:cNvSpPr>
              <a:spLocks/>
            </p:cNvSpPr>
            <p:nvPr userDrawn="1"/>
          </p:nvSpPr>
          <p:spPr bwMode="auto">
            <a:xfrm>
              <a:off x="10678201" y="4813512"/>
              <a:ext cx="156464" cy="270256"/>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Freeform 112">
              <a:extLst>
                <a:ext uri="{FF2B5EF4-FFF2-40B4-BE49-F238E27FC236}">
                  <a16:creationId xmlns:a16="http://schemas.microsoft.com/office/drawing/2014/main" id="{EE9B6653-B2BA-4F04-85A8-ACBD80054A7D}"/>
                </a:ext>
              </a:extLst>
            </p:cNvPr>
            <p:cNvSpPr>
              <a:spLocks noEditPoints="1"/>
            </p:cNvSpPr>
            <p:nvPr userDrawn="1"/>
          </p:nvSpPr>
          <p:spPr bwMode="auto">
            <a:xfrm>
              <a:off x="10861929" y="4884632"/>
              <a:ext cx="167132" cy="20269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3" name="Freeform 113">
              <a:extLst>
                <a:ext uri="{FF2B5EF4-FFF2-40B4-BE49-F238E27FC236}">
                  <a16:creationId xmlns:a16="http://schemas.microsoft.com/office/drawing/2014/main" id="{62285B7B-621E-4890-98FB-CE3A75F753AE}"/>
                </a:ext>
              </a:extLst>
            </p:cNvPr>
            <p:cNvSpPr>
              <a:spLocks/>
            </p:cNvSpPr>
            <p:nvPr userDrawn="1"/>
          </p:nvSpPr>
          <p:spPr bwMode="auto">
            <a:xfrm>
              <a:off x="11057507" y="4884632"/>
              <a:ext cx="155278" cy="199136"/>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4" name="Freeform 114">
              <a:extLst>
                <a:ext uri="{FF2B5EF4-FFF2-40B4-BE49-F238E27FC236}">
                  <a16:creationId xmlns:a16="http://schemas.microsoft.com/office/drawing/2014/main" id="{ED2D9B08-BB63-4F97-AB32-30678987236B}"/>
                </a:ext>
              </a:extLst>
            </p:cNvPr>
            <p:cNvSpPr>
              <a:spLocks noEditPoints="1"/>
            </p:cNvSpPr>
            <p:nvPr userDrawn="1"/>
          </p:nvSpPr>
          <p:spPr bwMode="auto">
            <a:xfrm>
              <a:off x="11241235" y="4884632"/>
              <a:ext cx="173060" cy="20269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5" name="Freeform 115">
              <a:extLst>
                <a:ext uri="{FF2B5EF4-FFF2-40B4-BE49-F238E27FC236}">
                  <a16:creationId xmlns:a16="http://schemas.microsoft.com/office/drawing/2014/main" id="{7507FDA4-AD3A-46A4-A0BE-347939901AE8}"/>
                </a:ext>
              </a:extLst>
            </p:cNvPr>
            <p:cNvSpPr>
              <a:spLocks/>
            </p:cNvSpPr>
            <p:nvPr userDrawn="1"/>
          </p:nvSpPr>
          <p:spPr bwMode="auto">
            <a:xfrm>
              <a:off x="11442742" y="4884632"/>
              <a:ext cx="156464" cy="199136"/>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6" name="Freeform 117">
              <a:extLst>
                <a:ext uri="{FF2B5EF4-FFF2-40B4-BE49-F238E27FC236}">
                  <a16:creationId xmlns:a16="http://schemas.microsoft.com/office/drawing/2014/main" id="{02273CF4-735A-46D2-A6F8-4D05FD16C6B0}"/>
                </a:ext>
              </a:extLst>
            </p:cNvPr>
            <p:cNvSpPr>
              <a:spLocks/>
            </p:cNvSpPr>
            <p:nvPr userDrawn="1"/>
          </p:nvSpPr>
          <p:spPr bwMode="auto">
            <a:xfrm>
              <a:off x="9258171" y="4332267"/>
              <a:ext cx="733721" cy="267886"/>
            </a:xfrm>
            <a:custGeom>
              <a:avLst/>
              <a:gdLst>
                <a:gd name="T0" fmla="*/ 619 w 619"/>
                <a:gd name="T1" fmla="*/ 0 h 226"/>
                <a:gd name="T2" fmla="*/ 0 w 619"/>
                <a:gd name="T3" fmla="*/ 226 h 226"/>
                <a:gd name="T4" fmla="*/ 619 w 619"/>
                <a:gd name="T5" fmla="*/ 117 h 226"/>
                <a:gd name="T6" fmla="*/ 619 w 619"/>
                <a:gd name="T7" fmla="*/ 0 h 226"/>
                <a:gd name="T8" fmla="*/ 619 w 619"/>
                <a:gd name="T9" fmla="*/ 0 h 226"/>
              </a:gdLst>
              <a:ahLst/>
              <a:cxnLst>
                <a:cxn ang="0">
                  <a:pos x="T0" y="T1"/>
                </a:cxn>
                <a:cxn ang="0">
                  <a:pos x="T2" y="T3"/>
                </a:cxn>
                <a:cxn ang="0">
                  <a:pos x="T4" y="T5"/>
                </a:cxn>
                <a:cxn ang="0">
                  <a:pos x="T6" y="T7"/>
                </a:cxn>
                <a:cxn ang="0">
                  <a:pos x="T8" y="T9"/>
                </a:cxn>
              </a:cxnLst>
              <a:rect l="0" t="0" r="r" b="b"/>
              <a:pathLst>
                <a:path w="619" h="226">
                  <a:moveTo>
                    <a:pt x="619" y="0"/>
                  </a:moveTo>
                  <a:lnTo>
                    <a:pt x="0" y="226"/>
                  </a:lnTo>
                  <a:lnTo>
                    <a:pt x="619" y="117"/>
                  </a:lnTo>
                  <a:lnTo>
                    <a:pt x="619" y="0"/>
                  </a:lnTo>
                  <a:lnTo>
                    <a:pt x="61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7" name="Freeform 118">
              <a:extLst>
                <a:ext uri="{FF2B5EF4-FFF2-40B4-BE49-F238E27FC236}">
                  <a16:creationId xmlns:a16="http://schemas.microsoft.com/office/drawing/2014/main" id="{AEF436CD-F8A5-405C-A4DE-1B20E82BA9F2}"/>
                </a:ext>
              </a:extLst>
            </p:cNvPr>
            <p:cNvSpPr>
              <a:spLocks noEditPoints="1"/>
            </p:cNvSpPr>
            <p:nvPr userDrawn="1"/>
          </p:nvSpPr>
          <p:spPr bwMode="auto">
            <a:xfrm>
              <a:off x="9264100" y="4711579"/>
              <a:ext cx="616374" cy="372194"/>
            </a:xfrm>
            <a:custGeom>
              <a:avLst/>
              <a:gdLst>
                <a:gd name="T0" fmla="*/ 418 w 520"/>
                <a:gd name="T1" fmla="*/ 0 h 314"/>
                <a:gd name="T2" fmla="*/ 364 w 520"/>
                <a:gd name="T3" fmla="*/ 102 h 314"/>
                <a:gd name="T4" fmla="*/ 311 w 520"/>
                <a:gd name="T5" fmla="*/ 0 h 314"/>
                <a:gd name="T6" fmla="*/ 207 w 520"/>
                <a:gd name="T7" fmla="*/ 0 h 314"/>
                <a:gd name="T8" fmla="*/ 318 w 520"/>
                <a:gd name="T9" fmla="*/ 189 h 314"/>
                <a:gd name="T10" fmla="*/ 318 w 520"/>
                <a:gd name="T11" fmla="*/ 314 h 314"/>
                <a:gd name="T12" fmla="*/ 410 w 520"/>
                <a:gd name="T13" fmla="*/ 314 h 314"/>
                <a:gd name="T14" fmla="*/ 410 w 520"/>
                <a:gd name="T15" fmla="*/ 189 h 314"/>
                <a:gd name="T16" fmla="*/ 520 w 520"/>
                <a:gd name="T17" fmla="*/ 0 h 314"/>
                <a:gd name="T18" fmla="*/ 418 w 520"/>
                <a:gd name="T19" fmla="*/ 0 h 314"/>
                <a:gd name="T20" fmla="*/ 0 w 520"/>
                <a:gd name="T21" fmla="*/ 0 h 314"/>
                <a:gd name="T22" fmla="*/ 0 w 520"/>
                <a:gd name="T23" fmla="*/ 314 h 314"/>
                <a:gd name="T24" fmla="*/ 251 w 520"/>
                <a:gd name="T25" fmla="*/ 314 h 314"/>
                <a:gd name="T26" fmla="*/ 251 w 520"/>
                <a:gd name="T27" fmla="*/ 242 h 314"/>
                <a:gd name="T28" fmla="*/ 94 w 520"/>
                <a:gd name="T29" fmla="*/ 242 h 314"/>
                <a:gd name="T30" fmla="*/ 94 w 520"/>
                <a:gd name="T31" fmla="*/ 189 h 314"/>
                <a:gd name="T32" fmla="*/ 207 w 520"/>
                <a:gd name="T33" fmla="*/ 189 h 314"/>
                <a:gd name="T34" fmla="*/ 207 w 520"/>
                <a:gd name="T35" fmla="*/ 124 h 314"/>
                <a:gd name="T36" fmla="*/ 94 w 520"/>
                <a:gd name="T37" fmla="*/ 124 h 314"/>
                <a:gd name="T38" fmla="*/ 94 w 520"/>
                <a:gd name="T39" fmla="*/ 72 h 314"/>
                <a:gd name="T40" fmla="*/ 219 w 520"/>
                <a:gd name="T41" fmla="*/ 72 h 314"/>
                <a:gd name="T42" fmla="*/ 178 w 520"/>
                <a:gd name="T43" fmla="*/ 0 h 314"/>
                <a:gd name="T44" fmla="*/ 0 w 520"/>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314">
                  <a:moveTo>
                    <a:pt x="418" y="0"/>
                  </a:moveTo>
                  <a:lnTo>
                    <a:pt x="364" y="102"/>
                  </a:lnTo>
                  <a:lnTo>
                    <a:pt x="311" y="0"/>
                  </a:lnTo>
                  <a:lnTo>
                    <a:pt x="207" y="0"/>
                  </a:lnTo>
                  <a:lnTo>
                    <a:pt x="318" y="189"/>
                  </a:lnTo>
                  <a:lnTo>
                    <a:pt x="318" y="314"/>
                  </a:lnTo>
                  <a:lnTo>
                    <a:pt x="410" y="314"/>
                  </a:lnTo>
                  <a:lnTo>
                    <a:pt x="410" y="189"/>
                  </a:lnTo>
                  <a:lnTo>
                    <a:pt x="520" y="0"/>
                  </a:lnTo>
                  <a:lnTo>
                    <a:pt x="418" y="0"/>
                  </a:lnTo>
                  <a:close/>
                  <a:moveTo>
                    <a:pt x="0" y="0"/>
                  </a:moveTo>
                  <a:lnTo>
                    <a:pt x="0" y="314"/>
                  </a:lnTo>
                  <a:lnTo>
                    <a:pt x="251" y="314"/>
                  </a:lnTo>
                  <a:lnTo>
                    <a:pt x="251" y="242"/>
                  </a:lnTo>
                  <a:lnTo>
                    <a:pt x="94" y="242"/>
                  </a:lnTo>
                  <a:lnTo>
                    <a:pt x="94" y="189"/>
                  </a:lnTo>
                  <a:lnTo>
                    <a:pt x="207" y="189"/>
                  </a:lnTo>
                  <a:lnTo>
                    <a:pt x="207" y="124"/>
                  </a:lnTo>
                  <a:lnTo>
                    <a:pt x="94" y="124"/>
                  </a:lnTo>
                  <a:lnTo>
                    <a:pt x="94" y="72"/>
                  </a:lnTo>
                  <a:lnTo>
                    <a:pt x="219" y="72"/>
                  </a:lnTo>
                  <a:lnTo>
                    <a:pt x="178" y="0"/>
                  </a:lnTo>
                  <a:lnTo>
                    <a:pt x="0" y="0"/>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spTree>
    <p:extLst>
      <p:ext uri="{BB962C8B-B14F-4D97-AF65-F5344CB8AC3E}">
        <p14:creationId xmlns:p14="http://schemas.microsoft.com/office/powerpoint/2010/main" val="929556079"/>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2448">
          <p15:clr>
            <a:srgbClr val="5ACBF0"/>
          </p15:clr>
        </p15:guide>
        <p15:guide id="3" pos="674">
          <p15:clr>
            <a:srgbClr val="5ACBF0"/>
          </p15:clr>
        </p15:guide>
        <p15:guide id="4" pos="3438">
          <p15:clr>
            <a:srgbClr val="5ACBF0"/>
          </p15:clr>
        </p15:guide>
        <p15:guide id="5" pos="3072">
          <p15:clr>
            <a:srgbClr val="5ACBF0"/>
          </p15:clr>
        </p15:guide>
        <p15:guide id="6" pos="386">
          <p15:clr>
            <a:srgbClr val="5ACBF0"/>
          </p15:clr>
        </p15:guide>
        <p15:guide id="7" orient="horz" pos="3680">
          <p15:clr>
            <a:srgbClr val="5ACBF0"/>
          </p15:clr>
        </p15:guide>
        <p15:guide id="8" orient="horz" pos="3992">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40576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39374965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YP Title only with track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823371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8"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E280EE2A-EFA5-4EAC-AE92-2E0D2BA02C40}"/>
              </a:ext>
            </a:extLst>
          </p:cNvPr>
          <p:cNvCxnSpPr/>
          <p:nvPr userDrawn="1"/>
        </p:nvCxnSpPr>
        <p:spPr>
          <a:xfrm>
            <a:off x="9525202" y="124522"/>
            <a:ext cx="0" cy="777240"/>
          </a:xfrm>
          <a:prstGeom prst="line">
            <a:avLst/>
          </a:prstGeom>
          <a:noFill/>
          <a:ln w="19050" cap="flat" cmpd="sng" algn="ctr">
            <a:solidFill>
              <a:srgbClr val="1A9AFA"/>
            </a:solidFill>
            <a:prstDash val="solid"/>
            <a:round/>
            <a:headEnd type="none" w="med" len="med"/>
            <a:tailEnd type="none" w="med" len="med"/>
          </a:ln>
          <a:effectLst/>
        </p:spPr>
      </p:cxn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9" y="269600"/>
            <a:ext cx="8848406"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203763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YP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2"/>
            </p:custDataLst>
            <p:extLst>
              <p:ext uri="{D42A27DB-BD31-4B8C-83A1-F6EECF244321}">
                <p14:modId xmlns:p14="http://schemas.microsoft.com/office/powerpoint/2010/main" val="3079057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Slide" r:id="rId4" imgW="300" imgH="300" progId="TCLayout.ActiveDocument.1">
                  <p:embed/>
                </p:oleObj>
              </mc:Choice>
              <mc:Fallback>
                <p:oleObj name="think-cell Slide" r:id="rId4"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132778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en-GB" sz="1199"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5" y="6216807"/>
            <a:ext cx="3089275" cy="180000"/>
          </a:xfrm>
        </p:spPr>
        <p:txBody>
          <a:bodyPr/>
          <a:lstStyle>
            <a:lvl1pPr marL="0" indent="0">
              <a:buNone/>
              <a:defRPr sz="1199">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401965820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r>
              <a:rPr lang="en-US" dirty="0"/>
              <a:t>February 2023</a:t>
            </a:r>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en-GB" sz="1199"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5" y="6216807"/>
            <a:ext cx="3089275" cy="180000"/>
          </a:xfrm>
        </p:spPr>
        <p:txBody>
          <a:bodyPr/>
          <a:lstStyle>
            <a:lvl1pPr marL="0" indent="0">
              <a:buNone/>
              <a:defRPr sz="1199">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51054409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4"/>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7"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1"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2327740311"/>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4"/>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7" y="876060"/>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1645795680"/>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a:defRPr/>
            </a:lvl1pPr>
          </a:lstStyle>
          <a:p>
            <a:r>
              <a:rPr lang="en-US" dirty="0"/>
              <a:t>February 2023</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049076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9" y="294200"/>
            <a:ext cx="10978515"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3968635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1"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9" y="2311401"/>
            <a:ext cx="3580117"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4" y="2311403"/>
            <a:ext cx="3580117"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4" y="4236721"/>
            <a:ext cx="3580117"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9"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064924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1" y="2"/>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3" y="1137923"/>
            <a:ext cx="2768600"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699163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dirty="0"/>
              <a:t>February 2023</a:t>
            </a:r>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a:xfrm>
            <a:off x="4556126" y="6561447"/>
            <a:ext cx="3086100" cy="180000"/>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415914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646615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329134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oleObject" Target="../embeddings/oleObject2.bin"/><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tags" Target="../tags/tag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vmlDrawing" Target="../drawings/vmlDrawing2.v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theme" Target="../theme/theme2.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83.xml"/><Relationship Id="rId7" Type="http://schemas.openxmlformats.org/officeDocument/2006/relationships/tags" Target="../tags/tag4.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vmlDrawing" Target="../drawings/vmlDrawing3.vml"/><Relationship Id="rId5" Type="http://schemas.openxmlformats.org/officeDocument/2006/relationships/theme" Target="../theme/theme3.xml"/><Relationship Id="rId10" Type="http://schemas.openxmlformats.org/officeDocument/2006/relationships/image" Target="../media/image9.emf"/><Relationship Id="rId4" Type="http://schemas.openxmlformats.org/officeDocument/2006/relationships/slideLayout" Target="../slideLayouts/slideLayout84.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slideLayout" Target="../slideLayouts/slideLayout87.xml"/><Relationship Id="rId7" Type="http://schemas.openxmlformats.org/officeDocument/2006/relationships/tags" Target="../tags/tag13.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vmlDrawing" Target="../drawings/vmlDrawing8.vml"/><Relationship Id="rId5" Type="http://schemas.openxmlformats.org/officeDocument/2006/relationships/theme" Target="../theme/theme4.xml"/><Relationship Id="rId10" Type="http://schemas.openxmlformats.org/officeDocument/2006/relationships/image" Target="../media/image9.emf"/><Relationship Id="rId4" Type="http://schemas.openxmlformats.org/officeDocument/2006/relationships/slideLayout" Target="../slideLayouts/slideLayout88.xml"/><Relationship Id="rId9" Type="http://schemas.openxmlformats.org/officeDocument/2006/relationships/oleObject" Target="../embeddings/oleObject8.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34" Type="http://schemas.openxmlformats.org/officeDocument/2006/relationships/vmlDrawing" Target="../drawings/vmlDrawing13.v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theme" Target="../theme/theme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image" Target="../media/image1.emf"/><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oleObject" Target="../embeddings/oleObject13.bin"/><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tags" Target="../tags/tag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FE183E-E1BC-4D3B-936C-B66B0CC76C9E}"/>
              </a:ext>
            </a:extLst>
          </p:cNvPr>
          <p:cNvGraphicFramePr>
            <a:graphicFrameLocks noChangeAspect="1"/>
          </p:cNvGraphicFramePr>
          <p:nvPr userDrawn="1">
            <p:custDataLst>
              <p:tags r:id="rId53"/>
            </p:custDataLst>
            <p:extLst>
              <p:ext uri="{D42A27DB-BD31-4B8C-83A1-F6EECF244321}">
                <p14:modId xmlns:p14="http://schemas.microsoft.com/office/powerpoint/2010/main" val="211277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54" imgW="415" imgH="416" progId="TCLayout.ActiveDocument.1">
                  <p:embed/>
                </p:oleObj>
              </mc:Choice>
              <mc:Fallback>
                <p:oleObj name="think-cell Slide" r:id="rId54" imgW="415" imgH="416" progId="TCLayout.ActiveDocument.1">
                  <p:embed/>
                  <p:pic>
                    <p:nvPicPr>
                      <p:cNvPr id="5" name="Object 4" hidden="1">
                        <a:extLst>
                          <a:ext uri="{FF2B5EF4-FFF2-40B4-BE49-F238E27FC236}">
                            <a16:creationId xmlns:a16="http://schemas.microsoft.com/office/drawing/2014/main" id="{88FE183E-E1BC-4D3B-936C-B66B0CC76C9E}"/>
                          </a:ext>
                        </a:extLst>
                      </p:cNvPr>
                      <p:cNvPicPr/>
                      <p:nvPr/>
                    </p:nvPicPr>
                    <p:blipFill>
                      <a:blip r:embed="rId5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87" r:id="rId1"/>
    <p:sldLayoutId id="2147483890" r:id="rId2"/>
    <p:sldLayoutId id="2147483825" r:id="rId3"/>
    <p:sldLayoutId id="2147483826" r:id="rId4"/>
    <p:sldLayoutId id="2147483827" r:id="rId5"/>
    <p:sldLayoutId id="2147483875" r:id="rId6"/>
    <p:sldLayoutId id="2147483873" r:id="rId7"/>
    <p:sldLayoutId id="2147483872" r:id="rId8"/>
    <p:sldLayoutId id="2147483828" r:id="rId9"/>
    <p:sldLayoutId id="2147483877" r:id="rId10"/>
    <p:sldLayoutId id="2147483876" r:id="rId11"/>
    <p:sldLayoutId id="2147483871" r:id="rId12"/>
    <p:sldLayoutId id="2147483829" r:id="rId13"/>
    <p:sldLayoutId id="2147483923" r:id="rId14"/>
    <p:sldLayoutId id="2147483921"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74" r:id="rId25"/>
    <p:sldLayoutId id="2147483839" r:id="rId26"/>
    <p:sldLayoutId id="2147483925" r:id="rId27"/>
    <p:sldLayoutId id="2147483926" r:id="rId28"/>
    <p:sldLayoutId id="2147483840"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C49E8C-E2A4-4F7E-A616-6005EF4B4F2E}"/>
              </a:ext>
            </a:extLst>
          </p:cNvPr>
          <p:cNvGraphicFramePr>
            <a:graphicFrameLocks noChangeAspect="1"/>
          </p:cNvGraphicFramePr>
          <p:nvPr userDrawn="1">
            <p:custDataLst>
              <p:tags r:id="rId33"/>
            </p:custDataLst>
            <p:extLst>
              <p:ext uri="{D42A27DB-BD31-4B8C-83A1-F6EECF244321}">
                <p14:modId xmlns:p14="http://schemas.microsoft.com/office/powerpoint/2010/main" val="2398788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34" imgW="415" imgH="416" progId="TCLayout.ActiveDocument.1">
                  <p:embed/>
                </p:oleObj>
              </mc:Choice>
              <mc:Fallback>
                <p:oleObj name="think-cell Slide" r:id="rId34" imgW="415" imgH="416" progId="TCLayout.ActiveDocument.1">
                  <p:embed/>
                  <p:pic>
                    <p:nvPicPr>
                      <p:cNvPr id="5" name="Object 4" hidden="1">
                        <a:extLst>
                          <a:ext uri="{FF2B5EF4-FFF2-40B4-BE49-F238E27FC236}">
                            <a16:creationId xmlns:a16="http://schemas.microsoft.com/office/drawing/2014/main" id="{2EC49E8C-E2A4-4F7E-A616-6005EF4B4F2E}"/>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A7638E-A83A-4BAD-8DA4-A8AEDDEE13D4}"/>
              </a:ext>
            </a:extLst>
          </p:cNvPr>
          <p:cNvGraphicFramePr>
            <a:graphicFrameLocks noChangeAspect="1"/>
          </p:cNvGraphicFramePr>
          <p:nvPr userDrawn="1">
            <p:custDataLst>
              <p:tags r:id="rId7"/>
            </p:custDataLst>
            <p:extLst>
              <p:ext uri="{D42A27DB-BD31-4B8C-83A1-F6EECF244321}">
                <p14:modId xmlns:p14="http://schemas.microsoft.com/office/powerpoint/2010/main" val="530062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0A7638E-A83A-4BAD-8DA4-A8AEDDEE13D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F8F37F-E738-4C14-B7B6-CAB9C13BEEEC}"/>
              </a:ext>
            </a:extLst>
          </p:cNvPr>
          <p:cNvSpPr/>
          <p:nvPr userDrawn="1">
            <p:custDataLst>
              <p:tags r:id="rId8"/>
            </p:custDataLst>
          </p:nvPr>
        </p:nvSpPr>
        <p:spPr>
          <a:xfrm>
            <a:off x="0" y="0"/>
            <a:ext cx="158750"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919" y="2696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18" name="TextBox 17">
            <a:extLst>
              <a:ext uri="{FF2B5EF4-FFF2-40B4-BE49-F238E27FC236}">
                <a16:creationId xmlns:a16="http://schemas.microsoft.com/office/drawing/2014/main" id="{84F0543D-5895-4F15-9AD6-423DC79B212B}"/>
              </a:ext>
            </a:extLst>
          </p:cNvPr>
          <p:cNvSpPr txBox="1"/>
          <p:nvPr userDrawn="1"/>
        </p:nvSpPr>
        <p:spPr>
          <a:xfrm>
            <a:off x="9841222" y="6565114"/>
            <a:ext cx="395942" cy="123111"/>
          </a:xfrm>
          <a:prstGeom prst="rect">
            <a:avLst/>
          </a:prstGeom>
          <a:noFill/>
        </p:spPr>
        <p:txBody>
          <a:bodyPr wrap="none" lIns="0" tIns="0" rIns="0" bIns="0" rtlCol="0" anchor="b">
            <a:spAutoFit/>
          </a:bodyPr>
          <a:lstStyle/>
          <a:p>
            <a:pPr marL="0" marR="0" indent="0" algn="l" defTabSz="913943"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mn-lt"/>
                <a:sym typeface="Arial" panose="020B0604020202020204" pitchFamily="34" charset="0"/>
              </a:rPr>
              <a:t>Page </a:t>
            </a:r>
            <a:fld id="{9AE4D82F-B047-469B-AC52-A46321747EAF}" type="slidenum">
              <a:rPr lang="en-GB" sz="800" smtClean="0">
                <a:solidFill>
                  <a:schemeClr val="bg1"/>
                </a:solidFill>
                <a:latin typeface="+mn-lt"/>
                <a:sym typeface="Arial" panose="020B0604020202020204" pitchFamily="34" charset="0"/>
              </a:rPr>
              <a:pPr marL="0" marR="0" indent="0" algn="l" defTabSz="913943" rtl="0" eaLnBrk="1" fontAlgn="auto" latinLnBrk="0" hangingPunct="1">
                <a:lnSpc>
                  <a:spcPct val="100000"/>
                </a:lnSpc>
                <a:spcBef>
                  <a:spcPts val="0"/>
                </a:spcBef>
                <a:spcAft>
                  <a:spcPts val="0"/>
                </a:spcAft>
                <a:buClrTx/>
                <a:buSzTx/>
                <a:buFontTx/>
                <a:buNone/>
                <a:tabLst/>
                <a:defRPr/>
              </a:pPr>
              <a:t>‹#›</a:t>
            </a:fld>
            <a:endParaRPr lang="en-GB" sz="800" dirty="0">
              <a:solidFill>
                <a:schemeClr val="bg1"/>
              </a:solidFill>
              <a:latin typeface="+mn-lt"/>
              <a:sym typeface="Arial" panose="020B0604020202020204" pitchFamily="34" charset="0"/>
            </a:endParaRPr>
          </a:p>
        </p:txBody>
      </p:sp>
      <p:grpSp>
        <p:nvGrpSpPr>
          <p:cNvPr id="19" name="Group 18">
            <a:extLst>
              <a:ext uri="{FF2B5EF4-FFF2-40B4-BE49-F238E27FC236}">
                <a16:creationId xmlns:a16="http://schemas.microsoft.com/office/drawing/2014/main" id="{E5FF8F2A-9422-420C-B50E-588E96C8CB1E}"/>
              </a:ext>
            </a:extLst>
          </p:cNvPr>
          <p:cNvGrpSpPr>
            <a:grpSpLocks noChangeAspect="1"/>
          </p:cNvGrpSpPr>
          <p:nvPr userDrawn="1"/>
        </p:nvGrpSpPr>
        <p:grpSpPr>
          <a:xfrm>
            <a:off x="10630248" y="6359354"/>
            <a:ext cx="955612" cy="308551"/>
            <a:chOff x="2703513" y="2332038"/>
            <a:chExt cx="6784975" cy="2190751"/>
          </a:xfrm>
        </p:grpSpPr>
        <p:sp>
          <p:nvSpPr>
            <p:cNvPr id="20" name="Freeform 115">
              <a:extLst>
                <a:ext uri="{FF2B5EF4-FFF2-40B4-BE49-F238E27FC236}">
                  <a16:creationId xmlns:a16="http://schemas.microsoft.com/office/drawing/2014/main" id="{5C20A05E-7CB6-4514-8190-653E999CC8A1}"/>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1" name="Freeform 116">
              <a:extLst>
                <a:ext uri="{FF2B5EF4-FFF2-40B4-BE49-F238E27FC236}">
                  <a16:creationId xmlns:a16="http://schemas.microsoft.com/office/drawing/2014/main" id="{2906F4E8-7C8C-492D-AE92-6123472DE42E}"/>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2" name="Freeform 117">
              <a:extLst>
                <a:ext uri="{FF2B5EF4-FFF2-40B4-BE49-F238E27FC236}">
                  <a16:creationId xmlns:a16="http://schemas.microsoft.com/office/drawing/2014/main" id="{175B30B7-5A53-4168-BFBE-6E4E12C1753D}"/>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3" name="Freeform 118">
              <a:extLst>
                <a:ext uri="{FF2B5EF4-FFF2-40B4-BE49-F238E27FC236}">
                  <a16:creationId xmlns:a16="http://schemas.microsoft.com/office/drawing/2014/main" id="{135215D0-9FE7-4759-B4E4-4F1CF36CDC9E}"/>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4" name="Freeform 119">
              <a:extLst>
                <a:ext uri="{FF2B5EF4-FFF2-40B4-BE49-F238E27FC236}">
                  <a16:creationId xmlns:a16="http://schemas.microsoft.com/office/drawing/2014/main" id="{3901A9A3-4170-4947-A531-DCC49C48A627}"/>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7" name="Freeform 120">
              <a:extLst>
                <a:ext uri="{FF2B5EF4-FFF2-40B4-BE49-F238E27FC236}">
                  <a16:creationId xmlns:a16="http://schemas.microsoft.com/office/drawing/2014/main" id="{392675B7-2FAB-4097-BCB9-AE9398EE666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8" name="Freeform 121">
              <a:extLst>
                <a:ext uri="{FF2B5EF4-FFF2-40B4-BE49-F238E27FC236}">
                  <a16:creationId xmlns:a16="http://schemas.microsoft.com/office/drawing/2014/main" id="{12E2F172-F143-4692-B4D7-15077F32B972}"/>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9" name="Freeform 122">
              <a:extLst>
                <a:ext uri="{FF2B5EF4-FFF2-40B4-BE49-F238E27FC236}">
                  <a16:creationId xmlns:a16="http://schemas.microsoft.com/office/drawing/2014/main" id="{9C1166C9-6345-4EA6-96F2-A65CC247626C}"/>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0" name="Freeform 123">
              <a:extLst>
                <a:ext uri="{FF2B5EF4-FFF2-40B4-BE49-F238E27FC236}">
                  <a16:creationId xmlns:a16="http://schemas.microsoft.com/office/drawing/2014/main" id="{F6D0CFF4-3F25-4B8F-ADCB-12637DACA36E}"/>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1" name="Freeform 124">
              <a:extLst>
                <a:ext uri="{FF2B5EF4-FFF2-40B4-BE49-F238E27FC236}">
                  <a16:creationId xmlns:a16="http://schemas.microsoft.com/office/drawing/2014/main" id="{9932F642-1E35-48EC-B6C4-B38B0CA08E95}"/>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2" name="Freeform 125">
              <a:extLst>
                <a:ext uri="{FF2B5EF4-FFF2-40B4-BE49-F238E27FC236}">
                  <a16:creationId xmlns:a16="http://schemas.microsoft.com/office/drawing/2014/main" id="{D5D95FF1-6143-4F5E-A9CE-4E0A96033573}"/>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grpSp>
      <p:sp>
        <p:nvSpPr>
          <p:cNvPr id="3" name="Text Placeholder 2"/>
          <p:cNvSpPr>
            <a:spLocks noGrp="1"/>
          </p:cNvSpPr>
          <p:nvPr>
            <p:ph type="body" idx="1"/>
          </p:nvPr>
        </p:nvSpPr>
        <p:spPr>
          <a:xfrm>
            <a:off x="609919" y="1327149"/>
            <a:ext cx="10978515" cy="981166"/>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uterGrid" hidden="1">
            <a:extLst>
              <a:ext uri="{FF2B5EF4-FFF2-40B4-BE49-F238E27FC236}">
                <a16:creationId xmlns:a16="http://schemas.microsoft.com/office/drawing/2014/main" id="{497C0834-4F27-4726-9D1B-7289BEDDACB5}"/>
              </a:ext>
            </a:extLst>
          </p:cNvPr>
          <p:cNvSpPr/>
          <p:nvPr userDrawn="1"/>
        </p:nvSpPr>
        <p:spPr>
          <a:xfrm>
            <a:off x="610236" y="1327150"/>
            <a:ext cx="10985719" cy="4797425"/>
          </a:xfrm>
          <a:prstGeom prst="rect">
            <a:avLst/>
          </a:prstGeom>
          <a:solidFill>
            <a:schemeClr val="accent6">
              <a:alpha val="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100" dirty="0">
              <a:solidFill>
                <a:schemeClr val="bg1"/>
              </a:solidFill>
            </a:endParaRPr>
          </a:p>
        </p:txBody>
      </p:sp>
    </p:spTree>
    <p:extLst>
      <p:ext uri="{BB962C8B-B14F-4D97-AF65-F5344CB8AC3E}">
        <p14:creationId xmlns:p14="http://schemas.microsoft.com/office/powerpoint/2010/main" val="3162443092"/>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Lst>
  <p:hf hdr="0" ftr="0"/>
  <p:txStyles>
    <p:titleStyle>
      <a:lvl1pPr algn="l" defTabSz="913943" rtl="0" eaLnBrk="1" latinLnBrk="0" hangingPunct="1">
        <a:lnSpc>
          <a:spcPct val="90000"/>
        </a:lnSpc>
        <a:spcBef>
          <a:spcPct val="0"/>
        </a:spcBef>
        <a:buNone/>
        <a:defRPr sz="2199" b="0" kern="1200">
          <a:solidFill>
            <a:schemeClr val="bg1"/>
          </a:solidFill>
          <a:latin typeface="+mn-lt"/>
          <a:ea typeface="+mj-ea"/>
          <a:cs typeface="Arial" pitchFamily="34" charset="0"/>
          <a:sym typeface="Arial" panose="020B0604020202020204" pitchFamily="34" charset="0"/>
        </a:defRPr>
      </a:lvl1pPr>
    </p:titleStyle>
    <p:body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099" kern="1200">
          <a:solidFill>
            <a:schemeClr val="tx1"/>
          </a:solidFill>
          <a:latin typeface="+mn-lt"/>
          <a:ea typeface="+mn-ea"/>
          <a:cs typeface="+mn-cs"/>
        </a:defRPr>
      </a:lvl1pPr>
      <a:lvl2pPr marL="456971" algn="l" defTabSz="913943" rtl="0" eaLnBrk="1" latinLnBrk="0" hangingPunct="1">
        <a:defRPr sz="1099" kern="1200">
          <a:solidFill>
            <a:schemeClr val="tx1"/>
          </a:solidFill>
          <a:latin typeface="+mn-lt"/>
          <a:ea typeface="+mn-ea"/>
          <a:cs typeface="+mn-cs"/>
        </a:defRPr>
      </a:lvl2pPr>
      <a:lvl3pPr marL="913943" algn="l" defTabSz="913943" rtl="0" eaLnBrk="1" latinLnBrk="0" hangingPunct="1">
        <a:defRPr sz="1099" kern="1200">
          <a:solidFill>
            <a:schemeClr val="tx1"/>
          </a:solidFill>
          <a:latin typeface="+mn-lt"/>
          <a:ea typeface="+mn-ea"/>
          <a:cs typeface="+mn-cs"/>
        </a:defRPr>
      </a:lvl3pPr>
      <a:lvl4pPr marL="1370914" algn="l" defTabSz="913943" rtl="0" eaLnBrk="1" latinLnBrk="0" hangingPunct="1">
        <a:defRPr sz="1099" kern="1200">
          <a:solidFill>
            <a:schemeClr val="tx1"/>
          </a:solidFill>
          <a:latin typeface="+mn-lt"/>
          <a:ea typeface="+mn-ea"/>
          <a:cs typeface="+mn-cs"/>
        </a:defRPr>
      </a:lvl4pPr>
      <a:lvl5pPr marL="1827886" algn="l" defTabSz="913943" rtl="0" eaLnBrk="1" latinLnBrk="0" hangingPunct="1">
        <a:defRPr sz="1099" kern="1200">
          <a:solidFill>
            <a:schemeClr val="tx1"/>
          </a:solidFill>
          <a:latin typeface="+mn-lt"/>
          <a:ea typeface="+mn-ea"/>
          <a:cs typeface="+mn-cs"/>
        </a:defRPr>
      </a:lvl5pPr>
      <a:lvl6pPr marL="2284857" algn="l" defTabSz="913943" rtl="0" eaLnBrk="1" latinLnBrk="0" hangingPunct="1">
        <a:defRPr sz="1099" kern="1200">
          <a:solidFill>
            <a:schemeClr val="tx1"/>
          </a:solidFill>
          <a:latin typeface="+mn-lt"/>
          <a:ea typeface="+mn-ea"/>
          <a:cs typeface="+mn-cs"/>
        </a:defRPr>
      </a:lvl6pPr>
      <a:lvl7pPr marL="2741828" algn="l" defTabSz="913943" rtl="0" eaLnBrk="1" latinLnBrk="0" hangingPunct="1">
        <a:defRPr sz="1099" kern="1200">
          <a:solidFill>
            <a:schemeClr val="tx1"/>
          </a:solidFill>
          <a:latin typeface="+mn-lt"/>
          <a:ea typeface="+mn-ea"/>
          <a:cs typeface="+mn-cs"/>
        </a:defRPr>
      </a:lvl7pPr>
      <a:lvl8pPr marL="3198800" algn="l" defTabSz="913943" rtl="0" eaLnBrk="1" latinLnBrk="0" hangingPunct="1">
        <a:defRPr sz="1099" kern="1200">
          <a:solidFill>
            <a:schemeClr val="tx1"/>
          </a:solidFill>
          <a:latin typeface="+mn-lt"/>
          <a:ea typeface="+mn-ea"/>
          <a:cs typeface="+mn-cs"/>
        </a:defRPr>
      </a:lvl8pPr>
      <a:lvl9pPr marL="3655771" algn="l" defTabSz="913943"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F26B43"/>
          </p15:clr>
        </p15:guide>
        <p15:guide id="2" pos="7294">
          <p15:clr>
            <a:srgbClr val="F26B43"/>
          </p15:clr>
        </p15:guide>
        <p15:guide id="3" orient="horz" pos="711">
          <p15:clr>
            <a:srgbClr val="F26B43"/>
          </p15:clr>
        </p15:guide>
        <p15:guide id="4" orient="horz" pos="38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A7638E-A83A-4BAD-8DA4-A8AEDDEE13D4}"/>
              </a:ext>
            </a:extLst>
          </p:cNvPr>
          <p:cNvGraphicFramePr>
            <a:graphicFrameLocks noChangeAspect="1"/>
          </p:cNvGraphicFramePr>
          <p:nvPr userDrawn="1">
            <p:custDataLst>
              <p:tags r:id="rId7"/>
            </p:custDataLst>
            <p:extLst>
              <p:ext uri="{D42A27DB-BD31-4B8C-83A1-F6EECF244321}">
                <p14:modId xmlns:p14="http://schemas.microsoft.com/office/powerpoint/2010/main" val="1737465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0A7638E-A83A-4BAD-8DA4-A8AEDDEE13D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F8F37F-E738-4C14-B7B6-CAB9C13BEEEC}"/>
              </a:ext>
            </a:extLst>
          </p:cNvPr>
          <p:cNvSpPr/>
          <p:nvPr userDrawn="1">
            <p:custDataLst>
              <p:tags r:id="rId8"/>
            </p:custDataLst>
          </p:nvPr>
        </p:nvSpPr>
        <p:spPr>
          <a:xfrm>
            <a:off x="0" y="0"/>
            <a:ext cx="158750"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919" y="2696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18" name="TextBox 17">
            <a:extLst>
              <a:ext uri="{FF2B5EF4-FFF2-40B4-BE49-F238E27FC236}">
                <a16:creationId xmlns:a16="http://schemas.microsoft.com/office/drawing/2014/main" id="{84F0543D-5895-4F15-9AD6-423DC79B212B}"/>
              </a:ext>
            </a:extLst>
          </p:cNvPr>
          <p:cNvSpPr txBox="1"/>
          <p:nvPr userDrawn="1"/>
        </p:nvSpPr>
        <p:spPr>
          <a:xfrm>
            <a:off x="9841222" y="6565114"/>
            <a:ext cx="395942" cy="123111"/>
          </a:xfrm>
          <a:prstGeom prst="rect">
            <a:avLst/>
          </a:prstGeom>
          <a:noFill/>
        </p:spPr>
        <p:txBody>
          <a:bodyPr wrap="none" lIns="0" tIns="0" rIns="0" bIns="0" rtlCol="0" anchor="b">
            <a:spAutoFit/>
          </a:bodyPr>
          <a:lstStyle/>
          <a:p>
            <a:pPr marL="0" marR="0" indent="0" algn="l" defTabSz="913943"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mn-lt"/>
                <a:sym typeface="Arial" panose="020B0604020202020204" pitchFamily="34" charset="0"/>
              </a:rPr>
              <a:t>Page </a:t>
            </a:r>
            <a:fld id="{9AE4D82F-B047-469B-AC52-A46321747EAF}" type="slidenum">
              <a:rPr lang="en-GB" sz="800" smtClean="0">
                <a:solidFill>
                  <a:schemeClr val="bg1"/>
                </a:solidFill>
                <a:latin typeface="+mn-lt"/>
                <a:sym typeface="Arial" panose="020B0604020202020204" pitchFamily="34" charset="0"/>
              </a:rPr>
              <a:pPr marL="0" marR="0" indent="0" algn="l" defTabSz="913943" rtl="0" eaLnBrk="1" fontAlgn="auto" latinLnBrk="0" hangingPunct="1">
                <a:lnSpc>
                  <a:spcPct val="100000"/>
                </a:lnSpc>
                <a:spcBef>
                  <a:spcPts val="0"/>
                </a:spcBef>
                <a:spcAft>
                  <a:spcPts val="0"/>
                </a:spcAft>
                <a:buClrTx/>
                <a:buSzTx/>
                <a:buFontTx/>
                <a:buNone/>
                <a:tabLst/>
                <a:defRPr/>
              </a:pPr>
              <a:t>‹#›</a:t>
            </a:fld>
            <a:endParaRPr lang="en-GB" sz="800" dirty="0">
              <a:solidFill>
                <a:schemeClr val="bg1"/>
              </a:solidFill>
              <a:latin typeface="+mn-lt"/>
              <a:sym typeface="Arial" panose="020B0604020202020204" pitchFamily="34" charset="0"/>
            </a:endParaRPr>
          </a:p>
        </p:txBody>
      </p:sp>
      <p:grpSp>
        <p:nvGrpSpPr>
          <p:cNvPr id="19" name="Group 18">
            <a:extLst>
              <a:ext uri="{FF2B5EF4-FFF2-40B4-BE49-F238E27FC236}">
                <a16:creationId xmlns:a16="http://schemas.microsoft.com/office/drawing/2014/main" id="{E5FF8F2A-9422-420C-B50E-588E96C8CB1E}"/>
              </a:ext>
            </a:extLst>
          </p:cNvPr>
          <p:cNvGrpSpPr>
            <a:grpSpLocks noChangeAspect="1"/>
          </p:cNvGrpSpPr>
          <p:nvPr userDrawn="1"/>
        </p:nvGrpSpPr>
        <p:grpSpPr>
          <a:xfrm>
            <a:off x="10630248" y="6359354"/>
            <a:ext cx="955612" cy="308551"/>
            <a:chOff x="2703513" y="2332038"/>
            <a:chExt cx="6784975" cy="2190751"/>
          </a:xfrm>
        </p:grpSpPr>
        <p:sp>
          <p:nvSpPr>
            <p:cNvPr id="20" name="Freeform 115">
              <a:extLst>
                <a:ext uri="{FF2B5EF4-FFF2-40B4-BE49-F238E27FC236}">
                  <a16:creationId xmlns:a16="http://schemas.microsoft.com/office/drawing/2014/main" id="{5C20A05E-7CB6-4514-8190-653E999CC8A1}"/>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1" name="Freeform 116">
              <a:extLst>
                <a:ext uri="{FF2B5EF4-FFF2-40B4-BE49-F238E27FC236}">
                  <a16:creationId xmlns:a16="http://schemas.microsoft.com/office/drawing/2014/main" id="{2906F4E8-7C8C-492D-AE92-6123472DE42E}"/>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2" name="Freeform 117">
              <a:extLst>
                <a:ext uri="{FF2B5EF4-FFF2-40B4-BE49-F238E27FC236}">
                  <a16:creationId xmlns:a16="http://schemas.microsoft.com/office/drawing/2014/main" id="{175B30B7-5A53-4168-BFBE-6E4E12C1753D}"/>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3" name="Freeform 118">
              <a:extLst>
                <a:ext uri="{FF2B5EF4-FFF2-40B4-BE49-F238E27FC236}">
                  <a16:creationId xmlns:a16="http://schemas.microsoft.com/office/drawing/2014/main" id="{135215D0-9FE7-4759-B4E4-4F1CF36CDC9E}"/>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4" name="Freeform 119">
              <a:extLst>
                <a:ext uri="{FF2B5EF4-FFF2-40B4-BE49-F238E27FC236}">
                  <a16:creationId xmlns:a16="http://schemas.microsoft.com/office/drawing/2014/main" id="{3901A9A3-4170-4947-A531-DCC49C48A627}"/>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7" name="Freeform 120">
              <a:extLst>
                <a:ext uri="{FF2B5EF4-FFF2-40B4-BE49-F238E27FC236}">
                  <a16:creationId xmlns:a16="http://schemas.microsoft.com/office/drawing/2014/main" id="{392675B7-2FAB-4097-BCB9-AE9398EE666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8" name="Freeform 121">
              <a:extLst>
                <a:ext uri="{FF2B5EF4-FFF2-40B4-BE49-F238E27FC236}">
                  <a16:creationId xmlns:a16="http://schemas.microsoft.com/office/drawing/2014/main" id="{12E2F172-F143-4692-B4D7-15077F32B972}"/>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9" name="Freeform 122">
              <a:extLst>
                <a:ext uri="{FF2B5EF4-FFF2-40B4-BE49-F238E27FC236}">
                  <a16:creationId xmlns:a16="http://schemas.microsoft.com/office/drawing/2014/main" id="{9C1166C9-6345-4EA6-96F2-A65CC247626C}"/>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0" name="Freeform 123">
              <a:extLst>
                <a:ext uri="{FF2B5EF4-FFF2-40B4-BE49-F238E27FC236}">
                  <a16:creationId xmlns:a16="http://schemas.microsoft.com/office/drawing/2014/main" id="{F6D0CFF4-3F25-4B8F-ADCB-12637DACA36E}"/>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1" name="Freeform 124">
              <a:extLst>
                <a:ext uri="{FF2B5EF4-FFF2-40B4-BE49-F238E27FC236}">
                  <a16:creationId xmlns:a16="http://schemas.microsoft.com/office/drawing/2014/main" id="{9932F642-1E35-48EC-B6C4-B38B0CA08E95}"/>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2" name="Freeform 125">
              <a:extLst>
                <a:ext uri="{FF2B5EF4-FFF2-40B4-BE49-F238E27FC236}">
                  <a16:creationId xmlns:a16="http://schemas.microsoft.com/office/drawing/2014/main" id="{D5D95FF1-6143-4F5E-A9CE-4E0A96033573}"/>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grpSp>
      <p:sp>
        <p:nvSpPr>
          <p:cNvPr id="3" name="Text Placeholder 2"/>
          <p:cNvSpPr>
            <a:spLocks noGrp="1"/>
          </p:cNvSpPr>
          <p:nvPr>
            <p:ph type="body" idx="1"/>
          </p:nvPr>
        </p:nvSpPr>
        <p:spPr>
          <a:xfrm>
            <a:off x="609919" y="1327149"/>
            <a:ext cx="10978515" cy="981166"/>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uterGrid" hidden="1">
            <a:extLst>
              <a:ext uri="{FF2B5EF4-FFF2-40B4-BE49-F238E27FC236}">
                <a16:creationId xmlns:a16="http://schemas.microsoft.com/office/drawing/2014/main" id="{497C0834-4F27-4726-9D1B-7289BEDDACB5}"/>
              </a:ext>
            </a:extLst>
          </p:cNvPr>
          <p:cNvSpPr/>
          <p:nvPr userDrawn="1"/>
        </p:nvSpPr>
        <p:spPr>
          <a:xfrm>
            <a:off x="610236" y="1327150"/>
            <a:ext cx="10985719" cy="4797425"/>
          </a:xfrm>
          <a:prstGeom prst="rect">
            <a:avLst/>
          </a:prstGeom>
          <a:solidFill>
            <a:schemeClr val="accent6">
              <a:alpha val="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100" dirty="0">
              <a:solidFill>
                <a:schemeClr val="bg1"/>
              </a:solidFill>
            </a:endParaRPr>
          </a:p>
        </p:txBody>
      </p:sp>
    </p:spTree>
    <p:extLst>
      <p:ext uri="{BB962C8B-B14F-4D97-AF65-F5344CB8AC3E}">
        <p14:creationId xmlns:p14="http://schemas.microsoft.com/office/powerpoint/2010/main" val="181946089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Lst>
  <p:hf hdr="0" ftr="0"/>
  <p:txStyles>
    <p:titleStyle>
      <a:lvl1pPr algn="l" defTabSz="913943" rtl="0" eaLnBrk="1" latinLnBrk="0" hangingPunct="1">
        <a:lnSpc>
          <a:spcPct val="90000"/>
        </a:lnSpc>
        <a:spcBef>
          <a:spcPct val="0"/>
        </a:spcBef>
        <a:buNone/>
        <a:defRPr sz="2199" b="0" kern="1200">
          <a:solidFill>
            <a:schemeClr val="bg1"/>
          </a:solidFill>
          <a:latin typeface="+mn-lt"/>
          <a:ea typeface="+mj-ea"/>
          <a:cs typeface="Arial" pitchFamily="34" charset="0"/>
          <a:sym typeface="Arial" panose="020B0604020202020204" pitchFamily="34" charset="0"/>
        </a:defRPr>
      </a:lvl1pPr>
    </p:titleStyle>
    <p:body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099" kern="1200">
          <a:solidFill>
            <a:schemeClr val="tx1"/>
          </a:solidFill>
          <a:latin typeface="+mn-lt"/>
          <a:ea typeface="+mn-ea"/>
          <a:cs typeface="+mn-cs"/>
        </a:defRPr>
      </a:lvl1pPr>
      <a:lvl2pPr marL="456971" algn="l" defTabSz="913943" rtl="0" eaLnBrk="1" latinLnBrk="0" hangingPunct="1">
        <a:defRPr sz="1099" kern="1200">
          <a:solidFill>
            <a:schemeClr val="tx1"/>
          </a:solidFill>
          <a:latin typeface="+mn-lt"/>
          <a:ea typeface="+mn-ea"/>
          <a:cs typeface="+mn-cs"/>
        </a:defRPr>
      </a:lvl2pPr>
      <a:lvl3pPr marL="913943" algn="l" defTabSz="913943" rtl="0" eaLnBrk="1" latinLnBrk="0" hangingPunct="1">
        <a:defRPr sz="1099" kern="1200">
          <a:solidFill>
            <a:schemeClr val="tx1"/>
          </a:solidFill>
          <a:latin typeface="+mn-lt"/>
          <a:ea typeface="+mn-ea"/>
          <a:cs typeface="+mn-cs"/>
        </a:defRPr>
      </a:lvl3pPr>
      <a:lvl4pPr marL="1370914" algn="l" defTabSz="913943" rtl="0" eaLnBrk="1" latinLnBrk="0" hangingPunct="1">
        <a:defRPr sz="1099" kern="1200">
          <a:solidFill>
            <a:schemeClr val="tx1"/>
          </a:solidFill>
          <a:latin typeface="+mn-lt"/>
          <a:ea typeface="+mn-ea"/>
          <a:cs typeface="+mn-cs"/>
        </a:defRPr>
      </a:lvl4pPr>
      <a:lvl5pPr marL="1827886" algn="l" defTabSz="913943" rtl="0" eaLnBrk="1" latinLnBrk="0" hangingPunct="1">
        <a:defRPr sz="1099" kern="1200">
          <a:solidFill>
            <a:schemeClr val="tx1"/>
          </a:solidFill>
          <a:latin typeface="+mn-lt"/>
          <a:ea typeface="+mn-ea"/>
          <a:cs typeface="+mn-cs"/>
        </a:defRPr>
      </a:lvl5pPr>
      <a:lvl6pPr marL="2284857" algn="l" defTabSz="913943" rtl="0" eaLnBrk="1" latinLnBrk="0" hangingPunct="1">
        <a:defRPr sz="1099" kern="1200">
          <a:solidFill>
            <a:schemeClr val="tx1"/>
          </a:solidFill>
          <a:latin typeface="+mn-lt"/>
          <a:ea typeface="+mn-ea"/>
          <a:cs typeface="+mn-cs"/>
        </a:defRPr>
      </a:lvl6pPr>
      <a:lvl7pPr marL="2741828" algn="l" defTabSz="913943" rtl="0" eaLnBrk="1" latinLnBrk="0" hangingPunct="1">
        <a:defRPr sz="1099" kern="1200">
          <a:solidFill>
            <a:schemeClr val="tx1"/>
          </a:solidFill>
          <a:latin typeface="+mn-lt"/>
          <a:ea typeface="+mn-ea"/>
          <a:cs typeface="+mn-cs"/>
        </a:defRPr>
      </a:lvl7pPr>
      <a:lvl8pPr marL="3198800" algn="l" defTabSz="913943" rtl="0" eaLnBrk="1" latinLnBrk="0" hangingPunct="1">
        <a:defRPr sz="1099" kern="1200">
          <a:solidFill>
            <a:schemeClr val="tx1"/>
          </a:solidFill>
          <a:latin typeface="+mn-lt"/>
          <a:ea typeface="+mn-ea"/>
          <a:cs typeface="+mn-cs"/>
        </a:defRPr>
      </a:lvl8pPr>
      <a:lvl9pPr marL="3655771" algn="l" defTabSz="913943"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F26B43"/>
          </p15:clr>
        </p15:guide>
        <p15:guide id="2" pos="7294">
          <p15:clr>
            <a:srgbClr val="F26B43"/>
          </p15:clr>
        </p15:guide>
        <p15:guide id="3" orient="horz" pos="711">
          <p15:clr>
            <a:srgbClr val="F26B43"/>
          </p15:clr>
        </p15:guide>
        <p15:guide id="4" orient="horz" pos="383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C49E8C-E2A4-4F7E-A616-6005EF4B4F2E}"/>
              </a:ext>
            </a:extLst>
          </p:cNvPr>
          <p:cNvGraphicFramePr>
            <a:graphicFrameLocks noChangeAspect="1"/>
          </p:cNvGraphicFramePr>
          <p:nvPr userDrawn="1">
            <p:custDataLst>
              <p:tags r:id="rId35"/>
            </p:custDataLst>
            <p:extLst>
              <p:ext uri="{D42A27DB-BD31-4B8C-83A1-F6EECF244321}">
                <p14:modId xmlns:p14="http://schemas.microsoft.com/office/powerpoint/2010/main" val="2398788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6" name="think-cell Slide" r:id="rId36" imgW="415" imgH="416" progId="TCLayout.ActiveDocument.1">
                  <p:embed/>
                </p:oleObj>
              </mc:Choice>
              <mc:Fallback>
                <p:oleObj name="think-cell Slide" r:id="rId36" imgW="415" imgH="416" progId="TCLayout.ActiveDocument.1">
                  <p:embed/>
                  <p:pic>
                    <p:nvPicPr>
                      <p:cNvPr id="5" name="Object 4" hidden="1">
                        <a:extLst>
                          <a:ext uri="{FF2B5EF4-FFF2-40B4-BE49-F238E27FC236}">
                            <a16:creationId xmlns:a16="http://schemas.microsoft.com/office/drawing/2014/main" id="{2EC49E8C-E2A4-4F7E-A616-6005EF4B4F2E}"/>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9"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6"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0749829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12" r:id="rId22"/>
    <p:sldLayoutId id="2147484013" r:id="rId23"/>
    <p:sldLayoutId id="2147484014" r:id="rId24"/>
    <p:sldLayoutId id="2147484015" r:id="rId25"/>
    <p:sldLayoutId id="2147484016" r:id="rId26"/>
    <p:sldLayoutId id="2147484017" r:id="rId27"/>
    <p:sldLayoutId id="2147484018" r:id="rId28"/>
    <p:sldLayoutId id="2147484019" r:id="rId29"/>
    <p:sldLayoutId id="2147484020" r:id="rId30"/>
    <p:sldLayoutId id="2147484021" r:id="rId31"/>
    <p:sldLayoutId id="2147484022" r:id="rId32"/>
  </p:sldLayoutIdLst>
  <p:hf hdr="0" ft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emf"/><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slideLayout" Target="../slideLayouts/slideLayout93.xml"/><Relationship Id="rId4" Type="http://schemas.openxmlformats.org/officeDocument/2006/relationships/tags" Target="../tags/tag4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0.xml"/><Relationship Id="rId2" Type="http://schemas.openxmlformats.org/officeDocument/2006/relationships/tags" Target="../tags/tag49.xml"/><Relationship Id="rId1" Type="http://schemas.openxmlformats.org/officeDocument/2006/relationships/vmlDrawing" Target="../drawings/vmlDrawing24.vml"/><Relationship Id="rId5" Type="http://schemas.openxmlformats.org/officeDocument/2006/relationships/image" Target="../media/image12.e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24.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25.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26.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notesSlide" Target="../notesSlides/notesSlide5.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slideLayout" Target="../slideLayouts/slideLayout106.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image" Target="../media/image1.emf"/><Relationship Id="rId1" Type="http://schemas.openxmlformats.org/officeDocument/2006/relationships/vmlDrawing" Target="../drawings/vmlDrawing18.v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19" Type="http://schemas.openxmlformats.org/officeDocument/2006/relationships/oleObject" Target="../embeddings/oleObject18.bin"/><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42.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43.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44.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45.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88574B-0BFF-4126-B0B2-6ABD054BDE2C}"/>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738297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Slide" r:id="rId5" imgW="360" imgH="360" progId="TCLayout.ActiveDocument.1">
                  <p:embed/>
                </p:oleObj>
              </mc:Choice>
              <mc:Fallback>
                <p:oleObj name="think-cell Slide" r:id="rId5" imgW="360" imgH="360" progId="TCLayout.ActiveDocument.1">
                  <p:embed/>
                  <p:pic>
                    <p:nvPicPr>
                      <p:cNvPr id="3" name="Object 2" hidden="1">
                        <a:extLst>
                          <a:ext uri="{FF2B5EF4-FFF2-40B4-BE49-F238E27FC236}">
                            <a16:creationId xmlns:a16="http://schemas.microsoft.com/office/drawing/2014/main" id="{7C88574B-0BFF-4126-B0B2-6ABD054BDE2C}"/>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Title 1"/>
          <p:cNvSpPr>
            <a:spLocks noGrp="1"/>
          </p:cNvSpPr>
          <p:nvPr>
            <p:ph type="ctrTitle"/>
          </p:nvPr>
        </p:nvSpPr>
        <p:spPr/>
        <p:txBody>
          <a:bodyPr vert="horz">
            <a:normAutofit/>
          </a:bodyPr>
          <a:lstStyle/>
          <a:p>
            <a:r>
              <a:rPr lang="en-IN" dirty="0"/>
              <a:t>DESE – BPS independent data consultant</a:t>
            </a:r>
            <a:endParaRPr lang="en-GB" dirty="0">
              <a:solidFill>
                <a:srgbClr val="2E2E38"/>
              </a:solidFill>
            </a:endParaRPr>
          </a:p>
        </p:txBody>
      </p:sp>
      <p:sp>
        <p:nvSpPr>
          <p:cNvPr id="17" name="Subtitle 2"/>
          <p:cNvSpPr>
            <a:spLocks noGrp="1"/>
          </p:cNvSpPr>
          <p:nvPr>
            <p:ph type="subTitle" idx="1"/>
          </p:nvPr>
        </p:nvSpPr>
        <p:spPr/>
        <p:txBody>
          <a:bodyPr>
            <a:normAutofit/>
          </a:bodyPr>
          <a:lstStyle/>
          <a:p>
            <a:r>
              <a:rPr lang="en-GB" sz="1599" b="1" dirty="0"/>
              <a:t>Executive summary </a:t>
            </a:r>
          </a:p>
          <a:p>
            <a:pPr lvl="1"/>
            <a:r>
              <a:rPr lang="en-GB" dirty="0">
                <a:solidFill>
                  <a:srgbClr val="2E2E38"/>
                </a:solidFill>
                <a:latin typeface="EYInterstate" panose="02000503020000020004" pitchFamily="2" charset="0"/>
              </a:rPr>
              <a:t>February 2023</a:t>
            </a:r>
          </a:p>
        </p:txBody>
      </p:sp>
    </p:spTree>
    <p:extLst>
      <p:ext uri="{BB962C8B-B14F-4D97-AF65-F5344CB8AC3E}">
        <p14:creationId xmlns:p14="http://schemas.microsoft.com/office/powerpoint/2010/main" val="216860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7882A016-1D4C-4953-A7F5-BA6A4534B064}"/>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052433485"/>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23556" name="think-cell Slide" r:id="rId6" imgW="415" imgH="416" progId="TCLayout.ActiveDocument.1">
                  <p:embed/>
                </p:oleObj>
              </mc:Choice>
              <mc:Fallback>
                <p:oleObj name="think-cell Slide" r:id="rId6" imgW="415" imgH="416" progId="TCLayout.ActiveDocument.1">
                  <p:embed/>
                  <p:pic>
                    <p:nvPicPr>
                      <p:cNvPr id="15" name="Object 14" hidden="1">
                        <a:extLst>
                          <a:ext uri="{FF2B5EF4-FFF2-40B4-BE49-F238E27FC236}">
                            <a16:creationId xmlns:a16="http://schemas.microsoft.com/office/drawing/2014/main" id="{7882A016-1D4C-4953-A7F5-BA6A4534B064}"/>
                          </a:ext>
                          <a:ext uri="{C183D7F6-B498-43B3-948B-1728B52AA6E4}">
                            <adec:decorative xmlns:adec="http://schemas.microsoft.com/office/drawing/2017/decorative" val="1"/>
                          </a:ext>
                        </a:extLst>
                      </p:cNvPr>
                      <p:cNvPicPr/>
                      <p:nvPr/>
                    </p:nvPicPr>
                    <p:blipFill>
                      <a:blip r:embed="rId7"/>
                      <a:stretch>
                        <a:fillRect/>
                      </a:stretch>
                    </p:blipFill>
                    <p:spPr>
                      <a:xfrm>
                        <a:off x="4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39FEDE-4960-47DA-A0C4-E0BA5E8BDD48}"/>
              </a:ext>
            </a:extLst>
          </p:cNvPr>
          <p:cNvSpPr>
            <a:spLocks noGrp="1"/>
          </p:cNvSpPr>
          <p:nvPr>
            <p:ph type="title"/>
          </p:nvPr>
        </p:nvSpPr>
        <p:spPr/>
        <p:txBody>
          <a:bodyPr vert="horz"/>
          <a:lstStyle/>
          <a:p>
            <a:r>
              <a:rPr lang="en-GB" dirty="0"/>
              <a:t>Executive summary (8/8)</a:t>
            </a:r>
            <a:br>
              <a:rPr lang="en-GB" dirty="0"/>
            </a:br>
            <a:endParaRPr lang="de-DE"/>
          </a:p>
        </p:txBody>
      </p:sp>
      <p:sp>
        <p:nvSpPr>
          <p:cNvPr id="8" name="Arrow: Left-Right 7">
            <a:extLst>
              <a:ext uri="{FF2B5EF4-FFF2-40B4-BE49-F238E27FC236}">
                <a16:creationId xmlns:a16="http://schemas.microsoft.com/office/drawing/2014/main" id="{CCC769F1-9B5D-44A2-8231-31D379B5F36C}"/>
              </a:ext>
            </a:extLst>
          </p:cNvPr>
          <p:cNvSpPr/>
          <p:nvPr/>
        </p:nvSpPr>
        <p:spPr>
          <a:xfrm>
            <a:off x="4363790" y="1043287"/>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Data domain opportunities for improvement</a:t>
            </a:r>
            <a:endParaRPr lang="en-US" sz="1200" dirty="0">
              <a:solidFill>
                <a:schemeClr val="bg1"/>
              </a:solidFill>
            </a:endParaRPr>
          </a:p>
        </p:txBody>
      </p:sp>
      <p:cxnSp>
        <p:nvCxnSpPr>
          <p:cNvPr id="9" name="Straight Connector 8">
            <a:extLst>
              <a:ext uri="{FF2B5EF4-FFF2-40B4-BE49-F238E27FC236}">
                <a16:creationId xmlns:a16="http://schemas.microsoft.com/office/drawing/2014/main" id="{F7DFE9B7-A455-4E4E-ABA0-D3FCC03E8348}"/>
              </a:ext>
              <a:ext uri="{C183D7F6-B498-43B3-948B-1728B52AA6E4}">
                <adec:decorative xmlns:adec="http://schemas.microsoft.com/office/drawing/2017/decorative" val="1"/>
              </a:ext>
            </a:extLst>
          </p:cNvPr>
          <p:cNvCxnSpPr>
            <a:stCxn id="8" idx="4"/>
            <a:endCxn id="8" idx="6"/>
          </p:cNvCxnSpPr>
          <p:nvPr/>
        </p:nvCxnSpPr>
        <p:spPr>
          <a:xfrm>
            <a:off x="4363790" y="1300656"/>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 name="Table 11">
            <a:extLst>
              <a:ext uri="{FF2B5EF4-FFF2-40B4-BE49-F238E27FC236}">
                <a16:creationId xmlns:a16="http://schemas.microsoft.com/office/drawing/2014/main" id="{789BC7C1-CA68-4C06-9A4F-7E6499AFD40C}"/>
              </a:ext>
            </a:extLst>
          </p:cNvPr>
          <p:cNvGraphicFramePr>
            <a:graphicFrameLocks/>
          </p:cNvGraphicFramePr>
          <p:nvPr>
            <p:extLst>
              <p:ext uri="{D42A27DB-BD31-4B8C-83A1-F6EECF244321}">
                <p14:modId xmlns:p14="http://schemas.microsoft.com/office/powerpoint/2010/main" val="2733052561"/>
              </p:ext>
            </p:extLst>
          </p:nvPr>
        </p:nvGraphicFramePr>
        <p:xfrm>
          <a:off x="3064837" y="1464349"/>
          <a:ext cx="6068678" cy="4424844"/>
        </p:xfrm>
        <a:graphic>
          <a:graphicData uri="http://schemas.openxmlformats.org/drawingml/2006/table">
            <a:tbl>
              <a:tblPr firstRow="1" bandRow="1">
                <a:tableStyleId>{F2DE63D5-997A-4646-A377-4702673A728D}</a:tableStyleId>
              </a:tblPr>
              <a:tblGrid>
                <a:gridCol w="414963">
                  <a:extLst>
                    <a:ext uri="{9D8B030D-6E8A-4147-A177-3AD203B41FA5}">
                      <a16:colId xmlns:a16="http://schemas.microsoft.com/office/drawing/2014/main" val="215802128"/>
                    </a:ext>
                  </a:extLst>
                </a:gridCol>
                <a:gridCol w="3038249">
                  <a:extLst>
                    <a:ext uri="{9D8B030D-6E8A-4147-A177-3AD203B41FA5}">
                      <a16:colId xmlns:a16="http://schemas.microsoft.com/office/drawing/2014/main" val="433030060"/>
                    </a:ext>
                  </a:extLst>
                </a:gridCol>
                <a:gridCol w="1307733">
                  <a:extLst>
                    <a:ext uri="{9D8B030D-6E8A-4147-A177-3AD203B41FA5}">
                      <a16:colId xmlns:a16="http://schemas.microsoft.com/office/drawing/2014/main" val="2418484499"/>
                    </a:ext>
                  </a:extLst>
                </a:gridCol>
                <a:gridCol w="1307733">
                  <a:extLst>
                    <a:ext uri="{9D8B030D-6E8A-4147-A177-3AD203B41FA5}">
                      <a16:colId xmlns:a16="http://schemas.microsoft.com/office/drawing/2014/main" val="504256504"/>
                    </a:ext>
                  </a:extLst>
                </a:gridCol>
              </a:tblGrid>
              <a:tr h="593244">
                <a:tc>
                  <a:txBody>
                    <a:bodyPr/>
                    <a:lstStyle/>
                    <a:p>
                      <a:pPr algn="ctr"/>
                      <a:r>
                        <a:rPr lang="en-US" sz="1200" dirty="0">
                          <a:solidFill>
                            <a:schemeClr val="tx1"/>
                          </a:solidFill>
                          <a:latin typeface="+mj-lt"/>
                        </a:rPr>
                        <a:t>No.</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Data domain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200" dirty="0">
                          <a:solidFill>
                            <a:schemeClr val="tx1"/>
                          </a:solidFill>
                          <a:latin typeface="+mj-lt"/>
                        </a:rPr>
                        <a:t>Total opportunities identified</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200" dirty="0">
                          <a:solidFill>
                            <a:schemeClr val="tx1"/>
                          </a:solidFill>
                          <a:latin typeface="+mj-lt"/>
                        </a:rPr>
                        <a:t>Page number in the full report</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extLst>
                  <a:ext uri="{0D108BD9-81ED-4DB2-BD59-A6C34878D82A}">
                    <a16:rowId xmlns:a16="http://schemas.microsoft.com/office/drawing/2014/main" val="3853419591"/>
                  </a:ext>
                </a:extLst>
              </a:tr>
              <a:tr h="417458">
                <a:tc>
                  <a:txBody>
                    <a:bodyPr/>
                    <a:lstStyle/>
                    <a:p>
                      <a:pPr algn="ctr"/>
                      <a:r>
                        <a:rPr lang="en-US" sz="1100" b="1" dirty="0">
                          <a:solidFill>
                            <a:schemeClr val="tx1"/>
                          </a:solidFill>
                          <a:latin typeface="+mj-lt"/>
                        </a:rPr>
                        <a:t>1a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sz="1200" dirty="0">
                          <a:solidFill>
                            <a:schemeClr val="bg1"/>
                          </a:solidFill>
                          <a:latin typeface="+mj-lt"/>
                        </a:rPr>
                        <a:t>Student program participation – Special Education</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b="0" kern="1200" noProof="0" dirty="0">
                          <a:solidFill>
                            <a:schemeClr val="bg1"/>
                          </a:solidFill>
                          <a:latin typeface="+mj-lt"/>
                          <a:ea typeface="+mn-ea"/>
                          <a:cs typeface="+mn-cs"/>
                        </a:rPr>
                        <a:t>8</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rPr>
                        <a:t>33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333450"/>
                  </a:ext>
                </a:extLst>
              </a:tr>
              <a:tr h="417458">
                <a:tc>
                  <a:txBody>
                    <a:bodyPr/>
                    <a:lstStyle/>
                    <a:p>
                      <a:pPr algn="ctr"/>
                      <a:r>
                        <a:rPr lang="en-US" sz="1100" b="1" dirty="0">
                          <a:solidFill>
                            <a:schemeClr val="tx1"/>
                          </a:solidFill>
                          <a:latin typeface="+mj-lt"/>
                        </a:rPr>
                        <a:t>1b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sz="1200" dirty="0">
                          <a:solidFill>
                            <a:schemeClr val="bg1"/>
                          </a:solidFill>
                          <a:latin typeface="+mj-lt"/>
                        </a:rPr>
                        <a:t>Student program participation – English Learners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b="0" kern="1200" noProof="0" dirty="0">
                          <a:solidFill>
                            <a:schemeClr val="bg1"/>
                          </a:solidFill>
                          <a:latin typeface="+mj-lt"/>
                          <a:ea typeface="+mn-ea"/>
                          <a:cs typeface="+mn-cs"/>
                        </a:rPr>
                        <a:t>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rPr>
                        <a:t>36</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4839227"/>
                  </a:ext>
                </a:extLst>
              </a:tr>
              <a:tr h="417458">
                <a:tc>
                  <a:txBody>
                    <a:bodyPr/>
                    <a:lstStyle/>
                    <a:p>
                      <a:pPr marL="0" algn="ctr" defTabSz="914400" rtl="0" eaLnBrk="1" latinLnBrk="0" hangingPunct="1"/>
                      <a:r>
                        <a:rPr lang="en-US" sz="1100" b="1" kern="1200" dirty="0">
                          <a:solidFill>
                            <a:schemeClr val="tx1"/>
                          </a:solidFill>
                          <a:latin typeface="+mj-lt"/>
                          <a:ea typeface="+mn-ea"/>
                          <a:cs typeface="+mn-cs"/>
                        </a:rPr>
                        <a:t>2a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a:solidFill>
                            <a:schemeClr val="bg1"/>
                          </a:solidFill>
                          <a:latin typeface="+mj-lt"/>
                        </a:rPr>
                        <a:t>Student enrollment and exit – enrollment </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b="0" kern="1200" dirty="0">
                          <a:solidFill>
                            <a:schemeClr val="bg1">
                              <a:lumMod val="50000"/>
                            </a:schemeClr>
                          </a:solidFill>
                          <a:latin typeface="+mj-lt"/>
                          <a:ea typeface="+mn-ea"/>
                          <a:cs typeface="+mn-cs"/>
                        </a:rPr>
                        <a:t>2</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rPr>
                        <a:t>39</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480109"/>
                  </a:ext>
                </a:extLst>
              </a:tr>
              <a:tr h="417458">
                <a:tc>
                  <a:txBody>
                    <a:bodyPr/>
                    <a:lstStyle/>
                    <a:p>
                      <a:pPr marL="0" algn="ctr" defTabSz="914400" rtl="0" eaLnBrk="1" latinLnBrk="0" hangingPunct="1"/>
                      <a:r>
                        <a:rPr lang="en-US" sz="1100" b="1" kern="1200" dirty="0">
                          <a:solidFill>
                            <a:schemeClr val="tx1"/>
                          </a:solidFill>
                          <a:latin typeface="+mj-lt"/>
                          <a:ea typeface="+mn-ea"/>
                          <a:cs typeface="+mn-cs"/>
                        </a:rPr>
                        <a:t>2b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a:solidFill>
                            <a:schemeClr val="bg1"/>
                          </a:solidFill>
                          <a:latin typeface="+mj-lt"/>
                        </a:rPr>
                        <a:t>Student enrollment and exit - withdrawals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ClrTx/>
                        <a:buSzPct val="75000"/>
                        <a:buFont typeface="Wingdings 3" panose="05040102010807070707" pitchFamily="18" charset="2"/>
                        <a:buNone/>
                      </a:pPr>
                      <a:r>
                        <a:rPr lang="en-US" sz="1200" b="0" kern="1200" dirty="0">
                          <a:solidFill>
                            <a:schemeClr val="bg1">
                              <a:lumMod val="50000"/>
                            </a:schemeClr>
                          </a:solidFill>
                          <a:latin typeface="+mj-lt"/>
                          <a:ea typeface="+mn-ea"/>
                          <a:cs typeface="+mn-cs"/>
                        </a:rPr>
                        <a:t>13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rPr>
                        <a:t>40</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8930633"/>
                  </a:ext>
                </a:extLst>
              </a:tr>
              <a:tr h="417458">
                <a:tc>
                  <a:txBody>
                    <a:bodyPr/>
                    <a:lstStyle/>
                    <a:p>
                      <a:pPr marL="0" algn="ctr" defTabSz="914400" rtl="0" eaLnBrk="1" latinLnBrk="0" hangingPunct="1"/>
                      <a:r>
                        <a:rPr lang="en-US" sz="1100" b="1" kern="1200" dirty="0">
                          <a:solidFill>
                            <a:schemeClr val="tx1"/>
                          </a:solidFill>
                          <a:latin typeface="+mj-lt"/>
                          <a:ea typeface="+mn-ea"/>
                          <a:cs typeface="+mn-cs"/>
                        </a:rPr>
                        <a:t>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1E783A"/>
                    </a:solidFill>
                  </a:tcPr>
                </a:tc>
                <a:tc>
                  <a:txBody>
                    <a:bodyPr/>
                    <a:lstStyle/>
                    <a:p>
                      <a:r>
                        <a:rPr lang="en-US" sz="1200" dirty="0">
                          <a:solidFill>
                            <a:schemeClr val="bg1"/>
                          </a:solidFill>
                          <a:latin typeface="+mj-lt"/>
                        </a:rPr>
                        <a:t>Student discipline</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b="0" kern="1200" dirty="0">
                          <a:solidFill>
                            <a:schemeClr val="bg1"/>
                          </a:solidFill>
                          <a:latin typeface="+mj-lt"/>
                          <a:ea typeface="+mn-ea"/>
                          <a:cs typeface="+mn-cs"/>
                        </a:rPr>
                        <a:t>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rPr>
                        <a:t>44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93595"/>
                  </a:ext>
                </a:extLst>
              </a:tr>
              <a:tr h="417458">
                <a:tc>
                  <a:txBody>
                    <a:bodyPr/>
                    <a:lstStyle/>
                    <a:p>
                      <a:pPr marL="0" algn="ctr" defTabSz="914400" rtl="0" eaLnBrk="1" latinLnBrk="0" hangingPunct="1"/>
                      <a:r>
                        <a:rPr lang="en-US" sz="1100" b="1" kern="1200" dirty="0">
                          <a:solidFill>
                            <a:schemeClr val="bg1"/>
                          </a:solidFill>
                          <a:latin typeface="+mj-lt"/>
                          <a:ea typeface="+mn-ea"/>
                          <a:cs typeface="+mn-cs"/>
                        </a:rPr>
                        <a:t>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8021"/>
                    </a:solidFill>
                  </a:tcPr>
                </a:tc>
                <a:tc>
                  <a:txBody>
                    <a:bodyPr/>
                    <a:lstStyle/>
                    <a:p>
                      <a:r>
                        <a:rPr lang="en-US" sz="1200" dirty="0">
                          <a:solidFill>
                            <a:schemeClr val="bg1"/>
                          </a:solidFill>
                          <a:latin typeface="+mj-lt"/>
                        </a:rPr>
                        <a:t>Student restraints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kern="1200" dirty="0">
                          <a:solidFill>
                            <a:schemeClr val="bg1"/>
                          </a:solidFill>
                          <a:effectLst/>
                          <a:latin typeface="+mj-lt"/>
                          <a:ea typeface="+mn-ea"/>
                          <a:cs typeface="+mn-cs"/>
                        </a:rPr>
                        <a:t>10</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rPr>
                        <a:t>47</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119947"/>
                  </a:ext>
                </a:extLst>
              </a:tr>
              <a:tr h="417458">
                <a:tc>
                  <a:txBody>
                    <a:bodyPr/>
                    <a:lstStyle/>
                    <a:p>
                      <a:pPr marL="0" algn="ctr" defTabSz="914400" rtl="0" eaLnBrk="1" latinLnBrk="0" hangingPunct="1"/>
                      <a:r>
                        <a:rPr lang="en-US" sz="1100" b="1" kern="1200" dirty="0">
                          <a:solidFill>
                            <a:schemeClr val="tx1"/>
                          </a:solidFill>
                          <a:latin typeface="+mj-lt"/>
                          <a:ea typeface="+mn-ea"/>
                          <a:cs typeface="+mn-cs"/>
                        </a:rPr>
                        <a:t>5</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7E40E9"/>
                    </a:solidFill>
                  </a:tcPr>
                </a:tc>
                <a:tc>
                  <a:txBody>
                    <a:bodyPr/>
                    <a:lstStyle/>
                    <a:p>
                      <a:r>
                        <a:rPr lang="en-US" sz="1200" dirty="0">
                          <a:solidFill>
                            <a:schemeClr val="bg1"/>
                          </a:solidFill>
                          <a:latin typeface="+mj-lt"/>
                        </a:rPr>
                        <a:t>Morning bus on-time performance </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b="0" kern="1200" noProof="0" dirty="0">
                          <a:solidFill>
                            <a:schemeClr val="bg1">
                              <a:lumMod val="50000"/>
                            </a:schemeClr>
                          </a:solidFill>
                          <a:latin typeface="+mj-lt"/>
                          <a:ea typeface="+mn-ea"/>
                          <a:cs typeface="+mn-cs"/>
                        </a:rPr>
                        <a:t>14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rPr>
                        <a:t>50</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190573"/>
                  </a:ext>
                </a:extLst>
              </a:tr>
              <a:tr h="417458">
                <a:tc>
                  <a:txBody>
                    <a:bodyPr/>
                    <a:lstStyle/>
                    <a:p>
                      <a:pPr marL="0" algn="ctr" defTabSz="914400" rtl="0" eaLnBrk="1" latinLnBrk="0" hangingPunct="1"/>
                      <a:r>
                        <a:rPr lang="en-US" sz="1100" b="1" kern="1200" dirty="0">
                          <a:solidFill>
                            <a:schemeClr val="tx1"/>
                          </a:solidFill>
                          <a:latin typeface="+mj-lt"/>
                          <a:ea typeface="+mn-ea"/>
                          <a:cs typeface="+mn-cs"/>
                        </a:rPr>
                        <a:t>6</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r>
                        <a:rPr lang="en-US" sz="1200" dirty="0">
                          <a:solidFill>
                            <a:schemeClr val="bg1"/>
                          </a:solidFill>
                          <a:latin typeface="+mj-lt"/>
                        </a:rPr>
                        <a:t>Parental complaints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ClrTx/>
                        <a:buSzPct val="75000"/>
                        <a:buFont typeface="Wingdings 3" panose="05040102010807070707" pitchFamily="18" charset="2"/>
                        <a:buNone/>
                      </a:pPr>
                      <a:r>
                        <a:rPr lang="en-US" sz="1200" b="0" kern="1200" dirty="0">
                          <a:solidFill>
                            <a:schemeClr val="bg2"/>
                          </a:solidFill>
                          <a:latin typeface="+mj-lt"/>
                          <a:ea typeface="+mn-ea"/>
                          <a:cs typeface="+mn-cs"/>
                        </a:rPr>
                        <a:t>7</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rPr>
                        <a:t>55</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608355"/>
                  </a:ext>
                </a:extLst>
              </a:tr>
              <a:tr h="417458">
                <a:tc>
                  <a:txBody>
                    <a:bodyPr/>
                    <a:lstStyle/>
                    <a:p>
                      <a:pPr marL="0" algn="ctr" defTabSz="914400" rtl="0" eaLnBrk="1" latinLnBrk="0" hangingPunct="1"/>
                      <a:r>
                        <a:rPr lang="en-US" sz="1100" b="1" kern="1200" dirty="0">
                          <a:solidFill>
                            <a:schemeClr val="bg1"/>
                          </a:solidFill>
                          <a:latin typeface="+mj-lt"/>
                          <a:ea typeface="+mn-ea"/>
                          <a:cs typeface="+mn-cs"/>
                        </a:rPr>
                        <a:t>7</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A766"/>
                    </a:solidFill>
                  </a:tcPr>
                </a:tc>
                <a:tc>
                  <a:txBody>
                    <a:bodyPr/>
                    <a:lstStyle/>
                    <a:p>
                      <a:r>
                        <a:rPr lang="en-US" sz="1200" dirty="0">
                          <a:solidFill>
                            <a:schemeClr val="bg1"/>
                          </a:solidFill>
                          <a:latin typeface="+mj-lt"/>
                        </a:rPr>
                        <a:t>Student assignment</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ClrTx/>
                        <a:buSzPct val="75000"/>
                        <a:buFont typeface="Wingdings 3" panose="05040102010807070707" pitchFamily="18" charset="2"/>
                        <a:buNone/>
                      </a:pPr>
                      <a:r>
                        <a:rPr lang="en-US" sz="1200" b="0" kern="1200" dirty="0">
                          <a:solidFill>
                            <a:schemeClr val="bg2"/>
                          </a:solidFill>
                          <a:latin typeface="+mj-lt"/>
                          <a:ea typeface="+mn-ea"/>
                          <a:cs typeface="+mn-cs"/>
                        </a:rPr>
                        <a:t>Not evaluated for opportunities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rPr>
                        <a:t>60</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197725"/>
                  </a:ext>
                </a:extLst>
              </a:tr>
            </a:tbl>
          </a:graphicData>
        </a:graphic>
      </p:graphicFrame>
      <p:sp>
        <p:nvSpPr>
          <p:cNvPr id="18" name="Text box_63808439026374256425">
            <a:extLst>
              <a:ext uri="{FF2B5EF4-FFF2-40B4-BE49-F238E27FC236}">
                <a16:creationId xmlns:a16="http://schemas.microsoft.com/office/drawing/2014/main" id="{CA60798F-1B5D-4431-8154-166CC1FE6418}"/>
              </a:ext>
            </a:extLst>
          </p:cNvPr>
          <p:cNvSpPr/>
          <p:nvPr>
            <p:custDataLst>
              <p:tags r:id="rId3"/>
            </p:custDataLst>
          </p:nvPr>
        </p:nvSpPr>
        <p:spPr>
          <a:xfrm>
            <a:off x="5903075" y="6117499"/>
            <a:ext cx="462178" cy="21544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400" b="1" dirty="0">
                <a:solidFill>
                  <a:schemeClr val="bg1"/>
                </a:solidFill>
              </a:rPr>
              <a:t>Total</a:t>
            </a:r>
            <a:r>
              <a:rPr lang="en-US" sz="1400" dirty="0">
                <a:solidFill>
                  <a:schemeClr val="bg1"/>
                </a:solidFill>
              </a:rPr>
              <a:t>:</a:t>
            </a:r>
          </a:p>
        </p:txBody>
      </p:sp>
      <p:sp>
        <p:nvSpPr>
          <p:cNvPr id="19" name="Text box_63808439026374256425">
            <a:extLst>
              <a:ext uri="{FF2B5EF4-FFF2-40B4-BE49-F238E27FC236}">
                <a16:creationId xmlns:a16="http://schemas.microsoft.com/office/drawing/2014/main" id="{FDBA6588-DE5B-4B0A-9799-AF50EA3B0739}"/>
              </a:ext>
            </a:extLst>
          </p:cNvPr>
          <p:cNvSpPr/>
          <p:nvPr>
            <p:custDataLst>
              <p:tags r:id="rId4"/>
            </p:custDataLst>
          </p:nvPr>
        </p:nvSpPr>
        <p:spPr>
          <a:xfrm>
            <a:off x="7083266" y="6117499"/>
            <a:ext cx="221214" cy="21544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400" b="1" dirty="0">
                <a:solidFill>
                  <a:schemeClr val="bg1"/>
                </a:solidFill>
              </a:rPr>
              <a:t>61</a:t>
            </a:r>
          </a:p>
        </p:txBody>
      </p:sp>
      <p:sp>
        <p:nvSpPr>
          <p:cNvPr id="14" name="TextBox 13">
            <a:extLst>
              <a:ext uri="{FF2B5EF4-FFF2-40B4-BE49-F238E27FC236}">
                <a16:creationId xmlns:a16="http://schemas.microsoft.com/office/drawing/2014/main" id="{2B503189-F486-4C88-8D31-C0FF031D436C}"/>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BEBB47CA-8F43-49AE-9EF1-1FA20EA61C90}"/>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AB631E5A-54D1-4520-82E8-2CD53E1573B7}"/>
              </a:ext>
            </a:extLst>
          </p:cNvPr>
          <p:cNvSpPr>
            <a:spLocks noGrp="1"/>
          </p:cNvSpPr>
          <p:nvPr>
            <p:ph type="sldNum" sz="quarter" idx="12"/>
          </p:nvPr>
        </p:nvSpPr>
        <p:spPr/>
        <p:txBody>
          <a:bodyPr/>
          <a:lstStyle/>
          <a:p>
            <a:r>
              <a:rPr lang="en-IN" dirty="0"/>
              <a:t>Page </a:t>
            </a:r>
            <a:fld id="{F1BC30E3-FFE5-4B91-AA19-87A149EBB9EE}" type="slidenum">
              <a:rPr smtClean="0"/>
              <a:pPr/>
              <a:t>10</a:t>
            </a:fld>
            <a:endParaRPr dirty="0"/>
          </a:p>
        </p:txBody>
      </p:sp>
    </p:spTree>
    <p:extLst>
      <p:ext uri="{BB962C8B-B14F-4D97-AF65-F5344CB8AC3E}">
        <p14:creationId xmlns:p14="http://schemas.microsoft.com/office/powerpoint/2010/main" val="186047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2C3B0A5-03D6-474C-BB01-AD78BBA8F8EF}"/>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24580"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B2C3B0A5-03D6-474C-BB01-AD78BBA8F8EF}"/>
                          </a:ext>
                          <a:ext uri="{C183D7F6-B498-43B3-948B-1728B52AA6E4}">
                            <adec:decorative xmlns:adec="http://schemas.microsoft.com/office/drawing/2017/decorative" val="1"/>
                          </a:ext>
                        </a:extLst>
                      </p:cNvPr>
                      <p:cNvPicPr/>
                      <p:nvPr/>
                    </p:nvPicPr>
                    <p:blipFill>
                      <a:blip r:embed="rId5"/>
                      <a:stretch>
                        <a:fillRect/>
                      </a:stretch>
                    </p:blipFill>
                    <p:spPr>
                      <a:xfrm>
                        <a:off x="4763" y="1588"/>
                        <a:ext cx="1588" cy="1588"/>
                      </a:xfrm>
                      <a:prstGeom prst="rect">
                        <a:avLst/>
                      </a:prstGeom>
                    </p:spPr>
                  </p:pic>
                </p:oleObj>
              </mc:Fallback>
            </mc:AlternateContent>
          </a:graphicData>
        </a:graphic>
      </p:graphicFrame>
      <p:sp>
        <p:nvSpPr>
          <p:cNvPr id="4" name="Google Shape;541;p21">
            <a:extLst>
              <a:ext uri="{FF2B5EF4-FFF2-40B4-BE49-F238E27FC236}">
                <a16:creationId xmlns:a16="http://schemas.microsoft.com/office/drawing/2014/main" id="{64B27F51-EE2F-4C90-8C3B-064FD399F3AD}"/>
              </a:ext>
            </a:extLst>
          </p:cNvPr>
          <p:cNvSpPr txBox="1">
            <a:spLocks noGrp="1"/>
          </p:cNvSpPr>
          <p:nvPr>
            <p:ph type="title" idx="4294967295"/>
          </p:nvPr>
        </p:nvSpPr>
        <p:spPr>
          <a:xfrm>
            <a:off x="626341" y="1133476"/>
            <a:ext cx="3548376" cy="2222121"/>
          </a:xfrm>
          <a:prstGeom prst="rect">
            <a:avLst/>
          </a:prstGeom>
          <a:noFill/>
          <a:ln>
            <a:noFill/>
            <a:prstDash/>
          </a:ln>
          <a:effectLst/>
        </p:spPr>
        <p:txBody>
          <a:bodyPr rot="0" spcFirstLastPara="1" vertOverflow="overflow" horzOverflow="overflow" vert="horz" wrap="square" lIns="0" tIns="3655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a:ln>
                  <a:noFill/>
                </a:ln>
                <a:solidFill>
                  <a:srgbClr val="FFE600"/>
                </a:solidFill>
                <a:effectLst/>
                <a:uLnTx/>
                <a:uFillTx/>
                <a:latin typeface="EYInterstate" panose="02000503020000020004" pitchFamily="2" charset="0"/>
                <a:ea typeface="Inter-Regular"/>
                <a:cs typeface="Inter-Regular"/>
                <a:sym typeface="Inter-Regular"/>
              </a:rPr>
              <a:t>EY  </a:t>
            </a:r>
            <a:r>
              <a:rPr kumimoji="0" lang="en-US" sz="1200" b="0" i="0" u="none" strike="noStrike" kern="0" cap="none" spc="0" normalizeH="0" baseline="0" noProof="0">
                <a:ln>
                  <a:noFill/>
                </a:ln>
                <a:solidFill>
                  <a:srgbClr val="FFE600"/>
                </a:solidFill>
                <a:effectLst/>
                <a:uLnTx/>
                <a:uFillTx/>
                <a:latin typeface="EYInterstate" panose="02000503020000020004" pitchFamily="2" charset="0"/>
                <a:ea typeface="Inter-Regular"/>
                <a:cs typeface="Inter-Regular"/>
                <a:sym typeface="Inter-Regular"/>
              </a:rPr>
              <a:t>|  Building a better working world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0" cap="none" spc="0" normalizeH="0" baseline="0" noProof="0">
                <a:ln>
                  <a:noFill/>
                </a:ln>
                <a:solidFill>
                  <a:srgbClr val="FFFFFF"/>
                </a:solidFill>
                <a:effectLst/>
                <a:uLnTx/>
                <a:uFillTx/>
                <a:latin typeface="EYInterstate" panose="02000503020000020004" pitchFamily="2" charset="0"/>
                <a:ea typeface="Inter-Regular"/>
                <a:cs typeface="Inter-Regular"/>
                <a:sym typeface="Inter-Regular"/>
              </a:rPr>
              <a:t>EY exists to build a better working world, helping create long-term value for clients, people and society and build trust in the capital markets.</a:t>
            </a:r>
            <a:endParaRPr kumimoji="0" lang="en-US" sz="1100" b="0" i="0" u="none" strike="noStrike" kern="0" cap="none" spc="0" normalizeH="0" baseline="0" noProof="0">
              <a:ln>
                <a:noFill/>
              </a:ln>
              <a:solidFill>
                <a:srgbClr val="2E2E38"/>
              </a:solidFill>
              <a:effectLst/>
              <a:uLnTx/>
              <a:uFillTx/>
              <a:latin typeface="EYInterstate" panose="02000503020000020004"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0" cap="none" spc="0" normalizeH="0" baseline="0" noProof="0">
                <a:ln>
                  <a:noFill/>
                </a:ln>
                <a:solidFill>
                  <a:srgbClr val="FFFFFF"/>
                </a:solidFill>
                <a:effectLst/>
                <a:uLnTx/>
                <a:uFillTx/>
                <a:latin typeface="EYInterstate" panose="02000503020000020004" pitchFamily="2" charset="0"/>
                <a:ea typeface="Inter-Regular"/>
                <a:cs typeface="Inter-Regular"/>
                <a:sym typeface="Inter-Regular"/>
              </a:rPr>
              <a:t>Enabled by data and technology, diverse EY teams in over 150 countries provide trust through assurance and help clients grow, transform and operate.</a:t>
            </a:r>
            <a:endParaRPr kumimoji="0" lang="en-US" sz="1100" b="0" i="0" u="none" strike="noStrike" kern="0" cap="none" spc="0" normalizeH="0" baseline="0" noProof="0">
              <a:ln>
                <a:noFill/>
              </a:ln>
              <a:solidFill>
                <a:srgbClr val="2E2E38"/>
              </a:solidFill>
              <a:effectLst/>
              <a:uLnTx/>
              <a:uFillTx/>
              <a:latin typeface="EYInterstate" panose="02000503020000020004"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0" cap="none" spc="0" normalizeH="0" baseline="0" noProof="0">
                <a:ln>
                  <a:noFill/>
                </a:ln>
                <a:solidFill>
                  <a:srgbClr val="FFFFFF"/>
                </a:solidFill>
                <a:effectLst/>
                <a:uLnTx/>
                <a:uFillTx/>
                <a:latin typeface="EYInterstate" panose="02000503020000020004" pitchFamily="2" charset="0"/>
                <a:ea typeface="Inter-Regular"/>
                <a:cs typeface="Inter-Regular"/>
                <a:sym typeface="Inter-Regular"/>
              </a:rPr>
              <a:t>Working across assurance, consulting, law, strategy, tax and transactions, EY teams ask better questions to find new answers for the complex issues facing our world today. </a:t>
            </a:r>
            <a:endParaRPr kumimoji="0" lang="en-US" sz="1100" b="0" i="0" u="none" strike="noStrike" kern="0" cap="none" spc="0" normalizeH="0" baseline="0" noProof="0">
              <a:ln>
                <a:noFill/>
              </a:ln>
              <a:solidFill>
                <a:srgbClr val="2E2E38"/>
              </a:solidFill>
              <a:effectLst/>
              <a:uLnTx/>
              <a:uFillTx/>
              <a:latin typeface="EYInterstate" panose="02000503020000020004" pitchFamily="2" charset="0"/>
              <a:ea typeface="+mn-ea"/>
              <a:cs typeface="+mn-cs"/>
            </a:endParaRPr>
          </a:p>
        </p:txBody>
      </p:sp>
      <p:sp>
        <p:nvSpPr>
          <p:cNvPr id="5" name="Google Shape;541;p21">
            <a:extLst>
              <a:ext uri="{FF2B5EF4-FFF2-40B4-BE49-F238E27FC236}">
                <a16:creationId xmlns:a16="http://schemas.microsoft.com/office/drawing/2014/main" id="{B7AD416B-692B-41CB-8F8A-40501C82D301}"/>
              </a:ext>
            </a:extLst>
          </p:cNvPr>
          <p:cNvSpPr txBox="1">
            <a:spLocks/>
          </p:cNvSpPr>
          <p:nvPr/>
        </p:nvSpPr>
        <p:spPr>
          <a:xfrm>
            <a:off x="8049722" y="1133476"/>
            <a:ext cx="3548376" cy="2714563"/>
          </a:xfrm>
          <a:prstGeom prst="rect">
            <a:avLst/>
          </a:prstGeom>
          <a:noFill/>
          <a:ln>
            <a:noFill/>
          </a:ln>
        </p:spPr>
        <p:txBody>
          <a:bodyPr spcFirstLastPara="1" wrap="square" lIns="0" tIns="36550" rIns="0" bIns="0" anchor="t" anchorCtr="0">
            <a:spAutoFit/>
          </a:bodyPr>
          <a:lstStyle/>
          <a:p>
            <a:pPr>
              <a:spcAft>
                <a:spcPts val="600"/>
              </a:spcAft>
              <a:defRPr/>
            </a:pPr>
            <a:r>
              <a:rPr lang="en-US" sz="800" kern="0">
                <a:solidFill>
                  <a:prstClr val="white"/>
                </a:solidFill>
                <a:latin typeface="EYInterstate Light"/>
                <a:ea typeface="Inter-Regular"/>
                <a:cs typeface="Inter-Regular"/>
                <a:sym typeface="Inter-Regular"/>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endParaRPr sz="800" kern="0">
              <a:solidFill>
                <a:prstClr val="white"/>
              </a:solidFill>
              <a:latin typeface="EYInterstate Light"/>
            </a:endParaRPr>
          </a:p>
          <a:p>
            <a:pPr>
              <a:spcAft>
                <a:spcPts val="600"/>
              </a:spcAft>
              <a:defRPr/>
            </a:pPr>
            <a:r>
              <a:rPr lang="en-US" sz="800" kern="0">
                <a:solidFill>
                  <a:prstClr val="white"/>
                </a:solidFill>
                <a:latin typeface="EYInterstate Light"/>
                <a:ea typeface="Inter-Regular"/>
                <a:cs typeface="Inter-Regular"/>
                <a:sym typeface="Inter-Regular"/>
              </a:rPr>
              <a:t>Ernst &amp; Young LLP is a client-serving member firm of </a:t>
            </a:r>
            <a:br>
              <a:rPr lang="en-US" sz="800" kern="0">
                <a:solidFill>
                  <a:prstClr val="white"/>
                </a:solidFill>
                <a:latin typeface="EYInterstate Light"/>
                <a:ea typeface="Inter-Regular"/>
                <a:cs typeface="Inter-Regular"/>
                <a:sym typeface="Inter-Regular"/>
              </a:rPr>
            </a:br>
            <a:r>
              <a:rPr lang="en-US" sz="800" kern="0">
                <a:solidFill>
                  <a:prstClr val="white"/>
                </a:solidFill>
                <a:latin typeface="EYInterstate Light"/>
                <a:ea typeface="Inter-Regular"/>
                <a:cs typeface="Inter-Regular"/>
                <a:sym typeface="Inter-Regular"/>
              </a:rPr>
              <a:t>Ernst &amp; Young Global Limited operating in the US.</a:t>
            </a:r>
            <a:endParaRPr sz="800" kern="0">
              <a:solidFill>
                <a:prstClr val="white"/>
              </a:solidFill>
              <a:latin typeface="EYInterstate Light"/>
            </a:endParaRPr>
          </a:p>
          <a:p>
            <a:pPr>
              <a:spcAft>
                <a:spcPts val="600"/>
              </a:spcAft>
              <a:defRPr/>
            </a:pPr>
            <a:r>
              <a:rPr lang="en-US" sz="800" kern="0">
                <a:solidFill>
                  <a:prstClr val="white"/>
                </a:solidFill>
                <a:latin typeface="EYInterstate Light"/>
                <a:ea typeface="Inter-Regular"/>
                <a:cs typeface="Inter-Regular"/>
                <a:sym typeface="Inter-Regular"/>
              </a:rPr>
              <a:t>© 2022 Ernst &amp; Young LLP.</a:t>
            </a:r>
            <a:br>
              <a:rPr lang="en-US" sz="800" kern="0">
                <a:solidFill>
                  <a:prstClr val="white"/>
                </a:solidFill>
                <a:latin typeface="EYInterstate Light"/>
                <a:ea typeface="Inter-Regular"/>
                <a:cs typeface="Inter-Regular"/>
                <a:sym typeface="Inter-Regular"/>
              </a:rPr>
            </a:br>
            <a:r>
              <a:rPr lang="en-US" sz="800" kern="0">
                <a:solidFill>
                  <a:prstClr val="white"/>
                </a:solidFill>
                <a:latin typeface="EYInterstate Light"/>
                <a:ea typeface="Inter-Regular"/>
                <a:cs typeface="Inter-Regular"/>
                <a:sym typeface="Inter-Regular"/>
              </a:rPr>
              <a:t>All Rights Reserved.</a:t>
            </a:r>
          </a:p>
          <a:p>
            <a:pPr>
              <a:spcAft>
                <a:spcPts val="600"/>
              </a:spcAft>
              <a:defRPr/>
            </a:pPr>
            <a:r>
              <a:rPr lang="en-US" sz="800" kern="0">
                <a:solidFill>
                  <a:prstClr val="white"/>
                </a:solidFill>
                <a:latin typeface="EYInterstate Light"/>
                <a:ea typeface="Inter-Regular"/>
                <a:cs typeface="Inter-Regular"/>
                <a:sym typeface="Inter-Regular"/>
              </a:rPr>
              <a:t>2211-4122976</a:t>
            </a:r>
            <a:br>
              <a:rPr lang="en-US" sz="800" kern="0">
                <a:solidFill>
                  <a:prstClr val="white"/>
                </a:solidFill>
                <a:latin typeface="EYInterstate Light"/>
                <a:ea typeface="Inter-Regular"/>
                <a:cs typeface="Inter-Regular"/>
                <a:sym typeface="Inter-Regular"/>
              </a:rPr>
            </a:br>
            <a:r>
              <a:rPr lang="en-US" sz="800" kern="0">
                <a:solidFill>
                  <a:prstClr val="white"/>
                </a:solidFill>
                <a:latin typeface="EYInterstate Light"/>
                <a:ea typeface="Inter-Regular"/>
                <a:cs typeface="Inter-Regular"/>
                <a:sym typeface="Inter-Regular"/>
              </a:rPr>
              <a:t>ED None</a:t>
            </a:r>
          </a:p>
          <a:p>
            <a:pPr>
              <a:spcAft>
                <a:spcPts val="600"/>
              </a:spcAft>
              <a:defRPr/>
            </a:pPr>
            <a:r>
              <a:rPr lang="en-IN" sz="700" kern="0">
                <a:solidFill>
                  <a:prstClr val="white"/>
                </a:solidFill>
                <a:latin typeface="EYInterstate Light"/>
              </a:rPr>
              <a:t>This material has been prepared for general informational purposes only and is not intended to be relied upon as accounting, tax, legal or other professional advice. Please refer to your advisors for specific advice.</a:t>
            </a:r>
          </a:p>
          <a:p>
            <a:pPr>
              <a:spcAft>
                <a:spcPts val="600"/>
              </a:spcAft>
              <a:defRPr/>
            </a:pPr>
            <a:r>
              <a:rPr lang="en-US" sz="1100" kern="0">
                <a:solidFill>
                  <a:prstClr val="white"/>
                </a:solidFill>
                <a:latin typeface="EYInterstate" panose="02000503020000020004" pitchFamily="2" charset="0"/>
                <a:ea typeface="Inter-Regular"/>
                <a:cs typeface="Inter-Regular"/>
                <a:sym typeface="Inter-Regular"/>
              </a:rPr>
              <a:t>ey.com</a:t>
            </a:r>
            <a:endParaRPr sz="1100" kern="0">
              <a:solidFill>
                <a:prstClr val="white"/>
              </a:solidFill>
              <a:latin typeface="EYInterstate" panose="02000503020000020004" pitchFamily="2" charset="0"/>
            </a:endParaRPr>
          </a:p>
        </p:txBody>
      </p:sp>
    </p:spTree>
    <p:extLst>
      <p:ext uri="{BB962C8B-B14F-4D97-AF65-F5344CB8AC3E}">
        <p14:creationId xmlns:p14="http://schemas.microsoft.com/office/powerpoint/2010/main" val="96678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8515" cy="590400"/>
          </a:xfrm>
        </p:spPr>
        <p:txBody>
          <a:bodyPr vert="horz"/>
          <a:lstStyle/>
          <a:p>
            <a:r>
              <a:rPr lang="en-GB" dirty="0"/>
              <a:t>Limitations and restrictions</a:t>
            </a:r>
            <a:endParaRPr lang="en-IN" dirty="0"/>
          </a:p>
        </p:txBody>
      </p:sp>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612479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4"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502A318B-14C6-4577-9E7E-CEF44B551453}"/>
              </a:ext>
            </a:extLst>
          </p:cNvPr>
          <p:cNvSpPr>
            <a:spLocks noGrp="1"/>
          </p:cNvSpPr>
          <p:nvPr>
            <p:ph idx="1"/>
          </p:nvPr>
        </p:nvSpPr>
        <p:spPr/>
        <p:txBody>
          <a:bodyPr/>
          <a:lstStyle/>
          <a:p>
            <a:pPr>
              <a:buClrTx/>
            </a:pPr>
            <a:r>
              <a:rPr lang="en-US" sz="1400" dirty="0"/>
              <a:t>This report (the “Report”) has been prepared by Ernst &amp; Young LLP (“EY” or “we”), from information and material supplied by Massachusetts Department of Elementary and Secondary Education (MA DESE)  (“Client”), for the sole purpose of assisting Client in an independent assessment of the processes and data systems of Boston Public Schools (“BPS”).</a:t>
            </a:r>
          </a:p>
          <a:p>
            <a:pPr>
              <a:buClrTx/>
            </a:pPr>
            <a:r>
              <a:rPr lang="en-US" sz="1400" dirty="0"/>
              <a:t>The nature and scope of our services was determined solely by the Agreement between EY and Client dated August 8th, 2022 (the “Agreement”). Our procedures were limited to those described in that Agreement. Our work was performed only for the use and benefit of Client and should not be used or relied on by anyone else. Other persons who read this Report who are not a party to the Agreement do so at their own risk and are not entitled to rely on it for any purpose. We assume no duty, obligation or responsibility whatsoever to any other parties that may obtain access to the Report.</a:t>
            </a:r>
          </a:p>
          <a:p>
            <a:pPr>
              <a:buClrTx/>
            </a:pPr>
            <a:r>
              <a:rPr lang="en-US" sz="1400" dirty="0"/>
              <a:t>The services we performed were advisory in nature. While EY’s work in connection with this Report was performed under the consulting services standards of the American Institute of Certified Public Accountants (the “AICPA”), EY did not render an assurance report or opinion under the Agreement, nor did our services constitute an audit, review, examination, forecast, projection or any other form of attestation as those terms are defined by the AICPA. None of the services we provided constituted any legal opinion or advice. This Report is not being issued in connection with any issuance of debt or other financing transaction.</a:t>
            </a:r>
          </a:p>
          <a:p>
            <a:pPr>
              <a:buClrTx/>
            </a:pPr>
            <a:r>
              <a:rPr lang="en-US" sz="1400" dirty="0"/>
              <a:t>In the preparation of this Report, EY relied on information provided by Client from interviews and internal documents, primary research or publicly available resources, and such information was presumed to be current, accurate and complete. EY has not conducted an independent assessment or verification of the completeness, accuracy or validity of the information obtained. Any assumptions contained in this Report are solely those of Client and its management (“Management”) and any underlying data were produced solely by Client and its Management.</a:t>
            </a:r>
          </a:p>
          <a:p>
            <a:pPr>
              <a:buClrTx/>
            </a:pPr>
            <a:r>
              <a:rPr lang="en-US" sz="1400" dirty="0"/>
              <a:t>Client management has formed its own conclusions based on its knowledge and experience. EY does not assume responsibility for Client management decisions or actions related to this Report.</a:t>
            </a: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2</a:t>
            </a:fld>
            <a:endParaRPr dirty="0"/>
          </a:p>
        </p:txBody>
      </p:sp>
    </p:spTree>
    <p:extLst>
      <p:ext uri="{BB962C8B-B14F-4D97-AF65-F5344CB8AC3E}">
        <p14:creationId xmlns:p14="http://schemas.microsoft.com/office/powerpoint/2010/main" val="290377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742591007"/>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16388"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 uri="{C183D7F6-B498-43B3-948B-1728B52AA6E4}">
                <adec:decorative xmlns:adec="http://schemas.microsoft.com/office/drawing/2017/decorative" val="0"/>
              </a:ext>
            </a:extLst>
          </p:cNvPr>
          <p:cNvSpPr>
            <a:spLocks noGrp="1"/>
          </p:cNvSpPr>
          <p:nvPr>
            <p:ph type="title"/>
          </p:nvPr>
        </p:nvSpPr>
        <p:spPr/>
        <p:txBody>
          <a:bodyPr vert="horz"/>
          <a:lstStyle/>
          <a:p>
            <a:r>
              <a:rPr lang="en-GB" dirty="0"/>
              <a:t>Executive summary (1/8)</a:t>
            </a:r>
            <a:endParaRPr lang="en-IN" dirty="0"/>
          </a:p>
        </p:txBody>
      </p:sp>
      <p:sp>
        <p:nvSpPr>
          <p:cNvPr id="10" name="Rectangle 9">
            <a:extLst>
              <a:ext uri="{FF2B5EF4-FFF2-40B4-BE49-F238E27FC236}">
                <a16:creationId xmlns:a16="http://schemas.microsoft.com/office/drawing/2014/main" id="{D879F9E1-BC31-4649-A4BA-9C5701A26C1C}"/>
              </a:ext>
            </a:extLst>
          </p:cNvPr>
          <p:cNvSpPr/>
          <p:nvPr/>
        </p:nvSpPr>
        <p:spPr>
          <a:xfrm>
            <a:off x="612777" y="1100145"/>
            <a:ext cx="1480457" cy="2228980"/>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Assessment approach</a:t>
            </a:r>
          </a:p>
        </p:txBody>
      </p:sp>
      <p:sp>
        <p:nvSpPr>
          <p:cNvPr id="3" name="Content Placeholder 2">
            <a:extLst>
              <a:ext uri="{FF2B5EF4-FFF2-40B4-BE49-F238E27FC236}">
                <a16:creationId xmlns:a16="http://schemas.microsoft.com/office/drawing/2014/main" id="{502A318B-14C6-4577-9E7E-CEF44B551453}"/>
              </a:ext>
            </a:extLst>
          </p:cNvPr>
          <p:cNvSpPr>
            <a:spLocks noGrp="1"/>
          </p:cNvSpPr>
          <p:nvPr>
            <p:ph idx="1"/>
          </p:nvPr>
        </p:nvSpPr>
        <p:spPr>
          <a:xfrm>
            <a:off x="2187083" y="1100145"/>
            <a:ext cx="9436593" cy="2228981"/>
          </a:xfrm>
          <a:solidFill>
            <a:schemeClr val="tx1">
              <a:lumMod val="95000"/>
            </a:schemeClr>
          </a:solidFill>
        </p:spPr>
        <p:txBody>
          <a:bodyPr vert="horz" lIns="0" tIns="0" rIns="91440" bIns="0" rtlCol="0" anchor="ctr" anchorCtr="0">
            <a:noAutofit/>
          </a:bodyPr>
          <a:lstStyle/>
          <a:p>
            <a:pPr marL="126000" indent="-126000">
              <a:spcBef>
                <a:spcPts val="0"/>
              </a:spcBef>
              <a:spcAft>
                <a:spcPts val="1500"/>
              </a:spcAft>
              <a:buClrTx/>
              <a:buSzPct val="75000"/>
              <a:buFont typeface="Wingdings 3" panose="05040102010807070707" pitchFamily="18" charset="2"/>
              <a:buChar char=""/>
            </a:pPr>
            <a:r>
              <a:rPr lang="en-US" sz="1300" dirty="0"/>
              <a:t>Over the last six months, </a:t>
            </a:r>
            <a:r>
              <a:rPr lang="en-US" sz="1300" b="1" dirty="0"/>
              <a:t>EY served as a third-party adviser to DESE and assessed seven data domains within Boston Public Schools</a:t>
            </a:r>
            <a:r>
              <a:rPr lang="en-US" sz="1300" dirty="0"/>
              <a:t>: student enrollment &amp; exit, student program participation, student restraints, student discipline, AM bus on-time performance, parental complaints, and student assignment</a:t>
            </a:r>
          </a:p>
          <a:p>
            <a:pPr marL="126000" indent="-126000">
              <a:spcBef>
                <a:spcPts val="0"/>
              </a:spcBef>
              <a:spcAft>
                <a:spcPts val="1500"/>
              </a:spcAft>
              <a:buClrTx/>
              <a:buSzPct val="75000"/>
              <a:buFont typeface="Wingdings 3" panose="05040102010807070707" pitchFamily="18" charset="2"/>
              <a:buChar char=""/>
            </a:pPr>
            <a:r>
              <a:rPr lang="en-US" sz="1300" dirty="0"/>
              <a:t>The stages of the data assessment were to (1) understand the current state of data systems and reporting, (2) perform a gap analysis, (3) develop and synthesize observations and identified opportunities in a draft report, and (4) facilitate engagement with relevant stakeholders and iterate on materials to develop a final report</a:t>
            </a:r>
          </a:p>
          <a:p>
            <a:pPr marL="126000" indent="-126000">
              <a:spcBef>
                <a:spcPts val="0"/>
              </a:spcBef>
              <a:buClrTx/>
              <a:buSzPct val="75000"/>
              <a:buFont typeface="Wingdings 3" panose="05040102010807070707" pitchFamily="18" charset="2"/>
              <a:buChar char=""/>
            </a:pPr>
            <a:r>
              <a:rPr lang="en-US" sz="1300" dirty="0"/>
              <a:t>As part of the assessment, </a:t>
            </a:r>
            <a:r>
              <a:rPr lang="en-US" sz="1300" b="1" dirty="0"/>
              <a:t>EY interviewed 47 people</a:t>
            </a:r>
            <a:r>
              <a:rPr lang="en-US" sz="1300" dirty="0"/>
              <a:t>, including MA DESE staff, BPS district office staff, and BPS school-level administrators and teachers, </a:t>
            </a:r>
            <a:r>
              <a:rPr lang="en-US" sz="1300" b="1" dirty="0"/>
              <a:t>and analyzed data from state and district-level information systems</a:t>
            </a:r>
            <a:endParaRPr lang="en-US" sz="1300" dirty="0"/>
          </a:p>
        </p:txBody>
      </p:sp>
      <p:sp>
        <p:nvSpPr>
          <p:cNvPr id="13" name="Rectangle 12">
            <a:extLst>
              <a:ext uri="{FF2B5EF4-FFF2-40B4-BE49-F238E27FC236}">
                <a16:creationId xmlns:a16="http://schemas.microsoft.com/office/drawing/2014/main" id="{EBD0350A-CAA3-4DF8-97F6-CB895851F196}"/>
              </a:ext>
            </a:extLst>
          </p:cNvPr>
          <p:cNvSpPr/>
          <p:nvPr/>
        </p:nvSpPr>
        <p:spPr>
          <a:xfrm>
            <a:off x="612776" y="3451182"/>
            <a:ext cx="1480457" cy="2801537"/>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Overarching</a:t>
            </a:r>
          </a:p>
          <a:p>
            <a:pPr algn="ctr"/>
            <a:r>
              <a:rPr lang="en-IN" sz="1600" dirty="0">
                <a:solidFill>
                  <a:schemeClr val="tx1"/>
                </a:solidFill>
              </a:rPr>
              <a:t>observations</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3" y="3451182"/>
            <a:ext cx="9436593" cy="2801537"/>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126000" indent="-126000">
              <a:spcBef>
                <a:spcPts val="0"/>
              </a:spcBef>
              <a:spcAft>
                <a:spcPts val="1500"/>
              </a:spcAft>
              <a:buClrTx/>
              <a:buSzPct val="75000"/>
              <a:buFont typeface="Wingdings 3" panose="05040102010807070707" pitchFamily="18" charset="2"/>
              <a:buChar char=""/>
            </a:pPr>
            <a:r>
              <a:rPr lang="en-US" sz="1300" dirty="0"/>
              <a:t>These interviews, coupled with an analysis of data and related materials (e.g., policies, procedures, training protocols, etc.) across domains, revealed both data domain-specific risks and opportunities, as well as broader overarching challenges and opportunities</a:t>
            </a:r>
            <a:endParaRPr lang="en-US" sz="1300" b="1" dirty="0"/>
          </a:p>
          <a:p>
            <a:pPr marL="0" indent="0">
              <a:spcBef>
                <a:spcPts val="0"/>
              </a:spcBef>
              <a:buClrTx/>
              <a:buSzPct val="75000"/>
              <a:buNone/>
            </a:pPr>
            <a:r>
              <a:rPr lang="en-US" sz="1300" b="1" dirty="0"/>
              <a:t>Overarching challenges:</a:t>
            </a:r>
          </a:p>
          <a:p>
            <a:pPr marL="126000" indent="-126000">
              <a:spcBef>
                <a:spcPts val="0"/>
              </a:spcBef>
              <a:spcAft>
                <a:spcPts val="1500"/>
              </a:spcAft>
              <a:buClrTx/>
              <a:buSzPct val="75000"/>
              <a:buFont typeface="Wingdings 3" panose="05040102010807070707" pitchFamily="18" charset="2"/>
              <a:buChar char=""/>
            </a:pPr>
            <a:r>
              <a:rPr lang="en-US" sz="1300" dirty="0"/>
              <a:t>Four overarching challenges affecting data quality, accuracy, completeness, and reporting within BPS were identified: (1) weak district data accountability, (2) insufficient communication and training, (3) limited focus on data functions and roles, and (4) reliance on manual or non-purpose designed systems </a:t>
            </a:r>
            <a:endParaRPr lang="en-US" sz="1300" b="1" dirty="0"/>
          </a:p>
          <a:p>
            <a:pPr marL="0" indent="0">
              <a:spcBef>
                <a:spcPts val="0"/>
              </a:spcBef>
              <a:buClrTx/>
              <a:buSzPct val="75000"/>
              <a:buNone/>
            </a:pPr>
            <a:r>
              <a:rPr lang="en-US" sz="1300" b="1" dirty="0"/>
              <a:t>Overarching opportunities:</a:t>
            </a:r>
          </a:p>
          <a:p>
            <a:pPr marL="126000" indent="-126000">
              <a:spcBef>
                <a:spcPts val="0"/>
              </a:spcBef>
              <a:buClrTx/>
              <a:buSzPct val="75000"/>
              <a:buFont typeface="Wingdings 3" panose="05040102010807070707" pitchFamily="18" charset="2"/>
              <a:buChar char=""/>
            </a:pPr>
            <a:r>
              <a:rPr lang="en-US" sz="1300" dirty="0"/>
              <a:t>The analysis also revealed four opportunities that may enable and support the implementation of domain-specific opportunities within BPS going forward: (1) data governance strategy, (2) internal audit function, (3) communication and training, and (4) systems selection and configuration</a:t>
            </a:r>
          </a:p>
        </p:txBody>
      </p:sp>
      <p:sp>
        <p:nvSpPr>
          <p:cNvPr id="14" name="TextBox 13">
            <a:extLst>
              <a:ext uri="{FF2B5EF4-FFF2-40B4-BE49-F238E27FC236}">
                <a16:creationId xmlns:a16="http://schemas.microsoft.com/office/drawing/2014/main" id="{DC94D6C7-3A16-416D-8E5E-7631CE265B66}"/>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3</a:t>
            </a:fld>
            <a:endParaRPr dirty="0"/>
          </a:p>
        </p:txBody>
      </p:sp>
    </p:spTree>
    <p:extLst>
      <p:ext uri="{BB962C8B-B14F-4D97-AF65-F5344CB8AC3E}">
        <p14:creationId xmlns:p14="http://schemas.microsoft.com/office/powerpoint/2010/main" val="211938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017363074"/>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17412"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Executive summary (2/8)</a:t>
            </a:r>
            <a:endParaRPr lang="en-IN" dirty="0"/>
          </a:p>
        </p:txBody>
      </p:sp>
      <p:sp>
        <p:nvSpPr>
          <p:cNvPr id="24" name="Rectangle 23">
            <a:extLst>
              <a:ext uri="{FF2B5EF4-FFF2-40B4-BE49-F238E27FC236}">
                <a16:creationId xmlns:a16="http://schemas.microsoft.com/office/drawing/2014/main" id="{0E4A9B94-7926-48C4-86FC-6F31B0E08F57}"/>
              </a:ext>
            </a:extLst>
          </p:cNvPr>
          <p:cNvSpPr/>
          <p:nvPr/>
        </p:nvSpPr>
        <p:spPr>
          <a:xfrm>
            <a:off x="616446" y="1134951"/>
            <a:ext cx="1476919" cy="3009212"/>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Data domain risk rating methodology</a:t>
            </a:r>
          </a:p>
        </p:txBody>
      </p:sp>
      <p:sp>
        <p:nvSpPr>
          <p:cNvPr id="30" name="Content Placeholder 2">
            <a:extLst>
              <a:ext uri="{FF2B5EF4-FFF2-40B4-BE49-F238E27FC236}">
                <a16:creationId xmlns:a16="http://schemas.microsoft.com/office/drawing/2014/main" id="{3B9975D9-3DB0-4A9D-9D49-C70E8BE55CB8}"/>
              </a:ext>
            </a:extLst>
          </p:cNvPr>
          <p:cNvSpPr txBox="1">
            <a:spLocks/>
          </p:cNvSpPr>
          <p:nvPr/>
        </p:nvSpPr>
        <p:spPr>
          <a:xfrm>
            <a:off x="2187082" y="1134949"/>
            <a:ext cx="9436594" cy="3009213"/>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144000" indent="-144000">
              <a:spcBef>
                <a:spcPts val="0"/>
              </a:spcBef>
              <a:spcAft>
                <a:spcPts val="1500"/>
              </a:spcAft>
              <a:buClrTx/>
              <a:buSzPct val="75000"/>
              <a:buFont typeface="Wingdings 3" panose="05040102010807070707" pitchFamily="18" charset="2"/>
              <a:buChar char=""/>
            </a:pPr>
            <a:r>
              <a:rPr lang="en-US" sz="1300" dirty="0"/>
              <a:t>Each data domain was rated as high, medium or low risk across seven dimensions based on a risk rubric.</a:t>
            </a:r>
            <a:r>
              <a:rPr lang="en-US" sz="1300" baseline="30000" dirty="0"/>
              <a:t>1 </a:t>
            </a:r>
            <a:r>
              <a:rPr lang="en-US" sz="1300" dirty="0"/>
              <a:t>The dimensions included: policy, procedures, roles and responsibilities, training and communication, tools and systems, oversight and monitoring, and data completeness and accuracy</a:t>
            </a:r>
          </a:p>
          <a:p>
            <a:pPr marL="144000" indent="-144000">
              <a:spcBef>
                <a:spcPts val="0"/>
              </a:spcBef>
              <a:buClrTx/>
              <a:buSzPct val="75000"/>
              <a:buFont typeface="Wingdings 3" panose="05040102010807070707" pitchFamily="18" charset="2"/>
              <a:buChar char=""/>
            </a:pPr>
            <a:r>
              <a:rPr lang="en-US" sz="1300" dirty="0"/>
              <a:t>To generate a composite risk rating for each data domain, dimension ratings of high, medium and low were assigned numeric values and then totaled within a given data domain</a:t>
            </a:r>
          </a:p>
          <a:p>
            <a:pPr marL="500437" lvl="1" indent="-144000">
              <a:spcBef>
                <a:spcPts val="0"/>
              </a:spcBef>
              <a:buClrTx/>
              <a:buSzPct val="75000"/>
              <a:buFont typeface="Wingdings 3" panose="05040102010807070707" pitchFamily="18" charset="2"/>
              <a:buChar char=""/>
            </a:pPr>
            <a:r>
              <a:rPr lang="en-US" sz="1200" dirty="0"/>
              <a:t>Student program participation was evaluated separately for Special Education and for English Learners</a:t>
            </a:r>
          </a:p>
          <a:p>
            <a:pPr marL="500437" lvl="1" indent="-144000">
              <a:spcBef>
                <a:spcPts val="0"/>
              </a:spcBef>
              <a:buClrTx/>
              <a:buSzPct val="75000"/>
              <a:buFont typeface="Wingdings 3" panose="05040102010807070707" pitchFamily="18" charset="2"/>
              <a:buChar char=""/>
            </a:pPr>
            <a:r>
              <a:rPr lang="en-US" sz="1200" dirty="0"/>
              <a:t>Student enrollment and exit was evaluated separately for enrollment and for exit (withdrawals) </a:t>
            </a:r>
          </a:p>
          <a:p>
            <a:pPr marL="500437" lvl="1" indent="-144000">
              <a:spcBef>
                <a:spcPts val="0"/>
              </a:spcBef>
              <a:spcAft>
                <a:spcPts val="1500"/>
              </a:spcAft>
              <a:buClrTx/>
              <a:buSzPct val="75000"/>
              <a:buFont typeface="Wingdings 3" panose="05040102010807070707" pitchFamily="18" charset="2"/>
              <a:buChar char=""/>
            </a:pPr>
            <a:r>
              <a:rPr lang="en-US" sz="1200" dirty="0"/>
              <a:t>Student assignment was not evaluated across dimensions. The goals for the analysis of student assignment were to understand how closely student assignments via BPS’ algorithm matched preferences and to understand average distances traveled to school based on grade level  </a:t>
            </a:r>
          </a:p>
          <a:p>
            <a:pPr marL="144000" indent="-144000">
              <a:spcBef>
                <a:spcPts val="0"/>
              </a:spcBef>
              <a:buClrTx/>
              <a:buSzPct val="75000"/>
              <a:buFont typeface="Wingdings 3" panose="05040102010807070707" pitchFamily="18" charset="2"/>
              <a:buChar char=""/>
            </a:pPr>
            <a:r>
              <a:rPr lang="en-US" sz="1300" dirty="0"/>
              <a:t>Data domains are listed on pages 6-9 by overall domain ratings (greatest risk, moderate risk, least risk) and associated observations and areas of opportunity </a:t>
            </a:r>
          </a:p>
        </p:txBody>
      </p:sp>
      <p:sp>
        <p:nvSpPr>
          <p:cNvPr id="19" name="Rectangle 18">
            <a:extLst>
              <a:ext uri="{FF2B5EF4-FFF2-40B4-BE49-F238E27FC236}">
                <a16:creationId xmlns:a16="http://schemas.microsoft.com/office/drawing/2014/main" id="{53804167-137B-4C14-A9B4-0F22E83FA51D}"/>
              </a:ext>
            </a:extLst>
          </p:cNvPr>
          <p:cNvSpPr/>
          <p:nvPr/>
        </p:nvSpPr>
        <p:spPr>
          <a:xfrm>
            <a:off x="612775" y="4278387"/>
            <a:ext cx="1476918" cy="1827627"/>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Data domain opportunities summary</a:t>
            </a:r>
          </a:p>
        </p:txBody>
      </p:sp>
      <p:sp>
        <p:nvSpPr>
          <p:cNvPr id="18" name="Content Placeholder 2">
            <a:extLst>
              <a:ext uri="{FF2B5EF4-FFF2-40B4-BE49-F238E27FC236}">
                <a16:creationId xmlns:a16="http://schemas.microsoft.com/office/drawing/2014/main" id="{7C35329B-D32F-4071-8BAD-7FEA2FDC9364}"/>
              </a:ext>
            </a:extLst>
          </p:cNvPr>
          <p:cNvSpPr txBox="1">
            <a:spLocks/>
          </p:cNvSpPr>
          <p:nvPr/>
        </p:nvSpPr>
        <p:spPr>
          <a:xfrm>
            <a:off x="2187081" y="4278386"/>
            <a:ext cx="9436594" cy="1827628"/>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126000" lvl="1" indent="-126000">
              <a:spcBef>
                <a:spcPts val="300"/>
              </a:spcBef>
              <a:spcAft>
                <a:spcPts val="1800"/>
              </a:spcAft>
              <a:buClrTx/>
              <a:buSzPct val="75000"/>
              <a:buFont typeface="Wingdings 3" panose="05040102010807070707" pitchFamily="18" charset="2"/>
              <a:buChar char=""/>
            </a:pPr>
            <a:r>
              <a:rPr lang="en-US" sz="1300" dirty="0"/>
              <a:t>Domain-specific observations dictated the related opportunities for improvement captured in the report </a:t>
            </a:r>
          </a:p>
          <a:p>
            <a:pPr marL="126000" lvl="1" indent="-126000">
              <a:spcBef>
                <a:spcPts val="300"/>
              </a:spcBef>
              <a:spcAft>
                <a:spcPts val="1800"/>
              </a:spcAft>
              <a:buClrTx/>
              <a:buSzPct val="75000"/>
              <a:buFont typeface="Wingdings 3" panose="05040102010807070707" pitchFamily="18" charset="2"/>
              <a:buChar char=""/>
            </a:pPr>
            <a:r>
              <a:rPr lang="en-US" sz="1300" dirty="0"/>
              <a:t>In total, across all data domains, there are 61 opportunities for improvement </a:t>
            </a:r>
          </a:p>
          <a:p>
            <a:pPr marL="126000" lvl="1" indent="-126000">
              <a:spcBef>
                <a:spcPts val="300"/>
              </a:spcBef>
              <a:spcAft>
                <a:spcPts val="1800"/>
              </a:spcAft>
              <a:buClrTx/>
              <a:buSzPct val="75000"/>
              <a:buFont typeface="Wingdings 3" panose="05040102010807070707" pitchFamily="18" charset="2"/>
              <a:buChar char=""/>
            </a:pPr>
            <a:r>
              <a:rPr lang="en-US" sz="1300" dirty="0"/>
              <a:t>10 of the 61 identified opportunities for improvement are associated with the dimensions rated as high risk</a:t>
            </a:r>
          </a:p>
          <a:p>
            <a:pPr marL="126000" lvl="1" indent="-126000">
              <a:spcBef>
                <a:spcPts val="300"/>
              </a:spcBef>
              <a:buClrTx/>
              <a:buSzPct val="75000"/>
              <a:buFont typeface="Wingdings 3" panose="05040102010807070707" pitchFamily="18" charset="2"/>
              <a:buChar char=""/>
            </a:pPr>
            <a:r>
              <a:rPr lang="en-US" sz="1300" dirty="0"/>
              <a:t>For additional detail on domain-specific opportunities, please refer to the relevant data domain section within the report</a:t>
            </a:r>
          </a:p>
        </p:txBody>
      </p:sp>
      <p:sp>
        <p:nvSpPr>
          <p:cNvPr id="17" name="footnote_6381079335387730187" descr="Footnote">
            <a:extLst>
              <a:ext uri="{FF2B5EF4-FFF2-40B4-BE49-F238E27FC236}">
                <a16:creationId xmlns:a16="http://schemas.microsoft.com/office/drawing/2014/main" id="{97ADFD57-F042-4B49-9273-A6EB4A4DA11E}"/>
              </a:ext>
            </a:extLst>
          </p:cNvPr>
          <p:cNvSpPr txBox="1"/>
          <p:nvPr/>
        </p:nvSpPr>
        <p:spPr>
          <a:xfrm>
            <a:off x="612775" y="6144768"/>
            <a:ext cx="2960413" cy="40422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See slide </a:t>
            </a:r>
            <a:r>
              <a:rPr lang="en-US" sz="800" dirty="0">
                <a:solidFill>
                  <a:schemeClr val="bg1"/>
                </a:solidFill>
                <a:cs typeface="Arial" panose="020B0604020202020204" pitchFamily="34" charset="0"/>
              </a:rPr>
              <a:t>20 of the full report</a:t>
            </a:r>
            <a:r>
              <a:rPr lang="en-US" sz="800" dirty="0">
                <a:solidFill>
                  <a:srgbClr val="2E2E38"/>
                </a:solidFill>
                <a:cs typeface="Arial" panose="020B0604020202020204" pitchFamily="34" charset="0"/>
              </a:rPr>
              <a:t> for risk rubric</a:t>
            </a:r>
          </a:p>
        </p:txBody>
      </p:sp>
      <p:sp>
        <p:nvSpPr>
          <p:cNvPr id="13" name="TextBox 12">
            <a:extLst>
              <a:ext uri="{FF2B5EF4-FFF2-40B4-BE49-F238E27FC236}">
                <a16:creationId xmlns:a16="http://schemas.microsoft.com/office/drawing/2014/main" id="{EA7EA3DE-CC50-4B95-8B5F-4F1758FF1179}"/>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4</a:t>
            </a:fld>
            <a:endParaRPr dirty="0"/>
          </a:p>
        </p:txBody>
      </p:sp>
    </p:spTree>
    <p:extLst>
      <p:ext uri="{BB962C8B-B14F-4D97-AF65-F5344CB8AC3E}">
        <p14:creationId xmlns:p14="http://schemas.microsoft.com/office/powerpoint/2010/main" val="10539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279658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 name="think-cell Slide" r:id="rId19" imgW="415" imgH="416" progId="TCLayout.ActiveDocument.1">
                  <p:embed/>
                </p:oleObj>
              </mc:Choice>
              <mc:Fallback>
                <p:oleObj name="think-cell Slide" r:id="rId19" imgW="415" imgH="416" progId="TCLayout.ActiveDocument.1">
                  <p:embed/>
                  <p:pic>
                    <p:nvPic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EB2245B-5C9D-404F-9D96-25B3898EDCB6}"/>
              </a:ext>
            </a:extLst>
          </p:cNvPr>
          <p:cNvSpPr>
            <a:spLocks noGrp="1"/>
          </p:cNvSpPr>
          <p:nvPr>
            <p:ph type="title"/>
          </p:nvPr>
        </p:nvSpPr>
        <p:spPr/>
        <p:txBody>
          <a:bodyPr vert="horz"/>
          <a:lstStyle/>
          <a:p>
            <a:r>
              <a:rPr lang="de-DE"/>
              <a:t>Executive summary (3/8)</a:t>
            </a:r>
            <a:endParaRPr lang="de-DE" sz="1600">
              <a:highlight>
                <a:srgbClr val="FFFF00"/>
              </a:highlight>
            </a:endParaRPr>
          </a:p>
        </p:txBody>
      </p:sp>
      <p:sp>
        <p:nvSpPr>
          <p:cNvPr id="111" name="Arrow: Left-Right 110">
            <a:extLst>
              <a:ext uri="{FF2B5EF4-FFF2-40B4-BE49-F238E27FC236}">
                <a16:creationId xmlns:a16="http://schemas.microsoft.com/office/drawing/2014/main" id="{761946FD-A48B-4812-866C-BED46DAC1FE6}"/>
              </a:ext>
            </a:extLst>
          </p:cNvPr>
          <p:cNvSpPr/>
          <p:nvPr/>
        </p:nvSpPr>
        <p:spPr>
          <a:xfrm>
            <a:off x="1758146" y="1420799"/>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Composite risk ratings, by data domain</a:t>
            </a:r>
            <a:endParaRPr lang="en-US" sz="1200" dirty="0">
              <a:solidFill>
                <a:schemeClr val="bg1"/>
              </a:solidFill>
            </a:endParaRPr>
          </a:p>
        </p:txBody>
      </p:sp>
      <p:cxnSp>
        <p:nvCxnSpPr>
          <p:cNvPr id="112" name="Straight Connector 111">
            <a:extLst>
              <a:ext uri="{FF2B5EF4-FFF2-40B4-BE49-F238E27FC236}">
                <a16:creationId xmlns:a16="http://schemas.microsoft.com/office/drawing/2014/main" id="{B0903719-854E-4FA2-9323-2F1BF0CA1215}"/>
              </a:ext>
              <a:ext uri="{C183D7F6-B498-43B3-948B-1728B52AA6E4}">
                <adec:decorative xmlns:adec="http://schemas.microsoft.com/office/drawing/2017/decorative" val="1"/>
              </a:ext>
            </a:extLst>
          </p:cNvPr>
          <p:cNvCxnSpPr>
            <a:stCxn id="111" idx="4"/>
            <a:endCxn id="111" idx="6"/>
          </p:cNvCxnSpPr>
          <p:nvPr/>
        </p:nvCxnSpPr>
        <p:spPr>
          <a:xfrm>
            <a:off x="1758146" y="1678168"/>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 name="Table 6380723481983799272">
            <a:extLst>
              <a:ext uri="{FF2B5EF4-FFF2-40B4-BE49-F238E27FC236}">
                <a16:creationId xmlns:a16="http://schemas.microsoft.com/office/drawing/2014/main" id="{555D3CB8-371B-48D6-8B94-B278D2245641}"/>
              </a:ext>
            </a:extLst>
          </p:cNvPr>
          <p:cNvGraphicFramePr>
            <a:graphicFrameLocks noGrp="1"/>
          </p:cNvGraphicFramePr>
          <p:nvPr>
            <p:custDataLst>
              <p:tags r:id="rId3"/>
            </p:custDataLst>
          </p:nvPr>
        </p:nvGraphicFramePr>
        <p:xfrm>
          <a:off x="1079629" y="1796150"/>
          <a:ext cx="4834154" cy="3806199"/>
        </p:xfrm>
        <a:graphic>
          <a:graphicData uri="http://schemas.openxmlformats.org/drawingml/2006/table">
            <a:tbl>
              <a:tblPr firstRow="1" bandRow="1">
                <a:tableStyleId>{5C22544A-7EE6-4342-B048-85BDC9FD1C3A}</a:tableStyleId>
              </a:tblPr>
              <a:tblGrid>
                <a:gridCol w="1543565">
                  <a:extLst>
                    <a:ext uri="{9D8B030D-6E8A-4147-A177-3AD203B41FA5}">
                      <a16:colId xmlns:a16="http://schemas.microsoft.com/office/drawing/2014/main" val="1000314679"/>
                    </a:ext>
                  </a:extLst>
                </a:gridCol>
                <a:gridCol w="3290589">
                  <a:extLst>
                    <a:ext uri="{9D8B030D-6E8A-4147-A177-3AD203B41FA5}">
                      <a16:colId xmlns:a16="http://schemas.microsoft.com/office/drawing/2014/main" val="4193450703"/>
                    </a:ext>
                  </a:extLst>
                </a:gridCol>
              </a:tblGrid>
              <a:tr h="347753">
                <a:tc>
                  <a:txBody>
                    <a:bodyPr/>
                    <a:lstStyle/>
                    <a:p>
                      <a:pPr marL="0" indent="-126000" algn="ctr">
                        <a:buClr>
                          <a:srgbClr val="1A9AFA"/>
                        </a:buClr>
                        <a:buSzPct val="75000"/>
                        <a:buFontTx/>
                        <a:buNone/>
                      </a:pPr>
                      <a:r>
                        <a:rPr lang="en-US" sz="1400" b="0" dirty="0">
                          <a:solidFill>
                            <a:schemeClr val="tx1"/>
                          </a:solidFill>
                          <a:latin typeface="+mj-lt"/>
                        </a:rPr>
                        <a:t>Composite risk rating</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a:r>
                        <a:rPr lang="de-DE" sz="1400" b="0" kern="1200">
                          <a:solidFill>
                            <a:schemeClr val="tx1"/>
                          </a:solidFill>
                          <a:latin typeface="+mj-lt"/>
                          <a:ea typeface="+mn-ea"/>
                          <a:cs typeface="+mn-cs"/>
                        </a:rPr>
                        <a:t>Data domain (composite risk score)</a:t>
                      </a:r>
                      <a:r>
                        <a:rPr lang="de-DE" sz="1400" b="0" kern="1200" baseline="30000">
                          <a:solidFill>
                            <a:schemeClr val="tx1"/>
                          </a:solidFill>
                          <a:latin typeface="+mj-lt"/>
                          <a:ea typeface="+mn-ea"/>
                          <a:cs typeface="+mn-cs"/>
                        </a:rPr>
                        <a:t>1</a:t>
                      </a:r>
                      <a:endParaRPr lang="de-DE" sz="1400" b="0" kern="1200">
                        <a:solidFill>
                          <a:schemeClr val="tx1"/>
                        </a:solidFill>
                        <a:latin typeface="+mj-lt"/>
                        <a:ea typeface="+mn-ea"/>
                        <a:cs typeface="+mn-cs"/>
                      </a:endParaRP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1126493">
                <a:tc>
                  <a:txBody>
                    <a:bodyPr/>
                    <a:lstStyle/>
                    <a:p>
                      <a:pPr marL="0" indent="-126000" algn="ctr">
                        <a:buClr>
                          <a:srgbClr val="1A9AFA"/>
                        </a:buClr>
                        <a:buSzPct val="75000"/>
                        <a:buFontTx/>
                        <a:buNone/>
                      </a:pPr>
                      <a:endParaRPr lang="en-US" sz="1400" b="0" dirty="0">
                        <a:solidFill>
                          <a:schemeClr val="bg1"/>
                        </a:solidFill>
                        <a:latin typeface="+mj-lt"/>
                      </a:endParaRPr>
                    </a:p>
                    <a:p>
                      <a:pPr marL="0" indent="-126000" algn="ctr">
                        <a:buClr>
                          <a:srgbClr val="1A9AFA"/>
                        </a:buClr>
                        <a:buSzPct val="75000"/>
                        <a:buFontTx/>
                        <a:buNone/>
                      </a:pPr>
                      <a:endParaRPr lang="en-US" sz="1400" b="0" dirty="0">
                        <a:solidFill>
                          <a:schemeClr val="bg1"/>
                        </a:solidFill>
                        <a:latin typeface="+mj-lt"/>
                      </a:endParaRPr>
                    </a:p>
                    <a:p>
                      <a:pPr marL="0" indent="-126000" algn="ctr">
                        <a:buClr>
                          <a:srgbClr val="1A9AFA"/>
                        </a:buClr>
                        <a:buSzPct val="75000"/>
                        <a:buFontTx/>
                        <a:buNone/>
                      </a:pPr>
                      <a:r>
                        <a:rPr lang="en-US" sz="1400" b="0" dirty="0">
                          <a:solidFill>
                            <a:schemeClr val="bg1"/>
                          </a:solidFill>
                          <a:latin typeface="+mj-lt"/>
                        </a:rPr>
                        <a:t>Greatest risk</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lvl="0" indent="-126000" algn="l" rtl="0" fontAlgn="t">
                        <a:lnSpc>
                          <a:spcPct val="100000"/>
                        </a:lnSpc>
                        <a:spcAft>
                          <a:spcPts val="200"/>
                        </a:spcAft>
                        <a:buClrTx/>
                        <a:buSzPct val="75000"/>
                        <a:buFont typeface="Wingdings 3" panose="05040102010807070707" pitchFamily="18" charset="2"/>
                        <a:buChar char=""/>
                      </a:pPr>
                      <a:r>
                        <a:rPr lang="en-US" sz="1400" u="none" strike="noStrike" kern="1200" dirty="0">
                          <a:solidFill>
                            <a:schemeClr val="bg1"/>
                          </a:solidFill>
                          <a:effectLst/>
                          <a:latin typeface="+mn-lt"/>
                          <a:ea typeface="+mn-ea"/>
                          <a:cs typeface="Arial" panose="020B0604020202020204" pitchFamily="34" charset="0"/>
                        </a:rPr>
                        <a:t>Student exit – withdrawals (15)</a:t>
                      </a:r>
                    </a:p>
                    <a:p>
                      <a:pPr marL="126000" lvl="0" indent="-126000" algn="l" rtl="0" fontAlgn="t">
                        <a:lnSpc>
                          <a:spcPct val="100000"/>
                        </a:lnSpc>
                        <a:spcAft>
                          <a:spcPts val="200"/>
                        </a:spcAft>
                        <a:buClrTx/>
                        <a:buSzPct val="75000"/>
                        <a:buFont typeface="Wingdings 3" panose="05040102010807070707" pitchFamily="18" charset="2"/>
                        <a:buChar char=""/>
                      </a:pPr>
                      <a:r>
                        <a:rPr lang="en-US" sz="1400" u="none" strike="noStrike" kern="1200" dirty="0">
                          <a:solidFill>
                            <a:schemeClr val="bg1"/>
                          </a:solidFill>
                          <a:effectLst/>
                          <a:latin typeface="+mn-lt"/>
                          <a:ea typeface="+mn-ea"/>
                          <a:cs typeface="Arial" panose="020B0604020202020204" pitchFamily="34" charset="0"/>
                        </a:rPr>
                        <a:t>Student restraints (15)</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r h="1126493">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dirty="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dirty="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dirty="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r>
                        <a:rPr lang="en-US" sz="1400" b="0" dirty="0">
                          <a:solidFill>
                            <a:schemeClr val="bg1"/>
                          </a:solidFill>
                          <a:latin typeface="+mj-lt"/>
                        </a:rPr>
                        <a:t>Moderate risk</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AM bus – on time performance (14)</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Special Education (11)</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Parental complaints (10)</a:t>
                      </a:r>
                      <a:endParaRPr lang="en-US" sz="1400" b="0" dirty="0">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3485540"/>
                  </a:ext>
                </a:extLst>
              </a:tr>
              <a:tr h="1126493">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r>
                        <a:rPr lang="en-US" sz="1400" b="0" dirty="0">
                          <a:solidFill>
                            <a:schemeClr val="bg1"/>
                          </a:solidFill>
                          <a:latin typeface="+mj-lt"/>
                        </a:rPr>
                        <a:t>Least risk</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lvl="0" indent="-126000" algn="l">
                        <a:buClrTx/>
                        <a:buSzPct val="75000"/>
                        <a:buFont typeface="Wingdings 3" panose="05040102010807070707" pitchFamily="18" charset="2"/>
                        <a:buChar char=""/>
                      </a:pPr>
                      <a:r>
                        <a:rPr lang="en-US" sz="1400" b="0" dirty="0">
                          <a:solidFill>
                            <a:srgbClr val="2E2E38"/>
                          </a:solidFill>
                          <a:latin typeface="+mj-lt"/>
                        </a:rPr>
                        <a:t>Student discipline (9)</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English Learners (9)</a:t>
                      </a:r>
                      <a:endParaRPr lang="en-US" sz="1400" b="0" dirty="0">
                        <a:solidFill>
                          <a:srgbClr val="2E2E38"/>
                        </a:solidFill>
                        <a:latin typeface="+mj-lt"/>
                      </a:endParaRPr>
                    </a:p>
                    <a:p>
                      <a:pPr marL="126000" lvl="0" indent="-126000" algn="l">
                        <a:buClrTx/>
                        <a:buSzPct val="75000"/>
                        <a:buFont typeface="Wingdings 3" panose="05040102010807070707" pitchFamily="18" charset="2"/>
                        <a:buChar char=""/>
                      </a:pPr>
                      <a:r>
                        <a:rPr lang="en-US" sz="1400" b="0" dirty="0">
                          <a:solidFill>
                            <a:srgbClr val="2E2E38"/>
                          </a:solidFill>
                          <a:latin typeface="+mj-lt"/>
                        </a:rPr>
                        <a:t>Student enrollment (8)</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26723542"/>
                  </a:ext>
                </a:extLst>
              </a:tr>
            </a:tbl>
          </a:graphicData>
        </a:graphic>
      </p:graphicFrame>
      <p:grpSp>
        <p:nvGrpSpPr>
          <p:cNvPr id="69" name="Traffic light_63807312010865528933">
            <a:extLst>
              <a:ext uri="{FF2B5EF4-FFF2-40B4-BE49-F238E27FC236}">
                <a16:creationId xmlns:a16="http://schemas.microsoft.com/office/drawing/2014/main" id="{3D6A8D57-BD6A-4861-A7D9-D4B0F7609018}"/>
              </a:ext>
              <a:ext uri="{C183D7F6-B498-43B3-948B-1728B52AA6E4}">
                <adec:decorative xmlns:adec="http://schemas.microsoft.com/office/drawing/2017/decorative" val="1"/>
              </a:ext>
            </a:extLst>
          </p:cNvPr>
          <p:cNvGrpSpPr>
            <a:grpSpLocks noChangeAspect="1"/>
          </p:cNvGrpSpPr>
          <p:nvPr>
            <p:custDataLst>
              <p:tags r:id="rId4"/>
            </p:custDataLst>
          </p:nvPr>
        </p:nvGrpSpPr>
        <p:grpSpPr>
          <a:xfrm>
            <a:off x="1734495" y="2506478"/>
            <a:ext cx="233834" cy="559277"/>
            <a:chOff x="201342" y="1895021"/>
            <a:chExt cx="172071" cy="411554"/>
          </a:xfrm>
        </p:grpSpPr>
        <p:sp>
          <p:nvSpPr>
            <p:cNvPr id="70" name="Rectangle: Rounded Corners 69">
              <a:extLst>
                <a:ext uri="{FF2B5EF4-FFF2-40B4-BE49-F238E27FC236}">
                  <a16:creationId xmlns:a16="http://schemas.microsoft.com/office/drawing/2014/main" id="{56CC0AAF-3111-4AAA-B5C0-436F0B64EE83}"/>
                </a:ext>
                <a:ext uri="{C183D7F6-B498-43B3-948B-1728B52AA6E4}">
                  <adec:decorative xmlns:adec="http://schemas.microsoft.com/office/drawing/2017/decorative" val="1"/>
                </a:ext>
              </a:extLst>
            </p:cNvPr>
            <p:cNvSpPr>
              <a:spLocks/>
            </p:cNvSpPr>
            <p:nvPr/>
          </p:nvSpPr>
          <p:spPr bwMode="auto">
            <a:xfrm>
              <a:off x="201342"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71" name="Freeform 28">
              <a:extLst>
                <a:ext uri="{FF2B5EF4-FFF2-40B4-BE49-F238E27FC236}">
                  <a16:creationId xmlns:a16="http://schemas.microsoft.com/office/drawing/2014/main" id="{0B7CDCDD-D388-4CD0-8B84-25755C43B390}"/>
                </a:ext>
                <a:ext uri="{C183D7F6-B498-43B3-948B-1728B52AA6E4}">
                  <adec:decorative xmlns:adec="http://schemas.microsoft.com/office/drawing/2017/decorative" val="1"/>
                </a:ext>
              </a:extLst>
            </p:cNvPr>
            <p:cNvSpPr>
              <a:spLocks noChangeAspect="1"/>
            </p:cNvSpPr>
            <p:nvPr>
              <p:custDataLst>
                <p:tags r:id="rId14"/>
              </p:custDataLst>
            </p:nvPr>
          </p:nvSpPr>
          <p:spPr bwMode="auto">
            <a:xfrm>
              <a:off x="241728" y="1931927"/>
              <a:ext cx="91300" cy="91300"/>
            </a:xfrm>
            <a:prstGeom prst="ellipse">
              <a:avLst/>
            </a:prstGeom>
            <a:solidFill>
              <a:srgbClr val="F04C3E"/>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72" name="Oval 71">
              <a:extLst>
                <a:ext uri="{FF2B5EF4-FFF2-40B4-BE49-F238E27FC236}">
                  <a16:creationId xmlns:a16="http://schemas.microsoft.com/office/drawing/2014/main" id="{CA7F7382-A8E1-455D-84EF-F37554EC4132}"/>
                </a:ext>
                <a:ext uri="{C183D7F6-B498-43B3-948B-1728B52AA6E4}">
                  <adec:decorative xmlns:adec="http://schemas.microsoft.com/office/drawing/2017/decorative" val="1"/>
                </a:ext>
              </a:extLst>
            </p:cNvPr>
            <p:cNvSpPr>
              <a:spLocks noChangeAspect="1"/>
            </p:cNvSpPr>
            <p:nvPr>
              <p:custDataLst>
                <p:tags r:id="rId15"/>
              </p:custDataLst>
            </p:nvPr>
          </p:nvSpPr>
          <p:spPr bwMode="auto">
            <a:xfrm>
              <a:off x="241728" y="2055148"/>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73" name="Oval 72">
              <a:extLst>
                <a:ext uri="{FF2B5EF4-FFF2-40B4-BE49-F238E27FC236}">
                  <a16:creationId xmlns:a16="http://schemas.microsoft.com/office/drawing/2014/main" id="{06B3C707-416C-45D4-AF47-1B524A76C80D}"/>
                </a:ext>
                <a:ext uri="{C183D7F6-B498-43B3-948B-1728B52AA6E4}">
                  <adec:decorative xmlns:adec="http://schemas.microsoft.com/office/drawing/2017/decorative" val="1"/>
                </a:ext>
              </a:extLst>
            </p:cNvPr>
            <p:cNvSpPr>
              <a:spLocks noChangeAspect="1"/>
            </p:cNvSpPr>
            <p:nvPr>
              <p:custDataLst>
                <p:tags r:id="rId16"/>
              </p:custDataLst>
            </p:nvPr>
          </p:nvSpPr>
          <p:spPr bwMode="auto">
            <a:xfrm>
              <a:off x="241728" y="2178369"/>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grpSp>
      <p:grpSp>
        <p:nvGrpSpPr>
          <p:cNvPr id="74" name="Traffic light_63807312013468157334">
            <a:extLst>
              <a:ext uri="{FF2B5EF4-FFF2-40B4-BE49-F238E27FC236}">
                <a16:creationId xmlns:a16="http://schemas.microsoft.com/office/drawing/2014/main" id="{15E32BF7-D9FF-4715-875A-B885BDE4A783}"/>
              </a:ext>
              <a:ext uri="{C183D7F6-B498-43B3-948B-1728B52AA6E4}">
                <adec:decorative xmlns:adec="http://schemas.microsoft.com/office/drawing/2017/decorative" val="1"/>
              </a:ext>
            </a:extLst>
          </p:cNvPr>
          <p:cNvGrpSpPr>
            <a:grpSpLocks noChangeAspect="1"/>
          </p:cNvGrpSpPr>
          <p:nvPr>
            <p:custDataLst>
              <p:tags r:id="rId5"/>
            </p:custDataLst>
          </p:nvPr>
        </p:nvGrpSpPr>
        <p:grpSpPr>
          <a:xfrm>
            <a:off x="1734495" y="3632971"/>
            <a:ext cx="233834" cy="559277"/>
            <a:chOff x="201342" y="1895021"/>
            <a:chExt cx="172071" cy="411554"/>
          </a:xfrm>
        </p:grpSpPr>
        <p:sp>
          <p:nvSpPr>
            <p:cNvPr id="75" name="Rectangle: Rounded Corners 74">
              <a:extLst>
                <a:ext uri="{FF2B5EF4-FFF2-40B4-BE49-F238E27FC236}">
                  <a16:creationId xmlns:a16="http://schemas.microsoft.com/office/drawing/2014/main" id="{1C5CACEF-090D-4D63-8847-D8229993E572}"/>
                </a:ext>
                <a:ext uri="{C183D7F6-B498-43B3-948B-1728B52AA6E4}">
                  <adec:decorative xmlns:adec="http://schemas.microsoft.com/office/drawing/2017/decorative" val="1"/>
                </a:ext>
              </a:extLst>
            </p:cNvPr>
            <p:cNvSpPr>
              <a:spLocks/>
            </p:cNvSpPr>
            <p:nvPr/>
          </p:nvSpPr>
          <p:spPr bwMode="auto">
            <a:xfrm>
              <a:off x="201342"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76" name="Freeform 28">
              <a:extLst>
                <a:ext uri="{FF2B5EF4-FFF2-40B4-BE49-F238E27FC236}">
                  <a16:creationId xmlns:a16="http://schemas.microsoft.com/office/drawing/2014/main" id="{63F1BB85-F5B1-4CCA-A580-9D339DDC3AEF}"/>
                </a:ext>
                <a:ext uri="{C183D7F6-B498-43B3-948B-1728B52AA6E4}">
                  <adec:decorative xmlns:adec="http://schemas.microsoft.com/office/drawing/2017/decorative" val="1"/>
                </a:ext>
              </a:extLst>
            </p:cNvPr>
            <p:cNvSpPr>
              <a:spLocks noChangeAspect="1"/>
            </p:cNvSpPr>
            <p:nvPr>
              <p:custDataLst>
                <p:tags r:id="rId11"/>
              </p:custDataLst>
            </p:nvPr>
          </p:nvSpPr>
          <p:spPr bwMode="auto">
            <a:xfrm>
              <a:off x="241728" y="1931927"/>
              <a:ext cx="91300" cy="91300"/>
            </a:xfrm>
            <a:prstGeom prst="ellipse">
              <a:avLst/>
            </a:prstGeom>
            <a:solidFill>
              <a:srgbClr val="FFFFFF"/>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77" name="Oval 76">
              <a:extLst>
                <a:ext uri="{FF2B5EF4-FFF2-40B4-BE49-F238E27FC236}">
                  <a16:creationId xmlns:a16="http://schemas.microsoft.com/office/drawing/2014/main" id="{9EF219E8-89FD-436D-B468-C6C35DA905B2}"/>
                </a:ext>
                <a:ext uri="{C183D7F6-B498-43B3-948B-1728B52AA6E4}">
                  <adec:decorative xmlns:adec="http://schemas.microsoft.com/office/drawing/2017/decorative" val="1"/>
                </a:ext>
              </a:extLst>
            </p:cNvPr>
            <p:cNvSpPr>
              <a:spLocks noChangeAspect="1"/>
            </p:cNvSpPr>
            <p:nvPr>
              <p:custDataLst>
                <p:tags r:id="rId12"/>
              </p:custDataLst>
            </p:nvPr>
          </p:nvSpPr>
          <p:spPr bwMode="auto">
            <a:xfrm>
              <a:off x="241728" y="2055148"/>
              <a:ext cx="91300" cy="91300"/>
            </a:xfrm>
            <a:prstGeom prst="ellipse">
              <a:avLst/>
            </a:prstGeom>
            <a:solidFill>
              <a:schemeClr val="tx2"/>
            </a:solidFill>
            <a:ln w="9525">
              <a:solidFill>
                <a:schemeClr val="tx1"/>
              </a:solid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78" name="Oval 77">
              <a:extLst>
                <a:ext uri="{FF2B5EF4-FFF2-40B4-BE49-F238E27FC236}">
                  <a16:creationId xmlns:a16="http://schemas.microsoft.com/office/drawing/2014/main" id="{FE86DDA7-9FCA-4395-8A57-F5459E36B3B6}"/>
                </a:ext>
                <a:ext uri="{C183D7F6-B498-43B3-948B-1728B52AA6E4}">
                  <adec:decorative xmlns:adec="http://schemas.microsoft.com/office/drawing/2017/decorative" val="1"/>
                </a:ext>
              </a:extLst>
            </p:cNvPr>
            <p:cNvSpPr>
              <a:spLocks noChangeAspect="1"/>
            </p:cNvSpPr>
            <p:nvPr>
              <p:custDataLst>
                <p:tags r:id="rId13"/>
              </p:custDataLst>
            </p:nvPr>
          </p:nvSpPr>
          <p:spPr bwMode="auto">
            <a:xfrm>
              <a:off x="241728" y="2178369"/>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grpSp>
      <p:grpSp>
        <p:nvGrpSpPr>
          <p:cNvPr id="104" name="Traffic light_63807312022873461540">
            <a:extLst>
              <a:ext uri="{FF2B5EF4-FFF2-40B4-BE49-F238E27FC236}">
                <a16:creationId xmlns:a16="http://schemas.microsoft.com/office/drawing/2014/main" id="{2EF5A96B-3517-4FF4-809F-1EEF108FB568}"/>
              </a:ext>
              <a:ext uri="{C183D7F6-B498-43B3-948B-1728B52AA6E4}">
                <adec:decorative xmlns:adec="http://schemas.microsoft.com/office/drawing/2017/decorative" val="1"/>
              </a:ext>
            </a:extLst>
          </p:cNvPr>
          <p:cNvGrpSpPr>
            <a:grpSpLocks noChangeAspect="1"/>
          </p:cNvGrpSpPr>
          <p:nvPr>
            <p:custDataLst>
              <p:tags r:id="rId6"/>
            </p:custDataLst>
          </p:nvPr>
        </p:nvGrpSpPr>
        <p:grpSpPr>
          <a:xfrm>
            <a:off x="1734495" y="4759464"/>
            <a:ext cx="233834" cy="559277"/>
            <a:chOff x="623266" y="1895021"/>
            <a:chExt cx="172071" cy="411554"/>
          </a:xfrm>
        </p:grpSpPr>
        <p:sp>
          <p:nvSpPr>
            <p:cNvPr id="105" name="Rectangle: Rounded Corners 104">
              <a:extLst>
                <a:ext uri="{FF2B5EF4-FFF2-40B4-BE49-F238E27FC236}">
                  <a16:creationId xmlns:a16="http://schemas.microsoft.com/office/drawing/2014/main" id="{20BBF47B-071A-4308-A6C5-11EF4A7EE076}"/>
                </a:ext>
                <a:ext uri="{C183D7F6-B498-43B3-948B-1728B52AA6E4}">
                  <adec:decorative xmlns:adec="http://schemas.microsoft.com/office/drawing/2017/decorative" val="1"/>
                </a:ext>
              </a:extLst>
            </p:cNvPr>
            <p:cNvSpPr>
              <a:spLocks/>
            </p:cNvSpPr>
            <p:nvPr/>
          </p:nvSpPr>
          <p:spPr bwMode="auto">
            <a:xfrm>
              <a:off x="623266"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106" name="Freeform 28">
              <a:extLst>
                <a:ext uri="{FF2B5EF4-FFF2-40B4-BE49-F238E27FC236}">
                  <a16:creationId xmlns:a16="http://schemas.microsoft.com/office/drawing/2014/main" id="{F9F11A47-B536-4BF4-9ADD-ADA6E3BFD444}"/>
                </a:ext>
                <a:ext uri="{C183D7F6-B498-43B3-948B-1728B52AA6E4}">
                  <adec:decorative xmlns:adec="http://schemas.microsoft.com/office/drawing/2017/decorative" val="1"/>
                </a:ext>
              </a:extLst>
            </p:cNvPr>
            <p:cNvSpPr>
              <a:spLocks noChangeAspect="1"/>
            </p:cNvSpPr>
            <p:nvPr>
              <p:custDataLst>
                <p:tags r:id="rId8"/>
              </p:custDataLst>
            </p:nvPr>
          </p:nvSpPr>
          <p:spPr bwMode="auto">
            <a:xfrm>
              <a:off x="663652" y="2178369"/>
              <a:ext cx="91300" cy="91300"/>
            </a:xfrm>
            <a:prstGeom prst="ellipse">
              <a:avLst/>
            </a:prstGeom>
            <a:solidFill>
              <a:schemeClr val="accent1">
                <a:lumMod val="20000"/>
                <a:lumOff val="80000"/>
              </a:schemeClr>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107" name="Oval 106">
              <a:extLst>
                <a:ext uri="{FF2B5EF4-FFF2-40B4-BE49-F238E27FC236}">
                  <a16:creationId xmlns:a16="http://schemas.microsoft.com/office/drawing/2014/main" id="{1AC2628E-1F0C-4183-B9CC-B3C8A5D13DC2}"/>
                </a:ext>
                <a:ext uri="{C183D7F6-B498-43B3-948B-1728B52AA6E4}">
                  <adec:decorative xmlns:adec="http://schemas.microsoft.com/office/drawing/2017/decorative" val="1"/>
                </a:ext>
              </a:extLst>
            </p:cNvPr>
            <p:cNvSpPr>
              <a:spLocks noChangeAspect="1"/>
            </p:cNvSpPr>
            <p:nvPr>
              <p:custDataLst>
                <p:tags r:id="rId9"/>
              </p:custDataLst>
            </p:nvPr>
          </p:nvSpPr>
          <p:spPr bwMode="auto">
            <a:xfrm>
              <a:off x="663652" y="2055148"/>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108" name="Oval 107">
              <a:extLst>
                <a:ext uri="{FF2B5EF4-FFF2-40B4-BE49-F238E27FC236}">
                  <a16:creationId xmlns:a16="http://schemas.microsoft.com/office/drawing/2014/main" id="{D2DDC42B-A075-412D-A494-040694CED4A8}"/>
                </a:ext>
                <a:ext uri="{C183D7F6-B498-43B3-948B-1728B52AA6E4}">
                  <adec:decorative xmlns:adec="http://schemas.microsoft.com/office/drawing/2017/decorative" val="1"/>
                </a:ext>
              </a:extLst>
            </p:cNvPr>
            <p:cNvSpPr>
              <a:spLocks noChangeAspect="1"/>
            </p:cNvSpPr>
            <p:nvPr>
              <p:custDataLst>
                <p:tags r:id="rId10"/>
              </p:custDataLst>
            </p:nvPr>
          </p:nvSpPr>
          <p:spPr bwMode="auto">
            <a:xfrm>
              <a:off x="663652" y="1931927"/>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grpSp>
      <p:sp>
        <p:nvSpPr>
          <p:cNvPr id="114" name="Arrow: Left-Right 113">
            <a:extLst>
              <a:ext uri="{FF2B5EF4-FFF2-40B4-BE49-F238E27FC236}">
                <a16:creationId xmlns:a16="http://schemas.microsoft.com/office/drawing/2014/main" id="{FD65BF46-8E3A-4722-BC77-DE1056C89551}"/>
              </a:ext>
            </a:extLst>
          </p:cNvPr>
          <p:cNvSpPr/>
          <p:nvPr/>
        </p:nvSpPr>
        <p:spPr>
          <a:xfrm>
            <a:off x="7349456" y="1436006"/>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Risk rating approach</a:t>
            </a:r>
            <a:endParaRPr lang="en-US" sz="1200" dirty="0">
              <a:solidFill>
                <a:schemeClr val="bg1"/>
              </a:solidFill>
            </a:endParaRPr>
          </a:p>
        </p:txBody>
      </p:sp>
      <p:cxnSp>
        <p:nvCxnSpPr>
          <p:cNvPr id="115" name="Straight Connector 114">
            <a:extLst>
              <a:ext uri="{FF2B5EF4-FFF2-40B4-BE49-F238E27FC236}">
                <a16:creationId xmlns:a16="http://schemas.microsoft.com/office/drawing/2014/main" id="{97F6128A-5717-44E8-8ED5-F49144B25E14}"/>
              </a:ext>
              <a:ext uri="{C183D7F6-B498-43B3-948B-1728B52AA6E4}">
                <adec:decorative xmlns:adec="http://schemas.microsoft.com/office/drawing/2017/decorative" val="1"/>
              </a:ext>
            </a:extLst>
          </p:cNvPr>
          <p:cNvCxnSpPr>
            <a:stCxn id="114" idx="4"/>
            <a:endCxn id="114" idx="6"/>
          </p:cNvCxnSpPr>
          <p:nvPr/>
        </p:nvCxnSpPr>
        <p:spPr>
          <a:xfrm>
            <a:off x="7349456" y="1693375"/>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Bulleted list_63807312657711527642">
            <a:extLst>
              <a:ext uri="{FF2B5EF4-FFF2-40B4-BE49-F238E27FC236}">
                <a16:creationId xmlns:a16="http://schemas.microsoft.com/office/drawing/2014/main" id="{0B334091-D1C5-49F7-80BE-9FF6213F6B7E}"/>
              </a:ext>
            </a:extLst>
          </p:cNvPr>
          <p:cNvSpPr>
            <a:spLocks noChangeArrowheads="1"/>
          </p:cNvSpPr>
          <p:nvPr>
            <p:custDataLst>
              <p:tags r:id="rId7"/>
            </p:custDataLst>
          </p:nvPr>
        </p:nvSpPr>
        <p:spPr bwMode="auto">
          <a:xfrm>
            <a:off x="6633205" y="1796150"/>
            <a:ext cx="4819638" cy="2777683"/>
          </a:xfrm>
          <a:prstGeom prst="rect">
            <a:avLst/>
          </a:prstGeom>
          <a:noFill/>
          <a:ln w="12700">
            <a:noFill/>
            <a:miter lim="800000"/>
            <a:headEnd/>
            <a:tailEnd/>
          </a:ln>
          <a:effectLst/>
        </p:spPr>
        <p:txBody>
          <a:bodyPr wrap="square" lIns="0" tIns="0" rIns="0" bIns="0">
            <a:spAutoFit/>
          </a:bodyPr>
          <a:lstStyle/>
          <a:p>
            <a:pPr marL="144000" indent="-144000">
              <a:buSzPct val="75000"/>
              <a:buFont typeface="Wingdings 3" panose="05040102010807070707" pitchFamily="18" charset="2"/>
              <a:buChar char=""/>
            </a:pPr>
            <a:r>
              <a:rPr lang="en-US" altLang="de-DE" sz="1400" dirty="0">
                <a:solidFill>
                  <a:schemeClr val="bg1"/>
                </a:solidFill>
                <a:latin typeface="+mn-lt"/>
              </a:rPr>
              <a:t>After rating the data domains across all seven dimensions based on the rating rubric (see </a:t>
            </a:r>
            <a:r>
              <a:rPr lang="en-US" altLang="de-DE" sz="1400" dirty="0">
                <a:solidFill>
                  <a:schemeClr val="bg1"/>
                </a:solidFill>
              </a:rPr>
              <a:t>slide 20 of the full report</a:t>
            </a:r>
            <a:r>
              <a:rPr lang="en-US" altLang="de-DE" sz="1400" dirty="0">
                <a:solidFill>
                  <a:schemeClr val="bg1"/>
                </a:solidFill>
                <a:latin typeface="+mn-lt"/>
              </a:rPr>
              <a:t>), each data domain was assigned a relative composite level of risk based on th</a:t>
            </a:r>
            <a:r>
              <a:rPr lang="en-US" altLang="de-DE" sz="1400" dirty="0">
                <a:solidFill>
                  <a:schemeClr val="bg1"/>
                </a:solidFill>
              </a:rPr>
              <a:t>e following</a:t>
            </a:r>
            <a:r>
              <a:rPr lang="en-US" altLang="de-DE" sz="1400" dirty="0">
                <a:solidFill>
                  <a:schemeClr val="bg1"/>
                </a:solidFill>
                <a:latin typeface="+mn-lt"/>
              </a:rPr>
              <a:t> composite score ranges</a:t>
            </a:r>
            <a:r>
              <a:rPr lang="en-US" altLang="de-DE" sz="1400" baseline="30000" dirty="0">
                <a:solidFill>
                  <a:schemeClr val="bg1"/>
                </a:solidFill>
                <a:latin typeface="+mn-lt"/>
              </a:rPr>
              <a:t>1</a:t>
            </a:r>
            <a:r>
              <a:rPr lang="en-US" altLang="de-DE" sz="1400" dirty="0">
                <a:solidFill>
                  <a:schemeClr val="bg1"/>
                </a:solidFill>
                <a:latin typeface="+mn-lt"/>
              </a:rPr>
              <a:t>: </a:t>
            </a:r>
          </a:p>
          <a:p>
            <a:pPr marL="302400" lvl="1" indent="-144000">
              <a:buSzPct val="75000"/>
              <a:buFont typeface="Arial" panose="020B0604020202020204" pitchFamily="34" charset="0"/>
              <a:buChar char="–"/>
            </a:pPr>
            <a:r>
              <a:rPr lang="en-US" altLang="de-DE" sz="1400" dirty="0">
                <a:solidFill>
                  <a:schemeClr val="bg1"/>
                </a:solidFill>
                <a:latin typeface="+mn-lt"/>
              </a:rPr>
              <a:t>Greatest risk (&gt;=15)</a:t>
            </a:r>
          </a:p>
          <a:p>
            <a:pPr marL="302400" lvl="1" indent="-144000">
              <a:buSzPct val="75000"/>
              <a:buFont typeface="Arial" panose="020B0604020202020204" pitchFamily="34" charset="0"/>
              <a:buChar char="–"/>
            </a:pPr>
            <a:r>
              <a:rPr lang="en-US" altLang="de-DE" sz="1400" dirty="0">
                <a:solidFill>
                  <a:schemeClr val="bg1"/>
                </a:solidFill>
              </a:rPr>
              <a:t>Moderate risk (10-14)</a:t>
            </a:r>
            <a:endParaRPr lang="en-US" altLang="de-DE" sz="1400" dirty="0">
              <a:solidFill>
                <a:schemeClr val="bg1"/>
              </a:solidFill>
              <a:latin typeface="+mn-lt"/>
            </a:endParaRPr>
          </a:p>
          <a:p>
            <a:pPr marL="302400" lvl="1" indent="-144000">
              <a:spcAft>
                <a:spcPts val="1500"/>
              </a:spcAft>
              <a:buSzPct val="75000"/>
              <a:buFont typeface="Arial" panose="020B0604020202020204" pitchFamily="34" charset="0"/>
              <a:buChar char="–"/>
            </a:pPr>
            <a:r>
              <a:rPr lang="en-US" altLang="de-DE" sz="1400" dirty="0">
                <a:solidFill>
                  <a:schemeClr val="bg1"/>
                </a:solidFill>
              </a:rPr>
              <a:t>Least risk (&lt;=9)</a:t>
            </a:r>
            <a:endParaRPr lang="en-US" altLang="de-DE" sz="1400" dirty="0">
              <a:solidFill>
                <a:schemeClr val="bg1"/>
              </a:solidFill>
              <a:latin typeface="+mn-lt"/>
            </a:endParaRPr>
          </a:p>
          <a:p>
            <a:pPr marL="144000" indent="-144000">
              <a:buSzPct val="75000"/>
              <a:buFont typeface="Wingdings 3" panose="05040102010807070707" pitchFamily="18" charset="2"/>
              <a:buChar char=""/>
            </a:pPr>
            <a:r>
              <a:rPr lang="en-US" altLang="de-DE" sz="1400" dirty="0">
                <a:solidFill>
                  <a:schemeClr val="bg1"/>
                </a:solidFill>
                <a:latin typeface="+mn-lt"/>
              </a:rPr>
              <a:t>Select observations driving each data domain’s composite rating are detailed on the following four pages, along with the opportunities for improvement associated with those observations</a:t>
            </a:r>
          </a:p>
          <a:p>
            <a:pPr marL="144000" indent="-144000">
              <a:buSzPct val="75000"/>
              <a:buFont typeface="Wingdings 3" panose="05040102010807070707" pitchFamily="18" charset="2"/>
              <a:buChar char=""/>
            </a:pPr>
            <a:endParaRPr lang="en-US" altLang="de-DE" sz="1400" dirty="0">
              <a:solidFill>
                <a:schemeClr val="bg1"/>
              </a:solidFill>
            </a:endParaRPr>
          </a:p>
        </p:txBody>
      </p:sp>
      <p:sp>
        <p:nvSpPr>
          <p:cNvPr id="31" name="footnote_6381128198732986610" descr="Footnote">
            <a:extLst>
              <a:ext uri="{FF2B5EF4-FFF2-40B4-BE49-F238E27FC236}">
                <a16:creationId xmlns:a16="http://schemas.microsoft.com/office/drawing/2014/main" id="{DFD42966-C414-478E-A6AA-C5B0D34477F3}"/>
              </a:ext>
            </a:extLst>
          </p:cNvPr>
          <p:cNvSpPr txBox="1"/>
          <p:nvPr/>
        </p:nvSpPr>
        <p:spPr>
          <a:xfrm>
            <a:off x="609916" y="6051461"/>
            <a:ext cx="9985811" cy="347917"/>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To generate a composite risk rating for each data domain, dimension ratings of high, medium and low were assigned numeric values of 3, 2 and 1, respectively, and then totaled within a given data domain</a:t>
            </a:r>
          </a:p>
          <a:p>
            <a:pPr>
              <a:spcBef>
                <a:spcPct val="0"/>
              </a:spcBef>
              <a:spcAft>
                <a:spcPct val="0"/>
              </a:spcAft>
              <a:buSzPct val="100000"/>
            </a:pPr>
            <a:endParaRPr lang="en-US" sz="800" dirty="0">
              <a:solidFill>
                <a:srgbClr val="2E2E38"/>
              </a:solidFill>
              <a:cs typeface="Arial" panose="020B0604020202020204" pitchFamily="34" charset="0"/>
            </a:endParaRPr>
          </a:p>
        </p:txBody>
      </p:sp>
      <p:sp>
        <p:nvSpPr>
          <p:cNvPr id="35" name="TextBox 34">
            <a:extLst>
              <a:ext uri="{FF2B5EF4-FFF2-40B4-BE49-F238E27FC236}">
                <a16:creationId xmlns:a16="http://schemas.microsoft.com/office/drawing/2014/main" id="{ECC91EB3-D9B3-4DD4-8069-8258C1CA078E}"/>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30" name="Date Placeholder 3">
            <a:extLst>
              <a:ext uri="{FF2B5EF4-FFF2-40B4-BE49-F238E27FC236}">
                <a16:creationId xmlns:a16="http://schemas.microsoft.com/office/drawing/2014/main" id="{4E9085BD-C63A-4595-A2E0-7E5B03F1D2B4}"/>
              </a:ext>
            </a:extLst>
          </p:cNvPr>
          <p:cNvSpPr>
            <a:spLocks noGrp="1"/>
          </p:cNvSpPr>
          <p:nvPr>
            <p:ph type="dt" sz="half" idx="10"/>
          </p:nvPr>
        </p:nvSpPr>
        <p:spPr>
          <a:xfrm>
            <a:off x="9088016" y="6561447"/>
            <a:ext cx="1191258" cy="180000"/>
          </a:xfrm>
        </p:spPr>
        <p:txBody>
          <a:bodyPr/>
          <a:lstStyle/>
          <a:p>
            <a:r>
              <a:rPr lang="en-US" dirty="0"/>
              <a:t>February 2023</a:t>
            </a:r>
          </a:p>
        </p:txBody>
      </p:sp>
      <p:sp>
        <p:nvSpPr>
          <p:cNvPr id="4" name="Slide Number Placeholder 3">
            <a:extLst>
              <a:ext uri="{FF2B5EF4-FFF2-40B4-BE49-F238E27FC236}">
                <a16:creationId xmlns:a16="http://schemas.microsoft.com/office/drawing/2014/main" id="{E4A9E392-8ABA-454F-8C34-9CABD154BCB6}"/>
              </a:ext>
            </a:extLst>
          </p:cNvPr>
          <p:cNvSpPr>
            <a:spLocks noGrp="1"/>
          </p:cNvSpPr>
          <p:nvPr>
            <p:ph type="sldNum" sz="quarter" idx="12"/>
          </p:nvPr>
        </p:nvSpPr>
        <p:spPr/>
        <p:txBody>
          <a:bodyPr/>
          <a:lstStyle/>
          <a:p>
            <a:r>
              <a:rPr lang="en-IN" dirty="0"/>
              <a:t>Page </a:t>
            </a:r>
            <a:fld id="{F1BC30E3-FFE5-4B91-AA19-87A149EBB9EE}" type="slidenum">
              <a:rPr smtClean="0"/>
              <a:pPr/>
              <a:t>5</a:t>
            </a:fld>
            <a:endParaRPr dirty="0"/>
          </a:p>
        </p:txBody>
      </p:sp>
    </p:spTree>
    <p:extLst>
      <p:ext uri="{BB962C8B-B14F-4D97-AF65-F5344CB8AC3E}">
        <p14:creationId xmlns:p14="http://schemas.microsoft.com/office/powerpoint/2010/main" val="202469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88758098"/>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19460"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Executive summary (4/8)</a:t>
            </a:r>
            <a:endParaRPr lang="en-IN" dirty="0"/>
          </a:p>
        </p:txBody>
      </p:sp>
      <p:sp>
        <p:nvSpPr>
          <p:cNvPr id="15" name="Rectangle 14">
            <a:extLst>
              <a:ext uri="{FF2B5EF4-FFF2-40B4-BE49-F238E27FC236}">
                <a16:creationId xmlns:a16="http://schemas.microsoft.com/office/drawing/2014/main" id="{57AFF4BF-1369-4957-B5A3-A0AC4F4B37E3}"/>
              </a:ext>
            </a:extLst>
          </p:cNvPr>
          <p:cNvSpPr/>
          <p:nvPr/>
        </p:nvSpPr>
        <p:spPr>
          <a:xfrm>
            <a:off x="612775" y="1149909"/>
            <a:ext cx="1476919" cy="4555567"/>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Select data domain observations and opportunities</a:t>
            </a:r>
          </a:p>
        </p:txBody>
      </p:sp>
      <p:sp>
        <p:nvSpPr>
          <p:cNvPr id="7" name="Rectangle 6">
            <a:extLst>
              <a:ext uri="{FF2B5EF4-FFF2-40B4-BE49-F238E27FC236}">
                <a16:creationId xmlns:a16="http://schemas.microsoft.com/office/drawing/2014/main" id="{4E7A3310-4600-4920-A3B5-85E1A6B0AFF3}"/>
              </a:ext>
            </a:extLst>
          </p:cNvPr>
          <p:cNvSpPr/>
          <p:nvPr/>
        </p:nvSpPr>
        <p:spPr>
          <a:xfrm>
            <a:off x="2187082" y="1149909"/>
            <a:ext cx="9436594" cy="321013"/>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400" b="1" dirty="0">
                <a:solidFill>
                  <a:schemeClr val="tx1"/>
                </a:solidFill>
              </a:rPr>
              <a:t>Greatest risk data domains</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2" y="1470921"/>
            <a:ext cx="9436594" cy="4234554"/>
          </a:xfrm>
          <a:prstGeom prst="rect">
            <a:avLst/>
          </a:prstGeom>
          <a:solidFill>
            <a:schemeClr val="tx1">
              <a:lumMod val="95000"/>
            </a:schemeClr>
          </a:solidFill>
        </p:spPr>
        <p:txBody>
          <a:bodyPr vert="horz" lIns="0" tIns="9000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600"/>
              </a:spcBef>
              <a:buClrTx/>
              <a:buSzPct val="75000"/>
              <a:buNone/>
            </a:pPr>
            <a:r>
              <a:rPr lang="en-US" sz="1400" b="1" dirty="0"/>
              <a:t>Student exit (withdrawals):</a:t>
            </a:r>
          </a:p>
          <a:p>
            <a:pPr marL="144000" indent="-144000">
              <a:spcBef>
                <a:spcPts val="0"/>
              </a:spcBef>
              <a:buClrTx/>
              <a:buSzPct val="75000"/>
              <a:buFont typeface="Wingdings 3" panose="05040102010807070707" pitchFamily="18" charset="2"/>
              <a:buChar char=""/>
            </a:pPr>
            <a:r>
              <a:rPr lang="en-US" sz="1400" u="sng" dirty="0"/>
              <a:t>Observations</a:t>
            </a:r>
            <a:r>
              <a:rPr lang="en-US" sz="1400" dirty="0"/>
              <a:t>: There is currently no district-level oversight of withdrawal data collection to check for appropriate supporting documentation and proper withdrawal code use. DESE uses the withdrawal data that BPS provides to calculate and publish cohort graduation rates; however, ~80% of the withdrawals sampled (n=100) did not have the required supporting documentation in Aspen (BPS student information system)</a:t>
            </a:r>
          </a:p>
          <a:p>
            <a:pPr marL="144000" indent="-144000">
              <a:spcBef>
                <a:spcPts val="0"/>
              </a:spcBef>
              <a:spcAft>
                <a:spcPts val="1000"/>
              </a:spcAft>
              <a:buClrTx/>
              <a:buSzPct val="75000"/>
              <a:buFont typeface="Wingdings 3" panose="05040102010807070707" pitchFamily="18" charset="2"/>
              <a:buChar char=""/>
            </a:pPr>
            <a:r>
              <a:rPr lang="en-US" sz="1400" u="sng" dirty="0"/>
              <a:t>Opportunities for improvement</a:t>
            </a:r>
            <a:r>
              <a:rPr lang="en-US" sz="1400" dirty="0"/>
              <a:t>: Developing a withdrawal dashboard to support district-level oversight (e.g., use of dropout codes, missing Aspen documentation) may help address this observation, in addition to a data validation/quality methodology for BPS to use when periodically reviewing withdrawal data/support going forward </a:t>
            </a:r>
            <a:endParaRPr lang="en-US" sz="1400" baseline="30000" dirty="0"/>
          </a:p>
          <a:p>
            <a:pPr marL="0" indent="0">
              <a:spcBef>
                <a:spcPts val="0"/>
              </a:spcBef>
              <a:buClrTx/>
              <a:buSzPct val="75000"/>
              <a:buNone/>
            </a:pPr>
            <a:r>
              <a:rPr lang="en-US" sz="1400" b="1" dirty="0"/>
              <a:t>Student restraints</a:t>
            </a:r>
            <a:r>
              <a:rPr lang="en-US" sz="1400" dirty="0"/>
              <a:t>: </a:t>
            </a:r>
          </a:p>
          <a:p>
            <a:pPr marL="144000" indent="-144000">
              <a:spcBef>
                <a:spcPts val="0"/>
              </a:spcBef>
              <a:buClrTx/>
              <a:buSzPct val="75000"/>
              <a:buFont typeface="Wingdings 3" panose="05040102010807070707" pitchFamily="18" charset="2"/>
              <a:buChar char=""/>
            </a:pPr>
            <a:r>
              <a:rPr lang="en-US" sz="1400" u="sng" dirty="0"/>
              <a:t>Observations</a:t>
            </a:r>
            <a:r>
              <a:rPr lang="en-US" sz="1400" dirty="0"/>
              <a:t>: The data submitted to DESE by the schools directly via the DESE Security Portal is incomplete. There is currently no formal district oversight and monitoring process for restraint data, including formal data completeness and accuracy checks. EY identified 89 restraints in Aspen that were not reported to DESE, as required by state regulation, which represented ~30% of all unique restraints reported across Aspen and the DESE Security Portal in SY2021-2022</a:t>
            </a:r>
          </a:p>
          <a:p>
            <a:pPr marL="144000" indent="-144000">
              <a:spcBef>
                <a:spcPts val="0"/>
              </a:spcBef>
              <a:buClrTx/>
              <a:buSzPct val="75000"/>
              <a:buFont typeface="Wingdings 3" panose="05040102010807070707" pitchFamily="18" charset="2"/>
              <a:buChar char=""/>
            </a:pPr>
            <a:r>
              <a:rPr lang="en-US" sz="1400" u="sng" dirty="0"/>
              <a:t>Opportunities for improvement</a:t>
            </a:r>
            <a:r>
              <a:rPr lang="en-US" sz="1400" dirty="0"/>
              <a:t>: Formalizing a periodic BPS district office review process, such as a quarterly data completeness and accuracy checks that cross-check data between Aspen and the DESE Security Portal, may reduce this risk. Requiring all school leaders to certify the accuracy of school-level restraint data at the end of the year may further improve data quality</a:t>
            </a:r>
            <a:endParaRPr lang="en-US" sz="1400" baseline="30000" dirty="0"/>
          </a:p>
          <a:p>
            <a:pPr marL="0" indent="0">
              <a:spcBef>
                <a:spcPts val="0"/>
              </a:spcBef>
              <a:buClrTx/>
              <a:buSzPct val="75000"/>
              <a:buNone/>
            </a:pPr>
            <a:endParaRPr lang="en-US" sz="1400" baseline="30000" dirty="0"/>
          </a:p>
        </p:txBody>
      </p:sp>
      <p:sp>
        <p:nvSpPr>
          <p:cNvPr id="13" name="TextBox 12">
            <a:extLst>
              <a:ext uri="{FF2B5EF4-FFF2-40B4-BE49-F238E27FC236}">
                <a16:creationId xmlns:a16="http://schemas.microsoft.com/office/drawing/2014/main" id="{9EF3DF84-5032-486E-88E3-152BD84DDAA1}"/>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6</a:t>
            </a:fld>
            <a:endParaRPr dirty="0"/>
          </a:p>
        </p:txBody>
      </p:sp>
    </p:spTree>
    <p:extLst>
      <p:ext uri="{BB962C8B-B14F-4D97-AF65-F5344CB8AC3E}">
        <p14:creationId xmlns:p14="http://schemas.microsoft.com/office/powerpoint/2010/main" val="65869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958397502"/>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20484"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5"/>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Executive summary (5/8)</a:t>
            </a:r>
            <a:endParaRPr lang="en-IN" dirty="0"/>
          </a:p>
        </p:txBody>
      </p:sp>
      <p:sp>
        <p:nvSpPr>
          <p:cNvPr id="11" name="Rectangle 10">
            <a:extLst>
              <a:ext uri="{FF2B5EF4-FFF2-40B4-BE49-F238E27FC236}">
                <a16:creationId xmlns:a16="http://schemas.microsoft.com/office/drawing/2014/main" id="{E52E2BFB-33DC-477A-A9CB-CC375D932257}"/>
              </a:ext>
            </a:extLst>
          </p:cNvPr>
          <p:cNvSpPr/>
          <p:nvPr/>
        </p:nvSpPr>
        <p:spPr>
          <a:xfrm>
            <a:off x="612775" y="1099612"/>
            <a:ext cx="1476918" cy="3769624"/>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Select data domain observations and opportunities</a:t>
            </a:r>
          </a:p>
        </p:txBody>
      </p:sp>
      <p:sp>
        <p:nvSpPr>
          <p:cNvPr id="15" name="Rectangle 14">
            <a:extLst>
              <a:ext uri="{FF2B5EF4-FFF2-40B4-BE49-F238E27FC236}">
                <a16:creationId xmlns:a16="http://schemas.microsoft.com/office/drawing/2014/main" id="{5DCF1F6D-17F4-43BE-9FE0-E3BE0EE3D9E8}"/>
              </a:ext>
            </a:extLst>
          </p:cNvPr>
          <p:cNvSpPr/>
          <p:nvPr/>
        </p:nvSpPr>
        <p:spPr>
          <a:xfrm>
            <a:off x="2187082" y="1099611"/>
            <a:ext cx="9436594" cy="35386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400" b="1" dirty="0">
                <a:solidFill>
                  <a:schemeClr val="bg1"/>
                </a:solidFill>
              </a:rPr>
              <a:t>Moderate risk data domains</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2" y="1453473"/>
            <a:ext cx="9436594" cy="3462476"/>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0"/>
              </a:spcBef>
              <a:buClrTx/>
              <a:buSzPct val="75000"/>
              <a:buNone/>
            </a:pPr>
            <a:r>
              <a:rPr lang="en-US" sz="1400" b="1" dirty="0"/>
              <a:t>AM bus – on time performance:</a:t>
            </a:r>
            <a:r>
              <a:rPr lang="en-US" sz="1400" dirty="0"/>
              <a:t> </a:t>
            </a:r>
          </a:p>
          <a:p>
            <a:pPr marL="144000" indent="-144000">
              <a:spcBef>
                <a:spcPts val="0"/>
              </a:spcBef>
              <a:buClrTx/>
              <a:buSzPct val="75000"/>
              <a:buFont typeface="Wingdings 3" panose="05040102010807070707" pitchFamily="18" charset="2"/>
              <a:buChar char=""/>
            </a:pPr>
            <a:r>
              <a:rPr lang="en-US" sz="1400" u="sng" dirty="0"/>
              <a:t>Observations</a:t>
            </a:r>
            <a:r>
              <a:rPr lang="en-US" sz="1400" dirty="0"/>
              <a:t>: When calculating the on time performance for morning school buses, the district does not have a systematic way to report and validate planned routes that are missing arrival data (e.g., uncovered, GPS device malfunctions). BPS’s calculations that are submitted to DESE for on-time AM bus arrivals omit a large portion of data for planned arrival routes (~25% of routes are missing data). In addition, significant portions of managing this BPS data process are the responsibility of one staff member and rely on daily manual processes</a:t>
            </a:r>
          </a:p>
          <a:p>
            <a:pPr marL="144000" indent="-144000">
              <a:spcBef>
                <a:spcPts val="0"/>
              </a:spcBef>
              <a:buClrTx/>
              <a:buSzPct val="75000"/>
              <a:buFont typeface="Wingdings 3" panose="05040102010807070707" pitchFamily="18" charset="2"/>
              <a:buChar char=""/>
            </a:pPr>
            <a:r>
              <a:rPr lang="en-US" sz="1400" u="sng" dirty="0"/>
              <a:t>Opportunities for improvement</a:t>
            </a:r>
            <a:r>
              <a:rPr lang="en-US" sz="1400" dirty="0"/>
              <a:t>: By performing a regular reconciliation between planned routes and arrival routes in the On-Screen software (route planning and tracking tool), BPS could report the potential number of missing routes to DESE as part of the monthly reporting. Implementing a data quality process that included reviews, data monitoring, and a data scorecard may further improve BPS’s ability to validate the causes of missing arrival data to improve reporting. In addition, identifying and hiring a secondary resource with the necessary technical skills to support this data process and implementing a separation of duties may reduce the risk of the process being managed by one person</a:t>
            </a:r>
          </a:p>
        </p:txBody>
      </p:sp>
      <p:sp>
        <p:nvSpPr>
          <p:cNvPr id="14" name="TextBox 13">
            <a:extLst>
              <a:ext uri="{FF2B5EF4-FFF2-40B4-BE49-F238E27FC236}">
                <a16:creationId xmlns:a16="http://schemas.microsoft.com/office/drawing/2014/main" id="{E5CBE3BD-034D-4136-93CF-0B470650500C}"/>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7</a:t>
            </a:fld>
            <a:endParaRPr dirty="0"/>
          </a:p>
        </p:txBody>
      </p:sp>
    </p:spTree>
    <p:extLst>
      <p:ext uri="{BB962C8B-B14F-4D97-AF65-F5344CB8AC3E}">
        <p14:creationId xmlns:p14="http://schemas.microsoft.com/office/powerpoint/2010/main" val="4044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36419159"/>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21508"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Executive summary (6/8)</a:t>
            </a:r>
            <a:endParaRPr lang="en-IN" dirty="0"/>
          </a:p>
        </p:txBody>
      </p:sp>
      <p:sp>
        <p:nvSpPr>
          <p:cNvPr id="11" name="Rectangle 10">
            <a:extLst>
              <a:ext uri="{FF2B5EF4-FFF2-40B4-BE49-F238E27FC236}">
                <a16:creationId xmlns:a16="http://schemas.microsoft.com/office/drawing/2014/main" id="{E52E2BFB-33DC-477A-A9CB-CC375D932257}"/>
              </a:ext>
            </a:extLst>
          </p:cNvPr>
          <p:cNvSpPr/>
          <p:nvPr/>
        </p:nvSpPr>
        <p:spPr>
          <a:xfrm>
            <a:off x="612775" y="1099611"/>
            <a:ext cx="1476918" cy="4671011"/>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Select data domain observations and opportunities</a:t>
            </a:r>
          </a:p>
        </p:txBody>
      </p:sp>
      <p:sp>
        <p:nvSpPr>
          <p:cNvPr id="15" name="Rectangle 14">
            <a:extLst>
              <a:ext uri="{FF2B5EF4-FFF2-40B4-BE49-F238E27FC236}">
                <a16:creationId xmlns:a16="http://schemas.microsoft.com/office/drawing/2014/main" id="{5DCF1F6D-17F4-43BE-9FE0-E3BE0EE3D9E8}"/>
              </a:ext>
            </a:extLst>
          </p:cNvPr>
          <p:cNvSpPr/>
          <p:nvPr/>
        </p:nvSpPr>
        <p:spPr>
          <a:xfrm>
            <a:off x="2187082" y="1099611"/>
            <a:ext cx="9436594" cy="35386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400" b="1" dirty="0">
                <a:solidFill>
                  <a:schemeClr val="bg1"/>
                </a:solidFill>
              </a:rPr>
              <a:t>Moderate risk data domains</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2" y="1453471"/>
            <a:ext cx="9436594" cy="4328254"/>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0"/>
              </a:spcBef>
              <a:buClrTx/>
              <a:buSzPct val="75000"/>
              <a:buNone/>
            </a:pPr>
            <a:r>
              <a:rPr lang="en-US" sz="1350" b="1" dirty="0"/>
              <a:t>Student programs (Special Education): </a:t>
            </a:r>
          </a:p>
          <a:p>
            <a:pPr marL="144000" indent="-144000">
              <a:spcBef>
                <a:spcPts val="0"/>
              </a:spcBef>
              <a:buClrTx/>
              <a:buSzPct val="75000"/>
              <a:buFont typeface="Wingdings 3" panose="05040102010807070707" pitchFamily="18" charset="2"/>
              <a:buChar char=""/>
            </a:pPr>
            <a:r>
              <a:rPr lang="en-US" sz="1350" u="sng" dirty="0"/>
              <a:t>Observations</a:t>
            </a:r>
            <a:r>
              <a:rPr lang="en-US" sz="1350" dirty="0"/>
              <a:t>: There is currently insufficient district-level review and follow-up regarding overdue or soon to be overdue IEPs</a:t>
            </a:r>
            <a:r>
              <a:rPr lang="en-US" sz="1350" baseline="30000" dirty="0"/>
              <a:t>1</a:t>
            </a:r>
            <a:r>
              <a:rPr lang="en-US" sz="1350" dirty="0"/>
              <a:t>. Approx. 25% sampled IEPs (n=100) were overdue in EdPlan</a:t>
            </a:r>
            <a:r>
              <a:rPr lang="en-US" sz="1350" baseline="30000" dirty="0"/>
              <a:t>2</a:t>
            </a:r>
            <a:r>
              <a:rPr lang="en-US" sz="1350" dirty="0"/>
              <a:t> on June 30th, 2022 when the data was certified and submitted to DESE by BPS. While two of the overdue IEPs were overdue in June, all others were noted as overdue prior to June</a:t>
            </a:r>
          </a:p>
          <a:p>
            <a:pPr marL="144000" indent="-144000">
              <a:spcBef>
                <a:spcPts val="0"/>
              </a:spcBef>
              <a:spcAft>
                <a:spcPts val="1500"/>
              </a:spcAft>
              <a:buClrTx/>
              <a:buSzPct val="75000"/>
              <a:buFont typeface="Wingdings 3" panose="05040102010807070707" pitchFamily="18" charset="2"/>
              <a:buChar char=""/>
            </a:pPr>
            <a:r>
              <a:rPr lang="en-US" sz="1350" u="sng" dirty="0"/>
              <a:t>Opportunities for improvement</a:t>
            </a:r>
            <a:r>
              <a:rPr lang="en-US" sz="1350" dirty="0"/>
              <a:t>: Performing a periodic district data review process (i.e., quarterly) to check that students with up-to-date IEPs have valid data in EdPlan</a:t>
            </a:r>
            <a:r>
              <a:rPr lang="en-US" sz="1350" baseline="30000" dirty="0"/>
              <a:t> </a:t>
            </a:r>
            <a:r>
              <a:rPr lang="en-US" sz="1350" dirty="0"/>
              <a:t>and to review overdue and soon to be overdue IEPs may lower the proportion of overdue IEPs and allow the district and schools to have a clearer understanding of overall IEP status</a:t>
            </a:r>
          </a:p>
          <a:p>
            <a:pPr marL="0" indent="0">
              <a:spcBef>
                <a:spcPts val="0"/>
              </a:spcBef>
              <a:buClrTx/>
              <a:buSzPct val="75000"/>
              <a:buNone/>
            </a:pPr>
            <a:r>
              <a:rPr lang="en-US" sz="1350" b="1" dirty="0"/>
              <a:t>Parental complaints: </a:t>
            </a:r>
          </a:p>
          <a:p>
            <a:pPr marL="144000" indent="-144000">
              <a:spcBef>
                <a:spcPts val="0"/>
              </a:spcBef>
              <a:buClrTx/>
              <a:buSzPct val="75000"/>
              <a:buFont typeface="Wingdings 3" panose="05040102010807070707" pitchFamily="18" charset="2"/>
              <a:buChar char=""/>
            </a:pPr>
            <a:r>
              <a:rPr lang="en-US" sz="1350" u="sng" dirty="0"/>
              <a:t>Observations:</a:t>
            </a:r>
            <a:r>
              <a:rPr lang="en-US" sz="1350" b="1" dirty="0"/>
              <a:t> </a:t>
            </a:r>
            <a:r>
              <a:rPr lang="en-US" sz="1350" dirty="0"/>
              <a:t>Parental complaints had no dimensions rated as high risk. The existing BPS Bullying Hotline does not have sufficient functionality to capture all necessary data for tracking incidents, which has led to incomplete data (e.g., no field for Student ID or incident close dates). There is insufficient oversight to check that complaints are closed. BPS policy states that bullying investigations should be completed and marked as closed within five (5) days of receipt by the school, but  ~32% of bullying report forms submitted via the BPS Bullying Hotline in SY2021-22 were not marked as closed by the end of the year</a:t>
            </a:r>
          </a:p>
          <a:p>
            <a:pPr marL="144000" indent="-144000">
              <a:spcBef>
                <a:spcPts val="0"/>
              </a:spcBef>
              <a:buClrTx/>
              <a:buSzPct val="75000"/>
              <a:buFont typeface="Wingdings 3" panose="05040102010807070707" pitchFamily="18" charset="2"/>
              <a:buChar char=""/>
            </a:pPr>
            <a:r>
              <a:rPr lang="en-US" sz="1350" u="sng" dirty="0"/>
              <a:t>Opportunities for improvement</a:t>
            </a:r>
            <a:r>
              <a:rPr lang="en-US" sz="1350" dirty="0"/>
              <a:t>: Updating the bullying form to capture additional information may improve the district’s ability to monitor resolution. Developing a process that requires bullying forms and/or investigation forms to be reviewed and updated regularly may improve oversight on whether incidents have been closed in a timely manner</a:t>
            </a:r>
          </a:p>
        </p:txBody>
      </p:sp>
      <p:sp>
        <p:nvSpPr>
          <p:cNvPr id="13" name="footnote_6381079627765013118" descr="Footnote">
            <a:extLst>
              <a:ext uri="{FF2B5EF4-FFF2-40B4-BE49-F238E27FC236}">
                <a16:creationId xmlns:a16="http://schemas.microsoft.com/office/drawing/2014/main" id="{EA9C622F-D03B-4DAE-8A5D-C8EDDC2B8171}"/>
              </a:ext>
            </a:extLst>
          </p:cNvPr>
          <p:cNvSpPr txBox="1"/>
          <p:nvPr/>
        </p:nvSpPr>
        <p:spPr>
          <a:xfrm>
            <a:off x="612775" y="5969473"/>
            <a:ext cx="9980613" cy="40422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Individualized Education Plans</a:t>
            </a:r>
          </a:p>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EdPlan is BPS database for Special Education specific student information</a:t>
            </a:r>
          </a:p>
        </p:txBody>
      </p:sp>
      <p:sp>
        <p:nvSpPr>
          <p:cNvPr id="14" name="TextBox 13">
            <a:extLst>
              <a:ext uri="{FF2B5EF4-FFF2-40B4-BE49-F238E27FC236}">
                <a16:creationId xmlns:a16="http://schemas.microsoft.com/office/drawing/2014/main" id="{B2101AFF-6225-4564-B679-443D3CEFBD66}"/>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8</a:t>
            </a:fld>
            <a:endParaRPr dirty="0"/>
          </a:p>
        </p:txBody>
      </p:sp>
    </p:spTree>
    <p:extLst>
      <p:ext uri="{BB962C8B-B14F-4D97-AF65-F5344CB8AC3E}">
        <p14:creationId xmlns:p14="http://schemas.microsoft.com/office/powerpoint/2010/main" val="410037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804959504"/>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22532"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Executive summary (7/8)</a:t>
            </a:r>
            <a:br>
              <a:rPr lang="en-GB" dirty="0"/>
            </a:br>
            <a:endParaRPr lang="en-IN" dirty="0"/>
          </a:p>
        </p:txBody>
      </p:sp>
      <p:sp>
        <p:nvSpPr>
          <p:cNvPr id="11" name="Rectangle 10">
            <a:extLst>
              <a:ext uri="{FF2B5EF4-FFF2-40B4-BE49-F238E27FC236}">
                <a16:creationId xmlns:a16="http://schemas.microsoft.com/office/drawing/2014/main" id="{E52E2BFB-33DC-477A-A9CB-CC375D932257}"/>
              </a:ext>
            </a:extLst>
          </p:cNvPr>
          <p:cNvSpPr/>
          <p:nvPr/>
        </p:nvSpPr>
        <p:spPr>
          <a:xfrm>
            <a:off x="612775" y="1099610"/>
            <a:ext cx="1476918" cy="5048942"/>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Select data domain observations and opportunities</a:t>
            </a:r>
          </a:p>
        </p:txBody>
      </p:sp>
      <p:sp>
        <p:nvSpPr>
          <p:cNvPr id="17" name="Rectangle 16">
            <a:extLst>
              <a:ext uri="{FF2B5EF4-FFF2-40B4-BE49-F238E27FC236}">
                <a16:creationId xmlns:a16="http://schemas.microsoft.com/office/drawing/2014/main" id="{2FC73021-0036-4738-9597-FFFBCF485A4B}"/>
              </a:ext>
            </a:extLst>
          </p:cNvPr>
          <p:cNvSpPr/>
          <p:nvPr/>
        </p:nvSpPr>
        <p:spPr>
          <a:xfrm>
            <a:off x="2187082" y="1099609"/>
            <a:ext cx="9436595" cy="35386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400" b="1" dirty="0">
                <a:solidFill>
                  <a:schemeClr val="bg1"/>
                </a:solidFill>
              </a:rPr>
              <a:t>Least risk data domains</a:t>
            </a:r>
          </a:p>
        </p:txBody>
      </p:sp>
      <p:sp>
        <p:nvSpPr>
          <p:cNvPr id="14" name="Content Placeholder 2">
            <a:extLst>
              <a:ext uri="{FF2B5EF4-FFF2-40B4-BE49-F238E27FC236}">
                <a16:creationId xmlns:a16="http://schemas.microsoft.com/office/drawing/2014/main" id="{90C153D5-3BBC-46B5-832E-1FCAD7A353BB}"/>
              </a:ext>
            </a:extLst>
          </p:cNvPr>
          <p:cNvSpPr txBox="1">
            <a:spLocks/>
          </p:cNvSpPr>
          <p:nvPr/>
        </p:nvSpPr>
        <p:spPr>
          <a:xfrm>
            <a:off x="2187082" y="1453471"/>
            <a:ext cx="9436595" cy="4695081"/>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0"/>
              </a:spcBef>
              <a:buClrTx/>
              <a:buSzPct val="75000"/>
              <a:buNone/>
            </a:pPr>
            <a:r>
              <a:rPr lang="en-US" sz="1300" b="1" dirty="0"/>
              <a:t>Student discipline:</a:t>
            </a:r>
            <a:r>
              <a:rPr lang="en-US" sz="1300" dirty="0"/>
              <a:t> </a:t>
            </a:r>
          </a:p>
          <a:p>
            <a:pPr marL="144000" indent="-144000">
              <a:spcBef>
                <a:spcPts val="0"/>
              </a:spcBef>
              <a:buClrTx/>
              <a:buSzPct val="75000"/>
              <a:buFont typeface="Wingdings 3" panose="05040102010807070707" pitchFamily="18" charset="2"/>
              <a:buChar char=""/>
            </a:pPr>
            <a:r>
              <a:rPr lang="en-US" sz="1300" u="sng" dirty="0"/>
              <a:t>Observations</a:t>
            </a:r>
            <a:r>
              <a:rPr lang="en-US" sz="1300" dirty="0"/>
              <a:t>: Student discipline had low identified risk across all dimensions except for oversight and monitoring, and data completeness and accuracy, which were rated moderate. There is currently no formal monitoring or periodic data quality review performed by BPS district office  </a:t>
            </a:r>
          </a:p>
          <a:p>
            <a:pPr marL="144000" indent="-144000">
              <a:spcBef>
                <a:spcPts val="0"/>
              </a:spcBef>
              <a:spcAft>
                <a:spcPts val="1200"/>
              </a:spcAft>
              <a:buClrTx/>
              <a:buSzPct val="75000"/>
              <a:buFont typeface="Wingdings 3" panose="05040102010807070707" pitchFamily="18" charset="2"/>
              <a:buChar char=""/>
            </a:pPr>
            <a:r>
              <a:rPr lang="en-US" sz="1300" u="sng" dirty="0"/>
              <a:t>Opportunities for improvement</a:t>
            </a:r>
            <a:r>
              <a:rPr lang="en-US" sz="1300" dirty="0"/>
              <a:t>: Implementing a periodic BPS monitoring process for data completeness and accuracy may allow the district to better assess data quality</a:t>
            </a:r>
          </a:p>
          <a:p>
            <a:pPr marL="0" indent="0">
              <a:spcBef>
                <a:spcPts val="0"/>
              </a:spcBef>
              <a:buClrTx/>
              <a:buSzPct val="75000"/>
              <a:buNone/>
            </a:pPr>
            <a:r>
              <a:rPr lang="en-US" sz="1300" b="1" dirty="0"/>
              <a:t>Student programs (English Learners): </a:t>
            </a:r>
          </a:p>
          <a:p>
            <a:pPr marL="144000" indent="-144000">
              <a:spcBef>
                <a:spcPts val="0"/>
              </a:spcBef>
              <a:buClrTx/>
              <a:buSzPct val="75000"/>
              <a:buFont typeface="Wingdings 3" panose="05040102010807070707" pitchFamily="18" charset="2"/>
              <a:buChar char=""/>
            </a:pPr>
            <a:r>
              <a:rPr lang="en-US" sz="1300" u="sng" dirty="0"/>
              <a:t>Observations</a:t>
            </a:r>
            <a:r>
              <a:rPr lang="en-US" sz="1300" b="1" dirty="0"/>
              <a:t>: </a:t>
            </a:r>
            <a:r>
              <a:rPr lang="en-US" sz="1300" dirty="0"/>
              <a:t>English Learners had low identified risk across all dimensions except for procedures and oversight and monitoring, which were rated moderate. BPS implemented a new policy in May 2022 for ELD</a:t>
            </a:r>
            <a:r>
              <a:rPr lang="en-US" sz="1300" baseline="30000" dirty="0"/>
              <a:t>1</a:t>
            </a:r>
            <a:r>
              <a:rPr lang="en-US" sz="1300" dirty="0"/>
              <a:t> placement, aligning placement levels directly to student ACCESS</a:t>
            </a:r>
            <a:r>
              <a:rPr lang="en-US" sz="1300" baseline="30000" dirty="0"/>
              <a:t>2</a:t>
            </a:r>
            <a:r>
              <a:rPr lang="en-US" sz="1300" dirty="0"/>
              <a:t> scores. Based on ACCESS scores received in SY2021-22, ~45% of students had current ELD levels that were not in line with the new policy. Where scores deviated, students were almost always placed at a higher level than their ACCESS score</a:t>
            </a:r>
          </a:p>
          <a:p>
            <a:pPr marL="144000" indent="-144000">
              <a:spcBef>
                <a:spcPts val="0"/>
              </a:spcBef>
              <a:spcAft>
                <a:spcPts val="1200"/>
              </a:spcAft>
              <a:buClrTx/>
              <a:buSzPct val="75000"/>
              <a:buFont typeface="Wingdings 3" panose="05040102010807070707" pitchFamily="18" charset="2"/>
              <a:buChar char=""/>
            </a:pPr>
            <a:r>
              <a:rPr lang="en-US" sz="1300" u="sng" dirty="0"/>
              <a:t>Opportunities for improvement</a:t>
            </a:r>
            <a:r>
              <a:rPr lang="en-US" sz="1300" dirty="0"/>
              <a:t>: Re-iterating the new ACCESS/ELD leveling policy and providing guidance on how it should be implemented for students with existing ELD levels may allow for more consistent placements in the district</a:t>
            </a:r>
            <a:endParaRPr lang="en-US" sz="1300" b="1" dirty="0"/>
          </a:p>
          <a:p>
            <a:pPr marL="0" indent="0">
              <a:spcBef>
                <a:spcPts val="0"/>
              </a:spcBef>
              <a:buClrTx/>
              <a:buSzPct val="75000"/>
              <a:buNone/>
            </a:pPr>
            <a:r>
              <a:rPr lang="en-US" sz="1300" b="1" dirty="0"/>
              <a:t>Student enrollment:</a:t>
            </a:r>
            <a:endParaRPr lang="en-US" sz="1300" dirty="0"/>
          </a:p>
          <a:p>
            <a:pPr marL="144000" indent="-144000">
              <a:spcBef>
                <a:spcPts val="0"/>
              </a:spcBef>
              <a:buClrTx/>
              <a:buSzPct val="75000"/>
              <a:buFont typeface="Wingdings 3" panose="05040102010807070707" pitchFamily="18" charset="2"/>
              <a:buChar char=""/>
            </a:pPr>
            <a:r>
              <a:rPr lang="en-US" sz="1300" u="sng" dirty="0"/>
              <a:t>Observations</a:t>
            </a:r>
            <a:r>
              <a:rPr lang="en-US" sz="1300" dirty="0"/>
              <a:t>: Student enrollment had low identified risk across all dimensions except for oversight and monitoring, which was rated moderate. There is no current policy or requirement for BPS district office to periodically review student profiles in Aspen for completeness and accuracy, which can result in inaccurate reporting to DESE</a:t>
            </a:r>
          </a:p>
          <a:p>
            <a:pPr marL="144000" indent="-144000">
              <a:spcBef>
                <a:spcPts val="0"/>
              </a:spcBef>
              <a:buClrTx/>
              <a:buSzPct val="75000"/>
              <a:buFont typeface="Wingdings 3" panose="05040102010807070707" pitchFamily="18" charset="2"/>
              <a:buChar char=""/>
            </a:pPr>
            <a:r>
              <a:rPr lang="en-US" sz="1300" u="sng" dirty="0"/>
              <a:t>Opportunities for improvement</a:t>
            </a:r>
            <a:r>
              <a:rPr lang="en-US" sz="1300" dirty="0"/>
              <a:t>: Updating BPS enrollment policies and procedures to include periodic data validations by BPS district office (e.g., BPS selects 100 Aspen profiles to verify the accuracy of information annually) may improve oversight and monitoring of enrollment data</a:t>
            </a:r>
          </a:p>
        </p:txBody>
      </p:sp>
      <p:sp>
        <p:nvSpPr>
          <p:cNvPr id="13" name="footnote_6381079627765013118" descr="Footnote">
            <a:extLst>
              <a:ext uri="{FF2B5EF4-FFF2-40B4-BE49-F238E27FC236}">
                <a16:creationId xmlns:a16="http://schemas.microsoft.com/office/drawing/2014/main" id="{EA9C622F-D03B-4DAE-8A5D-C8EDDC2B8171}"/>
              </a:ext>
            </a:extLst>
          </p:cNvPr>
          <p:cNvSpPr txBox="1"/>
          <p:nvPr/>
        </p:nvSpPr>
        <p:spPr>
          <a:xfrm>
            <a:off x="612775" y="6012754"/>
            <a:ext cx="9980613" cy="40422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English Language Development (ELD)</a:t>
            </a:r>
          </a:p>
          <a:p>
            <a:pPr marL="95202" indent="-95202">
              <a:spcBef>
                <a:spcPct val="0"/>
              </a:spcBef>
              <a:spcAft>
                <a:spcPct val="0"/>
              </a:spcAft>
              <a:buSzPct val="100000"/>
              <a:buFont typeface="Arial" pitchFamily="34" charset="0"/>
              <a:buAutoNum type="arabicPeriod"/>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Assessing Comprehension and Communication in English State to State</a:t>
            </a:r>
          </a:p>
        </p:txBody>
      </p:sp>
      <p:sp>
        <p:nvSpPr>
          <p:cNvPr id="12" name="TextBox 11">
            <a:extLst>
              <a:ext uri="{FF2B5EF4-FFF2-40B4-BE49-F238E27FC236}">
                <a16:creationId xmlns:a16="http://schemas.microsoft.com/office/drawing/2014/main" id="{472320E5-3D99-44C9-A5C7-C1A5A94F7351}"/>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9</a:t>
            </a:fld>
            <a:endParaRPr dirty="0"/>
          </a:p>
        </p:txBody>
      </p:sp>
    </p:spTree>
    <p:extLst>
      <p:ext uri="{BB962C8B-B14F-4D97-AF65-F5344CB8AC3E}">
        <p14:creationId xmlns:p14="http://schemas.microsoft.com/office/powerpoint/2010/main" val="105669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PRESENTATIONDONOTDELETE" val="&lt;?xml version=&quot;1.0&quot; encoding=&quot;UTF-16&quot; standalone=&quot;yes&quot;?&gt;&lt;root reqver=&quot;27037&quot;&gt;&lt;version val=&quot;3299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3&quot;&gt;&lt;elem m_fUsage=&quot;2.87959984325429863006E+00&quot;&gt;&lt;m_msothmcolidx val=&quot;0&quot;/&gt;&lt;m_rgb r=&quot;EE&quot; g=&quot;A6&quot; b=&quot;A4&quot;/&gt;&lt;/elem&gt;&lt;elem m_fUsage=&quot;2.24294517564629725115E+00&quot;&gt;&lt;m_msothmcolidx val=&quot;0&quot;/&gt;&lt;m_rgb r=&quot;AE&quot; g=&quot;E3&quot; b=&quot;B3&quot;/&gt;&lt;/elem&gt;&lt;elem m_fUsage=&quot;1.78502958850339510377E+00&quot;&gt;&lt;m_msothmcolidx val=&quot;0&quot;/&gt;&lt;m_rgb r=&quot;77&quot; g=&quot;DE&quot; b=&quot;96&quot;/&gt;&lt;/elem&gt;&lt;elem m_fUsage=&quot;1.59105157639728567176E+00&quot;&gt;&lt;m_msothmcolidx val=&quot;0&quot;/&gt;&lt;m_rgb r=&quot;D2&quot; g=&quot;F4&quot; b=&quot;DC&quot;/&gt;&lt;/elem&gt;&lt;elem m_fUsage=&quot;4.78296900000000135833E-01&quot;&gt;&lt;m_msothmcolidx val=&quot;0&quot;/&gt;&lt;m_rgb r=&quot;E8&quot; g=&quot;B1&quot; b=&quot;AA&quot;/&gt;&lt;/elem&gt;&lt;elem m_fUsage=&quot;2.49912837777450991261E-01&quot;&gt;&lt;m_msothmcolidx val=&quot;0&quot;/&gt;&lt;m_rgb r=&quot;AE&quot; g=&quot;DC&quot; b=&quot;FD&quot;/&gt;&lt;/elem&gt;&lt;elem m_fUsage=&quot;9.84770902183611934744E-02&quot;&gt;&lt;m_msothmcolidx val=&quot;0&quot;/&gt;&lt;m_rgb r=&quot;E3&quot; g=&quot;AE&quot; b=&quot;DC&quot;/&gt;&lt;/elem&gt;&lt;elem m_fUsage=&quot;9.68680357746966036459E-02&quot;&gt;&lt;m_msothmcolidx val=&quot;0&quot;/&gt;&lt;m_rgb r=&quot;F4&quot; g=&quot;B5&quot; b=&quot;6F&quot;/&gt;&lt;/elem&gt;&lt;elem m_fUsage=&quot;8.86293811965250810658E-02&quot;&gt;&lt;m_msothmcolidx val=&quot;0&quot;/&gt;&lt;m_rgb r=&quot;06&quot; g=&quot;A3&quot; b=&quot;EE&quot;/&gt;&lt;/elem&gt;&lt;elem m_fUsage=&quot;7.97664430768725701837E-02&quot;&gt;&lt;m_msothmcolidx val=&quot;0&quot;/&gt;&lt;m_rgb r=&quot;BC&quot; g=&quot;BD&quot; b=&quot;D6&quot;/&gt;&lt;/elem&gt;&lt;elem m_fUsage=&quot;7.67279964781413803543E-02&quot;&gt;&lt;m_msothmcolidx val=&quot;0&quot;/&gt;&lt;m_rgb r=&quot;AC&quot; g=&quot;9B&quot; b=&quot;FF&quot;/&gt;&lt;/elem&gt;&lt;elem m_fUsage=&quot;7.17897987691853145531E-02&quot;&gt;&lt;m_msothmcolidx val=&quot;0&quot;/&gt;&lt;m_rgb r=&quot;E6&quot; g=&quot;FD&quot; b=&quot;FF&quot;/&gt;&lt;/elem&gt;&lt;elem m_fUsage=&quot;5.81497370030401097840E-02&quot;&gt;&lt;m_msothmcolidx val=&quot;0&quot;/&gt;&lt;m_rgb r=&quot;FF&quot; g=&quot;8D&quot; b=&quot;86&quot;/&gt;&lt;/elem&gt;&lt;/m_vecMRU&gt;&lt;/m_mruColor&gt;&lt;m_eweekdayFirstOfWeek val=&quot;1&quot;/&gt;&lt;m_eweekdayFirstOfWorkweek val=&quot;2&quot;/&gt;&lt;m_eweekdayFirstOfWeekend val=&quot;7&quot;/&gt;&lt;/CPresentation&gt;&lt;/root&gt;"/>
  <p:tag name="THINKCELLUNDODONOTDELETE"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WWUVlBBH2l3k9hxXzMmW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HASEMBEDDEDCELLS" val="Table 6380723481983799272"/>
</p:tagLst>
</file>

<file path=ppt/tags/tag29.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1"/>
  <p:tag name="EMBEDCELL" val="Table 6380723481983799272__2,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2"/>
  <p:tag name="EMBEDCELL" val="Table 6380723481983799272__3,1"/>
</p:tagLst>
</file>

<file path=ppt/tags/tag31.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5"/>
  <p:tag name="EMBEDCELL" val="Table 6380723481983799272__4,1"/>
</p:tagLst>
</file>

<file path=ppt/tags/tag32.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48.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FWWUVlBBH2l3k9hxXzMmW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noFill/>
        </a:ln>
      </a:spPr>
      <a:bodyPr rtlCol="0" anchor="t" anchorCtr="0"/>
      <a:lstStyle>
        <a:defPPr algn="ctr">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EY-P Widescreen Template 2022">
  <a:themeElements>
    <a:clrScheme name="EYP2020_PPT">
      <a:dk1>
        <a:srgbClr val="FFFFFF"/>
      </a:dk1>
      <a:lt1>
        <a:srgbClr val="2E2E38"/>
      </a:lt1>
      <a:dk2>
        <a:srgbClr val="FFE600"/>
      </a:dk2>
      <a:lt2>
        <a:srgbClr val="000000"/>
      </a:lt2>
      <a:accent1>
        <a:srgbClr val="1A9AFA"/>
      </a:accent1>
      <a:accent2>
        <a:srgbClr val="2E2E38"/>
      </a:accent2>
      <a:accent3>
        <a:srgbClr val="747480"/>
      </a:accent3>
      <a:accent4>
        <a:srgbClr val="C4C4CD"/>
      </a:accent4>
      <a:accent5>
        <a:srgbClr val="FF4136"/>
      </a:accent5>
      <a:accent6>
        <a:srgbClr val="2DB757"/>
      </a:accent6>
      <a:hlink>
        <a:srgbClr val="1A9AFA"/>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lIns="72000" tIns="72000" rIns="72000" bIns="72000" rtlCol="0" anchor="ctr" anchorCtr="0"/>
      <a:lstStyle>
        <a:defPPr algn="l">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171450" indent="-171450" algn="l">
          <a:lnSpc>
            <a:spcPct val="85000"/>
          </a:lnSpc>
          <a:spcAft>
            <a:spcPts val="600"/>
          </a:spcAft>
          <a:buSzPct val="110000"/>
          <a:buFont typeface="EYInterstate Light" panose="02000506000000020004" pitchFamily="2" charset="0"/>
          <a:buChar char="•"/>
          <a:defRPr sz="1100" dirty="0" smtClean="0">
            <a:solidFill>
              <a:schemeClr val="bg1"/>
            </a:solidFill>
          </a:defRPr>
        </a:defPPr>
      </a:lstStyle>
    </a:txDef>
  </a:objectDefaults>
  <a:extraClrSchemeLst/>
  <a:custClrLst>
    <a:custClr name="Teal">
      <a:srgbClr val="27ACAA"/>
    </a:custClr>
    <a:custClr name="Green">
      <a:srgbClr val="2DB757"/>
    </a:custClr>
    <a:custClr name="Orange">
      <a:srgbClr val="FF6D00"/>
    </a:custClr>
    <a:custClr name="Purple">
      <a:srgbClr val="3D108A"/>
    </a:custClr>
    <a:custClr name="Maroon">
      <a:srgbClr val="750E5C"/>
    </a:custClr>
    <a:custClr name="Red">
      <a:srgbClr val="FF4136"/>
    </a:custClr>
    <a:custClr name="blank">
      <a:srgbClr val="FFFFFF"/>
    </a:custClr>
    <a:custClr name="blank">
      <a:srgbClr val="FFFFFF"/>
    </a:custClr>
    <a:custClr name="blank">
      <a:srgbClr val="FFFFFF"/>
    </a:custClr>
    <a:custClr name="blank">
      <a:srgbClr val="FFFFFF"/>
    </a:custClr>
    <a:custClr name="Teal">
      <a:srgbClr val="42C9C2"/>
    </a:custClr>
    <a:custClr name="Green">
      <a:srgbClr val="34C768"/>
    </a:custClr>
    <a:custClr name="Orange">
      <a:srgbClr val="FF810A"/>
    </a:custClr>
    <a:custClr name="Purple">
      <a:srgbClr val="542EA5"/>
    </a:custClr>
    <a:custClr name="Maroon">
      <a:srgbClr val="922B73"/>
    </a:custClr>
    <a:custClr name="Red">
      <a:srgbClr val="F95D54"/>
    </a:custClr>
    <a:custClr name="blank">
      <a:srgbClr val="FFFFFF"/>
    </a:custClr>
    <a:custClr name="blank">
      <a:srgbClr val="FFFFFF"/>
    </a:custClr>
    <a:custClr name="blank">
      <a:srgbClr val="FFFFFF"/>
    </a:custClr>
    <a:custClr name="blank">
      <a:srgbClr val="FFFFFF"/>
    </a:custClr>
    <a:custClr name="Teal">
      <a:srgbClr val="60E6E1"/>
    </a:custClr>
    <a:custClr name="Green">
      <a:srgbClr val="57E188"/>
    </a:custClr>
    <a:custClr name="Orange">
      <a:srgbClr val="FF9831"/>
    </a:custClr>
    <a:custClr name="Purple">
      <a:srgbClr val="724BC3"/>
    </a:custClr>
    <a:custClr name="Maroon">
      <a:srgbClr val="B14891"/>
    </a:custClr>
    <a:custClr name="Red">
      <a:srgbClr val="FF736A"/>
    </a:custClr>
    <a:custClr name="blank">
      <a:srgbClr val="FFFFFF"/>
    </a:custClr>
    <a:custClr name="blank">
      <a:srgbClr val="FFFFFF"/>
    </a:custClr>
    <a:custClr name="blank">
      <a:srgbClr val="FFFFFF"/>
    </a:custClr>
    <a:custClr name="blank">
      <a:srgbClr val="FFFFFF"/>
    </a:custClr>
    <a:custClr name="Teal">
      <a:srgbClr val="93F0E6"/>
    </a:custClr>
    <a:custClr name="Green">
      <a:srgbClr val="8CE8AD"/>
    </a:custClr>
    <a:custClr name="Orange">
      <a:srgbClr val="FFB46A"/>
    </a:custClr>
    <a:custClr name="Purple">
      <a:srgbClr val="9C82D4"/>
    </a:custClr>
    <a:custClr name="Maroon">
      <a:srgbClr val="C981B2"/>
    </a:custClr>
    <a:custClr name="Red">
      <a:srgbClr val="FF9A91"/>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Y-Parthenon (blank).potx" id="{CE52F024-EC4E-441C-9153-361D5F44F3F6}" vid="{0EFBFF98-DD65-424B-BCC6-0920D7E449F9}"/>
    </a:ext>
  </a:extLst>
</a:theme>
</file>

<file path=ppt/theme/theme4.xml><?xml version="1.0" encoding="utf-8"?>
<a:theme xmlns:a="http://schemas.openxmlformats.org/drawingml/2006/main" name="1_EY-P Widescreen Template 2022">
  <a:themeElements>
    <a:clrScheme name="EYP2020_PPT">
      <a:dk1>
        <a:srgbClr val="FFFFFF"/>
      </a:dk1>
      <a:lt1>
        <a:srgbClr val="2E2E38"/>
      </a:lt1>
      <a:dk2>
        <a:srgbClr val="FFE600"/>
      </a:dk2>
      <a:lt2>
        <a:srgbClr val="000000"/>
      </a:lt2>
      <a:accent1>
        <a:srgbClr val="1A9AFA"/>
      </a:accent1>
      <a:accent2>
        <a:srgbClr val="2E2E38"/>
      </a:accent2>
      <a:accent3>
        <a:srgbClr val="747480"/>
      </a:accent3>
      <a:accent4>
        <a:srgbClr val="C4C4CD"/>
      </a:accent4>
      <a:accent5>
        <a:srgbClr val="FF4136"/>
      </a:accent5>
      <a:accent6>
        <a:srgbClr val="2DB757"/>
      </a:accent6>
      <a:hlink>
        <a:srgbClr val="1A9AFA"/>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lIns="72000" tIns="72000" rIns="72000" bIns="72000" rtlCol="0" anchor="ctr" anchorCtr="0"/>
      <a:lstStyle>
        <a:defPPr algn="l">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171450" indent="-171450" algn="l">
          <a:lnSpc>
            <a:spcPct val="85000"/>
          </a:lnSpc>
          <a:spcAft>
            <a:spcPts val="600"/>
          </a:spcAft>
          <a:buSzPct val="110000"/>
          <a:buFont typeface="EYInterstate Light" panose="02000506000000020004" pitchFamily="2" charset="0"/>
          <a:buChar char="•"/>
          <a:defRPr sz="1100" dirty="0" smtClean="0">
            <a:solidFill>
              <a:schemeClr val="bg1"/>
            </a:solidFill>
          </a:defRPr>
        </a:defPPr>
      </a:lstStyle>
    </a:txDef>
  </a:objectDefaults>
  <a:extraClrSchemeLst/>
  <a:custClrLst>
    <a:custClr name="Teal">
      <a:srgbClr val="27ACAA"/>
    </a:custClr>
    <a:custClr name="Green">
      <a:srgbClr val="2DB757"/>
    </a:custClr>
    <a:custClr name="Orange">
      <a:srgbClr val="FF6D00"/>
    </a:custClr>
    <a:custClr name="Purple">
      <a:srgbClr val="3D108A"/>
    </a:custClr>
    <a:custClr name="Maroon">
      <a:srgbClr val="750E5C"/>
    </a:custClr>
    <a:custClr name="Red">
      <a:srgbClr val="FF4136"/>
    </a:custClr>
    <a:custClr name="blank">
      <a:srgbClr val="FFFFFF"/>
    </a:custClr>
    <a:custClr name="blank">
      <a:srgbClr val="FFFFFF"/>
    </a:custClr>
    <a:custClr name="blank">
      <a:srgbClr val="FFFFFF"/>
    </a:custClr>
    <a:custClr name="blank">
      <a:srgbClr val="FFFFFF"/>
    </a:custClr>
    <a:custClr name="Teal">
      <a:srgbClr val="42C9C2"/>
    </a:custClr>
    <a:custClr name="Green">
      <a:srgbClr val="34C768"/>
    </a:custClr>
    <a:custClr name="Orange">
      <a:srgbClr val="FF810A"/>
    </a:custClr>
    <a:custClr name="Purple">
      <a:srgbClr val="542EA5"/>
    </a:custClr>
    <a:custClr name="Maroon">
      <a:srgbClr val="922B73"/>
    </a:custClr>
    <a:custClr name="Red">
      <a:srgbClr val="F95D54"/>
    </a:custClr>
    <a:custClr name="blank">
      <a:srgbClr val="FFFFFF"/>
    </a:custClr>
    <a:custClr name="blank">
      <a:srgbClr val="FFFFFF"/>
    </a:custClr>
    <a:custClr name="blank">
      <a:srgbClr val="FFFFFF"/>
    </a:custClr>
    <a:custClr name="blank">
      <a:srgbClr val="FFFFFF"/>
    </a:custClr>
    <a:custClr name="Teal">
      <a:srgbClr val="60E6E1"/>
    </a:custClr>
    <a:custClr name="Green">
      <a:srgbClr val="57E188"/>
    </a:custClr>
    <a:custClr name="Orange">
      <a:srgbClr val="FF9831"/>
    </a:custClr>
    <a:custClr name="Purple">
      <a:srgbClr val="724BC3"/>
    </a:custClr>
    <a:custClr name="Maroon">
      <a:srgbClr val="B14891"/>
    </a:custClr>
    <a:custClr name="Red">
      <a:srgbClr val="FF736A"/>
    </a:custClr>
    <a:custClr name="blank">
      <a:srgbClr val="FFFFFF"/>
    </a:custClr>
    <a:custClr name="blank">
      <a:srgbClr val="FFFFFF"/>
    </a:custClr>
    <a:custClr name="blank">
      <a:srgbClr val="FFFFFF"/>
    </a:custClr>
    <a:custClr name="blank">
      <a:srgbClr val="FFFFFF"/>
    </a:custClr>
    <a:custClr name="Teal">
      <a:srgbClr val="93F0E6"/>
    </a:custClr>
    <a:custClr name="Green">
      <a:srgbClr val="8CE8AD"/>
    </a:custClr>
    <a:custClr name="Orange">
      <a:srgbClr val="FFB46A"/>
    </a:custClr>
    <a:custClr name="Purple">
      <a:srgbClr val="9C82D4"/>
    </a:custClr>
    <a:custClr name="Maroon">
      <a:srgbClr val="C981B2"/>
    </a:custClr>
    <a:custClr name="Red">
      <a:srgbClr val="FF9A91"/>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Y-Parthenon (blank).potx" id="{CE52F024-EC4E-441C-9153-361D5F44F3F6}" vid="{0EFBFF98-DD65-424B-BCC6-0920D7E449F9}"/>
    </a:ext>
  </a:extLst>
</a:theme>
</file>

<file path=ppt/theme/theme5.xml><?xml version="1.0" encoding="utf-8"?>
<a:theme xmlns:a="http://schemas.openxmlformats.org/drawingml/2006/main" name="1_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noFill/>
        </a:ln>
      </a:spPr>
      <a:bodyPr rtlCol="0" anchor="t" anchorCtr="0"/>
      <a:lstStyle>
        <a:defPPr algn="ctr">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a020e6d-7cc1-4846-9d71-995371862250">
      <UserInfo>
        <DisplayName>Sam J Wolfson</DisplayName>
        <AccountId>81</AccountId>
        <AccountType/>
      </UserInfo>
      <UserInfo>
        <DisplayName>Umair Naeem</DisplayName>
        <AccountId>53</AccountId>
        <AccountType/>
      </UserInfo>
      <UserInfo>
        <DisplayName>Meghan Egan</DisplayName>
        <AccountId>43</AccountId>
        <AccountType/>
      </UserInfo>
      <UserInfo>
        <DisplayName>Kate Pinto</DisplayName>
        <AccountId>18</AccountId>
        <AccountType/>
      </UserInfo>
      <UserInfo>
        <DisplayName>Chris J Librizzi</DisplayName>
        <AccountId>23</AccountId>
        <AccountType/>
      </UserInfo>
      <UserInfo>
        <DisplayName>Kasia Lundy</DisplayName>
        <AccountId>13</AccountId>
        <AccountType/>
      </UserInfo>
      <UserInfo>
        <DisplayName>Mary Kryska</DisplayName>
        <AccountId>22</AccountId>
        <AccountType/>
      </UserInfo>
      <UserInfo>
        <DisplayName>David J Dreher</DisplayName>
        <AccountId>19</AccountId>
        <AccountType/>
      </UserInfo>
      <UserInfo>
        <DisplayName>Teddy P Christakos</DisplayName>
        <AccountId>87</AccountId>
        <AccountType/>
      </UserInfo>
      <UserInfo>
        <DisplayName>Kyle T Madura</DisplayName>
        <AccountId>86</AccountId>
        <AccountType/>
      </UserInfo>
      <UserInfo>
        <DisplayName>Reyni Easow</DisplayName>
        <AccountId>128</AccountId>
        <AccountType/>
      </UserInfo>
      <UserInfo>
        <DisplayName>Jibin G Jacob</DisplayName>
        <AccountId>131</AccountId>
        <AccountType/>
      </UserInfo>
      <UserInfo>
        <DisplayName>Gautam Rao</DisplayName>
        <AccountId>132</AccountId>
        <AccountType/>
      </UserInfo>
      <UserInfo>
        <DisplayName>Lavanya Puttaraju</DisplayName>
        <AccountId>133</AccountId>
        <AccountType/>
      </UserInfo>
      <UserInfo>
        <DisplayName>Mahalakshmi B</DisplayName>
        <AccountId>134</AccountId>
        <AccountType/>
      </UserInfo>
      <UserInfo>
        <DisplayName>Srilakshmi B S</DisplayName>
        <AccountId>135</AccountId>
        <AccountType/>
      </UserInfo>
      <UserInfo>
        <DisplayName>Dona Gilbertson</DisplayName>
        <AccountId>117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37026F9728184AB52C163C9949ECB6" ma:contentTypeVersion="4" ma:contentTypeDescription="Create a new document." ma:contentTypeScope="" ma:versionID="b6adda261a3865a51c799a348df3483f">
  <xsd:schema xmlns:xsd="http://www.w3.org/2001/XMLSchema" xmlns:xs="http://www.w3.org/2001/XMLSchema" xmlns:p="http://schemas.microsoft.com/office/2006/metadata/properties" xmlns:ns2="b5d540f5-df78-4134-9901-11927155d372" xmlns:ns3="0a020e6d-7cc1-4846-9d71-995371862250" targetNamespace="http://schemas.microsoft.com/office/2006/metadata/properties" ma:root="true" ma:fieldsID="4f1ae8f4f8ede20b1342cc7678145443" ns2:_="" ns3:_="">
    <xsd:import namespace="b5d540f5-df78-4134-9901-11927155d372"/>
    <xsd:import namespace="0a020e6d-7cc1-4846-9d71-9953718622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540f5-df78-4134-9901-11927155d3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020e6d-7cc1-4846-9d71-9953718622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452801-B128-448F-9908-C5BD099B19D1}">
  <ds:schemaRefs>
    <ds:schemaRef ds:uri="http://schemas.microsoft.com/sharepoint/v3/contenttype/forms"/>
  </ds:schemaRefs>
</ds:datastoreItem>
</file>

<file path=customXml/itemProps2.xml><?xml version="1.0" encoding="utf-8"?>
<ds:datastoreItem xmlns:ds="http://schemas.openxmlformats.org/officeDocument/2006/customXml" ds:itemID="{FD2F75BB-1905-4028-823D-F94C133619D9}">
  <ds:schemaRefs>
    <ds:schemaRef ds:uri="http://purl.org/dc/dcmitype/"/>
    <ds:schemaRef ds:uri="http://schemas.microsoft.com/office/infopath/2007/PartnerControls"/>
    <ds:schemaRef ds:uri="0a020e6d-7cc1-4846-9d71-995371862250"/>
    <ds:schemaRef ds:uri="b5d540f5-df78-4134-9901-11927155d37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90E6188-0944-4EC3-8F71-F5D7BCFBF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540f5-df78-4134-9901-11927155d372"/>
    <ds:schemaRef ds:uri="0a020e6d-7cc1-4846-9d71-995371862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TotalTime>
  <Words>3063</Words>
  <Application>Microsoft Office PowerPoint</Application>
  <PresentationFormat>Custom</PresentationFormat>
  <Paragraphs>190</Paragraphs>
  <Slides>11</Slides>
  <Notes>8</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11</vt:i4>
      </vt:variant>
    </vt:vector>
  </HeadingPairs>
  <TitlesOfParts>
    <vt:vector size="22" baseType="lpstr">
      <vt:lpstr>Arial</vt:lpstr>
      <vt:lpstr>EYInterstate</vt:lpstr>
      <vt:lpstr>EYInterstate Light</vt:lpstr>
      <vt:lpstr>Georgia</vt:lpstr>
      <vt:lpstr>Wingdings 3</vt:lpstr>
      <vt:lpstr>EY dark background</vt:lpstr>
      <vt:lpstr>EY light background</vt:lpstr>
      <vt:lpstr>EY-P Widescreen Template 2022</vt:lpstr>
      <vt:lpstr>1_EY-P Widescreen Template 2022</vt:lpstr>
      <vt:lpstr>1_EY light background</vt:lpstr>
      <vt:lpstr>think-cell Slide</vt:lpstr>
      <vt:lpstr>DESE – BPS independent data consultant</vt:lpstr>
      <vt:lpstr>Limitations and restrictions</vt:lpstr>
      <vt:lpstr>Executive summary (1/8)</vt:lpstr>
      <vt:lpstr>Executive summary (2/8)</vt:lpstr>
      <vt:lpstr>Executive summary (3/8)</vt:lpstr>
      <vt:lpstr>Executive summary (4/8)</vt:lpstr>
      <vt:lpstr>Executive summary (5/8)</vt:lpstr>
      <vt:lpstr>Executive summary (6/8)</vt:lpstr>
      <vt:lpstr>Executive summary (7/8) </vt:lpstr>
      <vt:lpstr>Executive summary (8/8) </vt:lpstr>
      <vt:lpstr>EY  |  Building a better working world EY exists to build a better working world, helping create long-term value for clients, people and society and build trust in the capital markets. Enabled by data and technology, diverse EY teams in over 150 countries provide trust through assurance and help clients grow, transform and operate. Working across assurance, consulting, law, strategy, tax and transactions, EY teams ask better questions to find new answers for the complex issues facing our world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Boston Public Schools Independent Data Assessment Executive Summary February 2023</dc:title>
  <dc:creator>DESE</dc:creator>
  <cp:keywords/>
  <cp:lastModifiedBy>Dong</cp:lastModifiedBy>
  <cp:revision>3</cp:revision>
  <dcterms:created xsi:type="dcterms:W3CDTF">2020-06-09T18:31:46Z</dcterms:created>
  <dcterms:modified xsi:type="dcterms:W3CDTF">2023-02-24T16:06:22Z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24 2023 12:00AM</vt:lpwstr>
  </property>
  <property fmtid="{D5CDD505-2E9C-101B-9397-08002B2CF9AE}" pid="3" name="_MarkAsFinal">
    <vt:bool>true</vt:bool>
  </property>
</Properties>
</file>