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sldIdLst>
    <p:sldId id="3556" r:id="rId3"/>
    <p:sldId id="3551" r:id="rId4"/>
    <p:sldId id="295" r:id="rId5"/>
    <p:sldId id="290" r:id="rId6"/>
    <p:sldId id="296" r:id="rId7"/>
    <p:sldId id="257" r:id="rId8"/>
    <p:sldId id="3558" r:id="rId9"/>
    <p:sldId id="3571" r:id="rId10"/>
    <p:sldId id="3572" r:id="rId11"/>
    <p:sldId id="3562" r:id="rId12"/>
    <p:sldId id="3581" r:id="rId13"/>
    <p:sldId id="3563" r:id="rId14"/>
    <p:sldId id="3543" r:id="rId15"/>
    <p:sldId id="3502" r:id="rId16"/>
    <p:sldId id="3559" r:id="rId17"/>
    <p:sldId id="3550" r:id="rId18"/>
    <p:sldId id="3512" r:id="rId19"/>
    <p:sldId id="3569" r:id="rId20"/>
    <p:sldId id="3547" r:id="rId21"/>
    <p:sldId id="3548" r:id="rId22"/>
    <p:sldId id="3549" r:id="rId23"/>
    <p:sldId id="3565" r:id="rId24"/>
    <p:sldId id="3566" r:id="rId25"/>
    <p:sldId id="3552" r:id="rId26"/>
    <p:sldId id="3553" r:id="rId27"/>
    <p:sldId id="3554" r:id="rId28"/>
    <p:sldId id="3537" r:id="rId29"/>
    <p:sldId id="3561" r:id="rId30"/>
    <p:sldId id="3580" r:id="rId31"/>
    <p:sldId id="3576" r:id="rId32"/>
    <p:sldId id="3579" r:id="rId33"/>
    <p:sldId id="3577" r:id="rId34"/>
    <p:sldId id="3575" r:id="rId35"/>
    <p:sldId id="3564" r:id="rId36"/>
    <p:sldId id="3555" r:id="rId37"/>
    <p:sldId id="3541" r:id="rId38"/>
    <p:sldId id="366" r:id="rId39"/>
    <p:sldId id="356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D64A0A-317D-00DD-8D4F-C21AAE793981}" name="Champagne, Erica (DESE)" initials="CE" userId="S::erica.champagne@mass.gov::dc479702-aaa5-4bec-8008-71fe1144ad07" providerId="AD"/>
  <p188:author id="{7BFFE196-5723-65CA-5C33-68CA0EFDA865}" name="Johnston, Karen (DESE)" initials="KJ" userId="S::Karen.S.Johnston@mass.gov::9354d49e-4dfd-4ce9-b667-0e4c7f7e9a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FC676F-E6E5-4F60-B2C8-B53E48FB797B}" v="2" dt="2026-02-12T20:39:58.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65" autoAdjust="0"/>
  </p:normalViewPr>
  <p:slideViewPr>
    <p:cSldViewPr snapToGrid="0">
      <p:cViewPr varScale="1">
        <p:scale>
          <a:sx n="76" d="100"/>
          <a:sy n="76" d="100"/>
        </p:scale>
        <p:origin x="11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u, Zong  (DESE)" userId="0f16c77e-669e-4256-8e2c-9afdc9ef40f9" providerId="ADAL" clId="{3B29BCD2-BBE0-48B9-8F33-32848756197E}"/>
    <pc:docChg chg="undo custSel modSld">
      <pc:chgData name="Zou, Zong  (DESE)" userId="0f16c77e-669e-4256-8e2c-9afdc9ef40f9" providerId="ADAL" clId="{3B29BCD2-BBE0-48B9-8F33-32848756197E}" dt="2026-02-12T20:38:44.766" v="24" actId="6549"/>
      <pc:docMkLst>
        <pc:docMk/>
      </pc:docMkLst>
      <pc:sldChg chg="modNotesTx">
        <pc:chgData name="Zou, Zong  (DESE)" userId="0f16c77e-669e-4256-8e2c-9afdc9ef40f9" providerId="ADAL" clId="{3B29BCD2-BBE0-48B9-8F33-32848756197E}" dt="2026-02-12T20:37:12.453" v="6" actId="6549"/>
        <pc:sldMkLst>
          <pc:docMk/>
          <pc:sldMk cId="2769309709" sldId="257"/>
        </pc:sldMkLst>
      </pc:sldChg>
      <pc:sldChg chg="modNotesTx">
        <pc:chgData name="Zou, Zong  (DESE)" userId="0f16c77e-669e-4256-8e2c-9afdc9ef40f9" providerId="ADAL" clId="{3B29BCD2-BBE0-48B9-8F33-32848756197E}" dt="2026-02-12T20:37:04.182" v="4" actId="6549"/>
        <pc:sldMkLst>
          <pc:docMk/>
          <pc:sldMk cId="2698011545" sldId="290"/>
        </pc:sldMkLst>
      </pc:sldChg>
      <pc:sldChg chg="modNotesTx">
        <pc:chgData name="Zou, Zong  (DESE)" userId="0f16c77e-669e-4256-8e2c-9afdc9ef40f9" providerId="ADAL" clId="{3B29BCD2-BBE0-48B9-8F33-32848756197E}" dt="2026-02-12T20:37:08.586" v="5" actId="6549"/>
        <pc:sldMkLst>
          <pc:docMk/>
          <pc:sldMk cId="720629354" sldId="296"/>
        </pc:sldMkLst>
      </pc:sldChg>
      <pc:sldChg chg="modNotesTx">
        <pc:chgData name="Zou, Zong  (DESE)" userId="0f16c77e-669e-4256-8e2c-9afdc9ef40f9" providerId="ADAL" clId="{3B29BCD2-BBE0-48B9-8F33-32848756197E}" dt="2026-02-12T20:37:55.170" v="14" actId="6549"/>
        <pc:sldMkLst>
          <pc:docMk/>
          <pc:sldMk cId="781181754" sldId="3502"/>
        </pc:sldMkLst>
      </pc:sldChg>
      <pc:sldChg chg="modNotesTx">
        <pc:chgData name="Zou, Zong  (DESE)" userId="0f16c77e-669e-4256-8e2c-9afdc9ef40f9" providerId="ADAL" clId="{3B29BCD2-BBE0-48B9-8F33-32848756197E}" dt="2026-02-12T20:38:03.366" v="16" actId="6549"/>
        <pc:sldMkLst>
          <pc:docMk/>
          <pc:sldMk cId="132341134" sldId="3512"/>
        </pc:sldMkLst>
      </pc:sldChg>
      <pc:sldChg chg="modNotesTx">
        <pc:chgData name="Zou, Zong  (DESE)" userId="0f16c77e-669e-4256-8e2c-9afdc9ef40f9" providerId="ADAL" clId="{3B29BCD2-BBE0-48B9-8F33-32848756197E}" dt="2026-02-12T20:38:34.367" v="23" actId="6549"/>
        <pc:sldMkLst>
          <pc:docMk/>
          <pc:sldMk cId="3852851979" sldId="3537"/>
        </pc:sldMkLst>
      </pc:sldChg>
      <pc:sldChg chg="modNotesTx">
        <pc:chgData name="Zou, Zong  (DESE)" userId="0f16c77e-669e-4256-8e2c-9afdc9ef40f9" providerId="ADAL" clId="{3B29BCD2-BBE0-48B9-8F33-32848756197E}" dt="2026-02-12T20:37:51.276" v="13" actId="6549"/>
        <pc:sldMkLst>
          <pc:docMk/>
          <pc:sldMk cId="1238084799" sldId="3543"/>
        </pc:sldMkLst>
      </pc:sldChg>
      <pc:sldChg chg="modNotesTx">
        <pc:chgData name="Zou, Zong  (DESE)" userId="0f16c77e-669e-4256-8e2c-9afdc9ef40f9" providerId="ADAL" clId="{3B29BCD2-BBE0-48B9-8F33-32848756197E}" dt="2026-02-12T20:38:10.085" v="18" actId="6549"/>
        <pc:sldMkLst>
          <pc:docMk/>
          <pc:sldMk cId="282481894" sldId="3548"/>
        </pc:sldMkLst>
      </pc:sldChg>
      <pc:sldChg chg="modNotesTx">
        <pc:chgData name="Zou, Zong  (DESE)" userId="0f16c77e-669e-4256-8e2c-9afdc9ef40f9" providerId="ADAL" clId="{3B29BCD2-BBE0-48B9-8F33-32848756197E}" dt="2026-02-12T20:38:12.698" v="19" actId="6549"/>
        <pc:sldMkLst>
          <pc:docMk/>
          <pc:sldMk cId="2180248575" sldId="3549"/>
        </pc:sldMkLst>
      </pc:sldChg>
      <pc:sldChg chg="modNotesTx">
        <pc:chgData name="Zou, Zong  (DESE)" userId="0f16c77e-669e-4256-8e2c-9afdc9ef40f9" providerId="ADAL" clId="{3B29BCD2-BBE0-48B9-8F33-32848756197E}" dt="2026-02-12T20:36:56.941" v="3" actId="6549"/>
        <pc:sldMkLst>
          <pc:docMk/>
          <pc:sldMk cId="3490751724" sldId="3551"/>
        </pc:sldMkLst>
      </pc:sldChg>
      <pc:sldChg chg="modNotesTx">
        <pc:chgData name="Zou, Zong  (DESE)" userId="0f16c77e-669e-4256-8e2c-9afdc9ef40f9" providerId="ADAL" clId="{3B29BCD2-BBE0-48B9-8F33-32848756197E}" dt="2026-02-12T20:38:28.118" v="22" actId="6549"/>
        <pc:sldMkLst>
          <pc:docMk/>
          <pc:sldMk cId="1068087716" sldId="3553"/>
        </pc:sldMkLst>
      </pc:sldChg>
      <pc:sldChg chg="modNotesTx">
        <pc:chgData name="Zou, Zong  (DESE)" userId="0f16c77e-669e-4256-8e2c-9afdc9ef40f9" providerId="ADAL" clId="{3B29BCD2-BBE0-48B9-8F33-32848756197E}" dt="2026-02-12T20:38:44.766" v="24" actId="6549"/>
        <pc:sldMkLst>
          <pc:docMk/>
          <pc:sldMk cId="229767671" sldId="3555"/>
        </pc:sldMkLst>
      </pc:sldChg>
      <pc:sldChg chg="modNotesTx">
        <pc:chgData name="Zou, Zong  (DESE)" userId="0f16c77e-669e-4256-8e2c-9afdc9ef40f9" providerId="ADAL" clId="{3B29BCD2-BBE0-48B9-8F33-32848756197E}" dt="2026-02-12T20:36:49.930" v="2" actId="6549"/>
        <pc:sldMkLst>
          <pc:docMk/>
          <pc:sldMk cId="2894533110" sldId="3556"/>
        </pc:sldMkLst>
      </pc:sldChg>
      <pc:sldChg chg="modNotesTx">
        <pc:chgData name="Zou, Zong  (DESE)" userId="0f16c77e-669e-4256-8e2c-9afdc9ef40f9" providerId="ADAL" clId="{3B29BCD2-BBE0-48B9-8F33-32848756197E}" dt="2026-02-12T20:37:18.609" v="7" actId="6549"/>
        <pc:sldMkLst>
          <pc:docMk/>
          <pc:sldMk cId="2014711139" sldId="3558"/>
        </pc:sldMkLst>
      </pc:sldChg>
      <pc:sldChg chg="modNotesTx">
        <pc:chgData name="Zou, Zong  (DESE)" userId="0f16c77e-669e-4256-8e2c-9afdc9ef40f9" providerId="ADAL" clId="{3B29BCD2-BBE0-48B9-8F33-32848756197E}" dt="2026-02-12T20:37:58.369" v="15" actId="6549"/>
        <pc:sldMkLst>
          <pc:docMk/>
          <pc:sldMk cId="2900774852" sldId="3559"/>
        </pc:sldMkLst>
      </pc:sldChg>
      <pc:sldChg chg="modNotesTx">
        <pc:chgData name="Zou, Zong  (DESE)" userId="0f16c77e-669e-4256-8e2c-9afdc9ef40f9" providerId="ADAL" clId="{3B29BCD2-BBE0-48B9-8F33-32848756197E}" dt="2026-02-12T20:37:33.050" v="10" actId="6549"/>
        <pc:sldMkLst>
          <pc:docMk/>
          <pc:sldMk cId="2816871566" sldId="3562"/>
        </pc:sldMkLst>
      </pc:sldChg>
      <pc:sldChg chg="modNotesTx">
        <pc:chgData name="Zou, Zong  (DESE)" userId="0f16c77e-669e-4256-8e2c-9afdc9ef40f9" providerId="ADAL" clId="{3B29BCD2-BBE0-48B9-8F33-32848756197E}" dt="2026-02-12T20:37:43.452" v="12" actId="6549"/>
        <pc:sldMkLst>
          <pc:docMk/>
          <pc:sldMk cId="1037109654" sldId="3563"/>
        </pc:sldMkLst>
      </pc:sldChg>
      <pc:sldChg chg="modNotesTx">
        <pc:chgData name="Zou, Zong  (DESE)" userId="0f16c77e-669e-4256-8e2c-9afdc9ef40f9" providerId="ADAL" clId="{3B29BCD2-BBE0-48B9-8F33-32848756197E}" dt="2026-02-12T20:38:17.767" v="20" actId="6549"/>
        <pc:sldMkLst>
          <pc:docMk/>
          <pc:sldMk cId="1919995147" sldId="3565"/>
        </pc:sldMkLst>
      </pc:sldChg>
      <pc:sldChg chg="modNotesTx">
        <pc:chgData name="Zou, Zong  (DESE)" userId="0f16c77e-669e-4256-8e2c-9afdc9ef40f9" providerId="ADAL" clId="{3B29BCD2-BBE0-48B9-8F33-32848756197E}" dt="2026-02-12T20:38:21.071" v="21" actId="6549"/>
        <pc:sldMkLst>
          <pc:docMk/>
          <pc:sldMk cId="1344577397" sldId="3566"/>
        </pc:sldMkLst>
      </pc:sldChg>
      <pc:sldChg chg="modNotesTx">
        <pc:chgData name="Zou, Zong  (DESE)" userId="0f16c77e-669e-4256-8e2c-9afdc9ef40f9" providerId="ADAL" clId="{3B29BCD2-BBE0-48B9-8F33-32848756197E}" dt="2026-02-12T20:38:06.618" v="17" actId="6549"/>
        <pc:sldMkLst>
          <pc:docMk/>
          <pc:sldMk cId="3309324410" sldId="3569"/>
        </pc:sldMkLst>
      </pc:sldChg>
      <pc:sldChg chg="modNotesTx">
        <pc:chgData name="Zou, Zong  (DESE)" userId="0f16c77e-669e-4256-8e2c-9afdc9ef40f9" providerId="ADAL" clId="{3B29BCD2-BBE0-48B9-8F33-32848756197E}" dt="2026-02-12T20:37:25.027" v="8" actId="6549"/>
        <pc:sldMkLst>
          <pc:docMk/>
          <pc:sldMk cId="1935496226" sldId="3571"/>
        </pc:sldMkLst>
      </pc:sldChg>
      <pc:sldChg chg="modNotesTx">
        <pc:chgData name="Zou, Zong  (DESE)" userId="0f16c77e-669e-4256-8e2c-9afdc9ef40f9" providerId="ADAL" clId="{3B29BCD2-BBE0-48B9-8F33-32848756197E}" dt="2026-02-12T20:37:29.153" v="9" actId="6549"/>
        <pc:sldMkLst>
          <pc:docMk/>
          <pc:sldMk cId="2157171742" sldId="3572"/>
        </pc:sldMkLst>
      </pc:sldChg>
      <pc:sldChg chg="modNotesTx">
        <pc:chgData name="Zou, Zong  (DESE)" userId="0f16c77e-669e-4256-8e2c-9afdc9ef40f9" providerId="ADAL" clId="{3B29BCD2-BBE0-48B9-8F33-32848756197E}" dt="2026-02-12T20:37:37.119" v="11" actId="6549"/>
        <pc:sldMkLst>
          <pc:docMk/>
          <pc:sldMk cId="3402521797" sldId="358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83313601458888"/>
          <c:y val="0.14589993710388827"/>
          <c:w val="0.85876158357975119"/>
          <c:h val="0.73127256368008542"/>
        </c:manualLayout>
      </c:layout>
      <c:lineChart>
        <c:grouping val="standard"/>
        <c:varyColors val="0"/>
        <c:ser>
          <c:idx val="0"/>
          <c:order val="0"/>
          <c:tx>
            <c:strRef>
              <c:f>Sheet1!$B$2</c:f>
              <c:strCache>
                <c:ptCount val="1"/>
                <c:pt idx="0">
                  <c:v>All Students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Sheet1!$A$3:$A$6</c:f>
              <c:numCache>
                <c:formatCode>General</c:formatCode>
                <c:ptCount val="4"/>
                <c:pt idx="0">
                  <c:v>2020</c:v>
                </c:pt>
                <c:pt idx="1">
                  <c:v>2021</c:v>
                </c:pt>
                <c:pt idx="2">
                  <c:v>2022</c:v>
                </c:pt>
                <c:pt idx="3">
                  <c:v>2023</c:v>
                </c:pt>
              </c:numCache>
            </c:numRef>
          </c:cat>
          <c:val>
            <c:numRef>
              <c:f>Sheet1!$B$3:$B$6</c:f>
              <c:numCache>
                <c:formatCode>General</c:formatCode>
                <c:ptCount val="4"/>
                <c:pt idx="0">
                  <c:v>525</c:v>
                </c:pt>
                <c:pt idx="1">
                  <c:v>575</c:v>
                </c:pt>
                <c:pt idx="2">
                  <c:v>625</c:v>
                </c:pt>
                <c:pt idx="3">
                  <c:v>675</c:v>
                </c:pt>
              </c:numCache>
            </c:numRef>
          </c:val>
          <c:smooth val="0"/>
          <c:extLst>
            <c:ext xmlns:c16="http://schemas.microsoft.com/office/drawing/2014/chart" uri="{C3380CC4-5D6E-409C-BE32-E72D297353CC}">
              <c16:uniqueId val="{00000000-6B85-466E-9997-71F82B667CAE}"/>
            </c:ext>
          </c:extLst>
        </c:ser>
        <c:ser>
          <c:idx val="1"/>
          <c:order val="1"/>
          <c:tx>
            <c:strRef>
              <c:f>Sheet1!$C$2</c:f>
              <c:strCache>
                <c:ptCount val="1"/>
                <c:pt idx="0">
                  <c:v>Group 1</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Sheet1!$A$3:$A$6</c:f>
              <c:numCache>
                <c:formatCode>General</c:formatCode>
                <c:ptCount val="4"/>
                <c:pt idx="0">
                  <c:v>2020</c:v>
                </c:pt>
                <c:pt idx="1">
                  <c:v>2021</c:v>
                </c:pt>
                <c:pt idx="2">
                  <c:v>2022</c:v>
                </c:pt>
                <c:pt idx="3">
                  <c:v>2023</c:v>
                </c:pt>
              </c:numCache>
            </c:numRef>
          </c:cat>
          <c:val>
            <c:numRef>
              <c:f>Sheet1!$C$3:$C$6</c:f>
              <c:numCache>
                <c:formatCode>General</c:formatCode>
                <c:ptCount val="4"/>
                <c:pt idx="0">
                  <c:v>280</c:v>
                </c:pt>
                <c:pt idx="1">
                  <c:v>340</c:v>
                </c:pt>
                <c:pt idx="2">
                  <c:v>390</c:v>
                </c:pt>
                <c:pt idx="3">
                  <c:v>522</c:v>
                </c:pt>
              </c:numCache>
            </c:numRef>
          </c:val>
          <c:smooth val="0"/>
          <c:extLst>
            <c:ext xmlns:c16="http://schemas.microsoft.com/office/drawing/2014/chart" uri="{C3380CC4-5D6E-409C-BE32-E72D297353CC}">
              <c16:uniqueId val="{00000001-6B85-466E-9997-71F82B667CAE}"/>
            </c:ext>
          </c:extLst>
        </c:ser>
        <c:ser>
          <c:idx val="2"/>
          <c:order val="2"/>
          <c:tx>
            <c:strRef>
              <c:f>Sheet1!$D$2</c:f>
              <c:strCache>
                <c:ptCount val="1"/>
                <c:pt idx="0">
                  <c:v>Group 2</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Sheet1!$A$3:$A$6</c:f>
              <c:numCache>
                <c:formatCode>General</c:formatCode>
                <c:ptCount val="4"/>
                <c:pt idx="0">
                  <c:v>2020</c:v>
                </c:pt>
                <c:pt idx="1">
                  <c:v>2021</c:v>
                </c:pt>
                <c:pt idx="2">
                  <c:v>2022</c:v>
                </c:pt>
                <c:pt idx="3">
                  <c:v>2023</c:v>
                </c:pt>
              </c:numCache>
            </c:numRef>
          </c:cat>
          <c:val>
            <c:numRef>
              <c:f>Sheet1!$D$3:$D$6</c:f>
              <c:numCache>
                <c:formatCode>General</c:formatCode>
                <c:ptCount val="4"/>
                <c:pt idx="0">
                  <c:v>400</c:v>
                </c:pt>
                <c:pt idx="1">
                  <c:v>450</c:v>
                </c:pt>
                <c:pt idx="2">
                  <c:v>480</c:v>
                </c:pt>
                <c:pt idx="3">
                  <c:v>610</c:v>
                </c:pt>
              </c:numCache>
            </c:numRef>
          </c:val>
          <c:smooth val="0"/>
          <c:extLst>
            <c:ext xmlns:c16="http://schemas.microsoft.com/office/drawing/2014/chart" uri="{C3380CC4-5D6E-409C-BE32-E72D297353CC}">
              <c16:uniqueId val="{00000002-6B85-466E-9997-71F82B667CAE}"/>
            </c:ext>
          </c:extLst>
        </c:ser>
        <c:dLbls>
          <c:dLblPos val="t"/>
          <c:showLegendKey val="0"/>
          <c:showVal val="1"/>
          <c:showCatName val="0"/>
          <c:showSerName val="0"/>
          <c:showPercent val="0"/>
          <c:showBubbleSize val="0"/>
        </c:dLbls>
        <c:smooth val="0"/>
        <c:axId val="1680513296"/>
        <c:axId val="1146221072"/>
      </c:lineChart>
      <c:catAx>
        <c:axId val="16805132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SCHOOL</a:t>
                </a:r>
                <a:r>
                  <a:rPr lang="en-US" baseline="0"/>
                  <a:t> YEAR</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6221072"/>
        <c:crosses val="autoZero"/>
        <c:auto val="1"/>
        <c:lblAlgn val="ctr"/>
        <c:lblOffset val="100"/>
        <c:noMultiLvlLbl val="0"/>
      </c:catAx>
      <c:valAx>
        <c:axId val="114622107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Reading scores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051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8F08AA-B3D9-430E-959D-DC3334DC7325}" type="doc">
      <dgm:prSet loTypeId="urn:microsoft.com/office/officeart/2005/8/layout/list1" loCatId="list" qsTypeId="urn:microsoft.com/office/officeart/2005/8/quickstyle/simple1" qsCatId="simple" csTypeId="urn:microsoft.com/office/officeart/2005/8/colors/accent1_2" csCatId="accent1" phldr="1"/>
      <dgm:spPr/>
    </dgm:pt>
    <dgm:pt modelId="{E8A38B1D-78D4-4224-A85D-B481E80ADEA6}">
      <dgm:prSet phldrT="[Text]" phldr="0"/>
      <dgm:spPr/>
      <dgm:t>
        <a:bodyPr/>
        <a:lstStyle/>
        <a:p>
          <a:pPr rtl="0"/>
          <a:r>
            <a:rPr lang="en-US" b="1">
              <a:latin typeface="Calibri Light" panose="020F0302020204030204"/>
            </a:rPr>
            <a:t>Fiscal: </a:t>
          </a:r>
          <a:r>
            <a:rPr lang="en-US">
              <a:latin typeface="Calibri Light" panose="020F0302020204030204"/>
            </a:rPr>
            <a:t>Changes to Chapter 70 funding</a:t>
          </a:r>
          <a:endParaRPr lang="en-US"/>
        </a:p>
      </dgm:t>
    </dgm:pt>
    <dgm:pt modelId="{53AE42CF-180A-4F3D-9D14-F6964B3474FB}" type="parTrans" cxnId="{E795A9B1-71BE-47B4-AAD8-4815194C59D2}">
      <dgm:prSet/>
      <dgm:spPr/>
      <dgm:t>
        <a:bodyPr/>
        <a:lstStyle/>
        <a:p>
          <a:endParaRPr lang="en-US"/>
        </a:p>
      </dgm:t>
    </dgm:pt>
    <dgm:pt modelId="{0266F0AC-FE76-4118-94CF-6F103D8D918C}" type="sibTrans" cxnId="{E795A9B1-71BE-47B4-AAD8-4815194C59D2}">
      <dgm:prSet/>
      <dgm:spPr/>
      <dgm:t>
        <a:bodyPr/>
        <a:lstStyle/>
        <a:p>
          <a:endParaRPr lang="en-US"/>
        </a:p>
      </dgm:t>
    </dgm:pt>
    <dgm:pt modelId="{C8F0B38E-4AB0-4595-AC1C-DE0718858242}">
      <dgm:prSet phldrT="[Text]" phldr="0"/>
      <dgm:spPr/>
      <dgm:t>
        <a:bodyPr/>
        <a:lstStyle/>
        <a:p>
          <a:pPr rtl="0"/>
          <a:r>
            <a:rPr lang="en-US">
              <a:latin typeface="Calibri Light" panose="020F0302020204030204"/>
            </a:rPr>
            <a:t>Policy Updates:  Plans every 3 years  </a:t>
          </a:r>
          <a:endParaRPr lang="en-US"/>
        </a:p>
      </dgm:t>
    </dgm:pt>
    <dgm:pt modelId="{6688DEBE-65F1-4B0B-8BAF-866E289CE7A9}" type="parTrans" cxnId="{54531BCE-0F5A-419C-949A-33C54B9D5710}">
      <dgm:prSet/>
      <dgm:spPr/>
      <dgm:t>
        <a:bodyPr/>
        <a:lstStyle/>
        <a:p>
          <a:endParaRPr lang="en-US"/>
        </a:p>
      </dgm:t>
    </dgm:pt>
    <dgm:pt modelId="{182D86AE-C873-4032-B627-074D74F14C58}" type="sibTrans" cxnId="{54531BCE-0F5A-419C-949A-33C54B9D5710}">
      <dgm:prSet/>
      <dgm:spPr/>
      <dgm:t>
        <a:bodyPr/>
        <a:lstStyle/>
        <a:p>
          <a:endParaRPr lang="en-US"/>
        </a:p>
      </dgm:t>
    </dgm:pt>
    <dgm:pt modelId="{E433B75B-6DE0-4A74-B59F-23EEB92853EE}">
      <dgm:prSet phldr="0"/>
      <dgm:spPr/>
      <dgm:t>
        <a:bodyPr/>
        <a:lstStyle/>
        <a:p>
          <a:pPr rtl="0"/>
          <a:r>
            <a:rPr lang="en-US">
              <a:latin typeface="Calibri Light" panose="020F0302020204030204"/>
            </a:rPr>
            <a:t>Focus on addressing disparities in learning experiences and outcomes for student groups that are least-well served</a:t>
          </a:r>
        </a:p>
      </dgm:t>
    </dgm:pt>
    <dgm:pt modelId="{ED791C02-7D8C-4BE8-B6A0-84EB8E671FB7}" type="parTrans" cxnId="{8FD1DA3A-5159-4534-BACE-A5735F261E8D}">
      <dgm:prSet/>
      <dgm:spPr/>
      <dgm:t>
        <a:bodyPr/>
        <a:lstStyle/>
        <a:p>
          <a:endParaRPr lang="en-US"/>
        </a:p>
      </dgm:t>
    </dgm:pt>
    <dgm:pt modelId="{C65B3616-C2F0-4B37-857A-0445B5ACD9B2}" type="sibTrans" cxnId="{8FD1DA3A-5159-4534-BACE-A5735F261E8D}">
      <dgm:prSet/>
      <dgm:spPr/>
      <dgm:t>
        <a:bodyPr/>
        <a:lstStyle/>
        <a:p>
          <a:endParaRPr lang="en-US"/>
        </a:p>
      </dgm:t>
    </dgm:pt>
    <dgm:pt modelId="{359AC5BA-F730-4AD4-8246-E519370B4E88}">
      <dgm:prSet phldr="0"/>
      <dgm:spPr/>
      <dgm:t>
        <a:bodyPr/>
        <a:lstStyle/>
        <a:p>
          <a:pPr rtl="0"/>
          <a:r>
            <a:rPr lang="en-US">
              <a:latin typeface="Calibri Light" panose="020F0302020204030204"/>
            </a:rPr>
            <a:t>New investment in education</a:t>
          </a:r>
        </a:p>
      </dgm:t>
    </dgm:pt>
    <dgm:pt modelId="{286C2AE7-DC43-4B68-8F5E-C11FF27564A5}" type="parTrans" cxnId="{CA61777C-789E-4F04-97C3-0FB0DACB5C65}">
      <dgm:prSet/>
      <dgm:spPr/>
      <dgm:t>
        <a:bodyPr/>
        <a:lstStyle/>
        <a:p>
          <a:endParaRPr lang="en-US"/>
        </a:p>
      </dgm:t>
    </dgm:pt>
    <dgm:pt modelId="{85E314DA-2B11-4508-BAE6-6664FF56CBE5}" type="sibTrans" cxnId="{CA61777C-789E-4F04-97C3-0FB0DACB5C65}">
      <dgm:prSet/>
      <dgm:spPr/>
      <dgm:t>
        <a:bodyPr/>
        <a:lstStyle/>
        <a:p>
          <a:endParaRPr lang="en-US"/>
        </a:p>
      </dgm:t>
    </dgm:pt>
    <dgm:pt modelId="{49A87A22-4690-403C-889B-321783C575DB}">
      <dgm:prSet phldr="0"/>
      <dgm:spPr/>
      <dgm:t>
        <a:bodyPr/>
        <a:lstStyle/>
        <a:p>
          <a:pPr rtl="0"/>
          <a:r>
            <a:rPr lang="en-US" dirty="0">
              <a:latin typeface="Calibri Light" panose="020F0302020204030204"/>
            </a:rPr>
            <a:t>Revised funding formula reflects equitable distribution of state education funds</a:t>
          </a:r>
        </a:p>
      </dgm:t>
    </dgm:pt>
    <dgm:pt modelId="{38795446-08A9-407C-B4A0-06250592E68F}" type="parTrans" cxnId="{9D9FAA3E-0824-4D3E-8AA4-9ED0744413B3}">
      <dgm:prSet/>
      <dgm:spPr/>
      <dgm:t>
        <a:bodyPr/>
        <a:lstStyle/>
        <a:p>
          <a:endParaRPr lang="en-US"/>
        </a:p>
      </dgm:t>
    </dgm:pt>
    <dgm:pt modelId="{5D2C57E3-4BB5-4B9C-8AFB-B0A932EF4F50}" type="sibTrans" cxnId="{9D9FAA3E-0824-4D3E-8AA4-9ED0744413B3}">
      <dgm:prSet/>
      <dgm:spPr/>
      <dgm:t>
        <a:bodyPr/>
        <a:lstStyle/>
        <a:p>
          <a:endParaRPr lang="en-US"/>
        </a:p>
      </dgm:t>
    </dgm:pt>
    <dgm:pt modelId="{DCC00EBB-181C-45D6-8129-10AEA0A21129}">
      <dgm:prSet phldr="0"/>
      <dgm:spPr/>
      <dgm:t>
        <a:bodyPr/>
        <a:lstStyle/>
        <a:p>
          <a:pPr rtl="0"/>
          <a:r>
            <a:rPr lang="en-US">
              <a:latin typeface="Calibri Light" panose="020F0302020204030204"/>
            </a:rPr>
            <a:t>Implementation of evidence-based practices</a:t>
          </a:r>
        </a:p>
      </dgm:t>
    </dgm:pt>
    <dgm:pt modelId="{A330555C-D4B3-481B-AEE5-58C8865BCEEE}" type="parTrans" cxnId="{8E00148C-7701-4A64-A011-E006B779A7AD}">
      <dgm:prSet/>
      <dgm:spPr/>
      <dgm:t>
        <a:bodyPr/>
        <a:lstStyle/>
        <a:p>
          <a:endParaRPr lang="en-US"/>
        </a:p>
      </dgm:t>
    </dgm:pt>
    <dgm:pt modelId="{56AA114E-2B56-4F5F-9F06-BD6DE83DDA6B}" type="sibTrans" cxnId="{8E00148C-7701-4A64-A011-E006B779A7AD}">
      <dgm:prSet/>
      <dgm:spPr/>
      <dgm:t>
        <a:bodyPr/>
        <a:lstStyle/>
        <a:p>
          <a:endParaRPr lang="en-US"/>
        </a:p>
      </dgm:t>
    </dgm:pt>
    <dgm:pt modelId="{FD5D3555-F9DA-4889-B2F6-E94D8510BA19}" type="pres">
      <dgm:prSet presAssocID="{FE8F08AA-B3D9-430E-959D-DC3334DC7325}" presName="linear" presStyleCnt="0">
        <dgm:presLayoutVars>
          <dgm:dir/>
          <dgm:animLvl val="lvl"/>
          <dgm:resizeHandles val="exact"/>
        </dgm:presLayoutVars>
      </dgm:prSet>
      <dgm:spPr/>
    </dgm:pt>
    <dgm:pt modelId="{7A42ED48-127B-4722-A35A-8BE15D2D0A26}" type="pres">
      <dgm:prSet presAssocID="{E8A38B1D-78D4-4224-A85D-B481E80ADEA6}" presName="parentLin" presStyleCnt="0"/>
      <dgm:spPr/>
    </dgm:pt>
    <dgm:pt modelId="{046DB3AC-9B95-4A23-9493-CB5C7F070C84}" type="pres">
      <dgm:prSet presAssocID="{E8A38B1D-78D4-4224-A85D-B481E80ADEA6}" presName="parentLeftMargin" presStyleLbl="node1" presStyleIdx="0" presStyleCnt="2"/>
      <dgm:spPr/>
    </dgm:pt>
    <dgm:pt modelId="{B76511BF-A6F5-4E2B-B9C2-DAE3338293B0}" type="pres">
      <dgm:prSet presAssocID="{E8A38B1D-78D4-4224-A85D-B481E80ADEA6}" presName="parentText" presStyleLbl="node1" presStyleIdx="0" presStyleCnt="2">
        <dgm:presLayoutVars>
          <dgm:chMax val="0"/>
          <dgm:bulletEnabled val="1"/>
        </dgm:presLayoutVars>
      </dgm:prSet>
      <dgm:spPr/>
    </dgm:pt>
    <dgm:pt modelId="{59BE0216-3FD1-4469-BA79-E0060E250C7A}" type="pres">
      <dgm:prSet presAssocID="{E8A38B1D-78D4-4224-A85D-B481E80ADEA6}" presName="negativeSpace" presStyleCnt="0"/>
      <dgm:spPr/>
    </dgm:pt>
    <dgm:pt modelId="{BE58DEB2-F461-4590-B627-93DCA4A417F1}" type="pres">
      <dgm:prSet presAssocID="{E8A38B1D-78D4-4224-A85D-B481E80ADEA6}" presName="childText" presStyleLbl="conFgAcc1" presStyleIdx="0" presStyleCnt="2">
        <dgm:presLayoutVars>
          <dgm:bulletEnabled val="1"/>
        </dgm:presLayoutVars>
      </dgm:prSet>
      <dgm:spPr/>
    </dgm:pt>
    <dgm:pt modelId="{B404D095-7990-41BA-BAAE-D8E1D3AD5032}" type="pres">
      <dgm:prSet presAssocID="{0266F0AC-FE76-4118-94CF-6F103D8D918C}" presName="spaceBetweenRectangles" presStyleCnt="0"/>
      <dgm:spPr/>
    </dgm:pt>
    <dgm:pt modelId="{CB21504A-4B8B-4BE3-B6D7-621D51B1755C}" type="pres">
      <dgm:prSet presAssocID="{C8F0B38E-4AB0-4595-AC1C-DE0718858242}" presName="parentLin" presStyleCnt="0"/>
      <dgm:spPr/>
    </dgm:pt>
    <dgm:pt modelId="{7E5C32C8-ACB3-4AF3-B7DE-68FCBE8CAE90}" type="pres">
      <dgm:prSet presAssocID="{C8F0B38E-4AB0-4595-AC1C-DE0718858242}" presName="parentLeftMargin" presStyleLbl="node1" presStyleIdx="0" presStyleCnt="2"/>
      <dgm:spPr/>
    </dgm:pt>
    <dgm:pt modelId="{2E106144-2BF5-48C4-A810-927FBE570109}" type="pres">
      <dgm:prSet presAssocID="{C8F0B38E-4AB0-4595-AC1C-DE0718858242}" presName="parentText" presStyleLbl="node1" presStyleIdx="1" presStyleCnt="2">
        <dgm:presLayoutVars>
          <dgm:chMax val="0"/>
          <dgm:bulletEnabled val="1"/>
        </dgm:presLayoutVars>
      </dgm:prSet>
      <dgm:spPr/>
    </dgm:pt>
    <dgm:pt modelId="{1DAD2E24-E081-4F98-A75B-53AEAB5B3554}" type="pres">
      <dgm:prSet presAssocID="{C8F0B38E-4AB0-4595-AC1C-DE0718858242}" presName="negativeSpace" presStyleCnt="0"/>
      <dgm:spPr/>
    </dgm:pt>
    <dgm:pt modelId="{AAFC2959-34E6-4EE0-B9FB-53FFF927141F}" type="pres">
      <dgm:prSet presAssocID="{C8F0B38E-4AB0-4595-AC1C-DE0718858242}" presName="childText" presStyleLbl="conFgAcc1" presStyleIdx="1" presStyleCnt="2">
        <dgm:presLayoutVars>
          <dgm:bulletEnabled val="1"/>
        </dgm:presLayoutVars>
      </dgm:prSet>
      <dgm:spPr/>
    </dgm:pt>
  </dgm:ptLst>
  <dgm:cxnLst>
    <dgm:cxn modelId="{8FD1DA3A-5159-4534-BACE-A5735F261E8D}" srcId="{C8F0B38E-4AB0-4595-AC1C-DE0718858242}" destId="{E433B75B-6DE0-4A74-B59F-23EEB92853EE}" srcOrd="0" destOrd="0" parTransId="{ED791C02-7D8C-4BE8-B6A0-84EB8E671FB7}" sibTransId="{C65B3616-C2F0-4B37-857A-0445B5ACD9B2}"/>
    <dgm:cxn modelId="{9D9FAA3E-0824-4D3E-8AA4-9ED0744413B3}" srcId="{E8A38B1D-78D4-4224-A85D-B481E80ADEA6}" destId="{49A87A22-4690-403C-889B-321783C575DB}" srcOrd="1" destOrd="0" parTransId="{38795446-08A9-407C-B4A0-06250592E68F}" sibTransId="{5D2C57E3-4BB5-4B9C-8AFB-B0A932EF4F50}"/>
    <dgm:cxn modelId="{9690154E-2C98-4032-8C5A-E27B79F23F19}" type="presOf" srcId="{FE8F08AA-B3D9-430E-959D-DC3334DC7325}" destId="{FD5D3555-F9DA-4889-B2F6-E94D8510BA19}" srcOrd="0" destOrd="0" presId="urn:microsoft.com/office/officeart/2005/8/layout/list1"/>
    <dgm:cxn modelId="{CA61777C-789E-4F04-97C3-0FB0DACB5C65}" srcId="{E8A38B1D-78D4-4224-A85D-B481E80ADEA6}" destId="{359AC5BA-F730-4AD4-8246-E519370B4E88}" srcOrd="0" destOrd="0" parTransId="{286C2AE7-DC43-4B68-8F5E-C11FF27564A5}" sibTransId="{85E314DA-2B11-4508-BAE6-6664FF56CBE5}"/>
    <dgm:cxn modelId="{EF61F482-36B9-4FB6-8142-D9614F9925EB}" type="presOf" srcId="{E8A38B1D-78D4-4224-A85D-B481E80ADEA6}" destId="{B76511BF-A6F5-4E2B-B9C2-DAE3338293B0}" srcOrd="1" destOrd="0" presId="urn:microsoft.com/office/officeart/2005/8/layout/list1"/>
    <dgm:cxn modelId="{8994F187-FDAD-4FB3-ACFA-FA7F73AAFB89}" type="presOf" srcId="{E433B75B-6DE0-4A74-B59F-23EEB92853EE}" destId="{AAFC2959-34E6-4EE0-B9FB-53FFF927141F}" srcOrd="0" destOrd="0" presId="urn:microsoft.com/office/officeart/2005/8/layout/list1"/>
    <dgm:cxn modelId="{8E00148C-7701-4A64-A011-E006B779A7AD}" srcId="{C8F0B38E-4AB0-4595-AC1C-DE0718858242}" destId="{DCC00EBB-181C-45D6-8129-10AEA0A21129}" srcOrd="1" destOrd="0" parTransId="{A330555C-D4B3-481B-AEE5-58C8865BCEEE}" sibTransId="{56AA114E-2B56-4F5F-9F06-BD6DE83DDA6B}"/>
    <dgm:cxn modelId="{E45B4798-2DDA-402C-972C-0D492EBC6D85}" type="presOf" srcId="{C8F0B38E-4AB0-4595-AC1C-DE0718858242}" destId="{7E5C32C8-ACB3-4AF3-B7DE-68FCBE8CAE90}" srcOrd="0" destOrd="0" presId="urn:microsoft.com/office/officeart/2005/8/layout/list1"/>
    <dgm:cxn modelId="{BF529EA9-7168-4D6F-B576-2B74C53EF1CF}" type="presOf" srcId="{E8A38B1D-78D4-4224-A85D-B481E80ADEA6}" destId="{046DB3AC-9B95-4A23-9493-CB5C7F070C84}" srcOrd="0" destOrd="0" presId="urn:microsoft.com/office/officeart/2005/8/layout/list1"/>
    <dgm:cxn modelId="{205B0EAB-8E9C-4BED-BCFC-91BECDA58295}" type="presOf" srcId="{C8F0B38E-4AB0-4595-AC1C-DE0718858242}" destId="{2E106144-2BF5-48C4-A810-927FBE570109}" srcOrd="1" destOrd="0" presId="urn:microsoft.com/office/officeart/2005/8/layout/list1"/>
    <dgm:cxn modelId="{E795A9B1-71BE-47B4-AAD8-4815194C59D2}" srcId="{FE8F08AA-B3D9-430E-959D-DC3334DC7325}" destId="{E8A38B1D-78D4-4224-A85D-B481E80ADEA6}" srcOrd="0" destOrd="0" parTransId="{53AE42CF-180A-4F3D-9D14-F6964B3474FB}" sibTransId="{0266F0AC-FE76-4118-94CF-6F103D8D918C}"/>
    <dgm:cxn modelId="{83F7A4C2-C3B7-4AE3-B55C-46C70EAE3BAE}" type="presOf" srcId="{49A87A22-4690-403C-889B-321783C575DB}" destId="{BE58DEB2-F461-4590-B627-93DCA4A417F1}" srcOrd="0" destOrd="1" presId="urn:microsoft.com/office/officeart/2005/8/layout/list1"/>
    <dgm:cxn modelId="{54531BCE-0F5A-419C-949A-33C54B9D5710}" srcId="{FE8F08AA-B3D9-430E-959D-DC3334DC7325}" destId="{C8F0B38E-4AB0-4595-AC1C-DE0718858242}" srcOrd="1" destOrd="0" parTransId="{6688DEBE-65F1-4B0B-8BAF-866E289CE7A9}" sibTransId="{182D86AE-C873-4032-B627-074D74F14C58}"/>
    <dgm:cxn modelId="{0E8AEBD2-CDEA-49E1-B806-572CC658C85D}" type="presOf" srcId="{DCC00EBB-181C-45D6-8129-10AEA0A21129}" destId="{AAFC2959-34E6-4EE0-B9FB-53FFF927141F}" srcOrd="0" destOrd="1" presId="urn:microsoft.com/office/officeart/2005/8/layout/list1"/>
    <dgm:cxn modelId="{3A2014D5-57F4-4163-BD3C-22D85C783605}" type="presOf" srcId="{359AC5BA-F730-4AD4-8246-E519370B4E88}" destId="{BE58DEB2-F461-4590-B627-93DCA4A417F1}" srcOrd="0" destOrd="0" presId="urn:microsoft.com/office/officeart/2005/8/layout/list1"/>
    <dgm:cxn modelId="{9BC6CCBE-FE26-4BD4-9149-089B9FFB22EF}" type="presParOf" srcId="{FD5D3555-F9DA-4889-B2F6-E94D8510BA19}" destId="{7A42ED48-127B-4722-A35A-8BE15D2D0A26}" srcOrd="0" destOrd="0" presId="urn:microsoft.com/office/officeart/2005/8/layout/list1"/>
    <dgm:cxn modelId="{FE1DC3B7-5F68-4287-998E-2476802DC3BC}" type="presParOf" srcId="{7A42ED48-127B-4722-A35A-8BE15D2D0A26}" destId="{046DB3AC-9B95-4A23-9493-CB5C7F070C84}" srcOrd="0" destOrd="0" presId="urn:microsoft.com/office/officeart/2005/8/layout/list1"/>
    <dgm:cxn modelId="{CCF20C97-19D8-49EA-B8AC-827658E1A819}" type="presParOf" srcId="{7A42ED48-127B-4722-A35A-8BE15D2D0A26}" destId="{B76511BF-A6F5-4E2B-B9C2-DAE3338293B0}" srcOrd="1" destOrd="0" presId="urn:microsoft.com/office/officeart/2005/8/layout/list1"/>
    <dgm:cxn modelId="{C1216445-85BA-4CCA-990F-C82401A615FC}" type="presParOf" srcId="{FD5D3555-F9DA-4889-B2F6-E94D8510BA19}" destId="{59BE0216-3FD1-4469-BA79-E0060E250C7A}" srcOrd="1" destOrd="0" presId="urn:microsoft.com/office/officeart/2005/8/layout/list1"/>
    <dgm:cxn modelId="{0EDB9740-0282-4905-A654-AAC91084691B}" type="presParOf" srcId="{FD5D3555-F9DA-4889-B2F6-E94D8510BA19}" destId="{BE58DEB2-F461-4590-B627-93DCA4A417F1}" srcOrd="2" destOrd="0" presId="urn:microsoft.com/office/officeart/2005/8/layout/list1"/>
    <dgm:cxn modelId="{8D7D0B3C-C25E-4249-9FE7-6771256963B1}" type="presParOf" srcId="{FD5D3555-F9DA-4889-B2F6-E94D8510BA19}" destId="{B404D095-7990-41BA-BAAE-D8E1D3AD5032}" srcOrd="3" destOrd="0" presId="urn:microsoft.com/office/officeart/2005/8/layout/list1"/>
    <dgm:cxn modelId="{B0C3693F-1329-4286-86EE-43A5A8AD93C9}" type="presParOf" srcId="{FD5D3555-F9DA-4889-B2F6-E94D8510BA19}" destId="{CB21504A-4B8B-4BE3-B6D7-621D51B1755C}" srcOrd="4" destOrd="0" presId="urn:microsoft.com/office/officeart/2005/8/layout/list1"/>
    <dgm:cxn modelId="{4F129D9E-32B1-4B36-88BB-412F5F94249F}" type="presParOf" srcId="{CB21504A-4B8B-4BE3-B6D7-621D51B1755C}" destId="{7E5C32C8-ACB3-4AF3-B7DE-68FCBE8CAE90}" srcOrd="0" destOrd="0" presId="urn:microsoft.com/office/officeart/2005/8/layout/list1"/>
    <dgm:cxn modelId="{58C7AA67-C9EA-413A-B587-6FC841894DAC}" type="presParOf" srcId="{CB21504A-4B8B-4BE3-B6D7-621D51B1755C}" destId="{2E106144-2BF5-48C4-A810-927FBE570109}" srcOrd="1" destOrd="0" presId="urn:microsoft.com/office/officeart/2005/8/layout/list1"/>
    <dgm:cxn modelId="{C26D16FC-A8F1-468C-8B70-02341198821F}" type="presParOf" srcId="{FD5D3555-F9DA-4889-B2F6-E94D8510BA19}" destId="{1DAD2E24-E081-4F98-A75B-53AEAB5B3554}" srcOrd="5" destOrd="0" presId="urn:microsoft.com/office/officeart/2005/8/layout/list1"/>
    <dgm:cxn modelId="{DD00CEB7-4803-4FC5-B5E1-0E93A1682233}" type="presParOf" srcId="{FD5D3555-F9DA-4889-B2F6-E94D8510BA19}" destId="{AAFC2959-34E6-4EE0-B9FB-53FFF927141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8DEB2-F461-4590-B627-93DCA4A417F1}">
      <dsp:nvSpPr>
        <dsp:cNvPr id="0" name=""/>
        <dsp:cNvSpPr/>
      </dsp:nvSpPr>
      <dsp:spPr>
        <a:xfrm>
          <a:off x="0" y="445683"/>
          <a:ext cx="10641805" cy="1883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922" tIns="541528" rIns="825922" bIns="184912" numCol="1" spcCol="1270" anchor="t" anchorCtr="0">
          <a:noAutofit/>
        </a:bodyPr>
        <a:lstStyle/>
        <a:p>
          <a:pPr marL="228600" lvl="1" indent="-228600" algn="l" defTabSz="1155700" rtl="0">
            <a:lnSpc>
              <a:spcPct val="90000"/>
            </a:lnSpc>
            <a:spcBef>
              <a:spcPct val="0"/>
            </a:spcBef>
            <a:spcAft>
              <a:spcPct val="15000"/>
            </a:spcAft>
            <a:buChar char="•"/>
          </a:pPr>
          <a:r>
            <a:rPr lang="en-US" sz="2600" kern="1200">
              <a:latin typeface="Calibri Light" panose="020F0302020204030204"/>
            </a:rPr>
            <a:t>New investment in education</a:t>
          </a:r>
        </a:p>
        <a:p>
          <a:pPr marL="228600" lvl="1" indent="-228600" algn="l" defTabSz="1155700" rtl="0">
            <a:lnSpc>
              <a:spcPct val="90000"/>
            </a:lnSpc>
            <a:spcBef>
              <a:spcPct val="0"/>
            </a:spcBef>
            <a:spcAft>
              <a:spcPct val="15000"/>
            </a:spcAft>
            <a:buChar char="•"/>
          </a:pPr>
          <a:r>
            <a:rPr lang="en-US" sz="2600" kern="1200" dirty="0">
              <a:latin typeface="Calibri Light" panose="020F0302020204030204"/>
            </a:rPr>
            <a:t>Revised funding formula reflects equitable distribution of state education funds</a:t>
          </a:r>
        </a:p>
      </dsp:txBody>
      <dsp:txXfrm>
        <a:off x="0" y="445683"/>
        <a:ext cx="10641805" cy="1883700"/>
      </dsp:txXfrm>
    </dsp:sp>
    <dsp:sp modelId="{B76511BF-A6F5-4E2B-B9C2-DAE3338293B0}">
      <dsp:nvSpPr>
        <dsp:cNvPr id="0" name=""/>
        <dsp:cNvSpPr/>
      </dsp:nvSpPr>
      <dsp:spPr>
        <a:xfrm>
          <a:off x="532090" y="61923"/>
          <a:ext cx="7449264"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564" tIns="0" rIns="281564" bIns="0" numCol="1" spcCol="1270" anchor="ctr" anchorCtr="0">
          <a:noAutofit/>
        </a:bodyPr>
        <a:lstStyle/>
        <a:p>
          <a:pPr marL="0" lvl="0" indent="0" algn="l" defTabSz="1155700" rtl="0">
            <a:lnSpc>
              <a:spcPct val="90000"/>
            </a:lnSpc>
            <a:spcBef>
              <a:spcPct val="0"/>
            </a:spcBef>
            <a:spcAft>
              <a:spcPct val="35000"/>
            </a:spcAft>
            <a:buNone/>
          </a:pPr>
          <a:r>
            <a:rPr lang="en-US" sz="2600" b="1" kern="1200">
              <a:latin typeface="Calibri Light" panose="020F0302020204030204"/>
            </a:rPr>
            <a:t>Fiscal: </a:t>
          </a:r>
          <a:r>
            <a:rPr lang="en-US" sz="2600" kern="1200">
              <a:latin typeface="Calibri Light" panose="020F0302020204030204"/>
            </a:rPr>
            <a:t>Changes to Chapter 70 funding</a:t>
          </a:r>
          <a:endParaRPr lang="en-US" sz="2600" kern="1200"/>
        </a:p>
      </dsp:txBody>
      <dsp:txXfrm>
        <a:off x="569557" y="99390"/>
        <a:ext cx="7374330" cy="692586"/>
      </dsp:txXfrm>
    </dsp:sp>
    <dsp:sp modelId="{AAFC2959-34E6-4EE0-B9FB-53FFF927141F}">
      <dsp:nvSpPr>
        <dsp:cNvPr id="0" name=""/>
        <dsp:cNvSpPr/>
      </dsp:nvSpPr>
      <dsp:spPr>
        <a:xfrm>
          <a:off x="0" y="2853544"/>
          <a:ext cx="10641805" cy="1883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922" tIns="541528" rIns="825922" bIns="184912" numCol="1" spcCol="1270" anchor="t" anchorCtr="0">
          <a:noAutofit/>
        </a:bodyPr>
        <a:lstStyle/>
        <a:p>
          <a:pPr marL="228600" lvl="1" indent="-228600" algn="l" defTabSz="1155700" rtl="0">
            <a:lnSpc>
              <a:spcPct val="90000"/>
            </a:lnSpc>
            <a:spcBef>
              <a:spcPct val="0"/>
            </a:spcBef>
            <a:spcAft>
              <a:spcPct val="15000"/>
            </a:spcAft>
            <a:buChar char="•"/>
          </a:pPr>
          <a:r>
            <a:rPr lang="en-US" sz="2600" kern="1200">
              <a:latin typeface="Calibri Light" panose="020F0302020204030204"/>
            </a:rPr>
            <a:t>Focus on addressing disparities in learning experiences and outcomes for student groups that are least-well served</a:t>
          </a:r>
        </a:p>
        <a:p>
          <a:pPr marL="228600" lvl="1" indent="-228600" algn="l" defTabSz="1155700" rtl="0">
            <a:lnSpc>
              <a:spcPct val="90000"/>
            </a:lnSpc>
            <a:spcBef>
              <a:spcPct val="0"/>
            </a:spcBef>
            <a:spcAft>
              <a:spcPct val="15000"/>
            </a:spcAft>
            <a:buChar char="•"/>
          </a:pPr>
          <a:r>
            <a:rPr lang="en-US" sz="2600" kern="1200">
              <a:latin typeface="Calibri Light" panose="020F0302020204030204"/>
            </a:rPr>
            <a:t>Implementation of evidence-based practices</a:t>
          </a:r>
        </a:p>
      </dsp:txBody>
      <dsp:txXfrm>
        <a:off x="0" y="2853544"/>
        <a:ext cx="10641805" cy="1883700"/>
      </dsp:txXfrm>
    </dsp:sp>
    <dsp:sp modelId="{2E106144-2BF5-48C4-A810-927FBE570109}">
      <dsp:nvSpPr>
        <dsp:cNvPr id="0" name=""/>
        <dsp:cNvSpPr/>
      </dsp:nvSpPr>
      <dsp:spPr>
        <a:xfrm>
          <a:off x="532090" y="2469784"/>
          <a:ext cx="7449264"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564" tIns="0" rIns="281564" bIns="0" numCol="1" spcCol="1270" anchor="ctr" anchorCtr="0">
          <a:noAutofit/>
        </a:bodyPr>
        <a:lstStyle/>
        <a:p>
          <a:pPr marL="0" lvl="0" indent="0" algn="l" defTabSz="1155700" rtl="0">
            <a:lnSpc>
              <a:spcPct val="90000"/>
            </a:lnSpc>
            <a:spcBef>
              <a:spcPct val="0"/>
            </a:spcBef>
            <a:spcAft>
              <a:spcPct val="35000"/>
            </a:spcAft>
            <a:buNone/>
          </a:pPr>
          <a:r>
            <a:rPr lang="en-US" sz="2600" kern="1200">
              <a:latin typeface="Calibri Light" panose="020F0302020204030204"/>
            </a:rPr>
            <a:t>Policy Updates:  Plans every 3 years  </a:t>
          </a:r>
          <a:endParaRPr lang="en-US" sz="2600" kern="1200"/>
        </a:p>
      </dsp:txBody>
      <dsp:txXfrm>
        <a:off x="569557" y="2507251"/>
        <a:ext cx="7374330"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B568AD-5AAC-4EA7-8DDC-E3643E3019E2}" type="datetimeFigureOut">
              <a:rPr lang="en-US" smtClean="0"/>
              <a:t>2/17/2026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5C35DB-D35B-4E9B-AF2A-FD866C0038FD}" type="slidenum">
              <a:rPr lang="en-US" smtClean="0"/>
              <a:t>‹#›</a:t>
            </a:fld>
            <a:endParaRPr lang="en-US"/>
          </a:p>
        </p:txBody>
      </p:sp>
    </p:spTree>
    <p:extLst>
      <p:ext uri="{BB962C8B-B14F-4D97-AF65-F5344CB8AC3E}">
        <p14:creationId xmlns:p14="http://schemas.microsoft.com/office/powerpoint/2010/main" val="290944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1</a:t>
            </a:fld>
            <a:endParaRPr lang="en-US"/>
          </a:p>
        </p:txBody>
      </p:sp>
    </p:spTree>
    <p:extLst>
      <p:ext uri="{BB962C8B-B14F-4D97-AF65-F5344CB8AC3E}">
        <p14:creationId xmlns:p14="http://schemas.microsoft.com/office/powerpoint/2010/main" val="2203139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10</a:t>
            </a:fld>
            <a:endParaRPr lang="en-US"/>
          </a:p>
        </p:txBody>
      </p:sp>
    </p:spTree>
    <p:extLst>
      <p:ext uri="{BB962C8B-B14F-4D97-AF65-F5344CB8AC3E}">
        <p14:creationId xmlns:p14="http://schemas.microsoft.com/office/powerpoint/2010/main" val="353572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11</a:t>
            </a:fld>
            <a:endParaRPr lang="en-US"/>
          </a:p>
        </p:txBody>
      </p:sp>
    </p:spTree>
    <p:extLst>
      <p:ext uri="{BB962C8B-B14F-4D97-AF65-F5344CB8AC3E}">
        <p14:creationId xmlns:p14="http://schemas.microsoft.com/office/powerpoint/2010/main" val="902352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12</a:t>
            </a:fld>
            <a:endParaRPr lang="en-US"/>
          </a:p>
        </p:txBody>
      </p:sp>
    </p:spTree>
    <p:extLst>
      <p:ext uri="{BB962C8B-B14F-4D97-AF65-F5344CB8AC3E}">
        <p14:creationId xmlns:p14="http://schemas.microsoft.com/office/powerpoint/2010/main" val="332975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13</a:t>
            </a:fld>
            <a:endParaRPr lang="en-US"/>
          </a:p>
        </p:txBody>
      </p:sp>
    </p:spTree>
    <p:extLst>
      <p:ext uri="{BB962C8B-B14F-4D97-AF65-F5344CB8AC3E}">
        <p14:creationId xmlns:p14="http://schemas.microsoft.com/office/powerpoint/2010/main" val="4197443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i="0" u="none" strike="noStrike" dirty="0">
              <a:solidFill>
                <a:srgbClr val="0060C7"/>
              </a:solidFill>
              <a:effectLst/>
              <a:latin typeface="-apple-system"/>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309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15</a:t>
            </a:fld>
            <a:endParaRPr lang="en-US"/>
          </a:p>
        </p:txBody>
      </p:sp>
    </p:spTree>
    <p:extLst>
      <p:ext uri="{BB962C8B-B14F-4D97-AF65-F5344CB8AC3E}">
        <p14:creationId xmlns:p14="http://schemas.microsoft.com/office/powerpoint/2010/main" val="1737195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16</a:t>
            </a:fld>
            <a:endParaRPr lang="en-US"/>
          </a:p>
        </p:txBody>
      </p:sp>
    </p:spTree>
    <p:extLst>
      <p:ext uri="{BB962C8B-B14F-4D97-AF65-F5344CB8AC3E}">
        <p14:creationId xmlns:p14="http://schemas.microsoft.com/office/powerpoint/2010/main" val="2140859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9865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18</a:t>
            </a:fld>
            <a:endParaRPr lang="en-US"/>
          </a:p>
        </p:txBody>
      </p:sp>
    </p:spTree>
    <p:extLst>
      <p:ext uri="{BB962C8B-B14F-4D97-AF65-F5344CB8AC3E}">
        <p14:creationId xmlns:p14="http://schemas.microsoft.com/office/powerpoint/2010/main" val="3990231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60E29-7EDC-5B2D-5F84-56FB394AD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378601-BB8E-D0BC-853E-08ED818DB1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72A611-F594-8663-35DC-EECB54A35D0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.Your original plan describes what implementation will look like in 3 years – here you want to look at your progress monitoring data 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highlight  key accomplishments/what is working well?  Where do we need to revisit approach?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kern="0" dirty="0">
                <a:effectLst/>
                <a:latin typeface="Aptos Display" panose="020B0004020202020204" pitchFamily="34" charset="0"/>
                <a:ea typeface="Calibri" panose="020F0502020204030204" pitchFamily="34" charset="0"/>
              </a:rPr>
              <a:t>what steps did your district take to launch, expand, or deepen the implementation/  Tell us w</a:t>
            </a:r>
            <a:r>
              <a:rPr lang="en-US" i="1" dirty="0"/>
              <a:t>hat are you doing differently this year.  Focus on aspects of implementation that are not business as usual – but ways in which implementation is driving improvement.  Could be launching a new strategy – perhaps you are just getting started with co-teaching, or had a pilot program that is expanding to other schools in district;  Don’t simply describe business as usual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a:p>
          <a:p>
            <a:pPr marL="171450" indent="-171450">
              <a:buFont typeface="Arial" panose="020B0604020202020204" pitchFamily="34" charset="0"/>
              <a:buChar char="•"/>
            </a:pPr>
            <a:r>
              <a:rPr lang="en-US" dirty="0"/>
              <a:t>Remember to center on student groups experiencing the greatest disparities</a:t>
            </a:r>
          </a:p>
          <a:p>
            <a:endParaRPr lang="en-US" dirty="0"/>
          </a:p>
        </p:txBody>
      </p:sp>
      <p:sp>
        <p:nvSpPr>
          <p:cNvPr id="4" name="Slide Number Placeholder 3">
            <a:extLst>
              <a:ext uri="{FF2B5EF4-FFF2-40B4-BE49-F238E27FC236}">
                <a16:creationId xmlns:a16="http://schemas.microsoft.com/office/drawing/2014/main" id="{B936270A-552A-7540-8C33-C1DF28519E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90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2</a:t>
            </a:fld>
            <a:endParaRPr lang="en-US"/>
          </a:p>
        </p:txBody>
      </p:sp>
    </p:spTree>
    <p:extLst>
      <p:ext uri="{BB962C8B-B14F-4D97-AF65-F5344CB8AC3E}">
        <p14:creationId xmlns:p14="http://schemas.microsoft.com/office/powerpoint/2010/main" val="2302372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99890-BFF6-B2C8-A7D3-11D0DE59B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89433-4FAB-EF49-DA94-4F018BD199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2CD28-EA1C-8309-A4F9-6FC548EEB8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DC4830-6C17-D99A-CA65-7BE0A0EC43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81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33FF2-1150-718C-5170-37E9E51E6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D781FE-A993-A07A-F9B3-B62BF1E94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82957B-7F33-349C-9A17-4B9A8BC5C93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kern="0" dirty="0">
              <a:effectLst/>
              <a:latin typeface="Aptos Display"/>
              <a:ea typeface="Calibri"/>
              <a:cs typeface="Arial"/>
            </a:endParaRPr>
          </a:p>
        </p:txBody>
      </p:sp>
      <p:sp>
        <p:nvSpPr>
          <p:cNvPr id="4" name="Slide Number Placeholder 3">
            <a:extLst>
              <a:ext uri="{FF2B5EF4-FFF2-40B4-BE49-F238E27FC236}">
                <a16:creationId xmlns:a16="http://schemas.microsoft.com/office/drawing/2014/main" id="{6F79EF0C-2CF6-34D3-7949-B709FF168C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231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DD11F-B25C-8BB6-A2E3-19C45D4B7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768B2-4C80-61CC-171A-4EDE03046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FBBD27-2C71-78E7-A6A3-E16D6ADA0569}"/>
              </a:ext>
            </a:extLst>
          </p:cNvPr>
          <p:cNvSpPr>
            <a:spLocks noGrp="1"/>
          </p:cNvSpPr>
          <p:nvPr>
            <p:ph type="body" idx="1"/>
          </p:nvPr>
        </p:nvSpPr>
        <p:spPr/>
        <p:txBody>
          <a:bodyPr/>
          <a:lstStyle/>
          <a:p>
            <a:pPr marL="4572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333333"/>
              </a:solidFill>
              <a:latin typeface="Helvetica"/>
              <a:cs typeface="Times New Roman"/>
            </a:endParaRPr>
          </a:p>
          <a:p>
            <a:pPr marL="4572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333333"/>
              </a:solidFill>
              <a:latin typeface="Helvetica"/>
              <a:cs typeface="Times New Roman"/>
            </a:endParaRPr>
          </a:p>
        </p:txBody>
      </p:sp>
      <p:sp>
        <p:nvSpPr>
          <p:cNvPr id="4" name="Slide Number Placeholder 3">
            <a:extLst>
              <a:ext uri="{FF2B5EF4-FFF2-40B4-BE49-F238E27FC236}">
                <a16:creationId xmlns:a16="http://schemas.microsoft.com/office/drawing/2014/main" id="{3E0B1BB9-271A-6A15-6E75-CC5C2FEDAB2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lang="en-US"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4077538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23</a:t>
            </a:fld>
            <a:endParaRPr lang="en-US"/>
          </a:p>
        </p:txBody>
      </p:sp>
    </p:spTree>
    <p:extLst>
      <p:ext uri="{BB962C8B-B14F-4D97-AF65-F5344CB8AC3E}">
        <p14:creationId xmlns:p14="http://schemas.microsoft.com/office/powerpoint/2010/main" val="3781969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3DFF6-97AC-C414-DCA8-F826E2017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BD25E7-8DD0-190F-1EA5-14E28AC904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1916A-455E-44A3-4D3C-5AB0BDC8E9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AB189B90-DF75-D6D4-7725-4766D74199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81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26</a:t>
            </a:fld>
            <a:endParaRPr lang="en-US"/>
          </a:p>
        </p:txBody>
      </p:sp>
    </p:spTree>
    <p:extLst>
      <p:ext uri="{BB962C8B-B14F-4D97-AF65-F5344CB8AC3E}">
        <p14:creationId xmlns:p14="http://schemas.microsoft.com/office/powerpoint/2010/main" val="2063393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algn="l">
              <a:buFont typeface="Arial" panose="020B0604020202020204" pitchFamily="34" charset="0"/>
              <a:buNone/>
            </a:pPr>
            <a:endParaRPr lang="en-US" b="0" i="0" dirty="0">
              <a:solidFill>
                <a:srgbClr val="212529"/>
              </a:solidFill>
              <a:effectLst/>
              <a:latin typeface="-apple-system"/>
            </a:endParaRPr>
          </a:p>
          <a:p>
            <a:pPr algn="l">
              <a:buFont typeface="Arial" panose="020B0604020202020204" pitchFamily="34" charset="0"/>
              <a:buNone/>
            </a:pPr>
            <a:endParaRPr lang="en-US" b="0" i="0" dirty="0">
              <a:solidFill>
                <a:srgbClr val="212529"/>
              </a:solidFill>
              <a:effectLst/>
              <a:latin typeface="-apple-system"/>
            </a:endParaRPr>
          </a:p>
          <a:p>
            <a:pPr algn="l">
              <a:buFont typeface="Arial" panose="020B0604020202020204" pitchFamily="34" charset="0"/>
              <a:buNone/>
            </a:pPr>
            <a:endParaRPr lang="en-US" b="0" i="0" dirty="0">
              <a:solidFill>
                <a:srgbClr val="212529"/>
              </a:solidFill>
              <a:effectLst/>
              <a:latin typeface="-apple-system"/>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010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28</a:t>
            </a:fld>
            <a:endParaRPr lang="en-US"/>
          </a:p>
        </p:txBody>
      </p:sp>
    </p:spTree>
    <p:extLst>
      <p:ext uri="{BB962C8B-B14F-4D97-AF65-F5344CB8AC3E}">
        <p14:creationId xmlns:p14="http://schemas.microsoft.com/office/powerpoint/2010/main" val="1061154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3170A-88F8-38C1-7949-FEE56DA04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4B80A2-3C36-A89E-868A-8BA5004897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F34AC-5277-1B43-CABE-1A6311573F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CAD1A8-1B23-420E-DAAC-66C6AC487E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C35DB-D35B-4E9B-AF2A-FD866C0038F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13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5C35DB-D35B-4E9B-AF2A-FD866C0038FD}" type="slidenum">
              <a:rPr lang="en-US" smtClean="0"/>
              <a:t>34</a:t>
            </a:fld>
            <a:endParaRPr lang="en-US"/>
          </a:p>
        </p:txBody>
      </p:sp>
    </p:spTree>
    <p:extLst>
      <p:ext uri="{BB962C8B-B14F-4D97-AF65-F5344CB8AC3E}">
        <p14:creationId xmlns:p14="http://schemas.microsoft.com/office/powerpoint/2010/main" val="3952250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a:cs typeface="Segoe U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133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C62A1-07B0-84E4-25E5-D10B271D8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4B4E5-870E-C950-050B-727A0E809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3B425F-20E4-87C4-C119-716BE345DEA8}"/>
              </a:ext>
            </a:extLst>
          </p:cNvPr>
          <p:cNvSpPr>
            <a:spLocks noGrp="1"/>
          </p:cNvSpPr>
          <p:nvPr>
            <p:ph type="body" idx="1"/>
          </p:nvPr>
        </p:nvSpPr>
        <p:spPr/>
        <p:txBody>
          <a:bodyPr/>
          <a:lstStyle/>
          <a:p>
            <a:pPr algn="l">
              <a:buFont typeface="Arial" panose="020B0604020202020204" pitchFamily="34" charset="0"/>
              <a:buNone/>
            </a:pPr>
            <a:endParaRPr lang="en-US" sz="1200" b="0" i="0" dirty="0">
              <a:solidFill>
                <a:schemeClr val="tx1"/>
              </a:solidFill>
              <a:effectLst/>
              <a:latin typeface="+mn-lt"/>
            </a:endParaRPr>
          </a:p>
          <a:p>
            <a:pPr algn="l">
              <a:buFont typeface="Arial" panose="020B0604020202020204" pitchFamily="34" charset="0"/>
              <a:buNone/>
            </a:pPr>
            <a:endParaRPr lang="en-US" b="0" i="0" dirty="0">
              <a:solidFill>
                <a:srgbClr val="212529"/>
              </a:solidFill>
              <a:effectLst/>
              <a:latin typeface="-apple-system"/>
            </a:endParaRPr>
          </a:p>
          <a:p>
            <a:endParaRPr lang="en-US" dirty="0"/>
          </a:p>
        </p:txBody>
      </p:sp>
      <p:sp>
        <p:nvSpPr>
          <p:cNvPr id="4" name="Slide Number Placeholder 3">
            <a:extLst>
              <a:ext uri="{FF2B5EF4-FFF2-40B4-BE49-F238E27FC236}">
                <a16:creationId xmlns:a16="http://schemas.microsoft.com/office/drawing/2014/main" id="{E6D1B9FC-F9E5-7B3B-DE54-0B41DDB20F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000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698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903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38</a:t>
            </a:fld>
            <a:endParaRPr lang="en-US"/>
          </a:p>
        </p:txBody>
      </p:sp>
    </p:spTree>
    <p:extLst>
      <p:ext uri="{BB962C8B-B14F-4D97-AF65-F5344CB8AC3E}">
        <p14:creationId xmlns:p14="http://schemas.microsoft.com/office/powerpoint/2010/main" val="42961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endParaRPr lang="en-US" dirty="0">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731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6A1A-B52B-4BCF-94D7-A35AA42673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423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6A1A-B52B-4BCF-94D7-A35AA42673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338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7</a:t>
            </a:fld>
            <a:endParaRPr lang="en-US"/>
          </a:p>
        </p:txBody>
      </p:sp>
    </p:spTree>
    <p:extLst>
      <p:ext uri="{BB962C8B-B14F-4D97-AF65-F5344CB8AC3E}">
        <p14:creationId xmlns:p14="http://schemas.microsoft.com/office/powerpoint/2010/main" val="382292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8</a:t>
            </a:fld>
            <a:endParaRPr lang="en-US"/>
          </a:p>
        </p:txBody>
      </p:sp>
    </p:spTree>
    <p:extLst>
      <p:ext uri="{BB962C8B-B14F-4D97-AF65-F5344CB8AC3E}">
        <p14:creationId xmlns:p14="http://schemas.microsoft.com/office/powerpoint/2010/main" val="312095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9</a:t>
            </a:fld>
            <a:endParaRPr lang="en-US"/>
          </a:p>
        </p:txBody>
      </p:sp>
    </p:spTree>
    <p:extLst>
      <p:ext uri="{BB962C8B-B14F-4D97-AF65-F5344CB8AC3E}">
        <p14:creationId xmlns:p14="http://schemas.microsoft.com/office/powerpoint/2010/main" val="3186026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1417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4" name="Google Shape;24;p3"/>
          <p:cNvSpPr txBox="1">
            <a:spLocks noGrp="1"/>
          </p:cNvSpPr>
          <p:nvPr>
            <p:ph type="sldNum" idx="12"/>
          </p:nvPr>
        </p:nvSpPr>
        <p:spPr>
          <a:xfrm>
            <a:off x="11177477" y="61512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269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one column bullet points" type="obj">
  <p:cSld name="Text-one column bullet points">
    <p:spTree>
      <p:nvGrpSpPr>
        <p:cNvPr id="1" name="Shape 33"/>
        <p:cNvGrpSpPr/>
        <p:nvPr/>
      </p:nvGrpSpPr>
      <p:grpSpPr>
        <a:xfrm>
          <a:off x="0" y="0"/>
          <a:ext cx="0" cy="0"/>
          <a:chOff x="0" y="0"/>
          <a:chExt cx="0" cy="0"/>
        </a:xfrm>
      </p:grpSpPr>
      <p:pic>
        <p:nvPicPr>
          <p:cNvPr id="34" name="Google Shape;34;p7"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35" name="Google Shape;35;p7"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6" name="Google Shape;36;p7"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7" name="Google Shape;37;p7"/>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7"/>
          <p:cNvSpPr txBox="1"/>
          <p:nvPr/>
        </p:nvSpPr>
        <p:spPr>
          <a:xfrm>
            <a:off x="25037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32540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11482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208822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19178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107432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896793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075537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46474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96454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37403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66673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568725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30580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7692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56497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071335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11021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841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6.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244960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202792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ss.egrantsmanagement.com/default.aspx?ccipSessionKey=63874968287954106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doe.mass.edu/soa/fy2024-guidance.doc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s://www.doe.mass.edu/accountability/lists-tools/lowest-performing-group.doc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view.officeapps.live.com/op/view.aspx?src=https%3A%2F%2Fwww.doe.mass.edu%2Faccountability%2Flists-tools%2Faccountability-targets-2025.xlsx&amp;wdOrigin=BROWSELIN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doe.mass.edu/soa/resources.html" TargetMode="External"/><Relationship Id="rId7" Type="http://schemas.openxmlformats.org/officeDocument/2006/relationships/hyperlink" Target="mailto:Lola.shoyinka@mass.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mailto:SOAPlans@mass.gov" TargetMode="External"/><Relationship Id="rId5" Type="http://schemas.openxmlformats.org/officeDocument/2006/relationships/hyperlink" Target="https://koalendar.com/e/soa-consultation" TargetMode="External"/><Relationship Id="rId4" Type="http://schemas.openxmlformats.org/officeDocument/2006/relationships/hyperlink" Target="https://educationtocareer.data.mass.gov/stories/s/Educators-/5845-7546/"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SOAPlans@mass.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mailto:Lola.shoyinka@mass.gov" TargetMode="External"/><Relationship Id="rId4" Type="http://schemas.openxmlformats.org/officeDocument/2006/relationships/hyperlink" Target="https://koalendar.com/e/soa-consultatio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EAB805-864C-D700-84C2-BBE63132CD03}"/>
              </a:ext>
            </a:extLst>
          </p:cNvPr>
          <p:cNvSpPr>
            <a:spLocks noGrp="1"/>
          </p:cNvSpPr>
          <p:nvPr>
            <p:ph type="ctrTitle"/>
          </p:nvPr>
        </p:nvSpPr>
        <p:spPr>
          <a:xfrm>
            <a:off x="505838" y="690351"/>
            <a:ext cx="11408522" cy="1928238"/>
          </a:xfrm>
        </p:spPr>
        <p:txBody>
          <a:bodyPr>
            <a:normAutofit/>
          </a:bodyPr>
          <a:lstStyle/>
          <a:p>
            <a:r>
              <a:rPr lang="en-US" dirty="0"/>
              <a:t>Overview of FY26 SOA Plan Progress Reports</a:t>
            </a:r>
          </a:p>
        </p:txBody>
      </p:sp>
      <p:sp>
        <p:nvSpPr>
          <p:cNvPr id="5" name="Subtitle 4">
            <a:extLst>
              <a:ext uri="{FF2B5EF4-FFF2-40B4-BE49-F238E27FC236}">
                <a16:creationId xmlns:a16="http://schemas.microsoft.com/office/drawing/2014/main" id="{842CD238-8C8D-8BBA-7F52-B1DB6EB565A9}"/>
              </a:ext>
            </a:extLst>
          </p:cNvPr>
          <p:cNvSpPr>
            <a:spLocks noGrp="1"/>
          </p:cNvSpPr>
          <p:nvPr>
            <p:ph type="subTitle" idx="1"/>
          </p:nvPr>
        </p:nvSpPr>
        <p:spPr/>
        <p:txBody>
          <a:bodyPr/>
          <a:lstStyle/>
          <a:p>
            <a:r>
              <a:rPr lang="en-US" dirty="0"/>
              <a:t>Thursday February 5, 2025</a:t>
            </a:r>
          </a:p>
        </p:txBody>
      </p:sp>
    </p:spTree>
    <p:extLst>
      <p:ext uri="{BB962C8B-B14F-4D97-AF65-F5344CB8AC3E}">
        <p14:creationId xmlns:p14="http://schemas.microsoft.com/office/powerpoint/2010/main" val="289453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4FAC4-3EA9-B1F2-A3ED-1CD50361D15E}"/>
              </a:ext>
            </a:extLst>
          </p:cNvPr>
          <p:cNvSpPr>
            <a:spLocks noGrp="1"/>
          </p:cNvSpPr>
          <p:nvPr>
            <p:ph type="title"/>
          </p:nvPr>
        </p:nvSpPr>
        <p:spPr/>
        <p:txBody>
          <a:bodyPr>
            <a:normAutofit/>
          </a:bodyPr>
          <a:lstStyle/>
          <a:p>
            <a:r>
              <a:rPr lang="en-US" dirty="0">
                <a:solidFill>
                  <a:schemeClr val="accent5">
                    <a:lumMod val="40000"/>
                    <a:lumOff val="60000"/>
                  </a:schemeClr>
                </a:solidFill>
              </a:rPr>
              <a:t>Technical details</a:t>
            </a:r>
          </a:p>
        </p:txBody>
      </p:sp>
      <p:sp>
        <p:nvSpPr>
          <p:cNvPr id="2" name="Content Placeholder 1">
            <a:extLst>
              <a:ext uri="{FF2B5EF4-FFF2-40B4-BE49-F238E27FC236}">
                <a16:creationId xmlns:a16="http://schemas.microsoft.com/office/drawing/2014/main" id="{B3E95D9F-A2EB-1683-7635-AF49E97C524E}"/>
              </a:ext>
            </a:extLst>
          </p:cNvPr>
          <p:cNvSpPr>
            <a:spLocks noGrp="1"/>
          </p:cNvSpPr>
          <p:nvPr>
            <p:ph idx="1"/>
          </p:nvPr>
        </p:nvSpPr>
        <p:spPr/>
        <p:txBody>
          <a:bodyPr>
            <a:normAutofit lnSpcReduction="10000"/>
          </a:bodyPr>
          <a:lstStyle/>
          <a:p>
            <a:pPr>
              <a:buFont typeface="Wingdings" panose="05000000000000000000" pitchFamily="2" charset="2"/>
              <a:buChar char="q"/>
            </a:pPr>
            <a:r>
              <a:rPr lang="en-US" dirty="0"/>
              <a:t>Progress Reports will be submitted in </a:t>
            </a:r>
            <a:r>
              <a:rPr lang="en-US" dirty="0">
                <a:solidFill>
                  <a:schemeClr val="tx1">
                    <a:lumMod val="95000"/>
                    <a:lumOff val="5000"/>
                  </a:schemeClr>
                </a:solidFill>
                <a:hlinkClick r:id="rId3">
                  <a:extLst>
                    <a:ext uri="{A12FA001-AC4F-418D-AE19-62706E023703}">
                      <ahyp:hlinkClr xmlns:ahyp="http://schemas.microsoft.com/office/drawing/2018/hyperlinkcolor" val="tx"/>
                    </a:ext>
                  </a:extLst>
                </a:hlinkClick>
              </a:rPr>
              <a:t>GEM$</a:t>
            </a:r>
            <a:endParaRPr lang="en-US" dirty="0">
              <a:solidFill>
                <a:schemeClr val="tx1">
                  <a:lumMod val="95000"/>
                  <a:lumOff val="5000"/>
                </a:schemeClr>
              </a:solidFill>
            </a:endParaRPr>
          </a:p>
          <a:p>
            <a:pPr marL="0" indent="0">
              <a:buNone/>
            </a:pPr>
            <a:endParaRPr lang="en-US" dirty="0"/>
          </a:p>
          <a:p>
            <a:pPr>
              <a:buFont typeface="Wingdings" panose="05000000000000000000" pitchFamily="2" charset="2"/>
              <a:buChar char="q"/>
            </a:pPr>
            <a:r>
              <a:rPr lang="en-US" dirty="0"/>
              <a:t>Make sure your district’s </a:t>
            </a:r>
            <a:r>
              <a:rPr lang="en-US" i="1" dirty="0"/>
              <a:t>User Access Administrator </a:t>
            </a:r>
            <a:r>
              <a:rPr lang="en-US" dirty="0"/>
              <a:t>assigns the </a:t>
            </a:r>
            <a:r>
              <a:rPr lang="en-US" dirty="0">
                <a:solidFill>
                  <a:schemeClr val="accent6">
                    <a:lumMod val="75000"/>
                  </a:schemeClr>
                </a:solidFill>
              </a:rPr>
              <a:t>LEA SOA Plan Writer</a:t>
            </a:r>
            <a:r>
              <a:rPr lang="en-US" dirty="0"/>
              <a:t> role to anyone entering responses in GEM$</a:t>
            </a:r>
          </a:p>
          <a:p>
            <a:pPr marL="457200" lvl="1" indent="0">
              <a:buNone/>
            </a:pPr>
            <a:r>
              <a:rPr lang="en-US" sz="2000" b="1" dirty="0"/>
              <a:t>Note:  </a:t>
            </a:r>
            <a:r>
              <a:rPr lang="en-US" sz="2000" dirty="0"/>
              <a:t>this includes Superintendents, who need to be assigned the LEA SOA Plan Writer role before they can enter information into template</a:t>
            </a:r>
          </a:p>
          <a:p>
            <a:pPr lvl="1">
              <a:buFont typeface="Wingdings" panose="05000000000000000000" pitchFamily="2" charset="2"/>
              <a:buChar char="§"/>
            </a:pPr>
            <a:endParaRPr lang="en-US" dirty="0"/>
          </a:p>
          <a:p>
            <a:pPr>
              <a:buFont typeface="Wingdings" panose="05000000000000000000" pitchFamily="2" charset="2"/>
              <a:buChar char="q"/>
            </a:pPr>
            <a:r>
              <a:rPr lang="en-US" dirty="0"/>
              <a:t>All future SOA Plan Progress Reports reminders and updates will be sent via GEM$ system</a:t>
            </a:r>
          </a:p>
          <a:p>
            <a:pPr lvl="1">
              <a:buFont typeface="Wingdings" panose="05000000000000000000" pitchFamily="2" charset="2"/>
              <a:buChar char="§"/>
            </a:pPr>
            <a:endParaRPr lang="en-US" b="1" dirty="0"/>
          </a:p>
          <a:p>
            <a:pPr marL="457200" lvl="1" indent="0">
              <a:buNone/>
            </a:pPr>
            <a:endParaRPr lang="en-US" dirty="0"/>
          </a:p>
          <a:p>
            <a:pPr>
              <a:buFont typeface="Wingdings" panose="05000000000000000000" pitchFamily="2" charset="2"/>
              <a:buChar char="q"/>
            </a:pPr>
            <a:endParaRPr lang="en-US" b="1" dirty="0"/>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2816871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7BBEE7-B168-1A8C-8A82-50BC982C0CC5}"/>
              </a:ext>
            </a:extLst>
          </p:cNvPr>
          <p:cNvSpPr>
            <a:spLocks noGrp="1"/>
          </p:cNvSpPr>
          <p:nvPr>
            <p:ph type="title"/>
          </p:nvPr>
        </p:nvSpPr>
        <p:spPr/>
        <p:txBody>
          <a:bodyPr/>
          <a:lstStyle/>
          <a:p>
            <a:r>
              <a:rPr lang="en-US" dirty="0"/>
              <a:t>Quick Start Instructions for GEM$ </a:t>
            </a:r>
          </a:p>
        </p:txBody>
      </p:sp>
      <p:sp>
        <p:nvSpPr>
          <p:cNvPr id="2" name="Content Placeholder 1">
            <a:extLst>
              <a:ext uri="{FF2B5EF4-FFF2-40B4-BE49-F238E27FC236}">
                <a16:creationId xmlns:a16="http://schemas.microsoft.com/office/drawing/2014/main" id="{CB07F1E2-7330-13D2-14A3-2E9B3B31CD01}"/>
              </a:ext>
            </a:extLst>
          </p:cNvPr>
          <p:cNvSpPr>
            <a:spLocks noGrp="1"/>
          </p:cNvSpPr>
          <p:nvPr>
            <p:ph idx="1"/>
          </p:nvPr>
        </p:nvSpPr>
        <p:spPr>
          <a:xfrm>
            <a:off x="637478" y="1870491"/>
            <a:ext cx="10515600" cy="4052559"/>
          </a:xfrm>
        </p:spPr>
        <p:txBody>
          <a:bodyPr>
            <a:normAutofit fontScale="92500" lnSpcReduction="10000"/>
          </a:bodyPr>
          <a:lstStyle/>
          <a:p>
            <a:pPr>
              <a:buNone/>
            </a:pPr>
            <a:endParaRPr lang="en-US" dirty="0">
              <a:solidFill>
                <a:srgbClr val="000000"/>
              </a:solidFill>
              <a:latin typeface="Times New Roman" panose="02020603050405020304" pitchFamily="18" charset="0"/>
            </a:endParaRPr>
          </a:p>
          <a:p>
            <a:pPr>
              <a:buNone/>
            </a:pPr>
            <a:r>
              <a:rPr lang="en-US" dirty="0">
                <a:solidFill>
                  <a:srgbClr val="000000"/>
                </a:solidFill>
                <a:latin typeface="Times New Roman" panose="02020603050405020304" pitchFamily="18" charset="0"/>
              </a:rPr>
              <a:t>1. Log into GEM$ using your email and password</a:t>
            </a:r>
          </a:p>
          <a:p>
            <a:pPr>
              <a:buNone/>
            </a:pPr>
            <a:r>
              <a:rPr lang="en-US" dirty="0">
                <a:solidFill>
                  <a:srgbClr val="000000"/>
                </a:solidFill>
                <a:latin typeface="Times New Roman" panose="02020603050405020304" pitchFamily="18" charset="0"/>
              </a:rPr>
              <a:t>2. Select </a:t>
            </a:r>
            <a:r>
              <a:rPr lang="en-US" i="1" dirty="0">
                <a:solidFill>
                  <a:srgbClr val="000000"/>
                </a:solidFill>
                <a:latin typeface="Times New Roman" panose="02020603050405020304" pitchFamily="18" charset="0"/>
              </a:rPr>
              <a:t>Search</a:t>
            </a:r>
            <a:r>
              <a:rPr lang="en-US" dirty="0">
                <a:solidFill>
                  <a:srgbClr val="000000"/>
                </a:solidFill>
                <a:latin typeface="Times New Roman" panose="02020603050405020304" pitchFamily="18" charset="0"/>
              </a:rPr>
              <a:t>, and then </a:t>
            </a:r>
            <a:r>
              <a:rPr lang="en-US" i="1" dirty="0">
                <a:solidFill>
                  <a:srgbClr val="000000"/>
                </a:solidFill>
                <a:latin typeface="Times New Roman" panose="02020603050405020304" pitchFamily="18" charset="0"/>
              </a:rPr>
              <a:t>Application Supplement </a:t>
            </a:r>
            <a:r>
              <a:rPr lang="en-US" dirty="0">
                <a:solidFill>
                  <a:srgbClr val="000000"/>
                </a:solidFill>
                <a:latin typeface="Times New Roman" panose="02020603050405020304" pitchFamily="18" charset="0"/>
              </a:rPr>
              <a:t>from the dropdown menu</a:t>
            </a:r>
          </a:p>
          <a:p>
            <a:pPr>
              <a:buNone/>
            </a:pPr>
            <a:r>
              <a:rPr lang="en-US" dirty="0">
                <a:solidFill>
                  <a:srgbClr val="000000"/>
                </a:solidFill>
                <a:latin typeface="Times New Roman" panose="02020603050405020304" pitchFamily="18" charset="0"/>
              </a:rPr>
              <a:t>3. Set </a:t>
            </a:r>
            <a:r>
              <a:rPr lang="en-US" i="1" dirty="0">
                <a:solidFill>
                  <a:srgbClr val="000000"/>
                </a:solidFill>
                <a:latin typeface="Times New Roman" panose="02020603050405020304" pitchFamily="18" charset="0"/>
              </a:rPr>
              <a:t>Fiscal Year </a:t>
            </a:r>
            <a:r>
              <a:rPr lang="en-US" dirty="0">
                <a:solidFill>
                  <a:srgbClr val="000000"/>
                </a:solidFill>
                <a:latin typeface="Times New Roman" panose="02020603050405020304" pitchFamily="18" charset="0"/>
              </a:rPr>
              <a:t>to 2026</a:t>
            </a:r>
          </a:p>
          <a:p>
            <a:pPr>
              <a:buNone/>
            </a:pPr>
            <a:r>
              <a:rPr lang="en-US" dirty="0">
                <a:solidFill>
                  <a:srgbClr val="000000"/>
                </a:solidFill>
                <a:latin typeface="Times New Roman" panose="02020603050405020304" pitchFamily="18" charset="0"/>
              </a:rPr>
              <a:t>4. Select </a:t>
            </a:r>
            <a:r>
              <a:rPr lang="en-US" i="1" dirty="0">
                <a:solidFill>
                  <a:srgbClr val="000000"/>
                </a:solidFill>
                <a:latin typeface="Times New Roman" panose="02020603050405020304" pitchFamily="18" charset="0"/>
              </a:rPr>
              <a:t>SOA Plan Progress Report </a:t>
            </a:r>
            <a:r>
              <a:rPr lang="en-US" dirty="0">
                <a:solidFill>
                  <a:srgbClr val="000000"/>
                </a:solidFill>
                <a:latin typeface="Times New Roman" panose="02020603050405020304" pitchFamily="18" charset="0"/>
              </a:rPr>
              <a:t>from list of application supplements</a:t>
            </a:r>
          </a:p>
          <a:p>
            <a:pPr>
              <a:buNone/>
            </a:pPr>
            <a:r>
              <a:rPr lang="en-US" dirty="0">
                <a:solidFill>
                  <a:srgbClr val="000000"/>
                </a:solidFill>
                <a:latin typeface="Times New Roman" panose="02020603050405020304" pitchFamily="18" charset="0"/>
              </a:rPr>
              <a:t>5. Change Status from </a:t>
            </a:r>
            <a:r>
              <a:rPr lang="en-US" i="1" dirty="0">
                <a:solidFill>
                  <a:srgbClr val="000000"/>
                </a:solidFill>
                <a:latin typeface="Times New Roman" panose="02020603050405020304" pitchFamily="18" charset="0"/>
              </a:rPr>
              <a:t>Not Started </a:t>
            </a:r>
            <a:r>
              <a:rPr lang="en-US" dirty="0">
                <a:solidFill>
                  <a:srgbClr val="000000"/>
                </a:solidFill>
                <a:latin typeface="Times New Roman" panose="02020603050405020304" pitchFamily="18" charset="0"/>
              </a:rPr>
              <a:t>to </a:t>
            </a:r>
            <a:r>
              <a:rPr lang="en-US" i="1" dirty="0">
                <a:solidFill>
                  <a:srgbClr val="000000"/>
                </a:solidFill>
                <a:latin typeface="Times New Roman" panose="02020603050405020304" pitchFamily="18" charset="0"/>
              </a:rPr>
              <a:t>Application Supplement Started</a:t>
            </a:r>
          </a:p>
          <a:p>
            <a:pPr>
              <a:buNone/>
            </a:pPr>
            <a:r>
              <a:rPr lang="en-US" dirty="0">
                <a:solidFill>
                  <a:srgbClr val="000000"/>
                </a:solidFill>
                <a:latin typeface="Times New Roman" panose="02020603050405020304" pitchFamily="18" charset="0"/>
              </a:rPr>
              <a:t>6. Select section of FY26 SOA Plan Progress Report to begin entering information into template</a:t>
            </a:r>
          </a:p>
          <a:p>
            <a:pPr>
              <a:buNone/>
            </a:pPr>
            <a:r>
              <a:rPr lang="en-US" dirty="0">
                <a:solidFill>
                  <a:srgbClr val="000000"/>
                </a:solidFill>
                <a:latin typeface="Times New Roman" panose="02020603050405020304" pitchFamily="18" charset="0"/>
              </a:rPr>
              <a:t>7. Remember to save your work at regular intervals!</a:t>
            </a:r>
          </a:p>
          <a:p>
            <a:pPr marL="0" indent="0">
              <a:buNone/>
            </a:pPr>
            <a:endParaRPr lang="en-US" dirty="0"/>
          </a:p>
        </p:txBody>
      </p:sp>
    </p:spTree>
    <p:extLst>
      <p:ext uri="{BB962C8B-B14F-4D97-AF65-F5344CB8AC3E}">
        <p14:creationId xmlns:p14="http://schemas.microsoft.com/office/powerpoint/2010/main" val="340252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F5B495-C128-FBF4-E1B2-FB47DF650BF1}"/>
              </a:ext>
            </a:extLst>
          </p:cNvPr>
          <p:cNvSpPr>
            <a:spLocks noGrp="1"/>
          </p:cNvSpPr>
          <p:nvPr>
            <p:ph type="title"/>
          </p:nvPr>
        </p:nvSpPr>
        <p:spPr/>
        <p:txBody>
          <a:bodyPr>
            <a:normAutofit/>
          </a:bodyPr>
          <a:lstStyle/>
          <a:p>
            <a:r>
              <a:rPr lang="en-US" dirty="0"/>
              <a:t>Two final points</a:t>
            </a:r>
          </a:p>
        </p:txBody>
      </p:sp>
      <p:sp>
        <p:nvSpPr>
          <p:cNvPr id="2" name="Content Placeholder 1">
            <a:extLst>
              <a:ext uri="{FF2B5EF4-FFF2-40B4-BE49-F238E27FC236}">
                <a16:creationId xmlns:a16="http://schemas.microsoft.com/office/drawing/2014/main" id="{69C098C7-D14D-19B6-CB6A-8EF0A9388A98}"/>
              </a:ext>
            </a:extLst>
          </p:cNvPr>
          <p:cNvSpPr>
            <a:spLocks noGrp="1"/>
          </p:cNvSpPr>
          <p:nvPr>
            <p:ph idx="1"/>
          </p:nvPr>
        </p:nvSpPr>
        <p:spPr/>
        <p:txBody>
          <a:bodyPr/>
          <a:lstStyle/>
          <a:p>
            <a:pPr>
              <a:buFont typeface="Wingdings" panose="05000000000000000000" pitchFamily="2" charset="2"/>
              <a:buChar char="q"/>
            </a:pPr>
            <a:r>
              <a:rPr lang="en-US" dirty="0"/>
              <a:t>FY26 SOA Plan Progress Reports do not need to be formally approved by School Committees—but we encourage districts to collaborate with their school committees and share progress reports with them.</a:t>
            </a:r>
          </a:p>
          <a:p>
            <a:endParaRPr lang="en-US" dirty="0"/>
          </a:p>
          <a:p>
            <a:pPr>
              <a:buFont typeface="Wingdings" panose="05000000000000000000" pitchFamily="2" charset="2"/>
              <a:buChar char="q"/>
            </a:pPr>
            <a:r>
              <a:rPr lang="en-US" dirty="0"/>
              <a:t>Priority districts are not be required to submit a budget addendum</a:t>
            </a:r>
          </a:p>
        </p:txBody>
      </p:sp>
    </p:spTree>
    <p:extLst>
      <p:ext uri="{BB962C8B-B14F-4D97-AF65-F5344CB8AC3E}">
        <p14:creationId xmlns:p14="http://schemas.microsoft.com/office/powerpoint/2010/main" val="1037109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DAFFE7-E441-8836-760F-F18050F2A52A}"/>
              </a:ext>
            </a:extLst>
          </p:cNvPr>
          <p:cNvSpPr>
            <a:spLocks noGrp="1"/>
          </p:cNvSpPr>
          <p:nvPr>
            <p:ph type="title"/>
          </p:nvPr>
        </p:nvSpPr>
        <p:spPr/>
        <p:txBody>
          <a:bodyPr>
            <a:noAutofit/>
          </a:bodyPr>
          <a:lstStyle/>
          <a:p>
            <a:pPr marL="0" indent="0"/>
            <a:r>
              <a:rPr lang="en-US">
                <a:latin typeface="Arial"/>
                <a:cs typeface="Arial"/>
              </a:rPr>
              <a:t>As you shape your narrative:</a:t>
            </a:r>
          </a:p>
        </p:txBody>
      </p:sp>
      <p:sp>
        <p:nvSpPr>
          <p:cNvPr id="2" name="Content Placeholder 1">
            <a:extLst>
              <a:ext uri="{FF2B5EF4-FFF2-40B4-BE49-F238E27FC236}">
                <a16:creationId xmlns:a16="http://schemas.microsoft.com/office/drawing/2014/main" id="{725EB1FA-3661-B5D8-362E-52230DF89514}"/>
              </a:ext>
            </a:extLst>
          </p:cNvPr>
          <p:cNvSpPr>
            <a:spLocks noGrp="1"/>
          </p:cNvSpPr>
          <p:nvPr>
            <p:ph idx="1"/>
          </p:nvPr>
        </p:nvSpPr>
        <p:spPr/>
        <p:txBody>
          <a:bodyPr>
            <a:normAutofit/>
          </a:bodyPr>
          <a:lstStyle/>
          <a:p>
            <a:pPr>
              <a:buFont typeface="Wingdings" panose="05000000000000000000" pitchFamily="2" charset="2"/>
              <a:buChar char="q"/>
            </a:pPr>
            <a:endParaRPr lang="en-US" sz="3000" dirty="0"/>
          </a:p>
          <a:p>
            <a:pPr>
              <a:buFont typeface="Wingdings" panose="05000000000000000000" pitchFamily="2" charset="2"/>
              <a:buChar char="q"/>
            </a:pPr>
            <a:r>
              <a:rPr lang="en-US" sz="3000" dirty="0"/>
              <a:t>Celebrate wins and acknowledge challenges</a:t>
            </a:r>
          </a:p>
          <a:p>
            <a:pPr>
              <a:buFont typeface="Wingdings" panose="05000000000000000000" pitchFamily="2" charset="2"/>
              <a:buChar char="q"/>
            </a:pPr>
            <a:r>
              <a:rPr lang="en-US" sz="3000" dirty="0"/>
              <a:t>Primary audience = your local stakeholders</a:t>
            </a:r>
          </a:p>
          <a:p>
            <a:pPr>
              <a:buFont typeface="Wingdings" panose="05000000000000000000" pitchFamily="2" charset="2"/>
              <a:buChar char="q"/>
            </a:pPr>
            <a:r>
              <a:rPr lang="en-US" sz="3000" dirty="0"/>
              <a:t>Keep it succinct, clear, and easy to digest</a:t>
            </a:r>
          </a:p>
          <a:p>
            <a:pPr>
              <a:buFont typeface="Wingdings" panose="05000000000000000000" pitchFamily="2" charset="2"/>
              <a:buChar char="q"/>
            </a:pPr>
            <a:r>
              <a:rPr lang="en-US" sz="3000" dirty="0"/>
              <a:t>Address all evidence-based programs (EBPs) in your plan</a:t>
            </a:r>
          </a:p>
          <a:p>
            <a:pPr>
              <a:buFont typeface="Wingdings" panose="05000000000000000000" pitchFamily="2" charset="2"/>
              <a:buChar char="q"/>
            </a:pPr>
            <a:r>
              <a:rPr lang="en-US" sz="3000" dirty="0"/>
              <a:t>Center student groups experiencing disparities throughout </a:t>
            </a:r>
          </a:p>
          <a:p>
            <a:pPr marL="0" indent="0">
              <a:buNone/>
            </a:pPr>
            <a:endParaRPr lang="en-US" dirty="0"/>
          </a:p>
        </p:txBody>
      </p:sp>
    </p:spTree>
    <p:extLst>
      <p:ext uri="{BB962C8B-B14F-4D97-AF65-F5344CB8AC3E}">
        <p14:creationId xmlns:p14="http://schemas.microsoft.com/office/powerpoint/2010/main" val="1238084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E96C22-2093-4966-8249-D9F4107C63AA}"/>
              </a:ext>
            </a:extLst>
          </p:cNvPr>
          <p:cNvSpPr>
            <a:spLocks noGrp="1"/>
          </p:cNvSpPr>
          <p:nvPr>
            <p:ph type="title"/>
          </p:nvPr>
        </p:nvSpPr>
        <p:spPr/>
        <p:txBody>
          <a:bodyPr>
            <a:normAutofit/>
          </a:bodyPr>
          <a:lstStyle/>
          <a:p>
            <a:r>
              <a:rPr lang="en-US" sz="3600" dirty="0"/>
              <a:t>FY26 SOA Plan Progress Report Template</a:t>
            </a:r>
          </a:p>
        </p:txBody>
      </p:sp>
      <p:pic>
        <p:nvPicPr>
          <p:cNvPr id="11" name="Picture 10" descr="A screenshot of the landing page for the SOA Plan Progress Report Sections Page.  ">
            <a:extLst>
              <a:ext uri="{FF2B5EF4-FFF2-40B4-BE49-F238E27FC236}">
                <a16:creationId xmlns:a16="http://schemas.microsoft.com/office/drawing/2014/main" id="{B16B26A9-57A4-3362-5625-124A93A0D4BA}"/>
              </a:ext>
            </a:extLst>
          </p:cNvPr>
          <p:cNvPicPr>
            <a:picLocks noChangeAspect="1"/>
          </p:cNvPicPr>
          <p:nvPr/>
        </p:nvPicPr>
        <p:blipFill>
          <a:blip r:embed="rId3"/>
          <a:stretch>
            <a:fillRect/>
          </a:stretch>
        </p:blipFill>
        <p:spPr>
          <a:xfrm>
            <a:off x="491946" y="2349489"/>
            <a:ext cx="6940907" cy="406421"/>
          </a:xfrm>
          <a:prstGeom prst="rect">
            <a:avLst/>
          </a:prstGeom>
        </p:spPr>
      </p:pic>
      <p:pic>
        <p:nvPicPr>
          <p:cNvPr id="14" name="Picture 13" descr="Graphical user interface, application">
            <a:extLst>
              <a:ext uri="{FF2B5EF4-FFF2-40B4-BE49-F238E27FC236}">
                <a16:creationId xmlns:a16="http://schemas.microsoft.com/office/drawing/2014/main" id="{F5DA61A3-5D04-05B6-CF39-AA2789320AB6}"/>
              </a:ext>
            </a:extLst>
          </p:cNvPr>
          <p:cNvPicPr>
            <a:picLocks noChangeAspect="1"/>
          </p:cNvPicPr>
          <p:nvPr/>
        </p:nvPicPr>
        <p:blipFill>
          <a:blip r:embed="rId4"/>
          <a:stretch>
            <a:fillRect/>
          </a:stretch>
        </p:blipFill>
        <p:spPr>
          <a:xfrm>
            <a:off x="491946" y="2755910"/>
            <a:ext cx="9436585" cy="3245017"/>
          </a:xfrm>
          <a:prstGeom prst="rect">
            <a:avLst/>
          </a:prstGeom>
        </p:spPr>
      </p:pic>
    </p:spTree>
    <p:extLst>
      <p:ext uri="{BB962C8B-B14F-4D97-AF65-F5344CB8AC3E}">
        <p14:creationId xmlns:p14="http://schemas.microsoft.com/office/powerpoint/2010/main" val="781181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FA017E-213B-8D28-CFC0-20FBCFB0D469}"/>
              </a:ext>
            </a:extLst>
          </p:cNvPr>
          <p:cNvSpPr>
            <a:spLocks noGrp="1"/>
          </p:cNvSpPr>
          <p:nvPr>
            <p:ph type="title"/>
          </p:nvPr>
        </p:nvSpPr>
        <p:spPr/>
        <p:txBody>
          <a:bodyPr>
            <a:normAutofit fontScale="90000"/>
          </a:bodyPr>
          <a:lstStyle/>
          <a:p>
            <a:r>
              <a:rPr lang="en-US"/>
              <a:t>Key Evidence-Based Programs in SOA Plan</a:t>
            </a:r>
          </a:p>
        </p:txBody>
      </p:sp>
      <p:pic>
        <p:nvPicPr>
          <p:cNvPr id="4" name="Picture 3" descr="This year DESE's GEM$ system auto-populates the section entitled Key Evidence-based Programs in District's SOA Plan with a list of the the evidence-based programs detailed (EBPs) in Section 5 of its SOA Plan covering FY25-FY27.  The visual shows an example of a with three EBPs in its SOA Plan.">
            <a:extLst>
              <a:ext uri="{FF2B5EF4-FFF2-40B4-BE49-F238E27FC236}">
                <a16:creationId xmlns:a16="http://schemas.microsoft.com/office/drawing/2014/main" id="{8F592EB1-C736-FDFD-7817-130E877ABDA5}"/>
              </a:ext>
            </a:extLst>
          </p:cNvPr>
          <p:cNvPicPr>
            <a:picLocks noChangeAspect="1"/>
          </p:cNvPicPr>
          <p:nvPr/>
        </p:nvPicPr>
        <p:blipFill>
          <a:blip r:embed="rId3"/>
          <a:stretch>
            <a:fillRect/>
          </a:stretch>
        </p:blipFill>
        <p:spPr>
          <a:xfrm>
            <a:off x="196387" y="2101967"/>
            <a:ext cx="6994614" cy="460341"/>
          </a:xfrm>
          <a:prstGeom prst="rect">
            <a:avLst/>
          </a:prstGeom>
        </p:spPr>
      </p:pic>
      <p:pic>
        <p:nvPicPr>
          <p:cNvPr id="7" name="Picture 6" descr="Word">
            <a:extLst>
              <a:ext uri="{FF2B5EF4-FFF2-40B4-BE49-F238E27FC236}">
                <a16:creationId xmlns:a16="http://schemas.microsoft.com/office/drawing/2014/main" id="{BA28FF71-2D75-4C1D-C989-80FC1BA4B0FF}"/>
              </a:ext>
            </a:extLst>
          </p:cNvPr>
          <p:cNvPicPr>
            <a:picLocks noChangeAspect="1"/>
          </p:cNvPicPr>
          <p:nvPr/>
        </p:nvPicPr>
        <p:blipFill>
          <a:blip r:embed="rId4"/>
          <a:stretch>
            <a:fillRect/>
          </a:stretch>
        </p:blipFill>
        <p:spPr>
          <a:xfrm>
            <a:off x="196386" y="3013348"/>
            <a:ext cx="11920609" cy="1761851"/>
          </a:xfrm>
          <a:prstGeom prst="rect">
            <a:avLst/>
          </a:prstGeom>
        </p:spPr>
      </p:pic>
    </p:spTree>
    <p:extLst>
      <p:ext uri="{BB962C8B-B14F-4D97-AF65-F5344CB8AC3E}">
        <p14:creationId xmlns:p14="http://schemas.microsoft.com/office/powerpoint/2010/main" val="2900774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809F36-E059-45E8-2F39-EC66704BDBC4}"/>
              </a:ext>
            </a:extLst>
          </p:cNvPr>
          <p:cNvSpPr>
            <a:spLocks noGrp="1"/>
          </p:cNvSpPr>
          <p:nvPr>
            <p:ph type="title"/>
          </p:nvPr>
        </p:nvSpPr>
        <p:spPr/>
        <p:txBody>
          <a:bodyPr/>
          <a:lstStyle/>
          <a:p>
            <a:r>
              <a:rPr lang="en-US" dirty="0"/>
              <a:t>Section 1: Summary of Progress to Date</a:t>
            </a:r>
          </a:p>
        </p:txBody>
      </p:sp>
      <p:sp>
        <p:nvSpPr>
          <p:cNvPr id="5" name="Text Placeholder 4">
            <a:extLst>
              <a:ext uri="{FF2B5EF4-FFF2-40B4-BE49-F238E27FC236}">
                <a16:creationId xmlns:a16="http://schemas.microsoft.com/office/drawing/2014/main" id="{97F93FE9-92CA-1C57-95F4-1567EA1DAA04}"/>
              </a:ext>
            </a:extLst>
          </p:cNvPr>
          <p:cNvSpPr>
            <a:spLocks noGrp="1"/>
          </p:cNvSpPr>
          <p:nvPr>
            <p:ph type="body" idx="1"/>
          </p:nvPr>
        </p:nvSpPr>
        <p:spPr/>
        <p:txBody>
          <a:bodyPr/>
          <a:lstStyle/>
          <a:p>
            <a:r>
              <a:rPr lang="en-US" dirty="0"/>
              <a:t>Covering Academic Year 2025-2026</a:t>
            </a:r>
          </a:p>
        </p:txBody>
      </p:sp>
    </p:spTree>
    <p:extLst>
      <p:ext uri="{BB962C8B-B14F-4D97-AF65-F5344CB8AC3E}">
        <p14:creationId xmlns:p14="http://schemas.microsoft.com/office/powerpoint/2010/main" val="392734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2A0AB-7C6F-4E5D-BAE2-E15116F598F3}"/>
              </a:ext>
            </a:extLst>
          </p:cNvPr>
          <p:cNvSpPr>
            <a:spLocks noGrp="1"/>
          </p:cNvSpPr>
          <p:nvPr>
            <p:ph type="title"/>
          </p:nvPr>
        </p:nvSpPr>
        <p:spPr/>
        <p:txBody>
          <a:bodyPr/>
          <a:lstStyle/>
          <a:p>
            <a:r>
              <a:rPr lang="en-US"/>
              <a:t>Section 1: Summary of Progress to Date </a:t>
            </a:r>
          </a:p>
        </p:txBody>
      </p:sp>
      <p:sp>
        <p:nvSpPr>
          <p:cNvPr id="2" name="Content Placeholder 1">
            <a:extLst>
              <a:ext uri="{FF2B5EF4-FFF2-40B4-BE49-F238E27FC236}">
                <a16:creationId xmlns:a16="http://schemas.microsoft.com/office/drawing/2014/main" id="{962653F6-1DB8-4B2E-86BC-4C7D97E8102E}"/>
              </a:ext>
            </a:extLst>
          </p:cNvPr>
          <p:cNvSpPr>
            <a:spLocks noGrp="1"/>
          </p:cNvSpPr>
          <p:nvPr>
            <p:ph idx="1"/>
          </p:nvPr>
        </p:nvSpPr>
        <p:spPr>
          <a:xfrm>
            <a:off x="334537" y="2086984"/>
            <a:ext cx="11019263" cy="4052559"/>
          </a:xfrm>
        </p:spPr>
        <p:txBody>
          <a:bodyPr>
            <a:normAutofit/>
          </a:bodyPr>
          <a:lstStyle/>
          <a:p>
            <a:pPr marL="0" indent="0">
              <a:buNone/>
            </a:pPr>
            <a:r>
              <a:rPr lang="en-US" sz="2700" dirty="0"/>
              <a:t>Reflect upon your progress monitoring data and share highlights about:</a:t>
            </a:r>
          </a:p>
          <a:p>
            <a:pPr marL="0" indent="0">
              <a:buNone/>
            </a:pPr>
            <a:endParaRPr lang="en-US" dirty="0">
              <a:latin typeface="Calibri" panose="020F0502020204030204" pitchFamily="34" charset="0"/>
              <a:ea typeface="Calibri" panose="020F0502020204030204" pitchFamily="34" charset="0"/>
            </a:endParaRPr>
          </a:p>
          <a:p>
            <a:pPr lvl="1">
              <a:buFont typeface="Wingdings" panose="05000000000000000000" pitchFamily="2" charset="2"/>
              <a:buChar char="q"/>
            </a:pPr>
            <a:r>
              <a:rPr lang="en-US" dirty="0">
                <a:latin typeface="Calibri" panose="020F0502020204030204" pitchFamily="34" charset="0"/>
                <a:ea typeface="Calibri" panose="020F0502020204030204" pitchFamily="34" charset="0"/>
              </a:rPr>
              <a:t>P</a:t>
            </a:r>
            <a:r>
              <a:rPr lang="en-US" dirty="0">
                <a:effectLst/>
                <a:latin typeface="Calibri" panose="020F0502020204030204" pitchFamily="34" charset="0"/>
                <a:ea typeface="Calibri" panose="020F0502020204030204" pitchFamily="34" charset="0"/>
              </a:rPr>
              <a:t>rogress of implementation for the evidence-based programs in your SOA Plan </a:t>
            </a:r>
          </a:p>
          <a:p>
            <a:pPr lvl="1">
              <a:buFont typeface="Wingdings" panose="05000000000000000000" pitchFamily="2" charset="2"/>
              <a:buChar char="q"/>
            </a:pPr>
            <a:r>
              <a:rPr lang="en-US" dirty="0">
                <a:effectLst/>
                <a:latin typeface="Calibri" panose="020F0502020204030204" pitchFamily="34" charset="0"/>
                <a:ea typeface="Calibri" panose="020F0502020204030204" pitchFamily="34" charset="0"/>
              </a:rPr>
              <a:t>Early evidence of change you are seeing as a result of your implementation; </a:t>
            </a:r>
          </a:p>
          <a:p>
            <a:pPr lvl="1">
              <a:buFont typeface="Wingdings" panose="05000000000000000000" pitchFamily="2" charset="2"/>
              <a:buChar char="q"/>
            </a:pPr>
            <a:r>
              <a:rPr lang="en-US" kern="0" dirty="0">
                <a:latin typeface="Calibri" panose="020F0502020204030204" pitchFamily="34" charset="0"/>
                <a:ea typeface="Calibri" panose="020F0502020204030204" pitchFamily="34" charset="0"/>
              </a:rPr>
              <a:t>Progress in closing gaps in disparities, highlighting:</a:t>
            </a:r>
          </a:p>
          <a:p>
            <a:pPr lvl="2">
              <a:buFont typeface="Wingdings" panose="05000000000000000000" pitchFamily="2" charset="2"/>
              <a:buChar char="§"/>
            </a:pPr>
            <a:r>
              <a:rPr lang="en-US" kern="0" dirty="0">
                <a:latin typeface="Calibri" panose="020F0502020204030204" pitchFamily="34" charset="0"/>
                <a:ea typeface="Calibri" panose="020F0502020204030204" pitchFamily="34" charset="0"/>
              </a:rPr>
              <a:t>im</a:t>
            </a:r>
            <a:r>
              <a:rPr lang="en-US" kern="0" dirty="0">
                <a:effectLst/>
                <a:latin typeface="Calibri" panose="020F0502020204030204" pitchFamily="34" charset="0"/>
                <a:ea typeface="Calibri" panose="020F0502020204030204" pitchFamily="34" charset="0"/>
              </a:rPr>
              <a:t>provements for student groups identified in your SOA Plan </a:t>
            </a:r>
          </a:p>
          <a:p>
            <a:pPr lvl="2">
              <a:buFont typeface="Wingdings" panose="05000000000000000000" pitchFamily="2" charset="2"/>
              <a:buChar char="§"/>
            </a:pPr>
            <a:r>
              <a:rPr lang="en-US" kern="0" dirty="0">
                <a:effectLst/>
                <a:latin typeface="Calibri" panose="020F0502020204030204" pitchFamily="34" charset="0"/>
                <a:ea typeface="Calibri" panose="020F0502020204030204" pitchFamily="34" charset="0"/>
              </a:rPr>
              <a:t>evidence that gaps in outcomes are closing for student groups identified in your plan </a:t>
            </a:r>
          </a:p>
          <a:p>
            <a:pPr lvl="2">
              <a:buFont typeface="Wingdings" panose="05000000000000000000" pitchFamily="2" charset="2"/>
              <a:buChar char="§"/>
            </a:pPr>
            <a:r>
              <a:rPr lang="en-US" kern="0" dirty="0">
                <a:latin typeface="Calibri" panose="020F0502020204030204" pitchFamily="34" charset="0"/>
                <a:ea typeface="Calibri" panose="020F0502020204030204" pitchFamily="34" charset="0"/>
              </a:rPr>
              <a:t>extent to which your district is meeting Math and ELA MCAS targets for the lowest performing student group</a:t>
            </a:r>
            <a:endParaRPr lang="en-US" kern="0" dirty="0">
              <a:effectLst/>
              <a:latin typeface="Calibri" panose="020F0502020204030204" pitchFamily="34" charset="0"/>
              <a:ea typeface="Calibri" panose="020F0502020204030204" pitchFamily="34" charset="0"/>
            </a:endParaRPr>
          </a:p>
          <a:p>
            <a:pPr lvl="2">
              <a:buFont typeface="Wingdings" panose="05000000000000000000" pitchFamily="2" charset="2"/>
              <a:buChar char="§"/>
            </a:pPr>
            <a:endParaRPr lang="en-US" kern="0" dirty="0">
              <a:effectLst/>
              <a:latin typeface="Calibri" panose="020F0502020204030204" pitchFamily="34" charset="0"/>
              <a:ea typeface="Calibri" panose="020F0502020204030204" pitchFamily="34" charset="0"/>
            </a:endParaRPr>
          </a:p>
          <a:p>
            <a:pPr marL="0" indent="0">
              <a:buNone/>
            </a:pPr>
            <a:endParaRPr lang="en-US" kern="0" dirty="0">
              <a:latin typeface="Calibri" panose="020F0502020204030204" pitchFamily="34" charset="0"/>
            </a:endParaRPr>
          </a:p>
          <a:p>
            <a:pPr marL="0" indent="0">
              <a:buNone/>
            </a:pPr>
            <a:endParaRPr lang="en-US" kern="0" dirty="0">
              <a:latin typeface="Calibri" panose="020F0502020204030204" pitchFamily="34" charset="0"/>
            </a:endParaRPr>
          </a:p>
        </p:txBody>
      </p:sp>
    </p:spTree>
    <p:extLst>
      <p:ext uri="{BB962C8B-B14F-4D97-AF65-F5344CB8AC3E}">
        <p14:creationId xmlns:p14="http://schemas.microsoft.com/office/powerpoint/2010/main" val="132341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A6E16E-7DC5-4746-8C08-D01B6B43EFF4}"/>
              </a:ext>
            </a:extLst>
          </p:cNvPr>
          <p:cNvSpPr>
            <a:spLocks noGrp="1"/>
          </p:cNvSpPr>
          <p:nvPr>
            <p:ph type="title"/>
          </p:nvPr>
        </p:nvSpPr>
        <p:spPr/>
        <p:txBody>
          <a:bodyPr/>
          <a:lstStyle/>
          <a:p>
            <a:r>
              <a:rPr lang="en-US" dirty="0"/>
              <a:t>Progress Monitoring Data</a:t>
            </a:r>
          </a:p>
        </p:txBody>
      </p:sp>
      <p:sp>
        <p:nvSpPr>
          <p:cNvPr id="2" name="Content Placeholder 1">
            <a:extLst>
              <a:ext uri="{FF2B5EF4-FFF2-40B4-BE49-F238E27FC236}">
                <a16:creationId xmlns:a16="http://schemas.microsoft.com/office/drawing/2014/main" id="{823AB728-32B6-0826-3407-77ABF55DAA2F}"/>
              </a:ext>
            </a:extLst>
          </p:cNvPr>
          <p:cNvSpPr>
            <a:spLocks noGrp="1"/>
          </p:cNvSpPr>
          <p:nvPr>
            <p:ph idx="1"/>
          </p:nvPr>
        </p:nvSpPr>
        <p:spPr/>
        <p:txBody>
          <a:bodyPr>
            <a:normAutofit fontScale="92500" lnSpcReduction="10000"/>
          </a:bodyPr>
          <a:lstStyle/>
          <a:p>
            <a:pPr>
              <a:buFont typeface="Wingdings" panose="05000000000000000000" pitchFamily="2" charset="2"/>
              <a:buChar char="q"/>
            </a:pPr>
            <a:r>
              <a:rPr lang="en-US" dirty="0"/>
              <a:t>We anticipate that districts will use a combination of local and state data sources to complete this section.</a:t>
            </a:r>
          </a:p>
          <a:p>
            <a:pPr marL="0" indent="0">
              <a:buNone/>
            </a:pPr>
            <a:endParaRPr lang="en-US" dirty="0"/>
          </a:p>
          <a:p>
            <a:pPr>
              <a:buFont typeface="Wingdings" panose="05000000000000000000" pitchFamily="2" charset="2"/>
              <a:buChar char="q"/>
            </a:pPr>
            <a:r>
              <a:rPr lang="en-US" dirty="0"/>
              <a:t>Section 5 of your SOA Plan (FY25-FY27) lists the metrics your district plans to use to monitor progress for each EBP</a:t>
            </a:r>
          </a:p>
          <a:p>
            <a:pPr lvl="1">
              <a:buFont typeface="Wingdings" panose="05000000000000000000" pitchFamily="2" charset="2"/>
              <a:buChar char="§"/>
            </a:pPr>
            <a:r>
              <a:rPr lang="en-US" dirty="0"/>
              <a:t>You are not required to report on every indicator listed</a:t>
            </a:r>
          </a:p>
          <a:p>
            <a:pPr lvl="1">
              <a:buFont typeface="Wingdings" panose="05000000000000000000" pitchFamily="2" charset="2"/>
              <a:buChar char="§"/>
            </a:pPr>
            <a:r>
              <a:rPr lang="en-US" dirty="0"/>
              <a:t>You may also use other metrics that better describe district progress</a:t>
            </a:r>
          </a:p>
          <a:p>
            <a:pPr lvl="1">
              <a:buFont typeface="Wingdings" panose="05000000000000000000" pitchFamily="2" charset="2"/>
              <a:buChar char="§"/>
            </a:pPr>
            <a:endParaRPr lang="en-US" dirty="0"/>
          </a:p>
          <a:p>
            <a:pPr>
              <a:buFont typeface="Wingdings" panose="05000000000000000000" pitchFamily="2" charset="2"/>
              <a:buChar char="q"/>
            </a:pPr>
            <a:r>
              <a:rPr lang="en-US" dirty="0"/>
              <a:t>The </a:t>
            </a:r>
            <a:r>
              <a:rPr lang="en-US" dirty="0">
                <a:hlinkClick r:id="rId3"/>
              </a:rPr>
              <a:t>FY24 SOA Plan guidance </a:t>
            </a:r>
            <a:r>
              <a:rPr lang="en-US" dirty="0"/>
              <a:t>includes recommended local metrics for each EBP beginning on page 10.</a:t>
            </a:r>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3309324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34128-B2E7-120A-3327-B310CFCD2E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D52BC3-111D-B614-9933-BD08D1152280}"/>
              </a:ext>
            </a:extLst>
          </p:cNvPr>
          <p:cNvSpPr>
            <a:spLocks noGrp="1"/>
          </p:cNvSpPr>
          <p:nvPr>
            <p:ph type="title"/>
          </p:nvPr>
        </p:nvSpPr>
        <p:spPr/>
        <p:txBody>
          <a:bodyPr/>
          <a:lstStyle/>
          <a:p>
            <a:r>
              <a:rPr lang="en-US"/>
              <a:t>Implementation Activities</a:t>
            </a:r>
          </a:p>
        </p:txBody>
      </p:sp>
      <p:sp>
        <p:nvSpPr>
          <p:cNvPr id="2" name="Content Placeholder 1">
            <a:extLst>
              <a:ext uri="{FF2B5EF4-FFF2-40B4-BE49-F238E27FC236}">
                <a16:creationId xmlns:a16="http://schemas.microsoft.com/office/drawing/2014/main" id="{C42767C4-71B8-2BFB-56EB-E5B2ACC525A7}"/>
              </a:ext>
            </a:extLst>
          </p:cNvPr>
          <p:cNvSpPr>
            <a:spLocks noGrp="1"/>
          </p:cNvSpPr>
          <p:nvPr>
            <p:ph idx="1"/>
          </p:nvPr>
        </p:nvSpPr>
        <p:spPr/>
        <p:txBody>
          <a:bodyPr>
            <a:normAutofit fontScale="85000" lnSpcReduction="20000"/>
          </a:bodyPr>
          <a:lstStyle/>
          <a:p>
            <a:pPr marL="0" indent="0">
              <a:buNone/>
            </a:pPr>
            <a:r>
              <a:rPr lang="en-US" sz="2900" b="1" kern="0" dirty="0">
                <a:effectLst/>
                <a:latin typeface="Aptos Display" panose="020B0004020202020204" pitchFamily="34" charset="0"/>
                <a:ea typeface="Calibri" panose="020F0502020204030204" pitchFamily="34" charset="0"/>
              </a:rPr>
              <a:t>Template prompt:  </a:t>
            </a:r>
            <a:r>
              <a:rPr lang="en-US" sz="2900" i="1" kern="0" dirty="0">
                <a:effectLst/>
                <a:latin typeface="Aptos Display" panose="020B0004020202020204" pitchFamily="34" charset="0"/>
                <a:ea typeface="Calibri" panose="020F0502020204030204" pitchFamily="34" charset="0"/>
              </a:rPr>
              <a:t>During</a:t>
            </a:r>
            <a:r>
              <a:rPr lang="en-US" sz="2900" i="1" kern="0" dirty="0">
                <a:effectLst/>
                <a:latin typeface="Aptos Display" panose="020B0004020202020204" pitchFamily="34" charset="0"/>
                <a:ea typeface="Aptos" panose="020B0004020202020204" pitchFamily="34" charset="0"/>
                <a:cs typeface="Times New Roman" panose="02020603050405020304" pitchFamily="18" charset="0"/>
              </a:rPr>
              <a:t> </a:t>
            </a:r>
            <a:r>
              <a:rPr lang="en-US" sz="2900" i="1" kern="0" dirty="0">
                <a:effectLst/>
                <a:latin typeface="Aptos Display" panose="020B0004020202020204" pitchFamily="34" charset="0"/>
                <a:ea typeface="Calibri" panose="020F0502020204030204" pitchFamily="34" charset="0"/>
              </a:rPr>
              <a:t>academic year 2025-2026, what steps did your district take to launch, expand, or deepen the implementation of each EBP in your SOA Plan?  </a:t>
            </a:r>
          </a:p>
          <a:p>
            <a:pPr marL="0" indent="0">
              <a:buNone/>
            </a:pPr>
            <a:r>
              <a:rPr lang="en-US" i="1" dirty="0">
                <a:effectLst/>
                <a:latin typeface="Aptos Display" panose="020B0004020202020204" pitchFamily="34" charset="0"/>
              </a:rPr>
              <a:t> </a:t>
            </a:r>
            <a:r>
              <a:rPr lang="en-US" i="1" dirty="0">
                <a:effectLst/>
                <a:latin typeface="Aptos Display" panose="020B0004020202020204" pitchFamily="34" charset="0"/>
                <a:ea typeface="Aptos" panose="020B0004020202020204" pitchFamily="34" charset="0"/>
                <a:cs typeface="Times New Roman" panose="02020603050405020304" pitchFamily="18" charset="0"/>
              </a:rPr>
              <a:t> </a:t>
            </a:r>
          </a:p>
          <a:p>
            <a:pPr>
              <a:buFont typeface="Wingdings" panose="05000000000000000000" pitchFamily="2" charset="2"/>
              <a:buChar char="q"/>
            </a:pPr>
            <a:r>
              <a:rPr lang="en-US" dirty="0"/>
              <a:t>Highlight key accomplishments</a:t>
            </a:r>
          </a:p>
          <a:p>
            <a:pPr lvl="1">
              <a:buFont typeface="Wingdings" panose="05000000000000000000" pitchFamily="2" charset="2"/>
              <a:buChar char="§"/>
            </a:pPr>
            <a:r>
              <a:rPr lang="en-US" dirty="0"/>
              <a:t>Share what is working well</a:t>
            </a:r>
          </a:p>
          <a:p>
            <a:pPr lvl="1">
              <a:buFont typeface="Wingdings" panose="05000000000000000000" pitchFamily="2" charset="2"/>
              <a:buChar char="§"/>
            </a:pPr>
            <a:r>
              <a:rPr lang="en-US" dirty="0"/>
              <a:t>Reflect upon places where you may need to revisit/adjust your approach?</a:t>
            </a:r>
          </a:p>
          <a:p>
            <a:pPr marL="0" indent="0">
              <a:buNone/>
            </a:pPr>
            <a:endParaRPr lang="en-US" dirty="0"/>
          </a:p>
          <a:p>
            <a:pPr>
              <a:buFont typeface="Wingdings" panose="05000000000000000000" pitchFamily="2" charset="2"/>
              <a:buChar char="q"/>
            </a:pPr>
            <a:r>
              <a:rPr lang="en-US" dirty="0"/>
              <a:t>Indicate what you are you doing differently this year</a:t>
            </a:r>
          </a:p>
          <a:p>
            <a:pPr>
              <a:buFont typeface="Wingdings" panose="05000000000000000000" pitchFamily="2" charset="2"/>
              <a:buChar char="q"/>
            </a:pPr>
            <a:endParaRPr lang="en-US" dirty="0"/>
          </a:p>
          <a:p>
            <a:pPr>
              <a:buFont typeface="Wingdings" panose="05000000000000000000" pitchFamily="2" charset="2"/>
              <a:buChar char="q"/>
            </a:pPr>
            <a:r>
              <a:rPr lang="en-US" dirty="0"/>
              <a:t>Address how implementation is addressing needs of student groups experiencing disparities</a:t>
            </a:r>
          </a:p>
        </p:txBody>
      </p:sp>
      <p:cxnSp>
        <p:nvCxnSpPr>
          <p:cNvPr id="5" name="Straight Connector 4">
            <a:extLst>
              <a:ext uri="{FF2B5EF4-FFF2-40B4-BE49-F238E27FC236}">
                <a16:creationId xmlns:a16="http://schemas.microsoft.com/office/drawing/2014/main" id="{60D9D84F-8247-8036-BC7A-DFE8069B54AD}"/>
              </a:ext>
              <a:ext uri="{C183D7F6-B498-43B3-948B-1728B52AA6E4}">
                <adec:decorative xmlns:adec="http://schemas.microsoft.com/office/drawing/2017/decorative" val="1"/>
              </a:ext>
            </a:extLst>
          </p:cNvPr>
          <p:cNvCxnSpPr>
            <a:cxnSpLocks/>
          </p:cNvCxnSpPr>
          <p:nvPr/>
        </p:nvCxnSpPr>
        <p:spPr>
          <a:xfrm flipV="1">
            <a:off x="959666" y="3259248"/>
            <a:ext cx="10266631" cy="6337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828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55B042-2DDD-D566-FF7A-E7DC9B33F591}"/>
              </a:ext>
            </a:extLst>
          </p:cNvPr>
          <p:cNvSpPr>
            <a:spLocks noGrp="1"/>
          </p:cNvSpPr>
          <p:nvPr>
            <p:ph type="title"/>
          </p:nvPr>
        </p:nvSpPr>
        <p:spPr/>
        <p:txBody>
          <a:bodyPr/>
          <a:lstStyle/>
          <a:p>
            <a:r>
              <a:rPr lang="en-US"/>
              <a:t>Agenda</a:t>
            </a:r>
          </a:p>
        </p:txBody>
      </p:sp>
      <p:sp>
        <p:nvSpPr>
          <p:cNvPr id="2" name="Content Placeholder 1">
            <a:extLst>
              <a:ext uri="{FF2B5EF4-FFF2-40B4-BE49-F238E27FC236}">
                <a16:creationId xmlns:a16="http://schemas.microsoft.com/office/drawing/2014/main" id="{9692F05D-AFD4-4968-DE59-9964E9113A68}"/>
              </a:ext>
            </a:extLst>
          </p:cNvPr>
          <p:cNvSpPr>
            <a:spLocks noGrp="1"/>
          </p:cNvSpPr>
          <p:nvPr>
            <p:ph idx="1"/>
          </p:nvPr>
        </p:nvSpPr>
        <p:spPr/>
        <p:txBody>
          <a:bodyPr>
            <a:normAutofit/>
          </a:bodyPr>
          <a:lstStyle/>
          <a:p>
            <a:pPr>
              <a:buFont typeface="Wingdings" panose="05000000000000000000" pitchFamily="2" charset="2"/>
              <a:buChar char="q"/>
            </a:pPr>
            <a:r>
              <a:rPr lang="en-US" dirty="0"/>
              <a:t> Introductions</a:t>
            </a:r>
          </a:p>
          <a:p>
            <a:pPr>
              <a:buFont typeface="Wingdings" panose="05000000000000000000" pitchFamily="2" charset="2"/>
              <a:buChar char="q"/>
            </a:pPr>
            <a:r>
              <a:rPr lang="en-US" dirty="0"/>
              <a:t> Quick refresher on the Student Opportunity Act</a:t>
            </a:r>
          </a:p>
          <a:p>
            <a:pPr>
              <a:buFont typeface="Wingdings" panose="05000000000000000000" pitchFamily="2" charset="2"/>
              <a:buChar char="q"/>
            </a:pPr>
            <a:r>
              <a:rPr lang="en-US" dirty="0"/>
              <a:t> Overview of FY26 SOA Plan Progress Report Process</a:t>
            </a:r>
          </a:p>
          <a:p>
            <a:pPr lvl="1">
              <a:buFont typeface="Wingdings" panose="05000000000000000000" pitchFamily="2" charset="2"/>
              <a:buChar char="§"/>
            </a:pPr>
            <a:r>
              <a:rPr lang="en-US" dirty="0"/>
              <a:t>What’s the same and what is different this year</a:t>
            </a:r>
          </a:p>
          <a:p>
            <a:pPr lvl="1">
              <a:buFont typeface="Wingdings" panose="05000000000000000000" pitchFamily="2" charset="2"/>
              <a:buChar char="§"/>
            </a:pPr>
            <a:r>
              <a:rPr lang="en-US" dirty="0"/>
              <a:t>Walkthrough of template</a:t>
            </a:r>
          </a:p>
          <a:p>
            <a:pPr lvl="1">
              <a:buFont typeface="Wingdings" panose="05000000000000000000" pitchFamily="2" charset="2"/>
              <a:buChar char="§"/>
            </a:pPr>
            <a:r>
              <a:rPr lang="en-US" dirty="0"/>
              <a:t>Resources and supports for districts</a:t>
            </a:r>
          </a:p>
          <a:p>
            <a:pPr lvl="1">
              <a:buFont typeface="Wingdings" panose="05000000000000000000" pitchFamily="2" charset="2"/>
              <a:buChar char="§"/>
            </a:pPr>
            <a:r>
              <a:rPr lang="en-US" dirty="0"/>
              <a:t>What to expect after submitting your FY26 SOA Plan Progress Reports</a:t>
            </a:r>
          </a:p>
          <a:p>
            <a:pPr lvl="1">
              <a:buFont typeface="Wingdings" panose="05000000000000000000" pitchFamily="2" charset="2"/>
              <a:buChar char="§"/>
            </a:pPr>
            <a:r>
              <a:rPr lang="en-US" dirty="0"/>
              <a:t>Q and A</a:t>
            </a:r>
          </a:p>
          <a:p>
            <a:pPr marL="0" indent="0">
              <a:buNone/>
            </a:pPr>
            <a:endParaRPr lang="en-US" dirty="0"/>
          </a:p>
        </p:txBody>
      </p:sp>
    </p:spTree>
    <p:extLst>
      <p:ext uri="{BB962C8B-B14F-4D97-AF65-F5344CB8AC3E}">
        <p14:creationId xmlns:p14="http://schemas.microsoft.com/office/powerpoint/2010/main" val="3490751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B52B3-965E-1B10-E405-2D0082E7CA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A436A5-E749-3902-E70A-34EA5127A911}"/>
              </a:ext>
            </a:extLst>
          </p:cNvPr>
          <p:cNvSpPr>
            <a:spLocks noGrp="1"/>
          </p:cNvSpPr>
          <p:nvPr>
            <p:ph type="title"/>
          </p:nvPr>
        </p:nvSpPr>
        <p:spPr/>
        <p:txBody>
          <a:bodyPr/>
          <a:lstStyle/>
          <a:p>
            <a:r>
              <a:rPr lang="en-US"/>
              <a:t>Early Evidence of Change</a:t>
            </a:r>
          </a:p>
        </p:txBody>
      </p:sp>
      <p:sp>
        <p:nvSpPr>
          <p:cNvPr id="2" name="Content Placeholder 1">
            <a:extLst>
              <a:ext uri="{FF2B5EF4-FFF2-40B4-BE49-F238E27FC236}">
                <a16:creationId xmlns:a16="http://schemas.microsoft.com/office/drawing/2014/main" id="{B3FC6C0A-94FB-B40A-6B85-906B70A672D6}"/>
              </a:ext>
            </a:extLst>
          </p:cNvPr>
          <p:cNvSpPr>
            <a:spLocks noGrp="1"/>
          </p:cNvSpPr>
          <p:nvPr>
            <p:ph idx="1"/>
          </p:nvPr>
        </p:nvSpPr>
        <p:spPr/>
        <p:txBody>
          <a:bodyPr>
            <a:normAutofit lnSpcReduction="10000"/>
          </a:bodyPr>
          <a:lstStyle/>
          <a:p>
            <a:pPr marL="0" indent="0">
              <a:buNone/>
            </a:pPr>
            <a:r>
              <a:rPr lang="en-US" sz="2500" b="1" kern="0" dirty="0">
                <a:effectLst/>
                <a:latin typeface="Aptos Display" panose="020B0004020202020204" pitchFamily="34" charset="0"/>
                <a:ea typeface="Calibri" panose="020F0502020204030204" pitchFamily="34" charset="0"/>
              </a:rPr>
              <a:t>Template prompt:  </a:t>
            </a:r>
            <a:r>
              <a:rPr lang="en-US" sz="2500" i="1" kern="0" dirty="0">
                <a:effectLst/>
                <a:latin typeface="Aptos Display" panose="020B0004020202020204" pitchFamily="34" charset="0"/>
                <a:ea typeface="Calibri" panose="020F0502020204030204" pitchFamily="34" charset="0"/>
              </a:rPr>
              <a:t>Please describe and reflect upon the extent to which progress monitoring data reflects early evidence of change that you anticipate will lead to smaller disparities in outcomes for student groups targeted in your SOA Plan</a:t>
            </a:r>
          </a:p>
          <a:p>
            <a:pPr marL="0" indent="0">
              <a:buNone/>
            </a:pPr>
            <a:endParaRPr lang="en-US" sz="2600" i="1" dirty="0">
              <a:effectLst/>
              <a:latin typeface="Aptos" panose="020B0004020202020204" pitchFamily="34" charset="0"/>
              <a:ea typeface="Aptos" panose="020B0004020202020204" pitchFamily="34" charset="0"/>
              <a:cs typeface="Times New Roman" panose="02020603050405020304" pitchFamily="18" charset="0"/>
            </a:endParaRPr>
          </a:p>
          <a:p>
            <a:pPr lvl="1">
              <a:buFont typeface="Wingdings" panose="05000000000000000000" pitchFamily="2" charset="2"/>
              <a:buChar char="q"/>
            </a:pPr>
            <a:r>
              <a:rPr lang="en-US" sz="2600" kern="0" dirty="0">
                <a:latin typeface="Calibri" panose="020F0502020204030204" pitchFamily="34" charset="0"/>
              </a:rPr>
              <a:t> </a:t>
            </a:r>
            <a:r>
              <a:rPr lang="en-US" kern="0" dirty="0"/>
              <a:t>Early evidence of change = hypothesized shifts that need to happen before can expect to see changes in student outcomes linked to implementation</a:t>
            </a:r>
          </a:p>
          <a:p>
            <a:pPr marL="457200" lvl="1" indent="0">
              <a:buNone/>
            </a:pPr>
            <a:endParaRPr lang="en-US" kern="0" dirty="0"/>
          </a:p>
          <a:p>
            <a:pPr lvl="1">
              <a:buFont typeface="Wingdings" panose="05000000000000000000" pitchFamily="2" charset="2"/>
              <a:buChar char="q"/>
            </a:pPr>
            <a:r>
              <a:rPr lang="en-US" kern="0" dirty="0"/>
              <a:t>Includes changes in actions, discourse, beliefs, expectations, and instructional practices (to name a few) </a:t>
            </a:r>
          </a:p>
          <a:p>
            <a:pPr marL="457200" lvl="1" indent="0">
              <a:buNone/>
            </a:pPr>
            <a:endParaRPr lang="en-US" sz="2600" kern="0" dirty="0"/>
          </a:p>
        </p:txBody>
      </p:sp>
      <p:cxnSp>
        <p:nvCxnSpPr>
          <p:cNvPr id="5" name="Straight Connector 4">
            <a:extLst>
              <a:ext uri="{FF2B5EF4-FFF2-40B4-BE49-F238E27FC236}">
                <a16:creationId xmlns:a16="http://schemas.microsoft.com/office/drawing/2014/main" id="{21EAA4F7-4E05-0653-3969-2BF4FBCBBBA2}"/>
              </a:ext>
              <a:ext uri="{C183D7F6-B498-43B3-948B-1728B52AA6E4}">
                <adec:decorative xmlns:adec="http://schemas.microsoft.com/office/drawing/2017/decorative" val="1"/>
              </a:ext>
            </a:extLst>
          </p:cNvPr>
          <p:cNvCxnSpPr>
            <a:cxnSpLocks/>
          </p:cNvCxnSpPr>
          <p:nvPr/>
        </p:nvCxnSpPr>
        <p:spPr>
          <a:xfrm flipV="1">
            <a:off x="962684" y="3363982"/>
            <a:ext cx="10266631" cy="6337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81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C5F42-FCCF-62C2-6F78-80227BB142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A10427-AE19-6BE0-A384-A8523782B749}"/>
              </a:ext>
            </a:extLst>
          </p:cNvPr>
          <p:cNvSpPr>
            <a:spLocks noGrp="1"/>
          </p:cNvSpPr>
          <p:nvPr>
            <p:ph type="title"/>
          </p:nvPr>
        </p:nvSpPr>
        <p:spPr/>
        <p:txBody>
          <a:bodyPr>
            <a:normAutofit/>
          </a:bodyPr>
          <a:lstStyle/>
          <a:p>
            <a:r>
              <a:rPr lang="en-US"/>
              <a:t>Progress in Closing Disparities</a:t>
            </a:r>
          </a:p>
        </p:txBody>
      </p:sp>
      <p:sp>
        <p:nvSpPr>
          <p:cNvPr id="2" name="Content Placeholder 1">
            <a:extLst>
              <a:ext uri="{FF2B5EF4-FFF2-40B4-BE49-F238E27FC236}">
                <a16:creationId xmlns:a16="http://schemas.microsoft.com/office/drawing/2014/main" id="{8065CA14-3E3C-E11F-1639-8A0BCFB9A9A9}"/>
              </a:ext>
            </a:extLst>
          </p:cNvPr>
          <p:cNvSpPr>
            <a:spLocks noGrp="1"/>
          </p:cNvSpPr>
          <p:nvPr>
            <p:ph idx="1"/>
          </p:nvPr>
        </p:nvSpPr>
        <p:spPr/>
        <p:txBody>
          <a:bodyPr vert="horz" lIns="91440" tIns="45720" rIns="91440" bIns="45720" rtlCol="0" anchor="t">
            <a:normAutofit/>
          </a:bodyPr>
          <a:lstStyle/>
          <a:p>
            <a:pPr marL="0" indent="0">
              <a:buNone/>
            </a:pPr>
            <a:r>
              <a:rPr lang="en-US" sz="2400" b="1" i="1" kern="0" dirty="0">
                <a:effectLst/>
                <a:latin typeface="Aptos Display" panose="020B0004020202020204" pitchFamily="34" charset="0"/>
                <a:ea typeface="Calibri" panose="020F0502020204030204" pitchFamily="34" charset="0"/>
              </a:rPr>
              <a:t>Template prompt:  </a:t>
            </a:r>
            <a:r>
              <a:rPr lang="en-US" sz="2400" i="1" kern="0" dirty="0">
                <a:effectLst/>
                <a:latin typeface="Aptos Display" panose="020B0004020202020204" pitchFamily="34" charset="0"/>
                <a:ea typeface="Calibri" panose="020F0502020204030204" pitchFamily="34" charset="0"/>
              </a:rPr>
              <a:t>Please describe and reflect upon the extent to which progress monitoring data on interim and longer-term student outcomes reflect the following:</a:t>
            </a:r>
          </a:p>
          <a:p>
            <a:pPr>
              <a:buFont typeface="Wingdings" panose="020B0604020202020204" pitchFamily="34" charset="0"/>
              <a:buChar char="q"/>
            </a:pPr>
            <a:endParaRPr lang="en-US" kern="0" dirty="0">
              <a:effectLst/>
              <a:latin typeface="Aptos Display" panose="020B0004020202020204" pitchFamily="34" charset="0"/>
              <a:ea typeface="Calibri" panose="020F0502020204030204" pitchFamily="34" charset="0"/>
            </a:endParaRPr>
          </a:p>
          <a:p>
            <a:pPr lvl="1">
              <a:buFont typeface="Wingdings" panose="020F0302020204030204"/>
              <a:buChar char="q"/>
            </a:pPr>
            <a:r>
              <a:rPr lang="en-US" kern="0" dirty="0">
                <a:effectLst/>
                <a:latin typeface="Aptos Display" panose="020B0004020202020204" pitchFamily="34" charset="0"/>
                <a:ea typeface="Calibri" panose="020F0502020204030204" pitchFamily="34" charset="0"/>
              </a:rPr>
              <a:t>Improvement for the student groups targeted in your SOA Plan</a:t>
            </a:r>
          </a:p>
          <a:p>
            <a:pPr marL="457200" lvl="1" indent="0">
              <a:buNone/>
            </a:pPr>
            <a:endParaRPr lang="en-US" kern="0" dirty="0">
              <a:latin typeface="Aptos Display"/>
              <a:ea typeface="Calibri"/>
              <a:cs typeface="Arial"/>
            </a:endParaRPr>
          </a:p>
          <a:p>
            <a:pPr lvl="1">
              <a:buFont typeface="Wingdings" panose="020F0302020204030204"/>
              <a:buChar char="q"/>
            </a:pPr>
            <a:r>
              <a:rPr lang="en-US" kern="0" dirty="0">
                <a:latin typeface="Aptos Display"/>
                <a:ea typeface="Calibri"/>
                <a:cs typeface="Arial"/>
              </a:rPr>
              <a:t>Reduced disparities for student groups targeted in your SOA Plan</a:t>
            </a:r>
            <a:endParaRPr lang="en-US" kern="0" dirty="0">
              <a:latin typeface="Aptos Display" panose="020B0004020202020204" pitchFamily="34" charset="0"/>
              <a:ea typeface="Calibri" panose="020F0502020204030204" pitchFamily="34" charset="0"/>
            </a:endParaRPr>
          </a:p>
          <a:p>
            <a:pPr lvl="1">
              <a:buFont typeface="Wingdings" panose="020F0302020204030204"/>
              <a:buChar char="q"/>
            </a:pPr>
            <a:endParaRPr lang="en-US" kern="0" dirty="0">
              <a:latin typeface="Aptos Display" panose="020B0004020202020204" pitchFamily="34" charset="0"/>
              <a:ea typeface="Calibri" panose="020F0502020204030204" pitchFamily="34" charset="0"/>
            </a:endParaRPr>
          </a:p>
          <a:p>
            <a:pPr lvl="1">
              <a:buFont typeface="Wingdings" panose="020F0302020204030204"/>
              <a:buChar char="q"/>
            </a:pPr>
            <a:r>
              <a:rPr lang="en-US" kern="0" dirty="0">
                <a:effectLst/>
                <a:latin typeface="Aptos Display"/>
                <a:ea typeface="Calibri"/>
                <a:cs typeface="Arial"/>
              </a:rPr>
              <a:t>Progress towards meeting targets for in MCAS ELA and Mathematics for the lowest performing </a:t>
            </a:r>
            <a:r>
              <a:rPr lang="en-US" kern="0" dirty="0">
                <a:latin typeface="Aptos Display"/>
                <a:ea typeface="Calibri"/>
                <a:cs typeface="Arial"/>
              </a:rPr>
              <a:t>students</a:t>
            </a:r>
            <a:r>
              <a:rPr lang="en-US" kern="0" dirty="0">
                <a:effectLst/>
                <a:latin typeface="Aptos Display"/>
                <a:ea typeface="Calibri"/>
                <a:cs typeface="Arial"/>
              </a:rPr>
              <a:t> group</a:t>
            </a:r>
          </a:p>
          <a:p>
            <a:pPr marL="457200" lvl="1" indent="0">
              <a:buNone/>
            </a:pPr>
            <a:endParaRPr lang="en-US" kern="0" dirty="0">
              <a:effectLst/>
              <a:latin typeface="Aptos Display" panose="020B0004020202020204" pitchFamily="34" charset="0"/>
              <a:ea typeface="Calibri" panose="020F0502020204030204" pitchFamily="34" charset="0"/>
            </a:endParaRPr>
          </a:p>
          <a:p>
            <a:pPr marL="0" indent="0">
              <a:buNone/>
            </a:pPr>
            <a:endParaRPr lang="en-US" kern="0" dirty="0">
              <a:latin typeface="Calibri" panose="020F0502020204030204" pitchFamily="34" charset="0"/>
              <a:ea typeface="Calibri" panose="020F0502020204030204" pitchFamily="34" charset="0"/>
            </a:endParaRPr>
          </a:p>
        </p:txBody>
      </p:sp>
      <p:cxnSp>
        <p:nvCxnSpPr>
          <p:cNvPr id="5" name="Straight Connector 4">
            <a:extLst>
              <a:ext uri="{FF2B5EF4-FFF2-40B4-BE49-F238E27FC236}">
                <a16:creationId xmlns:a16="http://schemas.microsoft.com/office/drawing/2014/main" id="{41EC1E8A-D477-C0DA-0EED-97116DDE0774}"/>
              </a:ext>
              <a:ext uri="{C183D7F6-B498-43B3-948B-1728B52AA6E4}">
                <adec:decorative xmlns:adec="http://schemas.microsoft.com/office/drawing/2017/decorative" val="1"/>
              </a:ext>
            </a:extLst>
          </p:cNvPr>
          <p:cNvCxnSpPr>
            <a:cxnSpLocks/>
          </p:cNvCxnSpPr>
          <p:nvPr/>
        </p:nvCxnSpPr>
        <p:spPr>
          <a:xfrm flipV="1">
            <a:off x="959666" y="3259248"/>
            <a:ext cx="10266631" cy="6337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248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55197-0AFF-69ED-EBDC-F3E4B089D0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F8E7F-A460-B3C8-BD28-994D4EC3F4D8}"/>
              </a:ext>
            </a:extLst>
          </p:cNvPr>
          <p:cNvSpPr>
            <a:spLocks noGrp="1"/>
          </p:cNvSpPr>
          <p:nvPr>
            <p:ph type="title"/>
          </p:nvPr>
        </p:nvSpPr>
        <p:spPr/>
        <p:txBody>
          <a:bodyPr/>
          <a:lstStyle/>
          <a:p>
            <a:r>
              <a:rPr lang="en-US" sz="3600">
                <a:solidFill>
                  <a:schemeClr val="bg1"/>
                </a:solidFill>
                <a:latin typeface="Helvetica" panose="020B0604020202020204" pitchFamily="34" charset="0"/>
                <a:ea typeface="Times New Roman" panose="02020603050405020304" pitchFamily="18" charset="0"/>
                <a:cs typeface="Times New Roman" panose="02020603050405020304" pitchFamily="18" charset="0"/>
              </a:rPr>
              <a:t>Improving Outcomes and Reducing Disparities</a:t>
            </a:r>
            <a:endParaRPr lang="en-US" sz="360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2B761578-650D-C17C-4583-C84E572C4C3F}"/>
              </a:ext>
            </a:extLst>
          </p:cNvPr>
          <p:cNvSpPr>
            <a:spLocks noGrp="1"/>
          </p:cNvSpPr>
          <p:nvPr>
            <p:ph type="body" idx="1"/>
          </p:nvPr>
        </p:nvSpPr>
        <p:spPr>
          <a:xfrm>
            <a:off x="93598" y="2028992"/>
            <a:ext cx="4378164" cy="4531514"/>
          </a:xfrm>
        </p:spPr>
        <p:txBody>
          <a:bodyPr/>
          <a:lstStyle/>
          <a:p>
            <a:pPr>
              <a:buFont typeface="Wingdings" panose="05000000000000000000" pitchFamily="2" charset="2"/>
              <a:buChar char="Ø"/>
            </a:pPr>
            <a:r>
              <a:rPr lang="en-US" sz="2200" dirty="0">
                <a:solidFill>
                  <a:srgbClr val="333333"/>
                </a:solidFill>
                <a:latin typeface="Helvetica"/>
                <a:cs typeface="Times New Roman"/>
              </a:rPr>
              <a:t>In this example, every student group improves over the course of several years. </a:t>
            </a:r>
          </a:p>
          <a:p>
            <a:pPr>
              <a:buFont typeface="Wingdings" panose="05000000000000000000" pitchFamily="2" charset="2"/>
              <a:buChar char="Ø"/>
            </a:pPr>
            <a:endParaRPr lang="en-US" sz="2200" dirty="0">
              <a:solidFill>
                <a:srgbClr val="333333"/>
              </a:solidFill>
              <a:latin typeface="Helvetica"/>
              <a:cs typeface="Times New Roman"/>
            </a:endParaRPr>
          </a:p>
          <a:p>
            <a:pPr>
              <a:buFont typeface="Wingdings" panose="05000000000000000000" pitchFamily="2" charset="2"/>
              <a:buChar char="Ø"/>
            </a:pPr>
            <a:r>
              <a:rPr lang="en-US" sz="2200" dirty="0">
                <a:solidFill>
                  <a:srgbClr val="333333"/>
                </a:solidFill>
                <a:latin typeface="Helvetica"/>
                <a:cs typeface="Times New Roman"/>
              </a:rPr>
              <a:t>Importantly, the disparity between outcomes for students overall and for students with disabilities  and multilingual learners is beginning to narrow. </a:t>
            </a:r>
          </a:p>
          <a:p>
            <a:pPr marL="25400" indent="0">
              <a:buNone/>
            </a:pPr>
            <a:endParaRPr lang="en-US" sz="2200" dirty="0">
              <a:solidFill>
                <a:srgbClr val="333333"/>
              </a:solidFill>
              <a:latin typeface="Helvetica"/>
              <a:cs typeface="Times New Roman"/>
            </a:endParaRPr>
          </a:p>
          <a:p>
            <a:pPr marL="25400" indent="0">
              <a:buNone/>
            </a:pPr>
            <a:endParaRPr lang="en-US" sz="2200" dirty="0">
              <a:solidFill>
                <a:srgbClr val="333333"/>
              </a:solidFill>
              <a:latin typeface="Helvetica" panose="020B0604020202020204" pitchFamily="34" charset="0"/>
              <a:cs typeface="Times New Roman" panose="02020603050405020304" pitchFamily="18" charset="0"/>
            </a:endParaRPr>
          </a:p>
          <a:p>
            <a:pPr marL="25400" indent="0">
              <a:buNone/>
            </a:pPr>
            <a:endParaRPr lang="en-US" sz="2200" dirty="0">
              <a:solidFill>
                <a:srgbClr val="333333"/>
              </a:solidFill>
              <a:latin typeface="Helvetica" panose="020B0604020202020204" pitchFamily="34" charset="0"/>
              <a:cs typeface="Times New Roman" panose="02020603050405020304" pitchFamily="18" charset="0"/>
            </a:endParaRPr>
          </a:p>
          <a:p>
            <a:pPr lvl="1">
              <a:buFont typeface="Wingdings" panose="05000000000000000000" pitchFamily="2" charset="2"/>
              <a:buChar char="Ø"/>
            </a:pPr>
            <a:endParaRPr lang="en-US" sz="1800" dirty="0">
              <a:solidFill>
                <a:srgbClr val="333333"/>
              </a:solidFill>
              <a:latin typeface="Helvetica" panose="020B0604020202020204" pitchFamily="34" charset="0"/>
              <a:cs typeface="Times New Roman" panose="02020603050405020304" pitchFamily="18" charset="0"/>
            </a:endParaRPr>
          </a:p>
          <a:p>
            <a:pPr marL="939800" lvl="2" indent="0">
              <a:buNone/>
            </a:pPr>
            <a:endPar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939800" lvl="2" indent="0">
              <a:buFont typeface="Noto Sans Symbols"/>
              <a:buNone/>
            </a:pPr>
            <a:endParaRPr lang="en-US" sz="1000" dirty="0">
              <a:solidFill>
                <a:srgbClr val="333333"/>
              </a:solidFill>
              <a:effectLst/>
              <a:latin typeface="Helvetica" panose="020B0604020202020204" pitchFamily="34" charset="0"/>
              <a:ea typeface="Calibri" panose="020F0502020204030204" pitchFamily="34" charset="0"/>
              <a:cs typeface="Times New Roman" panose="02020603050405020304" pitchFamily="18" charset="0"/>
            </a:endParaRPr>
          </a:p>
          <a:p>
            <a:pPr marL="25400" indent="0">
              <a:buNone/>
            </a:pPr>
            <a:endParaRPr lang="en-US" sz="1800" dirty="0">
              <a:latin typeface="Calibri" panose="020F0502020204030204" pitchFamily="34" charset="0"/>
              <a:cs typeface="Times New Roman" panose="02020603050405020304" pitchFamily="18" charset="0"/>
            </a:endParaRPr>
          </a:p>
          <a:p>
            <a:pPr marL="25400" indent="0">
              <a:buNone/>
            </a:pPr>
            <a:endParaRPr lang="en-US" dirty="0"/>
          </a:p>
        </p:txBody>
      </p:sp>
      <p:sp>
        <p:nvSpPr>
          <p:cNvPr id="4" name="Slide Number Placeholder 3">
            <a:extLst>
              <a:ext uri="{FF2B5EF4-FFF2-40B4-BE49-F238E27FC236}">
                <a16:creationId xmlns:a16="http://schemas.microsoft.com/office/drawing/2014/main" id="{520C1427-9AEA-B699-B079-B17CEBB4C4C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203B6A"/>
                </a:solidFill>
                <a:effectLst/>
                <a:uLnTx/>
                <a:uFillTx/>
                <a:latin typeface="Quattrocento Sans"/>
                <a:sym typeface="Quattrocento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lang="en-US" sz="1200" b="0" i="0" u="none" strike="noStrike" kern="0" cap="none" spc="0" normalizeH="0" baseline="0" noProof="0">
              <a:ln>
                <a:noFill/>
              </a:ln>
              <a:solidFill>
                <a:srgbClr val="203B6A"/>
              </a:solidFill>
              <a:effectLst/>
              <a:uLnTx/>
              <a:uFillTx/>
              <a:latin typeface="Quattrocento Sans"/>
              <a:sym typeface="Quattrocento Sans"/>
            </a:endParaRPr>
          </a:p>
        </p:txBody>
      </p:sp>
      <p:graphicFrame>
        <p:nvGraphicFramePr>
          <p:cNvPr id="5" name="Chart 4" descr="closing gap chart">
            <a:extLst>
              <a:ext uri="{FF2B5EF4-FFF2-40B4-BE49-F238E27FC236}">
                <a16:creationId xmlns:a16="http://schemas.microsoft.com/office/drawing/2014/main" id="{9B10E62F-6E53-F3F9-A7E7-E0974443C3F1}"/>
              </a:ext>
            </a:extLst>
          </p:cNvPr>
          <p:cNvGraphicFramePr>
            <a:graphicFrameLocks/>
          </p:cNvGraphicFramePr>
          <p:nvPr>
            <p:extLst>
              <p:ext uri="{D42A27DB-BD31-4B8C-83A1-F6EECF244321}">
                <p14:modId xmlns:p14="http://schemas.microsoft.com/office/powerpoint/2010/main" val="518559133"/>
              </p:ext>
            </p:extLst>
          </p:nvPr>
        </p:nvGraphicFramePr>
        <p:xfrm>
          <a:off x="4617676" y="1606482"/>
          <a:ext cx="7048663" cy="5251517"/>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descr="school year ">
            <a:extLst>
              <a:ext uri="{FF2B5EF4-FFF2-40B4-BE49-F238E27FC236}">
                <a16:creationId xmlns:a16="http://schemas.microsoft.com/office/drawing/2014/main" id="{C99F536D-68D4-FC77-2FC3-AC9EC03AAC5A}"/>
              </a:ext>
            </a:extLst>
          </p:cNvPr>
          <p:cNvPicPr>
            <a:picLocks noChangeAspect="1"/>
          </p:cNvPicPr>
          <p:nvPr/>
        </p:nvPicPr>
        <p:blipFill>
          <a:blip r:embed="rId4"/>
          <a:stretch>
            <a:fillRect/>
          </a:stretch>
        </p:blipFill>
        <p:spPr>
          <a:xfrm>
            <a:off x="6770406" y="6356350"/>
            <a:ext cx="2743201" cy="430956"/>
          </a:xfrm>
          <a:prstGeom prst="rect">
            <a:avLst/>
          </a:prstGeom>
        </p:spPr>
      </p:pic>
    </p:spTree>
    <p:extLst>
      <p:ext uri="{BB962C8B-B14F-4D97-AF65-F5344CB8AC3E}">
        <p14:creationId xmlns:p14="http://schemas.microsoft.com/office/powerpoint/2010/main" val="1919995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94F3F6-3D75-2702-6F10-89AFD9DE2FA6}"/>
              </a:ext>
            </a:extLst>
          </p:cNvPr>
          <p:cNvSpPr>
            <a:spLocks noGrp="1"/>
          </p:cNvSpPr>
          <p:nvPr>
            <p:ph type="title"/>
          </p:nvPr>
        </p:nvSpPr>
        <p:spPr/>
        <p:txBody>
          <a:bodyPr>
            <a:normAutofit fontScale="90000"/>
          </a:bodyPr>
          <a:lstStyle/>
          <a:p>
            <a:r>
              <a:rPr lang="en-US" sz="4400">
                <a:solidFill>
                  <a:schemeClr val="bg1"/>
                </a:solidFill>
                <a:latin typeface="Helvetica" panose="020B0604020202020204" pitchFamily="34" charset="0"/>
                <a:cs typeface="Times New Roman" panose="02020603050405020304" pitchFamily="18" charset="0"/>
              </a:rPr>
              <a:t>Progress towards meeting targets: </a:t>
            </a:r>
            <a:br>
              <a:rPr lang="en-US" sz="4400">
                <a:solidFill>
                  <a:schemeClr val="bg1"/>
                </a:solidFill>
                <a:latin typeface="Helvetica" panose="020B0604020202020204" pitchFamily="34" charset="0"/>
                <a:cs typeface="Times New Roman" panose="02020603050405020304" pitchFamily="18" charset="0"/>
              </a:rPr>
            </a:br>
            <a:r>
              <a:rPr lang="en-US" sz="4400">
                <a:solidFill>
                  <a:schemeClr val="bg1"/>
                </a:solidFill>
                <a:latin typeface="Helvetica" panose="020B0604020202020204" pitchFamily="34" charset="0"/>
                <a:cs typeface="Times New Roman" panose="02020603050405020304" pitchFamily="18" charset="0"/>
              </a:rPr>
              <a:t>lowest performing students group</a:t>
            </a:r>
            <a:endParaRPr lang="en-US"/>
          </a:p>
        </p:txBody>
      </p:sp>
      <p:sp>
        <p:nvSpPr>
          <p:cNvPr id="2" name="Content Placeholder 1">
            <a:extLst>
              <a:ext uri="{FF2B5EF4-FFF2-40B4-BE49-F238E27FC236}">
                <a16:creationId xmlns:a16="http://schemas.microsoft.com/office/drawing/2014/main" id="{85D51CF2-8C2D-E4BF-1715-1DDC058F67A6}"/>
              </a:ext>
            </a:extLst>
          </p:cNvPr>
          <p:cNvSpPr>
            <a:spLocks noGrp="1"/>
          </p:cNvSpPr>
          <p:nvPr>
            <p:ph idx="1"/>
          </p:nvPr>
        </p:nvSpPr>
        <p:spPr/>
        <p:txBody>
          <a:bodyPr vert="horz" lIns="91440" tIns="45720" rIns="91440" bIns="45720" rtlCol="0" anchor="t">
            <a:normAutofit fontScale="85000" lnSpcReduction="20000"/>
          </a:bodyPr>
          <a:lstStyle/>
          <a:p>
            <a:pPr>
              <a:buFont typeface="Wingdings" panose="05000000000000000000" pitchFamily="2" charset="2"/>
              <a:buChar char="§"/>
            </a:pPr>
            <a:r>
              <a:rPr lang="en-US" dirty="0">
                <a:latin typeface="Aptos Display" panose="020B0004020202020204" pitchFamily="34" charset="0"/>
                <a:cs typeface="Arial"/>
              </a:rPr>
              <a:t>SOA legislation requires DESE to set statewide and district targets in achievement and track progress over time for students experiencing disparities</a:t>
            </a:r>
          </a:p>
          <a:p>
            <a:pPr marL="0" indent="0">
              <a:buNone/>
            </a:pPr>
            <a:endParaRPr lang="en-US" dirty="0">
              <a:latin typeface="Aptos Display" panose="020B0004020202020204" pitchFamily="34" charset="0"/>
              <a:cs typeface="Arial"/>
            </a:endParaRPr>
          </a:p>
          <a:p>
            <a:pPr>
              <a:buFont typeface="Wingdings" panose="05000000000000000000" pitchFamily="2" charset="2"/>
              <a:buChar char="§"/>
            </a:pPr>
            <a:r>
              <a:rPr lang="en-US" dirty="0">
                <a:latin typeface="Aptos Display" panose="020B0004020202020204" pitchFamily="34" charset="0"/>
                <a:cs typeface="Arial"/>
              </a:rPr>
              <a:t>To fulfill this requirement, DESE is tracking annual state and district progress towards meeting MCAS targets for the </a:t>
            </a:r>
            <a:r>
              <a:rPr lang="en-US" dirty="0">
                <a:latin typeface="Aptos Display" panose="020B0004020202020204" pitchFamily="34" charset="0"/>
                <a:cs typeface="Arial"/>
                <a:hlinkClick r:id="rId3"/>
              </a:rPr>
              <a:t>lowest performing students group</a:t>
            </a:r>
            <a:r>
              <a:rPr lang="en-US" dirty="0">
                <a:latin typeface="Aptos Display" panose="020B0004020202020204" pitchFamily="34" charset="0"/>
                <a:cs typeface="Arial"/>
              </a:rPr>
              <a:t>, as reported via the state’s district and school accountability system</a:t>
            </a:r>
          </a:p>
          <a:p>
            <a:pPr marL="0" indent="0">
              <a:buNone/>
            </a:pPr>
            <a:endParaRPr lang="en-US" dirty="0">
              <a:latin typeface="Aptos Display" panose="020B0004020202020204" pitchFamily="34" charset="0"/>
              <a:cs typeface="Arial"/>
            </a:endParaRPr>
          </a:p>
          <a:p>
            <a:pPr>
              <a:buFont typeface="Wingdings" panose="05000000000000000000" pitchFamily="2" charset="2"/>
              <a:buChar char="§"/>
            </a:pPr>
            <a:r>
              <a:rPr lang="en-US" dirty="0">
                <a:latin typeface="Aptos Display" panose="020B0004020202020204" pitchFamily="34" charset="0"/>
                <a:cs typeface="Arial"/>
              </a:rPr>
              <a:t>In your progress report: include data from most recent accountability data </a:t>
            </a:r>
            <a:r>
              <a:rPr lang="en-US" dirty="0">
                <a:latin typeface="Aptos Display" panose="020B0004020202020204" pitchFamily="34" charset="0"/>
                <a:cs typeface="Arial"/>
                <a:hlinkClick r:id="rId4"/>
              </a:rPr>
              <a:t>(2025 Accountability Targets and 2025-2027 Increments)</a:t>
            </a:r>
            <a:endParaRPr lang="en-US" dirty="0">
              <a:latin typeface="Aptos Display" panose="020B0004020202020204" pitchFamily="34" charset="0"/>
              <a:cs typeface="Arial"/>
            </a:endParaRPr>
          </a:p>
          <a:p>
            <a:pPr>
              <a:buFont typeface="Wingdings" panose="05000000000000000000" pitchFamily="2" charset="2"/>
              <a:buChar char="§"/>
            </a:pPr>
            <a:endParaRPr lang="en-US" dirty="0">
              <a:latin typeface="Aptos Display" panose="020B0004020202020204" pitchFamily="34" charset="0"/>
              <a:cs typeface="Arial"/>
            </a:endParaRPr>
          </a:p>
          <a:p>
            <a:pPr>
              <a:buFont typeface="Wingdings" panose="05000000000000000000" pitchFamily="2" charset="2"/>
              <a:buChar char="§"/>
            </a:pPr>
            <a:r>
              <a:rPr lang="en-US" dirty="0">
                <a:latin typeface="Aptos Display" panose="020B0004020202020204" pitchFamily="34" charset="0"/>
                <a:cs typeface="Arial"/>
              </a:rPr>
              <a:t>Briefly reflect on the extent to which you are making progress towards meeting those targets and whether/how that data may impact implementation of SOA Plan</a:t>
            </a:r>
          </a:p>
          <a:p>
            <a:pPr>
              <a:buFont typeface="Wingdings" panose="05000000000000000000" pitchFamily="2" charset="2"/>
              <a:buChar char="§"/>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44577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A355-A311-E009-28F6-EF642B05D9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F5FF32-5263-184F-FE54-1EB4A9580F42}"/>
              </a:ext>
            </a:extLst>
          </p:cNvPr>
          <p:cNvSpPr>
            <a:spLocks noGrp="1"/>
          </p:cNvSpPr>
          <p:nvPr>
            <p:ph type="title"/>
          </p:nvPr>
        </p:nvSpPr>
        <p:spPr/>
        <p:txBody>
          <a:bodyPr/>
          <a:lstStyle/>
          <a:p>
            <a:r>
              <a:rPr lang="en-US" dirty="0"/>
              <a:t>Section 2: Key Changes to your plan and Next Steps in Implementation</a:t>
            </a:r>
          </a:p>
        </p:txBody>
      </p:sp>
    </p:spTree>
    <p:extLst>
      <p:ext uri="{BB962C8B-B14F-4D97-AF65-F5344CB8AC3E}">
        <p14:creationId xmlns:p14="http://schemas.microsoft.com/office/powerpoint/2010/main" val="1583826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126C4-1EB6-C1B2-4463-57730F394F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10EBDA-EA02-1787-65FB-22DDE5E2BBC4}"/>
              </a:ext>
            </a:extLst>
          </p:cNvPr>
          <p:cNvSpPr>
            <a:spLocks noGrp="1"/>
          </p:cNvSpPr>
          <p:nvPr>
            <p:ph type="title"/>
          </p:nvPr>
        </p:nvSpPr>
        <p:spPr/>
        <p:txBody>
          <a:bodyPr/>
          <a:lstStyle/>
          <a:p>
            <a:r>
              <a:rPr lang="en-US"/>
              <a:t>Section 2: Key Changes and Next Steps</a:t>
            </a:r>
          </a:p>
        </p:txBody>
      </p:sp>
      <p:sp>
        <p:nvSpPr>
          <p:cNvPr id="2" name="Content Placeholder 1">
            <a:extLst>
              <a:ext uri="{FF2B5EF4-FFF2-40B4-BE49-F238E27FC236}">
                <a16:creationId xmlns:a16="http://schemas.microsoft.com/office/drawing/2014/main" id="{96096DDA-1215-FBA0-B62B-F5B39399BDBB}"/>
              </a:ext>
            </a:extLst>
          </p:cNvPr>
          <p:cNvSpPr>
            <a:spLocks noGrp="1"/>
          </p:cNvSpPr>
          <p:nvPr>
            <p:ph idx="1"/>
          </p:nvPr>
        </p:nvSpPr>
        <p:spPr/>
        <p:txBody>
          <a:bodyPr>
            <a:normAutofit/>
          </a:bodyPr>
          <a:lstStyle/>
          <a:p>
            <a:pPr>
              <a:buFont typeface="Wingdings" panose="05000000000000000000" pitchFamily="2" charset="2"/>
              <a:buChar char="q"/>
            </a:pPr>
            <a:endParaRPr lang="en-US" dirty="0">
              <a:latin typeface="Calibri" panose="020F0502020204030204" pitchFamily="34" charset="0"/>
              <a:ea typeface="Calibri" panose="020F0502020204030204" pitchFamily="34" charset="0"/>
            </a:endParaRPr>
          </a:p>
          <a:p>
            <a:pPr>
              <a:buFont typeface="Wingdings" panose="05000000000000000000" pitchFamily="2" charset="2"/>
              <a:buChar char="q"/>
            </a:pPr>
            <a:r>
              <a:rPr lang="en-US" b="1" i="1" dirty="0">
                <a:effectLst/>
                <a:latin typeface="Calibri" panose="020F0502020204030204" pitchFamily="34" charset="0"/>
                <a:ea typeface="Calibri" panose="020F0502020204030204" pitchFamily="34" charset="0"/>
              </a:rPr>
              <a:t>If applicable, </a:t>
            </a:r>
            <a:r>
              <a:rPr lang="en-US" dirty="0">
                <a:latin typeface="Calibri" panose="020F0502020204030204" pitchFamily="34" charset="0"/>
                <a:ea typeface="Calibri" panose="020F0502020204030204" pitchFamily="34" charset="0"/>
              </a:rPr>
              <a:t>describe any key changes to  your district’s SOA Plan that your stakeholders should be aware of:</a:t>
            </a:r>
          </a:p>
          <a:p>
            <a:pPr lvl="1">
              <a:buFont typeface="Wingdings" panose="05000000000000000000" pitchFamily="2" charset="2"/>
              <a:buChar char="§"/>
            </a:pPr>
            <a:r>
              <a:rPr lang="en-US" dirty="0">
                <a:latin typeface="Calibri" panose="020F0502020204030204" pitchFamily="34" charset="0"/>
                <a:ea typeface="Calibri" panose="020F0502020204030204" pitchFamily="34" charset="0"/>
              </a:rPr>
              <a:t>Substantial shifts in your approach to EBP</a:t>
            </a:r>
          </a:p>
          <a:p>
            <a:pPr lvl="1">
              <a:buFont typeface="Wingdings" panose="05000000000000000000" pitchFamily="2" charset="2"/>
              <a:buChar char="§"/>
            </a:pPr>
            <a:r>
              <a:rPr lang="en-US" dirty="0">
                <a:latin typeface="Calibri" panose="020F0502020204030204" pitchFamily="34" charset="0"/>
                <a:ea typeface="Calibri" panose="020F0502020204030204" pitchFamily="34" charset="0"/>
              </a:rPr>
              <a:t>Significant changes to 3-year budget</a:t>
            </a:r>
          </a:p>
          <a:p>
            <a:pPr lvl="1">
              <a:buFont typeface="Wingdings" panose="05000000000000000000" pitchFamily="2" charset="2"/>
              <a:buChar char="§"/>
            </a:pPr>
            <a:r>
              <a:rPr lang="en-US" dirty="0">
                <a:latin typeface="Calibri" panose="020F0502020204030204" pitchFamily="34" charset="0"/>
                <a:ea typeface="Calibri" panose="020F0502020204030204" pitchFamily="34" charset="0"/>
              </a:rPr>
              <a:t>Dropping or adding an EBP</a:t>
            </a:r>
          </a:p>
          <a:p>
            <a:pPr marL="457200" lvl="1" indent="0">
              <a:buNone/>
            </a:pPr>
            <a:endParaRPr lang="en-US" dirty="0">
              <a:latin typeface="Calibri" panose="020F0502020204030204" pitchFamily="34" charset="0"/>
              <a:ea typeface="Calibri" panose="020F0502020204030204" pitchFamily="34" charset="0"/>
            </a:endParaRPr>
          </a:p>
          <a:p>
            <a:pPr>
              <a:buFont typeface="Wingdings" panose="05000000000000000000" pitchFamily="2" charset="2"/>
              <a:buChar char="q"/>
            </a:pPr>
            <a:r>
              <a:rPr lang="en-US" kern="0" dirty="0">
                <a:latin typeface="Calibri" panose="020F0502020204030204" pitchFamily="34" charset="0"/>
                <a:ea typeface="Calibri" panose="020F0502020204030204" pitchFamily="34" charset="0"/>
              </a:rPr>
              <a:t>I</a:t>
            </a:r>
            <a:r>
              <a:rPr lang="en-US" kern="0" dirty="0">
                <a:effectLst/>
                <a:latin typeface="Calibri" panose="020F0502020204030204" pitchFamily="34" charset="0"/>
                <a:ea typeface="Calibri" panose="020F0502020204030204" pitchFamily="34" charset="0"/>
              </a:rPr>
              <a:t>mplementation plans for academic year 2026-27 to expand, deepen, and/or strengthen your implementation of the EBPs in your SOA plan </a:t>
            </a:r>
            <a:endParaRPr lang="en-US" kern="0" dirty="0">
              <a:latin typeface="Calibri" panose="020F0502020204030204" pitchFamily="34" charset="0"/>
            </a:endParaRPr>
          </a:p>
        </p:txBody>
      </p:sp>
    </p:spTree>
    <p:extLst>
      <p:ext uri="{BB962C8B-B14F-4D97-AF65-F5344CB8AC3E}">
        <p14:creationId xmlns:p14="http://schemas.microsoft.com/office/powerpoint/2010/main" val="1068087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80314-C181-8884-CE71-C78A8CC9E1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8AE0A0-DB67-C193-288B-FAAB8176DA35}"/>
              </a:ext>
            </a:extLst>
          </p:cNvPr>
          <p:cNvSpPr>
            <a:spLocks noGrp="1"/>
          </p:cNvSpPr>
          <p:nvPr>
            <p:ph type="title"/>
          </p:nvPr>
        </p:nvSpPr>
        <p:spPr/>
        <p:txBody>
          <a:bodyPr/>
          <a:lstStyle/>
          <a:p>
            <a:r>
              <a:rPr lang="en-US"/>
              <a:t>Section 3:  Engaging families/caregivers and other stakeholders</a:t>
            </a:r>
          </a:p>
        </p:txBody>
      </p:sp>
    </p:spTree>
    <p:extLst>
      <p:ext uri="{BB962C8B-B14F-4D97-AF65-F5344CB8AC3E}">
        <p14:creationId xmlns:p14="http://schemas.microsoft.com/office/powerpoint/2010/main" val="2892796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6554E5-457E-4716-AFBC-0575F1B41AD6}"/>
              </a:ext>
            </a:extLst>
          </p:cNvPr>
          <p:cNvSpPr>
            <a:spLocks noGrp="1"/>
          </p:cNvSpPr>
          <p:nvPr>
            <p:ph type="title"/>
          </p:nvPr>
        </p:nvSpPr>
        <p:spPr/>
        <p:txBody>
          <a:bodyPr>
            <a:noAutofit/>
          </a:bodyPr>
          <a:lstStyle/>
          <a:p>
            <a:r>
              <a:rPr lang="en-US"/>
              <a:t>Section 3: Engaging families/caregivers </a:t>
            </a:r>
            <a:br>
              <a:rPr lang="en-US"/>
            </a:br>
            <a:r>
              <a:rPr lang="en-US"/>
              <a:t>and other stakeholders</a:t>
            </a:r>
          </a:p>
        </p:txBody>
      </p:sp>
      <p:sp>
        <p:nvSpPr>
          <p:cNvPr id="2" name="Content Placeholder 1">
            <a:extLst>
              <a:ext uri="{FF2B5EF4-FFF2-40B4-BE49-F238E27FC236}">
                <a16:creationId xmlns:a16="http://schemas.microsoft.com/office/drawing/2014/main" id="{FD1E0B0A-F267-4308-8EB3-A3B194F58198}"/>
              </a:ext>
            </a:extLst>
          </p:cNvPr>
          <p:cNvSpPr>
            <a:spLocks noGrp="1"/>
          </p:cNvSpPr>
          <p:nvPr>
            <p:ph idx="1"/>
          </p:nvPr>
        </p:nvSpPr>
        <p:spPr>
          <a:xfrm>
            <a:off x="289932" y="2086984"/>
            <a:ext cx="11452302" cy="4052559"/>
          </a:xfrm>
        </p:spPr>
        <p:txBody>
          <a:bodyPr>
            <a:normAutofit lnSpcReduction="10000"/>
          </a:bodyPr>
          <a:lstStyle/>
          <a:p>
            <a:pPr marL="0" marR="0" lvl="0" indent="0">
              <a:buNone/>
            </a:pPr>
            <a:r>
              <a:rPr lang="en-US" sz="3200" b="1" dirty="0">
                <a:effectLst/>
                <a:latin typeface="Calibri" panose="020F0502020204030204" pitchFamily="34" charset="0"/>
                <a:ea typeface="Calibri" panose="020F0502020204030204" pitchFamily="34" charset="0"/>
              </a:rPr>
              <a:t>Families/caregivers </a:t>
            </a:r>
          </a:p>
          <a:p>
            <a:pPr marR="0" lvl="0">
              <a:buFont typeface="Wingdings" panose="05000000000000000000" pitchFamily="2" charset="2"/>
              <a:buChar char="q"/>
            </a:pPr>
            <a:r>
              <a:rPr lang="en-US" dirty="0">
                <a:effectLst/>
                <a:latin typeface="Calibri" panose="020F0502020204030204" pitchFamily="34" charset="0"/>
                <a:ea typeface="Calibri" panose="020F0502020204030204" pitchFamily="34" charset="0"/>
              </a:rPr>
              <a:t>Please briefly describe any new or expanded efforts introduced during the 2025-26 school year to engage families/caregivers—particularly those representing student groups you have identified for targeted support—</a:t>
            </a:r>
            <a:r>
              <a:rPr lang="en-US" i="1" dirty="0">
                <a:effectLst/>
                <a:latin typeface="Calibri" panose="020F0502020204030204" pitchFamily="34" charset="0"/>
                <a:ea typeface="Calibri" panose="020F0502020204030204" pitchFamily="34" charset="0"/>
              </a:rPr>
              <a:t>about how to best address their students’ needs.</a:t>
            </a:r>
            <a:r>
              <a:rPr lang="en-US" b="1" dirty="0">
                <a:effectLst/>
                <a:latin typeface="Calibri" panose="020F0502020204030204" pitchFamily="34" charset="0"/>
                <a:ea typeface="Calibri" panose="020F0502020204030204" pitchFamily="34" charset="0"/>
              </a:rPr>
              <a:t> </a:t>
            </a:r>
          </a:p>
          <a:p>
            <a:pPr marL="0" marR="0" lvl="0" indent="0">
              <a:buNone/>
            </a:pPr>
            <a:endParaRPr lang="en-US" dirty="0">
              <a:effectLst/>
              <a:latin typeface="Calibri" panose="020F0502020204030204" pitchFamily="34" charset="0"/>
              <a:ea typeface="Calibri" panose="020F0502020204030204" pitchFamily="34" charset="0"/>
            </a:endParaRPr>
          </a:p>
          <a:p>
            <a:pPr marR="0" lvl="0">
              <a:buFont typeface="Wingdings" panose="05000000000000000000" pitchFamily="2" charset="2"/>
              <a:buChar char="q"/>
            </a:pPr>
            <a:r>
              <a:rPr lang="en-US" dirty="0">
                <a:effectLst/>
                <a:latin typeface="Calibri" panose="020F0502020204030204" pitchFamily="34" charset="0"/>
                <a:ea typeface="Calibri" panose="020F0502020204030204" pitchFamily="34" charset="0"/>
              </a:rPr>
              <a:t>Please share evidence of increased or improved engagement with families/caregivers—particularly those representing the student groups targeted in your SOA Plan—during Academic Year 2025-2026.  </a:t>
            </a:r>
            <a:r>
              <a:rPr lang="en-US" i="1" dirty="0">
                <a:effectLst/>
                <a:latin typeface="Calibri" panose="020F0502020204030204" pitchFamily="34" charset="0"/>
                <a:ea typeface="Calibri" panose="020F0502020204030204" pitchFamily="34" charset="0"/>
              </a:rPr>
              <a:t>(Either metrics described in your SOA Plan or other relevant measures)</a:t>
            </a:r>
          </a:p>
          <a:p>
            <a:pPr>
              <a:buFont typeface="Wingdings" panose="05000000000000000000" pitchFamily="2" charset="2"/>
              <a:buChar char="q"/>
            </a:pPr>
            <a:endParaRPr lang="en-US" kern="0" dirty="0">
              <a:effectLst/>
              <a:latin typeface="Calibri" panose="020F0502020204030204" pitchFamily="34" charset="0"/>
              <a:ea typeface="Calibri" panose="020F0502020204030204" pitchFamily="34" charset="0"/>
            </a:endParaRPr>
          </a:p>
          <a:p>
            <a:pPr marL="0" indent="0">
              <a:buNone/>
            </a:pPr>
            <a:endParaRPr lang="en-US" dirty="0"/>
          </a:p>
          <a:p>
            <a:pPr marL="0" indent="0">
              <a:buNone/>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852851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3271EB-4201-284A-52AC-BB1E91A60E86}"/>
              </a:ext>
            </a:extLst>
          </p:cNvPr>
          <p:cNvSpPr>
            <a:spLocks noGrp="1"/>
          </p:cNvSpPr>
          <p:nvPr>
            <p:ph type="title"/>
          </p:nvPr>
        </p:nvSpPr>
        <p:spPr/>
        <p:txBody>
          <a:bodyPr>
            <a:normAutofit fontScale="90000"/>
          </a:bodyPr>
          <a:lstStyle/>
          <a:p>
            <a:r>
              <a:rPr lang="en-US" dirty="0"/>
              <a:t>Section 3: Engaging families/caregivers </a:t>
            </a:r>
            <a:br>
              <a:rPr lang="en-US" dirty="0"/>
            </a:br>
            <a:r>
              <a:rPr lang="en-US" dirty="0"/>
              <a:t>and other stakeholders </a:t>
            </a:r>
          </a:p>
        </p:txBody>
      </p:sp>
      <p:sp>
        <p:nvSpPr>
          <p:cNvPr id="2" name="Content Placeholder 1">
            <a:extLst>
              <a:ext uri="{FF2B5EF4-FFF2-40B4-BE49-F238E27FC236}">
                <a16:creationId xmlns:a16="http://schemas.microsoft.com/office/drawing/2014/main" id="{17F88701-3A50-6C20-31E1-C8110222CF62}"/>
              </a:ext>
            </a:extLst>
          </p:cNvPr>
          <p:cNvSpPr>
            <a:spLocks noGrp="1"/>
          </p:cNvSpPr>
          <p:nvPr>
            <p:ph idx="1"/>
          </p:nvPr>
        </p:nvSpPr>
        <p:spPr/>
        <p:txBody>
          <a:bodyPr>
            <a:normAutofit lnSpcReduction="10000"/>
          </a:bodyPr>
          <a:lstStyle/>
          <a:p>
            <a:pPr marL="0" indent="0">
              <a:buNone/>
            </a:pPr>
            <a:r>
              <a:rPr lang="en-US" b="1" kern="0" dirty="0">
                <a:latin typeface="Calibri" panose="020F0502020204030204" pitchFamily="34" charset="0"/>
                <a:ea typeface="Calibri" panose="020F0502020204030204" pitchFamily="34" charset="0"/>
              </a:rPr>
              <a:t>Stakeholder engagement related to SOA Plan</a:t>
            </a:r>
            <a:endParaRPr lang="en-US" b="1" kern="0" dirty="0">
              <a:effectLst/>
              <a:latin typeface="Calibri" panose="020F0502020204030204" pitchFamily="34" charset="0"/>
              <a:ea typeface="Calibri" panose="020F0502020204030204" pitchFamily="34" charset="0"/>
            </a:endParaRPr>
          </a:p>
          <a:p>
            <a:pPr>
              <a:buFont typeface="Wingdings" panose="05000000000000000000" pitchFamily="2" charset="2"/>
              <a:buChar char="q"/>
            </a:pPr>
            <a:r>
              <a:rPr lang="en-US" sz="2600" kern="0" dirty="0">
                <a:effectLst/>
                <a:latin typeface="Calibri" panose="020F0502020204030204" pitchFamily="34" charset="0"/>
                <a:ea typeface="Calibri" panose="020F0502020204030204" pitchFamily="34" charset="0"/>
              </a:rPr>
              <a:t>Please briefly describe the following types of stakeholder engagement during the 2025-2026 school year, </a:t>
            </a:r>
            <a:r>
              <a:rPr lang="en-US" sz="2600" i="1" kern="0" dirty="0">
                <a:effectLst/>
                <a:latin typeface="Calibri" panose="020F0502020204030204" pitchFamily="34" charset="0"/>
                <a:ea typeface="Calibri" panose="020F0502020204030204" pitchFamily="34" charset="0"/>
              </a:rPr>
              <a:t>making certain to include information on stakeholders representing student groups targeted in your SOA Plan</a:t>
            </a:r>
          </a:p>
          <a:p>
            <a:pPr marL="0" indent="0">
              <a:buNone/>
            </a:pPr>
            <a:endParaRPr lang="en-US" sz="2600" i="1" kern="0" dirty="0">
              <a:effectLst/>
              <a:latin typeface="Calibri" panose="020F0502020204030204" pitchFamily="34" charset="0"/>
              <a:ea typeface="Calibri" panose="020F0502020204030204" pitchFamily="34" charset="0"/>
            </a:endParaRPr>
          </a:p>
          <a:p>
            <a:pPr lvl="1">
              <a:buFont typeface="Wingdings" panose="05000000000000000000" pitchFamily="2" charset="2"/>
              <a:buChar char="§"/>
            </a:pPr>
            <a:r>
              <a:rPr lang="en-US" kern="0" dirty="0">
                <a:latin typeface="Calibri" panose="020F0502020204030204" pitchFamily="34" charset="0"/>
                <a:ea typeface="Calibri" panose="020F0502020204030204" pitchFamily="34" charset="0"/>
              </a:rPr>
              <a:t>How your district shared updates on SOA Plan implementation, early evidence of change, and outcomes with different stakeholder groups</a:t>
            </a:r>
          </a:p>
          <a:p>
            <a:pPr lvl="1">
              <a:buFont typeface="Wingdings" panose="05000000000000000000" pitchFamily="2" charset="2"/>
              <a:buChar char="§"/>
            </a:pPr>
            <a:r>
              <a:rPr lang="en-US" kern="0" dirty="0">
                <a:effectLst/>
                <a:latin typeface="Calibri" panose="020F0502020204030204" pitchFamily="34" charset="0"/>
                <a:ea typeface="Calibri" panose="020F0502020204030204" pitchFamily="34" charset="0"/>
              </a:rPr>
              <a:t>the ways in which your district collected input and feedback from different stakeholder groups</a:t>
            </a:r>
          </a:p>
          <a:p>
            <a:pPr lvl="1">
              <a:buFont typeface="Wingdings" panose="05000000000000000000" pitchFamily="2" charset="2"/>
              <a:buChar char="§"/>
            </a:pPr>
            <a:r>
              <a:rPr lang="en-US" kern="0" dirty="0">
                <a:effectLst/>
                <a:latin typeface="Calibri" panose="020F0502020204030204" pitchFamily="34" charset="0"/>
                <a:ea typeface="Calibri" panose="020F0502020204030204" pitchFamily="34" charset="0"/>
              </a:rPr>
              <a:t>The substantive input you have received to date—and whether/how that has impacted SOA plan implementation</a:t>
            </a:r>
          </a:p>
          <a:p>
            <a:endParaRPr lang="en-US" dirty="0"/>
          </a:p>
        </p:txBody>
      </p:sp>
    </p:spTree>
    <p:extLst>
      <p:ext uri="{BB962C8B-B14F-4D97-AF65-F5344CB8AC3E}">
        <p14:creationId xmlns:p14="http://schemas.microsoft.com/office/powerpoint/2010/main" val="991174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4AD9F-5CD2-472E-50A5-EF7714818E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BF3DC5-7CB9-4DA3-3234-AC785816026D}"/>
              </a:ext>
            </a:extLst>
          </p:cNvPr>
          <p:cNvSpPr>
            <a:spLocks noGrp="1"/>
          </p:cNvSpPr>
          <p:nvPr>
            <p:ph type="title"/>
          </p:nvPr>
        </p:nvSpPr>
        <p:spPr/>
        <p:txBody>
          <a:bodyPr>
            <a:normAutofit fontScale="90000"/>
          </a:bodyPr>
          <a:lstStyle/>
          <a:p>
            <a:r>
              <a:rPr lang="en-US" dirty="0"/>
              <a:t>Strengthening Workforce Development through the MASS Leads Act </a:t>
            </a:r>
            <a:r>
              <a:rPr lang="en-US" dirty="0">
                <a:solidFill>
                  <a:srgbClr val="C00000"/>
                </a:solidFill>
              </a:rPr>
              <a:t>(New section)</a:t>
            </a:r>
            <a:endParaRPr lang="en-US" dirty="0"/>
          </a:p>
        </p:txBody>
      </p:sp>
    </p:spTree>
    <p:extLst>
      <p:ext uri="{BB962C8B-B14F-4D97-AF65-F5344CB8AC3E}">
        <p14:creationId xmlns:p14="http://schemas.microsoft.com/office/powerpoint/2010/main" val="243775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56BF11-72B8-4293-A41D-D8C412319EC3}"/>
              </a:ext>
            </a:extLst>
          </p:cNvPr>
          <p:cNvSpPr>
            <a:spLocks noGrp="1"/>
          </p:cNvSpPr>
          <p:nvPr>
            <p:ph type="title"/>
          </p:nvPr>
        </p:nvSpPr>
        <p:spPr/>
        <p:txBody>
          <a:bodyPr>
            <a:normAutofit/>
          </a:bodyPr>
          <a:lstStyle/>
          <a:p>
            <a:r>
              <a:rPr lang="en-US">
                <a:latin typeface="Calibri"/>
                <a:cs typeface="Arial"/>
              </a:rPr>
              <a:t>Overarching Goal of Student Opportunity Act</a:t>
            </a:r>
          </a:p>
        </p:txBody>
      </p:sp>
      <p:sp>
        <p:nvSpPr>
          <p:cNvPr id="2" name="Content Placeholder 1">
            <a:extLst>
              <a:ext uri="{FF2B5EF4-FFF2-40B4-BE49-F238E27FC236}">
                <a16:creationId xmlns:a16="http://schemas.microsoft.com/office/drawing/2014/main" id="{4061FE0B-6982-4BBD-8F0D-B404A0A12D77}"/>
              </a:ext>
            </a:extLst>
          </p:cNvPr>
          <p:cNvSpPr>
            <a:spLocks noGrp="1"/>
          </p:cNvSpPr>
          <p:nvPr>
            <p:ph idx="1"/>
          </p:nvPr>
        </p:nvSpPr>
        <p:spPr>
          <a:xfrm>
            <a:off x="825449" y="1873147"/>
            <a:ext cx="10515600" cy="1416464"/>
          </a:xfrm>
        </p:spPr>
        <p:txBody>
          <a:bodyPr vert="horz" lIns="91440" tIns="45720" rIns="91440" bIns="45720" rtlCol="0" anchor="t">
            <a:normAutofit/>
          </a:bodyPr>
          <a:lstStyle/>
          <a:p>
            <a:pPr marL="0" indent="0">
              <a:buNone/>
            </a:pPr>
            <a:endParaRPr lang="en-US"/>
          </a:p>
          <a:p>
            <a:pPr marL="0" indent="0">
              <a:buNone/>
            </a:pPr>
            <a:r>
              <a:rPr lang="en-US">
                <a:latin typeface="Calibri"/>
                <a:cs typeface="Arial"/>
              </a:rPr>
              <a:t>To ensure that that every student in the Commonwealth has access to a high-quality public education regardless of zip code</a:t>
            </a:r>
          </a:p>
          <a:p>
            <a:pPr marL="0" indent="0">
              <a:buNone/>
            </a:pPr>
            <a:endParaRPr lang="en-US"/>
          </a:p>
          <a:p>
            <a:pPr marL="0" indent="0">
              <a:buNone/>
            </a:pPr>
            <a:endParaRPr lang="en-US"/>
          </a:p>
          <a:p>
            <a:endParaRPr lang="en-US"/>
          </a:p>
        </p:txBody>
      </p:sp>
      <p:grpSp>
        <p:nvGrpSpPr>
          <p:cNvPr id="4" name="Group 3">
            <a:extLst>
              <a:ext uri="{FF2B5EF4-FFF2-40B4-BE49-F238E27FC236}">
                <a16:creationId xmlns:a16="http://schemas.microsoft.com/office/drawing/2014/main" id="{032441C3-BD89-4062-B84B-481CCD3FDCED}"/>
              </a:ext>
              <a:ext uri="{C183D7F6-B498-43B3-948B-1728B52AA6E4}">
                <adec:decorative xmlns:adec="http://schemas.microsoft.com/office/drawing/2017/decorative" val="1"/>
              </a:ext>
            </a:extLst>
          </p:cNvPr>
          <p:cNvGrpSpPr/>
          <p:nvPr/>
        </p:nvGrpSpPr>
        <p:grpSpPr>
          <a:xfrm>
            <a:off x="1795348" y="3568390"/>
            <a:ext cx="8062330" cy="2701460"/>
            <a:chOff x="0" y="0"/>
            <a:chExt cx="12208320" cy="3753704"/>
          </a:xfrm>
        </p:grpSpPr>
        <p:pic>
          <p:nvPicPr>
            <p:cNvPr id="5" name="Picture 4">
              <a:extLst>
                <a:ext uri="{FF2B5EF4-FFF2-40B4-BE49-F238E27FC236}">
                  <a16:creationId xmlns:a16="http://schemas.microsoft.com/office/drawing/2014/main" id="{AD281D85-F08F-494F-9FC8-BD6F489A54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448" t="15361" r="1" b="1118"/>
            <a:stretch/>
          </p:blipFill>
          <p:spPr>
            <a:xfrm>
              <a:off x="3022921" y="33625"/>
              <a:ext cx="3086092" cy="3720079"/>
            </a:xfrm>
            <a:prstGeom prst="rect">
              <a:avLst/>
            </a:prstGeom>
          </p:spPr>
        </p:pic>
        <p:pic>
          <p:nvPicPr>
            <p:cNvPr id="6" name="Picture 5" descr="DESE_DL_TenaciousPPT.ai">
              <a:extLst>
                <a:ext uri="{FF2B5EF4-FFF2-40B4-BE49-F238E27FC236}">
                  <a16:creationId xmlns:a16="http://schemas.microsoft.com/office/drawing/2014/main" id="{3AC1665C-167B-4A39-9637-59543F2487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570" t="23613" r="880" b="1512"/>
            <a:stretch/>
          </p:blipFill>
          <p:spPr>
            <a:xfrm>
              <a:off x="9168791" y="11114"/>
              <a:ext cx="3039529" cy="3723948"/>
            </a:xfrm>
            <a:prstGeom prst="rect">
              <a:avLst/>
            </a:prstGeom>
          </p:spPr>
        </p:pic>
        <p:pic>
          <p:nvPicPr>
            <p:cNvPr id="7" name="Picture 6">
              <a:extLst>
                <a:ext uri="{FF2B5EF4-FFF2-40B4-BE49-F238E27FC236}">
                  <a16:creationId xmlns:a16="http://schemas.microsoft.com/office/drawing/2014/main" id="{EEACE31B-3AA1-4E81-A075-BD72673E00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105" t="10648" r="299" b="8671"/>
            <a:stretch/>
          </p:blipFill>
          <p:spPr>
            <a:xfrm>
              <a:off x="6093183" y="11114"/>
              <a:ext cx="3085938" cy="3723948"/>
            </a:xfrm>
            <a:prstGeom prst="rect">
              <a:avLst/>
            </a:prstGeom>
          </p:spPr>
        </p:pic>
        <p:pic>
          <p:nvPicPr>
            <p:cNvPr id="8" name="Picture 7">
              <a:extLst>
                <a:ext uri="{FF2B5EF4-FFF2-40B4-BE49-F238E27FC236}">
                  <a16:creationId xmlns:a16="http://schemas.microsoft.com/office/drawing/2014/main" id="{A547E1FF-0083-4E0C-ADD3-9DC4CDF5C1B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17" t="548" r="49711" b="781"/>
            <a:stretch/>
          </p:blipFill>
          <p:spPr>
            <a:xfrm>
              <a:off x="0" y="28400"/>
              <a:ext cx="3044259" cy="3723948"/>
            </a:xfrm>
            <a:prstGeom prst="rect">
              <a:avLst/>
            </a:prstGeom>
          </p:spPr>
        </p:pic>
        <p:cxnSp>
          <p:nvCxnSpPr>
            <p:cNvPr id="9" name="Straight Connector 8">
              <a:extLst>
                <a:ext uri="{FF2B5EF4-FFF2-40B4-BE49-F238E27FC236}">
                  <a16:creationId xmlns:a16="http://schemas.microsoft.com/office/drawing/2014/main" id="{C0EEBFC3-59C3-4C4F-9E15-8657AA29731C}"/>
                </a:ext>
              </a:extLst>
            </p:cNvPr>
            <p:cNvCxnSpPr/>
            <p:nvPr/>
          </p:nvCxnSpPr>
          <p:spPr>
            <a:xfrm>
              <a:off x="3022921" y="28400"/>
              <a:ext cx="21338" cy="37239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A9238A5-6ED2-4D6B-8D6F-34DCF227F1D3}"/>
                </a:ext>
              </a:extLst>
            </p:cNvPr>
            <p:cNvCxnSpPr/>
            <p:nvPr/>
          </p:nvCxnSpPr>
          <p:spPr>
            <a:xfrm>
              <a:off x="6077736" y="22228"/>
              <a:ext cx="21338" cy="37239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1DADD0-EACE-470D-8693-E1E73758C1A2}"/>
                </a:ext>
              </a:extLst>
            </p:cNvPr>
            <p:cNvCxnSpPr/>
            <p:nvPr/>
          </p:nvCxnSpPr>
          <p:spPr>
            <a:xfrm>
              <a:off x="9174682" y="0"/>
              <a:ext cx="21338" cy="37239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1706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ADB55-E8C5-B3D2-DE04-575DCA0D2B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95FE56-F3EE-7E0C-C213-65CDE84ED06A}"/>
              </a:ext>
            </a:extLst>
          </p:cNvPr>
          <p:cNvSpPr>
            <a:spLocks noGrp="1"/>
          </p:cNvSpPr>
          <p:nvPr>
            <p:ph type="title"/>
          </p:nvPr>
        </p:nvSpPr>
        <p:spPr>
          <a:xfrm>
            <a:off x="609600" y="365126"/>
            <a:ext cx="11304104" cy="1042852"/>
          </a:xfrm>
        </p:spPr>
        <p:txBody>
          <a:bodyPr>
            <a:noAutofit/>
          </a:bodyPr>
          <a:lstStyle/>
          <a:p>
            <a:r>
              <a:rPr lang="en-US" dirty="0"/>
              <a:t>Mass Leads Act</a:t>
            </a:r>
          </a:p>
        </p:txBody>
      </p:sp>
      <p:sp>
        <p:nvSpPr>
          <p:cNvPr id="2" name="Content Placeholder 1">
            <a:extLst>
              <a:ext uri="{FF2B5EF4-FFF2-40B4-BE49-F238E27FC236}">
                <a16:creationId xmlns:a16="http://schemas.microsoft.com/office/drawing/2014/main" id="{A97FA826-553E-1B6E-D219-400B7E3892F2}"/>
              </a:ext>
            </a:extLst>
          </p:cNvPr>
          <p:cNvSpPr>
            <a:spLocks noGrp="1"/>
          </p:cNvSpPr>
          <p:nvPr>
            <p:ph idx="1"/>
          </p:nvPr>
        </p:nvSpPr>
        <p:spPr>
          <a:xfrm>
            <a:off x="728870" y="2027582"/>
            <a:ext cx="10866782" cy="4465291"/>
          </a:xfrm>
        </p:spPr>
        <p:txBody>
          <a:bodyPr vert="horz" lIns="91440" tIns="45720" rIns="91440" bIns="45720" rtlCol="0" anchor="t">
            <a:normAutofit/>
          </a:bodyPr>
          <a:lstStyle/>
          <a:p>
            <a:pPr marL="0" indent="0">
              <a:buNone/>
            </a:pPr>
            <a:r>
              <a:rPr lang="en-US">
                <a:latin typeface="Arial"/>
                <a:cs typeface="Arial"/>
              </a:rPr>
              <a:t>On November 20, 2024, the Governor’s Office signed the Economic Development Bill into law. Within the bill is the Mass Leads Act which requires districts to create and implement the following:</a:t>
            </a:r>
          </a:p>
          <a:p>
            <a:pPr marL="0" indent="0">
              <a:buNone/>
            </a:pPr>
            <a:endParaRPr lang="en-US" sz="1050" dirty="0"/>
          </a:p>
          <a:p>
            <a:pPr marL="914400" lvl="1" indent="-457200">
              <a:buFont typeface="+mj-lt"/>
              <a:buAutoNum type="arabicPeriod"/>
            </a:pPr>
            <a:r>
              <a:rPr lang="en-US" sz="2500">
                <a:latin typeface="Arial"/>
                <a:cs typeface="Arial"/>
              </a:rPr>
              <a:t>Create a Diversity Plan and have it approved by DESE</a:t>
            </a:r>
            <a:endParaRPr lang="en-US" sz="2500" dirty="0"/>
          </a:p>
          <a:p>
            <a:pPr marL="914400" lvl="1" indent="-457200">
              <a:buFont typeface="+mj-lt"/>
              <a:buAutoNum type="arabicPeriod"/>
            </a:pPr>
            <a:r>
              <a:rPr lang="en-US" sz="2500">
                <a:latin typeface="Arial"/>
                <a:cs typeface="Arial"/>
              </a:rPr>
              <a:t>Appoint a DEI Officer or establish a Diversity Team which will advise the School Committee on the progress to establish a more diverse, equitable, and inclusive school district</a:t>
            </a:r>
          </a:p>
          <a:p>
            <a:pPr marL="914400" lvl="1" indent="-457200">
              <a:buFont typeface="+mj-lt"/>
              <a:buAutoNum type="arabicPeriod"/>
            </a:pPr>
            <a:r>
              <a:rPr lang="en-US" sz="2500">
                <a:latin typeface="Arial"/>
                <a:cs typeface="Arial"/>
              </a:rPr>
              <a:t>Require school district employees and school committee members to attend Diversity and Implicit Bias Training. The Mass Commission Against Discrimination is responsible for providing the guidance in this area.</a:t>
            </a:r>
            <a:endParaRPr lang="en-US" sz="2500"/>
          </a:p>
        </p:txBody>
      </p:sp>
    </p:spTree>
    <p:extLst>
      <p:ext uri="{BB962C8B-B14F-4D97-AF65-F5344CB8AC3E}">
        <p14:creationId xmlns:p14="http://schemas.microsoft.com/office/powerpoint/2010/main" val="310544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18A755-B84B-679A-6C1E-5B707D492E8B}"/>
              </a:ext>
            </a:extLst>
          </p:cNvPr>
          <p:cNvSpPr>
            <a:spLocks noGrp="1"/>
          </p:cNvSpPr>
          <p:nvPr>
            <p:ph type="title"/>
          </p:nvPr>
        </p:nvSpPr>
        <p:spPr/>
        <p:txBody>
          <a:bodyPr>
            <a:normAutofit fontScale="90000"/>
          </a:bodyPr>
          <a:lstStyle/>
          <a:p>
            <a:r>
              <a:rPr lang="en-US" dirty="0"/>
              <a:t>New Section of SOA Plan:</a:t>
            </a:r>
            <a:br>
              <a:rPr lang="en-US" dirty="0"/>
            </a:br>
            <a:r>
              <a:rPr lang="en-US" dirty="0"/>
              <a:t>Strengthening Workforce Development</a:t>
            </a:r>
          </a:p>
        </p:txBody>
      </p:sp>
      <p:sp>
        <p:nvSpPr>
          <p:cNvPr id="2" name="Content Placeholder 1">
            <a:extLst>
              <a:ext uri="{FF2B5EF4-FFF2-40B4-BE49-F238E27FC236}">
                <a16:creationId xmlns:a16="http://schemas.microsoft.com/office/drawing/2014/main" id="{8F20E9B0-0C73-D8DF-C5A2-1DBF48685BCB}"/>
              </a:ext>
            </a:extLst>
          </p:cNvPr>
          <p:cNvSpPr>
            <a:spLocks noGrp="1"/>
          </p:cNvSpPr>
          <p:nvPr>
            <p:ph idx="1"/>
          </p:nvPr>
        </p:nvSpPr>
        <p:spPr>
          <a:xfrm>
            <a:off x="838200" y="2193002"/>
            <a:ext cx="10515600" cy="4052559"/>
          </a:xfrm>
        </p:spPr>
        <p:txBody>
          <a:bodyPr vert="horz" lIns="91440" tIns="45720" rIns="91440" bIns="45720" rtlCol="0" anchor="t">
            <a:normAutofit/>
          </a:bodyPr>
          <a:lstStyle/>
          <a:p>
            <a:r>
              <a:rPr lang="en-US">
                <a:latin typeface="Arial"/>
                <a:cs typeface="Arial"/>
              </a:rPr>
              <a:t>DESE is currently working to provide guidance, processes, and procedures to implement the different elements of the Mass Leads Act</a:t>
            </a:r>
          </a:p>
          <a:p>
            <a:r>
              <a:rPr lang="en-US">
                <a:latin typeface="Arial"/>
                <a:cs typeface="Arial"/>
              </a:rPr>
              <a:t>This new section of the SOA Plan for this year will act as a baseline set of data for DESE to use to further develop guidelines.</a:t>
            </a:r>
            <a:endParaRPr lang="en-US" dirty="0"/>
          </a:p>
          <a:p>
            <a:r>
              <a:rPr lang="en-US">
                <a:latin typeface="Arial"/>
                <a:cs typeface="Arial"/>
              </a:rPr>
              <a:t>Answering the following four questions will cover your district for the 2026-27 school year while guidelines are finalized</a:t>
            </a:r>
          </a:p>
        </p:txBody>
      </p:sp>
    </p:spTree>
    <p:extLst>
      <p:ext uri="{BB962C8B-B14F-4D97-AF65-F5344CB8AC3E}">
        <p14:creationId xmlns:p14="http://schemas.microsoft.com/office/powerpoint/2010/main" val="3052085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70FB3-A49C-A493-E0AC-39FBA398E0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29BA16-04CB-A6A0-C2A3-97D5F523E8BF}"/>
              </a:ext>
            </a:extLst>
          </p:cNvPr>
          <p:cNvSpPr>
            <a:spLocks noGrp="1"/>
          </p:cNvSpPr>
          <p:nvPr>
            <p:ph type="title"/>
          </p:nvPr>
        </p:nvSpPr>
        <p:spPr>
          <a:xfrm>
            <a:off x="838200" y="365126"/>
            <a:ext cx="11075504" cy="1042852"/>
          </a:xfrm>
        </p:spPr>
        <p:txBody>
          <a:bodyPr>
            <a:noAutofit/>
          </a:bodyPr>
          <a:lstStyle/>
          <a:p>
            <a:r>
              <a:rPr lang="en-US" b="1" dirty="0"/>
              <a:t>Mass Leads Act - Questions for Districts</a:t>
            </a:r>
            <a:endParaRPr lang="en-US" dirty="0"/>
          </a:p>
        </p:txBody>
      </p:sp>
      <p:sp>
        <p:nvSpPr>
          <p:cNvPr id="2" name="Content Placeholder 1">
            <a:extLst>
              <a:ext uri="{FF2B5EF4-FFF2-40B4-BE49-F238E27FC236}">
                <a16:creationId xmlns:a16="http://schemas.microsoft.com/office/drawing/2014/main" id="{1273B398-1154-8032-0786-6222C22FD5BA}"/>
              </a:ext>
            </a:extLst>
          </p:cNvPr>
          <p:cNvSpPr>
            <a:spLocks noGrp="1"/>
          </p:cNvSpPr>
          <p:nvPr>
            <p:ph idx="1"/>
          </p:nvPr>
        </p:nvSpPr>
        <p:spPr>
          <a:xfrm>
            <a:off x="838199" y="2093843"/>
            <a:ext cx="11075503" cy="4399031"/>
          </a:xfrm>
        </p:spPr>
        <p:txBody>
          <a:bodyPr>
            <a:normAutofit lnSpcReduction="10000"/>
          </a:bodyPr>
          <a:lstStyle/>
          <a:p>
            <a:pPr marL="514350" indent="-514350">
              <a:buFont typeface="+mj-lt"/>
              <a:buAutoNum type="arabicPeriod"/>
            </a:pPr>
            <a:r>
              <a:rPr lang="en-US" dirty="0"/>
              <a:t>What systemic barriers to hiring a diverse workforce does your district encounter? What steps is your district currently taking to address and eliminate those barriers?</a:t>
            </a:r>
          </a:p>
          <a:p>
            <a:pPr marL="514350" indent="-514350">
              <a:buFont typeface="+mj-lt"/>
              <a:buAutoNum type="arabicPeriod"/>
            </a:pPr>
            <a:r>
              <a:rPr lang="en-US" dirty="0"/>
              <a:t>What steps does your district currently take to identify, recruit, and hire employees who are members of groups underrepresented in the educator workforce?</a:t>
            </a:r>
          </a:p>
          <a:p>
            <a:pPr marL="514350" indent="-514350">
              <a:buFont typeface="+mj-lt"/>
              <a:buAutoNum type="arabicPeriod"/>
            </a:pPr>
            <a:r>
              <a:rPr lang="en-US" dirty="0"/>
              <a:t>What strategies does your district currently use to develop, promote, and retain employees who are members of groups underrepresented in the educator workforce?</a:t>
            </a:r>
          </a:p>
          <a:p>
            <a:pPr marL="514350" indent="-514350">
              <a:buFont typeface="+mj-lt"/>
              <a:buAutoNum type="arabicPeriod"/>
            </a:pPr>
            <a:r>
              <a:rPr lang="en-US" dirty="0"/>
              <a:t>What does your district currently do to promote equal opportunity in employment for educators?</a:t>
            </a:r>
          </a:p>
          <a:p>
            <a:endParaRPr lang="en-US" dirty="0"/>
          </a:p>
        </p:txBody>
      </p:sp>
    </p:spTree>
    <p:extLst>
      <p:ext uri="{BB962C8B-B14F-4D97-AF65-F5344CB8AC3E}">
        <p14:creationId xmlns:p14="http://schemas.microsoft.com/office/powerpoint/2010/main" val="1197498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7F354-8553-DDA5-0D19-185D148652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F07FE6-BF66-6F21-74FB-B6F192F5DFF8}"/>
              </a:ext>
            </a:extLst>
          </p:cNvPr>
          <p:cNvSpPr>
            <a:spLocks noGrp="1"/>
          </p:cNvSpPr>
          <p:nvPr>
            <p:ph type="title"/>
          </p:nvPr>
        </p:nvSpPr>
        <p:spPr>
          <a:xfrm>
            <a:off x="838200" y="365126"/>
            <a:ext cx="11075504" cy="1042852"/>
          </a:xfrm>
        </p:spPr>
        <p:txBody>
          <a:bodyPr>
            <a:noAutofit/>
          </a:bodyPr>
          <a:lstStyle/>
          <a:p>
            <a:r>
              <a:rPr lang="en-US" b="1" dirty="0"/>
              <a:t>Mass Leads Act:</a:t>
            </a:r>
            <a:br>
              <a:rPr lang="en-US" b="1" dirty="0"/>
            </a:br>
            <a:r>
              <a:rPr lang="en-US" b="1" dirty="0"/>
              <a:t>What will Happen Next</a:t>
            </a:r>
            <a:endParaRPr lang="en-US" dirty="0"/>
          </a:p>
        </p:txBody>
      </p:sp>
      <p:sp>
        <p:nvSpPr>
          <p:cNvPr id="2" name="Content Placeholder 1">
            <a:extLst>
              <a:ext uri="{FF2B5EF4-FFF2-40B4-BE49-F238E27FC236}">
                <a16:creationId xmlns:a16="http://schemas.microsoft.com/office/drawing/2014/main" id="{A113010A-3727-32BA-5D12-A94624E57CB3}"/>
              </a:ext>
            </a:extLst>
          </p:cNvPr>
          <p:cNvSpPr>
            <a:spLocks noGrp="1"/>
          </p:cNvSpPr>
          <p:nvPr>
            <p:ph idx="1"/>
          </p:nvPr>
        </p:nvSpPr>
        <p:spPr>
          <a:xfrm>
            <a:off x="944216" y="2358887"/>
            <a:ext cx="10412896" cy="3780656"/>
          </a:xfrm>
        </p:spPr>
        <p:txBody>
          <a:bodyPr vert="horz" lIns="91440" tIns="45720" rIns="91440" bIns="45720" rtlCol="0" anchor="t">
            <a:normAutofit/>
          </a:bodyPr>
          <a:lstStyle/>
          <a:p>
            <a:pPr marL="514350" indent="-514350">
              <a:buFont typeface="+mj-lt"/>
              <a:buAutoNum type="arabicPeriod"/>
            </a:pPr>
            <a:r>
              <a:rPr lang="en-US">
                <a:latin typeface="Arial"/>
                <a:cs typeface="Arial"/>
              </a:rPr>
              <a:t>By summer of 2026, DESE will publish guidelines for districts’ diversity plans that increase teacher diversity</a:t>
            </a:r>
          </a:p>
          <a:p>
            <a:pPr marL="514350" indent="-514350">
              <a:buFont typeface="+mj-lt"/>
              <a:buAutoNum type="arabicPeriod"/>
            </a:pPr>
            <a:r>
              <a:rPr lang="en-US">
                <a:latin typeface="Arial"/>
                <a:cs typeface="Arial"/>
              </a:rPr>
              <a:t>Districts will provide final Diversity Plans no later than April 1, 2027, as part of their SOA plans</a:t>
            </a:r>
          </a:p>
          <a:p>
            <a:pPr marL="514350" indent="-514350">
              <a:buFont typeface="+mj-lt"/>
              <a:buAutoNum type="arabicPeriod"/>
            </a:pPr>
            <a:r>
              <a:rPr lang="en-US">
                <a:latin typeface="Arial"/>
                <a:cs typeface="Arial"/>
              </a:rPr>
              <a:t>DESE will establish a process for reviewing the diversity plans and give feedback to Districts no later than June 1, 2027</a:t>
            </a:r>
          </a:p>
          <a:p>
            <a:endParaRPr lang="en-US" dirty="0"/>
          </a:p>
        </p:txBody>
      </p:sp>
    </p:spTree>
    <p:extLst>
      <p:ext uri="{BB962C8B-B14F-4D97-AF65-F5344CB8AC3E}">
        <p14:creationId xmlns:p14="http://schemas.microsoft.com/office/powerpoint/2010/main" val="3175607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76C2A-BACD-4D5E-9337-CEF45D737361}"/>
              </a:ext>
            </a:extLst>
          </p:cNvPr>
          <p:cNvSpPr>
            <a:spLocks noGrp="1"/>
          </p:cNvSpPr>
          <p:nvPr>
            <p:ph type="title"/>
          </p:nvPr>
        </p:nvSpPr>
        <p:spPr/>
        <p:txBody>
          <a:bodyPr/>
          <a:lstStyle/>
          <a:p>
            <a:r>
              <a:rPr lang="en-US"/>
              <a:t>Resources and Supports</a:t>
            </a:r>
          </a:p>
        </p:txBody>
      </p:sp>
    </p:spTree>
    <p:extLst>
      <p:ext uri="{BB962C8B-B14F-4D97-AF65-F5344CB8AC3E}">
        <p14:creationId xmlns:p14="http://schemas.microsoft.com/office/powerpoint/2010/main" val="3544394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C628F-CDFF-8E5A-59E5-DD9162EB3E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B8D80E-6AEA-2271-BFF5-4EA513ABC324}"/>
              </a:ext>
            </a:extLst>
          </p:cNvPr>
          <p:cNvSpPr>
            <a:spLocks noGrp="1"/>
          </p:cNvSpPr>
          <p:nvPr>
            <p:ph type="title"/>
          </p:nvPr>
        </p:nvSpPr>
        <p:spPr/>
        <p:txBody>
          <a:bodyPr>
            <a:noAutofit/>
          </a:bodyPr>
          <a:lstStyle/>
          <a:p>
            <a:r>
              <a:rPr lang="en-US" dirty="0">
                <a:solidFill>
                  <a:schemeClr val="accent5">
                    <a:lumMod val="20000"/>
                    <a:lumOff val="80000"/>
                  </a:schemeClr>
                </a:solidFill>
                <a:hlinkClick r:id="rId3">
                  <a:extLst>
                    <a:ext uri="{A12FA001-AC4F-418D-AE19-62706E023703}">
                      <ahyp:hlinkClr xmlns:ahyp="http://schemas.microsoft.com/office/drawing/2018/hyperlinkcolor" val="tx"/>
                    </a:ext>
                  </a:extLst>
                </a:hlinkClick>
              </a:rPr>
              <a:t>Resources and Supports for Districts</a:t>
            </a:r>
            <a:endParaRPr lang="en-US" dirty="0">
              <a:solidFill>
                <a:schemeClr val="accent5">
                  <a:lumMod val="20000"/>
                  <a:lumOff val="80000"/>
                </a:schemeClr>
              </a:solidFill>
            </a:endParaRPr>
          </a:p>
        </p:txBody>
      </p:sp>
      <p:sp>
        <p:nvSpPr>
          <p:cNvPr id="2" name="Content Placeholder 1">
            <a:extLst>
              <a:ext uri="{FF2B5EF4-FFF2-40B4-BE49-F238E27FC236}">
                <a16:creationId xmlns:a16="http://schemas.microsoft.com/office/drawing/2014/main" id="{2F06DEF4-772A-7BD1-3A94-A82433FD52EE}"/>
              </a:ext>
              <a:ext uri="{C183D7F6-B498-43B3-948B-1728B52AA6E4}">
                <adec:decorative xmlns:adec="http://schemas.microsoft.com/office/drawing/2017/decorative" val="1"/>
              </a:ext>
            </a:extLst>
          </p:cNvPr>
          <p:cNvSpPr>
            <a:spLocks noGrp="1"/>
          </p:cNvSpPr>
          <p:nvPr>
            <p:ph idx="1"/>
          </p:nvPr>
        </p:nvSpPr>
        <p:spPr>
          <a:xfrm>
            <a:off x="289932" y="2086984"/>
            <a:ext cx="11452302" cy="4052559"/>
          </a:xfrm>
        </p:spPr>
        <p:txBody>
          <a:bodyPr>
            <a:normAutofit/>
          </a:bodyPr>
          <a:lstStyle/>
          <a:p>
            <a:pPr marL="0" indent="0">
              <a:buNone/>
            </a:pPr>
            <a:endParaRPr lang="en-US"/>
          </a:p>
          <a:p>
            <a:pPr marL="0" indent="0">
              <a:buNone/>
            </a:pPr>
            <a:endParaRPr lang="en-US"/>
          </a:p>
          <a:p>
            <a:pPr>
              <a:buFont typeface="Wingdings" panose="05000000000000000000" pitchFamily="2" charset="2"/>
              <a:buChar char="Ø"/>
            </a:pPr>
            <a:endParaRPr lang="en-US"/>
          </a:p>
          <a:p>
            <a:pPr>
              <a:buFont typeface="Wingdings" panose="05000000000000000000" pitchFamily="2" charset="2"/>
              <a:buChar char="Ø"/>
            </a:pPr>
            <a:endParaRPr lang="en-US"/>
          </a:p>
        </p:txBody>
      </p:sp>
      <p:sp>
        <p:nvSpPr>
          <p:cNvPr id="7" name="TextBox 6">
            <a:extLst>
              <a:ext uri="{FF2B5EF4-FFF2-40B4-BE49-F238E27FC236}">
                <a16:creationId xmlns:a16="http://schemas.microsoft.com/office/drawing/2014/main" id="{04DB0EB0-0C9D-122D-12BA-9766E94B3EA0}"/>
              </a:ext>
            </a:extLst>
          </p:cNvPr>
          <p:cNvSpPr txBox="1"/>
          <p:nvPr/>
        </p:nvSpPr>
        <p:spPr>
          <a:xfrm>
            <a:off x="460917" y="2086984"/>
            <a:ext cx="11292468" cy="4555093"/>
          </a:xfrm>
          <a:prstGeom prst="rect">
            <a:avLst/>
          </a:prstGeom>
          <a:noFill/>
        </p:spPr>
        <p:txBody>
          <a:bodyPr wrap="square">
            <a:spAutoFit/>
          </a:bodyPr>
          <a:lstStyle/>
          <a:p>
            <a:pPr marL="342900" indent="-342900">
              <a:lnSpc>
                <a:spcPct val="107000"/>
              </a:lnSpc>
              <a:buFont typeface="Wingdings" panose="05000000000000000000" pitchFamily="2" charset="2"/>
              <a:buChar char="q"/>
            </a:pPr>
            <a:r>
              <a:rPr lang="en-US" sz="2800" kern="100" dirty="0">
                <a:effectLst/>
                <a:latin typeface="Calibri" panose="020F0502020204030204" pitchFamily="34" charset="0"/>
                <a:ea typeface="Aptos" panose="020B0004020202020204" pitchFamily="34" charset="0"/>
                <a:cs typeface="Times New Roman" panose="02020603050405020304" pitchFamily="18" charset="0"/>
              </a:rPr>
              <a:t>FY26 SOA Progress Update Overview Webinar (recording and slide)</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buFont typeface="Wingdings" panose="05000000000000000000" pitchFamily="2" charset="2"/>
              <a:buChar char="q"/>
            </a:pPr>
            <a:r>
              <a:rPr lang="en-US" sz="2800" kern="100" dirty="0">
                <a:effectLst/>
                <a:latin typeface="Calibri" panose="020F0502020204030204" pitchFamily="34" charset="0"/>
                <a:ea typeface="Aptos" panose="020B0004020202020204" pitchFamily="34" charset="0"/>
                <a:cs typeface="Times New Roman" panose="02020603050405020304" pitchFamily="18" charset="0"/>
              </a:rPr>
              <a:t>Links to data resources:  </a:t>
            </a:r>
            <a:endParaRPr lang="en-US" sz="2400" u="sng" kern="100" dirty="0">
              <a:solidFill>
                <a:srgbClr val="467886"/>
              </a:solidFill>
              <a:latin typeface="Calibri" panose="020F0502020204030204" pitchFamily="34" charset="0"/>
              <a:ea typeface="Aptos" panose="020B0004020202020204" pitchFamily="34" charset="0"/>
              <a:cs typeface="Times New Roman" panose="02020603050405020304" pitchFamily="18" charset="0"/>
            </a:endParaRPr>
          </a:p>
          <a:p>
            <a:pPr marL="914400" lvl="1" indent="-457200">
              <a:lnSpc>
                <a:spcPct val="107000"/>
              </a:lnSpc>
              <a:buFont typeface="Wingdings" panose="05000000000000000000" pitchFamily="2" charset="2"/>
              <a:buChar char="§"/>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Massachusetts Education-to-Career Research Data Hub’s </a:t>
            </a:r>
            <a:r>
              <a:rPr lang="en-US" sz="2400" kern="100" dirty="0">
                <a:effectLst/>
                <a:latin typeface="Calibri" panose="020F0502020204030204" pitchFamily="34" charset="0"/>
                <a:ea typeface="Aptos" panose="020B0004020202020204" pitchFamily="34" charset="0"/>
                <a:cs typeface="Times New Roman" panose="02020603050405020304" pitchFamily="18" charset="0"/>
                <a:hlinkClick r:id="rId4"/>
              </a:rPr>
              <a:t>Data </a:t>
            </a:r>
            <a:r>
              <a:rPr lang="en-US" sz="2400" kern="100" dirty="0">
                <a:latin typeface="Calibri" panose="020F0502020204030204" pitchFamily="34" charset="0"/>
                <a:ea typeface="Aptos" panose="020B0004020202020204" pitchFamily="34" charset="0"/>
                <a:cs typeface="Times New Roman" panose="02020603050405020304" pitchFamily="18" charset="0"/>
                <a:hlinkClick r:id="rId4"/>
              </a:rPr>
              <a:t>Tools for Educators</a:t>
            </a:r>
            <a:endParaRPr lang="en-US" sz="2400" kern="100" dirty="0">
              <a:latin typeface="Calibri" panose="020F0502020204030204" pitchFamily="34" charset="0"/>
              <a:ea typeface="Aptos" panose="020B0004020202020204" pitchFamily="34" charset="0"/>
              <a:cs typeface="Times New Roman" panose="02020603050405020304" pitchFamily="18" charset="0"/>
            </a:endParaRPr>
          </a:p>
          <a:p>
            <a:pPr marL="914400" lvl="1" indent="-457200">
              <a:lnSpc>
                <a:spcPct val="107000"/>
              </a:lnSpc>
              <a:buFont typeface="Wingdings" panose="05000000000000000000" pitchFamily="2" charset="2"/>
              <a:buChar char="§"/>
            </a:pPr>
            <a:r>
              <a:rPr lang="en-US" sz="2400" kern="100" dirty="0">
                <a:latin typeface="Calibri" panose="020F0502020204030204" pitchFamily="34" charset="0"/>
                <a:ea typeface="Aptos" panose="020B0004020202020204" pitchFamily="34" charset="0"/>
                <a:cs typeface="Times New Roman" panose="02020603050405020304" pitchFamily="18" charset="0"/>
              </a:rPr>
              <a:t>Student Outcomes Comparison Dashboard will be posted there.  </a:t>
            </a:r>
          </a:p>
          <a:p>
            <a:pPr marL="342900" indent="-342900">
              <a:lnSpc>
                <a:spcPct val="107000"/>
              </a:lnSpc>
              <a:buFont typeface="Wingdings" panose="05000000000000000000" pitchFamily="2" charset="2"/>
              <a:buChar char="q"/>
            </a:pPr>
            <a:r>
              <a:rPr lang="en-US" sz="2800" kern="100" dirty="0">
                <a:effectLst/>
                <a:latin typeface="Calibri" panose="020F0502020204030204" pitchFamily="34" charset="0"/>
                <a:ea typeface="Aptos" panose="020B0004020202020204" pitchFamily="34" charset="0"/>
                <a:cs typeface="Times New Roman" panose="02020603050405020304" pitchFamily="18" charset="0"/>
              </a:rPr>
              <a:t>FY26 SOA Progress Update – Example of completed progress report</a:t>
            </a:r>
          </a:p>
          <a:p>
            <a:pPr marL="342900" indent="-342900">
              <a:lnSpc>
                <a:spcPct val="107000"/>
              </a:lnSpc>
              <a:buFont typeface="Wingdings" panose="05000000000000000000" pitchFamily="2" charset="2"/>
              <a:buChar char="q"/>
            </a:pPr>
            <a:r>
              <a:rPr lang="en-US" sz="2800" kern="100" dirty="0">
                <a:latin typeface="Calibri" panose="020F0502020204030204" pitchFamily="34" charset="0"/>
                <a:ea typeface="Aptos" panose="020B0004020202020204" pitchFamily="34" charset="0"/>
                <a:cs typeface="Times New Roman" panose="02020603050405020304" pitchFamily="18" charset="0"/>
              </a:rPr>
              <a:t>Instructions for Completing FY26 SOA Progress Updates in GEM$</a:t>
            </a:r>
            <a:endParaRPr lang="en-US" sz="2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indent="-342900">
              <a:lnSpc>
                <a:spcPct val="107000"/>
              </a:lnSpc>
              <a:buFont typeface="Wingdings" panose="05000000000000000000" pitchFamily="2" charset="2"/>
              <a:buChar char="q"/>
            </a:pPr>
            <a:r>
              <a:rPr lang="en-US" sz="2800" kern="100" dirty="0">
                <a:effectLst/>
                <a:latin typeface="Calibri" panose="020F0502020204030204" pitchFamily="34" charset="0"/>
                <a:ea typeface="Aptos" panose="020B0004020202020204" pitchFamily="34" charset="0"/>
                <a:cs typeface="Times New Roman" panose="02020603050405020304" pitchFamily="18" charset="0"/>
              </a:rPr>
              <a:t>SOA Office Hours: </a:t>
            </a:r>
            <a:r>
              <a:rPr lang="en-US" sz="2800" kern="100" dirty="0">
                <a:effectLst/>
                <a:latin typeface="Calibri" panose="020F0502020204030204" pitchFamily="34" charset="0"/>
                <a:ea typeface="Aptos" panose="020B0004020202020204" pitchFamily="34" charset="0"/>
                <a:cs typeface="Times New Roman" panose="02020603050405020304" pitchFamily="18" charset="0"/>
                <a:hlinkClick r:id="rId5"/>
              </a:rPr>
              <a:t>½ hour consultations </a:t>
            </a:r>
            <a:endParaRPr lang="en-US" sz="2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indent="-342900">
              <a:lnSpc>
                <a:spcPct val="107000"/>
              </a:lnSpc>
              <a:buFont typeface="Wingdings" panose="05000000000000000000" pitchFamily="2" charset="2"/>
              <a:buChar char="q"/>
            </a:pPr>
            <a:r>
              <a:rPr lang="en-US" sz="2800" kern="100" dirty="0">
                <a:effectLst/>
                <a:latin typeface="Calibri" panose="020F0502020204030204" pitchFamily="34" charset="0"/>
                <a:ea typeface="Aptos" panose="020B0004020202020204" pitchFamily="34" charset="0"/>
                <a:cs typeface="Times New Roman" panose="02020603050405020304" pitchFamily="18" charset="0"/>
              </a:rPr>
              <a:t>Dedicated SOA email address for </a:t>
            </a:r>
            <a:r>
              <a:rPr lang="en-US" sz="2800" b="1"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6" tooltip="mailto:SOAPlans@mass.gov"/>
              </a:rPr>
              <a:t>SOAPlans@mass.gov</a:t>
            </a:r>
            <a:r>
              <a:rPr lang="en-US" sz="2800" kern="100" dirty="0">
                <a:effectLst/>
                <a:latin typeface="Calibri" panose="020F0502020204030204" pitchFamily="34" charset="0"/>
                <a:ea typeface="Aptos" panose="020B0004020202020204" pitchFamily="34" charset="0"/>
                <a:cs typeface="Times New Roman" panose="02020603050405020304" pitchFamily="18" charset="0"/>
              </a:rPr>
              <a:t>  </a:t>
            </a:r>
          </a:p>
          <a:p>
            <a:pPr marL="342900" indent="-342900">
              <a:lnSpc>
                <a:spcPct val="107000"/>
              </a:lnSpc>
              <a:buFont typeface="Wingdings" panose="05000000000000000000" pitchFamily="2" charset="2"/>
              <a:buChar char="q"/>
            </a:pPr>
            <a:r>
              <a:rPr lang="en-US" sz="2800" kern="100" dirty="0">
                <a:latin typeface="Calibri" panose="020F0502020204030204" pitchFamily="34" charset="0"/>
                <a:ea typeface="Aptos" panose="020B0004020202020204" pitchFamily="34" charset="0"/>
                <a:cs typeface="Times New Roman" panose="02020603050405020304" pitchFamily="18" charset="0"/>
              </a:rPr>
              <a:t>Questions about MASS Leads Act: Email </a:t>
            </a:r>
            <a:r>
              <a:rPr lang="en-US" sz="2800" dirty="0">
                <a:hlinkClick r:id="rId7"/>
              </a:rPr>
              <a:t>Lola.Shoyinka@mass.gov</a:t>
            </a:r>
            <a:endParaRPr lang="en-US" sz="2800" dirty="0"/>
          </a:p>
          <a:p>
            <a:pPr marL="342900" indent="-342900">
              <a:lnSpc>
                <a:spcPct val="107000"/>
              </a:lnSpc>
              <a:buFont typeface="Wingdings" panose="05000000000000000000" pitchFamily="2" charset="2"/>
              <a:buChar char="q"/>
            </a:pP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9767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4DE7BA-B311-44CC-9C9C-440F07D4A43E}"/>
              </a:ext>
            </a:extLst>
          </p:cNvPr>
          <p:cNvSpPr>
            <a:spLocks noGrp="1"/>
          </p:cNvSpPr>
          <p:nvPr>
            <p:ph type="title"/>
          </p:nvPr>
        </p:nvSpPr>
        <p:spPr/>
        <p:txBody>
          <a:bodyPr/>
          <a:lstStyle/>
          <a:p>
            <a:r>
              <a:rPr lang="en-US" dirty="0"/>
              <a:t>Once Progress Reports Are Submitted</a:t>
            </a:r>
          </a:p>
        </p:txBody>
      </p:sp>
      <p:sp>
        <p:nvSpPr>
          <p:cNvPr id="2" name="Content Placeholder 1">
            <a:extLst>
              <a:ext uri="{FF2B5EF4-FFF2-40B4-BE49-F238E27FC236}">
                <a16:creationId xmlns:a16="http://schemas.microsoft.com/office/drawing/2014/main" id="{054D8B78-A865-4FEC-BF5D-BCD2B215BBCE}"/>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r>
              <a:rPr lang="en-US" dirty="0">
                <a:latin typeface="Arial"/>
                <a:cs typeface="Arial"/>
              </a:rPr>
              <a:t>April–June:  SOA Team will be reading progress reports  in GEM$</a:t>
            </a:r>
            <a:endParaRPr lang="en-US" dirty="0"/>
          </a:p>
          <a:p>
            <a:pPr marL="457200" lvl="1" indent="0">
              <a:buNone/>
            </a:pPr>
            <a:endParaRPr lang="en-US" dirty="0">
              <a:latin typeface="Arial"/>
              <a:cs typeface="Arial"/>
            </a:endParaRPr>
          </a:p>
          <a:p>
            <a:pPr lvl="1">
              <a:buFont typeface="Wingdings" panose="05000000000000000000" pitchFamily="2" charset="2"/>
              <a:buChar char="§"/>
            </a:pPr>
            <a:r>
              <a:rPr lang="en-US" dirty="0">
                <a:latin typeface="Arial"/>
                <a:cs typeface="Arial"/>
              </a:rPr>
              <a:t>You will be notified via GEM$ once your progress report is approved.</a:t>
            </a:r>
          </a:p>
          <a:p>
            <a:pPr lvl="1">
              <a:buFont typeface="Wingdings" panose="05000000000000000000" pitchFamily="2" charset="2"/>
              <a:buChar char="§"/>
            </a:pPr>
            <a:r>
              <a:rPr lang="en-US" dirty="0">
                <a:latin typeface="Arial"/>
                <a:cs typeface="Arial"/>
              </a:rPr>
              <a:t>We will follow up directly in GEM$ if we have questions and/or need additional information.</a:t>
            </a:r>
          </a:p>
          <a:p>
            <a:pPr lvl="1">
              <a:buFont typeface="Wingdings" panose="05000000000000000000" pitchFamily="2" charset="2"/>
              <a:buChar char="§"/>
            </a:pPr>
            <a:endParaRPr lang="en-US" dirty="0"/>
          </a:p>
          <a:p>
            <a:pPr marL="457200" lvl="1" indent="0">
              <a:buNone/>
            </a:pPr>
            <a:endParaRPr lang="en-US" dirty="0"/>
          </a:p>
          <a:p>
            <a:pPr>
              <a:buFont typeface="Wingdings" panose="05000000000000000000" pitchFamily="2" charset="2"/>
              <a:buChar char="Ø"/>
            </a:pPr>
            <a:r>
              <a:rPr lang="en-US" dirty="0"/>
              <a:t>July 2026:   SOA Plan Progress Reports are posted in GEM$</a:t>
            </a:r>
          </a:p>
          <a:p>
            <a:pPr marL="457200" lvl="1" indent="0">
              <a:buNone/>
            </a:pPr>
            <a:endParaRPr lang="en-US" dirty="0"/>
          </a:p>
          <a:p>
            <a:pPr marL="457200" lvl="1" indent="0">
              <a:buNone/>
            </a:pPr>
            <a:endParaRPr lang="en-US" dirty="0"/>
          </a:p>
          <a:p>
            <a:pPr lvl="1"/>
            <a:endParaRPr lang="en-US" dirty="0"/>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2635832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6205A1-D6DB-B521-948A-62C4FC4E360B}"/>
              </a:ext>
            </a:extLst>
          </p:cNvPr>
          <p:cNvSpPr>
            <a:spLocks noGrp="1"/>
          </p:cNvSpPr>
          <p:nvPr>
            <p:ph type="title"/>
          </p:nvPr>
        </p:nvSpPr>
        <p:spPr/>
        <p:txBody>
          <a:bodyPr/>
          <a:lstStyle/>
          <a:p>
            <a:r>
              <a:rPr lang="en-US" dirty="0">
                <a:latin typeface="Arial"/>
                <a:cs typeface="Arial"/>
              </a:rPr>
              <a:t>Contacts</a:t>
            </a:r>
            <a:endParaRPr lang="en-US" dirty="0"/>
          </a:p>
        </p:txBody>
      </p:sp>
      <p:sp>
        <p:nvSpPr>
          <p:cNvPr id="2" name="Content Placeholder 1">
            <a:extLst>
              <a:ext uri="{FF2B5EF4-FFF2-40B4-BE49-F238E27FC236}">
                <a16:creationId xmlns:a16="http://schemas.microsoft.com/office/drawing/2014/main" id="{F996C96C-AC9A-8AE5-1189-E85BC2D4B3DF}"/>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q"/>
            </a:pPr>
            <a:r>
              <a:rPr lang="en-US" sz="3200" dirty="0"/>
              <a:t>For questions about sections 1-3 of the SOA Plan Progress Reports, reach out to Karen Johnston. </a:t>
            </a:r>
          </a:p>
          <a:p>
            <a:pPr marL="457200" lvl="1" indent="0">
              <a:buNone/>
            </a:pPr>
            <a:r>
              <a:rPr lang="en-US" sz="2600" dirty="0"/>
              <a:t>Option 1:  Send an email to </a:t>
            </a:r>
            <a:r>
              <a:rPr lang="en-US" sz="2600" dirty="0">
                <a:hlinkClick r:id="rId3"/>
              </a:rPr>
              <a:t>SOAPlans@mass.gov</a:t>
            </a:r>
            <a:r>
              <a:rPr lang="en-US" sz="2600" dirty="0"/>
              <a:t> </a:t>
            </a:r>
          </a:p>
          <a:p>
            <a:pPr marL="457200" lvl="1" indent="0">
              <a:buNone/>
            </a:pPr>
            <a:r>
              <a:rPr lang="en-US" sz="2600" dirty="0"/>
              <a:t>Option 2:  Set up a ½ hour consultation using this </a:t>
            </a:r>
            <a:r>
              <a:rPr lang="en-US" sz="2600" dirty="0">
                <a:hlinkClick r:id="rId4"/>
              </a:rPr>
              <a:t>scheduling link</a:t>
            </a:r>
            <a:r>
              <a:rPr lang="en-US" sz="2600" dirty="0"/>
              <a:t>. </a:t>
            </a:r>
          </a:p>
          <a:p>
            <a:pPr marL="457200" lvl="1" indent="0">
              <a:buNone/>
            </a:pPr>
            <a:endParaRPr lang="en-US" sz="2600" dirty="0"/>
          </a:p>
          <a:p>
            <a:pPr>
              <a:buFont typeface="Wingdings" panose="05000000000000000000" pitchFamily="2" charset="2"/>
              <a:buChar char="q"/>
            </a:pPr>
            <a:r>
              <a:rPr lang="en-US" sz="3000" dirty="0"/>
              <a:t>For questions about workforce diversity section, reach out to Lola </a:t>
            </a:r>
            <a:r>
              <a:rPr lang="en-US" sz="3000" dirty="0" err="1"/>
              <a:t>Shoyinka</a:t>
            </a:r>
            <a:r>
              <a:rPr lang="en-US" sz="3000" dirty="0"/>
              <a:t> (</a:t>
            </a:r>
            <a:r>
              <a:rPr lang="en-US" sz="3000" dirty="0">
                <a:hlinkClick r:id="rId5"/>
              </a:rPr>
              <a:t>Lola.Shoyinka@mass.gov</a:t>
            </a:r>
            <a:r>
              <a:rPr lang="en-US" sz="3000" dirty="0"/>
              <a:t>) </a:t>
            </a:r>
          </a:p>
          <a:p>
            <a:pPr marL="457200" lvl="1" indent="0">
              <a:buNone/>
            </a:pPr>
            <a:endParaRPr lang="en-US" sz="2600" dirty="0"/>
          </a:p>
          <a:p>
            <a:pPr marL="457200" lvl="1" indent="0">
              <a:buNone/>
            </a:pPr>
            <a:endParaRPr lang="en-US" sz="2600" dirty="0"/>
          </a:p>
        </p:txBody>
      </p:sp>
    </p:spTree>
    <p:extLst>
      <p:ext uri="{BB962C8B-B14F-4D97-AF65-F5344CB8AC3E}">
        <p14:creationId xmlns:p14="http://schemas.microsoft.com/office/powerpoint/2010/main" val="3339295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EF7103-BBCD-B17C-F26F-4C4DB2A85501}"/>
              </a:ext>
            </a:extLst>
          </p:cNvPr>
          <p:cNvSpPr>
            <a:spLocks noGrp="1"/>
          </p:cNvSpPr>
          <p:nvPr>
            <p:ph type="title"/>
          </p:nvPr>
        </p:nvSpPr>
        <p:spPr/>
        <p:txBody>
          <a:bodyPr/>
          <a:lstStyle/>
          <a:p>
            <a:r>
              <a:rPr lang="en-US" dirty="0"/>
              <a:t>Questions?</a:t>
            </a:r>
          </a:p>
        </p:txBody>
      </p:sp>
      <p:pic>
        <p:nvPicPr>
          <p:cNvPr id="5" name="Content Placeholder 4" descr="Wooden blocks with question marks">
            <a:extLst>
              <a:ext uri="{FF2B5EF4-FFF2-40B4-BE49-F238E27FC236}">
                <a16:creationId xmlns:a16="http://schemas.microsoft.com/office/drawing/2014/main" id="{A32CF55E-79AE-2FDF-36B2-930D70DEA3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7525" y="2087563"/>
            <a:ext cx="6076950" cy="4051300"/>
          </a:xfrm>
        </p:spPr>
      </p:pic>
    </p:spTree>
    <p:extLst>
      <p:ext uri="{BB962C8B-B14F-4D97-AF65-F5344CB8AC3E}">
        <p14:creationId xmlns:p14="http://schemas.microsoft.com/office/powerpoint/2010/main" val="4076645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249705-B7D2-492C-AB94-2652951602F4}"/>
              </a:ext>
            </a:extLst>
          </p:cNvPr>
          <p:cNvSpPr>
            <a:spLocks noGrp="1"/>
          </p:cNvSpPr>
          <p:nvPr>
            <p:ph type="title"/>
          </p:nvPr>
        </p:nvSpPr>
        <p:spPr/>
        <p:txBody>
          <a:bodyPr>
            <a:normAutofit/>
          </a:bodyPr>
          <a:lstStyle/>
          <a:p>
            <a:r>
              <a:rPr lang="en-US" dirty="0">
                <a:latin typeface="Calibri"/>
                <a:cs typeface="Arial"/>
              </a:rPr>
              <a:t>SOA introduced two key components </a:t>
            </a:r>
            <a:endParaRPr lang="en-US" dirty="0">
              <a:latin typeface="Calibri"/>
            </a:endParaRPr>
          </a:p>
        </p:txBody>
      </p:sp>
      <p:graphicFrame>
        <p:nvGraphicFramePr>
          <p:cNvPr id="4" name="Diagram 4">
            <a:extLst>
              <a:ext uri="{FF2B5EF4-FFF2-40B4-BE49-F238E27FC236}">
                <a16:creationId xmlns:a16="http://schemas.microsoft.com/office/drawing/2014/main" id="{BB9D192B-54CD-9335-FDDF-6B8954EEF0D6}"/>
              </a:ext>
              <a:ext uri="{C183D7F6-B498-43B3-948B-1728B52AA6E4}">
                <adec:decorative xmlns:adec="http://schemas.microsoft.com/office/drawing/2017/decorative" val="1"/>
              </a:ext>
            </a:extLst>
          </p:cNvPr>
          <p:cNvGraphicFramePr/>
          <p:nvPr/>
        </p:nvGraphicFramePr>
        <p:xfrm>
          <a:off x="991047" y="1409576"/>
          <a:ext cx="10641806" cy="4799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801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4A6EB9-F3E2-4D00-B3CE-AFE1E70222C1}"/>
              </a:ext>
            </a:extLst>
          </p:cNvPr>
          <p:cNvSpPr>
            <a:spLocks noGrp="1"/>
          </p:cNvSpPr>
          <p:nvPr>
            <p:ph type="title"/>
          </p:nvPr>
        </p:nvSpPr>
        <p:spPr/>
        <p:txBody>
          <a:bodyPr>
            <a:normAutofit/>
          </a:bodyPr>
          <a:lstStyle/>
          <a:p>
            <a:r>
              <a:rPr lang="en-US">
                <a:latin typeface="Calibri"/>
                <a:cs typeface="Arial"/>
              </a:rPr>
              <a:t>SOA Plans versus District Improvement Plans</a:t>
            </a:r>
          </a:p>
        </p:txBody>
      </p:sp>
      <p:sp>
        <p:nvSpPr>
          <p:cNvPr id="2" name="Content Placeholder 1">
            <a:extLst>
              <a:ext uri="{FF2B5EF4-FFF2-40B4-BE49-F238E27FC236}">
                <a16:creationId xmlns:a16="http://schemas.microsoft.com/office/drawing/2014/main" id="{8C5644E7-032F-4978-B6AA-B18848CBAB75}"/>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r>
              <a:rPr lang="en-US" b="1" i="0" dirty="0">
                <a:solidFill>
                  <a:srgbClr val="000000"/>
                </a:solidFill>
                <a:effectLst/>
                <a:latin typeface="Calibri"/>
                <a:cs typeface="Arial"/>
              </a:rPr>
              <a:t>The District Improvement Plan (DIP</a:t>
            </a:r>
            <a:r>
              <a:rPr lang="en-US" b="0" i="0" dirty="0">
                <a:solidFill>
                  <a:srgbClr val="000000"/>
                </a:solidFill>
                <a:effectLst/>
                <a:latin typeface="Calibri"/>
                <a:cs typeface="Arial"/>
              </a:rPr>
              <a:t>) serves as a comprehensive plan that describes the full set of strategies that a district will implement to support all students in their district.</a:t>
            </a:r>
            <a:r>
              <a:rPr lang="en-US" dirty="0">
                <a:solidFill>
                  <a:srgbClr val="000000"/>
                </a:solidFill>
                <a:latin typeface="Calibri"/>
                <a:cs typeface="Arial"/>
              </a:rPr>
              <a:t> </a:t>
            </a:r>
            <a:endParaRPr lang="en-US" b="0" i="0" dirty="0">
              <a:solidFill>
                <a:srgbClr val="000000"/>
              </a:solidFill>
              <a:effectLst/>
              <a:latin typeface="Calibri"/>
            </a:endParaRPr>
          </a:p>
          <a:p>
            <a:pPr>
              <a:buFont typeface="Wingdings" panose="05000000000000000000" pitchFamily="2" charset="2"/>
              <a:buChar char="Ø"/>
            </a:pPr>
            <a:endParaRPr lang="en-US" dirty="0">
              <a:solidFill>
                <a:srgbClr val="000000"/>
              </a:solidFill>
              <a:latin typeface="Calibri"/>
            </a:endParaRPr>
          </a:p>
          <a:p>
            <a:pPr>
              <a:buFont typeface="Wingdings" panose="05000000000000000000" pitchFamily="2" charset="2"/>
              <a:buChar char="Ø"/>
            </a:pPr>
            <a:r>
              <a:rPr lang="en-US" b="0" i="0" dirty="0">
                <a:solidFill>
                  <a:srgbClr val="000000"/>
                </a:solidFill>
                <a:effectLst/>
                <a:latin typeface="Calibri"/>
                <a:cs typeface="Arial"/>
              </a:rPr>
              <a:t>By contrast, the </a:t>
            </a:r>
            <a:r>
              <a:rPr lang="en-US" b="1" i="0" dirty="0">
                <a:solidFill>
                  <a:srgbClr val="000000"/>
                </a:solidFill>
                <a:effectLst/>
                <a:latin typeface="Calibri"/>
                <a:cs typeface="Arial"/>
              </a:rPr>
              <a:t>SOA Plan </a:t>
            </a:r>
            <a:r>
              <a:rPr lang="en-US" b="0" i="0" dirty="0">
                <a:solidFill>
                  <a:srgbClr val="000000"/>
                </a:solidFill>
                <a:effectLst/>
                <a:latin typeface="Calibri"/>
                <a:cs typeface="Arial"/>
              </a:rPr>
              <a:t>centers on student groups experiencing disparities in educational opportunities and outcomes – and describes key evidence-based strategies the district is implementing to reduce those disparities.</a:t>
            </a:r>
            <a:endParaRPr lang="en-US" b="1" i="0" dirty="0">
              <a:solidFill>
                <a:srgbClr val="000000"/>
              </a:solidFill>
              <a:effectLst/>
              <a:latin typeface="Calibri"/>
              <a:cs typeface="Arial"/>
            </a:endParaRPr>
          </a:p>
        </p:txBody>
      </p:sp>
    </p:spTree>
    <p:extLst>
      <p:ext uri="{BB962C8B-B14F-4D97-AF65-F5344CB8AC3E}">
        <p14:creationId xmlns:p14="http://schemas.microsoft.com/office/powerpoint/2010/main" val="720629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913CDF-E99D-9327-95F7-40580A536E4C}"/>
              </a:ext>
            </a:extLst>
          </p:cNvPr>
          <p:cNvSpPr>
            <a:spLocks noGrp="1"/>
          </p:cNvSpPr>
          <p:nvPr>
            <p:ph type="title"/>
          </p:nvPr>
        </p:nvSpPr>
        <p:spPr/>
        <p:txBody>
          <a:bodyPr>
            <a:normAutofit/>
          </a:bodyPr>
          <a:lstStyle/>
          <a:p>
            <a:r>
              <a:rPr lang="en-US" sz="4000">
                <a:latin typeface="Calibri"/>
                <a:cs typeface="Calibri"/>
              </a:rPr>
              <a:t>SOA Plan Submission Cycle</a:t>
            </a:r>
            <a:endParaRPr lang="en-US">
              <a:latin typeface="Calibri"/>
            </a:endParaRPr>
          </a:p>
        </p:txBody>
      </p:sp>
      <p:sp>
        <p:nvSpPr>
          <p:cNvPr id="2" name="Content Placeholder 1">
            <a:extLst>
              <a:ext uri="{FF2B5EF4-FFF2-40B4-BE49-F238E27FC236}">
                <a16:creationId xmlns:a16="http://schemas.microsoft.com/office/drawing/2014/main" id="{E8649219-5D57-9C57-4EBC-C805B1E19A2C}"/>
              </a:ext>
            </a:extLst>
          </p:cNvPr>
          <p:cNvSpPr>
            <a:spLocks noGrp="1"/>
          </p:cNvSpPr>
          <p:nvPr>
            <p:ph idx="1"/>
          </p:nvPr>
        </p:nvSpPr>
        <p:spPr>
          <a:xfrm>
            <a:off x="252896" y="2086984"/>
            <a:ext cx="9621079" cy="4052559"/>
          </a:xfrm>
        </p:spPr>
        <p:txBody>
          <a:bodyPr vert="horz" lIns="91440" tIns="45720" rIns="91440" bIns="45720" rtlCol="0" anchor="t">
            <a:normAutofit fontScale="92500" lnSpcReduction="10000"/>
          </a:bodyPr>
          <a:lstStyle/>
          <a:p>
            <a:r>
              <a:rPr lang="en-US" b="1" dirty="0">
                <a:latin typeface="Calibri"/>
                <a:cs typeface="Arial"/>
              </a:rPr>
              <a:t>January 2021:</a:t>
            </a:r>
            <a:r>
              <a:rPr lang="en-US" dirty="0">
                <a:latin typeface="Calibri"/>
                <a:cs typeface="Arial"/>
              </a:rPr>
              <a:t> Districts submitted an initial </a:t>
            </a:r>
            <a:r>
              <a:rPr lang="en-US" u="sng" dirty="0">
                <a:latin typeface="Calibri"/>
                <a:cs typeface="Arial"/>
              </a:rPr>
              <a:t>three-year SOA plan</a:t>
            </a:r>
            <a:endParaRPr lang="en-US" b="1" dirty="0">
              <a:latin typeface="Calibri"/>
            </a:endParaRPr>
          </a:p>
          <a:p>
            <a:r>
              <a:rPr lang="en-US" b="1" dirty="0">
                <a:latin typeface="Calibri"/>
                <a:cs typeface="Arial"/>
              </a:rPr>
              <a:t>April 2022: </a:t>
            </a:r>
            <a:r>
              <a:rPr lang="en-US" dirty="0">
                <a:latin typeface="Calibri"/>
                <a:cs typeface="Arial"/>
              </a:rPr>
              <a:t>Districts submitted a comprehensive amendment to their original plan</a:t>
            </a:r>
            <a:endParaRPr lang="en-US" dirty="0">
              <a:latin typeface="Calibri"/>
            </a:endParaRPr>
          </a:p>
          <a:p>
            <a:r>
              <a:rPr lang="en-US" b="1" dirty="0">
                <a:latin typeface="Calibri"/>
                <a:cs typeface="Arial"/>
              </a:rPr>
              <a:t>April 2023: </a:t>
            </a:r>
            <a:r>
              <a:rPr lang="en-US" dirty="0">
                <a:latin typeface="Calibri"/>
                <a:cs typeface="Arial"/>
              </a:rPr>
              <a:t>Districts submitted a progress update</a:t>
            </a:r>
            <a:endParaRPr lang="en-US" dirty="0">
              <a:latin typeface="Calibri"/>
            </a:endParaRPr>
          </a:p>
          <a:p>
            <a:pPr marL="0" indent="0">
              <a:buNone/>
            </a:pPr>
            <a:endParaRPr lang="en-US" dirty="0">
              <a:latin typeface="Calibri"/>
              <a:cs typeface="Arial"/>
            </a:endParaRPr>
          </a:p>
          <a:p>
            <a:r>
              <a:rPr lang="en-US" b="1" dirty="0">
                <a:latin typeface="Calibri"/>
                <a:cs typeface="Arial"/>
              </a:rPr>
              <a:t>April 2024: </a:t>
            </a:r>
            <a:r>
              <a:rPr lang="en-US" dirty="0">
                <a:latin typeface="Calibri"/>
                <a:cs typeface="Arial"/>
              </a:rPr>
              <a:t>Districts will submit a </a:t>
            </a:r>
            <a:r>
              <a:rPr lang="en-US" u="sng" dirty="0">
                <a:latin typeface="Calibri"/>
                <a:cs typeface="Arial"/>
              </a:rPr>
              <a:t>new three-year SOA plan</a:t>
            </a:r>
          </a:p>
          <a:p>
            <a:r>
              <a:rPr lang="en-US" b="1" dirty="0">
                <a:latin typeface="Calibri"/>
                <a:cs typeface="Arial"/>
              </a:rPr>
              <a:t>Spring 2025: </a:t>
            </a:r>
            <a:r>
              <a:rPr lang="en-US" dirty="0">
                <a:latin typeface="Calibri"/>
                <a:cs typeface="Arial"/>
              </a:rPr>
              <a:t>Districts will submit a progress update</a:t>
            </a:r>
            <a:endParaRPr lang="en-US" dirty="0">
              <a:latin typeface="Calibri"/>
            </a:endParaRPr>
          </a:p>
          <a:p>
            <a:r>
              <a:rPr lang="en-US" b="1" dirty="0">
                <a:highlight>
                  <a:srgbClr val="00FF00"/>
                </a:highlight>
                <a:latin typeface="Calibri"/>
                <a:cs typeface="Arial"/>
              </a:rPr>
              <a:t>Spring 2026:</a:t>
            </a:r>
            <a:r>
              <a:rPr lang="en-US" dirty="0">
                <a:highlight>
                  <a:srgbClr val="00FF00"/>
                </a:highlight>
                <a:latin typeface="Calibri"/>
                <a:cs typeface="Arial"/>
              </a:rPr>
              <a:t> Districts will submit a progress update</a:t>
            </a:r>
            <a:endParaRPr lang="en-US" dirty="0">
              <a:highlight>
                <a:srgbClr val="00FF00"/>
              </a:highlight>
              <a:latin typeface="Calibri"/>
            </a:endParaRPr>
          </a:p>
          <a:p>
            <a:r>
              <a:rPr lang="en-US" b="1" dirty="0">
                <a:latin typeface="Calibri"/>
                <a:cs typeface="Arial"/>
              </a:rPr>
              <a:t>April 2027: </a:t>
            </a:r>
            <a:r>
              <a:rPr lang="en-US" u="sng" dirty="0">
                <a:latin typeface="Calibri"/>
                <a:cs typeface="Arial"/>
              </a:rPr>
              <a:t>New three-year SOA plans are due</a:t>
            </a:r>
            <a:endParaRPr lang="en-US" u="sng" dirty="0">
              <a:latin typeface="Calibri"/>
            </a:endParaRPr>
          </a:p>
        </p:txBody>
      </p:sp>
      <p:sp>
        <p:nvSpPr>
          <p:cNvPr id="6" name="Callout: Right Arrow 5" descr="Call out arrow pointing to the right">
            <a:extLst>
              <a:ext uri="{FF2B5EF4-FFF2-40B4-BE49-F238E27FC236}">
                <a16:creationId xmlns:a16="http://schemas.microsoft.com/office/drawing/2014/main" id="{3B418212-846B-C4E3-BCEB-39A38E4F2A60}"/>
              </a:ext>
            </a:extLst>
          </p:cNvPr>
          <p:cNvSpPr/>
          <p:nvPr/>
        </p:nvSpPr>
        <p:spPr>
          <a:xfrm>
            <a:off x="9237317" y="2086113"/>
            <a:ext cx="916608" cy="1435651"/>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D6CDF08-ECA4-4DFE-A3AE-E48CB951FF59}"/>
              </a:ext>
            </a:extLst>
          </p:cNvPr>
          <p:cNvSpPr txBox="1"/>
          <p:nvPr/>
        </p:nvSpPr>
        <p:spPr>
          <a:xfrm>
            <a:off x="10323445" y="2092187"/>
            <a:ext cx="155712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rPr>
              <a:t>The first submission cycle was modified due to COVID</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allout: Right Arrow 3" descr="Call out arrow pointing to the right">
            <a:extLst>
              <a:ext uri="{FF2B5EF4-FFF2-40B4-BE49-F238E27FC236}">
                <a16:creationId xmlns:a16="http://schemas.microsoft.com/office/drawing/2014/main" id="{2E184949-35DD-F41A-DBB4-333059D17875}"/>
              </a:ext>
            </a:extLst>
          </p:cNvPr>
          <p:cNvSpPr/>
          <p:nvPr/>
        </p:nvSpPr>
        <p:spPr>
          <a:xfrm>
            <a:off x="9237317" y="4118113"/>
            <a:ext cx="916608" cy="1833216"/>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07EEFB5-0316-8168-A845-D947B73025FB}"/>
              </a:ext>
            </a:extLst>
          </p:cNvPr>
          <p:cNvSpPr txBox="1"/>
          <p:nvPr/>
        </p:nvSpPr>
        <p:spPr>
          <a:xfrm>
            <a:off x="10323445" y="4113143"/>
            <a:ext cx="155712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rPr>
              <a:t>This is a return to the regular submission cycle as required by law</a:t>
            </a:r>
          </a:p>
        </p:txBody>
      </p:sp>
    </p:spTree>
    <p:extLst>
      <p:ext uri="{BB962C8B-B14F-4D97-AF65-F5344CB8AC3E}">
        <p14:creationId xmlns:p14="http://schemas.microsoft.com/office/powerpoint/2010/main" val="2769309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214585-8836-2D6D-3C81-2A8378FEF41E}"/>
              </a:ext>
            </a:extLst>
          </p:cNvPr>
          <p:cNvSpPr>
            <a:spLocks noGrp="1"/>
          </p:cNvSpPr>
          <p:nvPr>
            <p:ph type="title"/>
          </p:nvPr>
        </p:nvSpPr>
        <p:spPr/>
        <p:txBody>
          <a:bodyPr>
            <a:normAutofit/>
          </a:bodyPr>
          <a:lstStyle/>
          <a:p>
            <a:r>
              <a:rPr lang="en-US" sz="5400" dirty="0"/>
              <a:t>FY26 SOA Plan Progress Report</a:t>
            </a:r>
          </a:p>
        </p:txBody>
      </p:sp>
      <p:sp>
        <p:nvSpPr>
          <p:cNvPr id="5" name="Text Placeholder 4">
            <a:extLst>
              <a:ext uri="{FF2B5EF4-FFF2-40B4-BE49-F238E27FC236}">
                <a16:creationId xmlns:a16="http://schemas.microsoft.com/office/drawing/2014/main" id="{AAA03068-8D24-4830-1943-3A9B1EDCD22C}"/>
              </a:ext>
            </a:extLst>
          </p:cNvPr>
          <p:cNvSpPr>
            <a:spLocks noGrp="1"/>
          </p:cNvSpPr>
          <p:nvPr>
            <p:ph type="body" idx="1"/>
          </p:nvPr>
        </p:nvSpPr>
        <p:spPr/>
        <p:txBody>
          <a:bodyPr>
            <a:normAutofit lnSpcReduction="10000"/>
          </a:bodyPr>
          <a:lstStyle/>
          <a:p>
            <a:r>
              <a:rPr lang="en-US" b="1" dirty="0">
                <a:solidFill>
                  <a:srgbClr val="C00000"/>
                </a:solidFill>
              </a:rPr>
              <a:t>Progress reports are due in GEM$ by April 1, 2026</a:t>
            </a:r>
            <a:r>
              <a:rPr lang="en-US" b="1" dirty="0">
                <a:solidFill>
                  <a:schemeClr val="tx1">
                    <a:lumMod val="95000"/>
                    <a:lumOff val="5000"/>
                  </a:schemeClr>
                </a:solidFill>
              </a:rPr>
              <a:t>*</a:t>
            </a:r>
          </a:p>
          <a:p>
            <a:endParaRPr lang="en-US" sz="1800" b="1" dirty="0">
              <a:solidFill>
                <a:srgbClr val="C00000"/>
              </a:solidFill>
            </a:endParaRPr>
          </a:p>
          <a:p>
            <a:endParaRPr lang="en-US" sz="1800" b="1" dirty="0">
              <a:solidFill>
                <a:srgbClr val="C00000"/>
              </a:solidFill>
            </a:endParaRPr>
          </a:p>
          <a:p>
            <a:r>
              <a:rPr lang="en-US" sz="1800" b="1" baseline="30000" dirty="0">
                <a:solidFill>
                  <a:srgbClr val="C00000"/>
                </a:solidFill>
              </a:rPr>
              <a:t>*</a:t>
            </a:r>
            <a:r>
              <a:rPr lang="en-US" sz="1800" b="1" i="1" baseline="30000" dirty="0">
                <a:solidFill>
                  <a:schemeClr val="tx1">
                    <a:lumMod val="95000"/>
                    <a:lumOff val="5000"/>
                  </a:schemeClr>
                </a:solidFill>
              </a:rPr>
              <a:t>Progress reports from Charter Schools are due August 1, 2026</a:t>
            </a:r>
          </a:p>
        </p:txBody>
      </p:sp>
    </p:spTree>
    <p:extLst>
      <p:ext uri="{BB962C8B-B14F-4D97-AF65-F5344CB8AC3E}">
        <p14:creationId xmlns:p14="http://schemas.microsoft.com/office/powerpoint/2010/main" val="2014711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166C1-E952-E556-0458-A467343E7B73}"/>
              </a:ext>
            </a:extLst>
          </p:cNvPr>
          <p:cNvSpPr>
            <a:spLocks noGrp="1"/>
          </p:cNvSpPr>
          <p:nvPr>
            <p:ph type="title"/>
          </p:nvPr>
        </p:nvSpPr>
        <p:spPr/>
        <p:txBody>
          <a:bodyPr>
            <a:normAutofit fontScale="90000"/>
          </a:bodyPr>
          <a:lstStyle/>
          <a:p>
            <a:r>
              <a:rPr lang="en-US" dirty="0"/>
              <a:t>What’s remains the same and what’s new?</a:t>
            </a:r>
          </a:p>
        </p:txBody>
      </p:sp>
      <p:sp>
        <p:nvSpPr>
          <p:cNvPr id="2" name="Content Placeholder 1">
            <a:extLst>
              <a:ext uri="{FF2B5EF4-FFF2-40B4-BE49-F238E27FC236}">
                <a16:creationId xmlns:a16="http://schemas.microsoft.com/office/drawing/2014/main" id="{4A3346FE-BCAE-7442-F5D1-247A21618C19}"/>
              </a:ext>
            </a:extLst>
          </p:cNvPr>
          <p:cNvSpPr>
            <a:spLocks noGrp="1"/>
          </p:cNvSpPr>
          <p:nvPr>
            <p:ph idx="1"/>
          </p:nvPr>
        </p:nvSpPr>
        <p:spPr/>
        <p:txBody>
          <a:bodyPr>
            <a:normAutofit lnSpcReduction="10000"/>
          </a:bodyPr>
          <a:lstStyle/>
          <a:p>
            <a:pPr marL="0" indent="0">
              <a:buNone/>
            </a:pPr>
            <a:r>
              <a:rPr lang="en-US" dirty="0"/>
              <a:t>Most of the </a:t>
            </a:r>
            <a:r>
              <a:rPr lang="en-US" i="1" dirty="0"/>
              <a:t>FY26 SOA Plan Progress report</a:t>
            </a:r>
            <a:r>
              <a:rPr lang="en-US" dirty="0"/>
              <a:t> template will look very familiar and asks districts for:</a:t>
            </a:r>
          </a:p>
          <a:p>
            <a:pPr marL="0" indent="0">
              <a:buNone/>
            </a:pPr>
            <a:endParaRPr lang="en-US" dirty="0"/>
          </a:p>
          <a:p>
            <a:pPr lvl="1">
              <a:buFont typeface="Wingdings" panose="05000000000000000000" pitchFamily="2" charset="2"/>
              <a:buChar char="q"/>
            </a:pPr>
            <a:r>
              <a:rPr lang="en-US" dirty="0"/>
              <a:t>a summary of progress to date</a:t>
            </a:r>
            <a:r>
              <a:rPr lang="en-US" i="1" dirty="0"/>
              <a:t> </a:t>
            </a:r>
            <a:r>
              <a:rPr lang="en-US" dirty="0"/>
              <a:t>as of academic year 2025-2026;  </a:t>
            </a:r>
          </a:p>
          <a:p>
            <a:pPr marL="457200" lvl="1" indent="0">
              <a:buNone/>
            </a:pPr>
            <a:endParaRPr lang="en-US" dirty="0"/>
          </a:p>
          <a:p>
            <a:pPr lvl="1">
              <a:buFont typeface="Wingdings" panose="05000000000000000000" pitchFamily="2" charset="2"/>
              <a:buChar char="q"/>
            </a:pPr>
            <a:r>
              <a:rPr lang="en-US" dirty="0"/>
              <a:t>information about any key changes to your SOA plan since last year and next steps for implementation in the upcoming academic year (2026-2027);  </a:t>
            </a:r>
          </a:p>
          <a:p>
            <a:pPr marL="457200" lvl="1" indent="0">
              <a:buNone/>
            </a:pPr>
            <a:endParaRPr lang="en-US" dirty="0"/>
          </a:p>
          <a:p>
            <a:pPr lvl="1">
              <a:buFont typeface="Wingdings" panose="05000000000000000000" pitchFamily="2" charset="2"/>
              <a:buChar char="q"/>
            </a:pPr>
            <a:r>
              <a:rPr lang="en-US" i="1" u="sng" dirty="0"/>
              <a:t>new</a:t>
            </a:r>
            <a:r>
              <a:rPr lang="en-US" i="1" dirty="0"/>
              <a:t> </a:t>
            </a:r>
            <a:r>
              <a:rPr lang="en-US" dirty="0"/>
              <a:t>activities launched in academic year 2025-2026 to engage families/caregivers and other stakeholders. </a:t>
            </a:r>
          </a:p>
          <a:p>
            <a:pPr marL="0" indent="0">
              <a:buNone/>
            </a:pPr>
            <a:endParaRPr lang="en-US" dirty="0"/>
          </a:p>
        </p:txBody>
      </p:sp>
    </p:spTree>
    <p:extLst>
      <p:ext uri="{BB962C8B-B14F-4D97-AF65-F5344CB8AC3E}">
        <p14:creationId xmlns:p14="http://schemas.microsoft.com/office/powerpoint/2010/main" val="1935496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3E1032-FF43-8BB2-D871-B869DDD181D1}"/>
              </a:ext>
            </a:extLst>
          </p:cNvPr>
          <p:cNvSpPr>
            <a:spLocks noGrp="1"/>
          </p:cNvSpPr>
          <p:nvPr>
            <p:ph type="title"/>
          </p:nvPr>
        </p:nvSpPr>
        <p:spPr/>
        <p:txBody>
          <a:bodyPr/>
          <a:lstStyle/>
          <a:p>
            <a:r>
              <a:rPr lang="en-US" dirty="0"/>
              <a:t>What’s new this year?</a:t>
            </a:r>
          </a:p>
        </p:txBody>
      </p:sp>
      <p:sp>
        <p:nvSpPr>
          <p:cNvPr id="2" name="Content Placeholder 1">
            <a:extLst>
              <a:ext uri="{FF2B5EF4-FFF2-40B4-BE49-F238E27FC236}">
                <a16:creationId xmlns:a16="http://schemas.microsoft.com/office/drawing/2014/main" id="{FAB590B8-2438-22B8-0438-2605B19A0782}"/>
              </a:ext>
            </a:extLst>
          </p:cNvPr>
          <p:cNvSpPr>
            <a:spLocks noGrp="1"/>
          </p:cNvSpPr>
          <p:nvPr>
            <p:ph idx="1"/>
          </p:nvPr>
        </p:nvSpPr>
        <p:spPr/>
        <p:txBody>
          <a:bodyPr>
            <a:normAutofit fontScale="77500" lnSpcReduction="20000"/>
          </a:bodyPr>
          <a:lstStyle/>
          <a:p>
            <a:pPr>
              <a:buFont typeface="Wingdings" panose="05000000000000000000" pitchFamily="2" charset="2"/>
              <a:buChar char="q"/>
            </a:pPr>
            <a:r>
              <a:rPr lang="en-US" dirty="0"/>
              <a:t>The Mass Leads Act, enacted November 20, 2024, requires districts to develop and submit to DESE plans for strengthening workforce diversity. </a:t>
            </a:r>
          </a:p>
          <a:p>
            <a:pPr marL="0" lvl="0" indent="0">
              <a:lnSpc>
                <a:spcPct val="100000"/>
              </a:lnSpc>
              <a:spcBef>
                <a:spcPts val="0"/>
              </a:spcBef>
              <a:buNone/>
              <a:defRPr/>
            </a:pPr>
            <a:endParaRPr lang="en-US" dirty="0"/>
          </a:p>
          <a:p>
            <a:pPr lvl="0">
              <a:lnSpc>
                <a:spcPct val="100000"/>
              </a:lnSpc>
              <a:spcBef>
                <a:spcPts val="0"/>
              </a:spcBef>
              <a:buFont typeface="Wingdings" panose="05000000000000000000" pitchFamily="2" charset="2"/>
              <a:buChar char="q"/>
              <a:defRPr/>
            </a:pPr>
            <a:r>
              <a:rPr lang="en-US" dirty="0"/>
              <a:t>DESE’s Office of Strategic Initiatives, which is leading this work, is working collaboratively with the SOA Team and other stakeholders as it develops guidance for these plans.</a:t>
            </a:r>
          </a:p>
          <a:p>
            <a:pPr>
              <a:buFont typeface="Wingdings" panose="05000000000000000000" pitchFamily="2" charset="2"/>
              <a:buChar char="q"/>
            </a:pPr>
            <a:endParaRPr lang="en-US" dirty="0"/>
          </a:p>
          <a:p>
            <a:pPr>
              <a:buFont typeface="Wingdings" panose="05000000000000000000" pitchFamily="2" charset="2"/>
              <a:buChar char="q"/>
            </a:pPr>
            <a:r>
              <a:rPr lang="en-US" dirty="0"/>
              <a:t>Data collection for the </a:t>
            </a:r>
            <a:r>
              <a:rPr lang="en-US" i="1" dirty="0"/>
              <a:t>FY26 SOA Plan Progress Reports </a:t>
            </a:r>
            <a:r>
              <a:rPr lang="en-US" dirty="0"/>
              <a:t>is being leveraged to gather baseline data from districts on strategies fostering workplace diversity that are already underway or that are in the planning stages. </a:t>
            </a:r>
          </a:p>
          <a:p>
            <a:pPr marL="0" indent="0">
              <a:buNone/>
            </a:pPr>
            <a:endParaRPr lang="en-US" dirty="0"/>
          </a:p>
          <a:p>
            <a:pPr>
              <a:buFont typeface="Wingdings" panose="05000000000000000000" pitchFamily="2" charset="2"/>
              <a:buChar char="q"/>
            </a:pPr>
            <a:r>
              <a:rPr lang="en-US" dirty="0"/>
              <a:t>These data will be used to inform their planning process. DESE staff leading this work will provide additional context during the overview webinar.</a:t>
            </a:r>
          </a:p>
          <a:p>
            <a:pPr marL="0" indent="0">
              <a:buNone/>
            </a:pPr>
            <a:endParaRPr lang="en-US" dirty="0"/>
          </a:p>
        </p:txBody>
      </p:sp>
    </p:spTree>
    <p:extLst>
      <p:ext uri="{BB962C8B-B14F-4D97-AF65-F5344CB8AC3E}">
        <p14:creationId xmlns:p14="http://schemas.microsoft.com/office/powerpoint/2010/main" val="215717174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11699</TotalTime>
  <Words>2424</Words>
  <Application>Microsoft Office PowerPoint</Application>
  <PresentationFormat>Widescreen</PresentationFormat>
  <Paragraphs>282</Paragraphs>
  <Slides>38</Slides>
  <Notes>33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38</vt:i4>
      </vt:variant>
    </vt:vector>
  </HeadingPairs>
  <TitlesOfParts>
    <vt:vector size="53" baseType="lpstr">
      <vt:lpstr>-apple-system</vt:lpstr>
      <vt:lpstr>Noto Sans Symbols</vt:lpstr>
      <vt:lpstr>Aptos</vt:lpstr>
      <vt:lpstr>Aptos Display</vt:lpstr>
      <vt:lpstr>Arial</vt:lpstr>
      <vt:lpstr>Calibri</vt:lpstr>
      <vt:lpstr>Calibri Light</vt:lpstr>
      <vt:lpstr>Courier New</vt:lpstr>
      <vt:lpstr>Helvetica</vt:lpstr>
      <vt:lpstr>Quattrocento Sans</vt:lpstr>
      <vt:lpstr>Segoe UI</vt:lpstr>
      <vt:lpstr>Times New Roman</vt:lpstr>
      <vt:lpstr>Wingdings</vt:lpstr>
      <vt:lpstr>1_Office Theme</vt:lpstr>
      <vt:lpstr>2_Office Theme</vt:lpstr>
      <vt:lpstr>Overview of FY26 SOA Plan Progress Reports</vt:lpstr>
      <vt:lpstr>Agenda</vt:lpstr>
      <vt:lpstr>Overarching Goal of Student Opportunity Act</vt:lpstr>
      <vt:lpstr>SOA introduced two key components </vt:lpstr>
      <vt:lpstr>SOA Plans versus District Improvement Plans</vt:lpstr>
      <vt:lpstr>SOA Plan Submission Cycle</vt:lpstr>
      <vt:lpstr>FY26 SOA Plan Progress Report</vt:lpstr>
      <vt:lpstr>What’s remains the same and what’s new?</vt:lpstr>
      <vt:lpstr>What’s new this year?</vt:lpstr>
      <vt:lpstr>Technical details</vt:lpstr>
      <vt:lpstr>Quick Start Instructions for GEM$ </vt:lpstr>
      <vt:lpstr>Two final points</vt:lpstr>
      <vt:lpstr>As you shape your narrative:</vt:lpstr>
      <vt:lpstr>FY26 SOA Plan Progress Report Template</vt:lpstr>
      <vt:lpstr>Key Evidence-Based Programs in SOA Plan</vt:lpstr>
      <vt:lpstr>Section 1: Summary of Progress to Date</vt:lpstr>
      <vt:lpstr>Section 1: Summary of Progress to Date </vt:lpstr>
      <vt:lpstr>Progress Monitoring Data</vt:lpstr>
      <vt:lpstr>Implementation Activities</vt:lpstr>
      <vt:lpstr>Early Evidence of Change</vt:lpstr>
      <vt:lpstr>Progress in Closing Disparities</vt:lpstr>
      <vt:lpstr>Improving Outcomes and Reducing Disparities</vt:lpstr>
      <vt:lpstr>Progress towards meeting targets:  lowest performing students group</vt:lpstr>
      <vt:lpstr>Section 2: Key Changes to your plan and Next Steps in Implementation</vt:lpstr>
      <vt:lpstr>Section 2: Key Changes and Next Steps</vt:lpstr>
      <vt:lpstr>Section 3:  Engaging families/caregivers and other stakeholders</vt:lpstr>
      <vt:lpstr>Section 3: Engaging families/caregivers  and other stakeholders</vt:lpstr>
      <vt:lpstr>Section 3: Engaging families/caregivers  and other stakeholders </vt:lpstr>
      <vt:lpstr>Strengthening Workforce Development through the MASS Leads Act (New section)</vt:lpstr>
      <vt:lpstr>Mass Leads Act</vt:lpstr>
      <vt:lpstr>New Section of SOA Plan: Strengthening Workforce Development</vt:lpstr>
      <vt:lpstr>Mass Leads Act - Questions for Districts</vt:lpstr>
      <vt:lpstr>Mass Leads Act: What will Happen Next</vt:lpstr>
      <vt:lpstr>Resources and Supports</vt:lpstr>
      <vt:lpstr>Resources and Supports for Districts</vt:lpstr>
      <vt:lpstr>Once Progress Reports Are Submitted</vt:lpstr>
      <vt:lpstr>Contacts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FY26 SOA Plan Progress Reports</dc:title>
  <dc:creator>DESE</dc:creator>
  <cp:lastModifiedBy>Zou, Dong (EOE)</cp:lastModifiedBy>
  <cp:revision>13</cp:revision>
  <dcterms:created xsi:type="dcterms:W3CDTF">2024-12-09T14:18:05Z</dcterms:created>
  <dcterms:modified xsi:type="dcterms:W3CDTF">2026-02-17T15:48:29Z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17 2026 12:00AM</vt:lpwstr>
  </property>
</Properties>
</file>