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2"/>
  </p:notesMasterIdLst>
  <p:handoutMasterIdLst>
    <p:handoutMasterId r:id="rId63"/>
  </p:handoutMasterIdLst>
  <p:sldIdLst>
    <p:sldId id="289" r:id="rId5"/>
    <p:sldId id="331" r:id="rId6"/>
    <p:sldId id="3524" r:id="rId7"/>
    <p:sldId id="3525" r:id="rId8"/>
    <p:sldId id="295" r:id="rId9"/>
    <p:sldId id="290" r:id="rId10"/>
    <p:sldId id="3529" r:id="rId11"/>
    <p:sldId id="283" r:id="rId12"/>
    <p:sldId id="306" r:id="rId13"/>
    <p:sldId id="303" r:id="rId14"/>
    <p:sldId id="3527" r:id="rId15"/>
    <p:sldId id="3526" r:id="rId16"/>
    <p:sldId id="3507" r:id="rId17"/>
    <p:sldId id="3502" r:id="rId18"/>
    <p:sldId id="3508" r:id="rId19"/>
    <p:sldId id="3509" r:id="rId20"/>
    <p:sldId id="3515" r:id="rId21"/>
    <p:sldId id="3516" r:id="rId22"/>
    <p:sldId id="3511" r:id="rId23"/>
    <p:sldId id="3512" r:id="rId24"/>
    <p:sldId id="3528" r:id="rId25"/>
    <p:sldId id="486" r:id="rId26"/>
    <p:sldId id="3513" r:id="rId27"/>
    <p:sldId id="3514" r:id="rId28"/>
    <p:sldId id="3517" r:id="rId29"/>
    <p:sldId id="3518" r:id="rId30"/>
    <p:sldId id="3519" r:id="rId31"/>
    <p:sldId id="3520" r:id="rId32"/>
    <p:sldId id="3521" r:id="rId33"/>
    <p:sldId id="3535" r:id="rId34"/>
    <p:sldId id="3522" r:id="rId35"/>
    <p:sldId id="3533" r:id="rId36"/>
    <p:sldId id="3523" r:id="rId37"/>
    <p:sldId id="3536" r:id="rId38"/>
    <p:sldId id="3537" r:id="rId39"/>
    <p:sldId id="3538" r:id="rId40"/>
    <p:sldId id="3539" r:id="rId41"/>
    <p:sldId id="3505" r:id="rId42"/>
    <p:sldId id="3530" r:id="rId43"/>
    <p:sldId id="481" r:id="rId44"/>
    <p:sldId id="3531" r:id="rId45"/>
    <p:sldId id="366" r:id="rId46"/>
    <p:sldId id="3540" r:id="rId47"/>
    <p:sldId id="3541" r:id="rId48"/>
    <p:sldId id="3542" r:id="rId49"/>
    <p:sldId id="3543" r:id="rId50"/>
    <p:sldId id="3544" r:id="rId51"/>
    <p:sldId id="3545" r:id="rId52"/>
    <p:sldId id="3546" r:id="rId53"/>
    <p:sldId id="3547" r:id="rId54"/>
    <p:sldId id="3548" r:id="rId55"/>
    <p:sldId id="3549" r:id="rId56"/>
    <p:sldId id="3550" r:id="rId57"/>
    <p:sldId id="3551" r:id="rId58"/>
    <p:sldId id="3552" r:id="rId59"/>
    <p:sldId id="3553" r:id="rId60"/>
    <p:sldId id="3554" r:id="rId61"/>
  </p:sldIdLst>
  <p:sldSz cx="12192000" cy="6858000"/>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Karen (DESE)" initials="JK(" lastIdx="128" clrIdx="0">
    <p:extLst>
      <p:ext uri="{19B8F6BF-5375-455C-9EA6-DF929625EA0E}">
        <p15:presenceInfo xmlns:p15="http://schemas.microsoft.com/office/powerpoint/2012/main" userId="S::Karen.S.Johnston@mass.gov::9354d49e-4dfd-4ce9-b667-0e4c7f7e9a89" providerId="AD"/>
      </p:ext>
    </p:extLst>
  </p:cmAuthor>
  <p:cmAuthor id="2" name="Champagne, Erica (DESE)" initials="CE(" lastIdx="17" clrIdx="1">
    <p:extLst>
      <p:ext uri="{19B8F6BF-5375-455C-9EA6-DF929625EA0E}">
        <p15:presenceInfo xmlns:p15="http://schemas.microsoft.com/office/powerpoint/2012/main" userId="S::Erica.P.Champagne@mass.gov::dc479702-aaa5-4bec-8008-71fe1144ad07" providerId="AD"/>
      </p:ext>
    </p:extLst>
  </p:cmAuthor>
  <p:cmAuthor id="3" name="Shor, Rebecca (DESE)" initials="S(" lastIdx="43" clrIdx="2">
    <p:extLst>
      <p:ext uri="{19B8F6BF-5375-455C-9EA6-DF929625EA0E}">
        <p15:presenceInfo xmlns:p15="http://schemas.microsoft.com/office/powerpoint/2012/main" userId="S::rebecca.shor@mass.gov::93ff2e12-1af4-41b6-ba58-eb6c18df8ed0" providerId="AD"/>
      </p:ext>
    </p:extLst>
  </p:cmAuthor>
  <p:cmAuthor id="4" name="Bhasin, Komal (DESE)" initials="B(" lastIdx="41" clrIdx="3">
    <p:extLst>
      <p:ext uri="{19B8F6BF-5375-455C-9EA6-DF929625EA0E}">
        <p15:presenceInfo xmlns:p15="http://schemas.microsoft.com/office/powerpoint/2012/main" userId="S::komal.bhasin@mass.gov::3beaabff-1c4e-4597-a37a-5cd400a3bc69" providerId="AD"/>
      </p:ext>
    </p:extLst>
  </p:cmAuthor>
  <p:cmAuthor id="5" name="Condit, Andrea (DESE)" initials="CA(" lastIdx="14" clrIdx="4">
    <p:extLst>
      <p:ext uri="{19B8F6BF-5375-455C-9EA6-DF929625EA0E}">
        <p15:presenceInfo xmlns:p15="http://schemas.microsoft.com/office/powerpoint/2012/main" userId="S::Andrea.K.Condit@mass.gov::cb1a6c49-511b-4ee1-855c-f06b934f07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8B6"/>
    <a:srgbClr val="3647B6"/>
    <a:srgbClr val="FFFF00"/>
    <a:srgbClr val="000000"/>
    <a:srgbClr val="8397E7"/>
    <a:srgbClr val="AFCBFD"/>
    <a:srgbClr val="93A9FF"/>
    <a:srgbClr val="86A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167ACC-0F32-4DD7-9449-8002C52D79CD}" v="1465" dt="2023-02-23T22:43:34.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5978" autoAdjust="0"/>
  </p:normalViewPr>
  <p:slideViewPr>
    <p:cSldViewPr snapToGrid="0">
      <p:cViewPr varScale="1">
        <p:scale>
          <a:sx n="83" d="100"/>
          <a:sy n="83" d="100"/>
        </p:scale>
        <p:origin x="1554" y="84"/>
      </p:cViewPr>
      <p:guideLst/>
    </p:cSldViewPr>
  </p:slideViewPr>
  <p:outlineViewPr>
    <p:cViewPr>
      <p:scale>
        <a:sx n="33" d="100"/>
        <a:sy n="33" d="100"/>
      </p:scale>
      <p:origin x="0" y="-19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ED167ACC-0F32-4DD7-9449-8002C52D79CD}"/>
    <pc:docChg chg="undo custSel modSld">
      <pc:chgData name="Sullivan, Courtney (DESE)" userId="bb054bc9-ef4a-419b-8326-5f2044d9e48f" providerId="ADAL" clId="{ED167ACC-0F32-4DD7-9449-8002C52D79CD}" dt="2023-02-23T22:50:21.001" v="5060" actId="20577"/>
      <pc:docMkLst>
        <pc:docMk/>
      </pc:docMkLst>
      <pc:sldChg chg="modSp">
        <pc:chgData name="Sullivan, Courtney (DESE)" userId="bb054bc9-ef4a-419b-8326-5f2044d9e48f" providerId="ADAL" clId="{ED167ACC-0F32-4DD7-9449-8002C52D79CD}" dt="2023-02-23T21:35:24.739" v="385" actId="962"/>
        <pc:sldMkLst>
          <pc:docMk/>
          <pc:sldMk cId="1017048173" sldId="283"/>
        </pc:sldMkLst>
        <pc:graphicFrameChg chg="mod">
          <ac:chgData name="Sullivan, Courtney (DESE)" userId="bb054bc9-ef4a-419b-8326-5f2044d9e48f" providerId="ADAL" clId="{ED167ACC-0F32-4DD7-9449-8002C52D79CD}" dt="2023-02-23T21:35:24.739" v="385" actId="962"/>
          <ac:graphicFrameMkLst>
            <pc:docMk/>
            <pc:sldMk cId="1017048173" sldId="283"/>
            <ac:graphicFrameMk id="5" creationId="{738415BA-FCA1-4433-B481-39F2DD933A49}"/>
          </ac:graphicFrameMkLst>
        </pc:graphicFrameChg>
      </pc:sldChg>
      <pc:sldChg chg="modSp mod">
        <pc:chgData name="Sullivan, Courtney (DESE)" userId="bb054bc9-ef4a-419b-8326-5f2044d9e48f" providerId="ADAL" clId="{ED167ACC-0F32-4DD7-9449-8002C52D79CD}" dt="2023-02-23T21:34:24.161" v="145" actId="962"/>
        <pc:sldMkLst>
          <pc:docMk/>
          <pc:sldMk cId="2698011545" sldId="290"/>
        </pc:sldMkLst>
        <pc:spChg chg="mod">
          <ac:chgData name="Sullivan, Courtney (DESE)" userId="bb054bc9-ef4a-419b-8326-5f2044d9e48f" providerId="ADAL" clId="{ED167ACC-0F32-4DD7-9449-8002C52D79CD}" dt="2023-02-23T21:34:17.566" v="144" actId="962"/>
          <ac:spMkLst>
            <pc:docMk/>
            <pc:sldMk cId="2698011545" sldId="290"/>
            <ac:spMk id="2" creationId="{6D831B54-D929-4E73-A1B9-7A629FC322B5}"/>
          </ac:spMkLst>
        </pc:spChg>
        <pc:graphicFrameChg chg="mod">
          <ac:chgData name="Sullivan, Courtney (DESE)" userId="bb054bc9-ef4a-419b-8326-5f2044d9e48f" providerId="ADAL" clId="{ED167ACC-0F32-4DD7-9449-8002C52D79CD}" dt="2023-02-23T21:34:24.161" v="145" actId="962"/>
          <ac:graphicFrameMkLst>
            <pc:docMk/>
            <pc:sldMk cId="2698011545" sldId="290"/>
            <ac:graphicFrameMk id="4" creationId="{BB9D192B-54CD-9335-FDDF-6B8954EEF0D6}"/>
          </ac:graphicFrameMkLst>
        </pc:graphicFrameChg>
      </pc:sldChg>
      <pc:sldChg chg="modSp mod">
        <pc:chgData name="Sullivan, Courtney (DESE)" userId="bb054bc9-ef4a-419b-8326-5f2044d9e48f" providerId="ADAL" clId="{ED167ACC-0F32-4DD7-9449-8002C52D79CD}" dt="2023-02-23T22:40:58.960" v="4987" actId="13244"/>
        <pc:sldMkLst>
          <pc:docMk/>
          <pc:sldMk cId="2631706416" sldId="295"/>
        </pc:sldMkLst>
        <pc:spChg chg="ord">
          <ac:chgData name="Sullivan, Courtney (DESE)" userId="bb054bc9-ef4a-419b-8326-5f2044d9e48f" providerId="ADAL" clId="{ED167ACC-0F32-4DD7-9449-8002C52D79CD}" dt="2023-02-23T22:40:58.960" v="4987" actId="13244"/>
          <ac:spMkLst>
            <pc:docMk/>
            <pc:sldMk cId="2631706416" sldId="295"/>
            <ac:spMk id="3" creationId="{F456BF11-72B8-4293-A41D-D8C412319EC3}"/>
          </ac:spMkLst>
        </pc:spChg>
      </pc:sldChg>
      <pc:sldChg chg="modSp mod">
        <pc:chgData name="Sullivan, Courtney (DESE)" userId="bb054bc9-ef4a-419b-8326-5f2044d9e48f" providerId="ADAL" clId="{ED167ACC-0F32-4DD7-9449-8002C52D79CD}" dt="2023-02-23T21:36:40.466" v="709" actId="962"/>
        <pc:sldMkLst>
          <pc:docMk/>
          <pc:sldMk cId="1430827576" sldId="303"/>
        </pc:sldMkLst>
        <pc:spChg chg="mod">
          <ac:chgData name="Sullivan, Courtney (DESE)" userId="bb054bc9-ef4a-419b-8326-5f2044d9e48f" providerId="ADAL" clId="{ED167ACC-0F32-4DD7-9449-8002C52D79CD}" dt="2023-02-23T21:36:40.466" v="709" actId="962"/>
          <ac:spMkLst>
            <pc:docMk/>
            <pc:sldMk cId="1430827576" sldId="303"/>
            <ac:spMk id="5" creationId="{A0554C8B-F013-4A83-A91F-C3E477091A77}"/>
          </ac:spMkLst>
        </pc:spChg>
      </pc:sldChg>
      <pc:sldChg chg="modSp">
        <pc:chgData name="Sullivan, Courtney (DESE)" userId="bb054bc9-ef4a-419b-8326-5f2044d9e48f" providerId="ADAL" clId="{ED167ACC-0F32-4DD7-9449-8002C52D79CD}" dt="2023-02-23T21:36:16.455" v="607" actId="962"/>
        <pc:sldMkLst>
          <pc:docMk/>
          <pc:sldMk cId="1299029027" sldId="306"/>
        </pc:sldMkLst>
        <pc:graphicFrameChg chg="mod">
          <ac:chgData name="Sullivan, Courtney (DESE)" userId="bb054bc9-ef4a-419b-8326-5f2044d9e48f" providerId="ADAL" clId="{ED167ACC-0F32-4DD7-9449-8002C52D79CD}" dt="2023-02-23T21:36:16.455" v="607" actId="962"/>
          <ac:graphicFrameMkLst>
            <pc:docMk/>
            <pc:sldMk cId="1299029027" sldId="306"/>
            <ac:graphicFrameMk id="7" creationId="{BA2D582A-E42B-4172-9304-910E7ABA5F30}"/>
          </ac:graphicFrameMkLst>
        </pc:graphicFrameChg>
      </pc:sldChg>
      <pc:sldChg chg="addSp modSp mod">
        <pc:chgData name="Sullivan, Courtney (DESE)" userId="bb054bc9-ef4a-419b-8326-5f2044d9e48f" providerId="ADAL" clId="{ED167ACC-0F32-4DD7-9449-8002C52D79CD}" dt="2023-02-23T22:39:26.078" v="4985" actId="962"/>
        <pc:sldMkLst>
          <pc:docMk/>
          <pc:sldMk cId="2426546035" sldId="331"/>
        </pc:sldMkLst>
        <pc:spChg chg="add mod">
          <ac:chgData name="Sullivan, Courtney (DESE)" userId="bb054bc9-ef4a-419b-8326-5f2044d9e48f" providerId="ADAL" clId="{ED167ACC-0F32-4DD7-9449-8002C52D79CD}" dt="2023-02-23T22:39:26.078" v="4985" actId="962"/>
          <ac:spMkLst>
            <pc:docMk/>
            <pc:sldMk cId="2426546035" sldId="331"/>
            <ac:spMk id="2" creationId="{6203A794-973A-4867-9C31-3A1D2D76CD0C}"/>
          </ac:spMkLst>
        </pc:spChg>
        <pc:spChg chg="ord">
          <ac:chgData name="Sullivan, Courtney (DESE)" userId="bb054bc9-ef4a-419b-8326-5f2044d9e48f" providerId="ADAL" clId="{ED167ACC-0F32-4DD7-9449-8002C52D79CD}" dt="2023-02-23T22:38:47.219" v="4978" actId="13244"/>
          <ac:spMkLst>
            <pc:docMk/>
            <pc:sldMk cId="2426546035" sldId="331"/>
            <ac:spMk id="15" creationId="{0D68E892-9CCB-D082-56D8-A7520C2A2364}"/>
          </ac:spMkLst>
        </pc:spChg>
        <pc:spChg chg="ord">
          <ac:chgData name="Sullivan, Courtney (DESE)" userId="bb054bc9-ef4a-419b-8326-5f2044d9e48f" providerId="ADAL" clId="{ED167ACC-0F32-4DD7-9449-8002C52D79CD}" dt="2023-02-23T22:39:23.859" v="4983" actId="13244"/>
          <ac:spMkLst>
            <pc:docMk/>
            <pc:sldMk cId="2426546035" sldId="331"/>
            <ac:spMk id="16" creationId="{AC07D971-888B-497A-A910-A47292C50A6F}"/>
          </ac:spMkLst>
        </pc:spChg>
        <pc:spChg chg="ord">
          <ac:chgData name="Sullivan, Courtney (DESE)" userId="bb054bc9-ef4a-419b-8326-5f2044d9e48f" providerId="ADAL" clId="{ED167ACC-0F32-4DD7-9449-8002C52D79CD}" dt="2023-02-23T22:38:53.231" v="4979" actId="13244"/>
          <ac:spMkLst>
            <pc:docMk/>
            <pc:sldMk cId="2426546035" sldId="331"/>
            <ac:spMk id="17" creationId="{6C11D554-7D07-28DE-63AB-4F371D480E3C}"/>
          </ac:spMkLst>
        </pc:spChg>
        <pc:spChg chg="ord">
          <ac:chgData name="Sullivan, Courtney (DESE)" userId="bb054bc9-ef4a-419b-8326-5f2044d9e48f" providerId="ADAL" clId="{ED167ACC-0F32-4DD7-9449-8002C52D79CD}" dt="2023-02-23T22:38:58.715" v="4980" actId="13244"/>
          <ac:spMkLst>
            <pc:docMk/>
            <pc:sldMk cId="2426546035" sldId="331"/>
            <ac:spMk id="19" creationId="{4B26659C-23FD-27D6-E015-F62707B18193}"/>
          </ac:spMkLst>
        </pc:spChg>
        <pc:spChg chg="mod">
          <ac:chgData name="Sullivan, Courtney (DESE)" userId="bb054bc9-ef4a-419b-8326-5f2044d9e48f" providerId="ADAL" clId="{ED167ACC-0F32-4DD7-9449-8002C52D79CD}" dt="2023-02-23T22:39:10.649" v="4981" actId="962"/>
          <ac:spMkLst>
            <pc:docMk/>
            <pc:sldMk cId="2426546035" sldId="331"/>
            <ac:spMk id="27" creationId="{24012493-AB46-F91C-8E30-E2F51F220C03}"/>
          </ac:spMkLst>
        </pc:spChg>
        <pc:spChg chg="mod">
          <ac:chgData name="Sullivan, Courtney (DESE)" userId="bb054bc9-ef4a-419b-8326-5f2044d9e48f" providerId="ADAL" clId="{ED167ACC-0F32-4DD7-9449-8002C52D79CD}" dt="2023-02-23T22:39:15.647" v="4982" actId="962"/>
          <ac:spMkLst>
            <pc:docMk/>
            <pc:sldMk cId="2426546035" sldId="331"/>
            <ac:spMk id="29" creationId="{95319BFE-937A-0D95-14B7-262A8B5E9B89}"/>
          </ac:spMkLst>
        </pc:spChg>
        <pc:spChg chg="mod">
          <ac:chgData name="Sullivan, Courtney (DESE)" userId="bb054bc9-ef4a-419b-8326-5f2044d9e48f" providerId="ADAL" clId="{ED167ACC-0F32-4DD7-9449-8002C52D79CD}" dt="2023-02-23T22:39:25.437" v="4984" actId="962"/>
          <ac:spMkLst>
            <pc:docMk/>
            <pc:sldMk cId="2426546035" sldId="331"/>
            <ac:spMk id="30" creationId="{4ADAF384-618B-EA63-D9B9-2060E9B9E79E}"/>
          </ac:spMkLst>
        </pc:spChg>
        <pc:picChg chg="mod">
          <ac:chgData name="Sullivan, Courtney (DESE)" userId="bb054bc9-ef4a-419b-8326-5f2044d9e48f" providerId="ADAL" clId="{ED167ACC-0F32-4DD7-9449-8002C52D79CD}" dt="2023-02-23T22:38:40.471" v="4977" actId="962"/>
          <ac:picMkLst>
            <pc:docMk/>
            <pc:sldMk cId="2426546035" sldId="331"/>
            <ac:picMk id="7" creationId="{8E676409-511F-CA13-6B63-27025EFA54AF}"/>
          </ac:picMkLst>
        </pc:picChg>
        <pc:picChg chg="mod">
          <ac:chgData name="Sullivan, Courtney (DESE)" userId="bb054bc9-ef4a-419b-8326-5f2044d9e48f" providerId="ADAL" clId="{ED167ACC-0F32-4DD7-9449-8002C52D79CD}" dt="2023-02-23T21:27:14.245" v="7" actId="962"/>
          <ac:picMkLst>
            <pc:docMk/>
            <pc:sldMk cId="2426546035" sldId="331"/>
            <ac:picMk id="9" creationId="{94228557-9A88-82CA-078F-9A7741A92C08}"/>
          </ac:picMkLst>
        </pc:picChg>
        <pc:picChg chg="mod">
          <ac:chgData name="Sullivan, Courtney (DESE)" userId="bb054bc9-ef4a-419b-8326-5f2044d9e48f" providerId="ADAL" clId="{ED167ACC-0F32-4DD7-9449-8002C52D79CD}" dt="2023-02-23T21:27:20.291" v="11" actId="962"/>
          <ac:picMkLst>
            <pc:docMk/>
            <pc:sldMk cId="2426546035" sldId="331"/>
            <ac:picMk id="11" creationId="{A35021B7-71B8-D5F5-780D-967F7C36EA29}"/>
          </ac:picMkLst>
        </pc:picChg>
        <pc:picChg chg="mod">
          <ac:chgData name="Sullivan, Courtney (DESE)" userId="bb054bc9-ef4a-419b-8326-5f2044d9e48f" providerId="ADAL" clId="{ED167ACC-0F32-4DD7-9449-8002C52D79CD}" dt="2023-02-23T21:27:28.596" v="15" actId="962"/>
          <ac:picMkLst>
            <pc:docMk/>
            <pc:sldMk cId="2426546035" sldId="331"/>
            <ac:picMk id="13" creationId="{26310812-563D-B77F-895D-2E5CACFBF865}"/>
          </ac:picMkLst>
        </pc:picChg>
        <pc:picChg chg="mod">
          <ac:chgData name="Sullivan, Courtney (DESE)" userId="bb054bc9-ef4a-419b-8326-5f2044d9e48f" providerId="ADAL" clId="{ED167ACC-0F32-4DD7-9449-8002C52D79CD}" dt="2023-02-23T21:27:36.274" v="19" actId="962"/>
          <ac:picMkLst>
            <pc:docMk/>
            <pc:sldMk cId="2426546035" sldId="331"/>
            <ac:picMk id="23" creationId="{D84B0F33-01A8-C3AC-AD1A-FD578822FE05}"/>
          </ac:picMkLst>
        </pc:picChg>
      </pc:sldChg>
      <pc:sldChg chg="modSp mod">
        <pc:chgData name="Sullivan, Courtney (DESE)" userId="bb054bc9-ef4a-419b-8326-5f2044d9e48f" providerId="ADAL" clId="{ED167ACC-0F32-4DD7-9449-8002C52D79CD}" dt="2023-02-23T22:47:07.929" v="5022" actId="13244"/>
        <pc:sldMkLst>
          <pc:docMk/>
          <pc:sldMk cId="3339295977" sldId="366"/>
        </pc:sldMkLst>
        <pc:spChg chg="ord">
          <ac:chgData name="Sullivan, Courtney (DESE)" userId="bb054bc9-ef4a-419b-8326-5f2044d9e48f" providerId="ADAL" clId="{ED167ACC-0F32-4DD7-9449-8002C52D79CD}" dt="2023-02-23T22:47:07.929" v="5022" actId="13244"/>
          <ac:spMkLst>
            <pc:docMk/>
            <pc:sldMk cId="3339295977" sldId="366"/>
            <ac:spMk id="3" creationId="{586205A1-D6DB-B521-948A-62C4FC4E360B}"/>
          </ac:spMkLst>
        </pc:spChg>
      </pc:sldChg>
      <pc:sldChg chg="modSp mod">
        <pc:chgData name="Sullivan, Courtney (DESE)" userId="bb054bc9-ef4a-419b-8326-5f2044d9e48f" providerId="ADAL" clId="{ED167ACC-0F32-4DD7-9449-8002C52D79CD}" dt="2023-02-23T22:46:44.080" v="5020" actId="13244"/>
        <pc:sldMkLst>
          <pc:docMk/>
          <pc:sldMk cId="3099393162" sldId="481"/>
        </pc:sldMkLst>
        <pc:picChg chg="mod ord">
          <ac:chgData name="Sullivan, Courtney (DESE)" userId="bb054bc9-ef4a-419b-8326-5f2044d9e48f" providerId="ADAL" clId="{ED167ACC-0F32-4DD7-9449-8002C52D79CD}" dt="2023-02-23T22:46:44.080" v="5020" actId="13244"/>
          <ac:picMkLst>
            <pc:docMk/>
            <pc:sldMk cId="3099393162" sldId="481"/>
            <ac:picMk id="6" creationId="{E299C94F-AD25-4183-9D76-410C45F28C2B}"/>
          </ac:picMkLst>
        </pc:picChg>
        <pc:picChg chg="mod ord">
          <ac:chgData name="Sullivan, Courtney (DESE)" userId="bb054bc9-ef4a-419b-8326-5f2044d9e48f" providerId="ADAL" clId="{ED167ACC-0F32-4DD7-9449-8002C52D79CD}" dt="2023-02-23T22:46:41.941" v="5019" actId="13244"/>
          <ac:picMkLst>
            <pc:docMk/>
            <pc:sldMk cId="3099393162" sldId="481"/>
            <ac:picMk id="8" creationId="{6B23ABBB-D3D5-4757-9FAC-24A9C82B5B8C}"/>
          </ac:picMkLst>
        </pc:picChg>
      </pc:sldChg>
      <pc:sldChg chg="modSp mod">
        <pc:chgData name="Sullivan, Courtney (DESE)" userId="bb054bc9-ef4a-419b-8326-5f2044d9e48f" providerId="ADAL" clId="{ED167ACC-0F32-4DD7-9449-8002C52D79CD}" dt="2023-02-23T21:40:14.367" v="1139" actId="962"/>
        <pc:sldMkLst>
          <pc:docMk/>
          <pc:sldMk cId="3520938015" sldId="486"/>
        </pc:sldMkLst>
        <pc:graphicFrameChg chg="mod">
          <ac:chgData name="Sullivan, Courtney (DESE)" userId="bb054bc9-ef4a-419b-8326-5f2044d9e48f" providerId="ADAL" clId="{ED167ACC-0F32-4DD7-9449-8002C52D79CD}" dt="2023-02-23T21:40:00.541" v="1115" actId="962"/>
          <ac:graphicFrameMkLst>
            <pc:docMk/>
            <pc:sldMk cId="3520938015" sldId="486"/>
            <ac:graphicFrameMk id="5" creationId="{7B20228F-32D8-4FA2-AAB9-34E1F892D195}"/>
          </ac:graphicFrameMkLst>
        </pc:graphicFrameChg>
        <pc:picChg chg="mod">
          <ac:chgData name="Sullivan, Courtney (DESE)" userId="bb054bc9-ef4a-419b-8326-5f2044d9e48f" providerId="ADAL" clId="{ED167ACC-0F32-4DD7-9449-8002C52D79CD}" dt="2023-02-23T21:40:14.367" v="1139" actId="962"/>
          <ac:picMkLst>
            <pc:docMk/>
            <pc:sldMk cId="3520938015" sldId="486"/>
            <ac:picMk id="10" creationId="{C185DD2D-9597-4843-A2FB-81A5D5B04F8E}"/>
          </ac:picMkLst>
        </pc:picChg>
      </pc:sldChg>
      <pc:sldChg chg="modSp mod">
        <pc:chgData name="Sullivan, Courtney (DESE)" userId="bb054bc9-ef4a-419b-8326-5f2044d9e48f" providerId="ADAL" clId="{ED167ACC-0F32-4DD7-9449-8002C52D79CD}" dt="2023-02-23T22:43:55.206" v="4999" actId="13244"/>
        <pc:sldMkLst>
          <pc:docMk/>
          <pc:sldMk cId="781181754" sldId="3502"/>
        </pc:sldMkLst>
        <pc:spChg chg="ord">
          <ac:chgData name="Sullivan, Courtney (DESE)" userId="bb054bc9-ef4a-419b-8326-5f2044d9e48f" providerId="ADAL" clId="{ED167ACC-0F32-4DD7-9449-8002C52D79CD}" dt="2023-02-23T22:43:55.206" v="4999" actId="13244"/>
          <ac:spMkLst>
            <pc:docMk/>
            <pc:sldMk cId="781181754" sldId="3502"/>
            <ac:spMk id="3" creationId="{B2E96C22-2093-4966-8249-D9F4107C63AA}"/>
          </ac:spMkLst>
        </pc:spChg>
      </pc:sldChg>
      <pc:sldChg chg="addSp modSp mod">
        <pc:chgData name="Sullivan, Courtney (DESE)" userId="bb054bc9-ef4a-419b-8326-5f2044d9e48f" providerId="ADAL" clId="{ED167ACC-0F32-4DD7-9449-8002C52D79CD}" dt="2023-02-23T22:49:35.072" v="5057" actId="962"/>
        <pc:sldMkLst>
          <pc:docMk/>
          <pc:sldMk cId="3437494724" sldId="3505"/>
        </pc:sldMkLst>
        <pc:spChg chg="add mod">
          <ac:chgData name="Sullivan, Courtney (DESE)" userId="bb054bc9-ef4a-419b-8326-5f2044d9e48f" providerId="ADAL" clId="{ED167ACC-0F32-4DD7-9449-8002C52D79CD}" dt="2023-02-23T22:49:27.918" v="5056" actId="962"/>
          <ac:spMkLst>
            <pc:docMk/>
            <pc:sldMk cId="3437494724" sldId="3505"/>
            <ac:spMk id="2" creationId="{64993208-7C37-438A-BFC0-44D8281A853A}"/>
          </ac:spMkLst>
        </pc:spChg>
        <pc:spChg chg="mod">
          <ac:chgData name="Sullivan, Courtney (DESE)" userId="bb054bc9-ef4a-419b-8326-5f2044d9e48f" providerId="ADAL" clId="{ED167ACC-0F32-4DD7-9449-8002C52D79CD}" dt="2023-02-23T22:49:13.428" v="5041" actId="962"/>
          <ac:spMkLst>
            <pc:docMk/>
            <pc:sldMk cId="3437494724" sldId="3505"/>
            <ac:spMk id="15" creationId="{0D68E892-9CCB-D082-56D8-A7520C2A2364}"/>
          </ac:spMkLst>
        </pc:spChg>
        <pc:spChg chg="mod">
          <ac:chgData name="Sullivan, Courtney (DESE)" userId="bb054bc9-ef4a-419b-8326-5f2044d9e48f" providerId="ADAL" clId="{ED167ACC-0F32-4DD7-9449-8002C52D79CD}" dt="2023-02-23T22:49:16.624" v="5042" actId="962"/>
          <ac:spMkLst>
            <pc:docMk/>
            <pc:sldMk cId="3437494724" sldId="3505"/>
            <ac:spMk id="17" creationId="{6C11D554-7D07-28DE-63AB-4F371D480E3C}"/>
          </ac:spMkLst>
        </pc:spChg>
        <pc:spChg chg="mod">
          <ac:chgData name="Sullivan, Courtney (DESE)" userId="bb054bc9-ef4a-419b-8326-5f2044d9e48f" providerId="ADAL" clId="{ED167ACC-0F32-4DD7-9449-8002C52D79CD}" dt="2023-02-23T22:49:17.373" v="5043" actId="962"/>
          <ac:spMkLst>
            <pc:docMk/>
            <pc:sldMk cId="3437494724" sldId="3505"/>
            <ac:spMk id="19" creationId="{4B26659C-23FD-27D6-E015-F62707B18193}"/>
          </ac:spMkLst>
        </pc:spChg>
        <pc:spChg chg="mod">
          <ac:chgData name="Sullivan, Courtney (DESE)" userId="bb054bc9-ef4a-419b-8326-5f2044d9e48f" providerId="ADAL" clId="{ED167ACC-0F32-4DD7-9449-8002C52D79CD}" dt="2023-02-23T22:49:17.911" v="5044" actId="962"/>
          <ac:spMkLst>
            <pc:docMk/>
            <pc:sldMk cId="3437494724" sldId="3505"/>
            <ac:spMk id="21" creationId="{E85DFEB0-3EFD-E1D4-FEF1-583EC75F65BD}"/>
          </ac:spMkLst>
        </pc:spChg>
        <pc:spChg chg="mod">
          <ac:chgData name="Sullivan, Courtney (DESE)" userId="bb054bc9-ef4a-419b-8326-5f2044d9e48f" providerId="ADAL" clId="{ED167ACC-0F32-4DD7-9449-8002C52D79CD}" dt="2023-02-23T22:49:20.222" v="5046" actId="962"/>
          <ac:spMkLst>
            <pc:docMk/>
            <pc:sldMk cId="3437494724" sldId="3505"/>
            <ac:spMk id="25" creationId="{4E80A50B-5450-C0CF-42F2-3116DA8ABAEC}"/>
          </ac:spMkLst>
        </pc:spChg>
        <pc:spChg chg="mod">
          <ac:chgData name="Sullivan, Courtney (DESE)" userId="bb054bc9-ef4a-419b-8326-5f2044d9e48f" providerId="ADAL" clId="{ED167ACC-0F32-4DD7-9449-8002C52D79CD}" dt="2023-02-23T22:49:20.863" v="5047" actId="962"/>
          <ac:spMkLst>
            <pc:docMk/>
            <pc:sldMk cId="3437494724" sldId="3505"/>
            <ac:spMk id="27" creationId="{24012493-AB46-F91C-8E30-E2F51F220C03}"/>
          </ac:spMkLst>
        </pc:spChg>
        <pc:spChg chg="mod">
          <ac:chgData name="Sullivan, Courtney (DESE)" userId="bb054bc9-ef4a-419b-8326-5f2044d9e48f" providerId="ADAL" clId="{ED167ACC-0F32-4DD7-9449-8002C52D79CD}" dt="2023-02-23T22:49:24.833" v="5051" actId="962"/>
          <ac:spMkLst>
            <pc:docMk/>
            <pc:sldMk cId="3437494724" sldId="3505"/>
            <ac:spMk id="29" creationId="{95319BFE-937A-0D95-14B7-262A8B5E9B89}"/>
          </ac:spMkLst>
        </pc:spChg>
        <pc:spChg chg="mod">
          <ac:chgData name="Sullivan, Courtney (DESE)" userId="bb054bc9-ef4a-419b-8326-5f2044d9e48f" providerId="ADAL" clId="{ED167ACC-0F32-4DD7-9449-8002C52D79CD}" dt="2023-02-23T22:49:27.417" v="5055" actId="962"/>
          <ac:spMkLst>
            <pc:docMk/>
            <pc:sldMk cId="3437494724" sldId="3505"/>
            <ac:spMk id="30" creationId="{4ADAF384-618B-EA63-D9B9-2060E9B9E79E}"/>
          </ac:spMkLst>
        </pc:spChg>
        <pc:picChg chg="mod">
          <ac:chgData name="Sullivan, Courtney (DESE)" userId="bb054bc9-ef4a-419b-8326-5f2044d9e48f" providerId="ADAL" clId="{ED167ACC-0F32-4DD7-9449-8002C52D79CD}" dt="2023-02-23T22:49:35.072" v="5057" actId="962"/>
          <ac:picMkLst>
            <pc:docMk/>
            <pc:sldMk cId="3437494724" sldId="3505"/>
            <ac:picMk id="7" creationId="{8E676409-511F-CA13-6B63-27025EFA54AF}"/>
          </ac:picMkLst>
        </pc:picChg>
        <pc:picChg chg="mod">
          <ac:chgData name="Sullivan, Courtney (DESE)" userId="bb054bc9-ef4a-419b-8326-5f2044d9e48f" providerId="ADAL" clId="{ED167ACC-0F32-4DD7-9449-8002C52D79CD}" dt="2023-02-23T22:49:09.531" v="5038" actId="962"/>
          <ac:picMkLst>
            <pc:docMk/>
            <pc:sldMk cId="3437494724" sldId="3505"/>
            <ac:picMk id="9" creationId="{94228557-9A88-82CA-078F-9A7741A92C08}"/>
          </ac:picMkLst>
        </pc:picChg>
        <pc:picChg chg="mod">
          <ac:chgData name="Sullivan, Courtney (DESE)" userId="bb054bc9-ef4a-419b-8326-5f2044d9e48f" providerId="ADAL" clId="{ED167ACC-0F32-4DD7-9449-8002C52D79CD}" dt="2023-02-23T22:49:11.467" v="5039" actId="962"/>
          <ac:picMkLst>
            <pc:docMk/>
            <pc:sldMk cId="3437494724" sldId="3505"/>
            <ac:picMk id="11" creationId="{A35021B7-71B8-D5F5-780D-967F7C36EA29}"/>
          </ac:picMkLst>
        </pc:picChg>
        <pc:picChg chg="mod">
          <ac:chgData name="Sullivan, Courtney (DESE)" userId="bb054bc9-ef4a-419b-8326-5f2044d9e48f" providerId="ADAL" clId="{ED167ACC-0F32-4DD7-9449-8002C52D79CD}" dt="2023-02-23T22:49:12.587" v="5040" actId="962"/>
          <ac:picMkLst>
            <pc:docMk/>
            <pc:sldMk cId="3437494724" sldId="3505"/>
            <ac:picMk id="13" creationId="{26310812-563D-B77F-895D-2E5CACFBF865}"/>
          </ac:picMkLst>
        </pc:picChg>
        <pc:picChg chg="mod">
          <ac:chgData name="Sullivan, Courtney (DESE)" userId="bb054bc9-ef4a-419b-8326-5f2044d9e48f" providerId="ADAL" clId="{ED167ACC-0F32-4DD7-9449-8002C52D79CD}" dt="2023-02-23T22:49:18.480" v="5045" actId="962"/>
          <ac:picMkLst>
            <pc:docMk/>
            <pc:sldMk cId="3437494724" sldId="3505"/>
            <ac:picMk id="23" creationId="{D84B0F33-01A8-C3AC-AD1A-FD578822FE05}"/>
          </ac:picMkLst>
        </pc:picChg>
      </pc:sldChg>
      <pc:sldChg chg="modSp mod">
        <pc:chgData name="Sullivan, Courtney (DESE)" userId="bb054bc9-ef4a-419b-8326-5f2044d9e48f" providerId="ADAL" clId="{ED167ACC-0F32-4DD7-9449-8002C52D79CD}" dt="2023-02-23T22:41:45.459" v="4990" actId="13244"/>
        <pc:sldMkLst>
          <pc:docMk/>
          <pc:sldMk cId="3933342149" sldId="3507"/>
        </pc:sldMkLst>
        <pc:spChg chg="ord">
          <ac:chgData name="Sullivan, Courtney (DESE)" userId="bb054bc9-ef4a-419b-8326-5f2044d9e48f" providerId="ADAL" clId="{ED167ACC-0F32-4DD7-9449-8002C52D79CD}" dt="2023-02-23T22:41:45.459" v="4990" actId="13244"/>
          <ac:spMkLst>
            <pc:docMk/>
            <pc:sldMk cId="3933342149" sldId="3507"/>
            <ac:spMk id="3" creationId="{32CE261D-0CE3-47FD-B32B-4C17FA29EF2A}"/>
          </ac:spMkLst>
        </pc:spChg>
      </pc:sldChg>
      <pc:sldChg chg="modSp mod">
        <pc:chgData name="Sullivan, Courtney (DESE)" userId="bb054bc9-ef4a-419b-8326-5f2044d9e48f" providerId="ADAL" clId="{ED167ACC-0F32-4DD7-9449-8002C52D79CD}" dt="2023-02-23T22:44:27.761" v="5001" actId="13244"/>
        <pc:sldMkLst>
          <pc:docMk/>
          <pc:sldMk cId="2993689699" sldId="3508"/>
        </pc:sldMkLst>
        <pc:spChg chg="ord">
          <ac:chgData name="Sullivan, Courtney (DESE)" userId="bb054bc9-ef4a-419b-8326-5f2044d9e48f" providerId="ADAL" clId="{ED167ACC-0F32-4DD7-9449-8002C52D79CD}" dt="2023-02-23T22:44:27.761" v="5001" actId="13244"/>
          <ac:spMkLst>
            <pc:docMk/>
            <pc:sldMk cId="2993689699" sldId="3508"/>
            <ac:spMk id="3" creationId="{46CE63E8-0048-4BAE-8EE5-9E6A0E321BA2}"/>
          </ac:spMkLst>
        </pc:spChg>
      </pc:sldChg>
      <pc:sldChg chg="modSp mod">
        <pc:chgData name="Sullivan, Courtney (DESE)" userId="bb054bc9-ef4a-419b-8326-5f2044d9e48f" providerId="ADAL" clId="{ED167ACC-0F32-4DD7-9449-8002C52D79CD}" dt="2023-02-23T22:45:01.824" v="5005" actId="13244"/>
        <pc:sldMkLst>
          <pc:docMk/>
          <pc:sldMk cId="155452992" sldId="3509"/>
        </pc:sldMkLst>
        <pc:spChg chg="ord">
          <ac:chgData name="Sullivan, Courtney (DESE)" userId="bb054bc9-ef4a-419b-8326-5f2044d9e48f" providerId="ADAL" clId="{ED167ACC-0F32-4DD7-9449-8002C52D79CD}" dt="2023-02-23T22:45:01.824" v="5005" actId="13244"/>
          <ac:spMkLst>
            <pc:docMk/>
            <pc:sldMk cId="155452992" sldId="3509"/>
            <ac:spMk id="3" creationId="{EB85CE87-7906-459F-93BF-BEAF07B98921}"/>
          </ac:spMkLst>
        </pc:spChg>
      </pc:sldChg>
      <pc:sldChg chg="modSp mod">
        <pc:chgData name="Sullivan, Courtney (DESE)" userId="bb054bc9-ef4a-419b-8326-5f2044d9e48f" providerId="ADAL" clId="{ED167ACC-0F32-4DD7-9449-8002C52D79CD}" dt="2023-02-23T22:45:08.824" v="5006" actId="13244"/>
        <pc:sldMkLst>
          <pc:docMk/>
          <pc:sldMk cId="1385558629" sldId="3511"/>
        </pc:sldMkLst>
        <pc:spChg chg="ord">
          <ac:chgData name="Sullivan, Courtney (DESE)" userId="bb054bc9-ef4a-419b-8326-5f2044d9e48f" providerId="ADAL" clId="{ED167ACC-0F32-4DD7-9449-8002C52D79CD}" dt="2023-02-23T22:45:08.824" v="5006" actId="13244"/>
          <ac:spMkLst>
            <pc:docMk/>
            <pc:sldMk cId="1385558629" sldId="3511"/>
            <ac:spMk id="3" creationId="{67586566-7085-4AFA-A48C-38BAE7D7B762}"/>
          </ac:spMkLst>
        </pc:spChg>
        <pc:picChg chg="mod">
          <ac:chgData name="Sullivan, Courtney (DESE)" userId="bb054bc9-ef4a-419b-8326-5f2044d9e48f" providerId="ADAL" clId="{ED167ACC-0F32-4DD7-9449-8002C52D79CD}" dt="2023-02-23T21:38:52.026" v="1081" actId="962"/>
          <ac:picMkLst>
            <pc:docMk/>
            <pc:sldMk cId="1385558629" sldId="3511"/>
            <ac:picMk id="10" creationId="{40BCC0C0-5233-4EA2-A849-221A00AFD022}"/>
          </ac:picMkLst>
        </pc:picChg>
      </pc:sldChg>
      <pc:sldChg chg="modSp mod">
        <pc:chgData name="Sullivan, Courtney (DESE)" userId="bb054bc9-ef4a-419b-8326-5f2044d9e48f" providerId="ADAL" clId="{ED167ACC-0F32-4DD7-9449-8002C52D79CD}" dt="2023-02-23T22:45:15.274" v="5007" actId="13244"/>
        <pc:sldMkLst>
          <pc:docMk/>
          <pc:sldMk cId="132341134" sldId="3512"/>
        </pc:sldMkLst>
        <pc:spChg chg="ord">
          <ac:chgData name="Sullivan, Courtney (DESE)" userId="bb054bc9-ef4a-419b-8326-5f2044d9e48f" providerId="ADAL" clId="{ED167ACC-0F32-4DD7-9449-8002C52D79CD}" dt="2023-02-23T22:45:15.274" v="5007" actId="13244"/>
          <ac:spMkLst>
            <pc:docMk/>
            <pc:sldMk cId="132341134" sldId="3512"/>
            <ac:spMk id="3" creationId="{0A22A0AB-7C6F-4E5D-BAE2-E15116F598F3}"/>
          </ac:spMkLst>
        </pc:spChg>
      </pc:sldChg>
      <pc:sldChg chg="modSp mod">
        <pc:chgData name="Sullivan, Courtney (DESE)" userId="bb054bc9-ef4a-419b-8326-5f2044d9e48f" providerId="ADAL" clId="{ED167ACC-0F32-4DD7-9449-8002C52D79CD}" dt="2023-02-23T22:45:27.147" v="5009" actId="13244"/>
        <pc:sldMkLst>
          <pc:docMk/>
          <pc:sldMk cId="1353151867" sldId="3514"/>
        </pc:sldMkLst>
        <pc:spChg chg="ord">
          <ac:chgData name="Sullivan, Courtney (DESE)" userId="bb054bc9-ef4a-419b-8326-5f2044d9e48f" providerId="ADAL" clId="{ED167ACC-0F32-4DD7-9449-8002C52D79CD}" dt="2023-02-23T22:45:27.147" v="5009" actId="13244"/>
          <ac:spMkLst>
            <pc:docMk/>
            <pc:sldMk cId="1353151867" sldId="3514"/>
            <ac:spMk id="3" creationId="{BE9DB1FB-3DE6-4EA7-92AD-F3BA7D821B21}"/>
          </ac:spMkLst>
        </pc:spChg>
        <pc:picChg chg="mod">
          <ac:chgData name="Sullivan, Courtney (DESE)" userId="bb054bc9-ef4a-419b-8326-5f2044d9e48f" providerId="ADAL" clId="{ED167ACC-0F32-4DD7-9449-8002C52D79CD}" dt="2023-02-23T21:40:42.781" v="1221" actId="962"/>
          <ac:picMkLst>
            <pc:docMk/>
            <pc:sldMk cId="1353151867" sldId="3514"/>
            <ac:picMk id="5" creationId="{9E9F4FDC-8EE0-4170-9A2F-931C4E85A17C}"/>
          </ac:picMkLst>
        </pc:picChg>
      </pc:sldChg>
      <pc:sldChg chg="modSp mod">
        <pc:chgData name="Sullivan, Courtney (DESE)" userId="bb054bc9-ef4a-419b-8326-5f2044d9e48f" providerId="ADAL" clId="{ED167ACC-0F32-4DD7-9449-8002C52D79CD}" dt="2023-02-23T22:44:31.820" v="5002" actId="13244"/>
        <pc:sldMkLst>
          <pc:docMk/>
          <pc:sldMk cId="3339975115" sldId="3515"/>
        </pc:sldMkLst>
        <pc:spChg chg="ord">
          <ac:chgData name="Sullivan, Courtney (DESE)" userId="bb054bc9-ef4a-419b-8326-5f2044d9e48f" providerId="ADAL" clId="{ED167ACC-0F32-4DD7-9449-8002C52D79CD}" dt="2023-02-23T22:44:31.820" v="5002" actId="13244"/>
          <ac:spMkLst>
            <pc:docMk/>
            <pc:sldMk cId="3339975115" sldId="3515"/>
            <ac:spMk id="3" creationId="{DBBECA5D-A365-434C-817A-E95C6E76ECB9}"/>
          </ac:spMkLst>
        </pc:spChg>
      </pc:sldChg>
      <pc:sldChg chg="modSp mod">
        <pc:chgData name="Sullivan, Courtney (DESE)" userId="bb054bc9-ef4a-419b-8326-5f2044d9e48f" providerId="ADAL" clId="{ED167ACC-0F32-4DD7-9449-8002C52D79CD}" dt="2023-02-23T22:44:55.476" v="5004" actId="13244"/>
        <pc:sldMkLst>
          <pc:docMk/>
          <pc:sldMk cId="3117893737" sldId="3516"/>
        </pc:sldMkLst>
        <pc:spChg chg="mod">
          <ac:chgData name="Sullivan, Courtney (DESE)" userId="bb054bc9-ef4a-419b-8326-5f2044d9e48f" providerId="ADAL" clId="{ED167ACC-0F32-4DD7-9449-8002C52D79CD}" dt="2023-02-23T22:44:51.686" v="5003" actId="962"/>
          <ac:spMkLst>
            <pc:docMk/>
            <pc:sldMk cId="3117893737" sldId="3516"/>
            <ac:spMk id="2" creationId="{798BD479-E3EE-4D8F-8952-BC83A370BE93}"/>
          </ac:spMkLst>
        </pc:spChg>
        <pc:spChg chg="ord">
          <ac:chgData name="Sullivan, Courtney (DESE)" userId="bb054bc9-ef4a-419b-8326-5f2044d9e48f" providerId="ADAL" clId="{ED167ACC-0F32-4DD7-9449-8002C52D79CD}" dt="2023-02-23T22:44:55.476" v="5004" actId="13244"/>
          <ac:spMkLst>
            <pc:docMk/>
            <pc:sldMk cId="3117893737" sldId="3516"/>
            <ac:spMk id="3" creationId="{612614EE-848B-4A3C-A58D-80C44200DC43}"/>
          </ac:spMkLst>
        </pc:spChg>
        <pc:picChg chg="mod">
          <ac:chgData name="Sullivan, Courtney (DESE)" userId="bb054bc9-ef4a-419b-8326-5f2044d9e48f" providerId="ADAL" clId="{ED167ACC-0F32-4DD7-9449-8002C52D79CD}" dt="2023-02-23T21:38:35.154" v="1033" actId="962"/>
          <ac:picMkLst>
            <pc:docMk/>
            <pc:sldMk cId="3117893737" sldId="3516"/>
            <ac:picMk id="4" creationId="{6CCEE056-353C-4734-A76C-DCB6A3441A47}"/>
          </ac:picMkLst>
        </pc:picChg>
      </pc:sldChg>
      <pc:sldChg chg="modSp mod">
        <pc:chgData name="Sullivan, Courtney (DESE)" userId="bb054bc9-ef4a-419b-8326-5f2044d9e48f" providerId="ADAL" clId="{ED167ACC-0F32-4DD7-9449-8002C52D79CD}" dt="2023-02-23T22:50:21.001" v="5060" actId="20577"/>
        <pc:sldMkLst>
          <pc:docMk/>
          <pc:sldMk cId="907425454" sldId="3517"/>
        </pc:sldMkLst>
        <pc:spChg chg="mod">
          <ac:chgData name="Sullivan, Courtney (DESE)" userId="bb054bc9-ef4a-419b-8326-5f2044d9e48f" providerId="ADAL" clId="{ED167ACC-0F32-4DD7-9449-8002C52D79CD}" dt="2023-02-23T22:50:21.001" v="5060" actId="20577"/>
          <ac:spMkLst>
            <pc:docMk/>
            <pc:sldMk cId="907425454" sldId="3517"/>
            <ac:spMk id="2" creationId="{5ECF6F5F-594C-4857-9099-5224E0EBB3A0}"/>
          </ac:spMkLst>
        </pc:spChg>
        <pc:picChg chg="mod ord">
          <ac:chgData name="Sullivan, Courtney (DESE)" userId="bb054bc9-ef4a-419b-8326-5f2044d9e48f" providerId="ADAL" clId="{ED167ACC-0F32-4DD7-9449-8002C52D79CD}" dt="2023-02-23T22:45:43.353" v="5010" actId="13244"/>
          <ac:picMkLst>
            <pc:docMk/>
            <pc:sldMk cId="907425454" sldId="3517"/>
            <ac:picMk id="8" creationId="{5D22BE01-6B1C-4CCC-B66B-8095CB33A1FD}"/>
          </ac:picMkLst>
        </pc:picChg>
      </pc:sldChg>
      <pc:sldChg chg="modSp mod">
        <pc:chgData name="Sullivan, Courtney (DESE)" userId="bb054bc9-ef4a-419b-8326-5f2044d9e48f" providerId="ADAL" clId="{ED167ACC-0F32-4DD7-9449-8002C52D79CD}" dt="2023-02-23T22:45:48.528" v="5011" actId="13244"/>
        <pc:sldMkLst>
          <pc:docMk/>
          <pc:sldMk cId="3055040222" sldId="3518"/>
        </pc:sldMkLst>
        <pc:spChg chg="ord">
          <ac:chgData name="Sullivan, Courtney (DESE)" userId="bb054bc9-ef4a-419b-8326-5f2044d9e48f" providerId="ADAL" clId="{ED167ACC-0F32-4DD7-9449-8002C52D79CD}" dt="2023-02-23T22:45:48.528" v="5011" actId="13244"/>
          <ac:spMkLst>
            <pc:docMk/>
            <pc:sldMk cId="3055040222" sldId="3518"/>
            <ac:spMk id="3" creationId="{C73D5799-C387-46A5-ACFF-D6A497499069}"/>
          </ac:spMkLst>
        </pc:spChg>
      </pc:sldChg>
      <pc:sldChg chg="modSp mod">
        <pc:chgData name="Sullivan, Courtney (DESE)" userId="bb054bc9-ef4a-419b-8326-5f2044d9e48f" providerId="ADAL" clId="{ED167ACC-0F32-4DD7-9449-8002C52D79CD}" dt="2023-02-23T22:45:53.197" v="5012" actId="13244"/>
        <pc:sldMkLst>
          <pc:docMk/>
          <pc:sldMk cId="701218952" sldId="3519"/>
        </pc:sldMkLst>
        <pc:spChg chg="ord">
          <ac:chgData name="Sullivan, Courtney (DESE)" userId="bb054bc9-ef4a-419b-8326-5f2044d9e48f" providerId="ADAL" clId="{ED167ACC-0F32-4DD7-9449-8002C52D79CD}" dt="2023-02-23T22:45:53.197" v="5012" actId="13244"/>
          <ac:spMkLst>
            <pc:docMk/>
            <pc:sldMk cId="701218952" sldId="3519"/>
            <ac:spMk id="3" creationId="{5CFDD055-054A-45E5-9147-ECFB12B63226}"/>
          </ac:spMkLst>
        </pc:spChg>
        <pc:picChg chg="mod">
          <ac:chgData name="Sullivan, Courtney (DESE)" userId="bb054bc9-ef4a-419b-8326-5f2044d9e48f" providerId="ADAL" clId="{ED167ACC-0F32-4DD7-9449-8002C52D79CD}" dt="2023-02-23T21:41:19.769" v="1359" actId="962"/>
          <ac:picMkLst>
            <pc:docMk/>
            <pc:sldMk cId="701218952" sldId="3519"/>
            <ac:picMk id="5" creationId="{3FAAD156-CC6F-47D8-AE85-68BC661F48FA}"/>
          </ac:picMkLst>
        </pc:picChg>
      </pc:sldChg>
      <pc:sldChg chg="modSp mod">
        <pc:chgData name="Sullivan, Courtney (DESE)" userId="bb054bc9-ef4a-419b-8326-5f2044d9e48f" providerId="ADAL" clId="{ED167ACC-0F32-4DD7-9449-8002C52D79CD}" dt="2023-02-23T21:41:46.843" v="1447" actId="962"/>
        <pc:sldMkLst>
          <pc:docMk/>
          <pc:sldMk cId="2676406156" sldId="3520"/>
        </pc:sldMkLst>
        <pc:picChg chg="mod">
          <ac:chgData name="Sullivan, Courtney (DESE)" userId="bb054bc9-ef4a-419b-8326-5f2044d9e48f" providerId="ADAL" clId="{ED167ACC-0F32-4DD7-9449-8002C52D79CD}" dt="2023-02-23T21:41:46.843" v="1447" actId="962"/>
          <ac:picMkLst>
            <pc:docMk/>
            <pc:sldMk cId="2676406156" sldId="3520"/>
            <ac:picMk id="11" creationId="{5D144123-3336-4501-9D8C-19B93B96830E}"/>
          </ac:picMkLst>
        </pc:picChg>
      </pc:sldChg>
      <pc:sldChg chg="modSp mod">
        <pc:chgData name="Sullivan, Courtney (DESE)" userId="bb054bc9-ef4a-419b-8326-5f2044d9e48f" providerId="ADAL" clId="{ED167ACC-0F32-4DD7-9449-8002C52D79CD}" dt="2023-02-23T22:45:59.811" v="5013" actId="13244"/>
        <pc:sldMkLst>
          <pc:docMk/>
          <pc:sldMk cId="2601685808" sldId="3521"/>
        </pc:sldMkLst>
        <pc:spChg chg="ord">
          <ac:chgData name="Sullivan, Courtney (DESE)" userId="bb054bc9-ef4a-419b-8326-5f2044d9e48f" providerId="ADAL" clId="{ED167ACC-0F32-4DD7-9449-8002C52D79CD}" dt="2023-02-23T22:45:59.811" v="5013" actId="13244"/>
          <ac:spMkLst>
            <pc:docMk/>
            <pc:sldMk cId="2601685808" sldId="3521"/>
            <ac:spMk id="3" creationId="{646BA212-3EDB-4BE9-97C6-ACD5F5E6409E}"/>
          </ac:spMkLst>
        </pc:spChg>
      </pc:sldChg>
      <pc:sldChg chg="modSp mod">
        <pc:chgData name="Sullivan, Courtney (DESE)" userId="bb054bc9-ef4a-419b-8326-5f2044d9e48f" providerId="ADAL" clId="{ED167ACC-0F32-4DD7-9449-8002C52D79CD}" dt="2023-02-23T22:05:49.797" v="1750" actId="962"/>
        <pc:sldMkLst>
          <pc:docMk/>
          <pc:sldMk cId="858684784" sldId="3523"/>
        </pc:sldMkLst>
        <pc:picChg chg="mod">
          <ac:chgData name="Sullivan, Courtney (DESE)" userId="bb054bc9-ef4a-419b-8326-5f2044d9e48f" providerId="ADAL" clId="{ED167ACC-0F32-4DD7-9449-8002C52D79CD}" dt="2023-02-23T22:05:49.797" v="1750" actId="962"/>
          <ac:picMkLst>
            <pc:docMk/>
            <pc:sldMk cId="858684784" sldId="3523"/>
            <ac:picMk id="4" creationId="{542E96BA-673C-461B-A9EE-7411BFC27ABB}"/>
          </ac:picMkLst>
        </pc:picChg>
        <pc:picChg chg="mod">
          <ac:chgData name="Sullivan, Courtney (DESE)" userId="bb054bc9-ef4a-419b-8326-5f2044d9e48f" providerId="ADAL" clId="{ED167ACC-0F32-4DD7-9449-8002C52D79CD}" dt="2023-02-23T21:42:30.197" v="1604" actId="962"/>
          <ac:picMkLst>
            <pc:docMk/>
            <pc:sldMk cId="858684784" sldId="3523"/>
            <ac:picMk id="6" creationId="{E18DF2A9-7C2D-4D05-B015-2B831240B1F8}"/>
          </ac:picMkLst>
        </pc:picChg>
      </pc:sldChg>
      <pc:sldChg chg="modSp mod">
        <pc:chgData name="Sullivan, Courtney (DESE)" userId="bb054bc9-ef4a-419b-8326-5f2044d9e48f" providerId="ADAL" clId="{ED167ACC-0F32-4DD7-9449-8002C52D79CD}" dt="2023-02-23T22:40:47.468" v="4986" actId="13244"/>
        <pc:sldMkLst>
          <pc:docMk/>
          <pc:sldMk cId="2963353303" sldId="3524"/>
        </pc:sldMkLst>
        <pc:spChg chg="ord">
          <ac:chgData name="Sullivan, Courtney (DESE)" userId="bb054bc9-ef4a-419b-8326-5f2044d9e48f" providerId="ADAL" clId="{ED167ACC-0F32-4DD7-9449-8002C52D79CD}" dt="2023-02-23T22:40:47.468" v="4986" actId="13244"/>
          <ac:spMkLst>
            <pc:docMk/>
            <pc:sldMk cId="2963353303" sldId="3524"/>
            <ac:spMk id="3" creationId="{B6700502-FB42-4363-B2C2-0417A63A5FE3}"/>
          </ac:spMkLst>
        </pc:spChg>
      </pc:sldChg>
      <pc:sldChg chg="addSp modSp mod">
        <pc:chgData name="Sullivan, Courtney (DESE)" userId="bb054bc9-ef4a-419b-8326-5f2044d9e48f" providerId="ADAL" clId="{ED167ACC-0F32-4DD7-9449-8002C52D79CD}" dt="2023-02-23T22:49:53.612" v="5058" actId="13244"/>
        <pc:sldMkLst>
          <pc:docMk/>
          <pc:sldMk cId="1671650745" sldId="3525"/>
        </pc:sldMkLst>
        <pc:spChg chg="add mod">
          <ac:chgData name="Sullivan, Courtney (DESE)" userId="bb054bc9-ef4a-419b-8326-5f2044d9e48f" providerId="ADAL" clId="{ED167ACC-0F32-4DD7-9449-8002C52D79CD}" dt="2023-02-23T22:23:55.705" v="3992" actId="20577"/>
          <ac:spMkLst>
            <pc:docMk/>
            <pc:sldMk cId="1671650745" sldId="3525"/>
            <ac:spMk id="2" creationId="{E727069A-8247-4CB1-B243-D5BE9CD1A6CD}"/>
          </ac:spMkLst>
        </pc:spChg>
        <pc:spChg chg="mod">
          <ac:chgData name="Sullivan, Courtney (DESE)" userId="bb054bc9-ef4a-419b-8326-5f2044d9e48f" providerId="ADAL" clId="{ED167ACC-0F32-4DD7-9449-8002C52D79CD}" dt="2023-02-23T22:32:01.536" v="4972" actId="207"/>
          <ac:spMkLst>
            <pc:docMk/>
            <pc:sldMk cId="1671650745" sldId="3525"/>
            <ac:spMk id="27" creationId="{24012493-AB46-F91C-8E30-E2F51F220C03}"/>
          </ac:spMkLst>
        </pc:spChg>
        <pc:spChg chg="mod">
          <ac:chgData name="Sullivan, Courtney (DESE)" userId="bb054bc9-ef4a-419b-8326-5f2044d9e48f" providerId="ADAL" clId="{ED167ACC-0F32-4DD7-9449-8002C52D79CD}" dt="2023-02-23T21:34:07.651" v="143" actId="962"/>
          <ac:spMkLst>
            <pc:docMk/>
            <pc:sldMk cId="1671650745" sldId="3525"/>
            <ac:spMk id="29" creationId="{95319BFE-937A-0D95-14B7-262A8B5E9B89}"/>
          </ac:spMkLst>
        </pc:spChg>
        <pc:picChg chg="mod">
          <ac:chgData name="Sullivan, Courtney (DESE)" userId="bb054bc9-ef4a-419b-8326-5f2044d9e48f" providerId="ADAL" clId="{ED167ACC-0F32-4DD7-9449-8002C52D79CD}" dt="2023-02-23T21:33:21.571" v="81" actId="962"/>
          <ac:picMkLst>
            <pc:docMk/>
            <pc:sldMk cId="1671650745" sldId="3525"/>
            <ac:picMk id="7" creationId="{8E676409-511F-CA13-6B63-27025EFA54AF}"/>
          </ac:picMkLst>
        </pc:picChg>
        <pc:picChg chg="mod ord">
          <ac:chgData name="Sullivan, Courtney (DESE)" userId="bb054bc9-ef4a-419b-8326-5f2044d9e48f" providerId="ADAL" clId="{ED167ACC-0F32-4DD7-9449-8002C52D79CD}" dt="2023-02-23T22:49:53.612" v="5058" actId="13244"/>
          <ac:picMkLst>
            <pc:docMk/>
            <pc:sldMk cId="1671650745" sldId="3525"/>
            <ac:picMk id="9" creationId="{94228557-9A88-82CA-078F-9A7741A92C08}"/>
          </ac:picMkLst>
        </pc:picChg>
        <pc:picChg chg="mod">
          <ac:chgData name="Sullivan, Courtney (DESE)" userId="bb054bc9-ef4a-419b-8326-5f2044d9e48f" providerId="ADAL" clId="{ED167ACC-0F32-4DD7-9449-8002C52D79CD}" dt="2023-02-23T21:33:37.995" v="89" actId="962"/>
          <ac:picMkLst>
            <pc:docMk/>
            <pc:sldMk cId="1671650745" sldId="3525"/>
            <ac:picMk id="11" creationId="{A35021B7-71B8-D5F5-780D-967F7C36EA29}"/>
          </ac:picMkLst>
        </pc:picChg>
        <pc:picChg chg="mod">
          <ac:chgData name="Sullivan, Courtney (DESE)" userId="bb054bc9-ef4a-419b-8326-5f2044d9e48f" providerId="ADAL" clId="{ED167ACC-0F32-4DD7-9449-8002C52D79CD}" dt="2023-02-23T21:33:44.511" v="93" actId="962"/>
          <ac:picMkLst>
            <pc:docMk/>
            <pc:sldMk cId="1671650745" sldId="3525"/>
            <ac:picMk id="13" creationId="{26310812-563D-B77F-895D-2E5CACFBF865}"/>
          </ac:picMkLst>
        </pc:picChg>
        <pc:picChg chg="mod">
          <ac:chgData name="Sullivan, Courtney (DESE)" userId="bb054bc9-ef4a-419b-8326-5f2044d9e48f" providerId="ADAL" clId="{ED167ACC-0F32-4DD7-9449-8002C52D79CD}" dt="2023-02-23T21:33:51.080" v="97" actId="962"/>
          <ac:picMkLst>
            <pc:docMk/>
            <pc:sldMk cId="1671650745" sldId="3525"/>
            <ac:picMk id="23" creationId="{D84B0F33-01A8-C3AC-AD1A-FD578822FE05}"/>
          </ac:picMkLst>
        </pc:picChg>
      </pc:sldChg>
      <pc:sldChg chg="addSp modSp mod">
        <pc:chgData name="Sullivan, Courtney (DESE)" userId="bb054bc9-ef4a-419b-8326-5f2044d9e48f" providerId="ADAL" clId="{ED167ACC-0F32-4DD7-9449-8002C52D79CD}" dt="2023-02-23T22:50:02.635" v="5059" actId="13244"/>
        <pc:sldMkLst>
          <pc:docMk/>
          <pc:sldMk cId="2540931394" sldId="3526"/>
        </pc:sldMkLst>
        <pc:spChg chg="add mod">
          <ac:chgData name="Sullivan, Courtney (DESE)" userId="bb054bc9-ef4a-419b-8326-5f2044d9e48f" providerId="ADAL" clId="{ED167ACC-0F32-4DD7-9449-8002C52D79CD}" dt="2023-02-23T22:24:19.133" v="4038" actId="20577"/>
          <ac:spMkLst>
            <pc:docMk/>
            <pc:sldMk cId="2540931394" sldId="3526"/>
            <ac:spMk id="2" creationId="{87456F3D-1290-44E8-A9D8-40168681BF3C}"/>
          </ac:spMkLst>
        </pc:spChg>
        <pc:spChg chg="mod">
          <ac:chgData name="Sullivan, Courtney (DESE)" userId="bb054bc9-ef4a-419b-8326-5f2044d9e48f" providerId="ADAL" clId="{ED167ACC-0F32-4DD7-9449-8002C52D79CD}" dt="2023-02-23T22:32:04.560" v="4973" actId="207"/>
          <ac:spMkLst>
            <pc:docMk/>
            <pc:sldMk cId="2540931394" sldId="3526"/>
            <ac:spMk id="27" creationId="{24012493-AB46-F91C-8E30-E2F51F220C03}"/>
          </ac:spMkLst>
        </pc:spChg>
        <pc:spChg chg="mod">
          <ac:chgData name="Sullivan, Courtney (DESE)" userId="bb054bc9-ef4a-419b-8326-5f2044d9e48f" providerId="ADAL" clId="{ED167ACC-0F32-4DD7-9449-8002C52D79CD}" dt="2023-02-23T21:38:03.395" v="925" actId="962"/>
          <ac:spMkLst>
            <pc:docMk/>
            <pc:sldMk cId="2540931394" sldId="3526"/>
            <ac:spMk id="29" creationId="{95319BFE-937A-0D95-14B7-262A8B5E9B89}"/>
          </ac:spMkLst>
        </pc:spChg>
        <pc:picChg chg="mod">
          <ac:chgData name="Sullivan, Courtney (DESE)" userId="bb054bc9-ef4a-419b-8326-5f2044d9e48f" providerId="ADAL" clId="{ED167ACC-0F32-4DD7-9449-8002C52D79CD}" dt="2023-02-23T21:37:11.364" v="825" actId="962"/>
          <ac:picMkLst>
            <pc:docMk/>
            <pc:sldMk cId="2540931394" sldId="3526"/>
            <ac:picMk id="7" creationId="{8E676409-511F-CA13-6B63-27025EFA54AF}"/>
          </ac:picMkLst>
        </pc:picChg>
        <pc:picChg chg="mod">
          <ac:chgData name="Sullivan, Courtney (DESE)" userId="bb054bc9-ef4a-419b-8326-5f2044d9e48f" providerId="ADAL" clId="{ED167ACC-0F32-4DD7-9449-8002C52D79CD}" dt="2023-02-23T21:37:18.880" v="829" actId="962"/>
          <ac:picMkLst>
            <pc:docMk/>
            <pc:sldMk cId="2540931394" sldId="3526"/>
            <ac:picMk id="9" creationId="{94228557-9A88-82CA-078F-9A7741A92C08}"/>
          </ac:picMkLst>
        </pc:picChg>
        <pc:picChg chg="mod ord">
          <ac:chgData name="Sullivan, Courtney (DESE)" userId="bb054bc9-ef4a-419b-8326-5f2044d9e48f" providerId="ADAL" clId="{ED167ACC-0F32-4DD7-9449-8002C52D79CD}" dt="2023-02-23T22:50:02.635" v="5059" actId="13244"/>
          <ac:picMkLst>
            <pc:docMk/>
            <pc:sldMk cId="2540931394" sldId="3526"/>
            <ac:picMk id="11" creationId="{A35021B7-71B8-D5F5-780D-967F7C36EA29}"/>
          </ac:picMkLst>
        </pc:picChg>
        <pc:picChg chg="mod">
          <ac:chgData name="Sullivan, Courtney (DESE)" userId="bb054bc9-ef4a-419b-8326-5f2044d9e48f" providerId="ADAL" clId="{ED167ACC-0F32-4DD7-9449-8002C52D79CD}" dt="2023-02-23T21:37:32.571" v="837" actId="962"/>
          <ac:picMkLst>
            <pc:docMk/>
            <pc:sldMk cId="2540931394" sldId="3526"/>
            <ac:picMk id="13" creationId="{26310812-563D-B77F-895D-2E5CACFBF865}"/>
          </ac:picMkLst>
        </pc:picChg>
        <pc:picChg chg="mod">
          <ac:chgData name="Sullivan, Courtney (DESE)" userId="bb054bc9-ef4a-419b-8326-5f2044d9e48f" providerId="ADAL" clId="{ED167ACC-0F32-4DD7-9449-8002C52D79CD}" dt="2023-02-23T21:37:39.538" v="841" actId="962"/>
          <ac:picMkLst>
            <pc:docMk/>
            <pc:sldMk cId="2540931394" sldId="3526"/>
            <ac:picMk id="23" creationId="{D84B0F33-01A8-C3AC-AD1A-FD578822FE05}"/>
          </ac:picMkLst>
        </pc:picChg>
      </pc:sldChg>
      <pc:sldChg chg="modSp mod">
        <pc:chgData name="Sullivan, Courtney (DESE)" userId="bb054bc9-ef4a-419b-8326-5f2044d9e48f" providerId="ADAL" clId="{ED167ACC-0F32-4DD7-9449-8002C52D79CD}" dt="2023-02-23T22:44:20.470" v="5000" actId="13244"/>
        <pc:sldMkLst>
          <pc:docMk/>
          <pc:sldMk cId="641285984" sldId="3527"/>
        </pc:sldMkLst>
        <pc:spChg chg="ord">
          <ac:chgData name="Sullivan, Courtney (DESE)" userId="bb054bc9-ef4a-419b-8326-5f2044d9e48f" providerId="ADAL" clId="{ED167ACC-0F32-4DD7-9449-8002C52D79CD}" dt="2023-02-23T22:44:20.470" v="5000" actId="13244"/>
          <ac:spMkLst>
            <pc:docMk/>
            <pc:sldMk cId="641285984" sldId="3527"/>
            <ac:spMk id="3" creationId="{F23F731F-6DD1-4DA1-8758-B776566BB583}"/>
          </ac:spMkLst>
        </pc:spChg>
      </pc:sldChg>
      <pc:sldChg chg="modSp mod">
        <pc:chgData name="Sullivan, Courtney (DESE)" userId="bb054bc9-ef4a-419b-8326-5f2044d9e48f" providerId="ADAL" clId="{ED167ACC-0F32-4DD7-9449-8002C52D79CD}" dt="2023-02-23T22:45:20.168" v="5008" actId="13244"/>
        <pc:sldMkLst>
          <pc:docMk/>
          <pc:sldMk cId="4135369927" sldId="3528"/>
        </pc:sldMkLst>
        <pc:spChg chg="ord">
          <ac:chgData name="Sullivan, Courtney (DESE)" userId="bb054bc9-ef4a-419b-8326-5f2044d9e48f" providerId="ADAL" clId="{ED167ACC-0F32-4DD7-9449-8002C52D79CD}" dt="2023-02-23T22:45:20.168" v="5008" actId="13244"/>
          <ac:spMkLst>
            <pc:docMk/>
            <pc:sldMk cId="4135369927" sldId="3528"/>
            <ac:spMk id="3" creationId="{EEE736FB-0474-4172-A57C-351D211AE80A}"/>
          </ac:spMkLst>
        </pc:spChg>
      </pc:sldChg>
      <pc:sldChg chg="modSp mod">
        <pc:chgData name="Sullivan, Courtney (DESE)" userId="bb054bc9-ef4a-419b-8326-5f2044d9e48f" providerId="ADAL" clId="{ED167ACC-0F32-4DD7-9449-8002C52D79CD}" dt="2023-02-23T21:34:52.750" v="197" actId="962"/>
        <pc:sldMkLst>
          <pc:docMk/>
          <pc:sldMk cId="3974104249" sldId="3529"/>
        </pc:sldMkLst>
        <pc:picChg chg="mod">
          <ac:chgData name="Sullivan, Courtney (DESE)" userId="bb054bc9-ef4a-419b-8326-5f2044d9e48f" providerId="ADAL" clId="{ED167ACC-0F32-4DD7-9449-8002C52D79CD}" dt="2023-02-23T21:34:52.750" v="197" actId="962"/>
          <ac:picMkLst>
            <pc:docMk/>
            <pc:sldMk cId="3974104249" sldId="3529"/>
            <ac:picMk id="5" creationId="{EE6F0AB1-E75A-4097-BE91-0F4BA7540BCA}"/>
          </ac:picMkLst>
        </pc:picChg>
      </pc:sldChg>
      <pc:sldChg chg="modSp mod">
        <pc:chgData name="Sullivan, Courtney (DESE)" userId="bb054bc9-ef4a-419b-8326-5f2044d9e48f" providerId="ADAL" clId="{ED167ACC-0F32-4DD7-9449-8002C52D79CD}" dt="2023-02-23T22:47:01.724" v="5021" actId="13244"/>
        <pc:sldMkLst>
          <pc:docMk/>
          <pc:sldMk cId="2223236999" sldId="3531"/>
        </pc:sldMkLst>
        <pc:spChg chg="ord">
          <ac:chgData name="Sullivan, Courtney (DESE)" userId="bb054bc9-ef4a-419b-8326-5f2044d9e48f" providerId="ADAL" clId="{ED167ACC-0F32-4DD7-9449-8002C52D79CD}" dt="2023-02-23T22:47:01.724" v="5021" actId="13244"/>
          <ac:spMkLst>
            <pc:docMk/>
            <pc:sldMk cId="2223236999" sldId="3531"/>
            <ac:spMk id="3" creationId="{4F4DE7BA-B311-44CC-9C9C-440F07D4A43E}"/>
          </ac:spMkLst>
        </pc:spChg>
      </pc:sldChg>
      <pc:sldChg chg="modSp mod">
        <pc:chgData name="Sullivan, Courtney (DESE)" userId="bb054bc9-ef4a-419b-8326-5f2044d9e48f" providerId="ADAL" clId="{ED167ACC-0F32-4DD7-9449-8002C52D79CD}" dt="2023-02-23T22:46:04.422" v="5014" actId="13244"/>
        <pc:sldMkLst>
          <pc:docMk/>
          <pc:sldMk cId="871356794" sldId="3533"/>
        </pc:sldMkLst>
        <pc:spChg chg="ord">
          <ac:chgData name="Sullivan, Courtney (DESE)" userId="bb054bc9-ef4a-419b-8326-5f2044d9e48f" providerId="ADAL" clId="{ED167ACC-0F32-4DD7-9449-8002C52D79CD}" dt="2023-02-23T22:46:04.422" v="5014" actId="13244"/>
          <ac:spMkLst>
            <pc:docMk/>
            <pc:sldMk cId="871356794" sldId="3533"/>
            <ac:spMk id="3" creationId="{684FE5E4-1AC1-41F8-A359-3F821993A451}"/>
          </ac:spMkLst>
        </pc:spChg>
      </pc:sldChg>
      <pc:sldChg chg="modSp mod">
        <pc:chgData name="Sullivan, Courtney (DESE)" userId="bb054bc9-ef4a-419b-8326-5f2044d9e48f" providerId="ADAL" clId="{ED167ACC-0F32-4DD7-9449-8002C52D79CD}" dt="2023-02-23T21:42:08.288" v="1486" actId="962"/>
        <pc:sldMkLst>
          <pc:docMk/>
          <pc:sldMk cId="2968547483" sldId="3535"/>
        </pc:sldMkLst>
        <pc:spChg chg="mod">
          <ac:chgData name="Sullivan, Courtney (DESE)" userId="bb054bc9-ef4a-419b-8326-5f2044d9e48f" providerId="ADAL" clId="{ED167ACC-0F32-4DD7-9449-8002C52D79CD}" dt="2023-02-23T21:42:01.994" v="1485" actId="962"/>
          <ac:spMkLst>
            <pc:docMk/>
            <pc:sldMk cId="2968547483" sldId="3535"/>
            <ac:spMk id="7" creationId="{7456BE22-98D4-4363-9261-6BBF3FED072F}"/>
          </ac:spMkLst>
        </pc:spChg>
        <pc:cxnChg chg="mod">
          <ac:chgData name="Sullivan, Courtney (DESE)" userId="bb054bc9-ef4a-419b-8326-5f2044d9e48f" providerId="ADAL" clId="{ED167ACC-0F32-4DD7-9449-8002C52D79CD}" dt="2023-02-23T21:42:08.288" v="1486" actId="962"/>
          <ac:cxnSpMkLst>
            <pc:docMk/>
            <pc:sldMk cId="2968547483" sldId="3535"/>
            <ac:cxnSpMk id="9" creationId="{69C62E2B-4A84-4F2F-863F-97F51C2BA720}"/>
          </ac:cxnSpMkLst>
        </pc:cxnChg>
      </pc:sldChg>
      <pc:sldChg chg="modSp mod">
        <pc:chgData name="Sullivan, Courtney (DESE)" userId="bb054bc9-ef4a-419b-8326-5f2044d9e48f" providerId="ADAL" clId="{ED167ACC-0F32-4DD7-9449-8002C52D79CD}" dt="2023-02-23T22:46:07.591" v="5015" actId="13244"/>
        <pc:sldMkLst>
          <pc:docMk/>
          <pc:sldMk cId="3047225335" sldId="3536"/>
        </pc:sldMkLst>
        <pc:spChg chg="ord">
          <ac:chgData name="Sullivan, Courtney (DESE)" userId="bb054bc9-ef4a-419b-8326-5f2044d9e48f" providerId="ADAL" clId="{ED167ACC-0F32-4DD7-9449-8002C52D79CD}" dt="2023-02-23T22:46:07.591" v="5015" actId="13244"/>
          <ac:spMkLst>
            <pc:docMk/>
            <pc:sldMk cId="3047225335" sldId="3536"/>
            <ac:spMk id="3" creationId="{A885201B-583B-42EA-AB9E-4746A8090A58}"/>
          </ac:spMkLst>
        </pc:spChg>
      </pc:sldChg>
      <pc:sldChg chg="modSp mod">
        <pc:chgData name="Sullivan, Courtney (DESE)" userId="bb054bc9-ef4a-419b-8326-5f2044d9e48f" providerId="ADAL" clId="{ED167ACC-0F32-4DD7-9449-8002C52D79CD}" dt="2023-02-23T22:46:12.587" v="5016" actId="13244"/>
        <pc:sldMkLst>
          <pc:docMk/>
          <pc:sldMk cId="3852851979" sldId="3537"/>
        </pc:sldMkLst>
        <pc:spChg chg="ord">
          <ac:chgData name="Sullivan, Courtney (DESE)" userId="bb054bc9-ef4a-419b-8326-5f2044d9e48f" providerId="ADAL" clId="{ED167ACC-0F32-4DD7-9449-8002C52D79CD}" dt="2023-02-23T22:46:12.587" v="5016" actId="13244"/>
          <ac:spMkLst>
            <pc:docMk/>
            <pc:sldMk cId="3852851979" sldId="3537"/>
            <ac:spMk id="3" creationId="{CC6554E5-457E-4716-AFBC-0575F1B41AD6}"/>
          </ac:spMkLst>
        </pc:spChg>
      </pc:sldChg>
      <pc:sldChg chg="modSp mod">
        <pc:chgData name="Sullivan, Courtney (DESE)" userId="bb054bc9-ef4a-419b-8326-5f2044d9e48f" providerId="ADAL" clId="{ED167ACC-0F32-4DD7-9449-8002C52D79CD}" dt="2023-02-23T22:46:18.366" v="5017" actId="13244"/>
        <pc:sldMkLst>
          <pc:docMk/>
          <pc:sldMk cId="3505622624" sldId="3538"/>
        </pc:sldMkLst>
        <pc:spChg chg="ord">
          <ac:chgData name="Sullivan, Courtney (DESE)" userId="bb054bc9-ef4a-419b-8326-5f2044d9e48f" providerId="ADAL" clId="{ED167ACC-0F32-4DD7-9449-8002C52D79CD}" dt="2023-02-23T22:46:18.366" v="5017" actId="13244"/>
          <ac:spMkLst>
            <pc:docMk/>
            <pc:sldMk cId="3505622624" sldId="3538"/>
            <ac:spMk id="3" creationId="{4DBF17BD-3C40-4C13-98A6-EA914260040F}"/>
          </ac:spMkLst>
        </pc:spChg>
        <pc:picChg chg="mod">
          <ac:chgData name="Sullivan, Courtney (DESE)" userId="bb054bc9-ef4a-419b-8326-5f2044d9e48f" providerId="ADAL" clId="{ED167ACC-0F32-4DD7-9449-8002C52D79CD}" dt="2023-02-23T22:06:45.668" v="1868" actId="962"/>
          <ac:picMkLst>
            <pc:docMk/>
            <pc:sldMk cId="3505622624" sldId="3538"/>
            <ac:picMk id="5" creationId="{EA5EF933-D457-42DD-88CA-811FB2B06656}"/>
          </ac:picMkLst>
        </pc:picChg>
      </pc:sldChg>
      <pc:sldChg chg="modSp mod">
        <pc:chgData name="Sullivan, Courtney (DESE)" userId="bb054bc9-ef4a-419b-8326-5f2044d9e48f" providerId="ADAL" clId="{ED167ACC-0F32-4DD7-9449-8002C52D79CD}" dt="2023-02-23T22:46:23.302" v="5018" actId="13244"/>
        <pc:sldMkLst>
          <pc:docMk/>
          <pc:sldMk cId="2108981095" sldId="3539"/>
        </pc:sldMkLst>
        <pc:spChg chg="ord">
          <ac:chgData name="Sullivan, Courtney (DESE)" userId="bb054bc9-ef4a-419b-8326-5f2044d9e48f" providerId="ADAL" clId="{ED167ACC-0F32-4DD7-9449-8002C52D79CD}" dt="2023-02-23T22:46:23.302" v="5018" actId="13244"/>
          <ac:spMkLst>
            <pc:docMk/>
            <pc:sldMk cId="2108981095" sldId="3539"/>
            <ac:spMk id="3" creationId="{769D9CAA-291C-4649-BD16-BEB3BC21F735}"/>
          </ac:spMkLst>
        </pc:spChg>
      </pc:sldChg>
      <pc:sldChg chg="addSp modSp mod">
        <pc:chgData name="Sullivan, Courtney (DESE)" userId="bb054bc9-ef4a-419b-8326-5f2044d9e48f" providerId="ADAL" clId="{ED167ACC-0F32-4DD7-9449-8002C52D79CD}" dt="2023-02-23T22:47:19.813" v="5024" actId="13244"/>
        <pc:sldMkLst>
          <pc:docMk/>
          <pc:sldMk cId="3108159310" sldId="3541"/>
        </pc:sldMkLst>
        <pc:spChg chg="add mod ord">
          <ac:chgData name="Sullivan, Courtney (DESE)" userId="bb054bc9-ef4a-419b-8326-5f2044d9e48f" providerId="ADAL" clId="{ED167ACC-0F32-4DD7-9449-8002C52D79CD}" dt="2023-02-23T22:47:16.846" v="5023" actId="13244"/>
          <ac:spMkLst>
            <pc:docMk/>
            <pc:sldMk cId="3108159310" sldId="3541"/>
            <ac:spMk id="2" creationId="{86D02941-8FAE-42E7-A774-0A4E66ADFE92}"/>
          </ac:spMkLst>
        </pc:spChg>
        <pc:spChg chg="ord">
          <ac:chgData name="Sullivan, Courtney (DESE)" userId="bb054bc9-ef4a-419b-8326-5f2044d9e48f" providerId="ADAL" clId="{ED167ACC-0F32-4DD7-9449-8002C52D79CD}" dt="2023-02-23T22:47:19.813" v="5024" actId="13244"/>
          <ac:spMkLst>
            <pc:docMk/>
            <pc:sldMk cId="3108159310" sldId="3541"/>
            <ac:spMk id="3" creationId="{35BF918A-EA81-4840-9004-CEC438D06207}"/>
          </ac:spMkLst>
        </pc:spChg>
        <pc:picChg chg="mod">
          <ac:chgData name="Sullivan, Courtney (DESE)" userId="bb054bc9-ef4a-419b-8326-5f2044d9e48f" providerId="ADAL" clId="{ED167ACC-0F32-4DD7-9449-8002C52D79CD}" dt="2023-02-23T22:08:56.867" v="2292" actId="962"/>
          <ac:picMkLst>
            <pc:docMk/>
            <pc:sldMk cId="3108159310" sldId="3541"/>
            <ac:picMk id="5" creationId="{F0313411-CD43-4F3F-BD04-C7B7E102CD30}"/>
          </ac:picMkLst>
        </pc:picChg>
        <pc:picChg chg="mod">
          <ac:chgData name="Sullivan, Courtney (DESE)" userId="bb054bc9-ef4a-419b-8326-5f2044d9e48f" providerId="ADAL" clId="{ED167ACC-0F32-4DD7-9449-8002C52D79CD}" dt="2023-02-23T22:09:21.639" v="2376" actId="962"/>
          <ac:picMkLst>
            <pc:docMk/>
            <pc:sldMk cId="3108159310" sldId="3541"/>
            <ac:picMk id="7" creationId="{F4BBE3EA-0485-49AB-9C38-09EEE7E2B3B4}"/>
          </ac:picMkLst>
        </pc:picChg>
      </pc:sldChg>
      <pc:sldChg chg="addSp modSp mod">
        <pc:chgData name="Sullivan, Courtney (DESE)" userId="bb054bc9-ef4a-419b-8326-5f2044d9e48f" providerId="ADAL" clId="{ED167ACC-0F32-4DD7-9449-8002C52D79CD}" dt="2023-02-23T22:47:31.206" v="5025" actId="13244"/>
        <pc:sldMkLst>
          <pc:docMk/>
          <pc:sldMk cId="377307097" sldId="3542"/>
        </pc:sldMkLst>
        <pc:spChg chg="add mod ord">
          <ac:chgData name="Sullivan, Courtney (DESE)" userId="bb054bc9-ef4a-419b-8326-5f2044d9e48f" providerId="ADAL" clId="{ED167ACC-0F32-4DD7-9449-8002C52D79CD}" dt="2023-02-23T22:47:31.206" v="5025" actId="13244"/>
          <ac:spMkLst>
            <pc:docMk/>
            <pc:sldMk cId="377307097" sldId="3542"/>
            <ac:spMk id="2" creationId="{9F5B1EDE-F4A4-4C6E-9F18-4E52717153A6}"/>
          </ac:spMkLst>
        </pc:spChg>
        <pc:picChg chg="mod">
          <ac:chgData name="Sullivan, Courtney (DESE)" userId="bb054bc9-ef4a-419b-8326-5f2044d9e48f" providerId="ADAL" clId="{ED167ACC-0F32-4DD7-9449-8002C52D79CD}" dt="2023-02-23T22:09:45.483" v="2480" actId="962"/>
          <ac:picMkLst>
            <pc:docMk/>
            <pc:sldMk cId="377307097" sldId="3542"/>
            <ac:picMk id="5" creationId="{B62C3E03-C4F9-4EB4-B209-DCC2AFA918D1}"/>
          </ac:picMkLst>
        </pc:picChg>
      </pc:sldChg>
      <pc:sldChg chg="addSp modSp mod">
        <pc:chgData name="Sullivan, Courtney (DESE)" userId="bb054bc9-ef4a-419b-8326-5f2044d9e48f" providerId="ADAL" clId="{ED167ACC-0F32-4DD7-9449-8002C52D79CD}" dt="2023-02-23T22:47:35.670" v="5026" actId="13244"/>
        <pc:sldMkLst>
          <pc:docMk/>
          <pc:sldMk cId="1382878038" sldId="3543"/>
        </pc:sldMkLst>
        <pc:spChg chg="add mod ord">
          <ac:chgData name="Sullivan, Courtney (DESE)" userId="bb054bc9-ef4a-419b-8326-5f2044d9e48f" providerId="ADAL" clId="{ED167ACC-0F32-4DD7-9449-8002C52D79CD}" dt="2023-02-23T22:47:35.670" v="5026" actId="13244"/>
          <ac:spMkLst>
            <pc:docMk/>
            <pc:sldMk cId="1382878038" sldId="3543"/>
            <ac:spMk id="2" creationId="{597A5B05-7941-43C2-9D67-26D0E3377F25}"/>
          </ac:spMkLst>
        </pc:spChg>
        <pc:picChg chg="mod">
          <ac:chgData name="Sullivan, Courtney (DESE)" userId="bb054bc9-ef4a-419b-8326-5f2044d9e48f" providerId="ADAL" clId="{ED167ACC-0F32-4DD7-9449-8002C52D79CD}" dt="2023-02-23T22:10:10.093" v="2590" actId="962"/>
          <ac:picMkLst>
            <pc:docMk/>
            <pc:sldMk cId="1382878038" sldId="3543"/>
            <ac:picMk id="3" creationId="{CD68376B-C137-4BE5-BC78-9E7A077C82AB}"/>
          </ac:picMkLst>
        </pc:picChg>
      </pc:sldChg>
      <pc:sldChg chg="addSp modSp mod">
        <pc:chgData name="Sullivan, Courtney (DESE)" userId="bb054bc9-ef4a-419b-8326-5f2044d9e48f" providerId="ADAL" clId="{ED167ACC-0F32-4DD7-9449-8002C52D79CD}" dt="2023-02-23T22:47:43.537" v="5027" actId="13244"/>
        <pc:sldMkLst>
          <pc:docMk/>
          <pc:sldMk cId="2744119642" sldId="3544"/>
        </pc:sldMkLst>
        <pc:spChg chg="add mod ord">
          <ac:chgData name="Sullivan, Courtney (DESE)" userId="bb054bc9-ef4a-419b-8326-5f2044d9e48f" providerId="ADAL" clId="{ED167ACC-0F32-4DD7-9449-8002C52D79CD}" dt="2023-02-23T22:47:43.537" v="5027" actId="13244"/>
          <ac:spMkLst>
            <pc:docMk/>
            <pc:sldMk cId="2744119642" sldId="3544"/>
            <ac:spMk id="2" creationId="{46E7DC83-0680-4584-9B7D-37A237BD669D}"/>
          </ac:spMkLst>
        </pc:spChg>
        <pc:picChg chg="mod">
          <ac:chgData name="Sullivan, Courtney (DESE)" userId="bb054bc9-ef4a-419b-8326-5f2044d9e48f" providerId="ADAL" clId="{ED167ACC-0F32-4DD7-9449-8002C52D79CD}" dt="2023-02-23T22:10:38.889" v="2760" actId="962"/>
          <ac:picMkLst>
            <pc:docMk/>
            <pc:sldMk cId="2744119642" sldId="3544"/>
            <ac:picMk id="3" creationId="{C91EB3A9-CA89-48DB-9D0F-2A04305B3939}"/>
          </ac:picMkLst>
        </pc:picChg>
        <pc:picChg chg="mod">
          <ac:chgData name="Sullivan, Courtney (DESE)" userId="bb054bc9-ef4a-419b-8326-5f2044d9e48f" providerId="ADAL" clId="{ED167ACC-0F32-4DD7-9449-8002C52D79CD}" dt="2023-02-23T22:10:56.383" v="2832" actId="962"/>
          <ac:picMkLst>
            <pc:docMk/>
            <pc:sldMk cId="2744119642" sldId="3544"/>
            <ac:picMk id="5" creationId="{20738680-40A2-4E37-9186-753E36614031}"/>
          </ac:picMkLst>
        </pc:picChg>
      </pc:sldChg>
      <pc:sldChg chg="addSp modSp mod">
        <pc:chgData name="Sullivan, Courtney (DESE)" userId="bb054bc9-ef4a-419b-8326-5f2044d9e48f" providerId="ADAL" clId="{ED167ACC-0F32-4DD7-9449-8002C52D79CD}" dt="2023-02-23T22:47:56.001" v="5028" actId="13244"/>
        <pc:sldMkLst>
          <pc:docMk/>
          <pc:sldMk cId="1966351141" sldId="3545"/>
        </pc:sldMkLst>
        <pc:spChg chg="add mod ord">
          <ac:chgData name="Sullivan, Courtney (DESE)" userId="bb054bc9-ef4a-419b-8326-5f2044d9e48f" providerId="ADAL" clId="{ED167ACC-0F32-4DD7-9449-8002C52D79CD}" dt="2023-02-23T22:47:56.001" v="5028" actId="13244"/>
          <ac:spMkLst>
            <pc:docMk/>
            <pc:sldMk cId="1966351141" sldId="3545"/>
            <ac:spMk id="2" creationId="{E6016936-9D23-487D-8F12-D84E40D706A4}"/>
          </ac:spMkLst>
        </pc:spChg>
        <pc:picChg chg="mod">
          <ac:chgData name="Sullivan, Courtney (DESE)" userId="bb054bc9-ef4a-419b-8326-5f2044d9e48f" providerId="ADAL" clId="{ED167ACC-0F32-4DD7-9449-8002C52D79CD}" dt="2023-02-23T22:11:15.527" v="2892" actId="962"/>
          <ac:picMkLst>
            <pc:docMk/>
            <pc:sldMk cId="1966351141" sldId="3545"/>
            <ac:picMk id="3" creationId="{3A4179C0-3AC5-4EC6-AAD4-EEACD3756FFA}"/>
          </ac:picMkLst>
        </pc:picChg>
        <pc:picChg chg="mod">
          <ac:chgData name="Sullivan, Courtney (DESE)" userId="bb054bc9-ef4a-419b-8326-5f2044d9e48f" providerId="ADAL" clId="{ED167ACC-0F32-4DD7-9449-8002C52D79CD}" dt="2023-02-23T22:11:23.686" v="2894" actId="962"/>
          <ac:picMkLst>
            <pc:docMk/>
            <pc:sldMk cId="1966351141" sldId="3545"/>
            <ac:picMk id="5" creationId="{9DB4831C-ACDA-4AB8-9198-AB09C2AA89F6}"/>
          </ac:picMkLst>
        </pc:picChg>
      </pc:sldChg>
      <pc:sldChg chg="addSp modSp mod">
        <pc:chgData name="Sullivan, Courtney (DESE)" userId="bb054bc9-ef4a-419b-8326-5f2044d9e48f" providerId="ADAL" clId="{ED167ACC-0F32-4DD7-9449-8002C52D79CD}" dt="2023-02-23T22:48:07.003" v="5029" actId="13244"/>
        <pc:sldMkLst>
          <pc:docMk/>
          <pc:sldMk cId="3602729080" sldId="3546"/>
        </pc:sldMkLst>
        <pc:spChg chg="add mod ord">
          <ac:chgData name="Sullivan, Courtney (DESE)" userId="bb054bc9-ef4a-419b-8326-5f2044d9e48f" providerId="ADAL" clId="{ED167ACC-0F32-4DD7-9449-8002C52D79CD}" dt="2023-02-23T22:48:07.003" v="5029" actId="13244"/>
          <ac:spMkLst>
            <pc:docMk/>
            <pc:sldMk cId="3602729080" sldId="3546"/>
            <ac:spMk id="2" creationId="{C03E98FC-DCA5-431C-AA8F-847CA1A341BF}"/>
          </ac:spMkLst>
        </pc:spChg>
        <pc:picChg chg="mod">
          <ac:chgData name="Sullivan, Courtney (DESE)" userId="bb054bc9-ef4a-419b-8326-5f2044d9e48f" providerId="ADAL" clId="{ED167ACC-0F32-4DD7-9449-8002C52D79CD}" dt="2023-02-23T22:11:50.529" v="3020" actId="962"/>
          <ac:picMkLst>
            <pc:docMk/>
            <pc:sldMk cId="3602729080" sldId="3546"/>
            <ac:picMk id="3" creationId="{85758186-9C0A-474E-996C-32A8C2D669A2}"/>
          </ac:picMkLst>
        </pc:picChg>
        <pc:picChg chg="mod">
          <ac:chgData name="Sullivan, Courtney (DESE)" userId="bb054bc9-ef4a-419b-8326-5f2044d9e48f" providerId="ADAL" clId="{ED167ACC-0F32-4DD7-9449-8002C52D79CD}" dt="2023-02-23T22:11:58.842" v="3022" actId="962"/>
          <ac:picMkLst>
            <pc:docMk/>
            <pc:sldMk cId="3602729080" sldId="3546"/>
            <ac:picMk id="5" creationId="{995E35FE-C950-4FBE-A847-92F1CB550E18}"/>
          </ac:picMkLst>
        </pc:picChg>
      </pc:sldChg>
      <pc:sldChg chg="addSp modSp mod">
        <pc:chgData name="Sullivan, Courtney (DESE)" userId="bb054bc9-ef4a-419b-8326-5f2044d9e48f" providerId="ADAL" clId="{ED167ACC-0F32-4DD7-9449-8002C52D79CD}" dt="2023-02-23T22:48:11.679" v="5030" actId="13244"/>
        <pc:sldMkLst>
          <pc:docMk/>
          <pc:sldMk cId="1782035182" sldId="3547"/>
        </pc:sldMkLst>
        <pc:spChg chg="add mod ord">
          <ac:chgData name="Sullivan, Courtney (DESE)" userId="bb054bc9-ef4a-419b-8326-5f2044d9e48f" providerId="ADAL" clId="{ED167ACC-0F32-4DD7-9449-8002C52D79CD}" dt="2023-02-23T22:48:11.679" v="5030" actId="13244"/>
          <ac:spMkLst>
            <pc:docMk/>
            <pc:sldMk cId="1782035182" sldId="3547"/>
            <ac:spMk id="2" creationId="{2B70E85F-1B87-48D4-910E-988342DB5B0E}"/>
          </ac:spMkLst>
        </pc:spChg>
        <pc:picChg chg="mod">
          <ac:chgData name="Sullivan, Courtney (DESE)" userId="bb054bc9-ef4a-419b-8326-5f2044d9e48f" providerId="ADAL" clId="{ED167ACC-0F32-4DD7-9449-8002C52D79CD}" dt="2023-02-23T22:12:34.769" v="3188" actId="962"/>
          <ac:picMkLst>
            <pc:docMk/>
            <pc:sldMk cId="1782035182" sldId="3547"/>
            <ac:picMk id="3" creationId="{DF5974DC-0480-4BC0-B536-C8359A46038D}"/>
          </ac:picMkLst>
        </pc:picChg>
        <pc:picChg chg="mod">
          <ac:chgData name="Sullivan, Courtney (DESE)" userId="bb054bc9-ef4a-419b-8326-5f2044d9e48f" providerId="ADAL" clId="{ED167ACC-0F32-4DD7-9449-8002C52D79CD}" dt="2023-02-23T22:12:42.706" v="3190" actId="962"/>
          <ac:picMkLst>
            <pc:docMk/>
            <pc:sldMk cId="1782035182" sldId="3547"/>
            <ac:picMk id="5" creationId="{7057400D-829C-4205-98F4-2E483406D167}"/>
          </ac:picMkLst>
        </pc:picChg>
      </pc:sldChg>
      <pc:sldChg chg="addSp modSp mod">
        <pc:chgData name="Sullivan, Courtney (DESE)" userId="bb054bc9-ef4a-419b-8326-5f2044d9e48f" providerId="ADAL" clId="{ED167ACC-0F32-4DD7-9449-8002C52D79CD}" dt="2023-02-23T22:48:15.836" v="5031" actId="13244"/>
        <pc:sldMkLst>
          <pc:docMk/>
          <pc:sldMk cId="2379592544" sldId="3548"/>
        </pc:sldMkLst>
        <pc:spChg chg="add mod ord">
          <ac:chgData name="Sullivan, Courtney (DESE)" userId="bb054bc9-ef4a-419b-8326-5f2044d9e48f" providerId="ADAL" clId="{ED167ACC-0F32-4DD7-9449-8002C52D79CD}" dt="2023-02-23T22:48:15.836" v="5031" actId="13244"/>
          <ac:spMkLst>
            <pc:docMk/>
            <pc:sldMk cId="2379592544" sldId="3548"/>
            <ac:spMk id="2" creationId="{9E1D7664-1D86-4002-9332-7E358944BC4E}"/>
          </ac:spMkLst>
        </pc:spChg>
        <pc:picChg chg="mod">
          <ac:chgData name="Sullivan, Courtney (DESE)" userId="bb054bc9-ef4a-419b-8326-5f2044d9e48f" providerId="ADAL" clId="{ED167ACC-0F32-4DD7-9449-8002C52D79CD}" dt="2023-02-23T22:13:04.849" v="3288" actId="962"/>
          <ac:picMkLst>
            <pc:docMk/>
            <pc:sldMk cId="2379592544" sldId="3548"/>
            <ac:picMk id="3" creationId="{6F45A2BF-0D0C-4C58-9FBB-E533075DA028}"/>
          </ac:picMkLst>
        </pc:picChg>
      </pc:sldChg>
      <pc:sldChg chg="addSp delSp modSp mod">
        <pc:chgData name="Sullivan, Courtney (DESE)" userId="bb054bc9-ef4a-419b-8326-5f2044d9e48f" providerId="ADAL" clId="{ED167ACC-0F32-4DD7-9449-8002C52D79CD}" dt="2023-02-23T22:48:20.077" v="5032" actId="13244"/>
        <pc:sldMkLst>
          <pc:docMk/>
          <pc:sldMk cId="1857971048" sldId="3549"/>
        </pc:sldMkLst>
        <pc:spChg chg="add del mod">
          <ac:chgData name="Sullivan, Courtney (DESE)" userId="bb054bc9-ef4a-419b-8326-5f2044d9e48f" providerId="ADAL" clId="{ED167ACC-0F32-4DD7-9449-8002C52D79CD}" dt="2023-02-23T22:28:58.820" v="4599" actId="33699"/>
          <ac:spMkLst>
            <pc:docMk/>
            <pc:sldMk cId="1857971048" sldId="3549"/>
            <ac:spMk id="2" creationId="{1C2B3AEA-8F7B-4645-9862-45535C2D6992}"/>
          </ac:spMkLst>
        </pc:spChg>
        <pc:spChg chg="add mod ord">
          <ac:chgData name="Sullivan, Courtney (DESE)" userId="bb054bc9-ef4a-419b-8326-5f2044d9e48f" providerId="ADAL" clId="{ED167ACC-0F32-4DD7-9449-8002C52D79CD}" dt="2023-02-23T22:48:20.077" v="5032" actId="13244"/>
          <ac:spMkLst>
            <pc:docMk/>
            <pc:sldMk cId="1857971048" sldId="3549"/>
            <ac:spMk id="4" creationId="{80638C23-47BA-4F4C-A8F5-6A465F1C981E}"/>
          </ac:spMkLst>
        </pc:spChg>
        <pc:picChg chg="mod">
          <ac:chgData name="Sullivan, Courtney (DESE)" userId="bb054bc9-ef4a-419b-8326-5f2044d9e48f" providerId="ADAL" clId="{ED167ACC-0F32-4DD7-9449-8002C52D79CD}" dt="2023-02-23T22:19:52.715" v="3398" actId="962"/>
          <ac:picMkLst>
            <pc:docMk/>
            <pc:sldMk cId="1857971048" sldId="3549"/>
            <ac:picMk id="3" creationId="{FFF2A304-4E93-443F-9886-1ECCBD4C184F}"/>
          </ac:picMkLst>
        </pc:picChg>
      </pc:sldChg>
      <pc:sldChg chg="addSp modSp mod">
        <pc:chgData name="Sullivan, Courtney (DESE)" userId="bb054bc9-ef4a-419b-8326-5f2044d9e48f" providerId="ADAL" clId="{ED167ACC-0F32-4DD7-9449-8002C52D79CD}" dt="2023-02-23T22:48:23.812" v="5033" actId="13244"/>
        <pc:sldMkLst>
          <pc:docMk/>
          <pc:sldMk cId="3666354643" sldId="3550"/>
        </pc:sldMkLst>
        <pc:spChg chg="add mod ord">
          <ac:chgData name="Sullivan, Courtney (DESE)" userId="bb054bc9-ef4a-419b-8326-5f2044d9e48f" providerId="ADAL" clId="{ED167ACC-0F32-4DD7-9449-8002C52D79CD}" dt="2023-02-23T22:48:23.812" v="5033" actId="13244"/>
          <ac:spMkLst>
            <pc:docMk/>
            <pc:sldMk cId="3666354643" sldId="3550"/>
            <ac:spMk id="2" creationId="{B0FE44E2-3063-4333-BEB0-96A17FB96924}"/>
          </ac:spMkLst>
        </pc:spChg>
        <pc:picChg chg="mod">
          <ac:chgData name="Sullivan, Courtney (DESE)" userId="bb054bc9-ef4a-419b-8326-5f2044d9e48f" providerId="ADAL" clId="{ED167ACC-0F32-4DD7-9449-8002C52D79CD}" dt="2023-02-23T22:20:18.738" v="3426" actId="962"/>
          <ac:picMkLst>
            <pc:docMk/>
            <pc:sldMk cId="3666354643" sldId="3550"/>
            <ac:picMk id="3" creationId="{C1A0DE96-BB66-4553-A2E0-4EE622B1C9DC}"/>
          </ac:picMkLst>
        </pc:picChg>
      </pc:sldChg>
      <pc:sldChg chg="addSp modSp mod">
        <pc:chgData name="Sullivan, Courtney (DESE)" userId="bb054bc9-ef4a-419b-8326-5f2044d9e48f" providerId="ADAL" clId="{ED167ACC-0F32-4DD7-9449-8002C52D79CD}" dt="2023-02-23T22:48:27.163" v="5034" actId="13244"/>
        <pc:sldMkLst>
          <pc:docMk/>
          <pc:sldMk cId="337006849" sldId="3551"/>
        </pc:sldMkLst>
        <pc:spChg chg="add mod ord">
          <ac:chgData name="Sullivan, Courtney (DESE)" userId="bb054bc9-ef4a-419b-8326-5f2044d9e48f" providerId="ADAL" clId="{ED167ACC-0F32-4DD7-9449-8002C52D79CD}" dt="2023-02-23T22:48:27.163" v="5034" actId="13244"/>
          <ac:spMkLst>
            <pc:docMk/>
            <pc:sldMk cId="337006849" sldId="3551"/>
            <ac:spMk id="2" creationId="{239FB44B-CDB9-4BCE-86DC-99712BD8C02F}"/>
          </ac:spMkLst>
        </pc:spChg>
        <pc:picChg chg="mod">
          <ac:chgData name="Sullivan, Courtney (DESE)" userId="bb054bc9-ef4a-419b-8326-5f2044d9e48f" providerId="ADAL" clId="{ED167ACC-0F32-4DD7-9449-8002C52D79CD}" dt="2023-02-23T22:20:39.887" v="3458" actId="962"/>
          <ac:picMkLst>
            <pc:docMk/>
            <pc:sldMk cId="337006849" sldId="3551"/>
            <ac:picMk id="3" creationId="{E9D3BB1E-01E4-4BEB-BAE3-F78B941EE1D9}"/>
          </ac:picMkLst>
        </pc:picChg>
        <pc:picChg chg="mod">
          <ac:chgData name="Sullivan, Courtney (DESE)" userId="bb054bc9-ef4a-419b-8326-5f2044d9e48f" providerId="ADAL" clId="{ED167ACC-0F32-4DD7-9449-8002C52D79CD}" dt="2023-02-23T22:20:59.961" v="3488" actId="962"/>
          <ac:picMkLst>
            <pc:docMk/>
            <pc:sldMk cId="337006849" sldId="3551"/>
            <ac:picMk id="4" creationId="{3CCF37DC-C5CE-4F09-86AE-66B2C9054DEE}"/>
          </ac:picMkLst>
        </pc:picChg>
      </pc:sldChg>
      <pc:sldChg chg="addSp modSp mod">
        <pc:chgData name="Sullivan, Courtney (DESE)" userId="bb054bc9-ef4a-419b-8326-5f2044d9e48f" providerId="ADAL" clId="{ED167ACC-0F32-4DD7-9449-8002C52D79CD}" dt="2023-02-23T22:48:32.960" v="5036" actId="13244"/>
        <pc:sldMkLst>
          <pc:docMk/>
          <pc:sldMk cId="2719709254" sldId="3552"/>
        </pc:sldMkLst>
        <pc:spChg chg="add mod ord">
          <ac:chgData name="Sullivan, Courtney (DESE)" userId="bb054bc9-ef4a-419b-8326-5f2044d9e48f" providerId="ADAL" clId="{ED167ACC-0F32-4DD7-9449-8002C52D79CD}" dt="2023-02-23T22:48:32.960" v="5036" actId="13244"/>
          <ac:spMkLst>
            <pc:docMk/>
            <pc:sldMk cId="2719709254" sldId="3552"/>
            <ac:spMk id="2" creationId="{D0509A7B-DFCE-4E5F-9F36-FF382AC5EF4A}"/>
          </ac:spMkLst>
        </pc:spChg>
        <pc:picChg chg="mod">
          <ac:chgData name="Sullivan, Courtney (DESE)" userId="bb054bc9-ef4a-419b-8326-5f2044d9e48f" providerId="ADAL" clId="{ED167ACC-0F32-4DD7-9449-8002C52D79CD}" dt="2023-02-23T22:21:50.014" v="3694" actId="962"/>
          <ac:picMkLst>
            <pc:docMk/>
            <pc:sldMk cId="2719709254" sldId="3552"/>
            <ac:picMk id="3" creationId="{6E5BFA9B-CD6D-4DB6-9C72-44DF70DD2CD6}"/>
          </ac:picMkLst>
        </pc:picChg>
        <pc:picChg chg="mod">
          <ac:chgData name="Sullivan, Courtney (DESE)" userId="bb054bc9-ef4a-419b-8326-5f2044d9e48f" providerId="ADAL" clId="{ED167ACC-0F32-4DD7-9449-8002C52D79CD}" dt="2023-02-23T22:22:03.405" v="3696" actId="962"/>
          <ac:picMkLst>
            <pc:docMk/>
            <pc:sldMk cId="2719709254" sldId="3552"/>
            <ac:picMk id="5" creationId="{37B50FD1-2C12-4799-AECF-BBD30732B489}"/>
          </ac:picMkLst>
        </pc:picChg>
        <pc:picChg chg="mod">
          <ac:chgData name="Sullivan, Courtney (DESE)" userId="bb054bc9-ef4a-419b-8326-5f2044d9e48f" providerId="ADAL" clId="{ED167ACC-0F32-4DD7-9449-8002C52D79CD}" dt="2023-02-23T22:22:10.168" v="3698" actId="962"/>
          <ac:picMkLst>
            <pc:docMk/>
            <pc:sldMk cId="2719709254" sldId="3552"/>
            <ac:picMk id="7" creationId="{7D101482-B251-4DC7-8FD2-139F31297728}"/>
          </ac:picMkLst>
        </pc:picChg>
      </pc:sldChg>
      <pc:sldChg chg="addSp modSp mod">
        <pc:chgData name="Sullivan, Courtney (DESE)" userId="bb054bc9-ef4a-419b-8326-5f2044d9e48f" providerId="ADAL" clId="{ED167ACC-0F32-4DD7-9449-8002C52D79CD}" dt="2023-02-23T22:48:39.658" v="5037" actId="13244"/>
        <pc:sldMkLst>
          <pc:docMk/>
          <pc:sldMk cId="3627333435" sldId="3553"/>
        </pc:sldMkLst>
        <pc:spChg chg="add mod ord">
          <ac:chgData name="Sullivan, Courtney (DESE)" userId="bb054bc9-ef4a-419b-8326-5f2044d9e48f" providerId="ADAL" clId="{ED167ACC-0F32-4DD7-9449-8002C52D79CD}" dt="2023-02-23T22:48:39.658" v="5037" actId="13244"/>
          <ac:spMkLst>
            <pc:docMk/>
            <pc:sldMk cId="3627333435" sldId="3553"/>
            <ac:spMk id="2" creationId="{C58ED15C-9660-47FE-9068-05052AA4E442}"/>
          </ac:spMkLst>
        </pc:spChg>
        <pc:picChg chg="mod">
          <ac:chgData name="Sullivan, Courtney (DESE)" userId="bb054bc9-ef4a-419b-8326-5f2044d9e48f" providerId="ADAL" clId="{ED167ACC-0F32-4DD7-9449-8002C52D79CD}" dt="2023-02-23T22:22:49.467" v="3880" actId="962"/>
          <ac:picMkLst>
            <pc:docMk/>
            <pc:sldMk cId="3627333435" sldId="3553"/>
            <ac:picMk id="3" creationId="{825AEA8A-E182-4994-9BEA-15E1BE3413FE}"/>
          </ac:picMkLst>
        </pc:picChg>
      </pc:sldChg>
      <pc:sldChg chg="addSp modSp mod">
        <pc:chgData name="Sullivan, Courtney (DESE)" userId="bb054bc9-ef4a-419b-8326-5f2044d9e48f" providerId="ADAL" clId="{ED167ACC-0F32-4DD7-9449-8002C52D79CD}" dt="2023-02-23T22:31:42.557" v="4970" actId="20577"/>
        <pc:sldMkLst>
          <pc:docMk/>
          <pc:sldMk cId="1405165861" sldId="3554"/>
        </pc:sldMkLst>
        <pc:spChg chg="add mod">
          <ac:chgData name="Sullivan, Courtney (DESE)" userId="bb054bc9-ef4a-419b-8326-5f2044d9e48f" providerId="ADAL" clId="{ED167ACC-0F32-4DD7-9449-8002C52D79CD}" dt="2023-02-23T22:31:42.557" v="4970" actId="20577"/>
          <ac:spMkLst>
            <pc:docMk/>
            <pc:sldMk cId="1405165861" sldId="3554"/>
            <ac:spMk id="2" creationId="{93BD81A3-7C67-4B39-88F6-3B2CF3185D23}"/>
          </ac:spMkLst>
        </pc:spChg>
        <pc:picChg chg="mod">
          <ac:chgData name="Sullivan, Courtney (DESE)" userId="bb054bc9-ef4a-419b-8326-5f2044d9e48f" providerId="ADAL" clId="{ED167ACC-0F32-4DD7-9449-8002C52D79CD}" dt="2023-02-23T22:23:09.242" v="3938" actId="962"/>
          <ac:picMkLst>
            <pc:docMk/>
            <pc:sldMk cId="1405165861" sldId="3554"/>
            <ac:picMk id="3" creationId="{A2426A17-0455-4F94-B725-ED71C56917E7}"/>
          </ac:picMkLst>
        </pc:picChg>
      </pc:sldChg>
    </pc:docChg>
  </pc:docChgLst>
  <pc:docChgLst>
    <pc:chgData name="Johnston, Karen (DESE)" userId="9354d49e-4dfd-4ce9-b667-0e4c7f7e9a89" providerId="ADAL" clId="{475F39F5-9017-421C-9C45-0FDEF7242AF1}"/>
    <pc:docChg chg="custSel modSld">
      <pc:chgData name="Johnston, Karen (DESE)" userId="9354d49e-4dfd-4ce9-b667-0e4c7f7e9a89" providerId="ADAL" clId="{475F39F5-9017-421C-9C45-0FDEF7242AF1}" dt="2023-02-22T14:50:42.905" v="7733" actId="6549"/>
      <pc:docMkLst>
        <pc:docMk/>
      </pc:docMkLst>
      <pc:sldChg chg="modNotesTx">
        <pc:chgData name="Johnston, Karen (DESE)" userId="9354d49e-4dfd-4ce9-b667-0e4c7f7e9a89" providerId="ADAL" clId="{475F39F5-9017-421C-9C45-0FDEF7242AF1}" dt="2023-02-22T14:08:01.669" v="6140" actId="20577"/>
        <pc:sldMkLst>
          <pc:docMk/>
          <pc:sldMk cId="3099393162" sldId="481"/>
        </pc:sldMkLst>
      </pc:sldChg>
      <pc:sldChg chg="modNotesTx">
        <pc:chgData name="Johnston, Karen (DESE)" userId="9354d49e-4dfd-4ce9-b667-0e4c7f7e9a89" providerId="ADAL" clId="{475F39F5-9017-421C-9C45-0FDEF7242AF1}" dt="2023-02-22T13:58:06.289" v="4654" actId="6549"/>
        <pc:sldMkLst>
          <pc:docMk/>
          <pc:sldMk cId="3437494724" sldId="3505"/>
        </pc:sldMkLst>
      </pc:sldChg>
      <pc:sldChg chg="modNotesTx">
        <pc:chgData name="Johnston, Karen (DESE)" userId="9354d49e-4dfd-4ce9-b667-0e4c7f7e9a89" providerId="ADAL" clId="{475F39F5-9017-421C-9C45-0FDEF7242AF1}" dt="2023-02-22T13:12:08.258" v="24" actId="6549"/>
        <pc:sldMkLst>
          <pc:docMk/>
          <pc:sldMk cId="858684784" sldId="3523"/>
        </pc:sldMkLst>
      </pc:sldChg>
      <pc:sldChg chg="modSp mod modNotesTx">
        <pc:chgData name="Johnston, Karen (DESE)" userId="9354d49e-4dfd-4ce9-b667-0e4c7f7e9a89" providerId="ADAL" clId="{475F39F5-9017-421C-9C45-0FDEF7242AF1}" dt="2023-02-22T14:50:42.905" v="7733" actId="6549"/>
        <pc:sldMkLst>
          <pc:docMk/>
          <pc:sldMk cId="781259062" sldId="3530"/>
        </pc:sldMkLst>
        <pc:spChg chg="mod">
          <ac:chgData name="Johnston, Karen (DESE)" userId="9354d49e-4dfd-4ce9-b667-0e4c7f7e9a89" providerId="ADAL" clId="{475F39F5-9017-421C-9C45-0FDEF7242AF1}" dt="2023-02-22T14:23:24.929" v="7319" actId="6549"/>
          <ac:spMkLst>
            <pc:docMk/>
            <pc:sldMk cId="781259062" sldId="3530"/>
            <ac:spMk id="3" creationId="{8C89155B-8E66-40E7-B663-BA1155425EE3}"/>
          </ac:spMkLst>
        </pc:spChg>
      </pc:sldChg>
      <pc:sldChg chg="modSp mod modNotesTx">
        <pc:chgData name="Johnston, Karen (DESE)" userId="9354d49e-4dfd-4ce9-b667-0e4c7f7e9a89" providerId="ADAL" clId="{475F39F5-9017-421C-9C45-0FDEF7242AF1}" dt="2023-02-22T14:12:58.239" v="7159" actId="20577"/>
        <pc:sldMkLst>
          <pc:docMk/>
          <pc:sldMk cId="2223236999" sldId="3531"/>
        </pc:sldMkLst>
        <pc:spChg chg="mod">
          <ac:chgData name="Johnston, Karen (DESE)" userId="9354d49e-4dfd-4ce9-b667-0e4c7f7e9a89" providerId="ADAL" clId="{475F39F5-9017-421C-9C45-0FDEF7242AF1}" dt="2023-02-22T14:12:26.738" v="7029" actId="20577"/>
          <ac:spMkLst>
            <pc:docMk/>
            <pc:sldMk cId="2223236999" sldId="3531"/>
            <ac:spMk id="2" creationId="{054D8B78-A865-4FEC-BF5D-BCD2B215BBCE}"/>
          </ac:spMkLst>
        </pc:spChg>
      </pc:sldChg>
      <pc:sldChg chg="modSp mod modNotesTx">
        <pc:chgData name="Johnston, Karen (DESE)" userId="9354d49e-4dfd-4ce9-b667-0e4c7f7e9a89" providerId="ADAL" clId="{475F39F5-9017-421C-9C45-0FDEF7242AF1}" dt="2023-02-22T13:49:22.359" v="3645" actId="20577"/>
        <pc:sldMkLst>
          <pc:docMk/>
          <pc:sldMk cId="3852851979" sldId="3537"/>
        </pc:sldMkLst>
        <pc:spChg chg="mod">
          <ac:chgData name="Johnston, Karen (DESE)" userId="9354d49e-4dfd-4ce9-b667-0e4c7f7e9a89" providerId="ADAL" clId="{475F39F5-9017-421C-9C45-0FDEF7242AF1}" dt="2023-02-22T13:47:13.804" v="3304" actId="27636"/>
          <ac:spMkLst>
            <pc:docMk/>
            <pc:sldMk cId="3852851979" sldId="3537"/>
            <ac:spMk id="2" creationId="{FD1E0B0A-F267-4308-8EB3-A3B194F58198}"/>
          </ac:spMkLst>
        </pc:spChg>
      </pc:sldChg>
      <pc:sldChg chg="modSp mod modNotesTx">
        <pc:chgData name="Johnston, Karen (DESE)" userId="9354d49e-4dfd-4ce9-b667-0e4c7f7e9a89" providerId="ADAL" clId="{475F39F5-9017-421C-9C45-0FDEF7242AF1}" dt="2023-02-22T13:45:31.406" v="3301" actId="20577"/>
        <pc:sldMkLst>
          <pc:docMk/>
          <pc:sldMk cId="3505622624" sldId="3538"/>
        </pc:sldMkLst>
        <pc:spChg chg="mod">
          <ac:chgData name="Johnston, Karen (DESE)" userId="9354d49e-4dfd-4ce9-b667-0e4c7f7e9a89" providerId="ADAL" clId="{475F39F5-9017-421C-9C45-0FDEF7242AF1}" dt="2023-02-22T13:43:58.922" v="3300" actId="27636"/>
          <ac:spMkLst>
            <pc:docMk/>
            <pc:sldMk cId="3505622624" sldId="3538"/>
            <ac:spMk id="3" creationId="{4DBF17BD-3C40-4C13-98A6-EA914260040F}"/>
          </ac:spMkLst>
        </pc:spChg>
      </pc:sldChg>
      <pc:sldChg chg="modNotesTx">
        <pc:chgData name="Johnston, Karen (DESE)" userId="9354d49e-4dfd-4ce9-b667-0e4c7f7e9a89" providerId="ADAL" clId="{475F39F5-9017-421C-9C45-0FDEF7242AF1}" dt="2023-02-22T13:57:50.370" v="4653" actId="20577"/>
        <pc:sldMkLst>
          <pc:docMk/>
          <pc:sldMk cId="2108981095" sldId="35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Number and percent of districts targeting specific </a:t>
            </a:r>
          </a:p>
          <a:p>
            <a:pPr>
              <a:defRPr/>
            </a:pPr>
            <a:r>
              <a:rPr lang="en-US"/>
              <a:t>student groups for gap-closing</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'Targeted student groups'!$B$62</c:f>
              <c:strCache>
                <c:ptCount val="1"/>
                <c:pt idx="0">
                  <c:v>All Districts</c:v>
                </c:pt>
              </c:strCache>
              <c:extLst xmlns:c15="http://schemas.microsoft.com/office/drawing/2012/chart"/>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'Targeted student groups'!$A$63:$A$66</c:f>
              <c:strCache>
                <c:ptCount val="4"/>
                <c:pt idx="0">
                  <c:v>Students with disabilities</c:v>
                </c:pt>
                <c:pt idx="1">
                  <c:v>High Needs students </c:v>
                </c:pt>
                <c:pt idx="2">
                  <c:v>Low income/economically disadvantaged students</c:v>
                </c:pt>
                <c:pt idx="3">
                  <c:v>English learners and former English learners</c:v>
                </c:pt>
              </c:strCache>
              <c:extLst xmlns:c15="http://schemas.microsoft.com/office/drawing/2012/chart"/>
            </c:strRef>
          </c:cat>
          <c:val>
            <c:numRef>
              <c:f>'Targeted student groups'!$B$63:$B$66</c:f>
              <c:numCache>
                <c:formatCode>0%</c:formatCode>
                <c:ptCount val="4"/>
                <c:pt idx="0">
                  <c:v>0.67507886435331232</c:v>
                </c:pt>
                <c:pt idx="1">
                  <c:v>0.63091482649842268</c:v>
                </c:pt>
                <c:pt idx="2">
                  <c:v>0.45741324921135645</c:v>
                </c:pt>
                <c:pt idx="3">
                  <c:v>0.4227129337539432</c:v>
                </c:pt>
              </c:numCache>
              <c:extLst xmlns:c15="http://schemas.microsoft.com/office/drawing/2012/chart"/>
            </c:numRef>
          </c:val>
          <c:extLst xmlns:c15="http://schemas.microsoft.com/office/drawing/2012/chart">
            <c:ext xmlns:c16="http://schemas.microsoft.com/office/drawing/2014/chart" uri="{C3380CC4-5D6E-409C-BE32-E72D297353CC}">
              <c16:uniqueId val="{00000002-0722-4DDC-9FA2-0C0E8F84C8B7}"/>
            </c:ext>
          </c:extLst>
        </c:ser>
        <c:dLbls>
          <c:showLegendKey val="0"/>
          <c:showVal val="1"/>
          <c:showCatName val="0"/>
          <c:showSerName val="0"/>
          <c:showPercent val="0"/>
          <c:showBubbleSize val="0"/>
        </c:dLbls>
        <c:gapWidth val="65"/>
        <c:shape val="box"/>
        <c:axId val="1759036080"/>
        <c:axId val="1759036496"/>
        <c:axId val="0"/>
        <c:extLst>
          <c:ext xmlns:c15="http://schemas.microsoft.com/office/drawing/2012/chart" uri="{02D57815-91ED-43cb-92C2-25804820EDAC}">
            <c15:filteredBarSeries>
              <c15:ser>
                <c:idx val="1"/>
                <c:order val="1"/>
                <c:tx>
                  <c:strRef>
                    <c:extLst>
                      <c:ext uri="{02D57815-91ED-43cb-92C2-25804820EDAC}">
                        <c15:formulaRef>
                          <c15:sqref>'Targeted student groups'!$C$62</c15:sqref>
                        </c15:formulaRef>
                      </c:ext>
                    </c:extLst>
                    <c:strCache>
                      <c:ptCount val="1"/>
                      <c:pt idx="0">
                        <c:v>$1.5 million or more</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'Targeted student groups'!$A$63:$A$66</c15:sqref>
                        </c15:formulaRef>
                      </c:ext>
                    </c:extLst>
                    <c:strCache>
                      <c:ptCount val="4"/>
                      <c:pt idx="0">
                        <c:v>Students with disabilities</c:v>
                      </c:pt>
                      <c:pt idx="1">
                        <c:v>High Needs students </c:v>
                      </c:pt>
                      <c:pt idx="2">
                        <c:v>Low income/economically disadvantaged students</c:v>
                      </c:pt>
                      <c:pt idx="3">
                        <c:v>English learners and former English learners</c:v>
                      </c:pt>
                    </c:strCache>
                  </c:strRef>
                </c:cat>
                <c:val>
                  <c:numRef>
                    <c:extLst>
                      <c:ext uri="{02D57815-91ED-43cb-92C2-25804820EDAC}">
                        <c15:formulaRef>
                          <c15:sqref>'Targeted student groups'!$C$63:$C$66</c15:sqref>
                        </c15:formulaRef>
                      </c:ext>
                    </c:extLst>
                    <c:numCache>
                      <c:formatCode>0%</c:formatCode>
                      <c:ptCount val="4"/>
                      <c:pt idx="0">
                        <c:v>0.96</c:v>
                      </c:pt>
                      <c:pt idx="1">
                        <c:v>0.84</c:v>
                      </c:pt>
                      <c:pt idx="2">
                        <c:v>0.64</c:v>
                      </c:pt>
                      <c:pt idx="3">
                        <c:v>0.88</c:v>
                      </c:pt>
                    </c:numCache>
                  </c:numRef>
                </c:val>
                <c:extLst>
                  <c:ext xmlns:c16="http://schemas.microsoft.com/office/drawing/2014/chart" uri="{C3380CC4-5D6E-409C-BE32-E72D297353CC}">
                    <c16:uniqueId val="{00000000-0722-4DDC-9FA2-0C0E8F84C8B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'Targeted student groups'!$D$62</c15:sqref>
                        </c15:formulaRef>
                      </c:ext>
                    </c:extLst>
                    <c:strCache>
                      <c:ptCount val="1"/>
                      <c:pt idx="0">
                        <c:v>Less than $1.5 million</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'Targeted student groups'!$A$63:$A$66</c15:sqref>
                        </c15:formulaRef>
                      </c:ext>
                    </c:extLst>
                    <c:strCache>
                      <c:ptCount val="4"/>
                      <c:pt idx="0">
                        <c:v>Students with disabilities</c:v>
                      </c:pt>
                      <c:pt idx="1">
                        <c:v>High Needs students </c:v>
                      </c:pt>
                      <c:pt idx="2">
                        <c:v>Low income/economically disadvantaged students</c:v>
                      </c:pt>
                      <c:pt idx="3">
                        <c:v>English learners and former English learners</c:v>
                      </c:pt>
                    </c:strCache>
                  </c:strRef>
                </c:cat>
                <c:val>
                  <c:numRef>
                    <c:extLst xmlns:c15="http://schemas.microsoft.com/office/drawing/2012/chart">
                      <c:ext xmlns:c15="http://schemas.microsoft.com/office/drawing/2012/chart" uri="{02D57815-91ED-43cb-92C2-25804820EDAC}">
                        <c15:formulaRef>
                          <c15:sqref>'Targeted student groups'!$D$63:$D$66</c15:sqref>
                        </c15:formulaRef>
                      </c:ext>
                    </c:extLst>
                    <c:numCache>
                      <c:formatCode>0%</c:formatCode>
                      <c:ptCount val="4"/>
                      <c:pt idx="0">
                        <c:v>0.65068493150684936</c:v>
                      </c:pt>
                      <c:pt idx="1">
                        <c:v>0.61301369863013699</c:v>
                      </c:pt>
                      <c:pt idx="2">
                        <c:v>0.44178082191780821</c:v>
                      </c:pt>
                      <c:pt idx="3">
                        <c:v>0.38356164383561642</c:v>
                      </c:pt>
                    </c:numCache>
                  </c:numRef>
                </c:val>
                <c:extLst xmlns:c15="http://schemas.microsoft.com/office/drawing/2012/chart">
                  <c:ext xmlns:c16="http://schemas.microsoft.com/office/drawing/2014/chart" uri="{C3380CC4-5D6E-409C-BE32-E72D297353CC}">
                    <c16:uniqueId val="{00000001-0722-4DDC-9FA2-0C0E8F84C8B7}"/>
                  </c:ext>
                </c:extLst>
              </c15:ser>
            </c15:filteredBarSeries>
          </c:ext>
        </c:extLst>
      </c:bar3DChart>
      <c:catAx>
        <c:axId val="175903608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Student Group Targeted for Gap-Closing</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59036496"/>
        <c:crosses val="autoZero"/>
        <c:auto val="1"/>
        <c:lblAlgn val="ctr"/>
        <c:lblOffset val="100"/>
        <c:noMultiLvlLbl val="0"/>
      </c:catAx>
      <c:valAx>
        <c:axId val="175903649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Percent of districts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590360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Evidence-based Program Areas Selected by the Largest Proportion of Districts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'EBP Selections'!$C$37</c:f>
              <c:strCache>
                <c:ptCount val="1"/>
                <c:pt idx="0">
                  <c:v>Total </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'EBP Selections'!$B$38:$B$58</c:f>
              <c:strCache>
                <c:ptCount val="7"/>
                <c:pt idx="0">
                  <c:v>Implementation of HQIM</c:v>
                </c:pt>
                <c:pt idx="1">
                  <c:v>Inclusion/co-teaching </c:v>
                </c:pt>
                <c:pt idx="2">
                  <c:v>Addressing SEL/mental health needs</c:v>
                </c:pt>
                <c:pt idx="3">
                  <c:v>Research-based early literacy programs</c:v>
                </c:pt>
                <c:pt idx="4">
                  <c:v>Equitable and culturally responsive learning environments</c:v>
                </c:pt>
                <c:pt idx="5">
                  <c:v>Acceleration Academies and/or summer learning</c:v>
                </c:pt>
                <c:pt idx="6">
                  <c:v>Early college programs</c:v>
                </c:pt>
              </c:strCache>
              <c:extLst xmlns:c15="http://schemas.microsoft.com/office/drawing/2012/chart"/>
            </c:strRef>
          </c:cat>
          <c:val>
            <c:numRef>
              <c:f>'EBP Selections'!$C$38:$C$58</c:f>
              <c:numCache>
                <c:formatCode>0%</c:formatCode>
                <c:ptCount val="7"/>
                <c:pt idx="0">
                  <c:v>0.39747634069400634</c:v>
                </c:pt>
                <c:pt idx="1">
                  <c:v>0.38170347003154576</c:v>
                </c:pt>
                <c:pt idx="2">
                  <c:v>0.37223974763406942</c:v>
                </c:pt>
                <c:pt idx="3">
                  <c:v>0.35015772870662459</c:v>
                </c:pt>
                <c:pt idx="4">
                  <c:v>0.22712933753943218</c:v>
                </c:pt>
                <c:pt idx="5">
                  <c:v>0.14826498422712933</c:v>
                </c:pt>
                <c:pt idx="6">
                  <c:v>0.10094637223974763</c:v>
                </c:pt>
              </c:numCache>
              <c:extLst xmlns:c15="http://schemas.microsoft.com/office/drawing/2012/chart"/>
            </c:numRef>
          </c:val>
          <c:extLst xmlns:c15="http://schemas.microsoft.com/office/drawing/2012/chart">
            <c:ext xmlns:c16="http://schemas.microsoft.com/office/drawing/2014/chart" uri="{C3380CC4-5D6E-409C-BE32-E72D297353CC}">
              <c16:uniqueId val="{00000002-953A-4D80-A329-ECB4CB12391B}"/>
            </c:ext>
          </c:extLst>
        </c:ser>
        <c:dLbls>
          <c:dLblPos val="inEnd"/>
          <c:showLegendKey val="0"/>
          <c:showVal val="1"/>
          <c:showCatName val="0"/>
          <c:showSerName val="0"/>
          <c:showPercent val="0"/>
          <c:showBubbleSize val="0"/>
        </c:dLbls>
        <c:gapWidth val="182"/>
        <c:axId val="1532732832"/>
        <c:axId val="1532732416"/>
        <c:extLst>
          <c:ext xmlns:c15="http://schemas.microsoft.com/office/drawing/2012/chart" uri="{02D57815-91ED-43cb-92C2-25804820EDAC}">
            <c15:filteredBarSeries>
              <c15:ser>
                <c:idx val="1"/>
                <c:order val="1"/>
                <c:tx>
                  <c:strRef>
                    <c:extLst>
                      <c:ext uri="{02D57815-91ED-43cb-92C2-25804820EDAC}">
                        <c15:formulaRef>
                          <c15:sqref>'EBP Selections'!$D$37</c15:sqref>
                        </c15:formulaRef>
                      </c:ext>
                    </c:extLst>
                    <c:strCache>
                      <c:ptCount val="1"/>
                      <c:pt idx="0">
                        <c:v>$1.5 million or more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'EBP Selections'!$B$38:$B$58</c15:sqref>
                        </c15:formulaRef>
                      </c:ext>
                    </c:extLst>
                    <c:strCache>
                      <c:ptCount val="7"/>
                      <c:pt idx="0">
                        <c:v>Implementation of HQIM</c:v>
                      </c:pt>
                      <c:pt idx="1">
                        <c:v>Inclusion/co-teaching </c:v>
                      </c:pt>
                      <c:pt idx="2">
                        <c:v>Addressing SEL/mental health needs</c:v>
                      </c:pt>
                      <c:pt idx="3">
                        <c:v>Research-based early literacy programs</c:v>
                      </c:pt>
                      <c:pt idx="4">
                        <c:v>Equitable and culturally responsive learning environments</c:v>
                      </c:pt>
                      <c:pt idx="5">
                        <c:v>Acceleration Academies and/or summer learning</c:v>
                      </c:pt>
                      <c:pt idx="6">
                        <c:v>Early college programs</c:v>
                      </c:pt>
                    </c:strCache>
                  </c:strRef>
                </c:cat>
                <c:val>
                  <c:numRef>
                    <c:extLst>
                      <c:ext uri="{02D57815-91ED-43cb-92C2-25804820EDAC}">
                        <c15:formulaRef>
                          <c15:sqref>'EBP Selections'!$D$38:$D$58</c15:sqref>
                        </c15:formulaRef>
                      </c:ext>
                    </c:extLst>
                    <c:numCache>
                      <c:formatCode>0%</c:formatCode>
                      <c:ptCount val="7"/>
                      <c:pt idx="0">
                        <c:v>0.52</c:v>
                      </c:pt>
                      <c:pt idx="1">
                        <c:v>0.64</c:v>
                      </c:pt>
                      <c:pt idx="2">
                        <c:v>0.56000000000000005</c:v>
                      </c:pt>
                      <c:pt idx="3">
                        <c:v>0.12</c:v>
                      </c:pt>
                      <c:pt idx="4">
                        <c:v>0.12</c:v>
                      </c:pt>
                      <c:pt idx="5">
                        <c:v>0.2</c:v>
                      </c:pt>
                      <c:pt idx="6">
                        <c:v>0.2</c:v>
                      </c:pt>
                    </c:numCache>
                  </c:numRef>
                </c:val>
                <c:extLst>
                  <c:ext xmlns:c16="http://schemas.microsoft.com/office/drawing/2014/chart" uri="{C3380CC4-5D6E-409C-BE32-E72D297353CC}">
                    <c16:uniqueId val="{00000000-953A-4D80-A329-ECB4CB12391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'EBP Selections'!$E$37</c15:sqref>
                        </c15:formulaRef>
                      </c:ext>
                    </c:extLst>
                    <c:strCache>
                      <c:ptCount val="1"/>
                      <c:pt idx="0">
                        <c:v>Less than $1.5 million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'EBP Selections'!$B$38:$B$58</c15:sqref>
                        </c15:formulaRef>
                      </c:ext>
                    </c:extLst>
                    <c:strCache>
                      <c:ptCount val="7"/>
                      <c:pt idx="0">
                        <c:v>Implementation of HQIM</c:v>
                      </c:pt>
                      <c:pt idx="1">
                        <c:v>Inclusion/co-teaching </c:v>
                      </c:pt>
                      <c:pt idx="2">
                        <c:v>Addressing SEL/mental health needs</c:v>
                      </c:pt>
                      <c:pt idx="3">
                        <c:v>Research-based early literacy programs</c:v>
                      </c:pt>
                      <c:pt idx="4">
                        <c:v>Equitable and culturally responsive learning environments</c:v>
                      </c:pt>
                      <c:pt idx="5">
                        <c:v>Acceleration Academies and/or summer learning</c:v>
                      </c:pt>
                      <c:pt idx="6">
                        <c:v>Early college programs</c:v>
                      </c:pt>
                    </c:strCache>
                  </c:strRef>
                </c:cat>
                <c:val>
                  <c:numRef>
                    <c:extLst xmlns:c15="http://schemas.microsoft.com/office/drawing/2012/chart">
                      <c:ext xmlns:c15="http://schemas.microsoft.com/office/drawing/2012/chart" uri="{02D57815-91ED-43cb-92C2-25804820EDAC}">
                        <c15:formulaRef>
                          <c15:sqref>'EBP Selections'!$E$38:$E$58</c15:sqref>
                        </c15:formulaRef>
                      </c:ext>
                    </c:extLst>
                    <c:numCache>
                      <c:formatCode>0%</c:formatCode>
                      <c:ptCount val="7"/>
                      <c:pt idx="0">
                        <c:v>0.38698630136986301</c:v>
                      </c:pt>
                      <c:pt idx="1">
                        <c:v>0.3595890410958904</c:v>
                      </c:pt>
                      <c:pt idx="2">
                        <c:v>0.35616438356164382</c:v>
                      </c:pt>
                      <c:pt idx="3">
                        <c:v>0.36986301369863012</c:v>
                      </c:pt>
                      <c:pt idx="4">
                        <c:v>0.2363013698630137</c:v>
                      </c:pt>
                      <c:pt idx="5">
                        <c:v>0.14383561643835616</c:v>
                      </c:pt>
                      <c:pt idx="6">
                        <c:v>9.2465753424657529E-2</c:v>
                      </c:pt>
                    </c:numCache>
                  </c:numRef>
                </c:val>
                <c:extLst xmlns:c15="http://schemas.microsoft.com/office/drawing/2012/chart">
                  <c:ext xmlns:c16="http://schemas.microsoft.com/office/drawing/2014/chart" uri="{C3380CC4-5D6E-409C-BE32-E72D297353CC}">
                    <c16:uniqueId val="{00000001-953A-4D80-A329-ECB4CB12391B}"/>
                  </c:ext>
                </c:extLst>
              </c15:ser>
            </c15:filteredBarSeries>
          </c:ext>
        </c:extLst>
      </c:barChart>
      <c:catAx>
        <c:axId val="1532732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32732416"/>
        <c:crosses val="autoZero"/>
        <c:auto val="1"/>
        <c:lblAlgn val="ctr"/>
        <c:lblOffset val="100"/>
        <c:noMultiLvlLbl val="0"/>
      </c:catAx>
      <c:valAx>
        <c:axId val="153273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Percent of Districts Including EBP in plan</a:t>
                </a:r>
              </a:p>
            </c:rich>
          </c:tx>
          <c:layout>
            <c:manualLayout>
              <c:xMode val="edge"/>
              <c:yMode val="edge"/>
              <c:x val="7.6951954713817931E-3"/>
              <c:y val="0.160716839529567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3273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CLOSING</a:t>
            </a:r>
            <a:r>
              <a:rPr lang="en-US" baseline="0"/>
              <a:t> THE GAP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83313601458888"/>
          <c:y val="0.12897154728430962"/>
          <c:w val="0.85876158357975119"/>
          <c:h val="0.73127256368008542"/>
        </c:manualLayout>
      </c:layout>
      <c:lineChart>
        <c:grouping val="standard"/>
        <c:varyColors val="0"/>
        <c:ser>
          <c:idx val="0"/>
          <c:order val="0"/>
          <c:tx>
            <c:strRef>
              <c:f>Sheet1!$B$2</c:f>
              <c:strCache>
                <c:ptCount val="1"/>
                <c:pt idx="0">
                  <c:v>All Students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Sheet1!$B$3:$B$6</c:f>
              <c:numCache>
                <c:formatCode>General</c:formatCode>
                <c:ptCount val="4"/>
                <c:pt idx="0">
                  <c:v>525</c:v>
                </c:pt>
                <c:pt idx="1">
                  <c:v>575</c:v>
                </c:pt>
                <c:pt idx="2">
                  <c:v>625</c:v>
                </c:pt>
                <c:pt idx="3">
                  <c:v>675</c:v>
                </c:pt>
              </c:numCache>
            </c:numRef>
          </c:val>
          <c:smooth val="0"/>
          <c:extLst>
            <c:ext xmlns:c16="http://schemas.microsoft.com/office/drawing/2014/chart" uri="{C3380CC4-5D6E-409C-BE32-E72D297353CC}">
              <c16:uniqueId val="{00000000-6B85-466E-9997-71F82B667CAE}"/>
            </c:ext>
          </c:extLst>
        </c:ser>
        <c:ser>
          <c:idx val="1"/>
          <c:order val="1"/>
          <c:tx>
            <c:strRef>
              <c:f>Sheet1!$C$2</c:f>
              <c:strCache>
                <c:ptCount val="1"/>
                <c:pt idx="0">
                  <c:v>Group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Sheet1!$C$3:$C$6</c:f>
              <c:numCache>
                <c:formatCode>General</c:formatCode>
                <c:ptCount val="4"/>
                <c:pt idx="0">
                  <c:v>280</c:v>
                </c:pt>
                <c:pt idx="1">
                  <c:v>340</c:v>
                </c:pt>
                <c:pt idx="2">
                  <c:v>390</c:v>
                </c:pt>
                <c:pt idx="3">
                  <c:v>522</c:v>
                </c:pt>
              </c:numCache>
            </c:numRef>
          </c:val>
          <c:smooth val="0"/>
          <c:extLst>
            <c:ext xmlns:c16="http://schemas.microsoft.com/office/drawing/2014/chart" uri="{C3380CC4-5D6E-409C-BE32-E72D297353CC}">
              <c16:uniqueId val="{00000001-6B85-466E-9997-71F82B667CAE}"/>
            </c:ext>
          </c:extLst>
        </c:ser>
        <c:ser>
          <c:idx val="2"/>
          <c:order val="2"/>
          <c:tx>
            <c:strRef>
              <c:f>Sheet1!$D$2</c:f>
              <c:strCache>
                <c:ptCount val="1"/>
                <c:pt idx="0">
                  <c:v>Group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2020</c:v>
                </c:pt>
                <c:pt idx="1">
                  <c:v>2021</c:v>
                </c:pt>
                <c:pt idx="2">
                  <c:v>2022</c:v>
                </c:pt>
                <c:pt idx="3">
                  <c:v>2023</c:v>
                </c:pt>
              </c:numCache>
            </c:numRef>
          </c:cat>
          <c:val>
            <c:numRef>
              <c:f>Sheet1!$D$3:$D$6</c:f>
              <c:numCache>
                <c:formatCode>General</c:formatCode>
                <c:ptCount val="4"/>
                <c:pt idx="0">
                  <c:v>400</c:v>
                </c:pt>
                <c:pt idx="1">
                  <c:v>450</c:v>
                </c:pt>
                <c:pt idx="2">
                  <c:v>480</c:v>
                </c:pt>
                <c:pt idx="3">
                  <c:v>610</c:v>
                </c:pt>
              </c:numCache>
            </c:numRef>
          </c:val>
          <c:smooth val="0"/>
          <c:extLst>
            <c:ext xmlns:c16="http://schemas.microsoft.com/office/drawing/2014/chart" uri="{C3380CC4-5D6E-409C-BE32-E72D297353CC}">
              <c16:uniqueId val="{00000002-6B85-466E-9997-71F82B667CAE}"/>
            </c:ext>
          </c:extLst>
        </c:ser>
        <c:dLbls>
          <c:dLblPos val="t"/>
          <c:showLegendKey val="0"/>
          <c:showVal val="1"/>
          <c:showCatName val="0"/>
          <c:showSerName val="0"/>
          <c:showPercent val="0"/>
          <c:showBubbleSize val="0"/>
        </c:dLbls>
        <c:smooth val="0"/>
        <c:axId val="1680513296"/>
        <c:axId val="1146221072"/>
      </c:lineChart>
      <c:catAx>
        <c:axId val="1680513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SCHOOL</a:t>
                </a:r>
                <a:r>
                  <a:rPr lang="en-US" baseline="0"/>
                  <a:t> YEAR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21072"/>
        <c:crosses val="autoZero"/>
        <c:auto val="1"/>
        <c:lblAlgn val="ctr"/>
        <c:lblOffset val="100"/>
        <c:noMultiLvlLbl val="0"/>
      </c:catAx>
      <c:valAx>
        <c:axId val="11462210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Reading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051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2-14T21:14:30.443" idx="128">
    <p:pos x="10" y="10"/>
    <p:text>Add text boxes?- click on individual EBP; student groups and metrics will change.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02-15T07:48:58.157" idx="43">
    <p:pos x="7515" y="179"/>
    <p:text>I might call this slide "A note on gap-closing" (could feel patronizing to suggest that they need us to define gap-closing)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F08AA-B3D9-430E-959D-DC3334DC7325}" type="doc">
      <dgm:prSet loTypeId="urn:microsoft.com/office/officeart/2005/8/layout/list1" loCatId="list" qsTypeId="urn:microsoft.com/office/officeart/2005/8/quickstyle/simple1" qsCatId="simple" csTypeId="urn:microsoft.com/office/officeart/2005/8/colors/accent1_2" csCatId="accent1" phldr="1"/>
      <dgm:spPr/>
    </dgm:pt>
    <dgm:pt modelId="{E8A38B1D-78D4-4224-A85D-B481E80ADEA6}">
      <dgm:prSet phldrT="[Text]" phldr="0"/>
      <dgm:spPr/>
      <dgm:t>
        <a:bodyPr/>
        <a:lstStyle/>
        <a:p>
          <a:pPr rtl="0"/>
          <a:r>
            <a:rPr lang="en-US" b="1">
              <a:latin typeface="Calibri Light" panose="020F0302020204030204"/>
            </a:rPr>
            <a:t>Fiscal: </a:t>
          </a:r>
          <a:r>
            <a:rPr lang="en-US">
              <a:latin typeface="Calibri Light" panose="020F0302020204030204"/>
            </a:rPr>
            <a:t>Changes to Chapter 70 funding</a:t>
          </a:r>
          <a:endParaRPr lang="en-US"/>
        </a:p>
      </dgm:t>
    </dgm:pt>
    <dgm:pt modelId="{53AE42CF-180A-4F3D-9D14-F6964B3474FB}" type="parTrans" cxnId="{E795A9B1-71BE-47B4-AAD8-4815194C59D2}">
      <dgm:prSet/>
      <dgm:spPr/>
      <dgm:t>
        <a:bodyPr/>
        <a:lstStyle/>
        <a:p>
          <a:endParaRPr lang="en-US"/>
        </a:p>
      </dgm:t>
    </dgm:pt>
    <dgm:pt modelId="{0266F0AC-FE76-4118-94CF-6F103D8D918C}" type="sibTrans" cxnId="{E795A9B1-71BE-47B4-AAD8-4815194C59D2}">
      <dgm:prSet/>
      <dgm:spPr/>
      <dgm:t>
        <a:bodyPr/>
        <a:lstStyle/>
        <a:p>
          <a:endParaRPr lang="en-US"/>
        </a:p>
      </dgm:t>
    </dgm:pt>
    <dgm:pt modelId="{C8F0B38E-4AB0-4595-AC1C-DE0718858242}">
      <dgm:prSet phldrT="[Text]" phldr="0"/>
      <dgm:spPr/>
      <dgm:t>
        <a:bodyPr/>
        <a:lstStyle/>
        <a:p>
          <a:pPr rtl="0"/>
          <a:r>
            <a:rPr lang="en-US">
              <a:latin typeface="Calibri Light" panose="020F0302020204030204"/>
            </a:rPr>
            <a:t>Policy Updates: </a:t>
          </a:r>
          <a:endParaRPr lang="en-US"/>
        </a:p>
      </dgm:t>
    </dgm:pt>
    <dgm:pt modelId="{6688DEBE-65F1-4B0B-8BAF-866E289CE7A9}" type="parTrans" cxnId="{54531BCE-0F5A-419C-949A-33C54B9D5710}">
      <dgm:prSet/>
      <dgm:spPr/>
      <dgm:t>
        <a:bodyPr/>
        <a:lstStyle/>
        <a:p>
          <a:endParaRPr lang="en-US"/>
        </a:p>
      </dgm:t>
    </dgm:pt>
    <dgm:pt modelId="{182D86AE-C873-4032-B627-074D74F14C58}" type="sibTrans" cxnId="{54531BCE-0F5A-419C-949A-33C54B9D5710}">
      <dgm:prSet/>
      <dgm:spPr/>
      <dgm:t>
        <a:bodyPr/>
        <a:lstStyle/>
        <a:p>
          <a:endParaRPr lang="en-US"/>
        </a:p>
      </dgm:t>
    </dgm:pt>
    <dgm:pt modelId="{E433B75B-6DE0-4A74-B59F-23EEB92853EE}">
      <dgm:prSet phldr="0"/>
      <dgm:spPr/>
      <dgm:t>
        <a:bodyPr/>
        <a:lstStyle/>
        <a:p>
          <a:pPr rtl="0"/>
          <a:r>
            <a:rPr lang="en-US">
              <a:latin typeface="Calibri Light" panose="020F0302020204030204"/>
            </a:rPr>
            <a:t>Focus on closing gaps for student groups least-well served</a:t>
          </a:r>
        </a:p>
      </dgm:t>
    </dgm:pt>
    <dgm:pt modelId="{ED791C02-7D8C-4BE8-B6A0-84EB8E671FB7}" type="parTrans" cxnId="{8FD1DA3A-5159-4534-BACE-A5735F261E8D}">
      <dgm:prSet/>
      <dgm:spPr/>
      <dgm:t>
        <a:bodyPr/>
        <a:lstStyle/>
        <a:p>
          <a:endParaRPr lang="en-US"/>
        </a:p>
      </dgm:t>
    </dgm:pt>
    <dgm:pt modelId="{C65B3616-C2F0-4B37-857A-0445B5ACD9B2}" type="sibTrans" cxnId="{8FD1DA3A-5159-4534-BACE-A5735F261E8D}">
      <dgm:prSet/>
      <dgm:spPr/>
      <dgm:t>
        <a:bodyPr/>
        <a:lstStyle/>
        <a:p>
          <a:endParaRPr lang="en-US"/>
        </a:p>
      </dgm:t>
    </dgm:pt>
    <dgm:pt modelId="{359AC5BA-F730-4AD4-8246-E519370B4E88}">
      <dgm:prSet phldr="0"/>
      <dgm:spPr/>
      <dgm:t>
        <a:bodyPr/>
        <a:lstStyle/>
        <a:p>
          <a:pPr rtl="0"/>
          <a:r>
            <a:rPr lang="en-US">
              <a:latin typeface="Calibri Light" panose="020F0302020204030204"/>
            </a:rPr>
            <a:t>New investment in education</a:t>
          </a:r>
        </a:p>
      </dgm:t>
    </dgm:pt>
    <dgm:pt modelId="{286C2AE7-DC43-4B68-8F5E-C11FF27564A5}" type="parTrans" cxnId="{CA61777C-789E-4F04-97C3-0FB0DACB5C65}">
      <dgm:prSet/>
      <dgm:spPr/>
      <dgm:t>
        <a:bodyPr/>
        <a:lstStyle/>
        <a:p>
          <a:endParaRPr lang="en-US"/>
        </a:p>
      </dgm:t>
    </dgm:pt>
    <dgm:pt modelId="{85E314DA-2B11-4508-BAE6-6664FF56CBE5}" type="sibTrans" cxnId="{CA61777C-789E-4F04-97C3-0FB0DACB5C65}">
      <dgm:prSet/>
      <dgm:spPr/>
      <dgm:t>
        <a:bodyPr/>
        <a:lstStyle/>
        <a:p>
          <a:endParaRPr lang="en-US"/>
        </a:p>
      </dgm:t>
    </dgm:pt>
    <dgm:pt modelId="{49A87A22-4690-403C-889B-321783C575DB}">
      <dgm:prSet phldr="0"/>
      <dgm:spPr/>
      <dgm:t>
        <a:bodyPr/>
        <a:lstStyle/>
        <a:p>
          <a:pPr rtl="0"/>
          <a:r>
            <a:rPr lang="en-US">
              <a:latin typeface="Calibri Light" panose="020F0302020204030204"/>
            </a:rPr>
            <a:t>Revised funding formula reflects equitable distribution of state education funds</a:t>
          </a:r>
        </a:p>
      </dgm:t>
    </dgm:pt>
    <dgm:pt modelId="{38795446-08A9-407C-B4A0-06250592E68F}" type="parTrans" cxnId="{9D9FAA3E-0824-4D3E-8AA4-9ED0744413B3}">
      <dgm:prSet/>
      <dgm:spPr/>
      <dgm:t>
        <a:bodyPr/>
        <a:lstStyle/>
        <a:p>
          <a:endParaRPr lang="en-US"/>
        </a:p>
      </dgm:t>
    </dgm:pt>
    <dgm:pt modelId="{5D2C57E3-4BB5-4B9C-8AFB-B0A932EF4F50}" type="sibTrans" cxnId="{9D9FAA3E-0824-4D3E-8AA4-9ED0744413B3}">
      <dgm:prSet/>
      <dgm:spPr/>
      <dgm:t>
        <a:bodyPr/>
        <a:lstStyle/>
        <a:p>
          <a:endParaRPr lang="en-US"/>
        </a:p>
      </dgm:t>
    </dgm:pt>
    <dgm:pt modelId="{DCC00EBB-181C-45D6-8129-10AEA0A21129}">
      <dgm:prSet phldr="0"/>
      <dgm:spPr/>
      <dgm:t>
        <a:bodyPr/>
        <a:lstStyle/>
        <a:p>
          <a:pPr rtl="0"/>
          <a:r>
            <a:rPr lang="en-US">
              <a:latin typeface="Calibri Light" panose="020F0302020204030204"/>
            </a:rPr>
            <a:t>Implementation of evidence-based practices</a:t>
          </a:r>
        </a:p>
      </dgm:t>
    </dgm:pt>
    <dgm:pt modelId="{A330555C-D4B3-481B-AEE5-58C8865BCEEE}" type="parTrans" cxnId="{8E00148C-7701-4A64-A011-E006B779A7AD}">
      <dgm:prSet/>
      <dgm:spPr/>
      <dgm:t>
        <a:bodyPr/>
        <a:lstStyle/>
        <a:p>
          <a:endParaRPr lang="en-US"/>
        </a:p>
      </dgm:t>
    </dgm:pt>
    <dgm:pt modelId="{56AA114E-2B56-4F5F-9F06-BD6DE83DDA6B}" type="sibTrans" cxnId="{8E00148C-7701-4A64-A011-E006B779A7AD}">
      <dgm:prSet/>
      <dgm:spPr/>
      <dgm:t>
        <a:bodyPr/>
        <a:lstStyle/>
        <a:p>
          <a:endParaRPr lang="en-US"/>
        </a:p>
      </dgm:t>
    </dgm:pt>
    <dgm:pt modelId="{FD5D3555-F9DA-4889-B2F6-E94D8510BA19}" type="pres">
      <dgm:prSet presAssocID="{FE8F08AA-B3D9-430E-959D-DC3334DC7325}" presName="linear" presStyleCnt="0">
        <dgm:presLayoutVars>
          <dgm:dir/>
          <dgm:animLvl val="lvl"/>
          <dgm:resizeHandles val="exact"/>
        </dgm:presLayoutVars>
      </dgm:prSet>
      <dgm:spPr/>
    </dgm:pt>
    <dgm:pt modelId="{7A42ED48-127B-4722-A35A-8BE15D2D0A26}" type="pres">
      <dgm:prSet presAssocID="{E8A38B1D-78D4-4224-A85D-B481E80ADEA6}" presName="parentLin" presStyleCnt="0"/>
      <dgm:spPr/>
    </dgm:pt>
    <dgm:pt modelId="{046DB3AC-9B95-4A23-9493-CB5C7F070C84}" type="pres">
      <dgm:prSet presAssocID="{E8A38B1D-78D4-4224-A85D-B481E80ADEA6}" presName="parentLeftMargin" presStyleLbl="node1" presStyleIdx="0" presStyleCnt="2"/>
      <dgm:spPr/>
    </dgm:pt>
    <dgm:pt modelId="{B76511BF-A6F5-4E2B-B9C2-DAE3338293B0}" type="pres">
      <dgm:prSet presAssocID="{E8A38B1D-78D4-4224-A85D-B481E80ADEA6}" presName="parentText" presStyleLbl="node1" presStyleIdx="0" presStyleCnt="2">
        <dgm:presLayoutVars>
          <dgm:chMax val="0"/>
          <dgm:bulletEnabled val="1"/>
        </dgm:presLayoutVars>
      </dgm:prSet>
      <dgm:spPr/>
    </dgm:pt>
    <dgm:pt modelId="{59BE0216-3FD1-4469-BA79-E0060E250C7A}" type="pres">
      <dgm:prSet presAssocID="{E8A38B1D-78D4-4224-A85D-B481E80ADEA6}" presName="negativeSpace" presStyleCnt="0"/>
      <dgm:spPr/>
    </dgm:pt>
    <dgm:pt modelId="{BE58DEB2-F461-4590-B627-93DCA4A417F1}" type="pres">
      <dgm:prSet presAssocID="{E8A38B1D-78D4-4224-A85D-B481E80ADEA6}" presName="childText" presStyleLbl="conFgAcc1" presStyleIdx="0" presStyleCnt="2">
        <dgm:presLayoutVars>
          <dgm:bulletEnabled val="1"/>
        </dgm:presLayoutVars>
      </dgm:prSet>
      <dgm:spPr/>
    </dgm:pt>
    <dgm:pt modelId="{B404D095-7990-41BA-BAAE-D8E1D3AD5032}" type="pres">
      <dgm:prSet presAssocID="{0266F0AC-FE76-4118-94CF-6F103D8D918C}" presName="spaceBetweenRectangles" presStyleCnt="0"/>
      <dgm:spPr/>
    </dgm:pt>
    <dgm:pt modelId="{CB21504A-4B8B-4BE3-B6D7-621D51B1755C}" type="pres">
      <dgm:prSet presAssocID="{C8F0B38E-4AB0-4595-AC1C-DE0718858242}" presName="parentLin" presStyleCnt="0"/>
      <dgm:spPr/>
    </dgm:pt>
    <dgm:pt modelId="{7E5C32C8-ACB3-4AF3-B7DE-68FCBE8CAE90}" type="pres">
      <dgm:prSet presAssocID="{C8F0B38E-4AB0-4595-AC1C-DE0718858242}" presName="parentLeftMargin" presStyleLbl="node1" presStyleIdx="0" presStyleCnt="2"/>
      <dgm:spPr/>
    </dgm:pt>
    <dgm:pt modelId="{2E106144-2BF5-48C4-A810-927FBE570109}" type="pres">
      <dgm:prSet presAssocID="{C8F0B38E-4AB0-4595-AC1C-DE0718858242}" presName="parentText" presStyleLbl="node1" presStyleIdx="1" presStyleCnt="2">
        <dgm:presLayoutVars>
          <dgm:chMax val="0"/>
          <dgm:bulletEnabled val="1"/>
        </dgm:presLayoutVars>
      </dgm:prSet>
      <dgm:spPr/>
    </dgm:pt>
    <dgm:pt modelId="{1DAD2E24-E081-4F98-A75B-53AEAB5B3554}" type="pres">
      <dgm:prSet presAssocID="{C8F0B38E-4AB0-4595-AC1C-DE0718858242}" presName="negativeSpace" presStyleCnt="0"/>
      <dgm:spPr/>
    </dgm:pt>
    <dgm:pt modelId="{AAFC2959-34E6-4EE0-B9FB-53FFF927141F}" type="pres">
      <dgm:prSet presAssocID="{C8F0B38E-4AB0-4595-AC1C-DE0718858242}" presName="childText" presStyleLbl="conFgAcc1" presStyleIdx="1" presStyleCnt="2">
        <dgm:presLayoutVars>
          <dgm:bulletEnabled val="1"/>
        </dgm:presLayoutVars>
      </dgm:prSet>
      <dgm:spPr/>
    </dgm:pt>
  </dgm:ptLst>
  <dgm:cxnLst>
    <dgm:cxn modelId="{8FD1DA3A-5159-4534-BACE-A5735F261E8D}" srcId="{C8F0B38E-4AB0-4595-AC1C-DE0718858242}" destId="{E433B75B-6DE0-4A74-B59F-23EEB92853EE}" srcOrd="0" destOrd="0" parTransId="{ED791C02-7D8C-4BE8-B6A0-84EB8E671FB7}" sibTransId="{C65B3616-C2F0-4B37-857A-0445B5ACD9B2}"/>
    <dgm:cxn modelId="{9D9FAA3E-0824-4D3E-8AA4-9ED0744413B3}" srcId="{E8A38B1D-78D4-4224-A85D-B481E80ADEA6}" destId="{49A87A22-4690-403C-889B-321783C575DB}" srcOrd="1" destOrd="0" parTransId="{38795446-08A9-407C-B4A0-06250592E68F}" sibTransId="{5D2C57E3-4BB5-4B9C-8AFB-B0A932EF4F50}"/>
    <dgm:cxn modelId="{9690154E-2C98-4032-8C5A-E27B79F23F19}" type="presOf" srcId="{FE8F08AA-B3D9-430E-959D-DC3334DC7325}" destId="{FD5D3555-F9DA-4889-B2F6-E94D8510BA19}" srcOrd="0" destOrd="0" presId="urn:microsoft.com/office/officeart/2005/8/layout/list1"/>
    <dgm:cxn modelId="{CA61777C-789E-4F04-97C3-0FB0DACB5C65}" srcId="{E8A38B1D-78D4-4224-A85D-B481E80ADEA6}" destId="{359AC5BA-F730-4AD4-8246-E519370B4E88}" srcOrd="0" destOrd="0" parTransId="{286C2AE7-DC43-4B68-8F5E-C11FF27564A5}" sibTransId="{85E314DA-2B11-4508-BAE6-6664FF56CBE5}"/>
    <dgm:cxn modelId="{EF61F482-36B9-4FB6-8142-D9614F9925EB}" type="presOf" srcId="{E8A38B1D-78D4-4224-A85D-B481E80ADEA6}" destId="{B76511BF-A6F5-4E2B-B9C2-DAE3338293B0}" srcOrd="1" destOrd="0" presId="urn:microsoft.com/office/officeart/2005/8/layout/list1"/>
    <dgm:cxn modelId="{8994F187-FDAD-4FB3-ACFA-FA7F73AAFB89}" type="presOf" srcId="{E433B75B-6DE0-4A74-B59F-23EEB92853EE}" destId="{AAFC2959-34E6-4EE0-B9FB-53FFF927141F}" srcOrd="0" destOrd="0" presId="urn:microsoft.com/office/officeart/2005/8/layout/list1"/>
    <dgm:cxn modelId="{8E00148C-7701-4A64-A011-E006B779A7AD}" srcId="{C8F0B38E-4AB0-4595-AC1C-DE0718858242}" destId="{DCC00EBB-181C-45D6-8129-10AEA0A21129}" srcOrd="1" destOrd="0" parTransId="{A330555C-D4B3-481B-AEE5-58C8865BCEEE}" sibTransId="{56AA114E-2B56-4F5F-9F06-BD6DE83DDA6B}"/>
    <dgm:cxn modelId="{E45B4798-2DDA-402C-972C-0D492EBC6D85}" type="presOf" srcId="{C8F0B38E-4AB0-4595-AC1C-DE0718858242}" destId="{7E5C32C8-ACB3-4AF3-B7DE-68FCBE8CAE90}" srcOrd="0" destOrd="0" presId="urn:microsoft.com/office/officeart/2005/8/layout/list1"/>
    <dgm:cxn modelId="{BF529EA9-7168-4D6F-B576-2B74C53EF1CF}" type="presOf" srcId="{E8A38B1D-78D4-4224-A85D-B481E80ADEA6}" destId="{046DB3AC-9B95-4A23-9493-CB5C7F070C84}" srcOrd="0" destOrd="0" presId="urn:microsoft.com/office/officeart/2005/8/layout/list1"/>
    <dgm:cxn modelId="{205B0EAB-8E9C-4BED-BCFC-91BECDA58295}" type="presOf" srcId="{C8F0B38E-4AB0-4595-AC1C-DE0718858242}" destId="{2E106144-2BF5-48C4-A810-927FBE570109}" srcOrd="1" destOrd="0" presId="urn:microsoft.com/office/officeart/2005/8/layout/list1"/>
    <dgm:cxn modelId="{E795A9B1-71BE-47B4-AAD8-4815194C59D2}" srcId="{FE8F08AA-B3D9-430E-959D-DC3334DC7325}" destId="{E8A38B1D-78D4-4224-A85D-B481E80ADEA6}" srcOrd="0" destOrd="0" parTransId="{53AE42CF-180A-4F3D-9D14-F6964B3474FB}" sibTransId="{0266F0AC-FE76-4118-94CF-6F103D8D918C}"/>
    <dgm:cxn modelId="{83F7A4C2-C3B7-4AE3-B55C-46C70EAE3BAE}" type="presOf" srcId="{49A87A22-4690-403C-889B-321783C575DB}" destId="{BE58DEB2-F461-4590-B627-93DCA4A417F1}" srcOrd="0" destOrd="1" presId="urn:microsoft.com/office/officeart/2005/8/layout/list1"/>
    <dgm:cxn modelId="{54531BCE-0F5A-419C-949A-33C54B9D5710}" srcId="{FE8F08AA-B3D9-430E-959D-DC3334DC7325}" destId="{C8F0B38E-4AB0-4595-AC1C-DE0718858242}" srcOrd="1" destOrd="0" parTransId="{6688DEBE-65F1-4B0B-8BAF-866E289CE7A9}" sibTransId="{182D86AE-C873-4032-B627-074D74F14C58}"/>
    <dgm:cxn modelId="{0E8AEBD2-CDEA-49E1-B806-572CC658C85D}" type="presOf" srcId="{DCC00EBB-181C-45D6-8129-10AEA0A21129}" destId="{AAFC2959-34E6-4EE0-B9FB-53FFF927141F}" srcOrd="0" destOrd="1" presId="urn:microsoft.com/office/officeart/2005/8/layout/list1"/>
    <dgm:cxn modelId="{3A2014D5-57F4-4163-BD3C-22D85C783605}" type="presOf" srcId="{359AC5BA-F730-4AD4-8246-E519370B4E88}" destId="{BE58DEB2-F461-4590-B627-93DCA4A417F1}" srcOrd="0" destOrd="0" presId="urn:microsoft.com/office/officeart/2005/8/layout/list1"/>
    <dgm:cxn modelId="{9BC6CCBE-FE26-4BD4-9149-089B9FFB22EF}" type="presParOf" srcId="{FD5D3555-F9DA-4889-B2F6-E94D8510BA19}" destId="{7A42ED48-127B-4722-A35A-8BE15D2D0A26}" srcOrd="0" destOrd="0" presId="urn:microsoft.com/office/officeart/2005/8/layout/list1"/>
    <dgm:cxn modelId="{FE1DC3B7-5F68-4287-998E-2476802DC3BC}" type="presParOf" srcId="{7A42ED48-127B-4722-A35A-8BE15D2D0A26}" destId="{046DB3AC-9B95-4A23-9493-CB5C7F070C84}" srcOrd="0" destOrd="0" presId="urn:microsoft.com/office/officeart/2005/8/layout/list1"/>
    <dgm:cxn modelId="{CCF20C97-19D8-49EA-B8AC-827658E1A819}" type="presParOf" srcId="{7A42ED48-127B-4722-A35A-8BE15D2D0A26}" destId="{B76511BF-A6F5-4E2B-B9C2-DAE3338293B0}" srcOrd="1" destOrd="0" presId="urn:microsoft.com/office/officeart/2005/8/layout/list1"/>
    <dgm:cxn modelId="{C1216445-85BA-4CCA-990F-C82401A615FC}" type="presParOf" srcId="{FD5D3555-F9DA-4889-B2F6-E94D8510BA19}" destId="{59BE0216-3FD1-4469-BA79-E0060E250C7A}" srcOrd="1" destOrd="0" presId="urn:microsoft.com/office/officeart/2005/8/layout/list1"/>
    <dgm:cxn modelId="{0EDB9740-0282-4905-A654-AAC91084691B}" type="presParOf" srcId="{FD5D3555-F9DA-4889-B2F6-E94D8510BA19}" destId="{BE58DEB2-F461-4590-B627-93DCA4A417F1}" srcOrd="2" destOrd="0" presId="urn:microsoft.com/office/officeart/2005/8/layout/list1"/>
    <dgm:cxn modelId="{8D7D0B3C-C25E-4249-9FE7-6771256963B1}" type="presParOf" srcId="{FD5D3555-F9DA-4889-B2F6-E94D8510BA19}" destId="{B404D095-7990-41BA-BAAE-D8E1D3AD5032}" srcOrd="3" destOrd="0" presId="urn:microsoft.com/office/officeart/2005/8/layout/list1"/>
    <dgm:cxn modelId="{B0C3693F-1329-4286-86EE-43A5A8AD93C9}" type="presParOf" srcId="{FD5D3555-F9DA-4889-B2F6-E94D8510BA19}" destId="{CB21504A-4B8B-4BE3-B6D7-621D51B1755C}" srcOrd="4" destOrd="0" presId="urn:microsoft.com/office/officeart/2005/8/layout/list1"/>
    <dgm:cxn modelId="{4F129D9E-32B1-4B36-88BB-412F5F94249F}" type="presParOf" srcId="{CB21504A-4B8B-4BE3-B6D7-621D51B1755C}" destId="{7E5C32C8-ACB3-4AF3-B7DE-68FCBE8CAE90}" srcOrd="0" destOrd="0" presId="urn:microsoft.com/office/officeart/2005/8/layout/list1"/>
    <dgm:cxn modelId="{58C7AA67-C9EA-413A-B587-6FC841894DAC}" type="presParOf" srcId="{CB21504A-4B8B-4BE3-B6D7-621D51B1755C}" destId="{2E106144-2BF5-48C4-A810-927FBE570109}" srcOrd="1" destOrd="0" presId="urn:microsoft.com/office/officeart/2005/8/layout/list1"/>
    <dgm:cxn modelId="{C26D16FC-A8F1-468C-8B70-02341198821F}" type="presParOf" srcId="{FD5D3555-F9DA-4889-B2F6-E94D8510BA19}" destId="{1DAD2E24-E081-4F98-A75B-53AEAB5B3554}" srcOrd="5" destOrd="0" presId="urn:microsoft.com/office/officeart/2005/8/layout/list1"/>
    <dgm:cxn modelId="{DD00CEB7-4803-4FC5-B5E1-0E93A1682233}" type="presParOf" srcId="{FD5D3555-F9DA-4889-B2F6-E94D8510BA19}" destId="{AAFC2959-34E6-4EE0-B9FB-53FFF927141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DEB2-F461-4590-B627-93DCA4A417F1}">
      <dsp:nvSpPr>
        <dsp:cNvPr id="0" name=""/>
        <dsp:cNvSpPr/>
      </dsp:nvSpPr>
      <dsp:spPr>
        <a:xfrm>
          <a:off x="0" y="493833"/>
          <a:ext cx="10641805" cy="202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83184" rIns="825922"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Calibri Light" panose="020F0302020204030204"/>
            </a:rPr>
            <a:t>New investment in education</a:t>
          </a:r>
        </a:p>
        <a:p>
          <a:pPr marL="285750" lvl="1" indent="-285750" algn="l" defTabSz="1244600" rtl="0">
            <a:lnSpc>
              <a:spcPct val="90000"/>
            </a:lnSpc>
            <a:spcBef>
              <a:spcPct val="0"/>
            </a:spcBef>
            <a:spcAft>
              <a:spcPct val="15000"/>
            </a:spcAft>
            <a:buChar char="•"/>
          </a:pPr>
          <a:r>
            <a:rPr lang="en-US" sz="2800" kern="1200">
              <a:latin typeface="Calibri Light" panose="020F0302020204030204"/>
            </a:rPr>
            <a:t>Revised funding formula reflects equitable distribution of state education funds</a:t>
          </a:r>
        </a:p>
      </dsp:txBody>
      <dsp:txXfrm>
        <a:off x="0" y="493833"/>
        <a:ext cx="10641805" cy="2028600"/>
      </dsp:txXfrm>
    </dsp:sp>
    <dsp:sp modelId="{B76511BF-A6F5-4E2B-B9C2-DAE3338293B0}">
      <dsp:nvSpPr>
        <dsp:cNvPr id="0" name=""/>
        <dsp:cNvSpPr/>
      </dsp:nvSpPr>
      <dsp:spPr>
        <a:xfrm>
          <a:off x="532090" y="80553"/>
          <a:ext cx="7449264"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244600" rtl="0">
            <a:lnSpc>
              <a:spcPct val="90000"/>
            </a:lnSpc>
            <a:spcBef>
              <a:spcPct val="0"/>
            </a:spcBef>
            <a:spcAft>
              <a:spcPct val="35000"/>
            </a:spcAft>
            <a:buNone/>
          </a:pPr>
          <a:r>
            <a:rPr lang="en-US" sz="2800" b="1" kern="1200">
              <a:latin typeface="Calibri Light" panose="020F0302020204030204"/>
            </a:rPr>
            <a:t>Fiscal: </a:t>
          </a:r>
          <a:r>
            <a:rPr lang="en-US" sz="2800" kern="1200">
              <a:latin typeface="Calibri Light" panose="020F0302020204030204"/>
            </a:rPr>
            <a:t>Changes to Chapter 70 funding</a:t>
          </a:r>
          <a:endParaRPr lang="en-US" sz="2800" kern="1200"/>
        </a:p>
      </dsp:txBody>
      <dsp:txXfrm>
        <a:off x="572439" y="120902"/>
        <a:ext cx="7368566" cy="745862"/>
      </dsp:txXfrm>
    </dsp:sp>
    <dsp:sp modelId="{AAFC2959-34E6-4EE0-B9FB-53FFF927141F}">
      <dsp:nvSpPr>
        <dsp:cNvPr id="0" name=""/>
        <dsp:cNvSpPr/>
      </dsp:nvSpPr>
      <dsp:spPr>
        <a:xfrm>
          <a:off x="0" y="3086914"/>
          <a:ext cx="10641805" cy="163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922" tIns="583184" rIns="825922"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Calibri Light" panose="020F0302020204030204"/>
            </a:rPr>
            <a:t>Focus on closing gaps for student groups least-well served</a:t>
          </a:r>
        </a:p>
        <a:p>
          <a:pPr marL="285750" lvl="1" indent="-285750" algn="l" defTabSz="1244600" rtl="0">
            <a:lnSpc>
              <a:spcPct val="90000"/>
            </a:lnSpc>
            <a:spcBef>
              <a:spcPct val="0"/>
            </a:spcBef>
            <a:spcAft>
              <a:spcPct val="15000"/>
            </a:spcAft>
            <a:buChar char="•"/>
          </a:pPr>
          <a:r>
            <a:rPr lang="en-US" sz="2800" kern="1200">
              <a:latin typeface="Calibri Light" panose="020F0302020204030204"/>
            </a:rPr>
            <a:t>Implementation of evidence-based practices</a:t>
          </a:r>
        </a:p>
      </dsp:txBody>
      <dsp:txXfrm>
        <a:off x="0" y="3086914"/>
        <a:ext cx="10641805" cy="1631700"/>
      </dsp:txXfrm>
    </dsp:sp>
    <dsp:sp modelId="{2E106144-2BF5-48C4-A810-927FBE570109}">
      <dsp:nvSpPr>
        <dsp:cNvPr id="0" name=""/>
        <dsp:cNvSpPr/>
      </dsp:nvSpPr>
      <dsp:spPr>
        <a:xfrm>
          <a:off x="532090" y="2673634"/>
          <a:ext cx="7449264"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564" tIns="0" rIns="281564" bIns="0" numCol="1" spcCol="1270" anchor="ctr"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Policy Updates: </a:t>
          </a:r>
          <a:endParaRPr lang="en-US" sz="2800" kern="1200"/>
        </a:p>
      </dsp:txBody>
      <dsp:txXfrm>
        <a:off x="572439" y="2713983"/>
        <a:ext cx="7368566"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2/23/2023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2/23/2023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oe.mass.edu/soa/plan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doe.mass.edu/soa/implementation-indicators.doc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webinar and it’s accompanying slide deck are designed to provide districts with an overview of the FY23 SOA Progress Report and offer instructions and guidance for completing it.  </a:t>
            </a:r>
          </a:p>
          <a:p>
            <a:endParaRPr lang="en-US" dirty="0">
              <a:cs typeface="Calibri"/>
            </a:endParaRPr>
          </a:p>
          <a:p>
            <a:pPr>
              <a:buFont typeface="Wingdings" panose="05000000000000000000" pitchFamily="2" charset="2"/>
              <a:buNone/>
            </a:pPr>
            <a:r>
              <a:rPr lang="en-US" dirty="0"/>
              <a:t>These materials, which are posted on DESE’s SOA District Resources web pages, will serve as your primary guidance resource as you prepare your FY23 SOA Progress reports. pages.  Screen shots of the complete on-line template begin on Slide 44 in this slide deck.</a:t>
            </a: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3138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cs typeface="Calibri"/>
              </a:rPr>
              <a:t>And here's a picture of how much districts report they are  investing in some of these evidence-based program areas.  Please note that it describes funding from multiple funding sources.  </a:t>
            </a:r>
            <a:r>
              <a:rPr lang="en-US" b="0" dirty="0"/>
              <a:t>The total investments reported for just these 7 EBPs is more than the entire increase in Chapter 70 aid phased in by the legislature in FY22.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1233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providing a snapshot of district priorities, statewide inform DESE’s planning and development of resources and supports for districts.  For example, data from SOA Plans were used as DESE weighed funding priorities for the competitive EBP grant opportunities for which some of you recently submitted applications. </a:t>
            </a:r>
          </a:p>
          <a:p>
            <a:endParaRPr lang="en-US" dirty="0"/>
          </a:p>
          <a:p>
            <a:r>
              <a:rPr lang="en-US" dirty="0"/>
              <a:t> Individual district plans are also a useful reference for offices that provide direct supports to individual districts.  Our Statewide System of Support Team members, for example, are familiar with districts’ 3-year gap-closing plans and use them to inform their supports as they partner with districts and schools.</a:t>
            </a: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78506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81237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begin, just a few words of advice from us:</a:t>
            </a:r>
          </a:p>
          <a:p>
            <a:endParaRPr lang="en-US" dirty="0"/>
          </a:p>
          <a:p>
            <a:pPr marL="171450" indent="-171450">
              <a:buFont typeface="Wingdings" panose="05000000000000000000" pitchFamily="2" charset="2"/>
              <a:buChar char="Ø"/>
            </a:pPr>
            <a:r>
              <a:rPr lang="en-US" dirty="0"/>
              <a:t>Prepare as much of your progress report as possible off-line.  You will better appreciate this recommendation as we walk through the template together.</a:t>
            </a:r>
          </a:p>
          <a:p>
            <a:endParaRPr lang="en-US" dirty="0"/>
          </a:p>
          <a:p>
            <a:pPr marL="171450" indent="-171450">
              <a:buFont typeface="Wingdings" panose="05000000000000000000" pitchFamily="2" charset="2"/>
              <a:buChar char="Ø"/>
            </a:pPr>
            <a:r>
              <a:rPr lang="en-US" dirty="0"/>
              <a:t>Assemble and review the progress monitoring data you are using to assess the implementation and impact of the EBPs in your plan in preparation for writing your Summary of Progress to Date,</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Work with your school business manager to respond to budget items, particularly if your district is providing additional information in Section 4:  Other Uses of Additional Chapter 70 aid.</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Consult the </a:t>
            </a:r>
            <a:r>
              <a:rPr lang="en-US" i="1" dirty="0"/>
              <a:t>Overview and Guidance for FY23 SOA Progress Reports </a:t>
            </a:r>
            <a:r>
              <a:rPr lang="en-US" dirty="0"/>
              <a:t>(i.e., this slide deck) as you work your way through different sections of the template.  As noted previously, screen shots of the on-line instructions and data-entry templates appear beginning on slide 44.</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46907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the pandemic, districts were asked to provide a robust update to your original plans.  Now that you’ve had more time to  focus on implementation and now your letting your stakeholders know how things are going.  We’ll go into more detail on subsequent slides, but here in a nutshell is the information you will be providing in your update.  </a:t>
            </a:r>
          </a:p>
          <a:p>
            <a:endParaRPr lang="en-US"/>
          </a:p>
          <a:p>
            <a:r>
              <a:rPr lang="en-US"/>
              <a:t>Most of it will look familiar to those of you who completed the on-line template last year.  As we walk through the template, we’ll spend more time on new items.</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36230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54050"/>
                </a:solidFill>
                <a:effectLst/>
                <a:latin typeface="Nunito Sans" pitchFamily="2" charset="0"/>
              </a:rPr>
              <a:t>There are a few technical features of the on-line template that you should be aware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54050"/>
              </a:solidFill>
              <a:effectLst/>
              <a:latin typeface="Nunito Sans" pitchFamily="2" charset="0"/>
            </a:endParaRPr>
          </a:p>
          <a:p>
            <a:pPr algn="l">
              <a:buFont typeface="Arial" panose="020B0604020202020204" pitchFamily="34" charset="0"/>
              <a:buChar char="•"/>
            </a:pPr>
            <a:r>
              <a:rPr lang="en-US" dirty="0">
                <a:solidFill>
                  <a:srgbClr val="354050"/>
                </a:solidFill>
                <a:latin typeface="Nunito Sans" pitchFamily="2" charset="0"/>
              </a:rPr>
              <a:t>Unique district link and log-ins can be shared</a:t>
            </a:r>
            <a:endParaRPr lang="en-US" b="0" i="0" dirty="0">
              <a:solidFill>
                <a:srgbClr val="354050"/>
              </a:solidFill>
              <a:effectLst/>
              <a:latin typeface="Nunito Sans" pitchFamily="2" charset="0"/>
            </a:endParaRPr>
          </a:p>
          <a:p>
            <a:pPr lvl="1"/>
            <a:r>
              <a:rPr lang="en-US" b="0" i="0" dirty="0">
                <a:solidFill>
                  <a:srgbClr val="354050"/>
                </a:solidFill>
                <a:effectLst/>
                <a:latin typeface="Nunito Sans" pitchFamily="2" charset="0"/>
              </a:rPr>
              <a:t>HOWEVER, only</a:t>
            </a:r>
            <a:r>
              <a:rPr lang="en-US" b="0" i="0" u="sng" dirty="0">
                <a:solidFill>
                  <a:srgbClr val="354050"/>
                </a:solidFill>
                <a:effectLst/>
                <a:latin typeface="Nunito Sans" pitchFamily="2" charset="0"/>
              </a:rPr>
              <a:t> one person at a time</a:t>
            </a:r>
            <a:r>
              <a:rPr lang="en-US" b="0" i="0" dirty="0">
                <a:solidFill>
                  <a:srgbClr val="354050"/>
                </a:solidFill>
                <a:effectLst/>
                <a:latin typeface="Nunito Sans" pitchFamily="2" charset="0"/>
              </a:rPr>
              <a:t> may enter data in the template</a:t>
            </a:r>
          </a:p>
          <a:p>
            <a:pPr algn="l">
              <a:buFont typeface="Arial" panose="020B0604020202020204" pitchFamily="34" charset="0"/>
              <a:buChar char="•"/>
            </a:pPr>
            <a:r>
              <a:rPr lang="en-US" b="0" i="0" dirty="0">
                <a:solidFill>
                  <a:srgbClr val="354050"/>
                </a:solidFill>
                <a:effectLst/>
                <a:latin typeface="Nunito Sans" pitchFamily="2" charset="0"/>
              </a:rPr>
              <a:t>Progress is automatically saved when you hit </a:t>
            </a:r>
            <a:r>
              <a:rPr lang="en-US" i="0" dirty="0">
                <a:solidFill>
                  <a:srgbClr val="354050"/>
                </a:solidFill>
                <a:effectLst/>
                <a:latin typeface="Nunito Sans" pitchFamily="2" charset="0"/>
              </a:rPr>
              <a:t>Next button</a:t>
            </a:r>
          </a:p>
          <a:p>
            <a:pPr algn="l">
              <a:buFont typeface="Arial" panose="020B0604020202020204" pitchFamily="34" charset="0"/>
              <a:buChar char="•"/>
            </a:pPr>
            <a:r>
              <a:rPr lang="en-US" b="0" i="0" dirty="0">
                <a:solidFill>
                  <a:srgbClr val="354050"/>
                </a:solidFill>
                <a:effectLst/>
                <a:latin typeface="Nunito Sans" pitchFamily="2" charset="0"/>
              </a:rPr>
              <a:t>Data are automatically saved every time you hit the </a:t>
            </a:r>
            <a:r>
              <a:rPr lang="en-US" b="1" i="0" dirty="0">
                <a:solidFill>
                  <a:srgbClr val="354050"/>
                </a:solidFill>
                <a:effectLst/>
                <a:latin typeface="Nunito Sans" pitchFamily="2" charset="0"/>
              </a:rPr>
              <a:t>Next</a:t>
            </a:r>
            <a:r>
              <a:rPr lang="en-US" b="0" i="0" dirty="0">
                <a:solidFill>
                  <a:srgbClr val="354050"/>
                </a:solidFill>
                <a:effectLst/>
                <a:latin typeface="Nunito Sans" pitchFamily="2" charset="0"/>
              </a:rPr>
              <a:t> button at the end of a section.</a:t>
            </a:r>
          </a:p>
          <a:p>
            <a:pPr marL="742950" lvl="1" indent="-285750" algn="l">
              <a:buFont typeface="Arial" panose="020B0604020202020204" pitchFamily="34" charset="0"/>
              <a:buChar char="•"/>
            </a:pPr>
            <a:r>
              <a:rPr lang="en-US" b="0" i="0" dirty="0">
                <a:solidFill>
                  <a:srgbClr val="354050"/>
                </a:solidFill>
                <a:effectLst/>
                <a:latin typeface="Nunito Sans" pitchFamily="2" charset="0"/>
              </a:rPr>
              <a:t>This features allows you to exit and re-enter a partially-completed template. </a:t>
            </a:r>
          </a:p>
          <a:p>
            <a:pPr marL="742950" lvl="1" indent="-285750" algn="l">
              <a:buFont typeface="Arial" panose="020B0604020202020204" pitchFamily="34" charset="0"/>
              <a:buChar char="•"/>
            </a:pPr>
            <a:r>
              <a:rPr lang="en-US" b="0" i="0" dirty="0">
                <a:solidFill>
                  <a:srgbClr val="354050"/>
                </a:solidFill>
                <a:effectLst/>
                <a:latin typeface="Nunito Sans" pitchFamily="2" charset="0"/>
              </a:rPr>
              <a:t>HOWEVER, if you begin entering data in a section of the template and exit before completing the section and clicking the </a:t>
            </a:r>
            <a:r>
              <a:rPr lang="en-US" b="1" i="0" dirty="0">
                <a:solidFill>
                  <a:srgbClr val="354050"/>
                </a:solidFill>
                <a:effectLst/>
                <a:latin typeface="Nunito Sans" pitchFamily="2" charset="0"/>
              </a:rPr>
              <a:t>Next</a:t>
            </a:r>
            <a:r>
              <a:rPr lang="en-US" b="0" i="0" dirty="0">
                <a:solidFill>
                  <a:srgbClr val="354050"/>
                </a:solidFill>
                <a:effectLst/>
                <a:latin typeface="Nunito Sans" pitchFamily="2" charset="0"/>
              </a:rPr>
              <a:t> button, your data will not be saved and will need to be re-entered.</a:t>
            </a:r>
          </a:p>
          <a:p>
            <a:pPr marL="742950" lvl="1" indent="-285750" algn="l">
              <a:buFont typeface="Arial" panose="020B0604020202020204" pitchFamily="34" charset="0"/>
              <a:buChar char="•"/>
            </a:pPr>
            <a:r>
              <a:rPr lang="en-US" b="0" i="0" dirty="0">
                <a:solidFill>
                  <a:srgbClr val="354050"/>
                </a:solidFill>
                <a:effectLst/>
                <a:latin typeface="Nunito Sans" pitchFamily="2" charset="0"/>
              </a:rPr>
              <a:t>The link from your original email invitation will take you directly to the place where you left off in the template. You can continue entering data and/or review and revise data entered previously.</a:t>
            </a:r>
          </a:p>
          <a:p>
            <a:pPr marL="742950" lvl="1" indent="-285750" algn="l">
              <a:buFont typeface="Arial" panose="020B0604020202020204" pitchFamily="34" charset="0"/>
              <a:buChar char="•"/>
            </a:pPr>
            <a:r>
              <a:rPr lang="en-US" b="0" i="0" dirty="0">
                <a:solidFill>
                  <a:srgbClr val="354050"/>
                </a:solidFill>
                <a:effectLst/>
                <a:latin typeface="Nunito Sans" pitchFamily="2" charset="0"/>
              </a:rPr>
              <a:t>Once you hit the </a:t>
            </a:r>
            <a:r>
              <a:rPr lang="en-US" b="1" i="0" dirty="0">
                <a:solidFill>
                  <a:srgbClr val="354050"/>
                </a:solidFill>
                <a:effectLst/>
                <a:latin typeface="Nunito Sans" pitchFamily="2" charset="0"/>
              </a:rPr>
              <a:t>Submit</a:t>
            </a:r>
            <a:r>
              <a:rPr lang="en-US" b="0" i="0" dirty="0">
                <a:solidFill>
                  <a:srgbClr val="354050"/>
                </a:solidFill>
                <a:effectLst/>
                <a:latin typeface="Nunito Sans" pitchFamily="2" charset="0"/>
              </a:rPr>
              <a:t> button at the end of the template, you </a:t>
            </a:r>
            <a:r>
              <a:rPr lang="en-US" b="0" i="0" u="sng" dirty="0">
                <a:solidFill>
                  <a:srgbClr val="354050"/>
                </a:solidFill>
                <a:effectLst/>
                <a:latin typeface="Nunito Sans" pitchFamily="2" charset="0"/>
              </a:rPr>
              <a:t>will not</a:t>
            </a:r>
            <a:r>
              <a:rPr lang="en-US" b="0" i="0" dirty="0">
                <a:solidFill>
                  <a:srgbClr val="354050"/>
                </a:solidFill>
                <a:effectLst/>
                <a:latin typeface="Nunito Sans" pitchFamily="2" charset="0"/>
              </a:rPr>
              <a:t> be able to get back into your template.</a:t>
            </a:r>
          </a:p>
          <a:p>
            <a:pPr algn="l">
              <a:buFont typeface="Arial" panose="020B0604020202020204" pitchFamily="34" charset="0"/>
              <a:buChar char="•"/>
            </a:pPr>
            <a:r>
              <a:rPr lang="en-US" b="0" i="0" dirty="0">
                <a:solidFill>
                  <a:srgbClr val="354050"/>
                </a:solidFill>
                <a:effectLst/>
                <a:latin typeface="Nunito Sans" pitchFamily="2" charset="0"/>
              </a:rPr>
              <a:t>The template does not permit you to skip from section to section. This means each section must be complete before you will be able to continue to the next section.</a:t>
            </a:r>
          </a:p>
          <a:p>
            <a:pPr algn="l">
              <a:buFont typeface="Arial" panose="020B0604020202020204" pitchFamily="34" charset="0"/>
              <a:buChar char="•"/>
            </a:pPr>
            <a:r>
              <a:rPr lang="en-US" b="0" i="0" dirty="0">
                <a:solidFill>
                  <a:srgbClr val="354050"/>
                </a:solidFill>
                <a:effectLst/>
                <a:latin typeface="Nunito Sans" pitchFamily="2" charset="0"/>
              </a:rPr>
              <a:t>A red asterisk (</a:t>
            </a:r>
            <a:r>
              <a:rPr lang="en-US" b="1" i="0" dirty="0">
                <a:solidFill>
                  <a:srgbClr val="C0392B"/>
                </a:solidFill>
                <a:effectLst/>
                <a:latin typeface="Nunito Sans" pitchFamily="2" charset="0"/>
              </a:rPr>
              <a:t>*</a:t>
            </a:r>
            <a:r>
              <a:rPr lang="en-US" b="0" i="0" dirty="0">
                <a:solidFill>
                  <a:srgbClr val="354050"/>
                </a:solidFill>
                <a:effectLst/>
                <a:latin typeface="Nunito Sans" pitchFamily="2" charset="0"/>
              </a:rPr>
              <a:t>) indicates that an item is required.  You will not be able to progress to the next section until all required items for that item are complete.</a:t>
            </a:r>
          </a:p>
          <a:p>
            <a:pPr marL="171450" indent="-171450" algn="l">
              <a:buFont typeface="Arial" panose="020B0604020202020204" pitchFamily="34" charset="0"/>
              <a:buChar char="•"/>
            </a:pPr>
            <a:r>
              <a:rPr lang="en-US" b="0" i="0" dirty="0">
                <a:solidFill>
                  <a:srgbClr val="354050"/>
                </a:solidFill>
                <a:effectLst/>
                <a:latin typeface="Nunito Sans" pitchFamily="2" charset="0"/>
              </a:rPr>
              <a:t>Some sections of the template allow you to view data provided by your district in its FY22 SOA Amendment. Instructions are provided wherever that option is available.</a:t>
            </a:r>
          </a:p>
          <a:p>
            <a:br>
              <a:rPr lang="en-US" dirty="0"/>
            </a:br>
            <a:r>
              <a:rPr lang="en-US" b="1" i="1" dirty="0">
                <a:solidFill>
                  <a:srgbClr val="354050"/>
                </a:solidFill>
                <a:effectLst/>
                <a:latin typeface="Nunito Sans" pitchFamily="2" charset="0"/>
              </a:rPr>
              <a:t>Note: </a:t>
            </a:r>
            <a:r>
              <a:rPr lang="en-US" b="0" i="1" dirty="0">
                <a:solidFill>
                  <a:srgbClr val="354050"/>
                </a:solidFill>
                <a:effectLst/>
                <a:latin typeface="Nunito Sans" pitchFamily="2" charset="0"/>
              </a:rPr>
              <a:t>Districts with 3 or more evidence-based program areas in their plans may find it easier to use their full plan from the </a:t>
            </a:r>
            <a:r>
              <a:rPr lang="en-US" b="0" i="1" u="none" strike="noStrike" dirty="0">
                <a:solidFill>
                  <a:srgbClr val="348381"/>
                </a:solidFill>
                <a:effectLst/>
                <a:latin typeface="Nunito Sans" pitchFamily="2" charset="0"/>
                <a:hlinkClick r:id="rId3"/>
              </a:rPr>
              <a:t>SOA Dashboard</a:t>
            </a:r>
            <a:r>
              <a:rPr lang="en-US" b="0" i="1" dirty="0">
                <a:solidFill>
                  <a:srgbClr val="354050"/>
                </a:solidFill>
                <a:effectLst/>
                <a:latin typeface="Nunito Sans" pitchFamily="2" charset="0"/>
              </a:rPr>
              <a:t>.</a:t>
            </a:r>
            <a:endParaRPr lang="en-US" b="0" i="0" dirty="0">
              <a:solidFill>
                <a:srgbClr val="354050"/>
              </a:solidFill>
              <a:effectLst/>
              <a:latin typeface="Nunito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54050"/>
              </a:solidFill>
              <a:effectLst/>
              <a:latin typeface="Nunito Sans" pitchFamily="2" charset="0"/>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5779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us know who to contact if we have any questions or requests for additional information once your progress report is submitted.  </a:t>
            </a:r>
          </a:p>
          <a:p>
            <a:endParaRPr lang="en-US" dirty="0"/>
          </a:p>
          <a:p>
            <a:r>
              <a:rPr lang="en-US" dirty="0"/>
              <a:t>Emails went out to superintendents from Alchemer on Thursday morning with links to the template and the district’s unique log-in information. </a:t>
            </a:r>
          </a:p>
          <a:p>
            <a:endParaRPr lang="en-US" dirty="0"/>
          </a:p>
          <a:p>
            <a:r>
              <a:rPr lang="en-US" dirty="0"/>
              <a:t>The email invitation from Alchemer went out to district superintendents</a:t>
            </a: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04429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places throughout the template where you will be able view selected data from your FY22 SOA Plan without existing the template.  These features work best for districts with only one or two EBPs in their plans.  Districts with 3 or more EBPs will probably find that opening their plan from the SOA Dashboard to be a more efficient option.</a:t>
            </a: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26884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either use the dropdown menu to select your district, or use the search feature at the top of the dropdown menu to type in your district’s name.   Then click on “Navigate to Evidence-based Program List.”</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192506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district has selected 3 EBPs.  The first EBP on the list </a:t>
            </a:r>
            <a:r>
              <a:rPr lang="en-US" i="1" dirty="0"/>
              <a:t>Expanded access to full-day, high-quality pre-kindergarten for 4-year-olds </a:t>
            </a:r>
            <a:r>
              <a:rPr lang="en-US" i="0" dirty="0"/>
              <a:t>is selected in this example.  </a:t>
            </a:r>
          </a:p>
          <a:p>
            <a:endParaRPr lang="en-US" i="1" dirty="0"/>
          </a:p>
          <a:p>
            <a:r>
              <a:rPr lang="en-US" dirty="0"/>
              <a:t>The Student Groups the district is targeting for gap closing and the Metrics it will use to measure progress for that EBP appear n the two boxes at the bottom of the page.  When Early College programs is selected, the Student Groups and Metrics will change to reflect the student groups targeted by that EBP and the measures it will use to measure progress.   </a:t>
            </a:r>
          </a:p>
          <a:p>
            <a:endParaRPr lang="en-US" dirty="0"/>
          </a:p>
          <a:p>
            <a:endParaRPr lang="en-US" dirty="0"/>
          </a:p>
          <a:p>
            <a:r>
              <a:rPr lang="en-US" i="1" dirty="0"/>
              <a:t>If the data for your district looks incorrect, please reach out to us at SOAPlans@mass.gov.  </a:t>
            </a:r>
          </a:p>
          <a:p>
            <a:endParaRPr lang="en-US" i="1"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79817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After a brief welcome, we’ll provide a brief refresher on the Student Opportunity Act and its goals and offer a snapshot of some of the things we are learning from the FY22 SOA Plan Amendments districts submitted last year.  We’ll spend the bulk of our time walking through the FY23 SOA Progress Report Template.  Following that, we’ll highlight some of the supports available as you develop your projects and then provide an opportunity to ask questions.  </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423242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question you are answering in your summary is this:  </a:t>
            </a:r>
            <a:r>
              <a:rPr lang="en-US" b="1" i="1" dirty="0"/>
              <a:t>What evidence have you seen that your implementation of EBPs is leading to the desired gap-closing for targeted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encourage you to use your progress monitoring data to look for opportunities to celebrate successes and acknowledge challenges and how they will be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algn="l">
              <a:buFont typeface="Arial" panose="020B0604020202020204" pitchFamily="34" charset="0"/>
              <a:buNone/>
            </a:pPr>
            <a:r>
              <a:rPr lang="en-US" b="0" i="0" dirty="0">
                <a:solidFill>
                  <a:srgbClr val="000000"/>
                </a:solidFill>
                <a:effectLst/>
                <a:latin typeface="Arial" panose="020B0604020202020204" pitchFamily="34" charset="0"/>
              </a:rPr>
              <a:t>As you to shape your district's story, please keep in mind that your primary audience is your </a:t>
            </a:r>
            <a:r>
              <a:rPr lang="en-US" b="1" i="0" dirty="0">
                <a:solidFill>
                  <a:srgbClr val="000000"/>
                </a:solidFill>
                <a:effectLst/>
                <a:latin typeface="Arial" panose="020B0604020202020204" pitchFamily="34" charset="0"/>
              </a:rPr>
              <a:t>local stakeholders</a:t>
            </a:r>
            <a:r>
              <a:rPr lang="en-US" b="0" i="0" dirty="0">
                <a:solidFill>
                  <a:srgbClr val="000000"/>
                </a:solidFill>
                <a:effectLst/>
                <a:latin typeface="Arial" panose="020B0604020202020204" pitchFamily="34" charset="0"/>
              </a:rPr>
              <a:t>​. </a:t>
            </a:r>
          </a:p>
          <a:p>
            <a:pPr algn="l">
              <a:buFont typeface="Arial" panose="020B0604020202020204" pitchFamily="34" charset="0"/>
              <a:buChar char="•"/>
            </a:pPr>
            <a:endParaRPr lang="en-US" b="0" i="0" dirty="0">
              <a:solidFill>
                <a:srgbClr val="000000"/>
              </a:solidFill>
              <a:effectLst/>
              <a:latin typeface="Arial" panose="020B0604020202020204" pitchFamily="34" charset="0"/>
            </a:endParaRPr>
          </a:p>
          <a:p>
            <a:pPr algn="l">
              <a:buFont typeface="Arial" panose="020B0604020202020204" pitchFamily="34" charset="0"/>
              <a:buNone/>
            </a:pPr>
            <a:r>
              <a:rPr lang="en-US" b="0" i="0" dirty="0">
                <a:solidFill>
                  <a:srgbClr val="2C3E50"/>
                </a:solidFill>
                <a:effectLst/>
                <a:latin typeface="Arial" panose="020B0604020202020204" pitchFamily="34" charset="0"/>
              </a:rPr>
              <a:t>Keep your summary succinct, clear, and easy to digest, making certain to:</a:t>
            </a:r>
          </a:p>
          <a:p>
            <a:pPr lvl="1" algn="l">
              <a:buFont typeface="Arial" panose="020B0604020202020204" pitchFamily="34" charset="0"/>
              <a:buChar char="•"/>
            </a:pPr>
            <a:r>
              <a:rPr lang="en-US" b="0" i="0" dirty="0">
                <a:solidFill>
                  <a:srgbClr val="333333"/>
                </a:solidFill>
                <a:effectLst/>
                <a:latin typeface="Arial" panose="020B0604020202020204" pitchFamily="34" charset="0"/>
              </a:rPr>
              <a:t>Lead with evidence of gap-closing for learning experiences and outcomes for student groups targeted in your plan</a:t>
            </a:r>
          </a:p>
          <a:p>
            <a:pPr lvl="1" algn="l">
              <a:buFont typeface="Arial" panose="020B0604020202020204" pitchFamily="34" charset="0"/>
              <a:buChar char="•"/>
            </a:pPr>
            <a:r>
              <a:rPr lang="en-US" b="0" i="0" dirty="0">
                <a:solidFill>
                  <a:srgbClr val="333333"/>
                </a:solidFill>
                <a:effectLst/>
                <a:latin typeface="Arial" panose="020B0604020202020204" pitchFamily="34" charset="0"/>
              </a:rPr>
              <a:t>Include specific examples drawn from your progress monitoring data to support your narrative</a:t>
            </a:r>
            <a:endParaRPr lang="en-US" b="0" i="0" dirty="0">
              <a:solidFill>
                <a:srgbClr val="2C3E50"/>
              </a:solidFill>
              <a:effectLst/>
              <a:latin typeface="Arial" panose="020B0604020202020204" pitchFamily="34" charset="0"/>
            </a:endParaRPr>
          </a:p>
          <a:p>
            <a:pPr lvl="1" algn="l">
              <a:buFont typeface="Arial" panose="020B0604020202020204" pitchFamily="34" charset="0"/>
              <a:buChar char="•"/>
            </a:pPr>
            <a:r>
              <a:rPr lang="en-US" b="0" i="0" dirty="0">
                <a:solidFill>
                  <a:srgbClr val="000000"/>
                </a:solidFill>
                <a:effectLst/>
                <a:latin typeface="Arial" panose="020B0604020202020204" pitchFamily="34" charset="0"/>
              </a:rPr>
              <a:t>Convey to your audience how the gap-closing outcomes you describe are related to the implementation of EBPs</a:t>
            </a:r>
          </a:p>
          <a:p>
            <a:pPr lvl="1" algn="l">
              <a:buFont typeface="Arial" panose="020B0604020202020204" pitchFamily="34" charset="0"/>
              <a:buChar char="•"/>
            </a:pPr>
            <a:r>
              <a:rPr lang="en-US" b="0" i="0" dirty="0">
                <a:solidFill>
                  <a:srgbClr val="000000"/>
                </a:solidFill>
                <a:effectLst/>
                <a:latin typeface="Arial" panose="020B0604020202020204" pitchFamily="34" charset="0"/>
              </a:rPr>
              <a:t>Address implementation successes/challenges and how they are impacting gap-closing </a:t>
            </a:r>
            <a:endParaRPr lang="en-US" dirty="0"/>
          </a:p>
          <a:p>
            <a:endParaRPr lang="en-US" dirty="0"/>
          </a:p>
          <a:p>
            <a:r>
              <a:rPr lang="en-US" b="1" dirty="0"/>
              <a:t>How long should the summary be</a:t>
            </a:r>
            <a:r>
              <a:rPr lang="en-US" dirty="0"/>
              <a:t>?  Perhaps a  paragraph of two if your district is implementing 1 or 2 EBPs;  may need more space if you are implementing 3 or more multiple EBPs.   </a:t>
            </a:r>
          </a:p>
          <a:p>
            <a:endParaRPr lang="en-US" dirty="0"/>
          </a:p>
          <a:p>
            <a:r>
              <a:rPr lang="en-US" b="1" dirty="0"/>
              <a:t>Do I need to write a separate narrative for each EBP?  </a:t>
            </a:r>
            <a:r>
              <a:rPr lang="en-US" dirty="0"/>
              <a:t>We understand that not all EBPs are mutually exclusive, so you do not need to write a separate narrative for each EBP in your plan (although you can, of course, opt to do that—and your summary should touch upon each EBP in your plan).  Do what makes the most sense in terms of telling your district’s story.  For instance, if the EBPs in your plan include implementing HQIM, a research-based early literacy program, and introducing/strengthening teacher capacity to use PLCs to support data-driven improvement cycles, it may make more sense to integrate that information into a single summary.  On the other hand, if the two EBPs in your plan focus on research-based early literacy and Early College programs, it probably makes more sense to describe them separately.</a:t>
            </a:r>
          </a:p>
          <a:p>
            <a:endParaRPr lang="en-US" dirty="0"/>
          </a:p>
          <a:p>
            <a:endParaRPr lang="en-US" dirty="0"/>
          </a:p>
          <a:p>
            <a:r>
              <a:rPr lang="en-US" b="1" dirty="0"/>
              <a:t>Please be aware!  The template will accept relatively little in the way of formatting. </a:t>
            </a:r>
            <a:r>
              <a:rPr lang="en-US" b="0" dirty="0"/>
              <a:t>  This means no underlining, italics, or bold, no tables, no graphics of any kind.  If your district would like to give your stakeholders access to a formatted version, you can include a URL in your summary and instruct stakeholders to copy and paste it into their browsers.</a:t>
            </a:r>
            <a:endParaRPr lang="en-US" b="1"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119986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if we are not yet seeing evidence of gap-closing?  </a:t>
            </a:r>
            <a:r>
              <a:rPr lang="en-US" dirty="0"/>
              <a:t>It is probably too soon to realistically expect to see gap-closing in MCAS achievement scores (especially since the most recent MCAS data available are from spring 2022). At this point in your implementation your best data reflecting progress will most likely come from sources of evidence other than MCAS scores--classroom observation data, local assessments as you implement new early literacy program, VOCAL data reflecting student perceptions of climate, culture and learning experiences.   Of course, if you so see gap-closing based on MCAS, by all means report them—</a:t>
            </a:r>
            <a:r>
              <a:rPr lang="en-US" u="sng" dirty="0"/>
              <a:t>but only </a:t>
            </a:r>
            <a:r>
              <a:rPr lang="en-US" dirty="0"/>
              <a:t>if it’s reasonable to draw a connection between your implementation of the EBPs in your plan and the gap-closing you are seeing.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Think about the leading indicators of change for your EBPs </a:t>
            </a:r>
            <a:r>
              <a:rPr lang="en-US" dirty="0"/>
              <a:t>– what has to change before you can expect to see changes?  What will teachers be doing differently? How will student learning experiences change?  And what data are you using to understand whether those changes are taking place?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Avoid over-reliance on anecdotes.  </a:t>
            </a:r>
            <a:r>
              <a:rPr lang="en-US" dirty="0"/>
              <a:t>Anecdotes can be powerful story-telling devices,  but please don’t limit your evidence to vague comments such as ‘we hear from students….’  That type of anecdote packs much more of a punch when it can be linked to data that have been more systematically collected.  (e.g., disaggregated student survey data + classroom observation data + anecdote).   The jargony term for combining multiple data points to reinforce a finding triangulating data = triangulating data.</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your early indicators aren’t  </a:t>
            </a:r>
            <a:r>
              <a:rPr lang="en-US" b="0" dirty="0"/>
              <a:t>in In this case it would be appropriate to acknowledge the fact and go on to p</a:t>
            </a:r>
            <a:r>
              <a:rPr lang="en-US" dirty="0"/>
              <a:t>rovide context from your implementation that may explain why not seeing hoped for outcomes (or why you are not seeing them yet). Describe what adjustments, if any, you are making or approaches you are taking to address any implementation challenges  (Though be aware that you will be asked to provide a few sentences about next steps in implementation for each EBP in section.)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587858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33333"/>
                </a:solidFill>
                <a:latin typeface="Helvetica"/>
                <a:cs typeface="Times New Roman"/>
              </a:rPr>
              <a:t>Many districts are selecting evidence-based programs that benefit all students (e.g., evidence-based early literacy programs)– and that’s terrific.  We want to see learning experiences and outcomes improving for all students.   (And we certainly don’t want to see gaps closing because overall outcomes are declining!)</a:t>
            </a: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33333"/>
                </a:solidFill>
                <a:latin typeface="Helvetica"/>
                <a:cs typeface="Times New Roman"/>
              </a:rPr>
              <a:t>That said, the goal of the Student Opportunity Act is to </a:t>
            </a:r>
            <a:r>
              <a:rPr lang="en-US" sz="1200" u="sng" dirty="0">
                <a:solidFill>
                  <a:srgbClr val="333333"/>
                </a:solidFill>
                <a:latin typeface="Helvetica"/>
                <a:cs typeface="Times New Roman"/>
              </a:rPr>
              <a:t>close</a:t>
            </a:r>
            <a:r>
              <a:rPr lang="en-US" sz="1200" dirty="0">
                <a:solidFill>
                  <a:srgbClr val="333333"/>
                </a:solidFill>
                <a:latin typeface="Helvetica"/>
                <a:cs typeface="Times New Roman"/>
              </a:rPr>
              <a:t> existing gaps between student groups.  In this example, students overall, as well as multilingual learners and students with disabilities show improvement in reading scores over the course of several years.   Between 2020 and 2022 we see more of a ‘rising tides lifts all boats’ scenario, where every student groups improves more-or-less at the same pace, without much in the way of discernable gap-closing.  Between 2022 and 2023, however, we begin to see gap closing for both multilingual learners and students with disabilities.  This is the type of gap closing that that the districts’ SOA plans are intended to foster and drive.</a:t>
            </a: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333333"/>
                </a:solidFill>
                <a:latin typeface="Helvetica"/>
                <a:cs typeface="Times New Roman"/>
              </a:rPr>
              <a:t>You will need to look at data disaggregated by student group to assess gap-closing.  We recommend examining both within-district comparisons and comparisons to state data (where relevant) to gain a broad understanding of gaps and gap-closing in your districts.  The example in this slide focuses on within-district comparisons between students overall, multilingual learners and students with disabilities.  Another approach would be to look at within-district comparisons between students with IEPs and those without IEPs, or comparisons between multilingual learners and those who are not multi-lingual learners.  Comparisons between district and state learning experiences and outcome  can also offer useful context about your students’ experiences and outcomes relative to the rest of the state.</a:t>
            </a:r>
          </a:p>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333333"/>
              </a:solidFill>
              <a:latin typeface="Helvetica"/>
              <a:cs typeface="Times New Roman"/>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0656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be familiar to those of you who completed the FY22 SOA Amendment. You may remember the matrices listing a set of implementation components of EBPs in your plan that asked you to indicate what stage of implementation you were at – e.g., Not started; Pre-implementation planning/capacity building; Partial implementation; Full implementation; and Not a component of our approach</a:t>
            </a:r>
          </a:p>
          <a:p>
            <a:endParaRPr lang="en-US" dirty="0"/>
          </a:p>
          <a:p>
            <a:r>
              <a:rPr lang="en-US" dirty="0"/>
              <a:t>You will be completing the same matrices for each EBP in your plan this year.</a:t>
            </a:r>
          </a:p>
          <a:p>
            <a:endParaRPr lang="en-US" dirty="0"/>
          </a:p>
          <a:p>
            <a:r>
              <a:rPr lang="en-US" b="1" dirty="0"/>
              <a:t>Please note: </a:t>
            </a:r>
            <a:r>
              <a:rPr lang="en-US" dirty="0"/>
              <a:t> Rolling out the implementation of new approaches and practices is often a multi-year process.  We fully expect many of you who reported that you had partially implemented a component to report that you are still at a partial stage of implementation.  Full implementation is intended to reflect a mature state of implementation.  Keep in mind as well, that the matrix offers only a very high-level snapshot of implementation.  We are looking for an accurate picture of where implementation stands and do not want districts to feel pressured to show ‘progress’ by checking full implementation this year.  Your open-ended response will provide additional context that will help stakeholders better understand the progress of implementation.</a:t>
            </a: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1825938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 same implementation indicators you completed last year.  This year, you will use a dropdown menu to select the stage of implementation.  (Last year you were presented with a matrix with radio buttons)</a:t>
            </a:r>
          </a:p>
          <a:p>
            <a:endParaRPr lang="en-US" dirty="0"/>
          </a:p>
          <a:p>
            <a:r>
              <a:rPr lang="en-US" u="sng" dirty="0"/>
              <a:t>Dropdown menu</a:t>
            </a:r>
          </a:p>
          <a:p>
            <a:endParaRPr lang="en-US" dirty="0"/>
          </a:p>
          <a:p>
            <a:pPr lvl="1"/>
            <a:r>
              <a:rPr lang="en-US" dirty="0"/>
              <a:t>Not started</a:t>
            </a:r>
          </a:p>
          <a:p>
            <a:pPr lvl="1"/>
            <a:r>
              <a:rPr lang="en-US" dirty="0"/>
              <a:t>Pre-implementation planning/capacity building</a:t>
            </a:r>
          </a:p>
          <a:p>
            <a:pPr lvl="1"/>
            <a:r>
              <a:rPr lang="en-US" dirty="0"/>
              <a:t>Partial implementation</a:t>
            </a:r>
          </a:p>
          <a:p>
            <a:pPr lvl="1"/>
            <a:r>
              <a:rPr lang="en-US" dirty="0"/>
              <a:t>Full implementation</a:t>
            </a:r>
          </a:p>
          <a:p>
            <a:pPr lvl="1"/>
            <a:r>
              <a:rPr lang="en-US" dirty="0"/>
              <a:t>Not a component of our approach</a:t>
            </a:r>
          </a:p>
          <a:p>
            <a:endParaRPr lang="en-US" dirty="0"/>
          </a:p>
          <a:p>
            <a:endParaRPr lang="en-US" dirty="0"/>
          </a:p>
          <a:p>
            <a:endParaRPr lang="en-US" dirty="0"/>
          </a:p>
          <a:p>
            <a:r>
              <a:rPr lang="en-US" dirty="0"/>
              <a:t>.</a:t>
            </a:r>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681807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offers another opportunity for you to view information from your FY22 SOA Amendment while you are in the template.   In order to use it, just select your district’s name from the dropdown menu and click the Navigate button, and an interactive table will appear listing the EBPs in your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works best for districts with only one or two EBPs in their plans.  Otherwise, recommend opening full plan in SOA dashboard.  There is a link to the dashboard in the template.  </a:t>
            </a:r>
          </a:p>
          <a:p>
            <a:endParaRPr lang="en-US" dirty="0"/>
          </a:p>
          <a:p>
            <a:endParaRPr lang="en-US" dirty="0"/>
          </a:p>
          <a:p>
            <a:r>
              <a:rPr lang="en-US" dirty="0"/>
              <a:t>Clicking on the plus button next to any EBP will open up to reveal the 3-10 implementation components for that EBP and your district’s FY22 response for each.  From here, you can scroll down to the blank template for the corresponding EBP and complete your FY23 responses.  </a:t>
            </a:r>
            <a:r>
              <a:rPr lang="en-US" i="1" dirty="0"/>
              <a:t>Again, this approach works reasonably well if you have only 1-2 EBPs in your plan.  Districts with 3 or more EBPs in their plans may find it more efficient to open their full plan in the SOA Dashboard in another window.</a:t>
            </a:r>
          </a:p>
          <a:p>
            <a:endParaRPr lang="en-US" dirty="0"/>
          </a:p>
          <a:p>
            <a:r>
              <a:rPr lang="en-US" b="1" dirty="0"/>
              <a:t>Note:  </a:t>
            </a:r>
            <a:r>
              <a:rPr lang="en-US" b="0" dirty="0"/>
              <a:t>When the implementation tables are collapsed, as it is for the three additional EBPs you see on this slide (</a:t>
            </a:r>
            <a:r>
              <a:rPr lang="en-US" b="0" i="1" dirty="0" err="1"/>
              <a:t>e..g</a:t>
            </a:r>
            <a:r>
              <a:rPr lang="en-US" b="0" i="1" dirty="0"/>
              <a:t>, Supporting educators to implement high-quality, aligned curriculum</a:t>
            </a:r>
            <a:r>
              <a:rPr lang="en-US" b="0" dirty="0"/>
              <a:t>) the </a:t>
            </a:r>
            <a:r>
              <a:rPr lang="en-US" b="0" i="1" dirty="0"/>
              <a:t>Implementation Phase </a:t>
            </a:r>
            <a:r>
              <a:rPr lang="en-US" b="0" dirty="0"/>
              <a:t>indicator you see in the right-hand column </a:t>
            </a:r>
            <a:r>
              <a:rPr lang="en-US" b="0" u="sng" dirty="0"/>
              <a:t>does not</a:t>
            </a:r>
            <a:r>
              <a:rPr lang="en-US" b="0" dirty="0"/>
              <a:t>  represent overall implementation for that EBP.  Rather, it simply displays the response for the first component of that EBP.  This is an artifact of the </a:t>
            </a:r>
            <a:r>
              <a:rPr lang="en-US" b="0" dirty="0" err="1"/>
              <a:t>PowerBI</a:t>
            </a:r>
            <a:r>
              <a:rPr lang="en-US" b="0" dirty="0"/>
              <a:t> program.  </a:t>
            </a:r>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51002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year’s FY22 SOA Plan Amendments asked about anticipated expenditures for FY22.  This year’s update is documenting anticipated expenditures for FY23 (i.e., July 1, 2022 – June 30, 2023)</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17034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think you will find this year’s data entry tables more intuitive and user-friendly that last year’s.  It asks for the same information, but the data-entry screen presents more like a spreadsheet than last year. </a:t>
            </a:r>
          </a:p>
          <a:p>
            <a:endParaRPr lang="en-US" dirty="0"/>
          </a:p>
          <a:p>
            <a:r>
              <a:rPr lang="en-US" dirty="0"/>
              <a:t>Here are brief definitions/explanations of the information for each column:</a:t>
            </a:r>
          </a:p>
          <a:p>
            <a:endParaRPr lang="en-US" dirty="0"/>
          </a:p>
          <a:p>
            <a:pPr algn="l"/>
            <a:r>
              <a:rPr lang="en-US" sz="1800" b="1" i="0" dirty="0">
                <a:solidFill>
                  <a:srgbClr val="2C3E50"/>
                </a:solidFill>
                <a:effectLst/>
                <a:latin typeface="Arial" panose="020B0604020202020204" pitchFamily="34" charset="0"/>
              </a:rPr>
              <a:t>Budget Item: </a:t>
            </a:r>
            <a:r>
              <a:rPr lang="en-US" sz="1800" b="0" i="0" dirty="0">
                <a:solidFill>
                  <a:srgbClr val="2C3E50"/>
                </a:solidFill>
                <a:effectLst/>
                <a:latin typeface="Arial" panose="020B0604020202020204" pitchFamily="34" charset="0"/>
              </a:rPr>
              <a:t>Enter a </a:t>
            </a:r>
            <a:r>
              <a:rPr lang="en-US" sz="1800" b="0" i="1" dirty="0">
                <a:solidFill>
                  <a:srgbClr val="2C3E50"/>
                </a:solidFill>
                <a:effectLst/>
                <a:latin typeface="Arial" panose="020B0604020202020204" pitchFamily="34" charset="0"/>
              </a:rPr>
              <a:t>very</a:t>
            </a:r>
            <a:r>
              <a:rPr lang="en-US" sz="1800" b="0" i="0" dirty="0">
                <a:solidFill>
                  <a:srgbClr val="2C3E50"/>
                </a:solidFill>
                <a:effectLst/>
                <a:latin typeface="Arial" panose="020B0604020202020204" pitchFamily="34" charset="0"/>
              </a:rPr>
              <a:t> brief descriptor that offers more specific detail than the Foundation Category within which it is categorized (</a:t>
            </a:r>
            <a:r>
              <a:rPr lang="en-US" sz="1800" b="0" i="1" dirty="0">
                <a:solidFill>
                  <a:srgbClr val="2C3E50"/>
                </a:solidFill>
                <a:effectLst/>
                <a:latin typeface="Arial" panose="020B0604020202020204" pitchFamily="34" charset="0"/>
              </a:rPr>
              <a:t>e.g.  Special Education Teachers offers more information than offered by the Foundation Category '</a:t>
            </a:r>
            <a:r>
              <a:rPr lang="en-US" sz="1800" b="0" i="0" dirty="0">
                <a:solidFill>
                  <a:srgbClr val="2C3E50"/>
                </a:solidFill>
                <a:effectLst/>
                <a:latin typeface="Arial" panose="020B0604020202020204" pitchFamily="34" charset="0"/>
              </a:rPr>
              <a:t>Classroom and Specialist Teachers'</a:t>
            </a:r>
            <a:r>
              <a:rPr lang="en-US" sz="1800" b="0" i="1" dirty="0">
                <a:solidFill>
                  <a:srgbClr val="2C3E50"/>
                </a:solidFill>
                <a:effectLst/>
                <a:latin typeface="Arial" panose="020B0604020202020204" pitchFamily="34" charset="0"/>
              </a:rPr>
              <a:t>).  </a:t>
            </a:r>
            <a:r>
              <a:rPr lang="en-US" sz="1800" b="0" i="0" dirty="0">
                <a:solidFill>
                  <a:srgbClr val="2C3E50"/>
                </a:solidFill>
                <a:effectLst/>
                <a:latin typeface="Arial" panose="020B0604020202020204" pitchFamily="34" charset="0"/>
              </a:rPr>
              <a:t>Note:</a:t>
            </a:r>
            <a:r>
              <a:rPr lang="en-US" sz="1800" b="0" i="1" dirty="0">
                <a:solidFill>
                  <a:srgbClr val="2C3E50"/>
                </a:solidFill>
                <a:effectLst/>
                <a:latin typeface="Arial" panose="020B0604020202020204" pitchFamily="34" charset="0"/>
              </a:rPr>
              <a:t>  </a:t>
            </a:r>
            <a:r>
              <a:rPr lang="en-US" sz="1800" b="0" i="0" dirty="0">
                <a:solidFill>
                  <a:srgbClr val="2C3E50"/>
                </a:solidFill>
                <a:effectLst/>
                <a:latin typeface="Arial" panose="020B0604020202020204" pitchFamily="34" charset="0"/>
              </a:rPr>
              <a:t>Due to space limitations in the table, you may not be able to see your entire entry.</a:t>
            </a:r>
            <a:br>
              <a:rPr lang="en-US" sz="1800" b="0" i="0" dirty="0">
                <a:solidFill>
                  <a:srgbClr val="2C3E50"/>
                </a:solidFill>
                <a:effectLst/>
                <a:latin typeface="Arial" panose="020B0604020202020204" pitchFamily="34" charset="0"/>
              </a:rPr>
            </a:br>
            <a:br>
              <a:rPr lang="en-US" sz="1800" b="0" i="0" dirty="0">
                <a:solidFill>
                  <a:srgbClr val="2C3E50"/>
                </a:solidFill>
                <a:effectLst/>
                <a:latin typeface="Arial" panose="020B0604020202020204" pitchFamily="34" charset="0"/>
              </a:rPr>
            </a:br>
            <a:r>
              <a:rPr lang="en-US" sz="1800" b="1" i="0" dirty="0">
                <a:solidFill>
                  <a:srgbClr val="2C3E50"/>
                </a:solidFill>
                <a:effectLst/>
                <a:latin typeface="Arial" panose="020B0604020202020204" pitchFamily="34" charset="0"/>
              </a:rPr>
              <a:t>FTE</a:t>
            </a:r>
            <a:r>
              <a:rPr lang="en-US" sz="1800" b="0" i="0" dirty="0">
                <a:solidFill>
                  <a:srgbClr val="2C3E50"/>
                </a:solidFill>
                <a:effectLst/>
                <a:latin typeface="Arial" panose="020B0604020202020204" pitchFamily="34" charset="0"/>
              </a:rPr>
              <a:t>:  Where relevant </a:t>
            </a:r>
            <a:r>
              <a:rPr lang="en-US" sz="1800" b="0" i="1" dirty="0">
                <a:solidFill>
                  <a:srgbClr val="2C3E50"/>
                </a:solidFill>
                <a:effectLst/>
                <a:latin typeface="Arial" panose="020B0604020202020204" pitchFamily="34" charset="0"/>
              </a:rPr>
              <a:t>(e.g., Classroom and Specialist Teachers)</a:t>
            </a:r>
            <a:r>
              <a:rPr lang="en-US" sz="1800" b="0" i="0" dirty="0">
                <a:solidFill>
                  <a:srgbClr val="2C3E50"/>
                </a:solidFill>
                <a:effectLst/>
                <a:latin typeface="Arial" panose="020B0604020202020204" pitchFamily="34" charset="0"/>
              </a:rPr>
              <a:t>, enter the number of full-time equivalent positions (FTEs) support by the budget items.  </a:t>
            </a:r>
            <a:r>
              <a:rPr lang="en-US" b="0" i="0" dirty="0">
                <a:solidFill>
                  <a:srgbClr val="2C3E50"/>
                </a:solidFill>
                <a:effectLst/>
                <a:latin typeface="Arial" panose="020B0604020202020204" pitchFamily="34" charset="0"/>
              </a:rPr>
              <a:t>Please enter </a:t>
            </a:r>
            <a:r>
              <a:rPr lang="en-US" b="1" i="0" dirty="0">
                <a:solidFill>
                  <a:srgbClr val="2C3E50"/>
                </a:solidFill>
                <a:effectLst/>
                <a:latin typeface="Arial" panose="020B0604020202020204" pitchFamily="34" charset="0"/>
              </a:rPr>
              <a:t>numbers only</a:t>
            </a:r>
            <a:r>
              <a:rPr lang="en-US" b="0" i="0" dirty="0">
                <a:solidFill>
                  <a:srgbClr val="2C3E50"/>
                </a:solidFill>
                <a:effectLst/>
                <a:latin typeface="Arial" panose="020B0604020202020204" pitchFamily="34" charset="0"/>
              </a:rPr>
              <a:t>. (i.e., no text).  Please leave the column blank if it is not relevant </a:t>
            </a:r>
          </a:p>
          <a:p>
            <a:pPr algn="l"/>
            <a:endParaRPr lang="en-US" b="0" i="0" dirty="0">
              <a:solidFill>
                <a:srgbClr val="2C3E50"/>
              </a:solidFill>
              <a:effectLst/>
              <a:latin typeface="Arial" panose="020B0604020202020204" pitchFamily="34" charset="0"/>
            </a:endParaRPr>
          </a:p>
          <a:p>
            <a:pPr algn="l"/>
            <a:r>
              <a:rPr lang="en-US" b="1" i="0" dirty="0">
                <a:solidFill>
                  <a:srgbClr val="2C3E50"/>
                </a:solidFill>
                <a:effectLst/>
                <a:latin typeface="Arial" panose="020B0604020202020204" pitchFamily="34" charset="0"/>
              </a:rPr>
              <a:t>Foundation Category:  </a:t>
            </a:r>
            <a:r>
              <a:rPr lang="en-US" b="0" i="0" dirty="0">
                <a:solidFill>
                  <a:srgbClr val="2C3E50"/>
                </a:solidFill>
                <a:effectLst/>
                <a:latin typeface="Arial" panose="020B0604020202020204" pitchFamily="34" charset="0"/>
              </a:rPr>
              <a:t>Se</a:t>
            </a:r>
            <a:r>
              <a:rPr lang="en-US" sz="1800" b="0" i="0" dirty="0">
                <a:solidFill>
                  <a:srgbClr val="2C3E50"/>
                </a:solidFill>
                <a:effectLst/>
                <a:latin typeface="Arial" panose="020B0604020202020204" pitchFamily="34" charset="0"/>
              </a:rPr>
              <a:t>lect the relevant Foundation Category from the dropdown menu for each budget item:</a:t>
            </a:r>
          </a:p>
          <a:p>
            <a:pPr algn="l"/>
            <a:endParaRPr lang="en-US" sz="1800" b="0" i="0" dirty="0">
              <a:solidFill>
                <a:srgbClr val="2C3E50"/>
              </a:solidFill>
              <a:effectLst/>
              <a:latin typeface="Arial" panose="020B0604020202020204" pitchFamily="34" charset="0"/>
            </a:endParaRPr>
          </a:p>
          <a:p>
            <a:pPr algn="l"/>
            <a:r>
              <a:rPr lang="en-US" sz="1800" b="0" i="0" dirty="0">
                <a:solidFill>
                  <a:srgbClr val="2C3E50"/>
                </a:solidFill>
                <a:effectLst/>
                <a:latin typeface="Arial" panose="020B0604020202020204" pitchFamily="34" charset="0"/>
              </a:rPr>
              <a:t>	Administration</a:t>
            </a:r>
          </a:p>
          <a:p>
            <a:pPr algn="l"/>
            <a:r>
              <a:rPr lang="en-US" sz="1800" b="0" i="0" dirty="0">
                <a:solidFill>
                  <a:srgbClr val="2C3E50"/>
                </a:solidFill>
                <a:effectLst/>
                <a:latin typeface="Arial" panose="020B0604020202020204" pitchFamily="34" charset="0"/>
              </a:rPr>
              <a:t>	Classroom &amp; Specialist Teachers</a:t>
            </a:r>
          </a:p>
          <a:p>
            <a:pPr algn="l"/>
            <a:r>
              <a:rPr lang="en-US" sz="1800" b="0" i="0" dirty="0">
                <a:solidFill>
                  <a:srgbClr val="2C3E50"/>
                </a:solidFill>
                <a:effectLst/>
                <a:latin typeface="Arial" panose="020B0604020202020204" pitchFamily="34" charset="0"/>
              </a:rPr>
              <a:t>	Employee Benefits/Fixed Charges</a:t>
            </a:r>
          </a:p>
          <a:p>
            <a:pPr algn="l"/>
            <a:r>
              <a:rPr lang="en-US" sz="1800" b="0" i="0" dirty="0">
                <a:solidFill>
                  <a:srgbClr val="2C3E50"/>
                </a:solidFill>
                <a:effectLst/>
                <a:latin typeface="Arial" panose="020B0604020202020204" pitchFamily="34" charset="0"/>
              </a:rPr>
              <a:t>	Guidance and Psychological</a:t>
            </a:r>
          </a:p>
          <a:p>
            <a:pPr algn="l"/>
            <a:r>
              <a:rPr lang="en-US" sz="1800" b="0" i="0" dirty="0">
                <a:solidFill>
                  <a:srgbClr val="2C3E50"/>
                </a:solidFill>
                <a:effectLst/>
                <a:latin typeface="Arial" panose="020B0604020202020204" pitchFamily="34" charset="0"/>
              </a:rPr>
              <a:t>	Instructional Leadership</a:t>
            </a:r>
          </a:p>
          <a:p>
            <a:pPr algn="l"/>
            <a:r>
              <a:rPr lang="en-US" sz="1800" b="0" i="0" dirty="0">
                <a:solidFill>
                  <a:srgbClr val="2C3E50"/>
                </a:solidFill>
                <a:effectLst/>
                <a:latin typeface="Arial" panose="020B0604020202020204" pitchFamily="34" charset="0"/>
              </a:rPr>
              <a:t>	Instructional Materials Equipment &amp; Technology</a:t>
            </a:r>
          </a:p>
          <a:p>
            <a:pPr algn="l"/>
            <a:r>
              <a:rPr lang="en-US" sz="1800" b="0" i="0" dirty="0">
                <a:solidFill>
                  <a:srgbClr val="2C3E50"/>
                </a:solidFill>
                <a:effectLst/>
                <a:latin typeface="Arial" panose="020B0604020202020204" pitchFamily="34" charset="0"/>
              </a:rPr>
              <a:t>	Operations and maintenance</a:t>
            </a:r>
          </a:p>
          <a:p>
            <a:pPr algn="l"/>
            <a:r>
              <a:rPr lang="en-US" sz="1800" b="0" i="0" dirty="0">
                <a:solidFill>
                  <a:srgbClr val="2C3E50"/>
                </a:solidFill>
                <a:effectLst/>
                <a:latin typeface="Arial" panose="020B0604020202020204" pitchFamily="34" charset="0"/>
              </a:rPr>
              <a:t>	Other Teaching services</a:t>
            </a:r>
          </a:p>
          <a:p>
            <a:pPr algn="l"/>
            <a:r>
              <a:rPr lang="en-US" sz="1800" b="0" i="0" dirty="0">
                <a:solidFill>
                  <a:srgbClr val="2C3E50"/>
                </a:solidFill>
                <a:effectLst/>
                <a:latin typeface="Arial" panose="020B0604020202020204" pitchFamily="34" charset="0"/>
              </a:rPr>
              <a:t>	Professional Development</a:t>
            </a:r>
          </a:p>
          <a:p>
            <a:pPr algn="l"/>
            <a:r>
              <a:rPr lang="en-US" sz="1800" b="0" i="0" dirty="0">
                <a:solidFill>
                  <a:srgbClr val="2C3E50"/>
                </a:solidFill>
                <a:effectLst/>
                <a:latin typeface="Arial" panose="020B0604020202020204" pitchFamily="34" charset="0"/>
              </a:rPr>
              <a:t>	Pupil Services</a:t>
            </a:r>
          </a:p>
          <a:p>
            <a:pPr algn="l"/>
            <a:r>
              <a:rPr lang="en-US" sz="1800" b="0" i="0" dirty="0">
                <a:solidFill>
                  <a:srgbClr val="2C3E50"/>
                </a:solidFill>
                <a:effectLst/>
                <a:latin typeface="Arial" panose="020B0604020202020204" pitchFamily="34" charset="0"/>
              </a:rPr>
              <a:t>	Other</a:t>
            </a:r>
          </a:p>
          <a:p>
            <a:pPr algn="l"/>
            <a:endParaRPr lang="en-US" sz="1800" b="0" i="0" dirty="0">
              <a:solidFill>
                <a:srgbClr val="2C3E50"/>
              </a:solidFill>
              <a:effectLst/>
              <a:latin typeface="Arial" panose="020B0604020202020204" pitchFamily="34" charset="0"/>
            </a:endParaRPr>
          </a:p>
          <a:p>
            <a:pPr algn="l"/>
            <a:r>
              <a:rPr lang="en-US" sz="1800" b="1" i="0" dirty="0">
                <a:solidFill>
                  <a:srgbClr val="2C3E50"/>
                </a:solidFill>
                <a:effectLst/>
                <a:latin typeface="Arial" panose="020B0604020202020204" pitchFamily="34" charset="0"/>
              </a:rPr>
              <a:t>Total Amount by Funding Source</a:t>
            </a:r>
            <a:r>
              <a:rPr lang="en-US" sz="1800" b="0" i="0" dirty="0">
                <a:solidFill>
                  <a:srgbClr val="2C3E50"/>
                </a:solidFill>
                <a:effectLst/>
                <a:latin typeface="Arial" panose="020B0604020202020204" pitchFamily="34" charset="0"/>
              </a:rPr>
              <a:t>:  For each budget item, enter the amount of funding from each funding source in the appropriate column(s).</a:t>
            </a:r>
            <a:endParaRPr lang="en-US" b="0" i="0" dirty="0">
              <a:solidFill>
                <a:srgbClr val="2C3E50"/>
              </a:solidFill>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Please note:  </a:t>
            </a:r>
            <a:r>
              <a:rPr lang="en-US" b="0" dirty="0"/>
              <a:t>Budget</a:t>
            </a:r>
            <a:r>
              <a:rPr lang="en-US" dirty="0"/>
              <a:t> tables are intended to reflect the full cost to districts of implementing EBPs, not just the amount of additional FY23 Chapter 70 aid used to support them.  The Local Funds (incl Chapter 70) refers to </a:t>
            </a:r>
            <a:r>
              <a:rPr lang="en-US" u="sng" dirty="0"/>
              <a:t>all</a:t>
            </a:r>
            <a:r>
              <a:rPr lang="en-US" dirty="0"/>
              <a:t> locally-appropriated funds, including all Chapter 70 aid--not just the additional Chapter 70 aid districts received in FY23.</a:t>
            </a:r>
            <a:endParaRPr lang="en-US" b="0" i="0" dirty="0">
              <a:solidFill>
                <a:srgbClr val="2C3E50"/>
              </a:solidFill>
              <a:effectLst/>
              <a:latin typeface="Arial" panose="020B0604020202020204" pitchFamily="34" charset="0"/>
            </a:endParaRPr>
          </a:p>
          <a:p>
            <a:pPr lvl="1" algn="l">
              <a:buFont typeface="Arial" panose="020B0604020202020204" pitchFamily="34" charset="0"/>
              <a:buChar char="•"/>
            </a:pPr>
            <a:r>
              <a:rPr lang="en-US" b="0" i="0" dirty="0">
                <a:solidFill>
                  <a:srgbClr val="2C3E50"/>
                </a:solidFill>
                <a:effectLst/>
                <a:latin typeface="Arial" panose="020B0604020202020204" pitchFamily="34" charset="0"/>
              </a:rPr>
              <a:t>Please enter </a:t>
            </a:r>
            <a:r>
              <a:rPr lang="en-US" b="1" i="0" dirty="0">
                <a:solidFill>
                  <a:srgbClr val="2C3E50"/>
                </a:solidFill>
                <a:effectLst/>
                <a:latin typeface="Arial" panose="020B0604020202020204" pitchFamily="34" charset="0"/>
              </a:rPr>
              <a:t>numbers only</a:t>
            </a:r>
            <a:r>
              <a:rPr lang="en-US" b="0" i="0" dirty="0">
                <a:solidFill>
                  <a:srgbClr val="2C3E50"/>
                </a:solidFill>
                <a:effectLst/>
                <a:latin typeface="Arial" panose="020B0604020202020204" pitchFamily="34" charset="0"/>
              </a:rPr>
              <a:t> in these columns </a:t>
            </a:r>
            <a:r>
              <a:rPr lang="en-US" b="0" i="1" dirty="0">
                <a:solidFill>
                  <a:srgbClr val="2C3E50"/>
                </a:solidFill>
                <a:effectLst/>
                <a:latin typeface="Arial" panose="020B0604020202020204" pitchFamily="34" charset="0"/>
              </a:rPr>
              <a:t>(i.e., no dollar signs and no commas, which are interpreted as text).  In other words, $50,000 should be entered as </a:t>
            </a:r>
            <a:r>
              <a:rPr lang="en-US" b="1" i="1" dirty="0">
                <a:solidFill>
                  <a:srgbClr val="2C3E50"/>
                </a:solidFill>
                <a:effectLst/>
                <a:latin typeface="Arial" panose="020B0604020202020204" pitchFamily="34" charset="0"/>
              </a:rPr>
              <a:t>50000.</a:t>
            </a:r>
            <a:endParaRPr lang="en-US" b="0" i="0" dirty="0">
              <a:solidFill>
                <a:srgbClr val="2C3E50"/>
              </a:solidFill>
              <a:effectLst/>
              <a:latin typeface="Arial" panose="020B0604020202020204" pitchFamily="34" charset="0"/>
            </a:endParaRPr>
          </a:p>
          <a:p>
            <a:pPr lvl="1" algn="l">
              <a:buFont typeface="Arial" panose="020B0604020202020204" pitchFamily="34" charset="0"/>
              <a:buChar char="•"/>
            </a:pPr>
            <a:r>
              <a:rPr lang="en-US" sz="1800" b="0" i="0" dirty="0">
                <a:solidFill>
                  <a:srgbClr val="2C3E50"/>
                </a:solidFill>
                <a:effectLst/>
                <a:latin typeface="Arial" panose="020B0604020202020204" pitchFamily="34" charset="0"/>
              </a:rPr>
              <a:t>Do not include per pupil amounts.  Please provide your best estimate of totals.</a:t>
            </a:r>
            <a:endParaRPr lang="en-US" b="0" i="0" dirty="0">
              <a:solidFill>
                <a:srgbClr val="2C3E50"/>
              </a:solidFill>
              <a:effectLst/>
              <a:latin typeface="Arial" panose="020B0604020202020204" pitchFamily="34" charset="0"/>
            </a:endParaRPr>
          </a:p>
          <a:p>
            <a:pPr lvl="1"/>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3384346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get to the blank table(s) for your FY23 data, you will be offered the option of opening the budget(s) from your district’s FY22 SOA Plan Amendment within the template by choosing your district’s name from the dropdown menu and clicking the ‘Navigate to…’ button.</a:t>
            </a:r>
          </a:p>
          <a:p>
            <a:endParaRPr lang="en-US" dirty="0"/>
          </a:p>
          <a:p>
            <a:r>
              <a:rPr lang="en-US" dirty="0"/>
              <a:t>A screen similar to the one above will open, with all the EBPs in your plan listed.  Click the radio button for any EBP and your FY22 budget will appear.  Click on the plus (+) to expand the row if you need to see the foundation category for an item.  The left hand side of the screen shows the table that will open within Alchemer; on the right is an image of the same table expanded to reveal Foundation Categories.</a:t>
            </a:r>
          </a:p>
          <a:p>
            <a:endParaRPr lang="en-US" dirty="0"/>
          </a:p>
          <a:p>
            <a:r>
              <a:rPr lang="en-US" dirty="0"/>
              <a:t>Scroll down to the budget table for the corresponding EBP to complete your FY23 budget.</a:t>
            </a:r>
          </a:p>
          <a:p>
            <a:endParaRPr lang="en-US" dirty="0"/>
          </a:p>
          <a:p>
            <a:r>
              <a:rPr lang="en-US" b="1" dirty="0"/>
              <a:t>Once again </a:t>
            </a:r>
            <a:r>
              <a:rPr lang="en-US" dirty="0"/>
              <a:t>– If your district has multiple EBPs, you may find that scrolling up and down is an inefficient method for moving between the FY22 entries and the FY23 budget template.   If you do want to have your FY22 budgets open while you are in the on-line template, it may be more efficient to open your plan from the SOA Dashboard.   Note, however, that data Foundation Categories and FTEs are not reported in the SOA Dashboard.</a:t>
            </a: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3359037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next 2 slides for an example….</a:t>
            </a:r>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421751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just want to say a brief word about the FY23 SOA Progress report.  Last year, due to the impact of the pandemic, we asked districts to engage in a reflection and review process of their original plans; many of you made fairly robust revisions to your plans.  This year’s progress report is largely intended to serve as an update on the implementation and outcomes of those plans.  It also asks for an update on how resources are being used in FY23 to support the implementation of the evidence-based program areas highlighted in your plans.</a:t>
            </a:r>
          </a:p>
          <a:p>
            <a:endParaRPr lang="en-US" dirty="0"/>
          </a:p>
          <a:p>
            <a:r>
              <a:rPr lang="en-US" dirty="0"/>
              <a:t>We urge you to take a moment to pause and, using your progress monitoring data, step back and reflect upon all the work that has gone into implementation over the past year.  This progress report offers an opportunity for your districts to celebrate wins both large and small and, where implementation has run into challenges,  pause and think strategically about how to make adjustments to address those challenges.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want to take a moment to acknowledge the SOA Team that supports this process at DESE – many of whom have joined us this afternoon.  They include </a:t>
            </a:r>
            <a:r>
              <a:rPr lang="en-US" dirty="0" err="1"/>
              <a:t>include</a:t>
            </a:r>
            <a:r>
              <a:rPr lang="en-US" dirty="0"/>
              <a:t> Erica Champagne, Rebecca Shor, Moira Connolly, Alison Stevens, Michael Seymour, Susan Fischer, Hubert Zong, Andrea Ricotta, and our partners at Open Architects, Seth Racine and Tom Jacobs.  Although  my role in the project means I have the good fortune to be involved with much of the public-facing engagement with districts, there are many others here at DESE who support this project – whether in the form of thought partnering, reading plans, or (most recently) helping to pilot test the FY23 Progress report templates.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016860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fontAlgn="base">
              <a:spcBef>
                <a:spcPts val="0"/>
              </a:spcBef>
              <a:spcAft>
                <a:spcPts val="0"/>
              </a:spcAft>
            </a:pPr>
            <a:r>
              <a:rPr lang="en-US" sz="1800" dirty="0">
                <a:effectLst/>
                <a:latin typeface="Calibri" panose="020F0502020204030204" pitchFamily="34" charset="0"/>
                <a:ea typeface="Calibri" panose="020F0502020204030204" pitchFamily="34" charset="0"/>
              </a:rPr>
              <a:t>Here is an example of how to approach this process: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Let’s say that your district received $4,000,000 of additional Chapter 70 aid in FY22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rPr>
              <a:t>Your SOA plan includes three EBPs with the following budget allocations:  </a:t>
            </a:r>
          </a:p>
          <a:p>
            <a:pPr marL="800100" marR="0" lvl="1" indent="-342900" fontAlgn="base">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HQIM Implementation, with a budget including $500,000 in ESSER II funds and $900,000 in locally-appropriated funds (including Chapter 70 aid);</a:t>
            </a:r>
          </a:p>
          <a:p>
            <a:pPr marL="800100" marR="0" lvl="1" indent="-342900" fontAlgn="base">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SEL/Mental Health, with a budget including $800,000 in locally appropriated funds (including Chapter 70 aid); and </a:t>
            </a:r>
          </a:p>
          <a:p>
            <a:pPr marL="800100" marR="0" lvl="1" indent="-342900" fontAlgn="base">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Co-Teaching &amp; Inclusion, with a budget including $500,000 in ESSER III funding, $100,000 in state grants, and $1,100,000 in locally appropriated funds (including Chapter 70 aid) </a:t>
            </a:r>
          </a:p>
          <a:p>
            <a:pPr marL="457200" marR="0" lvl="1" indent="0" fontAlgn="base">
              <a:spcBef>
                <a:spcPts val="0"/>
              </a:spcBef>
              <a:spcAft>
                <a:spcPts val="0"/>
              </a:spcAft>
              <a:buSzPts val="1000"/>
              <a:buFont typeface="Courier New" panose="02070309020205020404" pitchFamily="49"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b="1"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817549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context</a:t>
            </a:r>
          </a:p>
          <a:p>
            <a:endParaRPr lang="en-US" dirty="0"/>
          </a:p>
          <a:p>
            <a:r>
              <a:rPr lang="en-US" dirty="0"/>
              <a:t>Well over a billion dollars over 7 years is being phased in </a:t>
            </a:r>
          </a:p>
          <a:p>
            <a:endParaRPr lang="en-US" dirty="0"/>
          </a:p>
          <a:p>
            <a:r>
              <a:rPr lang="en-US" dirty="0"/>
              <a:t>There are lots of reasons why this is so – These aren’t comprehensive DIP and DESE asked districts to focus on a few key EBPs that they thought would do the most to move the needle for gap-closing; many of the same districts getting substantial additional Chapter 70 aid also received even more in the way of ESSER funding.  The new funding also recognizes that health care costs for current &amp; retired educational employees was underestimating actual costs - .</a:t>
            </a:r>
          </a:p>
          <a:p>
            <a:endParaRPr lang="en-US" dirty="0"/>
          </a:p>
          <a:p>
            <a:r>
              <a:rPr lang="en-US" dirty="0"/>
              <a:t>Many of y</a:t>
            </a:r>
          </a:p>
          <a:p>
            <a:endParaRPr lang="en-US" dirty="0"/>
          </a:p>
          <a:p>
            <a:r>
              <a:rPr lang="en-US" dirty="0"/>
              <a:t>Snapshot of what is happening with those funds.</a:t>
            </a:r>
          </a:p>
          <a:p>
            <a:endParaRPr lang="en-US" dirty="0"/>
          </a:p>
          <a:p>
            <a:r>
              <a:rPr lang="en-US" dirty="0" err="1"/>
              <a:t>ou</a:t>
            </a:r>
            <a:r>
              <a:rPr lang="en-US" dirty="0"/>
              <a:t> will find not need to provide any additional information.</a:t>
            </a: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3291239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answer ‘yes’ in Step 2, your district will not need to provide any additional information and you will be directed to Section 5:  Family/Caregiver Engagement </a:t>
            </a:r>
          </a:p>
          <a:p>
            <a:endParaRPr lang="en-US" dirty="0"/>
          </a:p>
          <a:p>
            <a:r>
              <a:rPr lang="en-US" dirty="0"/>
              <a:t>If you answer no-  the table on the next slide will open.</a:t>
            </a: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4265592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table you will be asked to complete.    What you are looking at is partially completed, using the example we began sharing on Slide 30, because we think it will make better sense to you if we walked you through an example.</a:t>
            </a:r>
          </a:p>
          <a:p>
            <a:endParaRPr lang="en-US" dirty="0"/>
          </a:p>
          <a:p>
            <a:r>
              <a:rPr lang="en-US" b="0" dirty="0"/>
              <a:t>Before we do that though, we want to provide a bit more context.   </a:t>
            </a:r>
            <a:r>
              <a:rPr lang="en-US" b="0" i="0" dirty="0">
                <a:solidFill>
                  <a:srgbClr val="2C3E50"/>
                </a:solidFill>
                <a:effectLst/>
                <a:latin typeface="Arial" panose="020B0604020202020204" pitchFamily="34" charset="0"/>
              </a:rPr>
              <a:t>The table is intended to allow key stakeholders to get a fuller picture of how the remaining increase in Chapter 70 aid for FY23 is being allocated in your district. This may include support for other EBPs that you did not write about in your SOA plan. It could also reflect other types of allowable expenses under Chapter 70 </a:t>
            </a:r>
            <a:r>
              <a:rPr lang="en-US" b="0" i="1" dirty="0">
                <a:solidFill>
                  <a:srgbClr val="2C3E50"/>
                </a:solidFill>
                <a:effectLst/>
                <a:latin typeface="Arial" panose="020B0604020202020204" pitchFamily="34" charset="0"/>
              </a:rPr>
              <a:t>(e.g., increases in health insurance coverage, funding claimed by the municipality, etc.).</a:t>
            </a:r>
          </a:p>
          <a:p>
            <a:endParaRPr lang="en-US" b="0" i="1" dirty="0">
              <a:solidFill>
                <a:srgbClr val="2C3E50"/>
              </a:solidFill>
              <a:effectLst/>
              <a:latin typeface="Arial" panose="020B0604020202020204" pitchFamily="34" charset="0"/>
            </a:endParaRPr>
          </a:p>
          <a:p>
            <a:pPr marL="628650" lvl="1" indent="-171450">
              <a:buFont typeface="Arial" panose="020B0604020202020204" pitchFamily="34" charset="0"/>
              <a:buChar char="•"/>
            </a:pPr>
            <a:r>
              <a:rPr lang="en-US" b="0" i="0" dirty="0">
                <a:solidFill>
                  <a:srgbClr val="2C3E50"/>
                </a:solidFill>
                <a:effectLst/>
                <a:latin typeface="Arial" panose="020B0604020202020204" pitchFamily="34" charset="0"/>
              </a:rPr>
              <a:t>You will want to represent as close to 100% of this amount as possible. </a:t>
            </a:r>
          </a:p>
          <a:p>
            <a:pPr marL="628650" lvl="1" indent="-171450">
              <a:buFont typeface="Arial" panose="020B0604020202020204" pitchFamily="34" charset="0"/>
              <a:buChar char="•"/>
            </a:pPr>
            <a:r>
              <a:rPr lang="en-US" b="0" i="1" dirty="0">
                <a:solidFill>
                  <a:srgbClr val="2C3E50"/>
                </a:solidFill>
                <a:effectLst/>
                <a:latin typeface="Arial" panose="020B0604020202020204" pitchFamily="34" charset="0"/>
              </a:rPr>
              <a:t>We understand that not all expenditures are mutually exclusive, and that apportioning locally appropriated funds in districts is a complex endeavor, </a:t>
            </a:r>
            <a:r>
              <a:rPr lang="en-US" b="0" dirty="0"/>
              <a:t>and section asks you to think about resource allocations in ways in probably aren’t part of your standard operating procedures. </a:t>
            </a:r>
          </a:p>
          <a:p>
            <a:pPr marL="628650" lvl="1" indent="-171450">
              <a:buFont typeface="Arial" panose="020B0604020202020204" pitchFamily="34" charset="0"/>
              <a:buChar char="•"/>
            </a:pPr>
            <a:r>
              <a:rPr lang="en-US" b="0" dirty="0"/>
              <a:t>The information collected here is not connected to the data the state uses to make accountability decisions.  </a:t>
            </a:r>
          </a:p>
          <a:p>
            <a:pPr marL="457200" lvl="1" indent="0">
              <a:buFont typeface="Arial" panose="020B0604020202020204" pitchFamily="34" charset="0"/>
              <a:buNone/>
            </a:pPr>
            <a:endParaRPr lang="en-US" b="0" dirty="0"/>
          </a:p>
          <a:p>
            <a:pPr marL="0" lvl="0" indent="0">
              <a:buFont typeface="Arial" panose="020B0604020202020204" pitchFamily="34" charset="0"/>
              <a:buNone/>
            </a:pPr>
            <a:r>
              <a:rPr lang="en-US" b="0" dirty="0"/>
              <a:t>It’s simply an effort to provide additional information that our stakeholders are asking for in order to help them better understand the impact of the SOA legislation on how additional resources are being allocated.  </a:t>
            </a:r>
            <a:r>
              <a:rPr lang="en-US" b="1" dirty="0"/>
              <a:t>S</a:t>
            </a:r>
            <a:r>
              <a:rPr lang="en-US" b="1" i="1" dirty="0">
                <a:solidFill>
                  <a:srgbClr val="2C3E50"/>
                </a:solidFill>
                <a:effectLst/>
                <a:latin typeface="Arial" panose="020B0604020202020204" pitchFamily="34" charset="0"/>
              </a:rPr>
              <a:t>o please do your best to estimate the ways in which your district has been able to leverage additional funds afforded to you through Chapter 70 and the Student Opportunity Act.</a:t>
            </a:r>
            <a:br>
              <a:rPr lang="en-US" b="0" i="0" dirty="0">
                <a:solidFill>
                  <a:srgbClr val="2C3E50"/>
                </a:solidFill>
                <a:effectLst/>
                <a:latin typeface="Arial" panose="020B0604020202020204" pitchFamily="34" charset="0"/>
              </a:rPr>
            </a:br>
            <a:br>
              <a:rPr lang="en-US" b="0" i="0" dirty="0">
                <a:solidFill>
                  <a:srgbClr val="2C3E50"/>
                </a:solidFill>
                <a:effectLst/>
                <a:latin typeface="Arial" panose="020B0604020202020204" pitchFamily="34" charset="0"/>
              </a:rPr>
            </a:br>
            <a:br>
              <a:rPr lang="en-US" b="0" i="0" dirty="0">
                <a:solidFill>
                  <a:srgbClr val="2C3E50"/>
                </a:solidFill>
                <a:effectLst/>
                <a:latin typeface="Arial" panose="020B0604020202020204" pitchFamily="34" charset="0"/>
              </a:rPr>
            </a:br>
            <a:r>
              <a:rPr lang="en-US" b="1" i="0" dirty="0">
                <a:solidFill>
                  <a:srgbClr val="0070C0"/>
                </a:solidFill>
                <a:effectLst/>
                <a:latin typeface="Arial" panose="020B0604020202020204" pitchFamily="34" charset="0"/>
              </a:rPr>
              <a:t>Instructions/Recommendations for Completing Table</a:t>
            </a:r>
            <a:br>
              <a:rPr lang="en-US" b="1" i="0" dirty="0">
                <a:solidFill>
                  <a:srgbClr val="2C3E50"/>
                </a:solidFill>
                <a:effectLst/>
                <a:latin typeface="Arial" panose="020B0604020202020204" pitchFamily="34" charset="0"/>
              </a:rPr>
            </a:br>
            <a:br>
              <a:rPr lang="en-US" b="1" i="0" dirty="0">
                <a:solidFill>
                  <a:srgbClr val="2C3E50"/>
                </a:solidFill>
                <a:effectLst/>
                <a:latin typeface="Arial" panose="020B0604020202020204" pitchFamily="34" charset="0"/>
              </a:rPr>
            </a:br>
            <a:r>
              <a:rPr lang="en-US" b="1" i="0" dirty="0">
                <a:solidFill>
                  <a:srgbClr val="2C3E50"/>
                </a:solidFill>
                <a:effectLst/>
                <a:latin typeface="Arial" panose="020B0604020202020204" pitchFamily="34" charset="0"/>
              </a:rPr>
              <a:t>Step 1:  Complete row 1 of the table.  </a:t>
            </a:r>
            <a:r>
              <a:rPr lang="en-US" b="0" i="0" dirty="0">
                <a:solidFill>
                  <a:srgbClr val="2C3E50"/>
                </a:solidFill>
                <a:effectLst/>
                <a:latin typeface="Arial" panose="020B0604020202020204" pitchFamily="34" charset="0"/>
              </a:rPr>
              <a:t>In the </a:t>
            </a:r>
            <a:r>
              <a:rPr lang="en-US" b="0" i="0" u="sng" dirty="0">
                <a:solidFill>
                  <a:srgbClr val="2C3E50"/>
                </a:solidFill>
                <a:effectLst/>
                <a:latin typeface="Arial" panose="020B0604020202020204" pitchFamily="34" charset="0"/>
              </a:rPr>
              <a:t>first</a:t>
            </a:r>
            <a:r>
              <a:rPr lang="en-US" b="0" i="0" dirty="0">
                <a:solidFill>
                  <a:srgbClr val="2C3E50"/>
                </a:solidFill>
                <a:effectLst/>
                <a:latin typeface="Arial" panose="020B0604020202020204" pitchFamily="34" charset="0"/>
              </a:rPr>
              <a:t> row of the </a:t>
            </a:r>
            <a:r>
              <a:rPr lang="en-US" b="1" i="0" dirty="0">
                <a:solidFill>
                  <a:srgbClr val="2C3E50"/>
                </a:solidFill>
                <a:effectLst/>
                <a:latin typeface="Arial" panose="020B0604020202020204" pitchFamily="34" charset="0"/>
              </a:rPr>
              <a:t>Other EBPs/Other Expenditures</a:t>
            </a:r>
            <a:r>
              <a:rPr lang="en-US" b="0" i="0" dirty="0">
                <a:solidFill>
                  <a:srgbClr val="2C3E50"/>
                </a:solidFill>
                <a:effectLst/>
                <a:latin typeface="Arial" panose="020B0604020202020204" pitchFamily="34" charset="0"/>
              </a:rPr>
              <a:t> column, use the dropdown menu to select the first option, </a:t>
            </a:r>
            <a:r>
              <a:rPr lang="en-US" b="1" i="1" dirty="0">
                <a:solidFill>
                  <a:srgbClr val="2C3E50"/>
                </a:solidFill>
                <a:effectLst/>
                <a:latin typeface="Arial" panose="020B0604020202020204" pitchFamily="34" charset="0"/>
              </a:rPr>
              <a:t>EBPs already detailed in SOA Progress Report.</a:t>
            </a:r>
          </a:p>
          <a:p>
            <a:pPr marL="457200" marR="0" algn="l">
              <a:spcBef>
                <a:spcPts val="0"/>
              </a:spcBef>
              <a:spcAft>
                <a:spcPts val="0"/>
              </a:spcAft>
              <a:buFont typeface="+mj-lt"/>
              <a:buNone/>
            </a:pPr>
            <a:r>
              <a:rPr lang="en-US" b="0" i="0" dirty="0">
                <a:solidFill>
                  <a:srgbClr val="2C3E50"/>
                </a:solidFill>
                <a:effectLst/>
                <a:latin typeface="Arial" panose="020B0604020202020204" pitchFamily="34" charset="0"/>
              </a:rPr>
              <a:t>In the </a:t>
            </a:r>
            <a:r>
              <a:rPr lang="en-US" b="1" i="0" dirty="0">
                <a:solidFill>
                  <a:srgbClr val="2C3E50"/>
                </a:solidFill>
                <a:effectLst/>
                <a:latin typeface="Arial" panose="020B0604020202020204" pitchFamily="34" charset="0"/>
              </a:rPr>
              <a:t>% of Additional Ch 70 funding (FY23)</a:t>
            </a:r>
            <a:r>
              <a:rPr lang="en-US" b="0" i="0" dirty="0">
                <a:solidFill>
                  <a:srgbClr val="2C3E50"/>
                </a:solidFill>
                <a:effectLst/>
                <a:latin typeface="Arial" panose="020B0604020202020204" pitchFamily="34" charset="0"/>
              </a:rPr>
              <a:t> column, enter in the percentage of your district’s additional Chapter 70 funding already reported in your SOA Progress Report, </a:t>
            </a:r>
            <a:r>
              <a:rPr lang="en-US" b="0" i="1" dirty="0">
                <a:solidFill>
                  <a:srgbClr val="2C3E50"/>
                </a:solidFill>
                <a:effectLst/>
                <a:latin typeface="Arial" panose="020B0604020202020204" pitchFamily="34" charset="0"/>
              </a:rPr>
              <a:t>i.e., the total of </a:t>
            </a:r>
            <a:r>
              <a:rPr lang="en-US" b="0" i="0" dirty="0">
                <a:solidFill>
                  <a:srgbClr val="2C3E50"/>
                </a:solidFill>
                <a:effectLst/>
                <a:latin typeface="Arial" panose="020B0604020202020204" pitchFamily="34" charset="0"/>
              </a:rPr>
              <a:t>Local Appropriations (incl CH 70) </a:t>
            </a:r>
            <a:r>
              <a:rPr lang="en-US" b="0" i="1" dirty="0">
                <a:solidFill>
                  <a:srgbClr val="2C3E50"/>
                </a:solidFill>
                <a:effectLst/>
                <a:latin typeface="Arial" panose="020B0604020202020204" pitchFamily="34" charset="0"/>
              </a:rPr>
              <a:t>across all EBP-specific budgets divided by the additional Chapter 70 funds in FY23 for your district.  </a:t>
            </a:r>
          </a:p>
          <a:p>
            <a:pPr marL="457200" marR="0" algn="l">
              <a:spcBef>
                <a:spcPts val="0"/>
              </a:spcBef>
              <a:spcAft>
                <a:spcPts val="0"/>
              </a:spcAft>
              <a:buFont typeface="+mj-lt"/>
              <a:buNone/>
            </a:pPr>
            <a:endParaRPr lang="en-US" b="0" i="1" dirty="0">
              <a:solidFill>
                <a:srgbClr val="2C3E50"/>
              </a:solidFill>
              <a:effectLst/>
              <a:latin typeface="Arial" panose="020B0604020202020204" pitchFamily="34" charset="0"/>
            </a:endParaRPr>
          </a:p>
          <a:p>
            <a:pPr marL="6286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solidFill>
                  <a:srgbClr val="2C3E50"/>
                </a:solidFill>
                <a:effectLst/>
                <a:latin typeface="Arial" panose="020B0604020202020204" pitchFamily="34" charset="0"/>
              </a:rPr>
              <a:t>Continuing the example from slide 30:  </a:t>
            </a:r>
            <a:r>
              <a:rPr lang="en-US" b="0" i="0" dirty="0">
                <a:solidFill>
                  <a:srgbClr val="2C3E50"/>
                </a:solidFill>
                <a:effectLst/>
                <a:latin typeface="Arial" panose="020B0604020202020204" pitchFamily="34" charset="0"/>
              </a:rPr>
              <a:t>This district’s EBP budgets included $2.8 million drawn from locally-appropriated funds (including Chapter 70 aid), which reflects an amount equivalent to 70% of the $4 million in additional Chapter 70 aid it received in FY23, so the district would type 70 percent in the % of Additional Ch 70 funding (FY23) column of row 1.  </a:t>
            </a:r>
            <a:r>
              <a:rPr lang="en-US" sz="1200" dirty="0">
                <a:effectLst/>
                <a:latin typeface="Calibri" panose="020F0502020204030204" pitchFamily="34" charset="0"/>
                <a:ea typeface="Calibri" panose="020F0502020204030204" pitchFamily="34" charset="0"/>
              </a:rPr>
              <a:t>This means that you need to share more information about 30%, or $1,200,000, of your additional locally appropriated funds. </a:t>
            </a:r>
          </a:p>
          <a:p>
            <a:pPr marL="457200" marR="0" algn="l">
              <a:spcBef>
                <a:spcPts val="0"/>
              </a:spcBef>
              <a:spcAft>
                <a:spcPts val="0"/>
              </a:spcAft>
              <a:buFont typeface="+mj-lt"/>
              <a:buNone/>
            </a:pPr>
            <a:endParaRPr lang="en-US" b="0" i="0" dirty="0">
              <a:solidFill>
                <a:srgbClr val="2C3E50"/>
              </a:solidFill>
              <a:effectLst/>
              <a:latin typeface="Arial" panose="020B0604020202020204" pitchFamily="34" charset="0"/>
            </a:endParaRPr>
          </a:p>
          <a:p>
            <a:pPr marL="457200" marR="0" algn="l">
              <a:spcBef>
                <a:spcPts val="0"/>
              </a:spcBef>
              <a:spcAft>
                <a:spcPts val="800"/>
              </a:spcAft>
              <a:buFont typeface="+mj-lt"/>
              <a:buNone/>
            </a:pPr>
            <a:r>
              <a:rPr lang="en-US" b="1" i="0" dirty="0">
                <a:solidFill>
                  <a:srgbClr val="2C3E50"/>
                </a:solidFill>
                <a:effectLst/>
                <a:latin typeface="Arial" panose="020B0604020202020204" pitchFamily="34" charset="0"/>
              </a:rPr>
              <a:t>Note:  </a:t>
            </a:r>
            <a:r>
              <a:rPr lang="en-US" b="0" i="0" dirty="0">
                <a:solidFill>
                  <a:srgbClr val="2C3E50"/>
                </a:solidFill>
                <a:effectLst/>
                <a:latin typeface="Arial" panose="020B0604020202020204" pitchFamily="34" charset="0"/>
              </a:rPr>
              <a:t>You do not need to enter any data into the three “Top Expenditure Category” columns in row 1.</a:t>
            </a:r>
          </a:p>
          <a:p>
            <a:pPr marL="457200" marR="0" indent="0" algn="l">
              <a:spcBef>
                <a:spcPts val="0"/>
              </a:spcBef>
              <a:spcAft>
                <a:spcPts val="0"/>
              </a:spcAft>
              <a:buFont typeface="Arial" panose="020B0604020202020204" pitchFamily="34" charset="0"/>
              <a:buNone/>
            </a:pPr>
            <a:endParaRPr lang="en-US" sz="1200" b="0" i="0" kern="1200" dirty="0">
              <a:solidFill>
                <a:srgbClr val="2C3E50"/>
              </a:solidFill>
              <a:effectLst/>
              <a:latin typeface="Arial" panose="020B0604020202020204" pitchFamily="34" charset="0"/>
              <a:ea typeface="+mn-ea"/>
              <a:cs typeface="+mn-cs"/>
            </a:endParaRPr>
          </a:p>
          <a:p>
            <a:pPr marL="457200" marR="0" indent="0" algn="l">
              <a:spcBef>
                <a:spcPts val="0"/>
              </a:spcBef>
              <a:spcAft>
                <a:spcPts val="0"/>
              </a:spcAft>
              <a:buFont typeface="Arial" panose="020B0604020202020204" pitchFamily="34" charset="0"/>
              <a:buNone/>
            </a:pPr>
            <a:r>
              <a:rPr lang="en-US" sz="1200" b="1" i="0" kern="1200" dirty="0">
                <a:solidFill>
                  <a:srgbClr val="2C3E50"/>
                </a:solidFill>
                <a:effectLst/>
                <a:latin typeface="Arial" panose="020B0604020202020204" pitchFamily="34" charset="0"/>
                <a:ea typeface="+mn-ea"/>
                <a:cs typeface="+mn-cs"/>
              </a:rPr>
              <a:t>Step 2:  </a:t>
            </a:r>
            <a:r>
              <a:rPr lang="en-US" b="1" i="1" dirty="0">
                <a:solidFill>
                  <a:schemeClr val="accent2">
                    <a:lumMod val="75000"/>
                  </a:schemeClr>
                </a:solidFill>
              </a:rPr>
              <a:t>Use the remaining rows (i.e., rows 2-6) to indicate other ways the additional CH 70 funding was utilized</a:t>
            </a:r>
          </a:p>
          <a:p>
            <a:pPr marL="457200" marR="0" indent="0" algn="l">
              <a:spcBef>
                <a:spcPts val="0"/>
              </a:spcBef>
              <a:spcAft>
                <a:spcPts val="0"/>
              </a:spcAft>
              <a:buFont typeface="Arial" panose="020B0604020202020204" pitchFamily="34" charset="0"/>
              <a:buNone/>
            </a:pPr>
            <a:endParaRPr lang="en-US" b="1" i="1" dirty="0">
              <a:solidFill>
                <a:schemeClr val="accent2">
                  <a:lumMod val="75000"/>
                </a:schemeClr>
              </a:solidFill>
              <a:effectLst/>
              <a:latin typeface="Arial" panose="020B0604020202020204" pitchFamily="34" charset="0"/>
            </a:endParaRPr>
          </a:p>
          <a:p>
            <a:pPr marL="914400" marR="0" lvl="1" indent="0" algn="l">
              <a:spcBef>
                <a:spcPts val="0"/>
              </a:spcBef>
              <a:spcAft>
                <a:spcPts val="0"/>
              </a:spcAft>
              <a:buFont typeface="Arial" panose="020B0604020202020204" pitchFamily="34" charset="0"/>
              <a:buNone/>
            </a:pPr>
            <a:r>
              <a:rPr lang="en-US" b="1" i="0" dirty="0">
                <a:solidFill>
                  <a:srgbClr val="2C3E50"/>
                </a:solidFill>
                <a:effectLst/>
                <a:latin typeface="Arial" panose="020B0604020202020204" pitchFamily="34" charset="0"/>
              </a:rPr>
              <a:t>Step 2a.   </a:t>
            </a:r>
            <a:r>
              <a:rPr lang="en-US" b="0" i="1" dirty="0">
                <a:solidFill>
                  <a:srgbClr val="2C3E50"/>
                </a:solidFill>
                <a:effectLst/>
                <a:latin typeface="Arial" panose="020B0604020202020204" pitchFamily="34" charset="0"/>
              </a:rPr>
              <a:t>Begin </a:t>
            </a:r>
            <a:r>
              <a:rPr lang="en-US" b="0" i="1" dirty="0">
                <a:solidFill>
                  <a:schemeClr val="accent2">
                    <a:lumMod val="75000"/>
                  </a:schemeClr>
                </a:solidFill>
              </a:rPr>
              <a:t>with other EBPs that you are part of your district’s improvement plan but are not detailed in your SOA plan.  </a:t>
            </a:r>
          </a:p>
          <a:p>
            <a:pPr marL="914400" marR="0" lvl="1" indent="0" algn="l">
              <a:spcBef>
                <a:spcPts val="0"/>
              </a:spcBef>
              <a:spcAft>
                <a:spcPts val="0"/>
              </a:spcAft>
              <a:buFont typeface="Arial" panose="020B0604020202020204" pitchFamily="34" charset="0"/>
              <a:buNone/>
            </a:pPr>
            <a:endParaRPr lang="en-US" b="0" i="1" dirty="0">
              <a:solidFill>
                <a:schemeClr val="accent2">
                  <a:lumMod val="75000"/>
                </a:schemeClr>
              </a:solidFill>
            </a:endParaRPr>
          </a:p>
          <a:p>
            <a:pPr marL="1543050" marR="0" lvl="2" indent="-171450" algn="l">
              <a:spcBef>
                <a:spcPts val="0"/>
              </a:spcBef>
              <a:spcAft>
                <a:spcPts val="0"/>
              </a:spcAft>
              <a:buFont typeface="Arial" panose="020B0604020202020204" pitchFamily="34" charset="0"/>
              <a:buChar char="•"/>
            </a:pPr>
            <a:r>
              <a:rPr lang="en-US" b="0" i="0" dirty="0">
                <a:solidFill>
                  <a:schemeClr val="accent2">
                    <a:lumMod val="75000"/>
                  </a:schemeClr>
                </a:solidFill>
              </a:rPr>
              <a:t>Select an EBP from the dropdown menu in the </a:t>
            </a:r>
            <a:r>
              <a:rPr lang="en-US" b="0" i="1" dirty="0">
                <a:solidFill>
                  <a:schemeClr val="accent2">
                    <a:lumMod val="75000"/>
                  </a:schemeClr>
                </a:solidFill>
              </a:rPr>
              <a:t>Other EBP/Other Expenditure </a:t>
            </a:r>
            <a:r>
              <a:rPr lang="en-US" b="0" i="0" dirty="0">
                <a:solidFill>
                  <a:schemeClr val="accent2">
                    <a:lumMod val="75000"/>
                  </a:schemeClr>
                </a:solidFill>
              </a:rPr>
              <a:t>column.</a:t>
            </a:r>
          </a:p>
          <a:p>
            <a:pPr marL="914400" marR="0" lvl="1" indent="0" algn="l">
              <a:spcBef>
                <a:spcPts val="0"/>
              </a:spcBef>
              <a:spcAft>
                <a:spcPts val="0"/>
              </a:spcAft>
              <a:buFont typeface="Arial" panose="020B0604020202020204" pitchFamily="34" charset="0"/>
              <a:buNone/>
            </a:pPr>
            <a:endParaRPr lang="en-US" b="0" i="1" dirty="0">
              <a:solidFill>
                <a:schemeClr val="accent2">
                  <a:lumMod val="75000"/>
                </a:schemeClr>
              </a:solidFill>
              <a:effectLst/>
              <a:latin typeface="Arial" panose="020B0604020202020204" pitchFamily="34" charset="0"/>
            </a:endParaRPr>
          </a:p>
          <a:p>
            <a:pPr marL="1543050" marR="0" lvl="2" indent="-171450" algn="l">
              <a:spcBef>
                <a:spcPts val="0"/>
              </a:spcBef>
              <a:spcAft>
                <a:spcPts val="0"/>
              </a:spcAft>
              <a:buFont typeface="Arial" panose="020B0604020202020204" pitchFamily="34" charset="0"/>
              <a:buChar char="•"/>
            </a:pPr>
            <a:r>
              <a:rPr lang="en-US" b="0" i="0" dirty="0">
                <a:solidFill>
                  <a:srgbClr val="2C3E50"/>
                </a:solidFill>
                <a:effectLst/>
                <a:latin typeface="Arial" panose="020B0604020202020204" pitchFamily="34" charset="0"/>
              </a:rPr>
              <a:t>Describe your district's investment in each EBP as a percentage of the additional Chapter 70 funding your district received in FY23.</a:t>
            </a:r>
          </a:p>
          <a:p>
            <a:pPr marL="914400" marR="0" lvl="1" indent="0" algn="l">
              <a:spcBef>
                <a:spcPts val="0"/>
              </a:spcBef>
              <a:spcAft>
                <a:spcPts val="0"/>
              </a:spcAft>
              <a:buFont typeface="Arial" panose="020B0604020202020204" pitchFamily="34" charset="0"/>
              <a:buNone/>
            </a:pPr>
            <a:endParaRPr lang="en-US" b="0" i="1" dirty="0">
              <a:solidFill>
                <a:schemeClr val="accent2">
                  <a:lumMod val="75000"/>
                </a:schemeClr>
              </a:solidFill>
            </a:endParaRPr>
          </a:p>
          <a:p>
            <a:pPr lvl="3"/>
            <a:r>
              <a:rPr lang="en-US" b="1" i="1" dirty="0">
                <a:solidFill>
                  <a:srgbClr val="2C3E50"/>
                </a:solidFill>
                <a:effectLst/>
                <a:latin typeface="Arial" panose="020B0604020202020204" pitchFamily="34" charset="0"/>
              </a:rPr>
              <a:t>Continuing the example from slide 30: </a:t>
            </a:r>
            <a:r>
              <a:rPr lang="en-US" b="0" i="0" dirty="0">
                <a:solidFill>
                  <a:srgbClr val="2C3E50"/>
                </a:solidFill>
                <a:effectLst/>
                <a:latin typeface="Arial" panose="020B0604020202020204" pitchFamily="34" charset="0"/>
              </a:rPr>
              <a:t>This district estimates that its increase in funding benefitted its dropout prevention and recovery programs, to which it allocated approximately $400,000—an amount reflecting approximately 10% of the $4 million in additional FY23 Chapter 70 aid.  It also estimates that it allocated $200,000 to support expended opportunities to implement continuous improvement efforts (e.g., professional learning communities) in schools throughout the district—approximately 5%</a:t>
            </a:r>
            <a:endParaRPr lang="en-US" b="1" i="0" dirty="0">
              <a:solidFill>
                <a:srgbClr val="2C3E50"/>
              </a:solidFill>
              <a:effectLst/>
              <a:latin typeface="Arial" panose="020B0604020202020204" pitchFamily="34" charset="0"/>
            </a:endParaRPr>
          </a:p>
          <a:p>
            <a:endParaRPr lang="en-US" b="1" i="0" dirty="0">
              <a:solidFill>
                <a:srgbClr val="2C3E50"/>
              </a:solidFill>
              <a:effectLst/>
              <a:latin typeface="Arial" panose="020B0604020202020204" pitchFamily="34" charset="0"/>
            </a:endParaRPr>
          </a:p>
          <a:p>
            <a:endParaRPr lang="en-US" b="1" i="0" dirty="0">
              <a:solidFill>
                <a:srgbClr val="2C3E50"/>
              </a:solidFill>
              <a:effectLst/>
              <a:latin typeface="Arial" panose="020B0604020202020204" pitchFamily="34" charset="0"/>
            </a:endParaRPr>
          </a:p>
          <a:p>
            <a:pPr marL="914400" marR="0" lvl="1" algn="l">
              <a:spcBef>
                <a:spcPts val="0"/>
              </a:spcBef>
              <a:spcAft>
                <a:spcPts val="0"/>
              </a:spcAft>
              <a:buFont typeface="+mj-lt"/>
              <a:buNone/>
            </a:pPr>
            <a:r>
              <a:rPr lang="en-US" b="1" i="0" dirty="0">
                <a:solidFill>
                  <a:srgbClr val="2C3E50"/>
                </a:solidFill>
                <a:effectLst/>
                <a:latin typeface="Arial" panose="020B0604020202020204" pitchFamily="34" charset="0"/>
              </a:rPr>
              <a:t>Step 2B.  </a:t>
            </a:r>
            <a:r>
              <a:rPr lang="en-US" b="0" i="0" dirty="0">
                <a:solidFill>
                  <a:srgbClr val="2C3E50"/>
                </a:solidFill>
                <a:effectLst/>
                <a:latin typeface="Arial" panose="020B0604020202020204" pitchFamily="34" charset="0"/>
              </a:rPr>
              <a:t>Using the dropdown menus in the </a:t>
            </a:r>
            <a:r>
              <a:rPr lang="en-US" b="0" i="1" dirty="0">
                <a:solidFill>
                  <a:srgbClr val="2C3E50"/>
                </a:solidFill>
                <a:effectLst/>
                <a:latin typeface="Arial" panose="020B0604020202020204" pitchFamily="34" charset="0"/>
              </a:rPr>
              <a:t>three Top Expenditure Category </a:t>
            </a:r>
            <a:r>
              <a:rPr lang="en-US" b="0" i="0" dirty="0">
                <a:solidFill>
                  <a:srgbClr val="2C3E50"/>
                </a:solidFill>
                <a:effectLst/>
                <a:latin typeface="Arial" panose="020B0604020202020204" pitchFamily="34" charset="0"/>
              </a:rPr>
              <a:t>columns, indicate the primary way(s) in which funds were used by foundation category</a:t>
            </a:r>
            <a:r>
              <a:rPr lang="en-US" b="0" i="1" dirty="0">
                <a:solidFill>
                  <a:srgbClr val="2C3E50"/>
                </a:solidFill>
                <a:effectLst/>
                <a:latin typeface="Arial" panose="020B0604020202020204" pitchFamily="34" charset="0"/>
              </a:rPr>
              <a:t> (e.g., Classroom &amp; Specialist Teachers, Guidance and Psychological; Professional Development)</a:t>
            </a:r>
            <a:r>
              <a:rPr lang="en-US" b="0" i="0" dirty="0">
                <a:solidFill>
                  <a:srgbClr val="2C3E50"/>
                </a:solidFill>
                <a:effectLst/>
                <a:latin typeface="Arial" panose="020B0604020202020204" pitchFamily="34" charset="0"/>
              </a:rPr>
              <a:t> for each EBP.   These are the same Foundation Categories detailed in Slide 27</a:t>
            </a:r>
          </a:p>
          <a:p>
            <a:pPr marL="457200" marR="0" algn="l">
              <a:spcBef>
                <a:spcPts val="0"/>
              </a:spcBef>
              <a:spcAft>
                <a:spcPts val="0"/>
              </a:spcAft>
              <a:buFont typeface="+mj-lt"/>
              <a:buNone/>
            </a:pPr>
            <a:endParaRPr lang="en-US" b="0" i="0" dirty="0">
              <a:solidFill>
                <a:srgbClr val="2C3E50"/>
              </a:solidFill>
              <a:effectLst/>
              <a:latin typeface="Arial" panose="020B0604020202020204" pitchFamily="34" charset="0"/>
            </a:endParaRPr>
          </a:p>
          <a:p>
            <a:pPr marL="457200" marR="0" algn="l">
              <a:spcBef>
                <a:spcPts val="0"/>
              </a:spcBef>
              <a:spcAft>
                <a:spcPts val="0"/>
              </a:spcAft>
              <a:buFont typeface="+mj-lt"/>
              <a:buNone/>
            </a:pPr>
            <a:endParaRPr lang="en-US" b="0" i="0" dirty="0">
              <a:solidFill>
                <a:srgbClr val="2C3E50"/>
              </a:solidFill>
              <a:effectLst/>
              <a:latin typeface="Arial" panose="020B0604020202020204" pitchFamily="34" charset="0"/>
            </a:endParaRPr>
          </a:p>
          <a:p>
            <a:pPr marL="914400" marR="0" lvl="1" algn="l">
              <a:spcBef>
                <a:spcPts val="0"/>
              </a:spcBef>
              <a:spcAft>
                <a:spcPts val="0"/>
              </a:spcAft>
              <a:buFont typeface="+mj-lt"/>
              <a:buNone/>
            </a:pPr>
            <a:r>
              <a:rPr lang="en-US" b="1" i="0" dirty="0">
                <a:solidFill>
                  <a:srgbClr val="2C3E50"/>
                </a:solidFill>
                <a:effectLst/>
                <a:latin typeface="Arial" panose="020B0604020202020204" pitchFamily="34" charset="0"/>
              </a:rPr>
              <a:t>Step 2C.  </a:t>
            </a:r>
            <a:r>
              <a:rPr lang="en-US" b="0" i="0" dirty="0">
                <a:solidFill>
                  <a:srgbClr val="2C3E50"/>
                </a:solidFill>
                <a:effectLst/>
                <a:latin typeface="Arial" panose="020B0604020202020204" pitchFamily="34" charset="0"/>
              </a:rPr>
              <a:t>Once investments in other EBPs are detailed, use additional rows (if applicable) to indicate other allowable Chapter 70 expenditures for which your district/municipality is leveraging a substantial proportion its additional chapter 70 funding.  These options also appear on the dropdown menu once you scroll past the EBP options.  Slide 34 outlines the selections included in the </a:t>
            </a:r>
            <a:r>
              <a:rPr lang="en-US" b="0" i="1" dirty="0">
                <a:solidFill>
                  <a:srgbClr val="2C3E50"/>
                </a:solidFill>
                <a:effectLst/>
                <a:latin typeface="Arial" panose="020B0604020202020204" pitchFamily="34" charset="0"/>
              </a:rPr>
              <a:t>Other EBP/Other Expenditure </a:t>
            </a:r>
            <a:r>
              <a:rPr lang="en-US" b="0" i="0" dirty="0">
                <a:solidFill>
                  <a:srgbClr val="2C3E50"/>
                </a:solidFill>
                <a:effectLst/>
                <a:latin typeface="Arial" panose="020B0604020202020204" pitchFamily="34" charset="0"/>
              </a:rPr>
              <a:t>dropdown menu.</a:t>
            </a:r>
          </a:p>
          <a:p>
            <a:pPr marL="742950" marR="0" lvl="1" indent="-285750" algn="l">
              <a:spcBef>
                <a:spcPts val="0"/>
              </a:spcBef>
              <a:spcAft>
                <a:spcPts val="0"/>
              </a:spcAft>
              <a:buFont typeface="+mj-lt"/>
              <a:buAutoNum type="arabicPeriod"/>
            </a:pPr>
            <a:endParaRPr lang="en-US" b="0" i="0" dirty="0">
              <a:solidFill>
                <a:srgbClr val="2C3E50"/>
              </a:solidFill>
              <a:effectLst/>
              <a:latin typeface="Arial" panose="020B0604020202020204" pitchFamily="34" charset="0"/>
            </a:endParaRPr>
          </a:p>
          <a:p>
            <a:pPr marL="1543050" marR="0" lvl="3" indent="-171450" algn="l">
              <a:spcBef>
                <a:spcPts val="0"/>
              </a:spcBef>
              <a:spcAft>
                <a:spcPts val="0"/>
              </a:spcAft>
              <a:buFont typeface="Arial" panose="020B0604020202020204" pitchFamily="34" charset="0"/>
              <a:buChar char="•"/>
            </a:pPr>
            <a:r>
              <a:rPr lang="en-US" b="0" i="0" dirty="0">
                <a:solidFill>
                  <a:srgbClr val="2C3E50"/>
                </a:solidFill>
                <a:effectLst/>
                <a:latin typeface="Arial" panose="020B0604020202020204" pitchFamily="34" charset="0"/>
              </a:rPr>
              <a:t>Describe your district’s allocation to this expenditure as a percent of additional Chapter 70 aid in FY23.</a:t>
            </a:r>
          </a:p>
          <a:p>
            <a:pPr marL="1543050" marR="0" lvl="2" indent="-171450" algn="l">
              <a:spcBef>
                <a:spcPts val="0"/>
              </a:spcBef>
              <a:spcAft>
                <a:spcPts val="800"/>
              </a:spcAft>
              <a:buFont typeface="Arial" panose="020B0604020202020204" pitchFamily="34" charset="0"/>
              <a:buChar char="•"/>
            </a:pPr>
            <a:r>
              <a:rPr lang="en-US" b="0" i="0" dirty="0">
                <a:solidFill>
                  <a:srgbClr val="2C3E50"/>
                </a:solidFill>
                <a:effectLst/>
                <a:latin typeface="Arial" panose="020B0604020202020204" pitchFamily="34" charset="0"/>
              </a:rPr>
              <a:t>Use the Top Expenditure Category columns to indicate the Foundation Category(</a:t>
            </a:r>
            <a:r>
              <a:rPr lang="en-US" b="0" i="0" dirty="0" err="1">
                <a:solidFill>
                  <a:srgbClr val="2C3E50"/>
                </a:solidFill>
                <a:effectLst/>
                <a:latin typeface="Arial" panose="020B0604020202020204" pitchFamily="34" charset="0"/>
              </a:rPr>
              <a:t>ies</a:t>
            </a:r>
            <a:r>
              <a:rPr lang="en-US" b="0" i="0" dirty="0">
                <a:solidFill>
                  <a:srgbClr val="2C3E50"/>
                </a:solidFill>
                <a:effectLst/>
                <a:latin typeface="Arial" panose="020B0604020202020204" pitchFamily="34" charset="0"/>
              </a:rPr>
              <a:t>) describing how funds were utilized.</a:t>
            </a:r>
          </a:p>
          <a:p>
            <a:pPr marL="1543050" marR="0" lvl="2" indent="-171450" algn="l">
              <a:spcBef>
                <a:spcPts val="0"/>
              </a:spcBef>
              <a:spcAft>
                <a:spcPts val="800"/>
              </a:spcAft>
              <a:buFont typeface="Arial" panose="020B0604020202020204" pitchFamily="34" charset="0"/>
              <a:buChar char="•"/>
            </a:pPr>
            <a:endParaRPr lang="en-US" b="0" i="0" dirty="0">
              <a:solidFill>
                <a:srgbClr val="2C3E50"/>
              </a:solidFill>
              <a:effectLst/>
              <a:latin typeface="Arial" panose="020B0604020202020204" pitchFamily="34" charset="0"/>
            </a:endParaRPr>
          </a:p>
          <a:p>
            <a:pPr lvl="3"/>
            <a:r>
              <a:rPr lang="en-US" b="1" i="1" dirty="0">
                <a:solidFill>
                  <a:srgbClr val="2C3E50"/>
                </a:solidFill>
                <a:effectLst/>
                <a:latin typeface="Arial" panose="020B0604020202020204" pitchFamily="34" charset="0"/>
              </a:rPr>
              <a:t>Continuing the example from slide 30: </a:t>
            </a:r>
            <a:r>
              <a:rPr lang="en-US" b="0" i="0" dirty="0">
                <a:solidFill>
                  <a:srgbClr val="2C3E50"/>
                </a:solidFill>
                <a:effectLst/>
                <a:latin typeface="Arial" panose="020B0604020202020204" pitchFamily="34" charset="0"/>
              </a:rPr>
              <a:t>This district estimates that its increase in funding allowed them to fund make additional staff hires that are not reflected in the EBPs they already reported on that amounted to .  in which it allocated approximately $400,000—an amount reflecting approximately 10% of the $4 million in additional FY23 Chapter 70 aid.  It also estimates that it allocated $200,000 to support expended opportunities to implement continuous improvement efforts (e.g., professional learning communities) in schools throughout the district—approximately 5%</a:t>
            </a:r>
            <a:endParaRPr lang="en-US" b="1" i="0" dirty="0">
              <a:solidFill>
                <a:srgbClr val="2C3E50"/>
              </a:solidFill>
              <a:effectLst/>
              <a:latin typeface="Arial" panose="020B0604020202020204" pitchFamily="34" charset="0"/>
            </a:endParaRPr>
          </a:p>
          <a:p>
            <a:endParaRPr lang="en-US" b="1" i="0" dirty="0">
              <a:solidFill>
                <a:srgbClr val="2C3E50"/>
              </a:solidFill>
              <a:effectLst/>
              <a:latin typeface="Arial" panose="020B0604020202020204" pitchFamily="34" charset="0"/>
            </a:endParaRPr>
          </a:p>
          <a:p>
            <a:r>
              <a:rPr lang="en-US" b="1" i="0" dirty="0">
                <a:solidFill>
                  <a:srgbClr val="2C3E50"/>
                </a:solidFill>
                <a:effectLst/>
                <a:latin typeface="Arial" panose="020B0604020202020204" pitchFamily="34" charset="0"/>
              </a:rPr>
              <a:t>Step 3:  Please double-check your percentages.  </a:t>
            </a:r>
            <a:r>
              <a:rPr lang="en-US" b="0" i="0" dirty="0">
                <a:solidFill>
                  <a:srgbClr val="2C3E50"/>
                </a:solidFill>
                <a:effectLst/>
                <a:latin typeface="Arial" panose="020B0604020202020204" pitchFamily="34" charset="0"/>
              </a:rPr>
              <a:t>As a reminder, the goal is to represent as close to 100% as possible of your additional Chapter 70 funding in FY23.</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2178828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3511059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212529"/>
                </a:solidFill>
                <a:effectLst/>
                <a:latin typeface="-apple-system"/>
              </a:rPr>
              <a:t>The SOA legislation highlights the critical role families and caregivers play in supporting education and includes a focus on districts’ efforts to engage meaningfully with them—particularly families and caregivers of those students in student groups targeted in SOA plans.</a:t>
            </a: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r>
              <a:rPr lang="en-US" b="0" i="0" dirty="0">
                <a:solidFill>
                  <a:srgbClr val="212529"/>
                </a:solidFill>
                <a:effectLst/>
                <a:latin typeface="-apple-system"/>
              </a:rPr>
              <a:t>This section should also look familiar to anyone who involved in developing FY22 SOA Plan Amendments.   </a:t>
            </a: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r>
              <a:rPr lang="en-US" b="0" i="0" dirty="0">
                <a:solidFill>
                  <a:srgbClr val="212529"/>
                </a:solidFill>
                <a:effectLst/>
                <a:latin typeface="-apple-system"/>
              </a:rPr>
              <a:t>1.  You will first be asked to update the family/caregiver implementation rubrics you completed in your FY22 SOA Plan Amendment.  (i.e., closed-ended </a:t>
            </a:r>
            <a:r>
              <a:rPr lang="en-US" b="0" i="0" u="none" strike="noStrike" dirty="0">
                <a:solidFill>
                  <a:srgbClr val="0060C7"/>
                </a:solidFill>
                <a:effectLst/>
                <a:latin typeface="-apple-system"/>
                <a:hlinkClick r:id="rId3"/>
              </a:rPr>
              <a:t>Implementation indicators</a:t>
            </a:r>
            <a:r>
              <a:rPr lang="en-US" b="0" i="0" dirty="0">
                <a:solidFill>
                  <a:srgbClr val="212529"/>
                </a:solidFill>
                <a:effectLst/>
                <a:latin typeface="-apple-system"/>
              </a:rPr>
              <a:t>).  A copy of the rubric appears on the next page.  </a:t>
            </a:r>
          </a:p>
          <a:p>
            <a:pPr algn="l">
              <a:buFont typeface="Arial" panose="020B0604020202020204" pitchFamily="34" charset="0"/>
              <a:buNone/>
            </a:pPr>
            <a:endParaRPr lang="en-US"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2.  Using the metric(s) provided in your FY22 SOA Plan Amendment, describe evidence of progress you district has made in improving and/or increasing family/caregiver engagement since you submitted your amendment.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 </a:t>
            </a:r>
            <a:r>
              <a:rPr lang="en-US" sz="1200" i="1" dirty="0"/>
              <a:t>You may use a different metric from the on(s) in your FY23 SOA Plan amendment, so long as it/they can be used to measure meaningful progress.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NOTE:  </a:t>
            </a:r>
            <a:r>
              <a:rPr lang="en-US" sz="1200" b="0" dirty="0"/>
              <a:t>This section offers the option of viewing information you provided in your FY22 SOA Plan Amendment directly in the template.  Simply select your district’s name from the dropdown menu (or type it in using the Search feature) and click on the Navigate to Family/Caregiver Rubrics button.</a:t>
            </a:r>
            <a:endParaRPr lang="en-US" sz="1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pPr algn="l">
              <a:buFont typeface="Arial" panose="020B0604020202020204" pitchFamily="34" charset="0"/>
              <a:buNone/>
            </a:pPr>
            <a:endParaRPr lang="en-US" b="0" i="0" dirty="0">
              <a:solidFill>
                <a:srgbClr val="212529"/>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472010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1672374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Meaningful engagement of stakeholders involves ongoing communication at regular intervals to both provide updates on the progress and outcomes of implementation and continue to collect input and feedback from them on that progress. </a:t>
            </a:r>
          </a:p>
          <a:p>
            <a:pPr marL="0" indent="0">
              <a:buNone/>
            </a:pPr>
            <a:endParaRPr lang="en-US" dirty="0"/>
          </a:p>
          <a:p>
            <a:pPr marL="0" indent="0">
              <a:buNone/>
            </a:pPr>
            <a:r>
              <a:rPr lang="en-US" dirty="0"/>
              <a:t>This section asks you to describe your district’s ongoing approach to engaging with different stakeholder groups</a:t>
            </a:r>
          </a:p>
          <a:p>
            <a:pPr marL="0" indent="0">
              <a:buNone/>
            </a:pPr>
            <a:endParaRPr lang="en-US" dirty="0"/>
          </a:p>
          <a:p>
            <a:pPr lvl="1">
              <a:buFont typeface="Wingdings" panose="05000000000000000000" pitchFamily="2" charset="2"/>
              <a:buChar char="Ø"/>
            </a:pPr>
            <a:r>
              <a:rPr lang="en-US" sz="1800" dirty="0"/>
              <a:t>How is your district sharing updates on plan implementation and early evidence of gap-closing outcomes with different stakeholder groups?</a:t>
            </a:r>
          </a:p>
          <a:p>
            <a:pPr marL="457200" lvl="1" indent="0">
              <a:buNone/>
            </a:pPr>
            <a:endParaRPr lang="en-US" sz="1800" dirty="0"/>
          </a:p>
          <a:p>
            <a:pPr lvl="1">
              <a:buFont typeface="Wingdings" panose="05000000000000000000" pitchFamily="2" charset="2"/>
              <a:buChar char="Ø"/>
            </a:pPr>
            <a:r>
              <a:rPr lang="en-US" sz="1800" dirty="0"/>
              <a:t>How is your district collecting input and feedback from different stakeholder groups?</a:t>
            </a:r>
          </a:p>
          <a:p>
            <a:pPr marL="457200" lvl="1" indent="0">
              <a:buNone/>
            </a:pPr>
            <a:endParaRPr lang="en-US" sz="1800" dirty="0"/>
          </a:p>
          <a:p>
            <a:pPr lvl="1">
              <a:buFont typeface="Wingdings" panose="05000000000000000000" pitchFamily="2" charset="2"/>
              <a:buChar char="Ø"/>
            </a:pPr>
            <a:r>
              <a:rPr lang="en-US" sz="1800" dirty="0"/>
              <a:t>What substantive input and feedback has your district received from different stakeholder groups since your FY22 SOA Amendment was submitted – and how has that affected your plan implementation? </a:t>
            </a:r>
            <a:r>
              <a:rPr lang="en-US" sz="1800" i="1" dirty="0"/>
              <a:t>Please be sure to include a focus on specific feedback from stakeholders representing student groups targeted for gap closing.</a:t>
            </a:r>
            <a:endParaRPr lang="en-US" sz="1800"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37030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229856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offered ½ hour consultations to districts that proved to be quite popular and productive.  We are providing that type of support again this year.  You can use the link in the slide to schedule a consultation.  Half hour consultations will be available Tuesday-Thursday between the hours of 2-4 beginning Monday February 27.</a:t>
            </a:r>
          </a:p>
          <a:p>
            <a:endParaRPr lang="en-US" dirty="0"/>
          </a:p>
          <a:p>
            <a:r>
              <a:rPr lang="en-US" dirty="0"/>
              <a:t>You can always email questions to SOAPlans@mass.gov.  You should receive a response from us within 48 hours (and usually much sooner than that).</a:t>
            </a:r>
          </a:p>
          <a:p>
            <a:endParaRPr lang="en-US" dirty="0"/>
          </a:p>
          <a:p>
            <a:r>
              <a:rPr lang="en-US" dirty="0"/>
              <a:t>Keep checking our SOA District Resources web page (link in slide), where you will find all the resources shared today, as well as new ones that are added throughout the data collection window.</a:t>
            </a:r>
          </a:p>
          <a:p>
            <a:endParaRPr lang="en-US" dirty="0"/>
          </a:p>
          <a:p>
            <a:r>
              <a:rPr lang="en-US" dirty="0"/>
              <a:t>We typically post reminders in the </a:t>
            </a:r>
            <a:r>
              <a:rPr lang="en-US" dirty="0" err="1"/>
              <a:t>Commssioner’s</a:t>
            </a:r>
            <a:r>
              <a:rPr lang="en-US" dirty="0"/>
              <a:t> </a:t>
            </a:r>
            <a:r>
              <a:rPr lang="en-US" dirty="0" err="1"/>
              <a:t>Weely</a:t>
            </a:r>
            <a:r>
              <a:rPr lang="en-US" dirty="0"/>
              <a:t> Update, so recommend keeping an eye on that as well.  (link in slide)</a:t>
            </a:r>
          </a:p>
          <a:p>
            <a:endParaRPr lang="en-US" dirty="0"/>
          </a:p>
          <a:p>
            <a:r>
              <a:rPr lang="en-US" dirty="0"/>
              <a:t>All email reminders will automatically be sent to district superintendents.  If you would like to receive a copy of those reminders, please provide your contact information using the link in the slide.</a:t>
            </a:r>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730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04191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DESE has partnered with Open Architects to provide free support for developing your district goals and engage in progress monitoring. These visualizations give MCAS and ACCESS insights at the district, school and student level. To learn more, you can visit the web address listed here.  The link is also available SOA District Resources webpage.</a:t>
            </a:r>
            <a:endParaRPr lang="en-US" dirty="0"/>
          </a:p>
        </p:txBody>
      </p:sp>
      <p:sp>
        <p:nvSpPr>
          <p:cNvPr id="4" name="Slide Number Placeholder 3"/>
          <p:cNvSpPr>
            <a:spLocks noGrp="1"/>
          </p:cNvSpPr>
          <p:nvPr>
            <p:ph type="sldNum" sz="quarter" idx="5"/>
          </p:nvPr>
        </p:nvSpPr>
        <p:spPr/>
        <p:txBody>
          <a:bodyPr/>
          <a:lstStyle/>
          <a:p>
            <a:fld id="{691A9871-08E0-4B9F-B96B-9644B519DE4D}" type="slidenum">
              <a:rPr lang="en-US" smtClean="0"/>
              <a:t>40</a:t>
            </a:fld>
            <a:endParaRPr lang="en-US"/>
          </a:p>
        </p:txBody>
      </p:sp>
    </p:spTree>
    <p:extLst>
      <p:ext uri="{BB962C8B-B14F-4D97-AF65-F5344CB8AC3E}">
        <p14:creationId xmlns:p14="http://schemas.microsoft.com/office/powerpoint/2010/main" val="2236440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SOA Team will be reading all of your plans again this year.  Because this is an update, we will not be providing formal feedback memos this year.  Someone from the SOA Team will follow up directly with any questions or requests for additional information</a:t>
            </a:r>
          </a:p>
          <a:p>
            <a:endParaRPr lang="en-US" dirty="0"/>
          </a:p>
          <a:p>
            <a:r>
              <a:rPr lang="en-US" dirty="0"/>
              <a:t>An updated SOA Dashboard incorporating progress reports will be posted on the SOA Website this summer.</a:t>
            </a:r>
          </a:p>
          <a:p>
            <a:endParaRPr lang="en-US" dirty="0"/>
          </a:p>
          <a:p>
            <a:r>
              <a:rPr lang="en-US" dirty="0"/>
              <a:t>And just a heads up that new 3-year gap-closing will be due in April 2024, as required by the SOA legislation.  Stay tuned for additional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3418698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2255903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a:p>
        </p:txBody>
      </p:sp>
    </p:spTree>
    <p:extLst>
      <p:ext uri="{BB962C8B-B14F-4D97-AF65-F5344CB8AC3E}">
        <p14:creationId xmlns:p14="http://schemas.microsoft.com/office/powerpoint/2010/main" val="1256632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1448411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48</a:t>
            </a:fld>
            <a:endParaRPr lang="en-US"/>
          </a:p>
        </p:txBody>
      </p:sp>
    </p:spTree>
    <p:extLst>
      <p:ext uri="{BB962C8B-B14F-4D97-AF65-F5344CB8AC3E}">
        <p14:creationId xmlns:p14="http://schemas.microsoft.com/office/powerpoint/2010/main" val="1256759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49</a:t>
            </a:fld>
            <a:endParaRPr lang="en-US"/>
          </a:p>
        </p:txBody>
      </p:sp>
    </p:spTree>
    <p:extLst>
      <p:ext uri="{BB962C8B-B14F-4D97-AF65-F5344CB8AC3E}">
        <p14:creationId xmlns:p14="http://schemas.microsoft.com/office/powerpoint/2010/main" val="387900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a:cs typeface="Segoe UI"/>
              </a:rPr>
              <a:t>I want to take a moment to share the overarching goal of the Student Opportunity Act, which is to ensure that every student in the Commonwealth has access to a high-quality public education regardless of zip code. </a:t>
            </a:r>
            <a:endParaRPr lang="en-US" dirty="0">
              <a:latin typeface="Segoe UI"/>
              <a:cs typeface="Segoe UI"/>
            </a:endParaRPr>
          </a:p>
          <a:p>
            <a:r>
              <a:rPr lang="en-US" sz="1800" dirty="0">
                <a:latin typeface="Segoe UI"/>
                <a:cs typeface="Segoe UI"/>
              </a:rPr>
              <a:t>Ultimately this act is a recognition that some of our districts have been historically underfunded, and the goal was to fund them equitably.</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9771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b="1" dirty="0">
                <a:latin typeface="Calibri"/>
                <a:ea typeface="Calibri" panose="020F0502020204030204" pitchFamily="34" charset="0"/>
                <a:cs typeface="Calibri"/>
              </a:rPr>
              <a:t>The two primary components the legislation uses to address support equitable outcomes are fiscal changes to Chapter 70 funding and policy updates that set out an expectation that all districts across the Commonwealth will focus on gap-closing for student groups that are least-well served –and to do that through the implementation of evidence-based practices.</a:t>
            </a: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spcAft>
                <a:spcPts val="815"/>
              </a:spcAft>
            </a:pPr>
            <a:endParaRPr lang="en-US" sz="1800" b="1" dirty="0">
              <a:latin typeface="Calibri"/>
              <a:ea typeface="Calibri" panose="020F0502020204030204" pitchFamily="34" charset="0"/>
              <a:cs typeface="Calibri"/>
            </a:endParaRPr>
          </a:p>
          <a:p>
            <a:pPr>
              <a:lnSpc>
                <a:spcPct val="107000"/>
              </a:lnSpc>
            </a:pPr>
            <a:r>
              <a:rPr lang="en-US" sz="1800" b="1" dirty="0">
                <a:latin typeface="Calibri"/>
                <a:ea typeface="Calibri" panose="020F0502020204030204" pitchFamily="34" charset="0"/>
                <a:cs typeface="Calibri"/>
              </a:rPr>
              <a:t>On the fiscal side -- </a:t>
            </a:r>
            <a:r>
              <a:rPr lang="en-US" sz="1800" dirty="0">
                <a:latin typeface="Calibri"/>
                <a:ea typeface="Calibri" panose="020F0502020204030204" pitchFamily="34" charset="0"/>
                <a:cs typeface="Calibri"/>
              </a:rPr>
              <a:t>the SOA represents an enormous new, ongoing investment in education.  The legislation </a:t>
            </a:r>
            <a:r>
              <a:rPr lang="en-US" sz="1800" dirty="0"/>
              <a:t>adopted all recommendations of the Foundation Budget Review Commission’s October 2015 report.  In doing so it </a:t>
            </a:r>
            <a:r>
              <a:rPr lang="en-US" sz="1800" dirty="0" err="1">
                <a:latin typeface="Calibri"/>
                <a:ea typeface="Calibri" panose="020F0502020204030204" pitchFamily="34" charset="0"/>
                <a:cs typeface="Calibri"/>
              </a:rPr>
              <a:t>commitred</a:t>
            </a:r>
            <a:r>
              <a:rPr lang="en-US" sz="1800" dirty="0">
                <a:latin typeface="Calibri"/>
                <a:ea typeface="Calibri" panose="020F0502020204030204" pitchFamily="34" charset="0"/>
                <a:cs typeface="Calibri"/>
              </a:rPr>
              <a:t> to adding well over a billion dollars in new education by 2027 to address the state’s overall underinvestment in education.  Combined increases in FY22 and FY23 totaled $547 million.    That increase was coupled with a revised funding formula that set the stage to greatly accelerate gap-closing by providing </a:t>
            </a:r>
            <a:r>
              <a:rPr lang="en-US" sz="1800" dirty="0">
                <a:cs typeface="Calibri"/>
              </a:rPr>
              <a:t>more funding for students who need more services to be successful, such as multilingual learners, student with disabilities, and students living in poverty. In addition, recognized the increasing cost of health care </a:t>
            </a:r>
            <a:r>
              <a:rPr lang="en-US" sz="1800" dirty="0"/>
              <a:t>by basing costs on up-to-date health insurance trend data collected by the state’s Group Insurance Commission (GIC).</a:t>
            </a:r>
            <a:endParaRPr lang="en-US" sz="1800" dirty="0">
              <a:cs typeface="Calibri"/>
            </a:endParaRPr>
          </a:p>
          <a:p>
            <a:pPr>
              <a:lnSpc>
                <a:spcPct val="107000"/>
              </a:lnSpc>
              <a:spcAft>
                <a:spcPts val="815"/>
              </a:spcAft>
            </a:pPr>
            <a:endParaRPr lang="en-US" dirty="0">
              <a:cs typeface="Calibri"/>
            </a:endParaRPr>
          </a:p>
          <a:p>
            <a:pPr>
              <a:lnSpc>
                <a:spcPct val="107000"/>
              </a:lnSpc>
              <a:spcAft>
                <a:spcPts val="815"/>
              </a:spcAft>
            </a:pPr>
            <a:endParaRPr lang="en-US" dirty="0">
              <a:latin typeface="Calibri"/>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b="1" dirty="0">
                <a:latin typeface="Calibri"/>
                <a:ea typeface="Calibri" panose="020F0502020204030204" pitchFamily="34" charset="0"/>
                <a:cs typeface="Calibri"/>
              </a:rPr>
              <a:t>On the policy side </a:t>
            </a:r>
            <a:r>
              <a:rPr lang="en-US" dirty="0">
                <a:latin typeface="Calibri"/>
                <a:ea typeface="Calibri" panose="020F0502020204030204" pitchFamily="34" charset="0"/>
                <a:cs typeface="Calibri"/>
              </a:rPr>
              <a:t>-- the legislation’s focus on gap-closing and implementation of EBPs includes a requirement that districts develop gap-closing plans every three years, and provide annual reports on progress closing gaps.  Districts are required to submit those plans to DESE annually by April 1 of each year. (And as a side note, we pushed this year’s due date to April 3 since the April 1 is on a Saturday this year.  </a:t>
            </a:r>
          </a:p>
          <a:p>
            <a:pPr marL="0" marR="0" lvl="0" indent="0" algn="l" defTabSz="931774" rtl="0" eaLnBrk="1" fontAlgn="auto" latinLnBrk="0" hangingPunct="1">
              <a:lnSpc>
                <a:spcPct val="107000"/>
              </a:lnSpc>
              <a:spcBef>
                <a:spcPts val="0"/>
              </a:spcBef>
              <a:spcAft>
                <a:spcPts val="815"/>
              </a:spcAft>
              <a:buClrTx/>
              <a:buSzTx/>
              <a:buFontTx/>
              <a:buNone/>
              <a:tabLst/>
              <a:defRPr/>
            </a:pPr>
            <a:endParaRPr lang="en-US" dirty="0">
              <a:latin typeface="Calibri"/>
              <a:ea typeface="Calibri" panose="020F0502020204030204" pitchFamily="34" charset="0"/>
              <a:cs typeface="Calibri"/>
            </a:endParaRPr>
          </a:p>
          <a:p>
            <a:pPr marL="0" marR="0" lvl="0" indent="0" algn="l" defTabSz="931774" rtl="0" eaLnBrk="1" fontAlgn="auto" latinLnBrk="0" hangingPunct="1">
              <a:lnSpc>
                <a:spcPct val="107000"/>
              </a:lnSpc>
              <a:spcBef>
                <a:spcPts val="0"/>
              </a:spcBef>
              <a:spcAft>
                <a:spcPts val="815"/>
              </a:spcAft>
              <a:buClrTx/>
              <a:buSzTx/>
              <a:buFontTx/>
              <a:buNone/>
              <a:tabLst/>
              <a:defRPr/>
            </a:pPr>
            <a:r>
              <a:rPr lang="en-US" dirty="0">
                <a:latin typeface="Calibri"/>
                <a:ea typeface="Calibri" panose="020F0502020204030204" pitchFamily="34" charset="0"/>
                <a:cs typeface="Calibri"/>
              </a:rPr>
              <a:t>We frequently get the question ‘Does my district need to develop a plan?’ from districts receiving little or no additional Chapter 70 aid.  The answer to that is </a:t>
            </a:r>
            <a:r>
              <a:rPr lang="en-US" b="1" dirty="0">
                <a:latin typeface="Calibri"/>
                <a:ea typeface="Calibri" panose="020F0502020204030204" pitchFamily="34" charset="0"/>
                <a:cs typeface="Calibri"/>
              </a:rPr>
              <a:t>Yes</a:t>
            </a:r>
            <a:r>
              <a:rPr lang="en-US" dirty="0">
                <a:latin typeface="Calibri"/>
                <a:ea typeface="Calibri" panose="020F0502020204030204" pitchFamily="34" charset="0"/>
                <a:cs typeface="Calibri"/>
              </a:rPr>
              <a:t>.  There are gaps in learning experiences and outcomes for students with disabilities, English learners, students from low-income communities and other student groups in most, if not all districts, across the Commonwealth.    It is our shared work to close these gaps.  And every district in the Commonwealth is expected to develop and implement gap closing plans whether they receive no additional Chapter 70 aid, a small amount of additional aid, or large amounts of additional aid.</a:t>
            </a: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62873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SOA legislation also requires DESE to publicly post districts’ 3-year gap-closing plans – and since July 2022, those plans have been posted in the SOA Dashboard, which is available on our website.   </a:t>
            </a:r>
          </a:p>
          <a:p>
            <a:r>
              <a:rPr lang="en-US" dirty="0"/>
              <a:t>The dashboard offers interested stakeholders an opportunity to see what kinds of gap-closing measures are engaged 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on-line templates districts complete also allow us to aggregate data statewide and are already offering valuable an invaluable snapshot of the student groups districts are targeting for gap-closing, the evidence-based program areas districts are prioritizing, what elements of EBPs districts are implementing, and how financial resources are being utilized to support implementation.  The next few slides share a few highlights of what we are learning from your plans.</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91007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On average districts are targeting 3 student groups. </a:t>
            </a:r>
          </a:p>
          <a:p>
            <a:r>
              <a:rPr lang="en-US" dirty="0"/>
              <a:t>	On average, those districts receiving more than $1.5 million in additional Chapter 70 funding in FY22 reported targeting 5 student groups (N=25 districts)</a:t>
            </a:r>
          </a:p>
          <a:p>
            <a:r>
              <a:rPr lang="en-US" dirty="0"/>
              <a:t>	On average, those districts receiving less than $1.5 million, reported targeting 2.5 student groups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98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statewide, the EBPs appearing most often in district’s plans are those focusing on:  implementation of High-Quality Instructional Materials;  Inclusion and co-teaching for students with disabilities and multi-lingual learner, expanding the capacity to address students’ social-emotional learning and mental health needs; and the implementation of research-based early literacy programs.</a:t>
            </a:r>
          </a:p>
          <a:p>
            <a:endParaRPr lang="en-US" dirty="0">
              <a:cs typeface="Calibri"/>
            </a:endParaRPr>
          </a:p>
          <a:p>
            <a:r>
              <a:rPr lang="en-US" dirty="0">
                <a:cs typeface="Calibri"/>
              </a:rPr>
              <a:t>On average, districts receiving $1.5 million or more in additional Chapter 70 aid in FY22 reported they would focus on 4 EBPs (N=25 districts)</a:t>
            </a:r>
          </a:p>
          <a:p>
            <a:r>
              <a:rPr lang="en-US" dirty="0">
                <a:cs typeface="Calibri"/>
              </a:rPr>
              <a:t>On average, districts less than $1.5 million or more in additional Chapter 70 aid in FY22 reported they would focus on 2.5 EBPs (N=320)</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37048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ldNum" idx="12"/>
          </p:nvPr>
        </p:nvSpPr>
        <p:spPr>
          <a:xfrm>
            <a:off x="11177477" y="6151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4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590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soa/pla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comments" Target="../comments/commen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e.mass.edu/soa/implementation-indicators.docx"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finance%2Fchapter70%2Ffy2023%2Fchapter-2023.xlsm&amp;wdOrigin=BROWSELIN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hyperlink" Target="https://koalendar.com/e/soa-consultation" TargetMode="External"/><Relationship Id="rId7" Type="http://schemas.openxmlformats.org/officeDocument/2006/relationships/hyperlink" Target="https://docs.google.com/forms/d/e/1FAIpQLSecsu6iI0itFOKlUUjmSwrNgsQGN_wyCxFEmxJV233_N742YQ/viewform?usp=sf_lin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doe.mass.edu/commissioner/updates.html" TargetMode="External"/><Relationship Id="rId5" Type="http://schemas.openxmlformats.org/officeDocument/2006/relationships/hyperlink" Target="https://www.doe.mass.edu/soa/resources.html" TargetMode="External"/><Relationship Id="rId4" Type="http://schemas.openxmlformats.org/officeDocument/2006/relationships/hyperlink" Target="mailto:SOAPlans@mas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www.openarchitectsk12.com/soa-support"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OAPlans@mass.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oa/pla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CC3DC1-AEE2-4503-8EFB-67C6EF20E215}"/>
              </a:ext>
            </a:extLst>
          </p:cNvPr>
          <p:cNvSpPr>
            <a:spLocks noGrp="1"/>
          </p:cNvSpPr>
          <p:nvPr>
            <p:ph type="ctrTitle"/>
          </p:nvPr>
        </p:nvSpPr>
        <p:spPr>
          <a:xfrm>
            <a:off x="505838" y="690351"/>
            <a:ext cx="11258072" cy="1785722"/>
          </a:xfrm>
        </p:spPr>
        <p:txBody>
          <a:bodyPr>
            <a:normAutofit/>
          </a:bodyPr>
          <a:lstStyle/>
          <a:p>
            <a:r>
              <a:rPr lang="en-US" sz="5400" dirty="0">
                <a:solidFill>
                  <a:srgbClr val="3647B6"/>
                </a:solidFill>
              </a:rPr>
              <a:t>Overview and Guidance for</a:t>
            </a:r>
            <a:br>
              <a:rPr lang="en-US" sz="5400" dirty="0">
                <a:solidFill>
                  <a:srgbClr val="3647B6"/>
                </a:solidFill>
              </a:rPr>
            </a:br>
            <a:r>
              <a:rPr lang="en-US" sz="5400" dirty="0">
                <a:solidFill>
                  <a:srgbClr val="3647B6"/>
                </a:solidFill>
              </a:rPr>
              <a:t> FY23 SOA Progress Reports</a:t>
            </a:r>
          </a:p>
        </p:txBody>
      </p:sp>
      <p:sp>
        <p:nvSpPr>
          <p:cNvPr id="5" name="Subtitle 4">
            <a:extLst>
              <a:ext uri="{FF2B5EF4-FFF2-40B4-BE49-F238E27FC236}">
                <a16:creationId xmlns:a16="http://schemas.microsoft.com/office/drawing/2014/main" id="{6B1564BA-567B-43C2-A104-F370C62E0B03}"/>
              </a:ext>
            </a:extLst>
          </p:cNvPr>
          <p:cNvSpPr>
            <a:spLocks noGrp="1"/>
          </p:cNvSpPr>
          <p:nvPr>
            <p:ph type="subTitle" idx="1"/>
          </p:nvPr>
        </p:nvSpPr>
        <p:spPr/>
        <p:txBody>
          <a:bodyPr/>
          <a:lstStyle/>
          <a:p>
            <a:r>
              <a:rPr lang="en-US" sz="1800"/>
              <a:t>February 16, 2023</a:t>
            </a:r>
          </a:p>
        </p:txBody>
      </p:sp>
    </p:spTree>
    <p:custDataLst>
      <p:tags r:id="rId1"/>
    </p:custDataLst>
    <p:extLst>
      <p:ext uri="{BB962C8B-B14F-4D97-AF65-F5344CB8AC3E}">
        <p14:creationId xmlns:p14="http://schemas.microsoft.com/office/powerpoint/2010/main" val="11751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6355D-8D1E-4521-895D-433D03F68349}"/>
              </a:ext>
            </a:extLst>
          </p:cNvPr>
          <p:cNvSpPr>
            <a:spLocks noGrp="1"/>
          </p:cNvSpPr>
          <p:nvPr>
            <p:ph type="title"/>
          </p:nvPr>
        </p:nvSpPr>
        <p:spPr/>
        <p:txBody>
          <a:bodyPr/>
          <a:lstStyle/>
          <a:p>
            <a:r>
              <a:rPr lang="en-US"/>
              <a:t>Reported Investments in EBPs in FY22</a:t>
            </a:r>
          </a:p>
        </p:txBody>
      </p:sp>
      <p:graphicFrame>
        <p:nvGraphicFramePr>
          <p:cNvPr id="2" name="Table 3">
            <a:extLst>
              <a:ext uri="{FF2B5EF4-FFF2-40B4-BE49-F238E27FC236}">
                <a16:creationId xmlns:a16="http://schemas.microsoft.com/office/drawing/2014/main" id="{E7E57658-CFD1-4373-8F2D-4802B9F9DC6E}"/>
              </a:ext>
            </a:extLst>
          </p:cNvPr>
          <p:cNvGraphicFramePr>
            <a:graphicFrameLocks noGrp="1"/>
          </p:cNvGraphicFramePr>
          <p:nvPr>
            <p:extLst>
              <p:ext uri="{D42A27DB-BD31-4B8C-83A1-F6EECF244321}">
                <p14:modId xmlns:p14="http://schemas.microsoft.com/office/powerpoint/2010/main" val="2843255705"/>
              </p:ext>
            </p:extLst>
          </p:nvPr>
        </p:nvGraphicFramePr>
        <p:xfrm>
          <a:off x="1616469" y="1407978"/>
          <a:ext cx="8277311" cy="4223218"/>
        </p:xfrm>
        <a:graphic>
          <a:graphicData uri="http://schemas.openxmlformats.org/drawingml/2006/table">
            <a:tbl>
              <a:tblPr firstRow="1" bandRow="1">
                <a:tableStyleId>{5C22544A-7EE6-4342-B048-85BDC9FD1C3A}</a:tableStyleId>
              </a:tblPr>
              <a:tblGrid>
                <a:gridCol w="4355666">
                  <a:extLst>
                    <a:ext uri="{9D8B030D-6E8A-4147-A177-3AD203B41FA5}">
                      <a16:colId xmlns:a16="http://schemas.microsoft.com/office/drawing/2014/main" val="2700755786"/>
                    </a:ext>
                  </a:extLst>
                </a:gridCol>
                <a:gridCol w="1968542">
                  <a:extLst>
                    <a:ext uri="{9D8B030D-6E8A-4147-A177-3AD203B41FA5}">
                      <a16:colId xmlns:a16="http://schemas.microsoft.com/office/drawing/2014/main" val="4067841505"/>
                    </a:ext>
                  </a:extLst>
                </a:gridCol>
                <a:gridCol w="1953103">
                  <a:extLst>
                    <a:ext uri="{9D8B030D-6E8A-4147-A177-3AD203B41FA5}">
                      <a16:colId xmlns:a16="http://schemas.microsoft.com/office/drawing/2014/main" val="2156808160"/>
                    </a:ext>
                  </a:extLst>
                </a:gridCol>
              </a:tblGrid>
              <a:tr h="771197">
                <a:tc>
                  <a:txBody>
                    <a:bodyPr/>
                    <a:lstStyle/>
                    <a:p>
                      <a:pPr algn="ctr"/>
                      <a:r>
                        <a:rPr lang="en-US" sz="2000"/>
                        <a:t>Evidence-based program area</a:t>
                      </a:r>
                    </a:p>
                  </a:txBody>
                  <a:tcPr anchor="ctr"/>
                </a:tc>
                <a:tc>
                  <a:txBody>
                    <a:bodyPr/>
                    <a:lstStyle/>
                    <a:p>
                      <a:pPr algn="ctr"/>
                      <a:r>
                        <a:rPr lang="en-US" sz="2000"/>
                        <a:t>Total $</a:t>
                      </a:r>
                    </a:p>
                  </a:txBody>
                  <a:tcPr anchor="ctr"/>
                </a:tc>
                <a:tc>
                  <a:txBody>
                    <a:bodyPr/>
                    <a:lstStyle/>
                    <a:p>
                      <a:pPr algn="ctr"/>
                      <a:r>
                        <a:rPr lang="en-US" sz="2000"/>
                        <a:t>Total % of reported $</a:t>
                      </a:r>
                    </a:p>
                  </a:txBody>
                  <a:tcPr anchor="ctr"/>
                </a:tc>
                <a:extLst>
                  <a:ext uri="{0D108BD9-81ED-4DB2-BD59-A6C34878D82A}">
                    <a16:rowId xmlns:a16="http://schemas.microsoft.com/office/drawing/2014/main" val="2087166251"/>
                  </a:ext>
                </a:extLst>
              </a:tr>
              <a:tr h="446804">
                <a:tc>
                  <a:txBody>
                    <a:bodyPr/>
                    <a:lstStyle/>
                    <a:p>
                      <a:r>
                        <a:rPr lang="en-US"/>
                        <a:t>HQIM</a:t>
                      </a:r>
                    </a:p>
                  </a:txBody>
                  <a:tcPr anchor="ctr"/>
                </a:tc>
                <a:tc>
                  <a:txBody>
                    <a:bodyPr/>
                    <a:lstStyle/>
                    <a:p>
                      <a:pPr algn="ctr"/>
                      <a:r>
                        <a:rPr lang="en-US"/>
                        <a:t>$74,195,293</a:t>
                      </a:r>
                    </a:p>
                  </a:txBody>
                  <a:tcPr anchor="ctr"/>
                </a:tc>
                <a:tc>
                  <a:txBody>
                    <a:bodyPr/>
                    <a:lstStyle/>
                    <a:p>
                      <a:pPr algn="ctr"/>
                      <a:r>
                        <a:rPr lang="en-US"/>
                        <a:t>22%</a:t>
                      </a:r>
                    </a:p>
                  </a:txBody>
                  <a:tcPr anchor="ctr"/>
                </a:tc>
                <a:extLst>
                  <a:ext uri="{0D108BD9-81ED-4DB2-BD59-A6C34878D82A}">
                    <a16:rowId xmlns:a16="http://schemas.microsoft.com/office/drawing/2014/main" val="829446240"/>
                  </a:ext>
                </a:extLst>
              </a:tr>
              <a:tr h="446804">
                <a:tc>
                  <a:txBody>
                    <a:bodyPr/>
                    <a:lstStyle/>
                    <a:p>
                      <a:r>
                        <a:rPr lang="en-US"/>
                        <a:t>Co-teaching &amp; Inclusion</a:t>
                      </a:r>
                    </a:p>
                  </a:txBody>
                  <a:tcPr anchor="ctr"/>
                </a:tc>
                <a:tc>
                  <a:txBody>
                    <a:bodyPr/>
                    <a:lstStyle/>
                    <a:p>
                      <a:pPr algn="ctr"/>
                      <a:r>
                        <a:rPr lang="en-US"/>
                        <a:t>$68,281,163</a:t>
                      </a:r>
                    </a:p>
                  </a:txBody>
                  <a:tcPr anchor="ctr"/>
                </a:tc>
                <a:tc>
                  <a:txBody>
                    <a:bodyPr/>
                    <a:lstStyle/>
                    <a:p>
                      <a:pPr algn="ctr"/>
                      <a:r>
                        <a:rPr lang="en-US"/>
                        <a:t>20%</a:t>
                      </a:r>
                    </a:p>
                  </a:txBody>
                  <a:tcPr anchor="ctr"/>
                </a:tc>
                <a:extLst>
                  <a:ext uri="{0D108BD9-81ED-4DB2-BD59-A6C34878D82A}">
                    <a16:rowId xmlns:a16="http://schemas.microsoft.com/office/drawing/2014/main" val="1576030293"/>
                  </a:ext>
                </a:extLst>
              </a:tr>
              <a:tr h="446804">
                <a:tc>
                  <a:txBody>
                    <a:bodyPr/>
                    <a:lstStyle/>
                    <a:p>
                      <a:r>
                        <a:rPr lang="en-US"/>
                        <a:t>SEL/Mental Health</a:t>
                      </a:r>
                    </a:p>
                  </a:txBody>
                  <a:tcPr anchor="ctr"/>
                </a:tc>
                <a:tc>
                  <a:txBody>
                    <a:bodyPr/>
                    <a:lstStyle/>
                    <a:p>
                      <a:pPr algn="ctr"/>
                      <a:r>
                        <a:rPr lang="en-US"/>
                        <a:t>$49,991,834</a:t>
                      </a:r>
                    </a:p>
                  </a:txBody>
                  <a:tcPr anchor="ctr"/>
                </a:tc>
                <a:tc>
                  <a:txBody>
                    <a:bodyPr/>
                    <a:lstStyle/>
                    <a:p>
                      <a:pPr algn="ctr"/>
                      <a:r>
                        <a:rPr lang="en-US"/>
                        <a:t>15%</a:t>
                      </a:r>
                    </a:p>
                  </a:txBody>
                  <a:tcPr anchor="ctr"/>
                </a:tc>
                <a:extLst>
                  <a:ext uri="{0D108BD9-81ED-4DB2-BD59-A6C34878D82A}">
                    <a16:rowId xmlns:a16="http://schemas.microsoft.com/office/drawing/2014/main" val="6336437"/>
                  </a:ext>
                </a:extLst>
              </a:tr>
              <a:tr h="446804">
                <a:tc>
                  <a:txBody>
                    <a:bodyPr/>
                    <a:lstStyle/>
                    <a:p>
                      <a:r>
                        <a:rPr lang="en-US"/>
                        <a:t>Early Literacy</a:t>
                      </a:r>
                    </a:p>
                  </a:txBody>
                  <a:tcPr anchor="ctr"/>
                </a:tc>
                <a:tc>
                  <a:txBody>
                    <a:bodyPr/>
                    <a:lstStyle/>
                    <a:p>
                      <a:pPr algn="ctr"/>
                      <a:r>
                        <a:rPr lang="en-US"/>
                        <a:t>$28,915,991</a:t>
                      </a:r>
                    </a:p>
                  </a:txBody>
                  <a:tcPr anchor="ctr"/>
                </a:tc>
                <a:tc>
                  <a:txBody>
                    <a:bodyPr/>
                    <a:lstStyle/>
                    <a:p>
                      <a:pPr algn="ctr"/>
                      <a:r>
                        <a:rPr lang="en-US"/>
                        <a:t>9%</a:t>
                      </a:r>
                    </a:p>
                  </a:txBody>
                  <a:tcPr anchor="ctr"/>
                </a:tc>
                <a:extLst>
                  <a:ext uri="{0D108BD9-81ED-4DB2-BD59-A6C34878D82A}">
                    <a16:rowId xmlns:a16="http://schemas.microsoft.com/office/drawing/2014/main" val="2779162200"/>
                  </a:ext>
                </a:extLst>
              </a:tr>
              <a:tr h="771197">
                <a:tc>
                  <a:txBody>
                    <a:bodyPr/>
                    <a:lstStyle/>
                    <a:p>
                      <a:r>
                        <a:rPr lang="en-US"/>
                        <a:t>Cycle of Continuous Improvement</a:t>
                      </a:r>
                    </a:p>
                  </a:txBody>
                  <a:tcPr anchor="ctr"/>
                </a:tc>
                <a:tc>
                  <a:txBody>
                    <a:bodyPr/>
                    <a:lstStyle/>
                    <a:p>
                      <a:pPr algn="ctr"/>
                      <a:r>
                        <a:rPr lang="en-US"/>
                        <a:t>$17,844,929</a:t>
                      </a:r>
                    </a:p>
                  </a:txBody>
                  <a:tcPr anchor="ctr"/>
                </a:tc>
                <a:tc>
                  <a:txBody>
                    <a:bodyPr/>
                    <a:lstStyle/>
                    <a:p>
                      <a:pPr algn="ctr"/>
                      <a:r>
                        <a:rPr lang="en-US"/>
                        <a:t>5%</a:t>
                      </a:r>
                    </a:p>
                  </a:txBody>
                  <a:tcPr anchor="ctr"/>
                </a:tc>
                <a:extLst>
                  <a:ext uri="{0D108BD9-81ED-4DB2-BD59-A6C34878D82A}">
                    <a16:rowId xmlns:a16="http://schemas.microsoft.com/office/drawing/2014/main" val="3142234588"/>
                  </a:ext>
                </a:extLst>
              </a:tr>
              <a:tr h="446804">
                <a:tc>
                  <a:txBody>
                    <a:bodyPr/>
                    <a:lstStyle/>
                    <a:p>
                      <a:r>
                        <a:rPr lang="en-US"/>
                        <a:t>Pre-K/Full K</a:t>
                      </a:r>
                    </a:p>
                  </a:txBody>
                  <a:tcPr anchor="ctr"/>
                </a:tc>
                <a:tc>
                  <a:txBody>
                    <a:bodyPr/>
                    <a:lstStyle/>
                    <a:p>
                      <a:pPr algn="ctr"/>
                      <a:r>
                        <a:rPr lang="en-US"/>
                        <a:t>$16,136,492</a:t>
                      </a:r>
                    </a:p>
                  </a:txBody>
                  <a:tcPr anchor="ctr"/>
                </a:tc>
                <a:tc>
                  <a:txBody>
                    <a:bodyPr/>
                    <a:lstStyle/>
                    <a:p>
                      <a:pPr algn="ctr"/>
                      <a:r>
                        <a:rPr lang="en-US"/>
                        <a:t>5%</a:t>
                      </a:r>
                    </a:p>
                  </a:txBody>
                  <a:tcPr anchor="ctr"/>
                </a:tc>
                <a:extLst>
                  <a:ext uri="{0D108BD9-81ED-4DB2-BD59-A6C34878D82A}">
                    <a16:rowId xmlns:a16="http://schemas.microsoft.com/office/drawing/2014/main" val="3754576493"/>
                  </a:ext>
                </a:extLst>
              </a:tr>
              <a:tr h="446804">
                <a:tc>
                  <a:txBody>
                    <a:bodyPr/>
                    <a:lstStyle/>
                    <a:p>
                      <a:r>
                        <a:rPr lang="en-US"/>
                        <a:t>Acceleration Academies</a:t>
                      </a:r>
                    </a:p>
                  </a:txBody>
                  <a:tcPr anchor="ctr"/>
                </a:tc>
                <a:tc>
                  <a:txBody>
                    <a:bodyPr/>
                    <a:lstStyle/>
                    <a:p>
                      <a:pPr algn="ctr"/>
                      <a:r>
                        <a:rPr lang="en-US"/>
                        <a:t>$13,203,185</a:t>
                      </a:r>
                    </a:p>
                  </a:txBody>
                  <a:tcPr anchor="ctr"/>
                </a:tc>
                <a:tc>
                  <a:txBody>
                    <a:bodyPr/>
                    <a:lstStyle/>
                    <a:p>
                      <a:pPr algn="ctr"/>
                      <a:r>
                        <a:rPr lang="en-US"/>
                        <a:t>4%</a:t>
                      </a:r>
                    </a:p>
                  </a:txBody>
                  <a:tcPr anchor="ctr"/>
                </a:tc>
                <a:extLst>
                  <a:ext uri="{0D108BD9-81ED-4DB2-BD59-A6C34878D82A}">
                    <a16:rowId xmlns:a16="http://schemas.microsoft.com/office/drawing/2014/main" val="1024508753"/>
                  </a:ext>
                </a:extLst>
              </a:tr>
            </a:tbl>
          </a:graphicData>
        </a:graphic>
      </p:graphicFrame>
      <p:sp>
        <p:nvSpPr>
          <p:cNvPr id="5" name="Content Placeholder 4" descr="TOTAL AND TOTAL PERCENT OF REPORTED MONEY">
            <a:extLst>
              <a:ext uri="{FF2B5EF4-FFF2-40B4-BE49-F238E27FC236}">
                <a16:creationId xmlns:a16="http://schemas.microsoft.com/office/drawing/2014/main" id="{A0554C8B-F013-4A83-A91F-C3E477091A77}"/>
              </a:ext>
            </a:extLst>
          </p:cNvPr>
          <p:cNvSpPr>
            <a:spLocks noGrp="1"/>
          </p:cNvSpPr>
          <p:nvPr>
            <p:ph idx="1"/>
          </p:nvPr>
        </p:nvSpPr>
        <p:spPr/>
        <p:txBody>
          <a:bodyPr/>
          <a:lstStyle/>
          <a:p>
            <a:endParaRPr lang="en-US"/>
          </a:p>
          <a:p>
            <a:endParaRPr lang="en-US"/>
          </a:p>
        </p:txBody>
      </p:sp>
      <p:sp>
        <p:nvSpPr>
          <p:cNvPr id="6" name="Rectangle 5">
            <a:extLst>
              <a:ext uri="{FF2B5EF4-FFF2-40B4-BE49-F238E27FC236}">
                <a16:creationId xmlns:a16="http://schemas.microsoft.com/office/drawing/2014/main" id="{F43BD265-395B-29CE-45A6-99E2163F0A9B}"/>
              </a:ext>
            </a:extLst>
          </p:cNvPr>
          <p:cNvSpPr/>
          <p:nvPr/>
        </p:nvSpPr>
        <p:spPr>
          <a:xfrm>
            <a:off x="1616469" y="5869716"/>
            <a:ext cx="8254999" cy="80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Funding sources: </a:t>
            </a:r>
            <a:r>
              <a:rPr lang="en-US">
                <a:ea typeface="+mn-lt"/>
                <a:cs typeface="+mn-lt"/>
              </a:rPr>
              <a:t>ESSER I, ESSER II, ESSER III, Local funding (including Chapter 70), Other Federal grants (e.g., Title grants), other state grants (e.g., GLEAM grants), Mass Business Authority Funds, Other</a:t>
            </a:r>
            <a:endParaRPr lang="en-US"/>
          </a:p>
        </p:txBody>
      </p:sp>
    </p:spTree>
    <p:extLst>
      <p:ext uri="{BB962C8B-B14F-4D97-AF65-F5344CB8AC3E}">
        <p14:creationId xmlns:p14="http://schemas.microsoft.com/office/powerpoint/2010/main" val="143082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F731F-6DD1-4DA1-8758-B776566BB583}"/>
              </a:ext>
            </a:extLst>
          </p:cNvPr>
          <p:cNvSpPr>
            <a:spLocks noGrp="1"/>
          </p:cNvSpPr>
          <p:nvPr>
            <p:ph type="title"/>
          </p:nvPr>
        </p:nvSpPr>
        <p:spPr/>
        <p:txBody>
          <a:bodyPr>
            <a:normAutofit/>
          </a:bodyPr>
          <a:lstStyle/>
          <a:p>
            <a:r>
              <a:rPr lang="en-US"/>
              <a:t>Examples of how DESE is using data</a:t>
            </a:r>
          </a:p>
        </p:txBody>
      </p:sp>
      <p:sp>
        <p:nvSpPr>
          <p:cNvPr id="2" name="Content Placeholder 1">
            <a:extLst>
              <a:ext uri="{FF2B5EF4-FFF2-40B4-BE49-F238E27FC236}">
                <a16:creationId xmlns:a16="http://schemas.microsoft.com/office/drawing/2014/main" id="{0073C455-2C54-42F1-A6A1-3C082951ABD2}"/>
              </a:ext>
            </a:extLst>
          </p:cNvPr>
          <p:cNvSpPr>
            <a:spLocks noGrp="1"/>
          </p:cNvSpPr>
          <p:nvPr>
            <p:ph idx="1"/>
          </p:nvPr>
        </p:nvSpPr>
        <p:spPr/>
        <p:txBody>
          <a:bodyPr/>
          <a:lstStyle/>
          <a:p>
            <a:r>
              <a:rPr lang="en-US" dirty="0"/>
              <a:t>Statewide snapshot of district priorities, what is being implemented, and how fiscal resources are utilized </a:t>
            </a:r>
          </a:p>
          <a:p>
            <a:endParaRPr lang="en-US" dirty="0"/>
          </a:p>
          <a:p>
            <a:r>
              <a:rPr lang="en-US" dirty="0"/>
              <a:t>Data source as we engage in planning and resource development</a:t>
            </a:r>
          </a:p>
          <a:p>
            <a:endParaRPr lang="en-US" dirty="0"/>
          </a:p>
          <a:p>
            <a:r>
              <a:rPr lang="en-US" dirty="0"/>
              <a:t>Useful reference for offices working with individual districts</a:t>
            </a:r>
          </a:p>
        </p:txBody>
      </p:sp>
    </p:spTree>
    <p:extLst>
      <p:ext uri="{BB962C8B-B14F-4D97-AF65-F5344CB8AC3E}">
        <p14:creationId xmlns:p14="http://schemas.microsoft.com/office/powerpoint/2010/main" val="64128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9" descr="03">
            <a:extLst>
              <a:ext uri="{FF2B5EF4-FFF2-40B4-BE49-F238E27FC236}">
                <a16:creationId xmlns:a16="http://schemas.microsoft.com/office/drawing/2014/main" id="{A35021B7-71B8-D5F5-780D-967F7C36EA29}"/>
              </a:ext>
            </a:extLst>
          </p:cNvPr>
          <p:cNvPicPr>
            <a:picLocks noChangeAspect="1"/>
          </p:cNvPicPr>
          <p:nvPr/>
        </p:nvPicPr>
        <p:blipFill>
          <a:blip r:embed="rId3"/>
          <a:stretch>
            <a:fillRect/>
          </a:stretch>
        </p:blipFill>
        <p:spPr>
          <a:xfrm>
            <a:off x="3180887" y="3132481"/>
            <a:ext cx="847725" cy="828675"/>
          </a:xfrm>
          <a:prstGeom prst="rect">
            <a:avLst/>
          </a:prstGeom>
        </p:spPr>
      </p:pic>
      <p:pic>
        <p:nvPicPr>
          <p:cNvPr id="7" name="Picture 14" descr="03 FY23 SOA Progress report template">
            <a:extLst>
              <a:ext uri="{FF2B5EF4-FFF2-40B4-BE49-F238E27FC236}">
                <a16:creationId xmlns:a16="http://schemas.microsoft.com/office/drawing/2014/main" id="{8E676409-511F-CA13-6B63-27025EFA54AF}"/>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9" name="Picture 17" descr="02">
            <a:extLst>
              <a:ext uri="{FF2B5EF4-FFF2-40B4-BE49-F238E27FC236}">
                <a16:creationId xmlns:a16="http://schemas.microsoft.com/office/drawing/2014/main" id="{94228557-9A88-82CA-078F-9A7741A92C08}"/>
              </a:ext>
            </a:extLst>
          </p:cNvPr>
          <p:cNvPicPr>
            <a:picLocks noChangeAspect="1"/>
          </p:cNvPicPr>
          <p:nvPr/>
        </p:nvPicPr>
        <p:blipFill>
          <a:blip r:embed="rId5"/>
          <a:stretch>
            <a:fillRect/>
          </a:stretch>
        </p:blipFill>
        <p:spPr>
          <a:xfrm>
            <a:off x="3186184" y="1906884"/>
            <a:ext cx="838200" cy="838200"/>
          </a:xfrm>
          <a:prstGeom prst="rect">
            <a:avLst/>
          </a:prstGeom>
        </p:spPr>
      </p:pic>
      <p:pic>
        <p:nvPicPr>
          <p:cNvPr id="13" name="Picture 21" descr="04">
            <a:extLst>
              <a:ext uri="{FF2B5EF4-FFF2-40B4-BE49-F238E27FC236}">
                <a16:creationId xmlns:a16="http://schemas.microsoft.com/office/drawing/2014/main" id="{26310812-563D-B77F-895D-2E5CACFBF865}"/>
              </a:ext>
            </a:extLst>
          </p:cNvPr>
          <p:cNvPicPr>
            <a:picLocks noChangeAspect="1"/>
          </p:cNvPicPr>
          <p:nvPr/>
        </p:nvPicPr>
        <p:blipFill>
          <a:blip r:embed="rId6"/>
          <a:stretch>
            <a:fillRect/>
          </a:stretch>
        </p:blipFill>
        <p:spPr>
          <a:xfrm>
            <a:off x="3197557" y="4359927"/>
            <a:ext cx="838200" cy="838200"/>
          </a:xfrm>
          <a:prstGeom prst="rect">
            <a:avLst/>
          </a:prstGeom>
        </p:spPr>
      </p:pic>
      <p:sp>
        <p:nvSpPr>
          <p:cNvPr id="15" name="TextBox 14">
            <a:extLst>
              <a:ext uri="{FF2B5EF4-FFF2-40B4-BE49-F238E27FC236}">
                <a16:creationId xmlns:a16="http://schemas.microsoft.com/office/drawing/2014/main" id="{0D68E892-9CCB-D082-56D8-A7520C2A2364}"/>
              </a:ext>
            </a:extLst>
          </p:cNvPr>
          <p:cNvSpPr txBox="1"/>
          <p:nvPr/>
        </p:nvSpPr>
        <p:spPr>
          <a:xfrm>
            <a:off x="4178491" y="84616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Welcome</a:t>
            </a:r>
          </a:p>
        </p:txBody>
      </p:sp>
      <p:sp>
        <p:nvSpPr>
          <p:cNvPr id="17" name="TextBox 16">
            <a:extLst>
              <a:ext uri="{FF2B5EF4-FFF2-40B4-BE49-F238E27FC236}">
                <a16:creationId xmlns:a16="http://schemas.microsoft.com/office/drawing/2014/main" id="{6C11D554-7D07-28DE-63AB-4F371D480E3C}"/>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Framing/Background</a:t>
            </a:r>
          </a:p>
        </p:txBody>
      </p:sp>
      <p:sp>
        <p:nvSpPr>
          <p:cNvPr id="19" name="TextBox 18">
            <a:extLst>
              <a:ext uri="{FF2B5EF4-FFF2-40B4-BE49-F238E27FC236}">
                <a16:creationId xmlns:a16="http://schemas.microsoft.com/office/drawing/2014/main" id="{4B26659C-23FD-27D6-E015-F62707B18193}"/>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FY23 SOA Progress Report Template</a:t>
            </a:r>
          </a:p>
        </p:txBody>
      </p:sp>
      <p:sp>
        <p:nvSpPr>
          <p:cNvPr id="21" name="TextBox 20">
            <a:extLst>
              <a:ext uri="{FF2B5EF4-FFF2-40B4-BE49-F238E27FC236}">
                <a16:creationId xmlns:a16="http://schemas.microsoft.com/office/drawing/2014/main" id="{E85DFEB0-3EFD-E1D4-FEF1-583EC75F65BD}"/>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SOA Team Supports for Districts</a:t>
            </a:r>
          </a:p>
        </p:txBody>
      </p:sp>
      <p:pic>
        <p:nvPicPr>
          <p:cNvPr id="23" name="Picture 21" descr="05">
            <a:extLst>
              <a:ext uri="{FF2B5EF4-FFF2-40B4-BE49-F238E27FC236}">
                <a16:creationId xmlns:a16="http://schemas.microsoft.com/office/drawing/2014/main" id="{D84B0F33-01A8-C3AC-AD1A-FD578822FE05}"/>
              </a:ext>
            </a:extLst>
          </p:cNvPr>
          <p:cNvPicPr>
            <a:picLocks noChangeAspect="1"/>
          </p:cNvPicPr>
          <p:nvPr/>
        </p:nvPicPr>
        <p:blipFill>
          <a:blip r:embed="rId6"/>
          <a:stretch>
            <a:fillRect/>
          </a:stretch>
        </p:blipFill>
        <p:spPr>
          <a:xfrm>
            <a:off x="3185651" y="5526738"/>
            <a:ext cx="838200" cy="838200"/>
          </a:xfrm>
          <a:prstGeom prst="rect">
            <a:avLst/>
          </a:prstGeom>
        </p:spPr>
      </p:pic>
      <p:sp>
        <p:nvSpPr>
          <p:cNvPr id="27" name="Rectangle 26">
            <a:extLst>
              <a:ext uri="{FF2B5EF4-FFF2-40B4-BE49-F238E27FC236}">
                <a16:creationId xmlns:a16="http://schemas.microsoft.com/office/drawing/2014/main" id="{24012493-AB46-F91C-8E30-E2F51F220C03}"/>
              </a:ext>
            </a:extLst>
          </p:cNvPr>
          <p:cNvSpPr/>
          <p:nvPr/>
        </p:nvSpPr>
        <p:spPr>
          <a:xfrm flipH="1">
            <a:off x="3198018" y="5531643"/>
            <a:ext cx="892969" cy="84534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cs typeface="Calibri"/>
              </a:rPr>
              <a:t>05</a:t>
            </a:r>
          </a:p>
        </p:txBody>
      </p:sp>
      <p:sp>
        <p:nvSpPr>
          <p:cNvPr id="29" name="Rectangle 28" descr="03 fy23 soa progress report template">
            <a:extLst>
              <a:ext uri="{FF2B5EF4-FFF2-40B4-BE49-F238E27FC236}">
                <a16:creationId xmlns:a16="http://schemas.microsoft.com/office/drawing/2014/main" id="{95319BFE-937A-0D95-14B7-262A8B5E9B89}"/>
              </a:ext>
            </a:extLst>
          </p:cNvPr>
          <p:cNvSpPr/>
          <p:nvPr/>
        </p:nvSpPr>
        <p:spPr>
          <a:xfrm>
            <a:off x="3024978" y="2952115"/>
            <a:ext cx="7277971"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DAF384-618B-EA63-D9B9-2060E9B9E79E}"/>
              </a:ext>
            </a:extLst>
          </p:cNvPr>
          <p:cNvSpPr/>
          <p:nvPr/>
        </p:nvSpPr>
        <p:spPr>
          <a:xfrm>
            <a:off x="0" y="0"/>
            <a:ext cx="2680137" cy="593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cs typeface="Calibri"/>
              </a:rPr>
              <a:t>Agenda</a:t>
            </a:r>
          </a:p>
        </p:txBody>
      </p:sp>
      <p:sp>
        <p:nvSpPr>
          <p:cNvPr id="16" name="TextBox 15">
            <a:extLst>
              <a:ext uri="{FF2B5EF4-FFF2-40B4-BE49-F238E27FC236}">
                <a16:creationId xmlns:a16="http://schemas.microsoft.com/office/drawing/2014/main" id="{AC07D971-888B-497A-A910-A47292C50A6F}"/>
              </a:ext>
            </a:extLst>
          </p:cNvPr>
          <p:cNvSpPr txBox="1"/>
          <p:nvPr/>
        </p:nvSpPr>
        <p:spPr>
          <a:xfrm>
            <a:off x="4348643" y="5555295"/>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Q and A</a:t>
            </a:r>
            <a:endParaRPr lang="en-US" sz="3200"/>
          </a:p>
        </p:txBody>
      </p:sp>
      <p:sp>
        <p:nvSpPr>
          <p:cNvPr id="2" name="Title 1">
            <a:extLst>
              <a:ext uri="{FF2B5EF4-FFF2-40B4-BE49-F238E27FC236}">
                <a16:creationId xmlns:a16="http://schemas.microsoft.com/office/drawing/2014/main" id="{87456F3D-1290-44E8-A9D8-40168681BF3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FY23 SOA Progress Report Template</a:t>
            </a:r>
          </a:p>
        </p:txBody>
      </p:sp>
    </p:spTree>
    <p:extLst>
      <p:ext uri="{BB962C8B-B14F-4D97-AF65-F5344CB8AC3E}">
        <p14:creationId xmlns:p14="http://schemas.microsoft.com/office/powerpoint/2010/main" val="254093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CE261D-0CE3-47FD-B32B-4C17FA29EF2A}"/>
              </a:ext>
            </a:extLst>
          </p:cNvPr>
          <p:cNvSpPr>
            <a:spLocks noGrp="1"/>
          </p:cNvSpPr>
          <p:nvPr>
            <p:ph type="title"/>
          </p:nvPr>
        </p:nvSpPr>
        <p:spPr/>
        <p:txBody>
          <a:bodyPr/>
          <a:lstStyle/>
          <a:p>
            <a:r>
              <a:rPr lang="en-US"/>
              <a:t>Before you begin, some advice…</a:t>
            </a:r>
          </a:p>
        </p:txBody>
      </p:sp>
      <p:sp>
        <p:nvSpPr>
          <p:cNvPr id="2" name="Content Placeholder 1">
            <a:extLst>
              <a:ext uri="{FF2B5EF4-FFF2-40B4-BE49-F238E27FC236}">
                <a16:creationId xmlns:a16="http://schemas.microsoft.com/office/drawing/2014/main" id="{9F2E0F40-C92F-433E-89A2-40BB534B4E4E}"/>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t>Prepare as much of your progress report as possible </a:t>
            </a:r>
            <a:r>
              <a:rPr lang="en-US" u="sng" dirty="0"/>
              <a:t>off-line</a:t>
            </a:r>
          </a:p>
          <a:p>
            <a:endParaRPr lang="en-US" u="sng" dirty="0"/>
          </a:p>
          <a:p>
            <a:pPr>
              <a:spcBef>
                <a:spcPts val="0"/>
              </a:spcBef>
              <a:buFont typeface="Wingdings" panose="05000000000000000000" pitchFamily="2" charset="2"/>
              <a:buChar char="Ø"/>
            </a:pPr>
            <a:r>
              <a:rPr lang="en-US" dirty="0"/>
              <a:t>Assemble the progress monitoring data you are using to assess the implementation and impact of the EBPs in your plan</a:t>
            </a:r>
          </a:p>
          <a:p>
            <a:pPr marL="0" indent="0">
              <a:spcBef>
                <a:spcPts val="0"/>
              </a:spcBef>
              <a:buNone/>
            </a:pPr>
            <a:endParaRPr lang="en-US" dirty="0"/>
          </a:p>
          <a:p>
            <a:pPr>
              <a:spcBef>
                <a:spcPts val="0"/>
              </a:spcBef>
              <a:buFont typeface="Wingdings" panose="05000000000000000000" pitchFamily="2" charset="2"/>
              <a:buChar char="Ø"/>
            </a:pPr>
            <a:r>
              <a:rPr lang="en-US" dirty="0"/>
              <a:t>Work with your school business manager to respond to the budget items</a:t>
            </a:r>
          </a:p>
          <a:p>
            <a:pPr marL="0" indent="0">
              <a:spcBef>
                <a:spcPts val="0"/>
              </a:spcBef>
              <a:buNone/>
            </a:pPr>
            <a:endParaRPr lang="en-US" dirty="0"/>
          </a:p>
          <a:p>
            <a:pPr>
              <a:buFont typeface="Wingdings" panose="05000000000000000000" pitchFamily="2" charset="2"/>
              <a:buChar char="Ø"/>
            </a:pPr>
            <a:r>
              <a:rPr lang="en-US" dirty="0"/>
              <a:t>Consult the </a:t>
            </a:r>
            <a:r>
              <a:rPr lang="en-US" sz="2800" dirty="0">
                <a:solidFill>
                  <a:srgbClr val="3647B6"/>
                </a:solidFill>
              </a:rPr>
              <a:t>Overview and Guidance for FY23 SOA Progress Reports (i.e., the slide deck to this Webinar) </a:t>
            </a:r>
          </a:p>
          <a:p>
            <a:pPr lvl="1"/>
            <a:endParaRPr lang="en-US" dirty="0"/>
          </a:p>
          <a:p>
            <a:pPr marL="0" indent="0">
              <a:buNone/>
            </a:pPr>
            <a:endParaRPr lang="en-US" u="sng" dirty="0"/>
          </a:p>
        </p:txBody>
      </p:sp>
    </p:spTree>
    <p:extLst>
      <p:ext uri="{BB962C8B-B14F-4D97-AF65-F5344CB8AC3E}">
        <p14:creationId xmlns:p14="http://schemas.microsoft.com/office/powerpoint/2010/main" val="393334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E96C22-2093-4966-8249-D9F4107C63AA}"/>
              </a:ext>
            </a:extLst>
          </p:cNvPr>
          <p:cNvSpPr>
            <a:spLocks noGrp="1"/>
          </p:cNvSpPr>
          <p:nvPr>
            <p:ph type="title"/>
          </p:nvPr>
        </p:nvSpPr>
        <p:spPr/>
        <p:txBody>
          <a:bodyPr>
            <a:normAutofit/>
          </a:bodyPr>
          <a:lstStyle/>
          <a:p>
            <a:r>
              <a:rPr lang="en-US" sz="3600"/>
              <a:t>Overview of FY23 SOA Progress Report Template</a:t>
            </a:r>
          </a:p>
        </p:txBody>
      </p:sp>
      <p:sp>
        <p:nvSpPr>
          <p:cNvPr id="2" name="Content Placeholder 1">
            <a:extLst>
              <a:ext uri="{FF2B5EF4-FFF2-40B4-BE49-F238E27FC236}">
                <a16:creationId xmlns:a16="http://schemas.microsoft.com/office/drawing/2014/main" id="{267E7DAA-CFFF-4FCB-8574-6E0F26A41889}"/>
              </a:ext>
            </a:extLst>
          </p:cNvPr>
          <p:cNvSpPr>
            <a:spLocks noGrp="1"/>
          </p:cNvSpPr>
          <p:nvPr>
            <p:ph idx="1"/>
          </p:nvPr>
        </p:nvSpPr>
        <p:spPr/>
        <p:txBody>
          <a:bodyPr>
            <a:normAutofit/>
          </a:bodyPr>
          <a:lstStyle/>
          <a:p>
            <a:pPr algn="l">
              <a:buFont typeface="+mj-lt"/>
              <a:buAutoNum type="arabicPeriod"/>
            </a:pPr>
            <a:r>
              <a:rPr lang="en-US" i="0" dirty="0">
                <a:effectLst/>
                <a:latin typeface="-apple-system"/>
              </a:rPr>
              <a:t>A brief narrative update on progress to date </a:t>
            </a:r>
            <a:r>
              <a:rPr lang="en-US" i="0" dirty="0">
                <a:solidFill>
                  <a:srgbClr val="C00000"/>
                </a:solidFill>
                <a:effectLst/>
                <a:latin typeface="-apple-system"/>
              </a:rPr>
              <a:t>(New section)</a:t>
            </a:r>
            <a:endParaRPr lang="en-US" i="0" dirty="0">
              <a:effectLst/>
              <a:latin typeface="-apple-system"/>
            </a:endParaRPr>
          </a:p>
          <a:p>
            <a:pPr algn="l">
              <a:buFont typeface="+mj-lt"/>
              <a:buAutoNum type="arabicPeriod"/>
            </a:pPr>
            <a:r>
              <a:rPr lang="en-US" i="0" dirty="0">
                <a:effectLst/>
                <a:latin typeface="-apple-system"/>
              </a:rPr>
              <a:t>Updated implementation detail for each evidence-based program </a:t>
            </a:r>
          </a:p>
          <a:p>
            <a:pPr algn="l">
              <a:buFont typeface="+mj-lt"/>
              <a:buAutoNum type="arabicPeriod"/>
            </a:pPr>
            <a:r>
              <a:rPr lang="en-US" i="0" dirty="0">
                <a:effectLst/>
                <a:latin typeface="-apple-system"/>
              </a:rPr>
              <a:t>Updated budget information on FY23 expenditures for each EBP </a:t>
            </a:r>
          </a:p>
          <a:p>
            <a:pPr algn="l">
              <a:buFont typeface="+mj-lt"/>
              <a:buAutoNum type="arabicPeriod"/>
            </a:pPr>
            <a:r>
              <a:rPr lang="en-US" i="0" dirty="0">
                <a:effectLst/>
                <a:latin typeface="-apple-system"/>
              </a:rPr>
              <a:t>Other uses of additional Chapter 70 aid </a:t>
            </a:r>
            <a:r>
              <a:rPr lang="en-US" i="0" dirty="0">
                <a:solidFill>
                  <a:srgbClr val="C00000"/>
                </a:solidFill>
                <a:effectLst/>
                <a:latin typeface="-apple-system"/>
              </a:rPr>
              <a:t>(New section)</a:t>
            </a:r>
            <a:endParaRPr lang="en-US" i="0" dirty="0">
              <a:effectLst/>
              <a:latin typeface="-apple-system"/>
            </a:endParaRPr>
          </a:p>
          <a:p>
            <a:pPr algn="l">
              <a:buFont typeface="+mj-lt"/>
              <a:buAutoNum type="arabicPeriod"/>
            </a:pPr>
            <a:r>
              <a:rPr lang="en-US" i="0" dirty="0">
                <a:effectLst/>
                <a:latin typeface="-apple-system"/>
              </a:rPr>
              <a:t>Updated information on progress in engaging family and caregivers </a:t>
            </a:r>
          </a:p>
          <a:p>
            <a:pPr algn="l">
              <a:buFont typeface="+mj-lt"/>
              <a:buAutoNum type="arabicPeriod"/>
            </a:pPr>
            <a:r>
              <a:rPr lang="en-US" i="0" dirty="0">
                <a:effectLst/>
                <a:latin typeface="-apple-system"/>
              </a:rPr>
              <a:t>Update on stakeholder engagement in plan development and implementation </a:t>
            </a:r>
            <a:endParaRPr lang="en-US" dirty="0"/>
          </a:p>
        </p:txBody>
      </p:sp>
    </p:spTree>
    <p:extLst>
      <p:ext uri="{BB962C8B-B14F-4D97-AF65-F5344CB8AC3E}">
        <p14:creationId xmlns:p14="http://schemas.microsoft.com/office/powerpoint/2010/main" val="7811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E63E8-0048-4BAE-8EE5-9E6A0E321BA2}"/>
              </a:ext>
            </a:extLst>
          </p:cNvPr>
          <p:cNvSpPr>
            <a:spLocks noGrp="1"/>
          </p:cNvSpPr>
          <p:nvPr>
            <p:ph type="title"/>
          </p:nvPr>
        </p:nvSpPr>
        <p:spPr/>
        <p:txBody>
          <a:bodyPr>
            <a:normAutofit/>
          </a:bodyPr>
          <a:lstStyle/>
          <a:p>
            <a:r>
              <a:rPr lang="en-US" dirty="0"/>
              <a:t>Technical features of on-line template</a:t>
            </a:r>
          </a:p>
        </p:txBody>
      </p:sp>
      <p:sp>
        <p:nvSpPr>
          <p:cNvPr id="2" name="Content Placeholder 1">
            <a:extLst>
              <a:ext uri="{FF2B5EF4-FFF2-40B4-BE49-F238E27FC236}">
                <a16:creationId xmlns:a16="http://schemas.microsoft.com/office/drawing/2014/main" id="{F542937D-FB4D-4E4C-8D3C-03C7E6464D86}"/>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dirty="0">
                <a:solidFill>
                  <a:srgbClr val="354050"/>
                </a:solidFill>
                <a:latin typeface="Nunito Sans" pitchFamily="2" charset="0"/>
              </a:rPr>
              <a:t>Unique district link and log-ins can be shared</a:t>
            </a:r>
            <a:endParaRPr lang="en-US" b="0" i="0" dirty="0">
              <a:solidFill>
                <a:srgbClr val="354050"/>
              </a:solidFill>
              <a:effectLst/>
              <a:latin typeface="Nunito Sans" pitchFamily="2" charset="0"/>
            </a:endParaRPr>
          </a:p>
          <a:p>
            <a:pPr lvl="1"/>
            <a:r>
              <a:rPr lang="en-US" b="0" i="0" dirty="0">
                <a:solidFill>
                  <a:srgbClr val="354050"/>
                </a:solidFill>
                <a:effectLst/>
                <a:latin typeface="Nunito Sans" pitchFamily="2" charset="0"/>
              </a:rPr>
              <a:t>HOWEVER, only</a:t>
            </a:r>
            <a:r>
              <a:rPr lang="en-US" b="0" i="0" u="sng" dirty="0">
                <a:solidFill>
                  <a:srgbClr val="354050"/>
                </a:solidFill>
                <a:effectLst/>
                <a:latin typeface="Nunito Sans" pitchFamily="2" charset="0"/>
              </a:rPr>
              <a:t> one person at a time</a:t>
            </a:r>
            <a:r>
              <a:rPr lang="en-US" b="0" i="0" dirty="0">
                <a:solidFill>
                  <a:srgbClr val="354050"/>
                </a:solidFill>
                <a:effectLst/>
                <a:latin typeface="Nunito Sans" pitchFamily="2" charset="0"/>
              </a:rPr>
              <a:t> may enter data in the template</a:t>
            </a:r>
          </a:p>
          <a:p>
            <a:pPr algn="l">
              <a:buFont typeface="Arial" panose="020B0604020202020204" pitchFamily="34" charset="0"/>
              <a:buChar char="•"/>
            </a:pPr>
            <a:r>
              <a:rPr lang="en-US" b="0" i="0" dirty="0">
                <a:solidFill>
                  <a:srgbClr val="354050"/>
                </a:solidFill>
                <a:effectLst/>
                <a:latin typeface="Nunito Sans" pitchFamily="2" charset="0"/>
              </a:rPr>
              <a:t>Progress is automatically saved when you hit </a:t>
            </a:r>
            <a:r>
              <a:rPr lang="en-US" i="0" dirty="0">
                <a:solidFill>
                  <a:srgbClr val="354050"/>
                </a:solidFill>
                <a:effectLst/>
                <a:latin typeface="Nunito Sans" pitchFamily="2" charset="0"/>
              </a:rPr>
              <a:t>Next button</a:t>
            </a:r>
          </a:p>
          <a:p>
            <a:pPr algn="l">
              <a:buFont typeface="Arial" panose="020B0604020202020204" pitchFamily="34" charset="0"/>
              <a:buChar char="•"/>
            </a:pPr>
            <a:r>
              <a:rPr lang="en-US" dirty="0">
                <a:solidFill>
                  <a:srgbClr val="354050"/>
                </a:solidFill>
                <a:latin typeface="Nunito Sans" pitchFamily="2" charset="0"/>
              </a:rPr>
              <a:t>If you exit, original link takes you back to where you left off</a:t>
            </a:r>
            <a:endParaRPr lang="en-US" i="0" dirty="0">
              <a:solidFill>
                <a:srgbClr val="354050"/>
              </a:solidFill>
              <a:effectLst/>
              <a:latin typeface="Nunito Sans" pitchFamily="2" charset="0"/>
            </a:endParaRPr>
          </a:p>
          <a:p>
            <a:pPr algn="l">
              <a:buFont typeface="Arial" panose="020B0604020202020204" pitchFamily="34" charset="0"/>
              <a:buChar char="•"/>
            </a:pPr>
            <a:r>
              <a:rPr lang="en-US" dirty="0">
                <a:solidFill>
                  <a:srgbClr val="354050"/>
                </a:solidFill>
                <a:latin typeface="Nunito Sans" pitchFamily="2" charset="0"/>
              </a:rPr>
              <a:t>Template won’t let you </a:t>
            </a:r>
            <a:r>
              <a:rPr lang="en-US" b="0" i="0" dirty="0">
                <a:solidFill>
                  <a:srgbClr val="354050"/>
                </a:solidFill>
                <a:effectLst/>
                <a:latin typeface="Nunito Sans" pitchFamily="2" charset="0"/>
              </a:rPr>
              <a:t>skip from section to section  </a:t>
            </a:r>
          </a:p>
          <a:p>
            <a:pPr algn="l">
              <a:buFont typeface="Arial" panose="020B0604020202020204" pitchFamily="34" charset="0"/>
              <a:buChar char="•"/>
            </a:pPr>
            <a:r>
              <a:rPr lang="en-US" b="0" i="0" dirty="0">
                <a:solidFill>
                  <a:srgbClr val="354050"/>
                </a:solidFill>
                <a:effectLst/>
                <a:latin typeface="Nunito Sans" pitchFamily="2" charset="0"/>
              </a:rPr>
              <a:t>A red asterisk (</a:t>
            </a:r>
            <a:r>
              <a:rPr lang="en-US" b="1" i="0" dirty="0">
                <a:solidFill>
                  <a:srgbClr val="C0392B"/>
                </a:solidFill>
                <a:effectLst/>
                <a:latin typeface="Nunito Sans" pitchFamily="2" charset="0"/>
              </a:rPr>
              <a:t>*</a:t>
            </a:r>
            <a:r>
              <a:rPr lang="en-US" b="0" i="0" dirty="0">
                <a:solidFill>
                  <a:srgbClr val="354050"/>
                </a:solidFill>
                <a:effectLst/>
                <a:latin typeface="Nunito Sans" pitchFamily="2" charset="0"/>
              </a:rPr>
              <a:t>) indicates that the item is required </a:t>
            </a:r>
          </a:p>
          <a:p>
            <a:pPr algn="l">
              <a:buFont typeface="Arial" panose="020B0604020202020204" pitchFamily="34" charset="0"/>
              <a:buChar char="•"/>
            </a:pPr>
            <a:r>
              <a:rPr lang="en-US" b="0" i="0" dirty="0">
                <a:solidFill>
                  <a:srgbClr val="354050"/>
                </a:solidFill>
                <a:effectLst/>
                <a:latin typeface="Nunito Sans" pitchFamily="2" charset="0"/>
              </a:rPr>
              <a:t>Some sections of the template allow you to import and view data provided by your district in April 2022 </a:t>
            </a:r>
          </a:p>
          <a:p>
            <a:pPr algn="l">
              <a:buFont typeface="Arial" panose="020B0604020202020204" pitchFamily="34" charset="0"/>
              <a:buChar char="•"/>
            </a:pPr>
            <a:r>
              <a:rPr lang="en-US" dirty="0">
                <a:solidFill>
                  <a:srgbClr val="354050"/>
                </a:solidFill>
                <a:latin typeface="Nunito Sans" pitchFamily="2" charset="0"/>
              </a:rPr>
              <a:t>One you hit the Submit button, you will not be able to get back into the template.</a:t>
            </a:r>
            <a:endParaRPr lang="en-US" b="0" i="0" dirty="0">
              <a:solidFill>
                <a:srgbClr val="354050"/>
              </a:solidFill>
              <a:effectLst/>
              <a:latin typeface="Nunito Sans" pitchFamily="2" charset="0"/>
            </a:endParaRPr>
          </a:p>
          <a:p>
            <a:endParaRPr lang="en-US" dirty="0"/>
          </a:p>
        </p:txBody>
      </p:sp>
    </p:spTree>
    <p:extLst>
      <p:ext uri="{BB962C8B-B14F-4D97-AF65-F5344CB8AC3E}">
        <p14:creationId xmlns:p14="http://schemas.microsoft.com/office/powerpoint/2010/main" val="299368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5CE87-7906-459F-93BF-BEAF07B98921}"/>
              </a:ext>
            </a:extLst>
          </p:cNvPr>
          <p:cNvSpPr>
            <a:spLocks noGrp="1"/>
          </p:cNvSpPr>
          <p:nvPr>
            <p:ph type="title"/>
          </p:nvPr>
        </p:nvSpPr>
        <p:spPr/>
        <p:txBody>
          <a:bodyPr/>
          <a:lstStyle/>
          <a:p>
            <a:pPr marL="0" indent="0">
              <a:buNone/>
            </a:pPr>
            <a:r>
              <a:rPr lang="en-US" sz="4400"/>
              <a:t>Once you log in:</a:t>
            </a:r>
          </a:p>
        </p:txBody>
      </p:sp>
      <p:sp>
        <p:nvSpPr>
          <p:cNvPr id="2" name="Content Placeholder 1">
            <a:extLst>
              <a:ext uri="{FF2B5EF4-FFF2-40B4-BE49-F238E27FC236}">
                <a16:creationId xmlns:a16="http://schemas.microsoft.com/office/drawing/2014/main" id="{19F9274B-1D46-467B-A91E-9C890AC2D693}"/>
              </a:ext>
            </a:extLst>
          </p:cNvPr>
          <p:cNvSpPr>
            <a:spLocks noGrp="1"/>
          </p:cNvSpPr>
          <p:nvPr>
            <p:ph idx="1"/>
          </p:nvPr>
        </p:nvSpPr>
        <p:spPr/>
        <p:txBody>
          <a:bodyPr/>
          <a:lstStyle/>
          <a:p>
            <a:pPr marL="0" indent="0">
              <a:buNone/>
            </a:pPr>
            <a:endParaRPr lang="en-US" sz="4400"/>
          </a:p>
          <a:p>
            <a:pPr lvl="1"/>
            <a:r>
              <a:rPr lang="en-US" sz="4400"/>
              <a:t>Confirm your district’s name</a:t>
            </a:r>
          </a:p>
          <a:p>
            <a:pPr lvl="1"/>
            <a:r>
              <a:rPr lang="en-US" sz="4400"/>
              <a:t>Provide contact information</a:t>
            </a:r>
          </a:p>
          <a:p>
            <a:pPr marL="0" indent="0">
              <a:buNone/>
            </a:pPr>
            <a:endParaRPr lang="en-US"/>
          </a:p>
          <a:p>
            <a:pPr marL="0" indent="0">
              <a:buNone/>
            </a:pPr>
            <a:endParaRPr lang="en-US"/>
          </a:p>
        </p:txBody>
      </p:sp>
    </p:spTree>
    <p:extLst>
      <p:ext uri="{BB962C8B-B14F-4D97-AF65-F5344CB8AC3E}">
        <p14:creationId xmlns:p14="http://schemas.microsoft.com/office/powerpoint/2010/main" val="15545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CA5D-A365-434C-817A-E95C6E76ECB9}"/>
              </a:ext>
            </a:extLst>
          </p:cNvPr>
          <p:cNvSpPr>
            <a:spLocks noGrp="1"/>
          </p:cNvSpPr>
          <p:nvPr>
            <p:ph type="title"/>
          </p:nvPr>
        </p:nvSpPr>
        <p:spPr/>
        <p:txBody>
          <a:bodyPr>
            <a:normAutofit/>
          </a:bodyPr>
          <a:lstStyle/>
          <a:p>
            <a:r>
              <a:rPr lang="en-US" sz="3300" dirty="0"/>
              <a:t>Summary of Key Elements in FY22 SOA Amendments</a:t>
            </a:r>
          </a:p>
        </p:txBody>
      </p:sp>
      <p:sp>
        <p:nvSpPr>
          <p:cNvPr id="2" name="Content Placeholder 1">
            <a:extLst>
              <a:ext uri="{FF2B5EF4-FFF2-40B4-BE49-F238E27FC236}">
                <a16:creationId xmlns:a16="http://schemas.microsoft.com/office/drawing/2014/main" id="{71CE0BD6-4D1B-404E-BA50-2D81568FEB86}"/>
              </a:ext>
            </a:extLst>
          </p:cNvPr>
          <p:cNvSpPr>
            <a:spLocks noGrp="1"/>
          </p:cNvSpPr>
          <p:nvPr>
            <p:ph idx="1"/>
          </p:nvPr>
        </p:nvSpPr>
        <p:spPr/>
        <p:txBody>
          <a:bodyPr>
            <a:normAutofit/>
          </a:bodyPr>
          <a:lstStyle/>
          <a:p>
            <a:pPr marL="0" indent="0">
              <a:buNone/>
            </a:pPr>
            <a:r>
              <a:rPr lang="en-US" dirty="0"/>
              <a:t>This in-template feature allows you to view:</a:t>
            </a:r>
          </a:p>
          <a:p>
            <a:pPr marL="0" indent="0">
              <a:buNone/>
            </a:pPr>
            <a:endParaRPr lang="en-US" dirty="0"/>
          </a:p>
          <a:p>
            <a:pPr>
              <a:buFont typeface="Wingdings" panose="05000000000000000000" pitchFamily="2" charset="2"/>
              <a:buChar char="Ø"/>
            </a:pPr>
            <a:r>
              <a:rPr lang="en-US" dirty="0"/>
              <a:t>the evidence-based program (EBP) areas in your plan</a:t>
            </a:r>
          </a:p>
          <a:p>
            <a:pPr>
              <a:buFont typeface="Wingdings" panose="05000000000000000000" pitchFamily="2" charset="2"/>
              <a:buChar char="Ø"/>
            </a:pPr>
            <a:r>
              <a:rPr lang="en-US" dirty="0"/>
              <a:t>The student groups targeted by each EBP</a:t>
            </a:r>
          </a:p>
          <a:p>
            <a:pPr>
              <a:buFont typeface="Wingdings" panose="05000000000000000000" pitchFamily="2" charset="2"/>
              <a:buChar char="Ø"/>
            </a:pPr>
            <a:r>
              <a:rPr lang="en-US" dirty="0"/>
              <a:t>The metrics you plan to use to measure progress</a:t>
            </a:r>
          </a:p>
          <a:p>
            <a:pPr marL="0" indent="0">
              <a:buNone/>
            </a:pPr>
            <a:endParaRPr lang="en-US" dirty="0"/>
          </a:p>
          <a:p>
            <a:pPr marL="0" indent="0">
              <a:buNone/>
            </a:pPr>
            <a:r>
              <a:rPr lang="en-US" sz="2400" b="1" i="1" dirty="0"/>
              <a:t>Alternatively:</a:t>
            </a:r>
            <a:r>
              <a:rPr lang="en-US" sz="2400" b="1" dirty="0"/>
              <a:t>  </a:t>
            </a:r>
            <a:r>
              <a:rPr lang="en-US" sz="2400" dirty="0"/>
              <a:t>You may also open your plan in the </a:t>
            </a:r>
            <a:r>
              <a:rPr lang="en-US" sz="2400" dirty="0">
                <a:hlinkClick r:id="rId3"/>
              </a:rPr>
              <a:t>SOA Dashboard</a:t>
            </a:r>
            <a:r>
              <a:rPr lang="en-US" sz="2400" dirty="0"/>
              <a:t> and keep it open as a reference as you work on your progress report</a:t>
            </a:r>
            <a:endParaRPr lang="en-US" sz="2400" b="1" dirty="0"/>
          </a:p>
        </p:txBody>
      </p:sp>
    </p:spTree>
    <p:extLst>
      <p:ext uri="{BB962C8B-B14F-4D97-AF65-F5344CB8AC3E}">
        <p14:creationId xmlns:p14="http://schemas.microsoft.com/office/powerpoint/2010/main" val="333997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614EE-848B-4A3C-A58D-80C44200DC43}"/>
              </a:ext>
            </a:extLst>
          </p:cNvPr>
          <p:cNvSpPr>
            <a:spLocks noGrp="1"/>
          </p:cNvSpPr>
          <p:nvPr>
            <p:ph type="title"/>
          </p:nvPr>
        </p:nvSpPr>
        <p:spPr/>
        <p:txBody>
          <a:bodyPr/>
          <a:lstStyle/>
          <a:p>
            <a:r>
              <a:rPr lang="en-US" dirty="0"/>
              <a:t>FY22 SOA Summary data - example</a:t>
            </a:r>
          </a:p>
        </p:txBody>
      </p:sp>
      <p:sp>
        <p:nvSpPr>
          <p:cNvPr id="2" name="Content Placeholder 1">
            <a:extLst>
              <a:ext uri="{FF2B5EF4-FFF2-40B4-BE49-F238E27FC236}">
                <a16:creationId xmlns:a16="http://schemas.microsoft.com/office/drawing/2014/main" id="{798BD479-E3EE-4D8F-8952-BC83A370BE93}"/>
              </a:ext>
            </a:extLst>
          </p:cNvPr>
          <p:cNvSpPr>
            <a:spLocks noGrp="1"/>
          </p:cNvSpPr>
          <p:nvPr>
            <p:ph idx="1"/>
          </p:nvPr>
        </p:nvSpPr>
        <p:spPr/>
        <p:txBody>
          <a:bodyPr/>
          <a:lstStyle/>
          <a:p>
            <a:endParaRPr lang="en-US"/>
          </a:p>
        </p:txBody>
      </p:sp>
      <p:pic>
        <p:nvPicPr>
          <p:cNvPr id="4" name="Picture 3" descr="fy 22 soa summary date -example view">
            <a:extLst>
              <a:ext uri="{FF2B5EF4-FFF2-40B4-BE49-F238E27FC236}">
                <a16:creationId xmlns:a16="http://schemas.microsoft.com/office/drawing/2014/main" id="{6CCEE056-353C-4734-A76C-DCB6A3441A47}"/>
              </a:ext>
            </a:extLst>
          </p:cNvPr>
          <p:cNvPicPr>
            <a:picLocks noChangeAspect="1"/>
          </p:cNvPicPr>
          <p:nvPr/>
        </p:nvPicPr>
        <p:blipFill>
          <a:blip r:embed="rId3"/>
          <a:stretch>
            <a:fillRect/>
          </a:stretch>
        </p:blipFill>
        <p:spPr>
          <a:xfrm>
            <a:off x="737303" y="2086984"/>
            <a:ext cx="9251590" cy="3827433"/>
          </a:xfrm>
          <a:prstGeom prst="rect">
            <a:avLst/>
          </a:prstGeom>
        </p:spPr>
      </p:pic>
    </p:spTree>
    <p:extLst>
      <p:ext uri="{BB962C8B-B14F-4D97-AF65-F5344CB8AC3E}">
        <p14:creationId xmlns:p14="http://schemas.microsoft.com/office/powerpoint/2010/main" val="311789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86566-7085-4AFA-A48C-38BAE7D7B762}"/>
              </a:ext>
            </a:extLst>
          </p:cNvPr>
          <p:cNvSpPr>
            <a:spLocks noGrp="1"/>
          </p:cNvSpPr>
          <p:nvPr>
            <p:ph type="title"/>
          </p:nvPr>
        </p:nvSpPr>
        <p:spPr/>
        <p:txBody>
          <a:bodyPr/>
          <a:lstStyle/>
          <a:p>
            <a:r>
              <a:rPr lang="en-US"/>
              <a:t>Summary data - example</a:t>
            </a:r>
          </a:p>
        </p:txBody>
      </p:sp>
      <p:sp>
        <p:nvSpPr>
          <p:cNvPr id="2" name="Content Placeholder 1">
            <a:extLst>
              <a:ext uri="{FF2B5EF4-FFF2-40B4-BE49-F238E27FC236}">
                <a16:creationId xmlns:a16="http://schemas.microsoft.com/office/drawing/2014/main" id="{22F1F948-AE77-4563-B66C-03BC4198D31E}"/>
              </a:ext>
            </a:extLst>
          </p:cNvPr>
          <p:cNvSpPr>
            <a:spLocks noGrp="1"/>
          </p:cNvSpPr>
          <p:nvPr>
            <p:ph idx="1"/>
          </p:nvPr>
        </p:nvSpPr>
        <p:spPr/>
        <p:txBody>
          <a:bodyPr/>
          <a:lstStyle/>
          <a:p>
            <a:endParaRPr lang="en-US" dirty="0"/>
          </a:p>
        </p:txBody>
      </p:sp>
      <p:pic>
        <p:nvPicPr>
          <p:cNvPr id="10" name="Picture 9" descr="summary data - example">
            <a:extLst>
              <a:ext uri="{FF2B5EF4-FFF2-40B4-BE49-F238E27FC236}">
                <a16:creationId xmlns:a16="http://schemas.microsoft.com/office/drawing/2014/main" id="{40BCC0C0-5233-4EA2-A849-221A00AFD022}"/>
              </a:ext>
            </a:extLst>
          </p:cNvPr>
          <p:cNvPicPr>
            <a:picLocks noChangeAspect="1"/>
          </p:cNvPicPr>
          <p:nvPr/>
        </p:nvPicPr>
        <p:blipFill>
          <a:blip r:embed="rId3"/>
          <a:stretch>
            <a:fillRect/>
          </a:stretch>
        </p:blipFill>
        <p:spPr>
          <a:xfrm>
            <a:off x="838200" y="1407978"/>
            <a:ext cx="9417534" cy="5207268"/>
          </a:xfrm>
          <a:prstGeom prst="rect">
            <a:avLst/>
          </a:prstGeom>
        </p:spPr>
      </p:pic>
    </p:spTree>
    <p:extLst>
      <p:ext uri="{BB962C8B-B14F-4D97-AF65-F5344CB8AC3E}">
        <p14:creationId xmlns:p14="http://schemas.microsoft.com/office/powerpoint/2010/main" val="138555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01">
            <a:extLst>
              <a:ext uri="{FF2B5EF4-FFF2-40B4-BE49-F238E27FC236}">
                <a16:creationId xmlns:a16="http://schemas.microsoft.com/office/drawing/2014/main" id="{8E676409-511F-CA13-6B63-27025EFA54A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189097" y="758019"/>
            <a:ext cx="809625" cy="838200"/>
          </a:xfrm>
          <a:prstGeom prst="rect">
            <a:avLst/>
          </a:prstGeom>
        </p:spPr>
      </p:pic>
      <p:sp>
        <p:nvSpPr>
          <p:cNvPr id="15" name="TextBox 14">
            <a:extLst>
              <a:ext uri="{FF2B5EF4-FFF2-40B4-BE49-F238E27FC236}">
                <a16:creationId xmlns:a16="http://schemas.microsoft.com/office/drawing/2014/main" id="{0D68E892-9CCB-D082-56D8-A7520C2A2364}"/>
              </a:ext>
            </a:extLst>
          </p:cNvPr>
          <p:cNvSpPr txBox="1"/>
          <p:nvPr/>
        </p:nvSpPr>
        <p:spPr>
          <a:xfrm>
            <a:off x="4178491" y="84616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Welcome</a:t>
            </a:r>
          </a:p>
        </p:txBody>
      </p:sp>
      <p:pic>
        <p:nvPicPr>
          <p:cNvPr id="9" name="Picture 17" descr="02">
            <a:extLst>
              <a:ext uri="{FF2B5EF4-FFF2-40B4-BE49-F238E27FC236}">
                <a16:creationId xmlns:a16="http://schemas.microsoft.com/office/drawing/2014/main" id="{94228557-9A88-82CA-078F-9A7741A92C08}"/>
              </a:ext>
            </a:extLst>
          </p:cNvPr>
          <p:cNvPicPr>
            <a:picLocks noChangeAspect="1"/>
          </p:cNvPicPr>
          <p:nvPr/>
        </p:nvPicPr>
        <p:blipFill>
          <a:blip r:embed="rId4"/>
          <a:stretch>
            <a:fillRect/>
          </a:stretch>
        </p:blipFill>
        <p:spPr>
          <a:xfrm>
            <a:off x="3186184" y="1906884"/>
            <a:ext cx="838200" cy="838200"/>
          </a:xfrm>
          <a:prstGeom prst="rect">
            <a:avLst/>
          </a:prstGeom>
        </p:spPr>
      </p:pic>
      <p:sp>
        <p:nvSpPr>
          <p:cNvPr id="17" name="TextBox 16">
            <a:extLst>
              <a:ext uri="{FF2B5EF4-FFF2-40B4-BE49-F238E27FC236}">
                <a16:creationId xmlns:a16="http://schemas.microsoft.com/office/drawing/2014/main" id="{6C11D554-7D07-28DE-63AB-4F371D480E3C}"/>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Framing/Background</a:t>
            </a:r>
          </a:p>
        </p:txBody>
      </p:sp>
      <p:pic>
        <p:nvPicPr>
          <p:cNvPr id="11" name="Picture 19" descr="03">
            <a:extLst>
              <a:ext uri="{FF2B5EF4-FFF2-40B4-BE49-F238E27FC236}">
                <a16:creationId xmlns:a16="http://schemas.microsoft.com/office/drawing/2014/main" id="{A35021B7-71B8-D5F5-780D-967F7C36EA29}"/>
              </a:ext>
            </a:extLst>
          </p:cNvPr>
          <p:cNvPicPr>
            <a:picLocks noChangeAspect="1"/>
          </p:cNvPicPr>
          <p:nvPr/>
        </p:nvPicPr>
        <p:blipFill>
          <a:blip r:embed="rId5"/>
          <a:stretch>
            <a:fillRect/>
          </a:stretch>
        </p:blipFill>
        <p:spPr>
          <a:xfrm>
            <a:off x="3180887" y="3132481"/>
            <a:ext cx="847725" cy="828675"/>
          </a:xfrm>
          <a:prstGeom prst="rect">
            <a:avLst/>
          </a:prstGeom>
        </p:spPr>
      </p:pic>
      <p:sp>
        <p:nvSpPr>
          <p:cNvPr id="19" name="TextBox 18">
            <a:extLst>
              <a:ext uri="{FF2B5EF4-FFF2-40B4-BE49-F238E27FC236}">
                <a16:creationId xmlns:a16="http://schemas.microsoft.com/office/drawing/2014/main" id="{4B26659C-23FD-27D6-E015-F62707B18193}"/>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FY23 SOA Progress Report Template</a:t>
            </a:r>
          </a:p>
        </p:txBody>
      </p:sp>
      <p:pic>
        <p:nvPicPr>
          <p:cNvPr id="13" name="Picture 21" descr="04">
            <a:extLst>
              <a:ext uri="{FF2B5EF4-FFF2-40B4-BE49-F238E27FC236}">
                <a16:creationId xmlns:a16="http://schemas.microsoft.com/office/drawing/2014/main" id="{26310812-563D-B77F-895D-2E5CACFBF865}"/>
              </a:ext>
            </a:extLst>
          </p:cNvPr>
          <p:cNvPicPr>
            <a:picLocks noChangeAspect="1"/>
          </p:cNvPicPr>
          <p:nvPr/>
        </p:nvPicPr>
        <p:blipFill>
          <a:blip r:embed="rId6"/>
          <a:stretch>
            <a:fillRect/>
          </a:stretch>
        </p:blipFill>
        <p:spPr>
          <a:xfrm>
            <a:off x="3197557" y="4359927"/>
            <a:ext cx="838200" cy="838200"/>
          </a:xfrm>
          <a:prstGeom prst="rect">
            <a:avLst/>
          </a:prstGeom>
        </p:spPr>
      </p:pic>
      <p:sp>
        <p:nvSpPr>
          <p:cNvPr id="21" name="TextBox 20">
            <a:extLst>
              <a:ext uri="{FF2B5EF4-FFF2-40B4-BE49-F238E27FC236}">
                <a16:creationId xmlns:a16="http://schemas.microsoft.com/office/drawing/2014/main" id="{E85DFEB0-3EFD-E1D4-FEF1-583EC75F65BD}"/>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SOA Team Supports for Districts</a:t>
            </a:r>
          </a:p>
        </p:txBody>
      </p:sp>
      <p:pic>
        <p:nvPicPr>
          <p:cNvPr id="23" name="Picture 21" descr="05">
            <a:extLst>
              <a:ext uri="{FF2B5EF4-FFF2-40B4-BE49-F238E27FC236}">
                <a16:creationId xmlns:a16="http://schemas.microsoft.com/office/drawing/2014/main" id="{D84B0F33-01A8-C3AC-AD1A-FD578822FE05}"/>
              </a:ext>
            </a:extLst>
          </p:cNvPr>
          <p:cNvPicPr>
            <a:picLocks noChangeAspect="1"/>
          </p:cNvPicPr>
          <p:nvPr/>
        </p:nvPicPr>
        <p:blipFill>
          <a:blip r:embed="rId6"/>
          <a:stretch>
            <a:fillRect/>
          </a:stretch>
        </p:blipFill>
        <p:spPr>
          <a:xfrm>
            <a:off x="3185651" y="5526738"/>
            <a:ext cx="838200" cy="838200"/>
          </a:xfrm>
          <a:prstGeom prst="rect">
            <a:avLst/>
          </a:prstGeom>
        </p:spPr>
      </p:pic>
      <p:sp>
        <p:nvSpPr>
          <p:cNvPr id="16" name="TextBox 15">
            <a:extLst>
              <a:ext uri="{FF2B5EF4-FFF2-40B4-BE49-F238E27FC236}">
                <a16:creationId xmlns:a16="http://schemas.microsoft.com/office/drawing/2014/main" id="{AC07D971-888B-497A-A910-A47292C50A6F}"/>
              </a:ext>
            </a:extLst>
          </p:cNvPr>
          <p:cNvSpPr txBox="1"/>
          <p:nvPr/>
        </p:nvSpPr>
        <p:spPr>
          <a:xfrm>
            <a:off x="4348643" y="5555295"/>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Q and A</a:t>
            </a:r>
            <a:endParaRPr lang="en-US" sz="3200"/>
          </a:p>
        </p:txBody>
      </p:sp>
      <p:sp>
        <p:nvSpPr>
          <p:cNvPr id="27" name="Rectangle 26">
            <a:extLst>
              <a:ext uri="{FF2B5EF4-FFF2-40B4-BE49-F238E27FC236}">
                <a16:creationId xmlns:a16="http://schemas.microsoft.com/office/drawing/2014/main" id="{24012493-AB46-F91C-8E30-E2F51F220C03}"/>
              </a:ext>
              <a:ext uri="{C183D7F6-B498-43B3-948B-1728B52AA6E4}">
                <adec:decorative xmlns:adec="http://schemas.microsoft.com/office/drawing/2017/decorative" val="1"/>
              </a:ext>
            </a:extLst>
          </p:cNvPr>
          <p:cNvSpPr/>
          <p:nvPr/>
        </p:nvSpPr>
        <p:spPr>
          <a:xfrm flipH="1">
            <a:off x="3198018" y="5531643"/>
            <a:ext cx="892969" cy="84534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cs typeface="Calibri"/>
              </a:rPr>
              <a:t>05</a:t>
            </a:r>
          </a:p>
        </p:txBody>
      </p:sp>
      <p:sp>
        <p:nvSpPr>
          <p:cNvPr id="29" name="Rectangle 28">
            <a:extLst>
              <a:ext uri="{FF2B5EF4-FFF2-40B4-BE49-F238E27FC236}">
                <a16:creationId xmlns:a16="http://schemas.microsoft.com/office/drawing/2014/main" id="{95319BFE-937A-0D95-14B7-262A8B5E9B89}"/>
              </a:ext>
              <a:ext uri="{C183D7F6-B498-43B3-948B-1728B52AA6E4}">
                <adec:decorative xmlns:adec="http://schemas.microsoft.com/office/drawing/2017/decorative" val="1"/>
              </a:ext>
            </a:extLst>
          </p:cNvPr>
          <p:cNvSpPr/>
          <p:nvPr/>
        </p:nvSpPr>
        <p:spPr>
          <a:xfrm>
            <a:off x="2838753" y="517978"/>
            <a:ext cx="6726463"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DAF384-618B-EA63-D9B9-2060E9B9E79E}"/>
              </a:ext>
              <a:ext uri="{C183D7F6-B498-43B3-948B-1728B52AA6E4}">
                <adec:decorative xmlns:adec="http://schemas.microsoft.com/office/drawing/2017/decorative" val="1"/>
              </a:ext>
            </a:extLst>
          </p:cNvPr>
          <p:cNvSpPr/>
          <p:nvPr/>
        </p:nvSpPr>
        <p:spPr>
          <a:xfrm>
            <a:off x="0" y="0"/>
            <a:ext cx="2680137" cy="593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cs typeface="Calibri"/>
              </a:rPr>
              <a:t>Agenda</a:t>
            </a:r>
          </a:p>
        </p:txBody>
      </p:sp>
      <p:sp>
        <p:nvSpPr>
          <p:cNvPr id="2" name="Title 1">
            <a:extLst>
              <a:ext uri="{FF2B5EF4-FFF2-40B4-BE49-F238E27FC236}">
                <a16:creationId xmlns:a16="http://schemas.microsoft.com/office/drawing/2014/main" id="{6203A794-973A-4867-9C31-3A1D2D76CD0C}"/>
              </a:ext>
              <a:ext uri="{C183D7F6-B498-43B3-948B-1728B52AA6E4}">
                <adec:decorative xmlns:adec="http://schemas.microsoft.com/office/drawing/2017/decorative" val="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Welcome</a:t>
            </a:r>
          </a:p>
        </p:txBody>
      </p:sp>
    </p:spTree>
    <p:extLst>
      <p:ext uri="{BB962C8B-B14F-4D97-AF65-F5344CB8AC3E}">
        <p14:creationId xmlns:p14="http://schemas.microsoft.com/office/powerpoint/2010/main" val="242654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2A0AB-7C6F-4E5D-BAE2-E15116F598F3}"/>
              </a:ext>
            </a:extLst>
          </p:cNvPr>
          <p:cNvSpPr>
            <a:spLocks noGrp="1"/>
          </p:cNvSpPr>
          <p:nvPr>
            <p:ph type="title"/>
          </p:nvPr>
        </p:nvSpPr>
        <p:spPr/>
        <p:txBody>
          <a:bodyPr/>
          <a:lstStyle/>
          <a:p>
            <a:r>
              <a:rPr lang="en-US"/>
              <a:t>Section 1: Summary of Progress to Date </a:t>
            </a:r>
          </a:p>
        </p:txBody>
      </p:sp>
      <p:sp>
        <p:nvSpPr>
          <p:cNvPr id="2" name="Content Placeholder 1">
            <a:extLst>
              <a:ext uri="{FF2B5EF4-FFF2-40B4-BE49-F238E27FC236}">
                <a16:creationId xmlns:a16="http://schemas.microsoft.com/office/drawing/2014/main" id="{962653F6-1DB8-4B2E-86BC-4C7D97E8102E}"/>
              </a:ext>
            </a:extLst>
          </p:cNvPr>
          <p:cNvSpPr>
            <a:spLocks noGrp="1"/>
          </p:cNvSpPr>
          <p:nvPr>
            <p:ph idx="1"/>
          </p:nvPr>
        </p:nvSpPr>
        <p:spPr/>
        <p:txBody>
          <a:bodyPr>
            <a:normAutofit fontScale="92500" lnSpcReduction="10000"/>
          </a:bodyPr>
          <a:lstStyle/>
          <a:p>
            <a:pPr marL="0" indent="0">
              <a:buNone/>
            </a:pPr>
            <a:r>
              <a:rPr lang="en-US" dirty="0">
                <a:solidFill>
                  <a:srgbClr val="C00000"/>
                </a:solidFill>
              </a:rPr>
              <a:t>NEW SECTION!</a:t>
            </a:r>
          </a:p>
          <a:p>
            <a:pPr>
              <a:buFont typeface="Wingdings" panose="05000000000000000000" pitchFamily="2" charset="2"/>
              <a:buChar char="Ø"/>
            </a:pPr>
            <a:r>
              <a:rPr lang="en-US" b="0" i="0" dirty="0">
                <a:solidFill>
                  <a:srgbClr val="000000"/>
                </a:solidFill>
                <a:effectLst/>
                <a:latin typeface="Arial" panose="020B0604020202020204" pitchFamily="34" charset="0"/>
              </a:rPr>
              <a:t>What evidence have you seen that your implementation of EBPs is leading to the desired gap-closing for targeted students? </a:t>
            </a:r>
            <a:endParaRPr lang="en-US" dirty="0"/>
          </a:p>
          <a:p>
            <a:pPr>
              <a:buFont typeface="Wingdings" panose="05000000000000000000" pitchFamily="2" charset="2"/>
              <a:buChar char="Ø"/>
            </a:pPr>
            <a:r>
              <a:rPr lang="en-US" dirty="0"/>
              <a:t>Primary audience = your local stakeholders</a:t>
            </a:r>
          </a:p>
          <a:p>
            <a:pPr>
              <a:buFont typeface="Wingdings" panose="05000000000000000000" pitchFamily="2" charset="2"/>
              <a:buChar char="Ø"/>
            </a:pPr>
            <a:r>
              <a:rPr lang="en-US" dirty="0"/>
              <a:t>Keep it succinct, clear, and easy to digest</a:t>
            </a:r>
          </a:p>
          <a:p>
            <a:pPr>
              <a:buFont typeface="Wingdings" panose="05000000000000000000" pitchFamily="2" charset="2"/>
              <a:buChar char="Ø"/>
            </a:pPr>
            <a:r>
              <a:rPr lang="en-US" dirty="0"/>
              <a:t>Lead with </a:t>
            </a:r>
            <a:r>
              <a:rPr lang="en-US" u="sng" dirty="0"/>
              <a:t>evidence</a:t>
            </a:r>
            <a:r>
              <a:rPr lang="en-US" dirty="0"/>
              <a:t> of </a:t>
            </a:r>
            <a:r>
              <a:rPr lang="en-US" u="sng" dirty="0"/>
              <a:t>gap-closing</a:t>
            </a:r>
            <a:r>
              <a:rPr lang="en-US" dirty="0"/>
              <a:t> outcomes for targeted student groups </a:t>
            </a:r>
          </a:p>
          <a:p>
            <a:pPr lvl="1">
              <a:buFont typeface="Wingdings" panose="05000000000000000000" pitchFamily="2" charset="2"/>
              <a:buChar char="§"/>
            </a:pPr>
            <a:r>
              <a:rPr lang="en-US" dirty="0"/>
              <a:t>Explain how those outcomes flow from the implementation of EBPs in your plan</a:t>
            </a:r>
          </a:p>
          <a:p>
            <a:pPr lvl="1">
              <a:buFont typeface="Wingdings" panose="05000000000000000000" pitchFamily="2" charset="2"/>
              <a:buChar char="§"/>
            </a:pPr>
            <a:r>
              <a:rPr lang="en-US" dirty="0"/>
              <a:t>Address implementation success/challenges that impact outcomes</a:t>
            </a:r>
          </a:p>
        </p:txBody>
      </p:sp>
    </p:spTree>
    <p:extLst>
      <p:ext uri="{BB962C8B-B14F-4D97-AF65-F5344CB8AC3E}">
        <p14:creationId xmlns:p14="http://schemas.microsoft.com/office/powerpoint/2010/main" val="13234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E736FB-0474-4172-A57C-351D211AE80A}"/>
              </a:ext>
            </a:extLst>
          </p:cNvPr>
          <p:cNvSpPr>
            <a:spLocks noGrp="1"/>
          </p:cNvSpPr>
          <p:nvPr>
            <p:ph type="title"/>
          </p:nvPr>
        </p:nvSpPr>
        <p:spPr/>
        <p:txBody>
          <a:bodyPr>
            <a:normAutofit/>
          </a:bodyPr>
          <a:lstStyle/>
          <a:p>
            <a:r>
              <a:rPr lang="en-US"/>
              <a:t>Evidence:  More Than MCAS scores</a:t>
            </a:r>
          </a:p>
        </p:txBody>
      </p:sp>
      <p:sp>
        <p:nvSpPr>
          <p:cNvPr id="2" name="Content Placeholder 1">
            <a:extLst>
              <a:ext uri="{FF2B5EF4-FFF2-40B4-BE49-F238E27FC236}">
                <a16:creationId xmlns:a16="http://schemas.microsoft.com/office/drawing/2014/main" id="{57DF3F5B-2432-4182-8D2B-1ED4586F1871}"/>
              </a:ext>
            </a:extLst>
          </p:cNvPr>
          <p:cNvSpPr>
            <a:spLocks noGrp="1"/>
          </p:cNvSpPr>
          <p:nvPr>
            <p:ph idx="1"/>
          </p:nvPr>
        </p:nvSpPr>
        <p:spPr/>
        <p:txBody>
          <a:bodyPr/>
          <a:lstStyle/>
          <a:p>
            <a:pPr>
              <a:buFont typeface="Wingdings" panose="05000000000000000000" pitchFamily="2" charset="2"/>
              <a:buChar char="Ø"/>
            </a:pPr>
            <a:r>
              <a:rPr lang="en-US" dirty="0"/>
              <a:t>At this point in your implementation your best data reflecting gap-closing may very well come from other sources of evidence: </a:t>
            </a:r>
          </a:p>
          <a:p>
            <a:pPr lvl="1">
              <a:buFont typeface="Wingdings" panose="05000000000000000000" pitchFamily="2" charset="2"/>
              <a:buChar char="§"/>
            </a:pPr>
            <a:r>
              <a:rPr lang="en-US" dirty="0"/>
              <a:t>Classroom observation data</a:t>
            </a:r>
          </a:p>
          <a:p>
            <a:pPr lvl="1">
              <a:buFont typeface="Wingdings" panose="05000000000000000000" pitchFamily="2" charset="2"/>
              <a:buChar char="§"/>
            </a:pPr>
            <a:r>
              <a:rPr lang="en-US" dirty="0"/>
              <a:t>Local assessments</a:t>
            </a:r>
          </a:p>
          <a:p>
            <a:pPr lvl="1">
              <a:buFont typeface="Wingdings" panose="05000000000000000000" pitchFamily="2" charset="2"/>
              <a:buChar char="§"/>
            </a:pPr>
            <a:r>
              <a:rPr lang="en-US" dirty="0"/>
              <a:t>Student perception data</a:t>
            </a:r>
          </a:p>
          <a:p>
            <a:pPr lvl="1">
              <a:buFont typeface="Wingdings" panose="05000000000000000000" pitchFamily="2" charset="2"/>
              <a:buChar char="§"/>
            </a:pPr>
            <a:endParaRPr lang="en-US" dirty="0"/>
          </a:p>
          <a:p>
            <a:pPr>
              <a:buFont typeface="Wingdings" panose="05000000000000000000" pitchFamily="2" charset="2"/>
              <a:buChar char="Ø"/>
            </a:pPr>
            <a:r>
              <a:rPr lang="en-US" dirty="0"/>
              <a:t>You </a:t>
            </a:r>
            <a:r>
              <a:rPr lang="en-US" u="sng" dirty="0"/>
              <a:t>do not </a:t>
            </a:r>
            <a:r>
              <a:rPr lang="en-US" dirty="0"/>
              <a:t>need to report on every metric listed in your plan</a:t>
            </a:r>
          </a:p>
          <a:p>
            <a:pPr>
              <a:buFont typeface="Wingdings" panose="05000000000000000000" pitchFamily="2" charset="2"/>
              <a:buChar char="Ø"/>
            </a:pPr>
            <a:r>
              <a:rPr lang="en-US" dirty="0"/>
              <a:t>You can use metrics other than the ones listed in your plan</a:t>
            </a:r>
          </a:p>
          <a:p>
            <a:pPr marL="0" indent="0">
              <a:buNone/>
            </a:pPr>
            <a:endParaRPr lang="en-US" dirty="0"/>
          </a:p>
        </p:txBody>
      </p:sp>
    </p:spTree>
    <p:extLst>
      <p:ext uri="{BB962C8B-B14F-4D97-AF65-F5344CB8AC3E}">
        <p14:creationId xmlns:p14="http://schemas.microsoft.com/office/powerpoint/2010/main" val="413536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0E4B-F4EB-4C07-A7A7-4021837317C3}"/>
              </a:ext>
            </a:extLst>
          </p:cNvPr>
          <p:cNvSpPr>
            <a:spLocks noGrp="1"/>
          </p:cNvSpPr>
          <p:nvPr>
            <p:ph type="title"/>
          </p:nvPr>
        </p:nvSpPr>
        <p:spPr/>
        <p:txBody>
          <a:bodyPr/>
          <a:lstStyle/>
          <a:p>
            <a:r>
              <a:rPr lang="en-US" sz="3600" dirty="0">
                <a:solidFill>
                  <a:schemeClr val="bg1"/>
                </a:solidFill>
                <a:latin typeface="Helvetica" panose="020B0604020202020204" pitchFamily="34" charset="0"/>
                <a:ea typeface="Times New Roman" panose="02020603050405020304" pitchFamily="18" charset="0"/>
                <a:cs typeface="Times New Roman" panose="02020603050405020304" pitchFamily="18" charset="0"/>
              </a:rPr>
              <a:t>What do we mean by gap-closing?</a:t>
            </a:r>
            <a:endParaRPr lang="en-US" sz="36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2360166-E6AA-4921-A7D8-CFF6A3C67C47}"/>
              </a:ext>
            </a:extLst>
          </p:cNvPr>
          <p:cNvSpPr>
            <a:spLocks noGrp="1"/>
          </p:cNvSpPr>
          <p:nvPr>
            <p:ph type="body" idx="1"/>
          </p:nvPr>
        </p:nvSpPr>
        <p:spPr>
          <a:xfrm>
            <a:off x="93598" y="2028992"/>
            <a:ext cx="4378164" cy="4531514"/>
          </a:xfrm>
        </p:spPr>
        <p:txBody>
          <a:bodyPr/>
          <a:lstStyle/>
          <a:p>
            <a:pPr>
              <a:buFont typeface="Wingdings" panose="05000000000000000000" pitchFamily="2" charset="2"/>
              <a:buChar char="Ø"/>
            </a:pPr>
            <a:r>
              <a:rPr lang="en-US" sz="2200" dirty="0">
                <a:solidFill>
                  <a:srgbClr val="333333"/>
                </a:solidFill>
                <a:latin typeface="Helvetica"/>
                <a:cs typeface="Times New Roman"/>
              </a:rPr>
              <a:t>In this example, every group of students improves over the course of several years. </a:t>
            </a:r>
          </a:p>
          <a:p>
            <a:pPr>
              <a:buFont typeface="Wingdings" panose="05000000000000000000" pitchFamily="2" charset="2"/>
              <a:buChar char="Ø"/>
            </a:pPr>
            <a:endParaRPr lang="en-US" sz="2200" dirty="0">
              <a:solidFill>
                <a:srgbClr val="333333"/>
              </a:solidFill>
              <a:latin typeface="Helvetica"/>
              <a:cs typeface="Times New Roman"/>
            </a:endParaRPr>
          </a:p>
          <a:p>
            <a:pPr>
              <a:buFont typeface="Wingdings" panose="05000000000000000000" pitchFamily="2" charset="2"/>
              <a:buChar char="Ø"/>
            </a:pPr>
            <a:r>
              <a:rPr lang="en-US" sz="2200" dirty="0">
                <a:solidFill>
                  <a:srgbClr val="333333"/>
                </a:solidFill>
                <a:latin typeface="Helvetica"/>
                <a:cs typeface="Times New Roman"/>
              </a:rPr>
              <a:t>Importantly, the gap between each of the groups narrows as well.</a:t>
            </a:r>
          </a:p>
          <a:p>
            <a:pPr marL="25400" indent="0">
              <a:buNone/>
            </a:pPr>
            <a:endParaRPr lang="en-US" sz="2200" dirty="0">
              <a:solidFill>
                <a:srgbClr val="333333"/>
              </a:solidFill>
              <a:latin typeface="Helvetica"/>
              <a:cs typeface="Times New Roman"/>
            </a:endParaRPr>
          </a:p>
          <a:p>
            <a:pPr>
              <a:buFont typeface="Wingdings" panose="05000000000000000000" pitchFamily="2" charset="2"/>
              <a:buChar char="Ø"/>
            </a:pPr>
            <a:r>
              <a:rPr lang="en-US" sz="2200" dirty="0">
                <a:solidFill>
                  <a:srgbClr val="333333"/>
                </a:solidFill>
                <a:latin typeface="Helvetica"/>
                <a:cs typeface="Times New Roman"/>
              </a:rPr>
              <a:t>You will need data disaggregated by student group to assess gap-closing</a:t>
            </a:r>
          </a:p>
          <a:p>
            <a:pPr>
              <a:buFont typeface="Wingdings" panose="05000000000000000000" pitchFamily="2" charset="2"/>
              <a:buChar char="Ø"/>
            </a:pPr>
            <a:endParaRPr lang="en-US" sz="2200" dirty="0">
              <a:solidFill>
                <a:srgbClr val="333333"/>
              </a:solidFill>
              <a:latin typeface="Helvetica" panose="020B0604020202020204" pitchFamily="34" charset="0"/>
              <a:cs typeface="Times New Roman" panose="02020603050405020304" pitchFamily="18" charset="0"/>
            </a:endParaRPr>
          </a:p>
          <a:p>
            <a:pPr marL="25400" indent="0">
              <a:buNone/>
            </a:pPr>
            <a:endParaRPr lang="en-US" sz="2200" dirty="0">
              <a:solidFill>
                <a:srgbClr val="333333"/>
              </a:solidFill>
              <a:latin typeface="Helvetica" panose="020B0604020202020204" pitchFamily="34" charset="0"/>
              <a:cs typeface="Times New Roman" panose="02020603050405020304" pitchFamily="18" charset="0"/>
            </a:endParaRPr>
          </a:p>
          <a:p>
            <a:pPr lvl="1">
              <a:buFont typeface="Wingdings" panose="05000000000000000000" pitchFamily="2" charset="2"/>
              <a:buChar char="Ø"/>
            </a:pPr>
            <a:endParaRPr lang="en-US" sz="1800" dirty="0">
              <a:solidFill>
                <a:srgbClr val="333333"/>
              </a:solidFill>
              <a:latin typeface="Helvetica" panose="020B0604020202020204" pitchFamily="34" charset="0"/>
              <a:cs typeface="Times New Roman" panose="02020603050405020304" pitchFamily="18" charset="0"/>
            </a:endParaRPr>
          </a:p>
          <a:p>
            <a:pPr marL="939800" lvl="2" indent="0">
              <a:buNone/>
            </a:pPr>
            <a:endPar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939800" lvl="2" indent="0">
              <a:buFont typeface="Noto Sans Symbols"/>
              <a:buNone/>
            </a:pPr>
            <a:endParaRPr lang="en-US" sz="10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endParaRPr>
          </a:p>
          <a:p>
            <a:pPr marL="25400" indent="0">
              <a:buNone/>
            </a:pPr>
            <a:endParaRPr lang="en-US" sz="1800" dirty="0">
              <a:latin typeface="Calibri" panose="020F0502020204030204" pitchFamily="34" charset="0"/>
              <a:cs typeface="Times New Roman" panose="02020603050405020304" pitchFamily="18" charset="0"/>
            </a:endParaRPr>
          </a:p>
          <a:p>
            <a:pPr marL="25400" indent="0">
              <a:buNone/>
            </a:pPr>
            <a:endParaRPr lang="en-US" dirty="0"/>
          </a:p>
        </p:txBody>
      </p:sp>
      <p:sp>
        <p:nvSpPr>
          <p:cNvPr id="4" name="Slide Number Placeholder 3">
            <a:extLst>
              <a:ext uri="{FF2B5EF4-FFF2-40B4-BE49-F238E27FC236}">
                <a16:creationId xmlns:a16="http://schemas.microsoft.com/office/drawing/2014/main" id="{393132B9-8BC4-49D2-A9BA-12F490DF220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203B6A"/>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0" cap="none" spc="0" normalizeH="0" baseline="0" noProof="0">
              <a:ln>
                <a:noFill/>
              </a:ln>
              <a:solidFill>
                <a:srgbClr val="203B6A"/>
              </a:solidFill>
              <a:effectLst/>
              <a:uLnTx/>
              <a:uFillTx/>
              <a:latin typeface="Quattrocento Sans"/>
              <a:sym typeface="Quattrocento Sans"/>
            </a:endParaRPr>
          </a:p>
        </p:txBody>
      </p:sp>
      <p:graphicFrame>
        <p:nvGraphicFramePr>
          <p:cNvPr id="5" name="Chart 4" descr="closing gap chart">
            <a:extLst>
              <a:ext uri="{FF2B5EF4-FFF2-40B4-BE49-F238E27FC236}">
                <a16:creationId xmlns:a16="http://schemas.microsoft.com/office/drawing/2014/main" id="{7B20228F-32D8-4FA2-AAB9-34E1F892D195}"/>
              </a:ext>
            </a:extLst>
          </p:cNvPr>
          <p:cNvGraphicFramePr>
            <a:graphicFrameLocks/>
          </p:cNvGraphicFramePr>
          <p:nvPr>
            <p:extLst>
              <p:ext uri="{D42A27DB-BD31-4B8C-83A1-F6EECF244321}">
                <p14:modId xmlns:p14="http://schemas.microsoft.com/office/powerpoint/2010/main" val="49335808"/>
              </p:ext>
            </p:extLst>
          </p:nvPr>
        </p:nvGraphicFramePr>
        <p:xfrm>
          <a:off x="4617676" y="1606482"/>
          <a:ext cx="7048663" cy="525151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school year ">
            <a:extLst>
              <a:ext uri="{FF2B5EF4-FFF2-40B4-BE49-F238E27FC236}">
                <a16:creationId xmlns:a16="http://schemas.microsoft.com/office/drawing/2014/main" id="{C185DD2D-9597-4843-A2FB-81A5D5B04F8E}"/>
              </a:ext>
            </a:extLst>
          </p:cNvPr>
          <p:cNvPicPr>
            <a:picLocks noChangeAspect="1"/>
          </p:cNvPicPr>
          <p:nvPr/>
        </p:nvPicPr>
        <p:blipFill>
          <a:blip r:embed="rId4"/>
          <a:stretch>
            <a:fillRect/>
          </a:stretch>
        </p:blipFill>
        <p:spPr>
          <a:xfrm>
            <a:off x="6770406" y="6356350"/>
            <a:ext cx="2743201" cy="430956"/>
          </a:xfrm>
          <a:prstGeom prst="rect">
            <a:avLst/>
          </a:prstGeom>
        </p:spPr>
      </p:pic>
    </p:spTree>
    <p:extLst>
      <p:ext uri="{BB962C8B-B14F-4D97-AF65-F5344CB8AC3E}">
        <p14:creationId xmlns:p14="http://schemas.microsoft.com/office/powerpoint/2010/main" val="3520938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6F5F-594C-4857-9099-5224E0EBB3A0}"/>
              </a:ext>
            </a:extLst>
          </p:cNvPr>
          <p:cNvSpPr>
            <a:spLocks noGrp="1"/>
          </p:cNvSpPr>
          <p:nvPr>
            <p:ph type="title"/>
          </p:nvPr>
        </p:nvSpPr>
        <p:spPr/>
        <p:txBody>
          <a:bodyPr/>
          <a:lstStyle/>
          <a:p>
            <a:r>
              <a:rPr lang="en-US" sz="4000"/>
              <a:t>Section 2. Update on FY23 Implementation of EBPs</a:t>
            </a:r>
          </a:p>
        </p:txBody>
      </p:sp>
      <p:sp>
        <p:nvSpPr>
          <p:cNvPr id="3" name="Text Placeholder 2">
            <a:extLst>
              <a:ext uri="{FF2B5EF4-FFF2-40B4-BE49-F238E27FC236}">
                <a16:creationId xmlns:a16="http://schemas.microsoft.com/office/drawing/2014/main" id="{6A73CDED-58B1-42B4-9B38-7554FE2E89AA}"/>
              </a:ext>
            </a:extLst>
          </p:cNvPr>
          <p:cNvSpPr>
            <a:spLocks noGrp="1"/>
          </p:cNvSpPr>
          <p:nvPr>
            <p:ph type="body" idx="1"/>
          </p:nvPr>
        </p:nvSpPr>
        <p:spPr/>
        <p:txBody>
          <a:bodyPr/>
          <a:lstStyle/>
          <a:p>
            <a:pPr marL="25400" indent="0">
              <a:buNone/>
            </a:pPr>
            <a:endParaRPr lang="en-US" dirty="0"/>
          </a:p>
          <a:p>
            <a:pPr algn="l">
              <a:buFont typeface="Arial" panose="020B0604020202020204" pitchFamily="34" charset="0"/>
              <a:buChar char="•"/>
            </a:pPr>
            <a:r>
              <a:rPr lang="en-US" b="0" i="0" dirty="0">
                <a:solidFill>
                  <a:srgbClr val="212529"/>
                </a:solidFill>
                <a:effectLst/>
                <a:latin typeface="-apple-system"/>
              </a:rPr>
              <a:t>Update information provided in April 2022 about the stage of implementation for components of high-quality implementation for each EBP (i.e., closed-ended </a:t>
            </a:r>
            <a:r>
              <a:rPr lang="en-US" b="0" i="0" u="none" strike="noStrike" dirty="0">
                <a:solidFill>
                  <a:srgbClr val="0060C7"/>
                </a:solidFill>
                <a:effectLst/>
                <a:latin typeface="-apple-system"/>
                <a:hlinkClick r:id="rId3"/>
              </a:rPr>
              <a:t>Implementation indicators </a:t>
            </a:r>
            <a:r>
              <a:rPr lang="en-US" b="0" i="0" dirty="0">
                <a:solidFill>
                  <a:srgbClr val="212529"/>
                </a:solidFill>
                <a:effectLst/>
                <a:latin typeface="-apple-system"/>
              </a:rPr>
              <a:t>)</a:t>
            </a:r>
          </a:p>
          <a:p>
            <a:pPr>
              <a:buFont typeface="Wingdings" panose="05000000000000000000" pitchFamily="2" charset="2"/>
              <a:buChar char="Ø"/>
            </a:pPr>
            <a:r>
              <a:rPr lang="en-US" dirty="0"/>
              <a:t>Two or three sentences describing your district’s immediate next steps in implementation for each EBP</a:t>
            </a:r>
          </a:p>
          <a:p>
            <a:pPr>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28C1E763-4998-4650-91BE-43CBEC5CE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73371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DB1FB-3DE6-4EA7-92AD-F3BA7D821B21}"/>
              </a:ext>
            </a:extLst>
          </p:cNvPr>
          <p:cNvSpPr>
            <a:spLocks noGrp="1"/>
          </p:cNvSpPr>
          <p:nvPr>
            <p:ph type="title"/>
          </p:nvPr>
        </p:nvSpPr>
        <p:spPr/>
        <p:txBody>
          <a:bodyPr/>
          <a:lstStyle/>
          <a:p>
            <a:r>
              <a:rPr lang="en-US"/>
              <a:t>Implementation indicators: blank template</a:t>
            </a:r>
          </a:p>
        </p:txBody>
      </p:sp>
      <p:sp>
        <p:nvSpPr>
          <p:cNvPr id="2" name="Content Placeholder 1">
            <a:extLst>
              <a:ext uri="{FF2B5EF4-FFF2-40B4-BE49-F238E27FC236}">
                <a16:creationId xmlns:a16="http://schemas.microsoft.com/office/drawing/2014/main" id="{E05FED87-1A23-462D-B5CF-613FC7EF53A8}"/>
              </a:ext>
            </a:extLst>
          </p:cNvPr>
          <p:cNvSpPr>
            <a:spLocks noGrp="1"/>
          </p:cNvSpPr>
          <p:nvPr>
            <p:ph idx="1"/>
          </p:nvPr>
        </p:nvSpPr>
        <p:spPr/>
        <p:txBody>
          <a:bodyPr/>
          <a:lstStyle/>
          <a:p>
            <a:pPr marL="0" indent="0">
              <a:buNone/>
            </a:pPr>
            <a:r>
              <a:rPr lang="en-US"/>
              <a:t>Add screenshot of blank implementation tables?   </a:t>
            </a:r>
          </a:p>
        </p:txBody>
      </p:sp>
      <p:pic>
        <p:nvPicPr>
          <p:cNvPr id="5" name="Picture 4" descr="implementation indicators: blank template">
            <a:extLst>
              <a:ext uri="{FF2B5EF4-FFF2-40B4-BE49-F238E27FC236}">
                <a16:creationId xmlns:a16="http://schemas.microsoft.com/office/drawing/2014/main" id="{9E9F4FDC-8EE0-4170-9A2F-931C4E85A17C}"/>
              </a:ext>
            </a:extLst>
          </p:cNvPr>
          <p:cNvPicPr>
            <a:picLocks noChangeAspect="1"/>
          </p:cNvPicPr>
          <p:nvPr/>
        </p:nvPicPr>
        <p:blipFill>
          <a:blip r:embed="rId3"/>
          <a:stretch>
            <a:fillRect/>
          </a:stretch>
        </p:blipFill>
        <p:spPr>
          <a:xfrm>
            <a:off x="178042" y="1776251"/>
            <a:ext cx="11582995" cy="4978656"/>
          </a:xfrm>
          <a:prstGeom prst="rect">
            <a:avLst/>
          </a:prstGeom>
        </p:spPr>
      </p:pic>
    </p:spTree>
    <p:extLst>
      <p:ext uri="{BB962C8B-B14F-4D97-AF65-F5344CB8AC3E}">
        <p14:creationId xmlns:p14="http://schemas.microsoft.com/office/powerpoint/2010/main" val="135315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6F5F-594C-4857-9099-5224E0EBB3A0}"/>
              </a:ext>
            </a:extLst>
          </p:cNvPr>
          <p:cNvSpPr>
            <a:spLocks noGrp="1"/>
          </p:cNvSpPr>
          <p:nvPr>
            <p:ph type="title"/>
          </p:nvPr>
        </p:nvSpPr>
        <p:spPr/>
        <p:txBody>
          <a:bodyPr/>
          <a:lstStyle/>
          <a:p>
            <a:r>
              <a:rPr lang="en-US" dirty="0"/>
              <a:t>Section 2. Update on FY23 Implementation of EBPs </a:t>
            </a:r>
          </a:p>
        </p:txBody>
      </p:sp>
      <p:sp>
        <p:nvSpPr>
          <p:cNvPr id="3" name="Text Placeholder 2">
            <a:extLst>
              <a:ext uri="{FF2B5EF4-FFF2-40B4-BE49-F238E27FC236}">
                <a16:creationId xmlns:a16="http://schemas.microsoft.com/office/drawing/2014/main" id="{6A73CDED-58B1-42B4-9B38-7554FE2E89AA}"/>
              </a:ext>
            </a:extLst>
          </p:cNvPr>
          <p:cNvSpPr>
            <a:spLocks noGrp="1"/>
          </p:cNvSpPr>
          <p:nvPr>
            <p:ph type="body" idx="1"/>
          </p:nvPr>
        </p:nvSpPr>
        <p:spPr/>
        <p:txBody>
          <a:bodyPr/>
          <a:lstStyle/>
          <a:p>
            <a:pPr marL="25400" indent="0">
              <a:buNone/>
            </a:pPr>
            <a:endParaRPr lang="en-US" dirty="0"/>
          </a:p>
          <a:p>
            <a:pPr marL="25400" indent="0">
              <a:buNone/>
            </a:pPr>
            <a:r>
              <a:rPr lang="en-US" sz="2000" b="1" i="1" dirty="0"/>
              <a:t>Districts have the option of viewing responses provided last year before providing FY23 update</a:t>
            </a:r>
          </a:p>
          <a:p>
            <a:pPr marL="25400" indent="0">
              <a:buNone/>
            </a:pPr>
            <a:endParaRPr lang="en-US" dirty="0"/>
          </a:p>
          <a:p>
            <a:pPr marL="25400" indent="0">
              <a:buNone/>
            </a:pPr>
            <a:endParaRPr lang="en-US" dirty="0"/>
          </a:p>
        </p:txBody>
      </p:sp>
      <p:pic>
        <p:nvPicPr>
          <p:cNvPr id="8" name="Picture 7" descr="section 2 update of fy23 implementation of EBPs&#10;">
            <a:extLst>
              <a:ext uri="{FF2B5EF4-FFF2-40B4-BE49-F238E27FC236}">
                <a16:creationId xmlns:a16="http://schemas.microsoft.com/office/drawing/2014/main" id="{5D22BE01-6B1C-4CCC-B66B-8095CB33A1FD}"/>
              </a:ext>
            </a:extLst>
          </p:cNvPr>
          <p:cNvPicPr>
            <a:picLocks noChangeAspect="1"/>
          </p:cNvPicPr>
          <p:nvPr/>
        </p:nvPicPr>
        <p:blipFill>
          <a:blip r:embed="rId3"/>
          <a:stretch>
            <a:fillRect/>
          </a:stretch>
        </p:blipFill>
        <p:spPr>
          <a:xfrm>
            <a:off x="1330508" y="2301656"/>
            <a:ext cx="7925207" cy="4267419"/>
          </a:xfrm>
          <a:prstGeom prst="rect">
            <a:avLst/>
          </a:prstGeom>
        </p:spPr>
      </p:pic>
      <p:sp>
        <p:nvSpPr>
          <p:cNvPr id="4" name="Slide Number Placeholder 3">
            <a:extLst>
              <a:ext uri="{FF2B5EF4-FFF2-40B4-BE49-F238E27FC236}">
                <a16:creationId xmlns:a16="http://schemas.microsoft.com/office/drawing/2014/main" id="{28C1E763-4998-4650-91BE-43CBEC5CEB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907425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D5799-C387-46A5-ACFF-D6A497499069}"/>
              </a:ext>
            </a:extLst>
          </p:cNvPr>
          <p:cNvSpPr>
            <a:spLocks noGrp="1"/>
          </p:cNvSpPr>
          <p:nvPr>
            <p:ph type="title"/>
          </p:nvPr>
        </p:nvSpPr>
        <p:spPr/>
        <p:txBody>
          <a:bodyPr>
            <a:normAutofit/>
          </a:bodyPr>
          <a:lstStyle/>
          <a:p>
            <a:r>
              <a:rPr lang="en-US" sz="3600"/>
              <a:t>Section 3: Anticipated FY23 Budget Expenditures</a:t>
            </a:r>
          </a:p>
        </p:txBody>
      </p:sp>
      <p:sp>
        <p:nvSpPr>
          <p:cNvPr id="2" name="Content Placeholder 1">
            <a:extLst>
              <a:ext uri="{FF2B5EF4-FFF2-40B4-BE49-F238E27FC236}">
                <a16:creationId xmlns:a16="http://schemas.microsoft.com/office/drawing/2014/main" id="{988E50B7-2A42-4CEF-BEE6-37298711A9A0}"/>
              </a:ext>
            </a:extLst>
          </p:cNvPr>
          <p:cNvSpPr>
            <a:spLocks noGrp="1"/>
          </p:cNvSpPr>
          <p:nvPr>
            <p:ph idx="1"/>
          </p:nvPr>
        </p:nvSpPr>
        <p:spPr/>
        <p:txBody>
          <a:bodyPr/>
          <a:lstStyle/>
          <a:p>
            <a:pPr marL="0" indent="0">
              <a:buNone/>
            </a:pPr>
            <a:r>
              <a:rPr lang="en-US" dirty="0">
                <a:solidFill>
                  <a:srgbClr val="101D35"/>
                </a:solidFill>
                <a:latin typeface="Quattrocento Sans"/>
              </a:rPr>
              <a:t>How are you braiding together funds from different sources to implement the EBP(s) in your plan?</a:t>
            </a:r>
            <a:r>
              <a:rPr lang="en-US" b="0" i="0" u="none" strike="noStrike" dirty="0">
                <a:solidFill>
                  <a:srgbClr val="101D35"/>
                </a:solidFill>
                <a:effectLst/>
                <a:latin typeface="Quattrocento Sans"/>
              </a:rPr>
              <a:t> </a:t>
            </a:r>
          </a:p>
          <a:p>
            <a:pPr>
              <a:buFont typeface="Wingdings" panose="05000000000000000000" pitchFamily="2" charset="2"/>
              <a:buChar char="Ø"/>
            </a:pPr>
            <a:r>
              <a:rPr lang="en-US" dirty="0">
                <a:solidFill>
                  <a:srgbClr val="101D35"/>
                </a:solidFill>
                <a:latin typeface="Quattrocento Sans"/>
              </a:rPr>
              <a:t>Addresses the full cost to districts of implementing EBPs, not just how additional Chapter 70 aid received in FY23 is being used</a:t>
            </a:r>
          </a:p>
          <a:p>
            <a:pPr>
              <a:buFont typeface="Wingdings" panose="05000000000000000000" pitchFamily="2" charset="2"/>
              <a:buChar char="Ø"/>
            </a:pPr>
            <a:r>
              <a:rPr lang="en-US" dirty="0">
                <a:solidFill>
                  <a:srgbClr val="101D35"/>
                </a:solidFill>
                <a:latin typeface="Quattrocento Sans"/>
              </a:rPr>
              <a:t>Same type of budget information districts were asked to provide in FY22 SOA Amendments </a:t>
            </a:r>
          </a:p>
          <a:p>
            <a:pPr lvl="1">
              <a:buFont typeface="Wingdings" panose="05000000000000000000" pitchFamily="2" charset="2"/>
              <a:buChar char="§"/>
            </a:pPr>
            <a:r>
              <a:rPr lang="en-US" dirty="0">
                <a:solidFill>
                  <a:srgbClr val="101D35"/>
                </a:solidFill>
                <a:latin typeface="Quattrocento Sans"/>
              </a:rPr>
              <a:t>this year documenting expenditures for FY23  </a:t>
            </a:r>
            <a:r>
              <a:rPr lang="en-US" i="1" dirty="0">
                <a:solidFill>
                  <a:srgbClr val="101D35"/>
                </a:solidFill>
                <a:latin typeface="Quattrocento Sans"/>
              </a:rPr>
              <a:t>(i.e. July 1, 2022 – June 30, 2023)</a:t>
            </a:r>
          </a:p>
        </p:txBody>
      </p:sp>
    </p:spTree>
    <p:extLst>
      <p:ext uri="{BB962C8B-B14F-4D97-AF65-F5344CB8AC3E}">
        <p14:creationId xmlns:p14="http://schemas.microsoft.com/office/powerpoint/2010/main" val="3055040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DD055-054A-45E5-9147-ECFB12B63226}"/>
              </a:ext>
            </a:extLst>
          </p:cNvPr>
          <p:cNvSpPr>
            <a:spLocks noGrp="1"/>
          </p:cNvSpPr>
          <p:nvPr>
            <p:ph type="title"/>
          </p:nvPr>
        </p:nvSpPr>
        <p:spPr/>
        <p:txBody>
          <a:bodyPr/>
          <a:lstStyle/>
          <a:p>
            <a:r>
              <a:rPr lang="en-US"/>
              <a:t>FY23 Budget Template</a:t>
            </a:r>
          </a:p>
        </p:txBody>
      </p:sp>
      <p:pic>
        <p:nvPicPr>
          <p:cNvPr id="5" name="Content Placeholder 4" descr="fy 23 budget template">
            <a:extLst>
              <a:ext uri="{FF2B5EF4-FFF2-40B4-BE49-F238E27FC236}">
                <a16:creationId xmlns:a16="http://schemas.microsoft.com/office/drawing/2014/main" id="{3FAAD156-CC6F-47D8-AE85-68BC661F48FA}"/>
              </a:ext>
            </a:extLst>
          </p:cNvPr>
          <p:cNvPicPr>
            <a:picLocks noGrp="1" noChangeAspect="1"/>
          </p:cNvPicPr>
          <p:nvPr>
            <p:ph idx="1"/>
          </p:nvPr>
        </p:nvPicPr>
        <p:blipFill>
          <a:blip r:embed="rId3"/>
          <a:stretch>
            <a:fillRect/>
          </a:stretch>
        </p:blipFill>
        <p:spPr>
          <a:xfrm>
            <a:off x="223281" y="2568102"/>
            <a:ext cx="11794476" cy="3103124"/>
          </a:xfrm>
        </p:spPr>
      </p:pic>
    </p:spTree>
    <p:extLst>
      <p:ext uri="{BB962C8B-B14F-4D97-AF65-F5344CB8AC3E}">
        <p14:creationId xmlns:p14="http://schemas.microsoft.com/office/powerpoint/2010/main" val="70121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659763-C89B-46B8-9EC0-E7CE004AC3EF}"/>
              </a:ext>
            </a:extLst>
          </p:cNvPr>
          <p:cNvSpPr>
            <a:spLocks noGrp="1"/>
          </p:cNvSpPr>
          <p:nvPr>
            <p:ph type="title"/>
          </p:nvPr>
        </p:nvSpPr>
        <p:spPr/>
        <p:txBody>
          <a:bodyPr>
            <a:normAutofit/>
          </a:bodyPr>
          <a:lstStyle/>
          <a:p>
            <a:r>
              <a:rPr lang="en-US"/>
              <a:t>If you want to review your FY22 budget</a:t>
            </a:r>
          </a:p>
        </p:txBody>
      </p:sp>
      <p:sp>
        <p:nvSpPr>
          <p:cNvPr id="2" name="TextBox 1">
            <a:extLst>
              <a:ext uri="{FF2B5EF4-FFF2-40B4-BE49-F238E27FC236}">
                <a16:creationId xmlns:a16="http://schemas.microsoft.com/office/drawing/2014/main" id="{B30D1035-88B0-4AF9-A402-E3F827ECA70A}"/>
              </a:ext>
            </a:extLst>
          </p:cNvPr>
          <p:cNvSpPr txBox="1"/>
          <p:nvPr/>
        </p:nvSpPr>
        <p:spPr>
          <a:xfrm>
            <a:off x="3744494" y="2096429"/>
            <a:ext cx="2656306" cy="369332"/>
          </a:xfrm>
          <a:prstGeom prst="rect">
            <a:avLst/>
          </a:prstGeom>
          <a:solidFill>
            <a:schemeClr val="bg1"/>
          </a:solidFill>
        </p:spPr>
        <p:txBody>
          <a:bodyPr wrap="square" rtlCol="0">
            <a:spAutoFit/>
          </a:bodyPr>
          <a:lstStyle/>
          <a:p>
            <a:r>
              <a:rPr lang="en-US" dirty="0"/>
              <a:t>             District C</a:t>
            </a:r>
          </a:p>
        </p:txBody>
      </p:sp>
      <p:pic>
        <p:nvPicPr>
          <p:cNvPr id="11" name="Content Placeholder 10" descr="if you want to review your fy22 budget">
            <a:extLst>
              <a:ext uri="{FF2B5EF4-FFF2-40B4-BE49-F238E27FC236}">
                <a16:creationId xmlns:a16="http://schemas.microsoft.com/office/drawing/2014/main" id="{5D144123-3336-4501-9D8C-19B93B96830E}"/>
              </a:ext>
            </a:extLst>
          </p:cNvPr>
          <p:cNvPicPr>
            <a:picLocks noGrp="1" noChangeAspect="1"/>
          </p:cNvPicPr>
          <p:nvPr>
            <p:ph idx="1"/>
          </p:nvPr>
        </p:nvPicPr>
        <p:blipFill>
          <a:blip r:embed="rId3"/>
          <a:stretch>
            <a:fillRect/>
          </a:stretch>
        </p:blipFill>
        <p:spPr>
          <a:xfrm>
            <a:off x="100361" y="2082575"/>
            <a:ext cx="11812859" cy="4410299"/>
          </a:xfrm>
        </p:spPr>
      </p:pic>
    </p:spTree>
    <p:extLst>
      <p:ext uri="{BB962C8B-B14F-4D97-AF65-F5344CB8AC3E}">
        <p14:creationId xmlns:p14="http://schemas.microsoft.com/office/powerpoint/2010/main" val="267640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A212-3EDB-4BE9-97C6-ACD5F5E6409E}"/>
              </a:ext>
            </a:extLst>
          </p:cNvPr>
          <p:cNvSpPr>
            <a:spLocks noGrp="1"/>
          </p:cNvSpPr>
          <p:nvPr>
            <p:ph type="title"/>
          </p:nvPr>
        </p:nvSpPr>
        <p:spPr/>
        <p:txBody>
          <a:bodyPr/>
          <a:lstStyle/>
          <a:p>
            <a:r>
              <a:rPr lang="en-US"/>
              <a:t>Before you leave your budget tables!</a:t>
            </a:r>
          </a:p>
        </p:txBody>
      </p:sp>
      <p:sp>
        <p:nvSpPr>
          <p:cNvPr id="2" name="Content Placeholder 1">
            <a:extLst>
              <a:ext uri="{FF2B5EF4-FFF2-40B4-BE49-F238E27FC236}">
                <a16:creationId xmlns:a16="http://schemas.microsoft.com/office/drawing/2014/main" id="{0E389CDB-EA42-4329-B9EE-4C998829C537}"/>
              </a:ext>
            </a:extLst>
          </p:cNvPr>
          <p:cNvSpPr>
            <a:spLocks noGrp="1"/>
          </p:cNvSpPr>
          <p:nvPr>
            <p:ph idx="1"/>
          </p:nvPr>
        </p:nvSpPr>
        <p:spPr/>
        <p:txBody>
          <a:bodyPr/>
          <a:lstStyle/>
          <a:p>
            <a:endParaRPr lang="en-US"/>
          </a:p>
          <a:p>
            <a:r>
              <a:rPr lang="en-US"/>
              <a:t>Calculate the total amount in the Local Funds (including Ch 70) column across all EBPs in your plan and write down the number</a:t>
            </a:r>
          </a:p>
          <a:p>
            <a:endParaRPr lang="en-US"/>
          </a:p>
          <a:p>
            <a:r>
              <a:rPr lang="en-US"/>
              <a:t>You’ll need the number to complete the next section</a:t>
            </a:r>
          </a:p>
        </p:txBody>
      </p:sp>
    </p:spTree>
    <p:extLst>
      <p:ext uri="{BB962C8B-B14F-4D97-AF65-F5344CB8AC3E}">
        <p14:creationId xmlns:p14="http://schemas.microsoft.com/office/powerpoint/2010/main" val="260168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00502-FB42-4363-B2C2-0417A63A5FE3}"/>
              </a:ext>
            </a:extLst>
          </p:cNvPr>
          <p:cNvSpPr>
            <a:spLocks noGrp="1"/>
          </p:cNvSpPr>
          <p:nvPr>
            <p:ph type="title"/>
          </p:nvPr>
        </p:nvSpPr>
        <p:spPr/>
        <p:txBody>
          <a:bodyPr/>
          <a:lstStyle/>
          <a:p>
            <a:r>
              <a:rPr lang="en-US"/>
              <a:t>Before we get started….</a:t>
            </a:r>
          </a:p>
        </p:txBody>
      </p:sp>
      <p:sp>
        <p:nvSpPr>
          <p:cNvPr id="2" name="Content Placeholder 1">
            <a:extLst>
              <a:ext uri="{FF2B5EF4-FFF2-40B4-BE49-F238E27FC236}">
                <a16:creationId xmlns:a16="http://schemas.microsoft.com/office/drawing/2014/main" id="{A8A6BCD9-72CB-4872-81CC-FF2C99C0924B}"/>
              </a:ext>
            </a:extLst>
          </p:cNvPr>
          <p:cNvSpPr>
            <a:spLocks noGrp="1"/>
          </p:cNvSpPr>
          <p:nvPr>
            <p:ph idx="1"/>
          </p:nvPr>
        </p:nvSpPr>
        <p:spPr/>
        <p:txBody>
          <a:bodyPr>
            <a:normAutofit/>
          </a:bodyPr>
          <a:lstStyle/>
          <a:p>
            <a:pPr marL="0" indent="0">
              <a:buNone/>
            </a:pPr>
            <a:endParaRPr lang="en-US" dirty="0"/>
          </a:p>
          <a:p>
            <a:pPr>
              <a:buFont typeface="Wingdings" panose="05000000000000000000" pitchFamily="2" charset="2"/>
              <a:buChar char="Ø"/>
            </a:pPr>
            <a:r>
              <a:rPr lang="en-US" dirty="0"/>
              <a:t> </a:t>
            </a:r>
            <a:r>
              <a:rPr lang="en-US" sz="3200" dirty="0"/>
              <a:t>A brief word about the FY23 SOA Progress Report</a:t>
            </a:r>
          </a:p>
          <a:p>
            <a:pPr>
              <a:buFont typeface="Wingdings" panose="05000000000000000000" pitchFamily="2" charset="2"/>
              <a:buChar char="Ø"/>
            </a:pPr>
            <a:r>
              <a:rPr lang="en-US" sz="3200" dirty="0"/>
              <a:t> Meet DESE’s SOA Team</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96335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A212-3EDB-4BE9-97C6-ACD5F5E6409E}"/>
              </a:ext>
            </a:extLst>
          </p:cNvPr>
          <p:cNvSpPr>
            <a:spLocks noGrp="1"/>
          </p:cNvSpPr>
          <p:nvPr>
            <p:ph type="title"/>
          </p:nvPr>
        </p:nvSpPr>
        <p:spPr/>
        <p:txBody>
          <a:bodyPr/>
          <a:lstStyle/>
          <a:p>
            <a:r>
              <a:rPr lang="en-US"/>
              <a:t>Here’s an example</a:t>
            </a:r>
          </a:p>
        </p:txBody>
      </p:sp>
      <p:graphicFrame>
        <p:nvGraphicFramePr>
          <p:cNvPr id="6" name="Table 6">
            <a:extLst>
              <a:ext uri="{FF2B5EF4-FFF2-40B4-BE49-F238E27FC236}">
                <a16:creationId xmlns:a16="http://schemas.microsoft.com/office/drawing/2014/main" id="{B86662A5-1246-4E9C-8C0B-36CF4D2C8F2D}"/>
              </a:ext>
            </a:extLst>
          </p:cNvPr>
          <p:cNvGraphicFramePr>
            <a:graphicFrameLocks noGrp="1"/>
          </p:cNvGraphicFramePr>
          <p:nvPr>
            <p:extLst>
              <p:ext uri="{D42A27DB-BD31-4B8C-83A1-F6EECF244321}">
                <p14:modId xmlns:p14="http://schemas.microsoft.com/office/powerpoint/2010/main" val="2188077226"/>
              </p:ext>
            </p:extLst>
          </p:nvPr>
        </p:nvGraphicFramePr>
        <p:xfrm>
          <a:off x="838200" y="1989666"/>
          <a:ext cx="10668000" cy="3865036"/>
        </p:xfrm>
        <a:graphic>
          <a:graphicData uri="http://schemas.openxmlformats.org/drawingml/2006/table">
            <a:tbl>
              <a:tblPr firstRow="1" bandRow="1">
                <a:tableStyleId>{5C22544A-7EE6-4342-B048-85BDC9FD1C3A}</a:tableStyleId>
              </a:tblPr>
              <a:tblGrid>
                <a:gridCol w="2286912">
                  <a:extLst>
                    <a:ext uri="{9D8B030D-6E8A-4147-A177-3AD203B41FA5}">
                      <a16:colId xmlns:a16="http://schemas.microsoft.com/office/drawing/2014/main" val="2969439745"/>
                    </a:ext>
                  </a:extLst>
                </a:gridCol>
                <a:gridCol w="1578422">
                  <a:extLst>
                    <a:ext uri="{9D8B030D-6E8A-4147-A177-3AD203B41FA5}">
                      <a16:colId xmlns:a16="http://schemas.microsoft.com/office/drawing/2014/main" val="3795773440"/>
                    </a:ext>
                  </a:extLst>
                </a:gridCol>
                <a:gridCol w="1526157">
                  <a:extLst>
                    <a:ext uri="{9D8B030D-6E8A-4147-A177-3AD203B41FA5}">
                      <a16:colId xmlns:a16="http://schemas.microsoft.com/office/drawing/2014/main" val="1732246554"/>
                    </a:ext>
                  </a:extLst>
                </a:gridCol>
                <a:gridCol w="1275282">
                  <a:extLst>
                    <a:ext uri="{9D8B030D-6E8A-4147-A177-3AD203B41FA5}">
                      <a16:colId xmlns:a16="http://schemas.microsoft.com/office/drawing/2014/main" val="4153938003"/>
                    </a:ext>
                  </a:extLst>
                </a:gridCol>
                <a:gridCol w="1471568">
                  <a:extLst>
                    <a:ext uri="{9D8B030D-6E8A-4147-A177-3AD203B41FA5}">
                      <a16:colId xmlns:a16="http://schemas.microsoft.com/office/drawing/2014/main" val="343036761"/>
                    </a:ext>
                  </a:extLst>
                </a:gridCol>
                <a:gridCol w="1328709">
                  <a:extLst>
                    <a:ext uri="{9D8B030D-6E8A-4147-A177-3AD203B41FA5}">
                      <a16:colId xmlns:a16="http://schemas.microsoft.com/office/drawing/2014/main" val="4149759034"/>
                    </a:ext>
                  </a:extLst>
                </a:gridCol>
                <a:gridCol w="1200950">
                  <a:extLst>
                    <a:ext uri="{9D8B030D-6E8A-4147-A177-3AD203B41FA5}">
                      <a16:colId xmlns:a16="http://schemas.microsoft.com/office/drawing/2014/main" val="1770190580"/>
                    </a:ext>
                  </a:extLst>
                </a:gridCol>
              </a:tblGrid>
              <a:tr h="966259">
                <a:tc>
                  <a:txBody>
                    <a:bodyPr/>
                    <a:lstStyle/>
                    <a:p>
                      <a:r>
                        <a:rPr lang="en-US" sz="2000"/>
                        <a:t>EBP Budget Items</a:t>
                      </a:r>
                    </a:p>
                  </a:txBody>
                  <a:tcPr/>
                </a:tc>
                <a:tc>
                  <a:txBody>
                    <a:bodyPr/>
                    <a:lstStyle/>
                    <a:p>
                      <a:pPr algn="ctr"/>
                      <a:r>
                        <a:rPr lang="en-US" sz="2000"/>
                        <a:t>Local Funds (CH 70)</a:t>
                      </a:r>
                    </a:p>
                  </a:txBody>
                  <a:tcPr/>
                </a:tc>
                <a:tc>
                  <a:txBody>
                    <a:bodyPr/>
                    <a:lstStyle/>
                    <a:p>
                      <a:pPr algn="ctr"/>
                      <a:r>
                        <a:rPr lang="en-US" sz="2000"/>
                        <a:t>ESSER II</a:t>
                      </a:r>
                    </a:p>
                  </a:txBody>
                  <a:tcPr/>
                </a:tc>
                <a:tc>
                  <a:txBody>
                    <a:bodyPr/>
                    <a:lstStyle/>
                    <a:p>
                      <a:pPr algn="ctr"/>
                      <a:r>
                        <a:rPr lang="en-US" sz="2000"/>
                        <a:t>ESSER III</a:t>
                      </a:r>
                    </a:p>
                  </a:txBody>
                  <a:tcPr/>
                </a:tc>
                <a:tc>
                  <a:txBody>
                    <a:bodyPr/>
                    <a:lstStyle/>
                    <a:p>
                      <a:pPr algn="ctr"/>
                      <a:r>
                        <a:rPr lang="en-US" sz="2000"/>
                        <a:t>Federal Grants</a:t>
                      </a:r>
                    </a:p>
                  </a:txBody>
                  <a:tcPr/>
                </a:tc>
                <a:tc>
                  <a:txBody>
                    <a:bodyPr/>
                    <a:lstStyle/>
                    <a:p>
                      <a:pPr algn="ctr"/>
                      <a:r>
                        <a:rPr lang="en-US" sz="2000"/>
                        <a:t>State Grants</a:t>
                      </a:r>
                    </a:p>
                  </a:txBody>
                  <a:tcPr/>
                </a:tc>
                <a:tc>
                  <a:txBody>
                    <a:bodyPr/>
                    <a:lstStyle/>
                    <a:p>
                      <a:pPr algn="ctr"/>
                      <a:r>
                        <a:rPr lang="en-US" sz="2000"/>
                        <a:t>Other</a:t>
                      </a:r>
                    </a:p>
                  </a:txBody>
                  <a:tcPr/>
                </a:tc>
                <a:extLst>
                  <a:ext uri="{0D108BD9-81ED-4DB2-BD59-A6C34878D82A}">
                    <a16:rowId xmlns:a16="http://schemas.microsoft.com/office/drawing/2014/main" val="1114811693"/>
                  </a:ext>
                </a:extLst>
              </a:tr>
              <a:tr h="966259">
                <a:tc>
                  <a:txBody>
                    <a:bodyPr/>
                    <a:lstStyle/>
                    <a:p>
                      <a:r>
                        <a:rPr lang="en-US" sz="2000"/>
                        <a:t>HQIM Implementation</a:t>
                      </a:r>
                    </a:p>
                  </a:txBody>
                  <a:tcPr/>
                </a:tc>
                <a:tc>
                  <a:txBody>
                    <a:bodyPr/>
                    <a:lstStyle/>
                    <a:p>
                      <a:r>
                        <a:rPr lang="en-US" sz="2000"/>
                        <a:t>$900,000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$500,000</a:t>
                      </a:r>
                    </a:p>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a:p>
                  </a:txBody>
                  <a:tcPr/>
                </a:tc>
                <a:extLst>
                  <a:ext uri="{0D108BD9-81ED-4DB2-BD59-A6C34878D82A}">
                    <a16:rowId xmlns:a16="http://schemas.microsoft.com/office/drawing/2014/main" val="1409407459"/>
                  </a:ext>
                </a:extLst>
              </a:tr>
              <a:tr h="966259">
                <a:tc>
                  <a:txBody>
                    <a:bodyPr/>
                    <a:lstStyle/>
                    <a:p>
                      <a:r>
                        <a:rPr lang="en-US" sz="2000"/>
                        <a:t>SEL &amp; Mental Health</a:t>
                      </a:r>
                    </a:p>
                  </a:txBody>
                  <a:tcPr/>
                </a:tc>
                <a:tc>
                  <a:txBody>
                    <a:bodyPr/>
                    <a:lstStyle/>
                    <a:p>
                      <a:r>
                        <a:rPr lang="en-US" sz="2000"/>
                        <a:t>$800,000</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a:p>
                  </a:txBody>
                  <a:tcPr/>
                </a:tc>
                <a:extLst>
                  <a:ext uri="{0D108BD9-81ED-4DB2-BD59-A6C34878D82A}">
                    <a16:rowId xmlns:a16="http://schemas.microsoft.com/office/drawing/2014/main" val="975438254"/>
                  </a:ext>
                </a:extLst>
              </a:tr>
              <a:tr h="966259">
                <a:tc>
                  <a:txBody>
                    <a:bodyPr/>
                    <a:lstStyle/>
                    <a:p>
                      <a:r>
                        <a:rPr lang="en-US" sz="2000"/>
                        <a:t>Co-Teaching &amp; Inclusion</a:t>
                      </a:r>
                    </a:p>
                  </a:txBody>
                  <a:tcPr/>
                </a:tc>
                <a:tc>
                  <a:txBody>
                    <a:bodyPr/>
                    <a:lstStyle/>
                    <a:p>
                      <a:r>
                        <a:rPr lang="en-US" sz="2000"/>
                        <a:t>$1,100,000</a:t>
                      </a:r>
                    </a:p>
                  </a:txBody>
                  <a:tcPr/>
                </a:tc>
                <a:tc>
                  <a:txBody>
                    <a:bodyPr/>
                    <a:lstStyle/>
                    <a:p>
                      <a:endParaRPr lang="en-US" sz="2000"/>
                    </a:p>
                  </a:txBody>
                  <a:tcPr/>
                </a:tc>
                <a:tc>
                  <a:txBody>
                    <a:bodyPr/>
                    <a:lstStyle/>
                    <a:p>
                      <a:r>
                        <a:rPr lang="en-US" sz="2000"/>
                        <a:t>$500,000</a:t>
                      </a:r>
                    </a:p>
                  </a:txBody>
                  <a:tcPr/>
                </a:tc>
                <a:tc>
                  <a:txBody>
                    <a:bodyPr/>
                    <a:lstStyle/>
                    <a:p>
                      <a:endParaRPr lang="en-US" sz="2000"/>
                    </a:p>
                  </a:txBody>
                  <a:tcPr/>
                </a:tc>
                <a:tc>
                  <a:txBody>
                    <a:bodyPr/>
                    <a:lstStyle/>
                    <a:p>
                      <a:r>
                        <a:rPr lang="en-US" sz="2000"/>
                        <a:t>$100,000</a:t>
                      </a:r>
                    </a:p>
                  </a:txBody>
                  <a:tcPr/>
                </a:tc>
                <a:tc>
                  <a:txBody>
                    <a:bodyPr/>
                    <a:lstStyle/>
                    <a:p>
                      <a:endParaRPr lang="en-US"/>
                    </a:p>
                  </a:txBody>
                  <a:tcPr/>
                </a:tc>
                <a:extLst>
                  <a:ext uri="{0D108BD9-81ED-4DB2-BD59-A6C34878D82A}">
                    <a16:rowId xmlns:a16="http://schemas.microsoft.com/office/drawing/2014/main" val="2952938368"/>
                  </a:ext>
                </a:extLst>
              </a:tr>
            </a:tbl>
          </a:graphicData>
        </a:graphic>
      </p:graphicFrame>
      <p:sp>
        <p:nvSpPr>
          <p:cNvPr id="7" name="Rectangle: Rounded Corners 6" descr="local funds example">
            <a:extLst>
              <a:ext uri="{FF2B5EF4-FFF2-40B4-BE49-F238E27FC236}">
                <a16:creationId xmlns:a16="http://schemas.microsoft.com/office/drawing/2014/main" id="{7456BE22-98D4-4363-9261-6BBF3FED072F}"/>
              </a:ext>
            </a:extLst>
          </p:cNvPr>
          <p:cNvSpPr/>
          <p:nvPr/>
        </p:nvSpPr>
        <p:spPr>
          <a:xfrm>
            <a:off x="3162300" y="2959100"/>
            <a:ext cx="1435100" cy="2781300"/>
          </a:xfrm>
          <a:prstGeom prst="round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9C62E2B-4A84-4F2F-863F-97F51C2BA720}"/>
              </a:ext>
              <a:ext uri="{C183D7F6-B498-43B3-948B-1728B52AA6E4}">
                <adec:decorative xmlns:adec="http://schemas.microsoft.com/office/drawing/2017/decorative" val="1"/>
              </a:ext>
            </a:extLst>
          </p:cNvPr>
          <p:cNvCxnSpPr>
            <a:cxnSpLocks/>
          </p:cNvCxnSpPr>
          <p:nvPr/>
        </p:nvCxnSpPr>
        <p:spPr>
          <a:xfrm>
            <a:off x="3822700" y="5740400"/>
            <a:ext cx="0" cy="381000"/>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16C8FE-12C6-4057-A0D8-63F61FCBD2FB}"/>
              </a:ext>
            </a:extLst>
          </p:cNvPr>
          <p:cNvSpPr txBox="1"/>
          <p:nvPr/>
        </p:nvSpPr>
        <p:spPr>
          <a:xfrm>
            <a:off x="406400" y="6031209"/>
            <a:ext cx="10947400" cy="461665"/>
          </a:xfrm>
          <a:prstGeom prst="rect">
            <a:avLst/>
          </a:prstGeom>
          <a:noFill/>
        </p:spPr>
        <p:txBody>
          <a:bodyPr wrap="square" rtlCol="0">
            <a:spAutoFit/>
          </a:bodyPr>
          <a:lstStyle/>
          <a:p>
            <a:pPr algn="ctr"/>
            <a:r>
              <a:rPr lang="en-US" sz="2400" b="1">
                <a:solidFill>
                  <a:schemeClr val="accent2">
                    <a:lumMod val="75000"/>
                  </a:schemeClr>
                </a:solidFill>
              </a:rPr>
              <a:t>$2,800,000 in locally appropriated funds detailed in SOA Plan</a:t>
            </a:r>
          </a:p>
        </p:txBody>
      </p:sp>
    </p:spTree>
    <p:extLst>
      <p:ext uri="{BB962C8B-B14F-4D97-AF65-F5344CB8AC3E}">
        <p14:creationId xmlns:p14="http://schemas.microsoft.com/office/powerpoint/2010/main" val="29685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6BCA4A-AAE4-4B22-B33C-FABCDF8FE5AE}"/>
              </a:ext>
            </a:extLst>
          </p:cNvPr>
          <p:cNvSpPr>
            <a:spLocks noGrp="1"/>
          </p:cNvSpPr>
          <p:nvPr>
            <p:ph type="title"/>
          </p:nvPr>
        </p:nvSpPr>
        <p:spPr/>
        <p:txBody>
          <a:bodyPr>
            <a:noAutofit/>
          </a:bodyPr>
          <a:lstStyle/>
          <a:p>
            <a:r>
              <a:rPr lang="en-US" sz="2800"/>
              <a:t>Section 4:  Other Uses of Additional Chapter 70 Funds in FY23</a:t>
            </a:r>
          </a:p>
        </p:txBody>
      </p:sp>
      <p:sp>
        <p:nvSpPr>
          <p:cNvPr id="4" name="Content Placeholder 3">
            <a:extLst>
              <a:ext uri="{FF2B5EF4-FFF2-40B4-BE49-F238E27FC236}">
                <a16:creationId xmlns:a16="http://schemas.microsoft.com/office/drawing/2014/main" id="{092D1E16-0B94-4591-92FA-BCBB903F773B}"/>
              </a:ext>
            </a:extLst>
          </p:cNvPr>
          <p:cNvSpPr>
            <a:spLocks noGrp="1"/>
          </p:cNvSpPr>
          <p:nvPr>
            <p:ph idx="1"/>
          </p:nvPr>
        </p:nvSpPr>
        <p:spPr/>
        <p:txBody>
          <a:bodyPr>
            <a:normAutofit/>
          </a:bodyPr>
          <a:lstStyle/>
          <a:p>
            <a:pPr marL="0" indent="0">
              <a:buNone/>
            </a:pPr>
            <a:r>
              <a:rPr lang="en-US" cap="small">
                <a:solidFill>
                  <a:srgbClr val="C00000"/>
                </a:solidFill>
              </a:rPr>
              <a:t>New Section! </a:t>
            </a:r>
            <a:endParaRPr lang="en-US" cap="small"/>
          </a:p>
          <a:p>
            <a:pPr>
              <a:buFont typeface="Wingdings" panose="05000000000000000000" pitchFamily="2" charset="2"/>
              <a:buChar char="Ø"/>
            </a:pPr>
            <a:r>
              <a:rPr lang="en-US"/>
              <a:t>Student Opportunity Act represents a significant new and ongoing investment for education</a:t>
            </a:r>
          </a:p>
          <a:p>
            <a:pPr>
              <a:buFont typeface="Wingdings" panose="05000000000000000000" pitchFamily="2" charset="2"/>
              <a:buChar char="Ø"/>
            </a:pPr>
            <a:r>
              <a:rPr lang="en-US"/>
              <a:t>Some districts’ budget expenditures in FY22 SOA Amendments reported expenditures of locally appropriated funds (including Chapter 70 aid) that was below the additional amount received in FY22. </a:t>
            </a:r>
          </a:p>
          <a:p>
            <a:pPr>
              <a:buFont typeface="Wingdings" panose="05000000000000000000" pitchFamily="2" charset="2"/>
              <a:buChar char="Ø"/>
            </a:pPr>
            <a:r>
              <a:rPr lang="en-US"/>
              <a:t>Legislature and other stakeholders are looking for a more complete understanding of how SOA funds are utilized</a:t>
            </a:r>
          </a:p>
          <a:p>
            <a:pPr>
              <a:buFont typeface="Wingdings" panose="05000000000000000000" pitchFamily="2" charset="2"/>
              <a:buChar char="Ø"/>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51975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FE5E4-1AC1-41F8-A359-3F821993A451}"/>
              </a:ext>
            </a:extLst>
          </p:cNvPr>
          <p:cNvSpPr>
            <a:spLocks noGrp="1"/>
          </p:cNvSpPr>
          <p:nvPr>
            <p:ph type="title"/>
          </p:nvPr>
        </p:nvSpPr>
        <p:spPr/>
        <p:txBody>
          <a:bodyPr>
            <a:normAutofit/>
          </a:bodyPr>
          <a:lstStyle/>
          <a:p>
            <a:r>
              <a:rPr lang="en-US" sz="3200"/>
              <a:t>Will my district need to provide additional information?</a:t>
            </a:r>
          </a:p>
        </p:txBody>
      </p:sp>
      <p:sp>
        <p:nvSpPr>
          <p:cNvPr id="2" name="Content Placeholder 1">
            <a:extLst>
              <a:ext uri="{FF2B5EF4-FFF2-40B4-BE49-F238E27FC236}">
                <a16:creationId xmlns:a16="http://schemas.microsoft.com/office/drawing/2014/main" id="{0F8B09A5-C837-4C2A-B5DF-7623891447D8}"/>
              </a:ext>
            </a:extLst>
          </p:cNvPr>
          <p:cNvSpPr>
            <a:spLocks noGrp="1"/>
          </p:cNvSpPr>
          <p:nvPr>
            <p:ph idx="1"/>
          </p:nvPr>
        </p:nvSpPr>
        <p:spPr>
          <a:xfrm>
            <a:off x="419100" y="2010784"/>
            <a:ext cx="11353800" cy="3716916"/>
          </a:xfrm>
        </p:spPr>
        <p:txBody>
          <a:bodyPr>
            <a:normAutofit fontScale="25000" lnSpcReduction="20000"/>
          </a:bodyPr>
          <a:lstStyle/>
          <a:p>
            <a:pPr marL="0" indent="0">
              <a:buNone/>
            </a:pPr>
            <a:endParaRPr lang="en-US" sz="2400" dirty="0"/>
          </a:p>
          <a:p>
            <a:pPr marL="0" indent="0">
              <a:lnSpc>
                <a:spcPct val="120000"/>
              </a:lnSpc>
              <a:buNone/>
            </a:pPr>
            <a:r>
              <a:rPr lang="en-US" sz="7200" dirty="0"/>
              <a:t>Step 1:  What is the total of FY23 budget expenditures that come from your FY23 EBP-specific budgets?  </a:t>
            </a:r>
            <a:r>
              <a:rPr lang="en-US" sz="7200" i="1" dirty="0">
                <a:solidFill>
                  <a:srgbClr val="C00000"/>
                </a:solidFill>
              </a:rPr>
              <a:t>(e.g., the $2,800,000 from example on Slide 30)</a:t>
            </a:r>
          </a:p>
          <a:p>
            <a:pPr marL="0" indent="0">
              <a:lnSpc>
                <a:spcPct val="120000"/>
              </a:lnSpc>
              <a:buNone/>
            </a:pPr>
            <a:endParaRPr lang="en-US" sz="7200" i="1" dirty="0"/>
          </a:p>
          <a:p>
            <a:pPr marL="0" indent="0">
              <a:lnSpc>
                <a:spcPct val="120000"/>
              </a:lnSpc>
              <a:buNone/>
            </a:pPr>
            <a:r>
              <a:rPr lang="en-US" sz="7200" dirty="0"/>
              <a:t>Step 2:  Is that amount greater than your districts FY23 Chapter 70 aid increase?</a:t>
            </a:r>
          </a:p>
          <a:p>
            <a:pPr lvl="1">
              <a:lnSpc>
                <a:spcPct val="120000"/>
              </a:lnSpc>
              <a:buFont typeface="Wingdings" panose="05000000000000000000" pitchFamily="2" charset="2"/>
              <a:buChar char="Ø"/>
            </a:pPr>
            <a:r>
              <a:rPr lang="en-US" sz="7200" b="1" dirty="0"/>
              <a:t>If yes:</a:t>
            </a:r>
            <a:r>
              <a:rPr lang="en-US" sz="7200" dirty="0"/>
              <a:t>  No additional information is required</a:t>
            </a:r>
          </a:p>
          <a:p>
            <a:pPr lvl="1">
              <a:lnSpc>
                <a:spcPct val="120000"/>
              </a:lnSpc>
              <a:buFont typeface="Wingdings" panose="05000000000000000000" pitchFamily="2" charset="2"/>
              <a:buChar char="Ø"/>
            </a:pPr>
            <a:r>
              <a:rPr lang="en-US" sz="7200" b="1" dirty="0"/>
              <a:t>If no:  </a:t>
            </a:r>
            <a:r>
              <a:rPr lang="en-US" sz="7200" dirty="0"/>
              <a:t>Your district will be asked to provide additional information</a:t>
            </a:r>
          </a:p>
          <a:p>
            <a:pPr marL="457200" lvl="1" indent="0">
              <a:lnSpc>
                <a:spcPct val="120000"/>
              </a:lnSpc>
              <a:buNone/>
            </a:pPr>
            <a:r>
              <a:rPr lang="en-US" sz="7200" i="1" dirty="0">
                <a:solidFill>
                  <a:srgbClr val="C00000"/>
                </a:solidFill>
              </a:rPr>
              <a:t>(The district from the example on Slide 30 is receiving $4,000,000.  It would reply No and will be required to provide additional information)</a:t>
            </a:r>
          </a:p>
          <a:p>
            <a:pPr marL="457200" lvl="1" indent="0">
              <a:lnSpc>
                <a:spcPct val="120000"/>
              </a:lnSpc>
              <a:buNone/>
            </a:pPr>
            <a:endParaRPr lang="en-US" sz="7200" dirty="0"/>
          </a:p>
          <a:p>
            <a:pPr marL="0" indent="0">
              <a:lnSpc>
                <a:spcPct val="120000"/>
              </a:lnSpc>
              <a:buNone/>
            </a:pPr>
            <a:r>
              <a:rPr lang="en-US" sz="6400" b="1" i="1" dirty="0"/>
              <a:t>Where can I find my district’s FY23 Chapter 70 aid increase?  </a:t>
            </a:r>
            <a:r>
              <a:rPr lang="en-US" sz="6400" i="1" dirty="0"/>
              <a:t>The </a:t>
            </a:r>
            <a:r>
              <a:rPr lang="en-US" sz="6400" i="1" dirty="0">
                <a:hlinkClick r:id="rId3"/>
              </a:rPr>
              <a:t>FY2023 Chapter 70 Aid and Net Spending</a:t>
            </a:r>
            <a:r>
              <a:rPr lang="en-US" sz="6400" i="1" dirty="0"/>
              <a:t> file lists each district’s FY23 Chapter 70 aid increase in the </a:t>
            </a:r>
            <a:r>
              <a:rPr lang="en-US" sz="6400" i="1" u="sng" dirty="0"/>
              <a:t>Change in Aid </a:t>
            </a:r>
            <a:r>
              <a:rPr lang="en-US" sz="6400" i="1" dirty="0"/>
              <a:t>column (Column N) in the </a:t>
            </a:r>
            <a:r>
              <a:rPr lang="en-US" sz="6400" i="1" u="sng" dirty="0"/>
              <a:t>Comparison to FY22 </a:t>
            </a:r>
            <a:r>
              <a:rPr lang="en-US" sz="6400" i="1" dirty="0"/>
              <a:t>tab</a:t>
            </a:r>
          </a:p>
        </p:txBody>
      </p:sp>
    </p:spTree>
    <p:extLst>
      <p:ext uri="{BB962C8B-B14F-4D97-AF65-F5344CB8AC3E}">
        <p14:creationId xmlns:p14="http://schemas.microsoft.com/office/powerpoint/2010/main" val="871356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A1AA6-CC3E-418B-8DE9-4D03079F2A81}"/>
              </a:ext>
            </a:extLst>
          </p:cNvPr>
          <p:cNvSpPr>
            <a:spLocks noGrp="1"/>
          </p:cNvSpPr>
          <p:nvPr>
            <p:ph type="title"/>
          </p:nvPr>
        </p:nvSpPr>
        <p:spPr/>
        <p:txBody>
          <a:bodyPr>
            <a:noAutofit/>
          </a:bodyPr>
          <a:lstStyle/>
          <a:p>
            <a:r>
              <a:rPr lang="en-US" sz="3200"/>
              <a:t>Section 4:  Other Uses of Additional Chapter 70 template</a:t>
            </a:r>
          </a:p>
        </p:txBody>
      </p:sp>
      <p:pic>
        <p:nvPicPr>
          <p:cNvPr id="6" name="Content Placeholder 5" descr="section 4: other uses of additional chapter 70 template">
            <a:extLst>
              <a:ext uri="{FF2B5EF4-FFF2-40B4-BE49-F238E27FC236}">
                <a16:creationId xmlns:a16="http://schemas.microsoft.com/office/drawing/2014/main" id="{E18DF2A9-7C2D-4D05-B015-2B831240B1F8}"/>
              </a:ext>
            </a:extLst>
          </p:cNvPr>
          <p:cNvPicPr>
            <a:picLocks noGrp="1"/>
          </p:cNvPicPr>
          <p:nvPr>
            <p:ph idx="1"/>
          </p:nvPr>
        </p:nvPicPr>
        <p:blipFill>
          <a:blip r:embed="rId3"/>
          <a:stretch>
            <a:fillRect/>
          </a:stretch>
        </p:blipFill>
        <p:spPr>
          <a:xfrm>
            <a:off x="200608" y="1743096"/>
            <a:ext cx="11790783" cy="5114904"/>
          </a:xfrm>
          <a:prstGeom prst="rect">
            <a:avLst/>
          </a:prstGeom>
        </p:spPr>
      </p:pic>
      <p:pic>
        <p:nvPicPr>
          <p:cNvPr id="4" name="Picture 3" descr="graph of section 4 other uses of additional chapter 70 template">
            <a:extLst>
              <a:ext uri="{FF2B5EF4-FFF2-40B4-BE49-F238E27FC236}">
                <a16:creationId xmlns:a16="http://schemas.microsoft.com/office/drawing/2014/main" id="{542E96BA-673C-461B-A9EE-7411BFC27ABB}"/>
              </a:ext>
            </a:extLst>
          </p:cNvPr>
          <p:cNvPicPr>
            <a:picLocks noChangeAspect="1"/>
          </p:cNvPicPr>
          <p:nvPr/>
        </p:nvPicPr>
        <p:blipFill>
          <a:blip r:embed="rId4"/>
          <a:stretch>
            <a:fillRect/>
          </a:stretch>
        </p:blipFill>
        <p:spPr>
          <a:xfrm>
            <a:off x="5032290" y="4702169"/>
            <a:ext cx="454110" cy="351935"/>
          </a:xfrm>
          <a:prstGeom prst="rect">
            <a:avLst/>
          </a:prstGeom>
        </p:spPr>
      </p:pic>
    </p:spTree>
    <p:extLst>
      <p:ext uri="{BB962C8B-B14F-4D97-AF65-F5344CB8AC3E}">
        <p14:creationId xmlns:p14="http://schemas.microsoft.com/office/powerpoint/2010/main" val="85868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5201B-583B-42EA-AB9E-4746A8090A58}"/>
              </a:ext>
            </a:extLst>
          </p:cNvPr>
          <p:cNvSpPr>
            <a:spLocks noGrp="1"/>
          </p:cNvSpPr>
          <p:nvPr>
            <p:ph type="title"/>
          </p:nvPr>
        </p:nvSpPr>
        <p:spPr/>
        <p:txBody>
          <a:bodyPr>
            <a:normAutofit fontScale="90000"/>
          </a:bodyPr>
          <a:lstStyle/>
          <a:p>
            <a:r>
              <a:rPr lang="en-US"/>
              <a:t>Detail on Dropdown Menu for Other EBP/Other Expenditures Column</a:t>
            </a:r>
          </a:p>
        </p:txBody>
      </p:sp>
      <p:sp>
        <p:nvSpPr>
          <p:cNvPr id="2" name="Content Placeholder 1">
            <a:extLst>
              <a:ext uri="{FF2B5EF4-FFF2-40B4-BE49-F238E27FC236}">
                <a16:creationId xmlns:a16="http://schemas.microsoft.com/office/drawing/2014/main" id="{38A364ED-5FDF-4F4B-B85A-42AB2EC06B31}"/>
              </a:ext>
            </a:extLst>
          </p:cNvPr>
          <p:cNvSpPr>
            <a:spLocks noGrp="1"/>
          </p:cNvSpPr>
          <p:nvPr>
            <p:ph idx="1"/>
          </p:nvPr>
        </p:nvSpPr>
        <p:spPr/>
        <p:txBody>
          <a:bodyPr/>
          <a:lstStyle/>
          <a:p>
            <a:pPr>
              <a:buFont typeface="Wingdings" panose="05000000000000000000" pitchFamily="2" charset="2"/>
              <a:buChar char="Ø"/>
            </a:pPr>
            <a:r>
              <a:rPr lang="en-US"/>
              <a:t>EBPs already detailed in SOA Progress Report</a:t>
            </a:r>
          </a:p>
          <a:p>
            <a:pPr>
              <a:buFont typeface="Wingdings" panose="05000000000000000000" pitchFamily="2" charset="2"/>
              <a:buChar char="Ø"/>
            </a:pPr>
            <a:r>
              <a:rPr lang="en-US"/>
              <a:t>List of 21 SOA Evidence-based Program Areas</a:t>
            </a:r>
          </a:p>
          <a:p>
            <a:pPr>
              <a:buFont typeface="Wingdings" panose="05000000000000000000" pitchFamily="2" charset="2"/>
              <a:buChar char="Ø"/>
            </a:pPr>
            <a:r>
              <a:rPr lang="en-US"/>
              <a:t>Other allowable expenditures</a:t>
            </a:r>
          </a:p>
          <a:p>
            <a:pPr lvl="1">
              <a:buFont typeface="Wingdings" panose="05000000000000000000" pitchFamily="2" charset="2"/>
              <a:buChar char="§"/>
            </a:pPr>
            <a:r>
              <a:rPr lang="en-US"/>
              <a:t>Funds retained by the municipality to cover other education-related administrative costs</a:t>
            </a:r>
          </a:p>
          <a:p>
            <a:pPr lvl="1">
              <a:buFont typeface="Wingdings" panose="05000000000000000000" pitchFamily="2" charset="2"/>
              <a:buChar char="§"/>
            </a:pPr>
            <a:r>
              <a:rPr lang="en-US"/>
              <a:t>Increased health care costs for current staff and retirees</a:t>
            </a:r>
          </a:p>
          <a:p>
            <a:pPr lvl="1">
              <a:buFont typeface="Wingdings" panose="05000000000000000000" pitchFamily="2" charset="2"/>
              <a:buChar char="§"/>
            </a:pPr>
            <a:r>
              <a:rPr lang="en-US"/>
              <a:t>Additional staff hires not already reflected in EBPs</a:t>
            </a:r>
          </a:p>
          <a:p>
            <a:pPr lvl="1">
              <a:buFont typeface="Wingdings" panose="05000000000000000000" pitchFamily="2" charset="2"/>
              <a:buChar char="§"/>
            </a:pPr>
            <a:r>
              <a:rPr lang="en-US"/>
              <a:t>Other salary increases not already reflected in EBPs</a:t>
            </a:r>
          </a:p>
          <a:p>
            <a:pPr>
              <a:buFont typeface="Wingdings" panose="05000000000000000000" pitchFamily="2" charset="2"/>
              <a:buChar char="Ø"/>
            </a:pPr>
            <a:endParaRPr lang="en-US"/>
          </a:p>
          <a:p>
            <a:pPr marL="0" indent="0">
              <a:buNone/>
            </a:pPr>
            <a:endParaRPr lang="en-US"/>
          </a:p>
        </p:txBody>
      </p:sp>
    </p:spTree>
    <p:extLst>
      <p:ext uri="{BB962C8B-B14F-4D97-AF65-F5344CB8AC3E}">
        <p14:creationId xmlns:p14="http://schemas.microsoft.com/office/powerpoint/2010/main" val="3047225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6554E5-457E-4716-AFBC-0575F1B41AD6}"/>
              </a:ext>
            </a:extLst>
          </p:cNvPr>
          <p:cNvSpPr>
            <a:spLocks noGrp="1"/>
          </p:cNvSpPr>
          <p:nvPr>
            <p:ph type="title"/>
          </p:nvPr>
        </p:nvSpPr>
        <p:spPr/>
        <p:txBody>
          <a:bodyPr/>
          <a:lstStyle/>
          <a:p>
            <a:r>
              <a:rPr lang="en-US"/>
              <a:t>Section 5: Family/Caregiver Engagement</a:t>
            </a:r>
          </a:p>
        </p:txBody>
      </p:sp>
      <p:sp>
        <p:nvSpPr>
          <p:cNvPr id="2" name="Content Placeholder 1">
            <a:extLst>
              <a:ext uri="{FF2B5EF4-FFF2-40B4-BE49-F238E27FC236}">
                <a16:creationId xmlns:a16="http://schemas.microsoft.com/office/drawing/2014/main" id="{FD1E0B0A-F267-4308-8EB3-A3B194F58198}"/>
              </a:ext>
            </a:extLst>
          </p:cNvPr>
          <p:cNvSpPr>
            <a:spLocks noGrp="1"/>
          </p:cNvSpPr>
          <p:nvPr>
            <p:ph idx="1"/>
          </p:nvPr>
        </p:nvSpPr>
        <p:spPr>
          <a:xfrm>
            <a:off x="289932" y="2086984"/>
            <a:ext cx="11452302" cy="4052559"/>
          </a:xfrm>
        </p:spPr>
        <p:txBody>
          <a:bodyPr>
            <a:normAutofit fontScale="92500" lnSpcReduction="10000"/>
          </a:bodyPr>
          <a:lstStyle/>
          <a:p>
            <a:pPr>
              <a:buFont typeface="Wingdings" panose="05000000000000000000" pitchFamily="2" charset="2"/>
              <a:buChar char="Ø"/>
            </a:pPr>
            <a:r>
              <a:rPr lang="en-US" dirty="0"/>
              <a:t>Very similar to FY22 SOA Plan Amendment</a:t>
            </a:r>
          </a:p>
          <a:p>
            <a:pPr marL="514350" indent="-514350">
              <a:buFont typeface="+mj-lt"/>
              <a:buAutoNum type="arabicPeriod"/>
            </a:pPr>
            <a:endParaRPr lang="en-US" dirty="0"/>
          </a:p>
          <a:p>
            <a:pPr marL="514350" indent="-514350">
              <a:buFont typeface="+mj-lt"/>
              <a:buAutoNum type="arabicPeriod"/>
            </a:pPr>
            <a:r>
              <a:rPr lang="en-US" dirty="0"/>
              <a:t>Update the Family/Caregiver Engagement Implementation Rubrics for FY23 </a:t>
            </a:r>
          </a:p>
          <a:p>
            <a:pPr lvl="1">
              <a:buFont typeface="Wingdings" panose="05000000000000000000" pitchFamily="2" charset="2"/>
              <a:buChar char="§"/>
            </a:pPr>
            <a:r>
              <a:rPr lang="en-US" sz="2000" b="1" dirty="0"/>
              <a:t>Note:</a:t>
            </a:r>
            <a:r>
              <a:rPr lang="en-US" sz="2000" dirty="0"/>
              <a:t>  If family/caregiver engagement is an EBP in your SOA plan, you have already completed this rubric and will not be prompted to complete it a second time.</a:t>
            </a:r>
          </a:p>
          <a:p>
            <a:pPr marL="514350" indent="-514350">
              <a:buFont typeface="+mj-lt"/>
              <a:buAutoNum type="arabicPeriod"/>
            </a:pPr>
            <a:endParaRPr lang="en-US" dirty="0"/>
          </a:p>
          <a:p>
            <a:pPr marL="514350" indent="-514350">
              <a:buFont typeface="+mj-lt"/>
              <a:buAutoNum type="arabicPeriod"/>
            </a:pPr>
            <a:r>
              <a:rPr lang="en-US" dirty="0"/>
              <a:t>Briefly describe evidence of progress your district has made in improving and/or increasing family/caregiver engagement over the past year</a:t>
            </a:r>
          </a:p>
          <a:p>
            <a:pPr lvl="1">
              <a:buFont typeface="Wingdings" panose="05000000000000000000" pitchFamily="2" charset="2"/>
              <a:buChar char="§"/>
            </a:pPr>
            <a:r>
              <a:rPr lang="en-US" sz="2100" dirty="0"/>
              <a:t>Focus on families/caregivers of student groups targeted for gap-closing</a:t>
            </a:r>
          </a:p>
          <a:p>
            <a:pPr lvl="1">
              <a:buFont typeface="Wingdings" panose="05000000000000000000" pitchFamily="2" charset="2"/>
              <a:buChar char="§"/>
            </a:pPr>
            <a:r>
              <a:rPr lang="en-US" sz="2100" dirty="0"/>
              <a:t>Use the metric(s) described in your FY23 SOA Plan Amendment</a:t>
            </a:r>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5285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F17BD-3C40-4C13-98A6-EA914260040F}"/>
              </a:ext>
            </a:extLst>
          </p:cNvPr>
          <p:cNvSpPr>
            <a:spLocks noGrp="1"/>
          </p:cNvSpPr>
          <p:nvPr>
            <p:ph type="title"/>
          </p:nvPr>
        </p:nvSpPr>
        <p:spPr/>
        <p:txBody>
          <a:bodyPr>
            <a:normAutofit/>
          </a:bodyPr>
          <a:lstStyle/>
          <a:p>
            <a:r>
              <a:rPr lang="en-US" sz="3200" dirty="0"/>
              <a:t>Section 5:  Family/Caregiver Implementation  Rubric</a:t>
            </a:r>
          </a:p>
        </p:txBody>
      </p:sp>
      <p:sp>
        <p:nvSpPr>
          <p:cNvPr id="2" name="Content Placeholder 1">
            <a:extLst>
              <a:ext uri="{FF2B5EF4-FFF2-40B4-BE49-F238E27FC236}">
                <a16:creationId xmlns:a16="http://schemas.microsoft.com/office/drawing/2014/main" id="{892B2A11-23CE-4B48-B6AE-858E7DD15CE9}"/>
              </a:ext>
            </a:extLst>
          </p:cNvPr>
          <p:cNvSpPr>
            <a:spLocks noGrp="1"/>
          </p:cNvSpPr>
          <p:nvPr>
            <p:ph idx="1"/>
          </p:nvPr>
        </p:nvSpPr>
        <p:spPr/>
        <p:txBody>
          <a:bodyPr/>
          <a:lstStyle/>
          <a:p>
            <a:endParaRPr lang="en-US"/>
          </a:p>
        </p:txBody>
      </p:sp>
      <p:pic>
        <p:nvPicPr>
          <p:cNvPr id="5" name="Picture 4" descr="section 5: family/caregiver implementation rubric">
            <a:extLst>
              <a:ext uri="{FF2B5EF4-FFF2-40B4-BE49-F238E27FC236}">
                <a16:creationId xmlns:a16="http://schemas.microsoft.com/office/drawing/2014/main" id="{EA5EF933-D457-42DD-88CA-811FB2B06656}"/>
              </a:ext>
            </a:extLst>
          </p:cNvPr>
          <p:cNvPicPr>
            <a:picLocks noChangeAspect="1"/>
          </p:cNvPicPr>
          <p:nvPr/>
        </p:nvPicPr>
        <p:blipFill>
          <a:blip r:embed="rId3"/>
          <a:stretch>
            <a:fillRect/>
          </a:stretch>
        </p:blipFill>
        <p:spPr>
          <a:xfrm>
            <a:off x="368763" y="1971852"/>
            <a:ext cx="10704766" cy="4886148"/>
          </a:xfrm>
          <a:prstGeom prst="rect">
            <a:avLst/>
          </a:prstGeom>
        </p:spPr>
      </p:pic>
    </p:spTree>
    <p:extLst>
      <p:ext uri="{BB962C8B-B14F-4D97-AF65-F5344CB8AC3E}">
        <p14:creationId xmlns:p14="http://schemas.microsoft.com/office/powerpoint/2010/main" val="3505622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D9CAA-291C-4649-BD16-BEB3BC21F735}"/>
              </a:ext>
            </a:extLst>
          </p:cNvPr>
          <p:cNvSpPr>
            <a:spLocks noGrp="1"/>
          </p:cNvSpPr>
          <p:nvPr>
            <p:ph type="title"/>
          </p:nvPr>
        </p:nvSpPr>
        <p:spPr/>
        <p:txBody>
          <a:bodyPr/>
          <a:lstStyle/>
          <a:p>
            <a:r>
              <a:rPr lang="en-US"/>
              <a:t>Section 6:  Stakeholder Engagement</a:t>
            </a:r>
          </a:p>
        </p:txBody>
      </p:sp>
      <p:sp>
        <p:nvSpPr>
          <p:cNvPr id="2" name="Content Placeholder 1">
            <a:extLst>
              <a:ext uri="{FF2B5EF4-FFF2-40B4-BE49-F238E27FC236}">
                <a16:creationId xmlns:a16="http://schemas.microsoft.com/office/drawing/2014/main" id="{E38151D1-4D83-406B-BF10-925F2717FAD3}"/>
              </a:ext>
            </a:extLst>
          </p:cNvPr>
          <p:cNvSpPr>
            <a:spLocks noGrp="1"/>
          </p:cNvSpPr>
          <p:nvPr>
            <p:ph idx="1"/>
          </p:nvPr>
        </p:nvSpPr>
        <p:spPr/>
        <p:txBody>
          <a:bodyPr>
            <a:normAutofit/>
          </a:bodyPr>
          <a:lstStyle/>
          <a:p>
            <a:pPr marL="0" indent="0">
              <a:buNone/>
            </a:pPr>
            <a:r>
              <a:rPr lang="en-US" dirty="0"/>
              <a:t>Describe your district’s ongoing approach to engaging with different stakeholder groups</a:t>
            </a:r>
          </a:p>
          <a:p>
            <a:pPr marL="0" indent="0">
              <a:buNone/>
            </a:pPr>
            <a:endParaRPr lang="en-US" dirty="0"/>
          </a:p>
          <a:p>
            <a:pPr lvl="1">
              <a:buFont typeface="Wingdings" panose="05000000000000000000" pitchFamily="2" charset="2"/>
              <a:buChar char="Ø"/>
            </a:pPr>
            <a:r>
              <a:rPr lang="en-US" sz="1800" dirty="0"/>
              <a:t>How is your district sharing updates on plan implementation and early evidence of gap-closing outcomes with different stakeholder groups?</a:t>
            </a:r>
          </a:p>
          <a:p>
            <a:pPr marL="457200" lvl="1" indent="0">
              <a:buNone/>
            </a:pPr>
            <a:endParaRPr lang="en-US" sz="1800" dirty="0"/>
          </a:p>
          <a:p>
            <a:pPr lvl="1">
              <a:buFont typeface="Wingdings" panose="05000000000000000000" pitchFamily="2" charset="2"/>
              <a:buChar char="Ø"/>
            </a:pPr>
            <a:r>
              <a:rPr lang="en-US" sz="1800" dirty="0"/>
              <a:t>How is your district collecting input and feedback from different stakeholder groups?</a:t>
            </a:r>
          </a:p>
          <a:p>
            <a:pPr marL="457200" lvl="1" indent="0">
              <a:buNone/>
            </a:pPr>
            <a:endParaRPr lang="en-US" sz="1800" dirty="0"/>
          </a:p>
          <a:p>
            <a:pPr lvl="1">
              <a:buFont typeface="Wingdings" panose="05000000000000000000" pitchFamily="2" charset="2"/>
              <a:buChar char="Ø"/>
            </a:pPr>
            <a:r>
              <a:rPr lang="en-US" sz="1800" dirty="0"/>
              <a:t>What substantive input and feedback has your district received from different stakeholder groups since your FY22 SOA Amendment was submitted – and how has that affected your plan implementation? </a:t>
            </a:r>
            <a:r>
              <a:rPr lang="en-US" sz="1800" i="1" dirty="0"/>
              <a:t>Please be sure to include a focus on specific feedback from stakeholders representing student groups targeted for gap closing.</a:t>
            </a:r>
            <a:endParaRPr lang="en-US" sz="1800" dirty="0"/>
          </a:p>
          <a:p>
            <a:pPr marL="457200" lvl="1" indent="0">
              <a:buNone/>
            </a:pPr>
            <a:endParaRPr lang="en-US" sz="2000" dirty="0"/>
          </a:p>
        </p:txBody>
      </p:sp>
    </p:spTree>
    <p:extLst>
      <p:ext uri="{BB962C8B-B14F-4D97-AF65-F5344CB8AC3E}">
        <p14:creationId xmlns:p14="http://schemas.microsoft.com/office/powerpoint/2010/main" val="210898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04 soa team supports for districts">
            <a:extLst>
              <a:ext uri="{FF2B5EF4-FFF2-40B4-BE49-F238E27FC236}">
                <a16:creationId xmlns:a16="http://schemas.microsoft.com/office/drawing/2014/main" id="{8E676409-511F-CA13-6B63-27025EFA54AF}"/>
              </a:ext>
            </a:extLst>
          </p:cNvPr>
          <p:cNvPicPr>
            <a:picLocks noChangeAspect="1"/>
          </p:cNvPicPr>
          <p:nvPr/>
        </p:nvPicPr>
        <p:blipFill>
          <a:blip r:embed="rId3"/>
          <a:stretch>
            <a:fillRect/>
          </a:stretch>
        </p:blipFill>
        <p:spPr>
          <a:xfrm>
            <a:off x="3189097" y="758019"/>
            <a:ext cx="809625" cy="838200"/>
          </a:xfrm>
          <a:prstGeom prst="rect">
            <a:avLst/>
          </a:prstGeom>
        </p:spPr>
      </p:pic>
      <p:pic>
        <p:nvPicPr>
          <p:cNvPr id="9" name="Picture 17">
            <a:extLst>
              <a:ext uri="{FF2B5EF4-FFF2-40B4-BE49-F238E27FC236}">
                <a16:creationId xmlns:a16="http://schemas.microsoft.com/office/drawing/2014/main" id="{94228557-9A88-82CA-078F-9A7741A92C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6184" y="1906884"/>
            <a:ext cx="838200" cy="838200"/>
          </a:xfrm>
          <a:prstGeom prst="rect">
            <a:avLst/>
          </a:prstGeom>
        </p:spPr>
      </p:pic>
      <p:pic>
        <p:nvPicPr>
          <p:cNvPr id="11" name="Picture 19">
            <a:extLst>
              <a:ext uri="{FF2B5EF4-FFF2-40B4-BE49-F238E27FC236}">
                <a16:creationId xmlns:a16="http://schemas.microsoft.com/office/drawing/2014/main" id="{A35021B7-71B8-D5F5-780D-967F7C36EA2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80887" y="3132481"/>
            <a:ext cx="847725" cy="828675"/>
          </a:xfrm>
          <a:prstGeom prst="rect">
            <a:avLst/>
          </a:prstGeom>
        </p:spPr>
      </p:pic>
      <p:pic>
        <p:nvPicPr>
          <p:cNvPr id="13" name="Picture 21">
            <a:extLst>
              <a:ext uri="{FF2B5EF4-FFF2-40B4-BE49-F238E27FC236}">
                <a16:creationId xmlns:a16="http://schemas.microsoft.com/office/drawing/2014/main" id="{26310812-563D-B77F-895D-2E5CACFBF86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97557" y="4359927"/>
            <a:ext cx="838200" cy="838200"/>
          </a:xfrm>
          <a:prstGeom prst="rect">
            <a:avLst/>
          </a:prstGeom>
        </p:spPr>
      </p:pic>
      <p:sp>
        <p:nvSpPr>
          <p:cNvPr id="15" name="TextBox 14">
            <a:extLst>
              <a:ext uri="{FF2B5EF4-FFF2-40B4-BE49-F238E27FC236}">
                <a16:creationId xmlns:a16="http://schemas.microsoft.com/office/drawing/2014/main" id="{0D68E892-9CCB-D082-56D8-A7520C2A2364}"/>
              </a:ext>
              <a:ext uri="{C183D7F6-B498-43B3-948B-1728B52AA6E4}">
                <adec:decorative xmlns:adec="http://schemas.microsoft.com/office/drawing/2017/decorative" val="1"/>
              </a:ext>
            </a:extLst>
          </p:cNvPr>
          <p:cNvSpPr txBox="1"/>
          <p:nvPr/>
        </p:nvSpPr>
        <p:spPr>
          <a:xfrm>
            <a:off x="4178491" y="84616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Framing/Background</a:t>
            </a:r>
          </a:p>
        </p:txBody>
      </p:sp>
      <p:sp>
        <p:nvSpPr>
          <p:cNvPr id="17" name="TextBox 16">
            <a:extLst>
              <a:ext uri="{FF2B5EF4-FFF2-40B4-BE49-F238E27FC236}">
                <a16:creationId xmlns:a16="http://schemas.microsoft.com/office/drawing/2014/main" id="{6C11D554-7D07-28DE-63AB-4F371D480E3C}"/>
              </a:ext>
              <a:ext uri="{C183D7F6-B498-43B3-948B-1728B52AA6E4}">
                <adec:decorative xmlns:adec="http://schemas.microsoft.com/office/drawing/2017/decorative" val="1"/>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Snapshot of What We are Learning from Plans</a:t>
            </a:r>
            <a:endParaRPr lang="en-US" sz="3200"/>
          </a:p>
        </p:txBody>
      </p:sp>
      <p:sp>
        <p:nvSpPr>
          <p:cNvPr id="19" name="TextBox 18">
            <a:extLst>
              <a:ext uri="{FF2B5EF4-FFF2-40B4-BE49-F238E27FC236}">
                <a16:creationId xmlns:a16="http://schemas.microsoft.com/office/drawing/2014/main" id="{4B26659C-23FD-27D6-E015-F62707B18193}"/>
              </a:ext>
              <a:ext uri="{C183D7F6-B498-43B3-948B-1728B52AA6E4}">
                <adec:decorative xmlns:adec="http://schemas.microsoft.com/office/drawing/2017/decorative" val="1"/>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FY23 SOA Progress Report Template</a:t>
            </a:r>
          </a:p>
        </p:txBody>
      </p:sp>
      <p:sp>
        <p:nvSpPr>
          <p:cNvPr id="21" name="TextBox 20">
            <a:extLst>
              <a:ext uri="{FF2B5EF4-FFF2-40B4-BE49-F238E27FC236}">
                <a16:creationId xmlns:a16="http://schemas.microsoft.com/office/drawing/2014/main" id="{E85DFEB0-3EFD-E1D4-FEF1-583EC75F65BD}"/>
              </a:ext>
              <a:ext uri="{C183D7F6-B498-43B3-948B-1728B52AA6E4}">
                <adec:decorative xmlns:adec="http://schemas.microsoft.com/office/drawing/2017/decorative" val="1"/>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SOA Team Supports for Districts</a:t>
            </a:r>
          </a:p>
        </p:txBody>
      </p:sp>
      <p:pic>
        <p:nvPicPr>
          <p:cNvPr id="23" name="Picture 21">
            <a:extLst>
              <a:ext uri="{FF2B5EF4-FFF2-40B4-BE49-F238E27FC236}">
                <a16:creationId xmlns:a16="http://schemas.microsoft.com/office/drawing/2014/main" id="{D84B0F33-01A8-C3AC-AD1A-FD578822FE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185651" y="5526738"/>
            <a:ext cx="838200" cy="838200"/>
          </a:xfrm>
          <a:prstGeom prst="rect">
            <a:avLst/>
          </a:prstGeom>
        </p:spPr>
      </p:pic>
      <p:sp>
        <p:nvSpPr>
          <p:cNvPr id="25" name="TextBox 24">
            <a:extLst>
              <a:ext uri="{FF2B5EF4-FFF2-40B4-BE49-F238E27FC236}">
                <a16:creationId xmlns:a16="http://schemas.microsoft.com/office/drawing/2014/main" id="{4E80A50B-5450-C0CF-42F2-3116DA8ABAEC}"/>
              </a:ext>
              <a:ext uri="{C183D7F6-B498-43B3-948B-1728B52AA6E4}">
                <adec:decorative xmlns:adec="http://schemas.microsoft.com/office/drawing/2017/decorative" val="1"/>
              </a:ext>
            </a:extLst>
          </p:cNvPr>
          <p:cNvSpPr txBox="1"/>
          <p:nvPr/>
        </p:nvSpPr>
        <p:spPr>
          <a:xfrm>
            <a:off x="4151708" y="5526738"/>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Q and A</a:t>
            </a:r>
            <a:endParaRPr lang="en-US"/>
          </a:p>
        </p:txBody>
      </p:sp>
      <p:sp>
        <p:nvSpPr>
          <p:cNvPr id="27" name="Rectangle 26">
            <a:extLst>
              <a:ext uri="{FF2B5EF4-FFF2-40B4-BE49-F238E27FC236}">
                <a16:creationId xmlns:a16="http://schemas.microsoft.com/office/drawing/2014/main" id="{24012493-AB46-F91C-8E30-E2F51F220C03}"/>
              </a:ext>
              <a:ext uri="{C183D7F6-B498-43B3-948B-1728B52AA6E4}">
                <adec:decorative xmlns:adec="http://schemas.microsoft.com/office/drawing/2017/decorative" val="1"/>
              </a:ext>
            </a:extLst>
          </p:cNvPr>
          <p:cNvSpPr/>
          <p:nvPr/>
        </p:nvSpPr>
        <p:spPr>
          <a:xfrm flipH="1">
            <a:off x="3198018" y="5531643"/>
            <a:ext cx="892969" cy="84534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cs typeface="Calibri"/>
              </a:rPr>
              <a:t>05</a:t>
            </a:r>
          </a:p>
        </p:txBody>
      </p:sp>
      <p:sp>
        <p:nvSpPr>
          <p:cNvPr id="29" name="Rectangle 28">
            <a:extLst>
              <a:ext uri="{FF2B5EF4-FFF2-40B4-BE49-F238E27FC236}">
                <a16:creationId xmlns:a16="http://schemas.microsoft.com/office/drawing/2014/main" id="{95319BFE-937A-0D95-14B7-262A8B5E9B89}"/>
              </a:ext>
              <a:ext uri="{C183D7F6-B498-43B3-948B-1728B52AA6E4}">
                <adec:decorative xmlns:adec="http://schemas.microsoft.com/office/drawing/2017/decorative" val="1"/>
              </a:ext>
            </a:extLst>
          </p:cNvPr>
          <p:cNvSpPr/>
          <p:nvPr/>
        </p:nvSpPr>
        <p:spPr>
          <a:xfrm>
            <a:off x="3060694" y="4180313"/>
            <a:ext cx="7503733"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DAF384-618B-EA63-D9B9-2060E9B9E79E}"/>
              </a:ext>
              <a:ext uri="{C183D7F6-B498-43B3-948B-1728B52AA6E4}">
                <adec:decorative xmlns:adec="http://schemas.microsoft.com/office/drawing/2017/decorative" val="1"/>
              </a:ext>
            </a:extLst>
          </p:cNvPr>
          <p:cNvSpPr/>
          <p:nvPr/>
        </p:nvSpPr>
        <p:spPr>
          <a:xfrm>
            <a:off x="0" y="0"/>
            <a:ext cx="2680137" cy="593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cs typeface="Calibri"/>
              </a:rPr>
              <a:t>Agenda</a:t>
            </a:r>
          </a:p>
        </p:txBody>
      </p:sp>
      <p:sp>
        <p:nvSpPr>
          <p:cNvPr id="2" name="Title 1">
            <a:extLst>
              <a:ext uri="{FF2B5EF4-FFF2-40B4-BE49-F238E27FC236}">
                <a16:creationId xmlns:a16="http://schemas.microsoft.com/office/drawing/2014/main" id="{64993208-7C37-438A-BFC0-44D8281A853A}"/>
              </a:ext>
              <a:ext uri="{C183D7F6-B498-43B3-948B-1728B52AA6E4}">
                <adec:decorative xmlns:adec="http://schemas.microsoft.com/office/drawing/2017/decorative" val="1"/>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04 SOA Team Supports for Districts</a:t>
            </a:r>
          </a:p>
        </p:txBody>
      </p:sp>
    </p:spTree>
    <p:extLst>
      <p:ext uri="{BB962C8B-B14F-4D97-AF65-F5344CB8AC3E}">
        <p14:creationId xmlns:p14="http://schemas.microsoft.com/office/powerpoint/2010/main" val="3437494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E949-19EE-44B2-851B-65F0D9181C76}"/>
              </a:ext>
            </a:extLst>
          </p:cNvPr>
          <p:cNvSpPr>
            <a:spLocks noGrp="1"/>
          </p:cNvSpPr>
          <p:nvPr>
            <p:ph type="title"/>
          </p:nvPr>
        </p:nvSpPr>
        <p:spPr/>
        <p:txBody>
          <a:bodyPr/>
          <a:lstStyle/>
          <a:p>
            <a:r>
              <a:rPr lang="en-US"/>
              <a:t>District Supports</a:t>
            </a:r>
          </a:p>
        </p:txBody>
      </p:sp>
      <p:sp>
        <p:nvSpPr>
          <p:cNvPr id="3" name="Content Placeholder 2">
            <a:extLst>
              <a:ext uri="{FF2B5EF4-FFF2-40B4-BE49-F238E27FC236}">
                <a16:creationId xmlns:a16="http://schemas.microsoft.com/office/drawing/2014/main" id="{8C89155B-8E66-40E7-B663-BA1155425EE3}"/>
              </a:ext>
            </a:extLst>
          </p:cNvPr>
          <p:cNvSpPr>
            <a:spLocks noGrp="1"/>
          </p:cNvSpPr>
          <p:nvPr>
            <p:ph idx="1"/>
          </p:nvPr>
        </p:nvSpPr>
        <p:spPr/>
        <p:txBody>
          <a:bodyPr>
            <a:normAutofit lnSpcReduction="10000"/>
          </a:bodyPr>
          <a:lstStyle/>
          <a:p>
            <a:pPr>
              <a:buFont typeface="Wingdings" panose="05000000000000000000" pitchFamily="2" charset="2"/>
              <a:buChar char="Ø"/>
            </a:pPr>
            <a:endParaRPr lang="en-US" sz="3600" dirty="0"/>
          </a:p>
          <a:p>
            <a:pPr>
              <a:buFont typeface="Wingdings" panose="05000000000000000000" pitchFamily="2" charset="2"/>
              <a:buChar char="Ø"/>
            </a:pPr>
            <a:r>
              <a:rPr lang="en-US" sz="3600" dirty="0">
                <a:hlinkClick r:id="rId3"/>
              </a:rPr>
              <a:t>Consultations</a:t>
            </a:r>
            <a:r>
              <a:rPr lang="en-US" sz="3600" dirty="0"/>
              <a:t> with SOA Team member</a:t>
            </a:r>
          </a:p>
          <a:p>
            <a:pPr>
              <a:buFont typeface="Wingdings" panose="05000000000000000000" pitchFamily="2" charset="2"/>
              <a:buChar char="Ø"/>
            </a:pPr>
            <a:r>
              <a:rPr lang="en-US" sz="3600" dirty="0"/>
              <a:t>Email questions to </a:t>
            </a:r>
            <a:r>
              <a:rPr lang="en-US" sz="3600" dirty="0">
                <a:hlinkClick r:id="rId4"/>
              </a:rPr>
              <a:t>SOAPlans@mass.gov</a:t>
            </a:r>
            <a:endParaRPr lang="en-US" sz="3600" dirty="0"/>
          </a:p>
          <a:p>
            <a:pPr>
              <a:buFont typeface="Wingdings" panose="05000000000000000000" pitchFamily="2" charset="2"/>
              <a:buChar char="Ø"/>
            </a:pPr>
            <a:r>
              <a:rPr lang="en-US" sz="3600" dirty="0"/>
              <a:t>Keep checking </a:t>
            </a:r>
            <a:r>
              <a:rPr lang="en-US" sz="3600" dirty="0">
                <a:hlinkClick r:id="rId5"/>
              </a:rPr>
              <a:t>SOA District Resources</a:t>
            </a:r>
            <a:r>
              <a:rPr lang="en-US" sz="3600" dirty="0"/>
              <a:t> page</a:t>
            </a:r>
          </a:p>
          <a:p>
            <a:pPr>
              <a:buFont typeface="Wingdings" panose="05000000000000000000" pitchFamily="2" charset="2"/>
              <a:buChar char="Ø"/>
            </a:pPr>
            <a:r>
              <a:rPr lang="en-US" sz="3600" dirty="0"/>
              <a:t>Check the </a:t>
            </a:r>
            <a:r>
              <a:rPr lang="en-US" sz="3600" dirty="0">
                <a:hlinkClick r:id="rId6"/>
              </a:rPr>
              <a:t>Commissioner’s Weekly Update</a:t>
            </a:r>
            <a:endParaRPr lang="en-US" sz="3600" dirty="0"/>
          </a:p>
          <a:p>
            <a:pPr>
              <a:buFont typeface="Wingdings" panose="05000000000000000000" pitchFamily="2" charset="2"/>
              <a:buChar char="Ø"/>
            </a:pPr>
            <a:r>
              <a:rPr lang="en-US" sz="3600" dirty="0"/>
              <a:t>Want to be added to our SOA contact list?</a:t>
            </a:r>
          </a:p>
          <a:p>
            <a:pPr lvl="1">
              <a:buFont typeface="Wingdings" panose="05000000000000000000" pitchFamily="2" charset="2"/>
              <a:buChar char="§"/>
            </a:pPr>
            <a:r>
              <a:rPr lang="en-US" sz="3200" dirty="0"/>
              <a:t>Please provide contact information using this </a:t>
            </a:r>
            <a:r>
              <a:rPr lang="en-US" sz="3200" dirty="0">
                <a:hlinkClick r:id="rId7"/>
              </a:rPr>
              <a:t>form</a:t>
            </a:r>
            <a:endParaRPr lang="en-US" sz="3200" dirty="0"/>
          </a:p>
          <a:p>
            <a:pPr marL="0" indent="0">
              <a:buNone/>
            </a:pPr>
            <a:endParaRPr lang="en-US" dirty="0"/>
          </a:p>
        </p:txBody>
      </p:sp>
    </p:spTree>
    <p:extLst>
      <p:ext uri="{BB962C8B-B14F-4D97-AF65-F5344CB8AC3E}">
        <p14:creationId xmlns:p14="http://schemas.microsoft.com/office/powerpoint/2010/main" val="78125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02">
            <a:extLst>
              <a:ext uri="{FF2B5EF4-FFF2-40B4-BE49-F238E27FC236}">
                <a16:creationId xmlns:a16="http://schemas.microsoft.com/office/drawing/2014/main" id="{94228557-9A88-82CA-078F-9A7741A92C08}"/>
              </a:ext>
            </a:extLst>
          </p:cNvPr>
          <p:cNvPicPr>
            <a:picLocks noChangeAspect="1"/>
          </p:cNvPicPr>
          <p:nvPr/>
        </p:nvPicPr>
        <p:blipFill>
          <a:blip r:embed="rId3"/>
          <a:stretch>
            <a:fillRect/>
          </a:stretch>
        </p:blipFill>
        <p:spPr>
          <a:xfrm>
            <a:off x="3186184" y="1906884"/>
            <a:ext cx="838200" cy="838200"/>
          </a:xfrm>
          <a:prstGeom prst="rect">
            <a:avLst/>
          </a:prstGeom>
        </p:spPr>
      </p:pic>
      <p:pic>
        <p:nvPicPr>
          <p:cNvPr id="7" name="Picture 14" descr="02 Framing/Background">
            <a:extLst>
              <a:ext uri="{FF2B5EF4-FFF2-40B4-BE49-F238E27FC236}">
                <a16:creationId xmlns:a16="http://schemas.microsoft.com/office/drawing/2014/main" id="{8E676409-511F-CA13-6B63-27025EFA54AF}"/>
              </a:ext>
            </a:extLst>
          </p:cNvPr>
          <p:cNvPicPr>
            <a:picLocks noChangeAspect="1"/>
          </p:cNvPicPr>
          <p:nvPr/>
        </p:nvPicPr>
        <p:blipFill>
          <a:blip r:embed="rId4"/>
          <a:stretch>
            <a:fillRect/>
          </a:stretch>
        </p:blipFill>
        <p:spPr>
          <a:xfrm>
            <a:off x="3189097" y="758019"/>
            <a:ext cx="809625" cy="838200"/>
          </a:xfrm>
          <a:prstGeom prst="rect">
            <a:avLst/>
          </a:prstGeom>
        </p:spPr>
      </p:pic>
      <p:pic>
        <p:nvPicPr>
          <p:cNvPr id="11" name="Picture 19" descr="03">
            <a:extLst>
              <a:ext uri="{FF2B5EF4-FFF2-40B4-BE49-F238E27FC236}">
                <a16:creationId xmlns:a16="http://schemas.microsoft.com/office/drawing/2014/main" id="{A35021B7-71B8-D5F5-780D-967F7C36EA29}"/>
              </a:ext>
            </a:extLst>
          </p:cNvPr>
          <p:cNvPicPr>
            <a:picLocks noChangeAspect="1"/>
          </p:cNvPicPr>
          <p:nvPr/>
        </p:nvPicPr>
        <p:blipFill>
          <a:blip r:embed="rId5"/>
          <a:stretch>
            <a:fillRect/>
          </a:stretch>
        </p:blipFill>
        <p:spPr>
          <a:xfrm>
            <a:off x="3180887" y="3132481"/>
            <a:ext cx="847725" cy="828675"/>
          </a:xfrm>
          <a:prstGeom prst="rect">
            <a:avLst/>
          </a:prstGeom>
        </p:spPr>
      </p:pic>
      <p:pic>
        <p:nvPicPr>
          <p:cNvPr id="13" name="Picture 21" descr="04">
            <a:extLst>
              <a:ext uri="{FF2B5EF4-FFF2-40B4-BE49-F238E27FC236}">
                <a16:creationId xmlns:a16="http://schemas.microsoft.com/office/drawing/2014/main" id="{26310812-563D-B77F-895D-2E5CACFBF865}"/>
              </a:ext>
            </a:extLst>
          </p:cNvPr>
          <p:cNvPicPr>
            <a:picLocks noChangeAspect="1"/>
          </p:cNvPicPr>
          <p:nvPr/>
        </p:nvPicPr>
        <p:blipFill>
          <a:blip r:embed="rId6"/>
          <a:stretch>
            <a:fillRect/>
          </a:stretch>
        </p:blipFill>
        <p:spPr>
          <a:xfrm>
            <a:off x="3197557" y="4359927"/>
            <a:ext cx="838200" cy="838200"/>
          </a:xfrm>
          <a:prstGeom prst="rect">
            <a:avLst/>
          </a:prstGeom>
        </p:spPr>
      </p:pic>
      <p:sp>
        <p:nvSpPr>
          <p:cNvPr id="15" name="TextBox 14">
            <a:extLst>
              <a:ext uri="{FF2B5EF4-FFF2-40B4-BE49-F238E27FC236}">
                <a16:creationId xmlns:a16="http://schemas.microsoft.com/office/drawing/2014/main" id="{0D68E892-9CCB-D082-56D8-A7520C2A2364}"/>
              </a:ext>
            </a:extLst>
          </p:cNvPr>
          <p:cNvSpPr txBox="1"/>
          <p:nvPr/>
        </p:nvSpPr>
        <p:spPr>
          <a:xfrm>
            <a:off x="4178491" y="84616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Welcome</a:t>
            </a:r>
          </a:p>
        </p:txBody>
      </p:sp>
      <p:sp>
        <p:nvSpPr>
          <p:cNvPr id="17" name="TextBox 16">
            <a:extLst>
              <a:ext uri="{FF2B5EF4-FFF2-40B4-BE49-F238E27FC236}">
                <a16:creationId xmlns:a16="http://schemas.microsoft.com/office/drawing/2014/main" id="{6C11D554-7D07-28DE-63AB-4F371D480E3C}"/>
              </a:ext>
            </a:extLst>
          </p:cNvPr>
          <p:cNvSpPr txBox="1"/>
          <p:nvPr/>
        </p:nvSpPr>
        <p:spPr>
          <a:xfrm>
            <a:off x="4178490" y="2006931"/>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Framing/Background</a:t>
            </a:r>
          </a:p>
        </p:txBody>
      </p:sp>
      <p:sp>
        <p:nvSpPr>
          <p:cNvPr id="19" name="TextBox 18">
            <a:extLst>
              <a:ext uri="{FF2B5EF4-FFF2-40B4-BE49-F238E27FC236}">
                <a16:creationId xmlns:a16="http://schemas.microsoft.com/office/drawing/2014/main" id="{4B26659C-23FD-27D6-E015-F62707B18193}"/>
              </a:ext>
            </a:extLst>
          </p:cNvPr>
          <p:cNvSpPr txBox="1"/>
          <p:nvPr/>
        </p:nvSpPr>
        <p:spPr>
          <a:xfrm>
            <a:off x="4178489" y="3136247"/>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FY23 SOA Progress Report Template</a:t>
            </a:r>
          </a:p>
        </p:txBody>
      </p:sp>
      <p:sp>
        <p:nvSpPr>
          <p:cNvPr id="21" name="TextBox 20">
            <a:extLst>
              <a:ext uri="{FF2B5EF4-FFF2-40B4-BE49-F238E27FC236}">
                <a16:creationId xmlns:a16="http://schemas.microsoft.com/office/drawing/2014/main" id="{E85DFEB0-3EFD-E1D4-FEF1-583EC75F65BD}"/>
              </a:ext>
            </a:extLst>
          </p:cNvPr>
          <p:cNvSpPr txBox="1"/>
          <p:nvPr/>
        </p:nvSpPr>
        <p:spPr>
          <a:xfrm>
            <a:off x="4178488" y="4357082"/>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Quattrocento Sans"/>
              </a:rPr>
              <a:t>SOA Team Supports for Districts</a:t>
            </a:r>
          </a:p>
        </p:txBody>
      </p:sp>
      <p:pic>
        <p:nvPicPr>
          <p:cNvPr id="23" name="Picture 21" descr="05">
            <a:extLst>
              <a:ext uri="{FF2B5EF4-FFF2-40B4-BE49-F238E27FC236}">
                <a16:creationId xmlns:a16="http://schemas.microsoft.com/office/drawing/2014/main" id="{D84B0F33-01A8-C3AC-AD1A-FD578822FE05}"/>
              </a:ext>
            </a:extLst>
          </p:cNvPr>
          <p:cNvPicPr>
            <a:picLocks noChangeAspect="1"/>
          </p:cNvPicPr>
          <p:nvPr/>
        </p:nvPicPr>
        <p:blipFill>
          <a:blip r:embed="rId6"/>
          <a:stretch>
            <a:fillRect/>
          </a:stretch>
        </p:blipFill>
        <p:spPr>
          <a:xfrm>
            <a:off x="3185651" y="5526738"/>
            <a:ext cx="838200" cy="838200"/>
          </a:xfrm>
          <a:prstGeom prst="rect">
            <a:avLst/>
          </a:prstGeom>
        </p:spPr>
      </p:pic>
      <p:sp>
        <p:nvSpPr>
          <p:cNvPr id="27" name="Rectangle 26">
            <a:extLst>
              <a:ext uri="{FF2B5EF4-FFF2-40B4-BE49-F238E27FC236}">
                <a16:creationId xmlns:a16="http://schemas.microsoft.com/office/drawing/2014/main" id="{24012493-AB46-F91C-8E30-E2F51F220C03}"/>
              </a:ext>
            </a:extLst>
          </p:cNvPr>
          <p:cNvSpPr/>
          <p:nvPr/>
        </p:nvSpPr>
        <p:spPr>
          <a:xfrm flipH="1">
            <a:off x="3198018" y="5531643"/>
            <a:ext cx="892969" cy="84534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cs typeface="Calibri"/>
              </a:rPr>
              <a:t>05</a:t>
            </a:r>
          </a:p>
        </p:txBody>
      </p:sp>
      <p:sp>
        <p:nvSpPr>
          <p:cNvPr id="29" name="Rectangle 28" descr="02 Framing/Background">
            <a:extLst>
              <a:ext uri="{FF2B5EF4-FFF2-40B4-BE49-F238E27FC236}">
                <a16:creationId xmlns:a16="http://schemas.microsoft.com/office/drawing/2014/main" id="{95319BFE-937A-0D95-14B7-262A8B5E9B89}"/>
              </a:ext>
            </a:extLst>
          </p:cNvPr>
          <p:cNvSpPr/>
          <p:nvPr/>
        </p:nvSpPr>
        <p:spPr>
          <a:xfrm>
            <a:off x="2918652" y="1761563"/>
            <a:ext cx="6726463" cy="11974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DAF384-618B-EA63-D9B9-2060E9B9E79E}"/>
              </a:ext>
            </a:extLst>
          </p:cNvPr>
          <p:cNvSpPr/>
          <p:nvPr/>
        </p:nvSpPr>
        <p:spPr>
          <a:xfrm>
            <a:off x="0" y="0"/>
            <a:ext cx="2680137" cy="5938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cs typeface="Calibri"/>
              </a:rPr>
              <a:t>Agenda</a:t>
            </a:r>
          </a:p>
        </p:txBody>
      </p:sp>
      <p:sp>
        <p:nvSpPr>
          <p:cNvPr id="16" name="TextBox 15">
            <a:extLst>
              <a:ext uri="{FF2B5EF4-FFF2-40B4-BE49-F238E27FC236}">
                <a16:creationId xmlns:a16="http://schemas.microsoft.com/office/drawing/2014/main" id="{AC07D971-888B-497A-A910-A47292C50A6F}"/>
              </a:ext>
            </a:extLst>
          </p:cNvPr>
          <p:cNvSpPr txBox="1"/>
          <p:nvPr/>
        </p:nvSpPr>
        <p:spPr>
          <a:xfrm>
            <a:off x="4348643" y="5555295"/>
            <a:ext cx="81681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101D34"/>
                </a:solidFill>
                <a:latin typeface="Quattrocento Sans"/>
              </a:rPr>
              <a:t>Q and A</a:t>
            </a:r>
            <a:endParaRPr lang="en-US" sz="3200"/>
          </a:p>
        </p:txBody>
      </p:sp>
      <p:sp>
        <p:nvSpPr>
          <p:cNvPr id="2" name="Title 1">
            <a:extLst>
              <a:ext uri="{FF2B5EF4-FFF2-40B4-BE49-F238E27FC236}">
                <a16:creationId xmlns:a16="http://schemas.microsoft.com/office/drawing/2014/main" id="{E727069A-8247-4CB1-B243-D5BE9CD1A6CD}"/>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Framing/Background</a:t>
            </a:r>
          </a:p>
        </p:txBody>
      </p:sp>
    </p:spTree>
    <p:extLst>
      <p:ext uri="{BB962C8B-B14F-4D97-AF65-F5344CB8AC3E}">
        <p14:creationId xmlns:p14="http://schemas.microsoft.com/office/powerpoint/2010/main" val="1671650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19EE-A6A2-4760-94E9-CB0B11C3880E}"/>
              </a:ext>
            </a:extLst>
          </p:cNvPr>
          <p:cNvSpPr>
            <a:spLocks noGrp="1"/>
          </p:cNvSpPr>
          <p:nvPr>
            <p:ph type="title"/>
          </p:nvPr>
        </p:nvSpPr>
        <p:spPr/>
        <p:txBody>
          <a:bodyPr/>
          <a:lstStyle/>
          <a:p>
            <a:r>
              <a:rPr lang="en-US">
                <a:latin typeface="Calibri"/>
                <a:cs typeface="Segoe UI Semibold"/>
              </a:rPr>
              <a:t>DESE Supports: Data Analytics</a:t>
            </a:r>
          </a:p>
        </p:txBody>
      </p:sp>
      <p:sp>
        <p:nvSpPr>
          <p:cNvPr id="3" name="Content Placeholder 2">
            <a:extLst>
              <a:ext uri="{FF2B5EF4-FFF2-40B4-BE49-F238E27FC236}">
                <a16:creationId xmlns:a16="http://schemas.microsoft.com/office/drawing/2014/main" id="{AF528A31-07E0-4D50-8269-9632D29E288C}"/>
              </a:ext>
            </a:extLst>
          </p:cNvPr>
          <p:cNvSpPr>
            <a:spLocks noGrp="1"/>
          </p:cNvSpPr>
          <p:nvPr>
            <p:ph idx="1"/>
          </p:nvPr>
        </p:nvSpPr>
        <p:spPr>
          <a:xfrm>
            <a:off x="429208" y="1912775"/>
            <a:ext cx="11249642" cy="4656299"/>
          </a:xfrm>
        </p:spPr>
        <p:txBody>
          <a:bodyPr/>
          <a:lstStyle/>
          <a:p>
            <a:pPr marL="25400" indent="0">
              <a:buNone/>
            </a:pPr>
            <a:r>
              <a:rPr lang="en-US"/>
              <a:t>DESE has partnered with Open Architects to provide free support for developing your district goals and progress monitoring. </a:t>
            </a:r>
          </a:p>
          <a:p>
            <a:pPr marL="25400" indent="0">
              <a:buNone/>
            </a:pPr>
            <a:endParaRPr lang="en-US"/>
          </a:p>
          <a:p>
            <a:pPr marL="25400" indent="0">
              <a:buNone/>
            </a:pPr>
            <a:endParaRPr lang="en-US"/>
          </a:p>
          <a:p>
            <a:pPr marL="25400" indent="0">
              <a:buNone/>
            </a:pPr>
            <a:endParaRPr lang="en-US"/>
          </a:p>
          <a:p>
            <a:pPr marL="25400" indent="0">
              <a:buNone/>
            </a:pPr>
            <a:endParaRPr lang="en-US"/>
          </a:p>
          <a:p>
            <a:pPr marL="25400" indent="0">
              <a:buNone/>
            </a:pPr>
            <a:endParaRPr lang="en-US" sz="2400">
              <a:hlinkClick r:id="rId3"/>
            </a:endParaRPr>
          </a:p>
          <a:p>
            <a:pPr marL="25400" indent="0">
              <a:buNone/>
            </a:pPr>
            <a:r>
              <a:rPr lang="en-US" sz="2400">
                <a:hlinkClick r:id="rId3"/>
              </a:rPr>
              <a:t>www.openarchitectsk12.com/soa-support</a:t>
            </a:r>
            <a:r>
              <a:rPr lang="en-US" sz="2400"/>
              <a:t> </a:t>
            </a:r>
          </a:p>
        </p:txBody>
      </p:sp>
      <p:pic>
        <p:nvPicPr>
          <p:cNvPr id="8" name="Picture 7" descr="Graphical user interface&#10;&#10;&#10;">
            <a:extLst>
              <a:ext uri="{FF2B5EF4-FFF2-40B4-BE49-F238E27FC236}">
                <a16:creationId xmlns:a16="http://schemas.microsoft.com/office/drawing/2014/main" id="{6B23ABBB-D3D5-4757-9FAC-24A9C82B5B8C}"/>
              </a:ext>
            </a:extLst>
          </p:cNvPr>
          <p:cNvPicPr>
            <a:picLocks noChangeAspect="1"/>
          </p:cNvPicPr>
          <p:nvPr/>
        </p:nvPicPr>
        <p:blipFill>
          <a:blip r:embed="rId4"/>
          <a:stretch>
            <a:fillRect/>
          </a:stretch>
        </p:blipFill>
        <p:spPr>
          <a:xfrm>
            <a:off x="605065" y="3108318"/>
            <a:ext cx="5378774" cy="3021893"/>
          </a:xfrm>
          <a:prstGeom prst="rect">
            <a:avLst/>
          </a:prstGeom>
        </p:spPr>
      </p:pic>
      <p:pic>
        <p:nvPicPr>
          <p:cNvPr id="6" name="Picture 5" descr="example of data analytics page from open architects">
            <a:extLst>
              <a:ext uri="{FF2B5EF4-FFF2-40B4-BE49-F238E27FC236}">
                <a16:creationId xmlns:a16="http://schemas.microsoft.com/office/drawing/2014/main" id="{E299C94F-AD25-4183-9D76-410C45F28C2B}"/>
              </a:ext>
            </a:extLst>
          </p:cNvPr>
          <p:cNvPicPr>
            <a:picLocks noChangeAspect="1"/>
          </p:cNvPicPr>
          <p:nvPr/>
        </p:nvPicPr>
        <p:blipFill>
          <a:blip r:embed="rId5"/>
          <a:stretch>
            <a:fillRect/>
          </a:stretch>
        </p:blipFill>
        <p:spPr>
          <a:xfrm>
            <a:off x="6343020" y="3055613"/>
            <a:ext cx="4610000" cy="3074597"/>
          </a:xfrm>
          <a:prstGeom prst="rect">
            <a:avLst/>
          </a:prstGeom>
        </p:spPr>
      </p:pic>
      <p:sp>
        <p:nvSpPr>
          <p:cNvPr id="4" name="Slide Number Placeholder 3">
            <a:extLst>
              <a:ext uri="{FF2B5EF4-FFF2-40B4-BE49-F238E27FC236}">
                <a16:creationId xmlns:a16="http://schemas.microsoft.com/office/drawing/2014/main" id="{7C0893C3-E760-43DB-BC16-C63677C96912}"/>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309939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DE7BA-B311-44CC-9C9C-440F07D4A43E}"/>
              </a:ext>
            </a:extLst>
          </p:cNvPr>
          <p:cNvSpPr>
            <a:spLocks noGrp="1"/>
          </p:cNvSpPr>
          <p:nvPr>
            <p:ph type="title"/>
          </p:nvPr>
        </p:nvSpPr>
        <p:spPr/>
        <p:txBody>
          <a:bodyPr/>
          <a:lstStyle/>
          <a:p>
            <a:r>
              <a:rPr lang="en-US"/>
              <a:t>Once Plans Are Submitted</a:t>
            </a:r>
          </a:p>
        </p:txBody>
      </p:sp>
      <p:sp>
        <p:nvSpPr>
          <p:cNvPr id="2" name="Content Placeholder 1">
            <a:extLst>
              <a:ext uri="{FF2B5EF4-FFF2-40B4-BE49-F238E27FC236}">
                <a16:creationId xmlns:a16="http://schemas.microsoft.com/office/drawing/2014/main" id="{054D8B78-A865-4FEC-BF5D-BCD2B215BBCE}"/>
              </a:ext>
            </a:extLst>
          </p:cNvPr>
          <p:cNvSpPr>
            <a:spLocks noGrp="1"/>
          </p:cNvSpPr>
          <p:nvPr>
            <p:ph idx="1"/>
          </p:nvPr>
        </p:nvSpPr>
        <p:spPr/>
        <p:txBody>
          <a:bodyPr/>
          <a:lstStyle/>
          <a:p>
            <a:pPr>
              <a:buFont typeface="Wingdings" panose="05000000000000000000" pitchFamily="2" charset="2"/>
              <a:buChar char="Ø"/>
            </a:pPr>
            <a:r>
              <a:rPr lang="en-US" dirty="0"/>
              <a:t>SOA Team will be reading plans</a:t>
            </a:r>
          </a:p>
          <a:p>
            <a:pPr lvl="1">
              <a:buFont typeface="Wingdings" panose="05000000000000000000" pitchFamily="2" charset="2"/>
              <a:buChar char="§"/>
            </a:pPr>
            <a:r>
              <a:rPr lang="en-US" dirty="0"/>
              <a:t>No formal feedback memos this year</a:t>
            </a:r>
          </a:p>
          <a:p>
            <a:pPr lvl="1">
              <a:buFont typeface="Wingdings" panose="05000000000000000000" pitchFamily="2" charset="2"/>
              <a:buChar char="§"/>
            </a:pPr>
            <a:r>
              <a:rPr lang="en-US" dirty="0"/>
              <a:t>We will follow up directly if necessary</a:t>
            </a:r>
          </a:p>
          <a:p>
            <a:pPr lvl="1">
              <a:buFont typeface="Wingdings" panose="05000000000000000000" pitchFamily="2" charset="2"/>
              <a:buChar char="§"/>
            </a:pPr>
            <a:endParaRPr lang="en-US" dirty="0"/>
          </a:p>
          <a:p>
            <a:pPr>
              <a:buFont typeface="Wingdings" panose="05000000000000000000" pitchFamily="2" charset="2"/>
              <a:buChar char="Ø"/>
            </a:pPr>
            <a:r>
              <a:rPr lang="en-US" dirty="0"/>
              <a:t>Updated SOA Dashboard incorporating progress reports</a:t>
            </a:r>
          </a:p>
          <a:p>
            <a:pPr lvl="1">
              <a:buFont typeface="Wingdings" panose="05000000000000000000" pitchFamily="2" charset="2"/>
              <a:buChar char="§"/>
            </a:pPr>
            <a:r>
              <a:rPr lang="en-US" dirty="0"/>
              <a:t>Posted this summer</a:t>
            </a:r>
          </a:p>
          <a:p>
            <a:pPr lvl="1">
              <a:buFont typeface="Wingdings" panose="05000000000000000000" pitchFamily="2" charset="2"/>
              <a:buChar char="§"/>
            </a:pPr>
            <a:endParaRPr lang="en-US" dirty="0"/>
          </a:p>
          <a:p>
            <a:pPr>
              <a:buFont typeface="Wingdings" panose="05000000000000000000" pitchFamily="2" charset="2"/>
              <a:buChar char="Ø"/>
            </a:pPr>
            <a:r>
              <a:rPr lang="en-US" dirty="0"/>
              <a:t>New 3-year gap-closing Plans will be due in April 2024</a:t>
            </a:r>
          </a:p>
          <a:p>
            <a:pPr marL="457200" lvl="1" indent="0">
              <a:buNone/>
            </a:pPr>
            <a:endParaRPr lang="en-US" dirty="0"/>
          </a:p>
          <a:p>
            <a:pPr lvl="1"/>
            <a:endParaRPr lang="en-US" dirty="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22323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205A1-D6DB-B521-948A-62C4FC4E360B}"/>
              </a:ext>
            </a:extLst>
          </p:cNvPr>
          <p:cNvSpPr>
            <a:spLocks noGrp="1"/>
          </p:cNvSpPr>
          <p:nvPr>
            <p:ph type="title"/>
          </p:nvPr>
        </p:nvSpPr>
        <p:spPr/>
        <p:txBody>
          <a:bodyPr/>
          <a:lstStyle/>
          <a:p>
            <a:r>
              <a:rPr lang="en-US" dirty="0">
                <a:latin typeface="Arial"/>
                <a:cs typeface="Arial"/>
              </a:rPr>
              <a:t>Thank you!</a:t>
            </a:r>
            <a:endParaRPr lang="en-US" dirty="0"/>
          </a:p>
        </p:txBody>
      </p:sp>
      <p:sp>
        <p:nvSpPr>
          <p:cNvPr id="2" name="Content Placeholder 1">
            <a:extLst>
              <a:ext uri="{FF2B5EF4-FFF2-40B4-BE49-F238E27FC236}">
                <a16:creationId xmlns:a16="http://schemas.microsoft.com/office/drawing/2014/main" id="{F996C96C-AC9A-8AE5-1189-E85BC2D4B3DF}"/>
              </a:ext>
            </a:extLst>
          </p:cNvPr>
          <p:cNvSpPr>
            <a:spLocks noGrp="1"/>
          </p:cNvSpPr>
          <p:nvPr>
            <p:ph idx="1"/>
          </p:nvPr>
        </p:nvSpPr>
        <p:spPr/>
        <p:txBody>
          <a:bodyPr vert="horz" lIns="91440" tIns="45720" rIns="91440" bIns="45720" rtlCol="0" anchor="t">
            <a:normAutofit/>
          </a:bodyPr>
          <a:lstStyle/>
          <a:p>
            <a:pPr marL="0" indent="0">
              <a:buNone/>
            </a:pPr>
            <a:r>
              <a:rPr lang="en-US" dirty="0"/>
              <a:t>Please reach out to the SOA Team with questions:</a:t>
            </a:r>
          </a:p>
          <a:p>
            <a:pPr marL="0" indent="0">
              <a:buNone/>
            </a:pPr>
            <a:endParaRPr lang="en-US" dirty="0">
              <a:hlinkClick r:id="rId3"/>
            </a:endParaRPr>
          </a:p>
          <a:p>
            <a:pPr marL="0" indent="0">
              <a:buNone/>
            </a:pPr>
            <a:r>
              <a:rPr lang="en-US" dirty="0">
                <a:hlinkClick r:id="rId3"/>
              </a:rPr>
              <a:t>SOAPlans@mass.gov</a:t>
            </a:r>
            <a:r>
              <a:rPr lang="en-US" dirty="0"/>
              <a:t> </a:t>
            </a:r>
          </a:p>
        </p:txBody>
      </p:sp>
    </p:spTree>
    <p:extLst>
      <p:ext uri="{BB962C8B-B14F-4D97-AF65-F5344CB8AC3E}">
        <p14:creationId xmlns:p14="http://schemas.microsoft.com/office/powerpoint/2010/main" val="333929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595A-C063-4199-8618-F6E5C984DDFA}"/>
              </a:ext>
            </a:extLst>
          </p:cNvPr>
          <p:cNvSpPr>
            <a:spLocks noGrp="1"/>
          </p:cNvSpPr>
          <p:nvPr>
            <p:ph type="title"/>
          </p:nvPr>
        </p:nvSpPr>
        <p:spPr/>
        <p:txBody>
          <a:bodyPr>
            <a:normAutofit fontScale="90000"/>
          </a:bodyPr>
          <a:lstStyle/>
          <a:p>
            <a:r>
              <a:rPr lang="en-US" dirty="0">
                <a:solidFill>
                  <a:schemeClr val="tx1"/>
                </a:solidFill>
              </a:rPr>
              <a:t>Appendix: FY23 Progress Report Template</a:t>
            </a:r>
          </a:p>
        </p:txBody>
      </p:sp>
      <p:sp>
        <p:nvSpPr>
          <p:cNvPr id="3" name="Slide Number Placeholder 2">
            <a:extLst>
              <a:ext uri="{FF2B5EF4-FFF2-40B4-BE49-F238E27FC236}">
                <a16:creationId xmlns:a16="http://schemas.microsoft.com/office/drawing/2014/main" id="{A4C62669-EADB-4832-A5B7-CEBB940EF8DE}"/>
              </a:ext>
            </a:extLst>
          </p:cNvPr>
          <p:cNvSpPr>
            <a:spLocks noGrp="1"/>
          </p:cNvSpPr>
          <p:nvPr>
            <p:ph type="sldNum" idx="12"/>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3178580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2941-8FAE-42E7-A774-0A4E66ADFE92}"/>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Student Opportunity Act FY23 Progress Report</a:t>
            </a:r>
          </a:p>
        </p:txBody>
      </p:sp>
      <p:pic>
        <p:nvPicPr>
          <p:cNvPr id="5" name="Picture 4" descr="screenshot of student opportunity act fy23 progress report page">
            <a:extLst>
              <a:ext uri="{FF2B5EF4-FFF2-40B4-BE49-F238E27FC236}">
                <a16:creationId xmlns:a16="http://schemas.microsoft.com/office/drawing/2014/main" id="{F0313411-CD43-4F3F-BD04-C7B7E102CD30}"/>
              </a:ext>
            </a:extLst>
          </p:cNvPr>
          <p:cNvPicPr>
            <a:picLocks noChangeAspect="1"/>
          </p:cNvPicPr>
          <p:nvPr/>
        </p:nvPicPr>
        <p:blipFill>
          <a:blip r:embed="rId3"/>
          <a:stretch>
            <a:fillRect/>
          </a:stretch>
        </p:blipFill>
        <p:spPr>
          <a:xfrm>
            <a:off x="0" y="0"/>
            <a:ext cx="12186577" cy="5059680"/>
          </a:xfrm>
          <a:prstGeom prst="rect">
            <a:avLst/>
          </a:prstGeom>
        </p:spPr>
      </p:pic>
      <p:pic>
        <p:nvPicPr>
          <p:cNvPr id="7" name="Picture 6" descr="screenshot of soa page">
            <a:extLst>
              <a:ext uri="{FF2B5EF4-FFF2-40B4-BE49-F238E27FC236}">
                <a16:creationId xmlns:a16="http://schemas.microsoft.com/office/drawing/2014/main" id="{F4BBE3EA-0485-49AB-9C38-09EEE7E2B3B4}"/>
              </a:ext>
            </a:extLst>
          </p:cNvPr>
          <p:cNvPicPr>
            <a:picLocks noChangeAspect="1"/>
          </p:cNvPicPr>
          <p:nvPr/>
        </p:nvPicPr>
        <p:blipFill>
          <a:blip r:embed="rId4"/>
          <a:stretch>
            <a:fillRect/>
          </a:stretch>
        </p:blipFill>
        <p:spPr>
          <a:xfrm>
            <a:off x="0" y="5059680"/>
            <a:ext cx="9207973" cy="1181161"/>
          </a:xfrm>
          <a:prstGeom prst="rect">
            <a:avLst/>
          </a:prstGeom>
        </p:spPr>
      </p:pic>
      <p:sp>
        <p:nvSpPr>
          <p:cNvPr id="3" name="Slide Number Placeholder 2">
            <a:extLst>
              <a:ext uri="{FF2B5EF4-FFF2-40B4-BE49-F238E27FC236}">
                <a16:creationId xmlns:a16="http://schemas.microsoft.com/office/drawing/2014/main" id="{35BF918A-EA81-4840-9004-CEC438D06207}"/>
              </a:ext>
            </a:extLst>
          </p:cNvPr>
          <p:cNvSpPr>
            <a:spLocks noGrp="1"/>
          </p:cNvSpPr>
          <p:nvPr>
            <p:ph type="sldNum" idx="4294967295"/>
          </p:nvPr>
        </p:nvSpPr>
        <p:spPr>
          <a:xfrm>
            <a:off x="11460163" y="6151563"/>
            <a:ext cx="731837" cy="523875"/>
          </a:xfrm>
          <a:prstGeom prst="rect">
            <a:avLst/>
          </a:prstGeom>
        </p:spPr>
        <p:txBody>
          <a:bodyPr/>
          <a:lstStyle/>
          <a:p>
            <a:fld id="{00000000-1234-1234-1234-123412341234}" type="slidenum">
              <a:rPr lang="en" smtClean="0"/>
              <a:pPr/>
              <a:t>44</a:t>
            </a:fld>
            <a:endParaRPr lang="en"/>
          </a:p>
        </p:txBody>
      </p:sp>
    </p:spTree>
    <p:extLst>
      <p:ext uri="{BB962C8B-B14F-4D97-AF65-F5344CB8AC3E}">
        <p14:creationId xmlns:p14="http://schemas.microsoft.com/office/powerpoint/2010/main" val="310815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1EDE-F4A4-4C6E-9F18-4E52717153A6}"/>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Getting Started</a:t>
            </a:r>
          </a:p>
        </p:txBody>
      </p:sp>
      <p:pic>
        <p:nvPicPr>
          <p:cNvPr id="5" name="Picture 4" descr="screenshot of soa getting started page">
            <a:extLst>
              <a:ext uri="{FF2B5EF4-FFF2-40B4-BE49-F238E27FC236}">
                <a16:creationId xmlns:a16="http://schemas.microsoft.com/office/drawing/2014/main" id="{B62C3E03-C4F9-4EB4-B209-DCC2AFA918D1}"/>
              </a:ext>
            </a:extLst>
          </p:cNvPr>
          <p:cNvPicPr>
            <a:picLocks noChangeAspect="1"/>
          </p:cNvPicPr>
          <p:nvPr/>
        </p:nvPicPr>
        <p:blipFill>
          <a:blip r:embed="rId2"/>
          <a:stretch>
            <a:fillRect/>
          </a:stretch>
        </p:blipFill>
        <p:spPr>
          <a:xfrm>
            <a:off x="-1" y="88728"/>
            <a:ext cx="12258043" cy="4422312"/>
          </a:xfrm>
          <a:prstGeom prst="rect">
            <a:avLst/>
          </a:prstGeom>
        </p:spPr>
      </p:pic>
    </p:spTree>
    <p:extLst>
      <p:ext uri="{BB962C8B-B14F-4D97-AF65-F5344CB8AC3E}">
        <p14:creationId xmlns:p14="http://schemas.microsoft.com/office/powerpoint/2010/main" val="377307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5B05-7941-43C2-9D67-26D0E3377F25}"/>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District Information</a:t>
            </a:r>
          </a:p>
        </p:txBody>
      </p:sp>
      <p:pic>
        <p:nvPicPr>
          <p:cNvPr id="3" name="Picture 2" descr="screenshot of district information page">
            <a:extLst>
              <a:ext uri="{FF2B5EF4-FFF2-40B4-BE49-F238E27FC236}">
                <a16:creationId xmlns:a16="http://schemas.microsoft.com/office/drawing/2014/main" id="{CD68376B-C137-4BE5-BC78-9E7A077C82AB}"/>
              </a:ext>
            </a:extLst>
          </p:cNvPr>
          <p:cNvPicPr>
            <a:picLocks noChangeAspect="1"/>
          </p:cNvPicPr>
          <p:nvPr/>
        </p:nvPicPr>
        <p:blipFill>
          <a:blip r:embed="rId2"/>
          <a:stretch>
            <a:fillRect/>
          </a:stretch>
        </p:blipFill>
        <p:spPr>
          <a:xfrm>
            <a:off x="124224" y="244362"/>
            <a:ext cx="12005381" cy="5744958"/>
          </a:xfrm>
          <a:prstGeom prst="rect">
            <a:avLst/>
          </a:prstGeom>
        </p:spPr>
      </p:pic>
    </p:spTree>
    <p:extLst>
      <p:ext uri="{BB962C8B-B14F-4D97-AF65-F5344CB8AC3E}">
        <p14:creationId xmlns:p14="http://schemas.microsoft.com/office/powerpoint/2010/main" val="138287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DC83-0680-4584-9B7D-37A237BD669D}"/>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Summary of Key Elements from FY22 SOA Plan Amendments</a:t>
            </a:r>
          </a:p>
        </p:txBody>
      </p:sp>
      <p:pic>
        <p:nvPicPr>
          <p:cNvPr id="3" name="Picture 2" descr="screenshot of soa summary of key elements for fy22 soa plan amendments page">
            <a:extLst>
              <a:ext uri="{FF2B5EF4-FFF2-40B4-BE49-F238E27FC236}">
                <a16:creationId xmlns:a16="http://schemas.microsoft.com/office/drawing/2014/main" id="{C91EB3A9-CA89-48DB-9D0F-2A04305B3939}"/>
              </a:ext>
            </a:extLst>
          </p:cNvPr>
          <p:cNvPicPr>
            <a:picLocks noChangeAspect="1"/>
          </p:cNvPicPr>
          <p:nvPr/>
        </p:nvPicPr>
        <p:blipFill>
          <a:blip r:embed="rId3"/>
          <a:stretch>
            <a:fillRect/>
          </a:stretch>
        </p:blipFill>
        <p:spPr>
          <a:xfrm>
            <a:off x="0" y="0"/>
            <a:ext cx="12197705" cy="4297680"/>
          </a:xfrm>
          <a:prstGeom prst="rect">
            <a:avLst/>
          </a:prstGeom>
        </p:spPr>
      </p:pic>
      <p:pic>
        <p:nvPicPr>
          <p:cNvPr id="5" name="Picture 4" descr="screenshot of SOA page">
            <a:extLst>
              <a:ext uri="{FF2B5EF4-FFF2-40B4-BE49-F238E27FC236}">
                <a16:creationId xmlns:a16="http://schemas.microsoft.com/office/drawing/2014/main" id="{20738680-40A2-4E37-9186-753E36614031}"/>
              </a:ext>
            </a:extLst>
          </p:cNvPr>
          <p:cNvPicPr>
            <a:picLocks noChangeAspect="1"/>
          </p:cNvPicPr>
          <p:nvPr/>
        </p:nvPicPr>
        <p:blipFill>
          <a:blip r:embed="rId4"/>
          <a:stretch>
            <a:fillRect/>
          </a:stretch>
        </p:blipFill>
        <p:spPr>
          <a:xfrm>
            <a:off x="0" y="4297680"/>
            <a:ext cx="9030164" cy="1873346"/>
          </a:xfrm>
          <a:prstGeom prst="rect">
            <a:avLst/>
          </a:prstGeom>
        </p:spPr>
      </p:pic>
    </p:spTree>
    <p:extLst>
      <p:ext uri="{BB962C8B-B14F-4D97-AF65-F5344CB8AC3E}">
        <p14:creationId xmlns:p14="http://schemas.microsoft.com/office/powerpoint/2010/main" val="2744119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6936-9D23-487D-8F12-D84E40D706A4}"/>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Summary of Progress to Date</a:t>
            </a:r>
          </a:p>
        </p:txBody>
      </p:sp>
      <p:pic>
        <p:nvPicPr>
          <p:cNvPr id="3" name="Picture 2" descr="screenshot of SOA page summary of progress to date ">
            <a:extLst>
              <a:ext uri="{FF2B5EF4-FFF2-40B4-BE49-F238E27FC236}">
                <a16:creationId xmlns:a16="http://schemas.microsoft.com/office/drawing/2014/main" id="{3A4179C0-3AC5-4EC6-AAD4-EEACD3756FFA}"/>
              </a:ext>
            </a:extLst>
          </p:cNvPr>
          <p:cNvPicPr>
            <a:picLocks noChangeAspect="1"/>
          </p:cNvPicPr>
          <p:nvPr/>
        </p:nvPicPr>
        <p:blipFill>
          <a:blip r:embed="rId3"/>
          <a:stretch>
            <a:fillRect/>
          </a:stretch>
        </p:blipFill>
        <p:spPr>
          <a:xfrm>
            <a:off x="0" y="0"/>
            <a:ext cx="12185380" cy="5075853"/>
          </a:xfrm>
          <a:prstGeom prst="rect">
            <a:avLst/>
          </a:prstGeom>
        </p:spPr>
      </p:pic>
      <p:pic>
        <p:nvPicPr>
          <p:cNvPr id="5" name="Picture 4" descr="screenshot of SOA page">
            <a:extLst>
              <a:ext uri="{FF2B5EF4-FFF2-40B4-BE49-F238E27FC236}">
                <a16:creationId xmlns:a16="http://schemas.microsoft.com/office/drawing/2014/main" id="{9DB4831C-ACDA-4AB8-9198-AB09C2AA89F6}"/>
              </a:ext>
            </a:extLst>
          </p:cNvPr>
          <p:cNvPicPr>
            <a:picLocks noChangeAspect="1"/>
          </p:cNvPicPr>
          <p:nvPr/>
        </p:nvPicPr>
        <p:blipFill>
          <a:blip r:embed="rId4"/>
          <a:stretch>
            <a:fillRect/>
          </a:stretch>
        </p:blipFill>
        <p:spPr>
          <a:xfrm>
            <a:off x="6620" y="5075853"/>
            <a:ext cx="9277827" cy="1782147"/>
          </a:xfrm>
          <a:prstGeom prst="rect">
            <a:avLst/>
          </a:prstGeom>
        </p:spPr>
      </p:pic>
    </p:spTree>
    <p:extLst>
      <p:ext uri="{BB962C8B-B14F-4D97-AF65-F5344CB8AC3E}">
        <p14:creationId xmlns:p14="http://schemas.microsoft.com/office/powerpoint/2010/main" val="196635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98FC-DCA5-431C-AA8F-847CA1A341BF}"/>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Update on FY 23 Implementation of Evidence-based Program Areas</a:t>
            </a:r>
          </a:p>
        </p:txBody>
      </p:sp>
      <p:pic>
        <p:nvPicPr>
          <p:cNvPr id="3" name="Picture 2" descr="screenshot of SOA page update on fy23 implementation of evidence based program areas">
            <a:extLst>
              <a:ext uri="{FF2B5EF4-FFF2-40B4-BE49-F238E27FC236}">
                <a16:creationId xmlns:a16="http://schemas.microsoft.com/office/drawing/2014/main" id="{85758186-9C0A-474E-996C-32A8C2D669A2}"/>
              </a:ext>
            </a:extLst>
          </p:cNvPr>
          <p:cNvPicPr>
            <a:picLocks noChangeAspect="1"/>
          </p:cNvPicPr>
          <p:nvPr/>
        </p:nvPicPr>
        <p:blipFill>
          <a:blip r:embed="rId3"/>
          <a:stretch>
            <a:fillRect/>
          </a:stretch>
        </p:blipFill>
        <p:spPr>
          <a:xfrm>
            <a:off x="0" y="-1"/>
            <a:ext cx="12209396" cy="4711959"/>
          </a:xfrm>
          <a:prstGeom prst="rect">
            <a:avLst/>
          </a:prstGeom>
        </p:spPr>
      </p:pic>
      <p:pic>
        <p:nvPicPr>
          <p:cNvPr id="5" name="Picture 4" descr="screenshot of SOA page">
            <a:extLst>
              <a:ext uri="{FF2B5EF4-FFF2-40B4-BE49-F238E27FC236}">
                <a16:creationId xmlns:a16="http://schemas.microsoft.com/office/drawing/2014/main" id="{995E35FE-C950-4FBE-A847-92F1CB550E18}"/>
              </a:ext>
            </a:extLst>
          </p:cNvPr>
          <p:cNvPicPr>
            <a:picLocks noChangeAspect="1"/>
          </p:cNvPicPr>
          <p:nvPr/>
        </p:nvPicPr>
        <p:blipFill>
          <a:blip r:embed="rId4"/>
          <a:stretch>
            <a:fillRect/>
          </a:stretch>
        </p:blipFill>
        <p:spPr>
          <a:xfrm>
            <a:off x="0" y="4203564"/>
            <a:ext cx="9150820" cy="2654436"/>
          </a:xfrm>
          <a:prstGeom prst="rect">
            <a:avLst/>
          </a:prstGeom>
        </p:spPr>
      </p:pic>
    </p:spTree>
    <p:extLst>
      <p:ext uri="{BB962C8B-B14F-4D97-AF65-F5344CB8AC3E}">
        <p14:creationId xmlns:p14="http://schemas.microsoft.com/office/powerpoint/2010/main" val="360272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6BF11-72B8-4293-A41D-D8C412319EC3}"/>
              </a:ext>
            </a:extLst>
          </p:cNvPr>
          <p:cNvSpPr>
            <a:spLocks noGrp="1"/>
          </p:cNvSpPr>
          <p:nvPr>
            <p:ph type="title"/>
          </p:nvPr>
        </p:nvSpPr>
        <p:spPr/>
        <p:txBody>
          <a:bodyPr>
            <a:normAutofit fontScale="90000"/>
          </a:bodyPr>
          <a:lstStyle/>
          <a:p>
            <a:r>
              <a:rPr lang="en-US"/>
              <a:t>Overarching Goal of Student Opportunity Act</a:t>
            </a:r>
          </a:p>
        </p:txBody>
      </p:sp>
      <p:sp>
        <p:nvSpPr>
          <p:cNvPr id="2" name="Content Placeholder 1">
            <a:extLst>
              <a:ext uri="{FF2B5EF4-FFF2-40B4-BE49-F238E27FC236}">
                <a16:creationId xmlns:a16="http://schemas.microsoft.com/office/drawing/2014/main" id="{4061FE0B-6982-4BBD-8F0D-B404A0A12D77}"/>
              </a:ext>
            </a:extLst>
          </p:cNvPr>
          <p:cNvSpPr>
            <a:spLocks noGrp="1"/>
          </p:cNvSpPr>
          <p:nvPr>
            <p:ph idx="1"/>
          </p:nvPr>
        </p:nvSpPr>
        <p:spPr>
          <a:xfrm>
            <a:off x="825449" y="1873146"/>
            <a:ext cx="10515600" cy="4052559"/>
          </a:xfrm>
        </p:spPr>
        <p:txBody>
          <a:bodyPr/>
          <a:lstStyle/>
          <a:p>
            <a:pPr marL="0" indent="0">
              <a:buNone/>
            </a:pPr>
            <a:endParaRPr lang="en-US"/>
          </a:p>
          <a:p>
            <a:pPr marL="0" indent="0">
              <a:buNone/>
            </a:pPr>
            <a:r>
              <a:rPr lang="en-US"/>
              <a:t>To ensure that that every student in the Commonwealth has access to a high-quality public education regardless of zip code</a:t>
            </a:r>
          </a:p>
          <a:p>
            <a:pPr marL="0" indent="0">
              <a:buNone/>
            </a:pPr>
            <a:endParaRPr lang="en-US"/>
          </a:p>
          <a:p>
            <a:pPr marL="0" indent="0">
              <a:buNone/>
            </a:pPr>
            <a:endParaRPr lang="en-US"/>
          </a:p>
          <a:p>
            <a:endParaRPr lang="en-US"/>
          </a:p>
        </p:txBody>
      </p:sp>
      <p:grpSp>
        <p:nvGrpSpPr>
          <p:cNvPr id="4" name="Group 3">
            <a:extLst>
              <a:ext uri="{FF2B5EF4-FFF2-40B4-BE49-F238E27FC236}">
                <a16:creationId xmlns:a16="http://schemas.microsoft.com/office/drawing/2014/main" id="{032441C3-BD89-4062-B84B-481CCD3FDCED}"/>
              </a:ext>
              <a:ext uri="{C183D7F6-B498-43B3-948B-1728B52AA6E4}">
                <adec:decorative xmlns:adec="http://schemas.microsoft.com/office/drawing/2017/decorative" val="1"/>
              </a:ext>
            </a:extLst>
          </p:cNvPr>
          <p:cNvGrpSpPr/>
          <p:nvPr/>
        </p:nvGrpSpPr>
        <p:grpSpPr>
          <a:xfrm>
            <a:off x="1795348" y="3568390"/>
            <a:ext cx="8062330" cy="2701460"/>
            <a:chOff x="0" y="0"/>
            <a:chExt cx="12208320" cy="3753704"/>
          </a:xfrm>
        </p:grpSpPr>
        <p:pic>
          <p:nvPicPr>
            <p:cNvPr id="5" name="Picture 4">
              <a:extLst>
                <a:ext uri="{FF2B5EF4-FFF2-40B4-BE49-F238E27FC236}">
                  <a16:creationId xmlns:a16="http://schemas.microsoft.com/office/drawing/2014/main" id="{AD281D85-F08F-494F-9FC8-BD6F489A54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448" t="15361" r="1" b="1118"/>
            <a:stretch/>
          </p:blipFill>
          <p:spPr>
            <a:xfrm>
              <a:off x="3022921" y="33625"/>
              <a:ext cx="3086092" cy="3720079"/>
            </a:xfrm>
            <a:prstGeom prst="rect">
              <a:avLst/>
            </a:prstGeom>
          </p:spPr>
        </p:pic>
        <p:pic>
          <p:nvPicPr>
            <p:cNvPr id="6" name="Picture 5" descr="DESE_DL_TenaciousPPT.ai">
              <a:extLst>
                <a:ext uri="{FF2B5EF4-FFF2-40B4-BE49-F238E27FC236}">
                  <a16:creationId xmlns:a16="http://schemas.microsoft.com/office/drawing/2014/main" id="{3AC1665C-167B-4A39-9637-59543F2487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570" t="23613" r="880" b="1512"/>
            <a:stretch/>
          </p:blipFill>
          <p:spPr>
            <a:xfrm>
              <a:off x="9168791" y="11114"/>
              <a:ext cx="3039529" cy="3723948"/>
            </a:xfrm>
            <a:prstGeom prst="rect">
              <a:avLst/>
            </a:prstGeom>
          </p:spPr>
        </p:pic>
        <p:pic>
          <p:nvPicPr>
            <p:cNvPr id="7" name="Picture 6">
              <a:extLst>
                <a:ext uri="{FF2B5EF4-FFF2-40B4-BE49-F238E27FC236}">
                  <a16:creationId xmlns:a16="http://schemas.microsoft.com/office/drawing/2014/main" id="{EEACE31B-3AA1-4E81-A075-BD72673E00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105" t="10648" r="299" b="8671"/>
            <a:stretch/>
          </p:blipFill>
          <p:spPr>
            <a:xfrm>
              <a:off x="6093183" y="11114"/>
              <a:ext cx="3085938" cy="3723948"/>
            </a:xfrm>
            <a:prstGeom prst="rect">
              <a:avLst/>
            </a:prstGeom>
          </p:spPr>
        </p:pic>
        <p:pic>
          <p:nvPicPr>
            <p:cNvPr id="8" name="Picture 7">
              <a:extLst>
                <a:ext uri="{FF2B5EF4-FFF2-40B4-BE49-F238E27FC236}">
                  <a16:creationId xmlns:a16="http://schemas.microsoft.com/office/drawing/2014/main" id="{A547E1FF-0083-4E0C-ADD3-9DC4CDF5C1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17" t="548" r="49711" b="781"/>
            <a:stretch/>
          </p:blipFill>
          <p:spPr>
            <a:xfrm>
              <a:off x="0" y="28400"/>
              <a:ext cx="3044259" cy="3723948"/>
            </a:xfrm>
            <a:prstGeom prst="rect">
              <a:avLst/>
            </a:prstGeom>
          </p:spPr>
        </p:pic>
        <p:cxnSp>
          <p:nvCxnSpPr>
            <p:cNvPr id="9" name="Straight Connector 8">
              <a:extLst>
                <a:ext uri="{FF2B5EF4-FFF2-40B4-BE49-F238E27FC236}">
                  <a16:creationId xmlns:a16="http://schemas.microsoft.com/office/drawing/2014/main" id="{C0EEBFC3-59C3-4C4F-9E15-8657AA29731C}"/>
                </a:ext>
              </a:extLst>
            </p:cNvPr>
            <p:cNvCxnSpPr/>
            <p:nvPr/>
          </p:nvCxnSpPr>
          <p:spPr>
            <a:xfrm>
              <a:off x="3022921" y="2840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9238A5-6ED2-4D6B-8D6F-34DCF227F1D3}"/>
                </a:ext>
              </a:extLst>
            </p:cNvPr>
            <p:cNvCxnSpPr/>
            <p:nvPr/>
          </p:nvCxnSpPr>
          <p:spPr>
            <a:xfrm>
              <a:off x="6077736" y="22228"/>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1DADD0-EACE-470D-8693-E1E73758C1A2}"/>
                </a:ext>
              </a:extLst>
            </p:cNvPr>
            <p:cNvCxnSpPr/>
            <p:nvPr/>
          </p:nvCxnSpPr>
          <p:spPr>
            <a:xfrm>
              <a:off x="9174682" y="0"/>
              <a:ext cx="21338" cy="37239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1706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E85F-1B87-48D4-910E-988342DB5B0E}"/>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Anticipated FY23 Budget Expenditures by Evidence-based Program Areas</a:t>
            </a:r>
          </a:p>
        </p:txBody>
      </p:sp>
      <p:pic>
        <p:nvPicPr>
          <p:cNvPr id="3" name="Picture 2" descr="screenshot of SOA page anticipated fy 23 budget expenditures by evidence based program areas">
            <a:extLst>
              <a:ext uri="{FF2B5EF4-FFF2-40B4-BE49-F238E27FC236}">
                <a16:creationId xmlns:a16="http://schemas.microsoft.com/office/drawing/2014/main" id="{DF5974DC-0480-4BC0-B536-C8359A46038D}"/>
              </a:ext>
            </a:extLst>
          </p:cNvPr>
          <p:cNvPicPr>
            <a:picLocks noChangeAspect="1"/>
          </p:cNvPicPr>
          <p:nvPr/>
        </p:nvPicPr>
        <p:blipFill>
          <a:blip r:embed="rId2"/>
          <a:stretch>
            <a:fillRect/>
          </a:stretch>
        </p:blipFill>
        <p:spPr>
          <a:xfrm>
            <a:off x="0" y="0"/>
            <a:ext cx="12172287" cy="4870580"/>
          </a:xfrm>
          <a:prstGeom prst="rect">
            <a:avLst/>
          </a:prstGeom>
        </p:spPr>
      </p:pic>
      <p:pic>
        <p:nvPicPr>
          <p:cNvPr id="5" name="Picture 4" descr="screenshot of SOA page">
            <a:extLst>
              <a:ext uri="{FF2B5EF4-FFF2-40B4-BE49-F238E27FC236}">
                <a16:creationId xmlns:a16="http://schemas.microsoft.com/office/drawing/2014/main" id="{7057400D-829C-4205-98F4-2E483406D167}"/>
              </a:ext>
            </a:extLst>
          </p:cNvPr>
          <p:cNvPicPr>
            <a:picLocks noChangeAspect="1"/>
          </p:cNvPicPr>
          <p:nvPr/>
        </p:nvPicPr>
        <p:blipFill>
          <a:blip r:embed="rId3"/>
          <a:stretch>
            <a:fillRect/>
          </a:stretch>
        </p:blipFill>
        <p:spPr>
          <a:xfrm>
            <a:off x="0" y="4717860"/>
            <a:ext cx="8593494" cy="2152809"/>
          </a:xfrm>
          <a:prstGeom prst="rect">
            <a:avLst/>
          </a:prstGeom>
        </p:spPr>
      </p:pic>
    </p:spTree>
    <p:extLst>
      <p:ext uri="{BB962C8B-B14F-4D97-AF65-F5344CB8AC3E}">
        <p14:creationId xmlns:p14="http://schemas.microsoft.com/office/powerpoint/2010/main" val="1782035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7664-1D86-4002-9332-7E358944BC4E}"/>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Data Entry instructions for FY23 budget tables</a:t>
            </a:r>
          </a:p>
        </p:txBody>
      </p:sp>
      <p:pic>
        <p:nvPicPr>
          <p:cNvPr id="3" name="Picture 2" descr="screenshot of SOA page data entry instructions for fy 23 budget tables">
            <a:extLst>
              <a:ext uri="{FF2B5EF4-FFF2-40B4-BE49-F238E27FC236}">
                <a16:creationId xmlns:a16="http://schemas.microsoft.com/office/drawing/2014/main" id="{6F45A2BF-0D0C-4C58-9FBB-E533075DA028}"/>
              </a:ext>
            </a:extLst>
          </p:cNvPr>
          <p:cNvPicPr>
            <a:picLocks noChangeAspect="1"/>
          </p:cNvPicPr>
          <p:nvPr/>
        </p:nvPicPr>
        <p:blipFill>
          <a:blip r:embed="rId2"/>
          <a:stretch>
            <a:fillRect/>
          </a:stretch>
        </p:blipFill>
        <p:spPr>
          <a:xfrm>
            <a:off x="0" y="0"/>
            <a:ext cx="12195241" cy="3601616"/>
          </a:xfrm>
          <a:prstGeom prst="rect">
            <a:avLst/>
          </a:prstGeom>
        </p:spPr>
      </p:pic>
    </p:spTree>
    <p:extLst>
      <p:ext uri="{BB962C8B-B14F-4D97-AF65-F5344CB8AC3E}">
        <p14:creationId xmlns:p14="http://schemas.microsoft.com/office/powerpoint/2010/main" val="2379592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38C23-47BA-4F4C-A8F5-6A465F1C981E}"/>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Other uses of Additional Chapter 70 Funds in FY23 </a:t>
            </a:r>
          </a:p>
        </p:txBody>
      </p:sp>
      <p:pic>
        <p:nvPicPr>
          <p:cNvPr id="3" name="Picture 2" descr="screenshot of SOA page other uses of additional chapter 70 funds in fy 23&#10;">
            <a:extLst>
              <a:ext uri="{FF2B5EF4-FFF2-40B4-BE49-F238E27FC236}">
                <a16:creationId xmlns:a16="http://schemas.microsoft.com/office/drawing/2014/main" id="{FFF2A304-4E93-443F-9886-1ECCBD4C184F}"/>
              </a:ext>
            </a:extLst>
          </p:cNvPr>
          <p:cNvPicPr>
            <a:picLocks noChangeAspect="1"/>
          </p:cNvPicPr>
          <p:nvPr/>
        </p:nvPicPr>
        <p:blipFill>
          <a:blip r:embed="rId2"/>
          <a:stretch>
            <a:fillRect/>
          </a:stretch>
        </p:blipFill>
        <p:spPr>
          <a:xfrm>
            <a:off x="-1" y="0"/>
            <a:ext cx="12191449" cy="4879910"/>
          </a:xfrm>
          <a:prstGeom prst="rect">
            <a:avLst/>
          </a:prstGeom>
        </p:spPr>
      </p:pic>
    </p:spTree>
    <p:extLst>
      <p:ext uri="{BB962C8B-B14F-4D97-AF65-F5344CB8AC3E}">
        <p14:creationId xmlns:p14="http://schemas.microsoft.com/office/powerpoint/2010/main" val="1857971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44E2-3063-4333-BEB0-96A17FB96924}"/>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District’s remaining Chapter 70 funds being spent</a:t>
            </a:r>
          </a:p>
        </p:txBody>
      </p:sp>
      <p:pic>
        <p:nvPicPr>
          <p:cNvPr id="3" name="Picture 2" descr="screenshot of SOA page instructions">
            <a:extLst>
              <a:ext uri="{FF2B5EF4-FFF2-40B4-BE49-F238E27FC236}">
                <a16:creationId xmlns:a16="http://schemas.microsoft.com/office/drawing/2014/main" id="{C1A0DE96-BB66-4553-A2E0-4EE622B1C9DC}"/>
              </a:ext>
            </a:extLst>
          </p:cNvPr>
          <p:cNvPicPr>
            <a:picLocks noChangeAspect="1"/>
          </p:cNvPicPr>
          <p:nvPr/>
        </p:nvPicPr>
        <p:blipFill>
          <a:blip r:embed="rId2"/>
          <a:stretch>
            <a:fillRect/>
          </a:stretch>
        </p:blipFill>
        <p:spPr>
          <a:xfrm>
            <a:off x="0" y="0"/>
            <a:ext cx="12203809" cy="2472612"/>
          </a:xfrm>
          <a:prstGeom prst="rect">
            <a:avLst/>
          </a:prstGeom>
        </p:spPr>
      </p:pic>
    </p:spTree>
    <p:extLst>
      <p:ext uri="{BB962C8B-B14F-4D97-AF65-F5344CB8AC3E}">
        <p14:creationId xmlns:p14="http://schemas.microsoft.com/office/powerpoint/2010/main" val="3666354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B44B-CDB9-4BCE-86DC-99712BD8C02F}"/>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Instructions /recommendations for completing table</a:t>
            </a:r>
          </a:p>
        </p:txBody>
      </p:sp>
      <p:pic>
        <p:nvPicPr>
          <p:cNvPr id="3" name="Picture 2" descr="screenshot of SOA page instructions">
            <a:extLst>
              <a:ext uri="{FF2B5EF4-FFF2-40B4-BE49-F238E27FC236}">
                <a16:creationId xmlns:a16="http://schemas.microsoft.com/office/drawing/2014/main" id="{E9D3BB1E-01E4-4BEB-BAE3-F78B941EE1D9}"/>
              </a:ext>
            </a:extLst>
          </p:cNvPr>
          <p:cNvPicPr>
            <a:picLocks noChangeAspect="1"/>
          </p:cNvPicPr>
          <p:nvPr/>
        </p:nvPicPr>
        <p:blipFill>
          <a:blip r:embed="rId2"/>
          <a:stretch>
            <a:fillRect/>
          </a:stretch>
        </p:blipFill>
        <p:spPr>
          <a:xfrm>
            <a:off x="0" y="3135085"/>
            <a:ext cx="12065133" cy="3161943"/>
          </a:xfrm>
          <a:prstGeom prst="rect">
            <a:avLst/>
          </a:prstGeom>
        </p:spPr>
      </p:pic>
      <p:pic>
        <p:nvPicPr>
          <p:cNvPr id="4" name="Picture 3" descr="screenshot of SOA page  instructions">
            <a:extLst>
              <a:ext uri="{FF2B5EF4-FFF2-40B4-BE49-F238E27FC236}">
                <a16:creationId xmlns:a16="http://schemas.microsoft.com/office/drawing/2014/main" id="{3CCF37DC-C5CE-4F09-86AE-66B2C9054DEE}"/>
              </a:ext>
            </a:extLst>
          </p:cNvPr>
          <p:cNvPicPr>
            <a:picLocks noChangeAspect="1"/>
          </p:cNvPicPr>
          <p:nvPr/>
        </p:nvPicPr>
        <p:blipFill>
          <a:blip r:embed="rId3"/>
          <a:stretch>
            <a:fillRect/>
          </a:stretch>
        </p:blipFill>
        <p:spPr>
          <a:xfrm>
            <a:off x="0" y="0"/>
            <a:ext cx="12065133" cy="3135086"/>
          </a:xfrm>
          <a:prstGeom prst="rect">
            <a:avLst/>
          </a:prstGeom>
        </p:spPr>
      </p:pic>
    </p:spTree>
    <p:extLst>
      <p:ext uri="{BB962C8B-B14F-4D97-AF65-F5344CB8AC3E}">
        <p14:creationId xmlns:p14="http://schemas.microsoft.com/office/powerpoint/2010/main" val="337006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9A7B-DFCE-4E5F-9F36-FF382AC5EF4A}"/>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Family/caregiver engagement</a:t>
            </a:r>
          </a:p>
        </p:txBody>
      </p:sp>
      <p:pic>
        <p:nvPicPr>
          <p:cNvPr id="3" name="Picture 2" descr="screenshot of SOA page  family/caregiver engagement page">
            <a:extLst>
              <a:ext uri="{FF2B5EF4-FFF2-40B4-BE49-F238E27FC236}">
                <a16:creationId xmlns:a16="http://schemas.microsoft.com/office/drawing/2014/main" id="{6E5BFA9B-CD6D-4DB6-9C72-44DF70DD2CD6}"/>
              </a:ext>
            </a:extLst>
          </p:cNvPr>
          <p:cNvPicPr>
            <a:picLocks noChangeAspect="1"/>
          </p:cNvPicPr>
          <p:nvPr/>
        </p:nvPicPr>
        <p:blipFill>
          <a:blip r:embed="rId2"/>
          <a:stretch>
            <a:fillRect/>
          </a:stretch>
        </p:blipFill>
        <p:spPr>
          <a:xfrm>
            <a:off x="0" y="0"/>
            <a:ext cx="12206922" cy="3265714"/>
          </a:xfrm>
          <a:prstGeom prst="rect">
            <a:avLst/>
          </a:prstGeom>
        </p:spPr>
      </p:pic>
      <p:pic>
        <p:nvPicPr>
          <p:cNvPr id="5" name="Picture 4" descr="screenshot of SOA page  instructions">
            <a:extLst>
              <a:ext uri="{FF2B5EF4-FFF2-40B4-BE49-F238E27FC236}">
                <a16:creationId xmlns:a16="http://schemas.microsoft.com/office/drawing/2014/main" id="{37B50FD1-2C12-4799-AECF-BBD30732B489}"/>
              </a:ext>
            </a:extLst>
          </p:cNvPr>
          <p:cNvPicPr>
            <a:picLocks noChangeAspect="1"/>
          </p:cNvPicPr>
          <p:nvPr/>
        </p:nvPicPr>
        <p:blipFill>
          <a:blip r:embed="rId3"/>
          <a:stretch>
            <a:fillRect/>
          </a:stretch>
        </p:blipFill>
        <p:spPr>
          <a:xfrm>
            <a:off x="0" y="2705877"/>
            <a:ext cx="12202764" cy="1987421"/>
          </a:xfrm>
          <a:prstGeom prst="rect">
            <a:avLst/>
          </a:prstGeom>
        </p:spPr>
      </p:pic>
      <p:pic>
        <p:nvPicPr>
          <p:cNvPr id="7" name="Picture 6" descr="screenshot of SOA page  instructions">
            <a:extLst>
              <a:ext uri="{FF2B5EF4-FFF2-40B4-BE49-F238E27FC236}">
                <a16:creationId xmlns:a16="http://schemas.microsoft.com/office/drawing/2014/main" id="{7D101482-B251-4DC7-8FD2-139F31297728}"/>
              </a:ext>
            </a:extLst>
          </p:cNvPr>
          <p:cNvPicPr>
            <a:picLocks noChangeAspect="1"/>
          </p:cNvPicPr>
          <p:nvPr/>
        </p:nvPicPr>
        <p:blipFill>
          <a:blip r:embed="rId4"/>
          <a:stretch>
            <a:fillRect/>
          </a:stretch>
        </p:blipFill>
        <p:spPr>
          <a:xfrm>
            <a:off x="0" y="4693298"/>
            <a:ext cx="12176116" cy="1866122"/>
          </a:xfrm>
          <a:prstGeom prst="rect">
            <a:avLst/>
          </a:prstGeom>
        </p:spPr>
      </p:pic>
    </p:spTree>
    <p:extLst>
      <p:ext uri="{BB962C8B-B14F-4D97-AF65-F5344CB8AC3E}">
        <p14:creationId xmlns:p14="http://schemas.microsoft.com/office/powerpoint/2010/main" val="2719709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D15C-9660-47FE-9068-05052AA4E442}"/>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Stakeholder engagement in the plan development and implementation process</a:t>
            </a:r>
          </a:p>
        </p:txBody>
      </p:sp>
      <p:pic>
        <p:nvPicPr>
          <p:cNvPr id="3" name="Picture 2" descr="screenshot of SOA page  instructions stakeholder engagement in the plan development and implementation process">
            <a:extLst>
              <a:ext uri="{FF2B5EF4-FFF2-40B4-BE49-F238E27FC236}">
                <a16:creationId xmlns:a16="http://schemas.microsoft.com/office/drawing/2014/main" id="{825AEA8A-E182-4994-9BEA-15E1BE3413FE}"/>
              </a:ext>
            </a:extLst>
          </p:cNvPr>
          <p:cNvPicPr>
            <a:picLocks noChangeAspect="1"/>
          </p:cNvPicPr>
          <p:nvPr/>
        </p:nvPicPr>
        <p:blipFill>
          <a:blip r:embed="rId2"/>
          <a:stretch>
            <a:fillRect/>
          </a:stretch>
        </p:blipFill>
        <p:spPr>
          <a:xfrm>
            <a:off x="0" y="0"/>
            <a:ext cx="12163206" cy="4058816"/>
          </a:xfrm>
          <a:prstGeom prst="rect">
            <a:avLst/>
          </a:prstGeom>
        </p:spPr>
      </p:pic>
    </p:spTree>
    <p:extLst>
      <p:ext uri="{BB962C8B-B14F-4D97-AF65-F5344CB8AC3E}">
        <p14:creationId xmlns:p14="http://schemas.microsoft.com/office/powerpoint/2010/main" val="3627333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SOA page  instructions report is complete page">
            <a:extLst>
              <a:ext uri="{FF2B5EF4-FFF2-40B4-BE49-F238E27FC236}">
                <a16:creationId xmlns:a16="http://schemas.microsoft.com/office/drawing/2014/main" id="{A2426A17-0455-4F94-B725-ED71C56917E7}"/>
              </a:ext>
            </a:extLst>
          </p:cNvPr>
          <p:cNvPicPr>
            <a:picLocks noChangeAspect="1"/>
          </p:cNvPicPr>
          <p:nvPr/>
        </p:nvPicPr>
        <p:blipFill>
          <a:blip r:embed="rId2"/>
          <a:stretch>
            <a:fillRect/>
          </a:stretch>
        </p:blipFill>
        <p:spPr>
          <a:xfrm>
            <a:off x="0" y="-1"/>
            <a:ext cx="12138554" cy="1819469"/>
          </a:xfrm>
          <a:prstGeom prst="rect">
            <a:avLst/>
          </a:prstGeom>
        </p:spPr>
      </p:pic>
      <p:sp>
        <p:nvSpPr>
          <p:cNvPr id="2" name="Title 1">
            <a:extLst>
              <a:ext uri="{FF2B5EF4-FFF2-40B4-BE49-F238E27FC236}">
                <a16:creationId xmlns:a16="http://schemas.microsoft.com/office/drawing/2014/main" id="{93BD81A3-7C67-4B39-88F6-3B2CF3185D23}"/>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Your FY23 progress report is complete</a:t>
            </a:r>
          </a:p>
        </p:txBody>
      </p:sp>
    </p:spTree>
    <p:extLst>
      <p:ext uri="{BB962C8B-B14F-4D97-AF65-F5344CB8AC3E}">
        <p14:creationId xmlns:p14="http://schemas.microsoft.com/office/powerpoint/2010/main" val="140516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831B54-D929-4E73-A1B9-7A629FC322B5}"/>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3" name="Title 2">
            <a:extLst>
              <a:ext uri="{FF2B5EF4-FFF2-40B4-BE49-F238E27FC236}">
                <a16:creationId xmlns:a16="http://schemas.microsoft.com/office/drawing/2014/main" id="{35249705-B7D2-492C-AB94-2652951602F4}"/>
              </a:ext>
            </a:extLst>
          </p:cNvPr>
          <p:cNvSpPr>
            <a:spLocks noGrp="1"/>
          </p:cNvSpPr>
          <p:nvPr>
            <p:ph type="title"/>
          </p:nvPr>
        </p:nvSpPr>
        <p:spPr/>
        <p:txBody>
          <a:bodyPr/>
          <a:lstStyle/>
          <a:p>
            <a:r>
              <a:rPr lang="en-US">
                <a:latin typeface="Arial"/>
                <a:cs typeface="Arial"/>
              </a:rPr>
              <a:t>The SOA has two key components </a:t>
            </a:r>
            <a:endParaRPr lang="en-US"/>
          </a:p>
        </p:txBody>
      </p:sp>
      <p:graphicFrame>
        <p:nvGraphicFramePr>
          <p:cNvPr id="4" name="Diagram 4">
            <a:extLst>
              <a:ext uri="{FF2B5EF4-FFF2-40B4-BE49-F238E27FC236}">
                <a16:creationId xmlns:a16="http://schemas.microsoft.com/office/drawing/2014/main" id="{BB9D192B-54CD-9335-FDDF-6B8954EEF0D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171146"/>
              </p:ext>
            </p:extLst>
          </p:nvPr>
        </p:nvGraphicFramePr>
        <p:xfrm>
          <a:off x="991047" y="1409576"/>
          <a:ext cx="10641806" cy="4799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01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C64D-9302-4639-A92A-1736567399B7}"/>
              </a:ext>
            </a:extLst>
          </p:cNvPr>
          <p:cNvSpPr>
            <a:spLocks noGrp="1"/>
          </p:cNvSpPr>
          <p:nvPr>
            <p:ph type="title"/>
          </p:nvPr>
        </p:nvSpPr>
        <p:spPr/>
        <p:txBody>
          <a:bodyPr/>
          <a:lstStyle/>
          <a:p>
            <a:r>
              <a:rPr lang="en-US" dirty="0">
                <a:hlinkClick r:id="rId3"/>
              </a:rPr>
              <a:t>SOA Dashboard</a:t>
            </a:r>
            <a:endParaRPr lang="en-US" dirty="0"/>
          </a:p>
        </p:txBody>
      </p:sp>
      <p:pic>
        <p:nvPicPr>
          <p:cNvPr id="5" name="Content Placeholder 4" descr="SOA DASHBOARD WEBPAGE VIEW">
            <a:extLst>
              <a:ext uri="{FF2B5EF4-FFF2-40B4-BE49-F238E27FC236}">
                <a16:creationId xmlns:a16="http://schemas.microsoft.com/office/drawing/2014/main" id="{EE6F0AB1-E75A-4097-BE91-0F4BA7540BCA}"/>
              </a:ext>
            </a:extLst>
          </p:cNvPr>
          <p:cNvPicPr>
            <a:picLocks noGrp="1" noChangeAspect="1"/>
          </p:cNvPicPr>
          <p:nvPr>
            <p:ph idx="1"/>
          </p:nvPr>
        </p:nvPicPr>
        <p:blipFill>
          <a:blip r:embed="rId4"/>
          <a:stretch>
            <a:fillRect/>
          </a:stretch>
        </p:blipFill>
        <p:spPr>
          <a:xfrm>
            <a:off x="2104000" y="1481073"/>
            <a:ext cx="6246897" cy="5363828"/>
          </a:xfrm>
        </p:spPr>
      </p:pic>
    </p:spTree>
    <p:extLst>
      <p:ext uri="{BB962C8B-B14F-4D97-AF65-F5344CB8AC3E}">
        <p14:creationId xmlns:p14="http://schemas.microsoft.com/office/powerpoint/2010/main" val="397410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CD876-4CC9-41EF-9B14-795B060D0414}"/>
              </a:ext>
            </a:extLst>
          </p:cNvPr>
          <p:cNvSpPr>
            <a:spLocks noGrp="1"/>
          </p:cNvSpPr>
          <p:nvPr>
            <p:ph type="title"/>
          </p:nvPr>
        </p:nvSpPr>
        <p:spPr/>
        <p:txBody>
          <a:bodyPr>
            <a:normAutofit fontScale="90000"/>
          </a:bodyPr>
          <a:lstStyle/>
          <a:p>
            <a:r>
              <a:rPr lang="en-US"/>
              <a:t>SOA plans are targeting the student groups the legislation intends them to target</a:t>
            </a:r>
          </a:p>
        </p:txBody>
      </p:sp>
      <p:graphicFrame>
        <p:nvGraphicFramePr>
          <p:cNvPr id="5" name="Content Placeholder 4" descr="GRAPH OF NUMBER AND PERCENT OF DISTRICTS TARGETING SPECIFIC STUDENT GROUPS FOR GAP CLOSING">
            <a:extLst>
              <a:ext uri="{FF2B5EF4-FFF2-40B4-BE49-F238E27FC236}">
                <a16:creationId xmlns:a16="http://schemas.microsoft.com/office/drawing/2014/main" id="{738415BA-FCA1-4433-B481-39F2DD933A49}"/>
              </a:ext>
            </a:extLst>
          </p:cNvPr>
          <p:cNvGraphicFramePr>
            <a:graphicFrameLocks noGrp="1"/>
          </p:cNvGraphicFramePr>
          <p:nvPr>
            <p:ph idx="1"/>
            <p:extLst>
              <p:ext uri="{D42A27DB-BD31-4B8C-83A1-F6EECF244321}">
                <p14:modId xmlns:p14="http://schemas.microsoft.com/office/powerpoint/2010/main" val="3904950272"/>
              </p:ext>
            </p:extLst>
          </p:nvPr>
        </p:nvGraphicFramePr>
        <p:xfrm>
          <a:off x="838200" y="2087562"/>
          <a:ext cx="10515600" cy="4405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04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4335A-3164-47C6-A0F1-FE3DB846BA24}"/>
              </a:ext>
            </a:extLst>
          </p:cNvPr>
          <p:cNvSpPr>
            <a:spLocks noGrp="1"/>
          </p:cNvSpPr>
          <p:nvPr>
            <p:ph type="title"/>
          </p:nvPr>
        </p:nvSpPr>
        <p:spPr/>
        <p:txBody>
          <a:bodyPr>
            <a:normAutofit fontScale="90000"/>
          </a:bodyPr>
          <a:lstStyle/>
          <a:p>
            <a:r>
              <a:rPr lang="en-US"/>
              <a:t>Evidence-based Program Areas most often appearing in district plans</a:t>
            </a:r>
          </a:p>
        </p:txBody>
      </p:sp>
      <p:graphicFrame>
        <p:nvGraphicFramePr>
          <p:cNvPr id="7" name="Content Placeholder 6" descr="EVIDENCE -BASED PROGRAM AREAS SELECTED BY THE LARGEST PROPORTION OF DIDTRICTS GRAPH">
            <a:extLst>
              <a:ext uri="{FF2B5EF4-FFF2-40B4-BE49-F238E27FC236}">
                <a16:creationId xmlns:a16="http://schemas.microsoft.com/office/drawing/2014/main" id="{BA2D582A-E42B-4172-9304-910E7ABA5F30}"/>
              </a:ext>
            </a:extLst>
          </p:cNvPr>
          <p:cNvGraphicFramePr>
            <a:graphicFrameLocks noGrp="1"/>
          </p:cNvGraphicFramePr>
          <p:nvPr>
            <p:ph idx="1"/>
            <p:extLst>
              <p:ext uri="{D42A27DB-BD31-4B8C-83A1-F6EECF244321}">
                <p14:modId xmlns:p14="http://schemas.microsoft.com/office/powerpoint/2010/main" val="941350356"/>
              </p:ext>
            </p:extLst>
          </p:nvPr>
        </p:nvGraphicFramePr>
        <p:xfrm>
          <a:off x="0" y="1976750"/>
          <a:ext cx="11552663" cy="488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029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4c63c8a-9b6f-4c60-8cde-76449f385ed7">
      <UserInfo>
        <DisplayName>Kraft, Peggy (EOE)</DisplayName>
        <AccountId>18</AccountId>
        <AccountType/>
      </UserInfo>
      <UserInfo>
        <DisplayName>Champagne, Erica (DESE)</DisplayName>
        <AccountId>45</AccountId>
        <AccountType/>
      </UserInfo>
      <UserInfo>
        <DisplayName>Johnston, Karen (DESE)</DisplayName>
        <AccountId>39</AccountId>
        <AccountType/>
      </UserInfo>
      <UserInfo>
        <DisplayName>Shor, Rebecca (DESE)</DisplayName>
        <AccountId>38</AccountId>
        <AccountType/>
      </UserInfo>
      <UserInfo>
        <DisplayName>Bhasin, Komal (DESE)</DisplayName>
        <AccountId>79</AccountId>
        <AccountType/>
      </UserInfo>
      <UserInfo>
        <DisplayName>Curry, Charmie R. (DESE)</DisplayName>
        <AccountId>208</AccountId>
        <AccountType/>
      </UserInfo>
      <UserInfo>
        <DisplayName>Condit, Andrea (DESE)</DisplayName>
        <AccountId>27</AccountId>
        <AccountType/>
      </UserInfo>
      <UserInfo>
        <DisplayName>Gantzer, Jacqulyn (DESE)</DisplayName>
        <AccountId>172</AccountId>
        <AccountType/>
      </UserInfo>
    </SharedWithUsers>
    <TaxCatchAll xmlns="44c63c8a-9b6f-4c60-8cde-76449f385ed7" xsi:nil="true"/>
    <lcf76f155ced4ddcb4097134ff3c332f xmlns="62792993-f975-4b19-8846-b2bdeef1cb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0CB81E3640024D941636EE6583C541" ma:contentTypeVersion="11" ma:contentTypeDescription="Create a new document." ma:contentTypeScope="" ma:versionID="5642e176c8e0a633241903863b062ae3">
  <xsd:schema xmlns:xsd="http://www.w3.org/2001/XMLSchema" xmlns:xs="http://www.w3.org/2001/XMLSchema" xmlns:p="http://schemas.microsoft.com/office/2006/metadata/properties" xmlns:ns2="62792993-f975-4b19-8846-b2bdeef1cbd2" xmlns:ns3="44c63c8a-9b6f-4c60-8cde-76449f385ed7" targetNamespace="http://schemas.microsoft.com/office/2006/metadata/properties" ma:root="true" ma:fieldsID="8240e75534aec2e555e1524dff7b785d" ns2:_="" ns3:_="">
    <xsd:import namespace="62792993-f975-4b19-8846-b2bdeef1cbd2"/>
    <xsd:import namespace="44c63c8a-9b6f-4c60-8cde-76449f385e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92993-f975-4b19-8846-b2bdeef1cb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63c8a-9b6f-4c60-8cde-76449f385e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1242708-ef0e-45d4-a0fb-f8917e307e1a}" ma:internalName="TaxCatchAll" ma:showField="CatchAllData" ma:web="44c63c8a-9b6f-4c60-8cde-76449f385e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62792993-f975-4b19-8846-b2bdeef1cbd2"/>
    <ds:schemaRef ds:uri="http://purl.org/dc/terms/"/>
    <ds:schemaRef ds:uri="http://schemas.microsoft.com/office/2006/documentManagement/types"/>
    <ds:schemaRef ds:uri="http://purl.org/dc/dcmitype/"/>
    <ds:schemaRef ds:uri="44c63c8a-9b6f-4c60-8cde-76449f385ed7"/>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3BD69F6B-58AF-4A85-BB69-E27714E622E2}">
  <ds:schemaRefs>
    <ds:schemaRef ds:uri="44c63c8a-9b6f-4c60-8cde-76449f385ed7"/>
    <ds:schemaRef ds:uri="62792993-f975-4b19-8846-b2bdeef1c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5880</TotalTime>
  <Words>8511</Words>
  <Application>Microsoft Office PowerPoint</Application>
  <PresentationFormat>Widescreen</PresentationFormat>
  <Paragraphs>617</Paragraphs>
  <Slides>57</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-apple-system</vt:lpstr>
      <vt:lpstr>Arial</vt:lpstr>
      <vt:lpstr>Calibri</vt:lpstr>
      <vt:lpstr>Calibri Light</vt:lpstr>
      <vt:lpstr>Courier New</vt:lpstr>
      <vt:lpstr>Helvetica</vt:lpstr>
      <vt:lpstr>Noto Sans Symbols</vt:lpstr>
      <vt:lpstr>Nunito Sans</vt:lpstr>
      <vt:lpstr>Quattrocento Sans</vt:lpstr>
      <vt:lpstr>Segoe UI</vt:lpstr>
      <vt:lpstr>Symbol</vt:lpstr>
      <vt:lpstr>Wingdings</vt:lpstr>
      <vt:lpstr>Office Theme</vt:lpstr>
      <vt:lpstr>Overview and Guidance for  FY23 SOA Progress Reports</vt:lpstr>
      <vt:lpstr>Welcome</vt:lpstr>
      <vt:lpstr>Before we get started….</vt:lpstr>
      <vt:lpstr>Framing/Background</vt:lpstr>
      <vt:lpstr>Overarching Goal of Student Opportunity Act</vt:lpstr>
      <vt:lpstr>The SOA has two key components </vt:lpstr>
      <vt:lpstr>SOA Dashboard</vt:lpstr>
      <vt:lpstr>SOA plans are targeting the student groups the legislation intends them to target</vt:lpstr>
      <vt:lpstr>Evidence-based Program Areas most often appearing in district plans</vt:lpstr>
      <vt:lpstr>Reported Investments in EBPs in FY22</vt:lpstr>
      <vt:lpstr>Examples of how DESE is using data</vt:lpstr>
      <vt:lpstr>FY23 SOA Progress Report Template</vt:lpstr>
      <vt:lpstr>Before you begin, some advice…</vt:lpstr>
      <vt:lpstr>Overview of FY23 SOA Progress Report Template</vt:lpstr>
      <vt:lpstr>Technical features of on-line template</vt:lpstr>
      <vt:lpstr>Once you log in:</vt:lpstr>
      <vt:lpstr>Summary of Key Elements in FY22 SOA Amendments</vt:lpstr>
      <vt:lpstr>FY22 SOA Summary data - example</vt:lpstr>
      <vt:lpstr>Summary data - example</vt:lpstr>
      <vt:lpstr>Section 1: Summary of Progress to Date </vt:lpstr>
      <vt:lpstr>Evidence:  More Than MCAS scores</vt:lpstr>
      <vt:lpstr>What do we mean by gap-closing?</vt:lpstr>
      <vt:lpstr>Section 2. Update on FY23 Implementation of EBPs</vt:lpstr>
      <vt:lpstr>Implementation indicators: blank template</vt:lpstr>
      <vt:lpstr>Section 2. Update on FY23 Implementation of EBPs </vt:lpstr>
      <vt:lpstr>Section 3: Anticipated FY23 Budget Expenditures</vt:lpstr>
      <vt:lpstr>FY23 Budget Template</vt:lpstr>
      <vt:lpstr>If you want to review your FY22 budget</vt:lpstr>
      <vt:lpstr>Before you leave your budget tables!</vt:lpstr>
      <vt:lpstr>Here’s an example</vt:lpstr>
      <vt:lpstr>Section 4:  Other Uses of Additional Chapter 70 Funds in FY23</vt:lpstr>
      <vt:lpstr>Will my district need to provide additional information?</vt:lpstr>
      <vt:lpstr>Section 4:  Other Uses of Additional Chapter 70 template</vt:lpstr>
      <vt:lpstr>Detail on Dropdown Menu for Other EBP/Other Expenditures Column</vt:lpstr>
      <vt:lpstr>Section 5: Family/Caregiver Engagement</vt:lpstr>
      <vt:lpstr>Section 5:  Family/Caregiver Implementation  Rubric</vt:lpstr>
      <vt:lpstr>Section 6:  Stakeholder Engagement</vt:lpstr>
      <vt:lpstr>04 SOA Team Supports for Districts</vt:lpstr>
      <vt:lpstr>District Supports</vt:lpstr>
      <vt:lpstr>DESE Supports: Data Analytics</vt:lpstr>
      <vt:lpstr>Once Plans Are Submitted</vt:lpstr>
      <vt:lpstr>Thank you!</vt:lpstr>
      <vt:lpstr>Appendix: FY23 Progress Report Template</vt:lpstr>
      <vt:lpstr>Student Opportunity Act FY23 Progress Report</vt:lpstr>
      <vt:lpstr>Getting Started</vt:lpstr>
      <vt:lpstr>District Information</vt:lpstr>
      <vt:lpstr>Summary of Key Elements from FY22 SOA Plan Amendments</vt:lpstr>
      <vt:lpstr>Summary of Progress to Date</vt:lpstr>
      <vt:lpstr>Update on FY 23 Implementation of Evidence-based Program Areas</vt:lpstr>
      <vt:lpstr>Anticipated FY23 Budget Expenditures by Evidence-based Program Areas</vt:lpstr>
      <vt:lpstr>Data Entry instructions for FY23 budget tables</vt:lpstr>
      <vt:lpstr>Other uses of Additional Chapter 70 Funds in FY23 </vt:lpstr>
      <vt:lpstr>District’s remaining Chapter 70 funds being spent</vt:lpstr>
      <vt:lpstr>Instructions /recommendations for completing table</vt:lpstr>
      <vt:lpstr>Family/caregiver engagement</vt:lpstr>
      <vt:lpstr>Stakeholder engagement in the plan development and implementation process</vt:lpstr>
      <vt:lpstr>Your FY23 progress report is complete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FY23 SOA Progress Report Webinar slide deck and script</dc:title>
  <dc:subject/>
  <dc:creator>DESE</dc:creator>
  <cp:lastModifiedBy>Zou, Dong (EOE)</cp:lastModifiedBy>
  <cp:revision>43</cp:revision>
  <cp:lastPrinted>2023-01-11T18:57:03Z</cp:lastPrinted>
  <dcterms:created xsi:type="dcterms:W3CDTF">2023-01-11T09:18:20Z</dcterms:created>
  <dcterms:modified xsi:type="dcterms:W3CDTF">2023-02-23T23:05:31Z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23 2023 12:00AM</vt:lpwstr>
  </property>
</Properties>
</file>