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303" r:id="rId3"/>
    <p:sldId id="3536" r:id="rId4"/>
    <p:sldId id="308" r:id="rId5"/>
    <p:sldId id="295" r:id="rId6"/>
    <p:sldId id="290" r:id="rId7"/>
    <p:sldId id="296" r:id="rId8"/>
    <p:sldId id="257" r:id="rId9"/>
    <p:sldId id="317" r:id="rId10"/>
    <p:sldId id="297" r:id="rId11"/>
    <p:sldId id="298" r:id="rId12"/>
    <p:sldId id="3539" r:id="rId13"/>
    <p:sldId id="320" r:id="rId14"/>
    <p:sldId id="479" r:id="rId15"/>
    <p:sldId id="318" r:id="rId16"/>
    <p:sldId id="3535" r:id="rId17"/>
    <p:sldId id="3534" r:id="rId18"/>
    <p:sldId id="319" r:id="rId19"/>
    <p:sldId id="3538" r:id="rId20"/>
    <p:sldId id="312" r:id="rId21"/>
    <p:sldId id="3540" r:id="rId22"/>
    <p:sldId id="482" r:id="rId23"/>
    <p:sldId id="3532" r:id="rId24"/>
    <p:sldId id="3533" r:id="rId25"/>
    <p:sldId id="491" r:id="rId26"/>
    <p:sldId id="3541" r:id="rId27"/>
    <p:sldId id="314" r:id="rId28"/>
    <p:sldId id="262" r:id="rId29"/>
    <p:sldId id="3530" r:id="rId30"/>
    <p:sldId id="3531" r:id="rId31"/>
    <p:sldId id="486" r:id="rId32"/>
    <p:sldId id="3543" r:id="rId33"/>
    <p:sldId id="487" r:id="rId34"/>
    <p:sldId id="3542" r:id="rId35"/>
    <p:sldId id="3529" r:id="rId36"/>
    <p:sldId id="3537" r:id="rId37"/>
    <p:sldId id="305" r:id="rId38"/>
    <p:sldId id="316" r:id="rId39"/>
    <p:sldId id="485" r:id="rId40"/>
    <p:sldId id="302" r:id="rId41"/>
    <p:sldId id="4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Karen (DESE)" initials="JK(" lastIdx="17" clrIdx="0">
    <p:extLst>
      <p:ext uri="{19B8F6BF-5375-455C-9EA6-DF929625EA0E}">
        <p15:presenceInfo xmlns:p15="http://schemas.microsoft.com/office/powerpoint/2012/main" userId="S::Karen.S.Johnston@mass.gov::9354d49e-4dfd-4ce9-b667-0e4c7f7e9a89" providerId="AD"/>
      </p:ext>
    </p:extLst>
  </p:cmAuthor>
  <p:cmAuthor id="2" name="Foley, Kinnon (DESE)" initials="F(" lastIdx="8" clrIdx="1">
    <p:extLst>
      <p:ext uri="{19B8F6BF-5375-455C-9EA6-DF929625EA0E}">
        <p15:presenceInfo xmlns:p15="http://schemas.microsoft.com/office/powerpoint/2012/main" userId="S::kinnon.foley@mass.gov::4bff922e-d211-4dcd-970c-f57d358f4faf" providerId="AD"/>
      </p:ext>
    </p:extLst>
  </p:cmAuthor>
  <p:cmAuthor id="3" name="therese@openarchitectsk12.com" initials="th" lastIdx="2" clrIdx="2">
    <p:extLst>
      <p:ext uri="{19B8F6BF-5375-455C-9EA6-DF929625EA0E}">
        <p15:presenceInfo xmlns:p15="http://schemas.microsoft.com/office/powerpoint/2012/main" userId="S::therese_openarchitectsk12.com#ext#@massgov.onmicrosoft.com::8ec6155d-8b28-4ac0-a2d3-d9bb6303cb81" providerId="AD"/>
      </p:ext>
    </p:extLst>
  </p:cmAuthor>
  <p:cmAuthor id="4" name="Champagne, Erica (DESE)" initials="CE(" lastIdx="2" clrIdx="3">
    <p:extLst>
      <p:ext uri="{19B8F6BF-5375-455C-9EA6-DF929625EA0E}">
        <p15:presenceInfo xmlns:p15="http://schemas.microsoft.com/office/powerpoint/2012/main" userId="S::erica.champagne@mass.gov::dc479702-aaa5-4bec-8008-71fe1144ad07" providerId="AD"/>
      </p:ext>
    </p:extLst>
  </p:cmAuthor>
  <p:cmAuthor id="5" name="Bhasin, Komal (DESE)" initials="B(" lastIdx="17" clrIdx="4">
    <p:extLst>
      <p:ext uri="{19B8F6BF-5375-455C-9EA6-DF929625EA0E}">
        <p15:presenceInfo xmlns:p15="http://schemas.microsoft.com/office/powerpoint/2012/main" userId="S::komal.bhasin@mass.gov::3beaabff-1c4e-4597-a37a-5cd400a3bc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3923B-E011-46D3-9DBA-572CE822A159}" v="35263" dt="2024-01-11T20:04:40.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6937" autoAdjust="0"/>
  </p:normalViewPr>
  <p:slideViewPr>
    <p:cSldViewPr snapToGrid="0">
      <p:cViewPr varScale="1">
        <p:scale>
          <a:sx n="68" d="100"/>
          <a:sy n="68" d="100"/>
        </p:scale>
        <p:origin x="1110" y="48"/>
      </p:cViewPr>
      <p:guideLst/>
    </p:cSldViewPr>
  </p:slideViewPr>
  <p:outlineViewPr>
    <p:cViewPr>
      <p:scale>
        <a:sx n="33" d="100"/>
        <a:sy n="33" d="100"/>
      </p:scale>
      <p:origin x="0" y="-140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4-01-09T03:36:22.536" idx="7">
    <p:pos x="7154" y="1313"/>
    <p:text>As I mentioned yesterday, I think we should provide a few case study examples re: Stakeholder engagement and speak to what they should do:
1) I did a lot of stakeholder engagement in my first round of planning, and I'm not changing a lot from that plan. 
2) I am not getting a lot of $ and I'm writing about a piece of my district strategic plan, which had a lot of stakeholder engagement.
3) I am taking components of the old plan, but mainly charting a new direction.
Can we also provide some interesting ways districts have done engagement beyond just a meeting?
* family survey, short videos to explain what components of the plan mean.
</p:text>
    <p:extLst>
      <p:ext uri="{C676402C-5697-4E1C-873F-D02D1690AC5C}">
        <p15:threadingInfo xmlns:p15="http://schemas.microsoft.com/office/powerpoint/2012/main" timeZoneBias="480"/>
      </p:ext>
    </p:extLst>
  </p:cm>
  <p:cm authorId="5" dt="2024-01-09T03:48:50.486" idx="16">
    <p:pos x="7154" y="1409"/>
    <p:text>THis gets at the USN question: ". If SOA addresses a subset of their larger strategy, they wonder if it is necessary to have SOA-specific conversations with those stakeholders, or can they reference the ones they’ve already done as part of their other processes?  "
</p:text>
    <p:extLst>
      <p:ext uri="{C676402C-5697-4E1C-873F-D02D1690AC5C}">
        <p15:threadingInfo xmlns:p15="http://schemas.microsoft.com/office/powerpoint/2012/main" timeZoneBias="480">
          <p15:parentCm authorId="5" idx="7"/>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F08AA-B3D9-430E-959D-DC3334DC7325}" type="doc">
      <dgm:prSet loTypeId="urn:microsoft.com/office/officeart/2005/8/layout/list1" loCatId="list" qsTypeId="urn:microsoft.com/office/officeart/2005/8/quickstyle/simple1" qsCatId="simple" csTypeId="urn:microsoft.com/office/officeart/2005/8/colors/accent1_2" csCatId="accent1" phldr="1"/>
      <dgm:spPr/>
    </dgm:pt>
    <dgm:pt modelId="{E8A38B1D-78D4-4224-A85D-B481E80ADEA6}">
      <dgm:prSet phldrT="[Text]" phldr="0"/>
      <dgm:spPr/>
      <dgm:t>
        <a:bodyPr/>
        <a:lstStyle/>
        <a:p>
          <a:pPr rtl="0"/>
          <a:r>
            <a:rPr lang="en-US" b="1">
              <a:latin typeface="Calibri Light" panose="020F0302020204030204"/>
            </a:rPr>
            <a:t>Fiscal: </a:t>
          </a:r>
          <a:r>
            <a:rPr lang="en-US">
              <a:latin typeface="Calibri Light" panose="020F0302020204030204"/>
            </a:rPr>
            <a:t>Changes to Chapter 70 funding</a:t>
          </a:r>
          <a:endParaRPr lang="en-US"/>
        </a:p>
      </dgm:t>
    </dgm:pt>
    <dgm:pt modelId="{53AE42CF-180A-4F3D-9D14-F6964B3474FB}" type="parTrans" cxnId="{E795A9B1-71BE-47B4-AAD8-4815194C59D2}">
      <dgm:prSet/>
      <dgm:spPr/>
      <dgm:t>
        <a:bodyPr/>
        <a:lstStyle/>
        <a:p>
          <a:endParaRPr lang="en-US"/>
        </a:p>
      </dgm:t>
    </dgm:pt>
    <dgm:pt modelId="{0266F0AC-FE76-4118-94CF-6F103D8D918C}" type="sibTrans" cxnId="{E795A9B1-71BE-47B4-AAD8-4815194C59D2}">
      <dgm:prSet/>
      <dgm:spPr/>
      <dgm:t>
        <a:bodyPr/>
        <a:lstStyle/>
        <a:p>
          <a:endParaRPr lang="en-US"/>
        </a:p>
      </dgm:t>
    </dgm:pt>
    <dgm:pt modelId="{C8F0B38E-4AB0-4595-AC1C-DE0718858242}">
      <dgm:prSet phldrT="[Text]" phldr="0"/>
      <dgm:spPr/>
      <dgm:t>
        <a:bodyPr/>
        <a:lstStyle/>
        <a:p>
          <a:pPr rtl="0"/>
          <a:r>
            <a:rPr lang="en-US">
              <a:latin typeface="Calibri Light" panose="020F0302020204030204"/>
            </a:rPr>
            <a:t>Policy Updates:  Plans every 3 years  </a:t>
          </a:r>
          <a:endParaRPr lang="en-US"/>
        </a:p>
      </dgm:t>
    </dgm:pt>
    <dgm:pt modelId="{6688DEBE-65F1-4B0B-8BAF-866E289CE7A9}" type="parTrans" cxnId="{54531BCE-0F5A-419C-949A-33C54B9D5710}">
      <dgm:prSet/>
      <dgm:spPr/>
      <dgm:t>
        <a:bodyPr/>
        <a:lstStyle/>
        <a:p>
          <a:endParaRPr lang="en-US"/>
        </a:p>
      </dgm:t>
    </dgm:pt>
    <dgm:pt modelId="{182D86AE-C873-4032-B627-074D74F14C58}" type="sibTrans" cxnId="{54531BCE-0F5A-419C-949A-33C54B9D5710}">
      <dgm:prSet/>
      <dgm:spPr/>
      <dgm:t>
        <a:bodyPr/>
        <a:lstStyle/>
        <a:p>
          <a:endParaRPr lang="en-US"/>
        </a:p>
      </dgm:t>
    </dgm:pt>
    <dgm:pt modelId="{E433B75B-6DE0-4A74-B59F-23EEB92853EE}">
      <dgm:prSet phldr="0"/>
      <dgm:spPr/>
      <dgm:t>
        <a:bodyPr/>
        <a:lstStyle/>
        <a:p>
          <a:pPr rtl="0"/>
          <a:r>
            <a:rPr lang="en-US">
              <a:latin typeface="Calibri Light" panose="020F0302020204030204"/>
            </a:rPr>
            <a:t>Focus on addressing disparities in learning experiences and outcomes for student groups that are least-well served</a:t>
          </a:r>
        </a:p>
      </dgm:t>
    </dgm:pt>
    <dgm:pt modelId="{ED791C02-7D8C-4BE8-B6A0-84EB8E671FB7}" type="parTrans" cxnId="{8FD1DA3A-5159-4534-BACE-A5735F261E8D}">
      <dgm:prSet/>
      <dgm:spPr/>
      <dgm:t>
        <a:bodyPr/>
        <a:lstStyle/>
        <a:p>
          <a:endParaRPr lang="en-US"/>
        </a:p>
      </dgm:t>
    </dgm:pt>
    <dgm:pt modelId="{C65B3616-C2F0-4B37-857A-0445B5ACD9B2}" type="sibTrans" cxnId="{8FD1DA3A-5159-4534-BACE-A5735F261E8D}">
      <dgm:prSet/>
      <dgm:spPr/>
      <dgm:t>
        <a:bodyPr/>
        <a:lstStyle/>
        <a:p>
          <a:endParaRPr lang="en-US"/>
        </a:p>
      </dgm:t>
    </dgm:pt>
    <dgm:pt modelId="{359AC5BA-F730-4AD4-8246-E519370B4E88}">
      <dgm:prSet phldr="0"/>
      <dgm:spPr/>
      <dgm:t>
        <a:bodyPr/>
        <a:lstStyle/>
        <a:p>
          <a:pPr rtl="0"/>
          <a:r>
            <a:rPr lang="en-US">
              <a:latin typeface="Calibri Light" panose="020F0302020204030204"/>
            </a:rPr>
            <a:t>New investment in education</a:t>
          </a:r>
        </a:p>
      </dgm:t>
    </dgm:pt>
    <dgm:pt modelId="{286C2AE7-DC43-4B68-8F5E-C11FF27564A5}" type="parTrans" cxnId="{CA61777C-789E-4F04-97C3-0FB0DACB5C65}">
      <dgm:prSet/>
      <dgm:spPr/>
      <dgm:t>
        <a:bodyPr/>
        <a:lstStyle/>
        <a:p>
          <a:endParaRPr lang="en-US"/>
        </a:p>
      </dgm:t>
    </dgm:pt>
    <dgm:pt modelId="{85E314DA-2B11-4508-BAE6-6664FF56CBE5}" type="sibTrans" cxnId="{CA61777C-789E-4F04-97C3-0FB0DACB5C65}">
      <dgm:prSet/>
      <dgm:spPr/>
      <dgm:t>
        <a:bodyPr/>
        <a:lstStyle/>
        <a:p>
          <a:endParaRPr lang="en-US"/>
        </a:p>
      </dgm:t>
    </dgm:pt>
    <dgm:pt modelId="{49A87A22-4690-403C-889B-321783C575DB}">
      <dgm:prSet phldr="0"/>
      <dgm:spPr/>
      <dgm:t>
        <a:bodyPr/>
        <a:lstStyle/>
        <a:p>
          <a:pPr rtl="0"/>
          <a:r>
            <a:rPr lang="en-US">
              <a:latin typeface="Calibri Light" panose="020F0302020204030204"/>
            </a:rPr>
            <a:t>Revised funding formula reflects equitable distribution of state education funds</a:t>
          </a:r>
        </a:p>
      </dgm:t>
    </dgm:pt>
    <dgm:pt modelId="{38795446-08A9-407C-B4A0-06250592E68F}" type="parTrans" cxnId="{9D9FAA3E-0824-4D3E-8AA4-9ED0744413B3}">
      <dgm:prSet/>
      <dgm:spPr/>
      <dgm:t>
        <a:bodyPr/>
        <a:lstStyle/>
        <a:p>
          <a:endParaRPr lang="en-US"/>
        </a:p>
      </dgm:t>
    </dgm:pt>
    <dgm:pt modelId="{5D2C57E3-4BB5-4B9C-8AFB-B0A932EF4F50}" type="sibTrans" cxnId="{9D9FAA3E-0824-4D3E-8AA4-9ED0744413B3}">
      <dgm:prSet/>
      <dgm:spPr/>
      <dgm:t>
        <a:bodyPr/>
        <a:lstStyle/>
        <a:p>
          <a:endParaRPr lang="en-US"/>
        </a:p>
      </dgm:t>
    </dgm:pt>
    <dgm:pt modelId="{DCC00EBB-181C-45D6-8129-10AEA0A21129}">
      <dgm:prSet phldr="0"/>
      <dgm:spPr/>
      <dgm:t>
        <a:bodyPr/>
        <a:lstStyle/>
        <a:p>
          <a:pPr rtl="0"/>
          <a:r>
            <a:rPr lang="en-US">
              <a:latin typeface="Calibri Light" panose="020F0302020204030204"/>
            </a:rPr>
            <a:t>Implementation of evidence-based practices</a:t>
          </a:r>
        </a:p>
      </dgm:t>
    </dgm:pt>
    <dgm:pt modelId="{A330555C-D4B3-481B-AEE5-58C8865BCEEE}" type="parTrans" cxnId="{8E00148C-7701-4A64-A011-E006B779A7AD}">
      <dgm:prSet/>
      <dgm:spPr/>
      <dgm:t>
        <a:bodyPr/>
        <a:lstStyle/>
        <a:p>
          <a:endParaRPr lang="en-US"/>
        </a:p>
      </dgm:t>
    </dgm:pt>
    <dgm:pt modelId="{56AA114E-2B56-4F5F-9F06-BD6DE83DDA6B}" type="sibTrans" cxnId="{8E00148C-7701-4A64-A011-E006B779A7AD}">
      <dgm:prSet/>
      <dgm:spPr/>
      <dgm:t>
        <a:bodyPr/>
        <a:lstStyle/>
        <a:p>
          <a:endParaRPr lang="en-US"/>
        </a:p>
      </dgm:t>
    </dgm:pt>
    <dgm:pt modelId="{FD5D3555-F9DA-4889-B2F6-E94D8510BA19}" type="pres">
      <dgm:prSet presAssocID="{FE8F08AA-B3D9-430E-959D-DC3334DC7325}" presName="linear" presStyleCnt="0">
        <dgm:presLayoutVars>
          <dgm:dir/>
          <dgm:animLvl val="lvl"/>
          <dgm:resizeHandles val="exact"/>
        </dgm:presLayoutVars>
      </dgm:prSet>
      <dgm:spPr/>
    </dgm:pt>
    <dgm:pt modelId="{7A42ED48-127B-4722-A35A-8BE15D2D0A26}" type="pres">
      <dgm:prSet presAssocID="{E8A38B1D-78D4-4224-A85D-B481E80ADEA6}" presName="parentLin" presStyleCnt="0"/>
      <dgm:spPr/>
    </dgm:pt>
    <dgm:pt modelId="{046DB3AC-9B95-4A23-9493-CB5C7F070C84}" type="pres">
      <dgm:prSet presAssocID="{E8A38B1D-78D4-4224-A85D-B481E80ADEA6}" presName="parentLeftMargin" presStyleLbl="node1" presStyleIdx="0" presStyleCnt="2"/>
      <dgm:spPr/>
    </dgm:pt>
    <dgm:pt modelId="{B76511BF-A6F5-4E2B-B9C2-DAE3338293B0}" type="pres">
      <dgm:prSet presAssocID="{E8A38B1D-78D4-4224-A85D-B481E80ADEA6}" presName="parentText" presStyleLbl="node1" presStyleIdx="0" presStyleCnt="2">
        <dgm:presLayoutVars>
          <dgm:chMax val="0"/>
          <dgm:bulletEnabled val="1"/>
        </dgm:presLayoutVars>
      </dgm:prSet>
      <dgm:spPr/>
    </dgm:pt>
    <dgm:pt modelId="{59BE0216-3FD1-4469-BA79-E0060E250C7A}" type="pres">
      <dgm:prSet presAssocID="{E8A38B1D-78D4-4224-A85D-B481E80ADEA6}" presName="negativeSpace" presStyleCnt="0"/>
      <dgm:spPr/>
    </dgm:pt>
    <dgm:pt modelId="{BE58DEB2-F461-4590-B627-93DCA4A417F1}" type="pres">
      <dgm:prSet presAssocID="{E8A38B1D-78D4-4224-A85D-B481E80ADEA6}" presName="childText" presStyleLbl="conFgAcc1" presStyleIdx="0" presStyleCnt="2">
        <dgm:presLayoutVars>
          <dgm:bulletEnabled val="1"/>
        </dgm:presLayoutVars>
      </dgm:prSet>
      <dgm:spPr/>
    </dgm:pt>
    <dgm:pt modelId="{B404D095-7990-41BA-BAAE-D8E1D3AD5032}" type="pres">
      <dgm:prSet presAssocID="{0266F0AC-FE76-4118-94CF-6F103D8D918C}" presName="spaceBetweenRectangles" presStyleCnt="0"/>
      <dgm:spPr/>
    </dgm:pt>
    <dgm:pt modelId="{CB21504A-4B8B-4BE3-B6D7-621D51B1755C}" type="pres">
      <dgm:prSet presAssocID="{C8F0B38E-4AB0-4595-AC1C-DE0718858242}" presName="parentLin" presStyleCnt="0"/>
      <dgm:spPr/>
    </dgm:pt>
    <dgm:pt modelId="{7E5C32C8-ACB3-4AF3-B7DE-68FCBE8CAE90}" type="pres">
      <dgm:prSet presAssocID="{C8F0B38E-4AB0-4595-AC1C-DE0718858242}" presName="parentLeftMargin" presStyleLbl="node1" presStyleIdx="0" presStyleCnt="2"/>
      <dgm:spPr/>
    </dgm:pt>
    <dgm:pt modelId="{2E106144-2BF5-48C4-A810-927FBE570109}" type="pres">
      <dgm:prSet presAssocID="{C8F0B38E-4AB0-4595-AC1C-DE0718858242}" presName="parentText" presStyleLbl="node1" presStyleIdx="1" presStyleCnt="2">
        <dgm:presLayoutVars>
          <dgm:chMax val="0"/>
          <dgm:bulletEnabled val="1"/>
        </dgm:presLayoutVars>
      </dgm:prSet>
      <dgm:spPr/>
    </dgm:pt>
    <dgm:pt modelId="{1DAD2E24-E081-4F98-A75B-53AEAB5B3554}" type="pres">
      <dgm:prSet presAssocID="{C8F0B38E-4AB0-4595-AC1C-DE0718858242}" presName="negativeSpace" presStyleCnt="0"/>
      <dgm:spPr/>
    </dgm:pt>
    <dgm:pt modelId="{AAFC2959-34E6-4EE0-B9FB-53FFF927141F}" type="pres">
      <dgm:prSet presAssocID="{C8F0B38E-4AB0-4595-AC1C-DE0718858242}" presName="childText" presStyleLbl="conFgAcc1" presStyleIdx="1" presStyleCnt="2">
        <dgm:presLayoutVars>
          <dgm:bulletEnabled val="1"/>
        </dgm:presLayoutVars>
      </dgm:prSet>
      <dgm:spPr/>
    </dgm:pt>
  </dgm:ptLst>
  <dgm:cxnLst>
    <dgm:cxn modelId="{8FD1DA3A-5159-4534-BACE-A5735F261E8D}" srcId="{C8F0B38E-4AB0-4595-AC1C-DE0718858242}" destId="{E433B75B-6DE0-4A74-B59F-23EEB92853EE}" srcOrd="0" destOrd="0" parTransId="{ED791C02-7D8C-4BE8-B6A0-84EB8E671FB7}" sibTransId="{C65B3616-C2F0-4B37-857A-0445B5ACD9B2}"/>
    <dgm:cxn modelId="{9D9FAA3E-0824-4D3E-8AA4-9ED0744413B3}" srcId="{E8A38B1D-78D4-4224-A85D-B481E80ADEA6}" destId="{49A87A22-4690-403C-889B-321783C575DB}" srcOrd="1" destOrd="0" parTransId="{38795446-08A9-407C-B4A0-06250592E68F}" sibTransId="{5D2C57E3-4BB5-4B9C-8AFB-B0A932EF4F50}"/>
    <dgm:cxn modelId="{9690154E-2C98-4032-8C5A-E27B79F23F19}" type="presOf" srcId="{FE8F08AA-B3D9-430E-959D-DC3334DC7325}" destId="{FD5D3555-F9DA-4889-B2F6-E94D8510BA19}" srcOrd="0" destOrd="0" presId="urn:microsoft.com/office/officeart/2005/8/layout/list1"/>
    <dgm:cxn modelId="{CA61777C-789E-4F04-97C3-0FB0DACB5C65}" srcId="{E8A38B1D-78D4-4224-A85D-B481E80ADEA6}" destId="{359AC5BA-F730-4AD4-8246-E519370B4E88}" srcOrd="0" destOrd="0" parTransId="{286C2AE7-DC43-4B68-8F5E-C11FF27564A5}" sibTransId="{85E314DA-2B11-4508-BAE6-6664FF56CBE5}"/>
    <dgm:cxn modelId="{EF61F482-36B9-4FB6-8142-D9614F9925EB}" type="presOf" srcId="{E8A38B1D-78D4-4224-A85D-B481E80ADEA6}" destId="{B76511BF-A6F5-4E2B-B9C2-DAE3338293B0}" srcOrd="1" destOrd="0" presId="urn:microsoft.com/office/officeart/2005/8/layout/list1"/>
    <dgm:cxn modelId="{8994F187-FDAD-4FB3-ACFA-FA7F73AAFB89}" type="presOf" srcId="{E433B75B-6DE0-4A74-B59F-23EEB92853EE}" destId="{AAFC2959-34E6-4EE0-B9FB-53FFF927141F}" srcOrd="0" destOrd="0" presId="urn:microsoft.com/office/officeart/2005/8/layout/list1"/>
    <dgm:cxn modelId="{8E00148C-7701-4A64-A011-E006B779A7AD}" srcId="{C8F0B38E-4AB0-4595-AC1C-DE0718858242}" destId="{DCC00EBB-181C-45D6-8129-10AEA0A21129}" srcOrd="1" destOrd="0" parTransId="{A330555C-D4B3-481B-AEE5-58C8865BCEEE}" sibTransId="{56AA114E-2B56-4F5F-9F06-BD6DE83DDA6B}"/>
    <dgm:cxn modelId="{E45B4798-2DDA-402C-972C-0D492EBC6D85}" type="presOf" srcId="{C8F0B38E-4AB0-4595-AC1C-DE0718858242}" destId="{7E5C32C8-ACB3-4AF3-B7DE-68FCBE8CAE90}" srcOrd="0" destOrd="0" presId="urn:microsoft.com/office/officeart/2005/8/layout/list1"/>
    <dgm:cxn modelId="{BF529EA9-7168-4D6F-B576-2B74C53EF1CF}" type="presOf" srcId="{E8A38B1D-78D4-4224-A85D-B481E80ADEA6}" destId="{046DB3AC-9B95-4A23-9493-CB5C7F070C84}" srcOrd="0" destOrd="0" presId="urn:microsoft.com/office/officeart/2005/8/layout/list1"/>
    <dgm:cxn modelId="{205B0EAB-8E9C-4BED-BCFC-91BECDA58295}" type="presOf" srcId="{C8F0B38E-4AB0-4595-AC1C-DE0718858242}" destId="{2E106144-2BF5-48C4-A810-927FBE570109}" srcOrd="1" destOrd="0" presId="urn:microsoft.com/office/officeart/2005/8/layout/list1"/>
    <dgm:cxn modelId="{E795A9B1-71BE-47B4-AAD8-4815194C59D2}" srcId="{FE8F08AA-B3D9-430E-959D-DC3334DC7325}" destId="{E8A38B1D-78D4-4224-A85D-B481E80ADEA6}" srcOrd="0" destOrd="0" parTransId="{53AE42CF-180A-4F3D-9D14-F6964B3474FB}" sibTransId="{0266F0AC-FE76-4118-94CF-6F103D8D918C}"/>
    <dgm:cxn modelId="{83F7A4C2-C3B7-4AE3-B55C-46C70EAE3BAE}" type="presOf" srcId="{49A87A22-4690-403C-889B-321783C575DB}" destId="{BE58DEB2-F461-4590-B627-93DCA4A417F1}" srcOrd="0" destOrd="1" presId="urn:microsoft.com/office/officeart/2005/8/layout/list1"/>
    <dgm:cxn modelId="{54531BCE-0F5A-419C-949A-33C54B9D5710}" srcId="{FE8F08AA-B3D9-430E-959D-DC3334DC7325}" destId="{C8F0B38E-4AB0-4595-AC1C-DE0718858242}" srcOrd="1" destOrd="0" parTransId="{6688DEBE-65F1-4B0B-8BAF-866E289CE7A9}" sibTransId="{182D86AE-C873-4032-B627-074D74F14C58}"/>
    <dgm:cxn modelId="{0E8AEBD2-CDEA-49E1-B806-572CC658C85D}" type="presOf" srcId="{DCC00EBB-181C-45D6-8129-10AEA0A21129}" destId="{AAFC2959-34E6-4EE0-B9FB-53FFF927141F}" srcOrd="0" destOrd="1" presId="urn:microsoft.com/office/officeart/2005/8/layout/list1"/>
    <dgm:cxn modelId="{3A2014D5-57F4-4163-BD3C-22D85C783605}" type="presOf" srcId="{359AC5BA-F730-4AD4-8246-E519370B4E88}" destId="{BE58DEB2-F461-4590-B627-93DCA4A417F1}" srcOrd="0" destOrd="0" presId="urn:microsoft.com/office/officeart/2005/8/layout/list1"/>
    <dgm:cxn modelId="{9BC6CCBE-FE26-4BD4-9149-089B9FFB22EF}" type="presParOf" srcId="{FD5D3555-F9DA-4889-B2F6-E94D8510BA19}" destId="{7A42ED48-127B-4722-A35A-8BE15D2D0A26}" srcOrd="0" destOrd="0" presId="urn:microsoft.com/office/officeart/2005/8/layout/list1"/>
    <dgm:cxn modelId="{FE1DC3B7-5F68-4287-998E-2476802DC3BC}" type="presParOf" srcId="{7A42ED48-127B-4722-A35A-8BE15D2D0A26}" destId="{046DB3AC-9B95-4A23-9493-CB5C7F070C84}" srcOrd="0" destOrd="0" presId="urn:microsoft.com/office/officeart/2005/8/layout/list1"/>
    <dgm:cxn modelId="{CCF20C97-19D8-49EA-B8AC-827658E1A819}" type="presParOf" srcId="{7A42ED48-127B-4722-A35A-8BE15D2D0A26}" destId="{B76511BF-A6F5-4E2B-B9C2-DAE3338293B0}" srcOrd="1" destOrd="0" presId="urn:microsoft.com/office/officeart/2005/8/layout/list1"/>
    <dgm:cxn modelId="{C1216445-85BA-4CCA-990F-C82401A615FC}" type="presParOf" srcId="{FD5D3555-F9DA-4889-B2F6-E94D8510BA19}" destId="{59BE0216-3FD1-4469-BA79-E0060E250C7A}" srcOrd="1" destOrd="0" presId="urn:microsoft.com/office/officeart/2005/8/layout/list1"/>
    <dgm:cxn modelId="{0EDB9740-0282-4905-A654-AAC91084691B}" type="presParOf" srcId="{FD5D3555-F9DA-4889-B2F6-E94D8510BA19}" destId="{BE58DEB2-F461-4590-B627-93DCA4A417F1}" srcOrd="2" destOrd="0" presId="urn:microsoft.com/office/officeart/2005/8/layout/list1"/>
    <dgm:cxn modelId="{8D7D0B3C-C25E-4249-9FE7-6771256963B1}" type="presParOf" srcId="{FD5D3555-F9DA-4889-B2F6-E94D8510BA19}" destId="{B404D095-7990-41BA-BAAE-D8E1D3AD5032}" srcOrd="3" destOrd="0" presId="urn:microsoft.com/office/officeart/2005/8/layout/list1"/>
    <dgm:cxn modelId="{B0C3693F-1329-4286-86EE-43A5A8AD93C9}" type="presParOf" srcId="{FD5D3555-F9DA-4889-B2F6-E94D8510BA19}" destId="{CB21504A-4B8B-4BE3-B6D7-621D51B1755C}" srcOrd="4" destOrd="0" presId="urn:microsoft.com/office/officeart/2005/8/layout/list1"/>
    <dgm:cxn modelId="{4F129D9E-32B1-4B36-88BB-412F5F94249F}" type="presParOf" srcId="{CB21504A-4B8B-4BE3-B6D7-621D51B1755C}" destId="{7E5C32C8-ACB3-4AF3-B7DE-68FCBE8CAE90}" srcOrd="0" destOrd="0" presId="urn:microsoft.com/office/officeart/2005/8/layout/list1"/>
    <dgm:cxn modelId="{58C7AA67-C9EA-413A-B587-6FC841894DAC}" type="presParOf" srcId="{CB21504A-4B8B-4BE3-B6D7-621D51B1755C}" destId="{2E106144-2BF5-48C4-A810-927FBE570109}" srcOrd="1" destOrd="0" presId="urn:microsoft.com/office/officeart/2005/8/layout/list1"/>
    <dgm:cxn modelId="{C26D16FC-A8F1-468C-8B70-02341198821F}" type="presParOf" srcId="{FD5D3555-F9DA-4889-B2F6-E94D8510BA19}" destId="{1DAD2E24-E081-4F98-A75B-53AEAB5B3554}" srcOrd="5" destOrd="0" presId="urn:microsoft.com/office/officeart/2005/8/layout/list1"/>
    <dgm:cxn modelId="{DD00CEB7-4803-4FC5-B5E1-0E93A1682233}" type="presParOf" srcId="{FD5D3555-F9DA-4889-B2F6-E94D8510BA19}" destId="{AAFC2959-34E6-4EE0-B9FB-53FFF92714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DEB2-F461-4590-B627-93DCA4A417F1}">
      <dsp:nvSpPr>
        <dsp:cNvPr id="0" name=""/>
        <dsp:cNvSpPr/>
      </dsp:nvSpPr>
      <dsp:spPr>
        <a:xfrm>
          <a:off x="0" y="445683"/>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New investment in education</a:t>
          </a:r>
        </a:p>
        <a:p>
          <a:pPr marL="228600" lvl="1" indent="-228600" algn="l" defTabSz="1155700" rtl="0">
            <a:lnSpc>
              <a:spcPct val="90000"/>
            </a:lnSpc>
            <a:spcBef>
              <a:spcPct val="0"/>
            </a:spcBef>
            <a:spcAft>
              <a:spcPct val="15000"/>
            </a:spcAft>
            <a:buChar char="•"/>
          </a:pPr>
          <a:r>
            <a:rPr lang="en-US" sz="2600" kern="1200">
              <a:latin typeface="Calibri Light" panose="020F0302020204030204"/>
            </a:rPr>
            <a:t>Revised funding formula reflects equitable distribution of state education funds</a:t>
          </a:r>
        </a:p>
      </dsp:txBody>
      <dsp:txXfrm>
        <a:off x="0" y="445683"/>
        <a:ext cx="10641805" cy="1883700"/>
      </dsp:txXfrm>
    </dsp:sp>
    <dsp:sp modelId="{B76511BF-A6F5-4E2B-B9C2-DAE3338293B0}">
      <dsp:nvSpPr>
        <dsp:cNvPr id="0" name=""/>
        <dsp:cNvSpPr/>
      </dsp:nvSpPr>
      <dsp:spPr>
        <a:xfrm>
          <a:off x="532090" y="61923"/>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b="1" kern="1200">
              <a:latin typeface="Calibri Light" panose="020F0302020204030204"/>
            </a:rPr>
            <a:t>Fiscal: </a:t>
          </a:r>
          <a:r>
            <a:rPr lang="en-US" sz="2600" kern="1200">
              <a:latin typeface="Calibri Light" panose="020F0302020204030204"/>
            </a:rPr>
            <a:t>Changes to Chapter 70 funding</a:t>
          </a:r>
          <a:endParaRPr lang="en-US" sz="2600" kern="1200"/>
        </a:p>
      </dsp:txBody>
      <dsp:txXfrm>
        <a:off x="569557" y="99390"/>
        <a:ext cx="7374330" cy="692586"/>
      </dsp:txXfrm>
    </dsp:sp>
    <dsp:sp modelId="{AAFC2959-34E6-4EE0-B9FB-53FFF927141F}">
      <dsp:nvSpPr>
        <dsp:cNvPr id="0" name=""/>
        <dsp:cNvSpPr/>
      </dsp:nvSpPr>
      <dsp:spPr>
        <a:xfrm>
          <a:off x="0" y="2853544"/>
          <a:ext cx="10641805" cy="188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41528" rIns="825922"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a:latin typeface="Calibri Light" panose="020F0302020204030204"/>
            </a:rPr>
            <a:t>Focus on addressing disparities in learning experiences and outcomes for student groups that are least-well served</a:t>
          </a:r>
        </a:p>
        <a:p>
          <a:pPr marL="228600" lvl="1" indent="-228600" algn="l" defTabSz="1155700" rtl="0">
            <a:lnSpc>
              <a:spcPct val="90000"/>
            </a:lnSpc>
            <a:spcBef>
              <a:spcPct val="0"/>
            </a:spcBef>
            <a:spcAft>
              <a:spcPct val="15000"/>
            </a:spcAft>
            <a:buChar char="•"/>
          </a:pPr>
          <a:r>
            <a:rPr lang="en-US" sz="2600" kern="1200">
              <a:latin typeface="Calibri Light" panose="020F0302020204030204"/>
            </a:rPr>
            <a:t>Implementation of evidence-based practices</a:t>
          </a:r>
        </a:p>
      </dsp:txBody>
      <dsp:txXfrm>
        <a:off x="0" y="2853544"/>
        <a:ext cx="10641805" cy="1883700"/>
      </dsp:txXfrm>
    </dsp:sp>
    <dsp:sp modelId="{2E106144-2BF5-48C4-A810-927FBE570109}">
      <dsp:nvSpPr>
        <dsp:cNvPr id="0" name=""/>
        <dsp:cNvSpPr/>
      </dsp:nvSpPr>
      <dsp:spPr>
        <a:xfrm>
          <a:off x="532090" y="2469784"/>
          <a:ext cx="7449264"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155700" rtl="0">
            <a:lnSpc>
              <a:spcPct val="90000"/>
            </a:lnSpc>
            <a:spcBef>
              <a:spcPct val="0"/>
            </a:spcBef>
            <a:spcAft>
              <a:spcPct val="35000"/>
            </a:spcAft>
            <a:buNone/>
          </a:pPr>
          <a:r>
            <a:rPr lang="en-US" sz="2600" kern="1200">
              <a:latin typeface="Calibri Light" panose="020F0302020204030204"/>
            </a:rPr>
            <a:t>Policy Updates:  Plans every 3 years  </a:t>
          </a:r>
          <a:endParaRPr lang="en-US" sz="2600" kern="1200"/>
        </a:p>
      </dsp:txBody>
      <dsp:txXfrm>
        <a:off x="569557" y="2507251"/>
        <a:ext cx="737433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C2BBE-E77F-4E63-9428-7430CF16607E}"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C6A1A-B52B-4BCF-94D7-A35AA42673AC}" type="slidenum">
              <a:rPr lang="en-US" smtClean="0"/>
              <a:t>‹#›</a:t>
            </a:fld>
            <a:endParaRPr lang="en-US"/>
          </a:p>
        </p:txBody>
      </p:sp>
    </p:spTree>
    <p:extLst>
      <p:ext uri="{BB962C8B-B14F-4D97-AF65-F5344CB8AC3E}">
        <p14:creationId xmlns:p14="http://schemas.microsoft.com/office/powerpoint/2010/main" val="338634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oe.mass.edu/soa/fy2024-guidance.doc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powerbigov.us/view?r=eyJrIjoiNmRkYTQ3NzEtYjFhZi00NzNiLTgyY2ItYWI3ZmVjMjc1OGU2IiwidCI6IjNlODYxZDE2LTQ4YjctNGEwZS05ODA2LThjMDRkODFiN2IyYSJ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ateway.edu.state.ma.us/stardust/logi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oe.mass.edu/research/success/create-plan.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hoolreforminitiative.org/doc/future.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everyone to this overview of the new 3-year cycle for FY24 SOA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Karen Johnston, Student Opportunity Act Coordinator, and the public face of the SOA for many districts.  </a:t>
            </a:r>
          </a:p>
          <a:p>
            <a:endParaRPr lang="en-US" dirty="0">
              <a:cs typeface="Calibri"/>
            </a:endParaRPr>
          </a:p>
        </p:txBody>
      </p:sp>
      <p:sp>
        <p:nvSpPr>
          <p:cNvPr id="4" name="Slide Number Placeholder 3"/>
          <p:cNvSpPr>
            <a:spLocks noGrp="1"/>
          </p:cNvSpPr>
          <p:nvPr>
            <p:ph type="sldNum" sz="quarter" idx="5"/>
          </p:nvPr>
        </p:nvSpPr>
        <p:spPr/>
        <p:txBody>
          <a:bodyPr/>
          <a:lstStyle/>
          <a:p>
            <a:fld id="{F55C6A1A-B52B-4BCF-94D7-A35AA42673AC}" type="slidenum">
              <a:rPr lang="en-US" smtClean="0"/>
              <a:t>1</a:t>
            </a:fld>
            <a:endParaRPr lang="en-US"/>
          </a:p>
        </p:txBody>
      </p:sp>
    </p:spTree>
    <p:extLst>
      <p:ext uri="{BB962C8B-B14F-4D97-AF65-F5344CB8AC3E}">
        <p14:creationId xmlns:p14="http://schemas.microsoft.com/office/powerpoint/2010/main" val="66380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of the key updates for FY24 SOA Plans, some of which we will be discussing in greater detail later in this presentation.</a:t>
            </a:r>
          </a:p>
          <a:p>
            <a:endParaRPr lang="en-US"/>
          </a:p>
          <a:p>
            <a:r>
              <a:rPr lang="en-US"/>
              <a:t>Read through the bullets…</a:t>
            </a:r>
          </a:p>
          <a:p>
            <a:endParaRPr lang="en-US"/>
          </a:p>
          <a:p>
            <a:r>
              <a:rPr lang="en-US"/>
              <a:t>We will go into additional detail about the first four bulleted items as </a:t>
            </a:r>
            <a:r>
              <a:rPr lang="en-US" err="1"/>
              <a:t>as</a:t>
            </a:r>
            <a:r>
              <a:rPr lang="en-US"/>
              <a:t> we work our way through the plan submission guide and guidance.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we won’t be discussing the SOA Plan examples during this overview, I wanted to highlight this new resource, which provides examples of completed SOA plans from two fictitious districts.  We hope you will find the examples to be a useful companion to the guidance.  We expect to have the plan examples posted on the SOA website’s District resources page shortly–hopefully by the end of this week. </a:t>
            </a:r>
          </a:p>
          <a:p>
            <a:endParaRPr lang="en-US"/>
          </a:p>
          <a:p>
            <a:r>
              <a:rPr lang="en-US"/>
              <a:t>We will not be discussing the plan addendum, since only a small number of districts that received $75 million or more in overall Chapter 70 funding in FY24 will be completing the addendum.  Those districts will be offering those districts a separate session describing the addendum, guidance, and supports for completing in late January.</a:t>
            </a:r>
          </a:p>
          <a:p>
            <a:endParaRPr lang="en-US"/>
          </a:p>
          <a:p>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10</a:t>
            </a:fld>
            <a:endParaRPr lang="en-US"/>
          </a:p>
        </p:txBody>
      </p:sp>
    </p:spTree>
    <p:extLst>
      <p:ext uri="{BB962C8B-B14F-4D97-AF65-F5344CB8AC3E}">
        <p14:creationId xmlns:p14="http://schemas.microsoft.com/office/powerpoint/2010/main" val="258718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2-page Plan Submission Guide appears on pages 6-7 of FY24 SOA Plan Guidance.  I’m going to ask Erica or Kinnon to drop a link into the most recent version of the guidance into the chat in case anyone would like to have it open as we walk through the sections ( </a:t>
            </a:r>
            <a:r>
              <a:rPr lang="en-US" sz="1800" u="sng" dirty="0">
                <a:solidFill>
                  <a:srgbClr val="0000FF"/>
                </a:solidFill>
                <a:effectLst/>
                <a:latin typeface="Calibri"/>
                <a:ea typeface="Calibri" panose="020F0502020204030204" pitchFamily="34" charset="0"/>
                <a:cs typeface="Calibri"/>
                <a:hlinkClick r:id="rId3"/>
              </a:rPr>
              <a:t>FY24 SOA Plan Guidance Materials</a:t>
            </a:r>
            <a:r>
              <a:rPr lang="en-US" sz="1800" u="sng" dirty="0">
                <a:solidFill>
                  <a:srgbClr val="0000FF"/>
                </a:solidFill>
                <a:effectLst/>
                <a:latin typeface="Calibri"/>
                <a:ea typeface="Calibri" panose="020F0502020204030204" pitchFamily="34" charset="0"/>
                <a:cs typeface="Calibri"/>
              </a:rPr>
              <a:t>)</a:t>
            </a:r>
            <a:r>
              <a:rPr lang="en-US" dirty="0"/>
              <a:t>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template is organized into the five sections of the plan we highlighted earlier.   Each section describes key planning steps you should take and details the questions you will be responding to in GEM$.</a:t>
            </a:r>
          </a:p>
          <a:p>
            <a:pPr>
              <a:defRPr/>
            </a:pPr>
            <a:endParaRPr lang="en-US" dirty="0"/>
          </a:p>
          <a:p>
            <a:pPr>
              <a:defRPr/>
            </a:pPr>
            <a:r>
              <a:rPr lang="en-US" dirty="0"/>
              <a:t>We will be posting another updated to this version later in the week, as we have discovered that we needed to make some minor adjustments as the template is programmed in GEM$.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do dig in, I just want to mention that if you hear me use the term ‘template’ at any point – I am referring to the plan submission guide.   </a:t>
            </a:r>
          </a:p>
          <a:p>
            <a:endParaRPr lang="en-US" dirty="0"/>
          </a:p>
          <a:p>
            <a:endParaRPr lang="en-US" dirty="0"/>
          </a:p>
          <a:p>
            <a:r>
              <a:rPr lang="en-US" dirty="0"/>
              <a:t>The green highlighting on this slide highlights Section 1: Summarize your district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11</a:t>
            </a:fld>
            <a:endParaRPr lang="en-US"/>
          </a:p>
        </p:txBody>
      </p:sp>
    </p:spTree>
    <p:extLst>
      <p:ext uri="{BB962C8B-B14F-4D97-AF65-F5344CB8AC3E}">
        <p14:creationId xmlns:p14="http://schemas.microsoft.com/office/powerpoint/2010/main" val="212144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This is the first thing that your stakeholders will read, and it’s intended to be a relatively high-level overview of your district’s SOA plan.  It’s relatively straightforward – in it you will share a 1-2 paragraph summary of your district’s plan that lays out:</a:t>
            </a:r>
          </a:p>
          <a:p>
            <a:pPr marL="0" indent="0">
              <a:buNone/>
            </a:pPr>
            <a:endParaRPr lang="en-US"/>
          </a:p>
          <a:p>
            <a:pPr marL="457200" marR="0" lvl="0" indent="-457200">
              <a:spcBef>
                <a:spcPts val="0"/>
              </a:spcBef>
              <a:spcAft>
                <a:spcPts val="0"/>
              </a:spcAft>
              <a:buFont typeface="+mj-lt"/>
              <a:buAutoNum type="arabicPeriod"/>
            </a:pPr>
            <a:r>
              <a:rPr lang="en-US" sz="1200">
                <a:latin typeface="Calibri"/>
                <a:ea typeface="Calibri" panose="020F0502020204030204" pitchFamily="34" charset="0"/>
                <a:cs typeface="Arial"/>
              </a:rPr>
              <a:t>The</a:t>
            </a:r>
            <a:r>
              <a:rPr lang="en-US" sz="1200">
                <a:effectLst/>
                <a:latin typeface="Calibri"/>
                <a:ea typeface="Calibri" panose="020F0502020204030204" pitchFamily="34" charset="0"/>
                <a:cs typeface="Arial"/>
              </a:rPr>
              <a:t> student groups you are targeting for accelerated improvement;</a:t>
            </a:r>
            <a:endParaRPr lang="en-US" sz="1200">
              <a:latin typeface="Calibri"/>
              <a:ea typeface="Calibri" panose="020F0502020204030204" pitchFamily="34" charset="0"/>
              <a:cs typeface="Arial"/>
            </a:endParaRPr>
          </a:p>
          <a:p>
            <a:pPr marL="457200" marR="0" lvl="0" indent="-457200">
              <a:spcBef>
                <a:spcPts val="0"/>
              </a:spcBef>
              <a:spcAft>
                <a:spcPts val="0"/>
              </a:spcAft>
              <a:buFont typeface="+mj-lt"/>
              <a:buAutoNum type="arabicPeriod"/>
            </a:pPr>
            <a:r>
              <a:rPr lang="en-US" sz="1200">
                <a:latin typeface="Calibri"/>
                <a:ea typeface="Calibri" panose="020F0502020204030204" pitchFamily="34" charset="0"/>
                <a:cs typeface="Arial"/>
              </a:rPr>
              <a:t>The</a:t>
            </a:r>
            <a:r>
              <a:rPr lang="en-US" sz="1200">
                <a:effectLst/>
                <a:latin typeface="Calibri"/>
                <a:ea typeface="Calibri" panose="020F0502020204030204" pitchFamily="34" charset="0"/>
                <a:cs typeface="Arial"/>
              </a:rPr>
              <a:t> Evidence-Based Program(s) your district will use to address the underlying factors contributing to these disparities;</a:t>
            </a:r>
          </a:p>
          <a:p>
            <a:pPr marL="457200" marR="0" lvl="0" indent="-457200">
              <a:spcBef>
                <a:spcPts val="0"/>
              </a:spcBef>
              <a:spcAft>
                <a:spcPts val="0"/>
              </a:spcAft>
              <a:buFont typeface="+mj-lt"/>
              <a:buAutoNum type="arabicPeriod"/>
            </a:pPr>
            <a:r>
              <a:rPr lang="en-US" sz="1200">
                <a:latin typeface="Calibri"/>
                <a:ea typeface="Calibri" panose="020F0502020204030204" pitchFamily="34" charset="0"/>
                <a:cs typeface="Arial"/>
              </a:rPr>
              <a:t>The</a:t>
            </a:r>
            <a:r>
              <a:rPr lang="en-US" sz="1200">
                <a:effectLst/>
                <a:latin typeface="Calibri"/>
                <a:ea typeface="Calibri" panose="020F0502020204030204" pitchFamily="34" charset="0"/>
                <a:cs typeface="Arial"/>
              </a:rPr>
              <a:t> investments you plan to make in these EBPs over the next 3 years, and</a:t>
            </a:r>
          </a:p>
          <a:p>
            <a:pPr marL="457200" marR="0" lvl="0" indent="-457200">
              <a:spcBef>
                <a:spcPts val="0"/>
              </a:spcBef>
              <a:spcAft>
                <a:spcPts val="0"/>
              </a:spcAft>
              <a:buFont typeface="+mj-lt"/>
              <a:buAutoNum type="arabicPeriod"/>
            </a:pPr>
            <a:r>
              <a:rPr lang="en-US" sz="1200">
                <a:effectLst/>
                <a:latin typeface="Calibri"/>
                <a:ea typeface="Calibri" panose="020F0502020204030204" pitchFamily="34" charset="0"/>
                <a:cs typeface="Arial"/>
              </a:rPr>
              <a:t>what will change because of this plan  -- what will you be doing differently and what will change for student groups experiencing the greatest disparities?</a:t>
            </a:r>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12</a:t>
            </a:fld>
            <a:endParaRPr lang="en-US"/>
          </a:p>
        </p:txBody>
      </p:sp>
    </p:spTree>
    <p:extLst>
      <p:ext uri="{BB962C8B-B14F-4D97-AF65-F5344CB8AC3E}">
        <p14:creationId xmlns:p14="http://schemas.microsoft.com/office/powerpoint/2010/main" val="160373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Your analysis of disparities in learning experiences and outcomes for the student groups your district serves, and the exploration of the underlying factors for those disparities is what ultimately what drives the substance of your SOA plan</a:t>
            </a:r>
          </a:p>
        </p:txBody>
      </p:sp>
      <p:sp>
        <p:nvSpPr>
          <p:cNvPr id="4" name="Slide Number Placeholder 3"/>
          <p:cNvSpPr>
            <a:spLocks noGrp="1"/>
          </p:cNvSpPr>
          <p:nvPr>
            <p:ph type="sldNum" sz="quarter" idx="5"/>
          </p:nvPr>
        </p:nvSpPr>
        <p:spPr/>
        <p:txBody>
          <a:bodyPr/>
          <a:lstStyle/>
          <a:p>
            <a:fld id="{F55C6A1A-B52B-4BCF-94D7-A35AA42673AC}" type="slidenum">
              <a:rPr lang="en-US" smtClean="0"/>
              <a:t>13</a:t>
            </a:fld>
            <a:endParaRPr lang="en-US"/>
          </a:p>
        </p:txBody>
      </p:sp>
    </p:spTree>
    <p:extLst>
      <p:ext uri="{BB962C8B-B14F-4D97-AF65-F5344CB8AC3E}">
        <p14:creationId xmlns:p14="http://schemas.microsoft.com/office/powerpoint/2010/main" val="142501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analysis of disparities in learning experiences and outcomes for the student groups your district serves, and the exploration of the underlying factors for those disparities is what ultimately what will drive the substance of your SOA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Broadly speaking  this districts are asked to do two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Identify disparities in learning experiences and outcomes for the student groups your district serves.  This will entail looking at disaggregated data for SWD, MLs, economically disadvantaged backgrounds, students of color.     It also entails looking beyond MCAS data to other kinds of outcomes. Which gets at Who is experiencing gaps and on what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Looks at the why by exploring the underlying factors contributing to those disparities.  This is sometimes described as a root cause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Instructional Data:   using or collecting data on the student experience in the classroom, examining curricular materials, observing instructional strategies.   (Mention SLE reports as a resource)</a:t>
            </a:r>
          </a:p>
          <a:p>
            <a:endParaRPr lang="en-US" dirty="0"/>
          </a:p>
          <a:p>
            <a:r>
              <a:rPr lang="en-US" dirty="0"/>
              <a:t>Perspectives data:  Hear from Students and Other Stakeholders  School systems should use the data analysis conducted with accountability and instructional data to speak directly to students and other stakeholders (including staff members and families) about their perspectives and experiences.   Here’s a place where you may want to conduct focus groups with stakeholders who know the most about the students experiencing the greatest disparities)</a:t>
            </a:r>
          </a:p>
          <a:p>
            <a:endParaRPr lang="en-US" dirty="0"/>
          </a:p>
          <a:p>
            <a:r>
              <a:rPr lang="en-US" dirty="0"/>
              <a:t>Relevant Systems Information:  to identify particular systems and structures closely linked to the focus areas identified for improvement efforts. You may review additional system-specific documentation and/or data, such as policy handbooks, equity reviews, or staffing plans to better understand where these systems are or are not being leveraged effectively.   District review/targeted focused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I mentioned earlier, If you have not already done so, you may need to engage in a deeper analysis of underlying factors contributing to the disparities identified in step one,  This step is important in order to check any assumptions you may have about what those underlying factors are and see whether they are really driving the gaps you are seeing.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want to take a moment to describe some of DESE resources that will support these two steps.</a:t>
            </a:r>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14</a:t>
            </a:fld>
            <a:endParaRPr lang="en-US"/>
          </a:p>
        </p:txBody>
      </p:sp>
    </p:spTree>
    <p:extLst>
      <p:ext uri="{BB962C8B-B14F-4D97-AF65-F5344CB8AC3E}">
        <p14:creationId xmlns:p14="http://schemas.microsoft.com/office/powerpoint/2010/main" val="381350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BB6D6-9ABF-2972-D00C-A42704977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0E01F-DB72-F22A-2A8C-E98D62B05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F1E4A-E80F-7A49-DB5F-89B5F86745E0}"/>
              </a:ext>
            </a:extLst>
          </p:cNvPr>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first of these is the Student Outcomes Comparison Tool – a new resource that….</a:t>
            </a:r>
            <a:r>
              <a:rPr lang="en-US" sz="1200">
                <a:solidFill>
                  <a:prstClr val="white"/>
                </a:solidFill>
                <a:latin typeface="Calibri" panose="020F0502020204030204"/>
                <a:cs typeface="Calibri"/>
              </a:rPr>
              <a:t> D</a:t>
            </a:r>
            <a:r>
              <a:rPr lang="en-US" sz="1200">
                <a:solidFill>
                  <a:srgbClr val="FFFFFF"/>
                </a:solidFill>
                <a:latin typeface="Calibri" panose="020F0502020204030204"/>
                <a:cs typeface="Calibri"/>
              </a:rPr>
              <a:t>istricts</a:t>
            </a:r>
            <a:r>
              <a:rPr kumimoji="0" lang="en-US" sz="1200" b="0" i="0" u="none" strike="noStrike" kern="1200" cap="none" spc="0" normalizeH="0" baseline="0" noProof="0">
                <a:ln>
                  <a:noFill/>
                </a:ln>
                <a:solidFill>
                  <a:srgbClr val="FFFFFF"/>
                </a:solidFill>
                <a:effectLst/>
                <a:uLnTx/>
                <a:uFillTx/>
                <a:latin typeface="Calibri" panose="020F0502020204030204"/>
                <a:ea typeface="+mn-ea"/>
                <a:cs typeface="Calibri"/>
              </a:rPr>
              <a:t> can </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Calibri"/>
              </a:rPr>
              <a:t>review data across student groups for critical indicators to pinpoint where </a:t>
            </a:r>
            <a:r>
              <a:rPr kumimoji="0" lang="en-US" sz="1200" b="0" i="0" u="none" strike="noStrike" kern="1200" cap="none" spc="0" normalizeH="0" baseline="0" noProof="0">
                <a:ln>
                  <a:noFill/>
                </a:ln>
                <a:solidFill>
                  <a:srgbClr val="FFFFFF"/>
                </a:solidFill>
                <a:effectLst/>
                <a:uLnTx/>
                <a:uFillTx/>
                <a:latin typeface="Calibri" panose="020F0502020204030204"/>
                <a:ea typeface="+mn-ea"/>
                <a:cs typeface="Calibri"/>
              </a:rPr>
              <a:t>disparities in </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Calibri"/>
              </a:rPr>
              <a:t>learning experiences and outcomes are most prominent.   We shared this link when the guidance was released -- </a:t>
            </a:r>
            <a:r>
              <a:rPr lang="en-US" sz="1200" b="0">
                <a:effectLst/>
                <a:latin typeface="Calibri" panose="020F0502020204030204" pitchFamily="34" charset="0"/>
              </a:rPr>
              <a:t>Let us know in chat 1) whether you have tried out the resource (and any questions you already have) and 2) whether you would be interested in having us run a stand-alone hands-on demo/Q and A session on using the tool.</a:t>
            </a:r>
          </a:p>
          <a:p>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Calibri"/>
            </a:endParaRPr>
          </a:p>
          <a:p>
            <a:r>
              <a:rPr lang="en-US"/>
              <a:t>Unfortunately, we won’t have time to do a demo during this overview, but we do want to take a moment to highlight a few features. Drop link into chat:  </a:t>
            </a:r>
            <a:r>
              <a:rPr lang="en-US">
                <a:hlinkClick r:id="rId3"/>
              </a:rPr>
              <a:t>Microsoft Power BI (powerbigov.us)</a:t>
            </a:r>
            <a:r>
              <a:rPr lang="en-US"/>
              <a:t>  This link is available on the SOA District Resources page.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you are looking at the District Heat Map feature.  Includes an at-a-glance view of multiple indicators by student groups.  (list some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 heatmap, for anyone unfamiliar with the term, is</a:t>
            </a:r>
            <a:r>
              <a:rPr lang="en-US" b="1"/>
              <a:t> a graphical representation of data</a:t>
            </a:r>
            <a:r>
              <a:rPr lang="en-US"/>
              <a:t> where values are depicted by color.  The top row of data on the upper table and leftmost column of reports on data for all students.  The color coding contrasts outcomes for student groups.  Blue – meets or exceeds values for all students; pink and red, where values are lower.  Those in dark read are the two groups with the greatest disparities.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case, the dark red cells highlight places the  student groups experiencing the greatest disparities, compared to all other students in the district .  This MAY mean that these groups are the most need of support, but your team will need to reflect upon the extent to which disparities are meaningful.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effectLst/>
                <a:latin typeface="Calibri" panose="020F0502020204030204" pitchFamily="34" charset="0"/>
              </a:rPr>
              <a:t>Additional tabs offer more detail on student groups over a two-year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effectLst/>
              <a:latin typeface="Calibri" panose="020F0502020204030204" pitchFamily="34" charset="0"/>
            </a:endParaRPr>
          </a:p>
          <a:p>
            <a:endParaRPr lang="en-US"/>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rPr>
              <a:t>Strategic Objective 1:</a:t>
            </a:r>
            <a:r>
              <a:rPr lang="en-US" sz="1800">
                <a:solidFill>
                  <a:srgbClr val="000000"/>
                </a:solidFill>
                <a:effectLst/>
                <a:latin typeface="Calibri" panose="020F0502020204030204" pitchFamily="34" charset="0"/>
                <a:ea typeface="Calibri" panose="020F0502020204030204" pitchFamily="34" charset="0"/>
              </a:rPr>
              <a:t> </a:t>
            </a:r>
            <a:r>
              <a:rPr lang="en-US" sz="1800" b="1">
                <a:solidFill>
                  <a:srgbClr val="000000"/>
                </a:solidFill>
                <a:effectLst/>
                <a:latin typeface="Calibri" panose="020F0502020204030204" pitchFamily="34" charset="0"/>
                <a:ea typeface="Calibri" panose="020F0502020204030204" pitchFamily="34" charset="0"/>
              </a:rPr>
              <a:t>Cultivate systems to support the whole student and foster joyful, healthy, and supportive learning environments so that all students feel valued, connected, nourished, and ready to learn</a:t>
            </a:r>
            <a:endParaRPr lang="en-US" sz="1800">
              <a:effectLst/>
              <a:latin typeface="Calibri" panose="020F0502020204030204" pitchFamily="34" charset="0"/>
              <a:ea typeface="Calibri" panose="020F0502020204030204" pitchFamily="34" charset="0"/>
            </a:endParaRPr>
          </a:p>
          <a:p>
            <a:pPr lvl="1"/>
            <a:r>
              <a:rPr lang="en-US" sz="1800" b="1">
                <a:effectLst/>
                <a:latin typeface="Calibri" panose="020F0502020204030204" pitchFamily="34" charset="0"/>
                <a:ea typeface="Calibri" panose="020F0502020204030204" pitchFamily="34" charset="0"/>
              </a:rPr>
              <a:t>Strategic Objective 2: Promote deeper learning so that all students engage in grade-level work that is real-world, relevant, and interactive</a:t>
            </a:r>
          </a:p>
          <a:p>
            <a:endParaRPr lang="en-US" sz="1800" b="1">
              <a:effectLst/>
              <a:latin typeface="Calibri" panose="020F0502020204030204" pitchFamily="34" charset="0"/>
            </a:endParaRPr>
          </a:p>
          <a:p>
            <a:r>
              <a:rPr lang="en-US" sz="1800" b="0">
                <a:effectLst/>
                <a:latin typeface="Calibri" panose="020F0502020204030204" pitchFamily="34" charset="0"/>
              </a:rPr>
              <a:t>This resource is Intended to start a conversation in step 1 -- for which students are you seeing the most substantial gaps? This won’t be the only data you look at --   DESE has many different data resources that support data exploration – including tracking longer term progress.  I’m guessing many of you are familiar with District Analysis and Report (DART) tools (for districts and schools; English learners; success after high school) to Edwin reports (e.g., student achievement, as well as student learning experience; student perspectives in VOCAL data) -- </a:t>
            </a:r>
          </a:p>
          <a:p>
            <a:endParaRPr lang="en-US" sz="1800" b="0">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908EA0B-FAAF-7978-6545-C380335352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94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rPr>
              <a:t>DESE’s Coherence Guidebook contains information and resources on strategic planning for districts and schools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rPr>
              <a:t>      included here because it has a useful </a:t>
            </a:r>
            <a:r>
              <a:rPr lang="en-US" sz="1800" i="1" dirty="0">
                <a:effectLst/>
                <a:latin typeface="Calibri" panose="020F0502020204030204" pitchFamily="34" charset="0"/>
                <a:ea typeface="Calibri" panose="020F0502020204030204" pitchFamily="34" charset="0"/>
              </a:rPr>
              <a:t>reference different types of data to examine when doing a deeper analysis (e.g., perspectives data, instructional data, systems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an </a:t>
            </a:r>
            <a:r>
              <a:rPr lang="en-US" sz="1200" i="1" dirty="0">
                <a:effectLst/>
                <a:latin typeface="Calibri" panose="020F0502020204030204" pitchFamily="34" charset="0"/>
                <a:ea typeface="Calibri" panose="020F0502020204030204" pitchFamily="34" charset="0"/>
              </a:rPr>
              <a:t>Equity Pause Protocol, which is also available in the </a:t>
            </a:r>
            <a:r>
              <a:rPr lang="en-US" sz="1800" i="1" dirty="0" err="1">
                <a:effectLst/>
                <a:latin typeface="Calibri" panose="020F0502020204030204" pitchFamily="34" charset="0"/>
                <a:ea typeface="Calibri" panose="020F0502020204030204" pitchFamily="34" charset="0"/>
              </a:rPr>
              <a:t>the</a:t>
            </a:r>
            <a:r>
              <a:rPr lang="en-US" sz="1800" i="1" dirty="0">
                <a:effectLst/>
                <a:latin typeface="Calibri" panose="020F0502020204030204" pitchFamily="34" charset="0"/>
                <a:ea typeface="Calibri" panose="020F0502020204030204" pitchFamily="34" charset="0"/>
              </a:rPr>
              <a:t> Coherence guidebook, can be used to identify equity gaps</a:t>
            </a:r>
            <a:endParaRPr lang="en-US" sz="1200" i="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Planning for Success:  Analyzing Data for Root Causes:  A useful Facilitation guide for analyzing data to understand underlying factors or conditions leading to disparities that, if addressed, would eliminate or dramatically alleviate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16</a:t>
            </a:fld>
            <a:endParaRPr lang="en-US"/>
          </a:p>
        </p:txBody>
      </p:sp>
    </p:spTree>
    <p:extLst>
      <p:ext uri="{BB962C8B-B14F-4D97-AF65-F5344CB8AC3E}">
        <p14:creationId xmlns:p14="http://schemas.microsoft.com/office/powerpoint/2010/main" val="259406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looking for robust information about the gaps for you are seeing student groups, and your analysis of their underlying causes in your FY24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17</a:t>
            </a:fld>
            <a:endParaRPr lang="en-US"/>
          </a:p>
        </p:txBody>
      </p:sp>
    </p:spTree>
    <p:extLst>
      <p:ext uri="{BB962C8B-B14F-4D97-AF65-F5344CB8AC3E}">
        <p14:creationId xmlns:p14="http://schemas.microsoft.com/office/powerpoint/2010/main" val="77546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18</a:t>
            </a:fld>
            <a:endParaRPr lang="en-US"/>
          </a:p>
        </p:txBody>
      </p:sp>
    </p:spTree>
    <p:extLst>
      <p:ext uri="{BB962C8B-B14F-4D97-AF65-F5344CB8AC3E}">
        <p14:creationId xmlns:p14="http://schemas.microsoft.com/office/powerpoint/2010/main" val="189190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Setting ambitious targets for 3-year improvement is a requirement in SOA Legislation.  It’s a requirement for state as well as individual districts and calls out achievement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Commissioner’s office has opted to use 3-year targets in ELA and Math for the lowest performing student group category for progress in meeting targets at the state and district level. Streamlines the process for districts and DESE.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
            </a:r>
            <a:r>
              <a:rPr lang="en-US" sz="1800" dirty="0">
                <a:effectLst/>
                <a:latin typeface="Segoe UI" panose="020B0502040204020203" pitchFamily="34" charset="0"/>
                <a:ea typeface="Calibri" panose="020F0502020204030204" pitchFamily="34" charset="0"/>
                <a:cs typeface="Segoe UI" panose="020B0502040204020203" pitchFamily="34" charset="0"/>
              </a:rPr>
              <a:t>y definition, this group includes the students who currently have the lowest academic performance, and therefore need the most significant levels of support to reduce the disparities between their performance and that of their peers</a:t>
            </a:r>
            <a:r>
              <a:rPr lang="en-US" sz="1800" dirty="0">
                <a:effectLst/>
                <a:latin typeface="Calibri" panose="020F0502020204030204" pitchFamily="34" charset="0"/>
                <a:ea typeface="Calibri" panose="020F0502020204030204" pitchFamily="34" charset="0"/>
              </a:rPr>
              <a:t>.   </a:t>
            </a:r>
            <a:r>
              <a:rPr lang="en-US" dirty="0"/>
              <a:t>This group typically includes a substantial proportions of a districts’ high needs population, as well as other student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SOA guidance document includes a link to a document that </a:t>
            </a:r>
            <a:r>
              <a:rPr lang="en-US" sz="1200" i="1" u="none" strike="noStrike" dirty="0">
                <a:effectLst/>
                <a:latin typeface="Calibri" panose="020F0502020204030204" pitchFamily="34" charset="0"/>
                <a:ea typeface="Calibri" panose="020F0502020204030204" pitchFamily="34" charset="0"/>
              </a:rPr>
              <a:t>Explains the rationale and methodology for the lowest performing students group accountability measure. (p 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also streamlines the process of assessing targets.</a:t>
            </a:r>
          </a:p>
          <a:p>
            <a:pPr lvl="0">
              <a:buFont typeface="Wingdings" panose="05000000000000000000" pitchFamily="2" charset="2"/>
              <a:buNone/>
            </a:pPr>
            <a:endParaRPr lang="en-US" dirty="0"/>
          </a:p>
          <a:p>
            <a:pPr lvl="0">
              <a:buFont typeface="Wingdings" panose="05000000000000000000" pitchFamily="2" charset="2"/>
              <a:buNone/>
            </a:pPr>
            <a:r>
              <a:rPr lang="en-US" dirty="0"/>
              <a:t>All districts need to do in the GEM$ template in this section is check box confirming that the targets for low performing group set by DESE will be utilized in your plan (and FY25 and FY26 progress reports).</a:t>
            </a:r>
          </a:p>
          <a:p>
            <a:pPr lvl="1">
              <a:buFont typeface="Wingdings" panose="05000000000000000000" pitchFamily="2" charset="2"/>
              <a:buNone/>
            </a:pPr>
            <a:endParaRPr lang="en-US" dirty="0"/>
          </a:p>
          <a:p>
            <a:pPr lvl="0">
              <a:buFont typeface="Wingdings" panose="05000000000000000000" pitchFamily="2" charset="2"/>
              <a:buNone/>
            </a:pPr>
            <a:r>
              <a:rPr lang="en-US" dirty="0"/>
              <a:t>IF your district wants to set targets for other student groups, there is an open-ended question you will complete in which you describe the measure you are using and the ambitious targets you plan to meet.  Your FY25 and FY26 updates will track progress towards meeting these targets.</a:t>
            </a:r>
          </a:p>
          <a:p>
            <a:pPr lvl="0">
              <a:buFont typeface="Wingdings" panose="05000000000000000000" pitchFamily="2"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spcBef>
                <a:spcPts val="0"/>
              </a:spcBef>
              <a:spcAft>
                <a:spcPts val="0"/>
              </a:spcAft>
              <a:buFont typeface="Arial" panose="020B0604020202020204" pitchFamily="34" charset="0"/>
              <a:buNone/>
            </a:pPr>
            <a:r>
              <a:rPr lang="en-US" dirty="0"/>
              <a:t>Our accountability office anticipates releasing targets in late January.  We will send an email to district superintendents as soon as targets are posted. </a:t>
            </a:r>
            <a:r>
              <a:rPr lang="en-US" sz="1200" u="none" strike="noStrike" dirty="0">
                <a:solidFill>
                  <a:srgbClr val="0563C1"/>
                </a:solidFill>
                <a:effectLst/>
                <a:latin typeface="Calibri" panose="020F0502020204030204" pitchFamily="34" charset="0"/>
                <a:ea typeface="Calibri" panose="020F0502020204030204" pitchFamily="34" charset="0"/>
                <a:hlinkClick r:id="rId3"/>
              </a:rPr>
              <a:t>DESE Security Portal</a:t>
            </a:r>
            <a:r>
              <a:rPr lang="en-US" sz="1200" i="1" u="none" strike="noStrike" dirty="0">
                <a:effectLst/>
                <a:latin typeface="Calibri" panose="020F0502020204030204" pitchFamily="34" charset="0"/>
                <a:ea typeface="Calibri" panose="020F0502020204030204" pitchFamily="34" charset="0"/>
              </a:rPr>
              <a:t>. The composition of your district’s “Lowest Performing Students'' group can be accessed via the</a:t>
            </a:r>
            <a:r>
              <a:rPr lang="en-US" sz="1200" u="none" strike="noStrike" dirty="0">
                <a:effectLst/>
                <a:latin typeface="Calibri" panose="020F0502020204030204" pitchFamily="34" charset="0"/>
                <a:ea typeface="Calibri" panose="020F0502020204030204" pitchFamily="34" charset="0"/>
              </a:rPr>
              <a:t> </a:t>
            </a:r>
            <a:r>
              <a:rPr lang="en-US" sz="1200" i="1" u="none" strike="noStrike" dirty="0">
                <a:effectLst/>
                <a:latin typeface="Calibri" panose="020F0502020204030204" pitchFamily="34" charset="0"/>
                <a:ea typeface="Calibri" panose="020F0502020204030204" pitchFamily="34" charset="0"/>
              </a:rPr>
              <a:t>security portal.</a:t>
            </a:r>
            <a:r>
              <a:rPr lang="en-US" sz="1200" u="none" strike="noStrike"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19</a:t>
            </a:fld>
            <a:endParaRPr lang="en-US"/>
          </a:p>
        </p:txBody>
      </p:sp>
    </p:spTree>
    <p:extLst>
      <p:ext uri="{BB962C8B-B14F-4D97-AF65-F5344CB8AC3E}">
        <p14:creationId xmlns:p14="http://schemas.microsoft.com/office/powerpoint/2010/main" val="171952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2</a:t>
            </a:fld>
            <a:endParaRPr lang="en-US"/>
          </a:p>
        </p:txBody>
      </p:sp>
    </p:spTree>
    <p:extLst>
      <p:ext uri="{BB962C8B-B14F-4D97-AF65-F5344CB8AC3E}">
        <p14:creationId xmlns:p14="http://schemas.microsoft.com/office/powerpoint/2010/main" val="187682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hear me say template at any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we mentioned earlier, our hope is that districts are increasingly taking systemic approaches to engaging families/caregivers and other stakeholders in a variety of meaningful ways that support student needs and student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Benefits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buFont typeface="Wingdings" panose="05000000000000000000" pitchFamily="2" charset="2"/>
              <a:buChar char="Ø"/>
            </a:pPr>
            <a:r>
              <a:rPr lang="en-US"/>
              <a:t>Incorporates diverse set of perspectives </a:t>
            </a:r>
          </a:p>
          <a:p>
            <a:pPr>
              <a:buFont typeface="Wingdings" panose="05000000000000000000" pitchFamily="2" charset="2"/>
              <a:buChar char="Ø"/>
            </a:pPr>
            <a:r>
              <a:rPr lang="en-US"/>
              <a:t>Contributes to a positive culture of inclusiveness and collaboration</a:t>
            </a:r>
          </a:p>
          <a:p>
            <a:pPr>
              <a:buFont typeface="Wingdings" panose="05000000000000000000" pitchFamily="2" charset="2"/>
              <a:buChar char="Ø"/>
            </a:pPr>
            <a:r>
              <a:rPr lang="en-US"/>
              <a:t>Helps to build a shared understanding of the work </a:t>
            </a:r>
          </a:p>
          <a:p>
            <a:pPr>
              <a:buFont typeface="Wingdings" panose="05000000000000000000" pitchFamily="2" charset="2"/>
              <a:buChar char="Ø"/>
            </a:pPr>
            <a:r>
              <a:rPr lang="en-US"/>
              <a:t>Ensures plans meet the needs of different student groups and your community</a:t>
            </a:r>
          </a:p>
          <a:p>
            <a:pPr>
              <a:buFont typeface="Wingdings" panose="05000000000000000000" pitchFamily="2" charset="2"/>
              <a:buChar char="Ø"/>
            </a:pPr>
            <a:r>
              <a:rPr lang="en-US"/>
              <a:t>Builds shared ownership and advocacy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 I am referring to the plan submission guide. </a:t>
            </a:r>
          </a:p>
        </p:txBody>
      </p:sp>
      <p:sp>
        <p:nvSpPr>
          <p:cNvPr id="4" name="Slide Number Placeholder 3"/>
          <p:cNvSpPr>
            <a:spLocks noGrp="1"/>
          </p:cNvSpPr>
          <p:nvPr>
            <p:ph type="sldNum" sz="quarter" idx="5"/>
          </p:nvPr>
        </p:nvSpPr>
        <p:spPr/>
        <p:txBody>
          <a:bodyPr/>
          <a:lstStyle/>
          <a:p>
            <a:fld id="{F55C6A1A-B52B-4BCF-94D7-A35AA42673AC}" type="slidenum">
              <a:rPr lang="en-US" smtClean="0"/>
              <a:t>20</a:t>
            </a:fld>
            <a:endParaRPr lang="en-US"/>
          </a:p>
        </p:txBody>
      </p:sp>
    </p:spTree>
    <p:extLst>
      <p:ext uri="{BB962C8B-B14F-4D97-AF65-F5344CB8AC3E}">
        <p14:creationId xmlns:p14="http://schemas.microsoft.com/office/powerpoint/2010/main" val="2398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endParaRPr lang="en-US" sz="1200"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222222"/>
                </a:solidFill>
                <a:effectLst/>
                <a:latin typeface="-apple-system"/>
              </a:rPr>
              <a:t>This question refers to the broad and varied engagement of families and caregivers, not simply their engagement in the development of the SOA plan</a:t>
            </a:r>
            <a:r>
              <a:rPr lang="en-US" b="1" i="0" dirty="0">
                <a:solidFill>
                  <a:srgbClr val="222222"/>
                </a:solidFill>
                <a:effectLst/>
                <a:latin typeface="-apple-system"/>
              </a:rPr>
              <a:t>.  </a:t>
            </a:r>
            <a:r>
              <a:rPr lang="en-US" b="0" i="0" dirty="0">
                <a:solidFill>
                  <a:srgbClr val="222222"/>
                </a:solidFill>
                <a:effectLst/>
                <a:latin typeface="-apple-system"/>
              </a:rPr>
              <a:t>In particular, highlight steps your district takes to engage with families/caregivers of student groups experiencing the greatest disparities in your district.   The legislation explicitly calls for districts to indicate how they will measure increases and improvements in engaging with families/caregivers.  There’s a separate response for this – and you will be asked to report on this measure in your FY25 and FY26 SOA Progress Reports.</a:t>
            </a:r>
          </a:p>
          <a:p>
            <a:pPr lvl="1">
              <a:buFont typeface="Wingdings" panose="05000000000000000000" pitchFamily="2" charset="2"/>
              <a:buChar char="§"/>
            </a:pPr>
            <a:endParaRPr lang="en-US" sz="1200" dirty="0"/>
          </a:p>
          <a:p>
            <a:endParaRPr lang="en-US" dirty="0"/>
          </a:p>
          <a:p>
            <a:r>
              <a:rPr lang="en-US" dirty="0"/>
              <a:t>Be clear that if you have done robust engagement for other planning purposes, like district strategic plan, then no need for another full process.  </a:t>
            </a:r>
          </a:p>
          <a:p>
            <a:endParaRPr lang="en-US" dirty="0"/>
          </a:p>
          <a:p>
            <a:endParaRPr lang="en-US" dirty="0"/>
          </a:p>
          <a:p>
            <a:r>
              <a:rPr lang="en-US" dirty="0"/>
              <a:t>Stakeholder engagement is an ongoing process.  If tapped into other stakeholder engagement, describe what it looked like.  </a:t>
            </a:r>
          </a:p>
        </p:txBody>
      </p:sp>
      <p:sp>
        <p:nvSpPr>
          <p:cNvPr id="4" name="Slide Number Placeholder 3"/>
          <p:cNvSpPr>
            <a:spLocks noGrp="1"/>
          </p:cNvSpPr>
          <p:nvPr>
            <p:ph type="sldNum" sz="quarter" idx="5"/>
          </p:nvPr>
        </p:nvSpPr>
        <p:spPr/>
        <p:txBody>
          <a:bodyPr/>
          <a:lstStyle/>
          <a:p>
            <a:fld id="{F55C6A1A-B52B-4BCF-94D7-A35AA42673AC}" type="slidenum">
              <a:rPr lang="en-US" smtClean="0"/>
              <a:t>21</a:t>
            </a:fld>
            <a:endParaRPr lang="en-US"/>
          </a:p>
        </p:txBody>
      </p:sp>
    </p:spTree>
    <p:extLst>
      <p:ext uri="{BB962C8B-B14F-4D97-AF65-F5344CB8AC3E}">
        <p14:creationId xmlns:p14="http://schemas.microsoft.com/office/powerpoint/2010/main" val="125204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Student and Family Support web pages feature a number of family engagement resources.  Linked here is the </a:t>
            </a:r>
          </a:p>
          <a:p>
            <a:r>
              <a:rPr lang="en-US" dirty="0"/>
              <a:t>Better together – reusable learning object designed to help districts engage with The Family, School and Community Partnership </a:t>
            </a:r>
            <a:r>
              <a:rPr lang="en-US" dirty="0" err="1"/>
              <a:t>Fundamentsls</a:t>
            </a:r>
            <a:r>
              <a:rPr lang="en-US" dirty="0"/>
              <a:t> Self-</a:t>
            </a:r>
            <a:br>
              <a:rPr lang="en-US" dirty="0"/>
            </a:br>
            <a:r>
              <a:rPr lang="en-US" dirty="0" err="1"/>
              <a:t>Assessment.what</a:t>
            </a:r>
            <a:r>
              <a:rPr lang="en-US" dirty="0"/>
              <a:t> the research says; reflection process toolkit; spotlights examples in practice; links to resources to go deeper into the process/</a:t>
            </a:r>
          </a:p>
          <a:p>
            <a:pPr algn="l"/>
            <a:endParaRPr lang="en-US" b="0" i="0" dirty="0">
              <a:solidFill>
                <a:srgbClr val="222222"/>
              </a:solidFill>
              <a:effectLst/>
              <a:latin typeface="-apple-system"/>
            </a:endParaRPr>
          </a:p>
          <a:p>
            <a:pPr algn="l"/>
            <a:r>
              <a:rPr lang="en-US" b="0" i="0" dirty="0">
                <a:solidFill>
                  <a:srgbClr val="222222"/>
                </a:solidFill>
                <a:effectLst/>
                <a:latin typeface="-apple-system"/>
              </a:rPr>
              <a:t> </a:t>
            </a:r>
            <a:endParaRPr lang="en-US" b="1" i="0" dirty="0">
              <a:solidFill>
                <a:srgbClr val="222222"/>
              </a:solidFill>
              <a:effectLst/>
              <a:latin typeface="-apple-system"/>
            </a:endParaRPr>
          </a:p>
          <a:p>
            <a:pPr algn="l"/>
            <a:r>
              <a:rPr lang="en-US" b="1" i="0" dirty="0">
                <a:solidFill>
                  <a:srgbClr val="222222"/>
                </a:solidFill>
                <a:effectLst/>
                <a:latin typeface="-apple-system"/>
              </a:rPr>
              <a:t>Links to DESE resources</a:t>
            </a:r>
          </a:p>
          <a:p>
            <a:pPr algn="l"/>
            <a:r>
              <a:rPr lang="en-US" b="1" i="0" dirty="0">
                <a:solidFill>
                  <a:srgbClr val="222222"/>
                </a:solidFill>
                <a:effectLst/>
                <a:latin typeface="-apple-system"/>
              </a:rPr>
              <a:t>The Massachusetts Department of Elementary and Secondary Education's (DESE) definition of Family Engagement:</a:t>
            </a:r>
            <a:endParaRPr lang="en-US" b="0" i="0" dirty="0">
              <a:solidFill>
                <a:srgbClr val="222222"/>
              </a:solidFill>
              <a:effectLst/>
              <a:latin typeface="-apple-system"/>
            </a:endParaRPr>
          </a:p>
          <a:p>
            <a:pPr algn="l"/>
            <a:r>
              <a:rPr lang="en-US" b="0" i="0" dirty="0">
                <a:solidFill>
                  <a:srgbClr val="222222"/>
                </a:solidFill>
                <a:effectLst/>
                <a:latin typeface="-apple-system"/>
              </a:rPr>
              <a:t>The primary goal of family engagement is to facilitate shared responsibility that contributes to the healthy development, learning, and growth of children - from the earliest ages into young adulthood. Family engagement builds relationships between students, families, educators, and the community. These relationships over time develop into meaningful partnerships rooted in the strengths and assets of all.</a:t>
            </a:r>
          </a:p>
          <a:p>
            <a:pPr algn="l">
              <a:buFont typeface="Arial" panose="020B0604020202020204" pitchFamily="34" charset="0"/>
              <a:buChar char="•"/>
            </a:pPr>
            <a:r>
              <a:rPr lang="en-US" b="0" i="0" dirty="0">
                <a:solidFill>
                  <a:srgbClr val="212529"/>
                </a:solidFill>
                <a:effectLst/>
                <a:latin typeface="-apple-system"/>
              </a:rPr>
              <a:t>Effective family engagement is culturally responsive, collaborative, equitable, and respectful of diverse languages, norms, and values.</a:t>
            </a:r>
          </a:p>
          <a:p>
            <a:pPr algn="l">
              <a:buFont typeface="Arial" panose="020B0604020202020204" pitchFamily="34" charset="0"/>
              <a:buChar char="•"/>
            </a:pPr>
            <a:r>
              <a:rPr lang="en-US" b="0" i="0" dirty="0">
                <a:solidFill>
                  <a:srgbClr val="212529"/>
                </a:solidFill>
                <a:effectLst/>
                <a:latin typeface="-apple-system"/>
              </a:rPr>
              <a:t>Effective engagement strives to eliminate barriers to participation.</a:t>
            </a:r>
          </a:p>
          <a:p>
            <a:pPr algn="l">
              <a:buFont typeface="Arial" panose="020B0604020202020204" pitchFamily="34" charset="0"/>
              <a:buChar char="•"/>
            </a:pPr>
            <a:r>
              <a:rPr lang="en-US" b="0" i="0" dirty="0">
                <a:solidFill>
                  <a:srgbClr val="212529"/>
                </a:solidFill>
                <a:effectLst/>
                <a:latin typeface="-apple-system"/>
              </a:rPr>
              <a:t>These engagement practices take place in schools, in the community, and wherever students live and learn.</a:t>
            </a:r>
          </a:p>
        </p:txBody>
      </p:sp>
      <p:sp>
        <p:nvSpPr>
          <p:cNvPr id="4" name="Slide Number Placeholder 3"/>
          <p:cNvSpPr>
            <a:spLocks noGrp="1"/>
          </p:cNvSpPr>
          <p:nvPr>
            <p:ph type="sldNum" sz="quarter" idx="5"/>
          </p:nvPr>
        </p:nvSpPr>
        <p:spPr/>
        <p:txBody>
          <a:bodyPr/>
          <a:lstStyle/>
          <a:p>
            <a:fld id="{F55C6A1A-B52B-4BCF-94D7-A35AA42673AC}" type="slidenum">
              <a:rPr lang="en-US" smtClean="0"/>
              <a:t>22</a:t>
            </a:fld>
            <a:endParaRPr lang="en-US"/>
          </a:p>
        </p:txBody>
      </p:sp>
    </p:spTree>
    <p:extLst>
      <p:ext uri="{BB962C8B-B14F-4D97-AF65-F5344CB8AC3E}">
        <p14:creationId xmlns:p14="http://schemas.microsoft.com/office/powerpoint/2010/main" val="55666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do get questions from districts as to whether they need to begin a whole new process.  Any work you have done previous can serve as a launching point for informing this plan. Can leverage it, but you may find that you do need to go back and engage other stakeholders and engage other families.  Make be sure that what you have done previously meets the needs of the SOA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view stakeholder engagement as an ongoing process involving a variety of approaches that can vary for different stakeholder groups and serve different purposes. </a:t>
            </a:r>
            <a:r>
              <a:rPr lang="en-US" dirty="0">
                <a:cs typeface="Calibri"/>
              </a:rPr>
              <a:t>If you’ve done stakeholder engagement you can utilize what you have learned in this section.  You may find that you need to do some additional outreach to stakeholders representing  student groups targeted in your plans.</a:t>
            </a:r>
          </a:p>
          <a:p>
            <a:endParaRPr lang="en-US" dirty="0"/>
          </a:p>
          <a:p>
            <a:r>
              <a:rPr lang="en-US" dirty="0"/>
              <a:t> </a:t>
            </a:r>
          </a:p>
          <a:p>
            <a:r>
              <a:rPr lang="en-US" dirty="0"/>
              <a:t>We are looking  efforts that describe than just informing/updating your community on what you’re doing once the SOA plan is virtually complete -</a:t>
            </a:r>
          </a:p>
          <a:p>
            <a:r>
              <a:rPr lang="en-US" dirty="0"/>
              <a:t>What are the opportunities your stakeholders have been offered to provide Input and feedback – in a time frame that allows for their input and feedback to be incorporated into the plan</a:t>
            </a:r>
          </a:p>
          <a:p>
            <a:endParaRPr lang="en-US" dirty="0"/>
          </a:p>
          <a:p>
            <a:r>
              <a:rPr lang="en-US" dirty="0"/>
              <a:t>There are a variety of ways of doing this.  Earlier we mentioned collecting data on perspectives from different stakeholder groups – these could be focus groups with stakeholders representing different student groups (students themselves, parents/caregivers)  -- it could be surveys about school and learning.  In addition to VOCAL data, there are perspectives surveys that ask similar questions of different stakeholder groups (e.g., parents, teachers, and students) that are useful for highlighting disparities in perceptions (e.g., a number of districts around the state contract with Panorama to do this) </a:t>
            </a:r>
          </a:p>
          <a:p>
            <a:endParaRPr lang="en-US" dirty="0"/>
          </a:p>
          <a:p>
            <a:r>
              <a:rPr lang="en-US" dirty="0"/>
              <a:t>If your district is at the visioning stage, </a:t>
            </a:r>
            <a:r>
              <a:rPr lang="en-US" dirty="0">
                <a:hlinkClick r:id="rId3"/>
              </a:rPr>
              <a:t>*</a:t>
            </a:r>
            <a:r>
              <a:rPr lang="en-US" dirty="0"/>
              <a:t> </a:t>
            </a:r>
            <a:r>
              <a:rPr lang="en-US" dirty="0">
                <a:hlinkClick r:id="rId3"/>
              </a:rPr>
              <a:t>DESE’s Planning for Success: Envisioning the Future Protocol</a:t>
            </a:r>
            <a:r>
              <a:rPr lang="en-US" dirty="0"/>
              <a:t>. </a:t>
            </a:r>
            <a:r>
              <a:rPr lang="en-US" i="1" dirty="0"/>
              <a:t>DESE’s Planning for Success process includes resources to support districts to engage with stakeholders and families to develop a shared vision for the future (adapted from The School Reform Initiative’s </a:t>
            </a:r>
            <a:r>
              <a:rPr lang="en-US" i="1" dirty="0">
                <a:hlinkClick r:id="rId4"/>
              </a:rPr>
              <a:t>Future Protocol</a:t>
            </a:r>
            <a:r>
              <a:rPr lang="en-US" i="1" dirty="0"/>
              <a:t>) offers an engaging hands-on approach to the visioning process – and can be used with multiple stakeholders.</a:t>
            </a:r>
          </a:p>
          <a:p>
            <a:endParaRPr lang="en-US" dirty="0"/>
          </a:p>
          <a:p>
            <a:r>
              <a:rPr lang="en-US" i="1" dirty="0">
                <a:cs typeface="Calibri"/>
              </a:rPr>
              <a:t>There are also districts that set up planning teams that include broad stakeholder engagement, allowing them deeper engagement in the planning process</a:t>
            </a:r>
          </a:p>
          <a:p>
            <a:endParaRPr lang="en-US" dirty="0"/>
          </a:p>
          <a:p>
            <a:r>
              <a:rPr lang="en-US" dirty="0"/>
              <a:t>Let your stakeholders know where their input is reflected in the final SOA plan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The stakeholders bullet lists a set of potential stakeholders to include – those highlighted in blue are those called out be the legislation; we have included other stakeholders we think add meaningfully to the process.</a:t>
            </a: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F55C6A1A-B52B-4BCF-94D7-A35AA42673AC}" type="slidenum">
              <a:rPr lang="en-US" smtClean="0"/>
              <a:t>23</a:t>
            </a:fld>
            <a:endParaRPr lang="en-US"/>
          </a:p>
        </p:txBody>
      </p:sp>
    </p:spTree>
    <p:extLst>
      <p:ext uri="{BB962C8B-B14F-4D97-AF65-F5344CB8AC3E}">
        <p14:creationId xmlns:p14="http://schemas.microsoft.com/office/powerpoint/2010/main" val="1764276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At the end of this section you will be asked to confirm that you have engaged with the stakeholders highlighted in blue on the previous slide.</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The SOA legislation calls for the superintendent to consult with the School Committee on the SOA Plan.  You will be also be asked to confirm that the school committee has voted to approve your district’s SOA plan and to provide the date of the vote.</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Please check you school committee calendar now to ensure that the vote can take place before the April 1 deadline!</a:t>
            </a:r>
          </a:p>
        </p:txBody>
      </p:sp>
      <p:sp>
        <p:nvSpPr>
          <p:cNvPr id="4" name="Slide Number Placeholder 3"/>
          <p:cNvSpPr>
            <a:spLocks noGrp="1"/>
          </p:cNvSpPr>
          <p:nvPr>
            <p:ph type="sldNum" sz="quarter" idx="5"/>
          </p:nvPr>
        </p:nvSpPr>
        <p:spPr/>
        <p:txBody>
          <a:bodyPr/>
          <a:lstStyle/>
          <a:p>
            <a:fld id="{F55C6A1A-B52B-4BCF-94D7-A35AA42673AC}" type="slidenum">
              <a:rPr lang="en-US" smtClean="0"/>
              <a:t>24</a:t>
            </a:fld>
            <a:endParaRPr lang="en-US"/>
          </a:p>
        </p:txBody>
      </p:sp>
    </p:spTree>
    <p:extLst>
      <p:ext uri="{BB962C8B-B14F-4D97-AF65-F5344CB8AC3E}">
        <p14:creationId xmlns:p14="http://schemas.microsoft.com/office/powerpoint/2010/main" val="815197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In this section of your plan submission you will provide additional detail about the specific EBP or EBPs you are selecting for your new three year plan.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25</a:t>
            </a:fld>
            <a:endParaRPr lang="en-US"/>
          </a:p>
        </p:txBody>
      </p:sp>
    </p:spTree>
    <p:extLst>
      <p:ext uri="{BB962C8B-B14F-4D97-AF65-F5344CB8AC3E}">
        <p14:creationId xmlns:p14="http://schemas.microsoft.com/office/powerpoint/2010/main" val="3594864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One key update for this year is the alignment of the EBPs to DESE’s new educational vision and strategic objectives. We received feedback from districts that indicated the previous year EBPs felt like a list of initiatives and we are excited to ground them in this new framework. We also received feedback on the grain size of the EBPs – some were very broad and others very specific. As a result, we tried to norm all of the EBPs so they are similar. </a:t>
            </a:r>
          </a:p>
        </p:txBody>
      </p:sp>
      <p:sp>
        <p:nvSpPr>
          <p:cNvPr id="4" name="Slide Number Placeholder 3"/>
          <p:cNvSpPr>
            <a:spLocks noGrp="1"/>
          </p:cNvSpPr>
          <p:nvPr>
            <p:ph type="sldNum" sz="quarter" idx="5"/>
          </p:nvPr>
        </p:nvSpPr>
        <p:spPr/>
        <p:txBody>
          <a:bodyPr/>
          <a:lstStyle/>
          <a:p>
            <a:fld id="{F55C6A1A-B52B-4BCF-94D7-A35AA42673AC}" type="slidenum">
              <a:rPr lang="en-US" smtClean="0"/>
              <a:t>26</a:t>
            </a:fld>
            <a:endParaRPr lang="en-US"/>
          </a:p>
        </p:txBody>
      </p:sp>
    </p:spTree>
    <p:extLst>
      <p:ext uri="{BB962C8B-B14F-4D97-AF65-F5344CB8AC3E}">
        <p14:creationId xmlns:p14="http://schemas.microsoft.com/office/powerpoint/2010/main" val="102200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strategic objectives table that includes the EBPs can be found on pages 10-13 of the guidance.  The table includes the Strategic objective, the focus areas and aligned EBPs and suggested metrics. Here is an example of the SO1 table.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55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addition to the updated EBPs, we have also included an updated evidence base on our “How Do We Know” initiative website. </a:t>
            </a:r>
          </a:p>
        </p:txBody>
      </p:sp>
      <p:sp>
        <p:nvSpPr>
          <p:cNvPr id="4" name="Slide Number Placeholder 3"/>
          <p:cNvSpPr>
            <a:spLocks noGrp="1"/>
          </p:cNvSpPr>
          <p:nvPr>
            <p:ph type="sldNum" sz="quarter" idx="5"/>
          </p:nvPr>
        </p:nvSpPr>
        <p:spPr/>
        <p:txBody>
          <a:bodyPr/>
          <a:lstStyle/>
          <a:p>
            <a:fld id="{F55C6A1A-B52B-4BCF-94D7-A35AA42673AC}" type="slidenum">
              <a:rPr lang="en-US" smtClean="0"/>
              <a:t>28</a:t>
            </a:fld>
            <a:endParaRPr lang="en-US"/>
          </a:p>
        </p:txBody>
      </p:sp>
    </p:spTree>
    <p:extLst>
      <p:ext uri="{BB962C8B-B14F-4D97-AF65-F5344CB8AC3E}">
        <p14:creationId xmlns:p14="http://schemas.microsoft.com/office/powerpoint/2010/main" val="2014254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EBPs from previous years are all represented in the new list, although they may be worded slightly differently. Additionally, on page 9 of the guidance you will find a crosswalk of the EBPs to the SOA program categories as required by law. </a:t>
            </a:r>
          </a:p>
        </p:txBody>
      </p:sp>
      <p:sp>
        <p:nvSpPr>
          <p:cNvPr id="4" name="Slide Number Placeholder 3"/>
          <p:cNvSpPr>
            <a:spLocks noGrp="1"/>
          </p:cNvSpPr>
          <p:nvPr>
            <p:ph type="sldNum" sz="quarter" idx="5"/>
          </p:nvPr>
        </p:nvSpPr>
        <p:spPr/>
        <p:txBody>
          <a:bodyPr/>
          <a:lstStyle/>
          <a:p>
            <a:fld id="{F55C6A1A-B52B-4BCF-94D7-A35AA42673AC}" type="slidenum">
              <a:rPr lang="en-US" smtClean="0"/>
              <a:t>29</a:t>
            </a:fld>
            <a:endParaRPr lang="en-US"/>
          </a:p>
        </p:txBody>
      </p:sp>
    </p:spTree>
    <p:extLst>
      <p:ext uri="{BB962C8B-B14F-4D97-AF65-F5344CB8AC3E}">
        <p14:creationId xmlns:p14="http://schemas.microsoft.com/office/powerpoint/2010/main" val="198410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3</a:t>
            </a:fld>
            <a:endParaRPr lang="en-US"/>
          </a:p>
        </p:txBody>
      </p:sp>
    </p:spTree>
    <p:extLst>
      <p:ext uri="{BB962C8B-B14F-4D97-AF65-F5344CB8AC3E}">
        <p14:creationId xmlns:p14="http://schemas.microsoft.com/office/powerpoint/2010/main" val="3197501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will districts indicate their EBP selections in the new plan submission guide? You will be asked to select 1-3 focus areas that your district will prioritize over the next three years. For each focus area, you will be asked to select one or more aligned EBPs for implementation. You will also identify metrics for your focus areas as well as answer additional questions about each EBP. </a:t>
            </a:r>
          </a:p>
          <a:p>
            <a:pPr>
              <a:buFont typeface="Wingdings" panose="05000000000000000000" pitchFamily="2" charset="2"/>
              <a:buNone/>
            </a:pPr>
            <a:endParaRPr lang="en-US">
              <a:cs typeface="Calibri"/>
            </a:endParaRPr>
          </a:p>
          <a:p>
            <a:r>
              <a:rPr lang="en-US">
                <a:cs typeface="Calibri"/>
              </a:rPr>
              <a:t>Some districts have asked whether they need to start from scratch or whether they can continue with the same EBPs from their original plan.   </a:t>
            </a:r>
          </a:p>
          <a:p>
            <a:endParaRPr lang="en-US">
              <a:cs typeface="Calibri"/>
            </a:endParaRPr>
          </a:p>
          <a:p>
            <a:r>
              <a:rPr lang="en-US">
                <a:cs typeface="Calibri"/>
              </a:rPr>
              <a:t>If your analysis of disparities for student groups and their underlying causes suggest that these are still the right evidence-based programs to focus on, then the answer is yes you may continue the same EBPs. </a:t>
            </a:r>
          </a:p>
        </p:txBody>
      </p:sp>
      <p:sp>
        <p:nvSpPr>
          <p:cNvPr id="4" name="Slide Number Placeholder 3"/>
          <p:cNvSpPr>
            <a:spLocks noGrp="1"/>
          </p:cNvSpPr>
          <p:nvPr>
            <p:ph type="sldNum" sz="quarter" idx="5"/>
          </p:nvPr>
        </p:nvSpPr>
        <p:spPr/>
        <p:txBody>
          <a:bodyPr/>
          <a:lstStyle/>
          <a:p>
            <a:fld id="{F55C6A1A-B52B-4BCF-94D7-A35AA42673AC}" type="slidenum">
              <a:rPr lang="en-US" smtClean="0"/>
              <a:t>30</a:t>
            </a:fld>
            <a:endParaRPr lang="en-US"/>
          </a:p>
        </p:txBody>
      </p:sp>
    </p:spTree>
    <p:extLst>
      <p:ext uri="{BB962C8B-B14F-4D97-AF65-F5344CB8AC3E}">
        <p14:creationId xmlns:p14="http://schemas.microsoft.com/office/powerpoint/2010/main" val="4219574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list of the questions you will answer for each EBP – so working off of the previous slide, you would answer the questions for both 2.1C and 2.1D.</a:t>
            </a:r>
          </a:p>
          <a:p>
            <a:endParaRPr lang="en-US">
              <a:cs typeface="Calibri"/>
            </a:endParaRPr>
          </a:p>
          <a:p>
            <a:r>
              <a:rPr lang="en-US">
                <a:cs typeface="Calibri"/>
              </a:rPr>
              <a:t>The new sample SOA Plans resource we mentioned earlier will offer examples of what kinds of information we are looking for.  </a:t>
            </a:r>
          </a:p>
        </p:txBody>
      </p:sp>
      <p:sp>
        <p:nvSpPr>
          <p:cNvPr id="4" name="Slide Number Placeholder 3"/>
          <p:cNvSpPr>
            <a:spLocks noGrp="1"/>
          </p:cNvSpPr>
          <p:nvPr>
            <p:ph type="sldNum" sz="quarter" idx="5"/>
          </p:nvPr>
        </p:nvSpPr>
        <p:spPr/>
        <p:txBody>
          <a:bodyPr/>
          <a:lstStyle/>
          <a:p>
            <a:fld id="{F55C6A1A-B52B-4BCF-94D7-A35AA42673AC}" type="slidenum">
              <a:rPr lang="en-US" smtClean="0"/>
              <a:t>32</a:t>
            </a:fld>
            <a:endParaRPr lang="en-US"/>
          </a:p>
        </p:txBody>
      </p:sp>
    </p:spTree>
    <p:extLst>
      <p:ext uri="{BB962C8B-B14F-4D97-AF65-F5344CB8AC3E}">
        <p14:creationId xmlns:p14="http://schemas.microsoft.com/office/powerpoint/2010/main" val="4182202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going in terms of EBP selection and additional questions, here is an example. On the lefthand side your district may select focus area 2.1 and then EBP 2.1C comprehensive approach to literacy. In your plan, you will answer the following </a:t>
            </a:r>
          </a:p>
        </p:txBody>
      </p:sp>
      <p:sp>
        <p:nvSpPr>
          <p:cNvPr id="4" name="Slide Number Placeholder 3"/>
          <p:cNvSpPr>
            <a:spLocks noGrp="1"/>
          </p:cNvSpPr>
          <p:nvPr>
            <p:ph type="sldNum" sz="quarter" idx="5"/>
          </p:nvPr>
        </p:nvSpPr>
        <p:spPr/>
        <p:txBody>
          <a:bodyPr/>
          <a:lstStyle/>
          <a:p>
            <a:fld id="{F55C6A1A-B52B-4BCF-94D7-A35AA42673AC}" type="slidenum">
              <a:rPr lang="en-US" smtClean="0"/>
              <a:t>33</a:t>
            </a:fld>
            <a:endParaRPr lang="en-US"/>
          </a:p>
        </p:txBody>
      </p:sp>
    </p:spTree>
    <p:extLst>
      <p:ext uri="{BB962C8B-B14F-4D97-AF65-F5344CB8AC3E}">
        <p14:creationId xmlns:p14="http://schemas.microsoft.com/office/powerpoint/2010/main" val="2811645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34</a:t>
            </a:fld>
            <a:endParaRPr lang="en-US"/>
          </a:p>
        </p:txBody>
      </p:sp>
    </p:spTree>
    <p:extLst>
      <p:ext uri="{BB962C8B-B14F-4D97-AF65-F5344CB8AC3E}">
        <p14:creationId xmlns:p14="http://schemas.microsoft.com/office/powerpoint/2010/main" val="1540239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GEM$ template is entering the final phases of development.  Barring any complications, we currently anticipate opening it up to districts in late January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that GEM$ is DESE’s new grant system, but I just want to emphasize for the record that SOA Plans, even though we are leveraging the system to collect information.</a:t>
            </a:r>
          </a:p>
          <a:p>
            <a:endParaRPr lang="en-US" dirty="0"/>
          </a:p>
          <a:p>
            <a:r>
              <a:rPr lang="en-US" dirty="0"/>
              <a:t>We want to give you a brief look at what to expect and highlight  some of the advantages of GEM$ over the Alchemer – the system we have used to collect SOA plans and updates until now.</a:t>
            </a:r>
          </a:p>
          <a:p>
            <a:endParaRPr lang="en-US" dirty="0"/>
          </a:p>
          <a:p>
            <a:r>
              <a:rPr lang="en-US" dirty="0"/>
              <a:t>1. Your GEM$ administrator will assign the roles of SOA Plan Writer and SOA Plan approver in GEM$.  No more sign in links and/or links to get back into your district’s plan. </a:t>
            </a:r>
          </a:p>
          <a:p>
            <a:endParaRPr lang="en-US" dirty="0"/>
          </a:p>
          <a:p>
            <a:r>
              <a:rPr lang="en-US" dirty="0"/>
              <a:t>2. You will be able to complete sections in any order by clicking on the section you want to work on.  As some of you may recall, in Alchemer, you weren’t permitted to advance to the next section until the previous section was complete.</a:t>
            </a:r>
          </a:p>
        </p:txBody>
      </p:sp>
      <p:sp>
        <p:nvSpPr>
          <p:cNvPr id="4" name="Slide Number Placeholder 3"/>
          <p:cNvSpPr>
            <a:spLocks noGrp="1"/>
          </p:cNvSpPr>
          <p:nvPr>
            <p:ph type="sldNum" sz="quarter" idx="5"/>
          </p:nvPr>
        </p:nvSpPr>
        <p:spPr/>
        <p:txBody>
          <a:bodyPr/>
          <a:lstStyle/>
          <a:p>
            <a:fld id="{F55C6A1A-B52B-4BCF-94D7-A35AA42673AC}" type="slidenum">
              <a:rPr lang="en-US" smtClean="0"/>
              <a:t>35</a:t>
            </a:fld>
            <a:endParaRPr lang="en-US"/>
          </a:p>
        </p:txBody>
      </p:sp>
    </p:spTree>
    <p:extLst>
      <p:ext uri="{BB962C8B-B14F-4D97-AF65-F5344CB8AC3E}">
        <p14:creationId xmlns:p14="http://schemas.microsoft.com/office/powerpoint/2010/main" val="269977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 permits you to format your narratives.  </a:t>
            </a:r>
          </a:p>
          <a:p>
            <a:endParaRPr lang="en-US" dirty="0"/>
          </a:p>
          <a:p>
            <a:r>
              <a:rPr lang="en-US" dirty="0"/>
              <a:t>Not every formatting feature in available within GEM$, but you c</a:t>
            </a:r>
            <a:r>
              <a:rPr lang="en-US" dirty="0">
                <a:cs typeface="Calibri"/>
              </a:rPr>
              <a:t>an copy and paste text, including links, tables into GEM$</a:t>
            </a:r>
            <a:endParaRPr lang="en-US" dirty="0"/>
          </a:p>
          <a:p>
            <a:endParaRPr lang="en-US" dirty="0"/>
          </a:p>
          <a:p>
            <a:r>
              <a:rPr lang="en-US" dirty="0"/>
              <a:t>You can print out a copy of your submission (either by section or in its entirety) from the GEM$ system.</a:t>
            </a:r>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36</a:t>
            </a:fld>
            <a:endParaRPr lang="en-US"/>
          </a:p>
        </p:txBody>
      </p:sp>
    </p:spTree>
    <p:extLst>
      <p:ext uri="{BB962C8B-B14F-4D97-AF65-F5344CB8AC3E}">
        <p14:creationId xmlns:p14="http://schemas.microsoft.com/office/powerpoint/2010/main" val="226826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once again, be offering SOA Office hours.  You will be able to schedule ½ hour consultations.  The link is available in materials previously shared with district leaders, and appears on the SOA District resources web page.</a:t>
            </a:r>
          </a:p>
          <a:p>
            <a:endParaRPr lang="en-US" dirty="0">
              <a:cs typeface="Calibri"/>
            </a:endParaRPr>
          </a:p>
          <a:p>
            <a:r>
              <a:rPr lang="en-US" dirty="0">
                <a:cs typeface="Calibri"/>
              </a:rPr>
              <a:t>If any districts that will be completing the plan SOA Plan Addendum are with us this afternoon – the addendum itself, along with </a:t>
            </a:r>
            <a:r>
              <a:rPr lang="en-US" dirty="0"/>
              <a:t>Guidance completing it will be available later this month.  We will also be hosting a webinar for those districts at the end of the month.  </a:t>
            </a:r>
            <a:r>
              <a:rPr lang="en-US" dirty="0">
                <a:cs typeface="Calibri"/>
              </a:rPr>
              <a:t>At that time, we will share additional supports the SOA Team will provide to districts to assist them with developing them.</a:t>
            </a:r>
            <a:endParaRPr lang="en-US" dirty="0"/>
          </a:p>
          <a:p>
            <a:endParaRPr lang="en-US" dirty="0"/>
          </a:p>
          <a:p>
            <a:r>
              <a:rPr lang="en-US" dirty="0"/>
              <a:t>Questions can be submitted at any time to the SOAPLans@mass.gov email</a:t>
            </a:r>
          </a:p>
          <a:p>
            <a:endParaRPr lang="en-US" dirty="0"/>
          </a:p>
          <a:p>
            <a:r>
              <a:rPr lang="en-US" dirty="0"/>
              <a:t>Announcements will be made in Commissioner’s weekly update</a:t>
            </a:r>
          </a:p>
          <a:p>
            <a:endParaRPr lang="en-US" dirty="0"/>
          </a:p>
          <a:p>
            <a:r>
              <a:rPr lang="en-US" dirty="0"/>
              <a:t>Want to take a moment to ask you to type your suggestions for other supports that would be useful into chat.  </a:t>
            </a: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55C6A1A-B52B-4BCF-94D7-A35AA42673AC}" type="slidenum">
              <a:rPr lang="en-US" smtClean="0"/>
              <a:t>37</a:t>
            </a:fld>
            <a:endParaRPr lang="en-US"/>
          </a:p>
        </p:txBody>
      </p:sp>
    </p:spTree>
    <p:extLst>
      <p:ext uri="{BB962C8B-B14F-4D97-AF65-F5344CB8AC3E}">
        <p14:creationId xmlns:p14="http://schemas.microsoft.com/office/powerpoint/2010/main" val="4090536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Between April and June, plans will be reviewed </a:t>
            </a:r>
            <a:r>
              <a:rPr lang="en-US" err="1"/>
              <a:t>reviewed</a:t>
            </a:r>
            <a:r>
              <a:rPr lang="en-US"/>
              <a:t> by members of SOA Team.  We expect that review to focus on whether plan elements meet statutory requirements, their responsiveness to prompts in the template.  Any questions, feedback and requests for additional information will be communicated via the GEM$ system.  Additional details will be provided in February.</a:t>
            </a:r>
          </a:p>
          <a:p>
            <a:endParaRPr lang="en-US"/>
          </a:p>
          <a:p>
            <a:endParaRPr lang="en-US"/>
          </a:p>
          <a:p>
            <a:r>
              <a:rPr lang="en-US"/>
              <a:t>GEM$ includes a public facing feature where data can be shared with the public, so FY24 Plans will be made publicly available (as required by law) via the GEM$ system.  Districts are also required to post their SOA Plans on their websites.</a:t>
            </a:r>
          </a:p>
          <a:p>
            <a:endParaRPr lang="en-US"/>
          </a:p>
          <a:p>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38</a:t>
            </a:fld>
            <a:endParaRPr lang="en-US"/>
          </a:p>
        </p:txBody>
      </p:sp>
    </p:spTree>
    <p:extLst>
      <p:ext uri="{BB962C8B-B14F-4D97-AF65-F5344CB8AC3E}">
        <p14:creationId xmlns:p14="http://schemas.microsoft.com/office/powerpoint/2010/main" val="3332259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6A1A-B52B-4BCF-94D7-A35AA42673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520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40</a:t>
            </a:fld>
            <a:endParaRPr lang="en-US"/>
          </a:p>
        </p:txBody>
      </p:sp>
    </p:spTree>
    <p:extLst>
      <p:ext uri="{BB962C8B-B14F-4D97-AF65-F5344CB8AC3E}">
        <p14:creationId xmlns:p14="http://schemas.microsoft.com/office/powerpoint/2010/main" val="428565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a:cs typeface="Segoe UI"/>
              </a:rPr>
              <a:t>I want to take a moment to share the overarching goal of the Student Opportunity Act, which is to ensure that every student in the Commonwealth has access to a high-quality public education regardless of zip code. </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3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b="1" dirty="0">
                <a:latin typeface="Calibri"/>
                <a:ea typeface="Calibri" panose="020F0502020204030204" pitchFamily="34" charset="0"/>
                <a:cs typeface="Calibri"/>
              </a:rPr>
              <a:t>The two primary components the legislation uses to address and support equitable outcomes are 1) fiscal changes to Chapter 70 funding and 2) policy updates that set expectations for the state and districts to focus on addressing disparities in learning and experiences and outcomes for student groups that are least well served.   On the policy site, the legislation includes a requirement that every district in the Commonwealth develop a plan to address disparities for student groups in their districts through the implementation of evidence-based strategies, approaches and programs.   These are the SOA Plans that are due every three years, which we will be discussing today.</a:t>
            </a: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pPr>
            <a:r>
              <a:rPr lang="en-US" sz="1800" b="1" dirty="0">
                <a:latin typeface="Calibri"/>
                <a:ea typeface="Calibri" panose="020F0502020204030204" pitchFamily="34" charset="0"/>
                <a:cs typeface="Calibri"/>
              </a:rPr>
              <a:t>On the fiscal side -- On the fiscal side -- </a:t>
            </a:r>
            <a:r>
              <a:rPr lang="en-US" sz="1800" dirty="0">
                <a:latin typeface="Calibri"/>
                <a:ea typeface="Calibri" panose="020F0502020204030204" pitchFamily="34" charset="0"/>
                <a:cs typeface="Calibri"/>
              </a:rPr>
              <a:t>the SOA represents an enormous new, ongoing investment in education.  The legislation </a:t>
            </a:r>
            <a:r>
              <a:rPr lang="en-US" sz="1800" dirty="0"/>
              <a:t>adopted all recommendations of the Foundation Budget Review Commission’s October 2015 report.  In doing so it </a:t>
            </a:r>
            <a:r>
              <a:rPr lang="en-US" sz="1800" dirty="0">
                <a:latin typeface="Calibri"/>
                <a:ea typeface="Calibri" panose="020F0502020204030204" pitchFamily="34" charset="0"/>
                <a:cs typeface="Calibri"/>
              </a:rPr>
              <a:t>committed to adding well over a billion dollars in new education by 2027 to address the state’s overall underinvestment in education. </a:t>
            </a:r>
            <a:r>
              <a:rPr lang="en-US" sz="1800" dirty="0">
                <a:effectLst/>
                <a:latin typeface="Calibri" panose="020F0502020204030204" pitchFamily="34" charset="0"/>
                <a:ea typeface="Calibri" panose="020F0502020204030204" pitchFamily="34" charset="0"/>
              </a:rPr>
              <a:t>Since FY21, the state has increased funding for the Chapter 70 program by $1.3 billion. The FY24 budget that Gov. Healey signed included a $594 million, or 9.9 percent increase, in Chapter 70 funding over FY23 levels. </a:t>
            </a:r>
            <a:endParaRPr lang="en-US" sz="1800" dirty="0">
              <a:latin typeface="Calibri"/>
              <a:ea typeface="Calibri" panose="020F0502020204030204" pitchFamily="34" charset="0"/>
              <a:cs typeface="Calibri"/>
            </a:endParaRPr>
          </a:p>
          <a:p>
            <a:pPr>
              <a:lnSpc>
                <a:spcPct val="107000"/>
              </a:lnSpc>
            </a:pPr>
            <a:endParaRPr lang="en-US" sz="1800" dirty="0">
              <a:latin typeface="Calibri"/>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latin typeface="Calibri"/>
                <a:ea typeface="Calibri" panose="020F0502020204030204" pitchFamily="34" charset="0"/>
                <a:cs typeface="Calibri"/>
              </a:rPr>
              <a:t>That increase was coupled with a revised funding formula that, adjusted it in ways that recognized </a:t>
            </a:r>
            <a:r>
              <a:rPr lang="en-US" sz="1800" dirty="0">
                <a:latin typeface="Segoe UI"/>
                <a:cs typeface="Segoe UI"/>
              </a:rPr>
              <a:t>that some of our districts have been historically underfunded, and the goal was to fund them equitably.  This </a:t>
            </a:r>
            <a:r>
              <a:rPr lang="en-US" sz="1800" dirty="0">
                <a:latin typeface="Calibri"/>
                <a:ea typeface="Calibri" panose="020F0502020204030204" pitchFamily="34" charset="0"/>
                <a:cs typeface="Calibri"/>
              </a:rPr>
              <a:t>set the stage to greatly accelerate gap-closing by providing </a:t>
            </a:r>
            <a:r>
              <a:rPr lang="en-US" sz="1800" dirty="0">
                <a:cs typeface="Calibri"/>
              </a:rPr>
              <a:t>more funding for students who need more services to be successful, such as multilingual learners, student with disabilities, and students living in poverty. In addition, recognized the increasing cost of health care </a:t>
            </a:r>
            <a:r>
              <a:rPr lang="en-US" sz="1800" dirty="0"/>
              <a:t>by basing costs on up-to-date health insurance trend data collected by the state’s Group Insurance Commission (GIC).</a:t>
            </a:r>
            <a:endParaRPr lang="en-US" sz="1800" dirty="0">
              <a:cs typeface="Calibri"/>
            </a:endParaRPr>
          </a:p>
          <a:p>
            <a:pPr>
              <a:lnSpc>
                <a:spcPct val="107000"/>
              </a:lnSpc>
              <a:spcAft>
                <a:spcPts val="815"/>
              </a:spcAft>
            </a:pPr>
            <a:endParaRPr lang="en-US" dirty="0">
              <a:cs typeface="Calibri"/>
            </a:endParaRPr>
          </a:p>
          <a:p>
            <a:pPr>
              <a:lnSpc>
                <a:spcPct val="107000"/>
              </a:lnSpc>
              <a:spcAft>
                <a:spcPts val="815"/>
              </a:spcAft>
            </a:pPr>
            <a:r>
              <a:rPr lang="en-US" sz="1200" b="1" dirty="0">
                <a:latin typeface="Calibri"/>
                <a:ea typeface="Calibri" panose="020F0502020204030204" pitchFamily="34" charset="0"/>
                <a:cs typeface="Calibri"/>
              </a:rPr>
              <a:t>On the policy side – this is where the legislation addresses the SOA Plans that are due every three years and which we will be discussing today.</a:t>
            </a:r>
          </a:p>
          <a:p>
            <a:pPr>
              <a:lnSpc>
                <a:spcPct val="107000"/>
              </a:lnSpc>
              <a:spcAft>
                <a:spcPts val="815"/>
              </a:spcAft>
            </a:pPr>
            <a:endParaRPr lang="en-US" sz="1200" b="1" dirty="0">
              <a:latin typeface="Calibri"/>
              <a:ea typeface="Calibri" panose="020F0502020204030204" pitchFamily="34" charset="0"/>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dirty="0">
                <a:latin typeface="Calibri"/>
                <a:ea typeface="Calibri" panose="020F0502020204030204" pitchFamily="34" charset="0"/>
                <a:cs typeface="Calibri"/>
              </a:rPr>
              <a:t>Before we go any further, I want to take a moment to address Two common misconceptions about SOA plans.</a:t>
            </a:r>
          </a:p>
          <a:p>
            <a:pPr marL="0" marR="0" lvl="0" indent="0" algn="l" defTabSz="931774" rtl="0" eaLnBrk="1" fontAlgn="auto" latinLnBrk="0" hangingPunct="1">
              <a:lnSpc>
                <a:spcPct val="107000"/>
              </a:lnSpc>
              <a:spcBef>
                <a:spcPts val="0"/>
              </a:spcBef>
              <a:spcAft>
                <a:spcPts val="815"/>
              </a:spcAft>
              <a:buClrTx/>
              <a:buSzTx/>
              <a:buFontTx/>
              <a:buNone/>
              <a:tabLst/>
              <a:defRPr/>
            </a:pPr>
            <a:endParaRPr lang="en-US" dirty="0">
              <a:latin typeface="Calibri"/>
              <a:ea typeface="Calibri" panose="020F0502020204030204" pitchFamily="34" charset="0"/>
              <a:cs typeface="Calibri"/>
            </a:endParaRPr>
          </a:p>
          <a:p>
            <a:pPr marL="228600" marR="0" lvl="0" indent="-228600" algn="l" defTabSz="931774" rtl="0" eaLnBrk="1" fontAlgn="auto" latinLnBrk="0" hangingPunct="1">
              <a:lnSpc>
                <a:spcPct val="107000"/>
              </a:lnSpc>
              <a:spcBef>
                <a:spcPts val="0"/>
              </a:spcBef>
              <a:spcAft>
                <a:spcPts val="815"/>
              </a:spcAft>
              <a:buClrTx/>
              <a:buSzTx/>
              <a:buFontTx/>
              <a:buAutoNum type="arabicParenR"/>
              <a:tabLst/>
              <a:defRPr/>
            </a:pPr>
            <a:r>
              <a:rPr lang="en-US" dirty="0">
                <a:latin typeface="Calibri"/>
                <a:ea typeface="Calibri" panose="020F0502020204030204" pitchFamily="34" charset="0"/>
                <a:cs typeface="Calibri"/>
              </a:rPr>
              <a:t>We frequently get the question ‘Does my district need to develop a plan?’ from districts receiving little or no additional Chapter 70 aid.  The answer to that is </a:t>
            </a:r>
            <a:r>
              <a:rPr lang="en-US" b="1" dirty="0">
                <a:latin typeface="Calibri"/>
                <a:ea typeface="Calibri" panose="020F0502020204030204" pitchFamily="34" charset="0"/>
                <a:cs typeface="Calibri"/>
              </a:rPr>
              <a:t>Yes</a:t>
            </a:r>
            <a:r>
              <a:rPr lang="en-US" dirty="0">
                <a:latin typeface="Calibri"/>
                <a:ea typeface="Calibri" panose="020F0502020204030204" pitchFamily="34" charset="0"/>
                <a:cs typeface="Calibri"/>
              </a:rPr>
              <a:t>.  Plans are driven by your analysis of disparities for student groups, their underlying causes, and the evidence-based approaches   There are gaps in learning experiences and outcomes for students with disabilities, English learners, students from low-income communities and other student groups in most, if not all districts, across the Commonwealth.    It is our shared work to close these gaps.  And every district in the Commonwealth is expected to develop and implement an SOA plan whether it receives no additional Chapter 70 aid at all, a small amount of additional aid, or large amounts of additional aid.</a:t>
            </a:r>
          </a:p>
          <a:p>
            <a:pPr marL="0" marR="0" lvl="0" indent="0" algn="l" defTabSz="931774" rtl="0" eaLnBrk="1" fontAlgn="auto" latinLnBrk="0" hangingPunct="1">
              <a:lnSpc>
                <a:spcPct val="107000"/>
              </a:lnSpc>
              <a:spcBef>
                <a:spcPts val="0"/>
              </a:spcBef>
              <a:spcAft>
                <a:spcPts val="815"/>
              </a:spcAft>
              <a:buClrTx/>
              <a:buSzTx/>
              <a:buFontTx/>
              <a:buNone/>
              <a:tabLst/>
              <a:defRPr/>
            </a:pPr>
            <a:endParaRPr lang="en-US" dirty="0">
              <a:latin typeface="Calibri"/>
              <a:ea typeface="Calibri" panose="020F0502020204030204" pitchFamily="34" charset="0"/>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dirty="0">
                <a:latin typeface="Calibri"/>
                <a:ea typeface="Calibri" panose="020F0502020204030204" pitchFamily="34" charset="0"/>
                <a:cs typeface="Calibri"/>
              </a:rPr>
              <a:t>2)  A second misconception (on the part of some districts) is that plans should focus narrowly on how any additional Chapter 70 funds they receive in that fiscal year are being utilized. Plans do ask for information about investments –but ask about the level of investment across all funding sources that support the implementation of the EBPs in their plans.   Any additional Chapter 70 funds a district receives represents the amount being added to your district’s overall Chapter 70 allocation.  It is NOT analogous to a grant allocation and the SOA Plan is not intended to describe how additional Chapter 70 funds will be used the way a grant allocation would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3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We also want to highlight the distinction between SOA Plans and District improvement plans., because we get a lot of questions about this from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a:cs typeface="Times New Roman"/>
            </a:endParaRPr>
          </a:p>
          <a:p>
            <a:pPr>
              <a:defRPr/>
            </a:pPr>
            <a:r>
              <a:rPr lang="en-US" b="0" i="0" dirty="0">
                <a:solidFill>
                  <a:srgbClr val="000000"/>
                </a:solidFill>
                <a:effectLst/>
                <a:latin typeface="Times New Roman"/>
                <a:cs typeface="Times New Roman"/>
              </a:rPr>
              <a:t>The District Improvement Plan (DIP) serves as a comprehensive plan that describes the full set of strategies that a district will implement to support all students in their district.</a:t>
            </a:r>
            <a:r>
              <a:rPr lang="en-US" dirty="0">
                <a:solidFill>
                  <a:srgbClr val="000000"/>
                </a:solidFill>
                <a:latin typeface="Times New Roman"/>
                <a:cs typeface="Times New Roman"/>
              </a:rPr>
              <a:t>  </a:t>
            </a:r>
            <a:r>
              <a:rPr lang="en-US" b="0" i="0" dirty="0">
                <a:solidFill>
                  <a:srgbClr val="000000"/>
                </a:solidFill>
                <a:effectLst/>
                <a:latin typeface="Times New Roman"/>
                <a:cs typeface="Times New Roman"/>
              </a:rPr>
              <a:t> Tremendous variation in the level of detail districts include in their plans.</a:t>
            </a:r>
            <a:r>
              <a:rPr lang="en-US" dirty="0">
                <a:solidFill>
                  <a:srgbClr val="000000"/>
                </a:solidFill>
                <a:latin typeface="Times New Roman"/>
                <a:cs typeface="Times New Roman"/>
              </a:rPr>
              <a:t>  DESE does not collect these plans, although they are utilized as a data source during periodic district reviews.</a:t>
            </a: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a:defRPr/>
            </a:pPr>
            <a:r>
              <a:rPr lang="en-US" b="0" i="0" dirty="0">
                <a:solidFill>
                  <a:srgbClr val="000000"/>
                </a:solidFill>
                <a:effectLst/>
                <a:latin typeface="Times New Roman"/>
                <a:cs typeface="Times New Roman"/>
              </a:rPr>
              <a:t>By contrast, the SOA Plan addresses a subset of a district’s overall initiatives, focusing on specific evidence-based programs and strategies that will improve the educational experiences and outcomes of students, </a:t>
            </a:r>
            <a:r>
              <a:rPr lang="en-US" b="1" i="0" dirty="0">
                <a:solidFill>
                  <a:srgbClr val="000000"/>
                </a:solidFill>
                <a:effectLst/>
                <a:latin typeface="Times New Roman"/>
                <a:cs typeface="Times New Roman"/>
              </a:rPr>
              <a:t>including English learners, students with disabilities, and low-income students.</a:t>
            </a:r>
            <a:r>
              <a:rPr lang="en-US" b="1" dirty="0">
                <a:solidFill>
                  <a:srgbClr val="000000"/>
                </a:solidFill>
                <a:latin typeface="Times New Roman"/>
                <a:cs typeface="Times New Roman"/>
              </a:rPr>
              <a:t> </a:t>
            </a:r>
            <a:r>
              <a:rPr lang="en-US" b="1" i="0" dirty="0">
                <a:solidFill>
                  <a:srgbClr val="000000"/>
                </a:solidFill>
                <a:effectLst/>
                <a:latin typeface="Times New Roman"/>
                <a:cs typeface="Times New Roman"/>
              </a:rPr>
              <a:t> </a:t>
            </a:r>
            <a:r>
              <a:rPr lang="en-US" b="0" i="0" dirty="0">
                <a:solidFill>
                  <a:srgbClr val="000000"/>
                </a:solidFill>
                <a:effectLst/>
                <a:latin typeface="Times New Roman"/>
                <a:cs typeface="Times New Roman"/>
              </a:rPr>
              <a:t>As you prepare your SOA plan, you may find</a:t>
            </a:r>
            <a:r>
              <a:rPr lang="en-US" b="1" i="0" dirty="0">
                <a:solidFill>
                  <a:srgbClr val="000000"/>
                </a:solidFill>
                <a:effectLst/>
                <a:latin typeface="Times New Roman"/>
                <a:cs typeface="Times New Roman"/>
              </a:rPr>
              <a:t> </a:t>
            </a:r>
            <a:r>
              <a:rPr lang="en-US" b="0" i="0" dirty="0">
                <a:solidFill>
                  <a:srgbClr val="000000"/>
                </a:solidFill>
                <a:effectLst/>
                <a:latin typeface="Times New Roman"/>
                <a:cs typeface="Times New Roman"/>
              </a:rPr>
              <a:t>that your analysis of disparities for student groups and their underlying causes will lead you to focus on EBPs that aren’t currently in your comprehensive district plan.  </a:t>
            </a:r>
            <a:endParaRPr lang="en-US" dirty="0">
              <a:latin typeface="Times New Roman"/>
              <a:cs typeface="Times New Roman"/>
            </a:endParaRPr>
          </a:p>
          <a:p>
            <a:endParaRPr lang="en-US"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We want to acknowledge here that we know districts develop multiple plans for all kinds of purposes in addition to district improvement plans and SOA plans -- (Title grants and other grant opportunities; when participating in MTSS academies and other professional development opportunities. These often involve engaging in many of the same processes (e.g., disaggregated data analysis, stakeholder engagement, selection of evidence-based practices).   And we he have already gotten questions from districts about whether they are expected to engage in a stand-alone process for developing their SOA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What you have learned as a launching point for developing  SOA plan and can certainly inform them.  Please read the guidance carefully, to ensure that you are fulfilling the requirements and expectations for SOA Plans.  You may find that your district needs to conduct additional analyses of disaggregated student data or engage in a deeper exploration of the factors that contribute to the disparities you are seeing in your data, and the specific EBPs that will do the most to address those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That’s a very long way of saying – It depends!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Our hope is that districts will increasingly develop systemic approaches to analysis, stakeholder engagement and  other processes that they can leverage as they develop multiple plans, including SOA plans --  And that they will utilize these systemic processes to ensure that their plans align with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pPr>
              <a:defRPr/>
            </a:pPr>
            <a:endParaRPr lang="en-US" b="0" i="0" dirty="0">
              <a:solidFill>
                <a:srgbClr val="000000"/>
              </a:solidFill>
              <a:effectLst/>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55C6A1A-B52B-4BCF-94D7-A35AA42673AC}" type="slidenum">
              <a:rPr lang="en-US" smtClean="0"/>
              <a:t>6</a:t>
            </a:fld>
            <a:endParaRPr lang="en-US"/>
          </a:p>
        </p:txBody>
      </p:sp>
    </p:spTree>
    <p:extLst>
      <p:ext uri="{BB962C8B-B14F-4D97-AF65-F5344CB8AC3E}">
        <p14:creationId xmlns:p14="http://schemas.microsoft.com/office/powerpoint/2010/main" val="230442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Moving on to a quick refresher on SOA Plan submission cycle.  The first three bullets describe the cycle for the first round of SOA Plans which, of course, was substantially impacted by COVID.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lower half of the slide picks up with the cycle for FY24 plans.  You will be submitting your next plan by April 1, 2024, and progress reports will be due by the same date in 2025 and 2026.  Then a new three year cycle begins in April 2027.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raises a third misconception on the part of some districts.  The SOA Plan submission cycle </a:t>
            </a:r>
            <a:r>
              <a:rPr lang="en-US" u="sng" dirty="0"/>
              <a:t>does not</a:t>
            </a:r>
            <a:r>
              <a:rPr lang="en-US" dirty="0"/>
              <a:t> end once the Commonwealth completes the process of phasing in additional funding in 2027.  This cycle is written into the SOA legislation and will continue indefinitely.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5C6A1A-B52B-4BCF-94D7-A35AA42673AC}" type="slidenum">
              <a:rPr lang="en-US" smtClean="0"/>
              <a:t>7</a:t>
            </a:fld>
            <a:endParaRPr lang="en-US"/>
          </a:p>
        </p:txBody>
      </p:sp>
    </p:spTree>
    <p:extLst>
      <p:ext uri="{BB962C8B-B14F-4D97-AF65-F5344CB8AC3E}">
        <p14:creationId xmlns:p14="http://schemas.microsoft.com/office/powerpoint/2010/main" val="54733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 our agenda is a high level overview of SOA Plan Elements and FY24 updates.</a:t>
            </a:r>
          </a:p>
        </p:txBody>
      </p:sp>
      <p:sp>
        <p:nvSpPr>
          <p:cNvPr id="4" name="Slide Number Placeholder 3"/>
          <p:cNvSpPr>
            <a:spLocks noGrp="1"/>
          </p:cNvSpPr>
          <p:nvPr>
            <p:ph type="sldNum" sz="quarter" idx="5"/>
          </p:nvPr>
        </p:nvSpPr>
        <p:spPr/>
        <p:txBody>
          <a:bodyPr/>
          <a:lstStyle/>
          <a:p>
            <a:fld id="{F55C6A1A-B52B-4BCF-94D7-A35AA42673AC}" type="slidenum">
              <a:rPr lang="en-US" smtClean="0"/>
              <a:t>8</a:t>
            </a:fld>
            <a:endParaRPr lang="en-US"/>
          </a:p>
        </p:txBody>
      </p:sp>
    </p:spTree>
    <p:extLst>
      <p:ext uri="{BB962C8B-B14F-4D97-AF65-F5344CB8AC3E}">
        <p14:creationId xmlns:p14="http://schemas.microsoft.com/office/powerpoint/2010/main" val="401547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Most of the SOA Plan elements listed on this slide will look familiar to those of you who developed the first set of SOA Plans.</a:t>
            </a:r>
          </a:p>
          <a:p>
            <a:pPr>
              <a:defRPr/>
            </a:pPr>
            <a:endParaRPr lang="en-US"/>
          </a:p>
          <a:p>
            <a:pPr>
              <a:defRPr/>
            </a:pPr>
            <a:r>
              <a:rPr lang="en-US"/>
              <a:t>For those of you who have already reviewed the guidance, I want to note that the order of the sections has been revised since we sent the original guidance .  The Summary of your plan now appears first, since it’s the first thing stakeholders will read.  Typically, this would be completed AFTER completing the data analysis, engaged with your stakeholders, and the development and decision-making processes about which EBPs to include in your plan.</a:t>
            </a:r>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F55C6A1A-B52B-4BCF-94D7-A35AA42673AC}" type="slidenum">
              <a:rPr lang="en-US" smtClean="0"/>
              <a:t>9</a:t>
            </a:fld>
            <a:endParaRPr lang="en-US"/>
          </a:p>
        </p:txBody>
      </p:sp>
    </p:spTree>
    <p:extLst>
      <p:ext uri="{BB962C8B-B14F-4D97-AF65-F5344CB8AC3E}">
        <p14:creationId xmlns:p14="http://schemas.microsoft.com/office/powerpoint/2010/main" val="3050616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050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ldNum" idx="12"/>
          </p:nvPr>
        </p:nvSpPr>
        <p:spPr>
          <a:xfrm>
            <a:off x="11177477" y="6151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784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5719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1940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542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4120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80549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4935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79111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308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0228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811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018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21544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486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6563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3379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843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45343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078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1203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424153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gov.us/view?r=eyJrIjoiNmRkYTQ3NzEtYjFhZi00NzNiLTgyY2ItYWI3ZmVjMjc1OGU2IiwidCI6IjNlODYxZDE2LTQ4YjctNGEwZS05ODA2LThjMDRkODFiN2IyYSJ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app.powerbigov.us/view?r=eyJrIjoiNmRkYTQ3NzEtYjFhZi00NzNiLTgyY2ItYWI3ZmVjMjc1OGU2IiwidCI6IjNlODYxZDE2LTQ4YjctNGEwZS05ODA2LThjMDRkODFiN2IyYSJ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csdp/guidebook/coherence-guidebook.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www.doe.mass.edu/research/success/rootcause-analysis.docx" TargetMode="External"/><Relationship Id="rId4" Type="http://schemas.openxmlformats.org/officeDocument/2006/relationships/hyperlink" Target="https://www.doe.mass.edu/csdp/guidebook/equity-pause-protocol.doc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soa/resourc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research/howdoweknow/default.html?section=soa"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oalendar.com/e/soa-consult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SOAPlans@mass.gov"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Karen.S.Johnston@mass.gov"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mailto:Kinnon.Foley@mass.gov" TargetMode="External"/><Relationship Id="rId4" Type="http://schemas.openxmlformats.org/officeDocument/2006/relationships/hyperlink" Target="mailto:Erica.Champagne@mas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3A5-8ED9-429A-BB7D-5E55413F2758}"/>
              </a:ext>
            </a:extLst>
          </p:cNvPr>
          <p:cNvSpPr>
            <a:spLocks noGrp="1"/>
          </p:cNvSpPr>
          <p:nvPr>
            <p:ph type="ctrTitle"/>
          </p:nvPr>
        </p:nvSpPr>
        <p:spPr/>
        <p:txBody>
          <a:bodyPr>
            <a:normAutofit/>
          </a:bodyPr>
          <a:lstStyle/>
          <a:p>
            <a:r>
              <a:rPr lang="en-US" dirty="0">
                <a:latin typeface="Calibri"/>
                <a:cs typeface="Arial"/>
              </a:rPr>
              <a:t>FY24 SOA Plans </a:t>
            </a:r>
            <a:br>
              <a:rPr lang="en-US" dirty="0">
                <a:latin typeface="Calibri"/>
              </a:rPr>
            </a:br>
            <a:r>
              <a:rPr lang="en-US" sz="4400" dirty="0">
                <a:latin typeface="Calibri"/>
                <a:cs typeface="Arial"/>
              </a:rPr>
              <a:t>Overview of New 3-Year Cycle</a:t>
            </a:r>
          </a:p>
        </p:txBody>
      </p:sp>
      <p:sp>
        <p:nvSpPr>
          <p:cNvPr id="3" name="Subtitle 2">
            <a:extLst>
              <a:ext uri="{FF2B5EF4-FFF2-40B4-BE49-F238E27FC236}">
                <a16:creationId xmlns:a16="http://schemas.microsoft.com/office/drawing/2014/main" id="{B732264A-3308-4EB4-8588-85FF7EE4EDA8}"/>
              </a:ext>
            </a:extLst>
          </p:cNvPr>
          <p:cNvSpPr>
            <a:spLocks noGrp="1"/>
          </p:cNvSpPr>
          <p:nvPr>
            <p:ph type="subTitle" idx="1"/>
          </p:nvPr>
        </p:nvSpPr>
        <p:spPr/>
        <p:txBody>
          <a:bodyPr vert="horz" lIns="91440" tIns="45720" rIns="91440" bIns="45720" rtlCol="0" anchor="t">
            <a:normAutofit/>
          </a:bodyPr>
          <a:lstStyle/>
          <a:p>
            <a:r>
              <a:rPr lang="en-US">
                <a:latin typeface="Calibri"/>
                <a:cs typeface="Arial"/>
              </a:rPr>
              <a:t>District Webinar</a:t>
            </a:r>
            <a:endParaRPr lang="en-US">
              <a:latin typeface="Calibri"/>
            </a:endParaRPr>
          </a:p>
          <a:p>
            <a:r>
              <a:rPr lang="en-US">
                <a:latin typeface="Calibri"/>
                <a:cs typeface="Arial"/>
              </a:rPr>
              <a:t>January 9, 2024</a:t>
            </a:r>
          </a:p>
        </p:txBody>
      </p:sp>
    </p:spTree>
    <p:extLst>
      <p:ext uri="{BB962C8B-B14F-4D97-AF65-F5344CB8AC3E}">
        <p14:creationId xmlns:p14="http://schemas.microsoft.com/office/powerpoint/2010/main" val="387764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1C5BC-5DDA-42C7-8385-A8BB27C5E11E}"/>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b="0" i="0">
                <a:solidFill>
                  <a:srgbClr val="202020"/>
                </a:solidFill>
                <a:effectLst/>
                <a:latin typeface="Calibri"/>
                <a:cs typeface="Arial"/>
              </a:rPr>
              <a:t>New Resource: </a:t>
            </a:r>
            <a:r>
              <a:rPr lang="en-US" b="0" i="0" u="sng">
                <a:solidFill>
                  <a:srgbClr val="007C89"/>
                </a:solidFill>
                <a:effectLst/>
                <a:latin typeface="Calibri"/>
                <a:cs typeface="Arial"/>
                <a:hlinkClick r:id="rId3"/>
              </a:rPr>
              <a:t>Student Outcomes Comparison Tool</a:t>
            </a:r>
            <a:r>
              <a:rPr lang="en-US" b="0" i="0">
                <a:solidFill>
                  <a:srgbClr val="202020"/>
                </a:solidFill>
                <a:effectLst/>
                <a:latin typeface="Calibri"/>
                <a:cs typeface="Arial"/>
              </a:rPr>
              <a:t> </a:t>
            </a:r>
            <a:endParaRPr lang="en-US"/>
          </a:p>
          <a:p>
            <a:pPr algn="l">
              <a:buFont typeface="Wingdings" panose="05000000000000000000" pitchFamily="2" charset="2"/>
              <a:buChar char="Ø"/>
            </a:pPr>
            <a:r>
              <a:rPr lang="en-US" b="0" i="0">
                <a:solidFill>
                  <a:srgbClr val="202020"/>
                </a:solidFill>
                <a:effectLst/>
                <a:latin typeface="Calibri"/>
                <a:cs typeface="Arial"/>
              </a:rPr>
              <a:t>Improvement targets for all districts focusing on the lowest-performing student group</a:t>
            </a:r>
          </a:p>
          <a:p>
            <a:pPr algn="l">
              <a:buFont typeface="Wingdings" panose="05000000000000000000" pitchFamily="2" charset="2"/>
              <a:buChar char="Ø"/>
            </a:pPr>
            <a:r>
              <a:rPr lang="en-US" b="0" i="0">
                <a:solidFill>
                  <a:srgbClr val="202020"/>
                </a:solidFill>
                <a:effectLst/>
                <a:latin typeface="Calibri"/>
                <a:cs typeface="Arial"/>
              </a:rPr>
              <a:t>Evidence-Based Programs (EBPs) are now aligned with DESE’s new Educational Vision and Strategic Objectives</a:t>
            </a:r>
          </a:p>
          <a:p>
            <a:pPr algn="l">
              <a:buFont typeface="Wingdings" panose="05000000000000000000" pitchFamily="2" charset="2"/>
              <a:buChar char="Ø"/>
            </a:pPr>
            <a:r>
              <a:rPr lang="en-US">
                <a:solidFill>
                  <a:srgbClr val="202020"/>
                </a:solidFill>
                <a:latin typeface="Calibri"/>
                <a:cs typeface="Arial"/>
              </a:rPr>
              <a:t>Plans will be submitted in GEM$ system</a:t>
            </a:r>
          </a:p>
          <a:p>
            <a:pPr>
              <a:buFont typeface="Wingdings" panose="05000000000000000000" pitchFamily="2" charset="2"/>
              <a:buChar char="Ø"/>
            </a:pPr>
            <a:r>
              <a:rPr lang="en-US">
                <a:solidFill>
                  <a:srgbClr val="202020"/>
                </a:solidFill>
                <a:latin typeface="Calibri"/>
                <a:cs typeface="Arial"/>
              </a:rPr>
              <a:t>SOA Plan examples </a:t>
            </a:r>
            <a:r>
              <a:rPr lang="en-US">
                <a:solidFill>
                  <a:srgbClr val="C00000"/>
                </a:solidFill>
                <a:latin typeface="Calibri"/>
                <a:cs typeface="Arial"/>
              </a:rPr>
              <a:t>(New resource -- Coming soon!)</a:t>
            </a:r>
            <a:endParaRPr lang="en-US">
              <a:solidFill>
                <a:srgbClr val="202020"/>
              </a:solidFill>
              <a:latin typeface="Calibri"/>
              <a:cs typeface="Arial"/>
            </a:endParaRPr>
          </a:p>
          <a:p>
            <a:pPr>
              <a:buFont typeface="Wingdings" panose="05000000000000000000" pitchFamily="2" charset="2"/>
              <a:buChar char="Ø"/>
            </a:pPr>
            <a:r>
              <a:rPr lang="en-US">
                <a:solidFill>
                  <a:srgbClr val="202020"/>
                </a:solidFill>
                <a:latin typeface="Calibri"/>
                <a:cs typeface="Arial"/>
              </a:rPr>
              <a:t>A</a:t>
            </a:r>
            <a:r>
              <a:rPr lang="en-US" b="0" i="0">
                <a:solidFill>
                  <a:srgbClr val="202020"/>
                </a:solidFill>
                <a:effectLst/>
                <a:latin typeface="Calibri"/>
                <a:cs typeface="Arial"/>
              </a:rPr>
              <a:t> small number of districts </a:t>
            </a:r>
            <a:r>
              <a:rPr lang="en-US">
                <a:solidFill>
                  <a:srgbClr val="202020"/>
                </a:solidFill>
                <a:latin typeface="Calibri"/>
                <a:cs typeface="Arial"/>
              </a:rPr>
              <a:t>(17) will complete an SOA Plan Addendum</a:t>
            </a:r>
            <a:endParaRPr lang="en-US" b="0" i="0">
              <a:solidFill>
                <a:srgbClr val="202020"/>
              </a:solidFill>
              <a:effectLst/>
              <a:latin typeface="Calibri"/>
              <a:cs typeface="Arial"/>
            </a:endParaRPr>
          </a:p>
          <a:p>
            <a:pPr algn="l">
              <a:buFont typeface="Wingdings" panose="05000000000000000000" pitchFamily="2" charset="2"/>
              <a:buChar char="Ø"/>
            </a:pPr>
            <a:endParaRPr lang="en-US"/>
          </a:p>
        </p:txBody>
      </p:sp>
      <p:sp>
        <p:nvSpPr>
          <p:cNvPr id="3" name="Title 2">
            <a:extLst>
              <a:ext uri="{FF2B5EF4-FFF2-40B4-BE49-F238E27FC236}">
                <a16:creationId xmlns:a16="http://schemas.microsoft.com/office/drawing/2014/main" id="{464B0888-55BE-4F1C-9A8B-36A574470F94}"/>
              </a:ext>
            </a:extLst>
          </p:cNvPr>
          <p:cNvSpPr>
            <a:spLocks noGrp="1"/>
          </p:cNvSpPr>
          <p:nvPr>
            <p:ph type="title"/>
          </p:nvPr>
        </p:nvSpPr>
        <p:spPr/>
        <p:txBody>
          <a:bodyPr/>
          <a:lstStyle/>
          <a:p>
            <a:r>
              <a:rPr lang="en-US" dirty="0">
                <a:latin typeface="Calibri"/>
                <a:cs typeface="Arial"/>
              </a:rPr>
              <a:t>Key updates</a:t>
            </a:r>
          </a:p>
        </p:txBody>
      </p:sp>
    </p:spTree>
    <p:extLst>
      <p:ext uri="{BB962C8B-B14F-4D97-AF65-F5344CB8AC3E}">
        <p14:creationId xmlns:p14="http://schemas.microsoft.com/office/powerpoint/2010/main" val="343366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15F4-BB17-416E-A13A-C4B4F4D7AB21}"/>
              </a:ext>
            </a:extLst>
          </p:cNvPr>
          <p:cNvSpPr>
            <a:spLocks noGrp="1"/>
          </p:cNvSpPr>
          <p:nvPr>
            <p:ph type="title"/>
          </p:nvPr>
        </p:nvSpPr>
        <p:spPr>
          <a:xfrm>
            <a:off x="176842" y="-1684871"/>
            <a:ext cx="10515600" cy="2852737"/>
          </a:xfrm>
        </p:spPr>
        <p:txBody>
          <a:bodyPr/>
          <a:lstStyle/>
          <a:p>
            <a:r>
              <a:rPr lang="en-US" dirty="0">
                <a:latin typeface="Calibri"/>
                <a:cs typeface="Arial"/>
              </a:rPr>
              <a:t>Plan Submission Guide</a:t>
            </a:r>
          </a:p>
        </p:txBody>
      </p:sp>
      <p:sp>
        <p:nvSpPr>
          <p:cNvPr id="3" name="Text Placeholder 2">
            <a:extLst>
              <a:ext uri="{FF2B5EF4-FFF2-40B4-BE49-F238E27FC236}">
                <a16:creationId xmlns:a16="http://schemas.microsoft.com/office/drawing/2014/main" id="{5D01A57E-BF21-48A3-8119-67C58CAAB703}"/>
              </a:ext>
            </a:extLst>
          </p:cNvPr>
          <p:cNvSpPr>
            <a:spLocks noGrp="1"/>
          </p:cNvSpPr>
          <p:nvPr>
            <p:ph type="body" idx="1"/>
          </p:nvPr>
        </p:nvSpPr>
        <p:spPr>
          <a:xfrm>
            <a:off x="176842" y="1296991"/>
            <a:ext cx="10515600" cy="1500187"/>
          </a:xfrm>
        </p:spPr>
        <p:txBody>
          <a:bodyPr vert="horz" lIns="91440" tIns="45720" rIns="91440" bIns="45720" rtlCol="0" anchor="t">
            <a:normAutofit/>
          </a:bodyPr>
          <a:lstStyle/>
          <a:p>
            <a:r>
              <a:rPr lang="en-US">
                <a:latin typeface="Calibri"/>
                <a:cs typeface="Arial"/>
              </a:rPr>
              <a:t>Section 1: Summarize Your District’s Plan</a:t>
            </a:r>
          </a:p>
        </p:txBody>
      </p:sp>
      <p:pic>
        <p:nvPicPr>
          <p:cNvPr id="4" name="Picture 3" descr="Screenshot of plan submission guide">
            <a:extLst>
              <a:ext uri="{FF2B5EF4-FFF2-40B4-BE49-F238E27FC236}">
                <a16:creationId xmlns:a16="http://schemas.microsoft.com/office/drawing/2014/main" id="{A04C4CB3-EC46-077E-5AF5-6B6A91456CD0}"/>
              </a:ext>
            </a:extLst>
          </p:cNvPr>
          <p:cNvPicPr>
            <a:picLocks noChangeAspect="1"/>
          </p:cNvPicPr>
          <p:nvPr/>
        </p:nvPicPr>
        <p:blipFill>
          <a:blip r:embed="rId3"/>
          <a:stretch>
            <a:fillRect/>
          </a:stretch>
        </p:blipFill>
        <p:spPr>
          <a:xfrm>
            <a:off x="2360313" y="1925847"/>
            <a:ext cx="3891412" cy="4817854"/>
          </a:xfrm>
          <a:prstGeom prst="rect">
            <a:avLst/>
          </a:prstGeom>
        </p:spPr>
      </p:pic>
      <p:pic>
        <p:nvPicPr>
          <p:cNvPr id="5" name="Picture 4" descr="Screenshot of Plan submission guide page 2">
            <a:extLst>
              <a:ext uri="{FF2B5EF4-FFF2-40B4-BE49-F238E27FC236}">
                <a16:creationId xmlns:a16="http://schemas.microsoft.com/office/drawing/2014/main" id="{F26306E3-D2DC-BBFA-9358-D3CE150BF45D}"/>
              </a:ext>
            </a:extLst>
          </p:cNvPr>
          <p:cNvPicPr>
            <a:picLocks noChangeAspect="1"/>
          </p:cNvPicPr>
          <p:nvPr/>
        </p:nvPicPr>
        <p:blipFill>
          <a:blip r:embed="rId4"/>
          <a:stretch>
            <a:fillRect/>
          </a:stretch>
        </p:blipFill>
        <p:spPr>
          <a:xfrm>
            <a:off x="6581594" y="1930340"/>
            <a:ext cx="3744584" cy="4808867"/>
          </a:xfrm>
          <a:prstGeom prst="rect">
            <a:avLst/>
          </a:prstGeom>
        </p:spPr>
      </p:pic>
      <p:sp>
        <p:nvSpPr>
          <p:cNvPr id="6" name="Rectangle 5">
            <a:extLst>
              <a:ext uri="{FF2B5EF4-FFF2-40B4-BE49-F238E27FC236}">
                <a16:creationId xmlns:a16="http://schemas.microsoft.com/office/drawing/2014/main" id="{19C490E4-C4D3-FB1F-455A-B8A5D8DBE2AE}"/>
              </a:ext>
              <a:ext uri="{C183D7F6-B498-43B3-948B-1728B52AA6E4}">
                <adec:decorative xmlns:adec="http://schemas.microsoft.com/office/drawing/2017/decorative" val="1"/>
              </a:ext>
            </a:extLst>
          </p:cNvPr>
          <p:cNvSpPr/>
          <p:nvPr/>
        </p:nvSpPr>
        <p:spPr>
          <a:xfrm rot="-120000">
            <a:off x="2282784" y="2255240"/>
            <a:ext cx="3790950" cy="1342126"/>
          </a:xfrm>
          <a:prstGeom prst="rect">
            <a:avLst/>
          </a:prstGeom>
          <a:solidFill>
            <a:srgbClr val="ABC4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1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D5AE3-F22C-4484-9C03-71498AF4F20D}"/>
              </a:ext>
            </a:extLst>
          </p:cNvPr>
          <p:cNvSpPr>
            <a:spLocks noGrp="1"/>
          </p:cNvSpPr>
          <p:nvPr>
            <p:ph idx="1"/>
          </p:nvPr>
        </p:nvSpPr>
        <p:spPr/>
        <p:txBody>
          <a:bodyPr vert="horz" lIns="91440" tIns="45720" rIns="91440" bIns="45720" rtlCol="0" anchor="t">
            <a:normAutofit/>
          </a:bodyPr>
          <a:lstStyle/>
          <a:p>
            <a:pPr marL="0" indent="0">
              <a:buNone/>
            </a:pPr>
            <a:r>
              <a:rPr lang="en-US">
                <a:latin typeface="Calibri"/>
                <a:cs typeface="Arial"/>
              </a:rPr>
              <a:t>Share a 1-2 paragraph summary of your district’s plan that incorporates the following information: </a:t>
            </a:r>
            <a:endParaRPr lang="en-US">
              <a:latin typeface="Calibri"/>
            </a:endParaRPr>
          </a:p>
          <a:p>
            <a:pPr marL="0" indent="0">
              <a:buNone/>
            </a:pPr>
            <a:endParaRPr lang="en-US">
              <a:latin typeface="Calibri"/>
            </a:endParaRPr>
          </a:p>
          <a:p>
            <a:pPr marL="457200" marR="0" lvl="0" indent="-457200">
              <a:spcBef>
                <a:spcPts val="0"/>
              </a:spcBef>
              <a:spcAft>
                <a:spcPts val="0"/>
              </a:spcAft>
              <a:buFont typeface="+mj-lt"/>
              <a:buAutoNum type="arabicPeriod"/>
            </a:pPr>
            <a:r>
              <a:rPr lang="en-US" sz="2400">
                <a:latin typeface="Calibri"/>
                <a:ea typeface="Calibri" panose="020F0502020204030204" pitchFamily="34" charset="0"/>
                <a:cs typeface="Arial"/>
              </a:rPr>
              <a:t>The</a:t>
            </a:r>
            <a:r>
              <a:rPr lang="en-US" sz="2400">
                <a:effectLst/>
                <a:latin typeface="Calibri"/>
                <a:ea typeface="Calibri" panose="020F0502020204030204" pitchFamily="34" charset="0"/>
                <a:cs typeface="Arial"/>
              </a:rPr>
              <a:t> student groups you are targeting for accelerated improvement;</a:t>
            </a:r>
            <a:endParaRPr lang="en-US" sz="2400">
              <a:latin typeface="Calibri"/>
              <a:ea typeface="Calibri" panose="020F0502020204030204" pitchFamily="34" charset="0"/>
              <a:cs typeface="Arial"/>
            </a:endParaRPr>
          </a:p>
          <a:p>
            <a:pPr marL="457200" marR="0" lvl="0" indent="-457200">
              <a:spcBef>
                <a:spcPts val="0"/>
              </a:spcBef>
              <a:spcAft>
                <a:spcPts val="0"/>
              </a:spcAft>
              <a:buFont typeface="+mj-lt"/>
              <a:buAutoNum type="arabicPeriod"/>
            </a:pPr>
            <a:r>
              <a:rPr lang="en-US" sz="2400">
                <a:latin typeface="Calibri"/>
                <a:ea typeface="Calibri" panose="020F0502020204030204" pitchFamily="34" charset="0"/>
                <a:cs typeface="Arial"/>
              </a:rPr>
              <a:t>The</a:t>
            </a:r>
            <a:r>
              <a:rPr lang="en-US" sz="2400">
                <a:effectLst/>
                <a:latin typeface="Calibri"/>
                <a:ea typeface="Calibri" panose="020F0502020204030204" pitchFamily="34" charset="0"/>
                <a:cs typeface="Arial"/>
              </a:rPr>
              <a:t> Evidence-Based Program(s) your district will use to address the underlying factors contributing to these disparities;</a:t>
            </a:r>
          </a:p>
          <a:p>
            <a:pPr marL="457200" marR="0" lvl="0" indent="-457200">
              <a:spcBef>
                <a:spcPts val="0"/>
              </a:spcBef>
              <a:spcAft>
                <a:spcPts val="0"/>
              </a:spcAft>
              <a:buFont typeface="+mj-lt"/>
              <a:buAutoNum type="arabicPeriod"/>
            </a:pPr>
            <a:r>
              <a:rPr lang="en-US" sz="2400">
                <a:latin typeface="Calibri"/>
                <a:ea typeface="Calibri" panose="020F0502020204030204" pitchFamily="34" charset="0"/>
                <a:cs typeface="Arial"/>
              </a:rPr>
              <a:t>The</a:t>
            </a:r>
            <a:r>
              <a:rPr lang="en-US" sz="2400">
                <a:effectLst/>
                <a:latin typeface="Calibri"/>
                <a:ea typeface="Calibri" panose="020F0502020204030204" pitchFamily="34" charset="0"/>
                <a:cs typeface="Arial"/>
              </a:rPr>
              <a:t> investments you plan to make in these EBPs over the next 3 years, and</a:t>
            </a:r>
          </a:p>
          <a:p>
            <a:pPr marL="457200" marR="0" lvl="0" indent="-457200">
              <a:spcBef>
                <a:spcPts val="0"/>
              </a:spcBef>
              <a:spcAft>
                <a:spcPts val="0"/>
              </a:spcAft>
              <a:buFont typeface="+mj-lt"/>
              <a:buAutoNum type="arabicPeriod"/>
            </a:pPr>
            <a:r>
              <a:rPr lang="en-US" sz="2400">
                <a:latin typeface="Calibri"/>
                <a:ea typeface="Calibri" panose="020F0502020204030204" pitchFamily="34" charset="0"/>
                <a:cs typeface="Arial"/>
              </a:rPr>
              <a:t>W</a:t>
            </a:r>
            <a:r>
              <a:rPr lang="en-US" sz="2400">
                <a:effectLst/>
                <a:latin typeface="Calibri"/>
                <a:ea typeface="Calibri" panose="020F0502020204030204" pitchFamily="34" charset="0"/>
                <a:cs typeface="Arial"/>
              </a:rPr>
              <a:t>hat will change because of this plan</a:t>
            </a:r>
          </a:p>
        </p:txBody>
      </p:sp>
      <p:sp>
        <p:nvSpPr>
          <p:cNvPr id="3" name="Title 2">
            <a:extLst>
              <a:ext uri="{FF2B5EF4-FFF2-40B4-BE49-F238E27FC236}">
                <a16:creationId xmlns:a16="http://schemas.microsoft.com/office/drawing/2014/main" id="{9B5E44AE-373B-4ED1-9B58-8E6EE322F807}"/>
              </a:ext>
            </a:extLst>
          </p:cNvPr>
          <p:cNvSpPr>
            <a:spLocks noGrp="1"/>
          </p:cNvSpPr>
          <p:nvPr>
            <p:ph type="title"/>
          </p:nvPr>
        </p:nvSpPr>
        <p:spPr/>
        <p:txBody>
          <a:bodyPr/>
          <a:lstStyle/>
          <a:p>
            <a:r>
              <a:rPr lang="en-US" dirty="0">
                <a:latin typeface="Calibri"/>
                <a:cs typeface="Arial"/>
              </a:rPr>
              <a:t>Section 1: Summarize your District’s Plan</a:t>
            </a:r>
          </a:p>
        </p:txBody>
      </p:sp>
    </p:spTree>
    <p:extLst>
      <p:ext uri="{BB962C8B-B14F-4D97-AF65-F5344CB8AC3E}">
        <p14:creationId xmlns:p14="http://schemas.microsoft.com/office/powerpoint/2010/main" val="28978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15F4-BB17-416E-A13A-C4B4F4D7AB21}"/>
              </a:ext>
            </a:extLst>
          </p:cNvPr>
          <p:cNvSpPr>
            <a:spLocks noGrp="1"/>
          </p:cNvSpPr>
          <p:nvPr>
            <p:ph type="title"/>
          </p:nvPr>
        </p:nvSpPr>
        <p:spPr>
          <a:xfrm>
            <a:off x="176842" y="-1684871"/>
            <a:ext cx="10515600" cy="2852737"/>
          </a:xfrm>
        </p:spPr>
        <p:txBody>
          <a:bodyPr/>
          <a:lstStyle/>
          <a:p>
            <a:r>
              <a:rPr lang="en-US" dirty="0">
                <a:latin typeface="Calibri"/>
                <a:cs typeface="Arial"/>
              </a:rPr>
              <a:t>Plan Submission Guide </a:t>
            </a:r>
            <a:r>
              <a:rPr lang="en-US" dirty="0">
                <a:solidFill>
                  <a:schemeClr val="bg1"/>
                </a:solidFill>
                <a:latin typeface="Calibri"/>
                <a:cs typeface="Arial"/>
              </a:rPr>
              <a:t>Section 2</a:t>
            </a:r>
          </a:p>
        </p:txBody>
      </p:sp>
      <p:sp>
        <p:nvSpPr>
          <p:cNvPr id="3" name="Text Placeholder 2">
            <a:extLst>
              <a:ext uri="{FF2B5EF4-FFF2-40B4-BE49-F238E27FC236}">
                <a16:creationId xmlns:a16="http://schemas.microsoft.com/office/drawing/2014/main" id="{5D01A57E-BF21-48A3-8119-67C58CAAB703}"/>
              </a:ext>
            </a:extLst>
          </p:cNvPr>
          <p:cNvSpPr>
            <a:spLocks noGrp="1"/>
          </p:cNvSpPr>
          <p:nvPr>
            <p:ph type="body" idx="1"/>
          </p:nvPr>
        </p:nvSpPr>
        <p:spPr>
          <a:xfrm>
            <a:off x="176842" y="1296991"/>
            <a:ext cx="10515600" cy="1500187"/>
          </a:xfrm>
        </p:spPr>
        <p:txBody>
          <a:bodyPr vert="horz" lIns="91440" tIns="45720" rIns="91440" bIns="45720" rtlCol="0" anchor="t">
            <a:normAutofit/>
          </a:bodyPr>
          <a:lstStyle/>
          <a:p>
            <a:r>
              <a:rPr lang="en-US" sz="2800">
                <a:latin typeface="Calibri"/>
                <a:cs typeface="Arial"/>
              </a:rPr>
              <a:t>Section 2: Analyze Data and Select Student Groups</a:t>
            </a:r>
            <a:endParaRPr lang="en-US">
              <a:latin typeface="Calibri"/>
              <a:cs typeface="Arial"/>
            </a:endParaRPr>
          </a:p>
        </p:txBody>
      </p:sp>
      <p:pic>
        <p:nvPicPr>
          <p:cNvPr id="4" name="Picture 3">
            <a:extLst>
              <a:ext uri="{FF2B5EF4-FFF2-40B4-BE49-F238E27FC236}">
                <a16:creationId xmlns:a16="http://schemas.microsoft.com/office/drawing/2014/main" id="{A04C4CB3-EC46-077E-5AF5-6B6A91456C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0313" y="1925847"/>
            <a:ext cx="3891412" cy="4817854"/>
          </a:xfrm>
          <a:prstGeom prst="rect">
            <a:avLst/>
          </a:prstGeom>
        </p:spPr>
      </p:pic>
      <p:pic>
        <p:nvPicPr>
          <p:cNvPr id="5" name="Picture 4">
            <a:extLst>
              <a:ext uri="{FF2B5EF4-FFF2-40B4-BE49-F238E27FC236}">
                <a16:creationId xmlns:a16="http://schemas.microsoft.com/office/drawing/2014/main" id="{F26306E3-D2DC-BBFA-9358-D3CE150BF4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1594" y="1930340"/>
            <a:ext cx="3744584" cy="4808867"/>
          </a:xfrm>
          <a:prstGeom prst="rect">
            <a:avLst/>
          </a:prstGeom>
        </p:spPr>
      </p:pic>
      <p:sp>
        <p:nvSpPr>
          <p:cNvPr id="6" name="Rectangle 5">
            <a:extLst>
              <a:ext uri="{FF2B5EF4-FFF2-40B4-BE49-F238E27FC236}">
                <a16:creationId xmlns:a16="http://schemas.microsoft.com/office/drawing/2014/main" id="{19C490E4-C4D3-FB1F-455A-B8A5D8DBE2AE}"/>
              </a:ext>
              <a:ext uri="{C183D7F6-B498-43B3-948B-1728B52AA6E4}">
                <adec:decorative xmlns:adec="http://schemas.microsoft.com/office/drawing/2017/decorative" val="1"/>
              </a:ext>
            </a:extLst>
          </p:cNvPr>
          <p:cNvSpPr/>
          <p:nvPr/>
        </p:nvSpPr>
        <p:spPr>
          <a:xfrm rot="-120000">
            <a:off x="2422117" y="3397453"/>
            <a:ext cx="3790950" cy="1342126"/>
          </a:xfrm>
          <a:prstGeom prst="rect">
            <a:avLst/>
          </a:prstGeom>
          <a:solidFill>
            <a:srgbClr val="ABC4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70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4DD65-64B3-4532-BD33-F5F336FD62EC}"/>
              </a:ext>
            </a:extLst>
          </p:cNvPr>
          <p:cNvSpPr>
            <a:spLocks noGrp="1"/>
          </p:cNvSpPr>
          <p:nvPr>
            <p:ph idx="1"/>
          </p:nvPr>
        </p:nvSpPr>
        <p:spPr>
          <a:xfrm>
            <a:off x="838200" y="2485302"/>
            <a:ext cx="10515600" cy="3654241"/>
          </a:xfrm>
        </p:spPr>
        <p:txBody>
          <a:bodyPr vert="horz" lIns="91440" tIns="45720" rIns="91440" bIns="45720" rtlCol="0" anchor="t">
            <a:normAutofit/>
          </a:bodyPr>
          <a:lstStyle/>
          <a:p>
            <a:pPr>
              <a:buFont typeface="Wingdings" panose="020B0604020202020204" pitchFamily="34" charset="0"/>
              <a:buChar char="Ø"/>
            </a:pPr>
            <a:r>
              <a:rPr lang="en-US">
                <a:latin typeface="Calibri"/>
                <a:cs typeface="Arial"/>
              </a:rPr>
              <a:t>Step 1: Identify disparities in learning experiences and outcomes for student groups </a:t>
            </a:r>
            <a:endParaRPr lang="en-US">
              <a:latin typeface="Calibri"/>
            </a:endParaRPr>
          </a:p>
          <a:p>
            <a:pPr>
              <a:buFont typeface="Wingdings" panose="020B0604020202020204" pitchFamily="34" charset="0"/>
              <a:buChar char="Ø"/>
            </a:pPr>
            <a:endParaRPr lang="en-US">
              <a:latin typeface="Calibri"/>
              <a:cs typeface="Arial"/>
            </a:endParaRPr>
          </a:p>
          <a:p>
            <a:pPr>
              <a:buFont typeface="Wingdings" panose="020B0604020202020204" pitchFamily="34" charset="0"/>
              <a:buChar char="Ø"/>
            </a:pPr>
            <a:r>
              <a:rPr lang="en-US">
                <a:latin typeface="Calibri"/>
                <a:cs typeface="Arial"/>
              </a:rPr>
              <a:t>Step 2: Explore underlying factors contributing to those disparities (that are within district control)</a:t>
            </a:r>
            <a:endParaRPr lang="en-US">
              <a:latin typeface="Calibri"/>
            </a:endParaRPr>
          </a:p>
        </p:txBody>
      </p:sp>
      <p:sp>
        <p:nvSpPr>
          <p:cNvPr id="3" name="Title 2">
            <a:extLst>
              <a:ext uri="{FF2B5EF4-FFF2-40B4-BE49-F238E27FC236}">
                <a16:creationId xmlns:a16="http://schemas.microsoft.com/office/drawing/2014/main" id="{7B2475D8-39BE-4972-A2AD-0E5796315A15}"/>
              </a:ext>
            </a:extLst>
          </p:cNvPr>
          <p:cNvSpPr>
            <a:spLocks noGrp="1"/>
          </p:cNvSpPr>
          <p:nvPr>
            <p:ph type="title"/>
          </p:nvPr>
        </p:nvSpPr>
        <p:spPr/>
        <p:txBody>
          <a:bodyPr>
            <a:noAutofit/>
          </a:bodyPr>
          <a:lstStyle/>
          <a:p>
            <a:r>
              <a:rPr lang="en-US" sz="3600" dirty="0">
                <a:latin typeface="Calibri"/>
                <a:cs typeface="Arial"/>
              </a:rPr>
              <a:t>Section 2: Analyze Data and Select Student Groups</a:t>
            </a:r>
          </a:p>
        </p:txBody>
      </p:sp>
    </p:spTree>
    <p:extLst>
      <p:ext uri="{BB962C8B-B14F-4D97-AF65-F5344CB8AC3E}">
        <p14:creationId xmlns:p14="http://schemas.microsoft.com/office/powerpoint/2010/main" val="213931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0773-0F17-73F0-FCC4-7268497D1FDF}"/>
            </a:ext>
          </a:extLst>
        </p:cNvPr>
        <p:cNvGrpSpPr/>
        <p:nvPr/>
      </p:nvGrpSpPr>
      <p:grpSpPr>
        <a:xfrm>
          <a:off x="0" y="0"/>
          <a:ext cx="0" cy="0"/>
          <a:chOff x="0" y="0"/>
          <a:chExt cx="0" cy="0"/>
        </a:xfrm>
      </p:grpSpPr>
      <p:pic>
        <p:nvPicPr>
          <p:cNvPr id="5" name="Picture 4" descr="Screenshot of Student Outcomes Comparison Tool">
            <a:extLst>
              <a:ext uri="{FF2B5EF4-FFF2-40B4-BE49-F238E27FC236}">
                <a16:creationId xmlns:a16="http://schemas.microsoft.com/office/drawing/2014/main" id="{45877A4C-86AE-9A1D-3953-855167687AFA}"/>
              </a:ext>
            </a:extLst>
          </p:cNvPr>
          <p:cNvPicPr>
            <a:picLocks noChangeAspect="1"/>
          </p:cNvPicPr>
          <p:nvPr/>
        </p:nvPicPr>
        <p:blipFill>
          <a:blip r:embed="rId3"/>
          <a:stretch>
            <a:fillRect/>
          </a:stretch>
        </p:blipFill>
        <p:spPr>
          <a:xfrm>
            <a:off x="1601799" y="1971247"/>
            <a:ext cx="8854020" cy="4472157"/>
          </a:xfrm>
          <a:prstGeom prst="rect">
            <a:avLst/>
          </a:prstGeom>
        </p:spPr>
      </p:pic>
      <p:sp>
        <p:nvSpPr>
          <p:cNvPr id="2" name="Rectangle 1">
            <a:extLst>
              <a:ext uri="{FF2B5EF4-FFF2-40B4-BE49-F238E27FC236}">
                <a16:creationId xmlns:a16="http://schemas.microsoft.com/office/drawing/2014/main" id="{D0DBE3D6-288E-D5B5-A308-911BF0B5104F}"/>
              </a:ext>
            </a:extLst>
          </p:cNvPr>
          <p:cNvSpPr/>
          <p:nvPr/>
        </p:nvSpPr>
        <p:spPr>
          <a:xfrm>
            <a:off x="360461" y="715898"/>
            <a:ext cx="11627502" cy="9222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Calibri" panose="020F0502020204030204"/>
                <a:ea typeface="+mn-ea"/>
                <a:cs typeface="Calibri"/>
                <a:hlinkClick r:id="rId4">
                  <a:extLst>
                    <a:ext uri="{A12FA001-AC4F-418D-AE19-62706E023703}">
                      <ahyp:hlinkClr xmlns:ahyp="http://schemas.microsoft.com/office/drawing/2018/hyperlinkcolor" val="tx"/>
                    </a:ext>
                  </a:extLst>
                </a:hlinkClick>
              </a:rPr>
              <a:t>Student Outcomes Comparison Tool</a:t>
            </a:r>
            <a:endParaRPr lang="en-US" sz="2400" b="1" i="0" u="none" strike="noStrike" kern="1200" cap="none" spc="0" normalizeH="0" baseline="0" noProof="0">
              <a:ln>
                <a:noFill/>
              </a:ln>
              <a:solidFill>
                <a:schemeClr val="tx1"/>
              </a:solidFill>
              <a:effectLst/>
              <a:uLnTx/>
              <a:uFillTx/>
              <a:latin typeface="Calibri" panose="020F0502020204030204"/>
              <a:cs typeface="Calibri"/>
            </a:endParaRPr>
          </a:p>
          <a:p>
            <a:pPr>
              <a:defRPr/>
            </a:pPr>
            <a:r>
              <a:rPr lang="en-US" sz="2000">
                <a:solidFill>
                  <a:prstClr val="white"/>
                </a:solidFill>
                <a:latin typeface="Calibri" panose="020F0502020204030204"/>
                <a:cs typeface="Calibri"/>
              </a:rPr>
              <a:t>Purpose: D</a:t>
            </a:r>
            <a:r>
              <a:rPr lang="en-US" sz="2000">
                <a:solidFill>
                  <a:srgbClr val="FFFFFF"/>
                </a:solidFill>
                <a:latin typeface="Calibri" panose="020F0502020204030204"/>
                <a:cs typeface="Calibri"/>
              </a:rPr>
              <a:t>istricts</a:t>
            </a:r>
            <a:r>
              <a:rPr kumimoji="0" lang="en-US" sz="2000" b="0" i="0" u="none" strike="noStrike" kern="1200" cap="none" spc="0" normalizeH="0" baseline="0" noProof="0">
                <a:ln>
                  <a:noFill/>
                </a:ln>
                <a:solidFill>
                  <a:srgbClr val="FFFFFF"/>
                </a:solidFill>
                <a:effectLst/>
                <a:uLnTx/>
                <a:uFillTx/>
                <a:latin typeface="Calibri" panose="020F0502020204030204"/>
                <a:ea typeface="+mn-ea"/>
                <a:cs typeface="Calibri"/>
              </a:rPr>
              <a:t> can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a:rPr>
              <a:t>review data across student groups for critical indicators to pinpoint where </a:t>
            </a:r>
            <a:r>
              <a:rPr kumimoji="0" lang="en-US" sz="2000" b="0" i="0" u="none" strike="noStrike" kern="1200" cap="none" spc="0" normalizeH="0" baseline="0" noProof="0">
                <a:ln>
                  <a:noFill/>
                </a:ln>
                <a:solidFill>
                  <a:srgbClr val="FFFFFF"/>
                </a:solidFill>
                <a:effectLst/>
                <a:uLnTx/>
                <a:uFillTx/>
                <a:latin typeface="Calibri" panose="020F0502020204030204"/>
                <a:ea typeface="+mn-ea"/>
                <a:cs typeface="Calibri"/>
              </a:rPr>
              <a:t>disparities in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a:rPr>
              <a:t>learning experiences and outcomes are most prominent.</a:t>
            </a:r>
            <a:r>
              <a:rPr lang="en-US" sz="2000">
                <a:solidFill>
                  <a:prstClr val="white"/>
                </a:solidFill>
                <a:latin typeface="Calibri" panose="020F0502020204030204"/>
                <a:cs typeface="Calibri"/>
              </a:rPr>
              <a:t> </a:t>
            </a:r>
            <a:endParaRPr lang="en-US" sz="2000" b="0" i="0" u="none" strike="noStrike" kern="1200" cap="none" spc="0" normalizeH="0" baseline="0" noProof="0">
              <a:ln>
                <a:noFill/>
              </a:ln>
              <a:solidFill>
                <a:prstClr val="white"/>
              </a:solidFill>
              <a:effectLst/>
              <a:uLnTx/>
              <a:uFillTx/>
              <a:latin typeface="Calibri" panose="020F0502020204030204"/>
              <a:cs typeface="Calibri"/>
            </a:endParaRPr>
          </a:p>
        </p:txBody>
      </p:sp>
      <p:sp>
        <p:nvSpPr>
          <p:cNvPr id="6" name="Callout: Left Arrow 5">
            <a:extLst>
              <a:ext uri="{FF2B5EF4-FFF2-40B4-BE49-F238E27FC236}">
                <a16:creationId xmlns:a16="http://schemas.microsoft.com/office/drawing/2014/main" id="{8DAE4BE8-39D2-B8CB-8843-1BC648AC49F0}"/>
              </a:ext>
            </a:extLst>
          </p:cNvPr>
          <p:cNvSpPr/>
          <p:nvPr/>
        </p:nvSpPr>
        <p:spPr>
          <a:xfrm>
            <a:off x="9816703" y="2220515"/>
            <a:ext cx="2381250" cy="3024187"/>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cs typeface="Calibri"/>
              </a:rPr>
              <a:t>Indicators include: </a:t>
            </a:r>
          </a:p>
          <a:p>
            <a:pPr marL="342900" indent="-342900">
              <a:buFont typeface="Wingdings,Sans-Serif"/>
              <a:buChar char="§"/>
            </a:pPr>
            <a:r>
              <a:rPr lang="en-US" sz="1000">
                <a:cs typeface="Calibri"/>
              </a:rPr>
              <a:t>student achievement and growth (MCAS), </a:t>
            </a:r>
          </a:p>
          <a:p>
            <a:pPr marL="342900" indent="-342900">
              <a:buFont typeface="Wingdings,Sans-Serif"/>
              <a:buChar char="§"/>
            </a:pPr>
            <a:r>
              <a:rPr lang="en-US" sz="1000">
                <a:cs typeface="Calibri"/>
              </a:rPr>
              <a:t>chronic absenteeism, </a:t>
            </a:r>
          </a:p>
          <a:p>
            <a:pPr marL="342900" indent="-342900">
              <a:buFont typeface="Wingdings,Sans-Serif"/>
              <a:buChar char="§"/>
            </a:pPr>
            <a:r>
              <a:rPr lang="en-US" sz="1100">
                <a:cs typeface="Calibri"/>
              </a:rPr>
              <a:t>out</a:t>
            </a:r>
            <a:r>
              <a:rPr lang="en-US" sz="1000">
                <a:cs typeface="Calibri"/>
              </a:rPr>
              <a:t> of school suspension rates,</a:t>
            </a:r>
          </a:p>
          <a:p>
            <a:pPr marL="342900" indent="-342900">
              <a:buFont typeface="Wingdings,Sans-Serif"/>
              <a:buChar char="§"/>
            </a:pPr>
            <a:r>
              <a:rPr lang="en-US" sz="1000">
                <a:cs typeface="Calibri"/>
              </a:rPr>
              <a:t>graduation and dropout rates, </a:t>
            </a:r>
          </a:p>
          <a:p>
            <a:pPr marL="342900" indent="-342900">
              <a:buFont typeface="Wingdings,Sans-Serif"/>
              <a:buChar char="§"/>
            </a:pPr>
            <a:r>
              <a:rPr lang="en-US" sz="1000">
                <a:cs typeface="Calibri"/>
              </a:rPr>
              <a:t>ninth grade course passing rate, and </a:t>
            </a:r>
          </a:p>
          <a:p>
            <a:pPr marL="342900" indent="-342900">
              <a:buFont typeface="Wingdings,Sans-Serif"/>
              <a:buChar char="§"/>
            </a:pPr>
            <a:r>
              <a:rPr lang="en-US" sz="1000">
                <a:cs typeface="Calibri"/>
              </a:rPr>
              <a:t>secondary pathways and programs enrollment. </a:t>
            </a:r>
          </a:p>
          <a:p>
            <a:pPr algn="ctr"/>
            <a:endParaRPr lang="en-US">
              <a:cs typeface="Calibri"/>
            </a:endParaRPr>
          </a:p>
        </p:txBody>
      </p:sp>
      <p:sp>
        <p:nvSpPr>
          <p:cNvPr id="7" name="Callout: Right Arrow 6">
            <a:extLst>
              <a:ext uri="{FF2B5EF4-FFF2-40B4-BE49-F238E27FC236}">
                <a16:creationId xmlns:a16="http://schemas.microsoft.com/office/drawing/2014/main" id="{1DC6FCCE-691A-C7DE-7BDB-52C1BC173CF1}"/>
              </a:ext>
            </a:extLst>
          </p:cNvPr>
          <p:cNvSpPr/>
          <p:nvPr/>
        </p:nvSpPr>
        <p:spPr>
          <a:xfrm>
            <a:off x="62072" y="1758462"/>
            <a:ext cx="1539727" cy="180852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a:cs typeface="Calibri"/>
              </a:rPr>
              <a:t>Includes district and statewide "heat maps" that offer an at-a-glance view of student group outcomes across all indicators. </a:t>
            </a:r>
          </a:p>
        </p:txBody>
      </p:sp>
      <p:sp>
        <p:nvSpPr>
          <p:cNvPr id="8" name="Title 7">
            <a:extLst>
              <a:ext uri="{FF2B5EF4-FFF2-40B4-BE49-F238E27FC236}">
                <a16:creationId xmlns:a16="http://schemas.microsoft.com/office/drawing/2014/main" id="{98B4D3FC-D6FD-A3A3-0AFA-11E5EAC9CB33}"/>
              </a:ext>
            </a:extLst>
          </p:cNvPr>
          <p:cNvSpPr>
            <a:spLocks noGrp="1"/>
          </p:cNvSpPr>
          <p:nvPr>
            <p:ph type="title" idx="4294967295"/>
          </p:nvPr>
        </p:nvSpPr>
        <p:spPr>
          <a:xfrm rot="1080000">
            <a:off x="250468" y="3602752"/>
            <a:ext cx="1416843" cy="1845468"/>
          </a:xfrm>
          <a:prstGeom prst="upArrowCallou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lt1"/>
                </a:solidFill>
                <a:effectLst/>
                <a:uLnTx/>
                <a:uFillTx/>
                <a:latin typeface="+mn-lt"/>
                <a:ea typeface="+mn-ea"/>
                <a:cs typeface="Calibri"/>
              </a:rPr>
              <a:t>Provides more detailed outcome data by student group</a:t>
            </a:r>
          </a:p>
        </p:txBody>
      </p:sp>
    </p:spTree>
    <p:extLst>
      <p:ext uri="{BB962C8B-B14F-4D97-AF65-F5344CB8AC3E}">
        <p14:creationId xmlns:p14="http://schemas.microsoft.com/office/powerpoint/2010/main" val="40858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A3BF2-A8FC-4025-9AFD-232B52D73A14}"/>
              </a:ext>
            </a:extLst>
          </p:cNvPr>
          <p:cNvSpPr>
            <a:spLocks noGrp="1"/>
          </p:cNvSpPr>
          <p:nvPr>
            <p:ph idx="1"/>
          </p:nvPr>
        </p:nvSpPr>
        <p:spPr/>
        <p:txBody>
          <a:bodyPr/>
          <a:lstStyle/>
          <a:p>
            <a:r>
              <a:rPr lang="en-US">
                <a:hlinkClick r:id="rId3"/>
              </a:rPr>
              <a:t>Coherence Guidebook</a:t>
            </a:r>
            <a:endParaRPr lang="en-US"/>
          </a:p>
          <a:p>
            <a:pPr marL="0" indent="0">
              <a:buNone/>
            </a:pPr>
            <a:endParaRPr lang="en-US"/>
          </a:p>
          <a:p>
            <a:r>
              <a:rPr lang="en-US">
                <a:hlinkClick r:id="rId4"/>
              </a:rPr>
              <a:t>Equity Pause Protocol</a:t>
            </a:r>
            <a:endParaRPr lang="en-US"/>
          </a:p>
          <a:p>
            <a:pPr marL="0" indent="0">
              <a:buNone/>
            </a:pPr>
            <a:endParaRPr lang="en-US"/>
          </a:p>
          <a:p>
            <a:r>
              <a:rPr lang="en-US">
                <a:hlinkClick r:id="rId5"/>
              </a:rPr>
              <a:t>Analyzing Data for Root Cause </a:t>
            </a:r>
            <a:r>
              <a:rPr lang="en-US"/>
              <a:t>- Planning for Success </a:t>
            </a:r>
          </a:p>
          <a:p>
            <a:endParaRPr lang="en-US"/>
          </a:p>
        </p:txBody>
      </p:sp>
      <p:sp>
        <p:nvSpPr>
          <p:cNvPr id="3" name="Title 2">
            <a:extLst>
              <a:ext uri="{FF2B5EF4-FFF2-40B4-BE49-F238E27FC236}">
                <a16:creationId xmlns:a16="http://schemas.microsoft.com/office/drawing/2014/main" id="{441ABD14-BC0A-41D3-A491-A170BF355513}"/>
              </a:ext>
            </a:extLst>
          </p:cNvPr>
          <p:cNvSpPr>
            <a:spLocks noGrp="1"/>
          </p:cNvSpPr>
          <p:nvPr>
            <p:ph type="title"/>
          </p:nvPr>
        </p:nvSpPr>
        <p:spPr/>
        <p:txBody>
          <a:bodyPr/>
          <a:lstStyle/>
          <a:p>
            <a:r>
              <a:rPr lang="en-US" dirty="0"/>
              <a:t>Exploring underlying causes of disparities</a:t>
            </a:r>
          </a:p>
        </p:txBody>
      </p:sp>
    </p:spTree>
    <p:extLst>
      <p:ext uri="{BB962C8B-B14F-4D97-AF65-F5344CB8AC3E}">
        <p14:creationId xmlns:p14="http://schemas.microsoft.com/office/powerpoint/2010/main" val="126738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49801-AA42-479D-8F75-D386F23F218B}"/>
              </a:ext>
            </a:extLst>
          </p:cNvPr>
          <p:cNvSpPr>
            <a:spLocks noGrp="1"/>
          </p:cNvSpPr>
          <p:nvPr>
            <p:ph idx="1"/>
          </p:nvPr>
        </p:nvSpPr>
        <p:spPr>
          <a:xfrm>
            <a:off x="838200" y="1931342"/>
            <a:ext cx="10515600" cy="4052559"/>
          </a:xfrm>
        </p:spPr>
        <p:txBody>
          <a:bodyPr vert="horz" lIns="91440" tIns="45720" rIns="91440" bIns="45720" rtlCol="0" anchor="t">
            <a:normAutofit fontScale="92500" lnSpcReduction="20000"/>
          </a:bodyPr>
          <a:lstStyle/>
          <a:p>
            <a:pPr>
              <a:buFont typeface="Wingdings" panose="05000000000000000000" pitchFamily="2" charset="2"/>
              <a:buChar char="Ø"/>
            </a:pPr>
            <a:r>
              <a:rPr lang="en-US">
                <a:latin typeface="Calibri"/>
                <a:cs typeface="Arial"/>
              </a:rPr>
              <a:t>Where did you observe the most concerning disparities in student learning experiences and outcomes?  </a:t>
            </a:r>
            <a:endParaRPr lang="en-US">
              <a:latin typeface="Calibri"/>
            </a:endParaRPr>
          </a:p>
          <a:p>
            <a:pPr lvl="1">
              <a:buFont typeface="Wingdings" panose="05000000000000000000" pitchFamily="2" charset="2"/>
              <a:buChar char="§"/>
            </a:pPr>
            <a:r>
              <a:rPr lang="en-US">
                <a:latin typeface="Calibri"/>
                <a:cs typeface="Arial"/>
              </a:rPr>
              <a:t>On which measures and for which student group(s)? </a:t>
            </a:r>
            <a:endParaRPr lang="en-US">
              <a:latin typeface="Calibri"/>
            </a:endParaRPr>
          </a:p>
          <a:p>
            <a:pPr marL="457200" lvl="1" indent="0">
              <a:buNone/>
            </a:pPr>
            <a:endParaRPr lang="en-US">
              <a:latin typeface="Calibri"/>
            </a:endParaRPr>
          </a:p>
          <a:p>
            <a:pPr>
              <a:buFont typeface="Wingdings" panose="05000000000000000000" pitchFamily="2" charset="2"/>
              <a:buChar char="Ø"/>
            </a:pPr>
            <a:r>
              <a:rPr lang="en-US">
                <a:latin typeface="Calibri"/>
                <a:cs typeface="Arial"/>
              </a:rPr>
              <a:t>What does your deeper analysis suggest are:</a:t>
            </a:r>
          </a:p>
          <a:p>
            <a:pPr lvl="1">
              <a:buFont typeface="Wingdings" panose="05000000000000000000" pitchFamily="2" charset="2"/>
              <a:buChar char="§"/>
            </a:pPr>
            <a:r>
              <a:rPr lang="en-US">
                <a:latin typeface="Calibri"/>
                <a:cs typeface="Arial"/>
              </a:rPr>
              <a:t> the underlying factors (within district and school influence) that contribute most to the causes of these disparities?</a:t>
            </a:r>
          </a:p>
          <a:p>
            <a:pPr lvl="1">
              <a:buFont typeface="Wingdings" panose="05000000000000000000" pitchFamily="2" charset="2"/>
              <a:buChar char="§"/>
            </a:pPr>
            <a:r>
              <a:rPr lang="en-US">
                <a:latin typeface="Calibri"/>
                <a:cs typeface="Arial"/>
              </a:rPr>
              <a:t>the best evidence-based strategies and approaches to address them?</a:t>
            </a:r>
          </a:p>
          <a:p>
            <a:pPr marL="457200" lvl="1" indent="0">
              <a:buNone/>
            </a:pPr>
            <a:endParaRPr lang="en-US">
              <a:latin typeface="Calibri"/>
            </a:endParaRPr>
          </a:p>
          <a:p>
            <a:pPr>
              <a:buFont typeface="Wingdings" panose="05000000000000000000" pitchFamily="2" charset="2"/>
              <a:buChar char="Ø"/>
            </a:pPr>
            <a:r>
              <a:rPr lang="en-US">
                <a:latin typeface="Calibri"/>
                <a:cs typeface="Arial"/>
              </a:rPr>
              <a:t>Which student groups will require focused support for rapid improvement as you implement your evidence-based programs over the next three years  (check box)</a:t>
            </a:r>
            <a:endParaRPr lang="en-US">
              <a:latin typeface="Calibri"/>
            </a:endParaRPr>
          </a:p>
        </p:txBody>
      </p:sp>
      <p:sp>
        <p:nvSpPr>
          <p:cNvPr id="3" name="Title 2">
            <a:extLst>
              <a:ext uri="{FF2B5EF4-FFF2-40B4-BE49-F238E27FC236}">
                <a16:creationId xmlns:a16="http://schemas.microsoft.com/office/drawing/2014/main" id="{0DFED84B-69B2-4310-9ED8-42A722CC5FB4}"/>
              </a:ext>
            </a:extLst>
          </p:cNvPr>
          <p:cNvSpPr>
            <a:spLocks noGrp="1"/>
          </p:cNvSpPr>
          <p:nvPr>
            <p:ph type="title"/>
          </p:nvPr>
        </p:nvSpPr>
        <p:spPr/>
        <p:txBody>
          <a:bodyPr>
            <a:normAutofit/>
          </a:bodyPr>
          <a:lstStyle/>
          <a:p>
            <a:r>
              <a:rPr lang="en-US">
                <a:latin typeface="Calibri"/>
                <a:cs typeface="Arial"/>
              </a:rPr>
              <a:t>Section 2: Submission Questions in GEM$</a:t>
            </a:r>
          </a:p>
        </p:txBody>
      </p:sp>
    </p:spTree>
    <p:extLst>
      <p:ext uri="{BB962C8B-B14F-4D97-AF65-F5344CB8AC3E}">
        <p14:creationId xmlns:p14="http://schemas.microsoft.com/office/powerpoint/2010/main" val="254040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15F4-BB17-416E-A13A-C4B4F4D7AB21}"/>
              </a:ext>
            </a:extLst>
          </p:cNvPr>
          <p:cNvSpPr>
            <a:spLocks noGrp="1"/>
          </p:cNvSpPr>
          <p:nvPr>
            <p:ph type="title"/>
          </p:nvPr>
        </p:nvSpPr>
        <p:spPr>
          <a:xfrm>
            <a:off x="176842" y="-1684871"/>
            <a:ext cx="10515600" cy="2852737"/>
          </a:xfrm>
        </p:spPr>
        <p:txBody>
          <a:bodyPr/>
          <a:lstStyle/>
          <a:p>
            <a:r>
              <a:rPr lang="en-US" dirty="0">
                <a:latin typeface="Calibri"/>
                <a:cs typeface="Arial"/>
              </a:rPr>
              <a:t>Plan Submission Guide </a:t>
            </a:r>
            <a:r>
              <a:rPr lang="en-US" dirty="0">
                <a:solidFill>
                  <a:schemeClr val="bg1"/>
                </a:solidFill>
                <a:latin typeface="Calibri"/>
                <a:cs typeface="Arial"/>
              </a:rPr>
              <a:t>Section 3</a:t>
            </a:r>
          </a:p>
        </p:txBody>
      </p:sp>
      <p:sp>
        <p:nvSpPr>
          <p:cNvPr id="3" name="Text Placeholder 2">
            <a:extLst>
              <a:ext uri="{FF2B5EF4-FFF2-40B4-BE49-F238E27FC236}">
                <a16:creationId xmlns:a16="http://schemas.microsoft.com/office/drawing/2014/main" id="{5D01A57E-BF21-48A3-8119-67C58CAAB703}"/>
              </a:ext>
            </a:extLst>
          </p:cNvPr>
          <p:cNvSpPr>
            <a:spLocks noGrp="1"/>
          </p:cNvSpPr>
          <p:nvPr>
            <p:ph type="body" idx="1"/>
          </p:nvPr>
        </p:nvSpPr>
        <p:spPr>
          <a:xfrm>
            <a:off x="176842" y="1296991"/>
            <a:ext cx="10515600" cy="1500187"/>
          </a:xfrm>
        </p:spPr>
        <p:txBody>
          <a:bodyPr vert="horz" lIns="91440" tIns="45720" rIns="91440" bIns="45720" rtlCol="0" anchor="t">
            <a:normAutofit/>
          </a:bodyPr>
          <a:lstStyle/>
          <a:p>
            <a:r>
              <a:rPr lang="en-US">
                <a:latin typeface="Calibri"/>
                <a:cs typeface="Arial"/>
              </a:rPr>
              <a:t>Section 3: Setting Ambitious Targets for 3-year Improvement</a:t>
            </a:r>
          </a:p>
        </p:txBody>
      </p:sp>
      <p:pic>
        <p:nvPicPr>
          <p:cNvPr id="4" name="Picture 3">
            <a:extLst>
              <a:ext uri="{FF2B5EF4-FFF2-40B4-BE49-F238E27FC236}">
                <a16:creationId xmlns:a16="http://schemas.microsoft.com/office/drawing/2014/main" id="{A04C4CB3-EC46-077E-5AF5-6B6A91456C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0313" y="1925847"/>
            <a:ext cx="3891412" cy="4817854"/>
          </a:xfrm>
          <a:prstGeom prst="rect">
            <a:avLst/>
          </a:prstGeom>
        </p:spPr>
      </p:pic>
      <p:pic>
        <p:nvPicPr>
          <p:cNvPr id="5" name="Picture 4">
            <a:extLst>
              <a:ext uri="{FF2B5EF4-FFF2-40B4-BE49-F238E27FC236}">
                <a16:creationId xmlns:a16="http://schemas.microsoft.com/office/drawing/2014/main" id="{F26306E3-D2DC-BBFA-9358-D3CE150BF4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1594" y="1930340"/>
            <a:ext cx="3744584" cy="4808867"/>
          </a:xfrm>
          <a:prstGeom prst="rect">
            <a:avLst/>
          </a:prstGeom>
        </p:spPr>
      </p:pic>
      <p:sp>
        <p:nvSpPr>
          <p:cNvPr id="6" name="Rectangle 5">
            <a:extLst>
              <a:ext uri="{FF2B5EF4-FFF2-40B4-BE49-F238E27FC236}">
                <a16:creationId xmlns:a16="http://schemas.microsoft.com/office/drawing/2014/main" id="{19C490E4-C4D3-FB1F-455A-B8A5D8DBE2AE}"/>
              </a:ext>
              <a:ext uri="{C183D7F6-B498-43B3-948B-1728B52AA6E4}">
                <adec:decorative xmlns:adec="http://schemas.microsoft.com/office/drawing/2017/decorative" val="1"/>
              </a:ext>
            </a:extLst>
          </p:cNvPr>
          <p:cNvSpPr/>
          <p:nvPr/>
        </p:nvSpPr>
        <p:spPr>
          <a:xfrm rot="-120000">
            <a:off x="2387749" y="4710119"/>
            <a:ext cx="3517710" cy="1633684"/>
          </a:xfrm>
          <a:prstGeom prst="rect">
            <a:avLst/>
          </a:prstGeom>
          <a:solidFill>
            <a:srgbClr val="ABC4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41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332AF-6CD8-4E87-84CA-CA0DFC7E9248}"/>
              </a:ext>
            </a:extLst>
          </p:cNvPr>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Ø"/>
            </a:pPr>
            <a:r>
              <a:rPr lang="en-US">
                <a:latin typeface="Calibri"/>
                <a:cs typeface="Arial"/>
              </a:rPr>
              <a:t>Targets are required by SOA Legislation</a:t>
            </a:r>
          </a:p>
          <a:p>
            <a:pPr marL="0" indent="0">
              <a:buNone/>
            </a:pPr>
            <a:endParaRPr lang="en-US">
              <a:latin typeface="Calibri"/>
            </a:endParaRPr>
          </a:p>
          <a:p>
            <a:pPr>
              <a:buFont typeface="Wingdings" panose="05000000000000000000" pitchFamily="2" charset="2"/>
              <a:buChar char="Ø"/>
            </a:pPr>
            <a:r>
              <a:rPr lang="en-US">
                <a:latin typeface="Calibri"/>
                <a:cs typeface="Arial"/>
              </a:rPr>
              <a:t>3-year improvement targets in ELA and math for the lowest performing student group established by DESE will be used to assess individual district and state progress over time</a:t>
            </a:r>
          </a:p>
          <a:p>
            <a:pPr lvl="1">
              <a:buFont typeface="Wingdings" panose="05000000000000000000" pitchFamily="2" charset="2"/>
              <a:buChar char="§"/>
            </a:pPr>
            <a:endParaRPr lang="en-US">
              <a:latin typeface="Calibri"/>
            </a:endParaRPr>
          </a:p>
          <a:p>
            <a:pPr>
              <a:buFont typeface="Wingdings" panose="05000000000000000000" pitchFamily="2" charset="2"/>
              <a:buChar char="Ø"/>
            </a:pPr>
            <a:r>
              <a:rPr lang="en-US">
                <a:latin typeface="Calibri"/>
                <a:cs typeface="Arial"/>
              </a:rPr>
              <a:t>Districts have the option of setting rigorous 3-year targets for a single student group</a:t>
            </a:r>
          </a:p>
          <a:p>
            <a:pPr marL="0" indent="0">
              <a:buNone/>
            </a:pPr>
            <a:endParaRPr lang="en-US">
              <a:latin typeface="Calibri"/>
              <a:cs typeface="Arial"/>
            </a:endParaRPr>
          </a:p>
          <a:p>
            <a:pPr>
              <a:buFont typeface="Wingdings" panose="05000000000000000000" pitchFamily="2" charset="2"/>
              <a:buChar char="Ø"/>
            </a:pPr>
            <a:r>
              <a:rPr lang="en-US">
                <a:latin typeface="Calibri"/>
                <a:cs typeface="Arial"/>
              </a:rPr>
              <a:t>Anticipated release of individual district targets:  late January </a:t>
            </a:r>
          </a:p>
          <a:p>
            <a:pPr marL="0" indent="0">
              <a:buNone/>
            </a:pPr>
            <a:endParaRPr lang="en-US"/>
          </a:p>
          <a:p>
            <a:pPr>
              <a:buFont typeface="Wingdings" panose="05000000000000000000" pitchFamily="2" charset="2"/>
              <a:buChar char="Ø"/>
            </a:pPr>
            <a:endParaRPr lang="en-US"/>
          </a:p>
        </p:txBody>
      </p:sp>
      <p:sp>
        <p:nvSpPr>
          <p:cNvPr id="3" name="Title 2">
            <a:extLst>
              <a:ext uri="{FF2B5EF4-FFF2-40B4-BE49-F238E27FC236}">
                <a16:creationId xmlns:a16="http://schemas.microsoft.com/office/drawing/2014/main" id="{EEC9BA71-561D-41D5-AA2C-CCD7767ADAD7}"/>
              </a:ext>
            </a:extLst>
          </p:cNvPr>
          <p:cNvSpPr>
            <a:spLocks noGrp="1"/>
          </p:cNvSpPr>
          <p:nvPr>
            <p:ph type="title"/>
          </p:nvPr>
        </p:nvSpPr>
        <p:spPr/>
        <p:txBody>
          <a:bodyPr>
            <a:normAutofit fontScale="90000"/>
          </a:bodyPr>
          <a:lstStyle/>
          <a:p>
            <a:r>
              <a:rPr lang="en-US" dirty="0">
                <a:latin typeface="Calibri"/>
                <a:cs typeface="Arial"/>
              </a:rPr>
              <a:t>Section 3: Setting Ambitious Targets for 3-year Improvement</a:t>
            </a:r>
          </a:p>
        </p:txBody>
      </p:sp>
    </p:spTree>
    <p:extLst>
      <p:ext uri="{BB962C8B-B14F-4D97-AF65-F5344CB8AC3E}">
        <p14:creationId xmlns:p14="http://schemas.microsoft.com/office/powerpoint/2010/main" val="133727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B26AD3-1A01-4DC3-9CF9-E5E703961A96}"/>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a:latin typeface="Calibri"/>
                <a:cs typeface="Arial"/>
              </a:rPr>
              <a:t>We will be recording today’s webinar</a:t>
            </a:r>
          </a:p>
          <a:p>
            <a:pPr lvl="1">
              <a:buFont typeface="Wingdings" panose="05000000000000000000" pitchFamily="2" charset="2"/>
              <a:buChar char="§"/>
            </a:pPr>
            <a:r>
              <a:rPr lang="en-US">
                <a:latin typeface="Calibri"/>
                <a:cs typeface="Arial"/>
              </a:rPr>
              <a:t>Recording and slide deck will be posted on </a:t>
            </a:r>
            <a:r>
              <a:rPr lang="en-US">
                <a:latin typeface="Calibri"/>
                <a:cs typeface="Arial"/>
                <a:hlinkClick r:id="rId3"/>
              </a:rPr>
              <a:t>SOA</a:t>
            </a:r>
            <a:r>
              <a:rPr lang="en-US">
                <a:latin typeface="Calibri"/>
                <a:cs typeface="Arial"/>
              </a:rPr>
              <a:t> </a:t>
            </a:r>
            <a:r>
              <a:rPr lang="en-US">
                <a:latin typeface="Calibri"/>
                <a:cs typeface="Arial"/>
                <a:hlinkClick r:id="rId3"/>
              </a:rPr>
              <a:t>Website</a:t>
            </a:r>
            <a:endParaRPr lang="en-US">
              <a:latin typeface="Calibri"/>
              <a:cs typeface="Arial"/>
            </a:endParaRPr>
          </a:p>
          <a:p>
            <a:pPr lvl="1">
              <a:buFont typeface="Wingdings" panose="05000000000000000000" pitchFamily="2" charset="2"/>
              <a:buChar char="§"/>
            </a:pPr>
            <a:endParaRPr lang="en-US">
              <a:latin typeface="Calibri"/>
            </a:endParaRPr>
          </a:p>
          <a:p>
            <a:pPr>
              <a:buFont typeface="Wingdings" panose="05000000000000000000" pitchFamily="2" charset="2"/>
              <a:buChar char="Ø"/>
            </a:pPr>
            <a:r>
              <a:rPr lang="en-US">
                <a:latin typeface="Calibri"/>
                <a:cs typeface="Arial"/>
              </a:rPr>
              <a:t>Feel free to share questions in chat throughout the presentation</a:t>
            </a:r>
          </a:p>
          <a:p>
            <a:pPr>
              <a:buFont typeface="Wingdings" panose="05000000000000000000" pitchFamily="2" charset="2"/>
              <a:buChar char="Ø"/>
            </a:pPr>
            <a:endParaRPr lang="en-US">
              <a:latin typeface="Calibri"/>
            </a:endParaRPr>
          </a:p>
          <a:p>
            <a:pPr>
              <a:buFont typeface="Wingdings" panose="05000000000000000000" pitchFamily="2" charset="2"/>
              <a:buChar char="Ø"/>
            </a:pPr>
            <a:r>
              <a:rPr lang="en-US">
                <a:latin typeface="Calibri"/>
                <a:cs typeface="Arial"/>
              </a:rPr>
              <a:t>Please let us know who is joining us today by entering your name and district in Chat.</a:t>
            </a:r>
          </a:p>
          <a:p>
            <a:pPr>
              <a:buFont typeface="Wingdings" panose="05000000000000000000" pitchFamily="2" charset="2"/>
              <a:buChar char="Ø"/>
            </a:pPr>
            <a:endParaRPr lang="en-US"/>
          </a:p>
          <a:p>
            <a:pPr>
              <a:buFont typeface="Wingdings" panose="05000000000000000000" pitchFamily="2" charset="2"/>
              <a:buChar char="Ø"/>
            </a:pPr>
            <a:endParaRPr lang="en-US"/>
          </a:p>
          <a:p>
            <a:pPr marL="0" indent="0">
              <a:buNone/>
            </a:pPr>
            <a:endParaRPr lang="en-US"/>
          </a:p>
          <a:p>
            <a:pPr>
              <a:buFont typeface="Wingdings" panose="05000000000000000000" pitchFamily="2" charset="2"/>
              <a:buChar char="Ø"/>
            </a:pPr>
            <a:endParaRPr lang="en-US"/>
          </a:p>
        </p:txBody>
      </p:sp>
      <p:sp>
        <p:nvSpPr>
          <p:cNvPr id="3" name="Title 2">
            <a:extLst>
              <a:ext uri="{FF2B5EF4-FFF2-40B4-BE49-F238E27FC236}">
                <a16:creationId xmlns:a16="http://schemas.microsoft.com/office/drawing/2014/main" id="{ADF565A2-AA01-4A22-9903-8ADBFF15A6FD}"/>
              </a:ext>
            </a:extLst>
          </p:cNvPr>
          <p:cNvSpPr>
            <a:spLocks noGrp="1"/>
          </p:cNvSpPr>
          <p:nvPr>
            <p:ph type="title"/>
          </p:nvPr>
        </p:nvSpPr>
        <p:spPr/>
        <p:txBody>
          <a:bodyPr>
            <a:normAutofit/>
          </a:bodyPr>
          <a:lstStyle/>
          <a:p>
            <a:r>
              <a:rPr lang="en-US" dirty="0"/>
              <a:t>Before we get started </a:t>
            </a:r>
          </a:p>
        </p:txBody>
      </p:sp>
    </p:spTree>
    <p:extLst>
      <p:ext uri="{BB962C8B-B14F-4D97-AF65-F5344CB8AC3E}">
        <p14:creationId xmlns:p14="http://schemas.microsoft.com/office/powerpoint/2010/main" val="139075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15F4-BB17-416E-A13A-C4B4F4D7AB21}"/>
              </a:ext>
            </a:extLst>
          </p:cNvPr>
          <p:cNvSpPr>
            <a:spLocks noGrp="1"/>
          </p:cNvSpPr>
          <p:nvPr>
            <p:ph type="title"/>
          </p:nvPr>
        </p:nvSpPr>
        <p:spPr>
          <a:xfrm>
            <a:off x="176842" y="114299"/>
            <a:ext cx="10515600" cy="1811546"/>
          </a:xfrm>
        </p:spPr>
        <p:txBody>
          <a:bodyPr>
            <a:normAutofit fontScale="90000"/>
          </a:bodyPr>
          <a:lstStyle/>
          <a:p>
            <a:r>
              <a:rPr lang="en-US" dirty="0">
                <a:latin typeface="Calibri"/>
                <a:cs typeface="Arial"/>
              </a:rPr>
              <a:t>Plan Submission Guide </a:t>
            </a:r>
            <a:br>
              <a:rPr lang="en-US" dirty="0">
                <a:latin typeface="Calibri"/>
                <a:cs typeface="Arial"/>
              </a:rPr>
            </a:br>
            <a:r>
              <a:rPr lang="en-US" sz="3100" dirty="0">
                <a:latin typeface="Arial"/>
                <a:cs typeface="Arial"/>
              </a:rPr>
              <a:t>Section 4: Engage Families/Caregivers and other Stakeholders</a:t>
            </a:r>
            <a:br>
              <a:rPr lang="en-US" dirty="0">
                <a:latin typeface="Arial"/>
                <a:cs typeface="Arial"/>
              </a:rPr>
            </a:br>
            <a:endParaRPr lang="en-US" dirty="0">
              <a:latin typeface="Calibri"/>
              <a:cs typeface="Arial"/>
            </a:endParaRPr>
          </a:p>
        </p:txBody>
      </p:sp>
      <p:pic>
        <p:nvPicPr>
          <p:cNvPr id="4" name="Picture 3">
            <a:extLst>
              <a:ext uri="{FF2B5EF4-FFF2-40B4-BE49-F238E27FC236}">
                <a16:creationId xmlns:a16="http://schemas.microsoft.com/office/drawing/2014/main" id="{A04C4CB3-EC46-077E-5AF5-6B6A91456C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0313" y="1925847"/>
            <a:ext cx="3891412" cy="4817854"/>
          </a:xfrm>
          <a:prstGeom prst="rect">
            <a:avLst/>
          </a:prstGeom>
        </p:spPr>
      </p:pic>
      <p:pic>
        <p:nvPicPr>
          <p:cNvPr id="5" name="Picture 4">
            <a:extLst>
              <a:ext uri="{FF2B5EF4-FFF2-40B4-BE49-F238E27FC236}">
                <a16:creationId xmlns:a16="http://schemas.microsoft.com/office/drawing/2014/main" id="{F26306E3-D2DC-BBFA-9358-D3CE150BF4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1594" y="1930340"/>
            <a:ext cx="3744584" cy="4808867"/>
          </a:xfrm>
          <a:prstGeom prst="rect">
            <a:avLst/>
          </a:prstGeom>
        </p:spPr>
      </p:pic>
      <p:sp>
        <p:nvSpPr>
          <p:cNvPr id="6" name="Rectangle 5">
            <a:extLst>
              <a:ext uri="{FF2B5EF4-FFF2-40B4-BE49-F238E27FC236}">
                <a16:creationId xmlns:a16="http://schemas.microsoft.com/office/drawing/2014/main" id="{19C490E4-C4D3-FB1F-455A-B8A5D8DBE2AE}"/>
              </a:ext>
              <a:ext uri="{C183D7F6-B498-43B3-948B-1728B52AA6E4}">
                <adec:decorative xmlns:adec="http://schemas.microsoft.com/office/drawing/2017/decorative" val="1"/>
              </a:ext>
            </a:extLst>
          </p:cNvPr>
          <p:cNvSpPr/>
          <p:nvPr/>
        </p:nvSpPr>
        <p:spPr>
          <a:xfrm rot="-120000">
            <a:off x="6707924" y="1986633"/>
            <a:ext cx="3517710" cy="1955463"/>
          </a:xfrm>
          <a:prstGeom prst="rect">
            <a:avLst/>
          </a:prstGeom>
          <a:solidFill>
            <a:srgbClr val="ABC4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40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C840C2-31A9-4D0B-A3E4-2C6CFCE3165E}"/>
              </a:ext>
            </a:extLst>
          </p:cNvPr>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Ø"/>
            </a:pPr>
            <a:r>
              <a:rPr lang="en-US" sz="2400">
                <a:latin typeface="Arial"/>
                <a:cs typeface="Arial"/>
              </a:rPr>
              <a:t>Describe approaches used to regularly and meaningfully engage families/caregivers about how best to address their students’ need</a:t>
            </a:r>
          </a:p>
          <a:p>
            <a:pPr lvl="1">
              <a:buFont typeface="Wingdings" panose="05000000000000000000" pitchFamily="2" charset="2"/>
              <a:buChar char="§"/>
            </a:pPr>
            <a:r>
              <a:rPr lang="en-US" sz="2000"/>
              <a:t>Highlight specific approaches with families/caregivers of student groups experiencing the greatest disparities</a:t>
            </a:r>
          </a:p>
          <a:p>
            <a:pPr lvl="1">
              <a:buFont typeface="Wingdings" panose="05000000000000000000" pitchFamily="2" charset="2"/>
              <a:buChar char="§"/>
            </a:pPr>
            <a:r>
              <a:rPr lang="en-US" sz="2100"/>
              <a:t>Indicate how you will measure increases and improvements in meaningful engagement with families/caregivers of student groups experiencing</a:t>
            </a:r>
          </a:p>
          <a:p>
            <a:pPr>
              <a:buFont typeface="Wingdings" panose="05000000000000000000" pitchFamily="2" charset="2"/>
              <a:buChar char="Ø"/>
            </a:pPr>
            <a:endParaRPr lang="en-US" sz="2400">
              <a:latin typeface="Arial"/>
              <a:cs typeface="Arial"/>
            </a:endParaRPr>
          </a:p>
          <a:p>
            <a:pPr>
              <a:buFont typeface="Wingdings" panose="05000000000000000000" pitchFamily="2" charset="2"/>
              <a:buChar char="Ø"/>
            </a:pPr>
            <a:r>
              <a:rPr lang="en-US" sz="2400">
                <a:latin typeface="Arial"/>
                <a:cs typeface="Arial"/>
              </a:rPr>
              <a:t>Describe the ways in which you engaged different stakeholder groups in the development of your SOA plan</a:t>
            </a:r>
          </a:p>
          <a:p>
            <a:pPr marL="0" indent="0">
              <a:buNone/>
            </a:pPr>
            <a:endParaRPr lang="en-US" sz="2400">
              <a:latin typeface="Arial"/>
              <a:cs typeface="Arial"/>
            </a:endParaRPr>
          </a:p>
          <a:p>
            <a:pPr>
              <a:buFont typeface="Wingdings" panose="05000000000000000000" pitchFamily="2" charset="2"/>
              <a:buChar char="Ø"/>
            </a:pPr>
            <a:r>
              <a:rPr lang="en-US" sz="2400">
                <a:latin typeface="Arial"/>
                <a:cs typeface="Arial"/>
              </a:rPr>
              <a:t>Confirm your district has engaged with specific stakeholders in developing the plan as required by law</a:t>
            </a:r>
          </a:p>
          <a:p>
            <a:pPr lvl="1">
              <a:buFont typeface="Wingdings" panose="05000000000000000000" pitchFamily="2" charset="2"/>
              <a:buChar char="§"/>
            </a:pPr>
            <a:endParaRPr lang="en-US" sz="2000"/>
          </a:p>
        </p:txBody>
      </p:sp>
      <p:sp>
        <p:nvSpPr>
          <p:cNvPr id="3" name="Title 2">
            <a:extLst>
              <a:ext uri="{FF2B5EF4-FFF2-40B4-BE49-F238E27FC236}">
                <a16:creationId xmlns:a16="http://schemas.microsoft.com/office/drawing/2014/main" id="{E55D625A-FB05-4615-A9FF-8C5C1A7CF3D1}"/>
              </a:ext>
            </a:extLst>
          </p:cNvPr>
          <p:cNvSpPr>
            <a:spLocks noGrp="1"/>
          </p:cNvSpPr>
          <p:nvPr>
            <p:ph type="title"/>
          </p:nvPr>
        </p:nvSpPr>
        <p:spPr/>
        <p:txBody>
          <a:bodyPr>
            <a:normAutofit/>
          </a:bodyPr>
          <a:lstStyle/>
          <a:p>
            <a:r>
              <a:rPr lang="en-US" sz="3200" dirty="0"/>
              <a:t>Section 4:  Engage Families/Caregivers and other Stakeholders</a:t>
            </a:r>
          </a:p>
        </p:txBody>
      </p:sp>
    </p:spTree>
    <p:extLst>
      <p:ext uri="{BB962C8B-B14F-4D97-AF65-F5344CB8AC3E}">
        <p14:creationId xmlns:p14="http://schemas.microsoft.com/office/powerpoint/2010/main" val="120598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B1569-AD3C-4F1A-8D78-BCBBFD287A0C}"/>
              </a:ext>
            </a:extLst>
          </p:cNvPr>
          <p:cNvSpPr>
            <a:spLocks noGrp="1"/>
          </p:cNvSpPr>
          <p:nvPr>
            <p:ph idx="1"/>
          </p:nvPr>
        </p:nvSpPr>
        <p:spPr/>
        <p:txBody>
          <a:bodyPr/>
          <a:lstStyle/>
          <a:p>
            <a:pPr marL="0" indent="0">
              <a:buNone/>
            </a:pPr>
            <a:endParaRPr lang="en-US" sz="2400">
              <a:latin typeface="Arial"/>
              <a:cs typeface="Arial"/>
            </a:endParaRPr>
          </a:p>
        </p:txBody>
      </p:sp>
      <p:sp>
        <p:nvSpPr>
          <p:cNvPr id="3" name="Title 2">
            <a:extLst>
              <a:ext uri="{FF2B5EF4-FFF2-40B4-BE49-F238E27FC236}">
                <a16:creationId xmlns:a16="http://schemas.microsoft.com/office/drawing/2014/main" id="{DDE003D1-B8E1-48A4-A8BE-68E9042507B7}"/>
              </a:ext>
            </a:extLst>
          </p:cNvPr>
          <p:cNvSpPr>
            <a:spLocks noGrp="1"/>
          </p:cNvSpPr>
          <p:nvPr>
            <p:ph type="title"/>
          </p:nvPr>
        </p:nvSpPr>
        <p:spPr/>
        <p:txBody>
          <a:bodyPr/>
          <a:lstStyle/>
          <a:p>
            <a:r>
              <a:rPr lang="en-US" dirty="0"/>
              <a:t>Engage family and caregivers</a:t>
            </a:r>
          </a:p>
        </p:txBody>
      </p:sp>
      <p:pic>
        <p:nvPicPr>
          <p:cNvPr id="5" name="Picture 4" descr="A screenshot of the webpage: Better together: Massachusetts Family School Partnership Fundamentals">
            <a:extLst>
              <a:ext uri="{FF2B5EF4-FFF2-40B4-BE49-F238E27FC236}">
                <a16:creationId xmlns:a16="http://schemas.microsoft.com/office/drawing/2014/main" id="{E5755868-C08E-47FB-A961-0155C9654539}"/>
              </a:ext>
            </a:extLst>
          </p:cNvPr>
          <p:cNvPicPr>
            <a:picLocks noChangeAspect="1"/>
          </p:cNvPicPr>
          <p:nvPr/>
        </p:nvPicPr>
        <p:blipFill>
          <a:blip r:embed="rId3"/>
          <a:stretch>
            <a:fillRect/>
          </a:stretch>
        </p:blipFill>
        <p:spPr>
          <a:xfrm>
            <a:off x="5191799" y="2086984"/>
            <a:ext cx="5736613" cy="2670546"/>
          </a:xfrm>
          <a:prstGeom prst="rect">
            <a:avLst/>
          </a:prstGeom>
        </p:spPr>
      </p:pic>
      <p:pic>
        <p:nvPicPr>
          <p:cNvPr id="6" name="Picture 5" descr="Office of Student and Family Support (SFS)&#10;&#10;Family Engagement Initiatives and Resources">
            <a:extLst>
              <a:ext uri="{FF2B5EF4-FFF2-40B4-BE49-F238E27FC236}">
                <a16:creationId xmlns:a16="http://schemas.microsoft.com/office/drawing/2014/main" id="{1BB7569C-75CD-4E72-9FAF-B38CB16467F0}"/>
              </a:ext>
            </a:extLst>
          </p:cNvPr>
          <p:cNvPicPr>
            <a:picLocks noChangeAspect="1"/>
          </p:cNvPicPr>
          <p:nvPr/>
        </p:nvPicPr>
        <p:blipFill>
          <a:blip r:embed="rId4"/>
          <a:stretch>
            <a:fillRect/>
          </a:stretch>
        </p:blipFill>
        <p:spPr>
          <a:xfrm>
            <a:off x="838201" y="1996397"/>
            <a:ext cx="4387910" cy="1432603"/>
          </a:xfrm>
          <a:prstGeom prst="rect">
            <a:avLst/>
          </a:prstGeom>
        </p:spPr>
      </p:pic>
    </p:spTree>
    <p:extLst>
      <p:ext uri="{BB962C8B-B14F-4D97-AF65-F5344CB8AC3E}">
        <p14:creationId xmlns:p14="http://schemas.microsoft.com/office/powerpoint/2010/main" val="393538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1BBF72-16EA-4965-90C4-1FC7785C958A}"/>
              </a:ext>
            </a:extLst>
          </p:cNvPr>
          <p:cNvSpPr>
            <a:spLocks noGrp="1"/>
          </p:cNvSpPr>
          <p:nvPr>
            <p:ph idx="1"/>
          </p:nvPr>
        </p:nvSpPr>
        <p:spPr/>
        <p:txBody>
          <a:bodyPr vert="horz" lIns="91440" tIns="45720" rIns="91440" bIns="45720" rtlCol="0" anchor="t">
            <a:normAutofit fontScale="92500" lnSpcReduction="20000"/>
          </a:bodyPr>
          <a:lstStyle/>
          <a:p>
            <a:pPr>
              <a:buFont typeface="Wingdings" panose="05000000000000000000" pitchFamily="2" charset="2"/>
              <a:buChar char="Ø"/>
            </a:pPr>
            <a:r>
              <a:rPr lang="en-US" sz="2800">
                <a:latin typeface="Calibri"/>
                <a:cs typeface="Arial"/>
              </a:rPr>
              <a:t>Describe the ways in which your district engaged different stakeholders groups in the development of your SOA plan</a:t>
            </a:r>
          </a:p>
          <a:p>
            <a:pPr lvl="1">
              <a:buFont typeface="Wingdings" panose="05000000000000000000" pitchFamily="2" charset="2"/>
              <a:buChar char="§"/>
            </a:pPr>
            <a:r>
              <a:rPr lang="en-US">
                <a:latin typeface="Calibri"/>
                <a:cs typeface="Arial"/>
              </a:rPr>
              <a:t>How are these differing perspectives integrated into in the plan?</a:t>
            </a:r>
          </a:p>
          <a:p>
            <a:pPr lvl="1">
              <a:buFont typeface="Wingdings" panose="05000000000000000000" pitchFamily="2" charset="2"/>
              <a:buChar char="§"/>
            </a:pPr>
            <a:r>
              <a:rPr lang="en-US">
                <a:latin typeface="Calibri"/>
                <a:cs typeface="Arial"/>
              </a:rPr>
              <a:t>How will you continue to engage stakeholders throughout the implementation of your plan</a:t>
            </a:r>
          </a:p>
          <a:p>
            <a:pPr marL="0" indent="0">
              <a:buNone/>
            </a:pPr>
            <a:endParaRPr lang="en-US">
              <a:latin typeface="Calibri"/>
              <a:cs typeface="Arial"/>
            </a:endParaRPr>
          </a:p>
          <a:p>
            <a:pPr>
              <a:buFont typeface="Wingdings" panose="05000000000000000000" pitchFamily="2" charset="2"/>
              <a:buChar char="Ø"/>
            </a:pPr>
            <a:r>
              <a:rPr lang="en-US">
                <a:latin typeface="Calibri"/>
                <a:cs typeface="Arial"/>
              </a:rPr>
              <a:t>Stakeholders  </a:t>
            </a:r>
          </a:p>
          <a:p>
            <a:pPr lvl="1">
              <a:buFont typeface="Wingdings" panose="05000000000000000000" pitchFamily="2" charset="2"/>
              <a:buChar char="§"/>
            </a:pPr>
            <a:r>
              <a:rPr lang="en-US">
                <a:latin typeface="Calibri"/>
                <a:cs typeface="Arial"/>
              </a:rPr>
              <a:t>Students, </a:t>
            </a:r>
            <a:r>
              <a:rPr lang="en-US">
                <a:solidFill>
                  <a:srgbClr val="0070C0"/>
                </a:solidFill>
                <a:latin typeface="Calibri"/>
                <a:cs typeface="Arial"/>
              </a:rPr>
              <a:t>parents/caregivers</a:t>
            </a:r>
            <a:r>
              <a:rPr lang="en-US">
                <a:latin typeface="Calibri"/>
                <a:cs typeface="Arial"/>
              </a:rPr>
              <a:t>, </a:t>
            </a:r>
            <a:r>
              <a:rPr lang="en-US">
                <a:solidFill>
                  <a:srgbClr val="0070C0"/>
                </a:solidFill>
                <a:latin typeface="Calibri"/>
                <a:cs typeface="Arial"/>
              </a:rPr>
              <a:t>Special Education Parent Advisory Council</a:t>
            </a:r>
            <a:r>
              <a:rPr lang="en-US">
                <a:latin typeface="Calibri"/>
                <a:cs typeface="Arial"/>
              </a:rPr>
              <a:t>, </a:t>
            </a:r>
            <a:r>
              <a:rPr lang="en-US">
                <a:solidFill>
                  <a:srgbClr val="0070C0"/>
                </a:solidFill>
                <a:latin typeface="Calibri"/>
                <a:cs typeface="Arial"/>
              </a:rPr>
              <a:t>English Learner Parent Advisory Council</a:t>
            </a:r>
            <a:r>
              <a:rPr lang="en-US">
                <a:latin typeface="Calibri"/>
                <a:cs typeface="Arial"/>
              </a:rPr>
              <a:t>, </a:t>
            </a:r>
            <a:r>
              <a:rPr lang="en-US">
                <a:solidFill>
                  <a:srgbClr val="0070C0"/>
                </a:solidFill>
                <a:latin typeface="Calibri"/>
                <a:cs typeface="Arial"/>
              </a:rPr>
              <a:t>School Improvement Councils</a:t>
            </a:r>
            <a:r>
              <a:rPr lang="en-US">
                <a:latin typeface="Calibri"/>
                <a:cs typeface="Arial"/>
              </a:rPr>
              <a:t>, </a:t>
            </a:r>
            <a:r>
              <a:rPr lang="en-US">
                <a:solidFill>
                  <a:srgbClr val="0070C0"/>
                </a:solidFill>
                <a:latin typeface="Calibri"/>
                <a:cs typeface="Arial"/>
              </a:rPr>
              <a:t>educators</a:t>
            </a:r>
            <a:r>
              <a:rPr lang="en-US">
                <a:latin typeface="Calibri"/>
                <a:cs typeface="Arial"/>
              </a:rPr>
              <a:t> and other school staff, other community partners and agencies with connections to your students and families</a:t>
            </a:r>
          </a:p>
          <a:p>
            <a:pPr lvl="1">
              <a:buFont typeface="Wingdings" panose="05000000000000000000" pitchFamily="2" charset="2"/>
              <a:buChar char="§"/>
            </a:pPr>
            <a:endParaRPr lang="en-US">
              <a:latin typeface="Calibri"/>
              <a:cs typeface="Arial"/>
            </a:endParaRPr>
          </a:p>
          <a:p>
            <a:pPr marL="457200" lvl="1" indent="0">
              <a:buNone/>
            </a:pPr>
            <a:r>
              <a:rPr lang="en-US">
                <a:latin typeface="Calibri"/>
                <a:cs typeface="Arial"/>
              </a:rPr>
              <a:t>*</a:t>
            </a:r>
            <a:r>
              <a:rPr lang="en-US" sz="1700">
                <a:latin typeface="Calibri"/>
                <a:cs typeface="Arial"/>
              </a:rPr>
              <a:t>Stakeholders in </a:t>
            </a:r>
            <a:r>
              <a:rPr lang="en-US" sz="1700">
                <a:solidFill>
                  <a:srgbClr val="0070C0"/>
                </a:solidFill>
                <a:latin typeface="Calibri"/>
                <a:cs typeface="Arial"/>
              </a:rPr>
              <a:t>blue </a:t>
            </a:r>
            <a:r>
              <a:rPr lang="en-US" sz="1700">
                <a:latin typeface="Calibri"/>
                <a:cs typeface="Arial"/>
              </a:rPr>
              <a:t>are specified in the SOA legislation</a:t>
            </a:r>
            <a:endParaRPr lang="en-US" sz="1700">
              <a:solidFill>
                <a:srgbClr val="0070C0"/>
              </a:solidFill>
              <a:latin typeface="Calibri"/>
              <a:cs typeface="Arial"/>
            </a:endParaRPr>
          </a:p>
        </p:txBody>
      </p:sp>
      <p:sp>
        <p:nvSpPr>
          <p:cNvPr id="3" name="Title 2">
            <a:extLst>
              <a:ext uri="{FF2B5EF4-FFF2-40B4-BE49-F238E27FC236}">
                <a16:creationId xmlns:a16="http://schemas.microsoft.com/office/drawing/2014/main" id="{227FC5F6-D7D9-4D58-8052-DB968D59316E}"/>
              </a:ext>
            </a:extLst>
          </p:cNvPr>
          <p:cNvSpPr>
            <a:spLocks noGrp="1"/>
          </p:cNvSpPr>
          <p:nvPr>
            <p:ph type="title"/>
          </p:nvPr>
        </p:nvSpPr>
        <p:spPr/>
        <p:txBody>
          <a:bodyPr/>
          <a:lstStyle/>
          <a:p>
            <a:r>
              <a:rPr lang="en-US" dirty="0"/>
              <a:t>Engage stakeholders</a:t>
            </a:r>
          </a:p>
        </p:txBody>
      </p:sp>
    </p:spTree>
    <p:extLst>
      <p:ext uri="{BB962C8B-B14F-4D97-AF65-F5344CB8AC3E}">
        <p14:creationId xmlns:p14="http://schemas.microsoft.com/office/powerpoint/2010/main" val="1750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07BF7-97B1-457D-B37D-3393B281C126}"/>
              </a:ext>
            </a:extLst>
          </p:cNvPr>
          <p:cNvSpPr>
            <a:spLocks noGrp="1"/>
          </p:cNvSpPr>
          <p:nvPr>
            <p:ph idx="1"/>
          </p:nvPr>
        </p:nvSpPr>
        <p:spPr/>
        <p:txBody>
          <a:bodyPr>
            <a:normAutofit/>
          </a:bodyPr>
          <a:lstStyle/>
          <a:p>
            <a:pPr>
              <a:buFont typeface="Wingdings" panose="05000000000000000000" pitchFamily="2" charset="2"/>
              <a:buChar char="Ø"/>
            </a:pPr>
            <a:r>
              <a:rPr lang="en-US"/>
              <a:t>Stakeholders included in process (check box) </a:t>
            </a:r>
          </a:p>
          <a:p>
            <a:pPr marL="0" indent="0">
              <a:buNone/>
            </a:pPr>
            <a:endParaRPr lang="en-US"/>
          </a:p>
          <a:p>
            <a:pPr>
              <a:buFont typeface="Wingdings" panose="05000000000000000000" pitchFamily="2" charset="2"/>
              <a:buChar char="Ø"/>
            </a:pPr>
            <a:r>
              <a:rPr lang="en-US"/>
              <a:t>Confirm that school committee has voted to approve the plan (check box)</a:t>
            </a:r>
          </a:p>
          <a:p>
            <a:pPr marL="0" indent="0">
              <a:buNone/>
            </a:pPr>
            <a:endParaRPr lang="en-US"/>
          </a:p>
          <a:p>
            <a:pPr>
              <a:buFont typeface="Wingdings" panose="05000000000000000000" pitchFamily="2" charset="2"/>
              <a:buChar char="Ø"/>
            </a:pPr>
            <a:r>
              <a:rPr lang="en-US"/>
              <a:t>Date of vote</a:t>
            </a:r>
          </a:p>
          <a:p>
            <a:pPr lvl="1">
              <a:buFont typeface="Wingdings" panose="05000000000000000000" pitchFamily="2" charset="2"/>
              <a:buChar char="§"/>
            </a:pPr>
            <a:r>
              <a:rPr lang="en-US"/>
              <a:t>Check your school committee calendar now to ensure that the school committee vote takes place before the April 1 deadline!</a:t>
            </a:r>
          </a:p>
        </p:txBody>
      </p:sp>
      <p:sp>
        <p:nvSpPr>
          <p:cNvPr id="3" name="Title 2">
            <a:extLst>
              <a:ext uri="{FF2B5EF4-FFF2-40B4-BE49-F238E27FC236}">
                <a16:creationId xmlns:a16="http://schemas.microsoft.com/office/drawing/2014/main" id="{69661B74-32B4-4DC5-A863-4B66BB12621C}"/>
              </a:ext>
            </a:extLst>
          </p:cNvPr>
          <p:cNvSpPr>
            <a:spLocks noGrp="1"/>
          </p:cNvSpPr>
          <p:nvPr>
            <p:ph type="title"/>
          </p:nvPr>
        </p:nvSpPr>
        <p:spPr/>
        <p:txBody>
          <a:bodyPr/>
          <a:lstStyle/>
          <a:p>
            <a:r>
              <a:rPr lang="en-US" dirty="0"/>
              <a:t>Affirmations</a:t>
            </a:r>
          </a:p>
        </p:txBody>
      </p:sp>
    </p:spTree>
    <p:extLst>
      <p:ext uri="{BB962C8B-B14F-4D97-AF65-F5344CB8AC3E}">
        <p14:creationId xmlns:p14="http://schemas.microsoft.com/office/powerpoint/2010/main" val="207688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15F4-BB17-416E-A13A-C4B4F4D7AB21}"/>
              </a:ext>
            </a:extLst>
          </p:cNvPr>
          <p:cNvSpPr>
            <a:spLocks noGrp="1"/>
          </p:cNvSpPr>
          <p:nvPr>
            <p:ph type="title"/>
          </p:nvPr>
        </p:nvSpPr>
        <p:spPr>
          <a:xfrm>
            <a:off x="176842" y="0"/>
            <a:ext cx="10515600" cy="2057400"/>
          </a:xfrm>
        </p:spPr>
        <p:txBody>
          <a:bodyPr>
            <a:normAutofit fontScale="90000"/>
          </a:bodyPr>
          <a:lstStyle/>
          <a:p>
            <a:r>
              <a:rPr lang="en-US" dirty="0">
                <a:latin typeface="Calibri"/>
                <a:cs typeface="Arial"/>
              </a:rPr>
              <a:t>Plan Submission Guide</a:t>
            </a:r>
            <a:br>
              <a:rPr lang="en-US" dirty="0">
                <a:latin typeface="Calibri"/>
                <a:cs typeface="Arial"/>
              </a:rPr>
            </a:br>
            <a:r>
              <a:rPr lang="en-US" sz="3100" dirty="0">
                <a:latin typeface="Calibri"/>
                <a:cs typeface="Arial"/>
              </a:rPr>
              <a:t>Section 5: Select Evidence-Based Programs to Address Disparities in Outcomes</a:t>
            </a:r>
            <a:br>
              <a:rPr lang="en-US" sz="3100" dirty="0">
                <a:latin typeface="Calibri"/>
                <a:cs typeface="Arial"/>
              </a:rPr>
            </a:br>
            <a:endParaRPr lang="en-US" sz="3100" dirty="0">
              <a:latin typeface="Calibri"/>
              <a:cs typeface="Arial"/>
            </a:endParaRPr>
          </a:p>
        </p:txBody>
      </p:sp>
      <p:pic>
        <p:nvPicPr>
          <p:cNvPr id="4" name="Picture 3">
            <a:extLst>
              <a:ext uri="{FF2B5EF4-FFF2-40B4-BE49-F238E27FC236}">
                <a16:creationId xmlns:a16="http://schemas.microsoft.com/office/drawing/2014/main" id="{A04C4CB3-EC46-077E-5AF5-6B6A91456C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0313" y="1925847"/>
            <a:ext cx="3891412" cy="4817854"/>
          </a:xfrm>
          <a:prstGeom prst="rect">
            <a:avLst/>
          </a:prstGeom>
        </p:spPr>
      </p:pic>
      <p:pic>
        <p:nvPicPr>
          <p:cNvPr id="5" name="Picture 4">
            <a:extLst>
              <a:ext uri="{FF2B5EF4-FFF2-40B4-BE49-F238E27FC236}">
                <a16:creationId xmlns:a16="http://schemas.microsoft.com/office/drawing/2014/main" id="{F26306E3-D2DC-BBFA-9358-D3CE150BF4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1594" y="1930340"/>
            <a:ext cx="3744584" cy="4808867"/>
          </a:xfrm>
          <a:prstGeom prst="rect">
            <a:avLst/>
          </a:prstGeom>
        </p:spPr>
      </p:pic>
      <p:sp>
        <p:nvSpPr>
          <p:cNvPr id="6" name="Rectangle 5">
            <a:extLst>
              <a:ext uri="{FF2B5EF4-FFF2-40B4-BE49-F238E27FC236}">
                <a16:creationId xmlns:a16="http://schemas.microsoft.com/office/drawing/2014/main" id="{19C490E4-C4D3-FB1F-455A-B8A5D8DBE2AE}"/>
              </a:ext>
              <a:ext uri="{C183D7F6-B498-43B3-948B-1728B52AA6E4}">
                <adec:decorative xmlns:adec="http://schemas.microsoft.com/office/drawing/2017/decorative" val="1"/>
              </a:ext>
            </a:extLst>
          </p:cNvPr>
          <p:cNvSpPr/>
          <p:nvPr/>
        </p:nvSpPr>
        <p:spPr>
          <a:xfrm rot="-120000">
            <a:off x="6682755" y="3879896"/>
            <a:ext cx="3517710" cy="2659060"/>
          </a:xfrm>
          <a:prstGeom prst="rect">
            <a:avLst/>
          </a:prstGeom>
          <a:solidFill>
            <a:srgbClr val="ABC445">
              <a:alpha val="3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29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AF842-1BEB-46BA-9E02-772BB980C163}"/>
              </a:ext>
            </a:extLst>
          </p:cNvPr>
          <p:cNvSpPr>
            <a:spLocks noGrp="1"/>
          </p:cNvSpPr>
          <p:nvPr>
            <p:ph idx="1"/>
          </p:nvPr>
        </p:nvSpPr>
        <p:spPr>
          <a:xfrm>
            <a:off x="5552261" y="1816965"/>
            <a:ext cx="6299859" cy="4388667"/>
          </a:xfrm>
        </p:spPr>
        <p:txBody>
          <a:bodyPr vert="horz" lIns="91440" tIns="45720" rIns="91440" bIns="45720" rtlCol="0" anchor="t">
            <a:normAutofit lnSpcReduction="10000"/>
          </a:bodyPr>
          <a:lstStyle/>
          <a:p>
            <a:pPr marL="0" indent="0">
              <a:buNone/>
            </a:pPr>
            <a:r>
              <a:rPr lang="en-US" sz="2400" b="1">
                <a:effectLst/>
                <a:latin typeface="Calibri"/>
                <a:ea typeface="Calibri" panose="020F0502020204030204" pitchFamily="34" charset="0"/>
                <a:cs typeface="Arial"/>
              </a:rPr>
              <a:t>Strategic Objective 1:</a:t>
            </a:r>
            <a:r>
              <a:rPr lang="en-US" sz="2400">
                <a:effectLst/>
                <a:latin typeface="Calibri"/>
                <a:ea typeface="Calibri" panose="020F0502020204030204" pitchFamily="34" charset="0"/>
                <a:cs typeface="Arial"/>
              </a:rPr>
              <a:t> Cultivate systems to support the whole student and foster joyful, healthy, and supportive learning environments so that all students feel valued, connected, nourished, and ready to learn</a:t>
            </a:r>
          </a:p>
          <a:p>
            <a:pPr marL="0" indent="0">
              <a:buNone/>
            </a:pPr>
            <a:r>
              <a:rPr lang="en-US" sz="2400" b="1">
                <a:effectLst/>
                <a:latin typeface="Calibri"/>
                <a:ea typeface="Calibri" panose="020F0502020204030204" pitchFamily="34" charset="0"/>
                <a:cs typeface="Arial"/>
              </a:rPr>
              <a:t>Strategic Objective 2: </a:t>
            </a:r>
            <a:r>
              <a:rPr lang="en-US" sz="2400">
                <a:effectLst/>
                <a:latin typeface="Calibri"/>
                <a:ea typeface="Calibri" panose="020F0502020204030204" pitchFamily="34" charset="0"/>
                <a:cs typeface="Arial"/>
              </a:rPr>
              <a:t>Promote deeper learning so that all students engage in grade-level work that is real-world, relevant, and interactive</a:t>
            </a:r>
          </a:p>
          <a:p>
            <a:pPr marL="0" indent="0">
              <a:buNone/>
            </a:pPr>
            <a:r>
              <a:rPr lang="en-US" sz="2400" b="1">
                <a:effectLst/>
                <a:latin typeface="Calibri"/>
                <a:ea typeface="Calibri" panose="020F0502020204030204" pitchFamily="34" charset="0"/>
                <a:cs typeface="Arial"/>
              </a:rPr>
              <a:t>Strategic Objective 3: </a:t>
            </a:r>
            <a:r>
              <a:rPr lang="en-US" sz="2400">
                <a:effectLst/>
                <a:latin typeface="Calibri"/>
                <a:ea typeface="Calibri" panose="020F0502020204030204" pitchFamily="34" charset="0"/>
                <a:cs typeface="Arial"/>
              </a:rPr>
              <a:t>Develop and sustain a workforce that is diverse, culturally responsive, well-prepared, and committed to continuous improvement, so that all students have equitable access to effective educators</a:t>
            </a:r>
            <a:endParaRPr lang="en-US" sz="2400">
              <a:latin typeface="Calibri"/>
              <a:cs typeface="Arial"/>
            </a:endParaRP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A41711AD-5A2B-48E5-91BF-0A381D91C12A}"/>
              </a:ext>
            </a:extLst>
          </p:cNvPr>
          <p:cNvSpPr>
            <a:spLocks noGrp="1"/>
          </p:cNvSpPr>
          <p:nvPr>
            <p:ph type="title"/>
          </p:nvPr>
        </p:nvSpPr>
        <p:spPr>
          <a:xfrm>
            <a:off x="501733" y="365126"/>
            <a:ext cx="10852067" cy="1042852"/>
          </a:xfrm>
        </p:spPr>
        <p:txBody>
          <a:bodyPr>
            <a:normAutofit/>
          </a:bodyPr>
          <a:lstStyle/>
          <a:p>
            <a:r>
              <a:rPr lang="en-US" sz="3200" dirty="0">
                <a:latin typeface="Calibri"/>
                <a:cs typeface="Arial"/>
              </a:rPr>
              <a:t>Context: Evidence-Based Programs are now aligned to DESE’s Educational Vision and Strategic Objectives</a:t>
            </a:r>
          </a:p>
        </p:txBody>
      </p:sp>
      <p:pic>
        <p:nvPicPr>
          <p:cNvPr id="5" name="Picture 4">
            <a:extLst>
              <a:ext uri="{FF2B5EF4-FFF2-40B4-BE49-F238E27FC236}">
                <a16:creationId xmlns:a16="http://schemas.microsoft.com/office/drawing/2014/main" id="{6789C8E4-75B5-2714-DF4C-647AE54EAD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380000">
            <a:off x="2473581" y="3146961"/>
            <a:ext cx="2425435" cy="2988624"/>
          </a:xfrm>
          <a:prstGeom prst="rect">
            <a:avLst/>
          </a:prstGeom>
        </p:spPr>
      </p:pic>
      <p:pic>
        <p:nvPicPr>
          <p:cNvPr id="4" name="Picture 3">
            <a:extLst>
              <a:ext uri="{FF2B5EF4-FFF2-40B4-BE49-F238E27FC236}">
                <a16:creationId xmlns:a16="http://schemas.microsoft.com/office/drawing/2014/main" id="{E245398E-58DB-2582-A11A-2B7EE5CC0B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660000">
            <a:off x="449628" y="1494312"/>
            <a:ext cx="3078978" cy="3780312"/>
          </a:xfrm>
          <a:prstGeom prst="rect">
            <a:avLst/>
          </a:prstGeom>
        </p:spPr>
      </p:pic>
    </p:spTree>
    <p:extLst>
      <p:ext uri="{BB962C8B-B14F-4D97-AF65-F5344CB8AC3E}">
        <p14:creationId xmlns:p14="http://schemas.microsoft.com/office/powerpoint/2010/main" val="353860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for Strategic Objective">
            <a:extLst>
              <a:ext uri="{FF2B5EF4-FFF2-40B4-BE49-F238E27FC236}">
                <a16:creationId xmlns:a16="http://schemas.microsoft.com/office/drawing/2014/main" id="{B0E0837C-5DF0-C273-468C-94587CB1DA90}"/>
              </a:ext>
            </a:extLst>
          </p:cNvPr>
          <p:cNvPicPr>
            <a:picLocks noChangeAspect="1"/>
          </p:cNvPicPr>
          <p:nvPr/>
        </p:nvPicPr>
        <p:blipFill>
          <a:blip r:embed="rId3"/>
          <a:stretch>
            <a:fillRect/>
          </a:stretch>
        </p:blipFill>
        <p:spPr>
          <a:xfrm>
            <a:off x="2294233" y="3229"/>
            <a:ext cx="8018498" cy="5074101"/>
          </a:xfrm>
          <a:prstGeom prst="rect">
            <a:avLst/>
          </a:prstGeom>
        </p:spPr>
      </p:pic>
      <p:sp>
        <p:nvSpPr>
          <p:cNvPr id="4" name="Arrow: Right 3">
            <a:extLst>
              <a:ext uri="{FF2B5EF4-FFF2-40B4-BE49-F238E27FC236}">
                <a16:creationId xmlns:a16="http://schemas.microsoft.com/office/drawing/2014/main" id="{F39B5D18-1280-C3E8-BDC1-C010B815D1C9}"/>
              </a:ext>
              <a:ext uri="{C183D7F6-B498-43B3-948B-1728B52AA6E4}">
                <adec:decorative xmlns:adec="http://schemas.microsoft.com/office/drawing/2017/decorative" val="1"/>
              </a:ext>
            </a:extLst>
          </p:cNvPr>
          <p:cNvSpPr/>
          <p:nvPr/>
        </p:nvSpPr>
        <p:spPr>
          <a:xfrm rot="10800000">
            <a:off x="1184441" y="85559"/>
            <a:ext cx="1189790" cy="427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DE099665-3210-C8A2-5AA5-B428DACC79D8}"/>
              </a:ext>
              <a:ext uri="{C183D7F6-B498-43B3-948B-1728B52AA6E4}">
                <adec:decorative xmlns:adec="http://schemas.microsoft.com/office/drawing/2017/decorative" val="1"/>
              </a:ext>
            </a:extLst>
          </p:cNvPr>
          <p:cNvSpPr/>
          <p:nvPr/>
        </p:nvSpPr>
        <p:spPr>
          <a:xfrm rot="5400000">
            <a:off x="2348014" y="5099651"/>
            <a:ext cx="1189790" cy="4411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EFBE357-955B-6C81-78BA-2737A2FDC8FF}"/>
              </a:ext>
            </a:extLst>
          </p:cNvPr>
          <p:cNvSpPr txBox="1">
            <a:spLocks noGrp="1"/>
          </p:cNvSpPr>
          <p:nvPr>
            <p:ph type="title" idx="4294967295"/>
          </p:nvPr>
        </p:nvSpPr>
        <p:spPr>
          <a:xfrm>
            <a:off x="-73962" y="86893"/>
            <a:ext cx="148029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a:rPr>
              <a:t>Strategic Objective</a:t>
            </a:r>
          </a:p>
        </p:txBody>
      </p:sp>
      <p:sp>
        <p:nvSpPr>
          <p:cNvPr id="7" name="TextBox 6">
            <a:extLst>
              <a:ext uri="{FF2B5EF4-FFF2-40B4-BE49-F238E27FC236}">
                <a16:creationId xmlns:a16="http://schemas.microsoft.com/office/drawing/2014/main" id="{1D6797F5-F733-CC59-34C0-AC1F41067B4A}"/>
              </a:ext>
            </a:extLst>
          </p:cNvPr>
          <p:cNvSpPr txBox="1"/>
          <p:nvPr/>
        </p:nvSpPr>
        <p:spPr>
          <a:xfrm>
            <a:off x="2003398" y="5947294"/>
            <a:ext cx="22084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Strategic Objective Focus Areas</a:t>
            </a:r>
          </a:p>
        </p:txBody>
      </p:sp>
      <p:sp>
        <p:nvSpPr>
          <p:cNvPr id="9" name="Arrow: Right 8">
            <a:extLst>
              <a:ext uri="{FF2B5EF4-FFF2-40B4-BE49-F238E27FC236}">
                <a16:creationId xmlns:a16="http://schemas.microsoft.com/office/drawing/2014/main" id="{32F6F206-3293-B395-7929-CD3BEF213FEF}"/>
              </a:ext>
              <a:ext uri="{C183D7F6-B498-43B3-948B-1728B52AA6E4}">
                <adec:decorative xmlns:adec="http://schemas.microsoft.com/office/drawing/2017/decorative" val="1"/>
              </a:ext>
            </a:extLst>
          </p:cNvPr>
          <p:cNvSpPr/>
          <p:nvPr/>
        </p:nvSpPr>
        <p:spPr>
          <a:xfrm rot="5400000">
            <a:off x="5140452" y="5111843"/>
            <a:ext cx="1189790" cy="427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91AA908-BDBF-84C5-3459-6364364DB6C3}"/>
              </a:ext>
            </a:extLst>
          </p:cNvPr>
          <p:cNvSpPr txBox="1"/>
          <p:nvPr/>
        </p:nvSpPr>
        <p:spPr>
          <a:xfrm>
            <a:off x="4527772" y="5942417"/>
            <a:ext cx="25346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2024 Evidence-Based Programs (EBPs)</a:t>
            </a:r>
          </a:p>
        </p:txBody>
      </p:sp>
      <p:sp>
        <p:nvSpPr>
          <p:cNvPr id="11" name="Arrow: Right 10">
            <a:extLst>
              <a:ext uri="{FF2B5EF4-FFF2-40B4-BE49-F238E27FC236}">
                <a16:creationId xmlns:a16="http://schemas.microsoft.com/office/drawing/2014/main" id="{D1F0C578-091F-C9D3-86D0-858710095531}"/>
              </a:ext>
              <a:ext uri="{C183D7F6-B498-43B3-948B-1728B52AA6E4}">
                <adec:decorative xmlns:adec="http://schemas.microsoft.com/office/drawing/2017/decorative" val="1"/>
              </a:ext>
            </a:extLst>
          </p:cNvPr>
          <p:cNvSpPr/>
          <p:nvPr/>
        </p:nvSpPr>
        <p:spPr>
          <a:xfrm rot="5400000">
            <a:off x="8393318" y="5100798"/>
            <a:ext cx="1189790" cy="427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B69643E-B94E-C8EF-01CE-26BE8493B8EB}"/>
              </a:ext>
            </a:extLst>
          </p:cNvPr>
          <p:cNvSpPr txBox="1"/>
          <p:nvPr/>
        </p:nvSpPr>
        <p:spPr>
          <a:xfrm>
            <a:off x="7941740" y="6036788"/>
            <a:ext cx="25346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Suggested Metrics</a:t>
            </a:r>
          </a:p>
        </p:txBody>
      </p:sp>
    </p:spTree>
    <p:extLst>
      <p:ext uri="{BB962C8B-B14F-4D97-AF65-F5344CB8AC3E}">
        <p14:creationId xmlns:p14="http://schemas.microsoft.com/office/powerpoint/2010/main" val="3526237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AF842-1BEB-46BA-9E02-772BB980C163}"/>
              </a:ext>
            </a:extLst>
          </p:cNvPr>
          <p:cNvSpPr>
            <a:spLocks noGrp="1"/>
          </p:cNvSpPr>
          <p:nvPr>
            <p:ph sz="half" idx="1"/>
          </p:nvPr>
        </p:nvSpPr>
        <p:spPr>
          <a:xfrm>
            <a:off x="195208" y="2229493"/>
            <a:ext cx="5024063" cy="3788384"/>
          </a:xfrm>
        </p:spPr>
        <p:txBody>
          <a:bodyPr vert="horz" lIns="91440" tIns="45720" rIns="91440" bIns="45720" rtlCol="0" anchor="t">
            <a:normAutofit/>
          </a:bodyPr>
          <a:lstStyle/>
          <a:p>
            <a:r>
              <a:rPr lang="en-US" b="0" i="0">
                <a:solidFill>
                  <a:srgbClr val="000000"/>
                </a:solidFill>
                <a:effectLst/>
                <a:latin typeface="+mn-lt"/>
              </a:rPr>
              <a:t>DESE’s </a:t>
            </a:r>
            <a:r>
              <a:rPr lang="en-US">
                <a:solidFill>
                  <a:srgbClr val="000000"/>
                </a:solidFill>
                <a:latin typeface="+mn-lt"/>
                <a:hlinkClick r:id="rId3"/>
              </a:rPr>
              <a:t>How Do We Know? </a:t>
            </a:r>
            <a:r>
              <a:rPr lang="en-US" b="0" i="0">
                <a:solidFill>
                  <a:srgbClr val="000000"/>
                </a:solidFill>
                <a:effectLst/>
                <a:latin typeface="+mn-lt"/>
              </a:rPr>
              <a:t>website reflects the analysis we have done to highlight programming and strategies that are most likely to have the greatest impact on students </a:t>
            </a:r>
          </a:p>
        </p:txBody>
      </p:sp>
      <p:sp>
        <p:nvSpPr>
          <p:cNvPr id="3" name="Title 2">
            <a:extLst>
              <a:ext uri="{FF2B5EF4-FFF2-40B4-BE49-F238E27FC236}">
                <a16:creationId xmlns:a16="http://schemas.microsoft.com/office/drawing/2014/main" id="{A41711AD-5A2B-48E5-91BF-0A381D91C12A}"/>
              </a:ext>
            </a:extLst>
          </p:cNvPr>
          <p:cNvSpPr>
            <a:spLocks noGrp="1"/>
          </p:cNvSpPr>
          <p:nvPr>
            <p:ph type="title"/>
          </p:nvPr>
        </p:nvSpPr>
        <p:spPr>
          <a:xfrm>
            <a:off x="809445" y="365126"/>
            <a:ext cx="10515600" cy="1042852"/>
          </a:xfrm>
        </p:spPr>
        <p:txBody>
          <a:bodyPr>
            <a:normAutofit/>
          </a:bodyPr>
          <a:lstStyle/>
          <a:p>
            <a:r>
              <a:rPr lang="en-US" sz="4000" dirty="0">
                <a:latin typeface="Calibri"/>
                <a:cs typeface="Arial"/>
              </a:rPr>
              <a:t>Context: Evidence Base</a:t>
            </a:r>
          </a:p>
        </p:txBody>
      </p:sp>
      <p:pic>
        <p:nvPicPr>
          <p:cNvPr id="8" name="Picture 7">
            <a:extLst>
              <a:ext uri="{FF2B5EF4-FFF2-40B4-BE49-F238E27FC236}">
                <a16:creationId xmlns:a16="http://schemas.microsoft.com/office/drawing/2014/main" id="{A5777E9E-343F-414F-DB56-5EE117B948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26372" y="2229493"/>
            <a:ext cx="6122071" cy="3482938"/>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989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AF842-1BEB-46BA-9E02-772BB980C163}"/>
              </a:ext>
            </a:extLst>
          </p:cNvPr>
          <p:cNvSpPr>
            <a:spLocks noGrp="1"/>
          </p:cNvSpPr>
          <p:nvPr>
            <p:ph sz="half" idx="1"/>
          </p:nvPr>
        </p:nvSpPr>
        <p:spPr>
          <a:xfrm>
            <a:off x="246579" y="2147299"/>
            <a:ext cx="5024063" cy="4222679"/>
          </a:xfrm>
        </p:spPr>
        <p:txBody>
          <a:bodyPr vert="horz" lIns="91440" tIns="45720" rIns="91440" bIns="45720" rtlCol="0" anchor="t">
            <a:normAutofit/>
          </a:bodyPr>
          <a:lstStyle/>
          <a:p>
            <a:r>
              <a:rPr lang="en-US">
                <a:latin typeface="+mn-lt"/>
              </a:rPr>
              <a:t>The list of EBPs for this year includes all previous EBPs and also align to the program categories outlined in the SOA. </a:t>
            </a:r>
          </a:p>
          <a:p>
            <a:r>
              <a:rPr lang="en-US">
                <a:latin typeface="+mn-lt"/>
              </a:rPr>
              <a:t>A crosswalk of SOA program categories and 2024 EBPs can be found on page 9 of the guidance</a:t>
            </a:r>
          </a:p>
        </p:txBody>
      </p:sp>
      <p:sp>
        <p:nvSpPr>
          <p:cNvPr id="3" name="Title 2">
            <a:extLst>
              <a:ext uri="{FF2B5EF4-FFF2-40B4-BE49-F238E27FC236}">
                <a16:creationId xmlns:a16="http://schemas.microsoft.com/office/drawing/2014/main" id="{A41711AD-5A2B-48E5-91BF-0A381D91C12A}"/>
              </a:ext>
            </a:extLst>
          </p:cNvPr>
          <p:cNvSpPr>
            <a:spLocks noGrp="1"/>
          </p:cNvSpPr>
          <p:nvPr>
            <p:ph type="title"/>
          </p:nvPr>
        </p:nvSpPr>
        <p:spPr/>
        <p:txBody>
          <a:bodyPr>
            <a:normAutofit/>
          </a:bodyPr>
          <a:lstStyle/>
          <a:p>
            <a:r>
              <a:rPr lang="en-US" sz="4000" dirty="0">
                <a:latin typeface="Calibri"/>
                <a:cs typeface="Arial"/>
              </a:rPr>
              <a:t>Context: EBP</a:t>
            </a:r>
            <a:r>
              <a:rPr lang="en-US" sz="3200" dirty="0">
                <a:latin typeface="Calibri"/>
                <a:cs typeface="Arial"/>
              </a:rPr>
              <a:t> </a:t>
            </a:r>
            <a:r>
              <a:rPr lang="en-US" sz="4000" dirty="0">
                <a:latin typeface="Calibri"/>
                <a:cs typeface="Arial"/>
              </a:rPr>
              <a:t>Crosswalk</a:t>
            </a:r>
            <a:endParaRPr lang="en-US" sz="3200" dirty="0">
              <a:latin typeface="Calibri"/>
              <a:cs typeface="Arial"/>
            </a:endParaRPr>
          </a:p>
        </p:txBody>
      </p:sp>
      <p:pic>
        <p:nvPicPr>
          <p:cNvPr id="5" name="Picture 4" descr="chart for SOA Program Category">
            <a:extLst>
              <a:ext uri="{FF2B5EF4-FFF2-40B4-BE49-F238E27FC236}">
                <a16:creationId xmlns:a16="http://schemas.microsoft.com/office/drawing/2014/main" id="{DCDEBEC6-0579-E995-23AA-1444186B49E2}"/>
              </a:ext>
            </a:extLst>
          </p:cNvPr>
          <p:cNvPicPr>
            <a:picLocks noChangeAspect="1"/>
          </p:cNvPicPr>
          <p:nvPr/>
        </p:nvPicPr>
        <p:blipFill>
          <a:blip r:embed="rId3"/>
          <a:stretch>
            <a:fillRect/>
          </a:stretch>
        </p:blipFill>
        <p:spPr>
          <a:xfrm>
            <a:off x="5248225" y="1815119"/>
            <a:ext cx="6749344" cy="3897915"/>
          </a:xfrm>
          <a:prstGeom prst="rect">
            <a:avLst/>
          </a:prstGeom>
        </p:spPr>
      </p:pic>
    </p:spTree>
    <p:extLst>
      <p:ext uri="{BB962C8B-B14F-4D97-AF65-F5344CB8AC3E}">
        <p14:creationId xmlns:p14="http://schemas.microsoft.com/office/powerpoint/2010/main" val="273659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00792-E2C2-4BC5-9A3C-9E4B2200402D}"/>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latin typeface="Calibri"/>
                <a:cs typeface="Arial"/>
              </a:rPr>
              <a:t>Overview and Background of SOA</a:t>
            </a:r>
          </a:p>
          <a:p>
            <a:pPr marL="514350" indent="-514350">
              <a:buFont typeface="+mj-lt"/>
              <a:buAutoNum type="arabicPeriod"/>
            </a:pPr>
            <a:r>
              <a:rPr lang="en-US">
                <a:latin typeface="Calibri"/>
                <a:cs typeface="Arial"/>
              </a:rPr>
              <a:t>SOA Plan Elements and FY24 Updates</a:t>
            </a:r>
          </a:p>
          <a:p>
            <a:pPr marL="514350" indent="-514350">
              <a:buFont typeface="+mj-lt"/>
              <a:buAutoNum type="arabicPeriod"/>
            </a:pPr>
            <a:r>
              <a:rPr lang="en-US">
                <a:latin typeface="Calibri"/>
                <a:cs typeface="Arial"/>
              </a:rPr>
              <a:t>Plan Submission Guide (2-page template)</a:t>
            </a:r>
          </a:p>
          <a:p>
            <a:pPr marL="514350" indent="-514350">
              <a:buFont typeface="+mj-lt"/>
              <a:buAutoNum type="arabicPeriod"/>
            </a:pPr>
            <a:r>
              <a:rPr lang="en-US">
                <a:latin typeface="Calibri"/>
                <a:cs typeface="Arial"/>
              </a:rPr>
              <a:t>DESE Supports for Plan Development and Submission</a:t>
            </a:r>
          </a:p>
          <a:p>
            <a:pPr marL="514350" indent="-514350">
              <a:buFont typeface="+mj-lt"/>
              <a:buAutoNum type="arabicPeriod"/>
            </a:pPr>
            <a:r>
              <a:rPr lang="en-US">
                <a:latin typeface="Calibri"/>
                <a:cs typeface="Arial"/>
              </a:rPr>
              <a:t>Questions</a:t>
            </a:r>
          </a:p>
          <a:p>
            <a:pPr marL="514350" indent="-514350">
              <a:buFont typeface="+mj-lt"/>
              <a:buAutoNum type="arabicPeriod"/>
            </a:pPr>
            <a:r>
              <a:rPr lang="en-US">
                <a:latin typeface="Calibri"/>
                <a:cs typeface="Arial"/>
              </a:rPr>
              <a:t>Contact Information</a:t>
            </a:r>
          </a:p>
          <a:p>
            <a:pPr marL="0" indent="0">
              <a:buNone/>
            </a:pPr>
            <a:endParaRPr lang="en-US"/>
          </a:p>
        </p:txBody>
      </p:sp>
      <p:sp>
        <p:nvSpPr>
          <p:cNvPr id="3" name="Title 2">
            <a:extLst>
              <a:ext uri="{FF2B5EF4-FFF2-40B4-BE49-F238E27FC236}">
                <a16:creationId xmlns:a16="http://schemas.microsoft.com/office/drawing/2014/main" id="{83EEACF9-65EE-4246-9E65-D54A473FF89A}"/>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272648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5F99A-7CD0-4477-AB12-CDE7D92FB7A2}"/>
              </a:ext>
            </a:extLst>
          </p:cNvPr>
          <p:cNvSpPr>
            <a:spLocks noGrp="1"/>
          </p:cNvSpPr>
          <p:nvPr>
            <p:ph type="title"/>
          </p:nvPr>
        </p:nvSpPr>
        <p:spPr/>
        <p:txBody>
          <a:bodyPr/>
          <a:lstStyle/>
          <a:p>
            <a:r>
              <a:rPr lang="en-US" dirty="0">
                <a:latin typeface="+mn-lt"/>
                <a:cs typeface="Arial"/>
              </a:rPr>
              <a:t>Selecting EBPs for your plan</a:t>
            </a:r>
            <a:endParaRPr lang="en-US" dirty="0">
              <a:latin typeface="+mn-lt"/>
            </a:endParaRPr>
          </a:p>
        </p:txBody>
      </p:sp>
      <p:sp>
        <p:nvSpPr>
          <p:cNvPr id="5" name="Content Placeholder 4">
            <a:extLst>
              <a:ext uri="{FF2B5EF4-FFF2-40B4-BE49-F238E27FC236}">
                <a16:creationId xmlns:a16="http://schemas.microsoft.com/office/drawing/2014/main" id="{479493A0-2766-18CD-A8A2-1B552B9E58BF}"/>
              </a:ext>
            </a:extLst>
          </p:cNvPr>
          <p:cNvSpPr>
            <a:spLocks noGrp="1"/>
          </p:cNvSpPr>
          <p:nvPr>
            <p:ph idx="1"/>
          </p:nvPr>
        </p:nvSpPr>
        <p:spPr/>
        <p:txBody>
          <a:bodyPr vert="horz" lIns="91440" tIns="45720" rIns="91440" bIns="45720" rtlCol="0" anchor="t">
            <a:normAutofit/>
          </a:bodyPr>
          <a:lstStyle/>
          <a:p>
            <a:pPr marL="457200" indent="-457200"/>
            <a:r>
              <a:rPr lang="en-US">
                <a:latin typeface="Calibri"/>
                <a:cs typeface="Times New Roman"/>
              </a:rPr>
              <a:t>Review the Strategic Objectives table on pages 9-13 of the guidance document</a:t>
            </a:r>
            <a:endParaRPr lang="en-US">
              <a:latin typeface="Calibri"/>
            </a:endParaRPr>
          </a:p>
          <a:p>
            <a:pPr marL="457200" indent="-457200"/>
            <a:r>
              <a:rPr lang="en-US">
                <a:latin typeface="Calibri"/>
                <a:cs typeface="Times New Roman"/>
              </a:rPr>
              <a:t>Select one to three Focus Areas your district will prioritize, based on your data analysis  </a:t>
            </a:r>
            <a:endParaRPr lang="en-US">
              <a:latin typeface="Calibri"/>
            </a:endParaRPr>
          </a:p>
          <a:p>
            <a:pPr marL="457200" indent="-457200"/>
            <a:r>
              <a:rPr lang="en-US">
                <a:latin typeface="Calibri"/>
                <a:cs typeface="Times New Roman"/>
              </a:rPr>
              <a:t>For each Focus Area, select one or more EBPs from the DESE-provided list.</a:t>
            </a:r>
            <a:endParaRPr lang="en-US">
              <a:latin typeface="Calibri"/>
            </a:endParaRPr>
          </a:p>
          <a:p>
            <a:pPr marL="457200" indent="-457200"/>
            <a:r>
              <a:rPr lang="en-US">
                <a:latin typeface="Calibri"/>
                <a:cs typeface="Times New Roman"/>
              </a:rPr>
              <a:t>Answer additional questions about each EBP you select, including questions about resource allocation.</a:t>
            </a:r>
          </a:p>
          <a:p>
            <a:pPr marL="457200" indent="-457200"/>
            <a:endParaRPr lang="en-US"/>
          </a:p>
        </p:txBody>
      </p:sp>
    </p:spTree>
    <p:extLst>
      <p:ext uri="{BB962C8B-B14F-4D97-AF65-F5344CB8AC3E}">
        <p14:creationId xmlns:p14="http://schemas.microsoft.com/office/powerpoint/2010/main" val="6453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for Strategic Objective 2: Promote deeper learning so that all students engage in grade-level work that is real-world, relevant, and interactive which depicts focus areas, evidence-based programs and suggested metrics.&#10;">
            <a:extLst>
              <a:ext uri="{FF2B5EF4-FFF2-40B4-BE49-F238E27FC236}">
                <a16:creationId xmlns:a16="http://schemas.microsoft.com/office/drawing/2014/main" id="{90FDE295-D9FE-A223-F678-1EDBC7D80BB2}"/>
              </a:ext>
            </a:extLst>
          </p:cNvPr>
          <p:cNvPicPr>
            <a:picLocks noChangeAspect="1"/>
          </p:cNvPicPr>
          <p:nvPr/>
        </p:nvPicPr>
        <p:blipFill>
          <a:blip r:embed="rId2"/>
          <a:stretch>
            <a:fillRect/>
          </a:stretch>
        </p:blipFill>
        <p:spPr>
          <a:xfrm>
            <a:off x="709613" y="119063"/>
            <a:ext cx="10772775" cy="6619875"/>
          </a:xfrm>
          <a:prstGeom prst="rect">
            <a:avLst/>
          </a:prstGeom>
        </p:spPr>
      </p:pic>
      <p:sp>
        <p:nvSpPr>
          <p:cNvPr id="2" name="Title 1">
            <a:extLst>
              <a:ext uri="{FF2B5EF4-FFF2-40B4-BE49-F238E27FC236}">
                <a16:creationId xmlns:a16="http://schemas.microsoft.com/office/drawing/2014/main" id="{E9CB2675-9533-5087-A4C8-669169C97DBF}"/>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Strategic Objective 2: Promote deeper learning so that all students engage in grade-level work that is real-world, relevant, and </a:t>
            </a:r>
            <a:r>
              <a:rPr lang="en-US" dirty="0" err="1"/>
              <a:t>interative</a:t>
            </a:r>
            <a:endParaRPr lang="en-US" dirty="0"/>
          </a:p>
        </p:txBody>
      </p:sp>
    </p:spTree>
    <p:extLst>
      <p:ext uri="{BB962C8B-B14F-4D97-AF65-F5344CB8AC3E}">
        <p14:creationId xmlns:p14="http://schemas.microsoft.com/office/powerpoint/2010/main" val="8494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264E83-38BC-4BBA-90FA-7B7295509C71}"/>
              </a:ext>
            </a:extLst>
          </p:cNvPr>
          <p:cNvSpPr>
            <a:spLocks noGrp="1"/>
          </p:cNvSpPr>
          <p:nvPr>
            <p:ph idx="1"/>
          </p:nvPr>
        </p:nvSpPr>
        <p:spPr>
          <a:xfrm>
            <a:off x="751936" y="2086984"/>
            <a:ext cx="10702505" cy="3995049"/>
          </a:xfrm>
        </p:spPr>
        <p:txBody>
          <a:bodyPr vert="horz" lIns="91440" tIns="45720" rIns="91440" bIns="45720" rtlCol="0" anchor="t">
            <a:noAutofit/>
          </a:bodyPr>
          <a:lstStyle/>
          <a:p>
            <a:r>
              <a:rPr lang="en-US" sz="2000" b="0" i="0">
                <a:solidFill>
                  <a:srgbClr val="000000"/>
                </a:solidFill>
                <a:effectLst/>
                <a:latin typeface="+mn-lt"/>
                <a:cs typeface="Arial"/>
              </a:rPr>
              <a:t>Provide a short description of what your district has in place now related to this EBP and what you anticipate will be in place by the conclusion of the plan's implementation</a:t>
            </a:r>
            <a:r>
              <a:rPr lang="en-US" sz="2000">
                <a:solidFill>
                  <a:srgbClr val="000000"/>
                </a:solidFill>
                <a:latin typeface="+mn-lt"/>
                <a:cs typeface="Arial"/>
              </a:rPr>
              <a:t>, particularly to support targeted student groups. </a:t>
            </a:r>
            <a:r>
              <a:rPr lang="en-US" sz="2000" b="1">
                <a:solidFill>
                  <a:srgbClr val="000000"/>
                </a:solidFill>
                <a:latin typeface="+mn-lt"/>
                <a:cs typeface="Arial"/>
              </a:rPr>
              <a:t>Open response</a:t>
            </a:r>
            <a:endParaRPr lang="en-US" sz="2000" b="1" i="0">
              <a:solidFill>
                <a:srgbClr val="000000"/>
              </a:solidFill>
              <a:effectLst/>
              <a:latin typeface="+mn-lt"/>
              <a:cs typeface="Arial"/>
            </a:endParaRPr>
          </a:p>
          <a:p>
            <a:r>
              <a:rPr lang="en-US" sz="2000" b="0" i="0">
                <a:solidFill>
                  <a:srgbClr val="000000"/>
                </a:solidFill>
                <a:effectLst/>
                <a:latin typeface="+mn-lt"/>
                <a:cs typeface="Arial"/>
              </a:rPr>
              <a:t>Which schools will be impacted by these efforts (answer can be district-wide)?</a:t>
            </a:r>
            <a:r>
              <a:rPr lang="en-US" sz="2000">
                <a:solidFill>
                  <a:srgbClr val="000000"/>
                </a:solidFill>
                <a:latin typeface="+mn-lt"/>
                <a:cs typeface="Arial"/>
              </a:rPr>
              <a:t> </a:t>
            </a:r>
            <a:r>
              <a:rPr lang="en-US" sz="2000" b="1">
                <a:solidFill>
                  <a:srgbClr val="000000"/>
                </a:solidFill>
                <a:latin typeface="Calibri"/>
                <a:cs typeface="Arial"/>
              </a:rPr>
              <a:t>Open response</a:t>
            </a:r>
            <a:endParaRPr lang="en-US" sz="2000" b="1" i="0">
              <a:solidFill>
                <a:srgbClr val="000000"/>
              </a:solidFill>
              <a:effectLst/>
              <a:latin typeface="Calibri"/>
              <a:cs typeface="Arial"/>
            </a:endParaRPr>
          </a:p>
          <a:p>
            <a:r>
              <a:rPr lang="en-US" sz="2000" b="0" i="0">
                <a:solidFill>
                  <a:srgbClr val="000000"/>
                </a:solidFill>
                <a:effectLst/>
                <a:latin typeface="+mn-lt"/>
                <a:cs typeface="Arial"/>
              </a:rPr>
              <a:t>What is the anticipated amount of </a:t>
            </a:r>
            <a:r>
              <a:rPr lang="en-US" sz="2000">
                <a:solidFill>
                  <a:srgbClr val="000000"/>
                </a:solidFill>
                <a:latin typeface="+mn-lt"/>
                <a:cs typeface="Arial"/>
              </a:rPr>
              <a:t>total funding</a:t>
            </a:r>
            <a:r>
              <a:rPr lang="en-US" sz="2000" b="0" i="0">
                <a:solidFill>
                  <a:srgbClr val="000000"/>
                </a:solidFill>
                <a:effectLst/>
                <a:latin typeface="+mn-lt"/>
                <a:cs typeface="Arial"/>
              </a:rPr>
              <a:t> that will be allocated to this EBP </a:t>
            </a:r>
            <a:r>
              <a:rPr lang="en-US" sz="2000">
                <a:solidFill>
                  <a:srgbClr val="000000"/>
                </a:solidFill>
                <a:latin typeface="+mn-lt"/>
                <a:cs typeface="Arial"/>
              </a:rPr>
              <a:t>over</a:t>
            </a:r>
            <a:r>
              <a:rPr lang="en-US" sz="2000" b="0" i="0">
                <a:solidFill>
                  <a:srgbClr val="000000"/>
                </a:solidFill>
                <a:effectLst/>
                <a:latin typeface="+mn-lt"/>
                <a:cs typeface="Arial"/>
              </a:rPr>
              <a:t> the next three years (FY25 + FY26 + FY27), across all funding sources?</a:t>
            </a:r>
            <a:r>
              <a:rPr lang="en-US" sz="2000">
                <a:solidFill>
                  <a:srgbClr val="000000"/>
                </a:solidFill>
                <a:latin typeface="+mn-lt"/>
                <a:cs typeface="Arial"/>
              </a:rPr>
              <a:t> </a:t>
            </a:r>
            <a:r>
              <a:rPr lang="en-US" sz="2000" b="1">
                <a:solidFill>
                  <a:srgbClr val="000000"/>
                </a:solidFill>
                <a:latin typeface="+mn-lt"/>
                <a:cs typeface="Arial"/>
              </a:rPr>
              <a:t>Numerical response </a:t>
            </a:r>
          </a:p>
          <a:p>
            <a:r>
              <a:rPr lang="en-US" sz="2000">
                <a:solidFill>
                  <a:srgbClr val="000000"/>
                </a:solidFill>
                <a:latin typeface="+mn-lt"/>
                <a:cs typeface="Arial"/>
              </a:rPr>
              <a:t>Describe the anticipated allocation of funds to this EBP in more detail.</a:t>
            </a:r>
            <a:r>
              <a:rPr lang="en-US" sz="2000" b="1">
                <a:solidFill>
                  <a:srgbClr val="000000"/>
                </a:solidFill>
                <a:latin typeface="+mn-lt"/>
                <a:cs typeface="Arial"/>
              </a:rPr>
              <a:t> Open response</a:t>
            </a:r>
            <a:endParaRPr lang="en-US" sz="2000" b="1" i="0">
              <a:solidFill>
                <a:srgbClr val="000000"/>
              </a:solidFill>
              <a:effectLst/>
              <a:latin typeface="+mn-lt"/>
              <a:cs typeface="Arial"/>
            </a:endParaRPr>
          </a:p>
          <a:p>
            <a:r>
              <a:rPr lang="en-US" sz="2000" b="0" i="0">
                <a:solidFill>
                  <a:srgbClr val="000000"/>
                </a:solidFill>
                <a:effectLst/>
                <a:latin typeface="+mn-lt"/>
                <a:cs typeface="Arial"/>
              </a:rPr>
              <a:t>Which budget foundation categories (G.L. c. 70) will be included in this anticipated annual allocation?</a:t>
            </a:r>
            <a:r>
              <a:rPr lang="en-US" sz="2000">
                <a:solidFill>
                  <a:srgbClr val="000000"/>
                </a:solidFill>
                <a:latin typeface="+mn-lt"/>
                <a:cs typeface="Arial"/>
              </a:rPr>
              <a:t> </a:t>
            </a:r>
            <a:r>
              <a:rPr lang="en-US" sz="2000" b="1">
                <a:solidFill>
                  <a:srgbClr val="000000"/>
                </a:solidFill>
                <a:latin typeface="+mn-lt"/>
                <a:cs typeface="Arial"/>
              </a:rPr>
              <a:t>Dropdown with checkbox</a:t>
            </a:r>
            <a:endParaRPr lang="en-US" sz="2000" b="1" i="1">
              <a:latin typeface="Calibri"/>
              <a:cs typeface="Arial"/>
            </a:endParaRPr>
          </a:p>
          <a:p>
            <a:r>
              <a:rPr lang="en-US" sz="2000">
                <a:latin typeface="Calibri"/>
                <a:cs typeface="Arial"/>
              </a:rPr>
              <a:t>What metrics will your district use to monitor progress in this EBP? </a:t>
            </a:r>
            <a:r>
              <a:rPr lang="en-US" sz="2000" b="1">
                <a:latin typeface="Calibri"/>
                <a:cs typeface="Arial"/>
              </a:rPr>
              <a:t>Open response</a:t>
            </a:r>
            <a:endParaRPr lang="en-US" sz="2000" b="1">
              <a:latin typeface="Calibri"/>
            </a:endParaRPr>
          </a:p>
        </p:txBody>
      </p:sp>
      <p:sp>
        <p:nvSpPr>
          <p:cNvPr id="3" name="Title 2">
            <a:extLst>
              <a:ext uri="{FF2B5EF4-FFF2-40B4-BE49-F238E27FC236}">
                <a16:creationId xmlns:a16="http://schemas.microsoft.com/office/drawing/2014/main" id="{AC49284B-9290-4AD4-9D88-A56DED7605AF}"/>
              </a:ext>
            </a:extLst>
          </p:cNvPr>
          <p:cNvSpPr>
            <a:spLocks noGrp="1"/>
          </p:cNvSpPr>
          <p:nvPr>
            <p:ph type="title"/>
          </p:nvPr>
        </p:nvSpPr>
        <p:spPr/>
        <p:txBody>
          <a:bodyPr/>
          <a:lstStyle/>
          <a:p>
            <a:r>
              <a:rPr lang="en-US" dirty="0">
                <a:latin typeface="+mn-lt"/>
                <a:cs typeface="Arial"/>
              </a:rPr>
              <a:t>Additional questions for each EBP you select</a:t>
            </a:r>
          </a:p>
        </p:txBody>
      </p:sp>
    </p:spTree>
    <p:extLst>
      <p:ext uri="{BB962C8B-B14F-4D97-AF65-F5344CB8AC3E}">
        <p14:creationId xmlns:p14="http://schemas.microsoft.com/office/powerpoint/2010/main" val="38903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 is the anticipated amount of funding that will be allocated to this EBP over the next theree years (FY25 + FY26 + FY27), across all funding sources? Total should be cumulative.&#10;$2350000&#10;&#10;Describe the anticapated allocation of funds to this EBP in more detail.&#10;Professional Development: $350,000&#10;Classroom &amp; Specialist Teachers: $1500,000&#10;Instructional Materials, Equiopment &amp; Technology: $500,000&#10;Total: $2,350,000 for early literacy programming&#10;&#10;Which budge foundation categories (G.L. c. 70) will be included in this anticipated annual allocation?&#10;Professional Development, Classroom &amp; Specialist Teachers, Instructional Materials, Equipment &amp; Technology&#10;&#10;What metrics will you district use to monitor progress on this EBP? Please keep in mind that you will be adked to report on progress against these metrics in your annual update to DESE starting next year.&#10;increase in % of students meeting or exeeding on 3rd Grade ELA MCAS&#10;Increase in the number of students exiting the &quot;at-risk&quot; category on our early literacy screener">
            <a:extLst>
              <a:ext uri="{FF2B5EF4-FFF2-40B4-BE49-F238E27FC236}">
                <a16:creationId xmlns:a16="http://schemas.microsoft.com/office/drawing/2014/main" id="{C1BE3765-03CB-2FE7-2394-A1C96D9834A4}"/>
              </a:ext>
            </a:extLst>
          </p:cNvPr>
          <p:cNvPicPr>
            <a:picLocks noChangeAspect="1"/>
          </p:cNvPicPr>
          <p:nvPr/>
        </p:nvPicPr>
        <p:blipFill>
          <a:blip r:embed="rId3"/>
          <a:stretch>
            <a:fillRect/>
          </a:stretch>
        </p:blipFill>
        <p:spPr>
          <a:xfrm>
            <a:off x="1140266" y="1087596"/>
            <a:ext cx="9915805" cy="4681450"/>
          </a:xfrm>
          <a:prstGeom prst="rect">
            <a:avLst/>
          </a:prstGeom>
          <a:solidFill>
            <a:srgbClr val="FFFFFF">
              <a:shade val="85000"/>
            </a:srgbClr>
          </a:solidFill>
          <a:ln w="190500" cap="rnd">
            <a:solidFill>
              <a:srgbClr val="4472C4"/>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9FF842AD-8890-A3C5-E0FA-DA359C39C75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EBP Selection</a:t>
            </a:r>
          </a:p>
        </p:txBody>
      </p:sp>
    </p:spTree>
    <p:extLst>
      <p:ext uri="{BB962C8B-B14F-4D97-AF65-F5344CB8AC3E}">
        <p14:creationId xmlns:p14="http://schemas.microsoft.com/office/powerpoint/2010/main" val="2921351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13831-565E-4A83-9BDF-80060AA273EA}"/>
              </a:ext>
            </a:extLst>
          </p:cNvPr>
          <p:cNvSpPr>
            <a:spLocks noGrp="1"/>
          </p:cNvSpPr>
          <p:nvPr>
            <p:ph type="title"/>
          </p:nvPr>
        </p:nvSpPr>
        <p:spPr/>
        <p:txBody>
          <a:bodyPr/>
          <a:lstStyle/>
          <a:p>
            <a:r>
              <a:rPr lang="en-US" dirty="0">
                <a:latin typeface="Calibri"/>
                <a:cs typeface="Arial"/>
              </a:rPr>
              <a:t>DESE Supports for Plan Development and Submission</a:t>
            </a:r>
          </a:p>
        </p:txBody>
      </p:sp>
    </p:spTree>
    <p:extLst>
      <p:ext uri="{BB962C8B-B14F-4D97-AF65-F5344CB8AC3E}">
        <p14:creationId xmlns:p14="http://schemas.microsoft.com/office/powerpoint/2010/main" val="327033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content of a webpage">
            <a:extLst>
              <a:ext uri="{FF2B5EF4-FFF2-40B4-BE49-F238E27FC236}">
                <a16:creationId xmlns:a16="http://schemas.microsoft.com/office/drawing/2014/main" id="{4A3170E5-9C3D-474C-9414-D179C3423D4C}"/>
              </a:ext>
            </a:extLst>
          </p:cNvPr>
          <p:cNvPicPr>
            <a:picLocks noGrp="1" noChangeAspect="1"/>
          </p:cNvPicPr>
          <p:nvPr>
            <p:ph idx="1"/>
          </p:nvPr>
        </p:nvPicPr>
        <p:blipFill>
          <a:blip r:embed="rId3"/>
          <a:stretch>
            <a:fillRect/>
          </a:stretch>
        </p:blipFill>
        <p:spPr>
          <a:xfrm>
            <a:off x="1031130" y="1636296"/>
            <a:ext cx="9930865" cy="4856578"/>
          </a:xfrm>
        </p:spPr>
      </p:pic>
      <p:sp>
        <p:nvSpPr>
          <p:cNvPr id="3" name="Title 2">
            <a:extLst>
              <a:ext uri="{FF2B5EF4-FFF2-40B4-BE49-F238E27FC236}">
                <a16:creationId xmlns:a16="http://schemas.microsoft.com/office/drawing/2014/main" id="{B216DEC6-622A-41C8-B03D-69628A1C3CDD}"/>
              </a:ext>
            </a:extLst>
          </p:cNvPr>
          <p:cNvSpPr>
            <a:spLocks noGrp="1"/>
          </p:cNvSpPr>
          <p:nvPr>
            <p:ph type="title"/>
          </p:nvPr>
        </p:nvSpPr>
        <p:spPr>
          <a:xfrm>
            <a:off x="1031130" y="365126"/>
            <a:ext cx="10322670" cy="1042852"/>
          </a:xfrm>
        </p:spPr>
        <p:txBody>
          <a:bodyPr/>
          <a:lstStyle/>
          <a:p>
            <a:r>
              <a:rPr lang="en-US" dirty="0"/>
              <a:t>GEM$ preview</a:t>
            </a:r>
          </a:p>
        </p:txBody>
      </p:sp>
    </p:spTree>
    <p:extLst>
      <p:ext uri="{BB962C8B-B14F-4D97-AF65-F5344CB8AC3E}">
        <p14:creationId xmlns:p14="http://schemas.microsoft.com/office/powerpoint/2010/main" val="1742400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B4E3C-26F0-4EE4-BA31-FBD1DD8C8D49}"/>
              </a:ext>
            </a:extLst>
          </p:cNvPr>
          <p:cNvSpPr>
            <a:spLocks noGrp="1"/>
          </p:cNvSpPr>
          <p:nvPr>
            <p:ph type="title"/>
          </p:nvPr>
        </p:nvSpPr>
        <p:spPr/>
        <p:txBody>
          <a:bodyPr/>
          <a:lstStyle/>
          <a:p>
            <a:r>
              <a:rPr lang="en-US" dirty="0"/>
              <a:t>GEM$ Preview (continued)</a:t>
            </a:r>
          </a:p>
        </p:txBody>
      </p:sp>
      <p:sp>
        <p:nvSpPr>
          <p:cNvPr id="4" name="Content Placeholder 3">
            <a:extLst>
              <a:ext uri="{FF2B5EF4-FFF2-40B4-BE49-F238E27FC236}">
                <a16:creationId xmlns:a16="http://schemas.microsoft.com/office/drawing/2014/main" id="{65CCF2C9-ECFA-4C45-BF95-76B2B61F6405}"/>
              </a:ext>
            </a:extLst>
          </p:cNvPr>
          <p:cNvSpPr>
            <a:spLocks noGrp="1"/>
          </p:cNvSpPr>
          <p:nvPr>
            <p:ph idx="1"/>
          </p:nvPr>
        </p:nvSpPr>
        <p:spPr/>
        <p:txBody>
          <a:bodyPr/>
          <a:lstStyle/>
          <a:p>
            <a:endParaRPr lang="en-US"/>
          </a:p>
        </p:txBody>
      </p:sp>
      <p:pic>
        <p:nvPicPr>
          <p:cNvPr id="6" name="Picture 5" descr="a screenshot for section 2: Analyze your data and select student groups for focused support&#10;In this section, you will:&#10;1) Analyze district data&#10;2) selection student groups">
            <a:extLst>
              <a:ext uri="{FF2B5EF4-FFF2-40B4-BE49-F238E27FC236}">
                <a16:creationId xmlns:a16="http://schemas.microsoft.com/office/drawing/2014/main" id="{B7084A1E-052E-4D1F-9340-C0CAB11CC859}"/>
              </a:ext>
            </a:extLst>
          </p:cNvPr>
          <p:cNvPicPr>
            <a:picLocks noChangeAspect="1"/>
          </p:cNvPicPr>
          <p:nvPr/>
        </p:nvPicPr>
        <p:blipFill>
          <a:blip r:embed="rId3"/>
          <a:stretch>
            <a:fillRect/>
          </a:stretch>
        </p:blipFill>
        <p:spPr>
          <a:xfrm>
            <a:off x="0" y="2086984"/>
            <a:ext cx="11911636" cy="4771016"/>
          </a:xfrm>
          <a:prstGeom prst="rect">
            <a:avLst/>
          </a:prstGeom>
        </p:spPr>
      </p:pic>
    </p:spTree>
    <p:extLst>
      <p:ext uri="{BB962C8B-B14F-4D97-AF65-F5344CB8AC3E}">
        <p14:creationId xmlns:p14="http://schemas.microsoft.com/office/powerpoint/2010/main" val="76815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FB30F3-70B9-4553-879F-2C8C4EC1CEB2}"/>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a:latin typeface="Arial"/>
                <a:cs typeface="Arial"/>
              </a:rPr>
              <a:t>SOA Office Hours</a:t>
            </a:r>
          </a:p>
          <a:p>
            <a:pPr lvl="1">
              <a:buFont typeface="Wingdings" panose="05000000000000000000" pitchFamily="2" charset="2"/>
              <a:buChar char="§"/>
            </a:pPr>
            <a:r>
              <a:rPr lang="en-US">
                <a:latin typeface="Arial"/>
                <a:cs typeface="Arial"/>
              </a:rPr>
              <a:t>Districts can schedule ½ hour consultations to discuss overall plan development using this </a:t>
            </a:r>
            <a:r>
              <a:rPr lang="en-US">
                <a:latin typeface="Arial"/>
                <a:cs typeface="Arial"/>
                <a:hlinkClick r:id="rId3"/>
              </a:rPr>
              <a:t>link</a:t>
            </a:r>
            <a:r>
              <a:rPr lang="en-US">
                <a:latin typeface="Arial"/>
                <a:cs typeface="Arial"/>
              </a:rPr>
              <a:t>.</a:t>
            </a:r>
          </a:p>
          <a:p>
            <a:pPr>
              <a:buFont typeface="Wingdings" panose="05000000000000000000" pitchFamily="2" charset="2"/>
              <a:buChar char="Ø"/>
            </a:pPr>
            <a:r>
              <a:rPr lang="en-US">
                <a:latin typeface="Arial"/>
                <a:cs typeface="Arial"/>
              </a:rPr>
              <a:t>Districts Completing SOA  Plan Addendum will receive more detailed information and guidance this month.</a:t>
            </a:r>
          </a:p>
          <a:p>
            <a:pPr>
              <a:buFont typeface="Wingdings" panose="05000000000000000000" pitchFamily="2" charset="2"/>
              <a:buChar char="Ø"/>
            </a:pPr>
            <a:r>
              <a:rPr lang="en-US">
                <a:latin typeface="Arial"/>
                <a:cs typeface="Arial"/>
              </a:rPr>
              <a:t>Email questions to </a:t>
            </a:r>
            <a:r>
              <a:rPr lang="en-US">
                <a:latin typeface="Arial"/>
                <a:cs typeface="Arial"/>
                <a:hlinkClick r:id="rId4"/>
              </a:rPr>
              <a:t>SOAPlans@mass.gov</a:t>
            </a:r>
            <a:r>
              <a:rPr lang="en-US">
                <a:latin typeface="Arial"/>
                <a:cs typeface="Arial"/>
              </a:rPr>
              <a:t> </a:t>
            </a:r>
            <a:endParaRPr lang="en-US"/>
          </a:p>
          <a:p>
            <a:pPr marL="457200" lvl="1" indent="0">
              <a:buNone/>
            </a:pPr>
            <a:endParaRPr lang="en-US"/>
          </a:p>
          <a:p>
            <a:pPr marL="457200" lvl="1" indent="0">
              <a:buNone/>
            </a:pPr>
            <a:r>
              <a:rPr lang="en-US">
                <a:latin typeface="Arial"/>
                <a:cs typeface="Arial"/>
              </a:rPr>
              <a:t>What other supports would be helpful?</a:t>
            </a:r>
          </a:p>
          <a:p>
            <a:pPr lvl="1">
              <a:buFont typeface="Wingdings" panose="05000000000000000000" pitchFamily="2" charset="2"/>
              <a:buChar char="Ø"/>
            </a:pPr>
            <a:endParaRPr lang="en-US"/>
          </a:p>
          <a:p>
            <a:pPr marL="457200" lvl="1" indent="0">
              <a:buNone/>
            </a:pPr>
            <a:endParaRPr lang="en-US"/>
          </a:p>
        </p:txBody>
      </p:sp>
      <p:sp>
        <p:nvSpPr>
          <p:cNvPr id="3" name="Title 2">
            <a:extLst>
              <a:ext uri="{FF2B5EF4-FFF2-40B4-BE49-F238E27FC236}">
                <a16:creationId xmlns:a16="http://schemas.microsoft.com/office/drawing/2014/main" id="{2792D7FF-84B1-4B11-B767-368BAA955E20}"/>
              </a:ext>
            </a:extLst>
          </p:cNvPr>
          <p:cNvSpPr>
            <a:spLocks noGrp="1"/>
          </p:cNvSpPr>
          <p:nvPr>
            <p:ph type="title"/>
          </p:nvPr>
        </p:nvSpPr>
        <p:spPr/>
        <p:txBody>
          <a:bodyPr/>
          <a:lstStyle/>
          <a:p>
            <a:r>
              <a:rPr lang="en-US" dirty="0"/>
              <a:t>Other DESE supports</a:t>
            </a:r>
          </a:p>
        </p:txBody>
      </p:sp>
    </p:spTree>
    <p:extLst>
      <p:ext uri="{BB962C8B-B14F-4D97-AF65-F5344CB8AC3E}">
        <p14:creationId xmlns:p14="http://schemas.microsoft.com/office/powerpoint/2010/main" val="2767175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DA9C6-4236-4498-88DF-2CA2227285CF}"/>
              </a:ext>
            </a:extLst>
          </p:cNvPr>
          <p:cNvSpPr>
            <a:spLocks noGrp="1"/>
          </p:cNvSpPr>
          <p:nvPr>
            <p:ph idx="1"/>
          </p:nvPr>
        </p:nvSpPr>
        <p:spPr/>
        <p:txBody>
          <a:bodyPr/>
          <a:lstStyle/>
          <a:p>
            <a:pPr>
              <a:buFont typeface="Wingdings" panose="05000000000000000000" pitchFamily="2" charset="2"/>
              <a:buChar char="Ø"/>
            </a:pPr>
            <a:r>
              <a:rPr lang="en-US"/>
              <a:t>FY24 SOA Plans will be reviewed between April and June</a:t>
            </a:r>
          </a:p>
          <a:p>
            <a:pPr lvl="1">
              <a:buFont typeface="Wingdings" panose="05000000000000000000" pitchFamily="2" charset="2"/>
              <a:buChar char="§"/>
            </a:pPr>
            <a:r>
              <a:rPr lang="en-US"/>
              <a:t>Meets statutory requirements</a:t>
            </a:r>
          </a:p>
          <a:p>
            <a:pPr lvl="1">
              <a:buFont typeface="Wingdings" panose="05000000000000000000" pitchFamily="2" charset="2"/>
              <a:buChar char="§"/>
            </a:pPr>
            <a:r>
              <a:rPr lang="en-US"/>
              <a:t>Responsiveness to prompts in template</a:t>
            </a:r>
          </a:p>
          <a:p>
            <a:pPr lvl="1">
              <a:buFont typeface="Wingdings" panose="05000000000000000000" pitchFamily="2" charset="2"/>
              <a:buChar char="§"/>
            </a:pPr>
            <a:r>
              <a:rPr lang="en-US"/>
              <a:t>Questions, feedback, and requests for additional information will be communicated via GEM$</a:t>
            </a:r>
          </a:p>
          <a:p>
            <a:pPr marL="457200" lvl="1" indent="0">
              <a:buNone/>
            </a:pPr>
            <a:endParaRPr lang="en-US"/>
          </a:p>
          <a:p>
            <a:pPr>
              <a:buFont typeface="Wingdings" panose="05000000000000000000" pitchFamily="2" charset="2"/>
              <a:buChar char="Ø"/>
            </a:pPr>
            <a:r>
              <a:rPr lang="en-US"/>
              <a:t>FY24 SOA Plans will be publicly available via GEM$</a:t>
            </a:r>
          </a:p>
        </p:txBody>
      </p:sp>
      <p:sp>
        <p:nvSpPr>
          <p:cNvPr id="3" name="Title 2">
            <a:extLst>
              <a:ext uri="{FF2B5EF4-FFF2-40B4-BE49-F238E27FC236}">
                <a16:creationId xmlns:a16="http://schemas.microsoft.com/office/drawing/2014/main" id="{5B3619E7-935E-4843-9A27-875679D020D5}"/>
              </a:ext>
            </a:extLst>
          </p:cNvPr>
          <p:cNvSpPr>
            <a:spLocks noGrp="1"/>
          </p:cNvSpPr>
          <p:nvPr>
            <p:ph type="title"/>
          </p:nvPr>
        </p:nvSpPr>
        <p:spPr/>
        <p:txBody>
          <a:bodyPr>
            <a:normAutofit/>
          </a:bodyPr>
          <a:lstStyle/>
          <a:p>
            <a:r>
              <a:rPr lang="en-US" dirty="0"/>
              <a:t>Our plan is submitted.  Now what?</a:t>
            </a:r>
          </a:p>
        </p:txBody>
      </p:sp>
    </p:spTree>
    <p:extLst>
      <p:ext uri="{BB962C8B-B14F-4D97-AF65-F5344CB8AC3E}">
        <p14:creationId xmlns:p14="http://schemas.microsoft.com/office/powerpoint/2010/main" val="2969194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E94D0E-973F-450B-B35C-C1CFB75EA1C9}"/>
              </a:ext>
            </a:extLst>
          </p:cNvPr>
          <p:cNvSpPr>
            <a:spLocks noGrp="1"/>
          </p:cNvSpPr>
          <p:nvPr>
            <p:ph idx="1"/>
          </p:nvPr>
        </p:nvSpPr>
        <p:spPr/>
        <p:txBody>
          <a:bodyPr vert="horz" lIns="91440" tIns="45720" rIns="91440" bIns="45720" rtlCol="0" anchor="t">
            <a:normAutofit/>
          </a:bodyPr>
          <a:lstStyle/>
          <a:p>
            <a:r>
              <a:rPr lang="en-US">
                <a:latin typeface="Calibri"/>
                <a:cs typeface="Arial"/>
              </a:rPr>
              <a:t>Karen Johnston </a:t>
            </a:r>
            <a:r>
              <a:rPr lang="en-US">
                <a:latin typeface="Calibri"/>
                <a:cs typeface="Arial"/>
                <a:hlinkClick r:id="rId3"/>
              </a:rPr>
              <a:t>Karen.S.Johnston@mass.gov</a:t>
            </a:r>
            <a:r>
              <a:rPr lang="en-US">
                <a:latin typeface="Calibri"/>
                <a:cs typeface="Arial"/>
              </a:rPr>
              <a:t> </a:t>
            </a:r>
            <a:endParaRPr lang="en-US">
              <a:latin typeface="Calibri"/>
            </a:endParaRPr>
          </a:p>
          <a:p>
            <a:r>
              <a:rPr lang="en-US">
                <a:latin typeface="Calibri"/>
                <a:cs typeface="Arial"/>
              </a:rPr>
              <a:t>Erica Champagne </a:t>
            </a:r>
            <a:r>
              <a:rPr lang="en-US">
                <a:latin typeface="Calibri"/>
                <a:cs typeface="Arial"/>
                <a:hlinkClick r:id="rId4"/>
              </a:rPr>
              <a:t>Erica.Champagne@mass.gov</a:t>
            </a:r>
            <a:endParaRPr lang="en-US">
              <a:latin typeface="Calibri"/>
              <a:cs typeface="Arial"/>
            </a:endParaRPr>
          </a:p>
          <a:p>
            <a:r>
              <a:rPr lang="en-US">
                <a:latin typeface="Calibri"/>
                <a:cs typeface="Arial"/>
              </a:rPr>
              <a:t>Kinnon Foley (SOA Plan Addendum) </a:t>
            </a:r>
            <a:r>
              <a:rPr lang="en-US">
                <a:latin typeface="Calibri"/>
                <a:cs typeface="Arial"/>
                <a:hlinkClick r:id="rId5"/>
              </a:rPr>
              <a:t>Kinnon.Foley@mass.gov</a:t>
            </a:r>
            <a:endParaRPr lang="en-US">
              <a:latin typeface="Calibri"/>
              <a:cs typeface="Arial"/>
            </a:endParaRPr>
          </a:p>
          <a:p>
            <a:endParaRPr lang="en-US"/>
          </a:p>
        </p:txBody>
      </p:sp>
      <p:sp>
        <p:nvSpPr>
          <p:cNvPr id="3" name="Title 2">
            <a:extLst>
              <a:ext uri="{FF2B5EF4-FFF2-40B4-BE49-F238E27FC236}">
                <a16:creationId xmlns:a16="http://schemas.microsoft.com/office/drawing/2014/main" id="{079AC821-CA01-4147-AC2D-60A596A53079}"/>
              </a:ext>
            </a:extLst>
          </p:cNvPr>
          <p:cNvSpPr>
            <a:spLocks noGrp="1"/>
          </p:cNvSpPr>
          <p:nvPr>
            <p:ph type="title"/>
          </p:nvPr>
        </p:nvSpPr>
        <p:spPr/>
        <p:txBody>
          <a:bodyPr/>
          <a:lstStyle/>
          <a:p>
            <a:r>
              <a:rPr lang="en-US" dirty="0"/>
              <a:t>SOA Plan Team</a:t>
            </a:r>
          </a:p>
        </p:txBody>
      </p:sp>
    </p:spTree>
    <p:extLst>
      <p:ext uri="{BB962C8B-B14F-4D97-AF65-F5344CB8AC3E}">
        <p14:creationId xmlns:p14="http://schemas.microsoft.com/office/powerpoint/2010/main" val="200590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1FE0B-6982-4BBD-8F0D-B404A0A12D77}"/>
              </a:ext>
            </a:extLst>
          </p:cNvPr>
          <p:cNvSpPr>
            <a:spLocks noGrp="1"/>
          </p:cNvSpPr>
          <p:nvPr>
            <p:ph idx="1"/>
          </p:nvPr>
        </p:nvSpPr>
        <p:spPr>
          <a:xfrm>
            <a:off x="825449" y="1873146"/>
            <a:ext cx="10515600" cy="4052559"/>
          </a:xfrm>
        </p:spPr>
        <p:txBody>
          <a:bodyPr vert="horz" lIns="91440" tIns="45720" rIns="91440" bIns="45720" rtlCol="0" anchor="t">
            <a:normAutofit/>
          </a:bodyPr>
          <a:lstStyle/>
          <a:p>
            <a:pPr marL="0" indent="0">
              <a:buNone/>
            </a:pPr>
            <a:endParaRPr lang="en-US"/>
          </a:p>
          <a:p>
            <a:pPr marL="0" indent="0">
              <a:buNone/>
            </a:pPr>
            <a:r>
              <a:rPr lang="en-US">
                <a:latin typeface="Calibri"/>
                <a:cs typeface="Arial"/>
              </a:rPr>
              <a:t>To ensure that that every student in the Commonwealth has access to a high-quality public education regardless of zip code</a:t>
            </a:r>
          </a:p>
          <a:p>
            <a:pPr marL="0" indent="0">
              <a:buNone/>
            </a:pPr>
            <a:endParaRPr lang="en-US"/>
          </a:p>
          <a:p>
            <a:pPr marL="0" indent="0">
              <a:buNone/>
            </a:pPr>
            <a:endParaRPr lang="en-US"/>
          </a:p>
          <a:p>
            <a:endParaRPr lang="en-US"/>
          </a:p>
        </p:txBody>
      </p:sp>
      <p:sp>
        <p:nvSpPr>
          <p:cNvPr id="3" name="Title 2">
            <a:extLst>
              <a:ext uri="{FF2B5EF4-FFF2-40B4-BE49-F238E27FC236}">
                <a16:creationId xmlns:a16="http://schemas.microsoft.com/office/drawing/2014/main" id="{F456BF11-72B8-4293-A41D-D8C412319EC3}"/>
              </a:ext>
            </a:extLst>
          </p:cNvPr>
          <p:cNvSpPr>
            <a:spLocks noGrp="1"/>
          </p:cNvSpPr>
          <p:nvPr>
            <p:ph type="title"/>
          </p:nvPr>
        </p:nvSpPr>
        <p:spPr/>
        <p:txBody>
          <a:bodyPr>
            <a:normAutofit/>
          </a:bodyPr>
          <a:lstStyle/>
          <a:p>
            <a:r>
              <a:rPr lang="en-US" dirty="0">
                <a:latin typeface="Calibri"/>
                <a:cs typeface="Arial"/>
              </a:rPr>
              <a:t>Overarching Goal of Student Opportunity Act</a:t>
            </a:r>
          </a:p>
        </p:txBody>
      </p:sp>
      <p:grpSp>
        <p:nvGrpSpPr>
          <p:cNvPr id="4" name="Group 3">
            <a:extLst>
              <a:ext uri="{FF2B5EF4-FFF2-40B4-BE49-F238E27FC236}">
                <a16:creationId xmlns:a16="http://schemas.microsoft.com/office/drawing/2014/main" id="{032441C3-BD89-4062-B84B-481CCD3FDCED}"/>
              </a:ext>
              <a:ext uri="{C183D7F6-B498-43B3-948B-1728B52AA6E4}">
                <adec:decorative xmlns:adec="http://schemas.microsoft.com/office/drawing/2017/decorative" val="1"/>
              </a:ext>
            </a:extLst>
          </p:cNvPr>
          <p:cNvGrpSpPr/>
          <p:nvPr/>
        </p:nvGrpSpPr>
        <p:grpSpPr>
          <a:xfrm>
            <a:off x="1795348" y="3568390"/>
            <a:ext cx="8062330" cy="2701460"/>
            <a:chOff x="0" y="0"/>
            <a:chExt cx="12208320" cy="3753704"/>
          </a:xfrm>
        </p:grpSpPr>
        <p:pic>
          <p:nvPicPr>
            <p:cNvPr id="5" name="Picture 4">
              <a:extLst>
                <a:ext uri="{FF2B5EF4-FFF2-40B4-BE49-F238E27FC236}">
                  <a16:creationId xmlns:a16="http://schemas.microsoft.com/office/drawing/2014/main" id="{AD281D85-F08F-494F-9FC8-BD6F489A5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448" t="15361" r="1" b="1118"/>
            <a:stretch/>
          </p:blipFill>
          <p:spPr>
            <a:xfrm>
              <a:off x="3022921" y="33625"/>
              <a:ext cx="3086092" cy="3720079"/>
            </a:xfrm>
            <a:prstGeom prst="rect">
              <a:avLst/>
            </a:prstGeom>
          </p:spPr>
        </p:pic>
        <p:pic>
          <p:nvPicPr>
            <p:cNvPr id="6" name="Picture 5" descr="DESE_DL_TenaciousPPT.ai">
              <a:extLst>
                <a:ext uri="{FF2B5EF4-FFF2-40B4-BE49-F238E27FC236}">
                  <a16:creationId xmlns:a16="http://schemas.microsoft.com/office/drawing/2014/main" id="{3AC1665C-167B-4A39-9637-59543F2487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70" t="23613" r="880" b="1512"/>
            <a:stretch/>
          </p:blipFill>
          <p:spPr>
            <a:xfrm>
              <a:off x="9168791" y="11114"/>
              <a:ext cx="3039529" cy="3723948"/>
            </a:xfrm>
            <a:prstGeom prst="rect">
              <a:avLst/>
            </a:prstGeom>
          </p:spPr>
        </p:pic>
        <p:pic>
          <p:nvPicPr>
            <p:cNvPr id="7" name="Picture 6">
              <a:extLst>
                <a:ext uri="{FF2B5EF4-FFF2-40B4-BE49-F238E27FC236}">
                  <a16:creationId xmlns:a16="http://schemas.microsoft.com/office/drawing/2014/main" id="{EEACE31B-3AA1-4E81-A075-BD72673E00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105" t="10648" r="299" b="8671"/>
            <a:stretch/>
          </p:blipFill>
          <p:spPr>
            <a:xfrm>
              <a:off x="6093183" y="11114"/>
              <a:ext cx="3085938" cy="3723948"/>
            </a:xfrm>
            <a:prstGeom prst="rect">
              <a:avLst/>
            </a:prstGeom>
          </p:spPr>
        </p:pic>
        <p:pic>
          <p:nvPicPr>
            <p:cNvPr id="8" name="Picture 7">
              <a:extLst>
                <a:ext uri="{FF2B5EF4-FFF2-40B4-BE49-F238E27FC236}">
                  <a16:creationId xmlns:a16="http://schemas.microsoft.com/office/drawing/2014/main" id="{A547E1FF-0083-4E0C-ADD3-9DC4CDF5C1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17" t="548" r="49711" b="781"/>
            <a:stretch/>
          </p:blipFill>
          <p:spPr>
            <a:xfrm>
              <a:off x="0" y="28400"/>
              <a:ext cx="3044259" cy="3723948"/>
            </a:xfrm>
            <a:prstGeom prst="rect">
              <a:avLst/>
            </a:prstGeom>
          </p:spPr>
        </p:pic>
        <p:cxnSp>
          <p:nvCxnSpPr>
            <p:cNvPr id="9" name="Straight Connector 8">
              <a:extLst>
                <a:ext uri="{FF2B5EF4-FFF2-40B4-BE49-F238E27FC236}">
                  <a16:creationId xmlns:a16="http://schemas.microsoft.com/office/drawing/2014/main" id="{C0EEBFC3-59C3-4C4F-9E15-8657AA29731C}"/>
                </a:ext>
              </a:extLst>
            </p:cNvPr>
            <p:cNvCxnSpPr/>
            <p:nvPr/>
          </p:nvCxnSpPr>
          <p:spPr>
            <a:xfrm>
              <a:off x="3022921" y="2840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9238A5-6ED2-4D6B-8D6F-34DCF227F1D3}"/>
                </a:ext>
              </a:extLst>
            </p:cNvPr>
            <p:cNvCxnSpPr/>
            <p:nvPr/>
          </p:nvCxnSpPr>
          <p:spPr>
            <a:xfrm>
              <a:off x="6077736" y="22228"/>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1DADD0-EACE-470D-8693-E1E73758C1A2}"/>
                </a:ext>
              </a:extLst>
            </p:cNvPr>
            <p:cNvCxnSpPr/>
            <p:nvPr/>
          </p:nvCxnSpPr>
          <p:spPr>
            <a:xfrm>
              <a:off x="9174682" y="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1706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5AF79-FCCC-425D-826E-A961E7BC3D0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3448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49705-B7D2-492C-AB94-2652951602F4}"/>
              </a:ext>
            </a:extLst>
          </p:cNvPr>
          <p:cNvSpPr>
            <a:spLocks noGrp="1"/>
          </p:cNvSpPr>
          <p:nvPr>
            <p:ph type="title"/>
          </p:nvPr>
        </p:nvSpPr>
        <p:spPr/>
        <p:txBody>
          <a:bodyPr/>
          <a:lstStyle/>
          <a:p>
            <a:r>
              <a:rPr lang="en-US" dirty="0">
                <a:latin typeface="Calibri"/>
                <a:cs typeface="Arial"/>
              </a:rPr>
              <a:t>The SOA has two key components </a:t>
            </a:r>
            <a:endParaRPr lang="en-US" dirty="0">
              <a:latin typeface="Calibri"/>
            </a:endParaRPr>
          </a:p>
        </p:txBody>
      </p:sp>
      <p:graphicFrame>
        <p:nvGraphicFramePr>
          <p:cNvPr id="4" name="Diagram 4">
            <a:extLst>
              <a:ext uri="{FF2B5EF4-FFF2-40B4-BE49-F238E27FC236}">
                <a16:creationId xmlns:a16="http://schemas.microsoft.com/office/drawing/2014/main" id="{BB9D192B-54CD-9335-FDDF-6B8954EEF0D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447505"/>
              </p:ext>
            </p:extLst>
          </p:nvPr>
        </p:nvGraphicFramePr>
        <p:xfrm>
          <a:off x="991047" y="1409576"/>
          <a:ext cx="10641806" cy="479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01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644E7-032F-4978-B6AA-B18848CBAB75}"/>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b="1" i="0">
                <a:solidFill>
                  <a:srgbClr val="000000"/>
                </a:solidFill>
                <a:effectLst/>
                <a:latin typeface="Calibri"/>
                <a:cs typeface="Arial"/>
              </a:rPr>
              <a:t>The District Improvement Plan (DIP</a:t>
            </a:r>
            <a:r>
              <a:rPr lang="en-US" b="0" i="0">
                <a:solidFill>
                  <a:srgbClr val="000000"/>
                </a:solidFill>
                <a:effectLst/>
                <a:latin typeface="Calibri"/>
                <a:cs typeface="Arial"/>
              </a:rPr>
              <a:t>) serves as a comprehensive plan that describes the full set of strategies that a district will implement to support all students in their district.</a:t>
            </a:r>
            <a:r>
              <a:rPr lang="en-US">
                <a:solidFill>
                  <a:srgbClr val="000000"/>
                </a:solidFill>
                <a:latin typeface="Calibri"/>
                <a:cs typeface="Arial"/>
              </a:rPr>
              <a:t> </a:t>
            </a:r>
            <a:endParaRPr lang="en-US" b="0" i="0">
              <a:solidFill>
                <a:srgbClr val="000000"/>
              </a:solidFill>
              <a:effectLst/>
              <a:latin typeface="Calibri"/>
            </a:endParaRPr>
          </a:p>
          <a:p>
            <a:pPr>
              <a:buFont typeface="Wingdings" panose="05000000000000000000" pitchFamily="2" charset="2"/>
              <a:buChar char="Ø"/>
            </a:pPr>
            <a:endParaRPr lang="en-US">
              <a:solidFill>
                <a:srgbClr val="000000"/>
              </a:solidFill>
              <a:latin typeface="Calibri"/>
            </a:endParaRPr>
          </a:p>
          <a:p>
            <a:pPr>
              <a:buFont typeface="Wingdings" panose="05000000000000000000" pitchFamily="2" charset="2"/>
              <a:buChar char="Ø"/>
            </a:pPr>
            <a:r>
              <a:rPr lang="en-US" b="0" i="0">
                <a:solidFill>
                  <a:srgbClr val="000000"/>
                </a:solidFill>
                <a:effectLst/>
                <a:latin typeface="Calibri"/>
                <a:cs typeface="Arial"/>
              </a:rPr>
              <a:t>By contrast, the </a:t>
            </a:r>
            <a:r>
              <a:rPr lang="en-US" b="1" i="0">
                <a:solidFill>
                  <a:srgbClr val="000000"/>
                </a:solidFill>
                <a:effectLst/>
                <a:latin typeface="Calibri"/>
                <a:cs typeface="Arial"/>
              </a:rPr>
              <a:t>SOA Plan </a:t>
            </a:r>
            <a:r>
              <a:rPr lang="en-US" b="0" i="0">
                <a:solidFill>
                  <a:srgbClr val="000000"/>
                </a:solidFill>
                <a:effectLst/>
                <a:latin typeface="Calibri"/>
                <a:cs typeface="Arial"/>
              </a:rPr>
              <a:t>addresses a subset of a district’s overall initiatives, focusing on evidence-based programs and strategies that will improve the educational experiences and outcomes of students, </a:t>
            </a:r>
            <a:r>
              <a:rPr lang="en-US" b="1" i="0">
                <a:solidFill>
                  <a:srgbClr val="000000"/>
                </a:solidFill>
                <a:effectLst/>
                <a:latin typeface="Calibri"/>
                <a:cs typeface="Arial"/>
              </a:rPr>
              <a:t>including English learners, students with disabilities, and low-income students.</a:t>
            </a:r>
          </a:p>
        </p:txBody>
      </p:sp>
      <p:sp>
        <p:nvSpPr>
          <p:cNvPr id="3" name="Title 2">
            <a:extLst>
              <a:ext uri="{FF2B5EF4-FFF2-40B4-BE49-F238E27FC236}">
                <a16:creationId xmlns:a16="http://schemas.microsoft.com/office/drawing/2014/main" id="{154A6EB9-F3E2-4D00-B3CE-AFE1E70222C1}"/>
              </a:ext>
            </a:extLst>
          </p:cNvPr>
          <p:cNvSpPr>
            <a:spLocks noGrp="1"/>
          </p:cNvSpPr>
          <p:nvPr>
            <p:ph type="title"/>
          </p:nvPr>
        </p:nvSpPr>
        <p:spPr/>
        <p:txBody>
          <a:bodyPr>
            <a:normAutofit/>
          </a:bodyPr>
          <a:lstStyle/>
          <a:p>
            <a:r>
              <a:rPr lang="en-US" dirty="0">
                <a:latin typeface="Calibri"/>
                <a:cs typeface="Arial"/>
              </a:rPr>
              <a:t>SOA Plans versus District Improvement Plans</a:t>
            </a:r>
          </a:p>
        </p:txBody>
      </p:sp>
    </p:spTree>
    <p:extLst>
      <p:ext uri="{BB962C8B-B14F-4D97-AF65-F5344CB8AC3E}">
        <p14:creationId xmlns:p14="http://schemas.microsoft.com/office/powerpoint/2010/main" val="72062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649219-5D57-9C57-4EBC-C805B1E19A2C}"/>
              </a:ext>
            </a:extLst>
          </p:cNvPr>
          <p:cNvSpPr>
            <a:spLocks noGrp="1"/>
          </p:cNvSpPr>
          <p:nvPr>
            <p:ph idx="1"/>
          </p:nvPr>
        </p:nvSpPr>
        <p:spPr>
          <a:xfrm>
            <a:off x="252896" y="2086984"/>
            <a:ext cx="9621079" cy="4052559"/>
          </a:xfrm>
        </p:spPr>
        <p:txBody>
          <a:bodyPr vert="horz" lIns="91440" tIns="45720" rIns="91440" bIns="45720" rtlCol="0" anchor="t">
            <a:normAutofit fontScale="92500" lnSpcReduction="10000"/>
          </a:bodyPr>
          <a:lstStyle/>
          <a:p>
            <a:r>
              <a:rPr lang="en-US" b="1">
                <a:latin typeface="Calibri"/>
                <a:cs typeface="Arial"/>
              </a:rPr>
              <a:t>January 2021:</a:t>
            </a:r>
            <a:r>
              <a:rPr lang="en-US">
                <a:latin typeface="Calibri"/>
                <a:cs typeface="Arial"/>
              </a:rPr>
              <a:t> Districts submitted an initial </a:t>
            </a:r>
            <a:r>
              <a:rPr lang="en-US" u="sng">
                <a:latin typeface="Calibri"/>
                <a:cs typeface="Arial"/>
              </a:rPr>
              <a:t>three-year SOA plan</a:t>
            </a:r>
            <a:endParaRPr lang="en-US" b="1">
              <a:latin typeface="Calibri"/>
            </a:endParaRPr>
          </a:p>
          <a:p>
            <a:r>
              <a:rPr lang="en-US" b="1">
                <a:latin typeface="Calibri"/>
                <a:cs typeface="Arial"/>
              </a:rPr>
              <a:t>April 2022: </a:t>
            </a:r>
            <a:r>
              <a:rPr lang="en-US">
                <a:latin typeface="Calibri"/>
                <a:cs typeface="Arial"/>
              </a:rPr>
              <a:t>Districts submitted a comprehensive amendment to their original plan</a:t>
            </a:r>
            <a:endParaRPr lang="en-US">
              <a:latin typeface="Calibri"/>
            </a:endParaRPr>
          </a:p>
          <a:p>
            <a:r>
              <a:rPr lang="en-US" b="1">
                <a:latin typeface="Calibri"/>
                <a:cs typeface="Arial"/>
              </a:rPr>
              <a:t>April 2023: </a:t>
            </a:r>
            <a:r>
              <a:rPr lang="en-US">
                <a:latin typeface="Calibri"/>
                <a:cs typeface="Arial"/>
              </a:rPr>
              <a:t>Districts submitted a progress update</a:t>
            </a:r>
            <a:endParaRPr lang="en-US">
              <a:latin typeface="Calibri"/>
            </a:endParaRPr>
          </a:p>
          <a:p>
            <a:pPr marL="0" indent="0">
              <a:buNone/>
            </a:pPr>
            <a:endParaRPr lang="en-US">
              <a:latin typeface="Calibri"/>
              <a:cs typeface="Arial"/>
            </a:endParaRPr>
          </a:p>
          <a:p>
            <a:r>
              <a:rPr lang="en-US" b="1">
                <a:latin typeface="Calibri"/>
                <a:cs typeface="Arial"/>
              </a:rPr>
              <a:t>April 2024: </a:t>
            </a:r>
            <a:r>
              <a:rPr lang="en-US">
                <a:latin typeface="Calibri"/>
                <a:cs typeface="Arial"/>
              </a:rPr>
              <a:t>Districts will submit a </a:t>
            </a:r>
            <a:r>
              <a:rPr lang="en-US" u="sng">
                <a:latin typeface="Calibri"/>
                <a:cs typeface="Arial"/>
              </a:rPr>
              <a:t>new three-year SOA plan</a:t>
            </a:r>
          </a:p>
          <a:p>
            <a:r>
              <a:rPr lang="en-US" b="1">
                <a:latin typeface="Calibri"/>
                <a:cs typeface="Arial"/>
              </a:rPr>
              <a:t>Spring 2025: </a:t>
            </a:r>
            <a:r>
              <a:rPr lang="en-US">
                <a:latin typeface="Calibri"/>
                <a:cs typeface="Arial"/>
              </a:rPr>
              <a:t>Districts will submit a progress update</a:t>
            </a:r>
            <a:endParaRPr lang="en-US">
              <a:latin typeface="Calibri"/>
            </a:endParaRPr>
          </a:p>
          <a:p>
            <a:r>
              <a:rPr lang="en-US" b="1">
                <a:latin typeface="Calibri"/>
                <a:cs typeface="Arial"/>
              </a:rPr>
              <a:t>Spring 2026:</a:t>
            </a:r>
            <a:r>
              <a:rPr lang="en-US">
                <a:latin typeface="Calibri"/>
                <a:cs typeface="Arial"/>
              </a:rPr>
              <a:t> Districts will submit a progress update</a:t>
            </a:r>
            <a:endParaRPr lang="en-US">
              <a:latin typeface="Calibri"/>
            </a:endParaRPr>
          </a:p>
          <a:p>
            <a:r>
              <a:rPr lang="en-US" b="1">
                <a:latin typeface="Calibri"/>
                <a:cs typeface="Arial"/>
              </a:rPr>
              <a:t>April 2027: </a:t>
            </a:r>
            <a:r>
              <a:rPr lang="en-US">
                <a:latin typeface="Calibri"/>
                <a:cs typeface="Arial"/>
              </a:rPr>
              <a:t>Districts will submit a </a:t>
            </a:r>
            <a:r>
              <a:rPr lang="en-US" u="sng">
                <a:latin typeface="Calibri"/>
                <a:cs typeface="Arial"/>
              </a:rPr>
              <a:t>new three-year SOA plan</a:t>
            </a:r>
            <a:endParaRPr lang="en-US" u="sng">
              <a:latin typeface="Calibri"/>
            </a:endParaRPr>
          </a:p>
        </p:txBody>
      </p:sp>
      <p:sp>
        <p:nvSpPr>
          <p:cNvPr id="3" name="Title 2">
            <a:extLst>
              <a:ext uri="{FF2B5EF4-FFF2-40B4-BE49-F238E27FC236}">
                <a16:creationId xmlns:a16="http://schemas.microsoft.com/office/drawing/2014/main" id="{A6913CDF-E99D-9327-95F7-40580A536E4C}"/>
              </a:ext>
            </a:extLst>
          </p:cNvPr>
          <p:cNvSpPr>
            <a:spLocks noGrp="1"/>
          </p:cNvSpPr>
          <p:nvPr>
            <p:ph type="title"/>
          </p:nvPr>
        </p:nvSpPr>
        <p:spPr/>
        <p:txBody>
          <a:bodyPr>
            <a:normAutofit/>
          </a:bodyPr>
          <a:lstStyle/>
          <a:p>
            <a:r>
              <a:rPr lang="en-US" sz="4000" dirty="0">
                <a:latin typeface="Calibri"/>
                <a:cs typeface="Calibri"/>
              </a:rPr>
              <a:t>SOA Plan Submission Cycle</a:t>
            </a:r>
            <a:endParaRPr lang="en-US" dirty="0">
              <a:latin typeface="Calibri"/>
            </a:endParaRPr>
          </a:p>
        </p:txBody>
      </p:sp>
      <p:sp>
        <p:nvSpPr>
          <p:cNvPr id="4" name="Callout: Right Arrow 3" descr="Call out arrow pointing to the right">
            <a:extLst>
              <a:ext uri="{FF2B5EF4-FFF2-40B4-BE49-F238E27FC236}">
                <a16:creationId xmlns:a16="http://schemas.microsoft.com/office/drawing/2014/main" id="{2E184949-35DD-F41A-DBB4-333059D17875}"/>
              </a:ext>
            </a:extLst>
          </p:cNvPr>
          <p:cNvSpPr/>
          <p:nvPr/>
        </p:nvSpPr>
        <p:spPr>
          <a:xfrm>
            <a:off x="9237317" y="4118113"/>
            <a:ext cx="916608" cy="183321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7EEFB5-0316-8168-A845-D947B73025FB}"/>
              </a:ext>
            </a:extLst>
          </p:cNvPr>
          <p:cNvSpPr txBox="1"/>
          <p:nvPr/>
        </p:nvSpPr>
        <p:spPr>
          <a:xfrm>
            <a:off x="10323445" y="4113143"/>
            <a:ext cx="15571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This is a return to the regular submission cycle as required by law</a:t>
            </a:r>
          </a:p>
        </p:txBody>
      </p:sp>
      <p:sp>
        <p:nvSpPr>
          <p:cNvPr id="6" name="Callout: Right Arrow 5" descr="Call out arrow pointing to the right">
            <a:extLst>
              <a:ext uri="{FF2B5EF4-FFF2-40B4-BE49-F238E27FC236}">
                <a16:creationId xmlns:a16="http://schemas.microsoft.com/office/drawing/2014/main" id="{3B418212-846B-C4E3-BCEB-39A38E4F2A60}"/>
              </a:ext>
            </a:extLst>
          </p:cNvPr>
          <p:cNvSpPr/>
          <p:nvPr/>
        </p:nvSpPr>
        <p:spPr>
          <a:xfrm>
            <a:off x="9237317" y="2086113"/>
            <a:ext cx="916608" cy="1435651"/>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6CDF08-ECA4-4DFE-A3AE-E48CB951FF59}"/>
              </a:ext>
            </a:extLst>
          </p:cNvPr>
          <p:cNvSpPr txBox="1"/>
          <p:nvPr/>
        </p:nvSpPr>
        <p:spPr>
          <a:xfrm>
            <a:off x="10323445" y="2092187"/>
            <a:ext cx="15571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rPr>
              <a:t>The first submission cycle was modified due to COVID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0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B95F0-A992-474B-BA27-B2831F8ECA11}"/>
              </a:ext>
            </a:extLst>
          </p:cNvPr>
          <p:cNvSpPr>
            <a:spLocks noGrp="1"/>
          </p:cNvSpPr>
          <p:nvPr>
            <p:ph type="title"/>
          </p:nvPr>
        </p:nvSpPr>
        <p:spPr/>
        <p:txBody>
          <a:bodyPr>
            <a:normAutofit/>
          </a:bodyPr>
          <a:lstStyle/>
          <a:p>
            <a:r>
              <a:rPr lang="en-US" sz="4800" dirty="0">
                <a:latin typeface="Calibri"/>
                <a:cs typeface="Arial"/>
              </a:rPr>
              <a:t>SOA Plan Elements and FY24 Updates</a:t>
            </a:r>
          </a:p>
        </p:txBody>
      </p:sp>
    </p:spTree>
    <p:extLst>
      <p:ext uri="{BB962C8B-B14F-4D97-AF65-F5344CB8AC3E}">
        <p14:creationId xmlns:p14="http://schemas.microsoft.com/office/powerpoint/2010/main" val="325772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11374-07F6-4AFE-A4BF-39991BA2F227}"/>
              </a:ext>
            </a:extLst>
          </p:cNvPr>
          <p:cNvSpPr>
            <a:spLocks noGrp="1"/>
          </p:cNvSpPr>
          <p:nvPr>
            <p:ph idx="1"/>
          </p:nvPr>
        </p:nvSpPr>
        <p:spPr/>
        <p:txBody>
          <a:bodyPr vert="horz" lIns="91440" tIns="45720" rIns="91440" bIns="45720" rtlCol="0" anchor="t">
            <a:normAutofit/>
          </a:bodyPr>
          <a:lstStyle/>
          <a:p>
            <a:pPr marL="514350" indent="-514350">
              <a:spcBef>
                <a:spcPts val="0"/>
              </a:spcBef>
              <a:buFont typeface="+mj-lt"/>
              <a:buAutoNum type="arabicPeriod"/>
            </a:pPr>
            <a:r>
              <a:rPr lang="en-US">
                <a:effectLst/>
                <a:latin typeface="Calibri"/>
                <a:ea typeface="Calibri" panose="020F0502020204030204" pitchFamily="34" charset="0"/>
                <a:cs typeface="Calibri"/>
              </a:rPr>
              <a:t>Summarize Your District Plan</a:t>
            </a:r>
            <a:endParaRPr lang="en-US"/>
          </a:p>
          <a:p>
            <a:pPr marL="514350" marR="0" lvl="0" indent="-514350">
              <a:spcBef>
                <a:spcPts val="0"/>
              </a:spcBef>
              <a:spcAft>
                <a:spcPts val="0"/>
              </a:spcAft>
              <a:buFont typeface="+mj-lt"/>
              <a:buAutoNum type="arabicPeriod"/>
            </a:pPr>
            <a:r>
              <a:rPr lang="en-US">
                <a:effectLst/>
                <a:latin typeface="Calibri"/>
                <a:ea typeface="Calibri" panose="020F0502020204030204" pitchFamily="34" charset="0"/>
                <a:cs typeface="Calibri"/>
              </a:rPr>
              <a:t>Analyze Your Data and Select Student Groups for Focused Support</a:t>
            </a:r>
          </a:p>
          <a:p>
            <a:pPr marL="514350" indent="-514350">
              <a:spcBef>
                <a:spcPts val="0"/>
              </a:spcBef>
              <a:buFont typeface="+mj-lt"/>
              <a:buAutoNum type="arabicPeriod"/>
            </a:pPr>
            <a:r>
              <a:rPr lang="en-US">
                <a:effectLst/>
                <a:latin typeface="Calibri"/>
                <a:ea typeface="Calibri" panose="020F0502020204030204" pitchFamily="34" charset="0"/>
                <a:cs typeface="Calibri"/>
              </a:rPr>
              <a:t>Set Ambitious Three-Year Targets for Improving Student Achievement</a:t>
            </a:r>
            <a:r>
              <a:rPr lang="en-US">
                <a:latin typeface="Calibri"/>
                <a:ea typeface="Calibri" panose="020F0502020204030204" pitchFamily="34" charset="0"/>
                <a:cs typeface="Calibri"/>
              </a:rPr>
              <a:t> </a:t>
            </a:r>
          </a:p>
          <a:p>
            <a:pPr marL="514350" marR="0" lvl="0" indent="-514350">
              <a:spcBef>
                <a:spcPts val="0"/>
              </a:spcBef>
              <a:spcAft>
                <a:spcPts val="0"/>
              </a:spcAft>
              <a:buFont typeface="+mj-lt"/>
              <a:buAutoNum type="arabicPeriod"/>
            </a:pPr>
            <a:r>
              <a:rPr lang="en-US">
                <a:effectLst/>
                <a:latin typeface="Calibri"/>
                <a:ea typeface="Calibri" panose="020F0502020204030204" pitchFamily="34" charset="0"/>
                <a:cs typeface="Calibri"/>
              </a:rPr>
              <a:t>Engage Families/Caregivers and other Stakeholders</a:t>
            </a:r>
            <a:r>
              <a:rPr lang="en-US">
                <a:latin typeface="Calibri"/>
                <a:ea typeface="Calibri" panose="020F0502020204030204" pitchFamily="34" charset="0"/>
                <a:cs typeface="Calibri"/>
              </a:rPr>
              <a:t> </a:t>
            </a:r>
            <a:endParaRPr lang="en-US">
              <a:effectLst/>
              <a:latin typeface="Calibri" panose="020F0502020204030204" pitchFamily="34" charset="0"/>
              <a:ea typeface="Calibri" panose="020F0502020204030204" pitchFamily="34" charset="0"/>
              <a:cs typeface="Calibri" panose="020F0502020204030204" pitchFamily="34" charset="0"/>
            </a:endParaRPr>
          </a:p>
          <a:p>
            <a:pPr marL="514350" marR="0" lvl="0" indent="-514350">
              <a:spcBef>
                <a:spcPts val="0"/>
              </a:spcBef>
              <a:spcAft>
                <a:spcPts val="0"/>
              </a:spcAft>
              <a:buFont typeface="+mj-lt"/>
              <a:buAutoNum type="arabicPeriod"/>
            </a:pPr>
            <a:r>
              <a:rPr lang="en-US">
                <a:effectLst/>
                <a:latin typeface="Calibri"/>
                <a:ea typeface="Calibri" panose="020F0502020204030204" pitchFamily="34" charset="0"/>
                <a:cs typeface="Calibri"/>
              </a:rPr>
              <a:t>Select Evidence-Based Programs and Strategies to Address Disparities</a:t>
            </a:r>
          </a:p>
          <a:p>
            <a:pPr marL="0" indent="0">
              <a:buNone/>
            </a:pPr>
            <a:endParaRPr lang="en-US"/>
          </a:p>
        </p:txBody>
      </p:sp>
      <p:sp>
        <p:nvSpPr>
          <p:cNvPr id="3" name="Title 2">
            <a:extLst>
              <a:ext uri="{FF2B5EF4-FFF2-40B4-BE49-F238E27FC236}">
                <a16:creationId xmlns:a16="http://schemas.microsoft.com/office/drawing/2014/main" id="{FC592B0B-6891-4B58-BDDD-AB21A63551E4}"/>
              </a:ext>
            </a:extLst>
          </p:cNvPr>
          <p:cNvSpPr>
            <a:spLocks noGrp="1"/>
          </p:cNvSpPr>
          <p:nvPr>
            <p:ph type="title"/>
          </p:nvPr>
        </p:nvSpPr>
        <p:spPr/>
        <p:txBody>
          <a:bodyPr/>
          <a:lstStyle/>
          <a:p>
            <a:r>
              <a:rPr lang="en-US">
                <a:latin typeface="Calibri"/>
                <a:cs typeface="Arial"/>
              </a:rPr>
              <a:t>FY24 SOA Plan Elements</a:t>
            </a:r>
          </a:p>
        </p:txBody>
      </p:sp>
    </p:spTree>
    <p:extLst>
      <p:ext uri="{BB962C8B-B14F-4D97-AF65-F5344CB8AC3E}">
        <p14:creationId xmlns:p14="http://schemas.microsoft.com/office/powerpoint/2010/main" val="8817241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7030</Words>
  <Application>Microsoft Office PowerPoint</Application>
  <PresentationFormat>Widescreen</PresentationFormat>
  <Paragraphs>468</Paragraphs>
  <Slides>40</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-apple-system</vt:lpstr>
      <vt:lpstr>Noto Sans Symbols</vt:lpstr>
      <vt:lpstr>Wingdings,Sans-Serif</vt:lpstr>
      <vt:lpstr>Arial</vt:lpstr>
      <vt:lpstr>Calibri</vt:lpstr>
      <vt:lpstr>Calibri Light</vt:lpstr>
      <vt:lpstr>Courier New</vt:lpstr>
      <vt:lpstr>Quattrocento Sans</vt:lpstr>
      <vt:lpstr>Segoe UI</vt:lpstr>
      <vt:lpstr>Times New Roman</vt:lpstr>
      <vt:lpstr>Wingdings</vt:lpstr>
      <vt:lpstr>1_Office Theme</vt:lpstr>
      <vt:lpstr>2_Office Theme</vt:lpstr>
      <vt:lpstr>FY24 SOA Plans  Overview of New 3-Year Cycle</vt:lpstr>
      <vt:lpstr>Before we get started </vt:lpstr>
      <vt:lpstr>Agenda</vt:lpstr>
      <vt:lpstr>Overarching Goal of Student Opportunity Act</vt:lpstr>
      <vt:lpstr>The SOA has two key components </vt:lpstr>
      <vt:lpstr>SOA Plans versus District Improvement Plans</vt:lpstr>
      <vt:lpstr>SOA Plan Submission Cycle</vt:lpstr>
      <vt:lpstr>SOA Plan Elements and FY24 Updates</vt:lpstr>
      <vt:lpstr>FY24 SOA Plan Elements</vt:lpstr>
      <vt:lpstr>Key updates</vt:lpstr>
      <vt:lpstr>Plan Submission Guide</vt:lpstr>
      <vt:lpstr>Section 1: Summarize your District’s Plan</vt:lpstr>
      <vt:lpstr>Plan Submission Guide Section 2</vt:lpstr>
      <vt:lpstr>Section 2: Analyze Data and Select Student Groups</vt:lpstr>
      <vt:lpstr>Provides more detailed outcome data by student group</vt:lpstr>
      <vt:lpstr>Exploring underlying causes of disparities</vt:lpstr>
      <vt:lpstr>Section 2: Submission Questions in GEM$</vt:lpstr>
      <vt:lpstr>Plan Submission Guide Section 3</vt:lpstr>
      <vt:lpstr>Section 3: Setting Ambitious Targets for 3-year Improvement</vt:lpstr>
      <vt:lpstr>Plan Submission Guide  Section 4: Engage Families/Caregivers and other Stakeholders </vt:lpstr>
      <vt:lpstr>Section 4:  Engage Families/Caregivers and other Stakeholders</vt:lpstr>
      <vt:lpstr>Engage family and caregivers</vt:lpstr>
      <vt:lpstr>Engage stakeholders</vt:lpstr>
      <vt:lpstr>Affirmations</vt:lpstr>
      <vt:lpstr>Plan Submission Guide Section 5: Select Evidence-Based Programs to Address Disparities in Outcomes </vt:lpstr>
      <vt:lpstr>Context: Evidence-Based Programs are now aligned to DESE’s Educational Vision and Strategic Objectives</vt:lpstr>
      <vt:lpstr>Strategic Objective</vt:lpstr>
      <vt:lpstr>Context: Evidence Base</vt:lpstr>
      <vt:lpstr>Context: EBP Crosswalk</vt:lpstr>
      <vt:lpstr>Selecting EBPs for your plan</vt:lpstr>
      <vt:lpstr>Strategic Objective 2: Promote deeper learning so that all students engage in grade-level work that is real-world, relevant, and interative</vt:lpstr>
      <vt:lpstr>Additional questions for each EBP you select</vt:lpstr>
      <vt:lpstr>EBP Selection</vt:lpstr>
      <vt:lpstr>DESE Supports for Plan Development and Submission</vt:lpstr>
      <vt:lpstr>GEM$ preview</vt:lpstr>
      <vt:lpstr>GEM$ Preview (continued)</vt:lpstr>
      <vt:lpstr>Other DESE supports</vt:lpstr>
      <vt:lpstr>Our plan is submitted.  Now what?</vt:lpstr>
      <vt:lpstr>SOA Plan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SOA Plans Overview Webinar</dc:title>
  <dc:creator>DESE</dc:creator>
  <cp:lastModifiedBy>Zou, Dong (EOE)</cp:lastModifiedBy>
  <cp:revision>4</cp:revision>
  <dcterms:created xsi:type="dcterms:W3CDTF">2023-12-19T20:14:12Z</dcterms:created>
  <dcterms:modified xsi:type="dcterms:W3CDTF">2024-01-16T18:53:30Z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16 2024 12:00AM</vt:lpwstr>
  </property>
</Properties>
</file>