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handoutMasterIdLst>
    <p:handoutMasterId r:id="rId42"/>
  </p:handoutMasterIdLst>
  <p:sldIdLst>
    <p:sldId id="256" r:id="rId6"/>
    <p:sldId id="257" r:id="rId7"/>
    <p:sldId id="346" r:id="rId8"/>
    <p:sldId id="353" r:id="rId9"/>
    <p:sldId id="262" r:id="rId10"/>
    <p:sldId id="351" r:id="rId11"/>
    <p:sldId id="263" r:id="rId12"/>
    <p:sldId id="349" r:id="rId13"/>
    <p:sldId id="265" r:id="rId14"/>
    <p:sldId id="318" r:id="rId15"/>
    <p:sldId id="322" r:id="rId16"/>
    <p:sldId id="323" r:id="rId17"/>
    <p:sldId id="320" r:id="rId18"/>
    <p:sldId id="321" r:id="rId19"/>
    <p:sldId id="324" r:id="rId20"/>
    <p:sldId id="341" r:id="rId21"/>
    <p:sldId id="327" r:id="rId22"/>
    <p:sldId id="328" r:id="rId23"/>
    <p:sldId id="350" r:id="rId24"/>
    <p:sldId id="342" r:id="rId25"/>
    <p:sldId id="325" r:id="rId26"/>
    <p:sldId id="326" r:id="rId27"/>
    <p:sldId id="337" r:id="rId28"/>
    <p:sldId id="338" r:id="rId29"/>
    <p:sldId id="339" r:id="rId30"/>
    <p:sldId id="330" r:id="rId31"/>
    <p:sldId id="331" r:id="rId32"/>
    <p:sldId id="332" r:id="rId33"/>
    <p:sldId id="333" r:id="rId34"/>
    <p:sldId id="335" r:id="rId35"/>
    <p:sldId id="296" r:id="rId36"/>
    <p:sldId id="352" r:id="rId37"/>
    <p:sldId id="316" r:id="rId38"/>
    <p:sldId id="297" r:id="rId39"/>
    <p:sldId id="348" r:id="rId4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56"/>
            <p14:sldId id="257"/>
            <p14:sldId id="346"/>
            <p14:sldId id="353"/>
            <p14:sldId id="262"/>
            <p14:sldId id="351"/>
            <p14:sldId id="263"/>
            <p14:sldId id="349"/>
            <p14:sldId id="265"/>
            <p14:sldId id="318"/>
            <p14:sldId id="322"/>
            <p14:sldId id="323"/>
            <p14:sldId id="320"/>
            <p14:sldId id="321"/>
            <p14:sldId id="324"/>
            <p14:sldId id="341"/>
            <p14:sldId id="327"/>
            <p14:sldId id="328"/>
            <p14:sldId id="350"/>
            <p14:sldId id="342"/>
            <p14:sldId id="325"/>
            <p14:sldId id="326"/>
            <p14:sldId id="337"/>
            <p14:sldId id="338"/>
            <p14:sldId id="339"/>
            <p14:sldId id="330"/>
            <p14:sldId id="331"/>
            <p14:sldId id="332"/>
            <p14:sldId id="333"/>
            <p14:sldId id="335"/>
            <p14:sldId id="296"/>
            <p14:sldId id="352"/>
            <p14:sldId id="316"/>
          </p14:sldIdLst>
        </p14:section>
        <p14:section name="Basic text box" id="{DCD4DD07-CAF7-4E7A-9DCD-CDE5ABF2F349}">
          <p14:sldIdLst>
            <p14:sldId id="297"/>
            <p14:sldId id="348"/>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iher, Elizabeth (ESE)" initials="KE(" lastIdx="60" clrIdx="0">
    <p:extLst>
      <p:ext uri="{19B8F6BF-5375-455C-9EA6-DF929625EA0E}">
        <p15:presenceInfo xmlns:p15="http://schemas.microsoft.com/office/powerpoint/2012/main" userId="S-1-5-21-875326689-928589111-1252796590-18288" providerId="AD"/>
      </p:ext>
    </p:extLst>
  </p:cmAuthor>
  <p:cmAuthor id="2" name="Cote, Andrea (ESE)" initials="CA(" lastIdx="83" clrIdx="1">
    <p:extLst>
      <p:ext uri="{19B8F6BF-5375-455C-9EA6-DF929625EA0E}">
        <p15:presenceInfo xmlns:p15="http://schemas.microsoft.com/office/powerpoint/2012/main" userId="S-1-5-21-875326689-928589111-1252796590-22156" providerId="AD"/>
      </p:ext>
    </p:extLst>
  </p:cmAuthor>
  <p:cmAuthor id="3" name="Looby, Caitlin R." initials="LCR" lastIdx="86" clrIdx="2">
    <p:extLst>
      <p:ext uri="{19B8F6BF-5375-455C-9EA6-DF929625EA0E}">
        <p15:presenceInfo xmlns:p15="http://schemas.microsoft.com/office/powerpoint/2012/main" userId="S-1-5-21-875326689-928589111-1252796590-28256" providerId="AD"/>
      </p:ext>
    </p:extLst>
  </p:cmAuthor>
  <p:cmAuthor id="4" name="Alvarez, Iraida (ESE)" initials="AI(" lastIdx="21" clrIdx="3">
    <p:extLst>
      <p:ext uri="{19B8F6BF-5375-455C-9EA6-DF929625EA0E}">
        <p15:presenceInfo xmlns:p15="http://schemas.microsoft.com/office/powerpoint/2012/main" userId="S-1-5-21-875326689-928589111-1252796590-26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a:srgbClr val="101D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576" autoAdjust="0"/>
    <p:restoredTop sz="65528" autoAdjust="0"/>
  </p:normalViewPr>
  <p:slideViewPr>
    <p:cSldViewPr snapToGrid="0">
      <p:cViewPr varScale="1">
        <p:scale>
          <a:sx n="78" d="100"/>
          <a:sy n="78" d="100"/>
        </p:scale>
        <p:origin x="102" y="2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6" d="100"/>
          <a:sy n="86" d="100"/>
        </p:scale>
        <p:origin x="382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1"/>
            <a:ext cx="3037840" cy="466434"/>
          </a:xfrm>
          <a:prstGeom prst="rect">
            <a:avLst/>
          </a:prstGeom>
        </p:spPr>
        <p:txBody>
          <a:bodyPr vert="horz" lIns="93150" tIns="46576" rIns="93150" bIns="46576" rtlCol="0"/>
          <a:lstStyle>
            <a:lvl1pPr algn="r">
              <a:defRPr sz="1200"/>
            </a:lvl1pPr>
          </a:lstStyle>
          <a:p>
            <a:fld id="{B49EE748-B40B-414E-BAA7-F3C486CFB5C1}" type="datetimeFigureOut">
              <a:rPr lang="zh-CN" altLang="en-US" smtClean="0"/>
              <a:pPr/>
              <a:t>2019/4/12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9"/>
            <a:ext cx="3037840" cy="466433"/>
          </a:xfrm>
          <a:prstGeom prst="rect">
            <a:avLst/>
          </a:prstGeom>
        </p:spPr>
        <p:txBody>
          <a:bodyPr vert="horz" lIns="93150" tIns="46576" rIns="93150" bIns="46576"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9"/>
            <a:ext cx="3037840" cy="466433"/>
          </a:xfrm>
          <a:prstGeom prst="rect">
            <a:avLst/>
          </a:prstGeom>
        </p:spPr>
        <p:txBody>
          <a:bodyPr vert="horz" lIns="93150" tIns="46576" rIns="93150" bIns="46576"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zh-CN" altLang="en-US"/>
          </a:p>
        </p:txBody>
      </p:sp>
      <p:sp>
        <p:nvSpPr>
          <p:cNvPr id="3" name="日期占位符 2"/>
          <p:cNvSpPr>
            <a:spLocks noGrp="1"/>
          </p:cNvSpPr>
          <p:nvPr>
            <p:ph type="dt" idx="1"/>
          </p:nvPr>
        </p:nvSpPr>
        <p:spPr>
          <a:xfrm>
            <a:off x="3970938" y="1"/>
            <a:ext cx="3037840" cy="466434"/>
          </a:xfrm>
          <a:prstGeom prst="rect">
            <a:avLst/>
          </a:prstGeom>
        </p:spPr>
        <p:txBody>
          <a:bodyPr vert="horz" lIns="93150" tIns="46576" rIns="93150" bIns="46576" rtlCol="0"/>
          <a:lstStyle>
            <a:lvl1pPr algn="r">
              <a:defRPr sz="1200"/>
            </a:lvl1pPr>
          </a:lstStyle>
          <a:p>
            <a:fld id="{27A38425-D63F-4DFC-BD0C-2F1E5D93D1F4}" type="datetimeFigureOut">
              <a:rPr lang="zh-CN" altLang="en-US" smtClean="0"/>
              <a:pPr/>
              <a:t>2019/4/12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50" tIns="46576" rIns="93150" bIns="46576"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9"/>
            <a:ext cx="3037840" cy="466433"/>
          </a:xfrm>
          <a:prstGeom prst="rect">
            <a:avLst/>
          </a:prstGeom>
        </p:spPr>
        <p:txBody>
          <a:bodyPr vert="horz" lIns="93150" tIns="46576" rIns="93150" bIns="4657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9"/>
            <a:ext cx="3037840" cy="466433"/>
          </a:xfrm>
          <a:prstGeom prst="rect">
            <a:avLst/>
          </a:prstGeom>
        </p:spPr>
        <p:txBody>
          <a:bodyPr vert="horz" lIns="93150" tIns="46576" rIns="93150" bIns="46576"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dirty="0"/>
          </a:p>
        </p:txBody>
      </p:sp>
    </p:spTree>
    <p:extLst>
      <p:ext uri="{BB962C8B-B14F-4D97-AF65-F5344CB8AC3E}">
        <p14:creationId xmlns:p14="http://schemas.microsoft.com/office/powerpoint/2010/main" val="2761346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a:p>
            <a:endParaRPr lang="en-US" baseline="0"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dirty="0"/>
          </a:p>
        </p:txBody>
      </p:sp>
    </p:spTree>
    <p:extLst>
      <p:ext uri="{BB962C8B-B14F-4D97-AF65-F5344CB8AC3E}">
        <p14:creationId xmlns:p14="http://schemas.microsoft.com/office/powerpoint/2010/main" val="188680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dirty="0"/>
          </a:p>
        </p:txBody>
      </p:sp>
    </p:spTree>
    <p:extLst>
      <p:ext uri="{BB962C8B-B14F-4D97-AF65-F5344CB8AC3E}">
        <p14:creationId xmlns:p14="http://schemas.microsoft.com/office/powerpoint/2010/main" val="18245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dirty="0"/>
          </a:p>
        </p:txBody>
      </p:sp>
    </p:spTree>
    <p:extLst>
      <p:ext uri="{BB962C8B-B14F-4D97-AF65-F5344CB8AC3E}">
        <p14:creationId xmlns:p14="http://schemas.microsoft.com/office/powerpoint/2010/main" val="2431139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a:p>
            <a:pPr defTabSz="914266">
              <a:defRPr/>
            </a:pPr>
            <a:endParaRPr lang="en-US" dirty="0"/>
          </a:p>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dirty="0"/>
          </a:p>
        </p:txBody>
      </p:sp>
    </p:spTree>
    <p:extLst>
      <p:ext uri="{BB962C8B-B14F-4D97-AF65-F5344CB8AC3E}">
        <p14:creationId xmlns:p14="http://schemas.microsoft.com/office/powerpoint/2010/main" val="30735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 do not send us written explanation. Documentation</a:t>
            </a:r>
            <a:r>
              <a:rPr lang="en-US" baseline="0" dirty="0" smtClean="0"/>
              <a:t> is kept at the local level.</a:t>
            </a:r>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dirty="0"/>
          </a:p>
        </p:txBody>
      </p:sp>
    </p:spTree>
    <p:extLst>
      <p:ext uri="{BB962C8B-B14F-4D97-AF65-F5344CB8AC3E}">
        <p14:creationId xmlns:p14="http://schemas.microsoft.com/office/powerpoint/2010/main" val="200989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378518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dirty="0"/>
          </a:p>
        </p:txBody>
      </p:sp>
    </p:spTree>
    <p:extLst>
      <p:ext uri="{BB962C8B-B14F-4D97-AF65-F5344CB8AC3E}">
        <p14:creationId xmlns:p14="http://schemas.microsoft.com/office/powerpoint/2010/main" val="347077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dirty="0"/>
          </a:p>
        </p:txBody>
      </p:sp>
    </p:spTree>
    <p:extLst>
      <p:ext uri="{BB962C8B-B14F-4D97-AF65-F5344CB8AC3E}">
        <p14:creationId xmlns:p14="http://schemas.microsoft.com/office/powerpoint/2010/main" val="109832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08" indent="-285708">
              <a:buFont typeface="Arial" panose="020B0604020202020204" pitchFamily="34" charset="0"/>
              <a:buChar char="•"/>
            </a:pPr>
            <a:r>
              <a:rPr lang="en-US" sz="1400" dirty="0" smtClean="0">
                <a:latin typeface="Arial" panose="020B0604020202020204" pitchFamily="34" charset="0"/>
                <a:cs typeface="Arial" panose="020B0604020202020204" pitchFamily="34" charset="0"/>
              </a:rPr>
              <a:t>IEPs </a:t>
            </a:r>
            <a:r>
              <a:rPr lang="en-US" sz="1400" dirty="0">
                <a:latin typeface="Arial" panose="020B0604020202020204" pitchFamily="34" charset="0"/>
                <a:cs typeface="Arial" panose="020B0604020202020204" pitchFamily="34" charset="0"/>
              </a:rPr>
              <a:t>not created under IDEA (</a:t>
            </a:r>
            <a:r>
              <a:rPr lang="en-US" sz="1400" dirty="0" err="1">
                <a:latin typeface="Arial" panose="020B0604020202020204" pitchFamily="34" charset="0"/>
                <a:cs typeface="Arial" panose="020B0604020202020204" pitchFamily="34" charset="0"/>
              </a:rPr>
              <a:t>e.g</a:t>
            </a:r>
            <a:r>
              <a:rPr lang="en-US" sz="1400" dirty="0">
                <a:latin typeface="Arial" panose="020B0604020202020204" pitchFamily="34" charset="0"/>
                <a:cs typeface="Arial" panose="020B0604020202020204" pitchFamily="34" charset="0"/>
              </a:rPr>
              <a:t> “IEP” created by private schools) are not sufficient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113414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r>
              <a:rPr lang="en-US" dirty="0" smtClean="0"/>
              <a:t>All guidance</a:t>
            </a:r>
            <a:r>
              <a:rPr lang="en-US" baseline="0" dirty="0" smtClean="0"/>
              <a:t> is based on </a:t>
            </a:r>
            <a:r>
              <a:rPr lang="en-US" dirty="0" smtClean="0"/>
              <a:t>Administrative Advisory SPED 2018-1</a:t>
            </a:r>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a:p>
            <a:endParaRPr lang="en-US" dirty="0" smtClean="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998777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67" indent="-228567">
              <a:buAutoNum type="arabicPeriod" startAt="3"/>
            </a:pPr>
            <a:endParaRPr lang="en-US" dirty="0" smtClean="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476161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617476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a:p>
            <a:pPr defTabSz="914266">
              <a:defRPr/>
            </a:pPr>
            <a:endParaRPr lang="en-US" dirty="0"/>
          </a:p>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dirty="0"/>
          </a:p>
        </p:txBody>
      </p:sp>
    </p:spTree>
    <p:extLst>
      <p:ext uri="{BB962C8B-B14F-4D97-AF65-F5344CB8AC3E}">
        <p14:creationId xmlns:p14="http://schemas.microsoft.com/office/powerpoint/2010/main" val="975344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24</a:t>
            </a:fld>
            <a:endParaRPr lang="en-US" dirty="0"/>
          </a:p>
        </p:txBody>
      </p:sp>
    </p:spTree>
    <p:extLst>
      <p:ext uri="{BB962C8B-B14F-4D97-AF65-F5344CB8AC3E}">
        <p14:creationId xmlns:p14="http://schemas.microsoft.com/office/powerpoint/2010/main" val="121700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25</a:t>
            </a:fld>
            <a:endParaRPr lang="en-US" dirty="0"/>
          </a:p>
        </p:txBody>
      </p:sp>
    </p:spTree>
    <p:extLst>
      <p:ext uri="{BB962C8B-B14F-4D97-AF65-F5344CB8AC3E}">
        <p14:creationId xmlns:p14="http://schemas.microsoft.com/office/powerpoint/2010/main" val="38224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dirty="0"/>
          </a:p>
          <a:p>
            <a:pPr defTabSz="914266">
              <a:defRPr/>
            </a:pPr>
            <a:endParaRPr lang="en-US" dirty="0"/>
          </a:p>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26</a:t>
            </a:fld>
            <a:endParaRPr lang="en-US" dirty="0"/>
          </a:p>
        </p:txBody>
      </p:sp>
    </p:spTree>
    <p:extLst>
      <p:ext uri="{BB962C8B-B14F-4D97-AF65-F5344CB8AC3E}">
        <p14:creationId xmlns:p14="http://schemas.microsoft.com/office/powerpoint/2010/main" val="1456930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022516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sz="1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dirty="0"/>
          </a:p>
        </p:txBody>
      </p:sp>
    </p:spTree>
    <p:extLst>
      <p:ext uri="{BB962C8B-B14F-4D97-AF65-F5344CB8AC3E}">
        <p14:creationId xmlns:p14="http://schemas.microsoft.com/office/powerpoint/2010/main" val="3421331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29</a:t>
            </a:fld>
            <a:endParaRPr lang="en-US" dirty="0"/>
          </a:p>
        </p:txBody>
      </p:sp>
    </p:spTree>
    <p:extLst>
      <p:ext uri="{BB962C8B-B14F-4D97-AF65-F5344CB8AC3E}">
        <p14:creationId xmlns:p14="http://schemas.microsoft.com/office/powerpoint/2010/main" val="56492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 Note various attachments and sample documents .</a:t>
            </a:r>
          </a:p>
          <a:p>
            <a:endParaRPr lang="en-US" sz="1300" dirty="0"/>
          </a:p>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dirty="0"/>
          </a:p>
        </p:txBody>
      </p:sp>
    </p:spTree>
    <p:extLst>
      <p:ext uri="{BB962C8B-B14F-4D97-AF65-F5344CB8AC3E}">
        <p14:creationId xmlns:p14="http://schemas.microsoft.com/office/powerpoint/2010/main" val="742942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 if the LEA wants a </a:t>
            </a:r>
            <a:r>
              <a:rPr lang="en-US" baseline="0" dirty="0" err="1" smtClean="0"/>
              <a:t>pvt</a:t>
            </a:r>
            <a:r>
              <a:rPr lang="en-US" baseline="0" dirty="0" smtClean="0"/>
              <a:t> school staff member to provide services, the LEA will contract with that employee, not the </a:t>
            </a:r>
            <a:r>
              <a:rPr lang="en-US" baseline="0" dirty="0" err="1" smtClean="0"/>
              <a:t>pvt</a:t>
            </a:r>
            <a:r>
              <a:rPr lang="en-US" baseline="0" dirty="0" smtClean="0"/>
              <a:t> school.</a:t>
            </a:r>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30</a:t>
            </a:fld>
            <a:endParaRPr lang="en-US" dirty="0"/>
          </a:p>
        </p:txBody>
      </p:sp>
    </p:spTree>
    <p:extLst>
      <p:ext uri="{BB962C8B-B14F-4D97-AF65-F5344CB8AC3E}">
        <p14:creationId xmlns:p14="http://schemas.microsoft.com/office/powerpoint/2010/main" val="1393258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951537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821320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463018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671840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373590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08" indent="-285708">
              <a:buFont typeface="Arial" panose="020B0604020202020204" pitchFamily="34" charset="0"/>
              <a:buChar char="•"/>
            </a:pPr>
            <a:r>
              <a:rPr lang="en-US" sz="1200" dirty="0" smtClean="0">
                <a:latin typeface="Arial" panose="020B0604020202020204" pitchFamily="34" charset="0"/>
                <a:cs typeface="Arial" panose="020B0604020202020204" pitchFamily="34" charset="0"/>
              </a:rPr>
              <a:t>Operating under 2 sets of laws not just one – </a:t>
            </a:r>
          </a:p>
          <a:p>
            <a:pPr marL="285708" indent="-285708">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State and Federal run in parallel. Both are required</a:t>
            </a:r>
          </a:p>
          <a:p>
            <a:pPr marL="285708" indent="-285708">
              <a:buFont typeface="Arial" panose="020B0604020202020204" pitchFamily="34" charset="0"/>
              <a:buChar char="•"/>
            </a:pPr>
            <a:r>
              <a:rPr lang="en-US" sz="1200" dirty="0" smtClean="0">
                <a:latin typeface="Arial" panose="020B0604020202020204" pitchFamily="34" charset="0"/>
                <a:cs typeface="Arial" panose="020B0604020202020204" pitchFamily="34" charset="0"/>
              </a:rPr>
              <a:t>Sets the stage for district of residence (where a student lives) and district of location (where a student attends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74734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09899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76382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
        <p:nvSpPr>
          <p:cNvPr id="4" name="TextBox 3"/>
          <p:cNvSpPr txBox="1"/>
          <p:nvPr userDrawn="1"/>
        </p:nvSpPr>
        <p:spPr>
          <a:xfrm>
            <a:off x="0" y="6436953"/>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7" name="TextBox 6"/>
          <p:cNvSpPr txBox="1"/>
          <p:nvPr userDrawn="1"/>
        </p:nvSpPr>
        <p:spPr>
          <a:xfrm>
            <a:off x="-46527" y="6456887"/>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185588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128" y="6382139"/>
            <a:ext cx="465192" cy="369332"/>
          </a:xfrm>
          <a:prstGeom prst="rect">
            <a:avLst/>
          </a:prstGeom>
          <a:noFill/>
        </p:spPr>
        <p:txBody>
          <a:bodyPr wrap="none" rtlCol="0">
            <a:spAutoFit/>
          </a:bodyPr>
          <a:lstStyle/>
          <a:p>
            <a:fld id="{B4E5F43F-3379-4E68-B1AB-6ACD71A54831}"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405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7823200" y="-381000"/>
            <a:ext cx="4673600" cy="7745744"/>
          </a:xfrm>
          <a:prstGeom prst="rect">
            <a:avLst/>
          </a:prstGeom>
        </p:spPr>
      </p:pic>
      <p:sp>
        <p:nvSpPr>
          <p:cNvPr id="9" name="Title 1"/>
          <p:cNvSpPr>
            <a:spLocks noGrp="1"/>
          </p:cNvSpPr>
          <p:nvPr>
            <p:ph type="ctrTitle"/>
          </p:nvPr>
        </p:nvSpPr>
        <p:spPr>
          <a:xfrm>
            <a:off x="711200" y="990601"/>
            <a:ext cx="10363200" cy="1905000"/>
          </a:xfrm>
        </p:spPr>
        <p:txBody>
          <a:bodyPr anchor="b" anchorCtr="0"/>
          <a:lstStyle>
            <a:lvl1pPr algn="l">
              <a:defRPr/>
            </a:lvl1pPr>
          </a:lstStyle>
          <a:p>
            <a:r>
              <a:rPr lang="en-US"/>
              <a:t>Click to edit Master title style</a:t>
            </a:r>
            <a:endParaRPr lang="en-US" dirty="0"/>
          </a:p>
        </p:txBody>
      </p:sp>
      <p:sp>
        <p:nvSpPr>
          <p:cNvPr id="10" name="Subtitle 2"/>
          <p:cNvSpPr>
            <a:spLocks noGrp="1"/>
          </p:cNvSpPr>
          <p:nvPr>
            <p:ph type="subTitle" idx="1"/>
          </p:nvPr>
        </p:nvSpPr>
        <p:spPr>
          <a:xfrm>
            <a:off x="711200" y="2895600"/>
            <a:ext cx="85344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711201" y="5562600"/>
            <a:ext cx="3619500" cy="6477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
        <p:nvSpPr>
          <p:cNvPr id="13" name="TextBox 12"/>
          <p:cNvSpPr txBox="1"/>
          <p:nvPr userDrawn="1"/>
        </p:nvSpPr>
        <p:spPr>
          <a:xfrm>
            <a:off x="0" y="6436953"/>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userDrawn="1"/>
        </p:nvSpPr>
        <p:spPr>
          <a:xfrm>
            <a:off x="267128" y="6382139"/>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Box 2"/>
          <p:cNvSpPr txBox="1"/>
          <p:nvPr userDrawn="1"/>
        </p:nvSpPr>
        <p:spPr>
          <a:xfrm>
            <a:off x="0" y="6372808"/>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373107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10" name="TextBox 9"/>
          <p:cNvSpPr txBox="1"/>
          <p:nvPr userDrawn="1"/>
        </p:nvSpPr>
        <p:spPr>
          <a:xfrm>
            <a:off x="-29763" y="6358553"/>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1491513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0" name="TextBox 9"/>
          <p:cNvSpPr txBox="1"/>
          <p:nvPr userDrawn="1"/>
        </p:nvSpPr>
        <p:spPr>
          <a:xfrm>
            <a:off x="-87171" y="6356350"/>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2267926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TextBox 11"/>
          <p:cNvSpPr txBox="1"/>
          <p:nvPr userDrawn="1"/>
        </p:nvSpPr>
        <p:spPr>
          <a:xfrm>
            <a:off x="-35287" y="6325858"/>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94844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2" name="TextBox 11"/>
          <p:cNvSpPr txBox="1"/>
          <p:nvPr userDrawn="1"/>
        </p:nvSpPr>
        <p:spPr>
          <a:xfrm>
            <a:off x="-35287" y="6167477"/>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2580273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0" y="6544654"/>
            <a:ext cx="465192" cy="369332"/>
          </a:xfrm>
          <a:prstGeom prst="rect">
            <a:avLst/>
          </a:prstGeom>
          <a:noFill/>
        </p:spPr>
        <p:txBody>
          <a:bodyPr wrap="none" rtlCol="0">
            <a:spAutoFit/>
          </a:bodyPr>
          <a:lstStyle/>
          <a:p>
            <a:fld id="{B4E5F43F-3379-4E68-B1AB-6ACD71A54831}" type="slidenum">
              <a:rPr lang="en-US" smtClean="0"/>
              <a:t>‹#›</a:t>
            </a:fld>
            <a:endParaRPr lang="en-US" dirty="0"/>
          </a:p>
        </p:txBody>
      </p:sp>
    </p:spTree>
    <p:extLst>
      <p:ext uri="{BB962C8B-B14F-4D97-AF65-F5344CB8AC3E}">
        <p14:creationId xmlns:p14="http://schemas.microsoft.com/office/powerpoint/2010/main" val="730701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4/12/2019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ideaequitablservices@doe.mass.edu"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doe.mass.edu/sped/proshare/" TargetMode="External"/><Relationship Id="rId4" Type="http://schemas.openxmlformats.org/officeDocument/2006/relationships/hyperlink" Target="http://www.doe.mass.edu/sped/advisories/2018-1.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www.doe.mass.edu/spe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doe.mass.edu/sped/proshare/"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www.doe.mass.edu/federalgrants/idea/resourc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profiles.doe.mass.edu/"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ideaequitableservices@doe.mass.edu"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ites.ed.gov/idea/files/Private_School_QA_April_2011.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sites.ed.gov/idea/files/Private_School_QA_April_2011.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Equitable Services for Children With Disabilities Enrolled by Their Parents in Private Schools </a:t>
            </a:r>
            <a:br>
              <a:rPr lang="en-US" sz="3200" dirty="0"/>
            </a:br>
            <a:r>
              <a:rPr lang="en-US" sz="1800" dirty="0"/>
              <a:t>(34 C.F.R. §§ 300.130 - 300.144)</a:t>
            </a:r>
            <a:endParaRPr lang="en-US" sz="2800" dirty="0"/>
          </a:p>
        </p:txBody>
      </p:sp>
      <p:sp>
        <p:nvSpPr>
          <p:cNvPr id="3" name="Subtitle 2"/>
          <p:cNvSpPr>
            <a:spLocks noGrp="1"/>
          </p:cNvSpPr>
          <p:nvPr>
            <p:ph type="subTitle" idx="1"/>
          </p:nvPr>
        </p:nvSpPr>
        <p:spPr>
          <a:xfrm>
            <a:off x="5426016" y="3849803"/>
            <a:ext cx="6659592" cy="826214"/>
          </a:xfrm>
        </p:spPr>
        <p:txBody>
          <a:bodyPr>
            <a:noAutofit/>
          </a:bodyPr>
          <a:lstStyle/>
          <a:p>
            <a:pPr>
              <a:lnSpc>
                <a:spcPct val="100000"/>
              </a:lnSpc>
            </a:pPr>
            <a:r>
              <a:rPr lang="en-US" sz="1600" dirty="0" smtClean="0"/>
              <a:t>April 2019</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Timely and Meaningful Consultation</a:t>
            </a:r>
          </a:p>
        </p:txBody>
      </p:sp>
      <p:sp>
        <p:nvSpPr>
          <p:cNvPr id="5" name="Content Placeholder 4"/>
          <p:cNvSpPr>
            <a:spLocks noGrp="1"/>
          </p:cNvSpPr>
          <p:nvPr>
            <p:ph idx="1"/>
          </p:nvPr>
        </p:nvSpPr>
        <p:spPr>
          <a:xfrm>
            <a:off x="567743" y="1230403"/>
            <a:ext cx="11370972" cy="5049746"/>
          </a:xfrm>
        </p:spPr>
        <p:txBody>
          <a:bodyPr/>
          <a:lstStyle/>
          <a:p>
            <a:r>
              <a:rPr lang="en-US" sz="2000" dirty="0"/>
              <a:t>Cornerstone of all proportionate share activities</a:t>
            </a:r>
          </a:p>
          <a:p>
            <a:r>
              <a:rPr lang="en-US" sz="2000" dirty="0"/>
              <a:t>Occurs prior to other required activities and throughout the </a:t>
            </a:r>
            <a:r>
              <a:rPr lang="en-US" sz="2000" dirty="0" smtClean="0"/>
              <a:t>year</a:t>
            </a:r>
          </a:p>
          <a:p>
            <a:r>
              <a:rPr lang="en-US" sz="2000" dirty="0" smtClean="0"/>
              <a:t>Responsibility </a:t>
            </a:r>
            <a:r>
              <a:rPr lang="en-US" sz="2000" dirty="0"/>
              <a:t>is on the public school district to initiate consultation with private schools and home school representatives</a:t>
            </a:r>
          </a:p>
          <a:p>
            <a:r>
              <a:rPr lang="en-US" sz="2000" dirty="0"/>
              <a:t>Provides an opportunity for </a:t>
            </a:r>
            <a:r>
              <a:rPr lang="en-US" sz="2000" u="sng" dirty="0"/>
              <a:t>all parties </a:t>
            </a:r>
            <a:r>
              <a:rPr lang="en-US" sz="2000" dirty="0"/>
              <a:t>to express their views and consider others’ </a:t>
            </a:r>
            <a:r>
              <a:rPr lang="en-US" sz="2000" dirty="0" smtClean="0"/>
              <a:t>views</a:t>
            </a:r>
          </a:p>
          <a:p>
            <a:r>
              <a:rPr lang="en-US" sz="2000" dirty="0" smtClean="0"/>
              <a:t>Collaborative </a:t>
            </a:r>
            <a:r>
              <a:rPr lang="en-US" sz="2000" dirty="0"/>
              <a:t>decision making &amp; communication process </a:t>
            </a:r>
            <a:endParaRPr lang="en-US" sz="2000" dirty="0" smtClean="0"/>
          </a:p>
          <a:p>
            <a:r>
              <a:rPr lang="en-US" sz="2000" dirty="0" smtClean="0"/>
              <a:t>Required </a:t>
            </a:r>
            <a:r>
              <a:rPr lang="en-US" sz="2000" dirty="0"/>
              <a:t>Topics: </a:t>
            </a:r>
            <a:r>
              <a:rPr lang="en-US" sz="1400" dirty="0"/>
              <a:t>34 C.F.R. § 300.134</a:t>
            </a:r>
          </a:p>
          <a:p>
            <a:pPr lvl="1"/>
            <a:r>
              <a:rPr lang="en-US" sz="1600" dirty="0"/>
              <a:t>Child find (of resident and non-resident students) attending the private school in the district</a:t>
            </a:r>
          </a:p>
          <a:p>
            <a:pPr lvl="1"/>
            <a:r>
              <a:rPr lang="en-US" sz="1600" dirty="0"/>
              <a:t>Determination of Proportionate Share for the whole pool of eligible students attending private school in the district</a:t>
            </a:r>
          </a:p>
          <a:p>
            <a:pPr lvl="1"/>
            <a:r>
              <a:rPr lang="en-US" sz="1600" dirty="0"/>
              <a:t>The consultation process, methodology, and schedule for the school</a:t>
            </a:r>
            <a:r>
              <a:rPr lang="en-US" sz="1600" dirty="0">
                <a:solidFill>
                  <a:srgbClr val="FF0000"/>
                </a:solidFill>
              </a:rPr>
              <a:t> </a:t>
            </a:r>
            <a:r>
              <a:rPr lang="en-US" sz="1600" dirty="0"/>
              <a:t>year</a:t>
            </a:r>
          </a:p>
          <a:p>
            <a:pPr lvl="1"/>
            <a:r>
              <a:rPr lang="en-US" sz="1600" dirty="0"/>
              <a:t>Determination of services and their method(s) of provision for the whole pool of students</a:t>
            </a:r>
          </a:p>
          <a:p>
            <a:endParaRPr lang="en-US" sz="2000" dirty="0"/>
          </a:p>
        </p:txBody>
      </p:sp>
      <p:sp>
        <p:nvSpPr>
          <p:cNvPr id="3" name="Slide Number Placeholder 2"/>
          <p:cNvSpPr>
            <a:spLocks noGrp="1"/>
          </p:cNvSpPr>
          <p:nvPr>
            <p:ph type="sldNum" sz="quarter" idx="12"/>
          </p:nvPr>
        </p:nvSpPr>
        <p:spPr/>
        <p:txBody>
          <a:bodyPr/>
          <a:lstStyle/>
          <a:p>
            <a:fld id="{BD26C40E-487C-40A4-A841-8174FD7B7142}" type="slidenum">
              <a:rPr lang="en-US" smtClean="0"/>
              <a:pPr/>
              <a:t>10</a:t>
            </a:fld>
            <a:endParaRPr lang="en-US" dirty="0"/>
          </a:p>
        </p:txBody>
      </p:sp>
    </p:spTree>
    <p:extLst>
      <p:ext uri="{BB962C8B-B14F-4D97-AF65-F5344CB8AC3E}">
        <p14:creationId xmlns:p14="http://schemas.microsoft.com/office/powerpoint/2010/main" val="2757159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Consultation </a:t>
            </a:r>
          </a:p>
        </p:txBody>
      </p:sp>
      <p:sp>
        <p:nvSpPr>
          <p:cNvPr id="3" name="Content Placeholder 2"/>
          <p:cNvSpPr>
            <a:spLocks noGrp="1"/>
          </p:cNvSpPr>
          <p:nvPr>
            <p:ph idx="1"/>
          </p:nvPr>
        </p:nvSpPr>
        <p:spPr>
          <a:xfrm>
            <a:off x="812800" y="1270661"/>
            <a:ext cx="10647680" cy="4855504"/>
          </a:xfrm>
        </p:spPr>
        <p:txBody>
          <a:bodyPr>
            <a:normAutofit fontScale="77500" lnSpcReduction="20000"/>
          </a:bodyPr>
          <a:lstStyle/>
          <a:p>
            <a:pPr>
              <a:lnSpc>
                <a:spcPct val="150000"/>
              </a:lnSpc>
            </a:pPr>
            <a:r>
              <a:rPr lang="en-US" sz="3000" dirty="0"/>
              <a:t>Consultation is ongoing throughout the year, as necessary. Districts will reach out regularly to private schools and home school </a:t>
            </a:r>
            <a:r>
              <a:rPr lang="en-US" sz="3000" dirty="0" smtClean="0"/>
              <a:t>parents.</a:t>
            </a:r>
          </a:p>
          <a:p>
            <a:pPr>
              <a:lnSpc>
                <a:spcPct val="150000"/>
              </a:lnSpc>
            </a:pPr>
            <a:r>
              <a:rPr lang="en-US" sz="3000" dirty="0" smtClean="0"/>
              <a:t>It is recommended to meet at least, the beginning, middle, and end of the school year.</a:t>
            </a:r>
            <a:endParaRPr lang="en-US" sz="3000" dirty="0"/>
          </a:p>
          <a:p>
            <a:pPr>
              <a:lnSpc>
                <a:spcPct val="150000"/>
              </a:lnSpc>
            </a:pPr>
            <a:r>
              <a:rPr lang="en-US" sz="3000" dirty="0"/>
              <a:t>The public school district must document</a:t>
            </a:r>
            <a:r>
              <a:rPr lang="en-US" sz="3000" dirty="0">
                <a:solidFill>
                  <a:srgbClr val="FF0000"/>
                </a:solidFill>
              </a:rPr>
              <a:t> </a:t>
            </a:r>
            <a:r>
              <a:rPr lang="en-US" sz="3000" dirty="0"/>
              <a:t>their consultation and outreach efforts:</a:t>
            </a:r>
          </a:p>
          <a:p>
            <a:pPr lvl="1">
              <a:lnSpc>
                <a:spcPct val="150000"/>
              </a:lnSpc>
            </a:pPr>
            <a:r>
              <a:rPr lang="en-US" sz="2600" dirty="0"/>
              <a:t>The dates of attempts to participate in the consultation process,</a:t>
            </a:r>
          </a:p>
          <a:p>
            <a:pPr lvl="1">
              <a:lnSpc>
                <a:spcPct val="150000"/>
              </a:lnSpc>
            </a:pPr>
            <a:r>
              <a:rPr lang="en-US" sz="2600" dirty="0"/>
              <a:t>The nature of the attempts, and </a:t>
            </a:r>
          </a:p>
          <a:p>
            <a:pPr lvl="1">
              <a:lnSpc>
                <a:spcPct val="150000"/>
              </a:lnSpc>
            </a:pPr>
            <a:r>
              <a:rPr lang="en-US" sz="2600" dirty="0"/>
              <a:t>The results of each attempt for consultation. </a:t>
            </a:r>
          </a:p>
        </p:txBody>
      </p:sp>
      <p:sp>
        <p:nvSpPr>
          <p:cNvPr id="4" name="Slide Number Placeholder 3"/>
          <p:cNvSpPr>
            <a:spLocks noGrp="1"/>
          </p:cNvSpPr>
          <p:nvPr>
            <p:ph type="sldNum" sz="quarter" idx="12"/>
          </p:nvPr>
        </p:nvSpPr>
        <p:spPr/>
        <p:txBody>
          <a:bodyPr/>
          <a:lstStyle/>
          <a:p>
            <a:fld id="{BD26C40E-487C-40A4-A841-8174FD7B7142}" type="slidenum">
              <a:rPr lang="en-US" smtClean="0"/>
              <a:pPr/>
              <a:t>11</a:t>
            </a:fld>
            <a:endParaRPr lang="en-US" dirty="0"/>
          </a:p>
        </p:txBody>
      </p:sp>
    </p:spTree>
    <p:extLst>
      <p:ext uri="{BB962C8B-B14F-4D97-AF65-F5344CB8AC3E}">
        <p14:creationId xmlns:p14="http://schemas.microsoft.com/office/powerpoint/2010/main" val="4268342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Consultation Questions </a:t>
            </a:r>
            <a:endParaRPr lang="en-US" dirty="0"/>
          </a:p>
        </p:txBody>
      </p:sp>
      <p:sp>
        <p:nvSpPr>
          <p:cNvPr id="3" name="Content Placeholder 2"/>
          <p:cNvSpPr>
            <a:spLocks noGrp="1"/>
          </p:cNvSpPr>
          <p:nvPr>
            <p:ph idx="1"/>
          </p:nvPr>
        </p:nvSpPr>
        <p:spPr>
          <a:xfrm>
            <a:off x="447040" y="968830"/>
            <a:ext cx="11491675" cy="5311319"/>
          </a:xfrm>
        </p:spPr>
        <p:txBody>
          <a:bodyPr/>
          <a:lstStyle/>
          <a:p>
            <a:pPr marL="0" indent="0">
              <a:lnSpc>
                <a:spcPct val="150000"/>
              </a:lnSpc>
              <a:buNone/>
            </a:pPr>
            <a:r>
              <a:rPr lang="en-US" sz="2800" dirty="0"/>
              <a:t>Are all private schools in the geographic catchment area invited </a:t>
            </a:r>
            <a:r>
              <a:rPr lang="en-US" sz="2800" dirty="0" smtClean="0"/>
              <a:t>to </a:t>
            </a:r>
            <a:r>
              <a:rPr lang="en-US" sz="2800" dirty="0"/>
              <a:t>the same consultation meeting? </a:t>
            </a:r>
          </a:p>
          <a:p>
            <a:pPr lvl="1">
              <a:lnSpc>
                <a:spcPct val="150000"/>
              </a:lnSpc>
            </a:pPr>
            <a:r>
              <a:rPr lang="en-US" sz="2400" i="1" dirty="0"/>
              <a:t>This is not required. Meetings are ongoing and </a:t>
            </a:r>
            <a:r>
              <a:rPr lang="en-US" sz="2400" i="1" dirty="0" smtClean="0"/>
              <a:t>scheduled </a:t>
            </a:r>
            <a:r>
              <a:rPr lang="en-US" sz="2400" i="1" dirty="0"/>
              <a:t>throughout the year. There can be as many separate meetings as desired, </a:t>
            </a:r>
            <a:r>
              <a:rPr lang="en-US" sz="2400" i="1" u="sng" dirty="0"/>
              <a:t>or there could be one large meeting for all each time you meet. </a:t>
            </a:r>
            <a:r>
              <a:rPr lang="en-US" sz="2400" i="1" dirty="0" smtClean="0"/>
              <a:t>This is the school district’s decision.</a:t>
            </a:r>
            <a:endParaRPr lang="en-US" sz="2400" i="1" dirty="0"/>
          </a:p>
          <a:p>
            <a:pPr marL="0" indent="0">
              <a:lnSpc>
                <a:spcPct val="150000"/>
              </a:lnSpc>
              <a:buNone/>
            </a:pPr>
            <a:r>
              <a:rPr lang="en-US" sz="2800" dirty="0"/>
              <a:t>Are the home school parents invited to the same timely and meaningful consultation as the private school representatives and parents? </a:t>
            </a:r>
          </a:p>
          <a:p>
            <a:pPr lvl="1">
              <a:lnSpc>
                <a:spcPct val="150000"/>
              </a:lnSpc>
            </a:pPr>
            <a:r>
              <a:rPr lang="en-US" sz="2400" i="1" dirty="0"/>
              <a:t>Home school parents may be invited to the same consultation meeting or the district may convene separate meetings. </a:t>
            </a:r>
          </a:p>
        </p:txBody>
      </p:sp>
      <p:sp>
        <p:nvSpPr>
          <p:cNvPr id="4" name="Slide Number Placeholder 3"/>
          <p:cNvSpPr>
            <a:spLocks noGrp="1"/>
          </p:cNvSpPr>
          <p:nvPr>
            <p:ph type="sldNum" sz="quarter" idx="12"/>
          </p:nvPr>
        </p:nvSpPr>
        <p:spPr/>
        <p:txBody>
          <a:bodyPr/>
          <a:lstStyle/>
          <a:p>
            <a:fld id="{BD26C40E-487C-40A4-A841-8174FD7B7142}" type="slidenum">
              <a:rPr lang="en-US" smtClean="0"/>
              <a:pPr/>
              <a:t>12</a:t>
            </a:fld>
            <a:endParaRPr lang="en-US" dirty="0"/>
          </a:p>
        </p:txBody>
      </p:sp>
    </p:spTree>
    <p:extLst>
      <p:ext uri="{BB962C8B-B14F-4D97-AF65-F5344CB8AC3E}">
        <p14:creationId xmlns:p14="http://schemas.microsoft.com/office/powerpoint/2010/main" val="2740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13</a:t>
            </a:fld>
            <a:endParaRPr lang="en-US" dirty="0"/>
          </a:p>
        </p:txBody>
      </p:sp>
      <p:pic>
        <p:nvPicPr>
          <p:cNvPr id="1026" name="Picture 2" descr="screen shot of attachmnet C, sample written affirmation form" title="screen shot of attachmnet C, sample written affirmation form"/>
          <p:cNvPicPr>
            <a:picLocks noChangeAspect="1" noChangeArrowheads="1"/>
          </p:cNvPicPr>
          <p:nvPr/>
        </p:nvPicPr>
        <p:blipFill rotWithShape="1">
          <a:blip r:embed="rId3" cstate="print"/>
          <a:srcRect t="3133" b="43210"/>
          <a:stretch/>
        </p:blipFill>
        <p:spPr bwMode="auto">
          <a:xfrm>
            <a:off x="1022205" y="2353227"/>
            <a:ext cx="10331595" cy="2650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67743" y="1230403"/>
            <a:ext cx="9671527" cy="5049746"/>
          </a:xfrm>
        </p:spPr>
        <p:txBody>
          <a:bodyPr/>
          <a:lstStyle/>
          <a:p>
            <a:pPr>
              <a:lnSpc>
                <a:spcPct val="150000"/>
              </a:lnSpc>
            </a:pPr>
            <a:r>
              <a:rPr lang="en-US" sz="2000" u="sng" dirty="0"/>
              <a:t>Anytime</a:t>
            </a:r>
            <a:r>
              <a:rPr lang="en-US" sz="2000" dirty="0"/>
              <a:t> meaningful consultation occurs, public school district obtains written affirmation of the consultation from meeting participants…</a:t>
            </a:r>
          </a:p>
          <a:p>
            <a:pPr>
              <a:lnSpc>
                <a:spcPct val="150000"/>
              </a:lnSpc>
            </a:pPr>
            <a:endParaRPr lang="en-US" sz="2000" dirty="0"/>
          </a:p>
          <a:p>
            <a:pPr>
              <a:lnSpc>
                <a:spcPct val="150000"/>
              </a:lnSpc>
            </a:pPr>
            <a:endParaRPr lang="en-US" sz="2400" dirty="0"/>
          </a:p>
          <a:p>
            <a:pPr>
              <a:lnSpc>
                <a:spcPct val="150000"/>
              </a:lnSpc>
            </a:pPr>
            <a:endParaRPr lang="en-US" sz="2400" dirty="0"/>
          </a:p>
          <a:p>
            <a:pPr marL="0" indent="0">
              <a:lnSpc>
                <a:spcPct val="200000"/>
              </a:lnSpc>
              <a:buNone/>
            </a:pPr>
            <a:endParaRPr lang="en-US" sz="2400" dirty="0"/>
          </a:p>
          <a:p>
            <a:pPr>
              <a:lnSpc>
                <a:spcPct val="150000"/>
              </a:lnSpc>
            </a:pPr>
            <a:r>
              <a:rPr lang="en-US" sz="2000" dirty="0"/>
              <a:t>Written Affirmation does </a:t>
            </a:r>
            <a:r>
              <a:rPr lang="en-US" sz="2000" dirty="0" smtClean="0"/>
              <a:t>not </a:t>
            </a:r>
            <a:r>
              <a:rPr lang="en-US" sz="2000" dirty="0"/>
              <a:t>indicate "agreement" but merely that the meeting and discussion took place,  so it must be signed at the conclusion of the meeting or as soon as possible thereafter.</a:t>
            </a:r>
          </a:p>
        </p:txBody>
      </p:sp>
      <p:sp>
        <p:nvSpPr>
          <p:cNvPr id="2" name="Title 1"/>
          <p:cNvSpPr>
            <a:spLocks noGrp="1"/>
          </p:cNvSpPr>
          <p:nvPr>
            <p:ph type="title"/>
          </p:nvPr>
        </p:nvSpPr>
        <p:spPr/>
        <p:txBody>
          <a:bodyPr/>
          <a:lstStyle/>
          <a:p>
            <a:r>
              <a:rPr lang="en-US" dirty="0"/>
              <a:t>Written Affirmation </a:t>
            </a:r>
            <a:r>
              <a:rPr lang="en-US" sz="2000" dirty="0"/>
              <a:t>34 C.F.R. </a:t>
            </a:r>
            <a:r>
              <a:rPr lang="en-US" sz="2000" b="1" dirty="0"/>
              <a:t>§ 300.135</a:t>
            </a:r>
            <a:endParaRPr lang="en-US" sz="2000" dirty="0"/>
          </a:p>
        </p:txBody>
      </p:sp>
    </p:spTree>
    <p:extLst>
      <p:ext uri="{BB962C8B-B14F-4D97-AF65-F5344CB8AC3E}">
        <p14:creationId xmlns:p14="http://schemas.microsoft.com/office/powerpoint/2010/main" val="2942164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dirty="0"/>
          </a:p>
        </p:txBody>
      </p:sp>
      <p:sp>
        <p:nvSpPr>
          <p:cNvPr id="4" name="Rectangle 3" descr="Emphasize: (b) If the representatives do not provide the affirmation within a reasonable period of time, the LEA must forward the documentation of the consultation process to the SEA.&#10;" title="Border for highlight"/>
          <p:cNvSpPr/>
          <p:nvPr/>
        </p:nvSpPr>
        <p:spPr>
          <a:xfrm>
            <a:off x="733647" y="2530549"/>
            <a:ext cx="9909544" cy="9250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7743" y="1230403"/>
            <a:ext cx="9671527" cy="5049746"/>
          </a:xfrm>
        </p:spPr>
        <p:txBody>
          <a:bodyPr/>
          <a:lstStyle/>
          <a:p>
            <a:pPr>
              <a:lnSpc>
                <a:spcPct val="150000"/>
              </a:lnSpc>
            </a:pPr>
            <a:r>
              <a:rPr lang="en-US" sz="2000" dirty="0" smtClean="0"/>
              <a:t>§ </a:t>
            </a:r>
            <a:r>
              <a:rPr lang="en-US" sz="2000" dirty="0"/>
              <a:t>300.135 Written affirmation.</a:t>
            </a:r>
          </a:p>
          <a:p>
            <a:pPr lvl="1">
              <a:lnSpc>
                <a:spcPct val="150000"/>
              </a:lnSpc>
            </a:pPr>
            <a:r>
              <a:rPr lang="en-US" sz="1600" dirty="0"/>
              <a:t>(a) When timely and meaningful consultation, as required by § 300.134, has occurred, the LEA must obtain a written affirmation signed by the representatives of participating private schools</a:t>
            </a:r>
            <a:r>
              <a:rPr lang="en-US" sz="1600" dirty="0" smtClean="0"/>
              <a:t>.</a:t>
            </a:r>
            <a:endParaRPr lang="en-US" sz="1600" dirty="0"/>
          </a:p>
          <a:p>
            <a:pPr lvl="1">
              <a:lnSpc>
                <a:spcPct val="150000"/>
              </a:lnSpc>
            </a:pPr>
            <a:r>
              <a:rPr lang="en-US" sz="1600" b="1" dirty="0">
                <a:solidFill>
                  <a:srgbClr val="FF0000"/>
                </a:solidFill>
              </a:rPr>
              <a:t>(b) If the representatives do not provide the affirmation within a reasonable period of time, the LEA must forward the documentation of the consultation process to the SEA</a:t>
            </a:r>
            <a:r>
              <a:rPr lang="en-US" sz="1600" b="1" dirty="0" smtClean="0">
                <a:solidFill>
                  <a:srgbClr val="FF0000"/>
                </a:solidFill>
              </a:rPr>
              <a:t>.</a:t>
            </a:r>
          </a:p>
          <a:p>
            <a:pPr marL="457200" lvl="1" indent="0">
              <a:lnSpc>
                <a:spcPct val="150000"/>
              </a:lnSpc>
              <a:buNone/>
            </a:pPr>
            <a:endParaRPr lang="en-US" sz="1600" dirty="0" smtClean="0">
              <a:solidFill>
                <a:srgbClr val="FF0000"/>
              </a:solidFill>
            </a:endParaRPr>
          </a:p>
          <a:p>
            <a:pPr>
              <a:lnSpc>
                <a:spcPct val="150000"/>
              </a:lnSpc>
            </a:pPr>
            <a:r>
              <a:rPr lang="en-US" sz="2000" dirty="0" smtClean="0">
                <a:solidFill>
                  <a:srgbClr val="002060"/>
                </a:solidFill>
              </a:rPr>
              <a:t>If written affirmation is not obtained, Districts should email </a:t>
            </a:r>
            <a:r>
              <a:rPr lang="en-US" sz="2000" dirty="0" smtClean="0">
                <a:solidFill>
                  <a:srgbClr val="002060"/>
                </a:solidFill>
                <a:hlinkClick r:id="rId3"/>
              </a:rPr>
              <a:t>ideaequitablservices@doe.mass.edu</a:t>
            </a:r>
            <a:r>
              <a:rPr lang="en-US" sz="2000" dirty="0" smtClean="0">
                <a:solidFill>
                  <a:srgbClr val="002060"/>
                </a:solidFill>
              </a:rPr>
              <a:t> with information about their </a:t>
            </a:r>
            <a:r>
              <a:rPr lang="en-US" sz="2000" dirty="0">
                <a:solidFill>
                  <a:srgbClr val="002060"/>
                </a:solidFill>
              </a:rPr>
              <a:t>consultation and outreach </a:t>
            </a:r>
            <a:r>
              <a:rPr lang="en-US" sz="2000" dirty="0" smtClean="0">
                <a:solidFill>
                  <a:srgbClr val="002060"/>
                </a:solidFill>
              </a:rPr>
              <a:t>efforts to the private schools and home school representatives.</a:t>
            </a:r>
            <a:endParaRPr lang="en-US" sz="1400" dirty="0" smtClean="0">
              <a:solidFill>
                <a:srgbClr val="002060"/>
              </a:solidFill>
            </a:endParaRPr>
          </a:p>
          <a:p>
            <a:pPr marL="457200" lvl="1" indent="0">
              <a:lnSpc>
                <a:spcPct val="150000"/>
              </a:lnSpc>
              <a:buNone/>
            </a:pPr>
            <a:endParaRPr lang="en-US" sz="1400" dirty="0">
              <a:solidFill>
                <a:srgbClr val="FF0000"/>
              </a:solidFill>
            </a:endParaRPr>
          </a:p>
        </p:txBody>
      </p:sp>
      <p:sp>
        <p:nvSpPr>
          <p:cNvPr id="2" name="Title 1"/>
          <p:cNvSpPr>
            <a:spLocks noGrp="1"/>
          </p:cNvSpPr>
          <p:nvPr>
            <p:ph type="title"/>
          </p:nvPr>
        </p:nvSpPr>
        <p:spPr/>
        <p:txBody>
          <a:bodyPr/>
          <a:lstStyle/>
          <a:p>
            <a:r>
              <a:rPr lang="en-US" dirty="0" smtClean="0"/>
              <a:t>If written affirmation is not obtained…</a:t>
            </a:r>
            <a:endParaRPr lang="en-US" dirty="0"/>
          </a:p>
        </p:txBody>
      </p:sp>
    </p:spTree>
    <p:extLst>
      <p:ext uri="{BB962C8B-B14F-4D97-AF65-F5344CB8AC3E}">
        <p14:creationId xmlns:p14="http://schemas.microsoft.com/office/powerpoint/2010/main" val="1178996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Explanation</a:t>
            </a:r>
          </a:p>
        </p:txBody>
      </p:sp>
      <p:sp>
        <p:nvSpPr>
          <p:cNvPr id="3" name="Content Placeholder 2"/>
          <p:cNvSpPr>
            <a:spLocks noGrp="1"/>
          </p:cNvSpPr>
          <p:nvPr>
            <p:ph idx="1"/>
          </p:nvPr>
        </p:nvSpPr>
        <p:spPr>
          <a:xfrm>
            <a:off x="567743" y="1230403"/>
            <a:ext cx="11158819" cy="5491072"/>
          </a:xfrm>
        </p:spPr>
        <p:txBody>
          <a:bodyPr>
            <a:normAutofit fontScale="62500" lnSpcReduction="20000"/>
          </a:bodyPr>
          <a:lstStyle/>
          <a:p>
            <a:pPr lvl="0">
              <a:lnSpc>
                <a:spcPct val="150000"/>
              </a:lnSpc>
            </a:pPr>
            <a:r>
              <a:rPr lang="en-US" sz="3800" dirty="0"/>
              <a:t>Once timely and meaningful consultation meetings have taken place with all relevant parties, the school district will make a final decision about which services to provide and for which students.</a:t>
            </a:r>
          </a:p>
          <a:p>
            <a:pPr lvl="0">
              <a:lnSpc>
                <a:spcPct val="150000"/>
              </a:lnSpc>
            </a:pPr>
            <a:r>
              <a:rPr lang="en-US" sz="3800" dirty="0"/>
              <a:t>If the district disagrees with the views of the private school officials on the provision of services or the types of services (whether provided directly or through a contract), the district will provide to the private school officials a written explanation of the reasons why the district chose not to provide services directly or through a contract. 34 C.F.R. § 300.134(e)</a:t>
            </a:r>
          </a:p>
          <a:p>
            <a:pPr lvl="0">
              <a:lnSpc>
                <a:spcPct val="150000"/>
              </a:lnSpc>
            </a:pPr>
            <a:r>
              <a:rPr lang="en-US" sz="3800" b="1" dirty="0"/>
              <a:t>The public school district has the final decision-making authority. </a:t>
            </a:r>
            <a:r>
              <a:rPr lang="en-US" sz="2400" i="1" dirty="0"/>
              <a:t>34 C.F.R. § 300.137(b)(2)</a:t>
            </a:r>
          </a:p>
        </p:txBody>
      </p:sp>
      <p:sp>
        <p:nvSpPr>
          <p:cNvPr id="4" name="Slide Number Placeholder 3"/>
          <p:cNvSpPr>
            <a:spLocks noGrp="1"/>
          </p:cNvSpPr>
          <p:nvPr>
            <p:ph type="sldNum" sz="quarter" idx="12"/>
          </p:nvPr>
        </p:nvSpPr>
        <p:spPr/>
        <p:txBody>
          <a:bodyPr/>
          <a:lstStyle/>
          <a:p>
            <a:fld id="{BD26C40E-487C-40A4-A841-8174FD7B7142}" type="slidenum">
              <a:rPr lang="en-US" smtClean="0"/>
              <a:pPr/>
              <a:t>15</a:t>
            </a:fld>
            <a:endParaRPr lang="en-US" dirty="0"/>
          </a:p>
        </p:txBody>
      </p:sp>
    </p:spTree>
    <p:extLst>
      <p:ext uri="{BB962C8B-B14F-4D97-AF65-F5344CB8AC3E}">
        <p14:creationId xmlns:p14="http://schemas.microsoft.com/office/powerpoint/2010/main" val="2592948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5" name="Content Placeholder 4"/>
          <p:cNvSpPr>
            <a:spLocks noGrp="1"/>
          </p:cNvSpPr>
          <p:nvPr>
            <p:ph idx="13"/>
          </p:nvPr>
        </p:nvSpPr>
        <p:spPr/>
        <p:txBody>
          <a:bodyPr/>
          <a:lstStyle/>
          <a:p>
            <a:r>
              <a:rPr lang="en-US" sz="2400" dirty="0" smtClean="0"/>
              <a:t>Ongoing throughout the year</a:t>
            </a:r>
          </a:p>
          <a:p>
            <a:r>
              <a:rPr lang="en-US" sz="2400" dirty="0" smtClean="0"/>
              <a:t>Similar to the activities for public school children</a:t>
            </a:r>
          </a:p>
          <a:p>
            <a:r>
              <a:rPr lang="en-US" sz="2400" b="1" i="1" dirty="0"/>
              <a:t>S</a:t>
            </a:r>
            <a:r>
              <a:rPr lang="en-US" sz="2400" b="1" i="1" dirty="0" smtClean="0"/>
              <a:t>hould include explicit outreach to private schools, parents,  and parents of home school in the district. </a:t>
            </a:r>
          </a:p>
          <a:p>
            <a:r>
              <a:rPr lang="en-US" sz="2400" dirty="0" smtClean="0"/>
              <a:t>Determines children you may provide services to throughout the year</a:t>
            </a:r>
          </a:p>
          <a:p>
            <a:r>
              <a:rPr lang="en-US" sz="2400" dirty="0" smtClean="0"/>
              <a:t>Residents and non-residents</a:t>
            </a:r>
          </a:p>
        </p:txBody>
      </p:sp>
      <p:sp>
        <p:nvSpPr>
          <p:cNvPr id="3" name="Content Placeholder 2"/>
          <p:cNvSpPr>
            <a:spLocks noGrp="1"/>
          </p:cNvSpPr>
          <p:nvPr>
            <p:ph type="body" idx="1"/>
          </p:nvPr>
        </p:nvSpPr>
        <p:spPr/>
        <p:txBody>
          <a:bodyPr/>
          <a:lstStyle/>
          <a:p>
            <a:r>
              <a:rPr lang="en-US" dirty="0" smtClean="0"/>
              <a:t>Child Find: </a:t>
            </a:r>
            <a:r>
              <a:rPr lang="en-US" sz="2000" dirty="0" smtClean="0"/>
              <a:t>34 C.F.R § 300.131 </a:t>
            </a:r>
            <a:endParaRPr lang="en-US" dirty="0"/>
          </a:p>
        </p:txBody>
      </p:sp>
      <p:sp>
        <p:nvSpPr>
          <p:cNvPr id="6" name="Text Placeholder 5"/>
          <p:cNvSpPr>
            <a:spLocks noGrp="1"/>
          </p:cNvSpPr>
          <p:nvPr>
            <p:ph type="body" idx="15"/>
          </p:nvPr>
        </p:nvSpPr>
        <p:spPr/>
        <p:txBody>
          <a:bodyPr/>
          <a:lstStyle/>
          <a:p>
            <a:r>
              <a:rPr lang="en-US" dirty="0" smtClean="0"/>
              <a:t>Child Count: </a:t>
            </a:r>
            <a:r>
              <a:rPr lang="en-US" sz="2000" dirty="0" smtClean="0"/>
              <a:t>34 CFR § 300.133</a:t>
            </a:r>
            <a:endParaRPr lang="en-US" sz="2000" dirty="0"/>
          </a:p>
        </p:txBody>
      </p:sp>
      <p:sp>
        <p:nvSpPr>
          <p:cNvPr id="2" name="Title 1"/>
          <p:cNvSpPr>
            <a:spLocks noGrp="1"/>
          </p:cNvSpPr>
          <p:nvPr>
            <p:ph type="title"/>
          </p:nvPr>
        </p:nvSpPr>
        <p:spPr/>
        <p:txBody>
          <a:bodyPr/>
          <a:lstStyle/>
          <a:p>
            <a:r>
              <a:rPr lang="en-US" smtClean="0"/>
              <a:t>Child Find versus Child Count</a:t>
            </a:r>
            <a:endParaRPr lang="en-US" dirty="0"/>
          </a:p>
        </p:txBody>
      </p:sp>
      <p:sp>
        <p:nvSpPr>
          <p:cNvPr id="7" name="Content Placeholder 6"/>
          <p:cNvSpPr>
            <a:spLocks noGrp="1"/>
          </p:cNvSpPr>
          <p:nvPr>
            <p:ph idx="16"/>
          </p:nvPr>
        </p:nvSpPr>
        <p:spPr/>
        <p:txBody>
          <a:bodyPr/>
          <a:lstStyle/>
          <a:p>
            <a:r>
              <a:rPr lang="en-US" sz="2400" dirty="0" smtClean="0"/>
              <a:t>Happens once a year anytime between Oct. 1 and Dec. 1</a:t>
            </a:r>
          </a:p>
          <a:p>
            <a:r>
              <a:rPr lang="en-US" sz="2400" dirty="0" smtClean="0"/>
              <a:t>Determines the number of students to include for the proportionate share calculation submitted in the subsequent year IDEA grant applications (240, 262)</a:t>
            </a:r>
          </a:p>
          <a:p>
            <a:r>
              <a:rPr lang="en-US" sz="2400" dirty="0" smtClean="0"/>
              <a:t>Residents and non-residents </a:t>
            </a:r>
          </a:p>
          <a:p>
            <a:endParaRPr lang="en-US" sz="2400" dirty="0"/>
          </a:p>
        </p:txBody>
      </p:sp>
    </p:spTree>
    <p:extLst>
      <p:ext uri="{BB962C8B-B14F-4D97-AF65-F5344CB8AC3E}">
        <p14:creationId xmlns:p14="http://schemas.microsoft.com/office/powerpoint/2010/main" val="4125851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dirty="0"/>
          </a:p>
        </p:txBody>
      </p:sp>
      <p:grpSp>
        <p:nvGrpSpPr>
          <p:cNvPr id="4" name="Group 3" title="Notes for LEAS"/>
          <p:cNvGrpSpPr/>
          <p:nvPr/>
        </p:nvGrpSpPr>
        <p:grpSpPr>
          <a:xfrm>
            <a:off x="9746901" y="398699"/>
            <a:ext cx="2301073" cy="5791156"/>
            <a:chOff x="9746901" y="398699"/>
            <a:chExt cx="2301073" cy="5791156"/>
          </a:xfrm>
        </p:grpSpPr>
        <p:grpSp>
          <p:nvGrpSpPr>
            <p:cNvPr id="3" name="Group 2" descr="&#10;Help educate parents about the different options for evaluation, including the different outcomes of each.&#10;&#10;If a child is found eligible, they are counted in child count for the 3 years, unless reevaluated  determines them ineligible. &#10;&#10;&#10;" title="Notes for LEAs"/>
            <p:cNvGrpSpPr/>
            <p:nvPr/>
          </p:nvGrpSpPr>
          <p:grpSpPr>
            <a:xfrm>
              <a:off x="9746901" y="398699"/>
              <a:ext cx="2301073" cy="5791156"/>
              <a:chOff x="9746901" y="398699"/>
              <a:chExt cx="2301073" cy="5791156"/>
            </a:xfrm>
          </p:grpSpPr>
          <p:sp>
            <p:nvSpPr>
              <p:cNvPr id="6" name="Rounded Rectangle 5"/>
              <p:cNvSpPr/>
              <p:nvPr/>
            </p:nvSpPr>
            <p:spPr>
              <a:xfrm>
                <a:off x="9746901" y="398699"/>
                <a:ext cx="2301073" cy="5727465"/>
              </a:xfrm>
              <a:prstGeom prst="roundRect">
                <a:avLst/>
              </a:prstGeom>
              <a:solidFill>
                <a:srgbClr val="E38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Notes&#10;&#10;Help educate parents about the different options for evaluation, including the different outcomes of each.&#10;"/>
              <p:cNvSpPr txBox="1"/>
              <p:nvPr/>
            </p:nvSpPr>
            <p:spPr>
              <a:xfrm>
                <a:off x="9877530" y="557544"/>
                <a:ext cx="2170444" cy="5632311"/>
              </a:xfrm>
              <a:prstGeom prst="rect">
                <a:avLst/>
              </a:prstGeom>
              <a:noFill/>
            </p:spPr>
            <p:txBody>
              <a:bodyPr wrap="square" rtlCol="0">
                <a:spAutoFit/>
              </a:bodyPr>
              <a:lstStyle/>
              <a:p>
                <a:pPr algn="ctr"/>
                <a:r>
                  <a:rPr lang="en-US" b="1" dirty="0" smtClean="0">
                    <a:solidFill>
                      <a:srgbClr val="101D35"/>
                    </a:solidFill>
                  </a:rPr>
                  <a:t>Notes for LEAs</a:t>
                </a:r>
                <a:endParaRPr lang="en-US" b="1" dirty="0">
                  <a:solidFill>
                    <a:srgbClr val="101D35"/>
                  </a:solidFill>
                </a:endParaRPr>
              </a:p>
              <a:p>
                <a:pPr algn="ctr"/>
                <a:endParaRPr lang="en-US" b="1" dirty="0">
                  <a:solidFill>
                    <a:srgbClr val="101D35"/>
                  </a:solidFill>
                </a:endParaRPr>
              </a:p>
              <a:p>
                <a:r>
                  <a:rPr lang="en-US" i="1" dirty="0">
                    <a:solidFill>
                      <a:srgbClr val="101D35"/>
                    </a:solidFill>
                  </a:rPr>
                  <a:t>Help educate parents about the different options for evaluation, including the different outcomes of each</a:t>
                </a:r>
                <a:r>
                  <a:rPr lang="en-US" i="1" dirty="0" smtClean="0">
                    <a:solidFill>
                      <a:srgbClr val="101D35"/>
                    </a:solidFill>
                  </a:rPr>
                  <a:t>.</a:t>
                </a:r>
              </a:p>
              <a:p>
                <a:endParaRPr lang="en-US" i="1" dirty="0">
                  <a:solidFill>
                    <a:srgbClr val="101D35"/>
                  </a:solidFill>
                </a:endParaRPr>
              </a:p>
              <a:p>
                <a:r>
                  <a:rPr lang="en-US" i="1" dirty="0" smtClean="0">
                    <a:solidFill>
                      <a:srgbClr val="101D35"/>
                    </a:solidFill>
                  </a:rPr>
                  <a:t>If a child is found eligible, they are counted in child count for the 3 years, unless reevaluated  determines them ineligible. </a:t>
                </a:r>
                <a:endParaRPr lang="en-US" i="1" dirty="0">
                  <a:solidFill>
                    <a:srgbClr val="101D35"/>
                  </a:solidFill>
                </a:endParaRPr>
              </a:p>
              <a:p>
                <a:pPr algn="ctr"/>
                <a:endParaRPr lang="en-US" b="1" dirty="0"/>
              </a:p>
              <a:p>
                <a:pPr algn="ctr"/>
                <a:endParaRPr lang="en-US" b="1" dirty="0"/>
              </a:p>
            </p:txBody>
          </p:sp>
        </p:grpSp>
        <p:cxnSp>
          <p:nvCxnSpPr>
            <p:cNvPr id="8" name="Straight Connector 7" title="straight line connector"/>
            <p:cNvCxnSpPr/>
            <p:nvPr/>
          </p:nvCxnSpPr>
          <p:spPr>
            <a:xfrm>
              <a:off x="9941741" y="1025236"/>
              <a:ext cx="1956515" cy="0"/>
            </a:xfrm>
            <a:prstGeom prst="line">
              <a:avLst/>
            </a:prstGeom>
            <a:ln w="66675" cmpd="sng">
              <a:solidFill>
                <a:srgbClr val="101D35"/>
              </a:solidFill>
            </a:ln>
          </p:spPr>
          <p:style>
            <a:lnRef idx="1">
              <a:schemeClr val="accent1"/>
            </a:lnRef>
            <a:fillRef idx="0">
              <a:schemeClr val="accent1"/>
            </a:fillRef>
            <a:effectRef idx="0">
              <a:schemeClr val="accent1"/>
            </a:effectRef>
            <a:fontRef idx="minor">
              <a:schemeClr val="tx1"/>
            </a:fontRef>
          </p:style>
        </p:cxnSp>
      </p:grpSp>
      <p:sp>
        <p:nvSpPr>
          <p:cNvPr id="9" name="Content Placeholder 8"/>
          <p:cNvSpPr>
            <a:spLocks noGrp="1"/>
          </p:cNvSpPr>
          <p:nvPr>
            <p:ph idx="1"/>
          </p:nvPr>
        </p:nvSpPr>
        <p:spPr>
          <a:xfrm>
            <a:off x="508000" y="1257300"/>
            <a:ext cx="9238902" cy="4868865"/>
          </a:xfrm>
        </p:spPr>
        <p:txBody>
          <a:bodyPr>
            <a:normAutofit fontScale="85000" lnSpcReduction="10000"/>
          </a:bodyPr>
          <a:lstStyle/>
          <a:p>
            <a:pPr>
              <a:lnSpc>
                <a:spcPct val="150000"/>
              </a:lnSpc>
            </a:pPr>
            <a:r>
              <a:rPr lang="en-US" sz="2800" b="1" dirty="0"/>
              <a:t>All</a:t>
            </a:r>
            <a:r>
              <a:rPr lang="en-US" sz="2800" b="1" dirty="0">
                <a:solidFill>
                  <a:srgbClr val="FF0000"/>
                </a:solidFill>
              </a:rPr>
              <a:t> </a:t>
            </a:r>
            <a:r>
              <a:rPr lang="en-US" sz="2800" b="1" dirty="0"/>
              <a:t>students have a </a:t>
            </a:r>
            <a:r>
              <a:rPr lang="en-US" sz="2800" u="sng" dirty="0"/>
              <a:t>District of Location</a:t>
            </a:r>
            <a:r>
              <a:rPr lang="en-US" sz="2800" dirty="0"/>
              <a:t> and </a:t>
            </a:r>
            <a:r>
              <a:rPr lang="en-US" sz="2800" u="sng" dirty="0"/>
              <a:t>District of Residence.</a:t>
            </a:r>
            <a:endParaRPr lang="en-US" sz="2800" dirty="0"/>
          </a:p>
          <a:p>
            <a:pPr lvl="1">
              <a:lnSpc>
                <a:spcPct val="150000"/>
              </a:lnSpc>
            </a:pPr>
            <a:r>
              <a:rPr lang="en-US" sz="2400" u="sng" dirty="0"/>
              <a:t>District of Location</a:t>
            </a:r>
            <a:r>
              <a:rPr lang="en-US" sz="2400" dirty="0"/>
              <a:t> and </a:t>
            </a:r>
            <a:r>
              <a:rPr lang="en-US" sz="2400" u="sng" dirty="0"/>
              <a:t>District of Residence</a:t>
            </a:r>
            <a:r>
              <a:rPr lang="en-US" sz="2400" dirty="0"/>
              <a:t> have distinct obligations to determine eligibility for special education services under separate laws.</a:t>
            </a:r>
            <a:r>
              <a:rPr lang="en-US" sz="2000" dirty="0"/>
              <a:t/>
            </a:r>
            <a:br>
              <a:rPr lang="en-US" sz="2000" dirty="0"/>
            </a:br>
            <a:endParaRPr lang="en-US" sz="2000" dirty="0"/>
          </a:p>
          <a:p>
            <a:pPr>
              <a:lnSpc>
                <a:spcPct val="150000"/>
              </a:lnSpc>
            </a:pPr>
            <a:r>
              <a:rPr lang="en-US" sz="2400" u="sng" dirty="0"/>
              <a:t>District of Location - Federal (IDEA)</a:t>
            </a:r>
            <a:r>
              <a:rPr lang="en-US" sz="2400" dirty="0"/>
              <a:t>: Districts evaluate, and determine eligibility for students </a:t>
            </a:r>
            <a:r>
              <a:rPr lang="en-US" sz="2400" u="sng" dirty="0"/>
              <a:t>attending private school in the district regardless of where they live. </a:t>
            </a:r>
          </a:p>
          <a:p>
            <a:pPr>
              <a:lnSpc>
                <a:spcPct val="150000"/>
              </a:lnSpc>
            </a:pPr>
            <a:r>
              <a:rPr lang="en-US" sz="2400" u="sng" dirty="0"/>
              <a:t>District of Residence - State</a:t>
            </a:r>
            <a:r>
              <a:rPr lang="en-US" sz="2400" dirty="0"/>
              <a:t>: Districts evaluate, determine eligibility, </a:t>
            </a:r>
            <a:r>
              <a:rPr lang="en-US" sz="2400" b="1" dirty="0"/>
              <a:t>and, if eligible, write IEPs </a:t>
            </a:r>
            <a:r>
              <a:rPr lang="en-US" sz="2400" dirty="0"/>
              <a:t>for their resident students </a:t>
            </a:r>
            <a:r>
              <a:rPr lang="en-US" sz="2400" u="sng" dirty="0"/>
              <a:t>regardless of where they attend school.</a:t>
            </a:r>
          </a:p>
        </p:txBody>
      </p:sp>
      <p:sp>
        <p:nvSpPr>
          <p:cNvPr id="2" name="Title 1"/>
          <p:cNvSpPr>
            <a:spLocks noGrp="1"/>
          </p:cNvSpPr>
          <p:nvPr>
            <p:ph type="title"/>
          </p:nvPr>
        </p:nvSpPr>
        <p:spPr>
          <a:xfrm>
            <a:off x="508000" y="274638"/>
            <a:ext cx="11684000" cy="750598"/>
          </a:xfrm>
        </p:spPr>
        <p:txBody>
          <a:bodyPr>
            <a:normAutofit/>
          </a:bodyPr>
          <a:lstStyle/>
          <a:p>
            <a:r>
              <a:rPr lang="en-US" dirty="0"/>
              <a:t>Evaluation and Eligibility</a:t>
            </a:r>
          </a:p>
        </p:txBody>
      </p:sp>
    </p:spTree>
    <p:extLst>
      <p:ext uri="{BB962C8B-B14F-4D97-AF65-F5344CB8AC3E}">
        <p14:creationId xmlns:p14="http://schemas.microsoft.com/office/powerpoint/2010/main" val="1214530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448800" y="6492875"/>
            <a:ext cx="2743200" cy="365125"/>
          </a:xfrm>
        </p:spPr>
        <p:txBody>
          <a:bodyPr/>
          <a:lstStyle/>
          <a:p>
            <a:fld id="{BD26C40E-487C-40A4-A841-8174FD7B7142}" type="slidenum">
              <a:rPr lang="en-US" smtClean="0"/>
              <a:pPr/>
              <a:t>18</a:t>
            </a:fld>
            <a:endParaRPr lang="en-US" dirty="0"/>
          </a:p>
        </p:txBody>
      </p:sp>
      <p:graphicFrame>
        <p:nvGraphicFramePr>
          <p:cNvPr id="6" name="Table 5" descr="Table describing the differences for district of residence and district of location"/>
          <p:cNvGraphicFramePr>
            <a:graphicFrameLocks noGrp="1"/>
          </p:cNvGraphicFramePr>
          <p:nvPr>
            <p:extLst/>
          </p:nvPr>
        </p:nvGraphicFramePr>
        <p:xfrm>
          <a:off x="397934" y="1210735"/>
          <a:ext cx="11582400" cy="5486398"/>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1200124">
                <a:tc>
                  <a:txBody>
                    <a:bodyPr/>
                    <a:lstStyle/>
                    <a:p>
                      <a:pPr algn="ctr"/>
                      <a:r>
                        <a:rPr lang="en-US" sz="2800" dirty="0"/>
                        <a:t>District of Residence </a:t>
                      </a:r>
                      <a:br>
                        <a:rPr lang="en-US" sz="2800" dirty="0"/>
                      </a:br>
                      <a:r>
                        <a:rPr lang="en-US" sz="2800" dirty="0"/>
                        <a:t>(State)</a:t>
                      </a:r>
                    </a:p>
                  </a:txBody>
                  <a:tcPr marL="121920" marR="121920" anchor="ctr"/>
                </a:tc>
                <a:tc>
                  <a:txBody>
                    <a:bodyPr/>
                    <a:lstStyle/>
                    <a:p>
                      <a:pPr algn="ctr"/>
                      <a:r>
                        <a:rPr lang="en-US" sz="2800" dirty="0"/>
                        <a:t>District of Location</a:t>
                      </a:r>
                      <a:br>
                        <a:rPr lang="en-US" sz="2800" dirty="0"/>
                      </a:br>
                      <a:r>
                        <a:rPr lang="en-US" sz="2800" dirty="0"/>
                        <a:t>(Federal)</a:t>
                      </a:r>
                    </a:p>
                  </a:txBody>
                  <a:tcPr marL="121920" marR="121920" anchor="ctr"/>
                </a:tc>
                <a:extLst>
                  <a:ext uri="{0D108BD9-81ED-4DB2-BD59-A6C34878D82A}">
                    <a16:rowId xmlns:a16="http://schemas.microsoft.com/office/drawing/2014/main" val="10000"/>
                  </a:ext>
                </a:extLst>
              </a:tr>
              <a:tr h="1733630">
                <a:tc>
                  <a:txBody>
                    <a:bodyPr/>
                    <a:lstStyle/>
                    <a:p>
                      <a:r>
                        <a:rPr lang="en-US" dirty="0" smtClean="0"/>
                        <a:t>Conducts</a:t>
                      </a:r>
                      <a:r>
                        <a:rPr lang="en-US" baseline="0" dirty="0" smtClean="0"/>
                        <a:t> </a:t>
                      </a:r>
                      <a:r>
                        <a:rPr lang="en-US" dirty="0"/>
                        <a:t>evaluations and determines eligibility for </a:t>
                      </a:r>
                      <a:r>
                        <a:rPr lang="en-US" u="sng" dirty="0"/>
                        <a:t>resident students of the district</a:t>
                      </a:r>
                      <a:r>
                        <a:rPr lang="en-US" u="sng" baseline="0" dirty="0"/>
                        <a:t> regardless of where they attend school</a:t>
                      </a:r>
                      <a:endParaRPr lang="en-US" u="sng"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Conducts</a:t>
                      </a:r>
                      <a:r>
                        <a:rPr lang="en-US" baseline="0" dirty="0" smtClean="0"/>
                        <a:t> </a:t>
                      </a:r>
                      <a:r>
                        <a:rPr lang="en-US" dirty="0"/>
                        <a:t>evaluations and determines eligibility for students </a:t>
                      </a:r>
                      <a:r>
                        <a:rPr lang="en-US" u="sng" dirty="0"/>
                        <a:t>who attend private school in the district regardless of where the live</a:t>
                      </a:r>
                      <a:endParaRPr lang="en-US" dirty="0"/>
                    </a:p>
                    <a:p>
                      <a:endParaRPr lang="en-US" dirty="0"/>
                    </a:p>
                  </a:txBody>
                  <a:tcPr marL="121920" marR="121920"/>
                </a:tc>
                <a:extLst>
                  <a:ext uri="{0D108BD9-81ED-4DB2-BD59-A6C34878D82A}">
                    <a16:rowId xmlns:a16="http://schemas.microsoft.com/office/drawing/2014/main" val="10001"/>
                  </a:ext>
                </a:extLst>
              </a:tr>
              <a:tr h="1276322">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Student has </a:t>
                      </a:r>
                      <a:r>
                        <a:rPr lang="en-US" b="1" dirty="0"/>
                        <a:t>individual</a:t>
                      </a:r>
                      <a:r>
                        <a:rPr lang="en-US" b="1" baseline="0" dirty="0"/>
                        <a:t> entitlement (FAPE) </a:t>
                      </a:r>
                      <a:r>
                        <a:rPr lang="en-US" baseline="0" dirty="0"/>
                        <a:t>to special education services </a:t>
                      </a:r>
                      <a:r>
                        <a:rPr lang="en-US" sz="1800" kern="1200" baseline="0" dirty="0">
                          <a:solidFill>
                            <a:schemeClr val="dk1"/>
                          </a:solidFill>
                          <a:latin typeface="+mn-lt"/>
                          <a:ea typeface="+mn-ea"/>
                          <a:cs typeface="+mn-cs"/>
                        </a:rPr>
                        <a:t>and dispute resolution procedures</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 guarantee for individual</a:t>
                      </a:r>
                      <a:r>
                        <a:rPr lang="en-US" b="1" baseline="0" dirty="0"/>
                        <a:t> services</a:t>
                      </a:r>
                      <a:r>
                        <a:rPr lang="en-US" baseline="0" dirty="0"/>
                        <a:t>, joins pool of eligible students to be considered for services</a:t>
                      </a:r>
                      <a:endParaRPr lang="en-US" dirty="0"/>
                    </a:p>
                  </a:txBody>
                  <a:tcPr marL="121920" marR="121920"/>
                </a:tc>
                <a:extLst>
                  <a:ext uri="{0D108BD9-81ED-4DB2-BD59-A6C34878D82A}">
                    <a16:rowId xmlns:a16="http://schemas.microsoft.com/office/drawing/2014/main" val="10002"/>
                  </a:ext>
                </a:extLst>
              </a:tr>
              <a:tr h="1276322">
                <a:tc>
                  <a:txBody>
                    <a:bodyPr/>
                    <a:lstStyle/>
                    <a:p>
                      <a:pPr>
                        <a:buFont typeface="Arial" pitchFamily="34" charset="0"/>
                        <a:buNone/>
                      </a:pPr>
                      <a:r>
                        <a:rPr lang="en-US" dirty="0"/>
                        <a:t>Writes an </a:t>
                      </a:r>
                      <a:r>
                        <a:rPr lang="en-US" dirty="0" smtClean="0"/>
                        <a:t>IEP</a:t>
                      </a:r>
                    </a:p>
                    <a:p>
                      <a:pPr>
                        <a:buFont typeface="Arial" pitchFamily="34" charset="0"/>
                        <a:buNone/>
                      </a:pPr>
                      <a:endParaRPr lang="en-US" dirty="0"/>
                    </a:p>
                  </a:txBody>
                  <a:tcPr marL="121920" marR="121920"/>
                </a:tc>
                <a:tc>
                  <a:txBody>
                    <a:bodyPr/>
                    <a:lstStyle/>
                    <a:p>
                      <a:pPr>
                        <a:buFont typeface="Arial" pitchFamily="34" charset="0"/>
                        <a:buNone/>
                      </a:pPr>
                      <a:r>
                        <a:rPr lang="en-US" dirty="0" smtClean="0"/>
                        <a:t>Writes </a:t>
                      </a:r>
                      <a:r>
                        <a:rPr lang="en-US" dirty="0"/>
                        <a:t>separate service plan </a:t>
                      </a:r>
                      <a:r>
                        <a:rPr lang="en-US" dirty="0" smtClean="0"/>
                        <a:t>each </a:t>
                      </a:r>
                      <a:r>
                        <a:rPr lang="en-US" dirty="0"/>
                        <a:t>student receiving services</a:t>
                      </a:r>
                    </a:p>
                  </a:txBody>
                  <a:tcPr marL="121920" marR="121920"/>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normAutofit/>
          </a:bodyPr>
          <a:lstStyle/>
          <a:p>
            <a:r>
              <a:rPr lang="en-US" dirty="0"/>
              <a:t>Evaluation and </a:t>
            </a:r>
            <a:r>
              <a:rPr lang="en-US" dirty="0" smtClean="0"/>
              <a:t>Eligibility Continued…</a:t>
            </a:r>
            <a:endParaRPr lang="en-US" dirty="0"/>
          </a:p>
        </p:txBody>
      </p:sp>
    </p:spTree>
    <p:extLst>
      <p:ext uri="{BB962C8B-B14F-4D97-AF65-F5344CB8AC3E}">
        <p14:creationId xmlns:p14="http://schemas.microsoft.com/office/powerpoint/2010/main" val="3277987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Find Sample– Verification of Eligibility</a:t>
            </a:r>
            <a:endParaRPr lang="en-US" dirty="0"/>
          </a:p>
        </p:txBody>
      </p:sp>
      <p:sp>
        <p:nvSpPr>
          <p:cNvPr id="3" name="Content Placeholder 2"/>
          <p:cNvSpPr>
            <a:spLocks noGrp="1"/>
          </p:cNvSpPr>
          <p:nvPr>
            <p:ph idx="1"/>
          </p:nvPr>
        </p:nvSpPr>
        <p:spPr/>
        <p:txBody>
          <a:bodyPr/>
          <a:lstStyle/>
          <a:p>
            <a:r>
              <a:rPr lang="en-US" sz="2800" dirty="0" smtClean="0"/>
              <a:t>Pvt. school indicates one eligible student enrolled at their school</a:t>
            </a:r>
          </a:p>
          <a:p>
            <a:r>
              <a:rPr lang="en-US" sz="2800" dirty="0" smtClean="0"/>
              <a:t>Ask </a:t>
            </a:r>
            <a:r>
              <a:rPr lang="en-US" sz="2800" dirty="0" err="1" smtClean="0"/>
              <a:t>pvt.</a:t>
            </a:r>
            <a:r>
              <a:rPr lang="en-US" sz="2800" dirty="0" smtClean="0"/>
              <a:t> school if they have documentation of eligibility.</a:t>
            </a:r>
          </a:p>
          <a:p>
            <a:r>
              <a:rPr lang="en-US" sz="2800" dirty="0" smtClean="0"/>
              <a:t>Pvt. school will need a release from parents to share with you. </a:t>
            </a:r>
          </a:p>
          <a:p>
            <a:r>
              <a:rPr lang="en-US" sz="2800" dirty="0" smtClean="0"/>
              <a:t>If </a:t>
            </a:r>
            <a:r>
              <a:rPr lang="en-US" sz="2800" dirty="0" err="1" smtClean="0"/>
              <a:t>pvt.</a:t>
            </a:r>
            <a:r>
              <a:rPr lang="en-US" sz="2800" dirty="0" smtClean="0"/>
              <a:t> school gives you parent contact info, you can contact parents directly.</a:t>
            </a:r>
          </a:p>
          <a:p>
            <a:r>
              <a:rPr lang="en-US" sz="2800" dirty="0" smtClean="0"/>
              <a:t>Ask parent to share current IEP, evaluations, etc. </a:t>
            </a:r>
          </a:p>
          <a:p>
            <a:r>
              <a:rPr lang="en-US" sz="2800" dirty="0" smtClean="0"/>
              <a:t>Review documents provided. See if additional evaluations are needed.</a:t>
            </a:r>
          </a:p>
          <a:p>
            <a:r>
              <a:rPr lang="en-US" sz="2800" dirty="0" smtClean="0"/>
              <a:t>If there is no documentation, treat this like a referral for evaluation.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Tree>
    <p:extLst>
      <p:ext uri="{BB962C8B-B14F-4D97-AF65-F5344CB8AC3E}">
        <p14:creationId xmlns:p14="http://schemas.microsoft.com/office/powerpoint/2010/main" val="9865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2</a:t>
            </a:fld>
            <a:endParaRPr lang="en-US" dirty="0"/>
          </a:p>
        </p:txBody>
      </p:sp>
      <p:sp>
        <p:nvSpPr>
          <p:cNvPr id="11" name="Rectangle 10"/>
          <p:cNvSpPr/>
          <p:nvPr/>
        </p:nvSpPr>
        <p:spPr>
          <a:xfrm>
            <a:off x="0" y="5670510"/>
            <a:ext cx="12192000" cy="646331"/>
          </a:xfrm>
          <a:prstGeom prst="rect">
            <a:avLst/>
          </a:prstGeom>
          <a:solidFill>
            <a:srgbClr val="FFC000"/>
          </a:solidFill>
        </p:spPr>
        <p:txBody>
          <a:bodyPr wrap="square">
            <a:spAutoFit/>
          </a:bodyPr>
          <a:lstStyle/>
          <a:p>
            <a:r>
              <a:rPr lang="en-US" dirty="0"/>
              <a:t>Administrative Advisory SPED 2018-1:  Guidance and Workbook for Calculating and Providing Proportionate Share Services for Students with Disabilities Enrolled by Their Parents in Private Schools</a:t>
            </a:r>
          </a:p>
        </p:txBody>
      </p:sp>
      <p:sp>
        <p:nvSpPr>
          <p:cNvPr id="7" name="Content Placeholder 6"/>
          <p:cNvSpPr>
            <a:spLocks noGrp="1"/>
          </p:cNvSpPr>
          <p:nvPr>
            <p:ph idx="1"/>
          </p:nvPr>
        </p:nvSpPr>
        <p:spPr/>
        <p:txBody>
          <a:bodyPr>
            <a:normAutofit/>
          </a:bodyPr>
          <a:lstStyle/>
          <a:p>
            <a:pPr>
              <a:lnSpc>
                <a:spcPct val="110000"/>
              </a:lnSpc>
            </a:pPr>
            <a:r>
              <a:rPr lang="en-US" dirty="0" smtClean="0"/>
              <a:t>Background and Context </a:t>
            </a:r>
          </a:p>
          <a:p>
            <a:pPr>
              <a:lnSpc>
                <a:spcPct val="110000"/>
              </a:lnSpc>
            </a:pPr>
            <a:r>
              <a:rPr lang="en-US" dirty="0" smtClean="0"/>
              <a:t>Consultation</a:t>
            </a:r>
          </a:p>
          <a:p>
            <a:pPr>
              <a:lnSpc>
                <a:spcPct val="110000"/>
              </a:lnSpc>
            </a:pPr>
            <a:r>
              <a:rPr lang="en-US" dirty="0" smtClean="0"/>
              <a:t>Child Find, Child </a:t>
            </a:r>
            <a:r>
              <a:rPr lang="en-US" dirty="0"/>
              <a:t>Count, Calculation</a:t>
            </a:r>
            <a:endParaRPr lang="en-US" dirty="0" smtClean="0"/>
          </a:p>
          <a:p>
            <a:pPr>
              <a:lnSpc>
                <a:spcPct val="110000"/>
              </a:lnSpc>
            </a:pPr>
            <a:r>
              <a:rPr lang="en-US" dirty="0" smtClean="0"/>
              <a:t>Evaluations, Eligibility</a:t>
            </a:r>
          </a:p>
          <a:p>
            <a:pPr>
              <a:lnSpc>
                <a:spcPct val="110000"/>
              </a:lnSpc>
            </a:pPr>
            <a:r>
              <a:rPr lang="en-US" dirty="0"/>
              <a:t>Services Plans</a:t>
            </a:r>
          </a:p>
          <a:p>
            <a:pPr>
              <a:lnSpc>
                <a:spcPct val="110000"/>
              </a:lnSpc>
            </a:pPr>
            <a:r>
              <a:rPr lang="en-US" dirty="0" smtClean="0"/>
              <a:t>Expenditures</a:t>
            </a:r>
          </a:p>
        </p:txBody>
      </p:sp>
      <p:sp>
        <p:nvSpPr>
          <p:cNvPr id="2" name="Title 1"/>
          <p:cNvSpPr>
            <a:spLocks noGrp="1"/>
          </p:cNvSpPr>
          <p:nvPr>
            <p:ph type="title"/>
          </p:nvPr>
        </p:nvSpPr>
        <p:spPr/>
        <p:txBody>
          <a:bodyPr/>
          <a:lstStyle/>
          <a:p>
            <a:r>
              <a:rPr lang="en-US" dirty="0"/>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Evaluations </a:t>
            </a:r>
            <a:endParaRPr lang="en-US" sz="2800" dirty="0"/>
          </a:p>
        </p:txBody>
      </p:sp>
      <p:sp>
        <p:nvSpPr>
          <p:cNvPr id="3" name="Content Placeholder 2"/>
          <p:cNvSpPr>
            <a:spLocks noGrp="1"/>
          </p:cNvSpPr>
          <p:nvPr>
            <p:ph idx="1"/>
          </p:nvPr>
        </p:nvSpPr>
        <p:spPr/>
        <p:txBody>
          <a:bodyPr/>
          <a:lstStyle/>
          <a:p>
            <a:pPr marL="0" indent="0">
              <a:buNone/>
            </a:pPr>
            <a:r>
              <a:rPr lang="en-US" b="1" dirty="0" smtClean="0"/>
              <a:t>Best practice recommendation for large districts:</a:t>
            </a:r>
          </a:p>
          <a:p>
            <a:r>
              <a:rPr lang="en-US" dirty="0"/>
              <a:t>D</a:t>
            </a:r>
            <a:r>
              <a:rPr lang="en-US" dirty="0" smtClean="0"/>
              <a:t>evelop evaluation teams that can go on-site to the private schools.</a:t>
            </a:r>
          </a:p>
          <a:p>
            <a:r>
              <a:rPr lang="en-US" dirty="0" smtClean="0"/>
              <a:t>It is an appropriate use of federal funds.</a:t>
            </a:r>
            <a:endParaRPr lang="en-US" dirty="0"/>
          </a:p>
          <a:p>
            <a:r>
              <a:rPr lang="en-US" dirty="0" smtClean="0"/>
              <a:t>Reminder: evaluation costs do not count for meeting the proportionate share obligation.</a:t>
            </a:r>
          </a:p>
          <a:p>
            <a:r>
              <a:rPr lang="en-US" dirty="0"/>
              <a:t>T</a:t>
            </a:r>
            <a:r>
              <a:rPr lang="en-US" dirty="0" smtClean="0"/>
              <a:t>ry </a:t>
            </a:r>
            <a:r>
              <a:rPr lang="en-US" dirty="0"/>
              <a:t>to make it as easy as </a:t>
            </a:r>
            <a:r>
              <a:rPr lang="en-US" dirty="0" smtClean="0"/>
              <a:t>possible to conduct the evaluations.</a:t>
            </a:r>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1317161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grpSp>
        <p:nvGrpSpPr>
          <p:cNvPr id="8" name="Group 7" descr="&#10;If necessary, suggest private school reps obtain consent from parents to share information.&#10;&#10;Suggest private school reps come prepared to the consultation meeting with supporting documentation.&#10;&#10;A list of student names or a total number of students alone is not sufficient documentation.&#10;&#10;" title="Notes for LEAs"/>
          <p:cNvGrpSpPr/>
          <p:nvPr/>
        </p:nvGrpSpPr>
        <p:grpSpPr>
          <a:xfrm>
            <a:off x="9739423" y="439385"/>
            <a:ext cx="2253923" cy="6556986"/>
            <a:chOff x="9739423" y="439385"/>
            <a:chExt cx="2253923" cy="6556986"/>
          </a:xfrm>
        </p:grpSpPr>
        <p:sp>
          <p:nvSpPr>
            <p:cNvPr id="5" name="Rounded Rectangle 4"/>
            <p:cNvSpPr/>
            <p:nvPr/>
          </p:nvSpPr>
          <p:spPr>
            <a:xfrm>
              <a:off x="9739423" y="439385"/>
              <a:ext cx="2253923" cy="6282090"/>
            </a:xfrm>
            <a:prstGeom prst="roundRect">
              <a:avLst/>
            </a:prstGeom>
            <a:solidFill>
              <a:srgbClr val="E38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descr="Notes&#10;&#10;Obtain consent from parents to share information.&#10;&#10;Come prepared to the consultation meeting with supporting documentation.&#10;&#10;A list of student names or a total number of students alone is not sufficient documentation.&#10;"/>
            <p:cNvSpPr txBox="1"/>
            <p:nvPr/>
          </p:nvSpPr>
          <p:spPr>
            <a:xfrm>
              <a:off x="9822902" y="533063"/>
              <a:ext cx="2170444" cy="6463308"/>
            </a:xfrm>
            <a:prstGeom prst="rect">
              <a:avLst/>
            </a:prstGeom>
            <a:noFill/>
          </p:spPr>
          <p:txBody>
            <a:bodyPr wrap="square" rtlCol="0">
              <a:spAutoFit/>
            </a:bodyPr>
            <a:lstStyle/>
            <a:p>
              <a:pPr algn="ctr"/>
              <a:r>
                <a:rPr lang="en-US" b="1" dirty="0" smtClean="0">
                  <a:solidFill>
                    <a:srgbClr val="101D35"/>
                  </a:solidFill>
                </a:rPr>
                <a:t>Notes for LEAs</a:t>
              </a:r>
              <a:endParaRPr lang="en-US" b="1" dirty="0">
                <a:solidFill>
                  <a:srgbClr val="101D35"/>
                </a:solidFill>
              </a:endParaRPr>
            </a:p>
            <a:p>
              <a:pPr algn="ctr"/>
              <a:endParaRPr lang="en-US" b="1" dirty="0">
                <a:solidFill>
                  <a:srgbClr val="101D35"/>
                </a:solidFill>
              </a:endParaRPr>
            </a:p>
            <a:p>
              <a:r>
                <a:rPr lang="en-US" i="1" dirty="0" smtClean="0">
                  <a:solidFill>
                    <a:srgbClr val="101D35"/>
                  </a:solidFill>
                </a:rPr>
                <a:t>If necessary, suggest private school reps obtain consent </a:t>
              </a:r>
              <a:r>
                <a:rPr lang="en-US" i="1" dirty="0">
                  <a:solidFill>
                    <a:srgbClr val="101D35"/>
                  </a:solidFill>
                </a:rPr>
                <a:t>from parents to share information.</a:t>
              </a:r>
            </a:p>
            <a:p>
              <a:endParaRPr lang="en-US" i="1" dirty="0">
                <a:solidFill>
                  <a:srgbClr val="101D35"/>
                </a:solidFill>
              </a:endParaRPr>
            </a:p>
            <a:p>
              <a:r>
                <a:rPr lang="en-US" i="1" dirty="0" smtClean="0">
                  <a:solidFill>
                    <a:srgbClr val="101D35"/>
                  </a:solidFill>
                </a:rPr>
                <a:t>Suggest private school reps come </a:t>
              </a:r>
              <a:r>
                <a:rPr lang="en-US" i="1" dirty="0">
                  <a:solidFill>
                    <a:srgbClr val="101D35"/>
                  </a:solidFill>
                </a:rPr>
                <a:t>prepared to the consultation meeting with supporting documentation.</a:t>
              </a:r>
            </a:p>
            <a:p>
              <a:endParaRPr lang="en-US" i="1" dirty="0">
                <a:solidFill>
                  <a:srgbClr val="101D35"/>
                </a:solidFill>
              </a:endParaRPr>
            </a:p>
            <a:p>
              <a:r>
                <a:rPr lang="en-US" i="1" dirty="0">
                  <a:solidFill>
                    <a:srgbClr val="101D35"/>
                  </a:solidFill>
                </a:rPr>
                <a:t>A list of student names or a total number of students alone is not sufficient documentation.</a:t>
              </a:r>
              <a:endParaRPr lang="en-US" b="1" dirty="0"/>
            </a:p>
            <a:p>
              <a:pPr algn="ctr"/>
              <a:endParaRPr lang="en-US" b="1" dirty="0"/>
            </a:p>
          </p:txBody>
        </p:sp>
        <p:cxnSp>
          <p:nvCxnSpPr>
            <p:cNvPr id="7" name="Straight Connector 6"/>
            <p:cNvCxnSpPr/>
            <p:nvPr/>
          </p:nvCxnSpPr>
          <p:spPr>
            <a:xfrm>
              <a:off x="9891866" y="968830"/>
              <a:ext cx="1956515" cy="0"/>
            </a:xfrm>
            <a:prstGeom prst="line">
              <a:avLst/>
            </a:prstGeom>
            <a:ln w="66675" cmpd="sng">
              <a:solidFill>
                <a:srgbClr val="101D35"/>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407794" y="1137717"/>
            <a:ext cx="9199344" cy="5049746"/>
          </a:xfrm>
        </p:spPr>
        <p:txBody>
          <a:bodyPr/>
          <a:lstStyle/>
          <a:p>
            <a:r>
              <a:rPr lang="en-US" sz="2400" dirty="0" smtClean="0"/>
              <a:t>To accurately count </a:t>
            </a:r>
            <a:r>
              <a:rPr lang="en-US" sz="2400" dirty="0"/>
              <a:t>the privately-enrolled special education </a:t>
            </a:r>
            <a:r>
              <a:rPr lang="en-US" sz="2400" dirty="0" smtClean="0"/>
              <a:t>population, the public </a:t>
            </a:r>
            <a:r>
              <a:rPr lang="en-US" sz="2400" dirty="0"/>
              <a:t>school districts </a:t>
            </a:r>
            <a:r>
              <a:rPr lang="en-US" sz="2400" dirty="0" smtClean="0"/>
              <a:t>require </a:t>
            </a:r>
            <a:r>
              <a:rPr lang="en-US" sz="2400" dirty="0"/>
              <a:t>the following information from each private school in the </a:t>
            </a:r>
            <a:r>
              <a:rPr lang="en-US" sz="2400" dirty="0" smtClean="0"/>
              <a:t>district:</a:t>
            </a:r>
            <a:endParaRPr lang="en-US" sz="2400" dirty="0"/>
          </a:p>
          <a:p>
            <a:pPr lvl="1"/>
            <a:r>
              <a:rPr lang="en-US" sz="2400" dirty="0"/>
              <a:t>Supporting documentation (e.g. IEPs) </a:t>
            </a:r>
            <a:r>
              <a:rPr lang="en-US" sz="2400" u="sng" dirty="0"/>
              <a:t>verifying</a:t>
            </a:r>
            <a:r>
              <a:rPr lang="en-US" sz="2400" dirty="0"/>
              <a:t> </a:t>
            </a:r>
            <a:r>
              <a:rPr lang="en-US" sz="2400" u="sng" dirty="0"/>
              <a:t>eligibility </a:t>
            </a:r>
            <a:r>
              <a:rPr lang="en-US" sz="2400" dirty="0"/>
              <a:t>of parentally-placed </a:t>
            </a:r>
            <a:r>
              <a:rPr lang="en-US" sz="2400" dirty="0" smtClean="0"/>
              <a:t>students </a:t>
            </a:r>
          </a:p>
          <a:p>
            <a:pPr lvl="1"/>
            <a:r>
              <a:rPr lang="en-US" sz="2400" dirty="0" smtClean="0"/>
              <a:t>Names </a:t>
            </a:r>
            <a:r>
              <a:rPr lang="en-US" sz="2400" dirty="0"/>
              <a:t>of the </a:t>
            </a:r>
            <a:r>
              <a:rPr lang="en-US" sz="2400" dirty="0" smtClean="0"/>
              <a:t>children</a:t>
            </a:r>
          </a:p>
          <a:p>
            <a:pPr marL="457200" lvl="1" indent="0">
              <a:buNone/>
            </a:pPr>
            <a:endParaRPr lang="en-US" sz="2400" dirty="0" smtClean="0"/>
          </a:p>
          <a:p>
            <a:r>
              <a:rPr lang="en-US" sz="2400" dirty="0" smtClean="0"/>
              <a:t>LEAs can impose deadlines for this documentation.</a:t>
            </a:r>
            <a:endParaRPr lang="en-US" sz="2400" dirty="0"/>
          </a:p>
          <a:p>
            <a:r>
              <a:rPr lang="en-US" sz="2400" dirty="0"/>
              <a:t>A child with a 504 Plan alone is not considered eligible for special education under IDEA.</a:t>
            </a:r>
          </a:p>
        </p:txBody>
      </p:sp>
      <p:sp>
        <p:nvSpPr>
          <p:cNvPr id="2" name="Title 1"/>
          <p:cNvSpPr>
            <a:spLocks noGrp="1"/>
          </p:cNvSpPr>
          <p:nvPr>
            <p:ph type="title"/>
          </p:nvPr>
        </p:nvSpPr>
        <p:spPr/>
        <p:txBody>
          <a:bodyPr/>
          <a:lstStyle/>
          <a:p>
            <a:r>
              <a:rPr lang="en-US" dirty="0"/>
              <a:t>Child Count and Eligibility</a:t>
            </a:r>
          </a:p>
        </p:txBody>
      </p:sp>
    </p:spTree>
    <p:extLst>
      <p:ext uri="{BB962C8B-B14F-4D97-AF65-F5344CB8AC3E}">
        <p14:creationId xmlns:p14="http://schemas.microsoft.com/office/powerpoint/2010/main" val="4200676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25" name="Rectangle 24" descr="animated calculation sample"/>
          <p:cNvSpPr/>
          <p:nvPr/>
        </p:nvSpPr>
        <p:spPr>
          <a:xfrm>
            <a:off x="8159263" y="1295159"/>
            <a:ext cx="3605146" cy="3597475"/>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989945" y="4189899"/>
            <a:ext cx="3015779" cy="584775"/>
          </a:xfrm>
          <a:prstGeom prst="rect">
            <a:avLst/>
          </a:prstGeom>
          <a:noFill/>
        </p:spPr>
        <p:txBody>
          <a:bodyPr wrap="square" rtlCol="0">
            <a:spAutoFit/>
          </a:bodyPr>
          <a:lstStyle/>
          <a:p>
            <a:pPr algn="r"/>
            <a:r>
              <a:rPr lang="en-US" sz="3200" dirty="0"/>
              <a:t>$2,000</a:t>
            </a:r>
          </a:p>
        </p:txBody>
      </p:sp>
      <p:sp>
        <p:nvSpPr>
          <p:cNvPr id="9" name="TextBox 8"/>
          <p:cNvSpPr txBox="1"/>
          <p:nvPr/>
        </p:nvSpPr>
        <p:spPr>
          <a:xfrm>
            <a:off x="7990706" y="3562308"/>
            <a:ext cx="3292107" cy="584775"/>
          </a:xfrm>
          <a:prstGeom prst="rect">
            <a:avLst/>
          </a:prstGeom>
          <a:noFill/>
        </p:spPr>
        <p:txBody>
          <a:bodyPr wrap="square" rtlCol="0">
            <a:spAutoFit/>
          </a:bodyPr>
          <a:lstStyle/>
          <a:p>
            <a:pPr algn="r"/>
            <a:r>
              <a:rPr lang="en-US" sz="3200" dirty="0"/>
              <a:t>1% * $200,000=</a:t>
            </a:r>
          </a:p>
        </p:txBody>
      </p:sp>
      <p:sp>
        <p:nvSpPr>
          <p:cNvPr id="8" name="TextBox 7"/>
          <p:cNvSpPr txBox="1"/>
          <p:nvPr/>
        </p:nvSpPr>
        <p:spPr>
          <a:xfrm>
            <a:off x="8784049" y="2872282"/>
            <a:ext cx="3015779" cy="584775"/>
          </a:xfrm>
          <a:prstGeom prst="rect">
            <a:avLst/>
          </a:prstGeom>
          <a:noFill/>
        </p:spPr>
        <p:txBody>
          <a:bodyPr wrap="square" rtlCol="0">
            <a:spAutoFit/>
          </a:bodyPr>
          <a:lstStyle/>
          <a:p>
            <a:pPr algn="r"/>
            <a:r>
              <a:rPr lang="en-US" sz="3200" dirty="0"/>
              <a:t>5/500=.01</a:t>
            </a:r>
          </a:p>
        </p:txBody>
      </p:sp>
      <p:sp>
        <p:nvSpPr>
          <p:cNvPr id="7" name="TextBox 6"/>
          <p:cNvSpPr txBox="1"/>
          <p:nvPr/>
        </p:nvSpPr>
        <p:spPr>
          <a:xfrm>
            <a:off x="7773088" y="2179358"/>
            <a:ext cx="3015779" cy="584775"/>
          </a:xfrm>
          <a:prstGeom prst="rect">
            <a:avLst/>
          </a:prstGeom>
          <a:noFill/>
        </p:spPr>
        <p:txBody>
          <a:bodyPr wrap="square" rtlCol="0">
            <a:spAutoFit/>
          </a:bodyPr>
          <a:lstStyle/>
          <a:p>
            <a:pPr algn="r"/>
            <a:r>
              <a:rPr lang="en-US" sz="3200" dirty="0"/>
              <a:t>500</a:t>
            </a:r>
          </a:p>
        </p:txBody>
      </p:sp>
      <p:cxnSp>
        <p:nvCxnSpPr>
          <p:cNvPr id="12" name="Straight Connector 11" title="straight line connector"/>
          <p:cNvCxnSpPr/>
          <p:nvPr/>
        </p:nvCxnSpPr>
        <p:spPr>
          <a:xfrm flipV="1">
            <a:off x="9280977" y="2134490"/>
            <a:ext cx="1537685" cy="593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02883" y="1587944"/>
            <a:ext cx="3015779" cy="584775"/>
          </a:xfrm>
          <a:prstGeom prst="rect">
            <a:avLst/>
          </a:prstGeom>
          <a:noFill/>
        </p:spPr>
        <p:txBody>
          <a:bodyPr wrap="square" rtlCol="0">
            <a:spAutoFit/>
          </a:bodyPr>
          <a:lstStyle/>
          <a:p>
            <a:pPr algn="r"/>
            <a:r>
              <a:rPr lang="en-US" sz="3200" dirty="0"/>
              <a:t>495</a:t>
            </a:r>
          </a:p>
        </p:txBody>
      </p:sp>
      <p:sp>
        <p:nvSpPr>
          <p:cNvPr id="13" name="TextBox 12"/>
          <p:cNvSpPr txBox="1"/>
          <p:nvPr/>
        </p:nvSpPr>
        <p:spPr>
          <a:xfrm>
            <a:off x="8018866" y="1650079"/>
            <a:ext cx="2068286" cy="584775"/>
          </a:xfrm>
          <a:prstGeom prst="rect">
            <a:avLst/>
          </a:prstGeom>
          <a:noFill/>
        </p:spPr>
        <p:txBody>
          <a:bodyPr wrap="square" rtlCol="0">
            <a:spAutoFit/>
          </a:bodyPr>
          <a:lstStyle/>
          <a:p>
            <a:pPr algn="r"/>
            <a:r>
              <a:rPr lang="en-US" sz="3200" dirty="0"/>
              <a:t>+</a:t>
            </a:r>
          </a:p>
        </p:txBody>
      </p:sp>
      <p:sp>
        <p:nvSpPr>
          <p:cNvPr id="5" name="TextBox 4"/>
          <p:cNvSpPr txBox="1"/>
          <p:nvPr/>
        </p:nvSpPr>
        <p:spPr>
          <a:xfrm>
            <a:off x="9751703" y="1204761"/>
            <a:ext cx="1037164" cy="584775"/>
          </a:xfrm>
          <a:prstGeom prst="rect">
            <a:avLst/>
          </a:prstGeom>
          <a:noFill/>
        </p:spPr>
        <p:txBody>
          <a:bodyPr wrap="square" rtlCol="0">
            <a:spAutoFit/>
          </a:bodyPr>
          <a:lstStyle/>
          <a:p>
            <a:pPr algn="r"/>
            <a:r>
              <a:rPr lang="en-US" sz="3200" dirty="0"/>
              <a:t>5</a:t>
            </a:r>
          </a:p>
        </p:txBody>
      </p:sp>
      <p:sp>
        <p:nvSpPr>
          <p:cNvPr id="28" name="Rectangle 27" descr="highlighted text"/>
          <p:cNvSpPr/>
          <p:nvPr/>
        </p:nvSpPr>
        <p:spPr>
          <a:xfrm>
            <a:off x="555866" y="5841357"/>
            <a:ext cx="7603396" cy="514993"/>
          </a:xfrm>
          <a:prstGeom prst="rect">
            <a:avLst/>
          </a:prstGeom>
          <a:solidFill>
            <a:schemeClr val="accent6">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Rectangle 22" descr="highlighted text"/>
          <p:cNvSpPr/>
          <p:nvPr/>
        </p:nvSpPr>
        <p:spPr>
          <a:xfrm>
            <a:off x="555867" y="5605154"/>
            <a:ext cx="7603395" cy="252338"/>
          </a:xfrm>
          <a:prstGeom prst="rect">
            <a:avLst/>
          </a:prstGeom>
          <a:solidFill>
            <a:schemeClr val="accent6">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descr="highlighted text"/>
          <p:cNvSpPr/>
          <p:nvPr/>
        </p:nvSpPr>
        <p:spPr>
          <a:xfrm>
            <a:off x="571082" y="4753245"/>
            <a:ext cx="3066422" cy="248129"/>
          </a:xfrm>
          <a:prstGeom prst="rect">
            <a:avLst/>
          </a:prstGeom>
          <a:solidFill>
            <a:schemeClr val="accent6">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21" descr="highlighted text"/>
          <p:cNvSpPr/>
          <p:nvPr/>
        </p:nvSpPr>
        <p:spPr>
          <a:xfrm>
            <a:off x="549152" y="4517042"/>
            <a:ext cx="7440793" cy="248129"/>
          </a:xfrm>
          <a:prstGeom prst="rect">
            <a:avLst/>
          </a:prstGeom>
          <a:solidFill>
            <a:schemeClr val="accent6">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ectangle 19" descr="highlighted text"/>
          <p:cNvSpPr/>
          <p:nvPr/>
        </p:nvSpPr>
        <p:spPr>
          <a:xfrm>
            <a:off x="567742" y="4026121"/>
            <a:ext cx="3069762" cy="248129"/>
          </a:xfrm>
          <a:prstGeom prst="rect">
            <a:avLst/>
          </a:prstGeom>
          <a:solidFill>
            <a:schemeClr val="accent6">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descr="highlighted text"/>
          <p:cNvSpPr/>
          <p:nvPr/>
        </p:nvSpPr>
        <p:spPr>
          <a:xfrm>
            <a:off x="549152" y="3779245"/>
            <a:ext cx="7440793" cy="248129"/>
          </a:xfrm>
          <a:prstGeom prst="rect">
            <a:avLst/>
          </a:prstGeom>
          <a:solidFill>
            <a:schemeClr val="accent6">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descr="highlighted text"/>
          <p:cNvSpPr/>
          <p:nvPr/>
        </p:nvSpPr>
        <p:spPr>
          <a:xfrm>
            <a:off x="3295859" y="1757055"/>
            <a:ext cx="3995590" cy="292387"/>
          </a:xfrm>
          <a:prstGeom prst="rect">
            <a:avLst/>
          </a:prstGeom>
          <a:solidFill>
            <a:schemeClr val="accent6">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Rectangle 16" descr="highlighted text"/>
          <p:cNvSpPr/>
          <p:nvPr/>
        </p:nvSpPr>
        <p:spPr>
          <a:xfrm>
            <a:off x="1416818" y="1052765"/>
            <a:ext cx="6742444" cy="292387"/>
          </a:xfrm>
          <a:prstGeom prst="rect">
            <a:avLst/>
          </a:prstGeom>
          <a:solidFill>
            <a:schemeClr val="accent6">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1257" y="1028205"/>
            <a:ext cx="8016585" cy="5218633"/>
          </a:xfrm>
        </p:spPr>
        <p:txBody>
          <a:bodyPr/>
          <a:lstStyle/>
          <a:p>
            <a:r>
              <a:rPr lang="en-US" sz="1600" dirty="0"/>
              <a:t>There are five (5) eligible private school students enrolled in private schools or home schooled within the geographic boundaries of </a:t>
            </a:r>
            <a:r>
              <a:rPr lang="en-US" sz="1600" dirty="0" err="1"/>
              <a:t>Anytown</a:t>
            </a:r>
            <a:r>
              <a:rPr lang="en-US" sz="1600" dirty="0"/>
              <a:t> District; two (2) are district residents, one (1) lives in another Massachusetts town, one (1) lives in another state, and one (1) is home schooled. The district also serves 495 eligible students who reside and are enrolled in the district.</a:t>
            </a:r>
          </a:p>
          <a:p>
            <a:r>
              <a:rPr lang="en-US" sz="1600" dirty="0" err="1"/>
              <a:t>Anytown</a:t>
            </a:r>
            <a:r>
              <a:rPr lang="en-US" sz="1600" dirty="0"/>
              <a:t> District also serves five (5) students who are enrolled in private schools located in other districts, as required by Massachusetts law. These students are, however, </a:t>
            </a:r>
            <a:r>
              <a:rPr lang="en-US" sz="1600" b="1" dirty="0"/>
              <a:t>not</a:t>
            </a:r>
            <a:r>
              <a:rPr lang="en-US" sz="1600" dirty="0"/>
              <a:t> included in </a:t>
            </a:r>
            <a:r>
              <a:rPr lang="en-US" sz="1600" dirty="0" err="1"/>
              <a:t>Anytown</a:t>
            </a:r>
            <a:r>
              <a:rPr lang="en-US" sz="1600" dirty="0"/>
              <a:t> District's proportionate share calculation. Rather, these students must be included in the proportionate share calculation for the districts in which the private schools they attend are located.</a:t>
            </a:r>
          </a:p>
          <a:p>
            <a:r>
              <a:rPr lang="en-US" sz="1600" dirty="0"/>
              <a:t>The total number of eligible students both privately enrolled and enrolled in public schools in </a:t>
            </a:r>
            <a:r>
              <a:rPr lang="en-US" sz="1600" dirty="0" err="1"/>
              <a:t>Anytown</a:t>
            </a:r>
            <a:r>
              <a:rPr lang="en-US" sz="1600" dirty="0"/>
              <a:t> District is 500. This includes the five privately enrolled or home schooled students referred to above and 495 eligible students enrolled in the district. The district's proportion of eligible parentally-placed private school students to all eligible students is 5:500 or 1%.</a:t>
            </a:r>
          </a:p>
          <a:p>
            <a:r>
              <a:rPr lang="en-US" sz="1600" dirty="0" err="1"/>
              <a:t>Anytown</a:t>
            </a:r>
            <a:r>
              <a:rPr lang="en-US" sz="1600" dirty="0"/>
              <a:t> District received $200,000 as its Fund Code 240 grant. Because the proportion of private school students with disabilities is 1% of all students with disabilities, the "proportionate share" of the 240 funds is 1% of the total grant of $200,000, or $2,000. </a:t>
            </a:r>
            <a:r>
              <a:rPr lang="en-US" sz="1600" dirty="0" err="1"/>
              <a:t>Anytown</a:t>
            </a:r>
            <a:r>
              <a:rPr lang="en-US" sz="1600" dirty="0"/>
              <a:t> District must spend at least $2,000 of its 240 grant on services for the five parentally-placed private school students and home schooled students educated in the district to meet its proportionate share obligation under Fund Code 240.</a:t>
            </a:r>
          </a:p>
          <a:p>
            <a:endParaRPr lang="en-US" sz="1600" dirty="0"/>
          </a:p>
        </p:txBody>
      </p:sp>
      <p:sp>
        <p:nvSpPr>
          <p:cNvPr id="2" name="Title 1"/>
          <p:cNvSpPr>
            <a:spLocks noGrp="1"/>
          </p:cNvSpPr>
          <p:nvPr>
            <p:ph type="title"/>
          </p:nvPr>
        </p:nvSpPr>
        <p:spPr/>
        <p:txBody>
          <a:bodyPr/>
          <a:lstStyle/>
          <a:p>
            <a:r>
              <a:rPr lang="en-US" dirty="0"/>
              <a:t>Sample Calculation Ages 3-21 (Fund Code 240)</a:t>
            </a:r>
          </a:p>
        </p:txBody>
      </p:sp>
    </p:spTree>
    <p:extLst>
      <p:ext uri="{BB962C8B-B14F-4D97-AF65-F5344CB8AC3E}">
        <p14:creationId xmlns:p14="http://schemas.microsoft.com/office/powerpoint/2010/main" val="6055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200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p:bldP spid="9" grpId="0"/>
      <p:bldP spid="8" grpId="0"/>
      <p:bldP spid="7" grpId="0"/>
      <p:bldP spid="6" grpId="0"/>
      <p:bldP spid="13" grpId="0"/>
      <p:bldP spid="5" grpId="0"/>
      <p:bldP spid="28" grpId="0" animBg="1"/>
      <p:bldP spid="23" grpId="0" animBg="1"/>
      <p:bldP spid="21" grpId="0" animBg="1"/>
      <p:bldP spid="22" grpId="0" animBg="1"/>
      <p:bldP spid="20" grpId="0" animBg="1"/>
      <p:bldP spid="19" grpId="0" animBg="1"/>
      <p:bldP spid="18"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23</a:t>
            </a:fld>
            <a:endParaRPr lang="en-US" dirty="0"/>
          </a:p>
        </p:txBody>
      </p:sp>
      <p:sp>
        <p:nvSpPr>
          <p:cNvPr id="5" name="Rounded Rectangle 4" descr="Scenarios: &#10;An eligible student could have:&#10; an IEP and a services plan&#10; an IEP only&#10; a services plan only&#10; neither&#10;"/>
          <p:cNvSpPr/>
          <p:nvPr/>
        </p:nvSpPr>
        <p:spPr>
          <a:xfrm>
            <a:off x="609600" y="3871357"/>
            <a:ext cx="6705600" cy="2850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Scenarios: </a:t>
            </a:r>
          </a:p>
          <a:p>
            <a:pPr lvl="2"/>
            <a:r>
              <a:rPr lang="en-US" sz="2400" dirty="0">
                <a:solidFill>
                  <a:schemeClr val="bg1"/>
                </a:solidFill>
              </a:rPr>
              <a:t>An eligible student could have:</a:t>
            </a:r>
          </a:p>
          <a:p>
            <a:pPr lvl="3">
              <a:buFont typeface="Arial" pitchFamily="34" charset="0"/>
              <a:buChar char="•"/>
            </a:pPr>
            <a:r>
              <a:rPr lang="en-US" sz="2400" dirty="0">
                <a:solidFill>
                  <a:schemeClr val="bg1"/>
                </a:solidFill>
              </a:rPr>
              <a:t> an IEP and a services plan</a:t>
            </a:r>
          </a:p>
          <a:p>
            <a:pPr lvl="3">
              <a:buFont typeface="Arial" pitchFamily="34" charset="0"/>
              <a:buChar char="•"/>
            </a:pPr>
            <a:r>
              <a:rPr lang="en-US" sz="2400" dirty="0">
                <a:solidFill>
                  <a:schemeClr val="bg1"/>
                </a:solidFill>
              </a:rPr>
              <a:t> an IEP only</a:t>
            </a:r>
          </a:p>
          <a:p>
            <a:pPr lvl="3">
              <a:buFont typeface="Arial" pitchFamily="34" charset="0"/>
              <a:buChar char="•"/>
            </a:pPr>
            <a:r>
              <a:rPr lang="en-US" sz="2400" dirty="0">
                <a:solidFill>
                  <a:schemeClr val="bg1"/>
                </a:solidFill>
              </a:rPr>
              <a:t> a services plan only</a:t>
            </a:r>
          </a:p>
          <a:p>
            <a:pPr lvl="3">
              <a:buFont typeface="Arial" pitchFamily="34" charset="0"/>
              <a:buChar char="•"/>
            </a:pPr>
            <a:r>
              <a:rPr lang="en-US" sz="2400" dirty="0">
                <a:solidFill>
                  <a:schemeClr val="bg1"/>
                </a:solidFill>
              </a:rPr>
              <a:t> neither</a:t>
            </a:r>
          </a:p>
        </p:txBody>
      </p:sp>
      <p:sp>
        <p:nvSpPr>
          <p:cNvPr id="3" name="Content Placeholder 2"/>
          <p:cNvSpPr>
            <a:spLocks noGrp="1"/>
          </p:cNvSpPr>
          <p:nvPr>
            <p:ph idx="1"/>
          </p:nvPr>
        </p:nvSpPr>
        <p:spPr>
          <a:xfrm>
            <a:off x="567743" y="1230403"/>
            <a:ext cx="11370972" cy="2828979"/>
          </a:xfrm>
        </p:spPr>
        <p:txBody>
          <a:bodyPr/>
          <a:lstStyle/>
          <a:p>
            <a:r>
              <a:rPr lang="en-US" sz="2800" dirty="0"/>
              <a:t>IEPs must document the provision of FAPE in the LRE from the </a:t>
            </a:r>
            <a:r>
              <a:rPr lang="en-US" sz="2800" b="1" u="sng" dirty="0"/>
              <a:t>public school </a:t>
            </a:r>
            <a:r>
              <a:rPr lang="en-US" sz="2800" b="1" u="sng" dirty="0">
                <a:solidFill>
                  <a:schemeClr val="accent2"/>
                </a:solidFill>
              </a:rPr>
              <a:t>district of </a:t>
            </a:r>
            <a:r>
              <a:rPr lang="en-US" sz="2800" b="1" u="sng" dirty="0" smtClean="0">
                <a:solidFill>
                  <a:schemeClr val="accent2"/>
                </a:solidFill>
              </a:rPr>
              <a:t>residence</a:t>
            </a:r>
            <a:r>
              <a:rPr lang="en-US" sz="2800" b="1" u="sng" dirty="0" smtClean="0">
                <a:solidFill>
                  <a:srgbClr val="002060"/>
                </a:solidFill>
              </a:rPr>
              <a:t> (state). </a:t>
            </a:r>
            <a:endParaRPr lang="en-US" sz="2800" b="1" u="sng" dirty="0">
              <a:solidFill>
                <a:srgbClr val="002060"/>
              </a:solidFill>
            </a:endParaRPr>
          </a:p>
          <a:p>
            <a:r>
              <a:rPr lang="en-US" sz="2800" dirty="0"/>
              <a:t>A services plan describes the services provided to a private school student by</a:t>
            </a:r>
            <a:r>
              <a:rPr lang="en-US" sz="2800" b="1" dirty="0"/>
              <a:t> </a:t>
            </a:r>
            <a:r>
              <a:rPr lang="en-US" sz="2800" dirty="0"/>
              <a:t>the</a:t>
            </a:r>
            <a:r>
              <a:rPr lang="en-US" sz="2800" b="1" dirty="0"/>
              <a:t> </a:t>
            </a:r>
            <a:r>
              <a:rPr lang="en-US" sz="2800" b="1" u="sng" dirty="0"/>
              <a:t>public school </a:t>
            </a:r>
            <a:r>
              <a:rPr lang="en-US" sz="2800" b="1" u="sng" dirty="0">
                <a:solidFill>
                  <a:schemeClr val="accent2"/>
                </a:solidFill>
              </a:rPr>
              <a:t>district of </a:t>
            </a:r>
            <a:r>
              <a:rPr lang="en-US" sz="2800" b="1" u="sng" dirty="0" smtClean="0">
                <a:solidFill>
                  <a:schemeClr val="accent2"/>
                </a:solidFill>
              </a:rPr>
              <a:t>location</a:t>
            </a:r>
            <a:r>
              <a:rPr lang="en-US" sz="2800" b="1" u="sng" dirty="0" smtClean="0">
                <a:solidFill>
                  <a:srgbClr val="002060"/>
                </a:solidFill>
              </a:rPr>
              <a:t> (federal).</a:t>
            </a:r>
            <a:endParaRPr lang="en-US" sz="2800" b="1" u="sng" dirty="0">
              <a:solidFill>
                <a:srgbClr val="002060"/>
              </a:solidFill>
            </a:endParaRPr>
          </a:p>
        </p:txBody>
      </p:sp>
      <p:sp>
        <p:nvSpPr>
          <p:cNvPr id="2" name="Title 1"/>
          <p:cNvSpPr>
            <a:spLocks noGrp="1"/>
          </p:cNvSpPr>
          <p:nvPr>
            <p:ph type="title"/>
          </p:nvPr>
        </p:nvSpPr>
        <p:spPr/>
        <p:txBody>
          <a:bodyPr/>
          <a:lstStyle/>
          <a:p>
            <a:r>
              <a:rPr lang="en-US" dirty="0"/>
              <a:t>IEP </a:t>
            </a:r>
            <a:r>
              <a:rPr lang="en-US" dirty="0" smtClean="0"/>
              <a:t>≠ </a:t>
            </a:r>
            <a:r>
              <a:rPr lang="en-US" dirty="0"/>
              <a:t>Services Plans</a:t>
            </a:r>
          </a:p>
        </p:txBody>
      </p:sp>
    </p:spTree>
    <p:extLst>
      <p:ext uri="{BB962C8B-B14F-4D97-AF65-F5344CB8AC3E}">
        <p14:creationId xmlns:p14="http://schemas.microsoft.com/office/powerpoint/2010/main" val="221900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6C40E-487C-40A4-A841-8174FD7B7142}" type="slidenum">
              <a:rPr lang="en-US" smtClean="0"/>
              <a:pPr/>
              <a:t>24</a:t>
            </a:fld>
            <a:endParaRPr lang="en-US" dirty="0"/>
          </a:p>
        </p:txBody>
      </p:sp>
      <p:pic>
        <p:nvPicPr>
          <p:cNvPr id="6" name="Picture 5" descr="screen shot of attachment E, sample services plan" title="screen shot of attachment E, sample services plan"/>
          <p:cNvPicPr>
            <a:picLocks noChangeAspect="1"/>
          </p:cNvPicPr>
          <p:nvPr/>
        </p:nvPicPr>
        <p:blipFill rotWithShape="1">
          <a:blip r:embed="rId3"/>
          <a:srcRect b="19868"/>
          <a:stretch/>
        </p:blipFill>
        <p:spPr>
          <a:xfrm>
            <a:off x="2835112" y="3365850"/>
            <a:ext cx="6393047" cy="3173062"/>
          </a:xfrm>
          <a:prstGeom prst="rect">
            <a:avLst/>
          </a:prstGeom>
          <a:ln w="88900" cap="sq" cmpd="thickThin">
            <a:solidFill>
              <a:srgbClr val="000000"/>
            </a:solidFill>
            <a:prstDash val="solid"/>
            <a:miter lim="800000"/>
          </a:ln>
          <a:effectLst>
            <a:innerShdw blurRad="76200">
              <a:srgbClr val="000000"/>
            </a:innerShdw>
          </a:effectLst>
        </p:spPr>
      </p:pic>
      <p:sp>
        <p:nvSpPr>
          <p:cNvPr id="4" name="Content Placeholder 3"/>
          <p:cNvSpPr>
            <a:spLocks noGrp="1"/>
          </p:cNvSpPr>
          <p:nvPr>
            <p:ph idx="1"/>
          </p:nvPr>
        </p:nvSpPr>
        <p:spPr/>
        <p:txBody>
          <a:bodyPr/>
          <a:lstStyle/>
          <a:p>
            <a:r>
              <a:rPr lang="en-US" dirty="0"/>
              <a:t>Each parentally-placed private school child with a disability </a:t>
            </a:r>
            <a:r>
              <a:rPr lang="en-US" u="sng" dirty="0"/>
              <a:t>who has been designated to receive proportionate share services</a:t>
            </a:r>
            <a:r>
              <a:rPr lang="en-US" dirty="0"/>
              <a:t> must have a separate services plan written by the public school district</a:t>
            </a:r>
          </a:p>
        </p:txBody>
      </p:sp>
      <p:sp>
        <p:nvSpPr>
          <p:cNvPr id="3" name="Title 2"/>
          <p:cNvSpPr>
            <a:spLocks noGrp="1"/>
          </p:cNvSpPr>
          <p:nvPr>
            <p:ph type="title"/>
          </p:nvPr>
        </p:nvSpPr>
        <p:spPr/>
        <p:txBody>
          <a:bodyPr/>
          <a:lstStyle/>
          <a:p>
            <a:r>
              <a:rPr lang="en-US" dirty="0"/>
              <a:t>Services Plans</a:t>
            </a:r>
          </a:p>
        </p:txBody>
      </p:sp>
    </p:spTree>
    <p:extLst>
      <p:ext uri="{BB962C8B-B14F-4D97-AF65-F5344CB8AC3E}">
        <p14:creationId xmlns:p14="http://schemas.microsoft.com/office/powerpoint/2010/main" val="2442452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25</a:t>
            </a:fld>
            <a:endParaRPr lang="en-US" dirty="0"/>
          </a:p>
        </p:txBody>
      </p:sp>
      <p:grpSp>
        <p:nvGrpSpPr>
          <p:cNvPr id="5" name="Group 4" descr="&#10;&#10;Ensure parents attend services plan meetings.&#10;&#10;Ensure private school representatives attend services plan meetings.&#10;&#10;" title="Notes for LEAs"/>
          <p:cNvGrpSpPr/>
          <p:nvPr/>
        </p:nvGrpSpPr>
        <p:grpSpPr>
          <a:xfrm>
            <a:off x="9746901" y="451262"/>
            <a:ext cx="2301073" cy="3593935"/>
            <a:chOff x="9746901" y="451262"/>
            <a:chExt cx="2301073" cy="3593935"/>
          </a:xfrm>
        </p:grpSpPr>
        <p:sp>
          <p:nvSpPr>
            <p:cNvPr id="6" name="Rounded Rectangle 5"/>
            <p:cNvSpPr/>
            <p:nvPr/>
          </p:nvSpPr>
          <p:spPr>
            <a:xfrm>
              <a:off x="9746901" y="451262"/>
              <a:ext cx="2301073" cy="3447498"/>
            </a:xfrm>
            <a:prstGeom prst="roundRect">
              <a:avLst/>
            </a:prstGeom>
            <a:solidFill>
              <a:srgbClr val="E38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Notes&#10;&#10;Ensure parents attend services plan meetings.&#10;&#10;Ensure private school representatives attend services plan meetings.&#10;"/>
            <p:cNvSpPr txBox="1"/>
            <p:nvPr/>
          </p:nvSpPr>
          <p:spPr>
            <a:xfrm>
              <a:off x="9822900" y="628877"/>
              <a:ext cx="2170444" cy="3416320"/>
            </a:xfrm>
            <a:prstGeom prst="rect">
              <a:avLst/>
            </a:prstGeom>
            <a:noFill/>
          </p:spPr>
          <p:txBody>
            <a:bodyPr wrap="square" rtlCol="0">
              <a:spAutoFit/>
            </a:bodyPr>
            <a:lstStyle/>
            <a:p>
              <a:pPr algn="ctr"/>
              <a:r>
                <a:rPr lang="en-US" b="1" dirty="0" smtClean="0">
                  <a:solidFill>
                    <a:srgbClr val="101D35"/>
                  </a:solidFill>
                </a:rPr>
                <a:t>Notes for LEAs</a:t>
              </a:r>
              <a:endParaRPr lang="en-US" b="1" dirty="0">
                <a:solidFill>
                  <a:srgbClr val="101D35"/>
                </a:solidFill>
              </a:endParaRPr>
            </a:p>
            <a:p>
              <a:pPr algn="ctr"/>
              <a:endParaRPr lang="en-US" b="1" dirty="0">
                <a:solidFill>
                  <a:srgbClr val="101D35"/>
                </a:solidFill>
              </a:endParaRPr>
            </a:p>
            <a:p>
              <a:r>
                <a:rPr lang="en-US" i="1" dirty="0">
                  <a:solidFill>
                    <a:srgbClr val="101D35"/>
                  </a:solidFill>
                </a:rPr>
                <a:t>Ensure parents attend services plan meetings.</a:t>
              </a:r>
            </a:p>
            <a:p>
              <a:endParaRPr lang="en-US" i="1" dirty="0">
                <a:solidFill>
                  <a:srgbClr val="101D35"/>
                </a:solidFill>
              </a:endParaRPr>
            </a:p>
            <a:p>
              <a:r>
                <a:rPr lang="en-US" i="1" dirty="0">
                  <a:solidFill>
                    <a:srgbClr val="101D35"/>
                  </a:solidFill>
                </a:rPr>
                <a:t>Ensure private school representatives attend services plan meetings.</a:t>
              </a:r>
              <a:endParaRPr lang="en-US" b="1" dirty="0"/>
            </a:p>
            <a:p>
              <a:pPr algn="ctr"/>
              <a:endParaRPr lang="en-US" b="1" dirty="0"/>
            </a:p>
          </p:txBody>
        </p:sp>
        <p:cxnSp>
          <p:nvCxnSpPr>
            <p:cNvPr id="8" name="Straight Connector 7"/>
            <p:cNvCxnSpPr/>
            <p:nvPr/>
          </p:nvCxnSpPr>
          <p:spPr>
            <a:xfrm>
              <a:off x="9982200" y="1012453"/>
              <a:ext cx="1956515" cy="0"/>
            </a:xfrm>
            <a:prstGeom prst="line">
              <a:avLst/>
            </a:prstGeom>
            <a:ln w="66675" cmpd="sng">
              <a:solidFill>
                <a:srgbClr val="101D35"/>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567743" y="1230403"/>
            <a:ext cx="8998288" cy="5049746"/>
          </a:xfrm>
        </p:spPr>
        <p:txBody>
          <a:bodyPr/>
          <a:lstStyle/>
          <a:p>
            <a:r>
              <a:rPr lang="en-US" sz="2400" dirty="0" smtClean="0"/>
              <a:t>A separate and distinct document from an IEP</a:t>
            </a:r>
          </a:p>
          <a:p>
            <a:r>
              <a:rPr lang="en-US" sz="2400" dirty="0" smtClean="0"/>
              <a:t>Developed</a:t>
            </a:r>
            <a:r>
              <a:rPr lang="en-US" sz="2400" dirty="0"/>
              <a:t>, reviewed, and revised </a:t>
            </a:r>
            <a:r>
              <a:rPr lang="en-US" sz="2400" dirty="0" smtClean="0"/>
              <a:t>by the </a:t>
            </a:r>
            <a:r>
              <a:rPr lang="en-US" sz="2400" b="1" dirty="0" smtClean="0"/>
              <a:t>District of Location</a:t>
            </a:r>
            <a:r>
              <a:rPr lang="en-US" sz="2400" dirty="0" smtClean="0"/>
              <a:t> similarly </a:t>
            </a:r>
            <a:r>
              <a:rPr lang="en-US" sz="2400" dirty="0"/>
              <a:t>to IEP </a:t>
            </a:r>
            <a:r>
              <a:rPr lang="en-US" sz="2400" dirty="0" smtClean="0"/>
              <a:t>process </a:t>
            </a:r>
          </a:p>
          <a:p>
            <a:r>
              <a:rPr lang="en-US" sz="2400" b="1" dirty="0" smtClean="0"/>
              <a:t>Parents </a:t>
            </a:r>
            <a:r>
              <a:rPr lang="en-US" sz="2400" b="1" dirty="0"/>
              <a:t>are required participants</a:t>
            </a:r>
            <a:r>
              <a:rPr lang="en-US" sz="2400" dirty="0"/>
              <a:t> at the meeting at which their child's service plan will be developed</a:t>
            </a:r>
            <a:r>
              <a:rPr lang="en-US" sz="2400" dirty="0" smtClean="0"/>
              <a:t>.</a:t>
            </a:r>
            <a:endParaRPr lang="en-US" sz="2400" dirty="0"/>
          </a:p>
          <a:p>
            <a:r>
              <a:rPr lang="en-US" sz="2400" b="1" dirty="0"/>
              <a:t>Representatives from the private school are required</a:t>
            </a:r>
            <a:r>
              <a:rPr lang="en-US" sz="2400" dirty="0"/>
              <a:t> to attend as well.</a:t>
            </a:r>
          </a:p>
          <a:p>
            <a:pPr lvl="1"/>
            <a:r>
              <a:rPr lang="en-US" sz="2000" dirty="0"/>
              <a:t>If the representatives cannot attend, use other methods for their participation including individual or conference calls</a:t>
            </a:r>
            <a:r>
              <a:rPr lang="en-US" sz="2000" dirty="0" smtClean="0"/>
              <a:t>.</a:t>
            </a:r>
          </a:p>
          <a:p>
            <a:r>
              <a:rPr lang="en-US" sz="2400" dirty="0" smtClean="0"/>
              <a:t>The District of Residence is not a required participant for a Services Plan meeting.</a:t>
            </a:r>
            <a:endParaRPr lang="en-US" sz="2400" dirty="0"/>
          </a:p>
        </p:txBody>
      </p:sp>
      <p:sp>
        <p:nvSpPr>
          <p:cNvPr id="2" name="Title 1"/>
          <p:cNvSpPr>
            <a:spLocks noGrp="1"/>
          </p:cNvSpPr>
          <p:nvPr>
            <p:ph type="title"/>
          </p:nvPr>
        </p:nvSpPr>
        <p:spPr/>
        <p:txBody>
          <a:bodyPr/>
          <a:lstStyle/>
          <a:p>
            <a:r>
              <a:rPr lang="en-US" dirty="0" smtClean="0"/>
              <a:t>Annual Services </a:t>
            </a:r>
            <a:r>
              <a:rPr lang="en-US" dirty="0"/>
              <a:t>Plans</a:t>
            </a:r>
          </a:p>
        </p:txBody>
      </p:sp>
    </p:spTree>
    <p:extLst>
      <p:ext uri="{BB962C8B-B14F-4D97-AF65-F5344CB8AC3E}">
        <p14:creationId xmlns:p14="http://schemas.microsoft.com/office/powerpoint/2010/main" val="741324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Expenditures</a:t>
            </a:r>
            <a:endParaRPr lang="en-US" dirty="0"/>
          </a:p>
        </p:txBody>
      </p:sp>
      <p:sp>
        <p:nvSpPr>
          <p:cNvPr id="3" name="Content Placeholder 2"/>
          <p:cNvSpPr>
            <a:spLocks noGrp="1"/>
          </p:cNvSpPr>
          <p:nvPr>
            <p:ph idx="1"/>
          </p:nvPr>
        </p:nvSpPr>
        <p:spPr/>
        <p:txBody>
          <a:bodyPr>
            <a:noAutofit/>
          </a:bodyPr>
          <a:lstStyle/>
          <a:p>
            <a:r>
              <a:rPr lang="en-US" sz="2400" u="sng" dirty="0"/>
              <a:t>Federal funds can be used to provide services on the grounds of the private school</a:t>
            </a:r>
            <a:r>
              <a:rPr lang="en-US" sz="2400" dirty="0"/>
              <a:t>; state and local funds </a:t>
            </a:r>
            <a:r>
              <a:rPr lang="en-US" sz="2400" dirty="0" smtClean="0"/>
              <a:t>cannot.</a:t>
            </a:r>
            <a:endParaRPr lang="en-US" sz="2400" dirty="0"/>
          </a:p>
          <a:p>
            <a:r>
              <a:rPr lang="en-US" sz="2400" dirty="0"/>
              <a:t>IDEA funds are not given to the private school to use at its discretion. </a:t>
            </a:r>
          </a:p>
          <a:p>
            <a:r>
              <a:rPr lang="en-US" sz="2400" dirty="0" smtClean="0"/>
              <a:t>Because private </a:t>
            </a:r>
            <a:r>
              <a:rPr lang="en-US" sz="2400" dirty="0"/>
              <a:t>schools are not at any time receiving federal funds from the public school </a:t>
            </a:r>
            <a:r>
              <a:rPr lang="en-US" sz="2400" dirty="0" smtClean="0"/>
              <a:t>district, they are not subject to federal oversight.</a:t>
            </a:r>
            <a:endParaRPr lang="en-US" sz="2400" dirty="0">
              <a:solidFill>
                <a:srgbClr val="FF0000"/>
              </a:solidFill>
            </a:endParaRPr>
          </a:p>
          <a:p>
            <a:r>
              <a:rPr lang="en-US" sz="2400" dirty="0" smtClean="0"/>
              <a:t>The </a:t>
            </a:r>
            <a:r>
              <a:rPr lang="en-US" sz="2400" dirty="0"/>
              <a:t>public school district must determine the </a:t>
            </a:r>
            <a:r>
              <a:rPr lang="en-US" sz="2400" dirty="0" smtClean="0"/>
              <a:t>services, pay </a:t>
            </a:r>
            <a:r>
              <a:rPr lang="en-US" sz="2400" dirty="0"/>
              <a:t>for </a:t>
            </a:r>
            <a:r>
              <a:rPr lang="en-US" sz="2400" dirty="0" smtClean="0"/>
              <a:t>them, and monitor vendors/providers as they would any service provider.</a:t>
            </a:r>
          </a:p>
          <a:p>
            <a:r>
              <a:rPr lang="en-US" sz="2400" dirty="0" smtClean="0"/>
              <a:t>LEAs can adjust services throughout the year. Decision-making is a collaborative process. </a:t>
            </a:r>
          </a:p>
          <a:p>
            <a:r>
              <a:rPr lang="en-US" sz="2400" dirty="0" smtClean="0"/>
              <a:t>Any non-disposable items purchased with IDEA funds belong to the public school district, not the private school.</a:t>
            </a:r>
            <a:endParaRPr lang="en-US" sz="2000" dirty="0"/>
          </a:p>
        </p:txBody>
      </p:sp>
      <p:sp>
        <p:nvSpPr>
          <p:cNvPr id="4" name="Slide Number Placeholder 3"/>
          <p:cNvSpPr>
            <a:spLocks noGrp="1"/>
          </p:cNvSpPr>
          <p:nvPr>
            <p:ph type="sldNum" sz="quarter" idx="12"/>
          </p:nvPr>
        </p:nvSpPr>
        <p:spPr/>
        <p:txBody>
          <a:bodyPr/>
          <a:lstStyle/>
          <a:p>
            <a:fld id="{BD26C40E-487C-40A4-A841-8174FD7B7142}" type="slidenum">
              <a:rPr lang="en-US" smtClean="0"/>
              <a:pPr/>
              <a:t>26</a:t>
            </a:fld>
            <a:endParaRPr lang="en-US" dirty="0"/>
          </a:p>
        </p:txBody>
      </p:sp>
    </p:spTree>
    <p:extLst>
      <p:ext uri="{BB962C8B-B14F-4D97-AF65-F5344CB8AC3E}">
        <p14:creationId xmlns:p14="http://schemas.microsoft.com/office/powerpoint/2010/main" val="2680210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grpSp>
        <p:nvGrpSpPr>
          <p:cNvPr id="8" name="Group 7" descr="Notes for LEAs&#10;&#10;&#10;Funds are for the pool of eligible students. There is not an individual student entitlement nor an individual private school entitlement to funds.&#10;&#10;The decision of provision of services, and for whom, is reached following  the consultation process.&#10;" title="Notes for LEAs"/>
          <p:cNvGrpSpPr/>
          <p:nvPr/>
        </p:nvGrpSpPr>
        <p:grpSpPr>
          <a:xfrm>
            <a:off x="9746901" y="288924"/>
            <a:ext cx="2246444" cy="5742087"/>
            <a:chOff x="9746901" y="288924"/>
            <a:chExt cx="2246444" cy="5742087"/>
          </a:xfrm>
        </p:grpSpPr>
        <p:sp>
          <p:nvSpPr>
            <p:cNvPr id="5" name="Rounded Rectangle 4"/>
            <p:cNvSpPr/>
            <p:nvPr/>
          </p:nvSpPr>
          <p:spPr>
            <a:xfrm>
              <a:off x="9746901" y="288924"/>
              <a:ext cx="2191815" cy="5742087"/>
            </a:xfrm>
            <a:prstGeom prst="roundRect">
              <a:avLst/>
            </a:prstGeom>
            <a:solidFill>
              <a:srgbClr val="E38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descr="Notes&#10;&#10;&#10;Funds are for the pool of eligible students. There is not an individual student entitlement nor an individual private school entitlement to funds.&#10;&#10;The decision of provision of services, and for whom, is reached following  the consultation process.&#10;" title="Notes"/>
            <p:cNvSpPr txBox="1"/>
            <p:nvPr/>
          </p:nvSpPr>
          <p:spPr>
            <a:xfrm>
              <a:off x="9822901" y="398700"/>
              <a:ext cx="2170444" cy="5632311"/>
            </a:xfrm>
            <a:prstGeom prst="rect">
              <a:avLst/>
            </a:prstGeom>
            <a:noFill/>
          </p:spPr>
          <p:txBody>
            <a:bodyPr wrap="square" rtlCol="0">
              <a:spAutoFit/>
            </a:bodyPr>
            <a:lstStyle/>
            <a:p>
              <a:pPr algn="ctr"/>
              <a:r>
                <a:rPr lang="en-US" b="1" dirty="0" smtClean="0">
                  <a:solidFill>
                    <a:srgbClr val="101D35"/>
                  </a:solidFill>
                </a:rPr>
                <a:t>Notes for LEAs</a:t>
              </a:r>
              <a:endParaRPr lang="en-US" b="1" dirty="0">
                <a:solidFill>
                  <a:srgbClr val="101D35"/>
                </a:solidFill>
              </a:endParaRPr>
            </a:p>
            <a:p>
              <a:endParaRPr lang="en-US" i="1" dirty="0">
                <a:solidFill>
                  <a:srgbClr val="101D35"/>
                </a:solidFill>
              </a:endParaRPr>
            </a:p>
            <a:p>
              <a:endParaRPr lang="en-US" i="1" dirty="0">
                <a:solidFill>
                  <a:srgbClr val="101D35"/>
                </a:solidFill>
              </a:endParaRPr>
            </a:p>
            <a:p>
              <a:r>
                <a:rPr lang="en-US" i="1" dirty="0">
                  <a:solidFill>
                    <a:srgbClr val="101D35"/>
                  </a:solidFill>
                </a:rPr>
                <a:t>Funds are for the pool of eligible students. There is not an individual student entitlement nor an individual private school entitlement to funds.</a:t>
              </a:r>
            </a:p>
            <a:p>
              <a:endParaRPr lang="en-US" i="1" dirty="0">
                <a:solidFill>
                  <a:srgbClr val="101D35"/>
                </a:solidFill>
              </a:endParaRPr>
            </a:p>
            <a:p>
              <a:r>
                <a:rPr lang="en-US" i="1" dirty="0">
                  <a:solidFill>
                    <a:srgbClr val="101D35"/>
                  </a:solidFill>
                </a:rPr>
                <a:t>The decision of provision of services, and for whom, is reached following  the consultation process.</a:t>
              </a:r>
            </a:p>
          </p:txBody>
        </p:sp>
        <p:cxnSp>
          <p:nvCxnSpPr>
            <p:cNvPr id="7" name="Straight Connector 6"/>
            <p:cNvCxnSpPr/>
            <p:nvPr/>
          </p:nvCxnSpPr>
          <p:spPr>
            <a:xfrm>
              <a:off x="9882276" y="968830"/>
              <a:ext cx="1956515" cy="0"/>
            </a:xfrm>
            <a:prstGeom prst="line">
              <a:avLst/>
            </a:prstGeom>
            <a:ln w="66675" cmpd="sng">
              <a:solidFill>
                <a:srgbClr val="101D35"/>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415636" y="1187532"/>
            <a:ext cx="9331265" cy="5092617"/>
          </a:xfrm>
        </p:spPr>
        <p:txBody>
          <a:bodyPr/>
          <a:lstStyle/>
          <a:p>
            <a:pPr marL="0" indent="0">
              <a:buNone/>
            </a:pPr>
            <a:r>
              <a:rPr lang="en-US" sz="2000" dirty="0"/>
              <a:t>How will the district determine </a:t>
            </a:r>
            <a:r>
              <a:rPr lang="en-US" sz="2000" dirty="0" smtClean="0"/>
              <a:t>the use of </a:t>
            </a:r>
            <a:r>
              <a:rPr lang="en-US" sz="2000" dirty="0"/>
              <a:t>proportionate share amongst the numerous private school students?</a:t>
            </a:r>
          </a:p>
          <a:p>
            <a:pPr marL="0" indent="0">
              <a:buNone/>
            </a:pPr>
            <a:endParaRPr lang="en-US" sz="2000" dirty="0"/>
          </a:p>
          <a:p>
            <a:pPr marL="0" indent="0">
              <a:buNone/>
            </a:pPr>
            <a:r>
              <a:rPr lang="en-US" sz="2000" dirty="0"/>
              <a:t>DESE does not prescribe how districts spend the proportionate share funds. Each district, after timely and meaningful consultation with private schools and home school representatives, determines the services they are able to provide. The district must take into consideration input from the private school representatives and parents. If the school district disagrees with the views of the private school officials on the provision or type of services, the district must provide private school officials with a</a:t>
            </a:r>
            <a:r>
              <a:rPr lang="en-US" sz="2000" b="1" dirty="0"/>
              <a:t> </a:t>
            </a:r>
            <a:r>
              <a:rPr lang="en-US" sz="2000" dirty="0"/>
              <a:t>written explanation of the reasons the district chose not to provide services directly or through a contract. Follow up with private school and home school representatives is recommended regarding that determination.</a:t>
            </a:r>
          </a:p>
          <a:p>
            <a:endParaRPr lang="en-US" sz="2000" dirty="0"/>
          </a:p>
        </p:txBody>
      </p:sp>
      <p:sp>
        <p:nvSpPr>
          <p:cNvPr id="2" name="Title 1"/>
          <p:cNvSpPr>
            <a:spLocks noGrp="1"/>
          </p:cNvSpPr>
          <p:nvPr>
            <p:ph type="title"/>
          </p:nvPr>
        </p:nvSpPr>
        <p:spPr/>
        <p:txBody>
          <a:bodyPr/>
          <a:lstStyle/>
          <a:p>
            <a:r>
              <a:rPr lang="en-US" dirty="0"/>
              <a:t>Attachment F:  Frequently Asked Questions</a:t>
            </a:r>
            <a:br>
              <a:rPr lang="en-US" dirty="0"/>
            </a:br>
            <a:r>
              <a:rPr lang="en-US" dirty="0"/>
              <a:t>Question #10</a:t>
            </a:r>
          </a:p>
        </p:txBody>
      </p:sp>
    </p:spTree>
    <p:extLst>
      <p:ext uri="{BB962C8B-B14F-4D97-AF65-F5344CB8AC3E}">
        <p14:creationId xmlns:p14="http://schemas.microsoft.com/office/powerpoint/2010/main" val="1493287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Expenditure</a:t>
            </a:r>
            <a:endParaRPr lang="en-US" dirty="0"/>
          </a:p>
        </p:txBody>
      </p:sp>
      <p:sp>
        <p:nvSpPr>
          <p:cNvPr id="3" name="Content Placeholder 2"/>
          <p:cNvSpPr>
            <a:spLocks noGrp="1"/>
          </p:cNvSpPr>
          <p:nvPr>
            <p:ph idx="1"/>
          </p:nvPr>
        </p:nvSpPr>
        <p:spPr>
          <a:xfrm>
            <a:off x="567743" y="1230403"/>
            <a:ext cx="11144645" cy="5049746"/>
          </a:xfrm>
        </p:spPr>
        <p:txBody>
          <a:bodyPr/>
          <a:lstStyle/>
          <a:p>
            <a:r>
              <a:rPr lang="en-US" sz="2800" dirty="0"/>
              <a:t>Each public school district must spend its calculated IDEA proportionate share amount each year from the Part B IDEA entitlement funds.</a:t>
            </a:r>
          </a:p>
          <a:p>
            <a:r>
              <a:rPr lang="en-US" sz="2800" dirty="0"/>
              <a:t>If the public school district cannot expend all of the funds, the unfulfilled part of the obligation will be carried over and expended in the next fiscal year, independent of that new year’s proportionate share </a:t>
            </a:r>
            <a:r>
              <a:rPr lang="en-US" sz="2800" dirty="0" smtClean="0"/>
              <a:t>calculation.</a:t>
            </a:r>
          </a:p>
          <a:p>
            <a:r>
              <a:rPr lang="en-US" sz="2800" dirty="0" smtClean="0"/>
              <a:t>Must use the first in/first out procedures for the monies.</a:t>
            </a:r>
          </a:p>
          <a:p>
            <a:r>
              <a:rPr lang="en-US" sz="2800" dirty="0" smtClean="0"/>
              <a:t>Funds </a:t>
            </a:r>
            <a:r>
              <a:rPr lang="en-US" sz="2800" b="1" dirty="0" smtClean="0"/>
              <a:t>should</a:t>
            </a:r>
            <a:r>
              <a:rPr lang="en-US" sz="2800" dirty="0" smtClean="0"/>
              <a:t> be spent by the end of the second fiscal year.</a:t>
            </a:r>
            <a:endParaRPr lang="en-US" sz="2800" dirty="0"/>
          </a:p>
          <a:p>
            <a:r>
              <a:rPr lang="en-US" sz="2800" dirty="0"/>
              <a:t>State and local funds may only supplement, not supplant. </a:t>
            </a:r>
            <a:r>
              <a:rPr lang="en-US" sz="1800" i="1" dirty="0"/>
              <a:t>34 C.F.R. § 300.133(d</a:t>
            </a:r>
            <a:r>
              <a:rPr lang="en-US" sz="1800" i="1" dirty="0" smtClean="0"/>
              <a:t>)</a:t>
            </a:r>
            <a:endParaRPr lang="en-US" sz="1800" i="1" dirty="0"/>
          </a:p>
        </p:txBody>
      </p:sp>
      <p:sp>
        <p:nvSpPr>
          <p:cNvPr id="4" name="Slide Number Placeholder 3"/>
          <p:cNvSpPr>
            <a:spLocks noGrp="1"/>
          </p:cNvSpPr>
          <p:nvPr>
            <p:ph type="sldNum" sz="quarter" idx="12"/>
          </p:nvPr>
        </p:nvSpPr>
        <p:spPr/>
        <p:txBody>
          <a:bodyPr/>
          <a:lstStyle/>
          <a:p>
            <a:fld id="{BD26C40E-487C-40A4-A841-8174FD7B7142}" type="slidenum">
              <a:rPr lang="en-US" smtClean="0"/>
              <a:pPr/>
              <a:t>28</a:t>
            </a:fld>
            <a:endParaRPr lang="en-US" dirty="0"/>
          </a:p>
        </p:txBody>
      </p:sp>
    </p:spTree>
    <p:extLst>
      <p:ext uri="{BB962C8B-B14F-4D97-AF65-F5344CB8AC3E}">
        <p14:creationId xmlns:p14="http://schemas.microsoft.com/office/powerpoint/2010/main" val="3594870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29</a:t>
            </a:fld>
            <a:endParaRPr lang="en-US" dirty="0"/>
          </a:p>
        </p:txBody>
      </p:sp>
      <p:sp>
        <p:nvSpPr>
          <p:cNvPr id="5" name="Rounded Rectangle 4"/>
          <p:cNvSpPr/>
          <p:nvPr/>
        </p:nvSpPr>
        <p:spPr>
          <a:xfrm>
            <a:off x="9403492" y="288926"/>
            <a:ext cx="2683505" cy="3455172"/>
          </a:xfrm>
          <a:prstGeom prst="roundRect">
            <a:avLst/>
          </a:prstGeom>
          <a:solidFill>
            <a:srgbClr val="E3852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rgbClr val="002060"/>
                </a:solidFill>
              </a:rPr>
              <a:t>* (34 C.F.R. § 300.139) If necessary for the child to benefit from or participate in the services provided under this part, a </a:t>
            </a:r>
            <a:br>
              <a:rPr lang="en-US" dirty="0">
                <a:solidFill>
                  <a:srgbClr val="002060"/>
                </a:solidFill>
              </a:rPr>
            </a:br>
            <a:r>
              <a:rPr lang="en-US" dirty="0">
                <a:solidFill>
                  <a:srgbClr val="002060"/>
                </a:solidFill>
              </a:rPr>
              <a:t>parentally-placed private school child with a disability </a:t>
            </a:r>
            <a:r>
              <a:rPr lang="en-US" b="1" u="sng" dirty="0">
                <a:solidFill>
                  <a:srgbClr val="002060"/>
                </a:solidFill>
              </a:rPr>
              <a:t>must</a:t>
            </a:r>
            <a:r>
              <a:rPr lang="en-US" dirty="0">
                <a:solidFill>
                  <a:srgbClr val="002060"/>
                </a:solidFill>
              </a:rPr>
              <a:t> be provided transportation…</a:t>
            </a:r>
          </a:p>
          <a:p>
            <a:pPr algn="ctr"/>
            <a:endParaRPr lang="en-US" dirty="0"/>
          </a:p>
        </p:txBody>
      </p:sp>
      <p:sp>
        <p:nvSpPr>
          <p:cNvPr id="3" name="Content Placeholder 2"/>
          <p:cNvSpPr>
            <a:spLocks noGrp="1"/>
          </p:cNvSpPr>
          <p:nvPr>
            <p:ph idx="1"/>
          </p:nvPr>
        </p:nvSpPr>
        <p:spPr/>
        <p:txBody>
          <a:bodyPr/>
          <a:lstStyle/>
          <a:p>
            <a:pPr>
              <a:lnSpc>
                <a:spcPct val="150000"/>
              </a:lnSpc>
            </a:pPr>
            <a:r>
              <a:rPr lang="en-US" sz="2800" dirty="0" smtClean="0"/>
              <a:t>Direct Student Services</a:t>
            </a:r>
          </a:p>
          <a:p>
            <a:pPr lvl="1">
              <a:lnSpc>
                <a:spcPct val="150000"/>
              </a:lnSpc>
            </a:pPr>
            <a:r>
              <a:rPr lang="en-US" sz="2400" dirty="0" smtClean="0"/>
              <a:t>Costs of providing special education and related services</a:t>
            </a:r>
          </a:p>
          <a:p>
            <a:pPr lvl="2">
              <a:lnSpc>
                <a:spcPct val="150000"/>
              </a:lnSpc>
            </a:pPr>
            <a:r>
              <a:rPr lang="en-US" sz="2000" dirty="0" smtClean="0"/>
              <a:t>IDEA encourages on-site services or </a:t>
            </a:r>
          </a:p>
          <a:p>
            <a:pPr lvl="2">
              <a:lnSpc>
                <a:spcPct val="150000"/>
              </a:lnSpc>
            </a:pPr>
            <a:r>
              <a:rPr lang="en-US" sz="2000" dirty="0" smtClean="0"/>
              <a:t>If off-site, may include transportation* </a:t>
            </a:r>
          </a:p>
          <a:p>
            <a:pPr>
              <a:lnSpc>
                <a:spcPct val="150000"/>
              </a:lnSpc>
            </a:pPr>
            <a:r>
              <a:rPr lang="en-US" sz="2800" dirty="0" smtClean="0"/>
              <a:t>Indirect Student Services</a:t>
            </a:r>
          </a:p>
          <a:p>
            <a:pPr lvl="1">
              <a:lnSpc>
                <a:spcPct val="150000"/>
              </a:lnSpc>
            </a:pPr>
            <a:r>
              <a:rPr lang="en-US" sz="2400" dirty="0" smtClean="0"/>
              <a:t>Professional development for private school personnel</a:t>
            </a:r>
          </a:p>
          <a:p>
            <a:pPr lvl="1">
              <a:lnSpc>
                <a:spcPct val="150000"/>
              </a:lnSpc>
            </a:pPr>
            <a:r>
              <a:rPr lang="en-US" sz="2400" dirty="0" smtClean="0"/>
              <a:t>Consultative services</a:t>
            </a:r>
          </a:p>
          <a:p>
            <a:pPr lvl="1">
              <a:lnSpc>
                <a:spcPct val="150000"/>
              </a:lnSpc>
            </a:pPr>
            <a:r>
              <a:rPr lang="en-US" sz="2400" dirty="0" smtClean="0"/>
              <a:t>Assistive technology</a:t>
            </a:r>
            <a:endParaRPr lang="en-US" sz="2400" dirty="0"/>
          </a:p>
        </p:txBody>
      </p:sp>
      <p:sp>
        <p:nvSpPr>
          <p:cNvPr id="2" name="Title 1"/>
          <p:cNvSpPr>
            <a:spLocks noGrp="1"/>
          </p:cNvSpPr>
          <p:nvPr>
            <p:ph type="title"/>
          </p:nvPr>
        </p:nvSpPr>
        <p:spPr/>
        <p:txBody>
          <a:bodyPr/>
          <a:lstStyle/>
          <a:p>
            <a:r>
              <a:rPr lang="en-US" smtClean="0"/>
              <a:t>Expenditure: Eligible</a:t>
            </a:r>
            <a:endParaRPr lang="en-US" dirty="0"/>
          </a:p>
        </p:txBody>
      </p:sp>
    </p:spTree>
    <p:extLst>
      <p:ext uri="{BB962C8B-B14F-4D97-AF65-F5344CB8AC3E}">
        <p14:creationId xmlns:p14="http://schemas.microsoft.com/office/powerpoint/2010/main" val="24357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dirty="0"/>
          </a:p>
        </p:txBody>
      </p:sp>
      <p:pic>
        <p:nvPicPr>
          <p:cNvPr id="6" name="Picture 5" descr="Administrative Advisory  SPED 2018-1&#10;http://www.doe.mass.edu/sped/advisories/2018-1.html" title="screen shot, advisory webpage"/>
          <p:cNvPicPr>
            <a:picLocks noChangeAspect="1"/>
          </p:cNvPicPr>
          <p:nvPr/>
        </p:nvPicPr>
        <p:blipFill>
          <a:blip r:embed="rId3"/>
          <a:stretch>
            <a:fillRect/>
          </a:stretch>
        </p:blipFill>
        <p:spPr>
          <a:xfrm>
            <a:off x="5067515" y="1360448"/>
            <a:ext cx="6816643" cy="2919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title="arrow pointing to sample documents on Advisory webpage"/>
          <p:cNvCxnSpPr/>
          <p:nvPr/>
        </p:nvCxnSpPr>
        <p:spPr>
          <a:xfrm flipH="1" flipV="1">
            <a:off x="3162300" y="2400300"/>
            <a:ext cx="2197100" cy="876301"/>
          </a:xfrm>
          <a:prstGeom prst="straightConnector1">
            <a:avLst/>
          </a:prstGeom>
          <a:ln w="1428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67743" y="1275008"/>
            <a:ext cx="11070075" cy="5049592"/>
          </a:xfrm>
        </p:spPr>
        <p:txBody>
          <a:bodyPr>
            <a:normAutofit fontScale="92500" lnSpcReduction="10000"/>
          </a:bodyPr>
          <a:lstStyle/>
          <a:p>
            <a:pPr marL="0" indent="0">
              <a:lnSpc>
                <a:spcPct val="120000"/>
              </a:lnSpc>
              <a:buNone/>
            </a:pPr>
            <a:r>
              <a:rPr lang="en-US" dirty="0">
                <a:hlinkClick r:id="rId4"/>
              </a:rPr>
              <a:t>Administrative Advisory </a:t>
            </a:r>
            <a:r>
              <a:rPr lang="en-US" dirty="0" smtClean="0">
                <a:hlinkClick r:id="rId4"/>
              </a:rPr>
              <a:t/>
            </a:r>
            <a:br>
              <a:rPr lang="en-US" dirty="0" smtClean="0">
                <a:hlinkClick r:id="rId4"/>
              </a:rPr>
            </a:br>
            <a:r>
              <a:rPr lang="en-US" dirty="0" smtClean="0">
                <a:hlinkClick r:id="rId4"/>
              </a:rPr>
              <a:t>SPED 2018-1</a:t>
            </a:r>
            <a:endParaRPr lang="en-US" dirty="0" smtClean="0"/>
          </a:p>
          <a:p>
            <a:pPr marL="0" indent="0">
              <a:lnSpc>
                <a:spcPct val="150000"/>
              </a:lnSpc>
              <a:buNone/>
            </a:pPr>
            <a:endParaRPr lang="en-US" dirty="0"/>
          </a:p>
          <a:p>
            <a:pPr marL="0" indent="0">
              <a:lnSpc>
                <a:spcPct val="150000"/>
              </a:lnSpc>
              <a:buNone/>
            </a:pPr>
            <a:endParaRPr lang="en-US" dirty="0" smtClean="0"/>
          </a:p>
          <a:p>
            <a:pPr marL="0" indent="0">
              <a:lnSpc>
                <a:spcPct val="150000"/>
              </a:lnSpc>
              <a:buNone/>
            </a:pPr>
            <a:endParaRPr lang="en-US" dirty="0"/>
          </a:p>
          <a:p>
            <a:pPr marL="0" indent="0">
              <a:lnSpc>
                <a:spcPct val="110000"/>
              </a:lnSpc>
              <a:buNone/>
            </a:pPr>
            <a:r>
              <a:rPr lang="en-US" dirty="0">
                <a:hlinkClick r:id="rId5"/>
              </a:rPr>
              <a:t>IDEA Equitable Services for Students with Disabilities Enrolled by Their Parents in Private </a:t>
            </a:r>
            <a:r>
              <a:rPr lang="en-US" dirty="0" smtClean="0">
                <a:hlinkClick r:id="rId5"/>
              </a:rPr>
              <a:t>Schools </a:t>
            </a:r>
            <a:r>
              <a:rPr lang="en-US" dirty="0" smtClean="0"/>
              <a:t>webpage</a:t>
            </a:r>
            <a:endParaRPr lang="en-US" dirty="0"/>
          </a:p>
          <a:p>
            <a:r>
              <a:rPr lang="en-US" sz="3000" dirty="0" smtClean="0"/>
              <a:t>DESE Guidance, Memos, Sample Documents, Federal Resources</a:t>
            </a:r>
          </a:p>
        </p:txBody>
      </p:sp>
      <p:sp>
        <p:nvSpPr>
          <p:cNvPr id="2" name="Title 1"/>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4121483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a:t>
            </a:r>
            <a:endParaRPr lang="en-US" dirty="0">
              <a:solidFill>
                <a:srgbClr val="E38526"/>
              </a:solidFill>
            </a:endParaRPr>
          </a:p>
        </p:txBody>
      </p:sp>
      <p:sp>
        <p:nvSpPr>
          <p:cNvPr id="3" name="Content Placeholder 2"/>
          <p:cNvSpPr>
            <a:spLocks noGrp="1"/>
          </p:cNvSpPr>
          <p:nvPr>
            <p:ph idx="1"/>
          </p:nvPr>
        </p:nvSpPr>
        <p:spPr/>
        <p:txBody>
          <a:bodyPr/>
          <a:lstStyle/>
          <a:p>
            <a:pPr marL="0" indent="0">
              <a:buNone/>
            </a:pPr>
            <a:r>
              <a:rPr lang="en-US" dirty="0">
                <a:solidFill>
                  <a:srgbClr val="E38526"/>
                </a:solidFill>
              </a:rPr>
              <a:t>Not e</a:t>
            </a:r>
            <a:r>
              <a:rPr lang="en-US" dirty="0" smtClean="0">
                <a:solidFill>
                  <a:srgbClr val="E38526"/>
                </a:solidFill>
              </a:rPr>
              <a:t>ligible for meeting proportionate share obligation</a:t>
            </a:r>
            <a:endParaRPr lang="en-US" dirty="0">
              <a:solidFill>
                <a:srgbClr val="E38526"/>
              </a:solidFill>
            </a:endParaRPr>
          </a:p>
          <a:p>
            <a:r>
              <a:rPr lang="en-US" dirty="0"/>
              <a:t>Child find activities</a:t>
            </a:r>
          </a:p>
          <a:p>
            <a:r>
              <a:rPr lang="en-US" dirty="0"/>
              <a:t>Special education evaluations</a:t>
            </a:r>
          </a:p>
          <a:p>
            <a:r>
              <a:rPr lang="en-US" dirty="0"/>
              <a:t>Administrative costs – clerical, director, etc</a:t>
            </a:r>
            <a:r>
              <a:rPr lang="en-US" dirty="0" smtClean="0"/>
              <a:t>.</a:t>
            </a:r>
          </a:p>
          <a:p>
            <a:r>
              <a:rPr lang="en-US" dirty="0" smtClean="0"/>
              <a:t>Remodeling </a:t>
            </a:r>
            <a:r>
              <a:rPr lang="en-US" dirty="0"/>
              <a:t>or repairs of private school facilities.</a:t>
            </a:r>
          </a:p>
          <a:p>
            <a:r>
              <a:rPr lang="en-US" dirty="0"/>
              <a:t>Paying salaries of private school staff for part of their regular duties.</a:t>
            </a:r>
          </a:p>
          <a:p>
            <a:r>
              <a:rPr lang="en-US" dirty="0"/>
              <a:t>Supports for students without disabilities. </a:t>
            </a:r>
          </a:p>
          <a:p>
            <a:endParaRPr lang="en-US" dirty="0"/>
          </a:p>
        </p:txBody>
      </p:sp>
      <p:sp>
        <p:nvSpPr>
          <p:cNvPr id="4" name="Slide Number Placeholder 3"/>
          <p:cNvSpPr>
            <a:spLocks noGrp="1"/>
          </p:cNvSpPr>
          <p:nvPr>
            <p:ph type="sldNum" sz="quarter" idx="12"/>
          </p:nvPr>
        </p:nvSpPr>
        <p:spPr/>
        <p:txBody>
          <a:bodyPr/>
          <a:lstStyle/>
          <a:p>
            <a:fld id="{BD26C40E-487C-40A4-A841-8174FD7B7142}" type="slidenum">
              <a:rPr lang="en-US" smtClean="0"/>
              <a:pPr/>
              <a:t>30</a:t>
            </a:fld>
            <a:endParaRPr lang="en-US" dirty="0"/>
          </a:p>
        </p:txBody>
      </p:sp>
    </p:spTree>
    <p:extLst>
      <p:ext uri="{BB962C8B-B14F-4D97-AF65-F5344CB8AC3E}">
        <p14:creationId xmlns:p14="http://schemas.microsoft.com/office/powerpoint/2010/main" val="4284263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6C40E-487C-40A4-A841-8174FD7B7142}" type="slidenum">
              <a:rPr lang="en-US" smtClean="0"/>
              <a:pPr/>
              <a:t>31</a:t>
            </a:fld>
            <a:endParaRPr lang="en-US" dirty="0"/>
          </a:p>
        </p:txBody>
      </p:sp>
      <p:pic>
        <p:nvPicPr>
          <p:cNvPr id="6" name="Picture 5" descr="http://www.doe.mass.edu/sped/ &#10;" title="screen shot of special ed webpage"/>
          <p:cNvPicPr>
            <a:picLocks noChangeAspect="1"/>
          </p:cNvPicPr>
          <p:nvPr/>
        </p:nvPicPr>
        <p:blipFill>
          <a:blip r:embed="rId3"/>
          <a:stretch>
            <a:fillRect/>
          </a:stretch>
        </p:blipFill>
        <p:spPr>
          <a:xfrm>
            <a:off x="1360965" y="1938280"/>
            <a:ext cx="9115647" cy="4762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title="arrow pointing to proportoinate share web page link in navigatoin frame"/>
          <p:cNvCxnSpPr/>
          <p:nvPr/>
        </p:nvCxnSpPr>
        <p:spPr>
          <a:xfrm flipH="1" flipV="1">
            <a:off x="244549" y="4837814"/>
            <a:ext cx="1265274" cy="1162473"/>
          </a:xfrm>
          <a:prstGeom prst="straightConnector1">
            <a:avLst/>
          </a:prstGeom>
          <a:ln w="1428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Content Placeholder 2" descr="Resources available on http://www.doe.mass.edu/sped/ &#10;"/>
          <p:cNvSpPr>
            <a:spLocks noGrp="1"/>
          </p:cNvSpPr>
          <p:nvPr>
            <p:ph idx="1"/>
          </p:nvPr>
        </p:nvSpPr>
        <p:spPr>
          <a:xfrm>
            <a:off x="567743" y="1108364"/>
            <a:ext cx="11370972" cy="5171785"/>
          </a:xfrm>
        </p:spPr>
        <p:txBody>
          <a:bodyPr/>
          <a:lstStyle/>
          <a:p>
            <a:r>
              <a:rPr lang="en-US" sz="2800" dirty="0"/>
              <a:t>Available on </a:t>
            </a:r>
            <a:r>
              <a:rPr lang="en-US" sz="2800" dirty="0">
                <a:hlinkClick r:id="rId4" tooltip="DESE Special Ed Website"/>
              </a:rPr>
              <a:t>http://www.doe.mass.edu/sped/ </a:t>
            </a:r>
            <a:endParaRPr lang="en-US" sz="2800" dirty="0"/>
          </a:p>
          <a:p>
            <a:pPr>
              <a:buNone/>
            </a:pPr>
            <a:endParaRPr lang="en-US" dirty="0"/>
          </a:p>
        </p:txBody>
      </p:sp>
      <p:sp>
        <p:nvSpPr>
          <p:cNvPr id="2" name="Title 1"/>
          <p:cNvSpPr>
            <a:spLocks noGrp="1"/>
          </p:cNvSpPr>
          <p:nvPr>
            <p:ph type="title"/>
          </p:nvPr>
        </p:nvSpPr>
        <p:spPr/>
        <p:txBody>
          <a:bodyPr/>
          <a:lstStyle/>
          <a:p>
            <a:r>
              <a:rPr lang="en-US" dirty="0"/>
              <a:t>Links to Resources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sp>
        <p:nvSpPr>
          <p:cNvPr id="6" name="Notched Right Arrow 5" title="Block arrow - &quot;New&quot; pointing to new resources"/>
          <p:cNvSpPr/>
          <p:nvPr/>
        </p:nvSpPr>
        <p:spPr>
          <a:xfrm rot="20034315" flipH="1">
            <a:off x="6385304" y="1950856"/>
            <a:ext cx="2748029" cy="174030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NEW!!</a:t>
            </a:r>
            <a:endParaRPr lang="en-US" sz="4000" b="1" dirty="0"/>
          </a:p>
        </p:txBody>
      </p:sp>
      <p:sp>
        <p:nvSpPr>
          <p:cNvPr id="3" name="Content Placeholder 2" descr="New resoruces: Draft Child Find Letters / Child Find Notices, Draft Consultation Meeting Invitations, Draft Quick Reference Guide for Private Schools and Home School Parents&#10;"/>
          <p:cNvSpPr>
            <a:spLocks noGrp="1"/>
          </p:cNvSpPr>
          <p:nvPr>
            <p:ph idx="1"/>
          </p:nvPr>
        </p:nvSpPr>
        <p:spPr>
          <a:xfrm>
            <a:off x="457130" y="1137717"/>
            <a:ext cx="11370972" cy="5049746"/>
          </a:xfrm>
        </p:spPr>
        <p:txBody>
          <a:bodyPr/>
          <a:lstStyle/>
          <a:p>
            <a:r>
              <a:rPr lang="en-US" sz="2800" dirty="0" smtClean="0">
                <a:hlinkClick r:id="rId3"/>
              </a:rPr>
              <a:t>Proportionate Share Services for Students with Disabilities Enrolled by Their Parents in Private Schools</a:t>
            </a:r>
            <a:endParaRPr lang="en-US" sz="2800" dirty="0" smtClean="0"/>
          </a:p>
          <a:p>
            <a:pPr lvl="1"/>
            <a:r>
              <a:rPr lang="en-US" sz="2000" dirty="0" smtClean="0"/>
              <a:t>Advisory Link with Attachments</a:t>
            </a:r>
          </a:p>
          <a:p>
            <a:pPr lvl="1"/>
            <a:r>
              <a:rPr lang="en-US" sz="2000" dirty="0" smtClean="0"/>
              <a:t>Memos</a:t>
            </a:r>
          </a:p>
          <a:p>
            <a:pPr lvl="1"/>
            <a:r>
              <a:rPr lang="en-US" sz="2000" dirty="0" smtClean="0"/>
              <a:t>Federal Guidance Documents</a:t>
            </a:r>
          </a:p>
          <a:p>
            <a:pPr lvl="1"/>
            <a:r>
              <a:rPr lang="en-US" sz="2000" b="1" dirty="0" smtClean="0">
                <a:solidFill>
                  <a:srgbClr val="E38526"/>
                </a:solidFill>
              </a:rPr>
              <a:t>Draft Child Find Letters / Child Find Notices</a:t>
            </a:r>
          </a:p>
          <a:p>
            <a:pPr lvl="1"/>
            <a:r>
              <a:rPr lang="en-US" sz="2000" b="1" dirty="0" smtClean="0">
                <a:solidFill>
                  <a:srgbClr val="E38526"/>
                </a:solidFill>
              </a:rPr>
              <a:t>Draft Consultation Meeting Invitations</a:t>
            </a:r>
          </a:p>
          <a:p>
            <a:pPr lvl="1"/>
            <a:r>
              <a:rPr lang="en-US" sz="2000" b="1" dirty="0" smtClean="0">
                <a:solidFill>
                  <a:srgbClr val="E38526"/>
                </a:solidFill>
              </a:rPr>
              <a:t>Draft Quick Reference Guide for Private Schools and Home School Parents</a:t>
            </a:r>
            <a:endParaRPr lang="en-US" sz="2000" b="1" dirty="0" smtClean="0">
              <a:solidFill>
                <a:srgbClr val="E38526"/>
              </a:solidFill>
              <a:hlinkClick r:id="rId4"/>
            </a:endParaRPr>
          </a:p>
          <a:p>
            <a:r>
              <a:rPr lang="en-US" sz="2800" dirty="0" smtClean="0">
                <a:hlinkClick r:id="rId4"/>
              </a:rPr>
              <a:t>DESE Federal Grants Office IDEA Resources:</a:t>
            </a:r>
            <a:endParaRPr lang="en-US" sz="2800" dirty="0" smtClean="0"/>
          </a:p>
          <a:p>
            <a:pPr lvl="1"/>
            <a:r>
              <a:rPr lang="en-US" sz="2000" dirty="0" smtClean="0"/>
              <a:t>Allowable Costs for IDEA Entitlement Grants</a:t>
            </a:r>
          </a:p>
          <a:p>
            <a:pPr lvl="1"/>
            <a:r>
              <a:rPr lang="en-US" sz="2000" dirty="0" smtClean="0"/>
              <a:t>IDEA Fund Code 240 Quick Reference Guide</a:t>
            </a:r>
          </a:p>
          <a:p>
            <a:pPr lvl="1"/>
            <a:r>
              <a:rPr lang="en-US" sz="2000" dirty="0" smtClean="0"/>
              <a:t>IDEA Fund Code 262 Quick Reference Guide</a:t>
            </a:r>
          </a:p>
          <a:p>
            <a:pPr lvl="1"/>
            <a:r>
              <a:rPr lang="en-US" sz="2000" dirty="0" smtClean="0"/>
              <a:t>Proportionate Share Quick Reference Guide</a:t>
            </a:r>
            <a:endParaRPr lang="en-US" sz="2000" dirty="0"/>
          </a:p>
        </p:txBody>
      </p:sp>
      <p:sp>
        <p:nvSpPr>
          <p:cNvPr id="2" name="Title 1"/>
          <p:cNvSpPr>
            <a:spLocks noGrp="1"/>
          </p:cNvSpPr>
          <p:nvPr>
            <p:ph type="title"/>
          </p:nvPr>
        </p:nvSpPr>
        <p:spPr/>
        <p:txBody>
          <a:bodyPr/>
          <a:lstStyle/>
          <a:p>
            <a:r>
              <a:rPr lang="en-US" smtClean="0"/>
              <a:t>Helpful Resources</a:t>
            </a:r>
            <a:endParaRPr lang="en-US" dirty="0"/>
          </a:p>
        </p:txBody>
      </p:sp>
    </p:spTree>
    <p:extLst>
      <p:ext uri="{BB962C8B-B14F-4D97-AF65-F5344CB8AC3E}">
        <p14:creationId xmlns:p14="http://schemas.microsoft.com/office/powerpoint/2010/main" val="1856297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School </a:t>
            </a:r>
            <a:r>
              <a:rPr lang="en-US" dirty="0" smtClean="0"/>
              <a:t>Responsibilities </a:t>
            </a:r>
            <a:r>
              <a:rPr lang="en-US" sz="1800" dirty="0" smtClean="0"/>
              <a:t>(Advisory 2018-1 page 20)</a:t>
            </a:r>
            <a:endParaRPr lang="en-US" dirty="0"/>
          </a:p>
        </p:txBody>
      </p:sp>
      <p:sp>
        <p:nvSpPr>
          <p:cNvPr id="3" name="Content Placeholder 2"/>
          <p:cNvSpPr>
            <a:spLocks noGrp="1"/>
          </p:cNvSpPr>
          <p:nvPr>
            <p:ph idx="1"/>
          </p:nvPr>
        </p:nvSpPr>
        <p:spPr>
          <a:xfrm>
            <a:off x="363071" y="1169894"/>
            <a:ext cx="11575644" cy="5110255"/>
          </a:xfrm>
        </p:spPr>
        <p:txBody>
          <a:bodyPr/>
          <a:lstStyle/>
          <a:p>
            <a:pPr marL="0" indent="0">
              <a:buNone/>
            </a:pPr>
            <a:r>
              <a:rPr lang="en-US" sz="2000" b="1" dirty="0"/>
              <a:t>Suggested roles for private school / home school representatives </a:t>
            </a:r>
            <a:r>
              <a:rPr lang="en-US" sz="2000" dirty="0"/>
              <a:t>– schools located within the district and home schooled students residing in the district: </a:t>
            </a:r>
          </a:p>
          <a:p>
            <a:pPr marL="0" indent="0">
              <a:buNone/>
            </a:pPr>
            <a:r>
              <a:rPr lang="en-US" sz="2000" dirty="0"/>
              <a:t>1. Update private school contact information on the </a:t>
            </a:r>
            <a:r>
              <a:rPr lang="en-US" sz="2000" dirty="0">
                <a:hlinkClick r:id="rId3"/>
              </a:rPr>
              <a:t>DESE Profiles website</a:t>
            </a:r>
            <a:r>
              <a:rPr lang="en-US" sz="2000" dirty="0"/>
              <a:t>. </a:t>
            </a:r>
            <a:r>
              <a:rPr lang="en-US" sz="2000" i="1" dirty="0"/>
              <a:t>(private schools only)</a:t>
            </a:r>
          </a:p>
          <a:p>
            <a:pPr marL="0" indent="0">
              <a:buNone/>
            </a:pPr>
            <a:r>
              <a:rPr lang="en-US" sz="2000" dirty="0"/>
              <a:t>2. Establish a private school point-of-contact to liaise with the public school district. </a:t>
            </a:r>
          </a:p>
          <a:p>
            <a:pPr marL="0" indent="0">
              <a:buNone/>
            </a:pPr>
            <a:r>
              <a:rPr lang="en-US" sz="2000" dirty="0"/>
              <a:t>3. Attend consultation meeting(s) with the public school district and discuss the provision of services.</a:t>
            </a:r>
          </a:p>
          <a:p>
            <a:pPr marL="0" indent="0">
              <a:buNone/>
            </a:pPr>
            <a:r>
              <a:rPr lang="en-US" sz="2000" dirty="0"/>
              <a:t>4. Provide signed written affirmation of participation to public school district following consultation meeting. </a:t>
            </a:r>
          </a:p>
          <a:p>
            <a:pPr marL="0" indent="0">
              <a:buNone/>
            </a:pPr>
            <a:r>
              <a:rPr lang="en-US" sz="2000" dirty="0"/>
              <a:t>5. Provide information to private school parents about child find and referral processes. </a:t>
            </a:r>
          </a:p>
          <a:p>
            <a:pPr marL="0" indent="0">
              <a:buNone/>
            </a:pPr>
            <a:r>
              <a:rPr lang="en-US" sz="2000" dirty="0"/>
              <a:t>6. Provide information to the public school district about eligible students attending the private school. (Obtain consent from your student’s parents consistent with your school’s policies.)</a:t>
            </a:r>
          </a:p>
          <a:p>
            <a:pPr marL="0" indent="0">
              <a:buNone/>
            </a:pPr>
            <a:r>
              <a:rPr lang="en-US" sz="2000" dirty="0"/>
              <a:t>7. Attend each meeting that occurs for writing individual student services plans.</a:t>
            </a:r>
          </a:p>
          <a:p>
            <a:pPr marL="0" indent="0">
              <a:buNone/>
            </a:pPr>
            <a:r>
              <a:rPr lang="en-US" sz="2000" dirty="0"/>
              <a:t>8. Return special education equipment/technology materials to public school district at the end of the service year, or earlier if necessary.</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spTree>
    <p:extLst>
      <p:ext uri="{BB962C8B-B14F-4D97-AF65-F5344CB8AC3E}">
        <p14:creationId xmlns:p14="http://schemas.microsoft.com/office/powerpoint/2010/main" val="13601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Regulations</a:t>
            </a:r>
          </a:p>
        </p:txBody>
      </p:sp>
      <p:sp>
        <p:nvSpPr>
          <p:cNvPr id="7" name="Content Placeholder 6"/>
          <p:cNvSpPr>
            <a:spLocks noGrp="1"/>
          </p:cNvSpPr>
          <p:nvPr>
            <p:ph idx="1"/>
          </p:nvPr>
        </p:nvSpPr>
        <p:spPr>
          <a:xfrm>
            <a:off x="567742" y="1230403"/>
            <a:ext cx="11497257" cy="5049746"/>
          </a:xfrm>
        </p:spPr>
        <p:txBody>
          <a:bodyPr/>
          <a:lstStyle/>
          <a:p>
            <a:r>
              <a:rPr lang="en-US" sz="2400" dirty="0"/>
              <a:t>Children in Private Schools </a:t>
            </a:r>
            <a:r>
              <a:rPr lang="en-US" sz="2400" dirty="0" smtClean="0"/>
              <a:t>(34 C.F.R. § </a:t>
            </a:r>
            <a:r>
              <a:rPr lang="en-US" sz="2400" dirty="0"/>
              <a:t>300.129)</a:t>
            </a:r>
          </a:p>
          <a:p>
            <a:pPr lvl="1"/>
            <a:r>
              <a:rPr lang="en-US" sz="1200" dirty="0"/>
              <a:t>34 C.F.R. Section 300.129 State responsibility regarding children in private schools.</a:t>
            </a:r>
          </a:p>
          <a:p>
            <a:r>
              <a:rPr lang="en-US" sz="2400" dirty="0"/>
              <a:t>Children With Disabilities Enrolled by Their Parents in Private Schools </a:t>
            </a:r>
            <a:endParaRPr lang="en-US" sz="2400" dirty="0" smtClean="0"/>
          </a:p>
          <a:p>
            <a:pPr lvl="1"/>
            <a:r>
              <a:rPr lang="en-US" sz="1200" dirty="0" smtClean="0"/>
              <a:t>34 C.F.R. Section 300.130 Definition of parentally-placed private school children with disabilities.</a:t>
            </a:r>
          </a:p>
          <a:p>
            <a:pPr lvl="1"/>
            <a:r>
              <a:rPr lang="en-US" sz="1200" dirty="0" smtClean="0"/>
              <a:t>34 </a:t>
            </a:r>
            <a:r>
              <a:rPr lang="en-US" sz="1200" dirty="0"/>
              <a:t>C.F.R. Section 300.131 Child find for parentally-placed private school children with disabilities.</a:t>
            </a:r>
          </a:p>
          <a:p>
            <a:pPr lvl="1"/>
            <a:r>
              <a:rPr lang="en-US" sz="1200" dirty="0"/>
              <a:t>34 C.F.R. Section 300.132 Provision of services for parentally-placed private school children with disabilities - basic requirement.</a:t>
            </a:r>
          </a:p>
          <a:p>
            <a:pPr lvl="1"/>
            <a:r>
              <a:rPr lang="en-US" sz="1200" dirty="0"/>
              <a:t>34 C.F.R. Section 300.133 Expenditures.</a:t>
            </a:r>
          </a:p>
          <a:p>
            <a:pPr lvl="1"/>
            <a:r>
              <a:rPr lang="en-US" sz="1200" dirty="0"/>
              <a:t>34 C.F.R. Section 300.134 Consultation.</a:t>
            </a:r>
          </a:p>
          <a:p>
            <a:pPr lvl="1"/>
            <a:r>
              <a:rPr lang="en-US" sz="1200" dirty="0"/>
              <a:t>34 C.F.R. Section 300.135 Written affirmation.</a:t>
            </a:r>
          </a:p>
          <a:p>
            <a:pPr lvl="1"/>
            <a:r>
              <a:rPr lang="en-US" sz="1200" dirty="0"/>
              <a:t>34 C.F.R. Section 300.136 Compliance.</a:t>
            </a:r>
          </a:p>
          <a:p>
            <a:pPr lvl="1"/>
            <a:r>
              <a:rPr lang="en-US" sz="1200" dirty="0"/>
              <a:t>34 C.F.R. Section 300.137 Equitable services determined.</a:t>
            </a:r>
          </a:p>
          <a:p>
            <a:pPr lvl="1"/>
            <a:r>
              <a:rPr lang="en-US" sz="1200" dirty="0"/>
              <a:t>34 C.F.R. Section 300.138 Equitable services provided.</a:t>
            </a:r>
          </a:p>
          <a:p>
            <a:pPr lvl="1"/>
            <a:r>
              <a:rPr lang="en-US" sz="1200" dirty="0"/>
              <a:t>34 C.F.R. Section 300.139 Location of services and transportation.</a:t>
            </a:r>
          </a:p>
          <a:p>
            <a:pPr lvl="1"/>
            <a:r>
              <a:rPr lang="en-US" sz="1200" dirty="0"/>
              <a:t>34 C.F.R. Section 300.140 Due process complaints and State complaints.</a:t>
            </a:r>
          </a:p>
          <a:p>
            <a:pPr lvl="1"/>
            <a:r>
              <a:rPr lang="en-US" sz="1200" dirty="0"/>
              <a:t>34 C.F.R. Section 300.141 Requirement that funds not benefit a private school.</a:t>
            </a:r>
          </a:p>
          <a:p>
            <a:pPr lvl="1"/>
            <a:r>
              <a:rPr lang="en-US" sz="1200" dirty="0"/>
              <a:t>34 C.F.R. Section 300.142 Use of personnel.</a:t>
            </a:r>
          </a:p>
          <a:p>
            <a:pPr lvl="1"/>
            <a:r>
              <a:rPr lang="en-US" sz="1200" dirty="0"/>
              <a:t>34 C.F.R. Section 300.143 Separate classes prohibited.</a:t>
            </a:r>
          </a:p>
          <a:p>
            <a:pPr lvl="1"/>
            <a:r>
              <a:rPr lang="en-US" sz="1200" dirty="0"/>
              <a:t>34 C.F.R. Section 300.144 Property, equipment, and supplies.</a:t>
            </a:r>
          </a:p>
        </p:txBody>
      </p:sp>
      <p:sp>
        <p:nvSpPr>
          <p:cNvPr id="4" name="Slide Number Placeholder 3"/>
          <p:cNvSpPr>
            <a:spLocks noGrp="1"/>
          </p:cNvSpPr>
          <p:nvPr>
            <p:ph type="sldNum" sz="quarter" idx="12"/>
          </p:nvPr>
        </p:nvSpPr>
        <p:spPr/>
        <p:txBody>
          <a:bodyPr/>
          <a:lstStyle/>
          <a:p>
            <a:fld id="{BD26C40E-487C-40A4-A841-8174FD7B7142}"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865"/>
            <a:ext cx="12014199" cy="400110"/>
          </a:xfrm>
          <a:prstGeom prst="rect">
            <a:avLst/>
          </a:prstGeom>
        </p:spPr>
        <p:txBody>
          <a:bodyPr wrap="square">
            <a:spAutoFit/>
          </a:bodyPr>
          <a:lstStyle/>
          <a:p>
            <a:r>
              <a:rPr lang="en-US" sz="2000" dirty="0"/>
              <a:t>Should you have questions, we encourage you to send them to </a:t>
            </a:r>
            <a:r>
              <a:rPr lang="en-US" sz="2000" dirty="0">
                <a:hlinkClick r:id="rId3"/>
              </a:rPr>
              <a:t>ideaequitableservices@doe.mass.edu</a:t>
            </a:r>
            <a:r>
              <a:rPr lang="en-US" sz="2000" dirty="0"/>
              <a:t> .</a:t>
            </a:r>
          </a:p>
        </p:txBody>
      </p:sp>
      <p:sp>
        <p:nvSpPr>
          <p:cNvPr id="12" name="文本框 10">
            <a:extLst>
              <a:ext uri="{FF2B5EF4-FFF2-40B4-BE49-F238E27FC236}">
                <a16:creationId xmlns:a16="http://schemas.microsoft.com/office/drawing/2014/main" id="{7702F5C2-4DC0-4CA8-AF5F-AA20DC05FA81}"/>
              </a:ext>
            </a:extLst>
          </p:cNvPr>
          <p:cNvSpPr txBox="1"/>
          <p:nvPr/>
        </p:nvSpPr>
        <p:spPr>
          <a:xfrm>
            <a:off x="1911349" y="3199068"/>
            <a:ext cx="8655051" cy="1200329"/>
          </a:xfrm>
          <a:prstGeom prst="rect">
            <a:avLst/>
          </a:prstGeom>
          <a:solidFill>
            <a:srgbClr val="E38526"/>
          </a:solidFill>
        </p:spPr>
        <p:txBody>
          <a:bodyPr wrap="square" rtlCol="0">
            <a:spAutoFit/>
          </a:bodyPr>
          <a:lstStyle/>
          <a:p>
            <a:pPr algn="ctr"/>
            <a:r>
              <a:rPr lang="en-US" altLang="zh-CN" sz="2400" b="1" dirty="0">
                <a:solidFill>
                  <a:schemeClr val="bg1"/>
                </a:solidFill>
              </a:rPr>
              <a:t>Special Education Planning and Policy Office</a:t>
            </a:r>
          </a:p>
          <a:p>
            <a:pPr algn="ctr"/>
            <a:r>
              <a:rPr lang="en-US" altLang="zh-CN" sz="2400" dirty="0" smtClean="0">
                <a:solidFill>
                  <a:schemeClr val="bg1"/>
                </a:solidFill>
              </a:rPr>
              <a:t>Teri </a:t>
            </a:r>
            <a:r>
              <a:rPr lang="en-US" altLang="zh-CN" sz="2400" dirty="0">
                <a:solidFill>
                  <a:schemeClr val="bg1"/>
                </a:solidFill>
              </a:rPr>
              <a:t>Williams Valentine, </a:t>
            </a:r>
            <a:r>
              <a:rPr lang="en-US" altLang="zh-CN" sz="2400" dirty="0" smtClean="0">
                <a:solidFill>
                  <a:schemeClr val="bg1"/>
                </a:solidFill>
              </a:rPr>
              <a:t>Director</a:t>
            </a:r>
          </a:p>
          <a:p>
            <a:pPr algn="ctr"/>
            <a:r>
              <a:rPr lang="en-US" altLang="zh-CN" sz="2400" dirty="0" smtClean="0">
                <a:solidFill>
                  <a:schemeClr val="bg1"/>
                </a:solidFill>
              </a:rPr>
              <a:t>Andrea Cote, Professional Development Programs Manager</a:t>
            </a:r>
            <a:endParaRPr lang="zh-CN" altLang="en-US" sz="2400" dirty="0">
              <a:solidFill>
                <a:schemeClr val="bg1"/>
              </a:solidFill>
            </a:endParaRPr>
          </a:p>
        </p:txBody>
      </p:sp>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sp>
        <p:nvSpPr>
          <p:cNvPr id="3" name="Title 2" hidden="1"/>
          <p:cNvSpPr>
            <a:spLocks noGrp="1"/>
          </p:cNvSpPr>
          <p:nvPr>
            <p:ph type="title"/>
          </p:nvPr>
        </p:nvSpPr>
        <p:spPr/>
        <p:txBody>
          <a:bodyPr/>
          <a:lstStyle/>
          <a:p>
            <a:r>
              <a:rPr lang="en-US" dirty="0" smtClean="0"/>
              <a:t>Thank you slide and contact information</a:t>
            </a:r>
            <a:endParaRPr lang="en-US" dirty="0"/>
          </a:p>
        </p:txBody>
      </p:sp>
    </p:spTree>
    <p:extLst>
      <p:ext uri="{BB962C8B-B14F-4D97-AF65-F5344CB8AC3E}">
        <p14:creationId xmlns:p14="http://schemas.microsoft.com/office/powerpoint/2010/main" val="3504218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pic>
        <p:nvPicPr>
          <p:cNvPr id="5" name="Picture 4" descr="Graphic depicts the district of residence (where a student lives) and district of location (where a student attends school). State and Federal regulations run in parallel. Both are required.&#10;&#10;" title="District of Residence vs. District of Location"/>
          <p:cNvPicPr>
            <a:picLocks noChangeAspect="1"/>
          </p:cNvPicPr>
          <p:nvPr/>
        </p:nvPicPr>
        <p:blipFill rotWithShape="1">
          <a:blip r:embed="rId3"/>
          <a:srcRect r="2773"/>
          <a:stretch/>
        </p:blipFill>
        <p:spPr>
          <a:xfrm>
            <a:off x="402644" y="1104900"/>
            <a:ext cx="10647430" cy="5641686"/>
          </a:xfrm>
          <a:prstGeom prst="rect">
            <a:avLst/>
          </a:prstGeom>
        </p:spPr>
      </p:pic>
      <p:sp>
        <p:nvSpPr>
          <p:cNvPr id="2" name="Title 1" title="District of Residence vs. District of Location"/>
          <p:cNvSpPr>
            <a:spLocks noGrp="1"/>
          </p:cNvSpPr>
          <p:nvPr>
            <p:ph type="title"/>
          </p:nvPr>
        </p:nvSpPr>
        <p:spPr/>
        <p:txBody>
          <a:bodyPr/>
          <a:lstStyle/>
          <a:p>
            <a:r>
              <a:rPr lang="en-US" b="1" dirty="0"/>
              <a:t>District of Residence vs. District of </a:t>
            </a:r>
            <a:r>
              <a:rPr lang="en-US" b="1" dirty="0" smtClean="0"/>
              <a:t>Location</a:t>
            </a:r>
            <a:endParaRPr lang="en-US" dirty="0"/>
          </a:p>
        </p:txBody>
      </p:sp>
    </p:spTree>
    <p:extLst>
      <p:ext uri="{BB962C8B-B14F-4D97-AF65-F5344CB8AC3E}">
        <p14:creationId xmlns:p14="http://schemas.microsoft.com/office/powerpoint/2010/main" val="97833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equitable services?</a:t>
            </a:r>
          </a:p>
        </p:txBody>
      </p:sp>
      <p:sp>
        <p:nvSpPr>
          <p:cNvPr id="3" name="Content Placeholder 2"/>
          <p:cNvSpPr>
            <a:spLocks noGrp="1"/>
          </p:cNvSpPr>
          <p:nvPr>
            <p:ph idx="1"/>
          </p:nvPr>
        </p:nvSpPr>
        <p:spPr>
          <a:xfrm>
            <a:off x="203200" y="1084521"/>
            <a:ext cx="11988800" cy="4813043"/>
          </a:xfrm>
        </p:spPr>
        <p:txBody>
          <a:bodyPr>
            <a:noAutofit/>
          </a:bodyPr>
          <a:lstStyle/>
          <a:p>
            <a:pPr>
              <a:lnSpc>
                <a:spcPct val="170000"/>
              </a:lnSpc>
            </a:pPr>
            <a:r>
              <a:rPr lang="en-US" sz="2000" dirty="0"/>
              <a:t>34 C.F.R. §§ 300.130-300.144 = Federal Provisions Related to Children With Disabilities Enrolled by Their Parents in Private Schools</a:t>
            </a:r>
          </a:p>
          <a:p>
            <a:pPr>
              <a:lnSpc>
                <a:spcPct val="170000"/>
              </a:lnSpc>
            </a:pPr>
            <a:r>
              <a:rPr lang="en-US" sz="2000" dirty="0"/>
              <a:t>In its simplest form:</a:t>
            </a:r>
          </a:p>
          <a:p>
            <a:pPr lvl="1">
              <a:lnSpc>
                <a:spcPct val="170000"/>
              </a:lnSpc>
            </a:pPr>
            <a:r>
              <a:rPr lang="en-US" sz="2000" dirty="0"/>
              <a:t>Services for </a:t>
            </a:r>
            <a:r>
              <a:rPr lang="en-US" sz="2000" dirty="0" smtClean="0"/>
              <a:t>privately-enrolled children </a:t>
            </a:r>
            <a:r>
              <a:rPr lang="en-US" sz="2000" dirty="0"/>
              <a:t>with disabilities </a:t>
            </a:r>
            <a:endParaRPr lang="en-US" sz="2000" dirty="0" smtClean="0"/>
          </a:p>
          <a:p>
            <a:pPr lvl="1">
              <a:lnSpc>
                <a:spcPct val="170000"/>
              </a:lnSpc>
            </a:pPr>
            <a:r>
              <a:rPr lang="en-US" sz="2000" dirty="0" smtClean="0"/>
              <a:t>Public </a:t>
            </a:r>
            <a:r>
              <a:rPr lang="en-US" sz="2000" dirty="0"/>
              <a:t>school districts must spend a proportionate share of federal special education entitlement funds on services for eligible parentally-placed private school students attending school in the district’s catchment area.</a:t>
            </a:r>
          </a:p>
          <a:p>
            <a:pPr>
              <a:lnSpc>
                <a:spcPct val="170000"/>
              </a:lnSpc>
            </a:pPr>
            <a:r>
              <a:rPr lang="en-US" sz="2000" dirty="0"/>
              <a:t>Excluded: Charter Schools, Vocational Technical Schools, and Virtual Schools</a:t>
            </a:r>
          </a:p>
          <a:p>
            <a:pPr>
              <a:lnSpc>
                <a:spcPct val="170000"/>
              </a:lnSpc>
            </a:pPr>
            <a:r>
              <a:rPr lang="en-US" sz="2000" dirty="0">
                <a:solidFill>
                  <a:srgbClr val="FF0000"/>
                </a:solidFill>
                <a:hlinkClick r:id="rId3"/>
              </a:rPr>
              <a:t>OSERS document: </a:t>
            </a:r>
            <a:r>
              <a:rPr lang="en-US" sz="2000" dirty="0"/>
              <a:t>Questions and Answers on Serving Children with Disabilities Placed by Their Parents in Private Schools</a:t>
            </a:r>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3" name="Rectangle 2"/>
          <p:cNvSpPr/>
          <p:nvPr/>
        </p:nvSpPr>
        <p:spPr>
          <a:xfrm>
            <a:off x="82801" y="6466863"/>
            <a:ext cx="11092018" cy="307777"/>
          </a:xfrm>
          <a:prstGeom prst="rect">
            <a:avLst/>
          </a:prstGeom>
        </p:spPr>
        <p:txBody>
          <a:bodyPr wrap="square">
            <a:spAutoFit/>
          </a:bodyPr>
          <a:lstStyle/>
          <a:p>
            <a:r>
              <a:rPr lang="en-US" sz="1400" b="1" dirty="0">
                <a:solidFill>
                  <a:srgbClr val="000000"/>
                </a:solidFill>
                <a:latin typeface="georgia" panose="02040502050405020303" pitchFamily="18" charset="0"/>
                <a:hlinkClick r:id="rId3"/>
              </a:rPr>
              <a:t>Questions and Answers On Serving Children With Disabilities Placed by Their Parents at Private Schools</a:t>
            </a:r>
            <a:endParaRPr lang="en-US" sz="1400" dirty="0"/>
          </a:p>
        </p:txBody>
      </p:sp>
      <p:pic>
        <p:nvPicPr>
          <p:cNvPr id="6" name="Picture 5" title="screen shot, Federal Q&amp;A table of contents"/>
          <p:cNvPicPr>
            <a:picLocks noChangeAspect="1"/>
          </p:cNvPicPr>
          <p:nvPr/>
        </p:nvPicPr>
        <p:blipFill rotWithShape="1">
          <a:blip r:embed="rId4"/>
          <a:srcRect b="26514"/>
          <a:stretch/>
        </p:blipFill>
        <p:spPr>
          <a:xfrm>
            <a:off x="3726018" y="2915920"/>
            <a:ext cx="8067675" cy="3289808"/>
          </a:xfrm>
          <a:prstGeom prst="rect">
            <a:avLst/>
          </a:prstGeom>
          <a:ln w="88900" cap="sq" cmpd="thickThin">
            <a:solidFill>
              <a:srgbClr val="000000"/>
            </a:solidFill>
            <a:prstDash val="solid"/>
            <a:miter lim="800000"/>
          </a:ln>
          <a:effectLst>
            <a:innerShdw blurRad="76200">
              <a:srgbClr val="000000"/>
            </a:innerShdw>
          </a:effectLst>
        </p:spPr>
      </p:pic>
      <p:pic>
        <p:nvPicPr>
          <p:cNvPr id="5" name="Content Placeholder 4" title="screen shot Federal Q&amp;A Heading">
            <a:hlinkClick r:id="rId3"/>
          </p:cNvPr>
          <p:cNvPicPr>
            <a:picLocks noGrp="1" noChangeAspect="1"/>
          </p:cNvPicPr>
          <p:nvPr>
            <p:ph idx="1"/>
          </p:nvPr>
        </p:nvPicPr>
        <p:blipFill>
          <a:blip r:embed="rId5"/>
          <a:stretch>
            <a:fillRect/>
          </a:stretch>
        </p:blipFill>
        <p:spPr>
          <a:xfrm>
            <a:off x="546389" y="778360"/>
            <a:ext cx="8334375" cy="1876425"/>
          </a:xfrm>
          <a:prstGeom prst="rect">
            <a:avLst/>
          </a:prstGeom>
          <a:ln w="88900" cap="sq" cmpd="thickThin">
            <a:solidFill>
              <a:srgbClr val="000000"/>
            </a:solidFill>
            <a:prstDash val="solid"/>
            <a:miter lim="800000"/>
          </a:ln>
          <a:effectLst>
            <a:innerShdw blurRad="76200">
              <a:srgbClr val="000000"/>
            </a:innerShdw>
          </a:effectLst>
        </p:spPr>
      </p:pic>
      <p:sp>
        <p:nvSpPr>
          <p:cNvPr id="11" name="Title 10"/>
          <p:cNvSpPr>
            <a:spLocks noGrp="1"/>
          </p:cNvSpPr>
          <p:nvPr>
            <p:ph type="title"/>
          </p:nvPr>
        </p:nvSpPr>
        <p:spPr/>
        <p:txBody>
          <a:bodyPr/>
          <a:lstStyle/>
          <a:p>
            <a:r>
              <a:rPr lang="en-US" dirty="0" smtClean="0"/>
              <a:t>Federal Questions and Answers on Serving Children with Disabilities Placed by Their Parents in Private Schools</a:t>
            </a:r>
            <a:endParaRPr lang="en-US" dirty="0"/>
          </a:p>
        </p:txBody>
      </p:sp>
    </p:spTree>
    <p:extLst>
      <p:ext uri="{BB962C8B-B14F-4D97-AF65-F5344CB8AC3E}">
        <p14:creationId xmlns:p14="http://schemas.microsoft.com/office/powerpoint/2010/main" val="2417000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eligible children?</a:t>
            </a:r>
          </a:p>
        </p:txBody>
      </p:sp>
      <p:sp>
        <p:nvSpPr>
          <p:cNvPr id="3" name="Content Placeholder 2"/>
          <p:cNvSpPr>
            <a:spLocks noGrp="1"/>
          </p:cNvSpPr>
          <p:nvPr>
            <p:ph idx="1"/>
          </p:nvPr>
        </p:nvSpPr>
        <p:spPr/>
        <p:txBody>
          <a:bodyPr>
            <a:normAutofit fontScale="40000" lnSpcReduction="20000"/>
          </a:bodyPr>
          <a:lstStyle/>
          <a:p>
            <a:pPr>
              <a:lnSpc>
                <a:spcPct val="150000"/>
              </a:lnSpc>
            </a:pPr>
            <a:r>
              <a:rPr lang="en-US" sz="5000" i="1" dirty="0"/>
              <a:t>Parentally-placed private school children with disabilities </a:t>
            </a:r>
            <a:r>
              <a:rPr lang="en-US" sz="5000" i="1" u="sng" dirty="0"/>
              <a:t>enrolled by their parents</a:t>
            </a:r>
            <a:r>
              <a:rPr lang="en-US" sz="5000" i="1" dirty="0"/>
              <a:t> in private, including religious, schools or facilities that meet the definition of </a:t>
            </a:r>
            <a:r>
              <a:rPr lang="en-US" sz="5000" i="1" u="sng" dirty="0"/>
              <a:t>elementary school or secondary school</a:t>
            </a:r>
            <a:r>
              <a:rPr lang="en-US" sz="5000" i="1" dirty="0"/>
              <a:t> …</a:t>
            </a:r>
          </a:p>
          <a:p>
            <a:pPr marL="0" indent="0">
              <a:lnSpc>
                <a:spcPct val="150000"/>
              </a:lnSpc>
              <a:buNone/>
            </a:pPr>
            <a:r>
              <a:rPr lang="en-US" sz="5000" u="sng" dirty="0"/>
              <a:t>Definition of an elementary school:</a:t>
            </a:r>
            <a:r>
              <a:rPr lang="en-US" sz="5000" dirty="0"/>
              <a:t>   </a:t>
            </a:r>
          </a:p>
          <a:p>
            <a:pPr>
              <a:lnSpc>
                <a:spcPct val="150000"/>
              </a:lnSpc>
            </a:pPr>
            <a:r>
              <a:rPr lang="en-US" sz="5300" dirty="0"/>
              <a:t>34 C.F.R. § 300.13 </a:t>
            </a:r>
            <a:r>
              <a:rPr lang="en-US" sz="5300" dirty="0" smtClean="0"/>
              <a:t>Elementary </a:t>
            </a:r>
            <a:r>
              <a:rPr lang="en-US" sz="5300" dirty="0"/>
              <a:t>school means a nonprofit institutional day or residential school, including a public elementary charter school, that provides elementary education, as determined under State law.</a:t>
            </a:r>
          </a:p>
          <a:p>
            <a:pPr>
              <a:lnSpc>
                <a:spcPct val="150000"/>
              </a:lnSpc>
            </a:pPr>
            <a:r>
              <a:rPr lang="en-US" sz="5000" i="1" dirty="0"/>
              <a:t>Note: this does not include children who are district </a:t>
            </a:r>
            <a:r>
              <a:rPr lang="en-US" sz="5000" i="1" dirty="0" smtClean="0"/>
              <a:t>placed </a:t>
            </a:r>
            <a:r>
              <a:rPr lang="en-US" sz="5000" i="1" dirty="0"/>
              <a:t>nor students placed by a settlement agreement. </a:t>
            </a:r>
          </a:p>
          <a:p>
            <a:pPr>
              <a:lnSpc>
                <a:spcPct val="150000"/>
              </a:lnSpc>
            </a:pPr>
            <a:r>
              <a:rPr lang="en-US" sz="5000" dirty="0"/>
              <a:t>Remember in Massachusetts, district-approved home schooled students are considered private school students.</a:t>
            </a:r>
          </a:p>
          <a:p>
            <a:pPr>
              <a:lnSpc>
                <a:spcPct val="150000"/>
              </a:lnSpc>
            </a:pPr>
            <a:endParaRPr lang="en-US" sz="2300" u="sng" dirty="0"/>
          </a:p>
          <a:p>
            <a:pPr>
              <a:lnSpc>
                <a:spcPct val="150000"/>
              </a:lnSpc>
            </a:pPr>
            <a:endParaRPr lang="en-US" sz="1800"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Allocation Calculation – Where does the # come from?</a:t>
            </a:r>
            <a:endParaRPr lang="en-US" dirty="0"/>
          </a:p>
        </p:txBody>
      </p:sp>
      <p:sp>
        <p:nvSpPr>
          <p:cNvPr id="3" name="Content Placeholder 2"/>
          <p:cNvSpPr>
            <a:spLocks noGrp="1"/>
          </p:cNvSpPr>
          <p:nvPr>
            <p:ph idx="1"/>
          </p:nvPr>
        </p:nvSpPr>
        <p:spPr/>
        <p:txBody>
          <a:bodyPr/>
          <a:lstStyle/>
          <a:p>
            <a:r>
              <a:rPr lang="en-US" sz="2800" dirty="0" smtClean="0"/>
              <a:t>LEA Base Amount + Enrollment = IDEA Allocation</a:t>
            </a:r>
          </a:p>
          <a:p>
            <a:r>
              <a:rPr lang="en-US" sz="2800" dirty="0" smtClean="0"/>
              <a:t>Enrollment=</a:t>
            </a:r>
          </a:p>
          <a:p>
            <a:pPr lvl="1"/>
            <a:r>
              <a:rPr lang="en-US" sz="2400" dirty="0" smtClean="0"/>
              <a:t>Combined enrollment = (85%)</a:t>
            </a:r>
          </a:p>
          <a:p>
            <a:pPr lvl="2"/>
            <a:r>
              <a:rPr lang="en-US" sz="2000" dirty="0" smtClean="0"/>
              <a:t>Total # of public and private students in the catchment area</a:t>
            </a:r>
          </a:p>
          <a:p>
            <a:pPr lvl="1"/>
            <a:r>
              <a:rPr lang="en-US" sz="2400" dirty="0" smtClean="0"/>
              <a:t>Low-Income/Poverty (15%)</a:t>
            </a:r>
          </a:p>
          <a:p>
            <a:pPr lvl="2"/>
            <a:r>
              <a:rPr lang="en-US" sz="2000" dirty="0" smtClean="0"/>
              <a:t>Total # of public and private low income/poverty students</a:t>
            </a:r>
            <a:endParaRPr lang="en-US" sz="2000" dirty="0"/>
          </a:p>
          <a:p>
            <a:endParaRPr lang="en-US" sz="2800" dirty="0" smtClean="0"/>
          </a:p>
          <a:p>
            <a:r>
              <a:rPr lang="en-US" sz="2800" dirty="0" smtClean="0"/>
              <a:t>SIMS: </a:t>
            </a:r>
          </a:p>
          <a:p>
            <a:pPr lvl="1"/>
            <a:r>
              <a:rPr lang="en-US" sz="2400" u="sng" dirty="0" smtClean="0"/>
              <a:t>DOE012 - Enrollment </a:t>
            </a:r>
            <a:r>
              <a:rPr lang="en-US" sz="2400" u="sng" dirty="0"/>
              <a:t>Status at Time of Data Collection</a:t>
            </a:r>
          </a:p>
          <a:p>
            <a:pPr lvl="1"/>
            <a:r>
              <a:rPr lang="en-US" sz="2400" dirty="0" smtClean="0"/>
              <a:t>40 - Not </a:t>
            </a:r>
            <a:r>
              <a:rPr lang="en-US" sz="2400" dirty="0"/>
              <a:t>enrolled but receiving special education services only</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114735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D26C40E-487C-40A4-A841-8174FD7B7142}" type="slidenum">
              <a:rPr lang="en-US" smtClean="0"/>
              <a:pPr/>
              <a:t>9</a:t>
            </a:fld>
            <a:endParaRPr lang="en-US" dirty="0"/>
          </a:p>
        </p:txBody>
      </p:sp>
      <p:sp>
        <p:nvSpPr>
          <p:cNvPr id="7" name="Content Placeholder 6"/>
          <p:cNvSpPr>
            <a:spLocks noGrp="1"/>
          </p:cNvSpPr>
          <p:nvPr>
            <p:ph idx="13"/>
          </p:nvPr>
        </p:nvSpPr>
        <p:spPr/>
        <p:txBody>
          <a:bodyPr/>
          <a:lstStyle/>
          <a:p>
            <a:r>
              <a:rPr lang="en-US" dirty="0"/>
              <a:t>Child count &amp; calculation</a:t>
            </a:r>
          </a:p>
          <a:p>
            <a:r>
              <a:rPr lang="en-US" dirty="0"/>
              <a:t>Narrative about consultation</a:t>
            </a:r>
          </a:p>
          <a:p>
            <a:r>
              <a:rPr lang="en-US" dirty="0"/>
              <a:t>Number of private school students evaluated, found eligible, and served</a:t>
            </a:r>
          </a:p>
          <a:p>
            <a:r>
              <a:rPr lang="en-US" dirty="0"/>
              <a:t>Planned </a:t>
            </a:r>
            <a:r>
              <a:rPr lang="en-US" dirty="0" smtClean="0"/>
              <a:t>expenditures</a:t>
            </a:r>
          </a:p>
          <a:p>
            <a:r>
              <a:rPr lang="en-US" i="1" dirty="0" smtClean="0"/>
              <a:t>*Written affirmation not received (email)</a:t>
            </a:r>
            <a:endParaRPr lang="en-US" i="1" dirty="0"/>
          </a:p>
        </p:txBody>
      </p:sp>
      <p:sp>
        <p:nvSpPr>
          <p:cNvPr id="5" name="Content Placeholder 4"/>
          <p:cNvSpPr>
            <a:spLocks noGrp="1"/>
          </p:cNvSpPr>
          <p:nvPr>
            <p:ph type="body" idx="1"/>
          </p:nvPr>
        </p:nvSpPr>
        <p:spPr/>
        <p:txBody>
          <a:bodyPr/>
          <a:lstStyle/>
          <a:p>
            <a:r>
              <a:rPr lang="en-US" dirty="0" smtClean="0"/>
              <a:t>With 240/262 DESE </a:t>
            </a:r>
            <a:r>
              <a:rPr lang="en-US" dirty="0"/>
              <a:t>receives:</a:t>
            </a:r>
          </a:p>
        </p:txBody>
      </p:sp>
      <p:sp>
        <p:nvSpPr>
          <p:cNvPr id="8" name="Text Placeholder 7"/>
          <p:cNvSpPr>
            <a:spLocks noGrp="1"/>
          </p:cNvSpPr>
          <p:nvPr>
            <p:ph type="body" idx="15"/>
          </p:nvPr>
        </p:nvSpPr>
        <p:spPr/>
        <p:txBody>
          <a:bodyPr/>
          <a:lstStyle/>
          <a:p>
            <a:r>
              <a:rPr lang="en-US" dirty="0"/>
              <a:t>Districts keep and document:</a:t>
            </a:r>
          </a:p>
        </p:txBody>
      </p:sp>
      <p:sp>
        <p:nvSpPr>
          <p:cNvPr id="4" name="Title 3"/>
          <p:cNvSpPr>
            <a:spLocks noGrp="1"/>
          </p:cNvSpPr>
          <p:nvPr>
            <p:ph type="title"/>
          </p:nvPr>
        </p:nvSpPr>
        <p:spPr/>
        <p:txBody>
          <a:bodyPr/>
          <a:lstStyle/>
          <a:p>
            <a:r>
              <a:rPr lang="en-US" dirty="0"/>
              <a:t>Public School District Documentation Requirements</a:t>
            </a:r>
          </a:p>
        </p:txBody>
      </p:sp>
      <p:sp>
        <p:nvSpPr>
          <p:cNvPr id="9" name="Content Placeholder 8"/>
          <p:cNvSpPr>
            <a:spLocks noGrp="1"/>
          </p:cNvSpPr>
          <p:nvPr>
            <p:ph idx="16"/>
          </p:nvPr>
        </p:nvSpPr>
        <p:spPr/>
        <p:txBody>
          <a:bodyPr/>
          <a:lstStyle/>
          <a:p>
            <a:r>
              <a:rPr lang="en-US" dirty="0"/>
              <a:t>Written affirmations</a:t>
            </a:r>
          </a:p>
          <a:p>
            <a:r>
              <a:rPr lang="en-US" dirty="0"/>
              <a:t>Written explanations</a:t>
            </a:r>
          </a:p>
          <a:p>
            <a:r>
              <a:rPr lang="en-US" dirty="0"/>
              <a:t>Services plans</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50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p:bldLst>
  </p:timing>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DESE-231-50488</_dlc_DocId>
    <_dlc_DocIdUrl xmlns="733efe1c-5bbe-4968-87dc-d400e65c879f">
      <Url>https://sharepoint.doemass.org/ese/webteam/cps/_layouts/DocIdRedir.aspx?ID=DESE-231-50488</Url>
      <Description>DESE-231-50488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0FFDA32D-BD52-47AC-8E0A-1A3D0DE7698D}">
  <ds:schemaRefs>
    <ds:schemaRef ds:uri="http://purl.org/dc/elements/1.1/"/>
    <ds:schemaRef ds:uri="http://purl.org/dc/terms/"/>
    <ds:schemaRef ds:uri="http://www.w3.org/XML/1998/namespace"/>
    <ds:schemaRef ds:uri="0a4e05da-b9bc-4326-ad73-01ef31b95567"/>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733efe1c-5bbe-4968-87dc-d400e65c879f"/>
  </ds:schemaRefs>
</ds:datastoreItem>
</file>

<file path=customXml/itemProps2.xml><?xml version="1.0" encoding="utf-8"?>
<ds:datastoreItem xmlns:ds="http://schemas.openxmlformats.org/officeDocument/2006/customXml" ds:itemID="{648B1D0A-17E7-4476-89BB-2D6A457A5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77FE67-1997-43A4-95D5-674928AA88E4}">
  <ds:schemaRefs>
    <ds:schemaRef ds:uri="http://schemas.microsoft.com/sharepoint/events"/>
  </ds:schemaRefs>
</ds:datastoreItem>
</file>

<file path=customXml/itemProps4.xml><?xml version="1.0" encoding="utf-8"?>
<ds:datastoreItem xmlns:ds="http://schemas.openxmlformats.org/officeDocument/2006/customXml" ds:itemID="{564D8C66-8826-4EC2-928C-4B2A03F838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3748</TotalTime>
  <Words>3179</Words>
  <Application>Microsoft Office PowerPoint</Application>
  <PresentationFormat>Widescreen</PresentationFormat>
  <Paragraphs>380</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等线</vt:lpstr>
      <vt:lpstr>Segoe</vt:lpstr>
      <vt:lpstr>Segoe SemiBold</vt:lpstr>
      <vt:lpstr>Segoe UI Black</vt:lpstr>
      <vt:lpstr>Arial</vt:lpstr>
      <vt:lpstr>Courier New</vt:lpstr>
      <vt:lpstr>georgia</vt:lpstr>
      <vt:lpstr>Segoe UI</vt:lpstr>
      <vt:lpstr>Segoe UI Semibold</vt:lpstr>
      <vt:lpstr>Wingdings</vt:lpstr>
      <vt:lpstr>ESE PowerPoint Template 2017</vt:lpstr>
      <vt:lpstr>Equitable Services for Children With Disabilities Enrolled by Their Parents in Private Schools  (34 C.F.R. §§ 300.130 - 300.144)</vt:lpstr>
      <vt:lpstr>Agenda</vt:lpstr>
      <vt:lpstr>Background</vt:lpstr>
      <vt:lpstr>District of Residence vs. District of Location</vt:lpstr>
      <vt:lpstr>What are equitable services?</vt:lpstr>
      <vt:lpstr>Federal Questions and Answers on Serving Children with Disabilities Placed by Their Parents in Private Schools</vt:lpstr>
      <vt:lpstr>Who are the eligible children?</vt:lpstr>
      <vt:lpstr>IDEA Allocation Calculation – Where does the # come from?</vt:lpstr>
      <vt:lpstr>Public School District Documentation Requirements</vt:lpstr>
      <vt:lpstr>Timely and Meaningful Consultation</vt:lpstr>
      <vt:lpstr>Consultation </vt:lpstr>
      <vt:lpstr>Common Consultation Questions </vt:lpstr>
      <vt:lpstr>Written Affirmation 34 C.F.R. § 300.135</vt:lpstr>
      <vt:lpstr>If written affirmation is not obtained…</vt:lpstr>
      <vt:lpstr>Written Explanation</vt:lpstr>
      <vt:lpstr>Child Find versus Child Count</vt:lpstr>
      <vt:lpstr>Evaluation and Eligibility</vt:lpstr>
      <vt:lpstr>Evaluation and Eligibility Continued…</vt:lpstr>
      <vt:lpstr>Child Find Sample– Verification of Eligibility</vt:lpstr>
      <vt:lpstr>Evaluations </vt:lpstr>
      <vt:lpstr>Child Count and Eligibility</vt:lpstr>
      <vt:lpstr>Sample Calculation Ages 3-21 (Fund Code 240)</vt:lpstr>
      <vt:lpstr>IEP ≠ Services Plans</vt:lpstr>
      <vt:lpstr>Services Plans</vt:lpstr>
      <vt:lpstr>Annual Services Plans</vt:lpstr>
      <vt:lpstr>Expenditures</vt:lpstr>
      <vt:lpstr>Attachment F:  Frequently Asked Questions Question #10</vt:lpstr>
      <vt:lpstr>Expenditure</vt:lpstr>
      <vt:lpstr>Expenditure: Eligible</vt:lpstr>
      <vt:lpstr>Expenditures:</vt:lpstr>
      <vt:lpstr>Links to Resources </vt:lpstr>
      <vt:lpstr>Helpful Resources</vt:lpstr>
      <vt:lpstr>Private School Responsibilities (Advisory 2018-1 page 20)</vt:lpstr>
      <vt:lpstr>IDEA Regulations</vt:lpstr>
      <vt:lpstr>Thank you slide and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 IDEA Equitable Services Presentation</dc:title>
  <dc:creator>DESE</dc:creator>
  <cp:lastModifiedBy>Zou, Dong (EOE)</cp:lastModifiedBy>
  <cp:revision>424</cp:revision>
  <cp:lastPrinted>2019-04-10T12:18:53Z</cp:lastPrinted>
  <dcterms:created xsi:type="dcterms:W3CDTF">2017-12-05T15:42:04Z</dcterms:created>
  <dcterms:modified xsi:type="dcterms:W3CDTF">2019-04-12T21:36:18Z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12 2019</vt:lpwstr>
  </property>
</Properties>
</file>