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2.xml" ContentType="application/vnd.openxmlformats-officedocument.themeOverride+xml"/>
  <Override PartName="/ppt/notesSlides/notesSlide60.xml" ContentType="application/vnd.openxmlformats-officedocument.presentationml.notesSlide+xml"/>
  <Override PartName="/ppt/theme/themeOverride3.xml" ContentType="application/vnd.openxmlformats-officedocument.themeOverride+xml"/>
  <Override PartName="/ppt/notesSlides/notesSlide61.xml" ContentType="application/vnd.openxmlformats-officedocument.presentationml.notesSlide+xml"/>
  <Override PartName="/ppt/theme/themeOverride4.xml" ContentType="application/vnd.openxmlformats-officedocument.themeOverride+xml"/>
  <Override PartName="/ppt/notesSlides/notesSlide62.xml" ContentType="application/vnd.openxmlformats-officedocument.presentationml.notesSlide+xml"/>
  <Override PartName="/ppt/theme/themeOverride5.xml" ContentType="application/vnd.openxmlformats-officedocument.themeOverride+xml"/>
  <Override PartName="/ppt/notesSlides/notesSlide63.xml" ContentType="application/vnd.openxmlformats-officedocument.presentationml.notesSlide+xml"/>
  <Override PartName="/ppt/theme/themeOverride6.xml" ContentType="application/vnd.openxmlformats-officedocument.themeOverride+xml"/>
  <Override PartName="/ppt/notesSlides/notesSlide64.xml" ContentType="application/vnd.openxmlformats-officedocument.presentationml.notesSlide+xml"/>
  <Override PartName="/ppt/theme/themeOverride7.xml" ContentType="application/vnd.openxmlformats-officedocument.themeOverride+xml"/>
  <Override PartName="/ppt/notesSlides/notesSlide65.xml" ContentType="application/vnd.openxmlformats-officedocument.presentationml.notesSlide+xml"/>
  <Override PartName="/ppt/theme/themeOverride8.xml" ContentType="application/vnd.openxmlformats-officedocument.themeOverride+xml"/>
  <Override PartName="/ppt/notesSlides/notesSlide66.xml" ContentType="application/vnd.openxmlformats-officedocument.presentationml.notesSlide+xml"/>
  <Override PartName="/ppt/theme/themeOverride9.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Lst>
  <p:notesMasterIdLst>
    <p:notesMasterId r:id="rId76"/>
  </p:notesMasterIdLst>
  <p:handoutMasterIdLst>
    <p:handoutMasterId r:id="rId77"/>
  </p:handoutMasterIdLst>
  <p:sldIdLst>
    <p:sldId id="277" r:id="rId7"/>
    <p:sldId id="336" r:id="rId8"/>
    <p:sldId id="391" r:id="rId9"/>
    <p:sldId id="358" r:id="rId10"/>
    <p:sldId id="333" r:id="rId11"/>
    <p:sldId id="337" r:id="rId12"/>
    <p:sldId id="264" r:id="rId13"/>
    <p:sldId id="379" r:id="rId14"/>
    <p:sldId id="287" r:id="rId15"/>
    <p:sldId id="294" r:id="rId16"/>
    <p:sldId id="356" r:id="rId17"/>
    <p:sldId id="365" r:id="rId18"/>
    <p:sldId id="394" r:id="rId19"/>
    <p:sldId id="374" r:id="rId20"/>
    <p:sldId id="385" r:id="rId21"/>
    <p:sldId id="357" r:id="rId22"/>
    <p:sldId id="298" r:id="rId23"/>
    <p:sldId id="299" r:id="rId24"/>
    <p:sldId id="355" r:id="rId25"/>
    <p:sldId id="303" r:id="rId26"/>
    <p:sldId id="386" r:id="rId27"/>
    <p:sldId id="383" r:id="rId28"/>
    <p:sldId id="334" r:id="rId29"/>
    <p:sldId id="352" r:id="rId30"/>
    <p:sldId id="353" r:id="rId31"/>
    <p:sldId id="359" r:id="rId32"/>
    <p:sldId id="360" r:id="rId33"/>
    <p:sldId id="380" r:id="rId34"/>
    <p:sldId id="392" r:id="rId35"/>
    <p:sldId id="361" r:id="rId36"/>
    <p:sldId id="362" r:id="rId37"/>
    <p:sldId id="363" r:id="rId38"/>
    <p:sldId id="364" r:id="rId39"/>
    <p:sldId id="381" r:id="rId40"/>
    <p:sldId id="382" r:id="rId41"/>
    <p:sldId id="322" r:id="rId42"/>
    <p:sldId id="345" r:id="rId43"/>
    <p:sldId id="343" r:id="rId44"/>
    <p:sldId id="395" r:id="rId45"/>
    <p:sldId id="332" r:id="rId46"/>
    <p:sldId id="387" r:id="rId47"/>
    <p:sldId id="384" r:id="rId48"/>
    <p:sldId id="275" r:id="rId49"/>
    <p:sldId id="262" r:id="rId50"/>
    <p:sldId id="308" r:id="rId51"/>
    <p:sldId id="310" r:id="rId52"/>
    <p:sldId id="285" r:id="rId53"/>
    <p:sldId id="367" r:id="rId54"/>
    <p:sldId id="309" r:id="rId55"/>
    <p:sldId id="311" r:id="rId56"/>
    <p:sldId id="354" r:id="rId57"/>
    <p:sldId id="388" r:id="rId58"/>
    <p:sldId id="389" r:id="rId59"/>
    <p:sldId id="300" r:id="rId60"/>
    <p:sldId id="296" r:id="rId61"/>
    <p:sldId id="390" r:id="rId62"/>
    <p:sldId id="378" r:id="rId63"/>
    <p:sldId id="373" r:id="rId64"/>
    <p:sldId id="314" r:id="rId65"/>
    <p:sldId id="324" r:id="rId66"/>
    <p:sldId id="335" r:id="rId67"/>
    <p:sldId id="326" r:id="rId68"/>
    <p:sldId id="327" r:id="rId69"/>
    <p:sldId id="328" r:id="rId70"/>
    <p:sldId id="329" r:id="rId71"/>
    <p:sldId id="330" r:id="rId72"/>
    <p:sldId id="331" r:id="rId73"/>
    <p:sldId id="302" r:id="rId74"/>
    <p:sldId id="393" r:id="rId7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 Lauren" initials="WL" lastIdx="8" clrIdx="0">
    <p:extLst>
      <p:ext uri="{19B8F6BF-5375-455C-9EA6-DF929625EA0E}">
        <p15:presenceInfo xmlns:p15="http://schemas.microsoft.com/office/powerpoint/2012/main" userId="S-1-5-21-875326689-928589111-1252796590-22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AD413-0755-4836-8E39-CA6B6853FEF2}" v="2" dt="2021-02-24T18:22:11.638"/>
    <p1510:client id="{B4DE6178-CD13-44FF-932D-555644C6C463}" v="22" dt="2021-02-23T18:49:19.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96357" autoAdjust="0"/>
  </p:normalViewPr>
  <p:slideViewPr>
    <p:cSldViewPr snapToGrid="0">
      <p:cViewPr varScale="1">
        <p:scale>
          <a:sx n="81" d="100"/>
          <a:sy n="81" d="100"/>
        </p:scale>
        <p:origin x="108" y="648"/>
      </p:cViewPr>
      <p:guideLst>
        <p:guide orient="horz" pos="2160"/>
        <p:guide pos="3840"/>
      </p:guideLst>
    </p:cSldViewPr>
  </p:slideViewPr>
  <p:outlineViewPr>
    <p:cViewPr>
      <p:scale>
        <a:sx n="33" d="100"/>
        <a:sy n="33" d="100"/>
      </p:scale>
      <p:origin x="0" y="-40980"/>
    </p:cViewPr>
  </p:outlineViewPr>
  <p:notesTextViewPr>
    <p:cViewPr>
      <p:scale>
        <a:sx n="100" d="100"/>
        <a:sy n="100" d="100"/>
      </p:scale>
      <p:origin x="0" y="0"/>
    </p:cViewPr>
  </p:notesTextViewPr>
  <p:sorterViewPr>
    <p:cViewPr>
      <p:scale>
        <a:sx n="100" d="100"/>
        <a:sy n="100" d="100"/>
      </p:scale>
      <p:origin x="0" y="-436"/>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50E8E-1C95-4A1E-8A4C-57BD05F904F0}"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en-US"/>
        </a:p>
      </dgm:t>
    </dgm:pt>
    <dgm:pt modelId="{6BE6C154-4B36-48E1-A7AD-84AC8F815AA9}">
      <dgm:prSet phldrT="[Text]"/>
      <dgm:spPr/>
      <dgm:t>
        <a:bodyPr/>
        <a:lstStyle/>
        <a:p>
          <a:r>
            <a:rPr lang="en-US" dirty="0"/>
            <a:t>Year-round, ongoing age-appropriate assessment</a:t>
          </a:r>
        </a:p>
      </dgm:t>
    </dgm:pt>
    <dgm:pt modelId="{6ED02F7D-B421-4C66-ACF9-E3DCEF10B449}" type="parTrans" cxnId="{F584EA6A-3679-42EC-93AD-5C7586574086}">
      <dgm:prSet/>
      <dgm:spPr/>
      <dgm:t>
        <a:bodyPr/>
        <a:lstStyle/>
        <a:p>
          <a:endParaRPr lang="en-US"/>
        </a:p>
      </dgm:t>
    </dgm:pt>
    <dgm:pt modelId="{5F6A1A8E-0C17-477F-B39F-C94333046DC7}" type="sibTrans" cxnId="{F584EA6A-3679-42EC-93AD-5C7586574086}">
      <dgm:prSet/>
      <dgm:spPr>
        <a:solidFill>
          <a:srgbClr val="0070C0"/>
        </a:solidFill>
      </dgm:spPr>
      <dgm:t>
        <a:bodyPr/>
        <a:lstStyle/>
        <a:p>
          <a:endParaRPr lang="en-US"/>
        </a:p>
      </dgm:t>
    </dgm:pt>
    <dgm:pt modelId="{AC922E57-6A55-460D-BEBB-AE017A303FBB}">
      <dgm:prSet phldrT="[Text]"/>
      <dgm:spPr/>
      <dgm:t>
        <a:bodyPr/>
        <a:lstStyle/>
        <a:p>
          <a:r>
            <a:rPr lang="en-US" dirty="0"/>
            <a:t>Strengths</a:t>
          </a:r>
        </a:p>
      </dgm:t>
    </dgm:pt>
    <dgm:pt modelId="{94EE6207-CB13-4ACB-9E66-D664240532CC}" type="parTrans" cxnId="{75E8766D-4E6A-4BB4-8AD3-ED6020BFCF9C}">
      <dgm:prSet/>
      <dgm:spPr/>
      <dgm:t>
        <a:bodyPr/>
        <a:lstStyle/>
        <a:p>
          <a:endParaRPr lang="en-US"/>
        </a:p>
      </dgm:t>
    </dgm:pt>
    <dgm:pt modelId="{264461D2-87F8-4B5E-9570-B54FDA456DF3}" type="sibTrans" cxnId="{75E8766D-4E6A-4BB4-8AD3-ED6020BFCF9C}">
      <dgm:prSet/>
      <dgm:spPr/>
      <dgm:t>
        <a:bodyPr/>
        <a:lstStyle/>
        <a:p>
          <a:endParaRPr lang="en-US"/>
        </a:p>
      </dgm:t>
    </dgm:pt>
    <dgm:pt modelId="{E2917200-A789-43A4-9DE7-6481EACECD0E}">
      <dgm:prSet phldrT="[Text]"/>
      <dgm:spPr/>
      <dgm:t>
        <a:bodyPr/>
        <a:lstStyle/>
        <a:p>
          <a:r>
            <a:rPr lang="en-US" dirty="0"/>
            <a:t>TPF - brainstorm</a:t>
          </a:r>
        </a:p>
      </dgm:t>
    </dgm:pt>
    <dgm:pt modelId="{9EF95C85-AC50-4345-9F10-2617659EA40C}" type="parTrans" cxnId="{9595222A-0243-4667-9C93-C09BE40EDCC0}">
      <dgm:prSet/>
      <dgm:spPr/>
      <dgm:t>
        <a:bodyPr/>
        <a:lstStyle/>
        <a:p>
          <a:endParaRPr lang="en-US"/>
        </a:p>
      </dgm:t>
    </dgm:pt>
    <dgm:pt modelId="{638BF19F-4BD5-453F-BAB3-BD3C0ABA5819}" type="sibTrans" cxnId="{9595222A-0243-4667-9C93-C09BE40EDCC0}">
      <dgm:prSet/>
      <dgm:spPr>
        <a:solidFill>
          <a:srgbClr val="0070C0"/>
        </a:solidFill>
      </dgm:spPr>
      <dgm:t>
        <a:bodyPr/>
        <a:lstStyle/>
        <a:p>
          <a:endParaRPr lang="en-US"/>
        </a:p>
      </dgm:t>
    </dgm:pt>
    <dgm:pt modelId="{6980A028-7F31-410E-AD04-96F7EF10B4ED}">
      <dgm:prSet phldrT="[Text]"/>
      <dgm:spPr/>
      <dgm:t>
        <a:bodyPr/>
        <a:lstStyle/>
        <a:p>
          <a:r>
            <a:rPr lang="en-US" dirty="0"/>
            <a:t>Vision/PSG</a:t>
          </a:r>
        </a:p>
      </dgm:t>
    </dgm:pt>
    <dgm:pt modelId="{A98341FB-2366-4BBA-B544-7EBC51CC8F49}" type="parTrans" cxnId="{84638C9F-FF11-4BD9-A496-4CF5605349EA}">
      <dgm:prSet/>
      <dgm:spPr/>
      <dgm:t>
        <a:bodyPr/>
        <a:lstStyle/>
        <a:p>
          <a:endParaRPr lang="en-US"/>
        </a:p>
      </dgm:t>
    </dgm:pt>
    <dgm:pt modelId="{5FD79BCE-0A30-4936-9D2B-9419037CF261}" type="sibTrans" cxnId="{84638C9F-FF11-4BD9-A496-4CF5605349EA}">
      <dgm:prSet/>
      <dgm:spPr/>
      <dgm:t>
        <a:bodyPr/>
        <a:lstStyle/>
        <a:p>
          <a:endParaRPr lang="en-US"/>
        </a:p>
      </dgm:t>
    </dgm:pt>
    <dgm:pt modelId="{27728898-E67C-429B-9C57-BD186138C172}">
      <dgm:prSet phldrT="[Text]"/>
      <dgm:spPr/>
      <dgm:t>
        <a:bodyPr/>
        <a:lstStyle/>
        <a:p>
          <a:r>
            <a:rPr lang="en-US" dirty="0"/>
            <a:t>IEP - contract</a:t>
          </a:r>
        </a:p>
      </dgm:t>
    </dgm:pt>
    <dgm:pt modelId="{CD6F8D9A-31FC-4C40-AD96-EA56D4A9730B}" type="parTrans" cxnId="{A83C3E45-FD06-4C27-85E4-09E76EE83C4D}">
      <dgm:prSet/>
      <dgm:spPr/>
      <dgm:t>
        <a:bodyPr/>
        <a:lstStyle/>
        <a:p>
          <a:endParaRPr lang="en-US"/>
        </a:p>
      </dgm:t>
    </dgm:pt>
    <dgm:pt modelId="{8557205D-7202-4BE9-BD00-3ABFF578FB70}" type="sibTrans" cxnId="{A83C3E45-FD06-4C27-85E4-09E76EE83C4D}">
      <dgm:prSet/>
      <dgm:spPr>
        <a:solidFill>
          <a:srgbClr val="0070C0"/>
        </a:solidFill>
        <a:ln>
          <a:solidFill>
            <a:srgbClr val="0070C0"/>
          </a:solidFill>
        </a:ln>
      </dgm:spPr>
      <dgm:t>
        <a:bodyPr/>
        <a:lstStyle/>
        <a:p>
          <a:endParaRPr lang="en-US"/>
        </a:p>
      </dgm:t>
    </dgm:pt>
    <dgm:pt modelId="{5094A9EF-DDF8-49F4-AF09-1689A1322612}">
      <dgm:prSet phldrT="[Text]"/>
      <dgm:spPr/>
      <dgm:t>
        <a:bodyPr/>
        <a:lstStyle/>
        <a:p>
          <a:r>
            <a:rPr lang="en-US" dirty="0"/>
            <a:t>Vision</a:t>
          </a:r>
        </a:p>
      </dgm:t>
    </dgm:pt>
    <dgm:pt modelId="{B89FDF8D-3F1F-452C-BB62-6DB42094834A}" type="parTrans" cxnId="{41397F46-6EF8-4465-8AAB-4C2102742BC1}">
      <dgm:prSet/>
      <dgm:spPr/>
      <dgm:t>
        <a:bodyPr/>
        <a:lstStyle/>
        <a:p>
          <a:endParaRPr lang="en-US"/>
        </a:p>
      </dgm:t>
    </dgm:pt>
    <dgm:pt modelId="{25CE9B91-709B-45F0-A9DC-1A4EE97EE1A3}" type="sibTrans" cxnId="{41397F46-6EF8-4465-8AAB-4C2102742BC1}">
      <dgm:prSet/>
      <dgm:spPr/>
      <dgm:t>
        <a:bodyPr/>
        <a:lstStyle/>
        <a:p>
          <a:endParaRPr lang="en-US"/>
        </a:p>
      </dgm:t>
    </dgm:pt>
    <dgm:pt modelId="{FE86C8D1-DC4C-4F8F-8D2A-9BDE46C38E8C}">
      <dgm:prSet phldrT="[Text]"/>
      <dgm:spPr/>
      <dgm:t>
        <a:bodyPr/>
        <a:lstStyle/>
        <a:p>
          <a:r>
            <a:rPr lang="en-US" dirty="0"/>
            <a:t>Needs</a:t>
          </a:r>
        </a:p>
      </dgm:t>
    </dgm:pt>
    <dgm:pt modelId="{BC373D93-7101-4FAA-B2D3-9451D4175966}" type="parTrans" cxnId="{8154F83D-B294-4E0F-A909-7A4DCC029A0E}">
      <dgm:prSet/>
      <dgm:spPr/>
      <dgm:t>
        <a:bodyPr/>
        <a:lstStyle/>
        <a:p>
          <a:endParaRPr lang="en-US"/>
        </a:p>
      </dgm:t>
    </dgm:pt>
    <dgm:pt modelId="{1194A917-61B0-4527-AF39-1376F6A367ED}" type="sibTrans" cxnId="{8154F83D-B294-4E0F-A909-7A4DCC029A0E}">
      <dgm:prSet/>
      <dgm:spPr/>
      <dgm:t>
        <a:bodyPr/>
        <a:lstStyle/>
        <a:p>
          <a:endParaRPr lang="en-US"/>
        </a:p>
      </dgm:t>
    </dgm:pt>
    <dgm:pt modelId="{33EE4F77-BFA8-4777-B0E5-2FD43605E037}">
      <dgm:prSet phldrT="[Text]"/>
      <dgm:spPr/>
      <dgm:t>
        <a:bodyPr/>
        <a:lstStyle/>
        <a:p>
          <a:r>
            <a:rPr lang="en-US" dirty="0"/>
            <a:t>Preferences</a:t>
          </a:r>
        </a:p>
      </dgm:t>
    </dgm:pt>
    <dgm:pt modelId="{D52CAACA-E5C2-4C52-95FA-B1AEA2E5B4EF}" type="parTrans" cxnId="{51DF8625-B826-404D-A13A-C797BE39E190}">
      <dgm:prSet/>
      <dgm:spPr/>
      <dgm:t>
        <a:bodyPr/>
        <a:lstStyle/>
        <a:p>
          <a:endParaRPr lang="en-US"/>
        </a:p>
      </dgm:t>
    </dgm:pt>
    <dgm:pt modelId="{606C0CE9-83F2-48AF-A4A5-9A6DC33DD408}" type="sibTrans" cxnId="{51DF8625-B826-404D-A13A-C797BE39E190}">
      <dgm:prSet/>
      <dgm:spPr/>
      <dgm:t>
        <a:bodyPr/>
        <a:lstStyle/>
        <a:p>
          <a:endParaRPr lang="en-US"/>
        </a:p>
      </dgm:t>
    </dgm:pt>
    <dgm:pt modelId="{FC65845B-C208-4BDB-9FFE-A09E044A643E}">
      <dgm:prSet phldrT="[Text]"/>
      <dgm:spPr/>
      <dgm:t>
        <a:bodyPr/>
        <a:lstStyle/>
        <a:p>
          <a:r>
            <a:rPr lang="en-US" dirty="0"/>
            <a:t>Interests</a:t>
          </a:r>
        </a:p>
      </dgm:t>
    </dgm:pt>
    <dgm:pt modelId="{3CDF58DE-42FC-4A1C-BCF7-BDF08EC2D3AF}" type="parTrans" cxnId="{CE5E13AA-0F78-4113-AECE-6DCC6E54A827}">
      <dgm:prSet/>
      <dgm:spPr/>
      <dgm:t>
        <a:bodyPr/>
        <a:lstStyle/>
        <a:p>
          <a:endParaRPr lang="en-US"/>
        </a:p>
      </dgm:t>
    </dgm:pt>
    <dgm:pt modelId="{DC304D07-936F-4913-9DF8-49199C736F09}" type="sibTrans" cxnId="{CE5E13AA-0F78-4113-AECE-6DCC6E54A827}">
      <dgm:prSet/>
      <dgm:spPr/>
      <dgm:t>
        <a:bodyPr/>
        <a:lstStyle/>
        <a:p>
          <a:endParaRPr lang="en-US"/>
        </a:p>
      </dgm:t>
    </dgm:pt>
    <dgm:pt modelId="{4475ED66-9385-4708-9A0D-53733B282A07}">
      <dgm:prSet phldrT="[Text]"/>
      <dgm:spPr/>
      <dgm:t>
        <a:bodyPr/>
        <a:lstStyle/>
        <a:p>
          <a:r>
            <a:rPr lang="en-US" dirty="0"/>
            <a:t>Disability-Related Needs</a:t>
          </a:r>
        </a:p>
      </dgm:t>
    </dgm:pt>
    <dgm:pt modelId="{96ACDCFB-255B-4915-A545-6641DF0C740E}" type="parTrans" cxnId="{55299DE0-47CD-4BF9-94A0-2E425830FA05}">
      <dgm:prSet/>
      <dgm:spPr/>
      <dgm:t>
        <a:bodyPr/>
        <a:lstStyle/>
        <a:p>
          <a:endParaRPr lang="en-US"/>
        </a:p>
      </dgm:t>
    </dgm:pt>
    <dgm:pt modelId="{33DE8FB2-432C-491F-A80F-56485C83DAF3}" type="sibTrans" cxnId="{55299DE0-47CD-4BF9-94A0-2E425830FA05}">
      <dgm:prSet/>
      <dgm:spPr/>
      <dgm:t>
        <a:bodyPr/>
        <a:lstStyle/>
        <a:p>
          <a:endParaRPr lang="en-US"/>
        </a:p>
      </dgm:t>
    </dgm:pt>
    <dgm:pt modelId="{9D88CFBE-9B21-499C-8694-AE7048A2B827}">
      <dgm:prSet phldrT="[Text]"/>
      <dgm:spPr/>
      <dgm:t>
        <a:bodyPr/>
        <a:lstStyle/>
        <a:p>
          <a:r>
            <a:rPr lang="en-US" dirty="0"/>
            <a:t>Action Plan</a:t>
          </a:r>
        </a:p>
      </dgm:t>
    </dgm:pt>
    <dgm:pt modelId="{CB89F199-5F18-425B-87C8-08B4B9B3E386}" type="parTrans" cxnId="{5CF5E02B-ACA9-42E9-B278-9B07B996941D}">
      <dgm:prSet/>
      <dgm:spPr/>
      <dgm:t>
        <a:bodyPr/>
        <a:lstStyle/>
        <a:p>
          <a:endParaRPr lang="en-US"/>
        </a:p>
      </dgm:t>
    </dgm:pt>
    <dgm:pt modelId="{67BB1961-486C-4C92-8F29-7A1F39874837}" type="sibTrans" cxnId="{5CF5E02B-ACA9-42E9-B278-9B07B996941D}">
      <dgm:prSet/>
      <dgm:spPr/>
      <dgm:t>
        <a:bodyPr/>
        <a:lstStyle/>
        <a:p>
          <a:endParaRPr lang="en-US"/>
        </a:p>
      </dgm:t>
    </dgm:pt>
    <dgm:pt modelId="{F3BE5A57-3712-48EF-896D-77E287F98B33}">
      <dgm:prSet phldrT="[Text]"/>
      <dgm:spPr/>
      <dgm:t>
        <a:bodyPr/>
        <a:lstStyle/>
        <a:p>
          <a:r>
            <a:rPr lang="en-US" dirty="0"/>
            <a:t>Supports</a:t>
          </a:r>
        </a:p>
      </dgm:t>
    </dgm:pt>
    <dgm:pt modelId="{1D90F439-EB6A-4500-8AFC-5DFCC0D1320C}" type="parTrans" cxnId="{993B0801-695A-4784-B9CA-1AA2D6F1E51F}">
      <dgm:prSet/>
      <dgm:spPr/>
      <dgm:t>
        <a:bodyPr/>
        <a:lstStyle/>
        <a:p>
          <a:endParaRPr lang="en-US"/>
        </a:p>
      </dgm:t>
    </dgm:pt>
    <dgm:pt modelId="{5E0B83F0-0443-46E1-96CA-AF51B32E815B}" type="sibTrans" cxnId="{993B0801-695A-4784-B9CA-1AA2D6F1E51F}">
      <dgm:prSet/>
      <dgm:spPr/>
      <dgm:t>
        <a:bodyPr/>
        <a:lstStyle/>
        <a:p>
          <a:endParaRPr lang="en-US"/>
        </a:p>
      </dgm:t>
    </dgm:pt>
    <dgm:pt modelId="{860ECD43-121A-49DD-A10A-6BA138BF2EDC}">
      <dgm:prSet phldrT="[Text]"/>
      <dgm:spPr/>
      <dgm:t>
        <a:bodyPr/>
        <a:lstStyle/>
        <a:p>
          <a:r>
            <a:rPr lang="en-US" dirty="0"/>
            <a:t>Services</a:t>
          </a:r>
        </a:p>
      </dgm:t>
    </dgm:pt>
    <dgm:pt modelId="{CAF95476-E112-4F45-A69F-72DB01F88FFE}" type="parTrans" cxnId="{270EBBD7-7487-4386-B1B8-0B10FA5351E2}">
      <dgm:prSet/>
      <dgm:spPr/>
      <dgm:t>
        <a:bodyPr/>
        <a:lstStyle/>
        <a:p>
          <a:endParaRPr lang="en-US"/>
        </a:p>
      </dgm:t>
    </dgm:pt>
    <dgm:pt modelId="{E67CCA36-CB62-40B9-9C74-38ABC45C92F7}" type="sibTrans" cxnId="{270EBBD7-7487-4386-B1B8-0B10FA5351E2}">
      <dgm:prSet/>
      <dgm:spPr/>
      <dgm:t>
        <a:bodyPr/>
        <a:lstStyle/>
        <a:p>
          <a:endParaRPr lang="en-US"/>
        </a:p>
      </dgm:t>
    </dgm:pt>
    <dgm:pt modelId="{76ED48C4-3F1C-4367-81C2-7FDC1BB8B246}">
      <dgm:prSet phldrT="[Text]"/>
      <dgm:spPr/>
      <dgm:t>
        <a:bodyPr/>
        <a:lstStyle/>
        <a:p>
          <a:r>
            <a:rPr lang="en-US" dirty="0"/>
            <a:t>Concerns</a:t>
          </a:r>
        </a:p>
      </dgm:t>
    </dgm:pt>
    <dgm:pt modelId="{40CC8CD3-479E-445E-B50C-74A8DA28E3D0}" type="parTrans" cxnId="{A573FA9E-04B3-426E-9F8F-17E7F516308D}">
      <dgm:prSet/>
      <dgm:spPr/>
      <dgm:t>
        <a:bodyPr/>
        <a:lstStyle/>
        <a:p>
          <a:endParaRPr lang="en-US"/>
        </a:p>
      </dgm:t>
    </dgm:pt>
    <dgm:pt modelId="{49C546B2-3855-4D07-BE30-51FEB7EF22FE}" type="sibTrans" cxnId="{A573FA9E-04B3-426E-9F8F-17E7F516308D}">
      <dgm:prSet/>
      <dgm:spPr/>
      <dgm:t>
        <a:bodyPr/>
        <a:lstStyle/>
        <a:p>
          <a:endParaRPr lang="en-US"/>
        </a:p>
      </dgm:t>
    </dgm:pt>
    <dgm:pt modelId="{FD120D26-C05F-430B-972E-C641B026B639}">
      <dgm:prSet phldrT="[Text]"/>
      <dgm:spPr/>
      <dgm:t>
        <a:bodyPr/>
        <a:lstStyle/>
        <a:p>
          <a:r>
            <a:rPr lang="en-US" dirty="0"/>
            <a:t>Assessment</a:t>
          </a:r>
        </a:p>
      </dgm:t>
    </dgm:pt>
    <dgm:pt modelId="{1C15EFC9-8E50-424B-87B0-AC262EC8FA5B}" type="parTrans" cxnId="{F698C54A-6414-4E23-8A06-5414194FA8BF}">
      <dgm:prSet/>
      <dgm:spPr/>
      <dgm:t>
        <a:bodyPr/>
        <a:lstStyle/>
        <a:p>
          <a:endParaRPr lang="en-US"/>
        </a:p>
      </dgm:t>
    </dgm:pt>
    <dgm:pt modelId="{725877CD-AE98-41D6-A45E-2B4183002FD0}" type="sibTrans" cxnId="{F698C54A-6414-4E23-8A06-5414194FA8BF}">
      <dgm:prSet/>
      <dgm:spPr/>
      <dgm:t>
        <a:bodyPr/>
        <a:lstStyle/>
        <a:p>
          <a:endParaRPr lang="en-US"/>
        </a:p>
      </dgm:t>
    </dgm:pt>
    <dgm:pt modelId="{821F3F19-0EF3-49A8-BBA0-630CBEE4A97A}">
      <dgm:prSet phldrT="[Text]"/>
      <dgm:spPr/>
      <dgm:t>
        <a:bodyPr/>
        <a:lstStyle/>
        <a:p>
          <a:r>
            <a:rPr lang="en-US" dirty="0"/>
            <a:t>Goals</a:t>
          </a:r>
        </a:p>
      </dgm:t>
    </dgm:pt>
    <dgm:pt modelId="{BE47BB2F-0770-4DF4-9FD0-4936AE1A70D0}" type="parTrans" cxnId="{44DEBD6B-878F-424E-9E28-8AF1BED249BF}">
      <dgm:prSet/>
      <dgm:spPr/>
      <dgm:t>
        <a:bodyPr/>
        <a:lstStyle/>
        <a:p>
          <a:endParaRPr lang="en-US"/>
        </a:p>
      </dgm:t>
    </dgm:pt>
    <dgm:pt modelId="{62468732-AF14-4DA7-965A-5D084285F1B2}" type="sibTrans" cxnId="{44DEBD6B-878F-424E-9E28-8AF1BED249BF}">
      <dgm:prSet/>
      <dgm:spPr/>
      <dgm:t>
        <a:bodyPr/>
        <a:lstStyle/>
        <a:p>
          <a:endParaRPr lang="en-US"/>
        </a:p>
      </dgm:t>
    </dgm:pt>
    <dgm:pt modelId="{B0A135AB-1693-44E1-9912-756C02367490}">
      <dgm:prSet/>
      <dgm:spPr/>
      <dgm:t>
        <a:bodyPr/>
        <a:lstStyle/>
        <a:p>
          <a:r>
            <a:rPr lang="en-US" dirty="0"/>
            <a:t>Year-round Implementation</a:t>
          </a:r>
        </a:p>
      </dgm:t>
    </dgm:pt>
    <dgm:pt modelId="{14D6ED00-F953-40A7-99BC-79C458FDD54C}" type="parTrans" cxnId="{506930C7-D733-4EB2-85F3-43630DEB9A88}">
      <dgm:prSet/>
      <dgm:spPr/>
      <dgm:t>
        <a:bodyPr/>
        <a:lstStyle/>
        <a:p>
          <a:endParaRPr lang="en-US"/>
        </a:p>
      </dgm:t>
    </dgm:pt>
    <dgm:pt modelId="{F050DD7F-7D4A-4E39-BB63-3A0C599504F8}" type="sibTrans" cxnId="{506930C7-D733-4EB2-85F3-43630DEB9A88}">
      <dgm:prSet/>
      <dgm:spPr/>
      <dgm:t>
        <a:bodyPr/>
        <a:lstStyle/>
        <a:p>
          <a:endParaRPr lang="en-US"/>
        </a:p>
      </dgm:t>
    </dgm:pt>
    <dgm:pt modelId="{7A8F6AC7-7E58-46F9-8FCD-FABF3EAA16D8}" type="pres">
      <dgm:prSet presAssocID="{0DA50E8E-1C95-4A1E-8A4C-57BD05F904F0}" presName="Name0" presStyleCnt="0">
        <dgm:presLayoutVars>
          <dgm:dir/>
          <dgm:resizeHandles val="exact"/>
        </dgm:presLayoutVars>
      </dgm:prSet>
      <dgm:spPr/>
    </dgm:pt>
    <dgm:pt modelId="{5DF24008-E1EE-482D-AA7F-928B3990BE38}" type="pres">
      <dgm:prSet presAssocID="{6BE6C154-4B36-48E1-A7AD-84AC8F815AA9}" presName="composite" presStyleCnt="0"/>
      <dgm:spPr/>
    </dgm:pt>
    <dgm:pt modelId="{6D2A86BD-0C19-455C-B8F4-3831E5CF1366}" type="pres">
      <dgm:prSet presAssocID="{6BE6C154-4B36-48E1-A7AD-84AC8F815AA9}" presName="imagSh" presStyleLbl="b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9196CB4-A968-41E7-ABB4-32F8B7B44E91}" type="pres">
      <dgm:prSet presAssocID="{6BE6C154-4B36-48E1-A7AD-84AC8F815AA9}" presName="txNode" presStyleLbl="node1" presStyleIdx="0" presStyleCnt="4" custScaleY="114919">
        <dgm:presLayoutVars>
          <dgm:bulletEnabled val="1"/>
        </dgm:presLayoutVars>
      </dgm:prSet>
      <dgm:spPr/>
    </dgm:pt>
    <dgm:pt modelId="{3AB6FB6E-4A5A-4719-BA4B-AF6A62A80AE7}" type="pres">
      <dgm:prSet presAssocID="{5F6A1A8E-0C17-477F-B39F-C94333046DC7}" presName="sibTrans" presStyleLbl="sibTrans2D1" presStyleIdx="0" presStyleCnt="3"/>
      <dgm:spPr/>
    </dgm:pt>
    <dgm:pt modelId="{BAF6622B-9913-41B5-9255-891B754BBCDC}" type="pres">
      <dgm:prSet presAssocID="{5F6A1A8E-0C17-477F-B39F-C94333046DC7}" presName="connTx" presStyleLbl="sibTrans2D1" presStyleIdx="0" presStyleCnt="3"/>
      <dgm:spPr/>
    </dgm:pt>
    <dgm:pt modelId="{3FA3D24A-C930-4B3D-8936-B79CEE803E24}" type="pres">
      <dgm:prSet presAssocID="{E2917200-A789-43A4-9DE7-6481EACECD0E}" presName="composite" presStyleCnt="0"/>
      <dgm:spPr/>
    </dgm:pt>
    <dgm:pt modelId="{BB3EC763-CF53-45DA-A3A2-509FB87BE001}" type="pres">
      <dgm:prSet presAssocID="{E2917200-A789-43A4-9DE7-6481EACECD0E}" presName="imagSh" presStyleLbl="b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D1EEA1C-9C50-48D1-909D-10A3E3A62E5B}" type="pres">
      <dgm:prSet presAssocID="{E2917200-A789-43A4-9DE7-6481EACECD0E}" presName="txNode" presStyleLbl="node1" presStyleIdx="1" presStyleCnt="4" custScaleY="114223">
        <dgm:presLayoutVars>
          <dgm:bulletEnabled val="1"/>
        </dgm:presLayoutVars>
      </dgm:prSet>
      <dgm:spPr/>
    </dgm:pt>
    <dgm:pt modelId="{B4B19822-7266-4669-8C3E-7B006FA4BB65}" type="pres">
      <dgm:prSet presAssocID="{638BF19F-4BD5-453F-BAB3-BD3C0ABA5819}" presName="sibTrans" presStyleLbl="sibTrans2D1" presStyleIdx="1" presStyleCnt="3"/>
      <dgm:spPr/>
    </dgm:pt>
    <dgm:pt modelId="{80797AC2-C43F-42EF-B5F6-A2D31D973000}" type="pres">
      <dgm:prSet presAssocID="{638BF19F-4BD5-453F-BAB3-BD3C0ABA5819}" presName="connTx" presStyleLbl="sibTrans2D1" presStyleIdx="1" presStyleCnt="3"/>
      <dgm:spPr/>
    </dgm:pt>
    <dgm:pt modelId="{8C387FCA-AB0C-4402-BB78-5992FF559D21}" type="pres">
      <dgm:prSet presAssocID="{27728898-E67C-429B-9C57-BD186138C172}" presName="composite" presStyleCnt="0"/>
      <dgm:spPr/>
    </dgm:pt>
    <dgm:pt modelId="{0B952BEC-E39D-4EE7-9A31-FE5861280FD9}" type="pres">
      <dgm:prSet presAssocID="{27728898-E67C-429B-9C57-BD186138C172}" presName="imagSh" presStyleLbl="b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30BDAE1-6197-4198-A436-41571908F7B9}" type="pres">
      <dgm:prSet presAssocID="{27728898-E67C-429B-9C57-BD186138C172}" presName="txNode" presStyleLbl="node1" presStyleIdx="2" presStyleCnt="4" custScaleY="114140">
        <dgm:presLayoutVars>
          <dgm:bulletEnabled val="1"/>
        </dgm:presLayoutVars>
      </dgm:prSet>
      <dgm:spPr/>
    </dgm:pt>
    <dgm:pt modelId="{1755373D-4C79-44EA-921A-47ECDC3E5F14}" type="pres">
      <dgm:prSet presAssocID="{8557205D-7202-4BE9-BD00-3ABFF578FB70}" presName="sibTrans" presStyleLbl="sibTrans2D1" presStyleIdx="2" presStyleCnt="3"/>
      <dgm:spPr/>
    </dgm:pt>
    <dgm:pt modelId="{F8039E90-6EAF-40CA-A9BE-02CAB26BC1DE}" type="pres">
      <dgm:prSet presAssocID="{8557205D-7202-4BE9-BD00-3ABFF578FB70}" presName="connTx" presStyleLbl="sibTrans2D1" presStyleIdx="2" presStyleCnt="3"/>
      <dgm:spPr/>
    </dgm:pt>
    <dgm:pt modelId="{96EDE8AC-7EF8-4F5E-9A8D-7929939C87C7}" type="pres">
      <dgm:prSet presAssocID="{B0A135AB-1693-44E1-9912-756C02367490}" presName="composite" presStyleCnt="0"/>
      <dgm:spPr/>
    </dgm:pt>
    <dgm:pt modelId="{021993C9-B63B-4DB4-B24D-EFAACC6225E4}" type="pres">
      <dgm:prSet presAssocID="{B0A135AB-1693-44E1-9912-756C02367490}" presName="imagSh" presStyleLbl="b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E33A6FF-90CD-4EEB-AFF6-9066810AB6B4}" type="pres">
      <dgm:prSet presAssocID="{B0A135AB-1693-44E1-9912-756C02367490}" presName="txNode" presStyleLbl="node1" presStyleIdx="3" presStyleCnt="4" custScaleY="113955">
        <dgm:presLayoutVars>
          <dgm:bulletEnabled val="1"/>
        </dgm:presLayoutVars>
      </dgm:prSet>
      <dgm:spPr/>
    </dgm:pt>
  </dgm:ptLst>
  <dgm:cxnLst>
    <dgm:cxn modelId="{993B0801-695A-4784-B9CA-1AA2D6F1E51F}" srcId="{27728898-E67C-429B-9C57-BD186138C172}" destId="{F3BE5A57-3712-48EF-896D-77E287F98B33}" srcOrd="3" destOrd="0" parTransId="{1D90F439-EB6A-4500-8AFC-5DFCC0D1320C}" sibTransId="{5E0B83F0-0443-46E1-96CA-AF51B32E815B}"/>
    <dgm:cxn modelId="{B396DC08-BEAF-46DD-9F70-4B155321DD2E}" type="presOf" srcId="{76ED48C4-3F1C-4367-81C2-7FDC1BB8B246}" destId="{D30BDAE1-6197-4198-A436-41571908F7B9}" srcOrd="0" destOrd="2" presId="urn:microsoft.com/office/officeart/2005/8/layout/hProcess10"/>
    <dgm:cxn modelId="{17C63B0B-2191-4CE5-8C5F-25945BFD7BDB}" type="presOf" srcId="{0DA50E8E-1C95-4A1E-8A4C-57BD05F904F0}" destId="{7A8F6AC7-7E58-46F9-8FCD-FABF3EAA16D8}" srcOrd="0" destOrd="0" presId="urn:microsoft.com/office/officeart/2005/8/layout/hProcess10"/>
    <dgm:cxn modelId="{D46A5616-EFB2-4D4F-BAD7-D68879D9BF12}" type="presOf" srcId="{B0A135AB-1693-44E1-9912-756C02367490}" destId="{5E33A6FF-90CD-4EEB-AFF6-9066810AB6B4}" srcOrd="0" destOrd="0" presId="urn:microsoft.com/office/officeart/2005/8/layout/hProcess10"/>
    <dgm:cxn modelId="{DCCF8022-1871-47D1-A1CA-CDBF49A5C779}" type="presOf" srcId="{4475ED66-9385-4708-9A0D-53733B282A07}" destId="{ED1EEA1C-9C50-48D1-909D-10A3E3A62E5B}" srcOrd="0" destOrd="2" presId="urn:microsoft.com/office/officeart/2005/8/layout/hProcess10"/>
    <dgm:cxn modelId="{51DF8625-B826-404D-A13A-C797BE39E190}" srcId="{6BE6C154-4B36-48E1-A7AD-84AC8F815AA9}" destId="{33EE4F77-BFA8-4777-B0E5-2FD43605E037}" srcOrd="2" destOrd="0" parTransId="{D52CAACA-E5C2-4C52-95FA-B1AEA2E5B4EF}" sibTransId="{606C0CE9-83F2-48AF-A4A5-9A6DC33DD408}"/>
    <dgm:cxn modelId="{BFF24627-D1DB-4486-B146-2C79110AB1B3}" type="presOf" srcId="{6980A028-7F31-410E-AD04-96F7EF10B4ED}" destId="{ED1EEA1C-9C50-48D1-909D-10A3E3A62E5B}" srcOrd="0" destOrd="1" presId="urn:microsoft.com/office/officeart/2005/8/layout/hProcess10"/>
    <dgm:cxn modelId="{9595222A-0243-4667-9C93-C09BE40EDCC0}" srcId="{0DA50E8E-1C95-4A1E-8A4C-57BD05F904F0}" destId="{E2917200-A789-43A4-9DE7-6481EACECD0E}" srcOrd="1" destOrd="0" parTransId="{9EF95C85-AC50-4345-9F10-2617659EA40C}" sibTransId="{638BF19F-4BD5-453F-BAB3-BD3C0ABA5819}"/>
    <dgm:cxn modelId="{5CF5E02B-ACA9-42E9-B278-9B07B996941D}" srcId="{E2917200-A789-43A4-9DE7-6481EACECD0E}" destId="{9D88CFBE-9B21-499C-8694-AE7048A2B827}" srcOrd="2" destOrd="0" parTransId="{CB89F199-5F18-425B-87C8-08B4B9B3E386}" sibTransId="{67BB1961-486C-4C92-8F29-7A1F39874837}"/>
    <dgm:cxn modelId="{8154F83D-B294-4E0F-A909-7A4DCC029A0E}" srcId="{6BE6C154-4B36-48E1-A7AD-84AC8F815AA9}" destId="{FE86C8D1-DC4C-4F8F-8D2A-9BDE46C38E8C}" srcOrd="1" destOrd="0" parTransId="{BC373D93-7101-4FAA-B2D3-9451D4175966}" sibTransId="{1194A917-61B0-4527-AF39-1376F6A367ED}"/>
    <dgm:cxn modelId="{774DDC60-641C-4F2F-9629-4EE70919F344}" type="presOf" srcId="{AC922E57-6A55-460D-BEBB-AE017A303FBB}" destId="{F9196CB4-A968-41E7-ABB4-32F8B7B44E91}" srcOrd="0" destOrd="1" presId="urn:microsoft.com/office/officeart/2005/8/layout/hProcess10"/>
    <dgm:cxn modelId="{8B216D62-490D-460A-8B7E-98A390B011BF}" type="presOf" srcId="{5F6A1A8E-0C17-477F-B39F-C94333046DC7}" destId="{BAF6622B-9913-41B5-9255-891B754BBCDC}" srcOrd="1" destOrd="0" presId="urn:microsoft.com/office/officeart/2005/8/layout/hProcess10"/>
    <dgm:cxn modelId="{A83C3E45-FD06-4C27-85E4-09E76EE83C4D}" srcId="{0DA50E8E-1C95-4A1E-8A4C-57BD05F904F0}" destId="{27728898-E67C-429B-9C57-BD186138C172}" srcOrd="2" destOrd="0" parTransId="{CD6F8D9A-31FC-4C40-AD96-EA56D4A9730B}" sibTransId="{8557205D-7202-4BE9-BD00-3ABFF578FB70}"/>
    <dgm:cxn modelId="{41397F46-6EF8-4465-8AAB-4C2102742BC1}" srcId="{27728898-E67C-429B-9C57-BD186138C172}" destId="{5094A9EF-DDF8-49F4-AF09-1689A1322612}" srcOrd="0" destOrd="0" parTransId="{B89FDF8D-3F1F-452C-BB62-6DB42094834A}" sibTransId="{25CE9B91-709B-45F0-A9DC-1A4EE97EE1A3}"/>
    <dgm:cxn modelId="{CC5A2568-262E-49E6-BED0-E0DBE523D162}" type="presOf" srcId="{5F6A1A8E-0C17-477F-B39F-C94333046DC7}" destId="{3AB6FB6E-4A5A-4719-BA4B-AF6A62A80AE7}" srcOrd="0" destOrd="0" presId="urn:microsoft.com/office/officeart/2005/8/layout/hProcess10"/>
    <dgm:cxn modelId="{F698C54A-6414-4E23-8A06-5414194FA8BF}" srcId="{27728898-E67C-429B-9C57-BD186138C172}" destId="{FD120D26-C05F-430B-972E-C641B026B639}" srcOrd="2" destOrd="0" parTransId="{1C15EFC9-8E50-424B-87B0-AC262EC8FA5B}" sibTransId="{725877CD-AE98-41D6-A45E-2B4183002FD0}"/>
    <dgm:cxn modelId="{F584EA6A-3679-42EC-93AD-5C7586574086}" srcId="{0DA50E8E-1C95-4A1E-8A4C-57BD05F904F0}" destId="{6BE6C154-4B36-48E1-A7AD-84AC8F815AA9}" srcOrd="0" destOrd="0" parTransId="{6ED02F7D-B421-4C66-ACF9-E3DCEF10B449}" sibTransId="{5F6A1A8E-0C17-477F-B39F-C94333046DC7}"/>
    <dgm:cxn modelId="{44DEBD6B-878F-424E-9E28-8AF1BED249BF}" srcId="{27728898-E67C-429B-9C57-BD186138C172}" destId="{821F3F19-0EF3-49A8-BBA0-630CBEE4A97A}" srcOrd="4" destOrd="0" parTransId="{BE47BB2F-0770-4DF4-9FD0-4936AE1A70D0}" sibTransId="{62468732-AF14-4DA7-965A-5D084285F1B2}"/>
    <dgm:cxn modelId="{85598D6C-7219-4DFC-B99E-C1A383A251C7}" type="presOf" srcId="{860ECD43-121A-49DD-A10A-6BA138BF2EDC}" destId="{D30BDAE1-6197-4198-A436-41571908F7B9}" srcOrd="0" destOrd="6" presId="urn:microsoft.com/office/officeart/2005/8/layout/hProcess10"/>
    <dgm:cxn modelId="{75E8766D-4E6A-4BB4-8AD3-ED6020BFCF9C}" srcId="{6BE6C154-4B36-48E1-A7AD-84AC8F815AA9}" destId="{AC922E57-6A55-460D-BEBB-AE017A303FBB}" srcOrd="0" destOrd="0" parTransId="{94EE6207-CB13-4ACB-9E66-D664240532CC}" sibTransId="{264461D2-87F8-4B5E-9570-B54FDA456DF3}"/>
    <dgm:cxn modelId="{0362BE4D-F050-4A78-97B8-FE2BFB9A3D11}" type="presOf" srcId="{33EE4F77-BFA8-4777-B0E5-2FD43605E037}" destId="{F9196CB4-A968-41E7-ABB4-32F8B7B44E91}" srcOrd="0" destOrd="3" presId="urn:microsoft.com/office/officeart/2005/8/layout/hProcess10"/>
    <dgm:cxn modelId="{A75E2171-E714-43B0-A7D7-445FE5C0F1D8}" type="presOf" srcId="{9D88CFBE-9B21-499C-8694-AE7048A2B827}" destId="{ED1EEA1C-9C50-48D1-909D-10A3E3A62E5B}" srcOrd="0" destOrd="3" presId="urn:microsoft.com/office/officeart/2005/8/layout/hProcess10"/>
    <dgm:cxn modelId="{AD812C56-7A1B-4F44-9DFA-150BCF7797FE}" type="presOf" srcId="{638BF19F-4BD5-453F-BAB3-BD3C0ABA5819}" destId="{80797AC2-C43F-42EF-B5F6-A2D31D973000}" srcOrd="1" destOrd="0" presId="urn:microsoft.com/office/officeart/2005/8/layout/hProcess10"/>
    <dgm:cxn modelId="{FDF35283-D8D1-422E-B355-25EC72D41E3E}" type="presOf" srcId="{8557205D-7202-4BE9-BD00-3ABFF578FB70}" destId="{F8039E90-6EAF-40CA-A9BE-02CAB26BC1DE}" srcOrd="1" destOrd="0" presId="urn:microsoft.com/office/officeart/2005/8/layout/hProcess10"/>
    <dgm:cxn modelId="{CF114591-9066-4F07-BABB-29547629A842}" type="presOf" srcId="{FD120D26-C05F-430B-972E-C641B026B639}" destId="{D30BDAE1-6197-4198-A436-41571908F7B9}" srcOrd="0" destOrd="3" presId="urn:microsoft.com/office/officeart/2005/8/layout/hProcess10"/>
    <dgm:cxn modelId="{49F9EF9C-CAFF-49CF-86C6-5096B61C3544}" type="presOf" srcId="{5094A9EF-DDF8-49F4-AF09-1689A1322612}" destId="{D30BDAE1-6197-4198-A436-41571908F7B9}" srcOrd="0" destOrd="1" presId="urn:microsoft.com/office/officeart/2005/8/layout/hProcess10"/>
    <dgm:cxn modelId="{A573FA9E-04B3-426E-9F8F-17E7F516308D}" srcId="{27728898-E67C-429B-9C57-BD186138C172}" destId="{76ED48C4-3F1C-4367-81C2-7FDC1BB8B246}" srcOrd="1" destOrd="0" parTransId="{40CC8CD3-479E-445E-B50C-74A8DA28E3D0}" sibTransId="{49C546B2-3855-4D07-BE30-51FEB7EF22FE}"/>
    <dgm:cxn modelId="{84638C9F-FF11-4BD9-A496-4CF5605349EA}" srcId="{E2917200-A789-43A4-9DE7-6481EACECD0E}" destId="{6980A028-7F31-410E-AD04-96F7EF10B4ED}" srcOrd="0" destOrd="0" parTransId="{A98341FB-2366-4BBA-B544-7EBC51CC8F49}" sibTransId="{5FD79BCE-0A30-4936-9D2B-9419037CF261}"/>
    <dgm:cxn modelId="{FF2A1DA5-62DD-4BCA-892E-79C5752A6390}" type="presOf" srcId="{638BF19F-4BD5-453F-BAB3-BD3C0ABA5819}" destId="{B4B19822-7266-4669-8C3E-7B006FA4BB65}" srcOrd="0" destOrd="0" presId="urn:microsoft.com/office/officeart/2005/8/layout/hProcess10"/>
    <dgm:cxn modelId="{CEA4C5A5-37B4-4C01-ADE6-8E9F3F58F01B}" type="presOf" srcId="{FE86C8D1-DC4C-4F8F-8D2A-9BDE46C38E8C}" destId="{F9196CB4-A968-41E7-ABB4-32F8B7B44E91}" srcOrd="0" destOrd="2" presId="urn:microsoft.com/office/officeart/2005/8/layout/hProcess10"/>
    <dgm:cxn modelId="{91CFC1A9-A274-416B-A420-5F082EF3D365}" type="presOf" srcId="{27728898-E67C-429B-9C57-BD186138C172}" destId="{D30BDAE1-6197-4198-A436-41571908F7B9}" srcOrd="0" destOrd="0" presId="urn:microsoft.com/office/officeart/2005/8/layout/hProcess10"/>
    <dgm:cxn modelId="{CE5E13AA-0F78-4113-AECE-6DCC6E54A827}" srcId="{6BE6C154-4B36-48E1-A7AD-84AC8F815AA9}" destId="{FC65845B-C208-4BDB-9FFE-A09E044A643E}" srcOrd="3" destOrd="0" parTransId="{3CDF58DE-42FC-4A1C-BCF7-BDF08EC2D3AF}" sibTransId="{DC304D07-936F-4913-9DF8-49199C736F09}"/>
    <dgm:cxn modelId="{2D7A88AA-A678-4CA7-898F-D6E2A15675A3}" type="presOf" srcId="{FC65845B-C208-4BDB-9FFE-A09E044A643E}" destId="{F9196CB4-A968-41E7-ABB4-32F8B7B44E91}" srcOrd="0" destOrd="4" presId="urn:microsoft.com/office/officeart/2005/8/layout/hProcess10"/>
    <dgm:cxn modelId="{BF0829B3-ECE6-46ED-A93D-215B3E37F231}" type="presOf" srcId="{E2917200-A789-43A4-9DE7-6481EACECD0E}" destId="{ED1EEA1C-9C50-48D1-909D-10A3E3A62E5B}" srcOrd="0" destOrd="0" presId="urn:microsoft.com/office/officeart/2005/8/layout/hProcess10"/>
    <dgm:cxn modelId="{506930C7-D733-4EB2-85F3-43630DEB9A88}" srcId="{0DA50E8E-1C95-4A1E-8A4C-57BD05F904F0}" destId="{B0A135AB-1693-44E1-9912-756C02367490}" srcOrd="3" destOrd="0" parTransId="{14D6ED00-F953-40A7-99BC-79C458FDD54C}" sibTransId="{F050DD7F-7D4A-4E39-BB63-3A0C599504F8}"/>
    <dgm:cxn modelId="{65DCD7D4-47C1-4E92-A0A4-94868D01BD32}" type="presOf" srcId="{8557205D-7202-4BE9-BD00-3ABFF578FB70}" destId="{1755373D-4C79-44EA-921A-47ECDC3E5F14}" srcOrd="0" destOrd="0" presId="urn:microsoft.com/office/officeart/2005/8/layout/hProcess10"/>
    <dgm:cxn modelId="{270EBBD7-7487-4386-B1B8-0B10FA5351E2}" srcId="{27728898-E67C-429B-9C57-BD186138C172}" destId="{860ECD43-121A-49DD-A10A-6BA138BF2EDC}" srcOrd="5" destOrd="0" parTransId="{CAF95476-E112-4F45-A69F-72DB01F88FFE}" sibTransId="{E67CCA36-CB62-40B9-9C74-38ABC45C92F7}"/>
    <dgm:cxn modelId="{55299DE0-47CD-4BF9-94A0-2E425830FA05}" srcId="{E2917200-A789-43A4-9DE7-6481EACECD0E}" destId="{4475ED66-9385-4708-9A0D-53733B282A07}" srcOrd="1" destOrd="0" parTransId="{96ACDCFB-255B-4915-A545-6641DF0C740E}" sibTransId="{33DE8FB2-432C-491F-A80F-56485C83DAF3}"/>
    <dgm:cxn modelId="{CDECDCE5-C035-4FD5-8ACC-F3022ED8B2AD}" type="presOf" srcId="{6BE6C154-4B36-48E1-A7AD-84AC8F815AA9}" destId="{F9196CB4-A968-41E7-ABB4-32F8B7B44E91}" srcOrd="0" destOrd="0" presId="urn:microsoft.com/office/officeart/2005/8/layout/hProcess10"/>
    <dgm:cxn modelId="{9975C1EE-692B-433E-A0AC-69E4A578B8D8}" type="presOf" srcId="{F3BE5A57-3712-48EF-896D-77E287F98B33}" destId="{D30BDAE1-6197-4198-A436-41571908F7B9}" srcOrd="0" destOrd="4" presId="urn:microsoft.com/office/officeart/2005/8/layout/hProcess10"/>
    <dgm:cxn modelId="{FA4AD8F5-D04F-424E-9E9F-1A858BBCE4DB}" type="presOf" srcId="{821F3F19-0EF3-49A8-BBA0-630CBEE4A97A}" destId="{D30BDAE1-6197-4198-A436-41571908F7B9}" srcOrd="0" destOrd="5" presId="urn:microsoft.com/office/officeart/2005/8/layout/hProcess10"/>
    <dgm:cxn modelId="{0B1F0323-F542-428C-8BDD-D653A458CA9A}" type="presParOf" srcId="{7A8F6AC7-7E58-46F9-8FCD-FABF3EAA16D8}" destId="{5DF24008-E1EE-482D-AA7F-928B3990BE38}" srcOrd="0" destOrd="0" presId="urn:microsoft.com/office/officeart/2005/8/layout/hProcess10"/>
    <dgm:cxn modelId="{3322936D-973B-4D57-B88E-97D8BF1CD8A6}" type="presParOf" srcId="{5DF24008-E1EE-482D-AA7F-928B3990BE38}" destId="{6D2A86BD-0C19-455C-B8F4-3831E5CF1366}" srcOrd="0" destOrd="0" presId="urn:microsoft.com/office/officeart/2005/8/layout/hProcess10"/>
    <dgm:cxn modelId="{C06673E4-493B-4CDE-873F-8D37B1DE606D}" type="presParOf" srcId="{5DF24008-E1EE-482D-AA7F-928B3990BE38}" destId="{F9196CB4-A968-41E7-ABB4-32F8B7B44E91}" srcOrd="1" destOrd="0" presId="urn:microsoft.com/office/officeart/2005/8/layout/hProcess10"/>
    <dgm:cxn modelId="{B819522C-2C76-4881-8838-85D3408CBD65}" type="presParOf" srcId="{7A8F6AC7-7E58-46F9-8FCD-FABF3EAA16D8}" destId="{3AB6FB6E-4A5A-4719-BA4B-AF6A62A80AE7}" srcOrd="1" destOrd="0" presId="urn:microsoft.com/office/officeart/2005/8/layout/hProcess10"/>
    <dgm:cxn modelId="{611495E1-2318-426B-8522-1D7917A456F1}" type="presParOf" srcId="{3AB6FB6E-4A5A-4719-BA4B-AF6A62A80AE7}" destId="{BAF6622B-9913-41B5-9255-891B754BBCDC}" srcOrd="0" destOrd="0" presId="urn:microsoft.com/office/officeart/2005/8/layout/hProcess10"/>
    <dgm:cxn modelId="{AFBF6914-6D66-4683-BC8A-FB83019AF29C}" type="presParOf" srcId="{7A8F6AC7-7E58-46F9-8FCD-FABF3EAA16D8}" destId="{3FA3D24A-C930-4B3D-8936-B79CEE803E24}" srcOrd="2" destOrd="0" presId="urn:microsoft.com/office/officeart/2005/8/layout/hProcess10"/>
    <dgm:cxn modelId="{D1D7A15C-60AE-4E72-94A5-A02C84DAEF2C}" type="presParOf" srcId="{3FA3D24A-C930-4B3D-8936-B79CEE803E24}" destId="{BB3EC763-CF53-45DA-A3A2-509FB87BE001}" srcOrd="0" destOrd="0" presId="urn:microsoft.com/office/officeart/2005/8/layout/hProcess10"/>
    <dgm:cxn modelId="{4AE0A4A0-AC4B-4E22-BB2C-AFE1A8D8CD6B}" type="presParOf" srcId="{3FA3D24A-C930-4B3D-8936-B79CEE803E24}" destId="{ED1EEA1C-9C50-48D1-909D-10A3E3A62E5B}" srcOrd="1" destOrd="0" presId="urn:microsoft.com/office/officeart/2005/8/layout/hProcess10"/>
    <dgm:cxn modelId="{E8DC8ADB-65A1-43B2-A2D8-31114EB3F4D8}" type="presParOf" srcId="{7A8F6AC7-7E58-46F9-8FCD-FABF3EAA16D8}" destId="{B4B19822-7266-4669-8C3E-7B006FA4BB65}" srcOrd="3" destOrd="0" presId="urn:microsoft.com/office/officeart/2005/8/layout/hProcess10"/>
    <dgm:cxn modelId="{4AAFF21B-5124-430B-8689-7FEFD74A763B}" type="presParOf" srcId="{B4B19822-7266-4669-8C3E-7B006FA4BB65}" destId="{80797AC2-C43F-42EF-B5F6-A2D31D973000}" srcOrd="0" destOrd="0" presId="urn:microsoft.com/office/officeart/2005/8/layout/hProcess10"/>
    <dgm:cxn modelId="{302C07C5-69EB-4F8B-8591-B3184DE1B331}" type="presParOf" srcId="{7A8F6AC7-7E58-46F9-8FCD-FABF3EAA16D8}" destId="{8C387FCA-AB0C-4402-BB78-5992FF559D21}" srcOrd="4" destOrd="0" presId="urn:microsoft.com/office/officeart/2005/8/layout/hProcess10"/>
    <dgm:cxn modelId="{3BCAE60E-D38D-4F88-8CA2-E61B365AB6AD}" type="presParOf" srcId="{8C387FCA-AB0C-4402-BB78-5992FF559D21}" destId="{0B952BEC-E39D-4EE7-9A31-FE5861280FD9}" srcOrd="0" destOrd="0" presId="urn:microsoft.com/office/officeart/2005/8/layout/hProcess10"/>
    <dgm:cxn modelId="{517A2A44-9172-4FFB-BE65-7CB2A911AD0B}" type="presParOf" srcId="{8C387FCA-AB0C-4402-BB78-5992FF559D21}" destId="{D30BDAE1-6197-4198-A436-41571908F7B9}" srcOrd="1" destOrd="0" presId="urn:microsoft.com/office/officeart/2005/8/layout/hProcess10"/>
    <dgm:cxn modelId="{B5754F11-9960-4DA5-86E6-09890FF1837B}" type="presParOf" srcId="{7A8F6AC7-7E58-46F9-8FCD-FABF3EAA16D8}" destId="{1755373D-4C79-44EA-921A-47ECDC3E5F14}" srcOrd="5" destOrd="0" presId="urn:microsoft.com/office/officeart/2005/8/layout/hProcess10"/>
    <dgm:cxn modelId="{66B3ECD7-4900-400C-BF63-6D19C9CDC4DA}" type="presParOf" srcId="{1755373D-4C79-44EA-921A-47ECDC3E5F14}" destId="{F8039E90-6EAF-40CA-A9BE-02CAB26BC1DE}" srcOrd="0" destOrd="0" presId="urn:microsoft.com/office/officeart/2005/8/layout/hProcess10"/>
    <dgm:cxn modelId="{D2CC5DB3-ED35-4C35-99AD-560DB8DB8A13}" type="presParOf" srcId="{7A8F6AC7-7E58-46F9-8FCD-FABF3EAA16D8}" destId="{96EDE8AC-7EF8-4F5E-9A8D-7929939C87C7}" srcOrd="6" destOrd="0" presId="urn:microsoft.com/office/officeart/2005/8/layout/hProcess10"/>
    <dgm:cxn modelId="{C3A2C2D8-1CE0-4F61-A57F-1782ADC28158}" type="presParOf" srcId="{96EDE8AC-7EF8-4F5E-9A8D-7929939C87C7}" destId="{021993C9-B63B-4DB4-B24D-EFAACC6225E4}" srcOrd="0" destOrd="0" presId="urn:microsoft.com/office/officeart/2005/8/layout/hProcess10"/>
    <dgm:cxn modelId="{1AEF7306-1FAA-4728-B262-C83AE66FD9EF}" type="presParOf" srcId="{96EDE8AC-7EF8-4F5E-9A8D-7929939C87C7}" destId="{5E33A6FF-90CD-4EEB-AFF6-9066810AB6B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2D90C-2DF9-48AE-95CF-1FCC5B18E2A9}" type="doc">
      <dgm:prSet loTypeId="urn:microsoft.com/office/officeart/2005/8/layout/process1" loCatId="process" qsTypeId="urn:microsoft.com/office/officeart/2005/8/quickstyle/simple1" qsCatId="simple" csTypeId="urn:microsoft.com/office/officeart/2005/8/colors/accent1_2" csCatId="accent1" phldr="1"/>
      <dgm:spPr/>
    </dgm:pt>
    <dgm:pt modelId="{036707F5-7CF3-4D20-A85B-CE09C69B489B}">
      <dgm:prSet phldrT="[Text]"/>
      <dgm:spPr/>
      <dgm:t>
        <a:bodyPr/>
        <a:lstStyle/>
        <a:p>
          <a:r>
            <a:rPr lang="en-US" dirty="0"/>
            <a:t>What information do we </a:t>
          </a:r>
          <a:r>
            <a:rPr lang="en-US" b="1" dirty="0">
              <a:solidFill>
                <a:schemeClr val="accent2"/>
              </a:solidFill>
            </a:rPr>
            <a:t>already have </a:t>
          </a:r>
          <a:r>
            <a:rPr lang="en-US" dirty="0"/>
            <a:t>about this unique student in each transition domain? </a:t>
          </a:r>
        </a:p>
      </dgm:t>
    </dgm:pt>
    <dgm:pt modelId="{4AE11F98-ADC7-4AE1-860A-560D99A5A5A9}" type="parTrans" cxnId="{1CB9AF20-8202-4DCD-82F2-3F559F510057}">
      <dgm:prSet/>
      <dgm:spPr/>
      <dgm:t>
        <a:bodyPr/>
        <a:lstStyle/>
        <a:p>
          <a:endParaRPr lang="en-US"/>
        </a:p>
      </dgm:t>
    </dgm:pt>
    <dgm:pt modelId="{EA3AE22C-4D6E-4DBE-9E30-098AA71B292F}" type="sibTrans" cxnId="{1CB9AF20-8202-4DCD-82F2-3F559F510057}">
      <dgm:prSet/>
      <dgm:spPr/>
      <dgm:t>
        <a:bodyPr/>
        <a:lstStyle/>
        <a:p>
          <a:endParaRPr lang="en-US"/>
        </a:p>
      </dgm:t>
    </dgm:pt>
    <dgm:pt modelId="{935CDA5F-BC12-417F-8D8B-A1424F7D813C}">
      <dgm:prSet phldrT="[Text]"/>
      <dgm:spPr/>
      <dgm:t>
        <a:bodyPr/>
        <a:lstStyle/>
        <a:p>
          <a:r>
            <a:rPr lang="en-US" dirty="0"/>
            <a:t>What </a:t>
          </a:r>
          <a:r>
            <a:rPr lang="en-US" b="0" dirty="0"/>
            <a:t>do we </a:t>
          </a:r>
          <a:r>
            <a:rPr lang="en-US" b="1" dirty="0">
              <a:solidFill>
                <a:schemeClr val="accent2"/>
              </a:solidFill>
            </a:rPr>
            <a:t>need to find out </a:t>
          </a:r>
          <a:r>
            <a:rPr lang="en-US" dirty="0"/>
            <a:t>about this unique student in each transition domain?</a:t>
          </a:r>
        </a:p>
      </dgm:t>
    </dgm:pt>
    <dgm:pt modelId="{8F6D2B4E-DA26-4DCC-8C55-0328E57855C7}" type="parTrans" cxnId="{2BB7FEC3-84F7-4B23-AE83-7B304CEF4A7B}">
      <dgm:prSet/>
      <dgm:spPr/>
      <dgm:t>
        <a:bodyPr/>
        <a:lstStyle/>
        <a:p>
          <a:endParaRPr lang="en-US"/>
        </a:p>
      </dgm:t>
    </dgm:pt>
    <dgm:pt modelId="{071641C0-0384-4C1B-81E2-C81EA610454F}" type="sibTrans" cxnId="{2BB7FEC3-84F7-4B23-AE83-7B304CEF4A7B}">
      <dgm:prSet/>
      <dgm:spPr/>
      <dgm:t>
        <a:bodyPr/>
        <a:lstStyle/>
        <a:p>
          <a:endParaRPr lang="en-US"/>
        </a:p>
      </dgm:t>
    </dgm:pt>
    <dgm:pt modelId="{AB474C59-B29C-4BFC-993E-ED14C6E80892}">
      <dgm:prSet phldrT="[Text]"/>
      <dgm:spPr/>
      <dgm:t>
        <a:bodyPr/>
        <a:lstStyle/>
        <a:p>
          <a:r>
            <a:rPr lang="en-US" b="1" dirty="0"/>
            <a:t>Conduct Transition Assessment</a:t>
          </a:r>
          <a:r>
            <a:rPr lang="en-US" dirty="0"/>
            <a:t>, to obtain needed information in any or all of the domains, as appropriate for each unique student.           </a:t>
          </a:r>
          <a:r>
            <a:rPr lang="en-US" b="1" dirty="0">
              <a:solidFill>
                <a:schemeClr val="accent2"/>
              </a:solidFill>
            </a:rPr>
            <a:t>Not every student needs assessment in every domain, because the IEP Team may already have all of the information it needs.</a:t>
          </a:r>
        </a:p>
      </dgm:t>
    </dgm:pt>
    <dgm:pt modelId="{13B270E0-AEF2-4704-B0FB-76D54DD5DBDF}" type="parTrans" cxnId="{878C0496-2D50-4D89-B195-819F6AE03396}">
      <dgm:prSet/>
      <dgm:spPr/>
      <dgm:t>
        <a:bodyPr/>
        <a:lstStyle/>
        <a:p>
          <a:endParaRPr lang="en-US"/>
        </a:p>
      </dgm:t>
    </dgm:pt>
    <dgm:pt modelId="{E69E1A59-44CE-485A-AF7B-FE1A6669B842}" type="sibTrans" cxnId="{878C0496-2D50-4D89-B195-819F6AE03396}">
      <dgm:prSet/>
      <dgm:spPr/>
      <dgm:t>
        <a:bodyPr/>
        <a:lstStyle/>
        <a:p>
          <a:endParaRPr lang="en-US"/>
        </a:p>
      </dgm:t>
    </dgm:pt>
    <dgm:pt modelId="{A53BCD99-E596-41BC-B25A-226330034D50}" type="pres">
      <dgm:prSet presAssocID="{A3C2D90C-2DF9-48AE-95CF-1FCC5B18E2A9}" presName="Name0" presStyleCnt="0">
        <dgm:presLayoutVars>
          <dgm:dir/>
          <dgm:resizeHandles val="exact"/>
        </dgm:presLayoutVars>
      </dgm:prSet>
      <dgm:spPr/>
    </dgm:pt>
    <dgm:pt modelId="{B6AFAE3C-AAC7-4E77-B318-2D2BD9551652}" type="pres">
      <dgm:prSet presAssocID="{036707F5-7CF3-4D20-A85B-CE09C69B489B}" presName="node" presStyleLbl="node1" presStyleIdx="0" presStyleCnt="3">
        <dgm:presLayoutVars>
          <dgm:bulletEnabled val="1"/>
        </dgm:presLayoutVars>
      </dgm:prSet>
      <dgm:spPr/>
    </dgm:pt>
    <dgm:pt modelId="{E49747C4-4BC3-4B1B-A207-A9E4C1E4BFF9}" type="pres">
      <dgm:prSet presAssocID="{EA3AE22C-4D6E-4DBE-9E30-098AA71B292F}" presName="sibTrans" presStyleLbl="sibTrans2D1" presStyleIdx="0" presStyleCnt="2"/>
      <dgm:spPr/>
    </dgm:pt>
    <dgm:pt modelId="{CB8365AB-2E8A-400B-9878-F60ED77771DD}" type="pres">
      <dgm:prSet presAssocID="{EA3AE22C-4D6E-4DBE-9E30-098AA71B292F}" presName="connectorText" presStyleLbl="sibTrans2D1" presStyleIdx="0" presStyleCnt="2"/>
      <dgm:spPr/>
    </dgm:pt>
    <dgm:pt modelId="{1EC1F99E-21A9-4594-B35A-0C93925C7D2E}" type="pres">
      <dgm:prSet presAssocID="{935CDA5F-BC12-417F-8D8B-A1424F7D813C}" presName="node" presStyleLbl="node1" presStyleIdx="1" presStyleCnt="3">
        <dgm:presLayoutVars>
          <dgm:bulletEnabled val="1"/>
        </dgm:presLayoutVars>
      </dgm:prSet>
      <dgm:spPr/>
    </dgm:pt>
    <dgm:pt modelId="{FB700E0C-F07F-47C7-BFBD-909EC33F0EFB}" type="pres">
      <dgm:prSet presAssocID="{071641C0-0384-4C1B-81E2-C81EA610454F}" presName="sibTrans" presStyleLbl="sibTrans2D1" presStyleIdx="1" presStyleCnt="2"/>
      <dgm:spPr/>
    </dgm:pt>
    <dgm:pt modelId="{3C0870D3-9CB3-4373-B13A-09B6E4E9A813}" type="pres">
      <dgm:prSet presAssocID="{071641C0-0384-4C1B-81E2-C81EA610454F}" presName="connectorText" presStyleLbl="sibTrans2D1" presStyleIdx="1" presStyleCnt="2"/>
      <dgm:spPr/>
    </dgm:pt>
    <dgm:pt modelId="{A1D22894-FEFA-462A-8B15-F8DA8549BC2C}" type="pres">
      <dgm:prSet presAssocID="{AB474C59-B29C-4BFC-993E-ED14C6E80892}" presName="node" presStyleLbl="node1" presStyleIdx="2" presStyleCnt="3">
        <dgm:presLayoutVars>
          <dgm:bulletEnabled val="1"/>
        </dgm:presLayoutVars>
      </dgm:prSet>
      <dgm:spPr/>
    </dgm:pt>
  </dgm:ptLst>
  <dgm:cxnLst>
    <dgm:cxn modelId="{BF153D09-93F6-45CC-BD3B-4E3AA4DA373B}" type="presOf" srcId="{071641C0-0384-4C1B-81E2-C81EA610454F}" destId="{FB700E0C-F07F-47C7-BFBD-909EC33F0EFB}" srcOrd="0" destOrd="0" presId="urn:microsoft.com/office/officeart/2005/8/layout/process1"/>
    <dgm:cxn modelId="{D71DF50F-1B4E-4CEC-818E-9C68BDEF807D}" type="presOf" srcId="{AB474C59-B29C-4BFC-993E-ED14C6E80892}" destId="{A1D22894-FEFA-462A-8B15-F8DA8549BC2C}" srcOrd="0" destOrd="0" presId="urn:microsoft.com/office/officeart/2005/8/layout/process1"/>
    <dgm:cxn modelId="{1CB9AF20-8202-4DCD-82F2-3F559F510057}" srcId="{A3C2D90C-2DF9-48AE-95CF-1FCC5B18E2A9}" destId="{036707F5-7CF3-4D20-A85B-CE09C69B489B}" srcOrd="0" destOrd="0" parTransId="{4AE11F98-ADC7-4AE1-860A-560D99A5A5A9}" sibTransId="{EA3AE22C-4D6E-4DBE-9E30-098AA71B292F}"/>
    <dgm:cxn modelId="{FF3FEA5B-319B-45B9-A826-D82CDB00E013}" type="presOf" srcId="{071641C0-0384-4C1B-81E2-C81EA610454F}" destId="{3C0870D3-9CB3-4373-B13A-09B6E4E9A813}" srcOrd="1" destOrd="0" presId="urn:microsoft.com/office/officeart/2005/8/layout/process1"/>
    <dgm:cxn modelId="{45872548-1E21-4B6D-ACE4-9A770CB38CBB}" type="presOf" srcId="{036707F5-7CF3-4D20-A85B-CE09C69B489B}" destId="{B6AFAE3C-AAC7-4E77-B318-2D2BD9551652}" srcOrd="0" destOrd="0" presId="urn:microsoft.com/office/officeart/2005/8/layout/process1"/>
    <dgm:cxn modelId="{878C0496-2D50-4D89-B195-819F6AE03396}" srcId="{A3C2D90C-2DF9-48AE-95CF-1FCC5B18E2A9}" destId="{AB474C59-B29C-4BFC-993E-ED14C6E80892}" srcOrd="2" destOrd="0" parTransId="{13B270E0-AEF2-4704-B0FB-76D54DD5DBDF}" sibTransId="{E69E1A59-44CE-485A-AF7B-FE1A6669B842}"/>
    <dgm:cxn modelId="{14A6FFBD-9CB2-4AA6-98BB-DB5D0092A420}" type="presOf" srcId="{A3C2D90C-2DF9-48AE-95CF-1FCC5B18E2A9}" destId="{A53BCD99-E596-41BC-B25A-226330034D50}" srcOrd="0" destOrd="0" presId="urn:microsoft.com/office/officeart/2005/8/layout/process1"/>
    <dgm:cxn modelId="{2BB7FEC3-84F7-4B23-AE83-7B304CEF4A7B}" srcId="{A3C2D90C-2DF9-48AE-95CF-1FCC5B18E2A9}" destId="{935CDA5F-BC12-417F-8D8B-A1424F7D813C}" srcOrd="1" destOrd="0" parTransId="{8F6D2B4E-DA26-4DCC-8C55-0328E57855C7}" sibTransId="{071641C0-0384-4C1B-81E2-C81EA610454F}"/>
    <dgm:cxn modelId="{E73419C6-15C4-4E0C-8357-FA8D22DD27D9}" type="presOf" srcId="{EA3AE22C-4D6E-4DBE-9E30-098AA71B292F}" destId="{E49747C4-4BC3-4B1B-A207-A9E4C1E4BFF9}" srcOrd="0" destOrd="0" presId="urn:microsoft.com/office/officeart/2005/8/layout/process1"/>
    <dgm:cxn modelId="{CFCDA8D0-D4CE-422D-BD8B-A8730B9C45E1}" type="presOf" srcId="{935CDA5F-BC12-417F-8D8B-A1424F7D813C}" destId="{1EC1F99E-21A9-4594-B35A-0C93925C7D2E}" srcOrd="0" destOrd="0" presId="urn:microsoft.com/office/officeart/2005/8/layout/process1"/>
    <dgm:cxn modelId="{8E486BE2-DC75-4854-BC27-0AB465F97337}" type="presOf" srcId="{EA3AE22C-4D6E-4DBE-9E30-098AA71B292F}" destId="{CB8365AB-2E8A-400B-9878-F60ED77771DD}" srcOrd="1" destOrd="0" presId="urn:microsoft.com/office/officeart/2005/8/layout/process1"/>
    <dgm:cxn modelId="{1A99E26D-0811-4FE6-9826-31B7F9C9B079}" type="presParOf" srcId="{A53BCD99-E596-41BC-B25A-226330034D50}" destId="{B6AFAE3C-AAC7-4E77-B318-2D2BD9551652}" srcOrd="0" destOrd="0" presId="urn:microsoft.com/office/officeart/2005/8/layout/process1"/>
    <dgm:cxn modelId="{16CFE751-653B-49DC-A230-280F51B70881}" type="presParOf" srcId="{A53BCD99-E596-41BC-B25A-226330034D50}" destId="{E49747C4-4BC3-4B1B-A207-A9E4C1E4BFF9}" srcOrd="1" destOrd="0" presId="urn:microsoft.com/office/officeart/2005/8/layout/process1"/>
    <dgm:cxn modelId="{BB84FC44-2CBF-4781-B661-80D6392D16E0}" type="presParOf" srcId="{E49747C4-4BC3-4B1B-A207-A9E4C1E4BFF9}" destId="{CB8365AB-2E8A-400B-9878-F60ED77771DD}" srcOrd="0" destOrd="0" presId="urn:microsoft.com/office/officeart/2005/8/layout/process1"/>
    <dgm:cxn modelId="{023EB014-6962-4910-8D20-B4E05B9BD313}" type="presParOf" srcId="{A53BCD99-E596-41BC-B25A-226330034D50}" destId="{1EC1F99E-21A9-4594-B35A-0C93925C7D2E}" srcOrd="2" destOrd="0" presId="urn:microsoft.com/office/officeart/2005/8/layout/process1"/>
    <dgm:cxn modelId="{75E07CDC-1953-4F53-B668-0452957838D3}" type="presParOf" srcId="{A53BCD99-E596-41BC-B25A-226330034D50}" destId="{FB700E0C-F07F-47C7-BFBD-909EC33F0EFB}" srcOrd="3" destOrd="0" presId="urn:microsoft.com/office/officeart/2005/8/layout/process1"/>
    <dgm:cxn modelId="{E63657B4-F18D-4543-85C3-FFD27F3BC1C6}" type="presParOf" srcId="{FB700E0C-F07F-47C7-BFBD-909EC33F0EFB}" destId="{3C0870D3-9CB3-4373-B13A-09B6E4E9A813}" srcOrd="0" destOrd="0" presId="urn:microsoft.com/office/officeart/2005/8/layout/process1"/>
    <dgm:cxn modelId="{62DC1570-4BE4-4659-ACCA-B843543B9806}" type="presParOf" srcId="{A53BCD99-E596-41BC-B25A-226330034D50}" destId="{A1D22894-FEFA-462A-8B15-F8DA8549BC2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86BD-0C19-455C-B8F4-3831E5CF1366}">
      <dsp:nvSpPr>
        <dsp:cNvPr id="0" name=""/>
        <dsp:cNvSpPr/>
      </dsp:nvSpPr>
      <dsp:spPr>
        <a:xfrm>
          <a:off x="1501" y="139542"/>
          <a:ext cx="1955106" cy="1955106"/>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196CB4-A968-41E7-ABB4-32F8B7B44E91}">
      <dsp:nvSpPr>
        <dsp:cNvPr id="0" name=""/>
        <dsp:cNvSpPr/>
      </dsp:nvSpPr>
      <dsp:spPr>
        <a:xfrm>
          <a:off x="319774" y="1166765"/>
          <a:ext cx="1955106" cy="22467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Year-round, ongoing age-appropriate assessment</a:t>
          </a:r>
        </a:p>
        <a:p>
          <a:pPr marL="114300" lvl="1" indent="-114300" algn="l" defTabSz="533400">
            <a:lnSpc>
              <a:spcPct val="90000"/>
            </a:lnSpc>
            <a:spcBef>
              <a:spcPct val="0"/>
            </a:spcBef>
            <a:spcAft>
              <a:spcPct val="15000"/>
            </a:spcAft>
            <a:buChar char="•"/>
          </a:pPr>
          <a:r>
            <a:rPr lang="en-US" sz="1200" kern="1200" dirty="0"/>
            <a:t>Strengths</a:t>
          </a:r>
        </a:p>
        <a:p>
          <a:pPr marL="114300" lvl="1" indent="-114300" algn="l" defTabSz="533400">
            <a:lnSpc>
              <a:spcPct val="90000"/>
            </a:lnSpc>
            <a:spcBef>
              <a:spcPct val="0"/>
            </a:spcBef>
            <a:spcAft>
              <a:spcPct val="15000"/>
            </a:spcAft>
            <a:buChar char="•"/>
          </a:pPr>
          <a:r>
            <a:rPr lang="en-US" sz="1200" kern="1200" dirty="0"/>
            <a:t>Needs</a:t>
          </a:r>
        </a:p>
        <a:p>
          <a:pPr marL="114300" lvl="1" indent="-114300" algn="l" defTabSz="533400">
            <a:lnSpc>
              <a:spcPct val="90000"/>
            </a:lnSpc>
            <a:spcBef>
              <a:spcPct val="0"/>
            </a:spcBef>
            <a:spcAft>
              <a:spcPct val="15000"/>
            </a:spcAft>
            <a:buChar char="•"/>
          </a:pPr>
          <a:r>
            <a:rPr lang="en-US" sz="1200" kern="1200" dirty="0"/>
            <a:t>Preferences</a:t>
          </a:r>
        </a:p>
        <a:p>
          <a:pPr marL="114300" lvl="1" indent="-114300" algn="l" defTabSz="533400">
            <a:lnSpc>
              <a:spcPct val="90000"/>
            </a:lnSpc>
            <a:spcBef>
              <a:spcPct val="0"/>
            </a:spcBef>
            <a:spcAft>
              <a:spcPct val="15000"/>
            </a:spcAft>
            <a:buChar char="•"/>
          </a:pPr>
          <a:r>
            <a:rPr lang="en-US" sz="1200" kern="1200" dirty="0"/>
            <a:t>Interests</a:t>
          </a:r>
        </a:p>
      </dsp:txBody>
      <dsp:txXfrm>
        <a:off x="377037" y="1224028"/>
        <a:ext cx="1840580" cy="2132263"/>
      </dsp:txXfrm>
    </dsp:sp>
    <dsp:sp modelId="{3AB6FB6E-4A5A-4719-BA4B-AF6A62A80AE7}">
      <dsp:nvSpPr>
        <dsp:cNvPr id="0" name=""/>
        <dsp:cNvSpPr/>
      </dsp:nvSpPr>
      <dsp:spPr>
        <a:xfrm rot="3858">
          <a:off x="2333204" y="883934"/>
          <a:ext cx="376596" cy="46978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33204" y="977828"/>
        <a:ext cx="263617" cy="281870"/>
      </dsp:txXfrm>
    </dsp:sp>
    <dsp:sp modelId="{BB3EC763-CF53-45DA-A3A2-509FB87BE001}">
      <dsp:nvSpPr>
        <dsp:cNvPr id="0" name=""/>
        <dsp:cNvSpPr/>
      </dsp:nvSpPr>
      <dsp:spPr>
        <a:xfrm>
          <a:off x="3032598" y="142944"/>
          <a:ext cx="1955106" cy="195510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EEA1C-9C50-48D1-909D-10A3E3A62E5B}">
      <dsp:nvSpPr>
        <dsp:cNvPr id="0" name=""/>
        <dsp:cNvSpPr/>
      </dsp:nvSpPr>
      <dsp:spPr>
        <a:xfrm>
          <a:off x="3350872" y="1176971"/>
          <a:ext cx="1955106" cy="223318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TPF - brainstorm</a:t>
          </a:r>
        </a:p>
        <a:p>
          <a:pPr marL="114300" lvl="1" indent="-114300" algn="l" defTabSz="533400">
            <a:lnSpc>
              <a:spcPct val="90000"/>
            </a:lnSpc>
            <a:spcBef>
              <a:spcPct val="0"/>
            </a:spcBef>
            <a:spcAft>
              <a:spcPct val="15000"/>
            </a:spcAft>
            <a:buChar char="•"/>
          </a:pPr>
          <a:r>
            <a:rPr lang="en-US" sz="1200" kern="1200" dirty="0"/>
            <a:t>Vision/PSG</a:t>
          </a:r>
        </a:p>
        <a:p>
          <a:pPr marL="114300" lvl="1" indent="-114300" algn="l" defTabSz="533400">
            <a:lnSpc>
              <a:spcPct val="90000"/>
            </a:lnSpc>
            <a:spcBef>
              <a:spcPct val="0"/>
            </a:spcBef>
            <a:spcAft>
              <a:spcPct val="15000"/>
            </a:spcAft>
            <a:buChar char="•"/>
          </a:pPr>
          <a:r>
            <a:rPr lang="en-US" sz="1200" kern="1200" dirty="0"/>
            <a:t>Disability-Related Needs</a:t>
          </a:r>
        </a:p>
        <a:p>
          <a:pPr marL="114300" lvl="1" indent="-114300" algn="l" defTabSz="533400">
            <a:lnSpc>
              <a:spcPct val="90000"/>
            </a:lnSpc>
            <a:spcBef>
              <a:spcPct val="0"/>
            </a:spcBef>
            <a:spcAft>
              <a:spcPct val="15000"/>
            </a:spcAft>
            <a:buChar char="•"/>
          </a:pPr>
          <a:r>
            <a:rPr lang="en-US" sz="1200" kern="1200" dirty="0"/>
            <a:t>Action Plan</a:t>
          </a:r>
        </a:p>
      </dsp:txBody>
      <dsp:txXfrm>
        <a:off x="3408135" y="1234234"/>
        <a:ext cx="1840580" cy="2118655"/>
      </dsp:txXfrm>
    </dsp:sp>
    <dsp:sp modelId="{B4B19822-7266-4669-8C3E-7B006FA4BB65}">
      <dsp:nvSpPr>
        <dsp:cNvPr id="0" name=""/>
        <dsp:cNvSpPr/>
      </dsp:nvSpPr>
      <dsp:spPr>
        <a:xfrm rot="460">
          <a:off x="5364302" y="885811"/>
          <a:ext cx="376596" cy="46978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64302" y="979760"/>
        <a:ext cx="263617" cy="281870"/>
      </dsp:txXfrm>
    </dsp:sp>
    <dsp:sp modelId="{0B952BEC-E39D-4EE7-9A31-FE5861280FD9}">
      <dsp:nvSpPr>
        <dsp:cNvPr id="0" name=""/>
        <dsp:cNvSpPr/>
      </dsp:nvSpPr>
      <dsp:spPr>
        <a:xfrm>
          <a:off x="6063696" y="143350"/>
          <a:ext cx="1955106" cy="195510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BDAE1-6197-4198-A436-41571908F7B9}">
      <dsp:nvSpPr>
        <dsp:cNvPr id="0" name=""/>
        <dsp:cNvSpPr/>
      </dsp:nvSpPr>
      <dsp:spPr>
        <a:xfrm>
          <a:off x="6381969" y="1178188"/>
          <a:ext cx="1955106" cy="22315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IEP - contract</a:t>
          </a:r>
        </a:p>
        <a:p>
          <a:pPr marL="114300" lvl="1" indent="-114300" algn="l" defTabSz="533400">
            <a:lnSpc>
              <a:spcPct val="90000"/>
            </a:lnSpc>
            <a:spcBef>
              <a:spcPct val="0"/>
            </a:spcBef>
            <a:spcAft>
              <a:spcPct val="15000"/>
            </a:spcAft>
            <a:buChar char="•"/>
          </a:pPr>
          <a:r>
            <a:rPr lang="en-US" sz="1200" kern="1200" dirty="0"/>
            <a:t>Vision</a:t>
          </a:r>
        </a:p>
        <a:p>
          <a:pPr marL="114300" lvl="1" indent="-114300" algn="l" defTabSz="533400">
            <a:lnSpc>
              <a:spcPct val="90000"/>
            </a:lnSpc>
            <a:spcBef>
              <a:spcPct val="0"/>
            </a:spcBef>
            <a:spcAft>
              <a:spcPct val="15000"/>
            </a:spcAft>
            <a:buChar char="•"/>
          </a:pPr>
          <a:r>
            <a:rPr lang="en-US" sz="1200" kern="1200" dirty="0"/>
            <a:t>Concerns</a:t>
          </a:r>
        </a:p>
        <a:p>
          <a:pPr marL="114300" lvl="1" indent="-114300" algn="l" defTabSz="533400">
            <a:lnSpc>
              <a:spcPct val="90000"/>
            </a:lnSpc>
            <a:spcBef>
              <a:spcPct val="0"/>
            </a:spcBef>
            <a:spcAft>
              <a:spcPct val="15000"/>
            </a:spcAft>
            <a:buChar char="•"/>
          </a:pPr>
          <a:r>
            <a:rPr lang="en-US" sz="1200" kern="1200" dirty="0"/>
            <a:t>Assessment</a:t>
          </a:r>
        </a:p>
        <a:p>
          <a:pPr marL="114300" lvl="1" indent="-114300" algn="l" defTabSz="533400">
            <a:lnSpc>
              <a:spcPct val="90000"/>
            </a:lnSpc>
            <a:spcBef>
              <a:spcPct val="0"/>
            </a:spcBef>
            <a:spcAft>
              <a:spcPct val="15000"/>
            </a:spcAft>
            <a:buChar char="•"/>
          </a:pPr>
          <a:r>
            <a:rPr lang="en-US" sz="1200" kern="1200" dirty="0"/>
            <a:t>Supports</a:t>
          </a:r>
        </a:p>
        <a:p>
          <a:pPr marL="114300" lvl="1" indent="-114300" algn="l" defTabSz="533400">
            <a:lnSpc>
              <a:spcPct val="90000"/>
            </a:lnSpc>
            <a:spcBef>
              <a:spcPct val="0"/>
            </a:spcBef>
            <a:spcAft>
              <a:spcPct val="15000"/>
            </a:spcAft>
            <a:buChar char="•"/>
          </a:pPr>
          <a:r>
            <a:rPr lang="en-US" sz="1200" kern="1200" dirty="0"/>
            <a:t>Goals</a:t>
          </a:r>
        </a:p>
        <a:p>
          <a:pPr marL="114300" lvl="1" indent="-114300" algn="l" defTabSz="533400">
            <a:lnSpc>
              <a:spcPct val="90000"/>
            </a:lnSpc>
            <a:spcBef>
              <a:spcPct val="0"/>
            </a:spcBef>
            <a:spcAft>
              <a:spcPct val="15000"/>
            </a:spcAft>
            <a:buChar char="•"/>
          </a:pPr>
          <a:r>
            <a:rPr lang="en-US" sz="1200" kern="1200" dirty="0"/>
            <a:t>Services</a:t>
          </a:r>
        </a:p>
      </dsp:txBody>
      <dsp:txXfrm>
        <a:off x="6439232" y="1235451"/>
        <a:ext cx="1840580" cy="2117032"/>
      </dsp:txXfrm>
    </dsp:sp>
    <dsp:sp modelId="{1755373D-4C79-44EA-921A-47ECDC3E5F14}">
      <dsp:nvSpPr>
        <dsp:cNvPr id="0" name=""/>
        <dsp:cNvSpPr/>
      </dsp:nvSpPr>
      <dsp:spPr>
        <a:xfrm rot="1026">
          <a:off x="8395399" y="886471"/>
          <a:ext cx="376596" cy="469784"/>
        </a:xfrm>
        <a:prstGeom prst="rightArrow">
          <a:avLst>
            <a:gd name="adj1" fmla="val 60000"/>
            <a:gd name="adj2" fmla="val 50000"/>
          </a:avLst>
        </a:prstGeom>
        <a:solidFill>
          <a:srgbClr val="0070C0"/>
        </a:solidFill>
        <a:ln>
          <a:solidFill>
            <a:srgbClr val="0070C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395399" y="980411"/>
        <a:ext cx="263617" cy="281870"/>
      </dsp:txXfrm>
    </dsp:sp>
    <dsp:sp modelId="{021993C9-B63B-4DB4-B24D-EFAACC6225E4}">
      <dsp:nvSpPr>
        <dsp:cNvPr id="0" name=""/>
        <dsp:cNvSpPr/>
      </dsp:nvSpPr>
      <dsp:spPr>
        <a:xfrm>
          <a:off x="9094793" y="144254"/>
          <a:ext cx="1955106" cy="195510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33A6FF-90CD-4EEB-AFF6-9066810AB6B4}">
      <dsp:nvSpPr>
        <dsp:cNvPr id="0" name=""/>
        <dsp:cNvSpPr/>
      </dsp:nvSpPr>
      <dsp:spPr>
        <a:xfrm>
          <a:off x="9413066" y="1180900"/>
          <a:ext cx="1955106" cy="22279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Year-round Implementation</a:t>
          </a:r>
        </a:p>
      </dsp:txBody>
      <dsp:txXfrm>
        <a:off x="9470329" y="1238163"/>
        <a:ext cx="1840580" cy="211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E3C-AAC7-4E77-B318-2D2BD9551652}">
      <dsp:nvSpPr>
        <dsp:cNvPr id="0" name=""/>
        <dsp:cNvSpPr/>
      </dsp:nvSpPr>
      <dsp:spPr>
        <a:xfrm>
          <a:off x="9668" y="64218"/>
          <a:ext cx="2889673" cy="254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information do we </a:t>
          </a:r>
          <a:r>
            <a:rPr lang="en-US" sz="1500" b="1" kern="1200" dirty="0">
              <a:solidFill>
                <a:schemeClr val="accent2"/>
              </a:solidFill>
            </a:rPr>
            <a:t>already have </a:t>
          </a:r>
          <a:r>
            <a:rPr lang="en-US" sz="1500" kern="1200" dirty="0"/>
            <a:t>about this unique student in each transition domain? </a:t>
          </a:r>
        </a:p>
      </dsp:txBody>
      <dsp:txXfrm>
        <a:off x="84253" y="138803"/>
        <a:ext cx="2740503" cy="2397354"/>
      </dsp:txXfrm>
    </dsp:sp>
    <dsp:sp modelId="{E49747C4-4BC3-4B1B-A207-A9E4C1E4BFF9}">
      <dsp:nvSpPr>
        <dsp:cNvPr id="0" name=""/>
        <dsp:cNvSpPr/>
      </dsp:nvSpPr>
      <dsp:spPr>
        <a:xfrm>
          <a:off x="3188308" y="979161"/>
          <a:ext cx="612610" cy="716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88308" y="1122489"/>
        <a:ext cx="428827" cy="429983"/>
      </dsp:txXfrm>
    </dsp:sp>
    <dsp:sp modelId="{1EC1F99E-21A9-4594-B35A-0C93925C7D2E}">
      <dsp:nvSpPr>
        <dsp:cNvPr id="0" name=""/>
        <dsp:cNvSpPr/>
      </dsp:nvSpPr>
      <dsp:spPr>
        <a:xfrm>
          <a:off x="4055210" y="64218"/>
          <a:ext cx="2889673" cy="254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a:t>
          </a:r>
          <a:r>
            <a:rPr lang="en-US" sz="1500" b="0" kern="1200" dirty="0"/>
            <a:t>do we </a:t>
          </a:r>
          <a:r>
            <a:rPr lang="en-US" sz="1500" b="1" kern="1200" dirty="0">
              <a:solidFill>
                <a:schemeClr val="accent2"/>
              </a:solidFill>
            </a:rPr>
            <a:t>need to find out </a:t>
          </a:r>
          <a:r>
            <a:rPr lang="en-US" sz="1500" kern="1200" dirty="0"/>
            <a:t>about this unique student in each transition domain?</a:t>
          </a:r>
        </a:p>
      </dsp:txBody>
      <dsp:txXfrm>
        <a:off x="4129795" y="138803"/>
        <a:ext cx="2740503" cy="2397354"/>
      </dsp:txXfrm>
    </dsp:sp>
    <dsp:sp modelId="{FB700E0C-F07F-47C7-BFBD-909EC33F0EFB}">
      <dsp:nvSpPr>
        <dsp:cNvPr id="0" name=""/>
        <dsp:cNvSpPr/>
      </dsp:nvSpPr>
      <dsp:spPr>
        <a:xfrm>
          <a:off x="7233851" y="979161"/>
          <a:ext cx="612610" cy="716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33851" y="1122489"/>
        <a:ext cx="428827" cy="429983"/>
      </dsp:txXfrm>
    </dsp:sp>
    <dsp:sp modelId="{A1D22894-FEFA-462A-8B15-F8DA8549BC2C}">
      <dsp:nvSpPr>
        <dsp:cNvPr id="0" name=""/>
        <dsp:cNvSpPr/>
      </dsp:nvSpPr>
      <dsp:spPr>
        <a:xfrm>
          <a:off x="8100753" y="64218"/>
          <a:ext cx="2889673" cy="2546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Conduct Transition Assessment</a:t>
          </a:r>
          <a:r>
            <a:rPr lang="en-US" sz="1500" kern="1200" dirty="0"/>
            <a:t>, to obtain needed information in any or all of the domains, as appropriate for each unique student.           </a:t>
          </a:r>
          <a:r>
            <a:rPr lang="en-US" sz="1500" b="1" kern="1200" dirty="0">
              <a:solidFill>
                <a:schemeClr val="accent2"/>
              </a:solidFill>
            </a:rPr>
            <a:t>Not every student needs assessment in every domain, because the IEP Team may already have all of the information it needs.</a:t>
          </a:r>
        </a:p>
      </dsp:txBody>
      <dsp:txXfrm>
        <a:off x="8175338" y="138803"/>
        <a:ext cx="2740503" cy="2397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2021/3/11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2021/3/11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75069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471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9222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8715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77325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extLst>
      <p:ext uri="{BB962C8B-B14F-4D97-AF65-F5344CB8AC3E}">
        <p14:creationId xmlns:p14="http://schemas.microsoft.com/office/powerpoint/2010/main" val="345502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39992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106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23470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650167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458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356075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20354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23689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7637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extLst>
      <p:ext uri="{BB962C8B-B14F-4D97-AF65-F5344CB8AC3E}">
        <p14:creationId xmlns:p14="http://schemas.microsoft.com/office/powerpoint/2010/main" val="134293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3809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01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95773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xfrm>
            <a:off x="688182" y="4338320"/>
            <a:ext cx="5505450" cy="4183380"/>
          </a:xfrm>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5120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Massachusetts Department of Elementary and Secondary Education</a:t>
            </a:r>
          </a:p>
        </p:txBody>
      </p:sp>
      <p:sp>
        <p:nvSpPr>
          <p:cNvPr id="5120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B603A-84F2-45EF-8A53-958B18056468}"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774947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66152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4503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36224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30</a:t>
            </a:fld>
            <a:endParaRPr lang="en-US"/>
          </a:p>
        </p:txBody>
      </p:sp>
    </p:spTree>
    <p:extLst>
      <p:ext uri="{BB962C8B-B14F-4D97-AF65-F5344CB8AC3E}">
        <p14:creationId xmlns:p14="http://schemas.microsoft.com/office/powerpoint/2010/main" val="4234098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等线"/>
            </a:endParaRPr>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31</a:t>
            </a:fld>
            <a:endParaRPr lang="en-US"/>
          </a:p>
        </p:txBody>
      </p:sp>
    </p:spTree>
    <p:extLst>
      <p:ext uri="{BB962C8B-B14F-4D97-AF65-F5344CB8AC3E}">
        <p14:creationId xmlns:p14="http://schemas.microsoft.com/office/powerpoint/2010/main" val="4031375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等线"/>
            </a:endParaRPr>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32</a:t>
            </a:fld>
            <a:endParaRPr lang="en-US"/>
          </a:p>
        </p:txBody>
      </p:sp>
    </p:spTree>
    <p:extLst>
      <p:ext uri="{BB962C8B-B14F-4D97-AF65-F5344CB8AC3E}">
        <p14:creationId xmlns:p14="http://schemas.microsoft.com/office/powerpoint/2010/main" val="2547662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33</a:t>
            </a:fld>
            <a:endParaRPr lang="en-US"/>
          </a:p>
        </p:txBody>
      </p:sp>
    </p:spTree>
    <p:extLst>
      <p:ext uri="{BB962C8B-B14F-4D97-AF65-F5344CB8AC3E}">
        <p14:creationId xmlns:p14="http://schemas.microsoft.com/office/powerpoint/2010/main" val="310389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230563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791293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36</a:t>
            </a:fld>
            <a:endParaRPr lang="en-US"/>
          </a:p>
        </p:txBody>
      </p:sp>
    </p:spTree>
    <p:extLst>
      <p:ext uri="{BB962C8B-B14F-4D97-AF65-F5344CB8AC3E}">
        <p14:creationId xmlns:p14="http://schemas.microsoft.com/office/powerpoint/2010/main" val="3813782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US" dirty="0"/>
          </a:p>
          <a:p>
            <a:pPr marL="232943" indent="-232943"/>
            <a:endParaRPr lang="en-US" baseline="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207176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3419747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123042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655867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63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Massachusetts Department of Elementary and Secondary Education</a:t>
            </a:r>
          </a:p>
        </p:txBody>
      </p:sp>
      <p:sp>
        <p:nvSpPr>
          <p:cNvPr id="563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70DC0D-7118-4CCA-87B4-CC739B5221B3}" type="slidenum">
              <a:rPr lang="en-US" smtClean="0"/>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45</a:t>
            </a:fld>
            <a:endParaRPr lang="en-US"/>
          </a:p>
        </p:txBody>
      </p:sp>
    </p:spTree>
    <p:extLst>
      <p:ext uri="{BB962C8B-B14F-4D97-AF65-F5344CB8AC3E}">
        <p14:creationId xmlns:p14="http://schemas.microsoft.com/office/powerpoint/2010/main" val="262660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46</a:t>
            </a:fld>
            <a:endParaRPr lang="en-US"/>
          </a:p>
        </p:txBody>
      </p:sp>
    </p:spTree>
    <p:extLst>
      <p:ext uri="{BB962C8B-B14F-4D97-AF65-F5344CB8AC3E}">
        <p14:creationId xmlns:p14="http://schemas.microsoft.com/office/powerpoint/2010/main" val="2037159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2854298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939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Massachusetts Department of Elementary and Secondary Education</a:t>
            </a:r>
          </a:p>
        </p:txBody>
      </p:sp>
      <p:sp>
        <p:nvSpPr>
          <p:cNvPr id="5939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FE43E-3EFC-4E06-83C5-7FE052647DD8}" type="slidenum">
              <a:rPr lang="en-US" smtClean="0"/>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等线"/>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192069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227058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1127444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6712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2409129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2512224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4051836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3429097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32731006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57</a:t>
            </a:fld>
            <a:endParaRPr lang="en-US"/>
          </a:p>
        </p:txBody>
      </p:sp>
    </p:spTree>
    <p:extLst>
      <p:ext uri="{BB962C8B-B14F-4D97-AF65-F5344CB8AC3E}">
        <p14:creationId xmlns:p14="http://schemas.microsoft.com/office/powerpoint/2010/main" val="267905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58</a:t>
            </a:fld>
            <a:endParaRPr lang="en-US"/>
          </a:p>
        </p:txBody>
      </p:sp>
    </p:spTree>
    <p:extLst>
      <p:ext uri="{BB962C8B-B14F-4D97-AF65-F5344CB8AC3E}">
        <p14:creationId xmlns:p14="http://schemas.microsoft.com/office/powerpoint/2010/main" val="3780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59</a:t>
            </a:fld>
            <a:endParaRPr lang="en-US"/>
          </a:p>
        </p:txBody>
      </p:sp>
    </p:spTree>
    <p:extLst>
      <p:ext uri="{BB962C8B-B14F-4D97-AF65-F5344CB8AC3E}">
        <p14:creationId xmlns:p14="http://schemas.microsoft.com/office/powerpoint/2010/main" val="39668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589199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2729528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1937455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18426995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129134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38647071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3420093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66</a:t>
            </a:fld>
            <a:endParaRPr lang="zh-CN" altLang="en-US"/>
          </a:p>
        </p:txBody>
      </p:sp>
    </p:spTree>
    <p:extLst>
      <p:ext uri="{BB962C8B-B14F-4D97-AF65-F5344CB8AC3E}">
        <p14:creationId xmlns:p14="http://schemas.microsoft.com/office/powerpoint/2010/main" val="1987278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3587711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68</a:t>
            </a:fld>
            <a:endParaRPr lang="zh-CN" altLang="en-US"/>
          </a:p>
        </p:txBody>
      </p:sp>
    </p:spTree>
    <p:extLst>
      <p:ext uri="{BB962C8B-B14F-4D97-AF65-F5344CB8AC3E}">
        <p14:creationId xmlns:p14="http://schemas.microsoft.com/office/powerpoint/2010/main" val="41787866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69</a:t>
            </a:fld>
            <a:endParaRPr lang="zh-CN" altLang="en-US"/>
          </a:p>
        </p:txBody>
      </p:sp>
    </p:spTree>
    <p:extLst>
      <p:ext uri="{BB962C8B-B14F-4D97-AF65-F5344CB8AC3E}">
        <p14:creationId xmlns:p14="http://schemas.microsoft.com/office/powerpoint/2010/main" val="185729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07B6D014-144A-49AE-AB8C-337A5EF32828}" type="slidenum">
              <a:rPr lang="en-US" smtClean="0"/>
              <a:pPr>
                <a:defRPr/>
              </a:pPr>
              <a:t>7</a:t>
            </a:fld>
            <a:endParaRPr lang="en-US"/>
          </a:p>
        </p:txBody>
      </p:sp>
    </p:spTree>
    <p:extLst>
      <p:ext uri="{BB962C8B-B14F-4D97-AF65-F5344CB8AC3E}">
        <p14:creationId xmlns:p14="http://schemas.microsoft.com/office/powerpoint/2010/main" val="394638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04215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4293782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894710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89762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47694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20323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641273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1445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09170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6891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54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2771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48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3/11/2021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3/11/2021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834661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www.doe.mass.edu/sped/2013/SecondaryTransition/VisualModel.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oe.mass.edu/sfs/family-engagement-framework.pdf#search=%22family%20engagement%22"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emf"/><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ou.edu/education/centers-and-partnerships/zarrow/transition-education-materials/student-directed-transition-plannin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umassmed.edu/contentassets/7ffeebded6274601b3baa4de4a33b630/updated-test-guides/student-led-support-pre-pub.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doe.mass.edu/sped/advisories/2014-4ta.html" TargetMode="External"/><Relationship Id="rId7" Type="http://schemas.openxmlformats.org/officeDocument/2006/relationships/hyperlink" Target="https://fcsn.org/linkcenter/transition-resources/brochures/"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hyperlink" Target="https://www.transitionta.org/system/files/toolkitassessment/AgeAppropriateTransitionAssessmentToolkit2016_COMPLETE_11_21_16.pdf?file=1&amp;type=node&amp;id=1112" TargetMode="External"/><Relationship Id="rId4" Type="http://schemas.openxmlformats.org/officeDocument/2006/relationships/hyperlink" Target="https://transitioncoalition.org/tc-assessment-review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hyperlink" Target="http://www.doe.mass.edu/sped/advisories/2017-1ta.pdf" TargetMode="External"/><Relationship Id="rId3" Type="http://schemas.openxmlformats.org/officeDocument/2006/relationships/hyperlink" Target="http://www.doe.mass.edu/sped/advisories/09_1ta.html" TargetMode="External"/><Relationship Id="rId7" Type="http://schemas.openxmlformats.org/officeDocument/2006/relationships/hyperlink" Target="http://www.doe.mass.edu/sped/advisories/2016-2ta.pdf"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hyperlink" Target="http://www.doe.mass.edu/sped/advisories/2014-4ta.html" TargetMode="External"/><Relationship Id="rId11" Type="http://schemas.openxmlformats.org/officeDocument/2006/relationships/hyperlink" Target="https://www.doe.mass.edu/sped/advisories/2020-1ta.html" TargetMode="External"/><Relationship Id="rId5" Type="http://schemas.openxmlformats.org/officeDocument/2006/relationships/hyperlink" Target="http://www.doe.mass.edu/sped/advisories/13_1ta.html" TargetMode="External"/><Relationship Id="rId10" Type="http://schemas.openxmlformats.org/officeDocument/2006/relationships/hyperlink" Target="https://www.doe.mass.edu/sped/advisories/2018-4ta.html" TargetMode="External"/><Relationship Id="rId4" Type="http://schemas.openxmlformats.org/officeDocument/2006/relationships/hyperlink" Target="http://www.doe.mass.edu/sped/advisories/11_1.html" TargetMode="External"/><Relationship Id="rId9" Type="http://schemas.openxmlformats.org/officeDocument/2006/relationships/hyperlink" Target="http://www.doe.mass.edu/sped/advisories/2018-2.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fcsn.org/linkcenter/transition-resources/brochures/"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9.xml"/><Relationship Id="rId1" Type="http://schemas.openxmlformats.org/officeDocument/2006/relationships/themeOverride" Target="../theme/themeOverride2.xml"/><Relationship Id="rId5" Type="http://schemas.openxmlformats.org/officeDocument/2006/relationships/image" Target="../media/image52.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61.xml"/><Relationship Id="rId7" Type="http://schemas.openxmlformats.org/officeDocument/2006/relationships/image" Target="../media/image55.png"/><Relationship Id="rId2" Type="http://schemas.openxmlformats.org/officeDocument/2006/relationships/slideLayout" Target="../slideLayouts/slideLayout9.xml"/><Relationship Id="rId1" Type="http://schemas.openxmlformats.org/officeDocument/2006/relationships/themeOverride" Target="../theme/themeOverride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62.xml"/><Relationship Id="rId7" Type="http://schemas.openxmlformats.org/officeDocument/2006/relationships/image" Target="../media/image56.png"/><Relationship Id="rId2" Type="http://schemas.openxmlformats.org/officeDocument/2006/relationships/slideLayout" Target="../slideLayouts/slideLayout9.xml"/><Relationship Id="rId1" Type="http://schemas.openxmlformats.org/officeDocument/2006/relationships/themeOverride" Target="../theme/themeOverride4.xml"/><Relationship Id="rId6" Type="http://schemas.openxmlformats.org/officeDocument/2006/relationships/image" Target="../media/image55.png"/><Relationship Id="rId5" Type="http://schemas.openxmlformats.org/officeDocument/2006/relationships/image" Target="../media/image5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xml"/><Relationship Id="rId1" Type="http://schemas.openxmlformats.org/officeDocument/2006/relationships/themeOverride" Target="../theme/themeOverride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xml"/><Relationship Id="rId1" Type="http://schemas.openxmlformats.org/officeDocument/2006/relationships/themeOverride" Target="../theme/themeOverride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9.xml"/><Relationship Id="rId1" Type="http://schemas.openxmlformats.org/officeDocument/2006/relationships/themeOverride" Target="../theme/themeOverride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9.xml"/><Relationship Id="rId1" Type="http://schemas.openxmlformats.org/officeDocument/2006/relationships/themeOverride" Target="../theme/themeOverride8.xml"/><Relationship Id="rId5" Type="http://schemas.openxmlformats.org/officeDocument/2006/relationships/image" Target="../media/image64.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9.xml"/><Relationship Id="rId1" Type="http://schemas.openxmlformats.org/officeDocument/2006/relationships/themeOverride" Target="../theme/themeOverride9.xml"/><Relationship Id="rId6" Type="http://schemas.openxmlformats.org/officeDocument/2006/relationships/image" Target="../media/image63.png"/><Relationship Id="rId5" Type="http://schemas.openxmlformats.org/officeDocument/2006/relationships/image" Target="../media/image65.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9354" y="2339196"/>
            <a:ext cx="6678954" cy="1656272"/>
          </a:xfrm>
        </p:spPr>
        <p:txBody>
          <a:bodyPr/>
          <a:lstStyle/>
          <a:p>
            <a:r>
              <a:rPr lang="en-US" altLang="zh-CN" sz="3800" dirty="0">
                <a:latin typeface="Segoe SemiBold" panose="020B0703040204020203" pitchFamily="34" charset="0"/>
                <a:cs typeface="Segoe SemiBold" panose="020B0703040204020203" pitchFamily="34" charset="0"/>
              </a:rPr>
              <a:t>Secondary Transition Basics for School Professionals</a:t>
            </a:r>
            <a:endParaRPr lang="en-US" sz="3800" dirty="0"/>
          </a:p>
        </p:txBody>
      </p:sp>
      <p:sp>
        <p:nvSpPr>
          <p:cNvPr id="3" name="Subtitle 2"/>
          <p:cNvSpPr>
            <a:spLocks noGrp="1"/>
          </p:cNvSpPr>
          <p:nvPr>
            <p:ph type="subTitle" idx="1"/>
          </p:nvPr>
        </p:nvSpPr>
        <p:spPr>
          <a:xfrm>
            <a:off x="5264989" y="4616095"/>
            <a:ext cx="6659592" cy="826214"/>
          </a:xfrm>
        </p:spPr>
        <p:txBody>
          <a:bodyPr/>
          <a:lstStyle/>
          <a:p>
            <a:r>
              <a:rPr lang="en-US" altLang="zh-CN" dirty="0">
                <a:solidFill>
                  <a:schemeClr val="accent1">
                    <a:lumMod val="50000"/>
                  </a:schemeClr>
                </a:solidFill>
                <a:latin typeface="Segoe"/>
              </a:rPr>
              <a:t>February 25, 2021</a:t>
            </a:r>
            <a:endParaRPr lang="zh-CN" altLang="en-US" dirty="0">
              <a:solidFill>
                <a:schemeClr val="accent1">
                  <a:lumMod val="50000"/>
                </a:schemeClr>
              </a:solidFill>
              <a:latin typeface="Sego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EA4929-4292-447D-8138-4850FDE3483A}"/>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Massachusetts Student-Driven Secondary Transition Model</a:t>
            </a:r>
          </a:p>
        </p:txBody>
      </p:sp>
      <p:pic>
        <p:nvPicPr>
          <p:cNvPr id="10" name="Picture 2" descr="MA Student-Driven Secondary Transition Visual Model. Self-determined student figure follows vision, experiences opportunities through school and community leading to postsecondary success. "/>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a:ext>
            </a:extLst>
          </a:blip>
          <a:srcRect/>
          <a:stretch/>
        </p:blipFill>
        <p:spPr bwMode="auto">
          <a:xfrm>
            <a:off x="1157469" y="571722"/>
            <a:ext cx="9785350" cy="5000625"/>
          </a:xfrm>
          <a:prstGeom prst="round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1400" y="5803681"/>
            <a:ext cx="8496300" cy="646331"/>
          </a:xfrm>
          <a:prstGeom prst="rect">
            <a:avLst/>
          </a:prstGeom>
          <a:noFill/>
        </p:spPr>
        <p:txBody>
          <a:bodyPr wrap="square" rtlCol="0">
            <a:spAutoFit/>
          </a:bodyPr>
          <a:lstStyle/>
          <a:p>
            <a:r>
              <a:rPr lang="en-US" dirty="0">
                <a:hlinkClick r:id="rId4"/>
              </a:rPr>
              <a:t>http://www.doe.mass.edu/sped/2013/SecondaryTransition/VisualModel.pdf</a:t>
            </a: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359745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4D7DA4-05D4-42C2-97F8-FBEBA9F86743}"/>
              </a:ext>
            </a:extLst>
          </p:cNvPr>
          <p:cNvSpPr>
            <a:spLocks noGrp="1"/>
          </p:cNvSpPr>
          <p:nvPr>
            <p:ph type="title"/>
          </p:nvPr>
        </p:nvSpPr>
        <p:spPr/>
        <p:txBody>
          <a:bodyPr/>
          <a:lstStyle/>
          <a:p>
            <a:r>
              <a:rPr lang="en-US" dirty="0"/>
              <a:t>Family engagement</a:t>
            </a:r>
          </a:p>
        </p:txBody>
      </p:sp>
      <p:sp>
        <p:nvSpPr>
          <p:cNvPr id="3" name="TextBox 2"/>
          <p:cNvSpPr txBox="1"/>
          <p:nvPr/>
        </p:nvSpPr>
        <p:spPr>
          <a:xfrm>
            <a:off x="253285" y="1409711"/>
            <a:ext cx="4805980"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t>Take a </a:t>
            </a:r>
            <a:r>
              <a:rPr lang="en-US" sz="2000" b="1" dirty="0">
                <a:solidFill>
                  <a:schemeClr val="accent2"/>
                </a:solidFill>
              </a:rPr>
              <a:t>strengths-based</a:t>
            </a:r>
            <a:r>
              <a:rPr lang="en-US" sz="2000" b="1" dirty="0"/>
              <a:t> </a:t>
            </a:r>
            <a:r>
              <a:rPr lang="en-US" sz="2000" dirty="0">
                <a:solidFill>
                  <a:srgbClr val="002060"/>
                </a:solidFill>
              </a:rPr>
              <a:t>approach</a:t>
            </a:r>
            <a:r>
              <a:rPr lang="en-US" sz="2000" dirty="0"/>
              <a:t> that is </a:t>
            </a:r>
            <a:r>
              <a:rPr lang="en-US" sz="2000" b="1" dirty="0">
                <a:solidFill>
                  <a:schemeClr val="accent2"/>
                </a:solidFill>
              </a:rPr>
              <a:t>culturally and linguistically responsive</a:t>
            </a:r>
            <a:r>
              <a:rPr lang="en-US" sz="2000" dirty="0"/>
              <a:t>. Throughout the school year, how do you: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t>Recognize the strengths of families?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t>Acknowledge, respect, and learn from individual and group differences?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t>Consider family preferences while adapting practices?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t>Share decision-making with family members?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t>Approach families as equal and reciprocal partners?</a:t>
            </a:r>
            <a:endParaRPr kumimoji="0" lang="en-US" sz="20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5" name="TextBox 4">
            <a:extLst>
              <a:ext uri="{FF2B5EF4-FFF2-40B4-BE49-F238E27FC236}">
                <a16:creationId xmlns:a16="http://schemas.microsoft.com/office/drawing/2014/main" id="{8C59AA9B-C4D8-46B4-91FE-DB4ACB9ACFA6}"/>
              </a:ext>
            </a:extLst>
          </p:cNvPr>
          <p:cNvSpPr txBox="1"/>
          <p:nvPr/>
        </p:nvSpPr>
        <p:spPr>
          <a:xfrm>
            <a:off x="567743" y="5889169"/>
            <a:ext cx="10104795" cy="523220"/>
          </a:xfrm>
          <a:prstGeom prst="rect">
            <a:avLst/>
          </a:prstGeom>
          <a:noFill/>
        </p:spPr>
        <p:txBody>
          <a:bodyPr wrap="square" rtlCol="0">
            <a:spAutoFit/>
          </a:bodyPr>
          <a:lstStyle/>
          <a:p>
            <a:r>
              <a:rPr lang="en-US" sz="1400" dirty="0"/>
              <a:t>STRENGTHENING PARTNERSHIPS:  A Framework for Prenatal through Young Adulthood Family Engagement in Massachusetts, </a:t>
            </a:r>
            <a:r>
              <a:rPr lang="en-US" sz="1400" dirty="0">
                <a:hlinkClick r:id="rId3"/>
              </a:rPr>
              <a:t>https://www.doe.mass.edu/sfs/family-engagement-framework.pdf#search=%22family%20engagement%22</a:t>
            </a:r>
            <a:r>
              <a:rPr lang="en-US" sz="1400" dirty="0"/>
              <a:t> </a:t>
            </a:r>
          </a:p>
        </p:txBody>
      </p:sp>
      <p:pic>
        <p:nvPicPr>
          <p:cNvPr id="4" name="Picture 3" descr="Six family members close together and smiling for the camer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6872" y="1157250"/>
            <a:ext cx="6811843" cy="4543499"/>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418760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AF100-CA06-4423-9E86-BF5192447251}"/>
              </a:ext>
            </a:extLst>
          </p:cNvPr>
          <p:cNvSpPr>
            <a:spLocks noGrp="1"/>
          </p:cNvSpPr>
          <p:nvPr>
            <p:ph type="title"/>
          </p:nvPr>
        </p:nvSpPr>
        <p:spPr/>
        <p:txBody>
          <a:bodyPr/>
          <a:lstStyle/>
          <a:p>
            <a:r>
              <a:rPr lang="en-US" dirty="0"/>
              <a:t>Self-determination is essential. Research has spoken.</a:t>
            </a:r>
          </a:p>
        </p:txBody>
      </p:sp>
      <p:sp>
        <p:nvSpPr>
          <p:cNvPr id="4" name="Content Placeholder 3">
            <a:extLst>
              <a:ext uri="{FF2B5EF4-FFF2-40B4-BE49-F238E27FC236}">
                <a16:creationId xmlns:a16="http://schemas.microsoft.com/office/drawing/2014/main" id="{51C6054C-82FF-42E0-ABC3-2D8F1260CDCC}"/>
              </a:ext>
            </a:extLst>
          </p:cNvPr>
          <p:cNvSpPr>
            <a:spLocks noGrp="1"/>
          </p:cNvSpPr>
          <p:nvPr>
            <p:ph idx="1"/>
          </p:nvPr>
        </p:nvSpPr>
        <p:spPr>
          <a:xfrm>
            <a:off x="5057840" y="1198572"/>
            <a:ext cx="6686912" cy="4633268"/>
          </a:xfrm>
        </p:spPr>
        <p:txBody>
          <a:bodyPr/>
          <a:lstStyle/>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Throughout the school year, how do you support students to: </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Understand, evaluate, and express their strengths and challenges to a variety of adults and peers, across environments?</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Track their own progress?</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Find and benefit from a supportive mentor?</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r>
              <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Know their rights under the law?</a:t>
            </a:r>
            <a:endParaRPr kumimoji="0" lang="en-US" sz="28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p:txBody>
      </p:sp>
      <p:pic>
        <p:nvPicPr>
          <p:cNvPr id="6" name="Picture 5" descr="Little girl dressed as a superhero with arm raised to fly and triumph">
            <a:extLst>
              <a:ext uri="{FF2B5EF4-FFF2-40B4-BE49-F238E27FC236}">
                <a16:creationId xmlns:a16="http://schemas.microsoft.com/office/drawing/2014/main" id="{83849D96-7249-47B8-9E16-FB5AC2D155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248" y="1632740"/>
            <a:ext cx="4610592" cy="4629410"/>
          </a:xfrm>
          <a:prstGeom prst="rect">
            <a:avLst/>
          </a:prstGeom>
        </p:spPr>
      </p:pic>
      <p:sp>
        <p:nvSpPr>
          <p:cNvPr id="2" name="Slide Number Placeholder 1">
            <a:extLst>
              <a:ext uri="{FF2B5EF4-FFF2-40B4-BE49-F238E27FC236}">
                <a16:creationId xmlns:a16="http://schemas.microsoft.com/office/drawing/2014/main" id="{0A4FAC2E-2A0C-4E0D-9889-3FF887E50DD3}"/>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263032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CA09-FFDD-49DD-9FDD-E04DBF0245AF}"/>
              </a:ext>
            </a:extLst>
          </p:cNvPr>
          <p:cNvSpPr>
            <a:spLocks noGrp="1"/>
          </p:cNvSpPr>
          <p:nvPr>
            <p:ph type="title"/>
          </p:nvPr>
        </p:nvSpPr>
        <p:spPr/>
        <p:txBody>
          <a:bodyPr/>
          <a:lstStyle/>
          <a:p>
            <a:r>
              <a:rPr lang="en-US" dirty="0"/>
              <a:t>Voices of students one year after exit (Indicator 14 survey 2020)</a:t>
            </a:r>
          </a:p>
        </p:txBody>
      </p:sp>
      <p:sp>
        <p:nvSpPr>
          <p:cNvPr id="3" name="Content Placeholder 2">
            <a:extLst>
              <a:ext uri="{FF2B5EF4-FFF2-40B4-BE49-F238E27FC236}">
                <a16:creationId xmlns:a16="http://schemas.microsoft.com/office/drawing/2014/main" id="{D0E1E7BD-AC23-4211-83CD-D46A4523E978}"/>
              </a:ext>
            </a:extLst>
          </p:cNvPr>
          <p:cNvSpPr>
            <a:spLocks noGrp="1"/>
          </p:cNvSpPr>
          <p:nvPr>
            <p:ph idx="1"/>
          </p:nvPr>
        </p:nvSpPr>
        <p:spPr/>
        <p:txBody>
          <a:bodyPr/>
          <a:lstStyle/>
          <a:p>
            <a:r>
              <a:rPr lang="en-US" sz="2400" dirty="0"/>
              <a:t>Never be afraid to ask/get help whenever you feel you need the help. Getting help isn't because there's something wrong with you, it's because there is a new door to explore and acknowledge.</a:t>
            </a:r>
          </a:p>
          <a:p>
            <a:r>
              <a:rPr lang="en-US" sz="2400" dirty="0"/>
              <a:t>Don't let the outside world get to you. Pave your own road; it will make you happy. </a:t>
            </a:r>
          </a:p>
          <a:p>
            <a:r>
              <a:rPr lang="en-US" sz="2400" dirty="0"/>
              <a:t>I needed to learn more independence earlier on.</a:t>
            </a:r>
          </a:p>
          <a:p>
            <a:r>
              <a:rPr lang="en-US" sz="2400" dirty="0"/>
              <a:t>The support you get in high school is not found in college so try to do more things on your own </a:t>
            </a:r>
          </a:p>
          <a:p>
            <a:r>
              <a:rPr lang="en-US" sz="2400" dirty="0"/>
              <a:t>Have a plan, or at least a start of one, for after high school.</a:t>
            </a:r>
          </a:p>
          <a:p>
            <a:r>
              <a:rPr lang="en-US" sz="2400" dirty="0"/>
              <a:t>The one thing that I would suggest to other students to be ready for adult life is always work hard, never give up and never lose your passion for what you like to do.</a:t>
            </a:r>
          </a:p>
          <a:p>
            <a:endParaRPr lang="en-US" sz="2400" dirty="0"/>
          </a:p>
          <a:p>
            <a:endParaRPr lang="en-US" dirty="0"/>
          </a:p>
        </p:txBody>
      </p:sp>
      <p:sp>
        <p:nvSpPr>
          <p:cNvPr id="4" name="Slide Number Placeholder 3">
            <a:extLst>
              <a:ext uri="{FF2B5EF4-FFF2-40B4-BE49-F238E27FC236}">
                <a16:creationId xmlns:a16="http://schemas.microsoft.com/office/drawing/2014/main" id="{CBD3CF4A-D123-49AB-A5FF-E0E7D3163BF6}"/>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242582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425392"/>
            <a:ext cx="7924800" cy="513799"/>
          </a:xfrm>
        </p:spPr>
        <p:txBody>
          <a:bodyPr>
            <a:normAutofit/>
          </a:bodyPr>
          <a:lstStyle/>
          <a:p>
            <a:r>
              <a:rPr lang="en-US" dirty="0"/>
              <a:t>An All-Student Perspective</a:t>
            </a:r>
          </a:p>
        </p:txBody>
      </p:sp>
      <p:sp>
        <p:nvSpPr>
          <p:cNvPr id="3" name="Content Placeholder 2"/>
          <p:cNvSpPr>
            <a:spLocks noGrp="1"/>
          </p:cNvSpPr>
          <p:nvPr>
            <p:ph idx="1"/>
          </p:nvPr>
        </p:nvSpPr>
        <p:spPr>
          <a:xfrm>
            <a:off x="494619" y="1250540"/>
            <a:ext cx="10940405" cy="2266383"/>
          </a:xfrm>
        </p:spPr>
        <p:txBody>
          <a:bodyPr>
            <a:normAutofit/>
          </a:bodyPr>
          <a:lstStyle/>
          <a:p>
            <a:pPr>
              <a:spcAft>
                <a:spcPts val="600"/>
              </a:spcAft>
            </a:pPr>
            <a:r>
              <a:rPr lang="en-US" sz="2400" dirty="0"/>
              <a:t>What experiences would a student without disabilities be expected to have?</a:t>
            </a:r>
          </a:p>
          <a:p>
            <a:r>
              <a:rPr lang="en-US" sz="2400" dirty="0"/>
              <a:t>These set the standard for the kinds of experiences that students with disabilities can have, with greater or lesser levels of support, based on each student’s individual needs, strengths, preferences, and interests.</a:t>
            </a: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grpSp>
        <p:nvGrpSpPr>
          <p:cNvPr id="6" name="Group 5" descr="Numerous activities: spending money, playing basketball, healthcare, dance, singing, going to the beach, shopping for groceries.">
            <a:extLst>
              <a:ext uri="{FF2B5EF4-FFF2-40B4-BE49-F238E27FC236}">
                <a16:creationId xmlns:a16="http://schemas.microsoft.com/office/drawing/2014/main" id="{1C378429-B9F4-4E27-A9F5-F2BDA0F1B509}"/>
              </a:ext>
            </a:extLst>
          </p:cNvPr>
          <p:cNvGrpSpPr/>
          <p:nvPr/>
        </p:nvGrpSpPr>
        <p:grpSpPr>
          <a:xfrm>
            <a:off x="1647154" y="3307582"/>
            <a:ext cx="8635334" cy="2822575"/>
            <a:chOff x="152400" y="0"/>
            <a:chExt cx="8635334" cy="2822575"/>
          </a:xfrm>
        </p:grpSpPr>
        <p:pic>
          <p:nvPicPr>
            <p:cNvPr id="7" name="Picture 12" descr="C:\Users\acg\AppData\Local\Microsoft\Windows\Temporary Internet Files\Low\Content.IE5\3E0M5BB7\MP910216390[1].PNG">
              <a:extLst>
                <a:ext uri="{FF2B5EF4-FFF2-40B4-BE49-F238E27FC236}">
                  <a16:creationId xmlns:a16="http://schemas.microsoft.com/office/drawing/2014/main" id="{8F323025-A6A3-422C-A7C5-C74FDA073597}"/>
                </a:ext>
              </a:extLst>
            </p:cNvPr>
            <p:cNvPicPr>
              <a:picLocks noChangeAspect="1" noChangeArrowheads="1"/>
            </p:cNvPicPr>
            <p:nvPr/>
          </p:nvPicPr>
          <p:blipFill>
            <a:blip r:embed="rId3" cstate="screen"/>
            <a:srcRect l="11572" r="11572" b="15915"/>
            <a:stretch>
              <a:fillRect/>
            </a:stretch>
          </p:blipFill>
          <p:spPr bwMode="auto">
            <a:xfrm>
              <a:off x="5562600" y="0"/>
              <a:ext cx="2158583" cy="2057400"/>
            </a:xfrm>
            <a:prstGeom prst="rect">
              <a:avLst/>
            </a:prstGeom>
            <a:noFill/>
          </p:spPr>
        </p:pic>
        <p:pic>
          <p:nvPicPr>
            <p:cNvPr id="8" name="Picture 7">
              <a:extLst>
                <a:ext uri="{FF2B5EF4-FFF2-40B4-BE49-F238E27FC236}">
                  <a16:creationId xmlns:a16="http://schemas.microsoft.com/office/drawing/2014/main" id="{2B50CBB4-AC83-4299-9FD1-0ADE8CF3B831}"/>
                </a:ext>
              </a:extLst>
            </p:cNvPr>
            <p:cNvPicPr>
              <a:picLocks noChangeAspect="1" noChangeArrowheads="1"/>
            </p:cNvPicPr>
            <p:nvPr/>
          </p:nvPicPr>
          <p:blipFill>
            <a:blip r:embed="rId4" cstate="screen"/>
            <a:srcRect/>
            <a:stretch>
              <a:fillRect/>
            </a:stretch>
          </p:blipFill>
          <p:spPr bwMode="auto">
            <a:xfrm>
              <a:off x="152400" y="609600"/>
              <a:ext cx="3566772" cy="2194560"/>
            </a:xfrm>
            <a:prstGeom prst="rect">
              <a:avLst/>
            </a:prstGeom>
            <a:noFill/>
            <a:ln w="9525">
              <a:noFill/>
              <a:miter lim="800000"/>
              <a:headEnd/>
              <a:tailEnd/>
            </a:ln>
            <a:effectLst/>
          </p:spPr>
        </p:pic>
        <p:pic>
          <p:nvPicPr>
            <p:cNvPr id="9" name="Picture 5">
              <a:extLst>
                <a:ext uri="{FF2B5EF4-FFF2-40B4-BE49-F238E27FC236}">
                  <a16:creationId xmlns:a16="http://schemas.microsoft.com/office/drawing/2014/main" id="{3A776EA9-273D-473E-BF85-296C6C077927}"/>
                </a:ext>
              </a:extLst>
            </p:cNvPr>
            <p:cNvPicPr>
              <a:picLocks noChangeAspect="1" noChangeArrowheads="1"/>
            </p:cNvPicPr>
            <p:nvPr/>
          </p:nvPicPr>
          <p:blipFill>
            <a:blip r:embed="rId5" cstate="screen"/>
            <a:srcRect/>
            <a:stretch>
              <a:fillRect/>
            </a:stretch>
          </p:blipFill>
          <p:spPr bwMode="auto">
            <a:xfrm>
              <a:off x="2057400" y="228600"/>
              <a:ext cx="1685925" cy="2054225"/>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13BD6687-CFB8-45F7-8C67-47609B4634D6}"/>
                </a:ext>
              </a:extLst>
            </p:cNvPr>
            <p:cNvPicPr>
              <a:picLocks noChangeAspect="1" noChangeArrowheads="1"/>
            </p:cNvPicPr>
            <p:nvPr/>
          </p:nvPicPr>
          <p:blipFill>
            <a:blip r:embed="rId6" cstate="screen"/>
            <a:srcRect/>
            <a:stretch>
              <a:fillRect/>
            </a:stretch>
          </p:blipFill>
          <p:spPr bwMode="auto">
            <a:xfrm>
              <a:off x="4572000" y="1828800"/>
              <a:ext cx="1562101" cy="990600"/>
            </a:xfrm>
            <a:prstGeom prst="rect">
              <a:avLst/>
            </a:prstGeom>
            <a:noFill/>
            <a:ln w="9525">
              <a:noFill/>
              <a:miter lim="800000"/>
              <a:headEnd/>
              <a:tailEnd/>
            </a:ln>
            <a:effectLst/>
          </p:spPr>
        </p:pic>
        <p:pic>
          <p:nvPicPr>
            <p:cNvPr id="11" name="Picture 8">
              <a:extLst>
                <a:ext uri="{FF2B5EF4-FFF2-40B4-BE49-F238E27FC236}">
                  <a16:creationId xmlns:a16="http://schemas.microsoft.com/office/drawing/2014/main" id="{2D182BAF-69E1-4983-A452-461F060BEF6F}"/>
                </a:ext>
              </a:extLst>
            </p:cNvPr>
            <p:cNvPicPr>
              <a:picLocks noChangeAspect="1" noChangeArrowheads="1"/>
            </p:cNvPicPr>
            <p:nvPr/>
          </p:nvPicPr>
          <p:blipFill>
            <a:blip r:embed="rId7" cstate="screen"/>
            <a:srcRect/>
            <a:stretch>
              <a:fillRect/>
            </a:stretch>
          </p:blipFill>
          <p:spPr bwMode="auto">
            <a:xfrm>
              <a:off x="4191000" y="304800"/>
              <a:ext cx="1393825" cy="1393825"/>
            </a:xfrm>
            <a:prstGeom prst="rect">
              <a:avLst/>
            </a:prstGeom>
            <a:noFill/>
            <a:ln w="9525">
              <a:noFill/>
              <a:miter lim="800000"/>
              <a:headEnd/>
              <a:tailEnd/>
            </a:ln>
            <a:effectLst/>
          </p:spPr>
        </p:pic>
        <p:pic>
          <p:nvPicPr>
            <p:cNvPr id="12" name="Picture 9">
              <a:extLst>
                <a:ext uri="{FF2B5EF4-FFF2-40B4-BE49-F238E27FC236}">
                  <a16:creationId xmlns:a16="http://schemas.microsoft.com/office/drawing/2014/main" id="{71AB7BB9-4AE2-4D95-A889-72F800D2043E}"/>
                </a:ext>
              </a:extLst>
            </p:cNvPr>
            <p:cNvPicPr>
              <a:picLocks noChangeAspect="1" noChangeArrowheads="1"/>
            </p:cNvPicPr>
            <p:nvPr/>
          </p:nvPicPr>
          <p:blipFill>
            <a:blip r:embed="rId8" cstate="screen"/>
            <a:srcRect/>
            <a:stretch>
              <a:fillRect/>
            </a:stretch>
          </p:blipFill>
          <p:spPr bwMode="auto">
            <a:xfrm>
              <a:off x="1447800" y="1143000"/>
              <a:ext cx="818885" cy="831517"/>
            </a:xfrm>
            <a:prstGeom prst="rect">
              <a:avLst/>
            </a:prstGeom>
            <a:noFill/>
            <a:ln w="9525">
              <a:noFill/>
              <a:miter lim="800000"/>
              <a:headEnd/>
              <a:tailEnd/>
            </a:ln>
            <a:effectLst/>
          </p:spPr>
        </p:pic>
        <p:pic>
          <p:nvPicPr>
            <p:cNvPr id="13" name="Picture 10">
              <a:extLst>
                <a:ext uri="{FF2B5EF4-FFF2-40B4-BE49-F238E27FC236}">
                  <a16:creationId xmlns:a16="http://schemas.microsoft.com/office/drawing/2014/main" id="{39BC53F7-C4FD-4877-8707-98D21D81E498}"/>
                </a:ext>
              </a:extLst>
            </p:cNvPr>
            <p:cNvPicPr>
              <a:picLocks noChangeAspect="1" noChangeArrowheads="1"/>
            </p:cNvPicPr>
            <p:nvPr/>
          </p:nvPicPr>
          <p:blipFill>
            <a:blip r:embed="rId9" cstate="screen"/>
            <a:srcRect/>
            <a:stretch>
              <a:fillRect/>
            </a:stretch>
          </p:blipFill>
          <p:spPr bwMode="auto">
            <a:xfrm>
              <a:off x="6705600" y="1371600"/>
              <a:ext cx="2082134" cy="1393825"/>
            </a:xfrm>
            <a:prstGeom prst="rect">
              <a:avLst/>
            </a:prstGeom>
            <a:noFill/>
            <a:ln w="9525">
              <a:noFill/>
              <a:miter lim="800000"/>
              <a:headEnd/>
              <a:tailEnd/>
            </a:ln>
            <a:effectLst/>
          </p:spPr>
        </p:pic>
        <p:pic>
          <p:nvPicPr>
            <p:cNvPr id="14" name="Picture 11">
              <a:extLst>
                <a:ext uri="{FF2B5EF4-FFF2-40B4-BE49-F238E27FC236}">
                  <a16:creationId xmlns:a16="http://schemas.microsoft.com/office/drawing/2014/main" id="{DD7466C7-CC6E-4738-A23C-475042F0192C}"/>
                </a:ext>
              </a:extLst>
            </p:cNvPr>
            <p:cNvPicPr>
              <a:picLocks noChangeAspect="1" noChangeArrowheads="1"/>
            </p:cNvPicPr>
            <p:nvPr/>
          </p:nvPicPr>
          <p:blipFill>
            <a:blip r:embed="rId10" cstate="screen"/>
            <a:srcRect/>
            <a:stretch>
              <a:fillRect/>
            </a:stretch>
          </p:blipFill>
          <p:spPr bwMode="auto">
            <a:xfrm>
              <a:off x="3124200" y="990600"/>
              <a:ext cx="1189545" cy="1831975"/>
            </a:xfrm>
            <a:prstGeom prst="rect">
              <a:avLst/>
            </a:prstGeom>
            <a:noFill/>
            <a:ln w="9525">
              <a:noFill/>
              <a:miter lim="800000"/>
              <a:headEnd/>
              <a:tailEnd/>
            </a:ln>
            <a:effectLst/>
          </p:spPr>
        </p:pic>
      </p:grpSp>
    </p:spTree>
    <p:extLst>
      <p:ext uri="{BB962C8B-B14F-4D97-AF65-F5344CB8AC3E}">
        <p14:creationId xmlns:p14="http://schemas.microsoft.com/office/powerpoint/2010/main" val="166055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99A7-CE05-400B-A6BD-94358448ED88}"/>
              </a:ext>
            </a:extLst>
          </p:cNvPr>
          <p:cNvSpPr>
            <a:spLocks noGrp="1"/>
          </p:cNvSpPr>
          <p:nvPr>
            <p:ph type="title"/>
          </p:nvPr>
        </p:nvSpPr>
        <p:spPr/>
        <p:txBody>
          <a:bodyPr/>
          <a:lstStyle/>
          <a:p>
            <a:r>
              <a:rPr lang="en-US" dirty="0"/>
              <a:t>Please take time to reflect for five minutes.</a:t>
            </a:r>
          </a:p>
        </p:txBody>
      </p:sp>
      <p:sp>
        <p:nvSpPr>
          <p:cNvPr id="3" name="Content Placeholder 2">
            <a:extLst>
              <a:ext uri="{FF2B5EF4-FFF2-40B4-BE49-F238E27FC236}">
                <a16:creationId xmlns:a16="http://schemas.microsoft.com/office/drawing/2014/main" id="{30460824-870E-49BB-911B-3D3F1DC46D92}"/>
              </a:ext>
            </a:extLst>
          </p:cNvPr>
          <p:cNvSpPr>
            <a:spLocks noGrp="1"/>
          </p:cNvSpPr>
          <p:nvPr>
            <p:ph idx="1"/>
          </p:nvPr>
        </p:nvSpPr>
        <p:spPr>
          <a:xfrm>
            <a:off x="567743" y="1941601"/>
            <a:ext cx="4937707" cy="3627347"/>
          </a:xfrm>
        </p:spPr>
        <p:txBody>
          <a:bodyPr vert="horz" lIns="91440" tIns="45720" rIns="91440" bIns="45720" rtlCol="0" anchor="t">
            <a:noAutofit/>
          </a:bodyPr>
          <a:lstStyle/>
          <a:p>
            <a:r>
              <a:rPr lang="en-US" dirty="0">
                <a:latin typeface="Segoe UI"/>
                <a:cs typeface="Segoe UI"/>
              </a:rPr>
              <a:t>Which fundamental concepts resonate with you and your colleagues?</a:t>
            </a:r>
          </a:p>
          <a:p>
            <a:r>
              <a:rPr lang="en-US" dirty="0"/>
              <a:t>In what areas can you grow?</a:t>
            </a:r>
          </a:p>
        </p:txBody>
      </p:sp>
      <p:sp>
        <p:nvSpPr>
          <p:cNvPr id="4" name="Slide Number Placeholder 3">
            <a:extLst>
              <a:ext uri="{FF2B5EF4-FFF2-40B4-BE49-F238E27FC236}">
                <a16:creationId xmlns:a16="http://schemas.microsoft.com/office/drawing/2014/main" id="{42C61B54-ADCB-417A-91FF-EB0C463ED8E3}"/>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5" name="Picture 4" descr="Teenager wearing hijab and smiling">
            <a:extLst>
              <a:ext uri="{FF2B5EF4-FFF2-40B4-BE49-F238E27FC236}">
                <a16:creationId xmlns:a16="http://schemas.microsoft.com/office/drawing/2014/main" id="{0B10671C-B3E4-4B14-B9B0-78D899687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9521" y="1340688"/>
            <a:ext cx="6329194" cy="4829175"/>
          </a:xfrm>
          <a:prstGeom prst="rect">
            <a:avLst/>
          </a:prstGeom>
        </p:spPr>
      </p:pic>
    </p:spTree>
    <p:extLst>
      <p:ext uri="{BB962C8B-B14F-4D97-AF65-F5344CB8AC3E}">
        <p14:creationId xmlns:p14="http://schemas.microsoft.com/office/powerpoint/2010/main" val="49633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8BA5-BC71-4EB9-BFB5-7D56921F0B6B}"/>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Secondary Transition Overview</a:t>
            </a:r>
          </a:p>
        </p:txBody>
      </p:sp>
      <p:sp>
        <p:nvSpPr>
          <p:cNvPr id="5" name="TextBox 4"/>
          <p:cNvSpPr txBox="1"/>
          <p:nvPr/>
        </p:nvSpPr>
        <p:spPr>
          <a:xfrm>
            <a:off x="745066" y="1100667"/>
            <a:ext cx="56557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03B6A"/>
                </a:solidFill>
                <a:effectLst/>
                <a:uLnTx/>
                <a:uFillTx/>
                <a:latin typeface="Segoe UI Semibold"/>
                <a:ea typeface="+mn-ea"/>
                <a:cs typeface="+mn-cs"/>
              </a:rPr>
              <a:t>Secondary Transition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3607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Secondary transition services in federal law</a:t>
            </a:r>
          </a:p>
        </p:txBody>
      </p:sp>
      <p:sp>
        <p:nvSpPr>
          <p:cNvPr id="3" name="Content Placeholder 2"/>
          <p:cNvSpPr>
            <a:spLocks noGrp="1"/>
          </p:cNvSpPr>
          <p:nvPr>
            <p:ph idx="1"/>
          </p:nvPr>
        </p:nvSpPr>
        <p:spPr/>
        <p:txBody>
          <a:bodyPr/>
          <a:lstStyle/>
          <a:p>
            <a:r>
              <a:rPr lang="en-US" dirty="0"/>
              <a:t>A </a:t>
            </a:r>
            <a:r>
              <a:rPr lang="en-US" b="1" dirty="0">
                <a:solidFill>
                  <a:schemeClr val="accent2"/>
                </a:solidFill>
              </a:rPr>
              <a:t>coordinated</a:t>
            </a:r>
            <a:r>
              <a:rPr lang="en-US" dirty="0"/>
              <a:t> </a:t>
            </a:r>
            <a:r>
              <a:rPr lang="en-US" b="1" dirty="0">
                <a:solidFill>
                  <a:schemeClr val="accent2"/>
                </a:solidFill>
              </a:rPr>
              <a:t>set of activities </a:t>
            </a:r>
            <a:r>
              <a:rPr lang="en-US" dirty="0"/>
              <a:t>for a child with a disability that is designed to be within a </a:t>
            </a:r>
            <a:r>
              <a:rPr lang="en-US" b="1" dirty="0">
                <a:solidFill>
                  <a:schemeClr val="accent2"/>
                </a:solidFill>
              </a:rPr>
              <a:t>results-oriented</a:t>
            </a:r>
            <a:r>
              <a:rPr lang="en-US" dirty="0"/>
              <a:t> process, that is focused on improving the </a:t>
            </a:r>
            <a:r>
              <a:rPr lang="en-US" b="1" dirty="0">
                <a:solidFill>
                  <a:schemeClr val="accent2"/>
                </a:solidFill>
              </a:rPr>
              <a:t>academic and functional achievement</a:t>
            </a:r>
            <a:r>
              <a:rPr lang="en-US" dirty="0"/>
              <a:t> of the child with a disability to </a:t>
            </a:r>
            <a:r>
              <a:rPr lang="en-US" b="1" dirty="0">
                <a:solidFill>
                  <a:schemeClr val="accent2"/>
                </a:solidFill>
              </a:rPr>
              <a:t>facilitate the child’s movement from school to post-school activities</a:t>
            </a:r>
            <a:r>
              <a:rPr lang="en-US" dirty="0"/>
              <a:t>, including postsecondary education, vocational education, integrated employment (including supported employment), continuing and adult education, adult services, independent living, or community participation.</a:t>
            </a:r>
          </a:p>
          <a:p>
            <a:pPr marL="0" indent="0">
              <a:buNone/>
            </a:pPr>
            <a:r>
              <a:rPr lang="en-US" sz="2000" dirty="0"/>
              <a:t>								-- IDEA 2004: 34 CFR 300.43 (a)(1)</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152945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coordinated set of activities </a:t>
            </a:r>
            <a:r>
              <a:rPr lang="en-US" sz="3200" b="1" dirty="0"/>
              <a:t>must</a:t>
            </a:r>
            <a:r>
              <a:rPr lang="en-US" sz="3200" dirty="0"/>
              <a:t>:</a:t>
            </a:r>
          </a:p>
        </p:txBody>
      </p:sp>
      <p:sp>
        <p:nvSpPr>
          <p:cNvPr id="3" name="Content Placeholder 2"/>
          <p:cNvSpPr>
            <a:spLocks noGrp="1"/>
          </p:cNvSpPr>
          <p:nvPr>
            <p:ph idx="1"/>
          </p:nvPr>
        </p:nvSpPr>
        <p:spPr>
          <a:xfrm>
            <a:off x="567743" y="1137717"/>
            <a:ext cx="11370972" cy="5049746"/>
          </a:xfrm>
        </p:spPr>
        <p:txBody>
          <a:bodyPr/>
          <a:lstStyle/>
          <a:p>
            <a:r>
              <a:rPr lang="en-US" dirty="0"/>
              <a:t>Be based on the </a:t>
            </a:r>
            <a:r>
              <a:rPr lang="en-US" b="1" dirty="0">
                <a:solidFill>
                  <a:schemeClr val="accent2"/>
                </a:solidFill>
              </a:rPr>
              <a:t>individual child’s needs</a:t>
            </a:r>
            <a:r>
              <a:rPr lang="en-US" dirty="0"/>
              <a:t>, taking into account the child’s </a:t>
            </a:r>
            <a:r>
              <a:rPr lang="en-US" b="1" dirty="0">
                <a:solidFill>
                  <a:schemeClr val="accent2"/>
                </a:solidFill>
              </a:rPr>
              <a:t>strengths, preferences, and interests</a:t>
            </a:r>
            <a:r>
              <a:rPr lang="en-US" dirty="0"/>
              <a:t>; and includes:</a:t>
            </a:r>
          </a:p>
          <a:p>
            <a:pPr lvl="1"/>
            <a:r>
              <a:rPr lang="en-US" dirty="0"/>
              <a:t>Instruction; </a:t>
            </a:r>
          </a:p>
          <a:p>
            <a:pPr lvl="1"/>
            <a:r>
              <a:rPr lang="en-US" dirty="0"/>
              <a:t>Related services;</a:t>
            </a:r>
          </a:p>
          <a:p>
            <a:pPr lvl="1"/>
            <a:r>
              <a:rPr lang="en-US" dirty="0"/>
              <a:t>Community experiences;                           </a:t>
            </a:r>
          </a:p>
          <a:p>
            <a:pPr lvl="1"/>
            <a:r>
              <a:rPr lang="en-US" dirty="0"/>
              <a:t>The development of employment and other post-school adult living objectives; and             </a:t>
            </a:r>
          </a:p>
          <a:p>
            <a:pPr lvl="1"/>
            <a:r>
              <a:rPr lang="en-US" dirty="0"/>
              <a:t>If appropriate, acquisition of daily living skills and provision of a functional vocational evaluation.</a:t>
            </a:r>
          </a:p>
          <a:p>
            <a:pPr marL="457200" lvl="1" indent="0">
              <a:buNone/>
            </a:pPr>
            <a:r>
              <a:rPr lang="en-US" sz="2000" dirty="0"/>
              <a:t>							--IDEA 2004: 34 CFR 300.43 (a)(2)</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238504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transition IEP process throughout the year</a:t>
            </a:r>
          </a:p>
        </p:txBody>
      </p:sp>
      <p:graphicFrame>
        <p:nvGraphicFramePr>
          <p:cNvPr id="5" name="Content Placeholder 4" descr="Transition process through the year. Assessment, completing the TPF, developing the IEP, and implementation"/>
          <p:cNvGraphicFramePr>
            <a:graphicFrameLocks noGrp="1"/>
          </p:cNvGraphicFramePr>
          <p:nvPr>
            <p:ph idx="1"/>
            <p:extLst>
              <p:ext uri="{D42A27DB-BD31-4B8C-83A1-F6EECF244321}">
                <p14:modId xmlns:p14="http://schemas.microsoft.com/office/powerpoint/2010/main" val="1900857567"/>
              </p:ext>
            </p:extLst>
          </p:nvPr>
        </p:nvGraphicFramePr>
        <p:xfrm>
          <a:off x="567743" y="1628733"/>
          <a:ext cx="11369675" cy="3553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3" name="Arrow: U-Turn 2">
            <a:extLst>
              <a:ext uri="{FF2B5EF4-FFF2-40B4-BE49-F238E27FC236}">
                <a16:creationId xmlns:a16="http://schemas.microsoft.com/office/drawing/2014/main" id="{3D77A204-0EC9-4F9F-8005-890FC44DD333}"/>
              </a:ext>
              <a:ext uri="{C183D7F6-B498-43B3-948B-1728B52AA6E4}">
                <adec:decorative xmlns:adec="http://schemas.microsoft.com/office/drawing/2017/decorative" val="1"/>
              </a:ext>
            </a:extLst>
          </p:cNvPr>
          <p:cNvSpPr/>
          <p:nvPr/>
        </p:nvSpPr>
        <p:spPr>
          <a:xfrm rot="10800000">
            <a:off x="1594572" y="5108404"/>
            <a:ext cx="9316016" cy="733329"/>
          </a:xfrm>
          <a:prstGeom prst="uturnArrow">
            <a:avLst>
              <a:gd name="adj1" fmla="val 25000"/>
              <a:gd name="adj2" fmla="val 25000"/>
              <a:gd name="adj3" fmla="val 40994"/>
              <a:gd name="adj4" fmla="val 50328"/>
              <a:gd name="adj5" fmla="val 9132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4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44E9-7D23-4505-8022-B6D95E45C870}"/>
              </a:ext>
            </a:extLst>
          </p:cNvPr>
          <p:cNvSpPr>
            <a:spLocks noGrp="1"/>
          </p:cNvSpPr>
          <p:nvPr>
            <p:ph type="title"/>
          </p:nvPr>
        </p:nvSpPr>
        <p:spPr/>
        <p:txBody>
          <a:bodyPr/>
          <a:lstStyle/>
          <a:p>
            <a:r>
              <a:rPr lang="en-US" dirty="0"/>
              <a:t>Is this the right training for you?</a:t>
            </a:r>
          </a:p>
        </p:txBody>
      </p:sp>
      <p:sp>
        <p:nvSpPr>
          <p:cNvPr id="3" name="Content Placeholder 2">
            <a:extLst>
              <a:ext uri="{FF2B5EF4-FFF2-40B4-BE49-F238E27FC236}">
                <a16:creationId xmlns:a16="http://schemas.microsoft.com/office/drawing/2014/main" id="{E71F5AB7-AA6B-4682-B8CE-4214A1069AB4}"/>
              </a:ext>
            </a:extLst>
          </p:cNvPr>
          <p:cNvSpPr>
            <a:spLocks noGrp="1"/>
          </p:cNvSpPr>
          <p:nvPr>
            <p:ph idx="1"/>
          </p:nvPr>
        </p:nvSpPr>
        <p:spPr>
          <a:xfrm>
            <a:off x="567743" y="1405028"/>
            <a:ext cx="11370972" cy="4760822"/>
          </a:xfrm>
        </p:spPr>
        <p:txBody>
          <a:bodyPr/>
          <a:lstStyle/>
          <a:p>
            <a:r>
              <a:rPr lang="en-US" dirty="0"/>
              <a:t>New to secondary transition:</a:t>
            </a:r>
          </a:p>
          <a:p>
            <a:pPr lvl="1"/>
            <a:r>
              <a:rPr lang="en-US" dirty="0"/>
              <a:t>Special educators,</a:t>
            </a:r>
          </a:p>
          <a:p>
            <a:pPr lvl="1"/>
            <a:r>
              <a:rPr lang="en-US" dirty="0"/>
              <a:t>Team chairs,</a:t>
            </a:r>
          </a:p>
          <a:p>
            <a:pPr lvl="1"/>
            <a:r>
              <a:rPr lang="en-US" dirty="0"/>
              <a:t>Related service providers,</a:t>
            </a:r>
          </a:p>
          <a:p>
            <a:pPr lvl="1"/>
            <a:r>
              <a:rPr lang="en-US" dirty="0"/>
              <a:t>General educators,</a:t>
            </a:r>
          </a:p>
          <a:p>
            <a:pPr lvl="1"/>
            <a:r>
              <a:rPr lang="en-US" dirty="0"/>
              <a:t>School counselors, and</a:t>
            </a:r>
          </a:p>
          <a:p>
            <a:pPr lvl="1"/>
            <a:r>
              <a:rPr lang="en-US" dirty="0"/>
              <a:t>Any other school personnel who participate in IEP meetings for students aged 14-22</a:t>
            </a:r>
          </a:p>
          <a:p>
            <a:r>
              <a:rPr lang="en-US" dirty="0"/>
              <a:t>Experienced but you want a refresher</a:t>
            </a:r>
          </a:p>
        </p:txBody>
      </p:sp>
      <p:sp>
        <p:nvSpPr>
          <p:cNvPr id="4" name="Slide Number Placeholder 3">
            <a:extLst>
              <a:ext uri="{FF2B5EF4-FFF2-40B4-BE49-F238E27FC236}">
                <a16:creationId xmlns:a16="http://schemas.microsoft.com/office/drawing/2014/main" id="{0E6BA648-E5BA-4051-9218-3BB2FAADFAA9}"/>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290127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256F-4913-437C-9D02-86FB10DBFF4E}"/>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How to look at the TPF and IEP holistically</a:t>
            </a:r>
          </a:p>
        </p:txBody>
      </p:sp>
      <p:pic>
        <p:nvPicPr>
          <p:cNvPr id="5" name="Picture 4" descr="compass"/>
          <p:cNvPicPr>
            <a:picLocks noChangeAspect="1"/>
          </p:cNvPicPr>
          <p:nvPr/>
        </p:nvPicPr>
        <p:blipFill>
          <a:blip r:embed="rId3" cstate="email">
            <a:extLst>
              <a:ext uri="{BEBA8EAE-BF5A-486C-A8C5-ECC9F3942E4B}">
                <a14:imgProps xmlns:a14="http://schemas.microsoft.com/office/drawing/2010/main">
                  <a14:imgLayer r:embed="rId4">
                    <a14:imgEffect>
                      <a14:artisticPhotocopy/>
                    </a14:imgEffect>
                    <a14:imgEffect>
                      <a14:saturation sat="66000"/>
                    </a14:imgEffect>
                  </a14:imgLayer>
                </a14:imgProps>
              </a:ext>
              <a:ext uri="{28A0092B-C50C-407E-A947-70E740481C1C}">
                <a14:useLocalDpi xmlns:a14="http://schemas.microsoft.com/office/drawing/2010/main"/>
              </a:ext>
            </a:extLst>
          </a:blip>
          <a:stretch>
            <a:fillRect/>
          </a:stretch>
        </p:blipFill>
        <p:spPr>
          <a:xfrm>
            <a:off x="199697" y="241738"/>
            <a:ext cx="4130566" cy="4338512"/>
          </a:xfrm>
          <a:prstGeom prst="rect">
            <a:avLst/>
          </a:prstGeom>
          <a:effectLst>
            <a:outerShdw blurRad="50800" dist="50800" dir="5400000" algn="ctr" rotWithShape="0">
              <a:srgbClr val="000000"/>
            </a:outerShdw>
          </a:effectLst>
        </p:spPr>
      </p:pic>
      <p:sp>
        <p:nvSpPr>
          <p:cNvPr id="3" name="Content Placeholder 2"/>
          <p:cNvSpPr>
            <a:spLocks noGrp="1"/>
          </p:cNvSpPr>
          <p:nvPr>
            <p:ph idx="4294967295"/>
          </p:nvPr>
        </p:nvSpPr>
        <p:spPr>
          <a:xfrm>
            <a:off x="4414346" y="470986"/>
            <a:ext cx="7378261" cy="5885364"/>
          </a:xfrm>
        </p:spPr>
        <p:txBody>
          <a:bodyPr/>
          <a:lstStyle/>
          <a:p>
            <a:r>
              <a:rPr lang="en-US" dirty="0"/>
              <a:t>When we look through a secondary transition lens, we ask:</a:t>
            </a:r>
          </a:p>
          <a:p>
            <a:pPr lvl="1"/>
            <a:r>
              <a:rPr lang="en-US" dirty="0"/>
              <a:t>Do the TPF and IEP document a </a:t>
            </a:r>
            <a:r>
              <a:rPr lang="en-US" b="1" dirty="0">
                <a:solidFill>
                  <a:schemeClr val="accent2"/>
                </a:solidFill>
              </a:rPr>
              <a:t>coordinated set of activities </a:t>
            </a:r>
            <a:r>
              <a:rPr lang="en-US" dirty="0"/>
              <a:t>that address the student’s disability-related needs and </a:t>
            </a:r>
            <a:r>
              <a:rPr lang="en-US" b="1" dirty="0">
                <a:solidFill>
                  <a:schemeClr val="accent2"/>
                </a:solidFill>
              </a:rPr>
              <a:t>builds skills that the student will need to succeed in their desired future </a:t>
            </a:r>
            <a:r>
              <a:rPr lang="en-US" dirty="0"/>
              <a:t>in:</a:t>
            </a:r>
          </a:p>
          <a:p>
            <a:pPr marL="1597025" lvl="2"/>
            <a:r>
              <a:rPr lang="en-US" dirty="0"/>
              <a:t>Postsecondary education/training?</a:t>
            </a:r>
          </a:p>
          <a:p>
            <a:pPr marL="1597025" lvl="2"/>
            <a:r>
              <a:rPr lang="en-US" dirty="0"/>
              <a:t>Competitive employment?</a:t>
            </a:r>
          </a:p>
          <a:p>
            <a:pPr marL="1597025" lvl="2"/>
            <a:r>
              <a:rPr lang="en-US" dirty="0"/>
              <a:t>Independent living?</a:t>
            </a:r>
          </a:p>
          <a:p>
            <a:pPr marL="1597025" lvl="2"/>
            <a:r>
              <a:rPr lang="en-US" dirty="0"/>
              <a:t>Community participation?</a:t>
            </a:r>
          </a:p>
          <a:p>
            <a:pPr marL="228600" lvl="2">
              <a:spcBef>
                <a:spcPts val="1000"/>
              </a:spcBef>
              <a:buFont typeface="Arial" panose="020B0604020202020204" pitchFamily="34" charset="0"/>
              <a:buChar char="•"/>
            </a:pPr>
            <a:r>
              <a:rPr lang="en-US" sz="3200" dirty="0"/>
              <a:t>Can any reader understand this plan? Is it a true roadmap?</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96905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99A7-CE05-400B-A6BD-94358448ED88}"/>
              </a:ext>
            </a:extLst>
          </p:cNvPr>
          <p:cNvSpPr>
            <a:spLocks noGrp="1"/>
          </p:cNvSpPr>
          <p:nvPr>
            <p:ph type="title"/>
          </p:nvPr>
        </p:nvSpPr>
        <p:spPr/>
        <p:txBody>
          <a:bodyPr/>
          <a:lstStyle/>
          <a:p>
            <a:r>
              <a:rPr lang="en-US" dirty="0"/>
              <a:t>Please take time to reflect for five minutes.</a:t>
            </a:r>
          </a:p>
        </p:txBody>
      </p:sp>
      <p:sp>
        <p:nvSpPr>
          <p:cNvPr id="3" name="Content Placeholder 2">
            <a:extLst>
              <a:ext uri="{FF2B5EF4-FFF2-40B4-BE49-F238E27FC236}">
                <a16:creationId xmlns:a16="http://schemas.microsoft.com/office/drawing/2014/main" id="{30460824-870E-49BB-911B-3D3F1DC46D92}"/>
              </a:ext>
            </a:extLst>
          </p:cNvPr>
          <p:cNvSpPr>
            <a:spLocks noGrp="1"/>
          </p:cNvSpPr>
          <p:nvPr>
            <p:ph idx="1"/>
          </p:nvPr>
        </p:nvSpPr>
        <p:spPr>
          <a:xfrm>
            <a:off x="567743" y="1439953"/>
            <a:ext cx="4937707" cy="4649348"/>
          </a:xfrm>
        </p:spPr>
        <p:txBody>
          <a:bodyPr vert="horz" lIns="91440" tIns="45720" rIns="91440" bIns="45720" rtlCol="0" anchor="t">
            <a:noAutofit/>
          </a:bodyPr>
          <a:lstStyle/>
          <a:p>
            <a:pPr>
              <a:spcAft>
                <a:spcPts val="1200"/>
              </a:spcAft>
            </a:pPr>
            <a:r>
              <a:rPr lang="en-US" sz="2800" dirty="0">
                <a:latin typeface="Segoe UI"/>
                <a:cs typeface="Segoe UI"/>
              </a:rPr>
              <a:t>Do all students with IEPs in your school and district experience a </a:t>
            </a:r>
            <a:r>
              <a:rPr lang="en-US" sz="2800" b="1" dirty="0">
                <a:solidFill>
                  <a:schemeClr val="accent2"/>
                </a:solidFill>
                <a:latin typeface="Segoe UI"/>
                <a:cs typeface="Segoe UI"/>
              </a:rPr>
              <a:t>coordinated set of transition activities </a:t>
            </a:r>
            <a:r>
              <a:rPr lang="en-US" sz="2800" b="1" dirty="0">
                <a:latin typeface="Segoe UI"/>
                <a:cs typeface="Segoe UI"/>
              </a:rPr>
              <a:t>from age 14 onward</a:t>
            </a:r>
            <a:r>
              <a:rPr lang="en-US" sz="2800" dirty="0">
                <a:latin typeface="Segoe UI"/>
                <a:cs typeface="Segoe UI"/>
              </a:rPr>
              <a:t>?</a:t>
            </a:r>
          </a:p>
          <a:p>
            <a:pPr>
              <a:spcAft>
                <a:spcPts val="1200"/>
              </a:spcAft>
            </a:pPr>
            <a:r>
              <a:rPr lang="en-US" sz="2800" dirty="0">
                <a:latin typeface="Segoe UI"/>
                <a:cs typeface="Segoe UI"/>
              </a:rPr>
              <a:t>How can you improve?</a:t>
            </a:r>
          </a:p>
          <a:p>
            <a:pPr>
              <a:spcAft>
                <a:spcPts val="1200"/>
              </a:spcAft>
            </a:pPr>
            <a:r>
              <a:rPr lang="en-US" sz="2800" dirty="0">
                <a:latin typeface="Segoe UI"/>
                <a:cs typeface="Segoe UI"/>
              </a:rPr>
              <a:t>What is different during the pandemic? What will change when the pandemic ends?</a:t>
            </a:r>
            <a:endParaRPr lang="en-US" sz="2800" dirty="0"/>
          </a:p>
        </p:txBody>
      </p:sp>
      <p:sp>
        <p:nvSpPr>
          <p:cNvPr id="4" name="Slide Number Placeholder 3">
            <a:extLst>
              <a:ext uri="{FF2B5EF4-FFF2-40B4-BE49-F238E27FC236}">
                <a16:creationId xmlns:a16="http://schemas.microsoft.com/office/drawing/2014/main" id="{42C61B54-ADCB-417A-91FF-EB0C463ED8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pic>
        <p:nvPicPr>
          <p:cNvPr id="7" name="Picture 6" descr="Teenage girl sitting and smiling">
            <a:extLst>
              <a:ext uri="{FF2B5EF4-FFF2-40B4-BE49-F238E27FC236}">
                <a16:creationId xmlns:a16="http://schemas.microsoft.com/office/drawing/2014/main" id="{F9A57FD3-E5E2-482E-BC81-D3585D082B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1224" y="1083232"/>
            <a:ext cx="5076825" cy="5196917"/>
          </a:xfrm>
          <a:prstGeom prst="rect">
            <a:avLst/>
          </a:prstGeom>
        </p:spPr>
      </p:pic>
    </p:spTree>
    <p:extLst>
      <p:ext uri="{BB962C8B-B14F-4D97-AF65-F5344CB8AC3E}">
        <p14:creationId xmlns:p14="http://schemas.microsoft.com/office/powerpoint/2010/main" val="47618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FB01A-D5BC-4EF7-9C12-C17D0D9CC7A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At the IEP Table</a:t>
            </a:r>
          </a:p>
        </p:txBody>
      </p:sp>
      <p:sp>
        <p:nvSpPr>
          <p:cNvPr id="6" name="TextBox 5">
            <a:extLst>
              <a:ext uri="{FF2B5EF4-FFF2-40B4-BE49-F238E27FC236}">
                <a16:creationId xmlns:a16="http://schemas.microsoft.com/office/drawing/2014/main" id="{DC6501FF-9392-4ADB-BD2E-93C479E50A31}"/>
              </a:ext>
            </a:extLst>
          </p:cNvPr>
          <p:cNvSpPr txBox="1"/>
          <p:nvPr/>
        </p:nvSpPr>
        <p:spPr>
          <a:xfrm>
            <a:off x="375920" y="281077"/>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03B6A"/>
                </a:solidFill>
                <a:effectLst/>
                <a:uLnTx/>
                <a:uFillTx/>
                <a:latin typeface="Segoe UI Semibold"/>
                <a:ea typeface="+mn-ea"/>
                <a:cs typeface="+mn-cs"/>
              </a:rPr>
              <a:t>At the IEP Table</a:t>
            </a:r>
          </a:p>
        </p:txBody>
      </p:sp>
      <p:sp>
        <p:nvSpPr>
          <p:cNvPr id="2" name="Slide Number Placeholder 1">
            <a:extLst>
              <a:ext uri="{FF2B5EF4-FFF2-40B4-BE49-F238E27FC236}">
                <a16:creationId xmlns:a16="http://schemas.microsoft.com/office/drawing/2014/main" id="{2D67F1FB-1BC7-48A0-8C86-ABF83284E81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extLst>
      <p:ext uri="{BB962C8B-B14F-4D97-AF65-F5344CB8AC3E}">
        <p14:creationId xmlns:p14="http://schemas.microsoft.com/office/powerpoint/2010/main" val="184241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240030"/>
            <a:ext cx="9521190" cy="734695"/>
          </a:xfrm>
        </p:spPr>
        <p:txBody>
          <a:bodyPr>
            <a:normAutofit/>
          </a:bodyPr>
          <a:lstStyle/>
          <a:p>
            <a:r>
              <a:rPr lang="en-US" sz="3200" dirty="0"/>
              <a:t>Your Student’s Voice</a:t>
            </a:r>
          </a:p>
        </p:txBody>
      </p:sp>
      <p:sp>
        <p:nvSpPr>
          <p:cNvPr id="3" name="Content Placeholder 2"/>
          <p:cNvSpPr>
            <a:spLocks noGrp="1"/>
          </p:cNvSpPr>
          <p:nvPr>
            <p:ph idx="1"/>
          </p:nvPr>
        </p:nvSpPr>
        <p:spPr>
          <a:xfrm>
            <a:off x="537210" y="1219200"/>
            <a:ext cx="11041380" cy="5257800"/>
          </a:xfrm>
        </p:spPr>
        <p:txBody>
          <a:bodyPr>
            <a:normAutofit/>
          </a:bodyPr>
          <a:lstStyle/>
          <a:p>
            <a:r>
              <a:rPr lang="en-US" dirty="0"/>
              <a:t>The public agency </a:t>
            </a:r>
            <a:r>
              <a:rPr lang="en-US" b="1" dirty="0">
                <a:solidFill>
                  <a:schemeClr val="accent2"/>
                </a:solidFill>
              </a:rPr>
              <a:t>must</a:t>
            </a:r>
            <a:r>
              <a:rPr lang="en-US" dirty="0"/>
              <a:t> invite a child with a disability to attend the child’s IEP Team meeting if a purpose of the meeting will be the consideration of the postsecondary goals for the child and the transition services needed to assist the child in reaching those goals….</a:t>
            </a:r>
          </a:p>
          <a:p>
            <a:r>
              <a:rPr lang="en-US" dirty="0"/>
              <a:t>If the child does not attend the IEP Team meeting, </a:t>
            </a:r>
            <a:r>
              <a:rPr lang="en-US" b="1" dirty="0">
                <a:solidFill>
                  <a:schemeClr val="accent2"/>
                </a:solidFill>
              </a:rPr>
              <a:t>the public agency must take other steps to ensure that the child’s preferences and interests are considered.</a:t>
            </a:r>
          </a:p>
          <a:p>
            <a:pPr algn="r">
              <a:buNone/>
            </a:pPr>
            <a:r>
              <a:rPr lang="en-US" sz="2100" dirty="0"/>
              <a:t>§ 300.321(b)(1)(2)</a:t>
            </a:r>
          </a:p>
          <a:p>
            <a:pPr>
              <a:buNone/>
            </a:pPr>
            <a:endParaRPr lang="en-US" sz="3100" b="1" dirty="0">
              <a:solidFill>
                <a:schemeClr val="accent1"/>
              </a:solidFill>
            </a:endParaRP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a:p>
        </p:txBody>
      </p:sp>
    </p:spTree>
    <p:extLst>
      <p:ext uri="{BB962C8B-B14F-4D97-AF65-F5344CB8AC3E}">
        <p14:creationId xmlns:p14="http://schemas.microsoft.com/office/powerpoint/2010/main" val="4190973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Student-Led IEPs</a:t>
            </a:r>
          </a:p>
        </p:txBody>
      </p:sp>
      <p:sp>
        <p:nvSpPr>
          <p:cNvPr id="4" name="Content Placeholder 3"/>
          <p:cNvSpPr>
            <a:spLocks noGrp="1"/>
          </p:cNvSpPr>
          <p:nvPr>
            <p:ph idx="1"/>
          </p:nvPr>
        </p:nvSpPr>
        <p:spPr>
          <a:xfrm>
            <a:off x="567743" y="1230403"/>
            <a:ext cx="11370972" cy="4086180"/>
          </a:xfrm>
        </p:spPr>
        <p:txBody>
          <a:bodyPr/>
          <a:lstStyle/>
          <a:p>
            <a:pPr>
              <a:spcAft>
                <a:spcPts val="1800"/>
              </a:spcAft>
            </a:pPr>
            <a:r>
              <a:rPr lang="en-US" dirty="0"/>
              <a:t>Possible questions for students at IEP meetings:</a:t>
            </a:r>
          </a:p>
          <a:p>
            <a:pPr lvl="1"/>
            <a:r>
              <a:rPr lang="en-US" sz="2600" dirty="0"/>
              <a:t>What are you proud of?</a:t>
            </a:r>
          </a:p>
          <a:p>
            <a:pPr lvl="1"/>
            <a:r>
              <a:rPr lang="en-US" sz="2600" dirty="0"/>
              <a:t>What do you worry about? </a:t>
            </a:r>
          </a:p>
          <a:p>
            <a:pPr lvl="1"/>
            <a:r>
              <a:rPr lang="en-US" sz="2600" dirty="0"/>
              <a:t>If you had an IEP before, which goals from your last IEP did you reach?</a:t>
            </a:r>
          </a:p>
          <a:p>
            <a:pPr lvl="2"/>
            <a:r>
              <a:rPr lang="en-US" dirty="0"/>
              <a:t>What helped you reach your goals?</a:t>
            </a:r>
          </a:p>
          <a:p>
            <a:pPr lvl="2"/>
            <a:r>
              <a:rPr lang="en-US" dirty="0"/>
              <a:t>What kept you from reaching your goals?</a:t>
            </a:r>
            <a:endParaRPr lang="en-US" sz="2600" dirty="0"/>
          </a:p>
          <a:p>
            <a:pPr lvl="1"/>
            <a:r>
              <a:rPr lang="en-US" sz="2600" dirty="0"/>
              <a:t>Thinking about the conversation so far, do you think the plans will help you learn and grow this year? Why/why not?</a:t>
            </a:r>
          </a:p>
          <a:p>
            <a:pPr marL="457200" lvl="1" indent="0">
              <a:buNone/>
            </a:pPr>
            <a:endParaRPr lang="en-US" dirty="0"/>
          </a:p>
          <a:p>
            <a:pPr marL="0" lvl="1" indent="0">
              <a:spcBef>
                <a:spcPts val="1000"/>
              </a:spcBef>
              <a:spcAft>
                <a:spcPts val="1800"/>
              </a:spcAft>
              <a:buNone/>
            </a:pPr>
            <a:r>
              <a:rPr lang="en-US" sz="1800" dirty="0">
                <a:solidFill>
                  <a:schemeClr val="accent2"/>
                </a:solidFill>
              </a:rPr>
              <a:t>*</a:t>
            </a:r>
            <a:r>
              <a:rPr lang="en-US" sz="1800" dirty="0"/>
              <a:t> Seekonk</a:t>
            </a:r>
            <a:r>
              <a:rPr lang="en-US" sz="1800" dirty="0">
                <a:solidFill>
                  <a:schemeClr val="accent2"/>
                </a:solidFill>
              </a:rPr>
              <a:t> * </a:t>
            </a:r>
            <a:r>
              <a:rPr lang="en-US" sz="1800" dirty="0"/>
              <a:t>Sturgis Charter </a:t>
            </a:r>
            <a:r>
              <a:rPr lang="en-US" sz="1800" dirty="0">
                <a:solidFill>
                  <a:schemeClr val="accent2"/>
                </a:solidFill>
              </a:rPr>
              <a:t>*</a:t>
            </a:r>
            <a:r>
              <a:rPr lang="en-US" sz="1800" dirty="0"/>
              <a:t> Lexington</a:t>
            </a:r>
            <a:r>
              <a:rPr lang="en-US" sz="1800" dirty="0">
                <a:solidFill>
                  <a:schemeClr val="accent2"/>
                </a:solidFill>
              </a:rPr>
              <a:t> * </a:t>
            </a:r>
            <a:r>
              <a:rPr lang="en-US" sz="1800" dirty="0"/>
              <a:t>Wellesley </a:t>
            </a:r>
            <a:r>
              <a:rPr lang="en-US" sz="1800" dirty="0">
                <a:solidFill>
                  <a:schemeClr val="accent2"/>
                </a:solidFill>
              </a:rPr>
              <a:t>*</a:t>
            </a:r>
            <a:r>
              <a:rPr lang="en-US" sz="1800" dirty="0"/>
              <a:t> Beverly </a:t>
            </a:r>
            <a:r>
              <a:rPr lang="en-US" sz="1800" dirty="0">
                <a:solidFill>
                  <a:schemeClr val="accent2"/>
                </a:solidFill>
              </a:rPr>
              <a:t>*</a:t>
            </a:r>
            <a:r>
              <a:rPr lang="en-US" sz="1800" dirty="0"/>
              <a:t> Newburyport</a:t>
            </a:r>
            <a:r>
              <a:rPr lang="en-US" sz="1800" dirty="0">
                <a:solidFill>
                  <a:schemeClr val="accent2"/>
                </a:solidFill>
              </a:rPr>
              <a:t> * </a:t>
            </a:r>
            <a:r>
              <a:rPr lang="en-US" sz="1800" dirty="0"/>
              <a:t>North Attleboro </a:t>
            </a:r>
            <a:r>
              <a:rPr lang="en-US" sz="1800" dirty="0">
                <a:solidFill>
                  <a:schemeClr val="accent2"/>
                </a:solidFill>
              </a:rPr>
              <a:t>*</a:t>
            </a:r>
            <a:r>
              <a:rPr lang="en-US" sz="1800" dirty="0"/>
              <a:t> Central Berkshire </a:t>
            </a:r>
            <a:r>
              <a:rPr lang="en-US" sz="1800" dirty="0">
                <a:solidFill>
                  <a:schemeClr val="accent2"/>
                </a:solidFill>
              </a:rPr>
              <a:t>*</a:t>
            </a:r>
            <a:r>
              <a:rPr lang="en-US" sz="1800" dirty="0"/>
              <a:t> Seven Hills Charter </a:t>
            </a:r>
            <a:r>
              <a:rPr lang="en-US" sz="1800" dirty="0">
                <a:solidFill>
                  <a:schemeClr val="accent2"/>
                </a:solidFill>
              </a:rPr>
              <a:t>*</a:t>
            </a:r>
            <a:r>
              <a:rPr lang="en-US" sz="1800" dirty="0"/>
              <a:t> Rising Tide High School </a:t>
            </a:r>
            <a:r>
              <a:rPr lang="en-US" sz="1800" dirty="0">
                <a:solidFill>
                  <a:schemeClr val="accent2"/>
                </a:solidFill>
              </a:rPr>
              <a:t>*</a:t>
            </a:r>
            <a:r>
              <a:rPr lang="en-US" sz="1800" dirty="0"/>
              <a:t> Boston Collegiate Charter </a:t>
            </a:r>
            <a:r>
              <a:rPr lang="en-US" sz="1800" dirty="0">
                <a:solidFill>
                  <a:schemeClr val="accent2"/>
                </a:solidFill>
              </a:rPr>
              <a:t>*</a:t>
            </a:r>
          </a:p>
          <a:p>
            <a:pPr lvl="1"/>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03549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 Student-Led IEPs</a:t>
            </a:r>
          </a:p>
        </p:txBody>
      </p:sp>
      <p:sp>
        <p:nvSpPr>
          <p:cNvPr id="3" name="Content Placeholder 2"/>
          <p:cNvSpPr>
            <a:spLocks noGrp="1"/>
          </p:cNvSpPr>
          <p:nvPr>
            <p:ph idx="1"/>
          </p:nvPr>
        </p:nvSpPr>
        <p:spPr>
          <a:xfrm>
            <a:off x="567743" y="1671729"/>
            <a:ext cx="11370972" cy="4428625"/>
          </a:xfrm>
        </p:spPr>
        <p:txBody>
          <a:bodyPr/>
          <a:lstStyle/>
          <a:p>
            <a:pPr>
              <a:spcAft>
                <a:spcPts val="1200"/>
              </a:spcAft>
            </a:pPr>
            <a:r>
              <a:rPr lang="en-US" sz="2400" i="1" dirty="0"/>
              <a:t>Getting the Most Out of IEPs: An Educator’s Guide to the Student-Directed Approach </a:t>
            </a:r>
            <a:r>
              <a:rPr lang="en-US" sz="2400" dirty="0"/>
              <a:t>by Colleen A. </a:t>
            </a:r>
            <a:r>
              <a:rPr lang="en-US" sz="2400" dirty="0" err="1"/>
              <a:t>Thoma</a:t>
            </a:r>
            <a:r>
              <a:rPr lang="en-US" sz="2400" dirty="0"/>
              <a:t> and Paul </a:t>
            </a:r>
            <a:r>
              <a:rPr lang="en-US" sz="2400" dirty="0" err="1"/>
              <a:t>Wehman</a:t>
            </a:r>
            <a:endParaRPr lang="en-US" sz="2400" dirty="0"/>
          </a:p>
          <a:p>
            <a:pPr>
              <a:spcAft>
                <a:spcPts val="1200"/>
              </a:spcAft>
            </a:pPr>
            <a:r>
              <a:rPr lang="en-US" sz="2400" dirty="0"/>
              <a:t>Student-Directed Transition Planning resources from the Zarrow Center at the University of Oklahoma, </a:t>
            </a:r>
            <a:r>
              <a:rPr lang="en-US" sz="2400" dirty="0">
                <a:hlinkClick r:id="rId3"/>
              </a:rPr>
              <a:t>http://www.ou.edu/education/centers-and-partnerships/zarrow/transition-education-materials/student-directed-transition-planning</a:t>
            </a:r>
            <a:endParaRPr lang="en-US" sz="2400" dirty="0"/>
          </a:p>
          <a:p>
            <a:pPr>
              <a:spcAft>
                <a:spcPts val="1200"/>
              </a:spcAft>
            </a:pPr>
            <a:r>
              <a:rPr lang="en-US" sz="2400" i="1" dirty="0"/>
              <a:t>Supporting Student-Led Transition Planning for Students with Emotional Behavioral Disturbance </a:t>
            </a:r>
            <a:r>
              <a:rPr lang="en-US" sz="2400" dirty="0"/>
              <a:t>(UMass Medical) </a:t>
            </a:r>
            <a:r>
              <a:rPr lang="en-US" sz="2400" dirty="0">
                <a:hlinkClick r:id="rId4"/>
              </a:rPr>
              <a:t>http://umassmed.edu/contentassets/7ffeebded6274601b3baa4de4a33b630/updated-test-guides/student-led-support-pre-pub.pdf</a:t>
            </a:r>
            <a:r>
              <a:rPr lang="en-US" sz="24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47778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 Planning Form (TPF)</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6" name="Picture 5" descr="Drawing of six colored raised hand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8389" y="1280795"/>
            <a:ext cx="5947376" cy="5075555"/>
          </a:xfrm>
          <a:prstGeom prst="rect">
            <a:avLst/>
          </a:prstGeom>
        </p:spPr>
      </p:pic>
    </p:spTree>
    <p:extLst>
      <p:ext uri="{BB962C8B-B14F-4D97-AF65-F5344CB8AC3E}">
        <p14:creationId xmlns:p14="http://schemas.microsoft.com/office/powerpoint/2010/main" val="220692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70263" y="261257"/>
            <a:ext cx="9546771" cy="715962"/>
          </a:xfrm>
        </p:spPr>
        <p:txBody>
          <a:bodyPr/>
          <a:lstStyle/>
          <a:p>
            <a:pPr eaLnBrk="1" hangingPunct="1"/>
            <a:r>
              <a:rPr lang="en-US" sz="3200" dirty="0"/>
              <a:t>The Transition Planning Form (TPF) – 28M/9</a:t>
            </a:r>
          </a:p>
        </p:txBody>
      </p:sp>
      <p:sp>
        <p:nvSpPr>
          <p:cNvPr id="20483" name="Content Placeholder 2"/>
          <p:cNvSpPr>
            <a:spLocks noGrp="1"/>
          </p:cNvSpPr>
          <p:nvPr>
            <p:ph idx="1"/>
          </p:nvPr>
        </p:nvSpPr>
        <p:spPr>
          <a:xfrm>
            <a:off x="470263" y="1138033"/>
            <a:ext cx="11168743" cy="5583442"/>
          </a:xfrm>
        </p:spPr>
        <p:txBody>
          <a:bodyPr/>
          <a:lstStyle/>
          <a:p>
            <a:pPr>
              <a:spcBef>
                <a:spcPts val="600"/>
              </a:spcBef>
            </a:pPr>
            <a:r>
              <a:rPr lang="en-US" sz="2350" dirty="0"/>
              <a:t>Flexible brainstorming tool used </a:t>
            </a:r>
            <a:r>
              <a:rPr lang="en-US" sz="2350" b="1" dirty="0">
                <a:solidFill>
                  <a:schemeClr val="accent2"/>
                </a:solidFill>
              </a:rPr>
              <a:t>at the beginning of the IEP meeting</a:t>
            </a:r>
            <a:r>
              <a:rPr lang="en-US" sz="2350" dirty="0">
                <a:solidFill>
                  <a:schemeClr val="accent2"/>
                </a:solidFill>
              </a:rPr>
              <a:t> </a:t>
            </a:r>
            <a:r>
              <a:rPr lang="en-US" sz="2350" i="1" dirty="0">
                <a:solidFill>
                  <a:schemeClr val="tx1"/>
                </a:solidFill>
              </a:rPr>
              <a:t>when the student turns 14. </a:t>
            </a:r>
          </a:p>
          <a:p>
            <a:pPr>
              <a:spcBef>
                <a:spcPts val="600"/>
              </a:spcBef>
            </a:pPr>
            <a:r>
              <a:rPr lang="en-US" sz="2350" dirty="0"/>
              <a:t>Guides and documents the team’s Transition planning discussion. Allows the Team to “think outside the box.”</a:t>
            </a:r>
          </a:p>
          <a:p>
            <a:pPr>
              <a:spcBef>
                <a:spcPts val="600"/>
              </a:spcBef>
            </a:pPr>
            <a:r>
              <a:rPr lang="en-US" sz="2350" b="1" dirty="0">
                <a:solidFill>
                  <a:schemeClr val="accent2"/>
                </a:solidFill>
              </a:rPr>
              <a:t>Informs IEP development.</a:t>
            </a:r>
          </a:p>
          <a:p>
            <a:pPr>
              <a:spcBef>
                <a:spcPts val="600"/>
              </a:spcBef>
            </a:pPr>
            <a:r>
              <a:rPr lang="en-US" sz="2350" dirty="0"/>
              <a:t>Provides an action plan to be implemented by </a:t>
            </a:r>
            <a:r>
              <a:rPr lang="en-US" sz="2350" b="1" dirty="0">
                <a:solidFill>
                  <a:schemeClr val="accent2"/>
                </a:solidFill>
              </a:rPr>
              <a:t>student, family, community members, adult agencies, etc.</a:t>
            </a:r>
          </a:p>
          <a:p>
            <a:pPr>
              <a:spcBef>
                <a:spcPts val="600"/>
              </a:spcBef>
            </a:pPr>
            <a:r>
              <a:rPr lang="en-US" sz="2350" b="1" dirty="0">
                <a:solidFill>
                  <a:schemeClr val="accent2"/>
                </a:solidFill>
              </a:rPr>
              <a:t>A state-mandated form </a:t>
            </a:r>
            <a:r>
              <a:rPr lang="en-US" sz="2350" dirty="0"/>
              <a:t>(28M/9) that must be maintained with the IEP but is not part of the IEP. </a:t>
            </a:r>
            <a:r>
              <a:rPr lang="en-US" sz="2350" b="1" dirty="0">
                <a:solidFill>
                  <a:schemeClr val="accent2"/>
                </a:solidFill>
              </a:rPr>
              <a:t>Nothing on the TPF is mandated to occur. </a:t>
            </a:r>
            <a:r>
              <a:rPr lang="en-US" sz="2350" dirty="0"/>
              <a:t>The contents are not contractual.  </a:t>
            </a:r>
          </a:p>
          <a:p>
            <a:pPr>
              <a:spcBef>
                <a:spcPts val="600"/>
              </a:spcBef>
            </a:pPr>
            <a:r>
              <a:rPr lang="en-US" sz="2350" dirty="0"/>
              <a:t>Use previous TPF, IEP, and Progress Reports as starting point for the meeting. </a:t>
            </a:r>
          </a:p>
          <a:p>
            <a:pPr>
              <a:spcBef>
                <a:spcPts val="600"/>
              </a:spcBef>
            </a:pPr>
            <a:r>
              <a:rPr lang="en-US" sz="2350" dirty="0"/>
              <a:t>A required document for districts to demonstrate compliance with Indicator 13 for federal reporting.</a:t>
            </a:r>
          </a:p>
          <a:p>
            <a:pPr marL="0" indent="0"/>
            <a:endParaRPr lang="en-US" sz="1800" dirty="0"/>
          </a:p>
        </p:txBody>
      </p:sp>
      <p:sp>
        <p:nvSpPr>
          <p:cNvPr id="5" name="Slide Number Placeholder 4"/>
          <p:cNvSpPr>
            <a:spLocks noGrp="1"/>
          </p:cNvSpPr>
          <p:nvPr>
            <p:ph type="sldNum" sz="quarter" idx="12"/>
          </p:nvPr>
        </p:nvSpPr>
        <p:spPr/>
        <p:txBody>
          <a:bodyPr/>
          <a:lstStyle/>
          <a:p>
            <a:pPr>
              <a:defRPr/>
            </a:pPr>
            <a:fld id="{55CD71E4-9F7B-43E4-9AE7-9C80C7130B6E}" type="slidenum">
              <a:rPr lang="en-US"/>
              <a:pPr>
                <a:defRPr/>
              </a:pPr>
              <a:t>27</a:t>
            </a:fld>
            <a:endParaRPr lang="en-US" dirty="0"/>
          </a:p>
        </p:txBody>
      </p:sp>
    </p:spTree>
    <p:extLst>
      <p:ext uri="{BB962C8B-B14F-4D97-AF65-F5344CB8AC3E}">
        <p14:creationId xmlns:p14="http://schemas.microsoft.com/office/powerpoint/2010/main" val="1867144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02870-A0CA-4AD6-B71F-71930519EA55}"/>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Top of Page One of the Transition Planning Form (TPF)</a:t>
            </a:r>
          </a:p>
        </p:txBody>
      </p:sp>
      <p:sp>
        <p:nvSpPr>
          <p:cNvPr id="2" name="TextBox 1">
            <a:extLst>
              <a:ext uri="{FF2B5EF4-FFF2-40B4-BE49-F238E27FC236}">
                <a16:creationId xmlns:a16="http://schemas.microsoft.com/office/drawing/2014/main" id="{14DD74B2-5977-4947-B946-03ED0F27C8FF}"/>
              </a:ext>
            </a:extLst>
          </p:cNvPr>
          <p:cNvSpPr txBox="1"/>
          <p:nvPr/>
        </p:nvSpPr>
        <p:spPr>
          <a:xfrm>
            <a:off x="4486275" y="660400"/>
            <a:ext cx="3219450" cy="552450"/>
          </a:xfrm>
          <a:prstGeom prst="rect">
            <a:avLst/>
          </a:prstGeom>
          <a:noFill/>
        </p:spPr>
        <p:txBody>
          <a:bodyPr wrap="square" rtlCol="0">
            <a:spAutoFit/>
          </a:bodyPr>
          <a:lstStyle/>
          <a:p>
            <a:r>
              <a:rPr lang="en-US" sz="3000" dirty="0"/>
              <a:t>Top of Page One</a:t>
            </a:r>
          </a:p>
        </p:txBody>
      </p:sp>
      <p:pic>
        <p:nvPicPr>
          <p:cNvPr id="6" name="Picture 5" descr="Screenshot of the top of the TPF">
            <a:extLst>
              <a:ext uri="{FF2B5EF4-FFF2-40B4-BE49-F238E27FC236}">
                <a16:creationId xmlns:a16="http://schemas.microsoft.com/office/drawing/2014/main" id="{DEA66EDE-EF1B-4CC3-9101-6A16E1142109}"/>
              </a:ext>
            </a:extLst>
          </p:cNvPr>
          <p:cNvPicPr>
            <a:picLocks noChangeAspect="1"/>
          </p:cNvPicPr>
          <p:nvPr/>
        </p:nvPicPr>
        <p:blipFill>
          <a:blip r:embed="rId3"/>
          <a:stretch>
            <a:fillRect/>
          </a:stretch>
        </p:blipFill>
        <p:spPr>
          <a:xfrm>
            <a:off x="1223962" y="1346200"/>
            <a:ext cx="9839325" cy="552450"/>
          </a:xfrm>
          <a:prstGeom prst="rect">
            <a:avLst/>
          </a:prstGeom>
        </p:spPr>
      </p:pic>
      <p:pic>
        <p:nvPicPr>
          <p:cNvPr id="5" name="Picture 4" descr="Postsecondary vision section of the TPF">
            <a:extLst>
              <a:ext uri="{FF2B5EF4-FFF2-40B4-BE49-F238E27FC236}">
                <a16:creationId xmlns:a16="http://schemas.microsoft.com/office/drawing/2014/main" id="{A7A96DC5-DB00-4F82-BC09-FD8B18DBB6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3962" y="2443148"/>
            <a:ext cx="9839325" cy="3678252"/>
          </a:xfrm>
          <a:prstGeom prst="rect">
            <a:avLst/>
          </a:prstGeom>
        </p:spPr>
      </p:pic>
      <p:sp>
        <p:nvSpPr>
          <p:cNvPr id="4" name="Slide Number Placeholder 3">
            <a:extLst>
              <a:ext uri="{FF2B5EF4-FFF2-40B4-BE49-F238E27FC236}">
                <a16:creationId xmlns:a16="http://schemas.microsoft.com/office/drawing/2014/main" id="{0CAFA23F-BEE2-4CAB-9F2F-6440D3D32998}"/>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Tree>
    <p:extLst>
      <p:ext uri="{BB962C8B-B14F-4D97-AF65-F5344CB8AC3E}">
        <p14:creationId xmlns:p14="http://schemas.microsoft.com/office/powerpoint/2010/main" val="728331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02DAE-A66F-4732-8D93-A7AB101FDF03}"/>
              </a:ext>
            </a:extLst>
          </p:cNvPr>
          <p:cNvSpPr>
            <a:spLocks noGrp="1"/>
          </p:cNvSpPr>
          <p:nvPr>
            <p:ph type="title"/>
          </p:nvPr>
        </p:nvSpPr>
        <p:spPr/>
        <p:txBody>
          <a:bodyPr/>
          <a:lstStyle/>
          <a:p>
            <a:r>
              <a:rPr lang="en-US" dirty="0"/>
              <a:t>Two kinds of “goals” in IDEA</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D8C4075-7F68-428D-AA0E-01A104E68FD5}"/>
                  </a:ext>
                </a:extLst>
              </p:cNvPr>
              <p:cNvSpPr>
                <a:spLocks noGrp="1"/>
              </p:cNvSpPr>
              <p:nvPr>
                <p:ph idx="1"/>
              </p:nvPr>
            </p:nvSpPr>
            <p:spPr>
              <a:xfrm>
                <a:off x="501068" y="3115240"/>
                <a:ext cx="11370972" cy="820762"/>
              </a:xfrm>
            </p:spPr>
            <p:txBody>
              <a:bodyPr/>
              <a:lstStyle/>
              <a:p>
                <a:pPr marL="0" indent="0">
                  <a:buNone/>
                </a:pPr>
                <a:r>
                  <a:rPr lang="en-US" sz="4200" dirty="0"/>
                  <a:t>Postsecondary Goal (Vision) </a:t>
                </a:r>
                <a14:m>
                  <m:oMath xmlns:m="http://schemas.openxmlformats.org/officeDocument/2006/math">
                    <m:r>
                      <a:rPr lang="en-US" sz="5400" b="1" dirty="0" smtClean="0">
                        <a:solidFill>
                          <a:schemeClr val="accent2"/>
                        </a:solidFill>
                        <a:latin typeface="Cambria Math" panose="02040503050406030204" pitchFamily="18" charset="0"/>
                      </a:rPr>
                      <m:t>≠</m:t>
                    </m:r>
                  </m:oMath>
                </a14:m>
                <a:r>
                  <a:rPr lang="en-US" sz="4200" dirty="0"/>
                  <a:t> Annual IEP Goal</a:t>
                </a:r>
              </a:p>
            </p:txBody>
          </p:sp>
        </mc:Choice>
        <mc:Fallback xmlns="">
          <p:sp>
            <p:nvSpPr>
              <p:cNvPr id="4" name="Content Placeholder 3">
                <a:extLst>
                  <a:ext uri="{FF2B5EF4-FFF2-40B4-BE49-F238E27FC236}">
                    <a16:creationId xmlns:a16="http://schemas.microsoft.com/office/drawing/2014/main" id="{DD8C4075-7F68-428D-AA0E-01A104E68FD5}"/>
                  </a:ext>
                </a:extLst>
              </p:cNvPr>
              <p:cNvSpPr>
                <a:spLocks noGrp="1" noRot="1" noChangeAspect="1" noMove="1" noResize="1" noEditPoints="1" noAdjustHandles="1" noChangeArrowheads="1" noChangeShapeType="1" noTextEdit="1"/>
              </p:cNvSpPr>
              <p:nvPr>
                <p:ph idx="1"/>
              </p:nvPr>
            </p:nvSpPr>
            <p:spPr>
              <a:xfrm>
                <a:off x="501068" y="3115240"/>
                <a:ext cx="11370972" cy="820762"/>
              </a:xfrm>
              <a:blipFill>
                <a:blip r:embed="rId3"/>
                <a:stretch>
                  <a:fillRect l="-2036" r="-1018" b="-3925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5B8B081-3E25-4CAF-840C-2547715BFBC5}"/>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extLst>
      <p:ext uri="{BB962C8B-B14F-4D97-AF65-F5344CB8AC3E}">
        <p14:creationId xmlns:p14="http://schemas.microsoft.com/office/powerpoint/2010/main" val="8283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2C59-6E7E-4312-81E0-2674A7E11968}"/>
              </a:ext>
            </a:extLst>
          </p:cNvPr>
          <p:cNvSpPr>
            <a:spLocks noGrp="1"/>
          </p:cNvSpPr>
          <p:nvPr>
            <p:ph type="title"/>
          </p:nvPr>
        </p:nvSpPr>
        <p:spPr/>
        <p:txBody>
          <a:bodyPr/>
          <a:lstStyle/>
          <a:p>
            <a:r>
              <a:rPr lang="en-US">
                <a:latin typeface="Segoe UI Semibold"/>
                <a:cs typeface="Segoe UI Semibold"/>
              </a:rPr>
              <a:t>COVID-19 </a:t>
            </a:r>
            <a:r>
              <a:rPr lang="en-US" dirty="0">
                <a:latin typeface="Segoe UI Semibold"/>
                <a:cs typeface="Segoe UI Semibold"/>
              </a:rPr>
              <a:t>Pandemic?</a:t>
            </a:r>
            <a:endParaRPr lang="en-US" dirty="0"/>
          </a:p>
        </p:txBody>
      </p:sp>
      <p:pic>
        <p:nvPicPr>
          <p:cNvPr id="6" name="Picture 5" descr="Boy wearing paper face mask.">
            <a:extLst>
              <a:ext uri="{FF2B5EF4-FFF2-40B4-BE49-F238E27FC236}">
                <a16:creationId xmlns:a16="http://schemas.microsoft.com/office/drawing/2014/main" id="{17A0310B-917A-4108-BA25-7B9AE4553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9452" y="2830719"/>
            <a:ext cx="3402201" cy="3708193"/>
          </a:xfrm>
          <a:prstGeom prst="rect">
            <a:avLst/>
          </a:prstGeom>
        </p:spPr>
      </p:pic>
      <p:sp>
        <p:nvSpPr>
          <p:cNvPr id="3" name="Content Placeholder 2">
            <a:extLst>
              <a:ext uri="{FF2B5EF4-FFF2-40B4-BE49-F238E27FC236}">
                <a16:creationId xmlns:a16="http://schemas.microsoft.com/office/drawing/2014/main" id="{1C0B5C19-42E2-463C-9401-2578DA2A13E2}"/>
              </a:ext>
            </a:extLst>
          </p:cNvPr>
          <p:cNvSpPr>
            <a:spLocks noGrp="1"/>
          </p:cNvSpPr>
          <p:nvPr>
            <p:ph idx="1"/>
          </p:nvPr>
        </p:nvSpPr>
        <p:spPr>
          <a:xfrm>
            <a:off x="567743" y="1335178"/>
            <a:ext cx="11370972" cy="1887446"/>
          </a:xfrm>
        </p:spPr>
        <p:txBody>
          <a:bodyPr vert="horz" lIns="91440" tIns="45720" rIns="91440" bIns="45720" rtlCol="0" anchor="t">
            <a:noAutofit/>
          </a:bodyPr>
          <a:lstStyle/>
          <a:p>
            <a:r>
              <a:rPr lang="en-US" dirty="0">
                <a:latin typeface="Segoe UI"/>
                <a:cs typeface="Segoe UI"/>
              </a:rPr>
              <a:t>Information applies at all times. Not COVID-specific.</a:t>
            </a:r>
          </a:p>
          <a:p>
            <a:r>
              <a:rPr lang="en-US" dirty="0">
                <a:latin typeface="Segoe UI"/>
                <a:cs typeface="Segoe UI"/>
              </a:rPr>
              <a:t>Some reflection questions will ask you to think about implementation during the pandemic.</a:t>
            </a:r>
            <a:endParaRPr lang="en-US" dirty="0"/>
          </a:p>
        </p:txBody>
      </p:sp>
      <p:sp>
        <p:nvSpPr>
          <p:cNvPr id="4" name="Slide Number Placeholder 3">
            <a:extLst>
              <a:ext uri="{FF2B5EF4-FFF2-40B4-BE49-F238E27FC236}">
                <a16:creationId xmlns:a16="http://schemas.microsoft.com/office/drawing/2014/main" id="{444AF003-F75D-4FA2-B61B-A5BAFF3DF2AB}"/>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153959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IDEA Requirements for Postsecondary Goals (Vision)</a:t>
            </a:r>
          </a:p>
        </p:txBody>
      </p:sp>
      <p:sp>
        <p:nvSpPr>
          <p:cNvPr id="6" name="Content Placeholder 5"/>
          <p:cNvSpPr>
            <a:spLocks noGrp="1"/>
          </p:cNvSpPr>
          <p:nvPr>
            <p:ph idx="1"/>
          </p:nvPr>
        </p:nvSpPr>
        <p:spPr>
          <a:xfrm>
            <a:off x="567743" y="1230403"/>
            <a:ext cx="11370972" cy="5296157"/>
          </a:xfrm>
        </p:spPr>
        <p:txBody>
          <a:bodyPr>
            <a:normAutofit/>
          </a:bodyPr>
          <a:lstStyle/>
          <a:p>
            <a:pPr marL="53975" indent="3175">
              <a:buNone/>
            </a:pPr>
            <a:r>
              <a:rPr lang="en-US" sz="3300" dirty="0">
                <a:latin typeface="+mn-lt"/>
              </a:rPr>
              <a:t>Each student's TPF and IEP vision statement should </a:t>
            </a:r>
            <a:r>
              <a:rPr lang="en-US" sz="3300" b="1" dirty="0">
                <a:solidFill>
                  <a:schemeClr val="accent2"/>
                </a:solidFill>
                <a:latin typeface="+mn-lt"/>
              </a:rPr>
              <a:t>explicitly</a:t>
            </a:r>
            <a:r>
              <a:rPr lang="en-US" sz="3300" b="1" dirty="0">
                <a:latin typeface="+mn-lt"/>
              </a:rPr>
              <a:t> </a:t>
            </a:r>
            <a:r>
              <a:rPr lang="en-US" sz="3300" dirty="0">
                <a:latin typeface="+mn-lt"/>
              </a:rPr>
              <a:t>include at least*: </a:t>
            </a:r>
          </a:p>
          <a:p>
            <a:pPr marL="514350" indent="-514350">
              <a:spcAft>
                <a:spcPts val="600"/>
              </a:spcAft>
              <a:buFont typeface="+mj-lt"/>
              <a:buAutoNum type="arabicPeriod"/>
            </a:pPr>
            <a:r>
              <a:rPr lang="en-US" sz="3300" dirty="0">
                <a:latin typeface="+mn-lt"/>
              </a:rPr>
              <a:t>One measurable postsecondary goal in the area of </a:t>
            </a:r>
            <a:r>
              <a:rPr lang="en-US" sz="3300" b="1" dirty="0">
                <a:solidFill>
                  <a:schemeClr val="accent2"/>
                </a:solidFill>
                <a:latin typeface="+mn-lt"/>
              </a:rPr>
              <a:t>education/training</a:t>
            </a:r>
            <a:r>
              <a:rPr lang="en-US" sz="3300" dirty="0">
                <a:solidFill>
                  <a:schemeClr val="accent1"/>
                </a:solidFill>
                <a:latin typeface="+mn-lt"/>
              </a:rPr>
              <a:t>;</a:t>
            </a:r>
          </a:p>
          <a:p>
            <a:pPr marL="514350" indent="-514350">
              <a:spcAft>
                <a:spcPts val="600"/>
              </a:spcAft>
              <a:buFont typeface="+mj-lt"/>
              <a:buAutoNum type="arabicPeriod"/>
            </a:pPr>
            <a:r>
              <a:rPr lang="en-US" sz="3300" dirty="0">
                <a:latin typeface="+mn-lt"/>
              </a:rPr>
              <a:t>One measurable postsecondary goal in the area of </a:t>
            </a:r>
            <a:r>
              <a:rPr lang="en-US" sz="3300" b="1" dirty="0">
                <a:solidFill>
                  <a:schemeClr val="accent2"/>
                </a:solidFill>
                <a:latin typeface="+mn-lt"/>
              </a:rPr>
              <a:t>employment</a:t>
            </a:r>
            <a:r>
              <a:rPr lang="en-US" sz="3300" dirty="0">
                <a:solidFill>
                  <a:schemeClr val="accent1"/>
                </a:solidFill>
                <a:latin typeface="+mn-lt"/>
              </a:rPr>
              <a:t>;</a:t>
            </a:r>
          </a:p>
          <a:p>
            <a:pPr marL="514350" indent="-514350">
              <a:buFont typeface="+mj-lt"/>
              <a:buAutoNum type="arabicPeriod"/>
            </a:pPr>
            <a:r>
              <a:rPr lang="en-US" sz="3300" i="1" dirty="0">
                <a:latin typeface="+mn-lt"/>
              </a:rPr>
              <a:t>If</a:t>
            </a:r>
            <a:r>
              <a:rPr lang="en-US" sz="3300" dirty="0">
                <a:latin typeface="+mn-lt"/>
              </a:rPr>
              <a:t> </a:t>
            </a:r>
            <a:r>
              <a:rPr lang="en-US" sz="3300" i="1" dirty="0">
                <a:latin typeface="+mn-lt"/>
              </a:rPr>
              <a:t>appropriate</a:t>
            </a:r>
            <a:r>
              <a:rPr lang="en-US" sz="3300" dirty="0">
                <a:latin typeface="+mn-lt"/>
              </a:rPr>
              <a:t>, one measurable postsecondary goal in the area of </a:t>
            </a:r>
            <a:r>
              <a:rPr lang="en-US" sz="3300" b="1" dirty="0">
                <a:solidFill>
                  <a:schemeClr val="accent2"/>
                </a:solidFill>
                <a:latin typeface="+mn-lt"/>
              </a:rPr>
              <a:t>independent living</a:t>
            </a:r>
            <a:r>
              <a:rPr lang="en-US" sz="3300" b="1" dirty="0">
                <a:solidFill>
                  <a:schemeClr val="accent1"/>
                </a:solidFill>
                <a:latin typeface="+mn-lt"/>
              </a:rPr>
              <a:t>.</a:t>
            </a:r>
          </a:p>
          <a:p>
            <a:pPr>
              <a:buNone/>
            </a:pPr>
            <a:endParaRPr lang="en-US" dirty="0"/>
          </a:p>
        </p:txBody>
      </p:sp>
      <p:sp>
        <p:nvSpPr>
          <p:cNvPr id="3" name="TextBox 2">
            <a:extLst>
              <a:ext uri="{FF2B5EF4-FFF2-40B4-BE49-F238E27FC236}">
                <a16:creationId xmlns:a16="http://schemas.microsoft.com/office/drawing/2014/main" id="{C313763F-673E-49B0-9ED7-D7657A29D671}"/>
              </a:ext>
            </a:extLst>
          </p:cNvPr>
          <p:cNvSpPr txBox="1"/>
          <p:nvPr/>
        </p:nvSpPr>
        <p:spPr>
          <a:xfrm>
            <a:off x="771494" y="4592629"/>
            <a:ext cx="10963470" cy="1769715"/>
          </a:xfrm>
          <a:prstGeom prst="rect">
            <a:avLst/>
          </a:prstGeom>
          <a:noFill/>
        </p:spPr>
        <p:txBody>
          <a:bodyPr wrap="square" rtlCol="0">
            <a:spAutoFit/>
          </a:bodyPr>
          <a:lstStyle/>
          <a:p>
            <a:pPr>
              <a:spcAft>
                <a:spcPts val="1200"/>
              </a:spcAft>
            </a:pPr>
            <a:r>
              <a:rPr lang="en-US" sz="2800" b="1" dirty="0"/>
              <a:t>The Team records the </a:t>
            </a:r>
            <a:r>
              <a:rPr lang="en-US" sz="2800" b="1" i="1" dirty="0">
                <a:solidFill>
                  <a:schemeClr val="accent2"/>
                </a:solidFill>
              </a:rPr>
              <a:t>student’s</a:t>
            </a:r>
            <a:r>
              <a:rPr lang="en-US" sz="2800" b="1" dirty="0"/>
              <a:t> vision on the TPF – not anyone else’s vision. </a:t>
            </a:r>
            <a:r>
              <a:rPr lang="en-US" sz="2800" dirty="0">
                <a:solidFill>
                  <a:schemeClr val="accent1">
                    <a:lumMod val="50000"/>
                  </a:schemeClr>
                </a:solidFill>
              </a:rPr>
              <a:t>The student’s vision from the TPF will be cut-and-pasted into the IEP when the Team discusses the IEP.</a:t>
            </a:r>
          </a:p>
          <a:p>
            <a:pPr marL="514350" marR="0" lvl="0" indent="-514350" algn="l" defTabSz="914400" rtl="0" eaLnBrk="1" fontAlgn="auto" latinLnBrk="0" hangingPunct="1">
              <a:spcAft>
                <a:spcPts val="600"/>
              </a:spcAft>
              <a:buClr>
                <a:srgbClr val="E38526"/>
              </a:buClr>
              <a:buSzTx/>
              <a:buFont typeface="Arial" panose="020B0604020202020204" pitchFamily="34" charset="0"/>
              <a:buNone/>
              <a:tabLst/>
              <a:defRPr/>
            </a:pPr>
            <a:r>
              <a:rPr kumimoji="0" lang="en-US" sz="1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*34 CFR 300.320(b)(1)</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30</a:t>
            </a:fld>
            <a:endParaRPr lang="en-US" dirty="0"/>
          </a:p>
        </p:txBody>
      </p:sp>
    </p:spTree>
    <p:extLst>
      <p:ext uri="{BB962C8B-B14F-4D97-AF65-F5344CB8AC3E}">
        <p14:creationId xmlns:p14="http://schemas.microsoft.com/office/powerpoint/2010/main" val="281421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04800"/>
            <a:ext cx="11390812" cy="714103"/>
          </a:xfrm>
        </p:spPr>
        <p:txBody>
          <a:bodyPr/>
          <a:lstStyle/>
          <a:p>
            <a:r>
              <a:rPr lang="en-US" sz="3200" dirty="0"/>
              <a:t>What if students have no idea what they want to do?</a:t>
            </a:r>
          </a:p>
        </p:txBody>
      </p:sp>
      <p:sp>
        <p:nvSpPr>
          <p:cNvPr id="3" name="Content Placeholder 2"/>
          <p:cNvSpPr>
            <a:spLocks noGrp="1"/>
          </p:cNvSpPr>
          <p:nvPr>
            <p:ph idx="1"/>
          </p:nvPr>
        </p:nvSpPr>
        <p:spPr>
          <a:xfrm>
            <a:off x="535577" y="1345474"/>
            <a:ext cx="11077303" cy="5131526"/>
          </a:xfrm>
        </p:spPr>
        <p:txBody>
          <a:bodyPr/>
          <a:lstStyle/>
          <a:p>
            <a:r>
              <a:rPr lang="en-US" sz="2800" dirty="0"/>
              <a:t>Young students may not have a clear vision of their future. Start the conversation. </a:t>
            </a:r>
            <a:r>
              <a:rPr lang="en-US" sz="2800" b="1" dirty="0">
                <a:solidFill>
                  <a:schemeClr val="accent2"/>
                </a:solidFill>
              </a:rPr>
              <a:t>Provide experiences over time </a:t>
            </a:r>
            <a:r>
              <a:rPr lang="en-US" sz="2800" dirty="0"/>
              <a:t>which can help students discern what they want.</a:t>
            </a:r>
          </a:p>
          <a:p>
            <a:r>
              <a:rPr lang="en-US" sz="2800" dirty="0"/>
              <a:t>All school professionals can talk with students about vision in many contexts, over time. </a:t>
            </a:r>
            <a:r>
              <a:rPr lang="en-US" sz="2800" b="1" dirty="0">
                <a:solidFill>
                  <a:schemeClr val="accent2"/>
                </a:solidFill>
              </a:rPr>
              <a:t>Avoid </a:t>
            </a:r>
            <a:r>
              <a:rPr lang="en-US" sz="2800" b="1" i="1" dirty="0">
                <a:solidFill>
                  <a:schemeClr val="accent2"/>
                </a:solidFill>
              </a:rPr>
              <a:t>introducing</a:t>
            </a:r>
            <a:r>
              <a:rPr lang="en-US" sz="2800" b="1" dirty="0">
                <a:solidFill>
                  <a:schemeClr val="accent2"/>
                </a:solidFill>
              </a:rPr>
              <a:t> </a:t>
            </a:r>
            <a:r>
              <a:rPr lang="en-US" sz="2800" dirty="0"/>
              <a:t>the vision discussion at the IEP table, when students may feel overwhelmed. </a:t>
            </a:r>
          </a:p>
          <a:p>
            <a:r>
              <a:rPr lang="en-US" sz="2800" b="1" dirty="0">
                <a:solidFill>
                  <a:schemeClr val="accent2"/>
                </a:solidFill>
              </a:rPr>
              <a:t>Engage families</a:t>
            </a:r>
            <a:r>
              <a:rPr lang="en-US" sz="2800" dirty="0"/>
              <a:t>, encourage conversations at home and in the community.</a:t>
            </a:r>
          </a:p>
          <a:p>
            <a:r>
              <a:rPr lang="en-US" sz="2800" b="1" dirty="0">
                <a:solidFill>
                  <a:schemeClr val="accent2"/>
                </a:solidFill>
              </a:rPr>
              <a:t>All students can communicate. </a:t>
            </a:r>
            <a:r>
              <a:rPr lang="en-US" sz="2800" dirty="0"/>
              <a:t>Ensure that their expressed preferences and interests are explored and incorporated into the vision.</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31</a:t>
            </a:fld>
            <a:endParaRPr lang="en-US" dirty="0"/>
          </a:p>
        </p:txBody>
      </p:sp>
    </p:spTree>
    <p:extLst>
      <p:ext uri="{BB962C8B-B14F-4D97-AF65-F5344CB8AC3E}">
        <p14:creationId xmlns:p14="http://schemas.microsoft.com/office/powerpoint/2010/main" val="141343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61575"/>
            <a:ext cx="11625943" cy="783453"/>
          </a:xfrm>
        </p:spPr>
        <p:txBody>
          <a:bodyPr/>
          <a:lstStyle/>
          <a:p>
            <a:r>
              <a:rPr lang="en-US" sz="2500" dirty="0"/>
              <a:t>What if students know exactly what they want to do, but I think it’s unrealistic?</a:t>
            </a:r>
          </a:p>
        </p:txBody>
      </p:sp>
      <p:sp>
        <p:nvSpPr>
          <p:cNvPr id="3" name="Content Placeholder 2"/>
          <p:cNvSpPr>
            <a:spLocks noGrp="1"/>
          </p:cNvSpPr>
          <p:nvPr>
            <p:ph idx="1"/>
          </p:nvPr>
        </p:nvSpPr>
        <p:spPr>
          <a:xfrm>
            <a:off x="446314" y="1273628"/>
            <a:ext cx="11299372" cy="5201817"/>
          </a:xfrm>
        </p:spPr>
        <p:txBody>
          <a:bodyPr/>
          <a:lstStyle/>
          <a:p>
            <a:pPr marL="0" indent="0">
              <a:spcBef>
                <a:spcPts val="300"/>
              </a:spcBef>
              <a:spcAft>
                <a:spcPts val="300"/>
              </a:spcAft>
              <a:buNone/>
            </a:pPr>
            <a:r>
              <a:rPr lang="en-US" sz="2800" b="1" dirty="0">
                <a:solidFill>
                  <a:schemeClr val="accent2"/>
                </a:solidFill>
              </a:rPr>
              <a:t>“Experience has taught me that you cannot value dreams according to the odds of their coming true.                               Their real value is in stirring within us the will to aspire.” </a:t>
            </a:r>
          </a:p>
          <a:p>
            <a:pPr marL="0" indent="0" algn="r">
              <a:spcBef>
                <a:spcPts val="0"/>
              </a:spcBef>
              <a:buNone/>
            </a:pPr>
            <a:r>
              <a:rPr lang="en-US" sz="2600" i="1" dirty="0">
                <a:sym typeface="Quattrocento Sans"/>
              </a:rPr>
              <a:t>― US Supreme Court Justice Sonia Sotomayor</a:t>
            </a:r>
            <a:endParaRPr lang="en-US" sz="2600" i="1" dirty="0"/>
          </a:p>
          <a:p>
            <a:r>
              <a:rPr lang="en-US" sz="2600" dirty="0"/>
              <a:t>Respect the student’s vision.</a:t>
            </a:r>
          </a:p>
          <a:p>
            <a:r>
              <a:rPr lang="en-US" sz="2600" dirty="0"/>
              <a:t>Identify the skills required by the vision and provide opportunities to develop those skills.</a:t>
            </a:r>
          </a:p>
          <a:p>
            <a:r>
              <a:rPr lang="en-US" sz="2600" dirty="0"/>
              <a:t>Brainstorm and provide related employment or educational opportunities/experiences, including informational interviews, job shadowing, job carving, internships, campus visits, college classes, peer mentoring.</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32</a:t>
            </a:fld>
            <a:endParaRPr lang="en-US" dirty="0"/>
          </a:p>
        </p:txBody>
      </p:sp>
    </p:spTree>
    <p:extLst>
      <p:ext uri="{BB962C8B-B14F-4D97-AF65-F5344CB8AC3E}">
        <p14:creationId xmlns:p14="http://schemas.microsoft.com/office/powerpoint/2010/main" val="37978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287383"/>
            <a:ext cx="11443063" cy="744584"/>
          </a:xfrm>
        </p:spPr>
        <p:txBody>
          <a:bodyPr/>
          <a:lstStyle/>
          <a:p>
            <a:r>
              <a:rPr lang="en-US" sz="2400" dirty="0"/>
              <a:t>What if students know what they want to do, but their families are not on board?</a:t>
            </a:r>
          </a:p>
        </p:txBody>
      </p:sp>
      <p:sp>
        <p:nvSpPr>
          <p:cNvPr id="3" name="Content Placeholder 2"/>
          <p:cNvSpPr>
            <a:spLocks noGrp="1"/>
          </p:cNvSpPr>
          <p:nvPr>
            <p:ph idx="1"/>
          </p:nvPr>
        </p:nvSpPr>
        <p:spPr>
          <a:xfrm>
            <a:off x="483326" y="1110343"/>
            <a:ext cx="11286308" cy="5088799"/>
          </a:xfrm>
        </p:spPr>
        <p:txBody>
          <a:bodyPr/>
          <a:lstStyle/>
          <a:p>
            <a:pPr lvl="0">
              <a:buClr>
                <a:srgbClr val="E86B01"/>
              </a:buClr>
              <a:buNone/>
            </a:pPr>
            <a:r>
              <a:rPr lang="en-US" sz="2800" dirty="0"/>
              <a:t>Educators should:</a:t>
            </a:r>
          </a:p>
          <a:p>
            <a:pPr marL="228600" lvl="1" indent="-228600">
              <a:spcBef>
                <a:spcPts val="600"/>
              </a:spcBef>
              <a:buFont typeface="Arial" panose="020B0604020202020204" pitchFamily="34" charset="0"/>
              <a:buChar char="•"/>
            </a:pPr>
            <a:r>
              <a:rPr lang="en-US" dirty="0"/>
              <a:t>Listen with respect and build strong relationships over time.</a:t>
            </a:r>
          </a:p>
          <a:p>
            <a:pPr marL="228600" lvl="1" indent="-228600">
              <a:spcBef>
                <a:spcPts val="600"/>
              </a:spcBef>
              <a:buFont typeface="Arial" panose="020B0604020202020204" pitchFamily="34" charset="0"/>
              <a:buChar char="•"/>
            </a:pPr>
            <a:r>
              <a:rPr lang="en-US" dirty="0"/>
              <a:t>Learn about the family’s background, culture, perspective.</a:t>
            </a:r>
          </a:p>
          <a:p>
            <a:pPr marL="228600" lvl="1" indent="-228600">
              <a:spcBef>
                <a:spcPts val="600"/>
              </a:spcBef>
              <a:buFont typeface="Arial" panose="020B0604020202020204" pitchFamily="34" charset="0"/>
              <a:buChar char="•"/>
            </a:pPr>
            <a:r>
              <a:rPr lang="en-US" dirty="0"/>
              <a:t>Be aware of and mitigate against their own biases regarding disability, race, ethnicity, gender, etc. </a:t>
            </a:r>
          </a:p>
          <a:p>
            <a:pPr marL="228600" lvl="1" indent="-228600">
              <a:spcBef>
                <a:spcPts val="600"/>
              </a:spcBef>
              <a:buFont typeface="Arial" panose="020B0604020202020204" pitchFamily="34" charset="0"/>
              <a:buChar char="•"/>
            </a:pPr>
            <a:r>
              <a:rPr lang="en-US" dirty="0"/>
              <a:t>Promote high expectations. Have a strengths-based mindset.</a:t>
            </a:r>
          </a:p>
          <a:p>
            <a:pPr marL="228600" lvl="1" indent="-228600">
              <a:spcBef>
                <a:spcPts val="600"/>
              </a:spcBef>
              <a:buFont typeface="Arial" panose="020B0604020202020204" pitchFamily="34" charset="0"/>
              <a:buChar char="•"/>
            </a:pPr>
            <a:r>
              <a:rPr lang="en-US" dirty="0"/>
              <a:t>Brainstorm assistive technology, mentoring, or other supports to help make possible what originally may seem impossible.</a:t>
            </a:r>
          </a:p>
          <a:p>
            <a:pPr marL="228600" lvl="1" indent="-228600">
              <a:spcBef>
                <a:spcPts val="600"/>
              </a:spcBef>
              <a:buFont typeface="Arial" panose="020B0604020202020204" pitchFamily="34" charset="0"/>
              <a:buChar char="•"/>
            </a:pPr>
            <a:r>
              <a:rPr lang="en-US" dirty="0"/>
              <a:t>Address families’ fears about safety. </a:t>
            </a:r>
          </a:p>
          <a:p>
            <a:pPr marL="228600" lvl="1" indent="-228600">
              <a:spcBef>
                <a:spcPts val="600"/>
              </a:spcBef>
              <a:buFont typeface="Arial" panose="020B0604020202020204" pitchFamily="34" charset="0"/>
              <a:buChar char="•"/>
            </a:pPr>
            <a:r>
              <a:rPr lang="en-US" dirty="0"/>
              <a:t>Facilitate relationships with other families/SEPAC.</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33</a:t>
            </a:fld>
            <a:endParaRPr lang="en-US" dirty="0"/>
          </a:p>
        </p:txBody>
      </p:sp>
    </p:spTree>
    <p:extLst>
      <p:ext uri="{BB962C8B-B14F-4D97-AF65-F5344CB8AC3E}">
        <p14:creationId xmlns:p14="http://schemas.microsoft.com/office/powerpoint/2010/main" val="61765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5B1231-49DE-4AB4-A233-DFA926F6A82C}"/>
              </a:ext>
            </a:extLst>
          </p:cNvPr>
          <p:cNvSpPr txBox="1">
            <a:spLocks noGrp="1"/>
          </p:cNvSpPr>
          <p:nvPr>
            <p:ph type="title" idx="4294967295"/>
          </p:nvPr>
        </p:nvSpPr>
        <p:spPr>
          <a:xfrm>
            <a:off x="4276723" y="332789"/>
            <a:ext cx="363855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03B6A"/>
                </a:solidFill>
                <a:effectLst/>
                <a:uLnTx/>
                <a:uFillTx/>
                <a:latin typeface="Segoe UI"/>
                <a:ea typeface="+mn-ea"/>
                <a:cs typeface="+mn-cs"/>
              </a:rPr>
              <a:t>Bottom of Page One</a:t>
            </a:r>
          </a:p>
        </p:txBody>
      </p:sp>
      <p:pic>
        <p:nvPicPr>
          <p:cNvPr id="6" name="Picture 5" descr="Disability-related needs section of the TPF">
            <a:extLst>
              <a:ext uri="{FF2B5EF4-FFF2-40B4-BE49-F238E27FC236}">
                <a16:creationId xmlns:a16="http://schemas.microsoft.com/office/drawing/2014/main" id="{BA2F07AF-F830-4EBC-B8C6-E236236B800C}"/>
              </a:ext>
            </a:extLst>
          </p:cNvPr>
          <p:cNvPicPr>
            <a:picLocks noChangeAspect="1"/>
          </p:cNvPicPr>
          <p:nvPr/>
        </p:nvPicPr>
        <p:blipFill>
          <a:blip r:embed="rId3"/>
          <a:stretch>
            <a:fillRect/>
          </a:stretch>
        </p:blipFill>
        <p:spPr>
          <a:xfrm>
            <a:off x="1090612" y="1203325"/>
            <a:ext cx="10010775" cy="5153025"/>
          </a:xfrm>
          <a:prstGeom prst="rect">
            <a:avLst/>
          </a:prstGeom>
        </p:spPr>
      </p:pic>
      <p:sp>
        <p:nvSpPr>
          <p:cNvPr id="9" name="TextBox 8">
            <a:extLst>
              <a:ext uri="{FF2B5EF4-FFF2-40B4-BE49-F238E27FC236}">
                <a16:creationId xmlns:a16="http://schemas.microsoft.com/office/drawing/2014/main" id="{2379C01C-66A4-41F1-A3C5-A1EB7E027307}"/>
              </a:ext>
            </a:extLst>
          </p:cNvPr>
          <p:cNvSpPr txBox="1"/>
          <p:nvPr/>
        </p:nvSpPr>
        <p:spPr>
          <a:xfrm>
            <a:off x="4184074" y="1203325"/>
            <a:ext cx="6917313" cy="369332"/>
          </a:xfrm>
          <a:prstGeom prst="rect">
            <a:avLst/>
          </a:prstGeom>
          <a:noFill/>
        </p:spPr>
        <p:txBody>
          <a:bodyPr wrap="square" rtlCol="0">
            <a:spAutoFit/>
          </a:bodyPr>
          <a:lstStyle/>
          <a:p>
            <a:r>
              <a:rPr lang="en-US" dirty="0">
                <a:solidFill>
                  <a:schemeClr val="accent2"/>
                </a:solidFill>
              </a:rPr>
              <a:t>Annual IEP Goals do not go here, because they aren’t written yet. </a:t>
            </a:r>
          </a:p>
        </p:txBody>
      </p:sp>
      <p:sp>
        <p:nvSpPr>
          <p:cNvPr id="8" name="TextBox 7">
            <a:extLst>
              <a:ext uri="{FF2B5EF4-FFF2-40B4-BE49-F238E27FC236}">
                <a16:creationId xmlns:a16="http://schemas.microsoft.com/office/drawing/2014/main" id="{36B366E4-BDA4-4CAF-A81D-66117E958165}"/>
              </a:ext>
            </a:extLst>
          </p:cNvPr>
          <p:cNvSpPr txBox="1"/>
          <p:nvPr/>
        </p:nvSpPr>
        <p:spPr>
          <a:xfrm>
            <a:off x="1490661" y="2443193"/>
            <a:ext cx="9210675" cy="347787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24"/>
              </a:spcBef>
              <a:spcAft>
                <a:spcPts val="0"/>
              </a:spcAft>
              <a:buClr>
                <a:srgbClr val="E38526"/>
              </a:buClr>
              <a:buSzTx/>
              <a:tabLst/>
              <a:defRPr/>
            </a:pPr>
            <a:r>
              <a:rPr kumimoji="0" lang="en-US" sz="20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Examples:</a:t>
            </a: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Reading skills</a:t>
            </a: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Functional math skills</a:t>
            </a:r>
            <a:endParaRPr lang="en-US" sz="2000" dirty="0">
              <a:solidFill>
                <a:schemeClr val="accent2"/>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Skills in using augmentative communication technology</a:t>
            </a: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lang="en-US" sz="2000" dirty="0">
                <a:solidFill>
                  <a:schemeClr val="accent2"/>
                </a:solidFill>
                <a:latin typeface="Segoe UI" panose="020B0502040204020203" pitchFamily="34" charset="0"/>
                <a:cs typeface="Segoe UI" panose="020B0502040204020203" pitchFamily="34" charset="0"/>
              </a:rPr>
              <a:t>Travel skills/Orientation and mobility</a:t>
            </a:r>
            <a:endParaRPr kumimoji="0" lang="en-US" sz="20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Communication (making choices, associating cause-effect, language pragmatics)</a:t>
            </a: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a:cs typeface="Segoe UI"/>
              </a:rPr>
              <a:t>Career skills (career exploration skills, skills related to specific job experiences, e.g</a:t>
            </a:r>
            <a:r>
              <a:rPr lang="en-US" sz="2000" dirty="0">
                <a:solidFill>
                  <a:schemeClr val="accent2"/>
                </a:solidFill>
                <a:latin typeface="Segoe UI"/>
                <a:cs typeface="Segoe UI"/>
              </a:rPr>
              <a:t>.,</a:t>
            </a:r>
            <a:r>
              <a:rPr kumimoji="0" lang="en-US" sz="2000" b="0" i="0" u="none" strike="noStrike" kern="1200" cap="none" spc="0" normalizeH="0" baseline="0" noProof="0" dirty="0">
                <a:ln>
                  <a:noFill/>
                </a:ln>
                <a:solidFill>
                  <a:schemeClr val="accent2"/>
                </a:solidFill>
                <a:effectLst/>
                <a:uLnTx/>
                <a:uFillTx/>
                <a:latin typeface="Segoe UI"/>
                <a:cs typeface="Segoe UI"/>
              </a:rPr>
              <a:t> internships)</a:t>
            </a:r>
            <a:endParaRPr lang="en-US" sz="2000" b="0" i="0" u="none" strike="noStrike" kern="1200" cap="none" spc="0" normalizeH="0" baseline="0" noProof="0" dirty="0">
              <a:ln>
                <a:noFill/>
              </a:ln>
              <a:solidFill>
                <a:schemeClr val="accent2"/>
              </a:solidFill>
              <a:effectLst/>
              <a:uLnTx/>
              <a:uFillTx/>
              <a:latin typeface="Segoe UI"/>
              <a:cs typeface="Segoe UI"/>
            </a:endParaRPr>
          </a:p>
          <a:p>
            <a:pPr marL="228600" marR="0" lvl="0" indent="-228600" algn="l" defTabSz="914400" rtl="0" eaLnBrk="1" fontAlgn="auto" latinLnBrk="0" hangingPunct="1">
              <a:lnSpc>
                <a:spcPct val="100000"/>
              </a:lnSpc>
              <a:spcBef>
                <a:spcPts val="24"/>
              </a:spcBef>
              <a:spcAft>
                <a:spcPts val="0"/>
              </a:spcAft>
              <a:buClr>
                <a:srgbClr val="E38526"/>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2"/>
                </a:solidFill>
                <a:effectLst/>
                <a:uLnTx/>
                <a:uFillTx/>
                <a:latin typeface="Segoe UI"/>
                <a:cs typeface="Segoe UI"/>
              </a:rPr>
              <a:t>Activities of daily living (self-care, menu planning, personal safety, money management, healthcare management, </a:t>
            </a:r>
            <a:r>
              <a:rPr lang="en-US" sz="2000" dirty="0">
                <a:solidFill>
                  <a:schemeClr val="accent2"/>
                </a:solidFill>
                <a:latin typeface="Segoe UI"/>
                <a:cs typeface="Segoe UI"/>
              </a:rPr>
              <a:t>self-advocacy</a:t>
            </a:r>
            <a:r>
              <a:rPr kumimoji="0" lang="en-US" sz="2000" b="0" i="0" u="none" strike="noStrike" kern="1200" cap="none" spc="0" normalizeH="0" baseline="0" noProof="0" dirty="0">
                <a:ln>
                  <a:noFill/>
                </a:ln>
                <a:solidFill>
                  <a:schemeClr val="accent2"/>
                </a:solidFill>
                <a:effectLst/>
                <a:uLnTx/>
                <a:uFillTx/>
                <a:latin typeface="Segoe UI"/>
                <a:cs typeface="Segoe UI"/>
              </a:rPr>
              <a:t>)</a:t>
            </a:r>
            <a:endParaRPr lang="en-US" sz="2000" b="0" i="0" u="none" strike="noStrike" kern="1200" cap="none" spc="0" normalizeH="0" baseline="0" noProof="0" dirty="0">
              <a:ln>
                <a:noFill/>
              </a:ln>
              <a:solidFill>
                <a:schemeClr val="accent2"/>
              </a:solidFill>
              <a:effectLst/>
              <a:uLnTx/>
              <a:uFillTx/>
              <a:latin typeface="Segoe UI"/>
              <a:cs typeface="Segoe UI"/>
            </a:endParaRPr>
          </a:p>
        </p:txBody>
      </p:sp>
      <p:sp>
        <p:nvSpPr>
          <p:cNvPr id="4" name="Slide Number Placeholder 3">
            <a:extLst>
              <a:ext uri="{FF2B5EF4-FFF2-40B4-BE49-F238E27FC236}">
                <a16:creationId xmlns:a16="http://schemas.microsoft.com/office/drawing/2014/main" id="{81B707DB-1BAF-4DE0-8092-D206170BA1E7}"/>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Tree>
    <p:extLst>
      <p:ext uri="{BB962C8B-B14F-4D97-AF65-F5344CB8AC3E}">
        <p14:creationId xmlns:p14="http://schemas.microsoft.com/office/powerpoint/2010/main" val="2897066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E14DDE-70E2-4E1E-8A1B-C508862CF81F}"/>
              </a:ext>
            </a:extLst>
          </p:cNvPr>
          <p:cNvSpPr txBox="1">
            <a:spLocks noGrp="1"/>
          </p:cNvSpPr>
          <p:nvPr>
            <p:ph type="title" idx="4294967295"/>
          </p:nvPr>
        </p:nvSpPr>
        <p:spPr>
          <a:xfrm>
            <a:off x="5198268" y="114916"/>
            <a:ext cx="179546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03B6A"/>
                </a:solidFill>
                <a:effectLst/>
                <a:uLnTx/>
                <a:uFillTx/>
                <a:latin typeface="Segoe UI"/>
                <a:ea typeface="+mn-ea"/>
                <a:cs typeface="+mn-cs"/>
              </a:rPr>
              <a:t>Page Two</a:t>
            </a:r>
          </a:p>
        </p:txBody>
      </p:sp>
      <p:pic>
        <p:nvPicPr>
          <p:cNvPr id="4" name="Picture 3" descr="Action Plan section of the TPF">
            <a:extLst>
              <a:ext uri="{FF2B5EF4-FFF2-40B4-BE49-F238E27FC236}">
                <a16:creationId xmlns:a16="http://schemas.microsoft.com/office/drawing/2014/main" id="{D9FBA686-A192-4735-8175-5FD61352FB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785812"/>
            <a:ext cx="10210800" cy="5472113"/>
          </a:xfrm>
          <a:prstGeom prst="rect">
            <a:avLst/>
          </a:prstGeom>
        </p:spPr>
      </p:pic>
      <p:sp>
        <p:nvSpPr>
          <p:cNvPr id="5" name="TextBox 4">
            <a:extLst>
              <a:ext uri="{FF2B5EF4-FFF2-40B4-BE49-F238E27FC236}">
                <a16:creationId xmlns:a16="http://schemas.microsoft.com/office/drawing/2014/main" id="{5E3E51F9-1771-43BF-96E1-2C20C370AB82}"/>
              </a:ext>
            </a:extLst>
          </p:cNvPr>
          <p:cNvSpPr txBox="1"/>
          <p:nvPr/>
        </p:nvSpPr>
        <p:spPr>
          <a:xfrm>
            <a:off x="2761673" y="767339"/>
            <a:ext cx="7952509" cy="307777"/>
          </a:xfrm>
          <a:prstGeom prst="rect">
            <a:avLst/>
          </a:prstGeom>
          <a:noFill/>
        </p:spPr>
        <p:txBody>
          <a:bodyPr wrap="square" rtlCol="0">
            <a:spAutoFit/>
          </a:bodyPr>
          <a:lstStyle/>
          <a:p>
            <a:r>
              <a:rPr lang="en-US" sz="1400" dirty="0">
                <a:solidFill>
                  <a:schemeClr val="accent2"/>
                </a:solidFill>
              </a:rPr>
              <a:t>What will the student, teacher, counselor, parent, coach, adult service provider, employer, etc. do? </a:t>
            </a:r>
          </a:p>
        </p:txBody>
      </p:sp>
      <p:sp>
        <p:nvSpPr>
          <p:cNvPr id="2" name="Slide Number Placeholder 1">
            <a:extLst>
              <a:ext uri="{FF2B5EF4-FFF2-40B4-BE49-F238E27FC236}">
                <a16:creationId xmlns:a16="http://schemas.microsoft.com/office/drawing/2014/main" id="{2994A9C0-39D1-4194-B670-0F0A3B477BCA}"/>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Tree>
    <p:extLst>
      <p:ext uri="{BB962C8B-B14F-4D97-AF65-F5344CB8AC3E}">
        <p14:creationId xmlns:p14="http://schemas.microsoft.com/office/powerpoint/2010/main" val="897666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5924-83EC-4A82-BF1F-C09575339952}"/>
              </a:ext>
            </a:extLst>
          </p:cNvPr>
          <p:cNvSpPr txBox="1">
            <a:spLocks noGrp="1"/>
          </p:cNvSpPr>
          <p:nvPr>
            <p:ph type="title" idx="4294967295"/>
          </p:nvPr>
        </p:nvSpPr>
        <p:spPr>
          <a:xfrm>
            <a:off x="304800" y="1924050"/>
            <a:ext cx="245745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Think about Page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like this:</a:t>
            </a:r>
          </a:p>
        </p:txBody>
      </p:sp>
      <p:graphicFrame>
        <p:nvGraphicFramePr>
          <p:cNvPr id="6" name="Table 5" descr="Chart showing that each part of the action plan on the Transition Planning Form should answer what, how and who is going to move the student forward in the areas of instruction, employment, and community experiences/postschool adult living."/>
          <p:cNvGraphicFramePr>
            <a:graphicFrameLocks noGrp="1"/>
          </p:cNvGraphicFramePr>
          <p:nvPr>
            <p:extLst>
              <p:ext uri="{D42A27DB-BD31-4B8C-83A1-F6EECF244321}">
                <p14:modId xmlns:p14="http://schemas.microsoft.com/office/powerpoint/2010/main" val="2714738637"/>
              </p:ext>
            </p:extLst>
          </p:nvPr>
        </p:nvGraphicFramePr>
        <p:xfrm>
          <a:off x="3047998" y="0"/>
          <a:ext cx="9144002" cy="6858003"/>
        </p:xfrm>
        <a:graphic>
          <a:graphicData uri="http://schemas.openxmlformats.org/drawingml/2006/table">
            <a:tbl>
              <a:tblPr firstRow="1" bandRow="1">
                <a:tableStyleId>{69C7853C-536D-4A76-A0AE-DD22124D55A5}</a:tableStyleId>
              </a:tblPr>
              <a:tblGrid>
                <a:gridCol w="3278038">
                  <a:extLst>
                    <a:ext uri="{9D8B030D-6E8A-4147-A177-3AD203B41FA5}">
                      <a16:colId xmlns:a16="http://schemas.microsoft.com/office/drawing/2014/main" val="20000"/>
                    </a:ext>
                  </a:extLst>
                </a:gridCol>
                <a:gridCol w="2932982">
                  <a:extLst>
                    <a:ext uri="{9D8B030D-6E8A-4147-A177-3AD203B41FA5}">
                      <a16:colId xmlns:a16="http://schemas.microsoft.com/office/drawing/2014/main" val="20001"/>
                    </a:ext>
                  </a:extLst>
                </a:gridCol>
                <a:gridCol w="2932982">
                  <a:extLst>
                    <a:ext uri="{9D8B030D-6E8A-4147-A177-3AD203B41FA5}">
                      <a16:colId xmlns:a16="http://schemas.microsoft.com/office/drawing/2014/main" val="20002"/>
                    </a:ext>
                  </a:extLst>
                </a:gridCol>
              </a:tblGrid>
              <a:tr h="344466">
                <a:tc gridSpan="3">
                  <a:txBody>
                    <a:bodyPr/>
                    <a:lstStyle/>
                    <a:p>
                      <a:r>
                        <a:rPr lang="en-US" sz="1600" dirty="0">
                          <a:solidFill>
                            <a:schemeClr val="tx1"/>
                          </a:solidFill>
                        </a:rPr>
                        <a:t>Instruction</a:t>
                      </a: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4466">
                <a:tc>
                  <a:txBody>
                    <a:bodyPr/>
                    <a:lstStyle/>
                    <a:p>
                      <a:r>
                        <a:rPr lang="en-US" sz="1600" dirty="0"/>
                        <a:t>What?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97069">
                <a:tc>
                  <a:txBody>
                    <a:bodyPr/>
                    <a:lstStyle/>
                    <a:p>
                      <a:r>
                        <a:rPr lang="en-US" sz="1600" dirty="0"/>
                        <a:t>Help student</a:t>
                      </a:r>
                      <a:r>
                        <a:rPr lang="en-US" sz="1600" baseline="0" dirty="0"/>
                        <a:t> develop necessary skills:</a:t>
                      </a:r>
                    </a:p>
                    <a:p>
                      <a:pPr>
                        <a:buFont typeface="Arial" pitchFamily="34" charset="0"/>
                        <a:buChar char="•"/>
                      </a:pPr>
                      <a:r>
                        <a:rPr lang="en-US" sz="1600" baseline="0" dirty="0"/>
                        <a:t> self determination</a:t>
                      </a:r>
                    </a:p>
                    <a:p>
                      <a:pPr>
                        <a:buFont typeface="Arial" pitchFamily="34" charset="0"/>
                        <a:buChar char="•"/>
                      </a:pPr>
                      <a:r>
                        <a:rPr lang="en-US" sz="1600" baseline="0" dirty="0"/>
                        <a:t> functional</a:t>
                      </a:r>
                    </a:p>
                    <a:p>
                      <a:pPr>
                        <a:buFont typeface="Arial" pitchFamily="34" charset="0"/>
                        <a:buChar char="•"/>
                      </a:pPr>
                      <a:r>
                        <a:rPr lang="en-US" sz="1600" baseline="0" dirty="0"/>
                        <a:t> academic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Opportunities/Experiences: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sz="1600" dirty="0"/>
                        <a:t> Student</a:t>
                      </a:r>
                    </a:p>
                    <a:p>
                      <a:pPr>
                        <a:buFont typeface="Arial" pitchFamily="34" charset="0"/>
                        <a:buChar char="•"/>
                      </a:pPr>
                      <a:r>
                        <a:rPr lang="en-US" sz="1600" dirty="0"/>
                        <a:t> Educators</a:t>
                      </a:r>
                    </a:p>
                    <a:p>
                      <a:pPr>
                        <a:buFont typeface="Arial" pitchFamily="34" charset="0"/>
                        <a:buChar char="•"/>
                      </a:pPr>
                      <a:r>
                        <a:rPr lang="en-US" sz="1600" dirty="0"/>
                        <a:t> Family</a:t>
                      </a:r>
                    </a:p>
                    <a:p>
                      <a:pPr>
                        <a:buFont typeface="Arial" pitchFamily="34" charset="0"/>
                        <a:buChar char="•"/>
                      </a:pPr>
                      <a:r>
                        <a:rPr lang="en-US" sz="1600" dirty="0"/>
                        <a:t> Adult</a:t>
                      </a:r>
                      <a:r>
                        <a:rPr lang="en-US" sz="1600" baseline="0" dirty="0"/>
                        <a:t> service providers</a:t>
                      </a:r>
                    </a:p>
                    <a:p>
                      <a:pPr>
                        <a:buFont typeface="Arial" pitchFamily="34" charset="0"/>
                        <a:buChar char="•"/>
                      </a:pPr>
                      <a:r>
                        <a:rPr lang="en-US" sz="1600" baseline="0" dirty="0"/>
                        <a:t> Community Members</a:t>
                      </a:r>
                    </a:p>
                    <a:p>
                      <a:pPr>
                        <a:buFont typeface="Arial" pitchFamily="34" charset="0"/>
                        <a:buChar char="•"/>
                      </a:pPr>
                      <a:r>
                        <a:rPr lang="en-US" sz="1600" baseline="0" dirty="0"/>
                        <a:t> Etc.</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4466">
                <a:tc gridSpan="3">
                  <a:txBody>
                    <a:bodyPr/>
                    <a:lstStyle/>
                    <a:p>
                      <a:r>
                        <a:rPr lang="en-US" sz="1600" b="1" dirty="0">
                          <a:solidFill>
                            <a:schemeClr val="tx1"/>
                          </a:solidFill>
                        </a:rPr>
                        <a:t>Employment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4466">
                <a:tc>
                  <a:txBody>
                    <a:bodyPr/>
                    <a:lstStyle/>
                    <a:p>
                      <a:r>
                        <a:rPr lang="en-US" sz="1600" dirty="0"/>
                        <a:t>What?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Who?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97069">
                <a:tc>
                  <a:txBody>
                    <a:bodyPr/>
                    <a:lstStyle/>
                    <a:p>
                      <a:r>
                        <a:rPr lang="en-US" sz="1600" dirty="0"/>
                        <a:t>Help student</a:t>
                      </a:r>
                      <a:r>
                        <a:rPr lang="en-US" sz="1600" baseline="0" dirty="0"/>
                        <a:t> develop necessary skills:</a:t>
                      </a:r>
                    </a:p>
                    <a:p>
                      <a:pPr>
                        <a:buFont typeface="Arial" pitchFamily="34" charset="0"/>
                        <a:buChar char="•"/>
                      </a:pPr>
                      <a:r>
                        <a:rPr lang="en-US" sz="1600" baseline="0" dirty="0"/>
                        <a:t> self determination</a:t>
                      </a:r>
                    </a:p>
                    <a:p>
                      <a:pPr>
                        <a:buFont typeface="Arial" pitchFamily="34" charset="0"/>
                        <a:buChar char="•"/>
                      </a:pPr>
                      <a:r>
                        <a:rPr lang="en-US" sz="1600" baseline="0" dirty="0"/>
                        <a:t> functional</a:t>
                      </a:r>
                    </a:p>
                    <a:p>
                      <a:pPr>
                        <a:buFont typeface="Arial" pitchFamily="34" charset="0"/>
                        <a:buChar char="•"/>
                      </a:pPr>
                      <a:r>
                        <a:rPr lang="en-US" sz="1600" baseline="0" dirty="0"/>
                        <a:t> academic</a:t>
                      </a:r>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Opportunities/Experiences: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sz="1600" dirty="0"/>
                        <a:t> Student</a:t>
                      </a:r>
                    </a:p>
                    <a:p>
                      <a:pPr>
                        <a:buFont typeface="Arial" pitchFamily="34" charset="0"/>
                        <a:buChar char="•"/>
                      </a:pPr>
                      <a:r>
                        <a:rPr lang="en-US" sz="1600" dirty="0"/>
                        <a:t> Educators</a:t>
                      </a:r>
                    </a:p>
                    <a:p>
                      <a:pPr>
                        <a:buFont typeface="Arial" pitchFamily="34" charset="0"/>
                        <a:buChar char="•"/>
                      </a:pPr>
                      <a:r>
                        <a:rPr lang="en-US" sz="1600" dirty="0"/>
                        <a:t> Family</a:t>
                      </a:r>
                    </a:p>
                    <a:p>
                      <a:pPr>
                        <a:buFont typeface="Arial" pitchFamily="34" charset="0"/>
                        <a:buChar char="•"/>
                      </a:pPr>
                      <a:r>
                        <a:rPr lang="en-US" sz="1600" dirty="0"/>
                        <a:t> Adult</a:t>
                      </a:r>
                      <a:r>
                        <a:rPr lang="en-US" sz="1600" baseline="0" dirty="0"/>
                        <a:t> service providers</a:t>
                      </a:r>
                    </a:p>
                    <a:p>
                      <a:pPr>
                        <a:buFont typeface="Arial" pitchFamily="34" charset="0"/>
                        <a:buChar char="•"/>
                      </a:pPr>
                      <a:r>
                        <a:rPr lang="en-US" sz="1600" baseline="0" dirty="0"/>
                        <a:t> Community Members</a:t>
                      </a:r>
                    </a:p>
                    <a:p>
                      <a:pPr>
                        <a:buFont typeface="Arial" pitchFamily="34" charset="0"/>
                        <a:buChar char="•"/>
                      </a:pPr>
                      <a:r>
                        <a:rPr lang="en-US" sz="1600" baseline="0" dirty="0"/>
                        <a:t> Etc.</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4466">
                <a:tc gridSpan="3">
                  <a:txBody>
                    <a:bodyPr/>
                    <a:lstStyle/>
                    <a:p>
                      <a:r>
                        <a:rPr lang="en-US" sz="1600" b="1" dirty="0"/>
                        <a:t>Community Experiences/Post School Adult Living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4466">
                <a:tc>
                  <a:txBody>
                    <a:bodyPr/>
                    <a:lstStyle/>
                    <a:p>
                      <a:r>
                        <a:rPr lang="en-US" sz="1600" dirty="0"/>
                        <a:t>What?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Who?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597069">
                <a:tc>
                  <a:txBody>
                    <a:bodyPr/>
                    <a:lstStyle/>
                    <a:p>
                      <a:r>
                        <a:rPr lang="en-US" sz="1600" dirty="0"/>
                        <a:t>Help student</a:t>
                      </a:r>
                      <a:r>
                        <a:rPr lang="en-US" sz="1600" baseline="0" dirty="0"/>
                        <a:t> develop necessary skills:</a:t>
                      </a:r>
                    </a:p>
                    <a:p>
                      <a:pPr>
                        <a:buFont typeface="Arial" pitchFamily="34" charset="0"/>
                        <a:buChar char="•"/>
                      </a:pPr>
                      <a:r>
                        <a:rPr lang="en-US" sz="1600" baseline="0" dirty="0"/>
                        <a:t> self determination</a:t>
                      </a:r>
                    </a:p>
                    <a:p>
                      <a:pPr>
                        <a:buFont typeface="Arial" pitchFamily="34" charset="0"/>
                        <a:buChar char="•"/>
                      </a:pPr>
                      <a:r>
                        <a:rPr lang="en-US" sz="1600" baseline="0" dirty="0"/>
                        <a:t> functional</a:t>
                      </a:r>
                    </a:p>
                    <a:p>
                      <a:pPr>
                        <a:buFont typeface="Arial" pitchFamily="34" charset="0"/>
                        <a:buChar char="•"/>
                      </a:pPr>
                      <a:r>
                        <a:rPr lang="en-US" sz="1600" baseline="0" dirty="0"/>
                        <a:t> academic</a:t>
                      </a:r>
                      <a:endParaRPr lang="en-US" sz="1600" dirty="0"/>
                    </a:p>
                    <a:p>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600" dirty="0"/>
                        <a:t>Opportunities/Experiences: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buFont typeface="Arial" pitchFamily="34" charset="0"/>
                        <a:buChar char="•"/>
                      </a:pPr>
                      <a:r>
                        <a:rPr lang="en-US" sz="1600" dirty="0"/>
                        <a:t> Student</a:t>
                      </a:r>
                    </a:p>
                    <a:p>
                      <a:pPr>
                        <a:buFont typeface="Arial" pitchFamily="34" charset="0"/>
                        <a:buChar char="•"/>
                      </a:pPr>
                      <a:r>
                        <a:rPr lang="en-US" sz="1600" dirty="0"/>
                        <a:t> Educators</a:t>
                      </a:r>
                    </a:p>
                    <a:p>
                      <a:pPr>
                        <a:buFont typeface="Arial" pitchFamily="34" charset="0"/>
                        <a:buChar char="•"/>
                      </a:pPr>
                      <a:r>
                        <a:rPr lang="en-US" sz="1600" dirty="0"/>
                        <a:t> Family</a:t>
                      </a:r>
                    </a:p>
                    <a:p>
                      <a:pPr>
                        <a:buFont typeface="Arial" pitchFamily="34" charset="0"/>
                        <a:buChar char="•"/>
                      </a:pPr>
                      <a:r>
                        <a:rPr lang="en-US" sz="1600" dirty="0"/>
                        <a:t> Adult</a:t>
                      </a:r>
                      <a:r>
                        <a:rPr lang="en-US" sz="1600" baseline="0" dirty="0"/>
                        <a:t> service providers</a:t>
                      </a:r>
                    </a:p>
                    <a:p>
                      <a:pPr>
                        <a:buFont typeface="Arial" pitchFamily="34" charset="0"/>
                        <a:buChar char="•"/>
                      </a:pPr>
                      <a:r>
                        <a:rPr lang="en-US" sz="1600" baseline="0" dirty="0"/>
                        <a:t> Community Members</a:t>
                      </a:r>
                    </a:p>
                    <a:p>
                      <a:pPr>
                        <a:buFont typeface="Arial" pitchFamily="34" charset="0"/>
                        <a:buChar char="•"/>
                      </a:pPr>
                      <a:r>
                        <a:rPr lang="en-US" sz="1600" baseline="0" dirty="0"/>
                        <a:t> Etc.</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4294967295"/>
          </p:nvPr>
        </p:nvSpPr>
        <p:spPr>
          <a:xfrm>
            <a:off x="9448800" y="6356350"/>
            <a:ext cx="2743200" cy="365125"/>
          </a:xfrm>
        </p:spPr>
        <p:txBody>
          <a:bodyPr/>
          <a:lstStyle/>
          <a:p>
            <a:pPr>
              <a:defRPr/>
            </a:pPr>
            <a:fld id="{3615FDC2-7E5A-44CA-A91E-6F78ED04B772}" type="slidenum">
              <a:rPr lang="en-US" smtClean="0"/>
              <a:pPr>
                <a:defRPr/>
              </a:pPr>
              <a:t>36</a:t>
            </a:fld>
            <a:endParaRPr lang="en-US" dirty="0"/>
          </a:p>
        </p:txBody>
      </p:sp>
    </p:spTree>
    <p:extLst>
      <p:ext uri="{BB962C8B-B14F-4D97-AF65-F5344CB8AC3E}">
        <p14:creationId xmlns:p14="http://schemas.microsoft.com/office/powerpoint/2010/main" val="151959365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5600"/>
            <a:ext cx="7924800" cy="635000"/>
          </a:xfrm>
        </p:spPr>
        <p:txBody>
          <a:bodyPr>
            <a:normAutofit/>
          </a:bodyPr>
          <a:lstStyle/>
          <a:p>
            <a:r>
              <a:rPr lang="en-US" dirty="0"/>
              <a:t>In What Order?</a:t>
            </a:r>
          </a:p>
        </p:txBody>
      </p:sp>
      <p:sp>
        <p:nvSpPr>
          <p:cNvPr id="5" name="Content Placeholder 4"/>
          <p:cNvSpPr>
            <a:spLocks noGrp="1"/>
          </p:cNvSpPr>
          <p:nvPr>
            <p:ph idx="1"/>
          </p:nvPr>
        </p:nvSpPr>
        <p:spPr>
          <a:xfrm>
            <a:off x="457200" y="1153160"/>
            <a:ext cx="11460480" cy="5125720"/>
          </a:xfrm>
        </p:spPr>
        <p:txBody>
          <a:bodyPr>
            <a:normAutofit fontScale="77500" lnSpcReduction="20000"/>
          </a:bodyPr>
          <a:lstStyle/>
          <a:p>
            <a:pPr>
              <a:lnSpc>
                <a:spcPct val="120000"/>
              </a:lnSpc>
              <a:spcBef>
                <a:spcPts val="0"/>
              </a:spcBef>
              <a:spcAft>
                <a:spcPts val="600"/>
              </a:spcAft>
            </a:pPr>
            <a:r>
              <a:rPr lang="en-US" sz="3100" dirty="0"/>
              <a:t>The Team discusses and completes the TPF </a:t>
            </a:r>
            <a:r>
              <a:rPr lang="en-US" sz="3100" b="1" dirty="0">
                <a:solidFill>
                  <a:schemeClr val="accent2"/>
                </a:solidFill>
              </a:rPr>
              <a:t>before</a:t>
            </a:r>
            <a:r>
              <a:rPr lang="en-US" sz="3100" dirty="0"/>
              <a:t> completing the IEP form. </a:t>
            </a:r>
          </a:p>
          <a:p>
            <a:pPr>
              <a:lnSpc>
                <a:spcPct val="120000"/>
              </a:lnSpc>
              <a:spcBef>
                <a:spcPts val="0"/>
              </a:spcBef>
              <a:spcAft>
                <a:spcPts val="600"/>
              </a:spcAft>
            </a:pPr>
            <a:r>
              <a:rPr lang="en-US" sz="3100" dirty="0"/>
              <a:t>The </a:t>
            </a:r>
            <a:r>
              <a:rPr lang="en-US" sz="3100" b="1" dirty="0">
                <a:solidFill>
                  <a:schemeClr val="accent2"/>
                </a:solidFill>
              </a:rPr>
              <a:t>student’s</a:t>
            </a:r>
            <a:r>
              <a:rPr lang="en-US" sz="3100" dirty="0">
                <a:solidFill>
                  <a:schemeClr val="accent2"/>
                </a:solidFill>
              </a:rPr>
              <a:t> </a:t>
            </a:r>
            <a:r>
              <a:rPr lang="en-US" sz="3100" dirty="0"/>
              <a:t>vision statement/postsecondary goals from the TPF is transferred directly to the Vision statement on the IEP. (The rest of the Team may add their thoughts to the Vision statement when it is on the IEP, if desired.)</a:t>
            </a:r>
          </a:p>
          <a:p>
            <a:pPr>
              <a:lnSpc>
                <a:spcPct val="120000"/>
              </a:lnSpc>
              <a:spcBef>
                <a:spcPts val="0"/>
              </a:spcBef>
              <a:spcAft>
                <a:spcPts val="600"/>
              </a:spcAft>
            </a:pPr>
            <a:r>
              <a:rPr lang="en-US" sz="3100" dirty="0"/>
              <a:t>The student’s disability-related needs from the TPF are used to inform annual goal development on the IEP. An annual IEP goal should focus on building skills that will make the biggest difference to the student </a:t>
            </a:r>
            <a:r>
              <a:rPr lang="en-US" sz="3100" b="1" dirty="0">
                <a:solidFill>
                  <a:schemeClr val="accent2"/>
                </a:solidFill>
              </a:rPr>
              <a:t>during that school year.</a:t>
            </a:r>
            <a:r>
              <a:rPr lang="en-US" sz="3100" dirty="0">
                <a:solidFill>
                  <a:schemeClr val="accent2"/>
                </a:solidFill>
              </a:rPr>
              <a:t> </a:t>
            </a:r>
            <a:r>
              <a:rPr lang="en-US" sz="3100" dirty="0"/>
              <a:t>Each year’s annual goals build skills, year over year, that will promote the realization of the student’s vision/postsecondary goals.</a:t>
            </a:r>
          </a:p>
          <a:p>
            <a:pPr>
              <a:lnSpc>
                <a:spcPct val="120000"/>
              </a:lnSpc>
              <a:spcBef>
                <a:spcPts val="0"/>
              </a:spcBef>
              <a:spcAft>
                <a:spcPts val="600"/>
              </a:spcAft>
            </a:pPr>
            <a:r>
              <a:rPr lang="en-US" sz="3100" dirty="0"/>
              <a:t>Elements from the Action Plan </a:t>
            </a:r>
            <a:r>
              <a:rPr lang="en-US" sz="3100" i="1" dirty="0"/>
              <a:t>may</a:t>
            </a:r>
            <a:r>
              <a:rPr lang="en-US" sz="3100" dirty="0"/>
              <a:t> be included in the IEP, if the school district is responsible for them. </a:t>
            </a:r>
          </a:p>
          <a:p>
            <a:pPr>
              <a:buNone/>
            </a:pPr>
            <a:endParaRPr lang="en-US" dirty="0"/>
          </a:p>
        </p:txBody>
      </p:sp>
      <p:sp>
        <p:nvSpPr>
          <p:cNvPr id="3" name="Slide Number Placeholder 2"/>
          <p:cNvSpPr>
            <a:spLocks noGrp="1"/>
          </p:cNvSpPr>
          <p:nvPr>
            <p:ph type="sldNum" sz="quarter" idx="12"/>
          </p:nvPr>
        </p:nvSpPr>
        <p:spPr/>
        <p:txBody>
          <a:bodyPr/>
          <a:lstStyle/>
          <a:p>
            <a:fld id="{BD26C40E-487C-40A4-A841-8174FD7B7142}"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6105" y="3037517"/>
            <a:ext cx="9144000" cy="683900"/>
          </a:xfrm>
        </p:spPr>
        <p:txBody>
          <a:bodyPr>
            <a:normAutofit/>
          </a:bodyPr>
          <a:lstStyle/>
          <a:p>
            <a:pPr algn="ctr"/>
            <a:r>
              <a:rPr lang="en-US" sz="3600" dirty="0">
                <a:solidFill>
                  <a:schemeClr val="accent1">
                    <a:lumMod val="50000"/>
                  </a:schemeClr>
                </a:solidFill>
                <a:latin typeface="Segoe UI" panose="020B0502040204020203" pitchFamily="34" charset="0"/>
                <a:ea typeface="+mn-ea"/>
                <a:cs typeface="Segoe UI" panose="020B0502040204020203" pitchFamily="34" charset="0"/>
              </a:rPr>
              <a:t>Individualized Education Program (IEP)</a:t>
            </a:r>
          </a:p>
        </p:txBody>
      </p:sp>
      <p:pic>
        <p:nvPicPr>
          <p:cNvPr id="16385" name="Picture 1" descr="compa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769" y="1716"/>
            <a:ext cx="4163090" cy="2770495"/>
          </a:xfrm>
          <a:prstGeom prst="rect">
            <a:avLst/>
          </a:prstGeom>
          <a:noFill/>
          <a:ln w="9525">
            <a:noFill/>
            <a:miter lim="800000"/>
            <a:headEnd/>
            <a:tailEnd/>
          </a:ln>
          <a:effectLst/>
        </p:spPr>
      </p:pic>
      <p:sp>
        <p:nvSpPr>
          <p:cNvPr id="9" name="TextBox 8"/>
          <p:cNvSpPr txBox="1"/>
          <p:nvPr/>
        </p:nvSpPr>
        <p:spPr>
          <a:xfrm>
            <a:off x="5803436" y="714155"/>
            <a:ext cx="5301671" cy="1643527"/>
          </a:xfrm>
          <a:prstGeom prst="rect">
            <a:avLst/>
          </a:prstGeom>
          <a:noFill/>
        </p:spPr>
        <p:txBody>
          <a:bodyPr wrap="square" rtlCol="0">
            <a:spAutoFit/>
          </a:bodyPr>
          <a:lstStyle/>
          <a:p>
            <a:pPr>
              <a:lnSpc>
                <a:spcPct val="90000"/>
              </a:lnSpc>
              <a:spcBef>
                <a:spcPts val="24"/>
              </a:spcBef>
              <a:buClr>
                <a:srgbClr val="E38526"/>
              </a:buClr>
            </a:pPr>
            <a:r>
              <a:rPr lang="en-US" sz="2800" dirty="0">
                <a:solidFill>
                  <a:schemeClr val="accent1">
                    <a:lumMod val="50000"/>
                  </a:schemeClr>
                </a:solidFill>
                <a:latin typeface="Segoe UI" panose="020B0502040204020203" pitchFamily="34" charset="0"/>
                <a:cs typeface="Segoe UI" panose="020B0502040204020203" pitchFamily="34" charset="0"/>
              </a:rPr>
              <a:t>A roadmap for the student to achieve their vision through specially designed instruction, related services.</a:t>
            </a:r>
          </a:p>
        </p:txBody>
      </p:sp>
      <p:pic>
        <p:nvPicPr>
          <p:cNvPr id="16387" name="Picture 3" descr="courtroom gav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5403" y="3886200"/>
            <a:ext cx="4164859" cy="2971800"/>
          </a:xfrm>
          <a:prstGeom prst="rect">
            <a:avLst/>
          </a:prstGeom>
          <a:noFill/>
          <a:ln w="9525">
            <a:noFill/>
            <a:miter lim="800000"/>
            <a:headEnd/>
            <a:tailEnd/>
          </a:ln>
          <a:effectLst/>
        </p:spPr>
      </p:pic>
      <p:sp>
        <p:nvSpPr>
          <p:cNvPr id="3" name="Content Placeholder 2"/>
          <p:cNvSpPr>
            <a:spLocks noGrp="1"/>
          </p:cNvSpPr>
          <p:nvPr>
            <p:ph idx="4294967295"/>
          </p:nvPr>
        </p:nvSpPr>
        <p:spPr>
          <a:xfrm>
            <a:off x="555129" y="4414520"/>
            <a:ext cx="5248307" cy="1163320"/>
          </a:xfrm>
        </p:spPr>
        <p:txBody>
          <a:bodyPr>
            <a:normAutofit/>
          </a:bodyPr>
          <a:lstStyle/>
          <a:p>
            <a:pPr marL="0" indent="0">
              <a:spcBef>
                <a:spcPts val="24"/>
              </a:spcBef>
              <a:buNone/>
            </a:pPr>
            <a:r>
              <a:rPr lang="en-US" sz="2800" dirty="0"/>
              <a:t>A legal document spelling out what the district will do. </a:t>
            </a:r>
          </a:p>
          <a:p>
            <a:pPr marL="341313" indent="-341313">
              <a:buNone/>
            </a:pPr>
            <a:endParaRPr lang="en-US" dirty="0"/>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304800"/>
            <a:ext cx="11541760" cy="690880"/>
          </a:xfrm>
        </p:spPr>
        <p:txBody>
          <a:bodyPr>
            <a:normAutofit/>
          </a:bodyPr>
          <a:lstStyle/>
          <a:p>
            <a:r>
              <a:rPr lang="en-US" sz="2600" dirty="0"/>
              <a:t>Using the Vision and Disability-Related Needs to develop Annual IEP Goals</a:t>
            </a:r>
          </a:p>
        </p:txBody>
      </p:sp>
      <p:sp>
        <p:nvSpPr>
          <p:cNvPr id="3" name="Content Placeholder 2"/>
          <p:cNvSpPr>
            <a:spLocks noGrp="1"/>
          </p:cNvSpPr>
          <p:nvPr>
            <p:ph idx="1"/>
          </p:nvPr>
        </p:nvSpPr>
        <p:spPr>
          <a:xfrm>
            <a:off x="477520" y="1275715"/>
            <a:ext cx="11541760" cy="5174246"/>
          </a:xfrm>
        </p:spPr>
        <p:txBody>
          <a:bodyPr>
            <a:normAutofit/>
          </a:bodyPr>
          <a:lstStyle/>
          <a:p>
            <a:pPr marL="0" indent="0">
              <a:spcBef>
                <a:spcPts val="600"/>
              </a:spcBef>
              <a:spcAft>
                <a:spcPts val="1200"/>
              </a:spcAft>
              <a:buNone/>
            </a:pPr>
            <a:r>
              <a:rPr lang="en-US" sz="2800" dirty="0"/>
              <a:t>The Team considers the student's vision/postsecondary goals and asks: </a:t>
            </a:r>
          </a:p>
          <a:p>
            <a:pPr marL="287338" indent="-287338">
              <a:spcBef>
                <a:spcPts val="600"/>
              </a:spcBef>
              <a:spcAft>
                <a:spcPts val="1200"/>
              </a:spcAft>
              <a:buClr>
                <a:srgbClr val="E86B01"/>
              </a:buClr>
            </a:pPr>
            <a:r>
              <a:rPr lang="en-US" sz="2800" dirty="0"/>
              <a:t>What skills, strengths, interests, personal attributes, and accomplishments does the student </a:t>
            </a:r>
            <a:r>
              <a:rPr lang="en-US" sz="2800" b="1" dirty="0">
                <a:solidFill>
                  <a:schemeClr val="accent2"/>
                </a:solidFill>
              </a:rPr>
              <a:t>currently have </a:t>
            </a:r>
            <a:r>
              <a:rPr lang="en-US" sz="2800" dirty="0"/>
              <a:t>that will contribute to their postsecondary success? </a:t>
            </a:r>
            <a:r>
              <a:rPr lang="en-US" sz="2800" b="1" dirty="0">
                <a:solidFill>
                  <a:srgbClr val="0070C0"/>
                </a:solidFill>
              </a:rPr>
              <a:t>(How do you know? Transition Assessment! – Stay tuned.)</a:t>
            </a:r>
          </a:p>
          <a:p>
            <a:pPr marL="287338" indent="-287338">
              <a:spcBef>
                <a:spcPts val="600"/>
              </a:spcBef>
              <a:spcAft>
                <a:spcPts val="1200"/>
              </a:spcAft>
              <a:buClr>
                <a:srgbClr val="E86B01"/>
              </a:buClr>
            </a:pPr>
            <a:r>
              <a:rPr lang="en-US" sz="2800" dirty="0"/>
              <a:t>Given the student’s disability-related needs, what skills will the student </a:t>
            </a:r>
            <a:r>
              <a:rPr lang="en-US" sz="2800" b="1" dirty="0">
                <a:solidFill>
                  <a:schemeClr val="accent2"/>
                </a:solidFill>
              </a:rPr>
              <a:t>need to acquire </a:t>
            </a:r>
            <a:r>
              <a:rPr lang="en-US" sz="2800" dirty="0"/>
              <a:t>in order to achieve their desired postsecondary outcomes?</a:t>
            </a:r>
          </a:p>
          <a:p>
            <a:pPr marL="0" indent="0">
              <a:spcBef>
                <a:spcPts val="600"/>
              </a:spcBef>
              <a:spcAft>
                <a:spcPts val="1200"/>
              </a:spcAft>
              <a:buClr>
                <a:srgbClr val="E86B01"/>
              </a:buClr>
              <a:buNone/>
            </a:pPr>
            <a:r>
              <a:rPr lang="en-US" sz="2800" dirty="0"/>
              <a:t>The Team then writes measurable annual goals and documents services that will support the student to gain the needed skills. </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39</a:t>
            </a:fld>
            <a:endParaRPr lang="en-US" dirty="0"/>
          </a:p>
        </p:txBody>
      </p:sp>
    </p:spTree>
    <p:extLst>
      <p:ext uri="{BB962C8B-B14F-4D97-AF65-F5344CB8AC3E}">
        <p14:creationId xmlns:p14="http://schemas.microsoft.com/office/powerpoint/2010/main" val="250366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5E15-0857-4EC2-9152-4E5C960FD7F2}"/>
              </a:ext>
            </a:extLst>
          </p:cNvPr>
          <p:cNvSpPr>
            <a:spLocks noGrp="1"/>
          </p:cNvSpPr>
          <p:nvPr>
            <p:ph type="title" idx="4294967295"/>
          </p:nvPr>
        </p:nvSpPr>
        <p:spPr>
          <a:xfrm>
            <a:off x="6516914" y="1147082"/>
            <a:ext cx="1793875" cy="679450"/>
          </a:xfrm>
        </p:spPr>
        <p:txBody>
          <a:bodyPr/>
          <a:lstStyle/>
          <a:p>
            <a:r>
              <a:rPr lang="en-US" dirty="0"/>
              <a:t>Agenda</a:t>
            </a:r>
          </a:p>
        </p:txBody>
      </p:sp>
      <p:sp>
        <p:nvSpPr>
          <p:cNvPr id="3" name="Content Placeholder 2">
            <a:extLst>
              <a:ext uri="{FF2B5EF4-FFF2-40B4-BE49-F238E27FC236}">
                <a16:creationId xmlns:a16="http://schemas.microsoft.com/office/drawing/2014/main" id="{2225C715-A6F8-41E1-82FE-4AEA6B219869}"/>
              </a:ext>
            </a:extLst>
          </p:cNvPr>
          <p:cNvSpPr>
            <a:spLocks noGrp="1"/>
          </p:cNvSpPr>
          <p:nvPr>
            <p:ph idx="4294967295"/>
          </p:nvPr>
        </p:nvSpPr>
        <p:spPr>
          <a:xfrm>
            <a:off x="6253162" y="1989138"/>
            <a:ext cx="5578475" cy="2632301"/>
          </a:xfrm>
        </p:spPr>
        <p:txBody>
          <a:bodyPr/>
          <a:lstStyle/>
          <a:p>
            <a:r>
              <a:rPr lang="en-US" dirty="0"/>
              <a:t>1 ½ hour presentation with Four 5-minute breaks for reflection</a:t>
            </a:r>
          </a:p>
          <a:p>
            <a:pPr lvl="1"/>
            <a:r>
              <a:rPr lang="en-US" dirty="0"/>
              <a:t>Recorded</a:t>
            </a:r>
          </a:p>
          <a:p>
            <a:pPr marL="228600" lvl="1" indent="-228600">
              <a:spcBef>
                <a:spcPts val="1000"/>
              </a:spcBef>
              <a:buFont typeface="Arial" panose="020B0604020202020204" pitchFamily="34" charset="0"/>
              <a:buChar char="•"/>
            </a:pPr>
            <a:r>
              <a:rPr lang="en-US" sz="3200" dirty="0"/>
              <a:t>30 minutes for questions</a:t>
            </a:r>
          </a:p>
          <a:p>
            <a:pPr lvl="1"/>
            <a:r>
              <a:rPr lang="en-US" dirty="0"/>
              <a:t>Not recorded</a:t>
            </a:r>
          </a:p>
        </p:txBody>
      </p:sp>
      <p:sp>
        <p:nvSpPr>
          <p:cNvPr id="4" name="Slide Number Placeholder 3">
            <a:extLst>
              <a:ext uri="{FF2B5EF4-FFF2-40B4-BE49-F238E27FC236}">
                <a16:creationId xmlns:a16="http://schemas.microsoft.com/office/drawing/2014/main" id="{9A7C01DF-A4CA-49C8-A143-2E4C84EBD2DC}"/>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235827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Goal Focus areas</a:t>
            </a:r>
          </a:p>
        </p:txBody>
      </p:sp>
      <p:sp>
        <p:nvSpPr>
          <p:cNvPr id="10" name="Content Placeholder 9"/>
          <p:cNvSpPr>
            <a:spLocks noGrp="1"/>
          </p:cNvSpPr>
          <p:nvPr>
            <p:ph idx="16"/>
          </p:nvPr>
        </p:nvSpPr>
        <p:spPr>
          <a:xfrm>
            <a:off x="5120798" y="1212113"/>
            <a:ext cx="3427780" cy="2551814"/>
          </a:xfrm>
        </p:spPr>
        <p:txBody>
          <a:bodyPr/>
          <a:lstStyle/>
          <a:p>
            <a:r>
              <a:rPr lang="en-US" sz="2500" dirty="0"/>
              <a:t>Mathematics skills</a:t>
            </a:r>
          </a:p>
          <a:p>
            <a:r>
              <a:rPr lang="en-US" sz="2500" dirty="0"/>
              <a:t>Fine Motor skills</a:t>
            </a:r>
          </a:p>
          <a:p>
            <a:r>
              <a:rPr lang="en-US" sz="2500" dirty="0"/>
              <a:t>Healthcare skills</a:t>
            </a:r>
          </a:p>
          <a:p>
            <a:r>
              <a:rPr lang="en-US" sz="2500" dirty="0"/>
              <a:t>Writing skills</a:t>
            </a:r>
          </a:p>
          <a:p>
            <a:r>
              <a:rPr lang="en-US" sz="2500" dirty="0"/>
              <a:t>Etc.</a:t>
            </a:r>
          </a:p>
          <a:p>
            <a:pPr marL="0" indent="0">
              <a:buNone/>
            </a:pPr>
            <a:endParaRPr lang="en-US" dirty="0"/>
          </a:p>
        </p:txBody>
      </p:sp>
      <p:sp>
        <p:nvSpPr>
          <p:cNvPr id="11" name="TextBox 10"/>
          <p:cNvSpPr txBox="1"/>
          <p:nvPr/>
        </p:nvSpPr>
        <p:spPr>
          <a:xfrm>
            <a:off x="8548578" y="1462391"/>
            <a:ext cx="3083442" cy="1477328"/>
          </a:xfrm>
          <a:prstGeom prst="rect">
            <a:avLst/>
          </a:prstGeom>
          <a:solidFill>
            <a:schemeClr val="accent2"/>
          </a:solidFill>
        </p:spPr>
        <p:txBody>
          <a:bodyPr wrap="square" rtlCol="0">
            <a:spAutoFit/>
          </a:bodyPr>
          <a:lstStyle/>
          <a:p>
            <a:r>
              <a:rPr lang="en-US" b="1" dirty="0"/>
              <a:t>Reminder:</a:t>
            </a:r>
          </a:p>
          <a:p>
            <a:r>
              <a:rPr lang="en-US" b="1" dirty="0"/>
              <a:t>Goals are written to reflect what the student will do,         not what service is provided</a:t>
            </a:r>
            <a:r>
              <a:rPr lang="en-US" dirty="0"/>
              <a:t>.</a:t>
            </a:r>
          </a:p>
        </p:txBody>
      </p:sp>
      <p:sp>
        <p:nvSpPr>
          <p:cNvPr id="12" name="TextBox 11"/>
          <p:cNvSpPr txBox="1"/>
          <p:nvPr/>
        </p:nvSpPr>
        <p:spPr>
          <a:xfrm>
            <a:off x="7208875" y="3363755"/>
            <a:ext cx="4008475" cy="1477328"/>
          </a:xfrm>
          <a:prstGeom prst="rect">
            <a:avLst/>
          </a:prstGeom>
          <a:solidFill>
            <a:schemeClr val="accent2"/>
          </a:solidFill>
        </p:spPr>
        <p:txBody>
          <a:bodyPr wrap="square" rtlCol="0">
            <a:spAutoFit/>
          </a:bodyPr>
          <a:lstStyle/>
          <a:p>
            <a:r>
              <a:rPr lang="en-US" b="1" dirty="0"/>
              <a:t>Reminder: </a:t>
            </a:r>
          </a:p>
          <a:p>
            <a:r>
              <a:rPr lang="en-US" b="1" dirty="0"/>
              <a:t>The Goal Focus targets priority skill-building needs that clearly align with the student’s vision statement.</a:t>
            </a:r>
          </a:p>
        </p:txBody>
      </p:sp>
      <p:sp>
        <p:nvSpPr>
          <p:cNvPr id="13" name="TextBox 12"/>
          <p:cNvSpPr txBox="1"/>
          <p:nvPr/>
        </p:nvSpPr>
        <p:spPr>
          <a:xfrm>
            <a:off x="6390946" y="5360513"/>
            <a:ext cx="3019645" cy="1200329"/>
          </a:xfrm>
          <a:prstGeom prst="rect">
            <a:avLst/>
          </a:prstGeom>
          <a:solidFill>
            <a:schemeClr val="accent2"/>
          </a:solidFill>
        </p:spPr>
        <p:txBody>
          <a:bodyPr wrap="square" rtlCol="0">
            <a:spAutoFit/>
          </a:bodyPr>
          <a:lstStyle/>
          <a:p>
            <a:r>
              <a:rPr lang="en-US" b="1" dirty="0"/>
              <a:t>Reminder: </a:t>
            </a:r>
          </a:p>
          <a:p>
            <a:r>
              <a:rPr lang="en-US" b="1" dirty="0"/>
              <a:t>“Transition” is too broad a term to be used as a Goal Focus. </a:t>
            </a:r>
          </a:p>
        </p:txBody>
      </p:sp>
      <p:sp>
        <p:nvSpPr>
          <p:cNvPr id="8" name="Content Placeholder 7"/>
          <p:cNvSpPr>
            <a:spLocks noGrp="1"/>
          </p:cNvSpPr>
          <p:nvPr>
            <p:ph idx="13"/>
          </p:nvPr>
        </p:nvSpPr>
        <p:spPr>
          <a:xfrm>
            <a:off x="435429" y="1212113"/>
            <a:ext cx="5452057" cy="5071730"/>
          </a:xfrm>
        </p:spPr>
        <p:txBody>
          <a:bodyPr vert="horz" lIns="91440" tIns="45720" rIns="91440" bIns="45720" rtlCol="0" anchor="t">
            <a:noAutofit/>
          </a:bodyPr>
          <a:lstStyle/>
          <a:p>
            <a:r>
              <a:rPr lang="en-US" sz="2500" dirty="0"/>
              <a:t>Reading comprehension skills</a:t>
            </a:r>
          </a:p>
          <a:p>
            <a:r>
              <a:rPr lang="en-US" sz="2500" dirty="0"/>
              <a:t>Communication skills</a:t>
            </a:r>
          </a:p>
          <a:p>
            <a:r>
              <a:rPr lang="en-US" sz="2500" dirty="0"/>
              <a:t>Time management skills</a:t>
            </a:r>
          </a:p>
          <a:p>
            <a:r>
              <a:rPr lang="en-US" sz="2500" dirty="0">
                <a:latin typeface="Segoe UI"/>
                <a:cs typeface="Segoe UI"/>
              </a:rPr>
              <a:t>Self-advocacy skills</a:t>
            </a:r>
          </a:p>
          <a:p>
            <a:r>
              <a:rPr lang="en-US" sz="2500" dirty="0"/>
              <a:t>Self-regulation skills</a:t>
            </a:r>
          </a:p>
          <a:p>
            <a:r>
              <a:rPr lang="en-US" sz="2500" dirty="0"/>
              <a:t>Organization skills</a:t>
            </a:r>
          </a:p>
          <a:p>
            <a:r>
              <a:rPr lang="en-US" sz="2500" dirty="0"/>
              <a:t>Independent travel skills</a:t>
            </a:r>
          </a:p>
          <a:p>
            <a:r>
              <a:rPr lang="en-US" sz="2500" dirty="0"/>
              <a:t>Money management skills</a:t>
            </a:r>
          </a:p>
          <a:p>
            <a:r>
              <a:rPr lang="en-US" sz="2500" dirty="0"/>
              <a:t>Interpersonal and social skills</a:t>
            </a:r>
          </a:p>
          <a:p>
            <a:r>
              <a:rPr lang="en-US" sz="2500" dirty="0"/>
              <a:t>College and career exploration skills</a:t>
            </a:r>
          </a:p>
        </p:txBody>
      </p:sp>
    </p:spTree>
    <p:extLst>
      <p:ext uri="{BB962C8B-B14F-4D97-AF65-F5344CB8AC3E}">
        <p14:creationId xmlns:p14="http://schemas.microsoft.com/office/powerpoint/2010/main" val="290928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99A7-CE05-400B-A6BD-94358448ED88}"/>
              </a:ext>
            </a:extLst>
          </p:cNvPr>
          <p:cNvSpPr>
            <a:spLocks noGrp="1"/>
          </p:cNvSpPr>
          <p:nvPr>
            <p:ph type="title"/>
          </p:nvPr>
        </p:nvSpPr>
        <p:spPr/>
        <p:txBody>
          <a:bodyPr/>
          <a:lstStyle/>
          <a:p>
            <a:r>
              <a:rPr lang="en-US" dirty="0"/>
              <a:t>Please take time to reflect for five minutes.</a:t>
            </a:r>
          </a:p>
        </p:txBody>
      </p:sp>
      <p:sp>
        <p:nvSpPr>
          <p:cNvPr id="3" name="Content Placeholder 2">
            <a:extLst>
              <a:ext uri="{FF2B5EF4-FFF2-40B4-BE49-F238E27FC236}">
                <a16:creationId xmlns:a16="http://schemas.microsoft.com/office/drawing/2014/main" id="{30460824-870E-49BB-911B-3D3F1DC46D92}"/>
              </a:ext>
            </a:extLst>
          </p:cNvPr>
          <p:cNvSpPr>
            <a:spLocks noGrp="1"/>
          </p:cNvSpPr>
          <p:nvPr>
            <p:ph idx="1"/>
          </p:nvPr>
        </p:nvSpPr>
        <p:spPr>
          <a:xfrm>
            <a:off x="567743" y="1230402"/>
            <a:ext cx="5632090" cy="5230687"/>
          </a:xfrm>
        </p:spPr>
        <p:txBody>
          <a:bodyPr/>
          <a:lstStyle/>
          <a:p>
            <a:pPr>
              <a:spcAft>
                <a:spcPts val="1200"/>
              </a:spcAft>
            </a:pPr>
            <a:r>
              <a:rPr lang="en-US" sz="2600" dirty="0"/>
              <a:t>How do your students participate in their own IEP meetings?</a:t>
            </a:r>
          </a:p>
          <a:p>
            <a:pPr>
              <a:spcAft>
                <a:spcPts val="1200"/>
              </a:spcAft>
            </a:pPr>
            <a:r>
              <a:rPr lang="en-US" sz="2600" dirty="0"/>
              <a:t>Do you and your colleagues understand the distinction between the TPF and IEP? Do you use them together effectively?</a:t>
            </a:r>
          </a:p>
          <a:p>
            <a:pPr>
              <a:spcAft>
                <a:spcPts val="1200"/>
              </a:spcAft>
            </a:pPr>
            <a:r>
              <a:rPr lang="en-US" sz="2600" dirty="0"/>
              <a:t>What can improve? How?</a:t>
            </a:r>
          </a:p>
          <a:p>
            <a:pPr>
              <a:spcAft>
                <a:spcPts val="1200"/>
              </a:spcAft>
            </a:pPr>
            <a:r>
              <a:rPr lang="en-US" sz="2600" dirty="0">
                <a:latin typeface="Segoe UI"/>
                <a:cs typeface="Segoe UI"/>
              </a:rPr>
              <a:t>What is different during the pandemic? What will change when the pandemic ends?</a:t>
            </a:r>
            <a:r>
              <a:rPr lang="en-US" sz="2600" dirty="0"/>
              <a:t> </a:t>
            </a:r>
          </a:p>
        </p:txBody>
      </p:sp>
      <p:sp>
        <p:nvSpPr>
          <p:cNvPr id="4" name="Slide Number Placeholder 3">
            <a:extLst>
              <a:ext uri="{FF2B5EF4-FFF2-40B4-BE49-F238E27FC236}">
                <a16:creationId xmlns:a16="http://schemas.microsoft.com/office/drawing/2014/main" id="{42C61B54-ADCB-417A-91FF-EB0C463ED8E3}"/>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pic>
        <p:nvPicPr>
          <p:cNvPr id="9" name="Picture 8" descr="Young man holding a book, with hand resting on forehead">
            <a:extLst>
              <a:ext uri="{FF2B5EF4-FFF2-40B4-BE49-F238E27FC236}">
                <a16:creationId xmlns:a16="http://schemas.microsoft.com/office/drawing/2014/main" id="{E4B64E65-061D-499E-B634-07199B951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320" y="1051560"/>
            <a:ext cx="3870960" cy="5806440"/>
          </a:xfrm>
          <a:prstGeom prst="rect">
            <a:avLst/>
          </a:prstGeom>
        </p:spPr>
      </p:pic>
    </p:spTree>
    <p:extLst>
      <p:ext uri="{BB962C8B-B14F-4D97-AF65-F5344CB8AC3E}">
        <p14:creationId xmlns:p14="http://schemas.microsoft.com/office/powerpoint/2010/main" val="4069619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C6FC46-6CCD-4F02-A184-82D36B4DEB76}"/>
              </a:ext>
            </a:extLst>
          </p:cNvPr>
          <p:cNvSpPr txBox="1">
            <a:spLocks noGrp="1"/>
          </p:cNvSpPr>
          <p:nvPr>
            <p:ph type="title" idx="4294967295"/>
          </p:nvPr>
        </p:nvSpPr>
        <p:spPr>
          <a:xfrm>
            <a:off x="1899920" y="269855"/>
            <a:ext cx="804672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03B6A"/>
                </a:solidFill>
                <a:effectLst/>
                <a:uLnTx/>
                <a:uFillTx/>
                <a:latin typeface="Segoe UI Semibold"/>
                <a:ea typeface="+mn-ea"/>
                <a:cs typeface="+mn-cs"/>
              </a:rPr>
              <a:t>Transition Assessment</a:t>
            </a:r>
          </a:p>
        </p:txBody>
      </p:sp>
      <p:sp>
        <p:nvSpPr>
          <p:cNvPr id="4" name="Slide Number Placeholder 3">
            <a:extLst>
              <a:ext uri="{FF2B5EF4-FFF2-40B4-BE49-F238E27FC236}">
                <a16:creationId xmlns:a16="http://schemas.microsoft.com/office/drawing/2014/main" id="{13E8B3F1-BE43-4CFF-A069-84841FEC47DB}"/>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dirty="0"/>
          </a:p>
        </p:txBody>
      </p:sp>
    </p:spTree>
    <p:extLst>
      <p:ext uri="{BB962C8B-B14F-4D97-AF65-F5344CB8AC3E}">
        <p14:creationId xmlns:p14="http://schemas.microsoft.com/office/powerpoint/2010/main" val="161233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5709" y="274638"/>
            <a:ext cx="9522691" cy="676707"/>
          </a:xfrm>
        </p:spPr>
        <p:txBody>
          <a:bodyPr/>
          <a:lstStyle/>
          <a:p>
            <a:pPr eaLnBrk="1" hangingPunct="1"/>
            <a:r>
              <a:rPr lang="en-US" dirty="0"/>
              <a:t>What Are Transition Assessments?</a:t>
            </a:r>
          </a:p>
        </p:txBody>
      </p:sp>
      <p:sp>
        <p:nvSpPr>
          <p:cNvPr id="28675" name="Content Placeholder 2"/>
          <p:cNvSpPr>
            <a:spLocks noGrp="1"/>
          </p:cNvSpPr>
          <p:nvPr>
            <p:ph idx="1"/>
          </p:nvPr>
        </p:nvSpPr>
        <p:spPr>
          <a:xfrm>
            <a:off x="535709" y="1447802"/>
            <a:ext cx="11102109" cy="3807690"/>
          </a:xfrm>
        </p:spPr>
        <p:txBody>
          <a:bodyPr>
            <a:normAutofit fontScale="92500" lnSpcReduction="20000"/>
          </a:bodyPr>
          <a:lstStyle/>
          <a:p>
            <a:pPr marL="0" indent="0">
              <a:lnSpc>
                <a:spcPct val="120000"/>
              </a:lnSpc>
              <a:spcBef>
                <a:spcPts val="600"/>
              </a:spcBef>
              <a:spcAft>
                <a:spcPts val="600"/>
              </a:spcAft>
              <a:buNone/>
            </a:pPr>
            <a:r>
              <a:rPr lang="en-US" sz="2800" dirty="0"/>
              <a:t>An </a:t>
            </a:r>
            <a:r>
              <a:rPr lang="en-US" sz="2800" b="1" dirty="0">
                <a:solidFill>
                  <a:schemeClr val="accent2"/>
                </a:solidFill>
              </a:rPr>
              <a:t>ongoing process </a:t>
            </a:r>
            <a:r>
              <a:rPr lang="en-US" sz="2800" dirty="0"/>
              <a:t>of collecting data on the individual's needs, strengths, preferences, and interests as they relate to the demands of </a:t>
            </a:r>
            <a:r>
              <a:rPr lang="en-US" sz="2800" b="1" dirty="0">
                <a:solidFill>
                  <a:schemeClr val="accent2"/>
                </a:solidFill>
              </a:rPr>
              <a:t>current and future working, educational, living, and personal and social environments. </a:t>
            </a:r>
          </a:p>
          <a:p>
            <a:pPr marL="0" indent="0">
              <a:lnSpc>
                <a:spcPct val="120000"/>
              </a:lnSpc>
              <a:spcBef>
                <a:spcPts val="600"/>
              </a:spcBef>
              <a:spcAft>
                <a:spcPts val="600"/>
              </a:spcAft>
              <a:buNone/>
            </a:pPr>
            <a:r>
              <a:rPr lang="en-US" sz="2800" dirty="0"/>
              <a:t>Formal and informal assessment data serve as the common thread in the transition process and form the basis for defining goals and services to be included in the IEP. </a:t>
            </a:r>
          </a:p>
          <a:p>
            <a:pPr eaLnBrk="1" hangingPunct="1">
              <a:lnSpc>
                <a:spcPct val="80000"/>
              </a:lnSpc>
              <a:buFontTx/>
              <a:buNone/>
            </a:pPr>
            <a:endParaRPr lang="en-US" sz="2400" dirty="0"/>
          </a:p>
          <a:p>
            <a:pPr algn="r" eaLnBrk="1" hangingPunct="1">
              <a:lnSpc>
                <a:spcPct val="80000"/>
              </a:lnSpc>
              <a:buFontTx/>
              <a:buNone/>
            </a:pPr>
            <a:r>
              <a:rPr lang="en-US" sz="2400" dirty="0"/>
              <a:t>	         </a:t>
            </a:r>
            <a:r>
              <a:rPr lang="en-US" sz="1800" dirty="0"/>
              <a:t>-- Adapted from </a:t>
            </a:r>
            <a:r>
              <a:rPr lang="en-US" sz="1800" dirty="0" err="1"/>
              <a:t>Sitlington</a:t>
            </a:r>
            <a:r>
              <a:rPr lang="en-US" sz="1800" dirty="0"/>
              <a:t>, </a:t>
            </a:r>
            <a:r>
              <a:rPr lang="en-US" sz="1800" dirty="0" err="1"/>
              <a:t>Neubert</a:t>
            </a:r>
            <a:r>
              <a:rPr lang="en-US" sz="1800" dirty="0"/>
              <a:t>, &amp; </a:t>
            </a:r>
            <a:r>
              <a:rPr lang="en-US" sz="1800" dirty="0" err="1"/>
              <a:t>LeConte</a:t>
            </a:r>
            <a:r>
              <a:rPr lang="en-US" sz="1800" dirty="0"/>
              <a:t>, 1997; p. 70-71 </a:t>
            </a:r>
          </a:p>
        </p:txBody>
      </p:sp>
      <p:sp>
        <p:nvSpPr>
          <p:cNvPr id="5" name="Slide Number Placeholder 4"/>
          <p:cNvSpPr>
            <a:spLocks noGrp="1"/>
          </p:cNvSpPr>
          <p:nvPr>
            <p:ph type="sldNum" sz="quarter" idx="12"/>
          </p:nvPr>
        </p:nvSpPr>
        <p:spPr/>
        <p:txBody>
          <a:bodyPr/>
          <a:lstStyle/>
          <a:p>
            <a:pPr>
              <a:defRPr/>
            </a:pPr>
            <a:fld id="{71E361E4-A48A-48A1-9F0E-7A2814F4A9EB}"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What do transition assessments help us to do?</a:t>
            </a:r>
          </a:p>
        </p:txBody>
      </p:sp>
      <p:sp>
        <p:nvSpPr>
          <p:cNvPr id="3" name="Slide Number Placeholder 2"/>
          <p:cNvSpPr>
            <a:spLocks noGrp="1"/>
          </p:cNvSpPr>
          <p:nvPr>
            <p:ph type="sldNum" sz="quarter" idx="12"/>
          </p:nvPr>
        </p:nvSpPr>
        <p:spPr/>
        <p:txBody>
          <a:bodyPr/>
          <a:lstStyle/>
          <a:p>
            <a:fld id="{BD26C40E-487C-40A4-A841-8174FD7B7142}" type="slidenum">
              <a:rPr lang="en-US" smtClean="0"/>
              <a:pPr/>
              <a:t>44</a:t>
            </a:fld>
            <a:endParaRPr lang="en-US"/>
          </a:p>
        </p:txBody>
      </p:sp>
      <p:sp>
        <p:nvSpPr>
          <p:cNvPr id="5" name="Rectangle 4"/>
          <p:cNvSpPr/>
          <p:nvPr/>
        </p:nvSpPr>
        <p:spPr>
          <a:xfrm>
            <a:off x="567743" y="1106601"/>
            <a:ext cx="10672686" cy="2000548"/>
          </a:xfrm>
          <a:prstGeom prst="rect">
            <a:avLst/>
          </a:prstGeom>
        </p:spPr>
        <p:txBody>
          <a:bodyPr wrap="square">
            <a:spAutoFit/>
          </a:bodyPr>
          <a:lstStyle/>
          <a:p>
            <a:pPr marL="228600" indent="-228600">
              <a:spcBef>
                <a:spcPts val="600"/>
              </a:spcBef>
              <a:spcAft>
                <a:spcPts val="600"/>
              </a:spcAft>
              <a:buClr>
                <a:srgbClr val="E38526"/>
              </a:buClr>
              <a:buFont typeface="Arial" panose="020B0604020202020204" pitchFamily="34" charset="0"/>
              <a:buChar char="•"/>
            </a:pPr>
            <a:r>
              <a:rPr lang="en-US" sz="2600" dirty="0">
                <a:solidFill>
                  <a:schemeClr val="accent1">
                    <a:lumMod val="50000"/>
                  </a:schemeClr>
                </a:solidFill>
                <a:latin typeface="Segoe UI" panose="020B0502040204020203" pitchFamily="34" charset="0"/>
                <a:cs typeface="Segoe UI" panose="020B0502040204020203" pitchFamily="34" charset="0"/>
              </a:rPr>
              <a:t>Discern the student’s vision</a:t>
            </a:r>
          </a:p>
          <a:p>
            <a:pPr marL="228600" indent="-228600">
              <a:spcBef>
                <a:spcPts val="600"/>
              </a:spcBef>
              <a:spcAft>
                <a:spcPts val="600"/>
              </a:spcAft>
              <a:buClr>
                <a:srgbClr val="E38526"/>
              </a:buClr>
              <a:buFont typeface="Arial" panose="020B0604020202020204" pitchFamily="34" charset="0"/>
              <a:buChar char="•"/>
            </a:pPr>
            <a:r>
              <a:rPr lang="en-US" sz="2600" dirty="0">
                <a:solidFill>
                  <a:schemeClr val="accent1">
                    <a:lumMod val="50000"/>
                  </a:schemeClr>
                </a:solidFill>
                <a:latin typeface="Segoe UI" panose="020B0502040204020203" pitchFamily="34" charset="0"/>
                <a:cs typeface="Segoe UI" panose="020B0502040204020203" pitchFamily="34" charset="0"/>
              </a:rPr>
              <a:t>Understand the student’s needs, strengths, preferences, and interests</a:t>
            </a:r>
          </a:p>
          <a:p>
            <a:pPr marL="228600" indent="-228600">
              <a:spcBef>
                <a:spcPts val="600"/>
              </a:spcBef>
              <a:spcAft>
                <a:spcPts val="600"/>
              </a:spcAft>
              <a:buClr>
                <a:srgbClr val="E38526"/>
              </a:buClr>
              <a:buFont typeface="Arial" panose="020B0604020202020204" pitchFamily="34" charset="0"/>
              <a:buChar char="•"/>
            </a:pPr>
            <a:r>
              <a:rPr lang="en-US" sz="2600" dirty="0">
                <a:solidFill>
                  <a:schemeClr val="accent1">
                    <a:lumMod val="50000"/>
                  </a:schemeClr>
                </a:solidFill>
                <a:latin typeface="Segoe UI" panose="020B0502040204020203" pitchFamily="34" charset="0"/>
                <a:cs typeface="Segoe UI" panose="020B0502040204020203" pitchFamily="34" charset="0"/>
              </a:rPr>
              <a:t>Measure the student’s current performance and progress towards the development of skills</a:t>
            </a:r>
          </a:p>
        </p:txBody>
      </p:sp>
      <p:grpSp>
        <p:nvGrpSpPr>
          <p:cNvPr id="6" name="Group 7" descr="A student's vision can be blurry like a car windshield in a storm, but transtion assessments can make the way forward clear."/>
          <p:cNvGrpSpPr/>
          <p:nvPr/>
        </p:nvGrpSpPr>
        <p:grpSpPr>
          <a:xfrm>
            <a:off x="2540648" y="3281304"/>
            <a:ext cx="7425161" cy="3075046"/>
            <a:chOff x="838200" y="2514600"/>
            <a:chExt cx="7412231" cy="3741737"/>
          </a:xfrm>
        </p:grpSpPr>
        <p:pic>
          <p:nvPicPr>
            <p:cNvPr id="4" name="Picture 3" descr="Overpass and highway seen through rain-smeared windshield"/>
            <p:cNvPicPr>
              <a:picLocks noChangeAspect="1" noChangeArrowheads="1"/>
            </p:cNvPicPr>
            <p:nvPr/>
          </p:nvPicPr>
          <p:blipFill>
            <a:blip r:embed="rId3" cstate="email"/>
            <a:srcRect/>
            <a:stretch>
              <a:fillRect/>
            </a:stretch>
          </p:blipFill>
          <p:spPr bwMode="auto">
            <a:xfrm>
              <a:off x="838200" y="2514600"/>
              <a:ext cx="3124200" cy="3733800"/>
            </a:xfrm>
            <a:prstGeom prst="rect">
              <a:avLst/>
            </a:prstGeom>
            <a:noFill/>
            <a:ln w="9525">
              <a:noFill/>
              <a:miter lim="800000"/>
              <a:headEnd/>
              <a:tailEnd/>
            </a:ln>
            <a:effectLst/>
          </p:spPr>
        </p:pic>
        <p:pic>
          <p:nvPicPr>
            <p:cNvPr id="7170" name="Picture 2" descr="Sunny highway heading to beautiful hills in the distance"/>
            <p:cNvPicPr>
              <a:picLocks noChangeAspect="1" noChangeArrowheads="1"/>
            </p:cNvPicPr>
            <p:nvPr/>
          </p:nvPicPr>
          <p:blipFill>
            <a:blip r:embed="rId4" cstate="print"/>
            <a:srcRect/>
            <a:stretch>
              <a:fillRect/>
            </a:stretch>
          </p:blipFill>
          <p:spPr bwMode="auto">
            <a:xfrm>
              <a:off x="5257800" y="2514600"/>
              <a:ext cx="2992631" cy="3741737"/>
            </a:xfrm>
            <a:prstGeom prst="rect">
              <a:avLst/>
            </a:prstGeom>
            <a:noFill/>
            <a:ln w="9525">
              <a:noFill/>
              <a:miter lim="800000"/>
              <a:headEnd/>
              <a:tailEnd/>
            </a:ln>
            <a:effectLst/>
          </p:spPr>
        </p:pic>
        <p:sp>
          <p:nvSpPr>
            <p:cNvPr id="7" name="Right Arrow 6"/>
            <p:cNvSpPr/>
            <p:nvPr/>
          </p:nvSpPr>
          <p:spPr>
            <a:xfrm>
              <a:off x="4114800" y="3962400"/>
              <a:ext cx="1066800" cy="7620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9221" y="330201"/>
            <a:ext cx="7924800" cy="630238"/>
          </a:xfrm>
        </p:spPr>
        <p:txBody>
          <a:bodyPr>
            <a:normAutofit/>
          </a:bodyPr>
          <a:lstStyle/>
          <a:p>
            <a:r>
              <a:rPr lang="en-US" sz="3200" dirty="0"/>
              <a:t>A Transition frame of mind</a:t>
            </a:r>
          </a:p>
        </p:txBody>
      </p:sp>
      <p:sp>
        <p:nvSpPr>
          <p:cNvPr id="3" name="Content Placeholder 2"/>
          <p:cNvSpPr>
            <a:spLocks noGrp="1"/>
          </p:cNvSpPr>
          <p:nvPr>
            <p:ph idx="1"/>
          </p:nvPr>
        </p:nvSpPr>
        <p:spPr>
          <a:xfrm>
            <a:off x="939800" y="1066801"/>
            <a:ext cx="4343400" cy="5791200"/>
          </a:xfrm>
        </p:spPr>
        <p:txBody>
          <a:bodyPr>
            <a:normAutofit/>
          </a:bodyPr>
          <a:lstStyle/>
          <a:p>
            <a:pPr>
              <a:buNone/>
            </a:pPr>
            <a:r>
              <a:rPr lang="en-US" dirty="0"/>
              <a:t>	</a:t>
            </a:r>
            <a:r>
              <a:rPr lang="en-US" sz="2400" dirty="0"/>
              <a:t>Any assessment that is conducted when a student with an IEP is aged 14-22 can be viewed as a transition assessment, because it affords information which can be utilized to</a:t>
            </a:r>
            <a:r>
              <a:rPr lang="en-US" sz="2400" b="1" dirty="0"/>
              <a:t> discern the student’s vision</a:t>
            </a:r>
            <a:r>
              <a:rPr lang="en-US" sz="2400" dirty="0"/>
              <a:t>; </a:t>
            </a:r>
            <a:r>
              <a:rPr lang="en-US" sz="2400" b="1" dirty="0">
                <a:solidFill>
                  <a:schemeClr val="accent2"/>
                </a:solidFill>
              </a:rPr>
              <a:t>understand the student’s needs, strengths, preferences, and interests</a:t>
            </a:r>
            <a:r>
              <a:rPr lang="en-US" sz="2400" b="1" dirty="0"/>
              <a:t>;</a:t>
            </a:r>
            <a:r>
              <a:rPr lang="en-US" sz="2400" dirty="0"/>
              <a:t> </a:t>
            </a:r>
            <a:r>
              <a:rPr lang="en-US" sz="2400" b="1" dirty="0"/>
              <a:t>and measure progress </a:t>
            </a:r>
            <a:r>
              <a:rPr lang="en-US" sz="2400" dirty="0"/>
              <a:t>towards the acquisition of skills. </a:t>
            </a:r>
          </a:p>
        </p:txBody>
      </p:sp>
      <p:sp>
        <p:nvSpPr>
          <p:cNvPr id="5" name="Slide Number Placeholder 4"/>
          <p:cNvSpPr>
            <a:spLocks noGrp="1"/>
          </p:cNvSpPr>
          <p:nvPr>
            <p:ph type="sldNum" sz="quarter" idx="12"/>
          </p:nvPr>
        </p:nvSpPr>
        <p:spPr/>
        <p:txBody>
          <a:bodyPr/>
          <a:lstStyle/>
          <a:p>
            <a:fld id="{BD26C40E-487C-40A4-A841-8174FD7B7142}" type="slidenum">
              <a:rPr lang="en-US" smtClean="0"/>
              <a:pPr/>
              <a:t>45</a:t>
            </a:fld>
            <a:endParaRPr lang="en-US"/>
          </a:p>
        </p:txBody>
      </p:sp>
      <p:pic>
        <p:nvPicPr>
          <p:cNvPr id="2050" name="Picture 2" descr="Woman holding two hands out in front of her, to frame a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960439"/>
            <a:ext cx="4676042" cy="5897562"/>
          </a:xfrm>
          <a:prstGeom prst="rect">
            <a:avLst/>
          </a:prstGeom>
          <a:noFill/>
          <a:ln w="9525">
            <a:noFill/>
            <a:miter lim="800000"/>
            <a:headEnd/>
            <a:tailEnd/>
          </a:ln>
          <a:effectLst/>
        </p:spPr>
      </p:pic>
    </p:spTree>
    <p:extLst>
      <p:ext uri="{BB962C8B-B14F-4D97-AF65-F5344CB8AC3E}">
        <p14:creationId xmlns:p14="http://schemas.microsoft.com/office/powerpoint/2010/main" val="4150001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74639"/>
            <a:ext cx="9144000" cy="754061"/>
          </a:xfrm>
        </p:spPr>
        <p:txBody>
          <a:bodyPr>
            <a:normAutofit/>
          </a:bodyPr>
          <a:lstStyle/>
          <a:p>
            <a:r>
              <a:rPr lang="en-US" sz="3200" dirty="0"/>
              <a:t>An individualized, question-driven process</a:t>
            </a:r>
          </a:p>
        </p:txBody>
      </p:sp>
      <p:sp>
        <p:nvSpPr>
          <p:cNvPr id="3" name="Content Placeholder 2"/>
          <p:cNvSpPr>
            <a:spLocks noGrp="1"/>
          </p:cNvSpPr>
          <p:nvPr>
            <p:ph idx="1"/>
          </p:nvPr>
        </p:nvSpPr>
        <p:spPr>
          <a:xfrm>
            <a:off x="1371600" y="4191000"/>
            <a:ext cx="9144000" cy="2286000"/>
          </a:xfrm>
        </p:spPr>
        <p:txBody>
          <a:bodyPr>
            <a:normAutofit/>
          </a:bodyPr>
          <a:lstStyle/>
          <a:p>
            <a:pPr marL="53975" indent="-53975" algn="ctr">
              <a:buNone/>
            </a:pPr>
            <a:r>
              <a:rPr lang="en-US" sz="2600" dirty="0"/>
              <a:t>The number and type of assessments </a:t>
            </a:r>
            <a:br>
              <a:rPr lang="en-US" sz="2600" dirty="0"/>
            </a:br>
            <a:r>
              <a:rPr lang="en-US" sz="2600" dirty="0"/>
              <a:t>which are appropriate to conduct for </a:t>
            </a:r>
            <a:br>
              <a:rPr lang="en-US" sz="2600" dirty="0"/>
            </a:br>
            <a:r>
              <a:rPr lang="en-US" sz="2600" dirty="0"/>
              <a:t>each student is determined </a:t>
            </a:r>
            <a:br>
              <a:rPr lang="en-US" sz="2600" dirty="0"/>
            </a:br>
            <a:r>
              <a:rPr lang="en-US" sz="2600" b="1" dirty="0">
                <a:solidFill>
                  <a:schemeClr val="accent1"/>
                </a:solidFill>
              </a:rPr>
              <a:t>by the number and type of questions about the student </a:t>
            </a:r>
            <a:br>
              <a:rPr lang="en-US" sz="2600" dirty="0"/>
            </a:br>
            <a:r>
              <a:rPr lang="en-US" sz="2600" b="1" dirty="0"/>
              <a:t>for which answers are needed.</a:t>
            </a:r>
          </a:p>
        </p:txBody>
      </p:sp>
      <p:pic>
        <p:nvPicPr>
          <p:cNvPr id="3074" name="Picture 2" descr="question 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600201"/>
            <a:ext cx="3657600" cy="240823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D26C40E-487C-40A4-A841-8174FD7B7142}" type="slidenum">
              <a:rPr lang="en-US" smtClean="0"/>
              <a:pPr/>
              <a:t>46</a:t>
            </a:fld>
            <a:endParaRPr lang="en-US" dirty="0"/>
          </a:p>
        </p:txBody>
      </p:sp>
    </p:spTree>
    <p:extLst>
      <p:ext uri="{BB962C8B-B14F-4D97-AF65-F5344CB8AC3E}">
        <p14:creationId xmlns:p14="http://schemas.microsoft.com/office/powerpoint/2010/main" val="3448671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descr="The four transition domains: Postsecondary education/training, competitive employment, independent living, and community participation."/>
          <p:cNvSpPr/>
          <p:nvPr/>
        </p:nvSpPr>
        <p:spPr>
          <a:xfrm>
            <a:off x="259308" y="218364"/>
            <a:ext cx="11586950" cy="20744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409433" y="1160058"/>
            <a:ext cx="6237027" cy="954107"/>
          </a:xfrm>
          <a:prstGeom prst="rect">
            <a:avLst/>
          </a:prstGeom>
          <a:noFill/>
        </p:spPr>
        <p:txBody>
          <a:bodyPr wrap="square" rtlCol="0">
            <a:spAutoFit/>
          </a:bodyPr>
          <a:lstStyle/>
          <a:p>
            <a:pPr lvl="0">
              <a:buFont typeface="Arial" pitchFamily="34" charset="0"/>
              <a:buChar char="•"/>
            </a:pPr>
            <a:r>
              <a:rPr lang="en-US" sz="2800" b="1" dirty="0">
                <a:solidFill>
                  <a:schemeClr val="bg1"/>
                </a:solidFill>
              </a:rPr>
              <a:t> Postsecondary Education/Training</a:t>
            </a:r>
          </a:p>
          <a:p>
            <a:pPr lvl="0">
              <a:buFont typeface="Arial" pitchFamily="34" charset="0"/>
              <a:buChar char="•"/>
            </a:pPr>
            <a:r>
              <a:rPr lang="en-US" sz="2800" b="1" dirty="0">
                <a:solidFill>
                  <a:schemeClr val="bg1"/>
                </a:solidFill>
              </a:rPr>
              <a:t> (Competitive) Employment</a:t>
            </a:r>
          </a:p>
        </p:txBody>
      </p:sp>
      <p:sp>
        <p:nvSpPr>
          <p:cNvPr id="9" name="TextBox 8"/>
          <p:cNvSpPr txBox="1"/>
          <p:nvPr/>
        </p:nvSpPr>
        <p:spPr>
          <a:xfrm>
            <a:off x="6673753" y="1146413"/>
            <a:ext cx="4967785" cy="954107"/>
          </a:xfrm>
          <a:prstGeom prst="rect">
            <a:avLst/>
          </a:prstGeom>
          <a:noFill/>
        </p:spPr>
        <p:txBody>
          <a:bodyPr wrap="square" rtlCol="0">
            <a:spAutoFit/>
          </a:bodyPr>
          <a:lstStyle/>
          <a:p>
            <a:pPr lvl="0">
              <a:buFont typeface="Arial" pitchFamily="34" charset="0"/>
              <a:buChar char="•"/>
            </a:pPr>
            <a:r>
              <a:rPr lang="en-US" sz="2800" b="1" dirty="0">
                <a:solidFill>
                  <a:prstClr val="white"/>
                </a:solidFill>
              </a:rPr>
              <a:t> Independent Living</a:t>
            </a:r>
          </a:p>
          <a:p>
            <a:pPr lvl="0">
              <a:buFont typeface="Arial" pitchFamily="34" charset="0"/>
              <a:buChar char="•"/>
            </a:pPr>
            <a:r>
              <a:rPr lang="en-US" sz="2800" b="1" dirty="0">
                <a:solidFill>
                  <a:prstClr val="white"/>
                </a:solidFill>
              </a:rPr>
              <a:t> Community Participation</a:t>
            </a:r>
            <a:endParaRPr lang="en-US" sz="2800" b="1" dirty="0">
              <a:solidFill>
                <a:srgbClr val="203B6A"/>
              </a:solidFill>
            </a:endParaRPr>
          </a:p>
        </p:txBody>
      </p:sp>
      <p:sp>
        <p:nvSpPr>
          <p:cNvPr id="11" name="TextBox 10"/>
          <p:cNvSpPr txBox="1"/>
          <p:nvPr/>
        </p:nvSpPr>
        <p:spPr>
          <a:xfrm>
            <a:off x="395785" y="5090614"/>
            <a:ext cx="11368585" cy="1308050"/>
          </a:xfrm>
          <a:prstGeom prst="rect">
            <a:avLst/>
          </a:prstGeom>
          <a:noFill/>
        </p:spPr>
        <p:txBody>
          <a:bodyPr wrap="square" rtlCol="0">
            <a:spAutoFit/>
          </a:bodyPr>
          <a:lstStyle/>
          <a:p>
            <a:pPr marL="228600" indent="-228600">
              <a:spcBef>
                <a:spcPts val="600"/>
              </a:spcBef>
              <a:buClr>
                <a:srgbClr val="E38526"/>
              </a:buClr>
              <a:buFont typeface="Arial" panose="020B0604020202020204" pitchFamily="34" charset="0"/>
              <a:buChar char="•"/>
            </a:pPr>
            <a:r>
              <a:rPr lang="en-US" sz="1600" b="1" dirty="0">
                <a:solidFill>
                  <a:schemeClr val="accent1">
                    <a:lumMod val="50000"/>
                  </a:schemeClr>
                </a:solidFill>
                <a:latin typeface="Segoe UI" panose="020B0502040204020203" pitchFamily="34" charset="0"/>
                <a:cs typeface="Segoe UI" panose="020B0502040204020203" pitchFamily="34" charset="0"/>
              </a:rPr>
              <a:t>What are the student’s needs and strengths in each domain?</a:t>
            </a:r>
          </a:p>
          <a:p>
            <a:pPr marL="228600" indent="-228600">
              <a:spcBef>
                <a:spcPts val="600"/>
              </a:spcBef>
              <a:buClr>
                <a:srgbClr val="E38526"/>
              </a:buClr>
              <a:buFont typeface="Arial" panose="020B0604020202020204" pitchFamily="34" charset="0"/>
              <a:buChar char="•"/>
            </a:pPr>
            <a:r>
              <a:rPr lang="en-US" sz="1600" b="1" dirty="0">
                <a:solidFill>
                  <a:schemeClr val="accent1">
                    <a:lumMod val="50000"/>
                  </a:schemeClr>
                </a:solidFill>
                <a:latin typeface="Segoe UI" panose="020B0502040204020203" pitchFamily="34" charset="0"/>
                <a:cs typeface="Segoe UI" panose="020B0502040204020203" pitchFamily="34" charset="0"/>
              </a:rPr>
              <a:t>What does the student want to be or do in adult life, in each domain?</a:t>
            </a:r>
          </a:p>
          <a:p>
            <a:pPr marL="228600" indent="-228600">
              <a:spcBef>
                <a:spcPts val="600"/>
              </a:spcBef>
              <a:buClr>
                <a:srgbClr val="E38526"/>
              </a:buClr>
              <a:buFont typeface="Arial" panose="020B0604020202020204" pitchFamily="34" charset="0"/>
              <a:buChar char="•"/>
            </a:pPr>
            <a:r>
              <a:rPr lang="en-US" sz="1600" b="1" dirty="0">
                <a:solidFill>
                  <a:schemeClr val="accent1">
                    <a:lumMod val="50000"/>
                  </a:schemeClr>
                </a:solidFill>
                <a:latin typeface="Segoe UI" panose="020B0502040204020203" pitchFamily="34" charset="0"/>
                <a:cs typeface="Segoe UI" panose="020B0502040204020203" pitchFamily="34" charset="0"/>
              </a:rPr>
              <a:t>What is the fit between the student right now and the adult life they want for themselves, in each domain? </a:t>
            </a:r>
          </a:p>
          <a:p>
            <a:pPr marL="228600" indent="-228600">
              <a:spcBef>
                <a:spcPts val="600"/>
              </a:spcBef>
              <a:buClr>
                <a:srgbClr val="E38526"/>
              </a:buClr>
              <a:buFont typeface="Arial" panose="020B0604020202020204" pitchFamily="34" charset="0"/>
              <a:buChar char="•"/>
            </a:pPr>
            <a:r>
              <a:rPr lang="en-US" sz="1600" b="1" dirty="0">
                <a:solidFill>
                  <a:schemeClr val="accent1">
                    <a:lumMod val="50000"/>
                  </a:schemeClr>
                </a:solidFill>
                <a:latin typeface="Segoe UI" panose="020B0502040204020203" pitchFamily="34" charset="0"/>
                <a:cs typeface="Segoe UI" panose="020B0502040204020203" pitchFamily="34" charset="0"/>
              </a:rPr>
              <a:t>What skills (if any) does the student need to build in each domain, in order to move closer to the desired future?</a:t>
            </a:r>
          </a:p>
        </p:txBody>
      </p:sp>
      <p:graphicFrame>
        <p:nvGraphicFramePr>
          <p:cNvPr id="5" name="Diagram 4" descr="Sequence of questions about transition assessment: 1) what information do we already have? 2) what questions do we need to find out? 3) what assessments do we need to conduct?"/>
          <p:cNvGraphicFramePr/>
          <p:nvPr>
            <p:extLst>
              <p:ext uri="{D42A27DB-BD31-4B8C-83A1-F6EECF244321}">
                <p14:modId xmlns:p14="http://schemas.microsoft.com/office/powerpoint/2010/main" val="970353728"/>
              </p:ext>
            </p:extLst>
          </p:nvPr>
        </p:nvGraphicFramePr>
        <p:xfrm>
          <a:off x="518616" y="2429301"/>
          <a:ext cx="11000095" cy="267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dirty="0"/>
          </a:p>
        </p:txBody>
      </p:sp>
      <p:sp>
        <p:nvSpPr>
          <p:cNvPr id="10" name="Title 9"/>
          <p:cNvSpPr txBox="1">
            <a:spLocks noGrp="1"/>
          </p:cNvSpPr>
          <p:nvPr>
            <p:ph type="title" idx="4294967295"/>
          </p:nvPr>
        </p:nvSpPr>
        <p:spPr>
          <a:xfrm>
            <a:off x="1234440" y="232011"/>
            <a:ext cx="901827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Transition Assessment Requirement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mn-lt"/>
                <a:ea typeface="+mn-ea"/>
                <a:cs typeface="+mn-cs"/>
              </a:rPr>
              <a:t>The Four Secondary Transition Domains:</a:t>
            </a:r>
          </a:p>
        </p:txBody>
      </p:sp>
    </p:spTree>
    <p:extLst>
      <p:ext uri="{BB962C8B-B14F-4D97-AF65-F5344CB8AC3E}">
        <p14:creationId xmlns:p14="http://schemas.microsoft.com/office/powerpoint/2010/main" val="684892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17237" y="300182"/>
            <a:ext cx="9144000" cy="618836"/>
          </a:xfrm>
        </p:spPr>
        <p:txBody>
          <a:bodyPr>
            <a:noAutofit/>
          </a:bodyPr>
          <a:lstStyle/>
          <a:p>
            <a:pPr eaLnBrk="1" hangingPunct="1"/>
            <a:r>
              <a:rPr lang="en-US" dirty="0"/>
              <a:t>Assessment Data Can Be Collected:</a:t>
            </a:r>
          </a:p>
        </p:txBody>
      </p:sp>
      <p:sp>
        <p:nvSpPr>
          <p:cNvPr id="7" name="TextBox 6"/>
          <p:cNvSpPr txBox="1"/>
          <p:nvPr/>
        </p:nvSpPr>
        <p:spPr>
          <a:xfrm>
            <a:off x="1400120" y="1276737"/>
            <a:ext cx="4800600" cy="2677656"/>
          </a:xfrm>
          <a:prstGeom prst="rect">
            <a:avLst/>
          </a:prstGeom>
          <a:noFill/>
        </p:spPr>
        <p:txBody>
          <a:bodyPr wrap="square" rtlCol="0">
            <a:spAutoFit/>
          </a:bodyPr>
          <a:lstStyle/>
          <a:p>
            <a:pPr>
              <a:buClr>
                <a:srgbClr val="E38526"/>
              </a:buClr>
            </a:pPr>
            <a:r>
              <a:rPr lang="en-US" sz="2400" b="1" dirty="0">
                <a:solidFill>
                  <a:schemeClr val="accent2"/>
                </a:solidFill>
                <a:latin typeface="Segoe UI" panose="020B0502040204020203" pitchFamily="34" charset="0"/>
                <a:cs typeface="Segoe UI" panose="020B0502040204020203" pitchFamily="34" charset="0"/>
              </a:rPr>
              <a:t>Across multiple settings </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School </a:t>
            </a:r>
            <a:br>
              <a:rPr lang="en-US" sz="2400" dirty="0">
                <a:solidFill>
                  <a:schemeClr val="accent1">
                    <a:lumMod val="50000"/>
                  </a:schemeClr>
                </a:solidFill>
                <a:latin typeface="Segoe UI" panose="020B0502040204020203" pitchFamily="34" charset="0"/>
                <a:cs typeface="Segoe UI" panose="020B0502040204020203" pitchFamily="34" charset="0"/>
              </a:rPr>
            </a:br>
            <a:r>
              <a:rPr lang="en-US" sz="2400" dirty="0">
                <a:solidFill>
                  <a:schemeClr val="accent1">
                    <a:lumMod val="50000"/>
                  </a:schemeClr>
                </a:solidFill>
                <a:latin typeface="Segoe UI" panose="020B0502040204020203" pitchFamily="34" charset="0"/>
                <a:cs typeface="Segoe UI" panose="020B0502040204020203" pitchFamily="34" charset="0"/>
              </a:rPr>
              <a:t>(both academic and </a:t>
            </a:r>
            <a:br>
              <a:rPr lang="en-US" sz="2400" dirty="0">
                <a:solidFill>
                  <a:schemeClr val="accent1">
                    <a:lumMod val="50000"/>
                  </a:schemeClr>
                </a:solidFill>
                <a:latin typeface="Segoe UI" panose="020B0502040204020203" pitchFamily="34" charset="0"/>
                <a:cs typeface="Segoe UI" panose="020B0502040204020203" pitchFamily="34" charset="0"/>
              </a:rPr>
            </a:br>
            <a:r>
              <a:rPr lang="en-US" sz="2400" dirty="0">
                <a:solidFill>
                  <a:schemeClr val="accent1">
                    <a:lumMod val="50000"/>
                  </a:schemeClr>
                </a:solidFill>
                <a:latin typeface="Segoe UI" panose="020B0502040204020203" pitchFamily="34" charset="0"/>
                <a:cs typeface="Segoe UI" panose="020B0502040204020203" pitchFamily="34" charset="0"/>
              </a:rPr>
              <a:t>“life of the school”)</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Home</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Community</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Workplace</a:t>
            </a:r>
          </a:p>
        </p:txBody>
      </p:sp>
      <p:sp>
        <p:nvSpPr>
          <p:cNvPr id="8" name="TextBox 7"/>
          <p:cNvSpPr txBox="1"/>
          <p:nvPr/>
        </p:nvSpPr>
        <p:spPr>
          <a:xfrm>
            <a:off x="5701146" y="1276737"/>
            <a:ext cx="5652654" cy="4431983"/>
          </a:xfrm>
          <a:prstGeom prst="rect">
            <a:avLst/>
          </a:prstGeom>
          <a:noFill/>
        </p:spPr>
        <p:txBody>
          <a:bodyPr wrap="square" rtlCol="0">
            <a:spAutoFit/>
          </a:bodyPr>
          <a:lstStyle/>
          <a:p>
            <a:pPr>
              <a:buClr>
                <a:srgbClr val="E38526"/>
              </a:buClr>
            </a:pPr>
            <a:r>
              <a:rPr lang="en-US" sz="2400" b="1" dirty="0">
                <a:solidFill>
                  <a:schemeClr val="accent2"/>
                </a:solidFill>
                <a:latin typeface="Segoe UI" panose="020B0502040204020203" pitchFamily="34" charset="0"/>
                <a:cs typeface="Segoe UI" panose="020B0502040204020203" pitchFamily="34" charset="0"/>
              </a:rPr>
              <a:t>From a variety of people who know the student well, e.g., </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The student</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Family</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Teachers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School counselors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Related service providers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Friends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Employers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Coaches</a:t>
            </a:r>
          </a:p>
          <a:p>
            <a:pPr marL="342900" lvl="1"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Agency personnel/Pre-ETS providers</a:t>
            </a:r>
          </a:p>
          <a:p>
            <a:endParaRPr lang="en-US" dirty="0"/>
          </a:p>
        </p:txBody>
      </p:sp>
      <p:sp>
        <p:nvSpPr>
          <p:cNvPr id="31747" name="Content Placeholder 2"/>
          <p:cNvSpPr>
            <a:spLocks noGrp="1"/>
          </p:cNvSpPr>
          <p:nvPr>
            <p:ph idx="1"/>
          </p:nvPr>
        </p:nvSpPr>
        <p:spPr>
          <a:xfrm>
            <a:off x="2992582" y="5602006"/>
            <a:ext cx="6206836" cy="762000"/>
          </a:xfrm>
        </p:spPr>
        <p:txBody>
          <a:bodyPr>
            <a:normAutofit/>
          </a:bodyPr>
          <a:lstStyle/>
          <a:p>
            <a:pPr algn="ctr">
              <a:buNone/>
            </a:pPr>
            <a:r>
              <a:rPr lang="en-US" b="1" i="1" dirty="0"/>
              <a:t>An Ongoing Process Over Time</a:t>
            </a:r>
          </a:p>
          <a:p>
            <a:pPr eaLnBrk="1" hangingPunct="1">
              <a:buFont typeface="Wingdings 2" pitchFamily="18" charset="2"/>
              <a:buNone/>
            </a:pPr>
            <a:endParaRPr lang="en-US" b="1" i="1" dirty="0"/>
          </a:p>
        </p:txBody>
      </p:sp>
      <p:sp>
        <p:nvSpPr>
          <p:cNvPr id="5" name="Slide Number Placeholder 4"/>
          <p:cNvSpPr>
            <a:spLocks noGrp="1"/>
          </p:cNvSpPr>
          <p:nvPr>
            <p:ph type="sldNum" sz="quarter" idx="12"/>
          </p:nvPr>
        </p:nvSpPr>
        <p:spPr/>
        <p:txBody>
          <a:bodyPr/>
          <a:lstStyle/>
          <a:p>
            <a:pPr>
              <a:defRPr/>
            </a:pPr>
            <a:fld id="{A78B3CFA-C3BC-4197-9C84-171AA3EEFC0D}"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transition assessment be documented on the IEP?</a:t>
            </a:r>
          </a:p>
        </p:txBody>
      </p:sp>
      <p:sp>
        <p:nvSpPr>
          <p:cNvPr id="3" name="Content Placeholder 2"/>
          <p:cNvSpPr>
            <a:spLocks noGrp="1"/>
          </p:cNvSpPr>
          <p:nvPr>
            <p:ph idx="1"/>
          </p:nvPr>
        </p:nvSpPr>
        <p:spPr>
          <a:xfrm>
            <a:off x="567743" y="1922735"/>
            <a:ext cx="11370972" cy="3550603"/>
          </a:xfrm>
        </p:spPr>
        <p:txBody>
          <a:bodyPr/>
          <a:lstStyle/>
          <a:p>
            <a:r>
              <a:rPr lang="en-US" b="1" dirty="0">
                <a:solidFill>
                  <a:schemeClr val="accent2"/>
                </a:solidFill>
              </a:rPr>
              <a:t>Student Strengths </a:t>
            </a:r>
            <a:r>
              <a:rPr lang="en-US" b="1" dirty="0"/>
              <a:t>and Key Evaluation Results Summary</a:t>
            </a:r>
          </a:p>
          <a:p>
            <a:r>
              <a:rPr lang="en-US" b="1" dirty="0"/>
              <a:t>PLEP: “</a:t>
            </a:r>
            <a:r>
              <a:rPr lang="en-US" dirty="0"/>
              <a:t>How does the disability(</a:t>
            </a:r>
            <a:r>
              <a:rPr lang="en-US" dirty="0" err="1"/>
              <a:t>ies</a:t>
            </a:r>
            <a:r>
              <a:rPr lang="en-US" dirty="0"/>
              <a:t>) affect progress in the curriculum area(s)?” Or “…in the indicated area(s) of other educational needs?”</a:t>
            </a:r>
          </a:p>
          <a:p>
            <a:r>
              <a:rPr lang="en-US" b="1" dirty="0"/>
              <a:t>Current Performance Level </a:t>
            </a:r>
            <a:r>
              <a:rPr lang="en-US" dirty="0"/>
              <a:t>(each goal focus): “What can the student </a:t>
            </a:r>
            <a:r>
              <a:rPr lang="en-US" b="1" dirty="0">
                <a:solidFill>
                  <a:schemeClr val="accent2"/>
                </a:solidFill>
              </a:rPr>
              <a:t>currently do</a:t>
            </a:r>
            <a:r>
              <a:rPr lang="en-US" dirty="0"/>
              <a: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49</a:t>
            </a:fld>
            <a:endParaRPr lang="zh-CN" altLang="en-US" dirty="0"/>
          </a:p>
        </p:txBody>
      </p:sp>
    </p:spTree>
    <p:extLst>
      <p:ext uri="{BB962C8B-B14F-4D97-AF65-F5344CB8AC3E}">
        <p14:creationId xmlns:p14="http://schemas.microsoft.com/office/powerpoint/2010/main" val="94389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will help you to:</a:t>
            </a:r>
          </a:p>
        </p:txBody>
      </p:sp>
      <p:sp>
        <p:nvSpPr>
          <p:cNvPr id="3" name="Content Placeholder 2"/>
          <p:cNvSpPr>
            <a:spLocks noGrp="1"/>
          </p:cNvSpPr>
          <p:nvPr>
            <p:ph idx="1"/>
          </p:nvPr>
        </p:nvSpPr>
        <p:spPr>
          <a:xfrm>
            <a:off x="567743" y="1636804"/>
            <a:ext cx="11370972" cy="3528050"/>
          </a:xfrm>
        </p:spPr>
        <p:txBody>
          <a:bodyPr/>
          <a:lstStyle/>
          <a:p>
            <a:pPr marL="228600" lvl="1" indent="-228600">
              <a:spcBef>
                <a:spcPts val="1000"/>
              </a:spcBef>
              <a:buFont typeface="Arial" panose="020B0604020202020204" pitchFamily="34" charset="0"/>
              <a:buChar char="•"/>
            </a:pPr>
            <a:r>
              <a:rPr lang="en-US" sz="3100" dirty="0"/>
              <a:t>Understand fundamental concepts in secondary transition.</a:t>
            </a:r>
          </a:p>
          <a:p>
            <a:pPr marL="228600" lvl="1" indent="-228600">
              <a:spcBef>
                <a:spcPts val="1000"/>
              </a:spcBef>
              <a:buFont typeface="Arial" panose="020B0604020202020204" pitchFamily="34" charset="0"/>
              <a:buChar char="•"/>
            </a:pPr>
            <a:r>
              <a:rPr lang="en-US" sz="3100" dirty="0"/>
              <a:t>Understand the secondary transition process overall.</a:t>
            </a:r>
          </a:p>
          <a:p>
            <a:pPr marL="228600" lvl="1" indent="-228600">
              <a:spcBef>
                <a:spcPts val="1000"/>
              </a:spcBef>
              <a:buFont typeface="Arial" panose="020B0604020202020204" pitchFamily="34" charset="0"/>
              <a:buChar char="•"/>
            </a:pPr>
            <a:r>
              <a:rPr lang="en-US" sz="3100" dirty="0"/>
              <a:t>Understand how to use the Transition Planning Form (TPF) and IEP to guide and document a coordinated planning process.</a:t>
            </a:r>
          </a:p>
          <a:p>
            <a:pPr marL="228600" lvl="1" indent="-228600">
              <a:spcBef>
                <a:spcPts val="1000"/>
              </a:spcBef>
              <a:buFont typeface="Arial" panose="020B0604020202020204" pitchFamily="34" charset="0"/>
              <a:buChar char="•"/>
            </a:pPr>
            <a:r>
              <a:rPr lang="en-US" sz="3100" dirty="0"/>
              <a:t>Understand what transition assessment is, why it’s important, and how to document it.</a:t>
            </a:r>
          </a:p>
        </p:txBody>
      </p:sp>
    </p:spTree>
    <p:extLst>
      <p:ext uri="{BB962C8B-B14F-4D97-AF65-F5344CB8AC3E}">
        <p14:creationId xmlns:p14="http://schemas.microsoft.com/office/powerpoint/2010/main" val="3176598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In the Key Evaluation section, consider documenting by transition domain:</a:t>
            </a:r>
          </a:p>
        </p:txBody>
      </p:sp>
      <p:sp>
        <p:nvSpPr>
          <p:cNvPr id="8" name="Content Placeholder 7"/>
          <p:cNvSpPr>
            <a:spLocks noGrp="1"/>
          </p:cNvSpPr>
          <p:nvPr>
            <p:ph idx="13"/>
          </p:nvPr>
        </p:nvSpPr>
        <p:spPr>
          <a:xfrm>
            <a:off x="435429" y="1410789"/>
            <a:ext cx="5452057" cy="4794067"/>
          </a:xfrm>
        </p:spPr>
        <p:txBody>
          <a:bodyPr/>
          <a:lstStyle/>
          <a:p>
            <a:r>
              <a:rPr lang="en-US" sz="2400" b="1" dirty="0">
                <a:solidFill>
                  <a:schemeClr val="accent2"/>
                </a:solidFill>
              </a:rPr>
              <a:t>Postsecondary Education/Training</a:t>
            </a:r>
          </a:p>
          <a:p>
            <a:pPr lvl="1"/>
            <a:r>
              <a:rPr lang="en-US" dirty="0"/>
              <a:t>Interest assessments</a:t>
            </a:r>
          </a:p>
          <a:p>
            <a:pPr lvl="1"/>
            <a:r>
              <a:rPr lang="en-US" dirty="0"/>
              <a:t>Curriculum-based assessments</a:t>
            </a:r>
          </a:p>
          <a:p>
            <a:pPr lvl="1"/>
            <a:r>
              <a:rPr lang="en-US" dirty="0"/>
              <a:t>Executive function assessments</a:t>
            </a:r>
          </a:p>
          <a:p>
            <a:pPr lvl="1"/>
            <a:r>
              <a:rPr lang="en-US" dirty="0"/>
              <a:t>Assistive technology assessments</a:t>
            </a:r>
          </a:p>
          <a:p>
            <a:pPr lvl="1"/>
            <a:r>
              <a:rPr lang="en-US" dirty="0"/>
              <a:t>Reading assessments</a:t>
            </a:r>
          </a:p>
          <a:p>
            <a:r>
              <a:rPr lang="en-US" sz="2400" b="1" dirty="0">
                <a:solidFill>
                  <a:schemeClr val="accent2"/>
                </a:solidFill>
              </a:rPr>
              <a:t>Competitive Employment</a:t>
            </a:r>
          </a:p>
          <a:p>
            <a:pPr lvl="1"/>
            <a:r>
              <a:rPr lang="en-US" dirty="0"/>
              <a:t>MA Work-Based Learning Plan</a:t>
            </a:r>
          </a:p>
          <a:p>
            <a:pPr lvl="1"/>
            <a:r>
              <a:rPr lang="en-US" dirty="0"/>
              <a:t>Occupational Therapy assessment</a:t>
            </a:r>
          </a:p>
          <a:p>
            <a:pPr lvl="1"/>
            <a:r>
              <a:rPr lang="en-US" dirty="0"/>
              <a:t>Social Skills Assessment</a:t>
            </a:r>
          </a:p>
          <a:p>
            <a:pPr lvl="1"/>
            <a:r>
              <a:rPr lang="en-US" dirty="0"/>
              <a:t>Situational assessment</a:t>
            </a:r>
          </a:p>
        </p:txBody>
      </p:sp>
      <p:sp>
        <p:nvSpPr>
          <p:cNvPr id="10" name="Content Placeholder 9"/>
          <p:cNvSpPr>
            <a:spLocks noGrp="1"/>
          </p:cNvSpPr>
          <p:nvPr>
            <p:ph idx="16"/>
          </p:nvPr>
        </p:nvSpPr>
        <p:spPr>
          <a:xfrm>
            <a:off x="6313713" y="1410790"/>
            <a:ext cx="5452057" cy="4794067"/>
          </a:xfrm>
        </p:spPr>
        <p:txBody>
          <a:bodyPr/>
          <a:lstStyle/>
          <a:p>
            <a:r>
              <a:rPr lang="en-US" sz="2400" b="1" dirty="0">
                <a:solidFill>
                  <a:schemeClr val="accent2"/>
                </a:solidFill>
              </a:rPr>
              <a:t>Independent Living</a:t>
            </a:r>
          </a:p>
          <a:p>
            <a:pPr lvl="1"/>
            <a:r>
              <a:rPr lang="en-US" dirty="0"/>
              <a:t>Self-determination assessment</a:t>
            </a:r>
          </a:p>
          <a:p>
            <a:pPr lvl="1"/>
            <a:r>
              <a:rPr lang="en-US" dirty="0"/>
              <a:t>Adaptive skills assessment</a:t>
            </a:r>
          </a:p>
          <a:p>
            <a:pPr lvl="1"/>
            <a:r>
              <a:rPr lang="en-US" dirty="0"/>
              <a:t>Speech assessment</a:t>
            </a:r>
          </a:p>
          <a:p>
            <a:pPr lvl="1"/>
            <a:r>
              <a:rPr lang="en-US" dirty="0"/>
              <a:t>Parent interview</a:t>
            </a:r>
          </a:p>
          <a:p>
            <a:pPr lvl="1"/>
            <a:r>
              <a:rPr lang="en-US" dirty="0"/>
              <a:t>Healthcare skills assessment</a:t>
            </a:r>
          </a:p>
          <a:p>
            <a:r>
              <a:rPr lang="en-US" sz="2400" b="1" dirty="0">
                <a:solidFill>
                  <a:schemeClr val="accent2"/>
                </a:solidFill>
              </a:rPr>
              <a:t>Community Participation</a:t>
            </a:r>
          </a:p>
          <a:p>
            <a:pPr lvl="1"/>
            <a:r>
              <a:rPr lang="en-US" dirty="0"/>
              <a:t>Travel assessment</a:t>
            </a:r>
          </a:p>
          <a:p>
            <a:pPr lvl="1"/>
            <a:r>
              <a:rPr lang="en-US" dirty="0"/>
              <a:t>Orientation and Mobility assessment</a:t>
            </a:r>
          </a:p>
          <a:p>
            <a:pPr lvl="1"/>
            <a:r>
              <a:rPr lang="en-US" dirty="0"/>
              <a:t>Financial skills assessment</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50</a:t>
            </a:fld>
            <a:endParaRPr lang="zh-CN" altLang="en-US" dirty="0"/>
          </a:p>
        </p:txBody>
      </p:sp>
    </p:spTree>
    <p:extLst>
      <p:ext uri="{BB962C8B-B14F-4D97-AF65-F5344CB8AC3E}">
        <p14:creationId xmlns:p14="http://schemas.microsoft.com/office/powerpoint/2010/main" val="1171085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Resources on transition assessment</a:t>
            </a:r>
          </a:p>
        </p:txBody>
      </p:sp>
      <p:sp>
        <p:nvSpPr>
          <p:cNvPr id="5" name="TextBox 4">
            <a:extLst>
              <a:ext uri="{FF2B5EF4-FFF2-40B4-BE49-F238E27FC236}">
                <a16:creationId xmlns:a16="http://schemas.microsoft.com/office/drawing/2014/main" id="{EFFF220D-D055-48B8-B608-914C2079BD45}"/>
              </a:ext>
            </a:extLst>
          </p:cNvPr>
          <p:cNvSpPr txBox="1"/>
          <p:nvPr/>
        </p:nvSpPr>
        <p:spPr>
          <a:xfrm>
            <a:off x="3373395" y="1593662"/>
            <a:ext cx="8250862" cy="411907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1200"/>
              </a:spcAft>
              <a:buClr>
                <a:srgbClr val="E38526"/>
              </a:buClr>
              <a:buSzTx/>
              <a:buFont typeface="Arial" panose="020B0604020202020204" pitchFamily="34" charset="0"/>
              <a:buChar char="•"/>
              <a:tabLst/>
              <a:defRPr/>
            </a:pPr>
            <a:r>
              <a:rPr kumimoji="0" lang="en-US" sz="2500" b="0" i="1"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Technical Assistance Advisory SPED 2014-4: Transition Assessment in the Secondary Transition Planning Process, </a:t>
            </a: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3"/>
              </a:rPr>
              <a:t>www.doe.mass.edu/sped/advisories/2014-4ta.html</a:t>
            </a: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t>
            </a:r>
          </a:p>
          <a:p>
            <a:pPr marL="228600" marR="0" lvl="0" indent="-228600" algn="l" defTabSz="914400" rtl="0" eaLnBrk="1" fontAlgn="auto" latinLnBrk="0" hangingPunct="1">
              <a:lnSpc>
                <a:spcPct val="100000"/>
              </a:lnSpc>
              <a:spcBef>
                <a:spcPts val="1000"/>
              </a:spcBef>
              <a:spcAft>
                <a:spcPts val="1200"/>
              </a:spcAft>
              <a:buClr>
                <a:srgbClr val="E38526"/>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Transition Coalition assessment reviews: </a:t>
            </a: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hlinkClick r:id="rId4"/>
              </a:rPr>
              <a:t>https://transitioncoalition.org/tc-assessment-reviews/</a:t>
            </a: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t>
            </a:r>
          </a:p>
          <a:p>
            <a:pPr marL="228600" marR="0" lvl="0" indent="-228600" algn="l" defTabSz="914400" rtl="0" eaLnBrk="1" fontAlgn="auto" latinLnBrk="0" hangingPunct="1">
              <a:lnSpc>
                <a:spcPct val="100000"/>
              </a:lnSpc>
              <a:spcBef>
                <a:spcPts val="1000"/>
              </a:spcBef>
              <a:spcAft>
                <a:spcPts val="1200"/>
              </a:spcAft>
              <a:buClr>
                <a:srgbClr val="E38526"/>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NTACT Age-Appropriate Transition Assessment Toolkit: </a:t>
            </a:r>
            <a:r>
              <a:rPr kumimoji="0" lang="en-US" sz="2500" b="0" i="0" u="none" strike="noStrike" kern="1200" cap="none" spc="0" normalizeH="0" baseline="0" noProof="0" dirty="0">
                <a:ln>
                  <a:noFill/>
                </a:ln>
                <a:solidFill>
                  <a:srgbClr val="203B6A"/>
                </a:solidFill>
                <a:effectLst/>
                <a:uLnTx/>
                <a:uFillTx/>
                <a:latin typeface="Segoe UI"/>
                <a:ea typeface="+mn-ea"/>
                <a:cs typeface="+mn-cs"/>
                <a:hlinkClick r:id="rId5"/>
              </a:rPr>
              <a:t>https://www.transitionta.org/system/files/toolkitassessment/AgeAppropriateTransitionAssessmentToolkit2016_COMPLETE_11_21_16.pdf?file=1&amp;type=node&amp;id=1112</a:t>
            </a:r>
            <a:r>
              <a:rPr kumimoji="0" lang="en-US" sz="2500" b="0" i="0" u="none" strike="noStrike" kern="1200" cap="none" spc="0" normalizeH="0" baseline="0" noProof="0" dirty="0">
                <a:ln>
                  <a:noFill/>
                </a:ln>
                <a:solidFill>
                  <a:srgbClr val="203B6A"/>
                </a:solidFill>
                <a:effectLst/>
                <a:uLnTx/>
                <a:uFillTx/>
                <a:latin typeface="Segoe UI"/>
                <a:ea typeface="+mn-ea"/>
                <a:cs typeface="+mn-cs"/>
              </a:rPr>
              <a:t> </a:t>
            </a:r>
            <a:endParaRPr kumimoji="0" lang="en-US" sz="2500" b="0" i="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p:txBody>
      </p:sp>
      <p:pic>
        <p:nvPicPr>
          <p:cNvPr id="3" name="Content Placeholder 2" descr="Cover of the transition assessment brochure for parents and students">
            <a:extLst>
              <a:ext uri="{FF2B5EF4-FFF2-40B4-BE49-F238E27FC236}">
                <a16:creationId xmlns:a16="http://schemas.microsoft.com/office/drawing/2014/main" id="{BD23B1B0-F721-4FF8-B1DB-F8D864DB101A}"/>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567743" y="1212575"/>
            <a:ext cx="2469170" cy="4881250"/>
          </a:xfrm>
          <a:prstGeom prst="rect">
            <a:avLst/>
          </a:prstGeom>
        </p:spPr>
      </p:pic>
      <p:sp>
        <p:nvSpPr>
          <p:cNvPr id="4" name="TextBox 3">
            <a:extLst>
              <a:ext uri="{FF2B5EF4-FFF2-40B4-BE49-F238E27FC236}">
                <a16:creationId xmlns:a16="http://schemas.microsoft.com/office/drawing/2014/main" id="{4903C831-0249-4F38-92B0-7E17087C129D}"/>
              </a:ext>
            </a:extLst>
          </p:cNvPr>
          <p:cNvSpPr txBox="1"/>
          <p:nvPr/>
        </p:nvSpPr>
        <p:spPr>
          <a:xfrm>
            <a:off x="407774" y="6093825"/>
            <a:ext cx="6091882" cy="369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B6A"/>
                </a:solidFill>
                <a:effectLst/>
                <a:uLnTx/>
                <a:uFillTx/>
                <a:latin typeface="Segoe UI"/>
                <a:ea typeface="+mn-ea"/>
                <a:cs typeface="+mn-cs"/>
                <a:hlinkClick r:id="rId7"/>
              </a:rPr>
              <a:t>https://fcsn.org/linkcenter/transition-resources/brochures/</a:t>
            </a:r>
            <a:endParaRPr kumimoji="0" lang="en-US" sz="18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826906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99A7-CE05-400B-A6BD-94358448ED88}"/>
              </a:ext>
            </a:extLst>
          </p:cNvPr>
          <p:cNvSpPr>
            <a:spLocks noGrp="1"/>
          </p:cNvSpPr>
          <p:nvPr>
            <p:ph type="title"/>
          </p:nvPr>
        </p:nvSpPr>
        <p:spPr/>
        <p:txBody>
          <a:bodyPr/>
          <a:lstStyle/>
          <a:p>
            <a:r>
              <a:rPr lang="en-US" dirty="0"/>
              <a:t>Please take time to reflect for five minutes.</a:t>
            </a:r>
          </a:p>
        </p:txBody>
      </p:sp>
      <p:sp>
        <p:nvSpPr>
          <p:cNvPr id="3" name="Content Placeholder 2">
            <a:extLst>
              <a:ext uri="{FF2B5EF4-FFF2-40B4-BE49-F238E27FC236}">
                <a16:creationId xmlns:a16="http://schemas.microsoft.com/office/drawing/2014/main" id="{30460824-870E-49BB-911B-3D3F1DC46D92}"/>
              </a:ext>
            </a:extLst>
          </p:cNvPr>
          <p:cNvSpPr>
            <a:spLocks noGrp="1"/>
          </p:cNvSpPr>
          <p:nvPr>
            <p:ph idx="1"/>
          </p:nvPr>
        </p:nvSpPr>
        <p:spPr>
          <a:xfrm>
            <a:off x="567743" y="1236194"/>
            <a:ext cx="5528257" cy="5120156"/>
          </a:xfrm>
        </p:spPr>
        <p:txBody>
          <a:bodyPr vert="horz" lIns="91440" tIns="45720" rIns="91440" bIns="45720" rtlCol="0" anchor="t">
            <a:noAutofit/>
          </a:bodyPr>
          <a:lstStyle/>
          <a:p>
            <a:pPr>
              <a:spcAft>
                <a:spcPts val="1200"/>
              </a:spcAft>
            </a:pPr>
            <a:r>
              <a:rPr lang="en-US" sz="2200" dirty="0">
                <a:latin typeface="Segoe UI"/>
                <a:cs typeface="Segoe UI"/>
              </a:rPr>
              <a:t>Do you and your colleagues have a </a:t>
            </a:r>
            <a:r>
              <a:rPr lang="en-US" sz="2200" b="1" dirty="0">
                <a:solidFill>
                  <a:schemeClr val="accent2"/>
                </a:solidFill>
                <a:latin typeface="Segoe UI"/>
                <a:cs typeface="Segoe UI"/>
              </a:rPr>
              <a:t>shared planning and implementation protocol </a:t>
            </a:r>
            <a:r>
              <a:rPr lang="en-US" sz="2200" dirty="0">
                <a:latin typeface="Segoe UI"/>
                <a:cs typeface="Segoe UI"/>
              </a:rPr>
              <a:t>for ongoing transition assessment, ensuring that it is an </a:t>
            </a:r>
            <a:r>
              <a:rPr lang="en-US" sz="2200" b="1" dirty="0">
                <a:solidFill>
                  <a:schemeClr val="accent2"/>
                </a:solidFill>
                <a:latin typeface="Segoe UI"/>
                <a:cs typeface="Segoe UI"/>
              </a:rPr>
              <a:t>individualized, question-driven process tied to the four domains</a:t>
            </a:r>
            <a:r>
              <a:rPr lang="en-US" sz="2200" dirty="0">
                <a:latin typeface="Segoe UI"/>
                <a:cs typeface="Segoe UI"/>
              </a:rPr>
              <a:t>, and that it is used to inform the development and provision of individualized goals and transition services? </a:t>
            </a:r>
            <a:endParaRPr lang="en-US" sz="2200" dirty="0"/>
          </a:p>
          <a:p>
            <a:pPr>
              <a:spcAft>
                <a:spcPts val="1200"/>
              </a:spcAft>
            </a:pPr>
            <a:r>
              <a:rPr lang="en-US" sz="2200" dirty="0"/>
              <a:t>What can improve? How? </a:t>
            </a:r>
          </a:p>
          <a:p>
            <a:pPr>
              <a:spcAft>
                <a:spcPts val="1200"/>
              </a:spcAft>
            </a:pPr>
            <a:r>
              <a:rPr lang="en-US" sz="2200" dirty="0">
                <a:latin typeface="Segoe UI"/>
                <a:cs typeface="Segoe UI"/>
              </a:rPr>
              <a:t>What is different during the pandemic? What will change when the pandemic ends?</a:t>
            </a:r>
            <a:r>
              <a:rPr lang="en-US" sz="2200" dirty="0"/>
              <a:t> </a:t>
            </a:r>
          </a:p>
        </p:txBody>
      </p:sp>
      <p:sp>
        <p:nvSpPr>
          <p:cNvPr id="4" name="Slide Number Placeholder 3">
            <a:extLst>
              <a:ext uri="{FF2B5EF4-FFF2-40B4-BE49-F238E27FC236}">
                <a16:creationId xmlns:a16="http://schemas.microsoft.com/office/drawing/2014/main" id="{42C61B54-ADCB-417A-91FF-EB0C463ED8E3}"/>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dirty="0"/>
          </a:p>
        </p:txBody>
      </p:sp>
      <p:pic>
        <p:nvPicPr>
          <p:cNvPr id="8" name="Picture 7" descr="Teenage boy looking off to the left.">
            <a:extLst>
              <a:ext uri="{FF2B5EF4-FFF2-40B4-BE49-F238E27FC236}">
                <a16:creationId xmlns:a16="http://schemas.microsoft.com/office/drawing/2014/main" id="{29DA3B2F-BF5F-4B7F-B288-75D514ABA9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1580" y="1004608"/>
            <a:ext cx="5900420" cy="5853392"/>
          </a:xfrm>
          <a:prstGeom prst="rect">
            <a:avLst/>
          </a:prstGeom>
        </p:spPr>
      </p:pic>
    </p:spTree>
    <p:extLst>
      <p:ext uri="{BB962C8B-B14F-4D97-AF65-F5344CB8AC3E}">
        <p14:creationId xmlns:p14="http://schemas.microsoft.com/office/powerpoint/2010/main" val="3954053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87913C-C853-4AD4-8D24-FF4EA9312979}"/>
              </a:ext>
            </a:extLst>
          </p:cNvPr>
          <p:cNvSpPr txBox="1"/>
          <p:nvPr/>
        </p:nvSpPr>
        <p:spPr>
          <a:xfrm>
            <a:off x="5659120" y="382677"/>
            <a:ext cx="4094480" cy="923330"/>
          </a:xfrm>
          <a:prstGeom prst="rect">
            <a:avLst/>
          </a:prstGeom>
          <a:noFill/>
        </p:spPr>
        <p:txBody>
          <a:bodyPr wrap="square">
            <a:spAutoFit/>
          </a:bodyPr>
          <a:lstStyle/>
          <a:p>
            <a:r>
              <a:rPr kumimoji="0" lang="en-US" sz="5400" b="0" i="0" u="none" strike="noStrike" kern="1200" cap="none" spc="0" normalizeH="0" baseline="0" noProof="0" dirty="0">
                <a:ln>
                  <a:noFill/>
                </a:ln>
                <a:solidFill>
                  <a:srgbClr val="203B6A"/>
                </a:solidFill>
                <a:effectLst/>
                <a:uLnTx/>
                <a:uFillTx/>
                <a:latin typeface="Segoe UI Semibold"/>
                <a:ea typeface="+mj-ea"/>
                <a:cs typeface="Segoe UI Semibold" panose="020B0702040204020203" pitchFamily="34" charset="0"/>
              </a:rPr>
              <a:t>Resources</a:t>
            </a:r>
            <a:endParaRPr lang="en-US" dirty="0"/>
          </a:p>
        </p:txBody>
      </p:sp>
      <p:sp>
        <p:nvSpPr>
          <p:cNvPr id="6" name="Title 5">
            <a:extLst>
              <a:ext uri="{FF2B5EF4-FFF2-40B4-BE49-F238E27FC236}">
                <a16:creationId xmlns:a16="http://schemas.microsoft.com/office/drawing/2014/main" id="{6139B46E-039C-463B-805B-45883F26FA1D}"/>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Resources</a:t>
            </a:r>
          </a:p>
        </p:txBody>
      </p:sp>
    </p:spTree>
    <p:extLst>
      <p:ext uri="{BB962C8B-B14F-4D97-AF65-F5344CB8AC3E}">
        <p14:creationId xmlns:p14="http://schemas.microsoft.com/office/powerpoint/2010/main" val="4086803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study these DESE resources for educators:</a:t>
            </a:r>
          </a:p>
        </p:txBody>
      </p:sp>
      <p:sp>
        <p:nvSpPr>
          <p:cNvPr id="3" name="Content Placeholder 2"/>
          <p:cNvSpPr>
            <a:spLocks noGrp="1"/>
          </p:cNvSpPr>
          <p:nvPr>
            <p:ph idx="1"/>
          </p:nvPr>
        </p:nvSpPr>
        <p:spPr>
          <a:xfrm>
            <a:off x="567743" y="1116505"/>
            <a:ext cx="11370972" cy="5239845"/>
          </a:xfrm>
        </p:spPr>
        <p:txBody>
          <a:bodyPr vert="horz" lIns="91440" tIns="45720" rIns="91440" bIns="45720" rtlCol="0" anchor="t">
            <a:noAutofit/>
          </a:bodyPr>
          <a:lstStyle/>
          <a:p>
            <a:pPr>
              <a:spcBef>
                <a:spcPts val="300"/>
              </a:spcBef>
              <a:spcAft>
                <a:spcPts val="300"/>
              </a:spcAft>
            </a:pPr>
            <a:r>
              <a:rPr lang="en-US" sz="1900" dirty="0">
                <a:hlinkClick r:id="rId3"/>
              </a:rPr>
              <a:t>Technical Assistance Advisory SPED 2009-1</a:t>
            </a:r>
            <a:r>
              <a:rPr lang="en-US" sz="1900" dirty="0"/>
              <a:t>: Transition Planning to Begin at Age 14</a:t>
            </a:r>
          </a:p>
          <a:p>
            <a:pPr>
              <a:spcBef>
                <a:spcPts val="300"/>
              </a:spcBef>
              <a:spcAft>
                <a:spcPts val="300"/>
              </a:spcAft>
            </a:pPr>
            <a:r>
              <a:rPr lang="en-US" sz="1900" dirty="0">
                <a:hlinkClick r:id="rId4"/>
              </a:rPr>
              <a:t>Administrative Advisory SPED 2011-1</a:t>
            </a:r>
            <a:r>
              <a:rPr lang="en-US" sz="1900" dirty="0"/>
              <a:t>: Age of Majority</a:t>
            </a:r>
          </a:p>
          <a:p>
            <a:pPr>
              <a:spcBef>
                <a:spcPts val="300"/>
              </a:spcBef>
              <a:spcAft>
                <a:spcPts val="300"/>
              </a:spcAft>
            </a:pPr>
            <a:r>
              <a:rPr lang="en-US" sz="1900" b="1" dirty="0">
                <a:solidFill>
                  <a:schemeClr val="accent2"/>
                </a:solidFill>
                <a:hlinkClick r:id="rId5"/>
              </a:rPr>
              <a:t>Technical Assistance Advisory SPED 2013-1</a:t>
            </a:r>
            <a:r>
              <a:rPr lang="en-US" sz="1900" b="1" dirty="0">
                <a:solidFill>
                  <a:srgbClr val="002060"/>
                </a:solidFill>
              </a:rPr>
              <a:t>:</a:t>
            </a:r>
            <a:r>
              <a:rPr lang="en-US" sz="1900" b="1" dirty="0">
                <a:solidFill>
                  <a:schemeClr val="accent2"/>
                </a:solidFill>
              </a:rPr>
              <a:t> Postsecondary Goals and Annual IEP Goals in the Transition Planning Process</a:t>
            </a:r>
          </a:p>
          <a:p>
            <a:pPr>
              <a:spcBef>
                <a:spcPts val="300"/>
              </a:spcBef>
              <a:spcAft>
                <a:spcPts val="300"/>
              </a:spcAft>
            </a:pPr>
            <a:r>
              <a:rPr lang="en-US" sz="1900" b="1" dirty="0">
                <a:hlinkClick r:id="rId6"/>
              </a:rPr>
              <a:t>Technical Assistance Advisory SPED 2014-4</a:t>
            </a:r>
            <a:r>
              <a:rPr lang="en-US" sz="1900" b="1" dirty="0"/>
              <a:t>: </a:t>
            </a:r>
            <a:r>
              <a:rPr lang="en-US" sz="1900" b="1" dirty="0">
                <a:solidFill>
                  <a:schemeClr val="accent2"/>
                </a:solidFill>
              </a:rPr>
              <a:t>Transition Assessment in the Secondary Transition Planning Process</a:t>
            </a:r>
          </a:p>
          <a:p>
            <a:pPr>
              <a:spcBef>
                <a:spcPts val="300"/>
              </a:spcBef>
              <a:spcAft>
                <a:spcPts val="300"/>
              </a:spcAft>
            </a:pPr>
            <a:r>
              <a:rPr lang="en-US" sz="1900" dirty="0">
                <a:hlinkClick r:id="rId7"/>
              </a:rPr>
              <a:t>Technical Assistance Advisory SPED 2016-2</a:t>
            </a:r>
            <a:r>
              <a:rPr lang="en-US" sz="1900" dirty="0"/>
              <a:t>: Promoting Student Self-Determination to Improve Student Outcomes </a:t>
            </a:r>
          </a:p>
          <a:p>
            <a:pPr>
              <a:spcBef>
                <a:spcPts val="300"/>
              </a:spcBef>
              <a:spcAft>
                <a:spcPts val="300"/>
              </a:spcAft>
            </a:pPr>
            <a:r>
              <a:rPr lang="en-US" sz="1900" b="1" dirty="0">
                <a:solidFill>
                  <a:schemeClr val="accent2"/>
                </a:solidFill>
                <a:latin typeface="Segoe UI"/>
                <a:cs typeface="Segoe UI"/>
                <a:hlinkClick r:id="rId8">
                  <a:extLst>
                    <a:ext uri="{A12FA001-AC4F-418D-AE19-62706E023703}">
                      <ahyp:hlinkClr xmlns:ahyp="http://schemas.microsoft.com/office/drawing/2018/hyperlinkcolor" val="tx"/>
                    </a:ext>
                  </a:extLst>
                </a:hlinkClick>
              </a:rPr>
              <a:t>Technical Assistance Advisory SPED 2017-1</a:t>
            </a:r>
            <a:r>
              <a:rPr lang="en-US" sz="1900" b="1" dirty="0">
                <a:solidFill>
                  <a:srgbClr val="002060"/>
                </a:solidFill>
                <a:latin typeface="Segoe UI"/>
                <a:cs typeface="Segoe UI"/>
              </a:rPr>
              <a:t>:</a:t>
            </a:r>
            <a:r>
              <a:rPr lang="en-US" sz="1900" b="1" dirty="0">
                <a:solidFill>
                  <a:schemeClr val="accent2"/>
                </a:solidFill>
                <a:latin typeface="Segoe UI"/>
                <a:cs typeface="Segoe UI"/>
              </a:rPr>
              <a:t> Characteristics of High-Quality Secondary Transition Services</a:t>
            </a:r>
          </a:p>
          <a:p>
            <a:pPr>
              <a:spcBef>
                <a:spcPts val="300"/>
              </a:spcBef>
              <a:spcAft>
                <a:spcPts val="300"/>
              </a:spcAft>
            </a:pPr>
            <a:r>
              <a:rPr lang="en-US" sz="1900" dirty="0">
                <a:hlinkClick r:id="rId9"/>
              </a:rPr>
              <a:t>Administrative Advisory SPED 2018-2</a:t>
            </a:r>
            <a:r>
              <a:rPr lang="en-US" sz="1900" dirty="0"/>
              <a:t>: Secondary Transition Services and Graduation with a High School Diploma</a:t>
            </a:r>
          </a:p>
          <a:p>
            <a:pPr>
              <a:spcBef>
                <a:spcPts val="300"/>
              </a:spcBef>
              <a:spcAft>
                <a:spcPts val="300"/>
              </a:spcAft>
            </a:pPr>
            <a:r>
              <a:rPr lang="en-US" sz="1900" dirty="0">
                <a:hlinkClick r:id="rId10"/>
              </a:rPr>
              <a:t>Technical Assistance Advisory SPED 2018-4</a:t>
            </a:r>
            <a:r>
              <a:rPr lang="en-US" sz="1900" dirty="0"/>
              <a:t>: Guidance on Massachusetts Commission for the Blind Pre-Employment Transitions Services</a:t>
            </a:r>
          </a:p>
          <a:p>
            <a:pPr>
              <a:spcBef>
                <a:spcPts val="300"/>
              </a:spcBef>
              <a:spcAft>
                <a:spcPts val="300"/>
              </a:spcAft>
            </a:pPr>
            <a:r>
              <a:rPr lang="en-US" sz="1900" dirty="0">
                <a:hlinkClick r:id="rId11"/>
              </a:rPr>
              <a:t>Technical Assistance Advisory SPED 2020-1</a:t>
            </a:r>
            <a:r>
              <a:rPr lang="en-US" sz="1900" dirty="0"/>
              <a:t>: Massachusetts Rehabilitation Commission Pre-Employment Transition Services (Pre-ETS)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54</a:t>
            </a:fld>
            <a:endParaRPr lang="zh-CN" altLang="en-US" dirty="0"/>
          </a:p>
        </p:txBody>
      </p:sp>
    </p:spTree>
    <p:extLst>
      <p:ext uri="{BB962C8B-B14F-4D97-AF65-F5344CB8AC3E}">
        <p14:creationId xmlns:p14="http://schemas.microsoft.com/office/powerpoint/2010/main" val="3233445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Family resources</a:t>
            </a:r>
          </a:p>
        </p:txBody>
      </p:sp>
      <p:sp>
        <p:nvSpPr>
          <p:cNvPr id="4" name="Content Placeholder 3"/>
          <p:cNvSpPr>
            <a:spLocks noGrp="1"/>
          </p:cNvSpPr>
          <p:nvPr>
            <p:ph idx="1"/>
          </p:nvPr>
        </p:nvSpPr>
        <p:spPr>
          <a:xfrm>
            <a:off x="567743" y="1133168"/>
            <a:ext cx="11370972" cy="5223182"/>
          </a:xfrm>
        </p:spPr>
        <p:txBody>
          <a:bodyPr/>
          <a:lstStyle/>
          <a:p>
            <a:r>
              <a:rPr lang="en-US" sz="2400" dirty="0"/>
              <a:t>Eleven parent/student brochures </a:t>
            </a:r>
            <a:r>
              <a:rPr lang="en-US" sz="2400" b="1" dirty="0">
                <a:solidFill>
                  <a:schemeClr val="accent2"/>
                </a:solidFill>
              </a:rPr>
              <a:t>in 6 languages</a:t>
            </a:r>
            <a:r>
              <a:rPr lang="en-US" sz="2400" dirty="0"/>
              <a:t>, </a:t>
            </a:r>
            <a:r>
              <a:rPr lang="en-US" sz="2400" dirty="0">
                <a:hlinkClick r:id="rId3"/>
              </a:rPr>
              <a:t>https://fcsn.org/linkcenter/transition-resources/brochures/</a:t>
            </a:r>
            <a:r>
              <a:rPr lang="en-US" sz="2400" dirty="0"/>
              <a:t> </a:t>
            </a:r>
          </a:p>
          <a:p>
            <a:pPr lvl="1"/>
            <a:r>
              <a:rPr lang="en-US" sz="2200" dirty="0"/>
              <a:t>The Secondary Transition Planning Process</a:t>
            </a:r>
          </a:p>
          <a:p>
            <a:pPr lvl="1"/>
            <a:r>
              <a:rPr lang="en-US" sz="2200" dirty="0"/>
              <a:t>Transition Assessment</a:t>
            </a:r>
          </a:p>
          <a:p>
            <a:pPr lvl="1"/>
            <a:r>
              <a:rPr lang="en-US" sz="2200" dirty="0"/>
              <a:t>Self-Determination</a:t>
            </a:r>
          </a:p>
          <a:p>
            <a:pPr lvl="1"/>
            <a:r>
              <a:rPr lang="en-US" sz="2200" dirty="0"/>
              <a:t>Transition Services</a:t>
            </a:r>
          </a:p>
          <a:p>
            <a:pPr lvl="1"/>
            <a:r>
              <a:rPr lang="en-US" sz="2200" dirty="0"/>
              <a:t>Decision-Making and the Age of Majority</a:t>
            </a:r>
          </a:p>
          <a:p>
            <a:pPr lvl="1"/>
            <a:r>
              <a:rPr lang="en-US" sz="2200" dirty="0"/>
              <a:t>Disability Disclosure </a:t>
            </a:r>
          </a:p>
          <a:p>
            <a:pPr lvl="1"/>
            <a:r>
              <a:rPr lang="en-US" sz="2200" dirty="0"/>
              <a:t>Transition Planning Form</a:t>
            </a:r>
          </a:p>
          <a:p>
            <a:pPr lvl="1"/>
            <a:r>
              <a:rPr lang="en-US" sz="2200" dirty="0"/>
              <a:t>Graduation and Students with IEPs</a:t>
            </a:r>
          </a:p>
          <a:p>
            <a:pPr lvl="1"/>
            <a:r>
              <a:rPr lang="en-US" sz="2200" dirty="0"/>
              <a:t>Autism Spectrum Disorder</a:t>
            </a:r>
          </a:p>
          <a:p>
            <a:pPr lvl="1"/>
            <a:r>
              <a:rPr lang="en-US" sz="2200" dirty="0"/>
              <a:t>Pre-Employment Transition Services (Pre-ETS) through MRC</a:t>
            </a:r>
          </a:p>
          <a:p>
            <a:pPr lvl="1"/>
            <a:r>
              <a:rPr lang="en-US" sz="2200" dirty="0"/>
              <a:t>Chapter 688 Referral</a:t>
            </a:r>
          </a:p>
          <a:p>
            <a:pPr lvl="1"/>
            <a:endParaRPr lang="en-US" dirty="0"/>
          </a:p>
          <a:p>
            <a:pPr lvl="1"/>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55</a:t>
            </a:fld>
            <a:endParaRPr lang="zh-CN" altLang="en-US" dirty="0"/>
          </a:p>
        </p:txBody>
      </p:sp>
      <p:pic>
        <p:nvPicPr>
          <p:cNvPr id="5" name="Picture 4" descr="Front cover of parent/student brochure on Chapter 688 referral">
            <a:extLst>
              <a:ext uri="{FF2B5EF4-FFF2-40B4-BE49-F238E27FC236}">
                <a16:creationId xmlns:a16="http://schemas.microsoft.com/office/drawing/2014/main" id="{5217E97D-3115-44B6-B013-922F71BE19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8153" y="679905"/>
            <a:ext cx="2672847" cy="6178095"/>
          </a:xfrm>
          <a:prstGeom prst="rect">
            <a:avLst/>
          </a:prstGeom>
        </p:spPr>
      </p:pic>
    </p:spTree>
    <p:extLst>
      <p:ext uri="{BB962C8B-B14F-4D97-AF65-F5344CB8AC3E}">
        <p14:creationId xmlns:p14="http://schemas.microsoft.com/office/powerpoint/2010/main" val="2801661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A2A56A-6ACA-434C-ABC6-69781CA2BEDE}"/>
              </a:ext>
            </a:extLst>
          </p:cNvPr>
          <p:cNvSpPr txBox="1"/>
          <p:nvPr/>
        </p:nvSpPr>
        <p:spPr>
          <a:xfrm>
            <a:off x="1045395" y="5040146"/>
            <a:ext cx="55617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03B6A"/>
                </a:solidFill>
                <a:effectLst/>
                <a:uLnTx/>
                <a:uFillTx/>
                <a:latin typeface="Segoe UI Semibold"/>
                <a:ea typeface="+mn-ea"/>
                <a:cs typeface="Segoe UI Semibold" panose="020B0702040204020203" pitchFamily="34" charset="0"/>
              </a:rPr>
              <a:t>More Resources</a:t>
            </a:r>
            <a:endParaRPr kumimoji="0" lang="en-US" sz="18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9" name="Title 8">
            <a:extLst>
              <a:ext uri="{FF2B5EF4-FFF2-40B4-BE49-F238E27FC236}">
                <a16:creationId xmlns:a16="http://schemas.microsoft.com/office/drawing/2014/main" id="{A2B99B2A-8C1F-46AE-8D9F-021CBF425B51}"/>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More Resources</a:t>
            </a:r>
          </a:p>
        </p:txBody>
      </p:sp>
      <p:sp>
        <p:nvSpPr>
          <p:cNvPr id="4" name="Slide Number Placeholder 3">
            <a:extLst>
              <a:ext uri="{FF2B5EF4-FFF2-40B4-BE49-F238E27FC236}">
                <a16:creationId xmlns:a16="http://schemas.microsoft.com/office/drawing/2014/main" id="{E05FB6E0-F48D-49FE-AC78-C4F9FEB9F431}"/>
              </a:ext>
            </a:extLst>
          </p:cNvPr>
          <p:cNvSpPr>
            <a:spLocks noGrp="1"/>
          </p:cNvSpPr>
          <p:nvPr>
            <p:ph type="sldNum" sz="quarter" idx="12"/>
          </p:nvPr>
        </p:nvSpPr>
        <p:spPr/>
        <p:txBody>
          <a:bodyPr/>
          <a:lstStyle/>
          <a:p>
            <a:fld id="{FF27229C-EC7B-4063-A33B-28A5E87E32ED}" type="slidenum">
              <a:rPr lang="zh-CN" altLang="en-US" smtClean="0"/>
              <a:pPr/>
              <a:t>56</a:t>
            </a:fld>
            <a:endParaRPr lang="zh-CN" altLang="en-US" dirty="0"/>
          </a:p>
        </p:txBody>
      </p:sp>
    </p:spTree>
    <p:extLst>
      <p:ext uri="{BB962C8B-B14F-4D97-AF65-F5344CB8AC3E}">
        <p14:creationId xmlns:p14="http://schemas.microsoft.com/office/powerpoint/2010/main" val="3188787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270264"/>
            <a:ext cx="7924800" cy="704461"/>
          </a:xfrm>
        </p:spPr>
        <p:txBody>
          <a:bodyPr>
            <a:normAutofit/>
          </a:bodyPr>
          <a:lstStyle/>
          <a:p>
            <a:r>
              <a:rPr lang="en-US" dirty="0"/>
              <a:t>Components of Self-Determination</a:t>
            </a:r>
          </a:p>
        </p:txBody>
      </p:sp>
      <p:sp>
        <p:nvSpPr>
          <p:cNvPr id="3" name="Content Placeholder 2"/>
          <p:cNvSpPr>
            <a:spLocks noGrp="1"/>
          </p:cNvSpPr>
          <p:nvPr>
            <p:ph idx="1"/>
          </p:nvPr>
        </p:nvSpPr>
        <p:spPr>
          <a:xfrm>
            <a:off x="475861" y="1066800"/>
            <a:ext cx="11485983" cy="5455298"/>
          </a:xfrm>
        </p:spPr>
        <p:txBody>
          <a:bodyPr>
            <a:normAutofit fontScale="55000" lnSpcReduction="20000"/>
          </a:bodyPr>
          <a:lstStyle/>
          <a:p>
            <a:pPr>
              <a:lnSpc>
                <a:spcPct val="120000"/>
              </a:lnSpc>
              <a:spcBef>
                <a:spcPts val="300"/>
              </a:spcBef>
              <a:spcAft>
                <a:spcPts val="300"/>
              </a:spcAft>
            </a:pPr>
            <a:r>
              <a:rPr lang="en-US" b="1" dirty="0">
                <a:solidFill>
                  <a:schemeClr val="accent2"/>
                </a:solidFill>
              </a:rPr>
              <a:t>Internal Locus of Control:</a:t>
            </a:r>
            <a:r>
              <a:rPr lang="en-US" dirty="0">
                <a:solidFill>
                  <a:schemeClr val="accent2"/>
                </a:solidFill>
              </a:rPr>
              <a:t> </a:t>
            </a:r>
            <a:r>
              <a:rPr lang="en-US" dirty="0"/>
              <a:t>the belief that I – and not some external factor(s) – have control over outcomes that are important to my life</a:t>
            </a:r>
          </a:p>
          <a:p>
            <a:pPr>
              <a:lnSpc>
                <a:spcPct val="120000"/>
              </a:lnSpc>
              <a:spcBef>
                <a:spcPts val="300"/>
              </a:spcBef>
              <a:spcAft>
                <a:spcPts val="300"/>
              </a:spcAft>
            </a:pPr>
            <a:r>
              <a:rPr lang="en-US" b="1" dirty="0">
                <a:solidFill>
                  <a:schemeClr val="accent2"/>
                </a:solidFill>
              </a:rPr>
              <a:t>Self-Efficacy:</a:t>
            </a:r>
            <a:r>
              <a:rPr lang="en-US" dirty="0"/>
              <a:t> the conviction that I can successfully execute whatever behavior is required to produce a given outcome</a:t>
            </a:r>
          </a:p>
          <a:p>
            <a:pPr>
              <a:lnSpc>
                <a:spcPct val="120000"/>
              </a:lnSpc>
              <a:spcBef>
                <a:spcPts val="300"/>
              </a:spcBef>
              <a:spcAft>
                <a:spcPts val="300"/>
              </a:spcAft>
            </a:pPr>
            <a:r>
              <a:rPr lang="en-US" b="1" dirty="0">
                <a:solidFill>
                  <a:schemeClr val="accent2"/>
                </a:solidFill>
              </a:rPr>
              <a:t>Choice- and Decision-Making:</a:t>
            </a:r>
            <a:r>
              <a:rPr lang="en-US" dirty="0">
                <a:solidFill>
                  <a:schemeClr val="accent2"/>
                </a:solidFill>
              </a:rPr>
              <a:t> </a:t>
            </a:r>
            <a:r>
              <a:rPr lang="en-US" dirty="0"/>
              <a:t>acquiring needed information and choosing among two or more known options</a:t>
            </a:r>
          </a:p>
          <a:p>
            <a:pPr>
              <a:lnSpc>
                <a:spcPct val="120000"/>
              </a:lnSpc>
              <a:spcBef>
                <a:spcPts val="300"/>
              </a:spcBef>
              <a:spcAft>
                <a:spcPts val="300"/>
              </a:spcAft>
            </a:pPr>
            <a:r>
              <a:rPr lang="en-US" b="1" dirty="0">
                <a:solidFill>
                  <a:schemeClr val="accent2"/>
                </a:solidFill>
              </a:rPr>
              <a:t>Problem-Solving:</a:t>
            </a:r>
            <a:r>
              <a:rPr lang="en-US" dirty="0"/>
              <a:t> overcoming challenges to achieve a solution when the solution is not initially obvious</a:t>
            </a:r>
          </a:p>
          <a:p>
            <a:pPr>
              <a:lnSpc>
                <a:spcPct val="120000"/>
              </a:lnSpc>
              <a:spcBef>
                <a:spcPts val="300"/>
              </a:spcBef>
              <a:spcAft>
                <a:spcPts val="300"/>
              </a:spcAft>
            </a:pPr>
            <a:r>
              <a:rPr lang="en-US" b="1" dirty="0">
                <a:solidFill>
                  <a:schemeClr val="accent2"/>
                </a:solidFill>
              </a:rPr>
              <a:t>Goal-Setting and Attainment:</a:t>
            </a:r>
            <a:r>
              <a:rPr lang="en-US" dirty="0">
                <a:solidFill>
                  <a:schemeClr val="accent2"/>
                </a:solidFill>
              </a:rPr>
              <a:t> </a:t>
            </a:r>
            <a:r>
              <a:rPr lang="en-US" dirty="0"/>
              <a:t>deciding what I want, determining how I am going to accomplish what I want, implementing and adjusting my strategy, and then measuring success</a:t>
            </a:r>
          </a:p>
          <a:p>
            <a:pPr>
              <a:lnSpc>
                <a:spcPct val="120000"/>
              </a:lnSpc>
              <a:spcBef>
                <a:spcPts val="300"/>
              </a:spcBef>
              <a:spcAft>
                <a:spcPts val="300"/>
              </a:spcAft>
            </a:pPr>
            <a:r>
              <a:rPr lang="en-US" b="1" dirty="0">
                <a:solidFill>
                  <a:schemeClr val="accent2"/>
                </a:solidFill>
              </a:rPr>
              <a:t>Self-Regulation:</a:t>
            </a:r>
            <a:r>
              <a:rPr lang="en-US" dirty="0"/>
              <a:t> observing, evaluating, and rewarding myself; monitoring my own actions and others’ response to my actions</a:t>
            </a:r>
          </a:p>
          <a:p>
            <a:pPr>
              <a:lnSpc>
                <a:spcPct val="120000"/>
              </a:lnSpc>
              <a:spcBef>
                <a:spcPts val="300"/>
              </a:spcBef>
              <a:spcAft>
                <a:spcPts val="300"/>
              </a:spcAft>
            </a:pPr>
            <a:r>
              <a:rPr lang="en-US" b="1" dirty="0">
                <a:solidFill>
                  <a:schemeClr val="accent2"/>
                </a:solidFill>
              </a:rPr>
              <a:t>Self-Advocacy:</a:t>
            </a:r>
            <a:r>
              <a:rPr lang="en-US" dirty="0"/>
              <a:t> being able to speak and act effectively on my own behalf, in order to obtain what I need and want; being a leader in my own life</a:t>
            </a:r>
          </a:p>
          <a:p>
            <a:pPr>
              <a:lnSpc>
                <a:spcPct val="120000"/>
              </a:lnSpc>
              <a:spcBef>
                <a:spcPts val="300"/>
              </a:spcBef>
              <a:spcAft>
                <a:spcPts val="300"/>
              </a:spcAft>
            </a:pPr>
            <a:r>
              <a:rPr lang="en-US" b="1" dirty="0">
                <a:solidFill>
                  <a:schemeClr val="accent2"/>
                </a:solidFill>
              </a:rPr>
              <a:t>Self-Awareness and Self-Knowledge:</a:t>
            </a:r>
            <a:r>
              <a:rPr lang="en-US" dirty="0">
                <a:solidFill>
                  <a:schemeClr val="accent2"/>
                </a:solidFill>
              </a:rPr>
              <a:t> </a:t>
            </a:r>
            <a:r>
              <a:rPr lang="en-US" dirty="0"/>
              <a:t>knowing my own strengths, weaknesses, abilities, and limitations, and knowing how to use these to beneficially influence my life</a:t>
            </a: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57</a:t>
            </a:fld>
            <a:endParaRPr lang="en-US"/>
          </a:p>
        </p:txBody>
      </p:sp>
    </p:spTree>
    <p:extLst>
      <p:ext uri="{BB962C8B-B14F-4D97-AF65-F5344CB8AC3E}">
        <p14:creationId xmlns:p14="http://schemas.microsoft.com/office/powerpoint/2010/main" val="1166595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Dignity of Risk</a:t>
            </a:r>
          </a:p>
        </p:txBody>
      </p:sp>
      <p:sp>
        <p:nvSpPr>
          <p:cNvPr id="3" name="Content Placeholder 2"/>
          <p:cNvSpPr>
            <a:spLocks noGrp="1"/>
          </p:cNvSpPr>
          <p:nvPr>
            <p:ph idx="1"/>
          </p:nvPr>
        </p:nvSpPr>
        <p:spPr>
          <a:xfrm>
            <a:off x="567743" y="1752600"/>
            <a:ext cx="11058200" cy="3855098"/>
          </a:xfrm>
        </p:spPr>
        <p:txBody>
          <a:bodyPr>
            <a:normAutofit fontScale="92500"/>
          </a:bodyPr>
          <a:lstStyle/>
          <a:p>
            <a:pPr>
              <a:spcAft>
                <a:spcPts val="600"/>
              </a:spcAft>
            </a:pPr>
            <a:r>
              <a:rPr lang="en-US" sz="2800" dirty="0"/>
              <a:t>A person who is self-determined is one who has been afforded the respect that accompanies personhood, including the right to try and fail. </a:t>
            </a:r>
          </a:p>
          <a:p>
            <a:pPr>
              <a:spcAft>
                <a:spcPts val="600"/>
              </a:spcAft>
            </a:pPr>
            <a:r>
              <a:rPr lang="en-US" sz="2800" dirty="0"/>
              <a:t>Without the opportunity to experience both the positive and negative consequences of their decisions, young people have difficulty understanding the connection between their choices and the full range of possible outcomes. </a:t>
            </a:r>
          </a:p>
          <a:p>
            <a:pPr>
              <a:spcAft>
                <a:spcPts val="600"/>
              </a:spcAft>
            </a:pPr>
            <a:r>
              <a:rPr lang="en-US" sz="2800" dirty="0"/>
              <a:t>Learning to say “no” and having the expectation that “no” will be respected is an important leadership and safety skill.</a:t>
            </a:r>
          </a:p>
          <a:p>
            <a:pPr>
              <a:spcAft>
                <a:spcPts val="600"/>
              </a:spcAft>
            </a:pPr>
            <a:endParaRPr lang="en-US" sz="24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58</a:t>
            </a:fld>
            <a:endParaRPr lang="en-US"/>
          </a:p>
        </p:txBody>
      </p:sp>
    </p:spTree>
    <p:extLst>
      <p:ext uri="{BB962C8B-B14F-4D97-AF65-F5344CB8AC3E}">
        <p14:creationId xmlns:p14="http://schemas.microsoft.com/office/powerpoint/2010/main" val="1536741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Mapping the TPF to the IEP</a:t>
            </a:r>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59</a:t>
            </a:fld>
            <a:endParaRPr lang="en-US" dirty="0"/>
          </a:p>
        </p:txBody>
      </p:sp>
      <p:pic>
        <p:nvPicPr>
          <p:cNvPr id="4" name="Picture 3" descr="compass and m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290" y="1497740"/>
            <a:ext cx="7130721" cy="4753814"/>
          </a:xfrm>
          <a:prstGeom prst="rect">
            <a:avLst/>
          </a:prstGeom>
        </p:spPr>
      </p:pic>
    </p:spTree>
    <p:extLst>
      <p:ext uri="{BB962C8B-B14F-4D97-AF65-F5344CB8AC3E}">
        <p14:creationId xmlns:p14="http://schemas.microsoft.com/office/powerpoint/2010/main" val="302194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1D797-EDB7-4530-B4B4-740B5FC3F6FE}"/>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2" name="Title 1">
            <a:extLst>
              <a:ext uri="{FF2B5EF4-FFF2-40B4-BE49-F238E27FC236}">
                <a16:creationId xmlns:a16="http://schemas.microsoft.com/office/drawing/2014/main" id="{B47CBAB3-9C87-4218-B434-FB9F705116E7}"/>
              </a:ext>
            </a:extLst>
          </p:cNvPr>
          <p:cNvSpPr>
            <a:spLocks noGrp="1"/>
          </p:cNvSpPr>
          <p:nvPr>
            <p:ph type="title" idx="4294967295"/>
          </p:nvPr>
        </p:nvSpPr>
        <p:spPr>
          <a:xfrm>
            <a:off x="288925" y="1000124"/>
            <a:ext cx="8321675" cy="1260475"/>
          </a:xfrm>
        </p:spPr>
        <p:txBody>
          <a:bodyPr/>
          <a:lstStyle/>
          <a:p>
            <a:r>
              <a:rPr lang="en-US" sz="5400" b="1" dirty="0">
                <a:latin typeface="+mj-lt"/>
                <a:cs typeface="Segoe UI" panose="020B0502040204020203" pitchFamily="34" charset="0"/>
              </a:rPr>
              <a:t>Fundamental Concepts</a:t>
            </a:r>
          </a:p>
        </p:txBody>
      </p:sp>
    </p:spTree>
    <p:extLst>
      <p:ext uri="{BB962C8B-B14F-4D97-AF65-F5344CB8AC3E}">
        <p14:creationId xmlns:p14="http://schemas.microsoft.com/office/powerpoint/2010/main" val="1480922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8" descr="screen shot of IEP 1"/>
          <p:cNvPicPr>
            <a:picLocks noChangeAspect="1" noChangeArrowheads="1"/>
          </p:cNvPicPr>
          <p:nvPr/>
        </p:nvPicPr>
        <p:blipFill>
          <a:blip r:embed="rId5" cstate="email"/>
          <a:srcRect/>
          <a:stretch>
            <a:fillRect/>
          </a:stretch>
        </p:blipFill>
        <p:spPr bwMode="auto">
          <a:xfrm>
            <a:off x="3015343" y="-130629"/>
            <a:ext cx="8643831" cy="6988629"/>
          </a:xfrm>
          <a:prstGeom prst="rect">
            <a:avLst/>
          </a:prstGeom>
          <a:noFill/>
          <a:ln w="9525">
            <a:noFill/>
            <a:miter lim="800000"/>
            <a:headEnd/>
            <a:tailEnd/>
          </a:ln>
        </p:spPr>
      </p:pic>
      <p:sp>
        <p:nvSpPr>
          <p:cNvPr id="6" name="Title 5"/>
          <p:cNvSpPr txBox="1">
            <a:spLocks noGrp="1"/>
          </p:cNvSpPr>
          <p:nvPr>
            <p:ph type="title" idx="4294967295"/>
          </p:nvPr>
        </p:nvSpPr>
        <p:spPr>
          <a:xfrm>
            <a:off x="404949" y="1606730"/>
            <a:ext cx="207756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IEP 1</a:t>
            </a:r>
          </a:p>
        </p:txBody>
      </p:sp>
      <p:sp>
        <p:nvSpPr>
          <p:cNvPr id="9" name="Rectangle 8"/>
          <p:cNvSpPr/>
          <p:nvPr/>
        </p:nvSpPr>
        <p:spPr>
          <a:xfrm>
            <a:off x="4497977" y="1699062"/>
            <a:ext cx="6096000" cy="646331"/>
          </a:xfrm>
          <a:prstGeom prst="rect">
            <a:avLst/>
          </a:prstGeom>
        </p:spPr>
        <p:txBody>
          <a:bodyPr>
            <a:spAutoFit/>
          </a:bodyPr>
          <a:lstStyle/>
          <a:p>
            <a:pPr lvl="0" fontAlgn="base">
              <a:spcBef>
                <a:spcPct val="0"/>
              </a:spcBef>
              <a:spcAft>
                <a:spcPct val="0"/>
              </a:spcAft>
            </a:pPr>
            <a:r>
              <a:rPr lang="en-US" dirty="0">
                <a:solidFill>
                  <a:srgbClr val="E86B01"/>
                </a:solidFill>
                <a:latin typeface="Arial" pitchFamily="34" charset="0"/>
                <a:cs typeface="Arial" pitchFamily="34" charset="0"/>
              </a:rPr>
              <a:t>Student Concerns can go here, as well as Parent Concerns</a:t>
            </a:r>
          </a:p>
        </p:txBody>
      </p:sp>
      <p:sp>
        <p:nvSpPr>
          <p:cNvPr id="10" name="Rectangle 9"/>
          <p:cNvSpPr/>
          <p:nvPr/>
        </p:nvSpPr>
        <p:spPr>
          <a:xfrm>
            <a:off x="4497977" y="3805752"/>
            <a:ext cx="4352602" cy="369332"/>
          </a:xfrm>
          <a:prstGeom prst="rect">
            <a:avLst/>
          </a:prstGeom>
        </p:spPr>
        <p:txBody>
          <a:bodyPr wrap="none">
            <a:spAutoFit/>
          </a:bodyPr>
          <a:lstStyle/>
          <a:p>
            <a:pPr lvl="0" fontAlgn="base">
              <a:spcBef>
                <a:spcPct val="0"/>
              </a:spcBef>
              <a:spcAft>
                <a:spcPct val="0"/>
              </a:spcAft>
            </a:pPr>
            <a:r>
              <a:rPr lang="en-US" dirty="0">
                <a:solidFill>
                  <a:srgbClr val="E86B01"/>
                </a:solidFill>
                <a:latin typeface="Arial" pitchFamily="34" charset="0"/>
                <a:cs typeface="Arial" pitchFamily="34" charset="0"/>
              </a:rPr>
              <a:t>Age-Appropriate Transition Assessments</a:t>
            </a:r>
          </a:p>
        </p:txBody>
      </p:sp>
      <p:sp>
        <p:nvSpPr>
          <p:cNvPr id="11" name="Rectangle 10"/>
          <p:cNvSpPr/>
          <p:nvPr/>
        </p:nvSpPr>
        <p:spPr>
          <a:xfrm>
            <a:off x="4497977" y="5956766"/>
            <a:ext cx="6096000" cy="646331"/>
          </a:xfrm>
          <a:prstGeom prst="rect">
            <a:avLst/>
          </a:prstGeom>
        </p:spPr>
        <p:txBody>
          <a:bodyPr>
            <a:spAutoFit/>
          </a:bodyPr>
          <a:lstStyle/>
          <a:p>
            <a:pPr lvl="0" fontAlgn="base">
              <a:spcBef>
                <a:spcPct val="0"/>
              </a:spcBef>
              <a:spcAft>
                <a:spcPct val="0"/>
              </a:spcAft>
            </a:pPr>
            <a:r>
              <a:rPr lang="en-US" dirty="0">
                <a:solidFill>
                  <a:srgbClr val="E86B01"/>
                </a:solidFill>
                <a:latin typeface="Arial" pitchFamily="34" charset="0"/>
                <a:cs typeface="Arial" pitchFamily="34" charset="0"/>
              </a:rPr>
              <a:t>Postsecondary goals (cut-and-pasted from the TPF Vision Statement)</a:t>
            </a:r>
          </a:p>
        </p:txBody>
      </p: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60</a:t>
            </a:fld>
            <a:endParaRPr lang="zh-CN" altLang="en-US" dirty="0"/>
          </a:p>
        </p:txBody>
      </p:sp>
    </p:spTree>
    <p:extLst>
      <p:ext uri="{BB962C8B-B14F-4D97-AF65-F5344CB8AC3E}">
        <p14:creationId xmlns:p14="http://schemas.microsoft.com/office/powerpoint/2010/main" val="123522730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8D09F9-D60F-442C-8BB4-DD2596A5E6A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IEP 2</a:t>
            </a:r>
          </a:p>
        </p:txBody>
      </p:sp>
      <p:pic>
        <p:nvPicPr>
          <p:cNvPr id="13" name="Picture 12" descr="Screenshot of vision section of the TP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3" y="2279994"/>
            <a:ext cx="3819525" cy="1078454"/>
          </a:xfrm>
          <a:prstGeom prst="rect">
            <a:avLst/>
          </a:prstGeom>
        </p:spPr>
      </p:pic>
      <p:pic>
        <p:nvPicPr>
          <p:cNvPr id="15" name="Picture 2" descr="Screen shot of IEP2"/>
          <p:cNvPicPr>
            <a:picLocks noChangeAspect="1" noChangeArrowheads="1"/>
          </p:cNvPicPr>
          <p:nvPr/>
        </p:nvPicPr>
        <p:blipFill>
          <a:blip r:embed="rId6" cstate="email"/>
          <a:srcRect/>
          <a:stretch>
            <a:fillRect/>
          </a:stretch>
        </p:blipFill>
        <p:spPr bwMode="auto">
          <a:xfrm>
            <a:off x="5048978" y="-68272"/>
            <a:ext cx="7143022" cy="6853440"/>
          </a:xfrm>
          <a:prstGeom prst="rect">
            <a:avLst/>
          </a:prstGeom>
          <a:noFill/>
          <a:ln w="9525">
            <a:noFill/>
            <a:miter lim="800000"/>
            <a:headEnd/>
            <a:tailEnd/>
          </a:ln>
        </p:spPr>
      </p:pic>
      <p:sp>
        <p:nvSpPr>
          <p:cNvPr id="6" name="TextBox 5"/>
          <p:cNvSpPr txBox="1"/>
          <p:nvPr/>
        </p:nvSpPr>
        <p:spPr>
          <a:xfrm>
            <a:off x="375749" y="283126"/>
            <a:ext cx="2615834" cy="1815882"/>
          </a:xfrm>
          <a:prstGeom prst="rect">
            <a:avLst/>
          </a:prstGeom>
          <a:noFill/>
        </p:spPr>
        <p:txBody>
          <a:bodyPr wrap="square" rtlCol="0">
            <a:spAutoFit/>
          </a:bodyPr>
          <a:lstStyle/>
          <a:p>
            <a:r>
              <a:rPr lang="en-US" sz="2800" dirty="0"/>
              <a:t>IEP 2: </a:t>
            </a:r>
          </a:p>
          <a:p>
            <a:r>
              <a:rPr lang="en-US" sz="2800" dirty="0"/>
              <a:t>Aligning Vision &amp; Academic Needs</a:t>
            </a:r>
          </a:p>
        </p:txBody>
      </p:sp>
      <p:sp>
        <p:nvSpPr>
          <p:cNvPr id="3" name="Rectangle 2"/>
          <p:cNvSpPr/>
          <p:nvPr/>
        </p:nvSpPr>
        <p:spPr>
          <a:xfrm>
            <a:off x="5738090" y="2465453"/>
            <a:ext cx="6096000" cy="646331"/>
          </a:xfrm>
          <a:prstGeom prst="rect">
            <a:avLst/>
          </a:prstGeom>
        </p:spPr>
        <p:txBody>
          <a:bodyPr>
            <a:spAutoFit/>
          </a:bodyPr>
          <a:lstStyle/>
          <a:p>
            <a:pPr lvl="0" fontAlgn="base">
              <a:spcBef>
                <a:spcPct val="0"/>
              </a:spcBef>
              <a:spcAft>
                <a:spcPct val="0"/>
              </a:spcAft>
            </a:pPr>
            <a:r>
              <a:rPr lang="en-US" b="1" dirty="0">
                <a:solidFill>
                  <a:srgbClr val="E86B01"/>
                </a:solidFill>
                <a:latin typeface="Arial" pitchFamily="34" charset="0"/>
                <a:cs typeface="Arial" pitchFamily="34" charset="0"/>
              </a:rPr>
              <a:t>College Readiness, Career Readiness, Community Participation and Independent Living, if appropriate</a:t>
            </a:r>
          </a:p>
        </p:txBody>
      </p:sp>
      <p:sp>
        <p:nvSpPr>
          <p:cNvPr id="7" name="Multiply 6">
            <a:extLst>
              <a:ext uri="{C183D7F6-B498-43B3-948B-1728B52AA6E4}">
                <adec:decorative xmlns:adec="http://schemas.microsoft.com/office/drawing/2017/decorative" val="1"/>
              </a:ext>
            </a:extLst>
          </p:cNvPr>
          <p:cNvSpPr/>
          <p:nvPr/>
        </p:nvSpPr>
        <p:spPr>
          <a:xfrm>
            <a:off x="5050686" y="1921223"/>
            <a:ext cx="165589" cy="414669"/>
          </a:xfrm>
          <a:prstGeom prst="mathMultiply">
            <a:avLst/>
          </a:prstGeom>
          <a:solidFill>
            <a:schemeClr val="accent2"/>
          </a:solidFill>
          <a:ln>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shot of action plan section of TP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975" y="3669030"/>
            <a:ext cx="4437594" cy="2945130"/>
          </a:xfrm>
          <a:prstGeom prst="rect">
            <a:avLst/>
          </a:prstGeom>
        </p:spPr>
      </p:pic>
      <p:pic>
        <p:nvPicPr>
          <p:cNvPr id="2" name="Picture 1" descr="Screenshot of disability-related needs section of TP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7945" y="4770952"/>
            <a:ext cx="5072137" cy="1115913"/>
          </a:xfrm>
          <a:prstGeom prst="rect">
            <a:avLst/>
          </a:prstGeom>
        </p:spPr>
      </p:pic>
      <p:cxnSp>
        <p:nvCxnSpPr>
          <p:cNvPr id="10" name="Straight Arrow Connector 9">
            <a:extLst>
              <a:ext uri="{C183D7F6-B498-43B3-948B-1728B52AA6E4}">
                <adec:decorative xmlns:adec="http://schemas.microsoft.com/office/drawing/2017/decorative" val="1"/>
              </a:ext>
            </a:extLst>
          </p:cNvPr>
          <p:cNvCxnSpPr>
            <a:endCxn id="7" idx="3"/>
          </p:cNvCxnSpPr>
          <p:nvPr/>
        </p:nvCxnSpPr>
        <p:spPr>
          <a:xfrm flipV="1">
            <a:off x="1106116" y="2236299"/>
            <a:ext cx="3984340" cy="1852206"/>
          </a:xfrm>
          <a:prstGeom prst="straightConnector1">
            <a:avLst/>
          </a:prstGeom>
          <a:noFill/>
          <a:ln w="38100" cap="flat" cmpd="sng" algn="ctr">
            <a:solidFill>
              <a:srgbClr val="E86B01">
                <a:shade val="95000"/>
                <a:satMod val="105000"/>
              </a:srgbClr>
            </a:solidFill>
            <a:prstDash val="solid"/>
            <a:tailEnd type="arrow"/>
          </a:ln>
          <a:effectLst/>
        </p:spPr>
      </p:cxnSp>
      <p:cxnSp>
        <p:nvCxnSpPr>
          <p:cNvPr id="11" name="Straight Arrow Connector 10">
            <a:extLst>
              <a:ext uri="{C183D7F6-B498-43B3-948B-1728B52AA6E4}">
                <adec:decorative xmlns:adec="http://schemas.microsoft.com/office/drawing/2017/decorative" val="1"/>
              </a:ext>
            </a:extLst>
          </p:cNvPr>
          <p:cNvCxnSpPr/>
          <p:nvPr/>
        </p:nvCxnSpPr>
        <p:spPr>
          <a:xfrm flipV="1">
            <a:off x="4752469" y="2335892"/>
            <a:ext cx="337987" cy="2667335"/>
          </a:xfrm>
          <a:prstGeom prst="straightConnector1">
            <a:avLst/>
          </a:prstGeom>
          <a:noFill/>
          <a:ln w="38100" cap="flat" cmpd="sng" algn="ctr">
            <a:solidFill>
              <a:srgbClr val="E86B01">
                <a:shade val="95000"/>
                <a:satMod val="105000"/>
              </a:srgbClr>
            </a:solidFill>
            <a:prstDash val="solid"/>
            <a:tailEnd type="arrow"/>
          </a:ln>
          <a:effectLst/>
        </p:spPr>
      </p:cxnSp>
      <p:cxnSp>
        <p:nvCxnSpPr>
          <p:cNvPr id="14" name="Straight Arrow Connector 13">
            <a:extLst>
              <a:ext uri="{C183D7F6-B498-43B3-948B-1728B52AA6E4}">
                <adec:decorative xmlns:adec="http://schemas.microsoft.com/office/drawing/2017/decorative" val="1"/>
              </a:ext>
            </a:extLst>
          </p:cNvPr>
          <p:cNvCxnSpPr/>
          <p:nvPr/>
        </p:nvCxnSpPr>
        <p:spPr>
          <a:xfrm flipV="1">
            <a:off x="1918565" y="2173718"/>
            <a:ext cx="3024409" cy="417825"/>
          </a:xfrm>
          <a:prstGeom prst="straightConnector1">
            <a:avLst/>
          </a:prstGeom>
          <a:noFill/>
          <a:ln w="38100" cap="flat" cmpd="sng" algn="ctr">
            <a:solidFill>
              <a:srgbClr val="E86B01">
                <a:shade val="95000"/>
                <a:satMod val="105000"/>
              </a:srgbClr>
            </a:solidFill>
            <a:prstDash val="solid"/>
            <a:tailEnd type="arrow"/>
          </a:ln>
          <a:effectLst/>
        </p:spPr>
      </p:cxn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61</a:t>
            </a:fld>
            <a:endParaRPr lang="zh-CN" altLang="en-US" dirty="0"/>
          </a:p>
        </p:txBody>
      </p:sp>
    </p:spTree>
    <p:extLst>
      <p:ext uri="{BB962C8B-B14F-4D97-AF65-F5344CB8AC3E}">
        <p14:creationId xmlns:p14="http://schemas.microsoft.com/office/powerpoint/2010/main" val="3539622166"/>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3" descr="Screen shot of IEP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7535" y="0"/>
            <a:ext cx="7398471" cy="6858000"/>
          </a:xfrm>
          <a:prstGeom prst="rect">
            <a:avLst/>
          </a:prstGeom>
          <a:noFill/>
          <a:ln w="9525">
            <a:noFill/>
            <a:miter lim="800000"/>
            <a:headEnd/>
            <a:tailEnd/>
          </a:ln>
        </p:spPr>
      </p:pic>
      <p:sp>
        <p:nvSpPr>
          <p:cNvPr id="6" name="TextBox 5"/>
          <p:cNvSpPr txBox="1"/>
          <p:nvPr/>
        </p:nvSpPr>
        <p:spPr>
          <a:xfrm>
            <a:off x="247293" y="47944"/>
            <a:ext cx="2615834" cy="2246769"/>
          </a:xfrm>
          <a:prstGeom prst="rect">
            <a:avLst/>
          </a:prstGeom>
          <a:noFill/>
        </p:spPr>
        <p:txBody>
          <a:bodyPr wrap="square" rtlCol="0">
            <a:spAutoFit/>
          </a:bodyPr>
          <a:lstStyle/>
          <a:p>
            <a:r>
              <a:rPr lang="en-US" sz="2800" dirty="0"/>
              <a:t>IEP 3: </a:t>
            </a:r>
          </a:p>
          <a:p>
            <a:r>
              <a:rPr lang="en-US" sz="2800" dirty="0"/>
              <a:t>Aligning Vision &amp; Other Educational Needs</a:t>
            </a:r>
          </a:p>
        </p:txBody>
      </p:sp>
      <p:sp>
        <p:nvSpPr>
          <p:cNvPr id="3" name="Rectangle 2"/>
          <p:cNvSpPr/>
          <p:nvPr/>
        </p:nvSpPr>
        <p:spPr>
          <a:xfrm>
            <a:off x="5731270" y="3095097"/>
            <a:ext cx="6096000" cy="646331"/>
          </a:xfrm>
          <a:prstGeom prst="rect">
            <a:avLst/>
          </a:prstGeom>
        </p:spPr>
        <p:txBody>
          <a:bodyPr>
            <a:spAutoFit/>
          </a:bodyPr>
          <a:lstStyle/>
          <a:p>
            <a:pPr lvl="0" fontAlgn="base">
              <a:spcBef>
                <a:spcPct val="0"/>
              </a:spcBef>
              <a:spcAft>
                <a:spcPct val="0"/>
              </a:spcAft>
            </a:pPr>
            <a:r>
              <a:rPr lang="en-US" b="1" dirty="0">
                <a:solidFill>
                  <a:srgbClr val="E86B01"/>
                </a:solidFill>
                <a:latin typeface="Arial" pitchFamily="34" charset="0"/>
                <a:cs typeface="Arial" pitchFamily="34" charset="0"/>
              </a:rPr>
              <a:t>College Readiness, Career Readiness, Community Participation and Independent Living, if appropriate</a:t>
            </a:r>
          </a:p>
        </p:txBody>
      </p:sp>
      <p:sp>
        <p:nvSpPr>
          <p:cNvPr id="7" name="Multiply 6">
            <a:extLst>
              <a:ext uri="{C183D7F6-B498-43B3-948B-1728B52AA6E4}">
                <adec:decorative xmlns:adec="http://schemas.microsoft.com/office/drawing/2017/decorative" val="1"/>
              </a:ext>
            </a:extLst>
          </p:cNvPr>
          <p:cNvSpPr/>
          <p:nvPr/>
        </p:nvSpPr>
        <p:spPr>
          <a:xfrm>
            <a:off x="4927152" y="2471681"/>
            <a:ext cx="165589" cy="414669"/>
          </a:xfrm>
          <a:prstGeom prst="mathMultiply">
            <a:avLst/>
          </a:prstGeom>
          <a:solidFill>
            <a:schemeClr val="accent2"/>
          </a:solidFill>
          <a:ln>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shot of action plan of TP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35" y="3807678"/>
            <a:ext cx="4437594" cy="2945130"/>
          </a:xfrm>
          <a:prstGeom prst="rect">
            <a:avLst/>
          </a:prstGeom>
        </p:spPr>
      </p:pic>
      <p:pic>
        <p:nvPicPr>
          <p:cNvPr id="2" name="Picture 1" descr="Screenshot of disability-related needs section of TP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9522" y="4663635"/>
            <a:ext cx="5072137" cy="1115913"/>
          </a:xfrm>
          <a:prstGeom prst="rect">
            <a:avLst/>
          </a:prstGeom>
        </p:spPr>
      </p:pic>
      <p:cxnSp>
        <p:nvCxnSpPr>
          <p:cNvPr id="10" name="Straight Arrow Connector 9">
            <a:extLst>
              <a:ext uri="{C183D7F6-B498-43B3-948B-1728B52AA6E4}">
                <adec:decorative xmlns:adec="http://schemas.microsoft.com/office/drawing/2017/decorative" val="1"/>
              </a:ext>
            </a:extLst>
          </p:cNvPr>
          <p:cNvCxnSpPr/>
          <p:nvPr/>
        </p:nvCxnSpPr>
        <p:spPr>
          <a:xfrm flipV="1">
            <a:off x="1136688" y="2749530"/>
            <a:ext cx="3873258" cy="1712512"/>
          </a:xfrm>
          <a:prstGeom prst="straightConnector1">
            <a:avLst/>
          </a:prstGeom>
          <a:noFill/>
          <a:ln w="38100" cap="flat" cmpd="sng" algn="ctr">
            <a:solidFill>
              <a:srgbClr val="E86B01">
                <a:shade val="95000"/>
                <a:satMod val="105000"/>
              </a:srgbClr>
            </a:solidFill>
            <a:prstDash val="solid"/>
            <a:tailEnd type="arrow"/>
          </a:ln>
          <a:effectLst/>
        </p:spPr>
      </p:cxnSp>
      <p:cxnSp>
        <p:nvCxnSpPr>
          <p:cNvPr id="11" name="Straight Arrow Connector 10">
            <a:extLst>
              <a:ext uri="{C183D7F6-B498-43B3-948B-1728B52AA6E4}">
                <adec:decorative xmlns:adec="http://schemas.microsoft.com/office/drawing/2017/decorative" val="1"/>
              </a:ext>
            </a:extLst>
          </p:cNvPr>
          <p:cNvCxnSpPr/>
          <p:nvPr/>
        </p:nvCxnSpPr>
        <p:spPr>
          <a:xfrm flipH="1" flipV="1">
            <a:off x="5045812" y="2819221"/>
            <a:ext cx="286723" cy="2040826"/>
          </a:xfrm>
          <a:prstGeom prst="straightConnector1">
            <a:avLst/>
          </a:prstGeom>
          <a:noFill/>
          <a:ln w="38100" cap="flat" cmpd="sng" algn="ctr">
            <a:solidFill>
              <a:srgbClr val="E86B01">
                <a:shade val="95000"/>
                <a:satMod val="105000"/>
              </a:srgbClr>
            </a:solidFill>
            <a:prstDash val="solid"/>
            <a:tailEnd type="arrow"/>
          </a:ln>
          <a:effectLst/>
        </p:spPr>
      </p:cxnSp>
      <p:pic>
        <p:nvPicPr>
          <p:cNvPr id="13" name="Picture 12" descr="Vision section of the TP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03" y="2279994"/>
            <a:ext cx="3819525" cy="1078454"/>
          </a:xfrm>
          <a:prstGeom prst="rect">
            <a:avLst/>
          </a:prstGeom>
        </p:spPr>
      </p:pic>
      <p:cxnSp>
        <p:nvCxnSpPr>
          <p:cNvPr id="14" name="Straight Arrow Connector 13">
            <a:extLst>
              <a:ext uri="{C183D7F6-B498-43B3-948B-1728B52AA6E4}">
                <adec:decorative xmlns:adec="http://schemas.microsoft.com/office/drawing/2017/decorative" val="1"/>
              </a:ext>
            </a:extLst>
          </p:cNvPr>
          <p:cNvCxnSpPr/>
          <p:nvPr/>
        </p:nvCxnSpPr>
        <p:spPr>
          <a:xfrm>
            <a:off x="1817370" y="2576159"/>
            <a:ext cx="3142976" cy="127925"/>
          </a:xfrm>
          <a:prstGeom prst="straightConnector1">
            <a:avLst/>
          </a:prstGeom>
          <a:noFill/>
          <a:ln w="38100" cap="flat" cmpd="sng" algn="ctr">
            <a:solidFill>
              <a:srgbClr val="E86B01">
                <a:shade val="95000"/>
                <a:satMod val="105000"/>
              </a:srgbClr>
            </a:solidFill>
            <a:prstDash val="solid"/>
            <a:tailEnd type="arrow"/>
          </a:ln>
          <a:effectLst/>
        </p:spPr>
      </p:cxnSp>
      <p:sp>
        <p:nvSpPr>
          <p:cNvPr id="5" name="Title 4">
            <a:extLst>
              <a:ext uri="{FF2B5EF4-FFF2-40B4-BE49-F238E27FC236}">
                <a16:creationId xmlns:a16="http://schemas.microsoft.com/office/drawing/2014/main" id="{61A45AD7-7A75-4765-8847-212DEAF6356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IEP 3</a:t>
            </a:r>
          </a:p>
        </p:txBody>
      </p: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62</a:t>
            </a:fld>
            <a:endParaRPr lang="zh-CN" altLang="en-US" dirty="0"/>
          </a:p>
        </p:txBody>
      </p:sp>
    </p:spTree>
    <p:extLst>
      <p:ext uri="{BB962C8B-B14F-4D97-AF65-F5344CB8AC3E}">
        <p14:creationId xmlns:p14="http://schemas.microsoft.com/office/powerpoint/2010/main" val="4285622045"/>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45094" y="724039"/>
            <a:ext cx="3252651"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IEP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Once the TPF is complete, the student’s vision and disability-related needs are used to write annual goals.</a:t>
            </a:r>
          </a:p>
        </p:txBody>
      </p:sp>
      <p:pic>
        <p:nvPicPr>
          <p:cNvPr id="8" name="Picture 4" descr="Screen shot of IEP4 and Transition Planning For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9726" y="-1"/>
            <a:ext cx="6962275" cy="5309938"/>
          </a:xfrm>
          <a:prstGeom prst="rect">
            <a:avLst/>
          </a:prstGeom>
          <a:noFill/>
          <a:ln w="9525">
            <a:noFill/>
            <a:miter lim="800000"/>
            <a:headEnd/>
            <a:tailEnd/>
          </a:ln>
        </p:spPr>
      </p:pic>
      <p:pic>
        <p:nvPicPr>
          <p:cNvPr id="10" name="Picture 7" descr="Front page of TP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4674" y="2209801"/>
            <a:ext cx="5197376" cy="4648199"/>
          </a:xfrm>
          <a:prstGeom prst="rect">
            <a:avLst/>
          </a:prstGeom>
          <a:noFill/>
          <a:ln w="9525">
            <a:noFill/>
            <a:miter lim="800000"/>
            <a:headEnd/>
            <a:tailEnd/>
          </a:ln>
        </p:spPr>
      </p:pic>
      <p:cxnSp>
        <p:nvCxnSpPr>
          <p:cNvPr id="12" name="Straight Arrow Connector 11">
            <a:extLst>
              <a:ext uri="{C183D7F6-B498-43B3-948B-1728B52AA6E4}">
                <adec:decorative xmlns:adec="http://schemas.microsoft.com/office/drawing/2017/decorative" val="1"/>
              </a:ext>
            </a:extLst>
          </p:cNvPr>
          <p:cNvCxnSpPr/>
          <p:nvPr/>
        </p:nvCxnSpPr>
        <p:spPr>
          <a:xfrm flipV="1">
            <a:off x="5119455" y="1539709"/>
            <a:ext cx="1680847" cy="2883735"/>
          </a:xfrm>
          <a:prstGeom prst="straightConnector1">
            <a:avLst/>
          </a:prstGeom>
          <a:noFill/>
          <a:ln w="38100" cap="flat" cmpd="sng" algn="ctr">
            <a:solidFill>
              <a:srgbClr val="E86B01">
                <a:shade val="95000"/>
                <a:satMod val="105000"/>
              </a:srgbClr>
            </a:solidFill>
            <a:prstDash val="solid"/>
            <a:tailEnd type="arrow"/>
          </a:ln>
          <a:effectLst/>
        </p:spPr>
      </p:cxnSp>
      <p:cxnSp>
        <p:nvCxnSpPr>
          <p:cNvPr id="13" name="Straight Arrow Connector 12">
            <a:extLst>
              <a:ext uri="{C183D7F6-B498-43B3-948B-1728B52AA6E4}">
                <adec:decorative xmlns:adec="http://schemas.microsoft.com/office/drawing/2017/decorative" val="1"/>
              </a:ext>
            </a:extLst>
          </p:cNvPr>
          <p:cNvCxnSpPr/>
          <p:nvPr/>
        </p:nvCxnSpPr>
        <p:spPr>
          <a:xfrm flipV="1">
            <a:off x="5229726" y="1539710"/>
            <a:ext cx="1772993" cy="4999202"/>
          </a:xfrm>
          <a:prstGeom prst="straightConnector1">
            <a:avLst/>
          </a:prstGeom>
          <a:noFill/>
          <a:ln w="38100" cap="flat" cmpd="sng" algn="ctr">
            <a:solidFill>
              <a:srgbClr val="E86B01">
                <a:shade val="95000"/>
                <a:satMod val="105000"/>
              </a:srgbClr>
            </a:solidFill>
            <a:prstDash val="solid"/>
            <a:tailEnd type="arrow"/>
          </a:ln>
          <a:effectLst/>
        </p:spPr>
      </p:cxn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63</a:t>
            </a:fld>
            <a:endParaRPr lang="zh-CN" altLang="en-US" dirty="0"/>
          </a:p>
        </p:txBody>
      </p:sp>
    </p:spTree>
    <p:extLst>
      <p:ext uri="{BB962C8B-B14F-4D97-AF65-F5344CB8AC3E}">
        <p14:creationId xmlns:p14="http://schemas.microsoft.com/office/powerpoint/2010/main" val="767812719"/>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45094" y="724039"/>
            <a:ext cx="3252651" cy="3539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IEP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Once the TPF is complete, </a:t>
            </a:r>
            <a:r>
              <a:rPr kumimoji="0" lang="en-US" sz="3200" b="0" i="1" u="none" strike="noStrike" kern="1200" cap="none" spc="0" normalizeH="0" baseline="0" noProof="0" dirty="0">
                <a:ln>
                  <a:noFill/>
                </a:ln>
                <a:solidFill>
                  <a:schemeClr val="tx1"/>
                </a:solidFill>
                <a:effectLst/>
                <a:uLnTx/>
                <a:uFillTx/>
                <a:latin typeface="+mn-lt"/>
                <a:ea typeface="+mn-ea"/>
                <a:cs typeface="+mn-cs"/>
              </a:rPr>
              <a:t>some</a:t>
            </a:r>
            <a:r>
              <a:rPr kumimoji="0" lang="en-US" sz="3200" b="0" i="0" u="none" strike="noStrike" kern="1200" cap="none" spc="0" normalizeH="0" baseline="0" noProof="0" dirty="0">
                <a:ln>
                  <a:noFill/>
                </a:ln>
                <a:solidFill>
                  <a:schemeClr val="tx1"/>
                </a:solidFill>
                <a:effectLst/>
                <a:uLnTx/>
                <a:uFillTx/>
                <a:latin typeface="+mn-lt"/>
                <a:ea typeface="+mn-ea"/>
                <a:cs typeface="+mn-cs"/>
              </a:rPr>
              <a:t> of the action plan can be transferred to IEP 5</a:t>
            </a:r>
          </a:p>
        </p:txBody>
      </p:sp>
      <p:pic>
        <p:nvPicPr>
          <p:cNvPr id="9" name="Picture 2" descr="Screen shot of IEP 5 and Transition Planning For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9537" y="-89456"/>
            <a:ext cx="6238536" cy="6057320"/>
          </a:xfrm>
          <a:prstGeom prst="rect">
            <a:avLst/>
          </a:prstGeom>
          <a:noFill/>
          <a:ln w="9525">
            <a:noFill/>
            <a:miter lim="800000"/>
            <a:headEnd/>
            <a:tailEnd/>
          </a:ln>
        </p:spPr>
      </p:pic>
      <p:pic>
        <p:nvPicPr>
          <p:cNvPr id="11" name="Picture 1" descr="Action Plan section of the TP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3129" y="2652712"/>
            <a:ext cx="4751548" cy="3886200"/>
          </a:xfrm>
          <a:prstGeom prst="rect">
            <a:avLst/>
          </a:prstGeom>
          <a:noFill/>
          <a:ln w="9525">
            <a:noFill/>
            <a:miter lim="800000"/>
            <a:headEnd/>
            <a:tailEnd/>
          </a:ln>
        </p:spPr>
      </p:pic>
      <p:cxnSp>
        <p:nvCxnSpPr>
          <p:cNvPr id="13" name="Straight Arrow Connector 12">
            <a:extLst>
              <a:ext uri="{C183D7F6-B498-43B3-948B-1728B52AA6E4}">
                <adec:decorative xmlns:adec="http://schemas.microsoft.com/office/drawing/2017/decorative" val="1"/>
              </a:ext>
            </a:extLst>
          </p:cNvPr>
          <p:cNvCxnSpPr/>
          <p:nvPr/>
        </p:nvCxnSpPr>
        <p:spPr>
          <a:xfrm flipV="1">
            <a:off x="4798269" y="468630"/>
            <a:ext cx="3785661" cy="4472340"/>
          </a:xfrm>
          <a:prstGeom prst="straightConnector1">
            <a:avLst/>
          </a:prstGeom>
          <a:noFill/>
          <a:ln w="38100" cap="flat" cmpd="sng" algn="ctr">
            <a:solidFill>
              <a:srgbClr val="E86B01">
                <a:shade val="95000"/>
                <a:satMod val="105000"/>
              </a:srgbClr>
            </a:solidFill>
            <a:prstDash val="solid"/>
            <a:tailEnd type="arrow"/>
          </a:ln>
          <a:effectLst/>
        </p:spPr>
      </p:cxn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64</a:t>
            </a:fld>
            <a:endParaRPr lang="zh-CN" altLang="en-US" dirty="0"/>
          </a:p>
        </p:txBody>
      </p:sp>
    </p:spTree>
    <p:extLst>
      <p:ext uri="{BB962C8B-B14F-4D97-AF65-F5344CB8AC3E}">
        <p14:creationId xmlns:p14="http://schemas.microsoft.com/office/powerpoint/2010/main" val="552354347"/>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11252" y="232410"/>
            <a:ext cx="4558376" cy="25699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chemeClr val="tx1"/>
                </a:solidFill>
                <a:effectLst/>
                <a:uLnTx/>
                <a:uFillTx/>
                <a:latin typeface="+mn-lt"/>
                <a:ea typeface="+mn-ea"/>
                <a:cs typeface="+mn-cs"/>
              </a:rPr>
              <a:t>IEP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chemeClr val="tx1"/>
                </a:solidFill>
                <a:effectLst/>
                <a:uLnTx/>
                <a:uFillTx/>
                <a:latin typeface="+mn-lt"/>
                <a:ea typeface="+mn-ea"/>
                <a:cs typeface="+mn-cs"/>
              </a:rPr>
              <a:t>Document community-based learning opportunities, if appropriate, e.g., group employment in the community or college program may require shorter or longer days. </a:t>
            </a:r>
          </a:p>
        </p:txBody>
      </p:sp>
      <p:pic>
        <p:nvPicPr>
          <p:cNvPr id="7" name="Picture 2" descr="Screen shot of IEP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91145" y="0"/>
            <a:ext cx="7000855" cy="6858000"/>
          </a:xfrm>
          <a:prstGeom prst="rect">
            <a:avLst/>
          </a:prstGeom>
          <a:noFill/>
          <a:ln w="9525">
            <a:noFill/>
            <a:miter lim="800000"/>
            <a:headEnd/>
            <a:tailEnd/>
          </a:ln>
        </p:spPr>
      </p:pic>
      <p:pic>
        <p:nvPicPr>
          <p:cNvPr id="2" name="Picture 1" descr="Action Plan section of the IE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937" y="2857500"/>
            <a:ext cx="5677595" cy="3768090"/>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flipV="1">
            <a:off x="4798269" y="1645920"/>
            <a:ext cx="1925948" cy="3295050"/>
          </a:xfrm>
          <a:prstGeom prst="straightConnector1">
            <a:avLst/>
          </a:prstGeom>
          <a:noFill/>
          <a:ln w="38100" cap="flat" cmpd="sng" algn="ctr">
            <a:solidFill>
              <a:srgbClr val="E86B01">
                <a:shade val="95000"/>
                <a:satMod val="105000"/>
              </a:srgbClr>
            </a:solidFill>
            <a:prstDash val="solid"/>
            <a:tailEnd type="arrow"/>
          </a:ln>
          <a:effectLst/>
        </p:spPr>
      </p:cxnSp>
      <p:cxnSp>
        <p:nvCxnSpPr>
          <p:cNvPr id="9" name="Straight Arrow Connector 8">
            <a:extLst>
              <a:ext uri="{C183D7F6-B498-43B3-948B-1728B52AA6E4}">
                <adec:decorative xmlns:adec="http://schemas.microsoft.com/office/drawing/2017/decorative" val="1"/>
              </a:ext>
            </a:extLst>
          </p:cNvPr>
          <p:cNvCxnSpPr/>
          <p:nvPr/>
        </p:nvCxnSpPr>
        <p:spPr>
          <a:xfrm flipV="1">
            <a:off x="4950669" y="4107180"/>
            <a:ext cx="2185461" cy="986190"/>
          </a:xfrm>
          <a:prstGeom prst="straightConnector1">
            <a:avLst/>
          </a:prstGeom>
          <a:noFill/>
          <a:ln w="38100" cap="flat" cmpd="sng" algn="ctr">
            <a:solidFill>
              <a:srgbClr val="E86B01">
                <a:shade val="95000"/>
                <a:satMod val="105000"/>
              </a:srgbClr>
            </a:solidFill>
            <a:prstDash val="solid"/>
            <a:tailEnd type="arrow"/>
          </a:ln>
          <a:effectLst/>
        </p:spPr>
      </p:cxn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65</a:t>
            </a:fld>
            <a:endParaRPr lang="zh-CN" altLang="en-US" dirty="0"/>
          </a:p>
        </p:txBody>
      </p:sp>
    </p:spTree>
    <p:extLst>
      <p:ext uri="{BB962C8B-B14F-4D97-AF65-F5344CB8AC3E}">
        <p14:creationId xmlns:p14="http://schemas.microsoft.com/office/powerpoint/2010/main" val="1454579172"/>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425304" y="1734691"/>
            <a:ext cx="325265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IEP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Assessments</a:t>
            </a:r>
          </a:p>
        </p:txBody>
      </p:sp>
      <p:pic>
        <p:nvPicPr>
          <p:cNvPr id="5" name="Picture 2" descr="Screen shot of IEP 7"/>
          <p:cNvPicPr>
            <a:picLocks noChangeAspect="1" noChangeArrowheads="1"/>
          </p:cNvPicPr>
          <p:nvPr/>
        </p:nvPicPr>
        <p:blipFill>
          <a:blip r:embed="rId5" cstate="print"/>
          <a:srcRect/>
          <a:stretch>
            <a:fillRect/>
          </a:stretch>
        </p:blipFill>
        <p:spPr bwMode="auto">
          <a:xfrm>
            <a:off x="4090736" y="-1"/>
            <a:ext cx="6609347" cy="6861969"/>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66</a:t>
            </a:fld>
            <a:endParaRPr lang="zh-CN" altLang="en-US" dirty="0"/>
          </a:p>
        </p:txBody>
      </p:sp>
    </p:spTree>
    <p:extLst>
      <p:ext uri="{BB962C8B-B14F-4D97-AF65-F5344CB8AC3E}">
        <p14:creationId xmlns:p14="http://schemas.microsoft.com/office/powerpoint/2010/main" val="1495327970"/>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265083" y="157351"/>
            <a:ext cx="3252651"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IEP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Additional Transition Information</a:t>
            </a:r>
          </a:p>
        </p:txBody>
      </p:sp>
      <p:pic>
        <p:nvPicPr>
          <p:cNvPr id="7" name="Picture 4" descr="Screen shot of IEP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7178" y="0"/>
            <a:ext cx="8917122" cy="6858000"/>
          </a:xfrm>
          <a:prstGeom prst="rect">
            <a:avLst/>
          </a:prstGeom>
          <a:noFill/>
          <a:ln w="9525">
            <a:noFill/>
            <a:miter lim="800000"/>
            <a:headEnd/>
            <a:tailEnd/>
          </a:ln>
        </p:spPr>
      </p:pic>
      <p:sp>
        <p:nvSpPr>
          <p:cNvPr id="3" name="Rectangle 2"/>
          <p:cNvSpPr/>
          <p:nvPr/>
        </p:nvSpPr>
        <p:spPr>
          <a:xfrm>
            <a:off x="7637552" y="3075305"/>
            <a:ext cx="4554448" cy="1569660"/>
          </a:xfrm>
          <a:prstGeom prst="rect">
            <a:avLst/>
          </a:prstGeom>
        </p:spPr>
        <p:txBody>
          <a:bodyPr wrap="square">
            <a:spAutoFit/>
          </a:bodyPr>
          <a:lstStyle/>
          <a:p>
            <a:pPr marL="285750" lvl="0" indent="-285750" fontAlgn="base">
              <a:spcBef>
                <a:spcPct val="0"/>
              </a:spcBef>
              <a:spcAft>
                <a:spcPct val="0"/>
              </a:spcAft>
              <a:buFont typeface="Arial" panose="020B0604020202020204" pitchFamily="34" charset="0"/>
              <a:buChar char="•"/>
            </a:pPr>
            <a:r>
              <a:rPr lang="en-US" sz="1600" dirty="0">
                <a:solidFill>
                  <a:srgbClr val="E86B01"/>
                </a:solidFill>
                <a:latin typeface="Arial" pitchFamily="34" charset="0"/>
                <a:cs typeface="Arial" pitchFamily="34" charset="0"/>
              </a:rPr>
              <a:t>Anticipated graduation date, </a:t>
            </a:r>
          </a:p>
          <a:p>
            <a:pPr marL="285750" lvl="0" indent="-285750" fontAlgn="base">
              <a:spcBef>
                <a:spcPct val="0"/>
              </a:spcBef>
              <a:spcAft>
                <a:spcPct val="0"/>
              </a:spcAft>
              <a:buFont typeface="Arial" panose="020B0604020202020204" pitchFamily="34" charset="0"/>
              <a:buChar char="•"/>
            </a:pPr>
            <a:r>
              <a:rPr lang="en-US" sz="1600" dirty="0">
                <a:solidFill>
                  <a:srgbClr val="E86B01"/>
                </a:solidFill>
                <a:latin typeface="Arial" pitchFamily="34" charset="0"/>
                <a:cs typeface="Arial" pitchFamily="34" charset="0"/>
              </a:rPr>
              <a:t>statement of interagency responsibilities or needed linkages, </a:t>
            </a:r>
          </a:p>
          <a:p>
            <a:pPr marL="285750" lvl="0" indent="-285750" fontAlgn="base">
              <a:spcBef>
                <a:spcPct val="0"/>
              </a:spcBef>
              <a:spcAft>
                <a:spcPct val="0"/>
              </a:spcAft>
              <a:buFont typeface="Arial" panose="020B0604020202020204" pitchFamily="34" charset="0"/>
              <a:buChar char="•"/>
            </a:pPr>
            <a:r>
              <a:rPr lang="en-US" sz="1600" dirty="0">
                <a:solidFill>
                  <a:srgbClr val="E86B01"/>
                </a:solidFill>
                <a:latin typeface="Arial" pitchFamily="34" charset="0"/>
                <a:cs typeface="Arial" pitchFamily="34" charset="0"/>
              </a:rPr>
              <a:t>transfer of age of majority rights, </a:t>
            </a:r>
          </a:p>
          <a:p>
            <a:pPr marL="285750" lvl="0" indent="-285750" fontAlgn="base">
              <a:spcBef>
                <a:spcPct val="0"/>
              </a:spcBef>
              <a:spcAft>
                <a:spcPct val="0"/>
              </a:spcAft>
              <a:buFont typeface="Arial" panose="020B0604020202020204" pitchFamily="34" charset="0"/>
              <a:buChar char="•"/>
            </a:pPr>
            <a:r>
              <a:rPr lang="en-US" sz="1600" dirty="0">
                <a:solidFill>
                  <a:srgbClr val="E86B01"/>
                </a:solidFill>
                <a:latin typeface="Arial" pitchFamily="34" charset="0"/>
                <a:cs typeface="Arial" pitchFamily="34" charset="0"/>
              </a:rPr>
              <a:t>recommendation for 688 referral,</a:t>
            </a:r>
          </a:p>
          <a:p>
            <a:pPr marL="285750" lvl="0" indent="-285750" fontAlgn="base">
              <a:spcBef>
                <a:spcPct val="0"/>
              </a:spcBef>
              <a:spcAft>
                <a:spcPct val="0"/>
              </a:spcAft>
              <a:buFont typeface="Arial" panose="020B0604020202020204" pitchFamily="34" charset="0"/>
              <a:buChar char="•"/>
            </a:pPr>
            <a:r>
              <a:rPr lang="en-US" sz="1600" dirty="0">
                <a:solidFill>
                  <a:srgbClr val="E86B01"/>
                </a:solidFill>
                <a:latin typeface="Arial" pitchFamily="34" charset="0"/>
                <a:cs typeface="Arial" pitchFamily="34" charset="0"/>
              </a:rPr>
              <a:t>Any other important information</a:t>
            </a:r>
          </a:p>
        </p:txBody>
      </p:sp>
      <p:pic>
        <p:nvPicPr>
          <p:cNvPr id="8" name="Picture 7" descr="Action Plan of TP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083" y="2680811"/>
            <a:ext cx="5677595" cy="3768090"/>
          </a:xfrm>
          <a:prstGeom prst="rect">
            <a:avLst/>
          </a:prstGeom>
        </p:spPr>
      </p:pic>
      <p:cxnSp>
        <p:nvCxnSpPr>
          <p:cNvPr id="9" name="Straight Arrow Connector 8">
            <a:extLst>
              <a:ext uri="{C183D7F6-B498-43B3-948B-1728B52AA6E4}">
                <adec:decorative xmlns:adec="http://schemas.microsoft.com/office/drawing/2017/decorative" val="1"/>
              </a:ext>
            </a:extLst>
          </p:cNvPr>
          <p:cNvCxnSpPr/>
          <p:nvPr/>
        </p:nvCxnSpPr>
        <p:spPr>
          <a:xfrm flipV="1">
            <a:off x="4950669" y="3680460"/>
            <a:ext cx="1472991" cy="1412910"/>
          </a:xfrm>
          <a:prstGeom prst="straightConnector1">
            <a:avLst/>
          </a:prstGeom>
          <a:noFill/>
          <a:ln w="38100" cap="flat" cmpd="sng" algn="ctr">
            <a:solidFill>
              <a:srgbClr val="E86B01">
                <a:shade val="95000"/>
                <a:satMod val="105000"/>
              </a:srgbClr>
            </a:solidFill>
            <a:prstDash val="solid"/>
            <a:tailEnd type="arrow"/>
          </a:ln>
          <a:effectLst/>
        </p:spPr>
      </p:cxnSp>
      <p:sp>
        <p:nvSpPr>
          <p:cNvPr id="4" name="Slide Number Placeholder 3"/>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67</a:t>
            </a:fld>
            <a:endParaRPr lang="zh-CN" altLang="en-US" dirty="0"/>
          </a:p>
        </p:txBody>
      </p:sp>
    </p:spTree>
    <p:extLst>
      <p:ext uri="{BB962C8B-B14F-4D97-AF65-F5344CB8AC3E}">
        <p14:creationId xmlns:p14="http://schemas.microsoft.com/office/powerpoint/2010/main" val="3562450854"/>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781-338-3368</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Amanda.C.Green@mass.gov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1" y="4415383"/>
            <a:ext cx="5916655" cy="707886"/>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Office of Special Education Planning &amp; Policy </a:t>
            </a:r>
          </a:p>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Amanda Green, Statewide Secondary Transition Supervisor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443235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1C89-B174-4F4F-9CD3-CDBE6DC3DBCB}"/>
              </a:ext>
            </a:extLst>
          </p:cNvPr>
          <p:cNvSpPr txBox="1">
            <a:spLocks noGrp="1"/>
          </p:cNvSpPr>
          <p:nvPr>
            <p:ph type="title" idx="4294967295"/>
          </p:nvPr>
        </p:nvSpPr>
        <p:spPr>
          <a:xfrm>
            <a:off x="1953194" y="2872478"/>
            <a:ext cx="582544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rPr>
              <a:t>Questions?</a:t>
            </a:r>
          </a:p>
        </p:txBody>
      </p:sp>
    </p:spTree>
    <p:extLst>
      <p:ext uri="{BB962C8B-B14F-4D97-AF65-F5344CB8AC3E}">
        <p14:creationId xmlns:p14="http://schemas.microsoft.com/office/powerpoint/2010/main" val="31615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Purposes of IDEA</a:t>
            </a:r>
          </a:p>
        </p:txBody>
      </p:sp>
      <p:sp>
        <p:nvSpPr>
          <p:cNvPr id="3" name="Content Placeholder 2"/>
          <p:cNvSpPr>
            <a:spLocks noGrp="1"/>
          </p:cNvSpPr>
          <p:nvPr>
            <p:ph idx="1"/>
          </p:nvPr>
        </p:nvSpPr>
        <p:spPr>
          <a:xfrm>
            <a:off x="567743" y="1793032"/>
            <a:ext cx="11116257" cy="3684037"/>
          </a:xfrm>
        </p:spPr>
        <p:txBody>
          <a:bodyPr>
            <a:normAutofit/>
          </a:bodyPr>
          <a:lstStyle/>
          <a:p>
            <a:pPr marL="0" indent="0">
              <a:buNone/>
            </a:pPr>
            <a:r>
              <a:rPr lang="en-US" dirty="0"/>
              <a:t>…to ensure that all children with disabilities have available to them a free and appropriate public education that emphasizes special education and related services designed to meet their unique needs and </a:t>
            </a:r>
            <a:r>
              <a:rPr lang="en-US" b="1" dirty="0">
                <a:solidFill>
                  <a:schemeClr val="accent2"/>
                </a:solidFill>
              </a:rPr>
              <a:t>prepare them for further education, employment, and independent living</a:t>
            </a:r>
            <a:r>
              <a:rPr lang="en-US" dirty="0"/>
              <a:t>….</a:t>
            </a:r>
          </a:p>
          <a:p>
            <a:pPr marL="0" indent="0" algn="r">
              <a:buNone/>
            </a:pPr>
            <a:r>
              <a:rPr lang="it-IT" sz="2000" dirty="0"/>
              <a:t>20 USC §1400(d)(1)(A)</a:t>
            </a:r>
            <a:endParaRPr lang="en-US" sz="2000" dirty="0"/>
          </a:p>
        </p:txBody>
      </p:sp>
      <p:sp>
        <p:nvSpPr>
          <p:cNvPr id="5" name="Slide Number Placeholder 4"/>
          <p:cNvSpPr>
            <a:spLocks noGrp="1"/>
          </p:cNvSpPr>
          <p:nvPr>
            <p:ph type="sldNum" sz="quarter" idx="12"/>
          </p:nvPr>
        </p:nvSpPr>
        <p:spPr/>
        <p:txBody>
          <a:bodyPr/>
          <a:lstStyle/>
          <a:p>
            <a:pPr>
              <a:defRPr/>
            </a:pPr>
            <a:fld id="{42FF98B6-0EE9-4FE1-A855-4C89727D185F}" type="slidenum">
              <a:rPr lang="en-US" smtClean="0"/>
              <a:pPr>
                <a:defRPr/>
              </a:pPr>
              <a:t>7</a:t>
            </a:fld>
            <a:endParaRPr lang="en-US" dirty="0"/>
          </a:p>
        </p:txBody>
      </p:sp>
    </p:spTree>
    <p:extLst>
      <p:ext uri="{BB962C8B-B14F-4D97-AF65-F5344CB8AC3E}">
        <p14:creationId xmlns:p14="http://schemas.microsoft.com/office/powerpoint/2010/main" val="276367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9C45-31A6-45DD-8F39-5C3C81766AE2}"/>
              </a:ext>
            </a:extLst>
          </p:cNvPr>
          <p:cNvSpPr>
            <a:spLocks noGrp="1"/>
          </p:cNvSpPr>
          <p:nvPr>
            <p:ph type="title"/>
          </p:nvPr>
        </p:nvSpPr>
        <p:spPr/>
        <p:txBody>
          <a:bodyPr/>
          <a:lstStyle/>
          <a:p>
            <a:r>
              <a:rPr lang="en-US" dirty="0"/>
              <a:t>Our common goal</a:t>
            </a:r>
          </a:p>
        </p:txBody>
      </p:sp>
      <p:pic>
        <p:nvPicPr>
          <p:cNvPr id="6" name="Picture 5" descr="Boy gazing into the distance.">
            <a:extLst>
              <a:ext uri="{FF2B5EF4-FFF2-40B4-BE49-F238E27FC236}">
                <a16:creationId xmlns:a16="http://schemas.microsoft.com/office/drawing/2014/main" id="{1E262B02-1CBB-435E-9E2B-414FC42F58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743" y="1786172"/>
            <a:ext cx="6354148" cy="4047592"/>
          </a:xfrm>
          <a:prstGeom prst="rect">
            <a:avLst/>
          </a:prstGeom>
        </p:spPr>
      </p:pic>
      <p:sp>
        <p:nvSpPr>
          <p:cNvPr id="3" name="Content Placeholder 2">
            <a:extLst>
              <a:ext uri="{FF2B5EF4-FFF2-40B4-BE49-F238E27FC236}">
                <a16:creationId xmlns:a16="http://schemas.microsoft.com/office/drawing/2014/main" id="{ABBA2955-4F9E-486E-BFB8-D5B068D9F72B}"/>
              </a:ext>
            </a:extLst>
          </p:cNvPr>
          <p:cNvSpPr>
            <a:spLocks noGrp="1"/>
          </p:cNvSpPr>
          <p:nvPr>
            <p:ph idx="1"/>
          </p:nvPr>
        </p:nvSpPr>
        <p:spPr>
          <a:xfrm>
            <a:off x="4393294" y="1538898"/>
            <a:ext cx="6960506" cy="2455836"/>
          </a:xfrm>
        </p:spPr>
        <p:txBody>
          <a:bodyPr/>
          <a:lstStyle/>
          <a:p>
            <a:pPr marL="0" indent="0">
              <a:spcBef>
                <a:spcPts val="0"/>
              </a:spcBef>
              <a:buNone/>
            </a:pPr>
            <a:r>
              <a:rPr lang="en-US" b="0" i="0" dirty="0">
                <a:solidFill>
                  <a:srgbClr val="333333"/>
                </a:solidFill>
                <a:effectLst/>
                <a:latin typeface="+mn-lt"/>
              </a:rPr>
              <a:t>The goal of the Massachusetts public K-12 and adult education system </a:t>
            </a:r>
          </a:p>
          <a:p>
            <a:pPr marL="0" indent="0">
              <a:spcBef>
                <a:spcPts val="0"/>
              </a:spcBef>
              <a:buNone/>
            </a:pPr>
            <a:r>
              <a:rPr lang="en-US" b="0" i="0" dirty="0">
                <a:solidFill>
                  <a:srgbClr val="333333"/>
                </a:solidFill>
                <a:effectLst/>
                <a:latin typeface="+mn-lt"/>
              </a:rPr>
              <a:t>is to </a:t>
            </a:r>
            <a:r>
              <a:rPr lang="en-US" b="1" i="0" dirty="0">
                <a:solidFill>
                  <a:schemeClr val="accent2"/>
                </a:solidFill>
                <a:effectLst/>
                <a:latin typeface="+mn-lt"/>
              </a:rPr>
              <a:t>prepare all students </a:t>
            </a:r>
          </a:p>
          <a:p>
            <a:pPr marL="0" indent="0">
              <a:spcBef>
                <a:spcPts val="0"/>
              </a:spcBef>
              <a:buNone/>
            </a:pPr>
            <a:r>
              <a:rPr lang="en-US" b="1" i="0" dirty="0">
                <a:solidFill>
                  <a:schemeClr val="accent2"/>
                </a:solidFill>
                <a:effectLst/>
                <a:latin typeface="+mn-lt"/>
              </a:rPr>
              <a:t>for success in life.</a:t>
            </a:r>
          </a:p>
        </p:txBody>
      </p:sp>
      <p:sp>
        <p:nvSpPr>
          <p:cNvPr id="7" name="TextBox 6">
            <a:extLst>
              <a:ext uri="{FF2B5EF4-FFF2-40B4-BE49-F238E27FC236}">
                <a16:creationId xmlns:a16="http://schemas.microsoft.com/office/drawing/2014/main" id="{194D0511-40F6-4447-AC55-CA8B58730CEF}"/>
              </a:ext>
            </a:extLst>
          </p:cNvPr>
          <p:cNvSpPr txBox="1"/>
          <p:nvPr/>
        </p:nvSpPr>
        <p:spPr>
          <a:xfrm>
            <a:off x="4393294" y="4729583"/>
            <a:ext cx="6288832" cy="369332"/>
          </a:xfrm>
          <a:prstGeom prst="rect">
            <a:avLst/>
          </a:prstGeom>
          <a:noFill/>
        </p:spPr>
        <p:txBody>
          <a:bodyPr wrap="square" rtlCol="0">
            <a:spAutoFit/>
          </a:bodyPr>
          <a:lstStyle/>
          <a:p>
            <a:r>
              <a:rPr lang="en-US" dirty="0">
                <a:solidFill>
                  <a:srgbClr val="333333"/>
                </a:solidFill>
                <a:cs typeface="Segoe UI" panose="020B0502040204020203" pitchFamily="34" charset="0"/>
              </a:rPr>
              <a:t>https://www.doe.mass.edu/</a:t>
            </a:r>
          </a:p>
        </p:txBody>
      </p:sp>
      <p:sp>
        <p:nvSpPr>
          <p:cNvPr id="4" name="Slide Number Placeholder 3">
            <a:extLst>
              <a:ext uri="{FF2B5EF4-FFF2-40B4-BE49-F238E27FC236}">
                <a16:creationId xmlns:a16="http://schemas.microsoft.com/office/drawing/2014/main" id="{637655CA-EACB-4491-866F-812455DA9659}"/>
              </a:ext>
              <a:ext uri="{C183D7F6-B498-43B3-948B-1728B52AA6E4}">
                <adec:decorative xmlns:adec="http://schemas.microsoft.com/office/drawing/2017/decorative" val="0"/>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285402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7F52-D03F-41BC-A3AD-86408F8E028B}"/>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Wehmeyer statement on the nature of disability</a:t>
            </a:r>
          </a:p>
        </p:txBody>
      </p:sp>
      <p:pic>
        <p:nvPicPr>
          <p:cNvPr id="1029" name="Picture 5" descr="Child leaping from rock to r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p:spPr>
      </p:pic>
      <p:sp>
        <p:nvSpPr>
          <p:cNvPr id="10" name="矩形 9">
            <a:extLst>
              <a:ext uri="{FF2B5EF4-FFF2-40B4-BE49-F238E27FC236}">
                <a16:creationId xmlns:a16="http://schemas.microsoft.com/office/drawing/2014/main" id="{583247EC-EB67-4270-B3D7-984C5D3FA95E}"/>
              </a:ext>
            </a:extLst>
          </p:cNvPr>
          <p:cNvSpPr/>
          <p:nvPr/>
        </p:nvSpPr>
        <p:spPr>
          <a:xfrm>
            <a:off x="2101755" y="3485650"/>
            <a:ext cx="7069541" cy="275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363" lvl="0" indent="3175">
              <a:spcBef>
                <a:spcPts val="1000"/>
              </a:spcBef>
              <a:buClr>
                <a:srgbClr val="E38526"/>
              </a:buClr>
            </a:pPr>
            <a:r>
              <a:rPr lang="en-US" sz="2600" dirty="0">
                <a:solidFill>
                  <a:schemeClr val="accent1">
                    <a:lumMod val="50000"/>
                  </a:schemeClr>
                </a:solidFill>
                <a:latin typeface="Segoe UI" panose="020B0502040204020203" pitchFamily="34" charset="0"/>
                <a:cs typeface="Segoe UI" panose="020B0502040204020203" pitchFamily="34" charset="0"/>
              </a:rPr>
              <a:t>“Disability exists only in the gap between the individual’s personal competence                and the demands of the environment. </a:t>
            </a:r>
          </a:p>
          <a:p>
            <a:pPr marL="106363" lvl="0" indent="3175">
              <a:spcBef>
                <a:spcPts val="1000"/>
              </a:spcBef>
              <a:buClr>
                <a:srgbClr val="E38526"/>
              </a:buClr>
            </a:pPr>
            <a:r>
              <a:rPr lang="en-US" sz="2600" dirty="0">
                <a:solidFill>
                  <a:schemeClr val="accent1">
                    <a:lumMod val="50000"/>
                  </a:schemeClr>
                </a:solidFill>
                <a:latin typeface="Segoe UI" panose="020B0502040204020203" pitchFamily="34" charset="0"/>
                <a:cs typeface="Segoe UI" panose="020B0502040204020203" pitchFamily="34" charset="0"/>
              </a:rPr>
              <a:t>If we can close that gap, disability becomes irrelevant.”</a:t>
            </a:r>
          </a:p>
          <a:p>
            <a:pPr marL="228600" lvl="0" indent="-228600" algn="r">
              <a:spcBef>
                <a:spcPts val="1000"/>
              </a:spcBef>
              <a:buClr>
                <a:srgbClr val="E38526"/>
              </a:buClr>
            </a:pPr>
            <a:r>
              <a:rPr lang="en-US" sz="2000" dirty="0">
                <a:solidFill>
                  <a:schemeClr val="accent1">
                    <a:lumMod val="50000"/>
                  </a:schemeClr>
                </a:solidFill>
                <a:latin typeface="Segoe UI" panose="020B0502040204020203" pitchFamily="34" charset="0"/>
                <a:cs typeface="Segoe UI" panose="020B0502040204020203" pitchFamily="34" charset="0"/>
              </a:rPr>
              <a:t>            	-- Dr. Michael Wehmeyer, University of Kansas</a:t>
            </a:r>
          </a:p>
        </p:txBody>
      </p:sp>
      <p:sp>
        <p:nvSpPr>
          <p:cNvPr id="6" name="灯片编号占位符 5">
            <a:extLst>
              <a:ext uri="{FF2B5EF4-FFF2-40B4-BE49-F238E27FC236}">
                <a16:creationId xmlns:a16="http://schemas.microsoft.com/office/drawing/2014/main" id="{9E480DAF-1C01-4F46-BA6A-ABF8305567AD}"/>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39376990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2.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3.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4.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5.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6.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7.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8.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ppt/theme/themeOverride9.xml><?xml version="1.0" encoding="utf-8"?>
<a:themeOverride xmlns:a="http://schemas.openxmlformats.org/drawingml/2006/main">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DESE-231-68897</_dlc_DocId>
    <_dlc_DocIdUrl xmlns="733efe1c-5bbe-4968-87dc-d400e65c879f">
      <Url>https://sharepoint.doemass.org/ese/webteam/cps/_layouts/DocIdRedir.aspx?ID=DESE-231-68897</Url>
      <Description>DESE-231-68897</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4FF193-8AD5-4DBD-ACD1-6DA8D2A695F6}">
  <ds:schemaRefs>
    <ds:schemaRef ds:uri="http://schemas.microsoft.com/sharepoint/events"/>
  </ds:schemaRefs>
</ds:datastoreItem>
</file>

<file path=customXml/itemProps2.xml><?xml version="1.0" encoding="utf-8"?>
<ds:datastoreItem xmlns:ds="http://schemas.openxmlformats.org/officeDocument/2006/customXml" ds:itemID="{C5CF904F-38B1-4759-8C61-5EF904AED40D}">
  <ds:schemaRefs>
    <ds:schemaRef ds:uri="http://schemas.microsoft.com/office/2006/documentManagement/types"/>
    <ds:schemaRef ds:uri="http://schemas.microsoft.com/office/2006/metadata/properties"/>
    <ds:schemaRef ds:uri="http://purl.org/dc/elements/1.1/"/>
    <ds:schemaRef ds:uri="0a4e05da-b9bc-4326-ad73-01ef31b95567"/>
    <ds:schemaRef ds:uri="http://www.w3.org/XML/1998/namespace"/>
    <ds:schemaRef ds:uri="733efe1c-5bbe-4968-87dc-d400e65c879f"/>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9FC2676-D46B-4E78-AC7B-F2F59E0F0137}">
  <ds:schemaRefs>
    <ds:schemaRef ds:uri="http://schemas.microsoft.com/sharepoint/v3/contenttype/forms"/>
  </ds:schemaRefs>
</ds:datastoreItem>
</file>

<file path=customXml/itemProps4.xml><?xml version="1.0" encoding="utf-8"?>
<ds:datastoreItem xmlns:ds="http://schemas.openxmlformats.org/officeDocument/2006/customXml" ds:itemID="{2F0B768C-47B0-470F-B216-13DDCF26B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4452</TotalTime>
  <Words>4440</Words>
  <Application>Microsoft Office PowerPoint</Application>
  <PresentationFormat>Widescreen</PresentationFormat>
  <Paragraphs>577</Paragraphs>
  <Slides>69</Slides>
  <Notes>69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等线</vt:lpstr>
      <vt:lpstr>Arial</vt:lpstr>
      <vt:lpstr>Calibri</vt:lpstr>
      <vt:lpstr>Cambria Math</vt:lpstr>
      <vt:lpstr>Courier New</vt:lpstr>
      <vt:lpstr>Segoe</vt:lpstr>
      <vt:lpstr>Segoe SemiBold</vt:lpstr>
      <vt:lpstr>Segoe UI</vt:lpstr>
      <vt:lpstr>Segoe UI Semibold</vt:lpstr>
      <vt:lpstr>Wingdings</vt:lpstr>
      <vt:lpstr>Wingdings 2</vt:lpstr>
      <vt:lpstr>ESE PowerPoint Template 2017</vt:lpstr>
      <vt:lpstr>ESE​​</vt:lpstr>
      <vt:lpstr>Secondary Transition Basics for School Professionals</vt:lpstr>
      <vt:lpstr>Is this the right training for you?</vt:lpstr>
      <vt:lpstr>COVID-19 Pandemic?</vt:lpstr>
      <vt:lpstr>Agenda</vt:lpstr>
      <vt:lpstr>This training will help you to:</vt:lpstr>
      <vt:lpstr>Fundamental Concepts</vt:lpstr>
      <vt:lpstr>Purposes of IDEA</vt:lpstr>
      <vt:lpstr>Our common goal</vt:lpstr>
      <vt:lpstr>Wehmeyer statement on the nature of disability</vt:lpstr>
      <vt:lpstr>Massachusetts Student-Driven Secondary Transition Model</vt:lpstr>
      <vt:lpstr>Family engagement</vt:lpstr>
      <vt:lpstr>Self-determination is essential. Research has spoken.</vt:lpstr>
      <vt:lpstr>Voices of students one year after exit (Indicator 14 survey 2020)</vt:lpstr>
      <vt:lpstr>An All-Student Perspective</vt:lpstr>
      <vt:lpstr>Please take time to reflect for five minutes.</vt:lpstr>
      <vt:lpstr>Secondary Transition Overview</vt:lpstr>
      <vt:lpstr>Secondary transition services in federal law</vt:lpstr>
      <vt:lpstr>The coordinated set of activities must:</vt:lpstr>
      <vt:lpstr>Secondary transition IEP process throughout the year</vt:lpstr>
      <vt:lpstr>How to look at the TPF and IEP holistically</vt:lpstr>
      <vt:lpstr>Please take time to reflect for five minutes.</vt:lpstr>
      <vt:lpstr>At the IEP Table</vt:lpstr>
      <vt:lpstr>Your Student’s Voice</vt:lpstr>
      <vt:lpstr>Student-Led IEPs</vt:lpstr>
      <vt:lpstr>Resources on Student-Led IEPs</vt:lpstr>
      <vt:lpstr>The Transition Planning Form (TPF)</vt:lpstr>
      <vt:lpstr>The Transition Planning Form (TPF) – 28M/9</vt:lpstr>
      <vt:lpstr>Top of Page One of the Transition Planning Form (TPF)</vt:lpstr>
      <vt:lpstr>Two kinds of “goals” in IDEA</vt:lpstr>
      <vt:lpstr>IDEA Requirements for Postsecondary Goals (Vision)</vt:lpstr>
      <vt:lpstr>What if students have no idea what they want to do?</vt:lpstr>
      <vt:lpstr>What if students know exactly what they want to do, but I think it’s unrealistic?</vt:lpstr>
      <vt:lpstr>What if students know what they want to do, but their families are not on board?</vt:lpstr>
      <vt:lpstr>Bottom of Page One</vt:lpstr>
      <vt:lpstr>Page Two</vt:lpstr>
      <vt:lpstr>Think about Page 2  like this:</vt:lpstr>
      <vt:lpstr>In What Order?</vt:lpstr>
      <vt:lpstr>Individualized Education Program (IEP)</vt:lpstr>
      <vt:lpstr>Using the Vision and Disability-Related Needs to develop Annual IEP Goals</vt:lpstr>
      <vt:lpstr>Possible Goal Focus areas</vt:lpstr>
      <vt:lpstr>Please take time to reflect for five minutes.</vt:lpstr>
      <vt:lpstr>Transition Assessment</vt:lpstr>
      <vt:lpstr>What Are Transition Assessments?</vt:lpstr>
      <vt:lpstr>What do transition assessments help us to do?</vt:lpstr>
      <vt:lpstr>A Transition frame of mind</vt:lpstr>
      <vt:lpstr>An individualized, question-driven process</vt:lpstr>
      <vt:lpstr>Transition Assessment Requirement -   The Four Secondary Transition Domains:</vt:lpstr>
      <vt:lpstr>Assessment Data Can Be Collected:</vt:lpstr>
      <vt:lpstr>Where can transition assessment be documented on the IEP?</vt:lpstr>
      <vt:lpstr>In the Key Evaluation section, consider documenting by transition domain:</vt:lpstr>
      <vt:lpstr>Resources on transition assessment</vt:lpstr>
      <vt:lpstr>Please take time to reflect for five minutes.</vt:lpstr>
      <vt:lpstr>Resources</vt:lpstr>
      <vt:lpstr>Please study these DESE resources for educators:</vt:lpstr>
      <vt:lpstr>Family resources</vt:lpstr>
      <vt:lpstr>More Resources</vt:lpstr>
      <vt:lpstr>Components of Self-Determination</vt:lpstr>
      <vt:lpstr>Dignity of Risk</vt:lpstr>
      <vt:lpstr>Mapping the TPF to the IEP</vt:lpstr>
      <vt:lpstr>IEP 1</vt:lpstr>
      <vt:lpstr>IEP 2</vt:lpstr>
      <vt:lpstr>IEP 3</vt:lpstr>
      <vt:lpstr>IEP 4:  Once the TPF is complete, the student’s vision and disability-related needs are used to write annual goals.</vt:lpstr>
      <vt:lpstr>IEP 5:  Once the TPF is complete, some of the action plan can be transferred to IEP 5</vt:lpstr>
      <vt:lpstr>IEP 6:  Document community-based learning opportunities, if appropriate, e.g., group employment in the community or college program may require shorter or longer days. </vt:lpstr>
      <vt:lpstr>IEP 7:  Assessments</vt:lpstr>
      <vt:lpstr>IEP 8:  Additional Transition Information</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Transition Basics for School Professionals, February 25, 2021</dc:title>
  <dc:creator>DESE</dc:creator>
  <cp:lastModifiedBy>Zou, Dong (EOE)</cp:lastModifiedBy>
  <cp:revision>656</cp:revision>
  <cp:lastPrinted>2017-08-07T14:46:10Z</cp:lastPrinted>
  <dcterms:created xsi:type="dcterms:W3CDTF">2017-10-05T19:25:53Z</dcterms:created>
  <dcterms:modified xsi:type="dcterms:W3CDTF">2021-03-11T16:36:23Z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11 2021</vt:lpwstr>
  </property>
</Properties>
</file>