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99" r:id="rId2"/>
    <p:sldId id="302"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3" d="100"/>
          <a:sy n="103" d="100"/>
        </p:scale>
        <p:origin x="132"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8495EA-95EB-4FC0-9122-FD8DEC75E7A3}" type="datetimeFigureOut">
              <a:rPr lang="en-US" smtClean="0"/>
              <a:t>5/28/2025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EDFD38-BC56-42E4-ABBC-DCA89C57A1CA}" type="slidenum">
              <a:rPr lang="en-US" smtClean="0"/>
              <a:t>‹#›</a:t>
            </a:fld>
            <a:endParaRPr lang="en-US"/>
          </a:p>
        </p:txBody>
      </p:sp>
    </p:spTree>
    <p:extLst>
      <p:ext uri="{BB962C8B-B14F-4D97-AF65-F5344CB8AC3E}">
        <p14:creationId xmlns:p14="http://schemas.microsoft.com/office/powerpoint/2010/main" val="4165481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284ee5ce89c_2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 name="Google Shape;252;g284ee5ce89c_2_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en-US" dirty="0">
              <a:ea typeface="Calibri"/>
              <a:cs typeface="Calibri"/>
            </a:endParaRPr>
          </a:p>
          <a:p>
            <a:endParaRPr lang="en-US" dirty="0">
              <a:ea typeface="Calibri"/>
              <a:cs typeface="Calibri"/>
            </a:endParaRPr>
          </a:p>
          <a:p>
            <a:endParaRPr lang="en-US" dirty="0">
              <a:ea typeface="Calibri"/>
              <a:cs typeface="Calibri"/>
            </a:endParaRPr>
          </a:p>
        </p:txBody>
      </p:sp>
      <p:sp>
        <p:nvSpPr>
          <p:cNvPr id="253" name="Google Shape;253;g284ee5ce89c_2_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667915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a:extLst>
            <a:ext uri="{FF2B5EF4-FFF2-40B4-BE49-F238E27FC236}">
              <a16:creationId xmlns:a16="http://schemas.microsoft.com/office/drawing/2014/main" id="{3A302EC6-3170-6039-9B6E-33EF04BE383A}"/>
            </a:ext>
          </a:extLst>
        </p:cNvPr>
        <p:cNvGrpSpPr/>
        <p:nvPr/>
      </p:nvGrpSpPr>
      <p:grpSpPr>
        <a:xfrm>
          <a:off x="0" y="0"/>
          <a:ext cx="0" cy="0"/>
          <a:chOff x="0" y="0"/>
          <a:chExt cx="0" cy="0"/>
        </a:xfrm>
      </p:grpSpPr>
      <p:sp>
        <p:nvSpPr>
          <p:cNvPr id="251" name="Google Shape;251;g284ee5ce89c_2_8:notes">
            <a:extLst>
              <a:ext uri="{FF2B5EF4-FFF2-40B4-BE49-F238E27FC236}">
                <a16:creationId xmlns:a16="http://schemas.microsoft.com/office/drawing/2014/main" id="{E1313B03-2459-3991-5848-724676060B0D}"/>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 name="Google Shape;252;g284ee5ce89c_2_8:notes">
            <a:extLst>
              <a:ext uri="{FF2B5EF4-FFF2-40B4-BE49-F238E27FC236}">
                <a16:creationId xmlns:a16="http://schemas.microsoft.com/office/drawing/2014/main" id="{938F9FF4-09E0-3B7C-7B56-FD4787F74965}"/>
              </a:ext>
            </a:extLst>
          </p:cNvPr>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en-US">
              <a:ea typeface="Calibri"/>
              <a:cs typeface="Calibri"/>
            </a:endParaRPr>
          </a:p>
          <a:p>
            <a:endParaRPr lang="en-US" dirty="0">
              <a:ea typeface="Calibri"/>
              <a:cs typeface="Calibri"/>
            </a:endParaRPr>
          </a:p>
          <a:p>
            <a:endParaRPr lang="en-US" dirty="0">
              <a:ea typeface="Calibri"/>
              <a:cs typeface="Calibri"/>
            </a:endParaRPr>
          </a:p>
        </p:txBody>
      </p:sp>
      <p:sp>
        <p:nvSpPr>
          <p:cNvPr id="253" name="Google Shape;253;g284ee5ce89c_2_8:notes">
            <a:extLst>
              <a:ext uri="{FF2B5EF4-FFF2-40B4-BE49-F238E27FC236}">
                <a16:creationId xmlns:a16="http://schemas.microsoft.com/office/drawing/2014/main" id="{B27159AF-C814-6E82-60C9-DBF9EB93281C}"/>
              </a:ext>
            </a:extLst>
          </p:cNvPr>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915825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66D62-BD06-AD0D-8633-6B2E394534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9AFB16-A858-CA94-C51B-609E7DF939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6A43D97-14A9-EAFD-FB3C-F5E658B840B9}"/>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5" name="Footer Placeholder 4">
            <a:extLst>
              <a:ext uri="{FF2B5EF4-FFF2-40B4-BE49-F238E27FC236}">
                <a16:creationId xmlns:a16="http://schemas.microsoft.com/office/drawing/2014/main" id="{134C732D-6558-B4CE-5062-1A5D5EC19F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5EFD35-D1AA-AF9D-6C74-50BE154031A9}"/>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792910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E1256-B82E-ECC3-A998-4B5F9D2E0D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6FBDC4-7F39-7FA6-993A-8458DCB43F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0DF642-0D3A-2C02-61A3-5D0D153E5D94}"/>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5" name="Footer Placeholder 4">
            <a:extLst>
              <a:ext uri="{FF2B5EF4-FFF2-40B4-BE49-F238E27FC236}">
                <a16:creationId xmlns:a16="http://schemas.microsoft.com/office/drawing/2014/main" id="{9C907694-18E5-4946-AC0C-E47F10E5A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BF338A-E7EE-24C3-67A6-B7CCF2A5547B}"/>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1069434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40BD2D-74C8-CCD0-CCEF-034A2B5072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A0FFCC-4BCA-E960-AE62-B187D00327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9D3B6C-2F00-C9D5-A659-24584C6E1157}"/>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5" name="Footer Placeholder 4">
            <a:extLst>
              <a:ext uri="{FF2B5EF4-FFF2-40B4-BE49-F238E27FC236}">
                <a16:creationId xmlns:a16="http://schemas.microsoft.com/office/drawing/2014/main" id="{1EB3D9BD-1F32-8CC4-E4A4-3807133383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927EA9-6364-E0B8-95E3-853AD41FE3AC}"/>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3150070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EAA60-1BEE-9B6B-4D3F-EBB4532038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805995-5D0D-4FC3-075D-C62CDF372F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9343B7-6664-8B0F-4EF8-7E62B6F6BB5C}"/>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5" name="Footer Placeholder 4">
            <a:extLst>
              <a:ext uri="{FF2B5EF4-FFF2-40B4-BE49-F238E27FC236}">
                <a16:creationId xmlns:a16="http://schemas.microsoft.com/office/drawing/2014/main" id="{E73C87F6-3646-CDC9-A06F-894A1A7C8B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B30C33-5810-10DE-0D0D-FACF796F3493}"/>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3818781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F49A5-726A-78DF-4868-45EB776546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915868E-428D-EEEF-1E1C-DF3EEDD1DFE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E1D29B-4084-9C5D-BDBC-B4170EFCC943}"/>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5" name="Footer Placeholder 4">
            <a:extLst>
              <a:ext uri="{FF2B5EF4-FFF2-40B4-BE49-F238E27FC236}">
                <a16:creationId xmlns:a16="http://schemas.microsoft.com/office/drawing/2014/main" id="{35B80919-132D-7E52-66B3-CED9C01F88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BE91CB-6FF2-5166-4CC5-B1025FA9CE77}"/>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89480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2C03-C248-DAC4-5620-95A0010E90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35F785-4910-8C3D-2D07-5044527597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398D8B-9606-0CA1-7519-98563D35DE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2FFCED-4387-4A48-12B9-DA9022EAE942}"/>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6" name="Footer Placeholder 5">
            <a:extLst>
              <a:ext uri="{FF2B5EF4-FFF2-40B4-BE49-F238E27FC236}">
                <a16:creationId xmlns:a16="http://schemas.microsoft.com/office/drawing/2014/main" id="{A89DECA2-C1AC-82BF-C3F7-DA0FA9500D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548468-E79A-1345-2CE4-A1CD7481285C}"/>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1927481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9ACA3-A3E6-2108-BC8E-0511F4B9F5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54339E-B742-F56F-3760-81EBEB3685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422D0C-B04F-C6F0-6886-E4F705F6FC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A54129-5F77-D37B-68D4-160BF84CBD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D164A7-310E-E52C-499A-785C5A962A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7C37A3-04B7-48B7-556E-94FCB5444569}"/>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8" name="Footer Placeholder 7">
            <a:extLst>
              <a:ext uri="{FF2B5EF4-FFF2-40B4-BE49-F238E27FC236}">
                <a16:creationId xmlns:a16="http://schemas.microsoft.com/office/drawing/2014/main" id="{7AE9A675-4661-8F53-2141-6DE95ADD43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DD21E5-2FE8-FC76-1568-7B84AA3AB88D}"/>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2802224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761F8-D5EE-3DAE-96B1-6BC2D85D19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677E25-A1BB-5FED-97A2-D42A2FA276B2}"/>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4" name="Footer Placeholder 3">
            <a:extLst>
              <a:ext uri="{FF2B5EF4-FFF2-40B4-BE49-F238E27FC236}">
                <a16:creationId xmlns:a16="http://schemas.microsoft.com/office/drawing/2014/main" id="{09D03E01-6510-D932-3461-035B32AE1FD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FC76BA0-700D-FD0A-7682-8DBC38051450}"/>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3715838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43EBFD-13A1-C057-CDDE-7E9AA307C31E}"/>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3" name="Footer Placeholder 2">
            <a:extLst>
              <a:ext uri="{FF2B5EF4-FFF2-40B4-BE49-F238E27FC236}">
                <a16:creationId xmlns:a16="http://schemas.microsoft.com/office/drawing/2014/main" id="{F9699A8F-3F3E-7C68-E8E9-698BB43F8FE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118279-08A1-5C22-4D5C-B8695ADC4829}"/>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2200766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3BEFB-E0D3-00C8-8696-6F401E0322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7B5368-8EB3-6431-2B16-E59B5A8BFE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1A11ED9-B939-AB09-0759-393DFC5B93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463DAC-2611-AFEC-2205-F9AAC414ADDC}"/>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6" name="Footer Placeholder 5">
            <a:extLst>
              <a:ext uri="{FF2B5EF4-FFF2-40B4-BE49-F238E27FC236}">
                <a16:creationId xmlns:a16="http://schemas.microsoft.com/office/drawing/2014/main" id="{70314438-3F7E-5C00-F1F2-3CD62293FA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0B5838-BCA5-3CCA-A2F2-396DD5477D22}"/>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3259984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ACBD9-AADC-7B74-A07F-03418860C2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714265-0696-B010-DBD3-E306A0B43D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675AF5-3098-1EE5-1251-82F442A4AB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3C2FAB-48CD-2D58-463B-E67C2E01381F}"/>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6" name="Footer Placeholder 5">
            <a:extLst>
              <a:ext uri="{FF2B5EF4-FFF2-40B4-BE49-F238E27FC236}">
                <a16:creationId xmlns:a16="http://schemas.microsoft.com/office/drawing/2014/main" id="{93D40199-2F6D-344C-6996-646D7EBB95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08A2B6-B282-321E-5033-F6B0DD559F60}"/>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1027838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8D304B-34F0-DB47-A0AA-68767721C8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E2E2C8-00C3-19F2-6EDF-5E36BB2519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811387-EE62-C85B-0772-97075FE833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1B8BBE8-BFAB-4E6C-B400-C512E76C9529}" type="datetimeFigureOut">
              <a:rPr lang="en-US" smtClean="0"/>
              <a:t>5/28/2025</a:t>
            </a:fld>
            <a:endParaRPr lang="en-US"/>
          </a:p>
        </p:txBody>
      </p:sp>
      <p:sp>
        <p:nvSpPr>
          <p:cNvPr id="5" name="Footer Placeholder 4">
            <a:extLst>
              <a:ext uri="{FF2B5EF4-FFF2-40B4-BE49-F238E27FC236}">
                <a16:creationId xmlns:a16="http://schemas.microsoft.com/office/drawing/2014/main" id="{A3CA3E79-F3AC-C059-CD8C-7E1F7F0E73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7D662E0-A3B6-B423-DAEC-8663D4D7C7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4449712-EF68-48E4-AE16-E135FB9D6230}" type="slidenum">
              <a:rPr lang="en-US" smtClean="0"/>
              <a:t>‹#›</a:t>
            </a:fld>
            <a:endParaRPr lang="en-US"/>
          </a:p>
        </p:txBody>
      </p:sp>
    </p:spTree>
    <p:extLst>
      <p:ext uri="{BB962C8B-B14F-4D97-AF65-F5344CB8AC3E}">
        <p14:creationId xmlns:p14="http://schemas.microsoft.com/office/powerpoint/2010/main" val="230935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8" name="Arrow: Pentagon 7">
            <a:extLst>
              <a:ext uri="{FF2B5EF4-FFF2-40B4-BE49-F238E27FC236}">
                <a16:creationId xmlns:a16="http://schemas.microsoft.com/office/drawing/2014/main" id="{C9794424-3E8C-157B-3624-FF59BD766411}"/>
              </a:ext>
            </a:extLst>
          </p:cNvPr>
          <p:cNvSpPr/>
          <p:nvPr/>
        </p:nvSpPr>
        <p:spPr>
          <a:xfrm rot="5400000">
            <a:off x="-176303" y="448851"/>
            <a:ext cx="2307774" cy="1410071"/>
          </a:xfrm>
          <a:prstGeom prst="homePlate">
            <a:avLst/>
          </a:prstGeom>
        </p:spPr>
        <p:style>
          <a:lnRef idx="1">
            <a:schemeClr val="accent2"/>
          </a:lnRef>
          <a:fillRef idx="2">
            <a:schemeClr val="accent2"/>
          </a:fillRef>
          <a:effectRef idx="1">
            <a:schemeClr val="accent2"/>
          </a:effectRef>
          <a:fontRef idx="minor">
            <a:schemeClr val="dk1"/>
          </a:fontRef>
        </p:style>
        <p:txBody>
          <a:bodyPr vert="vert270" rtlCol="0" anchor="ctr"/>
          <a:lstStyle/>
          <a:p>
            <a:pPr algn="ctr"/>
            <a:r>
              <a:rPr lang="en-US" sz="1200" b="1" i="0" dirty="0">
                <a:effectLst/>
                <a:latin typeface="Arial" panose="020B0604020202020204" pitchFamily="34" charset="0"/>
                <a:cs typeface="Arial" panose="020B0604020202020204" pitchFamily="34" charset="0"/>
              </a:rPr>
              <a:t>Alignment to </a:t>
            </a:r>
            <a:r>
              <a:rPr lang="en-US" sz="1200" b="1" dirty="0">
                <a:latin typeface="Arial" panose="020B0604020202020204" pitchFamily="34" charset="0"/>
                <a:cs typeface="Arial" panose="020B0604020202020204" pitchFamily="34" charset="0"/>
              </a:rPr>
              <a:t>Special Education Strategic Priority #VI</a:t>
            </a:r>
            <a:r>
              <a:rPr lang="en-US" sz="1200" b="1" i="0" dirty="0">
                <a:effectLst/>
                <a:latin typeface="Arial" panose="020B0604020202020204" pitchFamily="34" charset="0"/>
                <a:cs typeface="Arial" panose="020B0604020202020204" pitchFamily="34" charset="0"/>
              </a:rPr>
              <a:t>:</a:t>
            </a:r>
            <a:endParaRPr lang="en-US" sz="1200" dirty="0">
              <a:effectLst/>
              <a:latin typeface="Arial" panose="020B0604020202020204" pitchFamily="34" charset="0"/>
              <a:cs typeface="Arial" panose="020B0604020202020204" pitchFamily="34" charset="0"/>
            </a:endParaRPr>
          </a:p>
          <a:p>
            <a:pPr algn="ctr"/>
            <a:r>
              <a:rPr lang="en-US" sz="1200" i="1" dirty="0">
                <a:latin typeface="Arial" panose="020B0604020202020204" pitchFamily="34" charset="0"/>
                <a:cs typeface="Arial" panose="020B0604020202020204" pitchFamily="34" charset="0"/>
              </a:rPr>
              <a:t>Provide high-quality, data-driven, and aligned TA, PD, and Support for LEAs. </a:t>
            </a:r>
            <a:endParaRPr lang="en-US" sz="1200" dirty="0">
              <a:effectLst/>
              <a:latin typeface="Arial" panose="020B0604020202020204" pitchFamily="34" charset="0"/>
              <a:cs typeface="Arial" panose="020B0604020202020204" pitchFamily="34" charset="0"/>
            </a:endParaRPr>
          </a:p>
          <a:p>
            <a:pPr algn="ctr"/>
            <a:endParaRPr lang="en-US" dirty="0"/>
          </a:p>
        </p:txBody>
      </p:sp>
      <p:sp>
        <p:nvSpPr>
          <p:cNvPr id="9" name="Title 8">
            <a:extLst>
              <a:ext uri="{FF2B5EF4-FFF2-40B4-BE49-F238E27FC236}">
                <a16:creationId xmlns:a16="http://schemas.microsoft.com/office/drawing/2014/main" id="{1A9DD7EA-F356-3034-3699-41111642021A}"/>
              </a:ext>
            </a:extLst>
          </p:cNvPr>
          <p:cNvSpPr>
            <a:spLocks noGrp="1"/>
          </p:cNvSpPr>
          <p:nvPr>
            <p:ph type="title" idx="4294967295"/>
          </p:nvPr>
        </p:nvSpPr>
        <p:spPr>
          <a:xfrm>
            <a:off x="977584" y="499947"/>
            <a:ext cx="10515600" cy="1325563"/>
          </a:xfrm>
        </p:spPr>
        <p:txBody>
          <a:bodyPr/>
          <a:lstStyle/>
          <a:p>
            <a:pPr algn="ctr"/>
            <a:r>
              <a:rPr kumimoji="0" lang="en-US" sz="4400" b="1" i="0" u="none" strike="noStrike" kern="1200" cap="none" spc="0" normalizeH="0" baseline="0" noProof="0" dirty="0">
                <a:ln w="0"/>
                <a:solidFill>
                  <a:srgbClr val="4472C4">
                    <a:lumMod val="50000"/>
                  </a:srgbClr>
                </a:solidFill>
                <a:effectLst/>
                <a:uLnTx/>
                <a:uFillTx/>
                <a:latin typeface="Times New Roman" panose="02020603050405020304" pitchFamily="18" charset="0"/>
                <a:cs typeface="Times New Roman" panose="02020603050405020304" pitchFamily="18" charset="0"/>
              </a:rPr>
              <a:t> Special Education </a:t>
            </a:r>
            <a:r>
              <a:rPr lang="en-US" sz="4400" b="1" dirty="0">
                <a:ln w="0"/>
                <a:solidFill>
                  <a:srgbClr val="4472C4">
                    <a:lumMod val="50000"/>
                  </a:srgbClr>
                </a:solidFill>
                <a:latin typeface="Times New Roman" panose="02020603050405020304" pitchFamily="18" charset="0"/>
                <a:cs typeface="Times New Roman" panose="02020603050405020304" pitchFamily="18" charset="0"/>
              </a:rPr>
              <a:t>Early Childhood Coordinators </a:t>
            </a:r>
            <a:r>
              <a:rPr kumimoji="0" lang="en-US" sz="4400" b="1" i="0" u="none" strike="noStrike" kern="1200" cap="none" spc="0" normalizeH="0" baseline="0" noProof="0" dirty="0">
                <a:ln w="0"/>
                <a:solidFill>
                  <a:srgbClr val="4472C4">
                    <a:lumMod val="50000"/>
                  </a:srgbClr>
                </a:solidFill>
                <a:effectLst/>
                <a:uLnTx/>
                <a:uFillTx/>
                <a:latin typeface="Times New Roman" panose="02020603050405020304" pitchFamily="18" charset="0"/>
                <a:cs typeface="Times New Roman" panose="02020603050405020304" pitchFamily="18" charset="0"/>
              </a:rPr>
              <a:t>Institute </a:t>
            </a:r>
            <a:endParaRPr lang="en-US" dirty="0"/>
          </a:p>
        </p:txBody>
      </p:sp>
      <p:sp>
        <p:nvSpPr>
          <p:cNvPr id="7" name="TextBox 6">
            <a:extLst>
              <a:ext uri="{FF2B5EF4-FFF2-40B4-BE49-F238E27FC236}">
                <a16:creationId xmlns:a16="http://schemas.microsoft.com/office/drawing/2014/main" id="{69AF8331-7AD8-4A94-A072-CFF8F9350812}"/>
              </a:ext>
            </a:extLst>
          </p:cNvPr>
          <p:cNvSpPr txBox="1"/>
          <p:nvPr/>
        </p:nvSpPr>
        <p:spPr>
          <a:xfrm>
            <a:off x="449190" y="1465296"/>
            <a:ext cx="11255012" cy="5181547"/>
          </a:xfrm>
          <a:prstGeom prst="rect">
            <a:avLst/>
          </a:prstGeom>
          <a:noFill/>
        </p:spPr>
        <p:txBody>
          <a:bodyPr wrap="square" lIns="91440" tIns="45720" rIns="91440" bIns="45720" anchor="t">
            <a:spAutoFit/>
          </a:bodyPr>
          <a:lstStyle/>
          <a:p>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endParaRPr lang="en-US" i="1"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This Institute is an opportunity for participants to examine and increase their competency in the components of effective leadership of early childhood special education programs, including instructional leadership, management and operations, professional culture, and family and community engagement. The Institute explores the intersection of several key topics and initiatives within these components, including systems change and implementation science, special education laws and regulations, results-driven accountability, IEP development, child find, least restrictive environment, child outcomes, and effective transition from early intervention</a:t>
            </a:r>
            <a:endParaRPr lang="en-US" sz="1200" i="1" dirty="0">
              <a:latin typeface="Times New Roman" panose="02020603050405020304" pitchFamily="18" charset="0"/>
              <a:cs typeface="Times New Roman" panose="02020603050405020304" pitchFamily="18" charset="0"/>
            </a:endParaRPr>
          </a:p>
          <a:p>
            <a:endParaRPr lang="en-US" sz="2000" i="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0" marR="0">
              <a:lnSpc>
                <a:spcPct val="107000"/>
              </a:lnSpc>
              <a:spcAft>
                <a:spcPts val="800"/>
              </a:spcAf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Participants will learn to:</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200" dirty="0">
                <a:latin typeface="Times New Roman" panose="02020603050405020304" pitchFamily="18" charset="0"/>
                <a:cs typeface="Times New Roman" panose="02020603050405020304" pitchFamily="18" charset="0"/>
              </a:rPr>
              <a:t>Use the Massachusetts (MA) four Professional Standards for Administrative Leadership and the federal Results Driven Accountability (RDA) to improve outcomes for young children with disabilities. </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200" dirty="0">
                <a:latin typeface="Times New Roman" panose="02020603050405020304" pitchFamily="18" charset="0"/>
                <a:cs typeface="Times New Roman" panose="02020603050405020304" pitchFamily="18" charset="0"/>
              </a:rPr>
              <a:t>Use the strategic plan developed by DESE for early childhood to improve three specific areas: child outcomes, family engagement, and transition. </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200" dirty="0">
                <a:latin typeface="Times New Roman" panose="02020603050405020304" pitchFamily="18" charset="0"/>
                <a:cs typeface="Times New Roman" panose="02020603050405020304" pitchFamily="18" charset="0"/>
              </a:rPr>
              <a:t> Review the key elements of Planning for Success, DESE’s process for strategic planning and continuous improvement.</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200" dirty="0">
                <a:latin typeface="Times New Roman" panose="02020603050405020304" pitchFamily="18" charset="0"/>
                <a:cs typeface="Times New Roman" panose="02020603050405020304" pitchFamily="18" charset="0"/>
              </a:rPr>
              <a:t>Apply the concepts of systems thinking, change management, and implementation science within your context to make improvements. </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200" dirty="0">
                <a:latin typeface="Times New Roman" panose="02020603050405020304" pitchFamily="18" charset="0"/>
                <a:cs typeface="Times New Roman" panose="02020603050405020304" pitchFamily="18" charset="0"/>
              </a:rPr>
              <a:t>Build a data-driven culture of inquiry and continuous improvement cycles in your local context. </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200" dirty="0">
                <a:latin typeface="Times New Roman" panose="02020603050405020304" pitchFamily="18" charset="0"/>
                <a:cs typeface="Times New Roman" panose="02020603050405020304" pitchFamily="18" charset="0"/>
              </a:rPr>
              <a:t>Create and sustain meaningful relationships with others in the Institute to engage in collaborative problem-solving with ECSE colleagues from other districts. </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create and write clear and effective IEPs</a:t>
            </a:r>
            <a:r>
              <a:rPr lang="en-US" sz="1200" kern="100" dirty="0">
                <a:latin typeface="Times New Roman" panose="02020603050405020304" pitchFamily="18" charset="0"/>
                <a:ea typeface="Aptos" panose="020B0004020202020204" pitchFamily="34" charset="0"/>
                <a:cs typeface="Times New Roman" panose="02020603050405020304" pitchFamily="18" charset="0"/>
              </a:rPr>
              <a:t>. </a:t>
            </a:r>
            <a:endParaRPr lang="en-US" sz="1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615E1304-BE22-5388-F767-1E92612D7E64}"/>
              </a:ext>
              <a:ext uri="{C183D7F6-B498-43B3-948B-1728B52AA6E4}">
                <adec:decorative xmlns:adec="http://schemas.microsoft.com/office/drawing/2017/decorative" val="0"/>
              </a:ext>
            </a:extLst>
          </p:cNvPr>
          <p:cNvSpPr txBox="1"/>
          <p:nvPr/>
        </p:nvSpPr>
        <p:spPr>
          <a:xfrm>
            <a:off x="511596" y="2185724"/>
            <a:ext cx="11130199" cy="459700"/>
          </a:xfrm>
          <a:prstGeom prst="roundRect">
            <a:avLst/>
          </a:prstGeom>
          <a:solidFill>
            <a:schemeClr val="accent4"/>
          </a:solidFill>
        </p:spPr>
        <p:txBody>
          <a:bodyPr wrap="square">
            <a:spAutoFit/>
          </a:bodyPr>
          <a:lstStyle/>
          <a:p>
            <a:pPr lvl="1" algn="ctr">
              <a:defRPr/>
            </a:pPr>
            <a:r>
              <a:rPr lang="en-US" sz="2100" dirty="0">
                <a:solidFill>
                  <a:prstClr val="black"/>
                </a:solidFill>
                <a:latin typeface="Calibri" panose="020F0502020204030204"/>
                <a:cs typeface="Arial" panose="020B0604020202020204" pitchFamily="34" charset="0"/>
              </a:rPr>
              <a:t>Program Description </a:t>
            </a:r>
            <a:r>
              <a:rPr kumimoji="0" lang="en-US" sz="210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p>
        </p:txBody>
      </p:sp>
      <p:sp>
        <p:nvSpPr>
          <p:cNvPr id="3" name="Rectangle: Rounded Corners 2">
            <a:extLst>
              <a:ext uri="{FF2B5EF4-FFF2-40B4-BE49-F238E27FC236}">
                <a16:creationId xmlns:a16="http://schemas.microsoft.com/office/drawing/2014/main" id="{9D5C7451-7572-1AF9-C738-CBD21E298B47}"/>
              </a:ext>
            </a:extLst>
          </p:cNvPr>
          <p:cNvSpPr/>
          <p:nvPr/>
        </p:nvSpPr>
        <p:spPr>
          <a:xfrm>
            <a:off x="449190" y="3687152"/>
            <a:ext cx="10959039" cy="4597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tx1"/>
                </a:solidFill>
                <a:latin typeface="Calibri" panose="020F0502020204030204"/>
                <a:ea typeface="Calibri" panose="020F0502020204030204"/>
                <a:cs typeface="Arial" panose="020B0604020202020204" pitchFamily="34" charset="0"/>
              </a:rPr>
              <a:t>     Goals/Outcomes</a:t>
            </a:r>
            <a:endParaRPr kumimoji="0" lang="en-US" b="1"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1089920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54">
          <a:extLst>
            <a:ext uri="{FF2B5EF4-FFF2-40B4-BE49-F238E27FC236}">
              <a16:creationId xmlns:a16="http://schemas.microsoft.com/office/drawing/2014/main" id="{931698F0-72D0-88B6-3A26-847C869EC902}"/>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EA47F9A-54F3-4640-2E51-6D61C502AE36}"/>
              </a:ext>
            </a:extLst>
          </p:cNvPr>
          <p:cNvSpPr>
            <a:spLocks noGrp="1"/>
          </p:cNvSpPr>
          <p:nvPr>
            <p:ph type="title" idx="4294967295"/>
          </p:nvPr>
        </p:nvSpPr>
        <p:spPr>
          <a:xfrm>
            <a:off x="1940972" y="437538"/>
            <a:ext cx="10515600" cy="1325563"/>
          </a:xfrm>
        </p:spPr>
        <p:txBody>
          <a:bodyPr>
            <a:normAutofit fontScale="90000"/>
          </a:bodyPr>
          <a:lstStyle/>
          <a:p>
            <a:r>
              <a:rPr kumimoji="0" lang="en-US" sz="4400" b="1" i="0" u="none" strike="noStrike" kern="1200" cap="none" spc="0" normalizeH="0" baseline="0" noProof="0" dirty="0">
                <a:ln w="0"/>
                <a:solidFill>
                  <a:srgbClr val="4472C4">
                    <a:lumMod val="50000"/>
                  </a:srgbClr>
                </a:solidFill>
                <a:effectLst/>
                <a:uLnTx/>
                <a:uFillTx/>
                <a:latin typeface="Times New Roman" panose="02020603050405020304" pitchFamily="18" charset="0"/>
                <a:cs typeface="Times New Roman" panose="02020603050405020304" pitchFamily="18" charset="0"/>
              </a:rPr>
              <a:t>Topics Covered Through Early Childhood Coordinators  Institute </a:t>
            </a:r>
            <a:br>
              <a:rPr kumimoji="0" lang="en-US" sz="4400" b="1" i="0" u="none" strike="noStrike" kern="1200" cap="none" spc="0" normalizeH="0" baseline="0" noProof="0" dirty="0">
                <a:ln w="0"/>
                <a:solidFill>
                  <a:srgbClr val="4472C4">
                    <a:lumMod val="50000"/>
                  </a:srgbClr>
                </a:solidFill>
                <a:effectLst/>
                <a:uLnTx/>
                <a:uFillTx/>
                <a:latin typeface="Times New Roman" panose="02020603050405020304" pitchFamily="18" charset="0"/>
                <a:cs typeface="Times New Roman" panose="02020603050405020304" pitchFamily="18" charset="0"/>
              </a:rPr>
            </a:br>
            <a:endParaRPr lang="en-US" dirty="0"/>
          </a:p>
        </p:txBody>
      </p:sp>
      <p:sp>
        <p:nvSpPr>
          <p:cNvPr id="8" name="Arrow: Pentagon 7">
            <a:extLst>
              <a:ext uri="{FF2B5EF4-FFF2-40B4-BE49-F238E27FC236}">
                <a16:creationId xmlns:a16="http://schemas.microsoft.com/office/drawing/2014/main" id="{0EAE35B8-44D8-93BC-4EF7-A16420066906}"/>
              </a:ext>
            </a:extLst>
          </p:cNvPr>
          <p:cNvSpPr/>
          <p:nvPr/>
        </p:nvSpPr>
        <p:spPr>
          <a:xfrm rot="5400000">
            <a:off x="-176303" y="448851"/>
            <a:ext cx="2307774" cy="1410071"/>
          </a:xfrm>
          <a:prstGeom prst="homePlate">
            <a:avLst/>
          </a:prstGeom>
        </p:spPr>
        <p:style>
          <a:lnRef idx="1">
            <a:schemeClr val="accent2"/>
          </a:lnRef>
          <a:fillRef idx="2">
            <a:schemeClr val="accent2"/>
          </a:fillRef>
          <a:effectRef idx="1">
            <a:schemeClr val="accent2"/>
          </a:effectRef>
          <a:fontRef idx="minor">
            <a:schemeClr val="dk1"/>
          </a:fontRef>
        </p:style>
        <p:txBody>
          <a:bodyPr vert="vert270" rtlCol="0" anchor="ctr"/>
          <a:lstStyle/>
          <a:p>
            <a:pPr algn="ctr"/>
            <a:r>
              <a:rPr lang="en-US" sz="1200" b="1" i="0" dirty="0">
                <a:effectLst/>
                <a:latin typeface="Arial" panose="020B0604020202020204" pitchFamily="34" charset="0"/>
                <a:cs typeface="Arial" panose="020B0604020202020204" pitchFamily="34" charset="0"/>
              </a:rPr>
              <a:t>Alignment to </a:t>
            </a:r>
            <a:r>
              <a:rPr lang="en-US" sz="1200" b="1" dirty="0">
                <a:latin typeface="Arial" panose="020B0604020202020204" pitchFamily="34" charset="0"/>
                <a:cs typeface="Arial" panose="020B0604020202020204" pitchFamily="34" charset="0"/>
              </a:rPr>
              <a:t>Special Education Strategic Priority #VI</a:t>
            </a:r>
            <a:r>
              <a:rPr lang="en-US" sz="1200" b="1" i="0" dirty="0">
                <a:effectLst/>
                <a:latin typeface="Arial" panose="020B0604020202020204" pitchFamily="34" charset="0"/>
                <a:cs typeface="Arial" panose="020B0604020202020204" pitchFamily="34" charset="0"/>
              </a:rPr>
              <a:t>:</a:t>
            </a:r>
            <a:endParaRPr lang="en-US" sz="1200" dirty="0">
              <a:effectLst/>
              <a:latin typeface="Arial" panose="020B0604020202020204" pitchFamily="34" charset="0"/>
              <a:cs typeface="Arial" panose="020B0604020202020204" pitchFamily="34" charset="0"/>
            </a:endParaRPr>
          </a:p>
          <a:p>
            <a:pPr algn="ctr"/>
            <a:r>
              <a:rPr lang="en-US" sz="1200" i="1" dirty="0">
                <a:latin typeface="Arial" panose="020B0604020202020204" pitchFamily="34" charset="0"/>
                <a:cs typeface="Arial" panose="020B0604020202020204" pitchFamily="34" charset="0"/>
              </a:rPr>
              <a:t>Provide high-quality, data-driven, and aligned TA, PD, and Support for LEAs. </a:t>
            </a:r>
            <a:endParaRPr lang="en-US" sz="1200" dirty="0">
              <a:effectLst/>
              <a:latin typeface="Arial" panose="020B0604020202020204" pitchFamily="34" charset="0"/>
              <a:cs typeface="Arial" panose="020B0604020202020204" pitchFamily="34" charset="0"/>
            </a:endParaRPr>
          </a:p>
          <a:p>
            <a:pPr algn="ctr"/>
            <a:endParaRPr lang="en-US" dirty="0"/>
          </a:p>
        </p:txBody>
      </p:sp>
      <p:sp>
        <p:nvSpPr>
          <p:cNvPr id="7" name="TextBox 6">
            <a:extLst>
              <a:ext uri="{FF2B5EF4-FFF2-40B4-BE49-F238E27FC236}">
                <a16:creationId xmlns:a16="http://schemas.microsoft.com/office/drawing/2014/main" id="{06317CA1-64F7-E6DF-6653-9A00929C740C}"/>
              </a:ext>
            </a:extLst>
          </p:cNvPr>
          <p:cNvSpPr txBox="1"/>
          <p:nvPr/>
        </p:nvSpPr>
        <p:spPr>
          <a:xfrm>
            <a:off x="530901" y="1763101"/>
            <a:ext cx="11388551" cy="3852337"/>
          </a:xfrm>
          <a:prstGeom prst="rect">
            <a:avLst/>
          </a:prstGeom>
          <a:noFill/>
        </p:spPr>
        <p:txBody>
          <a:bodyPr wrap="square" lIns="91440" tIns="45720" rIns="91440" bIns="45720" anchor="t">
            <a:spAutoFit/>
          </a:bodyPr>
          <a:lstStyle/>
          <a:p>
            <a:pPr algn="ctr"/>
            <a:endParaRPr lang="en-US" sz="2800" b="1" dirty="0">
              <a:ln w="0"/>
              <a:solidFill>
                <a:srgbClr val="4472C4">
                  <a:lumMod val="50000"/>
                </a:srgbClr>
              </a:solidFill>
              <a:latin typeface="Times New Roman" panose="02020603050405020304" pitchFamily="18" charset="0"/>
              <a:cs typeface="Times New Roman" panose="02020603050405020304" pitchFamily="18" charset="0"/>
            </a:endParaRPr>
          </a:p>
          <a:p>
            <a:pPr algn="ctr"/>
            <a:endParaRPr lang="en-US" sz="2800" b="1" dirty="0">
              <a:ln w="0"/>
              <a:solidFill>
                <a:srgbClr val="4472C4">
                  <a:lumMod val="50000"/>
                </a:srgbClr>
              </a:solidFill>
              <a:latin typeface="Times New Roman" panose="02020603050405020304" pitchFamily="18" charset="0"/>
              <a:cs typeface="Times New Roman" panose="02020603050405020304" pitchFamily="18" charset="0"/>
            </a:endParaRPr>
          </a:p>
          <a:p>
            <a:pPr algn="ctr"/>
            <a:endParaRPr lang="en-US" dirty="0">
              <a:solidFill>
                <a:srgbClr val="101D34"/>
              </a:solidFill>
              <a:latin typeface="Quattrocento Sans" panose="020B0502050000020003" pitchFamily="34" charset="0"/>
            </a:endParaRPr>
          </a:p>
          <a:p>
            <a:pPr rtl="0" fontAlgn="base">
              <a:spcBef>
                <a:spcPts val="1000"/>
              </a:spcBef>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Leadership and systems change </a:t>
            </a:r>
          </a:p>
          <a:p>
            <a:pPr rtl="0" fontAlgn="base">
              <a:spcBef>
                <a:spcPts val="1000"/>
              </a:spcBef>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Special education laws and regulations </a:t>
            </a:r>
          </a:p>
          <a:p>
            <a:pPr rtl="0" fontAlgn="base">
              <a:spcBef>
                <a:spcPts val="1000"/>
              </a:spcBef>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Results-driven accountability</a:t>
            </a:r>
          </a:p>
          <a:p>
            <a:pPr rtl="0" fontAlgn="base">
              <a:spcBef>
                <a:spcPts val="1000"/>
              </a:spcBef>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 Federal indicator of child outcomes</a:t>
            </a:r>
          </a:p>
          <a:p>
            <a:pPr rtl="0" fontAlgn="base">
              <a:spcBef>
                <a:spcPts val="1000"/>
              </a:spcBef>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Child find </a:t>
            </a:r>
          </a:p>
          <a:p>
            <a:pPr rtl="0" fontAlgn="base">
              <a:spcBef>
                <a:spcPts val="1000"/>
              </a:spcBef>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IEP development </a:t>
            </a:r>
          </a:p>
          <a:p>
            <a:pPr rtl="0" fontAlgn="base">
              <a:spcBef>
                <a:spcPts val="1000"/>
              </a:spcBef>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Least restrictive environment, and more </a:t>
            </a:r>
          </a:p>
        </p:txBody>
      </p:sp>
      <p:sp>
        <p:nvSpPr>
          <p:cNvPr id="2" name="TextBox 1">
            <a:extLst>
              <a:ext uri="{FF2B5EF4-FFF2-40B4-BE49-F238E27FC236}">
                <a16:creationId xmlns:a16="http://schemas.microsoft.com/office/drawing/2014/main" id="{A8B6AF22-6FE1-A24B-4000-F2FD2927BFCF}"/>
              </a:ext>
              <a:ext uri="{C183D7F6-B498-43B3-948B-1728B52AA6E4}">
                <adec:decorative xmlns:adec="http://schemas.microsoft.com/office/drawing/2017/decorative" val="1"/>
              </a:ext>
            </a:extLst>
          </p:cNvPr>
          <p:cNvSpPr txBox="1"/>
          <p:nvPr/>
        </p:nvSpPr>
        <p:spPr>
          <a:xfrm>
            <a:off x="530900" y="2307774"/>
            <a:ext cx="11130199" cy="459700"/>
          </a:xfrm>
          <a:prstGeom prst="roundRect">
            <a:avLst/>
          </a:prstGeom>
          <a:solidFill>
            <a:schemeClr val="accent4"/>
          </a:solidFill>
        </p:spPr>
        <p:txBody>
          <a:bodyPr wrap="square">
            <a:spAutoFit/>
          </a:bodyPr>
          <a:lstStyle/>
          <a:p>
            <a:pPr lvl="1" algn="ctr">
              <a:defRPr/>
            </a:pPr>
            <a:r>
              <a:rPr lang="en-US" sz="2100" dirty="0">
                <a:solidFill>
                  <a:prstClr val="black"/>
                </a:solidFill>
                <a:latin typeface="Calibri" panose="020F0502020204030204"/>
                <a:cs typeface="Arial" panose="020B0604020202020204" pitchFamily="34" charset="0"/>
              </a:rPr>
              <a:t> </a:t>
            </a:r>
            <a:r>
              <a:rPr kumimoji="0" lang="en-US" sz="210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p>
        </p:txBody>
      </p:sp>
    </p:spTree>
    <p:extLst>
      <p:ext uri="{BB962C8B-B14F-4D97-AF65-F5344CB8AC3E}">
        <p14:creationId xmlns:p14="http://schemas.microsoft.com/office/powerpoint/2010/main" val="10140923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otalTime>53</TotalTime>
  <Words>338</Words>
  <Application>Microsoft Office PowerPoint</Application>
  <PresentationFormat>Widescreen</PresentationFormat>
  <Paragraphs>38</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Aptos</vt:lpstr>
      <vt:lpstr>Aptos Display</vt:lpstr>
      <vt:lpstr>Arial</vt:lpstr>
      <vt:lpstr>Calibri</vt:lpstr>
      <vt:lpstr>Quattrocento Sans</vt:lpstr>
      <vt:lpstr>Symbol</vt:lpstr>
      <vt:lpstr>Times New Roman</vt:lpstr>
      <vt:lpstr>Office Theme</vt:lpstr>
      <vt:lpstr> Special Education Early Childhood Coordinators Institute </vt:lpstr>
      <vt:lpstr>Topics Covered Through Early Childhood Coordinators  Institute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At-A-Glance: Special Education Early Childhood Coordinators Institute</dc:title>
  <dc:creator>DESE</dc:creator>
  <cp:lastModifiedBy>Zou, Dong (EOE)</cp:lastModifiedBy>
  <cp:revision>8</cp:revision>
  <dcterms:created xsi:type="dcterms:W3CDTF">2024-11-20T14:11:43Z</dcterms:created>
  <dcterms:modified xsi:type="dcterms:W3CDTF">2025-05-28T21:42:05Z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May 28 2025 12:00AM</vt:lpwstr>
  </property>
</Properties>
</file>