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99" r:id="rId2"/>
    <p:sldId id="302"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447" autoAdjust="0"/>
  </p:normalViewPr>
  <p:slideViewPr>
    <p:cSldViewPr snapToGrid="0">
      <p:cViewPr varScale="1">
        <p:scale>
          <a:sx n="82" d="100"/>
          <a:sy n="82" d="100"/>
        </p:scale>
        <p:origin x="114" y="9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8495EA-95EB-4FC0-9122-FD8DEC75E7A3}" type="datetimeFigureOut">
              <a:rPr lang="en-US" smtClean="0"/>
              <a:t>5/28/2025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EDFD38-BC56-42E4-ABBC-DCA89C57A1CA}" type="slidenum">
              <a:rPr lang="en-US" smtClean="0"/>
              <a:t>‹#›</a:t>
            </a:fld>
            <a:endParaRPr lang="en-US"/>
          </a:p>
        </p:txBody>
      </p:sp>
    </p:spTree>
    <p:extLst>
      <p:ext uri="{BB962C8B-B14F-4D97-AF65-F5344CB8AC3E}">
        <p14:creationId xmlns:p14="http://schemas.microsoft.com/office/powerpoint/2010/main" val="4165481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284ee5ce89c_2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 name="Google Shape;252;g284ee5ce89c_2_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endParaRPr lang="en-US" dirty="0">
              <a:ea typeface="Calibri"/>
              <a:cs typeface="Calibri"/>
            </a:endParaRPr>
          </a:p>
          <a:p>
            <a:endParaRPr lang="en-US" dirty="0">
              <a:ea typeface="Calibri"/>
              <a:cs typeface="Calibri"/>
            </a:endParaRPr>
          </a:p>
        </p:txBody>
      </p:sp>
      <p:sp>
        <p:nvSpPr>
          <p:cNvPr id="253" name="Google Shape;253;g284ee5ce89c_2_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667915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a:extLst>
            <a:ext uri="{FF2B5EF4-FFF2-40B4-BE49-F238E27FC236}">
              <a16:creationId xmlns:a16="http://schemas.microsoft.com/office/drawing/2014/main" id="{3A302EC6-3170-6039-9B6E-33EF04BE383A}"/>
            </a:ext>
          </a:extLst>
        </p:cNvPr>
        <p:cNvGrpSpPr/>
        <p:nvPr/>
      </p:nvGrpSpPr>
      <p:grpSpPr>
        <a:xfrm>
          <a:off x="0" y="0"/>
          <a:ext cx="0" cy="0"/>
          <a:chOff x="0" y="0"/>
          <a:chExt cx="0" cy="0"/>
        </a:xfrm>
      </p:grpSpPr>
      <p:sp>
        <p:nvSpPr>
          <p:cNvPr id="251" name="Google Shape;251;g284ee5ce89c_2_8:notes">
            <a:extLst>
              <a:ext uri="{FF2B5EF4-FFF2-40B4-BE49-F238E27FC236}">
                <a16:creationId xmlns:a16="http://schemas.microsoft.com/office/drawing/2014/main" id="{E1313B03-2459-3991-5848-724676060B0D}"/>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 name="Google Shape;252;g284ee5ce89c_2_8:notes">
            <a:extLst>
              <a:ext uri="{FF2B5EF4-FFF2-40B4-BE49-F238E27FC236}">
                <a16:creationId xmlns:a16="http://schemas.microsoft.com/office/drawing/2014/main" id="{938F9FF4-09E0-3B7C-7B56-FD4787F74965}"/>
              </a:ext>
            </a:extLst>
          </p:cNvPr>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lang="en-US">
              <a:ea typeface="Calibri"/>
              <a:cs typeface="Calibri"/>
            </a:endParaRPr>
          </a:p>
          <a:p>
            <a:endParaRPr lang="en-US" dirty="0">
              <a:ea typeface="Calibri"/>
              <a:cs typeface="Calibri"/>
            </a:endParaRPr>
          </a:p>
          <a:p>
            <a:endParaRPr lang="en-US" dirty="0">
              <a:ea typeface="Calibri"/>
              <a:cs typeface="Calibri"/>
            </a:endParaRPr>
          </a:p>
        </p:txBody>
      </p:sp>
      <p:sp>
        <p:nvSpPr>
          <p:cNvPr id="253" name="Google Shape;253;g284ee5ce89c_2_8:notes">
            <a:extLst>
              <a:ext uri="{FF2B5EF4-FFF2-40B4-BE49-F238E27FC236}">
                <a16:creationId xmlns:a16="http://schemas.microsoft.com/office/drawing/2014/main" id="{B27159AF-C814-6E82-60C9-DBF9EB93281C}"/>
              </a:ext>
            </a:extLst>
          </p:cNvPr>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915825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66D62-BD06-AD0D-8633-6B2E394534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9AFB16-A858-CA94-C51B-609E7DF939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6A43D97-14A9-EAFD-FB3C-F5E658B840B9}"/>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5" name="Footer Placeholder 4">
            <a:extLst>
              <a:ext uri="{FF2B5EF4-FFF2-40B4-BE49-F238E27FC236}">
                <a16:creationId xmlns:a16="http://schemas.microsoft.com/office/drawing/2014/main" id="{134C732D-6558-B4CE-5062-1A5D5EC19F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5EFD35-D1AA-AF9D-6C74-50BE154031A9}"/>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792910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E1256-B82E-ECC3-A998-4B5F9D2E0D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6FBDC4-7F39-7FA6-993A-8458DCB43F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0DF642-0D3A-2C02-61A3-5D0D153E5D94}"/>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5" name="Footer Placeholder 4">
            <a:extLst>
              <a:ext uri="{FF2B5EF4-FFF2-40B4-BE49-F238E27FC236}">
                <a16:creationId xmlns:a16="http://schemas.microsoft.com/office/drawing/2014/main" id="{9C907694-18E5-4946-AC0C-E47F10E5A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BF338A-E7EE-24C3-67A6-B7CCF2A5547B}"/>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1069434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40BD2D-74C8-CCD0-CCEF-034A2B5072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A0FFCC-4BCA-E960-AE62-B187D00327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9D3B6C-2F00-C9D5-A659-24584C6E1157}"/>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5" name="Footer Placeholder 4">
            <a:extLst>
              <a:ext uri="{FF2B5EF4-FFF2-40B4-BE49-F238E27FC236}">
                <a16:creationId xmlns:a16="http://schemas.microsoft.com/office/drawing/2014/main" id="{1EB3D9BD-1F32-8CC4-E4A4-3807133383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927EA9-6364-E0B8-95E3-853AD41FE3AC}"/>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3150070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EAA60-1BEE-9B6B-4D3F-EBB4532038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805995-5D0D-4FC3-075D-C62CDF372F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9343B7-6664-8B0F-4EF8-7E62B6F6BB5C}"/>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5" name="Footer Placeholder 4">
            <a:extLst>
              <a:ext uri="{FF2B5EF4-FFF2-40B4-BE49-F238E27FC236}">
                <a16:creationId xmlns:a16="http://schemas.microsoft.com/office/drawing/2014/main" id="{E73C87F6-3646-CDC9-A06F-894A1A7C8B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B30C33-5810-10DE-0D0D-FACF796F3493}"/>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3818781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F49A5-726A-78DF-4868-45EB776546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915868E-428D-EEEF-1E1C-DF3EEDD1DFE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E1D29B-4084-9C5D-BDBC-B4170EFCC943}"/>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5" name="Footer Placeholder 4">
            <a:extLst>
              <a:ext uri="{FF2B5EF4-FFF2-40B4-BE49-F238E27FC236}">
                <a16:creationId xmlns:a16="http://schemas.microsoft.com/office/drawing/2014/main" id="{35B80919-132D-7E52-66B3-CED9C01F88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BE91CB-6FF2-5166-4CC5-B1025FA9CE77}"/>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89480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2C03-C248-DAC4-5620-95A0010E90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35F785-4910-8C3D-2D07-5044527597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C398D8B-9606-0CA1-7519-98563D35DE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82FFCED-4387-4A48-12B9-DA9022EAE942}"/>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6" name="Footer Placeholder 5">
            <a:extLst>
              <a:ext uri="{FF2B5EF4-FFF2-40B4-BE49-F238E27FC236}">
                <a16:creationId xmlns:a16="http://schemas.microsoft.com/office/drawing/2014/main" id="{A89DECA2-C1AC-82BF-C3F7-DA0FA9500D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548468-E79A-1345-2CE4-A1CD7481285C}"/>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1927481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9ACA3-A3E6-2108-BC8E-0511F4B9F5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54339E-B742-F56F-3760-81EBEB3685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422D0C-B04F-C6F0-6886-E4F705F6FC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A54129-5F77-D37B-68D4-160BF84CBD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D164A7-310E-E52C-499A-785C5A962A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7C37A3-04B7-48B7-556E-94FCB5444569}"/>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8" name="Footer Placeholder 7">
            <a:extLst>
              <a:ext uri="{FF2B5EF4-FFF2-40B4-BE49-F238E27FC236}">
                <a16:creationId xmlns:a16="http://schemas.microsoft.com/office/drawing/2014/main" id="{7AE9A675-4661-8F53-2141-6DE95ADD43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DD21E5-2FE8-FC76-1568-7B84AA3AB88D}"/>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2802224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761F8-D5EE-3DAE-96B1-6BC2D85D19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677E25-A1BB-5FED-97A2-D42A2FA276B2}"/>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4" name="Footer Placeholder 3">
            <a:extLst>
              <a:ext uri="{FF2B5EF4-FFF2-40B4-BE49-F238E27FC236}">
                <a16:creationId xmlns:a16="http://schemas.microsoft.com/office/drawing/2014/main" id="{09D03E01-6510-D932-3461-035B32AE1FD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FC76BA0-700D-FD0A-7682-8DBC38051450}"/>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3715838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43EBFD-13A1-C057-CDDE-7E9AA307C31E}"/>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3" name="Footer Placeholder 2">
            <a:extLst>
              <a:ext uri="{FF2B5EF4-FFF2-40B4-BE49-F238E27FC236}">
                <a16:creationId xmlns:a16="http://schemas.microsoft.com/office/drawing/2014/main" id="{F9699A8F-3F3E-7C68-E8E9-698BB43F8FE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118279-08A1-5C22-4D5C-B8695ADC4829}"/>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2200766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3BEFB-E0D3-00C8-8696-6F401E0322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7B5368-8EB3-6431-2B16-E59B5A8BFE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1A11ED9-B939-AB09-0759-393DFC5B93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463DAC-2611-AFEC-2205-F9AAC414ADDC}"/>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6" name="Footer Placeholder 5">
            <a:extLst>
              <a:ext uri="{FF2B5EF4-FFF2-40B4-BE49-F238E27FC236}">
                <a16:creationId xmlns:a16="http://schemas.microsoft.com/office/drawing/2014/main" id="{70314438-3F7E-5C00-F1F2-3CD62293FA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0B5838-BCA5-3CCA-A2F2-396DD5477D22}"/>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3259984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ACBD9-AADC-7B74-A07F-03418860C2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714265-0696-B010-DBD3-E306A0B43D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675AF5-3098-1EE5-1251-82F442A4AB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3C2FAB-48CD-2D58-463B-E67C2E01381F}"/>
              </a:ext>
            </a:extLst>
          </p:cNvPr>
          <p:cNvSpPr>
            <a:spLocks noGrp="1"/>
          </p:cNvSpPr>
          <p:nvPr>
            <p:ph type="dt" sz="half" idx="10"/>
          </p:nvPr>
        </p:nvSpPr>
        <p:spPr/>
        <p:txBody>
          <a:bodyPr/>
          <a:lstStyle/>
          <a:p>
            <a:fld id="{01B8BBE8-BFAB-4E6C-B400-C512E76C9529}" type="datetimeFigureOut">
              <a:rPr lang="en-US" smtClean="0"/>
              <a:t>5/28/2025</a:t>
            </a:fld>
            <a:endParaRPr lang="en-US"/>
          </a:p>
        </p:txBody>
      </p:sp>
      <p:sp>
        <p:nvSpPr>
          <p:cNvPr id="6" name="Footer Placeholder 5">
            <a:extLst>
              <a:ext uri="{FF2B5EF4-FFF2-40B4-BE49-F238E27FC236}">
                <a16:creationId xmlns:a16="http://schemas.microsoft.com/office/drawing/2014/main" id="{93D40199-2F6D-344C-6996-646D7EBB95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08A2B6-B282-321E-5033-F6B0DD559F60}"/>
              </a:ext>
            </a:extLst>
          </p:cNvPr>
          <p:cNvSpPr>
            <a:spLocks noGrp="1"/>
          </p:cNvSpPr>
          <p:nvPr>
            <p:ph type="sldNum" sz="quarter" idx="12"/>
          </p:nvPr>
        </p:nvSpPr>
        <p:spPr/>
        <p:txBody>
          <a:bodyPr/>
          <a:lstStyle/>
          <a:p>
            <a:fld id="{94449712-EF68-48E4-AE16-E135FB9D6230}" type="slidenum">
              <a:rPr lang="en-US" smtClean="0"/>
              <a:t>‹#›</a:t>
            </a:fld>
            <a:endParaRPr lang="en-US"/>
          </a:p>
        </p:txBody>
      </p:sp>
    </p:spTree>
    <p:extLst>
      <p:ext uri="{BB962C8B-B14F-4D97-AF65-F5344CB8AC3E}">
        <p14:creationId xmlns:p14="http://schemas.microsoft.com/office/powerpoint/2010/main" val="1027838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8D304B-34F0-DB47-A0AA-68767721C8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E2E2C8-00C3-19F2-6EDF-5E36BB2519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811387-EE62-C85B-0772-97075FE833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1B8BBE8-BFAB-4E6C-B400-C512E76C9529}" type="datetimeFigureOut">
              <a:rPr lang="en-US" smtClean="0"/>
              <a:t>5/28/2025</a:t>
            </a:fld>
            <a:endParaRPr lang="en-US"/>
          </a:p>
        </p:txBody>
      </p:sp>
      <p:sp>
        <p:nvSpPr>
          <p:cNvPr id="5" name="Footer Placeholder 4">
            <a:extLst>
              <a:ext uri="{FF2B5EF4-FFF2-40B4-BE49-F238E27FC236}">
                <a16:creationId xmlns:a16="http://schemas.microsoft.com/office/drawing/2014/main" id="{A3CA3E79-F3AC-C059-CD8C-7E1F7F0E73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7D662E0-A3B6-B423-DAEC-8663D4D7C7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4449712-EF68-48E4-AE16-E135FB9D6230}" type="slidenum">
              <a:rPr lang="en-US" smtClean="0"/>
              <a:t>‹#›</a:t>
            </a:fld>
            <a:endParaRPr lang="en-US"/>
          </a:p>
        </p:txBody>
      </p:sp>
    </p:spTree>
    <p:extLst>
      <p:ext uri="{BB962C8B-B14F-4D97-AF65-F5344CB8AC3E}">
        <p14:creationId xmlns:p14="http://schemas.microsoft.com/office/powerpoint/2010/main" val="230935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7" name="TextBox 6">
            <a:extLst>
              <a:ext uri="{FF2B5EF4-FFF2-40B4-BE49-F238E27FC236}">
                <a16:creationId xmlns:a16="http://schemas.microsoft.com/office/drawing/2014/main" id="{69AF8331-7AD8-4A94-A072-CFF8F9350812}"/>
              </a:ext>
            </a:extLst>
          </p:cNvPr>
          <p:cNvSpPr txBox="1"/>
          <p:nvPr/>
        </p:nvSpPr>
        <p:spPr>
          <a:xfrm>
            <a:off x="468494" y="491536"/>
            <a:ext cx="11255012" cy="6176691"/>
          </a:xfrm>
          <a:prstGeom prst="rect">
            <a:avLst/>
          </a:prstGeom>
          <a:noFill/>
        </p:spPr>
        <p:txBody>
          <a:bodyPr wrap="square" lIns="91440" tIns="45720" rIns="91440" bIns="45720" anchor="t">
            <a:spAutoFit/>
          </a:bodyPr>
          <a:lstStyle/>
          <a:p>
            <a:pPr algn="ctr"/>
            <a:r>
              <a:rPr kumimoji="0" lang="en-US" sz="2800" b="1" i="0" u="none" strike="noStrike" kern="1200" cap="none" spc="0" normalizeH="0" baseline="0" noProof="0" dirty="0">
                <a:ln w="0"/>
                <a:solidFill>
                  <a:srgbClr val="4472C4">
                    <a:lumMod val="50000"/>
                  </a:srgbClr>
                </a:solidFill>
                <a:effectLst/>
                <a:uLnTx/>
                <a:uFillTx/>
                <a:latin typeface="Times New Roman" panose="02020603050405020304" pitchFamily="18" charset="0"/>
                <a:cs typeface="Times New Roman" panose="02020603050405020304" pitchFamily="18" charset="0"/>
              </a:rPr>
              <a:t>Special Education </a:t>
            </a:r>
            <a:r>
              <a:rPr lang="en-US" sz="2800" b="1" dirty="0">
                <a:ln w="0"/>
                <a:solidFill>
                  <a:srgbClr val="4472C4">
                    <a:lumMod val="50000"/>
                  </a:srgbClr>
                </a:solidFill>
                <a:latin typeface="Times New Roman" panose="02020603050405020304" pitchFamily="18" charset="0"/>
                <a:cs typeface="Times New Roman" panose="02020603050405020304" pitchFamily="18" charset="0"/>
              </a:rPr>
              <a:t>Directors Institute</a:t>
            </a:r>
            <a:endParaRPr kumimoji="0" lang="en-US" sz="2800" b="1" i="0" u="none" strike="noStrike" kern="1200" cap="none" spc="0" normalizeH="0" baseline="0" noProof="0" dirty="0">
              <a:ln w="0"/>
              <a:solidFill>
                <a:srgbClr val="4472C4">
                  <a:lumMod val="50000"/>
                </a:srgbClr>
              </a:solidFill>
              <a:effectLst/>
              <a:uLnTx/>
              <a:uFillTx/>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r>
              <a:rPr lang="en-US" sz="1200" dirty="0"/>
              <a:t>The Special Education Directors Institute is designed to enhance the knowledge of special education directors. The institute’s focus is to enrich problem-solving solutions to the challenging roles and responsibilities of an administrator, through the lens of special education. Throughout this institute, the participants will develop a deeper understanding of using data collection and analysis to support district-wide and programmatic systems for change. This institute will increase special education administrators’ knowledge in sustaining relationships between central office administration, building staff, and family and community partnerships. The institute will walk through legal requirements pertaining to special education. </a:t>
            </a:r>
            <a:endParaRPr lang="en-US" sz="1200" dirty="0">
              <a:ea typeface="Calibri"/>
              <a:cs typeface="Calibri"/>
            </a:endParaRPr>
          </a:p>
          <a:p>
            <a:endParaRPr lang="en-US" sz="1200" i="1" dirty="0">
              <a:latin typeface="Times New Roman" panose="02020603050405020304" pitchFamily="18" charset="0"/>
              <a:cs typeface="Times New Roman" panose="02020603050405020304" pitchFamily="18" charset="0"/>
            </a:endParaRPr>
          </a:p>
          <a:p>
            <a:endParaRPr lang="en-US" sz="1200" i="1" dirty="0">
              <a:latin typeface="Times New Roman" panose="02020603050405020304" pitchFamily="18" charset="0"/>
              <a:cs typeface="Times New Roman" panose="02020603050405020304" pitchFamily="18" charset="0"/>
            </a:endParaRPr>
          </a:p>
          <a:p>
            <a:endParaRPr lang="en-US" sz="2000" i="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0" marR="0">
              <a:lnSpc>
                <a:spcPct val="107000"/>
              </a:lnSpc>
              <a:spcAft>
                <a:spcPts val="800"/>
              </a:spcAf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Participants will learn to:</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Identify strategies for collaborating with the central office and building-based administration to meet the needs of all students.</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Develop tiered systems of positive behavioral supports and interventions to support diverse learners.</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Develop strategies for effectively and productively evaluating special education programs and educators, promoting the least restrictive environments for students while maintaining fiscal responsibility.</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Create models of utilizing Universal Design within IEP development and implementation, through an eye </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for equitable practices.</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Reinforce the significance of utilizing the Educator Effectiveness Guidebook for Inclusive Practice as part </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of an evaluation process.</a:t>
            </a:r>
          </a:p>
        </p:txBody>
      </p:sp>
      <p:sp>
        <p:nvSpPr>
          <p:cNvPr id="2" name="Title 1">
            <a:extLst>
              <a:ext uri="{FF2B5EF4-FFF2-40B4-BE49-F238E27FC236}">
                <a16:creationId xmlns:a16="http://schemas.microsoft.com/office/drawing/2014/main" id="{615E1304-BE22-5388-F767-1E92612D7E64}"/>
              </a:ext>
            </a:extLst>
          </p:cNvPr>
          <p:cNvSpPr txBox="1">
            <a:spLocks noGrp="1"/>
          </p:cNvSpPr>
          <p:nvPr>
            <p:ph type="title" idx="4294967295"/>
          </p:nvPr>
        </p:nvSpPr>
        <p:spPr>
          <a:xfrm>
            <a:off x="468494" y="1668320"/>
            <a:ext cx="11130199" cy="459700"/>
          </a:xfrm>
          <a:prstGeom prst="roundRect">
            <a:avLst/>
          </a:prstGeom>
          <a:solidFill>
            <a:schemeClr val="accent4"/>
          </a:solid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marR="0" lvl="1" indent="0" algn="ctr" defTabSz="9144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Program Description  </a:t>
            </a:r>
          </a:p>
        </p:txBody>
      </p:sp>
      <p:sp>
        <p:nvSpPr>
          <p:cNvPr id="3" name="Rectangle: Rounded Corners 2">
            <a:extLst>
              <a:ext uri="{FF2B5EF4-FFF2-40B4-BE49-F238E27FC236}">
                <a16:creationId xmlns:a16="http://schemas.microsoft.com/office/drawing/2014/main" id="{9D5C7451-7572-1AF9-C738-CBD21E298B47}"/>
              </a:ext>
            </a:extLst>
          </p:cNvPr>
          <p:cNvSpPr/>
          <p:nvPr/>
        </p:nvSpPr>
        <p:spPr>
          <a:xfrm>
            <a:off x="272551" y="3304804"/>
            <a:ext cx="11005386" cy="660912"/>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tx1"/>
                </a:solidFill>
                <a:latin typeface="Calibri" panose="020F0502020204030204"/>
                <a:ea typeface="Calibri" panose="020F0502020204030204"/>
                <a:cs typeface="Arial" panose="020B0604020202020204" pitchFamily="34" charset="0"/>
              </a:rPr>
              <a:t>     Goals/Outcomes</a:t>
            </a:r>
            <a:endParaRPr kumimoji="0" lang="en-US" b="1"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endParaRPr>
          </a:p>
        </p:txBody>
      </p:sp>
      <p:sp>
        <p:nvSpPr>
          <p:cNvPr id="8" name="Arrow: Pentagon 7">
            <a:extLst>
              <a:ext uri="{FF2B5EF4-FFF2-40B4-BE49-F238E27FC236}">
                <a16:creationId xmlns:a16="http://schemas.microsoft.com/office/drawing/2014/main" id="{C9794424-3E8C-157B-3624-FF59BD766411}"/>
              </a:ext>
            </a:extLst>
          </p:cNvPr>
          <p:cNvSpPr/>
          <p:nvPr/>
        </p:nvSpPr>
        <p:spPr>
          <a:xfrm rot="5400000">
            <a:off x="-176303" y="448851"/>
            <a:ext cx="2307774" cy="1410071"/>
          </a:xfrm>
          <a:prstGeom prst="homePlate">
            <a:avLst/>
          </a:prstGeom>
        </p:spPr>
        <p:style>
          <a:lnRef idx="1">
            <a:schemeClr val="accent2"/>
          </a:lnRef>
          <a:fillRef idx="2">
            <a:schemeClr val="accent2"/>
          </a:fillRef>
          <a:effectRef idx="1">
            <a:schemeClr val="accent2"/>
          </a:effectRef>
          <a:fontRef idx="minor">
            <a:schemeClr val="dk1"/>
          </a:fontRef>
        </p:style>
        <p:txBody>
          <a:bodyPr vert="vert270" rtlCol="0" anchor="ctr"/>
          <a:lstStyle/>
          <a:p>
            <a:pPr algn="ctr"/>
            <a:r>
              <a:rPr lang="en-US" sz="1200" b="1" i="0" dirty="0">
                <a:effectLst/>
                <a:latin typeface="Arial" panose="020B0604020202020204" pitchFamily="34" charset="0"/>
                <a:cs typeface="Arial" panose="020B0604020202020204" pitchFamily="34" charset="0"/>
              </a:rPr>
              <a:t>Alignment to </a:t>
            </a:r>
            <a:r>
              <a:rPr lang="en-US" sz="1200" b="1" dirty="0">
                <a:latin typeface="Arial" panose="020B0604020202020204" pitchFamily="34" charset="0"/>
                <a:cs typeface="Arial" panose="020B0604020202020204" pitchFamily="34" charset="0"/>
              </a:rPr>
              <a:t>Special Education Strategic Priority #VI</a:t>
            </a:r>
            <a:r>
              <a:rPr lang="en-US" sz="1200" b="1" i="0" dirty="0">
                <a:effectLst/>
                <a:latin typeface="Arial" panose="020B0604020202020204" pitchFamily="34" charset="0"/>
                <a:cs typeface="Arial" panose="020B0604020202020204" pitchFamily="34" charset="0"/>
              </a:rPr>
              <a:t>:</a:t>
            </a:r>
            <a:endParaRPr lang="en-US" sz="1200" dirty="0">
              <a:effectLst/>
              <a:latin typeface="Arial" panose="020B0604020202020204" pitchFamily="34" charset="0"/>
              <a:cs typeface="Arial" panose="020B0604020202020204" pitchFamily="34" charset="0"/>
            </a:endParaRPr>
          </a:p>
          <a:p>
            <a:pPr algn="ctr"/>
            <a:r>
              <a:rPr lang="en-US" sz="1200" i="1" dirty="0">
                <a:latin typeface="Arial" panose="020B0604020202020204" pitchFamily="34" charset="0"/>
                <a:cs typeface="Arial" panose="020B0604020202020204" pitchFamily="34" charset="0"/>
              </a:rPr>
              <a:t>Provide high-quality, data-driven, and aligned TA, PD, and Support for LEAs. </a:t>
            </a:r>
            <a:endParaRPr lang="en-US" sz="1200" dirty="0">
              <a:effectLst/>
              <a:latin typeface="Arial" panose="020B0604020202020204" pitchFamily="34" charset="0"/>
              <a:cs typeface="Arial" panose="020B0604020202020204" pitchFamily="34" charset="0"/>
            </a:endParaRPr>
          </a:p>
          <a:p>
            <a:pPr algn="ctr"/>
            <a:endParaRPr lang="en-US" dirty="0"/>
          </a:p>
        </p:txBody>
      </p:sp>
    </p:spTree>
    <p:extLst>
      <p:ext uri="{BB962C8B-B14F-4D97-AF65-F5344CB8AC3E}">
        <p14:creationId xmlns:p14="http://schemas.microsoft.com/office/powerpoint/2010/main" val="1089920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54">
          <a:extLst>
            <a:ext uri="{FF2B5EF4-FFF2-40B4-BE49-F238E27FC236}">
              <a16:creationId xmlns:a16="http://schemas.microsoft.com/office/drawing/2014/main" id="{931698F0-72D0-88B6-3A26-847C869EC902}"/>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06317CA1-64F7-E6DF-6653-9A00929C740C}"/>
              </a:ext>
            </a:extLst>
          </p:cNvPr>
          <p:cNvSpPr txBox="1"/>
          <p:nvPr/>
        </p:nvSpPr>
        <p:spPr>
          <a:xfrm>
            <a:off x="468494" y="491536"/>
            <a:ext cx="11255012" cy="5001369"/>
          </a:xfrm>
          <a:prstGeom prst="rect">
            <a:avLst/>
          </a:prstGeom>
          <a:noFill/>
        </p:spPr>
        <p:txBody>
          <a:bodyPr wrap="square" lIns="91440" tIns="45720" rIns="91440" bIns="45720" anchor="t">
            <a:spAutoFit/>
          </a:bodyPr>
          <a:lstStyle/>
          <a:p>
            <a:pPr algn="ctr"/>
            <a:r>
              <a:rPr kumimoji="0" lang="en-US" sz="2800" b="1" i="0" u="none" strike="noStrike" kern="1200" cap="none" spc="0" normalizeH="0" baseline="0" noProof="0" dirty="0">
                <a:ln w="0"/>
                <a:solidFill>
                  <a:srgbClr val="4472C4">
                    <a:lumMod val="50000"/>
                  </a:srgbClr>
                </a:solidFill>
                <a:effectLst/>
                <a:uLnTx/>
                <a:uFillTx/>
                <a:latin typeface="Times New Roman" panose="02020603050405020304" pitchFamily="18" charset="0"/>
                <a:cs typeface="Times New Roman" panose="02020603050405020304" pitchFamily="18" charset="0"/>
              </a:rPr>
              <a:t>S          Topics Covered Through Special Education Directors Institute </a:t>
            </a:r>
          </a:p>
          <a:p>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rtl="0" fontAlgn="base">
              <a:spcBef>
                <a:spcPts val="1000"/>
              </a:spcBef>
              <a:buFont typeface="Arial" panose="020B0604020202020204" pitchFamily="34" charset="0"/>
              <a:buChar char="•"/>
            </a:pPr>
            <a:endParaRPr lang="en-US" sz="1800" b="0" i="0" u="none" strike="noStrike" dirty="0">
              <a:solidFill>
                <a:srgbClr val="101D34"/>
              </a:solidFill>
              <a:effectLst/>
              <a:latin typeface="Quattrocento Sans" panose="020B0502050000020003" pitchFamily="34" charset="0"/>
            </a:endParaRPr>
          </a:p>
          <a:p>
            <a:pPr rtl="0" fontAlgn="base">
              <a:spcBef>
                <a:spcPts val="1000"/>
              </a:spcBef>
            </a:pPr>
            <a:endParaRPr lang="en-US" dirty="0">
              <a:solidFill>
                <a:srgbClr val="101D34"/>
              </a:solidFill>
              <a:latin typeface="Quattrocento Sans" panose="020B0502050000020003" pitchFamily="34" charset="0"/>
            </a:endParaRPr>
          </a:p>
          <a:p>
            <a:pPr rtl="0" fontAlgn="base">
              <a:spcBef>
                <a:spcPts val="1000"/>
              </a:spcBef>
              <a:buFont typeface="Arial" panose="020B0604020202020204" pitchFamily="34" charset="0"/>
              <a:buChar char="•"/>
            </a:pPr>
            <a:r>
              <a:rPr lang="en-US"/>
              <a:t>Foundations of Leadership</a:t>
            </a:r>
            <a:endParaRPr lang="en-US" sz="1800" b="0" i="0" u="none" strike="noStrike" dirty="0">
              <a:solidFill>
                <a:srgbClr val="E38526"/>
              </a:solidFill>
              <a:effectLst/>
              <a:latin typeface="Arial" panose="020B0604020202020204" pitchFamily="34" charset="0"/>
            </a:endParaRPr>
          </a:p>
          <a:p>
            <a:pPr rtl="0" fontAlgn="base">
              <a:spcBef>
                <a:spcPts val="1000"/>
              </a:spcBef>
              <a:buFont typeface="Arial" panose="020B0604020202020204" pitchFamily="34" charset="0"/>
              <a:buChar char="•"/>
            </a:pPr>
            <a:r>
              <a:rPr lang="en-US" dirty="0"/>
              <a:t>Special Education Law</a:t>
            </a:r>
          </a:p>
          <a:p>
            <a:pPr rtl="0" fontAlgn="base">
              <a:spcBef>
                <a:spcPts val="1000"/>
              </a:spcBef>
              <a:buFont typeface="Arial" panose="020B0604020202020204" pitchFamily="34" charset="0"/>
              <a:buChar char="•"/>
            </a:pPr>
            <a:r>
              <a:rPr lang="en-US" dirty="0"/>
              <a:t>Equity-Centered Leadership</a:t>
            </a:r>
            <a:endParaRPr lang="en-US" sz="1800" b="0" i="0" u="none" strike="noStrike" dirty="0">
              <a:solidFill>
                <a:srgbClr val="E38526"/>
              </a:solidFill>
              <a:effectLst/>
              <a:latin typeface="Arial" panose="020B0604020202020204" pitchFamily="34" charset="0"/>
            </a:endParaRPr>
          </a:p>
          <a:p>
            <a:pPr rtl="0" fontAlgn="base">
              <a:spcBef>
                <a:spcPts val="1000"/>
              </a:spcBef>
              <a:buFont typeface="Arial" panose="020B0604020202020204" pitchFamily="34" charset="0"/>
              <a:buChar char="•"/>
            </a:pPr>
            <a:r>
              <a:rPr lang="en-US" dirty="0"/>
              <a:t>Instructional Leadership to Support Inclusion and Equity for All Students</a:t>
            </a:r>
          </a:p>
          <a:p>
            <a:pPr rtl="0" fontAlgn="base">
              <a:spcBef>
                <a:spcPts val="1000"/>
              </a:spcBef>
              <a:buFont typeface="Arial" panose="020B0604020202020204" pitchFamily="34" charset="0"/>
              <a:buChar char="•"/>
            </a:pPr>
            <a:r>
              <a:rPr lang="en-US" dirty="0"/>
              <a:t>Professional Culture</a:t>
            </a:r>
          </a:p>
          <a:p>
            <a:pPr rtl="0" fontAlgn="base">
              <a:spcBef>
                <a:spcPts val="1000"/>
              </a:spcBef>
              <a:buFont typeface="Arial" panose="020B0604020202020204" pitchFamily="34" charset="0"/>
              <a:buChar char="•"/>
            </a:pPr>
            <a:r>
              <a:rPr lang="en-US" dirty="0"/>
              <a:t>Family and Community Engagement</a:t>
            </a:r>
          </a:p>
          <a:p>
            <a:pPr rtl="0" fontAlgn="base">
              <a:spcBef>
                <a:spcPts val="1000"/>
              </a:spcBef>
              <a:buFont typeface="Arial" panose="020B0604020202020204" pitchFamily="34" charset="0"/>
              <a:buChar char="•"/>
            </a:pPr>
            <a:r>
              <a:rPr lang="en-US" dirty="0"/>
              <a:t>Problems of Practice </a:t>
            </a:r>
            <a:endParaRPr lang="en-US" sz="1800" b="0" i="0" u="none" strike="noStrike" dirty="0">
              <a:solidFill>
                <a:srgbClr val="E38526"/>
              </a:solidFill>
              <a:effectLst/>
              <a:latin typeface="Arial" panose="020B0604020202020204" pitchFamily="34" charset="0"/>
            </a:endParaRPr>
          </a:p>
        </p:txBody>
      </p:sp>
      <p:sp>
        <p:nvSpPr>
          <p:cNvPr id="2" name="TextBox 1">
            <a:extLst>
              <a:ext uri="{FF2B5EF4-FFF2-40B4-BE49-F238E27FC236}">
                <a16:creationId xmlns:a16="http://schemas.microsoft.com/office/drawing/2014/main" id="{A8B6AF22-6FE1-A24B-4000-F2FD2927BFCF}"/>
              </a:ext>
              <a:ext uri="{C183D7F6-B498-43B3-948B-1728B52AA6E4}">
                <adec:decorative xmlns:adec="http://schemas.microsoft.com/office/drawing/2017/decorative" val="1"/>
              </a:ext>
            </a:extLst>
          </p:cNvPr>
          <p:cNvSpPr txBox="1"/>
          <p:nvPr/>
        </p:nvSpPr>
        <p:spPr>
          <a:xfrm>
            <a:off x="530900" y="2307774"/>
            <a:ext cx="11130199" cy="459700"/>
          </a:xfrm>
          <a:prstGeom prst="roundRect">
            <a:avLst/>
          </a:prstGeom>
          <a:solidFill>
            <a:schemeClr val="accent4"/>
          </a:solidFill>
        </p:spPr>
        <p:txBody>
          <a:bodyPr wrap="square">
            <a:spAutoFit/>
          </a:bodyPr>
          <a:lstStyle/>
          <a:p>
            <a:pPr lvl="1" algn="ctr">
              <a:defRPr/>
            </a:pPr>
            <a:r>
              <a:rPr lang="en-US" sz="2100" dirty="0">
                <a:solidFill>
                  <a:prstClr val="black"/>
                </a:solidFill>
                <a:latin typeface="Calibri" panose="020F0502020204030204"/>
                <a:cs typeface="Arial" panose="020B0604020202020204" pitchFamily="34" charset="0"/>
              </a:rPr>
              <a:t> </a:t>
            </a:r>
            <a:r>
              <a:rPr kumimoji="0" lang="en-US" sz="210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t>
            </a:r>
          </a:p>
        </p:txBody>
      </p:sp>
      <p:sp>
        <p:nvSpPr>
          <p:cNvPr id="8" name="Title 7">
            <a:extLst>
              <a:ext uri="{FF2B5EF4-FFF2-40B4-BE49-F238E27FC236}">
                <a16:creationId xmlns:a16="http://schemas.microsoft.com/office/drawing/2014/main" id="{0EAE35B8-44D8-93BC-4EF7-A16420066906}"/>
              </a:ext>
            </a:extLst>
          </p:cNvPr>
          <p:cNvSpPr>
            <a:spLocks noGrp="1"/>
          </p:cNvSpPr>
          <p:nvPr>
            <p:ph type="title" idx="4294967295"/>
          </p:nvPr>
        </p:nvSpPr>
        <p:spPr>
          <a:xfrm rot="5400000">
            <a:off x="-176303" y="448851"/>
            <a:ext cx="2307774" cy="1410071"/>
          </a:xfrm>
          <a:prstGeom prst="homePlate">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12700" cap="flat" cmpd="sng" algn="ctr">
            <a:solidFill>
              <a:schemeClr val="accent2"/>
            </a:solidFill>
            <a:prstDash val="solid"/>
            <a:miter lim="800000"/>
          </a:ln>
          <a:effectLst/>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Alignment to Special Education Strategic Priority #VI:</a:t>
            </a:r>
            <a:endParaRPr kumimoji="0" lang="en-US" sz="1200" b="0"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Provide high-quality, data-driven, and aligned TA, PD, and Support for LEAs. </a:t>
            </a:r>
            <a:endParaRPr kumimoji="0" lang="en-US" sz="1200" b="0"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dk1"/>
              </a:solidFill>
              <a:effectLst/>
              <a:uLnTx/>
              <a:uFillTx/>
              <a:latin typeface="+mn-lt"/>
              <a:ea typeface="+mn-ea"/>
              <a:cs typeface="+mn-cs"/>
            </a:endParaRPr>
          </a:p>
        </p:txBody>
      </p:sp>
    </p:spTree>
    <p:extLst>
      <p:ext uri="{BB962C8B-B14F-4D97-AF65-F5344CB8AC3E}">
        <p14:creationId xmlns:p14="http://schemas.microsoft.com/office/powerpoint/2010/main" val="10140923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otalTime>56</TotalTime>
  <Words>306</Words>
  <Application>Microsoft Office PowerPoint</Application>
  <PresentationFormat>Widescreen</PresentationFormat>
  <Paragraphs>42</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Aptos</vt:lpstr>
      <vt:lpstr>Aptos Display</vt:lpstr>
      <vt:lpstr>Arial</vt:lpstr>
      <vt:lpstr>Calibri</vt:lpstr>
      <vt:lpstr>Quattrocento Sans</vt:lpstr>
      <vt:lpstr>Symbol</vt:lpstr>
      <vt:lpstr>Times New Roman</vt:lpstr>
      <vt:lpstr>Office Theme</vt:lpstr>
      <vt:lpstr>Program Description  </vt:lpstr>
      <vt:lpstr>Alignment to Special Education Strategic Priority #VI: Provide high-quality, data-driven, and aligned TA, PD, and Support for LEAs.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At-A-Glance: Special Education Directors Institute</dc:title>
  <dc:creator>DESE</dc:creator>
  <cp:lastModifiedBy>Zou, Dong (EOE)</cp:lastModifiedBy>
  <cp:revision>9</cp:revision>
  <dcterms:created xsi:type="dcterms:W3CDTF">2024-11-20T14:11:43Z</dcterms:created>
  <dcterms:modified xsi:type="dcterms:W3CDTF">2025-05-28T21:41:13Z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May 28 2025 12:00AM</vt:lpwstr>
  </property>
</Properties>
</file>