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61"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D0A25C-1152-AB87-4A03-191442AE67D4}" name="Daigle, Martha (DESE)" initials="DM" userId="S::martha.s.daigle@mass.gov::30cc7468-3554-4040-b5ec-110ac3e947d8" providerId="AD"/>
  <p188:author id="{DB2683B6-9D86-E5B3-9D7C-CD8E0D0B92C4}" name="Liti, Zhaneta (DESE)" initials="ZL" userId="S::Zhaneta.Liti@mass.gov::30377802-b61a-44ea-81ee-94ffda71586c" providerId="AD"/>
  <p188:author id="{D712D5F1-D7D0-116B-2AA6-7E715D51F49F}" name="Liti, Zhaneta (DESE)" initials="LZ" userId="S::zhaneta.liti@mass.gov::30377802-b61a-44ea-81ee-94ffda71586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26C803-79C5-C95B-ECE8-D6EEDB663873}" v="2" dt="2025-10-04T23:34:49.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2"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8/10/relationships/authors" Target="author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descr="A picture containing fog, screenshot, blur&#10;&#10;Description automatically generated">
            <a:extLst>
              <a:ext uri="{FF2B5EF4-FFF2-40B4-BE49-F238E27FC236}">
                <a16:creationId xmlns:a16="http://schemas.microsoft.com/office/drawing/2014/main" id="{73A13FDB-6B12-D57B-937C-FDCC340F7DD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1998" cy="6857999"/>
          </a:xfrm>
          <a:prstGeom prst="rect">
            <a:avLst/>
          </a:prstGeom>
        </p:spPr>
      </p:pic>
      <p:sp>
        <p:nvSpPr>
          <p:cNvPr id="2" name="Title 1">
            <a:extLst>
              <a:ext uri="{FF2B5EF4-FFF2-40B4-BE49-F238E27FC236}">
                <a16:creationId xmlns:a16="http://schemas.microsoft.com/office/drawing/2014/main" id="{AFA9C25D-EF20-84AD-D14D-2061BB41F0C7}"/>
              </a:ext>
            </a:extLst>
          </p:cNvPr>
          <p:cNvSpPr>
            <a:spLocks noGrp="1"/>
          </p:cNvSpPr>
          <p:nvPr>
            <p:ph type="ctrTitle"/>
          </p:nvPr>
        </p:nvSpPr>
        <p:spPr>
          <a:xfrm>
            <a:off x="505838" y="690351"/>
            <a:ext cx="8631677" cy="1928238"/>
          </a:xfrm>
          <a:prstGeom prst="rect">
            <a:avLst/>
          </a:prstGeom>
        </p:spPr>
        <p:txBody>
          <a:bodyPr anchor="b">
            <a:normAutofit/>
          </a:bodyPr>
          <a:lstStyle>
            <a:lvl1pPr algn="l">
              <a:defRPr sz="6600" b="1" i="0" spc="-300">
                <a:solidFill>
                  <a:schemeClr val="accent1">
                    <a:lumMod val="50000"/>
                  </a:schemeClr>
                </a:solidFill>
                <a:latin typeface="Arial" panose="020B0604020202020204" pitchFamily="34" charset="0"/>
                <a:ea typeface="Apple Symbols" panose="02000000000000000000" pitchFamily="2" charset="-79"/>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6917F9B5-9E18-407C-4D11-7AC3882D7047}"/>
              </a:ext>
            </a:extLst>
          </p:cNvPr>
          <p:cNvSpPr>
            <a:spLocks noGrp="1"/>
          </p:cNvSpPr>
          <p:nvPr>
            <p:ph type="subTitle" idx="1"/>
          </p:nvPr>
        </p:nvSpPr>
        <p:spPr>
          <a:xfrm>
            <a:off x="505838" y="4855099"/>
            <a:ext cx="6770451" cy="1391055"/>
          </a:xfrm>
        </p:spPr>
        <p:txBody>
          <a:bodyPr>
            <a:normAutofit/>
          </a:bodyPr>
          <a:lstStyle>
            <a:lvl1pPr marL="0" indent="0" algn="l">
              <a:buNone/>
              <a:defRPr sz="2800">
                <a:solidFill>
                  <a:srgbClr val="3647B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4" name="Picture 3" descr="A black and white logo&#10;&#10;Description automatically generated">
            <a:extLst>
              <a:ext uri="{FF2B5EF4-FFF2-40B4-BE49-F238E27FC236}">
                <a16:creationId xmlns:a16="http://schemas.microsoft.com/office/drawing/2014/main" id="{27C03EFA-A152-4539-22F6-1D780DB54FE5}"/>
              </a:ext>
            </a:extLst>
          </p:cNvPr>
          <p:cNvPicPr>
            <a:picLocks noChangeAspect="1"/>
          </p:cNvPicPr>
          <p:nvPr userDrawn="1"/>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224033" y="6133786"/>
            <a:ext cx="2642822" cy="556849"/>
          </a:xfrm>
          <a:prstGeom prst="rect">
            <a:avLst/>
          </a:prstGeom>
        </p:spPr>
      </p:pic>
    </p:spTree>
    <p:extLst>
      <p:ext uri="{BB962C8B-B14F-4D97-AF65-F5344CB8AC3E}">
        <p14:creationId xmlns:p14="http://schemas.microsoft.com/office/powerpoint/2010/main" val="422174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pa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图片 6" descr="The ESE logo.">
            <a:extLst>
              <a:ext uri="{FF2B5EF4-FFF2-40B4-BE49-F238E27FC236}">
                <a16:creationId xmlns:a16="http://schemas.microsoft.com/office/drawing/2014/main" id="{C0409D6F-5022-4C54-A665-4417B8EF04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887316" y="5630644"/>
            <a:ext cx="2417368" cy="1175641"/>
          </a:xfrm>
          <a:prstGeom prst="rect">
            <a:avLst/>
          </a:prstGeom>
        </p:spPr>
      </p:pic>
      <p:sp>
        <p:nvSpPr>
          <p:cNvPr id="9" name="矩形 8" descr="Colored background box.">
            <a:extLst>
              <a:ext uri="{FF2B5EF4-FFF2-40B4-BE49-F238E27FC236}">
                <a16:creationId xmlns:a16="http://schemas.microsoft.com/office/drawing/2014/main" id="{7D512A3C-1A6C-4890-AAF3-6E19AD2E7913}"/>
              </a:ext>
            </a:extLst>
          </p:cNvPr>
          <p:cNvSpPr/>
          <p:nvPr userDrawn="1"/>
        </p:nvSpPr>
        <p:spPr>
          <a:xfrm>
            <a:off x="0" y="1233722"/>
            <a:ext cx="12192000" cy="25884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descr="Colored background box.">
            <a:extLst>
              <a:ext uri="{FF2B5EF4-FFF2-40B4-BE49-F238E27FC236}">
                <a16:creationId xmlns:a16="http://schemas.microsoft.com/office/drawing/2014/main" id="{72CE4073-084A-4342-853D-A4762D8A1AC4}"/>
              </a:ext>
            </a:extLst>
          </p:cNvPr>
          <p:cNvSpPr/>
          <p:nvPr userDrawn="1"/>
        </p:nvSpPr>
        <p:spPr>
          <a:xfrm>
            <a:off x="0" y="3822199"/>
            <a:ext cx="12192000" cy="1249421"/>
          </a:xfrm>
          <a:prstGeom prst="rect">
            <a:avLst/>
          </a:prstGeom>
          <a:solidFill>
            <a:srgbClr val="E38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95897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ext-one column numbering list">
    <p:spTree>
      <p:nvGrpSpPr>
        <p:cNvPr id="1" name=""/>
        <p:cNvGrpSpPr/>
        <p:nvPr/>
      </p:nvGrpSpPr>
      <p:grpSpPr>
        <a:xfrm>
          <a:off x="0" y="0"/>
          <a:ext cx="0" cy="0"/>
          <a:chOff x="0" y="0"/>
          <a:chExt cx="0" cy="0"/>
        </a:xfrm>
      </p:grpSpPr>
      <p:pic>
        <p:nvPicPr>
          <p:cNvPr id="8" name="图片 7" descr="The star in the ESE logo">
            <a:extLst>
              <a:ext uri="{FF2B5EF4-FFF2-40B4-BE49-F238E27FC236}">
                <a16:creationId xmlns:a16="http://schemas.microsoft.com/office/drawing/2014/main" id="{0A84CDFA-79F7-4BA0-98A7-CE6AD7E69B6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21238317">
            <a:off x="10844110" y="6132352"/>
            <a:ext cx="756578" cy="778194"/>
          </a:xfrm>
          <a:prstGeom prst="rect">
            <a:avLst/>
          </a:prstGeom>
        </p:spPr>
      </p:pic>
      <p:sp>
        <p:nvSpPr>
          <p:cNvPr id="7" name="矩形 6" descr="Colored background box.">
            <a:extLst>
              <a:ext uri="{FF2B5EF4-FFF2-40B4-BE49-F238E27FC236}">
                <a16:creationId xmlns:a16="http://schemas.microsoft.com/office/drawing/2014/main" id="{A875BDB0-8CE9-4FCF-818B-C21A2BF5A21B}"/>
              </a:ext>
            </a:extLst>
          </p:cNvPr>
          <p:cNvSpPr/>
          <p:nvPr userDrawn="1"/>
        </p:nvSpPr>
        <p:spPr>
          <a:xfrm>
            <a:off x="0" y="212726"/>
            <a:ext cx="250371" cy="832304"/>
          </a:xfrm>
          <a:prstGeom prst="rect">
            <a:avLst/>
          </a:prstGeom>
          <a:solidFill>
            <a:srgbClr val="E38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descr="Colored background box.">
            <a:extLst>
              <a:ext uri="{FF2B5EF4-FFF2-40B4-BE49-F238E27FC236}">
                <a16:creationId xmlns:a16="http://schemas.microsoft.com/office/drawing/2014/main" id="{5DF00629-F578-459E-B808-C056CC098EE1}"/>
              </a:ext>
            </a:extLst>
          </p:cNvPr>
          <p:cNvSpPr/>
          <p:nvPr userDrawn="1"/>
        </p:nvSpPr>
        <p:spPr>
          <a:xfrm>
            <a:off x="435429" y="212727"/>
            <a:ext cx="11756571" cy="8323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a:extLst>
              <a:ext uri="{FF2B5EF4-FFF2-40B4-BE49-F238E27FC236}">
                <a16:creationId xmlns:a16="http://schemas.microsoft.com/office/drawing/2014/main" id="{73DEFAAE-AB64-48F2-AA3E-533A2C1271E0}"/>
              </a:ext>
            </a:extLst>
          </p:cNvPr>
          <p:cNvSpPr>
            <a:spLocks noGrp="1"/>
          </p:cNvSpPr>
          <p:nvPr>
            <p:ph type="title" hasCustomPrompt="1"/>
          </p:nvPr>
        </p:nvSpPr>
        <p:spPr>
          <a:xfrm>
            <a:off x="567743" y="288925"/>
            <a:ext cx="11370972" cy="679905"/>
          </a:xfrm>
        </p:spPr>
        <p:txBody>
          <a:bodyPr>
            <a:noAutofit/>
          </a:bodyPr>
          <a:lstStyle>
            <a:lvl1pPr>
              <a:defRPr sz="3000">
                <a:solidFill>
                  <a:schemeClr val="bg1"/>
                </a:solidFill>
                <a:latin typeface="Segoe UI Semibold" panose="020B0702040204020203" pitchFamily="34" charset="0"/>
                <a:cs typeface="Segoe UI Semibold" panose="020B0702040204020203" pitchFamily="34" charset="0"/>
              </a:defRPr>
            </a:lvl1pPr>
          </a:lstStyle>
          <a:p>
            <a:r>
              <a:rPr lang="en-US" altLang="zh-CN"/>
              <a:t>Click here to edit title</a:t>
            </a:r>
            <a:endParaRPr lang="zh-CN" altLang="en-US"/>
          </a:p>
        </p:txBody>
      </p:sp>
      <p:sp>
        <p:nvSpPr>
          <p:cNvPr id="3" name="内容占位符 2">
            <a:extLst>
              <a:ext uri="{FF2B5EF4-FFF2-40B4-BE49-F238E27FC236}">
                <a16:creationId xmlns:a16="http://schemas.microsoft.com/office/drawing/2014/main" id="{35FFD893-9645-4ABA-BC18-4957569298FB}"/>
              </a:ext>
            </a:extLst>
          </p:cNvPr>
          <p:cNvSpPr>
            <a:spLocks noGrp="1"/>
          </p:cNvSpPr>
          <p:nvPr>
            <p:ph idx="1" hasCustomPrompt="1"/>
          </p:nvPr>
        </p:nvSpPr>
        <p:spPr>
          <a:xfrm>
            <a:off x="567743" y="1230403"/>
            <a:ext cx="11370972" cy="5049746"/>
          </a:xfrm>
        </p:spPr>
        <p:txBody>
          <a:bodyPr>
            <a:noAutofit/>
          </a:bodyPr>
          <a:lstStyle>
            <a:lvl1pPr marL="514350" indent="-514350">
              <a:lnSpc>
                <a:spcPct val="100000"/>
              </a:lnSpc>
              <a:spcBef>
                <a:spcPts val="0"/>
              </a:spcBef>
              <a:spcAft>
                <a:spcPts val="0"/>
              </a:spcAft>
              <a:buClr>
                <a:srgbClr val="E38526"/>
              </a:buClr>
              <a:buFont typeface="+mj-lt"/>
              <a:buAutoNum type="arabicPeriod"/>
              <a:defRPr sz="3200" baseline="0">
                <a:solidFill>
                  <a:schemeClr val="accent1">
                    <a:lumMod val="50000"/>
                  </a:schemeClr>
                </a:solidFill>
                <a:latin typeface="Segoe UI" panose="020B0502040204020203" pitchFamily="34" charset="0"/>
                <a:cs typeface="Segoe UI" panose="020B0502040204020203" pitchFamily="34" charset="0"/>
              </a:defRPr>
            </a:lvl1pPr>
            <a:lvl2pPr marL="685800" indent="-228600">
              <a:buClr>
                <a:srgbClr val="E38526"/>
              </a:buClr>
              <a:buFont typeface="Courier New" panose="02070309020205020404" pitchFamily="49" charset="0"/>
              <a:buChar char="o"/>
              <a:defRPr sz="2800">
                <a:solidFill>
                  <a:schemeClr val="accent1">
                    <a:lumMod val="50000"/>
                  </a:schemeClr>
                </a:solidFill>
                <a:latin typeface="Segoe UI" panose="020B0502040204020203" pitchFamily="34" charset="0"/>
                <a:cs typeface="Segoe UI" panose="020B0502040204020203" pitchFamily="34" charset="0"/>
              </a:defRPr>
            </a:lvl2pPr>
            <a:lvl3pPr marL="1143000" indent="-228600">
              <a:buClr>
                <a:srgbClr val="E38526"/>
              </a:buClr>
              <a:buFont typeface="Wingdings" panose="05000000000000000000" pitchFamily="2" charset="2"/>
              <a:buChar char="§"/>
              <a:defRPr sz="2400">
                <a:solidFill>
                  <a:schemeClr val="accent1">
                    <a:lumMod val="50000"/>
                  </a:schemeClr>
                </a:solidFill>
                <a:latin typeface="Segoe UI" panose="020B0502040204020203" pitchFamily="34" charset="0"/>
                <a:cs typeface="Segoe UI" panose="020B0502040204020203" pitchFamily="34" charset="0"/>
              </a:defRPr>
            </a:lvl3pPr>
            <a:lvl4pPr marL="1600200" indent="-228600">
              <a:buClr>
                <a:srgbClr val="E38526"/>
              </a:buClr>
              <a:buFont typeface="Wingdings" panose="05000000000000000000" pitchFamily="2" charset="2"/>
              <a:buChar char="Ø"/>
              <a:defRPr sz="2000">
                <a:solidFill>
                  <a:schemeClr val="accent1">
                    <a:lumMod val="50000"/>
                  </a:schemeClr>
                </a:solidFill>
                <a:latin typeface="Segoe UI" panose="020B0502040204020203" pitchFamily="34" charset="0"/>
                <a:cs typeface="Segoe UI" panose="020B0502040204020203" pitchFamily="34" charset="0"/>
              </a:defRPr>
            </a:lvl4pPr>
            <a:lvl5pPr marL="2057400" indent="-228600">
              <a:buClr>
                <a:srgbClr val="E38526"/>
              </a:buClr>
              <a:buFont typeface="Wingdings" panose="05000000000000000000" pitchFamily="2" charset="2"/>
              <a:buChar char="v"/>
              <a:defRPr sz="2000" baseline="0">
                <a:solidFill>
                  <a:schemeClr val="accent1">
                    <a:lumMod val="50000"/>
                  </a:schemeClr>
                </a:solidFill>
                <a:latin typeface="Segoe UI" panose="020B0502040204020203" pitchFamily="34" charset="0"/>
                <a:cs typeface="Segoe UI" panose="020B0502040204020203" pitchFamily="34" charset="0"/>
              </a:defRPr>
            </a:lvl5pPr>
          </a:lstStyle>
          <a:p>
            <a:pPr lvl="0"/>
            <a:r>
              <a:rPr lang="en-US" altLang="zh-CN"/>
              <a:t>Click here to create numbering list</a:t>
            </a:r>
          </a:p>
        </p:txBody>
      </p:sp>
      <p:sp>
        <p:nvSpPr>
          <p:cNvPr id="12" name="Slide Number Placeholder 11"/>
          <p:cNvSpPr>
            <a:spLocks noGrp="1"/>
          </p:cNvSpPr>
          <p:nvPr>
            <p:ph type="sldNum" sz="quarter" idx="12"/>
          </p:nvPr>
        </p:nvSpPr>
        <p:spPr/>
        <p:txBody>
          <a:bodyPr/>
          <a:lstStyle>
            <a:lvl1pPr>
              <a:defRPr>
                <a:solidFill>
                  <a:schemeClr val="tx1"/>
                </a:solidFill>
              </a:defRPr>
            </a:lvl1pPr>
          </a:lstStyle>
          <a:p>
            <a:fld id="{FF27229C-EC7B-4063-A33B-28A5E87E32ED}" type="slidenum">
              <a:rPr lang="zh-CN" altLang="en-US" smtClean="0"/>
              <a:pPr/>
              <a:t>‹#›</a:t>
            </a:fld>
            <a:endParaRPr lang="zh-CN" altLang="en-US"/>
          </a:p>
        </p:txBody>
      </p:sp>
      <p:sp>
        <p:nvSpPr>
          <p:cNvPr id="4" name="TextBox 3"/>
          <p:cNvSpPr txBox="1"/>
          <p:nvPr userDrawn="1"/>
        </p:nvSpPr>
        <p:spPr>
          <a:xfrm>
            <a:off x="250371" y="6356350"/>
            <a:ext cx="7713372" cy="369332"/>
          </a:xfrm>
          <a:prstGeom prst="rect">
            <a:avLst/>
          </a:prstGeom>
          <a:noFill/>
        </p:spPr>
        <p:txBody>
          <a:bodyPr wrap="square" rtlCol="0">
            <a:spAutoFit/>
          </a:bodyPr>
          <a:lstStyle/>
          <a:p>
            <a:r>
              <a:rPr lang="en-US" sz="1200" kern="1200">
                <a:solidFill>
                  <a:schemeClr val="tx1">
                    <a:tint val="75000"/>
                  </a:schemeClr>
                </a:solidFill>
                <a:latin typeface="Segoe"/>
                <a:ea typeface="+mn-ea"/>
                <a:cs typeface="+mn-cs"/>
              </a:rPr>
              <a:t>Massachusetts Department of</a:t>
            </a:r>
            <a:r>
              <a:rPr lang="en-US" baseline="0">
                <a:latin typeface="Segoe"/>
              </a:rPr>
              <a:t> </a:t>
            </a:r>
            <a:r>
              <a:rPr lang="en-US" sz="1200" kern="1200">
                <a:solidFill>
                  <a:schemeClr val="tx1">
                    <a:tint val="75000"/>
                  </a:schemeClr>
                </a:solidFill>
                <a:latin typeface="Segoe"/>
                <a:ea typeface="+mn-ea"/>
                <a:cs typeface="+mn-cs"/>
              </a:rPr>
              <a:t>Elementary</a:t>
            </a:r>
            <a:r>
              <a:rPr lang="en-US" baseline="0">
                <a:latin typeface="Segoe"/>
              </a:rPr>
              <a:t> </a:t>
            </a:r>
            <a:r>
              <a:rPr lang="en-US" sz="1200" kern="1200">
                <a:solidFill>
                  <a:schemeClr val="tx1">
                    <a:tint val="75000"/>
                  </a:schemeClr>
                </a:solidFill>
                <a:latin typeface="Segoe"/>
                <a:ea typeface="+mn-ea"/>
                <a:cs typeface="+mn-cs"/>
              </a:rPr>
              <a:t>and</a:t>
            </a:r>
            <a:r>
              <a:rPr lang="en-US" baseline="0">
                <a:latin typeface="Segoe"/>
              </a:rPr>
              <a:t> </a:t>
            </a:r>
            <a:r>
              <a:rPr lang="en-US" sz="1200" kern="1200">
                <a:solidFill>
                  <a:schemeClr val="tx1">
                    <a:tint val="75000"/>
                  </a:schemeClr>
                </a:solidFill>
                <a:latin typeface="Segoe"/>
                <a:ea typeface="+mn-ea"/>
                <a:cs typeface="+mn-cs"/>
              </a:rPr>
              <a:t>Secondary</a:t>
            </a:r>
            <a:r>
              <a:rPr lang="en-US" baseline="0">
                <a:latin typeface="Segoe"/>
              </a:rPr>
              <a:t> </a:t>
            </a:r>
            <a:r>
              <a:rPr lang="en-US" sz="1200" kern="1200">
                <a:solidFill>
                  <a:schemeClr val="tx1">
                    <a:tint val="75000"/>
                  </a:schemeClr>
                </a:solidFill>
                <a:latin typeface="Segoe"/>
                <a:ea typeface="+mn-ea"/>
                <a:cs typeface="+mn-cs"/>
              </a:rPr>
              <a:t>Education</a:t>
            </a:r>
          </a:p>
        </p:txBody>
      </p:sp>
    </p:spTree>
    <p:extLst>
      <p:ext uri="{BB962C8B-B14F-4D97-AF65-F5344CB8AC3E}">
        <p14:creationId xmlns:p14="http://schemas.microsoft.com/office/powerpoint/2010/main" val="2818386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ED5A72-E2F7-0E3B-0DDA-8AEE476CFD6C}"/>
              </a:ext>
            </a:extLst>
          </p:cNvPr>
          <p:cNvSpPr>
            <a:spLocks noGrp="1"/>
          </p:cNvSpPr>
          <p:nvPr>
            <p:ph idx="1"/>
          </p:nvPr>
        </p:nvSpPr>
        <p:spPr>
          <a:xfrm>
            <a:off x="838200" y="2086984"/>
            <a:ext cx="10515600" cy="4052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Placeholder 8">
            <a:extLst>
              <a:ext uri="{FF2B5EF4-FFF2-40B4-BE49-F238E27FC236}">
                <a16:creationId xmlns:a16="http://schemas.microsoft.com/office/drawing/2014/main" id="{D8D37926-3C4B-41C8-EFDB-911300C24340}"/>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lvl1pPr>
              <a:defRPr b="0" spc="-150"/>
            </a:lvl1pPr>
          </a:lstStyle>
          <a:p>
            <a:r>
              <a:rPr lang="en-US"/>
              <a:t>Click to edit Master title style</a:t>
            </a:r>
          </a:p>
        </p:txBody>
      </p:sp>
    </p:spTree>
    <p:extLst>
      <p:ext uri="{BB962C8B-B14F-4D97-AF65-F5344CB8AC3E}">
        <p14:creationId xmlns:p14="http://schemas.microsoft.com/office/powerpoint/2010/main" val="248638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0924193-02B9-9810-A50A-C323F20B00A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6112"/>
            <a:ext cx="12192000" cy="6858000"/>
          </a:xfrm>
          <a:prstGeom prst="rect">
            <a:avLst/>
          </a:prstGeom>
        </p:spPr>
      </p:pic>
      <p:pic>
        <p:nvPicPr>
          <p:cNvPr id="7" name="Picture 6" descr="A picture containing fog, screenshot, blur&#10;&#10;Description automatically generated">
            <a:extLst>
              <a:ext uri="{FF2B5EF4-FFF2-40B4-BE49-F238E27FC236}">
                <a16:creationId xmlns:a16="http://schemas.microsoft.com/office/drawing/2014/main" id="{BD671DD8-DB66-3B92-A1B6-23D8B89C2A4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7A35BE-2442-7C64-032F-EEC3B84E842D}"/>
              </a:ext>
            </a:extLst>
          </p:cNvPr>
          <p:cNvSpPr>
            <a:spLocks noGrp="1"/>
          </p:cNvSpPr>
          <p:nvPr>
            <p:ph type="title"/>
          </p:nvPr>
        </p:nvSpPr>
        <p:spPr>
          <a:xfrm>
            <a:off x="838200" y="730525"/>
            <a:ext cx="10515600" cy="2852737"/>
          </a:xfrm>
          <a:prstGeom prst="rect">
            <a:avLst/>
          </a:prstGeom>
        </p:spPr>
        <p:txBody>
          <a:bodyPr anchor="b"/>
          <a:lstStyle>
            <a:lvl1pPr>
              <a:defRPr sz="6000" spc="-150">
                <a:solidFill>
                  <a:schemeClr val="accent1">
                    <a:lumMod val="50000"/>
                  </a:schemeClr>
                </a:solidFill>
              </a:defRPr>
            </a:lvl1pPr>
          </a:lstStyle>
          <a:p>
            <a:r>
              <a:rPr lang="en-US"/>
              <a:t>Click to edit Master title style</a:t>
            </a:r>
          </a:p>
        </p:txBody>
      </p:sp>
      <p:sp>
        <p:nvSpPr>
          <p:cNvPr id="3" name="Text Placeholder 2">
            <a:extLst>
              <a:ext uri="{FF2B5EF4-FFF2-40B4-BE49-F238E27FC236}">
                <a16:creationId xmlns:a16="http://schemas.microsoft.com/office/drawing/2014/main" id="{9FD8DA3C-9A4F-10ED-C6D4-40AC09EDE511}"/>
              </a:ext>
            </a:extLst>
          </p:cNvPr>
          <p:cNvSpPr>
            <a:spLocks noGrp="1"/>
          </p:cNvSpPr>
          <p:nvPr>
            <p:ph type="body" idx="1"/>
          </p:nvPr>
        </p:nvSpPr>
        <p:spPr>
          <a:xfrm>
            <a:off x="838200" y="3712387"/>
            <a:ext cx="10515600" cy="1500187"/>
          </a:xfrm>
        </p:spPr>
        <p:txBody>
          <a:bodyPr>
            <a:normAutofit/>
          </a:bodyPr>
          <a:lstStyle>
            <a:lvl1pPr marL="0" indent="0">
              <a:buNone/>
              <a:defRPr sz="2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TextBox 4">
            <a:extLst>
              <a:ext uri="{FF2B5EF4-FFF2-40B4-BE49-F238E27FC236}">
                <a16:creationId xmlns:a16="http://schemas.microsoft.com/office/drawing/2014/main" id="{F8A65D87-AFBC-843E-1CA6-0F0D9EB66B62}"/>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pic>
        <p:nvPicPr>
          <p:cNvPr id="10" name="Picture 9" descr="A black and white logo&#10;&#10;Description automatically generated">
            <a:extLst>
              <a:ext uri="{FF2B5EF4-FFF2-40B4-BE49-F238E27FC236}">
                <a16:creationId xmlns:a16="http://schemas.microsoft.com/office/drawing/2014/main" id="{C97040BC-7CEF-FBD5-14E8-B96311C9FE32}"/>
              </a:ext>
            </a:extLst>
          </p:cNvPr>
          <p:cNvPicPr>
            <a:picLocks noChangeAspect="1"/>
          </p:cNvPicPr>
          <p:nvPr userDrawn="1"/>
        </p:nvPicPr>
        <p:blipFill>
          <a:blip r:embed="rId4"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224033" y="6133786"/>
            <a:ext cx="2642822" cy="556849"/>
          </a:xfrm>
          <a:prstGeom prst="rect">
            <a:avLst/>
          </a:prstGeom>
        </p:spPr>
      </p:pic>
    </p:spTree>
    <p:extLst>
      <p:ext uri="{BB962C8B-B14F-4D97-AF65-F5344CB8AC3E}">
        <p14:creationId xmlns:p14="http://schemas.microsoft.com/office/powerpoint/2010/main" val="734977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55C14D-8924-F22D-FF6C-1CEECDCEA30C}"/>
              </a:ext>
            </a:extLst>
          </p:cNvPr>
          <p:cNvSpPr>
            <a:spLocks noGrp="1"/>
          </p:cNvSpPr>
          <p:nvPr>
            <p:ph sz="half" idx="1"/>
          </p:nvPr>
        </p:nvSpPr>
        <p:spPr>
          <a:xfrm>
            <a:off x="838200" y="2119256"/>
            <a:ext cx="5181600" cy="40577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748EB7-DF60-9429-B7C4-F17C2FD19504}"/>
              </a:ext>
            </a:extLst>
          </p:cNvPr>
          <p:cNvSpPr>
            <a:spLocks noGrp="1"/>
          </p:cNvSpPr>
          <p:nvPr>
            <p:ph sz="half" idx="2"/>
          </p:nvPr>
        </p:nvSpPr>
        <p:spPr>
          <a:xfrm>
            <a:off x="6172200" y="2119256"/>
            <a:ext cx="5181600" cy="40577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Placeholder 8">
            <a:extLst>
              <a:ext uri="{FF2B5EF4-FFF2-40B4-BE49-F238E27FC236}">
                <a16:creationId xmlns:a16="http://schemas.microsoft.com/office/drawing/2014/main" id="{09305E6D-E633-8F98-0EDC-7F3C0166DB61}"/>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lvl1pPr>
              <a:defRPr spc="-150"/>
            </a:lvl1pPr>
          </a:lstStyle>
          <a:p>
            <a:r>
              <a:rPr lang="en-US"/>
              <a:t>Click to edit Master title style</a:t>
            </a:r>
          </a:p>
        </p:txBody>
      </p:sp>
    </p:spTree>
    <p:extLst>
      <p:ext uri="{BB962C8B-B14F-4D97-AF65-F5344CB8AC3E}">
        <p14:creationId xmlns:p14="http://schemas.microsoft.com/office/powerpoint/2010/main" val="135024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C07D04F-CFDA-AB0A-0CB3-633767A38D3D}"/>
              </a:ext>
            </a:extLst>
          </p:cNvPr>
          <p:cNvSpPr>
            <a:spLocks noGrp="1"/>
          </p:cNvSpPr>
          <p:nvPr>
            <p:ph type="body" idx="1"/>
          </p:nvPr>
        </p:nvSpPr>
        <p:spPr>
          <a:xfrm>
            <a:off x="836612" y="2109863"/>
            <a:ext cx="5157787" cy="6759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E417A7-92FA-2590-1532-B39F1253F89A}"/>
              </a:ext>
            </a:extLst>
          </p:cNvPr>
          <p:cNvSpPr>
            <a:spLocks noGrp="1"/>
          </p:cNvSpPr>
          <p:nvPr>
            <p:ph sz="half" idx="2"/>
          </p:nvPr>
        </p:nvSpPr>
        <p:spPr>
          <a:xfrm>
            <a:off x="839788" y="2861535"/>
            <a:ext cx="5157787" cy="3328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583ECC-3794-AE5F-27B5-A74B4DEC7341}"/>
              </a:ext>
            </a:extLst>
          </p:cNvPr>
          <p:cNvSpPr>
            <a:spLocks noGrp="1"/>
          </p:cNvSpPr>
          <p:nvPr>
            <p:ph type="body" sz="quarter" idx="3"/>
          </p:nvPr>
        </p:nvSpPr>
        <p:spPr>
          <a:xfrm>
            <a:off x="6172200" y="2109863"/>
            <a:ext cx="5183188" cy="6759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4E5DA7-1D14-860C-86DA-E26B78A695EF}"/>
              </a:ext>
            </a:extLst>
          </p:cNvPr>
          <p:cNvSpPr>
            <a:spLocks noGrp="1"/>
          </p:cNvSpPr>
          <p:nvPr>
            <p:ph sz="quarter" idx="4"/>
          </p:nvPr>
        </p:nvSpPr>
        <p:spPr>
          <a:xfrm>
            <a:off x="6172200" y="2861535"/>
            <a:ext cx="5183188" cy="3328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Placeholder 8">
            <a:extLst>
              <a:ext uri="{FF2B5EF4-FFF2-40B4-BE49-F238E27FC236}">
                <a16:creationId xmlns:a16="http://schemas.microsoft.com/office/drawing/2014/main" id="{AA033EDD-4130-6D25-944B-3C4E62F04A50}"/>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lvl1pPr>
              <a:defRPr spc="-150"/>
            </a:lvl1pPr>
          </a:lstStyle>
          <a:p>
            <a:r>
              <a:rPr lang="en-US"/>
              <a:t>Click to edit Master title style</a:t>
            </a:r>
          </a:p>
        </p:txBody>
      </p:sp>
    </p:spTree>
    <p:extLst>
      <p:ext uri="{BB962C8B-B14F-4D97-AF65-F5344CB8AC3E}">
        <p14:creationId xmlns:p14="http://schemas.microsoft.com/office/powerpoint/2010/main" val="106199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AFE5DF1-48AB-E0EB-F43E-6ACA748DB73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6" name="Picture 5" descr="A picture containing text, screenshot, envelope, stationary&#10;&#10;Description automatically generated">
            <a:extLst>
              <a:ext uri="{FF2B5EF4-FFF2-40B4-BE49-F238E27FC236}">
                <a16:creationId xmlns:a16="http://schemas.microsoft.com/office/drawing/2014/main" id="{C1C0FFF0-5075-CF61-E3DA-7EA0ED407CC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A5A7959-19EC-57EE-7E3C-D0AA505DBDFA}"/>
              </a:ext>
            </a:extLst>
          </p:cNvPr>
          <p:cNvSpPr>
            <a:spLocks noGrp="1"/>
          </p:cNvSpPr>
          <p:nvPr>
            <p:ph type="title"/>
          </p:nvPr>
        </p:nvSpPr>
        <p:spPr>
          <a:xfrm>
            <a:off x="838200" y="2882157"/>
            <a:ext cx="10515600" cy="1093686"/>
          </a:xfrm>
          <a:prstGeom prst="rect">
            <a:avLst/>
          </a:prstGeom>
        </p:spPr>
        <p:txBody>
          <a:bodyPr>
            <a:normAutofit/>
          </a:bodyPr>
          <a:lstStyle>
            <a:lvl1pPr>
              <a:defRPr sz="6000">
                <a:solidFill>
                  <a:schemeClr val="accent1">
                    <a:lumMod val="50000"/>
                  </a:schemeClr>
                </a:solidFill>
              </a:defRPr>
            </a:lvl1pPr>
          </a:lstStyle>
          <a:p>
            <a:r>
              <a:rPr lang="en-US"/>
              <a:t>Click to edit Master title style</a:t>
            </a:r>
          </a:p>
        </p:txBody>
      </p:sp>
      <p:sp>
        <p:nvSpPr>
          <p:cNvPr id="3" name="TextBox 2">
            <a:extLst>
              <a:ext uri="{FF2B5EF4-FFF2-40B4-BE49-F238E27FC236}">
                <a16:creationId xmlns:a16="http://schemas.microsoft.com/office/drawing/2014/main" id="{220BCF7B-22B6-6253-4D64-9AD634D23090}"/>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2583523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0BC1E5-8CCE-BA2E-FCAF-D803E35C5BB4}"/>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pic>
        <p:nvPicPr>
          <p:cNvPr id="5" name="Picture 4" descr="A picture containing fog, screenshot, blur&#10;&#10;Description automatically generated">
            <a:extLst>
              <a:ext uri="{FF2B5EF4-FFF2-40B4-BE49-F238E27FC236}">
                <a16:creationId xmlns:a16="http://schemas.microsoft.com/office/drawing/2014/main" id="{7439D200-687F-1A35-0FE3-6C8A8869349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black and white logo&#10;&#10;Description automatically generated">
            <a:extLst>
              <a:ext uri="{FF2B5EF4-FFF2-40B4-BE49-F238E27FC236}">
                <a16:creationId xmlns:a16="http://schemas.microsoft.com/office/drawing/2014/main" id="{C54FC1CB-AE67-CB1C-35FD-36F5211323AD}"/>
              </a:ext>
            </a:extLst>
          </p:cNvPr>
          <p:cNvPicPr>
            <a:picLocks noChangeAspect="1"/>
          </p:cNvPicPr>
          <p:nvPr userDrawn="1"/>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224033" y="6133786"/>
            <a:ext cx="2642822" cy="556849"/>
          </a:xfrm>
          <a:prstGeom prst="rect">
            <a:avLst/>
          </a:prstGeom>
        </p:spPr>
      </p:pic>
    </p:spTree>
    <p:extLst>
      <p:ext uri="{BB962C8B-B14F-4D97-AF65-F5344CB8AC3E}">
        <p14:creationId xmlns:p14="http://schemas.microsoft.com/office/powerpoint/2010/main" val="1127958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A picture containing text, screenshot, envelope, stationary&#10;&#10;Description automatically generated">
            <a:extLst>
              <a:ext uri="{FF2B5EF4-FFF2-40B4-BE49-F238E27FC236}">
                <a16:creationId xmlns:a16="http://schemas.microsoft.com/office/drawing/2014/main" id="{C98BCF38-2DC6-B6A1-4F78-590B1BDDE27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C0DFDD0-A0F2-83DC-8B7C-F0E0195703D2}"/>
              </a:ext>
            </a:extLst>
          </p:cNvPr>
          <p:cNvSpPr>
            <a:spLocks noGrp="1"/>
          </p:cNvSpPr>
          <p:nvPr>
            <p:ph type="title"/>
          </p:nvPr>
        </p:nvSpPr>
        <p:spPr>
          <a:xfrm>
            <a:off x="821168" y="996950"/>
            <a:ext cx="3932237" cy="1600200"/>
          </a:xfrm>
          <a:prstGeom prst="rect">
            <a:avLst/>
          </a:prstGeom>
        </p:spPr>
        <p:txBody>
          <a:bodyPr anchor="t"/>
          <a:lstStyle>
            <a:lvl1pPr>
              <a:defRPr sz="3200">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817D2E1-E1A8-E3A2-FBE0-B7BCE986DF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7E9988-0A31-7185-4BB3-3C4229E09964}"/>
              </a:ext>
            </a:extLst>
          </p:cNvPr>
          <p:cNvSpPr>
            <a:spLocks noGrp="1"/>
          </p:cNvSpPr>
          <p:nvPr>
            <p:ph type="body" sz="half" idx="2"/>
          </p:nvPr>
        </p:nvSpPr>
        <p:spPr>
          <a:xfrm>
            <a:off x="821169" y="2774373"/>
            <a:ext cx="3932237" cy="308667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Box 4">
            <a:extLst>
              <a:ext uri="{FF2B5EF4-FFF2-40B4-BE49-F238E27FC236}">
                <a16:creationId xmlns:a16="http://schemas.microsoft.com/office/drawing/2014/main" id="{41D28B3D-8AA7-7411-73DB-702ACCECC369}"/>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1464335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6" name="Picture 5" descr="A picture containing text, screenshot, envelope, stationary&#10;&#10;Description automatically generated">
            <a:extLst>
              <a:ext uri="{FF2B5EF4-FFF2-40B4-BE49-F238E27FC236}">
                <a16:creationId xmlns:a16="http://schemas.microsoft.com/office/drawing/2014/main" id="{342569E2-6A72-3DCA-A745-FF35C7E6E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Picture Placeholder 2">
            <a:extLst>
              <a:ext uri="{FF2B5EF4-FFF2-40B4-BE49-F238E27FC236}">
                <a16:creationId xmlns:a16="http://schemas.microsoft.com/office/drawing/2014/main" id="{B047FD8C-2415-7AF2-D9F7-2FD9A5E45B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9" name="Title 1">
            <a:extLst>
              <a:ext uri="{FF2B5EF4-FFF2-40B4-BE49-F238E27FC236}">
                <a16:creationId xmlns:a16="http://schemas.microsoft.com/office/drawing/2014/main" id="{375B6969-06CB-5136-72BE-7F36D6601CE5}"/>
              </a:ext>
            </a:extLst>
          </p:cNvPr>
          <p:cNvSpPr>
            <a:spLocks noGrp="1"/>
          </p:cNvSpPr>
          <p:nvPr>
            <p:ph type="title"/>
          </p:nvPr>
        </p:nvSpPr>
        <p:spPr>
          <a:xfrm>
            <a:off x="821168" y="996950"/>
            <a:ext cx="3932237" cy="1600200"/>
          </a:xfrm>
          <a:prstGeom prst="rect">
            <a:avLst/>
          </a:prstGeom>
        </p:spPr>
        <p:txBody>
          <a:bodyPr anchor="t"/>
          <a:lstStyle>
            <a:lvl1pPr>
              <a:defRPr sz="3200">
                <a:solidFill>
                  <a:schemeClr val="tx1"/>
                </a:solidFill>
              </a:defRPr>
            </a:lvl1pPr>
          </a:lstStyle>
          <a:p>
            <a:r>
              <a:rPr lang="en-US"/>
              <a:t>Click to edit Master title style</a:t>
            </a:r>
          </a:p>
        </p:txBody>
      </p:sp>
      <p:sp>
        <p:nvSpPr>
          <p:cNvPr id="10" name="Text Placeholder 3">
            <a:extLst>
              <a:ext uri="{FF2B5EF4-FFF2-40B4-BE49-F238E27FC236}">
                <a16:creationId xmlns:a16="http://schemas.microsoft.com/office/drawing/2014/main" id="{15190A3B-C978-9A37-3EC2-7DD786CF8935}"/>
              </a:ext>
            </a:extLst>
          </p:cNvPr>
          <p:cNvSpPr>
            <a:spLocks noGrp="1"/>
          </p:cNvSpPr>
          <p:nvPr>
            <p:ph type="body" sz="half" idx="2"/>
          </p:nvPr>
        </p:nvSpPr>
        <p:spPr>
          <a:xfrm>
            <a:off x="821169" y="2774373"/>
            <a:ext cx="3932237" cy="308667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TextBox 1">
            <a:extLst>
              <a:ext uri="{FF2B5EF4-FFF2-40B4-BE49-F238E27FC236}">
                <a16:creationId xmlns:a16="http://schemas.microsoft.com/office/drawing/2014/main" id="{3D551DB3-822F-D681-37C0-3180279A1079}"/>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3084768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A close-up of a blue and white rectangle&#10;&#10;Description automatically generated with medium confidence">
            <a:extLst>
              <a:ext uri="{FF2B5EF4-FFF2-40B4-BE49-F238E27FC236}">
                <a16:creationId xmlns:a16="http://schemas.microsoft.com/office/drawing/2014/main" id="{798CE026-D2F3-C172-A33A-A1429F11C515}"/>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Text Placeholder 2">
            <a:extLst>
              <a:ext uri="{FF2B5EF4-FFF2-40B4-BE49-F238E27FC236}">
                <a16:creationId xmlns:a16="http://schemas.microsoft.com/office/drawing/2014/main" id="{24F07E45-5358-D826-413C-524778517A7F}"/>
              </a:ext>
            </a:extLst>
          </p:cNvPr>
          <p:cNvSpPr>
            <a:spLocks noGrp="1"/>
          </p:cNvSpPr>
          <p:nvPr>
            <p:ph type="body" idx="1"/>
          </p:nvPr>
        </p:nvSpPr>
        <p:spPr>
          <a:xfrm>
            <a:off x="838200" y="2089013"/>
            <a:ext cx="10515600" cy="40879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Placeholder 8">
            <a:extLst>
              <a:ext uri="{FF2B5EF4-FFF2-40B4-BE49-F238E27FC236}">
                <a16:creationId xmlns:a16="http://schemas.microsoft.com/office/drawing/2014/main" id="{4B734709-A90C-544A-96B6-4BCE82CBBBF5}"/>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p>
            <a:r>
              <a:rPr lang="en-US"/>
              <a:t>Click to edit Master title style</a:t>
            </a:r>
          </a:p>
        </p:txBody>
      </p:sp>
      <p:sp>
        <p:nvSpPr>
          <p:cNvPr id="10" name="TextBox 9">
            <a:extLst>
              <a:ext uri="{FF2B5EF4-FFF2-40B4-BE49-F238E27FC236}">
                <a16:creationId xmlns:a16="http://schemas.microsoft.com/office/drawing/2014/main" id="{6800C52F-DC60-BE86-6751-7E45895AE1B5}"/>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3802708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spc="-15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D7B4B-454F-D0C2-F0AF-0691DE198A1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DF21CD-73C8-B7E3-712D-7F9D19BE6C23}"/>
              </a:ext>
            </a:extLst>
          </p:cNvPr>
          <p:cNvSpPr>
            <a:spLocks noGrp="1"/>
          </p:cNvSpPr>
          <p:nvPr>
            <p:ph type="title"/>
          </p:nvPr>
        </p:nvSpPr>
        <p:spPr>
          <a:xfrm>
            <a:off x="2310694" y="365126"/>
            <a:ext cx="9043106" cy="1042852"/>
          </a:xfrm>
        </p:spPr>
        <p:txBody>
          <a:bodyPr>
            <a:noAutofit/>
          </a:bodyPr>
          <a:lstStyle/>
          <a:p>
            <a:r>
              <a:rPr lang="en-US" sz="3600" b="1" dirty="0"/>
              <a:t>Special Education Team Leader Institute </a:t>
            </a:r>
          </a:p>
        </p:txBody>
      </p:sp>
      <p:sp>
        <p:nvSpPr>
          <p:cNvPr id="2" name="Content Placeholder 1">
            <a:extLst>
              <a:ext uri="{FF2B5EF4-FFF2-40B4-BE49-F238E27FC236}">
                <a16:creationId xmlns:a16="http://schemas.microsoft.com/office/drawing/2014/main" id="{0E952A3B-F364-3DD6-9F24-16E29D181817}"/>
              </a:ext>
            </a:extLst>
          </p:cNvPr>
          <p:cNvSpPr>
            <a:spLocks noGrp="1"/>
          </p:cNvSpPr>
          <p:nvPr>
            <p:ph idx="1"/>
          </p:nvPr>
        </p:nvSpPr>
        <p:spPr>
          <a:xfrm>
            <a:off x="7963" y="1848149"/>
            <a:ext cx="12062344" cy="5007901"/>
          </a:xfrm>
        </p:spPr>
        <p:txBody>
          <a:bodyPr vert="horz" lIns="91440" tIns="45720" rIns="91440" bIns="45720" rtlCol="0" anchor="t">
            <a:normAutofit fontScale="92500" lnSpcReduction="10000"/>
          </a:bodyPr>
          <a:lstStyle/>
          <a:p>
            <a:pPr marL="0" indent="0">
              <a:buNone/>
            </a:pPr>
            <a:endParaRPr lang="en-US" sz="1600" b="1" i="1" dirty="0"/>
          </a:p>
          <a:p>
            <a:pPr marL="0" indent="0">
              <a:buNone/>
            </a:pPr>
            <a:r>
              <a:rPr lang="en-US" sz="1500" b="1" i="1" dirty="0"/>
              <a:t>Program Description: </a:t>
            </a:r>
          </a:p>
          <a:p>
            <a:pPr marL="0" indent="0">
              <a:buNone/>
            </a:pPr>
            <a:r>
              <a:rPr lang="en-US" sz="1500" kern="100" dirty="0">
                <a:ea typeface="Aptos" panose="020B0004020202020204" pitchFamily="34" charset="0"/>
              </a:rPr>
              <a:t>The Special Education Team Leader Institute (SETLI) is designed to equip special educational team leaders with tools to foster family and community engagement and improve student outcomes by facilitating collaborative team meetings that comply with regulations and best practices in the field.  The Institute provides up to 30 participants with a year of courses and technical assistance that foster their ability to lead Individualized Education Plan (IEP) teams in developing educational plans that reflect students' individual needs. </a:t>
            </a:r>
          </a:p>
          <a:p>
            <a:pPr marL="0" indent="0">
              <a:buNone/>
            </a:pPr>
            <a:r>
              <a:rPr lang="en-US" sz="1500" b="1" i="1" dirty="0">
                <a:ea typeface="Calibri" panose="020F0502020204030204"/>
              </a:rPr>
              <a:t>Goals/Outcomes</a:t>
            </a:r>
          </a:p>
          <a:p>
            <a:pPr marL="0" marR="0" indent="0">
              <a:lnSpc>
                <a:spcPct val="107000"/>
              </a:lnSpc>
              <a:spcAft>
                <a:spcPts val="800"/>
              </a:spcAft>
              <a:buNone/>
            </a:pPr>
            <a:r>
              <a:rPr lang="en-US" sz="1500" b="1" kern="100" dirty="0">
                <a:ea typeface="Aptos" panose="020B0004020202020204" pitchFamily="34" charset="0"/>
              </a:rPr>
              <a:t>Participants will learn to:</a:t>
            </a:r>
            <a:r>
              <a:rPr lang="en-US" sz="1500" kern="100" dirty="0">
                <a:ea typeface="Aptos" panose="020B0004020202020204" pitchFamily="34" charset="0"/>
              </a:rPr>
              <a:t> </a:t>
            </a:r>
          </a:p>
          <a:p>
            <a:pPr marL="342900" marR="0" lvl="0" indent="-342900">
              <a:lnSpc>
                <a:spcPct val="107000"/>
              </a:lnSpc>
              <a:spcAft>
                <a:spcPts val="800"/>
              </a:spcAft>
              <a:buSzPts val="1000"/>
              <a:buFont typeface="Symbol" panose="05050102010706020507" pitchFamily="18" charset="2"/>
              <a:buChar char=""/>
              <a:tabLst>
                <a:tab pos="457200" algn="l"/>
              </a:tabLst>
            </a:pPr>
            <a:r>
              <a:rPr lang="en-US" sz="1500" kern="100" dirty="0">
                <a:ea typeface="Aptos" panose="020B0004020202020204" pitchFamily="34" charset="0"/>
              </a:rPr>
              <a:t>facilitate team meetings; </a:t>
            </a:r>
          </a:p>
          <a:p>
            <a:pPr marL="342900" marR="0" lvl="0" indent="-342900">
              <a:lnSpc>
                <a:spcPct val="107000"/>
              </a:lnSpc>
              <a:spcAft>
                <a:spcPts val="800"/>
              </a:spcAft>
              <a:buSzPts val="1000"/>
              <a:buFont typeface="Symbol" panose="05050102010706020507" pitchFamily="18" charset="2"/>
              <a:buChar char=""/>
              <a:tabLst>
                <a:tab pos="457200" algn="l"/>
              </a:tabLst>
            </a:pPr>
            <a:r>
              <a:rPr lang="en-US" sz="1500" kern="100" dirty="0">
                <a:ea typeface="Aptos" panose="020B0004020202020204" pitchFamily="34" charset="0"/>
              </a:rPr>
              <a:t>create and write clear and effective IEPs; </a:t>
            </a:r>
          </a:p>
          <a:p>
            <a:pPr marL="342900" marR="0" lvl="0" indent="-342900">
              <a:lnSpc>
                <a:spcPct val="107000"/>
              </a:lnSpc>
              <a:spcAft>
                <a:spcPts val="800"/>
              </a:spcAft>
              <a:buSzPts val="1000"/>
              <a:buFont typeface="Symbol" panose="05050102010706020507" pitchFamily="18" charset="2"/>
              <a:buChar char=""/>
              <a:tabLst>
                <a:tab pos="457200" algn="l"/>
              </a:tabLst>
            </a:pPr>
            <a:r>
              <a:rPr lang="en-US" sz="1500" kern="100" dirty="0">
                <a:ea typeface="Aptos" panose="020B0004020202020204" pitchFamily="34" charset="0"/>
              </a:rPr>
              <a:t>foster good faith relationships and collaboration; </a:t>
            </a:r>
          </a:p>
          <a:p>
            <a:pPr marL="342900" marR="0" lvl="0" indent="-342900">
              <a:lnSpc>
                <a:spcPct val="107000"/>
              </a:lnSpc>
              <a:spcAft>
                <a:spcPts val="800"/>
              </a:spcAft>
              <a:buSzPts val="1000"/>
              <a:buFont typeface="Symbol" panose="05050102010706020507" pitchFamily="18" charset="2"/>
              <a:buChar char=""/>
              <a:tabLst>
                <a:tab pos="457200" algn="l"/>
              </a:tabLst>
            </a:pPr>
            <a:r>
              <a:rPr lang="en-US" sz="1500" kern="100" dirty="0">
                <a:ea typeface="Aptos" panose="020B0004020202020204" pitchFamily="34" charset="0"/>
              </a:rPr>
              <a:t>partner with district leaders to identify and implement a capstone project that addresses a needed change in practice to improve compliance and collaboration, and </a:t>
            </a:r>
          </a:p>
          <a:p>
            <a:pPr marL="342900" marR="0" lvl="0" indent="-342900">
              <a:lnSpc>
                <a:spcPct val="107000"/>
              </a:lnSpc>
              <a:spcAft>
                <a:spcPts val="800"/>
              </a:spcAft>
              <a:buSzPts val="1000"/>
              <a:buFont typeface="Symbol" panose="05050102010706020507" pitchFamily="18" charset="2"/>
              <a:buChar char=""/>
              <a:tabLst>
                <a:tab pos="457200" algn="l"/>
              </a:tabLst>
            </a:pPr>
            <a:r>
              <a:rPr lang="en-US" sz="1500" kern="100" dirty="0">
                <a:ea typeface="Aptos" panose="020B0004020202020204" pitchFamily="34" charset="0"/>
              </a:rPr>
              <a:t>develop support networks to foster the implementation of best practices in educating students with special needs. Driven, and aligned TA,PD, and Support for LEAs. </a:t>
            </a:r>
          </a:p>
          <a:p>
            <a:pPr marL="0" indent="0">
              <a:buNone/>
            </a:pPr>
            <a:endParaRPr lang="en-US" sz="1600" dirty="0"/>
          </a:p>
        </p:txBody>
      </p:sp>
      <p:sp>
        <p:nvSpPr>
          <p:cNvPr id="8" name="Arrow: Pentagon 7">
            <a:extLst>
              <a:ext uri="{FF2B5EF4-FFF2-40B4-BE49-F238E27FC236}">
                <a16:creationId xmlns:a16="http://schemas.microsoft.com/office/drawing/2014/main" id="{C9794424-3E8C-157B-3624-FF59BD766411}"/>
              </a:ext>
            </a:extLst>
          </p:cNvPr>
          <p:cNvSpPr/>
          <p:nvPr/>
        </p:nvSpPr>
        <p:spPr>
          <a:xfrm rot="5400000">
            <a:off x="70757" y="59871"/>
            <a:ext cx="2177143" cy="2057400"/>
          </a:xfrm>
          <a:prstGeom prst="homePlate">
            <a:avLst/>
          </a:prstGeom>
        </p:spPr>
        <p:style>
          <a:lnRef idx="1">
            <a:schemeClr val="accent2"/>
          </a:lnRef>
          <a:fillRef idx="2">
            <a:schemeClr val="accent2"/>
          </a:fillRef>
          <a:effectRef idx="1">
            <a:schemeClr val="accent2"/>
          </a:effectRef>
          <a:fontRef idx="minor">
            <a:schemeClr val="dk1"/>
          </a:fontRef>
        </p:style>
        <p:txBody>
          <a:bodyPr vert="vert270" rtlCol="0" anchor="ctr"/>
          <a:lstStyle/>
          <a:p>
            <a:pPr algn="ctr"/>
            <a:endParaRPr lang="en-US" sz="1200" b="1" i="0" dirty="0">
              <a:effectLst/>
              <a:latin typeface="Arial" panose="020B0604020202020204" pitchFamily="34" charset="0"/>
              <a:cs typeface="Arial" panose="020B0604020202020204" pitchFamily="34" charset="0"/>
            </a:endParaRPr>
          </a:p>
          <a:p>
            <a:pPr algn="ctr"/>
            <a:endParaRPr lang="en-US" sz="1200" b="1" dirty="0">
              <a:latin typeface="Arial" panose="020B0604020202020204" pitchFamily="34" charset="0"/>
              <a:cs typeface="Arial" panose="020B0604020202020204" pitchFamily="34" charset="0"/>
            </a:endParaRPr>
          </a:p>
          <a:p>
            <a:pPr algn="ctr"/>
            <a:r>
              <a:rPr lang="en-US" sz="1200" b="1" i="0" dirty="0">
                <a:effectLst/>
                <a:latin typeface="Arial" panose="020B0604020202020204" pitchFamily="34" charset="0"/>
                <a:cs typeface="Arial" panose="020B0604020202020204" pitchFamily="34" charset="0"/>
              </a:rPr>
              <a:t>Alignment to </a:t>
            </a:r>
            <a:r>
              <a:rPr lang="en-US" sz="1200" b="1" dirty="0">
                <a:latin typeface="Arial" panose="020B0604020202020204" pitchFamily="34" charset="0"/>
                <a:cs typeface="Arial" panose="020B0604020202020204" pitchFamily="34" charset="0"/>
              </a:rPr>
              <a:t>Special Education Strategic Priority #VI</a:t>
            </a:r>
            <a:r>
              <a:rPr lang="en-US" sz="1200" b="1" i="0" dirty="0">
                <a:effectLst/>
                <a:latin typeface="Arial" panose="020B0604020202020204" pitchFamily="34" charset="0"/>
                <a:cs typeface="Arial" panose="020B0604020202020204" pitchFamily="34" charset="0"/>
              </a:rPr>
              <a:t>:</a:t>
            </a:r>
            <a:endParaRPr lang="en-US" sz="1200" dirty="0">
              <a:effectLst/>
              <a:latin typeface="Arial" panose="020B0604020202020204" pitchFamily="34" charset="0"/>
              <a:cs typeface="Arial" panose="020B0604020202020204" pitchFamily="34" charset="0"/>
            </a:endParaRPr>
          </a:p>
          <a:p>
            <a:pPr algn="ctr"/>
            <a:r>
              <a:rPr lang="en-US" sz="1200" i="1" dirty="0">
                <a:latin typeface="Arial" panose="020B0604020202020204" pitchFamily="34" charset="0"/>
                <a:cs typeface="Arial" panose="020B0604020202020204" pitchFamily="34" charset="0"/>
              </a:rPr>
              <a:t>Provide high-quality, data-driven, and aligned TA, PD, and Support for LEAs. </a:t>
            </a:r>
            <a:endParaRPr lang="en-US" sz="1200" dirty="0">
              <a:effectLst/>
              <a:latin typeface="Arial" panose="020B0604020202020204" pitchFamily="34" charset="0"/>
              <a:cs typeface="Arial" panose="020B0604020202020204" pitchFamily="34" charset="0"/>
            </a:endParaRPr>
          </a:p>
          <a:p>
            <a:pPr algn="ctr"/>
            <a:endParaRPr lang="en-US" dirty="0"/>
          </a:p>
        </p:txBody>
      </p:sp>
    </p:spTree>
    <p:extLst>
      <p:ext uri="{BB962C8B-B14F-4D97-AF65-F5344CB8AC3E}">
        <p14:creationId xmlns:p14="http://schemas.microsoft.com/office/powerpoint/2010/main" val="218886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12215C-BFD8-5049-8C86-A7DCAA965350}"/>
              </a:ext>
            </a:extLst>
          </p:cNvPr>
          <p:cNvSpPr>
            <a:spLocks noGrp="1"/>
          </p:cNvSpPr>
          <p:nvPr>
            <p:ph type="title"/>
          </p:nvPr>
        </p:nvSpPr>
        <p:spPr>
          <a:xfrm>
            <a:off x="838200" y="365126"/>
            <a:ext cx="10515600" cy="962931"/>
          </a:xfrm>
        </p:spPr>
        <p:txBody>
          <a:bodyPr>
            <a:noAutofit/>
          </a:bodyPr>
          <a:lstStyle/>
          <a:p>
            <a:r>
              <a:rPr lang="en-US" sz="3600" b="1" dirty="0"/>
              <a:t>Topics Covered Through Special Education Team Leader Institute </a:t>
            </a:r>
          </a:p>
        </p:txBody>
      </p:sp>
      <p:sp>
        <p:nvSpPr>
          <p:cNvPr id="2" name="Content Placeholder 1">
            <a:extLst>
              <a:ext uri="{FF2B5EF4-FFF2-40B4-BE49-F238E27FC236}">
                <a16:creationId xmlns:a16="http://schemas.microsoft.com/office/drawing/2014/main" id="{75F77C0A-F34B-2B3F-484B-7459BE442120}"/>
              </a:ext>
            </a:extLst>
          </p:cNvPr>
          <p:cNvSpPr>
            <a:spLocks noGrp="1"/>
          </p:cNvSpPr>
          <p:nvPr>
            <p:ph idx="1"/>
          </p:nvPr>
        </p:nvSpPr>
        <p:spPr/>
        <p:txBody>
          <a:bodyPr>
            <a:noAutofit/>
          </a:bodyPr>
          <a:lstStyle/>
          <a:p>
            <a:pPr fontAlgn="base"/>
            <a:r>
              <a:rPr lang="en-US" sz="1600" dirty="0">
                <a:solidFill>
                  <a:srgbClr val="101D34"/>
                </a:solidFill>
              </a:rPr>
              <a:t>Understanding federal regulations and compliance</a:t>
            </a:r>
            <a:endParaRPr lang="en-US" sz="1600" dirty="0">
              <a:solidFill>
                <a:srgbClr val="E38526"/>
              </a:solidFill>
            </a:endParaRPr>
          </a:p>
          <a:p>
            <a:pPr fontAlgn="base"/>
            <a:r>
              <a:rPr lang="en-US" sz="1600" dirty="0">
                <a:solidFill>
                  <a:srgbClr val="101D34"/>
                </a:solidFill>
              </a:rPr>
              <a:t>Exploring DESE resources to support IEP teams</a:t>
            </a:r>
            <a:endParaRPr lang="en-US" sz="1600" dirty="0">
              <a:solidFill>
                <a:srgbClr val="E38526"/>
              </a:solidFill>
            </a:endParaRPr>
          </a:p>
          <a:p>
            <a:pPr fontAlgn="base"/>
            <a:r>
              <a:rPr lang="en-US" sz="1600" dirty="0">
                <a:solidFill>
                  <a:srgbClr val="101D34"/>
                </a:solidFill>
              </a:rPr>
              <a:t>Understanding parent perspectives and preparing parents before the meeting for the New IEP process</a:t>
            </a:r>
            <a:endParaRPr lang="en-US" sz="1600" dirty="0">
              <a:solidFill>
                <a:srgbClr val="E38526"/>
              </a:solidFill>
            </a:endParaRPr>
          </a:p>
          <a:p>
            <a:pPr fontAlgn="base"/>
            <a:r>
              <a:rPr lang="en-US" sz="1600" dirty="0">
                <a:solidFill>
                  <a:srgbClr val="101D34"/>
                </a:solidFill>
              </a:rPr>
              <a:t>Understanding community provider partnerships to support IEP teams</a:t>
            </a:r>
            <a:endParaRPr lang="en-US" sz="1600" dirty="0">
              <a:solidFill>
                <a:srgbClr val="E38526"/>
              </a:solidFill>
            </a:endParaRPr>
          </a:p>
          <a:p>
            <a:pPr fontAlgn="base"/>
            <a:r>
              <a:rPr lang="en-US" sz="1600" dirty="0">
                <a:solidFill>
                  <a:srgbClr val="101D34"/>
                </a:solidFill>
              </a:rPr>
              <a:t>New MA IEP and Student Voice presentations</a:t>
            </a:r>
            <a:endParaRPr lang="en-US" sz="1600" dirty="0">
              <a:solidFill>
                <a:srgbClr val="E38526"/>
              </a:solidFill>
            </a:endParaRPr>
          </a:p>
          <a:p>
            <a:endParaRPr lang="en-US" sz="1600" dirty="0"/>
          </a:p>
        </p:txBody>
      </p:sp>
    </p:spTree>
    <p:extLst>
      <p:ext uri="{BB962C8B-B14F-4D97-AF65-F5344CB8AC3E}">
        <p14:creationId xmlns:p14="http://schemas.microsoft.com/office/powerpoint/2010/main" val="176689089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SE_Template" id="{8B1FC134-3306-8949-8EE6-54D8D1A68082}" vid="{D023F173-81C9-6C41-B8A8-A9E8365AC245}"/>
    </a:ext>
  </a:extLst>
</a:theme>
</file>

<file path=docProps/app.xml><?xml version="1.0" encoding="utf-8"?>
<Properties xmlns="http://schemas.openxmlformats.org/officeDocument/2006/extended-properties" xmlns:vt="http://schemas.openxmlformats.org/officeDocument/2006/docPropsVTypes">
  <TotalTime>13</TotalTime>
  <Words>248</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Segoe</vt:lpstr>
      <vt:lpstr>Aptos</vt:lpstr>
      <vt:lpstr>Arial</vt:lpstr>
      <vt:lpstr>Calibri</vt:lpstr>
      <vt:lpstr>Courier New</vt:lpstr>
      <vt:lpstr>Segoe UI</vt:lpstr>
      <vt:lpstr>Segoe UI Semibold</vt:lpstr>
      <vt:lpstr>Symbol</vt:lpstr>
      <vt:lpstr>Wingdings</vt:lpstr>
      <vt:lpstr>1_Office Theme</vt:lpstr>
      <vt:lpstr>Special Education Team Leader Institute </vt:lpstr>
      <vt:lpstr>Topics Covered Through Special Education Team Leader Institute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At-A-Glance: Special Education Team Leader Institute</dc:title>
  <dc:creator>DESE</dc:creator>
  <cp:lastModifiedBy>Zou, Dong (EOE)</cp:lastModifiedBy>
  <cp:revision>8</cp:revision>
  <dcterms:created xsi:type="dcterms:W3CDTF">2025-09-26T17:49:50Z</dcterms:created>
  <dcterms:modified xsi:type="dcterms:W3CDTF">2025-10-10T14:16:17Z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Oct 10 2025 12:00AM</vt:lpwstr>
  </property>
</Properties>
</file>