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9" r:id="rId5"/>
  </p:sldMasterIdLst>
  <p:notesMasterIdLst>
    <p:notesMasterId r:id="rId42"/>
  </p:notesMasterIdLst>
  <p:handoutMasterIdLst>
    <p:handoutMasterId r:id="rId43"/>
  </p:handoutMasterIdLst>
  <p:sldIdLst>
    <p:sldId id="256" r:id="rId6"/>
    <p:sldId id="329" r:id="rId7"/>
    <p:sldId id="4296" r:id="rId8"/>
    <p:sldId id="4643" r:id="rId9"/>
    <p:sldId id="4646" r:id="rId10"/>
    <p:sldId id="4549" r:id="rId11"/>
    <p:sldId id="4304" r:id="rId12"/>
    <p:sldId id="4666" r:id="rId13"/>
    <p:sldId id="2482" r:id="rId14"/>
    <p:sldId id="4673" r:id="rId15"/>
    <p:sldId id="4292" r:id="rId16"/>
    <p:sldId id="4293" r:id="rId17"/>
    <p:sldId id="261" r:id="rId18"/>
    <p:sldId id="4562" r:id="rId19"/>
    <p:sldId id="265" r:id="rId20"/>
    <p:sldId id="4675" r:id="rId21"/>
    <p:sldId id="4669" r:id="rId22"/>
    <p:sldId id="4306" r:id="rId23"/>
    <p:sldId id="266" r:id="rId24"/>
    <p:sldId id="264" r:id="rId25"/>
    <p:sldId id="4294" r:id="rId26"/>
    <p:sldId id="4295" r:id="rId27"/>
    <p:sldId id="4670" r:id="rId28"/>
    <p:sldId id="4305" r:id="rId29"/>
    <p:sldId id="4308" r:id="rId30"/>
    <p:sldId id="4309" r:id="rId31"/>
    <p:sldId id="4671" r:id="rId32"/>
    <p:sldId id="4641" r:id="rId33"/>
    <p:sldId id="4642" r:id="rId34"/>
    <p:sldId id="2513" r:id="rId35"/>
    <p:sldId id="4644" r:id="rId36"/>
    <p:sldId id="4667" r:id="rId37"/>
    <p:sldId id="4265" r:id="rId38"/>
    <p:sldId id="4668" r:id="rId39"/>
    <p:sldId id="4672" r:id="rId40"/>
    <p:sldId id="4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056203-C492-EDE5-6E9E-7A0C57111A44}" name="Hanafin, Bob (DESE)" initials="BH" userId="S::Bob.W.Hanafin@mass.gov::25a69306-b138-4eaf-8c82-7191c527c81b" providerId="AD"/>
  <p188:author id="{7FD14806-901B-511F-B222-B84A12E5B7B8}" name="Alvarez, Iraida (DESE)" initials="A(" userId="S::iraida.j.alvarez@mass.gov::66b89c24-7507-40c7-9620-66ed0feaf784" providerId="AD"/>
  <p188:author id="{5935AF0D-C88F-DA02-7455-3D6A66FFDC33}" name="Fitzgerald, Patrick G. (DESE)" initials="F(" userId="S::patrick.g.fitzgerald2@mass.gov::53b36a70-9b83-456d-ba86-31a4afdf464c" providerId="AD"/>
  <p188:author id="{16D4B40F-AF8E-6D72-4C2D-CA4F5FC88935}" name="Rist, April K." initials="RAK" userId="S::April.K.Rist@mass.gov::4389eada-97b1-467b-82fe-16345834928a" providerId="AD"/>
  <p188:author id="{9A34F018-94B2-E907-BC0F-4F8DE8953067}" name="Castner, Kristin (DESE)" initials="C(" userId="S::kristin.castner@mass.gov::1d8d5ffd-bb00-4b2f-9ec9-0da637ba0a15" providerId="AD"/>
  <p188:author id="{E520E226-F2EC-D40E-12B4-83F25AB91404}" name="Varon, Joshua (DESE)" initials="JV" userId="S::Joshua.A.Varon@mass.gov::d58e4c59-4295-40f0-9f98-598fdb9a655c" providerId="AD"/>
  <p188:author id="{DB95473E-3799-72CB-965F-9EB89B56FFF3}" name="Daigle, Martha (DESE)" initials="MD" userId="S::Martha.S.Daigle@mass.gov::30cc7468-3554-4040-b5ec-110ac3e947d8" providerId="AD"/>
  <p188:author id="{94894E5E-0A84-FF29-A2B1-9B5096A830DA}" name="Senio, Theresa (DESE)" initials="S(" userId="S::theresa.senio@mass.gov::a4a87076-6e96-4fee-87e3-08e8e8a3bcd5" providerId="AD"/>
  <p188:author id="{EBE66E6D-C71D-7E53-AED5-A9D4DA1FE526}" name="Wakelin, Johanna (DESE)" initials="W(" userId="S::johanna.wakelin@mass.gov::861700f2-2647-4c79-b4e9-5d2ae7c7128a" providerId="AD"/>
  <p188:author id="{34E2AC71-14A6-BAF0-FE8D-5B7FC4B39284}" name="Camacho, Jamie L. (DESE)" initials="" userId="S::Jamie.L.Camacho@mass.gov::21f49f1e-e593-4860-b32e-bdd5656b5338" providerId="AD"/>
  <p188:author id="{D60C3E80-35B2-95A9-65AF-9B57C825335C}" name="Tobey, Gregory (DESE)" initials="T(" userId="S::gregory.tobey@mass.gov::12968eda-ee05-4bb6-837b-2d6d4faa13b6" providerId="AD"/>
  <p188:author id="{AF2D2488-6CA3-B0C3-19DD-3D4B1279191F}" name="Roberts, Jannelle K. (DESE)" initials="JR" userId="S::Jannelle.K.Roberts@mass.gov::9334b947-3dcb-411a-8e7d-589c093a1d72" providerId="AD"/>
  <p188:author id="{6ABF01F9-5982-37E0-2D93-4071B6BB4D63}" name="LoDuca-Towne, Kelsey (DESE)" initials="L(" userId="S::kelsey.loduca-towne@mass.gov::f03be8ce-807a-4f33-8b2e-6128f35343e9" providerId="AD"/>
  <p188:author id="{4F08D7FB-1392-BA33-72FA-90F2B7A61763}" name="Mao, Yu-Ping (DESE)" initials="M(" userId="S::yu-ping.mao@mass.gov::8534b1b7-a0d5-4f47-86c1-c5d493c1640c" providerId="AD"/>
  <p188:author id="{DC4A43FD-FE63-3D2E-86A3-95514C23F009}" name="Arabela Thomas" initials="AT" userId="Arabela Thom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8EAA13-5BC0-4265-94E9-4CB5470DD6B5}" v="4" dt="2024-10-01T12:17:23.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17" autoAdjust="0"/>
  </p:normalViewPr>
  <p:slideViewPr>
    <p:cSldViewPr snapToGrid="0">
      <p:cViewPr varScale="1">
        <p:scale>
          <a:sx n="74" d="100"/>
          <a:sy n="74" d="100"/>
        </p:scale>
        <p:origin x="60" y="51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afin, Bob (DESE)" userId="25a69306-b138-4eaf-8c82-7191c527c81b" providerId="ADAL" clId="{3E8EAA13-5BC0-4265-94E9-4CB5470DD6B5}"/>
    <pc:docChg chg="modSld">
      <pc:chgData name="Hanafin, Bob (DESE)" userId="25a69306-b138-4eaf-8c82-7191c527c81b" providerId="ADAL" clId="{3E8EAA13-5BC0-4265-94E9-4CB5470DD6B5}" dt="2024-10-01T12:17:23.545" v="86" actId="962"/>
      <pc:docMkLst>
        <pc:docMk/>
      </pc:docMkLst>
      <pc:sldChg chg="modSp">
        <pc:chgData name="Hanafin, Bob (DESE)" userId="25a69306-b138-4eaf-8c82-7191c527c81b" providerId="ADAL" clId="{3E8EAA13-5BC0-4265-94E9-4CB5470DD6B5}" dt="2024-10-01T12:17:23.545" v="86" actId="962"/>
        <pc:sldMkLst>
          <pc:docMk/>
          <pc:sldMk cId="3558986821" sldId="4304"/>
        </pc:sldMkLst>
        <pc:picChg chg="mod">
          <ac:chgData name="Hanafin, Bob (DESE)" userId="25a69306-b138-4eaf-8c82-7191c527c81b" providerId="ADAL" clId="{3E8EAA13-5BC0-4265-94E9-4CB5470DD6B5}" dt="2024-10-01T12:17:23.545" v="86" actId="962"/>
          <ac:picMkLst>
            <pc:docMk/>
            <pc:sldMk cId="3558986821" sldId="4304"/>
            <ac:picMk id="11" creationId="{14469119-ADC8-79E4-26CA-69278012A1B6}"/>
          </ac:picMkLst>
        </pc:picChg>
      </pc:sldChg>
      <pc:sldChg chg="modSp mod">
        <pc:chgData name="Hanafin, Bob (DESE)" userId="25a69306-b138-4eaf-8c82-7191c527c81b" providerId="ADAL" clId="{3E8EAA13-5BC0-4265-94E9-4CB5470DD6B5}" dt="2024-10-01T12:15:28.764" v="81" actId="962"/>
        <pc:sldMkLst>
          <pc:docMk/>
          <pc:sldMk cId="537082915" sldId="4641"/>
        </pc:sldMkLst>
        <pc:picChg chg="mod">
          <ac:chgData name="Hanafin, Bob (DESE)" userId="25a69306-b138-4eaf-8c82-7191c527c81b" providerId="ADAL" clId="{3E8EAA13-5BC0-4265-94E9-4CB5470DD6B5}" dt="2024-10-01T12:15:28.764" v="81" actId="962"/>
          <ac:picMkLst>
            <pc:docMk/>
            <pc:sldMk cId="537082915" sldId="4641"/>
            <ac:picMk id="10" creationId="{40EBF419-50DD-799F-8159-63473C35AFCA}"/>
          </ac:picMkLst>
        </pc:picChg>
      </pc:sldChg>
      <pc:sldChg chg="addSp modSp mod">
        <pc:chgData name="Hanafin, Bob (DESE)" userId="25a69306-b138-4eaf-8c82-7191c527c81b" providerId="ADAL" clId="{3E8EAA13-5BC0-4265-94E9-4CB5470DD6B5}" dt="2024-10-01T12:16:37.296" v="83" actId="20577"/>
        <pc:sldMkLst>
          <pc:docMk/>
          <pc:sldMk cId="2455814145" sldId="4646"/>
        </pc:sldMkLst>
        <pc:spChg chg="add mod">
          <ac:chgData name="Hanafin, Bob (DESE)" userId="25a69306-b138-4eaf-8c82-7191c527c81b" providerId="ADAL" clId="{3E8EAA13-5BC0-4265-94E9-4CB5470DD6B5}" dt="2024-10-01T12:16:37.296" v="83" actId="20577"/>
          <ac:spMkLst>
            <pc:docMk/>
            <pc:sldMk cId="2455814145" sldId="4646"/>
            <ac:spMk id="2" creationId="{DE01C282-9AD3-F31E-672E-749A9F3A427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B50E8-4BBC-437E-841D-073BB40D70A9}"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984F9598-5B26-4FFF-9783-2D390CDC3634}">
      <dgm:prSet/>
      <dgm:spPr>
        <a:solidFill>
          <a:schemeClr val="tx2">
            <a:lumMod val="75000"/>
          </a:schemeClr>
        </a:solidFill>
      </dgm:spPr>
      <dgm:t>
        <a:bodyPr/>
        <a:lstStyle/>
        <a:p>
          <a:r>
            <a:rPr lang="en-US"/>
            <a:t>General Supervision </a:t>
          </a:r>
          <a:r>
            <a:rPr lang="en-US" b="0"/>
            <a:t>Updates</a:t>
          </a:r>
        </a:p>
      </dgm:t>
    </dgm:pt>
    <dgm:pt modelId="{ED2E0D10-CBF7-4BA8-9761-2F376508E013}" type="parTrans" cxnId="{CED5874F-0459-4EB8-A9A3-7050D9517BAA}">
      <dgm:prSet/>
      <dgm:spPr/>
      <dgm:t>
        <a:bodyPr/>
        <a:lstStyle/>
        <a:p>
          <a:endParaRPr lang="en-US"/>
        </a:p>
      </dgm:t>
    </dgm:pt>
    <dgm:pt modelId="{EB6DA1B5-B2BE-44F3-B824-3B3F8314EAED}" type="sibTrans" cxnId="{CED5874F-0459-4EB8-A9A3-7050D9517BAA}">
      <dgm:prSet/>
      <dgm:spPr/>
      <dgm:t>
        <a:bodyPr/>
        <a:lstStyle/>
        <a:p>
          <a:endParaRPr lang="en-US"/>
        </a:p>
      </dgm:t>
    </dgm:pt>
    <dgm:pt modelId="{DA73273F-C3CE-46E8-9EA3-07055CDEB75E}">
      <dgm:prSet phldr="0"/>
      <dgm:spPr/>
      <dgm:t>
        <a:bodyPr/>
        <a:lstStyle/>
        <a:p>
          <a:r>
            <a:rPr lang="en-US"/>
            <a:t>Special Education Updates</a:t>
          </a:r>
        </a:p>
      </dgm:t>
    </dgm:pt>
    <dgm:pt modelId="{57F1B9E4-D397-4BD6-8ACF-3529E7EB5435}" type="parTrans" cxnId="{076D87CB-B6E9-4608-A452-8340710FF2F4}">
      <dgm:prSet/>
      <dgm:spPr/>
      <dgm:t>
        <a:bodyPr/>
        <a:lstStyle/>
        <a:p>
          <a:endParaRPr lang="en-US"/>
        </a:p>
      </dgm:t>
    </dgm:pt>
    <dgm:pt modelId="{ED8E45AF-C5D9-4828-9DCE-215B6848FA9C}" type="sibTrans" cxnId="{076D87CB-B6E9-4608-A452-8340710FF2F4}">
      <dgm:prSet/>
      <dgm:spPr/>
      <dgm:t>
        <a:bodyPr/>
        <a:lstStyle/>
        <a:p>
          <a:endParaRPr lang="en-US"/>
        </a:p>
      </dgm:t>
    </dgm:pt>
    <dgm:pt modelId="{3CC752B7-03A0-4902-82B5-6789F7614E07}">
      <dgm:prSet/>
      <dgm:spPr/>
      <dgm:t>
        <a:bodyPr/>
        <a:lstStyle/>
        <a:p>
          <a:r>
            <a:rPr lang="en-US"/>
            <a:t>New IEP Updates</a:t>
          </a:r>
        </a:p>
      </dgm:t>
    </dgm:pt>
    <dgm:pt modelId="{7A2CDC91-1CFE-46D4-907A-8A26339DB062}" type="parTrans" cxnId="{1D5A61D9-2B84-4F97-BF9C-91C65E481236}">
      <dgm:prSet/>
      <dgm:spPr/>
      <dgm:t>
        <a:bodyPr/>
        <a:lstStyle/>
        <a:p>
          <a:endParaRPr lang="en-US"/>
        </a:p>
      </dgm:t>
    </dgm:pt>
    <dgm:pt modelId="{4B13F8EA-E70F-4474-98EB-56664E2E15AA}" type="sibTrans" cxnId="{1D5A61D9-2B84-4F97-BF9C-91C65E481236}">
      <dgm:prSet/>
      <dgm:spPr/>
      <dgm:t>
        <a:bodyPr/>
        <a:lstStyle/>
        <a:p>
          <a:endParaRPr lang="en-US"/>
        </a:p>
      </dgm:t>
    </dgm:pt>
    <dgm:pt modelId="{DA69F6F1-4960-498A-AD25-085078C7C016}" type="pres">
      <dgm:prSet presAssocID="{BB5B50E8-4BBC-437E-841D-073BB40D70A9}" presName="linear" presStyleCnt="0">
        <dgm:presLayoutVars>
          <dgm:dir/>
          <dgm:animLvl val="lvl"/>
          <dgm:resizeHandles val="exact"/>
        </dgm:presLayoutVars>
      </dgm:prSet>
      <dgm:spPr/>
    </dgm:pt>
    <dgm:pt modelId="{8FAA2FAE-A2EC-45D8-8FC6-54153E16721D}" type="pres">
      <dgm:prSet presAssocID="{984F9598-5B26-4FFF-9783-2D390CDC3634}" presName="parentLin" presStyleCnt="0"/>
      <dgm:spPr/>
    </dgm:pt>
    <dgm:pt modelId="{DA9210EC-26D3-4135-AB7A-211A4E031C68}" type="pres">
      <dgm:prSet presAssocID="{984F9598-5B26-4FFF-9783-2D390CDC3634}" presName="parentLeftMargin" presStyleLbl="node1" presStyleIdx="0" presStyleCnt="3"/>
      <dgm:spPr/>
    </dgm:pt>
    <dgm:pt modelId="{09C76DB4-26EA-403D-8805-2312DAE07640}" type="pres">
      <dgm:prSet presAssocID="{984F9598-5B26-4FFF-9783-2D390CDC3634}" presName="parentText" presStyleLbl="node1" presStyleIdx="0" presStyleCnt="3">
        <dgm:presLayoutVars>
          <dgm:chMax val="0"/>
          <dgm:bulletEnabled val="1"/>
        </dgm:presLayoutVars>
      </dgm:prSet>
      <dgm:spPr/>
    </dgm:pt>
    <dgm:pt modelId="{35B5F9C7-C651-4B16-880A-2A438E44FE61}" type="pres">
      <dgm:prSet presAssocID="{984F9598-5B26-4FFF-9783-2D390CDC3634}" presName="negativeSpace" presStyleCnt="0"/>
      <dgm:spPr/>
    </dgm:pt>
    <dgm:pt modelId="{29011064-7F52-4374-BB70-3F2CB7FC783C}" type="pres">
      <dgm:prSet presAssocID="{984F9598-5B26-4FFF-9783-2D390CDC3634}" presName="childText" presStyleLbl="conFgAcc1" presStyleIdx="0" presStyleCnt="3">
        <dgm:presLayoutVars>
          <dgm:bulletEnabled val="1"/>
        </dgm:presLayoutVars>
      </dgm:prSet>
      <dgm:spPr/>
    </dgm:pt>
    <dgm:pt modelId="{F3BFFD0D-6DB9-4008-84AB-53D8C011D87E}" type="pres">
      <dgm:prSet presAssocID="{EB6DA1B5-B2BE-44F3-B824-3B3F8314EAED}" presName="spaceBetweenRectangles" presStyleCnt="0"/>
      <dgm:spPr/>
    </dgm:pt>
    <dgm:pt modelId="{4DE6D4E7-D733-4E0C-8B7D-E171999B164E}" type="pres">
      <dgm:prSet presAssocID="{DA73273F-C3CE-46E8-9EA3-07055CDEB75E}" presName="parentLin" presStyleCnt="0"/>
      <dgm:spPr/>
    </dgm:pt>
    <dgm:pt modelId="{C3A0CBD5-1A57-4560-919B-51C08BD132D6}" type="pres">
      <dgm:prSet presAssocID="{DA73273F-C3CE-46E8-9EA3-07055CDEB75E}" presName="parentLeftMargin" presStyleLbl="node1" presStyleIdx="0" presStyleCnt="3"/>
      <dgm:spPr/>
    </dgm:pt>
    <dgm:pt modelId="{4AF032F1-9066-44F8-86CC-6912588B7795}" type="pres">
      <dgm:prSet presAssocID="{DA73273F-C3CE-46E8-9EA3-07055CDEB75E}" presName="parentText" presStyleLbl="node1" presStyleIdx="1" presStyleCnt="3">
        <dgm:presLayoutVars>
          <dgm:chMax val="0"/>
          <dgm:bulletEnabled val="1"/>
        </dgm:presLayoutVars>
      </dgm:prSet>
      <dgm:spPr/>
    </dgm:pt>
    <dgm:pt modelId="{FF056FDE-2A96-4013-9A3F-1A754116AE28}" type="pres">
      <dgm:prSet presAssocID="{DA73273F-C3CE-46E8-9EA3-07055CDEB75E}" presName="negativeSpace" presStyleCnt="0"/>
      <dgm:spPr/>
    </dgm:pt>
    <dgm:pt modelId="{5BB327D3-7109-43F2-AB9A-8D656FAE95E0}" type="pres">
      <dgm:prSet presAssocID="{DA73273F-C3CE-46E8-9EA3-07055CDEB75E}" presName="childText" presStyleLbl="conFgAcc1" presStyleIdx="1" presStyleCnt="3">
        <dgm:presLayoutVars>
          <dgm:bulletEnabled val="1"/>
        </dgm:presLayoutVars>
      </dgm:prSet>
      <dgm:spPr/>
    </dgm:pt>
    <dgm:pt modelId="{86EB0B26-E487-49B0-956D-BCBCCEF86CEC}" type="pres">
      <dgm:prSet presAssocID="{ED8E45AF-C5D9-4828-9DCE-215B6848FA9C}" presName="spaceBetweenRectangles" presStyleCnt="0"/>
      <dgm:spPr/>
    </dgm:pt>
    <dgm:pt modelId="{0B4D8C86-6CC8-4DAA-93D2-8FA36672C374}" type="pres">
      <dgm:prSet presAssocID="{3CC752B7-03A0-4902-82B5-6789F7614E07}" presName="parentLin" presStyleCnt="0"/>
      <dgm:spPr/>
    </dgm:pt>
    <dgm:pt modelId="{FFFA5138-FEAB-4F72-AE08-E40D44F08E3F}" type="pres">
      <dgm:prSet presAssocID="{3CC752B7-03A0-4902-82B5-6789F7614E07}" presName="parentLeftMargin" presStyleLbl="node1" presStyleIdx="1" presStyleCnt="3"/>
      <dgm:spPr/>
    </dgm:pt>
    <dgm:pt modelId="{CE301DEF-7638-4260-8CB8-5576E3522B5C}" type="pres">
      <dgm:prSet presAssocID="{3CC752B7-03A0-4902-82B5-6789F7614E07}" presName="parentText" presStyleLbl="node1" presStyleIdx="2" presStyleCnt="3">
        <dgm:presLayoutVars>
          <dgm:chMax val="0"/>
          <dgm:bulletEnabled val="1"/>
        </dgm:presLayoutVars>
      </dgm:prSet>
      <dgm:spPr/>
    </dgm:pt>
    <dgm:pt modelId="{51CE2DF8-66FE-4972-AFC4-27CDB968F0F7}" type="pres">
      <dgm:prSet presAssocID="{3CC752B7-03A0-4902-82B5-6789F7614E07}" presName="negativeSpace" presStyleCnt="0"/>
      <dgm:spPr/>
    </dgm:pt>
    <dgm:pt modelId="{FCE67299-0F51-4AE5-B861-F54CAD10DA1C}" type="pres">
      <dgm:prSet presAssocID="{3CC752B7-03A0-4902-82B5-6789F7614E07}" presName="childText" presStyleLbl="conFgAcc1" presStyleIdx="2" presStyleCnt="3">
        <dgm:presLayoutVars>
          <dgm:bulletEnabled val="1"/>
        </dgm:presLayoutVars>
      </dgm:prSet>
      <dgm:spPr/>
    </dgm:pt>
  </dgm:ptLst>
  <dgm:cxnLst>
    <dgm:cxn modelId="{F006101C-D8C6-4B47-81E0-54874F0C8495}" type="presOf" srcId="{984F9598-5B26-4FFF-9783-2D390CDC3634}" destId="{09C76DB4-26EA-403D-8805-2312DAE07640}" srcOrd="1" destOrd="0" presId="urn:microsoft.com/office/officeart/2005/8/layout/list1"/>
    <dgm:cxn modelId="{FA298F31-6C5A-48F4-B720-D13FA105E72F}" type="presOf" srcId="{984F9598-5B26-4FFF-9783-2D390CDC3634}" destId="{DA9210EC-26D3-4135-AB7A-211A4E031C68}" srcOrd="0" destOrd="0" presId="urn:microsoft.com/office/officeart/2005/8/layout/list1"/>
    <dgm:cxn modelId="{CED5874F-0459-4EB8-A9A3-7050D9517BAA}" srcId="{BB5B50E8-4BBC-437E-841D-073BB40D70A9}" destId="{984F9598-5B26-4FFF-9783-2D390CDC3634}" srcOrd="0" destOrd="0" parTransId="{ED2E0D10-CBF7-4BA8-9761-2F376508E013}" sibTransId="{EB6DA1B5-B2BE-44F3-B824-3B3F8314EAED}"/>
    <dgm:cxn modelId="{A8609E76-A8AA-4A35-900B-AF8849B8011C}" type="presOf" srcId="{BB5B50E8-4BBC-437E-841D-073BB40D70A9}" destId="{DA69F6F1-4960-498A-AD25-085078C7C016}" srcOrd="0" destOrd="0" presId="urn:microsoft.com/office/officeart/2005/8/layout/list1"/>
    <dgm:cxn modelId="{B7F5258D-C00D-4FE5-B7D7-186D38BA0C46}" type="presOf" srcId="{DA73273F-C3CE-46E8-9EA3-07055CDEB75E}" destId="{C3A0CBD5-1A57-4560-919B-51C08BD132D6}" srcOrd="0" destOrd="0" presId="urn:microsoft.com/office/officeart/2005/8/layout/list1"/>
    <dgm:cxn modelId="{4B15CB99-8C97-4D66-B069-99D2A1DE8525}" type="presOf" srcId="{3CC752B7-03A0-4902-82B5-6789F7614E07}" destId="{CE301DEF-7638-4260-8CB8-5576E3522B5C}" srcOrd="1" destOrd="0" presId="urn:microsoft.com/office/officeart/2005/8/layout/list1"/>
    <dgm:cxn modelId="{076D87CB-B6E9-4608-A452-8340710FF2F4}" srcId="{BB5B50E8-4BBC-437E-841D-073BB40D70A9}" destId="{DA73273F-C3CE-46E8-9EA3-07055CDEB75E}" srcOrd="1" destOrd="0" parTransId="{57F1B9E4-D397-4BD6-8ACF-3529E7EB5435}" sibTransId="{ED8E45AF-C5D9-4828-9DCE-215B6848FA9C}"/>
    <dgm:cxn modelId="{1D5A61D9-2B84-4F97-BF9C-91C65E481236}" srcId="{BB5B50E8-4BBC-437E-841D-073BB40D70A9}" destId="{3CC752B7-03A0-4902-82B5-6789F7614E07}" srcOrd="2" destOrd="0" parTransId="{7A2CDC91-1CFE-46D4-907A-8A26339DB062}" sibTransId="{4B13F8EA-E70F-4474-98EB-56664E2E15AA}"/>
    <dgm:cxn modelId="{9783E0E1-DC7E-4214-92B7-192062DB0E57}" type="presOf" srcId="{3CC752B7-03A0-4902-82B5-6789F7614E07}" destId="{FFFA5138-FEAB-4F72-AE08-E40D44F08E3F}" srcOrd="0" destOrd="0" presId="urn:microsoft.com/office/officeart/2005/8/layout/list1"/>
    <dgm:cxn modelId="{48608EF5-5BF4-4B81-8E7A-2FBFE334F065}" type="presOf" srcId="{DA73273F-C3CE-46E8-9EA3-07055CDEB75E}" destId="{4AF032F1-9066-44F8-86CC-6912588B7795}" srcOrd="1" destOrd="0" presId="urn:microsoft.com/office/officeart/2005/8/layout/list1"/>
    <dgm:cxn modelId="{B1A68B77-6127-42B6-A77C-575A145F0DB2}" type="presParOf" srcId="{DA69F6F1-4960-498A-AD25-085078C7C016}" destId="{8FAA2FAE-A2EC-45D8-8FC6-54153E16721D}" srcOrd="0" destOrd="0" presId="urn:microsoft.com/office/officeart/2005/8/layout/list1"/>
    <dgm:cxn modelId="{7F36A26A-1FD0-4F76-B11C-667CBAE1FC06}" type="presParOf" srcId="{8FAA2FAE-A2EC-45D8-8FC6-54153E16721D}" destId="{DA9210EC-26D3-4135-AB7A-211A4E031C68}" srcOrd="0" destOrd="0" presId="urn:microsoft.com/office/officeart/2005/8/layout/list1"/>
    <dgm:cxn modelId="{1E01E21E-A2B6-4A64-8637-FF8081225EC9}" type="presParOf" srcId="{8FAA2FAE-A2EC-45D8-8FC6-54153E16721D}" destId="{09C76DB4-26EA-403D-8805-2312DAE07640}" srcOrd="1" destOrd="0" presId="urn:microsoft.com/office/officeart/2005/8/layout/list1"/>
    <dgm:cxn modelId="{C66339F6-DA5F-4B9C-B0B9-8480D1EC91EA}" type="presParOf" srcId="{DA69F6F1-4960-498A-AD25-085078C7C016}" destId="{35B5F9C7-C651-4B16-880A-2A438E44FE61}" srcOrd="1" destOrd="0" presId="urn:microsoft.com/office/officeart/2005/8/layout/list1"/>
    <dgm:cxn modelId="{FEAB7AE7-E87A-441C-B860-73AFE6845E24}" type="presParOf" srcId="{DA69F6F1-4960-498A-AD25-085078C7C016}" destId="{29011064-7F52-4374-BB70-3F2CB7FC783C}" srcOrd="2" destOrd="0" presId="urn:microsoft.com/office/officeart/2005/8/layout/list1"/>
    <dgm:cxn modelId="{E8A301A6-A366-4F92-9EE8-0DECE939671B}" type="presParOf" srcId="{DA69F6F1-4960-498A-AD25-085078C7C016}" destId="{F3BFFD0D-6DB9-4008-84AB-53D8C011D87E}" srcOrd="3" destOrd="0" presId="urn:microsoft.com/office/officeart/2005/8/layout/list1"/>
    <dgm:cxn modelId="{BE83DEE7-3852-4862-BB07-DC28B52DA61D}" type="presParOf" srcId="{DA69F6F1-4960-498A-AD25-085078C7C016}" destId="{4DE6D4E7-D733-4E0C-8B7D-E171999B164E}" srcOrd="4" destOrd="0" presId="urn:microsoft.com/office/officeart/2005/8/layout/list1"/>
    <dgm:cxn modelId="{C55C2E5C-BB5A-4104-AB42-BD04297D424E}" type="presParOf" srcId="{4DE6D4E7-D733-4E0C-8B7D-E171999B164E}" destId="{C3A0CBD5-1A57-4560-919B-51C08BD132D6}" srcOrd="0" destOrd="0" presId="urn:microsoft.com/office/officeart/2005/8/layout/list1"/>
    <dgm:cxn modelId="{714BEA59-1729-4719-A007-C894D96EA90B}" type="presParOf" srcId="{4DE6D4E7-D733-4E0C-8B7D-E171999B164E}" destId="{4AF032F1-9066-44F8-86CC-6912588B7795}" srcOrd="1" destOrd="0" presId="urn:microsoft.com/office/officeart/2005/8/layout/list1"/>
    <dgm:cxn modelId="{352750F3-08D1-416E-A9BE-69A354EFC924}" type="presParOf" srcId="{DA69F6F1-4960-498A-AD25-085078C7C016}" destId="{FF056FDE-2A96-4013-9A3F-1A754116AE28}" srcOrd="5" destOrd="0" presId="urn:microsoft.com/office/officeart/2005/8/layout/list1"/>
    <dgm:cxn modelId="{FDB17916-558F-486D-902A-503E5A29FE21}" type="presParOf" srcId="{DA69F6F1-4960-498A-AD25-085078C7C016}" destId="{5BB327D3-7109-43F2-AB9A-8D656FAE95E0}" srcOrd="6" destOrd="0" presId="urn:microsoft.com/office/officeart/2005/8/layout/list1"/>
    <dgm:cxn modelId="{02919E11-793D-409A-99D5-698B0280B1FD}" type="presParOf" srcId="{DA69F6F1-4960-498A-AD25-085078C7C016}" destId="{86EB0B26-E487-49B0-956D-BCBCCEF86CEC}" srcOrd="7" destOrd="0" presId="urn:microsoft.com/office/officeart/2005/8/layout/list1"/>
    <dgm:cxn modelId="{2F579F83-10FD-4180-AE32-C933926A921D}" type="presParOf" srcId="{DA69F6F1-4960-498A-AD25-085078C7C016}" destId="{0B4D8C86-6CC8-4DAA-93D2-8FA36672C374}" srcOrd="8" destOrd="0" presId="urn:microsoft.com/office/officeart/2005/8/layout/list1"/>
    <dgm:cxn modelId="{B2724798-2F03-4351-8F52-6373EE449AD0}" type="presParOf" srcId="{0B4D8C86-6CC8-4DAA-93D2-8FA36672C374}" destId="{FFFA5138-FEAB-4F72-AE08-E40D44F08E3F}" srcOrd="0" destOrd="0" presId="urn:microsoft.com/office/officeart/2005/8/layout/list1"/>
    <dgm:cxn modelId="{A7A6BD70-E3F2-4661-A621-AFC5DA02D54E}" type="presParOf" srcId="{0B4D8C86-6CC8-4DAA-93D2-8FA36672C374}" destId="{CE301DEF-7638-4260-8CB8-5576E3522B5C}" srcOrd="1" destOrd="0" presId="urn:microsoft.com/office/officeart/2005/8/layout/list1"/>
    <dgm:cxn modelId="{ECE2933E-9003-4FF8-9BDE-AA27710FC566}" type="presParOf" srcId="{DA69F6F1-4960-498A-AD25-085078C7C016}" destId="{51CE2DF8-66FE-4972-AFC4-27CDB968F0F7}" srcOrd="9" destOrd="0" presId="urn:microsoft.com/office/officeart/2005/8/layout/list1"/>
    <dgm:cxn modelId="{39F80482-3519-46C0-8A7F-F9BC917F1BB7}" type="presParOf" srcId="{DA69F6F1-4960-498A-AD25-085078C7C016}" destId="{FCE67299-0F51-4AE5-B861-F54CAD10DA1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b="0"/>
            <a:t>OASES Monitoring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b="0"/>
            <a:t>PRS General Education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EAD15D56-54C5-49FE-955F-A20DF43B6731}">
      <dgm:prSet phldrT="[Text]" phldr="0"/>
      <dgm:spPr/>
      <dgm:t>
        <a:bodyPr/>
        <a:lstStyle/>
        <a:p>
          <a:pPr rtl="0"/>
          <a:r>
            <a:rPr lang="en-US"/>
            <a:t>Champ Software Development Across Offices</a:t>
          </a:r>
          <a:endParaRPr lang="en-US" b="0"/>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b="0"/>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b="0"/>
            <a:t>LEA Determinations and Aligned Technical Assistance</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b="0"/>
            <a:t>Policies and Procedures</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35537B4E-975A-42B4-A3AE-E4E4D1B3183C}">
      <dgm:prSet custT="1"/>
      <dgm:spPr/>
      <dgm:t>
        <a:bodyPr/>
        <a:lstStyle/>
        <a:p>
          <a:pPr rtl="0"/>
          <a:r>
            <a:rPr lang="en-US" sz="2200" kern="1200">
              <a:solidFill>
                <a:prstClr val="white"/>
              </a:solidFill>
              <a:latin typeface="Calibri" panose="020F0502020204030204"/>
              <a:ea typeface="+mn-ea"/>
              <a:cs typeface="+mn-cs"/>
            </a:rPr>
            <a:t>Collection, Reporting, and Use of Data</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60C6D5A9-1698-492E-BEE5-EC78D894D009}">
      <dgm:prSet custT="1"/>
      <dgm:spPr/>
      <dgm:t>
        <a:bodyPr/>
        <a:lstStyle/>
        <a:p>
          <a:pPr rtl="0"/>
          <a:r>
            <a:rPr lang="en-US" sz="2200" kern="1200">
              <a:solidFill>
                <a:prstClr val="white"/>
              </a:solidFill>
              <a:latin typeface="Calibri" panose="020F0502020204030204"/>
              <a:ea typeface="+mn-ea"/>
              <a:cs typeface="+mn-cs"/>
            </a:rPr>
            <a:t>Special Education Website</a:t>
          </a:r>
        </a:p>
      </dgm:t>
    </dgm:pt>
    <dgm:pt modelId="{CFEF5603-27EA-42F5-B3CB-D6B669889C48}" type="parTrans" cxnId="{523D8E78-AF15-41E6-BFD1-CAA982168C5B}">
      <dgm:prSet/>
      <dgm:spPr/>
      <dgm:t>
        <a:bodyPr/>
        <a:lstStyle/>
        <a:p>
          <a:endParaRPr lang="en-US"/>
        </a:p>
      </dgm:t>
    </dgm:pt>
    <dgm:pt modelId="{725C407D-328B-4DF8-8C4A-DD2006D84951}" type="sibTrans" cxnId="{523D8E78-AF15-41E6-BFD1-CAA982168C5B}">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4971201F-F68F-47E1-904A-CED5519C774F}" type="pres">
      <dgm:prSet presAssocID="{60C6D5A9-1698-492E-BEE5-EC78D894D009}" presName="node" presStyleLbl="node1" presStyleIdx="0" presStyleCnt="8">
        <dgm:presLayoutVars>
          <dgm:bulletEnabled val="1"/>
        </dgm:presLayoutVars>
      </dgm:prSet>
      <dgm:spPr/>
    </dgm:pt>
    <dgm:pt modelId="{94E87C81-A08A-4984-A27E-24770A57712F}" type="pres">
      <dgm:prSet presAssocID="{725C407D-328B-4DF8-8C4A-DD2006D84951}" presName="sibTrans" presStyleCnt="0"/>
      <dgm:spPr/>
    </dgm:pt>
    <dgm:pt modelId="{5005E73B-75A8-42A5-A4FC-C8604F246C91}" type="pres">
      <dgm:prSet presAssocID="{35537B4E-975A-42B4-A3AE-E4E4D1B3183C}" presName="node" presStyleLbl="node1" presStyleIdx="1" presStyleCnt="8">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8">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8">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8">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8">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8">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8">
        <dgm:presLayoutVars>
          <dgm:bulletEnabled val="1"/>
        </dgm:presLayoutVars>
      </dgm:prSet>
      <dgm:spPr/>
    </dgm:pt>
  </dgm:ptLst>
  <dgm:cxnLs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523D8E78-AF15-41E6-BFD1-CAA982168C5B}" srcId="{A2DDBBA9-240C-4798-85DE-7DF9799DC351}" destId="{60C6D5A9-1698-492E-BEE5-EC78D894D009}" srcOrd="0" destOrd="0" parTransId="{CFEF5603-27EA-42F5-B3CB-D6B669889C48}" sibTransId="{725C407D-328B-4DF8-8C4A-DD2006D84951}"/>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FD5B34C2-59A3-4F4E-90B4-28C512E8BC9F}" type="presOf" srcId="{60C6D5A9-1698-492E-BEE5-EC78D894D009}" destId="{4971201F-F68F-47E1-904A-CED5519C774F}" srcOrd="0" destOrd="0" presId="urn:microsoft.com/office/officeart/2005/8/layout/default"/>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E94133A-2842-4E68-BF09-B9C2BDA79DC2}" type="presParOf" srcId="{13D8E856-6816-466E-B3FF-4BB377B3C3C6}" destId="{4971201F-F68F-47E1-904A-CED5519C774F}" srcOrd="0" destOrd="0" presId="urn:microsoft.com/office/officeart/2005/8/layout/default"/>
    <dgm:cxn modelId="{D4445466-B813-4813-86E3-D274203D68A6}" type="presParOf" srcId="{13D8E856-6816-466E-B3FF-4BB377B3C3C6}" destId="{94E87C81-A08A-4984-A27E-24770A57712F}"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1064-7F52-4374-BB70-3F2CB7FC783C}">
      <dsp:nvSpPr>
        <dsp:cNvPr id="0" name=""/>
        <dsp:cNvSpPr/>
      </dsp:nvSpPr>
      <dsp:spPr>
        <a:xfrm>
          <a:off x="0" y="1625189"/>
          <a:ext cx="5811128"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76DB4-26EA-403D-8805-2312DAE07640}">
      <dsp:nvSpPr>
        <dsp:cNvPr id="0" name=""/>
        <dsp:cNvSpPr/>
      </dsp:nvSpPr>
      <dsp:spPr>
        <a:xfrm>
          <a:off x="290556" y="1270949"/>
          <a:ext cx="4067789" cy="70848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General Supervision </a:t>
          </a:r>
          <a:r>
            <a:rPr lang="en-US" sz="2400" b="0" kern="1200"/>
            <a:t>Updates</a:t>
          </a:r>
        </a:p>
      </dsp:txBody>
      <dsp:txXfrm>
        <a:off x="325141" y="1305534"/>
        <a:ext cx="3998619" cy="639310"/>
      </dsp:txXfrm>
    </dsp:sp>
    <dsp:sp modelId="{5BB327D3-7109-43F2-AB9A-8D656FAE95E0}">
      <dsp:nvSpPr>
        <dsp:cNvPr id="0" name=""/>
        <dsp:cNvSpPr/>
      </dsp:nvSpPr>
      <dsp:spPr>
        <a:xfrm>
          <a:off x="0" y="2713829"/>
          <a:ext cx="5811128" cy="604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032F1-9066-44F8-86CC-6912588B7795}">
      <dsp:nvSpPr>
        <dsp:cNvPr id="0" name=""/>
        <dsp:cNvSpPr/>
      </dsp:nvSpPr>
      <dsp:spPr>
        <a:xfrm>
          <a:off x="290556" y="2359589"/>
          <a:ext cx="4067789" cy="7084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Special Education Updates</a:t>
          </a:r>
        </a:p>
      </dsp:txBody>
      <dsp:txXfrm>
        <a:off x="325141" y="2394174"/>
        <a:ext cx="3998619" cy="639310"/>
      </dsp:txXfrm>
    </dsp:sp>
    <dsp:sp modelId="{FCE67299-0F51-4AE5-B861-F54CAD10DA1C}">
      <dsp:nvSpPr>
        <dsp:cNvPr id="0" name=""/>
        <dsp:cNvSpPr/>
      </dsp:nvSpPr>
      <dsp:spPr>
        <a:xfrm>
          <a:off x="0" y="3802469"/>
          <a:ext cx="5811128" cy="604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01DEF-7638-4260-8CB8-5576E3522B5C}">
      <dsp:nvSpPr>
        <dsp:cNvPr id="0" name=""/>
        <dsp:cNvSpPr/>
      </dsp:nvSpPr>
      <dsp:spPr>
        <a:xfrm>
          <a:off x="290556" y="3448229"/>
          <a:ext cx="4067789" cy="7084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New IEP Updates</a:t>
          </a:r>
        </a:p>
      </dsp:txBody>
      <dsp:txXfrm>
        <a:off x="325141" y="3482814"/>
        <a:ext cx="3998619"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1201F-F68F-47E1-904A-CED5519C774F}">
      <dsp:nvSpPr>
        <dsp:cNvPr id="0" name=""/>
        <dsp:cNvSpPr/>
      </dsp:nvSpPr>
      <dsp:spPr>
        <a:xfrm>
          <a:off x="3080"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Special Education Website</a:t>
          </a:r>
        </a:p>
      </dsp:txBody>
      <dsp:txXfrm>
        <a:off x="3080" y="437013"/>
        <a:ext cx="2444055" cy="1466433"/>
      </dsp:txXfrm>
    </dsp:sp>
    <dsp:sp modelId="{5005E73B-75A8-42A5-A4FC-C8604F246C91}">
      <dsp:nvSpPr>
        <dsp:cNvPr id="0" name=""/>
        <dsp:cNvSpPr/>
      </dsp:nvSpPr>
      <dsp:spPr>
        <a:xfrm>
          <a:off x="2691541"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Collection, Reporting, and Use of Data</a:t>
          </a:r>
        </a:p>
      </dsp:txBody>
      <dsp:txXfrm>
        <a:off x="2691541" y="437013"/>
        <a:ext cx="2444055" cy="1466433"/>
      </dsp:txXfrm>
    </dsp:sp>
    <dsp:sp modelId="{6D129F8D-372C-4A28-8C52-D918B5D8A92E}">
      <dsp:nvSpPr>
        <dsp:cNvPr id="0" name=""/>
        <dsp:cNvSpPr/>
      </dsp:nvSpPr>
      <dsp:spPr>
        <a:xfrm>
          <a:off x="5380002"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Champ Software Development Across Offices</a:t>
          </a:r>
          <a:endParaRPr lang="en-US" sz="2200" b="0" kern="1200"/>
        </a:p>
      </dsp:txBody>
      <dsp:txXfrm>
        <a:off x="5380002" y="437013"/>
        <a:ext cx="2444055" cy="1466433"/>
      </dsp:txXfrm>
    </dsp:sp>
    <dsp:sp modelId="{9908698E-D39E-4D34-9D93-5C552E65CDE6}">
      <dsp:nvSpPr>
        <dsp:cNvPr id="0" name=""/>
        <dsp:cNvSpPr/>
      </dsp:nvSpPr>
      <dsp:spPr>
        <a:xfrm>
          <a:off x="8068463"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Fiscal Monitoring Procedures</a:t>
          </a:r>
        </a:p>
      </dsp:txBody>
      <dsp:txXfrm>
        <a:off x="8068463" y="437013"/>
        <a:ext cx="2444055" cy="1466433"/>
      </dsp:txXfrm>
    </dsp:sp>
    <dsp:sp modelId="{1E50F7EE-135A-4A1B-B907-0AB0F8428B21}">
      <dsp:nvSpPr>
        <dsp:cNvPr id="0" name=""/>
        <dsp:cNvSpPr/>
      </dsp:nvSpPr>
      <dsp:spPr>
        <a:xfrm>
          <a:off x="3080"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LEA Determinations and Aligned Technical Assistance</a:t>
          </a:r>
        </a:p>
      </dsp:txBody>
      <dsp:txXfrm>
        <a:off x="3080" y="2147852"/>
        <a:ext cx="2444055" cy="1466433"/>
      </dsp:txXfrm>
    </dsp:sp>
    <dsp:sp modelId="{924D37B3-04E0-4558-A6DC-381385E54CF6}">
      <dsp:nvSpPr>
        <dsp:cNvPr id="0" name=""/>
        <dsp:cNvSpPr/>
      </dsp:nvSpPr>
      <dsp:spPr>
        <a:xfrm>
          <a:off x="2691541"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OASES Monitoring Procedures</a:t>
          </a:r>
        </a:p>
      </dsp:txBody>
      <dsp:txXfrm>
        <a:off x="2691541" y="2147852"/>
        <a:ext cx="2444055" cy="1466433"/>
      </dsp:txXfrm>
    </dsp:sp>
    <dsp:sp modelId="{59892BA9-65E3-4A36-98C0-5E406F58DAC0}">
      <dsp:nvSpPr>
        <dsp:cNvPr id="0" name=""/>
        <dsp:cNvSpPr/>
      </dsp:nvSpPr>
      <dsp:spPr>
        <a:xfrm>
          <a:off x="5380002"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Policies and Procedures</a:t>
          </a:r>
        </a:p>
      </dsp:txBody>
      <dsp:txXfrm>
        <a:off x="5380002" y="2147852"/>
        <a:ext cx="2444055" cy="1466433"/>
      </dsp:txXfrm>
    </dsp:sp>
    <dsp:sp modelId="{F94B4F2D-81CF-43C4-846B-3A7037898D36}">
      <dsp:nvSpPr>
        <dsp:cNvPr id="0" name=""/>
        <dsp:cNvSpPr/>
      </dsp:nvSpPr>
      <dsp:spPr>
        <a:xfrm>
          <a:off x="8068463"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PRS General Education Procedures</a:t>
          </a:r>
        </a:p>
      </dsp:txBody>
      <dsp:txXfrm>
        <a:off x="8068463" y="2147852"/>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10/1/2024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BAEEC-94B6-4DFE-87ED-7B04DAC9E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92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a:p>
        </p:txBody>
      </p:sp>
    </p:spTree>
    <p:extLst>
      <p:ext uri="{BB962C8B-B14F-4D97-AF65-F5344CB8AC3E}">
        <p14:creationId xmlns:p14="http://schemas.microsoft.com/office/powerpoint/2010/main" val="303394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sz="2000" dirty="0">
              <a:solidFill>
                <a:srgbClr val="222222"/>
              </a:solidFill>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a:p>
        </p:txBody>
      </p:sp>
    </p:spTree>
    <p:extLst>
      <p:ext uri="{BB962C8B-B14F-4D97-AF65-F5344CB8AC3E}">
        <p14:creationId xmlns:p14="http://schemas.microsoft.com/office/powerpoint/2010/main" val="1912926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72BA557-1578-49F5-9A2C-8A0B0E0D9858}" type="slidenum">
              <a:rPr lang="en-US" smtClean="0"/>
              <a:t>32</a:t>
            </a:fld>
            <a:endParaRPr lang="en-US"/>
          </a:p>
        </p:txBody>
      </p:sp>
    </p:spTree>
    <p:extLst>
      <p:ext uri="{BB962C8B-B14F-4D97-AF65-F5344CB8AC3E}">
        <p14:creationId xmlns:p14="http://schemas.microsoft.com/office/powerpoint/2010/main" val="148810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4A2BB-2AA0-44E1-B702-8803F9ECA795}" type="slidenum">
              <a:rPr lang="en-US" smtClean="0"/>
              <a:t>33</a:t>
            </a:fld>
            <a:endParaRPr lang="en-US"/>
          </a:p>
        </p:txBody>
      </p:sp>
    </p:spTree>
    <p:extLst>
      <p:ext uri="{BB962C8B-B14F-4D97-AF65-F5344CB8AC3E}">
        <p14:creationId xmlns:p14="http://schemas.microsoft.com/office/powerpoint/2010/main" val="1464524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34</a:t>
            </a:fld>
            <a:endParaRPr lang="en-US"/>
          </a:p>
        </p:txBody>
      </p:sp>
    </p:spTree>
    <p:extLst>
      <p:ext uri="{BB962C8B-B14F-4D97-AF65-F5344CB8AC3E}">
        <p14:creationId xmlns:p14="http://schemas.microsoft.com/office/powerpoint/2010/main" val="3991700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825FC15E-7FD1-034A-9729-2C6FA6821FBB}" type="slidenum">
              <a:rPr lang="en-US" smtClean="0"/>
              <a:t>35</a:t>
            </a:fld>
            <a:endParaRPr lang="en-US"/>
          </a:p>
        </p:txBody>
      </p:sp>
    </p:spTree>
    <p:extLst>
      <p:ext uri="{BB962C8B-B14F-4D97-AF65-F5344CB8AC3E}">
        <p14:creationId xmlns:p14="http://schemas.microsoft.com/office/powerpoint/2010/main" val="205122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36</a:t>
            </a:fld>
            <a:endParaRPr lang="en-US"/>
          </a:p>
        </p:txBody>
      </p:sp>
    </p:spTree>
    <p:extLst>
      <p:ext uri="{BB962C8B-B14F-4D97-AF65-F5344CB8AC3E}">
        <p14:creationId xmlns:p14="http://schemas.microsoft.com/office/powerpoint/2010/main" val="366452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303506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55943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168914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199692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341145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409232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210350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679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6"/>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582" indent="-279393">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0959" indent="-279393">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086" indent="-287331">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333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id="{27C8F013-58D5-4ABD-B2CB-0431FD14933E}"/>
              </a:ext>
            </a:extLst>
          </p:cNvPr>
          <p:cNvSpPr>
            <a:spLocks noGrp="1"/>
          </p:cNvSpPr>
          <p:nvPr userDrawn="1">
            <p:ph type="pic" sz="quarter" idx="29"/>
          </p:nvPr>
        </p:nvSpPr>
        <p:spPr>
          <a:xfrm>
            <a:off x="884309" y="918636"/>
            <a:ext cx="950400" cy="687600"/>
          </a:xfrm>
        </p:spPr>
        <p:txBody>
          <a:bodyPr anchor="ctr" anchorCtr="0">
            <a:normAutofit/>
          </a:bodyPr>
          <a:lstStyle>
            <a:lvl1pPr marL="0" indent="0" algn="ctr">
              <a:buNone/>
              <a:defRPr sz="1200"/>
            </a:lvl1pPr>
          </a:lstStyle>
          <a:p>
            <a:r>
              <a:rPr lang="en-US"/>
              <a:t>Click icon to add picture</a:t>
            </a:r>
            <a:endParaRPr lang="ru-RU"/>
          </a:p>
        </p:txBody>
      </p:sp>
      <p:sp>
        <p:nvSpPr>
          <p:cNvPr id="2" name="Title 1">
            <a:extLst>
              <a:ext uri="{FF2B5EF4-FFF2-40B4-BE49-F238E27FC236}">
                <a16:creationId xmlns:a16="http://schemas.microsoft.com/office/drawing/2014/main" id="{B75257CB-11D8-4D35-A676-05EDEFAA2116}"/>
              </a:ext>
            </a:extLst>
          </p:cNvPr>
          <p:cNvSpPr>
            <a:spLocks noGrp="1"/>
          </p:cNvSpPr>
          <p:nvPr>
            <p:ph type="ctrTitle"/>
          </p:nvPr>
        </p:nvSpPr>
        <p:spPr>
          <a:xfrm>
            <a:off x="2731590" y="595088"/>
            <a:ext cx="8617176" cy="793932"/>
          </a:xfrm>
        </p:spPr>
        <p:txBody>
          <a:bodyPr anchor="b">
            <a:normAutofit/>
          </a:bodyPr>
          <a:lstStyle>
            <a:lvl1pPr algn="r">
              <a:defRPr sz="4400" b="1">
                <a:solidFill>
                  <a:schemeClr val="accent1"/>
                </a:solidFill>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FDA622EE-EB76-4F63-BF73-21A4E7D3C73B}"/>
              </a:ext>
            </a:extLst>
          </p:cNvPr>
          <p:cNvSpPr>
            <a:spLocks noGrp="1"/>
          </p:cNvSpPr>
          <p:nvPr>
            <p:ph type="subTitle" idx="1"/>
          </p:nvPr>
        </p:nvSpPr>
        <p:spPr>
          <a:xfrm>
            <a:off x="2731590" y="1404941"/>
            <a:ext cx="8617176" cy="481916"/>
          </a:xfrm>
        </p:spPr>
        <p:txBody>
          <a:bodyPr>
            <a:noAutofit/>
          </a:bodyPr>
          <a:lstStyle>
            <a:lvl1pPr marL="0" indent="0" algn="r">
              <a:buNone/>
              <a:defRPr sz="2800" i="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9" name="Rectangle 18">
            <a:extLst>
              <a:ext uri="{FF2B5EF4-FFF2-40B4-BE49-F238E27FC236}">
                <a16:creationId xmlns:a16="http://schemas.microsoft.com/office/drawing/2014/main" id="{50D56C11-4279-4A7A-8ED5-B3CC4B49EBCE}"/>
              </a:ext>
            </a:extLst>
          </p:cNvPr>
          <p:cNvSpPr/>
          <p:nvPr userDrawn="1"/>
        </p:nvSpPr>
        <p:spPr>
          <a:xfrm>
            <a:off x="874714" y="2404913"/>
            <a:ext cx="11317286"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Text Placeholder 67">
            <a:extLst>
              <a:ext uri="{FF2B5EF4-FFF2-40B4-BE49-F238E27FC236}">
                <a16:creationId xmlns:a16="http://schemas.microsoft.com/office/drawing/2014/main" id="{1448BB1C-FCE0-4368-9454-1C343179F825}"/>
              </a:ext>
            </a:extLst>
          </p:cNvPr>
          <p:cNvSpPr>
            <a:spLocks noGrp="1"/>
          </p:cNvSpPr>
          <p:nvPr userDrawn="1">
            <p:ph type="body" sz="quarter" idx="14" hasCustomPrompt="1"/>
          </p:nvPr>
        </p:nvSpPr>
        <p:spPr>
          <a:xfrm>
            <a:off x="999868"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5" name="Text Placeholder 67">
            <a:extLst>
              <a:ext uri="{FF2B5EF4-FFF2-40B4-BE49-F238E27FC236}">
                <a16:creationId xmlns:a16="http://schemas.microsoft.com/office/drawing/2014/main" id="{0F809E17-A64D-4926-86F9-F23BA9D43374}"/>
              </a:ext>
            </a:extLst>
          </p:cNvPr>
          <p:cNvSpPr>
            <a:spLocks noGrp="1"/>
          </p:cNvSpPr>
          <p:nvPr userDrawn="1">
            <p:ph type="body" sz="quarter" idx="19" hasCustomPrompt="1"/>
          </p:nvPr>
        </p:nvSpPr>
        <p:spPr>
          <a:xfrm>
            <a:off x="1002003"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1</a:t>
            </a:r>
            <a:endParaRPr lang="ru-RU"/>
          </a:p>
        </p:txBody>
      </p:sp>
      <p:sp>
        <p:nvSpPr>
          <p:cNvPr id="80" name="Text Placeholder 67">
            <a:extLst>
              <a:ext uri="{FF2B5EF4-FFF2-40B4-BE49-F238E27FC236}">
                <a16:creationId xmlns:a16="http://schemas.microsoft.com/office/drawing/2014/main" id="{CEAEBD1B-4DD3-4194-BDB3-E70AEE2E0CDB}"/>
              </a:ext>
            </a:extLst>
          </p:cNvPr>
          <p:cNvSpPr>
            <a:spLocks noGrp="1"/>
          </p:cNvSpPr>
          <p:nvPr userDrawn="1">
            <p:ph type="body" sz="quarter" idx="24"/>
          </p:nvPr>
        </p:nvSpPr>
        <p:spPr>
          <a:xfrm>
            <a:off x="999868"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69" name="Text Placeholder 67">
            <a:extLst>
              <a:ext uri="{FF2B5EF4-FFF2-40B4-BE49-F238E27FC236}">
                <a16:creationId xmlns:a16="http://schemas.microsoft.com/office/drawing/2014/main" id="{D78D23EB-5D9F-4540-94A3-08DBF7B8B91F}"/>
              </a:ext>
            </a:extLst>
          </p:cNvPr>
          <p:cNvSpPr>
            <a:spLocks noGrp="1"/>
          </p:cNvSpPr>
          <p:nvPr userDrawn="1">
            <p:ph type="body" sz="quarter" idx="15" hasCustomPrompt="1"/>
          </p:nvPr>
        </p:nvSpPr>
        <p:spPr>
          <a:xfrm>
            <a:off x="3076929"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6" name="Text Placeholder 67">
            <a:extLst>
              <a:ext uri="{FF2B5EF4-FFF2-40B4-BE49-F238E27FC236}">
                <a16:creationId xmlns:a16="http://schemas.microsoft.com/office/drawing/2014/main" id="{52C8DAAC-AC34-4ADE-B88F-1C9288A5AEAB}"/>
              </a:ext>
            </a:extLst>
          </p:cNvPr>
          <p:cNvSpPr>
            <a:spLocks noGrp="1"/>
          </p:cNvSpPr>
          <p:nvPr userDrawn="1">
            <p:ph type="body" sz="quarter" idx="20" hasCustomPrompt="1"/>
          </p:nvPr>
        </p:nvSpPr>
        <p:spPr>
          <a:xfrm>
            <a:off x="3079064"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2</a:t>
            </a:r>
            <a:endParaRPr lang="ru-RU"/>
          </a:p>
        </p:txBody>
      </p:sp>
      <p:sp>
        <p:nvSpPr>
          <p:cNvPr id="81" name="Text Placeholder 67">
            <a:extLst>
              <a:ext uri="{FF2B5EF4-FFF2-40B4-BE49-F238E27FC236}">
                <a16:creationId xmlns:a16="http://schemas.microsoft.com/office/drawing/2014/main" id="{11C83BFB-0EB8-4D80-943B-BA7A252D4DFE}"/>
              </a:ext>
            </a:extLst>
          </p:cNvPr>
          <p:cNvSpPr>
            <a:spLocks noGrp="1"/>
          </p:cNvSpPr>
          <p:nvPr userDrawn="1">
            <p:ph type="body" sz="quarter" idx="25"/>
          </p:nvPr>
        </p:nvSpPr>
        <p:spPr>
          <a:xfrm>
            <a:off x="3076929"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70" name="Text Placeholder 67">
            <a:extLst>
              <a:ext uri="{FF2B5EF4-FFF2-40B4-BE49-F238E27FC236}">
                <a16:creationId xmlns:a16="http://schemas.microsoft.com/office/drawing/2014/main" id="{4ED1DE17-B2BC-417B-BFB0-D3CDF7209734}"/>
              </a:ext>
            </a:extLst>
          </p:cNvPr>
          <p:cNvSpPr>
            <a:spLocks noGrp="1"/>
          </p:cNvSpPr>
          <p:nvPr userDrawn="1">
            <p:ph type="body" sz="quarter" idx="16" hasCustomPrompt="1"/>
          </p:nvPr>
        </p:nvSpPr>
        <p:spPr>
          <a:xfrm>
            <a:off x="5153990"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7" name="Text Placeholder 67">
            <a:extLst>
              <a:ext uri="{FF2B5EF4-FFF2-40B4-BE49-F238E27FC236}">
                <a16:creationId xmlns:a16="http://schemas.microsoft.com/office/drawing/2014/main" id="{2406C601-7B6F-4E9D-A973-B2CC92C0DDA5}"/>
              </a:ext>
            </a:extLst>
          </p:cNvPr>
          <p:cNvSpPr>
            <a:spLocks noGrp="1"/>
          </p:cNvSpPr>
          <p:nvPr userDrawn="1">
            <p:ph type="body" sz="quarter" idx="21" hasCustomPrompt="1"/>
          </p:nvPr>
        </p:nvSpPr>
        <p:spPr>
          <a:xfrm>
            <a:off x="5156125"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3</a:t>
            </a:r>
            <a:endParaRPr lang="ru-RU"/>
          </a:p>
        </p:txBody>
      </p:sp>
      <p:sp>
        <p:nvSpPr>
          <p:cNvPr id="82" name="Text Placeholder 67">
            <a:extLst>
              <a:ext uri="{FF2B5EF4-FFF2-40B4-BE49-F238E27FC236}">
                <a16:creationId xmlns:a16="http://schemas.microsoft.com/office/drawing/2014/main" id="{1863E5AC-A2CE-4EFB-9433-5F599B2B061F}"/>
              </a:ext>
            </a:extLst>
          </p:cNvPr>
          <p:cNvSpPr>
            <a:spLocks noGrp="1"/>
          </p:cNvSpPr>
          <p:nvPr userDrawn="1">
            <p:ph type="body" sz="quarter" idx="26"/>
          </p:nvPr>
        </p:nvSpPr>
        <p:spPr>
          <a:xfrm>
            <a:off x="5153990"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1" name="Text Placeholder 67">
            <a:extLst>
              <a:ext uri="{FF2B5EF4-FFF2-40B4-BE49-F238E27FC236}">
                <a16:creationId xmlns:a16="http://schemas.microsoft.com/office/drawing/2014/main" id="{166A426C-5268-45E2-8D57-A0DC553E0187}"/>
              </a:ext>
            </a:extLst>
          </p:cNvPr>
          <p:cNvSpPr>
            <a:spLocks noGrp="1"/>
          </p:cNvSpPr>
          <p:nvPr userDrawn="1">
            <p:ph type="body" sz="quarter" idx="17" hasCustomPrompt="1"/>
          </p:nvPr>
        </p:nvSpPr>
        <p:spPr>
          <a:xfrm>
            <a:off x="7231051"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8" name="Text Placeholder 67">
            <a:extLst>
              <a:ext uri="{FF2B5EF4-FFF2-40B4-BE49-F238E27FC236}">
                <a16:creationId xmlns:a16="http://schemas.microsoft.com/office/drawing/2014/main" id="{84AA07B3-267A-4EF3-884B-C7811E2A82E2}"/>
              </a:ext>
            </a:extLst>
          </p:cNvPr>
          <p:cNvSpPr>
            <a:spLocks noGrp="1"/>
          </p:cNvSpPr>
          <p:nvPr userDrawn="1">
            <p:ph type="body" sz="quarter" idx="22" hasCustomPrompt="1"/>
          </p:nvPr>
        </p:nvSpPr>
        <p:spPr>
          <a:xfrm>
            <a:off x="7233186"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4</a:t>
            </a:r>
            <a:endParaRPr lang="ru-RU"/>
          </a:p>
        </p:txBody>
      </p:sp>
      <p:sp>
        <p:nvSpPr>
          <p:cNvPr id="83" name="Text Placeholder 67">
            <a:extLst>
              <a:ext uri="{FF2B5EF4-FFF2-40B4-BE49-F238E27FC236}">
                <a16:creationId xmlns:a16="http://schemas.microsoft.com/office/drawing/2014/main" id="{8200DF41-88E6-45EF-AE9D-B56233AD17E6}"/>
              </a:ext>
            </a:extLst>
          </p:cNvPr>
          <p:cNvSpPr>
            <a:spLocks noGrp="1"/>
          </p:cNvSpPr>
          <p:nvPr userDrawn="1">
            <p:ph type="body" sz="quarter" idx="27"/>
          </p:nvPr>
        </p:nvSpPr>
        <p:spPr>
          <a:xfrm>
            <a:off x="7231051"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2" name="Text Placeholder 67">
            <a:extLst>
              <a:ext uri="{FF2B5EF4-FFF2-40B4-BE49-F238E27FC236}">
                <a16:creationId xmlns:a16="http://schemas.microsoft.com/office/drawing/2014/main" id="{27F6FCF2-4954-4E07-BD4A-54040E169886}"/>
              </a:ext>
            </a:extLst>
          </p:cNvPr>
          <p:cNvSpPr>
            <a:spLocks noGrp="1"/>
          </p:cNvSpPr>
          <p:nvPr userDrawn="1">
            <p:ph type="body" sz="quarter" idx="18" hasCustomPrompt="1"/>
          </p:nvPr>
        </p:nvSpPr>
        <p:spPr>
          <a:xfrm>
            <a:off x="9308112"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9" name="Text Placeholder 67">
            <a:extLst>
              <a:ext uri="{FF2B5EF4-FFF2-40B4-BE49-F238E27FC236}">
                <a16:creationId xmlns:a16="http://schemas.microsoft.com/office/drawing/2014/main" id="{9752F311-54E4-4A2F-A676-CE541AC3AF22}"/>
              </a:ext>
            </a:extLst>
          </p:cNvPr>
          <p:cNvSpPr>
            <a:spLocks noGrp="1"/>
          </p:cNvSpPr>
          <p:nvPr userDrawn="1">
            <p:ph type="body" sz="quarter" idx="23" hasCustomPrompt="1"/>
          </p:nvPr>
        </p:nvSpPr>
        <p:spPr>
          <a:xfrm>
            <a:off x="9310247"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5</a:t>
            </a:r>
            <a:endParaRPr lang="ru-RU"/>
          </a:p>
        </p:txBody>
      </p:sp>
      <p:sp>
        <p:nvSpPr>
          <p:cNvPr id="84" name="Text Placeholder 67">
            <a:extLst>
              <a:ext uri="{FF2B5EF4-FFF2-40B4-BE49-F238E27FC236}">
                <a16:creationId xmlns:a16="http://schemas.microsoft.com/office/drawing/2014/main" id="{293395E1-4412-462F-9A23-3BEF7CCC2498}"/>
              </a:ext>
            </a:extLst>
          </p:cNvPr>
          <p:cNvSpPr>
            <a:spLocks noGrp="1"/>
          </p:cNvSpPr>
          <p:nvPr userDrawn="1">
            <p:ph type="body" sz="quarter" idx="28"/>
          </p:nvPr>
        </p:nvSpPr>
        <p:spPr>
          <a:xfrm>
            <a:off x="9308112"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cxnSp>
        <p:nvCxnSpPr>
          <p:cNvPr id="43" name="Straight Connector 42">
            <a:extLst>
              <a:ext uri="{FF2B5EF4-FFF2-40B4-BE49-F238E27FC236}">
                <a16:creationId xmlns:a16="http://schemas.microsoft.com/office/drawing/2014/main" id="{DA423E63-093D-4A99-8C31-28E180F8111E}"/>
              </a:ext>
            </a:extLst>
          </p:cNvPr>
          <p:cNvCxnSpPr>
            <a:cxnSpLocks/>
          </p:cNvCxnSpPr>
          <p:nvPr userDrawn="1"/>
        </p:nvCxnSpPr>
        <p:spPr>
          <a:xfrm>
            <a:off x="919331" y="2404913"/>
            <a:ext cx="11304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01.10.2024</a:t>
            </a:fld>
            <a:endParaRPr lang="ru-RU"/>
          </a:p>
        </p:txBody>
      </p:sp>
      <p:sp>
        <p:nvSpPr>
          <p:cNvPr id="5" name="Footer Placeholder 4">
            <a:extLst>
              <a:ext uri="{FF2B5EF4-FFF2-40B4-BE49-F238E27FC236}">
                <a16:creationId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a:p>
        </p:txBody>
      </p:sp>
      <p:sp>
        <p:nvSpPr>
          <p:cNvPr id="6" name="Slide Number Placeholder 5">
            <a:extLst>
              <a:ext uri="{FF2B5EF4-FFF2-40B4-BE49-F238E27FC236}">
                <a16:creationId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a:p>
        </p:txBody>
      </p:sp>
      <p:grpSp>
        <p:nvGrpSpPr>
          <p:cNvPr id="38" name="Group 37">
            <a:extLst>
              <a:ext uri="{FF2B5EF4-FFF2-40B4-BE49-F238E27FC236}">
                <a16:creationId xmlns:a16="http://schemas.microsoft.com/office/drawing/2014/main" id="{045D4B62-FDA7-488E-8EA0-68805217F9F0}"/>
              </a:ext>
            </a:extLst>
          </p:cNvPr>
          <p:cNvGrpSpPr/>
          <p:nvPr userDrawn="1"/>
        </p:nvGrpSpPr>
        <p:grpSpPr>
          <a:xfrm>
            <a:off x="9128023" y="2331516"/>
            <a:ext cx="137160" cy="2999323"/>
            <a:chOff x="882917" y="2474883"/>
            <a:chExt cx="137160" cy="2999323"/>
          </a:xfrm>
        </p:grpSpPr>
        <p:cxnSp>
          <p:nvCxnSpPr>
            <p:cNvPr id="39" name="Straight Connector 38">
              <a:extLst>
                <a:ext uri="{FF2B5EF4-FFF2-40B4-BE49-F238E27FC236}">
                  <a16:creationId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 name="Oval 40">
              <a:extLst>
                <a:ext uri="{FF2B5EF4-FFF2-40B4-BE49-F238E27FC236}">
                  <a16:creationId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44" name="Straight Connector 43">
            <a:extLst>
              <a:ext uri="{FF2B5EF4-FFF2-40B4-BE49-F238E27FC236}">
                <a16:creationId xmlns:a16="http://schemas.microsoft.com/office/drawing/2014/main" id="{FCC36F7E-FD23-48F3-A09A-9CC43031B561}"/>
              </a:ext>
            </a:extLst>
          </p:cNvPr>
          <p:cNvCxnSpPr>
            <a:cxnSpLocks/>
          </p:cNvCxnSpPr>
          <p:nvPr userDrawn="1"/>
        </p:nvCxnSpPr>
        <p:spPr>
          <a:xfrm>
            <a:off x="951496" y="3032671"/>
            <a:ext cx="11240503"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A1B849D-4DD4-48E2-919C-6D027EBF0C55}"/>
              </a:ext>
            </a:extLst>
          </p:cNvPr>
          <p:cNvGrpSpPr/>
          <p:nvPr userDrawn="1"/>
        </p:nvGrpSpPr>
        <p:grpSpPr>
          <a:xfrm>
            <a:off x="813989" y="2331516"/>
            <a:ext cx="137162" cy="2999323"/>
            <a:chOff x="882915" y="2453736"/>
            <a:chExt cx="137162" cy="2999323"/>
          </a:xfrm>
        </p:grpSpPr>
        <p:cxnSp>
          <p:nvCxnSpPr>
            <p:cNvPr id="21" name="Straight Connector 20">
              <a:extLst>
                <a:ext uri="{FF2B5EF4-FFF2-40B4-BE49-F238E27FC236}">
                  <a16:creationId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4" name="Oval 23">
              <a:extLst>
                <a:ext uri="{FF2B5EF4-FFF2-40B4-BE49-F238E27FC236}">
                  <a16:creationId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49" name="Group 48">
            <a:extLst>
              <a:ext uri="{FF2B5EF4-FFF2-40B4-BE49-F238E27FC236}">
                <a16:creationId xmlns:a16="http://schemas.microsoft.com/office/drawing/2014/main" id="{063908B3-7B94-471C-A3B6-4DD1BAD057EC}"/>
              </a:ext>
            </a:extLst>
          </p:cNvPr>
          <p:cNvGrpSpPr/>
          <p:nvPr userDrawn="1"/>
        </p:nvGrpSpPr>
        <p:grpSpPr>
          <a:xfrm>
            <a:off x="750918" y="2898634"/>
            <a:ext cx="265176" cy="265176"/>
            <a:chOff x="818907" y="3062958"/>
            <a:chExt cx="265176" cy="265176"/>
          </a:xfrm>
        </p:grpSpPr>
        <p:sp>
          <p:nvSpPr>
            <p:cNvPr id="47" name="Oval 46">
              <a:extLst>
                <a:ext uri="{FF2B5EF4-FFF2-40B4-BE49-F238E27FC236}">
                  <a16:creationId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 name="Oval 47">
              <a:extLst>
                <a:ext uri="{FF2B5EF4-FFF2-40B4-BE49-F238E27FC236}">
                  <a16:creationId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a:extLst>
              <a:ext uri="{FF2B5EF4-FFF2-40B4-BE49-F238E27FC236}">
                <a16:creationId xmlns:a16="http://schemas.microsoft.com/office/drawing/2014/main" id="{F9A6FF48-4AA4-4CD2-B31D-B7049F9C4092}"/>
              </a:ext>
            </a:extLst>
          </p:cNvPr>
          <p:cNvGrpSpPr/>
          <p:nvPr userDrawn="1"/>
        </p:nvGrpSpPr>
        <p:grpSpPr>
          <a:xfrm>
            <a:off x="2908500" y="2331516"/>
            <a:ext cx="137160" cy="2999323"/>
            <a:chOff x="882917" y="2474883"/>
            <a:chExt cx="137160" cy="2999323"/>
          </a:xfrm>
        </p:grpSpPr>
        <p:cxnSp>
          <p:nvCxnSpPr>
            <p:cNvPr id="27" name="Straight Connector 26">
              <a:extLst>
                <a:ext uri="{FF2B5EF4-FFF2-40B4-BE49-F238E27FC236}">
                  <a16:creationId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 name="Oval 28">
              <a:extLst>
                <a:ext uri="{FF2B5EF4-FFF2-40B4-BE49-F238E27FC236}">
                  <a16:creationId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0" name="Group 49">
            <a:extLst>
              <a:ext uri="{FF2B5EF4-FFF2-40B4-BE49-F238E27FC236}">
                <a16:creationId xmlns:a16="http://schemas.microsoft.com/office/drawing/2014/main" id="{787AB91B-1402-478A-9277-84A12987C1FE}"/>
              </a:ext>
            </a:extLst>
          </p:cNvPr>
          <p:cNvGrpSpPr/>
          <p:nvPr userDrawn="1"/>
        </p:nvGrpSpPr>
        <p:grpSpPr>
          <a:xfrm>
            <a:off x="2847246" y="2898634"/>
            <a:ext cx="265176" cy="265176"/>
            <a:chOff x="818907" y="3062958"/>
            <a:chExt cx="265176" cy="265176"/>
          </a:xfrm>
        </p:grpSpPr>
        <p:sp>
          <p:nvSpPr>
            <p:cNvPr id="51" name="Oval 50">
              <a:extLst>
                <a:ext uri="{FF2B5EF4-FFF2-40B4-BE49-F238E27FC236}">
                  <a16:creationId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2" name="Oval 51">
              <a:extLst>
                <a:ext uri="{FF2B5EF4-FFF2-40B4-BE49-F238E27FC236}">
                  <a16:creationId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3" name="Group 52">
            <a:extLst>
              <a:ext uri="{FF2B5EF4-FFF2-40B4-BE49-F238E27FC236}">
                <a16:creationId xmlns:a16="http://schemas.microsoft.com/office/drawing/2014/main" id="{FA8C6DB1-44F7-483A-950F-B873D1D5B8D3}"/>
              </a:ext>
            </a:extLst>
          </p:cNvPr>
          <p:cNvGrpSpPr/>
          <p:nvPr userDrawn="1"/>
        </p:nvGrpSpPr>
        <p:grpSpPr>
          <a:xfrm>
            <a:off x="9064951" y="2898634"/>
            <a:ext cx="265176" cy="265176"/>
            <a:chOff x="818907" y="3062958"/>
            <a:chExt cx="265176" cy="265176"/>
          </a:xfrm>
        </p:grpSpPr>
        <p:sp>
          <p:nvSpPr>
            <p:cNvPr id="54" name="Oval 53">
              <a:extLst>
                <a:ext uri="{FF2B5EF4-FFF2-40B4-BE49-F238E27FC236}">
                  <a16:creationId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 name="Oval 54">
              <a:extLst>
                <a:ext uri="{FF2B5EF4-FFF2-40B4-BE49-F238E27FC236}">
                  <a16:creationId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30" name="Group 29">
            <a:extLst>
              <a:ext uri="{FF2B5EF4-FFF2-40B4-BE49-F238E27FC236}">
                <a16:creationId xmlns:a16="http://schemas.microsoft.com/office/drawing/2014/main" id="{D88F938B-6889-476B-9F04-50877A3FFB94}"/>
              </a:ext>
            </a:extLst>
          </p:cNvPr>
          <p:cNvGrpSpPr/>
          <p:nvPr userDrawn="1"/>
        </p:nvGrpSpPr>
        <p:grpSpPr>
          <a:xfrm>
            <a:off x="5003010" y="2331516"/>
            <a:ext cx="137160" cy="2999323"/>
            <a:chOff x="882917" y="2474883"/>
            <a:chExt cx="137160" cy="2999323"/>
          </a:xfrm>
        </p:grpSpPr>
        <p:cxnSp>
          <p:nvCxnSpPr>
            <p:cNvPr id="31" name="Straight Connector 30">
              <a:extLst>
                <a:ext uri="{FF2B5EF4-FFF2-40B4-BE49-F238E27FC236}">
                  <a16:creationId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Oval 32">
              <a:extLst>
                <a:ext uri="{FF2B5EF4-FFF2-40B4-BE49-F238E27FC236}">
                  <a16:creationId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7" name="Oval 56">
            <a:extLst>
              <a:ext uri="{FF2B5EF4-FFF2-40B4-BE49-F238E27FC236}">
                <a16:creationId xmlns:a16="http://schemas.microsoft.com/office/drawing/2014/main" id="{923CFC93-94E9-4366-8810-F0ACAFD54CFD}"/>
              </a:ext>
            </a:extLst>
          </p:cNvPr>
          <p:cNvSpPr/>
          <p:nvPr userDrawn="1"/>
        </p:nvSpPr>
        <p:spPr>
          <a:xfrm>
            <a:off x="4938426" y="289863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 name="Oval 57">
            <a:extLst>
              <a:ext uri="{FF2B5EF4-FFF2-40B4-BE49-F238E27FC236}">
                <a16:creationId xmlns:a16="http://schemas.microsoft.com/office/drawing/2014/main" id="{0D6790E5-47B0-4794-ADB1-4FC8402D665C}"/>
              </a:ext>
            </a:extLst>
          </p:cNvPr>
          <p:cNvSpPr/>
          <p:nvPr userDrawn="1"/>
        </p:nvSpPr>
        <p:spPr>
          <a:xfrm>
            <a:off x="5002434"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 name="Group 33">
            <a:extLst>
              <a:ext uri="{FF2B5EF4-FFF2-40B4-BE49-F238E27FC236}">
                <a16:creationId xmlns:a16="http://schemas.microsoft.com/office/drawing/2014/main" id="{596C3237-54C9-480C-AABB-5A95AB84DF38}"/>
              </a:ext>
            </a:extLst>
          </p:cNvPr>
          <p:cNvGrpSpPr/>
          <p:nvPr userDrawn="1"/>
        </p:nvGrpSpPr>
        <p:grpSpPr>
          <a:xfrm>
            <a:off x="7097520" y="2331516"/>
            <a:ext cx="137160" cy="2999323"/>
            <a:chOff x="882917" y="2474883"/>
            <a:chExt cx="137160" cy="2999323"/>
          </a:xfrm>
        </p:grpSpPr>
        <p:cxnSp>
          <p:nvCxnSpPr>
            <p:cNvPr id="35" name="Straight Connector 34">
              <a:extLst>
                <a:ext uri="{FF2B5EF4-FFF2-40B4-BE49-F238E27FC236}">
                  <a16:creationId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 name="Oval 36">
              <a:extLst>
                <a:ext uri="{FF2B5EF4-FFF2-40B4-BE49-F238E27FC236}">
                  <a16:creationId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9" name="Group 58">
            <a:extLst>
              <a:ext uri="{FF2B5EF4-FFF2-40B4-BE49-F238E27FC236}">
                <a16:creationId xmlns:a16="http://schemas.microsoft.com/office/drawing/2014/main" id="{46626098-B638-41DE-A19F-347385124AF0}"/>
              </a:ext>
            </a:extLst>
          </p:cNvPr>
          <p:cNvGrpSpPr/>
          <p:nvPr userDrawn="1"/>
        </p:nvGrpSpPr>
        <p:grpSpPr>
          <a:xfrm>
            <a:off x="7036590" y="2898634"/>
            <a:ext cx="265176" cy="265176"/>
            <a:chOff x="821985" y="3062284"/>
            <a:chExt cx="265176" cy="265176"/>
          </a:xfrm>
        </p:grpSpPr>
        <p:sp>
          <p:nvSpPr>
            <p:cNvPr id="60" name="Oval 59">
              <a:extLst>
                <a:ext uri="{FF2B5EF4-FFF2-40B4-BE49-F238E27FC236}">
                  <a16:creationId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 name="Oval 60">
              <a:extLst>
                <a:ext uri="{FF2B5EF4-FFF2-40B4-BE49-F238E27FC236}">
                  <a16:creationId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Tree>
    <p:extLst>
      <p:ext uri="{BB962C8B-B14F-4D97-AF65-F5344CB8AC3E}">
        <p14:creationId xmlns:p14="http://schemas.microsoft.com/office/powerpoint/2010/main" val="897395212"/>
      </p:ext>
    </p:extLst>
  </p:cSld>
  <p:clrMapOvr>
    <a:masterClrMapping/>
  </p:clrMapOvr>
  <p:extLst>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50263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552233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966217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020004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989071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225162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5556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89099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636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6.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9"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109996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us14.campaign-archive.com/home/?u=d8f37d1a90dacd97f207f0b4a&amp;id=41b37f7347" TargetMode="External"/><Relationship Id="rId7" Type="http://schemas.openxmlformats.org/officeDocument/2006/relationships/hyperlink" Target="mailto:ideafiscal@mass.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specialeducation@mass.gov" TargetMode="External"/><Relationship Id="rId5" Type="http://schemas.openxmlformats.org/officeDocument/2006/relationships/hyperlink" Target="https://www.doe.mass.edu/infoservices/data/diradmin/list.aspx" TargetMode="External"/><Relationship Id="rId4" Type="http://schemas.openxmlformats.org/officeDocument/2006/relationships/hyperlink" Target="https://www.doe.mass.edu/spe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doe.mass.edu/sped/spp/indicators/indicator1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mass.edu/lawsregs/603cmr46.html?section=02" TargetMode="External"/><Relationship Id="rId2" Type="http://schemas.openxmlformats.org/officeDocument/2006/relationships/hyperlink" Target="https://www.doe.mass.edu/sped/advisories/2021-0910timeout-rooms.docx" TargetMode="External"/><Relationship Id="rId1" Type="http://schemas.openxmlformats.org/officeDocument/2006/relationships/slideLayout" Target="../slideLayouts/slideLayout2.xml"/><Relationship Id="rId5" Type="http://schemas.openxmlformats.org/officeDocument/2006/relationships/hyperlink" Target="https://www.doe.mass.edu/sped/timeout-room-log.xlsx" TargetMode="External"/><Relationship Id="rId4" Type="http://schemas.openxmlformats.org/officeDocument/2006/relationships/hyperlink" Target="https://www.doe.mass.edu/sped/link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doe.mass.edu/sped/advisories/2021-0910timeout-rooms.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doe.mass.edu/sped/advisories/2021-3ta.html"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anlar.zoom.us/meeting/register/tZItceytrTkoH9fE_Qnck55NBhBhBaqKGsw_"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anlar.zoom.us/meeting/register/tZ0kf-qvqj0sEtbu6LBPjs-I59BrjINeWNdc" TargetMode="External"/><Relationship Id="rId5" Type="http://schemas.openxmlformats.org/officeDocument/2006/relationships/hyperlink" Target="https://anlar.zoom.us/meeting/register/tZIkdO6gqDIoHdUleCnhiW80oyYfjhLw_GCu" TargetMode="External"/><Relationship Id="rId4" Type="http://schemas.openxmlformats.org/officeDocument/2006/relationships/hyperlink" Target="https://anlar.zoom.us/meeting/register/tZUqc--vrj0jE9F9chxThiMuX_WbV4xnz7p_"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oe.mass.edu/sped/ecse/school-user-guide.pdf" TargetMode="External"/><Relationship Id="rId2" Type="http://schemas.openxmlformats.org/officeDocument/2006/relationships/hyperlink" Target="https://www.doe.mass.edu/sped/ecse/district-user-guide.pdf" TargetMode="External"/><Relationship Id="rId1" Type="http://schemas.openxmlformats.org/officeDocument/2006/relationships/slideLayout" Target="../slideLayouts/slideLayout13.xml"/><Relationship Id="rId4" Type="http://schemas.openxmlformats.org/officeDocument/2006/relationships/hyperlink" Target="https://www.doe.mass.edu/sped/training.html"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doe.mass.edu/infoservices/data/diradmin/dropboxcentral.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ceriopg@potsdam.edu" TargetMode="External"/><Relationship Id="rId2" Type="http://schemas.openxmlformats.org/officeDocument/2006/relationships/hyperlink" Target="https://www.doe.mass.edu/sped/spp/indicators/indicator14/" TargetMode="External"/><Relationship Id="rId1" Type="http://schemas.openxmlformats.org/officeDocument/2006/relationships/slideLayout" Target="../slideLayouts/slideLayout2.xml"/><Relationship Id="rId4" Type="http://schemas.openxmlformats.org/officeDocument/2006/relationships/hyperlink" Target="mailto:kristin.castner@mass.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IDEAFiscal@mass.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profiles.doe.mass.edu/search/search.aspx?leftNavId=11238" TargetMode="External"/><Relationship Id="rId3" Type="http://schemas.openxmlformats.org/officeDocument/2006/relationships/image" Target="../media/image13.png"/><Relationship Id="rId7" Type="http://schemas.openxmlformats.org/officeDocument/2006/relationships/hyperlink" Target="https://www.doe.mass.edu/sped/osep/ni-timelin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doe.mass.edu/sped/osep/na-timeline.pdf" TargetMode="External"/><Relationship Id="rId5" Type="http://schemas.openxmlformats.org/officeDocument/2006/relationships/hyperlink" Target="https://www.doe.mass.edu/sped/osep/determinations.html" TargetMode="External"/><Relationship Id="rId4" Type="http://schemas.openxmlformats.org/officeDocument/2006/relationships/hyperlink" Target="https://www.spedstrategies.com/" TargetMode="External"/><Relationship Id="rId9" Type="http://schemas.openxmlformats.org/officeDocument/2006/relationships/hyperlink" Target="https://www.doe.mass.edu/infoservices/data/diradmin/list.a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specialeducation@doe.mass.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hyperlink" Target="https://www.doe.mass.edu/sped/ImproveIEP/placement-5-21/" TargetMode="External"/><Relationship Id="rId13" Type="http://schemas.openxmlformats.org/officeDocument/2006/relationships/hyperlink" Target="https://www.doe.mass.edu/sped/ImproveIEP/proposed-action/" TargetMode="External"/><Relationship Id="rId3" Type="http://schemas.openxmlformats.org/officeDocument/2006/relationships/hyperlink" Target="https://www.doe.mass.edu/sped/ImproveIEP/admin-data/" TargetMode="External"/><Relationship Id="rId7" Type="http://schemas.openxmlformats.org/officeDocument/2006/relationships/hyperlink" Target="https://www.doe.mass.edu/sped/ImproveIEP/placement-3-5/" TargetMode="External"/><Relationship Id="rId12" Type="http://schemas.openxmlformats.org/officeDocument/2006/relationships/hyperlink" Target="https://www.doe.mass.edu/sped/ImproveIEP/level-of-need/" TargetMode="External"/><Relationship Id="rId17" Type="http://schemas.openxmlformats.org/officeDocument/2006/relationships/hyperlink" Target="https://www.doe.mass.edu/sped/ImproveIEP/eligibility/" TargetMode="External"/><Relationship Id="rId2" Type="http://schemas.openxmlformats.org/officeDocument/2006/relationships/notesSlide" Target="../notesSlides/notesSlide13.xml"/><Relationship Id="rId16" Type="http://schemas.openxmlformats.org/officeDocument/2006/relationships/hyperlink" Target="https://www.doe.mass.edu/sped/ImproveIEP/consent-5-21/" TargetMode="External"/><Relationship Id="rId1" Type="http://schemas.openxmlformats.org/officeDocument/2006/relationships/slideLayout" Target="../slideLayouts/slideLayout5.xml"/><Relationship Id="rId6" Type="http://schemas.openxmlformats.org/officeDocument/2006/relationships/hyperlink" Target="https://www.doe.mass.edu/sped/ImproveIEP/attendance/" TargetMode="External"/><Relationship Id="rId11" Type="http://schemas.openxmlformats.org/officeDocument/2006/relationships/hyperlink" Target="https://www.doe.mass.edu/sped/ImproveIEP/iep-amendment/" TargetMode="External"/><Relationship Id="rId5" Type="http://schemas.openxmlformats.org/officeDocument/2006/relationships/hyperlink" Target="https://www.doe.mass.edu/sped/ImproveIEP/meeting-invitation/" TargetMode="External"/><Relationship Id="rId15" Type="http://schemas.openxmlformats.org/officeDocument/2006/relationships/hyperlink" Target="https://www.doe.mass.edu/sped/ImproveIEP/consent-3-5/" TargetMode="External"/><Relationship Id="rId10" Type="http://schemas.openxmlformats.org/officeDocument/2006/relationships/hyperlink" Target="https://www.doe.mass.edu/sped/ImproveIEP/extended-evaluation/" TargetMode="External"/><Relationship Id="rId4" Type="http://schemas.openxmlformats.org/officeDocument/2006/relationships/hyperlink" Target="https://www.doe.mass.edu/sped/ImproveIEP/iep-form/" TargetMode="External"/><Relationship Id="rId9" Type="http://schemas.openxmlformats.org/officeDocument/2006/relationships/hyperlink" Target="https://www.doe.mass.edu/sped/ImproveIEP/evaluation-consent/" TargetMode="External"/><Relationship Id="rId14" Type="http://schemas.openxmlformats.org/officeDocument/2006/relationships/hyperlink" Target="https://www.doe.mass.edu/sped/ImproveIEP/refusal-to-act/"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www.doe.mass.edu/psm/" TargetMode="External"/><Relationship Id="rId5" Type="http://schemas.openxmlformats.org/officeDocument/2006/relationships/hyperlink" Target="https://www.doe.mass.edu/prs/guide/default.html" TargetMode="External"/><Relationship Id="rId4" Type="http://schemas.openxmlformats.org/officeDocument/2006/relationships/hyperlink" Target="https://www.doe.mass.edu/oases/sa-nr/default.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sped/advisories/conditions/individual-district.docx"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doe.mass.edu/sped/advisories/conditions/regional-district.doc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302047" y="353085"/>
            <a:ext cx="9554099" cy="3213574"/>
          </a:xfrm>
        </p:spPr>
        <p:txBody>
          <a:bodyPr>
            <a:normAutofit/>
          </a:bodyPr>
          <a:lstStyle/>
          <a:p>
            <a:r>
              <a:rPr lang="en-US" sz="7100" b="1" dirty="0">
                <a:latin typeface="Calibri"/>
                <a:ea typeface="Calibri"/>
                <a:cs typeface="Calibri"/>
              </a:rPr>
              <a:t>Special Education        </a:t>
            </a:r>
            <a:br>
              <a:rPr lang="en-US" sz="7100" b="1" dirty="0">
                <a:latin typeface="Calibri"/>
                <a:ea typeface="Calibri"/>
                <a:cs typeface="Calibri"/>
              </a:rPr>
            </a:br>
            <a:r>
              <a:rPr lang="en-US" sz="7100" b="1" dirty="0">
                <a:latin typeface="Calibri"/>
                <a:ea typeface="Calibri"/>
                <a:cs typeface="Calibri"/>
              </a:rPr>
              <a:t>Leaders Meeting</a:t>
            </a:r>
            <a:endParaRPr lang="en-US" sz="7100" dirty="0">
              <a:solidFill>
                <a:srgbClr val="000000"/>
              </a:solidFill>
              <a:latin typeface="Calibri"/>
              <a:ea typeface="Calibri"/>
              <a:cs typeface="Calibri"/>
            </a:endParaRPr>
          </a:p>
          <a:p>
            <a:endParaRPr lang="en-US" dirty="0"/>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sz="3000" b="1">
                <a:latin typeface="Calibri"/>
                <a:ea typeface="Calibri"/>
                <a:cs typeface="Calibri"/>
              </a:rPr>
              <a:t>Friday, September 13, 2024</a:t>
            </a:r>
            <a:endParaRPr lang="en-US"/>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3B76C-150F-2226-FD38-79330B11FCFC}"/>
              </a:ext>
            </a:extLst>
          </p:cNvPr>
          <p:cNvSpPr>
            <a:spLocks noGrp="1"/>
          </p:cNvSpPr>
          <p:nvPr>
            <p:ph type="title"/>
          </p:nvPr>
        </p:nvSpPr>
        <p:spPr/>
        <p:txBody>
          <a:bodyPr/>
          <a:lstStyle/>
          <a:p>
            <a:pPr algn="ctr"/>
            <a:r>
              <a:rPr lang="en-US" b="1">
                <a:latin typeface="Segoe UI"/>
                <a:cs typeface="Arial"/>
              </a:rPr>
              <a:t>DESE Special Education Leadership</a:t>
            </a:r>
          </a:p>
        </p:txBody>
      </p:sp>
      <p:sp>
        <p:nvSpPr>
          <p:cNvPr id="5" name="TextBox 4">
            <a:extLst>
              <a:ext uri="{FF2B5EF4-FFF2-40B4-BE49-F238E27FC236}">
                <a16:creationId xmlns:a16="http://schemas.microsoft.com/office/drawing/2014/main" id="{DBF02708-097E-FD49-139D-2F41460B03AD}"/>
              </a:ext>
            </a:extLst>
          </p:cNvPr>
          <p:cNvSpPr txBox="1"/>
          <p:nvPr/>
        </p:nvSpPr>
        <p:spPr>
          <a:xfrm>
            <a:off x="1422400" y="1917700"/>
            <a:ext cx="9194800" cy="738664"/>
          </a:xfrm>
          <a:prstGeom prst="rect">
            <a:avLst/>
          </a:prstGeom>
          <a:noFill/>
        </p:spPr>
        <p:txBody>
          <a:bodyPr wrap="square" lIns="91440" tIns="45720" rIns="91440" bIns="45720" rtlCol="0" anchor="t">
            <a:spAutoFit/>
          </a:bodyPr>
          <a:lstStyle/>
          <a:p>
            <a:pPr algn="ctr"/>
            <a:r>
              <a:rPr lang="en-US" sz="2100">
                <a:latin typeface="Calibri"/>
                <a:ea typeface="Calibri"/>
                <a:cs typeface="Arial"/>
              </a:rPr>
              <a:t>Iraida J. Alvarez, Acting Executive Director of Special Education </a:t>
            </a:r>
            <a:endParaRPr lang="en-US" sz="2100">
              <a:latin typeface="Calibri"/>
              <a:ea typeface="Calibri"/>
              <a:cs typeface="Arial" panose="020B0604020202020204" pitchFamily="34" charset="0"/>
            </a:endParaRPr>
          </a:p>
          <a:p>
            <a:pPr marL="0" lvl="0" indent="0" algn="ctr">
              <a:buNone/>
            </a:pPr>
            <a:r>
              <a:rPr lang="en-US" sz="2100">
                <a:latin typeface="Calibri"/>
                <a:ea typeface="Calibri"/>
                <a:cs typeface="Arial"/>
              </a:rPr>
              <a:t>Jamie Camacho, Acting State Director of Special Education</a:t>
            </a:r>
          </a:p>
        </p:txBody>
      </p:sp>
      <p:sp>
        <p:nvSpPr>
          <p:cNvPr id="2" name="Content Placeholder 1">
            <a:extLst>
              <a:ext uri="{FF2B5EF4-FFF2-40B4-BE49-F238E27FC236}">
                <a16:creationId xmlns:a16="http://schemas.microsoft.com/office/drawing/2014/main" id="{96524702-E790-0B2E-F374-57BD9A79C0A6}"/>
              </a:ext>
            </a:extLst>
          </p:cNvPr>
          <p:cNvSpPr>
            <a:spLocks noGrp="1"/>
          </p:cNvSpPr>
          <p:nvPr>
            <p:ph sz="half" idx="1"/>
          </p:nvPr>
        </p:nvSpPr>
        <p:spPr>
          <a:xfrm>
            <a:off x="292100" y="2959100"/>
            <a:ext cx="5727700" cy="3217863"/>
          </a:xfrm>
        </p:spPr>
        <p:txBody>
          <a:bodyPr vert="horz" lIns="91440" tIns="45720" rIns="91440" bIns="45720" rtlCol="0" anchor="t">
            <a:normAutofit/>
          </a:bodyPr>
          <a:lstStyle/>
          <a:p>
            <a:pPr marL="0" lvl="0" indent="0">
              <a:buNone/>
            </a:pPr>
            <a:r>
              <a:rPr lang="en-US" sz="2100" b="1">
                <a:latin typeface="Calibri"/>
                <a:ea typeface="Calibri"/>
                <a:cs typeface="Arial"/>
              </a:rPr>
              <a:t>Office of Approved Special Education Schools </a:t>
            </a:r>
          </a:p>
          <a:p>
            <a:r>
              <a:rPr lang="en-US" sz="2100">
                <a:latin typeface="Calibri"/>
                <a:ea typeface="Calibri"/>
                <a:cs typeface="Arial"/>
              </a:rPr>
              <a:t>Jannelle Roberts, Acting Director</a:t>
            </a:r>
          </a:p>
          <a:p>
            <a:pPr marL="0" lvl="0" indent="0">
              <a:buNone/>
            </a:pPr>
            <a:r>
              <a:rPr lang="en-US" sz="2100" b="1">
                <a:latin typeface="Calibri"/>
                <a:ea typeface="Calibri"/>
                <a:cs typeface="Arial"/>
              </a:rPr>
              <a:t>Special Education Planning and Policy Development</a:t>
            </a:r>
          </a:p>
          <a:p>
            <a:r>
              <a:rPr lang="en-US" sz="2100">
                <a:latin typeface="Calibri"/>
                <a:ea typeface="Calibri"/>
                <a:cs typeface="Arial"/>
              </a:rPr>
              <a:t>Jamie Camacho, Director</a:t>
            </a:r>
          </a:p>
          <a:p>
            <a:r>
              <a:rPr lang="en-US" sz="2100">
                <a:latin typeface="Calibri"/>
                <a:ea typeface="Calibri"/>
                <a:cs typeface="Arial"/>
              </a:rPr>
              <a:t>Patrick Fitzgerald, Assistant Director</a:t>
            </a:r>
          </a:p>
          <a:p>
            <a:r>
              <a:rPr lang="en-US" sz="2100">
                <a:latin typeface="Calibri"/>
                <a:ea typeface="Calibri"/>
                <a:cs typeface="Arial"/>
              </a:rPr>
              <a:t>Theresa Senio, Assistant Director</a:t>
            </a:r>
          </a:p>
          <a:p>
            <a:pPr marL="0" indent="0">
              <a:buNone/>
            </a:pPr>
            <a:endParaRPr lang="en-US" sz="2100">
              <a:latin typeface="Calibri"/>
              <a:ea typeface="Calibri"/>
            </a:endParaRPr>
          </a:p>
          <a:p>
            <a:endParaRPr lang="en-US">
              <a:latin typeface="Calibri"/>
              <a:ea typeface="Calibri"/>
            </a:endParaRPr>
          </a:p>
        </p:txBody>
      </p:sp>
      <p:sp>
        <p:nvSpPr>
          <p:cNvPr id="4" name="Content Placeholder 3">
            <a:extLst>
              <a:ext uri="{FF2B5EF4-FFF2-40B4-BE49-F238E27FC236}">
                <a16:creationId xmlns:a16="http://schemas.microsoft.com/office/drawing/2014/main" id="{E034586C-D352-81B2-5D4A-0316F7424E26}"/>
              </a:ext>
            </a:extLst>
          </p:cNvPr>
          <p:cNvSpPr>
            <a:spLocks noGrp="1"/>
          </p:cNvSpPr>
          <p:nvPr>
            <p:ph sz="half" idx="2"/>
          </p:nvPr>
        </p:nvSpPr>
        <p:spPr>
          <a:xfrm>
            <a:off x="6019800" y="2959100"/>
            <a:ext cx="5626100" cy="3217863"/>
          </a:xfrm>
        </p:spPr>
        <p:txBody>
          <a:bodyPr vert="horz" lIns="91440" tIns="45720" rIns="91440" bIns="45720" rtlCol="0" anchor="t">
            <a:normAutofit fontScale="62500" lnSpcReduction="20000"/>
          </a:bodyPr>
          <a:lstStyle/>
          <a:p>
            <a:pPr marL="0" lvl="0" indent="0">
              <a:buNone/>
            </a:pPr>
            <a:r>
              <a:rPr lang="en-US" sz="3800" b="1">
                <a:latin typeface="Calibri"/>
                <a:ea typeface="Calibri"/>
                <a:cs typeface="Arial"/>
              </a:rPr>
              <a:t>Office of Public School Monitoring</a:t>
            </a:r>
          </a:p>
          <a:p>
            <a:r>
              <a:rPr lang="en-US" sz="3800">
                <a:latin typeface="Calibri"/>
                <a:ea typeface="Calibri"/>
                <a:cs typeface="Arial"/>
              </a:rPr>
              <a:t>Vani Rastogi-Kelly, Director</a:t>
            </a:r>
          </a:p>
          <a:p>
            <a:r>
              <a:rPr lang="en-US" sz="3800">
                <a:latin typeface="Calibri"/>
                <a:ea typeface="Calibri"/>
                <a:cs typeface="Arial"/>
              </a:rPr>
              <a:t>Amy Paulin, Assistant Director</a:t>
            </a:r>
          </a:p>
          <a:p>
            <a:pPr marL="0" lvl="0" indent="0">
              <a:buNone/>
            </a:pPr>
            <a:r>
              <a:rPr lang="en-US" sz="3800" b="1">
                <a:latin typeface="Calibri"/>
                <a:ea typeface="Calibri"/>
                <a:cs typeface="Arial"/>
              </a:rPr>
              <a:t>Office of Problem Resolution System</a:t>
            </a:r>
          </a:p>
          <a:p>
            <a:r>
              <a:rPr lang="en-US" sz="3800">
                <a:latin typeface="Calibri"/>
                <a:ea typeface="Calibri"/>
                <a:cs typeface="Arial"/>
              </a:rPr>
              <a:t>Vacant, Director</a:t>
            </a:r>
          </a:p>
          <a:p>
            <a:r>
              <a:rPr lang="en-US" sz="3800">
                <a:latin typeface="Calibri"/>
                <a:ea typeface="Calibri"/>
                <a:cs typeface="Arial"/>
              </a:rPr>
              <a:t>Kelsey LoDuca-Towne, Assistant Director</a:t>
            </a:r>
          </a:p>
          <a:p>
            <a:pPr marL="0" lvl="0" indent="0">
              <a:buNone/>
            </a:pPr>
            <a:r>
              <a:rPr lang="en-US" sz="3800" b="1">
                <a:latin typeface="Calibri"/>
                <a:ea typeface="Calibri"/>
                <a:cs typeface="Arial"/>
              </a:rPr>
              <a:t>Special Education in Institutional Settings</a:t>
            </a:r>
          </a:p>
          <a:p>
            <a:r>
              <a:rPr lang="en-US" sz="3800">
                <a:latin typeface="Calibri"/>
                <a:ea typeface="Calibri"/>
                <a:cs typeface="Arial"/>
              </a:rPr>
              <a:t>Shawn Connelly, Director</a:t>
            </a:r>
          </a:p>
          <a:p>
            <a:endParaRPr lang="en-US">
              <a:latin typeface="Calibri"/>
              <a:ea typeface="Calibri"/>
            </a:endParaRPr>
          </a:p>
        </p:txBody>
      </p:sp>
    </p:spTree>
    <p:extLst>
      <p:ext uri="{BB962C8B-B14F-4D97-AF65-F5344CB8AC3E}">
        <p14:creationId xmlns:p14="http://schemas.microsoft.com/office/powerpoint/2010/main" val="2447511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2BC0E7-9A10-B60B-4ACD-74FB40BAF82D}"/>
              </a:ext>
            </a:extLst>
          </p:cNvPr>
          <p:cNvSpPr>
            <a:spLocks noGrp="1"/>
          </p:cNvSpPr>
          <p:nvPr>
            <p:ph idx="1"/>
          </p:nvPr>
        </p:nvSpPr>
        <p:spPr>
          <a:xfrm>
            <a:off x="838200" y="2246758"/>
            <a:ext cx="10515600" cy="3892785"/>
          </a:xfrm>
        </p:spPr>
        <p:txBody>
          <a:bodyPr vert="horz" lIns="91440" tIns="45720" rIns="91440" bIns="45720" rtlCol="0" anchor="t">
            <a:normAutofit/>
          </a:bodyPr>
          <a:lstStyle/>
          <a:p>
            <a:pPr>
              <a:buFont typeface="Wingdings" panose="05000000000000000000" pitchFamily="2" charset="2"/>
              <a:buChar char="q"/>
            </a:pPr>
            <a:r>
              <a:rPr lang="en-US">
                <a:latin typeface="+mn-lt"/>
                <a:ea typeface="+mn-lt"/>
                <a:cs typeface="Arial"/>
              </a:rPr>
              <a:t> Regular Updates and Information</a:t>
            </a:r>
          </a:p>
          <a:p>
            <a:pPr lvl="1"/>
            <a:r>
              <a:rPr lang="en-US" sz="2800">
                <a:latin typeface="+mn-lt"/>
                <a:ea typeface="+mn-lt"/>
                <a:cs typeface="Arial"/>
                <a:hlinkClick r:id="rId3"/>
              </a:rPr>
              <a:t>Special Education Bulletin</a:t>
            </a:r>
          </a:p>
          <a:p>
            <a:pPr lvl="1"/>
            <a:r>
              <a:rPr lang="en-US" sz="2800">
                <a:latin typeface="+mn-lt"/>
                <a:ea typeface="+mn-lt"/>
                <a:cs typeface="Arial"/>
                <a:hlinkClick r:id="rId4"/>
              </a:rPr>
              <a:t>Special Education Website (Announcements)</a:t>
            </a:r>
            <a:endParaRPr lang="en-US" sz="2800">
              <a:latin typeface="+mn-lt"/>
              <a:ea typeface="+mn-lt"/>
              <a:cs typeface="Arial"/>
            </a:endParaRPr>
          </a:p>
          <a:p>
            <a:pPr>
              <a:buFont typeface="Wingdings" panose="05000000000000000000" pitchFamily="2" charset="2"/>
              <a:buChar char="q"/>
            </a:pPr>
            <a:r>
              <a:rPr lang="en-US">
                <a:latin typeface="+mn-lt"/>
                <a:ea typeface="+mn-lt"/>
                <a:cs typeface="Arial"/>
              </a:rPr>
              <a:t> Update Information in the </a:t>
            </a:r>
            <a:r>
              <a:rPr lang="en-US">
                <a:latin typeface="+mn-lt"/>
                <a:ea typeface="+mn-lt"/>
                <a:cs typeface="Arial"/>
                <a:hlinkClick r:id="rId5"/>
              </a:rPr>
              <a:t>Directory Administration</a:t>
            </a:r>
            <a:endParaRPr lang="en-US">
              <a:latin typeface="+mn-lt"/>
              <a:ea typeface="+mn-lt"/>
              <a:cs typeface="Arial"/>
            </a:endParaRPr>
          </a:p>
          <a:p>
            <a:pPr lvl="1"/>
            <a:r>
              <a:rPr lang="en-US" sz="2800">
                <a:latin typeface="+mn-lt"/>
                <a:ea typeface="+mn-lt"/>
                <a:cs typeface="Arial"/>
              </a:rPr>
              <a:t>Special Education Leaders Meeting Invites and Memos</a:t>
            </a:r>
          </a:p>
          <a:p>
            <a:pPr>
              <a:buFont typeface="Wingdings" panose="05000000000000000000" pitchFamily="2" charset="2"/>
              <a:buChar char="q"/>
            </a:pPr>
            <a:r>
              <a:rPr lang="en-US">
                <a:latin typeface="+mn-lt"/>
                <a:ea typeface="+mn-lt"/>
                <a:cs typeface="Arial"/>
              </a:rPr>
              <a:t> Email Contacts</a:t>
            </a:r>
          </a:p>
          <a:p>
            <a:pPr lvl="1"/>
            <a:r>
              <a:rPr lang="en-US" sz="2800">
                <a:latin typeface="+mn-lt"/>
                <a:ea typeface="+mn-lt"/>
                <a:cs typeface="Arial"/>
                <a:hlinkClick r:id="rId6"/>
              </a:rPr>
              <a:t>specialeducation@mass.gov</a:t>
            </a:r>
            <a:r>
              <a:rPr lang="en-US" sz="2800">
                <a:latin typeface="+mn-lt"/>
                <a:ea typeface="+mn-lt"/>
                <a:cs typeface="Arial"/>
              </a:rPr>
              <a:t> (General Special Education Inquiries)</a:t>
            </a:r>
          </a:p>
          <a:p>
            <a:pPr lvl="1"/>
            <a:r>
              <a:rPr lang="en-US" sz="2800">
                <a:latin typeface="+mn-lt"/>
                <a:ea typeface="+mn-lt"/>
                <a:cs typeface="Arial"/>
                <a:hlinkClick r:id="rId7"/>
              </a:rPr>
              <a:t>ideafiscal@mass.gov</a:t>
            </a:r>
            <a:r>
              <a:rPr lang="en-US" sz="2800">
                <a:latin typeface="+mn-lt"/>
                <a:ea typeface="+mn-lt"/>
                <a:cs typeface="Arial"/>
              </a:rPr>
              <a:t> (IDEA fiscal Inquiries)</a:t>
            </a:r>
          </a:p>
          <a:p>
            <a:pPr>
              <a:buFont typeface="Wingdings" panose="05000000000000000000" pitchFamily="2" charset="2"/>
              <a:buChar char="q"/>
            </a:pPr>
            <a:endParaRPr lang="en-US" sz="2400">
              <a:latin typeface="+mn-lt"/>
              <a:ea typeface="+mn-lt"/>
              <a:cs typeface="Arial"/>
            </a:endParaRPr>
          </a:p>
        </p:txBody>
      </p:sp>
      <p:sp>
        <p:nvSpPr>
          <p:cNvPr id="3" name="Title 2">
            <a:extLst>
              <a:ext uri="{FF2B5EF4-FFF2-40B4-BE49-F238E27FC236}">
                <a16:creationId xmlns:a16="http://schemas.microsoft.com/office/drawing/2014/main" id="{16BBDBD4-67A2-BDD5-F6BA-DD90AAB2DBBF}"/>
              </a:ext>
            </a:extLst>
          </p:cNvPr>
          <p:cNvSpPr>
            <a:spLocks noGrp="1"/>
          </p:cNvSpPr>
          <p:nvPr>
            <p:ph type="title"/>
          </p:nvPr>
        </p:nvSpPr>
        <p:spPr/>
        <p:txBody>
          <a:bodyPr>
            <a:normAutofit/>
          </a:bodyPr>
          <a:lstStyle/>
          <a:p>
            <a:r>
              <a:rPr lang="en-US" b="1">
                <a:latin typeface="Calibri"/>
                <a:cs typeface="Arial"/>
              </a:rPr>
              <a:t>Information for Special Education Leaders</a:t>
            </a:r>
            <a:endParaRPr lang="en-US" b="1">
              <a:latin typeface="Calibri"/>
              <a:ea typeface="Calibri"/>
              <a:cs typeface="Arial"/>
            </a:endParaRPr>
          </a:p>
        </p:txBody>
      </p:sp>
    </p:spTree>
    <p:extLst>
      <p:ext uri="{BB962C8B-B14F-4D97-AF65-F5344CB8AC3E}">
        <p14:creationId xmlns:p14="http://schemas.microsoft.com/office/powerpoint/2010/main" val="48290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061850-D2DF-FFB5-8C68-7ECA94757B99}"/>
              </a:ext>
            </a:extLst>
          </p:cNvPr>
          <p:cNvSpPr>
            <a:spLocks noGrp="1"/>
          </p:cNvSpPr>
          <p:nvPr>
            <p:ph idx="1"/>
          </p:nvPr>
        </p:nvSpPr>
        <p:spPr>
          <a:xfrm>
            <a:off x="349015" y="1876777"/>
            <a:ext cx="11531599" cy="4619412"/>
          </a:xfrm>
        </p:spPr>
        <p:txBody>
          <a:bodyPr vert="horz" lIns="91440" tIns="45720" rIns="91440" bIns="45720" rtlCol="0" anchor="t">
            <a:normAutofit fontScale="92500"/>
          </a:bodyPr>
          <a:lstStyle/>
          <a:p>
            <a:pPr marL="0" indent="0">
              <a:buNone/>
            </a:pPr>
            <a:endParaRPr lang="en-US">
              <a:latin typeface="Calibri"/>
              <a:ea typeface="Calibri"/>
              <a:cs typeface="Arial"/>
            </a:endParaRPr>
          </a:p>
          <a:p>
            <a:pPr marL="0" indent="0">
              <a:buNone/>
            </a:pPr>
            <a:r>
              <a:rPr lang="en-US">
                <a:solidFill>
                  <a:srgbClr val="FF0000"/>
                </a:solidFill>
                <a:latin typeface="Calibri"/>
                <a:cs typeface="Arial"/>
              </a:rPr>
              <a:t>9/2024</a:t>
            </a:r>
            <a:r>
              <a:rPr lang="en-US">
                <a:latin typeface="Calibri"/>
                <a:cs typeface="Arial"/>
              </a:rPr>
              <a:t>	Indicator 7 Entry/Exit Data Submission </a:t>
            </a:r>
            <a:endParaRPr lang="en-US">
              <a:latin typeface="Calibri"/>
            </a:endParaRPr>
          </a:p>
          <a:p>
            <a:pPr marL="0" indent="0">
              <a:buNone/>
            </a:pPr>
            <a:r>
              <a:rPr lang="en-US">
                <a:latin typeface="Calibri"/>
                <a:cs typeface="Arial"/>
              </a:rPr>
              <a:t>9/20/2024 	</a:t>
            </a:r>
            <a:r>
              <a:rPr lang="en-US">
                <a:latin typeface="Calibri"/>
                <a:cs typeface="Arial"/>
                <a:hlinkClick r:id="rId3"/>
              </a:rPr>
              <a:t>Indicator 14 Data Collection Closes</a:t>
            </a:r>
            <a:endParaRPr lang="en-US">
              <a:latin typeface="Calibri"/>
              <a:ea typeface="Calibri"/>
              <a:cs typeface="Arial"/>
              <a:hlinkClick r:id="rId3"/>
            </a:endParaRPr>
          </a:p>
          <a:p>
            <a:pPr marL="0" indent="0">
              <a:buNone/>
            </a:pPr>
            <a:r>
              <a:rPr lang="en-US">
                <a:latin typeface="Calibri"/>
                <a:cs typeface="Arial"/>
              </a:rPr>
              <a:t>9/30/2024 	FY23 IDEA FC 240 &amp; 262 </a:t>
            </a:r>
            <a:r>
              <a:rPr lang="en-US" err="1">
                <a:latin typeface="Calibri"/>
                <a:cs typeface="Arial"/>
              </a:rPr>
              <a:t>Tydings</a:t>
            </a:r>
            <a:r>
              <a:rPr lang="en-US">
                <a:latin typeface="Calibri"/>
                <a:cs typeface="Arial"/>
              </a:rPr>
              <a:t> Period Ends</a:t>
            </a:r>
            <a:endParaRPr lang="en-US">
              <a:latin typeface="Calibri"/>
              <a:ea typeface="Calibri"/>
              <a:cs typeface="Arial"/>
            </a:endParaRPr>
          </a:p>
          <a:p>
            <a:pPr marL="0" indent="0">
              <a:buNone/>
            </a:pPr>
            <a:r>
              <a:rPr lang="en-US">
                <a:latin typeface="Calibri"/>
                <a:ea typeface="Calibri"/>
                <a:cs typeface="Arial"/>
              </a:rPr>
              <a:t>9/30/2024 	Districts, Regional and Vocational Schools FY24 EOY Financial 				Report due to Office of School Finance</a:t>
            </a:r>
          </a:p>
          <a:p>
            <a:pPr marL="0" indent="0">
              <a:buNone/>
            </a:pPr>
            <a:r>
              <a:rPr lang="en-US">
                <a:latin typeface="Calibri"/>
                <a:cs typeface="Calibri"/>
              </a:rPr>
              <a:t>9/30/2024	Submission Deadline for IDEA Application (Fund Codes 240 &amp; 262)</a:t>
            </a:r>
            <a:endParaRPr lang="en-US"/>
          </a:p>
          <a:p>
            <a:pPr marL="0" indent="0">
              <a:buNone/>
            </a:pPr>
            <a:r>
              <a:rPr lang="en-US">
                <a:latin typeface="Calibri"/>
                <a:cs typeface="Arial"/>
              </a:rPr>
              <a:t>10/1/2024	Child Count for Parentally Placed and Homeschooled Children</a:t>
            </a:r>
            <a:endParaRPr lang="en-US">
              <a:latin typeface="Calibri"/>
              <a:ea typeface="Calibri"/>
              <a:cs typeface="Arial"/>
            </a:endParaRPr>
          </a:p>
          <a:p>
            <a:pPr marL="0" indent="0">
              <a:buNone/>
            </a:pPr>
            <a:r>
              <a:rPr lang="en-US">
                <a:latin typeface="Calibri"/>
                <a:ea typeface="Calibri"/>
                <a:cs typeface="Arial"/>
              </a:rPr>
              <a:t>11/29/24 	Charter Schools FY24 EOY Financial Report due to Charter School 			Office</a:t>
            </a:r>
            <a:endParaRPr lang="en-US">
              <a:latin typeface="Calibri"/>
              <a:ea typeface="Calibri"/>
            </a:endParaRPr>
          </a:p>
        </p:txBody>
      </p:sp>
      <p:sp>
        <p:nvSpPr>
          <p:cNvPr id="3" name="Title 2">
            <a:extLst>
              <a:ext uri="{FF2B5EF4-FFF2-40B4-BE49-F238E27FC236}">
                <a16:creationId xmlns:a16="http://schemas.microsoft.com/office/drawing/2014/main" id="{B707CA82-6672-6629-ABB5-8CD14273381B}"/>
              </a:ext>
            </a:extLst>
          </p:cNvPr>
          <p:cNvSpPr>
            <a:spLocks noGrp="1"/>
          </p:cNvSpPr>
          <p:nvPr>
            <p:ph type="title"/>
          </p:nvPr>
        </p:nvSpPr>
        <p:spPr/>
        <p:txBody>
          <a:bodyPr>
            <a:normAutofit/>
          </a:bodyPr>
          <a:lstStyle/>
          <a:p>
            <a:r>
              <a:rPr lang="en-US" b="1">
                <a:latin typeface="Calibri"/>
                <a:cs typeface="Arial"/>
              </a:rPr>
              <a:t>Important Dates: Special Education Leaders</a:t>
            </a:r>
            <a:endParaRPr lang="en-US" b="1">
              <a:latin typeface="Calibri"/>
              <a:ea typeface="Calibri"/>
              <a:cs typeface="Arial"/>
            </a:endParaRPr>
          </a:p>
        </p:txBody>
      </p:sp>
    </p:spTree>
    <p:extLst>
      <p:ext uri="{BB962C8B-B14F-4D97-AF65-F5344CB8AC3E}">
        <p14:creationId xmlns:p14="http://schemas.microsoft.com/office/powerpoint/2010/main" val="1894769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a:bodyPr>
          <a:lstStyle/>
          <a:p>
            <a:pPr algn="ctr"/>
            <a:r>
              <a:rPr lang="en-US" sz="3600" b="1">
                <a:latin typeface="Calibri"/>
                <a:ea typeface="Calibri"/>
                <a:cs typeface="Segoe UI Semibold"/>
              </a:rPr>
              <a:t>Reduce or Eliminate the Use of Time-Out Rooms</a:t>
            </a:r>
            <a:endParaRPr lang="en-US" sz="3600" b="1">
              <a:latin typeface="Calibri"/>
              <a:ea typeface="Calibri"/>
            </a:endParaRP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413657" y="2209799"/>
            <a:ext cx="11375571" cy="3820887"/>
          </a:xfrm>
        </p:spPr>
        <p:txBody>
          <a:bodyPr vert="horz" lIns="91440" tIns="45720" rIns="91440" bIns="45720" rtlCol="0" anchor="t">
            <a:normAutofit fontScale="85000" lnSpcReduction="20000"/>
          </a:bodyPr>
          <a:lstStyle/>
          <a:p>
            <a:pPr>
              <a:lnSpc>
                <a:spcPct val="100000"/>
              </a:lnSpc>
            </a:pPr>
            <a:r>
              <a:rPr lang="en-US" sz="3000">
                <a:latin typeface="Segoe UI"/>
                <a:ea typeface="Calibri Light"/>
                <a:cs typeface="Segoe UI"/>
                <a:hlinkClick r:id="rId2">
                  <a:extLst>
                    <a:ext uri="{A12FA001-AC4F-418D-AE19-62706E023703}">
                      <ahyp:hlinkClr xmlns:ahyp="http://schemas.microsoft.com/office/drawing/2018/hyperlinkcolor" val="tx"/>
                    </a:ext>
                  </a:extLst>
                </a:hlinkClick>
              </a:rPr>
              <a:t>Guidance on </a:t>
            </a:r>
            <a:r>
              <a:rPr lang="en-US" sz="3000" u="sng">
                <a:latin typeface="Segoe UI"/>
                <a:ea typeface="Calibri Light"/>
                <a:cs typeface="Segoe UI"/>
                <a:hlinkClick r:id="rId2">
                  <a:extLst>
                    <a:ext uri="{A12FA001-AC4F-418D-AE19-62706E023703}">
                      <ahyp:hlinkClr xmlns:ahyp="http://schemas.microsoft.com/office/drawing/2018/hyperlinkcolor" val="tx"/>
                    </a:ext>
                  </a:extLst>
                </a:hlinkClick>
              </a:rPr>
              <a:t>Reducing or Eliminating the Use of Time-Out Rooms</a:t>
            </a:r>
            <a:r>
              <a:rPr lang="en-US" sz="3000" u="sng">
                <a:latin typeface="Segoe UI"/>
                <a:ea typeface="Calibri Light"/>
                <a:cs typeface="Segoe UI"/>
              </a:rPr>
              <a:t> in Effect</a:t>
            </a:r>
          </a:p>
          <a:p>
            <a:pPr>
              <a:lnSpc>
                <a:spcPct val="100000"/>
              </a:lnSpc>
            </a:pPr>
            <a:r>
              <a:rPr lang="en-US">
                <a:latin typeface="Segoe UI"/>
                <a:ea typeface="Calibri Light"/>
                <a:cs typeface="Segoe UI"/>
              </a:rPr>
              <a:t>If used, must ensure they are in compliance with </a:t>
            </a:r>
            <a:r>
              <a:rPr lang="en-US">
                <a:latin typeface="Segoe UI"/>
                <a:ea typeface="Calibri Light"/>
                <a:cs typeface="Segoe UI"/>
                <a:hlinkClick r:id="rId3">
                  <a:extLst>
                    <a:ext uri="{A12FA001-AC4F-418D-AE19-62706E023703}">
                      <ahyp:hlinkClr xmlns:ahyp="http://schemas.microsoft.com/office/drawing/2018/hyperlinkcolor" val="tx"/>
                    </a:ext>
                  </a:extLst>
                </a:hlinkClick>
              </a:rPr>
              <a:t>603 CMR 46.02 </a:t>
            </a:r>
            <a:r>
              <a:rPr lang="en-US">
                <a:latin typeface="Segoe UI"/>
                <a:ea typeface="Calibri Light"/>
                <a:cs typeface="Segoe UI"/>
              </a:rPr>
              <a:t>:</a:t>
            </a:r>
          </a:p>
          <a:p>
            <a:pPr lvl="1">
              <a:lnSpc>
                <a:spcPct val="100000"/>
              </a:lnSpc>
            </a:pPr>
            <a:r>
              <a:rPr lang="en-US" sz="2800">
                <a:latin typeface="Segoe UI"/>
                <a:ea typeface="Calibri Light"/>
                <a:cs typeface="Segoe UI"/>
              </a:rPr>
              <a:t>Clean</a:t>
            </a:r>
          </a:p>
          <a:p>
            <a:pPr lvl="1">
              <a:lnSpc>
                <a:spcPct val="100000"/>
              </a:lnSpc>
            </a:pPr>
            <a:r>
              <a:rPr lang="en-US" sz="2800">
                <a:latin typeface="Segoe UI"/>
                <a:ea typeface="Calibri Light"/>
                <a:cs typeface="Segoe UI"/>
              </a:rPr>
              <a:t>Safe</a:t>
            </a:r>
          </a:p>
          <a:p>
            <a:pPr lvl="1">
              <a:lnSpc>
                <a:spcPct val="100000"/>
              </a:lnSpc>
            </a:pPr>
            <a:r>
              <a:rPr lang="en-US" sz="2800">
                <a:latin typeface="Segoe UI"/>
                <a:ea typeface="Calibri Light"/>
                <a:cs typeface="Segoe UI"/>
              </a:rPr>
              <a:t>Sanitary</a:t>
            </a:r>
          </a:p>
          <a:p>
            <a:pPr lvl="1">
              <a:lnSpc>
                <a:spcPct val="100000"/>
              </a:lnSpc>
            </a:pPr>
            <a:r>
              <a:rPr lang="en-US" sz="2800">
                <a:latin typeface="Segoe UI"/>
                <a:ea typeface="Calibri Light"/>
                <a:cs typeface="Segoe UI"/>
              </a:rPr>
              <a:t>Appropriate for the Purposes of Calming</a:t>
            </a:r>
          </a:p>
          <a:p>
            <a:pPr marL="457200" lvl="1" indent="0">
              <a:lnSpc>
                <a:spcPct val="100000"/>
              </a:lnSpc>
              <a:buNone/>
            </a:pPr>
            <a:endParaRPr lang="en-US" sz="2600">
              <a:latin typeface="Segoe UI"/>
              <a:ea typeface="Calibri Light"/>
              <a:cs typeface="Segoe UI"/>
            </a:endParaRPr>
          </a:p>
          <a:p>
            <a:r>
              <a:rPr lang="en-US">
                <a:latin typeface="Segoe UI"/>
                <a:ea typeface="Calibri Light"/>
                <a:cs typeface="Segoe UI"/>
              </a:rPr>
              <a:t>Alternatives: </a:t>
            </a:r>
            <a:r>
              <a:rPr lang="en-US">
                <a:latin typeface="Segoe UI"/>
                <a:cs typeface="Arial"/>
                <a:hlinkClick r:id="rId4"/>
              </a:rPr>
              <a:t>Links and Resources - Special Education (mass.edu)</a:t>
            </a:r>
            <a:endParaRPr lang="en-US">
              <a:latin typeface="Segoe UI"/>
              <a:cs typeface="Arial"/>
            </a:endParaRPr>
          </a:p>
          <a:p>
            <a:pPr marL="0" indent="0">
              <a:buNone/>
            </a:pPr>
            <a:endParaRPr lang="en-US">
              <a:latin typeface="Segoe UI"/>
              <a:cs typeface="Arial"/>
            </a:endParaRPr>
          </a:p>
          <a:p>
            <a:r>
              <a:rPr lang="en-US">
                <a:effectLst/>
                <a:latin typeface="Segoe UI"/>
                <a:cs typeface="Arial"/>
              </a:rPr>
              <a:t>Sample log available: </a:t>
            </a:r>
            <a:r>
              <a:rPr lang="en-US">
                <a:effectLst/>
                <a:latin typeface="Segoe UI"/>
                <a:cs typeface="Arial"/>
                <a:hlinkClick r:id="rId5"/>
              </a:rPr>
              <a:t>https://www.doe.mass.edu/sped/timeout-room-log.xlsx</a:t>
            </a:r>
            <a:endParaRPr lang="en-US">
              <a:latin typeface="Segoe UI"/>
              <a:cs typeface="Arial"/>
            </a:endParaRPr>
          </a:p>
          <a:p>
            <a:endParaRPr lang="en-US">
              <a:latin typeface="Segoe UI"/>
              <a:ea typeface="Calibri Light"/>
            </a:endParaRPr>
          </a:p>
          <a:p>
            <a:pPr marL="0" indent="0">
              <a:buNone/>
            </a:pPr>
            <a:endParaRPr lang="en-US">
              <a:latin typeface="Calibri Light"/>
              <a:ea typeface="Calibri Light"/>
            </a:endParaRPr>
          </a:p>
        </p:txBody>
      </p:sp>
    </p:spTree>
    <p:extLst>
      <p:ext uri="{BB962C8B-B14F-4D97-AF65-F5344CB8AC3E}">
        <p14:creationId xmlns:p14="http://schemas.microsoft.com/office/powerpoint/2010/main" val="1766890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8C3138-7B4A-914C-4A33-CA86E0DB166F}"/>
              </a:ext>
            </a:extLst>
          </p:cNvPr>
          <p:cNvSpPr>
            <a:spLocks noGrp="1"/>
          </p:cNvSpPr>
          <p:nvPr>
            <p:ph type="title"/>
          </p:nvPr>
        </p:nvSpPr>
        <p:spPr/>
        <p:txBody>
          <a:bodyPr vert="horz" lIns="91440" tIns="45720" rIns="91440" bIns="45720" rtlCol="0" anchor="ctr">
            <a:noAutofit/>
          </a:bodyPr>
          <a:lstStyle/>
          <a:p>
            <a:pPr algn="ctr"/>
            <a:r>
              <a:rPr lang="en-US" sz="3200">
                <a:latin typeface="Calibri"/>
                <a:ea typeface="Calibri"/>
                <a:cs typeface="Arial"/>
              </a:rPr>
              <a:t>Grant Opportunity Coming Soon!</a:t>
            </a:r>
          </a:p>
        </p:txBody>
      </p:sp>
      <p:sp>
        <p:nvSpPr>
          <p:cNvPr id="2" name="Content Placeholder 1">
            <a:extLst>
              <a:ext uri="{FF2B5EF4-FFF2-40B4-BE49-F238E27FC236}">
                <a16:creationId xmlns:a16="http://schemas.microsoft.com/office/drawing/2014/main" id="{5D2A8404-995C-9519-6293-C8B6FB133C19}"/>
              </a:ext>
            </a:extLst>
          </p:cNvPr>
          <p:cNvSpPr>
            <a:spLocks noGrp="1"/>
          </p:cNvSpPr>
          <p:nvPr>
            <p:ph idx="1"/>
          </p:nvPr>
        </p:nvSpPr>
        <p:spPr>
          <a:xfrm>
            <a:off x="290512" y="1857376"/>
            <a:ext cx="11610975" cy="4019550"/>
          </a:xfrm>
        </p:spPr>
        <p:txBody>
          <a:bodyPr vert="horz" lIns="91440" tIns="45720" rIns="91440" bIns="45720" rtlCol="0" anchor="t">
            <a:normAutofit fontScale="25000" lnSpcReduction="20000"/>
          </a:bodyPr>
          <a:lstStyle/>
          <a:p>
            <a:pPr marL="0" indent="0" algn="ctr">
              <a:lnSpc>
                <a:spcPct val="120000"/>
              </a:lnSpc>
              <a:buNone/>
            </a:pPr>
            <a:r>
              <a:rPr lang="en-US" sz="7200" b="1">
                <a:latin typeface="Calibri"/>
                <a:ea typeface="Calibri"/>
                <a:cs typeface="Arial"/>
              </a:rPr>
              <a:t>Implementing Strategies to Reduce or Eliminate the Use of Time-Out Rooms</a:t>
            </a:r>
            <a:endParaRPr lang="en-US" sz="7200" b="1">
              <a:solidFill>
                <a:srgbClr val="222222"/>
              </a:solidFill>
              <a:latin typeface="Calibri"/>
              <a:ea typeface="Calibri"/>
              <a:cs typeface="Arial"/>
            </a:endParaRPr>
          </a:p>
          <a:p>
            <a:pPr marL="0" indent="0">
              <a:lnSpc>
                <a:spcPct val="120000"/>
              </a:lnSpc>
              <a:buNone/>
            </a:pPr>
            <a:r>
              <a:rPr lang="en-US" sz="7200" b="1">
                <a:latin typeface="Calibri"/>
                <a:ea typeface="Calibri"/>
                <a:cs typeface="Arial"/>
              </a:rPr>
              <a:t>Purpose</a:t>
            </a:r>
            <a:r>
              <a:rPr lang="en-US" sz="7200">
                <a:latin typeface="Calibri"/>
                <a:ea typeface="Calibri"/>
                <a:cs typeface="Arial"/>
              </a:rPr>
              <a:t>: To support schools and districts as they implement strategies, interventions, and supports to reduce or eliminate the use of time-out rooms and increase the amount of time that students spend learning alongside their peers. Strategies, interventions, and supports to promote the social emotional wellbeing of students and reduce exclusionary practices are outlined in the </a:t>
            </a:r>
            <a:r>
              <a:rPr lang="en-US" sz="7200">
                <a:latin typeface="Calibri"/>
                <a:ea typeface="Calibri"/>
                <a:cs typeface="Arial"/>
                <a:hlinkClick r:id="rId3"/>
              </a:rPr>
              <a:t>memorandum</a:t>
            </a:r>
            <a:r>
              <a:rPr lang="en-US" sz="7200">
                <a:latin typeface="Calibri"/>
                <a:ea typeface="Calibri"/>
                <a:cs typeface="Arial"/>
              </a:rPr>
              <a:t> sent on September 10, 2021 and reposted in May of 2023.</a:t>
            </a:r>
          </a:p>
          <a:p>
            <a:pPr marL="0" indent="0">
              <a:lnSpc>
                <a:spcPct val="120000"/>
              </a:lnSpc>
              <a:buNone/>
            </a:pPr>
            <a:r>
              <a:rPr lang="en-US" sz="7200" b="1">
                <a:latin typeface="Calibri"/>
                <a:ea typeface="Calibri"/>
                <a:cs typeface="Arial"/>
              </a:rPr>
              <a:t>Eligibility</a:t>
            </a:r>
            <a:r>
              <a:rPr lang="en-US" sz="7200">
                <a:latin typeface="Calibri"/>
                <a:ea typeface="Calibri"/>
                <a:cs typeface="Arial"/>
              </a:rPr>
              <a:t>: Any Massachusetts public school district, public school, collaborative, approved special education program, or charter district/school that currently employs the use of one or more time-out rooms are eligible to apply</a:t>
            </a:r>
            <a:r>
              <a:rPr lang="en-US" sz="7200" b="1">
                <a:latin typeface="Calibri"/>
                <a:ea typeface="Calibri"/>
                <a:cs typeface="Arial"/>
              </a:rPr>
              <a:t>. </a:t>
            </a:r>
          </a:p>
          <a:p>
            <a:pPr marL="0" indent="0">
              <a:lnSpc>
                <a:spcPct val="120000"/>
              </a:lnSpc>
              <a:buNone/>
            </a:pPr>
            <a:r>
              <a:rPr lang="en-US" sz="7200" b="1">
                <a:latin typeface="Calibri"/>
                <a:ea typeface="Calibri"/>
                <a:cs typeface="Arial"/>
              </a:rPr>
              <a:t>Expected outcomes:</a:t>
            </a:r>
          </a:p>
          <a:p>
            <a:pPr marL="457200" indent="-457200">
              <a:lnSpc>
                <a:spcPct val="120000"/>
              </a:lnSpc>
              <a:buFont typeface="Wingdings" panose="020B0604020202020204" pitchFamily="34" charset="0"/>
              <a:buChar char="q"/>
            </a:pPr>
            <a:r>
              <a:rPr lang="en-US" sz="7200">
                <a:latin typeface="Calibri"/>
                <a:ea typeface="Calibri"/>
                <a:cs typeface="Arial"/>
              </a:rPr>
              <a:t>A significant reduction in the use of time-out rooms and an increase in the amount of time students spend learning alongside peers.</a:t>
            </a:r>
          </a:p>
          <a:p>
            <a:pPr marL="457200" indent="-457200">
              <a:lnSpc>
                <a:spcPct val="120000"/>
              </a:lnSpc>
              <a:buFont typeface="Wingdings" panose="020B0604020202020204" pitchFamily="34" charset="0"/>
              <a:buChar char="q"/>
            </a:pPr>
            <a:r>
              <a:rPr lang="en-US" sz="7200">
                <a:latin typeface="Calibri"/>
                <a:ea typeface="Calibri"/>
                <a:cs typeface="Arial"/>
              </a:rPr>
              <a:t>Improved student emotional and behavioral regulation (self- and/or co-regulation) and overall school climate.</a:t>
            </a:r>
          </a:p>
          <a:p>
            <a:pPr marL="457200" indent="-457200">
              <a:lnSpc>
                <a:spcPct val="120000"/>
              </a:lnSpc>
              <a:buFont typeface="Wingdings" panose="020B0604020202020204" pitchFamily="34" charset="0"/>
              <a:buChar char="q"/>
            </a:pPr>
            <a:r>
              <a:rPr lang="en-US" sz="7200">
                <a:latin typeface="Calibri"/>
                <a:ea typeface="Calibri"/>
                <a:cs typeface="Arial"/>
              </a:rPr>
              <a:t>Increased collaboration and communication </a:t>
            </a:r>
            <a:r>
              <a:rPr lang="en-US" sz="7200" u="sng">
                <a:latin typeface="Calibri"/>
                <a:ea typeface="Calibri"/>
                <a:cs typeface="Arial"/>
              </a:rPr>
              <a:t>among school staff, parents, and the community.</a:t>
            </a:r>
            <a:br>
              <a:rPr lang="en-US" sz="2400">
                <a:latin typeface="Calibri"/>
              </a:rPr>
            </a:br>
            <a:endParaRPr lang="en-US">
              <a:latin typeface="Calibri"/>
              <a:ea typeface="Calibri"/>
            </a:endParaRPr>
          </a:p>
        </p:txBody>
      </p:sp>
    </p:spTree>
    <p:extLst>
      <p:ext uri="{BB962C8B-B14F-4D97-AF65-F5344CB8AC3E}">
        <p14:creationId xmlns:p14="http://schemas.microsoft.com/office/powerpoint/2010/main" val="104673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186E0-1CF3-00E8-E7C3-E9375B1E47A2}"/>
              </a:ext>
            </a:extLst>
          </p:cNvPr>
          <p:cNvSpPr>
            <a:spLocks noGrp="1"/>
          </p:cNvSpPr>
          <p:nvPr>
            <p:ph type="title"/>
          </p:nvPr>
        </p:nvSpPr>
        <p:spPr/>
        <p:txBody>
          <a:bodyPr>
            <a:normAutofit fontScale="90000"/>
          </a:bodyPr>
          <a:lstStyle/>
          <a:p>
            <a:r>
              <a:rPr lang="en-US">
                <a:latin typeface="Calibri"/>
                <a:ea typeface="Calibri"/>
                <a:cs typeface="Arial"/>
              </a:rPr>
              <a:t>Special Education in Institutional Settings (SEIS):</a:t>
            </a:r>
            <a:br>
              <a:rPr lang="en-US">
                <a:latin typeface="Calibri"/>
              </a:rPr>
            </a:br>
            <a:r>
              <a:rPr lang="en-US">
                <a:latin typeface="Calibri"/>
                <a:ea typeface="Calibri"/>
                <a:cs typeface="Arial"/>
              </a:rPr>
              <a:t>LEA Responsibilities</a:t>
            </a:r>
          </a:p>
        </p:txBody>
      </p:sp>
      <p:sp>
        <p:nvSpPr>
          <p:cNvPr id="2" name="Content Placeholder 1">
            <a:extLst>
              <a:ext uri="{FF2B5EF4-FFF2-40B4-BE49-F238E27FC236}">
                <a16:creationId xmlns:a16="http://schemas.microsoft.com/office/drawing/2014/main" id="{C86A7D23-CEEC-7205-7126-E4BD0C58E2EB}"/>
              </a:ext>
            </a:extLst>
          </p:cNvPr>
          <p:cNvSpPr>
            <a:spLocks noGrp="1"/>
          </p:cNvSpPr>
          <p:nvPr>
            <p:ph idx="1"/>
          </p:nvPr>
        </p:nvSpPr>
        <p:spPr>
          <a:xfrm>
            <a:off x="247649" y="1762125"/>
            <a:ext cx="11649075" cy="4943475"/>
          </a:xfrm>
        </p:spPr>
        <p:txBody>
          <a:bodyPr vert="horz" lIns="91440" tIns="45720" rIns="91440" bIns="45720" rtlCol="0" anchor="t">
            <a:normAutofit/>
          </a:bodyPr>
          <a:lstStyle/>
          <a:p>
            <a:r>
              <a:rPr lang="en-US" sz="2000">
                <a:solidFill>
                  <a:srgbClr val="0056B3"/>
                </a:solidFill>
                <a:latin typeface="Arial"/>
                <a:cs typeface="Arial"/>
                <a:hlinkClick r:id="rId2"/>
              </a:rPr>
              <a:t>Technical Assistance Advisory SPED 2021-3:</a:t>
            </a:r>
            <a:r>
              <a:rPr lang="en-US" sz="2000">
                <a:solidFill>
                  <a:srgbClr val="212529"/>
                </a:solidFill>
                <a:latin typeface="Arial"/>
                <a:cs typeface="Arial"/>
              </a:rPr>
              <a:t> </a:t>
            </a:r>
            <a:endParaRPr lang="en-US" sz="2000">
              <a:latin typeface="+mn-lt"/>
              <a:cs typeface="Arial"/>
            </a:endParaRPr>
          </a:p>
          <a:p>
            <a:r>
              <a:rPr lang="en-US" sz="2400">
                <a:latin typeface="+mn-lt"/>
                <a:cs typeface="Arial"/>
              </a:rPr>
              <a:t>IEP reconvene will be held early in stay at any of the host agency facilities.</a:t>
            </a:r>
            <a:endParaRPr lang="en-US" sz="2400">
              <a:latin typeface="+mn-lt"/>
              <a:ea typeface="Calibri"/>
              <a:cs typeface="Arial"/>
            </a:endParaRPr>
          </a:p>
          <a:p>
            <a:r>
              <a:rPr lang="en-US" sz="2400">
                <a:latin typeface="+mn-lt"/>
                <a:cs typeface="Arial"/>
              </a:rPr>
              <a:t>Meetings should include student, parent or legal guardian, LEA, SEIS, and host agency.</a:t>
            </a:r>
            <a:endParaRPr lang="en-US" sz="2400">
              <a:latin typeface="+mn-lt"/>
              <a:ea typeface="Calibri"/>
              <a:cs typeface="Arial"/>
            </a:endParaRPr>
          </a:p>
          <a:p>
            <a:r>
              <a:rPr lang="en-US" sz="2400">
                <a:latin typeface="+mn-lt"/>
                <a:cs typeface="Arial"/>
              </a:rPr>
              <a:t>Meeting purpose is to determine how the IEP will be implemented while youth is in the host agency setting.</a:t>
            </a:r>
            <a:endParaRPr lang="en-US" sz="2400">
              <a:latin typeface="+mn-lt"/>
              <a:ea typeface="Calibri"/>
              <a:cs typeface="Arial"/>
            </a:endParaRPr>
          </a:p>
          <a:p>
            <a:r>
              <a:rPr lang="en-US" sz="2400">
                <a:latin typeface="+mn-lt"/>
                <a:cs typeface="Arial"/>
              </a:rPr>
              <a:t>The process encourages continuous communication and collaboration during transitions and return to the community.</a:t>
            </a:r>
            <a:endParaRPr lang="en-US" sz="2400">
              <a:latin typeface="+mn-lt"/>
              <a:ea typeface="Calibri"/>
              <a:cs typeface="Arial"/>
            </a:endParaRPr>
          </a:p>
          <a:p>
            <a:r>
              <a:rPr lang="en-US" sz="2400">
                <a:latin typeface="+mn-lt"/>
                <a:cs typeface="Arial"/>
              </a:rPr>
              <a:t>The focus of meetings and collaboration is on student success.</a:t>
            </a:r>
          </a:p>
          <a:p>
            <a:r>
              <a:rPr lang="en-US" sz="2400">
                <a:latin typeface="+mn-lt"/>
                <a:ea typeface="Calibri"/>
                <a:cs typeface="Arial"/>
              </a:rPr>
              <a:t>Placement page on IEP should be adjusted to reflect that student is in institutional setting</a:t>
            </a:r>
          </a:p>
          <a:p>
            <a:pPr lvl="1"/>
            <a:r>
              <a:rPr lang="en-US" sz="2000">
                <a:latin typeface="+mn-lt"/>
                <a:ea typeface="Calibri"/>
                <a:cs typeface="Arial"/>
              </a:rPr>
              <a:t>IEP should have a normal placement where Student receives FAPE in LRE</a:t>
            </a:r>
          </a:p>
          <a:p>
            <a:pPr lvl="1"/>
            <a:r>
              <a:rPr lang="en-US" sz="2000">
                <a:latin typeface="+mn-lt"/>
                <a:ea typeface="Calibri"/>
                <a:cs typeface="Arial"/>
              </a:rPr>
              <a:t>IEP should also indicate institutional placement</a:t>
            </a:r>
          </a:p>
          <a:p>
            <a:r>
              <a:rPr lang="en-US" sz="2400">
                <a:latin typeface="+mn-lt"/>
                <a:ea typeface="Calibri"/>
                <a:cs typeface="Arial"/>
              </a:rPr>
              <a:t>Consensus of Reconvene should be documented</a:t>
            </a:r>
          </a:p>
          <a:p>
            <a:endParaRPr lang="en-US">
              <a:latin typeface="Calibri"/>
              <a:ea typeface="Calibri"/>
            </a:endParaRPr>
          </a:p>
        </p:txBody>
      </p:sp>
    </p:spTree>
    <p:extLst>
      <p:ext uri="{BB962C8B-B14F-4D97-AF65-F5344CB8AC3E}">
        <p14:creationId xmlns:p14="http://schemas.microsoft.com/office/powerpoint/2010/main" val="2728419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A700BF-A60F-25D3-C66D-E78DC3564CE7}"/>
              </a:ext>
            </a:extLst>
          </p:cNvPr>
          <p:cNvSpPr>
            <a:spLocks noGrp="1"/>
          </p:cNvSpPr>
          <p:nvPr>
            <p:ph idx="1"/>
          </p:nvPr>
        </p:nvSpPr>
        <p:spPr/>
        <p:txBody>
          <a:bodyPr vert="horz" lIns="91440" tIns="45720" rIns="91440" bIns="45720" rtlCol="0" anchor="t">
            <a:noAutofit/>
          </a:bodyPr>
          <a:lstStyle/>
          <a:p>
            <a:pPr marL="0" indent="0">
              <a:buNone/>
            </a:pPr>
            <a:r>
              <a:rPr lang="en-US" sz="2000" err="1">
                <a:latin typeface="Calibri"/>
                <a:ea typeface="Calibri"/>
                <a:cs typeface="Arial"/>
              </a:rPr>
              <a:t>AnLar</a:t>
            </a:r>
            <a:r>
              <a:rPr lang="en-US" sz="2000">
                <a:latin typeface="Calibri"/>
                <a:ea typeface="Calibri"/>
                <a:cs typeface="Arial"/>
              </a:rPr>
              <a:t> is hosting four statewide EC Transition Collaborative Convenings throughout the 2024-2025 school year.  These convenings will feature a panel discussion highlighting strategies that LEAs and EIS providers are using to support smooth transitions from Part C early intervention to Part B early childhood special education services. They will also include opportunities for you to connect with your colleagues and partner agencies to discuss specific topics related to early childhood transition.  Each meeting will feature a different topic, outlined below.  We encourage you to register for each meeting and invite your catchment area partners in early childhood transition!</a:t>
            </a:r>
            <a:endParaRPr lang="en-US"/>
          </a:p>
          <a:p>
            <a:endParaRPr lang="en-US" sz="2000">
              <a:latin typeface="Calibri"/>
              <a:ea typeface="Calibri"/>
            </a:endParaRPr>
          </a:p>
          <a:p>
            <a:r>
              <a:rPr lang="en" sz="2000" u="sng">
                <a:latin typeface="Calibri"/>
                <a:ea typeface="Calibri"/>
                <a:cs typeface="Arial"/>
                <a:hlinkClick r:id="rId3"/>
              </a:rPr>
              <a:t>Register here for October 8, 2024</a:t>
            </a:r>
            <a:r>
              <a:rPr lang="en" sz="2000">
                <a:latin typeface="Calibri"/>
                <a:ea typeface="Calibri"/>
                <a:cs typeface="Arial"/>
              </a:rPr>
              <a:t>, 2:30 - 4:30 PM: Partnerships among LEA and EIS providers </a:t>
            </a:r>
            <a:endParaRPr lang="en-US" sz="2000">
              <a:latin typeface="Calibri"/>
              <a:ea typeface="Calibri"/>
              <a:cs typeface="Arial"/>
            </a:endParaRPr>
          </a:p>
          <a:p>
            <a:r>
              <a:rPr lang="en" sz="2000" u="sng">
                <a:latin typeface="Calibri"/>
                <a:ea typeface="Calibri"/>
                <a:cs typeface="Arial"/>
                <a:hlinkClick r:id="rId4"/>
              </a:rPr>
              <a:t>Register here for January 15, 2025</a:t>
            </a:r>
            <a:r>
              <a:rPr lang="en" sz="2000">
                <a:latin typeface="Calibri"/>
                <a:ea typeface="Calibri"/>
                <a:cs typeface="Arial"/>
              </a:rPr>
              <a:t>, 11:00 - 12:30 PM: Streamlining the Referral Process </a:t>
            </a:r>
            <a:endParaRPr lang="en-US" sz="2000">
              <a:latin typeface="Calibri"/>
              <a:ea typeface="Calibri"/>
              <a:cs typeface="Arial"/>
            </a:endParaRPr>
          </a:p>
          <a:p>
            <a:r>
              <a:rPr lang="en" sz="2000" u="sng">
                <a:latin typeface="Calibri"/>
                <a:ea typeface="Calibri"/>
                <a:cs typeface="Arial"/>
                <a:hlinkClick r:id="rId5"/>
              </a:rPr>
              <a:t>Register here for March 13, 2025</a:t>
            </a:r>
            <a:r>
              <a:rPr lang="en" sz="2000">
                <a:latin typeface="Calibri"/>
                <a:ea typeface="Calibri"/>
                <a:cs typeface="Arial"/>
              </a:rPr>
              <a:t>, 2:00 - 3:30 PM: Transition Conference </a:t>
            </a:r>
            <a:endParaRPr lang="en-US" sz="2000">
              <a:latin typeface="Calibri"/>
              <a:ea typeface="Calibri"/>
              <a:cs typeface="Arial"/>
            </a:endParaRPr>
          </a:p>
          <a:p>
            <a:r>
              <a:rPr lang="en" sz="2000" u="sng">
                <a:latin typeface="Calibri"/>
                <a:ea typeface="Calibri"/>
                <a:cs typeface="Arial"/>
                <a:hlinkClick r:id="rId6"/>
              </a:rPr>
              <a:t>Register here for May 14, 2025</a:t>
            </a:r>
            <a:r>
              <a:rPr lang="en" sz="2000">
                <a:latin typeface="Calibri"/>
                <a:ea typeface="Calibri"/>
                <a:cs typeface="Arial"/>
              </a:rPr>
              <a:t>, 10:30 - 12:00 PM: Streamlining Data Collection</a:t>
            </a:r>
            <a:endParaRPr lang="en-US" sz="2000">
              <a:latin typeface="Calibri"/>
              <a:ea typeface="Calibri"/>
              <a:cs typeface="Arial"/>
            </a:endParaRPr>
          </a:p>
          <a:p>
            <a:endParaRPr lang="en-US"/>
          </a:p>
        </p:txBody>
      </p:sp>
      <p:sp>
        <p:nvSpPr>
          <p:cNvPr id="3" name="Title 2">
            <a:extLst>
              <a:ext uri="{FF2B5EF4-FFF2-40B4-BE49-F238E27FC236}">
                <a16:creationId xmlns:a16="http://schemas.microsoft.com/office/drawing/2014/main" id="{8B0B6ACA-7E69-3D55-ED25-46C614EC1030}"/>
              </a:ext>
            </a:extLst>
          </p:cNvPr>
          <p:cNvSpPr>
            <a:spLocks noGrp="1"/>
          </p:cNvSpPr>
          <p:nvPr>
            <p:ph type="title"/>
          </p:nvPr>
        </p:nvSpPr>
        <p:spPr/>
        <p:txBody>
          <a:bodyPr>
            <a:normAutofit fontScale="90000"/>
          </a:bodyPr>
          <a:lstStyle/>
          <a:p>
            <a:r>
              <a:rPr lang="en-US">
                <a:latin typeface="Calibri"/>
                <a:ea typeface="Calibri"/>
                <a:cs typeface="Arial"/>
              </a:rPr>
              <a:t>Early Childhood (EC) Transition Collaborative Convenings</a:t>
            </a:r>
            <a:endParaRPr lang="en-US">
              <a:latin typeface="Calibri"/>
            </a:endParaRPr>
          </a:p>
        </p:txBody>
      </p:sp>
    </p:spTree>
    <p:extLst>
      <p:ext uri="{BB962C8B-B14F-4D97-AF65-F5344CB8AC3E}">
        <p14:creationId xmlns:p14="http://schemas.microsoft.com/office/powerpoint/2010/main" val="23345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C1E45-C57B-FEB1-9E06-F70E6C67EE55}"/>
              </a:ext>
            </a:extLst>
          </p:cNvPr>
          <p:cNvSpPr>
            <a:spLocks noGrp="1"/>
          </p:cNvSpPr>
          <p:nvPr>
            <p:ph type="title"/>
          </p:nvPr>
        </p:nvSpPr>
        <p:spPr/>
        <p:txBody>
          <a:bodyPr/>
          <a:lstStyle/>
          <a:p>
            <a:pPr algn="ctr"/>
            <a:r>
              <a:rPr lang="en-US">
                <a:latin typeface="Calibri"/>
                <a:ea typeface="Calibri"/>
                <a:cs typeface="Arial"/>
              </a:rPr>
              <a:t>Updates on IDEA Data</a:t>
            </a:r>
          </a:p>
        </p:txBody>
      </p:sp>
      <p:sp>
        <p:nvSpPr>
          <p:cNvPr id="6" name="Text Placeholder 5">
            <a:extLst>
              <a:ext uri="{FF2B5EF4-FFF2-40B4-BE49-F238E27FC236}">
                <a16:creationId xmlns:a16="http://schemas.microsoft.com/office/drawing/2014/main" id="{40091FB5-E07F-9CE2-66CF-5C3628DB19FE}"/>
              </a:ext>
            </a:extLst>
          </p:cNvPr>
          <p:cNvSpPr>
            <a:spLocks noGrp="1"/>
          </p:cNvSpPr>
          <p:nvPr>
            <p:ph type="body" idx="1"/>
          </p:nvPr>
        </p:nvSpPr>
        <p:spPr/>
        <p:txBody>
          <a:bodyPr vert="horz" lIns="91440" tIns="45720" rIns="91440" bIns="45720" rtlCol="0" anchor="t">
            <a:normAutofit/>
          </a:bodyPr>
          <a:lstStyle/>
          <a:p>
            <a:pPr algn="ctr"/>
            <a:endParaRPr lang="en-US"/>
          </a:p>
          <a:p>
            <a:pPr algn="ctr"/>
            <a:r>
              <a:rPr lang="en-US">
                <a:latin typeface="Calibri"/>
                <a:ea typeface="等线"/>
                <a:cs typeface="Arial"/>
              </a:rPr>
              <a:t>Indicators 7 and 14</a:t>
            </a:r>
          </a:p>
        </p:txBody>
      </p:sp>
    </p:spTree>
    <p:extLst>
      <p:ext uri="{BB962C8B-B14F-4D97-AF65-F5344CB8AC3E}">
        <p14:creationId xmlns:p14="http://schemas.microsoft.com/office/powerpoint/2010/main" val="42263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latin typeface="Calibri"/>
                <a:ea typeface="Calibri"/>
                <a:cs typeface="Arial"/>
              </a:rPr>
              <a:t>Early Childhood Outcomes: Indicator 7</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325464" y="1782306"/>
            <a:ext cx="11028336" cy="4357238"/>
          </a:xfrm>
        </p:spPr>
        <p:txBody>
          <a:bodyPr vert="horz" lIns="91440" tIns="45720" rIns="91440" bIns="45720" rtlCol="0" anchor="t">
            <a:normAutofit/>
          </a:bodyPr>
          <a:lstStyle/>
          <a:p>
            <a:r>
              <a:rPr lang="en-US">
                <a:latin typeface="Calibri"/>
                <a:ea typeface="Calibri"/>
                <a:cs typeface="Arial"/>
              </a:rPr>
              <a:t>Indicator 7 Data Measures Three Child Outcomes for children receiving early childhood special education services.</a:t>
            </a:r>
          </a:p>
          <a:p>
            <a:pPr marL="914400" lvl="1" indent="-457200">
              <a:buFont typeface="+mj-lt"/>
              <a:buAutoNum type="alphaUcPeriod"/>
            </a:pPr>
            <a:r>
              <a:rPr lang="en-US" sz="2800">
                <a:latin typeface="Calibri"/>
                <a:ea typeface="Calibri"/>
                <a:cs typeface="Arial"/>
              </a:rPr>
              <a:t>Positive social-emotional skills (including social relationships),</a:t>
            </a:r>
          </a:p>
          <a:p>
            <a:pPr marL="914400" lvl="1" indent="-457200">
              <a:buFont typeface="+mj-lt"/>
              <a:buAutoNum type="alphaUcPeriod"/>
            </a:pPr>
            <a:r>
              <a:rPr lang="en-US" sz="2800">
                <a:latin typeface="Calibri"/>
                <a:ea typeface="Calibri"/>
                <a:cs typeface="Arial"/>
              </a:rPr>
              <a:t>Acquisition and use of knowledge and skills (including early language/communication and early literacy), and</a:t>
            </a:r>
          </a:p>
          <a:p>
            <a:pPr marL="914400" lvl="1" indent="-457200">
              <a:buFont typeface="+mj-lt"/>
              <a:buAutoNum type="alphaUcPeriod"/>
            </a:pPr>
            <a:r>
              <a:rPr lang="en-US" sz="2800">
                <a:latin typeface="Calibri"/>
                <a:ea typeface="Calibri"/>
                <a:cs typeface="Arial"/>
              </a:rPr>
              <a:t>Use of appropriate behaviors to meet their needs.</a:t>
            </a:r>
          </a:p>
          <a:p>
            <a:pPr marL="457200" lvl="1" indent="0">
              <a:buNone/>
            </a:pPr>
            <a:endParaRPr lang="en-US" sz="2800">
              <a:latin typeface="Calibri"/>
              <a:ea typeface="Calibri"/>
            </a:endParaRPr>
          </a:p>
          <a:p>
            <a:r>
              <a:rPr lang="en-US">
                <a:latin typeface="Calibri"/>
                <a:ea typeface="Calibri"/>
                <a:cs typeface="Arial"/>
              </a:rPr>
              <a:t>The data allows us to look at trends to understand children’s outcomes over time.</a:t>
            </a:r>
          </a:p>
          <a:p>
            <a:pPr marL="0" indent="0">
              <a:buNone/>
            </a:pPr>
            <a:endParaRPr lang="en-US">
              <a:latin typeface="Calibri"/>
              <a:ea typeface="Calibri"/>
            </a:endParaRPr>
          </a:p>
          <a:p>
            <a:pPr lvl="1"/>
            <a:endParaRPr lang="en-US">
              <a:latin typeface="Calibri"/>
              <a:ea typeface="Calibri"/>
            </a:endParaRPr>
          </a:p>
        </p:txBody>
      </p:sp>
    </p:spTree>
    <p:extLst>
      <p:ext uri="{BB962C8B-B14F-4D97-AF65-F5344CB8AC3E}">
        <p14:creationId xmlns:p14="http://schemas.microsoft.com/office/powerpoint/2010/main" val="3027807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C99FAC-9076-E87C-81D0-4E8CD4D4F501}"/>
              </a:ext>
            </a:extLst>
          </p:cNvPr>
          <p:cNvSpPr>
            <a:spLocks noGrp="1"/>
          </p:cNvSpPr>
          <p:nvPr>
            <p:ph type="title"/>
          </p:nvPr>
        </p:nvSpPr>
        <p:spPr/>
        <p:txBody>
          <a:bodyPr/>
          <a:lstStyle/>
          <a:p>
            <a:r>
              <a:rPr lang="en-US">
                <a:latin typeface="Calibri"/>
                <a:ea typeface="Calibri"/>
                <a:cs typeface="Arial"/>
              </a:rPr>
              <a:t>Indicator 7 Data Collection and Entry</a:t>
            </a:r>
          </a:p>
        </p:txBody>
      </p:sp>
      <p:pic>
        <p:nvPicPr>
          <p:cNvPr id="4" name="table" descr="Entry and Exit for four data collection points">
            <a:extLst>
              <a:ext uri="{FF2B5EF4-FFF2-40B4-BE49-F238E27FC236}">
                <a16:creationId xmlns:a16="http://schemas.microsoft.com/office/drawing/2014/main" id="{0D6D6CB1-A23C-3FA6-6D6D-AFA337691BA5}"/>
              </a:ext>
            </a:extLst>
          </p:cNvPr>
          <p:cNvPicPr>
            <a:picLocks noGrp="1" noChangeAspect="1"/>
          </p:cNvPicPr>
          <p:nvPr>
            <p:ph idx="1"/>
          </p:nvPr>
        </p:nvPicPr>
        <p:blipFill>
          <a:blip r:embed="rId2"/>
          <a:stretch>
            <a:fillRect/>
          </a:stretch>
        </p:blipFill>
        <p:spPr>
          <a:xfrm>
            <a:off x="1042286" y="2087563"/>
            <a:ext cx="10107428" cy="4051300"/>
          </a:xfrm>
          <a:prstGeom prst="rect">
            <a:avLst/>
          </a:prstGeom>
        </p:spPr>
      </p:pic>
    </p:spTree>
    <p:extLst>
      <p:ext uri="{BB962C8B-B14F-4D97-AF65-F5344CB8AC3E}">
        <p14:creationId xmlns:p14="http://schemas.microsoft.com/office/powerpoint/2010/main" val="303587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C0AC0A-536D-2955-ED8D-5D6EE5B1C718}"/>
              </a:ext>
            </a:extLst>
          </p:cNvPr>
          <p:cNvSpPr>
            <a:spLocks noGrp="1"/>
          </p:cNvSpPr>
          <p:nvPr>
            <p:ph type="title"/>
          </p:nvPr>
        </p:nvSpPr>
        <p:spPr/>
        <p:txBody>
          <a:bodyPr/>
          <a:lstStyle/>
          <a:p>
            <a:r>
              <a:rPr lang="en-US">
                <a:latin typeface="Calibri"/>
                <a:cs typeface="Arial"/>
              </a:rPr>
              <a:t>Our Educational Vision</a:t>
            </a:r>
            <a:endParaRPr lang="en-US">
              <a:latin typeface="Calibri"/>
            </a:endParaRPr>
          </a:p>
        </p:txBody>
      </p:sp>
      <p:sp>
        <p:nvSpPr>
          <p:cNvPr id="7" name="Content Placeholder 6">
            <a:extLst>
              <a:ext uri="{FF2B5EF4-FFF2-40B4-BE49-F238E27FC236}">
                <a16:creationId xmlns:a16="http://schemas.microsoft.com/office/drawing/2014/main" id="{8DF83D2F-4500-4ACB-BDBD-F868346F1172}"/>
              </a:ext>
            </a:extLst>
          </p:cNvPr>
          <p:cNvSpPr>
            <a:spLocks noGrp="1"/>
          </p:cNvSpPr>
          <p:nvPr>
            <p:ph idx="1"/>
          </p:nvPr>
        </p:nvSpPr>
        <p:spPr>
          <a:xfrm>
            <a:off x="838200" y="2087563"/>
            <a:ext cx="10515600" cy="405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a:ln>
                  <a:noFill/>
                </a:ln>
                <a:solidFill>
                  <a:prstClr val="white"/>
                </a:solidFill>
                <a:effectLst/>
                <a:uLnTx/>
                <a:uFillTx/>
                <a:latin typeface="Calibri" panose="020F0502020204030204"/>
                <a:ea typeface="+mn-lt"/>
                <a:cs typeface="Calibri" panose="020F0502020204030204"/>
              </a:rPr>
              <a:t>From DESE's Educational Vision: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1" u="sng" strike="noStrike" kern="1200" cap="none" spc="0" normalizeH="0" baseline="0" noProof="0">
              <a:ln>
                <a:noFill/>
              </a:ln>
              <a:solidFill>
                <a:prstClr val="white"/>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DESE works with districts, schools, and educators to promote teaching and learning that is</a:t>
            </a:r>
            <a:r>
              <a:rPr kumimoji="0" lang="en-US" sz="2800" b="0" i="0" u="none"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 </a:t>
            </a:r>
            <a:r>
              <a:rPr kumimoji="0" lang="en-US" sz="2800" b="1" i="0" u="sng" strike="noStrike" kern="1200" cap="none" spc="0" normalizeH="0" baseline="0" noProof="0">
                <a:ln>
                  <a:noFill/>
                </a:ln>
                <a:solidFill>
                  <a:prstClr val="white"/>
                </a:solidFill>
                <a:effectLst/>
                <a:uLnTx/>
                <a:uFillTx/>
                <a:latin typeface="Calibri" panose="020F0502020204030204"/>
                <a:ea typeface="+mn-lt"/>
                <a:cs typeface="Calibri" panose="020F0502020204030204"/>
              </a:rPr>
              <a:t>antiracist, inclusive, multilingual,</a:t>
            </a:r>
            <a:r>
              <a:rPr kumimoji="0" lang="en-US" sz="2800" b="0" i="0" u="none"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 and </a:t>
            </a:r>
            <a:r>
              <a:rPr kumimoji="0" lang="en-US" sz="2800" b="1" i="0" u="sng"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multicultural</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 </a:t>
            </a:r>
            <a:r>
              <a:rPr kumimoji="0" lang="en-US" sz="2800" b="0" i="0" u="none" strike="noStrike" kern="1200" cap="none" spc="0" normalizeH="0" baseline="0" noProof="0">
                <a:ln>
                  <a:noFill/>
                </a:ln>
                <a:solidFill>
                  <a:srgbClr val="5B9BD5">
                    <a:lumMod val="20000"/>
                    <a:lumOff val="80000"/>
                  </a:srgbClr>
                </a:solidFill>
                <a:effectLst/>
                <a:uLnTx/>
                <a:uFillTx/>
                <a:latin typeface="Calibri" panose="020F0502020204030204"/>
                <a:ea typeface="+mn-lt"/>
                <a:cs typeface="Calibri" panose="020F0502020204030204"/>
              </a:rPr>
              <a:t>that values and affirms each and every student and their families</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 and </a:t>
            </a:r>
            <a:r>
              <a:rPr kumimoji="0" lang="en-US" sz="2800" b="0" i="0" u="none" strike="noStrike" kern="1200" cap="none" spc="0" normalizeH="0" baseline="0" noProof="0">
                <a:ln>
                  <a:noFill/>
                </a:ln>
                <a:solidFill>
                  <a:srgbClr val="4472C4">
                    <a:lumMod val="20000"/>
                    <a:lumOff val="80000"/>
                  </a:srgbClr>
                </a:solidFill>
                <a:effectLst/>
                <a:uLnTx/>
                <a:uFillTx/>
                <a:latin typeface="Calibri" panose="020F0502020204030204"/>
                <a:ea typeface="+mn-lt"/>
                <a:cs typeface="Calibri" panose="020F0502020204030204"/>
              </a:rPr>
              <a:t>that creates equitable opportunities and experiences for all students, </a:t>
            </a:r>
            <a:r>
              <a:rPr kumimoji="0" lang="en-US" sz="2800" b="1" i="0" u="sng" strike="noStrike" kern="1200" cap="none" spc="0" normalizeH="0" baseline="0" noProof="0">
                <a:ln>
                  <a:noFill/>
                </a:ln>
                <a:solidFill>
                  <a:srgbClr val="4472C4">
                    <a:lumMod val="20000"/>
                    <a:lumOff val="80000"/>
                  </a:srgbClr>
                </a:solidFill>
                <a:effectLst/>
                <a:uLnTx/>
                <a:uFillTx/>
                <a:latin typeface="Calibri" panose="020F0502020204030204"/>
                <a:ea typeface="+mn-lt"/>
                <a:cs typeface="Calibri" panose="020F0502020204030204"/>
              </a:rPr>
              <a:t>particularly those who have been historically underserved</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a:t>
            </a: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Segoe UI"/>
            </a:endParaRPr>
          </a:p>
        </p:txBody>
      </p:sp>
    </p:spTree>
    <p:extLst>
      <p:ext uri="{BB962C8B-B14F-4D97-AF65-F5344CB8AC3E}">
        <p14:creationId xmlns:p14="http://schemas.microsoft.com/office/powerpoint/2010/main" val="71768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158C9B-7077-53E9-103D-ACC013C41326}"/>
              </a:ext>
            </a:extLst>
          </p:cNvPr>
          <p:cNvSpPr>
            <a:spLocks noGrp="1"/>
          </p:cNvSpPr>
          <p:nvPr>
            <p:ph type="title"/>
          </p:nvPr>
        </p:nvSpPr>
        <p:spPr/>
        <p:txBody>
          <a:bodyPr/>
          <a:lstStyle/>
          <a:p>
            <a:r>
              <a:rPr lang="en-US">
                <a:latin typeface="Calibri"/>
                <a:ea typeface="Calibri"/>
                <a:cs typeface="Arial"/>
              </a:rPr>
              <a:t>Which Children Need Indicator 7 data?</a:t>
            </a:r>
          </a:p>
        </p:txBody>
      </p:sp>
      <p:sp>
        <p:nvSpPr>
          <p:cNvPr id="2" name="Content Placeholder 1">
            <a:extLst>
              <a:ext uri="{FF2B5EF4-FFF2-40B4-BE49-F238E27FC236}">
                <a16:creationId xmlns:a16="http://schemas.microsoft.com/office/drawing/2014/main" id="{25A9572B-7E3B-7F74-8452-DF94B416657E}"/>
              </a:ext>
            </a:extLst>
          </p:cNvPr>
          <p:cNvSpPr>
            <a:spLocks noGrp="1"/>
          </p:cNvSpPr>
          <p:nvPr>
            <p:ph idx="1"/>
          </p:nvPr>
        </p:nvSpPr>
        <p:spPr/>
        <p:txBody>
          <a:bodyPr vert="horz" lIns="91440" tIns="45720" rIns="91440" bIns="45720" rtlCol="0" anchor="t">
            <a:normAutofit fontScale="85000" lnSpcReduction="20000"/>
          </a:bodyPr>
          <a:lstStyle/>
          <a:p>
            <a:r>
              <a:rPr lang="en-US" sz="2800" b="1">
                <a:latin typeface="Calibri"/>
                <a:ea typeface="Calibri"/>
                <a:cs typeface="Arial"/>
              </a:rPr>
              <a:t>All children who enter or exit early childhood special education</a:t>
            </a:r>
            <a:r>
              <a:rPr lang="en-US" sz="2800" b="1" i="1">
                <a:latin typeface="Calibri"/>
                <a:ea typeface="Calibri"/>
                <a:cs typeface="Arial"/>
              </a:rPr>
              <a:t> </a:t>
            </a:r>
            <a:r>
              <a:rPr lang="en-US">
                <a:latin typeface="Calibri"/>
                <a:ea typeface="Calibri"/>
                <a:cs typeface="Arial"/>
              </a:rPr>
              <a:t>annually.</a:t>
            </a:r>
          </a:p>
          <a:p>
            <a:pPr lvl="1"/>
            <a:r>
              <a:rPr lang="en-US">
                <a:latin typeface="Calibri"/>
                <a:ea typeface="Calibri"/>
                <a:cs typeface="Arial"/>
              </a:rPr>
              <a:t>Entry data should be collected and/or recorded 4-6 weeks after the child begins receiving services.</a:t>
            </a:r>
          </a:p>
          <a:p>
            <a:pPr marL="0" indent="0">
              <a:buNone/>
            </a:pPr>
            <a:endParaRPr lang="en-US">
              <a:latin typeface="Calibri"/>
              <a:ea typeface="Calibri"/>
            </a:endParaRPr>
          </a:p>
          <a:p>
            <a:r>
              <a:rPr lang="en-US">
                <a:latin typeface="Calibri"/>
                <a:ea typeface="Calibri"/>
                <a:cs typeface="Arial"/>
              </a:rPr>
              <a:t>Cohort system phase-out will be complete in 2024–25 school year.                                    </a:t>
            </a:r>
            <a:r>
              <a:rPr lang="en-US" b="1" i="1">
                <a:latin typeface="Calibri"/>
                <a:ea typeface="Calibri"/>
                <a:cs typeface="Arial"/>
              </a:rPr>
              <a:t>All children from all districts should have entry and exit data.</a:t>
            </a:r>
          </a:p>
          <a:p>
            <a:pPr marL="0" indent="0">
              <a:buNone/>
            </a:pPr>
            <a:endParaRPr lang="en-US">
              <a:latin typeface="Calibri"/>
              <a:ea typeface="Calibri"/>
            </a:endParaRPr>
          </a:p>
          <a:p>
            <a:r>
              <a:rPr lang="en-US">
                <a:latin typeface="Calibri"/>
                <a:ea typeface="Calibri"/>
                <a:cs typeface="Arial"/>
              </a:rPr>
              <a:t>More information about Indicator 7 and completing the Outcomes Summary can be found here: </a:t>
            </a:r>
          </a:p>
          <a:p>
            <a:pPr marL="457200" lvl="1" indent="0">
              <a:buNone/>
            </a:pPr>
            <a:r>
              <a:rPr lang="en-US" b="0" i="0" u="none" strike="noStrike">
                <a:solidFill>
                  <a:srgbClr val="0060C7"/>
                </a:solidFill>
                <a:effectLst/>
                <a:latin typeface="Calibri"/>
                <a:ea typeface="Calibri"/>
                <a:cs typeface="Arial"/>
                <a:hlinkClick r:id="rId2"/>
              </a:rPr>
              <a:t>District User Guide for Indicator 7 Data Submission </a:t>
            </a:r>
            <a:endParaRPr lang="en-US" b="0" i="0">
              <a:solidFill>
                <a:srgbClr val="212529"/>
              </a:solidFill>
              <a:effectLst/>
              <a:latin typeface="Calibri"/>
              <a:ea typeface="Calibri"/>
              <a:cs typeface="Arial"/>
            </a:endParaRPr>
          </a:p>
          <a:p>
            <a:pPr marL="457200" lvl="1" indent="0">
              <a:buNone/>
            </a:pPr>
            <a:r>
              <a:rPr lang="en-US" b="0" i="0" u="none" strike="noStrike">
                <a:solidFill>
                  <a:srgbClr val="0060C7"/>
                </a:solidFill>
                <a:effectLst/>
                <a:latin typeface="Calibri"/>
                <a:ea typeface="Calibri"/>
                <a:cs typeface="Arial"/>
                <a:hlinkClick r:id="rId3"/>
              </a:rPr>
              <a:t>School User Guide for Indicator 7 Data Submission </a:t>
            </a:r>
            <a:endParaRPr lang="en-US" b="0" i="0">
              <a:solidFill>
                <a:srgbClr val="212529"/>
              </a:solidFill>
              <a:effectLst/>
              <a:latin typeface="Calibri"/>
              <a:ea typeface="Calibri"/>
              <a:cs typeface="Arial"/>
            </a:endParaRPr>
          </a:p>
          <a:p>
            <a:pPr marL="457200" lvl="1" indent="0">
              <a:buNone/>
            </a:pPr>
            <a:r>
              <a:rPr lang="en-US" b="0" i="0" u="none" strike="noStrike">
                <a:solidFill>
                  <a:srgbClr val="0060C7"/>
                </a:solidFill>
                <a:effectLst/>
                <a:latin typeface="Calibri"/>
                <a:ea typeface="Calibri"/>
                <a:cs typeface="Arial"/>
                <a:hlinkClick r:id="rId4"/>
              </a:rPr>
              <a:t>Indicator 7 Data Collection Webinar Resources — Recorded Webinar and PowerPoint</a:t>
            </a:r>
            <a:endParaRPr lang="en-US" b="0" i="0">
              <a:solidFill>
                <a:srgbClr val="212529"/>
              </a:solidFill>
              <a:effectLst/>
              <a:latin typeface="Calibri"/>
              <a:ea typeface="Calibri"/>
              <a:cs typeface="Arial"/>
            </a:endParaRPr>
          </a:p>
          <a:p>
            <a:endParaRPr lang="en-US">
              <a:latin typeface="Calibri"/>
              <a:ea typeface="Calibri"/>
            </a:endParaRPr>
          </a:p>
          <a:p>
            <a:endParaRPr lang="en-US">
              <a:latin typeface="Calibri"/>
              <a:ea typeface="Calibri"/>
            </a:endParaRPr>
          </a:p>
          <a:p>
            <a:pPr marL="0" indent="0">
              <a:buNone/>
            </a:pPr>
            <a:endParaRPr lang="en-US">
              <a:latin typeface="Calibri"/>
              <a:ea typeface="Calibri"/>
            </a:endParaRPr>
          </a:p>
          <a:p>
            <a:endParaRPr lang="en-US">
              <a:latin typeface="Calibri"/>
              <a:ea typeface="Calibri"/>
            </a:endParaRPr>
          </a:p>
        </p:txBody>
      </p:sp>
    </p:spTree>
    <p:extLst>
      <p:ext uri="{BB962C8B-B14F-4D97-AF65-F5344CB8AC3E}">
        <p14:creationId xmlns:p14="http://schemas.microsoft.com/office/powerpoint/2010/main" val="945760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70601"/>
            <a:ext cx="10515600" cy="4449415"/>
          </a:xfrm>
        </p:spPr>
        <p:txBody>
          <a:bodyPr vert="horz" lIns="91440" tIns="45720" rIns="91440" bIns="45720" rtlCol="0" anchor="t">
            <a:normAutofit/>
          </a:bodyPr>
          <a:lstStyle/>
          <a:p>
            <a:pPr marL="0" indent="0">
              <a:spcAft>
                <a:spcPts val="1200"/>
              </a:spcAft>
              <a:buNone/>
            </a:pPr>
            <a:r>
              <a:rPr lang="en-US" sz="2600">
                <a:solidFill>
                  <a:srgbClr val="000000"/>
                </a:solidFill>
                <a:latin typeface="Calibri"/>
                <a:ea typeface="Calibri"/>
                <a:cs typeface="Arial"/>
              </a:rPr>
              <a:t>T</a:t>
            </a:r>
            <a:r>
              <a:rPr lang="en-US" sz="2600" b="0" i="0">
                <a:solidFill>
                  <a:srgbClr val="000000"/>
                </a:solidFill>
                <a:effectLst/>
                <a:latin typeface="Calibri"/>
                <a:ea typeface="Calibri"/>
                <a:cs typeface="Arial"/>
              </a:rPr>
              <a:t>he data collection period for </a:t>
            </a:r>
            <a:r>
              <a:rPr lang="en-US" sz="2600" b="1" i="0">
                <a:solidFill>
                  <a:srgbClr val="000000"/>
                </a:solidFill>
                <a:effectLst/>
                <a:latin typeface="Calibri"/>
                <a:ea typeface="Calibri"/>
                <a:cs typeface="Arial"/>
              </a:rPr>
              <a:t>Indicator 14: Post-School Outcomes</a:t>
            </a:r>
            <a:r>
              <a:rPr lang="en-US" sz="2600" b="0" i="0">
                <a:solidFill>
                  <a:srgbClr val="000000"/>
                </a:solidFill>
                <a:effectLst/>
                <a:latin typeface="Calibri"/>
                <a:ea typeface="Calibri"/>
                <a:cs typeface="Arial"/>
              </a:rPr>
              <a:t> will end on </a:t>
            </a:r>
            <a:r>
              <a:rPr lang="en-US" sz="2600" b="1" i="0">
                <a:solidFill>
                  <a:srgbClr val="000000"/>
                </a:solidFill>
                <a:effectLst/>
                <a:latin typeface="Calibri"/>
                <a:ea typeface="Calibri"/>
                <a:cs typeface="Arial"/>
              </a:rPr>
              <a:t>Friday, September 20, 2024</a:t>
            </a:r>
            <a:r>
              <a:rPr lang="en-US" sz="2600" b="0" i="0">
                <a:solidFill>
                  <a:srgbClr val="000000"/>
                </a:solidFill>
                <a:effectLst/>
                <a:latin typeface="Calibri"/>
                <a:ea typeface="Calibri"/>
                <a:cs typeface="Arial"/>
              </a:rPr>
              <a:t>. </a:t>
            </a:r>
          </a:p>
          <a:p>
            <a:r>
              <a:rPr lang="en-US" sz="2400" b="0" i="0">
                <a:solidFill>
                  <a:srgbClr val="000000"/>
                </a:solidFill>
                <a:effectLst/>
                <a:latin typeface="Calibri"/>
                <a:ea typeface="Calibri"/>
                <a:cs typeface="Arial"/>
              </a:rPr>
              <a:t>As new school year activities ramp up, it is important that you continue to contact your </a:t>
            </a:r>
            <a:r>
              <a:rPr lang="en-US" sz="2400" b="0" i="0" err="1">
                <a:solidFill>
                  <a:srgbClr val="000000"/>
                </a:solidFill>
                <a:effectLst/>
                <a:latin typeface="Calibri"/>
                <a:ea typeface="Calibri"/>
                <a:cs typeface="Arial"/>
              </a:rPr>
              <a:t>exiters</a:t>
            </a:r>
            <a:r>
              <a:rPr lang="en-US" sz="2400" b="0" i="0">
                <a:solidFill>
                  <a:srgbClr val="000000"/>
                </a:solidFill>
                <a:effectLst/>
                <a:latin typeface="Calibri"/>
                <a:ea typeface="Calibri"/>
                <a:cs typeface="Arial"/>
              </a:rPr>
              <a:t>! Please continue your outreach to ensure the highest possible response rate.  </a:t>
            </a:r>
          </a:p>
          <a:p>
            <a:r>
              <a:rPr lang="en-US" sz="2400" b="0" i="0">
                <a:solidFill>
                  <a:srgbClr val="000000"/>
                </a:solidFill>
                <a:effectLst/>
                <a:latin typeface="Calibri"/>
                <a:ea typeface="Calibri"/>
                <a:cs typeface="Arial"/>
              </a:rPr>
              <a:t>A file with a list of </a:t>
            </a:r>
            <a:r>
              <a:rPr lang="en-US" sz="2400" b="0" i="0" err="1">
                <a:solidFill>
                  <a:srgbClr val="000000"/>
                </a:solidFill>
                <a:effectLst/>
                <a:latin typeface="Calibri"/>
                <a:ea typeface="Calibri"/>
                <a:cs typeface="Arial"/>
              </a:rPr>
              <a:t>exiters</a:t>
            </a:r>
            <a:r>
              <a:rPr lang="en-US" sz="2400" b="0" i="0">
                <a:solidFill>
                  <a:srgbClr val="000000"/>
                </a:solidFill>
                <a:effectLst/>
                <a:latin typeface="Calibri"/>
                <a:ea typeface="Calibri"/>
                <a:cs typeface="Arial"/>
              </a:rPr>
              <a:t> from the 2022-2023 school year can be found in the Indicator 14 folder in </a:t>
            </a:r>
            <a:r>
              <a:rPr lang="en-US" sz="2400" b="0" i="0" u="sng" strike="noStrike">
                <a:solidFill>
                  <a:srgbClr val="467886"/>
                </a:solidFill>
                <a:effectLst/>
                <a:latin typeface="Calibri"/>
                <a:ea typeface="Calibri"/>
                <a:cs typeface="Arial"/>
                <a:hlinkClick r:id="rId2"/>
              </a:rPr>
              <a:t>Dropbox Central</a:t>
            </a:r>
            <a:r>
              <a:rPr lang="en-US" sz="2400" b="0" i="0">
                <a:solidFill>
                  <a:srgbClr val="000000"/>
                </a:solidFill>
                <a:effectLst/>
                <a:latin typeface="Calibri"/>
                <a:ea typeface="Calibri"/>
                <a:cs typeface="Arial"/>
              </a:rPr>
              <a:t>. To ensure the highest possible response rate, please make </a:t>
            </a:r>
            <a:r>
              <a:rPr lang="en-US" sz="2400" b="1" i="0">
                <a:solidFill>
                  <a:srgbClr val="000000"/>
                </a:solidFill>
                <a:effectLst/>
                <a:latin typeface="Calibri"/>
                <a:ea typeface="Calibri"/>
                <a:cs typeface="Arial"/>
              </a:rPr>
              <a:t>at least three attempts</a:t>
            </a:r>
            <a:r>
              <a:rPr lang="en-US" sz="2400" b="0" i="0">
                <a:solidFill>
                  <a:srgbClr val="000000"/>
                </a:solidFill>
                <a:effectLst/>
                <a:latin typeface="Calibri"/>
                <a:ea typeface="Calibri"/>
                <a:cs typeface="Arial"/>
              </a:rPr>
              <a:t> to contact your former students. </a:t>
            </a:r>
          </a:p>
          <a:p>
            <a:pPr marL="0" indent="0">
              <a:buNone/>
            </a:pPr>
            <a:r>
              <a:rPr lang="en-US" sz="2400" b="0" i="0">
                <a:solidFill>
                  <a:srgbClr val="000000"/>
                </a:solidFill>
                <a:effectLst/>
                <a:latin typeface="Calibri"/>
                <a:ea typeface="Calibri"/>
                <a:cs typeface="Arial"/>
              </a:rPr>
              <a:t>  </a:t>
            </a:r>
          </a:p>
          <a:p>
            <a:pPr lvl="1"/>
            <a:endParaRPr lang="en-US">
              <a:latin typeface="Calibri"/>
              <a:ea typeface="Calibri"/>
            </a:endParaRPr>
          </a:p>
        </p:txBody>
      </p:sp>
      <p:sp>
        <p:nvSpPr>
          <p:cNvPr id="2" name="Title 1"/>
          <p:cNvSpPr>
            <a:spLocks noGrp="1"/>
          </p:cNvSpPr>
          <p:nvPr>
            <p:ph type="title"/>
          </p:nvPr>
        </p:nvSpPr>
        <p:spPr>
          <a:xfrm>
            <a:off x="838200" y="365126"/>
            <a:ext cx="11107152" cy="1042852"/>
          </a:xfrm>
        </p:spPr>
        <p:txBody>
          <a:bodyPr>
            <a:normAutofit fontScale="90000"/>
          </a:bodyPr>
          <a:lstStyle/>
          <a:p>
            <a:r>
              <a:rPr lang="en-US" b="1" i="0">
                <a:effectLst/>
                <a:latin typeface="Calibri"/>
                <a:ea typeface="Calibri"/>
                <a:cs typeface="Arial"/>
              </a:rPr>
              <a:t>Indicator 14: Post-School Outcomes Data Collection  </a:t>
            </a:r>
            <a:endParaRPr lang="en-US" b="1">
              <a:latin typeface="Calibri"/>
              <a:ea typeface="Calibri"/>
              <a:cs typeface="Arial"/>
            </a:endParaRPr>
          </a:p>
        </p:txBody>
      </p:sp>
      <p:sp>
        <p:nvSpPr>
          <p:cNvPr id="4" name="Slide Number Placeholder 3"/>
          <p:cNvSpPr>
            <a:spLocks noGrp="1"/>
          </p:cNvSpPr>
          <p:nvPr>
            <p:ph type="sldNum" sz="quarter" idx="4294967295"/>
          </p:nvPr>
        </p:nvSpPr>
        <p:spPr>
          <a:xfrm>
            <a:off x="0" y="0"/>
            <a:ext cx="0" cy="0"/>
          </a:xfrm>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43173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0BB332-D792-05EE-93EA-D808E80E9D12}"/>
              </a:ext>
            </a:extLst>
          </p:cNvPr>
          <p:cNvSpPr>
            <a:spLocks noGrp="1"/>
          </p:cNvSpPr>
          <p:nvPr>
            <p:ph idx="1"/>
          </p:nvPr>
        </p:nvSpPr>
        <p:spPr>
          <a:xfrm>
            <a:off x="838200" y="2029613"/>
            <a:ext cx="10515600" cy="4561115"/>
          </a:xfrm>
        </p:spPr>
        <p:txBody>
          <a:bodyPr vert="horz" lIns="91440" tIns="45720" rIns="91440" bIns="45720" rtlCol="0" anchor="t">
            <a:noAutofit/>
          </a:bodyPr>
          <a:lstStyle/>
          <a:p>
            <a:pPr marL="0" lvl="1" indent="0">
              <a:buNone/>
            </a:pPr>
            <a:r>
              <a:rPr lang="en-US" sz="2200" b="0" i="0">
                <a:solidFill>
                  <a:srgbClr val="000000"/>
                </a:solidFill>
                <a:effectLst/>
                <a:latin typeface="Calibri"/>
                <a:ea typeface="Calibri"/>
                <a:cs typeface="Arial"/>
              </a:rPr>
              <a:t>To increase the likelihood of response, we suggest that you vary the means of contact and the time of day of your outreach.  Some suggested methods of contact include:</a:t>
            </a:r>
          </a:p>
          <a:p>
            <a:pPr marL="1828800" lvl="1" fontAlgn="base"/>
            <a:r>
              <a:rPr lang="en-US" sz="2200" b="1" i="0">
                <a:solidFill>
                  <a:srgbClr val="000000"/>
                </a:solidFill>
                <a:effectLst/>
                <a:latin typeface="Calibri"/>
                <a:ea typeface="Calibri"/>
                <a:cs typeface="Arial"/>
              </a:rPr>
              <a:t>Email</a:t>
            </a:r>
          </a:p>
          <a:p>
            <a:pPr marL="1828800" lvl="1" fontAlgn="base"/>
            <a:r>
              <a:rPr lang="en-US" sz="2200" b="1" i="0">
                <a:solidFill>
                  <a:srgbClr val="000000"/>
                </a:solidFill>
                <a:effectLst/>
                <a:latin typeface="Calibri"/>
                <a:ea typeface="Calibri"/>
                <a:cs typeface="Arial"/>
              </a:rPr>
              <a:t>Telephone</a:t>
            </a:r>
            <a:endParaRPr lang="en-US" sz="2200" b="0" i="0">
              <a:solidFill>
                <a:srgbClr val="000000"/>
              </a:solidFill>
              <a:effectLst/>
              <a:latin typeface="Calibri"/>
              <a:ea typeface="Calibri"/>
              <a:cs typeface="Arial"/>
            </a:endParaRPr>
          </a:p>
          <a:p>
            <a:pPr marL="1828800" lvl="1" fontAlgn="base"/>
            <a:r>
              <a:rPr lang="en-US" sz="2200" b="1" i="0">
                <a:solidFill>
                  <a:srgbClr val="000000"/>
                </a:solidFill>
                <a:effectLst/>
                <a:latin typeface="Calibri"/>
                <a:ea typeface="Calibri"/>
                <a:cs typeface="Arial"/>
              </a:rPr>
              <a:t>In Person</a:t>
            </a:r>
            <a:endParaRPr lang="en-US" sz="2200" b="0" i="0">
              <a:solidFill>
                <a:srgbClr val="000000"/>
              </a:solidFill>
              <a:effectLst/>
              <a:latin typeface="Calibri"/>
              <a:ea typeface="Calibri"/>
              <a:cs typeface="Arial"/>
            </a:endParaRPr>
          </a:p>
          <a:p>
            <a:pPr marL="0" indent="0" fontAlgn="base">
              <a:buNone/>
            </a:pPr>
            <a:r>
              <a:rPr lang="en-US" sz="2200" b="0" i="0">
                <a:solidFill>
                  <a:srgbClr val="000000"/>
                </a:solidFill>
                <a:effectLst/>
                <a:latin typeface="Calibri"/>
                <a:ea typeface="Calibri"/>
                <a:cs typeface="Arial"/>
              </a:rPr>
              <a:t>The resources and tools section of our </a:t>
            </a:r>
            <a:r>
              <a:rPr lang="en-US" sz="2200" b="0" i="0" u="sng" strike="noStrike">
                <a:solidFill>
                  <a:srgbClr val="467886"/>
                </a:solidFill>
                <a:effectLst/>
                <a:latin typeface="Calibri"/>
                <a:ea typeface="Calibri"/>
                <a:cs typeface="Arial"/>
                <a:hlinkClick r:id="rId2"/>
              </a:rPr>
              <a:t>Indicator 14 web page</a:t>
            </a:r>
            <a:r>
              <a:rPr lang="en-US" sz="2200" b="0" i="0">
                <a:solidFill>
                  <a:srgbClr val="000000"/>
                </a:solidFill>
                <a:effectLst/>
                <a:latin typeface="Calibri"/>
                <a:ea typeface="Calibri"/>
                <a:cs typeface="Arial"/>
              </a:rPr>
              <a:t> includes a step by step instruction document. </a:t>
            </a:r>
          </a:p>
          <a:p>
            <a:pPr marL="0" indent="0" algn="l" rtl="0" fontAlgn="base">
              <a:buNone/>
            </a:pPr>
            <a:r>
              <a:rPr lang="en-US" sz="2200" b="0" i="0">
                <a:solidFill>
                  <a:srgbClr val="000000"/>
                </a:solidFill>
                <a:effectLst/>
                <a:latin typeface="Calibri"/>
                <a:ea typeface="Calibri"/>
                <a:cs typeface="Arial"/>
              </a:rPr>
              <a:t>If you have questions about the online survey, e.g., how to access it or whether your district’s </a:t>
            </a:r>
            <a:r>
              <a:rPr lang="en-US" sz="2200" b="0" i="0" err="1">
                <a:solidFill>
                  <a:srgbClr val="000000"/>
                </a:solidFill>
                <a:effectLst/>
                <a:latin typeface="Calibri"/>
                <a:ea typeface="Calibri"/>
                <a:cs typeface="Arial"/>
              </a:rPr>
              <a:t>exiters</a:t>
            </a:r>
            <a:r>
              <a:rPr lang="en-US" sz="2200" b="0" i="0">
                <a:solidFill>
                  <a:srgbClr val="000000"/>
                </a:solidFill>
                <a:effectLst/>
                <a:latin typeface="Calibri"/>
                <a:ea typeface="Calibri"/>
                <a:cs typeface="Arial"/>
              </a:rPr>
              <a:t> have completed the survey yet, </a:t>
            </a:r>
            <a:r>
              <a:rPr lang="en-US" sz="2200" b="1" i="0">
                <a:solidFill>
                  <a:srgbClr val="000000"/>
                </a:solidFill>
                <a:effectLst/>
                <a:latin typeface="Calibri"/>
                <a:ea typeface="Calibri"/>
                <a:cs typeface="Arial"/>
              </a:rPr>
              <a:t>please contact PIAR representative Patrick Cerio at </a:t>
            </a:r>
            <a:r>
              <a:rPr lang="en-US" sz="2200" b="1" i="0" u="sng" strike="noStrike">
                <a:solidFill>
                  <a:srgbClr val="467886"/>
                </a:solidFill>
                <a:effectLst/>
                <a:latin typeface="Calibri"/>
                <a:ea typeface="Calibri"/>
                <a:cs typeface="Arial"/>
                <a:hlinkClick r:id="rId3"/>
              </a:rPr>
              <a:t>piarmass14@potsdam.edu</a:t>
            </a:r>
            <a:r>
              <a:rPr lang="en-US" sz="2200" b="1" i="0">
                <a:solidFill>
                  <a:srgbClr val="000000"/>
                </a:solidFill>
                <a:effectLst/>
                <a:latin typeface="Calibri"/>
                <a:ea typeface="Calibri"/>
                <a:cs typeface="Arial"/>
              </a:rPr>
              <a:t>, 888-419-2697, or 315-267-2718.</a:t>
            </a:r>
            <a:r>
              <a:rPr lang="en-US" sz="2200" b="0" i="0">
                <a:solidFill>
                  <a:srgbClr val="000000"/>
                </a:solidFill>
                <a:effectLst/>
                <a:latin typeface="Calibri"/>
                <a:ea typeface="Calibri"/>
                <a:cs typeface="Arial"/>
              </a:rPr>
              <a:t>  </a:t>
            </a:r>
          </a:p>
          <a:p>
            <a:pPr marL="0" indent="0" algn="l" rtl="0" fontAlgn="base">
              <a:buNone/>
            </a:pPr>
            <a:r>
              <a:rPr lang="en-US" sz="2200" b="0" i="0">
                <a:solidFill>
                  <a:srgbClr val="000000"/>
                </a:solidFill>
                <a:effectLst/>
                <a:latin typeface="Calibri"/>
                <a:ea typeface="Calibri"/>
                <a:cs typeface="Arial"/>
              </a:rPr>
              <a:t>For all other Indicator 14 questions, </a:t>
            </a:r>
            <a:r>
              <a:rPr lang="en-US" sz="2200" b="1" i="0">
                <a:solidFill>
                  <a:srgbClr val="000000"/>
                </a:solidFill>
                <a:effectLst/>
                <a:latin typeface="Calibri"/>
                <a:ea typeface="Calibri"/>
                <a:cs typeface="Arial"/>
              </a:rPr>
              <a:t>please contact Kristin Castner at </a:t>
            </a:r>
            <a:r>
              <a:rPr lang="en-US" sz="2200" b="1" i="0" u="sng" strike="noStrike">
                <a:solidFill>
                  <a:srgbClr val="467886"/>
                </a:solidFill>
                <a:effectLst/>
                <a:latin typeface="Calibri"/>
                <a:ea typeface="Calibri"/>
                <a:cs typeface="Arial"/>
                <a:hlinkClick r:id="rId4"/>
              </a:rPr>
              <a:t>kristin.castner@mass.gov</a:t>
            </a:r>
            <a:r>
              <a:rPr lang="en-US" sz="2200" b="1" i="0" u="sng" strike="noStrike">
                <a:solidFill>
                  <a:srgbClr val="467886"/>
                </a:solidFill>
                <a:effectLst/>
                <a:latin typeface="Calibri"/>
                <a:ea typeface="Calibri"/>
                <a:cs typeface="Arial"/>
              </a:rPr>
              <a:t>.</a:t>
            </a:r>
            <a:endParaRPr lang="en-US" sz="2200">
              <a:latin typeface="Calibri"/>
              <a:ea typeface="Calibri"/>
              <a:cs typeface="Arial"/>
            </a:endParaRPr>
          </a:p>
        </p:txBody>
      </p:sp>
      <p:sp>
        <p:nvSpPr>
          <p:cNvPr id="3" name="Title 2">
            <a:extLst>
              <a:ext uri="{FF2B5EF4-FFF2-40B4-BE49-F238E27FC236}">
                <a16:creationId xmlns:a16="http://schemas.microsoft.com/office/drawing/2014/main" id="{EF5A4C2E-4043-F276-3EE1-52409F3636E4}"/>
              </a:ext>
            </a:extLst>
          </p:cNvPr>
          <p:cNvSpPr>
            <a:spLocks noGrp="1"/>
          </p:cNvSpPr>
          <p:nvPr>
            <p:ph type="title"/>
          </p:nvPr>
        </p:nvSpPr>
        <p:spPr/>
        <p:txBody>
          <a:bodyPr>
            <a:normAutofit fontScale="90000"/>
          </a:bodyPr>
          <a:lstStyle/>
          <a:p>
            <a:r>
              <a:rPr lang="en-US" b="1">
                <a:latin typeface="Calibri"/>
                <a:ea typeface="Calibri"/>
                <a:cs typeface="Arial"/>
              </a:rPr>
              <a:t>The Indicator 14: Post-School Outcomes Survey</a:t>
            </a:r>
          </a:p>
        </p:txBody>
      </p:sp>
    </p:spTree>
    <p:extLst>
      <p:ext uri="{BB962C8B-B14F-4D97-AF65-F5344CB8AC3E}">
        <p14:creationId xmlns:p14="http://schemas.microsoft.com/office/powerpoint/2010/main" val="1817599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C1E45-C57B-FEB1-9E06-F70E6C67EE55}"/>
              </a:ext>
            </a:extLst>
          </p:cNvPr>
          <p:cNvSpPr>
            <a:spLocks noGrp="1"/>
          </p:cNvSpPr>
          <p:nvPr>
            <p:ph type="title"/>
          </p:nvPr>
        </p:nvSpPr>
        <p:spPr/>
        <p:txBody>
          <a:bodyPr/>
          <a:lstStyle/>
          <a:p>
            <a:pPr algn="ctr"/>
            <a:r>
              <a:rPr lang="en-US">
                <a:latin typeface="Calibri"/>
                <a:ea typeface="Calibri"/>
                <a:cs typeface="Calibri"/>
              </a:rPr>
              <a:t>IDEA Fiscal Updates</a:t>
            </a:r>
          </a:p>
        </p:txBody>
      </p:sp>
      <p:sp>
        <p:nvSpPr>
          <p:cNvPr id="6" name="Text Placeholder 5">
            <a:extLst>
              <a:ext uri="{FF2B5EF4-FFF2-40B4-BE49-F238E27FC236}">
                <a16:creationId xmlns:a16="http://schemas.microsoft.com/office/drawing/2014/main" id="{40091FB5-E07F-9CE2-66CF-5C3628DB19FE}"/>
              </a:ext>
            </a:extLst>
          </p:cNvPr>
          <p:cNvSpPr>
            <a:spLocks noGrp="1"/>
          </p:cNvSpPr>
          <p:nvPr>
            <p:ph type="body" idx="1"/>
          </p:nvPr>
        </p:nvSpPr>
        <p:spPr/>
        <p:txBody>
          <a:bodyPr/>
          <a:lstStyle/>
          <a:p>
            <a:pPr algn="ctr"/>
            <a:endParaRPr lang="en-US">
              <a:latin typeface="Calibri"/>
              <a:ea typeface="Calibri"/>
              <a:cs typeface="Calibri"/>
            </a:endParaRPr>
          </a:p>
          <a:p>
            <a:pPr algn="ctr"/>
            <a:r>
              <a:rPr lang="en-US">
                <a:latin typeface="Calibri"/>
                <a:ea typeface="Calibri"/>
                <a:cs typeface="Calibri"/>
              </a:rPr>
              <a:t>FY 2025 IDEA Grant Applications (Fund Codes 240 and 262)</a:t>
            </a:r>
          </a:p>
          <a:p>
            <a:pPr algn="ctr"/>
            <a:r>
              <a:rPr lang="en-US">
                <a:latin typeface="Calibri"/>
                <a:ea typeface="Calibri"/>
                <a:cs typeface="Calibri"/>
              </a:rPr>
              <a:t>Resolution Funds and Equitable Services</a:t>
            </a:r>
          </a:p>
        </p:txBody>
      </p:sp>
    </p:spTree>
    <p:extLst>
      <p:ext uri="{BB962C8B-B14F-4D97-AF65-F5344CB8AC3E}">
        <p14:creationId xmlns:p14="http://schemas.microsoft.com/office/powerpoint/2010/main" val="2058175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E6090E-F49B-9E77-810D-257E5C1998BE}"/>
              </a:ext>
            </a:extLst>
          </p:cNvPr>
          <p:cNvSpPr>
            <a:spLocks noGrp="1"/>
          </p:cNvSpPr>
          <p:nvPr>
            <p:ph idx="1"/>
          </p:nvPr>
        </p:nvSpPr>
        <p:spPr/>
        <p:txBody>
          <a:bodyPr vert="horz" lIns="91440" tIns="45720" rIns="91440" bIns="45720" rtlCol="0" anchor="t">
            <a:normAutofit/>
          </a:bodyPr>
          <a:lstStyle/>
          <a:p>
            <a:r>
              <a:rPr lang="en-US" sz="2400">
                <a:latin typeface="Calibri"/>
                <a:ea typeface="Calibri"/>
                <a:cs typeface="Arial"/>
              </a:rPr>
              <a:t>Available NOW in GEM$! </a:t>
            </a:r>
            <a:endParaRPr lang="en-US" sz="2400">
              <a:latin typeface="Calibri"/>
              <a:ea typeface="Calibri"/>
            </a:endParaRPr>
          </a:p>
          <a:p>
            <a:r>
              <a:rPr lang="en-US" sz="2400">
                <a:latin typeface="Calibri"/>
                <a:ea typeface="Calibri"/>
                <a:cs typeface="Arial"/>
              </a:rPr>
              <a:t>Due September 30, 2024</a:t>
            </a:r>
            <a:endParaRPr lang="en-US" sz="2400">
              <a:latin typeface="Calibri"/>
              <a:ea typeface="Calibri"/>
            </a:endParaRPr>
          </a:p>
          <a:p>
            <a:r>
              <a:rPr lang="en-US" sz="2400">
                <a:latin typeface="Calibri"/>
                <a:ea typeface="Calibri"/>
                <a:cs typeface="Arial"/>
              </a:rPr>
              <a:t>FY25 allocation trends</a:t>
            </a:r>
          </a:p>
          <a:p>
            <a:pPr lvl="1"/>
            <a:r>
              <a:rPr lang="en-US">
                <a:latin typeface="Calibri"/>
                <a:ea typeface="Calibri"/>
                <a:cs typeface="Arial"/>
              </a:rPr>
              <a:t>Private school child counts</a:t>
            </a:r>
          </a:p>
          <a:p>
            <a:r>
              <a:rPr lang="en-US" sz="2400">
                <a:latin typeface="Calibri"/>
                <a:ea typeface="Calibri"/>
                <a:cs typeface="Arial"/>
              </a:rPr>
              <a:t>No obligation of FY25 funds before a "substantially approvable" application is received</a:t>
            </a:r>
          </a:p>
          <a:p>
            <a:r>
              <a:rPr lang="en-US" sz="2400">
                <a:latin typeface="Calibri"/>
                <a:ea typeface="Calibri"/>
                <a:cs typeface="Arial"/>
              </a:rPr>
              <a:t>Object &amp; Function Codes in Budget </a:t>
            </a:r>
          </a:p>
          <a:p>
            <a:r>
              <a:rPr lang="en-US" sz="2400">
                <a:latin typeface="Calibri"/>
                <a:ea typeface="Calibri"/>
                <a:cs typeface="Arial"/>
              </a:rPr>
              <a:t>GEPA Statement </a:t>
            </a:r>
            <a:endParaRPr lang="en-US" sz="2400">
              <a:latin typeface="Calibri"/>
              <a:ea typeface="Calibri"/>
            </a:endParaRPr>
          </a:p>
          <a:p>
            <a:pPr lvl="1"/>
            <a:r>
              <a:rPr lang="en-US" sz="2000">
                <a:latin typeface="Calibri"/>
                <a:ea typeface="Calibri"/>
                <a:cs typeface="Arial"/>
              </a:rPr>
              <a:t>Barrier(s), Plan, Timeline &amp; Milestones </a:t>
            </a:r>
          </a:p>
        </p:txBody>
      </p:sp>
      <p:sp>
        <p:nvSpPr>
          <p:cNvPr id="3" name="Title 2">
            <a:extLst>
              <a:ext uri="{FF2B5EF4-FFF2-40B4-BE49-F238E27FC236}">
                <a16:creationId xmlns:a16="http://schemas.microsoft.com/office/drawing/2014/main" id="{9EDFFFDF-4268-D927-88C7-769BDD2FA7AF}"/>
              </a:ext>
            </a:extLst>
          </p:cNvPr>
          <p:cNvSpPr>
            <a:spLocks noGrp="1"/>
          </p:cNvSpPr>
          <p:nvPr>
            <p:ph type="title"/>
          </p:nvPr>
        </p:nvSpPr>
        <p:spPr/>
        <p:txBody>
          <a:bodyPr/>
          <a:lstStyle/>
          <a:p>
            <a:r>
              <a:rPr lang="en-US">
                <a:latin typeface="Calibri"/>
                <a:ea typeface="Calibri"/>
                <a:cs typeface="Arial"/>
              </a:rPr>
              <a:t>FY25 IDEA Application (FC 240 &amp; 262)</a:t>
            </a:r>
            <a:endParaRPr lang="en-US">
              <a:latin typeface="Calibri"/>
              <a:ea typeface="Calibri"/>
            </a:endParaRPr>
          </a:p>
        </p:txBody>
      </p:sp>
    </p:spTree>
    <p:extLst>
      <p:ext uri="{BB962C8B-B14F-4D97-AF65-F5344CB8AC3E}">
        <p14:creationId xmlns:p14="http://schemas.microsoft.com/office/powerpoint/2010/main" val="3353122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1DA41F-560B-34EB-7770-536E712CBAC3}"/>
              </a:ext>
            </a:extLst>
          </p:cNvPr>
          <p:cNvSpPr>
            <a:spLocks noGrp="1"/>
          </p:cNvSpPr>
          <p:nvPr>
            <p:ph idx="1"/>
          </p:nvPr>
        </p:nvSpPr>
        <p:spPr/>
        <p:txBody>
          <a:bodyPr vert="horz" lIns="91440" tIns="45720" rIns="91440" bIns="45720" rtlCol="0" anchor="t">
            <a:normAutofit fontScale="92500" lnSpcReduction="10000"/>
          </a:bodyPr>
          <a:lstStyle/>
          <a:p>
            <a:r>
              <a:rPr lang="en-US">
                <a:latin typeface="Calibri"/>
                <a:ea typeface="Calibri"/>
                <a:cs typeface="Arial"/>
              </a:rPr>
              <a:t>If you are unable to expend any remaining FY24 Resolution and/or FY23 Proportionate Share funds, provide the following to </a:t>
            </a:r>
            <a:r>
              <a:rPr lang="en-US">
                <a:latin typeface="Calibri"/>
                <a:ea typeface="Calibri"/>
                <a:cs typeface="Arial"/>
                <a:hlinkClick r:id="rId2"/>
              </a:rPr>
              <a:t>IDEAFiscal@mass.gov</a:t>
            </a:r>
            <a:r>
              <a:rPr lang="en-US">
                <a:latin typeface="Calibri"/>
                <a:ea typeface="Calibri"/>
                <a:cs typeface="Arial"/>
              </a:rPr>
              <a:t> to receive written permission to revert for general allowable Part B expenses:</a:t>
            </a:r>
          </a:p>
          <a:p>
            <a:pPr lvl="1"/>
            <a:r>
              <a:rPr lang="en-US" sz="2200">
                <a:latin typeface="Calibri"/>
                <a:ea typeface="Calibri"/>
                <a:cs typeface="Arial"/>
              </a:rPr>
              <a:t>Proportionate Share Questionnaire. Available in FY25 IDEA Application. </a:t>
            </a:r>
          </a:p>
          <a:p>
            <a:pPr lvl="1"/>
            <a:r>
              <a:rPr lang="en-US" sz="2200">
                <a:latin typeface="Calibri"/>
                <a:ea typeface="Calibri"/>
                <a:cs typeface="Arial"/>
              </a:rPr>
              <a:t>Copies of all written affirmations and other evidence of meaningful consultation and participation by schools and families at least three times a year including a narrative description of all efforts to engage and results</a:t>
            </a:r>
            <a:endParaRPr lang="en-US" sz="2200">
              <a:latin typeface="Calibri"/>
              <a:ea typeface="Calibri"/>
            </a:endParaRPr>
          </a:p>
          <a:p>
            <a:pPr lvl="1"/>
            <a:r>
              <a:rPr lang="en-US">
                <a:latin typeface="Calibri"/>
                <a:ea typeface="Calibri"/>
                <a:cs typeface="Arial"/>
              </a:rPr>
              <a:t>Detailed explanation and all supporting documentation supporting the rationale claimed in the Questionnaire for not expending the funds.</a:t>
            </a:r>
          </a:p>
          <a:p>
            <a:pPr lvl="1"/>
            <a:r>
              <a:rPr lang="en-US">
                <a:latin typeface="Calibri"/>
                <a:ea typeface="Calibri"/>
                <a:cs typeface="Arial"/>
              </a:rPr>
              <a:t>General ledger evidence of the accounting of your district's unexpended funds.</a:t>
            </a:r>
          </a:p>
          <a:p>
            <a:pPr lvl="1"/>
            <a:r>
              <a:rPr lang="en-US">
                <a:latin typeface="Calibri"/>
                <a:ea typeface="Calibri"/>
                <a:cs typeface="Arial"/>
              </a:rPr>
              <a:t>Copy of the district's child find procedures for parentally placed private school and home school students in the district. </a:t>
            </a:r>
          </a:p>
          <a:p>
            <a:pPr lvl="1"/>
            <a:endParaRPr lang="en-US">
              <a:latin typeface="Calibri"/>
              <a:ea typeface="Calibri"/>
            </a:endParaRPr>
          </a:p>
          <a:p>
            <a:endParaRPr lang="en-US">
              <a:latin typeface="Calibri"/>
              <a:ea typeface="Calibri"/>
            </a:endParaRPr>
          </a:p>
        </p:txBody>
      </p:sp>
      <p:sp>
        <p:nvSpPr>
          <p:cNvPr id="3" name="Title 2">
            <a:extLst>
              <a:ext uri="{FF2B5EF4-FFF2-40B4-BE49-F238E27FC236}">
                <a16:creationId xmlns:a16="http://schemas.microsoft.com/office/drawing/2014/main" id="{F83FEAA1-E769-313A-6660-E6EF5141BABD}"/>
              </a:ext>
            </a:extLst>
          </p:cNvPr>
          <p:cNvSpPr>
            <a:spLocks noGrp="1"/>
          </p:cNvSpPr>
          <p:nvPr>
            <p:ph type="title"/>
          </p:nvPr>
        </p:nvSpPr>
        <p:spPr/>
        <p:txBody>
          <a:bodyPr>
            <a:normAutofit/>
          </a:bodyPr>
          <a:lstStyle/>
          <a:p>
            <a:r>
              <a:rPr lang="en-US">
                <a:latin typeface="Calibri"/>
                <a:ea typeface="Calibri"/>
                <a:cs typeface="Arial"/>
              </a:rPr>
              <a:t>Resolution Funds &amp; Equitable Services</a:t>
            </a:r>
            <a:endParaRPr lang="en-US">
              <a:latin typeface="Calibri"/>
              <a:ea typeface="Calibri"/>
            </a:endParaRPr>
          </a:p>
        </p:txBody>
      </p:sp>
    </p:spTree>
    <p:extLst>
      <p:ext uri="{BB962C8B-B14F-4D97-AF65-F5344CB8AC3E}">
        <p14:creationId xmlns:p14="http://schemas.microsoft.com/office/powerpoint/2010/main" val="164905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574A95-44B2-DF4F-87B8-AAF08FD06AA7}"/>
              </a:ext>
            </a:extLst>
          </p:cNvPr>
          <p:cNvSpPr>
            <a:spLocks noGrp="1"/>
          </p:cNvSpPr>
          <p:nvPr>
            <p:ph idx="1"/>
          </p:nvPr>
        </p:nvSpPr>
        <p:spPr/>
        <p:txBody>
          <a:bodyPr vert="horz" lIns="91440" tIns="45720" rIns="91440" bIns="45720" rtlCol="0" anchor="t">
            <a:normAutofit/>
          </a:bodyPr>
          <a:lstStyle/>
          <a:p>
            <a:r>
              <a:rPr lang="en-US">
                <a:latin typeface="Calibri"/>
                <a:ea typeface="Calibri"/>
                <a:cs typeface="Arial"/>
              </a:rPr>
              <a:t>Fiscal Self Assessment</a:t>
            </a:r>
          </a:p>
          <a:p>
            <a:pPr lvl="1"/>
            <a:r>
              <a:rPr lang="en-US">
                <a:latin typeface="Calibri"/>
                <a:ea typeface="Calibri"/>
                <a:cs typeface="Arial"/>
              </a:rPr>
              <a:t>Fiscal and accounting systems and controls</a:t>
            </a:r>
          </a:p>
          <a:p>
            <a:pPr lvl="1"/>
            <a:r>
              <a:rPr lang="en-US">
                <a:latin typeface="Calibri"/>
                <a:ea typeface="Calibri"/>
                <a:cs typeface="Arial"/>
              </a:rPr>
              <a:t>Fiscal and accounting policies and procedures </a:t>
            </a:r>
          </a:p>
          <a:p>
            <a:pPr lvl="1"/>
            <a:r>
              <a:rPr lang="en-US">
                <a:latin typeface="Calibri"/>
                <a:ea typeface="Calibri"/>
                <a:cs typeface="Arial"/>
              </a:rPr>
              <a:t>Fiscal resources and personnel </a:t>
            </a:r>
          </a:p>
          <a:p>
            <a:r>
              <a:rPr lang="en-US">
                <a:latin typeface="Calibri"/>
                <a:ea typeface="Calibri"/>
                <a:cs typeface="Arial"/>
              </a:rPr>
              <a:t>Integrated Fiscal Monitoring &amp; Auditing</a:t>
            </a:r>
            <a:endParaRPr lang="en-US">
              <a:latin typeface="Calibri"/>
              <a:ea typeface="Calibri"/>
            </a:endParaRPr>
          </a:p>
          <a:p>
            <a:pPr lvl="1"/>
            <a:r>
              <a:rPr lang="en-US">
                <a:latin typeface="Calibri"/>
                <a:ea typeface="Calibri"/>
                <a:cs typeface="Arial"/>
              </a:rPr>
              <a:t>Risk assessment determines level and frequency</a:t>
            </a:r>
          </a:p>
          <a:p>
            <a:r>
              <a:rPr lang="en-US">
                <a:latin typeface="Calibri"/>
                <a:ea typeface="Calibri"/>
                <a:cs typeface="Arial"/>
              </a:rPr>
              <a:t>Targeted Fiscal Monitoring &amp; Auditing </a:t>
            </a:r>
            <a:endParaRPr lang="en-US">
              <a:latin typeface="Calibri"/>
              <a:ea typeface="Calibri"/>
            </a:endParaRPr>
          </a:p>
          <a:p>
            <a:pPr lvl="1"/>
            <a:r>
              <a:rPr lang="en-US">
                <a:latin typeface="Calibri"/>
                <a:ea typeface="Calibri"/>
                <a:cs typeface="Arial"/>
              </a:rPr>
              <a:t>Identified and potential noncompliance</a:t>
            </a:r>
            <a:endParaRPr lang="en-US">
              <a:latin typeface="Calibri"/>
              <a:ea typeface="Calibri"/>
            </a:endParaRPr>
          </a:p>
          <a:p>
            <a:r>
              <a:rPr lang="en-US">
                <a:latin typeface="Calibri"/>
                <a:ea typeface="Calibri"/>
                <a:cs typeface="Arial"/>
              </a:rPr>
              <a:t>More information to come </a:t>
            </a:r>
            <a:endParaRPr lang="en-US">
              <a:latin typeface="Calibri"/>
              <a:ea typeface="Calibri"/>
            </a:endParaRPr>
          </a:p>
        </p:txBody>
      </p:sp>
      <p:sp>
        <p:nvSpPr>
          <p:cNvPr id="3" name="Title 2">
            <a:extLst>
              <a:ext uri="{FF2B5EF4-FFF2-40B4-BE49-F238E27FC236}">
                <a16:creationId xmlns:a16="http://schemas.microsoft.com/office/drawing/2014/main" id="{032BC239-2A4B-E0DB-D3E9-365DCA7D8762}"/>
              </a:ext>
            </a:extLst>
          </p:cNvPr>
          <p:cNvSpPr>
            <a:spLocks noGrp="1"/>
          </p:cNvSpPr>
          <p:nvPr>
            <p:ph type="title"/>
          </p:nvPr>
        </p:nvSpPr>
        <p:spPr/>
        <p:txBody>
          <a:bodyPr>
            <a:normAutofit fontScale="90000"/>
          </a:bodyPr>
          <a:lstStyle/>
          <a:p>
            <a:r>
              <a:rPr lang="en-US">
                <a:latin typeface="Calibri"/>
                <a:ea typeface="Calibri"/>
                <a:cs typeface="Arial"/>
              </a:rPr>
              <a:t>General Supervision – Fiscal Management and Compliance</a:t>
            </a:r>
            <a:endParaRPr lang="en-US">
              <a:latin typeface="Calibri"/>
              <a:ea typeface="Calibri"/>
            </a:endParaRPr>
          </a:p>
        </p:txBody>
      </p:sp>
    </p:spTree>
    <p:extLst>
      <p:ext uri="{BB962C8B-B14F-4D97-AF65-F5344CB8AC3E}">
        <p14:creationId xmlns:p14="http://schemas.microsoft.com/office/powerpoint/2010/main" val="587222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C1E45-C57B-FEB1-9E06-F70E6C67EE55}"/>
              </a:ext>
            </a:extLst>
          </p:cNvPr>
          <p:cNvSpPr>
            <a:spLocks noGrp="1"/>
          </p:cNvSpPr>
          <p:nvPr>
            <p:ph type="title"/>
          </p:nvPr>
        </p:nvSpPr>
        <p:spPr/>
        <p:txBody>
          <a:bodyPr/>
          <a:lstStyle/>
          <a:p>
            <a:pPr algn="ctr"/>
            <a:r>
              <a:rPr lang="en-US">
                <a:latin typeface="Calibri"/>
                <a:ea typeface="Calibri"/>
                <a:cs typeface="Arial"/>
              </a:rPr>
              <a:t>Updates for NI and NA Districts</a:t>
            </a:r>
          </a:p>
        </p:txBody>
      </p:sp>
      <p:sp>
        <p:nvSpPr>
          <p:cNvPr id="6" name="Text Placeholder 5">
            <a:extLst>
              <a:ext uri="{FF2B5EF4-FFF2-40B4-BE49-F238E27FC236}">
                <a16:creationId xmlns:a16="http://schemas.microsoft.com/office/drawing/2014/main" id="{40091FB5-E07F-9CE2-66CF-5C3628DB19FE}"/>
              </a:ext>
            </a:extLst>
          </p:cNvPr>
          <p:cNvSpPr>
            <a:spLocks noGrp="1"/>
          </p:cNvSpPr>
          <p:nvPr>
            <p:ph type="body" idx="1"/>
          </p:nvPr>
        </p:nvSpPr>
        <p:spPr/>
        <p:txBody>
          <a:bodyPr vert="horz" lIns="91440" tIns="45720" rIns="91440" bIns="45720" rtlCol="0" anchor="t">
            <a:normAutofit/>
          </a:bodyPr>
          <a:lstStyle/>
          <a:p>
            <a:pPr algn="ctr"/>
            <a:endParaRPr lang="en-US">
              <a:latin typeface="Calibri"/>
              <a:ea typeface="Calibri"/>
            </a:endParaRPr>
          </a:p>
          <a:p>
            <a:pPr algn="ctr"/>
            <a:r>
              <a:rPr lang="en-US">
                <a:latin typeface="Calibri"/>
                <a:ea typeface="Calibri"/>
                <a:cs typeface="Arial"/>
              </a:rPr>
              <a:t>Technical Assistance and Support</a:t>
            </a:r>
          </a:p>
          <a:p>
            <a:pPr algn="ctr"/>
            <a:r>
              <a:rPr lang="en-US">
                <a:latin typeface="Calibri"/>
                <a:ea typeface="Calibri"/>
                <a:cs typeface="Arial"/>
              </a:rPr>
              <a:t>Fall 2024 Convenings</a:t>
            </a:r>
          </a:p>
        </p:txBody>
      </p:sp>
    </p:spTree>
    <p:extLst>
      <p:ext uri="{BB962C8B-B14F-4D97-AF65-F5344CB8AC3E}">
        <p14:creationId xmlns:p14="http://schemas.microsoft.com/office/powerpoint/2010/main" val="3217697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 of people climbing up a mountain&#10;">
            <a:extLst>
              <a:ext uri="{FF2B5EF4-FFF2-40B4-BE49-F238E27FC236}">
                <a16:creationId xmlns:a16="http://schemas.microsoft.com/office/drawing/2014/main" id="{40EBF419-50DD-799F-8159-63473C35AFCA}"/>
              </a:ext>
            </a:extLst>
          </p:cNvPr>
          <p:cNvPicPr>
            <a:picLocks noChangeAspect="1"/>
          </p:cNvPicPr>
          <p:nvPr/>
        </p:nvPicPr>
        <p:blipFill>
          <a:blip r:embed="rId3"/>
          <a:stretch>
            <a:fillRect/>
          </a:stretch>
        </p:blipFill>
        <p:spPr>
          <a:xfrm>
            <a:off x="9367857" y="2277294"/>
            <a:ext cx="2890823" cy="2632849"/>
          </a:xfrm>
          <a:prstGeom prst="rect">
            <a:avLst/>
          </a:prstGeom>
        </p:spPr>
      </p:pic>
      <p:sp>
        <p:nvSpPr>
          <p:cNvPr id="2" name="Content Placeholder 1">
            <a:extLst>
              <a:ext uri="{FF2B5EF4-FFF2-40B4-BE49-F238E27FC236}">
                <a16:creationId xmlns:a16="http://schemas.microsoft.com/office/drawing/2014/main" id="{F1C62ABA-44BF-4A5B-8753-CACBE22AA723}"/>
              </a:ext>
            </a:extLst>
          </p:cNvPr>
          <p:cNvSpPr>
            <a:spLocks noGrp="1"/>
          </p:cNvSpPr>
          <p:nvPr>
            <p:ph idx="1"/>
          </p:nvPr>
        </p:nvSpPr>
        <p:spPr>
          <a:xfrm>
            <a:off x="101184" y="2033600"/>
            <a:ext cx="11914681" cy="4459273"/>
          </a:xfrm>
        </p:spPr>
        <p:txBody>
          <a:bodyPr vert="horz" lIns="91440" tIns="45720" rIns="91440" bIns="45720" rtlCol="0" anchor="t">
            <a:normAutofit fontScale="92500" lnSpcReduction="10000"/>
          </a:bodyPr>
          <a:lstStyle/>
          <a:p>
            <a:r>
              <a:rPr lang="en" sz="2800">
                <a:latin typeface="Calibri"/>
                <a:ea typeface="Calibri"/>
                <a:cs typeface="Arial"/>
                <a:hlinkClick r:id="rId4">
                  <a:extLst>
                    <a:ext uri="{A12FA001-AC4F-418D-AE19-62706E023703}">
                      <ahyp:hlinkClr xmlns:ahyp="http://schemas.microsoft.com/office/drawing/2018/hyperlinkcolor" val="tx"/>
                    </a:ext>
                  </a:extLst>
                </a:hlinkClick>
              </a:rPr>
              <a:t>SPED Strategies</a:t>
            </a:r>
            <a:r>
              <a:rPr lang="en" sz="2800" u="sng">
                <a:latin typeface="Calibri"/>
                <a:ea typeface="Calibri"/>
                <a:cs typeface="Arial"/>
                <a:hlinkClick r:id="rId4">
                  <a:extLst>
                    <a:ext uri="{A12FA001-AC4F-418D-AE19-62706E023703}">
                      <ahyp:hlinkClr xmlns:ahyp="http://schemas.microsoft.com/office/drawing/2018/hyperlinkcolor" val="tx"/>
                    </a:ext>
                  </a:extLst>
                </a:hlinkClick>
              </a:rPr>
              <a:t> </a:t>
            </a:r>
            <a:r>
              <a:rPr lang="en" sz="2800">
                <a:latin typeface="Calibri"/>
                <a:ea typeface="Calibri"/>
                <a:cs typeface="Arial"/>
              </a:rPr>
              <a:t>will </a:t>
            </a:r>
            <a:r>
              <a:rPr lang="en">
                <a:latin typeface="Calibri"/>
                <a:ea typeface="Calibri"/>
                <a:cs typeface="Arial"/>
              </a:rPr>
              <a:t>continue</a:t>
            </a:r>
            <a:r>
              <a:rPr lang="en" sz="2800">
                <a:latin typeface="Calibri"/>
                <a:ea typeface="Calibri"/>
                <a:cs typeface="Arial"/>
              </a:rPr>
              <a:t> to provide</a:t>
            </a:r>
            <a:r>
              <a:rPr lang="en" sz="2800">
                <a:solidFill>
                  <a:srgbClr val="222222"/>
                </a:solidFill>
                <a:latin typeface="Calibri"/>
                <a:ea typeface="Calibri"/>
                <a:cs typeface="Arial"/>
              </a:rPr>
              <a:t> Special Education </a:t>
            </a:r>
            <a:r>
              <a:rPr lang="en">
                <a:solidFill>
                  <a:srgbClr val="222222"/>
                </a:solidFill>
                <a:latin typeface="Calibri"/>
                <a:ea typeface="Calibri"/>
                <a:cs typeface="Arial"/>
              </a:rPr>
              <a:t>D</a:t>
            </a:r>
            <a:r>
              <a:rPr lang="en" sz="2800">
                <a:solidFill>
                  <a:srgbClr val="222222"/>
                </a:solidFill>
                <a:latin typeface="Calibri"/>
                <a:ea typeface="Calibri"/>
                <a:cs typeface="Arial"/>
              </a:rPr>
              <a:t>etermination improvement planning and support this year. </a:t>
            </a:r>
          </a:p>
          <a:p>
            <a:endParaRPr lang="en-US" sz="1700" b="0" i="0">
              <a:solidFill>
                <a:srgbClr val="212529"/>
              </a:solidFill>
              <a:effectLst/>
              <a:latin typeface="Calibri"/>
              <a:ea typeface="Calibri"/>
            </a:endParaRPr>
          </a:p>
          <a:p>
            <a:r>
              <a:rPr lang="en-US" b="0" i="0">
                <a:solidFill>
                  <a:srgbClr val="212529"/>
                </a:solidFill>
                <a:effectLst/>
                <a:latin typeface="Calibri"/>
                <a:ea typeface="Calibri"/>
                <a:cs typeface="Arial"/>
              </a:rPr>
              <a:t>LEA Determination Status Timeline </a:t>
            </a:r>
          </a:p>
          <a:p>
            <a:pPr lvl="1"/>
            <a:r>
              <a:rPr lang="en-US" b="0" i="0" strike="noStrike">
                <a:effectLst/>
                <a:latin typeface="Calibri"/>
                <a:ea typeface="Calibri"/>
                <a:cs typeface="Arial"/>
                <a:hlinkClick r:id="rId5"/>
              </a:rPr>
              <a:t>Webinar Recording </a:t>
            </a:r>
            <a:r>
              <a:rPr lang="en-US" b="0" i="0" strike="noStrike">
                <a:effectLst/>
                <a:latin typeface="Calibri"/>
                <a:ea typeface="Calibri"/>
                <a:cs typeface="Arial"/>
              </a:rPr>
              <a:t>will be posted soon!</a:t>
            </a:r>
            <a:endParaRPr lang="en-US" b="0" i="0" strike="noStrike">
              <a:effectLst/>
              <a:latin typeface="Calibri"/>
              <a:ea typeface="Calibri"/>
              <a:cs typeface="Arial"/>
              <a:hlinkClick r:id="" action="ppaction://noaction"/>
            </a:endParaRPr>
          </a:p>
          <a:p>
            <a:pPr lvl="1"/>
            <a:r>
              <a:rPr lang="en-US" b="0" i="0">
                <a:solidFill>
                  <a:srgbClr val="212529"/>
                </a:solidFill>
                <a:effectLst/>
                <a:latin typeface="Calibri"/>
                <a:ea typeface="Calibri"/>
                <a:cs typeface="Arial"/>
              </a:rPr>
              <a:t>One-pagers are available now </a:t>
            </a:r>
            <a:br>
              <a:rPr lang="en-US" b="0" i="0">
                <a:effectLst/>
                <a:latin typeface="Calibri"/>
              </a:rPr>
            </a:br>
            <a:r>
              <a:rPr lang="en-US" b="0" i="0" u="none" strike="noStrike">
                <a:solidFill>
                  <a:srgbClr val="0563C1"/>
                </a:solidFill>
                <a:effectLst/>
                <a:latin typeface="Calibri"/>
                <a:ea typeface="Calibri"/>
                <a:cs typeface="Arial"/>
                <a:hlinkClick r:id="rId6">
                  <a:extLst>
                    <a:ext uri="{A12FA001-AC4F-418D-AE19-62706E023703}">
                      <ahyp:hlinkClr xmlns:ahyp="http://schemas.microsoft.com/office/drawing/2018/hyperlinkcolor" val="tx"/>
                    </a:ext>
                  </a:extLst>
                </a:hlinkClick>
              </a:rPr>
              <a:t>Needs Assistance (NA) </a:t>
            </a:r>
            <a:r>
              <a:rPr lang="en-US" b="0" i="0">
                <a:solidFill>
                  <a:srgbClr val="212529"/>
                </a:solidFill>
                <a:effectLst/>
                <a:latin typeface="Calibri"/>
                <a:ea typeface="Calibri"/>
                <a:cs typeface="Arial"/>
              </a:rPr>
              <a:t> </a:t>
            </a:r>
            <a:r>
              <a:rPr lang="en-US" b="0" i="0" u="none" strike="noStrike">
                <a:solidFill>
                  <a:srgbClr val="0060C7"/>
                </a:solidFill>
                <a:effectLst/>
                <a:latin typeface="Calibri"/>
                <a:ea typeface="Calibri"/>
                <a:cs typeface="Arial"/>
                <a:hlinkClick r:id="rId7"/>
              </a:rPr>
              <a:t>Needs Intervention (NI) </a:t>
            </a:r>
            <a:endParaRPr lang="en-US" b="0" i="0" u="none" strike="noStrike">
              <a:solidFill>
                <a:srgbClr val="0060C7"/>
              </a:solidFill>
              <a:effectLst/>
              <a:latin typeface="Calibri"/>
              <a:ea typeface="Calibri"/>
              <a:cs typeface="Arial"/>
            </a:endParaRPr>
          </a:p>
          <a:p>
            <a:endParaRPr lang="en-US" b="1">
              <a:latin typeface="Calibri"/>
              <a:ea typeface="Calibri"/>
            </a:endParaRPr>
          </a:p>
          <a:p>
            <a:pPr marL="0" indent="0">
              <a:buNone/>
            </a:pPr>
            <a:r>
              <a:rPr lang="en-US" b="1">
                <a:solidFill>
                  <a:schemeClr val="accent2">
                    <a:lumMod val="50000"/>
                  </a:schemeClr>
                </a:solidFill>
                <a:latin typeface="Calibri"/>
                <a:ea typeface="Calibri"/>
                <a:cs typeface="Arial"/>
              </a:rPr>
              <a:t>New Special Education Administrator? Or New to Your LEA?</a:t>
            </a:r>
          </a:p>
          <a:p>
            <a:pPr marL="914400" lvl="1" indent="-457200">
              <a:buFont typeface="+mj-lt"/>
              <a:buAutoNum type="arabicPeriod"/>
            </a:pPr>
            <a:r>
              <a:rPr lang="en-US">
                <a:latin typeface="Calibri"/>
                <a:ea typeface="Calibri"/>
                <a:cs typeface="Arial"/>
                <a:hlinkClick r:id="rId5"/>
              </a:rPr>
              <a:t>Check your LEA’s Determination </a:t>
            </a:r>
            <a:r>
              <a:rPr lang="en-US">
                <a:latin typeface="Calibri"/>
                <a:ea typeface="Calibri"/>
                <a:cs typeface="Arial"/>
              </a:rPr>
              <a:t>and access information and resources</a:t>
            </a:r>
          </a:p>
          <a:p>
            <a:pPr marL="914400" lvl="1" indent="-457200">
              <a:buFont typeface="+mj-lt"/>
              <a:buAutoNum type="arabicPeriod"/>
            </a:pPr>
            <a:r>
              <a:rPr lang="en-US">
                <a:latin typeface="Calibri"/>
                <a:ea typeface="Calibri"/>
                <a:cs typeface="Arial"/>
              </a:rPr>
              <a:t>Visit School and District Profiles to </a:t>
            </a:r>
            <a:r>
              <a:rPr lang="en-US">
                <a:latin typeface="Calibri"/>
                <a:ea typeface="Calibri"/>
                <a:cs typeface="Arial"/>
                <a:hlinkClick r:id="rId8"/>
              </a:rPr>
              <a:t>check that your name and current email address are listed</a:t>
            </a:r>
            <a:r>
              <a:rPr lang="en-US">
                <a:latin typeface="Calibri"/>
                <a:ea typeface="Calibri"/>
                <a:cs typeface="Arial"/>
              </a:rPr>
              <a:t> in your district’s directory and if not, contact </a:t>
            </a:r>
            <a:r>
              <a:rPr lang="en-US">
                <a:latin typeface="Calibri"/>
                <a:ea typeface="Calibri"/>
                <a:cs typeface="Arial"/>
                <a:hlinkClick r:id="rId9"/>
              </a:rPr>
              <a:t>your LEA’s Directory Administrator</a:t>
            </a:r>
            <a:r>
              <a:rPr lang="en-US">
                <a:latin typeface="Calibri"/>
                <a:ea typeface="Calibri"/>
                <a:cs typeface="Arial"/>
              </a:rPr>
              <a:t>.</a:t>
            </a:r>
          </a:p>
          <a:p>
            <a:pPr marL="457200" lvl="1" indent="0">
              <a:buNone/>
            </a:pPr>
            <a:endParaRPr lang="en-US">
              <a:latin typeface="Calibri"/>
              <a:ea typeface="Calibri"/>
            </a:endParaRPr>
          </a:p>
          <a:p>
            <a:pPr algn="l">
              <a:buFont typeface="Arial" panose="020B0604020202020204" pitchFamily="34" charset="0"/>
              <a:buChar char="•"/>
            </a:pPr>
            <a:endParaRPr lang="en-US" b="0" i="0">
              <a:solidFill>
                <a:srgbClr val="212529"/>
              </a:solidFill>
              <a:effectLst/>
              <a:latin typeface="Calibri"/>
              <a:ea typeface="Calibri"/>
            </a:endParaRPr>
          </a:p>
          <a:p>
            <a:endParaRPr lang="en-US">
              <a:latin typeface="Calibri"/>
              <a:ea typeface="Calibri"/>
            </a:endParaRPr>
          </a:p>
          <a:p>
            <a:endParaRPr lang="en-US">
              <a:latin typeface="Calibri"/>
              <a:ea typeface="Calibri"/>
            </a:endParaRPr>
          </a:p>
          <a:p>
            <a:endParaRPr lang="en-US">
              <a:latin typeface="Calibri"/>
              <a:ea typeface="Calibri"/>
            </a:endParaRPr>
          </a:p>
        </p:txBody>
      </p:sp>
      <p:sp>
        <p:nvSpPr>
          <p:cNvPr id="3" name="Title 2">
            <a:extLst>
              <a:ext uri="{FF2B5EF4-FFF2-40B4-BE49-F238E27FC236}">
                <a16:creationId xmlns:a16="http://schemas.microsoft.com/office/drawing/2014/main" id="{26C3BD1B-D60B-4D01-BA2B-795EE4EEC8AB}"/>
              </a:ext>
            </a:extLst>
          </p:cNvPr>
          <p:cNvSpPr>
            <a:spLocks noGrp="1"/>
          </p:cNvSpPr>
          <p:nvPr>
            <p:ph type="title"/>
          </p:nvPr>
        </p:nvSpPr>
        <p:spPr>
          <a:xfrm>
            <a:off x="838201" y="365126"/>
            <a:ext cx="10638034" cy="1042852"/>
          </a:xfrm>
        </p:spPr>
        <p:txBody>
          <a:bodyPr>
            <a:normAutofit fontScale="90000"/>
          </a:bodyPr>
          <a:lstStyle/>
          <a:p>
            <a:pPr algn="ctr"/>
            <a:r>
              <a:rPr lang="en-US" dirty="0">
                <a:latin typeface="Calibri"/>
                <a:ea typeface="Calibri"/>
                <a:cs typeface="Arial"/>
              </a:rPr>
              <a:t>LEAs with NI &amp; NA Determination</a:t>
            </a:r>
            <a:br>
              <a:rPr lang="en-US" dirty="0">
                <a:latin typeface="Calibri"/>
                <a:cs typeface="Arial"/>
              </a:rPr>
            </a:br>
            <a:r>
              <a:rPr lang="en-US" dirty="0">
                <a:latin typeface="Calibri"/>
                <a:ea typeface="Calibri"/>
                <a:cs typeface="Arial"/>
              </a:rPr>
              <a:t>TA and Support</a:t>
            </a:r>
            <a:endParaRPr lang="en-US" dirty="0">
              <a:latin typeface="Calibri"/>
              <a:ea typeface="Calibri"/>
            </a:endParaRPr>
          </a:p>
        </p:txBody>
      </p:sp>
    </p:spTree>
    <p:extLst>
      <p:ext uri="{BB962C8B-B14F-4D97-AF65-F5344CB8AC3E}">
        <p14:creationId xmlns:p14="http://schemas.microsoft.com/office/powerpoint/2010/main" val="537082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252628-448B-B123-50BF-888B8D9BAB3C}"/>
              </a:ext>
            </a:extLst>
          </p:cNvPr>
          <p:cNvSpPr>
            <a:spLocks noGrp="1"/>
          </p:cNvSpPr>
          <p:nvPr>
            <p:ph idx="1"/>
          </p:nvPr>
        </p:nvSpPr>
        <p:spPr>
          <a:xfrm>
            <a:off x="0" y="5054887"/>
            <a:ext cx="12192000" cy="1629181"/>
          </a:xfrm>
        </p:spPr>
        <p:txBody>
          <a:bodyPr vert="horz" lIns="91440" tIns="45720" rIns="91440" bIns="45720" rtlCol="0" anchor="t">
            <a:normAutofit/>
          </a:bodyPr>
          <a:lstStyle/>
          <a:p>
            <a:pPr marL="0" indent="0" algn="ctr">
              <a:buNone/>
            </a:pPr>
            <a:r>
              <a:rPr lang="en" sz="2400" b="1">
                <a:solidFill>
                  <a:schemeClr val="accent2">
                    <a:lumMod val="50000"/>
                  </a:schemeClr>
                </a:solidFill>
                <a:latin typeface="Calibri"/>
                <a:ea typeface="Calibri"/>
                <a:cs typeface="Arial"/>
              </a:rPr>
              <a:t>If you haven’t received an email with registration information, please contact </a:t>
            </a:r>
            <a:r>
              <a:rPr lang="en-US" sz="2400" b="1">
                <a:solidFill>
                  <a:srgbClr val="222222"/>
                </a:solidFill>
                <a:latin typeface="Calibri"/>
                <a:ea typeface="Calibri"/>
                <a:cs typeface="Arial"/>
                <a:hlinkClick r:id="rId3"/>
              </a:rPr>
              <a:t>specialeducation@doe.mass.edu</a:t>
            </a:r>
            <a:r>
              <a:rPr lang="en" sz="2400" b="1">
                <a:solidFill>
                  <a:srgbClr val="222222"/>
                </a:solidFill>
                <a:latin typeface="Calibri"/>
                <a:ea typeface="Calibri"/>
                <a:cs typeface="Arial"/>
              </a:rPr>
              <a:t>. </a:t>
            </a:r>
          </a:p>
        </p:txBody>
      </p:sp>
      <p:sp>
        <p:nvSpPr>
          <p:cNvPr id="3" name="Title 2">
            <a:extLst>
              <a:ext uri="{FF2B5EF4-FFF2-40B4-BE49-F238E27FC236}">
                <a16:creationId xmlns:a16="http://schemas.microsoft.com/office/drawing/2014/main" id="{52376D9A-A56C-B343-285E-494D003F71B0}"/>
              </a:ext>
            </a:extLst>
          </p:cNvPr>
          <p:cNvSpPr>
            <a:spLocks noGrp="1"/>
          </p:cNvSpPr>
          <p:nvPr>
            <p:ph type="title"/>
          </p:nvPr>
        </p:nvSpPr>
        <p:spPr/>
        <p:txBody>
          <a:bodyPr>
            <a:normAutofit fontScale="90000"/>
          </a:bodyPr>
          <a:lstStyle/>
          <a:p>
            <a:pPr algn="ctr"/>
            <a:r>
              <a:rPr lang="en-US">
                <a:latin typeface="Calibri"/>
                <a:ea typeface="Calibri"/>
                <a:cs typeface="Arial"/>
              </a:rPr>
              <a:t>Save the Convening Dates and </a:t>
            </a:r>
            <a:br>
              <a:rPr lang="en-US">
                <a:latin typeface="Calibri"/>
                <a:cs typeface="Arial"/>
              </a:rPr>
            </a:br>
            <a:r>
              <a:rPr lang="en-US">
                <a:latin typeface="Calibri"/>
                <a:ea typeface="Calibri"/>
                <a:cs typeface="Arial"/>
              </a:rPr>
              <a:t>Register ASAP!</a:t>
            </a:r>
          </a:p>
        </p:txBody>
      </p:sp>
      <p:graphicFrame>
        <p:nvGraphicFramePr>
          <p:cNvPr id="4" name="Table 3">
            <a:extLst>
              <a:ext uri="{FF2B5EF4-FFF2-40B4-BE49-F238E27FC236}">
                <a16:creationId xmlns:a16="http://schemas.microsoft.com/office/drawing/2014/main" id="{9920B8AB-2FAE-E46F-EC32-574ACDA8C126}"/>
              </a:ext>
            </a:extLst>
          </p:cNvPr>
          <p:cNvGraphicFramePr>
            <a:graphicFrameLocks noGrp="1"/>
          </p:cNvGraphicFramePr>
          <p:nvPr/>
        </p:nvGraphicFramePr>
        <p:xfrm>
          <a:off x="692404" y="2317918"/>
          <a:ext cx="10729016" cy="1950720"/>
        </p:xfrm>
        <a:graphic>
          <a:graphicData uri="http://schemas.openxmlformats.org/drawingml/2006/table">
            <a:tbl>
              <a:tblPr firstRow="1" bandRow="1">
                <a:tableStyleId>{5C22544A-7EE6-4342-B048-85BDC9FD1C3A}</a:tableStyleId>
              </a:tblPr>
              <a:tblGrid>
                <a:gridCol w="5364508">
                  <a:extLst>
                    <a:ext uri="{9D8B030D-6E8A-4147-A177-3AD203B41FA5}">
                      <a16:colId xmlns:a16="http://schemas.microsoft.com/office/drawing/2014/main" val="3409887033"/>
                    </a:ext>
                  </a:extLst>
                </a:gridCol>
                <a:gridCol w="5364508">
                  <a:extLst>
                    <a:ext uri="{9D8B030D-6E8A-4147-A177-3AD203B41FA5}">
                      <a16:colId xmlns:a16="http://schemas.microsoft.com/office/drawing/2014/main" val="2488722408"/>
                    </a:ext>
                  </a:extLst>
                </a:gridCol>
              </a:tblGrid>
              <a:tr h="370840">
                <a:tc>
                  <a:txBody>
                    <a:bodyPr/>
                    <a:lstStyle/>
                    <a:p>
                      <a:pPr lvl="0" algn="ctr">
                        <a:lnSpc>
                          <a:spcPct val="100000"/>
                        </a:lnSpc>
                        <a:spcBef>
                          <a:spcPts val="0"/>
                        </a:spcBef>
                        <a:spcAft>
                          <a:spcPts val="0"/>
                        </a:spcAft>
                        <a:buNone/>
                      </a:pPr>
                      <a:r>
                        <a:rPr lang="en" sz="3200" b="0" i="0" u="sng" strike="noStrike" noProof="0">
                          <a:latin typeface="Calibri"/>
                        </a:rPr>
                        <a:t>Needs Intervention Districts</a:t>
                      </a:r>
                      <a:endParaRPr lang="en-US" sz="320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tc>
                  <a:txBody>
                    <a:bodyPr/>
                    <a:lstStyle/>
                    <a:p>
                      <a:pPr lvl="0" algn="ctr">
                        <a:buNone/>
                      </a:pPr>
                      <a:r>
                        <a:rPr lang="en" sz="3200" b="0" i="0" u="sng" strike="noStrike" noProof="0">
                          <a:latin typeface="Calibri"/>
                        </a:rPr>
                        <a:t>Needs Assistance Districts</a:t>
                      </a:r>
                      <a:endParaRPr lang="en-US" sz="320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4115800578"/>
                  </a:ext>
                </a:extLst>
              </a:tr>
              <a:tr h="370840">
                <a:tc>
                  <a:txBody>
                    <a:bodyPr/>
                    <a:lstStyle/>
                    <a:p>
                      <a:pPr marL="285750" lvl="0" indent="-285750" algn="l">
                        <a:lnSpc>
                          <a:spcPct val="100000"/>
                        </a:lnSpc>
                        <a:spcBef>
                          <a:spcPts val="0"/>
                        </a:spcBef>
                        <a:spcAft>
                          <a:spcPts val="0"/>
                        </a:spcAft>
                        <a:buFont typeface="Arial"/>
                        <a:buChar char="•"/>
                      </a:pPr>
                      <a:r>
                        <a:rPr lang="en" sz="2800" b="0" i="0" u="none" strike="noStrike" noProof="0">
                          <a:latin typeface="Calibri"/>
                        </a:rPr>
                        <a:t>East: Oct 8-9</a:t>
                      </a:r>
                      <a:r>
                        <a:rPr lang="en" sz="2800" b="0" i="0" u="none" strike="noStrike" baseline="30000" noProof="0">
                          <a:latin typeface="Calibri"/>
                        </a:rPr>
                        <a:t>th</a:t>
                      </a:r>
                      <a:r>
                        <a:rPr lang="en" sz="2800" b="0" i="0" u="none" strike="noStrike" noProof="0">
                          <a:latin typeface="Calibri"/>
                        </a:rPr>
                        <a:t> and Jan 15</a:t>
                      </a:r>
                      <a:r>
                        <a:rPr lang="en" sz="2800" b="0" i="0" u="none" strike="noStrike" baseline="30000" noProof="0">
                          <a:latin typeface="Calibri"/>
                        </a:rPr>
                        <a:t>th</a:t>
                      </a:r>
                      <a:r>
                        <a:rPr lang="en" sz="2800" b="0" i="0" u="none" strike="noStrike" noProof="0">
                          <a:latin typeface="Calibri"/>
                        </a:rPr>
                        <a:t> </a:t>
                      </a:r>
                      <a:endParaRPr lang="en-US" sz="2800"/>
                    </a:p>
                    <a:p>
                      <a:pPr marL="285750" lvl="0" indent="-285750" algn="l">
                        <a:lnSpc>
                          <a:spcPct val="100000"/>
                        </a:lnSpc>
                        <a:spcBef>
                          <a:spcPts val="0"/>
                        </a:spcBef>
                        <a:spcAft>
                          <a:spcPts val="0"/>
                        </a:spcAft>
                        <a:buFont typeface="Arial"/>
                        <a:buChar char="•"/>
                      </a:pPr>
                      <a:r>
                        <a:rPr lang="en" sz="2800" b="0" i="0" u="none" strike="noStrike" noProof="0">
                          <a:latin typeface="Calibri"/>
                        </a:rPr>
                        <a:t>Central: Oct 15-16</a:t>
                      </a:r>
                      <a:r>
                        <a:rPr lang="en" sz="2800" b="0" i="0" u="none" strike="noStrike" baseline="30000" noProof="0">
                          <a:latin typeface="Calibri"/>
                        </a:rPr>
                        <a:t>th</a:t>
                      </a:r>
                      <a:r>
                        <a:rPr lang="en" sz="2800" b="0" i="0" u="none" strike="noStrike" noProof="0">
                          <a:latin typeface="Calibri"/>
                        </a:rPr>
                        <a:t> and Jan 22</a:t>
                      </a:r>
                      <a:r>
                        <a:rPr lang="en" sz="2800" b="0" i="0" u="none" strike="noStrike" baseline="30000" noProof="0">
                          <a:latin typeface="Calibri"/>
                        </a:rPr>
                        <a:t>nd</a:t>
                      </a:r>
                    </a:p>
                    <a:p>
                      <a:pPr marL="285750" lvl="0" indent="-285750" algn="l">
                        <a:lnSpc>
                          <a:spcPct val="100000"/>
                        </a:lnSpc>
                        <a:spcBef>
                          <a:spcPts val="0"/>
                        </a:spcBef>
                        <a:spcAft>
                          <a:spcPts val="0"/>
                        </a:spcAft>
                        <a:buFont typeface="Arial"/>
                        <a:buChar char="•"/>
                      </a:pPr>
                      <a:r>
                        <a:rPr lang="en" sz="2800" b="0" i="0" u="none" strike="noStrike" noProof="0">
                          <a:latin typeface="Calibri"/>
                        </a:rPr>
                        <a:t>North: Oct 22-23</a:t>
                      </a:r>
                      <a:r>
                        <a:rPr lang="en" sz="2800" b="0" i="0" u="none" strike="noStrike" baseline="30000" noProof="0">
                          <a:latin typeface="Calibri"/>
                        </a:rPr>
                        <a:t>rd</a:t>
                      </a:r>
                      <a:r>
                        <a:rPr lang="en" sz="2800" b="0" i="0" u="none" strike="noStrike" noProof="0">
                          <a:latin typeface="Calibri"/>
                        </a:rPr>
                        <a:t> and Jan 29</a:t>
                      </a:r>
                      <a:r>
                        <a:rPr lang="en" sz="2800" b="0" i="0" u="none" strike="noStrike" baseline="30000" noProof="0">
                          <a:latin typeface="Calibri"/>
                        </a:rPr>
                        <a:t>th</a:t>
                      </a:r>
                      <a:r>
                        <a:rPr lang="en" sz="2800" b="0" i="0" u="none" strike="noStrike" noProof="0">
                          <a:latin typeface="Calibri"/>
                        </a:rPr>
                        <a:t> </a:t>
                      </a:r>
                      <a:endParaRPr lang="en-US" sz="2800"/>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tc>
                  <a:txBody>
                    <a:bodyPr/>
                    <a:lstStyle/>
                    <a:p>
                      <a:pPr marL="285750" lvl="0" indent="-285750" algn="l">
                        <a:lnSpc>
                          <a:spcPct val="100000"/>
                        </a:lnSpc>
                        <a:spcBef>
                          <a:spcPts val="0"/>
                        </a:spcBef>
                        <a:spcAft>
                          <a:spcPts val="0"/>
                        </a:spcAft>
                        <a:buFont typeface="Arial"/>
                        <a:buChar char="•"/>
                      </a:pPr>
                      <a:r>
                        <a:rPr lang="en" sz="2800" b="0" i="0" u="none" strike="noStrike" noProof="0">
                          <a:solidFill>
                            <a:srgbClr val="222222"/>
                          </a:solidFill>
                          <a:latin typeface="Calibri"/>
                        </a:rPr>
                        <a:t>East: Oct 10</a:t>
                      </a:r>
                      <a:r>
                        <a:rPr lang="en" sz="2800" b="0" i="0" u="none" strike="noStrike" baseline="30000" noProof="0">
                          <a:solidFill>
                            <a:srgbClr val="222222"/>
                          </a:solidFill>
                          <a:latin typeface="Calibri"/>
                        </a:rPr>
                        <a:t>th</a:t>
                      </a:r>
                      <a:r>
                        <a:rPr lang="en" sz="2800" b="0" i="0" u="none" strike="noStrike" noProof="0">
                          <a:solidFill>
                            <a:srgbClr val="222222"/>
                          </a:solidFill>
                          <a:latin typeface="Calibri"/>
                        </a:rPr>
                        <a:t> and Jan 16</a:t>
                      </a:r>
                      <a:r>
                        <a:rPr lang="en" sz="2800" b="0" i="0" u="none" strike="noStrike" baseline="30000" noProof="0">
                          <a:solidFill>
                            <a:srgbClr val="222222"/>
                          </a:solidFill>
                          <a:latin typeface="Calibri"/>
                        </a:rPr>
                        <a:t>th</a:t>
                      </a:r>
                      <a:r>
                        <a:rPr lang="en" sz="2800" b="0" i="0" u="none" strike="noStrike" noProof="0">
                          <a:solidFill>
                            <a:srgbClr val="222222"/>
                          </a:solidFill>
                          <a:latin typeface="Calibri"/>
                        </a:rPr>
                        <a:t> </a:t>
                      </a:r>
                      <a:endParaRPr lang="en-US" sz="2800"/>
                    </a:p>
                    <a:p>
                      <a:pPr marL="285750" lvl="0" indent="-285750" algn="l">
                        <a:lnSpc>
                          <a:spcPct val="100000"/>
                        </a:lnSpc>
                        <a:spcBef>
                          <a:spcPts val="0"/>
                        </a:spcBef>
                        <a:spcAft>
                          <a:spcPts val="0"/>
                        </a:spcAft>
                        <a:buFont typeface="Arial"/>
                        <a:buChar char="•"/>
                      </a:pPr>
                      <a:r>
                        <a:rPr lang="en" sz="2800" b="0" i="0" u="none" strike="noStrike" noProof="0">
                          <a:solidFill>
                            <a:srgbClr val="222222"/>
                          </a:solidFill>
                          <a:latin typeface="Calibri"/>
                        </a:rPr>
                        <a:t>Central: Oct 17</a:t>
                      </a:r>
                      <a:r>
                        <a:rPr lang="en" sz="2800" b="0" i="0" u="none" strike="noStrike" baseline="30000" noProof="0">
                          <a:solidFill>
                            <a:srgbClr val="222222"/>
                          </a:solidFill>
                          <a:latin typeface="Calibri"/>
                        </a:rPr>
                        <a:t>th</a:t>
                      </a:r>
                      <a:r>
                        <a:rPr lang="en" sz="2800" b="0" i="0" u="none" strike="noStrike" noProof="0">
                          <a:solidFill>
                            <a:srgbClr val="222222"/>
                          </a:solidFill>
                          <a:latin typeface="Calibri"/>
                        </a:rPr>
                        <a:t> and Jan 23</a:t>
                      </a:r>
                      <a:r>
                        <a:rPr lang="en" sz="2800" b="0" i="0" u="none" strike="noStrike" baseline="30000" noProof="0">
                          <a:solidFill>
                            <a:srgbClr val="222222"/>
                          </a:solidFill>
                          <a:latin typeface="Calibri"/>
                        </a:rPr>
                        <a:t>rd</a:t>
                      </a:r>
                      <a:r>
                        <a:rPr lang="en" sz="2800" b="0" i="0" u="none" strike="noStrike" noProof="0">
                          <a:solidFill>
                            <a:srgbClr val="222222"/>
                          </a:solidFill>
                          <a:latin typeface="Calibri"/>
                        </a:rPr>
                        <a:t> </a:t>
                      </a:r>
                      <a:endParaRPr lang="en-US" sz="2800"/>
                    </a:p>
                    <a:p>
                      <a:pPr marL="285750" lvl="0" indent="-285750" algn="l">
                        <a:lnSpc>
                          <a:spcPct val="100000"/>
                        </a:lnSpc>
                        <a:spcBef>
                          <a:spcPts val="0"/>
                        </a:spcBef>
                        <a:spcAft>
                          <a:spcPts val="0"/>
                        </a:spcAft>
                        <a:buFont typeface="Arial"/>
                        <a:buChar char="•"/>
                      </a:pPr>
                      <a:r>
                        <a:rPr lang="en" sz="2800" b="0" i="0" u="none" strike="noStrike" noProof="0">
                          <a:solidFill>
                            <a:srgbClr val="222222"/>
                          </a:solidFill>
                          <a:latin typeface="Calibri"/>
                        </a:rPr>
                        <a:t>North: Oct 24</a:t>
                      </a:r>
                      <a:r>
                        <a:rPr lang="en" sz="2800" b="0" i="0" u="none" strike="noStrike" baseline="30000" noProof="0">
                          <a:solidFill>
                            <a:srgbClr val="222222"/>
                          </a:solidFill>
                          <a:latin typeface="Calibri"/>
                        </a:rPr>
                        <a:t>th</a:t>
                      </a:r>
                      <a:r>
                        <a:rPr lang="en" sz="2800" b="0" i="0" u="none" strike="noStrike" noProof="0">
                          <a:solidFill>
                            <a:srgbClr val="222222"/>
                          </a:solidFill>
                          <a:latin typeface="Calibri"/>
                        </a:rPr>
                        <a:t>  and Jan 30</a:t>
                      </a:r>
                      <a:r>
                        <a:rPr lang="en" sz="2800" b="0" i="0" u="none" strike="noStrike" baseline="30000" noProof="0">
                          <a:solidFill>
                            <a:srgbClr val="222222"/>
                          </a:solidFill>
                          <a:latin typeface="Calibri"/>
                        </a:rPr>
                        <a:t>th</a:t>
                      </a:r>
                      <a:r>
                        <a:rPr lang="en" sz="2800" b="0" i="0" u="none" strike="noStrike" noProof="0">
                          <a:solidFill>
                            <a:srgbClr val="222222"/>
                          </a:solidFill>
                          <a:latin typeface="Calibri"/>
                        </a:rPr>
                        <a:t>  </a:t>
                      </a:r>
                      <a:endParaRPr lang="en-US" sz="2800"/>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54839259"/>
                  </a:ext>
                </a:extLst>
              </a:tr>
            </a:tbl>
          </a:graphicData>
        </a:graphic>
      </p:graphicFrame>
    </p:spTree>
    <p:extLst>
      <p:ext uri="{BB962C8B-B14F-4D97-AF65-F5344CB8AC3E}">
        <p14:creationId xmlns:p14="http://schemas.microsoft.com/office/powerpoint/2010/main" val="274001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836BF0-5236-4693-97CC-91F28189BB68}"/>
              </a:ext>
            </a:extLst>
          </p:cNvPr>
          <p:cNvSpPr>
            <a:spLocks noGrp="1"/>
          </p:cNvSpPr>
          <p:nvPr>
            <p:ph type="title"/>
          </p:nvPr>
        </p:nvSpPr>
        <p:spPr>
          <a:xfrm>
            <a:off x="1048753" y="192507"/>
            <a:ext cx="5045118" cy="2027227"/>
          </a:xfrm>
        </p:spPr>
        <p:txBody>
          <a:bodyPr vert="horz" lIns="91440" tIns="45720" rIns="91440" bIns="45720" rtlCol="0" anchor="t">
            <a:normAutofit/>
          </a:bodyPr>
          <a:lstStyle/>
          <a:p>
            <a:r>
              <a:rPr lang="en-US" sz="5400" b="1">
                <a:solidFill>
                  <a:srgbClr val="FFFFFF"/>
                </a:solidFill>
                <a:latin typeface="+mj-lt"/>
                <a:cs typeface="+mj-cs"/>
              </a:rPr>
              <a:t>Today’s Agenda</a:t>
            </a:r>
            <a:endParaRPr lang="en-US" sz="5400" b="1" kern="1200">
              <a:solidFill>
                <a:srgbClr val="FFFFFF"/>
              </a:solidFill>
              <a:latin typeface="+mj-lt"/>
              <a:ea typeface="Calibri Light"/>
              <a:cs typeface="Calibri Light"/>
            </a:endParaRPr>
          </a:p>
        </p:txBody>
      </p:sp>
      <p:graphicFrame>
        <p:nvGraphicFramePr>
          <p:cNvPr id="5" name="Content Placeholder 1" descr="DESE/DDS Residential Prevention Program​&#10;&#10;Special Education Updates​&#10;&#10;New IEP Update​&#10;&#10;General Supervision Updates​">
            <a:extLst>
              <a:ext uri="{FF2B5EF4-FFF2-40B4-BE49-F238E27FC236}">
                <a16:creationId xmlns:a16="http://schemas.microsoft.com/office/drawing/2014/main" id="{2B814884-79AF-D2D8-F0AC-939B6CE974C1}"/>
              </a:ext>
            </a:extLst>
          </p:cNvPr>
          <p:cNvGraphicFramePr>
            <a:graphicFrameLocks noGrp="1"/>
          </p:cNvGraphicFramePr>
          <p:nvPr>
            <p:ph idx="1"/>
            <p:extLst>
              <p:ext uri="{D42A27DB-BD31-4B8C-83A1-F6EECF244321}">
                <p14:modId xmlns:p14="http://schemas.microsoft.com/office/powerpoint/2010/main" val="93808682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5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713678" y="446050"/>
            <a:ext cx="10515600" cy="1202820"/>
          </a:xfrm>
        </p:spPr>
        <p:txBody>
          <a:bodyPr vert="horz" lIns="91440" tIns="45720" rIns="91440" bIns="45720" rtlCol="0" anchor="ctr">
            <a:normAutofit fontScale="90000"/>
          </a:bodyPr>
          <a:lstStyle/>
          <a:p>
            <a:pPr algn="ctr"/>
            <a:r>
              <a:rPr lang="en-US" sz="5400" b="1">
                <a:latin typeface="+mn-lt"/>
                <a:cs typeface="+mj-cs"/>
              </a:rPr>
              <a:t>Special Education</a:t>
            </a:r>
            <a:r>
              <a:rPr lang="en-US" sz="5400" b="1" kern="1200">
                <a:effectLst/>
                <a:latin typeface="+mn-lt"/>
                <a:ea typeface="+mj-ea"/>
                <a:cs typeface="+mj-cs"/>
              </a:rPr>
              <a:t> Leaders Meetings</a:t>
            </a:r>
            <a:br>
              <a:rPr lang="en-US" sz="5400" b="1" kern="1200">
                <a:effectLst/>
                <a:latin typeface="+mn-lt"/>
                <a:ea typeface="+mj-ea"/>
                <a:cs typeface="+mj-cs"/>
              </a:rPr>
            </a:br>
            <a:r>
              <a:rPr lang="en-US" sz="5400" b="1">
                <a:effectLst/>
                <a:latin typeface="+mn-lt"/>
              </a:rPr>
              <a:t>2024-2025 </a:t>
            </a:r>
            <a:endParaRPr lang="en-US" sz="5100" kern="1200">
              <a:latin typeface="+mj-lt"/>
              <a:ea typeface="+mj-ea"/>
              <a:cs typeface="+mj-cs"/>
            </a:endParaRPr>
          </a:p>
        </p:txBody>
      </p:sp>
      <p:sp>
        <p:nvSpPr>
          <p:cNvPr id="5" name="TextBox 4">
            <a:extLst>
              <a:ext uri="{FF2B5EF4-FFF2-40B4-BE49-F238E27FC236}">
                <a16:creationId xmlns:a16="http://schemas.microsoft.com/office/drawing/2014/main" id="{15D72FAE-E9D9-4998-955B-CDF724199E15}"/>
              </a:ext>
            </a:extLst>
          </p:cNvPr>
          <p:cNvSpPr txBox="1"/>
          <p:nvPr/>
        </p:nvSpPr>
        <p:spPr>
          <a:xfrm>
            <a:off x="441064" y="2129883"/>
            <a:ext cx="10877424" cy="4410766"/>
          </a:xfrm>
          <a:prstGeom prst="rect">
            <a:avLst/>
          </a:prstGeom>
        </p:spPr>
        <p:txBody>
          <a:bodyPr vert="horz" lIns="91440" tIns="45720" rIns="91440" bIns="45720" rtlCol="0" anchor="ctr">
            <a:normAutofit/>
          </a:bodyPr>
          <a:lstStyle/>
          <a:p>
            <a:pPr marL="0" marR="0" lvl="1" indent="0" algn="ctr">
              <a:lnSpc>
                <a:spcPct val="90000"/>
              </a:lnSpc>
              <a:spcBef>
                <a:spcPts val="0"/>
              </a:spcBef>
              <a:spcAft>
                <a:spcPts val="600"/>
              </a:spcAft>
              <a:buNone/>
            </a:pPr>
            <a:r>
              <a:rPr lang="en-US" sz="2400">
                <a:effectLst/>
              </a:rPr>
              <a:t>September </a:t>
            </a:r>
            <a:r>
              <a:rPr lang="en-US" sz="2400"/>
              <a:t>13</a:t>
            </a:r>
            <a:r>
              <a:rPr lang="en-US" sz="2400">
                <a:effectLst/>
              </a:rPr>
              <a:t>, 2024 	11:00-12:00</a:t>
            </a:r>
            <a:endParaRPr lang="en-US" sz="2400">
              <a:effectLst/>
              <a:ea typeface="Calibri"/>
              <a:cs typeface="Calibri"/>
            </a:endParaRPr>
          </a:p>
          <a:p>
            <a:pPr marL="0" lvl="1" algn="ctr">
              <a:lnSpc>
                <a:spcPct val="90000"/>
              </a:lnSpc>
              <a:spcAft>
                <a:spcPts val="600"/>
              </a:spcAft>
            </a:pPr>
            <a:r>
              <a:rPr lang="en-US" sz="2400"/>
              <a:t>October 18, 2024 	</a:t>
            </a:r>
            <a:r>
              <a:rPr lang="en-US" sz="2400">
                <a:effectLst/>
              </a:rPr>
              <a:t>11:00-12:00</a:t>
            </a:r>
            <a:endParaRPr lang="en-US" sz="2400">
              <a:ea typeface="Calibri"/>
              <a:cs typeface="Calibri"/>
            </a:endParaRPr>
          </a:p>
          <a:p>
            <a:pPr marL="0" lvl="1" algn="ctr">
              <a:lnSpc>
                <a:spcPct val="90000"/>
              </a:lnSpc>
              <a:spcAft>
                <a:spcPts val="600"/>
              </a:spcAft>
            </a:pPr>
            <a:r>
              <a:rPr lang="en-US" sz="2400">
                <a:effectLst/>
              </a:rPr>
              <a:t>November 15, 2024 	11:00-12:00</a:t>
            </a:r>
            <a:endParaRPr lang="en-US" sz="2400">
              <a:effectLst/>
              <a:ea typeface="Calibri"/>
              <a:cs typeface="Calibri"/>
            </a:endParaRPr>
          </a:p>
          <a:p>
            <a:pPr marL="0" lvl="1" algn="ctr">
              <a:lnSpc>
                <a:spcPct val="90000"/>
              </a:lnSpc>
              <a:spcAft>
                <a:spcPts val="600"/>
              </a:spcAft>
            </a:pPr>
            <a:r>
              <a:rPr lang="en-US" sz="2400"/>
              <a:t>December 13, 2024 	</a:t>
            </a:r>
            <a:r>
              <a:rPr lang="en-US" sz="2400">
                <a:effectLst/>
              </a:rPr>
              <a:t>11:00-12:00</a:t>
            </a:r>
            <a:endParaRPr lang="en-US" sz="2400">
              <a:ea typeface="Calibri"/>
              <a:cs typeface="Calibri"/>
            </a:endParaRPr>
          </a:p>
          <a:p>
            <a:pPr marL="0" lvl="1" algn="ctr">
              <a:lnSpc>
                <a:spcPct val="90000"/>
              </a:lnSpc>
              <a:spcAft>
                <a:spcPts val="600"/>
              </a:spcAft>
            </a:pPr>
            <a:r>
              <a:rPr lang="en-US" sz="2400"/>
              <a:t>January 17, 2025 	</a:t>
            </a:r>
            <a:r>
              <a:rPr lang="en-US" sz="2400">
                <a:effectLst/>
              </a:rPr>
              <a:t>11:00-12:00</a:t>
            </a:r>
            <a:endParaRPr lang="en-US" sz="2400">
              <a:ea typeface="Calibri"/>
              <a:cs typeface="Calibri"/>
            </a:endParaRPr>
          </a:p>
          <a:p>
            <a:pPr marL="0" lvl="1" algn="ctr">
              <a:lnSpc>
                <a:spcPct val="90000"/>
              </a:lnSpc>
              <a:spcAft>
                <a:spcPts val="600"/>
              </a:spcAft>
            </a:pPr>
            <a:r>
              <a:rPr lang="en-US" sz="2400"/>
              <a:t>February 14, 2025 	</a:t>
            </a:r>
            <a:r>
              <a:rPr lang="en-US" sz="2400">
                <a:effectLst/>
              </a:rPr>
              <a:t>11:00-12:00</a:t>
            </a:r>
            <a:endParaRPr lang="en-US" sz="2400">
              <a:ea typeface="Calibri"/>
              <a:cs typeface="Calibri"/>
            </a:endParaRPr>
          </a:p>
          <a:p>
            <a:pPr marL="0" lvl="1" algn="ctr">
              <a:lnSpc>
                <a:spcPct val="90000"/>
              </a:lnSpc>
              <a:spcAft>
                <a:spcPts val="600"/>
              </a:spcAft>
            </a:pPr>
            <a:r>
              <a:rPr lang="en-US" sz="2400"/>
              <a:t>March 14, 2025 	</a:t>
            </a:r>
            <a:r>
              <a:rPr lang="en-US" sz="2400">
                <a:effectLst/>
              </a:rPr>
              <a:t>11:00-12:00</a:t>
            </a:r>
            <a:endParaRPr lang="en-US" sz="2400">
              <a:ea typeface="Calibri"/>
              <a:cs typeface="Calibri"/>
            </a:endParaRPr>
          </a:p>
          <a:p>
            <a:pPr marL="0" marR="0" lvl="1" indent="0" algn="ctr">
              <a:lnSpc>
                <a:spcPct val="90000"/>
              </a:lnSpc>
              <a:spcBef>
                <a:spcPts val="0"/>
              </a:spcBef>
              <a:spcAft>
                <a:spcPts val="600"/>
              </a:spcAft>
              <a:buNone/>
            </a:pPr>
            <a:r>
              <a:rPr lang="en-US" sz="2400"/>
              <a:t>April 18, 2025		</a:t>
            </a:r>
            <a:r>
              <a:rPr lang="en-US" sz="2400">
                <a:effectLst/>
              </a:rPr>
              <a:t>11:00-12:00</a:t>
            </a:r>
            <a:endParaRPr lang="en-US" sz="2400">
              <a:effectLst/>
              <a:ea typeface="Calibri"/>
              <a:cs typeface="Calibri"/>
            </a:endParaRPr>
          </a:p>
          <a:p>
            <a:pPr marL="0" lvl="1" algn="ctr">
              <a:lnSpc>
                <a:spcPct val="90000"/>
              </a:lnSpc>
              <a:spcAft>
                <a:spcPts val="600"/>
              </a:spcAft>
            </a:pPr>
            <a:r>
              <a:rPr lang="en-US" sz="2400"/>
              <a:t>May 16, 2025 		</a:t>
            </a:r>
            <a:r>
              <a:rPr lang="en-US" sz="2400">
                <a:effectLst/>
              </a:rPr>
              <a:t>11:00-12:00</a:t>
            </a:r>
            <a:endParaRPr lang="en-US" sz="2400">
              <a:ea typeface="Calibri"/>
              <a:cs typeface="Calibri"/>
            </a:endParaRPr>
          </a:p>
          <a:p>
            <a:pPr marL="0" lvl="1" algn="ctr">
              <a:lnSpc>
                <a:spcPct val="90000"/>
              </a:lnSpc>
              <a:spcAft>
                <a:spcPts val="600"/>
              </a:spcAft>
            </a:pPr>
            <a:r>
              <a:rPr lang="en-US" sz="2400"/>
              <a:t>June 13, 2025 		</a:t>
            </a:r>
            <a:r>
              <a:rPr lang="en-US" sz="2400">
                <a:effectLst/>
              </a:rPr>
              <a:t>11:00-12:00</a:t>
            </a:r>
          </a:p>
          <a:p>
            <a:pPr marL="0" lvl="1">
              <a:lnSpc>
                <a:spcPct val="90000"/>
              </a:lnSpc>
              <a:spcAft>
                <a:spcPts val="600"/>
              </a:spcAft>
            </a:pPr>
            <a:endParaRPr lang="en-US" sz="2000"/>
          </a:p>
        </p:txBody>
      </p:sp>
    </p:spTree>
    <p:extLst>
      <p:ext uri="{BB962C8B-B14F-4D97-AF65-F5344CB8AC3E}">
        <p14:creationId xmlns:p14="http://schemas.microsoft.com/office/powerpoint/2010/main" val="3967293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p:txBody>
          <a:bodyPr/>
          <a:lstStyle/>
          <a:p>
            <a:pPr algn="ctr"/>
            <a:r>
              <a:rPr lang="en-US" b="1">
                <a:latin typeface="Calibri"/>
                <a:ea typeface="Calibri"/>
                <a:cs typeface="Arial"/>
              </a:rPr>
              <a:t>New IEP Updates</a:t>
            </a:r>
          </a:p>
        </p:txBody>
      </p:sp>
    </p:spTree>
    <p:extLst>
      <p:ext uri="{BB962C8B-B14F-4D97-AF65-F5344CB8AC3E}">
        <p14:creationId xmlns:p14="http://schemas.microsoft.com/office/powerpoint/2010/main" val="495461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4E23-F409-4691-84CD-C0C52AD3F0C7}"/>
              </a:ext>
            </a:extLst>
          </p:cNvPr>
          <p:cNvSpPr>
            <a:spLocks noGrp="1"/>
          </p:cNvSpPr>
          <p:nvPr>
            <p:ph type="ctrTitle"/>
          </p:nvPr>
        </p:nvSpPr>
        <p:spPr/>
        <p:txBody>
          <a:bodyPr>
            <a:normAutofit fontScale="90000"/>
          </a:bodyPr>
          <a:lstStyle/>
          <a:p>
            <a:pPr algn="l"/>
            <a:r>
              <a:rPr lang="en-US">
                <a:solidFill>
                  <a:schemeClr val="bg1"/>
                </a:solidFill>
                <a:latin typeface="Segoe UI"/>
                <a:cs typeface="Arial"/>
              </a:rPr>
              <a:t>IEP Improvement Process Timeline</a:t>
            </a:r>
            <a:endParaRPr lang="ru-RU">
              <a:solidFill>
                <a:schemeClr val="bg1"/>
              </a:solidFill>
              <a:latin typeface="Segoe UI"/>
              <a:cs typeface="Arial"/>
            </a:endParaRPr>
          </a:p>
        </p:txBody>
      </p:sp>
      <p:pic>
        <p:nvPicPr>
          <p:cNvPr id="1028" name="Picture 4" descr="Massachusetts IEP Improvement Project Logo">
            <a:extLst>
              <a:ext uri="{FF2B5EF4-FFF2-40B4-BE49-F238E27FC236}">
                <a16:creationId xmlns:a16="http://schemas.microsoft.com/office/drawing/2014/main" id="{ABB40AE7-EB71-CE73-82F6-FCCE91854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49" y="228131"/>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CFA04035-833F-47A3-9B42-8D3A786CD66E}"/>
              </a:ext>
            </a:extLst>
          </p:cNvPr>
          <p:cNvSpPr>
            <a:spLocks noGrp="1"/>
          </p:cNvSpPr>
          <p:nvPr>
            <p:ph type="body" sz="quarter" idx="14"/>
          </p:nvPr>
        </p:nvSpPr>
        <p:spPr>
          <a:xfrm>
            <a:off x="941656" y="2478673"/>
            <a:ext cx="1819332" cy="450850"/>
          </a:xfrm>
        </p:spPr>
        <p:txBody>
          <a:bodyPr/>
          <a:lstStyle/>
          <a:p>
            <a:r>
              <a:rPr lang="en-US" sz="2400">
                <a:solidFill>
                  <a:schemeClr val="tx1"/>
                </a:solidFill>
              </a:rPr>
              <a:t>Winter 2023</a:t>
            </a:r>
          </a:p>
        </p:txBody>
      </p:sp>
      <p:sp>
        <p:nvSpPr>
          <p:cNvPr id="9" name="Text Placeholder 8">
            <a:extLst>
              <a:ext uri="{FF2B5EF4-FFF2-40B4-BE49-F238E27FC236}">
                <a16:creationId xmlns:a16="http://schemas.microsoft.com/office/drawing/2014/main" id="{D627327C-3A41-4D1E-A5CE-D0A5F3281206}"/>
              </a:ext>
            </a:extLst>
          </p:cNvPr>
          <p:cNvSpPr>
            <a:spLocks noGrp="1"/>
          </p:cNvSpPr>
          <p:nvPr>
            <p:ph type="body" sz="quarter" idx="19"/>
          </p:nvPr>
        </p:nvSpPr>
        <p:spPr/>
        <p:txBody>
          <a:bodyPr/>
          <a:lstStyle/>
          <a:p>
            <a:r>
              <a:rPr lang="en-US" sz="2800">
                <a:solidFill>
                  <a:schemeClr val="accent1">
                    <a:lumMod val="75000"/>
                  </a:schemeClr>
                </a:solidFill>
              </a:rPr>
              <a:t>Finalize Forms and Tech Specs</a:t>
            </a:r>
          </a:p>
        </p:txBody>
      </p:sp>
      <p:sp>
        <p:nvSpPr>
          <p:cNvPr id="5" name="Text Placeholder 4">
            <a:extLst>
              <a:ext uri="{FF2B5EF4-FFF2-40B4-BE49-F238E27FC236}">
                <a16:creationId xmlns:a16="http://schemas.microsoft.com/office/drawing/2014/main" id="{2B969FF3-8FFE-4E02-8E2A-BEDDF86909EC}"/>
              </a:ext>
            </a:extLst>
          </p:cNvPr>
          <p:cNvSpPr>
            <a:spLocks noGrp="1"/>
          </p:cNvSpPr>
          <p:nvPr>
            <p:ph type="body" sz="quarter" idx="15"/>
          </p:nvPr>
        </p:nvSpPr>
        <p:spPr/>
        <p:txBody>
          <a:bodyPr/>
          <a:lstStyle/>
          <a:p>
            <a:r>
              <a:rPr lang="en-US" sz="2400">
                <a:solidFill>
                  <a:schemeClr val="tx1"/>
                </a:solidFill>
              </a:rPr>
              <a:t>Spring 2023</a:t>
            </a:r>
            <a:endParaRPr lang="ru-RU" sz="2400">
              <a:solidFill>
                <a:schemeClr val="tx1"/>
              </a:solidFill>
            </a:endParaRPr>
          </a:p>
        </p:txBody>
      </p:sp>
      <p:sp>
        <p:nvSpPr>
          <p:cNvPr id="10" name="Text Placeholder 9">
            <a:extLst>
              <a:ext uri="{FF2B5EF4-FFF2-40B4-BE49-F238E27FC236}">
                <a16:creationId xmlns:a16="http://schemas.microsoft.com/office/drawing/2014/main" id="{CD850A20-E11B-4BD8-8CD9-BF9B430BE6E0}"/>
              </a:ext>
            </a:extLst>
          </p:cNvPr>
          <p:cNvSpPr>
            <a:spLocks noGrp="1"/>
          </p:cNvSpPr>
          <p:nvPr>
            <p:ph type="body" sz="quarter" idx="20"/>
          </p:nvPr>
        </p:nvSpPr>
        <p:spPr/>
        <p:txBody>
          <a:bodyPr/>
          <a:lstStyle/>
          <a:p>
            <a:r>
              <a:rPr lang="en-US" sz="2800">
                <a:solidFill>
                  <a:schemeClr val="accent1">
                    <a:lumMod val="75000"/>
                  </a:schemeClr>
                </a:solidFill>
              </a:rPr>
              <a:t>Initial Training for Schools and Districts</a:t>
            </a:r>
            <a:endParaRPr lang="ru-RU" sz="2800">
              <a:solidFill>
                <a:schemeClr val="accent1">
                  <a:lumMod val="75000"/>
                </a:schemeClr>
              </a:solidFill>
            </a:endParaRPr>
          </a:p>
        </p:txBody>
      </p:sp>
      <p:sp>
        <p:nvSpPr>
          <p:cNvPr id="6" name="Text Placeholder 5">
            <a:extLst>
              <a:ext uri="{FF2B5EF4-FFF2-40B4-BE49-F238E27FC236}">
                <a16:creationId xmlns:a16="http://schemas.microsoft.com/office/drawing/2014/main" id="{1EB50FA0-8BDD-46C8-99F1-A2927A8655F8}"/>
              </a:ext>
            </a:extLst>
          </p:cNvPr>
          <p:cNvSpPr>
            <a:spLocks noGrp="1"/>
          </p:cNvSpPr>
          <p:nvPr>
            <p:ph type="body" sz="quarter" idx="16"/>
          </p:nvPr>
        </p:nvSpPr>
        <p:spPr>
          <a:xfrm>
            <a:off x="5153989" y="2494006"/>
            <a:ext cx="2077062" cy="450850"/>
          </a:xfrm>
        </p:spPr>
        <p:txBody>
          <a:bodyPr/>
          <a:lstStyle/>
          <a:p>
            <a:r>
              <a:rPr lang="en-US" sz="2400">
                <a:solidFill>
                  <a:schemeClr val="tx1"/>
                </a:solidFill>
              </a:rPr>
              <a:t>SY 23-24</a:t>
            </a:r>
          </a:p>
        </p:txBody>
      </p:sp>
      <p:sp>
        <p:nvSpPr>
          <p:cNvPr id="11" name="Text Placeholder 10">
            <a:extLst>
              <a:ext uri="{FF2B5EF4-FFF2-40B4-BE49-F238E27FC236}">
                <a16:creationId xmlns:a16="http://schemas.microsoft.com/office/drawing/2014/main" id="{7BE427F9-9DA3-442F-9E6F-54A21B401D50}"/>
              </a:ext>
            </a:extLst>
          </p:cNvPr>
          <p:cNvSpPr>
            <a:spLocks noGrp="1"/>
          </p:cNvSpPr>
          <p:nvPr>
            <p:ph type="body" sz="quarter" idx="21"/>
          </p:nvPr>
        </p:nvSpPr>
        <p:spPr/>
        <p:txBody>
          <a:bodyPr/>
          <a:lstStyle/>
          <a:p>
            <a:r>
              <a:rPr lang="en-US" sz="2800">
                <a:solidFill>
                  <a:schemeClr val="accent1">
                    <a:lumMod val="75000"/>
                  </a:schemeClr>
                </a:solidFill>
              </a:rPr>
              <a:t>Continued Training and Technical Assistance </a:t>
            </a:r>
            <a:endParaRPr lang="ru-RU" sz="2800">
              <a:solidFill>
                <a:schemeClr val="accent1">
                  <a:lumMod val="75000"/>
                </a:schemeClr>
              </a:solidFill>
            </a:endParaRPr>
          </a:p>
        </p:txBody>
      </p:sp>
      <p:sp>
        <p:nvSpPr>
          <p:cNvPr id="7" name="Text Placeholder 6">
            <a:extLst>
              <a:ext uri="{FF2B5EF4-FFF2-40B4-BE49-F238E27FC236}">
                <a16:creationId xmlns:a16="http://schemas.microsoft.com/office/drawing/2014/main" id="{53D9E183-E0BA-4EFB-909C-B21CDB329817}"/>
              </a:ext>
            </a:extLst>
          </p:cNvPr>
          <p:cNvSpPr>
            <a:spLocks noGrp="1"/>
          </p:cNvSpPr>
          <p:nvPr>
            <p:ph type="body" sz="quarter" idx="17"/>
          </p:nvPr>
        </p:nvSpPr>
        <p:spPr>
          <a:xfrm>
            <a:off x="7231051" y="2489256"/>
            <a:ext cx="1697037" cy="450850"/>
          </a:xfrm>
        </p:spPr>
        <p:txBody>
          <a:bodyPr/>
          <a:lstStyle/>
          <a:p>
            <a:r>
              <a:rPr lang="en-US" sz="2400">
                <a:solidFill>
                  <a:schemeClr val="tx1"/>
                </a:solidFill>
              </a:rPr>
              <a:t>Fall 2023</a:t>
            </a:r>
          </a:p>
        </p:txBody>
      </p:sp>
      <p:sp>
        <p:nvSpPr>
          <p:cNvPr id="12" name="Text Placeholder 11">
            <a:extLst>
              <a:ext uri="{FF2B5EF4-FFF2-40B4-BE49-F238E27FC236}">
                <a16:creationId xmlns:a16="http://schemas.microsoft.com/office/drawing/2014/main" id="{245462CD-F97C-4BB7-AF35-E94CC365952F}"/>
              </a:ext>
            </a:extLst>
          </p:cNvPr>
          <p:cNvSpPr>
            <a:spLocks noGrp="1"/>
          </p:cNvSpPr>
          <p:nvPr>
            <p:ph type="body" sz="quarter" idx="22"/>
          </p:nvPr>
        </p:nvSpPr>
        <p:spPr/>
        <p:txBody>
          <a:bodyPr/>
          <a:lstStyle/>
          <a:p>
            <a:r>
              <a:rPr lang="en-US" sz="2800">
                <a:solidFill>
                  <a:schemeClr val="accent1">
                    <a:lumMod val="75000"/>
                  </a:schemeClr>
                </a:solidFill>
              </a:rPr>
              <a:t>Initial Adoption (at discretion of schools and districts)</a:t>
            </a:r>
            <a:endParaRPr lang="ru-RU" sz="2800">
              <a:solidFill>
                <a:schemeClr val="accent1">
                  <a:lumMod val="75000"/>
                </a:schemeClr>
              </a:solidFill>
            </a:endParaRPr>
          </a:p>
        </p:txBody>
      </p:sp>
      <p:sp>
        <p:nvSpPr>
          <p:cNvPr id="8" name="Text Placeholder 7">
            <a:extLst>
              <a:ext uri="{FF2B5EF4-FFF2-40B4-BE49-F238E27FC236}">
                <a16:creationId xmlns:a16="http://schemas.microsoft.com/office/drawing/2014/main" id="{6D2C7FD2-2A48-41BD-B107-E8DDA37CB1E0}"/>
              </a:ext>
            </a:extLst>
          </p:cNvPr>
          <p:cNvSpPr>
            <a:spLocks noGrp="1"/>
          </p:cNvSpPr>
          <p:nvPr>
            <p:ph type="body" sz="quarter" idx="18"/>
          </p:nvPr>
        </p:nvSpPr>
        <p:spPr/>
        <p:txBody>
          <a:bodyPr/>
          <a:lstStyle/>
          <a:p>
            <a:r>
              <a:rPr lang="en-US" sz="2400">
                <a:solidFill>
                  <a:schemeClr val="tx1"/>
                </a:solidFill>
              </a:rPr>
              <a:t>Fall 2024</a:t>
            </a:r>
            <a:endParaRPr lang="ru-RU" sz="2400">
              <a:solidFill>
                <a:schemeClr val="tx1"/>
              </a:solidFill>
            </a:endParaRPr>
          </a:p>
        </p:txBody>
      </p:sp>
      <p:sp>
        <p:nvSpPr>
          <p:cNvPr id="13" name="Text Placeholder 12">
            <a:extLst>
              <a:ext uri="{FF2B5EF4-FFF2-40B4-BE49-F238E27FC236}">
                <a16:creationId xmlns:a16="http://schemas.microsoft.com/office/drawing/2014/main" id="{81F78730-06AC-4CBB-B56A-013A42F5F6EC}"/>
              </a:ext>
            </a:extLst>
          </p:cNvPr>
          <p:cNvSpPr>
            <a:spLocks noGrp="1"/>
          </p:cNvSpPr>
          <p:nvPr>
            <p:ph type="body" sz="quarter" idx="23"/>
          </p:nvPr>
        </p:nvSpPr>
        <p:spPr>
          <a:xfrm>
            <a:off x="9310247" y="3176106"/>
            <a:ext cx="2388267" cy="450850"/>
          </a:xfrm>
        </p:spPr>
        <p:txBody>
          <a:bodyPr/>
          <a:lstStyle/>
          <a:p>
            <a:r>
              <a:rPr lang="en-US" sz="2800">
                <a:solidFill>
                  <a:schemeClr val="accent1">
                    <a:lumMod val="75000"/>
                  </a:schemeClr>
                </a:solidFill>
              </a:rPr>
              <a:t>Full Adoption Statewide</a:t>
            </a:r>
          </a:p>
          <a:p>
            <a:r>
              <a:rPr lang="en-US" sz="2800">
                <a:solidFill>
                  <a:schemeClr val="accent2"/>
                </a:solidFill>
              </a:rPr>
              <a:t>NEW!</a:t>
            </a:r>
          </a:p>
          <a:p>
            <a:r>
              <a:rPr lang="en-US" sz="2800">
                <a:solidFill>
                  <a:schemeClr val="accent2"/>
                </a:solidFill>
              </a:rPr>
              <a:t>Thanksgiving</a:t>
            </a:r>
            <a:endParaRPr lang="ru-RU" sz="2800">
              <a:solidFill>
                <a:schemeClr val="accent2"/>
              </a:solidFill>
            </a:endParaRPr>
          </a:p>
        </p:txBody>
      </p:sp>
    </p:spTree>
    <p:extLst>
      <p:ext uri="{BB962C8B-B14F-4D97-AF65-F5344CB8AC3E}">
        <p14:creationId xmlns:p14="http://schemas.microsoft.com/office/powerpoint/2010/main" val="1102222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5AE7AD-2F0E-80A3-6C66-A0D75CD24505}"/>
              </a:ext>
            </a:extLst>
          </p:cNvPr>
          <p:cNvSpPr>
            <a:spLocks noGrp="1"/>
          </p:cNvSpPr>
          <p:nvPr>
            <p:ph type="title"/>
          </p:nvPr>
        </p:nvSpPr>
        <p:spPr>
          <a:xfrm>
            <a:off x="838200" y="365126"/>
            <a:ext cx="10515600" cy="1042852"/>
          </a:xfrm>
        </p:spPr>
        <p:txBody>
          <a:bodyPr vert="horz" lIns="91440" tIns="45720" rIns="91440" bIns="45720" rtlCol="0" anchor="ctr">
            <a:normAutofit/>
          </a:bodyPr>
          <a:lstStyle/>
          <a:p>
            <a:r>
              <a:rPr lang="en-US" b="1" kern="1200">
                <a:latin typeface="Calibri"/>
                <a:ea typeface="Calibri"/>
                <a:cs typeface="Arial"/>
              </a:rPr>
              <a:t>Updated IEP Forms</a:t>
            </a:r>
          </a:p>
        </p:txBody>
      </p:sp>
      <p:sp>
        <p:nvSpPr>
          <p:cNvPr id="5" name="Rectangle 2">
            <a:extLst>
              <a:ext uri="{FF2B5EF4-FFF2-40B4-BE49-F238E27FC236}">
                <a16:creationId xmlns:a16="http://schemas.microsoft.com/office/drawing/2014/main" id="{7FAB034F-2D80-8748-7142-8D856FB803B9}"/>
              </a:ext>
            </a:extLst>
          </p:cNvPr>
          <p:cNvSpPr>
            <a:spLocks noChangeArrowheads="1"/>
          </p:cNvSpPr>
          <p:nvPr/>
        </p:nvSpPr>
        <p:spPr bwMode="auto">
          <a:xfrm>
            <a:off x="312822" y="1985211"/>
            <a:ext cx="5684754" cy="450766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fontScale="92500" lnSpcReduction="10000"/>
          </a:bodyPr>
          <a:lstStyle/>
          <a:p>
            <a:pPr marL="228600" marR="0" lvl="0" indent="-228600" fontAlgn="base">
              <a:lnSpc>
                <a:spcPct val="90000"/>
              </a:lnSpc>
              <a:spcBef>
                <a:spcPts val="1000"/>
              </a:spcBef>
              <a:spcAft>
                <a:spcPct val="0"/>
              </a:spcAft>
              <a:buClrTx/>
              <a:buSzTx/>
              <a:buFont typeface="Arial" panose="020B0604020202020204" pitchFamily="34" charset="0"/>
              <a:buChar char="•"/>
              <a:tabLst/>
            </a:pPr>
            <a:endParaRPr lang="en-US" altLang="en-US" sz="700" b="0" i="0" u="none" strike="noStrike" cap="none" normalizeH="0" baseline="0">
              <a:ln>
                <a:noFill/>
              </a:ln>
              <a:effectLst/>
              <a:latin typeface="Calibri"/>
              <a:ea typeface="Calibri"/>
              <a:cs typeface="Arial" panose="020B0604020202020204" pitchFamily="34" charset="0"/>
            </a:endParaRPr>
          </a:p>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en-US" altLang="en-US" sz="1900" b="1" i="0" u="none" strike="noStrike" cap="none" normalizeH="0" baseline="0">
                <a:ln>
                  <a:noFill/>
                </a:ln>
                <a:effectLst/>
                <a:cs typeface="Arial"/>
                <a:hlinkClick r:id="rId3">
                  <a:extLst>
                    <a:ext uri="{A12FA001-AC4F-418D-AE19-62706E023703}">
                      <ahyp:hlinkClr xmlns:ahyp="http://schemas.microsoft.com/office/drawing/2018/hyperlinkcolor" val="tx"/>
                    </a:ext>
                  </a:extLst>
                </a:hlinkClick>
              </a:rPr>
              <a:t>Administrative Data Sheet</a:t>
            </a:r>
            <a:r>
              <a:rPr kumimoji="0" lang="en-US" altLang="en-US" sz="1900" b="0" i="0" u="none" strike="noStrike" cap="none" normalizeH="0" baseline="0">
                <a:ln>
                  <a:noFill/>
                </a:ln>
                <a:effectLst/>
                <a:cs typeface="Arial"/>
              </a:rPr>
              <a:t> — Revised 6/14/2023</a:t>
            </a:r>
            <a:endParaRPr lang="en-US" altLang="en-US" sz="1900" b="0" i="0" u="none" strike="noStrike" cap="none" normalizeH="0" baseline="0">
              <a:ln>
                <a:noFill/>
              </a:ln>
              <a:effectLst/>
              <a:ea typeface="Calibri"/>
              <a:cs typeface="Arial"/>
            </a:endParaRPr>
          </a:p>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en-US" altLang="en-US" sz="1900" b="1" i="0" u="none" strike="noStrike" cap="none" normalizeH="0" baseline="0">
                <a:ln>
                  <a:noFill/>
                </a:ln>
                <a:effectLst/>
                <a:cs typeface="Arial"/>
                <a:hlinkClick r:id="rId4">
                  <a:extLst>
                    <a:ext uri="{A12FA001-AC4F-418D-AE19-62706E023703}">
                      <ahyp:hlinkClr xmlns:ahyp="http://schemas.microsoft.com/office/drawing/2018/hyperlinkcolor" val="tx"/>
                    </a:ext>
                  </a:extLst>
                </a:hlinkClick>
              </a:rPr>
              <a:t>Individualized Education Program (IEP) Form</a:t>
            </a:r>
            <a:r>
              <a:rPr kumimoji="0" lang="en-US" altLang="en-US" sz="1900" b="0" i="0" u="none" strike="noStrike" cap="none" normalizeH="0" baseline="0">
                <a:ln>
                  <a:noFill/>
                </a:ln>
                <a:effectLst/>
                <a:cs typeface="Arial"/>
              </a:rPr>
              <a:t> — Revised </a:t>
            </a:r>
            <a:r>
              <a:rPr lang="en-US" altLang="en-US" sz="1900">
                <a:cs typeface="Arial"/>
              </a:rPr>
              <a:t>1</a:t>
            </a:r>
            <a:r>
              <a:rPr kumimoji="0" lang="en-US" altLang="en-US" sz="1900" b="0" i="0" u="none" strike="noStrike" cap="none" normalizeH="0" baseline="0">
                <a:ln>
                  <a:noFill/>
                </a:ln>
                <a:effectLst/>
                <a:cs typeface="Arial"/>
              </a:rPr>
              <a:t>/</a:t>
            </a:r>
            <a:r>
              <a:rPr lang="en-US" altLang="en-US" sz="1900">
                <a:cs typeface="Arial"/>
              </a:rPr>
              <a:t>23</a:t>
            </a:r>
            <a:r>
              <a:rPr kumimoji="0" lang="en-US" altLang="en-US" sz="1900" b="0" i="0" u="none" strike="noStrike" cap="none" normalizeH="0" baseline="0">
                <a:ln>
                  <a:noFill/>
                </a:ln>
                <a:effectLst/>
                <a:cs typeface="Arial"/>
              </a:rPr>
              <a:t>/2024</a:t>
            </a:r>
            <a:endParaRPr lang="en-US" altLang="en-US" sz="1900" b="0" i="0" u="none" strike="noStrike" cap="none" normalizeH="0" baseline="0">
              <a:ln>
                <a:noFill/>
              </a:ln>
              <a:effectLst/>
              <a:ea typeface="Calibri"/>
              <a:cs typeface="Arial"/>
            </a:endParaRPr>
          </a:p>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en-US" altLang="en-US" sz="1900" b="1" i="0" u="none" strike="noStrike" cap="none" normalizeH="0" baseline="0">
                <a:ln>
                  <a:noFill/>
                </a:ln>
                <a:effectLst/>
                <a:cs typeface="Arial"/>
                <a:hlinkClick r:id="rId5">
                  <a:extLst>
                    <a:ext uri="{A12FA001-AC4F-418D-AE19-62706E023703}">
                      <ahyp:hlinkClr xmlns:ahyp="http://schemas.microsoft.com/office/drawing/2018/hyperlinkcolor" val="tx"/>
                    </a:ext>
                  </a:extLst>
                </a:hlinkClick>
              </a:rPr>
              <a:t>IEP Meeting Invitation</a:t>
            </a:r>
            <a:r>
              <a:rPr kumimoji="0" lang="en-US" altLang="en-US" sz="1900" b="0" i="0" u="none" strike="noStrike" cap="none" normalizeH="0" baseline="0">
                <a:ln>
                  <a:noFill/>
                </a:ln>
                <a:effectLst/>
                <a:cs typeface="Arial"/>
              </a:rPr>
              <a:t> — Revised 5/15/2023</a:t>
            </a:r>
            <a:endParaRPr lang="en-US" altLang="en-US" sz="1900" b="0" i="0" u="none" strike="noStrike" cap="none" normalizeH="0" baseline="0">
              <a:ln>
                <a:noFill/>
              </a:ln>
              <a:effectLst/>
              <a:ea typeface="Calibri"/>
              <a:cs typeface="Arial"/>
            </a:endParaRPr>
          </a:p>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en-US" altLang="en-US" sz="1900" b="1" i="0" u="none" strike="noStrike" cap="none" normalizeH="0" baseline="0">
                <a:ln>
                  <a:noFill/>
                </a:ln>
                <a:effectLst/>
                <a:cs typeface="Arial"/>
                <a:hlinkClick r:id="rId6">
                  <a:extLst>
                    <a:ext uri="{A12FA001-AC4F-418D-AE19-62706E023703}">
                      <ahyp:hlinkClr xmlns:ahyp="http://schemas.microsoft.com/office/drawing/2018/hyperlinkcolor" val="tx"/>
                    </a:ext>
                  </a:extLst>
                </a:hlinkClick>
              </a:rPr>
              <a:t>Attendance Sheet—Special Education Team Meeting</a:t>
            </a:r>
            <a:r>
              <a:rPr kumimoji="0" lang="en-US" altLang="en-US" sz="1900" b="0" i="0" u="none" strike="noStrike" cap="none" normalizeH="0" baseline="0">
                <a:ln>
                  <a:noFill/>
                </a:ln>
                <a:effectLst/>
                <a:cs typeface="Arial"/>
              </a:rPr>
              <a:t> — Revised 2/7/2024</a:t>
            </a:r>
            <a:endParaRPr lang="en-US" altLang="en-US" sz="1900" b="0" i="0" u="none" strike="noStrike" cap="none" normalizeH="0" baseline="0">
              <a:ln>
                <a:noFill/>
              </a:ln>
              <a:effectLst/>
              <a:ea typeface="Calibri"/>
              <a:cs typeface="Arial"/>
            </a:endParaRPr>
          </a:p>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en-US" altLang="en-US" sz="1900" b="1" i="0" u="none" strike="noStrike" cap="none" normalizeH="0" baseline="0">
                <a:ln>
                  <a:noFill/>
                </a:ln>
                <a:effectLst/>
                <a:cs typeface="Arial"/>
                <a:hlinkClick r:id="rId7">
                  <a:extLst>
                    <a:ext uri="{A12FA001-AC4F-418D-AE19-62706E023703}">
                      <ahyp:hlinkClr xmlns:ahyp="http://schemas.microsoft.com/office/drawing/2018/hyperlinkcolor" val="tx"/>
                    </a:ext>
                  </a:extLst>
                </a:hlinkClick>
              </a:rPr>
              <a:t>Educational Environment and Placement: aged 3 to 5</a:t>
            </a:r>
            <a:r>
              <a:rPr kumimoji="0" lang="en-US" altLang="en-US" sz="1900" b="0" i="0" u="none" strike="noStrike" cap="none" normalizeH="0" baseline="0">
                <a:ln>
                  <a:noFill/>
                </a:ln>
                <a:effectLst/>
                <a:cs typeface="Arial"/>
              </a:rPr>
              <a:t> — Revised 2/7/2024</a:t>
            </a:r>
            <a:endParaRPr lang="en-US" altLang="en-US" sz="1900" b="0" i="0" u="none" strike="noStrike" cap="none" normalizeH="0" baseline="0">
              <a:ln>
                <a:noFill/>
              </a:ln>
              <a:effectLst/>
              <a:ea typeface="Calibri"/>
              <a:cs typeface="Arial"/>
            </a:endParaRPr>
          </a:p>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en-US" altLang="en-US" sz="1900" b="1" i="0" u="none" strike="noStrike" cap="none" normalizeH="0" baseline="0">
                <a:ln>
                  <a:noFill/>
                </a:ln>
                <a:effectLst/>
                <a:cs typeface="Arial"/>
                <a:hlinkClick r:id="rId8">
                  <a:extLst>
                    <a:ext uri="{A12FA001-AC4F-418D-AE19-62706E023703}">
                      <ahyp:hlinkClr xmlns:ahyp="http://schemas.microsoft.com/office/drawing/2018/hyperlinkcolor" val="tx"/>
                    </a:ext>
                  </a:extLst>
                </a:hlinkClick>
              </a:rPr>
              <a:t>Educational Environment and Placement: aged 5 (enrolled in kindergarten) and aged 6 through 21</a:t>
            </a:r>
            <a:r>
              <a:rPr kumimoji="0" lang="en-US" altLang="en-US" sz="1900" b="0" i="0" u="none" strike="noStrike" cap="none" normalizeH="0" baseline="0">
                <a:ln>
                  <a:noFill/>
                </a:ln>
                <a:effectLst/>
                <a:cs typeface="Arial"/>
              </a:rPr>
              <a:t> — Revised 2/7/2024</a:t>
            </a:r>
            <a:endParaRPr lang="en-US" altLang="en-US" sz="1900" b="0" i="0" u="none" strike="noStrike" cap="none" normalizeH="0" baseline="0">
              <a:ln>
                <a:noFill/>
              </a:ln>
              <a:effectLst/>
              <a:ea typeface="Calibri"/>
              <a:cs typeface="Arial"/>
            </a:endParaRPr>
          </a:p>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en-US" altLang="en-US" sz="1900" b="1" i="0" u="none" strike="noStrike" cap="none" normalizeH="0" baseline="0">
                <a:ln>
                  <a:noFill/>
                </a:ln>
                <a:effectLst/>
                <a:cs typeface="Arial"/>
                <a:hlinkClick r:id="rId9">
                  <a:extLst>
                    <a:ext uri="{A12FA001-AC4F-418D-AE19-62706E023703}">
                      <ahyp:hlinkClr xmlns:ahyp="http://schemas.microsoft.com/office/drawing/2018/hyperlinkcolor" val="tx"/>
                    </a:ext>
                  </a:extLst>
                </a:hlinkClick>
              </a:rPr>
              <a:t>Evaluation Consent Form—Attachment to Notice of Proposed School District Action</a:t>
            </a:r>
            <a:r>
              <a:rPr kumimoji="0" lang="en-US" altLang="en-US" sz="1900" b="0" i="0" u="none" strike="noStrike" cap="none" normalizeH="0" baseline="0">
                <a:ln>
                  <a:noFill/>
                </a:ln>
                <a:effectLst/>
                <a:cs typeface="Arial"/>
              </a:rPr>
              <a:t> — Revised 2/7/2024</a:t>
            </a:r>
            <a:endParaRPr lang="en-US" altLang="en-US" sz="1900" b="0" i="0" u="none" strike="noStrike" cap="none" normalizeH="0" baseline="0">
              <a:ln>
                <a:noFill/>
              </a:ln>
              <a:effectLst/>
              <a:ea typeface="Calibri"/>
              <a:cs typeface="Arial"/>
            </a:endParaRPr>
          </a:p>
          <a:p>
            <a:pPr marL="228600" marR="0" lvl="0" indent="-228600" fontAlgn="base">
              <a:lnSpc>
                <a:spcPct val="90000"/>
              </a:lnSpc>
              <a:spcBef>
                <a:spcPts val="1000"/>
              </a:spcBef>
              <a:spcAft>
                <a:spcPct val="0"/>
              </a:spcAft>
              <a:buClrTx/>
              <a:buSzTx/>
              <a:buFont typeface="Arial" panose="020B0604020202020204" pitchFamily="34" charset="0"/>
              <a:buChar char="•"/>
              <a:tabLst/>
            </a:pPr>
            <a:br>
              <a:rPr lang="en-US" altLang="en-US" sz="700" b="0" i="0" u="none" strike="noStrike" cap="none" normalizeH="0" baseline="0">
                <a:ln>
                  <a:noFill/>
                </a:ln>
                <a:effectLst/>
                <a:latin typeface="Arial" panose="020B0604020202020204" pitchFamily="34" charset="0"/>
                <a:cs typeface="Arial" panose="020B0604020202020204" pitchFamily="34" charset="0"/>
              </a:rPr>
            </a:br>
            <a:endParaRPr lang="en-US" altLang="en-US" sz="700" b="0" i="0" u="none" strike="noStrike" cap="none" normalizeH="0" baseline="0">
              <a:ln>
                <a:noFill/>
              </a:ln>
              <a:effectLst/>
              <a:latin typeface="Calibri"/>
              <a:ea typeface="Calibri"/>
              <a:cs typeface="Arial" panose="020B0604020202020204" pitchFamily="34" charset="0"/>
            </a:endParaRPr>
          </a:p>
        </p:txBody>
      </p:sp>
      <p:sp>
        <p:nvSpPr>
          <p:cNvPr id="14" name="Content Placeholder 4">
            <a:extLst>
              <a:ext uri="{FF2B5EF4-FFF2-40B4-BE49-F238E27FC236}">
                <a16:creationId xmlns:a16="http://schemas.microsoft.com/office/drawing/2014/main" id="{07A90ECE-21DF-1356-204D-88D24B5F80B0}"/>
              </a:ext>
            </a:extLst>
          </p:cNvPr>
          <p:cNvSpPr>
            <a:spLocks noGrp="1"/>
          </p:cNvSpPr>
          <p:nvPr>
            <p:ph sz="quarter" idx="4"/>
          </p:nvPr>
        </p:nvSpPr>
        <p:spPr>
          <a:xfrm>
            <a:off x="6172199" y="1806652"/>
            <a:ext cx="5684753" cy="4686221"/>
          </a:xfrm>
        </p:spPr>
        <p:txBody>
          <a:bodyPr vert="horz" lIns="91440" tIns="45720" rIns="91440" bIns="45720" rtlCol="0" anchor="t">
            <a:normAutofit/>
          </a:bodyPr>
          <a:lstStyle/>
          <a:p>
            <a:pPr lvl="0" fontAlgn="base">
              <a:spcAft>
                <a:spcPct val="0"/>
              </a:spcAft>
            </a:pPr>
            <a:r>
              <a:rPr lang="en-US" altLang="en-US" sz="1800" b="1">
                <a:latin typeface="+mn-lt"/>
                <a:cs typeface="Arial"/>
                <a:hlinkClick r:id="rId10">
                  <a:extLst>
                    <a:ext uri="{A12FA001-AC4F-418D-AE19-62706E023703}">
                      <ahyp:hlinkClr xmlns:ahyp="http://schemas.microsoft.com/office/drawing/2018/hyperlinkcolor" val="tx"/>
                    </a:ext>
                  </a:extLst>
                </a:hlinkClick>
              </a:rPr>
              <a:t>Extended Evaluation Form</a:t>
            </a:r>
            <a:r>
              <a:rPr lang="en-US" altLang="en-US" sz="1800">
                <a:latin typeface="+mn-lt"/>
                <a:cs typeface="Arial"/>
              </a:rPr>
              <a:t> — Revised 2/7/2024</a:t>
            </a:r>
            <a:endParaRPr lang="en-US" altLang="en-US" sz="1800">
              <a:latin typeface="+mn-lt"/>
              <a:ea typeface="Calibri"/>
              <a:cs typeface="Arial"/>
            </a:endParaRPr>
          </a:p>
          <a:p>
            <a:pPr lvl="0" fontAlgn="base">
              <a:spcAft>
                <a:spcPct val="0"/>
              </a:spcAft>
            </a:pPr>
            <a:r>
              <a:rPr lang="en-US" altLang="en-US" sz="1800" b="1">
                <a:latin typeface="+mn-lt"/>
                <a:cs typeface="Arial"/>
                <a:hlinkClick r:id="rId11">
                  <a:extLst>
                    <a:ext uri="{A12FA001-AC4F-418D-AE19-62706E023703}">
                      <ahyp:hlinkClr xmlns:ahyp="http://schemas.microsoft.com/office/drawing/2018/hyperlinkcolor" val="tx"/>
                    </a:ext>
                  </a:extLst>
                </a:hlinkClick>
              </a:rPr>
              <a:t>Individualized Education Program (IEP) Amendment</a:t>
            </a:r>
            <a:r>
              <a:rPr lang="en-US" altLang="en-US" sz="1800">
                <a:latin typeface="+mn-lt"/>
                <a:cs typeface="Arial"/>
              </a:rPr>
              <a:t> — Revised 2/7/2024</a:t>
            </a:r>
            <a:endParaRPr lang="en-US" altLang="en-US" sz="1800">
              <a:latin typeface="+mn-lt"/>
              <a:ea typeface="Calibri"/>
              <a:cs typeface="Arial"/>
            </a:endParaRPr>
          </a:p>
          <a:p>
            <a:pPr lvl="0" fontAlgn="base">
              <a:spcAft>
                <a:spcPct val="0"/>
              </a:spcAft>
            </a:pPr>
            <a:r>
              <a:rPr lang="en-US" altLang="en-US" sz="1800" b="1">
                <a:latin typeface="+mn-lt"/>
                <a:cs typeface="Arial"/>
                <a:hlinkClick r:id="rId12">
                  <a:extLst>
                    <a:ext uri="{A12FA001-AC4F-418D-AE19-62706E023703}">
                      <ahyp:hlinkClr xmlns:ahyp="http://schemas.microsoft.com/office/drawing/2018/hyperlinkcolor" val="tx"/>
                    </a:ext>
                  </a:extLst>
                </a:hlinkClick>
              </a:rPr>
              <a:t>Level of Need: aged 3 through 21</a:t>
            </a:r>
            <a:r>
              <a:rPr lang="en-US" altLang="en-US" sz="1800">
                <a:latin typeface="+mn-lt"/>
                <a:cs typeface="Arial"/>
              </a:rPr>
              <a:t> — Revised 2/7/2024</a:t>
            </a:r>
            <a:endParaRPr lang="en-US" altLang="en-US" sz="1800">
              <a:latin typeface="+mn-lt"/>
              <a:ea typeface="Calibri"/>
              <a:cs typeface="Arial"/>
            </a:endParaRPr>
          </a:p>
          <a:p>
            <a:pPr lvl="0" fontAlgn="base">
              <a:spcAft>
                <a:spcPct val="0"/>
              </a:spcAft>
            </a:pPr>
            <a:r>
              <a:rPr lang="en-US" altLang="en-US" sz="1800" b="1">
                <a:latin typeface="+mn-lt"/>
                <a:cs typeface="Arial"/>
                <a:hlinkClick r:id="rId13">
                  <a:extLst>
                    <a:ext uri="{A12FA001-AC4F-418D-AE19-62706E023703}">
                      <ahyp:hlinkClr xmlns:ahyp="http://schemas.microsoft.com/office/drawing/2018/hyperlinkcolor" val="tx"/>
                    </a:ext>
                  </a:extLst>
                </a:hlinkClick>
              </a:rPr>
              <a:t>Notice of Proposed School District Action</a:t>
            </a:r>
            <a:r>
              <a:rPr lang="en-US" altLang="en-US" sz="1800">
                <a:latin typeface="+mn-lt"/>
                <a:cs typeface="Arial"/>
              </a:rPr>
              <a:t> — Revised 2/7/2024</a:t>
            </a:r>
            <a:endParaRPr lang="en-US" altLang="en-US" sz="1800">
              <a:latin typeface="+mn-lt"/>
              <a:ea typeface="Calibri"/>
              <a:cs typeface="Arial"/>
            </a:endParaRPr>
          </a:p>
          <a:p>
            <a:pPr lvl="0" fontAlgn="base">
              <a:spcAft>
                <a:spcPct val="0"/>
              </a:spcAft>
            </a:pPr>
            <a:r>
              <a:rPr lang="en-US" altLang="en-US" sz="1800" b="1">
                <a:latin typeface="+mn-lt"/>
                <a:cs typeface="Arial"/>
                <a:hlinkClick r:id="rId14">
                  <a:extLst>
                    <a:ext uri="{A12FA001-AC4F-418D-AE19-62706E023703}">
                      <ahyp:hlinkClr xmlns:ahyp="http://schemas.microsoft.com/office/drawing/2018/hyperlinkcolor" val="tx"/>
                    </a:ext>
                  </a:extLst>
                </a:hlinkClick>
              </a:rPr>
              <a:t>Notice of School District Refusal to Act</a:t>
            </a:r>
            <a:r>
              <a:rPr lang="en-US" altLang="en-US" sz="1800">
                <a:latin typeface="+mn-lt"/>
                <a:cs typeface="Arial"/>
              </a:rPr>
              <a:t> — Revised 2/7/2024</a:t>
            </a:r>
            <a:endParaRPr lang="en-US" altLang="en-US" sz="1800">
              <a:latin typeface="+mn-lt"/>
              <a:ea typeface="Calibri"/>
              <a:cs typeface="Arial"/>
            </a:endParaRPr>
          </a:p>
          <a:p>
            <a:pPr lvl="0" fontAlgn="base">
              <a:spcAft>
                <a:spcPct val="0"/>
              </a:spcAft>
            </a:pPr>
            <a:r>
              <a:rPr lang="en-US" altLang="en-US" sz="1800" b="1">
                <a:latin typeface="+mn-lt"/>
                <a:cs typeface="Arial"/>
                <a:hlinkClick r:id="rId15">
                  <a:extLst>
                    <a:ext uri="{A12FA001-AC4F-418D-AE19-62706E023703}">
                      <ahyp:hlinkClr xmlns:ahyp="http://schemas.microsoft.com/office/drawing/2018/hyperlinkcolor" val="tx"/>
                    </a:ext>
                  </a:extLst>
                </a:hlinkClick>
              </a:rPr>
              <a:t>Placement Consent Form: aged 3 to 5</a:t>
            </a:r>
            <a:r>
              <a:rPr lang="en-US" altLang="en-US" sz="1800">
                <a:latin typeface="+mn-lt"/>
                <a:cs typeface="Arial"/>
              </a:rPr>
              <a:t> — Revised 2/7/2024</a:t>
            </a:r>
            <a:endParaRPr lang="en-US" altLang="en-US" sz="1800">
              <a:latin typeface="+mn-lt"/>
              <a:ea typeface="Calibri"/>
              <a:cs typeface="Arial"/>
            </a:endParaRPr>
          </a:p>
          <a:p>
            <a:pPr lvl="0" fontAlgn="base">
              <a:spcAft>
                <a:spcPct val="0"/>
              </a:spcAft>
            </a:pPr>
            <a:r>
              <a:rPr lang="en-US" altLang="en-US" sz="1800" b="1">
                <a:latin typeface="+mn-lt"/>
                <a:cs typeface="Arial"/>
                <a:hlinkClick r:id="rId16">
                  <a:extLst>
                    <a:ext uri="{A12FA001-AC4F-418D-AE19-62706E023703}">
                      <ahyp:hlinkClr xmlns:ahyp="http://schemas.microsoft.com/office/drawing/2018/hyperlinkcolor" val="tx"/>
                    </a:ext>
                  </a:extLst>
                </a:hlinkClick>
              </a:rPr>
              <a:t>Placement Consent Form: aged 5 (enrolled in kindergarten) and aged 6 through 21</a:t>
            </a:r>
            <a:r>
              <a:rPr lang="en-US" altLang="en-US" sz="1800">
                <a:latin typeface="+mn-lt"/>
                <a:cs typeface="Arial"/>
              </a:rPr>
              <a:t> — Revised 2/7/2024</a:t>
            </a:r>
            <a:endParaRPr lang="en-US" altLang="en-US" sz="1800">
              <a:latin typeface="+mn-lt"/>
              <a:ea typeface="Calibri"/>
              <a:cs typeface="Arial"/>
            </a:endParaRPr>
          </a:p>
          <a:p>
            <a:pPr lvl="0" fontAlgn="base">
              <a:spcAft>
                <a:spcPct val="0"/>
              </a:spcAft>
            </a:pPr>
            <a:r>
              <a:rPr lang="en-US" altLang="en-US" sz="1800" b="1">
                <a:latin typeface="+mn-lt"/>
                <a:cs typeface="Arial"/>
                <a:hlinkClick r:id="rId17">
                  <a:extLst>
                    <a:ext uri="{A12FA001-AC4F-418D-AE19-62706E023703}">
                      <ahyp:hlinkClr xmlns:ahyp="http://schemas.microsoft.com/office/drawing/2018/hyperlinkcolor" val="tx"/>
                    </a:ext>
                  </a:extLst>
                </a:hlinkClick>
              </a:rPr>
              <a:t>Special Education Eligibility—Initial and Reevaluation Determination</a:t>
            </a:r>
            <a:r>
              <a:rPr lang="en-US" altLang="en-US" sz="1800">
                <a:latin typeface="+mn-lt"/>
                <a:cs typeface="Arial"/>
              </a:rPr>
              <a:t> — Revised 2/7/2024</a:t>
            </a:r>
            <a:endParaRPr lang="en-US" altLang="en-US" sz="1800">
              <a:latin typeface="+mn-lt"/>
              <a:ea typeface="Calibri"/>
              <a:cs typeface="Arial"/>
            </a:endParaRPr>
          </a:p>
          <a:p>
            <a:endParaRPr lang="en-US">
              <a:latin typeface="Calibri"/>
              <a:ea typeface="Calibri"/>
            </a:endParaRPr>
          </a:p>
        </p:txBody>
      </p:sp>
    </p:spTree>
    <p:extLst>
      <p:ext uri="{BB962C8B-B14F-4D97-AF65-F5344CB8AC3E}">
        <p14:creationId xmlns:p14="http://schemas.microsoft.com/office/powerpoint/2010/main" val="1748585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6F47F66-AB85-CD4C-B594-2B8DAC270ACA}"/>
              </a:ext>
            </a:extLst>
          </p:cNvPr>
          <p:cNvSpPr>
            <a:spLocks noGrp="1"/>
          </p:cNvSpPr>
          <p:nvPr>
            <p:ph idx="1"/>
          </p:nvPr>
        </p:nvSpPr>
        <p:spPr>
          <a:xfrm>
            <a:off x="355002" y="2086984"/>
            <a:ext cx="10998798" cy="4405890"/>
          </a:xfrm>
        </p:spPr>
        <p:txBody>
          <a:bodyPr vert="horz" lIns="91440" tIns="45720" rIns="91440" bIns="45720" rtlCol="0" anchor="t">
            <a:normAutofit lnSpcReduction="10000"/>
          </a:bodyPr>
          <a:lstStyle/>
          <a:p>
            <a:r>
              <a:rPr lang="en-US">
                <a:latin typeface="Calibri"/>
                <a:ea typeface="Calibri"/>
                <a:cs typeface="Arial"/>
              </a:rPr>
              <a:t>Technology </a:t>
            </a:r>
          </a:p>
          <a:p>
            <a:pPr lvl="1"/>
            <a:r>
              <a:rPr lang="en-US">
                <a:latin typeface="Calibri"/>
                <a:ea typeface="Calibri"/>
                <a:cs typeface="Arial"/>
              </a:rPr>
              <a:t>Including IEP Platforms</a:t>
            </a:r>
          </a:p>
          <a:p>
            <a:pPr lvl="1"/>
            <a:r>
              <a:rPr lang="en-US">
                <a:latin typeface="Calibri"/>
                <a:ea typeface="Calibri"/>
                <a:cs typeface="Arial"/>
              </a:rPr>
              <a:t>Access to the full IEP for parents</a:t>
            </a:r>
          </a:p>
          <a:p>
            <a:endParaRPr lang="en-US">
              <a:latin typeface="Calibri"/>
              <a:ea typeface="Calibri"/>
              <a:cs typeface="Arial"/>
            </a:endParaRPr>
          </a:p>
          <a:p>
            <a:r>
              <a:rPr lang="en-US">
                <a:latin typeface="Calibri"/>
                <a:ea typeface="Calibri"/>
                <a:cs typeface="Arial"/>
              </a:rPr>
              <a:t>Plan for getting started (Example: Starting with Initials and Reevaluations)</a:t>
            </a:r>
          </a:p>
          <a:p>
            <a:endParaRPr lang="en-US">
              <a:latin typeface="Calibri"/>
              <a:ea typeface="Calibri"/>
              <a:cs typeface="Arial"/>
            </a:endParaRPr>
          </a:p>
          <a:p>
            <a:r>
              <a:rPr lang="en-US">
                <a:latin typeface="Calibri"/>
                <a:ea typeface="Calibri"/>
                <a:cs typeface="Arial"/>
              </a:rPr>
              <a:t>Preparation for IEP Team meetings </a:t>
            </a:r>
          </a:p>
          <a:p>
            <a:pPr marL="0" indent="0">
              <a:buNone/>
            </a:pPr>
            <a:endParaRPr lang="en-US">
              <a:latin typeface="Calibri"/>
              <a:ea typeface="Calibri"/>
              <a:cs typeface="Arial"/>
            </a:endParaRPr>
          </a:p>
          <a:p>
            <a:r>
              <a:rPr lang="en-US">
                <a:latin typeface="Calibri"/>
                <a:ea typeface="Calibri"/>
                <a:cs typeface="Arial"/>
              </a:rPr>
              <a:t>Ongoing Professional Development</a:t>
            </a:r>
          </a:p>
        </p:txBody>
      </p:sp>
      <p:sp>
        <p:nvSpPr>
          <p:cNvPr id="7" name="Title 6">
            <a:extLst>
              <a:ext uri="{FF2B5EF4-FFF2-40B4-BE49-F238E27FC236}">
                <a16:creationId xmlns:a16="http://schemas.microsoft.com/office/drawing/2014/main" id="{F8F586F8-AD3D-599A-5CA0-CEEE224C0129}"/>
              </a:ext>
            </a:extLst>
          </p:cNvPr>
          <p:cNvSpPr>
            <a:spLocks noGrp="1"/>
          </p:cNvSpPr>
          <p:nvPr>
            <p:ph type="title"/>
          </p:nvPr>
        </p:nvSpPr>
        <p:spPr/>
        <p:txBody>
          <a:bodyPr/>
          <a:lstStyle/>
          <a:p>
            <a:pPr algn="ctr"/>
            <a:r>
              <a:rPr lang="en-US">
                <a:latin typeface="Calibri"/>
                <a:ea typeface="Calibri"/>
                <a:cs typeface="Arial"/>
              </a:rPr>
              <a:t>Implementing the New IEP </a:t>
            </a:r>
          </a:p>
        </p:txBody>
      </p:sp>
    </p:spTree>
    <p:extLst>
      <p:ext uri="{BB962C8B-B14F-4D97-AF65-F5344CB8AC3E}">
        <p14:creationId xmlns:p14="http://schemas.microsoft.com/office/powerpoint/2010/main" val="632206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2B7B2E-BBD7-FF2F-474D-A1B9FDCACB1A}"/>
              </a:ext>
            </a:extLst>
          </p:cNvPr>
          <p:cNvSpPr>
            <a:spLocks noGrp="1"/>
          </p:cNvSpPr>
          <p:nvPr>
            <p:ph type="title"/>
          </p:nvPr>
        </p:nvSpPr>
        <p:spPr/>
        <p:txBody>
          <a:bodyPr>
            <a:normAutofit fontScale="90000"/>
          </a:bodyPr>
          <a:lstStyle/>
          <a:p>
            <a:pPr algn="ctr"/>
            <a:r>
              <a:rPr lang="en-US">
                <a:latin typeface="Calibri"/>
                <a:ea typeface="Calibri"/>
                <a:cs typeface="Arial"/>
              </a:rPr>
              <a:t>IEP Improvement Implementation Assistance Grant</a:t>
            </a:r>
          </a:p>
        </p:txBody>
      </p:sp>
      <p:sp>
        <p:nvSpPr>
          <p:cNvPr id="2" name="Content Placeholder 1">
            <a:extLst>
              <a:ext uri="{FF2B5EF4-FFF2-40B4-BE49-F238E27FC236}">
                <a16:creationId xmlns:a16="http://schemas.microsoft.com/office/drawing/2014/main" id="{263B8CE8-2851-7999-FA45-A2A2D5B7BDA2}"/>
              </a:ext>
            </a:extLst>
          </p:cNvPr>
          <p:cNvSpPr>
            <a:spLocks noGrp="1"/>
          </p:cNvSpPr>
          <p:nvPr>
            <p:ph idx="1"/>
          </p:nvPr>
        </p:nvSpPr>
        <p:spPr/>
        <p:txBody>
          <a:bodyPr vert="horz" lIns="91440" tIns="45720" rIns="91440" bIns="45720" rtlCol="0" anchor="t">
            <a:normAutofit/>
          </a:bodyPr>
          <a:lstStyle/>
          <a:p>
            <a:pPr marL="0" indent="0">
              <a:buNone/>
            </a:pPr>
            <a:endParaRPr lang="en-US">
              <a:latin typeface="Calibri"/>
              <a:ea typeface="Calibri"/>
            </a:endParaRPr>
          </a:p>
          <a:p>
            <a:r>
              <a:rPr lang="en-US">
                <a:latin typeface="Calibri"/>
                <a:ea typeface="Calibri"/>
                <a:cs typeface="Arial"/>
              </a:rPr>
              <a:t>FY2024 Grants (fund code 274) must be expended by September 30, 2024</a:t>
            </a:r>
          </a:p>
          <a:p>
            <a:r>
              <a:rPr lang="en-US">
                <a:latin typeface="Calibri"/>
                <a:ea typeface="Calibri"/>
                <a:cs typeface="Arial"/>
              </a:rPr>
              <a:t>New Grant opportunity is </a:t>
            </a:r>
            <a:r>
              <a:rPr lang="en-US">
                <a:solidFill>
                  <a:srgbClr val="C00000"/>
                </a:solidFill>
                <a:latin typeface="Calibri"/>
                <a:ea typeface="Calibri"/>
                <a:cs typeface="Arial"/>
              </a:rPr>
              <a:t>coming soon!</a:t>
            </a:r>
          </a:p>
        </p:txBody>
      </p:sp>
    </p:spTree>
    <p:extLst>
      <p:ext uri="{BB962C8B-B14F-4D97-AF65-F5344CB8AC3E}">
        <p14:creationId xmlns:p14="http://schemas.microsoft.com/office/powerpoint/2010/main" val="661633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4744725" y="2400350"/>
            <a:ext cx="2130157" cy="1282907"/>
          </a:xfrm>
        </p:spPr>
        <p:txBody>
          <a:bodyPr vert="horz" lIns="91440" tIns="45720" rIns="91440" bIns="45720" rtlCol="0" anchor="t">
            <a:normAutofit/>
          </a:bodyPr>
          <a:lstStyle/>
          <a:p>
            <a:pPr algn="r"/>
            <a:r>
              <a:rPr lang="en-US" sz="8000" b="1" kern="1200">
                <a:solidFill>
                  <a:schemeClr val="accent1"/>
                </a:solidFill>
                <a:latin typeface="+mj-lt"/>
                <a:ea typeface="+mj-ea"/>
                <a:cs typeface="+mj-cs"/>
              </a:rPr>
              <a:t>Q&amp;</a:t>
            </a:r>
            <a:r>
              <a:rPr lang="en-US" sz="8000" b="1">
                <a:solidFill>
                  <a:schemeClr val="accent1"/>
                </a:solidFill>
                <a:latin typeface="+mj-lt"/>
                <a:cs typeface="+mj-cs"/>
              </a:rPr>
              <a:t>A</a:t>
            </a:r>
            <a:endParaRPr lang="en-US" sz="8000" b="1" kern="1200">
              <a:solidFill>
                <a:schemeClr val="accent1"/>
              </a:solidFill>
              <a:latin typeface="+mj-lt"/>
              <a:ea typeface="Calibri Light"/>
              <a:cs typeface="Calibri Light"/>
            </a:endParaRPr>
          </a:p>
        </p:txBody>
      </p:sp>
    </p:spTree>
    <p:extLst>
      <p:ext uri="{BB962C8B-B14F-4D97-AF65-F5344CB8AC3E}">
        <p14:creationId xmlns:p14="http://schemas.microsoft.com/office/powerpoint/2010/main" val="208276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p:txBody>
          <a:bodyPr/>
          <a:lstStyle/>
          <a:p>
            <a:pPr algn="ctr"/>
            <a:r>
              <a:rPr lang="en-US" b="1">
                <a:latin typeface="Calibri"/>
                <a:ea typeface="Calibri"/>
                <a:cs typeface="Arial"/>
              </a:rPr>
              <a:t>General Supervision Updates</a:t>
            </a:r>
          </a:p>
        </p:txBody>
      </p:sp>
    </p:spTree>
    <p:extLst>
      <p:ext uri="{BB962C8B-B14F-4D97-AF65-F5344CB8AC3E}">
        <p14:creationId xmlns:p14="http://schemas.microsoft.com/office/powerpoint/2010/main" val="232331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general supervision &quot;puzzle pieces.&quot; 8 pieces in total, interlocking, with the following words on each piece: fiscal management, integrated monitoring, sustaining compliance and improvement, implementation of policies and procedures, technical assistance and professional development, dispute resolution, data, and SPP/APR.">
            <a:extLst>
              <a:ext uri="{FF2B5EF4-FFF2-40B4-BE49-F238E27FC236}">
                <a16:creationId xmlns:a16="http://schemas.microsoft.com/office/drawing/2014/main" id="{90DD1DA5-6180-6DD3-3BC0-709F47BF0F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68" b="19278"/>
          <a:stretch/>
        </p:blipFill>
        <p:spPr bwMode="auto">
          <a:xfrm>
            <a:off x="293819" y="467577"/>
            <a:ext cx="11604361" cy="5231474"/>
          </a:xfrm>
          <a:prstGeom prst="rect">
            <a:avLst/>
          </a:prstGeom>
          <a:solidFill>
            <a:srgbClr val="FFFFFF"/>
          </a:solidFill>
        </p:spPr>
      </p:pic>
      <p:sp>
        <p:nvSpPr>
          <p:cNvPr id="2" name="Title 1">
            <a:extLst>
              <a:ext uri="{FF2B5EF4-FFF2-40B4-BE49-F238E27FC236}">
                <a16:creationId xmlns:a16="http://schemas.microsoft.com/office/drawing/2014/main" id="{DE01C282-9AD3-F31E-672E-749A9F3A4276}"/>
              </a:ext>
            </a:extLst>
          </p:cNvPr>
          <p:cNvSpPr>
            <a:spLocks noGrp="1"/>
          </p:cNvSpPr>
          <p:nvPr>
            <p:ph type="title" idx="4294967295"/>
          </p:nvPr>
        </p:nvSpPr>
        <p:spPr/>
        <p:txBody>
          <a:bodyPr/>
          <a:lstStyle/>
          <a:p>
            <a:r>
              <a:rPr lang="en-US" dirty="0"/>
              <a:t>.</a:t>
            </a:r>
          </a:p>
        </p:txBody>
      </p:sp>
    </p:spTree>
    <p:extLst>
      <p:ext uri="{BB962C8B-B14F-4D97-AF65-F5344CB8AC3E}">
        <p14:creationId xmlns:p14="http://schemas.microsoft.com/office/powerpoint/2010/main" val="245581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Autofit/>
          </a:bodyPr>
          <a:lstStyle/>
          <a:p>
            <a:pPr algn="ctr"/>
            <a:r>
              <a:rPr lang="en-US" sz="3600" b="1">
                <a:latin typeface="Segoe UI"/>
                <a:cs typeface="Arial"/>
              </a:rPr>
              <a:t>Special Education Priorities</a:t>
            </a:r>
            <a:br>
              <a:rPr lang="en-US" sz="3600" b="1">
                <a:latin typeface="Segoe UI"/>
                <a:cs typeface="Arial"/>
              </a:rPr>
            </a:br>
            <a:r>
              <a:rPr lang="en-US" sz="3600" b="1">
                <a:latin typeface="Segoe UI"/>
                <a:cs typeface="Arial"/>
              </a:rPr>
              <a:t>2024-2025</a:t>
            </a:r>
            <a:endParaRPr lang="en-US" sz="3600" b="1">
              <a:latin typeface="Segoe UI"/>
            </a:endParaRP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extLst>
              <p:ext uri="{D42A27DB-BD31-4B8C-83A1-F6EECF244321}">
                <p14:modId xmlns:p14="http://schemas.microsoft.com/office/powerpoint/2010/main" val="3068925614"/>
              </p:ext>
            </p:extLst>
          </p:nvPr>
        </p:nvGraphicFramePr>
        <p:xfrm>
          <a:off x="838200" y="2051277"/>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02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B80922-0FD9-2EDF-FCE4-565F4094FF49}"/>
              </a:ext>
            </a:extLst>
          </p:cNvPr>
          <p:cNvSpPr>
            <a:spLocks noGrp="1"/>
          </p:cNvSpPr>
          <p:nvPr>
            <p:ph type="title"/>
          </p:nvPr>
        </p:nvSpPr>
        <p:spPr>
          <a:xfrm>
            <a:off x="821168" y="996950"/>
            <a:ext cx="3932237" cy="1600200"/>
          </a:xfrm>
        </p:spPr>
        <p:txBody>
          <a:bodyPr anchor="t">
            <a:normAutofit/>
          </a:bodyPr>
          <a:lstStyle/>
          <a:p>
            <a:pPr algn="ctr"/>
            <a:r>
              <a:rPr lang="en-US" b="1" dirty="0">
                <a:latin typeface="Calibri"/>
                <a:ea typeface="Calibri"/>
                <a:cs typeface="Arial"/>
              </a:rPr>
              <a:t>OASES Integrated Monitoring Procedures</a:t>
            </a:r>
          </a:p>
        </p:txBody>
      </p:sp>
      <p:pic>
        <p:nvPicPr>
          <p:cNvPr id="11" name="Picture 10" descr="A logo for a school">
            <a:extLst>
              <a:ext uri="{FF2B5EF4-FFF2-40B4-BE49-F238E27FC236}">
                <a16:creationId xmlns:a16="http://schemas.microsoft.com/office/drawing/2014/main" id="{14469119-ADC8-79E4-26CA-69278012A1B6}"/>
              </a:ext>
            </a:extLst>
          </p:cNvPr>
          <p:cNvPicPr>
            <a:picLocks noChangeAspect="1"/>
          </p:cNvPicPr>
          <p:nvPr/>
        </p:nvPicPr>
        <p:blipFill>
          <a:blip r:embed="rId3"/>
          <a:stretch>
            <a:fillRect/>
          </a:stretch>
        </p:blipFill>
        <p:spPr>
          <a:xfrm>
            <a:off x="5471861" y="1524803"/>
            <a:ext cx="6172200" cy="4212525"/>
          </a:xfrm>
          <a:prstGeom prst="rect">
            <a:avLst/>
          </a:prstGeom>
          <a:noFill/>
        </p:spPr>
      </p:pic>
      <p:sp>
        <p:nvSpPr>
          <p:cNvPr id="16" name="Text Placeholder 3">
            <a:extLst>
              <a:ext uri="{FF2B5EF4-FFF2-40B4-BE49-F238E27FC236}">
                <a16:creationId xmlns:a16="http://schemas.microsoft.com/office/drawing/2014/main" id="{FAD0A8FA-82E8-E83D-1401-51D4625AFF97}"/>
              </a:ext>
            </a:extLst>
          </p:cNvPr>
          <p:cNvSpPr>
            <a:spLocks noGrp="1"/>
          </p:cNvSpPr>
          <p:nvPr>
            <p:ph type="body" sz="half" idx="2"/>
          </p:nvPr>
        </p:nvSpPr>
        <p:spPr>
          <a:xfrm>
            <a:off x="102712" y="2409537"/>
            <a:ext cx="5080476" cy="3915063"/>
          </a:xfrm>
        </p:spPr>
        <p:txBody>
          <a:bodyPr vert="horz" lIns="91440" tIns="45720" rIns="91440" bIns="45720" rtlCol="0" anchor="t">
            <a:normAutofit fontScale="55000" lnSpcReduction="20000"/>
          </a:bodyPr>
          <a:lstStyle/>
          <a:p>
            <a:r>
              <a:rPr lang="en-US" sz="4200" kern="100">
                <a:effectLst/>
                <a:latin typeface="Calibri"/>
                <a:ea typeface="Aptos" panose="020B0004020202020204" pitchFamily="34" charset="0"/>
                <a:cs typeface="Arial"/>
              </a:rPr>
              <a:t>Today, the Department of Elementary and Secondary Education (DESE) is releasing and posting on its website updated procedures for the </a:t>
            </a:r>
            <a:r>
              <a:rPr lang="en-US" sz="4200" u="sng" kern="100">
                <a:solidFill>
                  <a:srgbClr val="467886"/>
                </a:solidFill>
                <a:effectLst/>
                <a:latin typeface="Calibri"/>
                <a:ea typeface="Aptos" panose="020B0004020202020204" pitchFamily="34" charset="0"/>
                <a:cs typeface="Arial"/>
                <a:hlinkClick r:id="rId4"/>
              </a:rPr>
              <a:t>Office of Approved Special Education Schools (OASES)</a:t>
            </a:r>
            <a:r>
              <a:rPr lang="en-US" sz="4200" kern="100">
                <a:effectLst/>
                <a:latin typeface="Calibri"/>
                <a:ea typeface="Aptos" panose="020B0004020202020204" pitchFamily="34" charset="0"/>
                <a:cs typeface="Arial"/>
              </a:rPr>
              <a:t> as part of its continuous efforts to improve its system of general supervision. The Department previously released (April 5, 2024) and posted on its website updated procedures for the </a:t>
            </a:r>
            <a:r>
              <a:rPr lang="en-US" sz="4200" u="sng" kern="100">
                <a:solidFill>
                  <a:srgbClr val="467886"/>
                </a:solidFill>
                <a:effectLst/>
                <a:latin typeface="Calibri"/>
                <a:ea typeface="Aptos" panose="020B0004020202020204" pitchFamily="34" charset="0"/>
                <a:cs typeface="Arial"/>
                <a:hlinkClick r:id="rId5"/>
              </a:rPr>
              <a:t>Problem Resolution System Office</a:t>
            </a:r>
            <a:r>
              <a:rPr lang="en-US" sz="4200" kern="100">
                <a:effectLst/>
                <a:latin typeface="Calibri"/>
                <a:ea typeface="Aptos" panose="020B0004020202020204" pitchFamily="34" charset="0"/>
                <a:cs typeface="Arial"/>
              </a:rPr>
              <a:t> (PRS) and </a:t>
            </a:r>
            <a:r>
              <a:rPr lang="en-US" sz="4200" u="sng" kern="100">
                <a:solidFill>
                  <a:srgbClr val="467886"/>
                </a:solidFill>
                <a:effectLst/>
                <a:latin typeface="Calibri"/>
                <a:ea typeface="Aptos" panose="020B0004020202020204" pitchFamily="34" charset="0"/>
                <a:cs typeface="Arial"/>
                <a:hlinkClick r:id="rId6"/>
              </a:rPr>
              <a:t>Public School Monitoring Office</a:t>
            </a:r>
            <a:r>
              <a:rPr lang="en-US" sz="4200" kern="100">
                <a:effectLst/>
                <a:latin typeface="Calibri"/>
                <a:ea typeface="Aptos" panose="020B0004020202020204" pitchFamily="34" charset="0"/>
                <a:cs typeface="Arial"/>
              </a:rPr>
              <a:t> (PSM).</a:t>
            </a:r>
          </a:p>
          <a:p>
            <a:endParaRPr lang="en-US">
              <a:latin typeface="Calibri"/>
              <a:ea typeface="Calibri"/>
            </a:endParaRPr>
          </a:p>
        </p:txBody>
      </p:sp>
    </p:spTree>
    <p:extLst>
      <p:ext uri="{BB962C8B-B14F-4D97-AF65-F5344CB8AC3E}">
        <p14:creationId xmlns:p14="http://schemas.microsoft.com/office/powerpoint/2010/main" val="3558986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7BAAF9-4F2C-301D-4A76-1220431F0F13}"/>
              </a:ext>
            </a:extLst>
          </p:cNvPr>
          <p:cNvSpPr>
            <a:spLocks noGrp="1"/>
          </p:cNvSpPr>
          <p:nvPr>
            <p:ph type="title"/>
          </p:nvPr>
        </p:nvSpPr>
        <p:spPr/>
        <p:txBody>
          <a:bodyPr>
            <a:normAutofit/>
          </a:bodyPr>
          <a:lstStyle/>
          <a:p>
            <a:r>
              <a:rPr lang="en-US" sz="3600" b="1">
                <a:latin typeface="Calibri"/>
                <a:ea typeface="Calibri"/>
                <a:cs typeface="Arial"/>
              </a:rPr>
              <a:t>Federal Grant Application: Conditions of Assistance</a:t>
            </a:r>
            <a:endParaRPr lang="en-US" b="1">
              <a:latin typeface="Calibri"/>
              <a:ea typeface="Calibri"/>
              <a:cs typeface="Arial"/>
            </a:endParaRPr>
          </a:p>
        </p:txBody>
      </p:sp>
      <p:sp>
        <p:nvSpPr>
          <p:cNvPr id="2" name="Content Placeholder 1">
            <a:extLst>
              <a:ext uri="{FF2B5EF4-FFF2-40B4-BE49-F238E27FC236}">
                <a16:creationId xmlns:a16="http://schemas.microsoft.com/office/drawing/2014/main" id="{8D3AECF6-13EA-8EA5-807A-CB4E3328382C}"/>
              </a:ext>
            </a:extLst>
          </p:cNvPr>
          <p:cNvSpPr>
            <a:spLocks noGrp="1"/>
          </p:cNvSpPr>
          <p:nvPr>
            <p:ph idx="1"/>
          </p:nvPr>
        </p:nvSpPr>
        <p:spPr>
          <a:xfrm>
            <a:off x="762000" y="1683834"/>
            <a:ext cx="11009586" cy="4569821"/>
          </a:xfrm>
        </p:spPr>
        <p:txBody>
          <a:bodyPr vert="horz" lIns="91440" tIns="45720" rIns="91440" bIns="45720" rtlCol="0" anchor="t">
            <a:noAutofit/>
          </a:bodyPr>
          <a:lstStyle/>
          <a:p>
            <a:pPr algn="l"/>
            <a:r>
              <a:rPr lang="en-US" sz="2400" b="0" i="0">
                <a:solidFill>
                  <a:srgbClr val="212529"/>
                </a:solidFill>
                <a:effectLst/>
                <a:latin typeface="Calibri"/>
                <a:ea typeface="Calibri"/>
                <a:cs typeface="Arial"/>
              </a:rPr>
              <a:t>Under the IDEA, an LEA</a:t>
            </a:r>
            <a:r>
              <a:rPr lang="en-US" sz="2400" b="0" i="0" baseline="30000">
                <a:solidFill>
                  <a:srgbClr val="0060C7"/>
                </a:solidFill>
                <a:effectLst/>
                <a:latin typeface="Calibri"/>
                <a:ea typeface="Calibri"/>
                <a:cs typeface="Arial"/>
              </a:rPr>
              <a:t> </a:t>
            </a:r>
            <a:r>
              <a:rPr lang="en-US" sz="2400" b="0" i="0">
                <a:solidFill>
                  <a:srgbClr val="212529"/>
                </a:solidFill>
                <a:effectLst/>
                <a:latin typeface="Calibri"/>
                <a:ea typeface="Calibri"/>
                <a:cs typeface="Arial"/>
              </a:rPr>
              <a:t>is eligible for fiscal assistance under Part B of the Act for a fiscal year if the agency submits a plan that provides assurances to the Department that the LEA meets each of the conditions in 34 C.F.R. § 300.201 through 34 C.F.R. § 300.213. </a:t>
            </a:r>
            <a:r>
              <a:rPr lang="en-US" sz="2400" b="0" i="1">
                <a:solidFill>
                  <a:srgbClr val="212529"/>
                </a:solidFill>
                <a:effectLst/>
                <a:latin typeface="Calibri"/>
                <a:ea typeface="Calibri"/>
                <a:cs typeface="Arial"/>
              </a:rPr>
              <a:t>34 C.F.R. §300.200</a:t>
            </a:r>
            <a:r>
              <a:rPr lang="en-US" sz="2400" b="0" i="0">
                <a:solidFill>
                  <a:srgbClr val="212529"/>
                </a:solidFill>
                <a:effectLst/>
                <a:latin typeface="Calibri"/>
                <a:ea typeface="Calibri"/>
                <a:cs typeface="Arial"/>
              </a:rPr>
              <a:t>.</a:t>
            </a:r>
          </a:p>
          <a:p>
            <a:pPr algn="l"/>
            <a:r>
              <a:rPr lang="en-US" sz="2400" b="0" i="0">
                <a:solidFill>
                  <a:srgbClr val="212529"/>
                </a:solidFill>
                <a:effectLst/>
                <a:latin typeface="Calibri"/>
                <a:ea typeface="Calibri"/>
                <a:cs typeface="Arial"/>
              </a:rPr>
              <a:t>The LEA, in providing for the education of children with disabilities within its jurisdiction, must also have in effect policies, procedures, and programs that are consistent with the state policies and procedures established under 34 C.F.R. § 300.101 through 300.163, and § 300.165 through 300.174.</a:t>
            </a:r>
            <a:endParaRPr lang="en-US" sz="2400" b="0" i="0" baseline="30000">
              <a:solidFill>
                <a:srgbClr val="0060C7"/>
              </a:solidFill>
              <a:effectLst/>
              <a:latin typeface="Calibri"/>
              <a:ea typeface="Calibri"/>
              <a:cs typeface="Arial"/>
            </a:endParaRPr>
          </a:p>
          <a:p>
            <a:pPr algn="l"/>
            <a:r>
              <a:rPr lang="en-US" sz="2400" b="0" i="0">
                <a:solidFill>
                  <a:srgbClr val="212529"/>
                </a:solidFill>
                <a:effectLst/>
                <a:latin typeface="Calibri"/>
                <a:ea typeface="Calibri"/>
                <a:cs typeface="Arial"/>
              </a:rPr>
              <a:t>Every LEA must submit a new </a:t>
            </a:r>
            <a:r>
              <a:rPr lang="en-US" sz="2400" b="0" i="1">
                <a:solidFill>
                  <a:srgbClr val="212529"/>
                </a:solidFill>
                <a:effectLst/>
                <a:latin typeface="Calibri"/>
                <a:ea typeface="Calibri"/>
                <a:cs typeface="Arial"/>
              </a:rPr>
              <a:t>Conditions of Assistance: IDEA Part B Funding Certifications</a:t>
            </a:r>
            <a:r>
              <a:rPr lang="en-US" sz="2400" b="0" i="0">
                <a:solidFill>
                  <a:srgbClr val="212529"/>
                </a:solidFill>
                <a:effectLst/>
                <a:latin typeface="Calibri"/>
                <a:ea typeface="Calibri"/>
                <a:cs typeface="Arial"/>
              </a:rPr>
              <a:t> (</a:t>
            </a:r>
            <a:r>
              <a:rPr lang="en-US" sz="2400" b="0" i="0" u="none" strike="noStrike">
                <a:solidFill>
                  <a:srgbClr val="0060C7"/>
                </a:solidFill>
                <a:effectLst/>
                <a:latin typeface="Calibri"/>
                <a:ea typeface="Calibri"/>
                <a:cs typeface="Arial"/>
                <a:hlinkClick r:id="rId3"/>
              </a:rPr>
              <a:t>Individual District </a:t>
            </a:r>
            <a:r>
              <a:rPr lang="en-US" sz="2400" b="0" i="0">
                <a:solidFill>
                  <a:srgbClr val="212529"/>
                </a:solidFill>
                <a:effectLst/>
                <a:latin typeface="Calibri"/>
                <a:ea typeface="Calibri"/>
                <a:cs typeface="Arial"/>
              </a:rPr>
              <a:t> or </a:t>
            </a:r>
            <a:r>
              <a:rPr lang="en-US" sz="2400" b="0" i="0" u="none" strike="noStrike">
                <a:solidFill>
                  <a:srgbClr val="0060C7"/>
                </a:solidFill>
                <a:effectLst/>
                <a:latin typeface="Calibri"/>
                <a:ea typeface="Calibri"/>
                <a:cs typeface="Arial"/>
                <a:hlinkClick r:id="rId4"/>
              </a:rPr>
              <a:t>Regional District </a:t>
            </a:r>
            <a:r>
              <a:rPr lang="en-US" sz="2400" b="0" i="0">
                <a:solidFill>
                  <a:srgbClr val="212529"/>
                </a:solidFill>
                <a:effectLst/>
                <a:latin typeface="Calibri"/>
                <a:ea typeface="Calibri"/>
                <a:cs typeface="Arial"/>
              </a:rPr>
              <a:t>) to the Department annually.</a:t>
            </a:r>
          </a:p>
          <a:p>
            <a:pPr algn="l"/>
            <a:r>
              <a:rPr lang="en-US" sz="2400">
                <a:latin typeface="Calibri"/>
                <a:ea typeface="Calibri"/>
                <a:cs typeface="Arial"/>
              </a:rPr>
              <a:t>Any policies, procedures related documents need to be available for the public upon request if it is not published on a website or any public platform.</a:t>
            </a:r>
            <a:endParaRPr lang="en-US" sz="2400" i="0">
              <a:solidFill>
                <a:srgbClr val="212529"/>
              </a:solidFill>
              <a:effectLst/>
              <a:latin typeface="Calibri"/>
              <a:ea typeface="Calibri"/>
            </a:endParaRPr>
          </a:p>
          <a:p>
            <a:pPr algn="l"/>
            <a:endParaRPr lang="en-US" sz="2400" b="0" i="0">
              <a:solidFill>
                <a:srgbClr val="212529"/>
              </a:solidFill>
              <a:effectLst/>
              <a:latin typeface="Calibri"/>
              <a:ea typeface="Calibri"/>
            </a:endParaRPr>
          </a:p>
          <a:p>
            <a:pPr algn="l"/>
            <a:endParaRPr lang="en-US" sz="2400" b="0" i="0">
              <a:solidFill>
                <a:srgbClr val="212529"/>
              </a:solidFill>
              <a:effectLst/>
              <a:latin typeface="Calibri"/>
              <a:ea typeface="Calibri"/>
            </a:endParaRPr>
          </a:p>
        </p:txBody>
      </p:sp>
    </p:spTree>
    <p:extLst>
      <p:ext uri="{BB962C8B-B14F-4D97-AF65-F5344CB8AC3E}">
        <p14:creationId xmlns:p14="http://schemas.microsoft.com/office/powerpoint/2010/main" val="273830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p:txBody>
          <a:bodyPr/>
          <a:lstStyle/>
          <a:p>
            <a:pPr algn="ctr"/>
            <a:r>
              <a:rPr lang="en-US" b="1">
                <a:latin typeface="Calibri"/>
                <a:ea typeface="Calibri"/>
                <a:cs typeface="Arial"/>
              </a:rPr>
              <a:t>Special Education Updates</a:t>
            </a:r>
          </a:p>
        </p:txBody>
      </p:sp>
    </p:spTree>
    <p:extLst>
      <p:ext uri="{BB962C8B-B14F-4D97-AF65-F5344CB8AC3E}">
        <p14:creationId xmlns:p14="http://schemas.microsoft.com/office/powerpoint/2010/main" val="26870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1464DB40EBCF4CAD3CE0AE1CB60F48" ma:contentTypeVersion="15" ma:contentTypeDescription="Create a new document." ma:contentTypeScope="" ma:versionID="a6c49b322c0aba6bf1009a522b69c267">
  <xsd:schema xmlns:xsd="http://www.w3.org/2001/XMLSchema" xmlns:xs="http://www.w3.org/2001/XMLSchema" xmlns:p="http://schemas.microsoft.com/office/2006/metadata/properties" xmlns:ns2="c8027b71-02cc-4dec-aaf7-185a8092092f" xmlns:ns3="0eb367d7-c08b-4e4b-8ed0-241863a9fc80" targetNamespace="http://schemas.microsoft.com/office/2006/metadata/properties" ma:root="true" ma:fieldsID="28b11ac0142b66280f52485cccd8a94b" ns2:_="" ns3:_="">
    <xsd:import namespace="c8027b71-02cc-4dec-aaf7-185a8092092f"/>
    <xsd:import namespace="0eb367d7-c08b-4e4b-8ed0-241863a9fc8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027b71-02cc-4dec-aaf7-185a809209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9e833fe-51fa-40be-a757-6a91a1505fb0}" ma:internalName="TaxCatchAll" ma:showField="CatchAllData" ma:web="c8027b71-02cc-4dec-aaf7-185a809209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b367d7-c08b-4e4b-8ed0-241863a9fc8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8027b71-02cc-4dec-aaf7-185a8092092f">
      <UserInfo>
        <DisplayName>Bettencourt, Helene H. (DESE)</DisplayName>
        <AccountId>18</AccountId>
        <AccountType/>
      </UserInfo>
    </SharedWithUsers>
    <TaxCatchAll xmlns="c8027b71-02cc-4dec-aaf7-185a8092092f" xsi:nil="true"/>
    <lcf76f155ced4ddcb4097134ff3c332f xmlns="0eb367d7-c08b-4e4b-8ed0-241863a9fc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47B53E43-AACC-43C6-BC7A-72BF80C63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027b71-02cc-4dec-aaf7-185a8092092f"/>
    <ds:schemaRef ds:uri="0eb367d7-c08b-4e4b-8ed0-241863a9f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434A98-F106-45CE-8E8A-DD686612E616}">
  <ds:schemaRef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www.w3.org/XML/1998/namespace"/>
    <ds:schemaRef ds:uri="http://purl.org/dc/terms/"/>
    <ds:schemaRef ds:uri="0eb367d7-c08b-4e4b-8ed0-241863a9fc80"/>
    <ds:schemaRef ds:uri="c8027b71-02cc-4dec-aaf7-185a8092092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TotalTime>
  <Words>2474</Words>
  <Application>Microsoft Office PowerPoint</Application>
  <PresentationFormat>Widescreen</PresentationFormat>
  <Paragraphs>269</Paragraphs>
  <Slides>36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Segoe</vt:lpstr>
      <vt:lpstr>Arial</vt:lpstr>
      <vt:lpstr>Calibri</vt:lpstr>
      <vt:lpstr>Calibri Light</vt:lpstr>
      <vt:lpstr>Courier New</vt:lpstr>
      <vt:lpstr>Segoe UI</vt:lpstr>
      <vt:lpstr>Segoe UI Semibold</vt:lpstr>
      <vt:lpstr>Wingdings</vt:lpstr>
      <vt:lpstr>Office Theme</vt:lpstr>
      <vt:lpstr>1_Office Theme</vt:lpstr>
      <vt:lpstr>Special Education         Leaders Meeting </vt:lpstr>
      <vt:lpstr>Our Educational Vision</vt:lpstr>
      <vt:lpstr>Today’s Agenda</vt:lpstr>
      <vt:lpstr>General Supervision Updates</vt:lpstr>
      <vt:lpstr>.</vt:lpstr>
      <vt:lpstr>Special Education Priorities 2024-2025</vt:lpstr>
      <vt:lpstr>OASES Integrated Monitoring Procedures</vt:lpstr>
      <vt:lpstr>Federal Grant Application: Conditions of Assistance</vt:lpstr>
      <vt:lpstr>Special Education Updates</vt:lpstr>
      <vt:lpstr>DESE Special Education Leadership</vt:lpstr>
      <vt:lpstr>Information for Special Education Leaders</vt:lpstr>
      <vt:lpstr>Important Dates: Special Education Leaders</vt:lpstr>
      <vt:lpstr>Reduce or Eliminate the Use of Time-Out Rooms</vt:lpstr>
      <vt:lpstr>Grant Opportunity Coming Soon!</vt:lpstr>
      <vt:lpstr>Special Education in Institutional Settings (SEIS): LEA Responsibilities</vt:lpstr>
      <vt:lpstr>Early Childhood (EC) Transition Collaborative Convenings</vt:lpstr>
      <vt:lpstr>Updates on IDEA Data</vt:lpstr>
      <vt:lpstr>Early Childhood Outcomes: Indicator 7</vt:lpstr>
      <vt:lpstr>Indicator 7 Data Collection and Entry</vt:lpstr>
      <vt:lpstr>Which Children Need Indicator 7 data?</vt:lpstr>
      <vt:lpstr>Indicator 14: Post-School Outcomes Data Collection  </vt:lpstr>
      <vt:lpstr>The Indicator 14: Post-School Outcomes Survey</vt:lpstr>
      <vt:lpstr>IDEA Fiscal Updates</vt:lpstr>
      <vt:lpstr>FY25 IDEA Application (FC 240 &amp; 262)</vt:lpstr>
      <vt:lpstr>Resolution Funds &amp; Equitable Services</vt:lpstr>
      <vt:lpstr>General Supervision – Fiscal Management and Compliance</vt:lpstr>
      <vt:lpstr>Updates for NI and NA Districts</vt:lpstr>
      <vt:lpstr>LEAs with NI &amp; NA Determination TA and Support</vt:lpstr>
      <vt:lpstr>Save the Convening Dates and  Register ASAP!</vt:lpstr>
      <vt:lpstr>Special Education Leaders Meetings 2024-2025 </vt:lpstr>
      <vt:lpstr>New IEP Updates</vt:lpstr>
      <vt:lpstr>IEP Improvement Process Timeline</vt:lpstr>
      <vt:lpstr>Updated IEP Forms</vt:lpstr>
      <vt:lpstr>Implementing the New IEP </vt:lpstr>
      <vt:lpstr>IEP Improvement Implementation Assistance Grant</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September 13, 2024</dc:title>
  <dc:creator>DESE</dc:creator>
  <cp:lastModifiedBy>Zou, Dong (EOE)</cp:lastModifiedBy>
  <cp:revision>6</cp:revision>
  <dcterms:created xsi:type="dcterms:W3CDTF">2022-10-11T20:32:22Z</dcterms:created>
  <dcterms:modified xsi:type="dcterms:W3CDTF">2024-10-01T14:10:20Z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1 2024 12:00AM</vt:lpwstr>
  </property>
</Properties>
</file>