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Lst>
  <p:notesMasterIdLst>
    <p:notesMasterId r:id="rId40"/>
  </p:notesMasterIdLst>
  <p:handoutMasterIdLst>
    <p:handoutMasterId r:id="rId41"/>
  </p:handoutMasterIdLst>
  <p:sldIdLst>
    <p:sldId id="256" r:id="rId6"/>
    <p:sldId id="4692" r:id="rId7"/>
    <p:sldId id="4296" r:id="rId8"/>
    <p:sldId id="4643" r:id="rId9"/>
    <p:sldId id="4646" r:id="rId10"/>
    <p:sldId id="4549" r:id="rId11"/>
    <p:sldId id="4701" r:id="rId12"/>
    <p:sldId id="2482" r:id="rId13"/>
    <p:sldId id="4673" r:id="rId14"/>
    <p:sldId id="4693" r:id="rId15"/>
    <p:sldId id="4682" r:id="rId16"/>
    <p:sldId id="4669" r:id="rId17"/>
    <p:sldId id="4686" r:id="rId18"/>
    <p:sldId id="4687" r:id="rId19"/>
    <p:sldId id="4688" r:id="rId20"/>
    <p:sldId id="4689" r:id="rId21"/>
    <p:sldId id="4690" r:id="rId22"/>
    <p:sldId id="4691" r:id="rId23"/>
    <p:sldId id="4670" r:id="rId24"/>
    <p:sldId id="4695" r:id="rId25"/>
    <p:sldId id="4696" r:id="rId26"/>
    <p:sldId id="4697" r:id="rId27"/>
    <p:sldId id="4699" r:id="rId28"/>
    <p:sldId id="4671" r:id="rId29"/>
    <p:sldId id="4641" r:id="rId30"/>
    <p:sldId id="4642" r:id="rId31"/>
    <p:sldId id="4685" r:id="rId32"/>
    <p:sldId id="4644" r:id="rId33"/>
    <p:sldId id="4667" r:id="rId34"/>
    <p:sldId id="4668" r:id="rId35"/>
    <p:sldId id="4700" r:id="rId36"/>
    <p:sldId id="4678" r:id="rId37"/>
    <p:sldId id="2513" r:id="rId38"/>
    <p:sldId id="4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34E2AC71-14A6-BAF0-FE8D-5B7FC4B39284}" name="Camacho, Jamie L. (DESE)" initials="" userId="S::Jamie.L.Camacho@mass.gov::21f49f1e-e593-4860-b32e-bdd5656b5338"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4ED8E198-FC13-D569-2669-37EBEC834A14}" name="Tobey, Gregory (DESE)" initials="GT" userId="S::Gregory.Tobey@mass.gov::12968eda-ee05-4bb6-837b-2d6d4faa13b6" providerId="AD"/>
  <p188:author id="{D2B726C1-6B67-7C9B-17B0-EF1B90BE53D0}" name="Pelychaty, Robert (DESE)" initials="P(" userId="S::robert.pelychaty@mass.gov::4b7f82dc-9b90-4364-a63e-8be2ecd61eb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051C3-1B13-4FFB-8407-4AADF3312AE8}" v="81" dt="2024-11-15T15:26:19.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25" autoAdjust="0"/>
  </p:normalViewPr>
  <p:slideViewPr>
    <p:cSldViewPr snapToGrid="0">
      <p:cViewPr varScale="1">
        <p:scale>
          <a:sx n="91" d="100"/>
          <a:sy n="91" d="100"/>
        </p:scale>
        <p:origin x="150" y="4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5"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or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New IEP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114328" y="-1144266"/>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Are known and valued</a:t>
          </a:r>
          <a:endParaRPr lang="en-US" sz="1400" kern="1200"/>
        </a:p>
      </dsp:txBody>
      <dsp:txXfrm rot="-5400000">
        <a:off x="1865948" y="144166"/>
        <a:ext cx="3277188" cy="740375"/>
      </dsp:txXfrm>
    </dsp:sp>
    <dsp:sp modelId="{C625CF21-C0CE-427C-856C-6DE7A8B33D8A}">
      <dsp:nvSpPr>
        <dsp:cNvPr id="0" name=""/>
        <dsp:cNvSpPr/>
      </dsp:nvSpPr>
      <dsp:spPr>
        <a:xfrm>
          <a:off x="0" y="1553"/>
          <a:ext cx="1865947" cy="1025598"/>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All students</a:t>
          </a:r>
          <a:endParaRPr lang="en-US" sz="1900" kern="1200"/>
        </a:p>
      </dsp:txBody>
      <dsp:txXfrm>
        <a:off x="50066" y="51619"/>
        <a:ext cx="1765815" cy="925466"/>
      </dsp:txXfrm>
    </dsp:sp>
    <dsp:sp modelId="{22C5200A-4F3E-413A-A0C2-5E5FE3F5BD79}">
      <dsp:nvSpPr>
        <dsp:cNvPr id="0" name=""/>
        <dsp:cNvSpPr/>
      </dsp:nvSpPr>
      <dsp:spPr>
        <a:xfrm rot="5400000">
          <a:off x="3114328" y="-67388"/>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a:latin typeface="Segoe UI Semibold"/>
            </a:rPr>
            <a:t>Are relevant, real-world and interactive</a:t>
          </a:r>
        </a:p>
      </dsp:txBody>
      <dsp:txXfrm rot="-5400000">
        <a:off x="1865948" y="1221044"/>
        <a:ext cx="3277188" cy="740375"/>
      </dsp:txXfrm>
    </dsp:sp>
    <dsp:sp modelId="{24CED813-7888-430C-AFDB-9D3A24B568CB}">
      <dsp:nvSpPr>
        <dsp:cNvPr id="0" name=""/>
        <dsp:cNvSpPr/>
      </dsp:nvSpPr>
      <dsp:spPr>
        <a:xfrm>
          <a:off x="0" y="1078432"/>
          <a:ext cx="1865947" cy="1025598"/>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Learning experiences </a:t>
          </a:r>
          <a:endParaRPr lang="en-US" sz="1900" kern="1200"/>
        </a:p>
      </dsp:txBody>
      <dsp:txXfrm>
        <a:off x="50066" y="1128498"/>
        <a:ext cx="1765815" cy="925466"/>
      </dsp:txXfrm>
    </dsp:sp>
    <dsp:sp modelId="{48523046-28B0-4CA5-BB43-DD387BCF65C6}">
      <dsp:nvSpPr>
        <dsp:cNvPr id="0" name=""/>
        <dsp:cNvSpPr/>
      </dsp:nvSpPr>
      <dsp:spPr>
        <a:xfrm rot="5400000">
          <a:off x="3114328" y="1009490"/>
          <a:ext cx="820479" cy="33172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Segoe UI Semibold"/>
            </a:rPr>
            <a:t>Enable students to excel at grade level or beyond</a:t>
          </a:r>
        </a:p>
        <a:p>
          <a:pPr marL="114300" lvl="1" indent="-114300" algn="l" defTabSz="622300" rtl="0">
            <a:lnSpc>
              <a:spcPct val="90000"/>
            </a:lnSpc>
            <a:spcBef>
              <a:spcPct val="0"/>
            </a:spcBef>
            <a:spcAft>
              <a:spcPct val="15000"/>
            </a:spcAft>
            <a:buChar char="•"/>
          </a:pPr>
          <a:endParaRPr lang="en-US" sz="1400" kern="1200">
            <a:latin typeface="Segoe UI Semibold"/>
          </a:endParaRPr>
        </a:p>
      </dsp:txBody>
      <dsp:txXfrm rot="-5400000">
        <a:off x="1865948" y="2297922"/>
        <a:ext cx="3277188" cy="740375"/>
      </dsp:txXfrm>
    </dsp:sp>
    <dsp:sp modelId="{BEF76E51-4B0A-4CD7-8E87-ACA209BCE8EA}">
      <dsp:nvSpPr>
        <dsp:cNvPr id="0" name=""/>
        <dsp:cNvSpPr/>
      </dsp:nvSpPr>
      <dsp:spPr>
        <a:xfrm>
          <a:off x="0" y="2155311"/>
          <a:ext cx="1865947" cy="1025598"/>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latin typeface="Segoe UI Semibold"/>
            </a:rPr>
            <a:t>Individualized supports</a:t>
          </a:r>
        </a:p>
      </dsp:txBody>
      <dsp:txXfrm>
        <a:off x="50066" y="2205377"/>
        <a:ext cx="1765815" cy="92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270949"/>
          <a:ext cx="4067789" cy="7084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a:t>
          </a:r>
          <a:r>
            <a:rPr lang="en-US" sz="2400" b="0" kern="1200"/>
            <a:t>Updates</a:t>
          </a:r>
        </a:p>
      </dsp:txBody>
      <dsp:txXfrm>
        <a:off x="325141" y="1305534"/>
        <a:ext cx="3998619" cy="639310"/>
      </dsp:txXfrm>
    </dsp:sp>
    <dsp:sp modelId="{5BB327D3-7109-43F2-AB9A-8D656FAE95E0}">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359589"/>
          <a:ext cx="4067789" cy="7084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2394174"/>
        <a:ext cx="3998619" cy="639310"/>
      </dsp:txXfrm>
    </dsp:sp>
    <dsp:sp modelId="{FCE67299-0F51-4AE5-B861-F54CAD10DA1C}">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448229"/>
          <a:ext cx="4067789"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Updates</a:t>
          </a:r>
        </a:p>
      </dsp:txBody>
      <dsp:txXfrm>
        <a:off x="325141" y="3482814"/>
        <a:ext cx="3998619"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11/18/2024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 what</a:t>
            </a: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237692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679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72BA557-1578-49F5-9A2C-8A0B0E0D9858}" type="slidenum">
              <a:rPr lang="en-US" smtClean="0"/>
              <a:t>29</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399170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53437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3586583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366452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89560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9969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309343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45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365873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303394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sz="2000" dirty="0">
              <a:solidFill>
                <a:srgbClr val="222222"/>
              </a:solidFill>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1912926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18.11.2024</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897395212"/>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doe.mass.edu/sped/spp/maspp.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doe.mass.edu/commissioner/vision/defaul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mass.edu/sped/advisories/default.html?section=guidance" TargetMode="External"/><Relationship Id="rId2" Type="http://schemas.openxmlformats.org/officeDocument/2006/relationships/hyperlink" Target="https://gateway.edu.state.ma.us/stardust/logi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34/subtitle-B/chapter-III/part-300/appendix-Appendix%20A%20to%20Part%203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IDEAFiscal@mass.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doe.mass.edu/infoservices/data/diradmin/list.aspx" TargetMode="External"/><Relationship Id="rId3" Type="http://schemas.openxmlformats.org/officeDocument/2006/relationships/hyperlink" Target="https://www.spedstrategies.com/" TargetMode="External"/><Relationship Id="rId7" Type="http://schemas.openxmlformats.org/officeDocument/2006/relationships/hyperlink" Target="https://profiles.doe.mass.edu/search/search.aspx?leftNavId=1123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doe.mass.edu/sped/osep/ni-timeline.pdf" TargetMode="External"/><Relationship Id="rId5" Type="http://schemas.openxmlformats.org/officeDocument/2006/relationships/hyperlink" Target="https://www.doe.mass.edu/sped/osep/na-timeline.pdf" TargetMode="External"/><Relationship Id="rId4" Type="http://schemas.openxmlformats.org/officeDocument/2006/relationships/hyperlink" Target="https://www.doe.mass.edu/sped/osep/determinations.html" TargetMode="Externa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nlar.zoom.us/meeting/register/tZUqc--vrj0jE9F9chxThiMuX_WbV4xnz7p_"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anlar.zoom.us/meeting/register/tZ0kf-qvqj0sEtbu6LBPjs-I59BrjINeWNdc" TargetMode="External"/><Relationship Id="rId4" Type="http://schemas.openxmlformats.org/officeDocument/2006/relationships/hyperlink" Target="https://anlar.zoom.us/meeting/register/tZIkdO6gqDIoHdUleCnhiW80oyYfjhLw_GC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doe.mass.edu/sped/ImproveIEP/parent-lett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b="1"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November 15, 2024</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7BD737-1B3A-F391-1655-41BA580D3ACA}"/>
              </a:ext>
            </a:extLst>
          </p:cNvPr>
          <p:cNvSpPr>
            <a:spLocks noGrp="1"/>
          </p:cNvSpPr>
          <p:nvPr>
            <p:ph type="title"/>
          </p:nvPr>
        </p:nvSpPr>
        <p:spPr/>
        <p:txBody>
          <a:bodyPr/>
          <a:lstStyle/>
          <a:p>
            <a:pPr algn="ctr"/>
            <a:r>
              <a:rPr lang="en-US" b="1" dirty="0">
                <a:latin typeface="Calibri"/>
                <a:cs typeface="Arial"/>
              </a:rPr>
              <a:t>LEA Policies and Procedures</a:t>
            </a:r>
          </a:p>
        </p:txBody>
      </p:sp>
      <p:sp>
        <p:nvSpPr>
          <p:cNvPr id="2" name="Content Placeholder 1">
            <a:extLst>
              <a:ext uri="{FF2B5EF4-FFF2-40B4-BE49-F238E27FC236}">
                <a16:creationId xmlns:a16="http://schemas.microsoft.com/office/drawing/2014/main" id="{796A8FE8-5A68-4740-7D09-EA6A026400DA}"/>
              </a:ext>
            </a:extLst>
          </p:cNvPr>
          <p:cNvSpPr>
            <a:spLocks noGrp="1"/>
          </p:cNvSpPr>
          <p:nvPr>
            <p:ph idx="1"/>
          </p:nvPr>
        </p:nvSpPr>
        <p:spPr/>
        <p:txBody>
          <a:bodyPr vert="horz" lIns="91440" tIns="45720" rIns="91440" bIns="45720" rtlCol="0" anchor="t">
            <a:normAutofit/>
          </a:bodyPr>
          <a:lstStyle/>
          <a:p>
            <a:pPr marR="762000" indent="0">
              <a:spcBef>
                <a:spcPts val="0"/>
              </a:spcBef>
              <a:buNone/>
            </a:pPr>
            <a:r>
              <a:rPr lang="en-US">
                <a:solidFill>
                  <a:srgbClr val="000000"/>
                </a:solidFill>
                <a:latin typeface="Calibri"/>
                <a:ea typeface="Aptos" panose="020B0004020202020204" pitchFamily="34" charset="0"/>
                <a:cs typeface="Aptos" panose="020B0004020202020204" pitchFamily="34" charset="0"/>
              </a:rPr>
              <a:t>Examples of Required LEA Policies and Procedures:</a:t>
            </a:r>
            <a:endParaRPr lang="en-US" sz="2800">
              <a:solidFill>
                <a:srgbClr val="000000"/>
              </a:solidFill>
              <a:effectLst/>
              <a:latin typeface="Calibri"/>
              <a:ea typeface="Aptos" panose="020B0004020202020204" pitchFamily="34" charset="0"/>
              <a:cs typeface="Aptos" panose="020B0004020202020204" pitchFamily="34" charset="0"/>
            </a:endParaRPr>
          </a:p>
          <a:p>
            <a:pPr marL="685800" marR="762000" indent="-457200">
              <a:spcBef>
                <a:spcPts val="0"/>
              </a:spcBef>
            </a:pPr>
            <a:r>
              <a:rPr lang="en-US" sz="2800">
                <a:solidFill>
                  <a:srgbClr val="000000"/>
                </a:solidFill>
                <a:effectLst/>
                <a:latin typeface="Calibri"/>
                <a:ea typeface="Aptos" panose="020B0004020202020204" pitchFamily="34" charset="0"/>
                <a:cs typeface="Aptos" panose="020B0004020202020204" pitchFamily="34" charset="0"/>
              </a:rPr>
              <a:t>District’s child find activities</a:t>
            </a:r>
            <a:endParaRPr lang="en-US">
              <a:latin typeface="Calibri"/>
              <a:ea typeface="Aptos" panose="020B0004020202020204" pitchFamily="34" charset="0"/>
              <a:cs typeface="Aptos" panose="020B0004020202020204" pitchFamily="34" charset="0"/>
            </a:endParaRPr>
          </a:p>
          <a:p>
            <a:pPr marL="685800" marR="762000" indent="-457200">
              <a:spcBef>
                <a:spcPts val="0"/>
              </a:spcBef>
            </a:pPr>
            <a:r>
              <a:rPr lang="en-US" sz="2800">
                <a:solidFill>
                  <a:srgbClr val="000000"/>
                </a:solidFill>
                <a:effectLst/>
                <a:latin typeface="Calibri"/>
                <a:ea typeface="Aptos" panose="020B0004020202020204" pitchFamily="34" charset="0"/>
                <a:cs typeface="Aptos" panose="020B0004020202020204" pitchFamily="34" charset="0"/>
              </a:rPr>
              <a:t>Evaluation and determination of eligibility</a:t>
            </a:r>
            <a:endParaRPr lang="en-US">
              <a:latin typeface="Calibri"/>
              <a:ea typeface="Aptos" panose="020B0004020202020204" pitchFamily="34" charset="0"/>
              <a:cs typeface="Aptos" panose="020B0004020202020204" pitchFamily="34" charset="0"/>
            </a:endParaRPr>
          </a:p>
          <a:p>
            <a:pPr marL="685800" marR="762000" indent="-457200">
              <a:spcBef>
                <a:spcPts val="0"/>
              </a:spcBef>
            </a:pPr>
            <a:r>
              <a:rPr lang="en-US" sz="2800">
                <a:solidFill>
                  <a:srgbClr val="000000"/>
                </a:solidFill>
                <a:effectLst/>
                <a:latin typeface="Calibri"/>
                <a:ea typeface="Aptos" panose="020B0004020202020204" pitchFamily="34" charset="0"/>
                <a:cs typeface="Aptos" panose="020B0004020202020204" pitchFamily="34" charset="0"/>
              </a:rPr>
              <a:t>Development and implementation of IEPs</a:t>
            </a:r>
            <a:endParaRPr lang="en-US">
              <a:latin typeface="Calibri"/>
              <a:ea typeface="Aptos" panose="020B0004020202020204" pitchFamily="34" charset="0"/>
              <a:cs typeface="Aptos" panose="020B0004020202020204" pitchFamily="34" charset="0"/>
            </a:endParaRPr>
          </a:p>
          <a:p>
            <a:pPr marL="685800" marR="762000" indent="-457200">
              <a:spcBef>
                <a:spcPts val="0"/>
              </a:spcBef>
            </a:pPr>
            <a:r>
              <a:rPr lang="en-US" sz="2800">
                <a:solidFill>
                  <a:srgbClr val="000000"/>
                </a:solidFill>
                <a:effectLst/>
                <a:latin typeface="Calibri"/>
                <a:ea typeface="Aptos" panose="020B0004020202020204" pitchFamily="34" charset="0"/>
                <a:cs typeface="Aptos" panose="020B0004020202020204" pitchFamily="34" charset="0"/>
              </a:rPr>
              <a:t>Parentally placed private school children with disabilities</a:t>
            </a:r>
          </a:p>
          <a:p>
            <a:pPr marL="685800" marR="762000" indent="-457200">
              <a:spcBef>
                <a:spcPts val="0"/>
              </a:spcBef>
            </a:pPr>
            <a:r>
              <a:rPr lang="en-US" sz="2800">
                <a:solidFill>
                  <a:srgbClr val="000000"/>
                </a:solidFill>
                <a:effectLst/>
                <a:latin typeface="Calibri"/>
                <a:ea typeface="Aptos" panose="020B0004020202020204" pitchFamily="34" charset="0"/>
                <a:cs typeface="Aptos" panose="020B0004020202020204" pitchFamily="34" charset="0"/>
              </a:rPr>
              <a:t>Students with disabilities placed in or referred to private schools by the District</a:t>
            </a:r>
            <a:endParaRPr lang="en-US">
              <a:latin typeface="Calibri"/>
              <a:ea typeface="Aptos" panose="020B0004020202020204" pitchFamily="34" charset="0"/>
              <a:cs typeface="Aptos" panose="020B0004020202020204" pitchFamily="34" charset="0"/>
            </a:endParaRPr>
          </a:p>
          <a:p>
            <a:pPr marL="685800" marR="762000" indent="-457200">
              <a:spcBef>
                <a:spcPts val="0"/>
              </a:spcBef>
            </a:pPr>
            <a:r>
              <a:rPr lang="en-US" sz="2800">
                <a:solidFill>
                  <a:srgbClr val="000000"/>
                </a:solidFill>
                <a:effectLst/>
                <a:latin typeface="Calibri"/>
                <a:ea typeface="Aptos" panose="020B0004020202020204" pitchFamily="34" charset="0"/>
                <a:cs typeface="Aptos" panose="020B0004020202020204" pitchFamily="34" charset="0"/>
              </a:rPr>
              <a:t>Procedural safeguards</a:t>
            </a:r>
            <a:endParaRPr lang="en-US" sz="2800">
              <a:effectLst/>
              <a:latin typeface="Aptos"/>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239768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pPr algn="ctr"/>
            <a:r>
              <a:rPr lang="en-US" b="1" dirty="0">
                <a:latin typeface="Calibri"/>
                <a:cs typeface="Arial"/>
              </a:rPr>
              <a:t>Website Survey Due 1/1/2025</a:t>
            </a:r>
            <a:endParaRPr lang="en-US" b="1" dirty="0">
              <a:latin typeface="Calibr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992958"/>
            <a:ext cx="10515600" cy="4234106"/>
          </a:xfrm>
        </p:spPr>
        <p:txBody>
          <a:bodyPr vert="horz" lIns="91440" tIns="45720" rIns="91440" bIns="45720" rtlCol="0" anchor="t">
            <a:normAutofit/>
          </a:bodyPr>
          <a:lstStyle/>
          <a:p>
            <a:pPr marL="0" indent="0" algn="ctr">
              <a:buNone/>
            </a:pPr>
            <a:r>
              <a:rPr lang="en-US" sz="2400" b="1">
                <a:latin typeface="+mn-lt"/>
                <a:ea typeface="+mn-lt"/>
                <a:cs typeface="Arial"/>
              </a:rPr>
              <a:t>The Special Education office sent out a survey to gain feedback on how schools and families use the special education content on the DESE website.</a:t>
            </a:r>
          </a:p>
          <a:p>
            <a:r>
              <a:rPr lang="en-US" sz="2000">
                <a:latin typeface="+mn-lt"/>
                <a:ea typeface="+mn-lt"/>
                <a:cs typeface="Arial"/>
              </a:rPr>
              <a:t>The survey will be anonymous and take approximately 7-10minutes </a:t>
            </a:r>
          </a:p>
          <a:p>
            <a:r>
              <a:rPr lang="en-US" sz="2000">
                <a:latin typeface="+mn-lt"/>
                <a:ea typeface="+mn-lt"/>
                <a:cs typeface="Arial"/>
              </a:rPr>
              <a:t>The survey will be linked in the Special Education Bulletin and future Special Education Webinar slides</a:t>
            </a:r>
          </a:p>
          <a:p>
            <a:r>
              <a:rPr lang="en-US" sz="2000">
                <a:latin typeface="+mn-lt"/>
                <a:ea typeface="+mn-lt"/>
                <a:cs typeface="Arial"/>
              </a:rPr>
              <a:t>Districts should have received the survey link directly from DESE with communication for families (and the survey will offer translations for families as well)</a:t>
            </a:r>
          </a:p>
          <a:p>
            <a:endParaRPr lang="en-US" sz="2000">
              <a:latin typeface="+mn-lt"/>
              <a:ea typeface="+mn-lt"/>
              <a:cs typeface="Arial"/>
            </a:endParaRPr>
          </a:p>
          <a:p>
            <a:pPr marL="0" indent="0" algn="ctr">
              <a:buNone/>
            </a:pPr>
            <a:r>
              <a:rPr lang="en-US" sz="2400" b="1">
                <a:latin typeface="+mn-lt"/>
                <a:ea typeface="+mn-lt"/>
                <a:cs typeface="Arial"/>
              </a:rPr>
              <a:t>Your feedback will help us identify what’s working well and where improvements can be made to better meet the needs of the special education community. </a:t>
            </a:r>
          </a:p>
          <a:p>
            <a:endParaRPr lang="en-US" sz="2000">
              <a:latin typeface="+mn-lt"/>
              <a:ea typeface="+mn-lt"/>
              <a:cs typeface="Arial"/>
            </a:endParaRPr>
          </a:p>
        </p:txBody>
      </p:sp>
    </p:spTree>
    <p:extLst>
      <p:ext uri="{BB962C8B-B14F-4D97-AF65-F5344CB8AC3E}">
        <p14:creationId xmlns:p14="http://schemas.microsoft.com/office/powerpoint/2010/main" val="394000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dirty="0">
                <a:latin typeface="Calibri"/>
                <a:ea typeface="Calibri"/>
                <a:cs typeface="Arial"/>
              </a:rPr>
              <a:t>Updates on IDEA Data</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vert="horz" lIns="91440" tIns="45720" rIns="91440" bIns="45720" rtlCol="0" anchor="t">
            <a:normAutofit/>
          </a:bodyPr>
          <a:lstStyle/>
          <a:p>
            <a:pPr algn="ctr"/>
            <a:endParaRPr lang="en-US"/>
          </a:p>
          <a:p>
            <a:pPr algn="ctr"/>
            <a:r>
              <a:rPr lang="en-US">
                <a:latin typeface="Calibri"/>
                <a:ea typeface="等线"/>
                <a:cs typeface="Arial"/>
              </a:rPr>
              <a:t>Significant Disproportionality</a:t>
            </a:r>
          </a:p>
          <a:p>
            <a:pPr algn="ctr"/>
            <a:r>
              <a:rPr lang="en-US">
                <a:latin typeface="Calibri"/>
                <a:ea typeface="等线"/>
                <a:cs typeface="Arial"/>
              </a:rPr>
              <a:t>LEA Determinations</a:t>
            </a:r>
          </a:p>
        </p:txBody>
      </p:sp>
    </p:spTree>
    <p:extLst>
      <p:ext uri="{BB962C8B-B14F-4D97-AF65-F5344CB8AC3E}">
        <p14:creationId xmlns:p14="http://schemas.microsoft.com/office/powerpoint/2010/main" val="42263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17728-69BB-E987-C4CF-F8AC244D4ED8}"/>
              </a:ext>
            </a:extLst>
          </p:cNvPr>
          <p:cNvSpPr>
            <a:spLocks noGrp="1"/>
          </p:cNvSpPr>
          <p:nvPr>
            <p:ph type="title"/>
          </p:nvPr>
        </p:nvSpPr>
        <p:spPr/>
        <p:txBody>
          <a:bodyPr/>
          <a:lstStyle/>
          <a:p>
            <a:r>
              <a:rPr lang="en-US" dirty="0">
                <a:latin typeface="Calibri"/>
                <a:cs typeface="Arial"/>
              </a:rPr>
              <a:t>Significant Disproportionality SY24/25</a:t>
            </a:r>
          </a:p>
        </p:txBody>
      </p:sp>
      <p:sp>
        <p:nvSpPr>
          <p:cNvPr id="2" name="Content Placeholder 1">
            <a:extLst>
              <a:ext uri="{FF2B5EF4-FFF2-40B4-BE49-F238E27FC236}">
                <a16:creationId xmlns:a16="http://schemas.microsoft.com/office/drawing/2014/main" id="{06C01BB1-A58E-73D1-2095-139B56EE51D2}"/>
              </a:ext>
            </a:extLst>
          </p:cNvPr>
          <p:cNvSpPr>
            <a:spLocks noGrp="1"/>
          </p:cNvSpPr>
          <p:nvPr>
            <p:ph idx="1"/>
          </p:nvPr>
        </p:nvSpPr>
        <p:spPr/>
        <p:txBody>
          <a:bodyPr vert="horz" lIns="91440" tIns="45720" rIns="91440" bIns="45720" rtlCol="0" anchor="t">
            <a:normAutofit lnSpcReduction="10000"/>
          </a:bodyPr>
          <a:lstStyle/>
          <a:p>
            <a:r>
              <a:rPr lang="en-US">
                <a:latin typeface="Calibri"/>
                <a:cs typeface="Arial"/>
              </a:rPr>
              <a:t>Data published in Edwin on Friday, November 8</a:t>
            </a:r>
          </a:p>
          <a:p>
            <a:pPr lvl="1"/>
            <a:r>
              <a:rPr lang="en-US">
                <a:latin typeface="Calibri"/>
                <a:cs typeface="Arial"/>
              </a:rPr>
              <a:t>Edwin Analytics &gt; Student Enrollment – Indicators &gt; Special Education &gt; SP301 Significant Disproportionality in Special Education</a:t>
            </a:r>
          </a:p>
          <a:p>
            <a:r>
              <a:rPr lang="en-US">
                <a:latin typeface="Calibri"/>
                <a:cs typeface="Arial"/>
              </a:rPr>
              <a:t>All Superintendents/Charter School Leaders and Special Education Directors were notified on November 8</a:t>
            </a:r>
          </a:p>
          <a:p>
            <a:pPr lvl="1"/>
            <a:r>
              <a:rPr lang="en-US">
                <a:latin typeface="Calibri"/>
                <a:cs typeface="Arial"/>
              </a:rPr>
              <a:t>Provided school/district statuses on:</a:t>
            </a:r>
          </a:p>
          <a:p>
            <a:pPr lvl="2"/>
            <a:r>
              <a:rPr lang="en-US">
                <a:latin typeface="Calibri"/>
                <a:cs typeface="Arial"/>
              </a:rPr>
              <a:t>Indicator 4B Significant Discrepancy in Suspensions/Expulsions</a:t>
            </a:r>
          </a:p>
          <a:p>
            <a:pPr lvl="2"/>
            <a:r>
              <a:rPr lang="en-US">
                <a:latin typeface="Calibri"/>
                <a:cs typeface="Arial"/>
              </a:rPr>
              <a:t>Indicator 9 and 10 Disproportionate Representation in Identifications</a:t>
            </a:r>
          </a:p>
          <a:p>
            <a:pPr lvl="2"/>
            <a:r>
              <a:rPr lang="en-US">
                <a:latin typeface="Calibri"/>
                <a:cs typeface="Arial"/>
              </a:rPr>
              <a:t>Significant Disproportionality (Identified and At Risk)</a:t>
            </a:r>
          </a:p>
          <a:p>
            <a:pPr lvl="1"/>
            <a:r>
              <a:rPr lang="en-US">
                <a:latin typeface="Calibri"/>
                <a:cs typeface="Arial"/>
              </a:rPr>
              <a:t>“No Status” means that as a result of the data review you were not flagged or identified for any Special Education Equity Initiative and no action is required</a:t>
            </a:r>
          </a:p>
        </p:txBody>
      </p:sp>
    </p:spTree>
    <p:extLst>
      <p:ext uri="{BB962C8B-B14F-4D97-AF65-F5344CB8AC3E}">
        <p14:creationId xmlns:p14="http://schemas.microsoft.com/office/powerpoint/2010/main" val="320556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12F19-DF17-9499-E885-EA17E1C982A9}"/>
              </a:ext>
            </a:extLst>
          </p:cNvPr>
          <p:cNvSpPr>
            <a:spLocks noGrp="1"/>
          </p:cNvSpPr>
          <p:nvPr>
            <p:ph type="title"/>
          </p:nvPr>
        </p:nvSpPr>
        <p:spPr/>
        <p:txBody>
          <a:bodyPr>
            <a:normAutofit fontScale="90000"/>
          </a:bodyPr>
          <a:lstStyle/>
          <a:p>
            <a:r>
              <a:rPr lang="en-US" dirty="0">
                <a:latin typeface="Calibri"/>
                <a:cs typeface="Arial"/>
              </a:rPr>
              <a:t>Significant Disproportionality </a:t>
            </a:r>
            <a:br>
              <a:rPr lang="en-US" dirty="0">
                <a:latin typeface="Calibri"/>
              </a:rPr>
            </a:br>
            <a:r>
              <a:rPr lang="en-US" dirty="0">
                <a:latin typeface="Calibri"/>
                <a:cs typeface="Arial"/>
              </a:rPr>
              <a:t>Identified vs. At Risk</a:t>
            </a:r>
          </a:p>
        </p:txBody>
      </p:sp>
      <p:sp>
        <p:nvSpPr>
          <p:cNvPr id="2" name="Content Placeholder 1">
            <a:extLst>
              <a:ext uri="{FF2B5EF4-FFF2-40B4-BE49-F238E27FC236}">
                <a16:creationId xmlns:a16="http://schemas.microsoft.com/office/drawing/2014/main" id="{3D07161E-EF75-2D10-74C9-356A54E1950D}"/>
              </a:ext>
            </a:extLst>
          </p:cNvPr>
          <p:cNvSpPr>
            <a:spLocks noGrp="1"/>
          </p:cNvSpPr>
          <p:nvPr>
            <p:ph idx="1"/>
          </p:nvPr>
        </p:nvSpPr>
        <p:spPr/>
        <p:txBody>
          <a:bodyPr vert="horz" lIns="91440" tIns="45720" rIns="91440" bIns="45720" rtlCol="0" anchor="t">
            <a:normAutofit/>
          </a:bodyPr>
          <a:lstStyle/>
          <a:p>
            <a:r>
              <a:rPr lang="en-US" dirty="0">
                <a:latin typeface="Calibri"/>
                <a:cs typeface="Arial"/>
              </a:rPr>
              <a:t>Identified</a:t>
            </a:r>
          </a:p>
          <a:p>
            <a:pPr lvl="1"/>
            <a:r>
              <a:rPr lang="en-US" dirty="0">
                <a:latin typeface="Calibri"/>
                <a:cs typeface="Arial"/>
              </a:rPr>
              <a:t>Over the threshold (3.0) for 3 consecutive years in a particular category</a:t>
            </a:r>
          </a:p>
          <a:p>
            <a:r>
              <a:rPr lang="en-US" dirty="0">
                <a:latin typeface="Calibri"/>
                <a:cs typeface="Arial"/>
              </a:rPr>
              <a:t>Identified with Reasonable Progress</a:t>
            </a:r>
          </a:p>
          <a:p>
            <a:pPr lvl="1"/>
            <a:r>
              <a:rPr lang="en-US" dirty="0">
                <a:latin typeface="Calibri"/>
                <a:cs typeface="Arial"/>
              </a:rPr>
              <a:t>Over the threshold for 3 consecutive years, but an improvement (lessening of 0.1 or more) of the data for two consecutive years</a:t>
            </a:r>
          </a:p>
          <a:p>
            <a:r>
              <a:rPr lang="en-US" dirty="0">
                <a:latin typeface="Calibri"/>
                <a:cs typeface="Arial"/>
              </a:rPr>
              <a:t>At Risk </a:t>
            </a:r>
          </a:p>
          <a:p>
            <a:pPr lvl="1"/>
            <a:r>
              <a:rPr lang="en-US" dirty="0">
                <a:latin typeface="Calibri"/>
                <a:cs typeface="Arial"/>
              </a:rPr>
              <a:t>Over the threshold for two consecutive years</a:t>
            </a:r>
          </a:p>
          <a:p>
            <a:pPr lvl="2"/>
            <a:r>
              <a:rPr lang="en-US" dirty="0">
                <a:latin typeface="Calibri"/>
                <a:cs typeface="Arial"/>
              </a:rPr>
              <a:t>If trend continues for an additional year, then Identified</a:t>
            </a:r>
          </a:p>
        </p:txBody>
      </p:sp>
    </p:spTree>
    <p:extLst>
      <p:ext uri="{BB962C8B-B14F-4D97-AF65-F5344CB8AC3E}">
        <p14:creationId xmlns:p14="http://schemas.microsoft.com/office/powerpoint/2010/main" val="176576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E73C13-6553-56FC-0993-C70B04386299}"/>
              </a:ext>
            </a:extLst>
          </p:cNvPr>
          <p:cNvSpPr>
            <a:spLocks noGrp="1"/>
          </p:cNvSpPr>
          <p:nvPr>
            <p:ph type="title"/>
          </p:nvPr>
        </p:nvSpPr>
        <p:spPr/>
        <p:txBody>
          <a:bodyPr>
            <a:normAutofit fontScale="90000"/>
          </a:bodyPr>
          <a:lstStyle/>
          <a:p>
            <a:r>
              <a:rPr lang="en-US" dirty="0">
                <a:latin typeface="Calibri"/>
                <a:cs typeface="Arial"/>
              </a:rPr>
              <a:t>Significant Disproportionality Requirements – Identified </a:t>
            </a:r>
          </a:p>
        </p:txBody>
      </p:sp>
      <p:sp>
        <p:nvSpPr>
          <p:cNvPr id="2" name="Content Placeholder 1">
            <a:extLst>
              <a:ext uri="{FF2B5EF4-FFF2-40B4-BE49-F238E27FC236}">
                <a16:creationId xmlns:a16="http://schemas.microsoft.com/office/drawing/2014/main" id="{D5D9AD4E-FEE1-88B7-58A4-8B3A3B373478}"/>
              </a:ext>
            </a:extLst>
          </p:cNvPr>
          <p:cNvSpPr>
            <a:spLocks noGrp="1"/>
          </p:cNvSpPr>
          <p:nvPr>
            <p:ph idx="1"/>
          </p:nvPr>
        </p:nvSpPr>
        <p:spPr/>
        <p:txBody>
          <a:bodyPr vert="horz" lIns="91440" tIns="45720" rIns="91440" bIns="45720" rtlCol="0" anchor="t">
            <a:normAutofit fontScale="92500"/>
          </a:bodyPr>
          <a:lstStyle/>
          <a:p>
            <a:r>
              <a:rPr lang="en-US">
                <a:latin typeface="Calibri"/>
                <a:cs typeface="Arial"/>
              </a:rPr>
              <a:t>Conduct a Root Cause Analysis for the area of identification</a:t>
            </a:r>
          </a:p>
          <a:p>
            <a:pPr lvl="1"/>
            <a:r>
              <a:rPr lang="en-US">
                <a:latin typeface="Calibri"/>
                <a:cs typeface="Arial"/>
              </a:rPr>
              <a:t>Review of Policies, Practices, and Procedures (PPPs)</a:t>
            </a:r>
          </a:p>
          <a:p>
            <a:pPr lvl="1"/>
            <a:r>
              <a:rPr lang="en-US">
                <a:latin typeface="Calibri"/>
                <a:cs typeface="Arial"/>
              </a:rPr>
              <a:t>Profile of students impacted by the disproportionality</a:t>
            </a:r>
          </a:p>
          <a:p>
            <a:r>
              <a:rPr lang="en-US">
                <a:latin typeface="Calibri"/>
                <a:cs typeface="Arial"/>
              </a:rPr>
              <a:t>Develop an Action Plan with strategies to address the disproportionality</a:t>
            </a:r>
          </a:p>
          <a:p>
            <a:r>
              <a:rPr lang="en-US">
                <a:latin typeface="Calibri"/>
                <a:cs typeface="Arial"/>
              </a:rPr>
              <a:t>Set aside 15% of IDEA funds for Coordinated Comprehensive Early Intervening Services for use in FY26 (SY25/26)</a:t>
            </a:r>
          </a:p>
          <a:p>
            <a:pPr lvl="1"/>
            <a:r>
              <a:rPr lang="en-US">
                <a:latin typeface="Calibri"/>
                <a:cs typeface="Arial"/>
              </a:rPr>
              <a:t>Target population: students with and without disabilities in the area of identification</a:t>
            </a:r>
          </a:p>
          <a:p>
            <a:r>
              <a:rPr lang="en-US">
                <a:latin typeface="Calibri"/>
                <a:cs typeface="Arial"/>
              </a:rPr>
              <a:t>Participate in virtual convenings to assist with root cause analysis and understanding Significant Disproportionality</a:t>
            </a:r>
          </a:p>
        </p:txBody>
      </p:sp>
    </p:spTree>
    <p:extLst>
      <p:ext uri="{BB962C8B-B14F-4D97-AF65-F5344CB8AC3E}">
        <p14:creationId xmlns:p14="http://schemas.microsoft.com/office/powerpoint/2010/main" val="280342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A8B9E7-4BFA-3304-E238-768A654B26BC}"/>
              </a:ext>
            </a:extLst>
          </p:cNvPr>
          <p:cNvSpPr>
            <a:spLocks noGrp="1"/>
          </p:cNvSpPr>
          <p:nvPr>
            <p:ph type="title"/>
          </p:nvPr>
        </p:nvSpPr>
        <p:spPr/>
        <p:txBody>
          <a:bodyPr>
            <a:normAutofit fontScale="90000"/>
          </a:bodyPr>
          <a:lstStyle/>
          <a:p>
            <a:r>
              <a:rPr lang="en-US" dirty="0">
                <a:latin typeface="Calibri"/>
                <a:cs typeface="Arial"/>
              </a:rPr>
              <a:t>Significant Disproportionality Requirements – At Risk</a:t>
            </a:r>
          </a:p>
        </p:txBody>
      </p:sp>
      <p:sp>
        <p:nvSpPr>
          <p:cNvPr id="2" name="Content Placeholder 1">
            <a:extLst>
              <a:ext uri="{FF2B5EF4-FFF2-40B4-BE49-F238E27FC236}">
                <a16:creationId xmlns:a16="http://schemas.microsoft.com/office/drawing/2014/main" id="{1323535F-BF13-636E-2FB6-176787A01D67}"/>
              </a:ext>
            </a:extLst>
          </p:cNvPr>
          <p:cNvSpPr>
            <a:spLocks noGrp="1"/>
          </p:cNvSpPr>
          <p:nvPr>
            <p:ph idx="1"/>
          </p:nvPr>
        </p:nvSpPr>
        <p:spPr/>
        <p:txBody>
          <a:bodyPr vert="horz" lIns="91440" tIns="45720" rIns="91440" bIns="45720" rtlCol="0" anchor="t">
            <a:normAutofit/>
          </a:bodyPr>
          <a:lstStyle/>
          <a:p>
            <a:r>
              <a:rPr lang="en-US">
                <a:latin typeface="Calibri"/>
                <a:cs typeface="Arial"/>
              </a:rPr>
              <a:t>No actions are required, however DESE strongly suggests conducting a Root Cause Analysis</a:t>
            </a:r>
          </a:p>
          <a:p>
            <a:pPr lvl="1"/>
            <a:r>
              <a:rPr lang="en-US">
                <a:latin typeface="Calibri"/>
                <a:cs typeface="Arial"/>
              </a:rPr>
              <a:t>Materials that are sent to Identified schools/districts are also sent to At Risk schools/districts</a:t>
            </a:r>
          </a:p>
          <a:p>
            <a:r>
              <a:rPr lang="en-US">
                <a:latin typeface="Calibri"/>
                <a:cs typeface="Arial"/>
              </a:rPr>
              <a:t>Voluntary Comprehensive Early Intervening Services (CEIS) participation is an option</a:t>
            </a:r>
          </a:p>
          <a:p>
            <a:pPr lvl="1"/>
            <a:r>
              <a:rPr lang="en-US">
                <a:latin typeface="Calibri"/>
                <a:cs typeface="Arial"/>
              </a:rPr>
              <a:t>Schools/districts may set aside up to 15% of IDEA funds to provide services to students with disabilities in the At Risk category</a:t>
            </a:r>
          </a:p>
        </p:txBody>
      </p:sp>
    </p:spTree>
    <p:extLst>
      <p:ext uri="{BB962C8B-B14F-4D97-AF65-F5344CB8AC3E}">
        <p14:creationId xmlns:p14="http://schemas.microsoft.com/office/powerpoint/2010/main" val="224287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7A9A5-7C0B-7ABB-67D6-15146C0A6936}"/>
              </a:ext>
            </a:extLst>
          </p:cNvPr>
          <p:cNvSpPr>
            <a:spLocks noGrp="1"/>
          </p:cNvSpPr>
          <p:nvPr>
            <p:ph type="title"/>
          </p:nvPr>
        </p:nvSpPr>
        <p:spPr/>
        <p:txBody>
          <a:bodyPr/>
          <a:lstStyle/>
          <a:p>
            <a:r>
              <a:rPr lang="en-US" dirty="0">
                <a:latin typeface="Calibri"/>
                <a:cs typeface="Arial"/>
              </a:rPr>
              <a:t>Annual LEA Determinations</a:t>
            </a:r>
          </a:p>
        </p:txBody>
      </p:sp>
      <p:sp>
        <p:nvSpPr>
          <p:cNvPr id="2" name="Content Placeholder 1">
            <a:extLst>
              <a:ext uri="{FF2B5EF4-FFF2-40B4-BE49-F238E27FC236}">
                <a16:creationId xmlns:a16="http://schemas.microsoft.com/office/drawing/2014/main" id="{A2605D42-0603-E019-B15E-C0F07B8B407E}"/>
              </a:ext>
            </a:extLst>
          </p:cNvPr>
          <p:cNvSpPr>
            <a:spLocks noGrp="1"/>
          </p:cNvSpPr>
          <p:nvPr>
            <p:ph idx="1"/>
          </p:nvPr>
        </p:nvSpPr>
        <p:spPr/>
        <p:txBody>
          <a:bodyPr vert="horz" lIns="91440" tIns="45720" rIns="91440" bIns="45720" rtlCol="0" anchor="t">
            <a:normAutofit/>
          </a:bodyPr>
          <a:lstStyle/>
          <a:p>
            <a:r>
              <a:rPr lang="en-US">
                <a:latin typeface="Calibri"/>
                <a:cs typeface="Arial"/>
              </a:rPr>
              <a:t>Determinations will be issued in mid to late Spring 2025</a:t>
            </a:r>
          </a:p>
          <a:p>
            <a:r>
              <a:rPr lang="en-US">
                <a:latin typeface="Calibri"/>
                <a:cs typeface="Arial"/>
              </a:rPr>
              <a:t>Upcoming changes:</a:t>
            </a:r>
          </a:p>
          <a:p>
            <a:pPr lvl="1"/>
            <a:r>
              <a:rPr lang="en-US">
                <a:latin typeface="Calibri"/>
                <a:cs typeface="Arial"/>
              </a:rPr>
              <a:t>Moving from Rubric to Matrix</a:t>
            </a:r>
          </a:p>
          <a:p>
            <a:pPr lvl="1"/>
            <a:r>
              <a:rPr lang="en-US">
                <a:latin typeface="Calibri"/>
                <a:cs typeface="Arial"/>
              </a:rPr>
              <a:t>Separating out combined categories into their own</a:t>
            </a:r>
          </a:p>
          <a:p>
            <a:pPr lvl="2"/>
            <a:r>
              <a:rPr lang="en-US">
                <a:latin typeface="Calibri"/>
                <a:cs typeface="Arial"/>
              </a:rPr>
              <a:t>For example, Indicators 11-13 were a single category on last year’s Rubric, in the new Matrix they will each be their own category</a:t>
            </a:r>
          </a:p>
          <a:p>
            <a:pPr lvl="1"/>
            <a:r>
              <a:rPr lang="en-US">
                <a:latin typeface="Calibri"/>
                <a:cs typeface="Arial"/>
              </a:rPr>
              <a:t>Additional criteria using more data on a LEA’s performance on the </a:t>
            </a:r>
            <a:r>
              <a:rPr lang="en-US">
                <a:latin typeface="Calibri"/>
                <a:cs typeface="Arial"/>
                <a:hlinkClick r:id="rId2"/>
              </a:rPr>
              <a:t>State Performance Plan and Annual Performance Report (SPP/APR) Indicators</a:t>
            </a:r>
            <a:endParaRPr lang="en-US">
              <a:latin typeface="Calibri"/>
              <a:cs typeface="Arial"/>
            </a:endParaRPr>
          </a:p>
        </p:txBody>
      </p:sp>
    </p:spTree>
    <p:extLst>
      <p:ext uri="{BB962C8B-B14F-4D97-AF65-F5344CB8AC3E}">
        <p14:creationId xmlns:p14="http://schemas.microsoft.com/office/powerpoint/2010/main" val="78583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A3A42-3426-15C9-CF1E-0690A34FCD4E}"/>
              </a:ext>
            </a:extLst>
          </p:cNvPr>
          <p:cNvSpPr>
            <a:spLocks noGrp="1"/>
          </p:cNvSpPr>
          <p:nvPr>
            <p:ph type="title"/>
          </p:nvPr>
        </p:nvSpPr>
        <p:spPr/>
        <p:txBody>
          <a:bodyPr/>
          <a:lstStyle/>
          <a:p>
            <a:r>
              <a:rPr lang="en-US" dirty="0">
                <a:latin typeface="Calibri"/>
                <a:cs typeface="Arial"/>
              </a:rPr>
              <a:t>LEA Determination Categories</a:t>
            </a:r>
          </a:p>
        </p:txBody>
      </p:sp>
      <p:sp>
        <p:nvSpPr>
          <p:cNvPr id="2" name="Content Placeholder 1">
            <a:extLst>
              <a:ext uri="{FF2B5EF4-FFF2-40B4-BE49-F238E27FC236}">
                <a16:creationId xmlns:a16="http://schemas.microsoft.com/office/drawing/2014/main" id="{0F7C6055-C557-AA31-20B9-3A69CBBB3897}"/>
              </a:ext>
            </a:extLst>
          </p:cNvPr>
          <p:cNvSpPr>
            <a:spLocks noGrp="1"/>
          </p:cNvSpPr>
          <p:nvPr>
            <p:ph idx="1"/>
          </p:nvPr>
        </p:nvSpPr>
        <p:spPr/>
        <p:txBody>
          <a:bodyPr vert="horz" lIns="91440" tIns="45720" rIns="91440" bIns="45720" rtlCol="0" anchor="t">
            <a:normAutofit fontScale="92500" lnSpcReduction="10000"/>
          </a:bodyPr>
          <a:lstStyle/>
          <a:p>
            <a:r>
              <a:rPr lang="en-US">
                <a:latin typeface="Calibri"/>
                <a:cs typeface="Arial"/>
              </a:rPr>
              <a:t>School and District Performance on:</a:t>
            </a:r>
          </a:p>
          <a:p>
            <a:pPr lvl="1"/>
            <a:r>
              <a:rPr lang="en-US">
                <a:latin typeface="Calibri"/>
                <a:cs typeface="Arial"/>
              </a:rPr>
              <a:t>Graduation Rates for Students with Disabilities</a:t>
            </a:r>
          </a:p>
          <a:p>
            <a:pPr lvl="1"/>
            <a:r>
              <a:rPr lang="en-US">
                <a:latin typeface="Calibri"/>
                <a:cs typeface="Arial"/>
              </a:rPr>
              <a:t>Drop Out Rates for Students with Disabilities</a:t>
            </a:r>
          </a:p>
          <a:p>
            <a:pPr lvl="1"/>
            <a:r>
              <a:rPr lang="en-US">
                <a:latin typeface="Calibri"/>
                <a:cs typeface="Arial"/>
              </a:rPr>
              <a:t>MCAS Proficiency for Students with Disabilities</a:t>
            </a:r>
          </a:p>
          <a:p>
            <a:pPr lvl="1"/>
            <a:r>
              <a:rPr lang="en-US">
                <a:latin typeface="Calibri"/>
                <a:cs typeface="Arial"/>
              </a:rPr>
              <a:t>Educational Environments (Full Inclusion) for Students with Disabilities</a:t>
            </a:r>
          </a:p>
          <a:p>
            <a:pPr lvl="1"/>
            <a:r>
              <a:rPr lang="en-US">
                <a:latin typeface="Calibri"/>
                <a:cs typeface="Arial"/>
              </a:rPr>
              <a:t>Compliance Findings</a:t>
            </a:r>
          </a:p>
          <a:p>
            <a:pPr lvl="1"/>
            <a:r>
              <a:rPr lang="en-US">
                <a:latin typeface="Calibri"/>
                <a:cs typeface="Arial"/>
              </a:rPr>
              <a:t>Fiscal Considerations</a:t>
            </a:r>
          </a:p>
          <a:p>
            <a:pPr lvl="1"/>
            <a:r>
              <a:rPr lang="en-US">
                <a:latin typeface="Calibri"/>
                <a:cs typeface="Arial"/>
              </a:rPr>
              <a:t>District collection of Preschool and Post School Outcomes</a:t>
            </a:r>
          </a:p>
          <a:p>
            <a:pPr lvl="1"/>
            <a:r>
              <a:rPr lang="en-US">
                <a:latin typeface="Calibri"/>
                <a:cs typeface="Arial"/>
              </a:rPr>
              <a:t>Timely and Accurate Reported Data</a:t>
            </a:r>
          </a:p>
          <a:p>
            <a:r>
              <a:rPr lang="en-US">
                <a:latin typeface="Calibri"/>
                <a:cs typeface="Arial"/>
              </a:rPr>
              <a:t>Categories that will be included in the future are noted on the Matrix but will not be included in this years Determination calculations</a:t>
            </a:r>
          </a:p>
          <a:p>
            <a:pPr lvl="1"/>
            <a:endParaRPr lang="en-US">
              <a:latin typeface="Calibri"/>
            </a:endParaRPr>
          </a:p>
        </p:txBody>
      </p:sp>
    </p:spTree>
    <p:extLst>
      <p:ext uri="{BB962C8B-B14F-4D97-AF65-F5344CB8AC3E}">
        <p14:creationId xmlns:p14="http://schemas.microsoft.com/office/powerpoint/2010/main" val="347829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dirty="0">
                <a:latin typeface="Calibri"/>
                <a:ea typeface="Calibri"/>
                <a:cs typeface="Calibri"/>
              </a:rPr>
              <a:t>IDEA Fiscal Updates</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a:lstStyle/>
          <a:p>
            <a:pPr algn="ctr"/>
            <a:endParaRPr lang="en-US">
              <a:latin typeface="Calibri"/>
              <a:ea typeface="Calibri"/>
              <a:cs typeface="Calibri"/>
            </a:endParaRPr>
          </a:p>
          <a:p>
            <a:pPr algn="ctr"/>
            <a:r>
              <a:rPr lang="en-US">
                <a:latin typeface="Calibri"/>
                <a:ea typeface="Calibri"/>
                <a:cs typeface="Calibri"/>
              </a:rPr>
              <a:t>Child Count</a:t>
            </a:r>
          </a:p>
          <a:p>
            <a:pPr algn="ctr"/>
            <a:r>
              <a:rPr lang="en-US">
                <a:latin typeface="Calibri"/>
                <a:ea typeface="Calibri"/>
                <a:cs typeface="Calibri"/>
              </a:rPr>
              <a:t>Excess Cost</a:t>
            </a:r>
          </a:p>
        </p:txBody>
      </p:sp>
    </p:spTree>
    <p:extLst>
      <p:ext uri="{BB962C8B-B14F-4D97-AF65-F5344CB8AC3E}">
        <p14:creationId xmlns:p14="http://schemas.microsoft.com/office/powerpoint/2010/main" val="205817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6167CE-08FE-EE5D-C5EB-3CE3FAB2E8E3}"/>
              </a:ext>
            </a:extLst>
          </p:cNvPr>
          <p:cNvSpPr>
            <a:spLocks noGrp="1"/>
          </p:cNvSpPr>
          <p:nvPr>
            <p:ph type="title"/>
          </p:nvPr>
        </p:nvSpPr>
        <p:spPr/>
        <p:txBody>
          <a:bodyPr>
            <a:normAutofit fontScale="90000"/>
          </a:bodyPr>
          <a:lstStyle/>
          <a:p>
            <a:r>
              <a:rPr lang="en-US" dirty="0">
                <a:latin typeface="Segoe UI Semibold" panose="020B0702040204020203" pitchFamily="34" charset="0"/>
                <a:cs typeface="Segoe UI Semibold" panose="020B0702040204020203" pitchFamily="34" charset="0"/>
              </a:rPr>
              <a:t>Our Commonwealth’s Educational Vision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for All Students</a:t>
            </a:r>
          </a:p>
        </p:txBody>
      </p:sp>
      <p:sp>
        <p:nvSpPr>
          <p:cNvPr id="8" name="Text Placeholder 7">
            <a:extLst>
              <a:ext uri="{FF2B5EF4-FFF2-40B4-BE49-F238E27FC236}">
                <a16:creationId xmlns:a16="http://schemas.microsoft.com/office/drawing/2014/main" id="{400883D3-B709-9540-4DB1-03C90CBC0B59}"/>
              </a:ext>
            </a:extLst>
          </p:cNvPr>
          <p:cNvSpPr>
            <a:spLocks noGrp="1"/>
          </p:cNvSpPr>
          <p:nvPr>
            <p:ph type="body" idx="1"/>
          </p:nvPr>
        </p:nvSpPr>
        <p:spPr>
          <a:xfrm>
            <a:off x="476251" y="1897799"/>
            <a:ext cx="5157787" cy="564055"/>
          </a:xfrm>
        </p:spPr>
        <p:txBody>
          <a:bodyPr/>
          <a:lstStyle/>
          <a:p>
            <a:pPr>
              <a:spcBef>
                <a:spcPts val="0"/>
              </a:spcBef>
            </a:pPr>
            <a:r>
              <a:rPr lang="en-US" dirty="0">
                <a:latin typeface="Segoe UI" panose="020B0502040204020203" pitchFamily="34" charset="0"/>
                <a:cs typeface="Segoe UI" panose="020B0502040204020203" pitchFamily="34" charset="0"/>
              </a:rPr>
              <a:t>What do we envision?</a:t>
            </a:r>
          </a:p>
        </p:txBody>
      </p:sp>
      <p:sp>
        <p:nvSpPr>
          <p:cNvPr id="3" name="Content Placeholder 2"/>
          <p:cNvSpPr>
            <a:spLocks noGrp="1"/>
          </p:cNvSpPr>
          <p:nvPr>
            <p:ph sz="half" idx="2"/>
          </p:nvPr>
        </p:nvSpPr>
        <p:spPr>
          <a:xfrm>
            <a:off x="342902" y="2402958"/>
            <a:ext cx="5291136" cy="4316819"/>
          </a:xfrm>
        </p:spPr>
        <p:txBody>
          <a:bodyPr vert="horz" lIns="91440" tIns="45720" rIns="91440" bIns="45720" rtlCol="0" anchor="t">
            <a:noAutofit/>
          </a:bodyPr>
          <a:lstStyle/>
          <a:p>
            <a:pPr>
              <a:lnSpc>
                <a:spcPct val="140000"/>
              </a:lnSpc>
            </a:pPr>
            <a:r>
              <a:rPr lang="en-US" sz="1650" dirty="0">
                <a:latin typeface="Segoe UI" panose="020B0502040204020203" pitchFamily="34" charset="0"/>
                <a:cs typeface="Segoe UI" panose="020B0502040204020203" pitchFamily="34" charset="0"/>
              </a:rPr>
              <a:t>All students in Massachusetts, </a:t>
            </a:r>
            <a:r>
              <a:rPr lang="en-US" sz="1650" b="1" dirty="0">
                <a:solidFill>
                  <a:schemeClr val="accent1"/>
                </a:solidFill>
                <a:latin typeface="Segoe UI" panose="020B0502040204020203" pitchFamily="34" charset="0"/>
                <a:cs typeface="Segoe UI" panose="020B0502040204020203" pitchFamily="34" charset="0"/>
              </a:rPr>
              <a:t>particularly students from historically underserved groups and communities</a:t>
            </a:r>
            <a:r>
              <a:rPr lang="en-US" sz="1650" dirty="0">
                <a:latin typeface="Segoe UI" panose="020B0502040204020203" pitchFamily="34" charset="0"/>
                <a:cs typeface="Segoe UI" panose="020B0502040204020203" pitchFamily="34" charset="0"/>
              </a:rPr>
              <a:t>, will have </a:t>
            </a:r>
            <a:r>
              <a:rPr lang="en-US" sz="1650" b="1" dirty="0">
                <a:latin typeface="Segoe UI" panose="020B0502040204020203" pitchFamily="34" charset="0"/>
                <a:cs typeface="Segoe UI" panose="020B0502040204020203" pitchFamily="34" charset="0"/>
              </a:rPr>
              <a:t>equitable opportunities to excel</a:t>
            </a:r>
            <a:r>
              <a:rPr lang="en-US" sz="1650" dirty="0">
                <a:latin typeface="Segoe UI" panose="020B0502040204020203" pitchFamily="34" charset="0"/>
                <a:cs typeface="Segoe UI" panose="020B0502040204020203" pitchFamily="34" charset="0"/>
              </a:rPr>
              <a:t> in all content areas across all grades. </a:t>
            </a:r>
          </a:p>
          <a:p>
            <a:pPr>
              <a:lnSpc>
                <a:spcPct val="140000"/>
              </a:lnSpc>
            </a:pPr>
            <a:r>
              <a:rPr lang="en-US" sz="1650" b="1" dirty="0">
                <a:solidFill>
                  <a:schemeClr val="accent1"/>
                </a:solidFill>
                <a:latin typeface="Segoe UI" panose="020B0502040204020203" pitchFamily="34" charset="0"/>
                <a:cs typeface="Segoe UI" panose="020B0502040204020203" pitchFamily="34" charset="0"/>
              </a:rPr>
              <a:t>Culturally and linguistically sustaining </a:t>
            </a:r>
            <a:r>
              <a:rPr lang="en-US" sz="1650" dirty="0">
                <a:latin typeface="Segoe UI" panose="020B0502040204020203" pitchFamily="34" charset="0"/>
                <a:cs typeface="Segoe UI" panose="020B0502040204020203" pitchFamily="34" charset="0"/>
              </a:rPr>
              <a:t>classroom and school practices will support students to thrive by creating </a:t>
            </a:r>
            <a:r>
              <a:rPr lang="en-US" sz="1650" b="1" dirty="0">
                <a:latin typeface="Segoe UI" panose="020B0502040204020203" pitchFamily="34" charset="0"/>
                <a:cs typeface="Segoe UI" panose="020B0502040204020203" pitchFamily="34" charset="0"/>
              </a:rPr>
              <a:t>affirming environments </a:t>
            </a:r>
            <a:r>
              <a:rPr lang="en-US" sz="1650" dirty="0">
                <a:latin typeface="Segoe UI" panose="020B0502040204020203" pitchFamily="34" charset="0"/>
                <a:cs typeface="Segoe UI" panose="020B0502040204020203" pitchFamily="34" charset="0"/>
              </a:rPr>
              <a:t>where students: </a:t>
            </a:r>
          </a:p>
          <a:p>
            <a:pPr lvl="1">
              <a:lnSpc>
                <a:spcPct val="100000"/>
              </a:lnSpc>
            </a:pPr>
            <a:r>
              <a:rPr lang="en-US" sz="1650" dirty="0">
                <a:latin typeface="Segoe UI" panose="020B0502040204020203" pitchFamily="34" charset="0"/>
                <a:cs typeface="Segoe UI" panose="020B0502040204020203" pitchFamily="34" charset="0"/>
              </a:rPr>
              <a:t>have a sense of </a:t>
            </a:r>
            <a:r>
              <a:rPr lang="en-US" sz="1650" b="1" dirty="0">
                <a:latin typeface="Segoe UI" panose="020B0502040204020203" pitchFamily="34" charset="0"/>
                <a:cs typeface="Segoe UI" panose="020B0502040204020203" pitchFamily="34" charset="0"/>
              </a:rPr>
              <a:t>belonging</a:t>
            </a:r>
            <a:r>
              <a:rPr lang="en-US" sz="1650" dirty="0">
                <a:latin typeface="Segoe UI" panose="020B0502040204020203" pitchFamily="34" charset="0"/>
                <a:cs typeface="Segoe UI" panose="020B0502040204020203" pitchFamily="34" charset="0"/>
              </a:rPr>
              <a:t>, </a:t>
            </a:r>
          </a:p>
          <a:p>
            <a:pPr lvl="1">
              <a:lnSpc>
                <a:spcPct val="100000"/>
              </a:lnSpc>
            </a:pPr>
            <a:r>
              <a:rPr lang="en-US" sz="1650" dirty="0">
                <a:latin typeface="Segoe UI" panose="020B0502040204020203" pitchFamily="34" charset="0"/>
                <a:cs typeface="Segoe UI" panose="020B0502040204020203" pitchFamily="34" charset="0"/>
              </a:rPr>
              <a:t>engage in </a:t>
            </a:r>
            <a:r>
              <a:rPr lang="en-US" sz="1650" b="1" dirty="0">
                <a:latin typeface="Segoe UI" panose="020B0502040204020203" pitchFamily="34" charset="0"/>
                <a:cs typeface="Segoe UI" panose="020B0502040204020203" pitchFamily="34" charset="0"/>
              </a:rPr>
              <a:t>deeper learning</a:t>
            </a:r>
            <a:r>
              <a:rPr lang="en-US" sz="1650" dirty="0">
                <a:latin typeface="Segoe UI" panose="020B0502040204020203" pitchFamily="34" charset="0"/>
                <a:cs typeface="Segoe UI" panose="020B0502040204020203" pitchFamily="34" charset="0"/>
              </a:rPr>
              <a:t>, </a:t>
            </a:r>
          </a:p>
          <a:p>
            <a:pPr lvl="1">
              <a:lnSpc>
                <a:spcPct val="100000"/>
              </a:lnSpc>
            </a:pPr>
            <a:r>
              <a:rPr lang="en-US" sz="1650" dirty="0">
                <a:latin typeface="Segoe UI" panose="020B0502040204020203" pitchFamily="34" charset="0"/>
                <a:cs typeface="Segoe UI" panose="020B0502040204020203" pitchFamily="34" charset="0"/>
              </a:rPr>
              <a:t>and are held to </a:t>
            </a:r>
            <a:r>
              <a:rPr lang="en-US" sz="1650" b="1" dirty="0">
                <a:latin typeface="Segoe UI" panose="020B0502040204020203" pitchFamily="34" charset="0"/>
                <a:cs typeface="Segoe UI" panose="020B0502040204020203" pitchFamily="34" charset="0"/>
              </a:rPr>
              <a:t>high expectations </a:t>
            </a:r>
            <a:r>
              <a:rPr lang="en-US" sz="1650" dirty="0">
                <a:latin typeface="Segoe UI" panose="020B0502040204020203" pitchFamily="34" charset="0"/>
                <a:cs typeface="Segoe UI" panose="020B0502040204020203" pitchFamily="34" charset="0"/>
              </a:rPr>
              <a:t>with targeted support.</a:t>
            </a:r>
            <a:endParaRPr lang="en-US" sz="1650" b="1" dirty="0">
              <a:latin typeface="Arial"/>
              <a:cs typeface="Arial"/>
            </a:endParaRPr>
          </a:p>
        </p:txBody>
      </p:sp>
      <p:sp>
        <p:nvSpPr>
          <p:cNvPr id="9" name="Text Placeholder 8">
            <a:extLst>
              <a:ext uri="{FF2B5EF4-FFF2-40B4-BE49-F238E27FC236}">
                <a16:creationId xmlns:a16="http://schemas.microsoft.com/office/drawing/2014/main" id="{D5D1EF4F-83E7-3498-8A75-64C9325755F3}"/>
              </a:ext>
            </a:extLst>
          </p:cNvPr>
          <p:cNvSpPr>
            <a:spLocks noGrp="1"/>
          </p:cNvSpPr>
          <p:nvPr>
            <p:ph type="body" sz="quarter" idx="3"/>
          </p:nvPr>
        </p:nvSpPr>
        <p:spPr>
          <a:xfrm>
            <a:off x="6416674" y="1734500"/>
            <a:ext cx="5183188" cy="675936"/>
          </a:xfrm>
        </p:spPr>
        <p:txBody>
          <a:bodyPr>
            <a:normAutofit fontScale="92500" lnSpcReduction="10000"/>
          </a:bodyPr>
          <a:lstStyle/>
          <a:p>
            <a:r>
              <a:rPr lang="en-US" dirty="0">
                <a:latin typeface="Segoe UI" panose="020B0502040204020203" pitchFamily="34" charset="0"/>
                <a:cs typeface="Segoe UI" panose="020B0502040204020203" pitchFamily="34" charset="0"/>
              </a:rPr>
              <a:t>What does this look like in a classroom?</a:t>
            </a:r>
          </a:p>
        </p:txBody>
      </p:sp>
      <p:graphicFrame>
        <p:nvGraphicFramePr>
          <p:cNvPr id="11" name="Content Placeholder 2" descr="All students are known and valued, Learning experiences are relevant, real-world, and interactive, and Individualized supports enable students to excel at grade level or beyond">
            <a:extLst>
              <a:ext uri="{FF2B5EF4-FFF2-40B4-BE49-F238E27FC236}">
                <a16:creationId xmlns:a16="http://schemas.microsoft.com/office/drawing/2014/main" id="{89955310-1B11-6BD1-941D-8A87F80852F5}"/>
              </a:ext>
            </a:extLst>
          </p:cNvPr>
          <p:cNvGraphicFramePr>
            <a:graphicFrameLocks noGrp="1"/>
          </p:cNvGraphicFramePr>
          <p:nvPr>
            <p:ph sz="quarter" idx="4"/>
          </p:nvPr>
        </p:nvGraphicFramePr>
        <p:xfrm>
          <a:off x="6416674" y="2387620"/>
          <a:ext cx="5183188" cy="318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AB6528E-905C-DBD5-8DB6-9E80F17897E9}"/>
              </a:ext>
            </a:extLst>
          </p:cNvPr>
          <p:cNvSpPr txBox="1"/>
          <p:nvPr/>
        </p:nvSpPr>
        <p:spPr>
          <a:xfrm>
            <a:off x="5672136" y="5734662"/>
            <a:ext cx="6176963" cy="646331"/>
          </a:xfrm>
          <a:prstGeom prst="rect">
            <a:avLst/>
          </a:prstGeom>
          <a:solidFill>
            <a:schemeClr val="accent1">
              <a:lumMod val="20000"/>
              <a:lumOff val="80000"/>
            </a:schemeClr>
          </a:solidFill>
        </p:spPr>
        <p:txBody>
          <a:bodyPr wrap="square" rtlCol="0">
            <a:spAutoFit/>
          </a:bodyPr>
          <a:lstStyle/>
          <a:p>
            <a:r>
              <a:rPr lang="en-US" b="1" dirty="0"/>
              <a:t>Learn more:</a:t>
            </a:r>
            <a:r>
              <a:rPr lang="en-US" dirty="0"/>
              <a:t> </a:t>
            </a:r>
            <a:r>
              <a:rPr lang="en-US" dirty="0">
                <a:hlinkClick r:id="rId8"/>
              </a:rPr>
              <a:t>https://www.doe.mass.edu/commissioner/vision/default.html</a:t>
            </a:r>
            <a:endParaRPr lang="en-US" dirty="0"/>
          </a:p>
        </p:txBody>
      </p:sp>
    </p:spTree>
    <p:extLst>
      <p:ext uri="{BB962C8B-B14F-4D97-AF65-F5344CB8AC3E}">
        <p14:creationId xmlns:p14="http://schemas.microsoft.com/office/powerpoint/2010/main" val="387033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2BC239-2A4B-E0DB-D3E9-365DCA7D8762}"/>
              </a:ext>
            </a:extLst>
          </p:cNvPr>
          <p:cNvSpPr>
            <a:spLocks noGrp="1"/>
          </p:cNvSpPr>
          <p:nvPr>
            <p:ph type="title"/>
          </p:nvPr>
        </p:nvSpPr>
        <p:spPr/>
        <p:txBody>
          <a:bodyPr>
            <a:normAutofit fontScale="90000"/>
          </a:bodyPr>
          <a:lstStyle/>
          <a:p>
            <a:r>
              <a:rPr lang="en-US" dirty="0">
                <a:latin typeface="Calibri"/>
                <a:ea typeface="Calibri"/>
                <a:cs typeface="Arial"/>
              </a:rPr>
              <a:t>Child Count – Parentally-Placed Private and Home School Children</a:t>
            </a:r>
            <a:endParaRPr lang="en-US" dirty="0">
              <a:latin typeface="Calibri"/>
              <a:ea typeface="Calibri"/>
            </a:endParaRPr>
          </a:p>
        </p:txBody>
      </p:sp>
      <p:sp>
        <p:nvSpPr>
          <p:cNvPr id="2" name="Content Placeholder 1">
            <a:extLst>
              <a:ext uri="{FF2B5EF4-FFF2-40B4-BE49-F238E27FC236}">
                <a16:creationId xmlns:a16="http://schemas.microsoft.com/office/drawing/2014/main" id="{AB574A95-44B2-DF4F-87B8-AAF08FD06AA7}"/>
              </a:ext>
            </a:extLst>
          </p:cNvPr>
          <p:cNvSpPr>
            <a:spLocks noGrp="1"/>
          </p:cNvSpPr>
          <p:nvPr>
            <p:ph idx="1"/>
          </p:nvPr>
        </p:nvSpPr>
        <p:spPr>
          <a:xfrm>
            <a:off x="838200" y="2091694"/>
            <a:ext cx="10515600" cy="4405126"/>
          </a:xfrm>
        </p:spPr>
        <p:txBody>
          <a:bodyPr vert="horz" lIns="91440" tIns="45720" rIns="91440" bIns="45720" rtlCol="0" anchor="t">
            <a:normAutofit/>
          </a:bodyPr>
          <a:lstStyle/>
          <a:p>
            <a:pPr marL="457200" indent="-457200"/>
            <a:r>
              <a:rPr lang="en-US">
                <a:latin typeface="Calibri"/>
                <a:ea typeface="Calibri"/>
                <a:cs typeface="Arial"/>
                <a:hlinkClick r:id="rId2"/>
              </a:rPr>
              <a:t>MA Education Security Portal Child Count</a:t>
            </a:r>
            <a:r>
              <a:rPr lang="en-US">
                <a:latin typeface="Calibri"/>
                <a:ea typeface="Calibri"/>
                <a:cs typeface="Arial"/>
              </a:rPr>
              <a:t> NOW OPEN for SY24-25 </a:t>
            </a:r>
            <a:endParaRPr lang="en-US">
              <a:latin typeface="Calibri"/>
            </a:endParaRPr>
          </a:p>
          <a:p>
            <a:pPr marL="457200" indent="-457200"/>
            <a:r>
              <a:rPr lang="en-US">
                <a:latin typeface="Calibri"/>
                <a:ea typeface="Calibri"/>
                <a:cs typeface="Arial"/>
                <a:hlinkClick r:id="rId3"/>
              </a:rPr>
              <a:t>2024-2025 Child Count &amp; Record Keeping Memorandum</a:t>
            </a:r>
            <a:endParaRPr lang="en-US">
              <a:latin typeface="Calibri"/>
              <a:ea typeface="Calibri"/>
              <a:cs typeface="Arial"/>
            </a:endParaRPr>
          </a:p>
          <a:p>
            <a:pPr marL="0" indent="0">
              <a:buNone/>
            </a:pPr>
            <a:r>
              <a:rPr lang="en-US">
                <a:latin typeface="Calibri"/>
                <a:ea typeface="Calibri"/>
                <a:cs typeface="Arial"/>
              </a:rPr>
              <a:t>FC 240 (ages 3-21) - </a:t>
            </a:r>
            <a:r>
              <a:rPr lang="en-US" b="1">
                <a:latin typeface="Calibri"/>
                <a:ea typeface="Calibri"/>
                <a:cs typeface="Arial"/>
              </a:rPr>
              <a:t>as of October 1, 2024</a:t>
            </a:r>
          </a:p>
          <a:p>
            <a:pPr marL="0" indent="0">
              <a:buNone/>
            </a:pPr>
            <a:r>
              <a:rPr lang="en-US">
                <a:latin typeface="Calibri"/>
                <a:ea typeface="Calibri"/>
                <a:cs typeface="Arial"/>
              </a:rPr>
              <a:t>Number of </a:t>
            </a:r>
            <a:r>
              <a:rPr lang="en-US" i="1">
                <a:latin typeface="Calibri"/>
                <a:ea typeface="Calibri"/>
                <a:cs typeface="Arial"/>
              </a:rPr>
              <a:t>eligible</a:t>
            </a:r>
            <a:r>
              <a:rPr lang="en-US">
                <a:latin typeface="Calibri"/>
                <a:ea typeface="Calibri"/>
                <a:cs typeface="Arial"/>
              </a:rPr>
              <a:t> parentally placed private school students </a:t>
            </a:r>
            <a:r>
              <a:rPr lang="en-US" b="1">
                <a:latin typeface="Calibri"/>
                <a:ea typeface="Calibri"/>
                <a:cs typeface="Arial"/>
              </a:rPr>
              <a:t>attending</a:t>
            </a:r>
            <a:r>
              <a:rPr lang="en-US">
                <a:latin typeface="Calibri"/>
                <a:ea typeface="Calibri"/>
                <a:cs typeface="Arial"/>
              </a:rPr>
              <a:t> school </a:t>
            </a:r>
            <a:r>
              <a:rPr lang="en-US" u="sng">
                <a:latin typeface="Calibri"/>
                <a:ea typeface="Calibri"/>
                <a:cs typeface="Arial"/>
              </a:rPr>
              <a:t>in the district</a:t>
            </a:r>
            <a:r>
              <a:rPr lang="en-US">
                <a:latin typeface="Calibri"/>
                <a:ea typeface="Calibri"/>
                <a:cs typeface="Arial"/>
              </a:rPr>
              <a:t> who </a:t>
            </a:r>
            <a:r>
              <a:rPr lang="en-US" b="1">
                <a:latin typeface="Calibri"/>
                <a:ea typeface="Calibri"/>
                <a:cs typeface="Arial"/>
              </a:rPr>
              <a:t>reside</a:t>
            </a:r>
            <a:r>
              <a:rPr lang="en-US">
                <a:latin typeface="Calibri"/>
                <a:ea typeface="Calibri"/>
                <a:cs typeface="Arial"/>
              </a:rPr>
              <a:t> </a:t>
            </a:r>
            <a:r>
              <a:rPr lang="en-US" u="sng">
                <a:latin typeface="Calibri"/>
                <a:ea typeface="Calibri"/>
                <a:cs typeface="Arial"/>
              </a:rPr>
              <a:t>in the district.</a:t>
            </a:r>
            <a:endParaRPr lang="en-US">
              <a:latin typeface="Calibri"/>
            </a:endParaRPr>
          </a:p>
          <a:p>
            <a:pPr marL="0" indent="0">
              <a:buNone/>
            </a:pPr>
            <a:r>
              <a:rPr lang="en-US">
                <a:latin typeface="Calibri"/>
                <a:ea typeface="Calibri"/>
                <a:cs typeface="Arial"/>
              </a:rPr>
              <a:t>Number of </a:t>
            </a:r>
            <a:r>
              <a:rPr lang="en-US" i="1">
                <a:latin typeface="Calibri"/>
                <a:ea typeface="Calibri"/>
                <a:cs typeface="Arial"/>
              </a:rPr>
              <a:t>eligible</a:t>
            </a:r>
            <a:r>
              <a:rPr lang="en-US">
                <a:latin typeface="Calibri"/>
                <a:ea typeface="Calibri"/>
                <a:cs typeface="Arial"/>
              </a:rPr>
              <a:t> parentally placed private school students </a:t>
            </a:r>
            <a:r>
              <a:rPr lang="en-US" b="1">
                <a:latin typeface="Calibri"/>
                <a:ea typeface="Calibri"/>
                <a:cs typeface="Arial"/>
              </a:rPr>
              <a:t>attending</a:t>
            </a:r>
            <a:r>
              <a:rPr lang="en-US">
                <a:latin typeface="Calibri"/>
                <a:ea typeface="Calibri"/>
                <a:cs typeface="Arial"/>
              </a:rPr>
              <a:t> school</a:t>
            </a:r>
            <a:r>
              <a:rPr lang="en-US" u="sng">
                <a:latin typeface="Calibri"/>
                <a:ea typeface="Calibri"/>
                <a:cs typeface="Arial"/>
              </a:rPr>
              <a:t> in the district</a:t>
            </a:r>
            <a:r>
              <a:rPr lang="en-US">
                <a:latin typeface="Calibri"/>
                <a:ea typeface="Calibri"/>
                <a:cs typeface="Arial"/>
              </a:rPr>
              <a:t> who </a:t>
            </a:r>
            <a:r>
              <a:rPr lang="en-US" b="1">
                <a:latin typeface="Calibri"/>
                <a:ea typeface="Calibri"/>
                <a:cs typeface="Arial"/>
              </a:rPr>
              <a:t>reside</a:t>
            </a:r>
            <a:r>
              <a:rPr lang="en-US">
                <a:latin typeface="Calibri"/>
                <a:ea typeface="Calibri"/>
                <a:cs typeface="Arial"/>
              </a:rPr>
              <a:t> </a:t>
            </a:r>
            <a:r>
              <a:rPr lang="en-US" u="sng">
                <a:latin typeface="Calibri"/>
                <a:ea typeface="Calibri"/>
                <a:cs typeface="Arial"/>
              </a:rPr>
              <a:t>outside the district</a:t>
            </a:r>
            <a:r>
              <a:rPr lang="en-US">
                <a:latin typeface="Calibri"/>
                <a:ea typeface="Calibri"/>
                <a:cs typeface="Arial"/>
              </a:rPr>
              <a:t>. </a:t>
            </a:r>
          </a:p>
          <a:p>
            <a:pPr marL="0" indent="0">
              <a:buNone/>
            </a:pPr>
            <a:r>
              <a:rPr lang="en-US">
                <a:latin typeface="Calibri"/>
                <a:ea typeface="Calibri"/>
                <a:cs typeface="Arial"/>
              </a:rPr>
              <a:t>Number of eligible students who </a:t>
            </a:r>
            <a:r>
              <a:rPr lang="en-US" u="sng">
                <a:latin typeface="Calibri"/>
                <a:ea typeface="Calibri"/>
                <a:cs typeface="Arial"/>
              </a:rPr>
              <a:t>reside in the district</a:t>
            </a:r>
            <a:r>
              <a:rPr lang="en-US">
                <a:latin typeface="Calibri"/>
                <a:ea typeface="Calibri"/>
                <a:cs typeface="Arial"/>
              </a:rPr>
              <a:t> and </a:t>
            </a:r>
            <a:r>
              <a:rPr lang="en-US" u="sng">
                <a:latin typeface="Calibri"/>
                <a:ea typeface="Calibri"/>
                <a:cs typeface="Arial"/>
              </a:rPr>
              <a:t>homeschooled</a:t>
            </a:r>
            <a:r>
              <a:rPr lang="en-US">
                <a:latin typeface="Calibri"/>
                <a:ea typeface="Calibri"/>
                <a:cs typeface="Arial"/>
              </a:rPr>
              <a:t> under a district-approved plan. </a:t>
            </a:r>
            <a:endParaRPr lang="en-US">
              <a:cs typeface="Arial"/>
            </a:endParaRPr>
          </a:p>
        </p:txBody>
      </p:sp>
    </p:spTree>
    <p:extLst>
      <p:ext uri="{BB962C8B-B14F-4D97-AF65-F5344CB8AC3E}">
        <p14:creationId xmlns:p14="http://schemas.microsoft.com/office/powerpoint/2010/main" val="587222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72BFFC-5D4C-2AF3-E464-A6DC4F17B364}"/>
              </a:ext>
            </a:extLst>
          </p:cNvPr>
          <p:cNvSpPr>
            <a:spLocks noGrp="1"/>
          </p:cNvSpPr>
          <p:nvPr>
            <p:ph type="title"/>
          </p:nvPr>
        </p:nvSpPr>
        <p:spPr/>
        <p:txBody>
          <a:bodyPr>
            <a:normAutofit fontScale="90000"/>
          </a:bodyPr>
          <a:lstStyle/>
          <a:p>
            <a:r>
              <a:rPr lang="en-US" dirty="0">
                <a:latin typeface="Calibri"/>
                <a:cs typeface="Arial"/>
              </a:rPr>
              <a:t>Child Count – Parentally-Placed Private Preschool Students</a:t>
            </a:r>
            <a:endParaRPr lang="en-US" dirty="0">
              <a:latin typeface="Calibri"/>
            </a:endParaRPr>
          </a:p>
        </p:txBody>
      </p:sp>
      <p:sp>
        <p:nvSpPr>
          <p:cNvPr id="2" name="Content Placeholder 1">
            <a:extLst>
              <a:ext uri="{FF2B5EF4-FFF2-40B4-BE49-F238E27FC236}">
                <a16:creationId xmlns:a16="http://schemas.microsoft.com/office/drawing/2014/main" id="{F76A2C00-659D-728A-FFFB-F542D004205A}"/>
              </a:ext>
            </a:extLst>
          </p:cNvPr>
          <p:cNvSpPr>
            <a:spLocks noGrp="1"/>
          </p:cNvSpPr>
          <p:nvPr>
            <p:ph idx="1"/>
          </p:nvPr>
        </p:nvSpPr>
        <p:spPr>
          <a:xfrm>
            <a:off x="838200" y="2086984"/>
            <a:ext cx="10515600" cy="4587096"/>
          </a:xfrm>
        </p:spPr>
        <p:txBody>
          <a:bodyPr vert="horz" lIns="91440" tIns="45720" rIns="91440" bIns="45720" rtlCol="0" anchor="t">
            <a:normAutofit/>
          </a:bodyPr>
          <a:lstStyle/>
          <a:p>
            <a:pPr marL="0" indent="0">
              <a:buNone/>
            </a:pPr>
            <a:r>
              <a:rPr lang="en-US">
                <a:latin typeface="Calibri"/>
                <a:cs typeface="Arial"/>
              </a:rPr>
              <a:t>FC 262 (ages 3 – 5, not entered Kindergarten) as of </a:t>
            </a:r>
            <a:r>
              <a:rPr lang="en-US" b="1">
                <a:latin typeface="Calibri"/>
                <a:cs typeface="Arial"/>
              </a:rPr>
              <a:t>October 1, 2024</a:t>
            </a:r>
          </a:p>
          <a:p>
            <a:pPr marL="0" indent="0">
              <a:buNone/>
            </a:pPr>
            <a:r>
              <a:rPr lang="en-US">
                <a:latin typeface="Calibri"/>
                <a:cs typeface="Arial"/>
              </a:rPr>
              <a:t>Number of </a:t>
            </a:r>
            <a:r>
              <a:rPr lang="en-US" i="1">
                <a:latin typeface="Calibri"/>
                <a:cs typeface="Arial"/>
              </a:rPr>
              <a:t>eligible</a:t>
            </a:r>
            <a:r>
              <a:rPr lang="en-US">
                <a:latin typeface="Calibri"/>
                <a:cs typeface="Arial"/>
              </a:rPr>
              <a:t> </a:t>
            </a:r>
            <a:r>
              <a:rPr lang="en-US" u="sng">
                <a:latin typeface="Calibri"/>
                <a:cs typeface="Arial"/>
              </a:rPr>
              <a:t>both resident and nonresident</a:t>
            </a:r>
            <a:r>
              <a:rPr lang="en-US">
                <a:latin typeface="Calibri"/>
                <a:cs typeface="Arial"/>
              </a:rPr>
              <a:t> students parentally placed in a private </a:t>
            </a:r>
            <a:r>
              <a:rPr lang="en-US" i="1">
                <a:latin typeface="Calibri"/>
                <a:cs typeface="Arial"/>
              </a:rPr>
              <a:t>elementary</a:t>
            </a:r>
            <a:r>
              <a:rPr lang="en-US">
                <a:latin typeface="Calibri"/>
                <a:cs typeface="Arial"/>
              </a:rPr>
              <a:t> preschool </a:t>
            </a:r>
            <a:r>
              <a:rPr lang="en-US" u="sng">
                <a:latin typeface="Calibri"/>
                <a:cs typeface="Arial"/>
              </a:rPr>
              <a:t>in the district</a:t>
            </a:r>
            <a:r>
              <a:rPr lang="en-US">
                <a:latin typeface="Calibri"/>
                <a:cs typeface="Arial"/>
              </a:rPr>
              <a:t> </a:t>
            </a:r>
          </a:p>
          <a:p>
            <a:pPr marL="0" indent="0">
              <a:buNone/>
            </a:pPr>
            <a:r>
              <a:rPr lang="en-US">
                <a:latin typeface="Calibri"/>
                <a:cs typeface="Arial"/>
              </a:rPr>
              <a:t>“Elementary school” is defined in 34 C.F.R. § 300.13 as a nonprofit institutional day or residential school, including a public elementary charter school that provides elementary education, as determined under State law.</a:t>
            </a:r>
            <a:endParaRPr lang="en-US">
              <a:solidFill>
                <a:srgbClr val="000000"/>
              </a:solidFill>
              <a:latin typeface="Calibri"/>
              <a:cs typeface="Arial"/>
            </a:endParaRPr>
          </a:p>
          <a:p>
            <a:pPr marL="0" indent="0">
              <a:buNone/>
            </a:pPr>
            <a:r>
              <a:rPr lang="en-US">
                <a:solidFill>
                  <a:srgbClr val="001D35"/>
                </a:solidFill>
                <a:latin typeface="Calibri"/>
                <a:cs typeface="Arial"/>
              </a:rPr>
              <a:t>In Massachusetts, an elementary school is a school that provides instruction for grades one through five, six, seven, or eight. </a:t>
            </a:r>
            <a:endParaRPr lang="en-US">
              <a:latin typeface="Calibri"/>
            </a:endParaRPr>
          </a:p>
          <a:p>
            <a:pPr marL="0" indent="0">
              <a:buNone/>
            </a:pPr>
            <a:r>
              <a:rPr lang="en-US">
                <a:latin typeface="Calibri"/>
                <a:cs typeface="Arial"/>
              </a:rPr>
              <a:t>FC 262 Child Count is included in FC 240 Child Count</a:t>
            </a:r>
            <a:endParaRPr lang="en-US">
              <a:latin typeface="Calibri"/>
            </a:endParaRPr>
          </a:p>
        </p:txBody>
      </p:sp>
    </p:spTree>
    <p:extLst>
      <p:ext uri="{BB962C8B-B14F-4D97-AF65-F5344CB8AC3E}">
        <p14:creationId xmlns:p14="http://schemas.microsoft.com/office/powerpoint/2010/main" val="329549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5C864-A043-3CB2-B72F-BEEEFC0C2116}"/>
              </a:ext>
            </a:extLst>
          </p:cNvPr>
          <p:cNvSpPr>
            <a:spLocks noGrp="1"/>
          </p:cNvSpPr>
          <p:nvPr>
            <p:ph type="title"/>
          </p:nvPr>
        </p:nvSpPr>
        <p:spPr/>
        <p:txBody>
          <a:bodyPr>
            <a:normAutofit fontScale="90000"/>
          </a:bodyPr>
          <a:lstStyle/>
          <a:p>
            <a:r>
              <a:rPr lang="en-US" dirty="0">
                <a:latin typeface="Calibri"/>
                <a:cs typeface="Arial"/>
              </a:rPr>
              <a:t>Record Keeping: Parentally-Placed Private and Home School Students</a:t>
            </a:r>
            <a:endParaRPr lang="en-US" dirty="0">
              <a:latin typeface="Calibri"/>
            </a:endParaRPr>
          </a:p>
        </p:txBody>
      </p:sp>
      <p:sp>
        <p:nvSpPr>
          <p:cNvPr id="2" name="Content Placeholder 1">
            <a:extLst>
              <a:ext uri="{FF2B5EF4-FFF2-40B4-BE49-F238E27FC236}">
                <a16:creationId xmlns:a16="http://schemas.microsoft.com/office/drawing/2014/main" id="{1AD55AA6-6CD6-C945-CF2D-1E8DAFB3E673}"/>
              </a:ext>
            </a:extLst>
          </p:cNvPr>
          <p:cNvSpPr>
            <a:spLocks noGrp="1"/>
          </p:cNvSpPr>
          <p:nvPr>
            <p:ph idx="1"/>
          </p:nvPr>
        </p:nvSpPr>
        <p:spPr/>
        <p:txBody>
          <a:bodyPr vert="horz" lIns="91440" tIns="45720" rIns="91440" bIns="45720" rtlCol="0" anchor="t">
            <a:normAutofit/>
          </a:bodyPr>
          <a:lstStyle/>
          <a:p>
            <a:pPr marL="0" indent="0">
              <a:buNone/>
            </a:pPr>
            <a:endParaRPr lang="en-US" b="1">
              <a:latin typeface="Arial"/>
              <a:cs typeface="Arial"/>
            </a:endParaRPr>
          </a:p>
          <a:p>
            <a:r>
              <a:rPr lang="en-US">
                <a:latin typeface="Calibri"/>
                <a:cs typeface="Arial"/>
              </a:rPr>
              <a:t>Number of parentally placed private and home school students ages 3-21 </a:t>
            </a:r>
            <a:r>
              <a:rPr lang="en-US" b="1">
                <a:latin typeface="Calibri"/>
                <a:cs typeface="Arial"/>
              </a:rPr>
              <a:t>evaluated</a:t>
            </a:r>
            <a:r>
              <a:rPr lang="en-US">
                <a:latin typeface="Calibri"/>
                <a:cs typeface="Arial"/>
              </a:rPr>
              <a:t> </a:t>
            </a:r>
            <a:r>
              <a:rPr lang="en-US" u="sng">
                <a:latin typeface="Calibri"/>
                <a:cs typeface="Arial"/>
              </a:rPr>
              <a:t>by the district</a:t>
            </a:r>
            <a:r>
              <a:rPr lang="en-US">
                <a:latin typeface="Calibri"/>
                <a:cs typeface="Arial"/>
              </a:rPr>
              <a:t> in </a:t>
            </a:r>
            <a:r>
              <a:rPr lang="en-US" b="1">
                <a:latin typeface="Calibri"/>
                <a:cs typeface="Arial"/>
              </a:rPr>
              <a:t>SY 23-24</a:t>
            </a:r>
          </a:p>
          <a:p>
            <a:r>
              <a:rPr lang="en-US">
                <a:latin typeface="Calibri"/>
                <a:cs typeface="Arial"/>
              </a:rPr>
              <a:t>Of those students evaluated, the number of parentally placed private and home school students ages 3-21 </a:t>
            </a:r>
            <a:r>
              <a:rPr lang="en-US" b="1">
                <a:latin typeface="Calibri"/>
                <a:cs typeface="Arial"/>
              </a:rPr>
              <a:t>found eligible</a:t>
            </a:r>
            <a:r>
              <a:rPr lang="en-US">
                <a:latin typeface="Calibri"/>
                <a:cs typeface="Arial"/>
              </a:rPr>
              <a:t> for services </a:t>
            </a:r>
            <a:r>
              <a:rPr lang="en-US" u="sng">
                <a:latin typeface="Calibri"/>
                <a:cs typeface="Arial"/>
              </a:rPr>
              <a:t>by the district</a:t>
            </a:r>
            <a:r>
              <a:rPr lang="en-US">
                <a:latin typeface="Calibri"/>
                <a:cs typeface="Arial"/>
              </a:rPr>
              <a:t> in </a:t>
            </a:r>
            <a:r>
              <a:rPr lang="en-US" b="1">
                <a:latin typeface="Calibri"/>
                <a:cs typeface="Arial"/>
              </a:rPr>
              <a:t>SY 23-24</a:t>
            </a:r>
            <a:r>
              <a:rPr lang="en-US">
                <a:latin typeface="Calibri"/>
                <a:cs typeface="Arial"/>
              </a:rPr>
              <a:t> </a:t>
            </a:r>
          </a:p>
          <a:p>
            <a:r>
              <a:rPr lang="en-US">
                <a:latin typeface="Calibri"/>
                <a:cs typeface="Arial"/>
              </a:rPr>
              <a:t>Total number of eligible parentally placed private and home school students ages 3-21 who </a:t>
            </a:r>
            <a:r>
              <a:rPr lang="en-US" b="1">
                <a:latin typeface="Calibri"/>
                <a:cs typeface="Arial"/>
              </a:rPr>
              <a:t>received equitable services</a:t>
            </a:r>
            <a:r>
              <a:rPr lang="en-US">
                <a:latin typeface="Calibri"/>
                <a:cs typeface="Arial"/>
              </a:rPr>
              <a:t> </a:t>
            </a:r>
            <a:r>
              <a:rPr lang="en-US" u="sng">
                <a:latin typeface="Calibri"/>
                <a:cs typeface="Arial"/>
              </a:rPr>
              <a:t>from your district</a:t>
            </a:r>
            <a:r>
              <a:rPr lang="en-US">
                <a:latin typeface="Calibri"/>
                <a:cs typeface="Arial"/>
              </a:rPr>
              <a:t> in </a:t>
            </a:r>
            <a:r>
              <a:rPr lang="en-US" b="1">
                <a:latin typeface="Calibri"/>
                <a:cs typeface="Arial"/>
              </a:rPr>
              <a:t>SY 23-24 </a:t>
            </a:r>
            <a:endParaRPr lang="en-US" b="1">
              <a:latin typeface="Calibri"/>
            </a:endParaRPr>
          </a:p>
        </p:txBody>
      </p:sp>
    </p:spTree>
    <p:extLst>
      <p:ext uri="{BB962C8B-B14F-4D97-AF65-F5344CB8AC3E}">
        <p14:creationId xmlns:p14="http://schemas.microsoft.com/office/powerpoint/2010/main" val="3307282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485EB-1D83-081C-51E8-5FA63EC3AAB1}"/>
              </a:ext>
            </a:extLst>
          </p:cNvPr>
          <p:cNvSpPr>
            <a:spLocks noGrp="1"/>
          </p:cNvSpPr>
          <p:nvPr>
            <p:ph type="title"/>
          </p:nvPr>
        </p:nvSpPr>
        <p:spPr/>
        <p:txBody>
          <a:bodyPr/>
          <a:lstStyle/>
          <a:p>
            <a:r>
              <a:rPr lang="en-US" b="1" dirty="0">
                <a:latin typeface="Calibri"/>
                <a:cs typeface="Arial"/>
              </a:rPr>
              <a:t>Excess Cost 34 CFR 330.16 &amp; 300.202</a:t>
            </a:r>
            <a:endParaRPr lang="en-US" b="1" dirty="0">
              <a:latin typeface="Calibri"/>
            </a:endParaRPr>
          </a:p>
        </p:txBody>
      </p:sp>
      <p:sp>
        <p:nvSpPr>
          <p:cNvPr id="2" name="Content Placeholder 1">
            <a:extLst>
              <a:ext uri="{FF2B5EF4-FFF2-40B4-BE49-F238E27FC236}">
                <a16:creationId xmlns:a16="http://schemas.microsoft.com/office/drawing/2014/main" id="{8E206E6B-6C00-3082-BDE3-1F7817E0F9AC}"/>
              </a:ext>
            </a:extLst>
          </p:cNvPr>
          <p:cNvSpPr>
            <a:spLocks noGrp="1"/>
          </p:cNvSpPr>
          <p:nvPr>
            <p:ph idx="1"/>
          </p:nvPr>
        </p:nvSpPr>
        <p:spPr/>
        <p:txBody>
          <a:bodyPr vert="horz" lIns="91440" tIns="45720" rIns="91440" bIns="45720" rtlCol="0" anchor="t">
            <a:normAutofit lnSpcReduction="10000"/>
          </a:bodyPr>
          <a:lstStyle/>
          <a:p>
            <a:pPr marL="0" indent="0">
              <a:buNone/>
            </a:pPr>
            <a:r>
              <a:rPr lang="en-US" sz="3200">
                <a:latin typeface="Calibri"/>
                <a:cs typeface="Arial"/>
                <a:hlinkClick r:id="rId3"/>
              </a:rPr>
              <a:t>Appendix A to Part 300, Title 34 - Excess Cost Calculation </a:t>
            </a:r>
            <a:endParaRPr lang="en-US" sz="3200">
              <a:latin typeface="Calibri"/>
            </a:endParaRPr>
          </a:p>
          <a:p>
            <a:endParaRPr lang="en-US" sz="2400">
              <a:latin typeface="Calibri"/>
              <a:cs typeface="Arial"/>
            </a:endParaRPr>
          </a:p>
          <a:p>
            <a:pPr marL="0" indent="0">
              <a:buNone/>
            </a:pPr>
            <a:r>
              <a:rPr lang="en-US" sz="3200">
                <a:latin typeface="Calibri"/>
                <a:cs typeface="Arial"/>
              </a:rPr>
              <a:t>DESE Excess Cost Calculation Worksheet</a:t>
            </a:r>
          </a:p>
          <a:p>
            <a:endParaRPr lang="en-US" sz="3200">
              <a:latin typeface="Calibri"/>
            </a:endParaRPr>
          </a:p>
          <a:p>
            <a:pPr marL="0" indent="0">
              <a:buNone/>
            </a:pPr>
            <a:r>
              <a:rPr lang="en-US" sz="3200">
                <a:latin typeface="Calibri"/>
                <a:cs typeface="Arial"/>
              </a:rPr>
              <a:t>Charter &amp; Virtual Schools - FY25 </a:t>
            </a:r>
            <a:r>
              <a:rPr lang="en-US" sz="3200" u="sng">
                <a:latin typeface="Calibri"/>
                <a:cs typeface="Arial"/>
              </a:rPr>
              <a:t>Due: January 31, 2025</a:t>
            </a:r>
            <a:r>
              <a:rPr lang="en-US" sz="3200">
                <a:latin typeface="Calibri"/>
                <a:cs typeface="Arial"/>
              </a:rPr>
              <a:t> </a:t>
            </a:r>
            <a:r>
              <a:rPr lang="en-US" sz="3200">
                <a:latin typeface="Calibri"/>
                <a:cs typeface="Arial"/>
                <a:hlinkClick r:id="rId4"/>
              </a:rPr>
              <a:t>IDEAFiscal@mass.gov</a:t>
            </a:r>
            <a:endParaRPr lang="en-US" sz="3200">
              <a:latin typeface="Calibri"/>
              <a:cs typeface="Arial"/>
            </a:endParaRPr>
          </a:p>
          <a:p>
            <a:endParaRPr lang="en-US" sz="3200">
              <a:latin typeface="Calibri"/>
            </a:endParaRPr>
          </a:p>
          <a:p>
            <a:pPr marL="0" indent="0">
              <a:buNone/>
            </a:pPr>
            <a:r>
              <a:rPr lang="en-US" sz="3200">
                <a:latin typeface="Calibri"/>
                <a:cs typeface="Arial"/>
              </a:rPr>
              <a:t>FY26 and beyond – due with EOYR </a:t>
            </a:r>
          </a:p>
          <a:p>
            <a:endParaRPr lang="en-US" sz="3200"/>
          </a:p>
          <a:p>
            <a:endParaRPr lang="en-US"/>
          </a:p>
        </p:txBody>
      </p:sp>
    </p:spTree>
    <p:extLst>
      <p:ext uri="{BB962C8B-B14F-4D97-AF65-F5344CB8AC3E}">
        <p14:creationId xmlns:p14="http://schemas.microsoft.com/office/powerpoint/2010/main" val="413649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b="1">
                <a:latin typeface="Calibri"/>
                <a:ea typeface="Calibri"/>
                <a:cs typeface="Arial"/>
              </a:rPr>
              <a:t>Technical Assistance Updates</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vert="horz" lIns="91440" tIns="45720" rIns="91440" bIns="45720" rtlCol="0" anchor="t">
            <a:normAutofit/>
          </a:bodyPr>
          <a:lstStyle/>
          <a:p>
            <a:pPr algn="ctr"/>
            <a:endParaRPr lang="en-US">
              <a:latin typeface="Calibri"/>
              <a:ea typeface="Calibri"/>
            </a:endParaRPr>
          </a:p>
          <a:p>
            <a:pPr algn="ctr"/>
            <a:r>
              <a:rPr lang="en-US">
                <a:latin typeface="Calibri"/>
                <a:ea typeface="Calibri"/>
                <a:cs typeface="Arial"/>
              </a:rPr>
              <a:t>Technical Assistance and Support for NI and NA Districts</a:t>
            </a:r>
          </a:p>
          <a:p>
            <a:pPr algn="ctr"/>
            <a:r>
              <a:rPr lang="en-US">
                <a:latin typeface="Calibri"/>
                <a:ea typeface="Calibri"/>
                <a:cs typeface="Arial"/>
              </a:rPr>
              <a:t>Early Childhood Transition Collaboratives</a:t>
            </a:r>
          </a:p>
        </p:txBody>
      </p:sp>
    </p:spTree>
    <p:extLst>
      <p:ext uri="{BB962C8B-B14F-4D97-AF65-F5344CB8AC3E}">
        <p14:creationId xmlns:p14="http://schemas.microsoft.com/office/powerpoint/2010/main" val="321769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C3BD1B-D60B-4D01-BA2B-795EE4EEC8AB}"/>
              </a:ext>
            </a:extLst>
          </p:cNvPr>
          <p:cNvSpPr>
            <a:spLocks noGrp="1"/>
          </p:cNvSpPr>
          <p:nvPr>
            <p:ph type="title"/>
          </p:nvPr>
        </p:nvSpPr>
        <p:spPr>
          <a:xfrm>
            <a:off x="838201" y="365126"/>
            <a:ext cx="10638034" cy="1042852"/>
          </a:xfrm>
        </p:spPr>
        <p:txBody>
          <a:bodyPr>
            <a:normAutofit fontScale="90000"/>
          </a:bodyPr>
          <a:lstStyle/>
          <a:p>
            <a:pPr algn="ctr"/>
            <a:r>
              <a:rPr lang="en-US" dirty="0">
                <a:latin typeface="Calibri"/>
                <a:ea typeface="Calibri"/>
                <a:cs typeface="Arial"/>
              </a:rPr>
              <a:t>LEAs with NI &amp; NA Determination</a:t>
            </a:r>
            <a:br>
              <a:rPr lang="en-US" dirty="0">
                <a:latin typeface="Calibri"/>
                <a:cs typeface="Arial"/>
              </a:rPr>
            </a:br>
            <a:r>
              <a:rPr lang="en-US" dirty="0">
                <a:latin typeface="Calibri"/>
                <a:ea typeface="Calibri"/>
                <a:cs typeface="Arial"/>
              </a:rPr>
              <a:t>TA and Support</a:t>
            </a:r>
            <a:endParaRPr lang="en-US" dirty="0">
              <a:latin typeface="Calibri"/>
              <a:ea typeface="Calibri"/>
            </a:endParaRPr>
          </a:p>
        </p:txBody>
      </p:sp>
      <p:sp>
        <p:nvSpPr>
          <p:cNvPr id="2" name="Content Placeholder 1">
            <a:extLst>
              <a:ext uri="{FF2B5EF4-FFF2-40B4-BE49-F238E27FC236}">
                <a16:creationId xmlns:a16="http://schemas.microsoft.com/office/drawing/2014/main" id="{F1C62ABA-44BF-4A5B-8753-CACBE22AA723}"/>
              </a:ext>
            </a:extLst>
          </p:cNvPr>
          <p:cNvSpPr>
            <a:spLocks noGrp="1"/>
          </p:cNvSpPr>
          <p:nvPr>
            <p:ph idx="1"/>
          </p:nvPr>
        </p:nvSpPr>
        <p:spPr>
          <a:xfrm>
            <a:off x="101184" y="2033600"/>
            <a:ext cx="11914681" cy="4459273"/>
          </a:xfrm>
        </p:spPr>
        <p:txBody>
          <a:bodyPr vert="horz" lIns="91440" tIns="45720" rIns="91440" bIns="45720" rtlCol="0" anchor="t">
            <a:normAutofit fontScale="92500" lnSpcReduction="10000"/>
          </a:bodyPr>
          <a:lstStyle/>
          <a:p>
            <a:r>
              <a:rPr lang="en" sz="2800" dirty="0">
                <a:latin typeface="Calibri"/>
                <a:ea typeface="Calibri"/>
                <a:cs typeface="Arial"/>
                <a:hlinkClick r:id="rId3">
                  <a:extLst>
                    <a:ext uri="{A12FA001-AC4F-418D-AE19-62706E023703}">
                      <ahyp:hlinkClr xmlns:ahyp="http://schemas.microsoft.com/office/drawing/2018/hyperlinkcolor" val="tx"/>
                    </a:ext>
                  </a:extLst>
                </a:hlinkClick>
              </a:rPr>
              <a:t>SPED Strategies</a:t>
            </a:r>
            <a:r>
              <a:rPr lang="en" sz="2800" u="sng" dirty="0">
                <a:latin typeface="Calibri"/>
                <a:ea typeface="Calibri"/>
                <a:cs typeface="Arial"/>
                <a:hlinkClick r:id="rId3">
                  <a:extLst>
                    <a:ext uri="{A12FA001-AC4F-418D-AE19-62706E023703}">
                      <ahyp:hlinkClr xmlns:ahyp="http://schemas.microsoft.com/office/drawing/2018/hyperlinkcolor" val="tx"/>
                    </a:ext>
                  </a:extLst>
                </a:hlinkClick>
              </a:rPr>
              <a:t> </a:t>
            </a:r>
            <a:r>
              <a:rPr lang="en" sz="2800" dirty="0">
                <a:latin typeface="Calibri"/>
                <a:ea typeface="Calibri"/>
                <a:cs typeface="Arial"/>
              </a:rPr>
              <a:t>will </a:t>
            </a:r>
            <a:r>
              <a:rPr lang="en" dirty="0">
                <a:latin typeface="Calibri"/>
                <a:ea typeface="Calibri"/>
                <a:cs typeface="Arial"/>
              </a:rPr>
              <a:t>continue</a:t>
            </a:r>
            <a:r>
              <a:rPr lang="en" sz="2800" dirty="0">
                <a:latin typeface="Calibri"/>
                <a:ea typeface="Calibri"/>
                <a:cs typeface="Arial"/>
              </a:rPr>
              <a:t> to provide</a:t>
            </a:r>
            <a:r>
              <a:rPr lang="en" sz="2800" dirty="0">
                <a:solidFill>
                  <a:srgbClr val="222222"/>
                </a:solidFill>
                <a:latin typeface="Calibri"/>
                <a:ea typeface="Calibri"/>
                <a:cs typeface="Arial"/>
              </a:rPr>
              <a:t> Special Education </a:t>
            </a:r>
            <a:r>
              <a:rPr lang="en" dirty="0">
                <a:solidFill>
                  <a:srgbClr val="222222"/>
                </a:solidFill>
                <a:latin typeface="Calibri"/>
                <a:ea typeface="Calibri"/>
                <a:cs typeface="Arial"/>
              </a:rPr>
              <a:t>D</a:t>
            </a:r>
            <a:r>
              <a:rPr lang="en" sz="2800" dirty="0">
                <a:solidFill>
                  <a:srgbClr val="222222"/>
                </a:solidFill>
                <a:latin typeface="Calibri"/>
                <a:ea typeface="Calibri"/>
                <a:cs typeface="Arial"/>
              </a:rPr>
              <a:t>etermination improvement planning and support this year. </a:t>
            </a:r>
          </a:p>
          <a:p>
            <a:endParaRPr lang="en-US" sz="1700" b="0" i="0" dirty="0">
              <a:solidFill>
                <a:srgbClr val="212529"/>
              </a:solidFill>
              <a:effectLst/>
              <a:latin typeface="Calibri"/>
              <a:ea typeface="Calibri"/>
            </a:endParaRPr>
          </a:p>
          <a:p>
            <a:r>
              <a:rPr lang="en-US" b="0" i="0" dirty="0">
                <a:solidFill>
                  <a:srgbClr val="212529"/>
                </a:solidFill>
                <a:effectLst/>
                <a:latin typeface="Calibri"/>
                <a:ea typeface="Calibri"/>
                <a:cs typeface="Arial"/>
              </a:rPr>
              <a:t>LEA Determination Status Timeline </a:t>
            </a:r>
          </a:p>
          <a:p>
            <a:pPr lvl="1"/>
            <a:r>
              <a:rPr lang="en-US" b="0" i="0" strike="noStrike" dirty="0">
                <a:effectLst/>
                <a:latin typeface="Calibri"/>
                <a:ea typeface="Calibri"/>
                <a:cs typeface="Arial"/>
                <a:hlinkClick r:id="rId4"/>
              </a:rPr>
              <a:t>Webinar Recording </a:t>
            </a:r>
            <a:r>
              <a:rPr lang="en-US" dirty="0">
                <a:solidFill>
                  <a:srgbClr val="000000"/>
                </a:solidFill>
                <a:latin typeface="Calibri"/>
                <a:ea typeface="Calibri"/>
                <a:cs typeface="Arial"/>
              </a:rPr>
              <a:t> </a:t>
            </a:r>
            <a:r>
              <a:rPr lang="en-US" dirty="0">
                <a:solidFill>
                  <a:srgbClr val="FF0000"/>
                </a:solidFill>
                <a:latin typeface="Calibri"/>
                <a:ea typeface="Calibri"/>
                <a:cs typeface="Arial"/>
              </a:rPr>
              <a:t>posted!</a:t>
            </a:r>
            <a:endParaRPr lang="en-US" b="0" i="0" strike="noStrike" dirty="0">
              <a:solidFill>
                <a:srgbClr val="FF0000"/>
              </a:solidFill>
              <a:effectLst/>
              <a:latin typeface="Calibri"/>
              <a:ea typeface="Calibri"/>
              <a:cs typeface="Arial"/>
              <a:hlinkClick r:id="" action="ppaction://noaction">
                <a:extLst>
                  <a:ext uri="{A12FA001-AC4F-418D-AE19-62706E023703}">
                    <ahyp:hlinkClr xmlns:ahyp="http://schemas.microsoft.com/office/drawing/2018/hyperlinkcolor" val="tx"/>
                  </a:ext>
                </a:extLst>
              </a:hlinkClick>
            </a:endParaRPr>
          </a:p>
          <a:p>
            <a:pPr lvl="1"/>
            <a:r>
              <a:rPr lang="en-US" b="0" i="0" dirty="0">
                <a:solidFill>
                  <a:srgbClr val="212529"/>
                </a:solidFill>
                <a:effectLst/>
                <a:latin typeface="Calibri"/>
                <a:ea typeface="Calibri"/>
                <a:cs typeface="Arial"/>
              </a:rPr>
              <a:t>One-pagers are available now </a:t>
            </a:r>
            <a:br>
              <a:rPr lang="en-US" b="0" i="0" dirty="0">
                <a:effectLst/>
                <a:latin typeface="Calibri"/>
              </a:rPr>
            </a:br>
            <a:r>
              <a:rPr lang="en-US" b="0" i="0" u="none" strike="noStrike" dirty="0">
                <a:solidFill>
                  <a:srgbClr val="0563C1"/>
                </a:solidFill>
                <a:effectLst/>
                <a:latin typeface="Calibri"/>
                <a:ea typeface="Calibri"/>
                <a:cs typeface="Arial"/>
                <a:hlinkClick r:id="rId5">
                  <a:extLst>
                    <a:ext uri="{A12FA001-AC4F-418D-AE19-62706E023703}">
                      <ahyp:hlinkClr xmlns:ahyp="http://schemas.microsoft.com/office/drawing/2018/hyperlinkcolor" val="tx"/>
                    </a:ext>
                  </a:extLst>
                </a:hlinkClick>
              </a:rPr>
              <a:t>Needs Assistance (NA) </a:t>
            </a:r>
            <a:r>
              <a:rPr lang="en-US" b="0" i="0" dirty="0">
                <a:solidFill>
                  <a:srgbClr val="212529"/>
                </a:solidFill>
                <a:effectLst/>
                <a:latin typeface="Calibri"/>
                <a:ea typeface="Calibri"/>
                <a:cs typeface="Arial"/>
              </a:rPr>
              <a:t> </a:t>
            </a:r>
            <a:r>
              <a:rPr lang="en-US" b="0" i="0" u="none" strike="noStrike" dirty="0">
                <a:solidFill>
                  <a:srgbClr val="0060C7"/>
                </a:solidFill>
                <a:effectLst/>
                <a:latin typeface="Calibri"/>
                <a:ea typeface="Calibri"/>
                <a:cs typeface="Arial"/>
                <a:hlinkClick r:id="rId6"/>
              </a:rPr>
              <a:t>Needs Intervention (NI) </a:t>
            </a:r>
            <a:endParaRPr lang="en-US" b="0" i="0" u="none" strike="noStrike" dirty="0">
              <a:solidFill>
                <a:srgbClr val="0060C7"/>
              </a:solidFill>
              <a:effectLst/>
              <a:latin typeface="Calibri"/>
              <a:ea typeface="Calibri"/>
              <a:cs typeface="Arial"/>
            </a:endParaRPr>
          </a:p>
          <a:p>
            <a:endParaRPr lang="en-US" b="1" dirty="0">
              <a:latin typeface="Calibri"/>
              <a:ea typeface="Calibri"/>
            </a:endParaRPr>
          </a:p>
          <a:p>
            <a:pPr marL="0" indent="0">
              <a:buNone/>
            </a:pPr>
            <a:r>
              <a:rPr lang="en-US" b="1" dirty="0">
                <a:solidFill>
                  <a:schemeClr val="accent2">
                    <a:lumMod val="50000"/>
                  </a:schemeClr>
                </a:solidFill>
                <a:latin typeface="Calibri"/>
                <a:ea typeface="Calibri"/>
                <a:cs typeface="Arial"/>
              </a:rPr>
              <a:t>New Special Education Administrator? Or New to Your LEA?</a:t>
            </a:r>
          </a:p>
          <a:p>
            <a:pPr marL="914400" lvl="1" indent="-457200">
              <a:buFont typeface="+mj-lt"/>
              <a:buAutoNum type="arabicPeriod"/>
            </a:pPr>
            <a:r>
              <a:rPr lang="en-US" dirty="0">
                <a:latin typeface="Calibri"/>
                <a:ea typeface="Calibri"/>
                <a:cs typeface="Arial"/>
                <a:hlinkClick r:id="rId4"/>
              </a:rPr>
              <a:t>Check your LEA’s Determination </a:t>
            </a:r>
            <a:r>
              <a:rPr lang="en-US" dirty="0">
                <a:latin typeface="Calibri"/>
                <a:ea typeface="Calibri"/>
                <a:cs typeface="Arial"/>
              </a:rPr>
              <a:t>and access information and resources</a:t>
            </a:r>
          </a:p>
          <a:p>
            <a:pPr marL="914400" lvl="1" indent="-457200">
              <a:buFont typeface="+mj-lt"/>
              <a:buAutoNum type="arabicPeriod"/>
            </a:pPr>
            <a:r>
              <a:rPr lang="en-US" dirty="0">
                <a:latin typeface="Calibri"/>
                <a:ea typeface="Calibri"/>
                <a:cs typeface="Arial"/>
              </a:rPr>
              <a:t>Visit School and District Profiles to </a:t>
            </a:r>
            <a:r>
              <a:rPr lang="en-US" dirty="0">
                <a:latin typeface="Calibri"/>
                <a:ea typeface="Calibri"/>
                <a:cs typeface="Arial"/>
                <a:hlinkClick r:id="rId7"/>
              </a:rPr>
              <a:t>check that your name and current email address are listed</a:t>
            </a:r>
            <a:r>
              <a:rPr lang="en-US" dirty="0">
                <a:latin typeface="Calibri"/>
                <a:ea typeface="Calibri"/>
                <a:cs typeface="Arial"/>
              </a:rPr>
              <a:t> in your district’s directory and if not, contact </a:t>
            </a:r>
            <a:r>
              <a:rPr lang="en-US" dirty="0">
                <a:latin typeface="Calibri"/>
                <a:ea typeface="Calibri"/>
                <a:cs typeface="Arial"/>
                <a:hlinkClick r:id="rId8"/>
              </a:rPr>
              <a:t>your LEA’s Directory Administrator</a:t>
            </a:r>
            <a:r>
              <a:rPr lang="en-US" dirty="0">
                <a:latin typeface="Calibri"/>
                <a:ea typeface="Calibri"/>
                <a:cs typeface="Arial"/>
              </a:rPr>
              <a:t>.</a:t>
            </a:r>
          </a:p>
          <a:p>
            <a:pPr marL="457200" lvl="1" indent="0">
              <a:buNone/>
            </a:pPr>
            <a:endParaRPr lang="en-US" dirty="0">
              <a:latin typeface="Calibri"/>
              <a:ea typeface="Calibri"/>
            </a:endParaRPr>
          </a:p>
          <a:p>
            <a:pPr algn="l">
              <a:buFont typeface="Arial" panose="020B0604020202020204" pitchFamily="34" charset="0"/>
              <a:buChar char="•"/>
            </a:pPr>
            <a:endParaRPr lang="en-US" b="0" i="0" dirty="0">
              <a:solidFill>
                <a:srgbClr val="212529"/>
              </a:solidFill>
              <a:effectLst/>
              <a:latin typeface="Calibri"/>
              <a:ea typeface="Calibri"/>
            </a:endParaRPr>
          </a:p>
          <a:p>
            <a:endParaRPr lang="en-US" dirty="0">
              <a:latin typeface="Calibri"/>
              <a:ea typeface="Calibri"/>
            </a:endParaRPr>
          </a:p>
          <a:p>
            <a:endParaRPr lang="en-US" dirty="0">
              <a:latin typeface="Calibri"/>
              <a:ea typeface="Calibri"/>
            </a:endParaRPr>
          </a:p>
          <a:p>
            <a:endParaRPr lang="en-US" dirty="0">
              <a:latin typeface="Calibri"/>
              <a:ea typeface="Calibri"/>
            </a:endParaRPr>
          </a:p>
        </p:txBody>
      </p:sp>
      <p:pic>
        <p:nvPicPr>
          <p:cNvPr id="10" name="Picture 9">
            <a:extLst>
              <a:ext uri="{FF2B5EF4-FFF2-40B4-BE49-F238E27FC236}">
                <a16:creationId xmlns:a16="http://schemas.microsoft.com/office/drawing/2014/main" id="{40EBF419-50DD-799F-8159-63473C35AFC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367857" y="2277294"/>
            <a:ext cx="2890823" cy="2632849"/>
          </a:xfrm>
          <a:prstGeom prst="rect">
            <a:avLst/>
          </a:prstGeom>
        </p:spPr>
      </p:pic>
    </p:spTree>
    <p:extLst>
      <p:ext uri="{BB962C8B-B14F-4D97-AF65-F5344CB8AC3E}">
        <p14:creationId xmlns:p14="http://schemas.microsoft.com/office/powerpoint/2010/main" val="53708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76D9A-A56C-B343-285E-494D003F71B0}"/>
              </a:ext>
            </a:extLst>
          </p:cNvPr>
          <p:cNvSpPr>
            <a:spLocks noGrp="1"/>
          </p:cNvSpPr>
          <p:nvPr>
            <p:ph type="title"/>
          </p:nvPr>
        </p:nvSpPr>
        <p:spPr/>
        <p:txBody>
          <a:bodyPr>
            <a:normAutofit fontScale="90000"/>
          </a:bodyPr>
          <a:lstStyle/>
          <a:p>
            <a:pPr algn="ctr"/>
            <a:r>
              <a:rPr lang="en-US" dirty="0">
                <a:latin typeface="Calibri"/>
                <a:ea typeface="Calibri"/>
                <a:cs typeface="Arial"/>
              </a:rPr>
              <a:t>Save the Convening Dates and </a:t>
            </a:r>
            <a:br>
              <a:rPr lang="en-US" dirty="0">
                <a:latin typeface="Calibri"/>
                <a:cs typeface="Arial"/>
              </a:rPr>
            </a:br>
            <a:r>
              <a:rPr lang="en-US" dirty="0">
                <a:latin typeface="Calibri"/>
                <a:ea typeface="Calibri"/>
                <a:cs typeface="Arial"/>
              </a:rPr>
              <a:t>Register ASAP!</a:t>
            </a:r>
          </a:p>
        </p:txBody>
      </p:sp>
      <p:graphicFrame>
        <p:nvGraphicFramePr>
          <p:cNvPr id="4" name="Table 3">
            <a:extLst>
              <a:ext uri="{FF2B5EF4-FFF2-40B4-BE49-F238E27FC236}">
                <a16:creationId xmlns:a16="http://schemas.microsoft.com/office/drawing/2014/main" id="{9920B8AB-2FAE-E46F-EC32-574ACDA8C126}"/>
              </a:ext>
            </a:extLst>
          </p:cNvPr>
          <p:cNvGraphicFramePr>
            <a:graphicFrameLocks noGrp="1"/>
          </p:cNvGraphicFramePr>
          <p:nvPr>
            <p:extLst>
              <p:ext uri="{D42A27DB-BD31-4B8C-83A1-F6EECF244321}">
                <p14:modId xmlns:p14="http://schemas.microsoft.com/office/powerpoint/2010/main" val="1407890092"/>
              </p:ext>
            </p:extLst>
          </p:nvPr>
        </p:nvGraphicFramePr>
        <p:xfrm>
          <a:off x="692404" y="2317918"/>
          <a:ext cx="10729016" cy="1950720"/>
        </p:xfrm>
        <a:graphic>
          <a:graphicData uri="http://schemas.openxmlformats.org/drawingml/2006/table">
            <a:tbl>
              <a:tblPr firstRow="1" bandRow="1">
                <a:tableStyleId>{5C22544A-7EE6-4342-B048-85BDC9FD1C3A}</a:tableStyleId>
              </a:tblPr>
              <a:tblGrid>
                <a:gridCol w="5364508">
                  <a:extLst>
                    <a:ext uri="{9D8B030D-6E8A-4147-A177-3AD203B41FA5}">
                      <a16:colId xmlns:a16="http://schemas.microsoft.com/office/drawing/2014/main" val="3409887033"/>
                    </a:ext>
                  </a:extLst>
                </a:gridCol>
                <a:gridCol w="5364508">
                  <a:extLst>
                    <a:ext uri="{9D8B030D-6E8A-4147-A177-3AD203B41FA5}">
                      <a16:colId xmlns:a16="http://schemas.microsoft.com/office/drawing/2014/main" val="2488722408"/>
                    </a:ext>
                  </a:extLst>
                </a:gridCol>
              </a:tblGrid>
              <a:tr h="370840">
                <a:tc>
                  <a:txBody>
                    <a:bodyPr/>
                    <a:lstStyle/>
                    <a:p>
                      <a:pPr lvl="0" algn="ctr">
                        <a:lnSpc>
                          <a:spcPct val="100000"/>
                        </a:lnSpc>
                        <a:spcBef>
                          <a:spcPts val="0"/>
                        </a:spcBef>
                        <a:spcAft>
                          <a:spcPts val="0"/>
                        </a:spcAft>
                        <a:buNone/>
                      </a:pPr>
                      <a:r>
                        <a:rPr lang="en" sz="3200" b="0" i="0" u="sng" strike="noStrike" noProof="0">
                          <a:latin typeface="Calibri"/>
                        </a:rPr>
                        <a:t>Needs Intervention Districts</a:t>
                      </a:r>
                      <a:endParaRPr lang="en-US" sz="320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tc>
                  <a:txBody>
                    <a:bodyPr/>
                    <a:lstStyle/>
                    <a:p>
                      <a:pPr lvl="0" algn="ctr">
                        <a:buNone/>
                      </a:pPr>
                      <a:r>
                        <a:rPr lang="en" sz="3200" b="0" i="0" u="sng" strike="noStrike" noProof="0">
                          <a:latin typeface="Calibri"/>
                        </a:rPr>
                        <a:t>Needs Assistance Districts</a:t>
                      </a:r>
                      <a:endParaRPr lang="en-US" sz="320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15800578"/>
                  </a:ext>
                </a:extLst>
              </a:tr>
              <a:tr h="370840">
                <a:tc>
                  <a:txBody>
                    <a:bodyPr/>
                    <a:lstStyle/>
                    <a:p>
                      <a:pPr marL="285750" lvl="0" indent="-285750" algn="l">
                        <a:lnSpc>
                          <a:spcPct val="100000"/>
                        </a:lnSpc>
                        <a:spcBef>
                          <a:spcPts val="0"/>
                        </a:spcBef>
                        <a:spcAft>
                          <a:spcPts val="0"/>
                        </a:spcAft>
                        <a:buFont typeface="Arial"/>
                        <a:buChar char="•"/>
                      </a:pPr>
                      <a:r>
                        <a:rPr lang="en" sz="2800" b="0" i="0" u="none" strike="noStrike" noProof="0">
                          <a:latin typeface="Calibri"/>
                        </a:rPr>
                        <a:t>East: Oct 8-9</a:t>
                      </a:r>
                      <a:r>
                        <a:rPr lang="en" sz="2800" b="0" i="0" u="none" strike="noStrike" baseline="30000" noProof="0">
                          <a:latin typeface="Calibri"/>
                        </a:rPr>
                        <a:t>th</a:t>
                      </a:r>
                      <a:r>
                        <a:rPr lang="en" sz="2800" b="0" i="0" u="none" strike="noStrike" noProof="0">
                          <a:latin typeface="Calibri"/>
                        </a:rPr>
                        <a:t> and Jan 15</a:t>
                      </a:r>
                      <a:r>
                        <a:rPr lang="en" sz="2800" b="0" i="0" u="none" strike="noStrike" baseline="30000" noProof="0">
                          <a:latin typeface="Calibri"/>
                        </a:rPr>
                        <a:t>th</a:t>
                      </a:r>
                      <a:r>
                        <a:rPr lang="en" sz="2800" b="0" i="0" u="none" strike="noStrike" noProof="0">
                          <a:latin typeface="Calibri"/>
                        </a:rPr>
                        <a:t> </a:t>
                      </a:r>
                      <a:endParaRPr lang="en-US" sz="2800"/>
                    </a:p>
                    <a:p>
                      <a:pPr marL="285750" lvl="0" indent="-285750" algn="l">
                        <a:lnSpc>
                          <a:spcPct val="100000"/>
                        </a:lnSpc>
                        <a:spcBef>
                          <a:spcPts val="0"/>
                        </a:spcBef>
                        <a:spcAft>
                          <a:spcPts val="0"/>
                        </a:spcAft>
                        <a:buFont typeface="Arial"/>
                        <a:buChar char="•"/>
                      </a:pPr>
                      <a:r>
                        <a:rPr lang="en" sz="2800" b="0" i="0" u="none" strike="noStrike" noProof="0">
                          <a:latin typeface="Calibri"/>
                        </a:rPr>
                        <a:t>Central: Oct 15-16</a:t>
                      </a:r>
                      <a:r>
                        <a:rPr lang="en" sz="2800" b="0" i="0" u="none" strike="noStrike" baseline="30000" noProof="0">
                          <a:latin typeface="Calibri"/>
                        </a:rPr>
                        <a:t>th</a:t>
                      </a:r>
                      <a:r>
                        <a:rPr lang="en" sz="2800" b="0" i="0" u="none" strike="noStrike" noProof="0">
                          <a:latin typeface="Calibri"/>
                        </a:rPr>
                        <a:t> and Jan 22</a:t>
                      </a:r>
                      <a:r>
                        <a:rPr lang="en" sz="2800" b="0" i="0" u="none" strike="noStrike" baseline="30000" noProof="0">
                          <a:latin typeface="Calibri"/>
                        </a:rPr>
                        <a:t>nd</a:t>
                      </a:r>
                    </a:p>
                    <a:p>
                      <a:pPr marL="285750" lvl="0" indent="-285750" algn="l">
                        <a:lnSpc>
                          <a:spcPct val="100000"/>
                        </a:lnSpc>
                        <a:spcBef>
                          <a:spcPts val="0"/>
                        </a:spcBef>
                        <a:spcAft>
                          <a:spcPts val="0"/>
                        </a:spcAft>
                        <a:buFont typeface="Arial"/>
                        <a:buChar char="•"/>
                      </a:pPr>
                      <a:r>
                        <a:rPr lang="en" sz="2800" b="0" i="0" u="none" strike="noStrike" noProof="0">
                          <a:latin typeface="Calibri"/>
                        </a:rPr>
                        <a:t>North: Oct 22-23</a:t>
                      </a:r>
                      <a:r>
                        <a:rPr lang="en" sz="2800" b="0" i="0" u="none" strike="noStrike" baseline="30000" noProof="0">
                          <a:latin typeface="Calibri"/>
                        </a:rPr>
                        <a:t>rd</a:t>
                      </a:r>
                      <a:r>
                        <a:rPr lang="en" sz="2800" b="0" i="0" u="none" strike="noStrike" noProof="0">
                          <a:latin typeface="Calibri"/>
                        </a:rPr>
                        <a:t> and Jan 29</a:t>
                      </a:r>
                      <a:r>
                        <a:rPr lang="en" sz="2800" b="0" i="0" u="none" strike="noStrike" baseline="30000" noProof="0">
                          <a:latin typeface="Calibri"/>
                        </a:rPr>
                        <a:t>th</a:t>
                      </a:r>
                      <a:r>
                        <a:rPr lang="en" sz="2800" b="0" i="0" u="none" strike="noStrike" noProof="0">
                          <a:latin typeface="Calibri"/>
                        </a:rPr>
                        <a:t> </a:t>
                      </a:r>
                      <a:endParaRPr lang="en-US" sz="2800"/>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East: Oct 10</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and Jan 16</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t>
                      </a:r>
                      <a:endParaRPr lang="en-US" sz="2800" dirty="0"/>
                    </a:p>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Central: Oct 17</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and Jan 23</a:t>
                      </a:r>
                      <a:r>
                        <a:rPr lang="en" sz="2800" b="0" i="0" u="none" strike="noStrike" baseline="30000" noProof="0" dirty="0">
                          <a:solidFill>
                            <a:srgbClr val="222222"/>
                          </a:solidFill>
                          <a:latin typeface="Calibri"/>
                        </a:rPr>
                        <a:t>rd</a:t>
                      </a:r>
                      <a:r>
                        <a:rPr lang="en" sz="2800" b="0" i="0" u="none" strike="noStrike" noProof="0" dirty="0">
                          <a:solidFill>
                            <a:srgbClr val="222222"/>
                          </a:solidFill>
                          <a:latin typeface="Calibri"/>
                        </a:rPr>
                        <a:t> </a:t>
                      </a:r>
                      <a:endParaRPr lang="en-US" sz="2800" dirty="0"/>
                    </a:p>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North: Oct 24</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and Jan 30</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t>
                      </a:r>
                      <a:endParaRPr lang="en-US" sz="2800" dirty="0"/>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4839259"/>
                  </a:ext>
                </a:extLst>
              </a:tr>
            </a:tbl>
          </a:graphicData>
        </a:graphic>
      </p:graphicFrame>
      <p:sp>
        <p:nvSpPr>
          <p:cNvPr id="2" name="Content Placeholder 1">
            <a:extLst>
              <a:ext uri="{FF2B5EF4-FFF2-40B4-BE49-F238E27FC236}">
                <a16:creationId xmlns:a16="http://schemas.microsoft.com/office/drawing/2014/main" id="{3A252628-448B-B123-50BF-888B8D9BAB3C}"/>
              </a:ext>
            </a:extLst>
          </p:cNvPr>
          <p:cNvSpPr>
            <a:spLocks noGrp="1"/>
          </p:cNvSpPr>
          <p:nvPr>
            <p:ph idx="1"/>
          </p:nvPr>
        </p:nvSpPr>
        <p:spPr>
          <a:xfrm>
            <a:off x="0" y="5054887"/>
            <a:ext cx="12192000" cy="1629181"/>
          </a:xfrm>
        </p:spPr>
        <p:txBody>
          <a:bodyPr vert="horz" lIns="91440" tIns="45720" rIns="91440" bIns="45720" rtlCol="0" anchor="t">
            <a:normAutofit/>
          </a:bodyPr>
          <a:lstStyle/>
          <a:p>
            <a:pPr marL="0" indent="0" algn="ctr">
              <a:buNone/>
            </a:pPr>
            <a:r>
              <a:rPr lang="en" sz="2400" b="1">
                <a:solidFill>
                  <a:schemeClr val="accent2">
                    <a:lumMod val="50000"/>
                  </a:schemeClr>
                </a:solidFill>
                <a:latin typeface="Calibri"/>
                <a:ea typeface="Calibri"/>
                <a:cs typeface="Arial"/>
              </a:rPr>
              <a:t>If you haven’t received an email with registration information, please contact </a:t>
            </a:r>
            <a:r>
              <a:rPr lang="en-US" sz="2400" b="1">
                <a:solidFill>
                  <a:srgbClr val="222222"/>
                </a:solidFill>
                <a:latin typeface="Calibri"/>
                <a:ea typeface="Calibri"/>
                <a:cs typeface="Arial"/>
                <a:hlinkClick r:id="rId3"/>
              </a:rPr>
              <a:t>specialeducation@doe.mass.edu</a:t>
            </a:r>
            <a:r>
              <a:rPr lang="en" sz="2400" b="1">
                <a:solidFill>
                  <a:srgbClr val="222222"/>
                </a:solidFill>
                <a:latin typeface="Calibri"/>
                <a:ea typeface="Calibri"/>
                <a:cs typeface="Arial"/>
              </a:rPr>
              <a:t>. </a:t>
            </a:r>
          </a:p>
        </p:txBody>
      </p:sp>
    </p:spTree>
    <p:extLst>
      <p:ext uri="{BB962C8B-B14F-4D97-AF65-F5344CB8AC3E}">
        <p14:creationId xmlns:p14="http://schemas.microsoft.com/office/powerpoint/2010/main" val="2740017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B6ACA-7E69-3D55-ED25-46C614EC1030}"/>
              </a:ext>
            </a:extLst>
          </p:cNvPr>
          <p:cNvSpPr>
            <a:spLocks noGrp="1"/>
          </p:cNvSpPr>
          <p:nvPr>
            <p:ph type="title"/>
          </p:nvPr>
        </p:nvSpPr>
        <p:spPr/>
        <p:txBody>
          <a:bodyPr>
            <a:normAutofit fontScale="90000"/>
          </a:bodyPr>
          <a:lstStyle/>
          <a:p>
            <a:r>
              <a:rPr lang="en-US" dirty="0">
                <a:latin typeface="Calibri"/>
                <a:ea typeface="Calibri"/>
                <a:cs typeface="Arial"/>
              </a:rPr>
              <a:t>Early Childhood (EC) Transition Collaborative Convenings</a:t>
            </a:r>
            <a:endParaRPr lang="en-US" dirty="0">
              <a:latin typeface="Calibri"/>
            </a:endParaRPr>
          </a:p>
        </p:txBody>
      </p:sp>
      <p:sp>
        <p:nvSpPr>
          <p:cNvPr id="2" name="Content Placeholder 1">
            <a:extLst>
              <a:ext uri="{FF2B5EF4-FFF2-40B4-BE49-F238E27FC236}">
                <a16:creationId xmlns:a16="http://schemas.microsoft.com/office/drawing/2014/main" id="{2DA700BF-A60F-25D3-C66D-E78DC3564CE7}"/>
              </a:ext>
            </a:extLst>
          </p:cNvPr>
          <p:cNvSpPr>
            <a:spLocks noGrp="1"/>
          </p:cNvSpPr>
          <p:nvPr>
            <p:ph idx="1"/>
          </p:nvPr>
        </p:nvSpPr>
        <p:spPr/>
        <p:txBody>
          <a:bodyPr vert="horz" lIns="91440" tIns="45720" rIns="91440" bIns="45720" rtlCol="0" anchor="t">
            <a:noAutofit/>
          </a:bodyPr>
          <a:lstStyle/>
          <a:p>
            <a:pPr marL="0" indent="0">
              <a:buNone/>
            </a:pPr>
            <a:r>
              <a:rPr lang="en-US" sz="2000" err="1">
                <a:latin typeface="Calibri"/>
                <a:ea typeface="Calibri"/>
                <a:cs typeface="Arial"/>
              </a:rPr>
              <a:t>AnLar</a:t>
            </a:r>
            <a:r>
              <a:rPr lang="en-US" sz="2000">
                <a:latin typeface="Calibri"/>
                <a:ea typeface="Calibri"/>
                <a:cs typeface="Arial"/>
              </a:rPr>
              <a:t> is hosting several statewide EC Transition Collaborative Convenings throughout the 2024-2025 school year.  These convenings will feature a panel discussion highlighting strategies that LEAs and EIS providers are using to support smooth transitions from Part C early intervention to Part B early childhood special education services. They will also include opportunities for you to connect with your colleagues and partner agencies to discuss specific topics related to early childhood transition.  Each meeting will feature a different topic, outlined below.  We encourage you to register for each meeting and invite your catchment area partners in early childhood transition!</a:t>
            </a:r>
            <a:endParaRPr lang="en-US"/>
          </a:p>
          <a:p>
            <a:endParaRPr lang="en-US" sz="2000">
              <a:latin typeface="Calibri"/>
              <a:ea typeface="Calibri"/>
            </a:endParaRPr>
          </a:p>
          <a:p>
            <a:r>
              <a:rPr lang="en" sz="2000" u="sng">
                <a:latin typeface="Calibri"/>
                <a:ea typeface="Calibri"/>
                <a:cs typeface="Arial"/>
                <a:hlinkClick r:id="rId3"/>
              </a:rPr>
              <a:t>Register here for January 15, 2025</a:t>
            </a:r>
            <a:r>
              <a:rPr lang="en" sz="2000">
                <a:latin typeface="Calibri"/>
                <a:ea typeface="Calibri"/>
                <a:cs typeface="Arial"/>
              </a:rPr>
              <a:t>, 11:00 - 12:30 PM: Streamlining the Referral Process </a:t>
            </a:r>
            <a:endParaRPr lang="en-US" sz="2000">
              <a:latin typeface="Calibri"/>
              <a:ea typeface="Calibri"/>
              <a:cs typeface="Arial"/>
            </a:endParaRPr>
          </a:p>
          <a:p>
            <a:r>
              <a:rPr lang="en" sz="2000" u="sng">
                <a:latin typeface="Calibri"/>
                <a:ea typeface="Calibri"/>
                <a:cs typeface="Arial"/>
                <a:hlinkClick r:id="rId4"/>
              </a:rPr>
              <a:t>Register here for March 13, 2025</a:t>
            </a:r>
            <a:r>
              <a:rPr lang="en" sz="2000">
                <a:latin typeface="Calibri"/>
                <a:ea typeface="Calibri"/>
                <a:cs typeface="Arial"/>
              </a:rPr>
              <a:t>, 2:00 - 3:30 PM: Transition Conference </a:t>
            </a:r>
            <a:endParaRPr lang="en-US" sz="2000">
              <a:latin typeface="Calibri"/>
              <a:ea typeface="Calibri"/>
              <a:cs typeface="Arial"/>
            </a:endParaRPr>
          </a:p>
          <a:p>
            <a:r>
              <a:rPr lang="en" sz="2000" u="sng">
                <a:latin typeface="Calibri"/>
                <a:ea typeface="Calibri"/>
                <a:cs typeface="Arial"/>
                <a:hlinkClick r:id="rId5"/>
              </a:rPr>
              <a:t>Register here for May 14, 2025</a:t>
            </a:r>
            <a:r>
              <a:rPr lang="en" sz="2000">
                <a:latin typeface="Calibri"/>
                <a:ea typeface="Calibri"/>
                <a:cs typeface="Arial"/>
              </a:rPr>
              <a:t>, 10:30 - 12:00 PM: Streamlining Data Collection</a:t>
            </a:r>
            <a:endParaRPr lang="en-US" sz="2000">
              <a:latin typeface="Calibri"/>
              <a:ea typeface="Calibri"/>
              <a:cs typeface="Arial"/>
            </a:endParaRPr>
          </a:p>
          <a:p>
            <a:endParaRPr lang="en-US"/>
          </a:p>
        </p:txBody>
      </p:sp>
    </p:spTree>
    <p:extLst>
      <p:ext uri="{BB962C8B-B14F-4D97-AF65-F5344CB8AC3E}">
        <p14:creationId xmlns:p14="http://schemas.microsoft.com/office/powerpoint/2010/main" val="233456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730525"/>
            <a:ext cx="10515600" cy="2852737"/>
          </a:xfrm>
        </p:spPr>
        <p:txBody>
          <a:bodyPr anchor="b">
            <a:normAutofit/>
          </a:bodyPr>
          <a:lstStyle/>
          <a:p>
            <a:r>
              <a:rPr lang="en-US" b="1" dirty="0">
                <a:latin typeface="Calibri"/>
                <a:cs typeface="Arial"/>
              </a:rPr>
              <a:t>New IEP Updates</a:t>
            </a:r>
          </a:p>
        </p:txBody>
      </p:sp>
    </p:spTree>
    <p:extLst>
      <p:ext uri="{BB962C8B-B14F-4D97-AF65-F5344CB8AC3E}">
        <p14:creationId xmlns:p14="http://schemas.microsoft.com/office/powerpoint/2010/main" val="495461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normAutofit fontScale="90000"/>
          </a:bodyPr>
          <a:lstStyle/>
          <a:p>
            <a:pPr algn="l"/>
            <a:r>
              <a:rPr lang="en-US">
                <a:solidFill>
                  <a:schemeClr val="bg1"/>
                </a:solidFill>
                <a:latin typeface="Segoe UI"/>
                <a:cs typeface="Arial"/>
              </a:rPr>
              <a:t>IEP Improvement Process Timeline</a:t>
            </a:r>
            <a:endParaRPr lang="ru-RU">
              <a:solidFill>
                <a:schemeClr val="bg1"/>
              </a:solidFill>
              <a:latin typeface="Segoe UI"/>
              <a:cs typeface="Arial"/>
            </a:endParaRPr>
          </a:p>
        </p:txBody>
      </p:sp>
      <p:pic>
        <p:nvPicPr>
          <p:cNvPr id="1028" name="Picture 4" descr="Massachusetts IEP Improvement Project Logo">
            <a:extLst>
              <a:ext uri="{FF2B5EF4-FFF2-40B4-BE49-F238E27FC236}">
                <a16:creationId xmlns:a16="http://schemas.microsoft.com/office/drawing/2014/main" id="{ABB40AE7-EB71-CE73-82F6-FCCE918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9" y="22813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941656" y="2478673"/>
            <a:ext cx="1819332" cy="450850"/>
          </a:xfrm>
        </p:spPr>
        <p:txBody>
          <a:bodyPr/>
          <a:lstStyle/>
          <a:p>
            <a:r>
              <a:rPr lang="en-US" sz="2400">
                <a:solidFill>
                  <a:schemeClr val="tx1"/>
                </a:solidFill>
              </a:rPr>
              <a:t>Winter 2023</a:t>
            </a: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sz="2800">
                <a:solidFill>
                  <a:schemeClr val="accent1">
                    <a:lumMod val="75000"/>
                  </a:schemeClr>
                </a:solidFill>
              </a:rPr>
              <a:t>Finalize Forms and Tech Specs</a:t>
            </a: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sz="2400">
                <a:solidFill>
                  <a:schemeClr val="tx1"/>
                </a:solidFill>
              </a:rPr>
              <a:t>Spring 2023</a:t>
            </a:r>
            <a:endParaRPr lang="ru-RU" sz="240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2800">
                <a:solidFill>
                  <a:schemeClr val="accent1">
                    <a:lumMod val="75000"/>
                  </a:schemeClr>
                </a:solidFill>
              </a:rPr>
              <a:t>Initial Training for Schools and Districts</a:t>
            </a:r>
            <a:endParaRPr lang="ru-RU" sz="2800">
              <a:solidFill>
                <a:schemeClr val="accent1">
                  <a:lumMod val="75000"/>
                </a:schemeClr>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89" y="2494006"/>
            <a:ext cx="2077062" cy="450850"/>
          </a:xfrm>
        </p:spPr>
        <p:txBody>
          <a:bodyPr/>
          <a:lstStyle/>
          <a:p>
            <a:r>
              <a:rPr lang="en-US" sz="2400">
                <a:solidFill>
                  <a:schemeClr val="tx1"/>
                </a:solidFill>
              </a:rPr>
              <a:t>SY 23-24</a:t>
            </a: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sz="2800">
                <a:solidFill>
                  <a:schemeClr val="accent1">
                    <a:lumMod val="75000"/>
                  </a:schemeClr>
                </a:solidFill>
              </a:rPr>
              <a:t>Continued Training and Technical Assistance </a:t>
            </a:r>
            <a:endParaRPr lang="ru-RU" sz="2800">
              <a:solidFill>
                <a:schemeClr val="accent1">
                  <a:lumMod val="75000"/>
                </a:schemeClr>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231051" y="2489256"/>
            <a:ext cx="1697037" cy="450850"/>
          </a:xfrm>
        </p:spPr>
        <p:txBody>
          <a:bodyPr/>
          <a:lstStyle/>
          <a:p>
            <a:r>
              <a:rPr lang="en-US" sz="2400">
                <a:solidFill>
                  <a:schemeClr val="tx1"/>
                </a:solidFill>
              </a:rPr>
              <a:t>Fall 2023</a:t>
            </a: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2800">
                <a:solidFill>
                  <a:schemeClr val="accent1">
                    <a:lumMod val="75000"/>
                  </a:schemeClr>
                </a:solidFill>
              </a:rPr>
              <a:t>Initial Adoption (at discretion of schools and districts)</a:t>
            </a:r>
            <a:endParaRPr lang="ru-RU" sz="2800">
              <a:solidFill>
                <a:schemeClr val="accent1">
                  <a:lumMod val="75000"/>
                </a:schemeClr>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sz="2400">
                <a:solidFill>
                  <a:schemeClr val="tx1"/>
                </a:solidFill>
              </a:rPr>
              <a:t>Fall 2024</a:t>
            </a:r>
            <a:endParaRPr lang="ru-RU" sz="240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a:xfrm>
            <a:off x="9310247" y="3176106"/>
            <a:ext cx="2388267" cy="450850"/>
          </a:xfrm>
        </p:spPr>
        <p:txBody>
          <a:bodyPr vert="horz" lIns="91440" tIns="45720" rIns="91440" bIns="45720" rtlCol="0" anchor="t">
            <a:noAutofit/>
          </a:bodyPr>
          <a:lstStyle/>
          <a:p>
            <a:r>
              <a:rPr lang="en-US" sz="2800">
                <a:solidFill>
                  <a:schemeClr val="accent1">
                    <a:lumMod val="75000"/>
                  </a:schemeClr>
                </a:solidFill>
                <a:cs typeface="Arial"/>
              </a:rPr>
              <a:t>Full Adoption Statewide</a:t>
            </a:r>
          </a:p>
          <a:p>
            <a:r>
              <a:rPr lang="en-US" sz="2800">
                <a:solidFill>
                  <a:schemeClr val="accent2"/>
                </a:solidFill>
                <a:cs typeface="Arial"/>
              </a:rPr>
              <a:t>Thanksgiving</a:t>
            </a:r>
            <a:endParaRPr lang="ru-RU" sz="2800">
              <a:solidFill>
                <a:schemeClr val="accent2"/>
              </a:solidFill>
              <a:cs typeface="Arial"/>
            </a:endParaRPr>
          </a:p>
        </p:txBody>
      </p:sp>
    </p:spTree>
    <p:extLst>
      <p:ext uri="{BB962C8B-B14F-4D97-AF65-F5344CB8AC3E}">
        <p14:creationId xmlns:p14="http://schemas.microsoft.com/office/powerpoint/2010/main" val="110222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1048753" y="192507"/>
            <a:ext cx="5045118" cy="2027227"/>
          </a:xfrm>
        </p:spPr>
        <p:txBody>
          <a:bodyPr vert="horz" lIns="91440" tIns="45720" rIns="91440" bIns="45720" rtlCol="0" anchor="t">
            <a:normAutofit/>
          </a:bodyPr>
          <a:lstStyle/>
          <a:p>
            <a:r>
              <a:rPr lang="en-US" sz="5400" b="1">
                <a:solidFill>
                  <a:srgbClr val="FFFFFF"/>
                </a:solidFill>
                <a:latin typeface="+mj-lt"/>
                <a:cs typeface="+mj-cs"/>
              </a:rPr>
              <a:t>Today’s Agenda</a:t>
            </a:r>
            <a:endParaRPr lang="en-US" sz="5400" b="1" kern="1200">
              <a:solidFill>
                <a:srgbClr val="FFFFFF"/>
              </a:solidFill>
              <a:latin typeface="+mj-lt"/>
              <a:ea typeface="Calibri Light"/>
              <a:cs typeface="Calibri Light"/>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9380868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F586F8-AD3D-599A-5CA0-CEEE224C0129}"/>
              </a:ext>
            </a:extLst>
          </p:cNvPr>
          <p:cNvSpPr>
            <a:spLocks noGrp="1"/>
          </p:cNvSpPr>
          <p:nvPr>
            <p:ph type="title"/>
          </p:nvPr>
        </p:nvSpPr>
        <p:spPr/>
        <p:txBody>
          <a:bodyPr/>
          <a:lstStyle/>
          <a:p>
            <a:pPr algn="ctr"/>
            <a:r>
              <a:rPr lang="en-US" dirty="0">
                <a:latin typeface="Calibri"/>
                <a:ea typeface="Calibri"/>
                <a:cs typeface="Arial"/>
              </a:rPr>
              <a:t>Meeting with IEP Vendors</a:t>
            </a:r>
          </a:p>
        </p:txBody>
      </p:sp>
      <p:sp>
        <p:nvSpPr>
          <p:cNvPr id="8" name="Content Placeholder 7">
            <a:extLst>
              <a:ext uri="{FF2B5EF4-FFF2-40B4-BE49-F238E27FC236}">
                <a16:creationId xmlns:a16="http://schemas.microsoft.com/office/drawing/2014/main" id="{06F47F66-AB85-CD4C-B594-2B8DAC270ACA}"/>
              </a:ext>
            </a:extLst>
          </p:cNvPr>
          <p:cNvSpPr>
            <a:spLocks noGrp="1"/>
          </p:cNvSpPr>
          <p:nvPr>
            <p:ph idx="1"/>
          </p:nvPr>
        </p:nvSpPr>
        <p:spPr>
          <a:xfrm>
            <a:off x="355002" y="2086984"/>
            <a:ext cx="10998798" cy="4405890"/>
          </a:xfrm>
        </p:spPr>
        <p:txBody>
          <a:bodyPr vert="horz" lIns="91440" tIns="45720" rIns="91440" bIns="45720" rtlCol="0" anchor="t">
            <a:normAutofit/>
          </a:bodyPr>
          <a:lstStyle/>
          <a:p>
            <a:r>
              <a:rPr lang="en-US">
                <a:latin typeface="Calibri"/>
                <a:ea typeface="Calibri"/>
                <a:cs typeface="Arial"/>
              </a:rPr>
              <a:t>Several vendors have been involved with districts throughout the state.</a:t>
            </a:r>
          </a:p>
          <a:p>
            <a:r>
              <a:rPr lang="en-US">
                <a:latin typeface="Calibri"/>
                <a:ea typeface="Calibri"/>
                <a:cs typeface="Arial"/>
              </a:rPr>
              <a:t>DESE has received questions regarding the requirements for IEP platforms.</a:t>
            </a:r>
          </a:p>
          <a:p>
            <a:r>
              <a:rPr lang="en-US" b="1">
                <a:latin typeface="Calibri"/>
                <a:ea typeface="Calibri"/>
                <a:cs typeface="Arial"/>
              </a:rPr>
              <a:t>DESE met with vendors to review requirements and discuss the status of the IEP platforms on November 8, 2024.</a:t>
            </a:r>
            <a:endParaRPr lang="en-US">
              <a:latin typeface="Calibri"/>
              <a:ea typeface="Calibri"/>
              <a:cs typeface="Arial"/>
            </a:endParaRPr>
          </a:p>
          <a:p>
            <a:pPr marL="0" indent="0">
              <a:buNone/>
            </a:pPr>
            <a:endParaRPr lang="en-US">
              <a:latin typeface="Calibri"/>
              <a:ea typeface="Calibri"/>
              <a:cs typeface="Arial"/>
            </a:endParaRPr>
          </a:p>
        </p:txBody>
      </p:sp>
    </p:spTree>
    <p:extLst>
      <p:ext uri="{BB962C8B-B14F-4D97-AF65-F5344CB8AC3E}">
        <p14:creationId xmlns:p14="http://schemas.microsoft.com/office/powerpoint/2010/main" val="63220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A19CC-FF9B-94E5-375F-DE50816BF8F6}"/>
              </a:ext>
            </a:extLst>
          </p:cNvPr>
          <p:cNvSpPr>
            <a:spLocks noGrp="1"/>
          </p:cNvSpPr>
          <p:nvPr>
            <p:ph type="title"/>
          </p:nvPr>
        </p:nvSpPr>
        <p:spPr/>
        <p:txBody>
          <a:bodyPr>
            <a:normAutofit/>
          </a:bodyPr>
          <a:lstStyle/>
          <a:p>
            <a:r>
              <a:rPr lang="en-US" dirty="0">
                <a:latin typeface="Calibri"/>
                <a:cs typeface="Arial"/>
              </a:rPr>
              <a:t>Communicating with Families</a:t>
            </a:r>
          </a:p>
        </p:txBody>
      </p:sp>
      <p:sp>
        <p:nvSpPr>
          <p:cNvPr id="2" name="Content Placeholder 1">
            <a:extLst>
              <a:ext uri="{FF2B5EF4-FFF2-40B4-BE49-F238E27FC236}">
                <a16:creationId xmlns:a16="http://schemas.microsoft.com/office/drawing/2014/main" id="{9A8A6061-FCF0-2FC6-D031-452AF4E71B7D}"/>
              </a:ext>
            </a:extLst>
          </p:cNvPr>
          <p:cNvSpPr>
            <a:spLocks noGrp="1"/>
          </p:cNvSpPr>
          <p:nvPr>
            <p:ph idx="1"/>
          </p:nvPr>
        </p:nvSpPr>
        <p:spPr/>
        <p:txBody>
          <a:bodyPr vert="horz" lIns="91440" tIns="45720" rIns="91440" bIns="45720" rtlCol="0" anchor="t">
            <a:normAutofit lnSpcReduction="10000"/>
          </a:bodyPr>
          <a:lstStyle/>
          <a:p>
            <a:pPr marL="0" indent="0" algn="ctr">
              <a:buNone/>
            </a:pPr>
            <a:r>
              <a:rPr lang="en-US">
                <a:latin typeface="Calibri"/>
                <a:cs typeface="Arial"/>
                <a:hlinkClick r:id="rId3"/>
              </a:rPr>
              <a:t>Parent Letter</a:t>
            </a:r>
            <a:endParaRPr lang="en-US" b="0" i="0">
              <a:solidFill>
                <a:srgbClr val="000000"/>
              </a:solidFill>
              <a:effectLst/>
              <a:latin typeface="Calibri"/>
              <a:cs typeface="Arial"/>
            </a:endParaRPr>
          </a:p>
          <a:p>
            <a:r>
              <a:rPr lang="en-US" b="0" i="0">
                <a:solidFill>
                  <a:srgbClr val="000000"/>
                </a:solidFill>
                <a:effectLst/>
                <a:latin typeface="Calibri"/>
                <a:cs typeface="Arial"/>
              </a:rPr>
              <a:t>The New IEP will help teams to effectively address the needs of students eligible for special education services</a:t>
            </a:r>
          </a:p>
          <a:p>
            <a:r>
              <a:rPr lang="en-US">
                <a:solidFill>
                  <a:srgbClr val="000000"/>
                </a:solidFill>
                <a:latin typeface="Calibri"/>
                <a:cs typeface="Arial"/>
              </a:rPr>
              <a:t>Benefits include:</a:t>
            </a:r>
          </a:p>
          <a:p>
            <a:pPr lvl="1"/>
            <a:r>
              <a:rPr lang="en-US">
                <a:solidFill>
                  <a:srgbClr val="000000"/>
                </a:solidFill>
                <a:latin typeface="Calibri"/>
                <a:cs typeface="Arial"/>
              </a:rPr>
              <a:t>Enhanced Collaboration</a:t>
            </a:r>
          </a:p>
          <a:p>
            <a:pPr lvl="1"/>
            <a:r>
              <a:rPr lang="en-US">
                <a:solidFill>
                  <a:srgbClr val="000000"/>
                </a:solidFill>
                <a:latin typeface="Calibri"/>
                <a:cs typeface="Arial"/>
              </a:rPr>
              <a:t>Clarity and Consistency</a:t>
            </a:r>
          </a:p>
          <a:p>
            <a:pPr lvl="1"/>
            <a:r>
              <a:rPr lang="en-US">
                <a:solidFill>
                  <a:srgbClr val="000000"/>
                </a:solidFill>
                <a:latin typeface="Calibri"/>
                <a:cs typeface="Arial"/>
              </a:rPr>
              <a:t>Comprehensive Documentation of the Program</a:t>
            </a:r>
          </a:p>
          <a:p>
            <a:r>
              <a:rPr lang="en-US">
                <a:solidFill>
                  <a:srgbClr val="000000"/>
                </a:solidFill>
                <a:latin typeface="Calibri"/>
                <a:cs typeface="Arial"/>
              </a:rPr>
              <a:t>District Contact Information</a:t>
            </a:r>
          </a:p>
          <a:p>
            <a:r>
              <a:rPr lang="en-US">
                <a:solidFill>
                  <a:srgbClr val="000000"/>
                </a:solidFill>
                <a:latin typeface="Calibri"/>
                <a:cs typeface="Arial"/>
              </a:rPr>
              <a:t>Resources on the New IEP</a:t>
            </a:r>
          </a:p>
          <a:p>
            <a:pPr lvl="1"/>
            <a:endParaRPr lang="en-US"/>
          </a:p>
        </p:txBody>
      </p:sp>
    </p:spTree>
    <p:extLst>
      <p:ext uri="{BB962C8B-B14F-4D97-AF65-F5344CB8AC3E}">
        <p14:creationId xmlns:p14="http://schemas.microsoft.com/office/powerpoint/2010/main" val="182824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b="1" dirty="0">
                <a:latin typeface="Calibri"/>
                <a:cs typeface="Arial"/>
              </a:rPr>
              <a:t>Information for Special Education Leaders</a:t>
            </a:r>
            <a:endParaRPr lang="en-US" b="1" dirty="0">
              <a:latin typeface="Calibr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2246758"/>
            <a:ext cx="10515600" cy="4354458"/>
          </a:xfrm>
        </p:spPr>
        <p:txBody>
          <a:bodyPr vert="horz" lIns="91440" tIns="45720" rIns="91440" bIns="45720" rtlCol="0" anchor="t">
            <a:normAutofit lnSpcReduction="10000"/>
          </a:bodyPr>
          <a:lstStyle/>
          <a:p>
            <a:pPr>
              <a:buFont typeface="Wingdings" panose="05000000000000000000" pitchFamily="2" charset="2"/>
              <a:buChar char="q"/>
            </a:pPr>
            <a:r>
              <a:rPr lang="en-US">
                <a:latin typeface="+mn-lt"/>
                <a:ea typeface="+mn-lt"/>
                <a:cs typeface="Arial"/>
              </a:rPr>
              <a:t> Regular Updates and Information</a:t>
            </a:r>
          </a:p>
          <a:p>
            <a:pPr lvl="1"/>
            <a:r>
              <a:rPr lang="en-US" sz="2800">
                <a:latin typeface="+mn-lt"/>
                <a:ea typeface="+mn-lt"/>
                <a:cs typeface="Arial"/>
                <a:hlinkClick r:id="rId3"/>
              </a:rPr>
              <a:t>Special Education Bulletin</a:t>
            </a:r>
          </a:p>
          <a:p>
            <a:pPr lvl="1"/>
            <a:r>
              <a:rPr lang="en-US" sz="2800">
                <a:latin typeface="+mn-lt"/>
                <a:ea typeface="+mn-lt"/>
                <a:cs typeface="Arial"/>
                <a:hlinkClick r:id="rId4"/>
              </a:rPr>
              <a:t>Special Education Website (Announcements)</a:t>
            </a:r>
            <a:endParaRPr lang="en-US" sz="2800">
              <a:latin typeface="+mn-lt"/>
              <a:ea typeface="+mn-lt"/>
              <a:cs typeface="Arial"/>
            </a:endParaRPr>
          </a:p>
          <a:p>
            <a:pPr>
              <a:buFont typeface="Wingdings" panose="05000000000000000000" pitchFamily="2" charset="2"/>
              <a:buChar char="q"/>
            </a:pPr>
            <a:r>
              <a:rPr lang="en-US">
                <a:latin typeface="+mn-lt"/>
                <a:ea typeface="+mn-lt"/>
                <a:cs typeface="Arial"/>
              </a:rPr>
              <a:t> Update Information in the </a:t>
            </a:r>
            <a:r>
              <a:rPr lang="en-US">
                <a:latin typeface="+mn-lt"/>
                <a:ea typeface="+mn-lt"/>
                <a:cs typeface="Arial"/>
                <a:hlinkClick r:id="rId5"/>
              </a:rPr>
              <a:t>Directory Administration</a:t>
            </a:r>
            <a:endParaRPr lang="en-US">
              <a:latin typeface="+mn-lt"/>
              <a:ea typeface="+mn-lt"/>
              <a:cs typeface="Arial"/>
            </a:endParaRPr>
          </a:p>
          <a:p>
            <a:pPr lvl="1"/>
            <a:r>
              <a:rPr lang="en-US" sz="2800">
                <a:latin typeface="+mn-lt"/>
                <a:ea typeface="+mn-lt"/>
                <a:cs typeface="Arial"/>
              </a:rPr>
              <a:t>Special Education Leaders Meeting Invites and Memos</a:t>
            </a:r>
          </a:p>
          <a:p>
            <a:pPr>
              <a:buFont typeface="Wingdings" panose="05000000000000000000" pitchFamily="2" charset="2"/>
              <a:buChar char="q"/>
            </a:pPr>
            <a:r>
              <a:rPr lang="en-US">
                <a:latin typeface="+mn-lt"/>
                <a:ea typeface="+mn-lt"/>
                <a:cs typeface="Arial"/>
              </a:rPr>
              <a:t> Email Contacts</a:t>
            </a:r>
          </a:p>
          <a:p>
            <a:pPr lvl="1"/>
            <a:r>
              <a:rPr lang="en-US" sz="2800">
                <a:latin typeface="+mn-lt"/>
                <a:ea typeface="+mn-lt"/>
                <a:cs typeface="Arial"/>
                <a:hlinkClick r:id="rId6"/>
              </a:rPr>
              <a:t>specialeducation@mass.gov</a:t>
            </a:r>
            <a:r>
              <a:rPr lang="en-US" sz="2800">
                <a:latin typeface="+mn-lt"/>
                <a:ea typeface="+mn-lt"/>
                <a:cs typeface="Arial"/>
              </a:rPr>
              <a:t> (General Special Education Inquiries)</a:t>
            </a:r>
          </a:p>
          <a:p>
            <a:pPr lvl="1"/>
            <a:r>
              <a:rPr lang="en-US" sz="2800">
                <a:latin typeface="+mn-lt"/>
                <a:ea typeface="+mn-lt"/>
                <a:cs typeface="Arial"/>
                <a:hlinkClick r:id="rId7"/>
              </a:rPr>
              <a:t>ideafiscal@mass.gov</a:t>
            </a:r>
            <a:r>
              <a:rPr lang="en-US" sz="2800">
                <a:latin typeface="+mn-lt"/>
                <a:ea typeface="+mn-lt"/>
                <a:cs typeface="Arial"/>
              </a:rPr>
              <a:t> (IDEA fiscal Inquiries)</a:t>
            </a:r>
          </a:p>
          <a:p>
            <a:pPr lvl="1"/>
            <a:r>
              <a:rPr lang="en-US" sz="2800">
                <a:latin typeface="+mn-lt"/>
                <a:ea typeface="+mn-lt"/>
                <a:cs typeface="Arial"/>
                <a:hlinkClick r:id="rId8"/>
              </a:rPr>
              <a:t>IDEAData@mass.gov</a:t>
            </a:r>
            <a:r>
              <a:rPr lang="en-US" sz="2800">
                <a:latin typeface="+mn-lt"/>
                <a:ea typeface="+mn-lt"/>
                <a:cs typeface="Arial"/>
              </a:rPr>
              <a:t> (IDEA Data Inquiries- Special Education or SPP/APR Data)</a:t>
            </a:r>
          </a:p>
          <a:p>
            <a:pPr marL="457200" lvl="1" indent="0">
              <a:buNone/>
            </a:pPr>
            <a:endParaRPr lang="en-US" sz="2800">
              <a:latin typeface="+mn-lt"/>
              <a:ea typeface="+mn-lt"/>
              <a:cs typeface="Arial"/>
            </a:endParaRPr>
          </a:p>
          <a:p>
            <a:pPr lvl="1"/>
            <a:endParaRPr lang="en-US" sz="2800">
              <a:latin typeface="+mn-lt"/>
              <a:ea typeface="+mn-lt"/>
              <a:cs typeface="Arial"/>
            </a:endParaRPr>
          </a:p>
          <a:p>
            <a:pPr>
              <a:buFont typeface="Wingdings" panose="05000000000000000000" pitchFamily="2" charset="2"/>
              <a:buChar char="q"/>
            </a:pPr>
            <a:endParaRPr lang="en-US" sz="2400">
              <a:latin typeface="+mn-lt"/>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rmAutofit fontScale="90000"/>
          </a:bodyPr>
          <a:lstStyle/>
          <a:p>
            <a:pPr algn="ctr"/>
            <a:r>
              <a:rPr lang="en-US" sz="5400" b="1">
                <a:latin typeface="+mn-lt"/>
                <a:cs typeface="+mj-cs"/>
              </a:rPr>
              <a:t>Special Education</a:t>
            </a:r>
            <a:r>
              <a:rPr lang="en-US" sz="5400" b="1" kern="1200">
                <a:effectLst/>
                <a:latin typeface="+mn-lt"/>
                <a:ea typeface="+mj-ea"/>
                <a:cs typeface="+mj-cs"/>
              </a:rPr>
              <a:t> Leaders Meetings</a:t>
            </a:r>
            <a:br>
              <a:rPr lang="en-US" sz="5400" b="1" kern="1200">
                <a:effectLst/>
                <a:latin typeface="+mn-lt"/>
                <a:ea typeface="+mj-ea"/>
                <a:cs typeface="+mj-cs"/>
              </a:rPr>
            </a:br>
            <a:r>
              <a:rPr lang="en-US" sz="5400" b="1">
                <a:effectLst/>
                <a:latin typeface="+mn-lt"/>
              </a:rPr>
              <a:t>2024-2025 </a:t>
            </a:r>
            <a:endParaRPr lang="en-US" sz="5100" kern="1200">
              <a:latin typeface="+mj-lt"/>
              <a:ea typeface="+mj-ea"/>
              <a:cs typeface="+mj-cs"/>
            </a:endParaRPr>
          </a:p>
        </p:txBody>
      </p:sp>
      <p:sp>
        <p:nvSpPr>
          <p:cNvPr id="5" name="TextBox 4">
            <a:extLst>
              <a:ext uri="{FF2B5EF4-FFF2-40B4-BE49-F238E27FC236}">
                <a16:creationId xmlns:a16="http://schemas.microsoft.com/office/drawing/2014/main" id="{15D72FAE-E9D9-4998-955B-CDF724199E15}"/>
              </a:ext>
            </a:extLst>
          </p:cNvPr>
          <p:cNvSpPr txBox="1"/>
          <p:nvPr/>
        </p:nvSpPr>
        <p:spPr>
          <a:xfrm>
            <a:off x="441064" y="2129883"/>
            <a:ext cx="10877424" cy="4410766"/>
          </a:xfrm>
          <a:prstGeom prst="rect">
            <a:avLst/>
          </a:prstGeom>
        </p:spPr>
        <p:txBody>
          <a:bodyPr vert="horz" lIns="91440" tIns="45720" rIns="91440" bIns="45720" rtlCol="0" anchor="ctr">
            <a:normAutofit/>
          </a:bodyPr>
          <a:lstStyle/>
          <a:p>
            <a:pPr marL="0" lvl="1" algn="ctr">
              <a:lnSpc>
                <a:spcPct val="90000"/>
              </a:lnSpc>
              <a:spcAft>
                <a:spcPts val="600"/>
              </a:spcAft>
            </a:pPr>
            <a:r>
              <a:rPr lang="en-US" sz="2400"/>
              <a:t>December 13, 2024 	</a:t>
            </a:r>
            <a:r>
              <a:rPr lang="en-US" sz="2400">
                <a:effectLst/>
              </a:rPr>
              <a:t>11:00-12:00</a:t>
            </a:r>
            <a:endParaRPr lang="en-US" sz="2400">
              <a:ea typeface="Calibri"/>
              <a:cs typeface="Calibri"/>
            </a:endParaRPr>
          </a:p>
          <a:p>
            <a:pPr marL="0" lvl="1" algn="ctr">
              <a:lnSpc>
                <a:spcPct val="90000"/>
              </a:lnSpc>
              <a:spcAft>
                <a:spcPts val="600"/>
              </a:spcAft>
            </a:pPr>
            <a:r>
              <a:rPr lang="en-US" sz="2400"/>
              <a:t>January 17, 2025 	</a:t>
            </a:r>
            <a:r>
              <a:rPr lang="en-US" sz="2400">
                <a:effectLst/>
              </a:rPr>
              <a:t>11:00-12:00</a:t>
            </a:r>
            <a:endParaRPr lang="en-US" sz="2400">
              <a:ea typeface="Calibri"/>
              <a:cs typeface="Calibri"/>
            </a:endParaRPr>
          </a:p>
          <a:p>
            <a:pPr marL="0" lvl="1" algn="ctr">
              <a:lnSpc>
                <a:spcPct val="90000"/>
              </a:lnSpc>
              <a:spcAft>
                <a:spcPts val="600"/>
              </a:spcAft>
            </a:pPr>
            <a:r>
              <a:rPr lang="en-US" sz="2400"/>
              <a:t>February 14, 2025 	</a:t>
            </a:r>
            <a:r>
              <a:rPr lang="en-US" sz="2400">
                <a:effectLst/>
              </a:rPr>
              <a:t>11:00-12:00</a:t>
            </a:r>
            <a:endParaRPr lang="en-US" sz="2400">
              <a:ea typeface="Calibri"/>
              <a:cs typeface="Calibri"/>
            </a:endParaRPr>
          </a:p>
          <a:p>
            <a:pPr marL="0" lvl="1" algn="ctr">
              <a:lnSpc>
                <a:spcPct val="90000"/>
              </a:lnSpc>
              <a:spcAft>
                <a:spcPts val="600"/>
              </a:spcAft>
            </a:pPr>
            <a:r>
              <a:rPr lang="en-US" sz="2400"/>
              <a:t>March 14, 2025 	</a:t>
            </a:r>
            <a:r>
              <a:rPr lang="en-US" sz="2400">
                <a:effectLst/>
              </a:rPr>
              <a:t>11:00-12:00</a:t>
            </a:r>
            <a:endParaRPr lang="en-US" sz="2400">
              <a:ea typeface="Calibri"/>
              <a:cs typeface="Calibri"/>
            </a:endParaRPr>
          </a:p>
          <a:p>
            <a:pPr marL="0" marR="0" lvl="1" indent="0" algn="ctr">
              <a:lnSpc>
                <a:spcPct val="90000"/>
              </a:lnSpc>
              <a:spcBef>
                <a:spcPts val="0"/>
              </a:spcBef>
              <a:spcAft>
                <a:spcPts val="600"/>
              </a:spcAft>
              <a:buNone/>
            </a:pPr>
            <a:r>
              <a:rPr lang="en-US" sz="2400"/>
              <a:t>April 18, 2025		</a:t>
            </a:r>
            <a:r>
              <a:rPr lang="en-US" sz="2400">
                <a:effectLst/>
              </a:rPr>
              <a:t>11:00-12:00</a:t>
            </a:r>
            <a:endParaRPr lang="en-US" sz="2400">
              <a:effectLst/>
              <a:ea typeface="Calibri"/>
              <a:cs typeface="Calibri"/>
            </a:endParaRPr>
          </a:p>
          <a:p>
            <a:pPr marL="0" lvl="1" algn="ctr">
              <a:lnSpc>
                <a:spcPct val="90000"/>
              </a:lnSpc>
              <a:spcAft>
                <a:spcPts val="600"/>
              </a:spcAft>
            </a:pPr>
            <a:r>
              <a:rPr lang="en-US" sz="2400"/>
              <a:t>May 16, 2025 		</a:t>
            </a:r>
            <a:r>
              <a:rPr lang="en-US" sz="2400">
                <a:effectLst/>
              </a:rPr>
              <a:t>11:00-12:00</a:t>
            </a:r>
            <a:endParaRPr lang="en-US" sz="2400">
              <a:ea typeface="Calibri"/>
              <a:cs typeface="Calibri"/>
            </a:endParaRPr>
          </a:p>
          <a:p>
            <a:pPr marL="0" lvl="1" algn="ctr">
              <a:lnSpc>
                <a:spcPct val="90000"/>
              </a:lnSpc>
              <a:spcAft>
                <a:spcPts val="600"/>
              </a:spcAft>
            </a:pPr>
            <a:r>
              <a:rPr lang="en-US" sz="2400"/>
              <a:t>June 13, 2025 		</a:t>
            </a:r>
            <a:r>
              <a:rPr lang="en-US" sz="2400">
                <a:effectLst/>
              </a:rPr>
              <a:t>11:00-12:00</a:t>
            </a:r>
            <a:endParaRPr lang="en-US" sz="2400">
              <a:effectLst/>
              <a:cs typeface="Calibri"/>
            </a:endParaRPr>
          </a:p>
          <a:p>
            <a:pPr marL="0" lvl="1">
              <a:lnSpc>
                <a:spcPct val="90000"/>
              </a:lnSpc>
              <a:spcAft>
                <a:spcPts val="600"/>
              </a:spcAft>
            </a:pPr>
            <a:endParaRPr lang="en-US" sz="2000"/>
          </a:p>
        </p:txBody>
      </p:sp>
    </p:spTree>
    <p:extLst>
      <p:ext uri="{BB962C8B-B14F-4D97-AF65-F5344CB8AC3E}">
        <p14:creationId xmlns:p14="http://schemas.microsoft.com/office/powerpoint/2010/main" val="3967293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4744725" y="2400350"/>
            <a:ext cx="2130157" cy="1282907"/>
          </a:xfrm>
        </p:spPr>
        <p:txBody>
          <a:bodyPr vert="horz" lIns="91440" tIns="45720" rIns="91440" bIns="45720" rtlCol="0" anchor="t">
            <a:normAutofit/>
          </a:bodyPr>
          <a:lstStyle/>
          <a:p>
            <a:pPr algn="r"/>
            <a:r>
              <a:rPr lang="en-US" sz="8000" b="1" kern="1200">
                <a:solidFill>
                  <a:schemeClr val="accent1"/>
                </a:solidFill>
                <a:latin typeface="+mj-lt"/>
                <a:ea typeface="+mj-ea"/>
                <a:cs typeface="+mj-cs"/>
              </a:rPr>
              <a:t>Q&amp;</a:t>
            </a:r>
            <a:r>
              <a:rPr lang="en-US" sz="8000" b="1">
                <a:solidFill>
                  <a:schemeClr val="accent1"/>
                </a:solidFill>
                <a:latin typeface="+mj-lt"/>
                <a:cs typeface="+mj-cs"/>
              </a:rPr>
              <a:t>A</a:t>
            </a:r>
            <a:endParaRPr lang="en-US" sz="8000" b="1" kern="1200">
              <a:solidFill>
                <a:schemeClr val="accent1"/>
              </a:solidFill>
              <a:latin typeface="+mj-lt"/>
              <a:ea typeface="Calibri Light"/>
              <a:cs typeface="Calibri Light"/>
            </a:endParaRPr>
          </a:p>
        </p:txBody>
      </p:sp>
    </p:spTree>
    <p:extLst>
      <p:ext uri="{BB962C8B-B14F-4D97-AF65-F5344CB8AC3E}">
        <p14:creationId xmlns:p14="http://schemas.microsoft.com/office/powerpoint/2010/main" val="208276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730525"/>
            <a:ext cx="10515600" cy="2852737"/>
          </a:xfrm>
        </p:spPr>
        <p:txBody>
          <a:bodyPr anchor="b">
            <a:normAutofit/>
          </a:bodyPr>
          <a:lstStyle/>
          <a:p>
            <a:r>
              <a:rPr lang="en-US" b="1"/>
              <a:t>General Supervision</a:t>
            </a:r>
          </a:p>
        </p:txBody>
      </p:sp>
    </p:spTree>
    <p:extLst>
      <p:ext uri="{BB962C8B-B14F-4D97-AF65-F5344CB8AC3E}">
        <p14:creationId xmlns:p14="http://schemas.microsoft.com/office/powerpoint/2010/main" val="232331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B03C-E3E1-D760-B5CE-D76E286DF2CE}"/>
              </a:ext>
            </a:extLst>
          </p:cNvPr>
          <p:cNvSpPr>
            <a:spLocks noGrp="1"/>
          </p:cNvSpPr>
          <p:nvPr>
            <p:ph type="title" idx="4294967295"/>
          </p:nvPr>
        </p:nvSpPr>
        <p:spPr>
          <a:xfrm>
            <a:off x="293819" y="365126"/>
            <a:ext cx="11236920" cy="921233"/>
          </a:xfrm>
        </p:spPr>
        <p:txBody>
          <a:bodyPr/>
          <a:lstStyle/>
          <a:p>
            <a:r>
              <a:rPr lang="en-US" b="1" dirty="0">
                <a:solidFill>
                  <a:srgbClr val="00B050"/>
                </a:solidFill>
                <a:latin typeface="+mn-lt"/>
              </a:rPr>
              <a:t>Components of General Supervision</a:t>
            </a:r>
          </a:p>
        </p:txBody>
      </p:sp>
      <p:pic>
        <p:nvPicPr>
          <p:cNvPr id="3" name="Picture 2" descr="8 Key Components of General Supervision: &#10;Fiscal Management&#10;Integrated Monitoring&#10;Sustaining Compliance &amp; Improvement&#10;Implementation of Policies and Procedures&#10;Technical Assistance &amp; Professional Development&#10;Dispute Resolution&#10;Data&#10;SPP/APR">
            <a:extLst>
              <a:ext uri="{FF2B5EF4-FFF2-40B4-BE49-F238E27FC236}">
                <a16:creationId xmlns:a16="http://schemas.microsoft.com/office/drawing/2014/main" id="{AB5AC570-2B9A-A8E6-5969-31CCF89DD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19" y="1479841"/>
            <a:ext cx="11236920" cy="454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b="1" dirty="0">
                <a:latin typeface="Segoe UI"/>
                <a:cs typeface="Arial"/>
              </a:rPr>
              <a:t>Special Education Priorities</a:t>
            </a:r>
            <a:br>
              <a:rPr lang="en-US" sz="3600" b="1" dirty="0">
                <a:latin typeface="Segoe UI"/>
                <a:cs typeface="Arial"/>
              </a:rPr>
            </a:br>
            <a:r>
              <a:rPr lang="en-US" sz="3600" b="1" dirty="0">
                <a:latin typeface="Segoe UI"/>
                <a:cs typeface="Arial"/>
              </a:rPr>
              <a:t>2024-2025</a:t>
            </a:r>
            <a:endParaRPr lang="en-US" sz="3600" b="1" dirty="0">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9032-850E-EAEF-4FAA-5FAEA57DB841}"/>
              </a:ext>
            </a:extLst>
          </p:cNvPr>
          <p:cNvSpPr>
            <a:spLocks noGrp="1"/>
          </p:cNvSpPr>
          <p:nvPr>
            <p:ph type="title"/>
          </p:nvPr>
        </p:nvSpPr>
        <p:spPr>
          <a:xfrm>
            <a:off x="821168" y="-1600200"/>
            <a:ext cx="8438922" cy="1600200"/>
          </a:xfrm>
        </p:spPr>
        <p:txBody>
          <a:bodyPr vert="horz" lIns="91440" tIns="45720" rIns="91440" bIns="45720" rtlCol="0" anchor="b">
            <a:normAutofit/>
          </a:bodyPr>
          <a:lstStyle/>
          <a:p>
            <a:r>
              <a:rPr lang="en-US" dirty="0">
                <a:latin typeface="Arial"/>
                <a:cs typeface="Arial"/>
              </a:rPr>
              <a:t>OSEP Differentiated Monitoring System Flowchart</a:t>
            </a:r>
            <a:endParaRPr lang="en-US" dirty="0"/>
          </a:p>
        </p:txBody>
      </p:sp>
      <p:sp>
        <p:nvSpPr>
          <p:cNvPr id="8" name="Text Placeholder 3">
            <a:extLst>
              <a:ext uri="{FF2B5EF4-FFF2-40B4-BE49-F238E27FC236}">
                <a16:creationId xmlns:a16="http://schemas.microsoft.com/office/drawing/2014/main" id="{BDAED242-9598-DA0F-8227-6DBE57E07883}"/>
              </a:ext>
            </a:extLst>
          </p:cNvPr>
          <p:cNvSpPr>
            <a:spLocks noGrp="1"/>
          </p:cNvSpPr>
          <p:nvPr>
            <p:ph type="body" sz="half" idx="2"/>
          </p:nvPr>
        </p:nvSpPr>
        <p:spPr>
          <a:xfrm>
            <a:off x="821169" y="1527717"/>
            <a:ext cx="3932237" cy="4333333"/>
          </a:xfrm>
        </p:spPr>
        <p:txBody>
          <a:bodyPr vert="horz" lIns="91440" tIns="45720" rIns="91440" bIns="45720" rtlCol="0" anchor="t">
            <a:normAutofit/>
          </a:bodyPr>
          <a:lstStyle/>
          <a:p>
            <a:pPr algn="ctr"/>
            <a:r>
              <a:rPr lang="en-US" sz="3200" dirty="0">
                <a:latin typeface="Calibri"/>
                <a:ea typeface="Calibri"/>
                <a:cs typeface="Arial"/>
              </a:rPr>
              <a:t>Office of Special Education Programs (OSEP)</a:t>
            </a:r>
          </a:p>
          <a:p>
            <a:pPr algn="ctr"/>
            <a:endParaRPr lang="en-US" sz="3200" dirty="0">
              <a:latin typeface="Calibri"/>
              <a:ea typeface="Calibri"/>
            </a:endParaRPr>
          </a:p>
          <a:p>
            <a:pPr algn="ctr"/>
            <a:r>
              <a:rPr lang="en-US" sz="3200" dirty="0">
                <a:latin typeface="Calibri"/>
                <a:ea typeface="Calibri"/>
                <a:cs typeface="Arial"/>
              </a:rPr>
              <a:t>Differentiated Monitoring System</a:t>
            </a:r>
          </a:p>
          <a:p>
            <a:pPr algn="ctr"/>
            <a:endParaRPr lang="en-US" sz="3200" dirty="0">
              <a:latin typeface="Calibri"/>
              <a:ea typeface="Calibri"/>
            </a:endParaRPr>
          </a:p>
          <a:p>
            <a:pPr algn="ctr"/>
            <a:r>
              <a:rPr lang="en-US" sz="3200" dirty="0">
                <a:latin typeface="Calibri"/>
                <a:ea typeface="Calibri"/>
                <a:cs typeface="Arial"/>
              </a:rPr>
              <a:t>December 2025</a:t>
            </a:r>
          </a:p>
        </p:txBody>
      </p:sp>
      <p:pic>
        <p:nvPicPr>
          <p:cNvPr id="5" name="Picture 4" descr="DMS December Engagement timeline visual.&#10;1. Notification Letter--October&#10;Letter identifying your cohort assignment two years before DMS monitoring&#10;2. DMS Kick-Off Call--October&#10;One year after notification OSEP will have a call to identify engagement month&#10;3. DMS Update and Review Call--June&#10;Quick review with OSEP and set up dates for other calls&#10;4. Discovery--July&#10;Call with OSEP to review the document request and provide access to external Sharepoint&#10;5. State Overview--August&#10;Call with OSEP to describe state structure&#10;6. OSEP Preparations&#10;7. State Preparations&#10;8. Engagement Visit--December&#10;9. Monitoring Report&#10;Generally 120 days after the end of the Engagement month depending on complexity of issues&#10;10. Close-Out&#10;Using the date of the monitoring report:&#10;-6 month status letter&#10;-1 year close-out or additional actions required">
            <a:extLst>
              <a:ext uri="{FF2B5EF4-FFF2-40B4-BE49-F238E27FC236}">
                <a16:creationId xmlns:a16="http://schemas.microsoft.com/office/drawing/2014/main" id="{679987D1-0375-D33A-3950-8551A7C4E517}"/>
              </a:ext>
            </a:extLst>
          </p:cNvPr>
          <p:cNvPicPr>
            <a:picLocks noChangeAspect="1"/>
          </p:cNvPicPr>
          <p:nvPr/>
        </p:nvPicPr>
        <p:blipFill>
          <a:blip r:embed="rId2"/>
          <a:stretch>
            <a:fillRect/>
          </a:stretch>
        </p:blipFill>
        <p:spPr>
          <a:xfrm>
            <a:off x="5183188" y="1325689"/>
            <a:ext cx="6172200" cy="4197096"/>
          </a:xfrm>
          <a:prstGeom prst="rect">
            <a:avLst/>
          </a:prstGeom>
          <a:noFill/>
        </p:spPr>
      </p:pic>
    </p:spTree>
    <p:extLst>
      <p:ext uri="{BB962C8B-B14F-4D97-AF65-F5344CB8AC3E}">
        <p14:creationId xmlns:p14="http://schemas.microsoft.com/office/powerpoint/2010/main" val="383664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a:xfrm>
            <a:off x="838200" y="730525"/>
            <a:ext cx="10515600" cy="2852737"/>
          </a:xfrm>
        </p:spPr>
        <p:txBody>
          <a:bodyPr anchor="b">
            <a:normAutofit/>
          </a:bodyPr>
          <a:lstStyle/>
          <a:p>
            <a:r>
              <a:rPr lang="en-US" b="1"/>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3B76C-150F-2226-FD38-79330B11FCFC}"/>
              </a:ext>
            </a:extLst>
          </p:cNvPr>
          <p:cNvSpPr>
            <a:spLocks noGrp="1"/>
          </p:cNvSpPr>
          <p:nvPr>
            <p:ph type="title"/>
          </p:nvPr>
        </p:nvSpPr>
        <p:spPr/>
        <p:txBody>
          <a:bodyPr/>
          <a:lstStyle/>
          <a:p>
            <a:pPr algn="ctr"/>
            <a:r>
              <a:rPr lang="en-US" b="1">
                <a:latin typeface="Calibri"/>
                <a:cs typeface="Arial"/>
              </a:rPr>
              <a:t>DESE Special Education Leadership</a:t>
            </a:r>
          </a:p>
        </p:txBody>
      </p:sp>
      <p:sp>
        <p:nvSpPr>
          <p:cNvPr id="5" name="TextBox 4">
            <a:extLst>
              <a:ext uri="{FF2B5EF4-FFF2-40B4-BE49-F238E27FC236}">
                <a16:creationId xmlns:a16="http://schemas.microsoft.com/office/drawing/2014/main" id="{DBF02708-097E-FD49-139D-2F41460B03AD}"/>
              </a:ext>
            </a:extLst>
          </p:cNvPr>
          <p:cNvSpPr txBox="1"/>
          <p:nvPr/>
        </p:nvSpPr>
        <p:spPr>
          <a:xfrm>
            <a:off x="1422400" y="1917700"/>
            <a:ext cx="9194800" cy="738664"/>
          </a:xfrm>
          <a:prstGeom prst="rect">
            <a:avLst/>
          </a:prstGeom>
          <a:noFill/>
        </p:spPr>
        <p:txBody>
          <a:bodyPr wrap="square" lIns="91440" tIns="45720" rIns="91440" bIns="45720" rtlCol="0" anchor="t">
            <a:spAutoFit/>
          </a:bodyPr>
          <a:lstStyle/>
          <a:p>
            <a:pPr algn="ctr"/>
            <a:r>
              <a:rPr lang="en-US" sz="2100">
                <a:latin typeface="Calibri"/>
                <a:ea typeface="Calibri"/>
                <a:cs typeface="Arial"/>
              </a:rPr>
              <a:t>Iraida J. Alvarez, Acting Executive Director of Special Education </a:t>
            </a:r>
            <a:endParaRPr lang="en-US" sz="2100">
              <a:latin typeface="Calibri"/>
              <a:ea typeface="Calibri"/>
              <a:cs typeface="Arial" panose="020B0604020202020204" pitchFamily="34" charset="0"/>
            </a:endParaRPr>
          </a:p>
          <a:p>
            <a:pPr marL="0" lvl="0" indent="0" algn="ctr">
              <a:buNone/>
            </a:pPr>
            <a:r>
              <a:rPr lang="en-US" sz="2100">
                <a:latin typeface="Calibri"/>
                <a:ea typeface="Calibri"/>
                <a:cs typeface="Arial"/>
              </a:rPr>
              <a:t>Jamie Camacho, Acting State Director of Special Education</a:t>
            </a:r>
          </a:p>
        </p:txBody>
      </p:sp>
      <p:sp>
        <p:nvSpPr>
          <p:cNvPr id="2" name="Content Placeholder 1">
            <a:extLst>
              <a:ext uri="{FF2B5EF4-FFF2-40B4-BE49-F238E27FC236}">
                <a16:creationId xmlns:a16="http://schemas.microsoft.com/office/drawing/2014/main" id="{96524702-E790-0B2E-F374-57BD9A79C0A6}"/>
              </a:ext>
            </a:extLst>
          </p:cNvPr>
          <p:cNvSpPr>
            <a:spLocks noGrp="1"/>
          </p:cNvSpPr>
          <p:nvPr>
            <p:ph sz="half" idx="1"/>
          </p:nvPr>
        </p:nvSpPr>
        <p:spPr>
          <a:xfrm>
            <a:off x="292100" y="2959100"/>
            <a:ext cx="5727700" cy="3217863"/>
          </a:xfrm>
        </p:spPr>
        <p:txBody>
          <a:bodyPr vert="horz" lIns="91440" tIns="45720" rIns="91440" bIns="45720" rtlCol="0" anchor="t">
            <a:normAutofit/>
          </a:bodyPr>
          <a:lstStyle/>
          <a:p>
            <a:pPr marL="0" lvl="0" indent="0">
              <a:buNone/>
            </a:pPr>
            <a:r>
              <a:rPr lang="en-US" sz="2000" b="1">
                <a:latin typeface="Calibri"/>
                <a:ea typeface="Calibri"/>
                <a:cs typeface="Arial"/>
              </a:rPr>
              <a:t>Office of Approved Special Education Schools </a:t>
            </a:r>
          </a:p>
          <a:p>
            <a:r>
              <a:rPr lang="en-US" sz="2000">
                <a:latin typeface="Calibri"/>
                <a:ea typeface="Calibri"/>
                <a:cs typeface="Arial"/>
              </a:rPr>
              <a:t>Jannelle Roberts, Director</a:t>
            </a:r>
          </a:p>
          <a:p>
            <a:pPr marL="0" lvl="0" indent="0">
              <a:buNone/>
            </a:pPr>
            <a:r>
              <a:rPr lang="en-US" sz="2000" b="1">
                <a:latin typeface="Calibri"/>
                <a:ea typeface="Calibri"/>
                <a:cs typeface="Arial"/>
              </a:rPr>
              <a:t>Special Education Planning and Policy Development</a:t>
            </a:r>
          </a:p>
          <a:p>
            <a:r>
              <a:rPr lang="en-US" sz="2000">
                <a:latin typeface="Calibri"/>
                <a:ea typeface="Calibri"/>
                <a:cs typeface="Arial"/>
              </a:rPr>
              <a:t>Jamie Camacho, Director</a:t>
            </a:r>
          </a:p>
          <a:p>
            <a:r>
              <a:rPr lang="en-US" sz="2000">
                <a:latin typeface="Calibri"/>
                <a:ea typeface="Calibri"/>
                <a:cs typeface="Arial"/>
              </a:rPr>
              <a:t>Patrick Fitzgerald, Assistant Director</a:t>
            </a:r>
          </a:p>
          <a:p>
            <a:r>
              <a:rPr lang="en-US" sz="2000">
                <a:latin typeface="Calibri"/>
                <a:ea typeface="Calibri"/>
                <a:cs typeface="Arial"/>
              </a:rPr>
              <a:t>Theresa Senio, Assistant Director</a:t>
            </a:r>
          </a:p>
          <a:p>
            <a:pPr marL="0" indent="0">
              <a:buNone/>
            </a:pPr>
            <a:endParaRPr lang="en-US" sz="2100">
              <a:latin typeface="Calibri"/>
              <a:ea typeface="Calibri"/>
            </a:endParaRPr>
          </a:p>
          <a:p>
            <a:endParaRPr lang="en-US">
              <a:latin typeface="Calibri"/>
              <a:ea typeface="Calibri"/>
            </a:endParaRPr>
          </a:p>
        </p:txBody>
      </p:sp>
      <p:sp>
        <p:nvSpPr>
          <p:cNvPr id="4" name="Content Placeholder 3">
            <a:extLst>
              <a:ext uri="{FF2B5EF4-FFF2-40B4-BE49-F238E27FC236}">
                <a16:creationId xmlns:a16="http://schemas.microsoft.com/office/drawing/2014/main" id="{E034586C-D352-81B2-5D4A-0316F7424E26}"/>
              </a:ext>
            </a:extLst>
          </p:cNvPr>
          <p:cNvSpPr>
            <a:spLocks noGrp="1"/>
          </p:cNvSpPr>
          <p:nvPr>
            <p:ph sz="half" idx="2"/>
          </p:nvPr>
        </p:nvSpPr>
        <p:spPr>
          <a:xfrm>
            <a:off x="6019800" y="2959100"/>
            <a:ext cx="5626100" cy="3217863"/>
          </a:xfrm>
        </p:spPr>
        <p:txBody>
          <a:bodyPr vert="horz" lIns="91440" tIns="45720" rIns="91440" bIns="45720" rtlCol="0" anchor="t">
            <a:normAutofit/>
          </a:bodyPr>
          <a:lstStyle/>
          <a:p>
            <a:pPr marL="0" lvl="0" indent="0">
              <a:buNone/>
            </a:pPr>
            <a:r>
              <a:rPr lang="en-US" sz="2000" b="1">
                <a:latin typeface="Calibri"/>
                <a:ea typeface="Calibri"/>
                <a:cs typeface="Arial"/>
              </a:rPr>
              <a:t>Office of Public School Monitoring</a:t>
            </a:r>
          </a:p>
          <a:p>
            <a:r>
              <a:rPr lang="en-US" sz="2000">
                <a:latin typeface="Calibri"/>
                <a:ea typeface="Calibri"/>
                <a:cs typeface="Arial"/>
              </a:rPr>
              <a:t>Vani Rastogi-Kelly, Director</a:t>
            </a:r>
          </a:p>
          <a:p>
            <a:r>
              <a:rPr lang="en-US" sz="2000">
                <a:latin typeface="Calibri"/>
                <a:ea typeface="Calibri"/>
                <a:cs typeface="Arial"/>
              </a:rPr>
              <a:t>Amy Paulin, Assistant Director</a:t>
            </a:r>
          </a:p>
          <a:p>
            <a:pPr marL="0" lvl="0" indent="0">
              <a:buNone/>
            </a:pPr>
            <a:r>
              <a:rPr lang="en-US" sz="2000" b="1">
                <a:latin typeface="Calibri"/>
                <a:ea typeface="Calibri"/>
                <a:cs typeface="Arial"/>
              </a:rPr>
              <a:t>Office of Problem Resolution System</a:t>
            </a:r>
          </a:p>
          <a:p>
            <a:r>
              <a:rPr lang="en-US" sz="2000">
                <a:latin typeface="Calibri"/>
                <a:ea typeface="Calibri"/>
                <a:cs typeface="Arial"/>
              </a:rPr>
              <a:t>Vacant, Director</a:t>
            </a:r>
          </a:p>
          <a:p>
            <a:r>
              <a:rPr lang="en-US" sz="2000">
                <a:latin typeface="Calibri"/>
                <a:ea typeface="Calibri"/>
                <a:cs typeface="Arial"/>
              </a:rPr>
              <a:t>Kelsey LoDuca-Towne, Acting Director</a:t>
            </a:r>
          </a:p>
          <a:p>
            <a:pPr marL="0" lvl="0" indent="0">
              <a:buNone/>
            </a:pPr>
            <a:r>
              <a:rPr lang="en-US" sz="2000" b="1">
                <a:latin typeface="Calibri"/>
                <a:ea typeface="Calibri"/>
                <a:cs typeface="Arial"/>
              </a:rPr>
              <a:t>Special Education in Institutional Settings</a:t>
            </a:r>
          </a:p>
          <a:p>
            <a:r>
              <a:rPr lang="en-US" sz="2000">
                <a:latin typeface="Calibri"/>
                <a:ea typeface="Calibri"/>
                <a:cs typeface="Arial"/>
              </a:rPr>
              <a:t>Shawn Connelly, Director</a:t>
            </a:r>
          </a:p>
          <a:p>
            <a:endParaRPr lang="en-US">
              <a:latin typeface="Calibri"/>
              <a:ea typeface="Calibri"/>
            </a:endParaRPr>
          </a:p>
        </p:txBody>
      </p:sp>
    </p:spTree>
    <p:extLst>
      <p:ext uri="{BB962C8B-B14F-4D97-AF65-F5344CB8AC3E}">
        <p14:creationId xmlns:p14="http://schemas.microsoft.com/office/powerpoint/2010/main" val="2447511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6cc6ac48-9972-4fdd-8495-0ab5ba7fdac9"/>
    <ds:schemaRef ds:uri="http://purl.org/dc/terms/"/>
    <ds:schemaRef ds:uri="http://schemas.microsoft.com/office/infopath/2007/PartnerControls"/>
    <ds:schemaRef ds:uri="c7223b7f-d29a-40a7-89e9-7fcbaea795a5"/>
    <ds:schemaRef ds:uri="http://purl.org/dc/dcmitype/"/>
  </ds:schemaRefs>
</ds:datastoreItem>
</file>

<file path=customXml/itemProps2.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TotalTime>
  <Words>1954</Words>
  <Application>Microsoft Office PowerPoint</Application>
  <PresentationFormat>Widescreen</PresentationFormat>
  <Paragraphs>249</Paragraphs>
  <Slides>34</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Segoe</vt:lpstr>
      <vt:lpstr>Aptos</vt:lpstr>
      <vt:lpstr>Arial</vt:lpstr>
      <vt:lpstr>Calibri</vt:lpstr>
      <vt:lpstr>Courier New</vt:lpstr>
      <vt:lpstr>Segoe UI</vt:lpstr>
      <vt:lpstr>Segoe UI Semibold</vt:lpstr>
      <vt:lpstr>Wingdings</vt:lpstr>
      <vt:lpstr>Office Theme</vt:lpstr>
      <vt:lpstr>1_Office Theme</vt:lpstr>
      <vt:lpstr>Special Education         Leaders Meeting </vt:lpstr>
      <vt:lpstr>Our Commonwealth’s Educational Vision  for All Students</vt:lpstr>
      <vt:lpstr>Today’s Agenda</vt:lpstr>
      <vt:lpstr>General Supervision</vt:lpstr>
      <vt:lpstr>Components of General Supervision</vt:lpstr>
      <vt:lpstr>Special Education Priorities 2024-2025</vt:lpstr>
      <vt:lpstr>OSEP Differentiated Monitoring System Flowchart</vt:lpstr>
      <vt:lpstr>Special Education Updates</vt:lpstr>
      <vt:lpstr>DESE Special Education Leadership</vt:lpstr>
      <vt:lpstr>LEA Policies and Procedures</vt:lpstr>
      <vt:lpstr>Website Survey Due 1/1/2025</vt:lpstr>
      <vt:lpstr>Updates on IDEA Data</vt:lpstr>
      <vt:lpstr>Significant Disproportionality SY24/25</vt:lpstr>
      <vt:lpstr>Significant Disproportionality  Identified vs. At Risk</vt:lpstr>
      <vt:lpstr>Significant Disproportionality Requirements – Identified </vt:lpstr>
      <vt:lpstr>Significant Disproportionality Requirements – At Risk</vt:lpstr>
      <vt:lpstr>Annual LEA Determinations</vt:lpstr>
      <vt:lpstr>LEA Determination Categories</vt:lpstr>
      <vt:lpstr>IDEA Fiscal Updates</vt:lpstr>
      <vt:lpstr>Child Count – Parentally-Placed Private and Home School Children</vt:lpstr>
      <vt:lpstr>Child Count – Parentally-Placed Private Preschool Students</vt:lpstr>
      <vt:lpstr>Record Keeping: Parentally-Placed Private and Home School Students</vt:lpstr>
      <vt:lpstr>Excess Cost 34 CFR 330.16 &amp; 300.202</vt:lpstr>
      <vt:lpstr>Technical Assistance Updates</vt:lpstr>
      <vt:lpstr>LEAs with NI &amp; NA Determination TA and Support</vt:lpstr>
      <vt:lpstr>Save the Convening Dates and  Register ASAP!</vt:lpstr>
      <vt:lpstr>Early Childhood (EC) Transition Collaborative Convenings</vt:lpstr>
      <vt:lpstr>New IEP Updates</vt:lpstr>
      <vt:lpstr>IEP Improvement Process Timeline</vt:lpstr>
      <vt:lpstr>Meeting with IEP Vendors</vt:lpstr>
      <vt:lpstr>Communicating with Families</vt:lpstr>
      <vt:lpstr>Information for Special Education Leaders</vt:lpstr>
      <vt:lpstr>Special Education Leaders Meetings 2024-2025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November 15, 2024</dc:title>
  <dc:creator>DESE</dc:creator>
  <cp:lastModifiedBy>Zou, Dong (EOE)</cp:lastModifiedBy>
  <cp:revision>9</cp:revision>
  <dcterms:created xsi:type="dcterms:W3CDTF">2022-10-11T20:32:22Z</dcterms:created>
  <dcterms:modified xsi:type="dcterms:W3CDTF">2024-11-18T17:39:22Z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18 2024 12:00AM</vt:lpwstr>
  </property>
</Properties>
</file>