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42"/>
  </p:notesMasterIdLst>
  <p:handoutMasterIdLst>
    <p:handoutMasterId r:id="rId43"/>
  </p:handoutMasterIdLst>
  <p:sldIdLst>
    <p:sldId id="256" r:id="rId6"/>
    <p:sldId id="4692" r:id="rId7"/>
    <p:sldId id="4296" r:id="rId8"/>
    <p:sldId id="4643" r:id="rId9"/>
    <p:sldId id="4646" r:id="rId10"/>
    <p:sldId id="4701" r:id="rId11"/>
    <p:sldId id="4549" r:id="rId12"/>
    <p:sldId id="2482" r:id="rId13"/>
    <p:sldId id="4673" r:id="rId14"/>
    <p:sldId id="4725" r:id="rId15"/>
    <p:sldId id="4723" r:id="rId16"/>
    <p:sldId id="4728" r:id="rId17"/>
    <p:sldId id="4729" r:id="rId18"/>
    <p:sldId id="4730" r:id="rId19"/>
    <p:sldId id="4731" r:id="rId20"/>
    <p:sldId id="4732" r:id="rId21"/>
    <p:sldId id="4670" r:id="rId22"/>
    <p:sldId id="4682" r:id="rId23"/>
    <p:sldId id="276" r:id="rId24"/>
    <p:sldId id="4706" r:id="rId25"/>
    <p:sldId id="4709" r:id="rId26"/>
    <p:sldId id="4710" r:id="rId27"/>
    <p:sldId id="4699" r:id="rId28"/>
    <p:sldId id="4695" r:id="rId29"/>
    <p:sldId id="4712" r:id="rId30"/>
    <p:sldId id="4642" r:id="rId31"/>
    <p:sldId id="4685" r:id="rId32"/>
    <p:sldId id="4733" r:id="rId33"/>
    <p:sldId id="4734" r:id="rId34"/>
    <p:sldId id="4644" r:id="rId35"/>
    <p:sldId id="4667" r:id="rId36"/>
    <p:sldId id="4726" r:id="rId37"/>
    <p:sldId id="4298" r:id="rId38"/>
    <p:sldId id="4678" r:id="rId39"/>
    <p:sldId id="2513" r:id="rId40"/>
    <p:sldId id="472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cial Education Leaders Meeting" id="{E57ABBA1-C34A-4646-AA3C-8A22C89C46FA}">
          <p14:sldIdLst>
            <p14:sldId id="256"/>
            <p14:sldId id="4692"/>
            <p14:sldId id="4296"/>
            <p14:sldId id="4643"/>
            <p14:sldId id="4646"/>
            <p14:sldId id="4701"/>
            <p14:sldId id="4549"/>
            <p14:sldId id="2482"/>
            <p14:sldId id="4673"/>
            <p14:sldId id="4725"/>
            <p14:sldId id="4723"/>
            <p14:sldId id="4728"/>
            <p14:sldId id="4729"/>
            <p14:sldId id="4730"/>
            <p14:sldId id="4731"/>
            <p14:sldId id="4732"/>
            <p14:sldId id="4670"/>
            <p14:sldId id="4682"/>
            <p14:sldId id="276"/>
            <p14:sldId id="4706"/>
            <p14:sldId id="4709"/>
            <p14:sldId id="4710"/>
            <p14:sldId id="4699"/>
            <p14:sldId id="4695"/>
            <p14:sldId id="4712"/>
            <p14:sldId id="4642"/>
            <p14:sldId id="4685"/>
            <p14:sldId id="4733"/>
            <p14:sldId id="4734"/>
            <p14:sldId id="4644"/>
            <p14:sldId id="4667"/>
            <p14:sldId id="4726"/>
            <p14:sldId id="4298"/>
            <p14:sldId id="4678"/>
            <p14:sldId id="2513"/>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3824-D9A8-4F2D-8FB2-493B5EF783AF}" v="9" dt="2024-12-13T14:20:54.388"/>
    <p1510:client id="{153CB013-0D0F-4259-8FA4-49D826B25E01}" v="2004" dt="2024-12-12T23:01:45.362"/>
    <p1510:client id="{27C86882-DEE5-4836-AB0A-8C7A0BBCEA74}" v="5" dt="2024-12-13T13:12:01.872"/>
    <p1510:client id="{2C4BEE01-82FC-D250-28E3-F6C838C9F9CE}" v="216" dt="2024-12-12T18:06:52.377"/>
    <p1510:client id="{2EB7CE13-B629-8CB7-1013-6F36870A97C6}" v="3" dt="2024-12-12T20:39:20.111"/>
    <p1510:client id="{4438210F-65C8-4261-BAA0-184F786C12A8}" v="5" dt="2024-12-13T15:06:29.537"/>
    <p1510:client id="{6CBE0F34-04AC-31AB-315F-9ED195EE03B4}" v="1" dt="2024-12-13T14:13:24.113"/>
    <p1510:client id="{988683BD-6A90-B0B1-61AB-04F7FE8B1D2E}" v="23" dt="2024-12-13T14:24:55.069"/>
    <p1510:client id="{ACCA0AD1-5083-4F75-B6B1-4DD0EE1F7D1A}" v="778" dt="2024-12-12T20:00:03.655"/>
    <p1510:client id="{AF6D4577-E1C3-C2E4-5EAB-768138E23198}" v="6" dt="2024-12-13T14:35:11.582"/>
    <p1510:client id="{B50667AC-6058-F0E9-4EFA-DFD4A07FC107}" v="13" dt="2024-12-12T19:37:24.658"/>
    <p1510:client id="{DD3E743E-AE22-490F-AE8B-60BA2191FF5D}" v="65" dt="2024-12-12T20:48:59.975"/>
    <p1510:client id="{F8A17C49-4862-FD07-C851-A5F47A1655F7}" v="4" dt="2024-12-13T12:27:36.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3231" autoAdjust="0"/>
  </p:normalViewPr>
  <p:slideViewPr>
    <p:cSldViewPr snapToGrid="0">
      <p:cViewPr varScale="1">
        <p:scale>
          <a:sx n="84" d="100"/>
          <a:sy n="84" d="100"/>
        </p:scale>
        <p:origin x="384" y="90"/>
      </p:cViewPr>
      <p:guideLst/>
    </p:cSldViewPr>
  </p:slideViewPr>
  <p:outlineViewPr>
    <p:cViewPr>
      <p:scale>
        <a:sx n="33" d="100"/>
        <a:sy n="33" d="100"/>
      </p:scale>
      <p:origin x="0" y="-14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2704969945615224E-2"/>
          <c:y val="0.25152358664628316"/>
          <c:w val="0.86886168546934339"/>
          <c:h val="0.59872719091477333"/>
        </c:manualLayout>
      </c:layout>
      <c:barChart>
        <c:barDir val="col"/>
        <c:grouping val="clustered"/>
        <c:varyColors val="0"/>
        <c:ser>
          <c:idx val="0"/>
          <c:order val="0"/>
          <c:tx>
            <c:strRef>
              <c:f>Census!$A$2</c:f>
              <c:strCache>
                <c:ptCount val="1"/>
                <c:pt idx="0">
                  <c:v>FY Census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Census!$G$1:$AC$1</c:f>
              <c:strCache>
                <c:ptCount val="23"/>
                <c:pt idx="0">
                  <c:v>'03</c:v>
                </c:pt>
                <c:pt idx="1">
                  <c:v>'04</c:v>
                </c:pt>
                <c:pt idx="2">
                  <c:v>'05</c:v>
                </c:pt>
                <c:pt idx="3">
                  <c:v>'06</c:v>
                </c:pt>
                <c:pt idx="4">
                  <c:v>'07</c:v>
                </c:pt>
                <c:pt idx="5">
                  <c:v>'08</c:v>
                </c:pt>
                <c:pt idx="6">
                  <c:v>'09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strCache>
            </c:strRef>
          </c:cat>
          <c:val>
            <c:numRef>
              <c:f>Census!$G$2:$AC$2</c:f>
              <c:numCache>
                <c:formatCode>General</c:formatCode>
                <c:ptCount val="23"/>
                <c:pt idx="0">
                  <c:v>453</c:v>
                </c:pt>
                <c:pt idx="1">
                  <c:v>502</c:v>
                </c:pt>
                <c:pt idx="2">
                  <c:v>513</c:v>
                </c:pt>
                <c:pt idx="3">
                  <c:v>597</c:v>
                </c:pt>
                <c:pt idx="4">
                  <c:v>571</c:v>
                </c:pt>
                <c:pt idx="5">
                  <c:v>608</c:v>
                </c:pt>
                <c:pt idx="6">
                  <c:v>618</c:v>
                </c:pt>
                <c:pt idx="7">
                  <c:v>628</c:v>
                </c:pt>
                <c:pt idx="8">
                  <c:v>675</c:v>
                </c:pt>
                <c:pt idx="9">
                  <c:v>712</c:v>
                </c:pt>
                <c:pt idx="10">
                  <c:v>731</c:v>
                </c:pt>
                <c:pt idx="11">
                  <c:v>804</c:v>
                </c:pt>
                <c:pt idx="12">
                  <c:v>809</c:v>
                </c:pt>
                <c:pt idx="13">
                  <c:v>855</c:v>
                </c:pt>
                <c:pt idx="14">
                  <c:v>927</c:v>
                </c:pt>
                <c:pt idx="15">
                  <c:v>1074</c:v>
                </c:pt>
                <c:pt idx="16">
                  <c:v>1158</c:v>
                </c:pt>
                <c:pt idx="17">
                  <c:v>1221</c:v>
                </c:pt>
                <c:pt idx="18">
                  <c:v>1227</c:v>
                </c:pt>
                <c:pt idx="19">
                  <c:v>1231</c:v>
                </c:pt>
                <c:pt idx="20">
                  <c:v>1357</c:v>
                </c:pt>
                <c:pt idx="21">
                  <c:v>1395</c:v>
                </c:pt>
                <c:pt idx="22">
                  <c:v>1475</c:v>
                </c:pt>
              </c:numCache>
            </c:numRef>
          </c:val>
          <c:extLst>
            <c:ext xmlns:c16="http://schemas.microsoft.com/office/drawing/2014/chart" uri="{C3380CC4-5D6E-409C-BE32-E72D297353CC}">
              <c16:uniqueId val="{00000000-D7AA-41CD-B43C-41F7D6979FBE}"/>
            </c:ext>
          </c:extLst>
        </c:ser>
        <c:dLbls>
          <c:showLegendKey val="0"/>
          <c:showVal val="0"/>
          <c:showCatName val="0"/>
          <c:showSerName val="0"/>
          <c:showPercent val="0"/>
          <c:showBubbleSize val="0"/>
        </c:dLbls>
        <c:gapWidth val="150"/>
        <c:axId val="72858624"/>
        <c:axId val="72864512"/>
      </c:barChart>
      <c:catAx>
        <c:axId val="72858624"/>
        <c:scaling>
          <c:orientation val="minMax"/>
        </c:scaling>
        <c:delete val="0"/>
        <c:axPos val="b"/>
        <c:numFmt formatCode="General" sourceLinked="0"/>
        <c:majorTickMark val="out"/>
        <c:minorTickMark val="none"/>
        <c:tickLblPos val="nextTo"/>
        <c:crossAx val="72864512"/>
        <c:crosses val="autoZero"/>
        <c:auto val="1"/>
        <c:lblAlgn val="ctr"/>
        <c:lblOffset val="100"/>
        <c:noMultiLvlLbl val="0"/>
      </c:catAx>
      <c:valAx>
        <c:axId val="72864512"/>
        <c:scaling>
          <c:orientation val="minMax"/>
        </c:scaling>
        <c:delete val="0"/>
        <c:axPos val="l"/>
        <c:majorGridlines/>
        <c:numFmt formatCode="General" sourceLinked="1"/>
        <c:majorTickMark val="out"/>
        <c:minorTickMark val="none"/>
        <c:tickLblPos val="nextTo"/>
        <c:crossAx val="72858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3228092198988434"/>
          <c:y val="0.19480351163001178"/>
          <c:w val="0.82405551880088512"/>
          <c:h val="0.68921660834062404"/>
        </c:manualLayout>
      </c:layout>
      <c:barChart>
        <c:barDir val="col"/>
        <c:grouping val="clustered"/>
        <c:varyColors val="0"/>
        <c:ser>
          <c:idx val="0"/>
          <c:order val="0"/>
          <c:tx>
            <c:strRef>
              <c:f>Appro!$A$2</c:f>
              <c:strCache>
                <c:ptCount val="1"/>
                <c:pt idx="0">
                  <c:v>1st Yr. Appropriation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Appro!$G$1:$O$1</c:f>
              <c:strCache>
                <c:ptCount val="9"/>
                <c:pt idx="0">
                  <c:v>FY17*</c:v>
                </c:pt>
                <c:pt idx="1">
                  <c:v>FY18</c:v>
                </c:pt>
                <c:pt idx="2">
                  <c:v>FY19</c:v>
                </c:pt>
                <c:pt idx="3">
                  <c:v>FY20</c:v>
                </c:pt>
                <c:pt idx="4">
                  <c:v>FY21</c:v>
                </c:pt>
                <c:pt idx="5">
                  <c:v>FY22</c:v>
                </c:pt>
                <c:pt idx="6">
                  <c:v>FY23</c:v>
                </c:pt>
                <c:pt idx="7">
                  <c:v>FY24</c:v>
                </c:pt>
                <c:pt idx="8">
                  <c:v>FY25</c:v>
                </c:pt>
              </c:strCache>
            </c:strRef>
          </c:cat>
          <c:val>
            <c:numRef>
              <c:f>Appro!$G$2:$O$2</c:f>
              <c:numCache>
                <c:formatCode>"$"#,##0_);[Red]\("$"#,##0\)</c:formatCode>
                <c:ptCount val="9"/>
                <c:pt idx="0">
                  <c:v>7500000</c:v>
                </c:pt>
                <c:pt idx="1">
                  <c:v>23102218</c:v>
                </c:pt>
                <c:pt idx="2">
                  <c:v>25000001</c:v>
                </c:pt>
                <c:pt idx="3">
                  <c:v>25050287</c:v>
                </c:pt>
                <c:pt idx="4">
                  <c:v>25051713</c:v>
                </c:pt>
                <c:pt idx="5">
                  <c:v>25051713</c:v>
                </c:pt>
                <c:pt idx="6">
                  <c:v>25051713</c:v>
                </c:pt>
                <c:pt idx="7">
                  <c:v>33837165</c:v>
                </c:pt>
                <c:pt idx="8">
                  <c:v>30062054</c:v>
                </c:pt>
              </c:numCache>
            </c:numRef>
          </c:val>
          <c:extLst>
            <c:ext xmlns:c16="http://schemas.microsoft.com/office/drawing/2014/chart" uri="{C3380CC4-5D6E-409C-BE32-E72D297353CC}">
              <c16:uniqueId val="{00000000-1BAE-4693-B713-17176BD4E15A}"/>
            </c:ext>
          </c:extLst>
        </c:ser>
        <c:dLbls>
          <c:showLegendKey val="0"/>
          <c:showVal val="0"/>
          <c:showCatName val="0"/>
          <c:showSerName val="0"/>
          <c:showPercent val="0"/>
          <c:showBubbleSize val="0"/>
        </c:dLbls>
        <c:gapWidth val="150"/>
        <c:axId val="72891392"/>
        <c:axId val="72905472"/>
      </c:barChart>
      <c:catAx>
        <c:axId val="72891392"/>
        <c:scaling>
          <c:orientation val="minMax"/>
        </c:scaling>
        <c:delete val="0"/>
        <c:axPos val="b"/>
        <c:numFmt formatCode="General" sourceLinked="0"/>
        <c:majorTickMark val="out"/>
        <c:minorTickMark val="none"/>
        <c:tickLblPos val="nextTo"/>
        <c:crossAx val="72905472"/>
        <c:crosses val="autoZero"/>
        <c:auto val="1"/>
        <c:lblAlgn val="ctr"/>
        <c:lblOffset val="100"/>
        <c:noMultiLvlLbl val="0"/>
      </c:catAx>
      <c:valAx>
        <c:axId val="72905472"/>
        <c:scaling>
          <c:orientation val="minMax"/>
        </c:scaling>
        <c:delete val="0"/>
        <c:axPos val="l"/>
        <c:majorGridlines/>
        <c:numFmt formatCode="&quot;$&quot;#,##0_);[Red]\(&quot;$&quot;#,##0\)" sourceLinked="1"/>
        <c:majorTickMark val="out"/>
        <c:minorTickMark val="none"/>
        <c:tickLblPos val="nextTo"/>
        <c:crossAx val="7289139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365873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sz="2000" dirty="0">
              <a:solidFill>
                <a:srgbClr val="222222"/>
              </a:solidFill>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191292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116121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359294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72BA557-1578-49F5-9A2C-8A0B0E0D9858}" type="slidenum">
              <a:rPr lang="en-US" smtClean="0"/>
              <a:t>31</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366452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3586583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140802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9969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288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104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013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278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868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455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18.12.2024</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897395212"/>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6.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9" r:id="rId11"/>
    <p:sldLayoutId id="214748367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rldefense.com/v3/__https:/wxu9cpbab.cc.rs6.net/tn.jsp?f=001iwv9Lo88Zzh2gw2BNasZc8b08WDj38B4tswBI7rbwXNFc6Pe2Bz4tptNkrrc2Q2oS58bhiTX_EzTu_gf14PiiLrEZlV3I_1WL754P2Nn5llZxNSur2pYyTvFYyFOKhsVotdO9vDlVxMLPcTqIQytehe_v-sUSr73BXjzj_EDzRN7RHal6G-pwjMYYfxb7kYC&amp;c=VZ06D7ShTN7CmElDVnEN_4QEp-QZS0vot5ytqWWkvUDobaj2UX7eew==&amp;ch=yc6av-UItM13Wt9kRYvErPii76SftanDwtErTGgAsaDIeZ9VmjmTeQ==__;!!CPANwP4y!QziQ7XAxMA-ytvK4050Istquj0pnTUcRGm6pB2xxK_5HEaGMr-EuLzCcpWJ0jpOCSZ-5B-wPfMkE0FGFbqrd-yhT$" TargetMode="External"/><Relationship Id="rId2" Type="http://schemas.openxmlformats.org/officeDocument/2006/relationships/hyperlink" Target="mailto:Asaad.Fulton@mass.gov" TargetMode="External"/><Relationship Id="rId1" Type="http://schemas.openxmlformats.org/officeDocument/2006/relationships/slideLayout" Target="../slideLayouts/slideLayout2.xml"/><Relationship Id="rId6" Type="http://schemas.openxmlformats.org/officeDocument/2006/relationships/hyperlink" Target="https://www.doe.mass.edu/mcas/alt/essa/default.html" TargetMode="External"/><Relationship Id="rId5" Type="http://schemas.openxmlformats.org/officeDocument/2006/relationships/hyperlink" Target="https://urldefense.com/v3/__https:/wxu9cpbab.cc.rs6.net/tn.jsp?f=001iwv9Lo88Zzh2gw2BNasZc8b08WDj38B4tswBI7rbwXNFc6Pe2Bz4th4NsfZOVC9meL4TZf6dKrlECwPHN9X8l1RhXTZCxO5VKojQ3B3ulxfv-l_ITOvuCmXULhytOd1qKkl3P28KeFnY-Y3NUbfRSYojnimQS2Ika3GD5dK0IP4=&amp;c=VZ06D7ShTN7CmElDVnEN_4QEp-QZS0vot5ytqWWkvUDobaj2UX7eew==&amp;ch=yc6av-UItM13Wt9kRYvErPii76SftanDwtErTGgAsaDIeZ9VmjmTeQ==__;!!CPANwP4y!QziQ7XAxMA-ytvK4050Istquj0pnTUcRGm6pB2xxK_5HEaGMr-EuLzCcpWJ0jpOCSZ-5B-wPfMkE0FGFbiX2Va-b$" TargetMode="External"/><Relationship Id="rId4" Type="http://schemas.openxmlformats.org/officeDocument/2006/relationships/hyperlink" Target="https://urldefense.com/v3/__https:/wxu9cpbab.cc.rs6.net/tn.jsp?f=001iwv9Lo88Zzh2gw2BNasZc8b08WDj38B4tswBI7rbwXNFc6Pe2Bz4tn-7aIjEWRZIpAsU_2rmv10tSofYX3YAmTBx6Z_j3H57-gGihSPhvfirlrMdpLA3-AzRT6UZpx-kB9eif1uCTVPfuut2XgKjJ3-2plCXdmUaDPTfJaI-GR-7kKiu2d2snw==&amp;c=VZ06D7ShTN7CmElDVnEN_4QEp-QZS0vot5ytqWWkvUDobaj2UX7eew==&amp;ch=yc6av-UItM13Wt9kRYvErPii76SftanDwtErTGgAsaDIeZ9VmjmTeQ==__;!!CPANwP4y!QziQ7XAxMA-ytvK4050Istquj0pnTUcRGm6pB2xxK_5HEaGMr-EuLzCcpWJ0jpOCSZ-5B-wPfMkE0FGFbvV3qGO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IDEAFiscal@mas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34/subtitle-B/chapter-III/part-300/appendix-Appendix%20A%20to%20Part%203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IDEAFiscal@mass.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oe.mass.edu/sped/advisories/default.html?section=guidance" TargetMode="External"/><Relationship Id="rId2" Type="http://schemas.openxmlformats.org/officeDocument/2006/relationships/hyperlink" Target="https://gateway.edu.state.ma.us/stardust/logi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nlar.zoom.us/meeting/register/tZUqc--vrj0jE9F9chxThiMuX_WbV4xnz7p_"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anlar.zoom.us/meeting/register/tZ0kf-qvqj0sEtbu6LBPjs-I59BrjINeWNdc" TargetMode="External"/><Relationship Id="rId4" Type="http://schemas.openxmlformats.org/officeDocument/2006/relationships/hyperlink" Target="https://anlar.zoom.us/meeting/register/tZIkdO6gqDIoHdUleCnhiW80oyYfjhLw_GC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d.gov/media/document/ocr-factsheet-diabetes-20240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ed.gov/about/ed-offices/ocr/news-room" TargetMode="External"/><Relationship Id="rId5" Type="http://schemas.openxmlformats.org/officeDocument/2006/relationships/hyperlink" Target="https://www.ed.gov/media/document/ocr-factsheet-narcolepsy" TargetMode="External"/><Relationship Id="rId4" Type="http://schemas.openxmlformats.org/officeDocument/2006/relationships/hyperlink" Target="https://www.ed.gov/media/document/ocr-factsheet-migrain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oe.mass.edu/lawsregs/603cmr28.html?section=0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December 13, 2024</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288318D-A10E-CD07-08C4-6FA0944D422A}"/>
              </a:ext>
            </a:extLst>
          </p:cNvPr>
          <p:cNvSpPr>
            <a:spLocks noGrp="1"/>
          </p:cNvSpPr>
          <p:nvPr>
            <p:ph type="title"/>
          </p:nvPr>
        </p:nvSpPr>
        <p:spPr>
          <a:xfrm>
            <a:off x="838200" y="730525"/>
            <a:ext cx="10515600" cy="2852737"/>
          </a:xfrm>
        </p:spPr>
        <p:txBody>
          <a:bodyPr/>
          <a:lstStyle/>
          <a:p>
            <a:r>
              <a:rPr lang="en-US">
                <a:latin typeface="Segoe UI Semibold"/>
                <a:cs typeface="Arial"/>
              </a:rPr>
              <a:t>State Agency Collaboration</a:t>
            </a:r>
          </a:p>
        </p:txBody>
      </p:sp>
      <p:sp>
        <p:nvSpPr>
          <p:cNvPr id="12" name="Text Placeholder 2">
            <a:extLst>
              <a:ext uri="{FF2B5EF4-FFF2-40B4-BE49-F238E27FC236}">
                <a16:creationId xmlns:a16="http://schemas.microsoft.com/office/drawing/2014/main" id="{C003DFB5-4249-3ED7-CAED-9408B500FBA4}"/>
              </a:ext>
            </a:extLst>
          </p:cNvPr>
          <p:cNvSpPr>
            <a:spLocks noGrp="1"/>
          </p:cNvSpPr>
          <p:nvPr>
            <p:ph type="body" idx="1"/>
          </p:nvPr>
        </p:nvSpPr>
        <p:spPr>
          <a:xfrm>
            <a:off x="838200" y="3712387"/>
            <a:ext cx="10515600" cy="1500187"/>
          </a:xfrm>
        </p:spPr>
        <p:txBody>
          <a:bodyPr vert="horz" lIns="91440" tIns="45720" rIns="91440" bIns="45720" rtlCol="0" anchor="t">
            <a:normAutofit/>
          </a:bodyPr>
          <a:lstStyle/>
          <a:p>
            <a:r>
              <a:rPr lang="en-US">
                <a:latin typeface="Segoe UI"/>
                <a:cs typeface="Arial"/>
              </a:rPr>
              <a:t>Department of Developmental Services</a:t>
            </a:r>
          </a:p>
          <a:p>
            <a:endParaRPr lang="en-US">
              <a:latin typeface="Segoe UI"/>
              <a:cs typeface="Arial"/>
            </a:endParaRPr>
          </a:p>
        </p:txBody>
      </p:sp>
    </p:spTree>
    <p:extLst>
      <p:ext uri="{BB962C8B-B14F-4D97-AF65-F5344CB8AC3E}">
        <p14:creationId xmlns:p14="http://schemas.microsoft.com/office/powerpoint/2010/main" val="27088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6E325B32-B63A-13EA-D5FD-C7B5E51538E8}"/>
              </a:ext>
            </a:extLst>
          </p:cNvPr>
          <p:cNvSpPr>
            <a:spLocks noGrp="1"/>
          </p:cNvSpPr>
          <p:nvPr>
            <p:ph type="title" idx="4294967295"/>
          </p:nvPr>
        </p:nvSpPr>
        <p:spPr>
          <a:xfrm>
            <a:off x="246063" y="1019175"/>
            <a:ext cx="5091112" cy="1223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1" i="0" u="none" strike="noStrike" kern="1200" cap="none" spc="0" normalizeH="0" baseline="0" noProof="0" dirty="0">
                <a:ln>
                  <a:noFill/>
                </a:ln>
                <a:solidFill>
                  <a:srgbClr val="27387E"/>
                </a:solidFill>
                <a:effectLst/>
                <a:uLnTx/>
                <a:uFillTx/>
                <a:latin typeface="Bahnschrift"/>
                <a:ea typeface="+mn-ea"/>
                <a:cs typeface="+mn-cs"/>
              </a:rPr>
              <a:t>DDS, DESE and the T22 Process</a:t>
            </a:r>
            <a:br>
              <a:rPr kumimoji="0" lang="en-US" sz="2500" b="1" i="0" u="none" strike="noStrike" kern="1200" cap="none" spc="0" normalizeH="0" baseline="0" noProof="0" dirty="0">
                <a:ln>
                  <a:noFill/>
                </a:ln>
                <a:solidFill>
                  <a:schemeClr val="tx1"/>
                </a:solidFill>
                <a:effectLst/>
                <a:uLnTx/>
                <a:uFillTx/>
                <a:latin typeface="Bahnschrift"/>
                <a:ea typeface="+mn-ea"/>
                <a:cs typeface="+mn-cs"/>
              </a:rPr>
            </a:br>
            <a:r>
              <a:rPr kumimoji="0" lang="en-US" sz="1400" b="1" i="0" u="none" strike="noStrike" kern="1200" cap="none" spc="0" normalizeH="0" baseline="0" noProof="0" dirty="0">
                <a:ln>
                  <a:noFill/>
                </a:ln>
                <a:solidFill>
                  <a:srgbClr val="27387E"/>
                </a:solidFill>
                <a:effectLst/>
                <a:uLnTx/>
                <a:uFillTx/>
                <a:latin typeface="Bahnschrift"/>
                <a:ea typeface="+mn-ea"/>
                <a:cs typeface="+mn-cs"/>
              </a:rPr>
              <a:t>                            December 13, 2024</a:t>
            </a:r>
            <a:endParaRPr kumimoji="0" lang="en-US" sz="1400" b="1" i="0" u="none" strike="noStrike" kern="1200" cap="none" spc="0" normalizeH="0" baseline="0" noProof="0" dirty="0">
              <a:ln>
                <a:noFill/>
              </a:ln>
              <a:solidFill>
                <a:schemeClr val="tx1"/>
              </a:solidFill>
              <a:effectLst/>
              <a:uLnTx/>
              <a:uFillTx/>
              <a:latin typeface="Bahnschrif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1" i="0" u="none" strike="noStrike" kern="1200" cap="none" spc="0" normalizeH="0" baseline="0" noProof="0" dirty="0">
              <a:ln>
                <a:noFill/>
              </a:ln>
              <a:solidFill>
                <a:schemeClr val="tx1"/>
              </a:solidFill>
              <a:effectLst/>
              <a:uLnTx/>
              <a:uFillTx/>
              <a:latin typeface="Bahnschrift"/>
              <a:ea typeface="+mn-ea"/>
              <a:cs typeface="+mn-cs"/>
            </a:endParaRPr>
          </a:p>
        </p:txBody>
      </p:sp>
      <p:pic>
        <p:nvPicPr>
          <p:cNvPr id="16" name="Picture 15">
            <a:extLst>
              <a:ext uri="{FF2B5EF4-FFF2-40B4-BE49-F238E27FC236}">
                <a16:creationId xmlns:a16="http://schemas.microsoft.com/office/drawing/2014/main" id="{694CAC08-77E9-F86F-8030-8139D373289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47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A60F2-4030-7FB7-3627-A89292C2044C}"/>
              </a:ext>
            </a:extLst>
          </p:cNvPr>
          <p:cNvSpPr>
            <a:spLocks noGrp="1"/>
          </p:cNvSpPr>
          <p:nvPr>
            <p:ph type="title" idx="4294967295"/>
          </p:nvPr>
        </p:nvSpPr>
        <p:spPr>
          <a:xfrm>
            <a:off x="984504" y="352934"/>
            <a:ext cx="10515600" cy="1042852"/>
          </a:xfrm>
        </p:spPr>
        <p:txBody>
          <a:bodyPr>
            <a:normAutofit/>
          </a:bodyPr>
          <a:lstStyle/>
          <a:p>
            <a:r>
              <a:rPr lang="en-US" sz="4800" b="1">
                <a:latin typeface="Segoe UI Semibold"/>
                <a:cs typeface="Arial"/>
              </a:rPr>
              <a:t>Why does the 688 Process matter?  </a:t>
            </a:r>
            <a:endParaRPr lang="en-US" sz="4800">
              <a:latin typeface="Segoe UI Semibold"/>
              <a:cs typeface="Arial"/>
            </a:endParaRPr>
          </a:p>
        </p:txBody>
      </p:sp>
      <p:sp>
        <p:nvSpPr>
          <p:cNvPr id="2" name="Rectangle 1">
            <a:extLst>
              <a:ext uri="{FF2B5EF4-FFF2-40B4-BE49-F238E27FC236}">
                <a16:creationId xmlns:a16="http://schemas.microsoft.com/office/drawing/2014/main" id="{A5EB189D-5B82-4476-B577-D7753BCD5AA8}"/>
              </a:ext>
            </a:extLst>
          </p:cNvPr>
          <p:cNvSpPr/>
          <p:nvPr/>
        </p:nvSpPr>
        <p:spPr>
          <a:xfrm>
            <a:off x="175822" y="1985101"/>
            <a:ext cx="11675443" cy="6278642"/>
          </a:xfrm>
          <a:prstGeom prst="rect">
            <a:avLst/>
          </a:prstGeom>
        </p:spPr>
        <p:txBody>
          <a:bodyPr wrap="square" lIns="91440" tIns="45720" rIns="91440" bIns="45720" anchor="t">
            <a:spAutoFit/>
          </a:bodyPr>
          <a:lstStyle/>
          <a:p>
            <a:pPr marL="800100" lvl="1" indent="-342900">
              <a:buClr>
                <a:srgbClr val="000000"/>
              </a:buClr>
              <a:buFont typeface="Arial" panose="020B0604020202020204" pitchFamily="34" charset="0"/>
              <a:buChar char="•"/>
            </a:pPr>
            <a:r>
              <a:rPr lang="en-US" sz="2400">
                <a:latin typeface="Arial"/>
              </a:rPr>
              <a:t>LEA Submits 688 Referral</a:t>
            </a:r>
          </a:p>
          <a:p>
            <a:pPr marL="1200150" lvl="2" indent="-285750">
              <a:buClr>
                <a:srgbClr val="000000"/>
              </a:buClr>
              <a:buFont typeface="Arial" panose="020B0604020202020204" pitchFamily="34" charset="0"/>
              <a:buChar char="•"/>
            </a:pPr>
            <a:r>
              <a:rPr lang="en-US">
                <a:latin typeface="Arial"/>
              </a:rPr>
              <a:t>17.5 years old is the ideal</a:t>
            </a:r>
          </a:p>
          <a:p>
            <a:pPr marL="1200150" lvl="2" indent="-285750">
              <a:buClr>
                <a:srgbClr val="000000"/>
              </a:buClr>
              <a:buFont typeface="Arial" panose="020B0604020202020204" pitchFamily="34" charset="0"/>
              <a:buChar char="•"/>
            </a:pPr>
            <a:r>
              <a:rPr lang="en-US">
                <a:latin typeface="Arial"/>
              </a:rPr>
              <a:t>To initiate DDS adult eligibility determination process</a:t>
            </a:r>
          </a:p>
          <a:p>
            <a:pPr marL="800100" lvl="1" indent="-342900">
              <a:buClr>
                <a:srgbClr val="000000"/>
              </a:buClr>
              <a:buFont typeface="Arial" panose="020B0604020202020204" pitchFamily="34" charset="0"/>
              <a:buChar char="•"/>
            </a:pPr>
            <a:endParaRPr lang="en-US" sz="2400">
              <a:latin typeface="Arial"/>
            </a:endParaRPr>
          </a:p>
          <a:p>
            <a:pPr marL="800100" lvl="1" indent="-342900">
              <a:buClr>
                <a:srgbClr val="000000"/>
              </a:buClr>
              <a:buFont typeface="Arial" panose="020B0604020202020204" pitchFamily="34" charset="0"/>
              <a:buChar char="•"/>
            </a:pPr>
            <a:r>
              <a:rPr lang="en-US" sz="2400">
                <a:latin typeface="Arial"/>
              </a:rPr>
              <a:t>Entitles a young adult to an Individual Transition Plan and specific Turning 22 funding.</a:t>
            </a:r>
          </a:p>
          <a:p>
            <a:pPr lvl="1">
              <a:buClr>
                <a:srgbClr val="000000"/>
              </a:buClr>
            </a:pPr>
            <a:endParaRPr lang="en-US" sz="2400">
              <a:latin typeface="Arial"/>
            </a:endParaRPr>
          </a:p>
          <a:p>
            <a:pPr marL="800100" lvl="1" indent="-342900">
              <a:buClr>
                <a:srgbClr val="000000"/>
              </a:buClr>
              <a:buFont typeface="Arial" panose="020B0604020202020204" pitchFamily="34" charset="0"/>
              <a:buChar char="•"/>
            </a:pPr>
            <a:r>
              <a:rPr lang="en-US" sz="2400">
                <a:latin typeface="Arial"/>
              </a:rPr>
              <a:t>Planning for Life-long Adult Services</a:t>
            </a:r>
          </a:p>
          <a:p>
            <a:pPr marL="1257300" lvl="2" indent="-342900">
              <a:buClr>
                <a:srgbClr val="000000"/>
              </a:buClr>
              <a:buFont typeface="Arial" panose="020B0604020202020204" pitchFamily="34" charset="0"/>
              <a:buChar char="•"/>
            </a:pPr>
            <a:r>
              <a:rPr lang="en-US">
                <a:latin typeface="Arial"/>
              </a:rPr>
              <a:t>Day Programming</a:t>
            </a:r>
          </a:p>
          <a:p>
            <a:pPr marL="1257300" lvl="2" indent="-342900">
              <a:buClr>
                <a:srgbClr val="000000"/>
              </a:buClr>
              <a:buFont typeface="Arial" panose="020B0604020202020204" pitchFamily="34" charset="0"/>
              <a:buChar char="•"/>
            </a:pPr>
            <a:r>
              <a:rPr lang="en-US">
                <a:latin typeface="Arial"/>
              </a:rPr>
              <a:t>Supportive Technology</a:t>
            </a:r>
          </a:p>
          <a:p>
            <a:pPr marL="1257300" lvl="2" indent="-342900">
              <a:buClr>
                <a:srgbClr val="000000"/>
              </a:buClr>
              <a:buFont typeface="Arial" panose="020B0604020202020204" pitchFamily="34" charset="0"/>
              <a:buChar char="•"/>
            </a:pPr>
            <a:r>
              <a:rPr lang="en-US">
                <a:latin typeface="Arial"/>
              </a:rPr>
              <a:t>Housing</a:t>
            </a:r>
          </a:p>
          <a:p>
            <a:pPr marL="800100" lvl="1" indent="-342900">
              <a:buClr>
                <a:srgbClr val="000000"/>
              </a:buClr>
              <a:buFont typeface="Arial" panose="020B0604020202020204" pitchFamily="34" charset="0"/>
              <a:buChar char="•"/>
            </a:pPr>
            <a:endParaRPr lang="en-US" sz="2400">
              <a:latin typeface="Arial"/>
            </a:endParaRPr>
          </a:p>
          <a:p>
            <a:pPr marL="800100" lvl="1" indent="-342900">
              <a:buClr>
                <a:srgbClr val="000000"/>
              </a:buClr>
              <a:buFont typeface="Arial" panose="020B0604020202020204" pitchFamily="34" charset="0"/>
              <a:buChar char="•"/>
            </a:pPr>
            <a:r>
              <a:rPr lang="en-US" sz="2400"/>
              <a:t>DDS eligible students with Autism who are on a 504 plan are eligible for Turning 22 funding.</a:t>
            </a: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199389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A60F2-4030-7FB7-3627-A89292C2044C}"/>
              </a:ext>
            </a:extLst>
          </p:cNvPr>
          <p:cNvSpPr>
            <a:spLocks noGrp="1"/>
          </p:cNvSpPr>
          <p:nvPr>
            <p:ph type="title" idx="4294967295"/>
          </p:nvPr>
        </p:nvSpPr>
        <p:spPr>
          <a:xfrm>
            <a:off x="984504" y="352934"/>
            <a:ext cx="10515600" cy="1042852"/>
          </a:xfrm>
        </p:spPr>
        <p:txBody>
          <a:bodyPr>
            <a:noAutofit/>
          </a:bodyPr>
          <a:lstStyle/>
          <a:p>
            <a:r>
              <a:rPr lang="en-US" sz="4000" b="1">
                <a:latin typeface="Segoe UI Semibold"/>
                <a:cs typeface="Arial"/>
              </a:rPr>
              <a:t>DDS continues to see an increase with those turning 22 (1,475 in FY25)  </a:t>
            </a:r>
            <a:endParaRPr lang="en-US" sz="4000">
              <a:latin typeface="Segoe UI Semibold"/>
              <a:cs typeface="Arial"/>
            </a:endParaRPr>
          </a:p>
        </p:txBody>
      </p:sp>
      <p:sp>
        <p:nvSpPr>
          <p:cNvPr id="2" name="Rectangle 1" descr="DDS continues to see an increase with those turning 22 (1,475 in FY25)">
            <a:extLst>
              <a:ext uri="{FF2B5EF4-FFF2-40B4-BE49-F238E27FC236}">
                <a16:creationId xmlns:a16="http://schemas.microsoft.com/office/drawing/2014/main" id="{A5EB189D-5B82-4476-B577-D7753BCD5AA8}"/>
              </a:ext>
            </a:extLst>
          </p:cNvPr>
          <p:cNvSpPr/>
          <p:nvPr/>
        </p:nvSpPr>
        <p:spPr>
          <a:xfrm>
            <a:off x="986658" y="2352145"/>
            <a:ext cx="8548381" cy="2308324"/>
          </a:xfrm>
          <a:prstGeom prst="rect">
            <a:avLst/>
          </a:prstGeom>
        </p:spPr>
        <p:txBody>
          <a:bodyPr wrap="square" lIns="91440" tIns="45720" rIns="91440" bIns="45720" anchor="t">
            <a:spAutoFit/>
          </a:bodyPr>
          <a:lstStyle/>
          <a:p>
            <a:pPr marL="914400" marR="0" lvl="2"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p:txBody>
      </p:sp>
      <p:graphicFrame>
        <p:nvGraphicFramePr>
          <p:cNvPr id="4" name="Content Placeholder 3" descr="DDS continues to see an increase with those turning 22 (1, 475 in FY25)">
            <a:extLst>
              <a:ext uri="{FF2B5EF4-FFF2-40B4-BE49-F238E27FC236}">
                <a16:creationId xmlns:a16="http://schemas.microsoft.com/office/drawing/2014/main" id="{41356689-2A1C-E801-5C79-EDE17E05921B}"/>
              </a:ext>
            </a:extLst>
          </p:cNvPr>
          <p:cNvGraphicFramePr>
            <a:graphicFrameLocks/>
          </p:cNvGraphicFramePr>
          <p:nvPr>
            <p:extLst>
              <p:ext uri="{D42A27DB-BD31-4B8C-83A1-F6EECF244321}">
                <p14:modId xmlns:p14="http://schemas.microsoft.com/office/powerpoint/2010/main" val="1632946944"/>
              </p:ext>
            </p:extLst>
          </p:nvPr>
        </p:nvGraphicFramePr>
        <p:xfrm>
          <a:off x="231648" y="1219200"/>
          <a:ext cx="11838432" cy="5474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55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A60F2-4030-7FB7-3627-A89292C2044C}"/>
              </a:ext>
            </a:extLst>
          </p:cNvPr>
          <p:cNvSpPr>
            <a:spLocks noGrp="1"/>
          </p:cNvSpPr>
          <p:nvPr>
            <p:ph type="title" idx="4294967295"/>
          </p:nvPr>
        </p:nvSpPr>
        <p:spPr>
          <a:xfrm>
            <a:off x="984504" y="352934"/>
            <a:ext cx="10515600" cy="1042852"/>
          </a:xfrm>
        </p:spPr>
        <p:txBody>
          <a:bodyPr>
            <a:noAutofit/>
          </a:bodyPr>
          <a:lstStyle/>
          <a:p>
            <a:r>
              <a:rPr lang="en-US" sz="3600" b="1">
                <a:latin typeface="Segoe UI Semibold"/>
                <a:cs typeface="Arial"/>
              </a:rPr>
              <a:t>DDS continues to benefit from the turning 22 budgetary support from the Governor and Legislature </a:t>
            </a:r>
            <a:endParaRPr lang="en-US" sz="3600">
              <a:latin typeface="Segoe UI Semibold"/>
              <a:cs typeface="Arial"/>
            </a:endParaRPr>
          </a:p>
        </p:txBody>
      </p:sp>
      <p:sp>
        <p:nvSpPr>
          <p:cNvPr id="2" name="Rectangle 1" descr="DDS continues to benefit from the turning 22 budgetary support from the Governor and Legislature">
            <a:extLst>
              <a:ext uri="{FF2B5EF4-FFF2-40B4-BE49-F238E27FC236}">
                <a16:creationId xmlns:a16="http://schemas.microsoft.com/office/drawing/2014/main" id="{A5EB189D-5B82-4476-B577-D7753BCD5AA8}"/>
              </a:ext>
            </a:extLst>
          </p:cNvPr>
          <p:cNvSpPr/>
          <p:nvPr/>
        </p:nvSpPr>
        <p:spPr>
          <a:xfrm>
            <a:off x="986658" y="2352145"/>
            <a:ext cx="8548381" cy="2677656"/>
          </a:xfrm>
          <a:prstGeom prst="rect">
            <a:avLst/>
          </a:prstGeom>
        </p:spPr>
        <p:txBody>
          <a:bodyPr wrap="square" lIns="91440" tIns="45720" rIns="91440" bIns="45720" anchor="t">
            <a:spAutoFit/>
          </a:bodyPr>
          <a:lstStyle/>
          <a:p>
            <a:pPr marL="914400" marR="0" lvl="2"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913765" marR="0" lvl="1"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p:txBody>
      </p:sp>
      <p:graphicFrame>
        <p:nvGraphicFramePr>
          <p:cNvPr id="5" name="Content Placeholder 3" descr="DDS continues to benefit from the turning 22 budgetary support from the Governor and Legislature">
            <a:extLst>
              <a:ext uri="{FF2B5EF4-FFF2-40B4-BE49-F238E27FC236}">
                <a16:creationId xmlns:a16="http://schemas.microsoft.com/office/drawing/2014/main" id="{23C83ACD-DC32-7191-1047-4C23BD21EB70}"/>
              </a:ext>
            </a:extLst>
          </p:cNvPr>
          <p:cNvGraphicFramePr>
            <a:graphicFrameLocks/>
          </p:cNvGraphicFramePr>
          <p:nvPr>
            <p:extLst>
              <p:ext uri="{D42A27DB-BD31-4B8C-83A1-F6EECF244321}">
                <p14:modId xmlns:p14="http://schemas.microsoft.com/office/powerpoint/2010/main" val="2354695278"/>
              </p:ext>
            </p:extLst>
          </p:nvPr>
        </p:nvGraphicFramePr>
        <p:xfrm>
          <a:off x="353568" y="1158240"/>
          <a:ext cx="11606784" cy="5571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78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A60F2-4030-7FB7-3627-A89292C2044C}"/>
              </a:ext>
            </a:extLst>
          </p:cNvPr>
          <p:cNvSpPr>
            <a:spLocks noGrp="1"/>
          </p:cNvSpPr>
          <p:nvPr>
            <p:ph type="title" idx="4294967295"/>
          </p:nvPr>
        </p:nvSpPr>
        <p:spPr>
          <a:xfrm>
            <a:off x="984504" y="352934"/>
            <a:ext cx="10515600" cy="1042852"/>
          </a:xfrm>
        </p:spPr>
        <p:txBody>
          <a:bodyPr>
            <a:normAutofit/>
          </a:bodyPr>
          <a:lstStyle/>
          <a:p>
            <a:r>
              <a:rPr lang="en-US" sz="4000" b="1">
                <a:latin typeface="Segoe UI Semibold"/>
                <a:cs typeface="Arial"/>
              </a:rPr>
              <a:t>Internal/External Meetings </a:t>
            </a:r>
            <a:endParaRPr lang="en-US" sz="4000">
              <a:latin typeface="Segoe UI Semibold"/>
              <a:cs typeface="Arial"/>
            </a:endParaRPr>
          </a:p>
        </p:txBody>
      </p:sp>
      <p:sp>
        <p:nvSpPr>
          <p:cNvPr id="2" name="Rectangle 1">
            <a:extLst>
              <a:ext uri="{FF2B5EF4-FFF2-40B4-BE49-F238E27FC236}">
                <a16:creationId xmlns:a16="http://schemas.microsoft.com/office/drawing/2014/main" id="{A5EB189D-5B82-4476-B577-D7753BCD5AA8}"/>
              </a:ext>
            </a:extLst>
          </p:cNvPr>
          <p:cNvSpPr/>
          <p:nvPr/>
        </p:nvSpPr>
        <p:spPr>
          <a:xfrm>
            <a:off x="279133" y="2073012"/>
            <a:ext cx="11444437" cy="5262979"/>
          </a:xfrm>
          <a:prstGeom prst="rect">
            <a:avLst/>
          </a:prstGeom>
        </p:spPr>
        <p:txBody>
          <a:bodyPr wrap="square" lIns="91440" tIns="45720" rIns="91440" bIns="45720" anchor="t">
            <a:spAutoFit/>
          </a:bodyPr>
          <a:lstStyle/>
          <a:p>
            <a:pPr marL="914400" marR="0" lvl="2"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913765"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a:ln>
                  <a:noFill/>
                </a:ln>
                <a:solidFill>
                  <a:prstClr val="black"/>
                </a:solidFill>
                <a:effectLst/>
                <a:uLnTx/>
                <a:uFillTx/>
                <a:latin typeface="Segoe UI"/>
                <a:ea typeface="+mn-ea"/>
                <a:cs typeface="Segoe UI"/>
              </a:rPr>
              <a:t>DDS Central Office meets on a regular basis with the transition and autism service coordinators to discuss Turning 22 issues and identify alternative support models.</a:t>
            </a:r>
          </a:p>
          <a:p>
            <a:pPr marL="913765" marR="0" lvl="1"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913765"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a:ln>
                  <a:noFill/>
                </a:ln>
                <a:solidFill>
                  <a:prstClr val="black"/>
                </a:solidFill>
                <a:effectLst/>
                <a:uLnTx/>
                <a:uFillTx/>
                <a:latin typeface="Segoe UI"/>
                <a:ea typeface="+mn-ea"/>
                <a:cs typeface="Segoe UI"/>
              </a:rPr>
              <a:t>DDS works collaboratively with DESE and the other EOHHS agencies to address the unique needs of the individuals as they enter the DDS adult services. </a:t>
            </a:r>
          </a:p>
          <a:p>
            <a:pPr marL="913765" marR="0" lvl="1" indent="-457200" algn="l" defTabSz="914400" rtl="0" eaLnBrk="1" fontAlgn="auto" latinLnBrk="0" hangingPunct="1">
              <a:lnSpc>
                <a:spcPct val="100000"/>
              </a:lnSpc>
              <a:spcBef>
                <a:spcPts val="0"/>
              </a:spcBef>
              <a:spcAft>
                <a:spcPts val="0"/>
              </a:spcAft>
              <a:buClr>
                <a:srgbClr val="000000"/>
              </a:buClr>
              <a:buSzTx/>
              <a:buFontTx/>
              <a:buAutoNum type="arabicPeriod"/>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36087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A60F2-4030-7FB7-3627-A89292C2044C}"/>
              </a:ext>
            </a:extLst>
          </p:cNvPr>
          <p:cNvSpPr>
            <a:spLocks noGrp="1"/>
          </p:cNvSpPr>
          <p:nvPr>
            <p:ph type="title" idx="4294967295"/>
          </p:nvPr>
        </p:nvSpPr>
        <p:spPr>
          <a:xfrm>
            <a:off x="984504" y="352934"/>
            <a:ext cx="10515600" cy="1042852"/>
          </a:xfrm>
        </p:spPr>
        <p:txBody>
          <a:bodyPr>
            <a:normAutofit/>
          </a:bodyPr>
          <a:lstStyle/>
          <a:p>
            <a:r>
              <a:rPr lang="en-US" sz="4800" b="1">
                <a:latin typeface="Segoe UI Semibold"/>
                <a:cs typeface="Arial"/>
              </a:rPr>
              <a:t>Contact  </a:t>
            </a:r>
            <a:endParaRPr lang="en-US" sz="4800">
              <a:latin typeface="Segoe UI Semibold"/>
              <a:cs typeface="Arial"/>
            </a:endParaRPr>
          </a:p>
        </p:txBody>
      </p:sp>
      <p:sp>
        <p:nvSpPr>
          <p:cNvPr id="2" name="Rectangle 1" descr="Contact information for Victor Hernandez, Deputy Assistant Commissioner&#10;617-624-7785">
            <a:extLst>
              <a:ext uri="{FF2B5EF4-FFF2-40B4-BE49-F238E27FC236}">
                <a16:creationId xmlns:a16="http://schemas.microsoft.com/office/drawing/2014/main" id="{A5EB189D-5B82-4476-B577-D7753BCD5AA8}"/>
              </a:ext>
            </a:extLst>
          </p:cNvPr>
          <p:cNvSpPr/>
          <p:nvPr/>
        </p:nvSpPr>
        <p:spPr>
          <a:xfrm>
            <a:off x="986658" y="2352145"/>
            <a:ext cx="8548381" cy="2677656"/>
          </a:xfrm>
          <a:prstGeom prst="rect">
            <a:avLst/>
          </a:prstGeom>
        </p:spPr>
        <p:txBody>
          <a:bodyPr wrap="square" lIns="91440" tIns="45720" rIns="91440" bIns="45720" anchor="t">
            <a:spAutoFit/>
          </a:bodyPr>
          <a:lstStyle/>
          <a:p>
            <a:pPr marL="914400" marR="0" lvl="2"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913765" marR="0" lvl="1" indent="-457200" algn="l" defTabSz="914400" rtl="0" eaLnBrk="1" fontAlgn="auto" latinLnBrk="0" hangingPunct="1">
              <a:lnSpc>
                <a:spcPct val="100000"/>
              </a:lnSpc>
              <a:spcBef>
                <a:spcPts val="0"/>
              </a:spcBef>
              <a:spcAft>
                <a:spcPts val="0"/>
              </a:spcAft>
              <a:buClr>
                <a:srgbClr val="000000"/>
              </a:buClr>
              <a:buSzTx/>
              <a:buFontTx/>
              <a:buAutoNum type="arabicPeriod"/>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Segoe UI"/>
            </a:endParaRPr>
          </a:p>
        </p:txBody>
      </p:sp>
      <p:pic>
        <p:nvPicPr>
          <p:cNvPr id="4" name="Picture 3" descr="Victor Hernandez&#10;victor.hernandez@Mass.Gov">
            <a:extLst>
              <a:ext uri="{FF2B5EF4-FFF2-40B4-BE49-F238E27FC236}">
                <a16:creationId xmlns:a16="http://schemas.microsoft.com/office/drawing/2014/main" id="{02FFC2BD-F702-94D5-2D92-FCB3F1DF7448}"/>
              </a:ext>
            </a:extLst>
          </p:cNvPr>
          <p:cNvPicPr>
            <a:picLocks noChangeAspect="1"/>
          </p:cNvPicPr>
          <p:nvPr/>
        </p:nvPicPr>
        <p:blipFill>
          <a:blip r:embed="rId3"/>
          <a:srcRect l="-1112" t="-3240" r="1154" b="3240"/>
          <a:stretch/>
        </p:blipFill>
        <p:spPr>
          <a:xfrm>
            <a:off x="267581" y="2091249"/>
            <a:ext cx="14248927" cy="4138868"/>
          </a:xfrm>
          <a:prstGeom prst="rect">
            <a:avLst/>
          </a:prstGeom>
        </p:spPr>
      </p:pic>
      <p:pic>
        <p:nvPicPr>
          <p:cNvPr id="5" name="Picture 4" descr="DDS social media">
            <a:extLst>
              <a:ext uri="{FF2B5EF4-FFF2-40B4-BE49-F238E27FC236}">
                <a16:creationId xmlns:a16="http://schemas.microsoft.com/office/drawing/2014/main" id="{312F2C8D-61DD-05E1-5066-11008F515D29}"/>
              </a:ext>
            </a:extLst>
          </p:cNvPr>
          <p:cNvPicPr>
            <a:picLocks noChangeAspect="1"/>
          </p:cNvPicPr>
          <p:nvPr/>
        </p:nvPicPr>
        <p:blipFill>
          <a:blip r:embed="rId4"/>
          <a:stretch>
            <a:fillRect/>
          </a:stretch>
        </p:blipFill>
        <p:spPr>
          <a:xfrm>
            <a:off x="6584262" y="5029801"/>
            <a:ext cx="8235435" cy="1331647"/>
          </a:xfrm>
          <a:prstGeom prst="rect">
            <a:avLst/>
          </a:prstGeom>
        </p:spPr>
      </p:pic>
    </p:spTree>
    <p:extLst>
      <p:ext uri="{BB962C8B-B14F-4D97-AF65-F5344CB8AC3E}">
        <p14:creationId xmlns:p14="http://schemas.microsoft.com/office/powerpoint/2010/main" val="281306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a:xfrm>
            <a:off x="838200" y="730525"/>
            <a:ext cx="10515600" cy="2087103"/>
          </a:xfrm>
        </p:spPr>
        <p:txBody>
          <a:bodyPr/>
          <a:lstStyle/>
          <a:p>
            <a:pPr algn="ctr"/>
            <a:r>
              <a:rPr lang="en-US" b="1">
                <a:latin typeface="Segoe UI"/>
                <a:ea typeface="Calibri"/>
                <a:cs typeface="Calibri"/>
              </a:rPr>
              <a:t>DESE Updates</a:t>
            </a:r>
            <a:br>
              <a:rPr lang="en-US" b="1">
                <a:latin typeface="Segoe UI"/>
                <a:ea typeface="Calibri"/>
                <a:cs typeface="Calibri"/>
              </a:rPr>
            </a:br>
            <a:endParaRPr lang="en-US" b="1">
              <a:latin typeface="Segoe UI"/>
              <a:ea typeface="Calibri"/>
              <a:cs typeface="Calibri"/>
            </a:endParaRP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a:xfrm>
            <a:off x="838200" y="3121837"/>
            <a:ext cx="10515600" cy="2852737"/>
          </a:xfrm>
        </p:spPr>
        <p:txBody>
          <a:bodyPr vert="horz" lIns="91440" tIns="45720" rIns="91440" bIns="45720" rtlCol="0" anchor="t">
            <a:normAutofit/>
          </a:bodyPr>
          <a:lstStyle/>
          <a:p>
            <a:pPr algn="ctr"/>
            <a:r>
              <a:rPr lang="en-US" b="1">
                <a:latin typeface="Segoe UI"/>
                <a:ea typeface="Calibri"/>
                <a:cs typeface="Calibri"/>
              </a:rPr>
              <a:t>Web Survey</a:t>
            </a:r>
          </a:p>
          <a:p>
            <a:pPr algn="ctr"/>
            <a:r>
              <a:rPr lang="en-US" b="1">
                <a:latin typeface="Segoe UI"/>
                <a:ea typeface="Calibri"/>
                <a:cs typeface="Calibri"/>
              </a:rPr>
              <a:t>MCAS ALT</a:t>
            </a:r>
          </a:p>
          <a:p>
            <a:pPr algn="ctr"/>
            <a:r>
              <a:rPr lang="en-US" b="1">
                <a:latin typeface="Segoe UI"/>
                <a:ea typeface="Calibri"/>
                <a:cs typeface="Calibri"/>
              </a:rPr>
              <a:t>IDEA Fiscal</a:t>
            </a:r>
          </a:p>
          <a:p>
            <a:pPr algn="ctr"/>
            <a:r>
              <a:rPr lang="en-US" b="1">
                <a:latin typeface="Segoe UI"/>
                <a:ea typeface="Calibri"/>
                <a:cs typeface="Calibri"/>
              </a:rPr>
              <a:t>IDEA Data</a:t>
            </a:r>
          </a:p>
          <a:p>
            <a:pPr algn="ctr"/>
            <a:r>
              <a:rPr lang="en-US" b="1">
                <a:latin typeface="Segoe UI"/>
                <a:ea typeface="Calibri"/>
                <a:cs typeface="Calibri"/>
              </a:rPr>
              <a:t>Technical Assistance</a:t>
            </a:r>
          </a:p>
          <a:p>
            <a:pPr algn="ctr"/>
            <a:endParaRPr lang="en-US">
              <a:latin typeface="Calibri"/>
              <a:ea typeface="Calibri"/>
              <a:cs typeface="Calibri"/>
            </a:endParaRPr>
          </a:p>
        </p:txBody>
      </p:sp>
    </p:spTree>
    <p:extLst>
      <p:ext uri="{BB962C8B-B14F-4D97-AF65-F5344CB8AC3E}">
        <p14:creationId xmlns:p14="http://schemas.microsoft.com/office/powerpoint/2010/main" val="205817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pPr algn="ctr"/>
            <a:r>
              <a:rPr lang="en-US" b="1">
                <a:latin typeface="Segoe UI"/>
                <a:cs typeface="Arial"/>
              </a:rPr>
              <a:t>Website Survey Due 1/1/2025</a:t>
            </a:r>
            <a:endParaRPr lang="en-US" b="1">
              <a:latin typeface="Segoe U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992958"/>
            <a:ext cx="10515600" cy="4234106"/>
          </a:xfrm>
        </p:spPr>
        <p:txBody>
          <a:bodyPr vert="horz" lIns="91440" tIns="45720" rIns="91440" bIns="45720" rtlCol="0" anchor="t">
            <a:normAutofit lnSpcReduction="10000"/>
          </a:bodyPr>
          <a:lstStyle/>
          <a:p>
            <a:pPr marL="0" indent="0" algn="ctr">
              <a:buNone/>
            </a:pPr>
            <a:r>
              <a:rPr lang="en-US" sz="2400" b="1">
                <a:latin typeface="Segoe UI"/>
                <a:ea typeface="+mn-lt"/>
                <a:cs typeface="Arial"/>
              </a:rPr>
              <a:t>The Special Education office sent out a survey to gain feedback on how schools and families use the special education content on the DESE website.</a:t>
            </a:r>
          </a:p>
          <a:p>
            <a:r>
              <a:rPr lang="en-US" sz="2000">
                <a:latin typeface="Segoe UI"/>
                <a:ea typeface="+mn-lt"/>
                <a:cs typeface="Arial"/>
              </a:rPr>
              <a:t>The survey will be anonymous and take approximately 7-10minutes </a:t>
            </a:r>
          </a:p>
          <a:p>
            <a:r>
              <a:rPr lang="en-US" sz="2000">
                <a:latin typeface="Segoe UI"/>
                <a:ea typeface="+mn-lt"/>
                <a:cs typeface="Arial"/>
              </a:rPr>
              <a:t>The survey will be linked in the Special Education Bulletin and future Special Education Webinar slides</a:t>
            </a:r>
          </a:p>
          <a:p>
            <a:r>
              <a:rPr lang="en-US" sz="2000">
                <a:latin typeface="Segoe UI"/>
                <a:ea typeface="+mn-lt"/>
                <a:cs typeface="Arial"/>
              </a:rPr>
              <a:t>Districts should have received the survey link directly from DESE with communication for families (and the survey will offer translations for families as well)</a:t>
            </a:r>
          </a:p>
          <a:p>
            <a:endParaRPr lang="en-US" sz="2000">
              <a:latin typeface="Segoe UI"/>
              <a:ea typeface="+mn-lt"/>
              <a:cs typeface="Arial"/>
            </a:endParaRPr>
          </a:p>
          <a:p>
            <a:pPr marL="0" indent="0" algn="ctr">
              <a:buNone/>
            </a:pPr>
            <a:r>
              <a:rPr lang="en-US" sz="2400" b="1">
                <a:latin typeface="Segoe UI"/>
                <a:ea typeface="+mn-lt"/>
                <a:cs typeface="Arial"/>
              </a:rPr>
              <a:t>Your feedback will help us identify what’s working well and where improvements can be made to better meet the needs of the special education community. </a:t>
            </a:r>
          </a:p>
          <a:p>
            <a:endParaRPr lang="en-US" sz="2000">
              <a:latin typeface="Segoe UI"/>
              <a:ea typeface="+mn-lt"/>
              <a:cs typeface="Arial"/>
            </a:endParaRPr>
          </a:p>
        </p:txBody>
      </p:sp>
    </p:spTree>
    <p:extLst>
      <p:ext uri="{BB962C8B-B14F-4D97-AF65-F5344CB8AC3E}">
        <p14:creationId xmlns:p14="http://schemas.microsoft.com/office/powerpoint/2010/main" val="3940008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9C41A-0FC5-C5F0-1F44-1F069E6F0A5D}"/>
              </a:ext>
            </a:extLst>
          </p:cNvPr>
          <p:cNvSpPr>
            <a:spLocks noGrp="1"/>
          </p:cNvSpPr>
          <p:nvPr>
            <p:ph type="title"/>
          </p:nvPr>
        </p:nvSpPr>
        <p:spPr>
          <a:xfrm>
            <a:off x="838200" y="199571"/>
            <a:ext cx="11656290" cy="1297142"/>
          </a:xfrm>
        </p:spPr>
        <p:txBody>
          <a:bodyPr>
            <a:normAutofit fontScale="90000"/>
          </a:bodyPr>
          <a:lstStyle/>
          <a:p>
            <a:br>
              <a:rPr lang="en-US" sz="4400" b="1" i="0" u="none" strike="noStrike" kern="1200" cap="none" spc="0" normalizeH="0" baseline="0" noProof="0">
                <a:ln>
                  <a:noFill/>
                </a:ln>
                <a:effectLst/>
                <a:uLnTx/>
                <a:uFillTx/>
                <a:latin typeface="Segoe UI"/>
                <a:ea typeface="Times New Roman" panose="02020603050405020304" pitchFamily="18" charset="0"/>
                <a:cs typeface="Segoe UI Semibold" panose="020B0702040204020203" pitchFamily="34" charset="0"/>
              </a:rPr>
            </a:br>
            <a:r>
              <a:rPr lang="en-US" b="1" spc="0">
                <a:latin typeface="Segoe UI"/>
                <a:ea typeface="Times New Roman" panose="02020603050405020304" pitchFamily="18" charset="0"/>
                <a:cs typeface="Segoe UI Semibold"/>
              </a:rPr>
              <a:t>MCAS-Alt Updates</a:t>
            </a:r>
            <a:br>
              <a:rPr lang="en-US" sz="1400">
                <a:latin typeface="Segoe UI"/>
              </a:rPr>
            </a:br>
            <a:endParaRPr lang="en-US">
              <a:latin typeface="Segoe UI"/>
            </a:endParaRPr>
          </a:p>
        </p:txBody>
      </p:sp>
      <p:sp>
        <p:nvSpPr>
          <p:cNvPr id="2" name="Content Placeholder 1">
            <a:extLst>
              <a:ext uri="{FF2B5EF4-FFF2-40B4-BE49-F238E27FC236}">
                <a16:creationId xmlns:a16="http://schemas.microsoft.com/office/drawing/2014/main" id="{575225CA-FDE5-BC23-65B4-258C2A0D3D33}"/>
              </a:ext>
            </a:extLst>
          </p:cNvPr>
          <p:cNvSpPr>
            <a:spLocks noGrp="1"/>
          </p:cNvSpPr>
          <p:nvPr>
            <p:ph idx="1"/>
          </p:nvPr>
        </p:nvSpPr>
        <p:spPr>
          <a:xfrm>
            <a:off x="204524" y="2047372"/>
            <a:ext cx="11131419" cy="4805266"/>
          </a:xfrm>
        </p:spPr>
        <p:txBody>
          <a:bodyPr vert="horz" lIns="91440" tIns="45720" rIns="91440" bIns="45720" rtlCol="0" anchor="t">
            <a:normAutofit fontScale="92500"/>
          </a:bodyPr>
          <a:lstStyle/>
          <a:p>
            <a:pPr marL="0" marR="0" lvl="0" indent="0">
              <a:buNone/>
              <a:tabLst>
                <a:tab pos="457200" algn="l"/>
              </a:tabLst>
            </a:pPr>
            <a:r>
              <a:rPr lang="en-US" sz="1600" b="1">
                <a:solidFill>
                  <a:srgbClr val="2B579A"/>
                </a:solidFill>
                <a:effectLst/>
                <a:latin typeface="Segoe UI"/>
                <a:ea typeface="Times New Roman" panose="02020603050405020304" pitchFamily="18" charset="0"/>
                <a:cs typeface="Aptos" panose="020B0004020202020204" pitchFamily="34" charset="0"/>
              </a:rPr>
              <a:t>New DESE Coordinator for the MCAS-Alt</a:t>
            </a:r>
            <a:endParaRPr lang="en-US" sz="1600">
              <a:solidFill>
                <a:srgbClr val="2B579A"/>
              </a:solidFill>
              <a:effectLst/>
              <a:latin typeface="Segoe UI"/>
              <a:ea typeface="DengXian" panose="02010600030101010101" pitchFamily="2" charset="-122"/>
              <a:cs typeface="Aptos" panose="020B0004020202020204" pitchFamily="34" charset="0"/>
            </a:endParaRPr>
          </a:p>
          <a:p>
            <a:r>
              <a:rPr lang="en-US" sz="1600">
                <a:effectLst/>
                <a:latin typeface="Segoe UI"/>
                <a:ea typeface="DengXian"/>
                <a:cs typeface="Aptos" panose="020B0004020202020204" pitchFamily="34" charset="0"/>
              </a:rPr>
              <a:t>We are pleased to announce that Asaad Fulton is now serving as the Coordinator for the MCAS-Alt, and administrators can contact Asaad at </a:t>
            </a:r>
            <a:r>
              <a:rPr lang="en-US" sz="1600" u="sng">
                <a:solidFill>
                  <a:srgbClr val="0000FF"/>
                </a:solidFill>
                <a:effectLst/>
                <a:latin typeface="Segoe UI"/>
                <a:ea typeface="DengXian"/>
                <a:cs typeface="Aptos" panose="020B0004020202020204" pitchFamily="34" charset="0"/>
                <a:hlinkClick r:id="rId2"/>
              </a:rPr>
              <a:t>Asaad.Fulton@mass.gov</a:t>
            </a:r>
            <a:r>
              <a:rPr lang="en-US" sz="1600">
                <a:effectLst/>
                <a:latin typeface="Segoe UI"/>
                <a:ea typeface="DengXian"/>
                <a:cs typeface="Aptos" panose="020B0004020202020204" pitchFamily="34" charset="0"/>
              </a:rPr>
              <a:t> with MCAS-Alt questions and concerns. </a:t>
            </a:r>
          </a:p>
          <a:p>
            <a:pPr marL="0" marR="0" lvl="0" indent="0">
              <a:buNone/>
              <a:tabLst>
                <a:tab pos="457200" algn="l"/>
              </a:tabLst>
            </a:pPr>
            <a:r>
              <a:rPr lang="en-US" sz="1600" b="1">
                <a:solidFill>
                  <a:srgbClr val="2B579A"/>
                </a:solidFill>
                <a:effectLst/>
                <a:latin typeface="Segoe UI"/>
                <a:ea typeface="Times New Roman" panose="02020603050405020304" pitchFamily="18" charset="0"/>
                <a:cs typeface="Aptos" panose="020B0004020202020204" pitchFamily="34" charset="0"/>
              </a:rPr>
              <a:t>Recordings of the MCAS-Alt Trainings Now Available </a:t>
            </a:r>
            <a:endParaRPr lang="en-US" sz="1600">
              <a:solidFill>
                <a:srgbClr val="2B579A"/>
              </a:solidFill>
              <a:effectLst/>
              <a:latin typeface="Segoe UI"/>
              <a:ea typeface="DengXian" panose="02010600030101010101" pitchFamily="2" charset="-122"/>
              <a:cs typeface="Aptos" panose="020B0004020202020204" pitchFamily="34" charset="0"/>
            </a:endParaRPr>
          </a:p>
          <a:p>
            <a:r>
              <a:rPr lang="en-US" sz="1600">
                <a:effectLst/>
                <a:latin typeface="Segoe UI"/>
                <a:ea typeface="DengXian"/>
                <a:cs typeface="Aptos" panose="020B0004020202020204" pitchFamily="34" charset="0"/>
              </a:rPr>
              <a:t>For additional assistance and support, recordings of the fall MCAS-Alt trainings are available on DESE's </a:t>
            </a:r>
            <a:r>
              <a:rPr lang="en-US" sz="1600" u="sng">
                <a:solidFill>
                  <a:srgbClr val="0000FF"/>
                </a:solidFill>
                <a:effectLst/>
                <a:latin typeface="Segoe UI"/>
                <a:ea typeface="DengXian"/>
                <a:cs typeface="Aptos" panose="020B0004020202020204" pitchFamily="34" charset="0"/>
                <a:hlinkClick r:id="rId3"/>
              </a:rPr>
              <a:t>MCAS-Alt web page</a:t>
            </a:r>
            <a:r>
              <a:rPr lang="en-US" sz="1600" u="sng">
                <a:solidFill>
                  <a:srgbClr val="0000FF"/>
                </a:solidFill>
                <a:effectLst/>
                <a:latin typeface="Segoe UI"/>
                <a:ea typeface="DengXian"/>
                <a:cs typeface="Aptos" panose="020B0004020202020204" pitchFamily="34" charset="0"/>
              </a:rPr>
              <a:t>.</a:t>
            </a:r>
            <a:r>
              <a:rPr lang="en-US" sz="1600">
                <a:effectLst/>
                <a:latin typeface="Segoe UI"/>
                <a:ea typeface="DengXian"/>
                <a:cs typeface="Aptos" panose="020B0004020202020204" pitchFamily="34" charset="0"/>
              </a:rPr>
              <a:t> </a:t>
            </a:r>
          </a:p>
          <a:p>
            <a:pPr marL="0" marR="0" lvl="0" indent="0">
              <a:buNone/>
              <a:tabLst>
                <a:tab pos="457200" algn="l"/>
              </a:tabLst>
            </a:pPr>
            <a:r>
              <a:rPr lang="en-US" sz="1600" b="1">
                <a:solidFill>
                  <a:schemeClr val="accent1">
                    <a:lumMod val="76000"/>
                  </a:schemeClr>
                </a:solidFill>
                <a:effectLst/>
                <a:latin typeface="Segoe UI"/>
                <a:ea typeface="Times New Roman" panose="02020603050405020304" pitchFamily="18" charset="0"/>
                <a:cs typeface="Aptos" panose="020B0004020202020204" pitchFamily="34" charset="0"/>
              </a:rPr>
              <a:t>MCAS-Alt Review Sessions: January 2025</a:t>
            </a:r>
            <a:endParaRPr lang="en-US" sz="1600">
              <a:solidFill>
                <a:schemeClr val="accent1">
                  <a:lumMod val="76000"/>
                </a:schemeClr>
              </a:solidFill>
              <a:effectLst/>
              <a:latin typeface="Segoe UI"/>
              <a:ea typeface="DengXian" panose="02010600030101010101" pitchFamily="2" charset="-122"/>
              <a:cs typeface="Aptos" panose="020B0004020202020204" pitchFamily="34" charset="0"/>
            </a:endParaRPr>
          </a:p>
          <a:p>
            <a:r>
              <a:rPr lang="en-US" sz="1600">
                <a:effectLst/>
                <a:latin typeface="Segoe UI"/>
                <a:ea typeface="DengXian"/>
                <a:cs typeface="Arial"/>
              </a:rPr>
              <a:t>Review sessions for the MCAS-Alt will be offered in person and virtually in January. </a:t>
            </a:r>
            <a:r>
              <a:rPr lang="en-US" sz="1600" u="sng">
                <a:solidFill>
                  <a:srgbClr val="0000FF"/>
                </a:solidFill>
                <a:effectLst/>
                <a:latin typeface="Segoe UI"/>
                <a:ea typeface="DengXian"/>
                <a:cs typeface="Arial"/>
                <a:hlinkClick r:id="rId4"/>
              </a:rPr>
              <a:t>Online registration</a:t>
            </a:r>
            <a:r>
              <a:rPr lang="en-US" sz="1600">
                <a:effectLst/>
                <a:latin typeface="Segoe UI"/>
                <a:ea typeface="DengXian"/>
                <a:cs typeface="Arial"/>
              </a:rPr>
              <a:t> opens December 2. </a:t>
            </a:r>
          </a:p>
          <a:p>
            <a:pPr marL="0" marR="0" lvl="0" indent="0">
              <a:buNone/>
              <a:tabLst>
                <a:tab pos="457200" algn="l"/>
              </a:tabLst>
            </a:pPr>
            <a:r>
              <a:rPr lang="en-US" sz="1600" b="1">
                <a:solidFill>
                  <a:srgbClr val="2B579A"/>
                </a:solidFill>
                <a:effectLst/>
                <a:latin typeface="Segoe UI"/>
                <a:ea typeface="Times New Roman" panose="02020603050405020304" pitchFamily="18" charset="0"/>
                <a:cs typeface="Aptos" panose="020B0004020202020204" pitchFamily="34" charset="0"/>
              </a:rPr>
              <a:t>MCAS-Alt Materials Ordering Registration: January 2–17, 2025</a:t>
            </a:r>
            <a:endParaRPr lang="en-US" sz="1600">
              <a:solidFill>
                <a:srgbClr val="2B579A"/>
              </a:solidFill>
              <a:effectLst/>
              <a:latin typeface="Segoe UI"/>
              <a:ea typeface="DengXian" panose="02010600030101010101" pitchFamily="2" charset="-122"/>
              <a:cs typeface="Aptos" panose="020B0004020202020204" pitchFamily="34" charset="0"/>
            </a:endParaRPr>
          </a:p>
          <a:p>
            <a:r>
              <a:rPr lang="en-US" sz="1600">
                <a:effectLst/>
                <a:latin typeface="Segoe UI"/>
                <a:ea typeface="DengXian"/>
                <a:cs typeface="Aptos" panose="020B0004020202020204" pitchFamily="34" charset="0"/>
              </a:rPr>
              <a:t>MCAS-Alt submission materials can be ordered from </a:t>
            </a:r>
            <a:r>
              <a:rPr lang="en-US" sz="1600" b="1">
                <a:effectLst/>
                <a:latin typeface="Segoe UI"/>
                <a:ea typeface="DengXian"/>
                <a:cs typeface="Aptos" panose="020B0004020202020204" pitchFamily="34" charset="0"/>
              </a:rPr>
              <a:t>January 2 to January 17, 2025</a:t>
            </a:r>
            <a:r>
              <a:rPr lang="en-US" sz="1600">
                <a:effectLst/>
                <a:latin typeface="Segoe UI"/>
                <a:ea typeface="DengXian"/>
                <a:cs typeface="Aptos" panose="020B0004020202020204" pitchFamily="34" charset="0"/>
              </a:rPr>
              <a:t>. Ordering these materials is separate from the student registration process for MCAS testing. </a:t>
            </a:r>
            <a:r>
              <a:rPr lang="en-US" sz="1600">
                <a:effectLst/>
                <a:latin typeface="Segoe UI"/>
                <a:ea typeface="Times New Roman" panose="02020603050405020304" pitchFamily="18" charset="0"/>
                <a:cs typeface="Aptos" panose="020B0004020202020204" pitchFamily="34" charset="0"/>
              </a:rPr>
              <a:t>Log in to the </a:t>
            </a:r>
            <a:r>
              <a:rPr lang="en-US" sz="1600" u="sng">
                <a:solidFill>
                  <a:srgbClr val="0000FF"/>
                </a:solidFill>
                <a:effectLst/>
                <a:latin typeface="Segoe UI"/>
                <a:ea typeface="Times New Roman" panose="02020603050405020304" pitchFamily="18" charset="0"/>
                <a:cs typeface="Aptos" panose="020B0004020202020204" pitchFamily="34" charset="0"/>
                <a:hlinkClick r:id="rId5"/>
              </a:rPr>
              <a:t>MCAS Service Center</a:t>
            </a:r>
            <a:r>
              <a:rPr lang="en-US" sz="1600">
                <a:effectLst/>
                <a:latin typeface="Segoe UI"/>
                <a:ea typeface="Times New Roman" panose="02020603050405020304" pitchFamily="18" charset="0"/>
                <a:cs typeface="Aptos" panose="020B0004020202020204" pitchFamily="34" charset="0"/>
              </a:rPr>
              <a:t> and select MCAS Alternate Assessment. </a:t>
            </a:r>
            <a:endParaRPr lang="en-US" sz="1600">
              <a:effectLst/>
              <a:latin typeface="Segoe UI"/>
              <a:ea typeface="DengXian" panose="02010600030101010101" pitchFamily="2" charset="-122"/>
              <a:cs typeface="Aptos" panose="020B0004020202020204" pitchFamily="34" charset="0"/>
            </a:endParaRPr>
          </a:p>
          <a:p>
            <a:pPr marL="0" marR="0" lvl="0" indent="0">
              <a:buNone/>
              <a:tabLst>
                <a:tab pos="457200" algn="l"/>
              </a:tabLst>
            </a:pPr>
            <a:r>
              <a:rPr lang="en-US" sz="1600" b="1">
                <a:solidFill>
                  <a:schemeClr val="accent1">
                    <a:lumMod val="76000"/>
                  </a:schemeClr>
                </a:solidFill>
                <a:latin typeface="Segoe UI"/>
                <a:ea typeface="Times New Roman" panose="02020603050405020304" pitchFamily="18" charset="0"/>
                <a:cs typeface="Aptos" panose="020B0004020202020204" pitchFamily="34" charset="0"/>
              </a:rPr>
              <a:t>One-Percent Waiver Statement of Assurances</a:t>
            </a:r>
            <a:r>
              <a:rPr lang="en-US" sz="1600" b="1">
                <a:solidFill>
                  <a:schemeClr val="accent1">
                    <a:lumMod val="76000"/>
                  </a:schemeClr>
                </a:solidFill>
                <a:effectLst/>
                <a:latin typeface="Segoe UI"/>
                <a:ea typeface="Times New Roman" panose="02020603050405020304" pitchFamily="18" charset="0"/>
                <a:cs typeface="Aptos" panose="020B0004020202020204" pitchFamily="34" charset="0"/>
              </a:rPr>
              <a:t> </a:t>
            </a:r>
          </a:p>
          <a:p>
            <a:pPr>
              <a:tabLst>
                <a:tab pos="457200" algn="l"/>
              </a:tabLst>
            </a:pPr>
            <a:r>
              <a:rPr lang="en-US" sz="1600">
                <a:effectLst/>
                <a:latin typeface="Segoe UI"/>
                <a:ea typeface="DengXian"/>
                <a:cs typeface="Aptos" panose="020B0004020202020204" pitchFamily="34" charset="0"/>
              </a:rPr>
              <a:t>All districts that assessed more than 1.0% of their students with an MCAS-Alt in in 2024 will receive a Statement of Assurances to be completed by the end of January 2025. </a:t>
            </a:r>
          </a:p>
          <a:p>
            <a:pPr>
              <a:tabLst>
                <a:tab pos="457200" algn="l"/>
              </a:tabLst>
            </a:pPr>
            <a:r>
              <a:rPr lang="en-US" sz="1600">
                <a:latin typeface="Segoe UI"/>
                <a:ea typeface="DengXian"/>
                <a:cs typeface="Aptos" panose="020B0004020202020204" pitchFamily="34" charset="0"/>
              </a:rPr>
              <a:t>Districts should use resources at the </a:t>
            </a:r>
            <a:r>
              <a:rPr lang="en-US" sz="1600">
                <a:latin typeface="Segoe UI"/>
                <a:ea typeface="DengXian"/>
                <a:cs typeface="Aptos" panose="020B0004020202020204" pitchFamily="34" charset="0"/>
                <a:hlinkClick r:id="rId6"/>
              </a:rPr>
              <a:t>MCAS-Alt Eligibility/ESSA web page </a:t>
            </a:r>
            <a:r>
              <a:rPr lang="en-US" sz="1600">
                <a:latin typeface="Segoe UI"/>
                <a:ea typeface="DengXian"/>
                <a:cs typeface="Aptos" panose="020B0004020202020204" pitchFamily="34" charset="0"/>
              </a:rPr>
              <a:t>for assistance completing the Statement of Assurances.</a:t>
            </a:r>
            <a:endParaRPr lang="en-US" sz="1600">
              <a:effectLst/>
              <a:latin typeface="Segoe UI"/>
              <a:ea typeface="DengXian"/>
              <a:cs typeface="Aptos" panose="020B0004020202020204" pitchFamily="34" charset="0"/>
            </a:endParaRPr>
          </a:p>
          <a:p>
            <a:pPr marL="0" indent="0">
              <a:buNone/>
            </a:pPr>
            <a:endParaRPr lang="en-US" sz="1200">
              <a:effectLst/>
              <a:latin typeface="Segoe UI"/>
              <a:ea typeface="DengXian" panose="02010600030101010101" pitchFamily="2" charset="-122"/>
              <a:cs typeface="Aptos" panose="020B0004020202020204" pitchFamily="34" charset="0"/>
            </a:endParaRPr>
          </a:p>
          <a:p>
            <a:pPr marL="0" indent="0">
              <a:buNone/>
            </a:pPr>
            <a:endParaRPr lang="en-US">
              <a:latin typeface="Segoe UI"/>
            </a:endParaRPr>
          </a:p>
          <a:p>
            <a:pPr marL="0" indent="0">
              <a:buNone/>
            </a:pPr>
            <a:endParaRPr lang="en-US">
              <a:latin typeface="Segoe UI"/>
            </a:endParaRPr>
          </a:p>
        </p:txBody>
      </p:sp>
    </p:spTree>
    <p:extLst>
      <p:ext uri="{BB962C8B-B14F-4D97-AF65-F5344CB8AC3E}">
        <p14:creationId xmlns:p14="http://schemas.microsoft.com/office/powerpoint/2010/main" val="165530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8F33F-A185-A31B-9FF1-9C716FC5CDC7}"/>
              </a:ext>
            </a:extLst>
          </p:cNvPr>
          <p:cNvSpPr>
            <a:spLocks noGrp="1"/>
          </p:cNvSpPr>
          <p:nvPr>
            <p:ph type="title"/>
          </p:nvPr>
        </p:nvSpPr>
        <p:spPr/>
        <p:txBody>
          <a:bodyPr>
            <a:normAutofit fontScale="90000"/>
          </a:bodyPr>
          <a:lstStyle/>
          <a:p>
            <a:r>
              <a:rPr lang="en-US" b="1">
                <a:latin typeface="Segoe UI"/>
                <a:cs typeface="Arial"/>
              </a:rPr>
              <a:t>IDEA: Grants Expired September 30, 2024</a:t>
            </a:r>
          </a:p>
        </p:txBody>
      </p:sp>
      <p:sp>
        <p:nvSpPr>
          <p:cNvPr id="2" name="Content Placeholder 1">
            <a:extLst>
              <a:ext uri="{FF2B5EF4-FFF2-40B4-BE49-F238E27FC236}">
                <a16:creationId xmlns:a16="http://schemas.microsoft.com/office/drawing/2014/main" id="{37FD1B78-ED49-7272-659A-B2A4D6972365}"/>
              </a:ext>
            </a:extLst>
          </p:cNvPr>
          <p:cNvSpPr>
            <a:spLocks noGrp="1"/>
          </p:cNvSpPr>
          <p:nvPr>
            <p:ph idx="1"/>
          </p:nvPr>
        </p:nvSpPr>
        <p:spPr/>
        <p:txBody>
          <a:bodyPr vert="horz" lIns="91440" tIns="45720" rIns="91440" bIns="45720" rtlCol="0" anchor="t">
            <a:normAutofit lnSpcReduction="10000"/>
          </a:bodyPr>
          <a:lstStyle/>
          <a:p>
            <a:r>
              <a:rPr lang="en-US">
                <a:latin typeface="Segoe UI"/>
                <a:ea typeface="Calibri"/>
                <a:cs typeface="Arial"/>
              </a:rPr>
              <a:t>FY23 FC 240 – ages 3-21</a:t>
            </a:r>
          </a:p>
          <a:p>
            <a:r>
              <a:rPr lang="en-US">
                <a:latin typeface="Segoe UI"/>
                <a:ea typeface="Calibri"/>
                <a:cs typeface="Arial"/>
              </a:rPr>
              <a:t>FY23 FC 262 – ages 3-5, not entered Kindergarten</a:t>
            </a:r>
          </a:p>
          <a:p>
            <a:r>
              <a:rPr lang="en-US">
                <a:latin typeface="Segoe UI"/>
                <a:ea typeface="Calibri"/>
                <a:cs typeface="Arial"/>
              </a:rPr>
              <a:t>FY24 FC 213 – Strategies to Reduce or Eliminate Use of Time-Out Rooms </a:t>
            </a:r>
          </a:p>
          <a:p>
            <a:r>
              <a:rPr lang="en-US">
                <a:latin typeface="Segoe UI"/>
                <a:ea typeface="Calibri"/>
                <a:cs typeface="Arial"/>
              </a:rPr>
              <a:t>FY24 FC 274 – IEP Improvement Project</a:t>
            </a:r>
          </a:p>
          <a:p>
            <a:r>
              <a:rPr lang="en-US">
                <a:latin typeface="Segoe UI"/>
                <a:ea typeface="Calibri"/>
                <a:cs typeface="Arial"/>
              </a:rPr>
              <a:t>Final Expenditure Report (FER) due </a:t>
            </a:r>
            <a:r>
              <a:rPr lang="en-US" b="1">
                <a:latin typeface="Segoe UI"/>
                <a:ea typeface="Calibri"/>
                <a:cs typeface="Arial"/>
              </a:rPr>
              <a:t>December 31, 2024</a:t>
            </a:r>
          </a:p>
          <a:p>
            <a:r>
              <a:rPr lang="en-US">
                <a:latin typeface="Segoe UI"/>
                <a:ea typeface="Calibri"/>
                <a:cs typeface="Arial"/>
              </a:rPr>
              <a:t>Final reimbursement claims for expenses obligated prior to September 30, 2024 may be included in the FER filed </a:t>
            </a:r>
            <a:r>
              <a:rPr lang="en-US" u="sng">
                <a:latin typeface="Segoe UI"/>
                <a:ea typeface="Calibri"/>
                <a:cs typeface="Arial"/>
              </a:rPr>
              <a:t>on or before December 31, 2024</a:t>
            </a:r>
            <a:endParaRPr lang="en-US" u="sng">
              <a:latin typeface="Segoe UI"/>
              <a:ea typeface="Calibri"/>
            </a:endParaRPr>
          </a:p>
        </p:txBody>
      </p:sp>
    </p:spTree>
    <p:extLst>
      <p:ext uri="{BB962C8B-B14F-4D97-AF65-F5344CB8AC3E}">
        <p14:creationId xmlns:p14="http://schemas.microsoft.com/office/powerpoint/2010/main" val="236999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187E7-C1E5-E1AB-11E3-98C73B770800}"/>
              </a:ext>
            </a:extLst>
          </p:cNvPr>
          <p:cNvSpPr>
            <a:spLocks noGrp="1"/>
          </p:cNvSpPr>
          <p:nvPr>
            <p:ph type="title"/>
          </p:nvPr>
        </p:nvSpPr>
        <p:spPr/>
        <p:txBody>
          <a:bodyPr/>
          <a:lstStyle/>
          <a:p>
            <a:r>
              <a:rPr lang="en-US" b="1">
                <a:latin typeface="Segoe UI"/>
                <a:ea typeface="Calibri"/>
                <a:cs typeface="Arial"/>
              </a:rPr>
              <a:t>IDEA: Grants Management</a:t>
            </a:r>
          </a:p>
        </p:txBody>
      </p:sp>
      <p:sp>
        <p:nvSpPr>
          <p:cNvPr id="2" name="Content Placeholder 1">
            <a:extLst>
              <a:ext uri="{FF2B5EF4-FFF2-40B4-BE49-F238E27FC236}">
                <a16:creationId xmlns:a16="http://schemas.microsoft.com/office/drawing/2014/main" id="{C68839E8-170F-B894-0843-31E42C2FA95B}"/>
              </a:ext>
            </a:extLst>
          </p:cNvPr>
          <p:cNvSpPr>
            <a:spLocks noGrp="1"/>
          </p:cNvSpPr>
          <p:nvPr>
            <p:ph idx="1"/>
          </p:nvPr>
        </p:nvSpPr>
        <p:spPr/>
        <p:txBody>
          <a:bodyPr vert="horz" lIns="91440" tIns="45720" rIns="91440" bIns="45720" rtlCol="0" anchor="t">
            <a:normAutofit/>
          </a:bodyPr>
          <a:lstStyle/>
          <a:p>
            <a:r>
              <a:rPr lang="en-US">
                <a:latin typeface="Segoe UI"/>
                <a:cs typeface="Arial"/>
              </a:rPr>
              <a:t>GEM$ Messages!</a:t>
            </a:r>
          </a:p>
          <a:p>
            <a:r>
              <a:rPr lang="en-US">
                <a:latin typeface="Segoe UI"/>
                <a:cs typeface="Arial"/>
              </a:rPr>
              <a:t>Grant Award Notice (GAN) available once DESE Fiscal Budget Approved in GEM$</a:t>
            </a:r>
          </a:p>
          <a:p>
            <a:r>
              <a:rPr lang="en-US">
                <a:latin typeface="Segoe UI"/>
                <a:cs typeface="Arial"/>
              </a:rPr>
              <a:t>GAN includes award end date</a:t>
            </a:r>
          </a:p>
          <a:p>
            <a:r>
              <a:rPr lang="en-US">
                <a:latin typeface="Segoe UI"/>
                <a:cs typeface="Arial"/>
              </a:rPr>
              <a:t>Final draw down is 60 days post end date</a:t>
            </a:r>
          </a:p>
          <a:p>
            <a:r>
              <a:rPr lang="en-US">
                <a:latin typeface="Segoe UI"/>
                <a:cs typeface="Arial"/>
              </a:rPr>
              <a:t>Final Expenditure Report (FER) due 90 days post end date</a:t>
            </a:r>
          </a:p>
          <a:p>
            <a:pPr lvl="1"/>
            <a:r>
              <a:rPr lang="en-US">
                <a:latin typeface="Segoe UI"/>
                <a:cs typeface="Arial"/>
              </a:rPr>
              <a:t>FER for June 30 end dates must be filed by August 15</a:t>
            </a:r>
          </a:p>
          <a:p>
            <a:r>
              <a:rPr lang="en-US">
                <a:latin typeface="Segoe UI"/>
                <a:cs typeface="Arial"/>
              </a:rPr>
              <a:t>May include final reimbursement claim in FER </a:t>
            </a:r>
          </a:p>
        </p:txBody>
      </p:sp>
    </p:spTree>
    <p:extLst>
      <p:ext uri="{BB962C8B-B14F-4D97-AF65-F5344CB8AC3E}">
        <p14:creationId xmlns:p14="http://schemas.microsoft.com/office/powerpoint/2010/main" val="332048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541485-5E30-6B9C-C946-37B674903EB6}"/>
              </a:ext>
            </a:extLst>
          </p:cNvPr>
          <p:cNvSpPr>
            <a:spLocks noGrp="1"/>
          </p:cNvSpPr>
          <p:nvPr>
            <p:ph type="title"/>
          </p:nvPr>
        </p:nvSpPr>
        <p:spPr/>
        <p:txBody>
          <a:bodyPr/>
          <a:lstStyle/>
          <a:p>
            <a:r>
              <a:rPr lang="en-US" b="1">
                <a:latin typeface="Segoe UI"/>
                <a:cs typeface="Arial"/>
              </a:rPr>
              <a:t>IDEA: Fiscal Monitoring &amp; Auditing</a:t>
            </a:r>
          </a:p>
        </p:txBody>
      </p:sp>
      <p:sp>
        <p:nvSpPr>
          <p:cNvPr id="2" name="Content Placeholder 1">
            <a:extLst>
              <a:ext uri="{FF2B5EF4-FFF2-40B4-BE49-F238E27FC236}">
                <a16:creationId xmlns:a16="http://schemas.microsoft.com/office/drawing/2014/main" id="{336F6B05-EF1F-C23A-1298-DF40E14FCAAC}"/>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FY24 Comprehensive Coordinated Early Intervening Services (CCEIS)</a:t>
            </a:r>
          </a:p>
          <a:p>
            <a:pPr lvl="1"/>
            <a:r>
              <a:rPr lang="en-US">
                <a:latin typeface="Segoe UI"/>
                <a:cs typeface="Arial"/>
              </a:rPr>
              <a:t>Respond to request for audit documentation </a:t>
            </a:r>
            <a:r>
              <a:rPr lang="en-US">
                <a:latin typeface="Segoe UI"/>
                <a:cs typeface="Arial"/>
                <a:hlinkClick r:id="rId2"/>
              </a:rPr>
              <a:t>IDEAFiscal@mass.gov</a:t>
            </a:r>
            <a:endParaRPr lang="en-US">
              <a:latin typeface="Segoe UI"/>
              <a:cs typeface="Arial"/>
            </a:endParaRPr>
          </a:p>
          <a:p>
            <a:r>
              <a:rPr lang="en-US">
                <a:latin typeface="Segoe UI"/>
                <a:cs typeface="Arial"/>
              </a:rPr>
              <a:t>FY24 Resolution Funds for Equitable Services</a:t>
            </a:r>
          </a:p>
          <a:p>
            <a:r>
              <a:rPr lang="en-US">
                <a:latin typeface="Segoe UI"/>
                <a:cs typeface="Arial"/>
              </a:rPr>
              <a:t>FY24 Proportionate Share for Equitable Services</a:t>
            </a:r>
          </a:p>
          <a:p>
            <a:pPr lvl="1"/>
            <a:r>
              <a:rPr lang="en-US">
                <a:latin typeface="Segoe UI"/>
                <a:cs typeface="Arial"/>
              </a:rPr>
              <a:t>Carryover Period ends June 30, 2025 </a:t>
            </a:r>
          </a:p>
          <a:p>
            <a:r>
              <a:rPr lang="en-US">
                <a:latin typeface="Segoe UI"/>
                <a:cs typeface="Arial"/>
              </a:rPr>
              <a:t>FY24 Maintenance of Effort Compliance</a:t>
            </a:r>
          </a:p>
          <a:p>
            <a:pPr lvl="1"/>
            <a:r>
              <a:rPr lang="en-US">
                <a:latin typeface="Segoe UI"/>
                <a:cs typeface="Arial"/>
              </a:rPr>
              <a:t>FY24 End of Year Report – total state and local fund expenditures</a:t>
            </a:r>
          </a:p>
          <a:p>
            <a:pPr lvl="1"/>
            <a:r>
              <a:rPr lang="en-US">
                <a:latin typeface="Segoe UI"/>
                <a:cs typeface="Arial"/>
              </a:rPr>
              <a:t>FY25 GEM$ Application – compliance standards based on last time MOE was met</a:t>
            </a:r>
          </a:p>
          <a:p>
            <a:pPr lvl="1"/>
            <a:endParaRPr lang="en-US">
              <a:latin typeface="Segoe UI"/>
            </a:endParaRPr>
          </a:p>
          <a:p>
            <a:pPr lvl="1"/>
            <a:endParaRPr lang="en-US">
              <a:latin typeface="Segoe UI"/>
            </a:endParaRPr>
          </a:p>
        </p:txBody>
      </p:sp>
    </p:spTree>
    <p:extLst>
      <p:ext uri="{BB962C8B-B14F-4D97-AF65-F5344CB8AC3E}">
        <p14:creationId xmlns:p14="http://schemas.microsoft.com/office/powerpoint/2010/main" val="8053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485EB-1D83-081C-51E8-5FA63EC3AAB1}"/>
              </a:ext>
            </a:extLst>
          </p:cNvPr>
          <p:cNvSpPr>
            <a:spLocks noGrp="1"/>
          </p:cNvSpPr>
          <p:nvPr>
            <p:ph type="title"/>
          </p:nvPr>
        </p:nvSpPr>
        <p:spPr/>
        <p:txBody>
          <a:bodyPr/>
          <a:lstStyle/>
          <a:p>
            <a:r>
              <a:rPr lang="en-US" b="1">
                <a:latin typeface="Segoe UI"/>
                <a:cs typeface="Arial"/>
              </a:rPr>
              <a:t>Excess Cost 34 CFR 300.16 &amp; 300.202</a:t>
            </a:r>
            <a:endParaRPr lang="en-US" b="1">
              <a:latin typeface="Segoe UI"/>
            </a:endParaRPr>
          </a:p>
        </p:txBody>
      </p:sp>
      <p:sp>
        <p:nvSpPr>
          <p:cNvPr id="2" name="Content Placeholder 1">
            <a:extLst>
              <a:ext uri="{FF2B5EF4-FFF2-40B4-BE49-F238E27FC236}">
                <a16:creationId xmlns:a16="http://schemas.microsoft.com/office/drawing/2014/main" id="{8E206E6B-6C00-3082-BDE3-1F7817E0F9AC}"/>
              </a:ext>
            </a:extLst>
          </p:cNvPr>
          <p:cNvSpPr>
            <a:spLocks noGrp="1"/>
          </p:cNvSpPr>
          <p:nvPr>
            <p:ph idx="1"/>
          </p:nvPr>
        </p:nvSpPr>
        <p:spPr/>
        <p:txBody>
          <a:bodyPr vert="horz" lIns="91440" tIns="45720" rIns="91440" bIns="45720" rtlCol="0" anchor="t">
            <a:normAutofit/>
          </a:bodyPr>
          <a:lstStyle/>
          <a:p>
            <a:pPr marL="0" indent="0">
              <a:buNone/>
            </a:pPr>
            <a:r>
              <a:rPr lang="en-US" sz="3200">
                <a:latin typeface="Segoe UI"/>
                <a:cs typeface="Arial"/>
                <a:hlinkClick r:id="rId3"/>
              </a:rPr>
              <a:t>Appendix A to Part 300, Title 34 - Excess Cost Calculation </a:t>
            </a:r>
            <a:endParaRPr lang="en-US" sz="3200">
              <a:latin typeface="Segoe UI"/>
              <a:ea typeface="Calibri"/>
            </a:endParaRPr>
          </a:p>
          <a:p>
            <a:endParaRPr lang="en-US" sz="2400">
              <a:latin typeface="Segoe UI"/>
              <a:ea typeface="Calibri"/>
              <a:cs typeface="Arial"/>
            </a:endParaRPr>
          </a:p>
          <a:p>
            <a:pPr marL="0" indent="0">
              <a:buNone/>
            </a:pPr>
            <a:r>
              <a:rPr lang="en-US" sz="3200">
                <a:latin typeface="Segoe UI"/>
                <a:cs typeface="Arial"/>
              </a:rPr>
              <a:t>DESE Excess Cost Calculation Worksheet</a:t>
            </a:r>
            <a:endParaRPr lang="en-US" sz="3200">
              <a:latin typeface="Segoe UI"/>
              <a:ea typeface="Calibri"/>
              <a:cs typeface="Arial"/>
            </a:endParaRPr>
          </a:p>
          <a:p>
            <a:pPr marL="0" indent="0">
              <a:buNone/>
            </a:pPr>
            <a:r>
              <a:rPr lang="en-US" sz="3200">
                <a:latin typeface="Segoe UI"/>
                <a:cs typeface="Arial"/>
              </a:rPr>
              <a:t>Charter &amp; Virtual Schools - FY25 </a:t>
            </a:r>
            <a:r>
              <a:rPr lang="en-US" sz="3200" u="sng">
                <a:latin typeface="Segoe UI"/>
                <a:cs typeface="Arial"/>
              </a:rPr>
              <a:t>Due: January 31, 2025</a:t>
            </a:r>
            <a:r>
              <a:rPr lang="en-US" sz="3200">
                <a:latin typeface="Segoe UI"/>
                <a:cs typeface="Arial"/>
              </a:rPr>
              <a:t> </a:t>
            </a:r>
            <a:r>
              <a:rPr lang="en-US" sz="3200">
                <a:latin typeface="Segoe UI"/>
                <a:cs typeface="Arial"/>
                <a:hlinkClick r:id="rId4"/>
              </a:rPr>
              <a:t>IDEAFiscal@mass.gov</a:t>
            </a:r>
            <a:endParaRPr lang="en-US" sz="3200">
              <a:latin typeface="Segoe UI"/>
              <a:cs typeface="Arial"/>
            </a:endParaRPr>
          </a:p>
          <a:p>
            <a:pPr marL="0" indent="0">
              <a:buNone/>
            </a:pPr>
            <a:endParaRPr lang="en-US" sz="3200">
              <a:latin typeface="Segoe UI"/>
            </a:endParaRPr>
          </a:p>
          <a:p>
            <a:pPr marL="0" indent="0">
              <a:buNone/>
            </a:pPr>
            <a:r>
              <a:rPr lang="en-US" sz="3200">
                <a:latin typeface="Segoe UI"/>
                <a:cs typeface="Arial"/>
              </a:rPr>
              <a:t>Office Hour: Wednesday January 15, 2025, 3:00 – 4:00 pm</a:t>
            </a:r>
          </a:p>
          <a:p>
            <a:pPr marL="0" indent="0">
              <a:buNone/>
            </a:pPr>
            <a:endParaRPr lang="en-US" sz="3200">
              <a:latin typeface="Segoe UI"/>
              <a:ea typeface="Calibri"/>
              <a:cs typeface="Arial"/>
            </a:endParaRPr>
          </a:p>
          <a:p>
            <a:endParaRPr lang="en-US" sz="3200">
              <a:latin typeface="Segoe UI"/>
            </a:endParaRPr>
          </a:p>
          <a:p>
            <a:endParaRPr lang="en-US">
              <a:latin typeface="Segoe UI"/>
            </a:endParaRPr>
          </a:p>
        </p:txBody>
      </p:sp>
    </p:spTree>
    <p:extLst>
      <p:ext uri="{BB962C8B-B14F-4D97-AF65-F5344CB8AC3E}">
        <p14:creationId xmlns:p14="http://schemas.microsoft.com/office/powerpoint/2010/main" val="413649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BC239-2A4B-E0DB-D3E9-365DCA7D8762}"/>
              </a:ext>
            </a:extLst>
          </p:cNvPr>
          <p:cNvSpPr>
            <a:spLocks noGrp="1"/>
          </p:cNvSpPr>
          <p:nvPr>
            <p:ph type="title"/>
          </p:nvPr>
        </p:nvSpPr>
        <p:spPr/>
        <p:txBody>
          <a:bodyPr>
            <a:normAutofit fontScale="90000"/>
          </a:bodyPr>
          <a:lstStyle/>
          <a:p>
            <a:pPr algn="ctr"/>
            <a:r>
              <a:rPr lang="en-US" b="1">
                <a:latin typeface="Segoe UI"/>
                <a:ea typeface="Calibri"/>
                <a:cs typeface="Arial"/>
              </a:rPr>
              <a:t>Child Count &amp; Record Keeping: Parentally-Placed Private and Home School Children</a:t>
            </a:r>
            <a:endParaRPr lang="en-US" b="1">
              <a:latin typeface="Segoe UI"/>
              <a:ea typeface="Calibri"/>
            </a:endParaRPr>
          </a:p>
        </p:txBody>
      </p:sp>
      <p:sp>
        <p:nvSpPr>
          <p:cNvPr id="2" name="Content Placeholder 1">
            <a:extLst>
              <a:ext uri="{FF2B5EF4-FFF2-40B4-BE49-F238E27FC236}">
                <a16:creationId xmlns:a16="http://schemas.microsoft.com/office/drawing/2014/main" id="{AB574A95-44B2-DF4F-87B8-AAF08FD06AA7}"/>
              </a:ext>
            </a:extLst>
          </p:cNvPr>
          <p:cNvSpPr>
            <a:spLocks noGrp="1"/>
          </p:cNvSpPr>
          <p:nvPr>
            <p:ph idx="1"/>
          </p:nvPr>
        </p:nvSpPr>
        <p:spPr>
          <a:xfrm>
            <a:off x="838200" y="2091694"/>
            <a:ext cx="10515600" cy="4405126"/>
          </a:xfrm>
        </p:spPr>
        <p:txBody>
          <a:bodyPr vert="horz" lIns="91440" tIns="45720" rIns="91440" bIns="45720" rtlCol="0" anchor="t">
            <a:normAutofit fontScale="92500"/>
          </a:bodyPr>
          <a:lstStyle/>
          <a:p>
            <a:pPr marL="457200" indent="-457200"/>
            <a:r>
              <a:rPr lang="en-US">
                <a:latin typeface="Segoe UI"/>
                <a:ea typeface="Calibri"/>
                <a:cs typeface="Arial"/>
                <a:hlinkClick r:id="rId2"/>
              </a:rPr>
              <a:t>MA Education Security Portal Child Count</a:t>
            </a:r>
            <a:r>
              <a:rPr lang="en-US">
                <a:latin typeface="Segoe UI"/>
                <a:ea typeface="Calibri"/>
                <a:cs typeface="Arial"/>
              </a:rPr>
              <a:t> NOW OPEN for SY24-25</a:t>
            </a:r>
            <a:endParaRPr lang="en-US">
              <a:latin typeface="Segoe UI"/>
              <a:ea typeface="Calibri"/>
            </a:endParaRPr>
          </a:p>
          <a:p>
            <a:pPr marL="457200" lvl="1" indent="0">
              <a:buNone/>
            </a:pPr>
            <a:r>
              <a:rPr lang="en-US" sz="2800" b="1">
                <a:latin typeface="Segoe UI"/>
                <a:ea typeface="Calibri"/>
                <a:cs typeface="Arial"/>
              </a:rPr>
              <a:t>DUE January 31, 2025</a:t>
            </a:r>
            <a:endParaRPr lang="en-US" sz="2800" b="1">
              <a:latin typeface="Segoe UI"/>
              <a:ea typeface="Calibri"/>
            </a:endParaRPr>
          </a:p>
          <a:p>
            <a:pPr marL="457200" indent="-457200"/>
            <a:r>
              <a:rPr lang="en-US">
                <a:latin typeface="Segoe UI"/>
                <a:ea typeface="Calibri"/>
                <a:cs typeface="Arial"/>
                <a:hlinkClick r:id="rId3"/>
              </a:rPr>
              <a:t>2024-2025 Child Count &amp; Record Keeping Memorandum</a:t>
            </a:r>
            <a:endParaRPr lang="en-US">
              <a:latin typeface="Segoe UI"/>
              <a:ea typeface="Calibri"/>
              <a:cs typeface="Arial"/>
            </a:endParaRPr>
          </a:p>
          <a:p>
            <a:pPr marL="0" indent="0">
              <a:buNone/>
            </a:pPr>
            <a:r>
              <a:rPr lang="en-US" sz="2500">
                <a:latin typeface="Segoe UI"/>
                <a:ea typeface="Calibri"/>
                <a:cs typeface="Arial"/>
              </a:rPr>
              <a:t>FC 240 (ages 3-21) &amp; FC 262 </a:t>
            </a:r>
            <a:r>
              <a:rPr lang="en-US" sz="2500">
                <a:latin typeface="Segoe UI"/>
                <a:ea typeface="Calibri"/>
                <a:cs typeface="Calibri"/>
              </a:rPr>
              <a:t>(ages 3 – 5, not entered K) </a:t>
            </a:r>
            <a:r>
              <a:rPr lang="en-US" sz="2500">
                <a:latin typeface="Segoe UI"/>
                <a:ea typeface="Calibri"/>
                <a:cs typeface="Arial"/>
              </a:rPr>
              <a:t>- </a:t>
            </a:r>
            <a:r>
              <a:rPr lang="en-US" sz="2500" b="1">
                <a:latin typeface="Segoe UI"/>
                <a:ea typeface="Calibri"/>
                <a:cs typeface="Arial"/>
              </a:rPr>
              <a:t>as of October 1, 2024</a:t>
            </a:r>
          </a:p>
          <a:p>
            <a:pPr marL="0" indent="0">
              <a:buNone/>
            </a:pPr>
            <a:r>
              <a:rPr lang="en-US" sz="2500">
                <a:latin typeface="Segoe UI"/>
                <a:ea typeface="Calibri"/>
                <a:cs typeface="Calibri"/>
              </a:rPr>
              <a:t>FC 262 Child Count is included in FC 240 Child Count</a:t>
            </a:r>
          </a:p>
          <a:p>
            <a:pPr marL="0" indent="0">
              <a:buNone/>
            </a:pPr>
            <a:r>
              <a:rPr lang="en-US" sz="2500" u="sng">
                <a:latin typeface="Segoe UI"/>
                <a:ea typeface="Calibri"/>
                <a:cs typeface="Arial"/>
              </a:rPr>
              <a:t>Record Keeping</a:t>
            </a:r>
            <a:r>
              <a:rPr lang="en-US" sz="2500" b="1">
                <a:latin typeface="Segoe UI"/>
                <a:ea typeface="Calibri"/>
                <a:cs typeface="Arial"/>
              </a:rPr>
              <a:t> </a:t>
            </a:r>
          </a:p>
          <a:p>
            <a:pPr>
              <a:buNone/>
            </a:pPr>
            <a:r>
              <a:rPr lang="en-US" sz="2500" b="1">
                <a:latin typeface="Segoe UI"/>
                <a:ea typeface="Calibri"/>
                <a:cs typeface="Calibri"/>
              </a:rPr>
              <a:t>evaluated</a:t>
            </a:r>
            <a:r>
              <a:rPr lang="en-US" sz="2500">
                <a:latin typeface="Segoe UI"/>
                <a:ea typeface="Calibri"/>
                <a:cs typeface="Calibri"/>
              </a:rPr>
              <a:t> </a:t>
            </a:r>
            <a:r>
              <a:rPr lang="en-US" sz="2500" u="sng">
                <a:latin typeface="Segoe UI"/>
                <a:ea typeface="Calibri"/>
                <a:cs typeface="Calibri"/>
              </a:rPr>
              <a:t>by the district</a:t>
            </a:r>
            <a:r>
              <a:rPr lang="en-US" sz="2500">
                <a:latin typeface="Segoe UI"/>
                <a:ea typeface="Calibri"/>
                <a:cs typeface="Calibri"/>
              </a:rPr>
              <a:t> in </a:t>
            </a:r>
            <a:r>
              <a:rPr lang="en-US" sz="2500" b="1">
                <a:latin typeface="Segoe UI"/>
                <a:ea typeface="Calibri"/>
                <a:cs typeface="Calibri"/>
              </a:rPr>
              <a:t>SY 23-24</a:t>
            </a:r>
            <a:endParaRPr lang="en-US" sz="2500">
              <a:latin typeface="Segoe UI"/>
              <a:ea typeface="Calibri"/>
              <a:cs typeface="Calibri"/>
            </a:endParaRPr>
          </a:p>
          <a:p>
            <a:pPr>
              <a:buNone/>
            </a:pPr>
            <a:r>
              <a:rPr lang="en-US" sz="2500" b="1">
                <a:latin typeface="Segoe UI"/>
                <a:ea typeface="Calibri"/>
                <a:cs typeface="Calibri"/>
              </a:rPr>
              <a:t>found eligible</a:t>
            </a:r>
            <a:r>
              <a:rPr lang="en-US" sz="2500">
                <a:latin typeface="Segoe UI"/>
                <a:ea typeface="Calibri"/>
                <a:cs typeface="Calibri"/>
              </a:rPr>
              <a:t> for services </a:t>
            </a:r>
            <a:r>
              <a:rPr lang="en-US" sz="2500" u="sng">
                <a:latin typeface="Segoe UI"/>
                <a:ea typeface="Calibri"/>
                <a:cs typeface="Calibri"/>
              </a:rPr>
              <a:t>by the district</a:t>
            </a:r>
            <a:r>
              <a:rPr lang="en-US" sz="2500">
                <a:latin typeface="Segoe UI"/>
                <a:ea typeface="Calibri"/>
                <a:cs typeface="Calibri"/>
              </a:rPr>
              <a:t> in </a:t>
            </a:r>
            <a:r>
              <a:rPr lang="en-US" sz="2500" b="1">
                <a:latin typeface="Segoe UI"/>
                <a:ea typeface="Calibri"/>
                <a:cs typeface="Calibri"/>
              </a:rPr>
              <a:t>SY 23-24</a:t>
            </a:r>
            <a:r>
              <a:rPr lang="en-US" sz="2500">
                <a:latin typeface="Segoe UI"/>
                <a:ea typeface="Calibri"/>
                <a:cs typeface="Calibri"/>
              </a:rPr>
              <a:t> </a:t>
            </a:r>
          </a:p>
          <a:p>
            <a:pPr marL="0" indent="0">
              <a:buNone/>
            </a:pPr>
            <a:r>
              <a:rPr lang="en-US" sz="2500" b="1">
                <a:latin typeface="Segoe UI"/>
                <a:ea typeface="Calibri"/>
                <a:cs typeface="Calibri"/>
              </a:rPr>
              <a:t>received equitable services</a:t>
            </a:r>
            <a:r>
              <a:rPr lang="en-US" sz="2500">
                <a:latin typeface="Segoe UI"/>
                <a:ea typeface="Calibri"/>
                <a:cs typeface="Calibri"/>
              </a:rPr>
              <a:t> </a:t>
            </a:r>
            <a:r>
              <a:rPr lang="en-US" sz="2500" u="sng">
                <a:latin typeface="Segoe UI"/>
                <a:ea typeface="Calibri"/>
                <a:cs typeface="Calibri"/>
              </a:rPr>
              <a:t>from your district</a:t>
            </a:r>
            <a:r>
              <a:rPr lang="en-US" sz="2500">
                <a:latin typeface="Segoe UI"/>
                <a:ea typeface="Calibri"/>
                <a:cs typeface="Calibri"/>
              </a:rPr>
              <a:t> in </a:t>
            </a:r>
            <a:r>
              <a:rPr lang="en-US" sz="2500" b="1">
                <a:latin typeface="Segoe UI"/>
                <a:ea typeface="Calibri"/>
                <a:cs typeface="Calibri"/>
              </a:rPr>
              <a:t>SY 23-24 </a:t>
            </a:r>
            <a:endParaRPr lang="en-US" sz="2500">
              <a:latin typeface="Segoe UI"/>
              <a:ea typeface="Calibri"/>
              <a:cs typeface="Calibri"/>
            </a:endParaRPr>
          </a:p>
        </p:txBody>
      </p:sp>
    </p:spTree>
    <p:extLst>
      <p:ext uri="{BB962C8B-B14F-4D97-AF65-F5344CB8AC3E}">
        <p14:creationId xmlns:p14="http://schemas.microsoft.com/office/powerpoint/2010/main" val="58722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C75BE-335A-8726-23D2-5C01194C41FE}"/>
              </a:ext>
            </a:extLst>
          </p:cNvPr>
          <p:cNvSpPr>
            <a:spLocks noGrp="1"/>
          </p:cNvSpPr>
          <p:nvPr>
            <p:ph type="title"/>
          </p:nvPr>
        </p:nvSpPr>
        <p:spPr>
          <a:xfrm>
            <a:off x="838200" y="365126"/>
            <a:ext cx="10515600" cy="1042852"/>
          </a:xfrm>
        </p:spPr>
        <p:txBody>
          <a:bodyPr/>
          <a:lstStyle/>
          <a:p>
            <a:r>
              <a:rPr lang="en-US" b="1">
                <a:latin typeface="Segoe UI"/>
                <a:cs typeface="Arial"/>
              </a:rPr>
              <a:t>Required Reporting for CCEIS</a:t>
            </a:r>
          </a:p>
        </p:txBody>
      </p:sp>
      <p:sp>
        <p:nvSpPr>
          <p:cNvPr id="2" name="Content Placeholder 1">
            <a:extLst>
              <a:ext uri="{FF2B5EF4-FFF2-40B4-BE49-F238E27FC236}">
                <a16:creationId xmlns:a16="http://schemas.microsoft.com/office/drawing/2014/main" id="{5CF8980C-3508-A209-28FE-FFAE2EE9F75A}"/>
              </a:ext>
            </a:extLst>
          </p:cNvPr>
          <p:cNvSpPr>
            <a:spLocks noGrp="1"/>
          </p:cNvSpPr>
          <p:nvPr>
            <p:ph idx="1"/>
          </p:nvPr>
        </p:nvSpPr>
        <p:spPr>
          <a:xfrm>
            <a:off x="838200" y="2086984"/>
            <a:ext cx="10515600" cy="4052559"/>
          </a:xfrm>
        </p:spPr>
        <p:txBody>
          <a:bodyPr vert="horz" lIns="91440" tIns="45720" rIns="91440" bIns="45720" rtlCol="0" anchor="t">
            <a:normAutofit fontScale="85000" lnSpcReduction="20000"/>
          </a:bodyPr>
          <a:lstStyle/>
          <a:p>
            <a:r>
              <a:rPr lang="en-US">
                <a:latin typeface="Segoe UI"/>
                <a:cs typeface="Arial"/>
              </a:rPr>
              <a:t>Starting in SY2023-24 new reporting requirements for CCEIS districts:</a:t>
            </a:r>
          </a:p>
          <a:p>
            <a:pPr lvl="1"/>
            <a:r>
              <a:rPr lang="en-US">
                <a:latin typeface="Segoe UI"/>
                <a:cs typeface="Arial"/>
              </a:rPr>
              <a:t>Amount reserved for CCEIS during the fund use school year </a:t>
            </a:r>
          </a:p>
          <a:p>
            <a:pPr lvl="1"/>
            <a:r>
              <a:rPr lang="en-US">
                <a:latin typeface="Segoe UI"/>
                <a:cs typeface="Arial"/>
              </a:rPr>
              <a:t>Number of children between the ages of 3 and 5 (not in kindergarten) who received CCEIS under IDEA during the fund use school year </a:t>
            </a:r>
          </a:p>
          <a:p>
            <a:pPr lvl="1"/>
            <a:r>
              <a:rPr lang="en-US">
                <a:latin typeface="Segoe UI"/>
                <a:cs typeface="Arial"/>
              </a:rPr>
              <a:t>Number of children ages 5 (in kindergarten) and 21 who received CCEIS under IDEA during the fund use school year </a:t>
            </a:r>
          </a:p>
          <a:p>
            <a:pPr lvl="1"/>
            <a:r>
              <a:rPr lang="en-US">
                <a:latin typeface="Segoe UI"/>
                <a:cs typeface="Arial"/>
              </a:rPr>
              <a:t>Number of children with disabilities who received CCEIS under IDEA during the fund use school year </a:t>
            </a:r>
          </a:p>
          <a:p>
            <a:pPr lvl="1"/>
            <a:r>
              <a:rPr lang="en-US">
                <a:latin typeface="Segoe UI"/>
                <a:cs typeface="Arial"/>
              </a:rPr>
              <a:t>Number of children without disabilities who received CCEIS under IDEA in during the fund use school year </a:t>
            </a:r>
          </a:p>
          <a:p>
            <a:r>
              <a:rPr lang="en-US">
                <a:latin typeface="Segoe UI"/>
                <a:cs typeface="Arial"/>
              </a:rPr>
              <a:t>Districts should develop a tracking system and maintain the records for students who were serviced using CCEIS funds</a:t>
            </a:r>
          </a:p>
          <a:p>
            <a:r>
              <a:rPr lang="en-US">
                <a:latin typeface="Segoe UI"/>
                <a:cs typeface="Arial"/>
              </a:rPr>
              <a:t>The Department will request this information after the school year to be included in federal reporting submissions</a:t>
            </a:r>
          </a:p>
        </p:txBody>
      </p:sp>
    </p:spTree>
    <p:extLst>
      <p:ext uri="{BB962C8B-B14F-4D97-AF65-F5344CB8AC3E}">
        <p14:creationId xmlns:p14="http://schemas.microsoft.com/office/powerpoint/2010/main" val="4121600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76D9A-A56C-B343-285E-494D003F71B0}"/>
              </a:ext>
            </a:extLst>
          </p:cNvPr>
          <p:cNvSpPr>
            <a:spLocks noGrp="1"/>
          </p:cNvSpPr>
          <p:nvPr>
            <p:ph type="title"/>
          </p:nvPr>
        </p:nvSpPr>
        <p:spPr/>
        <p:txBody>
          <a:bodyPr>
            <a:normAutofit fontScale="90000"/>
          </a:bodyPr>
          <a:lstStyle/>
          <a:p>
            <a:pPr algn="ctr"/>
            <a:r>
              <a:rPr lang="en-US" b="1">
                <a:latin typeface="Segoe UI"/>
                <a:ea typeface="Calibri"/>
                <a:cs typeface="Arial"/>
              </a:rPr>
              <a:t>Save the Convening Dates and </a:t>
            </a:r>
            <a:br>
              <a:rPr lang="en-US" b="1">
                <a:latin typeface="Segoe UI"/>
                <a:cs typeface="Arial"/>
              </a:rPr>
            </a:br>
            <a:r>
              <a:rPr lang="en-US" b="1">
                <a:latin typeface="Segoe UI"/>
                <a:ea typeface="Calibri"/>
                <a:cs typeface="Arial"/>
              </a:rPr>
              <a:t>Register ASAP!</a:t>
            </a:r>
          </a:p>
        </p:txBody>
      </p:sp>
      <p:graphicFrame>
        <p:nvGraphicFramePr>
          <p:cNvPr id="4" name="Table 3">
            <a:extLst>
              <a:ext uri="{FF2B5EF4-FFF2-40B4-BE49-F238E27FC236}">
                <a16:creationId xmlns:a16="http://schemas.microsoft.com/office/drawing/2014/main" id="{9920B8AB-2FAE-E46F-EC32-574ACDA8C126}"/>
              </a:ext>
            </a:extLst>
          </p:cNvPr>
          <p:cNvGraphicFramePr>
            <a:graphicFrameLocks noGrp="1"/>
          </p:cNvGraphicFramePr>
          <p:nvPr>
            <p:extLst>
              <p:ext uri="{D42A27DB-BD31-4B8C-83A1-F6EECF244321}">
                <p14:modId xmlns:p14="http://schemas.microsoft.com/office/powerpoint/2010/main" val="919885689"/>
              </p:ext>
            </p:extLst>
          </p:nvPr>
        </p:nvGraphicFramePr>
        <p:xfrm>
          <a:off x="692404" y="2317918"/>
          <a:ext cx="10729016" cy="1950720"/>
        </p:xfrm>
        <a:graphic>
          <a:graphicData uri="http://schemas.openxmlformats.org/drawingml/2006/table">
            <a:tbl>
              <a:tblPr firstRow="1" bandRow="1">
                <a:tableStyleId>{5C22544A-7EE6-4342-B048-85BDC9FD1C3A}</a:tableStyleId>
              </a:tblPr>
              <a:tblGrid>
                <a:gridCol w="5364508">
                  <a:extLst>
                    <a:ext uri="{9D8B030D-6E8A-4147-A177-3AD203B41FA5}">
                      <a16:colId xmlns:a16="http://schemas.microsoft.com/office/drawing/2014/main" val="3409887033"/>
                    </a:ext>
                  </a:extLst>
                </a:gridCol>
                <a:gridCol w="5364508">
                  <a:extLst>
                    <a:ext uri="{9D8B030D-6E8A-4147-A177-3AD203B41FA5}">
                      <a16:colId xmlns:a16="http://schemas.microsoft.com/office/drawing/2014/main" val="2488722408"/>
                    </a:ext>
                  </a:extLst>
                </a:gridCol>
              </a:tblGrid>
              <a:tr h="370840">
                <a:tc>
                  <a:txBody>
                    <a:bodyPr/>
                    <a:lstStyle/>
                    <a:p>
                      <a:pPr lvl="0" algn="ctr">
                        <a:lnSpc>
                          <a:spcPct val="100000"/>
                        </a:lnSpc>
                        <a:spcBef>
                          <a:spcPts val="0"/>
                        </a:spcBef>
                        <a:spcAft>
                          <a:spcPts val="0"/>
                        </a:spcAft>
                        <a:buNone/>
                      </a:pPr>
                      <a:r>
                        <a:rPr lang="en" sz="3200" b="0" i="0" u="sng" strike="noStrike" noProof="0">
                          <a:latin typeface="Segoe UI"/>
                        </a:rPr>
                        <a:t>Needs Intervention Districts</a:t>
                      </a:r>
                      <a:endParaRPr lang="en-US" sz="3200">
                        <a:latin typeface="Segoe UI"/>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lvl="0" algn="ctr">
                        <a:buNone/>
                      </a:pPr>
                      <a:r>
                        <a:rPr lang="en" sz="3200" b="0" i="0" u="sng" strike="noStrike" noProof="0">
                          <a:latin typeface="Segoe UI"/>
                        </a:rPr>
                        <a:t>Needs Assistance Districts</a:t>
                      </a:r>
                      <a:endParaRPr lang="en-US" sz="3200">
                        <a:latin typeface="Segoe UI"/>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15800578"/>
                  </a:ext>
                </a:extLst>
              </a:tr>
              <a:tr h="370840">
                <a:tc>
                  <a:txBody>
                    <a:bodyPr/>
                    <a:lstStyle/>
                    <a:p>
                      <a:pPr marL="285750" lvl="0" indent="-285750" algn="l">
                        <a:lnSpc>
                          <a:spcPct val="100000"/>
                        </a:lnSpc>
                        <a:spcBef>
                          <a:spcPts val="0"/>
                        </a:spcBef>
                        <a:spcAft>
                          <a:spcPts val="0"/>
                        </a:spcAft>
                        <a:buFont typeface="Arial"/>
                        <a:buChar char="•"/>
                      </a:pPr>
                      <a:r>
                        <a:rPr lang="en" sz="2800" b="0" i="0" u="none" strike="noStrike" noProof="0">
                          <a:latin typeface="Segoe UI"/>
                        </a:rPr>
                        <a:t>East: Jan 15</a:t>
                      </a:r>
                      <a:r>
                        <a:rPr lang="en" sz="2800" b="0" i="0" u="none" strike="noStrike" baseline="30000" noProof="0">
                          <a:latin typeface="Segoe UI"/>
                        </a:rPr>
                        <a:t>th</a:t>
                      </a:r>
                      <a:r>
                        <a:rPr lang="en" sz="2800" b="0" i="0" u="none" strike="noStrike" noProof="0">
                          <a:latin typeface="Segoe UI"/>
                        </a:rPr>
                        <a:t> </a:t>
                      </a:r>
                      <a:endParaRPr lang="en-US" sz="2800">
                        <a:latin typeface="Segoe UI"/>
                      </a:endParaRPr>
                    </a:p>
                    <a:p>
                      <a:pPr marL="285750" lvl="0" indent="-285750" algn="l">
                        <a:lnSpc>
                          <a:spcPct val="100000"/>
                        </a:lnSpc>
                        <a:spcBef>
                          <a:spcPts val="0"/>
                        </a:spcBef>
                        <a:spcAft>
                          <a:spcPts val="0"/>
                        </a:spcAft>
                        <a:buFont typeface="Arial"/>
                        <a:buChar char="•"/>
                      </a:pPr>
                      <a:r>
                        <a:rPr lang="en" sz="2800" b="0" i="0" u="none" strike="noStrike" noProof="0">
                          <a:latin typeface="Segoe UI"/>
                        </a:rPr>
                        <a:t>Central: Jan 22</a:t>
                      </a:r>
                      <a:r>
                        <a:rPr lang="en" sz="2800" b="0" i="0" u="none" strike="noStrike" baseline="30000" noProof="0">
                          <a:latin typeface="Segoe UI"/>
                        </a:rPr>
                        <a:t>nd</a:t>
                      </a:r>
                    </a:p>
                    <a:p>
                      <a:pPr marL="285750" lvl="0" indent="-285750" algn="l">
                        <a:lnSpc>
                          <a:spcPct val="100000"/>
                        </a:lnSpc>
                        <a:spcBef>
                          <a:spcPts val="0"/>
                        </a:spcBef>
                        <a:spcAft>
                          <a:spcPts val="0"/>
                        </a:spcAft>
                        <a:buFont typeface="Arial"/>
                        <a:buChar char="•"/>
                      </a:pPr>
                      <a:r>
                        <a:rPr lang="en" sz="2800" b="0" i="0" u="none" strike="noStrike" noProof="0">
                          <a:latin typeface="Segoe UI"/>
                        </a:rPr>
                        <a:t>North: Jan 29</a:t>
                      </a:r>
                      <a:r>
                        <a:rPr lang="en" sz="2800" b="0" i="0" u="none" strike="noStrike" baseline="30000" noProof="0">
                          <a:latin typeface="Segoe UI"/>
                        </a:rPr>
                        <a:t>th</a:t>
                      </a:r>
                      <a:r>
                        <a:rPr lang="en" sz="2800" b="0" i="0" u="none" strike="noStrike" noProof="0">
                          <a:latin typeface="Segoe UI"/>
                        </a:rPr>
                        <a:t> </a:t>
                      </a:r>
                      <a:endParaRPr lang="en-US" sz="2800">
                        <a:latin typeface="Segoe UI"/>
                      </a:endParaRP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Segoe UI"/>
                        </a:rPr>
                        <a:t>East: Jan 16</a:t>
                      </a:r>
                      <a:r>
                        <a:rPr lang="en" sz="2800" b="0" i="0" u="none" strike="noStrike" baseline="30000" noProof="0" dirty="0">
                          <a:solidFill>
                            <a:srgbClr val="222222"/>
                          </a:solidFill>
                          <a:latin typeface="Segoe UI"/>
                        </a:rPr>
                        <a:t>th</a:t>
                      </a:r>
                      <a:r>
                        <a:rPr lang="en" sz="2800" b="0" i="0" u="none" strike="noStrike" noProof="0" dirty="0">
                          <a:solidFill>
                            <a:srgbClr val="222222"/>
                          </a:solidFill>
                          <a:latin typeface="Segoe UI"/>
                        </a:rPr>
                        <a:t> </a:t>
                      </a:r>
                      <a:endParaRPr lang="en-US" sz="2800" dirty="0">
                        <a:latin typeface="Segoe UI"/>
                      </a:endParaRPr>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Segoe UI"/>
                        </a:rPr>
                        <a:t>Central: Jan 23</a:t>
                      </a:r>
                      <a:r>
                        <a:rPr lang="en" sz="2800" b="0" i="0" u="none" strike="noStrike" baseline="30000" noProof="0" dirty="0">
                          <a:solidFill>
                            <a:srgbClr val="222222"/>
                          </a:solidFill>
                          <a:latin typeface="Segoe UI"/>
                        </a:rPr>
                        <a:t>rd</a:t>
                      </a:r>
                      <a:r>
                        <a:rPr lang="en" sz="2800" b="0" i="0" u="none" strike="noStrike" noProof="0" dirty="0">
                          <a:solidFill>
                            <a:srgbClr val="222222"/>
                          </a:solidFill>
                          <a:latin typeface="Segoe UI"/>
                        </a:rPr>
                        <a:t> </a:t>
                      </a:r>
                      <a:endParaRPr lang="en-US" sz="2800" dirty="0">
                        <a:latin typeface="Segoe UI"/>
                      </a:endParaRPr>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Segoe UI"/>
                        </a:rPr>
                        <a:t>North: Jan 30</a:t>
                      </a:r>
                      <a:r>
                        <a:rPr lang="en" sz="2800" b="0" i="0" u="none" strike="noStrike" baseline="30000" noProof="0" dirty="0">
                          <a:solidFill>
                            <a:srgbClr val="222222"/>
                          </a:solidFill>
                          <a:latin typeface="Segoe UI"/>
                        </a:rPr>
                        <a:t>th</a:t>
                      </a:r>
                      <a:r>
                        <a:rPr lang="en" sz="2800" b="0" i="0" u="none" strike="noStrike" noProof="0" dirty="0">
                          <a:solidFill>
                            <a:srgbClr val="222222"/>
                          </a:solidFill>
                          <a:latin typeface="Segoe UI"/>
                        </a:rPr>
                        <a:t>  </a:t>
                      </a:r>
                      <a:endParaRPr lang="en-US" sz="2800" dirty="0">
                        <a:latin typeface="Segoe UI"/>
                      </a:endParaRP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4839259"/>
                  </a:ext>
                </a:extLst>
              </a:tr>
            </a:tbl>
          </a:graphicData>
        </a:graphic>
      </p:graphicFrame>
      <p:sp>
        <p:nvSpPr>
          <p:cNvPr id="2" name="Content Placeholder 1">
            <a:extLst>
              <a:ext uri="{FF2B5EF4-FFF2-40B4-BE49-F238E27FC236}">
                <a16:creationId xmlns:a16="http://schemas.microsoft.com/office/drawing/2014/main" id="{3A252628-448B-B123-50BF-888B8D9BAB3C}"/>
              </a:ext>
            </a:extLst>
          </p:cNvPr>
          <p:cNvSpPr>
            <a:spLocks noGrp="1"/>
          </p:cNvSpPr>
          <p:nvPr>
            <p:ph idx="1"/>
          </p:nvPr>
        </p:nvSpPr>
        <p:spPr>
          <a:xfrm>
            <a:off x="0" y="5054887"/>
            <a:ext cx="12192000" cy="1629181"/>
          </a:xfrm>
        </p:spPr>
        <p:txBody>
          <a:bodyPr vert="horz" lIns="91440" tIns="45720" rIns="91440" bIns="45720" rtlCol="0" anchor="t">
            <a:normAutofit/>
          </a:bodyPr>
          <a:lstStyle/>
          <a:p>
            <a:pPr marL="0" indent="0" algn="ctr">
              <a:buNone/>
            </a:pPr>
            <a:r>
              <a:rPr lang="en" sz="2400" b="1">
                <a:solidFill>
                  <a:schemeClr val="accent2">
                    <a:lumMod val="50000"/>
                  </a:schemeClr>
                </a:solidFill>
                <a:latin typeface="Calibri"/>
                <a:ea typeface="Calibri"/>
                <a:cs typeface="Arial"/>
              </a:rPr>
              <a:t>If you haven’t received an email with registration information, please contact </a:t>
            </a:r>
            <a:r>
              <a:rPr lang="en-US" sz="2400" b="1">
                <a:solidFill>
                  <a:srgbClr val="222222"/>
                </a:solidFill>
                <a:latin typeface="Calibri"/>
                <a:ea typeface="Calibri"/>
                <a:cs typeface="Arial"/>
                <a:hlinkClick r:id="rId3"/>
              </a:rPr>
              <a:t>specialeducation@doe.mass.edu</a:t>
            </a:r>
            <a:r>
              <a:rPr lang="en" sz="2400" b="1">
                <a:solidFill>
                  <a:srgbClr val="222222"/>
                </a:solidFill>
                <a:latin typeface="Calibri"/>
                <a:ea typeface="Calibri"/>
                <a:cs typeface="Arial"/>
              </a:rPr>
              <a:t>. </a:t>
            </a:r>
          </a:p>
        </p:txBody>
      </p:sp>
    </p:spTree>
    <p:extLst>
      <p:ext uri="{BB962C8B-B14F-4D97-AF65-F5344CB8AC3E}">
        <p14:creationId xmlns:p14="http://schemas.microsoft.com/office/powerpoint/2010/main" val="274001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pPr algn="ctr"/>
            <a:r>
              <a:rPr lang="en-US" b="1">
                <a:latin typeface="Segoe UI"/>
                <a:ea typeface="Calibri"/>
                <a:cs typeface="Arial"/>
              </a:rPr>
              <a:t>Early Childhood (EC) Transition Collaborative Convenings</a:t>
            </a:r>
            <a:endParaRPr lang="en-US" b="1">
              <a:latin typeface="Segoe UI"/>
            </a:endParaRPr>
          </a:p>
        </p:txBody>
      </p:sp>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Segoe UI"/>
                <a:ea typeface="Calibri"/>
                <a:cs typeface="Arial"/>
              </a:rPr>
              <a:t>AnLar</a:t>
            </a:r>
            <a:r>
              <a:rPr lang="en-US" sz="2000">
                <a:latin typeface="Segoe UI"/>
                <a:ea typeface="Calibri"/>
                <a:cs typeface="Arial"/>
              </a:rPr>
              <a:t> is hosting several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latin typeface="Segoe UI"/>
            </a:endParaRPr>
          </a:p>
          <a:p>
            <a:endParaRPr lang="en-US" sz="2000">
              <a:latin typeface="Segoe UI"/>
              <a:ea typeface="Calibri"/>
            </a:endParaRPr>
          </a:p>
          <a:p>
            <a:r>
              <a:rPr lang="en" sz="2000" u="sng">
                <a:latin typeface="Segoe UI"/>
                <a:ea typeface="Calibri"/>
                <a:cs typeface="Arial"/>
                <a:hlinkClick r:id="rId3"/>
              </a:rPr>
              <a:t>Register here for January 15, 2025</a:t>
            </a:r>
            <a:r>
              <a:rPr lang="en" sz="2000">
                <a:latin typeface="Segoe UI"/>
                <a:ea typeface="Calibri"/>
                <a:cs typeface="Arial"/>
              </a:rPr>
              <a:t>, 11:00 - 12:30 PM: Streamlining the Referral Process </a:t>
            </a:r>
            <a:endParaRPr lang="en-US" sz="2000">
              <a:latin typeface="Segoe UI"/>
              <a:ea typeface="Calibri"/>
              <a:cs typeface="Arial"/>
            </a:endParaRPr>
          </a:p>
          <a:p>
            <a:r>
              <a:rPr lang="en" sz="2000" u="sng">
                <a:latin typeface="Segoe UI"/>
                <a:ea typeface="Calibri"/>
                <a:cs typeface="Arial"/>
                <a:hlinkClick r:id="rId4"/>
              </a:rPr>
              <a:t>Register here for March 13, 2025</a:t>
            </a:r>
            <a:r>
              <a:rPr lang="en" sz="2000">
                <a:latin typeface="Segoe UI"/>
                <a:ea typeface="Calibri"/>
                <a:cs typeface="Arial"/>
              </a:rPr>
              <a:t>, 2:00 - 3:30 PM: Transition Conference </a:t>
            </a:r>
            <a:endParaRPr lang="en-US" sz="2000">
              <a:latin typeface="Segoe UI"/>
              <a:ea typeface="Calibri"/>
              <a:cs typeface="Arial"/>
            </a:endParaRPr>
          </a:p>
          <a:p>
            <a:r>
              <a:rPr lang="en" sz="2000" u="sng">
                <a:latin typeface="Segoe UI"/>
                <a:ea typeface="Calibri"/>
                <a:cs typeface="Arial"/>
                <a:hlinkClick r:id="rId5"/>
              </a:rPr>
              <a:t>Register here for May 14, 2025</a:t>
            </a:r>
            <a:r>
              <a:rPr lang="en" sz="2000">
                <a:latin typeface="Segoe UI"/>
                <a:ea typeface="Calibri"/>
                <a:cs typeface="Arial"/>
              </a:rPr>
              <a:t>, 10:30 - 12:00 PM: Streamlining Data Collection</a:t>
            </a:r>
            <a:endParaRPr lang="en-US" sz="2000">
              <a:latin typeface="Segoe UI"/>
              <a:ea typeface="Calibri"/>
              <a:cs typeface="Arial"/>
            </a:endParaRPr>
          </a:p>
          <a:p>
            <a:endParaRPr lang="en-US">
              <a:latin typeface="Segoe UI"/>
            </a:endParaRPr>
          </a:p>
        </p:txBody>
      </p:sp>
    </p:spTree>
    <p:extLst>
      <p:ext uri="{BB962C8B-B14F-4D97-AF65-F5344CB8AC3E}">
        <p14:creationId xmlns:p14="http://schemas.microsoft.com/office/powerpoint/2010/main" val="23345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9ABF3-1828-286A-DB34-FCBDAF03631B}"/>
              </a:ext>
            </a:extLst>
          </p:cNvPr>
          <p:cNvSpPr>
            <a:spLocks noGrp="1"/>
          </p:cNvSpPr>
          <p:nvPr>
            <p:ph type="title"/>
          </p:nvPr>
        </p:nvSpPr>
        <p:spPr/>
        <p:txBody>
          <a:bodyPr/>
          <a:lstStyle/>
          <a:p>
            <a:pPr algn="ctr"/>
            <a:r>
              <a:rPr lang="en-US" b="1">
                <a:latin typeface="Segoe UI"/>
                <a:cs typeface="Arial"/>
              </a:rPr>
              <a:t>Section 504 Resources</a:t>
            </a:r>
          </a:p>
        </p:txBody>
      </p:sp>
      <p:sp>
        <p:nvSpPr>
          <p:cNvPr id="2" name="Content Placeholder 1">
            <a:extLst>
              <a:ext uri="{FF2B5EF4-FFF2-40B4-BE49-F238E27FC236}">
                <a16:creationId xmlns:a16="http://schemas.microsoft.com/office/drawing/2014/main" id="{A3FAB196-A889-0443-0070-6B15292B9359}"/>
              </a:ext>
            </a:extLst>
          </p:cNvPr>
          <p:cNvSpPr>
            <a:spLocks noGrp="1"/>
          </p:cNvSpPr>
          <p:nvPr>
            <p:ph idx="1"/>
          </p:nvPr>
        </p:nvSpPr>
        <p:spPr/>
        <p:txBody>
          <a:bodyPr vert="horz" lIns="91440" tIns="45720" rIns="91440" bIns="45720" rtlCol="0" anchor="t">
            <a:normAutofit/>
          </a:bodyPr>
          <a:lstStyle/>
          <a:p>
            <a:r>
              <a:rPr lang="en-US">
                <a:latin typeface="Segoe UI"/>
                <a:cs typeface="Arial"/>
              </a:rPr>
              <a:t>U.S. Department of Education’s Office for Civil Rights (OCR) has released various fact sheets regarding schools’ obligations under Section 504 of the Rehabilitation Act of 1973</a:t>
            </a:r>
          </a:p>
          <a:p>
            <a:pPr marL="0" indent="0">
              <a:buNone/>
            </a:pPr>
            <a:endParaRPr lang="en-US">
              <a:latin typeface="Segoe UI"/>
            </a:endParaRPr>
          </a:p>
          <a:p>
            <a:pPr lvl="1"/>
            <a:r>
              <a:rPr lang="en-US">
                <a:latin typeface="Segoe UI"/>
                <a:cs typeface="Arial"/>
                <a:hlinkClick r:id="rId3"/>
              </a:rPr>
              <a:t>Section 504 Protections for Students with Diabetes</a:t>
            </a:r>
            <a:endParaRPr lang="en-US">
              <a:latin typeface="Segoe UI"/>
              <a:cs typeface="Arial"/>
            </a:endParaRPr>
          </a:p>
          <a:p>
            <a:pPr lvl="1"/>
            <a:r>
              <a:rPr lang="en-US">
                <a:latin typeface="Segoe UI"/>
                <a:cs typeface="Arial"/>
                <a:hlinkClick r:id="rId4"/>
              </a:rPr>
              <a:t>Section 504 Protections for Students with Migraines</a:t>
            </a:r>
            <a:endParaRPr lang="en-US">
              <a:latin typeface="Segoe UI"/>
              <a:cs typeface="Arial"/>
            </a:endParaRPr>
          </a:p>
          <a:p>
            <a:pPr lvl="1"/>
            <a:r>
              <a:rPr lang="en-US">
                <a:latin typeface="Segoe UI"/>
                <a:cs typeface="Arial"/>
                <a:hlinkClick r:id="rId5"/>
              </a:rPr>
              <a:t>Section 504 Protections for Students with Narcolepsy</a:t>
            </a:r>
            <a:endParaRPr lang="en-US">
              <a:latin typeface="Segoe UI"/>
              <a:cs typeface="Arial"/>
            </a:endParaRPr>
          </a:p>
          <a:p>
            <a:pPr lvl="1"/>
            <a:endParaRPr lang="en-US">
              <a:latin typeface="Segoe UI"/>
            </a:endParaRPr>
          </a:p>
          <a:p>
            <a:r>
              <a:rPr lang="en-US">
                <a:latin typeface="Segoe UI"/>
                <a:cs typeface="Arial"/>
              </a:rPr>
              <a:t>Additional fact sheets are available on OCR’s </a:t>
            </a:r>
            <a:r>
              <a:rPr lang="en-US">
                <a:latin typeface="Segoe UI"/>
                <a:cs typeface="Arial"/>
                <a:hlinkClick r:id="rId6"/>
              </a:rPr>
              <a:t>website</a:t>
            </a:r>
            <a:endParaRPr lang="en-US">
              <a:latin typeface="Segoe UI"/>
              <a:cs typeface="Arial"/>
            </a:endParaRPr>
          </a:p>
          <a:p>
            <a:pPr lvl="1"/>
            <a:endParaRPr lang="en-US">
              <a:latin typeface="Segoe UI"/>
            </a:endParaRPr>
          </a:p>
        </p:txBody>
      </p:sp>
    </p:spTree>
    <p:extLst>
      <p:ext uri="{BB962C8B-B14F-4D97-AF65-F5344CB8AC3E}">
        <p14:creationId xmlns:p14="http://schemas.microsoft.com/office/powerpoint/2010/main" val="289558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800D3-0649-91B2-01F3-94D2EA6B73B6}"/>
              </a:ext>
            </a:extLst>
          </p:cNvPr>
          <p:cNvSpPr>
            <a:spLocks noGrp="1"/>
          </p:cNvSpPr>
          <p:nvPr>
            <p:ph type="title"/>
          </p:nvPr>
        </p:nvSpPr>
        <p:spPr/>
        <p:txBody>
          <a:bodyPr>
            <a:normAutofit/>
          </a:bodyPr>
          <a:lstStyle/>
          <a:p>
            <a:pPr algn="ctr"/>
            <a:r>
              <a:rPr lang="en-US" b="1">
                <a:latin typeface="Segoe UI"/>
                <a:cs typeface="Arial"/>
              </a:rPr>
              <a:t>Students in Out-of-District Placements</a:t>
            </a:r>
          </a:p>
        </p:txBody>
      </p:sp>
      <p:sp>
        <p:nvSpPr>
          <p:cNvPr id="2" name="Content Placeholder 1">
            <a:extLst>
              <a:ext uri="{FF2B5EF4-FFF2-40B4-BE49-F238E27FC236}">
                <a16:creationId xmlns:a16="http://schemas.microsoft.com/office/drawing/2014/main" id="{AEEFB1C2-FB8C-ECCF-9DF5-FC7C9CE08292}"/>
              </a:ext>
            </a:extLst>
          </p:cNvPr>
          <p:cNvSpPr>
            <a:spLocks noGrp="1"/>
          </p:cNvSpPr>
          <p:nvPr>
            <p:ph idx="1"/>
          </p:nvPr>
        </p:nvSpPr>
        <p:spPr>
          <a:xfrm>
            <a:off x="838199" y="2086984"/>
            <a:ext cx="10930467" cy="4246083"/>
          </a:xfrm>
        </p:spPr>
        <p:txBody>
          <a:bodyPr vert="horz" lIns="91440" tIns="45720" rIns="91440" bIns="45720" rtlCol="0" anchor="t">
            <a:normAutofit/>
          </a:bodyPr>
          <a:lstStyle/>
          <a:p>
            <a:r>
              <a:rPr lang="en-US">
                <a:latin typeface="Segoe UI"/>
                <a:cs typeface="Arial"/>
              </a:rPr>
              <a:t>Expect collaboration and coordination between school districts and out-of-district placements (e.g., approved private special education schools) to meet the needs of students.</a:t>
            </a:r>
          </a:p>
          <a:p>
            <a:r>
              <a:rPr lang="en-US">
                <a:latin typeface="Segoe UI"/>
                <a:cs typeface="Arial"/>
              </a:rPr>
              <a:t>The school district is required to monitor the provision of services to and the programs of individual students placed out-of-district. </a:t>
            </a:r>
          </a:p>
          <a:p>
            <a:r>
              <a:rPr lang="en-US">
                <a:latin typeface="Segoe UI"/>
                <a:cs typeface="Arial"/>
              </a:rPr>
              <a:t>Documentation of monitoring plans and all actual monitoring shall be placed in the files of every eligible student who has been placed out-of-district. </a:t>
            </a:r>
            <a:r>
              <a:rPr lang="en-US">
                <a:latin typeface="Segoe UI"/>
                <a:cs typeface="Arial"/>
                <a:hlinkClick r:id="rId3"/>
              </a:rPr>
              <a:t>603 CMR 28.06(3)(b)</a:t>
            </a:r>
            <a:r>
              <a:rPr lang="en-US">
                <a:latin typeface="Segoe UI"/>
                <a:cs typeface="Arial"/>
              </a:rPr>
              <a:t>.</a:t>
            </a:r>
          </a:p>
        </p:txBody>
      </p:sp>
    </p:spTree>
    <p:extLst>
      <p:ext uri="{BB962C8B-B14F-4D97-AF65-F5344CB8AC3E}">
        <p14:creationId xmlns:p14="http://schemas.microsoft.com/office/powerpoint/2010/main" val="225502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b="1">
                <a:solidFill>
                  <a:srgbClr val="FFFFFF"/>
                </a:solidFill>
                <a:latin typeface="Segoe UI"/>
                <a:cs typeface="Segoe UI"/>
              </a:rPr>
              <a:t>Today’s Agenda</a:t>
            </a:r>
            <a:endParaRPr lang="en-US" sz="5400" b="1"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a:t>New IEP Updates</a:t>
            </a:r>
          </a:p>
        </p:txBody>
      </p:sp>
    </p:spTree>
    <p:extLst>
      <p:ext uri="{BB962C8B-B14F-4D97-AF65-F5344CB8AC3E}">
        <p14:creationId xmlns:p14="http://schemas.microsoft.com/office/powerpoint/2010/main" val="495461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pPr algn="l"/>
            <a:r>
              <a:rPr lang="en-US">
                <a:solidFill>
                  <a:schemeClr val="bg1"/>
                </a:solidFill>
                <a:latin typeface="Segoe UI"/>
                <a:cs typeface="Arial"/>
              </a:rPr>
              <a:t>IEP Improvement Process Timeline</a:t>
            </a:r>
            <a:endParaRPr lang="ru-RU">
              <a:solidFill>
                <a:schemeClr val="bg1"/>
              </a:solidFill>
              <a:latin typeface="Segoe UI"/>
              <a:cs typeface="Arial"/>
            </a:endParaRPr>
          </a:p>
        </p:txBody>
      </p:sp>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9" y="22813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41656" y="2478673"/>
            <a:ext cx="1819332"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9310247" y="3176106"/>
            <a:ext cx="2388267" cy="450850"/>
          </a:xfrm>
        </p:spPr>
        <p:txBody>
          <a:bodyPr vert="horz" lIns="91440" tIns="45720" rIns="91440" bIns="45720" rtlCol="0" anchor="t">
            <a:noAutofit/>
          </a:bodyPr>
          <a:lstStyle/>
          <a:p>
            <a:r>
              <a:rPr lang="en-US" sz="2800">
                <a:solidFill>
                  <a:schemeClr val="accent1">
                    <a:lumMod val="75000"/>
                  </a:schemeClr>
                </a:solidFill>
                <a:cs typeface="Arial"/>
              </a:rPr>
              <a:t>Full Adoption Statewide</a:t>
            </a:r>
          </a:p>
          <a:p>
            <a:r>
              <a:rPr lang="en-US" sz="2800">
                <a:solidFill>
                  <a:schemeClr val="accent2"/>
                </a:solidFill>
                <a:cs typeface="Arial"/>
              </a:rPr>
              <a:t>Thanksgiving</a:t>
            </a:r>
            <a:endParaRPr lang="ru-RU" sz="2800">
              <a:solidFill>
                <a:schemeClr val="accent2"/>
              </a:solidFill>
              <a:cs typeface="Arial"/>
            </a:endParaRPr>
          </a:p>
        </p:txBody>
      </p:sp>
    </p:spTree>
    <p:extLst>
      <p:ext uri="{BB962C8B-B14F-4D97-AF65-F5344CB8AC3E}">
        <p14:creationId xmlns:p14="http://schemas.microsoft.com/office/powerpoint/2010/main" val="110222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244ECC6-E52C-A269-82B5-5320E658A048}"/>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4F4E0FEE-E42D-435A-A441-DBC63D7AFC28}" type="slidenum">
              <a:rPr lang="ru-RU" smtClean="0"/>
              <a:t>32</a:t>
            </a:fld>
            <a:endParaRPr lang="ru-RU"/>
          </a:p>
        </p:txBody>
      </p:sp>
      <p:sp>
        <p:nvSpPr>
          <p:cNvPr id="21" name="Title 20">
            <a:extLst>
              <a:ext uri="{FF2B5EF4-FFF2-40B4-BE49-F238E27FC236}">
                <a16:creationId xmlns:a16="http://schemas.microsoft.com/office/drawing/2014/main" id="{524DC9F2-8446-3F0C-CF43-D259BD0667F6}"/>
              </a:ext>
            </a:extLst>
          </p:cNvPr>
          <p:cNvSpPr>
            <a:spLocks noGrp="1"/>
          </p:cNvSpPr>
          <p:nvPr>
            <p:ph type="title"/>
          </p:nvPr>
        </p:nvSpPr>
        <p:spPr/>
        <p:txBody>
          <a:bodyPr/>
          <a:lstStyle/>
          <a:p>
            <a:r>
              <a:rPr lang="en-US" b="1">
                <a:latin typeface="Segoe UI"/>
                <a:cs typeface="Arial"/>
              </a:rPr>
              <a:t>Continued Support for the New IEP</a:t>
            </a:r>
          </a:p>
        </p:txBody>
      </p:sp>
      <p:sp>
        <p:nvSpPr>
          <p:cNvPr id="22" name="Content Placeholder 21">
            <a:extLst>
              <a:ext uri="{FF2B5EF4-FFF2-40B4-BE49-F238E27FC236}">
                <a16:creationId xmlns:a16="http://schemas.microsoft.com/office/drawing/2014/main" id="{51C4FFE0-6A08-A1F7-789D-7B6749EA525E}"/>
              </a:ext>
            </a:extLst>
          </p:cNvPr>
          <p:cNvSpPr>
            <a:spLocks noGrp="1"/>
          </p:cNvSpPr>
          <p:nvPr>
            <p:ph idx="1"/>
          </p:nvPr>
        </p:nvSpPr>
        <p:spPr/>
        <p:txBody>
          <a:bodyPr vert="horz" lIns="91440" tIns="45720" rIns="91440" bIns="45720" rtlCol="0" anchor="t">
            <a:normAutofit/>
          </a:bodyPr>
          <a:lstStyle/>
          <a:p>
            <a:r>
              <a:rPr lang="en-US">
                <a:latin typeface="Segoe UI"/>
                <a:cs typeface="Arial"/>
              </a:rPr>
              <a:t>FY2025 IEP Grant (Fund Code 274)</a:t>
            </a:r>
          </a:p>
          <a:p>
            <a:r>
              <a:rPr lang="en-US">
                <a:latin typeface="Segoe UI"/>
                <a:cs typeface="Arial"/>
              </a:rPr>
              <a:t>Contract Awarded for:</a:t>
            </a:r>
          </a:p>
          <a:p>
            <a:pPr lvl="1"/>
            <a:r>
              <a:rPr lang="en-US">
                <a:latin typeface="Segoe UI"/>
                <a:cs typeface="Arial"/>
              </a:rPr>
              <a:t>Professional Development</a:t>
            </a:r>
          </a:p>
          <a:p>
            <a:pPr lvl="1"/>
            <a:r>
              <a:rPr lang="en-US">
                <a:latin typeface="Segoe UI"/>
                <a:cs typeface="Arial"/>
              </a:rPr>
              <a:t>Technical Assistance</a:t>
            </a:r>
          </a:p>
          <a:p>
            <a:pPr lvl="1"/>
            <a:r>
              <a:rPr lang="en-US">
                <a:latin typeface="Segoe UI"/>
                <a:cs typeface="Arial"/>
              </a:rPr>
              <a:t>Family Resources</a:t>
            </a:r>
          </a:p>
          <a:p>
            <a:pPr lvl="1"/>
            <a:r>
              <a:rPr lang="en-US">
                <a:latin typeface="Segoe UI"/>
                <a:cs typeface="Arial"/>
              </a:rPr>
              <a:t>Additional IEP Forms</a:t>
            </a:r>
          </a:p>
          <a:p>
            <a:pPr lvl="1"/>
            <a:endParaRPr lang="en-US">
              <a:latin typeface="Segoe UI"/>
            </a:endParaRPr>
          </a:p>
          <a:p>
            <a:endParaRPr lang="en-US">
              <a:latin typeface="Segoe UI"/>
            </a:endParaRPr>
          </a:p>
        </p:txBody>
      </p:sp>
    </p:spTree>
    <p:extLst>
      <p:ext uri="{BB962C8B-B14F-4D97-AF65-F5344CB8AC3E}">
        <p14:creationId xmlns:p14="http://schemas.microsoft.com/office/powerpoint/2010/main" val="1034569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722475" y="1594884"/>
            <a:ext cx="8569842" cy="2923953"/>
          </a:xfrm>
        </p:spPr>
        <p:txBody>
          <a:bodyPr vert="horz" lIns="91440" tIns="45720" rIns="91440" bIns="45720" rtlCol="0" anchor="t">
            <a:normAutofit fontScale="90000"/>
          </a:bodyPr>
          <a:lstStyle/>
          <a:p>
            <a:pPr algn="ctr"/>
            <a:r>
              <a:rPr lang="en-US" sz="8000" b="1">
                <a:solidFill>
                  <a:schemeClr val="accent1"/>
                </a:solidFill>
                <a:latin typeface="Segoe UI"/>
                <a:cs typeface="Segoe UI"/>
              </a:rPr>
              <a:t>Polls for Special Education Leaders</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208276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dirty="0">
                <a:latin typeface="Segoe UI"/>
                <a:cs typeface="Arial"/>
              </a:rPr>
              <a:t>Information for Special Education Leaders</a:t>
            </a:r>
            <a:endParaRPr lang="en-US" b="1" dirty="0">
              <a:latin typeface="Segoe U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Autofit/>
          </a:bodyPr>
          <a:lstStyle/>
          <a:p>
            <a:pPr algn="ctr"/>
            <a:r>
              <a:rPr lang="en-US" b="1">
                <a:latin typeface="Segoe UI"/>
                <a:cs typeface="Segoe UI"/>
              </a:rPr>
              <a:t>Special Education</a:t>
            </a:r>
            <a:r>
              <a:rPr lang="en-US" b="1" kern="1200">
                <a:effectLst/>
                <a:latin typeface="Segoe UI"/>
                <a:cs typeface="Segoe UI"/>
              </a:rPr>
              <a:t> Leaders Meetings</a:t>
            </a:r>
            <a:br>
              <a:rPr lang="en-US" b="1" kern="1200">
                <a:effectLst/>
                <a:latin typeface="Segoe UI"/>
                <a:cs typeface="+mj-cs"/>
              </a:rPr>
            </a:br>
            <a:r>
              <a:rPr lang="en-US" b="1">
                <a:effectLst/>
                <a:latin typeface="Segoe UI"/>
                <a:cs typeface="Arial"/>
              </a:rPr>
              <a:t>2024-2025 </a:t>
            </a:r>
            <a:endParaRPr lang="en-US" kern="1200">
              <a:latin typeface="Segoe UI"/>
              <a:cs typeface="Arial"/>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1064" y="2129883"/>
            <a:ext cx="10877424" cy="4410766"/>
          </a:xfrm>
          <a:prstGeom prst="rect">
            <a:avLst/>
          </a:prstGeom>
        </p:spPr>
        <p:txBody>
          <a:bodyPr vert="horz" lIns="91440" tIns="45720" rIns="91440" bIns="45720" rtlCol="0" anchor="ctr">
            <a:normAutofit/>
          </a:bodyPr>
          <a:lstStyle/>
          <a:p>
            <a:pPr marL="0" lvl="1" algn="ctr">
              <a:lnSpc>
                <a:spcPct val="90000"/>
              </a:lnSpc>
              <a:spcAft>
                <a:spcPts val="600"/>
              </a:spcAft>
            </a:pPr>
            <a:endParaRPr lang="en-US" sz="2400">
              <a:latin typeface="Segoe UI"/>
              <a:ea typeface="Calibri"/>
              <a:cs typeface="Calibri"/>
            </a:endParaRPr>
          </a:p>
          <a:p>
            <a:pPr marL="0" lvl="1" algn="ctr">
              <a:lnSpc>
                <a:spcPct val="90000"/>
              </a:lnSpc>
              <a:spcAft>
                <a:spcPts val="600"/>
              </a:spcAft>
            </a:pPr>
            <a:r>
              <a:rPr lang="en-US" sz="2400">
                <a:latin typeface="Segoe UI"/>
                <a:cs typeface="Segoe UI"/>
              </a:rPr>
              <a:t>January 17,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February 14,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March 14, 2025 		</a:t>
            </a:r>
            <a:r>
              <a:rPr lang="en-US" sz="2400">
                <a:effectLst/>
                <a:latin typeface="Segoe UI"/>
                <a:cs typeface="Segoe UI"/>
              </a:rPr>
              <a:t>11:00-12:00</a:t>
            </a:r>
            <a:endParaRPr lang="en-US" sz="2400">
              <a:latin typeface="Segoe UI"/>
              <a:ea typeface="Calibri"/>
              <a:cs typeface="Segoe UI"/>
            </a:endParaRPr>
          </a:p>
          <a:p>
            <a:pPr marL="0" marR="0" lvl="1" indent="0" algn="ctr">
              <a:lnSpc>
                <a:spcPct val="90000"/>
              </a:lnSpc>
              <a:spcBef>
                <a:spcPts val="0"/>
              </a:spcBef>
              <a:spcAft>
                <a:spcPts val="600"/>
              </a:spcAft>
              <a:buNone/>
            </a:pPr>
            <a:r>
              <a:rPr lang="en-US" sz="2400">
                <a:latin typeface="Segoe UI"/>
                <a:cs typeface="Segoe UI"/>
              </a:rPr>
              <a:t>April 18, 2025		</a:t>
            </a:r>
            <a:r>
              <a:rPr lang="en-US" sz="2400">
                <a:effectLst/>
                <a:latin typeface="Segoe UI"/>
                <a:cs typeface="Segoe UI"/>
              </a:rPr>
              <a:t>11:00-12:00</a:t>
            </a:r>
            <a:endParaRPr lang="en-US" sz="2400">
              <a:effectLst/>
              <a:latin typeface="Segoe UI"/>
              <a:ea typeface="Calibri"/>
              <a:cs typeface="Segoe UI"/>
            </a:endParaRPr>
          </a:p>
          <a:p>
            <a:pPr marL="0" lvl="1" algn="ctr">
              <a:lnSpc>
                <a:spcPct val="90000"/>
              </a:lnSpc>
              <a:spcAft>
                <a:spcPts val="600"/>
              </a:spcAft>
            </a:pPr>
            <a:r>
              <a:rPr lang="en-US" sz="2400">
                <a:latin typeface="Segoe UI"/>
                <a:cs typeface="Segoe UI"/>
              </a:rPr>
              <a:t>May 16,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June 13, 2025 		</a:t>
            </a:r>
            <a:r>
              <a:rPr lang="en-US" sz="2400">
                <a:effectLst/>
                <a:latin typeface="Segoe UI"/>
                <a:cs typeface="Segoe UI"/>
              </a:rPr>
              <a:t>11:00-12:00</a:t>
            </a:r>
          </a:p>
          <a:p>
            <a:pPr marL="0" lvl="1">
              <a:lnSpc>
                <a:spcPct val="90000"/>
              </a:lnSpc>
              <a:spcAft>
                <a:spcPts val="600"/>
              </a:spcAft>
            </a:pPr>
            <a:endParaRPr lang="en-US" sz="2000">
              <a:latin typeface="Segoe UI"/>
              <a:cs typeface="Segoe UI"/>
            </a:endParaRPr>
          </a:p>
        </p:txBody>
      </p:sp>
    </p:spTree>
    <p:extLst>
      <p:ext uri="{BB962C8B-B14F-4D97-AF65-F5344CB8AC3E}">
        <p14:creationId xmlns:p14="http://schemas.microsoft.com/office/powerpoint/2010/main" val="3967293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dirty="0"/>
              <a:t>General Supervision</a:t>
            </a:r>
          </a:p>
        </p:txBody>
      </p:sp>
    </p:spTree>
    <p:extLst>
      <p:ext uri="{BB962C8B-B14F-4D97-AF65-F5344CB8AC3E}">
        <p14:creationId xmlns:p14="http://schemas.microsoft.com/office/powerpoint/2010/main" val="232331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6"/>
                </a:solidFill>
                <a:effectLst/>
                <a:uLnTx/>
                <a:uFillTx/>
                <a:latin typeface="Segoe UI"/>
                <a:ea typeface="+mn-lt"/>
                <a:cs typeface="+mn-lt"/>
              </a:rPr>
              <a:t>Components of General Supervision</a:t>
            </a:r>
            <a:endParaRPr kumimoji="0" lang="en-US" sz="4400" b="1" i="0" u="none" strike="noStrike" kern="1200" cap="none" spc="0" normalizeH="0" baseline="0" noProof="0" dirty="0">
              <a:ln>
                <a:noFill/>
              </a:ln>
              <a:solidFill>
                <a:schemeClr val="accent6"/>
              </a:solidFill>
              <a:effectLst/>
              <a:uLnTx/>
              <a:uFillTx/>
              <a:latin typeface="Segoe UI"/>
              <a:ea typeface="+mn-ea"/>
              <a:cs typeface="+mn-cs"/>
            </a:endParaRPr>
          </a:p>
        </p:txBody>
      </p:sp>
      <p:pic>
        <p:nvPicPr>
          <p:cNvPr id="2" name="Picture 1" descr="The eight components of general supervision.&#10;Fiscal Management&#10;Integrated Monitoring &#10;Sustaining Compliance &amp; Improvement&#10;Implementation of Policies and Procedures&#10;Technical Assistance &amp; Professional Development&#10;Dispute Resolution&#10;Data&#10;SPP/APR">
            <a:extLst>
              <a:ext uri="{FF2B5EF4-FFF2-40B4-BE49-F238E27FC236}">
                <a16:creationId xmlns:a16="http://schemas.microsoft.com/office/drawing/2014/main" id="{042D605E-BB70-B627-9415-3E3387ADEFE7}"/>
              </a:ext>
            </a:extLst>
          </p:cNvPr>
          <p:cNvPicPr>
            <a:picLocks noChangeAspect="1"/>
          </p:cNvPicPr>
          <p:nvPr/>
        </p:nvPicPr>
        <p:blipFill>
          <a:blip r:embed="rId2"/>
          <a:stretch>
            <a:fillRect/>
          </a:stretch>
        </p:blipFill>
        <p:spPr>
          <a:xfrm>
            <a:off x="588409" y="1548813"/>
            <a:ext cx="10943615" cy="4205976"/>
          </a:xfrm>
          <a:prstGeom prst="rect">
            <a:avLst/>
          </a:prstGeom>
        </p:spPr>
      </p:pic>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DAED242-9598-DA0F-8227-6DBE57E07883}"/>
              </a:ext>
            </a:extLst>
          </p:cNvPr>
          <p:cNvSpPr>
            <a:spLocks noGrp="1"/>
          </p:cNvSpPr>
          <p:nvPr>
            <p:ph type="title" idx="4294967295"/>
          </p:nvPr>
        </p:nvSpPr>
        <p:spPr>
          <a:xfrm>
            <a:off x="576263" y="1327150"/>
            <a:ext cx="3932237" cy="4332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Segoe UI"/>
                <a:ea typeface="Calibri"/>
                <a:cs typeface="Arial"/>
              </a:rPr>
              <a:t>Office of Special Education Programs (OSEP)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Segoe UI"/>
              <a:ea typeface="Calibri"/>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Segoe UI"/>
                <a:ea typeface="Calibri"/>
                <a:cs typeface="Arial"/>
              </a:rPr>
              <a:t>Differentiated Monitoring System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Segoe UI"/>
              <a:ea typeface="Calibri"/>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Segoe UI"/>
                <a:ea typeface="Calibri"/>
                <a:cs typeface="Arial"/>
              </a:rPr>
              <a:t>December 2025</a:t>
            </a:r>
          </a:p>
        </p:txBody>
      </p:sp>
      <p:pic>
        <p:nvPicPr>
          <p:cNvPr id="5" name="Picture 4" descr="DMS December Engagement timeline visual.&#10;1. Notification Letter--October&#10;Letter identifying your cohort assignment two years before DMS monitoring&#10;2. DMS Kick-Off Call--October&#10;One year after notification OSEP will have a call to identify engagement month&#10;3. DMS Update and Review Call--June&#10;Quick review with OSEP and set up dates for other calls&#10;4. Discovery--July&#10;Call with OSEP to review the document request and provide access to external Sharepoint&#10;5. State Overview--August&#10;Call with OSEP to describe state structure&#10;6. OSEP Preparations&#10;7. State Preparations&#10;8. Engagement Visit--December&#10;9. Monitoring Report&#10;Generally 120 days after the end of the Engagement month depending on complexity of issues&#10;10. Close-Out&#10;Using the date of the monitoring report:&#10;-6 month status letter&#10;-1 year close-out or additional actions required&#10;">
            <a:extLst>
              <a:ext uri="{FF2B5EF4-FFF2-40B4-BE49-F238E27FC236}">
                <a16:creationId xmlns:a16="http://schemas.microsoft.com/office/drawing/2014/main" id="{679987D1-0375-D33A-3950-8551A7C4E517}"/>
              </a:ext>
            </a:extLst>
          </p:cNvPr>
          <p:cNvPicPr>
            <a:picLocks noChangeAspect="1"/>
          </p:cNvPicPr>
          <p:nvPr/>
        </p:nvPicPr>
        <p:blipFill>
          <a:blip r:embed="rId2"/>
          <a:stretch>
            <a:fillRect/>
          </a:stretch>
        </p:blipFill>
        <p:spPr>
          <a:xfrm>
            <a:off x="5183188" y="1325689"/>
            <a:ext cx="6172200" cy="4197096"/>
          </a:xfrm>
          <a:prstGeom prst="rect">
            <a:avLst/>
          </a:prstGeom>
          <a:noFill/>
        </p:spPr>
      </p:pic>
    </p:spTree>
    <p:extLst>
      <p:ext uri="{BB962C8B-B14F-4D97-AF65-F5344CB8AC3E}">
        <p14:creationId xmlns:p14="http://schemas.microsoft.com/office/powerpoint/2010/main" val="383664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a:latin typeface="Segoe UI"/>
                <a:cs typeface="Arial"/>
              </a:rPr>
              <a:t>Special Education Priorities</a:t>
            </a:r>
            <a:br>
              <a:rPr lang="en-US" sz="3600" b="1">
                <a:latin typeface="Segoe UI"/>
                <a:cs typeface="Arial"/>
              </a:rPr>
            </a:br>
            <a:r>
              <a:rPr lang="en-US" sz="3600" b="1">
                <a:latin typeface="Segoe UI"/>
                <a:cs typeface="Arial"/>
              </a:rPr>
              <a:t>2024-2025</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dirty="0"/>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3B76C-150F-2226-FD38-79330B11FCFC}"/>
              </a:ext>
            </a:extLst>
          </p:cNvPr>
          <p:cNvSpPr>
            <a:spLocks noGrp="1"/>
          </p:cNvSpPr>
          <p:nvPr>
            <p:ph type="title"/>
          </p:nvPr>
        </p:nvSpPr>
        <p:spPr/>
        <p:txBody>
          <a:bodyPr/>
          <a:lstStyle/>
          <a:p>
            <a:pPr algn="ctr"/>
            <a:r>
              <a:rPr lang="en-US" b="1" dirty="0">
                <a:latin typeface="Segoe UI"/>
                <a:cs typeface="Arial"/>
              </a:rPr>
              <a:t>DESE Special Education Leadership</a:t>
            </a:r>
          </a:p>
        </p:txBody>
      </p:sp>
      <p:sp>
        <p:nvSpPr>
          <p:cNvPr id="5" name="TextBox 4">
            <a:extLst>
              <a:ext uri="{FF2B5EF4-FFF2-40B4-BE49-F238E27FC236}">
                <a16:creationId xmlns:a16="http://schemas.microsoft.com/office/drawing/2014/main" id="{DBF02708-097E-FD49-139D-2F41460B03AD}"/>
              </a:ext>
            </a:extLst>
          </p:cNvPr>
          <p:cNvSpPr txBox="1"/>
          <p:nvPr/>
        </p:nvSpPr>
        <p:spPr>
          <a:xfrm>
            <a:off x="1422400" y="1917700"/>
            <a:ext cx="9194800" cy="738664"/>
          </a:xfrm>
          <a:prstGeom prst="rect">
            <a:avLst/>
          </a:prstGeom>
          <a:noFill/>
        </p:spPr>
        <p:txBody>
          <a:bodyPr wrap="square" lIns="91440" tIns="45720" rIns="91440" bIns="45720" rtlCol="0" anchor="t">
            <a:spAutoFit/>
          </a:bodyPr>
          <a:lstStyle/>
          <a:p>
            <a:pPr algn="ctr"/>
            <a:r>
              <a:rPr lang="en-US" sz="2100">
                <a:latin typeface="Segoe UI"/>
                <a:ea typeface="Calibri"/>
                <a:cs typeface="Arial"/>
              </a:rPr>
              <a:t>Iraida J. Alvarez, Acting Executive Director of Special Education </a:t>
            </a:r>
            <a:endParaRPr lang="en-US" sz="2100">
              <a:latin typeface="Segoe UI"/>
              <a:ea typeface="Calibri"/>
              <a:cs typeface="Arial" panose="020B0604020202020204" pitchFamily="34" charset="0"/>
            </a:endParaRPr>
          </a:p>
          <a:p>
            <a:pPr marL="0" lvl="0" indent="0" algn="ctr">
              <a:buNone/>
            </a:pPr>
            <a:r>
              <a:rPr lang="en-US" sz="2100">
                <a:latin typeface="Segoe UI"/>
                <a:ea typeface="Calibri"/>
                <a:cs typeface="Arial"/>
              </a:rPr>
              <a:t>Jamie Camacho, Acting State Director of Special Education</a:t>
            </a:r>
          </a:p>
        </p:txBody>
      </p:sp>
      <p:sp>
        <p:nvSpPr>
          <p:cNvPr id="2" name="Content Placeholder 1">
            <a:extLst>
              <a:ext uri="{FF2B5EF4-FFF2-40B4-BE49-F238E27FC236}">
                <a16:creationId xmlns:a16="http://schemas.microsoft.com/office/drawing/2014/main" id="{96524702-E790-0B2E-F374-57BD9A79C0A6}"/>
              </a:ext>
            </a:extLst>
          </p:cNvPr>
          <p:cNvSpPr>
            <a:spLocks noGrp="1"/>
          </p:cNvSpPr>
          <p:nvPr>
            <p:ph sz="half" idx="1"/>
          </p:nvPr>
        </p:nvSpPr>
        <p:spPr>
          <a:xfrm>
            <a:off x="292100" y="2959100"/>
            <a:ext cx="5727700" cy="3217863"/>
          </a:xfrm>
        </p:spPr>
        <p:txBody>
          <a:bodyPr vert="horz" lIns="91440" tIns="45720" rIns="91440" bIns="45720" rtlCol="0" anchor="t">
            <a:normAutofit/>
          </a:bodyPr>
          <a:lstStyle/>
          <a:p>
            <a:pPr marL="0" lvl="0" indent="0">
              <a:buNone/>
            </a:pPr>
            <a:r>
              <a:rPr lang="en-US" sz="2000" b="1">
                <a:latin typeface="Segoe UI"/>
                <a:ea typeface="Calibri"/>
                <a:cs typeface="Arial"/>
              </a:rPr>
              <a:t>Office of Approved Special Education Schools </a:t>
            </a:r>
          </a:p>
          <a:p>
            <a:r>
              <a:rPr lang="en-US" sz="2000">
                <a:latin typeface="Segoe UI"/>
                <a:ea typeface="Calibri"/>
                <a:cs typeface="Arial"/>
              </a:rPr>
              <a:t>Jannelle Roberts, Director</a:t>
            </a:r>
          </a:p>
          <a:p>
            <a:pPr marL="0" lvl="0" indent="0">
              <a:buNone/>
            </a:pPr>
            <a:r>
              <a:rPr lang="en-US" sz="2000" b="1">
                <a:latin typeface="Segoe UI"/>
                <a:ea typeface="Calibri"/>
                <a:cs typeface="Arial"/>
              </a:rPr>
              <a:t>Special Education Planning and Policy Development</a:t>
            </a:r>
          </a:p>
          <a:p>
            <a:r>
              <a:rPr lang="en-US" sz="2000">
                <a:latin typeface="Segoe UI"/>
                <a:ea typeface="Calibri"/>
                <a:cs typeface="Arial"/>
              </a:rPr>
              <a:t>Jamie Camacho, Director</a:t>
            </a:r>
          </a:p>
          <a:p>
            <a:r>
              <a:rPr lang="en-US" sz="2000">
                <a:latin typeface="Segoe UI"/>
                <a:ea typeface="Calibri"/>
                <a:cs typeface="Arial"/>
              </a:rPr>
              <a:t>Patrick Fitzgerald, Assistant Director</a:t>
            </a:r>
          </a:p>
          <a:p>
            <a:r>
              <a:rPr lang="en-US" sz="2000">
                <a:latin typeface="Segoe UI"/>
                <a:ea typeface="Calibri"/>
                <a:cs typeface="Arial"/>
              </a:rPr>
              <a:t>Theresa Senio, Assistant Director</a:t>
            </a:r>
          </a:p>
          <a:p>
            <a:pPr marL="0" indent="0">
              <a:buNone/>
            </a:pPr>
            <a:endParaRPr lang="en-US" sz="2100">
              <a:latin typeface="Segoe UI"/>
              <a:ea typeface="Calibri"/>
            </a:endParaRPr>
          </a:p>
          <a:p>
            <a:endParaRPr lang="en-US">
              <a:latin typeface="Segoe UI"/>
              <a:ea typeface="Calibri"/>
            </a:endParaRPr>
          </a:p>
        </p:txBody>
      </p:sp>
      <p:sp>
        <p:nvSpPr>
          <p:cNvPr id="4" name="Content Placeholder 3">
            <a:extLst>
              <a:ext uri="{FF2B5EF4-FFF2-40B4-BE49-F238E27FC236}">
                <a16:creationId xmlns:a16="http://schemas.microsoft.com/office/drawing/2014/main" id="{E034586C-D352-81B2-5D4A-0316F7424E26}"/>
              </a:ext>
            </a:extLst>
          </p:cNvPr>
          <p:cNvSpPr>
            <a:spLocks noGrp="1"/>
          </p:cNvSpPr>
          <p:nvPr>
            <p:ph sz="half" idx="2"/>
          </p:nvPr>
        </p:nvSpPr>
        <p:spPr>
          <a:xfrm>
            <a:off x="6019800" y="2959100"/>
            <a:ext cx="5626100" cy="3217863"/>
          </a:xfrm>
        </p:spPr>
        <p:txBody>
          <a:bodyPr vert="horz" lIns="91440" tIns="45720" rIns="91440" bIns="45720" rtlCol="0" anchor="t">
            <a:normAutofit/>
          </a:bodyPr>
          <a:lstStyle/>
          <a:p>
            <a:pPr marL="0" lvl="0" indent="0">
              <a:buNone/>
            </a:pPr>
            <a:r>
              <a:rPr lang="en-US" sz="2000" b="1">
                <a:latin typeface="Segoe UI"/>
                <a:ea typeface="Calibri"/>
                <a:cs typeface="Arial"/>
              </a:rPr>
              <a:t>Office of Public School Monitoring</a:t>
            </a:r>
          </a:p>
          <a:p>
            <a:r>
              <a:rPr lang="en-US" sz="2000">
                <a:latin typeface="Segoe UI"/>
                <a:ea typeface="Calibri"/>
                <a:cs typeface="Arial"/>
              </a:rPr>
              <a:t>Vani Rastogi-Kelly, Director</a:t>
            </a:r>
          </a:p>
          <a:p>
            <a:r>
              <a:rPr lang="en-US" sz="2000">
                <a:latin typeface="Segoe UI"/>
                <a:ea typeface="Calibri"/>
                <a:cs typeface="Arial"/>
              </a:rPr>
              <a:t>Amy Paulin, Assistant Director</a:t>
            </a:r>
          </a:p>
          <a:p>
            <a:pPr marL="0" lvl="0" indent="0">
              <a:buNone/>
            </a:pPr>
            <a:r>
              <a:rPr lang="en-US" sz="2000" b="1">
                <a:latin typeface="Segoe UI"/>
                <a:ea typeface="Calibri"/>
                <a:cs typeface="Arial"/>
              </a:rPr>
              <a:t>Office of Problem Resolution System</a:t>
            </a:r>
          </a:p>
          <a:p>
            <a:r>
              <a:rPr lang="en-US" sz="2000">
                <a:latin typeface="Segoe UI"/>
                <a:ea typeface="Calibri"/>
                <a:cs typeface="Arial"/>
              </a:rPr>
              <a:t>Vacant, Director</a:t>
            </a:r>
          </a:p>
          <a:p>
            <a:r>
              <a:rPr lang="en-US" sz="2000">
                <a:latin typeface="Segoe UI"/>
                <a:ea typeface="Calibri"/>
                <a:cs typeface="Arial"/>
              </a:rPr>
              <a:t>Kelsey LoDuca-Towne, Acting Director</a:t>
            </a:r>
          </a:p>
          <a:p>
            <a:pPr marL="0" lvl="0" indent="0">
              <a:buNone/>
            </a:pPr>
            <a:r>
              <a:rPr lang="en-US" sz="2000" b="1">
                <a:latin typeface="Segoe UI"/>
                <a:ea typeface="Calibri"/>
                <a:cs typeface="Arial"/>
              </a:rPr>
              <a:t>Special Education in Institutional Settings</a:t>
            </a:r>
          </a:p>
          <a:p>
            <a:r>
              <a:rPr lang="en-US" sz="2000">
                <a:latin typeface="Segoe UI"/>
                <a:ea typeface="Calibri"/>
                <a:cs typeface="Arial"/>
              </a:rPr>
              <a:t>Shawn Connelly, Director</a:t>
            </a:r>
          </a:p>
          <a:p>
            <a:endParaRPr lang="en-US">
              <a:latin typeface="Segoe UI"/>
              <a:ea typeface="Calibri"/>
            </a:endParaRPr>
          </a:p>
        </p:txBody>
      </p:sp>
    </p:spTree>
    <p:extLst>
      <p:ext uri="{BB962C8B-B14F-4D97-AF65-F5344CB8AC3E}">
        <p14:creationId xmlns:p14="http://schemas.microsoft.com/office/powerpoint/2010/main" val="2447511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6cc6ac48-9972-4fdd-8495-0ab5ba7fdac9"/>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c7223b7f-d29a-40a7-89e9-7fcbaea795a5"/>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TotalTime>
  <Words>1921</Words>
  <Application>Microsoft Office PowerPoint</Application>
  <PresentationFormat>Widescreen</PresentationFormat>
  <Paragraphs>262</Paragraphs>
  <Slides>36</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Segoe</vt:lpstr>
      <vt:lpstr>Aptos</vt:lpstr>
      <vt:lpstr>Arial</vt:lpstr>
      <vt:lpstr>Bahnschrift</vt:lpstr>
      <vt:lpstr>Calibri</vt:lpstr>
      <vt:lpstr>Courier New</vt:lpstr>
      <vt:lpstr>Segoe UI</vt:lpstr>
      <vt:lpstr>Segoe UI Semibold</vt:lpstr>
      <vt:lpstr>Wingdings</vt:lpstr>
      <vt:lpstr>Office Theme</vt:lpstr>
      <vt:lpstr>1_Office Theme</vt:lpstr>
      <vt:lpstr>Special Education         Leaders Meeting </vt:lpstr>
      <vt:lpstr>Our Commonwealth’s Educational Vision  for All Students</vt:lpstr>
      <vt:lpstr>Today’s Agenda</vt:lpstr>
      <vt:lpstr>General Supervision</vt:lpstr>
      <vt:lpstr>Components of General Supervision</vt:lpstr>
      <vt:lpstr>Office of Special Education Programs (OSEP)  Differentiated Monitoring System  December 2025</vt:lpstr>
      <vt:lpstr>Special Education Priorities 2024-2025</vt:lpstr>
      <vt:lpstr>Special Education Updates</vt:lpstr>
      <vt:lpstr>DESE Special Education Leadership</vt:lpstr>
      <vt:lpstr>State Agency Collaboration</vt:lpstr>
      <vt:lpstr>DDS, DESE and the T22 Process                             December 13, 2024 </vt:lpstr>
      <vt:lpstr>Why does the 688 Process matter?  </vt:lpstr>
      <vt:lpstr>DDS continues to see an increase with those turning 22 (1,475 in FY25)  </vt:lpstr>
      <vt:lpstr>DDS continues to benefit from the turning 22 budgetary support from the Governor and Legislature </vt:lpstr>
      <vt:lpstr>Internal/External Meetings </vt:lpstr>
      <vt:lpstr>Contact  </vt:lpstr>
      <vt:lpstr>DESE Updates </vt:lpstr>
      <vt:lpstr>Website Survey Due 1/1/2025</vt:lpstr>
      <vt:lpstr> MCAS-Alt Updates </vt:lpstr>
      <vt:lpstr>IDEA: Grants Expired September 30, 2024</vt:lpstr>
      <vt:lpstr>IDEA: Grants Management</vt:lpstr>
      <vt:lpstr>IDEA: Fiscal Monitoring &amp; Auditing</vt:lpstr>
      <vt:lpstr>Excess Cost 34 CFR 300.16 &amp; 300.202</vt:lpstr>
      <vt:lpstr>Child Count &amp; Record Keeping: Parentally-Placed Private and Home School Children</vt:lpstr>
      <vt:lpstr>Required Reporting for CCEIS</vt:lpstr>
      <vt:lpstr>Save the Convening Dates and  Register ASAP!</vt:lpstr>
      <vt:lpstr>Early Childhood (EC) Transition Collaborative Convenings</vt:lpstr>
      <vt:lpstr>Section 504 Resources</vt:lpstr>
      <vt:lpstr>Students in Out-of-District Placements</vt:lpstr>
      <vt:lpstr>New IEP Updates</vt:lpstr>
      <vt:lpstr>IEP Improvement Process Timeline</vt:lpstr>
      <vt:lpstr>Continued Support for the New IEP</vt:lpstr>
      <vt:lpstr>Polls for Special Education Leaders</vt:lpstr>
      <vt:lpstr>Information for Special Education Leaders</vt:lpstr>
      <vt:lpstr>Special Education Leaders Meetings 2024-2025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December 13, 2024</dc:title>
  <dc:creator>DESE</dc:creator>
  <cp:lastModifiedBy>Zou, Dong (EOE)</cp:lastModifiedBy>
  <cp:revision>6</cp:revision>
  <dcterms:created xsi:type="dcterms:W3CDTF">2022-10-11T20:32:22Z</dcterms:created>
  <dcterms:modified xsi:type="dcterms:W3CDTF">2024-12-18T21:44:35Z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18 2024 12:00AM</vt:lpwstr>
  </property>
</Properties>
</file>