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4"/>
    <p:sldMasterId id="2147483659" r:id="rId5"/>
    <p:sldMasterId id="2147483648" r:id="rId6"/>
  </p:sldMasterIdLst>
  <p:notesMasterIdLst>
    <p:notesMasterId r:id="rId56"/>
  </p:notesMasterIdLst>
  <p:handoutMasterIdLst>
    <p:handoutMasterId r:id="rId57"/>
  </p:handoutMasterIdLst>
  <p:sldIdLst>
    <p:sldId id="256" r:id="rId7"/>
    <p:sldId id="4692" r:id="rId8"/>
    <p:sldId id="4296" r:id="rId9"/>
    <p:sldId id="4643" r:id="rId10"/>
    <p:sldId id="4646" r:id="rId11"/>
    <p:sldId id="4549" r:id="rId12"/>
    <p:sldId id="4762" r:id="rId13"/>
    <p:sldId id="4763" r:id="rId14"/>
    <p:sldId id="4765" r:id="rId15"/>
    <p:sldId id="4766" r:id="rId16"/>
    <p:sldId id="2482" r:id="rId17"/>
    <p:sldId id="4725" r:id="rId18"/>
    <p:sldId id="4768" r:id="rId19"/>
    <p:sldId id="4747" r:id="rId20"/>
    <p:sldId id="4769" r:id="rId21"/>
    <p:sldId id="3898" r:id="rId22"/>
    <p:sldId id="4736" r:id="rId23"/>
    <p:sldId id="4737" r:id="rId24"/>
    <p:sldId id="4738" r:id="rId25"/>
    <p:sldId id="4739" r:id="rId26"/>
    <p:sldId id="4740" r:id="rId27"/>
    <p:sldId id="4741" r:id="rId28"/>
    <p:sldId id="4742" r:id="rId29"/>
    <p:sldId id="4743" r:id="rId30"/>
    <p:sldId id="4744" r:id="rId31"/>
    <p:sldId id="4745" r:id="rId32"/>
    <p:sldId id="4670" r:id="rId33"/>
    <p:sldId id="4642" r:id="rId34"/>
    <p:sldId id="4767" r:id="rId35"/>
    <p:sldId id="4761" r:id="rId36"/>
    <p:sldId id="4749" r:id="rId37"/>
    <p:sldId id="4750" r:id="rId38"/>
    <p:sldId id="4712" r:id="rId39"/>
    <p:sldId id="4695" r:id="rId40"/>
    <p:sldId id="4770" r:id="rId41"/>
    <p:sldId id="4699" r:id="rId42"/>
    <p:sldId id="4752" r:id="rId43"/>
    <p:sldId id="4751" r:id="rId44"/>
    <p:sldId id="4753" r:id="rId45"/>
    <p:sldId id="4754" r:id="rId46"/>
    <p:sldId id="4755" r:id="rId47"/>
    <p:sldId id="4756" r:id="rId48"/>
    <p:sldId id="4644" r:id="rId49"/>
    <p:sldId id="4667" r:id="rId50"/>
    <p:sldId id="4726" r:id="rId51"/>
    <p:sldId id="4764" r:id="rId52"/>
    <p:sldId id="4678" r:id="rId53"/>
    <p:sldId id="2513" r:id="rId54"/>
    <p:sldId id="472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ecial Education Leaders Meeting" id="{E57ABBA1-C34A-4646-AA3C-8A22C89C46FA}">
          <p14:sldIdLst>
            <p14:sldId id="256"/>
            <p14:sldId id="4692"/>
            <p14:sldId id="4296"/>
            <p14:sldId id="4643"/>
            <p14:sldId id="4646"/>
            <p14:sldId id="4549"/>
            <p14:sldId id="4762"/>
            <p14:sldId id="4763"/>
            <p14:sldId id="4765"/>
            <p14:sldId id="4766"/>
            <p14:sldId id="2482"/>
            <p14:sldId id="4725"/>
            <p14:sldId id="4768"/>
            <p14:sldId id="4747"/>
            <p14:sldId id="4769"/>
            <p14:sldId id="3898"/>
            <p14:sldId id="4736"/>
            <p14:sldId id="4737"/>
            <p14:sldId id="4738"/>
            <p14:sldId id="4739"/>
            <p14:sldId id="4740"/>
            <p14:sldId id="4741"/>
            <p14:sldId id="4742"/>
            <p14:sldId id="4743"/>
            <p14:sldId id="4744"/>
            <p14:sldId id="4745"/>
            <p14:sldId id="4670"/>
            <p14:sldId id="4642"/>
            <p14:sldId id="4767"/>
            <p14:sldId id="4761"/>
            <p14:sldId id="4749"/>
            <p14:sldId id="4750"/>
            <p14:sldId id="4712"/>
            <p14:sldId id="4695"/>
            <p14:sldId id="4770"/>
            <p14:sldId id="4699"/>
            <p14:sldId id="4752"/>
            <p14:sldId id="4751"/>
            <p14:sldId id="4753"/>
            <p14:sldId id="4754"/>
            <p14:sldId id="4755"/>
            <p14:sldId id="4756"/>
            <p14:sldId id="4644"/>
            <p14:sldId id="4667"/>
            <p14:sldId id="4726"/>
            <p14:sldId id="4764"/>
            <p14:sldId id="4678"/>
            <p14:sldId id="2513"/>
            <p14:sldId id="472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5935AF0D-C88F-DA02-7455-3D6A66FFDC33}" name="Fitzgerald, Patrick G. (DESE)" initials="F(" userId="S::patrick.g.fitzgerald2@mass.gov::53b36a70-9b83-456d-ba86-31a4afdf464c"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E520E226-F2EC-D40E-12B4-83F25AB91404}" name="Varon, Joshua (DESE)" initials="JV" userId="S::Joshua.A.Varon@mass.gov::d58e4c59-4295-40f0-9f98-598fdb9a655c" providerId="AD"/>
  <p188:author id="{7D985033-141B-E2A0-27A1-431F440A3759}" name="Porter, Leah (DESE)" initials="PL" userId="S::leah.porter@mass.gov::b9a54e66-c459-4d83-a5f0-741f32e5e48b" providerId="AD"/>
  <p188:author id="{DB95473E-3799-72CB-965F-9EB89B56FFF3}" name="Daigle, Martha (DESE)" initials="MD" userId="S::Martha.S.Daigle@mass.gov::30cc7468-3554-4040-b5ec-110ac3e947d8" providerId="AD"/>
  <p188:author id="{A5F34446-3393-BAE8-FB62-0AD708AA3B1A}" name="Camacho, Jamie L. (DESE)" initials="C(" userId="S::jamie.l.camacho@mass.gov::21f49f1e-e593-4860-b32e-bdd5656b5338" providerId="AD"/>
  <p188:author id="{F0D0A25C-1152-AB87-4A03-191442AE67D4}" name="Daigle, Martha (DESE)" initials="DM" userId="S::martha.s.daigle@mass.gov::30cc7468-3554-4040-b5ec-110ac3e947d8" providerId="AD"/>
  <p188:author id="{94894E5E-0A84-FF29-A2B1-9B5096A830DA}" name="Senio, Theresa (DESE)" initials="S(" userId="S::theresa.senio@mass.gov::a4a87076-6e96-4fee-87e3-08e8e8a3bcd5" providerId="AD"/>
  <p188:author id="{9073805F-FBDA-A7B5-E1AA-1EF058F02B67}" name="Alvarez, Iraida (DESE)" initials="IA" userId="S::Iraida.J.Alvarez@mass.gov::66b89c24-7507-40c7-9620-66ed0feaf784" providerId="AD"/>
  <p188:author id="{C9186C62-F510-C18A-B9B0-F0C1EA853AFE}" name="Paulin, Amy (DESE)" initials="PA" userId="S::amy.paulin@mass.gov::413fd8f3-7766-456d-8089-880581646c74" providerId="AD"/>
  <p188:author id="{2DDAB86A-D521-A4F8-DC3C-FF0AD3E217C3}" name="Zalk, Jodie (DESE)" initials="ZJ(" userId="S::Jodie.L.Zalk@mass.gov::e1452584-4588-4fe8-8e76-c634323654f0" providerId="AD"/>
  <p188:author id="{EBE66E6D-C71D-7E53-AED5-A9D4DA1FE526}" name="Wakelin, Johanna (DESE)" initials="W(" userId="S::johanna.wakelin@mass.gov::861700f2-2647-4c79-b4e9-5d2ae7c7128a" providerId="AD"/>
  <p188:author id="{34E2AC71-14A6-BAF0-FE8D-5B7FC4B39284}" name="Camacho, Jamie L. (DESE)" initials="" userId="S::Jamie.L.Camacho@mass.gov::21f49f1e-e593-4860-b32e-bdd5656b5338" providerId="AD"/>
  <p188:author id="{D60C3E80-35B2-95A9-65AF-9B57C825335C}" name="Tobey, Gregory (DESE)" initials="T(" userId="S::gregory.tobey@mass.gov::12968eda-ee05-4bb6-837b-2d6d4faa13b6" providerId="AD"/>
  <p188:author id="{AF2D2488-6CA3-B0C3-19DD-3D4B1279191F}" name="Roberts, Jannelle K. (DESE)" initials="JR" userId="S::Jannelle.K.Roberts@mass.gov::9334b947-3dcb-411a-8e7d-589c093a1d72" providerId="AD"/>
  <p188:author id="{4ED8E198-FC13-D569-2669-37EBEC834A14}" name="Tobey, Gregory (DESE)" initials="GT" userId="S::Gregory.Tobey@mass.gov::12968eda-ee05-4bb6-837b-2d6d4faa13b6" providerId="AD"/>
  <p188:author id="{0427DE9B-BFD1-25C9-1537-418900A1B4B0}" name="Mao, Yu-Ping" initials="YM" userId="S::ymao@gse.harvard.edu::a7f88d58-a3b2-4eb8-9c9c-cd5efa50e809" providerId="AD"/>
  <p188:author id="{D2B726C1-6B67-7C9B-17B0-EF1B90BE53D0}" name="Pelychaty, Robert (DESE)" initials="P(" userId="S::robert.pelychaty@mass.gov::4b7f82dc-9b90-4364-a63e-8be2ecd61eb5" providerId="AD"/>
  <p188:author id="{D638D6DF-AF41-6081-4A5E-249713589F40}" name="Thomas, Arabela (DESE)" initials="T(" userId="S::arabela.thomas@mass.gov::c61caa2c-bd09-41fa-982d-4db69e7cef18" providerId="AD"/>
  <p188:author id="{29FDBAE2-41D5-162A-6036-D4D0D463F883}" name="Wakelin, Johanna (DESE)" initials="JW" userId="S::Johanna.Wakelin@mass.gov::861700f2-2647-4c79-b4e9-5d2ae7c7128a" providerId="AD"/>
  <p188:author id="{656499E3-BA4D-B45B-EBEF-002C4371244D}" name="Fitzgerald, Patrick G. (DESE)" initials="" userId="S::Patrick.G.Fitzgerald2@mass.gov::53b36a70-9b83-456d-ba86-31a4afdf464c" providerId="AD"/>
  <p188:author id="{D7C264F7-7DD7-2006-D813-B710073AC89F}" name="Pelychaty, Robert (DESE)" initials="PR(" userId="S::Robert.Pelychaty@mass.gov::4b7f82dc-9b90-4364-a63e-8be2ecd61eb5" providerId="AD"/>
  <p188:author id="{6ABF01F9-5982-37E0-2D93-4071B6BB4D63}" name="LoDuca-Towne, Kelsey (DESE)" initials="L(" userId="S::kelsey.loduca-towne@mass.gov::f03be8ce-807a-4f33-8b2e-6128f35343e9" providerId="AD"/>
  <p188:author id="{4F08D7FB-1392-BA33-72FA-90F2B7A61763}" name="Mao, Yu-Ping (DESE)" initials="M(" userId="S::yu-ping.mao@mass.gov::8534b1b7-a0d5-4f47-86c1-c5d493c1640c" providerId="AD"/>
  <p188:author id="{DC4A43FD-FE63-3D2E-86A3-95514C23F009}" name="Arabela Thomas" initials="AT" userId="Arabela Thom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E74"/>
    <a:srgbClr val="4948B6"/>
    <a:srgbClr val="000000"/>
    <a:srgbClr val="3647B6"/>
    <a:srgbClr val="8397E7"/>
    <a:srgbClr val="AFCBFD"/>
    <a:srgbClr val="93A9FF"/>
    <a:srgbClr val="86A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p:cViewPr varScale="1">
        <p:scale>
          <a:sx n="86" d="100"/>
          <a:sy n="86" d="100"/>
        </p:scale>
        <p:origin x="16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t>Count of LEAs Participating by Service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'FY20-FY24'!$B$1</c:f>
              <c:strCache>
                <c:ptCount val="1"/>
                <c:pt idx="0">
                  <c:v>FY20</c:v>
                </c:pt>
              </c:strCache>
            </c:strRef>
          </c:tx>
          <c:spPr>
            <a:solidFill>
              <a:schemeClr val="accent1"/>
            </a:solidFill>
            <a:ln>
              <a:noFill/>
            </a:ln>
            <a:effectLst/>
          </c:spPr>
          <c:invertIfNegative val="0"/>
          <c:cat>
            <c:strRef>
              <c:f>'FY20-FY24'!$A$2:$A$7</c:f>
              <c:strCache>
                <c:ptCount val="6"/>
                <c:pt idx="0">
                  <c:v>ABA</c:v>
                </c:pt>
                <c:pt idx="1">
                  <c:v>BH</c:v>
                </c:pt>
                <c:pt idx="2">
                  <c:v>Nursing</c:v>
                </c:pt>
                <c:pt idx="3">
                  <c:v>OT</c:v>
                </c:pt>
                <c:pt idx="4">
                  <c:v>PT</c:v>
                </c:pt>
                <c:pt idx="5">
                  <c:v>SLP</c:v>
                </c:pt>
              </c:strCache>
            </c:strRef>
          </c:cat>
          <c:val>
            <c:numRef>
              <c:f>'FY20-FY24'!$B$2:$B$7</c:f>
              <c:numCache>
                <c:formatCode>General</c:formatCode>
                <c:ptCount val="6"/>
                <c:pt idx="0">
                  <c:v>32</c:v>
                </c:pt>
                <c:pt idx="1">
                  <c:v>121</c:v>
                </c:pt>
                <c:pt idx="2">
                  <c:v>38</c:v>
                </c:pt>
                <c:pt idx="3">
                  <c:v>197</c:v>
                </c:pt>
                <c:pt idx="4">
                  <c:v>167</c:v>
                </c:pt>
                <c:pt idx="5">
                  <c:v>237</c:v>
                </c:pt>
              </c:numCache>
            </c:numRef>
          </c:val>
          <c:extLst>
            <c:ext xmlns:c16="http://schemas.microsoft.com/office/drawing/2014/chart" uri="{C3380CC4-5D6E-409C-BE32-E72D297353CC}">
              <c16:uniqueId val="{00000000-FC9C-4C88-A0FA-AF57B515AA8D}"/>
            </c:ext>
          </c:extLst>
        </c:ser>
        <c:ser>
          <c:idx val="1"/>
          <c:order val="1"/>
          <c:tx>
            <c:strRef>
              <c:f>'FY20-FY24'!$C$1</c:f>
              <c:strCache>
                <c:ptCount val="1"/>
                <c:pt idx="0">
                  <c:v>FY21</c:v>
                </c:pt>
              </c:strCache>
            </c:strRef>
          </c:tx>
          <c:spPr>
            <a:solidFill>
              <a:schemeClr val="accent3"/>
            </a:solidFill>
            <a:ln>
              <a:noFill/>
            </a:ln>
            <a:effectLst/>
          </c:spPr>
          <c:invertIfNegative val="0"/>
          <c:cat>
            <c:strRef>
              <c:f>'FY20-FY24'!$A$2:$A$7</c:f>
              <c:strCache>
                <c:ptCount val="6"/>
                <c:pt idx="0">
                  <c:v>ABA</c:v>
                </c:pt>
                <c:pt idx="1">
                  <c:v>BH</c:v>
                </c:pt>
                <c:pt idx="2">
                  <c:v>Nursing</c:v>
                </c:pt>
                <c:pt idx="3">
                  <c:v>OT</c:v>
                </c:pt>
                <c:pt idx="4">
                  <c:v>PT</c:v>
                </c:pt>
                <c:pt idx="5">
                  <c:v>SLP</c:v>
                </c:pt>
              </c:strCache>
            </c:strRef>
          </c:cat>
          <c:val>
            <c:numRef>
              <c:f>'FY20-FY24'!$C$2:$C$7</c:f>
              <c:numCache>
                <c:formatCode>General</c:formatCode>
                <c:ptCount val="6"/>
                <c:pt idx="0">
                  <c:v>33</c:v>
                </c:pt>
                <c:pt idx="1">
                  <c:v>120</c:v>
                </c:pt>
                <c:pt idx="2">
                  <c:v>21</c:v>
                </c:pt>
                <c:pt idx="3">
                  <c:v>190</c:v>
                </c:pt>
                <c:pt idx="4">
                  <c:v>165</c:v>
                </c:pt>
                <c:pt idx="5">
                  <c:v>221</c:v>
                </c:pt>
              </c:numCache>
            </c:numRef>
          </c:val>
          <c:extLst>
            <c:ext xmlns:c16="http://schemas.microsoft.com/office/drawing/2014/chart" uri="{C3380CC4-5D6E-409C-BE32-E72D297353CC}">
              <c16:uniqueId val="{00000001-FC9C-4C88-A0FA-AF57B515AA8D}"/>
            </c:ext>
          </c:extLst>
        </c:ser>
        <c:ser>
          <c:idx val="2"/>
          <c:order val="2"/>
          <c:tx>
            <c:strRef>
              <c:f>'FY20-FY24'!$D$1</c:f>
              <c:strCache>
                <c:ptCount val="1"/>
                <c:pt idx="0">
                  <c:v>FY22</c:v>
                </c:pt>
              </c:strCache>
            </c:strRef>
          </c:tx>
          <c:spPr>
            <a:solidFill>
              <a:schemeClr val="accent5"/>
            </a:solidFill>
            <a:ln>
              <a:noFill/>
            </a:ln>
            <a:effectLst/>
          </c:spPr>
          <c:invertIfNegative val="0"/>
          <c:cat>
            <c:strRef>
              <c:f>'FY20-FY24'!$A$2:$A$7</c:f>
              <c:strCache>
                <c:ptCount val="6"/>
                <c:pt idx="0">
                  <c:v>ABA</c:v>
                </c:pt>
                <c:pt idx="1">
                  <c:v>BH</c:v>
                </c:pt>
                <c:pt idx="2">
                  <c:v>Nursing</c:v>
                </c:pt>
                <c:pt idx="3">
                  <c:v>OT</c:v>
                </c:pt>
                <c:pt idx="4">
                  <c:v>PT</c:v>
                </c:pt>
                <c:pt idx="5">
                  <c:v>SLP</c:v>
                </c:pt>
              </c:strCache>
            </c:strRef>
          </c:cat>
          <c:val>
            <c:numRef>
              <c:f>'FY20-FY24'!$D$2:$D$7</c:f>
              <c:numCache>
                <c:formatCode>General</c:formatCode>
                <c:ptCount val="6"/>
                <c:pt idx="0">
                  <c:v>27</c:v>
                </c:pt>
                <c:pt idx="1">
                  <c:v>126</c:v>
                </c:pt>
                <c:pt idx="2">
                  <c:v>25</c:v>
                </c:pt>
                <c:pt idx="3">
                  <c:v>179</c:v>
                </c:pt>
                <c:pt idx="4">
                  <c:v>151</c:v>
                </c:pt>
                <c:pt idx="5">
                  <c:v>216</c:v>
                </c:pt>
              </c:numCache>
            </c:numRef>
          </c:val>
          <c:extLst>
            <c:ext xmlns:c16="http://schemas.microsoft.com/office/drawing/2014/chart" uri="{C3380CC4-5D6E-409C-BE32-E72D297353CC}">
              <c16:uniqueId val="{00000002-FC9C-4C88-A0FA-AF57B515AA8D}"/>
            </c:ext>
          </c:extLst>
        </c:ser>
        <c:ser>
          <c:idx val="3"/>
          <c:order val="3"/>
          <c:tx>
            <c:strRef>
              <c:f>'FY20-FY24'!$E$1</c:f>
              <c:strCache>
                <c:ptCount val="1"/>
                <c:pt idx="0">
                  <c:v>FY23</c:v>
                </c:pt>
              </c:strCache>
            </c:strRef>
          </c:tx>
          <c:spPr>
            <a:solidFill>
              <a:schemeClr val="accent1">
                <a:lumMod val="60000"/>
              </a:schemeClr>
            </a:solidFill>
            <a:ln>
              <a:noFill/>
            </a:ln>
            <a:effectLst/>
          </c:spPr>
          <c:invertIfNegative val="0"/>
          <c:cat>
            <c:strRef>
              <c:f>'FY20-FY24'!$A$2:$A$7</c:f>
              <c:strCache>
                <c:ptCount val="6"/>
                <c:pt idx="0">
                  <c:v>ABA</c:v>
                </c:pt>
                <c:pt idx="1">
                  <c:v>BH</c:v>
                </c:pt>
                <c:pt idx="2">
                  <c:v>Nursing</c:v>
                </c:pt>
                <c:pt idx="3">
                  <c:v>OT</c:v>
                </c:pt>
                <c:pt idx="4">
                  <c:v>PT</c:v>
                </c:pt>
                <c:pt idx="5">
                  <c:v>SLP</c:v>
                </c:pt>
              </c:strCache>
            </c:strRef>
          </c:cat>
          <c:val>
            <c:numRef>
              <c:f>'FY20-FY24'!$E$2:$E$7</c:f>
              <c:numCache>
                <c:formatCode>General</c:formatCode>
                <c:ptCount val="6"/>
                <c:pt idx="0">
                  <c:v>24</c:v>
                </c:pt>
                <c:pt idx="1">
                  <c:v>108</c:v>
                </c:pt>
                <c:pt idx="2">
                  <c:v>27</c:v>
                </c:pt>
                <c:pt idx="3">
                  <c:v>174</c:v>
                </c:pt>
                <c:pt idx="4">
                  <c:v>144</c:v>
                </c:pt>
                <c:pt idx="5">
                  <c:v>196</c:v>
                </c:pt>
              </c:numCache>
            </c:numRef>
          </c:val>
          <c:extLst>
            <c:ext xmlns:c16="http://schemas.microsoft.com/office/drawing/2014/chart" uri="{C3380CC4-5D6E-409C-BE32-E72D297353CC}">
              <c16:uniqueId val="{00000003-FC9C-4C88-A0FA-AF57B515AA8D}"/>
            </c:ext>
          </c:extLst>
        </c:ser>
        <c:ser>
          <c:idx val="4"/>
          <c:order val="4"/>
          <c:tx>
            <c:strRef>
              <c:f>'FY20-FY24'!$F$1</c:f>
              <c:strCache>
                <c:ptCount val="1"/>
                <c:pt idx="0">
                  <c:v>FY24</c:v>
                </c:pt>
              </c:strCache>
            </c:strRef>
          </c:tx>
          <c:spPr>
            <a:solidFill>
              <a:schemeClr val="accent3">
                <a:lumMod val="60000"/>
              </a:schemeClr>
            </a:solidFill>
            <a:ln>
              <a:noFill/>
            </a:ln>
            <a:effectLst/>
          </c:spPr>
          <c:invertIfNegative val="0"/>
          <c:cat>
            <c:strRef>
              <c:f>'FY20-FY24'!$A$2:$A$7</c:f>
              <c:strCache>
                <c:ptCount val="6"/>
                <c:pt idx="0">
                  <c:v>ABA</c:v>
                </c:pt>
                <c:pt idx="1">
                  <c:v>BH</c:v>
                </c:pt>
                <c:pt idx="2">
                  <c:v>Nursing</c:v>
                </c:pt>
                <c:pt idx="3">
                  <c:v>OT</c:v>
                </c:pt>
                <c:pt idx="4">
                  <c:v>PT</c:v>
                </c:pt>
                <c:pt idx="5">
                  <c:v>SLP</c:v>
                </c:pt>
              </c:strCache>
            </c:strRef>
          </c:cat>
          <c:val>
            <c:numRef>
              <c:f>'FY20-FY24'!$F$2:$F$7</c:f>
              <c:numCache>
                <c:formatCode>General</c:formatCode>
                <c:ptCount val="6"/>
                <c:pt idx="0">
                  <c:v>24</c:v>
                </c:pt>
                <c:pt idx="1">
                  <c:v>100</c:v>
                </c:pt>
                <c:pt idx="2">
                  <c:v>32</c:v>
                </c:pt>
                <c:pt idx="3">
                  <c:v>173</c:v>
                </c:pt>
                <c:pt idx="4">
                  <c:v>139</c:v>
                </c:pt>
                <c:pt idx="5">
                  <c:v>196</c:v>
                </c:pt>
              </c:numCache>
            </c:numRef>
          </c:val>
          <c:extLst>
            <c:ext xmlns:c16="http://schemas.microsoft.com/office/drawing/2014/chart" uri="{C3380CC4-5D6E-409C-BE32-E72D297353CC}">
              <c16:uniqueId val="{00000004-FC9C-4C88-A0FA-AF57B515AA8D}"/>
            </c:ext>
          </c:extLst>
        </c:ser>
        <c:dLbls>
          <c:showLegendKey val="0"/>
          <c:showVal val="0"/>
          <c:showCatName val="0"/>
          <c:showSerName val="0"/>
          <c:showPercent val="0"/>
          <c:showBubbleSize val="0"/>
        </c:dLbls>
        <c:gapWidth val="219"/>
        <c:overlap val="-27"/>
        <c:axId val="1231358175"/>
        <c:axId val="1231370655"/>
      </c:barChart>
      <c:catAx>
        <c:axId val="1231358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1370655"/>
        <c:crosses val="autoZero"/>
        <c:auto val="1"/>
        <c:lblAlgn val="ctr"/>
        <c:lblOffset val="100"/>
        <c:noMultiLvlLbl val="0"/>
      </c:catAx>
      <c:valAx>
        <c:axId val="1231370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1358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1F94F02E-84DA-488A-8233-C757AB16D772}">
      <dgm:prSet/>
      <dgm:spPr/>
      <dgm:t>
        <a:bodyPr/>
        <a:lstStyle/>
        <a:p>
          <a:pPr rtl="0"/>
          <a:r>
            <a:rPr lang="en-US">
              <a:latin typeface="Segoe UI Semibold"/>
            </a:rPr>
            <a:t>Learning experiences </a:t>
          </a:r>
          <a:endParaRPr lang="en-US"/>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dgm:t>
        <a:bodyPr/>
        <a:lstStyle/>
        <a:p>
          <a:pPr rtl="0"/>
          <a:endParaRPr lang="en-US">
            <a:latin typeface="Segoe UI Semibold"/>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dgm:spPr/>
      <dgm:t>
        <a:bodyPr/>
        <a:lstStyle/>
        <a:p>
          <a:pPr rtl="0"/>
          <a:r>
            <a:rPr lang="en-US">
              <a:latin typeface="Segoe UI Semibold"/>
            </a:rPr>
            <a:t>Enable students to excel at grade level or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latin typeface="Segoe UI Semibold"/>
            </a:rPr>
            <a:t>Are known and valued</a:t>
          </a:r>
          <a:endParaRPr lang="en-US"/>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a:latin typeface="Segoe UI Semibold"/>
            </a:rPr>
            <a:t>All students</a:t>
          </a:r>
          <a:endParaRPr lang="en-US"/>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1"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1"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F9598-5B26-4FFF-9783-2D390CDC3634}">
      <dgm:prSet/>
      <dgm:spPr>
        <a:solidFill>
          <a:schemeClr val="tx2">
            <a:lumMod val="75000"/>
          </a:schemeClr>
        </a:solidFill>
      </dgm:spPr>
      <dgm:t>
        <a:bodyPr/>
        <a:lstStyle/>
        <a:p>
          <a:r>
            <a:rPr lang="en-US"/>
            <a:t>General Supervision </a:t>
          </a:r>
          <a:r>
            <a:rPr lang="en-US" b="0"/>
            <a:t>Updates</a:t>
          </a:r>
        </a:p>
      </dgm:t>
    </dgm:pt>
    <dgm:pt modelId="{ED2E0D10-CBF7-4BA8-9761-2F376508E013}" type="parTrans" cxnId="{CED5874F-0459-4EB8-A9A3-7050D9517BAA}">
      <dgm:prSet/>
      <dgm:spPr/>
      <dgm:t>
        <a:bodyPr/>
        <a:lstStyle/>
        <a:p>
          <a:endParaRPr lang="en-US"/>
        </a:p>
      </dgm:t>
    </dgm:pt>
    <dgm:pt modelId="{EB6DA1B5-B2BE-44F3-B824-3B3F8314EAED}" type="sibTrans" cxnId="{CED5874F-0459-4EB8-A9A3-7050D9517BAA}">
      <dgm:prSet/>
      <dgm:spPr/>
      <dgm:t>
        <a:bodyPr/>
        <a:lstStyle/>
        <a:p>
          <a:endParaRPr lang="en-US"/>
        </a:p>
      </dgm:t>
    </dgm:pt>
    <dgm:pt modelId="{DA73273F-C3CE-46E8-9EA3-07055CDEB75E}">
      <dgm:prSet phldr="0"/>
      <dgm:spPr/>
      <dgm:t>
        <a:bodyPr/>
        <a:lstStyle/>
        <a:p>
          <a:r>
            <a:rPr lang="en-US"/>
            <a:t>Special Education Updates</a:t>
          </a:r>
        </a:p>
      </dgm:t>
    </dgm:pt>
    <dgm:pt modelId="{57F1B9E4-D397-4BD6-8ACF-3529E7EB5435}" type="parTrans" cxnId="{076D87CB-B6E9-4608-A452-8340710FF2F4}">
      <dgm:prSet/>
      <dgm:spPr/>
      <dgm:t>
        <a:bodyPr/>
        <a:lstStyle/>
        <a:p>
          <a:endParaRPr lang="en-US"/>
        </a:p>
      </dgm:t>
    </dgm:pt>
    <dgm:pt modelId="{ED8E45AF-C5D9-4828-9DCE-215B6848FA9C}" type="sibTrans" cxnId="{076D87CB-B6E9-4608-A452-8340710FF2F4}">
      <dgm:prSet/>
      <dgm:spPr/>
      <dgm:t>
        <a:bodyPr/>
        <a:lstStyle/>
        <a:p>
          <a:endParaRPr lang="en-US"/>
        </a:p>
      </dgm:t>
    </dgm:pt>
    <dgm:pt modelId="{3CC752B7-03A0-4902-82B5-6789F7614E07}">
      <dgm:prSet/>
      <dgm:spPr/>
      <dgm:t>
        <a:bodyPr/>
        <a:lstStyle/>
        <a:p>
          <a:r>
            <a:rPr lang="en-US"/>
            <a:t>New IEP Updates</a:t>
          </a:r>
        </a:p>
      </dgm:t>
    </dgm:pt>
    <dgm:pt modelId="{7A2CDC91-1CFE-46D4-907A-8A26339DB062}" type="parTrans" cxnId="{1D5A61D9-2B84-4F97-BF9C-91C65E481236}">
      <dgm:prSet/>
      <dgm:spPr/>
      <dgm:t>
        <a:bodyPr/>
        <a:lstStyle/>
        <a:p>
          <a:endParaRPr lang="en-US"/>
        </a:p>
      </dgm:t>
    </dgm:pt>
    <dgm:pt modelId="{4B13F8EA-E70F-4474-98EB-56664E2E15AA}" type="sibTrans" cxnId="{1D5A61D9-2B84-4F97-BF9C-91C65E481236}">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8FAA2FAE-A2EC-45D8-8FC6-54153E16721D}" type="pres">
      <dgm:prSet presAssocID="{984F9598-5B26-4FFF-9783-2D390CDC3634}" presName="parentLin" presStyleCnt="0"/>
      <dgm:spPr/>
    </dgm:pt>
    <dgm:pt modelId="{DA9210EC-26D3-4135-AB7A-211A4E031C68}" type="pres">
      <dgm:prSet presAssocID="{984F9598-5B26-4FFF-9783-2D390CDC3634}" presName="parentLeftMargin" presStyleLbl="node1" presStyleIdx="0" presStyleCnt="3"/>
      <dgm:spPr/>
    </dgm:pt>
    <dgm:pt modelId="{09C76DB4-26EA-403D-8805-2312DAE07640}" type="pres">
      <dgm:prSet presAssocID="{984F9598-5B26-4FFF-9783-2D390CDC3634}" presName="parentText" presStyleLbl="node1" presStyleIdx="0" presStyleCnt="3">
        <dgm:presLayoutVars>
          <dgm:chMax val="0"/>
          <dgm:bulletEnabled val="1"/>
        </dgm:presLayoutVars>
      </dgm:prSet>
      <dgm:spPr/>
    </dgm:pt>
    <dgm:pt modelId="{35B5F9C7-C651-4B16-880A-2A438E44FE61}" type="pres">
      <dgm:prSet presAssocID="{984F9598-5B26-4FFF-9783-2D390CDC3634}" presName="negativeSpace" presStyleCnt="0"/>
      <dgm:spPr/>
    </dgm:pt>
    <dgm:pt modelId="{29011064-7F52-4374-BB70-3F2CB7FC783C}" type="pres">
      <dgm:prSet presAssocID="{984F9598-5B26-4FFF-9783-2D390CDC3634}" presName="childText" presStyleLbl="conFgAcc1" presStyleIdx="0" presStyleCnt="3">
        <dgm:presLayoutVars>
          <dgm:bulletEnabled val="1"/>
        </dgm:presLayoutVars>
      </dgm:prSet>
      <dgm:spPr/>
    </dgm:pt>
    <dgm:pt modelId="{F3BFFD0D-6DB9-4008-84AB-53D8C011D87E}" type="pres">
      <dgm:prSet presAssocID="{EB6DA1B5-B2BE-44F3-B824-3B3F8314EAED}" presName="spaceBetweenRectangles" presStyleCnt="0"/>
      <dgm:spPr/>
    </dgm:pt>
    <dgm:pt modelId="{4DE6D4E7-D733-4E0C-8B7D-E171999B164E}" type="pres">
      <dgm:prSet presAssocID="{DA73273F-C3CE-46E8-9EA3-07055CDEB75E}" presName="parentLin" presStyleCnt="0"/>
      <dgm:spPr/>
    </dgm:pt>
    <dgm:pt modelId="{C3A0CBD5-1A57-4560-919B-51C08BD132D6}" type="pres">
      <dgm:prSet presAssocID="{DA73273F-C3CE-46E8-9EA3-07055CDEB75E}" presName="parentLeftMargin" presStyleLbl="node1" presStyleIdx="0" presStyleCnt="3"/>
      <dgm:spPr/>
    </dgm:pt>
    <dgm:pt modelId="{4AF032F1-9066-44F8-86CC-6912588B7795}" type="pres">
      <dgm:prSet presAssocID="{DA73273F-C3CE-46E8-9EA3-07055CDEB75E}" presName="parentText" presStyleLbl="node1" presStyleIdx="1" presStyleCnt="3">
        <dgm:presLayoutVars>
          <dgm:chMax val="0"/>
          <dgm:bulletEnabled val="1"/>
        </dgm:presLayoutVars>
      </dgm:prSet>
      <dgm:spPr/>
    </dgm:pt>
    <dgm:pt modelId="{FF056FDE-2A96-4013-9A3F-1A754116AE28}" type="pres">
      <dgm:prSet presAssocID="{DA73273F-C3CE-46E8-9EA3-07055CDEB75E}" presName="negativeSpace" presStyleCnt="0"/>
      <dgm:spPr/>
    </dgm:pt>
    <dgm:pt modelId="{5BB327D3-7109-43F2-AB9A-8D656FAE95E0}" type="pres">
      <dgm:prSet presAssocID="{DA73273F-C3CE-46E8-9EA3-07055CDEB75E}" presName="childText" presStyleLbl="conFgAcc1" presStyleIdx="1" presStyleCnt="3">
        <dgm:presLayoutVars>
          <dgm:bulletEnabled val="1"/>
        </dgm:presLayoutVars>
      </dgm:prSet>
      <dgm:spPr/>
    </dgm:pt>
    <dgm:pt modelId="{86EB0B26-E487-49B0-956D-BCBCCEF86CEC}" type="pres">
      <dgm:prSet presAssocID="{ED8E45AF-C5D9-4828-9DCE-215B6848FA9C}" presName="spaceBetweenRectangles" presStyleCnt="0"/>
      <dgm:spPr/>
    </dgm:pt>
    <dgm:pt modelId="{0B4D8C86-6CC8-4DAA-93D2-8FA36672C374}" type="pres">
      <dgm:prSet presAssocID="{3CC752B7-03A0-4902-82B5-6789F7614E07}" presName="parentLin" presStyleCnt="0"/>
      <dgm:spPr/>
    </dgm:pt>
    <dgm:pt modelId="{FFFA5138-FEAB-4F72-AE08-E40D44F08E3F}" type="pres">
      <dgm:prSet presAssocID="{3CC752B7-03A0-4902-82B5-6789F7614E07}" presName="parentLeftMargin" presStyleLbl="node1" presStyleIdx="1" presStyleCnt="3"/>
      <dgm:spPr/>
    </dgm:pt>
    <dgm:pt modelId="{CE301DEF-7638-4260-8CB8-5576E3522B5C}" type="pres">
      <dgm:prSet presAssocID="{3CC752B7-03A0-4902-82B5-6789F7614E07}" presName="parentText" presStyleLbl="node1" presStyleIdx="2" presStyleCnt="3">
        <dgm:presLayoutVars>
          <dgm:chMax val="0"/>
          <dgm:bulletEnabled val="1"/>
        </dgm:presLayoutVars>
      </dgm:prSet>
      <dgm:spPr/>
    </dgm:pt>
    <dgm:pt modelId="{51CE2DF8-66FE-4972-AFC4-27CDB968F0F7}" type="pres">
      <dgm:prSet presAssocID="{3CC752B7-03A0-4902-82B5-6789F7614E07}" presName="negativeSpace" presStyleCnt="0"/>
      <dgm:spPr/>
    </dgm:pt>
    <dgm:pt modelId="{FCE67299-0F51-4AE5-B861-F54CAD10DA1C}" type="pres">
      <dgm:prSet presAssocID="{3CC752B7-03A0-4902-82B5-6789F7614E07}" presName="childText" presStyleLbl="conFgAcc1" presStyleIdx="2" presStyleCnt="3">
        <dgm:presLayoutVars>
          <dgm:bulletEnabled val="1"/>
        </dgm:presLayoutVars>
      </dgm:prSet>
      <dgm:spPr/>
    </dgm:pt>
  </dgm:ptLst>
  <dgm:cxnLst>
    <dgm:cxn modelId="{F006101C-D8C6-4B47-81E0-54874F0C8495}" type="presOf" srcId="{984F9598-5B26-4FFF-9783-2D390CDC3634}" destId="{09C76DB4-26EA-403D-8805-2312DAE07640}" srcOrd="1" destOrd="0" presId="urn:microsoft.com/office/officeart/2005/8/layout/list1"/>
    <dgm:cxn modelId="{FA298F31-6C5A-48F4-B720-D13FA105E72F}" type="presOf" srcId="{984F9598-5B26-4FFF-9783-2D390CDC3634}" destId="{DA9210EC-26D3-4135-AB7A-211A4E031C68}" srcOrd="0" destOrd="0" presId="urn:microsoft.com/office/officeart/2005/8/layout/list1"/>
    <dgm:cxn modelId="{CED5874F-0459-4EB8-A9A3-7050D9517BAA}" srcId="{BB5B50E8-4BBC-437E-841D-073BB40D70A9}" destId="{984F9598-5B26-4FFF-9783-2D390CDC3634}" srcOrd="0" destOrd="0" parTransId="{ED2E0D10-CBF7-4BA8-9761-2F376508E013}" sibTransId="{EB6DA1B5-B2BE-44F3-B824-3B3F8314EAED}"/>
    <dgm:cxn modelId="{A8609E76-A8AA-4A35-900B-AF8849B8011C}" type="presOf" srcId="{BB5B50E8-4BBC-437E-841D-073BB40D70A9}" destId="{DA69F6F1-4960-498A-AD25-085078C7C016}" srcOrd="0" destOrd="0" presId="urn:microsoft.com/office/officeart/2005/8/layout/list1"/>
    <dgm:cxn modelId="{B7F5258D-C00D-4FE5-B7D7-186D38BA0C46}" type="presOf" srcId="{DA73273F-C3CE-46E8-9EA3-07055CDEB75E}" destId="{C3A0CBD5-1A57-4560-919B-51C08BD132D6}" srcOrd="0" destOrd="0" presId="urn:microsoft.com/office/officeart/2005/8/layout/list1"/>
    <dgm:cxn modelId="{4B15CB99-8C97-4D66-B069-99D2A1DE8525}" type="presOf" srcId="{3CC752B7-03A0-4902-82B5-6789F7614E07}" destId="{CE301DEF-7638-4260-8CB8-5576E3522B5C}" srcOrd="1" destOrd="0" presId="urn:microsoft.com/office/officeart/2005/8/layout/list1"/>
    <dgm:cxn modelId="{076D87CB-B6E9-4608-A452-8340710FF2F4}" srcId="{BB5B50E8-4BBC-437E-841D-073BB40D70A9}" destId="{DA73273F-C3CE-46E8-9EA3-07055CDEB75E}" srcOrd="1" destOrd="0" parTransId="{57F1B9E4-D397-4BD6-8ACF-3529E7EB5435}" sibTransId="{ED8E45AF-C5D9-4828-9DCE-215B6848FA9C}"/>
    <dgm:cxn modelId="{1D5A61D9-2B84-4F97-BF9C-91C65E481236}" srcId="{BB5B50E8-4BBC-437E-841D-073BB40D70A9}" destId="{3CC752B7-03A0-4902-82B5-6789F7614E07}" srcOrd="2" destOrd="0" parTransId="{7A2CDC91-1CFE-46D4-907A-8A26339DB062}" sibTransId="{4B13F8EA-E70F-4474-98EB-56664E2E15AA}"/>
    <dgm:cxn modelId="{9783E0E1-DC7E-4214-92B7-192062DB0E57}" type="presOf" srcId="{3CC752B7-03A0-4902-82B5-6789F7614E07}" destId="{FFFA5138-FEAB-4F72-AE08-E40D44F08E3F}" srcOrd="0" destOrd="0" presId="urn:microsoft.com/office/officeart/2005/8/layout/list1"/>
    <dgm:cxn modelId="{48608EF5-5BF4-4B81-8E7A-2FBFE334F065}" type="presOf" srcId="{DA73273F-C3CE-46E8-9EA3-07055CDEB75E}" destId="{4AF032F1-9066-44F8-86CC-6912588B7795}" srcOrd="1" destOrd="0" presId="urn:microsoft.com/office/officeart/2005/8/layout/list1"/>
    <dgm:cxn modelId="{B1A68B77-6127-42B6-A77C-575A145F0DB2}" type="presParOf" srcId="{DA69F6F1-4960-498A-AD25-085078C7C016}" destId="{8FAA2FAE-A2EC-45D8-8FC6-54153E16721D}" srcOrd="0" destOrd="0" presId="urn:microsoft.com/office/officeart/2005/8/layout/list1"/>
    <dgm:cxn modelId="{7F36A26A-1FD0-4F76-B11C-667CBAE1FC06}" type="presParOf" srcId="{8FAA2FAE-A2EC-45D8-8FC6-54153E16721D}" destId="{DA9210EC-26D3-4135-AB7A-211A4E031C68}" srcOrd="0" destOrd="0" presId="urn:microsoft.com/office/officeart/2005/8/layout/list1"/>
    <dgm:cxn modelId="{1E01E21E-A2B6-4A64-8637-FF8081225EC9}" type="presParOf" srcId="{8FAA2FAE-A2EC-45D8-8FC6-54153E16721D}" destId="{09C76DB4-26EA-403D-8805-2312DAE07640}" srcOrd="1" destOrd="0" presId="urn:microsoft.com/office/officeart/2005/8/layout/list1"/>
    <dgm:cxn modelId="{C66339F6-DA5F-4B9C-B0B9-8480D1EC91EA}" type="presParOf" srcId="{DA69F6F1-4960-498A-AD25-085078C7C016}" destId="{35B5F9C7-C651-4B16-880A-2A438E44FE61}" srcOrd="1" destOrd="0" presId="urn:microsoft.com/office/officeart/2005/8/layout/list1"/>
    <dgm:cxn modelId="{FEAB7AE7-E87A-441C-B860-73AFE6845E24}" type="presParOf" srcId="{DA69F6F1-4960-498A-AD25-085078C7C016}" destId="{29011064-7F52-4374-BB70-3F2CB7FC783C}" srcOrd="2" destOrd="0" presId="urn:microsoft.com/office/officeart/2005/8/layout/list1"/>
    <dgm:cxn modelId="{E8A301A6-A366-4F92-9EE8-0DECE939671B}" type="presParOf" srcId="{DA69F6F1-4960-498A-AD25-085078C7C016}" destId="{F3BFFD0D-6DB9-4008-84AB-53D8C011D87E}" srcOrd="3" destOrd="0" presId="urn:microsoft.com/office/officeart/2005/8/layout/list1"/>
    <dgm:cxn modelId="{BE83DEE7-3852-4862-BB07-DC28B52DA61D}" type="presParOf" srcId="{DA69F6F1-4960-498A-AD25-085078C7C016}" destId="{4DE6D4E7-D733-4E0C-8B7D-E171999B164E}" srcOrd="4" destOrd="0" presId="urn:microsoft.com/office/officeart/2005/8/layout/list1"/>
    <dgm:cxn modelId="{C55C2E5C-BB5A-4104-AB42-BD04297D424E}" type="presParOf" srcId="{4DE6D4E7-D733-4E0C-8B7D-E171999B164E}" destId="{C3A0CBD5-1A57-4560-919B-51C08BD132D6}" srcOrd="0" destOrd="0" presId="urn:microsoft.com/office/officeart/2005/8/layout/list1"/>
    <dgm:cxn modelId="{714BEA59-1729-4719-A007-C894D96EA90B}" type="presParOf" srcId="{4DE6D4E7-D733-4E0C-8B7D-E171999B164E}" destId="{4AF032F1-9066-44F8-86CC-6912588B7795}" srcOrd="1" destOrd="0" presId="urn:microsoft.com/office/officeart/2005/8/layout/list1"/>
    <dgm:cxn modelId="{352750F3-08D1-416E-A9BE-69A354EFC924}" type="presParOf" srcId="{DA69F6F1-4960-498A-AD25-085078C7C016}" destId="{FF056FDE-2A96-4013-9A3F-1A754116AE28}" srcOrd="5" destOrd="0" presId="urn:microsoft.com/office/officeart/2005/8/layout/list1"/>
    <dgm:cxn modelId="{FDB17916-558F-486D-902A-503E5A29FE21}" type="presParOf" srcId="{DA69F6F1-4960-498A-AD25-085078C7C016}" destId="{5BB327D3-7109-43F2-AB9A-8D656FAE95E0}" srcOrd="6" destOrd="0" presId="urn:microsoft.com/office/officeart/2005/8/layout/list1"/>
    <dgm:cxn modelId="{02919E11-793D-409A-99D5-698B0280B1FD}" type="presParOf" srcId="{DA69F6F1-4960-498A-AD25-085078C7C016}" destId="{86EB0B26-E487-49B0-956D-BCBCCEF86CEC}" srcOrd="7" destOrd="0" presId="urn:microsoft.com/office/officeart/2005/8/layout/list1"/>
    <dgm:cxn modelId="{2F579F83-10FD-4180-AE32-C933926A921D}" type="presParOf" srcId="{DA69F6F1-4960-498A-AD25-085078C7C016}" destId="{0B4D8C86-6CC8-4DAA-93D2-8FA36672C374}" srcOrd="8" destOrd="0" presId="urn:microsoft.com/office/officeart/2005/8/layout/list1"/>
    <dgm:cxn modelId="{B2724798-2F03-4351-8F52-6373EE449AD0}" type="presParOf" srcId="{0B4D8C86-6CC8-4DAA-93D2-8FA36672C374}" destId="{FFFA5138-FEAB-4F72-AE08-E40D44F08E3F}" srcOrd="0" destOrd="0" presId="urn:microsoft.com/office/officeart/2005/8/layout/list1"/>
    <dgm:cxn modelId="{A7A6BD70-E3F2-4661-A621-AFC5DA02D54E}" type="presParOf" srcId="{0B4D8C86-6CC8-4DAA-93D2-8FA36672C374}" destId="{CE301DEF-7638-4260-8CB8-5576E3522B5C}" srcOrd="1" destOrd="0" presId="urn:microsoft.com/office/officeart/2005/8/layout/list1"/>
    <dgm:cxn modelId="{ECE2933E-9003-4FF8-9BDE-AA27710FC566}" type="presParOf" srcId="{DA69F6F1-4960-498A-AD25-085078C7C016}" destId="{51CE2DF8-66FE-4972-AFC4-27CDB968F0F7}" srcOrd="9" destOrd="0" presId="urn:microsoft.com/office/officeart/2005/8/layout/list1"/>
    <dgm:cxn modelId="{39F80482-3519-46C0-8A7F-F9BC917F1BB7}" type="presParOf" srcId="{DA69F6F1-4960-498A-AD25-085078C7C016}" destId="{FCE67299-0F51-4AE5-B861-F54CAD10DA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b="0"/>
            <a:t>OASES Monitoring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b="0"/>
            <a:t>PRS General Education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EAD15D56-54C5-49FE-955F-A20DF43B6731}">
      <dgm:prSet phldrT="[Text]" phldr="0"/>
      <dgm:spPr/>
      <dgm:t>
        <a:bodyPr/>
        <a:lstStyle/>
        <a:p>
          <a:pPr rtl="0"/>
          <a:r>
            <a:rPr lang="en-US"/>
            <a:t>Champ Software Development Across Offices</a:t>
          </a:r>
          <a:endParaRPr lang="en-US" b="0"/>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b="0"/>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b="0"/>
            <a:t>LEA Determinations and Aligned Technical Assistance</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b="0"/>
            <a:t>Policies and Procedures</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35537B4E-975A-42B4-A3AE-E4E4D1B3183C}">
      <dgm:prSet custT="1"/>
      <dgm:spPr/>
      <dgm:t>
        <a:bodyPr/>
        <a:lstStyle/>
        <a:p>
          <a:pPr rtl="0"/>
          <a:r>
            <a:rPr lang="en-US" sz="2200" kern="1200">
              <a:solidFill>
                <a:prstClr val="white"/>
              </a:solidFill>
              <a:latin typeface="Calibri" panose="020F0502020204030204"/>
              <a:ea typeface="+mn-ea"/>
              <a:cs typeface="+mn-cs"/>
            </a:rPr>
            <a:t>Collection, Reporting, and Use of Data</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60C6D5A9-1698-492E-BEE5-EC78D894D009}">
      <dgm:prSet custT="1"/>
      <dgm:spPr/>
      <dgm:t>
        <a:bodyPr/>
        <a:lstStyle/>
        <a:p>
          <a:pPr rtl="0"/>
          <a:r>
            <a:rPr lang="en-US" sz="2200" kern="1200">
              <a:solidFill>
                <a:prstClr val="white"/>
              </a:solidFill>
              <a:latin typeface="Calibri" panose="020F0502020204030204"/>
              <a:ea typeface="+mn-ea"/>
              <a:cs typeface="+mn-cs"/>
            </a:rPr>
            <a:t>Special Education Website</a:t>
          </a:r>
        </a:p>
      </dgm:t>
    </dgm:pt>
    <dgm:pt modelId="{CFEF5603-27EA-42F5-B3CB-D6B669889C48}" type="parTrans" cxnId="{523D8E78-AF15-41E6-BFD1-CAA982168C5B}">
      <dgm:prSet/>
      <dgm:spPr/>
      <dgm:t>
        <a:bodyPr/>
        <a:lstStyle/>
        <a:p>
          <a:endParaRPr lang="en-US"/>
        </a:p>
      </dgm:t>
    </dgm:pt>
    <dgm:pt modelId="{725C407D-328B-4DF8-8C4A-DD2006D84951}" type="sibTrans" cxnId="{523D8E78-AF15-41E6-BFD1-CAA982168C5B}">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4971201F-F68F-47E1-904A-CED5519C774F}" type="pres">
      <dgm:prSet presAssocID="{60C6D5A9-1698-492E-BEE5-EC78D894D009}" presName="node" presStyleLbl="node1" presStyleIdx="0" presStyleCnt="8">
        <dgm:presLayoutVars>
          <dgm:bulletEnabled val="1"/>
        </dgm:presLayoutVars>
      </dgm:prSet>
      <dgm:spPr/>
    </dgm:pt>
    <dgm:pt modelId="{94E87C81-A08A-4984-A27E-24770A57712F}" type="pres">
      <dgm:prSet presAssocID="{725C407D-328B-4DF8-8C4A-DD2006D84951}" presName="sibTrans" presStyleCnt="0"/>
      <dgm:spPr/>
    </dgm:pt>
    <dgm:pt modelId="{5005E73B-75A8-42A5-A4FC-C8604F246C91}" type="pres">
      <dgm:prSet presAssocID="{35537B4E-975A-42B4-A3AE-E4E4D1B3183C}" presName="node" presStyleLbl="node1" presStyleIdx="1" presStyleCnt="8">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8">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8">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8">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8">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8">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8">
        <dgm:presLayoutVars>
          <dgm:bulletEnabled val="1"/>
        </dgm:presLayoutVars>
      </dgm:prSet>
      <dgm:spPr/>
    </dgm:pt>
  </dgm:ptLst>
  <dgm:cxnLs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523D8E78-AF15-41E6-BFD1-CAA982168C5B}" srcId="{A2DDBBA9-240C-4798-85DE-7DF9799DC351}" destId="{60C6D5A9-1698-492E-BEE5-EC78D894D009}" srcOrd="0" destOrd="0" parTransId="{CFEF5603-27EA-42F5-B3CB-D6B669889C48}" sibTransId="{725C407D-328B-4DF8-8C4A-DD2006D84951}"/>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FD5B34C2-59A3-4F4E-90B4-28C512E8BC9F}" type="presOf" srcId="{60C6D5A9-1698-492E-BEE5-EC78D894D009}" destId="{4971201F-F68F-47E1-904A-CED5519C774F}" srcOrd="0" destOrd="0" presId="urn:microsoft.com/office/officeart/2005/8/layout/default"/>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E94133A-2842-4E68-BF09-B9C2BDA79DC2}" type="presParOf" srcId="{13D8E856-6816-466E-B3FF-4BB377B3C3C6}" destId="{4971201F-F68F-47E1-904A-CED5519C774F}" srcOrd="0" destOrd="0" presId="urn:microsoft.com/office/officeart/2005/8/layout/default"/>
    <dgm:cxn modelId="{D4445466-B813-4813-86E3-D274203D68A6}" type="presParOf" srcId="{13D8E856-6816-466E-B3FF-4BB377B3C3C6}" destId="{94E87C81-A08A-4984-A27E-24770A57712F}"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114328" y="-1144266"/>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Are known and valued</a:t>
          </a:r>
          <a:endParaRPr lang="en-US" sz="1400" kern="1200"/>
        </a:p>
      </dsp:txBody>
      <dsp:txXfrm rot="-5400000">
        <a:off x="1865948" y="144166"/>
        <a:ext cx="3277188" cy="740375"/>
      </dsp:txXfrm>
    </dsp:sp>
    <dsp:sp modelId="{C625CF21-C0CE-427C-856C-6DE7A8B33D8A}">
      <dsp:nvSpPr>
        <dsp:cNvPr id="0" name=""/>
        <dsp:cNvSpPr/>
      </dsp:nvSpPr>
      <dsp:spPr>
        <a:xfrm>
          <a:off x="0" y="1553"/>
          <a:ext cx="1865947" cy="1025598"/>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All students</a:t>
          </a:r>
          <a:endParaRPr lang="en-US" sz="1900" kern="1200"/>
        </a:p>
      </dsp:txBody>
      <dsp:txXfrm>
        <a:off x="50066" y="51619"/>
        <a:ext cx="1765815" cy="925466"/>
      </dsp:txXfrm>
    </dsp:sp>
    <dsp:sp modelId="{22C5200A-4F3E-413A-A0C2-5E5FE3F5BD79}">
      <dsp:nvSpPr>
        <dsp:cNvPr id="0" name=""/>
        <dsp:cNvSpPr/>
      </dsp:nvSpPr>
      <dsp:spPr>
        <a:xfrm rot="5400000">
          <a:off x="3114328" y="-67388"/>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a:latin typeface="Segoe UI Semibold"/>
            </a:rPr>
            <a:t>Are relevant, real-world and interactive</a:t>
          </a:r>
        </a:p>
      </dsp:txBody>
      <dsp:txXfrm rot="-5400000">
        <a:off x="1865948" y="1221044"/>
        <a:ext cx="3277188" cy="740375"/>
      </dsp:txXfrm>
    </dsp:sp>
    <dsp:sp modelId="{24CED813-7888-430C-AFDB-9D3A24B568CB}">
      <dsp:nvSpPr>
        <dsp:cNvPr id="0" name=""/>
        <dsp:cNvSpPr/>
      </dsp:nvSpPr>
      <dsp:spPr>
        <a:xfrm>
          <a:off x="0" y="1078432"/>
          <a:ext cx="1865947" cy="1025598"/>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Learning experiences </a:t>
          </a:r>
          <a:endParaRPr lang="en-US" sz="1900" kern="1200"/>
        </a:p>
      </dsp:txBody>
      <dsp:txXfrm>
        <a:off x="50066" y="1128498"/>
        <a:ext cx="1765815" cy="925466"/>
      </dsp:txXfrm>
    </dsp:sp>
    <dsp:sp modelId="{48523046-28B0-4CA5-BB43-DD387BCF65C6}">
      <dsp:nvSpPr>
        <dsp:cNvPr id="0" name=""/>
        <dsp:cNvSpPr/>
      </dsp:nvSpPr>
      <dsp:spPr>
        <a:xfrm rot="5400000">
          <a:off x="3114328" y="1009490"/>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Enable students to excel at grade level or beyond</a:t>
          </a:r>
        </a:p>
        <a:p>
          <a:pPr marL="114300" lvl="1" indent="-114300" algn="l" defTabSz="622300" rtl="0">
            <a:lnSpc>
              <a:spcPct val="90000"/>
            </a:lnSpc>
            <a:spcBef>
              <a:spcPct val="0"/>
            </a:spcBef>
            <a:spcAft>
              <a:spcPct val="15000"/>
            </a:spcAft>
            <a:buChar char="•"/>
          </a:pPr>
          <a:endParaRPr lang="en-US" sz="1400" kern="1200">
            <a:latin typeface="Segoe UI Semibold"/>
          </a:endParaRPr>
        </a:p>
      </dsp:txBody>
      <dsp:txXfrm rot="-5400000">
        <a:off x="1865948" y="2297922"/>
        <a:ext cx="3277188" cy="740375"/>
      </dsp:txXfrm>
    </dsp:sp>
    <dsp:sp modelId="{BEF76E51-4B0A-4CD7-8E87-ACA209BCE8EA}">
      <dsp:nvSpPr>
        <dsp:cNvPr id="0" name=""/>
        <dsp:cNvSpPr/>
      </dsp:nvSpPr>
      <dsp:spPr>
        <a:xfrm>
          <a:off x="0" y="2155311"/>
          <a:ext cx="1865947" cy="1025598"/>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Individualized supports</a:t>
          </a:r>
        </a:p>
      </dsp:txBody>
      <dsp:txXfrm>
        <a:off x="50066" y="2205377"/>
        <a:ext cx="1765815" cy="925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064-7F52-4374-BB70-3F2CB7FC783C}">
      <dsp:nvSpPr>
        <dsp:cNvPr id="0" name=""/>
        <dsp:cNvSpPr/>
      </dsp:nvSpPr>
      <dsp:spPr>
        <a:xfrm>
          <a:off x="0" y="1625189"/>
          <a:ext cx="581112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76DB4-26EA-403D-8805-2312DAE07640}">
      <dsp:nvSpPr>
        <dsp:cNvPr id="0" name=""/>
        <dsp:cNvSpPr/>
      </dsp:nvSpPr>
      <dsp:spPr>
        <a:xfrm>
          <a:off x="290556" y="1270949"/>
          <a:ext cx="4067789" cy="70848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General Supervision </a:t>
          </a:r>
          <a:r>
            <a:rPr lang="en-US" sz="2400" b="0" kern="1200"/>
            <a:t>Updates</a:t>
          </a:r>
        </a:p>
      </dsp:txBody>
      <dsp:txXfrm>
        <a:off x="325141" y="1305534"/>
        <a:ext cx="3998619" cy="639310"/>
      </dsp:txXfrm>
    </dsp:sp>
    <dsp:sp modelId="{5BB327D3-7109-43F2-AB9A-8D656FAE95E0}">
      <dsp:nvSpPr>
        <dsp:cNvPr id="0" name=""/>
        <dsp:cNvSpPr/>
      </dsp:nvSpPr>
      <dsp:spPr>
        <a:xfrm>
          <a:off x="0" y="2713829"/>
          <a:ext cx="5811128" cy="604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032F1-9066-44F8-86CC-6912588B7795}">
      <dsp:nvSpPr>
        <dsp:cNvPr id="0" name=""/>
        <dsp:cNvSpPr/>
      </dsp:nvSpPr>
      <dsp:spPr>
        <a:xfrm>
          <a:off x="290556" y="2359589"/>
          <a:ext cx="4067789" cy="7084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Special Education Updates</a:t>
          </a:r>
        </a:p>
      </dsp:txBody>
      <dsp:txXfrm>
        <a:off x="325141" y="2394174"/>
        <a:ext cx="3998619" cy="639310"/>
      </dsp:txXfrm>
    </dsp:sp>
    <dsp:sp modelId="{FCE67299-0F51-4AE5-B861-F54CAD10DA1C}">
      <dsp:nvSpPr>
        <dsp:cNvPr id="0" name=""/>
        <dsp:cNvSpPr/>
      </dsp:nvSpPr>
      <dsp:spPr>
        <a:xfrm>
          <a:off x="0" y="3802469"/>
          <a:ext cx="581112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01DEF-7638-4260-8CB8-5576E3522B5C}">
      <dsp:nvSpPr>
        <dsp:cNvPr id="0" name=""/>
        <dsp:cNvSpPr/>
      </dsp:nvSpPr>
      <dsp:spPr>
        <a:xfrm>
          <a:off x="290556" y="3448229"/>
          <a:ext cx="4067789"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New IEP Updates</a:t>
          </a:r>
        </a:p>
      </dsp:txBody>
      <dsp:txXfrm>
        <a:off x="325141" y="3482814"/>
        <a:ext cx="3998619"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1201F-F68F-47E1-904A-CED5519C774F}">
      <dsp:nvSpPr>
        <dsp:cNvPr id="0" name=""/>
        <dsp:cNvSpPr/>
      </dsp:nvSpPr>
      <dsp:spPr>
        <a:xfrm>
          <a:off x="3080"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Special Education Website</a:t>
          </a:r>
        </a:p>
      </dsp:txBody>
      <dsp:txXfrm>
        <a:off x="3080" y="437013"/>
        <a:ext cx="2444055" cy="1466433"/>
      </dsp:txXfrm>
    </dsp:sp>
    <dsp:sp modelId="{5005E73B-75A8-42A5-A4FC-C8604F246C91}">
      <dsp:nvSpPr>
        <dsp:cNvPr id="0" name=""/>
        <dsp:cNvSpPr/>
      </dsp:nvSpPr>
      <dsp:spPr>
        <a:xfrm>
          <a:off x="2691541"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Collection, Reporting, and Use of Data</a:t>
          </a:r>
        </a:p>
      </dsp:txBody>
      <dsp:txXfrm>
        <a:off x="2691541" y="437013"/>
        <a:ext cx="2444055" cy="1466433"/>
      </dsp:txXfrm>
    </dsp:sp>
    <dsp:sp modelId="{6D129F8D-372C-4A28-8C52-D918B5D8A92E}">
      <dsp:nvSpPr>
        <dsp:cNvPr id="0" name=""/>
        <dsp:cNvSpPr/>
      </dsp:nvSpPr>
      <dsp:spPr>
        <a:xfrm>
          <a:off x="5380002"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Champ Software Development Across Offices</a:t>
          </a:r>
          <a:endParaRPr lang="en-US" sz="2200" b="0" kern="1200"/>
        </a:p>
      </dsp:txBody>
      <dsp:txXfrm>
        <a:off x="5380002" y="437013"/>
        <a:ext cx="2444055" cy="1466433"/>
      </dsp:txXfrm>
    </dsp:sp>
    <dsp:sp modelId="{9908698E-D39E-4D34-9D93-5C552E65CDE6}">
      <dsp:nvSpPr>
        <dsp:cNvPr id="0" name=""/>
        <dsp:cNvSpPr/>
      </dsp:nvSpPr>
      <dsp:spPr>
        <a:xfrm>
          <a:off x="8068463"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Fiscal Monitoring Procedures</a:t>
          </a:r>
        </a:p>
      </dsp:txBody>
      <dsp:txXfrm>
        <a:off x="8068463" y="437013"/>
        <a:ext cx="2444055" cy="1466433"/>
      </dsp:txXfrm>
    </dsp:sp>
    <dsp:sp modelId="{1E50F7EE-135A-4A1B-B907-0AB0F8428B21}">
      <dsp:nvSpPr>
        <dsp:cNvPr id="0" name=""/>
        <dsp:cNvSpPr/>
      </dsp:nvSpPr>
      <dsp:spPr>
        <a:xfrm>
          <a:off x="3080"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LEA Determinations and Aligned Technical Assistance</a:t>
          </a:r>
        </a:p>
      </dsp:txBody>
      <dsp:txXfrm>
        <a:off x="3080" y="2147852"/>
        <a:ext cx="2444055" cy="1466433"/>
      </dsp:txXfrm>
    </dsp:sp>
    <dsp:sp modelId="{924D37B3-04E0-4558-A6DC-381385E54CF6}">
      <dsp:nvSpPr>
        <dsp:cNvPr id="0" name=""/>
        <dsp:cNvSpPr/>
      </dsp:nvSpPr>
      <dsp:spPr>
        <a:xfrm>
          <a:off x="2691541"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OASES Monitoring Procedures</a:t>
          </a:r>
        </a:p>
      </dsp:txBody>
      <dsp:txXfrm>
        <a:off x="2691541" y="2147852"/>
        <a:ext cx="2444055" cy="1466433"/>
      </dsp:txXfrm>
    </dsp:sp>
    <dsp:sp modelId="{59892BA9-65E3-4A36-98C0-5E406F58DAC0}">
      <dsp:nvSpPr>
        <dsp:cNvPr id="0" name=""/>
        <dsp:cNvSpPr/>
      </dsp:nvSpPr>
      <dsp:spPr>
        <a:xfrm>
          <a:off x="5380002"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Policies and Procedures</a:t>
          </a:r>
        </a:p>
      </dsp:txBody>
      <dsp:txXfrm>
        <a:off x="5380002" y="2147852"/>
        <a:ext cx="2444055" cy="1466433"/>
      </dsp:txXfrm>
    </dsp:sp>
    <dsp:sp modelId="{F94B4F2D-81CF-43C4-846B-3A7037898D36}">
      <dsp:nvSpPr>
        <dsp:cNvPr id="0" name=""/>
        <dsp:cNvSpPr/>
      </dsp:nvSpPr>
      <dsp:spPr>
        <a:xfrm>
          <a:off x="8068463"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PRS General Education Procedures</a:t>
          </a:r>
        </a:p>
      </dsp:txBody>
      <dsp:txXfrm>
        <a:off x="8068463" y="2147852"/>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1/21/2025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ites.ed.gov/idea/files/Secretary-Cardona-Seclusion-and-Restraints-Policy-Letter-01-08-2025.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d.gov/sites/ed/files/policy/gen/guid/school-discipline/guiding-principle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tes.ed.gov/idea/files/DCL-Special-Education-Personnel-Retention-01-13-2025.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eedar.education.ufl.edu/" TargetMode="External"/><Relationship Id="rId5" Type="http://schemas.openxmlformats.org/officeDocument/2006/relationships/hyperlink" Target="https://lead-idea.org/" TargetMode="External"/><Relationship Id="rId4" Type="http://schemas.openxmlformats.org/officeDocument/2006/relationships/hyperlink" Target="https://lead-idea.org/navigator/retent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rldefense.com/v3/__https:/sites.ed.gov/idea/osep-fast-facts-ec-educational-environments-idea-part-b/__;!!CPANwP4y!Tz6cTrqI4nYDc2eWbu4jlwOhzJ6C6Fe7fTOdJeCSrXJGnVpyS_K2ZWJ2rVgTRBbrGfY_6zTL_4vHLlyasCuLYD0n85QMfU9ZeO17LgWR$"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urldefense.com/v3/__https:/sites.ed.gov/idea/osep-fast-facts/__;!!CPANwP4y!Tz6cTrqI4nYDc2eWbu4jlwOhzJ6C6Fe7fTOdJeCSrXJGnVpyS_K2ZWJ2rVgTRBbrGfY_6zTL_4vHLlyasCuLYD0n85QMfU9ZeDAGVYSz$" TargetMode="External"/><Relationship Id="rId4" Type="http://schemas.openxmlformats.org/officeDocument/2006/relationships/hyperlink" Target="https://urldefense.com/v3/__https:/sites.ed.gov/idea/osep-fast-facts-part-b-personnel-sy22-23/__;!!CPANwP4y!Tz6cTrqI4nYDc2eWbu4jlwOhzJ6C6Fe7fTOdJeCSrXJGnVpyS_K2ZWJ2rVgTRBbrGfY_6zTL_4vHLlyasCuLYD0n85QMfU9ZeB7lCbo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3234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369890E-7CF6-4448-B58E-405862340BEB}" type="slidenum">
              <a:rPr lang="en-US" smtClean="0"/>
              <a:t>18</a:t>
            </a:fld>
            <a:endParaRPr lang="en-US"/>
          </a:p>
        </p:txBody>
      </p:sp>
    </p:spTree>
    <p:extLst>
      <p:ext uri="{BB962C8B-B14F-4D97-AF65-F5344CB8AC3E}">
        <p14:creationId xmlns:p14="http://schemas.microsoft.com/office/powerpoint/2010/main" val="110958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8538" y="534988"/>
            <a:ext cx="4759325" cy="267811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19</a:t>
            </a:fld>
            <a:endParaRPr lang="en-US"/>
          </a:p>
        </p:txBody>
      </p:sp>
    </p:spTree>
    <p:extLst>
      <p:ext uri="{BB962C8B-B14F-4D97-AF65-F5344CB8AC3E}">
        <p14:creationId xmlns:p14="http://schemas.microsoft.com/office/powerpoint/2010/main" val="2242291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9890E-7CF6-4448-B58E-405862340BEB}" type="slidenum">
              <a:rPr lang="en-US" smtClean="0"/>
              <a:t>20</a:t>
            </a:fld>
            <a:endParaRPr lang="en-US"/>
          </a:p>
        </p:txBody>
      </p:sp>
    </p:spTree>
    <p:extLst>
      <p:ext uri="{BB962C8B-B14F-4D97-AF65-F5344CB8AC3E}">
        <p14:creationId xmlns:p14="http://schemas.microsoft.com/office/powerpoint/2010/main" val="3638552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9890E-7CF6-4448-B58E-405862340BEB}" type="slidenum">
              <a:rPr lang="en-US" smtClean="0"/>
              <a:t>21</a:t>
            </a:fld>
            <a:endParaRPr lang="en-US"/>
          </a:p>
        </p:txBody>
      </p:sp>
    </p:spTree>
    <p:extLst>
      <p:ext uri="{BB962C8B-B14F-4D97-AF65-F5344CB8AC3E}">
        <p14:creationId xmlns:p14="http://schemas.microsoft.com/office/powerpoint/2010/main" val="2997475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369890E-7CF6-4448-B58E-405862340BEB}" type="slidenum">
              <a:rPr lang="en-US" smtClean="0"/>
              <a:t>22</a:t>
            </a:fld>
            <a:endParaRPr lang="en-US"/>
          </a:p>
        </p:txBody>
      </p:sp>
    </p:spTree>
    <p:extLst>
      <p:ext uri="{BB962C8B-B14F-4D97-AF65-F5344CB8AC3E}">
        <p14:creationId xmlns:p14="http://schemas.microsoft.com/office/powerpoint/2010/main" val="3742227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23</a:t>
            </a:fld>
            <a:endParaRPr lang="en-US"/>
          </a:p>
        </p:txBody>
      </p:sp>
    </p:spTree>
    <p:extLst>
      <p:ext uri="{BB962C8B-B14F-4D97-AF65-F5344CB8AC3E}">
        <p14:creationId xmlns:p14="http://schemas.microsoft.com/office/powerpoint/2010/main" val="1718532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369890E-7CF6-4448-B58E-405862340BEB}" type="slidenum">
              <a:rPr lang="en-US" smtClean="0"/>
              <a:t>25</a:t>
            </a:fld>
            <a:endParaRPr lang="en-US"/>
          </a:p>
        </p:txBody>
      </p:sp>
    </p:spTree>
    <p:extLst>
      <p:ext uri="{BB962C8B-B14F-4D97-AF65-F5344CB8AC3E}">
        <p14:creationId xmlns:p14="http://schemas.microsoft.com/office/powerpoint/2010/main" val="3686642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26</a:t>
            </a:fld>
            <a:endParaRPr lang="en-US"/>
          </a:p>
        </p:txBody>
      </p:sp>
    </p:spTree>
    <p:extLst>
      <p:ext uri="{BB962C8B-B14F-4D97-AF65-F5344CB8AC3E}">
        <p14:creationId xmlns:p14="http://schemas.microsoft.com/office/powerpoint/2010/main" val="278819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sz="2000" dirty="0">
              <a:solidFill>
                <a:srgbClr val="222222"/>
              </a:solidFill>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1912926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67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2376929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1014051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Drop the file in the chat.</a:t>
            </a:r>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3658733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72BA557-1578-49F5-9A2C-8A0B0E0D9858}" type="slidenum">
              <a:rPr lang="en-US" smtClean="0"/>
              <a:t>44</a:t>
            </a:fld>
            <a:endParaRPr lang="en-US"/>
          </a:p>
        </p:txBody>
      </p:sp>
    </p:spTree>
    <p:extLst>
      <p:ext uri="{BB962C8B-B14F-4D97-AF65-F5344CB8AC3E}">
        <p14:creationId xmlns:p14="http://schemas.microsoft.com/office/powerpoint/2010/main" val="1488102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46</a:t>
            </a:fld>
            <a:endParaRPr lang="en-US"/>
          </a:p>
        </p:txBody>
      </p:sp>
    </p:spTree>
    <p:extLst>
      <p:ext uri="{BB962C8B-B14F-4D97-AF65-F5344CB8AC3E}">
        <p14:creationId xmlns:p14="http://schemas.microsoft.com/office/powerpoint/2010/main" val="3606215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47</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48</a:t>
            </a:fld>
            <a:endParaRPr lang="en-US"/>
          </a:p>
        </p:txBody>
      </p:sp>
    </p:spTree>
    <p:extLst>
      <p:ext uri="{BB962C8B-B14F-4D97-AF65-F5344CB8AC3E}">
        <p14:creationId xmlns:p14="http://schemas.microsoft.com/office/powerpoint/2010/main" val="3586583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B958-0065-91BF-F181-4B0CC41EA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5F5FE-E415-4DBA-EA87-9787D65BD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5D519-D1F9-EF33-4A80-CFFE4663C5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E11441-C858-A123-6A30-3626D2BEFF1F}"/>
              </a:ext>
            </a:extLst>
          </p:cNvPr>
          <p:cNvSpPr>
            <a:spLocks noGrp="1"/>
          </p:cNvSpPr>
          <p:nvPr>
            <p:ph type="sldNum" sz="quarter" idx="5"/>
          </p:nvPr>
        </p:nvSpPr>
        <p:spPr/>
        <p:txBody>
          <a:bodyPr/>
          <a:lstStyle/>
          <a:p>
            <a:fld id="{825FC15E-7FD1-034A-9729-2C6FA6821FBB}" type="slidenum">
              <a:rPr lang="en-US" smtClean="0"/>
              <a:t>49</a:t>
            </a:fld>
            <a:endParaRPr lang="en-US"/>
          </a:p>
        </p:txBody>
      </p:sp>
    </p:spTree>
    <p:extLst>
      <p:ext uri="{BB962C8B-B14F-4D97-AF65-F5344CB8AC3E}">
        <p14:creationId xmlns:p14="http://schemas.microsoft.com/office/powerpoint/2010/main" val="140802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03506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U.S. Secretary of Education Miguel A. Cardona policy letter on restraints and seclusion. January 8, 2025</a:t>
            </a: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138229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Guiding Principles for Creating Safe, Inclusive, Supportive, and Fair School Climates</a:t>
            </a:r>
            <a:endParaRPr lang="en-US">
              <a:hlinkClick r:id="rId3"/>
            </a:endParaRPr>
          </a:p>
          <a:p>
            <a:r>
              <a:rPr lang="en-US">
                <a:hlinkClick r:id="rId3"/>
              </a:rPr>
              <a:t>guiding-principles.pdf</a:t>
            </a: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280128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OSEP Dear Colleague Letter on Special Education Personnel Retention. January 13, 2025</a:t>
            </a:r>
            <a:endParaRPr lang="en-US"/>
          </a:p>
          <a:p>
            <a:endParaRPr lang="en-US"/>
          </a:p>
          <a:p>
            <a:r>
              <a:rPr lang="en-US">
                <a:hlinkClick r:id="rId4"/>
              </a:rPr>
              <a:t>Principal Navigator: Special Educator Retention | Lead IDEA</a:t>
            </a:r>
            <a:endParaRPr lang="en-US"/>
          </a:p>
          <a:p>
            <a:endParaRPr lang="en-US"/>
          </a:p>
          <a:p>
            <a:r>
              <a:rPr lang="en-US">
                <a:hlinkClick r:id="rId5"/>
              </a:rPr>
              <a:t>Home | Lead IDEA</a:t>
            </a:r>
            <a:endParaRPr lang="en-US"/>
          </a:p>
          <a:p>
            <a:endParaRPr lang="en-US"/>
          </a:p>
          <a:p>
            <a:r>
              <a:rPr lang="en-US">
                <a:hlinkClick r:id="rId6"/>
              </a:rPr>
              <a:t>The CEEDAR Center at the University of Florida | The CEEDAR Center</a:t>
            </a: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293364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a:effectLst/>
                <a:latin typeface="Calibri" panose="020F0502020204030204" pitchFamily="34" charset="0"/>
                <a:ea typeface="Aptos" panose="020B0004020202020204" pitchFamily="34" charset="0"/>
              </a:rPr>
              <a:t> </a:t>
            </a:r>
            <a:r>
              <a:rPr lang="en-US" sz="1800" u="sng">
                <a:solidFill>
                  <a:srgbClr val="0563C1"/>
                </a:solidFill>
                <a:effectLst/>
                <a:latin typeface="Calibri" panose="020F0502020204030204" pitchFamily="34" charset="0"/>
                <a:ea typeface="Aptos" panose="020B0004020202020204" pitchFamily="34" charset="0"/>
                <a:hlinkClick r:id="rId3"/>
              </a:rPr>
              <a:t>OSEP Fast Fact: Educational Environments of Children with Disabilities Served under IDEA Part B Section 619</a:t>
            </a:r>
            <a:r>
              <a:rPr lang="en-US" sz="1800">
                <a:effectLst/>
                <a:latin typeface="Calibri" panose="020F0502020204030204" pitchFamily="34" charset="0"/>
                <a:ea typeface="Aptos" panose="020B0004020202020204" pitchFamily="34" charset="0"/>
              </a:rPr>
              <a:t> explores data on children with disabilities, ages 3-5, in early childhood settings in SY 2023-24. This Fast Fact explores data on our youngest children served under IDEA Part B collected through the child count and educational environments data collections.  Highlights from OSEP Fast Facts: Educational Environments of Children with Disabilities Served under IDEA Part B Section 619:</a:t>
            </a:r>
          </a:p>
          <a:p>
            <a:pPr marL="342900" marR="0" lvl="0" indent="-342900">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In the US, Outlying Areas, and Freely Associated States, 59.28% of children with disabilities ages 3-5 (not in kindergarten) are enrolled in a regular early childhood program.  However, there is a large variation between states as low as 16.73% to as high as 97.52%.  </a:t>
            </a:r>
            <a:endParaRPr lang="en-US" sz="1800">
              <a:effectLst/>
              <a:latin typeface="Calibri" panose="020F050202020403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In the US, Outlying Areas, and Freely Associated States, 38.06% of children with disabilities ages 3-5 (not in kindergarten) are in a separate setting.  More Asian, Black or African American, Hispanic/Latino, and Native Hawaiian or Other Pacific islander children are in separate settings than all children.</a:t>
            </a:r>
            <a:endParaRPr lang="en-US" sz="1800">
              <a:effectLst/>
              <a:latin typeface="Calibri" panose="020F050202020403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In the US, Outlying Areas, and Freely Associated States, the percentage of children with disabilities ages 3-5 (not in kindergarten) that attend a regular early childhood program and receive the majority of services in some other location increases from age 3 (37.2%) to age 5 (49.8%).</a:t>
            </a:r>
            <a:endParaRPr lang="en-US" sz="1800">
              <a:effectLst/>
              <a:latin typeface="Calibri" panose="020F050202020403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In the US, Outlying Areas, and Freely Associated States, 6.24% of 3-5 (not in kindergarten) year olds with disabilities are identified as English Learners.</a:t>
            </a:r>
            <a:endParaRPr lang="en-US" sz="1800">
              <a:effectLst/>
              <a:latin typeface="Calibri" panose="020F0502020204030204" pitchFamily="34" charset="0"/>
              <a:ea typeface="Aptos" panose="020B0004020202020204" pitchFamily="34" charset="0"/>
            </a:endParaRPr>
          </a:p>
          <a:p>
            <a:pPr marL="0" marR="0"/>
            <a:endParaRPr lang="en-US" sz="1800" u="sng">
              <a:solidFill>
                <a:srgbClr val="0563C1"/>
              </a:solidFill>
              <a:effectLst/>
              <a:latin typeface="Calibri" panose="020F0502020204030204" pitchFamily="34" charset="0"/>
              <a:ea typeface="Aptos" panose="020B0004020202020204" pitchFamily="34" charset="0"/>
              <a:hlinkClick r:id="rId4"/>
            </a:endParaRPr>
          </a:p>
          <a:p>
            <a:pPr marL="0" marR="0"/>
            <a:r>
              <a:rPr lang="en-US" sz="1800" u="sng">
                <a:solidFill>
                  <a:srgbClr val="0563C1"/>
                </a:solidFill>
                <a:effectLst/>
                <a:latin typeface="Calibri" panose="020F0502020204030204" pitchFamily="34" charset="0"/>
                <a:ea typeface="Aptos" panose="020B0004020202020204" pitchFamily="34" charset="0"/>
                <a:hlinkClick r:id="rId4"/>
              </a:rPr>
              <a:t>OSEP Fast Fact: Part B Personnel</a:t>
            </a:r>
            <a:r>
              <a:rPr lang="en-US" sz="1800">
                <a:effectLst/>
                <a:latin typeface="Calibri" panose="020F0502020204030204" pitchFamily="34" charset="0"/>
                <a:ea typeface="Aptos" panose="020B0004020202020204" pitchFamily="34" charset="0"/>
              </a:rPr>
              <a:t> we present data from the IDEA Part B Personnel data collection in SY 2022-23.  This Fast Fact examines data on the special education teachers, paraprofessionals, and related service providers employed or contracted to work with children with disabilities ages 3 through 21.  Highlights from OSEP Fast Facts: Part B Personnel:</a:t>
            </a:r>
          </a:p>
          <a:p>
            <a:pPr marL="342900" marR="0" lvl="0" indent="-342900">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In the US, Outlying Areas, and Freely Associated States, there were 13.51 children with disabilities, ages 3 through 21, per paraprofessional, 15.85 per teacher, and 30.11 per related service provider. </a:t>
            </a:r>
            <a:endParaRPr lang="en-US" sz="1800">
              <a:effectLst/>
              <a:latin typeface="Calibri" panose="020F050202020403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More than 30% of the related service personnel were speech-language pathologists in the US, Outlying Areas, and Freely Associated States. </a:t>
            </a:r>
            <a:endParaRPr lang="en-US" sz="1800">
              <a:effectLst/>
              <a:latin typeface="Calibri" panose="020F050202020403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In the US, Outlying Areas, and Freely Associated States, the number of children with disabilities, ages 3 through 21, per special education teacher, paraprofessional, and related service personnel has decreased since 2015.</a:t>
            </a:r>
            <a:endParaRPr lang="en-US" sz="1800">
              <a:effectLst/>
              <a:latin typeface="Calibri" panose="020F050202020403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More than 90% of special education teachers and paraprofessionals in the US, Outlying Areas, and Freely Associated States were fully certified and fully qualified (respectively). </a:t>
            </a:r>
            <a:endParaRPr lang="en-US" sz="1800">
              <a:effectLst/>
              <a:latin typeface="Calibri" panose="020F0502020204030204" pitchFamily="34" charset="0"/>
              <a:ea typeface="Aptos" panose="020B0004020202020204" pitchFamily="34" charset="0"/>
            </a:endParaRPr>
          </a:p>
          <a:p>
            <a:pPr marL="0" marR="0"/>
            <a:r>
              <a:rPr lang="en-US" sz="1800">
                <a:effectLst/>
                <a:latin typeface="Calibri" panose="020F0502020204030204" pitchFamily="34" charset="0"/>
                <a:ea typeface="Aptos" panose="020B0004020202020204" pitchFamily="34" charset="0"/>
              </a:rPr>
              <a:t> </a:t>
            </a:r>
          </a:p>
          <a:p>
            <a:pPr marL="0" marR="0"/>
            <a:r>
              <a:rPr lang="en-US" sz="1800">
                <a:effectLst/>
                <a:latin typeface="Calibri" panose="020F0502020204030204" pitchFamily="34" charset="0"/>
                <a:ea typeface="Aptos" panose="020B0004020202020204" pitchFamily="34" charset="0"/>
              </a:rPr>
              <a:t>Visit the </a:t>
            </a:r>
            <a:r>
              <a:rPr lang="en-US" sz="1800" u="sng">
                <a:solidFill>
                  <a:srgbClr val="0563C1"/>
                </a:solidFill>
                <a:effectLst/>
                <a:latin typeface="Calibri" panose="020F0502020204030204" pitchFamily="34" charset="0"/>
                <a:ea typeface="Aptos" panose="020B0004020202020204" pitchFamily="34" charset="0"/>
                <a:hlinkClick r:id="rId5"/>
              </a:rPr>
              <a:t>OSEP Fast Facts page</a:t>
            </a:r>
            <a:r>
              <a:rPr lang="en-US" sz="1800">
                <a:effectLst/>
                <a:latin typeface="Calibri" panose="020F0502020204030204" pitchFamily="34" charset="0"/>
                <a:ea typeface="Aptos" panose="020B0004020202020204" pitchFamily="34" charset="0"/>
              </a:rPr>
              <a:t> for existing and future Fast Facts.</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3118946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16</a:t>
            </a:fld>
            <a:endParaRPr lang="en-US"/>
          </a:p>
        </p:txBody>
      </p:sp>
    </p:spTree>
    <p:extLst>
      <p:ext uri="{BB962C8B-B14F-4D97-AF65-F5344CB8AC3E}">
        <p14:creationId xmlns:p14="http://schemas.microsoft.com/office/powerpoint/2010/main" val="416313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17</a:t>
            </a:fld>
            <a:endParaRPr lang="en-US"/>
          </a:p>
        </p:txBody>
      </p:sp>
    </p:spTree>
    <p:extLst>
      <p:ext uri="{BB962C8B-B14F-4D97-AF65-F5344CB8AC3E}">
        <p14:creationId xmlns:p14="http://schemas.microsoft.com/office/powerpoint/2010/main" val="3385558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333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1</a:t>
            </a:r>
            <a:endParaRPr lang="ru-RU"/>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2</a:t>
            </a:r>
            <a:endParaRPr lang="ru-RU"/>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3</a:t>
            </a:r>
            <a:endParaRPr lang="ru-RU"/>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4</a:t>
            </a:r>
            <a:endParaRPr lang="ru-RU"/>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5</a:t>
            </a:r>
            <a:endParaRPr lang="ru-RU"/>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21.01.2025</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897395212"/>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1952340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02639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55223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66217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020004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98907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225162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5556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890996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6362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a:ea typeface="+mj-ea"/>
              <a:cs typeface="Arial"/>
              <a:sym typeface="Arial"/>
            </a:endParaRPr>
          </a:p>
        </p:txBody>
      </p:sp>
      <p:sp>
        <p:nvSpPr>
          <p:cNvPr id="2" name="Title 1"/>
          <p:cNvSpPr>
            <a:spLocks noGrp="1"/>
          </p:cNvSpPr>
          <p:nvPr>
            <p:ph type="ctrTitle"/>
          </p:nvPr>
        </p:nvSpPr>
        <p:spPr>
          <a:xfrm>
            <a:off x="3584449" y="2724913"/>
            <a:ext cx="6608647" cy="430887"/>
          </a:xfrm>
        </p:spPr>
        <p:txBody>
          <a:bodyPr vert="horz"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86137" y="4937760"/>
            <a:ext cx="370828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itleTopPlaceholder"/>
          <p:cNvSpPr>
            <a:spLocks noChangeArrowheads="1"/>
          </p:cNvSpPr>
          <p:nvPr userDrawn="1"/>
        </p:nvSpPr>
        <p:spPr bwMode="ltGray">
          <a:xfrm>
            <a:off x="2834206" y="3246407"/>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0" name="TitleTopPlaceholder"/>
          <p:cNvSpPr>
            <a:spLocks noChangeArrowheads="1"/>
          </p:cNvSpPr>
          <p:nvPr userDrawn="1"/>
        </p:nvSpPr>
        <p:spPr bwMode="ltGray">
          <a:xfrm>
            <a:off x="2" y="3246407"/>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1" name="TitleTopPlaceholder"/>
          <p:cNvSpPr>
            <a:spLocks noChangeArrowheads="1"/>
          </p:cNvSpPr>
          <p:nvPr userDrawn="1"/>
        </p:nvSpPr>
        <p:spPr bwMode="ltGray">
          <a:xfrm>
            <a:off x="5181341" y="3246407"/>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219200" y="1981200"/>
            <a:ext cx="218057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McK Disclaime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357663243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4" name="Text Placeholder 3"/>
          <p:cNvSpPr>
            <a:spLocks noGrp="1"/>
          </p:cNvSpPr>
          <p:nvPr>
            <p:ph type="body" sz="quarter" idx="10"/>
          </p:nvPr>
        </p:nvSpPr>
        <p:spPr>
          <a:xfrm>
            <a:off x="812800" y="1143001"/>
            <a:ext cx="10566400" cy="1200329"/>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6264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2"/>
          </p:nvPr>
        </p:nvSpPr>
        <p:spPr>
          <a:xfrm>
            <a:off x="812800" y="1066801"/>
            <a:ext cx="3869008" cy="116955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5630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2"/>
          </p:nvPr>
        </p:nvSpPr>
        <p:spPr>
          <a:xfrm>
            <a:off x="1371600" y="1371600"/>
            <a:ext cx="94488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231648" y="237744"/>
            <a:ext cx="11655552" cy="292388"/>
          </a:xfrm>
        </p:spPr>
        <p:txBody>
          <a:bodyPr vert="horz"/>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0" y="944434"/>
            <a:ext cx="1009251" cy="307777"/>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0" y="944434"/>
            <a:ext cx="1009251" cy="307777"/>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0" y="944434"/>
            <a:ext cx="1009251" cy="307777"/>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1"/>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4" name="Text Placeholder 3"/>
          <p:cNvSpPr>
            <a:spLocks noGrp="1"/>
          </p:cNvSpPr>
          <p:nvPr>
            <p:ph type="body" sz="quarter" idx="10"/>
          </p:nvPr>
        </p:nvSpPr>
        <p:spPr>
          <a:xfrm>
            <a:off x="914400" y="1143000"/>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C577-2BB7-E3D6-9E7C-91A78EF781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55F967-19C3-F3F1-84F3-DE1036A20BA5}"/>
              </a:ext>
            </a:extLst>
          </p:cNvPr>
          <p:cNvSpPr>
            <a:spLocks noGrp="1"/>
          </p:cNvSpPr>
          <p:nvPr>
            <p:ph type="dt" sz="half" idx="10"/>
          </p:nvPr>
        </p:nvSpPr>
        <p:spPr/>
        <p:txBody>
          <a:bodyPr/>
          <a:lstStyle/>
          <a:p>
            <a:fld id="{EE428E1D-E223-4E70-9449-A93C20294E96}" type="datetime1">
              <a:rPr lang="en-US" smtClean="0"/>
              <a:t>1/21/2025</a:t>
            </a:fld>
            <a:endParaRPr lang="en-US"/>
          </a:p>
        </p:txBody>
      </p:sp>
      <p:sp>
        <p:nvSpPr>
          <p:cNvPr id="4" name="Footer Placeholder 3">
            <a:extLst>
              <a:ext uri="{FF2B5EF4-FFF2-40B4-BE49-F238E27FC236}">
                <a16:creationId xmlns:a16="http://schemas.microsoft.com/office/drawing/2014/main" id="{A8584348-4495-CF5B-2C2E-7310E89683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F2819-722B-6ADC-FE94-5C01E6AAFE68}"/>
              </a:ext>
            </a:extLst>
          </p:cNvPr>
          <p:cNvSpPr>
            <a:spLocks noGrp="1"/>
          </p:cNvSpPr>
          <p:nvPr>
            <p:ph type="sldNum" sz="quarter" idx="12"/>
          </p:nvPr>
        </p:nvSpPr>
        <p:spPr/>
        <p:txBody>
          <a:bodyPr/>
          <a:lstStyle/>
          <a:p>
            <a:fld id="{6E450861-19C8-4430-8658-6137000767F8}" type="slidenum">
              <a:rPr lang="en-US" smtClean="0"/>
              <a:t>‹#›</a:t>
            </a:fld>
            <a:endParaRPr lang="en-US"/>
          </a:p>
        </p:txBody>
      </p:sp>
      <p:graphicFrame>
        <p:nvGraphicFramePr>
          <p:cNvPr id="6" name="Object 5" hidden="1">
            <a:extLst>
              <a:ext uri="{FF2B5EF4-FFF2-40B4-BE49-F238E27FC236}">
                <a16:creationId xmlns:a16="http://schemas.microsoft.com/office/drawing/2014/main" id="{90EE8996-5843-DCA4-AC42-A20441C18092}"/>
              </a:ext>
            </a:extLst>
          </p:cNvPr>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a:extLst>
                          <a:ext uri="{FF2B5EF4-FFF2-40B4-BE49-F238E27FC236}">
                            <a16:creationId xmlns:a16="http://schemas.microsoft.com/office/drawing/2014/main" id="{90EE8996-5843-DCA4-AC42-A20441C18092}"/>
                          </a:ext>
                        </a:extLst>
                      </p:cNvPr>
                      <p:cNvPicPr/>
                      <p:nvPr/>
                    </p:nvPicPr>
                    <p:blipFill>
                      <a:blip r:embed="rId4"/>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4215047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90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6.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0.e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ags" Target="../tags/tag2.xml"/><Relationship Id="rId5" Type="http://schemas.openxmlformats.org/officeDocument/2006/relationships/slideLayout" Target="../slideLayouts/slideLayout26.xml"/><Relationship Id="rId10" Type="http://schemas.openxmlformats.org/officeDocument/2006/relationships/tags" Target="../tags/tag1.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4"/>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8" r:id="rId1"/>
    <p:sldLayoutId id="2147483650" r:id="rId2"/>
    <p:sldLayoutId id="2147483720" r:id="rId3"/>
    <p:sldLayoutId id="2147483721" r:id="rId4"/>
    <p:sldLayoutId id="2147483722" r:id="rId5"/>
    <p:sldLayoutId id="2147483723" r:id="rId6"/>
    <p:sldLayoutId id="2147483655" r:id="rId7"/>
    <p:sldLayoutId id="2147483719" r:id="rId8"/>
    <p:sldLayoutId id="2147483657" r:id="rId9"/>
    <p:sldLayoutId id="2147483658" r:id="rId10"/>
    <p:sldLayoutId id="2147483669" r:id="rId11"/>
    <p:sldLayoutId id="2147483670" r:id="rId12"/>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109996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0"/>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8" name="Object 7" hidden="1"/>
                      <p:cNvPicPr/>
                      <p:nvPr/>
                    </p:nvPicPr>
                    <p:blipFill>
                      <a:blip r:embed="rId13"/>
                      <a:stretch>
                        <a:fillRect/>
                      </a:stretch>
                    </p:blipFill>
                    <p:spPr>
                      <a:xfrm>
                        <a:off x="2118" y="1588"/>
                        <a:ext cx="2117"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C2E797EC-78C2-4CB0-8EBF-9B6930F958C7}"/>
              </a:ext>
            </a:extLst>
          </p:cNvPr>
          <p:cNvGrpSpPr/>
          <p:nvPr userDrawn="1"/>
        </p:nvGrpSpPr>
        <p:grpSpPr>
          <a:xfrm>
            <a:off x="1" y="6565612"/>
            <a:ext cx="12191999" cy="292388"/>
            <a:chOff x="1" y="3246406"/>
            <a:chExt cx="9143999" cy="436455"/>
          </a:xfrm>
        </p:grpSpPr>
        <p:sp>
          <p:nvSpPr>
            <p:cNvPr id="13" name="TitleTopPlaceholder">
              <a:extLst>
                <a:ext uri="{FF2B5EF4-FFF2-40B4-BE49-F238E27FC236}">
                  <a16:creationId xmlns:a16="http://schemas.microsoft.com/office/drawing/2014/main" id="{F0A848F1-DF84-42D1-8D59-2294D99D43D1}"/>
                </a:ext>
              </a:extLst>
            </p:cNvPr>
            <p:cNvSpPr>
              <a:spLocks noChangeArrowheads="1"/>
            </p:cNvSpPr>
            <p:nvPr userDrawn="1"/>
          </p:nvSpPr>
          <p:spPr bwMode="ltGray">
            <a:xfrm>
              <a:off x="2125654" y="3246406"/>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14" name="TitleTopPlaceholder">
              <a:extLst>
                <a:ext uri="{FF2B5EF4-FFF2-40B4-BE49-F238E27FC236}">
                  <a16:creationId xmlns:a16="http://schemas.microsoft.com/office/drawing/2014/main" id="{F110B6E9-4F9C-48BC-85E1-46543045340D}"/>
                </a:ext>
              </a:extLst>
            </p:cNvPr>
            <p:cNvSpPr>
              <a:spLocks noChangeArrowheads="1"/>
            </p:cNvSpPr>
            <p:nvPr userDrawn="1"/>
          </p:nvSpPr>
          <p:spPr bwMode="ltGray">
            <a:xfrm>
              <a:off x="1" y="3246406"/>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15" name="TitleTopPlaceholder">
              <a:extLst>
                <a:ext uri="{FF2B5EF4-FFF2-40B4-BE49-F238E27FC236}">
                  <a16:creationId xmlns:a16="http://schemas.microsoft.com/office/drawing/2014/main" id="{6F721DB0-1D80-41F3-97D9-FCA44AA8F960}"/>
                </a:ext>
              </a:extLst>
            </p:cNvPr>
            <p:cNvSpPr>
              <a:spLocks noChangeArrowheads="1"/>
            </p:cNvSpPr>
            <p:nvPr userDrawn="1"/>
          </p:nvSpPr>
          <p:spPr bwMode="ltGray">
            <a:xfrm>
              <a:off x="3886006" y="3246406"/>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grpSp>
      <p:sp>
        <p:nvSpPr>
          <p:cNvPr id="7" name="Rectangle 6" hidden="1"/>
          <p:cNvSpPr/>
          <p:nvPr userDrawn="1">
            <p:custDataLst>
              <p:tags r:id="rId1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Placeholder 1"/>
          <p:cNvSpPr>
            <a:spLocks noGrp="1"/>
          </p:cNvSpPr>
          <p:nvPr>
            <p:ph type="title"/>
          </p:nvPr>
        </p:nvSpPr>
        <p:spPr>
          <a:xfrm>
            <a:off x="231648" y="237744"/>
            <a:ext cx="11684000" cy="292388"/>
          </a:xfrm>
          <a:prstGeom prst="rect">
            <a:avLst/>
          </a:prstGeom>
        </p:spPr>
        <p:txBody>
          <a:bodyPr vert="horz" wrap="square"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711200" y="914401"/>
            <a:ext cx="3869008" cy="1200329"/>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cNvSpPr txBox="1">
            <a:spLocks/>
          </p:cNvSpPr>
          <p:nvPr userDrawn="1"/>
        </p:nvSpPr>
        <p:spPr bwMode="auto">
          <a:xfrm>
            <a:off x="11842231" y="6634862"/>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schemeClr val="bg2"/>
                </a:solidFill>
                <a:latin typeface="Arial"/>
              </a:rPr>
              <a:pPr algn="r" fontAlgn="base">
                <a:spcBef>
                  <a:spcPct val="0"/>
                </a:spcBef>
                <a:spcAft>
                  <a:spcPct val="0"/>
                </a:spcAft>
              </a:pPr>
              <a:t>‹#›</a:t>
            </a:fld>
            <a:endParaRPr lang="en-US" sz="1000">
              <a:solidFill>
                <a:schemeClr val="bg2"/>
              </a:solidFill>
              <a:latin typeface="Arial"/>
            </a:endParaRPr>
          </a:p>
        </p:txBody>
      </p:sp>
    </p:spTree>
    <p:extLst>
      <p:ext uri="{BB962C8B-B14F-4D97-AF65-F5344CB8AC3E}">
        <p14:creationId xmlns:p14="http://schemas.microsoft.com/office/powerpoint/2010/main" val="24972042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2" r:id="rId4"/>
    <p:sldLayoutId id="2147483653" r:id="rId5"/>
    <p:sldLayoutId id="2147483654" r:id="rId6"/>
    <p:sldLayoutId id="2147483715" r:id="rId7"/>
    <p:sldLayoutId id="2147483716" r:id="rId8"/>
  </p:sldLayoutIdLst>
  <p:hf hdr="0" dt="0"/>
  <p:txStyles>
    <p:title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com/v3/__https:/sites.ed.gov/idea/osep-fast-facts-ec-educational-environments-idea-part-b/__;!!CPANwP4y!Tz6cTrqI4nYDc2eWbu4jlwOhzJ6C6Fe7fTOdJeCSrXJGnVpyS_K2ZWJ2rVgTRBbrGfY_6zTL_4vHLlyasCuLYD0n85QMfU9ZeO17LgW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urldefense.com/v3/__https:/sites.ed.gov/idea/osep-fast-facts-part-b-personnel-sy22-23/__;!!CPANwP4y!Tz6cTrqI4nYDc2eWbu4jlwOhzJ6C6Fe7fTOdJeCSrXJGnVpyS_K2ZWJ2rVgTRBbrGfY_6zTL_4vHLlyasCuLYD0n85QMfU9ZeB7lCbo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mailto:Mcdhh_slpi@mass.gov" TargetMode="External"/><Relationship Id="rId2" Type="http://schemas.openxmlformats.org/officeDocument/2006/relationships/hyperlink" Target="https://www.mass.gov/info-details/massachusetts-commission-for-the-deaf-and-hard-of-hearing-mcdhh"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hyperlink" Target="https://njedda.org/ups-foundation-supports-assistive-technology-at-njedda/"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22.jpeg"/><Relationship Id="rId5" Type="http://schemas.openxmlformats.org/officeDocument/2006/relationships/hyperlink" Target="https://www.cuidando.es/hable-ellas-carta-abierta-ls-periodistas-salud/" TargetMode="Externa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hyperlink" Target="https://www.doe.mass.edu/commissioner/vision/default.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17.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mass.gov/info-details/local-education-agency-medicaid-coordinators-professional-learning-community" TargetMode="External"/><Relationship Id="rId1" Type="http://schemas.openxmlformats.org/officeDocument/2006/relationships/slideLayout" Target="../slideLayouts/slideLayout28.xml"/><Relationship Id="rId5" Type="http://schemas.openxmlformats.org/officeDocument/2006/relationships/hyperlink" Target="mailto:SchoolBasedClaiming@umassmed.edu" TargetMode="External"/><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34.png"/><Relationship Id="rId4" Type="http://schemas.openxmlformats.org/officeDocument/2006/relationships/hyperlink" Target="https://www.mass.gov/school-based-medicaid-program-sbmp"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mass.gov/info-details/school-based-medicaid-program-sbmp-trainings" TargetMode="External"/><Relationship Id="rId13" Type="http://schemas.openxmlformats.org/officeDocument/2006/relationships/hyperlink" Target="mailto:SchoolBasedClaiming@umassmed.edu" TargetMode="External"/><Relationship Id="rId3" Type="http://schemas.openxmlformats.org/officeDocument/2006/relationships/hyperlink" Target="http://www.mass.gov/masshealth/schools" TargetMode="External"/><Relationship Id="rId7" Type="http://schemas.openxmlformats.org/officeDocument/2006/relationships/hyperlink" Target="https://www.mass.gov/doc/health-care-services-and-supports-needs-assessment-11123/download" TargetMode="External"/><Relationship Id="rId12" Type="http://schemas.openxmlformats.org/officeDocument/2006/relationships/hyperlink" Target="https://cbe-rmts.chcf-umms.org/"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hyperlink" Target="https://www.mass.gov/doc/health-care-services-and-supports-needs-assessment-11123-0/download" TargetMode="External"/><Relationship Id="rId11" Type="http://schemas.openxmlformats.org/officeDocument/2006/relationships/hyperlink" Target="https://www.mass.gov/doc/rmts-participant-quick-reference-guide-0/download" TargetMode="External"/><Relationship Id="rId5" Type="http://schemas.openxmlformats.org/officeDocument/2006/relationships/hyperlink" Target="https://www.mass.gov/info-details/school-based-medicaid-program-sbmp-resource-center#general-program-information-" TargetMode="External"/><Relationship Id="rId10" Type="http://schemas.openxmlformats.org/officeDocument/2006/relationships/hyperlink" Target="http://www.chcf.net/chcfweb/" TargetMode="External"/><Relationship Id="rId4" Type="http://schemas.openxmlformats.org/officeDocument/2006/relationships/hyperlink" Target="https://www.mass.gov/info-details/school-based-medicaid-program-revenue-data-by-local-educational-agency-lea" TargetMode="External"/><Relationship Id="rId9" Type="http://schemas.openxmlformats.org/officeDocument/2006/relationships/hyperlink" Target="https://www.mass.gov/doc/top-5-things-providers-need-to-know-sbmp-dsc-resources-0/downloa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specialeducation@doe.mass.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nlar.zoom.us/meeting/register/tZIkdO6gqDIoHdUleCnhiW80oyYfjhLw_GC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anlar.zoom.us/meeting/register/tZ0kf-qvqj0sEtbu6LBPjs-I59BrjINeWNdc"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sites.ed.gov/idea/files/FFY2023-Part-B-SPP-APR-Reformatted-Measurement-Table.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gateway.edu.state.ma.us/stardust/logi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doe.mass.edu/sped/advisories/default.html?section=guidanc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doe.mass.edu/sped/proshare/" TargetMode="External"/><Relationship Id="rId2" Type="http://schemas.openxmlformats.org/officeDocument/2006/relationships/hyperlink" Target="https://sites.ed.gov/idea/regs/b/b/300.144" TargetMode="External"/><Relationship Id="rId1" Type="http://schemas.openxmlformats.org/officeDocument/2006/relationships/slideLayout" Target="../slideLayouts/slideLayout2.xml"/><Relationship Id="rId4" Type="http://schemas.openxmlformats.org/officeDocument/2006/relationships/hyperlink" Target="https://sites.ed.gov/idea/idea-files/questions-and-answers-on-serving-children-with-disabilities-placed-by-their-parents-in-private-school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ecfr.gov/current/title-34/subtitle-B/chapter-III/part-300/appendix-Appendix%20A%20to%20Part%2030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IDEAFiscal@mass.go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ecfr.gov/current/title-34/section-300.203#p-300.203(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doe.mass.edu/grants/2025/027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mailto:IDEAData@mass.gov" TargetMode="External"/><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mailto:ideafiscal@mass.gov"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hyperlink" Target="mailto:specialeducation@mass.gov" TargetMode="External"/><Relationship Id="rId5" Type="http://schemas.openxmlformats.org/officeDocument/2006/relationships/hyperlink" Target="https://www.doe.mass.edu/infoservices/data/diradmin/list.aspx" TargetMode="External"/><Relationship Id="rId4" Type="http://schemas.openxmlformats.org/officeDocument/2006/relationships/hyperlink" Target="https://www.doe.mass.edu/sped/"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ites.ed.gov/idea/idea-files/secretary-cardona-letter-on-restraints-and-seclusion-in-schools-january-8-202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d.gov/sites/ed/files/policy/gen/guid/school-discipline/guiding-principle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rldefense.com/v3/__https:/nam10.safelinks.protection.outlook.com/?url=https*3A*2F*2Furldefense.com*2Fv3*2F__https*3A*2Flead-idea.org*2Fnavigator*2Fretention__*3B!!CPANwP4y!TaFXGr_gJDqwm3BplJmuRhswRfO5bhypgayH-YBJIAfbyjvjM3O6MIR9EX2pHOlrDnAAH7wkNBt8ayvgmtEh57gW7odaoPXabTsLALw8*24&amp;data=05*7C02*7Cnverni*40umass.edu*7Ccf6aabfba7b54c788e3208dd33f9e4fb*7C7bd08b0b33954dc194bbd0b2e56a497f*7C0*7C0*7C638723871344706968*7CUnknown*7CTWFpbGZsb3d8eyJFbXB0eU1hcGkiOnRydWUsIlYiOiIwLjAuMDAwMCIsIlAiOiJXaW4zMiIsIkFOIjoiTWFpbCIsIldUIjoyfQ*3D*3D*7C0*7C*7C*7C&amp;sdata=aEbunxt83QYNeeoaaY*2FTUPPNQnXZnSCgt1i5ZR*2BRTQM*3D&amp;reserved=0__;JSUlJSUlJSUlJSUlJSUlJSUlJSUlJSUlJSUlJSUl!!CPANwP4y!W_wLgx1F4Zll4V01YVeGatl04inxzqgDsgI2zLTr9l5Ugt0Q13EmCrgxkF29cBe5IIZp6F_CSIBy-U8gqwOWXN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sites.ed.gov/idea/idea-files/dear-colleague-letter-on-special-education-personnel-retention-jan-13-2025/" TargetMode="External"/><Relationship Id="rId5" Type="http://schemas.openxmlformats.org/officeDocument/2006/relationships/hyperlink" Target="https://urldefense.com/v3/__https:/nam10.safelinks.protection.outlook.com/?url=https*3A*2F*2Furldefense.com*2Fv3*2F__https*3A*2Fceedar.education.ufl.edu*2F__*3B!!CPANwP4y!TaFXGr_gJDqwm3BplJmuRhswRfO5bhypgayH-YBJIAfbyjvjM3O6MIR9EX2pHOlrDnAAH7wkNBt8ayvgmtEh57gW7odaoPXabazDUD77*24&amp;data=05*7C02*7Cnverni*40umass.edu*7Ccf6aabfba7b54c788e3208dd33f9e4fb*7C7bd08b0b33954dc194bbd0b2e56a497f*7C0*7C0*7C638723871344693133*7CUnknown*7CTWFpbGZsb3d8eyJFbXB0eU1hcGkiOnRydWUsIlYiOiIwLjAuMDAwMCIsIlAiOiJXaW4zMiIsIkFOIjoiTWFpbCIsIldUIjoyfQ*3D*3D*7C0*7C*7C*7C&amp;sdata=bxhCxu*2Bb0OPDFVgyL7IEiSRpwvcavaydUcGCBH31hBE*3D&amp;reserved=0__;JSUlJSUlJSUlJSUlJSUlJSUlJSUlJSUlJSUlJQ!!CPANwP4y!W_wLgx1F4Zll4V01YVeGatl04inxzqgDsgI2zLTr9l5Ugt0Q13EmCrgxkF29cBe5IIZp6F_CSIBy-U8gTMRMKAg$" TargetMode="External"/><Relationship Id="rId4" Type="http://schemas.openxmlformats.org/officeDocument/2006/relationships/hyperlink" Target="https://urldefense.com/v3/__https:/nam10.safelinks.protection.outlook.com/?url=https*3A*2F*2Furldefense.com*2Fv3*2F__https*3A*2Flead-idea.org*2F__*3B!!CPANwP4y!TaFXGr_gJDqwm3BplJmuRhswRfO5bhypgayH-YBJIAfbyjvjM3O6MIR9EX2pHOlrDnAAH7wkNBt8ayvgmtEh57gW7odaoPXabYoeN831*24&amp;data=05*7C02*7Cnverni*40umass.edu*7Ccf6aabfba7b54c788e3208dd33f9e4fb*7C7bd08b0b33954dc194bbd0b2e56a497f*7C0*7C0*7C638723871344682611*7CUnknown*7CTWFpbGZsb3d8eyJFbXB0eU1hcGkiOnRydWUsIlYiOiIwLjAuMDAwMCIsIlAiOiJXaW4zMiIsIkFOIjoiTWFpbCIsIldUIjoyfQ*3D*3D*7C0*7C*7C*7C&amp;sdata=RL8jVnSImUvlxYkdDZZP6f5qb8b3tYhtZXMpMU6Dco4*3D&amp;reserved=0__;JSUlJSUlJSUlJSUlJSUlJSUlJSUlJSUlJSUl!!CPANwP4y!W_wLgx1F4Zll4V01YVeGatl04inxzqgDsgI2zLTr9l5Ugt0Q13EmCrgxkF29cBe5IIZp6F_CSIBy-U8gvlr1fk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02047" y="353085"/>
            <a:ext cx="9554099" cy="3213574"/>
          </a:xfrm>
        </p:spPr>
        <p:txBody>
          <a:bodyPr>
            <a:normAutofit/>
          </a:bodyPr>
          <a:lstStyle/>
          <a:p>
            <a:r>
              <a:rPr lang="en-US" sz="7100" b="1" dirty="0">
                <a:latin typeface="Calibri"/>
                <a:ea typeface="Calibri"/>
                <a:cs typeface="Calibri"/>
              </a:rPr>
              <a:t>Special Education        </a:t>
            </a:r>
            <a:br>
              <a:rPr lang="en-US" sz="7100" b="1" dirty="0">
                <a:latin typeface="Calibri"/>
                <a:ea typeface="Calibri"/>
                <a:cs typeface="Calibri"/>
              </a:rPr>
            </a:br>
            <a:r>
              <a:rPr lang="en-US" sz="7100" b="1" dirty="0">
                <a:latin typeface="Calibri"/>
                <a:ea typeface="Calibri"/>
                <a:cs typeface="Calibri"/>
              </a:rPr>
              <a:t>Leaders Meeting</a:t>
            </a:r>
            <a:endParaRPr lang="en-US" sz="7100" b="1" dirty="0">
              <a:solidFill>
                <a:srgbClr val="000000"/>
              </a:solidFill>
              <a:latin typeface="Calibri"/>
              <a:ea typeface="Calibri"/>
              <a:cs typeface="Calibri"/>
            </a:endParaRPr>
          </a:p>
          <a:p>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sz="3000" b="1" dirty="0">
                <a:latin typeface="Calibri"/>
                <a:ea typeface="Calibri"/>
                <a:cs typeface="Calibri"/>
              </a:rPr>
              <a:t>Friday,  January 17, 2025</a:t>
            </a:r>
            <a:endParaRPr lang="en-US"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D2F0FC-D518-F21C-43E9-9504B2BA9C07}"/>
              </a:ext>
            </a:extLst>
          </p:cNvPr>
          <p:cNvSpPr>
            <a:spLocks noGrp="1"/>
          </p:cNvSpPr>
          <p:nvPr>
            <p:ph idx="1"/>
          </p:nvPr>
        </p:nvSpPr>
        <p:spPr/>
        <p:txBody>
          <a:bodyPr>
            <a:normAutofit fontScale="92500"/>
          </a:bodyPr>
          <a:lstStyle/>
          <a:p>
            <a:r>
              <a:rPr lang="en-US" sz="2800">
                <a:effectLst/>
                <a:latin typeface="Calibri" panose="020F0502020204030204" pitchFamily="34" charset="0"/>
                <a:ea typeface="Aptos" panose="020B0004020202020204" pitchFamily="34" charset="0"/>
              </a:rPr>
              <a:t>OSEP Fast Facts is an ongoing effort to display data from the 12 data collections authorized under IDEA Section 618</a:t>
            </a:r>
          </a:p>
          <a:p>
            <a:r>
              <a:rPr lang="en-US" sz="2800">
                <a:effectLst/>
                <a:latin typeface="Calibri" panose="020F0502020204030204" pitchFamily="34" charset="0"/>
                <a:ea typeface="Aptos" panose="020B0004020202020204" pitchFamily="34" charset="0"/>
              </a:rPr>
              <a:t>IDEA 618 data on personnel and educational environments of children with disabilities in early childhood settings</a:t>
            </a:r>
          </a:p>
          <a:p>
            <a:r>
              <a:rPr lang="en-US" sz="2800">
                <a:effectLst/>
                <a:latin typeface="Calibri" panose="020F0502020204030204" pitchFamily="34" charset="0"/>
                <a:ea typeface="Aptos" panose="020B0004020202020204" pitchFamily="34" charset="0"/>
              </a:rPr>
              <a:t>Visualizations that help make IDEA 618 data easy to interpret and share</a:t>
            </a:r>
            <a:endParaRPr lang="en-US" sz="2800" u="sng">
              <a:solidFill>
                <a:srgbClr val="0563C1"/>
              </a:solidFill>
              <a:effectLst/>
              <a:latin typeface="Calibri" panose="020F0502020204030204" pitchFamily="34" charset="0"/>
              <a:ea typeface="Aptos" panose="020B0004020202020204" pitchFamily="34" charset="0"/>
              <a:hlinkClick r:id="rId3"/>
            </a:endParaRPr>
          </a:p>
          <a:p>
            <a:pPr marL="0" marR="0" indent="0">
              <a:buNone/>
            </a:pPr>
            <a:endParaRPr lang="en-US" u="sng">
              <a:solidFill>
                <a:srgbClr val="0563C1"/>
              </a:solidFill>
              <a:latin typeface="Calibri" panose="020F0502020204030204" pitchFamily="34" charset="0"/>
              <a:ea typeface="Aptos" panose="020B0004020202020204" pitchFamily="34" charset="0"/>
              <a:hlinkClick r:id="rId3"/>
            </a:endParaRPr>
          </a:p>
          <a:p>
            <a:pPr marL="0" marR="0" indent="0">
              <a:buNone/>
            </a:pPr>
            <a:r>
              <a:rPr lang="en-US" sz="2800" u="sng">
                <a:solidFill>
                  <a:srgbClr val="0563C1"/>
                </a:solidFill>
                <a:effectLst/>
                <a:latin typeface="Calibri" panose="020F0502020204030204" pitchFamily="34" charset="0"/>
                <a:ea typeface="Aptos" panose="020B0004020202020204" pitchFamily="34" charset="0"/>
                <a:hlinkClick r:id="rId3"/>
              </a:rPr>
              <a:t>OSEP Fast Fact: Educational Environments of Children with Disabilities Served under IDEA Part B Section 619</a:t>
            </a:r>
            <a:r>
              <a:rPr lang="en-US" sz="2800">
                <a:effectLst/>
                <a:latin typeface="Calibri" panose="020F0502020204030204" pitchFamily="34" charset="0"/>
                <a:ea typeface="Aptos" panose="020B0004020202020204" pitchFamily="34" charset="0"/>
              </a:rPr>
              <a:t> </a:t>
            </a:r>
          </a:p>
          <a:p>
            <a:pPr marL="0" marR="0" indent="0">
              <a:buNone/>
            </a:pPr>
            <a:r>
              <a:rPr lang="en-US" sz="2800" u="sng">
                <a:solidFill>
                  <a:srgbClr val="0563C1"/>
                </a:solidFill>
                <a:effectLst/>
                <a:latin typeface="Calibri" panose="020F0502020204030204" pitchFamily="34" charset="0"/>
                <a:ea typeface="Aptos" panose="020B0004020202020204" pitchFamily="34" charset="0"/>
                <a:hlinkClick r:id="rId4"/>
              </a:rPr>
              <a:t>OSEP Fast Fact: Part B Personnel</a:t>
            </a:r>
            <a:endParaRPr lang="en-US">
              <a:effectLst/>
              <a:latin typeface="Aptos" panose="020B0004020202020204" pitchFamily="34" charset="0"/>
              <a:ea typeface="Aptos" panose="020B0004020202020204" pitchFamily="34" charset="0"/>
              <a:cs typeface="Aptos" panose="020B0004020202020204" pitchFamily="34" charset="0"/>
            </a:endParaRPr>
          </a:p>
        </p:txBody>
      </p:sp>
      <p:sp>
        <p:nvSpPr>
          <p:cNvPr id="3" name="Title 2">
            <a:extLst>
              <a:ext uri="{FF2B5EF4-FFF2-40B4-BE49-F238E27FC236}">
                <a16:creationId xmlns:a16="http://schemas.microsoft.com/office/drawing/2014/main" id="{876B68F7-849E-4303-4A30-B5818F413C41}"/>
              </a:ext>
            </a:extLst>
          </p:cNvPr>
          <p:cNvSpPr>
            <a:spLocks noGrp="1"/>
          </p:cNvSpPr>
          <p:nvPr>
            <p:ph type="title"/>
          </p:nvPr>
        </p:nvSpPr>
        <p:spPr/>
        <p:txBody>
          <a:bodyPr/>
          <a:lstStyle/>
          <a:p>
            <a:r>
              <a:rPr lang="en-US"/>
              <a:t>Fast Facts from OSEP</a:t>
            </a:r>
          </a:p>
        </p:txBody>
      </p:sp>
    </p:spTree>
    <p:extLst>
      <p:ext uri="{BB962C8B-B14F-4D97-AF65-F5344CB8AC3E}">
        <p14:creationId xmlns:p14="http://schemas.microsoft.com/office/powerpoint/2010/main" val="174357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b="1"/>
              <a:t>Special Education Updates</a:t>
            </a:r>
          </a:p>
        </p:txBody>
      </p:sp>
    </p:spTree>
    <p:extLst>
      <p:ext uri="{BB962C8B-B14F-4D97-AF65-F5344CB8AC3E}">
        <p14:creationId xmlns:p14="http://schemas.microsoft.com/office/powerpoint/2010/main" val="2687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288318D-A10E-CD07-08C4-6FA0944D422A}"/>
              </a:ext>
            </a:extLst>
          </p:cNvPr>
          <p:cNvSpPr>
            <a:spLocks noGrp="1"/>
          </p:cNvSpPr>
          <p:nvPr>
            <p:ph type="title"/>
          </p:nvPr>
        </p:nvSpPr>
        <p:spPr>
          <a:xfrm>
            <a:off x="838200" y="730525"/>
            <a:ext cx="10515600" cy="2852737"/>
          </a:xfrm>
        </p:spPr>
        <p:txBody>
          <a:bodyPr/>
          <a:lstStyle/>
          <a:p>
            <a:r>
              <a:rPr lang="en-US">
                <a:latin typeface="Segoe UI Semibold"/>
                <a:cs typeface="Arial"/>
              </a:rPr>
              <a:t>State Agency Collaboration</a:t>
            </a:r>
          </a:p>
        </p:txBody>
      </p:sp>
      <p:sp>
        <p:nvSpPr>
          <p:cNvPr id="12" name="Text Placeholder 2">
            <a:extLst>
              <a:ext uri="{FF2B5EF4-FFF2-40B4-BE49-F238E27FC236}">
                <a16:creationId xmlns:a16="http://schemas.microsoft.com/office/drawing/2014/main" id="{C003DFB5-4249-3ED7-CAED-9408B500FBA4}"/>
              </a:ext>
            </a:extLst>
          </p:cNvPr>
          <p:cNvSpPr>
            <a:spLocks noGrp="1"/>
          </p:cNvSpPr>
          <p:nvPr>
            <p:ph type="body" idx="1"/>
          </p:nvPr>
        </p:nvSpPr>
        <p:spPr>
          <a:xfrm>
            <a:off x="838200" y="3712387"/>
            <a:ext cx="10515600" cy="1500187"/>
          </a:xfrm>
        </p:spPr>
        <p:txBody>
          <a:bodyPr vert="horz" lIns="91440" tIns="45720" rIns="91440" bIns="45720" rtlCol="0" anchor="t">
            <a:normAutofit/>
          </a:bodyPr>
          <a:lstStyle/>
          <a:p>
            <a:r>
              <a:rPr lang="en-US">
                <a:latin typeface="Arial"/>
                <a:cs typeface="Arial"/>
              </a:rPr>
              <a:t>Massachusetts Commission for the Deaf and Hard of Hearing</a:t>
            </a:r>
            <a:endParaRPr lang="en-US"/>
          </a:p>
          <a:p>
            <a:r>
              <a:rPr lang="en-US">
                <a:latin typeface="Arial"/>
                <a:cs typeface="Arial"/>
              </a:rPr>
              <a:t>Executive Office of Health and Human Services </a:t>
            </a:r>
            <a:endParaRPr lang="en-US"/>
          </a:p>
          <a:p>
            <a:endParaRPr lang="en-US">
              <a:latin typeface="Arial"/>
              <a:cs typeface="Arial"/>
            </a:endParaRPr>
          </a:p>
          <a:p>
            <a:endParaRPr lang="en-US">
              <a:latin typeface="Segoe UI"/>
              <a:cs typeface="Arial"/>
            </a:endParaRPr>
          </a:p>
        </p:txBody>
      </p:sp>
    </p:spTree>
    <p:extLst>
      <p:ext uri="{BB962C8B-B14F-4D97-AF65-F5344CB8AC3E}">
        <p14:creationId xmlns:p14="http://schemas.microsoft.com/office/powerpoint/2010/main" val="27088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3243-A20C-9D8C-045E-446D92E553E8}"/>
              </a:ext>
            </a:extLst>
          </p:cNvPr>
          <p:cNvSpPr>
            <a:spLocks noGrp="1"/>
          </p:cNvSpPr>
          <p:nvPr>
            <p:ph type="ctrTitle"/>
          </p:nvPr>
        </p:nvSpPr>
        <p:spPr>
          <a:xfrm>
            <a:off x="505838" y="1500732"/>
            <a:ext cx="10300819" cy="1928238"/>
          </a:xfrm>
        </p:spPr>
        <p:txBody>
          <a:bodyPr>
            <a:normAutofit/>
          </a:bodyPr>
          <a:lstStyle/>
          <a:p>
            <a:r>
              <a:rPr lang="en-US" sz="4800" b="1">
                <a:solidFill>
                  <a:srgbClr val="273E74"/>
                </a:solidFill>
                <a:latin typeface="Calibri"/>
                <a:ea typeface="Calibri"/>
                <a:cs typeface="Calibri"/>
              </a:rPr>
              <a:t>Massachusetts Commission for the Deaf and Hard of Hearing</a:t>
            </a:r>
            <a:endParaRPr lang="en-US" sz="4800" b="1">
              <a:solidFill>
                <a:srgbClr val="273E74"/>
              </a:solidFill>
            </a:endParaRPr>
          </a:p>
        </p:txBody>
      </p:sp>
    </p:spTree>
    <p:extLst>
      <p:ext uri="{BB962C8B-B14F-4D97-AF65-F5344CB8AC3E}">
        <p14:creationId xmlns:p14="http://schemas.microsoft.com/office/powerpoint/2010/main" val="212538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29AB0B-E00E-6361-1A66-8FC212DCE95D}"/>
              </a:ext>
            </a:extLst>
          </p:cNvPr>
          <p:cNvSpPr>
            <a:spLocks noGrp="1"/>
          </p:cNvSpPr>
          <p:nvPr>
            <p:ph idx="1"/>
          </p:nvPr>
        </p:nvSpPr>
        <p:spPr/>
        <p:txBody>
          <a:bodyPr vert="horz" lIns="91440" tIns="45720" rIns="91440" bIns="45720" rtlCol="0" anchor="ctr">
            <a:noAutofit/>
          </a:bodyPr>
          <a:lstStyle/>
          <a:p>
            <a:pPr marL="0" indent="0">
              <a:buNone/>
            </a:pPr>
            <a:r>
              <a:rPr lang="en-US" sz="2200" b="1">
                <a:latin typeface="+mn-lt"/>
                <a:cs typeface="+mn-cs"/>
              </a:rPr>
              <a:t>Who should take the SLPI?</a:t>
            </a:r>
            <a:endParaRPr lang="en-US" sz="2200">
              <a:cs typeface="Arial"/>
            </a:endParaRPr>
          </a:p>
          <a:p>
            <a:r>
              <a:rPr lang="en-US" sz="2200">
                <a:latin typeface="+mn-lt"/>
                <a:cs typeface="+mn-cs"/>
              </a:rPr>
              <a:t>New licensure/certification applicants for teacher of the deaf</a:t>
            </a:r>
            <a:endParaRPr lang="en-US" sz="2200">
              <a:latin typeface="+mn-lt"/>
              <a:ea typeface="Calibri"/>
              <a:cs typeface="Calibri"/>
            </a:endParaRPr>
          </a:p>
          <a:p>
            <a:r>
              <a:rPr lang="en-US" sz="2200">
                <a:latin typeface="+mn-lt"/>
                <a:cs typeface="+mn-cs"/>
              </a:rPr>
              <a:t>Renewal of licensure/certification for teacher of the deaf</a:t>
            </a:r>
            <a:endParaRPr lang="en-US" sz="2200">
              <a:latin typeface="+mn-lt"/>
              <a:ea typeface="Calibri"/>
              <a:cs typeface="Calibri"/>
            </a:endParaRPr>
          </a:p>
          <a:p>
            <a:r>
              <a:rPr lang="en-US" sz="2200">
                <a:latin typeface="+mn-lt"/>
                <a:cs typeface="+mn-cs"/>
              </a:rPr>
              <a:t>Professionals acting as teachers who are not yet licensed</a:t>
            </a:r>
            <a:endParaRPr lang="en-US" sz="2200">
              <a:latin typeface="+mn-lt"/>
              <a:ea typeface="Calibri"/>
              <a:cs typeface="Calibri"/>
            </a:endParaRPr>
          </a:p>
          <a:p>
            <a:r>
              <a:rPr lang="en-US" sz="2200">
                <a:latin typeface="+mn-lt"/>
                <a:cs typeface="+mn-cs"/>
              </a:rPr>
              <a:t>Itinerant teachers of the deaf who provide services for your district/school</a:t>
            </a:r>
            <a:endParaRPr lang="en-US" sz="2200">
              <a:latin typeface="+mn-lt"/>
              <a:ea typeface="Calibri"/>
              <a:cs typeface="Calibri"/>
            </a:endParaRPr>
          </a:p>
          <a:p>
            <a:r>
              <a:rPr lang="en-US" sz="2200">
                <a:latin typeface="+mn-lt"/>
                <a:cs typeface="+mn-cs"/>
              </a:rPr>
              <a:t>Anyone with a contingency or provisional plan in place ASL benchmarks for improvement they must meet (within your hiring protocols) </a:t>
            </a:r>
            <a:endParaRPr lang="en-US" sz="2200">
              <a:latin typeface="+mn-lt"/>
              <a:ea typeface="Calibri"/>
              <a:cs typeface="Calibri"/>
            </a:endParaRPr>
          </a:p>
          <a:p>
            <a:r>
              <a:rPr lang="en-US" sz="2200">
                <a:latin typeface="+mn-lt"/>
                <a:cs typeface="+mn-cs"/>
              </a:rPr>
              <a:t>Classroom aides that work 1:1 as tutors or academic support for Deaf or hard-of-hearing students that sign</a:t>
            </a:r>
            <a:endParaRPr lang="en-US" sz="2200">
              <a:latin typeface="+mn-lt"/>
              <a:ea typeface="Calibri"/>
              <a:cs typeface="Calibri"/>
            </a:endParaRPr>
          </a:p>
          <a:p>
            <a:r>
              <a:rPr lang="en-US" sz="2200">
                <a:latin typeface="+mn-lt"/>
                <a:cs typeface="+mn-cs"/>
              </a:rPr>
              <a:t>"Communication facilitators’" or "signing para" that work 1:1 as tutors or academic support for Deaf or hard-of–hearing students that sign</a:t>
            </a:r>
            <a:endParaRPr lang="en-US" sz="2200">
              <a:latin typeface="+mn-lt"/>
              <a:ea typeface="Calibri"/>
              <a:cs typeface="Calibri"/>
            </a:endParaRPr>
          </a:p>
          <a:p>
            <a:endParaRPr lang="en-US" sz="1800">
              <a:latin typeface="+mn-lt"/>
              <a:ea typeface="Calibri"/>
              <a:cs typeface="Calibri"/>
            </a:endParaRPr>
          </a:p>
        </p:txBody>
      </p:sp>
      <p:sp>
        <p:nvSpPr>
          <p:cNvPr id="3" name="Title 2">
            <a:extLst>
              <a:ext uri="{FF2B5EF4-FFF2-40B4-BE49-F238E27FC236}">
                <a16:creationId xmlns:a16="http://schemas.microsoft.com/office/drawing/2014/main" id="{4B66F41D-D1CF-238B-2BA5-83BC9DEC6EBE}"/>
              </a:ext>
            </a:extLst>
          </p:cNvPr>
          <p:cNvSpPr>
            <a:spLocks noGrp="1"/>
          </p:cNvSpPr>
          <p:nvPr>
            <p:ph type="title"/>
          </p:nvPr>
        </p:nvSpPr>
        <p:spPr/>
        <p:txBody>
          <a:bodyPr vert="horz" lIns="91440" tIns="45720" rIns="91440" bIns="45720" rtlCol="0" anchor="b">
            <a:normAutofit/>
          </a:bodyPr>
          <a:lstStyle/>
          <a:p>
            <a:r>
              <a:rPr lang="en-US" sz="4000" b="1" kern="1200">
                <a:solidFill>
                  <a:srgbClr val="FFFFFF"/>
                </a:solidFill>
                <a:latin typeface="+mj-lt"/>
                <a:ea typeface="+mj-ea"/>
                <a:cs typeface="+mj-cs"/>
              </a:rPr>
              <a:t>Sign Language Proficiency Interview (SLPI)</a:t>
            </a:r>
            <a:endParaRPr lang="en-US">
              <a:ea typeface="+mj-ea"/>
              <a:cs typeface="+mj-cs"/>
            </a:endParaRPr>
          </a:p>
        </p:txBody>
      </p:sp>
    </p:spTree>
    <p:extLst>
      <p:ext uri="{BB962C8B-B14F-4D97-AF65-F5344CB8AC3E}">
        <p14:creationId xmlns:p14="http://schemas.microsoft.com/office/powerpoint/2010/main" val="128461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390FC-F438-37A0-D8BE-06BF02A41BB9}"/>
              </a:ext>
            </a:extLst>
          </p:cNvPr>
          <p:cNvSpPr>
            <a:spLocks noGrp="1"/>
          </p:cNvSpPr>
          <p:nvPr>
            <p:ph idx="1"/>
          </p:nvPr>
        </p:nvSpPr>
        <p:spPr/>
        <p:txBody>
          <a:bodyPr vert="horz" lIns="91440" tIns="45720" rIns="91440" bIns="45720" rtlCol="0" anchor="t">
            <a:normAutofit/>
          </a:bodyPr>
          <a:lstStyle/>
          <a:p>
            <a:r>
              <a:rPr lang="en-US" sz="2200">
                <a:solidFill>
                  <a:srgbClr val="444444"/>
                </a:solidFill>
                <a:latin typeface="Calibri"/>
                <a:ea typeface="Calibri"/>
                <a:cs typeface="Calibri"/>
              </a:rPr>
              <a:t>MCDHH Youth and Families can assist with newcomer students who may not have been properly identified as a signing-based, deaf child. </a:t>
            </a:r>
            <a:endParaRPr lang="en-US"/>
          </a:p>
          <a:p>
            <a:r>
              <a:rPr lang="en-US" sz="2200">
                <a:solidFill>
                  <a:srgbClr val="444444"/>
                </a:solidFill>
                <a:latin typeface="Calibri"/>
                <a:ea typeface="Calibri"/>
                <a:cs typeface="Calibri"/>
                <a:hlinkClick r:id="rId2"/>
              </a:rPr>
              <a:t>https://www.mass.gov/info-details/massachusetts-commission-for-the-deaf-and-hard-of-hearing-mcdhh</a:t>
            </a:r>
            <a:r>
              <a:rPr lang="en-US" sz="2200">
                <a:solidFill>
                  <a:srgbClr val="444444"/>
                </a:solidFill>
                <a:latin typeface="Calibri"/>
                <a:ea typeface="Calibri"/>
                <a:cs typeface="Calibri"/>
              </a:rPr>
              <a:t> </a:t>
            </a:r>
            <a:endParaRPr lang="en-US"/>
          </a:p>
          <a:p>
            <a:r>
              <a:rPr lang="en-US" sz="2200">
                <a:solidFill>
                  <a:srgbClr val="444444"/>
                </a:solidFill>
                <a:latin typeface="Calibri"/>
                <a:ea typeface="Calibri"/>
                <a:cs typeface="Calibri"/>
              </a:rPr>
              <a:t>"Signing Staff" may email MCDHH with any questions about the SLPI  </a:t>
            </a:r>
            <a:endParaRPr lang="en-US"/>
          </a:p>
          <a:p>
            <a:r>
              <a:rPr lang="en-US" sz="2200">
                <a:solidFill>
                  <a:srgbClr val="444444"/>
                </a:solidFill>
                <a:latin typeface="Calibri"/>
                <a:ea typeface="Calibri"/>
                <a:cs typeface="Calibri"/>
              </a:rPr>
              <a:t>MCDHH is scheduling appointments for 2025 </a:t>
            </a:r>
            <a:endParaRPr lang="en-US"/>
          </a:p>
          <a:p>
            <a:r>
              <a:rPr lang="en-US" sz="2200">
                <a:solidFill>
                  <a:srgbClr val="444444"/>
                </a:solidFill>
                <a:latin typeface="Calibri"/>
                <a:ea typeface="Calibri"/>
                <a:cs typeface="Calibri"/>
                <a:hlinkClick r:id="rId3"/>
              </a:rPr>
              <a:t>mcdhh_slpi@mass.gov</a:t>
            </a:r>
            <a:r>
              <a:rPr lang="en-US" sz="2200">
                <a:solidFill>
                  <a:srgbClr val="444444"/>
                </a:solidFill>
                <a:latin typeface="Calibri"/>
                <a:ea typeface="Calibri"/>
                <a:cs typeface="Calibri"/>
              </a:rPr>
              <a:t> </a:t>
            </a:r>
            <a:endParaRPr lang="en-US"/>
          </a:p>
          <a:p>
            <a:pPr>
              <a:lnSpc>
                <a:spcPct val="100000"/>
              </a:lnSpc>
              <a:spcBef>
                <a:spcPts val="0"/>
              </a:spcBef>
            </a:pPr>
            <a:endParaRPr lang="en-US" sz="2200">
              <a:solidFill>
                <a:srgbClr val="444444"/>
              </a:solidFill>
              <a:latin typeface="Calibri"/>
              <a:ea typeface="Calibri"/>
              <a:cs typeface="Calibri"/>
            </a:endParaRPr>
          </a:p>
          <a:p>
            <a:endParaRPr lang="en-US" sz="2000">
              <a:solidFill>
                <a:srgbClr val="000000"/>
              </a:solidFill>
              <a:latin typeface="Calibri"/>
              <a:ea typeface="Calibri"/>
            </a:endParaRPr>
          </a:p>
        </p:txBody>
      </p:sp>
      <p:sp>
        <p:nvSpPr>
          <p:cNvPr id="3" name="Title 2">
            <a:extLst>
              <a:ext uri="{FF2B5EF4-FFF2-40B4-BE49-F238E27FC236}">
                <a16:creationId xmlns:a16="http://schemas.microsoft.com/office/drawing/2014/main" id="{F1989A09-076C-2441-6C16-D544B288C535}"/>
              </a:ext>
            </a:extLst>
          </p:cNvPr>
          <p:cNvSpPr>
            <a:spLocks noGrp="1"/>
          </p:cNvSpPr>
          <p:nvPr>
            <p:ph type="title"/>
          </p:nvPr>
        </p:nvSpPr>
        <p:spPr/>
        <p:txBody>
          <a:bodyPr>
            <a:normAutofit/>
          </a:bodyPr>
          <a:lstStyle/>
          <a:p>
            <a:r>
              <a:rPr lang="en-US">
                <a:latin typeface="Arial"/>
                <a:cs typeface="Arial"/>
              </a:rPr>
              <a:t>MCDHH can help</a:t>
            </a:r>
            <a:endParaRPr lang="en-US"/>
          </a:p>
        </p:txBody>
      </p:sp>
    </p:spTree>
    <p:extLst>
      <p:ext uri="{BB962C8B-B14F-4D97-AF65-F5344CB8AC3E}">
        <p14:creationId xmlns:p14="http://schemas.microsoft.com/office/powerpoint/2010/main" val="3115318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4221-3096-C7F0-8E0F-8E26A88DFCDD}"/>
              </a:ext>
            </a:extLst>
          </p:cNvPr>
          <p:cNvSpPr>
            <a:spLocks noGrp="1"/>
          </p:cNvSpPr>
          <p:nvPr>
            <p:ph type="ctrTitle"/>
          </p:nvPr>
        </p:nvSpPr>
        <p:spPr>
          <a:xfrm>
            <a:off x="3565693" y="2362200"/>
            <a:ext cx="6608647" cy="800219"/>
          </a:xfrm>
        </p:spPr>
        <p:txBody>
          <a:bodyPr/>
          <a:lstStyle/>
          <a:p>
            <a:r>
              <a:rPr lang="en-US"/>
              <a:t>Why Medicaid Matters to Schools</a:t>
            </a:r>
            <a:br>
              <a:rPr lang="en-US"/>
            </a:br>
            <a:r>
              <a:rPr lang="en-US" sz="2400"/>
              <a:t>School Based Medicaid Program (SBMP)</a:t>
            </a:r>
            <a:endParaRPr lang="en-US"/>
          </a:p>
        </p:txBody>
      </p:sp>
      <p:sp>
        <p:nvSpPr>
          <p:cNvPr id="3" name="TextBox 2">
            <a:extLst>
              <a:ext uri="{FF2B5EF4-FFF2-40B4-BE49-F238E27FC236}">
                <a16:creationId xmlns:a16="http://schemas.microsoft.com/office/drawing/2014/main" id="{BAC1C32F-848F-1CF9-8A95-DDB45F7482A7}"/>
              </a:ext>
            </a:extLst>
          </p:cNvPr>
          <p:cNvSpPr txBox="1"/>
          <p:nvPr/>
        </p:nvSpPr>
        <p:spPr bwMode="auto">
          <a:xfrm>
            <a:off x="3505200" y="4876800"/>
            <a:ext cx="7010400" cy="1143000"/>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2000" kern="0">
                <a:solidFill>
                  <a:srgbClr val="002060"/>
                </a:solidFill>
                <a:latin typeface="Arial" panose="020B0604020202020204" pitchFamily="34" charset="0"/>
                <a:cs typeface="Arial" panose="020B0604020202020204" pitchFamily="34" charset="0"/>
              </a:rPr>
              <a:t>DESE State Special Education Directors Meeting</a:t>
            </a:r>
          </a:p>
          <a:p>
            <a:pPr algn="l"/>
            <a:r>
              <a:rPr lang="en-US" sz="2000" kern="0">
                <a:solidFill>
                  <a:srgbClr val="002060"/>
                </a:solidFill>
                <a:latin typeface="Arial" panose="020B0604020202020204" pitchFamily="34" charset="0"/>
                <a:cs typeface="Arial" panose="020B0604020202020204" pitchFamily="34" charset="0"/>
              </a:rPr>
              <a:t>1/17/2025</a:t>
            </a:r>
          </a:p>
          <a:p>
            <a:pPr algn="l"/>
            <a:endParaRPr lang="en-US" sz="1400" b="1" ker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561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58A8-9F50-076F-C10B-21D53982DFF9}"/>
              </a:ext>
            </a:extLst>
          </p:cNvPr>
          <p:cNvSpPr>
            <a:spLocks noGrp="1"/>
          </p:cNvSpPr>
          <p:nvPr>
            <p:ph type="title"/>
          </p:nvPr>
        </p:nvSpPr>
        <p:spPr>
          <a:xfrm>
            <a:off x="231648" y="76162"/>
            <a:ext cx="11684000" cy="615553"/>
          </a:xfrm>
        </p:spPr>
        <p:txBody>
          <a:bodyPr/>
          <a:lstStyle/>
          <a:p>
            <a:r>
              <a:rPr lang="en-US" sz="4000">
                <a:latin typeface="Trebuchet MS" panose="020B0603020202020204" pitchFamily="34" charset="0"/>
              </a:rPr>
              <a:t>Introductions</a:t>
            </a:r>
          </a:p>
        </p:txBody>
      </p:sp>
      <p:pic>
        <p:nvPicPr>
          <p:cNvPr id="5" name="Content Placeholder 7" descr="Image of Margot Tracy, School-Based Medicaid Program Manager">
            <a:extLst>
              <a:ext uri="{FF2B5EF4-FFF2-40B4-BE49-F238E27FC236}">
                <a16:creationId xmlns:a16="http://schemas.microsoft.com/office/drawing/2014/main" id="{D1F5D223-803E-EFF2-5CEF-CCFD4069C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1534" y="1110112"/>
            <a:ext cx="2024751" cy="3158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AF55189D-0FCF-D9F1-737E-287FB4D0D9DA}"/>
              </a:ext>
            </a:extLst>
          </p:cNvPr>
          <p:cNvSpPr txBox="1"/>
          <p:nvPr/>
        </p:nvSpPr>
        <p:spPr>
          <a:xfrm>
            <a:off x="1006143" y="4256107"/>
            <a:ext cx="5370967" cy="769441"/>
          </a:xfrm>
          <a:prstGeom prst="rect">
            <a:avLst/>
          </a:prstGeom>
          <a:noFill/>
        </p:spPr>
        <p:txBody>
          <a:bodyPr wrap="square" rtlCol="0">
            <a:spAutoFit/>
          </a:bodyPr>
          <a:lstStyle/>
          <a:p>
            <a:pPr algn="ctr"/>
            <a:r>
              <a:rPr lang="en-US" sz="2200" b="1">
                <a:solidFill>
                  <a:srgbClr val="002A60"/>
                </a:solidFill>
              </a:rPr>
              <a:t>Margot Tracy, MPH</a:t>
            </a:r>
          </a:p>
          <a:p>
            <a:pPr algn="ctr"/>
            <a:r>
              <a:rPr lang="en-US" sz="2200">
                <a:solidFill>
                  <a:srgbClr val="002A60"/>
                </a:solidFill>
              </a:rPr>
              <a:t>School-Based Medicaid Program Manager</a:t>
            </a:r>
          </a:p>
        </p:txBody>
      </p:sp>
      <p:pic>
        <p:nvPicPr>
          <p:cNvPr id="10" name="Picture 2" descr="MassHealth | Mass.gov">
            <a:extLst>
              <a:ext uri="{FF2B5EF4-FFF2-40B4-BE49-F238E27FC236}">
                <a16:creationId xmlns:a16="http://schemas.microsoft.com/office/drawing/2014/main" id="{07F690AD-1D2C-1B06-0D74-E039F0B1B4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9925" y="4953511"/>
            <a:ext cx="2633540" cy="1338716"/>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9" descr="Image of Emily Hall, Center for School Based Claiming Director">
            <a:extLst>
              <a:ext uri="{FF2B5EF4-FFF2-40B4-BE49-F238E27FC236}">
                <a16:creationId xmlns:a16="http://schemas.microsoft.com/office/drawing/2014/main" id="{3B3261D0-8F5C-A36B-EF97-9888AC14AB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5127" y="1110112"/>
            <a:ext cx="2222500" cy="3213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0269A8B7-EC4C-D14C-0D85-C98111EB7AA8}"/>
              </a:ext>
            </a:extLst>
          </p:cNvPr>
          <p:cNvSpPr txBox="1"/>
          <p:nvPr/>
        </p:nvSpPr>
        <p:spPr>
          <a:xfrm>
            <a:off x="6546573" y="4323212"/>
            <a:ext cx="4959627" cy="769441"/>
          </a:xfrm>
          <a:prstGeom prst="rect">
            <a:avLst/>
          </a:prstGeom>
          <a:noFill/>
        </p:spPr>
        <p:txBody>
          <a:bodyPr wrap="none" rtlCol="0">
            <a:spAutoFit/>
          </a:bodyPr>
          <a:lstStyle/>
          <a:p>
            <a:pPr algn="ctr"/>
            <a:r>
              <a:rPr lang="en-US" sz="2200" b="1">
                <a:solidFill>
                  <a:srgbClr val="002A60"/>
                </a:solidFill>
              </a:rPr>
              <a:t>Emily Hall, MBA</a:t>
            </a:r>
          </a:p>
          <a:p>
            <a:pPr algn="ctr"/>
            <a:r>
              <a:rPr lang="en-US" sz="2200">
                <a:solidFill>
                  <a:srgbClr val="002A60"/>
                </a:solidFill>
              </a:rPr>
              <a:t>Center for School Based Claiming Director</a:t>
            </a:r>
          </a:p>
        </p:txBody>
      </p:sp>
      <p:pic>
        <p:nvPicPr>
          <p:cNvPr id="9" name="Picture 8" descr="Lodo for Heath Consuting at UMass Chan Medical School">
            <a:extLst>
              <a:ext uri="{FF2B5EF4-FFF2-40B4-BE49-F238E27FC236}">
                <a16:creationId xmlns:a16="http://schemas.microsoft.com/office/drawing/2014/main" id="{3F40F98B-0333-66CE-917F-7D97882BA09C}"/>
              </a:ext>
            </a:extLst>
          </p:cNvPr>
          <p:cNvPicPr>
            <a:picLocks noChangeAspect="1"/>
          </p:cNvPicPr>
          <p:nvPr/>
        </p:nvPicPr>
        <p:blipFill>
          <a:blip r:embed="rId6"/>
          <a:stretch>
            <a:fillRect/>
          </a:stretch>
        </p:blipFill>
        <p:spPr>
          <a:xfrm>
            <a:off x="7473802" y="5237612"/>
            <a:ext cx="3105150" cy="781050"/>
          </a:xfrm>
          <a:prstGeom prst="rect">
            <a:avLst/>
          </a:prstGeom>
        </p:spPr>
      </p:pic>
      <p:sp>
        <p:nvSpPr>
          <p:cNvPr id="3" name="TextBox 2">
            <a:extLst>
              <a:ext uri="{FF2B5EF4-FFF2-40B4-BE49-F238E27FC236}">
                <a16:creationId xmlns:a16="http://schemas.microsoft.com/office/drawing/2014/main" id="{51B6E1D3-F257-800C-9242-488D3D043E82}"/>
              </a:ext>
            </a:extLst>
          </p:cNvPr>
          <p:cNvSpPr txBox="1"/>
          <p:nvPr/>
        </p:nvSpPr>
        <p:spPr>
          <a:xfrm>
            <a:off x="7391400" y="6629400"/>
            <a:ext cx="3954690"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0" algn="l" defTabSz="913429" rtl="0" eaLnBrk="1" fontAlgn="base" hangingPunct="1">
              <a:spcBef>
                <a:spcPct val="0"/>
              </a:spcBef>
              <a:spcAft>
                <a:spcPct val="0"/>
              </a:spcAft>
              <a:buClr>
                <a:srgbClr val="000000"/>
              </a:buClr>
              <a:tabLst>
                <a:tab pos="275324" algn="l"/>
              </a:tabLst>
            </a:pPr>
            <a:r>
              <a:rPr lang="en-US" sz="1050" b="0" baseline="0">
                <a:solidFill>
                  <a:schemeClr val="tx2"/>
                </a:solidFill>
                <a:latin typeface="+mj-lt"/>
                <a:ea typeface="+mj-ea"/>
                <a:cs typeface="+mj-cs"/>
              </a:rPr>
              <a:t>School-Based Medicaid Program | www.mass.gov/masshealth/schools</a:t>
            </a:r>
          </a:p>
        </p:txBody>
      </p:sp>
    </p:spTree>
    <p:extLst>
      <p:ext uri="{BB962C8B-B14F-4D97-AF65-F5344CB8AC3E}">
        <p14:creationId xmlns:p14="http://schemas.microsoft.com/office/powerpoint/2010/main" val="316034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6192-EAC4-166B-270D-4EE2B98DA9BA}"/>
              </a:ext>
            </a:extLst>
          </p:cNvPr>
          <p:cNvSpPr>
            <a:spLocks noGrp="1"/>
          </p:cNvSpPr>
          <p:nvPr>
            <p:ph type="title"/>
          </p:nvPr>
        </p:nvSpPr>
        <p:spPr>
          <a:xfrm>
            <a:off x="152400" y="228600"/>
            <a:ext cx="11684000" cy="984885"/>
          </a:xfrm>
        </p:spPr>
        <p:txBody>
          <a:bodyPr/>
          <a:lstStyle/>
          <a:p>
            <a:r>
              <a:rPr lang="en-US" sz="3200">
                <a:latin typeface="Trebuchet MS" panose="020B0603020202020204" pitchFamily="34" charset="0"/>
              </a:rPr>
              <a:t>What is the MassHealth School Based Medicaid Program (SBMP)?</a:t>
            </a:r>
          </a:p>
        </p:txBody>
      </p:sp>
      <p:sp>
        <p:nvSpPr>
          <p:cNvPr id="8" name="TextBox 7">
            <a:extLst>
              <a:ext uri="{FF2B5EF4-FFF2-40B4-BE49-F238E27FC236}">
                <a16:creationId xmlns:a16="http://schemas.microsoft.com/office/drawing/2014/main" id="{16EBC97A-3459-F291-AAD8-32691A739C8E}"/>
              </a:ext>
            </a:extLst>
          </p:cNvPr>
          <p:cNvSpPr txBox="1"/>
          <p:nvPr/>
        </p:nvSpPr>
        <p:spPr bwMode="auto">
          <a:xfrm>
            <a:off x="334909" y="1389241"/>
            <a:ext cx="8153400" cy="5016758"/>
          </a:xfrm>
          <a:prstGeom prst="rect">
            <a:avLst/>
          </a:prstGeom>
          <a:noFill/>
          <a:ln w="9525">
            <a:noFill/>
            <a:miter lim="800000"/>
            <a:headEnd/>
            <a:tailEnd/>
          </a:ln>
          <a:effectLst/>
        </p:spPr>
        <p:txBody>
          <a:bodyPr wrap="square">
            <a:spAutoFit/>
          </a:bodyPr>
          <a:lstStyle/>
          <a:p>
            <a:pPr marL="285750" indent="-285750">
              <a:buFont typeface="Arial" panose="020B0604020202020204" pitchFamily="34" charset="0"/>
              <a:buChar char="•"/>
            </a:pPr>
            <a:r>
              <a:rPr lang="en-US" sz="2000">
                <a:solidFill>
                  <a:schemeClr val="tx1">
                    <a:lumMod val="65000"/>
                    <a:lumOff val="35000"/>
                  </a:schemeClr>
                </a:solidFill>
              </a:rPr>
              <a:t>SBMP provides </a:t>
            </a:r>
            <a:r>
              <a:rPr lang="en-US" sz="2000" b="1">
                <a:solidFill>
                  <a:schemeClr val="tx1">
                    <a:lumMod val="65000"/>
                    <a:lumOff val="35000"/>
                  </a:schemeClr>
                </a:solidFill>
              </a:rPr>
              <a:t>federal funds </a:t>
            </a:r>
            <a:r>
              <a:rPr lang="en-US" sz="2000">
                <a:solidFill>
                  <a:schemeClr val="tx1">
                    <a:lumMod val="65000"/>
                    <a:lumOff val="35000"/>
                  </a:schemeClr>
                </a:solidFill>
              </a:rPr>
              <a:t>that help LEAs offset the costs of delivering </a:t>
            </a:r>
            <a:r>
              <a:rPr lang="en-US" sz="2000" i="1">
                <a:solidFill>
                  <a:schemeClr val="tx1">
                    <a:lumMod val="65000"/>
                    <a:lumOff val="35000"/>
                  </a:schemeClr>
                </a:solidFill>
              </a:rPr>
              <a:t>medically necessary </a:t>
            </a:r>
            <a:r>
              <a:rPr lang="en-US" sz="2000">
                <a:solidFill>
                  <a:schemeClr val="tx1">
                    <a:lumMod val="65000"/>
                    <a:lumOff val="35000"/>
                  </a:schemeClr>
                </a:solidFill>
              </a:rPr>
              <a:t>services to students who are enrolled in MassHealth, e.g., personnel, specialized equipment</a:t>
            </a:r>
          </a:p>
          <a:p>
            <a:endParaRPr lang="en-US" sz="2000">
              <a:solidFill>
                <a:schemeClr val="tx1">
                  <a:lumMod val="65000"/>
                  <a:lumOff val="35000"/>
                </a:schemeClr>
              </a:solidFill>
            </a:endParaRPr>
          </a:p>
          <a:p>
            <a:pPr marL="285750" indent="-285750">
              <a:buFont typeface="Arial" panose="020B0604020202020204" pitchFamily="34" charset="0"/>
              <a:buChar char="•"/>
            </a:pPr>
            <a:r>
              <a:rPr lang="en-US" sz="2000">
                <a:solidFill>
                  <a:schemeClr val="tx1">
                    <a:lumMod val="65000"/>
                    <a:lumOff val="35000"/>
                  </a:schemeClr>
                </a:solidFill>
              </a:rPr>
              <a:t>It also reimburses for the costs of administrative activities that support Medicaid-covered services (e.g., when LEA personnel help families enroll in MassHealth and access services, coordinate care, arrange for specialized transportation)</a:t>
            </a:r>
          </a:p>
          <a:p>
            <a:endParaRPr lang="en-US" sz="2000">
              <a:solidFill>
                <a:schemeClr val="tx1">
                  <a:lumMod val="65000"/>
                  <a:lumOff val="35000"/>
                </a:schemeClr>
              </a:solidFill>
            </a:endParaRPr>
          </a:p>
          <a:p>
            <a:pPr marL="285750" indent="-285750">
              <a:buFont typeface="Arial" panose="020B0604020202020204" pitchFamily="34" charset="0"/>
              <a:buChar char="•"/>
            </a:pPr>
            <a:r>
              <a:rPr lang="en-US" sz="2000">
                <a:solidFill>
                  <a:schemeClr val="tx1">
                    <a:lumMod val="65000"/>
                    <a:lumOff val="35000"/>
                  </a:schemeClr>
                </a:solidFill>
              </a:rPr>
              <a:t>Prior to 2019, LEAs could only claim for the costs for the related health services on an IDEA plan, i.e., those related services necessary for providing a FAPE</a:t>
            </a:r>
          </a:p>
          <a:p>
            <a:endParaRPr lang="en-US" sz="2000">
              <a:solidFill>
                <a:schemeClr val="tx1">
                  <a:lumMod val="65000"/>
                  <a:lumOff val="35000"/>
                </a:schemeClr>
              </a:solidFill>
            </a:endParaRPr>
          </a:p>
          <a:p>
            <a:pPr marL="285750" indent="-285750">
              <a:buFont typeface="Arial" panose="020B0604020202020204" pitchFamily="34" charset="0"/>
              <a:buChar char="•"/>
            </a:pPr>
            <a:r>
              <a:rPr lang="en-US" sz="2000">
                <a:solidFill>
                  <a:schemeClr val="tx1">
                    <a:lumMod val="65000"/>
                    <a:lumOff val="35000"/>
                  </a:schemeClr>
                </a:solidFill>
              </a:rPr>
              <a:t>As of 7/1/2019 SBMP expanded so that LEAs could claim the costs related to providing covered health services to their MassHealth enrolled students regardless of IEP status</a:t>
            </a:r>
          </a:p>
        </p:txBody>
      </p:sp>
      <p:pic>
        <p:nvPicPr>
          <p:cNvPr id="6" name="Picture 5" descr="Nurse with patients in hospital">
            <a:extLst>
              <a:ext uri="{FF2B5EF4-FFF2-40B4-BE49-F238E27FC236}">
                <a16:creationId xmlns:a16="http://schemas.microsoft.com/office/drawing/2014/main" id="{6823FEA0-4095-BE17-281F-369F9FD67A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199" y="990599"/>
            <a:ext cx="2780886" cy="1854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People in group sharing">
            <a:extLst>
              <a:ext uri="{FF2B5EF4-FFF2-40B4-BE49-F238E27FC236}">
                <a16:creationId xmlns:a16="http://schemas.microsoft.com/office/drawing/2014/main" id="{B99D4235-33AC-7981-38B2-0315C9F500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199" y="3044191"/>
            <a:ext cx="2971801" cy="1782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icture containing text, person, indoor">
            <a:extLst>
              <a:ext uri="{FF2B5EF4-FFF2-40B4-BE49-F238E27FC236}">
                <a16:creationId xmlns:a16="http://schemas.microsoft.com/office/drawing/2014/main" id="{B44DAE1D-B502-B270-6767-975A8BCAF5E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74070" y="5029200"/>
            <a:ext cx="2945567" cy="140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5418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C2230B-074B-AF21-803F-DB7863FA34C2}"/>
              </a:ext>
            </a:extLst>
          </p:cNvPr>
          <p:cNvSpPr>
            <a:spLocks noGrp="1"/>
          </p:cNvSpPr>
          <p:nvPr>
            <p:ph type="title"/>
          </p:nvPr>
        </p:nvSpPr>
        <p:spPr>
          <a:xfrm>
            <a:off x="254000" y="366000"/>
            <a:ext cx="11684000" cy="553998"/>
          </a:xfrm>
        </p:spPr>
        <p:txBody>
          <a:bodyPr/>
          <a:lstStyle/>
          <a:p>
            <a:r>
              <a:rPr lang="en-US" sz="3600" b="0">
                <a:latin typeface="Trebuchet MS" panose="020B0603020202020204" pitchFamily="34" charset="0"/>
              </a:rPr>
              <a:t>Why does the expansion of SBMP matter?</a:t>
            </a:r>
          </a:p>
        </p:txBody>
      </p:sp>
      <p:pic>
        <p:nvPicPr>
          <p:cNvPr id="8" name="Picture 7" descr="Boy on balance ball doing occupational therapy">
            <a:extLst>
              <a:ext uri="{FF2B5EF4-FFF2-40B4-BE49-F238E27FC236}">
                <a16:creationId xmlns:a16="http://schemas.microsoft.com/office/drawing/2014/main" id="{09EB55D3-8E08-833E-E488-C61B89C2F7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23182"/>
            <a:ext cx="3537327" cy="2358218"/>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C6453A08-EBDA-9507-29FB-B088C7756E9D}"/>
              </a:ext>
            </a:extLst>
          </p:cNvPr>
          <p:cNvSpPr txBox="1"/>
          <p:nvPr/>
        </p:nvSpPr>
        <p:spPr>
          <a:xfrm>
            <a:off x="4304564" y="1120495"/>
            <a:ext cx="3086836" cy="3041602"/>
          </a:xfrm>
          <a:prstGeom prst="rect">
            <a:avLst/>
          </a:prstGeom>
          <a:noFill/>
        </p:spPr>
        <p:txBody>
          <a:bodyPr wrap="square">
            <a:spAutoFit/>
          </a:bodyPr>
          <a:lstStyle/>
          <a:p>
            <a:pPr algn="ctr">
              <a:lnSpc>
                <a:spcPct val="107000"/>
              </a:lnSpc>
              <a:spcAft>
                <a:spcPts val="800"/>
              </a:spcAft>
              <a:buSzPct val="80000"/>
            </a:pPr>
            <a:r>
              <a:rPr lang="en-US" sz="2000">
                <a:solidFill>
                  <a:schemeClr val="tx1">
                    <a:lumMod val="65000"/>
                    <a:lumOff val="35000"/>
                  </a:schemeClr>
                </a:solidFill>
                <a:latin typeface="+mj-lt"/>
                <a:ea typeface="Calibri" panose="020F0502020204030204" pitchFamily="34" charset="0"/>
                <a:cs typeface="Times New Roman" panose="02020603050405020304" pitchFamily="18" charset="0"/>
              </a:rPr>
              <a:t>Because it expands  reimbursement potential for the vital health (physical and behavioral) services and administrative activities schools provide </a:t>
            </a:r>
            <a:r>
              <a:rPr lang="en-US" sz="2000" b="1">
                <a:solidFill>
                  <a:schemeClr val="tx1">
                    <a:lumMod val="65000"/>
                    <a:lumOff val="35000"/>
                  </a:schemeClr>
                </a:solidFill>
                <a:latin typeface="+mj-lt"/>
                <a:ea typeface="Calibri" panose="020F0502020204030204" pitchFamily="34" charset="0"/>
                <a:cs typeface="Times New Roman" panose="02020603050405020304" pitchFamily="18" charset="0"/>
              </a:rPr>
              <a:t>to all their MassHealth enrolled students</a:t>
            </a:r>
            <a:r>
              <a:rPr lang="en-US" sz="2000">
                <a:solidFill>
                  <a:schemeClr val="tx1">
                    <a:lumMod val="65000"/>
                    <a:lumOff val="35000"/>
                  </a:schemeClr>
                </a:solidFill>
                <a:latin typeface="+mj-lt"/>
                <a:ea typeface="Calibri" panose="020F0502020204030204" pitchFamily="34" charset="0"/>
                <a:cs typeface="Times New Roman" panose="02020603050405020304" pitchFamily="18" charset="0"/>
              </a:rPr>
              <a:t>, regardless of IEP status</a:t>
            </a:r>
            <a:r>
              <a:rPr lang="en-US" sz="1900">
                <a:solidFill>
                  <a:schemeClr val="tx1">
                    <a:lumMod val="65000"/>
                    <a:lumOff val="35000"/>
                  </a:schemeClr>
                </a:solidFill>
                <a:latin typeface="+mj-lt"/>
                <a:ea typeface="Calibri" panose="020F0502020204030204" pitchFamily="34" charset="0"/>
                <a:cs typeface="Times New Roman" panose="02020603050405020304" pitchFamily="18" charset="0"/>
              </a:rPr>
              <a:t>.</a:t>
            </a:r>
            <a:endParaRPr lang="en-US" sz="1900">
              <a:solidFill>
                <a:schemeClr val="tx1">
                  <a:lumMod val="65000"/>
                  <a:lumOff val="35000"/>
                </a:schemeClr>
              </a:solidFill>
              <a:latin typeface="+mj-lt"/>
            </a:endParaRPr>
          </a:p>
        </p:txBody>
      </p:sp>
      <p:pic>
        <p:nvPicPr>
          <p:cNvPr id="21" name="Picture 20" descr="A nurse talking on the phone">
            <a:extLst>
              <a:ext uri="{FF2B5EF4-FFF2-40B4-BE49-F238E27FC236}">
                <a16:creationId xmlns:a16="http://schemas.microsoft.com/office/drawing/2014/main" id="{BA357AE1-BFD1-5F9D-7CAF-8B0B80C6B4E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47845" y="1219200"/>
            <a:ext cx="3526635" cy="235226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6C2B2A7-FB3D-1889-823B-C3DBAE2F6314}"/>
              </a:ext>
            </a:extLst>
          </p:cNvPr>
          <p:cNvSpPr txBox="1"/>
          <p:nvPr/>
        </p:nvSpPr>
        <p:spPr>
          <a:xfrm>
            <a:off x="1951895" y="4434489"/>
            <a:ext cx="5715000" cy="1938992"/>
          </a:xfrm>
          <a:prstGeom prst="rect">
            <a:avLst/>
          </a:prstGeom>
          <a:solidFill>
            <a:srgbClr val="BCE2FC"/>
          </a:solidFill>
          <a:ln w="38100">
            <a:noFill/>
          </a:ln>
          <a:effectLst>
            <a:outerShdw blurRad="50800" dist="38100" dir="2700000" algn="tl" rotWithShape="0">
              <a:prstClr val="black">
                <a:alpha val="40000"/>
              </a:prstClr>
            </a:outerShdw>
          </a:effectLst>
        </p:spPr>
        <p:txBody>
          <a:bodyPr wrap="square">
            <a:spAutoFit/>
          </a:bodyPr>
          <a:lstStyle/>
          <a:p>
            <a:pPr algn="ctr"/>
            <a:r>
              <a:rPr lang="en-US" sz="24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And increased reimbursement means more available funding that can support health staffing, programming and infrastructure </a:t>
            </a:r>
            <a:r>
              <a:rPr lang="en-US" sz="2400" b="1" u="sng">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which can benefit all students</a:t>
            </a:r>
            <a:r>
              <a:rPr lang="en-US" sz="24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not just those with MassHealth</a:t>
            </a:r>
            <a:endParaRPr lang="en-US" sz="240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7" name="Picture 6" descr="Group of smiling children at school">
            <a:extLst>
              <a:ext uri="{FF2B5EF4-FFF2-40B4-BE49-F238E27FC236}">
                <a16:creationId xmlns:a16="http://schemas.microsoft.com/office/drawing/2014/main" id="{08A6990F-A67A-7C6F-B6F1-1101E3B132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9002" y="3875618"/>
            <a:ext cx="3413398" cy="2352265"/>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40C25A85-6807-90F2-3811-F2D43E105FC8}"/>
              </a:ext>
            </a:extLst>
          </p:cNvPr>
          <p:cNvSpPr txBox="1"/>
          <p:nvPr/>
        </p:nvSpPr>
        <p:spPr>
          <a:xfrm>
            <a:off x="7612446" y="6629400"/>
            <a:ext cx="4579554"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0" algn="l" defTabSz="913429" rtl="0" eaLnBrk="1" fontAlgn="base" hangingPunct="1">
              <a:spcBef>
                <a:spcPct val="0"/>
              </a:spcBef>
              <a:spcAft>
                <a:spcPct val="0"/>
              </a:spcAft>
              <a:buClr>
                <a:srgbClr val="000000"/>
              </a:buClr>
              <a:tabLst>
                <a:tab pos="275324" algn="l"/>
              </a:tabLst>
            </a:pPr>
            <a:r>
              <a:rPr lang="en-US" sz="1000" b="0" baseline="0">
                <a:latin typeface="+mj-lt"/>
                <a:ea typeface="+mj-ea"/>
                <a:cs typeface="+mj-cs"/>
              </a:rPr>
              <a:t>School-Based Medicaid Program | www.mass.gov/masshealth/schools</a:t>
            </a:r>
          </a:p>
        </p:txBody>
      </p:sp>
    </p:spTree>
    <p:extLst>
      <p:ext uri="{BB962C8B-B14F-4D97-AF65-F5344CB8AC3E}">
        <p14:creationId xmlns:p14="http://schemas.microsoft.com/office/powerpoint/2010/main" val="310586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6167CE-08FE-EE5D-C5EB-3CE3FAB2E8E3}"/>
              </a:ext>
            </a:extLst>
          </p:cNvPr>
          <p:cNvSpPr>
            <a:spLocks noGrp="1"/>
          </p:cNvSpPr>
          <p:nvPr>
            <p:ph type="title"/>
          </p:nvPr>
        </p:nvSpPr>
        <p:spPr/>
        <p:txBody>
          <a:bodyPr>
            <a:normAutofit fontScale="90000"/>
          </a:bodyPr>
          <a:lstStyle/>
          <a:p>
            <a:r>
              <a:rPr lang="en-US">
                <a:latin typeface="Segoe UI Semibold" panose="020B0702040204020203" pitchFamily="34" charset="0"/>
                <a:cs typeface="Segoe UI Semibold" panose="020B0702040204020203" pitchFamily="34" charset="0"/>
              </a:rPr>
              <a:t>Our Commonwealth’s Educational Vision </a:t>
            </a:r>
            <a:br>
              <a:rPr lang="en-US">
                <a:latin typeface="Segoe UI Semibold" panose="020B0702040204020203" pitchFamily="34" charset="0"/>
                <a:cs typeface="Segoe UI Semibold" panose="020B0702040204020203" pitchFamily="34" charset="0"/>
              </a:rPr>
            </a:br>
            <a:r>
              <a:rPr lang="en-US">
                <a:latin typeface="Segoe UI Semibold" panose="020B0702040204020203" pitchFamily="34" charset="0"/>
                <a:cs typeface="Segoe UI Semibold" panose="020B0702040204020203" pitchFamily="34" charset="0"/>
              </a:rPr>
              <a:t>for All Students</a:t>
            </a:r>
          </a:p>
        </p:txBody>
      </p:sp>
      <p:sp>
        <p:nvSpPr>
          <p:cNvPr id="8" name="Text Placeholder 7">
            <a:extLst>
              <a:ext uri="{FF2B5EF4-FFF2-40B4-BE49-F238E27FC236}">
                <a16:creationId xmlns:a16="http://schemas.microsoft.com/office/drawing/2014/main" id="{400883D3-B709-9540-4DB1-03C90CBC0B59}"/>
              </a:ext>
            </a:extLst>
          </p:cNvPr>
          <p:cNvSpPr>
            <a:spLocks noGrp="1"/>
          </p:cNvSpPr>
          <p:nvPr>
            <p:ph type="body" idx="1"/>
          </p:nvPr>
        </p:nvSpPr>
        <p:spPr>
          <a:xfrm>
            <a:off x="476251" y="1897799"/>
            <a:ext cx="5157787" cy="564055"/>
          </a:xfrm>
        </p:spPr>
        <p:txBody>
          <a:bodyPr/>
          <a:lstStyle/>
          <a:p>
            <a:pPr>
              <a:spcBef>
                <a:spcPts val="0"/>
              </a:spcBef>
            </a:pPr>
            <a:r>
              <a:rPr lang="en-US">
                <a:latin typeface="Segoe UI" panose="020B0502040204020203" pitchFamily="34" charset="0"/>
                <a:cs typeface="Segoe UI" panose="020B0502040204020203" pitchFamily="34" charset="0"/>
              </a:rPr>
              <a:t>What do we envision?</a:t>
            </a:r>
          </a:p>
        </p:txBody>
      </p:sp>
      <p:sp>
        <p:nvSpPr>
          <p:cNvPr id="3" name="Content Placeholder 2"/>
          <p:cNvSpPr>
            <a:spLocks noGrp="1"/>
          </p:cNvSpPr>
          <p:nvPr>
            <p:ph sz="half" idx="2"/>
          </p:nvPr>
        </p:nvSpPr>
        <p:spPr>
          <a:xfrm>
            <a:off x="342902" y="2402958"/>
            <a:ext cx="5291136" cy="4316819"/>
          </a:xfrm>
        </p:spPr>
        <p:txBody>
          <a:bodyPr vert="horz" lIns="91440" tIns="45720" rIns="91440" bIns="45720" rtlCol="0" anchor="t">
            <a:noAutofit/>
          </a:bodyPr>
          <a:lstStyle/>
          <a:p>
            <a:pPr>
              <a:lnSpc>
                <a:spcPct val="140000"/>
              </a:lnSpc>
            </a:pPr>
            <a:r>
              <a:rPr lang="en-US" sz="1650">
                <a:latin typeface="Segoe UI" panose="020B0502040204020203" pitchFamily="34" charset="0"/>
                <a:cs typeface="Segoe UI" panose="020B0502040204020203" pitchFamily="34" charset="0"/>
              </a:rPr>
              <a:t>All students in Massachusetts, </a:t>
            </a:r>
            <a:r>
              <a:rPr lang="en-US" sz="1650" b="1">
                <a:solidFill>
                  <a:schemeClr val="accent1"/>
                </a:solidFill>
                <a:latin typeface="Segoe UI" panose="020B0502040204020203" pitchFamily="34" charset="0"/>
                <a:cs typeface="Segoe UI" panose="020B0502040204020203" pitchFamily="34" charset="0"/>
              </a:rPr>
              <a:t>particularly students from historically underserved groups and communities</a:t>
            </a:r>
            <a:r>
              <a:rPr lang="en-US" sz="1650">
                <a:latin typeface="Segoe UI" panose="020B0502040204020203" pitchFamily="34" charset="0"/>
                <a:cs typeface="Segoe UI" panose="020B0502040204020203" pitchFamily="34" charset="0"/>
              </a:rPr>
              <a:t>, will have </a:t>
            </a:r>
            <a:r>
              <a:rPr lang="en-US" sz="1650" b="1">
                <a:latin typeface="Segoe UI" panose="020B0502040204020203" pitchFamily="34" charset="0"/>
                <a:cs typeface="Segoe UI" panose="020B0502040204020203" pitchFamily="34" charset="0"/>
              </a:rPr>
              <a:t>equitable opportunities to excel</a:t>
            </a:r>
            <a:r>
              <a:rPr lang="en-US" sz="1650">
                <a:latin typeface="Segoe UI" panose="020B0502040204020203" pitchFamily="34" charset="0"/>
                <a:cs typeface="Segoe UI" panose="020B0502040204020203" pitchFamily="34" charset="0"/>
              </a:rPr>
              <a:t> in all content areas across all grades. </a:t>
            </a:r>
          </a:p>
          <a:p>
            <a:pPr>
              <a:lnSpc>
                <a:spcPct val="140000"/>
              </a:lnSpc>
            </a:pPr>
            <a:r>
              <a:rPr lang="en-US" sz="1650" b="1">
                <a:solidFill>
                  <a:schemeClr val="accent1"/>
                </a:solidFill>
                <a:latin typeface="Segoe UI" panose="020B0502040204020203" pitchFamily="34" charset="0"/>
                <a:cs typeface="Segoe UI" panose="020B0502040204020203" pitchFamily="34" charset="0"/>
              </a:rPr>
              <a:t>Culturally and linguistically sustaining </a:t>
            </a:r>
            <a:r>
              <a:rPr lang="en-US" sz="1650">
                <a:latin typeface="Segoe UI" panose="020B0502040204020203" pitchFamily="34" charset="0"/>
                <a:cs typeface="Segoe UI" panose="020B0502040204020203" pitchFamily="34" charset="0"/>
              </a:rPr>
              <a:t>classroom and school practices will support students to thrive by creating </a:t>
            </a:r>
            <a:r>
              <a:rPr lang="en-US" sz="1650" b="1">
                <a:latin typeface="Segoe UI" panose="020B0502040204020203" pitchFamily="34" charset="0"/>
                <a:cs typeface="Segoe UI" panose="020B0502040204020203" pitchFamily="34" charset="0"/>
              </a:rPr>
              <a:t>affirming environments </a:t>
            </a:r>
            <a:r>
              <a:rPr lang="en-US" sz="1650">
                <a:latin typeface="Segoe UI" panose="020B0502040204020203" pitchFamily="34" charset="0"/>
                <a:cs typeface="Segoe UI" panose="020B0502040204020203" pitchFamily="34" charset="0"/>
              </a:rPr>
              <a:t>where students: </a:t>
            </a:r>
          </a:p>
          <a:p>
            <a:pPr lvl="1">
              <a:lnSpc>
                <a:spcPct val="100000"/>
              </a:lnSpc>
            </a:pPr>
            <a:r>
              <a:rPr lang="en-US" sz="1650">
                <a:latin typeface="Segoe UI" panose="020B0502040204020203" pitchFamily="34" charset="0"/>
                <a:cs typeface="Segoe UI" panose="020B0502040204020203" pitchFamily="34" charset="0"/>
              </a:rPr>
              <a:t>have a sense of </a:t>
            </a:r>
            <a:r>
              <a:rPr lang="en-US" sz="1650" b="1">
                <a:latin typeface="Segoe UI" panose="020B0502040204020203" pitchFamily="34" charset="0"/>
                <a:cs typeface="Segoe UI" panose="020B0502040204020203" pitchFamily="34" charset="0"/>
              </a:rPr>
              <a:t>belonging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engage in </a:t>
            </a:r>
            <a:r>
              <a:rPr lang="en-US" sz="1650" b="1">
                <a:latin typeface="Segoe UI" panose="020B0502040204020203" pitchFamily="34" charset="0"/>
                <a:cs typeface="Segoe UI" panose="020B0502040204020203" pitchFamily="34" charset="0"/>
              </a:rPr>
              <a:t>deeper learning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and are held to </a:t>
            </a:r>
            <a:r>
              <a:rPr lang="en-US" sz="1650" b="1">
                <a:latin typeface="Segoe UI" panose="020B0502040204020203" pitchFamily="34" charset="0"/>
                <a:cs typeface="Segoe UI" panose="020B0502040204020203" pitchFamily="34" charset="0"/>
              </a:rPr>
              <a:t>high expectations </a:t>
            </a:r>
            <a:r>
              <a:rPr lang="en-US" sz="1650">
                <a:latin typeface="Segoe UI" panose="020B0502040204020203" pitchFamily="34" charset="0"/>
                <a:cs typeface="Segoe UI" panose="020B0502040204020203" pitchFamily="34" charset="0"/>
              </a:rPr>
              <a:t>with targeted support.</a:t>
            </a:r>
            <a:endParaRPr lang="en-US" sz="1650" b="1">
              <a:latin typeface="Arial"/>
              <a:cs typeface="Arial"/>
            </a:endParaRPr>
          </a:p>
        </p:txBody>
      </p:sp>
      <p:sp>
        <p:nvSpPr>
          <p:cNvPr id="9" name="Text Placeholder 8">
            <a:extLst>
              <a:ext uri="{FF2B5EF4-FFF2-40B4-BE49-F238E27FC236}">
                <a16:creationId xmlns:a16="http://schemas.microsoft.com/office/drawing/2014/main" id="{D5D1EF4F-83E7-3498-8A75-64C9325755F3}"/>
              </a:ext>
            </a:extLst>
          </p:cNvPr>
          <p:cNvSpPr>
            <a:spLocks noGrp="1"/>
          </p:cNvSpPr>
          <p:nvPr>
            <p:ph type="body" sz="quarter" idx="3"/>
          </p:nvPr>
        </p:nvSpPr>
        <p:spPr>
          <a:xfrm>
            <a:off x="6416674" y="1734500"/>
            <a:ext cx="5183188" cy="675936"/>
          </a:xfrm>
        </p:spPr>
        <p:txBody>
          <a:bodyPr>
            <a:normAutofit fontScale="92500" lnSpcReduction="10000"/>
          </a:bodyPr>
          <a:lstStyle/>
          <a:p>
            <a:r>
              <a:rPr lang="en-US">
                <a:latin typeface="Segoe UI" panose="020B0502040204020203" pitchFamily="34" charset="0"/>
                <a:cs typeface="Segoe UI" panose="020B0502040204020203" pitchFamily="34" charset="0"/>
              </a:rPr>
              <a:t>What does this look like in a classroom?</a:t>
            </a:r>
          </a:p>
        </p:txBody>
      </p:sp>
      <p:graphicFrame>
        <p:nvGraphicFramePr>
          <p:cNvPr id="11" name="Content Placeholder 2" descr="All students are known and valued, Learning experiences are relevant, real-world, and interactive, and Individualized supports enable students to excel at grade level or beyond">
            <a:extLst>
              <a:ext uri="{FF2B5EF4-FFF2-40B4-BE49-F238E27FC236}">
                <a16:creationId xmlns:a16="http://schemas.microsoft.com/office/drawing/2014/main" id="{89955310-1B11-6BD1-941D-8A87F80852F5}"/>
              </a:ext>
            </a:extLst>
          </p:cNvPr>
          <p:cNvGraphicFramePr>
            <a:graphicFrameLocks noGrp="1"/>
          </p:cNvGraphicFramePr>
          <p:nvPr>
            <p:ph sz="quarter" idx="4"/>
          </p:nvPr>
        </p:nvGraphicFramePr>
        <p:xfrm>
          <a:off x="6416674" y="2387620"/>
          <a:ext cx="5183188" cy="3182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AB6528E-905C-DBD5-8DB6-9E80F17897E9}"/>
              </a:ext>
            </a:extLst>
          </p:cNvPr>
          <p:cNvSpPr txBox="1"/>
          <p:nvPr/>
        </p:nvSpPr>
        <p:spPr>
          <a:xfrm>
            <a:off x="5672136" y="5734662"/>
            <a:ext cx="6176963" cy="646331"/>
          </a:xfrm>
          <a:prstGeom prst="rect">
            <a:avLst/>
          </a:prstGeom>
          <a:solidFill>
            <a:schemeClr val="accent1">
              <a:lumMod val="20000"/>
              <a:lumOff val="80000"/>
            </a:schemeClr>
          </a:solidFill>
        </p:spPr>
        <p:txBody>
          <a:bodyPr wrap="square" rtlCol="0">
            <a:spAutoFit/>
          </a:bodyPr>
          <a:lstStyle/>
          <a:p>
            <a:r>
              <a:rPr lang="en-US" b="1"/>
              <a:t>Learn more:</a:t>
            </a:r>
            <a:r>
              <a:rPr lang="en-US"/>
              <a:t> </a:t>
            </a:r>
            <a:r>
              <a:rPr lang="en-US">
                <a:hlinkClick r:id="rId8"/>
              </a:rPr>
              <a:t>https://www.doe.mass.edu/commissioner/vision/default.html</a:t>
            </a:r>
            <a:endParaRPr lang="en-US"/>
          </a:p>
        </p:txBody>
      </p:sp>
    </p:spTree>
    <p:extLst>
      <p:ext uri="{BB962C8B-B14F-4D97-AF65-F5344CB8AC3E}">
        <p14:creationId xmlns:p14="http://schemas.microsoft.com/office/powerpoint/2010/main" val="3870330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44DA83-7EA0-08CD-4215-735E6E0A84AB}"/>
              </a:ext>
            </a:extLst>
          </p:cNvPr>
          <p:cNvSpPr txBox="1">
            <a:spLocks noGrp="1"/>
          </p:cNvSpPr>
          <p:nvPr>
            <p:ph type="title" idx="4294967295"/>
          </p:nvPr>
        </p:nvSpPr>
        <p:spPr>
          <a:xfrm>
            <a:off x="762000" y="381000"/>
            <a:ext cx="1066163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Trebuchet MS" panose="020B0603020202020204" pitchFamily="34" charset="0"/>
                <a:ea typeface="+mj-ea"/>
                <a:cs typeface="+mj-cs"/>
              </a:rPr>
              <a:t>Most Common In-District IEP Services</a:t>
            </a:r>
          </a:p>
        </p:txBody>
      </p:sp>
      <p:graphicFrame>
        <p:nvGraphicFramePr>
          <p:cNvPr id="3" name="Chart 2" descr="Graph of most common in-district IEP services">
            <a:extLst>
              <a:ext uri="{FF2B5EF4-FFF2-40B4-BE49-F238E27FC236}">
                <a16:creationId xmlns:a16="http://schemas.microsoft.com/office/drawing/2014/main" id="{6970AFC0-DF7E-EE63-A052-F7CC8923A22C}"/>
              </a:ext>
            </a:extLst>
          </p:cNvPr>
          <p:cNvGraphicFramePr>
            <a:graphicFrameLocks/>
          </p:cNvGraphicFramePr>
          <p:nvPr>
            <p:extLst>
              <p:ext uri="{D42A27DB-BD31-4B8C-83A1-F6EECF244321}">
                <p14:modId xmlns:p14="http://schemas.microsoft.com/office/powerpoint/2010/main" val="2583316148"/>
              </p:ext>
            </p:extLst>
          </p:nvPr>
        </p:nvGraphicFramePr>
        <p:xfrm>
          <a:off x="533401" y="1171575"/>
          <a:ext cx="10890230" cy="48482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4F5569A-8FFD-0FCD-46A5-19A3EB389DD6}"/>
              </a:ext>
            </a:extLst>
          </p:cNvPr>
          <p:cNvSpPr txBox="1"/>
          <p:nvPr/>
        </p:nvSpPr>
        <p:spPr>
          <a:xfrm>
            <a:off x="7391400" y="6629400"/>
            <a:ext cx="3954690"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0" algn="l" defTabSz="913429" rtl="0" eaLnBrk="1" fontAlgn="base" hangingPunct="1">
              <a:spcBef>
                <a:spcPct val="0"/>
              </a:spcBef>
              <a:spcAft>
                <a:spcPct val="0"/>
              </a:spcAft>
              <a:buClr>
                <a:srgbClr val="000000"/>
              </a:buClr>
              <a:tabLst>
                <a:tab pos="275324" algn="l"/>
              </a:tabLst>
            </a:pPr>
            <a:r>
              <a:rPr lang="en-US" sz="1050" b="0" baseline="0">
                <a:solidFill>
                  <a:schemeClr val="tx2"/>
                </a:solidFill>
                <a:latin typeface="+mj-lt"/>
                <a:ea typeface="+mj-ea"/>
                <a:cs typeface="+mj-cs"/>
              </a:rPr>
              <a:t>School-Based Medicaid Program | www.mass.gov/masshealth/schools</a:t>
            </a:r>
          </a:p>
        </p:txBody>
      </p:sp>
    </p:spTree>
    <p:extLst>
      <p:ext uri="{BB962C8B-B14F-4D97-AF65-F5344CB8AC3E}">
        <p14:creationId xmlns:p14="http://schemas.microsoft.com/office/powerpoint/2010/main" val="57834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05ACB709-0EA7-BDB8-50D9-6E7244F07626}"/>
              </a:ext>
            </a:extLst>
          </p:cNvPr>
          <p:cNvSpPr txBox="1">
            <a:spLocks noGrp="1"/>
          </p:cNvSpPr>
          <p:nvPr>
            <p:ph type="title" idx="4294967295"/>
          </p:nvPr>
        </p:nvSpPr>
        <p:spPr bwMode="auto">
          <a:xfrm>
            <a:off x="152400" y="221903"/>
            <a:ext cx="10476198" cy="55399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24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marL="0" marR="0" lvl="0" indent="0" algn="l" defTabSz="913429" rtl="0" eaLnBrk="1" fontAlgn="base" latinLnBrk="0" hangingPunct="1">
              <a:lnSpc>
                <a:spcPct val="100000"/>
              </a:lnSpc>
              <a:spcBef>
                <a:spcPct val="0"/>
              </a:spcBef>
              <a:spcAft>
                <a:spcPct val="0"/>
              </a:spcAft>
              <a:buClrTx/>
              <a:buSzTx/>
              <a:buFontTx/>
              <a:buNone/>
              <a:tabLst>
                <a:tab pos="275324" algn="l"/>
              </a:tabLst>
              <a:defRPr/>
            </a:pPr>
            <a:r>
              <a:rPr kumimoji="0" lang="en-US" sz="3600" b="0" i="0" u="none" strike="noStrike" kern="0" cap="none" spc="0" normalizeH="0" baseline="0" noProof="0">
                <a:ln>
                  <a:noFill/>
                </a:ln>
                <a:solidFill>
                  <a:srgbClr val="002060"/>
                </a:solidFill>
                <a:effectLst/>
                <a:uLnTx/>
                <a:uFillTx/>
                <a:latin typeface="Trebuchet MS" panose="020B0603020202020204" pitchFamily="34" charset="0"/>
                <a:ea typeface="+mj-ea"/>
                <a:cs typeface="+mj-cs"/>
              </a:rPr>
              <a:t>What is the Random Moment Time Study(RMTS)?</a:t>
            </a:r>
          </a:p>
        </p:txBody>
      </p:sp>
      <p:sp>
        <p:nvSpPr>
          <p:cNvPr id="3" name="TextBox 2">
            <a:extLst>
              <a:ext uri="{FF2B5EF4-FFF2-40B4-BE49-F238E27FC236}">
                <a16:creationId xmlns:a16="http://schemas.microsoft.com/office/drawing/2014/main" id="{8401C26C-2A4E-A405-9C92-318158958A30}"/>
              </a:ext>
            </a:extLst>
          </p:cNvPr>
          <p:cNvSpPr txBox="1"/>
          <p:nvPr/>
        </p:nvSpPr>
        <p:spPr bwMode="auto">
          <a:xfrm>
            <a:off x="0" y="908214"/>
            <a:ext cx="12192000" cy="461665"/>
          </a:xfrm>
          <a:prstGeom prst="rect">
            <a:avLst/>
          </a:prstGeom>
          <a:solidFill>
            <a:schemeClr val="tx2">
              <a:lumMod val="10000"/>
              <a:lumOff val="90000"/>
            </a:schemeClr>
          </a:solidFill>
          <a:ln w="9525">
            <a:noFill/>
            <a:miter lim="800000"/>
            <a:headEnd/>
            <a:tailEnd/>
          </a:ln>
          <a:effectLst/>
        </p:spPr>
        <p:txBody>
          <a:bodyPr wrap="square">
            <a:spAutoFit/>
          </a:bodyPr>
          <a:lstStyle/>
          <a:p>
            <a:pPr algn="ctr"/>
            <a:r>
              <a:rPr lang="en-US" sz="2400">
                <a:solidFill>
                  <a:schemeClr val="tx1">
                    <a:lumMod val="65000"/>
                    <a:lumOff val="35000"/>
                  </a:schemeClr>
                </a:solidFill>
              </a:rPr>
              <a:t>It’s how we identify time spent on Medicaid activities—this drives reimbursement</a:t>
            </a:r>
          </a:p>
        </p:txBody>
      </p:sp>
      <p:sp>
        <p:nvSpPr>
          <p:cNvPr id="5" name="Google Shape;341;p51">
            <a:extLst>
              <a:ext uri="{FF2B5EF4-FFF2-40B4-BE49-F238E27FC236}">
                <a16:creationId xmlns:a16="http://schemas.microsoft.com/office/drawing/2014/main" id="{B625F1CC-1123-A5FA-E893-5614CC55922C}"/>
              </a:ext>
            </a:extLst>
          </p:cNvPr>
          <p:cNvSpPr txBox="1"/>
          <p:nvPr/>
        </p:nvSpPr>
        <p:spPr>
          <a:xfrm flipH="1">
            <a:off x="415522" y="1427498"/>
            <a:ext cx="5704538" cy="5069328"/>
          </a:xfrm>
          <a:prstGeom prst="rect">
            <a:avLst/>
          </a:prstGeom>
          <a:noFill/>
          <a:ln>
            <a:noFill/>
          </a:ln>
        </p:spPr>
        <p:txBody>
          <a:bodyPr spcFirstLastPara="1" wrap="square" lIns="51431" tIns="51431" rIns="51431" bIns="51431" anchor="t" anchorCtr="0">
            <a:spAutoFit/>
          </a:bodyPr>
          <a:lstStyle/>
          <a:p>
            <a:pPr marL="319088" indent="-214313">
              <a:lnSpc>
                <a:spcPct val="115000"/>
              </a:lnSpc>
              <a:spcBef>
                <a:spcPts val="600"/>
              </a:spcBef>
              <a:spcAft>
                <a:spcPts val="800"/>
              </a:spcAft>
              <a:buSzPct val="125000"/>
              <a:buFont typeface="Arial" panose="020B0604020202020204" pitchFamily="34" charset="0"/>
              <a:buChar char="•"/>
            </a:pPr>
            <a:r>
              <a:rPr lang="en-US" sz="2000">
                <a:solidFill>
                  <a:schemeClr val="tx1">
                    <a:lumMod val="65000"/>
                    <a:lumOff val="35000"/>
                  </a:schemeClr>
                </a:solidFill>
                <a:latin typeface="Calibri" panose="020F0502020204030204" pitchFamily="34" charset="0"/>
                <a:ea typeface="Calibri"/>
                <a:cs typeface="Calibri" panose="020F0502020204030204" pitchFamily="34" charset="0"/>
                <a:sym typeface="Calibri"/>
              </a:rPr>
              <a:t>The RMTS is a series of “snap shots” of the working days of school health staff that                                                      allows MassHealth to allocate costs.</a:t>
            </a:r>
          </a:p>
          <a:p>
            <a:pPr marL="319088" indent="-214313">
              <a:lnSpc>
                <a:spcPct val="115000"/>
              </a:lnSpc>
              <a:spcBef>
                <a:spcPts val="600"/>
              </a:spcBef>
              <a:spcAft>
                <a:spcPts val="800"/>
              </a:spcAft>
              <a:buSzPct val="125000"/>
              <a:buFont typeface="Arial" panose="020B0604020202020204" pitchFamily="34" charset="0"/>
              <a:buChar char="•"/>
            </a:pPr>
            <a:r>
              <a:rPr lang="en-US" sz="2000">
                <a:solidFill>
                  <a:schemeClr val="tx1">
                    <a:lumMod val="65000"/>
                    <a:lumOff val="35000"/>
                  </a:schemeClr>
                </a:solidFill>
                <a:latin typeface="Calibri" panose="020F0502020204030204" pitchFamily="34" charset="0"/>
                <a:ea typeface="Calibri"/>
                <a:cs typeface="Calibri" panose="020F0502020204030204" pitchFamily="34" charset="0"/>
                <a:sym typeface="Calibri"/>
              </a:rPr>
              <a:t>All participating staff are placed into mutually exclusive cost pools and MassHealth randomly select minutes from across the state.</a:t>
            </a:r>
          </a:p>
          <a:p>
            <a:pPr marL="319088" indent="-214313">
              <a:lnSpc>
                <a:spcPct val="115000"/>
              </a:lnSpc>
              <a:spcBef>
                <a:spcPts val="600"/>
              </a:spcBef>
              <a:spcAft>
                <a:spcPts val="800"/>
              </a:spcAft>
              <a:buSzPct val="125000"/>
              <a:buFont typeface="Arial" panose="020B0604020202020204" pitchFamily="34" charset="0"/>
              <a:buChar char="•"/>
            </a:pPr>
            <a:r>
              <a:rPr lang="en-US" sz="2000">
                <a:solidFill>
                  <a:schemeClr val="tx1">
                    <a:lumMod val="65000"/>
                    <a:lumOff val="35000"/>
                  </a:schemeClr>
                </a:solidFill>
                <a:latin typeface="Calibri" panose="020F0502020204030204" pitchFamily="34" charset="0"/>
                <a:ea typeface="Calibri"/>
                <a:cs typeface="Calibri" panose="020F0502020204030204" pitchFamily="34" charset="0"/>
                <a:sym typeface="Calibri"/>
              </a:rPr>
              <a:t>We survey a small number of school staff each quarter and determine at the state level  </a:t>
            </a:r>
            <a:r>
              <a:rPr lang="en-US" sz="2000" b="1">
                <a:solidFill>
                  <a:schemeClr val="tx1">
                    <a:lumMod val="65000"/>
                    <a:lumOff val="35000"/>
                  </a:schemeClr>
                </a:solidFill>
                <a:latin typeface="Calibri" panose="020F0502020204030204" pitchFamily="34" charset="0"/>
                <a:ea typeface="Calibri"/>
                <a:cs typeface="Calibri" panose="020F0502020204030204" pitchFamily="34" charset="0"/>
                <a:sym typeface="Calibri"/>
              </a:rPr>
              <a:t>how much time </a:t>
            </a:r>
            <a:r>
              <a:rPr lang="en-US" sz="2000">
                <a:solidFill>
                  <a:schemeClr val="tx1">
                    <a:lumMod val="65000"/>
                    <a:lumOff val="35000"/>
                  </a:schemeClr>
                </a:solidFill>
                <a:latin typeface="Calibri" panose="020F0502020204030204" pitchFamily="34" charset="0"/>
                <a:ea typeface="Calibri"/>
                <a:cs typeface="Calibri" panose="020F0502020204030204" pitchFamily="34" charset="0"/>
                <a:sym typeface="Calibri"/>
              </a:rPr>
              <a:t>school staff spend doing </a:t>
            </a:r>
            <a:r>
              <a:rPr lang="en-US" sz="2000" b="1">
                <a:solidFill>
                  <a:schemeClr val="tx1">
                    <a:lumMod val="65000"/>
                    <a:lumOff val="35000"/>
                  </a:schemeClr>
                </a:solidFill>
                <a:latin typeface="Calibri" panose="020F0502020204030204" pitchFamily="34" charset="0"/>
                <a:ea typeface="Calibri"/>
                <a:cs typeface="Calibri" panose="020F0502020204030204" pitchFamily="34" charset="0"/>
                <a:sym typeface="Calibri"/>
              </a:rPr>
              <a:t>Medicaid reimbursable activities </a:t>
            </a:r>
            <a:r>
              <a:rPr lang="en-US" sz="2000">
                <a:solidFill>
                  <a:schemeClr val="tx1">
                    <a:lumMod val="65000"/>
                    <a:lumOff val="35000"/>
                  </a:schemeClr>
                </a:solidFill>
                <a:latin typeface="Calibri" panose="020F0502020204030204" pitchFamily="34" charset="0"/>
                <a:ea typeface="Calibri"/>
                <a:cs typeface="Calibri" panose="020F0502020204030204" pitchFamily="34" charset="0"/>
                <a:sym typeface="Calibri"/>
              </a:rPr>
              <a:t>(direct and administrative).</a:t>
            </a:r>
          </a:p>
          <a:p>
            <a:pPr marL="319088" indent="-214313">
              <a:lnSpc>
                <a:spcPct val="115000"/>
              </a:lnSpc>
              <a:spcBef>
                <a:spcPts val="600"/>
              </a:spcBef>
              <a:spcAft>
                <a:spcPts val="800"/>
              </a:spcAft>
              <a:buSzPct val="125000"/>
              <a:buFont typeface="Arial" panose="020B0604020202020204" pitchFamily="34" charset="0"/>
              <a:buChar char="•"/>
            </a:pPr>
            <a:r>
              <a:rPr lang="en-US" sz="2000">
                <a:solidFill>
                  <a:schemeClr val="tx1">
                    <a:lumMod val="65000"/>
                    <a:lumOff val="35000"/>
                  </a:schemeClr>
                </a:solidFill>
                <a:latin typeface="Calibri" panose="020F0502020204030204" pitchFamily="34" charset="0"/>
                <a:ea typeface="Calibri"/>
                <a:cs typeface="Calibri" panose="020F0502020204030204" pitchFamily="34" charset="0"/>
                <a:sym typeface="Calibri"/>
              </a:rPr>
              <a:t>Based on their responses, activities are categorized for Medicaid purposes.</a:t>
            </a:r>
          </a:p>
        </p:txBody>
      </p:sp>
      <p:pic>
        <p:nvPicPr>
          <p:cNvPr id="8" name="Google Shape;163;p29" descr="A picture containing person, holding, indoor, standing">
            <a:extLst>
              <a:ext uri="{FF2B5EF4-FFF2-40B4-BE49-F238E27FC236}">
                <a16:creationId xmlns:a16="http://schemas.microsoft.com/office/drawing/2014/main" id="{11ED929E-0DF0-F578-0C14-8EAE4F969C78}"/>
              </a:ext>
            </a:extLst>
          </p:cNvPr>
          <p:cNvPicPr preferRelativeResize="0"/>
          <p:nvPr/>
        </p:nvPicPr>
        <p:blipFill rotWithShape="1">
          <a:blip r:embed="rId3">
            <a:alphaModFix/>
          </a:blip>
          <a:srcRect/>
          <a:stretch/>
        </p:blipFill>
        <p:spPr>
          <a:xfrm>
            <a:off x="6420549" y="1617992"/>
            <a:ext cx="1270000" cy="1264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oogle Shape;165;p29" descr="Two people on the phone.">
            <a:extLst>
              <a:ext uri="{FF2B5EF4-FFF2-40B4-BE49-F238E27FC236}">
                <a16:creationId xmlns:a16="http://schemas.microsoft.com/office/drawing/2014/main" id="{AFB56E8B-E16C-37CE-E034-6B2E6054608C}"/>
              </a:ex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7690549" y="1535202"/>
            <a:ext cx="1554751" cy="89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Boy on balance ball doing occupational therapy">
            <a:extLst>
              <a:ext uri="{FF2B5EF4-FFF2-40B4-BE49-F238E27FC236}">
                <a16:creationId xmlns:a16="http://schemas.microsoft.com/office/drawing/2014/main" id="{F1125EC7-C14B-74D9-5EAD-3DFE6406CA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3968" y="2442716"/>
            <a:ext cx="1631141" cy="1087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People chatting at table">
            <a:extLst>
              <a:ext uri="{FF2B5EF4-FFF2-40B4-BE49-F238E27FC236}">
                <a16:creationId xmlns:a16="http://schemas.microsoft.com/office/drawing/2014/main" id="{B071C564-A068-0350-EBBC-4E625F638B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6090" y="1481916"/>
            <a:ext cx="1725853" cy="1150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Google Shape;257;p41" descr="Nurse with child and adult">
            <a:extLst>
              <a:ext uri="{FF2B5EF4-FFF2-40B4-BE49-F238E27FC236}">
                <a16:creationId xmlns:a16="http://schemas.microsoft.com/office/drawing/2014/main" id="{50225405-E213-5EE5-8AC7-66A3076C1AA6}"/>
              </a:ext>
            </a:extLst>
          </p:cNvPr>
          <p:cNvPicPr preferRelativeResize="0">
            <a:picLocks/>
          </p:cNvPicPr>
          <p:nvPr/>
        </p:nvPicPr>
        <p:blipFill>
          <a:blip r:embed="rId7">
            <a:alphaModFix/>
          </a:blip>
          <a:stretch>
            <a:fillRect/>
          </a:stretch>
        </p:blipFill>
        <p:spPr>
          <a:xfrm>
            <a:off x="9040359" y="2699854"/>
            <a:ext cx="1821544" cy="925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ategory of Work Activity:&#10;Educational &#10;Medicaid Administrative&#10;Direct medical services&#10;General administrative&#10;Not working">
            <a:extLst>
              <a:ext uri="{FF2B5EF4-FFF2-40B4-BE49-F238E27FC236}">
                <a16:creationId xmlns:a16="http://schemas.microsoft.com/office/drawing/2014/main" id="{9207E135-829E-E207-83FA-406AF68AFD13}"/>
              </a:ext>
            </a:extLst>
          </p:cNvPr>
          <p:cNvPicPr>
            <a:picLocks noChangeAspect="1"/>
          </p:cNvPicPr>
          <p:nvPr/>
        </p:nvPicPr>
        <p:blipFill>
          <a:blip r:embed="rId8"/>
          <a:stretch>
            <a:fillRect/>
          </a:stretch>
        </p:blipFill>
        <p:spPr>
          <a:xfrm>
            <a:off x="6755060" y="3691913"/>
            <a:ext cx="4050359" cy="2804913"/>
          </a:xfrm>
          <a:prstGeom prst="rect">
            <a:avLst/>
          </a:prstGeom>
        </p:spPr>
      </p:pic>
      <p:sp>
        <p:nvSpPr>
          <p:cNvPr id="2" name="TextBox 1">
            <a:extLst>
              <a:ext uri="{FF2B5EF4-FFF2-40B4-BE49-F238E27FC236}">
                <a16:creationId xmlns:a16="http://schemas.microsoft.com/office/drawing/2014/main" id="{CDD0C8C3-1CC8-C4EB-F5CC-8D3EADDBB1E9}"/>
              </a:ext>
            </a:extLst>
          </p:cNvPr>
          <p:cNvSpPr txBox="1"/>
          <p:nvPr/>
        </p:nvSpPr>
        <p:spPr>
          <a:xfrm>
            <a:off x="7391400" y="6629400"/>
            <a:ext cx="3954690"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0" algn="l" defTabSz="913429" rtl="0" eaLnBrk="1" fontAlgn="base" hangingPunct="1">
              <a:spcBef>
                <a:spcPct val="0"/>
              </a:spcBef>
              <a:spcAft>
                <a:spcPct val="0"/>
              </a:spcAft>
              <a:buClr>
                <a:srgbClr val="000000"/>
              </a:buClr>
              <a:tabLst>
                <a:tab pos="275324" algn="l"/>
              </a:tabLst>
            </a:pPr>
            <a:r>
              <a:rPr lang="en-US" sz="1050" b="0" baseline="0">
                <a:solidFill>
                  <a:schemeClr val="tx2"/>
                </a:solidFill>
                <a:latin typeface="+mj-lt"/>
                <a:ea typeface="+mj-ea"/>
                <a:cs typeface="+mj-cs"/>
              </a:rPr>
              <a:t>School-Based Medicaid Program | www.mass.gov/masshealth/schools</a:t>
            </a:r>
          </a:p>
        </p:txBody>
      </p:sp>
    </p:spTree>
    <p:extLst>
      <p:ext uri="{BB962C8B-B14F-4D97-AF65-F5344CB8AC3E}">
        <p14:creationId xmlns:p14="http://schemas.microsoft.com/office/powerpoint/2010/main" val="1166032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794747-38A2-3C66-7991-01ED5A558448}"/>
              </a:ext>
            </a:extLst>
          </p:cNvPr>
          <p:cNvSpPr txBox="1"/>
          <p:nvPr/>
        </p:nvSpPr>
        <p:spPr bwMode="auto">
          <a:xfrm>
            <a:off x="0" y="152400"/>
            <a:ext cx="914400" cy="914400"/>
          </a:xfrm>
          <a:prstGeom prst="rect">
            <a:avLst/>
          </a:prstGeom>
          <a:noFill/>
          <a:ln w="9525">
            <a:noFill/>
            <a:miter lim="800000"/>
            <a:headEnd/>
            <a:tailEnd/>
          </a:ln>
          <a:effectLst/>
        </p:spPr>
        <p:txBody>
          <a:bodyPr vert="horz" wrap="none" lIns="76200" tIns="76200" rIns="76200" bIns="76200" numCol="1" rtlCol="0" anchor="ctr" anchorCtr="0" compatLnSpc="1">
            <a:prstTxWarp prst="textNoShape">
              <a:avLst/>
            </a:prstTxWarp>
            <a:noAutofit/>
          </a:bodyPr>
          <a:lstStyle/>
          <a:p>
            <a:pPr algn="l"/>
            <a:r>
              <a:rPr lang="en-US" sz="3600" b="1" kern="0">
                <a:solidFill>
                  <a:schemeClr val="accent4"/>
                </a:solidFill>
                <a:latin typeface="Trebuchet MS" panose="020B0603020202020204" pitchFamily="34" charset="0"/>
                <a:cs typeface="Arial" panose="020B0604020202020204" pitchFamily="34" charset="0"/>
              </a:rPr>
              <a:t>Q:</a:t>
            </a:r>
          </a:p>
        </p:txBody>
      </p:sp>
      <p:sp>
        <p:nvSpPr>
          <p:cNvPr id="10" name="Title 1">
            <a:extLst>
              <a:ext uri="{FF2B5EF4-FFF2-40B4-BE49-F238E27FC236}">
                <a16:creationId xmlns:a16="http://schemas.microsoft.com/office/drawing/2014/main" id="{28283611-3E52-ACEA-2C23-227DC514FC00}"/>
              </a:ext>
            </a:extLst>
          </p:cNvPr>
          <p:cNvSpPr txBox="1">
            <a:spLocks/>
          </p:cNvSpPr>
          <p:nvPr/>
        </p:nvSpPr>
        <p:spPr>
          <a:xfrm>
            <a:off x="685800" y="712857"/>
            <a:ext cx="8705565" cy="707885"/>
          </a:xfrm>
          <a:prstGeom prst="rect">
            <a:avLst/>
          </a:prstGeom>
        </p:spPr>
        <p:txBody>
          <a:bodyPr vert="horz" wrap="square" lIns="0" tIns="0" rIns="0" bIns="0" rtlCol="0" anchor="ctr">
            <a:no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r>
              <a:rPr lang="en-US" sz="2800" b="0" dirty="0">
                <a:solidFill>
                  <a:srgbClr val="002060"/>
                </a:solidFill>
                <a:latin typeface="Trebuchet MS" panose="020B0603020202020204" pitchFamily="34" charset="0"/>
              </a:rPr>
              <a:t>Are your related service providers (i.e., SLP/PT/OT) Specialized Educators or Clinically Trained Health Professionals?</a:t>
            </a:r>
          </a:p>
        </p:txBody>
      </p:sp>
      <p:sp>
        <p:nvSpPr>
          <p:cNvPr id="14" name="TextBox 13">
            <a:extLst>
              <a:ext uri="{FF2B5EF4-FFF2-40B4-BE49-F238E27FC236}">
                <a16:creationId xmlns:a16="http://schemas.microsoft.com/office/drawing/2014/main" id="{3B0B651B-5B4A-A53E-47B5-E4B50D72A94D}"/>
              </a:ext>
            </a:extLst>
          </p:cNvPr>
          <p:cNvSpPr txBox="1"/>
          <p:nvPr/>
        </p:nvSpPr>
        <p:spPr bwMode="auto">
          <a:xfrm>
            <a:off x="76200" y="1693159"/>
            <a:ext cx="742950" cy="914400"/>
          </a:xfrm>
          <a:prstGeom prst="rect">
            <a:avLst/>
          </a:prstGeom>
          <a:noFill/>
          <a:ln w="9525">
            <a:noFill/>
            <a:miter lim="800000"/>
            <a:headEnd/>
            <a:tailEnd/>
          </a:ln>
          <a:effectLst/>
        </p:spPr>
        <p:txBody>
          <a:bodyPr vert="horz" wrap="none" lIns="76200" tIns="76200" rIns="76200" bIns="76200" numCol="1" rtlCol="0" anchor="ctr" anchorCtr="0" compatLnSpc="1">
            <a:prstTxWarp prst="textNoShape">
              <a:avLst/>
            </a:prstTxWarp>
            <a:noAutofit/>
          </a:bodyPr>
          <a:lstStyle/>
          <a:p>
            <a:pPr algn="l"/>
            <a:r>
              <a:rPr lang="en-US" sz="3200" b="1" kern="0">
                <a:solidFill>
                  <a:srgbClr val="00B050"/>
                </a:solidFill>
                <a:latin typeface="Trebuchet MS" panose="020B0603020202020204" pitchFamily="34" charset="0"/>
                <a:cs typeface="Arial" panose="020B0604020202020204" pitchFamily="34" charset="0"/>
              </a:rPr>
              <a:t>A:</a:t>
            </a:r>
          </a:p>
        </p:txBody>
      </p:sp>
      <p:sp>
        <p:nvSpPr>
          <p:cNvPr id="8" name="Title 7">
            <a:extLst>
              <a:ext uri="{FF2B5EF4-FFF2-40B4-BE49-F238E27FC236}">
                <a16:creationId xmlns:a16="http://schemas.microsoft.com/office/drawing/2014/main" id="{A84A7A70-AD5E-5914-6B37-C9DEBCD22F67}"/>
              </a:ext>
            </a:extLst>
          </p:cNvPr>
          <p:cNvSpPr>
            <a:spLocks noGrp="1"/>
          </p:cNvSpPr>
          <p:nvPr>
            <p:ph type="title"/>
          </p:nvPr>
        </p:nvSpPr>
        <p:spPr>
          <a:xfrm>
            <a:off x="685800" y="1885135"/>
            <a:ext cx="7696200" cy="1292662"/>
          </a:xfrm>
        </p:spPr>
        <p:txBody>
          <a:bodyPr/>
          <a:lstStyle/>
          <a:p>
            <a:r>
              <a:rPr lang="en-US" sz="2800" b="0" dirty="0">
                <a:solidFill>
                  <a:srgbClr val="00B050"/>
                </a:solidFill>
                <a:latin typeface="Trebuchet MS" panose="020B0603020202020204" pitchFamily="34" charset="0"/>
              </a:rPr>
              <a:t>Both! (they are clinically trained professionals operating in an educational context who provide educationally relevant health services)</a:t>
            </a:r>
          </a:p>
        </p:txBody>
      </p:sp>
      <p:sp>
        <p:nvSpPr>
          <p:cNvPr id="11" name="TextBox 10">
            <a:extLst>
              <a:ext uri="{FF2B5EF4-FFF2-40B4-BE49-F238E27FC236}">
                <a16:creationId xmlns:a16="http://schemas.microsoft.com/office/drawing/2014/main" id="{7FE8DE5D-B2B5-2CED-35E1-472C755640CC}"/>
              </a:ext>
            </a:extLst>
          </p:cNvPr>
          <p:cNvSpPr txBox="1"/>
          <p:nvPr/>
        </p:nvSpPr>
        <p:spPr>
          <a:xfrm>
            <a:off x="1143000" y="3429000"/>
            <a:ext cx="7391400" cy="2667397"/>
          </a:xfrm>
          <a:prstGeom prst="rect">
            <a:avLst/>
          </a:prstGeom>
          <a:noFill/>
        </p:spPr>
        <p:txBody>
          <a:bodyPr wrap="square" rtlCol="0">
            <a:spAutoFit/>
          </a:bodyPr>
          <a:lstStyle/>
          <a:p>
            <a:pPr marL="342900" indent="-342900">
              <a:spcAft>
                <a:spcPts val="800"/>
              </a:spcAft>
              <a:buFont typeface="Wingdings" panose="05000000000000000000" pitchFamily="2" charset="2"/>
              <a:buChar char="Ø"/>
            </a:pPr>
            <a:r>
              <a:rPr lang="en-US" sz="2200" dirty="0">
                <a:solidFill>
                  <a:srgbClr val="002060"/>
                </a:solidFill>
              </a:rPr>
              <a:t>They have as an important role in kids’ healthy development as their health providers in the community.</a:t>
            </a:r>
          </a:p>
          <a:p>
            <a:pPr marL="342900" indent="-342900">
              <a:spcAft>
                <a:spcPts val="800"/>
              </a:spcAft>
              <a:buFont typeface="Wingdings" panose="05000000000000000000" pitchFamily="2" charset="2"/>
              <a:buChar char="Ø"/>
            </a:pPr>
            <a:r>
              <a:rPr lang="en-US" sz="2200" dirty="0">
                <a:solidFill>
                  <a:srgbClr val="002060"/>
                </a:solidFill>
              </a:rPr>
              <a:t>They see </a:t>
            </a:r>
            <a:r>
              <a:rPr lang="en-US" sz="2200" b="1" u="sng" dirty="0">
                <a:solidFill>
                  <a:srgbClr val="002060"/>
                </a:solidFill>
              </a:rPr>
              <a:t>kids in their natural context </a:t>
            </a:r>
            <a:r>
              <a:rPr lang="en-US" sz="2200" dirty="0">
                <a:solidFill>
                  <a:srgbClr val="002060"/>
                </a:solidFill>
              </a:rPr>
              <a:t>of school, where they grow, develop, and learn. </a:t>
            </a:r>
          </a:p>
          <a:p>
            <a:pPr marL="342900" indent="-342900">
              <a:spcAft>
                <a:spcPts val="800"/>
              </a:spcAft>
              <a:buFont typeface="Wingdings" panose="05000000000000000000" pitchFamily="2" charset="2"/>
              <a:buChar char="Ø"/>
            </a:pPr>
            <a:r>
              <a:rPr lang="en-US" sz="2200" dirty="0">
                <a:solidFill>
                  <a:srgbClr val="002060"/>
                </a:solidFill>
              </a:rPr>
              <a:t>But related service providers often respond to their RMTS moments wearing their “Specialized Educator hat,” which has an impact on LEA reimbursement.</a:t>
            </a:r>
          </a:p>
        </p:txBody>
      </p:sp>
      <p:pic>
        <p:nvPicPr>
          <p:cNvPr id="2" name="Picture 1" descr="Therapist and child playing with blocks">
            <a:extLst>
              <a:ext uri="{FF2B5EF4-FFF2-40B4-BE49-F238E27FC236}">
                <a16:creationId xmlns:a16="http://schemas.microsoft.com/office/drawing/2014/main" id="{9C60CAC3-756F-3CA8-BB33-BDDA0218B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133295"/>
            <a:ext cx="2754771" cy="1836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Boy on balance ball doing occupational therapy">
            <a:extLst>
              <a:ext uri="{FF2B5EF4-FFF2-40B4-BE49-F238E27FC236}">
                <a16:creationId xmlns:a16="http://schemas.microsoft.com/office/drawing/2014/main" id="{6F52A448-CB0C-E9CC-6942-EF3FA55BF0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0" y="2150359"/>
            <a:ext cx="2895600" cy="193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Nurse with patients in hospital">
            <a:extLst>
              <a:ext uri="{FF2B5EF4-FFF2-40B4-BE49-F238E27FC236}">
                <a16:creationId xmlns:a16="http://schemas.microsoft.com/office/drawing/2014/main" id="{046D4AC8-FD08-7C78-ADD7-DA8F3F994D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2765" y="4261310"/>
            <a:ext cx="2754770" cy="1974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7048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67688-531C-91B0-3DC3-A97EE925A5F2}"/>
              </a:ext>
            </a:extLst>
          </p:cNvPr>
          <p:cNvSpPr txBox="1">
            <a:spLocks noGrp="1"/>
          </p:cNvSpPr>
          <p:nvPr>
            <p:ph type="title" idx="4294967295"/>
          </p:nvPr>
        </p:nvSpPr>
        <p:spPr>
          <a:xfrm>
            <a:off x="228600" y="208260"/>
            <a:ext cx="11201400" cy="12357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srgbClr val="002060"/>
                </a:solidFill>
                <a:effectLst/>
                <a:uLnTx/>
                <a:uFillTx/>
                <a:latin typeface="Trebuchet MS" panose="020B0603020202020204" pitchFamily="34" charset="0"/>
                <a:ea typeface="Calibri" panose="020F0502020204030204" pitchFamily="34" charset="0"/>
                <a:cs typeface="Times New Roman" panose="02020603050405020304" pitchFamily="18" charset="0"/>
              </a:rPr>
              <a:t>How can I support my staff participation in SBMP (to increase potential reimbursement to my district)?</a:t>
            </a:r>
          </a:p>
        </p:txBody>
      </p:sp>
      <p:sp>
        <p:nvSpPr>
          <p:cNvPr id="5" name="TextBox 4">
            <a:extLst>
              <a:ext uri="{FF2B5EF4-FFF2-40B4-BE49-F238E27FC236}">
                <a16:creationId xmlns:a16="http://schemas.microsoft.com/office/drawing/2014/main" id="{88E75FE8-C824-E424-701B-40380B436D99}"/>
              </a:ext>
            </a:extLst>
          </p:cNvPr>
          <p:cNvSpPr txBox="1"/>
          <p:nvPr/>
        </p:nvSpPr>
        <p:spPr>
          <a:xfrm>
            <a:off x="228600" y="1905000"/>
            <a:ext cx="6934200" cy="3930820"/>
          </a:xfrm>
          <a:prstGeom prst="rect">
            <a:avLst/>
          </a:prstGeom>
          <a:noFill/>
        </p:spPr>
        <p:txBody>
          <a:bodyPr wrap="square" rtlCol="0">
            <a:spAutoFit/>
          </a:bodyPr>
          <a:lstStyle/>
          <a:p>
            <a:pPr marL="457200" indent="-457200">
              <a:lnSpc>
                <a:spcPct val="107000"/>
              </a:lnSpc>
              <a:spcAft>
                <a:spcPts val="800"/>
              </a:spcAft>
              <a:buFont typeface="Wingdings" panose="05000000000000000000" pitchFamily="2" charset="2"/>
              <a:buChar char="q"/>
            </a:pPr>
            <a:r>
              <a:rPr lang="en-US" sz="2400">
                <a:solidFill>
                  <a:srgbClr val="002A60"/>
                </a:solidFill>
                <a:latin typeface="Calibri" panose="020F0502020204030204" pitchFamily="34" charset="0"/>
                <a:ea typeface="Calibri" panose="020F0502020204030204" pitchFamily="34" charset="0"/>
                <a:cs typeface="Times New Roman" panose="02020603050405020304" pitchFamily="18" charset="0"/>
              </a:rPr>
              <a:t>Reinforce their role as health AND educational</a:t>
            </a:r>
          </a:p>
          <a:p>
            <a:pPr marL="457200" indent="-457200">
              <a:lnSpc>
                <a:spcPct val="107000"/>
              </a:lnSpc>
              <a:spcAft>
                <a:spcPts val="800"/>
              </a:spcAft>
              <a:buFont typeface="Wingdings" panose="05000000000000000000" pitchFamily="2" charset="2"/>
              <a:buChar char="q"/>
            </a:pPr>
            <a:r>
              <a:rPr lang="en-US" sz="2400">
                <a:solidFill>
                  <a:srgbClr val="002A60"/>
                </a:solidFill>
                <a:latin typeface="Calibri" panose="020F0502020204030204" pitchFamily="34" charset="0"/>
                <a:ea typeface="Calibri" panose="020F0502020204030204" pitchFamily="34" charset="0"/>
                <a:cs typeface="Times New Roman" panose="02020603050405020304" pitchFamily="18" charset="0"/>
              </a:rPr>
              <a:t>Ensure your staff are up to date on SBMP training (see resource slide)</a:t>
            </a:r>
          </a:p>
          <a:p>
            <a:pPr marL="457200" indent="-457200">
              <a:lnSpc>
                <a:spcPct val="107000"/>
              </a:lnSpc>
              <a:spcAft>
                <a:spcPts val="800"/>
              </a:spcAft>
              <a:buFont typeface="Wingdings" panose="05000000000000000000" pitchFamily="2" charset="2"/>
              <a:buChar char="q"/>
            </a:pPr>
            <a:r>
              <a:rPr lang="en-US" sz="2400">
                <a:solidFill>
                  <a:srgbClr val="002A60"/>
                </a:solidFill>
                <a:latin typeface="Calibri" panose="020F0502020204030204" pitchFamily="34" charset="0"/>
                <a:ea typeface="Calibri" panose="020F0502020204030204" pitchFamily="34" charset="0"/>
                <a:cs typeface="Times New Roman" panose="02020603050405020304" pitchFamily="18" charset="0"/>
              </a:rPr>
              <a:t>Make sure your LEA Medicaid Coordinator (or the staff person with primary responsibility for SBMP) joins our </a:t>
            </a:r>
            <a:r>
              <a:rPr lang="en-US" sz="2400" b="1">
                <a:solidFill>
                  <a:srgbClr val="002A60"/>
                </a:solidFill>
                <a:latin typeface="Calibri" panose="020F0502020204030204" pitchFamily="34" charset="0"/>
                <a:ea typeface="Calibri" panose="020F0502020204030204" pitchFamily="34" charset="0"/>
                <a:cs typeface="Times New Roman" panose="02020603050405020304" pitchFamily="18" charset="0"/>
              </a:rPr>
              <a:t>Medicaid Coordinators PLC </a:t>
            </a:r>
            <a:r>
              <a:rPr lang="en-US" sz="2400">
                <a:solidFill>
                  <a:srgbClr val="002A60"/>
                </a:solidFill>
                <a:latin typeface="Calibri" panose="020F0502020204030204" pitchFamily="34" charset="0"/>
                <a:ea typeface="Calibri" panose="020F0502020204030204" pitchFamily="34" charset="0"/>
                <a:cs typeface="Times New Roman" panose="02020603050405020304" pitchFamily="18" charset="0"/>
              </a:rPr>
              <a:t>to receive on-going TA and peer-to-peer learning (see next slide)</a:t>
            </a:r>
          </a:p>
          <a:p>
            <a:pPr marL="342900" indent="-342900">
              <a:spcAft>
                <a:spcPts val="800"/>
              </a:spcAft>
              <a:buFont typeface="Wingdings" panose="05000000000000000000" pitchFamily="2" charset="2"/>
              <a:buChar char="q"/>
            </a:pPr>
            <a:endParaRPr lang="en-US" sz="2400">
              <a:solidFill>
                <a:srgbClr val="002060"/>
              </a:solidFill>
            </a:endParaRPr>
          </a:p>
        </p:txBody>
      </p:sp>
      <p:pic>
        <p:nvPicPr>
          <p:cNvPr id="9" name="Picture 8" descr="Classroom of students raising their hands in front of a teacher">
            <a:extLst>
              <a:ext uri="{FF2B5EF4-FFF2-40B4-BE49-F238E27FC236}">
                <a16:creationId xmlns:a16="http://schemas.microsoft.com/office/drawing/2014/main" id="{D15E910D-ED06-8327-1B56-C360F2589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600200"/>
            <a:ext cx="3892796" cy="2651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9935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32BE-3F48-9C8C-99B9-5945629B3D47}"/>
              </a:ext>
            </a:extLst>
          </p:cNvPr>
          <p:cNvSpPr>
            <a:spLocks noGrp="1"/>
          </p:cNvSpPr>
          <p:nvPr>
            <p:ph type="title"/>
          </p:nvPr>
        </p:nvSpPr>
        <p:spPr>
          <a:xfrm>
            <a:off x="254000" y="326886"/>
            <a:ext cx="11684000" cy="984885"/>
          </a:xfrm>
        </p:spPr>
        <p:txBody>
          <a:bodyPr/>
          <a:lstStyle/>
          <a:p>
            <a:r>
              <a:rPr lang="en-US" sz="3200">
                <a:latin typeface="Trebuchet MS" panose="020B0603020202020204" pitchFamily="34" charset="0"/>
              </a:rPr>
              <a:t>LEA Medicaid Coordinators Professional Learning Community (PLC)</a:t>
            </a:r>
          </a:p>
        </p:txBody>
      </p:sp>
      <p:sp>
        <p:nvSpPr>
          <p:cNvPr id="6" name="TextBox 5">
            <a:extLst>
              <a:ext uri="{FF2B5EF4-FFF2-40B4-BE49-F238E27FC236}">
                <a16:creationId xmlns:a16="http://schemas.microsoft.com/office/drawing/2014/main" id="{D347A1AD-835D-9A31-EC5D-D27ADF1CCA4E}"/>
              </a:ext>
            </a:extLst>
          </p:cNvPr>
          <p:cNvSpPr txBox="1"/>
          <p:nvPr/>
        </p:nvSpPr>
        <p:spPr bwMode="auto">
          <a:xfrm>
            <a:off x="400049" y="1376273"/>
            <a:ext cx="8820151" cy="2862322"/>
          </a:xfrm>
          <a:prstGeom prst="rect">
            <a:avLst/>
          </a:prstGeom>
          <a:noFill/>
          <a:ln w="9525">
            <a:noFill/>
            <a:miter lim="800000"/>
            <a:headEnd/>
            <a:tailEnd/>
          </a:ln>
          <a:effectLst/>
        </p:spPr>
        <p:txBody>
          <a:bodyPr wrap="square">
            <a:spAutoFit/>
          </a:bodyPr>
          <a:lstStyle/>
          <a:p>
            <a:pPr algn="l"/>
            <a:r>
              <a:rPr lang="en-US" sz="2000" b="0" i="0">
                <a:solidFill>
                  <a:schemeClr val="tx1">
                    <a:lumMod val="65000"/>
                    <a:lumOff val="35000"/>
                  </a:schemeClr>
                </a:solidFill>
                <a:effectLst/>
                <a:latin typeface="Trebuchet MS" panose="020B0603020202020204" pitchFamily="34" charset="0"/>
              </a:rPr>
              <a:t>A virtual, facilitated peer-to-peer learning community for individuals responsible for </a:t>
            </a:r>
          </a:p>
          <a:p>
            <a:pPr marL="285750" indent="-285750" algn="l">
              <a:buFont typeface="Arial" panose="020B0604020202020204" pitchFamily="34" charset="0"/>
              <a:buChar char="•"/>
            </a:pPr>
            <a:r>
              <a:rPr lang="en-US" sz="2000" b="0" i="0">
                <a:solidFill>
                  <a:schemeClr val="tx1">
                    <a:lumMod val="65000"/>
                    <a:lumOff val="35000"/>
                  </a:schemeClr>
                </a:solidFill>
                <a:effectLst/>
                <a:latin typeface="Trebuchet MS" panose="020B0603020202020204" pitchFamily="34" charset="0"/>
              </a:rPr>
              <a:t>Oversight and management of Random Moment Time Study (RMTS) participation</a:t>
            </a:r>
          </a:p>
          <a:p>
            <a:pPr marL="285750" indent="-285750" algn="l">
              <a:buFont typeface="Arial" panose="020B0604020202020204" pitchFamily="34" charset="0"/>
              <a:buChar char="•"/>
            </a:pPr>
            <a:r>
              <a:rPr lang="en-US" sz="2000" b="0" i="0">
                <a:solidFill>
                  <a:schemeClr val="tx1">
                    <a:lumMod val="65000"/>
                    <a:lumOff val="35000"/>
                  </a:schemeClr>
                </a:solidFill>
                <a:effectLst/>
                <a:latin typeface="Trebuchet MS" panose="020B0603020202020204" pitchFamily="34" charset="0"/>
              </a:rPr>
              <a:t>Oversight and management of direct service interim billing processes</a:t>
            </a:r>
          </a:p>
          <a:p>
            <a:pPr marL="285750" indent="-285750" algn="l">
              <a:buFont typeface="Arial" panose="020B0604020202020204" pitchFamily="34" charset="0"/>
              <a:buChar char="•"/>
            </a:pPr>
            <a:r>
              <a:rPr lang="en-US" sz="2000" b="0" i="0">
                <a:solidFill>
                  <a:schemeClr val="tx1">
                    <a:lumMod val="65000"/>
                    <a:lumOff val="35000"/>
                  </a:schemeClr>
                </a:solidFill>
                <a:effectLst/>
                <a:latin typeface="Trebuchet MS" panose="020B0603020202020204" pitchFamily="34" charset="0"/>
              </a:rPr>
              <a:t>Submission of Administrative Activity Claim or Cost Report information, and</a:t>
            </a:r>
          </a:p>
          <a:p>
            <a:pPr marL="285750" indent="-285750" algn="l">
              <a:buFont typeface="Arial" panose="020B0604020202020204" pitchFamily="34" charset="0"/>
              <a:buChar char="•"/>
            </a:pPr>
            <a:r>
              <a:rPr lang="en-US" sz="2000" b="0" i="0">
                <a:solidFill>
                  <a:schemeClr val="tx1">
                    <a:lumMod val="65000"/>
                    <a:lumOff val="35000"/>
                  </a:schemeClr>
                </a:solidFill>
                <a:effectLst/>
                <a:latin typeface="Trebuchet MS" panose="020B0603020202020204" pitchFamily="34" charset="0"/>
              </a:rPr>
              <a:t>Other important tasks, such as ensuring staff participants have reviewed relevant trainings on the program website.</a:t>
            </a:r>
          </a:p>
        </p:txBody>
      </p:sp>
      <p:sp>
        <p:nvSpPr>
          <p:cNvPr id="18" name="TextBox 17">
            <a:extLst>
              <a:ext uri="{FF2B5EF4-FFF2-40B4-BE49-F238E27FC236}">
                <a16:creationId xmlns:a16="http://schemas.microsoft.com/office/drawing/2014/main" id="{1E7433EB-DF0F-8563-3208-19758C715A80}"/>
              </a:ext>
            </a:extLst>
          </p:cNvPr>
          <p:cNvSpPr txBox="1"/>
          <p:nvPr/>
        </p:nvSpPr>
        <p:spPr bwMode="auto">
          <a:xfrm>
            <a:off x="428625" y="4610874"/>
            <a:ext cx="6167436" cy="646331"/>
          </a:xfrm>
          <a:prstGeom prst="rect">
            <a:avLst/>
          </a:prstGeom>
          <a:noFill/>
          <a:ln w="9525">
            <a:noFill/>
            <a:miter lim="800000"/>
            <a:headEnd/>
            <a:tailEnd/>
          </a:ln>
          <a:effectLst/>
        </p:spPr>
        <p:txBody>
          <a:bodyPr wrap="square">
            <a:spAutoFit/>
          </a:bodyPr>
          <a:lstStyle/>
          <a:p>
            <a:r>
              <a:rPr lang="en-US" kern="0">
                <a:solidFill>
                  <a:schemeClr val="tx1">
                    <a:lumMod val="65000"/>
                    <a:lumOff val="35000"/>
                  </a:schemeClr>
                </a:solidFill>
                <a:latin typeface="Trebuchet MS" panose="020B0603020202020204" pitchFamily="34" charset="0"/>
                <a:cs typeface="Arial" panose="020B0604020202020204" pitchFamily="34" charset="0"/>
              </a:rPr>
              <a:t>More information, including a schedule of upcoming meetings can be found here:</a:t>
            </a:r>
            <a:endParaRPr lang="en-US">
              <a:solidFill>
                <a:schemeClr val="tx1">
                  <a:lumMod val="65000"/>
                  <a:lumOff val="35000"/>
                </a:schemeClr>
              </a:solidFill>
            </a:endParaRPr>
          </a:p>
        </p:txBody>
      </p:sp>
      <p:sp>
        <p:nvSpPr>
          <p:cNvPr id="11" name="TextBox 10">
            <a:extLst>
              <a:ext uri="{FF2B5EF4-FFF2-40B4-BE49-F238E27FC236}">
                <a16:creationId xmlns:a16="http://schemas.microsoft.com/office/drawing/2014/main" id="{BB047A54-1664-1008-C227-7DC1C3C23308}"/>
              </a:ext>
            </a:extLst>
          </p:cNvPr>
          <p:cNvSpPr txBox="1"/>
          <p:nvPr/>
        </p:nvSpPr>
        <p:spPr bwMode="auto">
          <a:xfrm>
            <a:off x="428625" y="5266730"/>
            <a:ext cx="6167436" cy="923330"/>
          </a:xfrm>
          <a:prstGeom prst="rect">
            <a:avLst/>
          </a:prstGeom>
          <a:noFill/>
          <a:ln w="9525">
            <a:noFill/>
            <a:miter lim="800000"/>
            <a:headEnd/>
            <a:tailEnd/>
          </a:ln>
          <a:effectLst/>
        </p:spPr>
        <p:txBody>
          <a:bodyPr wrap="square">
            <a:spAutoFit/>
          </a:bodyPr>
          <a:lstStyle/>
          <a:p>
            <a:r>
              <a:rPr lang="en-US">
                <a:hlinkClick r:id="rId2"/>
              </a:rPr>
              <a:t>https://www.mass.gov/info-details/local-education-agency-medicaid-coordinators-professional-learning-community</a:t>
            </a:r>
            <a:endParaRPr lang="en-US"/>
          </a:p>
          <a:p>
            <a:endParaRPr lang="en-US"/>
          </a:p>
        </p:txBody>
      </p:sp>
      <p:pic>
        <p:nvPicPr>
          <p:cNvPr id="14" name="Graphic 13" descr="Internet outline">
            <a:extLst>
              <a:ext uri="{FF2B5EF4-FFF2-40B4-BE49-F238E27FC236}">
                <a16:creationId xmlns:a16="http://schemas.microsoft.com/office/drawing/2014/main" id="{D6AB02DE-9A07-948D-21FA-180164B8F3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6400" y="1614666"/>
            <a:ext cx="2120146" cy="2120146"/>
          </a:xfrm>
          <a:prstGeom prst="rect">
            <a:avLst/>
          </a:prstGeom>
        </p:spPr>
      </p:pic>
      <p:sp>
        <p:nvSpPr>
          <p:cNvPr id="16" name="TextBox 15">
            <a:extLst>
              <a:ext uri="{FF2B5EF4-FFF2-40B4-BE49-F238E27FC236}">
                <a16:creationId xmlns:a16="http://schemas.microsoft.com/office/drawing/2014/main" id="{F3B8732F-2844-366B-5CF1-F3D0E8DC75A2}"/>
              </a:ext>
            </a:extLst>
          </p:cNvPr>
          <p:cNvSpPr txBox="1"/>
          <p:nvPr/>
        </p:nvSpPr>
        <p:spPr bwMode="auto">
          <a:xfrm>
            <a:off x="9070597" y="3972595"/>
            <a:ext cx="2514600" cy="923330"/>
          </a:xfrm>
          <a:prstGeom prst="rect">
            <a:avLst/>
          </a:prstGeom>
          <a:noFill/>
          <a:ln w="57150">
            <a:solidFill>
              <a:srgbClr val="00B050"/>
            </a:solidFill>
            <a:miter lim="800000"/>
            <a:headEnd/>
            <a:tailEnd/>
          </a:ln>
          <a:effectLst/>
        </p:spPr>
        <p:txBody>
          <a:bodyPr wrap="square">
            <a:spAutoFit/>
          </a:bodyPr>
          <a:lstStyle/>
          <a:p>
            <a:r>
              <a:rPr lang="en-US">
                <a:solidFill>
                  <a:srgbClr val="14558F"/>
                </a:solidFill>
                <a:latin typeface="Calibri" panose="020F0502020204030204" pitchFamily="34" charset="0"/>
              </a:rPr>
              <a:t>Next meeting is Wednesday, Jan 22 at 1:00 on Zoom</a:t>
            </a:r>
            <a:endParaRPr lang="en-US" sz="1800">
              <a:solidFill>
                <a:srgbClr val="14558F"/>
              </a:solidFill>
              <a:latin typeface="Calibri" panose="020F0502020204030204" pitchFamily="34" charset="0"/>
            </a:endParaRPr>
          </a:p>
        </p:txBody>
      </p:sp>
      <p:sp>
        <p:nvSpPr>
          <p:cNvPr id="9" name="TextBox 8">
            <a:extLst>
              <a:ext uri="{FF2B5EF4-FFF2-40B4-BE49-F238E27FC236}">
                <a16:creationId xmlns:a16="http://schemas.microsoft.com/office/drawing/2014/main" id="{9CCA3CF2-B6EF-7D13-B0CD-F87864934A16}"/>
              </a:ext>
            </a:extLst>
          </p:cNvPr>
          <p:cNvSpPr txBox="1"/>
          <p:nvPr/>
        </p:nvSpPr>
        <p:spPr bwMode="auto">
          <a:xfrm>
            <a:off x="7153275" y="5243334"/>
            <a:ext cx="4610100" cy="92333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a:solidFill>
                  <a:srgbClr val="141414"/>
                </a:solidFill>
                <a:latin typeface="Calibri" panose="020F0502020204030204" pitchFamily="34" charset="0"/>
              </a:rPr>
              <a:t>To receive a registration link, send an email to with subject line LEA Medicaid Coordinator PLC: </a:t>
            </a:r>
            <a:r>
              <a:rPr lang="en-US" sz="1800" u="sng">
                <a:solidFill>
                  <a:srgbClr val="0563C1"/>
                </a:solidFill>
                <a:latin typeface="Calibri" panose="020F0502020204030204" pitchFamily="34" charset="0"/>
                <a:hlinkClick r:id="rId5"/>
              </a:rPr>
              <a:t>SchoolBasedClaiming@umassmed.edu</a:t>
            </a:r>
            <a:r>
              <a:rPr lang="en-US" sz="1800" u="sng">
                <a:solidFill>
                  <a:srgbClr val="0563C1"/>
                </a:solidFill>
                <a:latin typeface="Calibri" panose="020F0502020204030204" pitchFamily="34" charset="0"/>
              </a:rPr>
              <a:t> </a:t>
            </a:r>
            <a:r>
              <a:rPr lang="en-US" sz="1800">
                <a:solidFill>
                  <a:srgbClr val="14558F"/>
                </a:solidFill>
                <a:latin typeface="Calibri" panose="020F0502020204030204" pitchFamily="34" charset="0"/>
              </a:rPr>
              <a:t> </a:t>
            </a:r>
          </a:p>
        </p:txBody>
      </p:sp>
    </p:spTree>
    <p:extLst>
      <p:ext uri="{BB962C8B-B14F-4D97-AF65-F5344CB8AC3E}">
        <p14:creationId xmlns:p14="http://schemas.microsoft.com/office/powerpoint/2010/main" val="1713223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2325034-D346-C3B1-2FAD-9985A359828D}"/>
              </a:ext>
            </a:extLst>
          </p:cNvPr>
          <p:cNvSpPr txBox="1">
            <a:spLocks noGrp="1"/>
          </p:cNvSpPr>
          <p:nvPr>
            <p:ph type="title" idx="4294967295"/>
          </p:nvPr>
        </p:nvSpPr>
        <p:spPr>
          <a:xfrm>
            <a:off x="228600" y="298330"/>
            <a:ext cx="11201400" cy="6429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srgbClr val="002060"/>
                </a:solidFill>
                <a:effectLst/>
                <a:uLnTx/>
                <a:uFillTx/>
                <a:latin typeface="Trebuchet MS" panose="020B0603020202020204" pitchFamily="34" charset="0"/>
                <a:ea typeface="Calibri" panose="020F0502020204030204" pitchFamily="34" charset="0"/>
                <a:cs typeface="Times New Roman" panose="02020603050405020304" pitchFamily="18" charset="0"/>
              </a:rPr>
              <a:t>SBMP Revenue Data by LEA is publicly available…..</a:t>
            </a:r>
          </a:p>
        </p:txBody>
      </p:sp>
      <p:pic>
        <p:nvPicPr>
          <p:cNvPr id="3" name="Picture 2" descr="Screenshot of School-based Medicaid webpage">
            <a:extLst>
              <a:ext uri="{FF2B5EF4-FFF2-40B4-BE49-F238E27FC236}">
                <a16:creationId xmlns:a16="http://schemas.microsoft.com/office/drawing/2014/main" id="{05CB0F9C-205D-6A0F-5EC6-075BC4D2D819}"/>
              </a:ext>
            </a:extLst>
          </p:cNvPr>
          <p:cNvPicPr>
            <a:picLocks noChangeAspect="1"/>
          </p:cNvPicPr>
          <p:nvPr/>
        </p:nvPicPr>
        <p:blipFill>
          <a:blip r:embed="rId3"/>
          <a:stretch>
            <a:fillRect/>
          </a:stretch>
        </p:blipFill>
        <p:spPr>
          <a:xfrm>
            <a:off x="200178" y="1111522"/>
            <a:ext cx="5271592" cy="463495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8B0B54E5-7B22-2536-4D12-EEE8CBD0EBA4}"/>
              </a:ext>
            </a:extLst>
          </p:cNvPr>
          <p:cNvSpPr txBox="1"/>
          <p:nvPr/>
        </p:nvSpPr>
        <p:spPr bwMode="auto">
          <a:xfrm>
            <a:off x="-457200" y="6065365"/>
            <a:ext cx="4267200" cy="228600"/>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r>
              <a:rPr lang="en-US" sz="1400" b="1" kern="0">
                <a:solidFill>
                  <a:schemeClr val="accent2">
                    <a:lumMod val="75000"/>
                  </a:schemeClr>
                </a:solidFill>
                <a:latin typeface="+mj-lt"/>
                <a:cs typeface="Arial" panose="020B0604020202020204" pitchFamily="34" charset="0"/>
                <a:hlinkClick r:id="rId4"/>
              </a:rPr>
              <a:t>www.mass.gov/masshealth/schools</a:t>
            </a:r>
            <a:endParaRPr lang="en-US" sz="1400" b="1" kern="0">
              <a:solidFill>
                <a:schemeClr val="accent2">
                  <a:lumMod val="75000"/>
                </a:schemeClr>
              </a:solidFill>
              <a:latin typeface="+mj-lt"/>
              <a:cs typeface="Arial" panose="020B0604020202020204" pitchFamily="34" charset="0"/>
            </a:endParaRPr>
          </a:p>
        </p:txBody>
      </p:sp>
      <p:sp>
        <p:nvSpPr>
          <p:cNvPr id="5" name="Arrow: Left 4">
            <a:extLst>
              <a:ext uri="{FF2B5EF4-FFF2-40B4-BE49-F238E27FC236}">
                <a16:creationId xmlns:a16="http://schemas.microsoft.com/office/drawing/2014/main" id="{0227426D-1727-CB46-3FAB-5C38FF1D31F9}"/>
              </a:ext>
              <a:ext uri="{C183D7F6-B498-43B3-948B-1728B52AA6E4}">
                <adec:decorative xmlns:adec="http://schemas.microsoft.com/office/drawing/2017/decorative" val="1"/>
              </a:ext>
            </a:extLst>
          </p:cNvPr>
          <p:cNvSpPr/>
          <p:nvPr/>
        </p:nvSpPr>
        <p:spPr>
          <a:xfrm rot="19978396">
            <a:off x="3122674" y="4400290"/>
            <a:ext cx="1432216" cy="731013"/>
          </a:xfrm>
          <a:prstGeom prst="left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 shot of School-based Medicaid program revenue data by LEA. Avaialble on webpge">
            <a:extLst>
              <a:ext uri="{FF2B5EF4-FFF2-40B4-BE49-F238E27FC236}">
                <a16:creationId xmlns:a16="http://schemas.microsoft.com/office/drawing/2014/main" id="{795A903F-86C1-EA9D-C8A9-FDC8C72EBE74}"/>
              </a:ext>
            </a:extLst>
          </p:cNvPr>
          <p:cNvPicPr>
            <a:picLocks noChangeAspect="1"/>
          </p:cNvPicPr>
          <p:nvPr/>
        </p:nvPicPr>
        <p:blipFill>
          <a:blip r:embed="rId5"/>
          <a:stretch>
            <a:fillRect/>
          </a:stretch>
        </p:blipFill>
        <p:spPr>
          <a:xfrm>
            <a:off x="5638800" y="1099702"/>
            <a:ext cx="6241150" cy="406859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A950D0B2-85B8-ADC7-13C2-F7B41D085045}"/>
              </a:ext>
            </a:extLst>
          </p:cNvPr>
          <p:cNvSpPr txBox="1"/>
          <p:nvPr/>
        </p:nvSpPr>
        <p:spPr bwMode="auto">
          <a:xfrm>
            <a:off x="4648200" y="5319509"/>
            <a:ext cx="6781800" cy="968278"/>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800"/>
              </a:spcAft>
            </a:pPr>
            <a:r>
              <a:rPr lang="en-US" sz="1800">
                <a:solidFill>
                  <a:srgbClr val="002060"/>
                </a:solidFill>
              </a:rPr>
              <a:t>Check-in with your district leadership, including your superintendent and school business manager to learn more about your LEA’s SBMP operations and if/how town shares reimbursement</a:t>
            </a:r>
          </a:p>
        </p:txBody>
      </p:sp>
      <p:sp>
        <p:nvSpPr>
          <p:cNvPr id="2" name="TextBox 1">
            <a:extLst>
              <a:ext uri="{FF2B5EF4-FFF2-40B4-BE49-F238E27FC236}">
                <a16:creationId xmlns:a16="http://schemas.microsoft.com/office/drawing/2014/main" id="{80F2713E-F563-50D0-EB98-3FFC6EBCF2CC}"/>
              </a:ext>
            </a:extLst>
          </p:cNvPr>
          <p:cNvSpPr txBox="1"/>
          <p:nvPr/>
        </p:nvSpPr>
        <p:spPr>
          <a:xfrm>
            <a:off x="7391400" y="6629400"/>
            <a:ext cx="3954690"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0" algn="l" defTabSz="913429" rtl="0" eaLnBrk="1" fontAlgn="base" hangingPunct="1">
              <a:spcBef>
                <a:spcPct val="0"/>
              </a:spcBef>
              <a:spcAft>
                <a:spcPct val="0"/>
              </a:spcAft>
              <a:buClr>
                <a:srgbClr val="000000"/>
              </a:buClr>
              <a:tabLst>
                <a:tab pos="275324" algn="l"/>
              </a:tabLst>
            </a:pPr>
            <a:r>
              <a:rPr lang="en-US" sz="1050" b="0" baseline="0">
                <a:solidFill>
                  <a:schemeClr val="tx2"/>
                </a:solidFill>
                <a:latin typeface="+mj-lt"/>
                <a:ea typeface="+mj-ea"/>
                <a:cs typeface="+mj-cs"/>
              </a:rPr>
              <a:t>School-Based Medicaid Program | www.mass.gov/masshealth/schools</a:t>
            </a:r>
          </a:p>
        </p:txBody>
      </p:sp>
    </p:spTree>
    <p:extLst>
      <p:ext uri="{BB962C8B-B14F-4D97-AF65-F5344CB8AC3E}">
        <p14:creationId xmlns:p14="http://schemas.microsoft.com/office/powerpoint/2010/main" val="2103651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BE38-E84C-459A-8D87-6A248C33FA35}"/>
              </a:ext>
            </a:extLst>
          </p:cNvPr>
          <p:cNvSpPr>
            <a:spLocks noGrp="1"/>
          </p:cNvSpPr>
          <p:nvPr>
            <p:ph type="title"/>
          </p:nvPr>
        </p:nvSpPr>
        <p:spPr>
          <a:xfrm>
            <a:off x="457200" y="334005"/>
            <a:ext cx="4495800" cy="369332"/>
          </a:xfrm>
        </p:spPr>
        <p:txBody>
          <a:bodyPr>
            <a:noAutofit/>
          </a:bodyPr>
          <a:lstStyle/>
          <a:p>
            <a:r>
              <a:rPr lang="en-US" sz="3600" b="0">
                <a:solidFill>
                  <a:srgbClr val="002060"/>
                </a:solidFill>
                <a:latin typeface="Trebuchet MS" panose="020B0603020202020204" pitchFamily="34" charset="0"/>
                <a:cs typeface="Calibri" panose="020F0502020204030204" pitchFamily="34" charset="0"/>
              </a:rPr>
              <a:t>SBMP Resources</a:t>
            </a:r>
          </a:p>
        </p:txBody>
      </p:sp>
      <p:sp>
        <p:nvSpPr>
          <p:cNvPr id="4" name="TextBox 3">
            <a:extLst>
              <a:ext uri="{FF2B5EF4-FFF2-40B4-BE49-F238E27FC236}">
                <a16:creationId xmlns:a16="http://schemas.microsoft.com/office/drawing/2014/main" id="{BB38C251-2632-413C-8C9B-E697CF4E34C5}"/>
              </a:ext>
            </a:extLst>
          </p:cNvPr>
          <p:cNvSpPr txBox="1"/>
          <p:nvPr/>
        </p:nvSpPr>
        <p:spPr>
          <a:xfrm>
            <a:off x="381001" y="934283"/>
            <a:ext cx="5334000" cy="5601533"/>
          </a:xfrm>
          <a:prstGeom prst="rect">
            <a:avLst/>
          </a:prstGeom>
          <a:noFill/>
        </p:spPr>
        <p:txBody>
          <a:bodyPr wrap="square">
            <a:spAutoFit/>
          </a:bodyPr>
          <a:lstStyle/>
          <a:p>
            <a:r>
              <a:rPr lang="en-US" sz="1700" b="1">
                <a:solidFill>
                  <a:srgbClr val="000000"/>
                </a:solidFill>
                <a:latin typeface="Calibri" panose="020F0502020204030204" pitchFamily="34" charset="0"/>
                <a:hlinkClick r:id="rId3"/>
              </a:rPr>
              <a:t>SBMP Website</a:t>
            </a:r>
            <a:endParaRPr lang="en-US" sz="1700"/>
          </a:p>
          <a:p>
            <a:r>
              <a:rPr lang="en-US" sz="1700">
                <a:solidFill>
                  <a:srgbClr val="000000"/>
                </a:solidFill>
                <a:latin typeface="Calibri" panose="020F0502020204030204" pitchFamily="34" charset="0"/>
              </a:rPr>
              <a:t>All SBMP information, including program guidance, covered services &amp; qualified providers, and announcements are posted on the program website.</a:t>
            </a:r>
            <a:endParaRPr lang="en-US" sz="1700" b="1">
              <a:solidFill>
                <a:srgbClr val="000000"/>
              </a:solidFill>
              <a:latin typeface="Calibri" panose="020F0502020204030204" pitchFamily="34" charset="0"/>
              <a:hlinkClick r:id="rId4"/>
            </a:endParaRPr>
          </a:p>
          <a:p>
            <a:pPr fontAlgn="base"/>
            <a:endParaRPr lang="en-US" sz="1700" b="1">
              <a:solidFill>
                <a:srgbClr val="000000"/>
              </a:solidFill>
              <a:latin typeface="Calibri" panose="020F0502020204030204" pitchFamily="34" charset="0"/>
              <a:hlinkClick r:id="rId4"/>
            </a:endParaRPr>
          </a:p>
          <a:p>
            <a:pPr fontAlgn="base"/>
            <a:r>
              <a:rPr lang="en-US" sz="1700" b="1">
                <a:solidFill>
                  <a:srgbClr val="000000"/>
                </a:solidFill>
                <a:latin typeface="Calibri" panose="020F0502020204030204" pitchFamily="34" charset="0"/>
                <a:hlinkClick r:id="rId4"/>
              </a:rPr>
              <a:t>SBMP Revenue Data by LEA</a:t>
            </a:r>
            <a:endParaRPr lang="en-US" sz="1700" b="1">
              <a:solidFill>
                <a:srgbClr val="000000"/>
              </a:solidFill>
              <a:latin typeface="Calibri" panose="020F0502020204030204" pitchFamily="34" charset="0"/>
            </a:endParaRPr>
          </a:p>
          <a:p>
            <a:pPr fontAlgn="base"/>
            <a:r>
              <a:rPr lang="en-US" sz="1700" b="0" i="0">
                <a:solidFill>
                  <a:srgbClr val="141414"/>
                </a:solidFill>
                <a:effectLst/>
                <a:latin typeface="Noto Sans VF"/>
              </a:rPr>
              <a:t>LEAs who participate in the MassHealth SBMP receive reimbursement on a quarterly basis.  The last three complete years of quarterly payments are posted on this page as well as the most the most recently completed quarter in the current school/fiscal year. The quarterly totals include payments for both Administrative Activity Claiming and Direct Service Claiming.</a:t>
            </a:r>
            <a:endParaRPr lang="en-US" sz="1700" b="1">
              <a:solidFill>
                <a:srgbClr val="000000"/>
              </a:solidFill>
              <a:latin typeface="Calibri" panose="020F0502020204030204" pitchFamily="34" charset="0"/>
            </a:endParaRPr>
          </a:p>
          <a:p>
            <a:pPr fontAlgn="base"/>
            <a:endParaRPr lang="en-US" sz="1700" b="1">
              <a:solidFill>
                <a:srgbClr val="000000"/>
              </a:solidFill>
              <a:latin typeface="Calibri" panose="020F0502020204030204" pitchFamily="34" charset="0"/>
            </a:endParaRPr>
          </a:p>
          <a:p>
            <a:pPr algn="l" rtl="0"/>
            <a:r>
              <a:rPr lang="en-US" sz="1700" b="1" i="0">
                <a:solidFill>
                  <a:srgbClr val="141414"/>
                </a:solidFill>
                <a:effectLst/>
                <a:latin typeface="Noto Sans VF"/>
                <a:hlinkClick r:id="rId5"/>
              </a:rPr>
              <a:t>Health Care Services and Supports Needs Assessment for School Districts (LEAs) in Massachusetts</a:t>
            </a:r>
            <a:r>
              <a:rPr lang="en-US" sz="1700">
                <a:solidFill>
                  <a:srgbClr val="141414"/>
                </a:solidFill>
                <a:latin typeface="Noto Sans VF"/>
                <a:hlinkClick r:id="rId5"/>
              </a:rPr>
              <a:t> </a:t>
            </a:r>
            <a:endParaRPr lang="en-US" sz="1700">
              <a:solidFill>
                <a:srgbClr val="141414"/>
              </a:solidFill>
              <a:latin typeface="Noto Sans VF"/>
            </a:endParaRPr>
          </a:p>
          <a:p>
            <a:pPr algn="l" rtl="0"/>
            <a:r>
              <a:rPr lang="en-US" sz="1700" b="0" i="0">
                <a:solidFill>
                  <a:srgbClr val="141414"/>
                </a:solidFill>
                <a:effectLst/>
                <a:latin typeface="Noto Sans VF"/>
              </a:rPr>
              <a:t>For LEA School Leadership: Use this tool to take stock of your infrastructures to support health services and Medicaid reimbursement processes. You can download it in Word and adapt as needed for your district. </a:t>
            </a:r>
            <a:r>
              <a:rPr lang="en-US" sz="1700" b="1" i="0" u="none" strike="noStrike">
                <a:solidFill>
                  <a:srgbClr val="14558F"/>
                </a:solidFill>
                <a:effectLst/>
                <a:latin typeface="Noto Sans VF"/>
                <a:hlinkClick r:id="rId6"/>
              </a:rPr>
              <a:t>PDF</a:t>
            </a:r>
            <a:r>
              <a:rPr lang="en-US" sz="1700" b="0" i="0">
                <a:solidFill>
                  <a:srgbClr val="141414"/>
                </a:solidFill>
                <a:effectLst/>
                <a:latin typeface="Noto Sans VF"/>
              </a:rPr>
              <a:t> | </a:t>
            </a:r>
            <a:r>
              <a:rPr lang="en-US" sz="1700" b="1" i="0" u="none" strike="noStrike">
                <a:solidFill>
                  <a:srgbClr val="14558F"/>
                </a:solidFill>
                <a:effectLst/>
                <a:latin typeface="Noto Sans VF"/>
                <a:hlinkClick r:id="rId7"/>
              </a:rPr>
              <a:t>Word</a:t>
            </a:r>
            <a:endParaRPr lang="en-US" sz="1700" b="0" i="0">
              <a:solidFill>
                <a:srgbClr val="141414"/>
              </a:solidFill>
              <a:effectLst/>
              <a:latin typeface="Noto Sans VF"/>
            </a:endParaRPr>
          </a:p>
          <a:p>
            <a:pPr fontAlgn="base"/>
            <a:endParaRPr lang="en-US" b="1">
              <a:solidFill>
                <a:srgbClr val="000000"/>
              </a:solidFill>
              <a:latin typeface="Calibri" panose="020F0502020204030204" pitchFamily="34" charset="0"/>
            </a:endParaRPr>
          </a:p>
        </p:txBody>
      </p:sp>
      <p:sp>
        <p:nvSpPr>
          <p:cNvPr id="8" name="TextBox 7">
            <a:extLst>
              <a:ext uri="{FF2B5EF4-FFF2-40B4-BE49-F238E27FC236}">
                <a16:creationId xmlns:a16="http://schemas.microsoft.com/office/drawing/2014/main" id="{4163E5C4-356A-0B90-8B68-97CF248B577E}"/>
              </a:ext>
            </a:extLst>
          </p:cNvPr>
          <p:cNvSpPr txBox="1"/>
          <p:nvPr/>
        </p:nvSpPr>
        <p:spPr bwMode="auto">
          <a:xfrm>
            <a:off x="6174206" y="932447"/>
            <a:ext cx="5636794" cy="3801041"/>
          </a:xfrm>
          <a:prstGeom prst="rect">
            <a:avLst/>
          </a:prstGeom>
          <a:noFill/>
          <a:ln w="9525">
            <a:noFill/>
            <a:miter lim="800000"/>
            <a:headEnd/>
            <a:tailEnd/>
          </a:ln>
          <a:effectLst/>
        </p:spPr>
        <p:txBody>
          <a:bodyPr wrap="square">
            <a:spAutoFit/>
          </a:bodyPr>
          <a:lstStyle/>
          <a:p>
            <a:pPr>
              <a:spcBef>
                <a:spcPts val="1000"/>
              </a:spcBef>
            </a:pPr>
            <a:r>
              <a:rPr lang="en-US" sz="1700" b="1">
                <a:solidFill>
                  <a:srgbClr val="000000"/>
                </a:solidFill>
                <a:latin typeface="Calibri" panose="020F0502020204030204" pitchFamily="34" charset="0"/>
                <a:hlinkClick r:id="rId8"/>
              </a:rPr>
              <a:t>SBMP 101 Training Modules</a:t>
            </a:r>
            <a:endParaRPr lang="en-US" sz="1700"/>
          </a:p>
          <a:p>
            <a:r>
              <a:rPr lang="en-US" sz="1700">
                <a:solidFill>
                  <a:srgbClr val="000000"/>
                </a:solidFill>
                <a:latin typeface="Calibri" panose="020F0502020204030204" pitchFamily="34" charset="0"/>
              </a:rPr>
              <a:t>In addition to viewing recorded trainings, you can download transcripts and copies of the presentations. Module </a:t>
            </a:r>
            <a:r>
              <a:rPr lang="en-US" sz="1700" b="1">
                <a:solidFill>
                  <a:srgbClr val="000000"/>
                </a:solidFill>
                <a:latin typeface="Calibri" panose="020F0502020204030204" pitchFamily="34" charset="0"/>
              </a:rPr>
              <a:t>1 </a:t>
            </a:r>
            <a:r>
              <a:rPr lang="en-US" sz="1700">
                <a:solidFill>
                  <a:srgbClr val="000000"/>
                </a:solidFill>
                <a:latin typeface="Calibri" panose="020F0502020204030204" pitchFamily="34" charset="0"/>
              </a:rPr>
              <a:t>provides a general overview for all audiences. Module </a:t>
            </a:r>
            <a:r>
              <a:rPr lang="en-US" sz="1700" b="1">
                <a:solidFill>
                  <a:srgbClr val="000000"/>
                </a:solidFill>
                <a:latin typeface="Calibri" panose="020F0502020204030204" pitchFamily="34" charset="0"/>
              </a:rPr>
              <a:t>2</a:t>
            </a:r>
            <a:r>
              <a:rPr lang="en-US" sz="1700">
                <a:solidFill>
                  <a:srgbClr val="000000"/>
                </a:solidFill>
                <a:latin typeface="Calibri" panose="020F0502020204030204" pitchFamily="34" charset="0"/>
              </a:rPr>
              <a:t> is designed for LEA leadership. </a:t>
            </a:r>
            <a:r>
              <a:rPr lang="en-US" sz="1700" b="1">
                <a:solidFill>
                  <a:srgbClr val="000000"/>
                </a:solidFill>
                <a:latin typeface="Calibri" panose="020F0502020204030204" pitchFamily="34" charset="0"/>
              </a:rPr>
              <a:t>Modules 8, 9 &amp; 10 are most relevant to school health providers. </a:t>
            </a:r>
            <a:endParaRPr lang="en-US" sz="1700" b="1"/>
          </a:p>
          <a:p>
            <a:pPr>
              <a:spcBef>
                <a:spcPts val="1000"/>
              </a:spcBef>
            </a:pPr>
            <a:r>
              <a:rPr lang="en-US" sz="1700" b="1">
                <a:solidFill>
                  <a:srgbClr val="000000"/>
                </a:solidFill>
                <a:latin typeface="Calibri" panose="020F0502020204030204" pitchFamily="34" charset="0"/>
                <a:hlinkClick r:id="rId9"/>
              </a:rPr>
              <a:t>Top 5 Things Providers Should Know</a:t>
            </a:r>
            <a:endParaRPr lang="en-US" sz="1700">
              <a:solidFill>
                <a:srgbClr val="000000"/>
              </a:solidFill>
              <a:latin typeface="Calibri" panose="020F0502020204030204" pitchFamily="34" charset="0"/>
            </a:endParaRPr>
          </a:p>
          <a:p>
            <a:r>
              <a:rPr lang="en-US" sz="1700">
                <a:solidFill>
                  <a:srgbClr val="000000"/>
                </a:solidFill>
                <a:latin typeface="Calibri" panose="020F0502020204030204" pitchFamily="34" charset="0"/>
              </a:rPr>
              <a:t>A brief resource of the most pertinent program information for your school health staff.</a:t>
            </a:r>
            <a:endParaRPr lang="en-US" sz="1700" b="1">
              <a:solidFill>
                <a:srgbClr val="000000"/>
              </a:solidFill>
              <a:latin typeface="Calibri" panose="020F0502020204030204" pitchFamily="34" charset="0"/>
            </a:endParaRPr>
          </a:p>
          <a:p>
            <a:pPr>
              <a:spcBef>
                <a:spcPts val="1000"/>
              </a:spcBef>
              <a:spcAft>
                <a:spcPts val="400"/>
              </a:spcAft>
            </a:pPr>
            <a:r>
              <a:rPr lang="en-US" sz="1700" b="1">
                <a:solidFill>
                  <a:srgbClr val="000000"/>
                </a:solidFill>
                <a:latin typeface="Calibri" panose="020F0502020204030204" pitchFamily="34" charset="0"/>
              </a:rPr>
              <a:t>Random Moment Time Study Training and Resources</a:t>
            </a:r>
            <a:endParaRPr lang="en-US" sz="1700"/>
          </a:p>
          <a:p>
            <a:pPr marL="285750" indent="-285750" fontAlgn="base">
              <a:buFont typeface="Courier New" panose="02070309020205020404" pitchFamily="49" charset="0"/>
              <a:buChar char="o"/>
            </a:pPr>
            <a:r>
              <a:rPr lang="en-US" sz="1700">
                <a:solidFill>
                  <a:srgbClr val="000000"/>
                </a:solidFill>
                <a:latin typeface="Calibri" panose="020F0502020204030204" pitchFamily="34" charset="0"/>
                <a:hlinkClick r:id="rId10"/>
              </a:rPr>
              <a:t>Required training for RMTS Coordinators </a:t>
            </a:r>
            <a:endParaRPr lang="en-US" sz="1700">
              <a:solidFill>
                <a:srgbClr val="000000"/>
              </a:solidFill>
              <a:latin typeface="Calibri" panose="020F0502020204030204" pitchFamily="34" charset="0"/>
            </a:endParaRPr>
          </a:p>
          <a:p>
            <a:pPr marL="285750" indent="-285750" fontAlgn="base">
              <a:buFont typeface="Courier New" panose="02070309020205020404" pitchFamily="49" charset="0"/>
              <a:buChar char="o"/>
            </a:pPr>
            <a:r>
              <a:rPr lang="en-US" sz="1700">
                <a:solidFill>
                  <a:srgbClr val="000000"/>
                </a:solidFill>
                <a:latin typeface="Calibri" panose="020F0502020204030204" pitchFamily="34" charset="0"/>
                <a:hlinkClick r:id="rId11"/>
              </a:rPr>
              <a:t>RMTS Quick Reference Guide </a:t>
            </a:r>
            <a:endParaRPr lang="en-US" sz="1700">
              <a:solidFill>
                <a:srgbClr val="000000"/>
              </a:solidFill>
              <a:latin typeface="Calibri" panose="020F0502020204030204" pitchFamily="34" charset="0"/>
            </a:endParaRPr>
          </a:p>
          <a:p>
            <a:pPr marL="285750" indent="-285750" fontAlgn="base">
              <a:buFont typeface="Courier New" panose="02070309020205020404" pitchFamily="49" charset="0"/>
              <a:buChar char="o"/>
            </a:pPr>
            <a:r>
              <a:rPr lang="en-US" sz="1700">
                <a:solidFill>
                  <a:srgbClr val="000000"/>
                </a:solidFill>
                <a:latin typeface="Calibri" panose="020F0502020204030204" pitchFamily="34" charset="0"/>
                <a:hlinkClick r:id="rId12"/>
              </a:rPr>
              <a:t>Training for RMTS participants</a:t>
            </a:r>
            <a:endParaRPr lang="en-US" sz="1700">
              <a:solidFill>
                <a:srgbClr val="000000"/>
              </a:solidFill>
              <a:latin typeface="Calibri" panose="020F0502020204030204" pitchFamily="34" charset="0"/>
            </a:endParaRPr>
          </a:p>
        </p:txBody>
      </p:sp>
      <p:sp>
        <p:nvSpPr>
          <p:cNvPr id="18" name="TextBox 17">
            <a:extLst>
              <a:ext uri="{FF2B5EF4-FFF2-40B4-BE49-F238E27FC236}">
                <a16:creationId xmlns:a16="http://schemas.microsoft.com/office/drawing/2014/main" id="{BFAD5D32-64A9-3E9C-9FC4-E88D7A41D85F}"/>
              </a:ext>
            </a:extLst>
          </p:cNvPr>
          <p:cNvSpPr txBox="1"/>
          <p:nvPr/>
        </p:nvSpPr>
        <p:spPr>
          <a:xfrm>
            <a:off x="6248400" y="5029200"/>
            <a:ext cx="5670709" cy="1015663"/>
          </a:xfrm>
          <a:prstGeom prst="rect">
            <a:avLst/>
          </a:prstGeom>
          <a:noFill/>
          <a:ln w="57150">
            <a:solidFill>
              <a:schemeClr val="accent3">
                <a:lumMod val="60000"/>
                <a:lumOff val="40000"/>
              </a:schemeClr>
            </a:solidFill>
          </a:ln>
        </p:spPr>
        <p:txBody>
          <a:bodyPr wrap="square" rtlCol="0">
            <a:spAutoFit/>
          </a:bodyPr>
          <a:lstStyle/>
          <a:p>
            <a:r>
              <a:rPr lang="en-US" sz="2000" b="1">
                <a:solidFill>
                  <a:srgbClr val="141414"/>
                </a:solidFill>
                <a:latin typeface="Calibri" panose="020F0502020204030204" pitchFamily="34" charset="0"/>
              </a:rPr>
              <a:t>Need Help?</a:t>
            </a:r>
          </a:p>
          <a:p>
            <a:r>
              <a:rPr lang="en-US" sz="2000">
                <a:solidFill>
                  <a:srgbClr val="141414"/>
                </a:solidFill>
                <a:latin typeface="Calibri" panose="020F0502020204030204" pitchFamily="34" charset="0"/>
              </a:rPr>
              <a:t>Email: </a:t>
            </a:r>
            <a:r>
              <a:rPr lang="en-US" sz="2000" u="sng">
                <a:solidFill>
                  <a:srgbClr val="0563C1"/>
                </a:solidFill>
                <a:latin typeface="Calibri" panose="020F0502020204030204" pitchFamily="34" charset="0"/>
                <a:hlinkClick r:id="rId13"/>
              </a:rPr>
              <a:t>SchoolBasedClaiming@umassmed.edu</a:t>
            </a:r>
            <a:r>
              <a:rPr lang="en-US" sz="2000">
                <a:solidFill>
                  <a:srgbClr val="14558F"/>
                </a:solidFill>
                <a:latin typeface="Calibri" panose="020F0502020204030204" pitchFamily="34" charset="0"/>
              </a:rPr>
              <a:t> </a:t>
            </a:r>
          </a:p>
          <a:p>
            <a:pPr>
              <a:spcAft>
                <a:spcPts val="2100"/>
              </a:spcAft>
            </a:pPr>
            <a:r>
              <a:rPr lang="en-US" sz="2000">
                <a:solidFill>
                  <a:srgbClr val="000000"/>
                </a:solidFill>
                <a:latin typeface="Calibri" panose="020F0502020204030204" pitchFamily="34" charset="0"/>
              </a:rPr>
              <a:t>or call </a:t>
            </a:r>
            <a:r>
              <a:rPr lang="en-US" sz="2000">
                <a:solidFill>
                  <a:srgbClr val="141414"/>
                </a:solidFill>
                <a:latin typeface="Calibri" panose="020F0502020204030204" pitchFamily="34" charset="0"/>
              </a:rPr>
              <a:t>(800) 535-6741, M–F, 7:30 a.m.–7:30 p.m.</a:t>
            </a:r>
            <a:endParaRPr lang="en-US" sz="2000"/>
          </a:p>
        </p:txBody>
      </p:sp>
      <p:sp>
        <p:nvSpPr>
          <p:cNvPr id="3" name="TextBox 2">
            <a:extLst>
              <a:ext uri="{FF2B5EF4-FFF2-40B4-BE49-F238E27FC236}">
                <a16:creationId xmlns:a16="http://schemas.microsoft.com/office/drawing/2014/main" id="{802105D2-5CEA-0DC5-3946-B5E608CFCB94}"/>
              </a:ext>
            </a:extLst>
          </p:cNvPr>
          <p:cNvSpPr txBox="1"/>
          <p:nvPr/>
        </p:nvSpPr>
        <p:spPr>
          <a:xfrm>
            <a:off x="7391400" y="6629400"/>
            <a:ext cx="3954690"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0" algn="l" defTabSz="913429" rtl="0" eaLnBrk="1" fontAlgn="base" hangingPunct="1">
              <a:spcBef>
                <a:spcPct val="0"/>
              </a:spcBef>
              <a:spcAft>
                <a:spcPct val="0"/>
              </a:spcAft>
              <a:buClr>
                <a:srgbClr val="000000"/>
              </a:buClr>
              <a:tabLst>
                <a:tab pos="275324" algn="l"/>
              </a:tabLst>
            </a:pPr>
            <a:r>
              <a:rPr lang="en-US" sz="1050" b="0" baseline="0">
                <a:solidFill>
                  <a:schemeClr val="tx2"/>
                </a:solidFill>
                <a:latin typeface="+mj-lt"/>
                <a:ea typeface="+mj-ea"/>
                <a:cs typeface="+mj-cs"/>
              </a:rPr>
              <a:t>School-Based Medicaid Program | www.mass.gov/masshealth/schools</a:t>
            </a:r>
          </a:p>
        </p:txBody>
      </p:sp>
    </p:spTree>
    <p:extLst>
      <p:ext uri="{BB962C8B-B14F-4D97-AF65-F5344CB8AC3E}">
        <p14:creationId xmlns:p14="http://schemas.microsoft.com/office/powerpoint/2010/main" val="3688157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a:xfrm>
            <a:off x="838200" y="730525"/>
            <a:ext cx="10515600" cy="2087103"/>
          </a:xfrm>
        </p:spPr>
        <p:txBody>
          <a:bodyPr/>
          <a:lstStyle/>
          <a:p>
            <a:pPr algn="ctr"/>
            <a:r>
              <a:rPr lang="en-US" b="1">
                <a:latin typeface="Segoe UI"/>
                <a:ea typeface="Calibri"/>
                <a:cs typeface="Calibri"/>
              </a:rPr>
              <a:t>DESE Updates</a:t>
            </a:r>
          </a:p>
        </p:txBody>
      </p:sp>
      <p:sp>
        <p:nvSpPr>
          <p:cNvPr id="6" name="Text Placeholder 5">
            <a:extLst>
              <a:ext uri="{FF2B5EF4-FFF2-40B4-BE49-F238E27FC236}">
                <a16:creationId xmlns:a16="http://schemas.microsoft.com/office/drawing/2014/main" id="{40091FB5-E07F-9CE2-66CF-5C3628DB19FE}"/>
              </a:ext>
            </a:extLst>
          </p:cNvPr>
          <p:cNvSpPr>
            <a:spLocks noGrp="1"/>
          </p:cNvSpPr>
          <p:nvPr>
            <p:ph type="body" idx="1"/>
          </p:nvPr>
        </p:nvSpPr>
        <p:spPr>
          <a:xfrm>
            <a:off x="838200" y="3121837"/>
            <a:ext cx="10515600" cy="2852737"/>
          </a:xfrm>
        </p:spPr>
        <p:txBody>
          <a:bodyPr vert="horz" lIns="91440" tIns="45720" rIns="91440" bIns="45720" rtlCol="0" anchor="t">
            <a:normAutofit/>
          </a:bodyPr>
          <a:lstStyle/>
          <a:p>
            <a:pPr algn="ctr"/>
            <a:endParaRPr lang="en-US" b="1">
              <a:latin typeface="Segoe UI"/>
              <a:ea typeface="Calibri"/>
              <a:cs typeface="Calibri"/>
            </a:endParaRPr>
          </a:p>
          <a:p>
            <a:pPr algn="ctr"/>
            <a:r>
              <a:rPr lang="en-US" b="1">
                <a:latin typeface="Segoe UI"/>
                <a:ea typeface="Calibri"/>
                <a:cs typeface="Calibri"/>
              </a:rPr>
              <a:t>Technical Assistance</a:t>
            </a:r>
          </a:p>
          <a:p>
            <a:pPr algn="ctr"/>
            <a:r>
              <a:rPr lang="en-US" b="1">
                <a:latin typeface="Segoe UI"/>
                <a:ea typeface="Calibri"/>
                <a:cs typeface="Calibri"/>
              </a:rPr>
              <a:t>IDEA Data</a:t>
            </a:r>
          </a:p>
          <a:p>
            <a:pPr algn="ctr"/>
            <a:r>
              <a:rPr lang="en-US" b="1">
                <a:latin typeface="Segoe UI"/>
                <a:ea typeface="Calibri"/>
                <a:cs typeface="Calibri"/>
              </a:rPr>
              <a:t>IDEA Fiscal</a:t>
            </a:r>
          </a:p>
          <a:p>
            <a:pPr algn="ctr"/>
            <a:endParaRPr lang="en-US">
              <a:latin typeface="Calibri"/>
              <a:ea typeface="Calibri"/>
              <a:cs typeface="Calibri"/>
            </a:endParaRPr>
          </a:p>
        </p:txBody>
      </p:sp>
    </p:spTree>
    <p:extLst>
      <p:ext uri="{BB962C8B-B14F-4D97-AF65-F5344CB8AC3E}">
        <p14:creationId xmlns:p14="http://schemas.microsoft.com/office/powerpoint/2010/main" val="2058175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76D9A-A56C-B343-285E-494D003F71B0}"/>
              </a:ext>
            </a:extLst>
          </p:cNvPr>
          <p:cNvSpPr>
            <a:spLocks noGrp="1"/>
          </p:cNvSpPr>
          <p:nvPr>
            <p:ph type="title"/>
          </p:nvPr>
        </p:nvSpPr>
        <p:spPr/>
        <p:txBody>
          <a:bodyPr>
            <a:normAutofit fontScale="90000"/>
          </a:bodyPr>
          <a:lstStyle/>
          <a:p>
            <a:pPr algn="ctr"/>
            <a:r>
              <a:rPr lang="en-US" b="1">
                <a:latin typeface="Segoe UI"/>
                <a:ea typeface="Calibri"/>
                <a:cs typeface="Arial"/>
              </a:rPr>
              <a:t>Save the Convening Dates and </a:t>
            </a:r>
            <a:br>
              <a:rPr lang="en-US" b="1">
                <a:latin typeface="Segoe UI"/>
                <a:cs typeface="Arial"/>
              </a:rPr>
            </a:br>
            <a:r>
              <a:rPr lang="en-US" b="1">
                <a:latin typeface="Segoe UI"/>
                <a:ea typeface="Calibri"/>
                <a:cs typeface="Arial"/>
              </a:rPr>
              <a:t>Register ASAP!</a:t>
            </a:r>
          </a:p>
        </p:txBody>
      </p:sp>
      <p:graphicFrame>
        <p:nvGraphicFramePr>
          <p:cNvPr id="4" name="Table 3">
            <a:extLst>
              <a:ext uri="{FF2B5EF4-FFF2-40B4-BE49-F238E27FC236}">
                <a16:creationId xmlns:a16="http://schemas.microsoft.com/office/drawing/2014/main" id="{9920B8AB-2FAE-E46F-EC32-574ACDA8C126}"/>
              </a:ext>
            </a:extLst>
          </p:cNvPr>
          <p:cNvGraphicFramePr>
            <a:graphicFrameLocks noGrp="1"/>
          </p:cNvGraphicFramePr>
          <p:nvPr>
            <p:extLst>
              <p:ext uri="{D42A27DB-BD31-4B8C-83A1-F6EECF244321}">
                <p14:modId xmlns:p14="http://schemas.microsoft.com/office/powerpoint/2010/main" val="1489948605"/>
              </p:ext>
            </p:extLst>
          </p:nvPr>
        </p:nvGraphicFramePr>
        <p:xfrm>
          <a:off x="692404" y="2317918"/>
          <a:ext cx="10729016" cy="1524000"/>
        </p:xfrm>
        <a:graphic>
          <a:graphicData uri="http://schemas.openxmlformats.org/drawingml/2006/table">
            <a:tbl>
              <a:tblPr firstRow="1" bandRow="1">
                <a:tableStyleId>{5C22544A-7EE6-4342-B048-85BDC9FD1C3A}</a:tableStyleId>
              </a:tblPr>
              <a:tblGrid>
                <a:gridCol w="5364508">
                  <a:extLst>
                    <a:ext uri="{9D8B030D-6E8A-4147-A177-3AD203B41FA5}">
                      <a16:colId xmlns:a16="http://schemas.microsoft.com/office/drawing/2014/main" val="3409887033"/>
                    </a:ext>
                  </a:extLst>
                </a:gridCol>
                <a:gridCol w="5364508">
                  <a:extLst>
                    <a:ext uri="{9D8B030D-6E8A-4147-A177-3AD203B41FA5}">
                      <a16:colId xmlns:a16="http://schemas.microsoft.com/office/drawing/2014/main" val="2488722408"/>
                    </a:ext>
                  </a:extLst>
                </a:gridCol>
              </a:tblGrid>
              <a:tr h="370840">
                <a:tc>
                  <a:txBody>
                    <a:bodyPr/>
                    <a:lstStyle/>
                    <a:p>
                      <a:pPr lvl="0" algn="ctr">
                        <a:lnSpc>
                          <a:spcPct val="100000"/>
                        </a:lnSpc>
                        <a:spcBef>
                          <a:spcPts val="0"/>
                        </a:spcBef>
                        <a:spcAft>
                          <a:spcPts val="0"/>
                        </a:spcAft>
                        <a:buNone/>
                      </a:pPr>
                      <a:r>
                        <a:rPr lang="en" sz="3200" b="0" i="0" u="sng" strike="noStrike" noProof="0">
                          <a:latin typeface="Segoe UI"/>
                        </a:rPr>
                        <a:t>Needs Intervention Districts</a:t>
                      </a:r>
                      <a:endParaRPr lang="en-US" sz="3200">
                        <a:latin typeface="Segoe UI"/>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tc>
                  <a:txBody>
                    <a:bodyPr/>
                    <a:lstStyle/>
                    <a:p>
                      <a:pPr lvl="0" algn="ctr">
                        <a:buNone/>
                      </a:pPr>
                      <a:r>
                        <a:rPr lang="en" sz="3200" b="0" i="0" u="sng" strike="noStrike" noProof="0">
                          <a:latin typeface="Segoe UI"/>
                        </a:rPr>
                        <a:t>Needs Assistance Districts</a:t>
                      </a:r>
                      <a:endParaRPr lang="en-US" sz="3200">
                        <a:latin typeface="Segoe UI"/>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115800578"/>
                  </a:ext>
                </a:extLst>
              </a:tr>
              <a:tr h="370840">
                <a:tc>
                  <a:txBody>
                    <a:bodyPr/>
                    <a:lstStyle/>
                    <a:p>
                      <a:pPr marL="457200" lvl="0" indent="-457200" algn="l">
                        <a:lnSpc>
                          <a:spcPct val="100000"/>
                        </a:lnSpc>
                        <a:spcBef>
                          <a:spcPts val="0"/>
                        </a:spcBef>
                        <a:spcAft>
                          <a:spcPts val="0"/>
                        </a:spcAft>
                        <a:buFont typeface="Arial"/>
                        <a:buChar char="•"/>
                      </a:pPr>
                      <a:r>
                        <a:rPr lang="en" sz="2800" b="0" i="0" u="none" strike="noStrike" noProof="0">
                          <a:latin typeface="Segoe UI"/>
                        </a:rPr>
                        <a:t>Central: Jan 22</a:t>
                      </a:r>
                      <a:r>
                        <a:rPr lang="en" sz="2800" b="0" i="0" u="none" strike="noStrike" baseline="30000" noProof="0">
                          <a:latin typeface="Segoe UI"/>
                        </a:rPr>
                        <a:t>nd</a:t>
                      </a:r>
                      <a:endParaRPr lang="en" sz="2800" b="0" i="0" u="none" strike="noStrike" noProof="0">
                        <a:latin typeface="Segoe UI"/>
                      </a:endParaRPr>
                    </a:p>
                    <a:p>
                      <a:pPr marL="457200" lvl="0" indent="-457200" algn="l">
                        <a:lnSpc>
                          <a:spcPct val="100000"/>
                        </a:lnSpc>
                        <a:spcBef>
                          <a:spcPts val="0"/>
                        </a:spcBef>
                        <a:spcAft>
                          <a:spcPts val="0"/>
                        </a:spcAft>
                        <a:buFont typeface="Arial"/>
                        <a:buChar char="•"/>
                      </a:pPr>
                      <a:r>
                        <a:rPr lang="en" sz="2800" b="0" i="0" u="none" strike="noStrike" noProof="0">
                          <a:latin typeface="Segoe UI"/>
                        </a:rPr>
                        <a:t>North: Jan 29</a:t>
                      </a:r>
                      <a:r>
                        <a:rPr lang="en" sz="2800" b="0" i="0" u="none" strike="noStrike" baseline="30000" noProof="0">
                          <a:latin typeface="Segoe UI"/>
                        </a:rPr>
                        <a:t>th</a:t>
                      </a:r>
                      <a:r>
                        <a:rPr lang="en" sz="2800" b="0" i="0" u="none" strike="noStrike" noProof="0">
                          <a:latin typeface="Segoe UI"/>
                        </a:rPr>
                        <a:t> </a:t>
                      </a:r>
                      <a:endParaRPr lang="en-US" sz="2800">
                        <a:latin typeface="Segoe UI"/>
                      </a:endParaRP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tc>
                  <a:txBody>
                    <a:bodyPr/>
                    <a:lstStyle/>
                    <a:p>
                      <a:pPr marL="457200" lvl="0" indent="-457200" algn="l">
                        <a:lnSpc>
                          <a:spcPct val="100000"/>
                        </a:lnSpc>
                        <a:spcBef>
                          <a:spcPts val="0"/>
                        </a:spcBef>
                        <a:spcAft>
                          <a:spcPts val="0"/>
                        </a:spcAft>
                        <a:buFont typeface="Arial"/>
                        <a:buChar char="•"/>
                      </a:pPr>
                      <a:r>
                        <a:rPr lang="en" sz="2800" b="0" i="0" u="none" strike="noStrike" noProof="0">
                          <a:solidFill>
                            <a:srgbClr val="222222"/>
                          </a:solidFill>
                          <a:latin typeface="Segoe UI"/>
                        </a:rPr>
                        <a:t>Central: Jan 23</a:t>
                      </a:r>
                      <a:r>
                        <a:rPr lang="en" sz="2800" b="0" i="0" u="none" strike="noStrike" baseline="30000" noProof="0">
                          <a:solidFill>
                            <a:srgbClr val="222222"/>
                          </a:solidFill>
                          <a:latin typeface="Segoe UI"/>
                        </a:rPr>
                        <a:t>rd</a:t>
                      </a:r>
                      <a:r>
                        <a:rPr lang="en" sz="2800" b="0" i="0" u="none" strike="noStrike" noProof="0">
                          <a:solidFill>
                            <a:srgbClr val="222222"/>
                          </a:solidFill>
                          <a:latin typeface="Segoe UI"/>
                        </a:rPr>
                        <a:t> </a:t>
                      </a:r>
                      <a:endParaRPr lang="en-US" sz="2800">
                        <a:latin typeface="Segoe UI"/>
                      </a:endParaRPr>
                    </a:p>
                    <a:p>
                      <a:pPr marL="457200" lvl="0" indent="-457200" algn="l">
                        <a:lnSpc>
                          <a:spcPct val="100000"/>
                        </a:lnSpc>
                        <a:spcBef>
                          <a:spcPts val="0"/>
                        </a:spcBef>
                        <a:spcAft>
                          <a:spcPts val="0"/>
                        </a:spcAft>
                        <a:buFont typeface="Arial"/>
                        <a:buChar char="•"/>
                      </a:pPr>
                      <a:r>
                        <a:rPr lang="en" sz="2800" b="0" i="0" u="none" strike="noStrike" noProof="0">
                          <a:solidFill>
                            <a:srgbClr val="222222"/>
                          </a:solidFill>
                          <a:latin typeface="Segoe UI"/>
                        </a:rPr>
                        <a:t>North: Jan 30</a:t>
                      </a:r>
                      <a:r>
                        <a:rPr lang="en" sz="2800" b="0" i="0" u="none" strike="noStrike" baseline="30000" noProof="0">
                          <a:solidFill>
                            <a:srgbClr val="222222"/>
                          </a:solidFill>
                          <a:latin typeface="Segoe UI"/>
                        </a:rPr>
                        <a:t>th</a:t>
                      </a:r>
                      <a:r>
                        <a:rPr lang="en" sz="2800" b="0" i="0" u="none" strike="noStrike" noProof="0">
                          <a:solidFill>
                            <a:srgbClr val="222222"/>
                          </a:solidFill>
                          <a:latin typeface="Segoe UI"/>
                        </a:rPr>
                        <a:t>  </a:t>
                      </a:r>
                      <a:endParaRPr lang="en-US" sz="2800">
                        <a:latin typeface="Segoe UI"/>
                      </a:endParaRP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54839259"/>
                  </a:ext>
                </a:extLst>
              </a:tr>
            </a:tbl>
          </a:graphicData>
        </a:graphic>
      </p:graphicFrame>
      <p:sp>
        <p:nvSpPr>
          <p:cNvPr id="2" name="Content Placeholder 1">
            <a:extLst>
              <a:ext uri="{FF2B5EF4-FFF2-40B4-BE49-F238E27FC236}">
                <a16:creationId xmlns:a16="http://schemas.microsoft.com/office/drawing/2014/main" id="{3A252628-448B-B123-50BF-888B8D9BAB3C}"/>
              </a:ext>
            </a:extLst>
          </p:cNvPr>
          <p:cNvSpPr>
            <a:spLocks noGrp="1"/>
          </p:cNvSpPr>
          <p:nvPr>
            <p:ph idx="1"/>
          </p:nvPr>
        </p:nvSpPr>
        <p:spPr>
          <a:xfrm>
            <a:off x="0" y="5054887"/>
            <a:ext cx="12192000" cy="1629181"/>
          </a:xfrm>
        </p:spPr>
        <p:txBody>
          <a:bodyPr vert="horz" lIns="91440" tIns="45720" rIns="91440" bIns="45720" rtlCol="0" anchor="t">
            <a:normAutofit/>
          </a:bodyPr>
          <a:lstStyle/>
          <a:p>
            <a:pPr marL="0" indent="0" algn="ctr">
              <a:buNone/>
            </a:pPr>
            <a:r>
              <a:rPr lang="en" sz="2400" b="1">
                <a:solidFill>
                  <a:schemeClr val="accent2">
                    <a:lumMod val="50000"/>
                  </a:schemeClr>
                </a:solidFill>
                <a:latin typeface="Calibri"/>
                <a:ea typeface="Calibri"/>
                <a:cs typeface="Arial"/>
              </a:rPr>
              <a:t>If you haven’t received an email with registration information, please contact </a:t>
            </a:r>
            <a:r>
              <a:rPr lang="en-US" sz="2400" b="1">
                <a:solidFill>
                  <a:srgbClr val="222222"/>
                </a:solidFill>
                <a:latin typeface="Calibri"/>
                <a:ea typeface="Calibri"/>
                <a:cs typeface="Arial"/>
                <a:hlinkClick r:id="rId3"/>
              </a:rPr>
              <a:t>specialeducation@doe.mass.edu</a:t>
            </a:r>
            <a:r>
              <a:rPr lang="en" sz="2400" b="1">
                <a:solidFill>
                  <a:srgbClr val="222222"/>
                </a:solidFill>
                <a:latin typeface="Calibri"/>
                <a:ea typeface="Calibri"/>
                <a:cs typeface="Arial"/>
              </a:rPr>
              <a:t>. </a:t>
            </a:r>
          </a:p>
        </p:txBody>
      </p:sp>
    </p:spTree>
    <p:extLst>
      <p:ext uri="{BB962C8B-B14F-4D97-AF65-F5344CB8AC3E}">
        <p14:creationId xmlns:p14="http://schemas.microsoft.com/office/powerpoint/2010/main" val="274001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A700BF-A60F-25D3-C66D-E78DC3564CE7}"/>
              </a:ext>
            </a:extLst>
          </p:cNvPr>
          <p:cNvSpPr>
            <a:spLocks noGrp="1"/>
          </p:cNvSpPr>
          <p:nvPr>
            <p:ph idx="1"/>
          </p:nvPr>
        </p:nvSpPr>
        <p:spPr/>
        <p:txBody>
          <a:bodyPr vert="horz" lIns="91440" tIns="45720" rIns="91440" bIns="45720" rtlCol="0" anchor="t">
            <a:noAutofit/>
          </a:bodyPr>
          <a:lstStyle/>
          <a:p>
            <a:pPr marL="0" indent="0">
              <a:buNone/>
            </a:pPr>
            <a:r>
              <a:rPr lang="en-US" sz="2000" err="1">
                <a:latin typeface="Segoe UI"/>
                <a:ea typeface="Calibri"/>
                <a:cs typeface="Arial"/>
              </a:rPr>
              <a:t>AnLar</a:t>
            </a:r>
            <a:r>
              <a:rPr lang="en-US" sz="2000">
                <a:latin typeface="Segoe UI"/>
                <a:ea typeface="Calibri"/>
                <a:cs typeface="Arial"/>
              </a:rPr>
              <a:t> is hosting several statewide EC Transition Collaborative Convenings throughout the 2024-2025 school year.  These convenings will feature a panel discussion highlighting strategies that LEAs and EIS providers are using to support smooth transitions from Part C early intervention to Part B early childhood special education services. They will also include opportunities for you to connect with your colleagues and partner agencies to discuss specific topics related to early childhood transition.  Each meeting will feature a different topic, outlined below.  We encourage you to register for each meeting and invite your catchment area partners in early childhood transition!</a:t>
            </a:r>
            <a:endParaRPr lang="en-US">
              <a:latin typeface="Segoe UI"/>
            </a:endParaRPr>
          </a:p>
          <a:p>
            <a:endParaRPr lang="en-US" sz="2000">
              <a:latin typeface="Segoe UI"/>
              <a:ea typeface="Calibri"/>
            </a:endParaRPr>
          </a:p>
          <a:p>
            <a:r>
              <a:rPr lang="en" sz="2000" u="sng">
                <a:latin typeface="Segoe UI"/>
                <a:ea typeface="Calibri"/>
                <a:cs typeface="Arial"/>
                <a:hlinkClick r:id="rId3"/>
              </a:rPr>
              <a:t>Register here for March 13, 2025</a:t>
            </a:r>
            <a:r>
              <a:rPr lang="en" sz="2000">
                <a:latin typeface="Segoe UI"/>
                <a:ea typeface="Calibri"/>
                <a:cs typeface="Arial"/>
              </a:rPr>
              <a:t>, 2:00 - 3:30 PM: Transition Conference </a:t>
            </a:r>
            <a:endParaRPr lang="en-US" sz="2000">
              <a:latin typeface="Segoe UI"/>
              <a:ea typeface="Calibri"/>
              <a:cs typeface="Arial"/>
            </a:endParaRPr>
          </a:p>
          <a:p>
            <a:r>
              <a:rPr lang="en" sz="2000" u="sng">
                <a:latin typeface="Segoe UI"/>
                <a:ea typeface="Calibri"/>
                <a:cs typeface="Arial"/>
                <a:hlinkClick r:id="rId4"/>
              </a:rPr>
              <a:t>Register here for May 14, 2025</a:t>
            </a:r>
            <a:r>
              <a:rPr lang="en" sz="2000">
                <a:latin typeface="Segoe UI"/>
                <a:ea typeface="Calibri"/>
                <a:cs typeface="Arial"/>
              </a:rPr>
              <a:t>, 10:30 - 12:00 PM: Streamlining Data Collection</a:t>
            </a:r>
            <a:endParaRPr lang="en-US" sz="2000">
              <a:latin typeface="Segoe UI"/>
              <a:ea typeface="Calibri"/>
              <a:cs typeface="Arial"/>
            </a:endParaRPr>
          </a:p>
          <a:p>
            <a:endParaRPr lang="en-US">
              <a:latin typeface="Segoe UI"/>
            </a:endParaRPr>
          </a:p>
        </p:txBody>
      </p:sp>
      <p:sp>
        <p:nvSpPr>
          <p:cNvPr id="3" name="Title 2">
            <a:extLst>
              <a:ext uri="{FF2B5EF4-FFF2-40B4-BE49-F238E27FC236}">
                <a16:creationId xmlns:a16="http://schemas.microsoft.com/office/drawing/2014/main" id="{8B0B6ACA-7E69-3D55-ED25-46C614EC1030}"/>
              </a:ext>
            </a:extLst>
          </p:cNvPr>
          <p:cNvSpPr>
            <a:spLocks noGrp="1"/>
          </p:cNvSpPr>
          <p:nvPr>
            <p:ph type="title"/>
          </p:nvPr>
        </p:nvSpPr>
        <p:spPr/>
        <p:txBody>
          <a:bodyPr>
            <a:normAutofit fontScale="90000"/>
          </a:bodyPr>
          <a:lstStyle/>
          <a:p>
            <a:pPr algn="ctr"/>
            <a:r>
              <a:rPr lang="en-US" b="1">
                <a:latin typeface="Segoe UI"/>
                <a:ea typeface="Calibri"/>
                <a:cs typeface="Arial"/>
              </a:rPr>
              <a:t>Early Childhood (EC) Transition Collaborative Convenings</a:t>
            </a:r>
            <a:endParaRPr lang="en-US" b="1">
              <a:latin typeface="Segoe UI"/>
            </a:endParaRPr>
          </a:p>
        </p:txBody>
      </p:sp>
    </p:spTree>
    <p:extLst>
      <p:ext uri="{BB962C8B-B14F-4D97-AF65-F5344CB8AC3E}">
        <p14:creationId xmlns:p14="http://schemas.microsoft.com/office/powerpoint/2010/main" val="23345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951217" y="326619"/>
            <a:ext cx="5843694" cy="1368859"/>
          </a:xfrm>
        </p:spPr>
        <p:txBody>
          <a:bodyPr vert="horz" lIns="91440" tIns="45720" rIns="91440" bIns="45720" rtlCol="0" anchor="t">
            <a:normAutofit/>
          </a:bodyPr>
          <a:lstStyle/>
          <a:p>
            <a:r>
              <a:rPr lang="en-US" sz="5400" b="1">
                <a:solidFill>
                  <a:srgbClr val="FFFFFF"/>
                </a:solidFill>
                <a:latin typeface="Segoe UI"/>
                <a:cs typeface="Segoe UI"/>
              </a:rPr>
              <a:t>Today’s Agenda</a:t>
            </a:r>
            <a:endParaRPr lang="en-US" sz="5400" b="1" kern="1200">
              <a:solidFill>
                <a:srgbClr val="FFFFFF"/>
              </a:solidFill>
              <a:latin typeface="Segoe UI"/>
              <a:ea typeface="Calibri Light"/>
              <a:cs typeface="Segoe UI"/>
            </a:endParaRP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93808682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D93D1-25B7-D4EE-C253-7B7FBC8B304B}"/>
              </a:ext>
            </a:extLst>
          </p:cNvPr>
          <p:cNvSpPr>
            <a:spLocks noGrp="1"/>
          </p:cNvSpPr>
          <p:nvPr>
            <p:ph idx="1"/>
          </p:nvPr>
        </p:nvSpPr>
        <p:spPr/>
        <p:txBody>
          <a:bodyPr vert="horz" lIns="91440" tIns="45720" rIns="91440" bIns="45720" rtlCol="0" anchor="t">
            <a:normAutofit lnSpcReduction="10000"/>
          </a:bodyPr>
          <a:lstStyle/>
          <a:p>
            <a:pPr marL="0" indent="0">
              <a:buNone/>
            </a:pPr>
            <a:r>
              <a:rPr lang="en-US" b="1">
                <a:latin typeface="Segoe UI"/>
                <a:cs typeface="Arial"/>
              </a:rPr>
              <a:t>Requirements:</a:t>
            </a:r>
            <a:endParaRPr lang="en-US"/>
          </a:p>
          <a:p>
            <a:r>
              <a:rPr lang="en-US" sz="2800">
                <a:latin typeface="Segoe UI"/>
                <a:cs typeface="Arial"/>
              </a:rPr>
              <a:t>Evaluations must be completed 30 school working days after parental consent (603 CMR 28.04(2) and Part B Indicator 11) </a:t>
            </a:r>
          </a:p>
          <a:p>
            <a:r>
              <a:rPr lang="en-US" sz="2800">
                <a:latin typeface="Segoe UI"/>
                <a:cs typeface="Arial"/>
              </a:rPr>
              <a:t>Within </a:t>
            </a:r>
            <a:r>
              <a:rPr lang="en-US">
                <a:latin typeface="Segoe UI"/>
                <a:cs typeface="Arial"/>
              </a:rPr>
              <a:t>45 school working</a:t>
            </a:r>
            <a:r>
              <a:rPr lang="en-US" sz="2800">
                <a:latin typeface="Segoe UI"/>
                <a:cs typeface="Arial"/>
              </a:rPr>
              <a:t> days of parental consent the team will convene to determine eligibility</a:t>
            </a:r>
            <a:r>
              <a:rPr lang="en-US">
                <a:latin typeface="Segoe UI"/>
                <a:cs typeface="Arial"/>
              </a:rPr>
              <a:t>, and the</a:t>
            </a:r>
            <a:r>
              <a:rPr lang="en-US" sz="2800">
                <a:latin typeface="Segoe UI"/>
                <a:cs typeface="Arial"/>
              </a:rPr>
              <a:t> team shall develop an IEP using data from the evaluation (603 CMR 28.05 (7) and Part B Indicator 12)</a:t>
            </a:r>
          </a:p>
          <a:p>
            <a:r>
              <a:rPr lang="en-US" sz="2800">
                <a:latin typeface="Segoe UI"/>
                <a:cs typeface="Arial"/>
              </a:rPr>
              <a:t>When determined eligible for special education, identified services must begin by the child’s 3</a:t>
            </a:r>
            <a:r>
              <a:rPr lang="en-US" sz="2800" baseline="30000">
                <a:latin typeface="Segoe UI"/>
                <a:cs typeface="Arial"/>
              </a:rPr>
              <a:t>rd</a:t>
            </a:r>
            <a:r>
              <a:rPr lang="en-US" sz="2800">
                <a:latin typeface="Segoe UI"/>
                <a:cs typeface="Arial"/>
              </a:rPr>
              <a:t> birthday. (Part B Indicator 12)</a:t>
            </a:r>
          </a:p>
          <a:p>
            <a:endParaRPr lang="en-US"/>
          </a:p>
        </p:txBody>
      </p:sp>
      <p:sp>
        <p:nvSpPr>
          <p:cNvPr id="3" name="Title 2">
            <a:extLst>
              <a:ext uri="{FF2B5EF4-FFF2-40B4-BE49-F238E27FC236}">
                <a16:creationId xmlns:a16="http://schemas.microsoft.com/office/drawing/2014/main" id="{825FCF79-9202-9A9E-4274-121C9C11AE22}"/>
              </a:ext>
            </a:extLst>
          </p:cNvPr>
          <p:cNvSpPr>
            <a:spLocks noGrp="1"/>
          </p:cNvSpPr>
          <p:nvPr>
            <p:ph type="title"/>
          </p:nvPr>
        </p:nvSpPr>
        <p:spPr/>
        <p:txBody>
          <a:bodyPr>
            <a:normAutofit fontScale="90000"/>
          </a:bodyPr>
          <a:lstStyle/>
          <a:p>
            <a:r>
              <a:rPr lang="en-US" sz="4400">
                <a:latin typeface="Segoe UI Semibold"/>
                <a:cs typeface="Arial"/>
              </a:rPr>
              <a:t>Early </a:t>
            </a:r>
            <a:r>
              <a:rPr lang="en-US">
                <a:latin typeface="Segoe UI Semibold"/>
                <a:cs typeface="Arial"/>
              </a:rPr>
              <a:t>Childhood and </a:t>
            </a:r>
            <a:r>
              <a:rPr lang="en-US" sz="4400">
                <a:latin typeface="Segoe UI Semibold"/>
                <a:cs typeface="Arial"/>
              </a:rPr>
              <a:t>Part B Requirements</a:t>
            </a:r>
            <a:endParaRPr lang="en-US"/>
          </a:p>
        </p:txBody>
      </p:sp>
    </p:spTree>
    <p:extLst>
      <p:ext uri="{BB962C8B-B14F-4D97-AF65-F5344CB8AC3E}">
        <p14:creationId xmlns:p14="http://schemas.microsoft.com/office/powerpoint/2010/main" val="419640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29E658-6458-F75E-0B66-ACF762C1FAE2}"/>
              </a:ext>
            </a:extLst>
          </p:cNvPr>
          <p:cNvSpPr>
            <a:spLocks noGrp="1"/>
          </p:cNvSpPr>
          <p:nvPr>
            <p:ph idx="1"/>
          </p:nvPr>
        </p:nvSpPr>
        <p:spPr>
          <a:xfrm>
            <a:off x="838200" y="1926240"/>
            <a:ext cx="10645942" cy="4715011"/>
          </a:xfrm>
        </p:spPr>
        <p:txBody>
          <a:bodyPr vert="horz" lIns="91440" tIns="45720" rIns="91440" bIns="45720" rtlCol="0" anchor="t">
            <a:normAutofit fontScale="92500" lnSpcReduction="20000"/>
          </a:bodyPr>
          <a:lstStyle/>
          <a:p>
            <a:r>
              <a:rPr lang="en-US">
                <a:latin typeface="Segoe UI"/>
                <a:cs typeface="Arial"/>
              </a:rPr>
              <a:t>Districts in Group A for Integrated Monitoring Review</a:t>
            </a:r>
            <a:endParaRPr lang="en-US">
              <a:latin typeface="Segoe UI"/>
            </a:endParaRPr>
          </a:p>
          <a:p>
            <a:pPr lvl="1"/>
            <a:r>
              <a:rPr lang="en-US">
                <a:latin typeface="Segoe UI"/>
                <a:cs typeface="Arial"/>
              </a:rPr>
              <a:t>Submit all applicable records for Indicator 11: Child Find/Initial Evaluation Timelines to the Department via CHAMP</a:t>
            </a:r>
          </a:p>
          <a:p>
            <a:r>
              <a:rPr lang="en-US">
                <a:latin typeface="Segoe UI"/>
                <a:cs typeface="Arial"/>
              </a:rPr>
              <a:t>Compliance Percentage</a:t>
            </a:r>
          </a:p>
          <a:p>
            <a:pPr lvl="1"/>
            <a:r>
              <a:rPr lang="en-US">
                <a:latin typeface="Segoe UI"/>
                <a:cs typeface="Arial"/>
              </a:rPr>
              <a:t>Previously calculated using the 45 school-working day timeline (from Consent to Eligibility Determination)</a:t>
            </a:r>
          </a:p>
          <a:p>
            <a:pPr lvl="1"/>
            <a:r>
              <a:rPr lang="en-US">
                <a:latin typeface="Segoe UI"/>
                <a:cs typeface="Arial"/>
              </a:rPr>
              <a:t>Moving forward: calculated by 30 school-working day timeline (Consent to Evaluation Completed), consistent with </a:t>
            </a:r>
            <a:r>
              <a:rPr lang="en-US">
                <a:latin typeface="Segoe UI"/>
                <a:cs typeface="Arial"/>
                <a:hlinkClick r:id="rId2"/>
              </a:rPr>
              <a:t>SPP/APR Measurement Table</a:t>
            </a:r>
          </a:p>
          <a:p>
            <a:pPr lvl="1"/>
            <a:r>
              <a:rPr lang="en-US">
                <a:latin typeface="Segoe UI"/>
                <a:cs typeface="Arial"/>
              </a:rPr>
              <a:t>Districts still must ensure an Eligibility Determination is made within 45 school-working days</a:t>
            </a:r>
          </a:p>
          <a:p>
            <a:r>
              <a:rPr lang="en-US">
                <a:latin typeface="Segoe UI"/>
                <a:cs typeface="Arial"/>
              </a:rPr>
              <a:t>Additional Populations to include:</a:t>
            </a:r>
          </a:p>
          <a:p>
            <a:pPr lvl="1"/>
            <a:r>
              <a:rPr lang="en-US">
                <a:latin typeface="Segoe UI"/>
                <a:cs typeface="Arial"/>
              </a:rPr>
              <a:t>All students for whom consent to evaluate was received, regardless of age or source of referral, must be included in Indicator 11 data collection</a:t>
            </a:r>
          </a:p>
          <a:p>
            <a:pPr lvl="2"/>
            <a:r>
              <a:rPr lang="en-US">
                <a:latin typeface="Segoe UI"/>
                <a:cs typeface="Arial"/>
              </a:rPr>
              <a:t>Previously, students referred from Early Intervention (EI) were not collected under Indicator 11</a:t>
            </a:r>
          </a:p>
          <a:p>
            <a:pPr lvl="2"/>
            <a:r>
              <a:rPr lang="en-US">
                <a:latin typeface="Segoe UI"/>
                <a:cs typeface="Arial"/>
              </a:rPr>
              <a:t>This is a separate measurement from Indicator 12: Early Childhood Transition</a:t>
            </a:r>
            <a:endParaRPr lang="en-US">
              <a:latin typeface="Segoe UI"/>
            </a:endParaRPr>
          </a:p>
        </p:txBody>
      </p:sp>
      <p:sp>
        <p:nvSpPr>
          <p:cNvPr id="3" name="Title 2">
            <a:extLst>
              <a:ext uri="{FF2B5EF4-FFF2-40B4-BE49-F238E27FC236}">
                <a16:creationId xmlns:a16="http://schemas.microsoft.com/office/drawing/2014/main" id="{B08B3AFE-EB28-2BFD-185F-248D7B5964F3}"/>
              </a:ext>
            </a:extLst>
          </p:cNvPr>
          <p:cNvSpPr>
            <a:spLocks noGrp="1"/>
          </p:cNvSpPr>
          <p:nvPr>
            <p:ph type="title"/>
          </p:nvPr>
        </p:nvSpPr>
        <p:spPr/>
        <p:txBody>
          <a:bodyPr/>
          <a:lstStyle/>
          <a:p>
            <a:r>
              <a:rPr lang="en-US">
                <a:latin typeface="Segoe UI Semibold"/>
                <a:cs typeface="Arial"/>
              </a:rPr>
              <a:t>Data Collection: Indicator 11 Changes</a:t>
            </a:r>
            <a:endParaRPr lang="en-US">
              <a:latin typeface="Segoe UI Semibold"/>
            </a:endParaRPr>
          </a:p>
        </p:txBody>
      </p:sp>
    </p:spTree>
    <p:extLst>
      <p:ext uri="{BB962C8B-B14F-4D97-AF65-F5344CB8AC3E}">
        <p14:creationId xmlns:p14="http://schemas.microsoft.com/office/powerpoint/2010/main" val="717680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E2CEEF-FCE3-F6C5-41B5-41BC90B8E390}"/>
              </a:ext>
            </a:extLst>
          </p:cNvPr>
          <p:cNvSpPr>
            <a:spLocks noGrp="1"/>
          </p:cNvSpPr>
          <p:nvPr>
            <p:ph idx="1"/>
          </p:nvPr>
        </p:nvSpPr>
        <p:spPr/>
        <p:txBody>
          <a:bodyPr vert="horz" lIns="91440" tIns="45720" rIns="91440" bIns="45720" rtlCol="0" anchor="t">
            <a:normAutofit lnSpcReduction="10000"/>
          </a:bodyPr>
          <a:lstStyle/>
          <a:p>
            <a:r>
              <a:rPr lang="en-US">
                <a:latin typeface="Segoe UI"/>
                <a:cs typeface="Arial"/>
              </a:rPr>
              <a:t>All Identified and At-Risk districts have been sent a follow up email with documents to assist in Root Cause Analysis and Action Planning</a:t>
            </a:r>
            <a:endParaRPr lang="en-US">
              <a:latin typeface="Segoe UI"/>
            </a:endParaRPr>
          </a:p>
          <a:p>
            <a:r>
              <a:rPr lang="en-US">
                <a:latin typeface="Segoe UI"/>
                <a:cs typeface="Arial"/>
              </a:rPr>
              <a:t>Identified districts are required to:</a:t>
            </a:r>
          </a:p>
          <a:p>
            <a:pPr lvl="1"/>
            <a:r>
              <a:rPr lang="en-US">
                <a:latin typeface="Segoe UI"/>
                <a:cs typeface="Arial"/>
              </a:rPr>
              <a:t>Participate in webinars on February 25, March 11, and March 25 on conducting a root cause analysis</a:t>
            </a:r>
          </a:p>
          <a:p>
            <a:pPr lvl="2"/>
            <a:r>
              <a:rPr lang="en-US">
                <a:latin typeface="Segoe UI"/>
                <a:cs typeface="Arial"/>
              </a:rPr>
              <a:t>More information will be released in the coming weeks</a:t>
            </a:r>
            <a:endParaRPr lang="en-US">
              <a:latin typeface="Segoe UI"/>
            </a:endParaRPr>
          </a:p>
          <a:p>
            <a:pPr lvl="1"/>
            <a:r>
              <a:rPr lang="en-US">
                <a:latin typeface="Segoe UI"/>
                <a:cs typeface="Arial"/>
              </a:rPr>
              <a:t>Submit Root Cause Analysis, Policy, Practice, and Procedure Review, and Action Plan to the Department: Late April 2025</a:t>
            </a:r>
          </a:p>
          <a:p>
            <a:r>
              <a:rPr lang="en-US">
                <a:latin typeface="Segoe UI"/>
                <a:cs typeface="Arial"/>
              </a:rPr>
              <a:t>At-Risk districts are </a:t>
            </a:r>
            <a:r>
              <a:rPr lang="en-US" u="sng">
                <a:latin typeface="Segoe UI"/>
                <a:cs typeface="Arial"/>
              </a:rPr>
              <a:t>encouraged, but not required</a:t>
            </a:r>
            <a:r>
              <a:rPr lang="en-US" b="1">
                <a:latin typeface="Segoe UI"/>
                <a:cs typeface="Arial"/>
              </a:rPr>
              <a:t> </a:t>
            </a:r>
            <a:r>
              <a:rPr lang="en-US">
                <a:latin typeface="Segoe UI"/>
                <a:cs typeface="Arial"/>
              </a:rPr>
              <a:t>to conduct a root cause analysis and Action Plan </a:t>
            </a:r>
          </a:p>
        </p:txBody>
      </p:sp>
      <p:sp>
        <p:nvSpPr>
          <p:cNvPr id="3" name="Title 2">
            <a:extLst>
              <a:ext uri="{FF2B5EF4-FFF2-40B4-BE49-F238E27FC236}">
                <a16:creationId xmlns:a16="http://schemas.microsoft.com/office/drawing/2014/main" id="{D88F54EF-FE8F-3577-15A8-F565D8A120E4}"/>
              </a:ext>
            </a:extLst>
          </p:cNvPr>
          <p:cNvSpPr>
            <a:spLocks noGrp="1"/>
          </p:cNvSpPr>
          <p:nvPr>
            <p:ph type="title"/>
          </p:nvPr>
        </p:nvSpPr>
        <p:spPr/>
        <p:txBody>
          <a:bodyPr/>
          <a:lstStyle/>
          <a:p>
            <a:r>
              <a:rPr lang="en-US">
                <a:latin typeface="Segoe UI Semibold"/>
                <a:cs typeface="Arial"/>
              </a:rPr>
              <a:t>Significant Disproportionality</a:t>
            </a:r>
            <a:endParaRPr lang="en-US">
              <a:latin typeface="Segoe UI Semibold"/>
            </a:endParaRPr>
          </a:p>
        </p:txBody>
      </p:sp>
    </p:spTree>
    <p:extLst>
      <p:ext uri="{BB962C8B-B14F-4D97-AF65-F5344CB8AC3E}">
        <p14:creationId xmlns:p14="http://schemas.microsoft.com/office/powerpoint/2010/main" val="1486828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F8980C-3508-A209-28FE-FFAE2EE9F75A}"/>
              </a:ext>
            </a:extLst>
          </p:cNvPr>
          <p:cNvSpPr>
            <a:spLocks noGrp="1"/>
          </p:cNvSpPr>
          <p:nvPr>
            <p:ph idx="1"/>
          </p:nvPr>
        </p:nvSpPr>
        <p:spPr>
          <a:xfrm>
            <a:off x="838200" y="2086984"/>
            <a:ext cx="10515600" cy="4052559"/>
          </a:xfrm>
        </p:spPr>
        <p:txBody>
          <a:bodyPr vert="horz" lIns="91440" tIns="45720" rIns="91440" bIns="45720" rtlCol="0" anchor="t">
            <a:normAutofit fontScale="85000" lnSpcReduction="20000"/>
          </a:bodyPr>
          <a:lstStyle/>
          <a:p>
            <a:r>
              <a:rPr lang="en-US">
                <a:latin typeface="Segoe UI"/>
                <a:cs typeface="Arial"/>
              </a:rPr>
              <a:t>Starting in SY2023-24 new reporting requirements for CCEIS districts:</a:t>
            </a:r>
          </a:p>
          <a:p>
            <a:pPr lvl="1"/>
            <a:r>
              <a:rPr lang="en-US">
                <a:latin typeface="Segoe UI"/>
                <a:cs typeface="Arial"/>
              </a:rPr>
              <a:t>Amount reserved for CCEIS during the fund use school year </a:t>
            </a:r>
          </a:p>
          <a:p>
            <a:pPr lvl="1"/>
            <a:r>
              <a:rPr lang="en-US">
                <a:latin typeface="Segoe UI"/>
                <a:cs typeface="Arial"/>
              </a:rPr>
              <a:t>Number of children between the ages of 3 and 5 (not in kindergarten) who received CCEIS under IDEA during the fund use school year </a:t>
            </a:r>
          </a:p>
          <a:p>
            <a:pPr lvl="1"/>
            <a:r>
              <a:rPr lang="en-US">
                <a:latin typeface="Segoe UI"/>
                <a:cs typeface="Arial"/>
              </a:rPr>
              <a:t>Number of children ages 5 (in kindergarten) and 21 who received CCEIS under IDEA during the fund use school year </a:t>
            </a:r>
          </a:p>
          <a:p>
            <a:pPr lvl="1"/>
            <a:r>
              <a:rPr lang="en-US">
                <a:latin typeface="Segoe UI"/>
                <a:cs typeface="Arial"/>
              </a:rPr>
              <a:t>Number of children with disabilities who received CCEIS under IDEA during the fund use school year </a:t>
            </a:r>
          </a:p>
          <a:p>
            <a:pPr lvl="1"/>
            <a:r>
              <a:rPr lang="en-US">
                <a:latin typeface="Segoe UI"/>
                <a:cs typeface="Arial"/>
              </a:rPr>
              <a:t>Number of children without disabilities who received CCEIS under IDEA in during the fund use school year </a:t>
            </a:r>
          </a:p>
          <a:p>
            <a:r>
              <a:rPr lang="en-US">
                <a:latin typeface="Segoe UI"/>
                <a:cs typeface="Arial"/>
              </a:rPr>
              <a:t>Districts should develop a tracking system and maintain the records for students who were serviced using CCEIS funds</a:t>
            </a:r>
          </a:p>
          <a:p>
            <a:r>
              <a:rPr lang="en-US">
                <a:latin typeface="Segoe UI"/>
                <a:cs typeface="Arial"/>
              </a:rPr>
              <a:t>The Department will request this information after the school year to be included in federal reporting submissions</a:t>
            </a:r>
          </a:p>
        </p:txBody>
      </p:sp>
      <p:sp>
        <p:nvSpPr>
          <p:cNvPr id="3" name="Title 2">
            <a:extLst>
              <a:ext uri="{FF2B5EF4-FFF2-40B4-BE49-F238E27FC236}">
                <a16:creationId xmlns:a16="http://schemas.microsoft.com/office/drawing/2014/main" id="{783C75BE-335A-8726-23D2-5C01194C41FE}"/>
              </a:ext>
            </a:extLst>
          </p:cNvPr>
          <p:cNvSpPr>
            <a:spLocks noGrp="1"/>
          </p:cNvSpPr>
          <p:nvPr>
            <p:ph type="title"/>
          </p:nvPr>
        </p:nvSpPr>
        <p:spPr>
          <a:xfrm>
            <a:off x="838200" y="365126"/>
            <a:ext cx="10515600" cy="1042852"/>
          </a:xfrm>
        </p:spPr>
        <p:txBody>
          <a:bodyPr/>
          <a:lstStyle/>
          <a:p>
            <a:r>
              <a:rPr lang="en-US">
                <a:latin typeface="Segoe UI Semibold"/>
                <a:cs typeface="Arial"/>
              </a:rPr>
              <a:t>Required Reporting for CCEIS</a:t>
            </a:r>
          </a:p>
        </p:txBody>
      </p:sp>
    </p:spTree>
    <p:extLst>
      <p:ext uri="{BB962C8B-B14F-4D97-AF65-F5344CB8AC3E}">
        <p14:creationId xmlns:p14="http://schemas.microsoft.com/office/powerpoint/2010/main" val="4121600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574A95-44B2-DF4F-87B8-AAF08FD06AA7}"/>
              </a:ext>
            </a:extLst>
          </p:cNvPr>
          <p:cNvSpPr>
            <a:spLocks noGrp="1"/>
          </p:cNvSpPr>
          <p:nvPr>
            <p:ph idx="1"/>
          </p:nvPr>
        </p:nvSpPr>
        <p:spPr>
          <a:xfrm>
            <a:off x="838200" y="2091694"/>
            <a:ext cx="10765808" cy="4177664"/>
          </a:xfrm>
        </p:spPr>
        <p:txBody>
          <a:bodyPr vert="horz" lIns="91440" tIns="45720" rIns="91440" bIns="45720" rtlCol="0" anchor="t">
            <a:normAutofit fontScale="92500"/>
          </a:bodyPr>
          <a:lstStyle/>
          <a:p>
            <a:pPr marL="457200" indent="-457200"/>
            <a:r>
              <a:rPr lang="en-US">
                <a:latin typeface="Segoe UI"/>
                <a:ea typeface="Calibri"/>
                <a:cs typeface="Arial"/>
                <a:hlinkClick r:id="rId3"/>
              </a:rPr>
              <a:t>MA Education Security Portal Child Count</a:t>
            </a:r>
            <a:r>
              <a:rPr lang="en-US">
                <a:latin typeface="Segoe UI"/>
                <a:ea typeface="Calibri"/>
                <a:cs typeface="Arial"/>
              </a:rPr>
              <a:t> NOW OPEN for SY24-25</a:t>
            </a:r>
            <a:endParaRPr lang="en-US">
              <a:latin typeface="Segoe UI"/>
              <a:ea typeface="Calibri"/>
            </a:endParaRPr>
          </a:p>
          <a:p>
            <a:pPr marL="457200" lvl="1" indent="0">
              <a:buNone/>
            </a:pPr>
            <a:r>
              <a:rPr lang="en-US" sz="2800" b="1">
                <a:latin typeface="Segoe UI"/>
                <a:ea typeface="Calibri"/>
                <a:cs typeface="Arial"/>
              </a:rPr>
              <a:t>DUE January 31, 2025</a:t>
            </a:r>
            <a:endParaRPr lang="en-US" sz="2800" b="1">
              <a:latin typeface="Segoe UI"/>
              <a:ea typeface="Calibri"/>
            </a:endParaRPr>
          </a:p>
          <a:p>
            <a:pPr marL="457200" indent="-457200"/>
            <a:r>
              <a:rPr lang="en-US">
                <a:latin typeface="Segoe UI"/>
                <a:ea typeface="Calibri"/>
                <a:cs typeface="Arial"/>
                <a:hlinkClick r:id="rId4"/>
              </a:rPr>
              <a:t>2024-2025 Child Count &amp; Record Keeping Memorandum</a:t>
            </a:r>
            <a:endParaRPr lang="en-US">
              <a:latin typeface="Segoe UI"/>
              <a:ea typeface="Calibri"/>
              <a:cs typeface="Arial"/>
            </a:endParaRPr>
          </a:p>
          <a:p>
            <a:pPr marL="0" indent="0">
              <a:buNone/>
            </a:pPr>
            <a:r>
              <a:rPr lang="en-US" sz="2500">
                <a:latin typeface="Segoe UI"/>
                <a:ea typeface="Calibri"/>
                <a:cs typeface="Arial"/>
              </a:rPr>
              <a:t>FC 240 (ages 3-21) &amp; FC 262 </a:t>
            </a:r>
            <a:r>
              <a:rPr lang="en-US" sz="2500">
                <a:latin typeface="Segoe UI"/>
                <a:ea typeface="Calibri"/>
                <a:cs typeface="Calibri"/>
              </a:rPr>
              <a:t>(ages 3 – 5, not entered K) </a:t>
            </a:r>
            <a:r>
              <a:rPr lang="en-US" sz="2500">
                <a:latin typeface="Segoe UI"/>
                <a:ea typeface="Calibri"/>
                <a:cs typeface="Arial"/>
              </a:rPr>
              <a:t>- </a:t>
            </a:r>
            <a:r>
              <a:rPr lang="en-US" sz="2500" b="1">
                <a:latin typeface="Segoe UI"/>
                <a:ea typeface="Calibri"/>
                <a:cs typeface="Arial"/>
              </a:rPr>
              <a:t>as of October 1, 2024</a:t>
            </a:r>
          </a:p>
          <a:p>
            <a:pPr marL="0" indent="0">
              <a:buNone/>
            </a:pPr>
            <a:r>
              <a:rPr lang="en-US" sz="2500">
                <a:latin typeface="Segoe UI"/>
                <a:ea typeface="Calibri"/>
                <a:cs typeface="Calibri"/>
              </a:rPr>
              <a:t>FC 262 Child Count is included in FC 240 Child Count</a:t>
            </a:r>
          </a:p>
          <a:p>
            <a:pPr marL="0" indent="0">
              <a:buNone/>
            </a:pPr>
            <a:r>
              <a:rPr lang="en-US" sz="2500" u="sng">
                <a:latin typeface="Segoe UI"/>
                <a:ea typeface="Calibri"/>
                <a:cs typeface="Arial"/>
              </a:rPr>
              <a:t>Record Keeping</a:t>
            </a:r>
            <a:r>
              <a:rPr lang="en-US" sz="2500" b="1">
                <a:latin typeface="Segoe UI"/>
                <a:ea typeface="Calibri"/>
                <a:cs typeface="Arial"/>
              </a:rPr>
              <a:t> </a:t>
            </a:r>
          </a:p>
          <a:p>
            <a:pPr>
              <a:buNone/>
            </a:pPr>
            <a:r>
              <a:rPr lang="en-US" sz="2500" b="1">
                <a:latin typeface="Segoe UI"/>
                <a:ea typeface="Calibri"/>
                <a:cs typeface="Calibri"/>
              </a:rPr>
              <a:t>evaluated</a:t>
            </a:r>
            <a:r>
              <a:rPr lang="en-US" sz="2500">
                <a:latin typeface="Segoe UI"/>
                <a:ea typeface="Calibri"/>
                <a:cs typeface="Calibri"/>
              </a:rPr>
              <a:t> </a:t>
            </a:r>
            <a:r>
              <a:rPr lang="en-US" sz="2500" u="sng">
                <a:latin typeface="Segoe UI"/>
                <a:ea typeface="Calibri"/>
                <a:cs typeface="Calibri"/>
              </a:rPr>
              <a:t>by the district</a:t>
            </a:r>
            <a:r>
              <a:rPr lang="en-US" sz="2500">
                <a:latin typeface="Segoe UI"/>
                <a:ea typeface="Calibri"/>
                <a:cs typeface="Calibri"/>
              </a:rPr>
              <a:t> in </a:t>
            </a:r>
            <a:r>
              <a:rPr lang="en-US" sz="2500" b="1">
                <a:latin typeface="Segoe UI"/>
                <a:ea typeface="Calibri"/>
                <a:cs typeface="Calibri"/>
              </a:rPr>
              <a:t>SY 23-24</a:t>
            </a:r>
            <a:endParaRPr lang="en-US" sz="2500">
              <a:latin typeface="Segoe UI"/>
              <a:ea typeface="Calibri"/>
              <a:cs typeface="Calibri"/>
            </a:endParaRPr>
          </a:p>
          <a:p>
            <a:pPr>
              <a:buNone/>
            </a:pPr>
            <a:r>
              <a:rPr lang="en-US" sz="2500" b="1">
                <a:latin typeface="Segoe UI"/>
                <a:ea typeface="Calibri"/>
                <a:cs typeface="Calibri"/>
              </a:rPr>
              <a:t>found eligible</a:t>
            </a:r>
            <a:r>
              <a:rPr lang="en-US" sz="2500">
                <a:latin typeface="Segoe UI"/>
                <a:ea typeface="Calibri"/>
                <a:cs typeface="Calibri"/>
              </a:rPr>
              <a:t> for services </a:t>
            </a:r>
            <a:r>
              <a:rPr lang="en-US" sz="2500" u="sng">
                <a:latin typeface="Segoe UI"/>
                <a:ea typeface="Calibri"/>
                <a:cs typeface="Calibri"/>
              </a:rPr>
              <a:t>by the district</a:t>
            </a:r>
            <a:r>
              <a:rPr lang="en-US" sz="2500">
                <a:latin typeface="Segoe UI"/>
                <a:ea typeface="Calibri"/>
                <a:cs typeface="Calibri"/>
              </a:rPr>
              <a:t> in </a:t>
            </a:r>
            <a:r>
              <a:rPr lang="en-US" sz="2500" b="1">
                <a:latin typeface="Segoe UI"/>
                <a:ea typeface="Calibri"/>
                <a:cs typeface="Calibri"/>
              </a:rPr>
              <a:t>SY 23-24</a:t>
            </a:r>
            <a:r>
              <a:rPr lang="en-US" sz="2500">
                <a:latin typeface="Segoe UI"/>
                <a:ea typeface="Calibri"/>
                <a:cs typeface="Calibri"/>
              </a:rPr>
              <a:t> </a:t>
            </a:r>
          </a:p>
          <a:p>
            <a:pPr marL="0" indent="0">
              <a:buNone/>
            </a:pPr>
            <a:r>
              <a:rPr lang="en-US" sz="2500" b="1">
                <a:latin typeface="Segoe UI"/>
                <a:ea typeface="Calibri"/>
                <a:cs typeface="Calibri"/>
              </a:rPr>
              <a:t>received equitable services</a:t>
            </a:r>
            <a:r>
              <a:rPr lang="en-US" sz="2500">
                <a:latin typeface="Segoe UI"/>
                <a:ea typeface="Calibri"/>
                <a:cs typeface="Calibri"/>
              </a:rPr>
              <a:t> </a:t>
            </a:r>
            <a:r>
              <a:rPr lang="en-US" sz="2500" u="sng">
                <a:latin typeface="Segoe UI"/>
                <a:ea typeface="Calibri"/>
                <a:cs typeface="Calibri"/>
              </a:rPr>
              <a:t>from your district</a:t>
            </a:r>
            <a:r>
              <a:rPr lang="en-US" sz="2500">
                <a:latin typeface="Segoe UI"/>
                <a:ea typeface="Calibri"/>
                <a:cs typeface="Calibri"/>
              </a:rPr>
              <a:t> in </a:t>
            </a:r>
            <a:r>
              <a:rPr lang="en-US" sz="2500" b="1">
                <a:latin typeface="Segoe UI"/>
                <a:ea typeface="Calibri"/>
                <a:cs typeface="Calibri"/>
              </a:rPr>
              <a:t>SY 23-24 </a:t>
            </a:r>
            <a:endParaRPr lang="en-US" sz="2500">
              <a:latin typeface="Segoe UI"/>
              <a:ea typeface="Calibri"/>
              <a:cs typeface="Calibri"/>
            </a:endParaRPr>
          </a:p>
        </p:txBody>
      </p:sp>
      <p:sp>
        <p:nvSpPr>
          <p:cNvPr id="3" name="Title 2">
            <a:extLst>
              <a:ext uri="{FF2B5EF4-FFF2-40B4-BE49-F238E27FC236}">
                <a16:creationId xmlns:a16="http://schemas.microsoft.com/office/drawing/2014/main" id="{032BC239-2A4B-E0DB-D3E9-365DCA7D8762}"/>
              </a:ext>
            </a:extLst>
          </p:cNvPr>
          <p:cNvSpPr>
            <a:spLocks noGrp="1"/>
          </p:cNvSpPr>
          <p:nvPr>
            <p:ph type="title"/>
          </p:nvPr>
        </p:nvSpPr>
        <p:spPr/>
        <p:txBody>
          <a:bodyPr>
            <a:normAutofit fontScale="90000"/>
          </a:bodyPr>
          <a:lstStyle/>
          <a:p>
            <a:pPr algn="ctr"/>
            <a:r>
              <a:rPr lang="en-US" b="1">
                <a:latin typeface="Segoe UI"/>
                <a:ea typeface="Calibri"/>
                <a:cs typeface="Arial"/>
              </a:rPr>
              <a:t>Child Count &amp; Record Keeping: Parentally-Placed Private and Home School Children</a:t>
            </a:r>
            <a:endParaRPr lang="en-US" b="1">
              <a:latin typeface="Segoe UI"/>
              <a:ea typeface="Calibri"/>
            </a:endParaRPr>
          </a:p>
        </p:txBody>
      </p:sp>
    </p:spTree>
    <p:extLst>
      <p:ext uri="{BB962C8B-B14F-4D97-AF65-F5344CB8AC3E}">
        <p14:creationId xmlns:p14="http://schemas.microsoft.com/office/powerpoint/2010/main" val="587222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3B8E56-565A-A9CB-5ED9-EF4C74ED1066}"/>
              </a:ext>
            </a:extLst>
          </p:cNvPr>
          <p:cNvSpPr>
            <a:spLocks noGrp="1"/>
          </p:cNvSpPr>
          <p:nvPr>
            <p:ph idx="1"/>
          </p:nvPr>
        </p:nvSpPr>
        <p:spPr>
          <a:xfrm>
            <a:off x="679863" y="1997919"/>
            <a:ext cx="10673937" cy="4497883"/>
          </a:xfrm>
        </p:spPr>
        <p:txBody>
          <a:bodyPr vert="horz" lIns="91440" tIns="45720" rIns="91440" bIns="45720" rtlCol="0" anchor="t">
            <a:normAutofit/>
          </a:bodyPr>
          <a:lstStyle/>
          <a:p>
            <a:r>
              <a:rPr lang="en-US" sz="2000">
                <a:solidFill>
                  <a:srgbClr val="2D3748"/>
                </a:solidFill>
                <a:latin typeface="Open Sans"/>
                <a:ea typeface="Open Sans"/>
                <a:cs typeface="Open Sans"/>
              </a:rPr>
              <a:t>Consultation is a mandatory process that involves discussions between the LEA, private school officials, </a:t>
            </a:r>
            <a:r>
              <a:rPr lang="en-US" sz="2000" b="1">
                <a:solidFill>
                  <a:srgbClr val="2D3748"/>
                </a:solidFill>
                <a:latin typeface="Open Sans"/>
                <a:ea typeface="Open Sans"/>
                <a:cs typeface="Open Sans"/>
              </a:rPr>
              <a:t>and representatives of parents of parentally-placed private, and home school children</a:t>
            </a:r>
            <a:r>
              <a:rPr lang="en-US" sz="2000">
                <a:solidFill>
                  <a:srgbClr val="2D3748"/>
                </a:solidFill>
                <a:latin typeface="Open Sans"/>
                <a:ea typeface="Open Sans"/>
                <a:cs typeface="Open Sans"/>
              </a:rPr>
              <a:t> with disabilities </a:t>
            </a:r>
          </a:p>
          <a:p>
            <a:r>
              <a:rPr lang="en-US" sz="2000">
                <a:solidFill>
                  <a:srgbClr val="2D3748"/>
                </a:solidFill>
                <a:latin typeface="Open Sans"/>
                <a:ea typeface="Open Sans"/>
                <a:cs typeface="Open Sans"/>
              </a:rPr>
              <a:t>Consultation must be an ongoing process, not solely an annual meeting. DESE Guidance – Fall, Winter, Spring </a:t>
            </a:r>
            <a:endParaRPr lang="en-US" sz="2000">
              <a:solidFill>
                <a:srgbClr val="000000"/>
              </a:solidFill>
              <a:ea typeface="Open Sans"/>
            </a:endParaRPr>
          </a:p>
          <a:p>
            <a:r>
              <a:rPr lang="en-US" sz="2000">
                <a:solidFill>
                  <a:srgbClr val="2D3748"/>
                </a:solidFill>
                <a:latin typeface="Open Sans"/>
                <a:ea typeface="Open Sans"/>
                <a:cs typeface="Open Sans"/>
              </a:rPr>
              <a:t>IDEA Part B funds for equitable services may not be paid directly to a private school. Under 34 C.F.R. § </a:t>
            </a:r>
            <a:r>
              <a:rPr lang="en-US" sz="2000">
                <a:solidFill>
                  <a:srgbClr val="2D3748"/>
                </a:solidFill>
                <a:latin typeface="Open Sans"/>
                <a:ea typeface="Open Sans"/>
                <a:cs typeface="Open Sans"/>
                <a:hlinkClick r:id="rId2"/>
              </a:rPr>
              <a:t>300.144</a:t>
            </a:r>
            <a:r>
              <a:rPr lang="en-US" sz="2000">
                <a:solidFill>
                  <a:srgbClr val="2D3748"/>
                </a:solidFill>
                <a:latin typeface="Open Sans"/>
                <a:ea typeface="Open Sans"/>
                <a:cs typeface="Open Sans"/>
              </a:rPr>
              <a:t>(a), a public agency must control and administer the funds used to provide special education and related services to parentally-placed private and home school children with disabilities. </a:t>
            </a:r>
            <a:endParaRPr lang="en-US" sz="2000"/>
          </a:p>
          <a:p>
            <a:r>
              <a:rPr lang="en-US" sz="2000">
                <a:solidFill>
                  <a:srgbClr val="2D3748"/>
                </a:solidFill>
                <a:latin typeface="Arial"/>
                <a:ea typeface="Open Sans"/>
                <a:cs typeface="Arial"/>
              </a:rPr>
              <a:t> </a:t>
            </a:r>
            <a:r>
              <a:rPr lang="en-US" sz="2000">
                <a:solidFill>
                  <a:srgbClr val="2D3748"/>
                </a:solidFill>
                <a:latin typeface="Arial"/>
                <a:ea typeface="Open Sans"/>
                <a:cs typeface="Arial"/>
                <a:hlinkClick r:id="rId3">
                  <a:extLst>
                    <a:ext uri="{A12FA001-AC4F-418D-AE19-62706E023703}">
                      <ahyp:hlinkClr xmlns:ahyp="http://schemas.microsoft.com/office/drawing/2018/hyperlinkcolor" val="tx"/>
                    </a:ext>
                  </a:extLst>
                </a:hlinkClick>
              </a:rPr>
              <a:t>IDEA Equitable Services for Students with Disabilities Enrolled by Their Parents in Private Schools - Special </a:t>
            </a:r>
            <a:r>
              <a:rPr lang="en-US" sz="2000">
                <a:solidFill>
                  <a:srgbClr val="2D3748"/>
                </a:solidFill>
                <a:latin typeface="Arial"/>
                <a:ea typeface="Open Sans"/>
                <a:cs typeface="Arial"/>
                <a:hlinkClick r:id="rId3"/>
              </a:rPr>
              <a:t>Education</a:t>
            </a:r>
            <a:endParaRPr lang="en-US" sz="2000">
              <a:solidFill>
                <a:srgbClr val="2D3748"/>
              </a:solidFill>
              <a:latin typeface="Arial"/>
              <a:ea typeface="Open Sans"/>
              <a:cs typeface="Arial"/>
              <a:hlinkClick r:id="rId3">
                <a:extLst>
                  <a:ext uri="{A12FA001-AC4F-418D-AE19-62706E023703}">
                    <ahyp:hlinkClr xmlns:ahyp="http://schemas.microsoft.com/office/drawing/2018/hyperlinkcolor" val="tx"/>
                  </a:ext>
                </a:extLst>
              </a:hlinkClick>
            </a:endParaRPr>
          </a:p>
          <a:p>
            <a:r>
              <a:rPr lang="en-US" sz="2000">
                <a:solidFill>
                  <a:srgbClr val="2D3748"/>
                </a:solidFill>
                <a:latin typeface="Arial"/>
                <a:ea typeface="Open Sans"/>
                <a:cs typeface="Arial"/>
                <a:hlinkClick r:id="rId4"/>
              </a:rPr>
              <a:t>Questions and Answers on Serving Children with Disabilities Placed by Their Parents in Private Schools (rev. Feb 2022) - Individuals with Disabilities Education Act</a:t>
            </a:r>
            <a:r>
              <a:rPr lang="en-US" sz="2000">
                <a:solidFill>
                  <a:srgbClr val="2D3748"/>
                </a:solidFill>
                <a:latin typeface="Arial"/>
                <a:ea typeface="Open Sans"/>
                <a:cs typeface="Arial"/>
              </a:rPr>
              <a:t> </a:t>
            </a:r>
            <a:endParaRPr lang="en-US"/>
          </a:p>
          <a:p>
            <a:endParaRPr lang="en-US" sz="2000">
              <a:solidFill>
                <a:srgbClr val="2D3748"/>
              </a:solidFill>
              <a:latin typeface="Open Sans"/>
              <a:ea typeface="Open Sans"/>
              <a:cs typeface="Open Sans"/>
            </a:endParaRPr>
          </a:p>
          <a:p>
            <a:endParaRPr lang="en-US" sz="2400">
              <a:solidFill>
                <a:srgbClr val="2D3748"/>
              </a:solidFill>
              <a:latin typeface="Open Sans"/>
              <a:ea typeface="Open Sans"/>
              <a:cs typeface="Open Sans"/>
            </a:endParaRPr>
          </a:p>
          <a:p>
            <a:endParaRPr lang="en-US" sz="2400">
              <a:solidFill>
                <a:srgbClr val="2D3748"/>
              </a:solidFill>
              <a:latin typeface="Open Sans"/>
              <a:ea typeface="Open Sans"/>
              <a:cs typeface="Open Sans"/>
            </a:endParaRPr>
          </a:p>
        </p:txBody>
      </p:sp>
      <p:sp>
        <p:nvSpPr>
          <p:cNvPr id="3" name="Title 2">
            <a:extLst>
              <a:ext uri="{FF2B5EF4-FFF2-40B4-BE49-F238E27FC236}">
                <a16:creationId xmlns:a16="http://schemas.microsoft.com/office/drawing/2014/main" id="{23E9AA57-883D-CB84-65FD-EAFC683664FB}"/>
              </a:ext>
            </a:extLst>
          </p:cNvPr>
          <p:cNvSpPr>
            <a:spLocks noGrp="1"/>
          </p:cNvSpPr>
          <p:nvPr>
            <p:ph type="title"/>
          </p:nvPr>
        </p:nvSpPr>
        <p:spPr/>
        <p:txBody>
          <a:bodyPr>
            <a:normAutofit fontScale="90000"/>
          </a:bodyPr>
          <a:lstStyle/>
          <a:p>
            <a:r>
              <a:rPr lang="en-US">
                <a:latin typeface="Arial"/>
                <a:cs typeface="Arial"/>
              </a:rPr>
              <a:t>Meaningful Consultation 34 CFR</a:t>
            </a:r>
            <a:r>
              <a:rPr lang="en-US">
                <a:solidFill>
                  <a:srgbClr val="FFFFFF"/>
                </a:solidFill>
                <a:latin typeface="Arial"/>
                <a:ea typeface="Open Sans"/>
                <a:cs typeface="Arial"/>
              </a:rPr>
              <a:t> 300.134 </a:t>
            </a:r>
            <a:r>
              <a:rPr lang="en-US" sz="1400">
                <a:solidFill>
                  <a:srgbClr val="2D3748"/>
                </a:solidFill>
                <a:latin typeface="Open Sans"/>
                <a:ea typeface="Open Sans"/>
                <a:cs typeface="Open Sans"/>
              </a:rPr>
              <a:t>34 C.F.R. § </a:t>
            </a:r>
            <a:endParaRPr lang="en-US" sz="1400">
              <a:latin typeface="Open Sans"/>
              <a:ea typeface="Open Sans"/>
              <a:cs typeface="Open Sans"/>
            </a:endParaRPr>
          </a:p>
        </p:txBody>
      </p:sp>
    </p:spTree>
    <p:extLst>
      <p:ext uri="{BB962C8B-B14F-4D97-AF65-F5344CB8AC3E}">
        <p14:creationId xmlns:p14="http://schemas.microsoft.com/office/powerpoint/2010/main" val="2587396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06E6B-6C00-3082-BDE3-1F7817E0F9AC}"/>
              </a:ext>
            </a:extLst>
          </p:cNvPr>
          <p:cNvSpPr>
            <a:spLocks noGrp="1"/>
          </p:cNvSpPr>
          <p:nvPr>
            <p:ph idx="1"/>
          </p:nvPr>
        </p:nvSpPr>
        <p:spPr/>
        <p:txBody>
          <a:bodyPr vert="horz" lIns="91440" tIns="45720" rIns="91440" bIns="45720" rtlCol="0" anchor="t">
            <a:normAutofit/>
          </a:bodyPr>
          <a:lstStyle/>
          <a:p>
            <a:pPr marL="0" indent="0">
              <a:buNone/>
            </a:pPr>
            <a:r>
              <a:rPr lang="en-US" sz="3200">
                <a:latin typeface="Segoe UI"/>
                <a:cs typeface="Arial"/>
                <a:hlinkClick r:id="rId3"/>
              </a:rPr>
              <a:t>Appendix A to Part 300, Title 34 - Excess Cost Calculation </a:t>
            </a:r>
            <a:endParaRPr lang="en-US" sz="3200">
              <a:latin typeface="Segoe UI"/>
              <a:ea typeface="Calibri"/>
            </a:endParaRPr>
          </a:p>
          <a:p>
            <a:endParaRPr lang="en-US" sz="2400">
              <a:latin typeface="Segoe UI"/>
              <a:ea typeface="Calibri"/>
              <a:cs typeface="Arial"/>
            </a:endParaRPr>
          </a:p>
          <a:p>
            <a:pPr marL="0" indent="0">
              <a:buNone/>
            </a:pPr>
            <a:r>
              <a:rPr lang="en-US" sz="3200">
                <a:latin typeface="Segoe UI"/>
                <a:cs typeface="Arial"/>
              </a:rPr>
              <a:t>DESE Excess Cost Calculation Worksheet</a:t>
            </a:r>
            <a:endParaRPr lang="en-US" sz="3200">
              <a:latin typeface="Segoe UI"/>
              <a:ea typeface="Calibri"/>
              <a:cs typeface="Arial"/>
            </a:endParaRPr>
          </a:p>
          <a:p>
            <a:pPr marL="0" indent="0">
              <a:buNone/>
            </a:pPr>
            <a:r>
              <a:rPr lang="en-US" sz="3200">
                <a:latin typeface="Segoe UI"/>
                <a:cs typeface="Arial"/>
              </a:rPr>
              <a:t>Charter &amp; Virtual Schools - FY25 </a:t>
            </a:r>
            <a:r>
              <a:rPr lang="en-US" sz="3200" u="sng">
                <a:latin typeface="Segoe UI"/>
                <a:cs typeface="Arial"/>
              </a:rPr>
              <a:t>Due: January 31, 2025</a:t>
            </a:r>
            <a:r>
              <a:rPr lang="en-US" sz="3200">
                <a:latin typeface="Segoe UI"/>
                <a:cs typeface="Arial"/>
              </a:rPr>
              <a:t> </a:t>
            </a:r>
            <a:r>
              <a:rPr lang="en-US" sz="3200">
                <a:latin typeface="Segoe UI"/>
                <a:cs typeface="Arial"/>
                <a:hlinkClick r:id="rId4"/>
              </a:rPr>
              <a:t>IDEAFiscal@mass.gov</a:t>
            </a:r>
            <a:endParaRPr lang="en-US" sz="3200">
              <a:latin typeface="Segoe UI"/>
              <a:cs typeface="Arial"/>
            </a:endParaRPr>
          </a:p>
          <a:p>
            <a:pPr marL="0" indent="0">
              <a:buNone/>
            </a:pPr>
            <a:endParaRPr lang="en-US" sz="3200">
              <a:latin typeface="Segoe UI"/>
            </a:endParaRPr>
          </a:p>
          <a:p>
            <a:pPr marL="0" indent="0">
              <a:buNone/>
            </a:pPr>
            <a:endParaRPr lang="en-US" sz="3200">
              <a:latin typeface="Segoe UI"/>
              <a:cs typeface="Arial"/>
            </a:endParaRPr>
          </a:p>
          <a:p>
            <a:pPr marL="0" indent="0">
              <a:buNone/>
            </a:pPr>
            <a:endParaRPr lang="en-US" sz="3200">
              <a:latin typeface="Segoe UI"/>
              <a:ea typeface="Calibri"/>
              <a:cs typeface="Arial"/>
            </a:endParaRPr>
          </a:p>
          <a:p>
            <a:endParaRPr lang="en-US" sz="3200">
              <a:latin typeface="Segoe UI"/>
            </a:endParaRPr>
          </a:p>
          <a:p>
            <a:endParaRPr lang="en-US">
              <a:latin typeface="Segoe UI"/>
            </a:endParaRPr>
          </a:p>
        </p:txBody>
      </p:sp>
      <p:sp>
        <p:nvSpPr>
          <p:cNvPr id="3" name="Title 2">
            <a:extLst>
              <a:ext uri="{FF2B5EF4-FFF2-40B4-BE49-F238E27FC236}">
                <a16:creationId xmlns:a16="http://schemas.microsoft.com/office/drawing/2014/main" id="{8F5485EB-1D83-081C-51E8-5FA63EC3AAB1}"/>
              </a:ext>
            </a:extLst>
          </p:cNvPr>
          <p:cNvSpPr>
            <a:spLocks noGrp="1"/>
          </p:cNvSpPr>
          <p:nvPr>
            <p:ph type="title"/>
          </p:nvPr>
        </p:nvSpPr>
        <p:spPr/>
        <p:txBody>
          <a:bodyPr/>
          <a:lstStyle/>
          <a:p>
            <a:r>
              <a:rPr lang="en-US" b="1">
                <a:latin typeface="Segoe UI"/>
                <a:cs typeface="Arial"/>
              </a:rPr>
              <a:t>Excess Cost 34 C.F.R. 300.16 &amp; 300.202</a:t>
            </a:r>
            <a:endParaRPr lang="en-US" b="1">
              <a:latin typeface="Segoe UI"/>
            </a:endParaRPr>
          </a:p>
        </p:txBody>
      </p:sp>
    </p:spTree>
    <p:extLst>
      <p:ext uri="{BB962C8B-B14F-4D97-AF65-F5344CB8AC3E}">
        <p14:creationId xmlns:p14="http://schemas.microsoft.com/office/powerpoint/2010/main" val="4136497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568FC1-6A72-7F2A-BB10-F4650560CDBA}"/>
              </a:ext>
            </a:extLst>
          </p:cNvPr>
          <p:cNvSpPr>
            <a:spLocks noGrp="1"/>
          </p:cNvSpPr>
          <p:nvPr>
            <p:ph idx="1"/>
          </p:nvPr>
        </p:nvSpPr>
        <p:spPr/>
        <p:txBody>
          <a:bodyPr vert="horz" lIns="91440" tIns="45720" rIns="91440" bIns="45720" rtlCol="0" anchor="t">
            <a:normAutofit lnSpcReduction="10000"/>
          </a:bodyPr>
          <a:lstStyle/>
          <a:p>
            <a:pPr>
              <a:buNone/>
            </a:pPr>
            <a:r>
              <a:rPr lang="en-US">
                <a:latin typeface="Segoe UI"/>
                <a:cs typeface="Arial"/>
              </a:rPr>
              <a:t>   the SEA must determine that the </a:t>
            </a:r>
            <a:r>
              <a:rPr lang="en-US" b="1">
                <a:latin typeface="Segoe UI"/>
                <a:cs typeface="Arial"/>
              </a:rPr>
              <a:t>LEA budgets</a:t>
            </a:r>
            <a:r>
              <a:rPr lang="en-US">
                <a:latin typeface="Segoe UI"/>
                <a:cs typeface="Arial"/>
              </a:rPr>
              <a:t>, for the   education of children with disabilities, </a:t>
            </a:r>
            <a:r>
              <a:rPr lang="en-US" b="1">
                <a:latin typeface="Segoe UI"/>
                <a:cs typeface="Arial"/>
              </a:rPr>
              <a:t>at least the same amount</a:t>
            </a:r>
            <a:r>
              <a:rPr lang="en-US">
                <a:latin typeface="Segoe UI"/>
                <a:cs typeface="Arial"/>
              </a:rPr>
              <a:t>, from at least one of the following sources, </a:t>
            </a:r>
            <a:r>
              <a:rPr lang="en-US" b="1">
                <a:latin typeface="Segoe UI"/>
                <a:cs typeface="Arial"/>
              </a:rPr>
              <a:t>as the LEA spent</a:t>
            </a:r>
            <a:r>
              <a:rPr lang="en-US">
                <a:latin typeface="Segoe UI"/>
                <a:cs typeface="Arial"/>
              </a:rPr>
              <a:t> for that purpose </a:t>
            </a:r>
            <a:r>
              <a:rPr lang="en-US" b="1">
                <a:latin typeface="Segoe UI"/>
                <a:cs typeface="Arial"/>
              </a:rPr>
              <a:t>from the same source</a:t>
            </a:r>
            <a:r>
              <a:rPr lang="en-US">
                <a:latin typeface="Segoe UI"/>
                <a:cs typeface="Arial"/>
              </a:rPr>
              <a:t> for the </a:t>
            </a:r>
            <a:r>
              <a:rPr lang="en-US" b="1">
                <a:latin typeface="Segoe UI"/>
                <a:cs typeface="Arial"/>
              </a:rPr>
              <a:t>most recent fiscal year</a:t>
            </a:r>
            <a:r>
              <a:rPr lang="en-US">
                <a:latin typeface="Segoe UI"/>
                <a:cs typeface="Arial"/>
              </a:rPr>
              <a:t> for which information is available:</a:t>
            </a:r>
          </a:p>
          <a:p>
            <a:pPr>
              <a:buNone/>
            </a:pPr>
            <a:r>
              <a:rPr lang="en-US">
                <a:latin typeface="Segoe UI"/>
                <a:cs typeface="Arial"/>
              </a:rPr>
              <a:t>  (i) Local funds only;</a:t>
            </a:r>
          </a:p>
          <a:p>
            <a:pPr>
              <a:buNone/>
            </a:pPr>
            <a:r>
              <a:rPr lang="en-US" b="1">
                <a:latin typeface="Segoe UI"/>
                <a:cs typeface="Arial"/>
              </a:rPr>
              <a:t>  (ii) The combination of State and local funds;</a:t>
            </a:r>
          </a:p>
          <a:p>
            <a:pPr>
              <a:buNone/>
            </a:pPr>
            <a:r>
              <a:rPr lang="en-US">
                <a:latin typeface="Segoe UI"/>
                <a:cs typeface="Arial"/>
              </a:rPr>
              <a:t>  (iii) Local funds only on a per capita basis; or</a:t>
            </a:r>
          </a:p>
          <a:p>
            <a:pPr>
              <a:buNone/>
            </a:pPr>
            <a:r>
              <a:rPr lang="en-US" b="1">
                <a:latin typeface="Segoe UI"/>
                <a:cs typeface="Arial"/>
              </a:rPr>
              <a:t>  (iv)</a:t>
            </a:r>
            <a:r>
              <a:rPr lang="en-US">
                <a:latin typeface="Segoe UI"/>
                <a:cs typeface="Arial"/>
              </a:rPr>
              <a:t> </a:t>
            </a:r>
            <a:r>
              <a:rPr lang="en-US" b="1">
                <a:latin typeface="Segoe UI"/>
                <a:cs typeface="Arial"/>
              </a:rPr>
              <a:t>The combination of State and local funds on a per capita basis.</a:t>
            </a:r>
          </a:p>
          <a:p>
            <a:pPr marL="0" indent="0">
              <a:buNone/>
            </a:pPr>
            <a:endParaRPr lang="en-US">
              <a:latin typeface="Segoe UI"/>
            </a:endParaRPr>
          </a:p>
        </p:txBody>
      </p:sp>
      <p:sp>
        <p:nvSpPr>
          <p:cNvPr id="3" name="Title 2">
            <a:extLst>
              <a:ext uri="{FF2B5EF4-FFF2-40B4-BE49-F238E27FC236}">
                <a16:creationId xmlns:a16="http://schemas.microsoft.com/office/drawing/2014/main" id="{9BEB2CE1-9347-9E4C-1969-BC8E13EBFADE}"/>
              </a:ext>
            </a:extLst>
          </p:cNvPr>
          <p:cNvSpPr>
            <a:spLocks noGrp="1"/>
          </p:cNvSpPr>
          <p:nvPr>
            <p:ph type="title"/>
          </p:nvPr>
        </p:nvSpPr>
        <p:spPr/>
        <p:txBody>
          <a:bodyPr/>
          <a:lstStyle/>
          <a:p>
            <a:r>
              <a:rPr lang="en-US">
                <a:latin typeface="Segoe UI Semibold"/>
                <a:cs typeface="Arial"/>
              </a:rPr>
              <a:t>Maintenance of Effort  34 C.F.R. 300.203</a:t>
            </a:r>
            <a:endParaRPr lang="en-US">
              <a:latin typeface="Segoe UI Semibold"/>
            </a:endParaRPr>
          </a:p>
        </p:txBody>
      </p:sp>
    </p:spTree>
    <p:extLst>
      <p:ext uri="{BB962C8B-B14F-4D97-AF65-F5344CB8AC3E}">
        <p14:creationId xmlns:p14="http://schemas.microsoft.com/office/powerpoint/2010/main" val="48689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F6C970-9101-12ED-F7E1-91A79F9711BD}"/>
              </a:ext>
            </a:extLst>
          </p:cNvPr>
          <p:cNvSpPr>
            <a:spLocks noGrp="1"/>
          </p:cNvSpPr>
          <p:nvPr>
            <p:ph idx="1"/>
          </p:nvPr>
        </p:nvSpPr>
        <p:spPr/>
        <p:txBody>
          <a:bodyPr vert="horz" lIns="91440" tIns="45720" rIns="91440" bIns="45720" rtlCol="0" anchor="t">
            <a:normAutofit/>
          </a:bodyPr>
          <a:lstStyle/>
          <a:p>
            <a:pPr>
              <a:buNone/>
            </a:pPr>
            <a:r>
              <a:rPr lang="en-US" sz="3300">
                <a:latin typeface="Segoe UI"/>
                <a:cs typeface="Arial"/>
              </a:rPr>
              <a:t>End of Year Report (EOYR)</a:t>
            </a:r>
          </a:p>
          <a:p>
            <a:pPr>
              <a:buNone/>
            </a:pPr>
            <a:r>
              <a:rPr lang="en-US" sz="3300">
                <a:latin typeface="Segoe UI"/>
                <a:cs typeface="Arial"/>
              </a:rPr>
              <a:t>Districts, Regional, Vocational – September 30, 2024</a:t>
            </a:r>
          </a:p>
          <a:p>
            <a:pPr>
              <a:buNone/>
            </a:pPr>
            <a:r>
              <a:rPr lang="en-US" sz="3300">
                <a:latin typeface="Segoe UI"/>
                <a:cs typeface="Arial"/>
              </a:rPr>
              <a:t>Charters - November 29, 2024</a:t>
            </a:r>
            <a:endParaRPr lang="en-US">
              <a:latin typeface="Segoe UI"/>
              <a:cs typeface="Arial"/>
            </a:endParaRPr>
          </a:p>
          <a:p>
            <a:pPr>
              <a:buNone/>
            </a:pPr>
            <a:r>
              <a:rPr lang="en-US" sz="3300">
                <a:latin typeface="Segoe UI"/>
                <a:cs typeface="Arial"/>
              </a:rPr>
              <a:t>Virtual – January 31, 2025</a:t>
            </a:r>
          </a:p>
          <a:p>
            <a:pPr>
              <a:buNone/>
            </a:pPr>
            <a:r>
              <a:rPr lang="en-US" sz="3300">
                <a:latin typeface="Segoe UI"/>
                <a:cs typeface="Arial"/>
              </a:rPr>
              <a:t>Standard – FY23 Determination available in </a:t>
            </a:r>
            <a:r>
              <a:rPr lang="en-US" sz="3300" b="1">
                <a:latin typeface="Segoe UI"/>
                <a:cs typeface="Arial"/>
              </a:rPr>
              <a:t>FY25 GEM$ </a:t>
            </a:r>
          </a:p>
          <a:p>
            <a:pPr>
              <a:buNone/>
            </a:pPr>
            <a:r>
              <a:rPr lang="en-US" sz="3300" b="1">
                <a:latin typeface="Segoe UI"/>
                <a:cs typeface="Arial"/>
              </a:rPr>
              <a:t>Application</a:t>
            </a:r>
            <a:endParaRPr lang="en-US" sz="3300">
              <a:latin typeface="Segoe UI"/>
              <a:cs typeface="Arial"/>
            </a:endParaRPr>
          </a:p>
          <a:p>
            <a:pPr>
              <a:buNone/>
            </a:pPr>
            <a:r>
              <a:rPr lang="en-US" sz="3300">
                <a:latin typeface="Segoe UI"/>
                <a:cs typeface="Arial"/>
              </a:rPr>
              <a:t>Exceptions and Adjustment Workbook </a:t>
            </a:r>
          </a:p>
          <a:p>
            <a:pPr marL="0" indent="0">
              <a:buNone/>
            </a:pPr>
            <a:endParaRPr lang="en-US">
              <a:latin typeface="Segoe UI"/>
            </a:endParaRPr>
          </a:p>
        </p:txBody>
      </p:sp>
      <p:sp>
        <p:nvSpPr>
          <p:cNvPr id="3" name="Title 2">
            <a:extLst>
              <a:ext uri="{FF2B5EF4-FFF2-40B4-BE49-F238E27FC236}">
                <a16:creationId xmlns:a16="http://schemas.microsoft.com/office/drawing/2014/main" id="{CD6F7841-7818-508E-49AF-4E6327C7C80F}"/>
              </a:ext>
            </a:extLst>
          </p:cNvPr>
          <p:cNvSpPr>
            <a:spLocks noGrp="1"/>
          </p:cNvSpPr>
          <p:nvPr>
            <p:ph type="title"/>
          </p:nvPr>
        </p:nvSpPr>
        <p:spPr/>
        <p:txBody>
          <a:bodyPr>
            <a:normAutofit fontScale="90000"/>
          </a:bodyPr>
          <a:lstStyle/>
          <a:p>
            <a:r>
              <a:rPr lang="en-US">
                <a:latin typeface="Segoe UI Semibold"/>
                <a:cs typeface="Arial"/>
              </a:rPr>
              <a:t>Maintenance of Effort – FY25 Compliance</a:t>
            </a:r>
            <a:endParaRPr lang="en-US">
              <a:latin typeface="Segoe UI Semibold"/>
            </a:endParaRPr>
          </a:p>
        </p:txBody>
      </p:sp>
    </p:spTree>
    <p:extLst>
      <p:ext uri="{BB962C8B-B14F-4D97-AF65-F5344CB8AC3E}">
        <p14:creationId xmlns:p14="http://schemas.microsoft.com/office/powerpoint/2010/main" val="4121579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568FC1-6A72-7F2A-BB10-F4650560CDBA}"/>
              </a:ext>
            </a:extLst>
          </p:cNvPr>
          <p:cNvSpPr>
            <a:spLocks noGrp="1"/>
          </p:cNvSpPr>
          <p:nvPr>
            <p:ph idx="1"/>
          </p:nvPr>
        </p:nvSpPr>
        <p:spPr/>
        <p:txBody>
          <a:bodyPr vert="horz" lIns="91440" tIns="45720" rIns="91440" bIns="45720" rtlCol="0" anchor="t">
            <a:normAutofit fontScale="92500"/>
          </a:bodyPr>
          <a:lstStyle/>
          <a:p>
            <a:pPr>
              <a:buNone/>
            </a:pPr>
            <a:r>
              <a:rPr lang="en-US">
                <a:latin typeface="Segoe UI"/>
                <a:cs typeface="Arial"/>
              </a:rPr>
              <a:t>Notwithstanding the restriction in </a:t>
            </a:r>
            <a:r>
              <a:rPr lang="en-US">
                <a:latin typeface="Segoe UI"/>
                <a:cs typeface="Arial"/>
                <a:hlinkClick r:id="rId2"/>
              </a:rPr>
              <a:t>§ 300.203(b)</a:t>
            </a:r>
            <a:r>
              <a:rPr lang="en-US">
                <a:latin typeface="Segoe UI"/>
                <a:cs typeface="Arial"/>
              </a:rPr>
              <a:t>, an LEA </a:t>
            </a:r>
            <a:r>
              <a:rPr lang="en-US" b="1">
                <a:latin typeface="Segoe UI"/>
                <a:cs typeface="Arial"/>
              </a:rPr>
              <a:t>may reduce the level of expenditures</a:t>
            </a:r>
            <a:r>
              <a:rPr lang="en-US">
                <a:latin typeface="Segoe UI"/>
                <a:cs typeface="Arial"/>
              </a:rPr>
              <a:t> by the LEA under Part B of the Act below the level of those expenditures for the preceding fiscal year if the reduction is attributable to any of the following:</a:t>
            </a:r>
          </a:p>
          <a:p>
            <a:pPr>
              <a:buNone/>
            </a:pPr>
            <a:r>
              <a:rPr lang="en-US">
                <a:latin typeface="Segoe UI"/>
                <a:cs typeface="Arial"/>
              </a:rPr>
              <a:t>(a) The voluntary departure, by retirement or otherwise, or departure for just cause, of special education or related services personnel.</a:t>
            </a:r>
          </a:p>
          <a:p>
            <a:pPr>
              <a:buNone/>
            </a:pPr>
            <a:r>
              <a:rPr lang="en-US">
                <a:latin typeface="Segoe UI"/>
                <a:cs typeface="Arial"/>
              </a:rPr>
              <a:t>(b) A decrease in the enrollment of children with disabilities.</a:t>
            </a:r>
          </a:p>
          <a:p>
            <a:pPr marL="0" indent="0">
              <a:buNone/>
            </a:pPr>
            <a:r>
              <a:rPr lang="en-US">
                <a:latin typeface="Segoe UI"/>
                <a:cs typeface="Arial"/>
              </a:rPr>
              <a:t>(d) The termination of costly expenditures for long-term purchases, such as the acquisition of equipment or the construction of school facilities.</a:t>
            </a:r>
          </a:p>
        </p:txBody>
      </p:sp>
      <p:sp>
        <p:nvSpPr>
          <p:cNvPr id="3" name="Title 2">
            <a:extLst>
              <a:ext uri="{FF2B5EF4-FFF2-40B4-BE49-F238E27FC236}">
                <a16:creationId xmlns:a16="http://schemas.microsoft.com/office/drawing/2014/main" id="{9BEB2CE1-9347-9E4C-1969-BC8E13EBFADE}"/>
              </a:ext>
            </a:extLst>
          </p:cNvPr>
          <p:cNvSpPr>
            <a:spLocks noGrp="1"/>
          </p:cNvSpPr>
          <p:nvPr>
            <p:ph type="title"/>
          </p:nvPr>
        </p:nvSpPr>
        <p:spPr/>
        <p:txBody>
          <a:bodyPr/>
          <a:lstStyle/>
          <a:p>
            <a:r>
              <a:rPr lang="en-US">
                <a:latin typeface="Segoe UI Semibold"/>
                <a:cs typeface="Arial"/>
              </a:rPr>
              <a:t>Maintenance of Effort: Exceptions </a:t>
            </a:r>
            <a:endParaRPr lang="en-US">
              <a:latin typeface="Segoe UI Semibold"/>
            </a:endParaRPr>
          </a:p>
        </p:txBody>
      </p:sp>
    </p:spTree>
    <p:extLst>
      <p:ext uri="{BB962C8B-B14F-4D97-AF65-F5344CB8AC3E}">
        <p14:creationId xmlns:p14="http://schemas.microsoft.com/office/powerpoint/2010/main" val="382810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b="1"/>
              <a:t>General Supervision</a:t>
            </a:r>
          </a:p>
        </p:txBody>
      </p:sp>
    </p:spTree>
    <p:extLst>
      <p:ext uri="{BB962C8B-B14F-4D97-AF65-F5344CB8AC3E}">
        <p14:creationId xmlns:p14="http://schemas.microsoft.com/office/powerpoint/2010/main" val="2323315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568FC1-6A72-7F2A-BB10-F4650560CDBA}"/>
              </a:ext>
            </a:extLst>
          </p:cNvPr>
          <p:cNvSpPr>
            <a:spLocks noGrp="1"/>
          </p:cNvSpPr>
          <p:nvPr>
            <p:ph idx="1"/>
          </p:nvPr>
        </p:nvSpPr>
        <p:spPr/>
        <p:txBody>
          <a:bodyPr vert="horz" lIns="91440" tIns="45720" rIns="91440" bIns="45720" rtlCol="0" anchor="t">
            <a:normAutofit/>
          </a:bodyPr>
          <a:lstStyle/>
          <a:p>
            <a:pPr>
              <a:buNone/>
            </a:pPr>
            <a:r>
              <a:rPr lang="en-US">
                <a:latin typeface="Segoe UI"/>
                <a:cs typeface="Arial"/>
              </a:rPr>
              <a:t>(c) The termination of the obligation of the agency, consistent with this part, to provide a program of special education to a particular child with a disability that is an exceptionally costly program, as determined by the SEA, because the child—</a:t>
            </a:r>
          </a:p>
          <a:p>
            <a:pPr>
              <a:buNone/>
            </a:pPr>
            <a:r>
              <a:rPr lang="en-US">
                <a:latin typeface="Segoe UI"/>
                <a:cs typeface="Arial"/>
              </a:rPr>
              <a:t>           (1) Has left the jurisdiction of the agency;</a:t>
            </a:r>
          </a:p>
          <a:p>
            <a:pPr>
              <a:buNone/>
            </a:pPr>
            <a:r>
              <a:rPr lang="en-US">
                <a:latin typeface="Segoe UI"/>
                <a:cs typeface="Arial"/>
              </a:rPr>
              <a:t>           (2) Has reached the age at which the obligation of the agency to provide FAPE to the child has terminated; or</a:t>
            </a:r>
          </a:p>
          <a:p>
            <a:pPr>
              <a:buNone/>
            </a:pPr>
            <a:r>
              <a:rPr lang="en-US">
                <a:latin typeface="Segoe UI"/>
                <a:cs typeface="Arial"/>
              </a:rPr>
              <a:t>           (3) No longer needs the program of special education.</a:t>
            </a:r>
          </a:p>
          <a:p>
            <a:pPr>
              <a:buNone/>
            </a:pPr>
            <a:endParaRPr lang="en-US">
              <a:latin typeface="Segoe UI"/>
            </a:endParaRPr>
          </a:p>
        </p:txBody>
      </p:sp>
      <p:sp>
        <p:nvSpPr>
          <p:cNvPr id="3" name="Title 2">
            <a:extLst>
              <a:ext uri="{FF2B5EF4-FFF2-40B4-BE49-F238E27FC236}">
                <a16:creationId xmlns:a16="http://schemas.microsoft.com/office/drawing/2014/main" id="{9BEB2CE1-9347-9E4C-1969-BC8E13EBFADE}"/>
              </a:ext>
            </a:extLst>
          </p:cNvPr>
          <p:cNvSpPr>
            <a:spLocks noGrp="1"/>
          </p:cNvSpPr>
          <p:nvPr>
            <p:ph type="title"/>
          </p:nvPr>
        </p:nvSpPr>
        <p:spPr>
          <a:xfrm>
            <a:off x="590550" y="365126"/>
            <a:ext cx="10763250" cy="1042852"/>
          </a:xfrm>
        </p:spPr>
        <p:txBody>
          <a:bodyPr>
            <a:normAutofit fontScale="90000"/>
          </a:bodyPr>
          <a:lstStyle/>
          <a:p>
            <a:r>
              <a:rPr lang="en-US">
                <a:latin typeface="Segoe UI Semibold"/>
                <a:cs typeface="Arial"/>
              </a:rPr>
              <a:t>Maintenance of Effort: Exceptions (continued)</a:t>
            </a:r>
            <a:endParaRPr lang="en-US">
              <a:latin typeface="Segoe UI Semibold"/>
            </a:endParaRPr>
          </a:p>
        </p:txBody>
      </p:sp>
    </p:spTree>
    <p:extLst>
      <p:ext uri="{BB962C8B-B14F-4D97-AF65-F5344CB8AC3E}">
        <p14:creationId xmlns:p14="http://schemas.microsoft.com/office/powerpoint/2010/main" val="489558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C56F12-0E19-41B2-DCB5-853E005955BD}"/>
              </a:ext>
            </a:extLst>
          </p:cNvPr>
          <p:cNvSpPr>
            <a:spLocks noGrp="1"/>
          </p:cNvSpPr>
          <p:nvPr>
            <p:ph idx="1"/>
          </p:nvPr>
        </p:nvSpPr>
        <p:spPr/>
        <p:txBody>
          <a:bodyPr vert="horz" lIns="91440" tIns="45720" rIns="91440" bIns="45720" rtlCol="0" anchor="t">
            <a:normAutofit/>
          </a:bodyPr>
          <a:lstStyle/>
          <a:p>
            <a:r>
              <a:rPr lang="en-US">
                <a:latin typeface="Segoe UI"/>
                <a:cs typeface="Calibri"/>
              </a:rPr>
              <a:t>LEA may reduce MOE obligation if it received an increase in FC 240 funds from one year to the next by up to 50% of that year over year increase.</a:t>
            </a:r>
          </a:p>
          <a:p>
            <a:pPr marL="0" indent="0">
              <a:buNone/>
            </a:pPr>
            <a:endParaRPr lang="en-US">
              <a:latin typeface="Segoe UI"/>
              <a:cs typeface="Calibri"/>
            </a:endParaRPr>
          </a:p>
          <a:p>
            <a:r>
              <a:rPr lang="en-US">
                <a:latin typeface="Segoe UI"/>
                <a:cs typeface="Arial"/>
              </a:rPr>
              <a:t>If LEA </a:t>
            </a:r>
            <a:r>
              <a:rPr lang="en-US" i="1">
                <a:latin typeface="Segoe UI"/>
                <a:cs typeface="Arial"/>
              </a:rPr>
              <a:t>voluntarily</a:t>
            </a:r>
            <a:r>
              <a:rPr lang="en-US">
                <a:latin typeface="Segoe UI"/>
                <a:cs typeface="Arial"/>
              </a:rPr>
              <a:t> uses up to 15% of FC 240 and 262 funds to provide coordinated early intervening services (CEIS), the combined total cannot exceed </a:t>
            </a:r>
            <a:r>
              <a:rPr lang="en-US" u="sng">
                <a:latin typeface="Segoe UI"/>
                <a:cs typeface="Arial"/>
              </a:rPr>
              <a:t>the lesser</a:t>
            </a:r>
            <a:r>
              <a:rPr lang="en-US">
                <a:latin typeface="Segoe UI"/>
                <a:cs typeface="Arial"/>
              </a:rPr>
              <a:t> of the maximum dollar amounts available for either CEIS (15% of FC 240 and 262 funds) </a:t>
            </a:r>
            <a:r>
              <a:rPr lang="en-US" u="sng">
                <a:latin typeface="Segoe UI"/>
                <a:cs typeface="Arial"/>
              </a:rPr>
              <a:t>or</a:t>
            </a:r>
            <a:r>
              <a:rPr lang="en-US">
                <a:latin typeface="Segoe UI"/>
                <a:cs typeface="Arial"/>
              </a:rPr>
              <a:t> MOE reduction (50% of the increase in FC 040). </a:t>
            </a:r>
            <a:endParaRPr lang="en-US">
              <a:latin typeface="Segoe UI"/>
              <a:cs typeface="Calibri"/>
            </a:endParaRPr>
          </a:p>
          <a:p>
            <a:endParaRPr lang="en-US" sz="2400">
              <a:latin typeface="Segoe UI"/>
              <a:cs typeface="Calibri"/>
            </a:endParaRPr>
          </a:p>
        </p:txBody>
      </p:sp>
      <p:sp>
        <p:nvSpPr>
          <p:cNvPr id="3" name="Title 2">
            <a:extLst>
              <a:ext uri="{FF2B5EF4-FFF2-40B4-BE49-F238E27FC236}">
                <a16:creationId xmlns:a16="http://schemas.microsoft.com/office/drawing/2014/main" id="{71E2D0A6-48EB-F8F9-897B-22EE407789D4}"/>
              </a:ext>
            </a:extLst>
          </p:cNvPr>
          <p:cNvSpPr>
            <a:spLocks noGrp="1"/>
          </p:cNvSpPr>
          <p:nvPr>
            <p:ph type="title"/>
          </p:nvPr>
        </p:nvSpPr>
        <p:spPr/>
        <p:txBody>
          <a:bodyPr/>
          <a:lstStyle/>
          <a:p>
            <a:r>
              <a:rPr lang="en-US">
                <a:latin typeface="Segoe UI Semibold"/>
                <a:cs typeface="Arial"/>
              </a:rPr>
              <a:t>Maintenance of Effort: Adjustments</a:t>
            </a:r>
            <a:endParaRPr lang="en-US">
              <a:latin typeface="Segoe UI Semibold"/>
            </a:endParaRPr>
          </a:p>
        </p:txBody>
      </p:sp>
    </p:spTree>
    <p:extLst>
      <p:ext uri="{BB962C8B-B14F-4D97-AF65-F5344CB8AC3E}">
        <p14:creationId xmlns:p14="http://schemas.microsoft.com/office/powerpoint/2010/main" val="2969701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1FAA7C-B49E-0862-0D6E-E3D9FF1F489F}"/>
              </a:ext>
            </a:extLst>
          </p:cNvPr>
          <p:cNvSpPr>
            <a:spLocks noGrp="1"/>
          </p:cNvSpPr>
          <p:nvPr>
            <p:ph idx="1"/>
          </p:nvPr>
        </p:nvSpPr>
        <p:spPr/>
        <p:txBody>
          <a:bodyPr vert="horz" lIns="91440" tIns="45720" rIns="91440" bIns="45720" rtlCol="0" anchor="t">
            <a:normAutofit/>
          </a:bodyPr>
          <a:lstStyle/>
          <a:p>
            <a:r>
              <a:rPr lang="en-US">
                <a:latin typeface="Segoe UI"/>
                <a:cs typeface="Calibri"/>
              </a:rPr>
              <a:t>If DESE determines following a review of EOYR that an LEA failed to meet its MOE compliance standard (both aggregate and per pupil) and there are no acceptable exceptions and adjustments</a:t>
            </a:r>
            <a:endParaRPr lang="en-US">
              <a:latin typeface="Segoe UI"/>
              <a:ea typeface="Calibri"/>
              <a:cs typeface="Calibri"/>
            </a:endParaRPr>
          </a:p>
          <a:p>
            <a:r>
              <a:rPr lang="en-US">
                <a:latin typeface="Segoe UI"/>
                <a:cs typeface="Calibri"/>
              </a:rPr>
              <a:t>LEA must repay either the difference between what the LEA actually spent, and what it should have spent to meet the MOE requirement, </a:t>
            </a:r>
            <a:r>
              <a:rPr lang="en-US" b="1">
                <a:latin typeface="Segoe UI"/>
                <a:cs typeface="Calibri"/>
              </a:rPr>
              <a:t>or</a:t>
            </a:r>
            <a:r>
              <a:rPr lang="en-US">
                <a:latin typeface="Segoe UI"/>
                <a:cs typeface="Calibri"/>
              </a:rPr>
              <a:t> the amount of the LEA’s Part B subgrant for that fiscal year, whichever is less </a:t>
            </a:r>
            <a:endParaRPr lang="en-US">
              <a:latin typeface="Segoe UI"/>
            </a:endParaRPr>
          </a:p>
          <a:p>
            <a:r>
              <a:rPr lang="en-US">
                <a:latin typeface="Segoe UI"/>
                <a:cs typeface="Calibri"/>
              </a:rPr>
              <a:t>Repayment must be made using nonfederal funds (i.e., State or local funds</a:t>
            </a:r>
            <a:endParaRPr lang="en-US">
              <a:latin typeface="Segoe UI"/>
            </a:endParaRPr>
          </a:p>
        </p:txBody>
      </p:sp>
      <p:sp>
        <p:nvSpPr>
          <p:cNvPr id="3" name="Title 2">
            <a:extLst>
              <a:ext uri="{FF2B5EF4-FFF2-40B4-BE49-F238E27FC236}">
                <a16:creationId xmlns:a16="http://schemas.microsoft.com/office/drawing/2014/main" id="{22A33E61-E49A-2247-D0D6-8C4D72D8FDE6}"/>
              </a:ext>
            </a:extLst>
          </p:cNvPr>
          <p:cNvSpPr>
            <a:spLocks noGrp="1"/>
          </p:cNvSpPr>
          <p:nvPr>
            <p:ph type="title"/>
          </p:nvPr>
        </p:nvSpPr>
        <p:spPr/>
        <p:txBody>
          <a:bodyPr/>
          <a:lstStyle/>
          <a:p>
            <a:r>
              <a:rPr lang="en-US">
                <a:latin typeface="Segoe UI Semibold"/>
                <a:cs typeface="Arial"/>
              </a:rPr>
              <a:t>Maintenance of Effort: Compliance</a:t>
            </a:r>
            <a:endParaRPr lang="en-US">
              <a:latin typeface="Segoe UI Semibold"/>
            </a:endParaRPr>
          </a:p>
        </p:txBody>
      </p:sp>
    </p:spTree>
    <p:extLst>
      <p:ext uri="{BB962C8B-B14F-4D97-AF65-F5344CB8AC3E}">
        <p14:creationId xmlns:p14="http://schemas.microsoft.com/office/powerpoint/2010/main" val="2725275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b="1"/>
              <a:t>New IEP Updates</a:t>
            </a:r>
          </a:p>
        </p:txBody>
      </p:sp>
    </p:spTree>
    <p:extLst>
      <p:ext uri="{BB962C8B-B14F-4D97-AF65-F5344CB8AC3E}">
        <p14:creationId xmlns:p14="http://schemas.microsoft.com/office/powerpoint/2010/main" val="495461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p:txBody>
          <a:bodyPr>
            <a:normAutofit fontScale="90000"/>
          </a:bodyPr>
          <a:lstStyle/>
          <a:p>
            <a:pPr algn="l"/>
            <a:r>
              <a:rPr lang="en-US">
                <a:solidFill>
                  <a:schemeClr val="bg1"/>
                </a:solidFill>
                <a:latin typeface="Segoe UI"/>
                <a:cs typeface="Arial"/>
              </a:rPr>
              <a:t>IEP Improvement Process Timeline</a:t>
            </a:r>
            <a:endParaRPr lang="ru-RU">
              <a:solidFill>
                <a:schemeClr val="bg1"/>
              </a:solidFill>
              <a:latin typeface="Segoe UI"/>
              <a:cs typeface="Arial"/>
            </a:endParaRPr>
          </a:p>
        </p:txBody>
      </p:sp>
      <p:pic>
        <p:nvPicPr>
          <p:cNvPr id="1028" name="Picture 4" descr="Massachusetts IEP Improvement Project Logo">
            <a:extLst>
              <a:ext uri="{FF2B5EF4-FFF2-40B4-BE49-F238E27FC236}">
                <a16:creationId xmlns:a16="http://schemas.microsoft.com/office/drawing/2014/main" id="{ABB40AE7-EB71-CE73-82F6-FCCE91854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49" y="228131"/>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a:xfrm>
            <a:off x="941656" y="2478673"/>
            <a:ext cx="1819332" cy="450850"/>
          </a:xfrm>
        </p:spPr>
        <p:txBody>
          <a:bodyPr/>
          <a:lstStyle/>
          <a:p>
            <a:r>
              <a:rPr lang="en-US" sz="2400">
                <a:solidFill>
                  <a:schemeClr val="tx1"/>
                </a:solidFill>
              </a:rPr>
              <a:t>Winter 2023</a:t>
            </a: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p:txBody>
          <a:bodyPr/>
          <a:lstStyle/>
          <a:p>
            <a:r>
              <a:rPr lang="en-US" sz="2800">
                <a:solidFill>
                  <a:schemeClr val="accent1">
                    <a:lumMod val="75000"/>
                  </a:schemeClr>
                </a:solidFill>
              </a:rPr>
              <a:t>Finalize Forms and Tech Specs</a:t>
            </a: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lstStyle/>
          <a:p>
            <a:r>
              <a:rPr lang="en-US" sz="2400">
                <a:solidFill>
                  <a:schemeClr val="tx1"/>
                </a:solidFill>
              </a:rPr>
              <a:t>Spring 2023</a:t>
            </a:r>
            <a:endParaRPr lang="ru-RU" sz="2400">
              <a:solidFill>
                <a:schemeClr val="tx1"/>
              </a:solidFill>
            </a:endParaRPr>
          </a:p>
        </p:txBody>
      </p:sp>
      <p:sp>
        <p:nvSpPr>
          <p:cNvPr id="10" name="Text Placeholder 9">
            <a:extLst>
              <a:ext uri="{FF2B5EF4-FFF2-40B4-BE49-F238E27FC236}">
                <a16:creationId xmlns:a16="http://schemas.microsoft.com/office/drawing/2014/main" id="{CD850A20-E11B-4BD8-8CD9-BF9B430BE6E0}"/>
              </a:ext>
            </a:extLst>
          </p:cNvPr>
          <p:cNvSpPr>
            <a:spLocks noGrp="1"/>
          </p:cNvSpPr>
          <p:nvPr>
            <p:ph type="body" sz="quarter" idx="20"/>
          </p:nvPr>
        </p:nvSpPr>
        <p:spPr/>
        <p:txBody>
          <a:bodyPr/>
          <a:lstStyle/>
          <a:p>
            <a:r>
              <a:rPr lang="en-US" sz="2800">
                <a:solidFill>
                  <a:schemeClr val="accent1">
                    <a:lumMod val="75000"/>
                  </a:schemeClr>
                </a:solidFill>
              </a:rPr>
              <a:t>Initial Training for Schools and Districts</a:t>
            </a:r>
            <a:endParaRPr lang="ru-RU" sz="2800">
              <a:solidFill>
                <a:schemeClr val="accent1">
                  <a:lumMod val="75000"/>
                </a:schemeClr>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a:xfrm>
            <a:off x="5153989" y="2494006"/>
            <a:ext cx="2077062" cy="450850"/>
          </a:xfrm>
        </p:spPr>
        <p:txBody>
          <a:bodyPr/>
          <a:lstStyle/>
          <a:p>
            <a:r>
              <a:rPr lang="en-US" sz="2400">
                <a:solidFill>
                  <a:schemeClr val="tx1"/>
                </a:solidFill>
              </a:rPr>
              <a:t>SY 23-24</a:t>
            </a:r>
          </a:p>
        </p:txBody>
      </p:sp>
      <p:sp>
        <p:nvSpPr>
          <p:cNvPr id="11" name="Text Placeholder 10">
            <a:extLst>
              <a:ext uri="{FF2B5EF4-FFF2-40B4-BE49-F238E27FC236}">
                <a16:creationId xmlns:a16="http://schemas.microsoft.com/office/drawing/2014/main" id="{7BE427F9-9DA3-442F-9E6F-54A21B401D50}"/>
              </a:ext>
            </a:extLst>
          </p:cNvPr>
          <p:cNvSpPr>
            <a:spLocks noGrp="1"/>
          </p:cNvSpPr>
          <p:nvPr>
            <p:ph type="body" sz="quarter" idx="21"/>
          </p:nvPr>
        </p:nvSpPr>
        <p:spPr/>
        <p:txBody>
          <a:bodyPr/>
          <a:lstStyle/>
          <a:p>
            <a:r>
              <a:rPr lang="en-US" sz="2800">
                <a:solidFill>
                  <a:schemeClr val="accent1">
                    <a:lumMod val="75000"/>
                  </a:schemeClr>
                </a:solidFill>
              </a:rPr>
              <a:t>Continued Training and Technical Assistance </a:t>
            </a:r>
            <a:endParaRPr lang="ru-RU" sz="2800">
              <a:solidFill>
                <a:schemeClr val="accent1">
                  <a:lumMod val="75000"/>
                </a:schemeClr>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a:xfrm>
            <a:off x="7231051" y="2489256"/>
            <a:ext cx="1697037" cy="450850"/>
          </a:xfrm>
        </p:spPr>
        <p:txBody>
          <a:bodyPr/>
          <a:lstStyle/>
          <a:p>
            <a:r>
              <a:rPr lang="en-US" sz="2400">
                <a:solidFill>
                  <a:schemeClr val="tx1"/>
                </a:solidFill>
              </a:rPr>
              <a:t>Fall 2023</a:t>
            </a:r>
          </a:p>
        </p:txBody>
      </p:sp>
      <p:sp>
        <p:nvSpPr>
          <p:cNvPr id="12" name="Text Placeholder 11">
            <a:extLst>
              <a:ext uri="{FF2B5EF4-FFF2-40B4-BE49-F238E27FC236}">
                <a16:creationId xmlns:a16="http://schemas.microsoft.com/office/drawing/2014/main" id="{245462CD-F97C-4BB7-AF35-E94CC365952F}"/>
              </a:ext>
            </a:extLst>
          </p:cNvPr>
          <p:cNvSpPr>
            <a:spLocks noGrp="1"/>
          </p:cNvSpPr>
          <p:nvPr>
            <p:ph type="body" sz="quarter" idx="22"/>
          </p:nvPr>
        </p:nvSpPr>
        <p:spPr/>
        <p:txBody>
          <a:bodyPr/>
          <a:lstStyle/>
          <a:p>
            <a:r>
              <a:rPr lang="en-US" sz="2800">
                <a:solidFill>
                  <a:schemeClr val="accent1">
                    <a:lumMod val="75000"/>
                  </a:schemeClr>
                </a:solidFill>
              </a:rPr>
              <a:t>Initial Adoption (at discretion of schools and districts)</a:t>
            </a:r>
            <a:endParaRPr lang="ru-RU" sz="2800">
              <a:solidFill>
                <a:schemeClr val="accent1">
                  <a:lumMod val="75000"/>
                </a:schemeClr>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p:txBody>
          <a:bodyPr/>
          <a:lstStyle/>
          <a:p>
            <a:r>
              <a:rPr lang="en-US" sz="2400">
                <a:solidFill>
                  <a:schemeClr val="tx1"/>
                </a:solidFill>
              </a:rPr>
              <a:t>Fall 2024</a:t>
            </a:r>
            <a:endParaRPr lang="ru-RU" sz="2400">
              <a:solidFill>
                <a:schemeClr val="tx1"/>
              </a:solidFill>
            </a:endParaRPr>
          </a:p>
        </p:txBody>
      </p:sp>
      <p:sp>
        <p:nvSpPr>
          <p:cNvPr id="13" name="Text Placeholder 12">
            <a:extLst>
              <a:ext uri="{FF2B5EF4-FFF2-40B4-BE49-F238E27FC236}">
                <a16:creationId xmlns:a16="http://schemas.microsoft.com/office/drawing/2014/main" id="{81F78730-06AC-4CBB-B56A-013A42F5F6EC}"/>
              </a:ext>
            </a:extLst>
          </p:cNvPr>
          <p:cNvSpPr>
            <a:spLocks noGrp="1"/>
          </p:cNvSpPr>
          <p:nvPr>
            <p:ph type="body" sz="quarter" idx="23"/>
          </p:nvPr>
        </p:nvSpPr>
        <p:spPr>
          <a:xfrm>
            <a:off x="9310247" y="3176106"/>
            <a:ext cx="2388267" cy="450850"/>
          </a:xfrm>
        </p:spPr>
        <p:txBody>
          <a:bodyPr vert="horz" lIns="91440" tIns="45720" rIns="91440" bIns="45720" rtlCol="0" anchor="t">
            <a:noAutofit/>
          </a:bodyPr>
          <a:lstStyle/>
          <a:p>
            <a:r>
              <a:rPr lang="en-US" sz="2800">
                <a:solidFill>
                  <a:schemeClr val="accent1">
                    <a:lumMod val="75000"/>
                  </a:schemeClr>
                </a:solidFill>
                <a:cs typeface="Arial"/>
              </a:rPr>
              <a:t>Full Adoption Statewide</a:t>
            </a:r>
          </a:p>
          <a:p>
            <a:r>
              <a:rPr lang="en-US" sz="2800">
                <a:solidFill>
                  <a:schemeClr val="accent2"/>
                </a:solidFill>
                <a:cs typeface="Arial"/>
              </a:rPr>
              <a:t>Thanksgiving</a:t>
            </a:r>
            <a:endParaRPr lang="ru-RU" sz="2800">
              <a:solidFill>
                <a:schemeClr val="accent2"/>
              </a:solidFill>
              <a:cs typeface="Arial"/>
            </a:endParaRPr>
          </a:p>
        </p:txBody>
      </p:sp>
    </p:spTree>
    <p:extLst>
      <p:ext uri="{BB962C8B-B14F-4D97-AF65-F5344CB8AC3E}">
        <p14:creationId xmlns:p14="http://schemas.microsoft.com/office/powerpoint/2010/main" val="1102222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51C4FFE0-6A08-A1F7-789D-7B6749EA525E}"/>
              </a:ext>
            </a:extLst>
          </p:cNvPr>
          <p:cNvSpPr>
            <a:spLocks noGrp="1"/>
          </p:cNvSpPr>
          <p:nvPr>
            <p:ph idx="1"/>
          </p:nvPr>
        </p:nvSpPr>
        <p:spPr/>
        <p:txBody>
          <a:bodyPr vert="horz" lIns="91440" tIns="45720" rIns="91440" bIns="45720" rtlCol="0" anchor="t">
            <a:normAutofit/>
          </a:bodyPr>
          <a:lstStyle/>
          <a:p>
            <a:r>
              <a:rPr lang="en-US" b="0" i="0">
                <a:solidFill>
                  <a:srgbClr val="222222"/>
                </a:solidFill>
                <a:effectLst/>
                <a:latin typeface="-apple-system"/>
              </a:rPr>
              <a:t>603 CMR 28.03</a:t>
            </a:r>
            <a:r>
              <a:rPr lang="en-US" b="0" i="0">
                <a:solidFill>
                  <a:srgbClr val="212529"/>
                </a:solidFill>
                <a:effectLst/>
                <a:latin typeface="-apple-system"/>
              </a:rPr>
              <a:t>(4) </a:t>
            </a:r>
            <a:r>
              <a:rPr lang="en-US" b="1" i="0">
                <a:solidFill>
                  <a:srgbClr val="212529"/>
                </a:solidFill>
                <a:effectLst/>
                <a:latin typeface="-apple-system"/>
              </a:rPr>
              <a:t>Standard procedures and forms. </a:t>
            </a:r>
            <a:r>
              <a:rPr lang="en-US" b="0" i="0">
                <a:solidFill>
                  <a:srgbClr val="212529"/>
                </a:solidFill>
                <a:effectLst/>
                <a:latin typeface="-apple-system"/>
              </a:rPr>
              <a:t>The Department may prepare standard forms to assist school districts in meeting state and federal special education requirements.</a:t>
            </a:r>
          </a:p>
          <a:p>
            <a:pPr marL="0" indent="0" algn="l">
              <a:buNone/>
            </a:pPr>
            <a:r>
              <a:rPr lang="en-US" b="0" i="0">
                <a:solidFill>
                  <a:srgbClr val="212529"/>
                </a:solidFill>
                <a:effectLst/>
                <a:latin typeface="-apple-system"/>
              </a:rPr>
              <a:t>	(a) The school district shall use forms that, at a minimum, 	contain the elements of those forms issued by the Department.</a:t>
            </a:r>
          </a:p>
          <a:p>
            <a:r>
              <a:rPr lang="en-US">
                <a:latin typeface="Segoe UI"/>
              </a:rPr>
              <a:t>Districts must ensure that the IEP forms meet these requirements.</a:t>
            </a:r>
          </a:p>
          <a:p>
            <a:r>
              <a:rPr lang="en-US">
                <a:latin typeface="Segoe UI"/>
              </a:rPr>
              <a:t>District forms will be reviewed as part of DESE’s monitoring activities.</a:t>
            </a:r>
          </a:p>
        </p:txBody>
      </p:sp>
      <p:sp>
        <p:nvSpPr>
          <p:cNvPr id="21" name="Title 20">
            <a:extLst>
              <a:ext uri="{FF2B5EF4-FFF2-40B4-BE49-F238E27FC236}">
                <a16:creationId xmlns:a16="http://schemas.microsoft.com/office/drawing/2014/main" id="{524DC9F2-8446-3F0C-CF43-D259BD0667F6}"/>
              </a:ext>
            </a:extLst>
          </p:cNvPr>
          <p:cNvSpPr>
            <a:spLocks noGrp="1"/>
          </p:cNvSpPr>
          <p:nvPr>
            <p:ph type="title"/>
          </p:nvPr>
        </p:nvSpPr>
        <p:spPr/>
        <p:txBody>
          <a:bodyPr/>
          <a:lstStyle/>
          <a:p>
            <a:pPr algn="ctr"/>
            <a:r>
              <a:rPr lang="en-US" b="1">
                <a:latin typeface="Segoe UI"/>
                <a:cs typeface="Arial"/>
              </a:rPr>
              <a:t>IEP Forms and Requirements</a:t>
            </a:r>
          </a:p>
        </p:txBody>
      </p:sp>
    </p:spTree>
    <p:extLst>
      <p:ext uri="{BB962C8B-B14F-4D97-AF65-F5344CB8AC3E}">
        <p14:creationId xmlns:p14="http://schemas.microsoft.com/office/powerpoint/2010/main" val="1034569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2B909C-29A7-B519-6C09-56820E0957C9}"/>
              </a:ext>
            </a:extLst>
          </p:cNvPr>
          <p:cNvSpPr>
            <a:spLocks noGrp="1"/>
          </p:cNvSpPr>
          <p:nvPr>
            <p:ph idx="1"/>
          </p:nvPr>
        </p:nvSpPr>
        <p:spPr>
          <a:xfrm>
            <a:off x="838200" y="1967024"/>
            <a:ext cx="10515600" cy="4172520"/>
          </a:xfrm>
        </p:spPr>
        <p:txBody>
          <a:bodyPr vert="horz" lIns="91440" tIns="45720" rIns="91440" bIns="45720" rtlCol="0" anchor="t">
            <a:normAutofit lnSpcReduction="10000"/>
          </a:bodyPr>
          <a:lstStyle/>
          <a:p>
            <a:r>
              <a:rPr lang="en-US" b="1">
                <a:latin typeface="Segoe UI"/>
                <a:cs typeface="Arial"/>
              </a:rPr>
              <a:t>Eligibility: </a:t>
            </a:r>
            <a:r>
              <a:rPr lang="en-US" b="0" i="0">
                <a:solidFill>
                  <a:srgbClr val="212529"/>
                </a:solidFill>
                <a:effectLst/>
                <a:latin typeface="Segoe UI"/>
                <a:cs typeface="Arial"/>
              </a:rPr>
              <a:t>Grant funds are available to public schools, charter schools, education collaboratives and approved special education schools providing special education services for students with disabilities</a:t>
            </a:r>
          </a:p>
          <a:p>
            <a:r>
              <a:rPr lang="en-US" b="1">
                <a:solidFill>
                  <a:srgbClr val="212529"/>
                </a:solidFill>
                <a:latin typeface="Segoe UI"/>
                <a:cs typeface="Arial"/>
              </a:rPr>
              <a:t>Funding: </a:t>
            </a:r>
            <a:r>
              <a:rPr lang="en-US" b="0" i="0">
                <a:solidFill>
                  <a:srgbClr val="212529"/>
                </a:solidFill>
                <a:effectLst/>
                <a:latin typeface="Segoe UI"/>
                <a:cs typeface="Arial"/>
              </a:rPr>
              <a:t>Grantees are eligible for funding based on the number of Students With Disabilities (SWDs) enrolled</a:t>
            </a:r>
            <a:endParaRPr lang="en-US">
              <a:solidFill>
                <a:srgbClr val="212529"/>
              </a:solidFill>
              <a:latin typeface="Segoe UI"/>
              <a:cs typeface="Arial"/>
            </a:endParaRPr>
          </a:p>
          <a:p>
            <a:pPr algn="l"/>
            <a:r>
              <a:rPr lang="en-US" b="1">
                <a:solidFill>
                  <a:srgbClr val="212529"/>
                </a:solidFill>
                <a:latin typeface="Segoe UI"/>
                <a:cs typeface="Arial"/>
              </a:rPr>
              <a:t>Use of Funds: </a:t>
            </a:r>
            <a:r>
              <a:rPr lang="en-US" b="0" i="0">
                <a:solidFill>
                  <a:srgbClr val="212529"/>
                </a:solidFill>
                <a:effectLst/>
                <a:latin typeface="Segoe UI"/>
                <a:cs typeface="Arial"/>
              </a:rPr>
              <a:t>Grant funds are to be used to implement IEP Improvement Project, with a strong emphasis on transitioning to utilization of the newly revised forms and processes. </a:t>
            </a:r>
          </a:p>
          <a:p>
            <a:pPr algn="l"/>
            <a:r>
              <a:rPr lang="en-US" b="1">
                <a:solidFill>
                  <a:srgbClr val="212529"/>
                </a:solidFill>
                <a:latin typeface="Segoe UI"/>
                <a:cs typeface="Arial"/>
              </a:rPr>
              <a:t>Due Date: </a:t>
            </a:r>
            <a:r>
              <a:rPr lang="en-US" b="0" i="0">
                <a:solidFill>
                  <a:srgbClr val="212529"/>
                </a:solidFill>
                <a:effectLst/>
                <a:latin typeface="Segoe UI"/>
                <a:cs typeface="Arial"/>
              </a:rPr>
              <a:t>Friday, February 7, 2025</a:t>
            </a:r>
          </a:p>
          <a:p>
            <a:endParaRPr lang="en-US">
              <a:latin typeface="Segoe UI"/>
            </a:endParaRPr>
          </a:p>
        </p:txBody>
      </p:sp>
      <p:sp>
        <p:nvSpPr>
          <p:cNvPr id="3" name="Title 2">
            <a:extLst>
              <a:ext uri="{FF2B5EF4-FFF2-40B4-BE49-F238E27FC236}">
                <a16:creationId xmlns:a16="http://schemas.microsoft.com/office/drawing/2014/main" id="{D659450F-16D8-6A65-5E22-96BEF4083AD3}"/>
              </a:ext>
            </a:extLst>
          </p:cNvPr>
          <p:cNvSpPr>
            <a:spLocks noGrp="1"/>
          </p:cNvSpPr>
          <p:nvPr>
            <p:ph type="title"/>
          </p:nvPr>
        </p:nvSpPr>
        <p:spPr/>
        <p:txBody>
          <a:bodyPr/>
          <a:lstStyle/>
          <a:p>
            <a:pPr algn="ctr"/>
            <a:r>
              <a:rPr lang="en-US" b="1">
                <a:latin typeface="Segoe UI"/>
                <a:cs typeface="Arial"/>
                <a:hlinkClick r:id="rId3"/>
              </a:rPr>
              <a:t>FY2025 Fund Code 274</a:t>
            </a:r>
            <a:endParaRPr lang="en-US" b="1">
              <a:latin typeface="Segoe UI"/>
              <a:cs typeface="Arial"/>
            </a:endParaRPr>
          </a:p>
        </p:txBody>
      </p:sp>
    </p:spTree>
    <p:extLst>
      <p:ext uri="{BB962C8B-B14F-4D97-AF65-F5344CB8AC3E}">
        <p14:creationId xmlns:p14="http://schemas.microsoft.com/office/powerpoint/2010/main" val="1374514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1868806"/>
            <a:ext cx="10515600" cy="4354458"/>
          </a:xfrm>
        </p:spPr>
        <p:txBody>
          <a:bodyPr vert="horz" lIns="91440" tIns="45720" rIns="91440" bIns="45720" rtlCol="0" anchor="t">
            <a:normAutofit fontScale="92500"/>
          </a:bodyPr>
          <a:lstStyle/>
          <a:p>
            <a:pPr>
              <a:buFont typeface="Wingdings" panose="05000000000000000000" pitchFamily="2" charset="2"/>
              <a:buChar char="q"/>
            </a:pPr>
            <a:r>
              <a:rPr lang="en-US">
                <a:latin typeface="Segoe UI"/>
                <a:ea typeface="+mn-lt"/>
                <a:cs typeface="Arial"/>
              </a:rPr>
              <a:t> Regular Updates and Information</a:t>
            </a:r>
          </a:p>
          <a:p>
            <a:pPr lvl="1"/>
            <a:r>
              <a:rPr lang="en-US" sz="2800">
                <a:latin typeface="Segoe UI"/>
                <a:ea typeface="+mn-lt"/>
                <a:cs typeface="Arial"/>
                <a:hlinkClick r:id="rId3"/>
              </a:rPr>
              <a:t>Special Education Bulletin</a:t>
            </a:r>
            <a:endParaRPr lang="en-US" sz="2800">
              <a:latin typeface="Segoe UI"/>
              <a:ea typeface="+mn-lt"/>
              <a:cs typeface="Arial"/>
            </a:endParaRPr>
          </a:p>
          <a:p>
            <a:pPr lvl="1"/>
            <a:r>
              <a:rPr lang="en-US" sz="2800">
                <a:latin typeface="Segoe UI"/>
                <a:ea typeface="+mn-lt"/>
                <a:cs typeface="Arial"/>
                <a:hlinkClick r:id="rId4"/>
              </a:rPr>
              <a:t>Special Education Website (Announcements)</a:t>
            </a:r>
            <a:endParaRPr lang="en-US" sz="2800">
              <a:latin typeface="Segoe UI"/>
              <a:ea typeface="+mn-lt"/>
              <a:cs typeface="Arial"/>
            </a:endParaRPr>
          </a:p>
          <a:p>
            <a:pPr>
              <a:buFont typeface="Wingdings" panose="05000000000000000000" pitchFamily="2" charset="2"/>
              <a:buChar char="q"/>
            </a:pPr>
            <a:r>
              <a:rPr lang="en-US">
                <a:latin typeface="Segoe UI"/>
                <a:ea typeface="+mn-lt"/>
                <a:cs typeface="Arial"/>
              </a:rPr>
              <a:t> Update Information in the </a:t>
            </a:r>
            <a:r>
              <a:rPr lang="en-US">
                <a:latin typeface="Segoe UI"/>
                <a:ea typeface="+mn-lt"/>
                <a:cs typeface="Arial"/>
                <a:hlinkClick r:id="rId5"/>
              </a:rPr>
              <a:t>Directory Administration</a:t>
            </a:r>
            <a:endParaRPr lang="en-US">
              <a:latin typeface="Segoe UI"/>
              <a:ea typeface="+mn-lt"/>
              <a:cs typeface="Arial"/>
            </a:endParaRPr>
          </a:p>
          <a:p>
            <a:pPr lvl="1"/>
            <a:r>
              <a:rPr lang="en-US" sz="2800">
                <a:latin typeface="Segoe UI"/>
                <a:ea typeface="+mn-lt"/>
                <a:cs typeface="Arial"/>
              </a:rPr>
              <a:t>Special Education Leaders Meeting Invites and Memos</a:t>
            </a:r>
          </a:p>
          <a:p>
            <a:pPr>
              <a:buFont typeface="Wingdings" panose="05000000000000000000" pitchFamily="2" charset="2"/>
              <a:buChar char="q"/>
            </a:pPr>
            <a:r>
              <a:rPr lang="en-US">
                <a:latin typeface="Segoe UI"/>
                <a:ea typeface="+mn-lt"/>
                <a:cs typeface="Arial"/>
              </a:rPr>
              <a:t> Email Contacts</a:t>
            </a:r>
          </a:p>
          <a:p>
            <a:pPr lvl="1"/>
            <a:r>
              <a:rPr lang="en-US" sz="2800">
                <a:latin typeface="Segoe UI"/>
                <a:ea typeface="+mn-lt"/>
                <a:cs typeface="Arial"/>
                <a:hlinkClick r:id="rId6"/>
              </a:rPr>
              <a:t>specialeducation@mass.gov</a:t>
            </a:r>
            <a:r>
              <a:rPr lang="en-US" sz="2800">
                <a:latin typeface="Segoe UI"/>
                <a:ea typeface="+mn-lt"/>
                <a:cs typeface="Arial"/>
              </a:rPr>
              <a:t> (General Special Education Inquiries)</a:t>
            </a:r>
          </a:p>
          <a:p>
            <a:pPr lvl="1"/>
            <a:r>
              <a:rPr lang="en-US" sz="2800">
                <a:latin typeface="Segoe UI"/>
                <a:ea typeface="+mn-lt"/>
                <a:cs typeface="Arial"/>
                <a:hlinkClick r:id="rId7"/>
              </a:rPr>
              <a:t>IDEAfiscal@mass.gov</a:t>
            </a:r>
            <a:r>
              <a:rPr lang="en-US" sz="2800">
                <a:latin typeface="Segoe UI"/>
                <a:ea typeface="+mn-lt"/>
                <a:cs typeface="Arial"/>
              </a:rPr>
              <a:t> (IDEA Fiscal Inquiries)</a:t>
            </a:r>
          </a:p>
          <a:p>
            <a:pPr lvl="1"/>
            <a:r>
              <a:rPr lang="en-US" sz="2800">
                <a:latin typeface="Segoe UI"/>
                <a:ea typeface="+mn-lt"/>
                <a:cs typeface="Arial"/>
                <a:hlinkClick r:id="rId8"/>
              </a:rPr>
              <a:t>IDEAdata@mass.gov</a:t>
            </a:r>
            <a:r>
              <a:rPr lang="en-US" sz="2800">
                <a:latin typeface="Segoe UI"/>
                <a:ea typeface="+mn-lt"/>
                <a:cs typeface="Arial"/>
              </a:rPr>
              <a:t> (IDEA Data Inquiries- Special Education or SPP/APR Data)</a:t>
            </a:r>
          </a:p>
          <a:p>
            <a:pPr marL="457200" lvl="1" indent="0">
              <a:buNone/>
            </a:pPr>
            <a:endParaRPr lang="en-US" sz="2800">
              <a:latin typeface="Segoe UI"/>
              <a:ea typeface="+mn-lt"/>
              <a:cs typeface="Arial"/>
            </a:endParaRPr>
          </a:p>
          <a:p>
            <a:pPr lvl="1"/>
            <a:endParaRPr lang="en-US" sz="2800">
              <a:latin typeface="Segoe UI"/>
              <a:ea typeface="+mn-lt"/>
              <a:cs typeface="Arial"/>
            </a:endParaRPr>
          </a:p>
          <a:p>
            <a:pPr>
              <a:buFont typeface="Wingdings" panose="05000000000000000000" pitchFamily="2" charset="2"/>
              <a:buChar char="q"/>
            </a:pPr>
            <a:endParaRPr lang="en-US" sz="2400">
              <a:latin typeface="Segoe UI"/>
              <a:ea typeface="+mn-lt"/>
              <a:cs typeface="Arial"/>
            </a:endParaRPr>
          </a:p>
        </p:txBody>
      </p:sp>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r>
              <a:rPr lang="en-US" b="1">
                <a:latin typeface="Segoe UI"/>
                <a:cs typeface="Arial"/>
              </a:rPr>
              <a:t>Information for Special Education Leaders</a:t>
            </a:r>
            <a:endParaRPr lang="en-US" b="1">
              <a:latin typeface="Segoe UI"/>
              <a:ea typeface="Calibri"/>
              <a:cs typeface="Arial"/>
            </a:endParaRPr>
          </a:p>
        </p:txBody>
      </p:sp>
    </p:spTree>
    <p:extLst>
      <p:ext uri="{BB962C8B-B14F-4D97-AF65-F5344CB8AC3E}">
        <p14:creationId xmlns:p14="http://schemas.microsoft.com/office/powerpoint/2010/main" val="3876800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713678" y="446050"/>
            <a:ext cx="10515600" cy="1202820"/>
          </a:xfrm>
        </p:spPr>
        <p:txBody>
          <a:bodyPr vert="horz" lIns="91440" tIns="45720" rIns="91440" bIns="45720" rtlCol="0" anchor="ctr">
            <a:noAutofit/>
          </a:bodyPr>
          <a:lstStyle/>
          <a:p>
            <a:pPr algn="ctr"/>
            <a:r>
              <a:rPr lang="en-US" b="1">
                <a:latin typeface="Segoe UI"/>
                <a:cs typeface="Segoe UI"/>
              </a:rPr>
              <a:t>Special Education</a:t>
            </a:r>
            <a:r>
              <a:rPr lang="en-US" b="1" kern="1200">
                <a:effectLst/>
                <a:latin typeface="Segoe UI"/>
                <a:cs typeface="Segoe UI"/>
              </a:rPr>
              <a:t> Leaders Meetings</a:t>
            </a:r>
            <a:br>
              <a:rPr lang="en-US" b="1" kern="1200">
                <a:effectLst/>
                <a:latin typeface="Segoe UI"/>
                <a:cs typeface="+mj-cs"/>
              </a:rPr>
            </a:br>
            <a:r>
              <a:rPr lang="en-US" b="1">
                <a:effectLst/>
                <a:latin typeface="Segoe UI"/>
                <a:cs typeface="Arial"/>
              </a:rPr>
              <a:t>2024-2025 </a:t>
            </a:r>
            <a:endParaRPr lang="en-US" kern="1200">
              <a:latin typeface="Segoe UI"/>
              <a:cs typeface="Arial"/>
            </a:endParaRPr>
          </a:p>
        </p:txBody>
      </p:sp>
      <p:sp>
        <p:nvSpPr>
          <p:cNvPr id="5" name="TextBox 4">
            <a:extLst>
              <a:ext uri="{FF2B5EF4-FFF2-40B4-BE49-F238E27FC236}">
                <a16:creationId xmlns:a16="http://schemas.microsoft.com/office/drawing/2014/main" id="{15D72FAE-E9D9-4998-955B-CDF724199E15}"/>
              </a:ext>
            </a:extLst>
          </p:cNvPr>
          <p:cNvSpPr txBox="1"/>
          <p:nvPr/>
        </p:nvSpPr>
        <p:spPr>
          <a:xfrm>
            <a:off x="441064" y="2129883"/>
            <a:ext cx="10877424" cy="4410766"/>
          </a:xfrm>
          <a:prstGeom prst="rect">
            <a:avLst/>
          </a:prstGeom>
        </p:spPr>
        <p:txBody>
          <a:bodyPr vert="horz" lIns="91440" tIns="45720" rIns="91440" bIns="45720" rtlCol="0" anchor="ctr">
            <a:normAutofit/>
          </a:bodyPr>
          <a:lstStyle/>
          <a:p>
            <a:pPr marL="0" lvl="1" algn="ctr">
              <a:lnSpc>
                <a:spcPct val="90000"/>
              </a:lnSpc>
              <a:spcAft>
                <a:spcPts val="600"/>
              </a:spcAft>
            </a:pPr>
            <a:endParaRPr lang="en-US" sz="2400">
              <a:latin typeface="Segoe UI"/>
              <a:ea typeface="Calibri"/>
              <a:cs typeface="Calibri"/>
            </a:endParaRPr>
          </a:p>
          <a:p>
            <a:pPr marL="0" lvl="1" algn="ctr">
              <a:lnSpc>
                <a:spcPct val="90000"/>
              </a:lnSpc>
              <a:spcAft>
                <a:spcPts val="600"/>
              </a:spcAft>
            </a:pPr>
            <a:r>
              <a:rPr lang="en-US" sz="2400">
                <a:latin typeface="Segoe UI"/>
                <a:cs typeface="Segoe UI"/>
              </a:rPr>
              <a:t>February 14, 2025 		</a:t>
            </a:r>
            <a:r>
              <a:rPr lang="en-US" sz="2400">
                <a:effectLst/>
                <a:latin typeface="Segoe UI"/>
                <a:cs typeface="Segoe UI"/>
              </a:rPr>
              <a:t>11:00-12:00</a:t>
            </a:r>
            <a:endParaRPr lang="en-US" sz="2400">
              <a:latin typeface="Segoe UI"/>
              <a:ea typeface="Calibri"/>
              <a:cs typeface="Segoe UI"/>
            </a:endParaRPr>
          </a:p>
          <a:p>
            <a:pPr marL="0" lvl="1" algn="ctr">
              <a:lnSpc>
                <a:spcPct val="90000"/>
              </a:lnSpc>
              <a:spcAft>
                <a:spcPts val="600"/>
              </a:spcAft>
            </a:pPr>
            <a:r>
              <a:rPr lang="en-US" sz="2400">
                <a:latin typeface="Segoe UI"/>
                <a:cs typeface="Segoe UI"/>
              </a:rPr>
              <a:t>March 14, 2025 		</a:t>
            </a:r>
            <a:r>
              <a:rPr lang="en-US" sz="2400">
                <a:effectLst/>
                <a:latin typeface="Segoe UI"/>
                <a:cs typeface="Segoe UI"/>
              </a:rPr>
              <a:t>11:00-12:00</a:t>
            </a:r>
            <a:endParaRPr lang="en-US" sz="2400">
              <a:latin typeface="Segoe UI"/>
              <a:ea typeface="Calibri"/>
              <a:cs typeface="Segoe UI"/>
            </a:endParaRPr>
          </a:p>
          <a:p>
            <a:pPr marL="0" marR="0" lvl="1" indent="0" algn="ctr">
              <a:lnSpc>
                <a:spcPct val="90000"/>
              </a:lnSpc>
              <a:spcBef>
                <a:spcPts val="0"/>
              </a:spcBef>
              <a:spcAft>
                <a:spcPts val="600"/>
              </a:spcAft>
              <a:buNone/>
            </a:pPr>
            <a:r>
              <a:rPr lang="en-US" sz="2400">
                <a:latin typeface="Segoe UI"/>
                <a:cs typeface="Segoe UI"/>
              </a:rPr>
              <a:t>April 18, 2025		</a:t>
            </a:r>
            <a:r>
              <a:rPr lang="en-US" sz="2400">
                <a:effectLst/>
                <a:latin typeface="Segoe UI"/>
                <a:cs typeface="Segoe UI"/>
              </a:rPr>
              <a:t>11:00-12:00</a:t>
            </a:r>
            <a:endParaRPr lang="en-US" sz="2400">
              <a:effectLst/>
              <a:latin typeface="Segoe UI"/>
              <a:ea typeface="Calibri"/>
              <a:cs typeface="Segoe UI"/>
            </a:endParaRPr>
          </a:p>
          <a:p>
            <a:pPr marL="0" lvl="1" algn="ctr">
              <a:lnSpc>
                <a:spcPct val="90000"/>
              </a:lnSpc>
              <a:spcAft>
                <a:spcPts val="600"/>
              </a:spcAft>
            </a:pPr>
            <a:r>
              <a:rPr lang="en-US" sz="2400">
                <a:latin typeface="Segoe UI"/>
                <a:cs typeface="Segoe UI"/>
              </a:rPr>
              <a:t>May 16, 2025 		</a:t>
            </a:r>
            <a:r>
              <a:rPr lang="en-US" sz="2400">
                <a:effectLst/>
                <a:latin typeface="Segoe UI"/>
                <a:cs typeface="Segoe UI"/>
              </a:rPr>
              <a:t>11:00-12:00</a:t>
            </a:r>
            <a:endParaRPr lang="en-US" sz="2400">
              <a:latin typeface="Segoe UI"/>
              <a:ea typeface="Calibri"/>
              <a:cs typeface="Segoe UI"/>
            </a:endParaRPr>
          </a:p>
          <a:p>
            <a:pPr marL="0" lvl="1" algn="ctr">
              <a:lnSpc>
                <a:spcPct val="90000"/>
              </a:lnSpc>
              <a:spcAft>
                <a:spcPts val="600"/>
              </a:spcAft>
            </a:pPr>
            <a:r>
              <a:rPr lang="en-US" sz="2400">
                <a:latin typeface="Segoe UI"/>
                <a:cs typeface="Segoe UI"/>
              </a:rPr>
              <a:t>June 13, 2025 		</a:t>
            </a:r>
            <a:r>
              <a:rPr lang="en-US" sz="2400">
                <a:effectLst/>
                <a:latin typeface="Segoe UI"/>
                <a:cs typeface="Segoe UI"/>
              </a:rPr>
              <a:t>11:00-12:00</a:t>
            </a:r>
          </a:p>
          <a:p>
            <a:pPr marL="0" lvl="1">
              <a:lnSpc>
                <a:spcPct val="90000"/>
              </a:lnSpc>
              <a:spcAft>
                <a:spcPts val="600"/>
              </a:spcAft>
            </a:pPr>
            <a:endParaRPr lang="en-US" sz="2000">
              <a:latin typeface="Segoe UI"/>
              <a:cs typeface="Segoe UI"/>
            </a:endParaRPr>
          </a:p>
        </p:txBody>
      </p:sp>
    </p:spTree>
    <p:extLst>
      <p:ext uri="{BB962C8B-B14F-4D97-AF65-F5344CB8AC3E}">
        <p14:creationId xmlns:p14="http://schemas.microsoft.com/office/powerpoint/2010/main" val="3967293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79BEB9-8238-7BCC-6CD0-FFF3E1EE1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3657D-3FA5-F9A1-C86C-550C122356FD}"/>
              </a:ext>
            </a:extLst>
          </p:cNvPr>
          <p:cNvSpPr>
            <a:spLocks noGrp="1"/>
          </p:cNvSpPr>
          <p:nvPr>
            <p:ph type="title"/>
          </p:nvPr>
        </p:nvSpPr>
        <p:spPr>
          <a:xfrm>
            <a:off x="4744725" y="2400350"/>
            <a:ext cx="2398381" cy="1282907"/>
          </a:xfrm>
        </p:spPr>
        <p:txBody>
          <a:bodyPr vert="horz" lIns="91440" tIns="45720" rIns="91440" bIns="45720" rtlCol="0" anchor="t">
            <a:normAutofit fontScale="90000"/>
          </a:bodyPr>
          <a:lstStyle/>
          <a:p>
            <a:pPr algn="r"/>
            <a:r>
              <a:rPr lang="en-US" sz="8000" b="1" kern="1200">
                <a:solidFill>
                  <a:schemeClr val="accent1"/>
                </a:solidFill>
                <a:latin typeface="Segoe UI"/>
                <a:cs typeface="Segoe UI"/>
              </a:rPr>
              <a:t>Q&amp;</a:t>
            </a:r>
            <a:r>
              <a:rPr lang="en-US" sz="8000" b="1">
                <a:solidFill>
                  <a:schemeClr val="accent1"/>
                </a:solidFill>
                <a:latin typeface="Segoe UI"/>
                <a:cs typeface="Segoe UI"/>
              </a:rPr>
              <a:t>A</a:t>
            </a:r>
            <a:endParaRPr lang="en-US" sz="8000" b="1" kern="1200">
              <a:solidFill>
                <a:schemeClr val="accent1"/>
              </a:solidFill>
              <a:latin typeface="Segoe UI"/>
              <a:ea typeface="Calibri Light"/>
              <a:cs typeface="Segoe UI"/>
            </a:endParaRPr>
          </a:p>
        </p:txBody>
      </p:sp>
    </p:spTree>
    <p:extLst>
      <p:ext uri="{BB962C8B-B14F-4D97-AF65-F5344CB8AC3E}">
        <p14:creationId xmlns:p14="http://schemas.microsoft.com/office/powerpoint/2010/main" val="300299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8 key components of General Supervision">
            <a:extLst>
              <a:ext uri="{FF2B5EF4-FFF2-40B4-BE49-F238E27FC236}">
                <a16:creationId xmlns:a16="http://schemas.microsoft.com/office/drawing/2014/main" id="{042D605E-BB70-B627-9415-3E3387ADEFE7}"/>
              </a:ext>
            </a:extLst>
          </p:cNvPr>
          <p:cNvPicPr>
            <a:picLocks noChangeAspect="1"/>
          </p:cNvPicPr>
          <p:nvPr/>
        </p:nvPicPr>
        <p:blipFill>
          <a:blip r:embed="rId2"/>
          <a:stretch>
            <a:fillRect/>
          </a:stretch>
        </p:blipFill>
        <p:spPr>
          <a:xfrm>
            <a:off x="588409" y="1548813"/>
            <a:ext cx="10943615" cy="4205976"/>
          </a:xfrm>
          <a:prstGeom prst="rect">
            <a:avLst/>
          </a:prstGeom>
        </p:spPr>
      </p:pic>
      <p:sp>
        <p:nvSpPr>
          <p:cNvPr id="3" name="Title 2">
            <a:extLst>
              <a:ext uri="{FF2B5EF4-FFF2-40B4-BE49-F238E27FC236}">
                <a16:creationId xmlns:a16="http://schemas.microsoft.com/office/drawing/2014/main" id="{715E7185-874A-1CDA-3580-F76ABBB3F98F}"/>
              </a:ext>
            </a:extLst>
          </p:cNvPr>
          <p:cNvSpPr txBox="1">
            <a:spLocks noGrp="1"/>
          </p:cNvSpPr>
          <p:nvPr>
            <p:ph type="title" idx="4294967295"/>
          </p:nvPr>
        </p:nvSpPr>
        <p:spPr>
          <a:xfrm>
            <a:off x="1053829" y="421532"/>
            <a:ext cx="997085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accent6"/>
                </a:solidFill>
                <a:effectLst/>
                <a:uLnTx/>
                <a:uFillTx/>
                <a:latin typeface="Segoe UI"/>
                <a:ea typeface="+mn-lt"/>
                <a:cs typeface="+mn-lt"/>
              </a:rPr>
              <a:t>Components of General Supervision</a:t>
            </a:r>
            <a:endParaRPr kumimoji="0" lang="en-US" sz="4400" b="1" i="0" u="none" strike="noStrike" kern="1200" cap="none" spc="0" normalizeH="0" baseline="0" noProof="0">
              <a:ln>
                <a:noFill/>
              </a:ln>
              <a:solidFill>
                <a:schemeClr val="accent6"/>
              </a:solidFill>
              <a:effectLst/>
              <a:uLnTx/>
              <a:uFillTx/>
              <a:latin typeface="Segoe UI"/>
              <a:ea typeface="+mn-ea"/>
              <a:cs typeface="+mn-cs"/>
            </a:endParaRPr>
          </a:p>
        </p:txBody>
      </p:sp>
    </p:spTree>
    <p:extLst>
      <p:ext uri="{BB962C8B-B14F-4D97-AF65-F5344CB8AC3E}">
        <p14:creationId xmlns:p14="http://schemas.microsoft.com/office/powerpoint/2010/main" val="245581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Autofit/>
          </a:bodyPr>
          <a:lstStyle/>
          <a:p>
            <a:pPr algn="ctr"/>
            <a:r>
              <a:rPr lang="en-US" sz="3600" b="1">
                <a:latin typeface="Segoe UI"/>
                <a:cs typeface="Arial"/>
              </a:rPr>
              <a:t>Special Education Priorities</a:t>
            </a:r>
            <a:br>
              <a:rPr lang="en-US" sz="3600" b="1">
                <a:latin typeface="Segoe UI"/>
                <a:cs typeface="Arial"/>
              </a:rPr>
            </a:br>
            <a:r>
              <a:rPr lang="en-US" sz="3600" b="1">
                <a:latin typeface="Segoe UI"/>
                <a:cs typeface="Arial"/>
              </a:rPr>
              <a:t>2024-2025</a:t>
            </a:r>
            <a:endParaRPr lang="en-US" sz="3600" b="1">
              <a:latin typeface="Segoe UI"/>
            </a:endParaRP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3068925614"/>
              </p:ext>
            </p:extLst>
          </p:nvPr>
        </p:nvGraphicFramePr>
        <p:xfrm>
          <a:off x="838200" y="2051277"/>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02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8AD8AB-3CEF-E968-CE5A-51E9AC68ABB6}"/>
              </a:ext>
            </a:extLst>
          </p:cNvPr>
          <p:cNvSpPr>
            <a:spLocks noGrp="1"/>
          </p:cNvSpPr>
          <p:nvPr>
            <p:ph idx="1"/>
          </p:nvPr>
        </p:nvSpPr>
        <p:spPr>
          <a:xfrm>
            <a:off x="418011" y="2090056"/>
            <a:ext cx="11286309" cy="4676503"/>
          </a:xfrm>
        </p:spPr>
        <p:txBody>
          <a:bodyPr vert="horz" lIns="91440" tIns="45720" rIns="91440" bIns="45720" rtlCol="0" anchor="t">
            <a:noAutofit/>
          </a:bodyPr>
          <a:lstStyle/>
          <a:p>
            <a:pPr marL="0" marR="0"/>
            <a:r>
              <a:rPr lang="en-US" sz="2600">
                <a:solidFill>
                  <a:srgbClr val="000000"/>
                </a:solidFill>
                <a:latin typeface="Arial"/>
                <a:ea typeface="Aptos" panose="020B0004020202020204" pitchFamily="34" charset="0"/>
                <a:cs typeface="Arial"/>
              </a:rPr>
              <a:t>C</a:t>
            </a:r>
            <a:r>
              <a:rPr lang="en-US" sz="2600">
                <a:solidFill>
                  <a:srgbClr val="000000"/>
                </a:solidFill>
                <a:effectLst/>
                <a:latin typeface="Arial"/>
                <a:ea typeface="Aptos" panose="020B0004020202020204" pitchFamily="34" charset="0"/>
                <a:cs typeface="Arial"/>
              </a:rPr>
              <a:t>ollective responsibility to </a:t>
            </a:r>
            <a:r>
              <a:rPr lang="en-US" sz="2600" b="1">
                <a:solidFill>
                  <a:srgbClr val="000000"/>
                </a:solidFill>
                <a:effectLst/>
                <a:latin typeface="Arial"/>
                <a:ea typeface="Aptos" panose="020B0004020202020204" pitchFamily="34" charset="0"/>
                <a:cs typeface="Arial"/>
              </a:rPr>
              <a:t>ensure that all children are educated in learning environments that are safe, supportive, and responsive to their needs</a:t>
            </a:r>
            <a:endParaRPr lang="en-US" sz="2600">
              <a:solidFill>
                <a:srgbClr val="000000"/>
              </a:solidFill>
              <a:effectLst/>
              <a:latin typeface="Arial"/>
              <a:ea typeface="Aptos" panose="020B0004020202020204" pitchFamily="34" charset="0"/>
              <a:cs typeface="Arial"/>
            </a:endParaRPr>
          </a:p>
          <a:p>
            <a:pPr marL="0" marR="0"/>
            <a:r>
              <a:rPr lang="en-US" sz="2600">
                <a:solidFill>
                  <a:srgbClr val="000000"/>
                </a:solidFill>
                <a:latin typeface="Arial"/>
                <a:ea typeface="Aptos" panose="020B0004020202020204" pitchFamily="34" charset="0"/>
                <a:cs typeface="Arial"/>
              </a:rPr>
              <a:t>M</a:t>
            </a:r>
            <a:r>
              <a:rPr lang="en-US" sz="2600">
                <a:solidFill>
                  <a:srgbClr val="000000"/>
                </a:solidFill>
                <a:effectLst/>
                <a:latin typeface="Arial"/>
                <a:ea typeface="Aptos" panose="020B0004020202020204" pitchFamily="34" charset="0"/>
                <a:cs typeface="Arial"/>
              </a:rPr>
              <a:t>ore than 50,000 public school students were restrained or secluded in public schools during the 2020-2021 school year</a:t>
            </a:r>
          </a:p>
          <a:p>
            <a:pPr marL="0" marR="0"/>
            <a:r>
              <a:rPr lang="en-US" sz="2600">
                <a:solidFill>
                  <a:srgbClr val="000000"/>
                </a:solidFill>
                <a:latin typeface="Arial"/>
                <a:ea typeface="Aptos" panose="020B0004020202020204" pitchFamily="34" charset="0"/>
                <a:cs typeface="Arial"/>
              </a:rPr>
              <a:t>A</a:t>
            </a:r>
            <a:r>
              <a:rPr lang="en-US" sz="2600">
                <a:solidFill>
                  <a:srgbClr val="000000"/>
                </a:solidFill>
                <a:effectLst/>
                <a:latin typeface="Arial"/>
                <a:ea typeface="Aptos" panose="020B0004020202020204" pitchFamily="34" charset="0"/>
                <a:cs typeface="Arial"/>
              </a:rPr>
              <a:t>lign practices to ensure all children are educated in </a:t>
            </a:r>
            <a:r>
              <a:rPr lang="en-US" sz="2600" b="1">
                <a:solidFill>
                  <a:srgbClr val="000000"/>
                </a:solidFill>
                <a:effectLst/>
                <a:latin typeface="Arial"/>
                <a:ea typeface="Aptos" panose="020B0004020202020204" pitchFamily="34" charset="0"/>
                <a:cs typeface="Arial"/>
              </a:rPr>
              <a:t>learning environments that are safe, supportive, and responsive to their unique needs</a:t>
            </a:r>
            <a:endParaRPr lang="en-US" sz="2600">
              <a:solidFill>
                <a:srgbClr val="000000"/>
              </a:solidFill>
              <a:effectLst/>
              <a:latin typeface="Arial"/>
              <a:ea typeface="Aptos" panose="020B0004020202020204" pitchFamily="34" charset="0"/>
              <a:cs typeface="Arial"/>
            </a:endParaRPr>
          </a:p>
          <a:p>
            <a:pPr marL="0" marR="0"/>
            <a:r>
              <a:rPr lang="en-US" sz="2600">
                <a:solidFill>
                  <a:srgbClr val="000000"/>
                </a:solidFill>
                <a:latin typeface="Arial"/>
                <a:ea typeface="Aptos" panose="020B0004020202020204" pitchFamily="34" charset="0"/>
                <a:cs typeface="Arial"/>
              </a:rPr>
              <a:t>O</a:t>
            </a:r>
            <a:r>
              <a:rPr lang="en-US" sz="2600">
                <a:solidFill>
                  <a:srgbClr val="000000"/>
                </a:solidFill>
                <a:effectLst/>
                <a:latin typeface="Arial"/>
                <a:ea typeface="Aptos" panose="020B0004020202020204" pitchFamily="34" charset="0"/>
                <a:cs typeface="Arial"/>
              </a:rPr>
              <a:t>pportunities for educators to learn about and </a:t>
            </a:r>
            <a:r>
              <a:rPr lang="en-US" sz="2600" b="1">
                <a:solidFill>
                  <a:srgbClr val="000000"/>
                </a:solidFill>
                <a:effectLst/>
                <a:latin typeface="Arial"/>
                <a:ea typeface="Aptos" panose="020B0004020202020204" pitchFamily="34" charset="0"/>
                <a:cs typeface="Arial"/>
              </a:rPr>
              <a:t>implement positive, proactive practices in schools and early childhood programs</a:t>
            </a:r>
            <a:r>
              <a:rPr lang="en-US" sz="2600">
                <a:solidFill>
                  <a:srgbClr val="000000"/>
                </a:solidFill>
                <a:effectLst/>
                <a:latin typeface="Arial"/>
                <a:ea typeface="Aptos" panose="020B0004020202020204" pitchFamily="34" charset="0"/>
                <a:cs typeface="Arial"/>
              </a:rPr>
              <a:t> and how to </a:t>
            </a:r>
            <a:r>
              <a:rPr lang="en-US" sz="2600" b="1">
                <a:solidFill>
                  <a:srgbClr val="000000"/>
                </a:solidFill>
                <a:effectLst/>
                <a:latin typeface="Arial"/>
                <a:ea typeface="Aptos" panose="020B0004020202020204" pitchFamily="34" charset="0"/>
                <a:cs typeface="Arial"/>
              </a:rPr>
              <a:t>effectively support and respond to students’ behavioral needs</a:t>
            </a:r>
            <a:endParaRPr lang="en-US" sz="2600">
              <a:solidFill>
                <a:srgbClr val="000000"/>
              </a:solidFill>
              <a:effectLst/>
              <a:latin typeface="Arial"/>
              <a:ea typeface="Aptos" panose="020B0004020202020204" pitchFamily="34" charset="0"/>
              <a:cs typeface="Arial"/>
            </a:endParaRPr>
          </a:p>
        </p:txBody>
      </p:sp>
      <p:sp>
        <p:nvSpPr>
          <p:cNvPr id="3" name="Title 2">
            <a:extLst>
              <a:ext uri="{FF2B5EF4-FFF2-40B4-BE49-F238E27FC236}">
                <a16:creationId xmlns:a16="http://schemas.microsoft.com/office/drawing/2014/main" id="{7F2378FE-457B-80B8-991F-BFF86CA3E094}"/>
              </a:ext>
            </a:extLst>
          </p:cNvPr>
          <p:cNvSpPr>
            <a:spLocks noGrp="1"/>
          </p:cNvSpPr>
          <p:nvPr>
            <p:ph type="title"/>
          </p:nvPr>
        </p:nvSpPr>
        <p:spPr/>
        <p:txBody>
          <a:bodyPr>
            <a:normAutofit fontScale="90000"/>
          </a:bodyPr>
          <a:lstStyle/>
          <a:p>
            <a:pPr algn="l"/>
            <a:r>
              <a:rPr lang="en-US" b="0" i="0" u="none" strike="noStrike">
                <a:effectLst/>
                <a:latin typeface="var(--global-heading-font-family)"/>
                <a:hlinkClick r:id="rId3"/>
              </a:rPr>
              <a:t>Secretary Cardona Letter on Restraints and Seclusion in Schools. January 8, 2025</a:t>
            </a:r>
            <a:endParaRPr lang="en-US" b="0" i="0">
              <a:effectLst/>
              <a:latin typeface="var(--global-heading-font-family)"/>
            </a:endParaRPr>
          </a:p>
        </p:txBody>
      </p:sp>
    </p:spTree>
    <p:extLst>
      <p:ext uri="{BB962C8B-B14F-4D97-AF65-F5344CB8AC3E}">
        <p14:creationId xmlns:p14="http://schemas.microsoft.com/office/powerpoint/2010/main" val="1211624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E36459-3EF3-5D66-3E5B-715E54FD0D90}"/>
              </a:ext>
            </a:extLst>
          </p:cNvPr>
          <p:cNvSpPr>
            <a:spLocks noGrp="1"/>
          </p:cNvSpPr>
          <p:nvPr>
            <p:ph idx="1"/>
          </p:nvPr>
        </p:nvSpPr>
        <p:spPr/>
        <p:txBody>
          <a:bodyPr vert="horz" lIns="91440" tIns="45720" rIns="91440" bIns="45720" rtlCol="0" anchor="t">
            <a:normAutofit lnSpcReduction="10000"/>
          </a:bodyPr>
          <a:lstStyle/>
          <a:p>
            <a:r>
              <a:rPr lang="en-US" sz="2800">
                <a:solidFill>
                  <a:srgbClr val="000000"/>
                </a:solidFill>
                <a:effectLst/>
                <a:latin typeface="Arial"/>
                <a:ea typeface="Aptos" panose="020B0004020202020204" pitchFamily="34" charset="0"/>
                <a:cs typeface="Arial"/>
              </a:rPr>
              <a:t>Using practices that </a:t>
            </a:r>
            <a:r>
              <a:rPr lang="en-US" sz="2800" b="1">
                <a:solidFill>
                  <a:srgbClr val="000000"/>
                </a:solidFill>
                <a:effectLst/>
                <a:latin typeface="Arial"/>
                <a:ea typeface="Aptos" panose="020B0004020202020204" pitchFamily="34" charset="0"/>
                <a:cs typeface="Arial"/>
              </a:rPr>
              <a:t>provide a behavioral framework </a:t>
            </a:r>
            <a:r>
              <a:rPr lang="en-US" sz="2800">
                <a:solidFill>
                  <a:srgbClr val="000000"/>
                </a:solidFill>
                <a:effectLst/>
                <a:latin typeface="Arial"/>
                <a:ea typeface="Aptos" panose="020B0004020202020204" pitchFamily="34" charset="0"/>
                <a:cs typeface="Arial"/>
              </a:rPr>
              <a:t>to support the social, emotional, physical, and mental health needs of students, including through </a:t>
            </a:r>
            <a:r>
              <a:rPr lang="en-US" sz="2800" b="1">
                <a:solidFill>
                  <a:srgbClr val="000000"/>
                </a:solidFill>
                <a:effectLst/>
                <a:latin typeface="Arial"/>
                <a:ea typeface="Aptos" panose="020B0004020202020204" pitchFamily="34" charset="0"/>
                <a:cs typeface="Arial"/>
              </a:rPr>
              <a:t>the use of </a:t>
            </a:r>
            <a:r>
              <a:rPr lang="en-US" b="1">
                <a:solidFill>
                  <a:srgbClr val="000000"/>
                </a:solidFill>
                <a:latin typeface="Arial"/>
                <a:ea typeface="Aptos" panose="020B0004020202020204" pitchFamily="34" charset="0"/>
                <a:cs typeface="Arial"/>
              </a:rPr>
              <a:t>multi-tiered </a:t>
            </a:r>
            <a:r>
              <a:rPr lang="en-US" sz="2800" b="1">
                <a:solidFill>
                  <a:srgbClr val="000000"/>
                </a:solidFill>
                <a:effectLst/>
                <a:latin typeface="Arial"/>
                <a:ea typeface="Aptos" panose="020B0004020202020204" pitchFamily="34" charset="0"/>
                <a:cs typeface="Arial"/>
              </a:rPr>
              <a:t>systems of supports </a:t>
            </a:r>
            <a:r>
              <a:rPr lang="en-US" sz="2800">
                <a:solidFill>
                  <a:srgbClr val="000000"/>
                </a:solidFill>
                <a:effectLst/>
                <a:latin typeface="Arial"/>
                <a:ea typeface="Aptos" panose="020B0004020202020204" pitchFamily="34" charset="0"/>
                <a:cs typeface="Arial"/>
              </a:rPr>
              <a:t>with </a:t>
            </a:r>
            <a:r>
              <a:rPr lang="en-US" sz="2800" b="1">
                <a:solidFill>
                  <a:srgbClr val="000000"/>
                </a:solidFill>
                <a:effectLst/>
                <a:latin typeface="Arial"/>
                <a:ea typeface="Aptos" panose="020B0004020202020204" pitchFamily="34" charset="0"/>
                <a:cs typeface="Arial"/>
              </a:rPr>
              <a:t>individualized, targeted, and effective interventions </a:t>
            </a:r>
            <a:r>
              <a:rPr lang="en-US" sz="2800">
                <a:solidFill>
                  <a:srgbClr val="000000"/>
                </a:solidFill>
                <a:effectLst/>
                <a:latin typeface="Arial"/>
                <a:ea typeface="Aptos" panose="020B0004020202020204" pitchFamily="34" charset="0"/>
                <a:cs typeface="Arial"/>
              </a:rPr>
              <a:t>for high-need students</a:t>
            </a:r>
          </a:p>
          <a:p>
            <a:r>
              <a:rPr lang="en-US">
                <a:solidFill>
                  <a:srgbClr val="000000"/>
                </a:solidFill>
                <a:latin typeface="Arial"/>
                <a:ea typeface="Aptos" panose="020B0004020202020204" pitchFamily="34" charset="0"/>
                <a:cs typeface="Arial"/>
              </a:rPr>
              <a:t>E</a:t>
            </a:r>
            <a:r>
              <a:rPr lang="en-US" sz="2800">
                <a:solidFill>
                  <a:srgbClr val="000000"/>
                </a:solidFill>
                <a:effectLst/>
                <a:latin typeface="Arial"/>
                <a:ea typeface="Aptos" panose="020B0004020202020204" pitchFamily="34" charset="0"/>
                <a:cs typeface="Arial"/>
              </a:rPr>
              <a:t>vidence-based practices</a:t>
            </a:r>
            <a:r>
              <a:rPr lang="en-US" sz="2800" baseline="30000">
                <a:solidFill>
                  <a:srgbClr val="000000"/>
                </a:solidFill>
                <a:latin typeface="Arial"/>
                <a:ea typeface="Aptos" panose="020B0004020202020204" pitchFamily="34" charset="0"/>
                <a:cs typeface="Arial"/>
              </a:rPr>
              <a:t> </a:t>
            </a:r>
            <a:r>
              <a:rPr lang="en-US" sz="2800">
                <a:solidFill>
                  <a:srgbClr val="000000"/>
                </a:solidFill>
                <a:effectLst/>
                <a:latin typeface="Arial"/>
                <a:ea typeface="Aptos" panose="020B0004020202020204" pitchFamily="34" charset="0"/>
                <a:cs typeface="Arial"/>
              </a:rPr>
              <a:t>to </a:t>
            </a:r>
            <a:r>
              <a:rPr lang="en-US" sz="2800" b="1">
                <a:solidFill>
                  <a:srgbClr val="000000"/>
                </a:solidFill>
                <a:effectLst/>
                <a:latin typeface="Arial"/>
                <a:ea typeface="Aptos" panose="020B0004020202020204" pitchFamily="34" charset="0"/>
                <a:cs typeface="Arial"/>
              </a:rPr>
              <a:t>foster climates of inclusion, safety, and belonging </a:t>
            </a:r>
            <a:r>
              <a:rPr lang="en-US" sz="2800">
                <a:solidFill>
                  <a:srgbClr val="000000"/>
                </a:solidFill>
                <a:effectLst/>
                <a:latin typeface="Arial"/>
                <a:ea typeface="Aptos" panose="020B0004020202020204" pitchFamily="34" charset="0"/>
                <a:cs typeface="Arial"/>
              </a:rPr>
              <a:t>as an alternative to exclusionary discipline and restraint and seclusion practices</a:t>
            </a:r>
            <a:endParaRPr lang="en-US">
              <a:latin typeface="Arial"/>
              <a:cs typeface="Arial"/>
              <a:hlinkClick r:id="rId3"/>
            </a:endParaRPr>
          </a:p>
          <a:p>
            <a:r>
              <a:rPr lang="en-US">
                <a:latin typeface="Arial"/>
                <a:cs typeface="Arial"/>
                <a:hlinkClick r:id="rId3"/>
              </a:rPr>
              <a:t>Guiding Principles for Creating Safe, Inclusive, Supportive, and Fair School Climates</a:t>
            </a:r>
          </a:p>
          <a:p>
            <a:endParaRPr lang="en-US" sz="2800">
              <a:solidFill>
                <a:srgbClr val="000000"/>
              </a:solidFill>
              <a:effectLst/>
              <a:latin typeface="Times New Roman" panose="02020603050405020304" pitchFamily="18" charset="0"/>
              <a:ea typeface="Aptos" panose="020B0004020202020204" pitchFamily="34" charset="0"/>
            </a:endParaRPr>
          </a:p>
          <a:p>
            <a:endParaRPr lang="en-US"/>
          </a:p>
        </p:txBody>
      </p:sp>
      <p:sp>
        <p:nvSpPr>
          <p:cNvPr id="3" name="Title 2">
            <a:extLst>
              <a:ext uri="{FF2B5EF4-FFF2-40B4-BE49-F238E27FC236}">
                <a16:creationId xmlns:a16="http://schemas.microsoft.com/office/drawing/2014/main" id="{50AF44FA-0709-0AF1-FF0A-79177A1C7118}"/>
              </a:ext>
            </a:extLst>
          </p:cNvPr>
          <p:cNvSpPr>
            <a:spLocks noGrp="1"/>
          </p:cNvSpPr>
          <p:nvPr>
            <p:ph type="title"/>
          </p:nvPr>
        </p:nvSpPr>
        <p:spPr/>
        <p:txBody>
          <a:bodyPr/>
          <a:lstStyle/>
          <a:p>
            <a:r>
              <a:rPr lang="en-US"/>
              <a:t>Recommendations from USED</a:t>
            </a:r>
          </a:p>
        </p:txBody>
      </p:sp>
    </p:spTree>
    <p:extLst>
      <p:ext uri="{BB962C8B-B14F-4D97-AF65-F5344CB8AC3E}">
        <p14:creationId xmlns:p14="http://schemas.microsoft.com/office/powerpoint/2010/main" val="252598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01A2B1-0F2B-6D76-E001-4874873ECA83}"/>
              </a:ext>
            </a:extLst>
          </p:cNvPr>
          <p:cNvSpPr>
            <a:spLocks noGrp="1"/>
          </p:cNvSpPr>
          <p:nvPr>
            <p:ph idx="1"/>
          </p:nvPr>
        </p:nvSpPr>
        <p:spPr/>
        <p:txBody>
          <a:bodyPr>
            <a:normAutofit/>
          </a:bodyPr>
          <a:lstStyle/>
          <a:p>
            <a:r>
              <a:rPr lang="en-US">
                <a:effectLst/>
                <a:latin typeface="Aptos" panose="020B0004020202020204" pitchFamily="34" charset="0"/>
                <a:ea typeface="Aptos" panose="020B0004020202020204" pitchFamily="34" charset="0"/>
                <a:cs typeface="Aptos" panose="020B0004020202020204" pitchFamily="34" charset="0"/>
              </a:rPr>
              <a:t>Highlights the </a:t>
            </a:r>
            <a:r>
              <a:rPr lang="en-US" b="1">
                <a:effectLst/>
                <a:latin typeface="Aptos" panose="020B0004020202020204" pitchFamily="34" charset="0"/>
                <a:ea typeface="Aptos" panose="020B0004020202020204" pitchFamily="34" charset="0"/>
                <a:cs typeface="Aptos" panose="020B0004020202020204" pitchFamily="34" charset="0"/>
              </a:rPr>
              <a:t>critical importance of retaining special educators </a:t>
            </a:r>
            <a:r>
              <a:rPr lang="en-US">
                <a:effectLst/>
                <a:latin typeface="Aptos" panose="020B0004020202020204" pitchFamily="34" charset="0"/>
                <a:ea typeface="Aptos" panose="020B0004020202020204" pitchFamily="34" charset="0"/>
                <a:cs typeface="Aptos" panose="020B0004020202020204" pitchFamily="34" charset="0"/>
              </a:rPr>
              <a:t>in their positions, and the </a:t>
            </a:r>
            <a:r>
              <a:rPr lang="en-US" b="1">
                <a:effectLst/>
                <a:latin typeface="Aptos" panose="020B0004020202020204" pitchFamily="34" charset="0"/>
                <a:ea typeface="Aptos" panose="020B0004020202020204" pitchFamily="34" charset="0"/>
                <a:cs typeface="Aptos" panose="020B0004020202020204" pitchFamily="34" charset="0"/>
              </a:rPr>
              <a:t>crucial role principals play in retaining special education personnel</a:t>
            </a:r>
          </a:p>
          <a:p>
            <a:r>
              <a:rPr lang="en-US" u="sng">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Principal Navigator for Special Educator Retention</a:t>
            </a:r>
            <a:r>
              <a:rPr lang="en-US" u="sng">
                <a:solidFill>
                  <a:srgbClr val="0000FF"/>
                </a:solidFill>
                <a:latin typeface="Aptos" panose="020B0004020202020204" pitchFamily="34" charset="0"/>
                <a:ea typeface="Aptos" panose="020B0004020202020204" pitchFamily="34" charset="0"/>
                <a:cs typeface="Aptos" panose="020B0004020202020204" pitchFamily="34" charset="0"/>
              </a:rPr>
              <a:t> </a:t>
            </a:r>
            <a:r>
              <a:rPr lang="en-US">
                <a:effectLst/>
                <a:latin typeface="Aptos" panose="020B0004020202020204" pitchFamily="34" charset="0"/>
                <a:ea typeface="Aptos" panose="020B0004020202020204" pitchFamily="34" charset="0"/>
                <a:cs typeface="Aptos" panose="020B0004020202020204" pitchFamily="34" charset="0"/>
              </a:rPr>
              <a:t>includes high leverage practices and actionable steps that can be used immediately by local administrators to improve retention of special education personnel</a:t>
            </a:r>
          </a:p>
          <a:p>
            <a:r>
              <a:rPr lang="en-US">
                <a:effectLst/>
                <a:latin typeface="Aptos" panose="020B0004020202020204" pitchFamily="34" charset="0"/>
                <a:ea typeface="Aptos" panose="020B0004020202020204" pitchFamily="34" charset="0"/>
                <a:cs typeface="Aptos" panose="020B0004020202020204" pitchFamily="34" charset="0"/>
              </a:rPr>
              <a:t>Created in partnership with the </a:t>
            </a:r>
            <a:r>
              <a:rPr lang="en-US" u="sng">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LEAD IDEA</a:t>
            </a:r>
            <a:r>
              <a:rPr lang="en-US">
                <a:effectLst/>
                <a:latin typeface="Aptos" panose="020B0004020202020204" pitchFamily="34" charset="0"/>
                <a:ea typeface="Aptos" panose="020B0004020202020204" pitchFamily="34" charset="0"/>
                <a:cs typeface="Aptos" panose="020B0004020202020204" pitchFamily="34" charset="0"/>
              </a:rPr>
              <a:t> and </a:t>
            </a:r>
            <a:r>
              <a:rPr lang="en-US" u="sng">
                <a:solidFill>
                  <a:srgbClr val="0000FF"/>
                </a:solidFill>
                <a:effectLst/>
                <a:latin typeface="Aptos" panose="020B0004020202020204" pitchFamily="34" charset="0"/>
                <a:ea typeface="Aptos" panose="020B0004020202020204" pitchFamily="34" charset="0"/>
                <a:cs typeface="Aptos" panose="020B0004020202020204" pitchFamily="34" charset="0"/>
                <a:hlinkClick r:id="rId5"/>
              </a:rPr>
              <a:t>CEEDAR Centers</a:t>
            </a:r>
            <a:endParaRPr lang="en-US"/>
          </a:p>
        </p:txBody>
      </p:sp>
      <p:sp>
        <p:nvSpPr>
          <p:cNvPr id="3" name="Title 2">
            <a:extLst>
              <a:ext uri="{FF2B5EF4-FFF2-40B4-BE49-F238E27FC236}">
                <a16:creationId xmlns:a16="http://schemas.microsoft.com/office/drawing/2014/main" id="{E3558C47-F52A-7C21-C37B-8B7462955435}"/>
              </a:ext>
            </a:extLst>
          </p:cNvPr>
          <p:cNvSpPr>
            <a:spLocks noGrp="1"/>
          </p:cNvSpPr>
          <p:nvPr>
            <p:ph type="title"/>
          </p:nvPr>
        </p:nvSpPr>
        <p:spPr/>
        <p:txBody>
          <a:bodyPr>
            <a:normAutofit fontScale="90000"/>
          </a:bodyPr>
          <a:lstStyle/>
          <a:p>
            <a:pPr algn="l"/>
            <a:r>
              <a:rPr lang="en-US" b="0" i="0" u="none" strike="noStrike">
                <a:effectLst/>
                <a:latin typeface="var(--global-heading-font-family)"/>
                <a:hlinkClick r:id="rId6"/>
              </a:rPr>
              <a:t>Dear Colleague Letter on Special Education Personnel Retention. (Jan. 13, 2025)</a:t>
            </a:r>
            <a:endParaRPr lang="en-US" b="0" i="0">
              <a:effectLst/>
              <a:latin typeface="var(--global-heading-font-family)"/>
            </a:endParaRPr>
          </a:p>
        </p:txBody>
      </p:sp>
    </p:spTree>
    <p:extLst>
      <p:ext uri="{BB962C8B-B14F-4D97-AF65-F5344CB8AC3E}">
        <p14:creationId xmlns:p14="http://schemas.microsoft.com/office/powerpoint/2010/main" val="1905278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6200" tIns="76200" rIns="76200" bIns="76200" numCol="1" anchor="ctr" anchorCtr="0" compatLnSpc="1">
        <a:prstTxWarp prst="textNoShape">
          <a:avLst/>
        </a:prstTxWarp>
        <a:noAutofit/>
      </a:bodyPr>
      <a:lstStyle>
        <a:defPPr algn="l">
          <a:defRPr sz="1400" b="1" kern="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77B4EB40-FD74-49B2-B1AF-FCF58089CFC1}" vid="{F3B15EA4-F373-45A9-9C4E-B18186F699C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Bettencourt, Helene H. (DESE)</DisplayName>
        <AccountId>18</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28B76F54-9B52-4FF0-9E22-CE6DA4D141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434A98-F106-45CE-8E8A-DD686612E616}">
  <ds:schemaRefs>
    <ds:schemaRef ds:uri="http://www.w3.org/XML/1998/namespace"/>
    <ds:schemaRef ds:uri="http://schemas.microsoft.com/office/2006/documentManagement/types"/>
    <ds:schemaRef ds:uri="http://purl.org/dc/terms/"/>
    <ds:schemaRef ds:uri="http://schemas.microsoft.com/office/infopath/2007/PartnerControls"/>
    <ds:schemaRef ds:uri="http://purl.org/dc/elements/1.1/"/>
    <ds:schemaRef ds:uri="http://schemas.openxmlformats.org/package/2006/metadata/core-properties"/>
    <ds:schemaRef ds:uri="http://purl.org/dc/dcmitype/"/>
    <ds:schemaRef ds:uri="c7223b7f-d29a-40a7-89e9-7fcbaea795a5"/>
    <ds:schemaRef ds:uri="6cc6ac48-9972-4fdd-8495-0ab5ba7fdac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7</TotalTime>
  <Words>4356</Words>
  <Application>Microsoft Office PowerPoint</Application>
  <PresentationFormat>Widescreen</PresentationFormat>
  <Paragraphs>348</Paragraphs>
  <Slides>49</Slides>
  <Notes>26</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68" baseType="lpstr">
      <vt:lpstr>-apple-system</vt:lpstr>
      <vt:lpstr>Noto Sans VF</vt:lpstr>
      <vt:lpstr>Segoe</vt:lpstr>
      <vt:lpstr>var(--global-heading-font-family)</vt:lpstr>
      <vt:lpstr>Aptos</vt:lpstr>
      <vt:lpstr>Arial</vt:lpstr>
      <vt:lpstr>Calibri</vt:lpstr>
      <vt:lpstr>Courier New</vt:lpstr>
      <vt:lpstr>Open Sans</vt:lpstr>
      <vt:lpstr>Segoe UI</vt:lpstr>
      <vt:lpstr>Segoe UI Semibold</vt:lpstr>
      <vt:lpstr>Symbol</vt:lpstr>
      <vt:lpstr>Times New Roman</vt:lpstr>
      <vt:lpstr>Trebuchet MS</vt:lpstr>
      <vt:lpstr>Wingdings</vt:lpstr>
      <vt:lpstr>Office Theme</vt:lpstr>
      <vt:lpstr>1_Office Theme</vt:lpstr>
      <vt:lpstr>Office Theme</vt:lpstr>
      <vt:lpstr>think-cell Slide</vt:lpstr>
      <vt:lpstr>Special Education         Leaders Meeting </vt:lpstr>
      <vt:lpstr>Our Commonwealth’s Educational Vision  for All Students</vt:lpstr>
      <vt:lpstr>Today’s Agenda</vt:lpstr>
      <vt:lpstr>General Supervision</vt:lpstr>
      <vt:lpstr>Components of General Supervision</vt:lpstr>
      <vt:lpstr>Special Education Priorities 2024-2025</vt:lpstr>
      <vt:lpstr>Secretary Cardona Letter on Restraints and Seclusion in Schools. January 8, 2025</vt:lpstr>
      <vt:lpstr>Recommendations from USED</vt:lpstr>
      <vt:lpstr>Dear Colleague Letter on Special Education Personnel Retention. (Jan. 13, 2025)</vt:lpstr>
      <vt:lpstr>Fast Facts from OSEP</vt:lpstr>
      <vt:lpstr>Special Education Updates</vt:lpstr>
      <vt:lpstr>State Agency Collaboration</vt:lpstr>
      <vt:lpstr>Massachusetts Commission for the Deaf and Hard of Hearing</vt:lpstr>
      <vt:lpstr>Sign Language Proficiency Interview (SLPI)</vt:lpstr>
      <vt:lpstr>MCDHH can help</vt:lpstr>
      <vt:lpstr>Why Medicaid Matters to Schools School Based Medicaid Program (SBMP)</vt:lpstr>
      <vt:lpstr>Introductions</vt:lpstr>
      <vt:lpstr>What is the MassHealth School Based Medicaid Program (SBMP)?</vt:lpstr>
      <vt:lpstr>Why does the expansion of SBMP matter?</vt:lpstr>
      <vt:lpstr>Most Common In-District IEP Services</vt:lpstr>
      <vt:lpstr>What is the Random Moment Time Study(RMTS)?</vt:lpstr>
      <vt:lpstr>Both! (they are clinically trained professionals operating in an educational context who provide educationally relevant health services)</vt:lpstr>
      <vt:lpstr>How can I support my staff participation in SBMP (to increase potential reimbursement to my district)?</vt:lpstr>
      <vt:lpstr>LEA Medicaid Coordinators Professional Learning Community (PLC)</vt:lpstr>
      <vt:lpstr>SBMP Revenue Data by LEA is publicly available…..</vt:lpstr>
      <vt:lpstr>SBMP Resources</vt:lpstr>
      <vt:lpstr>DESE Updates</vt:lpstr>
      <vt:lpstr>Save the Convening Dates and  Register ASAP!</vt:lpstr>
      <vt:lpstr>Early Childhood (EC) Transition Collaborative Convenings</vt:lpstr>
      <vt:lpstr>Early Childhood and Part B Requirements</vt:lpstr>
      <vt:lpstr>Data Collection: Indicator 11 Changes</vt:lpstr>
      <vt:lpstr>Significant Disproportionality</vt:lpstr>
      <vt:lpstr>Required Reporting for CCEIS</vt:lpstr>
      <vt:lpstr>Child Count &amp; Record Keeping: Parentally-Placed Private and Home School Children</vt:lpstr>
      <vt:lpstr>Meaningful Consultation 34 CFR 300.134 34 C.F.R. § </vt:lpstr>
      <vt:lpstr>Excess Cost 34 C.F.R. 300.16 &amp; 300.202</vt:lpstr>
      <vt:lpstr>Maintenance of Effort  34 C.F.R. 300.203</vt:lpstr>
      <vt:lpstr>Maintenance of Effort – FY25 Compliance</vt:lpstr>
      <vt:lpstr>Maintenance of Effort: Exceptions </vt:lpstr>
      <vt:lpstr>Maintenance of Effort: Exceptions (continued)</vt:lpstr>
      <vt:lpstr>Maintenance of Effort: Adjustments</vt:lpstr>
      <vt:lpstr>Maintenance of Effort: Compliance</vt:lpstr>
      <vt:lpstr>New IEP Updates</vt:lpstr>
      <vt:lpstr>IEP Improvement Process Timeline</vt:lpstr>
      <vt:lpstr>IEP Forms and Requirements</vt:lpstr>
      <vt:lpstr>FY2025 Fund Code 274</vt:lpstr>
      <vt:lpstr>Information for Special Education Leaders</vt:lpstr>
      <vt:lpstr>Special Education Leaders Meetings 2024-2025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January 17, 2025</dc:title>
  <dc:creator>DESE</dc:creator>
  <cp:lastModifiedBy>Zou, Dong (EOE)</cp:lastModifiedBy>
  <cp:revision>8</cp:revision>
  <dcterms:created xsi:type="dcterms:W3CDTF">2022-10-11T20:32:22Z</dcterms:created>
  <dcterms:modified xsi:type="dcterms:W3CDTF">2025-01-21T22:25:44Z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21 2025 12:00AM</vt:lpwstr>
  </property>
</Properties>
</file>