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4"/>
    <p:sldMasterId id="2147483659" r:id="rId5"/>
  </p:sldMasterIdLst>
  <p:notesMasterIdLst>
    <p:notesMasterId r:id="rId54"/>
  </p:notesMasterIdLst>
  <p:handoutMasterIdLst>
    <p:handoutMasterId r:id="rId55"/>
  </p:handoutMasterIdLst>
  <p:sldIdLst>
    <p:sldId id="256" r:id="rId6"/>
    <p:sldId id="4692" r:id="rId7"/>
    <p:sldId id="4296" r:id="rId8"/>
    <p:sldId id="4643" r:id="rId9"/>
    <p:sldId id="4646" r:id="rId10"/>
    <p:sldId id="4549" r:id="rId11"/>
    <p:sldId id="4825" r:id="rId12"/>
    <p:sldId id="4824" r:id="rId13"/>
    <p:sldId id="4828" r:id="rId14"/>
    <p:sldId id="4829" r:id="rId15"/>
    <p:sldId id="4830" r:id="rId16"/>
    <p:sldId id="4826" r:id="rId17"/>
    <p:sldId id="4827" r:id="rId18"/>
    <p:sldId id="4831" r:id="rId19"/>
    <p:sldId id="4802" r:id="rId20"/>
    <p:sldId id="4792" r:id="rId21"/>
    <p:sldId id="4809" r:id="rId22"/>
    <p:sldId id="4810" r:id="rId23"/>
    <p:sldId id="4811" r:id="rId24"/>
    <p:sldId id="4812" r:id="rId25"/>
    <p:sldId id="4813" r:id="rId26"/>
    <p:sldId id="4814" r:id="rId27"/>
    <p:sldId id="4815" r:id="rId28"/>
    <p:sldId id="4816" r:id="rId29"/>
    <p:sldId id="4818" r:id="rId30"/>
    <p:sldId id="4791" r:id="rId31"/>
    <p:sldId id="4821" r:id="rId32"/>
    <p:sldId id="4801" r:id="rId33"/>
    <p:sldId id="4670" r:id="rId34"/>
    <p:sldId id="704" r:id="rId35"/>
    <p:sldId id="4720" r:id="rId36"/>
    <p:sldId id="4805" r:id="rId37"/>
    <p:sldId id="4807" r:id="rId38"/>
    <p:sldId id="4808" r:id="rId39"/>
    <p:sldId id="992" r:id="rId40"/>
    <p:sldId id="4819" r:id="rId41"/>
    <p:sldId id="4783" r:id="rId42"/>
    <p:sldId id="4784" r:id="rId43"/>
    <p:sldId id="4803" r:id="rId44"/>
    <p:sldId id="4785" r:id="rId45"/>
    <p:sldId id="4644" r:id="rId46"/>
    <p:sldId id="4764" r:id="rId47"/>
    <p:sldId id="4822" r:id="rId48"/>
    <p:sldId id="4767" r:id="rId49"/>
    <p:sldId id="4820" r:id="rId50"/>
    <p:sldId id="2513" r:id="rId51"/>
    <p:sldId id="4678" r:id="rId52"/>
    <p:sldId id="472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7ABBA1-C34A-4646-AA3C-8A22C89C46FA}">
          <p14:sldIdLst>
            <p14:sldId id="256"/>
            <p14:sldId id="4692"/>
            <p14:sldId id="4296"/>
            <p14:sldId id="4643"/>
            <p14:sldId id="4646"/>
            <p14:sldId id="4549"/>
            <p14:sldId id="4825"/>
            <p14:sldId id="4824"/>
            <p14:sldId id="4828"/>
            <p14:sldId id="4829"/>
            <p14:sldId id="4830"/>
            <p14:sldId id="4826"/>
            <p14:sldId id="4827"/>
            <p14:sldId id="4831"/>
            <p14:sldId id="4802"/>
            <p14:sldId id="4792"/>
            <p14:sldId id="4809"/>
            <p14:sldId id="4810"/>
            <p14:sldId id="4811"/>
            <p14:sldId id="4812"/>
            <p14:sldId id="4813"/>
            <p14:sldId id="4814"/>
            <p14:sldId id="4815"/>
            <p14:sldId id="4816"/>
            <p14:sldId id="4818"/>
            <p14:sldId id="4791"/>
            <p14:sldId id="4821"/>
            <p14:sldId id="4801"/>
            <p14:sldId id="4670"/>
            <p14:sldId id="704"/>
            <p14:sldId id="4720"/>
            <p14:sldId id="4805"/>
            <p14:sldId id="4807"/>
            <p14:sldId id="4808"/>
            <p14:sldId id="992"/>
            <p14:sldId id="4819"/>
            <p14:sldId id="4783"/>
            <p14:sldId id="4784"/>
            <p14:sldId id="4803"/>
            <p14:sldId id="4785"/>
            <p14:sldId id="4644"/>
            <p14:sldId id="4764"/>
            <p14:sldId id="4822"/>
            <p14:sldId id="4767"/>
            <p14:sldId id="4820"/>
            <p14:sldId id="2513"/>
            <p14:sldId id="4678"/>
            <p14:sldId id="472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5935AF0D-C88F-DA02-7455-3D6A66FFDC33}" name="Fitzgerald, Patrick G. (DESE)" initials="F(" userId="S::patrick.g.fitzgerald2@mass.gov::53b36a70-9b83-456d-ba86-31a4afdf464c"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E520E226-F2EC-D40E-12B4-83F25AB91404}" name="Varon, Joshua (DESE)" initials="JV" userId="S::Joshua.A.Varon@mass.gov::d58e4c59-4295-40f0-9f98-598fdb9a655c" providerId="AD"/>
  <p188:author id="{7D985033-141B-E2A0-27A1-431F440A3759}" name="Porter, Leah (DESE)" initials="PL" userId="S::leah.porter@mass.gov::b9a54e66-c459-4d83-a5f0-741f32e5e48b" providerId="AD"/>
  <p188:author id="{DB95473E-3799-72CB-965F-9EB89B56FFF3}" name="Daigle, Martha (DESE)" initials="MD" userId="S::Martha.S.Daigle@mass.gov::30cc7468-3554-4040-b5ec-110ac3e947d8" providerId="AD"/>
  <p188:author id="{A5F34446-3393-BAE8-FB62-0AD708AA3B1A}" name="Camacho, Jamie L. (DESE)" initials="C(" userId="S::jamie.l.camacho@mass.gov::21f49f1e-e593-4860-b32e-bdd5656b5338" providerId="AD"/>
  <p188:author id="{F0D0A25C-1152-AB87-4A03-191442AE67D4}" name="Daigle, Martha (DESE)" initials="DM" userId="S::martha.s.daigle@mass.gov::30cc7468-3554-4040-b5ec-110ac3e947d8" providerId="AD"/>
  <p188:author id="{94894E5E-0A84-FF29-A2B1-9B5096A830DA}" name="Senio, Theresa (DESE)" initials="S(" userId="S::theresa.senio@mass.gov::a4a87076-6e96-4fee-87e3-08e8e8a3bcd5" providerId="AD"/>
  <p188:author id="{9073805F-FBDA-A7B5-E1AA-1EF058F02B67}" name="Alvarez, Iraida (DESE)" initials="IA" userId="S::Iraida.J.Alvarez@mass.gov::66b89c24-7507-40c7-9620-66ed0feaf784" providerId="AD"/>
  <p188:author id="{C9186C62-F510-C18A-B9B0-F0C1EA853AFE}" name="Paulin, Amy (DESE)" initials="PA" userId="S::amy.paulin@mass.gov::413fd8f3-7766-456d-8089-880581646c74" providerId="AD"/>
  <p188:author id="{2DDAB86A-D521-A4F8-DC3C-FF0AD3E217C3}" name="Zalk, Jodie (DESE)" initials="ZJ(" userId="S::Jodie.L.Zalk@mass.gov::e1452584-4588-4fe8-8e76-c634323654f0" providerId="AD"/>
  <p188:author id="{EBE66E6D-C71D-7E53-AED5-A9D4DA1FE526}" name="Wakelin, Johanna (DESE)" initials="W(" userId="S::johanna.wakelin@mass.gov::861700f2-2647-4c79-b4e9-5d2ae7c7128a" providerId="AD"/>
  <p188:author id="{34E2AC71-14A6-BAF0-FE8D-5B7FC4B39284}" name="Camacho, Jamie L. (DESE)" initials="" userId="S::Jamie.L.Camacho@mass.gov::21f49f1e-e593-4860-b32e-bdd5656b5338" providerId="AD"/>
  <p188:author id="{21FAD977-5F27-FE7B-1BCD-7C3C1E1C942B}" name="Wall, Lucy (DESE)" initials="WL" userId="S::lucy.a.wall@mass.gov::fa07faa1-2c68-42e2-a6fd-e0361f5ae0cd" providerId="AD"/>
  <p188:author id="{D60C3E80-35B2-95A9-65AF-9B57C825335C}" name="Tobey, Gregory (DESE)" initials="T(" userId="S::gregory.tobey@mass.gov::12968eda-ee05-4bb6-837b-2d6d4faa13b6" providerId="AD"/>
  <p188:author id="{AF2D2488-6CA3-B0C3-19DD-3D4B1279191F}" name="Roberts, Jannelle K. (DESE)" initials="JR" userId="S::Jannelle.K.Roberts@mass.gov::9334b947-3dcb-411a-8e7d-589c093a1d72" providerId="AD"/>
  <p188:author id="{4ED8E198-FC13-D569-2669-37EBEC834A14}" name="Tobey, Gregory (DESE)" initials="GT" userId="S::Gregory.Tobey@mass.gov::12968eda-ee05-4bb6-837b-2d6d4faa13b6" providerId="AD"/>
  <p188:author id="{D2B726C1-6B67-7C9B-17B0-EF1B90BE53D0}" name="Pelychaty, Robert (DESE)" initials="P(" userId="S::robert.pelychaty@mass.gov::4b7f82dc-9b90-4364-a63e-8be2ecd61eb5" providerId="AD"/>
  <p188:author id="{235849C4-A7A7-ECF8-4A34-1050FFF41A09}" name="Devine, Brian J (DESE)" initials="D(" userId="S::brianj.devine@mass.gov::346b85e1-426d-45fd-94c7-16db3526c885" providerId="AD"/>
  <p188:author id="{D638D6DF-AF41-6081-4A5E-249713589F40}" name="Thomas, Arabela (DESE)" initials="T(" userId="S::arabela.thomas@mass.gov::c61caa2c-bd09-41fa-982d-4db69e7cef18" providerId="AD"/>
  <p188:author id="{29FDBAE2-41D5-162A-6036-D4D0D463F883}" name="Wakelin, Johanna (DESE)" initials="JW" userId="S::Johanna.Wakelin@mass.gov::861700f2-2647-4c79-b4e9-5d2ae7c7128a" providerId="AD"/>
  <p188:author id="{656499E3-BA4D-B45B-EBEF-002C4371244D}" name="Fitzgerald, Patrick G. (DESE)" initials="" userId="S::Patrick.G.Fitzgerald2@mass.gov::53b36a70-9b83-456d-ba86-31a4afdf464c" providerId="AD"/>
  <p188:author id="{D7C264F7-7DD7-2006-D813-B710073AC89F}" name="Pelychaty, Robert (DESE)" initials="PR(" userId="S::Robert.Pelychaty@mass.gov::4b7f82dc-9b90-4364-a63e-8be2ecd61eb5" providerId="AD"/>
  <p188:author id="{6ABF01F9-5982-37E0-2D93-4071B6BB4D63}" name="LoDuca-Towne, Kelsey (DESE)" initials="L(" userId="S::kelsey.loduca-towne@mass.gov::f03be8ce-807a-4f33-8b2e-6128f35343e9" providerId="AD"/>
  <p188:author id="{41B49AFB-7B01-0599-0FD1-E1BA842D0B79}" name="Cuthbertson, Heather (DESE)" initials="HC" userId="S::Heather.Cuthbertson@mass.gov::2ea7a3b5-fc43-4667-ba1c-f1023b2048e6" providerId="AD"/>
  <p188:author id="{4F08D7FB-1392-BA33-72FA-90F2B7A61763}" name="Mao, Yu-Ping (DESE)" initials="M(" userId="S::yu-ping.mao@mass.gov::8534b1b7-a0d5-4f47-86c1-c5d493c1640c" providerId="AD"/>
  <p188:author id="{DC4A43FD-FE63-3D2E-86A3-95514C23F009}" name="Arabela Thomas" initials="AT" userId="Arabela Thom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BA3"/>
    <a:srgbClr val="273E74"/>
    <a:srgbClr val="4948B6"/>
    <a:srgbClr val="000000"/>
    <a:srgbClr val="3647B6"/>
    <a:srgbClr val="8397E7"/>
    <a:srgbClr val="AFCBFD"/>
    <a:srgbClr val="93A9FF"/>
    <a:srgbClr val="86A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43" autoAdjust="0"/>
  </p:normalViewPr>
  <p:slideViewPr>
    <p:cSldViewPr snapToGrid="0">
      <p:cViewPr varScale="1">
        <p:scale>
          <a:sx n="79" d="100"/>
          <a:sy n="79" d="100"/>
        </p:scale>
        <p:origin x="108"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fin, Bob (DESE)" userId="25a69306-b138-4eaf-8c82-7191c527c81b" providerId="ADAL" clId="{1087BD80-A425-4D3F-A0D6-D09E332A8742}"/>
    <pc:docChg chg="modSld">
      <pc:chgData name="Hanafin, Bob (DESE)" userId="25a69306-b138-4eaf-8c82-7191c527c81b" providerId="ADAL" clId="{1087BD80-A425-4D3F-A0D6-D09E332A8742}" dt="2025-04-21T14:33:05.705" v="0" actId="13244"/>
      <pc:docMkLst>
        <pc:docMk/>
      </pc:docMkLst>
      <pc:sldChg chg="modSp mod">
        <pc:chgData name="Hanafin, Bob (DESE)" userId="25a69306-b138-4eaf-8c82-7191c527c81b" providerId="ADAL" clId="{1087BD80-A425-4D3F-A0D6-D09E332A8742}" dt="2025-04-21T14:33:05.705" v="0" actId="13244"/>
        <pc:sldMkLst>
          <pc:docMk/>
          <pc:sldMk cId="2554055416" sldId="4831"/>
        </pc:sldMkLst>
        <pc:spChg chg="ord">
          <ac:chgData name="Hanafin, Bob (DESE)" userId="25a69306-b138-4eaf-8c82-7191c527c81b" providerId="ADAL" clId="{1087BD80-A425-4D3F-A0D6-D09E332A8742}" dt="2025-04-21T14:33:05.705" v="0" actId="13244"/>
          <ac:spMkLst>
            <pc:docMk/>
            <pc:sldMk cId="2554055416" sldId="4831"/>
            <ac:spMk id="2" creationId="{97FA285E-D214-5000-0670-D672C10CBD3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scanloda\Desktop\Scanlon%20Desktop%20Files\AA%20Left%20Side\Service%20Stuff\SpedEx\SpedEx%20Administrator\SpedEx%20Reports\SpedEx%20Contacts%20across%20years_2017%20Repor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5E-7046-AC06-E200480F4B0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5E-7046-AC06-E200480F4B04}"/>
              </c:ext>
            </c:extLst>
          </c:dPt>
          <c:cat>
            <c:strRef>
              <c:f>Sheet1!$A$100:$A$101</c:f>
              <c:strCache>
                <c:ptCount val="2"/>
                <c:pt idx="0">
                  <c:v>IEP Signed</c:v>
                </c:pt>
                <c:pt idx="1">
                  <c:v>Other Option</c:v>
                </c:pt>
              </c:strCache>
            </c:strRef>
          </c:cat>
          <c:val>
            <c:numRef>
              <c:f>Sheet1!$B$100:$B$101</c:f>
              <c:numCache>
                <c:formatCode>General</c:formatCode>
                <c:ptCount val="2"/>
                <c:pt idx="0">
                  <c:v>50</c:v>
                </c:pt>
                <c:pt idx="1">
                  <c:v>8</c:v>
                </c:pt>
              </c:numCache>
            </c:numRef>
          </c:val>
          <c:extLst>
            <c:ext xmlns:c16="http://schemas.microsoft.com/office/drawing/2014/chart" uri="{C3380CC4-5D6E-409C-BE32-E72D297353CC}">
              <c16:uniqueId val="{00000004-F45E-7046-AC06-E200480F4B0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1F94F02E-84DA-488A-8233-C757AB16D772}">
      <dgm:prSet/>
      <dgm:spPr/>
      <dgm:t>
        <a:bodyPr/>
        <a:lstStyle/>
        <a:p>
          <a:pPr rtl="0"/>
          <a:r>
            <a:rPr lang="en-US">
              <a:latin typeface="Segoe UI Semibold"/>
            </a:rPr>
            <a:t>Learning experiences </a:t>
          </a:r>
          <a:endParaRPr lang="en-US"/>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a:latin typeface="Segoe UI Semibold"/>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2C021AD-CFDA-4326-92BF-3C3C8AF7BA65}">
      <dgm:prSet phldr="0"/>
      <dgm:spPr/>
      <dgm:t>
        <a:bodyPr/>
        <a:lstStyle/>
        <a:p>
          <a:pPr rtl="0"/>
          <a:endParaRPr lang="en-US">
            <a:latin typeface="Segoe UI Semibold"/>
          </a:endParaRPr>
        </a:p>
      </dgm:t>
    </dgm:pt>
    <dgm:pt modelId="{CABDA3CF-5DDC-4D70-9A6A-501E5B2FE304}" type="parTrans" cxnId="{E6E467A3-9B00-4BA2-95FC-8CA0947D05DF}">
      <dgm:prSet/>
      <dgm:spPr/>
      <dgm:t>
        <a:bodyPr/>
        <a:lstStyle/>
        <a:p>
          <a:endParaRPr lang="en-US"/>
        </a:p>
      </dgm:t>
    </dgm:pt>
    <dgm:pt modelId="{FE5A694F-9A5D-43ED-8462-8528C1B6F6B7}" type="sibTrans" cxnId="{E6E467A3-9B00-4BA2-95FC-8CA0947D05DF}">
      <dgm:prSet/>
      <dgm:spPr/>
      <dgm:t>
        <a:bodyPr/>
        <a:lstStyle/>
        <a:p>
          <a:endParaRPr lang="en-US"/>
        </a:p>
      </dgm:t>
    </dgm:pt>
    <dgm:pt modelId="{F1665EAF-200B-4642-8060-35F2BFE264B6}">
      <dgm:prSet phldr="0"/>
      <dgm:spPr/>
      <dgm:t>
        <a:bodyPr/>
        <a:lstStyle/>
        <a:p>
          <a:pPr rtl="0"/>
          <a:r>
            <a:rPr lang="en-US">
              <a:latin typeface="Segoe UI Semibold"/>
            </a:rPr>
            <a:t>Enable students to excel at grade level or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1">
              <a:latin typeface="Segoe UI Semibold"/>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latin typeface="Segoe UI Semibold"/>
            </a:rPr>
            <a:t>Are known and valued</a:t>
          </a:r>
          <a:endParaRPr lang="en-US"/>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a:latin typeface="Segoe UI Semibold"/>
            </a:rPr>
            <a:t>All students</a:t>
          </a:r>
          <a:endParaRPr lang="en-US"/>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B24AFB27-ADE4-4A78-80EE-65C0259522CA}" type="presOf" srcId="{F2C021AD-CFDA-4326-92BF-3C3C8AF7BA65}" destId="{48523046-28B0-4CA5-BB43-DD387BCF65C6}" srcOrd="0" destOrd="1"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E6E467A3-9B00-4BA2-95FC-8CA0947D05DF}" srcId="{813CD3F1-0C67-4EF6-AF87-6B2D96B21023}" destId="{F2C021AD-CFDA-4326-92BF-3C3C8AF7BA65}" srcOrd="1" destOrd="0" parTransId="{CABDA3CF-5DDC-4D70-9A6A-501E5B2FE304}" sibTransId="{FE5A694F-9A5D-43ED-8462-8528C1B6F6B7}"/>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B50E8-4BBC-437E-841D-073BB40D70A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4F9598-5B26-4FFF-9783-2D390CDC3634}">
      <dgm:prSet/>
      <dgm:spPr>
        <a:solidFill>
          <a:schemeClr val="tx2">
            <a:lumMod val="75000"/>
          </a:schemeClr>
        </a:solidFill>
      </dgm:spPr>
      <dgm:t>
        <a:bodyPr/>
        <a:lstStyle/>
        <a:p>
          <a:r>
            <a:rPr lang="en-US"/>
            <a:t>General Supervision </a:t>
          </a:r>
          <a:r>
            <a:rPr lang="en-US" b="0"/>
            <a:t>Updates</a:t>
          </a:r>
        </a:p>
      </dgm:t>
    </dgm:pt>
    <dgm:pt modelId="{ED2E0D10-CBF7-4BA8-9761-2F376508E013}" type="parTrans" cxnId="{CED5874F-0459-4EB8-A9A3-7050D9517BAA}">
      <dgm:prSet/>
      <dgm:spPr/>
      <dgm:t>
        <a:bodyPr/>
        <a:lstStyle/>
        <a:p>
          <a:endParaRPr lang="en-US"/>
        </a:p>
      </dgm:t>
    </dgm:pt>
    <dgm:pt modelId="{EB6DA1B5-B2BE-44F3-B824-3B3F8314EAED}" type="sibTrans" cxnId="{CED5874F-0459-4EB8-A9A3-7050D9517BAA}">
      <dgm:prSet/>
      <dgm:spPr/>
      <dgm:t>
        <a:bodyPr/>
        <a:lstStyle/>
        <a:p>
          <a:endParaRPr lang="en-US"/>
        </a:p>
      </dgm:t>
    </dgm:pt>
    <dgm:pt modelId="{DA73273F-C3CE-46E8-9EA3-07055CDEB75E}">
      <dgm:prSet phldr="0"/>
      <dgm:spPr/>
      <dgm:t>
        <a:bodyPr/>
        <a:lstStyle/>
        <a:p>
          <a:r>
            <a:rPr lang="en-US"/>
            <a:t>Special Education Updates</a:t>
          </a:r>
        </a:p>
      </dgm:t>
    </dgm:pt>
    <dgm:pt modelId="{57F1B9E4-D397-4BD6-8ACF-3529E7EB5435}" type="parTrans" cxnId="{076D87CB-B6E9-4608-A452-8340710FF2F4}">
      <dgm:prSet/>
      <dgm:spPr/>
      <dgm:t>
        <a:bodyPr/>
        <a:lstStyle/>
        <a:p>
          <a:endParaRPr lang="en-US"/>
        </a:p>
      </dgm:t>
    </dgm:pt>
    <dgm:pt modelId="{ED8E45AF-C5D9-4828-9DCE-215B6848FA9C}" type="sibTrans" cxnId="{076D87CB-B6E9-4608-A452-8340710FF2F4}">
      <dgm:prSet/>
      <dgm:spPr/>
      <dgm:t>
        <a:bodyPr/>
        <a:lstStyle/>
        <a:p>
          <a:endParaRPr lang="en-US"/>
        </a:p>
      </dgm:t>
    </dgm:pt>
    <dgm:pt modelId="{3CC752B7-03A0-4902-82B5-6789F7614E07}">
      <dgm:prSet/>
      <dgm:spPr/>
      <dgm:t>
        <a:bodyPr/>
        <a:lstStyle/>
        <a:p>
          <a:r>
            <a:rPr lang="en-US"/>
            <a:t>New IEP Updates</a:t>
          </a:r>
        </a:p>
      </dgm:t>
    </dgm:pt>
    <dgm:pt modelId="{7A2CDC91-1CFE-46D4-907A-8A26339DB062}" type="parTrans" cxnId="{1D5A61D9-2B84-4F97-BF9C-91C65E481236}">
      <dgm:prSet/>
      <dgm:spPr/>
      <dgm:t>
        <a:bodyPr/>
        <a:lstStyle/>
        <a:p>
          <a:endParaRPr lang="en-US"/>
        </a:p>
      </dgm:t>
    </dgm:pt>
    <dgm:pt modelId="{4B13F8EA-E70F-4474-98EB-56664E2E15AA}" type="sibTrans" cxnId="{1D5A61D9-2B84-4F97-BF9C-91C65E481236}">
      <dgm:prSet/>
      <dgm:spPr/>
      <dgm:t>
        <a:bodyPr/>
        <a:lstStyle/>
        <a:p>
          <a:endParaRPr lang="en-US"/>
        </a:p>
      </dgm:t>
    </dgm:pt>
    <dgm:pt modelId="{DA69F6F1-4960-498A-AD25-085078C7C016}" type="pres">
      <dgm:prSet presAssocID="{BB5B50E8-4BBC-437E-841D-073BB40D70A9}" presName="linear" presStyleCnt="0">
        <dgm:presLayoutVars>
          <dgm:dir/>
          <dgm:animLvl val="lvl"/>
          <dgm:resizeHandles val="exact"/>
        </dgm:presLayoutVars>
      </dgm:prSet>
      <dgm:spPr/>
    </dgm:pt>
    <dgm:pt modelId="{8FAA2FAE-A2EC-45D8-8FC6-54153E16721D}" type="pres">
      <dgm:prSet presAssocID="{984F9598-5B26-4FFF-9783-2D390CDC3634}" presName="parentLin" presStyleCnt="0"/>
      <dgm:spPr/>
    </dgm:pt>
    <dgm:pt modelId="{DA9210EC-26D3-4135-AB7A-211A4E031C68}" type="pres">
      <dgm:prSet presAssocID="{984F9598-5B26-4FFF-9783-2D390CDC3634}" presName="parentLeftMargin" presStyleLbl="node1" presStyleIdx="0" presStyleCnt="3"/>
      <dgm:spPr/>
    </dgm:pt>
    <dgm:pt modelId="{09C76DB4-26EA-403D-8805-2312DAE07640}" type="pres">
      <dgm:prSet presAssocID="{984F9598-5B26-4FFF-9783-2D390CDC3634}" presName="parentText" presStyleLbl="node1" presStyleIdx="0" presStyleCnt="3">
        <dgm:presLayoutVars>
          <dgm:chMax val="0"/>
          <dgm:bulletEnabled val="1"/>
        </dgm:presLayoutVars>
      </dgm:prSet>
      <dgm:spPr/>
    </dgm:pt>
    <dgm:pt modelId="{35B5F9C7-C651-4B16-880A-2A438E44FE61}" type="pres">
      <dgm:prSet presAssocID="{984F9598-5B26-4FFF-9783-2D390CDC3634}" presName="negativeSpace" presStyleCnt="0"/>
      <dgm:spPr/>
    </dgm:pt>
    <dgm:pt modelId="{29011064-7F52-4374-BB70-3F2CB7FC783C}" type="pres">
      <dgm:prSet presAssocID="{984F9598-5B26-4FFF-9783-2D390CDC3634}" presName="childText" presStyleLbl="conFgAcc1" presStyleIdx="0" presStyleCnt="3">
        <dgm:presLayoutVars>
          <dgm:bulletEnabled val="1"/>
        </dgm:presLayoutVars>
      </dgm:prSet>
      <dgm:spPr/>
    </dgm:pt>
    <dgm:pt modelId="{F3BFFD0D-6DB9-4008-84AB-53D8C011D87E}" type="pres">
      <dgm:prSet presAssocID="{EB6DA1B5-B2BE-44F3-B824-3B3F8314EAED}" presName="spaceBetweenRectangles" presStyleCnt="0"/>
      <dgm:spPr/>
    </dgm:pt>
    <dgm:pt modelId="{4DE6D4E7-D733-4E0C-8B7D-E171999B164E}" type="pres">
      <dgm:prSet presAssocID="{DA73273F-C3CE-46E8-9EA3-07055CDEB75E}" presName="parentLin" presStyleCnt="0"/>
      <dgm:spPr/>
    </dgm:pt>
    <dgm:pt modelId="{C3A0CBD5-1A57-4560-919B-51C08BD132D6}" type="pres">
      <dgm:prSet presAssocID="{DA73273F-C3CE-46E8-9EA3-07055CDEB75E}" presName="parentLeftMargin" presStyleLbl="node1" presStyleIdx="0" presStyleCnt="3"/>
      <dgm:spPr/>
    </dgm:pt>
    <dgm:pt modelId="{4AF032F1-9066-44F8-86CC-6912588B7795}" type="pres">
      <dgm:prSet presAssocID="{DA73273F-C3CE-46E8-9EA3-07055CDEB75E}" presName="parentText" presStyleLbl="node1" presStyleIdx="1" presStyleCnt="3">
        <dgm:presLayoutVars>
          <dgm:chMax val="0"/>
          <dgm:bulletEnabled val="1"/>
        </dgm:presLayoutVars>
      </dgm:prSet>
      <dgm:spPr/>
    </dgm:pt>
    <dgm:pt modelId="{FF056FDE-2A96-4013-9A3F-1A754116AE28}" type="pres">
      <dgm:prSet presAssocID="{DA73273F-C3CE-46E8-9EA3-07055CDEB75E}" presName="negativeSpace" presStyleCnt="0"/>
      <dgm:spPr/>
    </dgm:pt>
    <dgm:pt modelId="{5BB327D3-7109-43F2-AB9A-8D656FAE95E0}" type="pres">
      <dgm:prSet presAssocID="{DA73273F-C3CE-46E8-9EA3-07055CDEB75E}" presName="childText" presStyleLbl="conFgAcc1" presStyleIdx="1" presStyleCnt="3">
        <dgm:presLayoutVars>
          <dgm:bulletEnabled val="1"/>
        </dgm:presLayoutVars>
      </dgm:prSet>
      <dgm:spPr/>
    </dgm:pt>
    <dgm:pt modelId="{86EB0B26-E487-49B0-956D-BCBCCEF86CEC}" type="pres">
      <dgm:prSet presAssocID="{ED8E45AF-C5D9-4828-9DCE-215B6848FA9C}" presName="spaceBetweenRectangles" presStyleCnt="0"/>
      <dgm:spPr/>
    </dgm:pt>
    <dgm:pt modelId="{0B4D8C86-6CC8-4DAA-93D2-8FA36672C374}" type="pres">
      <dgm:prSet presAssocID="{3CC752B7-03A0-4902-82B5-6789F7614E07}" presName="parentLin" presStyleCnt="0"/>
      <dgm:spPr/>
    </dgm:pt>
    <dgm:pt modelId="{FFFA5138-FEAB-4F72-AE08-E40D44F08E3F}" type="pres">
      <dgm:prSet presAssocID="{3CC752B7-03A0-4902-82B5-6789F7614E07}" presName="parentLeftMargin" presStyleLbl="node1" presStyleIdx="1" presStyleCnt="3"/>
      <dgm:spPr/>
    </dgm:pt>
    <dgm:pt modelId="{CE301DEF-7638-4260-8CB8-5576E3522B5C}" type="pres">
      <dgm:prSet presAssocID="{3CC752B7-03A0-4902-82B5-6789F7614E07}" presName="parentText" presStyleLbl="node1" presStyleIdx="2" presStyleCnt="3">
        <dgm:presLayoutVars>
          <dgm:chMax val="0"/>
          <dgm:bulletEnabled val="1"/>
        </dgm:presLayoutVars>
      </dgm:prSet>
      <dgm:spPr/>
    </dgm:pt>
    <dgm:pt modelId="{51CE2DF8-66FE-4972-AFC4-27CDB968F0F7}" type="pres">
      <dgm:prSet presAssocID="{3CC752B7-03A0-4902-82B5-6789F7614E07}" presName="negativeSpace" presStyleCnt="0"/>
      <dgm:spPr/>
    </dgm:pt>
    <dgm:pt modelId="{FCE67299-0F51-4AE5-B861-F54CAD10DA1C}" type="pres">
      <dgm:prSet presAssocID="{3CC752B7-03A0-4902-82B5-6789F7614E07}" presName="childText" presStyleLbl="conFgAcc1" presStyleIdx="2" presStyleCnt="3">
        <dgm:presLayoutVars>
          <dgm:bulletEnabled val="1"/>
        </dgm:presLayoutVars>
      </dgm:prSet>
      <dgm:spPr/>
    </dgm:pt>
  </dgm:ptLst>
  <dgm:cxnLst>
    <dgm:cxn modelId="{F006101C-D8C6-4B47-81E0-54874F0C8495}" type="presOf" srcId="{984F9598-5B26-4FFF-9783-2D390CDC3634}" destId="{09C76DB4-26EA-403D-8805-2312DAE07640}" srcOrd="1" destOrd="0" presId="urn:microsoft.com/office/officeart/2005/8/layout/list1"/>
    <dgm:cxn modelId="{FA298F31-6C5A-48F4-B720-D13FA105E72F}" type="presOf" srcId="{984F9598-5B26-4FFF-9783-2D390CDC3634}" destId="{DA9210EC-26D3-4135-AB7A-211A4E031C68}" srcOrd="0" destOrd="0" presId="urn:microsoft.com/office/officeart/2005/8/layout/list1"/>
    <dgm:cxn modelId="{CED5874F-0459-4EB8-A9A3-7050D9517BAA}" srcId="{BB5B50E8-4BBC-437E-841D-073BB40D70A9}" destId="{984F9598-5B26-4FFF-9783-2D390CDC3634}" srcOrd="0" destOrd="0" parTransId="{ED2E0D10-CBF7-4BA8-9761-2F376508E013}" sibTransId="{EB6DA1B5-B2BE-44F3-B824-3B3F8314EAED}"/>
    <dgm:cxn modelId="{A8609E76-A8AA-4A35-900B-AF8849B8011C}" type="presOf" srcId="{BB5B50E8-4BBC-437E-841D-073BB40D70A9}" destId="{DA69F6F1-4960-498A-AD25-085078C7C016}" srcOrd="0" destOrd="0" presId="urn:microsoft.com/office/officeart/2005/8/layout/list1"/>
    <dgm:cxn modelId="{B7F5258D-C00D-4FE5-B7D7-186D38BA0C46}" type="presOf" srcId="{DA73273F-C3CE-46E8-9EA3-07055CDEB75E}" destId="{C3A0CBD5-1A57-4560-919B-51C08BD132D6}" srcOrd="0" destOrd="0" presId="urn:microsoft.com/office/officeart/2005/8/layout/list1"/>
    <dgm:cxn modelId="{4B15CB99-8C97-4D66-B069-99D2A1DE8525}" type="presOf" srcId="{3CC752B7-03A0-4902-82B5-6789F7614E07}" destId="{CE301DEF-7638-4260-8CB8-5576E3522B5C}" srcOrd="1" destOrd="0" presId="urn:microsoft.com/office/officeart/2005/8/layout/list1"/>
    <dgm:cxn modelId="{076D87CB-B6E9-4608-A452-8340710FF2F4}" srcId="{BB5B50E8-4BBC-437E-841D-073BB40D70A9}" destId="{DA73273F-C3CE-46E8-9EA3-07055CDEB75E}" srcOrd="1" destOrd="0" parTransId="{57F1B9E4-D397-4BD6-8ACF-3529E7EB5435}" sibTransId="{ED8E45AF-C5D9-4828-9DCE-215B6848FA9C}"/>
    <dgm:cxn modelId="{1D5A61D9-2B84-4F97-BF9C-91C65E481236}" srcId="{BB5B50E8-4BBC-437E-841D-073BB40D70A9}" destId="{3CC752B7-03A0-4902-82B5-6789F7614E07}" srcOrd="2" destOrd="0" parTransId="{7A2CDC91-1CFE-46D4-907A-8A26339DB062}" sibTransId="{4B13F8EA-E70F-4474-98EB-56664E2E15AA}"/>
    <dgm:cxn modelId="{9783E0E1-DC7E-4214-92B7-192062DB0E57}" type="presOf" srcId="{3CC752B7-03A0-4902-82B5-6789F7614E07}" destId="{FFFA5138-FEAB-4F72-AE08-E40D44F08E3F}" srcOrd="0" destOrd="0" presId="urn:microsoft.com/office/officeart/2005/8/layout/list1"/>
    <dgm:cxn modelId="{48608EF5-5BF4-4B81-8E7A-2FBFE334F065}" type="presOf" srcId="{DA73273F-C3CE-46E8-9EA3-07055CDEB75E}" destId="{4AF032F1-9066-44F8-86CC-6912588B7795}" srcOrd="1" destOrd="0" presId="urn:microsoft.com/office/officeart/2005/8/layout/list1"/>
    <dgm:cxn modelId="{B1A68B77-6127-42B6-A77C-575A145F0DB2}" type="presParOf" srcId="{DA69F6F1-4960-498A-AD25-085078C7C016}" destId="{8FAA2FAE-A2EC-45D8-8FC6-54153E16721D}" srcOrd="0" destOrd="0" presId="urn:microsoft.com/office/officeart/2005/8/layout/list1"/>
    <dgm:cxn modelId="{7F36A26A-1FD0-4F76-B11C-667CBAE1FC06}" type="presParOf" srcId="{8FAA2FAE-A2EC-45D8-8FC6-54153E16721D}" destId="{DA9210EC-26D3-4135-AB7A-211A4E031C68}" srcOrd="0" destOrd="0" presId="urn:microsoft.com/office/officeart/2005/8/layout/list1"/>
    <dgm:cxn modelId="{1E01E21E-A2B6-4A64-8637-FF8081225EC9}" type="presParOf" srcId="{8FAA2FAE-A2EC-45D8-8FC6-54153E16721D}" destId="{09C76DB4-26EA-403D-8805-2312DAE07640}" srcOrd="1" destOrd="0" presId="urn:microsoft.com/office/officeart/2005/8/layout/list1"/>
    <dgm:cxn modelId="{C66339F6-DA5F-4B9C-B0B9-8480D1EC91EA}" type="presParOf" srcId="{DA69F6F1-4960-498A-AD25-085078C7C016}" destId="{35B5F9C7-C651-4B16-880A-2A438E44FE61}" srcOrd="1" destOrd="0" presId="urn:microsoft.com/office/officeart/2005/8/layout/list1"/>
    <dgm:cxn modelId="{FEAB7AE7-E87A-441C-B860-73AFE6845E24}" type="presParOf" srcId="{DA69F6F1-4960-498A-AD25-085078C7C016}" destId="{29011064-7F52-4374-BB70-3F2CB7FC783C}" srcOrd="2" destOrd="0" presId="urn:microsoft.com/office/officeart/2005/8/layout/list1"/>
    <dgm:cxn modelId="{E8A301A6-A366-4F92-9EE8-0DECE939671B}" type="presParOf" srcId="{DA69F6F1-4960-498A-AD25-085078C7C016}" destId="{F3BFFD0D-6DB9-4008-84AB-53D8C011D87E}" srcOrd="3" destOrd="0" presId="urn:microsoft.com/office/officeart/2005/8/layout/list1"/>
    <dgm:cxn modelId="{BE83DEE7-3852-4862-BB07-DC28B52DA61D}" type="presParOf" srcId="{DA69F6F1-4960-498A-AD25-085078C7C016}" destId="{4DE6D4E7-D733-4E0C-8B7D-E171999B164E}" srcOrd="4" destOrd="0" presId="urn:microsoft.com/office/officeart/2005/8/layout/list1"/>
    <dgm:cxn modelId="{C55C2E5C-BB5A-4104-AB42-BD04297D424E}" type="presParOf" srcId="{4DE6D4E7-D733-4E0C-8B7D-E171999B164E}" destId="{C3A0CBD5-1A57-4560-919B-51C08BD132D6}" srcOrd="0" destOrd="0" presId="urn:microsoft.com/office/officeart/2005/8/layout/list1"/>
    <dgm:cxn modelId="{714BEA59-1729-4719-A007-C894D96EA90B}" type="presParOf" srcId="{4DE6D4E7-D733-4E0C-8B7D-E171999B164E}" destId="{4AF032F1-9066-44F8-86CC-6912588B7795}" srcOrd="1" destOrd="0" presId="urn:microsoft.com/office/officeart/2005/8/layout/list1"/>
    <dgm:cxn modelId="{352750F3-08D1-416E-A9BE-69A354EFC924}" type="presParOf" srcId="{DA69F6F1-4960-498A-AD25-085078C7C016}" destId="{FF056FDE-2A96-4013-9A3F-1A754116AE28}" srcOrd="5" destOrd="0" presId="urn:microsoft.com/office/officeart/2005/8/layout/list1"/>
    <dgm:cxn modelId="{FDB17916-558F-486D-902A-503E5A29FE21}" type="presParOf" srcId="{DA69F6F1-4960-498A-AD25-085078C7C016}" destId="{5BB327D3-7109-43F2-AB9A-8D656FAE95E0}" srcOrd="6" destOrd="0" presId="urn:microsoft.com/office/officeart/2005/8/layout/list1"/>
    <dgm:cxn modelId="{02919E11-793D-409A-99D5-698B0280B1FD}" type="presParOf" srcId="{DA69F6F1-4960-498A-AD25-085078C7C016}" destId="{86EB0B26-E487-49B0-956D-BCBCCEF86CEC}" srcOrd="7" destOrd="0" presId="urn:microsoft.com/office/officeart/2005/8/layout/list1"/>
    <dgm:cxn modelId="{2F579F83-10FD-4180-AE32-C933926A921D}" type="presParOf" srcId="{DA69F6F1-4960-498A-AD25-085078C7C016}" destId="{0B4D8C86-6CC8-4DAA-93D2-8FA36672C374}" srcOrd="8" destOrd="0" presId="urn:microsoft.com/office/officeart/2005/8/layout/list1"/>
    <dgm:cxn modelId="{B2724798-2F03-4351-8F52-6373EE449AD0}" type="presParOf" srcId="{0B4D8C86-6CC8-4DAA-93D2-8FA36672C374}" destId="{FFFA5138-FEAB-4F72-AE08-E40D44F08E3F}" srcOrd="0" destOrd="0" presId="urn:microsoft.com/office/officeart/2005/8/layout/list1"/>
    <dgm:cxn modelId="{A7A6BD70-E3F2-4661-A621-AFC5DA02D54E}" type="presParOf" srcId="{0B4D8C86-6CC8-4DAA-93D2-8FA36672C374}" destId="{CE301DEF-7638-4260-8CB8-5576E3522B5C}" srcOrd="1" destOrd="0" presId="urn:microsoft.com/office/officeart/2005/8/layout/list1"/>
    <dgm:cxn modelId="{ECE2933E-9003-4FF8-9BDE-AA27710FC566}" type="presParOf" srcId="{DA69F6F1-4960-498A-AD25-085078C7C016}" destId="{51CE2DF8-66FE-4972-AFC4-27CDB968F0F7}" srcOrd="9" destOrd="0" presId="urn:microsoft.com/office/officeart/2005/8/layout/list1"/>
    <dgm:cxn modelId="{39F80482-3519-46C0-8A7F-F9BC917F1BB7}" type="presParOf" srcId="{DA69F6F1-4960-498A-AD25-085078C7C016}" destId="{FCE67299-0F51-4AE5-B861-F54CAD10DA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b="0"/>
            <a:t>OASES Monitoring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b="0"/>
            <a:t>PRS General Education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EAD15D56-54C5-49FE-955F-A20DF43B6731}">
      <dgm:prSet phldrT="[Text]" phldr="0"/>
      <dgm:spPr/>
      <dgm:t>
        <a:bodyPr/>
        <a:lstStyle/>
        <a:p>
          <a:pPr rtl="0"/>
          <a:r>
            <a:rPr lang="en-US"/>
            <a:t>Champ Software Development Across Offices</a:t>
          </a:r>
          <a:endParaRPr lang="en-US" b="0"/>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b="0"/>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b="0"/>
            <a:t>LEA Determinations and Aligned Technical Assistance</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b="0"/>
            <a:t>Policies and Procedures</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35537B4E-975A-42B4-A3AE-E4E4D1B3183C}">
      <dgm:prSet custT="1"/>
      <dgm:spPr/>
      <dgm:t>
        <a:bodyPr/>
        <a:lstStyle/>
        <a:p>
          <a:pPr rtl="0"/>
          <a:r>
            <a:rPr lang="en-US" sz="2200" kern="1200">
              <a:solidFill>
                <a:prstClr val="white"/>
              </a:solidFill>
              <a:latin typeface="Calibri" panose="020F0502020204030204"/>
              <a:ea typeface="+mn-ea"/>
              <a:cs typeface="+mn-cs"/>
            </a:rPr>
            <a:t>Collection, Reporting, and Use of Data</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60C6D5A9-1698-492E-BEE5-EC78D894D009}">
      <dgm:prSet custT="1"/>
      <dgm:spPr/>
      <dgm:t>
        <a:bodyPr/>
        <a:lstStyle/>
        <a:p>
          <a:pPr rtl="0"/>
          <a:r>
            <a:rPr lang="en-US" sz="2200" kern="1200">
              <a:solidFill>
                <a:prstClr val="white"/>
              </a:solidFill>
              <a:latin typeface="Calibri" panose="020F0502020204030204"/>
              <a:ea typeface="+mn-ea"/>
              <a:cs typeface="+mn-cs"/>
            </a:rPr>
            <a:t>Special Education Website</a:t>
          </a:r>
        </a:p>
      </dgm:t>
    </dgm:pt>
    <dgm:pt modelId="{CFEF5603-27EA-42F5-B3CB-D6B669889C48}" type="parTrans" cxnId="{523D8E78-AF15-41E6-BFD1-CAA982168C5B}">
      <dgm:prSet/>
      <dgm:spPr/>
      <dgm:t>
        <a:bodyPr/>
        <a:lstStyle/>
        <a:p>
          <a:endParaRPr lang="en-US"/>
        </a:p>
      </dgm:t>
    </dgm:pt>
    <dgm:pt modelId="{725C407D-328B-4DF8-8C4A-DD2006D84951}" type="sibTrans" cxnId="{523D8E78-AF15-41E6-BFD1-CAA982168C5B}">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4971201F-F68F-47E1-904A-CED5519C774F}" type="pres">
      <dgm:prSet presAssocID="{60C6D5A9-1698-492E-BEE5-EC78D894D009}" presName="node" presStyleLbl="node1" presStyleIdx="0" presStyleCnt="8">
        <dgm:presLayoutVars>
          <dgm:bulletEnabled val="1"/>
        </dgm:presLayoutVars>
      </dgm:prSet>
      <dgm:spPr/>
    </dgm:pt>
    <dgm:pt modelId="{94E87C81-A08A-4984-A27E-24770A57712F}" type="pres">
      <dgm:prSet presAssocID="{725C407D-328B-4DF8-8C4A-DD2006D84951}" presName="sibTrans" presStyleCnt="0"/>
      <dgm:spPr/>
    </dgm:pt>
    <dgm:pt modelId="{5005E73B-75A8-42A5-A4FC-C8604F246C91}" type="pres">
      <dgm:prSet presAssocID="{35537B4E-975A-42B4-A3AE-E4E4D1B3183C}" presName="node" presStyleLbl="node1" presStyleIdx="1" presStyleCnt="8">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8">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8">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8">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8">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8">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8">
        <dgm:presLayoutVars>
          <dgm:bulletEnabled val="1"/>
        </dgm:presLayoutVars>
      </dgm:prSet>
      <dgm:spPr/>
    </dgm:pt>
  </dgm:ptLst>
  <dgm:cxnLs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523D8E78-AF15-41E6-BFD1-CAA982168C5B}" srcId="{A2DDBBA9-240C-4798-85DE-7DF9799DC351}" destId="{60C6D5A9-1698-492E-BEE5-EC78D894D009}" srcOrd="0" destOrd="0" parTransId="{CFEF5603-27EA-42F5-B3CB-D6B669889C48}" sibTransId="{725C407D-328B-4DF8-8C4A-DD2006D84951}"/>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FD5B34C2-59A3-4F4E-90B4-28C512E8BC9F}" type="presOf" srcId="{60C6D5A9-1698-492E-BEE5-EC78D894D009}" destId="{4971201F-F68F-47E1-904A-CED5519C774F}" srcOrd="0" destOrd="0" presId="urn:microsoft.com/office/officeart/2005/8/layout/default"/>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E94133A-2842-4E68-BF09-B9C2BDA79DC2}" type="presParOf" srcId="{13D8E856-6816-466E-B3FF-4BB377B3C3C6}" destId="{4971201F-F68F-47E1-904A-CED5519C774F}" srcOrd="0" destOrd="0" presId="urn:microsoft.com/office/officeart/2005/8/layout/default"/>
    <dgm:cxn modelId="{D4445466-B813-4813-86E3-D274203D68A6}" type="presParOf" srcId="{13D8E856-6816-466E-B3FF-4BB377B3C3C6}" destId="{94E87C81-A08A-4984-A27E-24770A57712F}"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114328" y="-1144266"/>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Are known and valued</a:t>
          </a:r>
          <a:endParaRPr lang="en-US" sz="1400" kern="1200"/>
        </a:p>
      </dsp:txBody>
      <dsp:txXfrm rot="-5400000">
        <a:off x="1865948" y="144166"/>
        <a:ext cx="3277188" cy="740375"/>
      </dsp:txXfrm>
    </dsp:sp>
    <dsp:sp modelId="{C625CF21-C0CE-427C-856C-6DE7A8B33D8A}">
      <dsp:nvSpPr>
        <dsp:cNvPr id="0" name=""/>
        <dsp:cNvSpPr/>
      </dsp:nvSpPr>
      <dsp:spPr>
        <a:xfrm>
          <a:off x="0" y="1553"/>
          <a:ext cx="1865947" cy="1025598"/>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All students</a:t>
          </a:r>
          <a:endParaRPr lang="en-US" sz="1900" kern="1200"/>
        </a:p>
      </dsp:txBody>
      <dsp:txXfrm>
        <a:off x="50066" y="51619"/>
        <a:ext cx="1765815" cy="925466"/>
      </dsp:txXfrm>
    </dsp:sp>
    <dsp:sp modelId="{22C5200A-4F3E-413A-A0C2-5E5FE3F5BD79}">
      <dsp:nvSpPr>
        <dsp:cNvPr id="0" name=""/>
        <dsp:cNvSpPr/>
      </dsp:nvSpPr>
      <dsp:spPr>
        <a:xfrm rot="5400000">
          <a:off x="3114328" y="-67388"/>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a:latin typeface="Segoe UI Semibold"/>
            </a:rPr>
            <a:t>Are relevant, real-world and interactive</a:t>
          </a:r>
        </a:p>
      </dsp:txBody>
      <dsp:txXfrm rot="-5400000">
        <a:off x="1865948" y="1221044"/>
        <a:ext cx="3277188" cy="740375"/>
      </dsp:txXfrm>
    </dsp:sp>
    <dsp:sp modelId="{24CED813-7888-430C-AFDB-9D3A24B568CB}">
      <dsp:nvSpPr>
        <dsp:cNvPr id="0" name=""/>
        <dsp:cNvSpPr/>
      </dsp:nvSpPr>
      <dsp:spPr>
        <a:xfrm>
          <a:off x="0" y="1078432"/>
          <a:ext cx="1865947" cy="1025598"/>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Learning experiences </a:t>
          </a:r>
          <a:endParaRPr lang="en-US" sz="1900" kern="1200"/>
        </a:p>
      </dsp:txBody>
      <dsp:txXfrm>
        <a:off x="50066" y="1128498"/>
        <a:ext cx="1765815" cy="925466"/>
      </dsp:txXfrm>
    </dsp:sp>
    <dsp:sp modelId="{48523046-28B0-4CA5-BB43-DD387BCF65C6}">
      <dsp:nvSpPr>
        <dsp:cNvPr id="0" name=""/>
        <dsp:cNvSpPr/>
      </dsp:nvSpPr>
      <dsp:spPr>
        <a:xfrm rot="5400000">
          <a:off x="3114328" y="1009490"/>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Enable students to excel at grade level or beyond</a:t>
          </a:r>
        </a:p>
        <a:p>
          <a:pPr marL="114300" lvl="1" indent="-114300" algn="l" defTabSz="622300" rtl="0">
            <a:lnSpc>
              <a:spcPct val="90000"/>
            </a:lnSpc>
            <a:spcBef>
              <a:spcPct val="0"/>
            </a:spcBef>
            <a:spcAft>
              <a:spcPct val="15000"/>
            </a:spcAft>
            <a:buChar char="•"/>
          </a:pPr>
          <a:endParaRPr lang="en-US" sz="1400" kern="1200">
            <a:latin typeface="Segoe UI Semibold"/>
          </a:endParaRPr>
        </a:p>
      </dsp:txBody>
      <dsp:txXfrm rot="-5400000">
        <a:off x="1865948" y="2297922"/>
        <a:ext cx="3277188" cy="740375"/>
      </dsp:txXfrm>
    </dsp:sp>
    <dsp:sp modelId="{BEF76E51-4B0A-4CD7-8E87-ACA209BCE8EA}">
      <dsp:nvSpPr>
        <dsp:cNvPr id="0" name=""/>
        <dsp:cNvSpPr/>
      </dsp:nvSpPr>
      <dsp:spPr>
        <a:xfrm>
          <a:off x="0" y="2155311"/>
          <a:ext cx="1865947" cy="1025598"/>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Individualized supports</a:t>
          </a:r>
        </a:p>
      </dsp:txBody>
      <dsp:txXfrm>
        <a:off x="50066" y="2205377"/>
        <a:ext cx="1765815" cy="925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1064-7F52-4374-BB70-3F2CB7FC783C}">
      <dsp:nvSpPr>
        <dsp:cNvPr id="0" name=""/>
        <dsp:cNvSpPr/>
      </dsp:nvSpPr>
      <dsp:spPr>
        <a:xfrm>
          <a:off x="0" y="1625189"/>
          <a:ext cx="5811128"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76DB4-26EA-403D-8805-2312DAE07640}">
      <dsp:nvSpPr>
        <dsp:cNvPr id="0" name=""/>
        <dsp:cNvSpPr/>
      </dsp:nvSpPr>
      <dsp:spPr>
        <a:xfrm>
          <a:off x="290556" y="1270949"/>
          <a:ext cx="4067789" cy="70848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General Supervision </a:t>
          </a:r>
          <a:r>
            <a:rPr lang="en-US" sz="2400" b="0" kern="1200"/>
            <a:t>Updates</a:t>
          </a:r>
        </a:p>
      </dsp:txBody>
      <dsp:txXfrm>
        <a:off x="325141" y="1305534"/>
        <a:ext cx="3998619" cy="639310"/>
      </dsp:txXfrm>
    </dsp:sp>
    <dsp:sp modelId="{5BB327D3-7109-43F2-AB9A-8D656FAE95E0}">
      <dsp:nvSpPr>
        <dsp:cNvPr id="0" name=""/>
        <dsp:cNvSpPr/>
      </dsp:nvSpPr>
      <dsp:spPr>
        <a:xfrm>
          <a:off x="0" y="2713829"/>
          <a:ext cx="5811128" cy="604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032F1-9066-44F8-86CC-6912588B7795}">
      <dsp:nvSpPr>
        <dsp:cNvPr id="0" name=""/>
        <dsp:cNvSpPr/>
      </dsp:nvSpPr>
      <dsp:spPr>
        <a:xfrm>
          <a:off x="290556" y="2359589"/>
          <a:ext cx="4067789" cy="7084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Special Education Updates</a:t>
          </a:r>
        </a:p>
      </dsp:txBody>
      <dsp:txXfrm>
        <a:off x="325141" y="2394174"/>
        <a:ext cx="3998619" cy="639310"/>
      </dsp:txXfrm>
    </dsp:sp>
    <dsp:sp modelId="{FCE67299-0F51-4AE5-B861-F54CAD10DA1C}">
      <dsp:nvSpPr>
        <dsp:cNvPr id="0" name=""/>
        <dsp:cNvSpPr/>
      </dsp:nvSpPr>
      <dsp:spPr>
        <a:xfrm>
          <a:off x="0" y="3802469"/>
          <a:ext cx="5811128"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01DEF-7638-4260-8CB8-5576E3522B5C}">
      <dsp:nvSpPr>
        <dsp:cNvPr id="0" name=""/>
        <dsp:cNvSpPr/>
      </dsp:nvSpPr>
      <dsp:spPr>
        <a:xfrm>
          <a:off x="290556" y="3448229"/>
          <a:ext cx="4067789"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New IEP Updates</a:t>
          </a:r>
        </a:p>
      </dsp:txBody>
      <dsp:txXfrm>
        <a:off x="325141" y="3482814"/>
        <a:ext cx="3998619"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1201F-F68F-47E1-904A-CED5519C774F}">
      <dsp:nvSpPr>
        <dsp:cNvPr id="0" name=""/>
        <dsp:cNvSpPr/>
      </dsp:nvSpPr>
      <dsp:spPr>
        <a:xfrm>
          <a:off x="3080"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Special Education Website</a:t>
          </a:r>
        </a:p>
      </dsp:txBody>
      <dsp:txXfrm>
        <a:off x="3080" y="437013"/>
        <a:ext cx="2444055" cy="1466433"/>
      </dsp:txXfrm>
    </dsp:sp>
    <dsp:sp modelId="{5005E73B-75A8-42A5-A4FC-C8604F246C91}">
      <dsp:nvSpPr>
        <dsp:cNvPr id="0" name=""/>
        <dsp:cNvSpPr/>
      </dsp:nvSpPr>
      <dsp:spPr>
        <a:xfrm>
          <a:off x="2691541"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Collection, Reporting, and Use of Data</a:t>
          </a:r>
        </a:p>
      </dsp:txBody>
      <dsp:txXfrm>
        <a:off x="2691541" y="437013"/>
        <a:ext cx="2444055" cy="1466433"/>
      </dsp:txXfrm>
    </dsp:sp>
    <dsp:sp modelId="{6D129F8D-372C-4A28-8C52-D918B5D8A92E}">
      <dsp:nvSpPr>
        <dsp:cNvPr id="0" name=""/>
        <dsp:cNvSpPr/>
      </dsp:nvSpPr>
      <dsp:spPr>
        <a:xfrm>
          <a:off x="5380002"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Champ Software Development Across Offices</a:t>
          </a:r>
          <a:endParaRPr lang="en-US" sz="2200" b="0" kern="1200"/>
        </a:p>
      </dsp:txBody>
      <dsp:txXfrm>
        <a:off x="5380002" y="437013"/>
        <a:ext cx="2444055" cy="1466433"/>
      </dsp:txXfrm>
    </dsp:sp>
    <dsp:sp modelId="{9908698E-D39E-4D34-9D93-5C552E65CDE6}">
      <dsp:nvSpPr>
        <dsp:cNvPr id="0" name=""/>
        <dsp:cNvSpPr/>
      </dsp:nvSpPr>
      <dsp:spPr>
        <a:xfrm>
          <a:off x="8068463"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Fiscal Monitoring Procedures</a:t>
          </a:r>
        </a:p>
      </dsp:txBody>
      <dsp:txXfrm>
        <a:off x="8068463" y="437013"/>
        <a:ext cx="2444055" cy="1466433"/>
      </dsp:txXfrm>
    </dsp:sp>
    <dsp:sp modelId="{1E50F7EE-135A-4A1B-B907-0AB0F8428B21}">
      <dsp:nvSpPr>
        <dsp:cNvPr id="0" name=""/>
        <dsp:cNvSpPr/>
      </dsp:nvSpPr>
      <dsp:spPr>
        <a:xfrm>
          <a:off x="3080"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LEA Determinations and Aligned Technical Assistance</a:t>
          </a:r>
        </a:p>
      </dsp:txBody>
      <dsp:txXfrm>
        <a:off x="3080" y="2147852"/>
        <a:ext cx="2444055" cy="1466433"/>
      </dsp:txXfrm>
    </dsp:sp>
    <dsp:sp modelId="{924D37B3-04E0-4558-A6DC-381385E54CF6}">
      <dsp:nvSpPr>
        <dsp:cNvPr id="0" name=""/>
        <dsp:cNvSpPr/>
      </dsp:nvSpPr>
      <dsp:spPr>
        <a:xfrm>
          <a:off x="2691541"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OASES Monitoring Procedures</a:t>
          </a:r>
        </a:p>
      </dsp:txBody>
      <dsp:txXfrm>
        <a:off x="2691541" y="2147852"/>
        <a:ext cx="2444055" cy="1466433"/>
      </dsp:txXfrm>
    </dsp:sp>
    <dsp:sp modelId="{59892BA9-65E3-4A36-98C0-5E406F58DAC0}">
      <dsp:nvSpPr>
        <dsp:cNvPr id="0" name=""/>
        <dsp:cNvSpPr/>
      </dsp:nvSpPr>
      <dsp:spPr>
        <a:xfrm>
          <a:off x="5380002"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Policies and Procedures</a:t>
          </a:r>
        </a:p>
      </dsp:txBody>
      <dsp:txXfrm>
        <a:off x="5380002" y="2147852"/>
        <a:ext cx="2444055" cy="1466433"/>
      </dsp:txXfrm>
    </dsp:sp>
    <dsp:sp modelId="{F94B4F2D-81CF-43C4-846B-3A7037898D36}">
      <dsp:nvSpPr>
        <dsp:cNvPr id="0" name=""/>
        <dsp:cNvSpPr/>
      </dsp:nvSpPr>
      <dsp:spPr>
        <a:xfrm>
          <a:off x="8068463"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PRS General Education Procedures</a:t>
          </a:r>
        </a:p>
      </dsp:txBody>
      <dsp:txXfrm>
        <a:off x="8068463" y="2147852"/>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0.60801</cdr:x>
      <cdr:y>0.38957</cdr:y>
    </cdr:from>
    <cdr:to>
      <cdr:x>0.77529</cdr:x>
      <cdr:y>0.59509</cdr:y>
    </cdr:to>
    <cdr:sp macro="" textlink="">
      <cdr:nvSpPr>
        <cdr:cNvPr id="2" name="TextBox 1">
          <a:extLst xmlns:a="http://schemas.openxmlformats.org/drawingml/2006/main">
            <a:ext uri="{FF2B5EF4-FFF2-40B4-BE49-F238E27FC236}">
              <a16:creationId xmlns:a16="http://schemas.microsoft.com/office/drawing/2014/main" id="{CF9983C4-875C-79BA-C202-0C083B691C57}"/>
            </a:ext>
          </a:extLst>
        </cdr:cNvPr>
        <cdr:cNvSpPr txBox="1"/>
      </cdr:nvSpPr>
      <cdr:spPr>
        <a:xfrm xmlns:a="http://schemas.openxmlformats.org/drawingml/2006/main">
          <a:off x="3323529" y="173325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0.33604</cdr:x>
      <cdr:y>0.54935</cdr:y>
    </cdr:from>
    <cdr:to>
      <cdr:x>0.76216</cdr:x>
      <cdr:y>0.62911</cdr:y>
    </cdr:to>
    <cdr:sp macro="" textlink="">
      <cdr:nvSpPr>
        <cdr:cNvPr id="3" name="TextBox 2">
          <a:extLst xmlns:a="http://schemas.openxmlformats.org/drawingml/2006/main">
            <a:ext uri="{FF2B5EF4-FFF2-40B4-BE49-F238E27FC236}">
              <a16:creationId xmlns:a16="http://schemas.microsoft.com/office/drawing/2014/main" id="{DC55019D-CBE5-01BF-A180-9FC7A4E2421B}"/>
            </a:ext>
          </a:extLst>
        </cdr:cNvPr>
        <cdr:cNvSpPr txBox="1"/>
      </cdr:nvSpPr>
      <cdr:spPr>
        <a:xfrm xmlns:a="http://schemas.openxmlformats.org/drawingml/2006/main">
          <a:off x="2265678" y="2436665"/>
          <a:ext cx="2873003" cy="353754"/>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none" rtlCol="0"/>
        <a:lstStyle xmlns:a="http://schemas.openxmlformats.org/drawingml/2006/main"/>
        <a:p xmlns:a="http://schemas.openxmlformats.org/drawingml/2006/main">
          <a:r>
            <a:rPr lang="en-US" sz="2000" b="1" dirty="0"/>
            <a:t>86 % of cases = Signed IEP</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4/23/2025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2376929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47</a:t>
            </a:fld>
            <a:endParaRPr lang="en-US"/>
          </a:p>
        </p:txBody>
      </p:sp>
    </p:spTree>
    <p:extLst>
      <p:ext uri="{BB962C8B-B14F-4D97-AF65-F5344CB8AC3E}">
        <p14:creationId xmlns:p14="http://schemas.microsoft.com/office/powerpoint/2010/main" val="341145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B958-0065-91BF-F181-4B0CC41EA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5F5FE-E415-4DBA-EA87-9787D65BD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5D519-D1F9-EF33-4A80-CFFE4663C5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E11441-C858-A123-6A30-3626D2BEFF1F}"/>
              </a:ext>
            </a:extLst>
          </p:cNvPr>
          <p:cNvSpPr>
            <a:spLocks noGrp="1"/>
          </p:cNvSpPr>
          <p:nvPr>
            <p:ph type="sldNum" sz="quarter" idx="5"/>
          </p:nvPr>
        </p:nvSpPr>
        <p:spPr/>
        <p:txBody>
          <a:bodyPr/>
          <a:lstStyle/>
          <a:p>
            <a:fld id="{825FC15E-7FD1-034A-9729-2C6FA6821FBB}" type="slidenum">
              <a:rPr lang="en-US" smtClean="0"/>
              <a:t>48</a:t>
            </a:fld>
            <a:endParaRPr lang="en-US"/>
          </a:p>
        </p:txBody>
      </p:sp>
    </p:spTree>
    <p:extLst>
      <p:ext uri="{BB962C8B-B14F-4D97-AF65-F5344CB8AC3E}">
        <p14:creationId xmlns:p14="http://schemas.microsoft.com/office/powerpoint/2010/main" val="140802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108244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03506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69B403-5855-A44D-8B06-DC66AD4F06F4}" type="slidenum">
              <a:rPr lang="en-US" smtClean="0"/>
              <a:t>22</a:t>
            </a:fld>
            <a:endParaRPr lang="en-US"/>
          </a:p>
        </p:txBody>
      </p:sp>
    </p:spTree>
    <p:extLst>
      <p:ext uri="{BB962C8B-B14F-4D97-AF65-F5344CB8AC3E}">
        <p14:creationId xmlns:p14="http://schemas.microsoft.com/office/powerpoint/2010/main" val="263883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8F930-B090-F24A-5552-527641826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B2355-6BE6-8C92-DA22-BC69F365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49E4D8-58D9-6CC1-C042-562BEB74A09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74F1F32-5788-4D90-0907-FCDE6E9ED53A}"/>
              </a:ext>
            </a:extLst>
          </p:cNvPr>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3049449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F21FD1F-03D9-4FDF-B8BF-9B994B4A36E1}" type="slidenum">
              <a:rPr lang="en-US" smtClean="0"/>
              <a:t>35</a:t>
            </a:fld>
            <a:endParaRPr lang="en-US"/>
          </a:p>
        </p:txBody>
      </p:sp>
    </p:spTree>
    <p:extLst>
      <p:ext uri="{BB962C8B-B14F-4D97-AF65-F5344CB8AC3E}">
        <p14:creationId xmlns:p14="http://schemas.microsoft.com/office/powerpoint/2010/main" val="29811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42</a:t>
            </a:fld>
            <a:endParaRPr lang="en-US"/>
          </a:p>
        </p:txBody>
      </p:sp>
    </p:spTree>
    <p:extLst>
      <p:ext uri="{BB962C8B-B14F-4D97-AF65-F5344CB8AC3E}">
        <p14:creationId xmlns:p14="http://schemas.microsoft.com/office/powerpoint/2010/main" val="360621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679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46</a:t>
            </a:fld>
            <a:endParaRPr lang="en-US"/>
          </a:p>
        </p:txBody>
      </p:sp>
    </p:spTree>
    <p:extLst>
      <p:ext uri="{BB962C8B-B14F-4D97-AF65-F5344CB8AC3E}">
        <p14:creationId xmlns:p14="http://schemas.microsoft.com/office/powerpoint/2010/main" val="3586583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582" indent="-279393">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0959" indent="-279393">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086" indent="-287331">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333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1952340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0263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55223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66217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020004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98907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225162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5556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89099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636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8" r:id="rId1"/>
    <p:sldLayoutId id="2147483650" r:id="rId2"/>
    <p:sldLayoutId id="2147483720" r:id="rId3"/>
    <p:sldLayoutId id="2147483721" r:id="rId4"/>
    <p:sldLayoutId id="2147483722" r:id="rId5"/>
    <p:sldLayoutId id="2147483723" r:id="rId6"/>
    <p:sldLayoutId id="2147483655" r:id="rId7"/>
    <p:sldLayoutId id="2147483719" r:id="rId8"/>
    <p:sldLayoutId id="2147483657" r:id="rId9"/>
    <p:sldLayoutId id="2147483658" r:id="rId10"/>
    <p:sldLayoutId id="2147483670"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109996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oe.mass.edu/sped/advisories/2018-3ta.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ele/disability.html" TargetMode="External"/><Relationship Id="rId2" Type="http://schemas.openxmlformats.org/officeDocument/2006/relationships/hyperlink" Target="https://www.ed.gov/teaching-and-administration/supporting-students/english-learner-tool-kit-oel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doe.mass.edu/psm/waivers/default.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deadata.org/preschool-toolkit/" TargetMode="External"/><Relationship Id="rId2" Type="http://schemas.openxmlformats.org/officeDocument/2006/relationships/hyperlink" Target="https://www.doe.mass.edu/lawsregs/603cmr28.html?section=06" TargetMode="External"/><Relationship Id="rId1" Type="http://schemas.openxmlformats.org/officeDocument/2006/relationships/slideLayout" Target="../slideLayouts/slideLayout2.xml"/><Relationship Id="rId6" Type="http://schemas.openxmlformats.org/officeDocument/2006/relationships/hyperlink" Target="https://dasycenter.org/" TargetMode="External"/><Relationship Id="rId5" Type="http://schemas.openxmlformats.org/officeDocument/2006/relationships/hyperlink" Target="https://ectacenter.org/" TargetMode="External"/><Relationship Id="rId4" Type="http://schemas.openxmlformats.org/officeDocument/2006/relationships/hyperlink" Target="https://sites.ed.gov/idea/idea-files/2023-early-childhood-transition-questions-and-answers/#_Toc15396974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doe.mass.edu/commissioner/vision/default.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David.Scanlon@bc.edu" TargetMode="External"/><Relationship Id="rId2" Type="http://schemas.openxmlformats.org/officeDocument/2006/relationships/hyperlink" Target="http://www.spedexconsultation.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pecialeducation@mass.gov" TargetMode="External"/><Relationship Id="rId2" Type="http://schemas.openxmlformats.org/officeDocument/2006/relationships/hyperlink" Target="https://www.doe.mass.edu/bese/regs-comments/default.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doe.mass.edu/sped/links/24MASESBH1.xls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sites.ed.gov/idea/files/Guidance_on_State_General_Supervision_Responsibilities_under_Parts_B_and_C_of_IDEA-07-24-2023.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sites.ed.gov/idea/idea-files/questions-and-answers-on-serving-children-with-disabilities-placed-by-their-parents-in-private-schools/" TargetMode="External"/><Relationship Id="rId2" Type="http://schemas.openxmlformats.org/officeDocument/2006/relationships/hyperlink" Target="https://www.ecfr.gov/current/title-2/subtitle-A/chapter-II/part-200?toc=1" TargetMode="External"/><Relationship Id="rId1" Type="http://schemas.openxmlformats.org/officeDocument/2006/relationships/slideLayout" Target="../slideLayouts/slideLayout2.xml"/><Relationship Id="rId4" Type="http://schemas.openxmlformats.org/officeDocument/2006/relationships/hyperlink" Target="https://mass.egrantsmanagement.com/default.aspx?ccipSessionKey=638748211687996551"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doe.mass.edu/grants/2025/027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anlar.zoom.us/meeting/register/tZ0kf-qvqj0sEtbu6LBPjs-I59BrjINeWNd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urldefense.com/v3/__https:/url.emailprotection.link/?bTqB8YVHz4HqPp1KTeQ5yQeAaq8kJVGpMyDr_vDZrYTgTaGPmieJetk4ehi9L7B7OOia9s3k3Ji1d0ealXNx3TvttSA42MhCr1TIym250WpJQ-iPGNK1sAp6SVyFB-XdD__;!!CPANwP4y!QL0Qo8pDtCSGMnVlQXyoHGqdeRE5khVOPe4mUsOp-q927W_0rWzp3Fz9v-VLkPEzfkahAkjZVKMa-op5lzt6E2FFf4pAzM9efs3z$" TargetMode="External"/><Relationship Id="rId2" Type="http://schemas.openxmlformats.org/officeDocument/2006/relationships/hyperlink" Target="https://urldefense.com/v3/__https:/url.emailprotection.link/?bFcLvnURbQVpgWkT842aHiJ0LYL4ZOhuIbS-AetiHQL2ornbP2-eD6G9a4ocKEoPDpq2AlBvgtGVQluxA2mg1NKk_x2AD4mMlD25eT3FKyHXbEGwFiB8kP_y915BwzowiHzvG6GiMA6Y1cbTHsnf7qNsuUw3s5RZsQpxZAmnX73Y*__;fg!!CPANwP4y!QL0Qo8pDtCSGMnVlQXyoHGqdeRE5khVOPe4mUsOp-q927W_0rWzp3Fz9v-VLkPEzfkahAkjZVKMa-op5lzt6E2FFf4pAzKmUYyf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mailto:IDEAData@mass.gov" TargetMode="External"/><Relationship Id="rId3" Type="http://schemas.openxmlformats.org/officeDocument/2006/relationships/hyperlink" Target="https://us14.campaign-archive.com/home/?u=d8f37d1a90dacd97f207f0b4a&amp;id=41b37f7347" TargetMode="External"/><Relationship Id="rId7" Type="http://schemas.openxmlformats.org/officeDocument/2006/relationships/hyperlink" Target="mailto:ideafiscal@mass.gov"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mailto:specialeducation@mass.gov" TargetMode="External"/><Relationship Id="rId5" Type="http://schemas.openxmlformats.org/officeDocument/2006/relationships/hyperlink" Target="https://www.doe.mass.edu/infoservices/data/diradmin/list.aspx" TargetMode="External"/><Relationship Id="rId4" Type="http://schemas.openxmlformats.org/officeDocument/2006/relationships/hyperlink" Target="https://www.doe.mass.edu/sped/"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302047" y="353085"/>
            <a:ext cx="9554099" cy="3213574"/>
          </a:xfrm>
        </p:spPr>
        <p:txBody>
          <a:bodyPr>
            <a:normAutofit/>
          </a:bodyPr>
          <a:lstStyle/>
          <a:p>
            <a:r>
              <a:rPr lang="en-US" sz="7100" b="1" dirty="0">
                <a:latin typeface="Calibri"/>
                <a:ea typeface="Calibri"/>
                <a:cs typeface="Calibri"/>
              </a:rPr>
              <a:t>Special Education        </a:t>
            </a:r>
            <a:br>
              <a:rPr lang="en-US" sz="7100" b="1" dirty="0">
                <a:latin typeface="Calibri"/>
                <a:ea typeface="Calibri"/>
                <a:cs typeface="Calibri"/>
              </a:rPr>
            </a:br>
            <a:r>
              <a:rPr lang="en-US" sz="7100" b="1" dirty="0">
                <a:latin typeface="Calibri"/>
                <a:ea typeface="Calibri"/>
                <a:cs typeface="Calibri"/>
              </a:rPr>
              <a:t>Leaders Meeting</a:t>
            </a:r>
            <a:endParaRPr lang="en-US" sz="7100" b="1" dirty="0">
              <a:solidFill>
                <a:srgbClr val="000000"/>
              </a:solidFill>
              <a:latin typeface="Calibri"/>
              <a:ea typeface="Calibri"/>
              <a:cs typeface="Calibri"/>
            </a:endParaRPr>
          </a:p>
          <a:p>
            <a:endParaRPr lang="en-US"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sz="3000" b="1" dirty="0">
                <a:latin typeface="Calibri"/>
                <a:ea typeface="Calibri"/>
                <a:cs typeface="Calibri"/>
              </a:rPr>
              <a:t>Friday,  April 18, 2025</a:t>
            </a:r>
            <a:endParaRPr lang="en-US"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FABBB1-BC35-7C87-E29B-289CB0BA9704}"/>
              </a:ext>
            </a:extLst>
          </p:cNvPr>
          <p:cNvSpPr>
            <a:spLocks noGrp="1"/>
          </p:cNvSpPr>
          <p:nvPr>
            <p:ph type="title"/>
          </p:nvPr>
        </p:nvSpPr>
        <p:spPr/>
        <p:txBody>
          <a:bodyPr/>
          <a:lstStyle/>
          <a:p>
            <a:r>
              <a:rPr lang="en-US" b="1" dirty="0">
                <a:latin typeface="Segoe UI"/>
                <a:cs typeface="Arial"/>
              </a:rPr>
              <a:t>Early Childhood Education – Transition.</a:t>
            </a:r>
            <a:endParaRPr lang="en-US" b="1" dirty="0">
              <a:latin typeface="Segoe UI"/>
            </a:endParaRPr>
          </a:p>
        </p:txBody>
      </p:sp>
      <p:sp>
        <p:nvSpPr>
          <p:cNvPr id="2" name="Content Placeholder 1">
            <a:extLst>
              <a:ext uri="{FF2B5EF4-FFF2-40B4-BE49-F238E27FC236}">
                <a16:creationId xmlns:a16="http://schemas.microsoft.com/office/drawing/2014/main" id="{48AE76F6-993E-81DC-8258-9D509B67DBB0}"/>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a:latin typeface="Segoe UI"/>
                <a:cs typeface="Arial"/>
              </a:rPr>
              <a:t>Transition Conference</a:t>
            </a:r>
          </a:p>
          <a:p>
            <a:pPr lvl="1"/>
            <a:r>
              <a:rPr lang="en-US">
                <a:latin typeface="Segoe UI"/>
                <a:cs typeface="Arial"/>
              </a:rPr>
              <a:t>Must occur not less than 90 days and, at the discretion of the parties, not more than 9 months before the child's third birthday.</a:t>
            </a:r>
          </a:p>
          <a:p>
            <a:pPr lvl="2"/>
            <a:r>
              <a:rPr lang="en-US">
                <a:latin typeface="Segoe UI"/>
                <a:cs typeface="Arial"/>
              </a:rPr>
              <a:t>DESE recommends the notification to the Transition Conference take place at least 120 days prior to the child's third birthday to ensure sufficient time to complete the child's IEP.</a:t>
            </a:r>
          </a:p>
          <a:p>
            <a:pPr lvl="1"/>
            <a:r>
              <a:rPr lang="en-US">
                <a:latin typeface="Segoe UI"/>
                <a:cs typeface="Arial"/>
              </a:rPr>
              <a:t>Opportunity to discuss transition from EIS and potential services under Part B of the IDEA with parents.</a:t>
            </a:r>
          </a:p>
          <a:p>
            <a:pPr lvl="1"/>
            <a:r>
              <a:rPr lang="en-US">
                <a:latin typeface="Segoe UI"/>
                <a:cs typeface="Arial"/>
              </a:rPr>
              <a:t>With parental agreement, the LEA is </a:t>
            </a:r>
            <a:r>
              <a:rPr lang="en-US" b="1">
                <a:latin typeface="Segoe UI"/>
                <a:cs typeface="Arial"/>
              </a:rPr>
              <a:t>required</a:t>
            </a:r>
            <a:r>
              <a:rPr lang="en-US">
                <a:latin typeface="Segoe UI"/>
                <a:cs typeface="Arial"/>
              </a:rPr>
              <a:t> to participate in the transition conference.</a:t>
            </a:r>
          </a:p>
          <a:p>
            <a:pPr lvl="1"/>
            <a:r>
              <a:rPr lang="en-US">
                <a:latin typeface="Segoe UI"/>
                <a:cs typeface="Arial"/>
              </a:rPr>
              <a:t>If the parents have not yet been provided with notice of procedural safeguards, should be provided at this time.</a:t>
            </a:r>
            <a:endParaRPr lang="en-US">
              <a:latin typeface="Segoe UI"/>
            </a:endParaRPr>
          </a:p>
          <a:p>
            <a:pPr lvl="1"/>
            <a:r>
              <a:rPr lang="en-US">
                <a:latin typeface="Segoe UI"/>
                <a:cs typeface="Arial"/>
              </a:rPr>
              <a:t>Recommended that LEA obtain consent for evaluation under Part B.</a:t>
            </a:r>
            <a:endParaRPr lang="en-US">
              <a:latin typeface="Segoe UI"/>
            </a:endParaRPr>
          </a:p>
          <a:p>
            <a:endParaRPr lang="en-US">
              <a:latin typeface="Segoe UI"/>
            </a:endParaRPr>
          </a:p>
        </p:txBody>
      </p:sp>
    </p:spTree>
    <p:extLst>
      <p:ext uri="{BB962C8B-B14F-4D97-AF65-F5344CB8AC3E}">
        <p14:creationId xmlns:p14="http://schemas.microsoft.com/office/powerpoint/2010/main" val="370759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A5958-6B9A-0F63-9CFA-4E557B030010}"/>
              </a:ext>
            </a:extLst>
          </p:cNvPr>
          <p:cNvSpPr>
            <a:spLocks noGrp="1"/>
          </p:cNvSpPr>
          <p:nvPr>
            <p:ph type="title"/>
          </p:nvPr>
        </p:nvSpPr>
        <p:spPr/>
        <p:txBody>
          <a:bodyPr/>
          <a:lstStyle/>
          <a:p>
            <a:r>
              <a:rPr lang="en-US" b="1" dirty="0">
                <a:latin typeface="Segoe UI"/>
                <a:cs typeface="Arial"/>
              </a:rPr>
              <a:t>Early Childhood Education – Transition,</a:t>
            </a:r>
            <a:endParaRPr lang="en-US" b="1" dirty="0">
              <a:latin typeface="Segoe UI"/>
            </a:endParaRPr>
          </a:p>
        </p:txBody>
      </p:sp>
      <p:sp>
        <p:nvSpPr>
          <p:cNvPr id="2" name="Content Placeholder 1">
            <a:extLst>
              <a:ext uri="{FF2B5EF4-FFF2-40B4-BE49-F238E27FC236}">
                <a16:creationId xmlns:a16="http://schemas.microsoft.com/office/drawing/2014/main" id="{51423EB6-40FC-D1B7-FD16-9B4056E61FB5}"/>
              </a:ext>
            </a:extLst>
          </p:cNvPr>
          <p:cNvSpPr>
            <a:spLocks noGrp="1"/>
          </p:cNvSpPr>
          <p:nvPr>
            <p:ph idx="1"/>
          </p:nvPr>
        </p:nvSpPr>
        <p:spPr/>
        <p:txBody>
          <a:bodyPr vert="horz" lIns="91440" tIns="45720" rIns="91440" bIns="45720" rtlCol="0" anchor="t">
            <a:normAutofit lnSpcReduction="10000"/>
          </a:bodyPr>
          <a:lstStyle/>
          <a:p>
            <a:r>
              <a:rPr lang="en-US">
                <a:latin typeface="Segoe UI"/>
                <a:cs typeface="Arial"/>
              </a:rPr>
              <a:t>Within </a:t>
            </a:r>
            <a:r>
              <a:rPr lang="en-US" b="1">
                <a:latin typeface="Segoe UI"/>
                <a:cs typeface="Arial"/>
              </a:rPr>
              <a:t>30 school days</a:t>
            </a:r>
            <a:r>
              <a:rPr lang="en-US">
                <a:latin typeface="Segoe UI"/>
                <a:cs typeface="Arial"/>
              </a:rPr>
              <a:t> from the parent's consent, the LEA must complete necessary evaluations.</a:t>
            </a:r>
            <a:endParaRPr lang="en-US">
              <a:latin typeface="Segoe UI"/>
            </a:endParaRPr>
          </a:p>
          <a:p>
            <a:r>
              <a:rPr lang="en-US">
                <a:latin typeface="Segoe UI"/>
                <a:cs typeface="Arial"/>
              </a:rPr>
              <a:t>Within </a:t>
            </a:r>
            <a:r>
              <a:rPr lang="en-US" b="1">
                <a:latin typeface="Segoe UI"/>
                <a:cs typeface="Arial"/>
              </a:rPr>
              <a:t>45 school days</a:t>
            </a:r>
            <a:r>
              <a:rPr lang="en-US">
                <a:latin typeface="Segoe UI"/>
                <a:cs typeface="Arial"/>
              </a:rPr>
              <a:t> from the parent's consent the LEA must:</a:t>
            </a:r>
          </a:p>
          <a:p>
            <a:pPr lvl="1">
              <a:buFont typeface="Courier New" panose="020B0604020202020204" pitchFamily="34" charset="0"/>
              <a:buChar char="o"/>
            </a:pPr>
            <a:r>
              <a:rPr lang="en-US">
                <a:latin typeface="Segoe UI"/>
                <a:cs typeface="Arial"/>
              </a:rPr>
              <a:t>Convene a Team meeting to review the evaluation data;</a:t>
            </a:r>
          </a:p>
          <a:p>
            <a:pPr lvl="1">
              <a:buFont typeface="Courier New" panose="020B0604020202020204" pitchFamily="34" charset="0"/>
              <a:buChar char="o"/>
            </a:pPr>
            <a:r>
              <a:rPr lang="en-US">
                <a:latin typeface="Segoe UI"/>
                <a:cs typeface="Arial"/>
              </a:rPr>
              <a:t>Determine whether the child requires special education;</a:t>
            </a:r>
          </a:p>
          <a:p>
            <a:pPr lvl="1">
              <a:buFont typeface="Courier New" panose="020B0604020202020204" pitchFamily="34" charset="0"/>
              <a:buChar char="o"/>
            </a:pPr>
            <a:r>
              <a:rPr lang="en-US">
                <a:latin typeface="Segoe UI"/>
                <a:cs typeface="Arial"/>
              </a:rPr>
              <a:t>If required, develop an IEP in accordance with state and federal laws; and</a:t>
            </a:r>
          </a:p>
          <a:p>
            <a:pPr lvl="1">
              <a:buFont typeface="Courier New" panose="020B0604020202020204" pitchFamily="34" charset="0"/>
              <a:buChar char="o"/>
            </a:pPr>
            <a:r>
              <a:rPr lang="en-US">
                <a:latin typeface="Segoe UI"/>
                <a:cs typeface="Arial"/>
              </a:rPr>
              <a:t>Provide parents with 2 copies of the IEP.</a:t>
            </a:r>
          </a:p>
          <a:p>
            <a:r>
              <a:rPr lang="en-US">
                <a:latin typeface="Segoe UI"/>
                <a:cs typeface="Arial"/>
              </a:rPr>
              <a:t>IEP must be developed and implemented by the child's third birthday.</a:t>
            </a:r>
            <a:endParaRPr lang="en-US">
              <a:latin typeface="Segoe UI"/>
            </a:endParaRPr>
          </a:p>
          <a:p>
            <a:pPr lvl="1">
              <a:buFont typeface="Courier New" panose="020B0604020202020204" pitchFamily="34" charset="0"/>
              <a:buChar char="o"/>
            </a:pPr>
            <a:endParaRPr lang="en-US"/>
          </a:p>
        </p:txBody>
      </p:sp>
    </p:spTree>
    <p:extLst>
      <p:ext uri="{BB962C8B-B14F-4D97-AF65-F5344CB8AC3E}">
        <p14:creationId xmlns:p14="http://schemas.microsoft.com/office/powerpoint/2010/main" val="272440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241199-B477-6CEF-C306-41E01D2EB5D0}"/>
              </a:ext>
            </a:extLst>
          </p:cNvPr>
          <p:cNvSpPr>
            <a:spLocks noGrp="1"/>
          </p:cNvSpPr>
          <p:nvPr>
            <p:ph type="title"/>
          </p:nvPr>
        </p:nvSpPr>
        <p:spPr/>
        <p:txBody>
          <a:bodyPr/>
          <a:lstStyle/>
          <a:p>
            <a:r>
              <a:rPr lang="en-US">
                <a:latin typeface="Arial"/>
                <a:cs typeface="Arial"/>
              </a:rPr>
              <a:t>Early Childhood Education - Evaluations</a:t>
            </a:r>
            <a:endParaRPr lang="en-US"/>
          </a:p>
        </p:txBody>
      </p:sp>
      <p:sp>
        <p:nvSpPr>
          <p:cNvPr id="2" name="Content Placeholder 1">
            <a:extLst>
              <a:ext uri="{FF2B5EF4-FFF2-40B4-BE49-F238E27FC236}">
                <a16:creationId xmlns:a16="http://schemas.microsoft.com/office/drawing/2014/main" id="{AF57D20E-4CB4-FB6B-B8FF-74604E86DA5A}"/>
              </a:ext>
            </a:extLst>
          </p:cNvPr>
          <p:cNvSpPr>
            <a:spLocks noGrp="1"/>
          </p:cNvSpPr>
          <p:nvPr>
            <p:ph idx="1"/>
          </p:nvPr>
        </p:nvSpPr>
        <p:spPr/>
        <p:txBody>
          <a:bodyPr vert="horz" lIns="91440" tIns="45720" rIns="91440" bIns="45720" rtlCol="0" anchor="t">
            <a:normAutofit fontScale="85000" lnSpcReduction="20000"/>
          </a:bodyPr>
          <a:lstStyle/>
          <a:p>
            <a:pPr marL="0" indent="0">
              <a:lnSpc>
                <a:spcPct val="120000"/>
              </a:lnSpc>
              <a:buNone/>
            </a:pPr>
            <a:r>
              <a:rPr lang="en-US">
                <a:latin typeface="Segoe UI"/>
                <a:cs typeface="Arial"/>
              </a:rPr>
              <a:t>Evaluating students referred to special education from early intervention (EI) who cannot communicate effectively through oral speech:</a:t>
            </a:r>
            <a:endParaRPr lang="en-US"/>
          </a:p>
          <a:p>
            <a:pPr marL="914400" lvl="1" indent="-457200">
              <a:lnSpc>
                <a:spcPct val="120000"/>
              </a:lnSpc>
            </a:pPr>
            <a:r>
              <a:rPr lang="en-US">
                <a:latin typeface="Segoe UI"/>
                <a:cs typeface="Arial"/>
              </a:rPr>
              <a:t>Evaluations should be conducted by professionals who understand Speech and Language Disorders, the acquisition of speech and language, the link between communication, social/emotional development, and behavior, the strengths and challenges related to specific diagnostic presentation and communication profiles, and that limited communication does not infer limited cognition. </a:t>
            </a:r>
          </a:p>
          <a:p>
            <a:pPr marL="914400" lvl="1" indent="-457200">
              <a:lnSpc>
                <a:spcPct val="120000"/>
              </a:lnSpc>
            </a:pPr>
            <a:r>
              <a:rPr lang="en-US">
                <a:latin typeface="Segoe UI"/>
                <a:cs typeface="Arial"/>
              </a:rPr>
              <a:t>IEP Teams for students with limited oral communication skills should consider the use of Augmentative and Alternative Communication. See: </a:t>
            </a:r>
            <a:r>
              <a:rPr lang="en-US">
                <a:solidFill>
                  <a:srgbClr val="467886"/>
                </a:solidFill>
                <a:latin typeface="Segoe UI"/>
                <a:cs typeface="Arial"/>
                <a:hlinkClick r:id="rId2"/>
              </a:rPr>
              <a:t>Technical Assistance Advisory SPED 2018-3: Addressing the Communication Needs of Students with Disabilities through Augmentative and Alternative Communication (AAC) - Special Education</a:t>
            </a:r>
            <a:endParaRPr lang="en-US">
              <a:latin typeface="Segoe UI"/>
              <a:cs typeface="Arial"/>
            </a:endParaRPr>
          </a:p>
          <a:p>
            <a:pPr marL="457200" lvl="1" indent="0">
              <a:buNone/>
            </a:pPr>
            <a:endParaRPr lang="en-US" sz="1100">
              <a:latin typeface="Aptos"/>
              <a:cs typeface="Arial"/>
            </a:endParaRPr>
          </a:p>
        </p:txBody>
      </p:sp>
    </p:spTree>
    <p:extLst>
      <p:ext uri="{BB962C8B-B14F-4D97-AF65-F5344CB8AC3E}">
        <p14:creationId xmlns:p14="http://schemas.microsoft.com/office/powerpoint/2010/main" val="350797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E95BFA-4734-6437-FAD4-9BBBC361F862}"/>
              </a:ext>
            </a:extLst>
          </p:cNvPr>
          <p:cNvSpPr>
            <a:spLocks noGrp="1"/>
          </p:cNvSpPr>
          <p:nvPr>
            <p:ph type="title"/>
          </p:nvPr>
        </p:nvSpPr>
        <p:spPr/>
        <p:txBody>
          <a:bodyPr/>
          <a:lstStyle/>
          <a:p>
            <a:r>
              <a:rPr lang="en-US" dirty="0">
                <a:latin typeface="Arial"/>
                <a:cs typeface="Arial"/>
              </a:rPr>
              <a:t>Early Childhood Education – Evaluations.</a:t>
            </a:r>
            <a:endParaRPr lang="en-US" dirty="0"/>
          </a:p>
        </p:txBody>
      </p:sp>
      <p:sp>
        <p:nvSpPr>
          <p:cNvPr id="2" name="Content Placeholder 1">
            <a:extLst>
              <a:ext uri="{FF2B5EF4-FFF2-40B4-BE49-F238E27FC236}">
                <a16:creationId xmlns:a16="http://schemas.microsoft.com/office/drawing/2014/main" id="{0A9AB5A2-44AC-1D09-6A6C-142C65CCBA9E}"/>
              </a:ext>
            </a:extLst>
          </p:cNvPr>
          <p:cNvSpPr>
            <a:spLocks noGrp="1"/>
          </p:cNvSpPr>
          <p:nvPr>
            <p:ph idx="1"/>
          </p:nvPr>
        </p:nvSpPr>
        <p:spPr/>
        <p:txBody>
          <a:bodyPr vert="horz" lIns="91440" tIns="45720" rIns="91440" bIns="45720" rtlCol="0" anchor="t">
            <a:normAutofit fontScale="85000" lnSpcReduction="20000"/>
          </a:bodyPr>
          <a:lstStyle/>
          <a:p>
            <a:pPr marL="0" indent="0">
              <a:lnSpc>
                <a:spcPct val="120000"/>
              </a:lnSpc>
              <a:buNone/>
            </a:pPr>
            <a:r>
              <a:rPr lang="en-US">
                <a:latin typeface="Arial"/>
                <a:cs typeface="Arial"/>
              </a:rPr>
              <a:t>Evaluating students to appropriately identify English Learners (ELs) with disabilities:</a:t>
            </a:r>
            <a:endParaRPr lang="en-US"/>
          </a:p>
          <a:p>
            <a:pPr marL="914400" lvl="1" indent="-457200">
              <a:lnSpc>
                <a:spcPct val="120000"/>
              </a:lnSpc>
            </a:pPr>
            <a:r>
              <a:rPr lang="en-US">
                <a:latin typeface="Segoe UI"/>
                <a:cs typeface="Arial"/>
              </a:rPr>
              <a:t>A student may not be determined to be a student with a disability if the determinant factor is the student’s limited English proficiency</a:t>
            </a:r>
          </a:p>
          <a:p>
            <a:pPr marL="914400" lvl="1" indent="-457200">
              <a:lnSpc>
                <a:spcPct val="120000"/>
              </a:lnSpc>
            </a:pPr>
            <a:r>
              <a:rPr lang="en-US">
                <a:latin typeface="Segoe UI"/>
                <a:cs typeface="Arial"/>
              </a:rPr>
              <a:t>Assessments and other evaluation materials must be selected and administered so as not to be discriminatory on a racial or cultural basis, and be provided and administered in the student's native language</a:t>
            </a:r>
          </a:p>
          <a:p>
            <a:pPr marL="914400" lvl="1" indent="-457200">
              <a:lnSpc>
                <a:spcPct val="120000"/>
              </a:lnSpc>
            </a:pPr>
            <a:r>
              <a:rPr lang="en-US">
                <a:latin typeface="Segoe UI"/>
                <a:cs typeface="Arial"/>
              </a:rPr>
              <a:t>The U.S. Department of Education’s </a:t>
            </a:r>
            <a:r>
              <a:rPr lang="en-US">
                <a:solidFill>
                  <a:srgbClr val="467886"/>
                </a:solidFill>
                <a:latin typeface="Segoe UI"/>
                <a:cs typeface="Arial"/>
                <a:hlinkClick r:id="rId2"/>
              </a:rPr>
              <a:t>English Learner Tool-Kit</a:t>
            </a:r>
            <a:r>
              <a:rPr lang="en-US">
                <a:latin typeface="Segoe UI"/>
                <a:cs typeface="Arial"/>
              </a:rPr>
              <a:t> includes a chapter on “Addressing English Learners with Disabilities” that has a tool for considering the influence of language differences and disability on learning behaviors. </a:t>
            </a:r>
            <a:endParaRPr lang="en-US"/>
          </a:p>
          <a:p>
            <a:pPr marL="914400" lvl="1" indent="-457200">
              <a:lnSpc>
                <a:spcPct val="120000"/>
              </a:lnSpc>
            </a:pPr>
            <a:r>
              <a:rPr lang="en-US">
                <a:latin typeface="Segoe UI"/>
                <a:cs typeface="Arial"/>
              </a:rPr>
              <a:t>Additionally, you may refer to DESE’s </a:t>
            </a:r>
            <a:r>
              <a:rPr lang="en-US">
                <a:solidFill>
                  <a:srgbClr val="467886"/>
                </a:solidFill>
                <a:latin typeface="Segoe UI"/>
                <a:cs typeface="Arial"/>
                <a:hlinkClick r:id="rId3"/>
              </a:rPr>
              <a:t>English Learners with Disabilities</a:t>
            </a:r>
            <a:r>
              <a:rPr lang="en-US">
                <a:latin typeface="Segoe UI"/>
                <a:cs typeface="Arial"/>
              </a:rPr>
              <a:t> resources.</a:t>
            </a:r>
            <a:endParaRPr lang="en-US"/>
          </a:p>
        </p:txBody>
      </p:sp>
    </p:spTree>
    <p:extLst>
      <p:ext uri="{BB962C8B-B14F-4D97-AF65-F5344CB8AC3E}">
        <p14:creationId xmlns:p14="http://schemas.microsoft.com/office/powerpoint/2010/main" val="639103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93D611-8FE8-335C-940B-A3D6A06D276F}"/>
              </a:ext>
            </a:extLst>
          </p:cNvPr>
          <p:cNvSpPr>
            <a:spLocks noGrp="1"/>
          </p:cNvSpPr>
          <p:nvPr>
            <p:ph type="title"/>
          </p:nvPr>
        </p:nvSpPr>
        <p:spPr/>
        <p:txBody>
          <a:bodyPr/>
          <a:lstStyle/>
          <a:p>
            <a:r>
              <a:rPr lang="en-US">
                <a:latin typeface="Arial"/>
                <a:cs typeface="Arial"/>
              </a:rPr>
              <a:t>Early Childhood Education</a:t>
            </a:r>
            <a:endParaRPr lang="en-US"/>
          </a:p>
        </p:txBody>
      </p:sp>
      <p:sp>
        <p:nvSpPr>
          <p:cNvPr id="2" name="Content Placeholder 1">
            <a:extLst>
              <a:ext uri="{FF2B5EF4-FFF2-40B4-BE49-F238E27FC236}">
                <a16:creationId xmlns:a16="http://schemas.microsoft.com/office/drawing/2014/main" id="{97FA285E-D214-5000-0670-D672C10CBD3F}"/>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a:latin typeface="Segoe UI"/>
                <a:cs typeface="Arial"/>
              </a:rPr>
              <a:t>Integrated Classroom Sizes</a:t>
            </a:r>
          </a:p>
          <a:p>
            <a:pPr lvl="1">
              <a:lnSpc>
                <a:spcPct val="120000"/>
              </a:lnSpc>
            </a:pPr>
            <a:r>
              <a:rPr lang="en-US">
                <a:latin typeface="Segoe UI"/>
                <a:cs typeface="Arial"/>
              </a:rPr>
              <a:t>Cannot exceed 20 students with one teacher and one aide and no more than five students with disabilities. If the number of students with disabilities is six or seven then the class size may not exceed 15 students with one teacher and one aide.</a:t>
            </a:r>
          </a:p>
          <a:p>
            <a:pPr lvl="1">
              <a:lnSpc>
                <a:spcPct val="120000"/>
              </a:lnSpc>
            </a:pPr>
            <a:r>
              <a:rPr lang="en-US">
                <a:latin typeface="Segoe UI"/>
                <a:cs typeface="Arial"/>
              </a:rPr>
              <a:t>Any student who has an active IEP, including a student who is only receiving related services, is considered a student with a disability for the purpose of determining the appropriate class size and ratio in an integrated preschool.</a:t>
            </a:r>
          </a:p>
          <a:p>
            <a:pPr lvl="1">
              <a:lnSpc>
                <a:spcPct val="120000"/>
              </a:lnSpc>
            </a:pPr>
            <a:r>
              <a:rPr lang="en-US">
                <a:latin typeface="Segoe UI"/>
                <a:cs typeface="Arial"/>
              </a:rPr>
              <a:t>There is no waiver or process by which the classroom sizes or ratios prescribed by state regulation may be increased for integrated preschools. See </a:t>
            </a:r>
            <a:r>
              <a:rPr lang="en-US">
                <a:latin typeface="Segoe UI"/>
                <a:cs typeface="Arial"/>
                <a:hlinkClick r:id="rId2"/>
              </a:rPr>
              <a:t>https://www.doe.mass.edu/psm/waivers/default.html</a:t>
            </a:r>
            <a:r>
              <a:rPr lang="en-US">
                <a:latin typeface="Segoe UI"/>
                <a:cs typeface="Arial"/>
              </a:rPr>
              <a:t>. </a:t>
            </a:r>
          </a:p>
          <a:p>
            <a:endParaRPr lang="en-US" sz="1100">
              <a:latin typeface="Aptos"/>
            </a:endParaRPr>
          </a:p>
        </p:txBody>
      </p:sp>
    </p:spTree>
    <p:extLst>
      <p:ext uri="{BB962C8B-B14F-4D97-AF65-F5344CB8AC3E}">
        <p14:creationId xmlns:p14="http://schemas.microsoft.com/office/powerpoint/2010/main" val="2554055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918BF4-2B3E-243C-A0A2-7B1467A08B38}"/>
              </a:ext>
            </a:extLst>
          </p:cNvPr>
          <p:cNvSpPr>
            <a:spLocks noGrp="1"/>
          </p:cNvSpPr>
          <p:nvPr>
            <p:ph type="title"/>
          </p:nvPr>
        </p:nvSpPr>
        <p:spPr/>
        <p:txBody>
          <a:bodyPr/>
          <a:lstStyle/>
          <a:p>
            <a:r>
              <a:rPr lang="en-US">
                <a:latin typeface="Segoe UI Semibold"/>
                <a:cs typeface="Arial"/>
              </a:rPr>
              <a:t>Early Childhood Education Resources:</a:t>
            </a:r>
            <a:endParaRPr lang="en-US">
              <a:latin typeface="Segoe UI Semibold"/>
            </a:endParaRPr>
          </a:p>
        </p:txBody>
      </p:sp>
      <p:sp>
        <p:nvSpPr>
          <p:cNvPr id="2" name="Content Placeholder 1">
            <a:extLst>
              <a:ext uri="{FF2B5EF4-FFF2-40B4-BE49-F238E27FC236}">
                <a16:creationId xmlns:a16="http://schemas.microsoft.com/office/drawing/2014/main" id="{70570FE3-46B6-DDDA-AFAB-C08BC7D01A4E}"/>
              </a:ext>
            </a:extLst>
          </p:cNvPr>
          <p:cNvSpPr>
            <a:spLocks noGrp="1"/>
          </p:cNvSpPr>
          <p:nvPr>
            <p:ph idx="1"/>
          </p:nvPr>
        </p:nvSpPr>
        <p:spPr/>
        <p:txBody>
          <a:bodyPr vert="horz" lIns="91440" tIns="45720" rIns="91440" bIns="45720" rtlCol="0" anchor="t">
            <a:normAutofit/>
          </a:bodyPr>
          <a:lstStyle/>
          <a:p>
            <a:r>
              <a:rPr lang="en-US">
                <a:latin typeface="Segoe UI"/>
                <a:cs typeface="Arial"/>
              </a:rPr>
              <a:t>Where can I find answers to my early childhood questions?</a:t>
            </a:r>
            <a:endParaRPr lang="en-US">
              <a:latin typeface="Segoe UI"/>
            </a:endParaRPr>
          </a:p>
          <a:p>
            <a:r>
              <a:rPr lang="en-US">
                <a:latin typeface="Segoe UI"/>
                <a:cs typeface="Arial"/>
              </a:rPr>
              <a:t>Resources</a:t>
            </a:r>
            <a:endParaRPr lang="en-US">
              <a:latin typeface="Segoe UI"/>
            </a:endParaRPr>
          </a:p>
          <a:p>
            <a:pPr lvl="1"/>
            <a:r>
              <a:rPr lang="en-US" sz="2800" u="sng">
                <a:latin typeface="Segoe UI"/>
                <a:cs typeface="Arial"/>
                <a:hlinkClick r:id="rId2"/>
              </a:rPr>
              <a:t>603 CMR 28.00: Special Education - Education Laws and Regulations</a:t>
            </a:r>
            <a:endParaRPr lang="en-US" sz="2800">
              <a:latin typeface="Segoe UI"/>
              <a:cs typeface="Arial"/>
            </a:endParaRPr>
          </a:p>
          <a:p>
            <a:pPr lvl="1"/>
            <a:r>
              <a:rPr lang="en-US" sz="2800" u="sng">
                <a:latin typeface="Segoe UI"/>
                <a:cs typeface="Arial"/>
                <a:hlinkClick r:id="rId3"/>
              </a:rPr>
              <a:t>Preschool Environments Toolkit - Introduction</a:t>
            </a:r>
            <a:endParaRPr lang="en-US" sz="2800">
              <a:latin typeface="Segoe UI"/>
              <a:cs typeface="Arial"/>
            </a:endParaRPr>
          </a:p>
          <a:p>
            <a:pPr lvl="1"/>
            <a:r>
              <a:rPr lang="en-US" sz="2800" u="sng">
                <a:latin typeface="Segoe UI"/>
                <a:cs typeface="Arial"/>
                <a:hlinkClick r:id="rId4"/>
              </a:rPr>
              <a:t>2023 Early Childhood Transition Questions and Answers - Individuals with Disabilities Education Act</a:t>
            </a:r>
            <a:endParaRPr lang="en-US" sz="2800">
              <a:latin typeface="Segoe UI"/>
              <a:cs typeface="Arial"/>
            </a:endParaRPr>
          </a:p>
          <a:p>
            <a:pPr lvl="1"/>
            <a:r>
              <a:rPr lang="en-US" sz="2800" u="sng">
                <a:latin typeface="Segoe UI"/>
                <a:cs typeface="Arial"/>
                <a:hlinkClick r:id="rId5"/>
              </a:rPr>
              <a:t>ECTA Center: Improving Systems, Practices and Outcomes</a:t>
            </a:r>
            <a:endParaRPr lang="en-US" sz="2800">
              <a:latin typeface="Segoe UI"/>
              <a:cs typeface="Arial"/>
            </a:endParaRPr>
          </a:p>
          <a:p>
            <a:pPr lvl="1"/>
            <a:r>
              <a:rPr lang="en-US" sz="2800" u="sng">
                <a:latin typeface="Segoe UI"/>
                <a:cs typeface="Arial"/>
                <a:hlinkClick r:id="rId6"/>
              </a:rPr>
              <a:t>| DaSy Center</a:t>
            </a:r>
            <a:endParaRPr lang="en-US" sz="2800">
              <a:latin typeface="Segoe UI"/>
              <a:cs typeface="Arial"/>
            </a:endParaRPr>
          </a:p>
          <a:p>
            <a:pPr lvl="1"/>
            <a:endParaRPr lang="en-US"/>
          </a:p>
        </p:txBody>
      </p:sp>
    </p:spTree>
    <p:extLst>
      <p:ext uri="{BB962C8B-B14F-4D97-AF65-F5344CB8AC3E}">
        <p14:creationId xmlns:p14="http://schemas.microsoft.com/office/powerpoint/2010/main" val="4017259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E26CE-0CD1-EFBD-77AF-E8A6DB9DB6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EC4F4-B147-5CA4-045A-877F488FBED9}"/>
              </a:ext>
            </a:extLst>
          </p:cNvPr>
          <p:cNvSpPr>
            <a:spLocks noGrp="1"/>
          </p:cNvSpPr>
          <p:nvPr>
            <p:ph type="title"/>
          </p:nvPr>
        </p:nvSpPr>
        <p:spPr>
          <a:xfrm>
            <a:off x="838200" y="2882157"/>
            <a:ext cx="10515600" cy="1093686"/>
          </a:xfrm>
        </p:spPr>
        <p:txBody>
          <a:bodyPr anchor="ctr">
            <a:normAutofit/>
          </a:bodyPr>
          <a:lstStyle/>
          <a:p>
            <a:pPr algn="ctr"/>
            <a:r>
              <a:rPr lang="en-US" b="1"/>
              <a:t>Special Education Updates</a:t>
            </a:r>
          </a:p>
        </p:txBody>
      </p:sp>
    </p:spTree>
    <p:extLst>
      <p:ext uri="{BB962C8B-B14F-4D97-AF65-F5344CB8AC3E}">
        <p14:creationId xmlns:p14="http://schemas.microsoft.com/office/powerpoint/2010/main" val="23083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10">
          <a:fgClr>
            <a:schemeClr val="accent5">
              <a:lumMod val="50000"/>
            </a:schemeClr>
          </a:fgClr>
          <a:bgClr>
            <a:schemeClr val="accent1">
              <a:lumMod val="60000"/>
              <a:lumOff val="40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00338" y="3271266"/>
            <a:ext cx="8742316" cy="757702"/>
          </a:xfrm>
        </p:spPr>
        <p:txBody>
          <a:bodyPr>
            <a:noAutofit/>
          </a:bodyPr>
          <a:lstStyle/>
          <a:p>
            <a:pPr algn="ctr"/>
            <a:r>
              <a:rPr lang="en-US" sz="2400"/>
              <a:t>A Massachusetts Alternative IEP Dispute Resolution Option</a:t>
            </a:r>
          </a:p>
        </p:txBody>
      </p:sp>
      <p:sp>
        <p:nvSpPr>
          <p:cNvPr id="6" name="Text Placeholder 5"/>
          <p:cNvSpPr>
            <a:spLocks noGrp="1"/>
          </p:cNvSpPr>
          <p:nvPr>
            <p:ph type="body" sz="half" idx="2"/>
          </p:nvPr>
        </p:nvSpPr>
        <p:spPr>
          <a:xfrm>
            <a:off x="2415997" y="4888366"/>
            <a:ext cx="7368221" cy="1347788"/>
          </a:xfrm>
        </p:spPr>
        <p:txBody>
          <a:bodyPr>
            <a:noAutofit/>
          </a:bodyPr>
          <a:lstStyle/>
          <a:p>
            <a:pPr algn="ctr"/>
            <a:r>
              <a:rPr lang="en-US" sz="2000" i="1"/>
              <a:t>Funded by MA Department of Elementary and Secondary Education </a:t>
            </a:r>
          </a:p>
          <a:p>
            <a:pPr algn="ctr"/>
            <a:r>
              <a:rPr lang="en-US" sz="2000" i="1"/>
              <a:t>–Special Education Planning and Policy Development Office</a:t>
            </a:r>
          </a:p>
          <a:p>
            <a:pPr algn="ctr"/>
            <a:endParaRPr lang="en-US" sz="1100"/>
          </a:p>
          <a:p>
            <a:pPr algn="ctr"/>
            <a:r>
              <a:rPr lang="en-US" sz="2000"/>
              <a:t>Independently Operated</a:t>
            </a:r>
          </a:p>
        </p:txBody>
      </p:sp>
      <p:pic>
        <p:nvPicPr>
          <p:cNvPr id="8" name="Picture 7" descr="SpedEx Logo">
            <a:extLst>
              <a:ext uri="{FF2B5EF4-FFF2-40B4-BE49-F238E27FC236}">
                <a16:creationId xmlns:a16="http://schemas.microsoft.com/office/drawing/2014/main" id="{63560B0E-DC00-2E19-E09E-8C1C46980605}"/>
              </a:ext>
            </a:extLst>
          </p:cNvPr>
          <p:cNvPicPr>
            <a:picLocks noChangeAspect="1"/>
          </p:cNvPicPr>
          <p:nvPr/>
        </p:nvPicPr>
        <p:blipFill>
          <a:blip r:embed="rId2"/>
          <a:stretch>
            <a:fillRect/>
          </a:stretch>
        </p:blipFill>
        <p:spPr>
          <a:xfrm>
            <a:off x="3992969" y="543148"/>
            <a:ext cx="4206061" cy="2434277"/>
          </a:xfrm>
          <a:prstGeom prst="rect">
            <a:avLst/>
          </a:prstGeom>
          <a:ln w="38100">
            <a:solidFill>
              <a:schemeClr val="tx1">
                <a:lumMod val="65000"/>
                <a:lumOff val="35000"/>
              </a:schemeClr>
            </a:solidFill>
          </a:ln>
        </p:spPr>
      </p:pic>
    </p:spTree>
    <p:extLst>
      <p:ext uri="{BB962C8B-B14F-4D97-AF65-F5344CB8AC3E}">
        <p14:creationId xmlns:p14="http://schemas.microsoft.com/office/powerpoint/2010/main" val="268582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B6CF88-D796-4A6F-A42E-831F794AD284}"/>
              </a:ext>
            </a:extLst>
          </p:cNvPr>
          <p:cNvSpPr>
            <a:spLocks noGrp="1"/>
          </p:cNvSpPr>
          <p:nvPr>
            <p:ph type="title" idx="4294967295"/>
          </p:nvPr>
        </p:nvSpPr>
        <p:spPr>
          <a:xfrm>
            <a:off x="1666875" y="142875"/>
            <a:ext cx="8858250" cy="6572250"/>
          </a:xfrm>
          <a:prstGeom prst="rect">
            <a:avLst/>
          </a:prstGeom>
          <a:solidFill>
            <a:schemeClr val="accent1">
              <a:lumMod val="20000"/>
              <a:lumOff val="8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Sometimes you need a…</a:t>
            </a:r>
            <a:endParaRPr kumimoji="0" lang="en-US" sz="2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1897063" marR="0" lvl="0" indent="0" algn="l" defTabSz="914400" rtl="0" eaLnBrk="1" fontAlgn="auto" latinLnBrk="0" hangingPunct="1">
              <a:lnSpc>
                <a:spcPct val="90000"/>
              </a:lnSpc>
              <a:spcBef>
                <a:spcPts val="1000"/>
              </a:spcBef>
              <a:spcAft>
                <a:spcPts val="0"/>
              </a:spcAft>
              <a:buClr>
                <a:schemeClr val="accent3">
                  <a:lumMod val="75000"/>
                </a:schemeClr>
              </a:buClr>
              <a:buSzTx/>
              <a:buFont typeface="Wingdings" pitchFamily="2" charset="2"/>
              <a:buChar char="q"/>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Facilitated IEP</a:t>
            </a:r>
          </a:p>
          <a:p>
            <a:pPr marL="1897063" marR="0" lvl="0" indent="0" algn="l" defTabSz="914400" rtl="0" eaLnBrk="1" fontAlgn="auto" latinLnBrk="0" hangingPunct="1">
              <a:lnSpc>
                <a:spcPct val="90000"/>
              </a:lnSpc>
              <a:spcBef>
                <a:spcPts val="1000"/>
              </a:spcBef>
              <a:spcAft>
                <a:spcPts val="0"/>
              </a:spcAft>
              <a:buClr>
                <a:schemeClr val="accent3">
                  <a:lumMod val="75000"/>
                </a:schemeClr>
              </a:buClr>
              <a:buSzTx/>
              <a:buFont typeface="Wingdings" pitchFamily="2" charset="2"/>
              <a:buChar char="q"/>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Mediation</a:t>
            </a:r>
          </a:p>
          <a:p>
            <a:pPr marL="1897063" marR="0" lvl="0" indent="0" algn="l" defTabSz="914400" rtl="0" eaLnBrk="1" fontAlgn="auto" latinLnBrk="0" hangingPunct="1">
              <a:lnSpc>
                <a:spcPct val="90000"/>
              </a:lnSpc>
              <a:spcBef>
                <a:spcPts val="1000"/>
              </a:spcBef>
              <a:spcAft>
                <a:spcPts val="0"/>
              </a:spcAft>
              <a:buClr>
                <a:schemeClr val="accent3">
                  <a:lumMod val="75000"/>
                </a:schemeClr>
              </a:buClr>
              <a:buSzTx/>
              <a:buFont typeface="Wingdings" pitchFamily="2" charset="2"/>
              <a:buChar char="q"/>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Hearing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but, </a:t>
            </a:r>
            <a:r>
              <a:rPr kumimoji="0" lang="en-US" sz="2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Often you need…</a:t>
            </a:r>
          </a:p>
          <a:p>
            <a:pPr marL="2468563" marR="0" lvl="0" indent="-357188" algn="l" defTabSz="914400" rtl="0" eaLnBrk="1" fontAlgn="auto" latinLnBrk="0" hangingPunct="1">
              <a:lnSpc>
                <a:spcPct val="90000"/>
              </a:lnSpc>
              <a:spcBef>
                <a:spcPts val="1000"/>
              </a:spcBef>
              <a:spcAft>
                <a:spcPts val="0"/>
              </a:spcAft>
              <a:buClr>
                <a:srgbClr val="00B050"/>
              </a:buClr>
              <a:buSzTx/>
              <a:buFont typeface="Wingdings" pitchFamily="2" charset="2"/>
              <a:buChar char="ü"/>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Consultation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letting school &amp; parent resolve dispute themselves</a:t>
            </a:r>
          </a:p>
        </p:txBody>
      </p:sp>
    </p:spTree>
    <p:extLst>
      <p:ext uri="{BB962C8B-B14F-4D97-AF65-F5344CB8AC3E}">
        <p14:creationId xmlns:p14="http://schemas.microsoft.com/office/powerpoint/2010/main" val="3609645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B7FEC-5BA3-C7A0-CEC3-1D48A7EF6432}"/>
              </a:ext>
            </a:extLst>
          </p:cNvPr>
          <p:cNvSpPr>
            <a:spLocks noGrp="1"/>
          </p:cNvSpPr>
          <p:nvPr>
            <p:ph type="title"/>
          </p:nvPr>
        </p:nvSpPr>
        <p:spPr/>
        <p:txBody>
          <a:bodyPr/>
          <a:lstStyle/>
          <a:p>
            <a:r>
              <a:rPr lang="en-US" sz="3800" b="1"/>
              <a:t>May Use </a:t>
            </a:r>
            <a:r>
              <a:rPr lang="en-US" sz="3800" b="1" err="1"/>
              <a:t>SpedEx</a:t>
            </a:r>
            <a:r>
              <a:rPr lang="en-US" sz="3800" b="1"/>
              <a:t> Consultation </a:t>
            </a:r>
            <a:r>
              <a:rPr lang="en-US" sz="3800" b="1" i="1"/>
              <a:t>When…</a:t>
            </a:r>
            <a:endParaRPr lang="en-US"/>
          </a:p>
        </p:txBody>
      </p:sp>
      <p:sp>
        <p:nvSpPr>
          <p:cNvPr id="3" name="Content Placeholder 2">
            <a:extLst>
              <a:ext uri="{FF2B5EF4-FFF2-40B4-BE49-F238E27FC236}">
                <a16:creationId xmlns:a16="http://schemas.microsoft.com/office/drawing/2014/main" id="{9CFA3E2F-CEA5-1A42-ADFD-1C46B96CA72B}"/>
              </a:ext>
            </a:extLst>
          </p:cNvPr>
          <p:cNvSpPr>
            <a:spLocks noGrp="1"/>
          </p:cNvSpPr>
          <p:nvPr>
            <p:ph idx="1"/>
          </p:nvPr>
        </p:nvSpPr>
        <p:spPr>
          <a:xfrm>
            <a:off x="4214191" y="2226365"/>
            <a:ext cx="5996608" cy="3899798"/>
          </a:xfrm>
        </p:spPr>
        <p:txBody>
          <a:bodyPr/>
          <a:lstStyle/>
          <a:p>
            <a:pPr>
              <a:buClr>
                <a:srgbClr val="00AA00"/>
              </a:buClr>
              <a:buFont typeface="Wingdings" pitchFamily="2" charset="2"/>
              <a:buChar char="ü"/>
            </a:pPr>
            <a:r>
              <a:rPr lang="en-US"/>
              <a:t> Rejected IEP</a:t>
            </a:r>
          </a:p>
          <a:p>
            <a:pPr marL="0" indent="0">
              <a:buClr>
                <a:srgbClr val="00AA00"/>
              </a:buClr>
              <a:buNone/>
            </a:pPr>
            <a:r>
              <a:rPr lang="en-US"/>
              <a:t>	</a:t>
            </a:r>
          </a:p>
          <a:p>
            <a:pPr marL="0" indent="0">
              <a:buClr>
                <a:srgbClr val="00AA00"/>
              </a:buClr>
              <a:buNone/>
            </a:pPr>
            <a:r>
              <a:rPr lang="en-US" i="1"/>
              <a:t>     or,</a:t>
            </a:r>
          </a:p>
          <a:p>
            <a:pPr marL="0" indent="0">
              <a:buClr>
                <a:srgbClr val="00AA00"/>
              </a:buClr>
              <a:buNone/>
            </a:pPr>
            <a:endParaRPr lang="en-US"/>
          </a:p>
          <a:p>
            <a:pPr>
              <a:buClr>
                <a:srgbClr val="00AA00"/>
              </a:buClr>
              <a:buFont typeface="Wingdings" pitchFamily="2" charset="2"/>
              <a:buChar char="ü"/>
            </a:pPr>
            <a:r>
              <a:rPr lang="en-US"/>
              <a:t> Have scheduled</a:t>
            </a:r>
          </a:p>
          <a:p>
            <a:pPr lvl="3">
              <a:buClr>
                <a:srgbClr val="0070C0"/>
              </a:buClr>
              <a:buFont typeface="Wingdings" pitchFamily="2" charset="2"/>
              <a:buChar char="§"/>
            </a:pPr>
            <a:r>
              <a:rPr lang="en-US" sz="3200"/>
              <a:t>Mediation</a:t>
            </a:r>
          </a:p>
          <a:p>
            <a:pPr lvl="3">
              <a:buClr>
                <a:srgbClr val="0070C0"/>
              </a:buClr>
              <a:buFont typeface="Wingdings" pitchFamily="2" charset="2"/>
              <a:buChar char="§"/>
            </a:pPr>
            <a:r>
              <a:rPr lang="en-US" sz="3200"/>
              <a:t>Hearing</a:t>
            </a:r>
          </a:p>
        </p:txBody>
      </p:sp>
    </p:spTree>
    <p:extLst>
      <p:ext uri="{BB962C8B-B14F-4D97-AF65-F5344CB8AC3E}">
        <p14:creationId xmlns:p14="http://schemas.microsoft.com/office/powerpoint/2010/main" val="287584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6167CE-08FE-EE5D-C5EB-3CE3FAB2E8E3}"/>
              </a:ext>
            </a:extLst>
          </p:cNvPr>
          <p:cNvSpPr>
            <a:spLocks noGrp="1"/>
          </p:cNvSpPr>
          <p:nvPr>
            <p:ph type="title"/>
          </p:nvPr>
        </p:nvSpPr>
        <p:spPr/>
        <p:txBody>
          <a:bodyPr>
            <a:normAutofit fontScale="90000"/>
          </a:bodyPr>
          <a:lstStyle/>
          <a:p>
            <a:r>
              <a:rPr lang="en-US">
                <a:latin typeface="Segoe UI Semibold" panose="020B0702040204020203" pitchFamily="34" charset="0"/>
                <a:cs typeface="Segoe UI Semibold" panose="020B0702040204020203" pitchFamily="34" charset="0"/>
              </a:rPr>
              <a:t>Our Commonwealth’s Educational Vision </a:t>
            </a:r>
            <a:br>
              <a:rPr lang="en-US">
                <a:latin typeface="Segoe UI Semibold" panose="020B0702040204020203" pitchFamily="34" charset="0"/>
                <a:cs typeface="Segoe UI Semibold" panose="020B0702040204020203" pitchFamily="34" charset="0"/>
              </a:rPr>
            </a:br>
            <a:r>
              <a:rPr lang="en-US">
                <a:latin typeface="Segoe UI Semibold" panose="020B0702040204020203" pitchFamily="34" charset="0"/>
                <a:cs typeface="Segoe UI Semibold" panose="020B0702040204020203" pitchFamily="34" charset="0"/>
              </a:rPr>
              <a:t>for All Students</a:t>
            </a:r>
          </a:p>
        </p:txBody>
      </p:sp>
      <p:sp>
        <p:nvSpPr>
          <p:cNvPr id="8" name="Text Placeholder 7">
            <a:extLst>
              <a:ext uri="{FF2B5EF4-FFF2-40B4-BE49-F238E27FC236}">
                <a16:creationId xmlns:a16="http://schemas.microsoft.com/office/drawing/2014/main" id="{400883D3-B709-9540-4DB1-03C90CBC0B59}"/>
              </a:ext>
            </a:extLst>
          </p:cNvPr>
          <p:cNvSpPr>
            <a:spLocks noGrp="1"/>
          </p:cNvSpPr>
          <p:nvPr>
            <p:ph type="body" idx="1"/>
          </p:nvPr>
        </p:nvSpPr>
        <p:spPr>
          <a:xfrm>
            <a:off x="476251" y="1897799"/>
            <a:ext cx="5157787" cy="564055"/>
          </a:xfrm>
        </p:spPr>
        <p:txBody>
          <a:bodyPr/>
          <a:lstStyle/>
          <a:p>
            <a:pPr>
              <a:spcBef>
                <a:spcPts val="0"/>
              </a:spcBef>
            </a:pPr>
            <a:r>
              <a:rPr lang="en-US">
                <a:latin typeface="Segoe UI" panose="020B0502040204020203" pitchFamily="34" charset="0"/>
                <a:cs typeface="Segoe UI" panose="020B0502040204020203" pitchFamily="34" charset="0"/>
              </a:rPr>
              <a:t>What do we envision?</a:t>
            </a:r>
          </a:p>
        </p:txBody>
      </p:sp>
      <p:sp>
        <p:nvSpPr>
          <p:cNvPr id="3" name="Content Placeholder 2"/>
          <p:cNvSpPr>
            <a:spLocks noGrp="1"/>
          </p:cNvSpPr>
          <p:nvPr>
            <p:ph sz="half" idx="2"/>
          </p:nvPr>
        </p:nvSpPr>
        <p:spPr>
          <a:xfrm>
            <a:off x="342902" y="2402958"/>
            <a:ext cx="5291136" cy="4316819"/>
          </a:xfrm>
        </p:spPr>
        <p:txBody>
          <a:bodyPr vert="horz" lIns="91440" tIns="45720" rIns="91440" bIns="45720" rtlCol="0" anchor="t">
            <a:noAutofit/>
          </a:bodyPr>
          <a:lstStyle/>
          <a:p>
            <a:pPr>
              <a:lnSpc>
                <a:spcPct val="140000"/>
              </a:lnSpc>
            </a:pPr>
            <a:r>
              <a:rPr lang="en-US" sz="1650">
                <a:latin typeface="Segoe UI" panose="020B0502040204020203" pitchFamily="34" charset="0"/>
                <a:cs typeface="Segoe UI" panose="020B0502040204020203" pitchFamily="34" charset="0"/>
              </a:rPr>
              <a:t>All students in Massachusetts, </a:t>
            </a:r>
            <a:r>
              <a:rPr lang="en-US" sz="1650" b="1">
                <a:solidFill>
                  <a:schemeClr val="accent1"/>
                </a:solidFill>
                <a:latin typeface="Segoe UI" panose="020B0502040204020203" pitchFamily="34" charset="0"/>
                <a:cs typeface="Segoe UI" panose="020B0502040204020203" pitchFamily="34" charset="0"/>
              </a:rPr>
              <a:t>particularly students from historically underserved groups and communities</a:t>
            </a:r>
            <a:r>
              <a:rPr lang="en-US" sz="1650">
                <a:latin typeface="Segoe UI" panose="020B0502040204020203" pitchFamily="34" charset="0"/>
                <a:cs typeface="Segoe UI" panose="020B0502040204020203" pitchFamily="34" charset="0"/>
              </a:rPr>
              <a:t>, will have </a:t>
            </a:r>
            <a:r>
              <a:rPr lang="en-US" sz="1650" b="1">
                <a:latin typeface="Segoe UI" panose="020B0502040204020203" pitchFamily="34" charset="0"/>
                <a:cs typeface="Segoe UI" panose="020B0502040204020203" pitchFamily="34" charset="0"/>
              </a:rPr>
              <a:t>equitable opportunities to excel</a:t>
            </a:r>
            <a:r>
              <a:rPr lang="en-US" sz="1650">
                <a:latin typeface="Segoe UI" panose="020B0502040204020203" pitchFamily="34" charset="0"/>
                <a:cs typeface="Segoe UI" panose="020B0502040204020203" pitchFamily="34" charset="0"/>
              </a:rPr>
              <a:t> in all content areas across all grades. </a:t>
            </a:r>
          </a:p>
          <a:p>
            <a:pPr>
              <a:lnSpc>
                <a:spcPct val="140000"/>
              </a:lnSpc>
            </a:pPr>
            <a:r>
              <a:rPr lang="en-US" sz="1650" b="1">
                <a:solidFill>
                  <a:schemeClr val="accent1"/>
                </a:solidFill>
                <a:latin typeface="Segoe UI" panose="020B0502040204020203" pitchFamily="34" charset="0"/>
                <a:cs typeface="Segoe UI" panose="020B0502040204020203" pitchFamily="34" charset="0"/>
              </a:rPr>
              <a:t>Culturally and linguistically sustaining </a:t>
            </a:r>
            <a:r>
              <a:rPr lang="en-US" sz="1650">
                <a:latin typeface="Segoe UI" panose="020B0502040204020203" pitchFamily="34" charset="0"/>
                <a:cs typeface="Segoe UI" panose="020B0502040204020203" pitchFamily="34" charset="0"/>
              </a:rPr>
              <a:t>classroom and school practices will support students to thrive by creating </a:t>
            </a:r>
            <a:r>
              <a:rPr lang="en-US" sz="1650" b="1">
                <a:latin typeface="Segoe UI" panose="020B0502040204020203" pitchFamily="34" charset="0"/>
                <a:cs typeface="Segoe UI" panose="020B0502040204020203" pitchFamily="34" charset="0"/>
              </a:rPr>
              <a:t>affirming environments </a:t>
            </a:r>
            <a:r>
              <a:rPr lang="en-US" sz="1650">
                <a:latin typeface="Segoe UI" panose="020B0502040204020203" pitchFamily="34" charset="0"/>
                <a:cs typeface="Segoe UI" panose="020B0502040204020203" pitchFamily="34" charset="0"/>
              </a:rPr>
              <a:t>where students: </a:t>
            </a:r>
          </a:p>
          <a:p>
            <a:pPr lvl="1">
              <a:lnSpc>
                <a:spcPct val="100000"/>
              </a:lnSpc>
            </a:pPr>
            <a:r>
              <a:rPr lang="en-US" sz="1650">
                <a:latin typeface="Segoe UI" panose="020B0502040204020203" pitchFamily="34" charset="0"/>
                <a:cs typeface="Segoe UI" panose="020B0502040204020203" pitchFamily="34" charset="0"/>
              </a:rPr>
              <a:t>have a sense of </a:t>
            </a:r>
            <a:r>
              <a:rPr lang="en-US" sz="1650" b="1">
                <a:latin typeface="Segoe UI" panose="020B0502040204020203" pitchFamily="34" charset="0"/>
                <a:cs typeface="Segoe UI" panose="020B0502040204020203" pitchFamily="34" charset="0"/>
              </a:rPr>
              <a:t>belonging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engage in </a:t>
            </a:r>
            <a:r>
              <a:rPr lang="en-US" sz="1650" b="1">
                <a:latin typeface="Segoe UI" panose="020B0502040204020203" pitchFamily="34" charset="0"/>
                <a:cs typeface="Segoe UI" panose="020B0502040204020203" pitchFamily="34" charset="0"/>
              </a:rPr>
              <a:t>deeper learning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and are held to </a:t>
            </a:r>
            <a:r>
              <a:rPr lang="en-US" sz="1650" b="1">
                <a:latin typeface="Segoe UI" panose="020B0502040204020203" pitchFamily="34" charset="0"/>
                <a:cs typeface="Segoe UI" panose="020B0502040204020203" pitchFamily="34" charset="0"/>
              </a:rPr>
              <a:t>high expectations </a:t>
            </a:r>
            <a:r>
              <a:rPr lang="en-US" sz="1650">
                <a:latin typeface="Segoe UI" panose="020B0502040204020203" pitchFamily="34" charset="0"/>
                <a:cs typeface="Segoe UI" panose="020B0502040204020203" pitchFamily="34" charset="0"/>
              </a:rPr>
              <a:t>with targeted support.</a:t>
            </a:r>
            <a:endParaRPr lang="en-US" sz="1650" b="1">
              <a:latin typeface="Arial"/>
              <a:cs typeface="Arial"/>
            </a:endParaRPr>
          </a:p>
        </p:txBody>
      </p:sp>
      <p:sp>
        <p:nvSpPr>
          <p:cNvPr id="9" name="Text Placeholder 8">
            <a:extLst>
              <a:ext uri="{FF2B5EF4-FFF2-40B4-BE49-F238E27FC236}">
                <a16:creationId xmlns:a16="http://schemas.microsoft.com/office/drawing/2014/main" id="{D5D1EF4F-83E7-3498-8A75-64C9325755F3}"/>
              </a:ext>
            </a:extLst>
          </p:cNvPr>
          <p:cNvSpPr>
            <a:spLocks noGrp="1"/>
          </p:cNvSpPr>
          <p:nvPr>
            <p:ph type="body" sz="quarter" idx="3"/>
          </p:nvPr>
        </p:nvSpPr>
        <p:spPr>
          <a:xfrm>
            <a:off x="6416674" y="1734500"/>
            <a:ext cx="5183188" cy="675936"/>
          </a:xfrm>
        </p:spPr>
        <p:txBody>
          <a:bodyPr>
            <a:normAutofit fontScale="92500" lnSpcReduction="10000"/>
          </a:bodyPr>
          <a:lstStyle/>
          <a:p>
            <a:r>
              <a:rPr lang="en-US" dirty="0">
                <a:latin typeface="Segoe UI" panose="020B0502040204020203" pitchFamily="34" charset="0"/>
                <a:cs typeface="Segoe UI" panose="020B0502040204020203" pitchFamily="34" charset="0"/>
              </a:rPr>
              <a:t>What does this look like in a classroom?</a:t>
            </a:r>
          </a:p>
        </p:txBody>
      </p:sp>
      <p:graphicFrame>
        <p:nvGraphicFramePr>
          <p:cNvPr id="11" name="Content Placeholder 2" descr="All students are known and valued, Learning experiences are relevant, real-world, and interactive, and Individualized supports enable students to excel at grade level or beyond">
            <a:extLst>
              <a:ext uri="{FF2B5EF4-FFF2-40B4-BE49-F238E27FC236}">
                <a16:creationId xmlns:a16="http://schemas.microsoft.com/office/drawing/2014/main" id="{89955310-1B11-6BD1-941D-8A87F80852F5}"/>
              </a:ext>
            </a:extLst>
          </p:cNvPr>
          <p:cNvGraphicFramePr>
            <a:graphicFrameLocks noGrp="1"/>
          </p:cNvGraphicFramePr>
          <p:nvPr>
            <p:ph sz="quarter" idx="4"/>
          </p:nvPr>
        </p:nvGraphicFramePr>
        <p:xfrm>
          <a:off x="6416674" y="2387620"/>
          <a:ext cx="5183188" cy="3182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AB6528E-905C-DBD5-8DB6-9E80F17897E9}"/>
              </a:ext>
            </a:extLst>
          </p:cNvPr>
          <p:cNvSpPr txBox="1"/>
          <p:nvPr/>
        </p:nvSpPr>
        <p:spPr>
          <a:xfrm>
            <a:off x="5672136" y="5734662"/>
            <a:ext cx="6176963" cy="646331"/>
          </a:xfrm>
          <a:prstGeom prst="rect">
            <a:avLst/>
          </a:prstGeom>
          <a:solidFill>
            <a:schemeClr val="accent1">
              <a:lumMod val="20000"/>
              <a:lumOff val="80000"/>
            </a:schemeClr>
          </a:solidFill>
        </p:spPr>
        <p:txBody>
          <a:bodyPr wrap="square" rtlCol="0">
            <a:spAutoFit/>
          </a:bodyPr>
          <a:lstStyle/>
          <a:p>
            <a:r>
              <a:rPr lang="en-US" b="1"/>
              <a:t>Learn more:</a:t>
            </a:r>
            <a:r>
              <a:rPr lang="en-US"/>
              <a:t> </a:t>
            </a:r>
            <a:r>
              <a:rPr lang="en-US">
                <a:hlinkClick r:id="rId8"/>
              </a:rPr>
              <a:t>https://www.doe.mass.edu/commissioner/vision/default.html</a:t>
            </a:r>
            <a:endParaRPr lang="en-US"/>
          </a:p>
        </p:txBody>
      </p:sp>
    </p:spTree>
    <p:extLst>
      <p:ext uri="{BB962C8B-B14F-4D97-AF65-F5344CB8AC3E}">
        <p14:creationId xmlns:p14="http://schemas.microsoft.com/office/powerpoint/2010/main" val="3870330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683218-AACC-223B-972F-58236504A4A1}"/>
              </a:ext>
            </a:extLst>
          </p:cNvPr>
          <p:cNvSpPr>
            <a:spLocks noGrp="1"/>
          </p:cNvSpPr>
          <p:nvPr>
            <p:ph type="title"/>
          </p:nvPr>
        </p:nvSpPr>
        <p:spPr/>
        <p:txBody>
          <a:bodyPr/>
          <a:lstStyle/>
          <a:p>
            <a:r>
              <a:rPr lang="en-US" sz="3800" b="1"/>
              <a:t>SpedEx Consultation </a:t>
            </a:r>
            <a:r>
              <a:rPr lang="en-US" sz="3800" b="1">
                <a:solidFill>
                  <a:srgbClr val="00AA00"/>
                </a:solidFill>
              </a:rPr>
              <a:t>Mission</a:t>
            </a:r>
            <a:endParaRPr lang="en-US"/>
          </a:p>
        </p:txBody>
      </p:sp>
      <p:sp>
        <p:nvSpPr>
          <p:cNvPr id="3" name="Content Placeholder 2"/>
          <p:cNvSpPr>
            <a:spLocks noGrp="1"/>
          </p:cNvSpPr>
          <p:nvPr>
            <p:ph idx="1"/>
          </p:nvPr>
        </p:nvSpPr>
        <p:spPr>
          <a:xfrm>
            <a:off x="2149219" y="1709850"/>
            <a:ext cx="8415130" cy="5594465"/>
          </a:xfrm>
        </p:spPr>
        <p:txBody>
          <a:bodyPr>
            <a:normAutofit/>
          </a:bodyPr>
          <a:lstStyle/>
          <a:p>
            <a:pPr marL="0" indent="0">
              <a:buNone/>
            </a:pPr>
            <a:endParaRPr lang="en-US" sz="2400" b="1" u="sng">
              <a:solidFill>
                <a:schemeClr val="accent5">
                  <a:lumMod val="50000"/>
                </a:schemeClr>
              </a:solidFill>
            </a:endParaRPr>
          </a:p>
          <a:p>
            <a:pPr>
              <a:buClr>
                <a:srgbClr val="00AA00"/>
              </a:buClr>
              <a:buFont typeface="Wingdings" pitchFamily="2" charset="2"/>
              <a:buChar char="v"/>
            </a:pPr>
            <a:r>
              <a:rPr lang="en-US"/>
              <a:t> Help parties resolve their dispute </a:t>
            </a:r>
          </a:p>
          <a:p>
            <a:pPr marL="0" indent="0">
              <a:buClr>
                <a:srgbClr val="00AA00"/>
              </a:buClr>
              <a:buNone/>
            </a:pPr>
            <a:r>
              <a:rPr lang="en-US"/>
              <a:t>	</a:t>
            </a:r>
          </a:p>
          <a:p>
            <a:pPr>
              <a:buClr>
                <a:srgbClr val="00AA00"/>
              </a:buClr>
              <a:buFont typeface="Wingdings" pitchFamily="2" charset="2"/>
              <a:buChar char="v"/>
            </a:pPr>
            <a:r>
              <a:rPr lang="en-US"/>
              <a:t> Build/maintain positive working relationships</a:t>
            </a:r>
          </a:p>
          <a:p>
            <a:pPr marL="0" indent="0">
              <a:buNone/>
            </a:pPr>
            <a:endParaRPr lang="en-US" sz="2400"/>
          </a:p>
          <a:p>
            <a:pPr marL="0" indent="0">
              <a:buNone/>
            </a:pPr>
            <a:endParaRPr lang="en-US" sz="2400" i="1">
              <a:solidFill>
                <a:srgbClr val="FF0000"/>
              </a:solidFill>
            </a:endParaRPr>
          </a:p>
        </p:txBody>
      </p:sp>
    </p:spTree>
    <p:extLst>
      <p:ext uri="{BB962C8B-B14F-4D97-AF65-F5344CB8AC3E}">
        <p14:creationId xmlns:p14="http://schemas.microsoft.com/office/powerpoint/2010/main" val="165965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F91ED0-C879-386B-F5FB-3960A4D85C2F}"/>
              </a:ext>
            </a:extLst>
          </p:cNvPr>
          <p:cNvSpPr>
            <a:spLocks noGrp="1"/>
          </p:cNvSpPr>
          <p:nvPr>
            <p:ph type="title"/>
          </p:nvPr>
        </p:nvSpPr>
        <p:spPr/>
        <p:txBody>
          <a:bodyPr/>
          <a:lstStyle/>
          <a:p>
            <a:r>
              <a:rPr lang="en-US" sz="3200" b="1"/>
              <a:t>SpedEx Consultation </a:t>
            </a:r>
            <a:r>
              <a:rPr lang="en-US" sz="3200" b="1">
                <a:solidFill>
                  <a:srgbClr val="00AA00"/>
                </a:solidFill>
              </a:rPr>
              <a:t>Process</a:t>
            </a:r>
            <a:endParaRPr lang="en-US"/>
          </a:p>
        </p:txBody>
      </p:sp>
      <p:sp>
        <p:nvSpPr>
          <p:cNvPr id="3" name="Content Placeholder 2"/>
          <p:cNvSpPr>
            <a:spLocks noGrp="1"/>
          </p:cNvSpPr>
          <p:nvPr>
            <p:ph idx="1"/>
          </p:nvPr>
        </p:nvSpPr>
        <p:spPr>
          <a:xfrm>
            <a:off x="488505" y="2040915"/>
            <a:ext cx="10366757" cy="4296226"/>
          </a:xfrm>
        </p:spPr>
        <p:txBody>
          <a:bodyPr vert="horz" lIns="91440" tIns="45720" rIns="91440" bIns="45720" rtlCol="0" anchor="t">
            <a:noAutofit/>
          </a:bodyPr>
          <a:lstStyle/>
          <a:p>
            <a:pPr marL="0" indent="0">
              <a:buNone/>
            </a:pPr>
            <a:r>
              <a:rPr lang="en-US" sz="1600" b="1" u="sng">
                <a:solidFill>
                  <a:srgbClr val="FF0000"/>
                </a:solidFill>
                <a:latin typeface="Arial"/>
                <a:cs typeface="Arial"/>
              </a:rPr>
              <a:t>In 30 School Days…</a:t>
            </a:r>
          </a:p>
          <a:p>
            <a:pPr marL="0" indent="0">
              <a:buNone/>
            </a:pPr>
            <a:r>
              <a:rPr lang="en-US" sz="1600" b="1" i="1">
                <a:solidFill>
                  <a:srgbClr val="FF0000"/>
                </a:solidFill>
                <a:latin typeface="Arial"/>
                <a:cs typeface="Arial"/>
              </a:rPr>
              <a:t>	non-binding Recommendations for FAPE &amp; LRE to school &amp; parents</a:t>
            </a:r>
            <a:endParaRPr lang="en-US" sz="1600" i="1">
              <a:solidFill>
                <a:srgbClr val="FF0000"/>
              </a:solidFill>
              <a:latin typeface="Arial"/>
              <a:cs typeface="Arial"/>
            </a:endParaRPr>
          </a:p>
          <a:p>
            <a:pPr marL="0" indent="0">
              <a:buNone/>
            </a:pPr>
            <a:endParaRPr lang="en-US" sz="1600" i="1">
              <a:solidFill>
                <a:srgbClr val="FF0000"/>
              </a:solidFill>
            </a:endParaRPr>
          </a:p>
          <a:p>
            <a:pPr marL="0" indent="0">
              <a:buNone/>
            </a:pPr>
            <a:r>
              <a:rPr lang="en-US" sz="1600" b="1" u="sng">
                <a:solidFill>
                  <a:srgbClr val="002060"/>
                </a:solidFill>
                <a:latin typeface="Arial"/>
                <a:cs typeface="Arial"/>
              </a:rPr>
              <a:t>Five Steps</a:t>
            </a:r>
            <a:r>
              <a:rPr lang="en-US" sz="1600" b="1">
                <a:solidFill>
                  <a:srgbClr val="002060"/>
                </a:solidFill>
                <a:latin typeface="Arial"/>
                <a:cs typeface="Arial"/>
              </a:rPr>
              <a:t>: </a:t>
            </a:r>
            <a:endParaRPr lang="en-US" sz="1600">
              <a:solidFill>
                <a:srgbClr val="002060"/>
              </a:solidFill>
              <a:latin typeface="Arial"/>
              <a:cs typeface="Arial"/>
            </a:endParaRPr>
          </a:p>
          <a:p>
            <a:pPr marL="457200" indent="-457200">
              <a:buClr>
                <a:srgbClr val="002060"/>
              </a:buClr>
              <a:buFont typeface="+mj-lt"/>
              <a:buAutoNum type="arabicPeriod"/>
            </a:pPr>
            <a:r>
              <a:rPr lang="en-US" sz="1600" b="1">
                <a:latin typeface="Arial"/>
                <a:cs typeface="Arial"/>
              </a:rPr>
              <a:t>Parents &amp; school agree to use </a:t>
            </a:r>
            <a:r>
              <a:rPr lang="en-US" sz="1600" b="1" err="1">
                <a:latin typeface="Arial"/>
                <a:cs typeface="Arial"/>
              </a:rPr>
              <a:t>SpedEx</a:t>
            </a:r>
            <a:r>
              <a:rPr lang="en-US" sz="1600" b="1">
                <a:latin typeface="Arial"/>
                <a:cs typeface="Arial"/>
              </a:rPr>
              <a:t> Consultation</a:t>
            </a:r>
          </a:p>
          <a:p>
            <a:pPr marL="457200" indent="-457200">
              <a:buClr>
                <a:srgbClr val="002060"/>
              </a:buClr>
              <a:buFont typeface="+mj-lt"/>
              <a:buAutoNum type="arabicPeriod"/>
            </a:pPr>
            <a:r>
              <a:rPr lang="en-US" sz="1600" b="1">
                <a:latin typeface="Arial"/>
                <a:cs typeface="Arial"/>
              </a:rPr>
              <a:t>Select own </a:t>
            </a:r>
            <a:r>
              <a:rPr lang="en-US" sz="1600" b="1" err="1">
                <a:latin typeface="Arial"/>
                <a:cs typeface="Arial"/>
              </a:rPr>
              <a:t>SpedEx</a:t>
            </a:r>
            <a:r>
              <a:rPr lang="en-US" sz="1600" b="1">
                <a:latin typeface="Arial"/>
                <a:cs typeface="Arial"/>
              </a:rPr>
              <a:t> Consultant</a:t>
            </a:r>
          </a:p>
          <a:p>
            <a:pPr marL="0" indent="0">
              <a:buNone/>
            </a:pPr>
            <a:r>
              <a:rPr lang="en-US" sz="1600" b="1">
                <a:latin typeface="Arial"/>
                <a:cs typeface="Arial"/>
              </a:rPr>
              <a:t>		</a:t>
            </a:r>
            <a:r>
              <a:rPr lang="en-US" sz="1600" b="1">
                <a:solidFill>
                  <a:srgbClr val="0070C0"/>
                </a:solidFill>
                <a:latin typeface="Arial"/>
                <a:cs typeface="Arial"/>
              </a:rPr>
              <a:t>--</a:t>
            </a:r>
            <a:r>
              <a:rPr lang="en-US" sz="1600" b="1">
                <a:latin typeface="Arial"/>
                <a:cs typeface="Arial"/>
              </a:rPr>
              <a:t> interviews parent &amp; school staff separately</a:t>
            </a:r>
          </a:p>
          <a:p>
            <a:pPr marL="0" indent="0">
              <a:buNone/>
            </a:pPr>
            <a:r>
              <a:rPr lang="en-US" sz="1600" b="1">
                <a:latin typeface="Arial"/>
                <a:cs typeface="Arial"/>
              </a:rPr>
              <a:t>		</a:t>
            </a:r>
            <a:r>
              <a:rPr lang="en-US" sz="1600" b="1">
                <a:solidFill>
                  <a:srgbClr val="0070C0"/>
                </a:solidFill>
                <a:latin typeface="Arial"/>
                <a:cs typeface="Arial"/>
              </a:rPr>
              <a:t>-- </a:t>
            </a:r>
            <a:r>
              <a:rPr lang="en-US" sz="1600" b="1">
                <a:latin typeface="Arial"/>
                <a:cs typeface="Arial"/>
              </a:rPr>
              <a:t>reviews rejected IEP &amp; other documents</a:t>
            </a:r>
          </a:p>
          <a:p>
            <a:pPr marL="0" indent="0">
              <a:buNone/>
            </a:pPr>
            <a:r>
              <a:rPr lang="en-US" sz="1600" b="1">
                <a:latin typeface="Arial"/>
                <a:cs typeface="Arial"/>
              </a:rPr>
              <a:t>		</a:t>
            </a:r>
            <a:r>
              <a:rPr lang="en-US" sz="1600" b="1">
                <a:solidFill>
                  <a:srgbClr val="0070C0"/>
                </a:solidFill>
                <a:latin typeface="Arial"/>
                <a:cs typeface="Arial"/>
              </a:rPr>
              <a:t>--</a:t>
            </a:r>
            <a:r>
              <a:rPr lang="en-US" sz="1600" b="1">
                <a:latin typeface="Arial"/>
                <a:cs typeface="Arial"/>
              </a:rPr>
              <a:t> observes child, in current placement</a:t>
            </a:r>
          </a:p>
          <a:p>
            <a:pPr marL="457200" indent="-457200">
              <a:buClr>
                <a:srgbClr val="002060"/>
              </a:buClr>
              <a:buFont typeface="+mj-lt"/>
              <a:buAutoNum type="arabicPeriod" startAt="3"/>
            </a:pPr>
            <a:r>
              <a:rPr lang="en-US" sz="1600" b="1">
                <a:latin typeface="Arial"/>
                <a:cs typeface="Arial"/>
              </a:rPr>
              <a:t>Consultant recommends appropriate services in a written report</a:t>
            </a:r>
          </a:p>
          <a:p>
            <a:pPr marL="457200" indent="-457200">
              <a:buClr>
                <a:srgbClr val="002060"/>
              </a:buClr>
              <a:buFont typeface="+mj-lt"/>
              <a:buAutoNum type="arabicPeriod" startAt="3"/>
            </a:pPr>
            <a:r>
              <a:rPr lang="en-US" sz="1600" b="1">
                <a:latin typeface="Arial"/>
                <a:cs typeface="Arial"/>
              </a:rPr>
              <a:t>School &amp; parents meet to discuss a new IEP </a:t>
            </a:r>
          </a:p>
          <a:p>
            <a:pPr marL="457200" indent="-457200">
              <a:buClr>
                <a:srgbClr val="002060"/>
              </a:buClr>
              <a:buFont typeface="+mj-lt"/>
              <a:buAutoNum type="arabicPeriod" startAt="3"/>
            </a:pPr>
            <a:r>
              <a:rPr lang="en-US" sz="1600" b="1">
                <a:latin typeface="Arial"/>
                <a:cs typeface="Arial"/>
              </a:rPr>
              <a:t>If sign a new IEP, </a:t>
            </a:r>
            <a:r>
              <a:rPr lang="en-US" sz="1600" b="1" err="1">
                <a:latin typeface="Arial"/>
                <a:cs typeface="Arial"/>
              </a:rPr>
              <a:t>SpedEx</a:t>
            </a:r>
            <a:r>
              <a:rPr lang="en-US" sz="1600" b="1">
                <a:latin typeface="Arial"/>
                <a:cs typeface="Arial"/>
              </a:rPr>
              <a:t> Consultant can observe the student in the accepted program thereafter </a:t>
            </a:r>
          </a:p>
          <a:p>
            <a:pPr marL="0" indent="0">
              <a:buNone/>
            </a:pPr>
            <a:endParaRPr lang="en-US" sz="1600" b="1" i="1">
              <a:solidFill>
                <a:schemeClr val="accent5">
                  <a:lumMod val="50000"/>
                </a:schemeClr>
              </a:solidFill>
            </a:endParaRPr>
          </a:p>
          <a:p>
            <a:pPr marL="0" indent="0" algn="ctr">
              <a:buNone/>
            </a:pPr>
            <a:r>
              <a:rPr lang="en-US" sz="1600" b="1" i="1">
                <a:solidFill>
                  <a:srgbClr val="C00000"/>
                </a:solidFill>
                <a:latin typeface="Arial"/>
                <a:cs typeface="Arial"/>
              </a:rPr>
              <a:t>Parent &amp; school resolve dispute themselves</a:t>
            </a:r>
          </a:p>
        </p:txBody>
      </p:sp>
    </p:spTree>
    <p:extLst>
      <p:ext uri="{BB962C8B-B14F-4D97-AF65-F5344CB8AC3E}">
        <p14:creationId xmlns:p14="http://schemas.microsoft.com/office/powerpoint/2010/main" val="1707159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1FE319-42A1-D4A3-3309-0EB01A195CB6}"/>
              </a:ext>
            </a:extLst>
          </p:cNvPr>
          <p:cNvSpPr>
            <a:spLocks noGrp="1"/>
          </p:cNvSpPr>
          <p:nvPr>
            <p:ph type="title"/>
          </p:nvPr>
        </p:nvSpPr>
        <p:spPr/>
        <p:txBody>
          <a:bodyPr/>
          <a:lstStyle/>
          <a:p>
            <a:r>
              <a:rPr lang="en-US" sz="3800" b="1"/>
              <a:t>SpedEx Consultation Works </a:t>
            </a:r>
            <a:r>
              <a:rPr lang="en-US" sz="4200" b="1" i="1">
                <a:solidFill>
                  <a:srgbClr val="00B050"/>
                </a:solidFill>
              </a:rPr>
              <a:t>!</a:t>
            </a:r>
            <a:endParaRPr lang="en-US"/>
          </a:p>
        </p:txBody>
      </p:sp>
      <p:graphicFrame>
        <p:nvGraphicFramePr>
          <p:cNvPr id="5" name="Chart 4" descr="pie chart showing 86% of cases result in a signed IEP">
            <a:extLst>
              <a:ext uri="{FF2B5EF4-FFF2-40B4-BE49-F238E27FC236}">
                <a16:creationId xmlns:a16="http://schemas.microsoft.com/office/drawing/2014/main" id="{DA7DEF2B-33EE-4AF6-7BE3-74FFE7D01259}"/>
              </a:ext>
            </a:extLst>
          </p:cNvPr>
          <p:cNvGraphicFramePr/>
          <p:nvPr>
            <p:extLst>
              <p:ext uri="{D42A27DB-BD31-4B8C-83A1-F6EECF244321}">
                <p14:modId xmlns:p14="http://schemas.microsoft.com/office/powerpoint/2010/main" val="1930589693"/>
              </p:ext>
            </p:extLst>
          </p:nvPr>
        </p:nvGraphicFramePr>
        <p:xfrm>
          <a:off x="3086370" y="1951640"/>
          <a:ext cx="6742293" cy="4435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10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37BC7F-BD4C-C139-60F3-79A60145D2DB}"/>
              </a:ext>
            </a:extLst>
          </p:cNvPr>
          <p:cNvSpPr>
            <a:spLocks noGrp="1"/>
          </p:cNvSpPr>
          <p:nvPr>
            <p:ph type="title"/>
          </p:nvPr>
        </p:nvSpPr>
        <p:spPr/>
        <p:txBody>
          <a:bodyPr/>
          <a:lstStyle/>
          <a:p>
            <a:r>
              <a:rPr lang="en-US" sz="3800"/>
              <a:t>SpedEx Consultation Case History</a:t>
            </a:r>
            <a:endParaRPr lang="en-US"/>
          </a:p>
        </p:txBody>
      </p:sp>
      <p:pic>
        <p:nvPicPr>
          <p:cNvPr id="7" name="Content Placeholder 6" descr="bar graph titled Number of SpedEx Consultation Cases by Grade level, showing; 9th grade to exit 15 cases, 7 to 8th grade 15 cases, K to 6th grade 41 cases, PreK 3 cases">
            <a:extLst>
              <a:ext uri="{FF2B5EF4-FFF2-40B4-BE49-F238E27FC236}">
                <a16:creationId xmlns:a16="http://schemas.microsoft.com/office/drawing/2014/main" id="{B8908DEA-6FBA-2085-A7AC-253723A7E936}"/>
              </a:ext>
            </a:extLst>
          </p:cNvPr>
          <p:cNvPicPr>
            <a:picLocks noGrp="1" noChangeAspect="1"/>
          </p:cNvPicPr>
          <p:nvPr>
            <p:ph sz="half" idx="1"/>
          </p:nvPr>
        </p:nvPicPr>
        <p:blipFill>
          <a:blip r:embed="rId2"/>
          <a:stretch>
            <a:fillRect/>
          </a:stretch>
        </p:blipFill>
        <p:spPr>
          <a:xfrm>
            <a:off x="1633182" y="2531419"/>
            <a:ext cx="4386618" cy="2893051"/>
          </a:xfrm>
          <a:prstGeom prst="rect">
            <a:avLst/>
          </a:prstGeom>
        </p:spPr>
      </p:pic>
      <p:pic>
        <p:nvPicPr>
          <p:cNvPr id="8" name="Content Placeholder 7" descr="bar graph titled Number of SpedEx Consultation Cases by Disability Category, showing:&#10;ASD 42 cases&#10;Comm 1 case&#10;EBD 5 cases&#10;ID/DD 17 cases&#10;OHI 10 cases&#10;SLD 11 cases&#10;Sensory 1 cases&#10;Undetermined 2 cases&#10;Total exceeds number of SpedEx cases because some children have multiple Diagnoses.">
            <a:extLst>
              <a:ext uri="{FF2B5EF4-FFF2-40B4-BE49-F238E27FC236}">
                <a16:creationId xmlns:a16="http://schemas.microsoft.com/office/drawing/2014/main" id="{77AD3A8F-3EE5-B533-D94A-6D4A41AD6599}"/>
              </a:ext>
            </a:extLst>
          </p:cNvPr>
          <p:cNvPicPr>
            <a:picLocks noGrp="1" noChangeAspect="1"/>
          </p:cNvPicPr>
          <p:nvPr>
            <p:ph sz="half" idx="2"/>
          </p:nvPr>
        </p:nvPicPr>
        <p:blipFill>
          <a:blip r:embed="rId3"/>
          <a:stretch>
            <a:fillRect/>
          </a:stretch>
        </p:blipFill>
        <p:spPr>
          <a:xfrm>
            <a:off x="6172200" y="2609143"/>
            <a:ext cx="4567138" cy="2836315"/>
          </a:xfrm>
          <a:prstGeom prst="rect">
            <a:avLst/>
          </a:prstGeom>
        </p:spPr>
      </p:pic>
    </p:spTree>
    <p:extLst>
      <p:ext uri="{BB962C8B-B14F-4D97-AF65-F5344CB8AC3E}">
        <p14:creationId xmlns:p14="http://schemas.microsoft.com/office/powerpoint/2010/main" val="309993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BA9357-8A14-AC86-B494-62675733CA7D}"/>
              </a:ext>
            </a:extLst>
          </p:cNvPr>
          <p:cNvSpPr>
            <a:spLocks noGrp="1"/>
          </p:cNvSpPr>
          <p:nvPr>
            <p:ph type="title"/>
          </p:nvPr>
        </p:nvSpPr>
        <p:spPr/>
        <p:txBody>
          <a:bodyPr/>
          <a:lstStyle/>
          <a:p>
            <a:r>
              <a:rPr lang="en-US" sz="2800" b="1" err="1">
                <a:latin typeface="Arial"/>
                <a:cs typeface="Arial"/>
              </a:rPr>
              <a:t>SpedEx</a:t>
            </a:r>
            <a:r>
              <a:rPr lang="en-US" sz="2800" b="1">
                <a:latin typeface="Arial"/>
                <a:cs typeface="Arial"/>
              </a:rPr>
              <a:t> Consultation is Effective Across MA</a:t>
            </a:r>
            <a:endParaRPr lang="en-US">
              <a:latin typeface="Arial"/>
              <a:cs typeface="Arial"/>
            </a:endParaRPr>
          </a:p>
        </p:txBody>
      </p:sp>
      <p:sp>
        <p:nvSpPr>
          <p:cNvPr id="3" name="Content Placeholder 2">
            <a:extLst>
              <a:ext uri="{FF2B5EF4-FFF2-40B4-BE49-F238E27FC236}">
                <a16:creationId xmlns:a16="http://schemas.microsoft.com/office/drawing/2014/main" id="{2E1CE4A8-82D8-1740-9A22-28BF489F131B}"/>
              </a:ext>
            </a:extLst>
          </p:cNvPr>
          <p:cNvSpPr>
            <a:spLocks noGrp="1"/>
          </p:cNvSpPr>
          <p:nvPr>
            <p:ph idx="1"/>
          </p:nvPr>
        </p:nvSpPr>
        <p:spPr>
          <a:xfrm>
            <a:off x="2607622" y="2956956"/>
            <a:ext cx="7463642" cy="4000480"/>
          </a:xfrm>
        </p:spPr>
        <p:txBody>
          <a:bodyPr/>
          <a:lstStyle/>
          <a:p>
            <a:pPr>
              <a:buClr>
                <a:srgbClr val="C00000"/>
              </a:buClr>
              <a:buFont typeface="Courier New" panose="02070309020205020404" pitchFamily="49" charset="0"/>
              <a:buChar char="o"/>
            </a:pPr>
            <a:r>
              <a:rPr lang="en-US"/>
              <a:t>Cases in over 45 MA school districts</a:t>
            </a:r>
          </a:p>
          <a:p>
            <a:pPr>
              <a:buClr>
                <a:srgbClr val="C00000"/>
              </a:buClr>
              <a:buFont typeface="Courier New" panose="02070309020205020404" pitchFamily="49" charset="0"/>
              <a:buChar char="o"/>
            </a:pPr>
            <a:endParaRPr lang="en-US"/>
          </a:p>
          <a:p>
            <a:pPr>
              <a:buClr>
                <a:srgbClr val="C00000"/>
              </a:buClr>
              <a:buFont typeface="Courier New" panose="02070309020205020404" pitchFamily="49" charset="0"/>
              <a:buChar char="o"/>
            </a:pPr>
            <a:r>
              <a:rPr lang="en-US"/>
              <a:t>86% of </a:t>
            </a:r>
            <a:r>
              <a:rPr lang="en-US" err="1"/>
              <a:t>SpedEx</a:t>
            </a:r>
            <a:r>
              <a:rPr lang="en-US"/>
              <a:t> cases </a:t>
            </a:r>
            <a:r>
              <a:rPr lang="en-US">
                <a:solidFill>
                  <a:srgbClr val="00AA00"/>
                </a:solidFill>
              </a:rPr>
              <a:t>➟</a:t>
            </a:r>
            <a:r>
              <a:rPr lang="en-US"/>
              <a:t> signed IEP</a:t>
            </a:r>
          </a:p>
          <a:p>
            <a:endParaRPr lang="en-US"/>
          </a:p>
        </p:txBody>
      </p:sp>
      <p:pic>
        <p:nvPicPr>
          <p:cNvPr id="5" name="Picture 4">
            <a:extLst>
              <a:ext uri="{FF2B5EF4-FFF2-40B4-BE49-F238E27FC236}">
                <a16:creationId xmlns:a16="http://schemas.microsoft.com/office/drawing/2014/main" id="{FBDD8F75-C026-F245-AC09-DB19BFCCB2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003470" y="4860488"/>
            <a:ext cx="2671949" cy="1884336"/>
          </a:xfrm>
          <a:prstGeom prst="rect">
            <a:avLst/>
          </a:prstGeom>
        </p:spPr>
      </p:pic>
    </p:spTree>
    <p:extLst>
      <p:ext uri="{BB962C8B-B14F-4D97-AF65-F5344CB8AC3E}">
        <p14:creationId xmlns:p14="http://schemas.microsoft.com/office/powerpoint/2010/main" val="418317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8B3BD3-8DB7-FFA5-D33A-3F4ADAB6996B}"/>
              </a:ext>
            </a:extLst>
          </p:cNvPr>
          <p:cNvSpPr>
            <a:spLocks noGrp="1"/>
          </p:cNvSpPr>
          <p:nvPr>
            <p:ph type="title"/>
          </p:nvPr>
        </p:nvSpPr>
        <p:spPr/>
        <p:txBody>
          <a:bodyPr/>
          <a:lstStyle/>
          <a:p>
            <a:r>
              <a:rPr lang="en-US" sz="5800" i="1"/>
              <a:t>For more information…</a:t>
            </a:r>
            <a:endParaRPr lang="en-US"/>
          </a:p>
        </p:txBody>
      </p:sp>
      <p:sp>
        <p:nvSpPr>
          <p:cNvPr id="5" name="Content Placeholder 3">
            <a:extLst>
              <a:ext uri="{FF2B5EF4-FFF2-40B4-BE49-F238E27FC236}">
                <a16:creationId xmlns:a16="http://schemas.microsoft.com/office/drawing/2014/main" id="{45A3B484-E767-051C-2251-C54BAC1EBCF4}"/>
              </a:ext>
            </a:extLst>
          </p:cNvPr>
          <p:cNvSpPr txBox="1">
            <a:spLocks/>
          </p:cNvSpPr>
          <p:nvPr/>
        </p:nvSpPr>
        <p:spPr>
          <a:xfrm>
            <a:off x="2483922" y="2067214"/>
            <a:ext cx="7511142" cy="1710130"/>
          </a:xfrm>
          <a:prstGeom prst="rect">
            <a:avLst/>
          </a:prstGeom>
          <a:solidFill>
            <a:schemeClr val="accent3">
              <a:lumMod val="40000"/>
              <a:lumOff val="60000"/>
            </a:schemeClr>
          </a:solidFill>
          <a:ln w="38100">
            <a:solidFill>
              <a:srgbClr val="0070C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rgbClr val="000090"/>
              </a:solidFill>
            </a:endParaRPr>
          </a:p>
          <a:p>
            <a:r>
              <a:rPr lang="en-US" sz="4000">
                <a:solidFill>
                  <a:srgbClr val="000090"/>
                </a:solidFill>
                <a:hlinkClick r:id="rId2"/>
              </a:rPr>
              <a:t>www.</a:t>
            </a:r>
            <a:r>
              <a:rPr lang="en-US" sz="4000" b="1">
                <a:solidFill>
                  <a:srgbClr val="000090"/>
                </a:solidFill>
                <a:hlinkClick r:id="rId2"/>
              </a:rPr>
              <a:t>spedex</a:t>
            </a:r>
            <a:r>
              <a:rPr lang="en-US" sz="4000" b="1">
                <a:solidFill>
                  <a:srgbClr val="002060"/>
                </a:solidFill>
                <a:hlinkClick r:id="rId2"/>
              </a:rPr>
              <a:t>consultation</a:t>
            </a:r>
            <a:r>
              <a:rPr lang="en-US" sz="4000">
                <a:solidFill>
                  <a:srgbClr val="000090"/>
                </a:solidFill>
                <a:hlinkClick r:id="rId2"/>
              </a:rPr>
              <a:t>.com</a:t>
            </a:r>
            <a:endParaRPr lang="en-US" sz="4000">
              <a:solidFill>
                <a:srgbClr val="000090"/>
              </a:solidFill>
            </a:endParaRPr>
          </a:p>
          <a:p>
            <a:endParaRPr lang="en-US" sz="4000">
              <a:solidFill>
                <a:srgbClr val="000090"/>
              </a:solidFill>
            </a:endParaRPr>
          </a:p>
          <a:p>
            <a:endParaRPr lang="en-US" sz="4000">
              <a:solidFill>
                <a:srgbClr val="000090"/>
              </a:solidFill>
            </a:endParaRPr>
          </a:p>
          <a:p>
            <a:endParaRPr lang="en-US" sz="4000"/>
          </a:p>
        </p:txBody>
      </p:sp>
      <p:sp>
        <p:nvSpPr>
          <p:cNvPr id="7" name="TextBox 6">
            <a:extLst>
              <a:ext uri="{FF2B5EF4-FFF2-40B4-BE49-F238E27FC236}">
                <a16:creationId xmlns:a16="http://schemas.microsoft.com/office/drawing/2014/main" id="{7E602C6E-4A6D-67A3-0010-A046E8FB1C62}"/>
              </a:ext>
            </a:extLst>
          </p:cNvPr>
          <p:cNvSpPr txBox="1"/>
          <p:nvPr/>
        </p:nvSpPr>
        <p:spPr>
          <a:xfrm>
            <a:off x="3048614" y="4214918"/>
            <a:ext cx="6181859" cy="2123658"/>
          </a:xfrm>
          <a:prstGeom prst="rect">
            <a:avLst/>
          </a:prstGeom>
          <a:noFill/>
          <a:ln>
            <a:solidFill>
              <a:srgbClr val="C00000"/>
            </a:solidFill>
          </a:ln>
        </p:spPr>
        <p:txBody>
          <a:bodyPr wrap="square" rtlCol="0">
            <a:spAutoFit/>
          </a:bodyPr>
          <a:lstStyle/>
          <a:p>
            <a:pPr algn="ctr"/>
            <a:r>
              <a:rPr lang="en-US" sz="3600" b="1">
                <a:hlinkClick r:id="rId3"/>
              </a:rPr>
              <a:t>David.Scanlon@bc.edu</a:t>
            </a:r>
            <a:endParaRPr lang="en-US" sz="3600" b="1"/>
          </a:p>
          <a:p>
            <a:endParaRPr lang="en-US" sz="3200"/>
          </a:p>
          <a:p>
            <a:pPr algn="ctr"/>
            <a:r>
              <a:rPr lang="en-US" sz="3200"/>
              <a:t>David Scanlon</a:t>
            </a:r>
          </a:p>
          <a:p>
            <a:pPr algn="ctr"/>
            <a:r>
              <a:rPr lang="en-US" sz="3200" err="1"/>
              <a:t>SpedEx</a:t>
            </a:r>
            <a:r>
              <a:rPr lang="en-US" sz="3200"/>
              <a:t> Administrator</a:t>
            </a:r>
          </a:p>
        </p:txBody>
      </p:sp>
    </p:spTree>
    <p:extLst>
      <p:ext uri="{BB962C8B-B14F-4D97-AF65-F5344CB8AC3E}">
        <p14:creationId xmlns:p14="http://schemas.microsoft.com/office/powerpoint/2010/main" val="1265887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D9749-EB79-52C2-0B57-EA91C39B3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992BC-1DEE-7B70-9992-5050A11C7721}"/>
              </a:ext>
            </a:extLst>
          </p:cNvPr>
          <p:cNvSpPr>
            <a:spLocks noGrp="1"/>
          </p:cNvSpPr>
          <p:nvPr>
            <p:ph type="title"/>
          </p:nvPr>
        </p:nvSpPr>
        <p:spPr/>
        <p:txBody>
          <a:bodyPr>
            <a:normAutofit/>
          </a:bodyPr>
          <a:lstStyle/>
          <a:p>
            <a:r>
              <a:rPr lang="en-US" sz="4800">
                <a:latin typeface="Segoe UI Semibold"/>
                <a:cs typeface="Segoe UI Semibold"/>
              </a:rPr>
              <a:t>Department (DESE) Collaboration</a:t>
            </a:r>
          </a:p>
        </p:txBody>
      </p:sp>
    </p:spTree>
    <p:extLst>
      <p:ext uri="{BB962C8B-B14F-4D97-AF65-F5344CB8AC3E}">
        <p14:creationId xmlns:p14="http://schemas.microsoft.com/office/powerpoint/2010/main" val="2002137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31C23-93B2-A244-1839-86FD63974ABE}"/>
              </a:ext>
            </a:extLst>
          </p:cNvPr>
          <p:cNvSpPr>
            <a:spLocks noGrp="1"/>
          </p:cNvSpPr>
          <p:nvPr>
            <p:ph type="title"/>
          </p:nvPr>
        </p:nvSpPr>
        <p:spPr/>
        <p:txBody>
          <a:bodyPr>
            <a:normAutofit/>
          </a:bodyPr>
          <a:lstStyle/>
          <a:p>
            <a:r>
              <a:rPr lang="en-US" b="1">
                <a:latin typeface="Segoe UI"/>
                <a:cs typeface="Arial"/>
              </a:rPr>
              <a:t>Licensure Requirements</a:t>
            </a:r>
            <a:endParaRPr lang="en-US" b="1">
              <a:latin typeface="Segoe UI"/>
            </a:endParaRPr>
          </a:p>
        </p:txBody>
      </p:sp>
      <p:sp>
        <p:nvSpPr>
          <p:cNvPr id="2" name="Content Placeholder 1">
            <a:extLst>
              <a:ext uri="{FF2B5EF4-FFF2-40B4-BE49-F238E27FC236}">
                <a16:creationId xmlns:a16="http://schemas.microsoft.com/office/drawing/2014/main" id="{05DA7B2F-B686-09D4-D0F1-E6F9240023D6}"/>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b="1">
                <a:latin typeface="Segoe UI"/>
                <a:cs typeface="Arial"/>
              </a:rPr>
              <a:t>How does the state and/or a district determine what someone can teach/do with their license?</a:t>
            </a:r>
            <a:endParaRPr lang="en-US"/>
          </a:p>
          <a:p>
            <a:pPr marL="0" indent="0">
              <a:buNone/>
            </a:pPr>
            <a:r>
              <a:rPr lang="en-US" sz="2000">
                <a:latin typeface="Segoe UI"/>
                <a:cs typeface="Arial"/>
              </a:rPr>
              <a:t>The regulations (603 CMR 7.15(11)) indicate that the role covered by each license is defined by the title and requirements of the license. Superintendents and principals intending to employ an educator in a role not obviously defined by an existing license must determine the most appropriate license by comparing the actual duties and responsibilities of that role with the license requirements. In some instances, this can be obvious just based on the titles of the licenses offered, in other situations, a review of the subject matter knowledge requirements  to the duties of the position might be needed to determine the most appropriate license.</a:t>
            </a:r>
            <a:endParaRPr lang="en-US" sz="2000" b="1">
              <a:latin typeface="Segoe UI"/>
              <a:cs typeface="Arial"/>
            </a:endParaRPr>
          </a:p>
          <a:p>
            <a:pPr marL="0" indent="0">
              <a:buNone/>
            </a:pPr>
            <a:r>
              <a:rPr lang="en-US" sz="2000">
                <a:latin typeface="Segoe UI"/>
                <a:cs typeface="Arial"/>
              </a:rPr>
              <a:t>(11) Role. The role covered by each license is defined by the title and requirements of the license. Superintendents and principals intending to employ an educator in a role not obviously defined by an existing license must determine the most appropriate license set forth in 603 CMR 7.00 or 603 CMR 4.00 by comparing the actual duties and responsibilities of that role with the license requirements.</a:t>
            </a:r>
            <a:endParaRPr lang="en-US" sz="2000"/>
          </a:p>
          <a:p>
            <a:endParaRPr lang="en-US"/>
          </a:p>
          <a:p>
            <a:endParaRPr lang="en-US"/>
          </a:p>
        </p:txBody>
      </p:sp>
    </p:spTree>
    <p:extLst>
      <p:ext uri="{BB962C8B-B14F-4D97-AF65-F5344CB8AC3E}">
        <p14:creationId xmlns:p14="http://schemas.microsoft.com/office/powerpoint/2010/main" val="120212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F419E2-449A-E250-7B45-BBE93990D7A3}"/>
              </a:ext>
            </a:extLst>
          </p:cNvPr>
          <p:cNvSpPr>
            <a:spLocks noGrp="1"/>
          </p:cNvSpPr>
          <p:nvPr>
            <p:ph type="title"/>
          </p:nvPr>
        </p:nvSpPr>
        <p:spPr/>
        <p:txBody>
          <a:bodyPr/>
          <a:lstStyle/>
          <a:p>
            <a:r>
              <a:rPr lang="en-US" b="1" dirty="0">
                <a:latin typeface="Segoe UI"/>
                <a:cs typeface="Arial"/>
              </a:rPr>
              <a:t>Licensure Requirements.</a:t>
            </a:r>
          </a:p>
        </p:txBody>
      </p:sp>
      <p:sp>
        <p:nvSpPr>
          <p:cNvPr id="2" name="Content Placeholder 1">
            <a:extLst>
              <a:ext uri="{FF2B5EF4-FFF2-40B4-BE49-F238E27FC236}">
                <a16:creationId xmlns:a16="http://schemas.microsoft.com/office/drawing/2014/main" id="{4F009676-549E-B7CE-5B6D-E0653FC91642}"/>
              </a:ext>
            </a:extLst>
          </p:cNvPr>
          <p:cNvSpPr>
            <a:spLocks noGrp="1"/>
          </p:cNvSpPr>
          <p:nvPr>
            <p:ph idx="1"/>
          </p:nvPr>
        </p:nvSpPr>
        <p:spPr>
          <a:xfrm>
            <a:off x="838200" y="1990731"/>
            <a:ext cx="10515600" cy="4052559"/>
          </a:xfrm>
        </p:spPr>
        <p:txBody>
          <a:bodyPr vert="horz" lIns="91440" tIns="45720" rIns="91440" bIns="45720" rtlCol="0" anchor="t">
            <a:normAutofit/>
          </a:bodyPr>
          <a:lstStyle/>
          <a:p>
            <a:pPr marL="0" indent="0">
              <a:buNone/>
            </a:pPr>
            <a:r>
              <a:rPr lang="en-US" b="1">
                <a:latin typeface="Segoe UI"/>
                <a:cs typeface="Arial"/>
              </a:rPr>
              <a:t>I have a license as an early childhood teacher and in the title it says, with and without disabilities, does this mean I can be considered a special education teacher?</a:t>
            </a:r>
            <a:endParaRPr lang="en-US"/>
          </a:p>
          <a:p>
            <a:pPr marL="0" indent="0">
              <a:buNone/>
            </a:pPr>
            <a:r>
              <a:rPr lang="en-US">
                <a:latin typeface="Segoe UI"/>
                <a:cs typeface="Arial"/>
              </a:rPr>
              <a:t>While this license did include a small component related to special education, no, it is not considered to be equivalent to a special education license. Someone with this license can teach in an inclusion model just like an elementary teacher or a high school English teacher could do.</a:t>
            </a:r>
          </a:p>
        </p:txBody>
      </p:sp>
    </p:spTree>
    <p:extLst>
      <p:ext uri="{BB962C8B-B14F-4D97-AF65-F5344CB8AC3E}">
        <p14:creationId xmlns:p14="http://schemas.microsoft.com/office/powerpoint/2010/main" val="3518589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C1E45-C57B-FEB1-9E06-F70E6C67EE55}"/>
              </a:ext>
            </a:extLst>
          </p:cNvPr>
          <p:cNvSpPr>
            <a:spLocks noGrp="1"/>
          </p:cNvSpPr>
          <p:nvPr>
            <p:ph type="title"/>
          </p:nvPr>
        </p:nvSpPr>
        <p:spPr>
          <a:xfrm>
            <a:off x="838200" y="730525"/>
            <a:ext cx="10515600" cy="2087103"/>
          </a:xfrm>
        </p:spPr>
        <p:txBody>
          <a:bodyPr/>
          <a:lstStyle/>
          <a:p>
            <a:pPr algn="ctr"/>
            <a:r>
              <a:rPr lang="en-US" b="1">
                <a:latin typeface="Segoe UI"/>
                <a:ea typeface="Calibri"/>
                <a:cs typeface="Calibri"/>
              </a:rPr>
              <a:t>DESE Updates</a:t>
            </a:r>
          </a:p>
        </p:txBody>
      </p:sp>
      <p:sp>
        <p:nvSpPr>
          <p:cNvPr id="3" name="Text Placeholder 2">
            <a:extLst>
              <a:ext uri="{FF2B5EF4-FFF2-40B4-BE49-F238E27FC236}">
                <a16:creationId xmlns:a16="http://schemas.microsoft.com/office/drawing/2014/main" id="{9D9541E6-62D7-6D77-BFED-0828EE4972A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817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951217" y="326619"/>
            <a:ext cx="5843694" cy="1368859"/>
          </a:xfrm>
        </p:spPr>
        <p:txBody>
          <a:bodyPr vert="horz" lIns="91440" tIns="45720" rIns="91440" bIns="45720" rtlCol="0" anchor="t">
            <a:normAutofit/>
          </a:bodyPr>
          <a:lstStyle/>
          <a:p>
            <a:r>
              <a:rPr lang="en-US" sz="5400" b="1">
                <a:solidFill>
                  <a:srgbClr val="FFFFFF"/>
                </a:solidFill>
                <a:latin typeface="Segoe UI"/>
                <a:cs typeface="Segoe UI"/>
              </a:rPr>
              <a:t>Today’s Agenda</a:t>
            </a:r>
            <a:endParaRPr lang="en-US" sz="5400" b="1" kern="1200">
              <a:solidFill>
                <a:srgbClr val="FFFFFF"/>
              </a:solidFill>
              <a:latin typeface="Segoe UI"/>
              <a:ea typeface="Calibri Light"/>
              <a:cs typeface="Segoe UI"/>
            </a:endParaRP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93808682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54029-C874-E3A1-F9B4-BD45E96A1E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92DB7F-806C-FA23-F4DF-9E6A6B9E64C4}"/>
              </a:ext>
            </a:extLst>
          </p:cNvPr>
          <p:cNvSpPr>
            <a:spLocks noGrp="1"/>
          </p:cNvSpPr>
          <p:nvPr>
            <p:ph type="title"/>
          </p:nvPr>
        </p:nvSpPr>
        <p:spPr/>
        <p:txBody>
          <a:bodyPr>
            <a:normAutofit fontScale="90000"/>
          </a:bodyPr>
          <a:lstStyle/>
          <a:p>
            <a:r>
              <a:rPr lang="en-US">
                <a:latin typeface="Aptos"/>
                <a:cs typeface="Arial"/>
              </a:rPr>
              <a:t>Overview of proposed changes to 603 CMR 46.00 and 603 CMR 18.00</a:t>
            </a:r>
            <a:endParaRPr lang="en-US">
              <a:latin typeface="Aptos"/>
            </a:endParaRPr>
          </a:p>
        </p:txBody>
      </p:sp>
      <p:sp>
        <p:nvSpPr>
          <p:cNvPr id="2" name="Content Placeholder 1">
            <a:extLst>
              <a:ext uri="{FF2B5EF4-FFF2-40B4-BE49-F238E27FC236}">
                <a16:creationId xmlns:a16="http://schemas.microsoft.com/office/drawing/2014/main" id="{166AC4E4-538B-6D78-DA08-5422855BB7DE}"/>
              </a:ext>
            </a:extLst>
          </p:cNvPr>
          <p:cNvSpPr>
            <a:spLocks noGrp="1"/>
          </p:cNvSpPr>
          <p:nvPr>
            <p:ph idx="1"/>
          </p:nvPr>
        </p:nvSpPr>
        <p:spPr>
          <a:xfrm>
            <a:off x="838200" y="2012034"/>
            <a:ext cx="10515600" cy="4127509"/>
          </a:xfrm>
        </p:spPr>
        <p:txBody>
          <a:bodyPr vert="horz" lIns="91440" tIns="45720" rIns="91440" bIns="45720" rtlCol="0" anchor="t">
            <a:normAutofit/>
          </a:bodyPr>
          <a:lstStyle/>
          <a:p>
            <a:pPr>
              <a:buFont typeface="Wingdings" panose="020B0604020202020204" pitchFamily="34" charset="0"/>
              <a:buChar char="ü"/>
            </a:pPr>
            <a:r>
              <a:rPr lang="en-US" b="1">
                <a:latin typeface="Aptos"/>
                <a:cs typeface="Arial"/>
              </a:rPr>
              <a:t>Update the definition of seclusion</a:t>
            </a:r>
            <a:r>
              <a:rPr lang="en-US">
                <a:latin typeface="Aptos"/>
                <a:cs typeface="Arial"/>
              </a:rPr>
              <a:t> to align it more closely with the definition used by the U.S. Department of Education’s Office for Civil Rights for data collection purposes</a:t>
            </a:r>
            <a:endParaRPr lang="en-US" b="1">
              <a:latin typeface="Aptos"/>
              <a:cs typeface="Arial"/>
            </a:endParaRPr>
          </a:p>
          <a:p>
            <a:pPr>
              <a:buFont typeface="Wingdings" panose="020B0604020202020204" pitchFamily="34" charset="0"/>
              <a:buChar char="ü"/>
            </a:pPr>
            <a:endParaRPr lang="en-US">
              <a:latin typeface="Aptos"/>
              <a:cs typeface="Arial"/>
            </a:endParaRPr>
          </a:p>
          <a:p>
            <a:pPr>
              <a:buFont typeface="Wingdings" panose="020B0604020202020204" pitchFamily="34" charset="0"/>
              <a:buChar char="ü"/>
            </a:pPr>
            <a:r>
              <a:rPr lang="en-US" b="1">
                <a:latin typeface="Aptos"/>
                <a:cs typeface="Arial"/>
              </a:rPr>
              <a:t>Update the definition of time-out</a:t>
            </a:r>
            <a:r>
              <a:rPr lang="en-US">
                <a:latin typeface="Aptos"/>
                <a:cs typeface="Arial"/>
              </a:rPr>
              <a:t> to specifically include “in an unlocked setting from which the student is permitted to leave”</a:t>
            </a:r>
          </a:p>
          <a:p>
            <a:pPr>
              <a:buFont typeface="Wingdings" panose="020B0604020202020204" pitchFamily="34" charset="0"/>
              <a:buChar char="ü"/>
            </a:pPr>
            <a:endParaRPr lang="en-US">
              <a:latin typeface="Aptos"/>
              <a:cs typeface="Arial"/>
            </a:endParaRPr>
          </a:p>
          <a:p>
            <a:pPr>
              <a:buFont typeface="Wingdings" panose="020B0604020202020204" pitchFamily="34" charset="0"/>
              <a:buChar char="ü"/>
            </a:pPr>
            <a:r>
              <a:rPr lang="en-US" b="1">
                <a:latin typeface="Aptos"/>
                <a:cs typeface="Arial"/>
              </a:rPr>
              <a:t>Add requirements</a:t>
            </a:r>
            <a:r>
              <a:rPr lang="en-US">
                <a:latin typeface="Aptos"/>
                <a:cs typeface="Arial"/>
              </a:rPr>
              <a:t> for any room or area that is used for time-out (e.g., size, lighting, ventilation, temperature, etc.) </a:t>
            </a:r>
          </a:p>
        </p:txBody>
      </p:sp>
    </p:spTree>
    <p:extLst>
      <p:ext uri="{BB962C8B-B14F-4D97-AF65-F5344CB8AC3E}">
        <p14:creationId xmlns:p14="http://schemas.microsoft.com/office/powerpoint/2010/main" val="486023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459FB-1106-AF94-5BB4-C1514811D5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92CBF4-2690-499D-4BFD-E8A1AA5016B7}"/>
              </a:ext>
            </a:extLst>
          </p:cNvPr>
          <p:cNvSpPr>
            <a:spLocks noGrp="1"/>
          </p:cNvSpPr>
          <p:nvPr>
            <p:ph type="title"/>
          </p:nvPr>
        </p:nvSpPr>
        <p:spPr/>
        <p:txBody>
          <a:bodyPr>
            <a:normAutofit/>
          </a:bodyPr>
          <a:lstStyle/>
          <a:p>
            <a:r>
              <a:rPr lang="en-US" sz="4000">
                <a:latin typeface="Aptos"/>
                <a:cs typeface="Arial"/>
              </a:rPr>
              <a:t>Next Steps</a:t>
            </a:r>
            <a:endParaRPr lang="en-US"/>
          </a:p>
        </p:txBody>
      </p:sp>
      <p:sp>
        <p:nvSpPr>
          <p:cNvPr id="2" name="Content Placeholder 1">
            <a:extLst>
              <a:ext uri="{FF2B5EF4-FFF2-40B4-BE49-F238E27FC236}">
                <a16:creationId xmlns:a16="http://schemas.microsoft.com/office/drawing/2014/main" id="{11549A24-57AD-6C63-7202-3D802AD61B5F}"/>
              </a:ext>
            </a:extLst>
          </p:cNvPr>
          <p:cNvSpPr>
            <a:spLocks noGrp="1"/>
          </p:cNvSpPr>
          <p:nvPr>
            <p:ph idx="1"/>
          </p:nvPr>
        </p:nvSpPr>
        <p:spPr/>
        <p:txBody>
          <a:bodyPr vert="horz" lIns="91440" tIns="45720" rIns="91440" bIns="45720" rtlCol="0" anchor="t">
            <a:normAutofit/>
          </a:bodyPr>
          <a:lstStyle/>
          <a:p>
            <a:r>
              <a:rPr lang="en-US">
                <a:latin typeface="Aptos"/>
                <a:cs typeface="Arial"/>
              </a:rPr>
              <a:t>Public comment may be submitted via an </a:t>
            </a:r>
            <a:r>
              <a:rPr lang="en-US">
                <a:latin typeface="Aptos"/>
                <a:cs typeface="Arial"/>
                <a:hlinkClick r:id="rId2"/>
              </a:rPr>
              <a:t>online form</a:t>
            </a:r>
            <a:r>
              <a:rPr lang="en-US">
                <a:latin typeface="Aptos"/>
                <a:cs typeface="Arial"/>
              </a:rPr>
              <a:t>, or sent via email to </a:t>
            </a:r>
            <a:r>
              <a:rPr lang="en-US">
                <a:latin typeface="Aptos"/>
                <a:cs typeface="Arial"/>
                <a:hlinkClick r:id="rId3"/>
              </a:rPr>
              <a:t>specialeducation@mass.gov</a:t>
            </a:r>
            <a:r>
              <a:rPr lang="en-US">
                <a:latin typeface="Aptos"/>
                <a:cs typeface="Arial"/>
              </a:rPr>
              <a:t>, or sent via mail to Regulations Public Comment, c/o Commissioner’s Office, Department of Elementary and Secondary Education, 135 Santilli Highway, Everett, MA 02149.</a:t>
            </a:r>
            <a:endParaRPr lang="en-US">
              <a:latin typeface="Aptos"/>
            </a:endParaRPr>
          </a:p>
          <a:p>
            <a:r>
              <a:rPr lang="en-US">
                <a:latin typeface="Aptos"/>
                <a:cs typeface="Arial"/>
              </a:rPr>
              <a:t>The deadline for the public comment period is </a:t>
            </a:r>
            <a:r>
              <a:rPr lang="en-US" b="1">
                <a:latin typeface="Aptos"/>
                <a:cs typeface="Arial"/>
              </a:rPr>
              <a:t>May 2, 2025 at 5:00pm. </a:t>
            </a:r>
            <a:endParaRPr lang="en-US" b="1">
              <a:latin typeface="Aptos"/>
            </a:endParaRPr>
          </a:p>
          <a:p>
            <a:r>
              <a:rPr lang="en-US">
                <a:latin typeface="Aptos"/>
                <a:cs typeface="Arial"/>
              </a:rPr>
              <a:t>The Board is expected to vote on the proposed amendments at its regular monthly meeting scheduled for</a:t>
            </a:r>
            <a:r>
              <a:rPr lang="en-US" b="1">
                <a:latin typeface="Aptos"/>
                <a:cs typeface="Arial"/>
              </a:rPr>
              <a:t> June 24, 2025. </a:t>
            </a:r>
          </a:p>
          <a:p>
            <a:pPr marL="0" indent="0">
              <a:buNone/>
            </a:pPr>
            <a:endParaRPr lang="en-US" b="1">
              <a:latin typeface="Aptos"/>
            </a:endParaRPr>
          </a:p>
        </p:txBody>
      </p:sp>
    </p:spTree>
    <p:extLst>
      <p:ext uri="{BB962C8B-B14F-4D97-AF65-F5344CB8AC3E}">
        <p14:creationId xmlns:p14="http://schemas.microsoft.com/office/powerpoint/2010/main" val="976843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5FD53C-A00A-0C0C-74EF-42E2763AD2AD}"/>
              </a:ext>
            </a:extLst>
          </p:cNvPr>
          <p:cNvSpPr>
            <a:spLocks noGrp="1"/>
          </p:cNvSpPr>
          <p:nvPr>
            <p:ph type="title"/>
          </p:nvPr>
        </p:nvSpPr>
        <p:spPr/>
        <p:txBody>
          <a:bodyPr>
            <a:normAutofit fontScale="90000"/>
          </a:bodyPr>
          <a:lstStyle/>
          <a:p>
            <a:r>
              <a:rPr lang="en-US">
                <a:latin typeface="Segoe UI Semibold"/>
                <a:cs typeface="Arial"/>
              </a:rPr>
              <a:t>Reminder of Pre-Approved Vendors for Effective Behavioral Intervention Programs</a:t>
            </a:r>
          </a:p>
        </p:txBody>
      </p:sp>
      <p:sp>
        <p:nvSpPr>
          <p:cNvPr id="2" name="Content Placeholder 1">
            <a:extLst>
              <a:ext uri="{FF2B5EF4-FFF2-40B4-BE49-F238E27FC236}">
                <a16:creationId xmlns:a16="http://schemas.microsoft.com/office/drawing/2014/main" id="{FCE008E1-5985-81E3-4F54-9152668C9A1E}"/>
              </a:ext>
            </a:extLst>
          </p:cNvPr>
          <p:cNvSpPr>
            <a:spLocks noGrp="1"/>
          </p:cNvSpPr>
          <p:nvPr>
            <p:ph idx="1"/>
          </p:nvPr>
        </p:nvSpPr>
        <p:spPr/>
        <p:txBody>
          <a:bodyPr vert="horz" lIns="91440" tIns="45720" rIns="91440" bIns="45720" rtlCol="0" anchor="t">
            <a:normAutofit/>
          </a:bodyPr>
          <a:lstStyle/>
          <a:p>
            <a:pPr marL="0" indent="0">
              <a:buNone/>
            </a:pPr>
            <a:r>
              <a:rPr lang="en-US" b="0" i="0">
                <a:solidFill>
                  <a:srgbClr val="1C1C1C"/>
                </a:solidFill>
                <a:effectLst/>
                <a:latin typeface="Segoe UI"/>
                <a:cs typeface="Arial"/>
              </a:rPr>
              <a:t>DESE has reviewed the submissions from vendors applying to become pre-approved for Effective Behavioral Intervention Programs that might be of interest to schools and districts. </a:t>
            </a:r>
          </a:p>
          <a:p>
            <a:pPr marL="0" indent="0">
              <a:buNone/>
            </a:pPr>
            <a:endParaRPr lang="en-US">
              <a:solidFill>
                <a:srgbClr val="1C1C1C"/>
              </a:solidFill>
              <a:latin typeface="Segoe UI"/>
            </a:endParaRPr>
          </a:p>
          <a:p>
            <a:pPr marL="0" indent="0">
              <a:buNone/>
            </a:pPr>
            <a:r>
              <a:rPr lang="en-US" b="0" i="0">
                <a:solidFill>
                  <a:srgbClr val="1C1C1C"/>
                </a:solidFill>
                <a:effectLst/>
                <a:latin typeface="Segoe UI"/>
                <a:cs typeface="Arial"/>
              </a:rPr>
              <a:t>You can find information about the vendors whose submissions met the scoring criteria at the following link: </a:t>
            </a:r>
            <a:r>
              <a:rPr lang="en-US" b="0" i="0">
                <a:solidFill>
                  <a:srgbClr val="212529"/>
                </a:solidFill>
                <a:effectLst/>
                <a:latin typeface="Segoe UI"/>
                <a:cs typeface="Arial"/>
                <a:hlinkClick r:id="rId2"/>
              </a:rPr>
              <a:t>https://www.doe.mass.edu/sped/links/24MASESBH1.xlsx</a:t>
            </a:r>
            <a:endParaRPr lang="en-US">
              <a:latin typeface="Segoe UI"/>
              <a:cs typeface="Arial"/>
            </a:endParaRPr>
          </a:p>
        </p:txBody>
      </p:sp>
    </p:spTree>
    <p:extLst>
      <p:ext uri="{BB962C8B-B14F-4D97-AF65-F5344CB8AC3E}">
        <p14:creationId xmlns:p14="http://schemas.microsoft.com/office/powerpoint/2010/main" val="234088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7C6671-F6C5-ED1A-B6D4-DD4F6076AE4D}"/>
              </a:ext>
            </a:extLst>
          </p:cNvPr>
          <p:cNvSpPr>
            <a:spLocks noGrp="1"/>
          </p:cNvSpPr>
          <p:nvPr>
            <p:ph type="title"/>
          </p:nvPr>
        </p:nvSpPr>
        <p:spPr/>
        <p:txBody>
          <a:bodyPr>
            <a:normAutofit fontScale="90000"/>
          </a:bodyPr>
          <a:lstStyle/>
          <a:p>
            <a:r>
              <a:rPr lang="en-US" b="1">
                <a:latin typeface="Segoe UI"/>
                <a:cs typeface="Arial"/>
              </a:rPr>
              <a:t>Annual Special Education Determinations</a:t>
            </a:r>
          </a:p>
        </p:txBody>
      </p:sp>
      <p:sp>
        <p:nvSpPr>
          <p:cNvPr id="2" name="Content Placeholder 1">
            <a:extLst>
              <a:ext uri="{FF2B5EF4-FFF2-40B4-BE49-F238E27FC236}">
                <a16:creationId xmlns:a16="http://schemas.microsoft.com/office/drawing/2014/main" id="{F180340D-E742-AF3E-C8E1-3F40B960B038}"/>
              </a:ext>
            </a:extLst>
          </p:cNvPr>
          <p:cNvSpPr>
            <a:spLocks noGrp="1"/>
          </p:cNvSpPr>
          <p:nvPr>
            <p:ph idx="1"/>
          </p:nvPr>
        </p:nvSpPr>
        <p:spPr/>
        <p:txBody>
          <a:bodyPr vert="horz" lIns="91440" tIns="45720" rIns="91440" bIns="45720" rtlCol="0" anchor="t">
            <a:normAutofit lnSpcReduction="10000"/>
          </a:bodyPr>
          <a:lstStyle/>
          <a:p>
            <a:r>
              <a:rPr lang="en-US">
                <a:latin typeface="Segoe UI"/>
                <a:cs typeface="Arial"/>
              </a:rPr>
              <a:t>Requirements from </a:t>
            </a:r>
            <a:r>
              <a:rPr lang="en-US">
                <a:latin typeface="Segoe UI"/>
                <a:cs typeface="Arial"/>
                <a:hlinkClick r:id="rId2"/>
              </a:rPr>
              <a:t>OSEP 23-01 </a:t>
            </a:r>
            <a:r>
              <a:rPr lang="en-US" sz="2800" i="1">
                <a:solidFill>
                  <a:srgbClr val="000000"/>
                </a:solidFill>
                <a:latin typeface="Segoe UI"/>
                <a:cs typeface="Arial"/>
                <a:hlinkClick r:id="rId2"/>
              </a:rPr>
              <a:t>State General Supervision Responsibilities Under Parts B and C of the IDEA</a:t>
            </a:r>
            <a:endParaRPr lang="en-US">
              <a:latin typeface="Segoe UI"/>
              <a:cs typeface="Arial"/>
            </a:endParaRPr>
          </a:p>
          <a:p>
            <a:pPr lvl="1"/>
            <a:r>
              <a:rPr lang="en-US">
                <a:latin typeface="Segoe UI"/>
                <a:cs typeface="Arial"/>
              </a:rPr>
              <a:t>Performance on compliance indicators (4B, 9, 10, 11, 12, and 13)</a:t>
            </a:r>
          </a:p>
          <a:p>
            <a:pPr lvl="1"/>
            <a:r>
              <a:rPr lang="en-US">
                <a:latin typeface="Segoe UI"/>
                <a:cs typeface="Arial"/>
              </a:rPr>
              <a:t>Valid and reliable data submissions</a:t>
            </a:r>
          </a:p>
          <a:p>
            <a:pPr lvl="1"/>
            <a:r>
              <a:rPr lang="en-US">
                <a:latin typeface="Segoe UI"/>
                <a:cs typeface="Arial"/>
              </a:rPr>
              <a:t>Correction of identified noncompliance</a:t>
            </a:r>
          </a:p>
          <a:p>
            <a:pPr lvl="1"/>
            <a:r>
              <a:rPr lang="en-US">
                <a:latin typeface="Segoe UI"/>
                <a:cs typeface="Arial"/>
              </a:rPr>
              <a:t>Other data available to the State about the LEA’s compliance with IDEA</a:t>
            </a:r>
          </a:p>
          <a:p>
            <a:r>
              <a:rPr lang="en-US">
                <a:latin typeface="Segoe UI"/>
                <a:cs typeface="Arial"/>
              </a:rPr>
              <a:t>Additionally, States may consider other factors such as:</a:t>
            </a:r>
          </a:p>
          <a:p>
            <a:pPr lvl="1"/>
            <a:r>
              <a:rPr lang="en-US">
                <a:latin typeface="Segoe UI"/>
                <a:cs typeface="Arial"/>
              </a:rPr>
              <a:t>Results and functional outcomes data that may come from results indicators (1, 2, 3, 5, 6, 7, 8, and 14)</a:t>
            </a:r>
          </a:p>
          <a:p>
            <a:pPr lvl="1"/>
            <a:r>
              <a:rPr lang="en-US">
                <a:latin typeface="Segoe UI"/>
                <a:cs typeface="Arial"/>
              </a:rPr>
              <a:t>Monitoring findings made that are not already included in the SPP/APR compliance indicators</a:t>
            </a:r>
          </a:p>
        </p:txBody>
      </p:sp>
    </p:spTree>
    <p:extLst>
      <p:ext uri="{BB962C8B-B14F-4D97-AF65-F5344CB8AC3E}">
        <p14:creationId xmlns:p14="http://schemas.microsoft.com/office/powerpoint/2010/main" val="401449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570B82-C628-C582-4E99-A6C2286A2C36}"/>
              </a:ext>
            </a:extLst>
          </p:cNvPr>
          <p:cNvSpPr>
            <a:spLocks noGrp="1"/>
          </p:cNvSpPr>
          <p:nvPr>
            <p:ph type="title"/>
          </p:nvPr>
        </p:nvSpPr>
        <p:spPr/>
        <p:txBody>
          <a:bodyPr/>
          <a:lstStyle/>
          <a:p>
            <a:r>
              <a:rPr lang="en-US" b="1">
                <a:latin typeface="Segoe UI"/>
                <a:cs typeface="Arial"/>
              </a:rPr>
              <a:t>Determination Matrix</a:t>
            </a:r>
          </a:p>
        </p:txBody>
      </p:sp>
      <p:sp>
        <p:nvSpPr>
          <p:cNvPr id="2" name="Content Placeholder 1">
            <a:extLst>
              <a:ext uri="{FF2B5EF4-FFF2-40B4-BE49-F238E27FC236}">
                <a16:creationId xmlns:a16="http://schemas.microsoft.com/office/drawing/2014/main" id="{73F6166F-B03A-A9CE-D85E-3AAEBF357834}"/>
              </a:ext>
            </a:extLst>
          </p:cNvPr>
          <p:cNvSpPr>
            <a:spLocks noGrp="1"/>
          </p:cNvSpPr>
          <p:nvPr>
            <p:ph idx="1"/>
          </p:nvPr>
        </p:nvSpPr>
        <p:spPr/>
        <p:txBody>
          <a:bodyPr vert="horz" lIns="91440" tIns="45720" rIns="91440" bIns="45720" rtlCol="0" anchor="t">
            <a:normAutofit/>
          </a:bodyPr>
          <a:lstStyle/>
          <a:p>
            <a:r>
              <a:rPr lang="en-US">
                <a:latin typeface="Segoe UI"/>
                <a:cs typeface="Arial"/>
              </a:rPr>
              <a:t>Changing from a rubric to a matrix</a:t>
            </a:r>
          </a:p>
          <a:p>
            <a:r>
              <a:rPr lang="en-US">
                <a:latin typeface="Segoe UI"/>
                <a:cs typeface="Arial"/>
              </a:rPr>
              <a:t>Moving from a 4-point assignment rubric to 2-point score on LEA performance against the State targets</a:t>
            </a:r>
          </a:p>
          <a:p>
            <a:r>
              <a:rPr lang="en-US">
                <a:latin typeface="Segoe UI"/>
                <a:cs typeface="Arial"/>
              </a:rPr>
              <a:t>Separating out grouped data points to their own criteria</a:t>
            </a:r>
          </a:p>
          <a:p>
            <a:r>
              <a:rPr lang="en-US">
                <a:latin typeface="Segoe UI"/>
                <a:cs typeface="Arial"/>
              </a:rPr>
              <a:t>Including additional data points to get a more holistic view of LEA performance and compliance</a:t>
            </a:r>
          </a:p>
          <a:p>
            <a:r>
              <a:rPr lang="en-US">
                <a:latin typeface="Segoe UI"/>
                <a:cs typeface="Arial"/>
              </a:rPr>
              <a:t>Referencing of future data points to be included, but not used in this year’s Determinations</a:t>
            </a:r>
          </a:p>
          <a:p>
            <a:endParaRPr lang="en-US">
              <a:latin typeface="Segoe UI"/>
            </a:endParaRPr>
          </a:p>
        </p:txBody>
      </p:sp>
    </p:spTree>
    <p:extLst>
      <p:ext uri="{BB962C8B-B14F-4D97-AF65-F5344CB8AC3E}">
        <p14:creationId xmlns:p14="http://schemas.microsoft.com/office/powerpoint/2010/main" val="588482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D80E0B-BE88-9050-3A35-586A2C8BAB03}"/>
              </a:ext>
            </a:extLst>
          </p:cNvPr>
          <p:cNvSpPr>
            <a:spLocks noGrp="1"/>
          </p:cNvSpPr>
          <p:nvPr>
            <p:ph type="title"/>
          </p:nvPr>
        </p:nvSpPr>
        <p:spPr/>
        <p:txBody>
          <a:bodyPr/>
          <a:lstStyle/>
          <a:p>
            <a:r>
              <a:rPr lang="en-US" b="1">
                <a:latin typeface="Segoe UI"/>
                <a:cs typeface="Arial"/>
              </a:rPr>
              <a:t>Matrix Criteria</a:t>
            </a:r>
          </a:p>
        </p:txBody>
      </p:sp>
      <p:sp>
        <p:nvSpPr>
          <p:cNvPr id="5" name="Content Placeholder 4">
            <a:extLst>
              <a:ext uri="{FF2B5EF4-FFF2-40B4-BE49-F238E27FC236}">
                <a16:creationId xmlns:a16="http://schemas.microsoft.com/office/drawing/2014/main" id="{21E4EB3C-EEE8-5D10-D832-1BDF93833456}"/>
              </a:ext>
            </a:extLst>
          </p:cNvPr>
          <p:cNvSpPr>
            <a:spLocks noGrp="1"/>
          </p:cNvSpPr>
          <p:nvPr>
            <p:ph sz="half" idx="1"/>
          </p:nvPr>
        </p:nvSpPr>
        <p:spPr>
          <a:xfrm>
            <a:off x="818908" y="2035532"/>
            <a:ext cx="3085618" cy="4536994"/>
          </a:xfr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10000"/>
          </a:bodyPr>
          <a:lstStyle/>
          <a:p>
            <a:pPr marL="0" indent="0" algn="ctr">
              <a:buNone/>
            </a:pPr>
            <a:r>
              <a:rPr lang="en-US" sz="2400" b="1" u="sng">
                <a:latin typeface="Segoe UI"/>
                <a:cs typeface="Segoe UI"/>
              </a:rPr>
              <a:t>Performance</a:t>
            </a:r>
          </a:p>
          <a:p>
            <a:r>
              <a:rPr lang="en-US" sz="2000" err="1">
                <a:latin typeface="Segoe UI"/>
                <a:cs typeface="Segoe UI"/>
              </a:rPr>
              <a:t>SwD</a:t>
            </a:r>
            <a:r>
              <a:rPr lang="en-US" sz="2000">
                <a:latin typeface="Segoe UI"/>
                <a:cs typeface="Segoe UI"/>
              </a:rPr>
              <a:t> Graduation Rate (Ind. 1)</a:t>
            </a:r>
          </a:p>
          <a:p>
            <a:r>
              <a:rPr lang="en-US" sz="2000" err="1">
                <a:latin typeface="Segoe UI"/>
                <a:cs typeface="Segoe UI"/>
              </a:rPr>
              <a:t>SwD</a:t>
            </a:r>
            <a:r>
              <a:rPr lang="en-US" sz="2000">
                <a:latin typeface="Segoe UI"/>
                <a:cs typeface="Segoe UI"/>
              </a:rPr>
              <a:t> Drop Out Rate (Ind. 2)</a:t>
            </a:r>
          </a:p>
          <a:p>
            <a:r>
              <a:rPr lang="en-US" sz="2000" err="1">
                <a:latin typeface="Segoe UI"/>
                <a:cs typeface="Segoe UI"/>
              </a:rPr>
              <a:t>SwD</a:t>
            </a:r>
            <a:r>
              <a:rPr lang="en-US" sz="2000">
                <a:latin typeface="Segoe UI"/>
                <a:cs typeface="Segoe UI"/>
              </a:rPr>
              <a:t> Proficiency Rate for Grade 4, 8, and HS in ELA and Math (Ind. 3B)</a:t>
            </a:r>
          </a:p>
          <a:p>
            <a:r>
              <a:rPr lang="en-US" sz="2000">
                <a:latin typeface="Segoe UI"/>
                <a:cs typeface="Segoe UI"/>
              </a:rPr>
              <a:t>School Age Full Inclusion (Ind. 5A)</a:t>
            </a:r>
          </a:p>
          <a:p>
            <a:r>
              <a:rPr lang="en-US" sz="2000">
                <a:latin typeface="Segoe UI"/>
                <a:cs typeface="Segoe UI"/>
              </a:rPr>
              <a:t>Preschool Full Inclusion (Ind. 6A)</a:t>
            </a:r>
          </a:p>
          <a:p>
            <a:r>
              <a:rPr lang="en-US" sz="2000">
                <a:latin typeface="Segoe UI"/>
                <a:cs typeface="Segoe UI"/>
              </a:rPr>
              <a:t>Indicator 7A*</a:t>
            </a:r>
          </a:p>
          <a:p>
            <a:r>
              <a:rPr lang="en-US" sz="2000">
                <a:latin typeface="Segoe UI"/>
                <a:cs typeface="Segoe UI"/>
              </a:rPr>
              <a:t>Indicator 14C*</a:t>
            </a:r>
          </a:p>
        </p:txBody>
      </p:sp>
      <p:sp>
        <p:nvSpPr>
          <p:cNvPr id="6" name="Content Placeholder 5">
            <a:extLst>
              <a:ext uri="{FF2B5EF4-FFF2-40B4-BE49-F238E27FC236}">
                <a16:creationId xmlns:a16="http://schemas.microsoft.com/office/drawing/2014/main" id="{93DB6528-0B37-86FF-A9A1-D7E627912E64}"/>
              </a:ext>
            </a:extLst>
          </p:cNvPr>
          <p:cNvSpPr>
            <a:spLocks noGrp="1"/>
          </p:cNvSpPr>
          <p:nvPr>
            <p:ph sz="half" idx="2"/>
          </p:nvPr>
        </p:nvSpPr>
        <p:spPr>
          <a:xfrm>
            <a:off x="4262859" y="2035531"/>
            <a:ext cx="3666281" cy="4536995"/>
          </a:xfrm>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t">
            <a:normAutofit fontScale="62500" lnSpcReduction="20000"/>
          </a:bodyPr>
          <a:lstStyle/>
          <a:p>
            <a:pPr marL="0" indent="0" algn="ctr">
              <a:buNone/>
            </a:pPr>
            <a:r>
              <a:rPr lang="en-US" sz="3400" b="1" u="sng" dirty="0">
                <a:solidFill>
                  <a:schemeClr val="tx1"/>
                </a:solidFill>
                <a:latin typeface="Segoe UI"/>
                <a:cs typeface="Segoe UI"/>
              </a:rPr>
              <a:t>Compliance</a:t>
            </a:r>
          </a:p>
          <a:p>
            <a:r>
              <a:rPr lang="en-US" dirty="0">
                <a:solidFill>
                  <a:schemeClr val="tx1"/>
                </a:solidFill>
                <a:latin typeface="Segoe UI"/>
                <a:cs typeface="Segoe UI"/>
              </a:rPr>
              <a:t>Indicator 4B</a:t>
            </a:r>
          </a:p>
          <a:p>
            <a:r>
              <a:rPr lang="en-US" dirty="0">
                <a:solidFill>
                  <a:schemeClr val="tx1"/>
                </a:solidFill>
                <a:latin typeface="Segoe UI"/>
                <a:cs typeface="Segoe UI"/>
              </a:rPr>
              <a:t>Indicator 9</a:t>
            </a:r>
          </a:p>
          <a:p>
            <a:r>
              <a:rPr lang="en-US" dirty="0">
                <a:solidFill>
                  <a:schemeClr val="tx1"/>
                </a:solidFill>
                <a:latin typeface="Segoe UI"/>
                <a:cs typeface="Segoe UI"/>
              </a:rPr>
              <a:t>Indicator 10</a:t>
            </a:r>
          </a:p>
          <a:p>
            <a:r>
              <a:rPr lang="en-US" dirty="0">
                <a:solidFill>
                  <a:schemeClr val="tx1"/>
                </a:solidFill>
                <a:latin typeface="Segoe UI"/>
                <a:cs typeface="Segoe UI"/>
              </a:rPr>
              <a:t>Indicator 11</a:t>
            </a:r>
          </a:p>
          <a:p>
            <a:r>
              <a:rPr lang="en-US" dirty="0">
                <a:solidFill>
                  <a:schemeClr val="tx1"/>
                </a:solidFill>
                <a:latin typeface="Segoe UI"/>
                <a:cs typeface="Segoe UI"/>
              </a:rPr>
              <a:t>Indicator 12</a:t>
            </a:r>
          </a:p>
          <a:p>
            <a:r>
              <a:rPr lang="en-US" dirty="0">
                <a:solidFill>
                  <a:schemeClr val="tx1"/>
                </a:solidFill>
                <a:latin typeface="Segoe UI"/>
                <a:cs typeface="Segoe UI"/>
              </a:rPr>
              <a:t>Indicator 13</a:t>
            </a:r>
          </a:p>
          <a:p>
            <a:r>
              <a:rPr lang="en-US" dirty="0">
                <a:solidFill>
                  <a:schemeClr val="tx1"/>
                </a:solidFill>
                <a:latin typeface="Segoe UI"/>
                <a:cs typeface="Segoe UI"/>
              </a:rPr>
              <a:t>Number of Findings of Noncompliance (PRS and PSM) from SY23-24</a:t>
            </a:r>
          </a:p>
          <a:p>
            <a:r>
              <a:rPr lang="en-US" dirty="0">
                <a:solidFill>
                  <a:schemeClr val="tx1"/>
                </a:solidFill>
                <a:latin typeface="Segoe UI"/>
                <a:cs typeface="Segoe UI"/>
              </a:rPr>
              <a:t>Number of findings of noncompliance not corrected in one year from SY22-23</a:t>
            </a:r>
          </a:p>
          <a:p>
            <a:r>
              <a:rPr lang="en-US" dirty="0">
                <a:solidFill>
                  <a:schemeClr val="tx1"/>
                </a:solidFill>
                <a:latin typeface="Segoe UI"/>
                <a:cs typeface="Segoe UI"/>
              </a:rPr>
              <a:t>Fiscal Monitoring/Audit Findings*</a:t>
            </a:r>
          </a:p>
        </p:txBody>
      </p:sp>
      <p:sp>
        <p:nvSpPr>
          <p:cNvPr id="3" name="TextBox 2">
            <a:extLst>
              <a:ext uri="{FF2B5EF4-FFF2-40B4-BE49-F238E27FC236}">
                <a16:creationId xmlns:a16="http://schemas.microsoft.com/office/drawing/2014/main" id="{6FFD375F-5181-E6F4-E367-B80EC61892FF}"/>
              </a:ext>
            </a:extLst>
          </p:cNvPr>
          <p:cNvSpPr txBox="1"/>
          <p:nvPr/>
        </p:nvSpPr>
        <p:spPr>
          <a:xfrm>
            <a:off x="8287473" y="2035532"/>
            <a:ext cx="3666281" cy="200054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lIns="91440" tIns="45720" rIns="91440" bIns="45720" rtlCol="0" anchor="t">
            <a:spAutoFit/>
          </a:bodyPr>
          <a:lstStyle/>
          <a:p>
            <a:pPr algn="ctr"/>
            <a:r>
              <a:rPr lang="en-US" sz="2400" b="1" u="sng" dirty="0">
                <a:solidFill>
                  <a:schemeClr val="tx1"/>
                </a:solidFill>
                <a:latin typeface="Segoe UI"/>
                <a:cs typeface="Arial"/>
              </a:rPr>
              <a:t>Other Considerations</a:t>
            </a:r>
          </a:p>
          <a:p>
            <a:pPr marL="285750" indent="-285750">
              <a:buFont typeface="Arial" panose="020B0604020202020204" pitchFamily="34" charset="0"/>
              <a:buChar char="•"/>
            </a:pPr>
            <a:r>
              <a:rPr lang="en-US" sz="2000" dirty="0">
                <a:solidFill>
                  <a:schemeClr val="tx1"/>
                </a:solidFill>
                <a:latin typeface="Segoe UI"/>
                <a:cs typeface="Segoe UI"/>
              </a:rPr>
              <a:t>Maintenance of Effort</a:t>
            </a:r>
          </a:p>
          <a:p>
            <a:pPr marL="285750" indent="-285750">
              <a:buFont typeface="Arial" panose="020B0604020202020204" pitchFamily="34" charset="0"/>
              <a:buChar char="•"/>
            </a:pPr>
            <a:r>
              <a:rPr lang="en-US" sz="2000" dirty="0">
                <a:solidFill>
                  <a:schemeClr val="tx1"/>
                </a:solidFill>
                <a:latin typeface="Segoe UI"/>
                <a:cs typeface="Segoe UI"/>
              </a:rPr>
              <a:t>Child Count Information</a:t>
            </a:r>
          </a:p>
          <a:p>
            <a:pPr marL="285750" indent="-285750">
              <a:buFont typeface="Arial" panose="020B0604020202020204" pitchFamily="34" charset="0"/>
              <a:buChar char="•"/>
            </a:pPr>
            <a:r>
              <a:rPr lang="en-US" sz="2000" dirty="0">
                <a:solidFill>
                  <a:schemeClr val="tx1"/>
                </a:solidFill>
                <a:latin typeface="Segoe UI"/>
                <a:cs typeface="Segoe UI"/>
              </a:rPr>
              <a:t>Useable Records</a:t>
            </a:r>
          </a:p>
          <a:p>
            <a:pPr marL="742950" lvl="1" indent="-285750">
              <a:buFont typeface="Arial" panose="020B0604020202020204" pitchFamily="34" charset="0"/>
              <a:buChar char="•"/>
            </a:pPr>
            <a:r>
              <a:rPr lang="en-US" sz="2000" dirty="0">
                <a:solidFill>
                  <a:schemeClr val="tx1"/>
                </a:solidFill>
                <a:latin typeface="Segoe UI"/>
                <a:cs typeface="Segoe UI"/>
              </a:rPr>
              <a:t>Indicator 7</a:t>
            </a:r>
          </a:p>
          <a:p>
            <a:pPr marL="742950" lvl="1" indent="-285750">
              <a:buFont typeface="Arial" panose="020B0604020202020204" pitchFamily="34" charset="0"/>
              <a:buChar char="•"/>
            </a:pPr>
            <a:r>
              <a:rPr lang="en-US" sz="2000" dirty="0">
                <a:solidFill>
                  <a:schemeClr val="tx1"/>
                </a:solidFill>
                <a:latin typeface="Segoe UI"/>
                <a:cs typeface="Segoe UI"/>
              </a:rPr>
              <a:t>Indicator 14</a:t>
            </a:r>
          </a:p>
        </p:txBody>
      </p:sp>
      <p:sp>
        <p:nvSpPr>
          <p:cNvPr id="7" name="TextBox 6">
            <a:extLst>
              <a:ext uri="{FF2B5EF4-FFF2-40B4-BE49-F238E27FC236}">
                <a16:creationId xmlns:a16="http://schemas.microsoft.com/office/drawing/2014/main" id="{370E6C8A-3F89-A847-B69B-C4A7DBDE8B83}"/>
              </a:ext>
            </a:extLst>
          </p:cNvPr>
          <p:cNvSpPr txBox="1"/>
          <p:nvPr/>
        </p:nvSpPr>
        <p:spPr>
          <a:xfrm>
            <a:off x="8495818" y="4264203"/>
            <a:ext cx="3275635"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Segoe UI"/>
                <a:cs typeface="Segoe UI"/>
              </a:rPr>
              <a:t>*Criteria will not be used in the 2024-2025 Determinations, but will be included in the future</a:t>
            </a:r>
          </a:p>
          <a:p>
            <a:pPr marL="285750" indent="-285750">
              <a:buFont typeface="Arial" panose="020B0604020202020204" pitchFamily="34" charset="0"/>
              <a:buChar char="•"/>
            </a:pPr>
            <a:r>
              <a:rPr lang="en-US">
                <a:latin typeface="Segoe UI"/>
                <a:cs typeface="Segoe UI"/>
              </a:rPr>
              <a:t>The Department will also consider additional data points or information when issuing Determinations</a:t>
            </a:r>
          </a:p>
        </p:txBody>
      </p:sp>
    </p:spTree>
    <p:extLst>
      <p:ext uri="{BB962C8B-B14F-4D97-AF65-F5344CB8AC3E}">
        <p14:creationId xmlns:p14="http://schemas.microsoft.com/office/powerpoint/2010/main" val="3788482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3411D-FB61-6BA7-B9C6-A8CC1FA23C11}"/>
              </a:ext>
            </a:extLst>
          </p:cNvPr>
          <p:cNvSpPr>
            <a:spLocks noGrp="1"/>
          </p:cNvSpPr>
          <p:nvPr>
            <p:ph type="title"/>
          </p:nvPr>
        </p:nvSpPr>
        <p:spPr/>
        <p:txBody>
          <a:bodyPr/>
          <a:lstStyle/>
          <a:p>
            <a:r>
              <a:rPr lang="en-US" b="1">
                <a:latin typeface="Segoe UI"/>
                <a:cs typeface="Arial"/>
              </a:rPr>
              <a:t>Timeline and Resources</a:t>
            </a:r>
          </a:p>
        </p:txBody>
      </p:sp>
      <p:sp>
        <p:nvSpPr>
          <p:cNvPr id="2" name="Content Placeholder 1">
            <a:extLst>
              <a:ext uri="{FF2B5EF4-FFF2-40B4-BE49-F238E27FC236}">
                <a16:creationId xmlns:a16="http://schemas.microsoft.com/office/drawing/2014/main" id="{4EBFF6DC-B933-35AD-FE19-EF6B41F91A8D}"/>
              </a:ext>
            </a:extLst>
          </p:cNvPr>
          <p:cNvSpPr>
            <a:spLocks noGrp="1"/>
          </p:cNvSpPr>
          <p:nvPr>
            <p:ph idx="1"/>
          </p:nvPr>
        </p:nvSpPr>
        <p:spPr/>
        <p:txBody>
          <a:bodyPr vert="horz" lIns="91440" tIns="45720" rIns="91440" bIns="45720" rtlCol="0" anchor="t">
            <a:normAutofit lnSpcReduction="10000"/>
          </a:bodyPr>
          <a:lstStyle/>
          <a:p>
            <a:r>
              <a:rPr lang="en-US">
                <a:latin typeface="Segoe UI"/>
                <a:cs typeface="Arial"/>
              </a:rPr>
              <a:t>Determination Letters and Matrix</a:t>
            </a:r>
          </a:p>
          <a:p>
            <a:pPr lvl="1"/>
            <a:r>
              <a:rPr lang="en-US">
                <a:latin typeface="Segoe UI"/>
                <a:cs typeface="Arial"/>
              </a:rPr>
              <a:t>To be posted in Dropbox in the coming weeks</a:t>
            </a:r>
          </a:p>
          <a:p>
            <a:pPr lvl="2"/>
            <a:r>
              <a:rPr lang="en-US">
                <a:latin typeface="Segoe UI"/>
                <a:cs typeface="Arial"/>
              </a:rPr>
              <a:t>MailChimp Communication to be sent out alerting all districts</a:t>
            </a:r>
          </a:p>
          <a:p>
            <a:pPr lvl="1"/>
            <a:r>
              <a:rPr lang="en-US">
                <a:latin typeface="Segoe UI"/>
                <a:cs typeface="Arial"/>
              </a:rPr>
              <a:t>Links to Quick Reference Guide, Frequently Asked Questions, and Determinations Website will be included in all Determination Letters</a:t>
            </a:r>
          </a:p>
          <a:p>
            <a:r>
              <a:rPr lang="en-US">
                <a:latin typeface="Segoe UI"/>
                <a:cs typeface="Arial"/>
              </a:rPr>
              <a:t>Introductory Webinar to the Matrix</a:t>
            </a:r>
          </a:p>
          <a:p>
            <a:pPr lvl="1"/>
            <a:r>
              <a:rPr lang="en-US">
                <a:latin typeface="Segoe UI"/>
                <a:cs typeface="Arial"/>
              </a:rPr>
              <a:t>Included in Determination Letter</a:t>
            </a:r>
          </a:p>
          <a:p>
            <a:r>
              <a:rPr lang="en-US">
                <a:latin typeface="Segoe UI"/>
                <a:cs typeface="Arial"/>
              </a:rPr>
              <a:t>Required Webinar</a:t>
            </a:r>
          </a:p>
          <a:p>
            <a:pPr lvl="1"/>
            <a:r>
              <a:rPr lang="en-US">
                <a:latin typeface="Segoe UI"/>
                <a:cs typeface="Arial"/>
              </a:rPr>
              <a:t>May 7 – Registration information to be sent out by SPED Strategies in coming weeks</a:t>
            </a:r>
          </a:p>
        </p:txBody>
      </p:sp>
    </p:spTree>
    <p:extLst>
      <p:ext uri="{BB962C8B-B14F-4D97-AF65-F5344CB8AC3E}">
        <p14:creationId xmlns:p14="http://schemas.microsoft.com/office/powerpoint/2010/main" val="3722758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734E0-7DD2-B3F6-AF65-8217E16BEF7C}"/>
              </a:ext>
            </a:extLst>
          </p:cNvPr>
          <p:cNvSpPr>
            <a:spLocks noGrp="1"/>
          </p:cNvSpPr>
          <p:nvPr>
            <p:ph type="title"/>
          </p:nvPr>
        </p:nvSpPr>
        <p:spPr/>
        <p:txBody>
          <a:bodyPr>
            <a:normAutofit fontScale="90000"/>
          </a:bodyPr>
          <a:lstStyle/>
          <a:p>
            <a:r>
              <a:rPr lang="en-US" b="1">
                <a:latin typeface="Segoe UI"/>
                <a:cs typeface="Arial"/>
              </a:rPr>
              <a:t>Maintenance of Effort: FY24 Compliance</a:t>
            </a:r>
          </a:p>
        </p:txBody>
      </p:sp>
      <p:sp>
        <p:nvSpPr>
          <p:cNvPr id="2" name="Content Placeholder 1">
            <a:extLst>
              <a:ext uri="{FF2B5EF4-FFF2-40B4-BE49-F238E27FC236}">
                <a16:creationId xmlns:a16="http://schemas.microsoft.com/office/drawing/2014/main" id="{DA30D4A1-5223-98FB-E5F3-0922A8395150}"/>
              </a:ext>
            </a:extLst>
          </p:cNvPr>
          <p:cNvSpPr>
            <a:spLocks noGrp="1"/>
          </p:cNvSpPr>
          <p:nvPr>
            <p:ph idx="1"/>
          </p:nvPr>
        </p:nvSpPr>
        <p:spPr/>
        <p:txBody>
          <a:bodyPr vert="horz" lIns="91440" tIns="45720" rIns="91440" bIns="45720" rtlCol="0" anchor="t">
            <a:normAutofit lnSpcReduction="10000"/>
          </a:bodyPr>
          <a:lstStyle/>
          <a:p>
            <a:r>
              <a:rPr lang="en-US">
                <a:latin typeface="Segoe UI"/>
                <a:cs typeface="Arial"/>
              </a:rPr>
              <a:t>An LEA will meet its compliance standard if it spends the same or more in State and local funds in the aggregate </a:t>
            </a:r>
            <a:r>
              <a:rPr lang="en-US" u="sng">
                <a:latin typeface="Segoe UI"/>
                <a:cs typeface="Arial"/>
              </a:rPr>
              <a:t>or</a:t>
            </a:r>
            <a:r>
              <a:rPr lang="en-US">
                <a:latin typeface="Segoe UI"/>
                <a:cs typeface="Arial"/>
              </a:rPr>
              <a:t> per pupil</a:t>
            </a:r>
          </a:p>
          <a:p>
            <a:r>
              <a:rPr lang="en-US">
                <a:latin typeface="Segoe UI"/>
                <a:cs typeface="Arial"/>
              </a:rPr>
              <a:t>LEAs who meet the compliance standard by </a:t>
            </a:r>
            <a:r>
              <a:rPr lang="en-US" u="sng">
                <a:latin typeface="Segoe UI"/>
                <a:cs typeface="Arial"/>
              </a:rPr>
              <a:t>only</a:t>
            </a:r>
            <a:r>
              <a:rPr lang="en-US">
                <a:latin typeface="Segoe UI"/>
                <a:cs typeface="Arial"/>
              </a:rPr>
              <a:t> the per pupil standard, will be afforded the opportunity to report and demonstrate valid exceptions and adjustments to potentially reduce the LEA’s aggregate MOE standard to be applied going forward. </a:t>
            </a:r>
          </a:p>
          <a:p>
            <a:r>
              <a:rPr lang="en-US">
                <a:latin typeface="Segoe UI"/>
                <a:cs typeface="Arial"/>
              </a:rPr>
              <a:t>For exceptions to be applied, completion of the Exceptions and Adjustment Workbook and supporting documentation for the claimed expenses are required</a:t>
            </a:r>
          </a:p>
        </p:txBody>
      </p:sp>
    </p:spTree>
    <p:extLst>
      <p:ext uri="{BB962C8B-B14F-4D97-AF65-F5344CB8AC3E}">
        <p14:creationId xmlns:p14="http://schemas.microsoft.com/office/powerpoint/2010/main" val="1142403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440-D80F-BDB1-E94E-BB52538580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28D3ED-3B97-997F-14A9-706ADEB93A3F}"/>
              </a:ext>
            </a:extLst>
          </p:cNvPr>
          <p:cNvSpPr>
            <a:spLocks noGrp="1"/>
          </p:cNvSpPr>
          <p:nvPr>
            <p:ph type="title"/>
          </p:nvPr>
        </p:nvSpPr>
        <p:spPr/>
        <p:txBody>
          <a:bodyPr>
            <a:normAutofit fontScale="90000"/>
          </a:bodyPr>
          <a:lstStyle/>
          <a:p>
            <a:r>
              <a:rPr lang="en-US" b="1">
                <a:latin typeface="Segoe UI"/>
                <a:cs typeface="Segoe UI"/>
              </a:rPr>
              <a:t>FY24 Proportionate Share for Equitable Services</a:t>
            </a:r>
          </a:p>
        </p:txBody>
      </p:sp>
      <p:sp>
        <p:nvSpPr>
          <p:cNvPr id="2" name="Content Placeholder 1">
            <a:extLst>
              <a:ext uri="{FF2B5EF4-FFF2-40B4-BE49-F238E27FC236}">
                <a16:creationId xmlns:a16="http://schemas.microsoft.com/office/drawing/2014/main" id="{D1C4F764-4A19-7B37-59C6-A91C4F57377F}"/>
              </a:ext>
            </a:extLst>
          </p:cNvPr>
          <p:cNvSpPr>
            <a:spLocks noGrp="1"/>
          </p:cNvSpPr>
          <p:nvPr>
            <p:ph idx="1"/>
          </p:nvPr>
        </p:nvSpPr>
        <p:spPr/>
        <p:txBody>
          <a:bodyPr vert="horz" lIns="91440" tIns="45720" rIns="91440" bIns="45720" rtlCol="0" anchor="t">
            <a:normAutofit lnSpcReduction="10000"/>
          </a:bodyPr>
          <a:lstStyle/>
          <a:p>
            <a:r>
              <a:rPr lang="en-US" u="sng">
                <a:latin typeface="Segoe UI"/>
                <a:cs typeface="Segoe UI"/>
              </a:rPr>
              <a:t>FY24</a:t>
            </a:r>
            <a:r>
              <a:rPr lang="en-US">
                <a:latin typeface="Segoe UI"/>
                <a:cs typeface="Segoe UI"/>
              </a:rPr>
              <a:t> Carryover Funds </a:t>
            </a:r>
            <a:r>
              <a:rPr lang="en-US" u="sng">
                <a:latin typeface="Segoe UI"/>
                <a:cs typeface="Segoe UI"/>
              </a:rPr>
              <a:t>expire on September 30, 2025</a:t>
            </a:r>
            <a:endParaRPr lang="en-US"/>
          </a:p>
          <a:p>
            <a:pPr lvl="1"/>
            <a:r>
              <a:rPr lang="en-US">
                <a:latin typeface="Segoe UI"/>
                <a:cs typeface="Segoe UI"/>
              </a:rPr>
              <a:t>Eligible to receive </a:t>
            </a:r>
            <a:r>
              <a:rPr lang="en-US" u="sng">
                <a:latin typeface="Segoe UI"/>
                <a:cs typeface="Segoe UI"/>
              </a:rPr>
              <a:t>written permission</a:t>
            </a:r>
            <a:r>
              <a:rPr lang="en-US">
                <a:latin typeface="Segoe UI"/>
                <a:cs typeface="Segoe UI"/>
              </a:rPr>
              <a:t> to revert any outstanding FY24 unexpended proportionate share balance as of </a:t>
            </a:r>
            <a:r>
              <a:rPr lang="en-US" u="sng">
                <a:latin typeface="Segoe UI"/>
                <a:cs typeface="Segoe UI"/>
              </a:rPr>
              <a:t>June 1, 2025</a:t>
            </a:r>
            <a:r>
              <a:rPr lang="en-US">
                <a:latin typeface="Segoe UI"/>
                <a:cs typeface="Segoe UI"/>
              </a:rPr>
              <a:t> for general allowable Part B expenditures </a:t>
            </a:r>
            <a:r>
              <a:rPr lang="en-US" u="sng">
                <a:latin typeface="Segoe UI"/>
                <a:cs typeface="Segoe UI"/>
              </a:rPr>
              <a:t>only if</a:t>
            </a:r>
            <a:r>
              <a:rPr lang="en-US">
                <a:latin typeface="Segoe UI"/>
                <a:cs typeface="Segoe UI"/>
              </a:rPr>
              <a:t> demonstrated compliance with all requirements including child find and meaningful consultation three (3) times a year</a:t>
            </a:r>
          </a:p>
          <a:p>
            <a:r>
              <a:rPr lang="en-US">
                <a:latin typeface="Segoe UI"/>
                <a:cs typeface="Segoe UI"/>
              </a:rPr>
              <a:t>FY24 &amp; FY25 Carryover Questionnaires will be a GEM$ application supplement coming soon </a:t>
            </a:r>
          </a:p>
          <a:p>
            <a:r>
              <a:rPr lang="en-US">
                <a:latin typeface="Segoe UI"/>
                <a:cs typeface="Segoe UI"/>
              </a:rPr>
              <a:t>First in, First Out</a:t>
            </a:r>
          </a:p>
          <a:p>
            <a:r>
              <a:rPr lang="en-US">
                <a:latin typeface="Segoe UI"/>
                <a:cs typeface="Segoe UI"/>
              </a:rPr>
              <a:t>Separate general ledger accounting for each FY </a:t>
            </a:r>
          </a:p>
        </p:txBody>
      </p:sp>
    </p:spTree>
    <p:extLst>
      <p:ext uri="{BB962C8B-B14F-4D97-AF65-F5344CB8AC3E}">
        <p14:creationId xmlns:p14="http://schemas.microsoft.com/office/powerpoint/2010/main" val="1171069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8A6B98-3930-8C29-59A4-8C567E40DD37}"/>
              </a:ext>
            </a:extLst>
          </p:cNvPr>
          <p:cNvSpPr>
            <a:spLocks noGrp="1"/>
          </p:cNvSpPr>
          <p:nvPr>
            <p:ph type="title"/>
          </p:nvPr>
        </p:nvSpPr>
        <p:spPr/>
        <p:txBody>
          <a:bodyPr>
            <a:normAutofit fontScale="90000"/>
          </a:bodyPr>
          <a:lstStyle/>
          <a:p>
            <a:r>
              <a:rPr lang="en-US" b="1">
                <a:latin typeface="Segoe UI"/>
                <a:cs typeface="Arial"/>
              </a:rPr>
              <a:t>FY26 Consolidated FC 240/262 Application</a:t>
            </a:r>
            <a:endParaRPr lang="en-US" b="1">
              <a:latin typeface="Segoe UI"/>
            </a:endParaRPr>
          </a:p>
        </p:txBody>
      </p:sp>
      <p:sp>
        <p:nvSpPr>
          <p:cNvPr id="2" name="Content Placeholder 1">
            <a:extLst>
              <a:ext uri="{FF2B5EF4-FFF2-40B4-BE49-F238E27FC236}">
                <a16:creationId xmlns:a16="http://schemas.microsoft.com/office/drawing/2014/main" id="{55407097-2B1C-175A-F549-AA21A1DB7DA3}"/>
              </a:ext>
            </a:extLst>
          </p:cNvPr>
          <p:cNvSpPr>
            <a:spLocks noGrp="1"/>
          </p:cNvSpPr>
          <p:nvPr>
            <p:ph idx="1"/>
          </p:nvPr>
        </p:nvSpPr>
        <p:spPr/>
        <p:txBody>
          <a:bodyPr vert="horz" lIns="91440" tIns="45720" rIns="91440" bIns="45720" rtlCol="0" anchor="t">
            <a:normAutofit/>
          </a:bodyPr>
          <a:lstStyle/>
          <a:p>
            <a:r>
              <a:rPr lang="en-US">
                <a:latin typeface="Segoe UI"/>
                <a:ea typeface="Calibri Light"/>
                <a:cs typeface="Arial"/>
              </a:rPr>
              <a:t>Available July 2025</a:t>
            </a:r>
            <a:endParaRPr lang="en-US">
              <a:latin typeface="Segoe UI"/>
              <a:ea typeface="Calibri Light"/>
            </a:endParaRPr>
          </a:p>
          <a:p>
            <a:r>
              <a:rPr lang="en-US">
                <a:latin typeface="Segoe UI"/>
                <a:ea typeface="Calibri Light"/>
                <a:cs typeface="Arial"/>
              </a:rPr>
              <a:t>Maintenance of Effort Eligibility Standard (FY24 Compliance)</a:t>
            </a:r>
          </a:p>
          <a:p>
            <a:r>
              <a:rPr lang="en-US">
                <a:latin typeface="Segoe UI"/>
                <a:ea typeface="Calibri Light"/>
                <a:cs typeface="Arial"/>
              </a:rPr>
              <a:t>Equitable Services – Evidence of 3 meaningful consultations</a:t>
            </a:r>
          </a:p>
          <a:p>
            <a:r>
              <a:rPr lang="en-US" sz="2600">
                <a:latin typeface="Segoe UI"/>
                <a:ea typeface="Calibri Light"/>
                <a:cs typeface="Arial"/>
              </a:rPr>
              <a:t>Private school(s) student counts </a:t>
            </a:r>
          </a:p>
          <a:p>
            <a:r>
              <a:rPr lang="en-US">
                <a:latin typeface="Segoe UI"/>
                <a:ea typeface="Calibri Light"/>
                <a:cs typeface="Arial"/>
              </a:rPr>
              <a:t>Conditions of Assistance – multiple signatures needed </a:t>
            </a:r>
          </a:p>
          <a:p>
            <a:r>
              <a:rPr lang="en-US">
                <a:latin typeface="Segoe UI"/>
                <a:ea typeface="Calibri Light"/>
                <a:cs typeface="Arial"/>
              </a:rPr>
              <a:t>GEPA Statement</a:t>
            </a:r>
            <a:endParaRPr lang="en-US">
              <a:latin typeface="Segoe UI"/>
              <a:ea typeface="Calibri Light"/>
            </a:endParaRPr>
          </a:p>
          <a:p>
            <a:r>
              <a:rPr lang="en-US">
                <a:latin typeface="Segoe UI"/>
                <a:ea typeface="Calibri Light"/>
                <a:cs typeface="Arial"/>
              </a:rPr>
              <a:t>Due: September 30, 2025</a:t>
            </a:r>
          </a:p>
          <a:p>
            <a:r>
              <a:rPr lang="en-US">
                <a:latin typeface="Segoe UI"/>
                <a:ea typeface="Calibri Light"/>
                <a:cs typeface="Arial"/>
              </a:rPr>
              <a:t>Substantially Approvable application </a:t>
            </a:r>
          </a:p>
        </p:txBody>
      </p:sp>
    </p:spTree>
    <p:extLst>
      <p:ext uri="{BB962C8B-B14F-4D97-AF65-F5344CB8AC3E}">
        <p14:creationId xmlns:p14="http://schemas.microsoft.com/office/powerpoint/2010/main" val="1688319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2882157"/>
            <a:ext cx="10515600" cy="1093686"/>
          </a:xfrm>
        </p:spPr>
        <p:txBody>
          <a:bodyPr anchor="ctr">
            <a:normAutofit/>
          </a:bodyPr>
          <a:lstStyle/>
          <a:p>
            <a:pPr algn="ctr"/>
            <a:r>
              <a:rPr lang="en-US" b="1"/>
              <a:t>General Supervision</a:t>
            </a:r>
          </a:p>
        </p:txBody>
      </p:sp>
    </p:spTree>
    <p:extLst>
      <p:ext uri="{BB962C8B-B14F-4D97-AF65-F5344CB8AC3E}">
        <p14:creationId xmlns:p14="http://schemas.microsoft.com/office/powerpoint/2010/main" val="2323315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E59942-6359-B47A-AA14-7172D13DC7DB}"/>
              </a:ext>
            </a:extLst>
          </p:cNvPr>
          <p:cNvSpPr>
            <a:spLocks noGrp="1"/>
          </p:cNvSpPr>
          <p:nvPr>
            <p:ph type="title"/>
          </p:nvPr>
        </p:nvSpPr>
        <p:spPr/>
        <p:txBody>
          <a:bodyPr>
            <a:normAutofit fontScale="90000"/>
          </a:bodyPr>
          <a:lstStyle/>
          <a:p>
            <a:r>
              <a:rPr lang="en-US" b="1">
                <a:latin typeface="Segoe UI"/>
                <a:ea typeface="Calibri"/>
                <a:cs typeface="Arial"/>
              </a:rPr>
              <a:t>General Supervision: Financial Management and Monitoring</a:t>
            </a:r>
          </a:p>
        </p:txBody>
      </p:sp>
      <p:sp>
        <p:nvSpPr>
          <p:cNvPr id="2" name="Content Placeholder 1">
            <a:extLst>
              <a:ext uri="{FF2B5EF4-FFF2-40B4-BE49-F238E27FC236}">
                <a16:creationId xmlns:a16="http://schemas.microsoft.com/office/drawing/2014/main" id="{B856BC05-1481-20BB-188A-6DF2AE9828F6}"/>
              </a:ext>
            </a:extLst>
          </p:cNvPr>
          <p:cNvSpPr>
            <a:spLocks noGrp="1"/>
          </p:cNvSpPr>
          <p:nvPr>
            <p:ph idx="1"/>
          </p:nvPr>
        </p:nvSpPr>
        <p:spPr>
          <a:xfrm>
            <a:off x="838200" y="2086984"/>
            <a:ext cx="10515600" cy="4405890"/>
          </a:xfrm>
        </p:spPr>
        <p:txBody>
          <a:bodyPr vert="horz" lIns="91440" tIns="45720" rIns="91440" bIns="45720" rtlCol="0" anchor="t">
            <a:normAutofit fontScale="85000" lnSpcReduction="10000"/>
          </a:bodyPr>
          <a:lstStyle/>
          <a:p>
            <a:pPr marL="0" indent="0">
              <a:buNone/>
            </a:pPr>
            <a:r>
              <a:rPr lang="en-US">
                <a:latin typeface="Segoe UI"/>
                <a:cs typeface="Arial"/>
              </a:rPr>
              <a:t>LEA IDEA Part B Fiscal Self-Assessment </a:t>
            </a:r>
          </a:p>
          <a:p>
            <a:r>
              <a:rPr lang="en-US">
                <a:latin typeface="Segoe UI"/>
                <a:cs typeface="Arial"/>
              </a:rPr>
              <a:t>LEA IDEA Fiscal Risk Assessment</a:t>
            </a:r>
          </a:p>
          <a:p>
            <a:r>
              <a:rPr lang="en-US">
                <a:latin typeface="Segoe UI"/>
                <a:cs typeface="Arial"/>
              </a:rPr>
              <a:t>Uniform Grant Guidance   </a:t>
            </a:r>
            <a:r>
              <a:rPr lang="en-US">
                <a:latin typeface="Segoe UI"/>
                <a:cs typeface="Arial"/>
                <a:hlinkClick r:id="rId2"/>
              </a:rPr>
              <a:t>Title 2 Code of Federal Regulations Part 200</a:t>
            </a:r>
            <a:endParaRPr lang="en-US">
              <a:latin typeface="Segoe UI"/>
              <a:cs typeface="Arial"/>
            </a:endParaRPr>
          </a:p>
          <a:p>
            <a:r>
              <a:rPr lang="en-US">
                <a:latin typeface="Segoe UI"/>
                <a:cs typeface="Arial"/>
              </a:rPr>
              <a:t>Maintenance of Effort	</a:t>
            </a:r>
          </a:p>
          <a:p>
            <a:r>
              <a:rPr lang="en-US">
                <a:latin typeface="Segoe UI"/>
                <a:cs typeface="Arial"/>
              </a:rPr>
              <a:t>Excess Cost Calculation</a:t>
            </a:r>
          </a:p>
          <a:p>
            <a:r>
              <a:rPr lang="en-US">
                <a:latin typeface="Segoe UI"/>
                <a:cs typeface="Arial"/>
              </a:rPr>
              <a:t>Allowable IDEA Part B Expenditures</a:t>
            </a:r>
          </a:p>
          <a:p>
            <a:r>
              <a:rPr lang="en-US">
                <a:latin typeface="Segoe UI"/>
                <a:cs typeface="Arial"/>
              </a:rPr>
              <a:t>Proportionate Share for Equitable Services</a:t>
            </a:r>
          </a:p>
          <a:p>
            <a:pPr lvl="1"/>
            <a:r>
              <a:rPr lang="en-US">
                <a:latin typeface="Segoe UI"/>
                <a:cs typeface="Arial"/>
                <a:hlinkClick r:id="rId3"/>
              </a:rPr>
              <a:t>USED Q&amp;A for Equitable Services for Parentally-Placed Private School Students</a:t>
            </a:r>
            <a:endParaRPr lang="en-US">
              <a:latin typeface="Segoe UI"/>
              <a:cs typeface="Arial"/>
            </a:endParaRPr>
          </a:p>
          <a:p>
            <a:r>
              <a:rPr lang="en-US">
                <a:latin typeface="Segoe UI"/>
                <a:cs typeface="Arial"/>
              </a:rPr>
              <a:t>Comprehensive Coordinated Early Intervening Services (CCEIS)</a:t>
            </a:r>
          </a:p>
          <a:p>
            <a:r>
              <a:rPr lang="en-US">
                <a:latin typeface="Segoe UI"/>
                <a:cs typeface="Arial"/>
                <a:hlinkClick r:id="rId4"/>
              </a:rPr>
              <a:t>Grants for Education Management System (GEM$)</a:t>
            </a:r>
            <a:endParaRPr lang="en-US">
              <a:latin typeface="Segoe UI"/>
              <a:cs typeface="Arial"/>
            </a:endParaRPr>
          </a:p>
          <a:p>
            <a:pPr lvl="1"/>
            <a:r>
              <a:rPr lang="en-US" b="1">
                <a:latin typeface="Segoe UI"/>
                <a:cs typeface="Arial"/>
              </a:rPr>
              <a:t>LEA FC 0240/0262- IDEA Consolidated (Federal/ENT) Grantwriter</a:t>
            </a:r>
            <a:r>
              <a:rPr lang="en-US">
                <a:latin typeface="Segoe UI"/>
                <a:cs typeface="Arial"/>
              </a:rPr>
              <a:t> role</a:t>
            </a:r>
          </a:p>
        </p:txBody>
      </p:sp>
    </p:spTree>
    <p:extLst>
      <p:ext uri="{BB962C8B-B14F-4D97-AF65-F5344CB8AC3E}">
        <p14:creationId xmlns:p14="http://schemas.microsoft.com/office/powerpoint/2010/main" val="3924115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2882157"/>
            <a:ext cx="10515600" cy="1093686"/>
          </a:xfrm>
        </p:spPr>
        <p:txBody>
          <a:bodyPr anchor="ctr">
            <a:normAutofit/>
          </a:bodyPr>
          <a:lstStyle/>
          <a:p>
            <a:pPr algn="ctr"/>
            <a:r>
              <a:rPr lang="en-US">
                <a:latin typeface="Segoe UI Semibold"/>
                <a:cs typeface="Arial"/>
              </a:rPr>
              <a:t>New IEP Updates</a:t>
            </a:r>
          </a:p>
        </p:txBody>
      </p:sp>
    </p:spTree>
    <p:extLst>
      <p:ext uri="{BB962C8B-B14F-4D97-AF65-F5344CB8AC3E}">
        <p14:creationId xmlns:p14="http://schemas.microsoft.com/office/powerpoint/2010/main" val="495461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59450F-16D8-6A65-5E22-96BEF4083AD3}"/>
              </a:ext>
            </a:extLst>
          </p:cNvPr>
          <p:cNvSpPr>
            <a:spLocks noGrp="1"/>
          </p:cNvSpPr>
          <p:nvPr>
            <p:ph type="title"/>
          </p:nvPr>
        </p:nvSpPr>
        <p:spPr/>
        <p:txBody>
          <a:bodyPr/>
          <a:lstStyle/>
          <a:p>
            <a:pPr algn="ctr"/>
            <a:r>
              <a:rPr lang="en-US" b="1">
                <a:latin typeface="Segoe UI"/>
                <a:cs typeface="Arial"/>
                <a:hlinkClick r:id="rId3"/>
              </a:rPr>
              <a:t>FY2025 Fund Code 274</a:t>
            </a:r>
            <a:endParaRPr lang="en-US" b="1">
              <a:latin typeface="Segoe UI"/>
              <a:cs typeface="Arial"/>
            </a:endParaRPr>
          </a:p>
        </p:txBody>
      </p:sp>
      <p:sp>
        <p:nvSpPr>
          <p:cNvPr id="2" name="Content Placeholder 1">
            <a:extLst>
              <a:ext uri="{FF2B5EF4-FFF2-40B4-BE49-F238E27FC236}">
                <a16:creationId xmlns:a16="http://schemas.microsoft.com/office/drawing/2014/main" id="{4D2B909C-29A7-B519-6C09-56820E0957C9}"/>
              </a:ext>
            </a:extLst>
          </p:cNvPr>
          <p:cNvSpPr>
            <a:spLocks noGrp="1"/>
          </p:cNvSpPr>
          <p:nvPr>
            <p:ph idx="1"/>
          </p:nvPr>
        </p:nvSpPr>
        <p:spPr>
          <a:xfrm>
            <a:off x="838200" y="1967024"/>
            <a:ext cx="10515600" cy="4172520"/>
          </a:xfrm>
        </p:spPr>
        <p:txBody>
          <a:bodyPr vert="horz" lIns="91440" tIns="45720" rIns="91440" bIns="45720" rtlCol="0" anchor="t">
            <a:normAutofit lnSpcReduction="10000"/>
          </a:bodyPr>
          <a:lstStyle/>
          <a:p>
            <a:r>
              <a:rPr lang="en-US" b="1">
                <a:latin typeface="Segoe UI"/>
                <a:cs typeface="Arial"/>
              </a:rPr>
              <a:t>Eligibility: </a:t>
            </a:r>
            <a:r>
              <a:rPr lang="en-US" b="0" i="0">
                <a:solidFill>
                  <a:srgbClr val="212529"/>
                </a:solidFill>
                <a:effectLst/>
                <a:latin typeface="Segoe UI"/>
                <a:cs typeface="Arial"/>
              </a:rPr>
              <a:t>Grant funds are available to public schools, charter schools, education collaboratives and approved special education schools providing special education services for students with disabilities</a:t>
            </a:r>
          </a:p>
          <a:p>
            <a:r>
              <a:rPr lang="en-US" b="1">
                <a:solidFill>
                  <a:srgbClr val="212529"/>
                </a:solidFill>
                <a:latin typeface="Segoe UI"/>
                <a:cs typeface="Arial"/>
              </a:rPr>
              <a:t>Funding: </a:t>
            </a:r>
            <a:r>
              <a:rPr lang="en-US" b="0" i="0">
                <a:solidFill>
                  <a:srgbClr val="212529"/>
                </a:solidFill>
                <a:effectLst/>
                <a:latin typeface="Segoe UI"/>
                <a:cs typeface="Arial"/>
              </a:rPr>
              <a:t>Grantees are eligible for funding based on the number of Students With Disabilities (SWDs) enrolled</a:t>
            </a:r>
            <a:endParaRPr lang="en-US">
              <a:solidFill>
                <a:srgbClr val="212529"/>
              </a:solidFill>
              <a:latin typeface="Segoe UI"/>
              <a:cs typeface="Arial"/>
            </a:endParaRPr>
          </a:p>
          <a:p>
            <a:pPr algn="l"/>
            <a:r>
              <a:rPr lang="en-US" b="1">
                <a:solidFill>
                  <a:srgbClr val="212529"/>
                </a:solidFill>
                <a:latin typeface="Segoe UI"/>
                <a:cs typeface="Arial"/>
              </a:rPr>
              <a:t>Use of Funds: </a:t>
            </a:r>
            <a:r>
              <a:rPr lang="en-US" b="0" i="0">
                <a:solidFill>
                  <a:srgbClr val="212529"/>
                </a:solidFill>
                <a:effectLst/>
                <a:latin typeface="Segoe UI"/>
                <a:cs typeface="Arial"/>
              </a:rPr>
              <a:t>Grant funds are to be used to implement IEP Improvement Project, with a strong emphasis on transitioning to utilization of the newly revised forms and processes. </a:t>
            </a:r>
          </a:p>
          <a:p>
            <a:r>
              <a:rPr lang="en-US" b="1">
                <a:solidFill>
                  <a:srgbClr val="212529"/>
                </a:solidFill>
                <a:latin typeface="Segoe UI"/>
                <a:cs typeface="Arial"/>
              </a:rPr>
              <a:t>Expiration Date:</a:t>
            </a:r>
            <a:r>
              <a:rPr lang="en-US">
                <a:solidFill>
                  <a:srgbClr val="212529"/>
                </a:solidFill>
                <a:latin typeface="Segoe UI"/>
                <a:cs typeface="Arial"/>
              </a:rPr>
              <a:t> September 30, 2025</a:t>
            </a:r>
            <a:endParaRPr lang="en-US" b="0" i="0">
              <a:solidFill>
                <a:srgbClr val="212529"/>
              </a:solidFill>
              <a:effectLst/>
              <a:latin typeface="Segoe UI"/>
              <a:cs typeface="Arial"/>
            </a:endParaRPr>
          </a:p>
          <a:p>
            <a:endParaRPr lang="en-US">
              <a:latin typeface="Segoe UI"/>
            </a:endParaRPr>
          </a:p>
        </p:txBody>
      </p:sp>
    </p:spTree>
    <p:extLst>
      <p:ext uri="{BB962C8B-B14F-4D97-AF65-F5344CB8AC3E}">
        <p14:creationId xmlns:p14="http://schemas.microsoft.com/office/powerpoint/2010/main" val="1374514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B6A0D-3D1A-0EDD-CC5F-FFC3C88DC8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691775-23F6-69F4-8935-E9712D624ADD}"/>
              </a:ext>
            </a:extLst>
          </p:cNvPr>
          <p:cNvSpPr>
            <a:spLocks noGrp="1"/>
          </p:cNvSpPr>
          <p:nvPr>
            <p:ph type="title"/>
          </p:nvPr>
        </p:nvSpPr>
        <p:spPr>
          <a:xfrm>
            <a:off x="838200" y="1717114"/>
            <a:ext cx="10515600" cy="2087103"/>
          </a:xfrm>
        </p:spPr>
        <p:txBody>
          <a:bodyPr>
            <a:normAutofit fontScale="90000"/>
          </a:bodyPr>
          <a:lstStyle/>
          <a:p>
            <a:pPr algn="ctr"/>
            <a:r>
              <a:rPr lang="en-US" b="1">
                <a:latin typeface="Segoe UI"/>
                <a:ea typeface="Calibri"/>
                <a:cs typeface="Calibri"/>
              </a:rPr>
              <a:t>Professional Development </a:t>
            </a:r>
            <a:r>
              <a:rPr lang="en-US" b="1">
                <a:latin typeface="Segoe UI"/>
                <a:ea typeface="Calibri"/>
                <a:cs typeface="Arial"/>
              </a:rPr>
              <a:t>and Technical Assistance</a:t>
            </a:r>
            <a:endParaRPr lang="en-US" b="1">
              <a:latin typeface="Segoe UI"/>
              <a:ea typeface="Calibri"/>
              <a:cs typeface="Calibri"/>
            </a:endParaRPr>
          </a:p>
        </p:txBody>
      </p:sp>
    </p:spTree>
    <p:extLst>
      <p:ext uri="{BB962C8B-B14F-4D97-AF65-F5344CB8AC3E}">
        <p14:creationId xmlns:p14="http://schemas.microsoft.com/office/powerpoint/2010/main" val="577545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B6ACA-7E69-3D55-ED25-46C614EC1030}"/>
              </a:ext>
            </a:extLst>
          </p:cNvPr>
          <p:cNvSpPr>
            <a:spLocks noGrp="1"/>
          </p:cNvSpPr>
          <p:nvPr>
            <p:ph type="title"/>
          </p:nvPr>
        </p:nvSpPr>
        <p:spPr/>
        <p:txBody>
          <a:bodyPr>
            <a:normAutofit fontScale="90000"/>
          </a:bodyPr>
          <a:lstStyle/>
          <a:p>
            <a:pPr algn="ctr"/>
            <a:r>
              <a:rPr lang="en-US" b="1">
                <a:latin typeface="Segoe UI"/>
                <a:ea typeface="Calibri"/>
                <a:cs typeface="Arial"/>
              </a:rPr>
              <a:t>Early Childhood (EC) Transition Collaborative Convenings</a:t>
            </a:r>
            <a:endParaRPr lang="en-US" b="1">
              <a:latin typeface="Segoe UI"/>
            </a:endParaRPr>
          </a:p>
        </p:txBody>
      </p:sp>
      <p:sp>
        <p:nvSpPr>
          <p:cNvPr id="2" name="Content Placeholder 1">
            <a:extLst>
              <a:ext uri="{FF2B5EF4-FFF2-40B4-BE49-F238E27FC236}">
                <a16:creationId xmlns:a16="http://schemas.microsoft.com/office/drawing/2014/main" id="{2DA700BF-A60F-25D3-C66D-E78DC3564CE7}"/>
              </a:ext>
            </a:extLst>
          </p:cNvPr>
          <p:cNvSpPr>
            <a:spLocks noGrp="1"/>
          </p:cNvSpPr>
          <p:nvPr>
            <p:ph idx="1"/>
          </p:nvPr>
        </p:nvSpPr>
        <p:spPr/>
        <p:txBody>
          <a:bodyPr vert="horz" lIns="91440" tIns="45720" rIns="91440" bIns="45720" rtlCol="0" anchor="t">
            <a:noAutofit/>
          </a:bodyPr>
          <a:lstStyle/>
          <a:p>
            <a:pPr marL="0" indent="0">
              <a:buNone/>
            </a:pPr>
            <a:r>
              <a:rPr lang="en-US" sz="2000" err="1">
                <a:latin typeface="Segoe UI"/>
                <a:ea typeface="Calibri"/>
                <a:cs typeface="Arial"/>
              </a:rPr>
              <a:t>AnLar</a:t>
            </a:r>
            <a:r>
              <a:rPr lang="en-US" sz="2000">
                <a:latin typeface="Segoe UI"/>
                <a:ea typeface="Calibri"/>
                <a:cs typeface="Arial"/>
              </a:rPr>
              <a:t> is hosting several statewide EC Transition Collaborative Convenings throughout the 2024-2025 school year.  These convenings will feature a panel discussion highlighting strategies that LEAs and EIS providers are using to support smooth transitions from Part C early intervention to Part B early childhood special education services. They will also include opportunities for you to connect with your colleagues and partner agencies to discuss specific topics related to early childhood transition.  Each meeting will feature a different topic, outlined below.  We encourage you to register for each meeting and invite your catchment area partners in early childhood transition!</a:t>
            </a:r>
            <a:endParaRPr lang="en-US">
              <a:latin typeface="Segoe UI"/>
            </a:endParaRPr>
          </a:p>
          <a:p>
            <a:endParaRPr lang="en-US" sz="2000">
              <a:latin typeface="Segoe UI"/>
              <a:ea typeface="Calibri"/>
            </a:endParaRPr>
          </a:p>
          <a:p>
            <a:r>
              <a:rPr lang="en" sz="2000" u="sng">
                <a:latin typeface="Segoe UI"/>
                <a:ea typeface="Calibri"/>
                <a:cs typeface="Arial"/>
                <a:hlinkClick r:id="rId3"/>
              </a:rPr>
              <a:t>Register here for May 14, 2025</a:t>
            </a:r>
            <a:r>
              <a:rPr lang="en" sz="2000">
                <a:latin typeface="Segoe UI"/>
                <a:ea typeface="Calibri"/>
                <a:cs typeface="Arial"/>
              </a:rPr>
              <a:t>, 10:30 - 12:00 PM: Streamlining Data Collection</a:t>
            </a:r>
            <a:endParaRPr lang="en-US" sz="2000">
              <a:latin typeface="Segoe UI"/>
              <a:ea typeface="Calibri"/>
              <a:cs typeface="Arial"/>
            </a:endParaRPr>
          </a:p>
          <a:p>
            <a:endParaRPr lang="en-US">
              <a:latin typeface="Segoe UI"/>
            </a:endParaRPr>
          </a:p>
        </p:txBody>
      </p:sp>
    </p:spTree>
    <p:extLst>
      <p:ext uri="{BB962C8B-B14F-4D97-AF65-F5344CB8AC3E}">
        <p14:creationId xmlns:p14="http://schemas.microsoft.com/office/powerpoint/2010/main" val="233456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E72D4-15E4-EB63-B889-0160E200809C}"/>
              </a:ext>
            </a:extLst>
          </p:cNvPr>
          <p:cNvSpPr>
            <a:spLocks noGrp="1"/>
          </p:cNvSpPr>
          <p:nvPr>
            <p:ph type="title"/>
          </p:nvPr>
        </p:nvSpPr>
        <p:spPr/>
        <p:txBody>
          <a:bodyPr>
            <a:normAutofit fontScale="90000"/>
          </a:bodyPr>
          <a:lstStyle/>
          <a:p>
            <a:r>
              <a:rPr lang="en-US" b="1">
                <a:latin typeface="Segoe UI"/>
                <a:cs typeface="Arial"/>
              </a:rPr>
              <a:t>Free webinar on IDEA and NIMAS/NIMAC</a:t>
            </a:r>
          </a:p>
        </p:txBody>
      </p:sp>
      <p:sp>
        <p:nvSpPr>
          <p:cNvPr id="2" name="Content Placeholder 1">
            <a:extLst>
              <a:ext uri="{FF2B5EF4-FFF2-40B4-BE49-F238E27FC236}">
                <a16:creationId xmlns:a16="http://schemas.microsoft.com/office/drawing/2014/main" id="{F5BF428E-E07D-BF36-1972-B5978A2B28C7}"/>
              </a:ext>
            </a:extLst>
          </p:cNvPr>
          <p:cNvSpPr>
            <a:spLocks noGrp="1"/>
          </p:cNvSpPr>
          <p:nvPr>
            <p:ph idx="1"/>
          </p:nvPr>
        </p:nvSpPr>
        <p:spPr/>
        <p:txBody>
          <a:bodyPr vert="horz" lIns="91440" tIns="45720" rIns="91440" bIns="45720" rtlCol="0" anchor="t">
            <a:normAutofit lnSpcReduction="10000"/>
          </a:bodyPr>
          <a:lstStyle/>
          <a:p>
            <a:pPr marL="0" indent="0">
              <a:buNone/>
            </a:pPr>
            <a:r>
              <a:rPr lang="en-US">
                <a:latin typeface="Segoe UI"/>
                <a:cs typeface="Arial"/>
              </a:rPr>
              <a:t>An upcoming free webinar is an excellent opportunity for any special education leader who is new to - or needs clarification about – the role of the National Instructional Materials Access Center (NIMAC) in ensuring students with disabilities have access to accessible formats of educational materials in a timely manner.</a:t>
            </a:r>
          </a:p>
          <a:p>
            <a:pPr marL="0" indent="0">
              <a:buNone/>
            </a:pPr>
            <a:endParaRPr lang="en-US">
              <a:latin typeface="Segoe UI"/>
            </a:endParaRPr>
          </a:p>
          <a:p>
            <a:pPr marL="0" indent="0">
              <a:buNone/>
            </a:pPr>
            <a:r>
              <a:rPr lang="en-US">
                <a:latin typeface="Segoe UI"/>
                <a:cs typeface="Arial"/>
              </a:rPr>
              <a:t>Date and time is Wednesday, April 23, 2:00-2:45 pm ET. If you’re unavailable at that time, </a:t>
            </a:r>
            <a:r>
              <a:rPr lang="en-US">
                <a:latin typeface="Segoe UI"/>
                <a:cs typeface="Arial"/>
                <a:hlinkClick r:id="rId2"/>
              </a:rPr>
              <a:t>register</a:t>
            </a:r>
            <a:r>
              <a:rPr lang="en-US">
                <a:latin typeface="Segoe UI"/>
                <a:cs typeface="Arial"/>
              </a:rPr>
              <a:t> to receive the webinar recording and materials. Also recommended is an accompanying policy brief, </a:t>
            </a:r>
            <a:r>
              <a:rPr lang="en-US">
                <a:latin typeface="Segoe UI"/>
                <a:cs typeface="Arial"/>
                <a:hlinkClick r:id="rId3"/>
              </a:rPr>
              <a:t>NIMAS &amp; NIMAC: What SEAs and LEAs Need to Know.</a:t>
            </a:r>
            <a:endParaRPr lang="en-US">
              <a:latin typeface="Segoe UI"/>
              <a:cs typeface="Arial"/>
            </a:endParaRPr>
          </a:p>
        </p:txBody>
      </p:sp>
    </p:spTree>
    <p:extLst>
      <p:ext uri="{BB962C8B-B14F-4D97-AF65-F5344CB8AC3E}">
        <p14:creationId xmlns:p14="http://schemas.microsoft.com/office/powerpoint/2010/main" val="3178610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713678" y="446050"/>
            <a:ext cx="10515600" cy="1202820"/>
          </a:xfrm>
        </p:spPr>
        <p:txBody>
          <a:bodyPr vert="horz" lIns="91440" tIns="45720" rIns="91440" bIns="45720" rtlCol="0" anchor="ctr">
            <a:noAutofit/>
          </a:bodyPr>
          <a:lstStyle/>
          <a:p>
            <a:pPr algn="ctr"/>
            <a:r>
              <a:rPr lang="en-US" b="1">
                <a:latin typeface="Segoe UI"/>
                <a:cs typeface="Segoe UI"/>
              </a:rPr>
              <a:t>Special Education</a:t>
            </a:r>
            <a:r>
              <a:rPr lang="en-US" b="1" kern="1200">
                <a:effectLst/>
                <a:latin typeface="Segoe UI"/>
                <a:cs typeface="Segoe UI"/>
              </a:rPr>
              <a:t> Leaders Meetings</a:t>
            </a:r>
            <a:br>
              <a:rPr lang="en-US" b="1" kern="1200">
                <a:effectLst/>
                <a:latin typeface="Segoe UI"/>
                <a:cs typeface="+mj-cs"/>
              </a:rPr>
            </a:br>
            <a:r>
              <a:rPr lang="en-US" b="1">
                <a:effectLst/>
                <a:latin typeface="Segoe UI"/>
                <a:cs typeface="Arial"/>
              </a:rPr>
              <a:t>2024-2025 </a:t>
            </a:r>
            <a:endParaRPr lang="en-US" kern="1200">
              <a:latin typeface="Segoe UI"/>
              <a:cs typeface="Arial"/>
            </a:endParaRPr>
          </a:p>
        </p:txBody>
      </p:sp>
      <p:sp>
        <p:nvSpPr>
          <p:cNvPr id="5" name="TextBox 4">
            <a:extLst>
              <a:ext uri="{FF2B5EF4-FFF2-40B4-BE49-F238E27FC236}">
                <a16:creationId xmlns:a16="http://schemas.microsoft.com/office/drawing/2014/main" id="{15D72FAE-E9D9-4998-955B-CDF724199E15}"/>
              </a:ext>
            </a:extLst>
          </p:cNvPr>
          <p:cNvSpPr txBox="1"/>
          <p:nvPr/>
        </p:nvSpPr>
        <p:spPr>
          <a:xfrm>
            <a:off x="528507" y="1717653"/>
            <a:ext cx="10877424" cy="4410766"/>
          </a:xfrm>
          <a:prstGeom prst="rect">
            <a:avLst/>
          </a:prstGeom>
        </p:spPr>
        <p:txBody>
          <a:bodyPr vert="horz" lIns="91440" tIns="45720" rIns="91440" bIns="45720" rtlCol="0" anchor="ctr">
            <a:normAutofit/>
          </a:bodyPr>
          <a:lstStyle/>
          <a:p>
            <a:pPr marL="0" lvl="1" algn="ctr">
              <a:lnSpc>
                <a:spcPct val="90000"/>
              </a:lnSpc>
              <a:spcAft>
                <a:spcPts val="600"/>
              </a:spcAft>
            </a:pPr>
            <a:endParaRPr lang="en-US" sz="2400">
              <a:latin typeface="Segoe UI"/>
              <a:ea typeface="Calibri"/>
              <a:cs typeface="Calibri"/>
            </a:endParaRPr>
          </a:p>
          <a:p>
            <a:pPr marL="0" marR="0" lvl="1" indent="0" algn="ctr">
              <a:lnSpc>
                <a:spcPct val="90000"/>
              </a:lnSpc>
              <a:spcBef>
                <a:spcPts val="0"/>
              </a:spcBef>
              <a:spcAft>
                <a:spcPts val="600"/>
              </a:spcAft>
              <a:buNone/>
            </a:pPr>
            <a:endParaRPr lang="en-US" sz="2400">
              <a:effectLst/>
              <a:latin typeface="Segoe UI"/>
              <a:ea typeface="Calibri"/>
              <a:cs typeface="Segoe UI"/>
            </a:endParaRPr>
          </a:p>
          <a:p>
            <a:pPr marL="0" lvl="1" algn="ctr">
              <a:lnSpc>
                <a:spcPct val="90000"/>
              </a:lnSpc>
              <a:spcAft>
                <a:spcPts val="600"/>
              </a:spcAft>
            </a:pPr>
            <a:r>
              <a:rPr lang="en-US" sz="2400">
                <a:latin typeface="Segoe UI"/>
                <a:cs typeface="Segoe UI"/>
              </a:rPr>
              <a:t>May 16, 2025 		</a:t>
            </a:r>
            <a:r>
              <a:rPr lang="en-US" sz="2400">
                <a:effectLst/>
                <a:latin typeface="Segoe UI"/>
                <a:cs typeface="Segoe UI"/>
              </a:rPr>
              <a:t>11:00-12:00</a:t>
            </a:r>
            <a:endParaRPr lang="en-US" sz="2400">
              <a:latin typeface="Segoe UI"/>
              <a:ea typeface="Calibri"/>
              <a:cs typeface="Segoe UI"/>
            </a:endParaRPr>
          </a:p>
          <a:p>
            <a:pPr marL="0" lvl="1" algn="ctr">
              <a:lnSpc>
                <a:spcPct val="90000"/>
              </a:lnSpc>
              <a:spcAft>
                <a:spcPts val="600"/>
              </a:spcAft>
            </a:pPr>
            <a:r>
              <a:rPr lang="en-US" sz="2400">
                <a:latin typeface="Segoe UI"/>
                <a:cs typeface="Segoe UI"/>
              </a:rPr>
              <a:t>June 13, 2025 		</a:t>
            </a:r>
            <a:r>
              <a:rPr lang="en-US" sz="2400">
                <a:effectLst/>
                <a:latin typeface="Segoe UI"/>
                <a:cs typeface="Segoe UI"/>
              </a:rPr>
              <a:t>11:00-12:00</a:t>
            </a:r>
          </a:p>
          <a:p>
            <a:pPr marL="0" lvl="1">
              <a:lnSpc>
                <a:spcPct val="90000"/>
              </a:lnSpc>
              <a:spcAft>
                <a:spcPts val="600"/>
              </a:spcAft>
            </a:pPr>
            <a:endParaRPr lang="en-US" sz="2000">
              <a:latin typeface="Segoe UI"/>
              <a:cs typeface="Segoe UI"/>
            </a:endParaRPr>
          </a:p>
        </p:txBody>
      </p:sp>
    </p:spTree>
    <p:extLst>
      <p:ext uri="{BB962C8B-B14F-4D97-AF65-F5344CB8AC3E}">
        <p14:creationId xmlns:p14="http://schemas.microsoft.com/office/powerpoint/2010/main" val="3967293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a:bodyPr>
          <a:lstStyle/>
          <a:p>
            <a:r>
              <a:rPr lang="en-US" b="1">
                <a:latin typeface="Segoe UI"/>
                <a:cs typeface="Arial"/>
              </a:rPr>
              <a:t>Information for Special Education Leaders</a:t>
            </a:r>
            <a:endParaRPr lang="en-US" b="1">
              <a:latin typeface="Segoe UI"/>
              <a:ea typeface="Calibri"/>
              <a:cs typeface="Arial"/>
            </a:endParaRPr>
          </a:p>
        </p:txBody>
      </p:sp>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1868806"/>
            <a:ext cx="10515600" cy="4354458"/>
          </a:xfrm>
        </p:spPr>
        <p:txBody>
          <a:bodyPr vert="horz" lIns="91440" tIns="45720" rIns="91440" bIns="45720" rtlCol="0" anchor="t">
            <a:normAutofit fontScale="92500"/>
          </a:bodyPr>
          <a:lstStyle/>
          <a:p>
            <a:pPr>
              <a:buFont typeface="Wingdings" panose="05000000000000000000" pitchFamily="2" charset="2"/>
              <a:buChar char="q"/>
            </a:pPr>
            <a:r>
              <a:rPr lang="en-US">
                <a:latin typeface="Segoe UI"/>
                <a:ea typeface="+mn-lt"/>
                <a:cs typeface="Arial"/>
              </a:rPr>
              <a:t> Regular Updates and Information</a:t>
            </a:r>
          </a:p>
          <a:p>
            <a:pPr lvl="1"/>
            <a:r>
              <a:rPr lang="en-US" sz="2800">
                <a:latin typeface="Segoe UI"/>
                <a:ea typeface="+mn-lt"/>
                <a:cs typeface="Arial"/>
                <a:hlinkClick r:id="rId3"/>
              </a:rPr>
              <a:t>Special Education Bulletin</a:t>
            </a:r>
            <a:endParaRPr lang="en-US" sz="2800">
              <a:latin typeface="Segoe UI"/>
              <a:ea typeface="+mn-lt"/>
              <a:cs typeface="Arial"/>
            </a:endParaRPr>
          </a:p>
          <a:p>
            <a:pPr lvl="1"/>
            <a:r>
              <a:rPr lang="en-US" sz="2800">
                <a:latin typeface="Segoe UI"/>
                <a:ea typeface="+mn-lt"/>
                <a:cs typeface="Arial"/>
                <a:hlinkClick r:id="rId4"/>
              </a:rPr>
              <a:t>Special Education Website (Announcements)</a:t>
            </a:r>
            <a:endParaRPr lang="en-US" sz="2800">
              <a:latin typeface="Segoe UI"/>
              <a:ea typeface="+mn-lt"/>
              <a:cs typeface="Arial"/>
            </a:endParaRPr>
          </a:p>
          <a:p>
            <a:pPr>
              <a:buFont typeface="Wingdings" panose="05000000000000000000" pitchFamily="2" charset="2"/>
              <a:buChar char="q"/>
            </a:pPr>
            <a:r>
              <a:rPr lang="en-US">
                <a:latin typeface="Segoe UI"/>
                <a:ea typeface="+mn-lt"/>
                <a:cs typeface="Arial"/>
              </a:rPr>
              <a:t> Update Information in the </a:t>
            </a:r>
            <a:r>
              <a:rPr lang="en-US">
                <a:latin typeface="Segoe UI"/>
                <a:ea typeface="+mn-lt"/>
                <a:cs typeface="Arial"/>
                <a:hlinkClick r:id="rId5"/>
              </a:rPr>
              <a:t>Directory Administration</a:t>
            </a:r>
            <a:endParaRPr lang="en-US">
              <a:latin typeface="Segoe UI"/>
              <a:ea typeface="+mn-lt"/>
              <a:cs typeface="Arial"/>
            </a:endParaRPr>
          </a:p>
          <a:p>
            <a:pPr lvl="1"/>
            <a:r>
              <a:rPr lang="en-US" sz="2800">
                <a:latin typeface="Segoe UI"/>
                <a:ea typeface="+mn-lt"/>
                <a:cs typeface="Arial"/>
              </a:rPr>
              <a:t>Special Education Leaders Meeting Invites and Memos</a:t>
            </a:r>
          </a:p>
          <a:p>
            <a:pPr>
              <a:buFont typeface="Wingdings" panose="05000000000000000000" pitchFamily="2" charset="2"/>
              <a:buChar char="q"/>
            </a:pPr>
            <a:r>
              <a:rPr lang="en-US">
                <a:latin typeface="Segoe UI"/>
                <a:ea typeface="+mn-lt"/>
                <a:cs typeface="Arial"/>
              </a:rPr>
              <a:t> Email Contacts</a:t>
            </a:r>
          </a:p>
          <a:p>
            <a:pPr lvl="1"/>
            <a:r>
              <a:rPr lang="en-US" sz="2800">
                <a:latin typeface="Segoe UI"/>
                <a:ea typeface="+mn-lt"/>
                <a:cs typeface="Arial"/>
                <a:hlinkClick r:id="rId6"/>
              </a:rPr>
              <a:t>specialeducation@mass.gov</a:t>
            </a:r>
            <a:r>
              <a:rPr lang="en-US" sz="2800">
                <a:latin typeface="Segoe UI"/>
                <a:ea typeface="+mn-lt"/>
                <a:cs typeface="Arial"/>
              </a:rPr>
              <a:t> (General Special Education Inquiries)</a:t>
            </a:r>
          </a:p>
          <a:p>
            <a:pPr lvl="1"/>
            <a:r>
              <a:rPr lang="en-US" sz="2800">
                <a:latin typeface="Segoe UI"/>
                <a:ea typeface="+mn-lt"/>
                <a:cs typeface="Arial"/>
                <a:hlinkClick r:id="rId7"/>
              </a:rPr>
              <a:t>IDEAfiscal@mass.gov</a:t>
            </a:r>
            <a:r>
              <a:rPr lang="en-US" sz="2800">
                <a:latin typeface="Segoe UI"/>
                <a:ea typeface="+mn-lt"/>
                <a:cs typeface="Arial"/>
              </a:rPr>
              <a:t> (IDEA Fiscal Inquiries)</a:t>
            </a:r>
          </a:p>
          <a:p>
            <a:pPr lvl="1"/>
            <a:r>
              <a:rPr lang="en-US" sz="2800">
                <a:latin typeface="Segoe UI"/>
                <a:ea typeface="+mn-lt"/>
                <a:cs typeface="Arial"/>
                <a:hlinkClick r:id="rId8"/>
              </a:rPr>
              <a:t>IDEAdata@mass.gov</a:t>
            </a:r>
            <a:r>
              <a:rPr lang="en-US" sz="2800">
                <a:latin typeface="Segoe UI"/>
                <a:ea typeface="+mn-lt"/>
                <a:cs typeface="Arial"/>
              </a:rPr>
              <a:t> (IDEA Data Inquiries- Special Education or SPP/APR Data)</a:t>
            </a:r>
          </a:p>
          <a:p>
            <a:pPr marL="457200" lvl="1" indent="0">
              <a:buNone/>
            </a:pPr>
            <a:endParaRPr lang="en-US" sz="2800">
              <a:latin typeface="Segoe UI"/>
              <a:ea typeface="+mn-lt"/>
              <a:cs typeface="Arial"/>
            </a:endParaRPr>
          </a:p>
          <a:p>
            <a:pPr lvl="1"/>
            <a:endParaRPr lang="en-US" sz="2800">
              <a:latin typeface="Segoe UI"/>
              <a:ea typeface="+mn-lt"/>
              <a:cs typeface="Arial"/>
            </a:endParaRPr>
          </a:p>
          <a:p>
            <a:pPr>
              <a:buFont typeface="Wingdings" panose="05000000000000000000" pitchFamily="2" charset="2"/>
              <a:buChar char="q"/>
            </a:pPr>
            <a:endParaRPr lang="en-US" sz="2400">
              <a:latin typeface="Segoe UI"/>
              <a:ea typeface="+mn-lt"/>
              <a:cs typeface="Arial"/>
            </a:endParaRPr>
          </a:p>
        </p:txBody>
      </p:sp>
    </p:spTree>
    <p:extLst>
      <p:ext uri="{BB962C8B-B14F-4D97-AF65-F5344CB8AC3E}">
        <p14:creationId xmlns:p14="http://schemas.microsoft.com/office/powerpoint/2010/main" val="3876800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79BEB9-8238-7BCC-6CD0-FFF3E1EE1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3657D-3FA5-F9A1-C86C-550C122356FD}"/>
              </a:ext>
            </a:extLst>
          </p:cNvPr>
          <p:cNvSpPr>
            <a:spLocks noGrp="1"/>
          </p:cNvSpPr>
          <p:nvPr>
            <p:ph type="title"/>
          </p:nvPr>
        </p:nvSpPr>
        <p:spPr>
          <a:xfrm>
            <a:off x="4744725" y="2400350"/>
            <a:ext cx="2398381" cy="1282907"/>
          </a:xfrm>
        </p:spPr>
        <p:txBody>
          <a:bodyPr vert="horz" lIns="91440" tIns="45720" rIns="91440" bIns="45720" rtlCol="0" anchor="t">
            <a:normAutofit fontScale="90000"/>
          </a:bodyPr>
          <a:lstStyle/>
          <a:p>
            <a:pPr algn="r"/>
            <a:r>
              <a:rPr lang="en-US" sz="8000" b="1" kern="1200">
                <a:solidFill>
                  <a:schemeClr val="accent1"/>
                </a:solidFill>
                <a:latin typeface="Segoe UI"/>
                <a:cs typeface="Segoe UI"/>
              </a:rPr>
              <a:t>Q&amp;</a:t>
            </a:r>
            <a:r>
              <a:rPr lang="en-US" sz="8000" b="1">
                <a:solidFill>
                  <a:schemeClr val="accent1"/>
                </a:solidFill>
                <a:latin typeface="Segoe UI"/>
                <a:cs typeface="Segoe UI"/>
              </a:rPr>
              <a:t>A</a:t>
            </a:r>
            <a:endParaRPr lang="en-US" sz="8000" b="1" kern="1200">
              <a:solidFill>
                <a:schemeClr val="accent1"/>
              </a:solidFill>
              <a:latin typeface="Segoe UI"/>
              <a:ea typeface="Calibri Light"/>
              <a:cs typeface="Segoe UI"/>
            </a:endParaRPr>
          </a:p>
        </p:txBody>
      </p:sp>
    </p:spTree>
    <p:extLst>
      <p:ext uri="{BB962C8B-B14F-4D97-AF65-F5344CB8AC3E}">
        <p14:creationId xmlns:p14="http://schemas.microsoft.com/office/powerpoint/2010/main" val="300299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E7185-874A-1CDA-3580-F76ABBB3F98F}"/>
              </a:ext>
            </a:extLst>
          </p:cNvPr>
          <p:cNvSpPr txBox="1">
            <a:spLocks noGrp="1"/>
          </p:cNvSpPr>
          <p:nvPr>
            <p:ph type="title" idx="4294967295"/>
          </p:nvPr>
        </p:nvSpPr>
        <p:spPr>
          <a:xfrm>
            <a:off x="1053829" y="421532"/>
            <a:ext cx="997085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accent6"/>
                </a:solidFill>
                <a:effectLst/>
                <a:uLnTx/>
                <a:uFillTx/>
                <a:latin typeface="Segoe UI"/>
                <a:ea typeface="+mn-lt"/>
                <a:cs typeface="+mn-lt"/>
              </a:rPr>
              <a:t>Components of General Supervision</a:t>
            </a:r>
            <a:endParaRPr kumimoji="0" lang="en-US" sz="4400" b="1" i="0" u="none" strike="noStrike" kern="1200" cap="none" spc="0" normalizeH="0" baseline="0" noProof="0">
              <a:ln>
                <a:noFill/>
              </a:ln>
              <a:solidFill>
                <a:schemeClr val="accent6"/>
              </a:solidFill>
              <a:effectLst/>
              <a:uLnTx/>
              <a:uFillTx/>
              <a:latin typeface="Segoe UI"/>
              <a:ea typeface="+mn-ea"/>
              <a:cs typeface="+mn-cs"/>
            </a:endParaRPr>
          </a:p>
        </p:txBody>
      </p:sp>
      <p:pic>
        <p:nvPicPr>
          <p:cNvPr id="2" name="Picture 1" descr="Image of 8 key components of General Supervision">
            <a:extLst>
              <a:ext uri="{FF2B5EF4-FFF2-40B4-BE49-F238E27FC236}">
                <a16:creationId xmlns:a16="http://schemas.microsoft.com/office/drawing/2014/main" id="{042D605E-BB70-B627-9415-3E3387ADEFE7}"/>
              </a:ext>
            </a:extLst>
          </p:cNvPr>
          <p:cNvPicPr>
            <a:picLocks noChangeAspect="1"/>
          </p:cNvPicPr>
          <p:nvPr/>
        </p:nvPicPr>
        <p:blipFill>
          <a:blip r:embed="rId3"/>
          <a:stretch>
            <a:fillRect/>
          </a:stretch>
        </p:blipFill>
        <p:spPr>
          <a:xfrm>
            <a:off x="588409" y="1548813"/>
            <a:ext cx="10943615" cy="4205976"/>
          </a:xfrm>
          <a:prstGeom prst="rect">
            <a:avLst/>
          </a:prstGeom>
        </p:spPr>
      </p:pic>
    </p:spTree>
    <p:extLst>
      <p:ext uri="{BB962C8B-B14F-4D97-AF65-F5344CB8AC3E}">
        <p14:creationId xmlns:p14="http://schemas.microsoft.com/office/powerpoint/2010/main" val="245581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Autofit/>
          </a:bodyPr>
          <a:lstStyle/>
          <a:p>
            <a:pPr algn="ctr"/>
            <a:r>
              <a:rPr lang="en-US" sz="3600" b="1">
                <a:latin typeface="Segoe UI"/>
                <a:cs typeface="Arial"/>
              </a:rPr>
              <a:t>Special Education Priorities</a:t>
            </a:r>
            <a:br>
              <a:rPr lang="en-US" sz="3600" b="1">
                <a:latin typeface="Segoe UI"/>
                <a:cs typeface="Arial"/>
              </a:rPr>
            </a:br>
            <a:r>
              <a:rPr lang="en-US" sz="3600" b="1">
                <a:latin typeface="Segoe UI"/>
                <a:cs typeface="Arial"/>
              </a:rPr>
              <a:t>2024-2025</a:t>
            </a:r>
            <a:endParaRPr lang="en-US" sz="3600" b="1">
              <a:latin typeface="Segoe UI"/>
            </a:endParaRP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3068925614"/>
              </p:ext>
            </p:extLst>
          </p:nvPr>
        </p:nvGraphicFramePr>
        <p:xfrm>
          <a:off x="838200" y="2051277"/>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02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2AB08-1D5C-F5BF-F660-06BFC52F4220}"/>
              </a:ext>
            </a:extLst>
          </p:cNvPr>
          <p:cNvSpPr>
            <a:spLocks noGrp="1"/>
          </p:cNvSpPr>
          <p:nvPr>
            <p:ph type="title"/>
          </p:nvPr>
        </p:nvSpPr>
        <p:spPr>
          <a:xfrm>
            <a:off x="838200" y="675570"/>
            <a:ext cx="11071076" cy="1042852"/>
          </a:xfrm>
        </p:spPr>
        <p:txBody>
          <a:bodyPr vert="horz" lIns="91440" tIns="45720" rIns="91440" bIns="45720" rtlCol="0" anchor="ctr">
            <a:noAutofit/>
          </a:bodyPr>
          <a:lstStyle/>
          <a:p>
            <a:r>
              <a:rPr lang="en-US" sz="3600" b="1">
                <a:latin typeface="Segoe UI"/>
                <a:cs typeface="Segoe UI"/>
              </a:rPr>
              <a:t>603 CMR 28.05: </a:t>
            </a:r>
            <a:br>
              <a:rPr lang="en-US" sz="3600" b="1">
                <a:latin typeface="Segoe UI"/>
                <a:cs typeface="Segoe UI"/>
              </a:rPr>
            </a:br>
            <a:r>
              <a:rPr lang="en-US" sz="3600" b="1">
                <a:latin typeface="Segoe UI"/>
                <a:cs typeface="Segoe UI"/>
              </a:rPr>
              <a:t>The Team Process and Development of the IEP</a:t>
            </a:r>
            <a:endParaRPr lang="en-US" sz="3600" b="1">
              <a:solidFill>
                <a:srgbClr val="000000"/>
              </a:solidFill>
              <a:latin typeface="Segoe UI"/>
              <a:cs typeface="Segoe UI"/>
            </a:endParaRPr>
          </a:p>
          <a:p>
            <a:endParaRPr lang="en-US" b="1">
              <a:latin typeface="Segoe UI"/>
            </a:endParaRPr>
          </a:p>
        </p:txBody>
      </p:sp>
      <p:sp>
        <p:nvSpPr>
          <p:cNvPr id="2" name="Content Placeholder 1">
            <a:extLst>
              <a:ext uri="{FF2B5EF4-FFF2-40B4-BE49-F238E27FC236}">
                <a16:creationId xmlns:a16="http://schemas.microsoft.com/office/drawing/2014/main" id="{99BE7957-3D5B-C8DF-46A6-E0E0DF0C5C23}"/>
              </a:ext>
            </a:extLst>
          </p:cNvPr>
          <p:cNvSpPr>
            <a:spLocks noGrp="1"/>
          </p:cNvSpPr>
          <p:nvPr>
            <p:ph idx="1"/>
          </p:nvPr>
        </p:nvSpPr>
        <p:spPr/>
        <p:txBody>
          <a:bodyPr vert="horz" lIns="91440" tIns="45720" rIns="91440" bIns="45720" rtlCol="0" anchor="t">
            <a:normAutofit fontScale="92500"/>
          </a:bodyPr>
          <a:lstStyle/>
          <a:p>
            <a:pPr marL="0" indent="0">
              <a:buNone/>
            </a:pPr>
            <a:r>
              <a:rPr lang="en-US">
                <a:latin typeface="Segoe UI"/>
                <a:cs typeface="Arial"/>
              </a:rPr>
              <a:t>(1) </a:t>
            </a:r>
            <a:r>
              <a:rPr lang="en-US" b="1">
                <a:latin typeface="Segoe UI"/>
                <a:cs typeface="Arial"/>
              </a:rPr>
              <a:t>Convening the Team. </a:t>
            </a:r>
            <a:r>
              <a:rPr lang="en-US">
                <a:latin typeface="Segoe UI"/>
                <a:cs typeface="Arial"/>
              </a:rPr>
              <a:t>Within 45 school working days after receipt of a parent's written consent to an initial evaluation or reevaluation, the school district shall: provide an evaluation; convene a Team meeting to review the evaluation data, determine whether the student requires special education and, if required, develop an IEP in accordance with state and federal laws; and provide the parents with two copies of the proposed IEP and proposed placement, except that the proposal of placement may be delayed according to the provisions of 603 CMR 28.06(2)(e); or, if the Team determines that the student is not eligible for special education, the school district shall send a written explanation of the finding that the student is not eligible.</a:t>
            </a:r>
            <a:endParaRPr lang="en-US"/>
          </a:p>
          <a:p>
            <a:endParaRPr lang="en-US"/>
          </a:p>
        </p:txBody>
      </p:sp>
    </p:spTree>
    <p:extLst>
      <p:ext uri="{BB962C8B-B14F-4D97-AF65-F5344CB8AC3E}">
        <p14:creationId xmlns:p14="http://schemas.microsoft.com/office/powerpoint/2010/main" val="150871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0244E9-60D3-DACB-1E5B-7BD758A50624}"/>
              </a:ext>
            </a:extLst>
          </p:cNvPr>
          <p:cNvSpPr>
            <a:spLocks noGrp="1"/>
          </p:cNvSpPr>
          <p:nvPr>
            <p:ph type="title"/>
          </p:nvPr>
        </p:nvSpPr>
        <p:spPr>
          <a:xfrm>
            <a:off x="838200" y="365126"/>
            <a:ext cx="11305478" cy="1042852"/>
          </a:xfrm>
        </p:spPr>
        <p:txBody>
          <a:bodyPr>
            <a:normAutofit fontScale="90000"/>
          </a:bodyPr>
          <a:lstStyle/>
          <a:p>
            <a:r>
              <a:rPr lang="en-US" sz="3600" b="1">
                <a:latin typeface="Segoe UI"/>
                <a:cs typeface="Arial"/>
              </a:rPr>
              <a:t>603 CMR 28.05: </a:t>
            </a:r>
            <a:br>
              <a:rPr lang="en-US" sz="3600" b="1">
                <a:latin typeface="Segoe UI"/>
                <a:cs typeface="Arial"/>
              </a:rPr>
            </a:br>
            <a:r>
              <a:rPr lang="en-US" sz="3600" b="1">
                <a:latin typeface="Segoe UI"/>
                <a:cs typeface="Arial"/>
              </a:rPr>
              <a:t>The Team Process and Development of the IEP</a:t>
            </a:r>
          </a:p>
        </p:txBody>
      </p:sp>
      <p:sp>
        <p:nvSpPr>
          <p:cNvPr id="2" name="Content Placeholder 1">
            <a:extLst>
              <a:ext uri="{FF2B5EF4-FFF2-40B4-BE49-F238E27FC236}">
                <a16:creationId xmlns:a16="http://schemas.microsoft.com/office/drawing/2014/main" id="{1AABED6B-E8EC-5E13-5E7E-218C65F59F23}"/>
              </a:ext>
            </a:extLst>
          </p:cNvPr>
          <p:cNvSpPr>
            <a:spLocks noGrp="1"/>
          </p:cNvSpPr>
          <p:nvPr>
            <p:ph idx="1"/>
          </p:nvPr>
        </p:nvSpPr>
        <p:spPr/>
        <p:txBody>
          <a:bodyPr vert="horz" lIns="91440" tIns="45720" rIns="91440" bIns="45720" rtlCol="0" anchor="t">
            <a:normAutofit/>
          </a:bodyPr>
          <a:lstStyle/>
          <a:p>
            <a:pPr marL="0" indent="0">
              <a:buNone/>
            </a:pPr>
            <a:r>
              <a:rPr lang="en-US">
                <a:latin typeface="Segoe UI"/>
                <a:cs typeface="Arial"/>
              </a:rPr>
              <a:t>(7) Parent response to proposed IEP and proposed placement. Immediately following the development of the IEP, and within 45 school working days after receipt of the parent's written consent to an initial evaluation or reevaluation, the district shall provide the parents with two copies of the proposed IEP and proposed placement along with the required notice, except that the proposal of placement may be delayed according to the provisions of 603 CMR 28.06(2)(e) in a limited number of cases.</a:t>
            </a:r>
          </a:p>
        </p:txBody>
      </p:sp>
    </p:spTree>
    <p:extLst>
      <p:ext uri="{BB962C8B-B14F-4D97-AF65-F5344CB8AC3E}">
        <p14:creationId xmlns:p14="http://schemas.microsoft.com/office/powerpoint/2010/main" val="396665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F4B42A-A62F-B53A-C197-420E9B92E3CB}"/>
              </a:ext>
            </a:extLst>
          </p:cNvPr>
          <p:cNvSpPr>
            <a:spLocks noGrp="1"/>
          </p:cNvSpPr>
          <p:nvPr>
            <p:ph type="title"/>
          </p:nvPr>
        </p:nvSpPr>
        <p:spPr/>
        <p:txBody>
          <a:bodyPr/>
          <a:lstStyle/>
          <a:p>
            <a:r>
              <a:rPr lang="en-US" b="1">
                <a:latin typeface="Segoe UI"/>
                <a:cs typeface="Arial"/>
              </a:rPr>
              <a:t>Early Childhood Education - Transition</a:t>
            </a:r>
            <a:endParaRPr lang="en-US" b="1">
              <a:latin typeface="Segoe UI"/>
            </a:endParaRPr>
          </a:p>
        </p:txBody>
      </p:sp>
      <p:sp>
        <p:nvSpPr>
          <p:cNvPr id="2" name="Content Placeholder 1">
            <a:extLst>
              <a:ext uri="{FF2B5EF4-FFF2-40B4-BE49-F238E27FC236}">
                <a16:creationId xmlns:a16="http://schemas.microsoft.com/office/drawing/2014/main" id="{FCA10761-D4FB-1246-F66D-927F42E5A1DC}"/>
              </a:ext>
            </a:extLst>
          </p:cNvPr>
          <p:cNvSpPr>
            <a:spLocks noGrp="1"/>
          </p:cNvSpPr>
          <p:nvPr>
            <p:ph idx="1"/>
          </p:nvPr>
        </p:nvSpPr>
        <p:spPr/>
        <p:txBody>
          <a:bodyPr vert="horz" lIns="91440" tIns="45720" rIns="91440" bIns="45720" rtlCol="0" anchor="t">
            <a:normAutofit/>
          </a:bodyPr>
          <a:lstStyle/>
          <a:p>
            <a:pPr marL="0" indent="0">
              <a:buNone/>
            </a:pPr>
            <a:r>
              <a:rPr lang="en-US">
                <a:latin typeface="Segoe UI"/>
                <a:cs typeface="Arial"/>
              </a:rPr>
              <a:t>Important timelines for the transition from Part C early intervention program to Part B preschool program:</a:t>
            </a:r>
          </a:p>
          <a:p>
            <a:pPr marL="457200" indent="-457200"/>
            <a:r>
              <a:rPr lang="en-US">
                <a:latin typeface="Segoe UI"/>
                <a:cs typeface="Arial"/>
              </a:rPr>
              <a:t>At least 90 days before child's third birthday, EIS sends notification to LEA of potentially eligible student.</a:t>
            </a:r>
          </a:p>
          <a:p>
            <a:pPr marL="457200" indent="-457200"/>
            <a:r>
              <a:rPr lang="en-US">
                <a:latin typeface="Segoe UI"/>
                <a:cs typeface="Arial"/>
              </a:rPr>
              <a:t>Notification is considered a referral.</a:t>
            </a:r>
          </a:p>
          <a:p>
            <a:pPr marL="457200" indent="-457200"/>
            <a:r>
              <a:rPr lang="en-US">
                <a:latin typeface="Segoe UI"/>
                <a:cs typeface="Arial"/>
              </a:rPr>
              <a:t>Within </a:t>
            </a:r>
            <a:r>
              <a:rPr lang="en-US" b="1">
                <a:latin typeface="Segoe UI"/>
                <a:cs typeface="Arial"/>
              </a:rPr>
              <a:t>5 school days</a:t>
            </a:r>
            <a:r>
              <a:rPr lang="en-US">
                <a:latin typeface="Segoe UI"/>
                <a:cs typeface="Arial"/>
              </a:rPr>
              <a:t> of receipt of the referral, LEA must provide </a:t>
            </a:r>
            <a:r>
              <a:rPr lang="en-US">
                <a:latin typeface="Segoe UI"/>
                <a:ea typeface="Calibri"/>
                <a:cs typeface="Arial"/>
              </a:rPr>
              <a:t>written notice in the parent native/primary language and notice of procedural safeguards</a:t>
            </a:r>
            <a:endParaRPr lang="en-US" sz="1100">
              <a:latin typeface="Segoe UI"/>
              <a:ea typeface="Calibri"/>
              <a:cs typeface="Calibri"/>
            </a:endParaRPr>
          </a:p>
        </p:txBody>
      </p:sp>
    </p:spTree>
    <p:extLst>
      <p:ext uri="{BB962C8B-B14F-4D97-AF65-F5344CB8AC3E}">
        <p14:creationId xmlns:p14="http://schemas.microsoft.com/office/powerpoint/2010/main" val="737543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6" ma:contentTypeDescription="Create a new document." ma:contentTypeScope="" ma:versionID="d092619c95d1e7e1b8feab7412135eb4">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d40bfa9a2b7a6c3efc6422dc6d15d1bb"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Bettencourt, Helene H. (DESE)</DisplayName>
        <AccountId>18</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28B76F54-9B52-4FF0-9E22-CE6DA4D1419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FA434A98-F106-45CE-8E8A-DD686612E616}">
  <ds:schemaRefs>
    <ds:schemaRef ds:uri="http://www.w3.org/XML/1998/namespace"/>
    <ds:schemaRef ds:uri="http://purl.org/dc/elements/1.1/"/>
    <ds:schemaRef ds:uri="http://schemas.openxmlformats.org/package/2006/metadata/core-properties"/>
    <ds:schemaRef ds:uri="c7223b7f-d29a-40a7-89e9-7fcbaea795a5"/>
    <ds:schemaRef ds:uri="http://purl.org/dc/dcmitype/"/>
    <ds:schemaRef ds:uri="http://schemas.microsoft.com/office/2006/documentManagement/types"/>
    <ds:schemaRef ds:uri="http://schemas.microsoft.com/office/infopath/2007/PartnerControls"/>
    <ds:schemaRef ds:uri="6cc6ac48-9972-4fdd-8495-0ab5ba7fdac9"/>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35</TotalTime>
  <Words>3154</Words>
  <Application>Microsoft Office PowerPoint</Application>
  <PresentationFormat>Widescreen</PresentationFormat>
  <Paragraphs>287</Paragraphs>
  <Slides>48</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Segoe</vt:lpstr>
      <vt:lpstr>Aptos</vt:lpstr>
      <vt:lpstr>Arial</vt:lpstr>
      <vt:lpstr>Calibri</vt:lpstr>
      <vt:lpstr>Courier New</vt:lpstr>
      <vt:lpstr>Segoe UI</vt:lpstr>
      <vt:lpstr>Segoe UI Semibold</vt:lpstr>
      <vt:lpstr>Wingdings</vt:lpstr>
      <vt:lpstr>Office Theme</vt:lpstr>
      <vt:lpstr>1_Office Theme</vt:lpstr>
      <vt:lpstr>Special Education         Leaders Meeting </vt:lpstr>
      <vt:lpstr>Our Commonwealth’s Educational Vision  for All Students</vt:lpstr>
      <vt:lpstr>Today’s Agenda</vt:lpstr>
      <vt:lpstr>General Supervision</vt:lpstr>
      <vt:lpstr>Components of General Supervision</vt:lpstr>
      <vt:lpstr>Special Education Priorities 2024-2025</vt:lpstr>
      <vt:lpstr>603 CMR 28.05:  The Team Process and Development of the IEP </vt:lpstr>
      <vt:lpstr>603 CMR 28.05:  The Team Process and Development of the IEP</vt:lpstr>
      <vt:lpstr>Early Childhood Education - Transition</vt:lpstr>
      <vt:lpstr>Early Childhood Education – Transition.</vt:lpstr>
      <vt:lpstr>Early Childhood Education – Transition,</vt:lpstr>
      <vt:lpstr>Early Childhood Education - Evaluations</vt:lpstr>
      <vt:lpstr>Early Childhood Education – Evaluations.</vt:lpstr>
      <vt:lpstr>Early Childhood Education</vt:lpstr>
      <vt:lpstr>Early Childhood Education Resources:</vt:lpstr>
      <vt:lpstr>Special Education Updates</vt:lpstr>
      <vt:lpstr>A Massachusetts Alternative IEP Dispute Resolution Option</vt:lpstr>
      <vt:lpstr> Sometimes you need a…   Facilitated IEP   Mediation   Hearing  but, Often you need…  Consultation  letting school &amp; parent resolve dispute themselves</vt:lpstr>
      <vt:lpstr>May Use SpedEx Consultation When…</vt:lpstr>
      <vt:lpstr>SpedEx Consultation Mission</vt:lpstr>
      <vt:lpstr>SpedEx Consultation Process</vt:lpstr>
      <vt:lpstr>SpedEx Consultation Works !</vt:lpstr>
      <vt:lpstr>SpedEx Consultation Case History</vt:lpstr>
      <vt:lpstr>SpedEx Consultation is Effective Across MA</vt:lpstr>
      <vt:lpstr>For more information…</vt:lpstr>
      <vt:lpstr>Department (DESE) Collaboration</vt:lpstr>
      <vt:lpstr>Licensure Requirements</vt:lpstr>
      <vt:lpstr>Licensure Requirements.</vt:lpstr>
      <vt:lpstr>DESE Updates</vt:lpstr>
      <vt:lpstr>Overview of proposed changes to 603 CMR 46.00 and 603 CMR 18.00</vt:lpstr>
      <vt:lpstr>Next Steps</vt:lpstr>
      <vt:lpstr>Reminder of Pre-Approved Vendors for Effective Behavioral Intervention Programs</vt:lpstr>
      <vt:lpstr>Annual Special Education Determinations</vt:lpstr>
      <vt:lpstr>Determination Matrix</vt:lpstr>
      <vt:lpstr>Matrix Criteria</vt:lpstr>
      <vt:lpstr>Timeline and Resources</vt:lpstr>
      <vt:lpstr>Maintenance of Effort: FY24 Compliance</vt:lpstr>
      <vt:lpstr>FY24 Proportionate Share for Equitable Services</vt:lpstr>
      <vt:lpstr>FY26 Consolidated FC 240/262 Application</vt:lpstr>
      <vt:lpstr>General Supervision: Financial Management and Monitoring</vt:lpstr>
      <vt:lpstr>New IEP Updates</vt:lpstr>
      <vt:lpstr>FY2025 Fund Code 274</vt:lpstr>
      <vt:lpstr>Professional Development and Technical Assistance</vt:lpstr>
      <vt:lpstr>Early Childhood (EC) Transition Collaborative Convenings</vt:lpstr>
      <vt:lpstr>Free webinar on IDEA and NIMAS/NIMAC</vt:lpstr>
      <vt:lpstr>Special Education Leaders Meetings 2024-2025 </vt:lpstr>
      <vt:lpstr>Information for Special Education Leaders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Friday, April 18, 2025</dc:title>
  <dc:creator>DESE</dc:creator>
  <cp:lastModifiedBy>Zou, Dong (EOE)</cp:lastModifiedBy>
  <cp:revision>10</cp:revision>
  <dcterms:created xsi:type="dcterms:W3CDTF">2022-10-11T20:32:22Z</dcterms:created>
  <dcterms:modified xsi:type="dcterms:W3CDTF">2025-04-23T19:03:52Z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23 2025 12:00AM</vt:lpwstr>
  </property>
</Properties>
</file>