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9" r:id="rId5"/>
  </p:sldMasterIdLst>
  <p:notesMasterIdLst>
    <p:notesMasterId r:id="rId54"/>
  </p:notesMasterIdLst>
  <p:handoutMasterIdLst>
    <p:handoutMasterId r:id="rId55"/>
  </p:handoutMasterIdLst>
  <p:sldIdLst>
    <p:sldId id="256" r:id="rId6"/>
    <p:sldId id="4296" r:id="rId7"/>
    <p:sldId id="4852" r:id="rId8"/>
    <p:sldId id="4643" r:id="rId9"/>
    <p:sldId id="4646" r:id="rId10"/>
    <p:sldId id="4549" r:id="rId11"/>
    <p:sldId id="4792" r:id="rId12"/>
    <p:sldId id="4829" r:id="rId13"/>
    <p:sldId id="4831" r:id="rId14"/>
    <p:sldId id="4872" r:id="rId15"/>
    <p:sldId id="4867" r:id="rId16"/>
    <p:sldId id="4791" r:id="rId17"/>
    <p:sldId id="4897" r:id="rId18"/>
    <p:sldId id="4898" r:id="rId19"/>
    <p:sldId id="4900" r:id="rId20"/>
    <p:sldId id="4902" r:id="rId21"/>
    <p:sldId id="4912" r:id="rId22"/>
    <p:sldId id="4903" r:id="rId23"/>
    <p:sldId id="4905" r:id="rId24"/>
    <p:sldId id="4910" r:id="rId25"/>
    <p:sldId id="4911" r:id="rId26"/>
    <p:sldId id="4909" r:id="rId27"/>
    <p:sldId id="4895" r:id="rId28"/>
    <p:sldId id="4907" r:id="rId29"/>
    <p:sldId id="4875" r:id="rId30"/>
    <p:sldId id="4874" r:id="rId31"/>
    <p:sldId id="4865" r:id="rId32"/>
    <p:sldId id="4880" r:id="rId33"/>
    <p:sldId id="4866" r:id="rId34"/>
    <p:sldId id="4871" r:id="rId35"/>
    <p:sldId id="4881" r:id="rId36"/>
    <p:sldId id="4882" r:id="rId37"/>
    <p:sldId id="4883" r:id="rId38"/>
    <p:sldId id="4884" r:id="rId39"/>
    <p:sldId id="4832" r:id="rId40"/>
    <p:sldId id="270" r:id="rId41"/>
    <p:sldId id="4842" r:id="rId42"/>
    <p:sldId id="4845" r:id="rId43"/>
    <p:sldId id="4846" r:id="rId44"/>
    <p:sldId id="4849" r:id="rId45"/>
    <p:sldId id="4856" r:id="rId46"/>
    <p:sldId id="4843" r:id="rId47"/>
    <p:sldId id="4869" r:id="rId48"/>
    <p:sldId id="4870" r:id="rId49"/>
    <p:sldId id="4868" r:id="rId50"/>
    <p:sldId id="4864" r:id="rId51"/>
    <p:sldId id="4678" r:id="rId52"/>
    <p:sldId id="472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cial Education Leaders Meeting" id="{E57ABBA1-C34A-4646-AA3C-8A22C89C46FA}">
          <p14:sldIdLst>
            <p14:sldId id="256"/>
            <p14:sldId id="4296"/>
            <p14:sldId id="4852"/>
            <p14:sldId id="4643"/>
            <p14:sldId id="4646"/>
            <p14:sldId id="4549"/>
            <p14:sldId id="4792"/>
            <p14:sldId id="4829"/>
            <p14:sldId id="4831"/>
            <p14:sldId id="4872"/>
            <p14:sldId id="4867"/>
            <p14:sldId id="4791"/>
            <p14:sldId id="4897"/>
            <p14:sldId id="4898"/>
            <p14:sldId id="4900"/>
            <p14:sldId id="4902"/>
            <p14:sldId id="4912"/>
            <p14:sldId id="4903"/>
            <p14:sldId id="4905"/>
            <p14:sldId id="4910"/>
            <p14:sldId id="4911"/>
            <p14:sldId id="4909"/>
            <p14:sldId id="4895"/>
            <p14:sldId id="4907"/>
            <p14:sldId id="4875"/>
            <p14:sldId id="4874"/>
            <p14:sldId id="4865"/>
            <p14:sldId id="4880"/>
            <p14:sldId id="4866"/>
            <p14:sldId id="4871"/>
            <p14:sldId id="4881"/>
            <p14:sldId id="4882"/>
            <p14:sldId id="4883"/>
            <p14:sldId id="4884"/>
            <p14:sldId id="4832"/>
            <p14:sldId id="270"/>
            <p14:sldId id="4842"/>
            <p14:sldId id="4845"/>
            <p14:sldId id="4846"/>
            <p14:sldId id="4849"/>
            <p14:sldId id="4856"/>
            <p14:sldId id="4843"/>
            <p14:sldId id="4869"/>
            <p14:sldId id="4870"/>
            <p14:sldId id="4868"/>
            <p14:sldId id="4864"/>
            <p14:sldId id="4678"/>
            <p14:sldId id="472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83BEC22F-BDF6-3543-E530-5D1AC0493320}" name="Porter, Leah (DESE)" initials="LP" userId="S::Leah.Porter@mass.gov::b9a54e66-c459-4d83-a5f0-741f32e5e48b" providerId="AD"/>
  <p188:author id="{7D985033-141B-E2A0-27A1-431F440A3759}" name="Porter, Leah (DESE)" initials="PL" userId="S::leah.porter@mass.gov::b9a54e66-c459-4d83-a5f0-741f32e5e48b"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F0D0A25C-1152-AB87-4A03-191442AE67D4}" name="Daigle, Martha (DESE)" initials="DM" userId="S::martha.s.daigle@mass.gov::30cc7468-3554-4040-b5ec-110ac3e947d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C9186C62-F510-C18A-B9B0-F0C1EA853AFE}" name="Paulin, Amy (DESE)" initials="PA" userId="S::amy.paulin@mass.gov::413fd8f3-7766-456d-8089-880581646c7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41499271-2D33-ED90-2441-AF2210F20A6F}" name="Rastogi-Kelly, Vandana (DESE)" initials="VR" userId="S::Vandana.R.Rastogi-Kelly@mass.gov::04ea3925-efd3-4cb6-91ff-2bb834262727" providerId="AD"/>
  <p188:author id="{34E2AC71-14A6-BAF0-FE8D-5B7FC4B39284}" name="Camacho, Jamie L. (DESE)" initials="" userId="S::Jamie.L.Camacho@mass.gov::21f49f1e-e593-4860-b32e-bdd5656b5338" providerId="AD"/>
  <p188:author id="{21FAD977-5F27-FE7B-1BCD-7C3C1E1C942B}" name="Wall, Lucy (DESE)" initials="WL" userId="S::lucy.a.wall@mass.gov::fa07faa1-2c68-42e2-a6fd-e0361f5ae0cd"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235849C4-A7A7-ECF8-4A34-1050FFF41A09}" name="Devine, Brian J (DESE)" initials="D(" userId="S::brianj.devine@mass.gov::346b85e1-426d-45fd-94c7-16db3526c88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656499E3-BA4D-B45B-EBEF-002C4371244D}" name="Fitzgerald, Patrick G. (DESE)" initials="" userId="S::Patrick.G.Fitzgerald2@mass.gov::53b36a70-9b83-456d-ba86-31a4afdf464c"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9FF"/>
    <a:srgbClr val="F21BA3"/>
    <a:srgbClr val="273E74"/>
    <a:srgbClr val="4948B6"/>
    <a:srgbClr val="000000"/>
    <a:srgbClr val="3647B6"/>
    <a:srgbClr val="8397E7"/>
    <a:srgbClr val="AFCBFD"/>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509D6-175F-1EC8-0D2E-6459BD0EDDA0}" v="8" dt="2025-06-13T13:12:32.473"/>
    <p1510:client id="{31F967B1-E1C1-AB70-953A-AB0CE5B920B0}" v="260" dt="2025-06-12T18:07:38.449"/>
    <p1510:client id="{357BCADA-EA0B-4845-821A-FE064BF52C7C}" v="12" dt="2025-06-12T17:59:05.896"/>
    <p1510:client id="{DA2E0116-BB2D-41AB-B582-1E50D38DFD7B}" v="360" dt="2025-06-13T12:42:15.323"/>
    <p1510:client id="{EE182650-D166-4AB0-BDF9-8E5F8BE809AD}" v="3" dt="2025-06-13T13:23:28.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6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EEAA83D2-067F-4C72-BDA8-1CBDFBF8B572}"/>
    <pc:docChg chg="modSld">
      <pc:chgData name="Hanafin, Bob (DESE)" userId="25a69306-b138-4eaf-8c82-7191c527c81b" providerId="ADAL" clId="{EEAA83D2-067F-4C72-BDA8-1CBDFBF8B572}" dt="2025-06-13T17:49:46.340" v="36" actId="13244"/>
      <pc:docMkLst>
        <pc:docMk/>
      </pc:docMkLst>
      <pc:sldChg chg="modSp mod">
        <pc:chgData name="Hanafin, Bob (DESE)" userId="25a69306-b138-4eaf-8c82-7191c527c81b" providerId="ADAL" clId="{EEAA83D2-067F-4C72-BDA8-1CBDFBF8B572}" dt="2025-06-13T17:49:33.845" v="34" actId="13244"/>
        <pc:sldMkLst>
          <pc:docMk/>
          <pc:sldMk cId="431731135" sldId="270"/>
        </pc:sldMkLst>
        <pc:spChg chg="ord">
          <ac:chgData name="Hanafin, Bob (DESE)" userId="25a69306-b138-4eaf-8c82-7191c527c81b" providerId="ADAL" clId="{EEAA83D2-067F-4C72-BDA8-1CBDFBF8B572}" dt="2025-06-13T17:49:33.845" v="34" actId="13244"/>
          <ac:spMkLst>
            <pc:docMk/>
            <pc:sldMk cId="431731135" sldId="270"/>
            <ac:spMk id="2" creationId="{00000000-0000-0000-0000-000000000000}"/>
          </ac:spMkLst>
        </pc:spChg>
      </pc:sldChg>
      <pc:sldChg chg="modSp mod">
        <pc:chgData name="Hanafin, Bob (DESE)" userId="25a69306-b138-4eaf-8c82-7191c527c81b" providerId="ADAL" clId="{EEAA83D2-067F-4C72-BDA8-1CBDFBF8B572}" dt="2025-06-13T17:43:25.351" v="2" actId="962"/>
        <pc:sldMkLst>
          <pc:docMk/>
          <pc:sldMk cId="1171069195" sldId="4849"/>
        </pc:sldMkLst>
        <pc:picChg chg="mod">
          <ac:chgData name="Hanafin, Bob (DESE)" userId="25a69306-b138-4eaf-8c82-7191c527c81b" providerId="ADAL" clId="{EEAA83D2-067F-4C72-BDA8-1CBDFBF8B572}" dt="2025-06-13T17:43:25.351" v="2" actId="962"/>
          <ac:picMkLst>
            <pc:docMk/>
            <pc:sldMk cId="1171069195" sldId="4849"/>
            <ac:picMk id="4" creationId="{D844BB58-B0F3-1599-B9BB-07C343C51DCB}"/>
          </ac:picMkLst>
        </pc:picChg>
      </pc:sldChg>
      <pc:sldChg chg="modSp mod">
        <pc:chgData name="Hanafin, Bob (DESE)" userId="25a69306-b138-4eaf-8c82-7191c527c81b" providerId="ADAL" clId="{EEAA83D2-067F-4C72-BDA8-1CBDFBF8B572}" dt="2025-06-13T17:49:46.340" v="36" actId="13244"/>
        <pc:sldMkLst>
          <pc:docMk/>
          <pc:sldMk cId="3412697485" sldId="4864"/>
        </pc:sldMkLst>
        <pc:spChg chg="ord">
          <ac:chgData name="Hanafin, Bob (DESE)" userId="25a69306-b138-4eaf-8c82-7191c527c81b" providerId="ADAL" clId="{EEAA83D2-067F-4C72-BDA8-1CBDFBF8B572}" dt="2025-06-13T17:49:46.340" v="36" actId="13244"/>
          <ac:spMkLst>
            <pc:docMk/>
            <pc:sldMk cId="3412697485" sldId="4864"/>
            <ac:spMk id="4" creationId="{6086F91B-3056-4267-10BD-B49AFBD5E41C}"/>
          </ac:spMkLst>
        </pc:spChg>
      </pc:sldChg>
      <pc:sldChg chg="modSp mod">
        <pc:chgData name="Hanafin, Bob (DESE)" userId="25a69306-b138-4eaf-8c82-7191c527c81b" providerId="ADAL" clId="{EEAA83D2-067F-4C72-BDA8-1CBDFBF8B572}" dt="2025-06-13T17:48:51.213" v="27" actId="13244"/>
        <pc:sldMkLst>
          <pc:docMk/>
          <pc:sldMk cId="1418106644" sldId="4866"/>
        </pc:sldMkLst>
        <pc:spChg chg="ord">
          <ac:chgData name="Hanafin, Bob (DESE)" userId="25a69306-b138-4eaf-8c82-7191c527c81b" providerId="ADAL" clId="{EEAA83D2-067F-4C72-BDA8-1CBDFBF8B572}" dt="2025-06-13T17:48:51.213" v="27" actId="13244"/>
          <ac:spMkLst>
            <pc:docMk/>
            <pc:sldMk cId="1418106644" sldId="4866"/>
            <ac:spMk id="3" creationId="{DB04BAD1-B1B3-2EDC-1FD7-706FBDD93DC4}"/>
          </ac:spMkLst>
        </pc:spChg>
      </pc:sldChg>
      <pc:sldChg chg="modSp mod">
        <pc:chgData name="Hanafin, Bob (DESE)" userId="25a69306-b138-4eaf-8c82-7191c527c81b" providerId="ADAL" clId="{EEAA83D2-067F-4C72-BDA8-1CBDFBF8B572}" dt="2025-06-13T17:49:42.157" v="35" actId="13244"/>
        <pc:sldMkLst>
          <pc:docMk/>
          <pc:sldMk cId="1768936263" sldId="4870"/>
        </pc:sldMkLst>
        <pc:spChg chg="ord">
          <ac:chgData name="Hanafin, Bob (DESE)" userId="25a69306-b138-4eaf-8c82-7191c527c81b" providerId="ADAL" clId="{EEAA83D2-067F-4C72-BDA8-1CBDFBF8B572}" dt="2025-06-13T17:49:42.157" v="35" actId="13244"/>
          <ac:spMkLst>
            <pc:docMk/>
            <pc:sldMk cId="1768936263" sldId="4870"/>
            <ac:spMk id="3" creationId="{E11AA7D4-7AE6-7860-2733-8684296D5AD1}"/>
          </ac:spMkLst>
        </pc:spChg>
      </pc:sldChg>
      <pc:sldChg chg="modSp mod">
        <pc:chgData name="Hanafin, Bob (DESE)" userId="25a69306-b138-4eaf-8c82-7191c527c81b" providerId="ADAL" clId="{EEAA83D2-067F-4C72-BDA8-1CBDFBF8B572}" dt="2025-06-13T17:48:54.182" v="28" actId="13244"/>
        <pc:sldMkLst>
          <pc:docMk/>
          <pc:sldMk cId="2591528033" sldId="4871"/>
        </pc:sldMkLst>
        <pc:spChg chg="ord">
          <ac:chgData name="Hanafin, Bob (DESE)" userId="25a69306-b138-4eaf-8c82-7191c527c81b" providerId="ADAL" clId="{EEAA83D2-067F-4C72-BDA8-1CBDFBF8B572}" dt="2025-06-13T17:48:54.182" v="28" actId="13244"/>
          <ac:spMkLst>
            <pc:docMk/>
            <pc:sldMk cId="2591528033" sldId="4871"/>
            <ac:spMk id="3" creationId="{24EEC362-83F3-134E-8BA6-433AE86638C8}"/>
          </ac:spMkLst>
        </pc:spChg>
      </pc:sldChg>
      <pc:sldChg chg="modSp mod">
        <pc:chgData name="Hanafin, Bob (DESE)" userId="25a69306-b138-4eaf-8c82-7191c527c81b" providerId="ADAL" clId="{EEAA83D2-067F-4C72-BDA8-1CBDFBF8B572}" dt="2025-06-13T17:48:16.405" v="24" actId="13244"/>
        <pc:sldMkLst>
          <pc:docMk/>
          <pc:sldMk cId="153973606" sldId="4874"/>
        </pc:sldMkLst>
        <pc:spChg chg="ord">
          <ac:chgData name="Hanafin, Bob (DESE)" userId="25a69306-b138-4eaf-8c82-7191c527c81b" providerId="ADAL" clId="{EEAA83D2-067F-4C72-BDA8-1CBDFBF8B572}" dt="2025-06-13T17:48:16.405" v="24" actId="13244"/>
          <ac:spMkLst>
            <pc:docMk/>
            <pc:sldMk cId="153973606" sldId="4874"/>
            <ac:spMk id="3" creationId="{A184A274-2451-E1DD-1F12-99FEBBB73464}"/>
          </ac:spMkLst>
        </pc:spChg>
      </pc:sldChg>
      <pc:sldChg chg="modSp mod">
        <pc:chgData name="Hanafin, Bob (DESE)" userId="25a69306-b138-4eaf-8c82-7191c527c81b" providerId="ADAL" clId="{EEAA83D2-067F-4C72-BDA8-1CBDFBF8B572}" dt="2025-06-13T17:48:36.389" v="26" actId="13244"/>
        <pc:sldMkLst>
          <pc:docMk/>
          <pc:sldMk cId="2162488745" sldId="4880"/>
        </pc:sldMkLst>
        <pc:spChg chg="ord">
          <ac:chgData name="Hanafin, Bob (DESE)" userId="25a69306-b138-4eaf-8c82-7191c527c81b" providerId="ADAL" clId="{EEAA83D2-067F-4C72-BDA8-1CBDFBF8B572}" dt="2025-06-13T17:48:36.389" v="26" actId="13244"/>
          <ac:spMkLst>
            <pc:docMk/>
            <pc:sldMk cId="2162488745" sldId="4880"/>
            <ac:spMk id="4" creationId="{D45FCCB1-B672-5C74-A2F0-7657E665158B}"/>
          </ac:spMkLst>
        </pc:spChg>
        <pc:spChg chg="ord">
          <ac:chgData name="Hanafin, Bob (DESE)" userId="25a69306-b138-4eaf-8c82-7191c527c81b" providerId="ADAL" clId="{EEAA83D2-067F-4C72-BDA8-1CBDFBF8B572}" dt="2025-06-13T17:48:31.109" v="25" actId="13244"/>
          <ac:spMkLst>
            <pc:docMk/>
            <pc:sldMk cId="2162488745" sldId="4880"/>
            <ac:spMk id="6" creationId="{64AEC0BB-2B2E-14BB-75E5-BC2D5624904C}"/>
          </ac:spMkLst>
        </pc:spChg>
      </pc:sldChg>
      <pc:sldChg chg="modSp mod">
        <pc:chgData name="Hanafin, Bob (DESE)" userId="25a69306-b138-4eaf-8c82-7191c527c81b" providerId="ADAL" clId="{EEAA83D2-067F-4C72-BDA8-1CBDFBF8B572}" dt="2025-06-13T17:49:09.348" v="30" actId="13244"/>
        <pc:sldMkLst>
          <pc:docMk/>
          <pc:sldMk cId="3422473657" sldId="4881"/>
        </pc:sldMkLst>
        <pc:spChg chg="ord">
          <ac:chgData name="Hanafin, Bob (DESE)" userId="25a69306-b138-4eaf-8c82-7191c527c81b" providerId="ADAL" clId="{EEAA83D2-067F-4C72-BDA8-1CBDFBF8B572}" dt="2025-06-13T17:49:09.348" v="30" actId="13244"/>
          <ac:spMkLst>
            <pc:docMk/>
            <pc:sldMk cId="3422473657" sldId="4881"/>
            <ac:spMk id="2" creationId="{45163450-E1EB-7DF8-CD35-8EE11CA9183E}"/>
          </ac:spMkLst>
        </pc:spChg>
        <pc:spChg chg="ord">
          <ac:chgData name="Hanafin, Bob (DESE)" userId="25a69306-b138-4eaf-8c82-7191c527c81b" providerId="ADAL" clId="{EEAA83D2-067F-4C72-BDA8-1CBDFBF8B572}" dt="2025-06-13T17:49:03.725" v="29" actId="13244"/>
          <ac:spMkLst>
            <pc:docMk/>
            <pc:sldMk cId="3422473657" sldId="4881"/>
            <ac:spMk id="3" creationId="{C61D9BFD-8214-7806-B17B-779B18556041}"/>
          </ac:spMkLst>
        </pc:spChg>
      </pc:sldChg>
      <pc:sldChg chg="modSp mod">
        <pc:chgData name="Hanafin, Bob (DESE)" userId="25a69306-b138-4eaf-8c82-7191c527c81b" providerId="ADAL" clId="{EEAA83D2-067F-4C72-BDA8-1CBDFBF8B572}" dt="2025-06-13T17:49:22.003" v="31" actId="13244"/>
        <pc:sldMkLst>
          <pc:docMk/>
          <pc:sldMk cId="1647077831" sldId="4882"/>
        </pc:sldMkLst>
        <pc:spChg chg="ord">
          <ac:chgData name="Hanafin, Bob (DESE)" userId="25a69306-b138-4eaf-8c82-7191c527c81b" providerId="ADAL" clId="{EEAA83D2-067F-4C72-BDA8-1CBDFBF8B572}" dt="2025-06-13T17:49:22.003" v="31" actId="13244"/>
          <ac:spMkLst>
            <pc:docMk/>
            <pc:sldMk cId="1647077831" sldId="4882"/>
            <ac:spMk id="3" creationId="{9DCBDFDE-4842-2304-A432-2B391D7A73E6}"/>
          </ac:spMkLst>
        </pc:spChg>
      </pc:sldChg>
      <pc:sldChg chg="modSp mod">
        <pc:chgData name="Hanafin, Bob (DESE)" userId="25a69306-b138-4eaf-8c82-7191c527c81b" providerId="ADAL" clId="{EEAA83D2-067F-4C72-BDA8-1CBDFBF8B572}" dt="2025-06-13T17:49:24.485" v="32" actId="13244"/>
        <pc:sldMkLst>
          <pc:docMk/>
          <pc:sldMk cId="3806052301" sldId="4883"/>
        </pc:sldMkLst>
        <pc:spChg chg="ord">
          <ac:chgData name="Hanafin, Bob (DESE)" userId="25a69306-b138-4eaf-8c82-7191c527c81b" providerId="ADAL" clId="{EEAA83D2-067F-4C72-BDA8-1CBDFBF8B572}" dt="2025-06-13T17:49:24.485" v="32" actId="13244"/>
          <ac:spMkLst>
            <pc:docMk/>
            <pc:sldMk cId="3806052301" sldId="4883"/>
            <ac:spMk id="3" creationId="{DDB88650-7515-1760-719D-B9BF1238484B}"/>
          </ac:spMkLst>
        </pc:spChg>
      </pc:sldChg>
      <pc:sldChg chg="modSp mod">
        <pc:chgData name="Hanafin, Bob (DESE)" userId="25a69306-b138-4eaf-8c82-7191c527c81b" providerId="ADAL" clId="{EEAA83D2-067F-4C72-BDA8-1CBDFBF8B572}" dt="2025-06-13T17:49:29.725" v="33" actId="13244"/>
        <pc:sldMkLst>
          <pc:docMk/>
          <pc:sldMk cId="1455882835" sldId="4884"/>
        </pc:sldMkLst>
        <pc:spChg chg="ord">
          <ac:chgData name="Hanafin, Bob (DESE)" userId="25a69306-b138-4eaf-8c82-7191c527c81b" providerId="ADAL" clId="{EEAA83D2-067F-4C72-BDA8-1CBDFBF8B572}" dt="2025-06-13T17:49:29.725" v="33" actId="13244"/>
          <ac:spMkLst>
            <pc:docMk/>
            <pc:sldMk cId="1455882835" sldId="4884"/>
            <ac:spMk id="3" creationId="{4F84BE90-8651-1EA2-DE20-F36118DB063B}"/>
          </ac:spMkLst>
        </pc:spChg>
      </pc:sldChg>
      <pc:sldChg chg="modSp mod">
        <pc:chgData name="Hanafin, Bob (DESE)" userId="25a69306-b138-4eaf-8c82-7191c527c81b" providerId="ADAL" clId="{EEAA83D2-067F-4C72-BDA8-1CBDFBF8B572}" dt="2025-06-13T17:42:11.701" v="0" actId="207"/>
        <pc:sldMkLst>
          <pc:docMk/>
          <pc:sldMk cId="1837443784" sldId="4902"/>
        </pc:sldMkLst>
        <pc:graphicFrameChg chg="modGraphic">
          <ac:chgData name="Hanafin, Bob (DESE)" userId="25a69306-b138-4eaf-8c82-7191c527c81b" providerId="ADAL" clId="{EEAA83D2-067F-4C72-BDA8-1CBDFBF8B572}" dt="2025-06-13T17:42:11.701" v="0" actId="207"/>
          <ac:graphicFrameMkLst>
            <pc:docMk/>
            <pc:sldMk cId="1837443784" sldId="4902"/>
            <ac:graphicFrameMk id="3" creationId="{49F1DC76-44CA-755D-253F-BFB6A2362E42}"/>
          </ac:graphicFrameMkLst>
        </pc:graphicFrameChg>
      </pc:sldChg>
      <pc:sldChg chg="modSp mod">
        <pc:chgData name="Hanafin, Bob (DESE)" userId="25a69306-b138-4eaf-8c82-7191c527c81b" providerId="ADAL" clId="{EEAA83D2-067F-4C72-BDA8-1CBDFBF8B572}" dt="2025-06-13T17:44:21.847" v="3" actId="20577"/>
        <pc:sldMkLst>
          <pc:docMk/>
          <pc:sldMk cId="3404402473" sldId="4905"/>
        </pc:sldMkLst>
        <pc:spChg chg="mod">
          <ac:chgData name="Hanafin, Bob (DESE)" userId="25a69306-b138-4eaf-8c82-7191c527c81b" providerId="ADAL" clId="{EEAA83D2-067F-4C72-BDA8-1CBDFBF8B572}" dt="2025-06-13T17:44:21.847" v="3" actId="20577"/>
          <ac:spMkLst>
            <pc:docMk/>
            <pc:sldMk cId="3404402473" sldId="4905"/>
            <ac:spMk id="3" creationId="{337A353D-E62E-603B-3AA4-C7999B18A207}"/>
          </ac:spMkLst>
        </pc:spChg>
      </pc:sldChg>
      <pc:sldChg chg="modSp mod">
        <pc:chgData name="Hanafin, Bob (DESE)" userId="25a69306-b138-4eaf-8c82-7191c527c81b" providerId="ADAL" clId="{EEAA83D2-067F-4C72-BDA8-1CBDFBF8B572}" dt="2025-06-13T17:47:35.708" v="19" actId="13244"/>
        <pc:sldMkLst>
          <pc:docMk/>
          <pc:sldMk cId="1642721469" sldId="4909"/>
        </pc:sldMkLst>
        <pc:spChg chg="ord">
          <ac:chgData name="Hanafin, Bob (DESE)" userId="25a69306-b138-4eaf-8c82-7191c527c81b" providerId="ADAL" clId="{EEAA83D2-067F-4C72-BDA8-1CBDFBF8B572}" dt="2025-06-13T17:46:58.308" v="14" actId="13244"/>
          <ac:spMkLst>
            <pc:docMk/>
            <pc:sldMk cId="1642721469" sldId="4909"/>
            <ac:spMk id="7" creationId="{F8DA99F3-7475-9B9E-E9E6-9C020A97E21D}"/>
          </ac:spMkLst>
        </pc:spChg>
        <pc:spChg chg="ord">
          <ac:chgData name="Hanafin, Bob (DESE)" userId="25a69306-b138-4eaf-8c82-7191c527c81b" providerId="ADAL" clId="{EEAA83D2-067F-4C72-BDA8-1CBDFBF8B572}" dt="2025-06-13T17:47:10.492" v="16" actId="13244"/>
          <ac:spMkLst>
            <pc:docMk/>
            <pc:sldMk cId="1642721469" sldId="4909"/>
            <ac:spMk id="9" creationId="{13D2EB2B-F200-A381-5200-B9FF3080D345}"/>
          </ac:spMkLst>
        </pc:spChg>
        <pc:spChg chg="ord">
          <ac:chgData name="Hanafin, Bob (DESE)" userId="25a69306-b138-4eaf-8c82-7191c527c81b" providerId="ADAL" clId="{EEAA83D2-067F-4C72-BDA8-1CBDFBF8B572}" dt="2025-06-13T17:47:35.708" v="19" actId="13244"/>
          <ac:spMkLst>
            <pc:docMk/>
            <pc:sldMk cId="1642721469" sldId="4909"/>
            <ac:spMk id="13" creationId="{F0284C4A-A3DC-0260-F2BC-3E7F6A9F1D31}"/>
          </ac:spMkLst>
        </pc:spChg>
        <pc:spChg chg="ord">
          <ac:chgData name="Hanafin, Bob (DESE)" userId="25a69306-b138-4eaf-8c82-7191c527c81b" providerId="ADAL" clId="{EEAA83D2-067F-4C72-BDA8-1CBDFBF8B572}" dt="2025-06-13T17:47:03.820" v="15" actId="13244"/>
          <ac:spMkLst>
            <pc:docMk/>
            <pc:sldMk cId="1642721469" sldId="4909"/>
            <ac:spMk id="18" creationId="{A2AD97C2-3C63-FE3B-027E-DB2CE01810EE}"/>
          </ac:spMkLst>
        </pc:spChg>
      </pc:sldChg>
      <pc:sldChg chg="modSp mod">
        <pc:chgData name="Hanafin, Bob (DESE)" userId="25a69306-b138-4eaf-8c82-7191c527c81b" providerId="ADAL" clId="{EEAA83D2-067F-4C72-BDA8-1CBDFBF8B572}" dt="2025-06-13T17:45:16.651" v="7" actId="13244"/>
        <pc:sldMkLst>
          <pc:docMk/>
          <pc:sldMk cId="3114446445" sldId="4910"/>
        </pc:sldMkLst>
        <pc:spChg chg="ord">
          <ac:chgData name="Hanafin, Bob (DESE)" userId="25a69306-b138-4eaf-8c82-7191c527c81b" providerId="ADAL" clId="{EEAA83D2-067F-4C72-BDA8-1CBDFBF8B572}" dt="2025-06-13T17:45:09.581" v="6" actId="13244"/>
          <ac:spMkLst>
            <pc:docMk/>
            <pc:sldMk cId="3114446445" sldId="4910"/>
            <ac:spMk id="7" creationId="{D4F09ED7-AA72-E2A8-AA68-CC67ED1EE58A}"/>
          </ac:spMkLst>
        </pc:spChg>
        <pc:spChg chg="ord">
          <ac:chgData name="Hanafin, Bob (DESE)" userId="25a69306-b138-4eaf-8c82-7191c527c81b" providerId="ADAL" clId="{EEAA83D2-067F-4C72-BDA8-1CBDFBF8B572}" dt="2025-06-13T17:44:51.413" v="4" actId="13244"/>
          <ac:spMkLst>
            <pc:docMk/>
            <pc:sldMk cId="3114446445" sldId="4910"/>
            <ac:spMk id="9" creationId="{96B8D7EC-506A-6720-CCAC-F89E649C65DF}"/>
          </ac:spMkLst>
        </pc:spChg>
        <pc:spChg chg="ord">
          <ac:chgData name="Hanafin, Bob (DESE)" userId="25a69306-b138-4eaf-8c82-7191c527c81b" providerId="ADAL" clId="{EEAA83D2-067F-4C72-BDA8-1CBDFBF8B572}" dt="2025-06-13T17:44:56.005" v="5" actId="13244"/>
          <ac:spMkLst>
            <pc:docMk/>
            <pc:sldMk cId="3114446445" sldId="4910"/>
            <ac:spMk id="13" creationId="{E7C0FB53-639D-0B75-DFD8-9D1288558266}"/>
          </ac:spMkLst>
        </pc:spChg>
        <pc:spChg chg="ord">
          <ac:chgData name="Hanafin, Bob (DESE)" userId="25a69306-b138-4eaf-8c82-7191c527c81b" providerId="ADAL" clId="{EEAA83D2-067F-4C72-BDA8-1CBDFBF8B572}" dt="2025-06-13T17:45:16.651" v="7" actId="13244"/>
          <ac:spMkLst>
            <pc:docMk/>
            <pc:sldMk cId="3114446445" sldId="4910"/>
            <ac:spMk id="18" creationId="{B063B14D-08EE-04C2-EB01-C1FB8AE5C4A9}"/>
          </ac:spMkLst>
        </pc:spChg>
      </pc:sldChg>
      <pc:sldChg chg="modSp mod">
        <pc:chgData name="Hanafin, Bob (DESE)" userId="25a69306-b138-4eaf-8c82-7191c527c81b" providerId="ADAL" clId="{EEAA83D2-067F-4C72-BDA8-1CBDFBF8B572}" dt="2025-06-13T17:46:41.964" v="13" actId="13244"/>
        <pc:sldMkLst>
          <pc:docMk/>
          <pc:sldMk cId="2095060548" sldId="4911"/>
        </pc:sldMkLst>
        <pc:spChg chg="ord">
          <ac:chgData name="Hanafin, Bob (DESE)" userId="25a69306-b138-4eaf-8c82-7191c527c81b" providerId="ADAL" clId="{EEAA83D2-067F-4C72-BDA8-1CBDFBF8B572}" dt="2025-06-13T17:46:41.964" v="13" actId="13244"/>
          <ac:spMkLst>
            <pc:docMk/>
            <pc:sldMk cId="2095060548" sldId="4911"/>
            <ac:spMk id="2" creationId="{025DE028-BF4E-920C-A42A-107A33B9169E}"/>
          </ac:spMkLst>
        </pc:spChg>
        <pc:spChg chg="ord">
          <ac:chgData name="Hanafin, Bob (DESE)" userId="25a69306-b138-4eaf-8c82-7191c527c81b" providerId="ADAL" clId="{EEAA83D2-067F-4C72-BDA8-1CBDFBF8B572}" dt="2025-06-13T17:45:45.445" v="8" actId="13244"/>
          <ac:spMkLst>
            <pc:docMk/>
            <pc:sldMk cId="2095060548" sldId="4911"/>
            <ac:spMk id="7" creationId="{8CF83326-A690-810E-F0D0-1E24B3B0317A}"/>
          </ac:spMkLst>
        </pc:spChg>
        <pc:spChg chg="ord">
          <ac:chgData name="Hanafin, Bob (DESE)" userId="25a69306-b138-4eaf-8c82-7191c527c81b" providerId="ADAL" clId="{EEAA83D2-067F-4C72-BDA8-1CBDFBF8B572}" dt="2025-06-13T17:46:12.885" v="10" actId="13244"/>
          <ac:spMkLst>
            <pc:docMk/>
            <pc:sldMk cId="2095060548" sldId="4911"/>
            <ac:spMk id="9" creationId="{DA825DBA-A2F0-77AD-B1B7-C3B62DADE653}"/>
          </ac:spMkLst>
        </pc:spChg>
        <pc:spChg chg="ord">
          <ac:chgData name="Hanafin, Bob (DESE)" userId="25a69306-b138-4eaf-8c82-7191c527c81b" providerId="ADAL" clId="{EEAA83D2-067F-4C72-BDA8-1CBDFBF8B572}" dt="2025-06-13T17:46:25.453" v="12"/>
          <ac:spMkLst>
            <pc:docMk/>
            <pc:sldMk cId="2095060548" sldId="4911"/>
            <ac:spMk id="13" creationId="{3BDF3BC3-989D-A3B6-DE5A-EC99DC7CDF88}"/>
          </ac:spMkLst>
        </pc:spChg>
        <pc:spChg chg="ord">
          <ac:chgData name="Hanafin, Bob (DESE)" userId="25a69306-b138-4eaf-8c82-7191c527c81b" providerId="ADAL" clId="{EEAA83D2-067F-4C72-BDA8-1CBDFBF8B572}" dt="2025-06-13T17:45:59.987" v="9" actId="13244"/>
          <ac:spMkLst>
            <pc:docMk/>
            <pc:sldMk cId="2095060548" sldId="4911"/>
            <ac:spMk id="18" creationId="{184F13CB-3FD3-13D4-1C63-0C7411EE0E7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1C7E7589-B3F2-4931-912E-D3BC0368C732}">
      <dgm:prSet phldr="0"/>
      <dgm:spPr/>
      <dgm:t>
        <a:bodyPr/>
        <a:lstStyle/>
        <a:p>
          <a:r>
            <a:rPr lang="en-US"/>
            <a:t>New IEP Updates</a:t>
          </a:r>
        </a:p>
      </dgm:t>
    </dgm:pt>
    <dgm:pt modelId="{A13F816F-40C0-4755-A3C1-1618187FDB05}" type="parTrans" cxnId="{413B5A16-2A1F-4AF5-96D7-676AA145A24B}">
      <dgm:prSet/>
      <dgm:spPr/>
      <dgm:t>
        <a:bodyPr/>
        <a:lstStyle/>
        <a:p>
          <a:endParaRPr lang="en-US"/>
        </a:p>
      </dgm:t>
    </dgm:pt>
    <dgm:pt modelId="{C5D110A4-9D36-4C56-972D-324382897B74}" type="sibTrans" cxnId="{413B5A16-2A1F-4AF5-96D7-676AA145A24B}">
      <dgm:prSet/>
      <dgm:spPr/>
      <dgm:t>
        <a:bodyPr/>
        <a:lstStyle/>
        <a:p>
          <a:endParaRPr lang="en-US"/>
        </a:p>
      </dgm:t>
    </dgm:pt>
    <dgm:pt modelId="{3CE81147-C0B4-4807-8393-6FC320A62FBC}">
      <dgm:prSet phldr="0"/>
      <dgm:spPr/>
      <dgm:t>
        <a:bodyPr/>
        <a:lstStyle/>
        <a:p>
          <a:r>
            <a:rPr lang="en-US"/>
            <a:t>Planning for Summer and Next School Year</a:t>
          </a:r>
        </a:p>
      </dgm:t>
    </dgm:pt>
    <dgm:pt modelId="{28C4F5F8-37FC-40D7-ABD0-454F4014D52A}" type="parTrans" cxnId="{AADAAE8F-D83C-4B81-AC31-ED511F504844}">
      <dgm:prSet/>
      <dgm:spPr/>
      <dgm:t>
        <a:bodyPr/>
        <a:lstStyle/>
        <a:p>
          <a:endParaRPr lang="en-US"/>
        </a:p>
      </dgm:t>
    </dgm:pt>
    <dgm:pt modelId="{F66DAF44-91F2-4EAD-A941-0DA11AAEFB7E}" type="sibTrans" cxnId="{AADAAE8F-D83C-4B81-AC31-ED511F504844}">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4"/>
      <dgm:spPr/>
    </dgm:pt>
    <dgm:pt modelId="{09C76DB4-26EA-403D-8805-2312DAE07640}" type="pres">
      <dgm:prSet presAssocID="{984F9598-5B26-4FFF-9783-2D390CDC3634}" presName="parentText" presStyleLbl="node1" presStyleIdx="0" presStyleCnt="4">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4">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4"/>
      <dgm:spPr/>
    </dgm:pt>
    <dgm:pt modelId="{4AF032F1-9066-44F8-86CC-6912588B7795}" type="pres">
      <dgm:prSet presAssocID="{DA73273F-C3CE-46E8-9EA3-07055CDEB75E}" presName="parentText" presStyleLbl="node1" presStyleIdx="1" presStyleCnt="4">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4">
        <dgm:presLayoutVars>
          <dgm:bulletEnabled val="1"/>
        </dgm:presLayoutVars>
      </dgm:prSet>
      <dgm:spPr/>
    </dgm:pt>
    <dgm:pt modelId="{58DC9468-3709-451C-8834-0FECFEE35FAB}" type="pres">
      <dgm:prSet presAssocID="{ED8E45AF-C5D9-4828-9DCE-215B6848FA9C}" presName="spaceBetweenRectangles" presStyleCnt="0"/>
      <dgm:spPr/>
    </dgm:pt>
    <dgm:pt modelId="{5C8BAD44-5519-4E47-A911-D07A69BD86A0}" type="pres">
      <dgm:prSet presAssocID="{1C7E7589-B3F2-4931-912E-D3BC0368C732}" presName="parentLin" presStyleCnt="0"/>
      <dgm:spPr/>
    </dgm:pt>
    <dgm:pt modelId="{613EFAE6-B2AB-4F99-B7E9-91362D044519}" type="pres">
      <dgm:prSet presAssocID="{1C7E7589-B3F2-4931-912E-D3BC0368C732}" presName="parentLeftMargin" presStyleLbl="node1" presStyleIdx="1" presStyleCnt="4"/>
      <dgm:spPr/>
    </dgm:pt>
    <dgm:pt modelId="{E7AE1F63-617C-4648-B6B3-1300A0AE5FF8}" type="pres">
      <dgm:prSet presAssocID="{1C7E7589-B3F2-4931-912E-D3BC0368C732}" presName="parentText" presStyleLbl="node1" presStyleIdx="2" presStyleCnt="4">
        <dgm:presLayoutVars>
          <dgm:chMax val="0"/>
          <dgm:bulletEnabled val="1"/>
        </dgm:presLayoutVars>
      </dgm:prSet>
      <dgm:spPr/>
    </dgm:pt>
    <dgm:pt modelId="{9AA1006B-0285-4637-83D9-0FD56BF82D99}" type="pres">
      <dgm:prSet presAssocID="{1C7E7589-B3F2-4931-912E-D3BC0368C732}" presName="negativeSpace" presStyleCnt="0"/>
      <dgm:spPr/>
    </dgm:pt>
    <dgm:pt modelId="{A5931CD6-30F7-4A07-B038-F36AEE140F81}" type="pres">
      <dgm:prSet presAssocID="{1C7E7589-B3F2-4931-912E-D3BC0368C732}" presName="childText" presStyleLbl="conFgAcc1" presStyleIdx="2" presStyleCnt="4">
        <dgm:presLayoutVars>
          <dgm:bulletEnabled val="1"/>
        </dgm:presLayoutVars>
      </dgm:prSet>
      <dgm:spPr/>
    </dgm:pt>
    <dgm:pt modelId="{ED401073-D61F-4B31-9898-C00ACBC3955C}" type="pres">
      <dgm:prSet presAssocID="{C5D110A4-9D36-4C56-972D-324382897B74}" presName="spaceBetweenRectangles" presStyleCnt="0"/>
      <dgm:spPr/>
    </dgm:pt>
    <dgm:pt modelId="{793DD6DF-EEF7-4D8C-ACDB-93959AF18162}" type="pres">
      <dgm:prSet presAssocID="{3CE81147-C0B4-4807-8393-6FC320A62FBC}" presName="parentLin" presStyleCnt="0"/>
      <dgm:spPr/>
    </dgm:pt>
    <dgm:pt modelId="{E718AD71-F22C-43B0-8995-695061406466}" type="pres">
      <dgm:prSet presAssocID="{3CE81147-C0B4-4807-8393-6FC320A62FBC}" presName="parentLeftMargin" presStyleLbl="node1" presStyleIdx="2" presStyleCnt="4"/>
      <dgm:spPr/>
    </dgm:pt>
    <dgm:pt modelId="{97D24110-0439-4C9B-BF03-3052D821D3A9}" type="pres">
      <dgm:prSet presAssocID="{3CE81147-C0B4-4807-8393-6FC320A62FBC}" presName="parentText" presStyleLbl="node1" presStyleIdx="3" presStyleCnt="4">
        <dgm:presLayoutVars>
          <dgm:chMax val="0"/>
          <dgm:bulletEnabled val="1"/>
        </dgm:presLayoutVars>
      </dgm:prSet>
      <dgm:spPr/>
    </dgm:pt>
    <dgm:pt modelId="{FF2E1AD4-AA54-4756-872E-5CF5513FF0CE}" type="pres">
      <dgm:prSet presAssocID="{3CE81147-C0B4-4807-8393-6FC320A62FBC}" presName="negativeSpace" presStyleCnt="0"/>
      <dgm:spPr/>
    </dgm:pt>
    <dgm:pt modelId="{00661ED4-875B-42AD-9462-1A18E92926E8}" type="pres">
      <dgm:prSet presAssocID="{3CE81147-C0B4-4807-8393-6FC320A62FBC}" presName="childText" presStyleLbl="conFgAcc1" presStyleIdx="3" presStyleCnt="4">
        <dgm:presLayoutVars>
          <dgm:bulletEnabled val="1"/>
        </dgm:presLayoutVars>
      </dgm:prSet>
      <dgm:spPr/>
    </dgm:pt>
  </dgm:ptLst>
  <dgm:cxnLst>
    <dgm:cxn modelId="{413B5A16-2A1F-4AF5-96D7-676AA145A24B}" srcId="{BB5B50E8-4BBC-437E-841D-073BB40D70A9}" destId="{1C7E7589-B3F2-4931-912E-D3BC0368C732}" srcOrd="2" destOrd="0" parTransId="{A13F816F-40C0-4755-A3C1-1618187FDB05}" sibTransId="{C5D110A4-9D36-4C56-972D-324382897B74}"/>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0E86E848-C9AD-40A2-8A1E-4572C5C74080}" type="presOf" srcId="{1C7E7589-B3F2-4931-912E-D3BC0368C732}" destId="{613EFAE6-B2AB-4F99-B7E9-91362D044519}"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45460054-5DB2-4CC4-AB17-F69BDA7F322D}" type="presOf" srcId="{3CE81147-C0B4-4807-8393-6FC320A62FBC}" destId="{E718AD71-F22C-43B0-8995-695061406466}" srcOrd="0" destOrd="0" presId="urn:microsoft.com/office/officeart/2005/8/layout/list1"/>
    <dgm:cxn modelId="{A8609E76-A8AA-4A35-900B-AF8849B8011C}" type="presOf" srcId="{BB5B50E8-4BBC-437E-841D-073BB40D70A9}" destId="{DA69F6F1-4960-498A-AD25-085078C7C016}" srcOrd="0" destOrd="0" presId="urn:microsoft.com/office/officeart/2005/8/layout/list1"/>
    <dgm:cxn modelId="{A282E982-2776-43E7-8A66-0E14791036ED}" type="presOf" srcId="{1C7E7589-B3F2-4931-912E-D3BC0368C732}" destId="{E7AE1F63-617C-4648-B6B3-1300A0AE5FF8}" srcOrd="1"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AADAAE8F-D83C-4B81-AC31-ED511F504844}" srcId="{BB5B50E8-4BBC-437E-841D-073BB40D70A9}" destId="{3CE81147-C0B4-4807-8393-6FC320A62FBC}" srcOrd="3" destOrd="0" parTransId="{28C4F5F8-37FC-40D7-ABD0-454F4014D52A}" sibTransId="{F66DAF44-91F2-4EAD-A941-0DA11AAEFB7E}"/>
    <dgm:cxn modelId="{076D87CB-B6E9-4608-A452-8340710FF2F4}" srcId="{BB5B50E8-4BBC-437E-841D-073BB40D70A9}" destId="{DA73273F-C3CE-46E8-9EA3-07055CDEB75E}" srcOrd="1" destOrd="0" parTransId="{57F1B9E4-D397-4BD6-8ACF-3529E7EB5435}" sibTransId="{ED8E45AF-C5D9-4828-9DCE-215B6848FA9C}"/>
    <dgm:cxn modelId="{F39BF1DF-FAA3-4609-8340-AF075183D312}" type="presOf" srcId="{3CE81147-C0B4-4807-8393-6FC320A62FBC}" destId="{97D24110-0439-4C9B-BF03-3052D821D3A9}" srcOrd="1"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9E06FA6E-8A0D-4381-8756-9437B87C693C}" type="presParOf" srcId="{DA69F6F1-4960-498A-AD25-085078C7C016}" destId="{58DC9468-3709-451C-8834-0FECFEE35FAB}" srcOrd="7" destOrd="0" presId="urn:microsoft.com/office/officeart/2005/8/layout/list1"/>
    <dgm:cxn modelId="{BB39C462-97E5-48A0-BE97-BF469CB06078}" type="presParOf" srcId="{DA69F6F1-4960-498A-AD25-085078C7C016}" destId="{5C8BAD44-5519-4E47-A911-D07A69BD86A0}" srcOrd="8" destOrd="0" presId="urn:microsoft.com/office/officeart/2005/8/layout/list1"/>
    <dgm:cxn modelId="{FE4D7168-1119-42C1-B38E-42BB6C6EE8BE}" type="presParOf" srcId="{5C8BAD44-5519-4E47-A911-D07A69BD86A0}" destId="{613EFAE6-B2AB-4F99-B7E9-91362D044519}" srcOrd="0" destOrd="0" presId="urn:microsoft.com/office/officeart/2005/8/layout/list1"/>
    <dgm:cxn modelId="{D6E0D5DB-0664-4E4A-919F-81F714E9ACAA}" type="presParOf" srcId="{5C8BAD44-5519-4E47-A911-D07A69BD86A0}" destId="{E7AE1F63-617C-4648-B6B3-1300A0AE5FF8}" srcOrd="1" destOrd="0" presId="urn:microsoft.com/office/officeart/2005/8/layout/list1"/>
    <dgm:cxn modelId="{FFAB5BA2-0752-4017-8601-29B851CFFF8C}" type="presParOf" srcId="{DA69F6F1-4960-498A-AD25-085078C7C016}" destId="{9AA1006B-0285-4637-83D9-0FD56BF82D99}" srcOrd="9" destOrd="0" presId="urn:microsoft.com/office/officeart/2005/8/layout/list1"/>
    <dgm:cxn modelId="{E1121F0B-2A3B-4E5A-865F-858569B0529D}" type="presParOf" srcId="{DA69F6F1-4960-498A-AD25-085078C7C016}" destId="{A5931CD6-30F7-4A07-B038-F36AEE140F81}" srcOrd="10" destOrd="0" presId="urn:microsoft.com/office/officeart/2005/8/layout/list1"/>
    <dgm:cxn modelId="{C36EC5E2-D75E-480C-8496-2353B815C948}" type="presParOf" srcId="{DA69F6F1-4960-498A-AD25-085078C7C016}" destId="{ED401073-D61F-4B31-9898-C00ACBC3955C}" srcOrd="11" destOrd="0" presId="urn:microsoft.com/office/officeart/2005/8/layout/list1"/>
    <dgm:cxn modelId="{982404E0-2036-4708-B393-F796B1425157}" type="presParOf" srcId="{DA69F6F1-4960-498A-AD25-085078C7C016}" destId="{793DD6DF-EEF7-4D8C-ACDB-93959AF18162}" srcOrd="12" destOrd="0" presId="urn:microsoft.com/office/officeart/2005/8/layout/list1"/>
    <dgm:cxn modelId="{1DA2B8A1-15EF-4DB0-88D1-B29642D37C82}" type="presParOf" srcId="{793DD6DF-EEF7-4D8C-ACDB-93959AF18162}" destId="{E718AD71-F22C-43B0-8995-695061406466}" srcOrd="0" destOrd="0" presId="urn:microsoft.com/office/officeart/2005/8/layout/list1"/>
    <dgm:cxn modelId="{E7288A85-F6B5-4D42-8A21-7DB81B7D6B77}" type="presParOf" srcId="{793DD6DF-EEF7-4D8C-ACDB-93959AF18162}" destId="{97D24110-0439-4C9B-BF03-3052D821D3A9}" srcOrd="1" destOrd="0" presId="urn:microsoft.com/office/officeart/2005/8/layout/list1"/>
    <dgm:cxn modelId="{4AC3DBED-FAD1-4910-9441-FFAA5EF8A789}" type="presParOf" srcId="{DA69F6F1-4960-498A-AD25-085078C7C016}" destId="{FF2E1AD4-AA54-4756-872E-5CF5513FF0CE}" srcOrd="13" destOrd="0" presId="urn:microsoft.com/office/officeart/2005/8/layout/list1"/>
    <dgm:cxn modelId="{2538C21C-F806-4A3A-95C5-CB6BB4C2A553}" type="presParOf" srcId="{DA69F6F1-4960-498A-AD25-085078C7C016}" destId="{00661ED4-875B-42AD-9462-1A18E92926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A96AE-D315-48B6-B062-58AD9C3ADD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506258A-C1C1-4DA7-93A0-F0EA1E1C4A85}">
      <dgm:prSet/>
      <dgm:spPr/>
      <dgm:t>
        <a:bodyPr/>
        <a:lstStyle/>
        <a:p>
          <a:r>
            <a:rPr lang="en-US" b="1">
              <a:solidFill>
                <a:schemeClr val="tx1"/>
              </a:solidFill>
            </a:rPr>
            <a:t>When To Refer to DMH</a:t>
          </a:r>
          <a:endParaRPr lang="en-US">
            <a:solidFill>
              <a:schemeClr val="tx1"/>
            </a:solidFill>
          </a:endParaRPr>
        </a:p>
      </dgm:t>
    </dgm:pt>
    <dgm:pt modelId="{14218A52-3A8D-454A-A4C7-28B1A5C17CFA}" type="parTrans" cxnId="{03FF3732-7DD4-4620-8E7E-235032A546B2}">
      <dgm:prSet/>
      <dgm:spPr/>
      <dgm:t>
        <a:bodyPr/>
        <a:lstStyle/>
        <a:p>
          <a:endParaRPr lang="en-US">
            <a:solidFill>
              <a:schemeClr val="tx1"/>
            </a:solidFill>
          </a:endParaRPr>
        </a:p>
      </dgm:t>
    </dgm:pt>
    <dgm:pt modelId="{1C2BB5AA-3105-48AE-AC21-EF14B8EB1C58}" type="sibTrans" cxnId="{03FF3732-7DD4-4620-8E7E-235032A546B2}">
      <dgm:prSet/>
      <dgm:spPr/>
      <dgm:t>
        <a:bodyPr/>
        <a:lstStyle/>
        <a:p>
          <a:endParaRPr lang="en-US">
            <a:solidFill>
              <a:schemeClr val="tx1"/>
            </a:solidFill>
          </a:endParaRPr>
        </a:p>
      </dgm:t>
    </dgm:pt>
    <dgm:pt modelId="{6A408BB0-1985-481F-A0E6-F6DE20693B22}">
      <dgm:prSet/>
      <dgm:spPr/>
      <dgm:t>
        <a:bodyPr/>
        <a:lstStyle/>
        <a:p>
          <a:r>
            <a:rPr lang="en-US">
              <a:solidFill>
                <a:schemeClr val="tx1"/>
              </a:solidFill>
            </a:rPr>
            <a:t>When emotional impairment is primary </a:t>
          </a:r>
        </a:p>
      </dgm:t>
    </dgm:pt>
    <dgm:pt modelId="{FFDCD8BA-86DA-4A5A-A6F2-76EDBFA401F6}" type="parTrans" cxnId="{DCED2382-10C6-46BF-8605-3D6D1F254706}">
      <dgm:prSet/>
      <dgm:spPr/>
      <dgm:t>
        <a:bodyPr/>
        <a:lstStyle/>
        <a:p>
          <a:endParaRPr lang="en-US">
            <a:solidFill>
              <a:schemeClr val="tx1"/>
            </a:solidFill>
          </a:endParaRPr>
        </a:p>
      </dgm:t>
    </dgm:pt>
    <dgm:pt modelId="{991CA4B2-1669-44D0-A1F6-F2E3418F0B10}" type="sibTrans" cxnId="{DCED2382-10C6-46BF-8605-3D6D1F254706}">
      <dgm:prSet/>
      <dgm:spPr/>
      <dgm:t>
        <a:bodyPr/>
        <a:lstStyle/>
        <a:p>
          <a:endParaRPr lang="en-US">
            <a:solidFill>
              <a:schemeClr val="tx1"/>
            </a:solidFill>
          </a:endParaRPr>
        </a:p>
      </dgm:t>
    </dgm:pt>
    <dgm:pt modelId="{9AFC2599-D684-4C8D-9F6D-2014D3F45C82}">
      <dgm:prSet/>
      <dgm:spPr/>
      <dgm:t>
        <a:bodyPr/>
        <a:lstStyle/>
        <a:p>
          <a:r>
            <a:rPr lang="en-US" b="1">
              <a:solidFill>
                <a:schemeClr val="tx1"/>
              </a:solidFill>
            </a:rPr>
            <a:t>What is needed</a:t>
          </a:r>
          <a:endParaRPr lang="en-US">
            <a:solidFill>
              <a:schemeClr val="tx1"/>
            </a:solidFill>
          </a:endParaRPr>
        </a:p>
      </dgm:t>
    </dgm:pt>
    <dgm:pt modelId="{110083B4-3DB0-4E36-85BF-81A98C4A900C}" type="parTrans" cxnId="{BECF5BF7-C963-458C-8878-AF8B2A26DB1E}">
      <dgm:prSet/>
      <dgm:spPr/>
      <dgm:t>
        <a:bodyPr/>
        <a:lstStyle/>
        <a:p>
          <a:endParaRPr lang="en-US">
            <a:solidFill>
              <a:schemeClr val="tx1"/>
            </a:solidFill>
          </a:endParaRPr>
        </a:p>
      </dgm:t>
    </dgm:pt>
    <dgm:pt modelId="{C00A2CCA-FFF1-43FF-A32B-A239FD1525B0}" type="sibTrans" cxnId="{BECF5BF7-C963-458C-8878-AF8B2A26DB1E}">
      <dgm:prSet/>
      <dgm:spPr/>
      <dgm:t>
        <a:bodyPr/>
        <a:lstStyle/>
        <a:p>
          <a:endParaRPr lang="en-US">
            <a:solidFill>
              <a:schemeClr val="tx1"/>
            </a:solidFill>
          </a:endParaRPr>
        </a:p>
      </dgm:t>
    </dgm:pt>
    <dgm:pt modelId="{E950E228-BEDC-4ACC-AD0A-F0EEC8BDABFE}">
      <dgm:prSet/>
      <dgm:spPr/>
      <dgm:t>
        <a:bodyPr/>
        <a:lstStyle/>
        <a:p>
          <a:r>
            <a:rPr lang="en-US">
              <a:solidFill>
                <a:schemeClr val="tx1"/>
              </a:solidFill>
            </a:rPr>
            <a:t>IEP</a:t>
          </a:r>
        </a:p>
      </dgm:t>
    </dgm:pt>
    <dgm:pt modelId="{9D670942-4873-4E79-AF15-42B742C3919F}" type="parTrans" cxnId="{4E7FFF47-8702-49BA-8AC2-5F593E21CF65}">
      <dgm:prSet/>
      <dgm:spPr/>
      <dgm:t>
        <a:bodyPr/>
        <a:lstStyle/>
        <a:p>
          <a:endParaRPr lang="en-US">
            <a:solidFill>
              <a:schemeClr val="tx1"/>
            </a:solidFill>
          </a:endParaRPr>
        </a:p>
      </dgm:t>
    </dgm:pt>
    <dgm:pt modelId="{26BF7346-DDD3-4645-955B-45560947D50F}" type="sibTrans" cxnId="{4E7FFF47-8702-49BA-8AC2-5F593E21CF65}">
      <dgm:prSet/>
      <dgm:spPr/>
      <dgm:t>
        <a:bodyPr/>
        <a:lstStyle/>
        <a:p>
          <a:endParaRPr lang="en-US">
            <a:solidFill>
              <a:schemeClr val="tx1"/>
            </a:solidFill>
          </a:endParaRPr>
        </a:p>
      </dgm:t>
    </dgm:pt>
    <dgm:pt modelId="{45A67817-CA7B-4AD1-9784-B3C721B26A4A}">
      <dgm:prSet/>
      <dgm:spPr/>
      <dgm:t>
        <a:bodyPr/>
        <a:lstStyle/>
        <a:p>
          <a:r>
            <a:rPr lang="en-US">
              <a:solidFill>
                <a:schemeClr val="tx1"/>
              </a:solidFill>
            </a:rPr>
            <a:t>Clinical Assessment</a:t>
          </a:r>
        </a:p>
      </dgm:t>
    </dgm:pt>
    <dgm:pt modelId="{C46DA93A-9CFF-4630-9F92-1783A599CCE4}" type="parTrans" cxnId="{5AF67BCE-92FB-4672-A055-F15066A946FE}">
      <dgm:prSet/>
      <dgm:spPr/>
      <dgm:t>
        <a:bodyPr/>
        <a:lstStyle/>
        <a:p>
          <a:endParaRPr lang="en-US">
            <a:solidFill>
              <a:schemeClr val="tx1"/>
            </a:solidFill>
          </a:endParaRPr>
        </a:p>
      </dgm:t>
    </dgm:pt>
    <dgm:pt modelId="{2E95AC09-91A8-4984-848B-2702EAC27F95}" type="sibTrans" cxnId="{5AF67BCE-92FB-4672-A055-F15066A946FE}">
      <dgm:prSet/>
      <dgm:spPr/>
      <dgm:t>
        <a:bodyPr/>
        <a:lstStyle/>
        <a:p>
          <a:endParaRPr lang="en-US">
            <a:solidFill>
              <a:schemeClr val="tx1"/>
            </a:solidFill>
          </a:endParaRPr>
        </a:p>
      </dgm:t>
    </dgm:pt>
    <dgm:pt modelId="{AE25437E-7D96-4814-ABF8-0568FEBC664A}">
      <dgm:prSet/>
      <dgm:spPr/>
      <dgm:t>
        <a:bodyPr/>
        <a:lstStyle/>
        <a:p>
          <a:r>
            <a:rPr lang="en-US">
              <a:solidFill>
                <a:schemeClr val="tx1"/>
              </a:solidFill>
            </a:rPr>
            <a:t>Educational Assessment</a:t>
          </a:r>
        </a:p>
      </dgm:t>
    </dgm:pt>
    <dgm:pt modelId="{6C389E23-98C6-4CE0-8E99-2968AD375548}" type="parTrans" cxnId="{D0950EA0-B4BA-4F5C-AC2D-FDB906E131BC}">
      <dgm:prSet/>
      <dgm:spPr/>
      <dgm:t>
        <a:bodyPr/>
        <a:lstStyle/>
        <a:p>
          <a:endParaRPr lang="en-US">
            <a:solidFill>
              <a:schemeClr val="tx1"/>
            </a:solidFill>
          </a:endParaRPr>
        </a:p>
      </dgm:t>
    </dgm:pt>
    <dgm:pt modelId="{A745B59B-FE52-44A9-BCFC-C7ECF40480E5}" type="sibTrans" cxnId="{D0950EA0-B4BA-4F5C-AC2D-FDB906E131BC}">
      <dgm:prSet/>
      <dgm:spPr/>
      <dgm:t>
        <a:bodyPr/>
        <a:lstStyle/>
        <a:p>
          <a:endParaRPr lang="en-US">
            <a:solidFill>
              <a:schemeClr val="tx1"/>
            </a:solidFill>
          </a:endParaRPr>
        </a:p>
      </dgm:t>
    </dgm:pt>
    <dgm:pt modelId="{F52ADAC0-1702-4FCA-B088-7D65BAF612DC}">
      <dgm:prSet/>
      <dgm:spPr/>
      <dgm:t>
        <a:bodyPr/>
        <a:lstStyle/>
        <a:p>
          <a:r>
            <a:rPr lang="en-US">
              <a:solidFill>
                <a:schemeClr val="tx1"/>
              </a:solidFill>
            </a:rPr>
            <a:t>688 Approval Form</a:t>
          </a:r>
        </a:p>
      </dgm:t>
    </dgm:pt>
    <dgm:pt modelId="{E8813C91-757D-4D56-8B43-1AE110EAE649}" type="parTrans" cxnId="{913C957F-DE65-49FA-B553-F8C78633BF96}">
      <dgm:prSet/>
      <dgm:spPr/>
      <dgm:t>
        <a:bodyPr/>
        <a:lstStyle/>
        <a:p>
          <a:endParaRPr lang="en-US">
            <a:solidFill>
              <a:schemeClr val="tx1"/>
            </a:solidFill>
          </a:endParaRPr>
        </a:p>
      </dgm:t>
    </dgm:pt>
    <dgm:pt modelId="{FD7F6858-B513-4A1B-BB8E-BFD04A968C73}" type="sibTrans" cxnId="{913C957F-DE65-49FA-B553-F8C78633BF96}">
      <dgm:prSet/>
      <dgm:spPr/>
      <dgm:t>
        <a:bodyPr/>
        <a:lstStyle/>
        <a:p>
          <a:endParaRPr lang="en-US">
            <a:solidFill>
              <a:schemeClr val="tx1"/>
            </a:solidFill>
          </a:endParaRPr>
        </a:p>
      </dgm:t>
    </dgm:pt>
    <dgm:pt modelId="{B4D928C7-060D-4F17-980C-C5C0C3606336}">
      <dgm:prSet/>
      <dgm:spPr/>
      <dgm:t>
        <a:bodyPr/>
        <a:lstStyle/>
        <a:p>
          <a:r>
            <a:rPr lang="en-US" b="1">
              <a:solidFill>
                <a:schemeClr val="tx1"/>
              </a:solidFill>
            </a:rPr>
            <a:t>Timing </a:t>
          </a:r>
          <a:endParaRPr lang="en-US">
            <a:solidFill>
              <a:schemeClr val="tx1"/>
            </a:solidFill>
          </a:endParaRPr>
        </a:p>
      </dgm:t>
    </dgm:pt>
    <dgm:pt modelId="{A25FDD71-CE27-4E48-8CE3-4B7E2B8DD82A}" type="parTrans" cxnId="{E14CC7D5-0C8B-4BB9-B9B4-66C1FAFD6CB4}">
      <dgm:prSet/>
      <dgm:spPr/>
      <dgm:t>
        <a:bodyPr/>
        <a:lstStyle/>
        <a:p>
          <a:endParaRPr lang="en-US">
            <a:solidFill>
              <a:schemeClr val="tx1"/>
            </a:solidFill>
          </a:endParaRPr>
        </a:p>
      </dgm:t>
    </dgm:pt>
    <dgm:pt modelId="{0D3656AB-F984-4FC7-A030-5417D4A6BF79}" type="sibTrans" cxnId="{E14CC7D5-0C8B-4BB9-B9B4-66C1FAFD6CB4}">
      <dgm:prSet/>
      <dgm:spPr/>
      <dgm:t>
        <a:bodyPr/>
        <a:lstStyle/>
        <a:p>
          <a:endParaRPr lang="en-US">
            <a:solidFill>
              <a:schemeClr val="tx1"/>
            </a:solidFill>
          </a:endParaRPr>
        </a:p>
      </dgm:t>
    </dgm:pt>
    <dgm:pt modelId="{E47CF394-6C66-42D3-B8CB-EEF490DF14C3}">
      <dgm:prSet/>
      <dgm:spPr/>
      <dgm:t>
        <a:bodyPr/>
        <a:lstStyle/>
        <a:p>
          <a:r>
            <a:rPr lang="en-US">
              <a:solidFill>
                <a:schemeClr val="tx1"/>
              </a:solidFill>
            </a:rPr>
            <a:t>Between 6 mos. &amp; 1 year prior to graduation/SPED Date</a:t>
          </a:r>
        </a:p>
      </dgm:t>
    </dgm:pt>
    <dgm:pt modelId="{B5CF7F1E-5CF5-48CC-9791-93E6C5213E72}" type="parTrans" cxnId="{EAABC32F-461E-4DE8-9BBC-4A9067AE5C97}">
      <dgm:prSet/>
      <dgm:spPr/>
      <dgm:t>
        <a:bodyPr/>
        <a:lstStyle/>
        <a:p>
          <a:endParaRPr lang="en-US">
            <a:solidFill>
              <a:schemeClr val="tx1"/>
            </a:solidFill>
          </a:endParaRPr>
        </a:p>
      </dgm:t>
    </dgm:pt>
    <dgm:pt modelId="{708E701D-0E82-479B-BE7A-2599BECDB39E}" type="sibTrans" cxnId="{EAABC32F-461E-4DE8-9BBC-4A9067AE5C97}">
      <dgm:prSet/>
      <dgm:spPr/>
      <dgm:t>
        <a:bodyPr/>
        <a:lstStyle/>
        <a:p>
          <a:endParaRPr lang="en-US">
            <a:solidFill>
              <a:schemeClr val="tx1"/>
            </a:solidFill>
          </a:endParaRPr>
        </a:p>
      </dgm:t>
    </dgm:pt>
    <dgm:pt modelId="{2BDDB533-9B73-4976-A000-DB4958032A09}">
      <dgm:prSet/>
      <dgm:spPr/>
      <dgm:t>
        <a:bodyPr/>
        <a:lstStyle/>
        <a:p>
          <a:r>
            <a:rPr lang="en-US">
              <a:solidFill>
                <a:schemeClr val="tx1"/>
              </a:solidFill>
            </a:rPr>
            <a:t>3-6 months is ok, we can try to expedite</a:t>
          </a:r>
        </a:p>
      </dgm:t>
    </dgm:pt>
    <dgm:pt modelId="{A9E2E38B-1A02-4F33-B7E1-DC48E19FCD40}" type="parTrans" cxnId="{241CF7A7-FE90-4982-8958-7364A0C187A7}">
      <dgm:prSet/>
      <dgm:spPr/>
      <dgm:t>
        <a:bodyPr/>
        <a:lstStyle/>
        <a:p>
          <a:endParaRPr lang="en-US">
            <a:solidFill>
              <a:schemeClr val="tx1"/>
            </a:solidFill>
          </a:endParaRPr>
        </a:p>
      </dgm:t>
    </dgm:pt>
    <dgm:pt modelId="{781A3F46-F6CF-4B89-8B02-9552B7DA3CA7}" type="sibTrans" cxnId="{241CF7A7-FE90-4982-8958-7364A0C187A7}">
      <dgm:prSet/>
      <dgm:spPr/>
      <dgm:t>
        <a:bodyPr/>
        <a:lstStyle/>
        <a:p>
          <a:endParaRPr lang="en-US">
            <a:solidFill>
              <a:schemeClr val="tx1"/>
            </a:solidFill>
          </a:endParaRPr>
        </a:p>
      </dgm:t>
    </dgm:pt>
    <dgm:pt modelId="{9F1EB8B6-637C-4755-8117-B47FFFA033CD}">
      <dgm:prSet/>
      <dgm:spPr/>
      <dgm:t>
        <a:bodyPr/>
        <a:lstStyle/>
        <a:p>
          <a:r>
            <a:rPr lang="en-US">
              <a:solidFill>
                <a:schemeClr val="tx1"/>
              </a:solidFill>
            </a:rPr>
            <a:t>Less than 3 months – not preferable- please call us</a:t>
          </a:r>
        </a:p>
      </dgm:t>
    </dgm:pt>
    <dgm:pt modelId="{9C31F67F-044F-4E9C-A76A-354628511B09}" type="parTrans" cxnId="{99AA3DCC-6011-49EE-AE84-B86889EB6AB4}">
      <dgm:prSet/>
      <dgm:spPr/>
      <dgm:t>
        <a:bodyPr/>
        <a:lstStyle/>
        <a:p>
          <a:endParaRPr lang="en-US">
            <a:solidFill>
              <a:schemeClr val="tx1"/>
            </a:solidFill>
          </a:endParaRPr>
        </a:p>
      </dgm:t>
    </dgm:pt>
    <dgm:pt modelId="{1F3A18C8-87DB-4C30-87BD-E437726B2F07}" type="sibTrans" cxnId="{99AA3DCC-6011-49EE-AE84-B86889EB6AB4}">
      <dgm:prSet/>
      <dgm:spPr/>
      <dgm:t>
        <a:bodyPr/>
        <a:lstStyle/>
        <a:p>
          <a:endParaRPr lang="en-US">
            <a:solidFill>
              <a:schemeClr val="tx1"/>
            </a:solidFill>
          </a:endParaRPr>
        </a:p>
      </dgm:t>
    </dgm:pt>
    <dgm:pt modelId="{F1E0A886-F182-41D6-847E-C9DB8FB8C681}">
      <dgm:prSet/>
      <dgm:spPr/>
      <dgm:t>
        <a:bodyPr/>
        <a:lstStyle/>
        <a:p>
          <a:r>
            <a:rPr lang="en-US" b="1">
              <a:solidFill>
                <a:schemeClr val="tx1"/>
              </a:solidFill>
            </a:rPr>
            <a:t>Communication</a:t>
          </a:r>
          <a:r>
            <a:rPr lang="en-US">
              <a:solidFill>
                <a:schemeClr val="tx1"/>
              </a:solidFill>
            </a:rPr>
            <a:t> </a:t>
          </a:r>
        </a:p>
      </dgm:t>
    </dgm:pt>
    <dgm:pt modelId="{4E93CABA-2497-47B3-A1BC-AEBB2CCD35C8}" type="parTrans" cxnId="{C0979129-5A0D-4266-870F-CE57AA48BDE2}">
      <dgm:prSet/>
      <dgm:spPr/>
      <dgm:t>
        <a:bodyPr/>
        <a:lstStyle/>
        <a:p>
          <a:endParaRPr lang="en-US">
            <a:solidFill>
              <a:schemeClr val="tx1"/>
            </a:solidFill>
          </a:endParaRPr>
        </a:p>
      </dgm:t>
    </dgm:pt>
    <dgm:pt modelId="{CB0514D7-00B7-4F3B-9C8D-7094C9690A4A}" type="sibTrans" cxnId="{C0979129-5A0D-4266-870F-CE57AA48BDE2}">
      <dgm:prSet/>
      <dgm:spPr/>
      <dgm:t>
        <a:bodyPr/>
        <a:lstStyle/>
        <a:p>
          <a:endParaRPr lang="en-US">
            <a:solidFill>
              <a:schemeClr val="tx1"/>
            </a:solidFill>
          </a:endParaRPr>
        </a:p>
      </dgm:t>
    </dgm:pt>
    <dgm:pt modelId="{EA4FDCCB-FBCB-4A3B-97D6-896CBEDA029C}" type="pres">
      <dgm:prSet presAssocID="{711A96AE-D315-48B6-B062-58AD9C3ADD96}" presName="linear" presStyleCnt="0">
        <dgm:presLayoutVars>
          <dgm:animLvl val="lvl"/>
          <dgm:resizeHandles val="exact"/>
        </dgm:presLayoutVars>
      </dgm:prSet>
      <dgm:spPr/>
    </dgm:pt>
    <dgm:pt modelId="{F292DA43-9A1D-49F7-B663-123F65B6AEEE}" type="pres">
      <dgm:prSet presAssocID="{5506258A-C1C1-4DA7-93A0-F0EA1E1C4A85}" presName="parentText" presStyleLbl="node1" presStyleIdx="0" presStyleCnt="4">
        <dgm:presLayoutVars>
          <dgm:chMax val="0"/>
          <dgm:bulletEnabled val="1"/>
        </dgm:presLayoutVars>
      </dgm:prSet>
      <dgm:spPr/>
    </dgm:pt>
    <dgm:pt modelId="{254E5608-9A29-4CED-82A6-CE7543B2BA8E}" type="pres">
      <dgm:prSet presAssocID="{5506258A-C1C1-4DA7-93A0-F0EA1E1C4A85}" presName="childText" presStyleLbl="revTx" presStyleIdx="0" presStyleCnt="3">
        <dgm:presLayoutVars>
          <dgm:bulletEnabled val="1"/>
        </dgm:presLayoutVars>
      </dgm:prSet>
      <dgm:spPr/>
    </dgm:pt>
    <dgm:pt modelId="{63C6162C-A4A0-405F-9584-7B6ABD0EB209}" type="pres">
      <dgm:prSet presAssocID="{9AFC2599-D684-4C8D-9F6D-2014D3F45C82}" presName="parentText" presStyleLbl="node1" presStyleIdx="1" presStyleCnt="4">
        <dgm:presLayoutVars>
          <dgm:chMax val="0"/>
          <dgm:bulletEnabled val="1"/>
        </dgm:presLayoutVars>
      </dgm:prSet>
      <dgm:spPr/>
    </dgm:pt>
    <dgm:pt modelId="{FF4115FF-7064-419B-9E8C-BB23E8762F4B}" type="pres">
      <dgm:prSet presAssocID="{9AFC2599-D684-4C8D-9F6D-2014D3F45C82}" presName="childText" presStyleLbl="revTx" presStyleIdx="1" presStyleCnt="3">
        <dgm:presLayoutVars>
          <dgm:bulletEnabled val="1"/>
        </dgm:presLayoutVars>
      </dgm:prSet>
      <dgm:spPr/>
    </dgm:pt>
    <dgm:pt modelId="{101573BC-CDF8-4CE2-BFFD-298B7942E694}" type="pres">
      <dgm:prSet presAssocID="{B4D928C7-060D-4F17-980C-C5C0C3606336}" presName="parentText" presStyleLbl="node1" presStyleIdx="2" presStyleCnt="4">
        <dgm:presLayoutVars>
          <dgm:chMax val="0"/>
          <dgm:bulletEnabled val="1"/>
        </dgm:presLayoutVars>
      </dgm:prSet>
      <dgm:spPr/>
    </dgm:pt>
    <dgm:pt modelId="{33D19348-35B0-4E37-B15A-91DB4DD2BCAA}" type="pres">
      <dgm:prSet presAssocID="{B4D928C7-060D-4F17-980C-C5C0C3606336}" presName="childText" presStyleLbl="revTx" presStyleIdx="2" presStyleCnt="3">
        <dgm:presLayoutVars>
          <dgm:bulletEnabled val="1"/>
        </dgm:presLayoutVars>
      </dgm:prSet>
      <dgm:spPr/>
    </dgm:pt>
    <dgm:pt modelId="{EC479443-8241-45FE-914C-7B9A06E0C75F}" type="pres">
      <dgm:prSet presAssocID="{F1E0A886-F182-41D6-847E-C9DB8FB8C681}" presName="parentText" presStyleLbl="node1" presStyleIdx="3" presStyleCnt="4">
        <dgm:presLayoutVars>
          <dgm:chMax val="0"/>
          <dgm:bulletEnabled val="1"/>
        </dgm:presLayoutVars>
      </dgm:prSet>
      <dgm:spPr/>
    </dgm:pt>
  </dgm:ptLst>
  <dgm:cxnLst>
    <dgm:cxn modelId="{7A4B9301-2D84-470A-96DB-A65565B05E0C}" type="presOf" srcId="{B4D928C7-060D-4F17-980C-C5C0C3606336}" destId="{101573BC-CDF8-4CE2-BFFD-298B7942E694}" srcOrd="0" destOrd="0" presId="urn:microsoft.com/office/officeart/2005/8/layout/vList2"/>
    <dgm:cxn modelId="{24201F03-F8BE-427A-AE30-191C0FACB4AE}" type="presOf" srcId="{AE25437E-7D96-4814-ABF8-0568FEBC664A}" destId="{FF4115FF-7064-419B-9E8C-BB23E8762F4B}" srcOrd="0" destOrd="2" presId="urn:microsoft.com/office/officeart/2005/8/layout/vList2"/>
    <dgm:cxn modelId="{DCE87C03-1705-4DD9-9123-EF0A980508E3}" type="presOf" srcId="{9AFC2599-D684-4C8D-9F6D-2014D3F45C82}" destId="{63C6162C-A4A0-405F-9584-7B6ABD0EB209}" srcOrd="0" destOrd="0" presId="urn:microsoft.com/office/officeart/2005/8/layout/vList2"/>
    <dgm:cxn modelId="{07C0C31A-84D4-4A14-99AC-531B0918B35D}" type="presOf" srcId="{9F1EB8B6-637C-4755-8117-B47FFFA033CD}" destId="{33D19348-35B0-4E37-B15A-91DB4DD2BCAA}" srcOrd="0" destOrd="2" presId="urn:microsoft.com/office/officeart/2005/8/layout/vList2"/>
    <dgm:cxn modelId="{C084761F-99A7-4BD7-9C4B-259484F6A950}" type="presOf" srcId="{6A408BB0-1985-481F-A0E6-F6DE20693B22}" destId="{254E5608-9A29-4CED-82A6-CE7543B2BA8E}" srcOrd="0" destOrd="0" presId="urn:microsoft.com/office/officeart/2005/8/layout/vList2"/>
    <dgm:cxn modelId="{4F6F4F21-D603-4198-8CA2-CDD0D0CCB97F}" type="presOf" srcId="{E47CF394-6C66-42D3-B8CB-EEF490DF14C3}" destId="{33D19348-35B0-4E37-B15A-91DB4DD2BCAA}" srcOrd="0" destOrd="0" presId="urn:microsoft.com/office/officeart/2005/8/layout/vList2"/>
    <dgm:cxn modelId="{C0979129-5A0D-4266-870F-CE57AA48BDE2}" srcId="{711A96AE-D315-48B6-B062-58AD9C3ADD96}" destId="{F1E0A886-F182-41D6-847E-C9DB8FB8C681}" srcOrd="3" destOrd="0" parTransId="{4E93CABA-2497-47B3-A1BC-AEBB2CCD35C8}" sibTransId="{CB0514D7-00B7-4F3B-9C8D-7094C9690A4A}"/>
    <dgm:cxn modelId="{131D842F-96E3-456E-9686-A198958367E8}" type="presOf" srcId="{F52ADAC0-1702-4FCA-B088-7D65BAF612DC}" destId="{FF4115FF-7064-419B-9E8C-BB23E8762F4B}" srcOrd="0" destOrd="3" presId="urn:microsoft.com/office/officeart/2005/8/layout/vList2"/>
    <dgm:cxn modelId="{EAABC32F-461E-4DE8-9BBC-4A9067AE5C97}" srcId="{B4D928C7-060D-4F17-980C-C5C0C3606336}" destId="{E47CF394-6C66-42D3-B8CB-EEF490DF14C3}" srcOrd="0" destOrd="0" parTransId="{B5CF7F1E-5CF5-48CC-9791-93E6C5213E72}" sibTransId="{708E701D-0E82-479B-BE7A-2599BECDB39E}"/>
    <dgm:cxn modelId="{03FF3732-7DD4-4620-8E7E-235032A546B2}" srcId="{711A96AE-D315-48B6-B062-58AD9C3ADD96}" destId="{5506258A-C1C1-4DA7-93A0-F0EA1E1C4A85}" srcOrd="0" destOrd="0" parTransId="{14218A52-3A8D-454A-A4C7-28B1A5C17CFA}" sibTransId="{1C2BB5AA-3105-48AE-AC21-EF14B8EB1C58}"/>
    <dgm:cxn modelId="{14BC635F-05CF-4B15-A347-BC4D9808E6AA}" type="presOf" srcId="{2BDDB533-9B73-4976-A000-DB4958032A09}" destId="{33D19348-35B0-4E37-B15A-91DB4DD2BCAA}" srcOrd="0" destOrd="1" presId="urn:microsoft.com/office/officeart/2005/8/layout/vList2"/>
    <dgm:cxn modelId="{4E7FFF47-8702-49BA-8AC2-5F593E21CF65}" srcId="{9AFC2599-D684-4C8D-9F6D-2014D3F45C82}" destId="{E950E228-BEDC-4ACC-AD0A-F0EEC8BDABFE}" srcOrd="0" destOrd="0" parTransId="{9D670942-4873-4E79-AF15-42B742C3919F}" sibTransId="{26BF7346-DDD3-4645-955B-45560947D50F}"/>
    <dgm:cxn modelId="{B972134B-0CE2-4D06-8A5B-F8A144AB96A7}" type="presOf" srcId="{711A96AE-D315-48B6-B062-58AD9C3ADD96}" destId="{EA4FDCCB-FBCB-4A3B-97D6-896CBEDA029C}" srcOrd="0" destOrd="0" presId="urn:microsoft.com/office/officeart/2005/8/layout/vList2"/>
    <dgm:cxn modelId="{C4D0B14D-A9D2-47FE-81C5-A2812A9F299F}" type="presOf" srcId="{45A67817-CA7B-4AD1-9784-B3C721B26A4A}" destId="{FF4115FF-7064-419B-9E8C-BB23E8762F4B}" srcOrd="0" destOrd="1" presId="urn:microsoft.com/office/officeart/2005/8/layout/vList2"/>
    <dgm:cxn modelId="{913C957F-DE65-49FA-B553-F8C78633BF96}" srcId="{9AFC2599-D684-4C8D-9F6D-2014D3F45C82}" destId="{F52ADAC0-1702-4FCA-B088-7D65BAF612DC}" srcOrd="3" destOrd="0" parTransId="{E8813C91-757D-4D56-8B43-1AE110EAE649}" sibTransId="{FD7F6858-B513-4A1B-BB8E-BFD04A968C73}"/>
    <dgm:cxn modelId="{A107A07F-6854-46C3-AFFA-01877776AD46}" type="presOf" srcId="{5506258A-C1C1-4DA7-93A0-F0EA1E1C4A85}" destId="{F292DA43-9A1D-49F7-B663-123F65B6AEEE}" srcOrd="0" destOrd="0" presId="urn:microsoft.com/office/officeart/2005/8/layout/vList2"/>
    <dgm:cxn modelId="{DCED2382-10C6-46BF-8605-3D6D1F254706}" srcId="{5506258A-C1C1-4DA7-93A0-F0EA1E1C4A85}" destId="{6A408BB0-1985-481F-A0E6-F6DE20693B22}" srcOrd="0" destOrd="0" parTransId="{FFDCD8BA-86DA-4A5A-A6F2-76EDBFA401F6}" sibTransId="{991CA4B2-1669-44D0-A1F6-F2E3418F0B10}"/>
    <dgm:cxn modelId="{8724AF8D-ADE9-4A9F-A431-2BAD825ACDAF}" type="presOf" srcId="{F1E0A886-F182-41D6-847E-C9DB8FB8C681}" destId="{EC479443-8241-45FE-914C-7B9A06E0C75F}" srcOrd="0" destOrd="0" presId="urn:microsoft.com/office/officeart/2005/8/layout/vList2"/>
    <dgm:cxn modelId="{D0950EA0-B4BA-4F5C-AC2D-FDB906E131BC}" srcId="{9AFC2599-D684-4C8D-9F6D-2014D3F45C82}" destId="{AE25437E-7D96-4814-ABF8-0568FEBC664A}" srcOrd="2" destOrd="0" parTransId="{6C389E23-98C6-4CE0-8E99-2968AD375548}" sibTransId="{A745B59B-FE52-44A9-BCFC-C7ECF40480E5}"/>
    <dgm:cxn modelId="{241CF7A7-FE90-4982-8958-7364A0C187A7}" srcId="{B4D928C7-060D-4F17-980C-C5C0C3606336}" destId="{2BDDB533-9B73-4976-A000-DB4958032A09}" srcOrd="1" destOrd="0" parTransId="{A9E2E38B-1A02-4F33-B7E1-DC48E19FCD40}" sibTransId="{781A3F46-F6CF-4B89-8B02-9552B7DA3CA7}"/>
    <dgm:cxn modelId="{99AA3DCC-6011-49EE-AE84-B86889EB6AB4}" srcId="{B4D928C7-060D-4F17-980C-C5C0C3606336}" destId="{9F1EB8B6-637C-4755-8117-B47FFFA033CD}" srcOrd="2" destOrd="0" parTransId="{9C31F67F-044F-4E9C-A76A-354628511B09}" sibTransId="{1F3A18C8-87DB-4C30-87BD-E437726B2F07}"/>
    <dgm:cxn modelId="{5AF67BCE-92FB-4672-A055-F15066A946FE}" srcId="{9AFC2599-D684-4C8D-9F6D-2014D3F45C82}" destId="{45A67817-CA7B-4AD1-9784-B3C721B26A4A}" srcOrd="1" destOrd="0" parTransId="{C46DA93A-9CFF-4630-9F92-1783A599CCE4}" sibTransId="{2E95AC09-91A8-4984-848B-2702EAC27F95}"/>
    <dgm:cxn modelId="{E14CC7D5-0C8B-4BB9-B9B4-66C1FAFD6CB4}" srcId="{711A96AE-D315-48B6-B062-58AD9C3ADD96}" destId="{B4D928C7-060D-4F17-980C-C5C0C3606336}" srcOrd="2" destOrd="0" parTransId="{A25FDD71-CE27-4E48-8CE3-4B7E2B8DD82A}" sibTransId="{0D3656AB-F984-4FC7-A030-5417D4A6BF79}"/>
    <dgm:cxn modelId="{7CC69AF0-63E5-4F2C-B8C2-4715208231ED}" type="presOf" srcId="{E950E228-BEDC-4ACC-AD0A-F0EEC8BDABFE}" destId="{FF4115FF-7064-419B-9E8C-BB23E8762F4B}" srcOrd="0" destOrd="0" presId="urn:microsoft.com/office/officeart/2005/8/layout/vList2"/>
    <dgm:cxn modelId="{BECF5BF7-C963-458C-8878-AF8B2A26DB1E}" srcId="{711A96AE-D315-48B6-B062-58AD9C3ADD96}" destId="{9AFC2599-D684-4C8D-9F6D-2014D3F45C82}" srcOrd="1" destOrd="0" parTransId="{110083B4-3DB0-4E36-85BF-81A98C4A900C}" sibTransId="{C00A2CCA-FFF1-43FF-A32B-A239FD1525B0}"/>
    <dgm:cxn modelId="{B5CA39A8-68C7-4BBC-B201-F41A0165ED42}" type="presParOf" srcId="{EA4FDCCB-FBCB-4A3B-97D6-896CBEDA029C}" destId="{F292DA43-9A1D-49F7-B663-123F65B6AEEE}" srcOrd="0" destOrd="0" presId="urn:microsoft.com/office/officeart/2005/8/layout/vList2"/>
    <dgm:cxn modelId="{0A2F4568-098F-48CE-8401-27F30C1EEEBA}" type="presParOf" srcId="{EA4FDCCB-FBCB-4A3B-97D6-896CBEDA029C}" destId="{254E5608-9A29-4CED-82A6-CE7543B2BA8E}" srcOrd="1" destOrd="0" presId="urn:microsoft.com/office/officeart/2005/8/layout/vList2"/>
    <dgm:cxn modelId="{489384F0-B1ED-4F05-9512-E005CF71D91C}" type="presParOf" srcId="{EA4FDCCB-FBCB-4A3B-97D6-896CBEDA029C}" destId="{63C6162C-A4A0-405F-9584-7B6ABD0EB209}" srcOrd="2" destOrd="0" presId="urn:microsoft.com/office/officeart/2005/8/layout/vList2"/>
    <dgm:cxn modelId="{9646117D-BDED-4F32-85B9-63CCF4BD9755}" type="presParOf" srcId="{EA4FDCCB-FBCB-4A3B-97D6-896CBEDA029C}" destId="{FF4115FF-7064-419B-9E8C-BB23E8762F4B}" srcOrd="3" destOrd="0" presId="urn:microsoft.com/office/officeart/2005/8/layout/vList2"/>
    <dgm:cxn modelId="{0C9E6C34-E368-4452-8899-098A0AF3C200}" type="presParOf" srcId="{EA4FDCCB-FBCB-4A3B-97D6-896CBEDA029C}" destId="{101573BC-CDF8-4CE2-BFFD-298B7942E694}" srcOrd="4" destOrd="0" presId="urn:microsoft.com/office/officeart/2005/8/layout/vList2"/>
    <dgm:cxn modelId="{86A977B3-9930-47BE-B33C-A3267AA87B2F}" type="presParOf" srcId="{EA4FDCCB-FBCB-4A3B-97D6-896CBEDA029C}" destId="{33D19348-35B0-4E37-B15A-91DB4DD2BCAA}" srcOrd="5" destOrd="0" presId="urn:microsoft.com/office/officeart/2005/8/layout/vList2"/>
    <dgm:cxn modelId="{632320E6-AD5F-4876-B7F6-3E038F8C2BC6}" type="presParOf" srcId="{EA4FDCCB-FBCB-4A3B-97D6-896CBEDA029C}" destId="{EC479443-8241-45FE-914C-7B9A06E0C75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622790"/>
          <a:ext cx="7924800"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396240" y="283310"/>
          <a:ext cx="5547360" cy="67896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1022350">
            <a:lnSpc>
              <a:spcPct val="90000"/>
            </a:lnSpc>
            <a:spcBef>
              <a:spcPct val="0"/>
            </a:spcBef>
            <a:spcAft>
              <a:spcPct val="35000"/>
            </a:spcAft>
            <a:buNone/>
          </a:pPr>
          <a:r>
            <a:rPr lang="en-US" sz="2300" kern="1200"/>
            <a:t>General Supervision </a:t>
          </a:r>
          <a:r>
            <a:rPr lang="en-US" sz="2300" b="0" kern="1200"/>
            <a:t>Updates</a:t>
          </a:r>
        </a:p>
      </dsp:txBody>
      <dsp:txXfrm>
        <a:off x="429384" y="316454"/>
        <a:ext cx="5481072" cy="612672"/>
      </dsp:txXfrm>
    </dsp:sp>
    <dsp:sp modelId="{5BB327D3-7109-43F2-AB9A-8D656FAE95E0}">
      <dsp:nvSpPr>
        <dsp:cNvPr id="0" name=""/>
        <dsp:cNvSpPr/>
      </dsp:nvSpPr>
      <dsp:spPr>
        <a:xfrm>
          <a:off x="0" y="1666071"/>
          <a:ext cx="7924800" cy="5796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396240" y="1326590"/>
          <a:ext cx="5547360" cy="67896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1022350">
            <a:lnSpc>
              <a:spcPct val="90000"/>
            </a:lnSpc>
            <a:spcBef>
              <a:spcPct val="0"/>
            </a:spcBef>
            <a:spcAft>
              <a:spcPct val="35000"/>
            </a:spcAft>
            <a:buNone/>
          </a:pPr>
          <a:r>
            <a:rPr lang="en-US" sz="2300" kern="1200"/>
            <a:t>Special Education Updates</a:t>
          </a:r>
        </a:p>
      </dsp:txBody>
      <dsp:txXfrm>
        <a:off x="429384" y="1359734"/>
        <a:ext cx="5481072" cy="612672"/>
      </dsp:txXfrm>
    </dsp:sp>
    <dsp:sp modelId="{A5931CD6-30F7-4A07-B038-F36AEE140F81}">
      <dsp:nvSpPr>
        <dsp:cNvPr id="0" name=""/>
        <dsp:cNvSpPr/>
      </dsp:nvSpPr>
      <dsp:spPr>
        <a:xfrm>
          <a:off x="0" y="2709351"/>
          <a:ext cx="7924800" cy="5796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AE1F63-617C-4648-B6B3-1300A0AE5FF8}">
      <dsp:nvSpPr>
        <dsp:cNvPr id="0" name=""/>
        <dsp:cNvSpPr/>
      </dsp:nvSpPr>
      <dsp:spPr>
        <a:xfrm>
          <a:off x="396240" y="2369871"/>
          <a:ext cx="5547360" cy="67896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1022350">
            <a:lnSpc>
              <a:spcPct val="90000"/>
            </a:lnSpc>
            <a:spcBef>
              <a:spcPct val="0"/>
            </a:spcBef>
            <a:spcAft>
              <a:spcPct val="35000"/>
            </a:spcAft>
            <a:buNone/>
          </a:pPr>
          <a:r>
            <a:rPr lang="en-US" sz="2300" kern="1200"/>
            <a:t>New IEP Updates</a:t>
          </a:r>
        </a:p>
      </dsp:txBody>
      <dsp:txXfrm>
        <a:off x="429384" y="2403015"/>
        <a:ext cx="5481072" cy="612672"/>
      </dsp:txXfrm>
    </dsp:sp>
    <dsp:sp modelId="{00661ED4-875B-42AD-9462-1A18E92926E8}">
      <dsp:nvSpPr>
        <dsp:cNvPr id="0" name=""/>
        <dsp:cNvSpPr/>
      </dsp:nvSpPr>
      <dsp:spPr>
        <a:xfrm>
          <a:off x="0" y="3752631"/>
          <a:ext cx="7924800" cy="5796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D24110-0439-4C9B-BF03-3052D821D3A9}">
      <dsp:nvSpPr>
        <dsp:cNvPr id="0" name=""/>
        <dsp:cNvSpPr/>
      </dsp:nvSpPr>
      <dsp:spPr>
        <a:xfrm>
          <a:off x="396240" y="3413151"/>
          <a:ext cx="5547360" cy="67896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1022350">
            <a:lnSpc>
              <a:spcPct val="90000"/>
            </a:lnSpc>
            <a:spcBef>
              <a:spcPct val="0"/>
            </a:spcBef>
            <a:spcAft>
              <a:spcPct val="35000"/>
            </a:spcAft>
            <a:buNone/>
          </a:pPr>
          <a:r>
            <a:rPr lang="en-US" sz="2300" kern="1200"/>
            <a:t>Planning for Summer and Next School Year</a:t>
          </a:r>
        </a:p>
      </dsp:txBody>
      <dsp:txXfrm>
        <a:off x="429384" y="3446295"/>
        <a:ext cx="548107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2DA43-9A1D-49F7-B663-123F65B6AEEE}">
      <dsp:nvSpPr>
        <dsp:cNvPr id="0" name=""/>
        <dsp:cNvSpPr/>
      </dsp:nvSpPr>
      <dsp:spPr>
        <a:xfrm>
          <a:off x="0" y="56402"/>
          <a:ext cx="7452360"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chemeClr val="tx1"/>
              </a:solidFill>
            </a:rPr>
            <a:t>When To Refer to DMH</a:t>
          </a:r>
          <a:endParaRPr lang="en-US" sz="2600" kern="1200">
            <a:solidFill>
              <a:schemeClr val="tx1"/>
            </a:solidFill>
          </a:endParaRPr>
        </a:p>
      </dsp:txBody>
      <dsp:txXfrm>
        <a:off x="30442" y="86844"/>
        <a:ext cx="7391476" cy="562726"/>
      </dsp:txXfrm>
    </dsp:sp>
    <dsp:sp modelId="{254E5608-9A29-4CED-82A6-CE7543B2BA8E}">
      <dsp:nvSpPr>
        <dsp:cNvPr id="0" name=""/>
        <dsp:cNvSpPr/>
      </dsp:nvSpPr>
      <dsp:spPr>
        <a:xfrm>
          <a:off x="0" y="680012"/>
          <a:ext cx="745236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rPr>
            <a:t>When emotional impairment is primary </a:t>
          </a:r>
        </a:p>
      </dsp:txBody>
      <dsp:txXfrm>
        <a:off x="0" y="680012"/>
        <a:ext cx="7452360" cy="430560"/>
      </dsp:txXfrm>
    </dsp:sp>
    <dsp:sp modelId="{63C6162C-A4A0-405F-9584-7B6ABD0EB209}">
      <dsp:nvSpPr>
        <dsp:cNvPr id="0" name=""/>
        <dsp:cNvSpPr/>
      </dsp:nvSpPr>
      <dsp:spPr>
        <a:xfrm>
          <a:off x="0" y="1110572"/>
          <a:ext cx="7452360" cy="62361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chemeClr val="tx1"/>
              </a:solidFill>
            </a:rPr>
            <a:t>What is needed</a:t>
          </a:r>
          <a:endParaRPr lang="en-US" sz="2600" kern="1200">
            <a:solidFill>
              <a:schemeClr val="tx1"/>
            </a:solidFill>
          </a:endParaRPr>
        </a:p>
      </dsp:txBody>
      <dsp:txXfrm>
        <a:off x="30442" y="1141014"/>
        <a:ext cx="7391476" cy="562726"/>
      </dsp:txXfrm>
    </dsp:sp>
    <dsp:sp modelId="{FF4115FF-7064-419B-9E8C-BB23E8762F4B}">
      <dsp:nvSpPr>
        <dsp:cNvPr id="0" name=""/>
        <dsp:cNvSpPr/>
      </dsp:nvSpPr>
      <dsp:spPr>
        <a:xfrm>
          <a:off x="0" y="1734183"/>
          <a:ext cx="745236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rPr>
            <a:t>IEP</a:t>
          </a:r>
        </a:p>
        <a:p>
          <a:pPr marL="228600" lvl="1" indent="-228600" algn="l" defTabSz="889000">
            <a:lnSpc>
              <a:spcPct val="90000"/>
            </a:lnSpc>
            <a:spcBef>
              <a:spcPct val="0"/>
            </a:spcBef>
            <a:spcAft>
              <a:spcPct val="20000"/>
            </a:spcAft>
            <a:buChar char="•"/>
          </a:pPr>
          <a:r>
            <a:rPr lang="en-US" sz="2000" kern="1200">
              <a:solidFill>
                <a:schemeClr val="tx1"/>
              </a:solidFill>
            </a:rPr>
            <a:t>Clinical Assessment</a:t>
          </a:r>
        </a:p>
        <a:p>
          <a:pPr marL="228600" lvl="1" indent="-228600" algn="l" defTabSz="889000">
            <a:lnSpc>
              <a:spcPct val="90000"/>
            </a:lnSpc>
            <a:spcBef>
              <a:spcPct val="0"/>
            </a:spcBef>
            <a:spcAft>
              <a:spcPct val="20000"/>
            </a:spcAft>
            <a:buChar char="•"/>
          </a:pPr>
          <a:r>
            <a:rPr lang="en-US" sz="2000" kern="1200">
              <a:solidFill>
                <a:schemeClr val="tx1"/>
              </a:solidFill>
            </a:rPr>
            <a:t>Educational Assessment</a:t>
          </a:r>
        </a:p>
        <a:p>
          <a:pPr marL="228600" lvl="1" indent="-228600" algn="l" defTabSz="889000">
            <a:lnSpc>
              <a:spcPct val="90000"/>
            </a:lnSpc>
            <a:spcBef>
              <a:spcPct val="0"/>
            </a:spcBef>
            <a:spcAft>
              <a:spcPct val="20000"/>
            </a:spcAft>
            <a:buChar char="•"/>
          </a:pPr>
          <a:r>
            <a:rPr lang="en-US" sz="2000" kern="1200">
              <a:solidFill>
                <a:schemeClr val="tx1"/>
              </a:solidFill>
            </a:rPr>
            <a:t>688 Approval Form</a:t>
          </a:r>
        </a:p>
      </dsp:txBody>
      <dsp:txXfrm>
        <a:off x="0" y="1734183"/>
        <a:ext cx="7452360" cy="1372410"/>
      </dsp:txXfrm>
    </dsp:sp>
    <dsp:sp modelId="{101573BC-CDF8-4CE2-BFFD-298B7942E694}">
      <dsp:nvSpPr>
        <dsp:cNvPr id="0" name=""/>
        <dsp:cNvSpPr/>
      </dsp:nvSpPr>
      <dsp:spPr>
        <a:xfrm>
          <a:off x="0" y="3106593"/>
          <a:ext cx="7452360" cy="62361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chemeClr val="tx1"/>
              </a:solidFill>
            </a:rPr>
            <a:t>Timing </a:t>
          </a:r>
          <a:endParaRPr lang="en-US" sz="2600" kern="1200">
            <a:solidFill>
              <a:schemeClr val="tx1"/>
            </a:solidFill>
          </a:endParaRPr>
        </a:p>
      </dsp:txBody>
      <dsp:txXfrm>
        <a:off x="30442" y="3137035"/>
        <a:ext cx="7391476" cy="562726"/>
      </dsp:txXfrm>
    </dsp:sp>
    <dsp:sp modelId="{33D19348-35B0-4E37-B15A-91DB4DD2BCAA}">
      <dsp:nvSpPr>
        <dsp:cNvPr id="0" name=""/>
        <dsp:cNvSpPr/>
      </dsp:nvSpPr>
      <dsp:spPr>
        <a:xfrm>
          <a:off x="0" y="3730203"/>
          <a:ext cx="745236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rPr>
            <a:t>Between 6 mos. &amp; 1 year prior to graduation/SPED Date</a:t>
          </a:r>
        </a:p>
        <a:p>
          <a:pPr marL="228600" lvl="1" indent="-228600" algn="l" defTabSz="889000">
            <a:lnSpc>
              <a:spcPct val="90000"/>
            </a:lnSpc>
            <a:spcBef>
              <a:spcPct val="0"/>
            </a:spcBef>
            <a:spcAft>
              <a:spcPct val="20000"/>
            </a:spcAft>
            <a:buChar char="•"/>
          </a:pPr>
          <a:r>
            <a:rPr lang="en-US" sz="2000" kern="1200">
              <a:solidFill>
                <a:schemeClr val="tx1"/>
              </a:solidFill>
            </a:rPr>
            <a:t>3-6 months is ok, we can try to expedite</a:t>
          </a:r>
        </a:p>
        <a:p>
          <a:pPr marL="228600" lvl="1" indent="-228600" algn="l" defTabSz="889000">
            <a:lnSpc>
              <a:spcPct val="90000"/>
            </a:lnSpc>
            <a:spcBef>
              <a:spcPct val="0"/>
            </a:spcBef>
            <a:spcAft>
              <a:spcPct val="20000"/>
            </a:spcAft>
            <a:buChar char="•"/>
          </a:pPr>
          <a:r>
            <a:rPr lang="en-US" sz="2000" kern="1200">
              <a:solidFill>
                <a:schemeClr val="tx1"/>
              </a:solidFill>
            </a:rPr>
            <a:t>Less than 3 months – not preferable- please call us</a:t>
          </a:r>
        </a:p>
      </dsp:txBody>
      <dsp:txXfrm>
        <a:off x="0" y="3730203"/>
        <a:ext cx="7452360" cy="1049490"/>
      </dsp:txXfrm>
    </dsp:sp>
    <dsp:sp modelId="{EC479443-8241-45FE-914C-7B9A06E0C75F}">
      <dsp:nvSpPr>
        <dsp:cNvPr id="0" name=""/>
        <dsp:cNvSpPr/>
      </dsp:nvSpPr>
      <dsp:spPr>
        <a:xfrm>
          <a:off x="0" y="4779693"/>
          <a:ext cx="7452360"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chemeClr val="tx1"/>
              </a:solidFill>
            </a:rPr>
            <a:t>Communication</a:t>
          </a:r>
          <a:r>
            <a:rPr lang="en-US" sz="2600" kern="1200">
              <a:solidFill>
                <a:schemeClr val="tx1"/>
              </a:solidFill>
            </a:rPr>
            <a:t> </a:t>
          </a:r>
        </a:p>
      </dsp:txBody>
      <dsp:txXfrm>
        <a:off x="30442" y="4810135"/>
        <a:ext cx="739147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6/18/2025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tes.ed.gov/idea/files/idea/policy/speced/guid/idea/memosdcltrs/acc-14-000862r-me-breton-email-3-21-14.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3267-9108-4811-23C1-1E6398FB1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1538E-D1E4-8CCF-8939-90D2D8F03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0F732-7455-7730-1D6D-223AC24228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00385A-5646-4DDA-7777-FFDAF9B42A16}"/>
              </a:ext>
            </a:extLst>
          </p:cNvPr>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240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E6F85-6220-421D-9203-84F526C4C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81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parent may voluntarily agree to receive an electronic version of the IEP, if the district offers that as an option. For more information, please see </a:t>
            </a:r>
            <a:r>
              <a:rPr lang="en-US" i="1"/>
              <a:t>Letter to Brenton (OSEP March 21, 2024), </a:t>
            </a:r>
            <a:r>
              <a:rPr lang="en-US"/>
              <a:t>available at </a:t>
            </a:r>
            <a:r>
              <a:rPr lang="en-US" u="sng">
                <a:hlinkClick r:id="rId3"/>
              </a:rPr>
              <a:t>https://sites.ed.gov/idea/files/idea/policy/speced/guid/idea/memosdcltrs/acc-14-000862r-me-breton-email-3-21-14.pdf</a:t>
            </a:r>
            <a:r>
              <a:rPr lang="en-US"/>
              <a:t> .</a:t>
            </a:r>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164592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168914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B958-0065-91BF-F181-4B0CC41EA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5F5FE-E415-4DBA-EA87-9787D65BD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D519-D1F9-EF33-4A80-CFFE4663C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1441-C858-A123-6A30-3626D2BEFF1F}"/>
              </a:ext>
            </a:extLst>
          </p:cNvPr>
          <p:cNvSpPr>
            <a:spLocks noGrp="1"/>
          </p:cNvSpPr>
          <p:nvPr>
            <p:ph type="sldNum" sz="quarter" idx="5"/>
          </p:nvPr>
        </p:nvSpPr>
        <p:spPr/>
        <p:txBody>
          <a:bodyPr/>
          <a:lstStyle/>
          <a:p>
            <a:fld id="{825FC15E-7FD1-034A-9729-2C6FA6821FBB}" type="slidenum">
              <a:rPr lang="en-US" smtClean="0"/>
              <a:t>48</a:t>
            </a:fld>
            <a:endParaRPr lang="en-US"/>
          </a:p>
        </p:txBody>
      </p:sp>
    </p:spTree>
    <p:extLst>
      <p:ext uri="{BB962C8B-B14F-4D97-AF65-F5344CB8AC3E}">
        <p14:creationId xmlns:p14="http://schemas.microsoft.com/office/powerpoint/2010/main" val="140802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304935" y="1279858"/>
            <a:ext cx="115824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5" hasCustomPrompt="1"/>
          </p:nvPr>
        </p:nvSpPr>
        <p:spPr>
          <a:xfrm>
            <a:off x="304935" y="400073"/>
            <a:ext cx="103632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a:t>CLICK TO ADD HEADER</a:t>
            </a:r>
          </a:p>
        </p:txBody>
      </p:sp>
    </p:spTree>
    <p:extLst>
      <p:ext uri="{BB962C8B-B14F-4D97-AF65-F5344CB8AC3E}">
        <p14:creationId xmlns:p14="http://schemas.microsoft.com/office/powerpoint/2010/main" val="195234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5126" y="989980"/>
            <a:ext cx="2961751" cy="1961856"/>
          </a:xfrm>
          <a:prstGeom prst="rect">
            <a:avLst/>
          </a:prstGeom>
        </p:spPr>
      </p:pic>
    </p:spTree>
    <p:extLst>
      <p:ext uri="{BB962C8B-B14F-4D97-AF65-F5344CB8AC3E}">
        <p14:creationId xmlns:p14="http://schemas.microsoft.com/office/powerpoint/2010/main" val="99017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5832194"/>
            <a:ext cx="1265403" cy="838200"/>
          </a:xfrm>
          <a:prstGeom prst="rect">
            <a:avLst/>
          </a:prstGeom>
        </p:spPr>
      </p:pic>
      <p:sp>
        <p:nvSpPr>
          <p:cNvPr id="17" name="Parallelogram 16"/>
          <p:cNvSpPr/>
          <p:nvPr userDrawn="1"/>
        </p:nvSpPr>
        <p:spPr>
          <a:xfrm>
            <a:off x="2540000" y="1219199"/>
            <a:ext cx="9631680" cy="182880"/>
          </a:xfrm>
          <a:prstGeom prst="parallelogram">
            <a:avLst>
              <a:gd name="adj" fmla="val 1434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239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8.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20" r:id="rId3"/>
    <p:sldLayoutId id="2147483721" r:id="rId4"/>
    <p:sldLayoutId id="2147483722" r:id="rId5"/>
    <p:sldLayoutId id="2147483723" r:id="rId6"/>
    <p:sldLayoutId id="2147483655" r:id="rId7"/>
    <p:sldLayoutId id="2147483719" r:id="rId8"/>
    <p:sldLayoutId id="2147483657" r:id="rId9"/>
    <p:sldLayoutId id="2147483658" r:id="rId10"/>
    <p:sldLayoutId id="2147483670" r:id="rId11"/>
    <p:sldLayoutId id="2147483724" r:id="rId12"/>
    <p:sldLayoutId id="2147483725"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E/section-300.50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doe.mass.edu/lawsregs/603cmr28.html?section=04" TargetMode="External"/><Relationship Id="rId4" Type="http://schemas.openxmlformats.org/officeDocument/2006/relationships/hyperlink" Target="https://malegislature.gov/Laws/GeneralLaws/PartI/TitleXII/Chapter71B/Section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mass.gov/orgs/massachusetts-department-of-mental-health"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ooklinecenter.org/centers/mpath/" TargetMode="External"/><Relationship Id="rId2" Type="http://schemas.openxmlformats.org/officeDocument/2006/relationships/hyperlink" Target="http://www.speakingofhope.org/" TargetMode="External"/><Relationship Id="rId1" Type="http://schemas.openxmlformats.org/officeDocument/2006/relationships/slideLayout" Target="../slideLayouts/slideLayout7.xml"/><Relationship Id="rId5" Type="http://schemas.openxmlformats.org/officeDocument/2006/relationships/hyperlink" Target="https://youthmovemassachusetts.net/" TargetMode="External"/><Relationship Id="rId4" Type="http://schemas.openxmlformats.org/officeDocument/2006/relationships/hyperlink" Target="https://www.mapnet.online/program-director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peakingofhope.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hyperlink" Target="mailto:heidi.holland@mass.gov"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mass.gov/info-details/autism-wandering-and-water-safety-information-for-caregive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oe.mass.edu/language-access/interpreters/default.html"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doe.mass.edu/sped/spp/indicators/indicator14/" TargetMode="External"/><Relationship Id="rId2" Type="http://schemas.openxmlformats.org/officeDocument/2006/relationships/hyperlink" Target="mailto:IDEAdata@mass.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e.mass.edu/sped/advisories/condi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doe.mass.edu/sped/idea2004/sig-dispro/fiscal-implications-qrg.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ed.gov/sites/ed/files/2025-02/dms-ma-b-targeted-01-15-202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oe.mass.edu/prs/complaint-data/defaul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June 13, 2025</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13EEA-8A72-B883-579F-AC7ED6B7B2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2FA145-D3F1-9FA3-4C81-7EAE97136D53}"/>
              </a:ext>
            </a:extLst>
          </p:cNvPr>
          <p:cNvSpPr>
            <a:spLocks noGrp="1"/>
          </p:cNvSpPr>
          <p:nvPr>
            <p:ph type="title"/>
          </p:nvPr>
        </p:nvSpPr>
        <p:spPr/>
        <p:txBody>
          <a:bodyPr>
            <a:normAutofit/>
          </a:bodyPr>
          <a:lstStyle/>
          <a:p>
            <a:r>
              <a:rPr lang="en-US">
                <a:latin typeface="Segoe UI Semibold"/>
                <a:ea typeface="Calibri"/>
                <a:cs typeface="Arial"/>
              </a:rPr>
              <a:t>Independent Educational Evaluations</a:t>
            </a:r>
          </a:p>
        </p:txBody>
      </p:sp>
      <p:sp>
        <p:nvSpPr>
          <p:cNvPr id="2" name="Content Placeholder 1">
            <a:extLst>
              <a:ext uri="{FF2B5EF4-FFF2-40B4-BE49-F238E27FC236}">
                <a16:creationId xmlns:a16="http://schemas.microsoft.com/office/drawing/2014/main" id="{D93D2B70-9C12-FA1C-FA24-36FA36400B16}"/>
              </a:ext>
            </a:extLst>
          </p:cNvPr>
          <p:cNvSpPr>
            <a:spLocks noGrp="1"/>
          </p:cNvSpPr>
          <p:nvPr>
            <p:ph idx="1"/>
          </p:nvPr>
        </p:nvSpPr>
        <p:spPr>
          <a:xfrm>
            <a:off x="269544" y="2086984"/>
            <a:ext cx="11652912" cy="4530230"/>
          </a:xfrm>
        </p:spPr>
        <p:txBody>
          <a:bodyPr vert="horz" lIns="91440" tIns="45720" rIns="91440" bIns="45720" rtlCol="0" anchor="t">
            <a:normAutofit/>
          </a:bodyPr>
          <a:lstStyle/>
          <a:p>
            <a:pPr lvl="1"/>
            <a:r>
              <a:rPr lang="en-US" dirty="0">
                <a:latin typeface="Segoe UI"/>
                <a:cs typeface="Arial"/>
              </a:rPr>
              <a:t>Purpose is to clarify school district’s responsibilities under federal and state special education laws and regulations for providing a publicly funded independent educational evaluation (IEE) for a student. </a:t>
            </a:r>
          </a:p>
          <a:p>
            <a:pPr lvl="1"/>
            <a:r>
              <a:rPr lang="en-US" dirty="0">
                <a:latin typeface="Segoe UI"/>
                <a:cs typeface="Arial"/>
              </a:rPr>
              <a:t>The federal Individuals with Disabilities Education Act (IDEA), Part B regulation relating to IEEs is found at </a:t>
            </a:r>
            <a:r>
              <a:rPr lang="en-US" u="sng" dirty="0">
                <a:latin typeface="Segoe UI"/>
                <a:cs typeface="Arial"/>
                <a:hlinkClick r:id="rId3"/>
              </a:rPr>
              <a:t>34 C.F.R. § 300.502</a:t>
            </a:r>
            <a:r>
              <a:rPr lang="en-US" dirty="0">
                <a:latin typeface="Segoe UI"/>
                <a:cs typeface="Arial"/>
              </a:rPr>
              <a:t>. </a:t>
            </a:r>
          </a:p>
          <a:p>
            <a:pPr lvl="1"/>
            <a:r>
              <a:rPr lang="en-US" dirty="0">
                <a:latin typeface="Segoe UI"/>
                <a:cs typeface="Arial"/>
              </a:rPr>
              <a:t>The additional state standard, which exceeds the minimum requirements set by IDEA and provides parents and guardians with a separate, </a:t>
            </a:r>
            <a:r>
              <a:rPr lang="en-US" b="1" dirty="0">
                <a:latin typeface="Segoe UI"/>
                <a:cs typeface="Arial"/>
              </a:rPr>
              <a:t>entirely voluntary </a:t>
            </a:r>
            <a:r>
              <a:rPr lang="en-US" dirty="0">
                <a:latin typeface="Segoe UI"/>
                <a:cs typeface="Arial"/>
              </a:rPr>
              <a:t>option is described at </a:t>
            </a:r>
            <a:r>
              <a:rPr lang="en-US" u="sng" dirty="0">
                <a:latin typeface="Segoe UI"/>
                <a:cs typeface="Arial"/>
                <a:hlinkClick r:id="rId4"/>
              </a:rPr>
              <a:t>M.G.L. c. 71B, § 3 ¶ 10</a:t>
            </a:r>
            <a:r>
              <a:rPr lang="en-US" dirty="0">
                <a:latin typeface="Segoe UI"/>
                <a:cs typeface="Arial"/>
              </a:rPr>
              <a:t> and </a:t>
            </a:r>
            <a:r>
              <a:rPr lang="en-US" u="sng" dirty="0">
                <a:latin typeface="Segoe UI"/>
                <a:cs typeface="Arial"/>
                <a:hlinkClick r:id="rId5"/>
              </a:rPr>
              <a:t>603 CMR 28.04(5)</a:t>
            </a:r>
            <a:r>
              <a:rPr lang="en-US" dirty="0">
                <a:latin typeface="Segoe UI"/>
                <a:cs typeface="Arial"/>
              </a:rPr>
              <a:t>. </a:t>
            </a:r>
          </a:p>
          <a:p>
            <a:pPr lvl="1"/>
            <a:r>
              <a:rPr lang="en-US" dirty="0">
                <a:latin typeface="Segoe UI"/>
                <a:cs typeface="Arial"/>
              </a:rPr>
              <a:t>Districts should refer parents to the </a:t>
            </a:r>
            <a:r>
              <a:rPr lang="en-US" b="1" dirty="0">
                <a:latin typeface="Segoe UI"/>
                <a:cs typeface="Arial"/>
              </a:rPr>
              <a:t>Parent’s Notice of Procedural Safeguards </a:t>
            </a:r>
            <a:r>
              <a:rPr lang="en-US" dirty="0">
                <a:latin typeface="Segoe UI"/>
                <a:cs typeface="Arial"/>
              </a:rPr>
              <a:t>for more information on their right to an IEE under both federal and state law. Districts are required to provide a copy of the </a:t>
            </a:r>
            <a:r>
              <a:rPr lang="en-US" b="1" dirty="0">
                <a:latin typeface="Segoe UI"/>
                <a:cs typeface="Arial"/>
              </a:rPr>
              <a:t>Parent’s Notice of Procedural </a:t>
            </a:r>
            <a:r>
              <a:rPr lang="en-US" dirty="0">
                <a:latin typeface="Segoe UI"/>
                <a:cs typeface="Arial"/>
              </a:rPr>
              <a:t>Safeguards upon parents’ request. 34 C.F.R. § 300.504(a)(4).</a:t>
            </a:r>
            <a:endParaRPr lang="en-US" dirty="0">
              <a:latin typeface="Segoe UI"/>
              <a:ea typeface="Calibri"/>
              <a:cs typeface="Arial"/>
            </a:endParaRPr>
          </a:p>
        </p:txBody>
      </p:sp>
    </p:spTree>
    <p:extLst>
      <p:ext uri="{BB962C8B-B14F-4D97-AF65-F5344CB8AC3E}">
        <p14:creationId xmlns:p14="http://schemas.microsoft.com/office/powerpoint/2010/main" val="346708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9F8934-EBBA-20F0-05EA-27BDDDA2E76F}"/>
              </a:ext>
            </a:extLst>
          </p:cNvPr>
          <p:cNvSpPr>
            <a:spLocks noGrp="1"/>
          </p:cNvSpPr>
          <p:nvPr>
            <p:ph type="title"/>
          </p:nvPr>
        </p:nvSpPr>
        <p:spPr/>
        <p:txBody>
          <a:bodyPr/>
          <a:lstStyle/>
          <a:p>
            <a:r>
              <a:rPr lang="en-US">
                <a:latin typeface="Segoe UI Semibold"/>
                <a:cs typeface="Arial"/>
              </a:rPr>
              <a:t>Next Steps for the CAP</a:t>
            </a:r>
          </a:p>
        </p:txBody>
      </p:sp>
      <p:sp>
        <p:nvSpPr>
          <p:cNvPr id="2" name="Content Placeholder 1">
            <a:extLst>
              <a:ext uri="{FF2B5EF4-FFF2-40B4-BE49-F238E27FC236}">
                <a16:creationId xmlns:a16="http://schemas.microsoft.com/office/drawing/2014/main" id="{F992001F-AA7F-481B-191B-BBAEF0A53D09}"/>
              </a:ext>
            </a:extLst>
          </p:cNvPr>
          <p:cNvSpPr>
            <a:spLocks noGrp="1"/>
          </p:cNvSpPr>
          <p:nvPr>
            <p:ph idx="1"/>
          </p:nvPr>
        </p:nvSpPr>
        <p:spPr/>
        <p:txBody>
          <a:bodyPr vert="horz" lIns="91440" tIns="45720" rIns="91440" bIns="45720" rtlCol="0" anchor="t">
            <a:normAutofit/>
          </a:bodyPr>
          <a:lstStyle/>
          <a:p>
            <a:r>
              <a:rPr lang="en-US">
                <a:latin typeface="Segoe UI"/>
                <a:cs typeface="Arial"/>
              </a:rPr>
              <a:t>Updated OASES monitoring criteria on the topic of student discipline</a:t>
            </a:r>
            <a:endParaRPr lang="en-US">
              <a:latin typeface="Segoe UI"/>
            </a:endParaRPr>
          </a:p>
          <a:p>
            <a:r>
              <a:rPr lang="en-US">
                <a:latin typeface="Segoe UI"/>
                <a:cs typeface="Arial"/>
              </a:rPr>
              <a:t>Updated PSM monitoring criteria on the topic of MTSS and special education</a:t>
            </a:r>
          </a:p>
          <a:p>
            <a:r>
              <a:rPr lang="en-US">
                <a:latin typeface="Segoe UI"/>
                <a:cs typeface="Arial"/>
              </a:rPr>
              <a:t>Policy Memorandum regarding the responsibilities of schools and districts for students placed in private schools by public agencies</a:t>
            </a:r>
          </a:p>
          <a:p>
            <a:r>
              <a:rPr lang="en-US">
                <a:latin typeface="Segoe UI"/>
                <a:cs typeface="Arial"/>
              </a:rPr>
              <a:t>Sample Out of District Monitoring Form</a:t>
            </a:r>
          </a:p>
        </p:txBody>
      </p:sp>
    </p:spTree>
    <p:extLst>
      <p:ext uri="{BB962C8B-B14F-4D97-AF65-F5344CB8AC3E}">
        <p14:creationId xmlns:p14="http://schemas.microsoft.com/office/powerpoint/2010/main" val="321926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9749-EB79-52C2-0B57-EA91C39B3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992BC-1DEE-7B70-9992-5050A11C7721}"/>
              </a:ext>
            </a:extLst>
          </p:cNvPr>
          <p:cNvSpPr>
            <a:spLocks noGrp="1"/>
          </p:cNvSpPr>
          <p:nvPr>
            <p:ph type="title"/>
          </p:nvPr>
        </p:nvSpPr>
        <p:spPr/>
        <p:txBody>
          <a:bodyPr>
            <a:normAutofit/>
          </a:bodyPr>
          <a:lstStyle/>
          <a:p>
            <a:r>
              <a:rPr lang="en-US" sz="4800">
                <a:latin typeface="Segoe UI Semibold"/>
                <a:cs typeface="Arial"/>
              </a:rPr>
              <a:t>State Agency Collaboration</a:t>
            </a:r>
            <a:endParaRPr lang="en-US" sz="4800">
              <a:latin typeface="Segoe UI Semibold"/>
            </a:endParaRPr>
          </a:p>
        </p:txBody>
      </p:sp>
      <p:sp>
        <p:nvSpPr>
          <p:cNvPr id="4" name="TextBox 3">
            <a:extLst>
              <a:ext uri="{FF2B5EF4-FFF2-40B4-BE49-F238E27FC236}">
                <a16:creationId xmlns:a16="http://schemas.microsoft.com/office/drawing/2014/main" id="{B250F424-DAD2-9CA8-3E07-4F61E601C8E6}"/>
              </a:ext>
            </a:extLst>
          </p:cNvPr>
          <p:cNvSpPr txBox="1"/>
          <p:nvPr/>
        </p:nvSpPr>
        <p:spPr>
          <a:xfrm>
            <a:off x="2634342" y="3679371"/>
            <a:ext cx="8458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egoe UI"/>
                <a:cs typeface="Arial"/>
              </a:rPr>
              <a:t>Massachusetts Department of Mental Health (DMH)</a:t>
            </a:r>
            <a:endParaRPr lang="en-US" sz="2000">
              <a:latin typeface="Segoe UI"/>
            </a:endParaRPr>
          </a:p>
        </p:txBody>
      </p:sp>
    </p:spTree>
    <p:extLst>
      <p:ext uri="{BB962C8B-B14F-4D97-AF65-F5344CB8AC3E}">
        <p14:creationId xmlns:p14="http://schemas.microsoft.com/office/powerpoint/2010/main" val="200213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8032A-0B0C-3E23-14C6-134B5F6AC620}"/>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4600" kern="1200">
                <a:solidFill>
                  <a:schemeClr val="tx1"/>
                </a:solidFill>
                <a:latin typeface="+mj-lt"/>
                <a:ea typeface="+mj-ea"/>
                <a:cs typeface="+mj-cs"/>
              </a:rPr>
              <a:t>Overview of the</a:t>
            </a:r>
            <a:br>
              <a:rPr lang="en-US" sz="4600" kern="1200">
                <a:solidFill>
                  <a:schemeClr val="tx1"/>
                </a:solidFill>
                <a:latin typeface="+mj-lt"/>
                <a:ea typeface="+mj-ea"/>
                <a:cs typeface="+mj-cs"/>
              </a:rPr>
            </a:br>
            <a:r>
              <a:rPr lang="en-US" sz="4600" kern="1200">
                <a:solidFill>
                  <a:schemeClr val="tx1"/>
                </a:solidFill>
                <a:latin typeface="+mj-lt"/>
                <a:ea typeface="+mj-ea"/>
                <a:cs typeface="+mj-cs"/>
              </a:rPr>
              <a:t> Massachusetts Department of Mental Health</a:t>
            </a:r>
          </a:p>
        </p:txBody>
      </p:sp>
      <p:pic>
        <p:nvPicPr>
          <p:cNvPr id="4" name="Picture 3" descr="Logo for the Massachusetts Department of Mental Health (Mass DMH)">
            <a:extLst>
              <a:ext uri="{FF2B5EF4-FFF2-40B4-BE49-F238E27FC236}">
                <a16:creationId xmlns:a16="http://schemas.microsoft.com/office/drawing/2014/main" id="{C6F17B4D-8A78-8DC8-1BA2-23B005BE25FF}"/>
              </a:ext>
            </a:extLst>
          </p:cNvPr>
          <p:cNvPicPr>
            <a:picLocks noChangeAspect="1"/>
          </p:cNvPicPr>
          <p:nvPr/>
        </p:nvPicPr>
        <p:blipFill>
          <a:blip r:embed="rId2"/>
          <a:stretch>
            <a:fillRect/>
          </a:stretch>
        </p:blipFill>
        <p:spPr>
          <a:xfrm>
            <a:off x="2873908" y="682804"/>
            <a:ext cx="6439588" cy="2559736"/>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86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79CB0-C7AD-240A-6A74-447B7B989FE3}"/>
              </a:ext>
            </a:extLst>
          </p:cNvPr>
          <p:cNvSpPr>
            <a:spLocks noGrp="1"/>
          </p:cNvSpPr>
          <p:nvPr>
            <p:ph type="title"/>
          </p:nvPr>
        </p:nvSpPr>
        <p:spPr>
          <a:xfrm>
            <a:off x="989319" y="846236"/>
            <a:ext cx="9956419" cy="908337"/>
          </a:xfrm>
        </p:spPr>
        <p:txBody>
          <a:bodyPr vert="horz" lIns="91440" tIns="45720" rIns="91440" bIns="45720" rtlCol="0" anchor="b">
            <a:normAutofit fontScale="90000"/>
          </a:bodyPr>
          <a:lstStyle/>
          <a:p>
            <a:r>
              <a:rPr lang="en-US" sz="4900">
                <a:solidFill>
                  <a:schemeClr val="tx1"/>
                </a:solidFill>
                <a:latin typeface="Segoe UI Semibold"/>
                <a:cs typeface="Segoe UI Semibold"/>
              </a:rPr>
              <a:t>Mental Health Services at Mass DMH</a:t>
            </a:r>
            <a:endParaRPr lang="en-US">
              <a:solidFill>
                <a:schemeClr val="tx1"/>
              </a:solidFill>
              <a:latin typeface="Segoe UI Semibold"/>
              <a:cs typeface="Segoe UI Semibold"/>
            </a:endParaRPr>
          </a:p>
        </p:txBody>
      </p:sp>
      <p:sp>
        <p:nvSpPr>
          <p:cNvPr id="3" name="TextBox 2">
            <a:extLst>
              <a:ext uri="{FF2B5EF4-FFF2-40B4-BE49-F238E27FC236}">
                <a16:creationId xmlns:a16="http://schemas.microsoft.com/office/drawing/2014/main" id="{F0399A24-317B-4B86-A8DA-6AA764F0157F}"/>
              </a:ext>
            </a:extLst>
          </p:cNvPr>
          <p:cNvSpPr txBox="1"/>
          <p:nvPr/>
        </p:nvSpPr>
        <p:spPr>
          <a:xfrm>
            <a:off x="1213281" y="2115844"/>
            <a:ext cx="92179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Segoe UI"/>
                <a:cs typeface="Segoe UI"/>
              </a:rPr>
              <a:t>DMH provides specialized services for children, youth and adults </a:t>
            </a:r>
            <a:r>
              <a:rPr lang="en-US" b="1">
                <a:latin typeface="Segoe UI"/>
                <a:cs typeface="Segoe UI"/>
              </a:rPr>
              <a:t>with the most serious mental health needs. </a:t>
            </a:r>
            <a:endParaRPr lang="en-US">
              <a:latin typeface="Segoe UI"/>
              <a:ea typeface="Calibri" panose="020F0502020204030204"/>
              <a:cs typeface="Segoe UI"/>
            </a:endParaRPr>
          </a:p>
          <a:p>
            <a:pPr marL="285750" indent="-285750">
              <a:buFont typeface="Arial"/>
              <a:buChar char="•"/>
            </a:pPr>
            <a:endParaRPr lang="en-US">
              <a:latin typeface="Segoe UI"/>
              <a:cs typeface="Segoe UI"/>
            </a:endParaRPr>
          </a:p>
          <a:p>
            <a:pPr marL="285750" indent="-285750">
              <a:buFont typeface="Arial"/>
              <a:buChar char="•"/>
            </a:pPr>
            <a:r>
              <a:rPr lang="en-US">
                <a:latin typeface="Segoe UI"/>
                <a:cs typeface="Segoe UI"/>
              </a:rPr>
              <a:t>The Department of Mental Health (DMH) provides supports and services that complement those provided by other agencies or systems</a:t>
            </a:r>
            <a:r>
              <a:rPr lang="en-US" b="1">
                <a:latin typeface="Segoe UI"/>
                <a:cs typeface="Segoe UI"/>
              </a:rPr>
              <a:t> </a:t>
            </a:r>
            <a:r>
              <a:rPr lang="en-US">
                <a:latin typeface="Segoe UI"/>
                <a:cs typeface="Segoe UI"/>
              </a:rPr>
              <a:t>(commercial insurance, MassHealth, other state agencies such as DCF, schools, community programs, etc.)</a:t>
            </a:r>
            <a:endParaRPr lang="en-US">
              <a:latin typeface="Segoe UI"/>
              <a:ea typeface="Calibri" panose="020F0502020204030204"/>
              <a:cs typeface="Segoe UI"/>
            </a:endParaRPr>
          </a:p>
          <a:p>
            <a:pPr algn="l"/>
            <a:endParaRPr lang="en-US">
              <a:ea typeface="Calibri"/>
              <a:cs typeface="Calibri"/>
            </a:endParaRPr>
          </a:p>
        </p:txBody>
      </p:sp>
    </p:spTree>
    <p:extLst>
      <p:ext uri="{BB962C8B-B14F-4D97-AF65-F5344CB8AC3E}">
        <p14:creationId xmlns:p14="http://schemas.microsoft.com/office/powerpoint/2010/main" val="348775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31DB1-287E-551F-9E56-C30FC02E06EF}"/>
              </a:ext>
            </a:extLst>
          </p:cNvPr>
          <p:cNvSpPr txBox="1">
            <a:spLocks noGrp="1"/>
          </p:cNvSpPr>
          <p:nvPr>
            <p:ph type="title" idx="4294967295"/>
          </p:nvPr>
        </p:nvSpPr>
        <p:spPr>
          <a:xfrm>
            <a:off x="638882" y="3577456"/>
            <a:ext cx="10909640" cy="16878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0" i="0" u="none" strike="noStrike" kern="1200" cap="none" spc="0" normalizeH="0" baseline="0" noProof="0">
                <a:ln>
                  <a:noFill/>
                </a:ln>
                <a:solidFill>
                  <a:schemeClr val="tx1"/>
                </a:solidFill>
                <a:effectLst/>
                <a:uLnTx/>
                <a:uFillTx/>
                <a:latin typeface="+mj-lt"/>
                <a:ea typeface="+mj-ea"/>
                <a:cs typeface="+mj-cs"/>
              </a:rPr>
              <a:t>Behavioral Health Helpline</a:t>
            </a:r>
          </a:p>
        </p:txBody>
      </p:sp>
      <p:pic>
        <p:nvPicPr>
          <p:cNvPr id="4" name="Picture 3" descr="picture of webpage for behavioral health hotline&#10;">
            <a:extLst>
              <a:ext uri="{FF2B5EF4-FFF2-40B4-BE49-F238E27FC236}">
                <a16:creationId xmlns:a16="http://schemas.microsoft.com/office/drawing/2014/main" id="{DFEBCE74-79FC-67EA-55B9-D594958C295F}"/>
              </a:ext>
            </a:extLst>
          </p:cNvPr>
          <p:cNvPicPr>
            <a:picLocks noChangeAspect="1"/>
          </p:cNvPicPr>
          <p:nvPr/>
        </p:nvPicPr>
        <p:blipFill>
          <a:blip r:embed="rId2"/>
          <a:stretch>
            <a:fillRect/>
          </a:stretch>
        </p:blipFill>
        <p:spPr>
          <a:xfrm>
            <a:off x="3482269" y="591670"/>
            <a:ext cx="5222865" cy="2742004"/>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55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2A9B364E-06A7-4429-8FBC-DC601DBEC24B}"/>
              </a:ext>
            </a:extLst>
          </p:cNvPr>
          <p:cNvSpPr txBox="1">
            <a:spLocks noGrp="1"/>
          </p:cNvSpPr>
          <p:nvPr>
            <p:ph type="title" idx="4294967295"/>
          </p:nvPr>
        </p:nvSpPr>
        <p:spPr>
          <a:xfrm>
            <a:off x="655320" y="429030"/>
            <a:ext cx="2990150" cy="54575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688 Referrals to DMH</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27" name="Rectangle 26">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 name="TextBox 4" descr="Flow chart&#10;When to refer to DMH&#10;--when emotional impairment is primary&#10;&#10;What is needed:&#10;--IEP&#10;--clinical assessment&#10;--educational assessment&#10;--688 approval form&#10;&#10;Timing:&#10;--between 6 months and 1 year prior to graduation/SPED date&#10;--3-6 months is okay, we can try to expedite&#10;--less than 3 months is not preferable. Please call us.&#10;&#10;Communication&#10;">
            <a:extLst>
              <a:ext uri="{FF2B5EF4-FFF2-40B4-BE49-F238E27FC236}">
                <a16:creationId xmlns:a16="http://schemas.microsoft.com/office/drawing/2014/main" id="{49F1DC76-44CA-755D-253F-BFB6A2362E42}"/>
              </a:ext>
            </a:extLst>
          </p:cNvPr>
          <p:cNvGraphicFramePr/>
          <p:nvPr>
            <p:extLst>
              <p:ext uri="{D42A27DB-BD31-4B8C-83A1-F6EECF244321}">
                <p14:modId xmlns:p14="http://schemas.microsoft.com/office/powerpoint/2010/main" val="4060959825"/>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44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EB9D4D63-1AD9-4724-A1EA-25DD518390DB}"/>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4600" b="1" kern="1200">
                <a:solidFill>
                  <a:schemeClr val="tx1"/>
                </a:solidFill>
                <a:latin typeface="+mj-lt"/>
                <a:ea typeface="+mj-ea"/>
                <a:cs typeface="+mj-cs"/>
              </a:rPr>
              <a:t>Five Geographic Areas Across Massachusetts</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 of Massachusetts depicting the five geographic areas served: Western Mass, Central Mass, Northeastern Mass, Metro Boston, and Southeastern Mass. ">
            <a:extLst>
              <a:ext uri="{FF2B5EF4-FFF2-40B4-BE49-F238E27FC236}">
                <a16:creationId xmlns:a16="http://schemas.microsoft.com/office/drawing/2014/main" id="{239E60CC-B4E6-5C3C-234D-A4D3678A829B}"/>
              </a:ext>
            </a:extLst>
          </p:cNvPr>
          <p:cNvPicPr>
            <a:picLocks noChangeAspect="1"/>
          </p:cNvPicPr>
          <p:nvPr/>
        </p:nvPicPr>
        <p:blipFill>
          <a:blip r:embed="rId2"/>
          <a:stretch>
            <a:fillRect/>
          </a:stretch>
        </p:blipFill>
        <p:spPr>
          <a:xfrm>
            <a:off x="5922492" y="1856463"/>
            <a:ext cx="5536001" cy="3086320"/>
          </a:xfrm>
          <a:prstGeom prst="rect">
            <a:avLst/>
          </a:prstGeom>
        </p:spPr>
      </p:pic>
    </p:spTree>
    <p:extLst>
      <p:ext uri="{BB962C8B-B14F-4D97-AF65-F5344CB8AC3E}">
        <p14:creationId xmlns:p14="http://schemas.microsoft.com/office/powerpoint/2010/main" val="337039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5EFF4556-7420-A205-F6EB-DA747F95C33F}"/>
              </a:ext>
            </a:extLst>
          </p:cNvPr>
          <p:cNvSpPr txBox="1">
            <a:spLocks noGrp="1"/>
          </p:cNvSpPr>
          <p:nvPr>
            <p:ph type="title" idx="4294967295"/>
          </p:nvPr>
        </p:nvSpPr>
        <p:spPr>
          <a:xfrm>
            <a:off x="1171074" y="1396686"/>
            <a:ext cx="3240506" cy="40646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mj-lt"/>
                <a:ea typeface="+mj-ea"/>
                <a:cs typeface="+mj-cs"/>
              </a:rPr>
              <a:t>Accessing DMH Specialized Services</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484A3B64-9D1C-1DB0-00C7-107553539554}"/>
              </a:ext>
            </a:extLst>
          </p:cNvPr>
          <p:cNvSpPr txBox="1">
            <a:spLocks/>
          </p:cNvSpPr>
          <p:nvPr/>
        </p:nvSpPr>
        <p:spPr>
          <a:xfrm>
            <a:off x="5370153" y="1526033"/>
            <a:ext cx="5536397" cy="45271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38"/>
              </a:spcAft>
              <a:buNone/>
            </a:pPr>
            <a:r>
              <a:rPr lang="en-US" sz="1600" b="1" u="sng">
                <a:latin typeface="Segoe UI"/>
                <a:cs typeface="Segoe UI"/>
              </a:rPr>
              <a:t>Clinical Determination</a:t>
            </a:r>
            <a:endParaRPr lang="en-US" sz="1600">
              <a:latin typeface="Segoe UI"/>
              <a:cs typeface="Segoe UI"/>
            </a:endParaRPr>
          </a:p>
          <a:p>
            <a:pPr marL="200025">
              <a:spcBef>
                <a:spcPts val="0"/>
              </a:spcBef>
              <a:spcAft>
                <a:spcPts val="338"/>
              </a:spcAft>
            </a:pPr>
            <a:r>
              <a:rPr lang="en-US" sz="1600">
                <a:latin typeface="Segoe UI"/>
                <a:cs typeface="Segoe UI"/>
              </a:rPr>
              <a:t>Confirm that the person has a </a:t>
            </a:r>
            <a:r>
              <a:rPr lang="en-US" sz="1600" u="sng">
                <a:latin typeface="Segoe UI"/>
                <a:cs typeface="Segoe UI"/>
              </a:rPr>
              <a:t>qualifying diagnosis</a:t>
            </a:r>
            <a:r>
              <a:rPr lang="en-US" sz="1600">
                <a:latin typeface="Segoe UI"/>
                <a:cs typeface="Segoe UI"/>
              </a:rPr>
              <a:t>*;</a:t>
            </a:r>
            <a:br>
              <a:rPr lang="en-US" sz="1600">
                <a:latin typeface="Segoe UI"/>
                <a:cs typeface="+mn-cs"/>
              </a:rPr>
            </a:br>
            <a:endParaRPr lang="en-US" sz="1600">
              <a:latin typeface="Segoe UI"/>
              <a:cs typeface="Segoe UI"/>
            </a:endParaRPr>
          </a:p>
          <a:p>
            <a:pPr marL="200025">
              <a:spcBef>
                <a:spcPts val="0"/>
              </a:spcBef>
              <a:spcAft>
                <a:spcPts val="338"/>
              </a:spcAft>
            </a:pPr>
            <a:r>
              <a:rPr lang="en-US" sz="1600">
                <a:latin typeface="Segoe UI"/>
                <a:cs typeface="Segoe UI"/>
              </a:rPr>
              <a:t>Identify urgent needs; and</a:t>
            </a:r>
            <a:br>
              <a:rPr lang="en-US" sz="1600">
                <a:latin typeface="Segoe UI"/>
                <a:cs typeface="+mn-cs"/>
              </a:rPr>
            </a:br>
            <a:endParaRPr lang="en-US" sz="1600">
              <a:latin typeface="Segoe UI"/>
              <a:cs typeface="Segoe UI"/>
            </a:endParaRPr>
          </a:p>
          <a:p>
            <a:pPr marL="200025">
              <a:spcBef>
                <a:spcPts val="0"/>
              </a:spcBef>
              <a:spcAft>
                <a:spcPts val="338"/>
              </a:spcAft>
            </a:pPr>
            <a:r>
              <a:rPr lang="en-US" sz="1600">
                <a:latin typeface="Segoe UI"/>
                <a:cs typeface="Segoe UI"/>
              </a:rPr>
              <a:t>Support navigation to other needed resources. </a:t>
            </a:r>
          </a:p>
          <a:p>
            <a:pPr marL="0" indent="0">
              <a:spcBef>
                <a:spcPts val="0"/>
              </a:spcBef>
              <a:spcAft>
                <a:spcPts val="338"/>
              </a:spcAft>
              <a:buNone/>
            </a:pPr>
            <a:r>
              <a:rPr lang="en-US" sz="1600">
                <a:latin typeface="Segoe UI"/>
                <a:cs typeface="Segoe UI"/>
              </a:rPr>
              <a:t>*Qualifying diagnoses include: Schizophrenia and other psychotic disorders, Major Mood Disorders, Anxiety Disorders, Dissociative Disorders, Eating Disorders, Borderline Personality)</a:t>
            </a:r>
            <a:br>
              <a:rPr lang="en-US" sz="1600">
                <a:latin typeface="Segoe UI"/>
                <a:cs typeface="+mn-cs"/>
              </a:rPr>
            </a:br>
            <a:endParaRPr lang="en-US" sz="1600">
              <a:latin typeface="Segoe UI"/>
              <a:cs typeface="Segoe UI"/>
            </a:endParaRPr>
          </a:p>
          <a:p>
            <a:pPr marL="200025">
              <a:spcBef>
                <a:spcPts val="0"/>
              </a:spcBef>
              <a:spcAft>
                <a:spcPts val="338"/>
              </a:spcAft>
            </a:pPr>
            <a:r>
              <a:rPr lang="en-US" sz="1600">
                <a:latin typeface="Segoe UI"/>
                <a:cs typeface="Segoe UI"/>
              </a:rPr>
              <a:t>Determine </a:t>
            </a:r>
            <a:r>
              <a:rPr lang="en-US" sz="1600" u="sng">
                <a:latin typeface="Segoe UI"/>
                <a:cs typeface="Segoe UI"/>
              </a:rPr>
              <a:t>functional impairment</a:t>
            </a:r>
            <a:r>
              <a:rPr lang="en-US" sz="1600">
                <a:latin typeface="Segoe UI"/>
                <a:cs typeface="Segoe UI"/>
              </a:rPr>
              <a:t> in multiple domains due to qualifying diagnosis*</a:t>
            </a:r>
          </a:p>
          <a:p>
            <a:pPr marL="0" indent="0">
              <a:spcBef>
                <a:spcPts val="0"/>
              </a:spcBef>
              <a:spcAft>
                <a:spcPts val="338"/>
              </a:spcAft>
              <a:buNone/>
            </a:pPr>
            <a:r>
              <a:rPr lang="en-US" sz="1600">
                <a:latin typeface="Segoe UI"/>
                <a:cs typeface="Segoe UI"/>
              </a:rPr>
              <a:t>*For youth must have a serious emotional disturbance which is the primary cause of the functional impairment</a:t>
            </a:r>
            <a:br>
              <a:rPr lang="en-US" sz="1600">
                <a:latin typeface="Segoe UI"/>
                <a:cs typeface="+mn-cs"/>
              </a:rPr>
            </a:br>
            <a:endParaRPr lang="en-US" sz="1600">
              <a:latin typeface="Segoe UI"/>
              <a:cs typeface="Segoe UI"/>
            </a:endParaRPr>
          </a:p>
          <a:p>
            <a:pPr marL="200025">
              <a:spcBef>
                <a:spcPts val="0"/>
              </a:spcBef>
              <a:spcAft>
                <a:spcPts val="338"/>
              </a:spcAft>
            </a:pPr>
            <a:r>
              <a:rPr lang="en-US" sz="1600" u="sng">
                <a:latin typeface="Segoe UI"/>
                <a:cs typeface="Segoe UI"/>
              </a:rPr>
              <a:t>Establish duration</a:t>
            </a:r>
            <a:r>
              <a:rPr lang="en-US" sz="1600">
                <a:latin typeface="Segoe UI"/>
                <a:cs typeface="Segoe UI"/>
              </a:rPr>
              <a:t>-has lasted for at least one year or is expected to last one year </a:t>
            </a:r>
          </a:p>
        </p:txBody>
      </p:sp>
    </p:spTree>
    <p:extLst>
      <p:ext uri="{BB962C8B-B14F-4D97-AF65-F5344CB8AC3E}">
        <p14:creationId xmlns:p14="http://schemas.microsoft.com/office/powerpoint/2010/main" val="2133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37A353D-E62E-603B-3AA4-C7999B18A207}"/>
              </a:ext>
            </a:extLst>
          </p:cNvPr>
          <p:cNvSpPr txBox="1">
            <a:spLocks noGrp="1"/>
          </p:cNvSpPr>
          <p:nvPr>
            <p:ph type="title" idx="4294967295"/>
          </p:nvPr>
        </p:nvSpPr>
        <p:spPr>
          <a:xfrm>
            <a:off x="1171074" y="1396686"/>
            <a:ext cx="3240506" cy="40646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mj-lt"/>
                <a:ea typeface="+mj-ea"/>
                <a:cs typeface="+mj-cs"/>
              </a:rPr>
              <a:t>Accessing DMH Specialized Services.</a:t>
            </a: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E60864AE-2367-4B10-6367-FE2A09C8CE9F}"/>
              </a:ext>
            </a:extLst>
          </p:cNvPr>
          <p:cNvSpPr txBox="1">
            <a:spLocks/>
          </p:cNvSpPr>
          <p:nvPr/>
        </p:nvSpPr>
        <p:spPr>
          <a:xfrm>
            <a:off x="5370153" y="1526033"/>
            <a:ext cx="5536397" cy="39352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spcAft>
                <a:spcPts val="338"/>
              </a:spcAft>
            </a:pPr>
            <a:r>
              <a:rPr lang="en-US" sz="2000" b="1" u="sng">
                <a:latin typeface="+mn-lt"/>
                <a:cs typeface="+mn-cs"/>
              </a:rPr>
              <a:t>Needs and Means</a:t>
            </a:r>
          </a:p>
          <a:p>
            <a:pPr marL="200025">
              <a:spcBef>
                <a:spcPts val="0"/>
              </a:spcBef>
              <a:spcAft>
                <a:spcPts val="338"/>
              </a:spcAft>
            </a:pPr>
            <a:r>
              <a:rPr lang="en-US" sz="2000">
                <a:latin typeface="+mn-lt"/>
                <a:cs typeface="+mn-cs"/>
              </a:rPr>
              <a:t>Identifies the specialized services that the person needs and</a:t>
            </a:r>
            <a:br>
              <a:rPr lang="en-US" sz="2000">
                <a:latin typeface="+mn-lt"/>
                <a:cs typeface="+mn-cs"/>
              </a:rPr>
            </a:br>
            <a:endParaRPr lang="en-US" sz="2000">
              <a:latin typeface="+mn-lt"/>
              <a:cs typeface="+mn-cs"/>
            </a:endParaRPr>
          </a:p>
          <a:p>
            <a:pPr marL="200025">
              <a:spcBef>
                <a:spcPts val="0"/>
              </a:spcBef>
              <a:spcAft>
                <a:spcPts val="338"/>
              </a:spcAft>
            </a:pPr>
            <a:r>
              <a:rPr lang="en-US" sz="2000">
                <a:latin typeface="+mn-lt"/>
                <a:cs typeface="+mn-cs"/>
              </a:rPr>
              <a:t>Confirms that these needs can’t be met by other available resources</a:t>
            </a:r>
            <a:endParaRPr lang="en-US" sz="2000">
              <a:latin typeface="+mn-lt"/>
              <a:ea typeface="Calibri"/>
              <a:cs typeface="Calibri"/>
            </a:endParaRPr>
          </a:p>
          <a:p>
            <a:pPr marL="200025">
              <a:spcBef>
                <a:spcPts val="0"/>
              </a:spcBef>
              <a:spcAft>
                <a:spcPts val="338"/>
              </a:spcAft>
            </a:pPr>
            <a:endParaRPr lang="en-US" sz="2000">
              <a:latin typeface="+mn-lt"/>
              <a:cs typeface="+mn-cs"/>
            </a:endParaRPr>
          </a:p>
          <a:p>
            <a:r>
              <a:rPr lang="en-US" sz="2000">
                <a:latin typeface="+mn-lt"/>
                <a:cs typeface="+mn-cs"/>
              </a:rPr>
              <a:t>To Submit an Application for DMH Services go to our website:</a:t>
            </a:r>
            <a:endParaRPr lang="en-US" sz="2000">
              <a:latin typeface="+mn-lt"/>
              <a:ea typeface="Calibri"/>
              <a:cs typeface="Calibri"/>
            </a:endParaRPr>
          </a:p>
          <a:p>
            <a:pPr marL="0"/>
            <a:endParaRPr lang="en-US" sz="2000">
              <a:latin typeface="+mn-lt"/>
              <a:cs typeface="+mn-cs"/>
            </a:endParaRPr>
          </a:p>
          <a:p>
            <a:pPr marL="0" indent="0">
              <a:buNone/>
            </a:pPr>
            <a:r>
              <a:rPr lang="en-US" sz="2000">
                <a:latin typeface="+mn-lt"/>
                <a:cs typeface="+mn-cs"/>
                <a:hlinkClick r:id="rId2"/>
              </a:rPr>
              <a:t>https://www.mass.gov/orgs/massachusetts-department-of-mental-health</a:t>
            </a:r>
            <a:endParaRPr lang="en-US" sz="2000">
              <a:latin typeface="+mn-lt"/>
              <a:ea typeface="Calibri" panose="020F0502020204030204"/>
              <a:cs typeface="Calibri" panose="020F0502020204030204"/>
            </a:endParaRPr>
          </a:p>
          <a:p>
            <a:pPr marL="200025">
              <a:spcBef>
                <a:spcPts val="0"/>
              </a:spcBef>
              <a:spcAft>
                <a:spcPts val="338"/>
              </a:spcAft>
            </a:pPr>
            <a:endParaRPr lang="en-US" sz="2000">
              <a:latin typeface="+mn-lt"/>
              <a:cs typeface="+mn-cs"/>
            </a:endParaRPr>
          </a:p>
        </p:txBody>
      </p:sp>
    </p:spTree>
    <p:extLst>
      <p:ext uri="{BB962C8B-B14F-4D97-AF65-F5344CB8AC3E}">
        <p14:creationId xmlns:p14="http://schemas.microsoft.com/office/powerpoint/2010/main" val="34044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951217" y="326619"/>
            <a:ext cx="5843694" cy="1368859"/>
          </a:xfrm>
        </p:spPr>
        <p:txBody>
          <a:bodyPr vert="horz" lIns="91440" tIns="45720" rIns="91440" bIns="45720" rtlCol="0" anchor="t">
            <a:normAutofit/>
          </a:bodyPr>
          <a:lstStyle/>
          <a:p>
            <a:r>
              <a:rPr lang="en-US" sz="5400">
                <a:solidFill>
                  <a:srgbClr val="FFFFFF"/>
                </a:solidFill>
                <a:latin typeface="Segoe UI"/>
                <a:cs typeface="Segoe UI"/>
              </a:rPr>
              <a:t>Today’s Agenda</a:t>
            </a:r>
            <a:endParaRPr lang="en-US" sz="5400" kern="1200">
              <a:solidFill>
                <a:srgbClr val="FFFFFF"/>
              </a:solidFill>
              <a:latin typeface="Segoe UI"/>
              <a:ea typeface="Calibri Light"/>
              <a:cs typeface="Segoe UI"/>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3115638382"/>
              </p:ext>
            </p:extLst>
          </p:nvPr>
        </p:nvGraphicFramePr>
        <p:xfrm>
          <a:off x="3429000" y="1807029"/>
          <a:ext cx="7924800" cy="4615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832304-3C68-DE03-D06E-9FD8096B809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316748-91F7-6A8C-6611-62E15224E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10954FCD-C999-7291-0B8C-36B40CBFC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2C9D04-2E33-E0A5-71C4-7987BD5B8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D4F09ED7-AA72-E2A8-AA68-CC67ED1EE58A}"/>
              </a:ext>
            </a:extLst>
          </p:cNvPr>
          <p:cNvSpPr txBox="1">
            <a:spLocks noGrp="1"/>
          </p:cNvSpPr>
          <p:nvPr>
            <p:ph type="title" idx="4294967295"/>
          </p:nvPr>
        </p:nvSpPr>
        <p:spPr>
          <a:xfrm>
            <a:off x="1116570" y="621711"/>
            <a:ext cx="10043356" cy="1120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6600" kern="1200">
                <a:solidFill>
                  <a:schemeClr val="tx1"/>
                </a:solidFill>
                <a:latin typeface="JasmineUPC" panose="02020603050405020304" pitchFamily="18" charset="-34"/>
                <a:ea typeface="+mj-ea"/>
                <a:cs typeface="JasmineUPC" panose="02020603050405020304" pitchFamily="18" charset="-34"/>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Segoe UI Semibold"/>
                <a:ea typeface="+mj-ea"/>
                <a:cs typeface="JasmineUPC"/>
              </a:rPr>
              <a:t>Specialized Services for Children, Youth and Families</a:t>
            </a:r>
            <a:endParaRPr kumimoji="0" lang="en-US" sz="3200" b="0" i="0" u="none" strike="noStrike" kern="1200" cap="none" spc="0" normalizeH="0" baseline="0" noProof="0">
              <a:ln>
                <a:noFill/>
              </a:ln>
              <a:solidFill>
                <a:schemeClr val="tx1"/>
              </a:solidFill>
              <a:effectLst/>
              <a:uLnTx/>
              <a:uFillTx/>
              <a:latin typeface="Segoe UI Semibold"/>
              <a:ea typeface="+mj-ea"/>
              <a:cs typeface="JasmineUPC" panose="02020603050405020304" pitchFamily="18" charset="-34"/>
            </a:endParaRPr>
          </a:p>
        </p:txBody>
      </p:sp>
      <p:sp>
        <p:nvSpPr>
          <p:cNvPr id="18" name="TextBox 17">
            <a:extLst>
              <a:ext uri="{FF2B5EF4-FFF2-40B4-BE49-F238E27FC236}">
                <a16:creationId xmlns:a16="http://schemas.microsoft.com/office/drawing/2014/main" id="{B063B14D-08EE-04C2-EB01-C1FB8AE5C4A9}"/>
              </a:ext>
            </a:extLst>
          </p:cNvPr>
          <p:cNvSpPr txBox="1"/>
          <p:nvPr/>
        </p:nvSpPr>
        <p:spPr>
          <a:xfrm>
            <a:off x="3859920" y="1717678"/>
            <a:ext cx="4474346" cy="451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3075"/>
              </a:lnSpc>
            </a:pPr>
            <a:r>
              <a:rPr lang="en-US">
                <a:solidFill>
                  <a:schemeClr val="accent2"/>
                </a:solidFill>
                <a:ea typeface="+mn-lt"/>
                <a:cs typeface="+mn-lt"/>
              </a:rPr>
              <a:t>Child, Youth &amp; Family Services</a:t>
            </a:r>
          </a:p>
        </p:txBody>
      </p:sp>
      <p:sp>
        <p:nvSpPr>
          <p:cNvPr id="9" name="TextBox 8">
            <a:extLst>
              <a:ext uri="{FF2B5EF4-FFF2-40B4-BE49-F238E27FC236}">
                <a16:creationId xmlns:a16="http://schemas.microsoft.com/office/drawing/2014/main" id="{96B8D7EC-506A-6720-CCAC-F89E649C65DF}"/>
              </a:ext>
            </a:extLst>
          </p:cNvPr>
          <p:cNvSpPr txBox="1"/>
          <p:nvPr/>
        </p:nvSpPr>
        <p:spPr>
          <a:xfrm>
            <a:off x="643881" y="2885242"/>
            <a:ext cx="557023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egoe UI"/>
                <a:ea typeface="+mn-lt"/>
                <a:cs typeface="+mn-lt"/>
              </a:rPr>
              <a:t>Community-Based Services</a:t>
            </a:r>
            <a:endParaRPr lang="en-US" sz="2000" b="1">
              <a:latin typeface="Segoe UI"/>
              <a:cs typeface="Segoe UI"/>
            </a:endParaRPr>
          </a:p>
          <a:p>
            <a:pPr marL="457200">
              <a:buFont typeface="Arial"/>
              <a:buChar char="•"/>
            </a:pPr>
            <a:r>
              <a:rPr lang="en-US" sz="2000">
                <a:solidFill>
                  <a:schemeClr val="dk1">
                    <a:hueOff val="0"/>
                    <a:satOff val="0"/>
                    <a:lumOff val="0"/>
                    <a:alphaOff val="0"/>
                  </a:schemeClr>
                </a:solidFill>
                <a:latin typeface="Segoe UI"/>
                <a:ea typeface="+mn-lt"/>
                <a:cs typeface="+mn-lt"/>
              </a:rPr>
              <a:t>Case Management </a:t>
            </a:r>
            <a:endParaRPr lang="en-US" sz="2000">
              <a:solidFill>
                <a:schemeClr val="dk1">
                  <a:hueOff val="0"/>
                  <a:satOff val="0"/>
                  <a:lumOff val="0"/>
                  <a:alphaOff val="0"/>
                </a:schemeClr>
              </a:solidFill>
              <a:latin typeface="Segoe UI"/>
              <a:ea typeface="Calibri"/>
              <a:cs typeface="Calibri"/>
            </a:endParaRPr>
          </a:p>
          <a:p>
            <a:pPr lvl="1">
              <a:buFont typeface="Arial"/>
              <a:buChar char="•"/>
            </a:pPr>
            <a:r>
              <a:rPr lang="en-US" sz="2000">
                <a:solidFill>
                  <a:schemeClr val="dk1">
                    <a:hueOff val="0"/>
                    <a:satOff val="0"/>
                    <a:lumOff val="0"/>
                    <a:alphaOff val="0"/>
                  </a:schemeClr>
                </a:solidFill>
                <a:latin typeface="Segoe UI"/>
                <a:ea typeface="+mn-lt"/>
                <a:cs typeface="+mn-lt"/>
              </a:rPr>
              <a:t>Flexible Support Services </a:t>
            </a:r>
            <a:endParaRPr lang="en-US" sz="2000">
              <a:solidFill>
                <a:schemeClr val="dk1">
                  <a:hueOff val="0"/>
                  <a:satOff val="0"/>
                  <a:lumOff val="0"/>
                  <a:alphaOff val="0"/>
                </a:schemeClr>
              </a:solidFill>
              <a:latin typeface="Segoe UI"/>
              <a:cs typeface="Segoe UI"/>
            </a:endParaRPr>
          </a:p>
          <a:p>
            <a:pPr lvl="1">
              <a:buFont typeface="Arial"/>
              <a:buChar char="•"/>
            </a:pPr>
            <a:r>
              <a:rPr lang="en-US" sz="2000">
                <a:solidFill>
                  <a:schemeClr val="dk1">
                    <a:hueOff val="0"/>
                    <a:satOff val="0"/>
                    <a:lumOff val="0"/>
                    <a:alphaOff val="0"/>
                  </a:schemeClr>
                </a:solidFill>
                <a:latin typeface="Segoe UI"/>
                <a:ea typeface="+mn-lt"/>
                <a:cs typeface="+mn-lt"/>
              </a:rPr>
              <a:t>Day Services </a:t>
            </a:r>
            <a:endParaRPr lang="en-US" sz="2000">
              <a:solidFill>
                <a:schemeClr val="dk1">
                  <a:hueOff val="0"/>
                  <a:satOff val="0"/>
                  <a:lumOff val="0"/>
                  <a:alphaOff val="0"/>
                </a:schemeClr>
              </a:solidFill>
              <a:latin typeface="Segoe UI"/>
              <a:cs typeface="Segoe UI"/>
            </a:endParaRPr>
          </a:p>
          <a:p>
            <a:pPr lvl="1">
              <a:buFont typeface="Arial"/>
              <a:buChar char="•"/>
            </a:pPr>
            <a:r>
              <a:rPr lang="en-US" sz="2000">
                <a:solidFill>
                  <a:schemeClr val="dk1">
                    <a:hueOff val="0"/>
                    <a:satOff val="0"/>
                    <a:lumOff val="0"/>
                    <a:alphaOff val="0"/>
                  </a:schemeClr>
                </a:solidFill>
                <a:latin typeface="Segoe UI"/>
                <a:ea typeface="+mn-lt"/>
                <a:cs typeface="+mn-lt"/>
              </a:rPr>
              <a:t>Intensive In-Home Treatment </a:t>
            </a:r>
            <a:endParaRPr lang="en-US" sz="2000">
              <a:solidFill>
                <a:schemeClr val="dk1">
                  <a:hueOff val="0"/>
                  <a:satOff val="0"/>
                  <a:lumOff val="0"/>
                  <a:alphaOff val="0"/>
                </a:schemeClr>
              </a:solidFill>
              <a:latin typeface="Segoe UI"/>
              <a:cs typeface="Segoe UI"/>
            </a:endParaRPr>
          </a:p>
          <a:p>
            <a:pPr lvl="1">
              <a:buFont typeface="Arial"/>
              <a:buChar char="•"/>
            </a:pPr>
            <a:r>
              <a:rPr lang="en-US" sz="2000">
                <a:solidFill>
                  <a:schemeClr val="dk1">
                    <a:hueOff val="0"/>
                    <a:satOff val="0"/>
                    <a:lumOff val="0"/>
                    <a:alphaOff val="0"/>
                  </a:schemeClr>
                </a:solidFill>
                <a:latin typeface="Segoe UI"/>
                <a:ea typeface="+mn-lt"/>
                <a:cs typeface="+mn-lt"/>
              </a:rPr>
              <a:t>Therapeutic Group Care </a:t>
            </a:r>
            <a:endParaRPr lang="en-US" sz="2000">
              <a:solidFill>
                <a:schemeClr val="dk1">
                  <a:hueOff val="0"/>
                  <a:satOff val="0"/>
                  <a:lumOff val="0"/>
                  <a:alphaOff val="0"/>
                </a:schemeClr>
              </a:solidFill>
              <a:latin typeface="Segoe UI"/>
              <a:cs typeface="Segoe UI"/>
            </a:endParaRPr>
          </a:p>
          <a:p>
            <a:pPr lvl="1">
              <a:buFont typeface="Arial"/>
              <a:buChar char="•"/>
            </a:pPr>
            <a:r>
              <a:rPr lang="en-US" sz="2000">
                <a:solidFill>
                  <a:schemeClr val="dk1">
                    <a:hueOff val="0"/>
                    <a:satOff val="0"/>
                    <a:lumOff val="0"/>
                    <a:alphaOff val="0"/>
                  </a:schemeClr>
                </a:solidFill>
                <a:latin typeface="Segoe UI"/>
                <a:ea typeface="+mn-lt"/>
                <a:cs typeface="+mn-lt"/>
              </a:rPr>
              <a:t>Young Adult Staffed and Supported Apartments </a:t>
            </a:r>
          </a:p>
          <a:p>
            <a:pPr lvl="1">
              <a:buFont typeface="Arial"/>
              <a:buChar char="•"/>
            </a:pPr>
            <a:r>
              <a:rPr lang="en-US" sz="2000">
                <a:solidFill>
                  <a:schemeClr val="dk1">
                    <a:hueOff val="0"/>
                    <a:satOff val="0"/>
                    <a:lumOff val="0"/>
                    <a:alphaOff val="0"/>
                  </a:schemeClr>
                </a:solidFill>
                <a:latin typeface="Segoe UI"/>
                <a:ea typeface="+mn-lt"/>
                <a:cs typeface="+mn-lt"/>
              </a:rPr>
              <a:t>Program for Assertive Treatment for Youth</a:t>
            </a:r>
            <a:endParaRPr lang="en-US" sz="2000">
              <a:solidFill>
                <a:schemeClr val="dk1">
                  <a:hueOff val="0"/>
                  <a:satOff val="0"/>
                  <a:lumOff val="0"/>
                  <a:alphaOff val="0"/>
                </a:schemeClr>
              </a:solidFill>
              <a:latin typeface="Segoe UI"/>
              <a:ea typeface="Calibri" panose="020F0502020204030204"/>
              <a:cs typeface="Calibri" panose="020F0502020204030204"/>
            </a:endParaRPr>
          </a:p>
          <a:p>
            <a:endParaRPr lang="en-US" sz="1200" b="1">
              <a:latin typeface="Segoe UI"/>
              <a:ea typeface="Calibri"/>
              <a:cs typeface="Calibri"/>
            </a:endParaRPr>
          </a:p>
        </p:txBody>
      </p:sp>
      <p:sp>
        <p:nvSpPr>
          <p:cNvPr id="13" name="TextBox 12">
            <a:extLst>
              <a:ext uri="{FF2B5EF4-FFF2-40B4-BE49-F238E27FC236}">
                <a16:creationId xmlns:a16="http://schemas.microsoft.com/office/drawing/2014/main" id="{E7C0FB53-639D-0B75-DFD8-9D1288558266}"/>
              </a:ext>
            </a:extLst>
          </p:cNvPr>
          <p:cNvSpPr txBox="1"/>
          <p:nvPr/>
        </p:nvSpPr>
        <p:spPr>
          <a:xfrm>
            <a:off x="6412518" y="2885242"/>
            <a:ext cx="5261617"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egoe UI"/>
                <a:ea typeface="Calibri Light"/>
                <a:cs typeface="Calibri Light"/>
              </a:rPr>
              <a:t>F</a:t>
            </a:r>
            <a:r>
              <a:rPr lang="en-US" sz="2000" b="1">
                <a:latin typeface="Segoe UI"/>
                <a:ea typeface="+mn-lt"/>
                <a:cs typeface="+mn-lt"/>
              </a:rPr>
              <a:t>acility-Based Treatment </a:t>
            </a:r>
            <a:endParaRPr lang="en-US" sz="2000" b="1">
              <a:latin typeface="Segoe UI"/>
              <a:ea typeface="Calibri Light"/>
              <a:cs typeface="Calibri Light"/>
            </a:endParaRPr>
          </a:p>
          <a:p>
            <a:pPr marL="285750" lvl="1" indent="-285750">
              <a:lnSpc>
                <a:spcPct val="90000"/>
              </a:lnSpc>
              <a:spcBef>
                <a:spcPct val="0"/>
              </a:spcBef>
              <a:spcAft>
                <a:spcPct val="15000"/>
              </a:spcAft>
              <a:buFont typeface="Arial"/>
              <a:buChar char="•"/>
            </a:pPr>
            <a:r>
              <a:rPr lang="en-US" sz="2000">
                <a:solidFill>
                  <a:schemeClr val="dk1">
                    <a:hueOff val="0"/>
                    <a:satOff val="0"/>
                    <a:lumOff val="0"/>
                    <a:alphaOff val="0"/>
                  </a:schemeClr>
                </a:solidFill>
                <a:latin typeface="Segoe UI"/>
                <a:ea typeface="Calibri Light"/>
                <a:cs typeface="Calibri Light"/>
              </a:rPr>
              <a:t>Adolescent Continuing Care Units </a:t>
            </a:r>
          </a:p>
          <a:p>
            <a:pPr marL="285750" lvl="1" indent="-285750">
              <a:lnSpc>
                <a:spcPct val="90000"/>
              </a:lnSpc>
              <a:spcBef>
                <a:spcPct val="0"/>
              </a:spcBef>
              <a:spcAft>
                <a:spcPct val="15000"/>
              </a:spcAft>
              <a:buFont typeface="Arial"/>
              <a:buChar char="•"/>
            </a:pPr>
            <a:r>
              <a:rPr lang="en-US" sz="2000">
                <a:latin typeface="Segoe UI"/>
                <a:ea typeface="Calibri Light"/>
                <a:cs typeface="Calibri Light"/>
              </a:rPr>
              <a:t>Intensive Residential Treatment</a:t>
            </a:r>
          </a:p>
          <a:p>
            <a:pPr marL="285750" lvl="1" indent="-285750">
              <a:lnSpc>
                <a:spcPct val="90000"/>
              </a:lnSpc>
              <a:spcBef>
                <a:spcPct val="0"/>
              </a:spcBef>
              <a:spcAft>
                <a:spcPct val="15000"/>
              </a:spcAft>
              <a:buFont typeface="Arial,Sans-Serif"/>
              <a:buChar char="•"/>
            </a:pPr>
            <a:r>
              <a:rPr lang="en-US" sz="2000">
                <a:latin typeface="Segoe UI"/>
                <a:ea typeface="Calibri Light"/>
                <a:cs typeface="Calibri Light"/>
              </a:rPr>
              <a:t>Clinically Intensive Residential Treatment</a:t>
            </a:r>
            <a:endParaRPr lang="en-US" sz="2000">
              <a:latin typeface="Segoe UI"/>
              <a:ea typeface="Calibri" panose="020F0502020204030204"/>
              <a:cs typeface="Calibri" panose="020F0502020204030204"/>
            </a:endParaRPr>
          </a:p>
          <a:p>
            <a:endParaRPr lang="en-US" sz="1600" b="1">
              <a:latin typeface="Segoe UI"/>
              <a:ea typeface="Calibri Light"/>
              <a:cs typeface="Calibri Light"/>
            </a:endParaRPr>
          </a:p>
        </p:txBody>
      </p:sp>
    </p:spTree>
    <p:extLst>
      <p:ext uri="{BB962C8B-B14F-4D97-AF65-F5344CB8AC3E}">
        <p14:creationId xmlns:p14="http://schemas.microsoft.com/office/powerpoint/2010/main" val="311444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927C9-6D1F-D4AA-65AC-2B96F6E3BBF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2A40C9-140A-81AF-219A-D10665CD9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123760E0-691F-FEC6-0EEA-E45B861E2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2EEDAD-0C1C-383C-5F91-E149563DF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8CF83326-A690-810E-F0D0-1E24B3B0317A}"/>
              </a:ext>
            </a:extLst>
          </p:cNvPr>
          <p:cNvSpPr txBox="1">
            <a:spLocks noGrp="1"/>
          </p:cNvSpPr>
          <p:nvPr>
            <p:ph type="title" idx="4294967295"/>
          </p:nvPr>
        </p:nvSpPr>
        <p:spPr>
          <a:xfrm>
            <a:off x="2553979" y="483166"/>
            <a:ext cx="7973834" cy="1423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6600" kern="1200">
                <a:solidFill>
                  <a:schemeClr val="tx1"/>
                </a:solidFill>
                <a:latin typeface="JasmineUPC" panose="02020603050405020304" pitchFamily="18" charset="-34"/>
                <a:ea typeface="+mj-ea"/>
                <a:cs typeface="JasmineUPC" panose="02020603050405020304" pitchFamily="18" charset="-34"/>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tx1"/>
                </a:solidFill>
                <a:effectLst/>
                <a:uLnTx/>
                <a:uFillTx/>
                <a:latin typeface="Segoe UI Semibold"/>
                <a:ea typeface="+mj-ea"/>
                <a:cs typeface="JasmineUPC"/>
              </a:rPr>
              <a:t>Specialized Services for Adults</a:t>
            </a:r>
            <a:endParaRPr kumimoji="0" lang="en-US" sz="6600" b="0" i="0" u="none" strike="noStrike" kern="1200" cap="none" spc="0" normalizeH="0" baseline="0" noProof="0">
              <a:ln>
                <a:noFill/>
              </a:ln>
              <a:solidFill>
                <a:schemeClr val="tx1"/>
              </a:solidFill>
              <a:effectLst/>
              <a:uLnTx/>
              <a:uFillTx/>
              <a:latin typeface="Segoe UI Semibold"/>
              <a:ea typeface="+mj-ea"/>
              <a:cs typeface="JasmineUPC" panose="02020603050405020304" pitchFamily="18" charset="-34"/>
            </a:endParaRPr>
          </a:p>
        </p:txBody>
      </p:sp>
      <p:sp>
        <p:nvSpPr>
          <p:cNvPr id="18" name="TextBox 17">
            <a:extLst>
              <a:ext uri="{FF2B5EF4-FFF2-40B4-BE49-F238E27FC236}">
                <a16:creationId xmlns:a16="http://schemas.microsoft.com/office/drawing/2014/main" id="{184F13CB-3FD3-13D4-1C63-0C7411EE0E7F}"/>
              </a:ext>
            </a:extLst>
          </p:cNvPr>
          <p:cNvSpPr txBox="1"/>
          <p:nvPr/>
        </p:nvSpPr>
        <p:spPr>
          <a:xfrm>
            <a:off x="4362147" y="1527178"/>
            <a:ext cx="29330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2"/>
                </a:solidFill>
                <a:ea typeface="+mn-lt"/>
                <a:cs typeface="+mn-lt"/>
              </a:rPr>
              <a:t>Adult Mental Health Services</a:t>
            </a:r>
          </a:p>
        </p:txBody>
      </p:sp>
      <p:sp>
        <p:nvSpPr>
          <p:cNvPr id="9" name="TextBox 8">
            <a:extLst>
              <a:ext uri="{FF2B5EF4-FFF2-40B4-BE49-F238E27FC236}">
                <a16:creationId xmlns:a16="http://schemas.microsoft.com/office/drawing/2014/main" id="{DA825DBA-A2F0-77AD-B1B7-C3B62DADE653}"/>
              </a:ext>
            </a:extLst>
          </p:cNvPr>
          <p:cNvSpPr txBox="1"/>
          <p:nvPr/>
        </p:nvSpPr>
        <p:spPr>
          <a:xfrm>
            <a:off x="946949" y="2885242"/>
            <a:ext cx="4202097"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ea typeface="+mn-lt"/>
                <a:cs typeface="+mn-lt"/>
              </a:rPr>
              <a:t>Community-Based Services</a:t>
            </a:r>
            <a:endParaRPr lang="en-US" b="1">
              <a:latin typeface="Segoe UI"/>
              <a:cs typeface="Segoe UI"/>
            </a:endParaRPr>
          </a:p>
          <a:p>
            <a:pPr marL="457200">
              <a:buFont typeface="Arial"/>
              <a:buChar char="•"/>
            </a:pPr>
            <a:r>
              <a:rPr lang="en-US">
                <a:latin typeface="Segoe UI"/>
                <a:ea typeface="+mn-lt"/>
                <a:cs typeface="+mn-lt"/>
              </a:rPr>
              <a:t>Case Management </a:t>
            </a:r>
            <a:endParaRPr lang="en-US">
              <a:latin typeface="Segoe UI"/>
              <a:ea typeface="Calibri"/>
              <a:cs typeface="Calibri"/>
            </a:endParaRPr>
          </a:p>
          <a:p>
            <a:pPr lvl="1">
              <a:buFont typeface="Arial"/>
              <a:buChar char="•"/>
            </a:pPr>
            <a:r>
              <a:rPr lang="en-US">
                <a:latin typeface="Segoe UI"/>
                <a:ea typeface="+mn-lt"/>
                <a:cs typeface="+mn-lt"/>
              </a:rPr>
              <a:t>Adult Community Clinical Services </a:t>
            </a:r>
            <a:endParaRPr lang="en-US">
              <a:latin typeface="Segoe UI"/>
              <a:cs typeface="Segoe UI"/>
            </a:endParaRPr>
          </a:p>
          <a:p>
            <a:pPr lvl="1">
              <a:buFont typeface="Arial"/>
              <a:buChar char="•"/>
            </a:pPr>
            <a:r>
              <a:rPr lang="en-US">
                <a:latin typeface="Segoe UI"/>
                <a:ea typeface="+mn-lt"/>
                <a:cs typeface="+mn-lt"/>
              </a:rPr>
              <a:t>Respite </a:t>
            </a:r>
            <a:endParaRPr lang="en-US">
              <a:latin typeface="Segoe UI"/>
              <a:cs typeface="Segoe UI"/>
            </a:endParaRPr>
          </a:p>
          <a:p>
            <a:pPr lvl="1">
              <a:buFont typeface="Arial"/>
              <a:buChar char="•"/>
            </a:pPr>
            <a:r>
              <a:rPr lang="en-US">
                <a:latin typeface="Segoe UI"/>
                <a:ea typeface="+mn-lt"/>
                <a:cs typeface="+mn-lt"/>
              </a:rPr>
              <a:t>Clubhouse </a:t>
            </a:r>
            <a:endParaRPr lang="en-US">
              <a:latin typeface="Segoe UI"/>
              <a:cs typeface="Segoe UI"/>
            </a:endParaRPr>
          </a:p>
          <a:p>
            <a:pPr lvl="1">
              <a:buFont typeface="Arial"/>
              <a:buChar char="•"/>
            </a:pPr>
            <a:r>
              <a:rPr lang="en-US">
                <a:latin typeface="Segoe UI"/>
                <a:ea typeface="+mn-lt"/>
                <a:cs typeface="+mn-lt"/>
              </a:rPr>
              <a:t>Program for Assertive Treatment (PACT) </a:t>
            </a:r>
            <a:endParaRPr lang="en-US">
              <a:latin typeface="Segoe UI"/>
              <a:cs typeface="Segoe UI"/>
            </a:endParaRPr>
          </a:p>
          <a:p>
            <a:pPr lvl="1">
              <a:buFont typeface="Arial"/>
              <a:buChar char="•"/>
            </a:pPr>
            <a:r>
              <a:rPr lang="en-US">
                <a:latin typeface="Segoe UI"/>
                <a:ea typeface="+mn-lt"/>
                <a:cs typeface="+mn-lt"/>
              </a:rPr>
              <a:t>Homeless support services</a:t>
            </a:r>
            <a:endParaRPr lang="en-US">
              <a:latin typeface="Segoe UI"/>
              <a:ea typeface="Calibri" panose="020F0502020204030204"/>
              <a:cs typeface="Calibri" panose="020F0502020204030204"/>
            </a:endParaRPr>
          </a:p>
          <a:p>
            <a:endParaRPr lang="en-US" sz="1200" b="1">
              <a:latin typeface="Segoe UI"/>
              <a:ea typeface="Calibri"/>
              <a:cs typeface="Calibri"/>
            </a:endParaRPr>
          </a:p>
        </p:txBody>
      </p:sp>
      <p:sp>
        <p:nvSpPr>
          <p:cNvPr id="13" name="TextBox 12">
            <a:extLst>
              <a:ext uri="{FF2B5EF4-FFF2-40B4-BE49-F238E27FC236}">
                <a16:creationId xmlns:a16="http://schemas.microsoft.com/office/drawing/2014/main" id="{3BDF3BC3-989D-A3B6-DE5A-EC99DC7CDF88}"/>
              </a:ext>
            </a:extLst>
          </p:cNvPr>
          <p:cNvSpPr txBox="1"/>
          <p:nvPr/>
        </p:nvSpPr>
        <p:spPr>
          <a:xfrm>
            <a:off x="7287087" y="2885242"/>
            <a:ext cx="362504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ea typeface="+mn-lt"/>
                <a:cs typeface="+mn-lt"/>
              </a:rPr>
              <a:t>Facility-Based Treatment</a:t>
            </a:r>
            <a:endParaRPr lang="en-US">
              <a:latin typeface="Segoe UI"/>
              <a:ea typeface="+mn-lt"/>
              <a:cs typeface="+mn-lt"/>
            </a:endParaRPr>
          </a:p>
          <a:p>
            <a:pPr marL="285750" indent="-285750">
              <a:buFont typeface="Arial"/>
              <a:buChar char="•"/>
            </a:pPr>
            <a:r>
              <a:rPr lang="en-US">
                <a:latin typeface="Segoe UI"/>
                <a:ea typeface="+mn-lt"/>
                <a:cs typeface="+mn-lt"/>
              </a:rPr>
              <a:t>Adult Continuing Care Units </a:t>
            </a:r>
          </a:p>
          <a:p>
            <a:pPr marL="285750" indent="-285750">
              <a:buFont typeface="Arial"/>
              <a:buChar char="•"/>
            </a:pPr>
            <a:r>
              <a:rPr lang="en-US">
                <a:latin typeface="Segoe UI"/>
                <a:ea typeface="+mn-lt"/>
                <a:cs typeface="+mn-lt"/>
              </a:rPr>
              <a:t>Recovery from Addictions Program (RAP) – Section 35</a:t>
            </a:r>
            <a:endParaRPr lang="en-US">
              <a:latin typeface="Segoe UI"/>
              <a:ea typeface="Calibri" panose="020F0502020204030204"/>
              <a:cs typeface="Calibri" panose="020F0502020204030204"/>
            </a:endParaRPr>
          </a:p>
          <a:p>
            <a:endParaRPr lang="en-US" sz="1600" b="1">
              <a:latin typeface="Segoe UI"/>
              <a:ea typeface="Calibri Light"/>
              <a:cs typeface="Calibri Light"/>
            </a:endParaRPr>
          </a:p>
        </p:txBody>
      </p:sp>
      <p:sp>
        <p:nvSpPr>
          <p:cNvPr id="2" name="TextBox 1">
            <a:extLst>
              <a:ext uri="{FF2B5EF4-FFF2-40B4-BE49-F238E27FC236}">
                <a16:creationId xmlns:a16="http://schemas.microsoft.com/office/drawing/2014/main" id="{025DE028-BF4E-920C-A42A-107A33B9169E}"/>
              </a:ext>
            </a:extLst>
          </p:cNvPr>
          <p:cNvSpPr txBox="1"/>
          <p:nvPr/>
        </p:nvSpPr>
        <p:spPr>
          <a:xfrm>
            <a:off x="7273636" y="4156363"/>
            <a:ext cx="34116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ea typeface="Calibri Light"/>
                <a:cs typeface="Calibri Light"/>
              </a:rPr>
              <a:t>Clinic-Based Treatment</a:t>
            </a:r>
          </a:p>
          <a:p>
            <a:pPr marL="171450" indent="-171450">
              <a:buFont typeface="Arial"/>
              <a:buChar char="•"/>
            </a:pPr>
            <a:r>
              <a:rPr lang="en-US">
                <a:latin typeface="Segoe UI"/>
                <a:ea typeface="Calibri Light"/>
                <a:cs typeface="Calibri Light"/>
              </a:rPr>
              <a:t>Outpatient Services (Boston &amp; Southeast)</a:t>
            </a:r>
            <a:endParaRPr lang="en-US">
              <a:latin typeface="Segoe UI"/>
              <a:ea typeface="Calibri" panose="020F0502020204030204"/>
              <a:cs typeface="Calibri" panose="020F0502020204030204"/>
            </a:endParaRPr>
          </a:p>
        </p:txBody>
      </p:sp>
    </p:spTree>
    <p:extLst>
      <p:ext uri="{BB962C8B-B14F-4D97-AF65-F5344CB8AC3E}">
        <p14:creationId xmlns:p14="http://schemas.microsoft.com/office/powerpoint/2010/main" val="209506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F8DA99F3-7475-9B9E-E9E6-9C020A97E21D}"/>
              </a:ext>
            </a:extLst>
          </p:cNvPr>
          <p:cNvSpPr txBox="1">
            <a:spLocks noGrp="1"/>
          </p:cNvSpPr>
          <p:nvPr>
            <p:ph type="title" idx="4294967295"/>
          </p:nvPr>
        </p:nvSpPr>
        <p:spPr>
          <a:xfrm>
            <a:off x="1133888" y="309984"/>
            <a:ext cx="9541129" cy="1449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6600" kern="1200">
                <a:solidFill>
                  <a:schemeClr val="tx1"/>
                </a:solidFill>
                <a:latin typeface="JasmineUPC" panose="02020603050405020304" pitchFamily="18" charset="-34"/>
                <a:ea typeface="+mj-ea"/>
                <a:cs typeface="JasmineUPC" panose="02020603050405020304" pitchFamily="18" charset="-34"/>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chemeClr val="tx1"/>
                </a:solidFill>
                <a:effectLst/>
                <a:uLnTx/>
                <a:uFillTx/>
                <a:latin typeface="Segoe UI Semibold"/>
                <a:ea typeface="+mj-ea"/>
                <a:cs typeface="JasmineUPC"/>
              </a:rPr>
              <a:t>Specialized Supports for Young Adults 18-26</a:t>
            </a:r>
            <a:endParaRPr kumimoji="0" lang="en-US" sz="6600" b="0" i="0" u="none" strike="noStrike" kern="1200" cap="none" spc="0" normalizeH="0" baseline="0" noProof="0">
              <a:ln>
                <a:noFill/>
              </a:ln>
              <a:solidFill>
                <a:schemeClr val="tx1"/>
              </a:solidFill>
              <a:effectLst/>
              <a:uLnTx/>
              <a:uFillTx/>
              <a:latin typeface="JasmineUPC" panose="02020603050405020304" pitchFamily="18" charset="-34"/>
              <a:ea typeface="+mj-ea"/>
              <a:cs typeface="JasmineUPC" panose="02020603050405020304" pitchFamily="18" charset="-34"/>
            </a:endParaRPr>
          </a:p>
        </p:txBody>
      </p:sp>
      <p:sp>
        <p:nvSpPr>
          <p:cNvPr id="18" name="TextBox 17">
            <a:extLst>
              <a:ext uri="{FF2B5EF4-FFF2-40B4-BE49-F238E27FC236}">
                <a16:creationId xmlns:a16="http://schemas.microsoft.com/office/drawing/2014/main" id="{A2AD97C2-3C63-FE3B-027E-DB2CE01810EE}"/>
              </a:ext>
            </a:extLst>
          </p:cNvPr>
          <p:cNvSpPr txBox="1"/>
          <p:nvPr/>
        </p:nvSpPr>
        <p:spPr>
          <a:xfrm>
            <a:off x="3903215" y="1535837"/>
            <a:ext cx="4474346" cy="451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3075"/>
              </a:lnSpc>
            </a:pPr>
            <a:r>
              <a:rPr lang="en-US" b="1">
                <a:solidFill>
                  <a:schemeClr val="accent2"/>
                </a:solidFill>
                <a:cs typeface="Segoe UI"/>
              </a:rPr>
              <a:t>Young Adult</a:t>
            </a:r>
            <a:r>
              <a:rPr lang="en-US">
                <a:solidFill>
                  <a:schemeClr val="accent2"/>
                </a:solidFill>
                <a:cs typeface="Segoe UI"/>
              </a:rPr>
              <a:t>​ </a:t>
            </a:r>
            <a:r>
              <a:rPr lang="en-US" b="1">
                <a:solidFill>
                  <a:schemeClr val="accent2"/>
                </a:solidFill>
                <a:cs typeface="Segoe UI"/>
              </a:rPr>
              <a:t>Services</a:t>
            </a:r>
            <a:endParaRPr lang="en-US">
              <a:solidFill>
                <a:schemeClr val="accent2"/>
              </a:solidFill>
            </a:endParaRPr>
          </a:p>
        </p:txBody>
      </p:sp>
      <p:sp>
        <p:nvSpPr>
          <p:cNvPr id="9" name="TextBox 8">
            <a:extLst>
              <a:ext uri="{FF2B5EF4-FFF2-40B4-BE49-F238E27FC236}">
                <a16:creationId xmlns:a16="http://schemas.microsoft.com/office/drawing/2014/main" id="{13D2EB2B-F200-A381-5200-B9FF3080D345}"/>
              </a:ext>
            </a:extLst>
          </p:cNvPr>
          <p:cNvSpPr txBox="1"/>
          <p:nvPr/>
        </p:nvSpPr>
        <p:spPr>
          <a:xfrm>
            <a:off x="946949" y="2885242"/>
            <a:ext cx="4202097" cy="296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Segoe UI"/>
                <a:ea typeface="Calibri"/>
                <a:cs typeface="Calibri"/>
              </a:rPr>
              <a:t>Requiring Service Authorization </a:t>
            </a:r>
          </a:p>
          <a:p>
            <a:pPr marL="742950" lvl="1" indent="-457200">
              <a:lnSpc>
                <a:spcPct val="90000"/>
              </a:lnSpc>
              <a:spcBef>
                <a:spcPct val="0"/>
              </a:spcBef>
              <a:spcAft>
                <a:spcPct val="15000"/>
              </a:spcAft>
              <a:buFont typeface="Arial,Sans-Serif"/>
              <a:buChar char="•"/>
            </a:pPr>
            <a:r>
              <a:rPr lang="en-US" sz="1600">
                <a:latin typeface="Segoe UI"/>
                <a:ea typeface="Calibri"/>
                <a:cs typeface="Calibri"/>
              </a:rPr>
              <a:t>Young Adult Staffed and Supported Apartments</a:t>
            </a:r>
          </a:p>
          <a:p>
            <a:pPr marL="742950" lvl="1" indent="-457200">
              <a:lnSpc>
                <a:spcPct val="90000"/>
              </a:lnSpc>
              <a:spcBef>
                <a:spcPct val="0"/>
              </a:spcBef>
              <a:spcAft>
                <a:spcPct val="15000"/>
              </a:spcAft>
              <a:buFont typeface="Arial,Sans-Serif"/>
              <a:buChar char="•"/>
            </a:pPr>
            <a:r>
              <a:rPr lang="en-US" sz="1600">
                <a:latin typeface="Segoe UI"/>
                <a:ea typeface="Calibri"/>
                <a:cs typeface="Calibri"/>
              </a:rPr>
              <a:t>Adult Community Clinical Services</a:t>
            </a:r>
          </a:p>
          <a:p>
            <a:pPr marL="742950" lvl="1" indent="-457200">
              <a:lnSpc>
                <a:spcPct val="90000"/>
              </a:lnSpc>
              <a:spcBef>
                <a:spcPct val="0"/>
              </a:spcBef>
              <a:spcAft>
                <a:spcPct val="15000"/>
              </a:spcAft>
              <a:buFont typeface="Arial,Sans-Serif"/>
              <a:buChar char="•"/>
            </a:pPr>
            <a:r>
              <a:rPr lang="en-US" sz="1600">
                <a:latin typeface="Segoe UI"/>
                <a:ea typeface="Calibri"/>
                <a:cs typeface="Calibri"/>
              </a:rPr>
              <a:t>(some specialized supports for YA)</a:t>
            </a:r>
          </a:p>
          <a:p>
            <a:pPr marL="742950" lvl="1" indent="-457200">
              <a:lnSpc>
                <a:spcPct val="90000"/>
              </a:lnSpc>
              <a:spcBef>
                <a:spcPct val="0"/>
              </a:spcBef>
              <a:spcAft>
                <a:spcPct val="15000"/>
              </a:spcAft>
              <a:buFont typeface="Arial,Sans-Serif"/>
              <a:buChar char="•"/>
            </a:pPr>
            <a:r>
              <a:rPr lang="en-US" sz="1600">
                <a:latin typeface="Segoe UI"/>
                <a:ea typeface="Calibri"/>
                <a:cs typeface="Calibri"/>
              </a:rPr>
              <a:t>Supports for YA with early/first episode psychosis </a:t>
            </a:r>
          </a:p>
          <a:p>
            <a:pPr marL="742950" lvl="1" indent="-457200">
              <a:lnSpc>
                <a:spcPct val="90000"/>
              </a:lnSpc>
              <a:spcBef>
                <a:spcPct val="0"/>
              </a:spcBef>
              <a:spcAft>
                <a:spcPct val="15000"/>
              </a:spcAft>
              <a:buFont typeface="Arial,Sans-Serif"/>
              <a:buChar char="•"/>
            </a:pPr>
            <a:r>
              <a:rPr lang="en-US" sz="1600">
                <a:latin typeface="Segoe UI"/>
                <a:ea typeface="Calibri"/>
                <a:cs typeface="Calibri"/>
              </a:rPr>
              <a:t>Some YA Case Management specialists </a:t>
            </a:r>
          </a:p>
          <a:p>
            <a:pPr marL="742950" lvl="1" indent="-457200">
              <a:lnSpc>
                <a:spcPct val="90000"/>
              </a:lnSpc>
              <a:spcBef>
                <a:spcPct val="0"/>
              </a:spcBef>
              <a:spcAft>
                <a:spcPct val="15000"/>
              </a:spcAft>
              <a:buFont typeface="Arial,Sans-Serif"/>
              <a:buChar char="•"/>
            </a:pPr>
            <a:r>
              <a:rPr lang="en-US" sz="1600">
                <a:latin typeface="Segoe UI"/>
                <a:ea typeface="Calibri"/>
                <a:cs typeface="Calibri"/>
              </a:rPr>
              <a:t>TIP –Transitions to Independence Process </a:t>
            </a:r>
            <a:endParaRPr lang="en-US" sz="1600">
              <a:latin typeface="Segoe UI"/>
              <a:cs typeface="Segoe UI"/>
            </a:endParaRPr>
          </a:p>
          <a:p>
            <a:endParaRPr lang="en-US" sz="1200" b="1">
              <a:latin typeface="Segoe UI"/>
              <a:ea typeface="Calibri"/>
              <a:cs typeface="Calibri"/>
            </a:endParaRPr>
          </a:p>
        </p:txBody>
      </p:sp>
      <p:sp>
        <p:nvSpPr>
          <p:cNvPr id="13" name="TextBox 12">
            <a:extLst>
              <a:ext uri="{FF2B5EF4-FFF2-40B4-BE49-F238E27FC236}">
                <a16:creationId xmlns:a16="http://schemas.microsoft.com/office/drawing/2014/main" id="{F0284C4A-A3DC-0260-F2BC-3E7F6A9F1D31}"/>
              </a:ext>
            </a:extLst>
          </p:cNvPr>
          <p:cNvSpPr txBox="1"/>
          <p:nvPr/>
        </p:nvSpPr>
        <p:spPr>
          <a:xfrm>
            <a:off x="7287087" y="2885242"/>
            <a:ext cx="3625049" cy="136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Segoe UI"/>
                <a:ea typeface="Calibri Light"/>
                <a:cs typeface="Calibri Light"/>
              </a:rPr>
              <a:t>Low Barrier Supports</a:t>
            </a:r>
          </a:p>
          <a:p>
            <a:pPr lvl="1">
              <a:lnSpc>
                <a:spcPct val="90000"/>
              </a:lnSpc>
              <a:spcBef>
                <a:spcPct val="0"/>
              </a:spcBef>
              <a:spcAft>
                <a:spcPct val="15000"/>
              </a:spcAft>
            </a:pPr>
            <a:r>
              <a:rPr lang="en-US" sz="1600">
                <a:latin typeface="Segoe UI"/>
                <a:ea typeface="Calibri"/>
                <a:cs typeface="Calibri"/>
              </a:rPr>
              <a:t>Young Adult Access Centers</a:t>
            </a:r>
          </a:p>
          <a:p>
            <a:pPr lvl="1">
              <a:lnSpc>
                <a:spcPct val="90000"/>
              </a:lnSpc>
              <a:spcBef>
                <a:spcPct val="0"/>
              </a:spcBef>
              <a:spcAft>
                <a:spcPct val="15000"/>
              </a:spcAft>
            </a:pPr>
            <a:r>
              <a:rPr lang="en-US" sz="1600">
                <a:latin typeface="Segoe UI"/>
                <a:ea typeface="Calibri"/>
                <a:cs typeface="Calibri"/>
              </a:rPr>
              <a:t>Community Based</a:t>
            </a:r>
          </a:p>
          <a:p>
            <a:pPr lvl="1">
              <a:lnSpc>
                <a:spcPct val="90000"/>
              </a:lnSpc>
              <a:spcBef>
                <a:spcPct val="0"/>
              </a:spcBef>
              <a:spcAft>
                <a:spcPct val="15000"/>
              </a:spcAft>
            </a:pPr>
            <a:r>
              <a:rPr lang="en-US" sz="1600">
                <a:latin typeface="Segoe UI"/>
                <a:ea typeface="Calibri"/>
                <a:cs typeface="Calibri"/>
              </a:rPr>
              <a:t>Young Adult Peer Mentors</a:t>
            </a:r>
            <a:endParaRPr lang="en-US" sz="1600">
              <a:latin typeface="Segoe UI"/>
              <a:cs typeface="Segoe UI"/>
            </a:endParaRPr>
          </a:p>
          <a:p>
            <a:endParaRPr lang="en-US" sz="1600" b="1">
              <a:latin typeface="Segoe UI"/>
              <a:ea typeface="Calibri Light"/>
              <a:cs typeface="Calibri Light"/>
            </a:endParaRPr>
          </a:p>
        </p:txBody>
      </p:sp>
      <p:sp>
        <p:nvSpPr>
          <p:cNvPr id="16" name="TextBox 15">
            <a:extLst>
              <a:ext uri="{FF2B5EF4-FFF2-40B4-BE49-F238E27FC236}">
                <a16:creationId xmlns:a16="http://schemas.microsoft.com/office/drawing/2014/main" id="{61848899-8DD0-0C59-1226-FF5D5A798C26}"/>
              </a:ext>
            </a:extLst>
          </p:cNvPr>
          <p:cNvSpPr txBox="1"/>
          <p:nvPr/>
        </p:nvSpPr>
        <p:spPr>
          <a:xfrm>
            <a:off x="7050349" y="4838329"/>
            <a:ext cx="4098524" cy="13942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spcBef>
                <a:spcPct val="0"/>
              </a:spcBef>
              <a:spcAft>
                <a:spcPct val="15000"/>
              </a:spcAft>
            </a:pPr>
            <a:endParaRPr lang="en-US" sz="1200">
              <a:ea typeface="Calibri"/>
              <a:cs typeface="Calibri"/>
            </a:endParaRPr>
          </a:p>
          <a:p>
            <a:pPr>
              <a:lnSpc>
                <a:spcPct val="90000"/>
              </a:lnSpc>
              <a:spcBef>
                <a:spcPct val="0"/>
              </a:spcBef>
              <a:spcAft>
                <a:spcPct val="15000"/>
              </a:spcAft>
            </a:pPr>
            <a:r>
              <a:rPr lang="en-US" sz="1000">
                <a:ea typeface="Calibri"/>
                <a:cs typeface="Calibri"/>
                <a:hlinkClick r:id="rId2"/>
              </a:rPr>
              <a:t>www.speakingofhope.org</a:t>
            </a:r>
            <a:endParaRPr lang="en-US" sz="1000">
              <a:ea typeface="Calibri"/>
              <a:cs typeface="Calibri"/>
            </a:endParaRPr>
          </a:p>
          <a:p>
            <a:pPr>
              <a:lnSpc>
                <a:spcPct val="90000"/>
              </a:lnSpc>
              <a:spcBef>
                <a:spcPct val="0"/>
              </a:spcBef>
              <a:spcAft>
                <a:spcPct val="15000"/>
              </a:spcAft>
            </a:pPr>
            <a:endParaRPr lang="en-US" sz="1000">
              <a:ea typeface="Calibri"/>
              <a:cs typeface="Calibri"/>
            </a:endParaRPr>
          </a:p>
          <a:p>
            <a:pPr>
              <a:lnSpc>
                <a:spcPct val="90000"/>
              </a:lnSpc>
              <a:spcBef>
                <a:spcPct val="0"/>
              </a:spcBef>
              <a:spcAft>
                <a:spcPct val="15000"/>
              </a:spcAft>
            </a:pPr>
            <a:r>
              <a:rPr lang="en-US" sz="1000">
                <a:ea typeface="Calibri"/>
                <a:cs typeface="Calibri"/>
                <a:hlinkClick r:id="rId3"/>
              </a:rPr>
              <a:t>https://www.brooklinecenter.org/centers/mpath/</a:t>
            </a:r>
            <a:endParaRPr lang="en-US" sz="1000">
              <a:ea typeface="Calibri"/>
              <a:cs typeface="Calibri"/>
            </a:endParaRPr>
          </a:p>
          <a:p>
            <a:pPr>
              <a:lnSpc>
                <a:spcPct val="90000"/>
              </a:lnSpc>
              <a:spcBef>
                <a:spcPct val="0"/>
              </a:spcBef>
              <a:spcAft>
                <a:spcPct val="15000"/>
              </a:spcAft>
            </a:pPr>
            <a:endParaRPr lang="en-US" sz="1000">
              <a:ea typeface="Calibri"/>
              <a:cs typeface="Calibri"/>
            </a:endParaRPr>
          </a:p>
          <a:p>
            <a:pPr>
              <a:lnSpc>
                <a:spcPct val="90000"/>
              </a:lnSpc>
              <a:spcBef>
                <a:spcPct val="0"/>
              </a:spcBef>
              <a:spcAft>
                <a:spcPct val="15000"/>
              </a:spcAft>
            </a:pPr>
            <a:r>
              <a:rPr lang="en-US" sz="1000">
                <a:ea typeface="Calibri"/>
                <a:cs typeface="Calibri"/>
                <a:hlinkClick r:id="rId4"/>
              </a:rPr>
              <a:t>https://www.mapnet.online/program-directory</a:t>
            </a:r>
            <a:endParaRPr lang="en-US" sz="1000">
              <a:ea typeface="Calibri"/>
              <a:cs typeface="Calibri"/>
            </a:endParaRPr>
          </a:p>
          <a:p>
            <a:pPr>
              <a:lnSpc>
                <a:spcPct val="90000"/>
              </a:lnSpc>
              <a:spcBef>
                <a:spcPct val="0"/>
              </a:spcBef>
              <a:spcAft>
                <a:spcPct val="15000"/>
              </a:spcAft>
            </a:pPr>
            <a:endParaRPr lang="en-US" sz="1000">
              <a:ea typeface="Calibri"/>
              <a:cs typeface="Calibri"/>
            </a:endParaRPr>
          </a:p>
          <a:p>
            <a:pPr>
              <a:lnSpc>
                <a:spcPct val="90000"/>
              </a:lnSpc>
              <a:spcBef>
                <a:spcPct val="0"/>
              </a:spcBef>
              <a:spcAft>
                <a:spcPct val="15000"/>
              </a:spcAft>
            </a:pPr>
            <a:r>
              <a:rPr lang="en-US" sz="1000">
                <a:ea typeface="Calibri"/>
                <a:cs typeface="Calibri"/>
                <a:hlinkClick r:id="rId5"/>
              </a:rPr>
              <a:t>https://youthmovemassachusetts.net/</a:t>
            </a:r>
            <a:endParaRPr lang="en-US"/>
          </a:p>
        </p:txBody>
      </p:sp>
    </p:spTree>
    <p:extLst>
      <p:ext uri="{BB962C8B-B14F-4D97-AF65-F5344CB8AC3E}">
        <p14:creationId xmlns:p14="http://schemas.microsoft.com/office/powerpoint/2010/main" val="164272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2EBF060-921B-173C-5A91-EE2147325E79}"/>
              </a:ext>
            </a:extLst>
          </p:cNvPr>
          <p:cNvSpPr txBox="1">
            <a:spLocks noGrp="1"/>
          </p:cNvSpPr>
          <p:nvPr>
            <p:ph type="title" idx="4294967295"/>
          </p:nvPr>
        </p:nvSpPr>
        <p:spPr>
          <a:xfrm>
            <a:off x="5687816" y="790211"/>
            <a:ext cx="5873129" cy="1318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a:ln>
                  <a:noFill/>
                </a:ln>
                <a:solidFill>
                  <a:schemeClr val="tx1"/>
                </a:solidFill>
                <a:effectLst/>
                <a:uLnTx/>
                <a:uFillTx/>
                <a:latin typeface="Segoe UI"/>
                <a:ea typeface="+mj-ea"/>
                <a:cs typeface="Segoe UI"/>
              </a:rPr>
              <a:t>Find a Young Adult Access Center:</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a:ln>
                  <a:noFill/>
                </a:ln>
                <a:solidFill>
                  <a:schemeClr val="tx1"/>
                </a:solidFill>
                <a:effectLst/>
                <a:uLnTx/>
                <a:uFillTx/>
                <a:latin typeface="Segoe UI"/>
                <a:ea typeface="+mj-ea"/>
                <a:cs typeface="Segoe UI"/>
                <a:hlinkClick r:id="rId3">
                  <a:extLst>
                    <a:ext uri="{A12FA001-AC4F-418D-AE19-62706E023703}">
                      <ahyp:hlinkClr xmlns:ahyp="http://schemas.microsoft.com/office/drawing/2018/hyperlinkcolor" val="tx"/>
                    </a:ext>
                  </a:extLst>
                </a:hlinkClick>
              </a:rPr>
              <a:t>www.speakingofhope.org</a:t>
            </a:r>
            <a:endParaRPr kumimoji="0" lang="en-US" sz="2800" b="0" i="0" u="none" strike="noStrike" kern="1200" cap="none" spc="0" normalizeH="0" baseline="0" noProof="0">
              <a:ln>
                <a:noFill/>
              </a:ln>
              <a:solidFill>
                <a:schemeClr val="tx1"/>
              </a:solidFill>
              <a:effectLst/>
              <a:uLnTx/>
              <a:uFillTx/>
              <a:latin typeface="Segoe UI"/>
              <a:ea typeface="+mj-ea"/>
              <a:cs typeface="Segoe UI"/>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a:ln>
                <a:noFill/>
              </a:ln>
              <a:solidFill>
                <a:schemeClr val="tx1"/>
              </a:solidFill>
              <a:effectLst/>
              <a:uLnTx/>
              <a:uFillTx/>
              <a:latin typeface="+mj-lt"/>
              <a:ea typeface="+mj-ea"/>
              <a:cs typeface="+mj-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9562B465-8751-DE2E-BDB9-664903A88A40}"/>
              </a:ext>
              <a:ext uri="{C183D7F6-B498-43B3-948B-1728B52AA6E4}">
                <adec:decorative xmlns:adec="http://schemas.microsoft.com/office/drawing/2017/decorative" val="1"/>
              </a:ext>
            </a:extLst>
          </p:cNvPr>
          <p:cNvPicPr>
            <a:picLocks noChangeAspect="1"/>
          </p:cNvPicPr>
          <p:nvPr/>
        </p:nvPicPr>
        <p:blipFill rotWithShape="1">
          <a:blip r:embed="rId4"/>
          <a:srcRect l="6403" t="14286" r="14209" b="34014"/>
          <a:stretch/>
        </p:blipFill>
        <p:spPr>
          <a:xfrm>
            <a:off x="703182" y="1796315"/>
            <a:ext cx="4777381" cy="309562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F3DA7FFF-B181-1A05-2A46-642BBB17E0F3}"/>
              </a:ext>
            </a:extLst>
          </p:cNvPr>
          <p:cNvSpPr>
            <a:spLocks noGrp="1"/>
          </p:cNvSpPr>
          <p:nvPr>
            <p:ph idx="4294967295"/>
          </p:nvPr>
        </p:nvSpPr>
        <p:spPr>
          <a:xfrm>
            <a:off x="5894962" y="1984443"/>
            <a:ext cx="5458838" cy="4192520"/>
          </a:xfrm>
        </p:spPr>
        <p:txBody>
          <a:bodyPr vert="horz" lIns="91440" tIns="45720" rIns="91440" bIns="45720" rtlCol="0" anchor="t">
            <a:normAutofit/>
          </a:bodyPr>
          <a:lstStyle/>
          <a:p>
            <a:pPr marL="85725">
              <a:spcBef>
                <a:spcPts val="0"/>
              </a:spcBef>
              <a:spcAft>
                <a:spcPts val="450"/>
              </a:spcAft>
            </a:pPr>
            <a:r>
              <a:rPr lang="en-US" sz="2000" b="1">
                <a:latin typeface="Segoe UI"/>
                <a:cs typeface="Segoe UI"/>
              </a:rPr>
              <a:t>Offering community supports for young adults with mental health challenges </a:t>
            </a:r>
          </a:p>
          <a:p>
            <a:pPr>
              <a:spcBef>
                <a:spcPts val="0"/>
              </a:spcBef>
              <a:spcAft>
                <a:spcPts val="450"/>
              </a:spcAft>
            </a:pPr>
            <a:r>
              <a:rPr lang="en-US" sz="2000">
                <a:latin typeface="Segoe UI"/>
                <a:cs typeface="Segoe UI"/>
              </a:rPr>
              <a:t>A dynamic and diverse community of YA 16-26</a:t>
            </a:r>
          </a:p>
          <a:p>
            <a:pPr>
              <a:spcBef>
                <a:spcPts val="0"/>
              </a:spcBef>
              <a:spcAft>
                <a:spcPts val="450"/>
              </a:spcAft>
            </a:pPr>
            <a:r>
              <a:rPr lang="en-US" sz="2000">
                <a:latin typeface="Segoe UI"/>
                <a:cs typeface="Segoe UI"/>
              </a:rPr>
              <a:t>Amenities and supports to meet basic  needs.</a:t>
            </a:r>
          </a:p>
          <a:p>
            <a:pPr>
              <a:spcAft>
                <a:spcPts val="450"/>
              </a:spcAft>
            </a:pPr>
            <a:r>
              <a:rPr lang="en-US" sz="2000">
                <a:latin typeface="Segoe UI"/>
                <a:cs typeface="Segoe UI"/>
              </a:rPr>
              <a:t>Young adult Peer Mentors with lived experiences of their own.</a:t>
            </a:r>
          </a:p>
          <a:p>
            <a:pPr>
              <a:spcBef>
                <a:spcPts val="0"/>
              </a:spcBef>
              <a:spcAft>
                <a:spcPts val="450"/>
              </a:spcAft>
            </a:pPr>
            <a:r>
              <a:rPr lang="en-US" sz="2000">
                <a:latin typeface="Segoe UI"/>
                <a:cs typeface="Segoe UI"/>
              </a:rPr>
              <a:t>Evidence-supported interventions empowering young adults to explore their chosen paths at their own pace.</a:t>
            </a:r>
          </a:p>
          <a:p>
            <a:pPr>
              <a:spcBef>
                <a:spcPts val="0"/>
              </a:spcBef>
            </a:pPr>
            <a:r>
              <a:rPr lang="en-US" sz="2000">
                <a:latin typeface="Segoe UI"/>
                <a:cs typeface="Segoe UI"/>
              </a:rPr>
              <a:t>Expedited pathways to community supports and services</a:t>
            </a:r>
          </a:p>
          <a:p>
            <a:endParaRPr lang="en-US" sz="2000">
              <a:latin typeface="+mn-lt"/>
              <a:cs typeface="+mn-cs"/>
            </a:endParaRPr>
          </a:p>
        </p:txBody>
      </p:sp>
    </p:spTree>
    <p:extLst>
      <p:ext uri="{BB962C8B-B14F-4D97-AF65-F5344CB8AC3E}">
        <p14:creationId xmlns:p14="http://schemas.microsoft.com/office/powerpoint/2010/main" val="192436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2DD627A-B49B-1E64-26DC-364B9A74E443}"/>
              </a:ext>
            </a:extLst>
          </p:cNvPr>
          <p:cNvSpPr txBox="1">
            <a:spLocks noGrp="1"/>
          </p:cNvSpPr>
          <p:nvPr>
            <p:ph type="title" idx="4294967295"/>
          </p:nvPr>
        </p:nvSpPr>
        <p:spPr>
          <a:xfrm>
            <a:off x="956826" y="1112969"/>
            <a:ext cx="3937298" cy="41660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6600" kern="1200">
                <a:solidFill>
                  <a:schemeClr val="tx1"/>
                </a:solidFill>
                <a:latin typeface="JasmineUPC" panose="02020603050405020304" pitchFamily="18" charset="-34"/>
                <a:ea typeface="+mj-ea"/>
                <a:cs typeface="JasmineUPC" panose="02020603050405020304" pitchFamily="18" charset="-34"/>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mj-lt"/>
                <a:ea typeface="+mj-ea"/>
                <a:cs typeface="+mj-cs"/>
              </a:rPr>
              <a:t>Contact </a:t>
            </a:r>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D8644BF0-D0B5-6CE9-3CBF-3FC0C50AC212}"/>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0" marR="0" indent="-228600">
              <a:lnSpc>
                <a:spcPct val="90000"/>
              </a:lnSpc>
              <a:spcBef>
                <a:spcPts val="0"/>
              </a:spcBef>
              <a:spcAft>
                <a:spcPts val="600"/>
              </a:spcAft>
              <a:buFont typeface="Arial" panose="020B0604020202020204" pitchFamily="34" charset="0"/>
              <a:buChar char="•"/>
            </a:pPr>
            <a:r>
              <a:rPr lang="en-US" b="1">
                <a:effectLst/>
              </a:rPr>
              <a:t>Heidi Holland, (she, her, hers) M.Ed. </a:t>
            </a:r>
          </a:p>
          <a:p>
            <a:pPr marL="0" marR="0" indent="-228600">
              <a:lnSpc>
                <a:spcPct val="90000"/>
              </a:lnSpc>
              <a:spcBef>
                <a:spcPts val="0"/>
              </a:spcBef>
              <a:spcAft>
                <a:spcPts val="600"/>
              </a:spcAft>
              <a:buFont typeface="Arial" panose="020B0604020202020204" pitchFamily="34" charset="0"/>
              <a:buChar char="•"/>
            </a:pPr>
            <a:r>
              <a:rPr lang="en-US" b="1">
                <a:effectLst/>
              </a:rPr>
              <a:t>Director of Young Adult Transitional Services </a:t>
            </a:r>
          </a:p>
          <a:p>
            <a:pPr marL="0" marR="0" indent="-228600">
              <a:lnSpc>
                <a:spcPct val="90000"/>
              </a:lnSpc>
              <a:spcBef>
                <a:spcPts val="0"/>
              </a:spcBef>
              <a:spcAft>
                <a:spcPts val="600"/>
              </a:spcAft>
              <a:buFont typeface="Arial" panose="020B0604020202020204" pitchFamily="34" charset="0"/>
              <a:buChar char="•"/>
            </a:pPr>
            <a:r>
              <a:rPr lang="en-US" b="1">
                <a:effectLst/>
              </a:rPr>
              <a:t>Department of Mental Health</a:t>
            </a:r>
          </a:p>
          <a:p>
            <a:pPr marL="0" marR="0" indent="-228600">
              <a:lnSpc>
                <a:spcPct val="90000"/>
              </a:lnSpc>
              <a:spcBef>
                <a:spcPts val="0"/>
              </a:spcBef>
              <a:spcAft>
                <a:spcPts val="600"/>
              </a:spcAft>
              <a:buFont typeface="Arial" panose="020B0604020202020204" pitchFamily="34" charset="0"/>
              <a:buChar char="•"/>
            </a:pPr>
            <a:r>
              <a:rPr lang="en-US" b="1" u="sng">
                <a:effectLst/>
                <a:hlinkClick r:id="rId2"/>
              </a:rPr>
              <a:t>heidi.holland@mass.gov</a:t>
            </a:r>
            <a:endParaRPr lang="en-US" b="1">
              <a:effectLst/>
            </a:endParaRPr>
          </a:p>
          <a:p>
            <a:pPr marL="0" marR="0" indent="-228600">
              <a:lnSpc>
                <a:spcPct val="90000"/>
              </a:lnSpc>
              <a:spcBef>
                <a:spcPts val="0"/>
              </a:spcBef>
              <a:spcAft>
                <a:spcPts val="600"/>
              </a:spcAft>
              <a:buFont typeface="Arial" panose="020B0604020202020204" pitchFamily="34" charset="0"/>
              <a:buChar char="•"/>
            </a:pPr>
            <a:r>
              <a:rPr lang="en-US" b="1">
                <a:effectLst/>
              </a:rPr>
              <a:t>617-386-6738</a:t>
            </a:r>
          </a:p>
          <a:p>
            <a:pPr indent="-228600">
              <a:lnSpc>
                <a:spcPct val="90000"/>
              </a:lnSpc>
              <a:spcAft>
                <a:spcPts val="600"/>
              </a:spcAft>
              <a:buFont typeface="Arial" panose="020B0604020202020204" pitchFamily="34" charset="0"/>
              <a:buChar char="•"/>
            </a:pPr>
            <a:endParaRPr lang="en-US"/>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2400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FD1FD-13E7-C79A-D0F3-B02198311EDD}"/>
              </a:ext>
            </a:extLst>
          </p:cNvPr>
          <p:cNvSpPr>
            <a:spLocks noGrp="1"/>
          </p:cNvSpPr>
          <p:nvPr>
            <p:ph type="title"/>
          </p:nvPr>
        </p:nvSpPr>
        <p:spPr>
          <a:xfrm>
            <a:off x="501733" y="2549453"/>
            <a:ext cx="10852067" cy="1426390"/>
          </a:xfrm>
        </p:spPr>
        <p:txBody>
          <a:bodyPr>
            <a:normAutofit fontScale="90000"/>
          </a:bodyPr>
          <a:lstStyle/>
          <a:p>
            <a:r>
              <a:rPr lang="en-US" sz="4800">
                <a:latin typeface="Segoe UI Semibold"/>
                <a:cs typeface="Arial"/>
              </a:rPr>
              <a:t>Department of Developmental Services and the Office of the Child Advocate</a:t>
            </a:r>
          </a:p>
        </p:txBody>
      </p:sp>
    </p:spTree>
    <p:extLst>
      <p:ext uri="{BB962C8B-B14F-4D97-AF65-F5344CB8AC3E}">
        <p14:creationId xmlns:p14="http://schemas.microsoft.com/office/powerpoint/2010/main" val="245579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4A274-2451-E1DD-1F12-99FEBBB73464}"/>
              </a:ext>
            </a:extLst>
          </p:cNvPr>
          <p:cNvSpPr>
            <a:spLocks noGrp="1"/>
          </p:cNvSpPr>
          <p:nvPr>
            <p:ph type="title"/>
          </p:nvPr>
        </p:nvSpPr>
        <p:spPr>
          <a:xfrm>
            <a:off x="838200" y="221353"/>
            <a:ext cx="10515600" cy="1186625"/>
          </a:xfrm>
        </p:spPr>
        <p:txBody>
          <a:bodyPr vert="horz" lIns="91440" tIns="45720" rIns="91440" bIns="45720" rtlCol="0" anchor="ctr">
            <a:noAutofit/>
          </a:bodyPr>
          <a:lstStyle/>
          <a:p>
            <a:br>
              <a:rPr lang="en-US" sz="3600" dirty="0">
                <a:latin typeface="Arial"/>
                <a:cs typeface="Arial"/>
              </a:rPr>
            </a:br>
            <a:r>
              <a:rPr lang="en-US" sz="4000" dirty="0">
                <a:latin typeface="Segoe UI Semibold"/>
                <a:cs typeface="Arial"/>
              </a:rPr>
              <a:t>Autism, Wandering, and Water Safety: </a:t>
            </a:r>
            <a:br>
              <a:rPr lang="en-US" sz="4000" dirty="0">
                <a:latin typeface="Segoe UI Semibold"/>
                <a:cs typeface="Arial"/>
              </a:rPr>
            </a:br>
            <a:r>
              <a:rPr lang="en-US" sz="4000" dirty="0">
                <a:latin typeface="Segoe UI Semibold"/>
                <a:cs typeface="Arial"/>
              </a:rPr>
              <a:t>Information for Caregivers</a:t>
            </a:r>
          </a:p>
          <a:p>
            <a:endParaRPr lang="en-US" dirty="0"/>
          </a:p>
        </p:txBody>
      </p:sp>
      <p:sp>
        <p:nvSpPr>
          <p:cNvPr id="2" name="Content Placeholder 1">
            <a:extLst>
              <a:ext uri="{FF2B5EF4-FFF2-40B4-BE49-F238E27FC236}">
                <a16:creationId xmlns:a16="http://schemas.microsoft.com/office/drawing/2014/main" id="{A830E840-F47F-2857-81CC-B363F252FB73}"/>
              </a:ext>
            </a:extLst>
          </p:cNvPr>
          <p:cNvSpPr>
            <a:spLocks noGrp="1"/>
          </p:cNvSpPr>
          <p:nvPr>
            <p:ph idx="1"/>
          </p:nvPr>
        </p:nvSpPr>
        <p:spPr>
          <a:xfrm>
            <a:off x="234351" y="1830620"/>
            <a:ext cx="11579524" cy="4783375"/>
          </a:xfrm>
        </p:spPr>
        <p:txBody>
          <a:bodyPr vert="horz" lIns="91440" tIns="45720" rIns="91440" bIns="45720" rtlCol="0" anchor="t">
            <a:normAutofit fontScale="92500" lnSpcReduction="10000"/>
          </a:bodyPr>
          <a:lstStyle/>
          <a:p>
            <a:endParaRPr lang="en-US" sz="1400">
              <a:solidFill>
                <a:srgbClr val="141414"/>
              </a:solidFill>
              <a:latin typeface="Segoe UI"/>
              <a:cs typeface="Arial"/>
            </a:endParaRPr>
          </a:p>
          <a:p>
            <a:r>
              <a:rPr lang="en-US" sz="2400">
                <a:solidFill>
                  <a:srgbClr val="141414"/>
                </a:solidFill>
                <a:latin typeface="Segoe UI"/>
                <a:cs typeface="Arial"/>
              </a:rPr>
              <a:t>Drowning is the leading cause of death for children with ASD, often as the result of wandering. This usually happens at home, but can happen at school, programming, or on an outing.</a:t>
            </a:r>
            <a:endParaRPr lang="en-US" sz="2400">
              <a:latin typeface="Segoe UI"/>
              <a:cs typeface="Arial"/>
            </a:endParaRPr>
          </a:p>
          <a:p>
            <a:endParaRPr lang="en-US" sz="2400">
              <a:solidFill>
                <a:srgbClr val="141414"/>
              </a:solidFill>
              <a:latin typeface="Segoe UI"/>
              <a:cs typeface="Arial"/>
            </a:endParaRPr>
          </a:p>
          <a:p>
            <a:r>
              <a:rPr lang="en-US" sz="2400">
                <a:solidFill>
                  <a:srgbClr val="141414"/>
                </a:solidFill>
                <a:latin typeface="Segoe UI"/>
                <a:cs typeface="Arial"/>
              </a:rPr>
              <a:t>Up to half of children with Autism Spectrum Disorder (ASD) will leave a safe place without telling anyone. </a:t>
            </a:r>
            <a:endParaRPr lang="en-US">
              <a:latin typeface="Segoe UI"/>
            </a:endParaRPr>
          </a:p>
          <a:p>
            <a:endParaRPr lang="en-US" sz="2400">
              <a:solidFill>
                <a:srgbClr val="141414"/>
              </a:solidFill>
              <a:latin typeface="Segoe UI"/>
              <a:cs typeface="Arial"/>
            </a:endParaRPr>
          </a:p>
          <a:p>
            <a:r>
              <a:rPr lang="en-US" sz="2400">
                <a:solidFill>
                  <a:srgbClr val="141414"/>
                </a:solidFill>
                <a:latin typeface="Segoe UI"/>
                <a:cs typeface="Arial"/>
              </a:rPr>
              <a:t>The Department of Developmental Services with the Office of the Child Advocate and several partner agencies has developed a brochure and other resources to  prepare for emergencies, prevent wandering and improve water safety. </a:t>
            </a:r>
            <a:endParaRPr lang="en-US" sz="2400">
              <a:solidFill>
                <a:srgbClr val="000000"/>
              </a:solidFill>
              <a:latin typeface="Segoe UI"/>
              <a:cs typeface="Arial"/>
            </a:endParaRPr>
          </a:p>
          <a:p>
            <a:endParaRPr lang="en-US" sz="2400">
              <a:solidFill>
                <a:srgbClr val="141414"/>
              </a:solidFill>
              <a:latin typeface="Segoe UI"/>
              <a:cs typeface="Arial"/>
            </a:endParaRPr>
          </a:p>
          <a:p>
            <a:r>
              <a:rPr lang="en-US" sz="2400">
                <a:solidFill>
                  <a:srgbClr val="141414"/>
                </a:solidFill>
                <a:latin typeface="Segoe UI"/>
                <a:cs typeface="Arial"/>
              </a:rPr>
              <a:t>You will find resources for educators, families and other caregivers here: </a:t>
            </a:r>
          </a:p>
          <a:p>
            <a:pPr lvl="1"/>
            <a:r>
              <a:rPr lang="en-US" sz="2000">
                <a:solidFill>
                  <a:srgbClr val="141414"/>
                </a:solidFill>
                <a:latin typeface="Segoe UI"/>
                <a:cs typeface="Arial"/>
                <a:hlinkClick r:id="rId2"/>
              </a:rPr>
              <a:t>Autism, Wandering, and Water Safety: Information for Caregivers | Mass.gov</a:t>
            </a:r>
            <a:r>
              <a:rPr lang="en-US" sz="2000">
                <a:solidFill>
                  <a:srgbClr val="141414"/>
                </a:solidFill>
                <a:latin typeface="Segoe UI"/>
                <a:cs typeface="Arial"/>
              </a:rPr>
              <a:t>.</a:t>
            </a:r>
            <a:endParaRPr lang="en-US" sz="2000">
              <a:latin typeface="Segoe UI"/>
            </a:endParaRPr>
          </a:p>
          <a:p>
            <a:endParaRPr lang="en-US"/>
          </a:p>
        </p:txBody>
      </p:sp>
    </p:spTree>
    <p:extLst>
      <p:ext uri="{BB962C8B-B14F-4D97-AF65-F5344CB8AC3E}">
        <p14:creationId xmlns:p14="http://schemas.microsoft.com/office/powerpoint/2010/main" val="15397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3783-962E-CE2C-91E6-3EC081838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4E6EA-F67F-CF59-A5D9-B7C491A00F78}"/>
              </a:ext>
            </a:extLst>
          </p:cNvPr>
          <p:cNvSpPr>
            <a:spLocks noGrp="1"/>
          </p:cNvSpPr>
          <p:nvPr>
            <p:ph type="title"/>
          </p:nvPr>
        </p:nvSpPr>
        <p:spPr/>
        <p:txBody>
          <a:bodyPr>
            <a:normAutofit/>
          </a:bodyPr>
          <a:lstStyle/>
          <a:p>
            <a:pPr algn="ctr"/>
            <a:r>
              <a:rPr lang="en-US" sz="4800">
                <a:latin typeface="Segoe UI Semibold"/>
                <a:cs typeface="Arial"/>
              </a:rPr>
              <a:t>DESE Updates</a:t>
            </a:r>
            <a:endParaRPr lang="en-US" sz="4800">
              <a:latin typeface="Segoe UI Semibold"/>
            </a:endParaRPr>
          </a:p>
        </p:txBody>
      </p:sp>
    </p:spTree>
    <p:extLst>
      <p:ext uri="{BB962C8B-B14F-4D97-AF65-F5344CB8AC3E}">
        <p14:creationId xmlns:p14="http://schemas.microsoft.com/office/powerpoint/2010/main" val="413005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AEC0BB-2B2E-14BB-75E5-BC2D5624904C}"/>
              </a:ext>
            </a:extLst>
          </p:cNvPr>
          <p:cNvSpPr>
            <a:spLocks noGrp="1"/>
          </p:cNvSpPr>
          <p:nvPr>
            <p:ph type="title"/>
          </p:nvPr>
        </p:nvSpPr>
        <p:spPr>
          <a:xfrm>
            <a:off x="2153432" y="961500"/>
            <a:ext cx="10515600" cy="1093686"/>
          </a:xfrm>
        </p:spPr>
        <p:txBody>
          <a:bodyPr>
            <a:normAutofit/>
          </a:bodyPr>
          <a:lstStyle/>
          <a:p>
            <a:r>
              <a:rPr lang="en-US" sz="3600" dirty="0">
                <a:solidFill>
                  <a:schemeClr val="tx1"/>
                </a:solidFill>
                <a:latin typeface="Segoe UI Semibold"/>
                <a:cs typeface="Arial"/>
              </a:rPr>
              <a:t>Interpreters in the Education Setting</a:t>
            </a:r>
          </a:p>
          <a:p>
            <a:endParaRPr lang="en-US" dirty="0"/>
          </a:p>
        </p:txBody>
      </p:sp>
      <p:sp>
        <p:nvSpPr>
          <p:cNvPr id="4" name="TextBox 3">
            <a:extLst>
              <a:ext uri="{FF2B5EF4-FFF2-40B4-BE49-F238E27FC236}">
                <a16:creationId xmlns:a16="http://schemas.microsoft.com/office/drawing/2014/main" id="{D45FCCB1-B672-5C74-A2F0-7657E665158B}"/>
              </a:ext>
            </a:extLst>
          </p:cNvPr>
          <p:cNvSpPr txBox="1"/>
          <p:nvPr/>
        </p:nvSpPr>
        <p:spPr>
          <a:xfrm>
            <a:off x="365342" y="2651342"/>
            <a:ext cx="48851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ea typeface="Calibri"/>
                <a:cs typeface="Calibri"/>
              </a:rPr>
              <a:t>For more information visit : </a:t>
            </a:r>
            <a:r>
              <a:rPr lang="en-US">
                <a:latin typeface="Segoe UI"/>
                <a:ea typeface="+mn-lt"/>
                <a:cs typeface="+mn-lt"/>
                <a:hlinkClick r:id="rId2"/>
              </a:rPr>
              <a:t>Interpreters in the Education Setting - Language Access Services for Families</a:t>
            </a:r>
            <a:endParaRPr lang="en-US">
              <a:latin typeface="Segoe UI"/>
            </a:endParaRPr>
          </a:p>
        </p:txBody>
      </p:sp>
      <p:pic>
        <p:nvPicPr>
          <p:cNvPr id="3" name="Picture 2" descr="Diagram of a pyramid model of tiers. &#10;&#10;Bottom: Tier 1: Language ambassador- basic bilingual and/or interpretation skills in school settings&#10;&#10;Middle: Tier 2: professional interpretation skills in school settings&#10;&#10;Top: Tier 3: Advanced interpretation skills in school settings">
            <a:extLst>
              <a:ext uri="{FF2B5EF4-FFF2-40B4-BE49-F238E27FC236}">
                <a16:creationId xmlns:a16="http://schemas.microsoft.com/office/drawing/2014/main" id="{F995F022-3B5A-9E3F-6C0B-47CD572FC7DA}"/>
              </a:ext>
            </a:extLst>
          </p:cNvPr>
          <p:cNvPicPr>
            <a:picLocks noChangeAspect="1"/>
          </p:cNvPicPr>
          <p:nvPr/>
        </p:nvPicPr>
        <p:blipFill>
          <a:blip r:embed="rId3"/>
          <a:stretch>
            <a:fillRect/>
          </a:stretch>
        </p:blipFill>
        <p:spPr>
          <a:xfrm>
            <a:off x="5424944" y="1582063"/>
            <a:ext cx="6770058" cy="4758586"/>
          </a:xfrm>
          <a:prstGeom prst="rect">
            <a:avLst/>
          </a:prstGeom>
        </p:spPr>
      </p:pic>
    </p:spTree>
    <p:extLst>
      <p:ext uri="{BB962C8B-B14F-4D97-AF65-F5344CB8AC3E}">
        <p14:creationId xmlns:p14="http://schemas.microsoft.com/office/powerpoint/2010/main" val="2162488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04BAD1-B1B3-2EDC-1FD7-706FBDD93DC4}"/>
              </a:ext>
            </a:extLst>
          </p:cNvPr>
          <p:cNvSpPr>
            <a:spLocks noGrp="1"/>
          </p:cNvSpPr>
          <p:nvPr>
            <p:ph type="title"/>
          </p:nvPr>
        </p:nvSpPr>
        <p:spPr/>
        <p:txBody>
          <a:bodyPr>
            <a:normAutofit fontScale="90000"/>
          </a:bodyPr>
          <a:lstStyle/>
          <a:p>
            <a:pPr algn="ctr"/>
            <a:r>
              <a:rPr lang="en-US">
                <a:latin typeface="Segoe UI Semibold"/>
                <a:cs typeface="Arial"/>
              </a:rPr>
              <a:t>Implementation of 603 CMR 28.05(7)</a:t>
            </a:r>
            <a:br>
              <a:rPr lang="en-US"/>
            </a:br>
            <a:r>
              <a:rPr lang="en-US" sz="3100">
                <a:latin typeface="Segoe UI"/>
                <a:cs typeface="Arial"/>
              </a:rPr>
              <a:t>Parent response to proposed IEP and proposed placement</a:t>
            </a:r>
          </a:p>
        </p:txBody>
      </p:sp>
      <p:sp>
        <p:nvSpPr>
          <p:cNvPr id="4" name="Content Placeholder 3">
            <a:extLst>
              <a:ext uri="{FF2B5EF4-FFF2-40B4-BE49-F238E27FC236}">
                <a16:creationId xmlns:a16="http://schemas.microsoft.com/office/drawing/2014/main" id="{359BC01A-EB8A-DE3A-6806-3D1008227117}"/>
              </a:ext>
            </a:extLst>
          </p:cNvPr>
          <p:cNvSpPr>
            <a:spLocks noGrp="1"/>
          </p:cNvSpPr>
          <p:nvPr>
            <p:ph idx="1"/>
          </p:nvPr>
        </p:nvSpPr>
        <p:spPr/>
        <p:txBody>
          <a:bodyPr vert="horz" lIns="91440" tIns="45720" rIns="91440" bIns="45720" rtlCol="0" anchor="t">
            <a:normAutofit fontScale="85000" lnSpcReduction="20000"/>
          </a:bodyPr>
          <a:lstStyle/>
          <a:p>
            <a:r>
              <a:rPr lang="en-US" sz="3000">
                <a:latin typeface="Segoe UI"/>
                <a:cs typeface="Arial"/>
              </a:rPr>
              <a:t>State special education regulations at 603 CMR 28.05(7) require districts to adhere to the following timelines:</a:t>
            </a:r>
          </a:p>
          <a:p>
            <a:r>
              <a:rPr lang="en-US" sz="3000" b="1">
                <a:latin typeface="Segoe UI"/>
                <a:cs typeface="Arial"/>
              </a:rPr>
              <a:t>Parent response to proposed IEP and proposed placement.</a:t>
            </a:r>
            <a:r>
              <a:rPr lang="en-US" sz="3000">
                <a:latin typeface="Segoe UI"/>
                <a:cs typeface="Arial"/>
              </a:rPr>
              <a:t> Immediately following the development of the IEP, and </a:t>
            </a:r>
            <a:r>
              <a:rPr lang="en-US" sz="3000" b="1">
                <a:latin typeface="Segoe UI"/>
                <a:cs typeface="Arial"/>
              </a:rPr>
              <a:t>within 45 school working days</a:t>
            </a:r>
            <a:r>
              <a:rPr lang="en-US" sz="3000">
                <a:latin typeface="Segoe UI"/>
                <a:cs typeface="Arial"/>
              </a:rPr>
              <a:t> after receipt of the parent's written consent to an initial evaluation or reevaluation, the district shall provide the parents with </a:t>
            </a:r>
            <a:r>
              <a:rPr lang="en-US" sz="3000" b="1">
                <a:latin typeface="Segoe UI"/>
                <a:cs typeface="Arial"/>
              </a:rPr>
              <a:t>two copies</a:t>
            </a:r>
            <a:r>
              <a:rPr lang="en-US" sz="3000">
                <a:latin typeface="Segoe UI"/>
                <a:cs typeface="Arial"/>
              </a:rPr>
              <a:t> of the proposed IEP and proposed placement along with the required notice, except that the proposal of placement may be delayed according to the provisions of 603 CMR 28.06(2)(e) in a limited number of cases.</a:t>
            </a:r>
          </a:p>
          <a:p>
            <a:r>
              <a:rPr lang="en-US" sz="3000">
                <a:latin typeface="Segoe UI"/>
                <a:cs typeface="Arial"/>
              </a:rPr>
              <a:t>In this context, the Department </a:t>
            </a:r>
            <a:r>
              <a:rPr lang="en-US" sz="3000" b="1">
                <a:latin typeface="Segoe UI"/>
                <a:cs typeface="Arial"/>
              </a:rPr>
              <a:t>defines the term immediately as occurring within 45-school working days </a:t>
            </a:r>
            <a:r>
              <a:rPr lang="en-US" sz="3000" b="1" i="1">
                <a:latin typeface="Segoe UI"/>
                <a:cs typeface="Arial"/>
              </a:rPr>
              <a:t>and</a:t>
            </a:r>
            <a:r>
              <a:rPr lang="en-US" sz="3000" b="1">
                <a:latin typeface="Segoe UI"/>
                <a:cs typeface="Arial"/>
              </a:rPr>
              <a:t> no later than 5 school days after the team meeting. </a:t>
            </a:r>
          </a:p>
          <a:p>
            <a:endParaRPr lang="en-US"/>
          </a:p>
        </p:txBody>
      </p:sp>
    </p:spTree>
    <p:extLst>
      <p:ext uri="{BB962C8B-B14F-4D97-AF65-F5344CB8AC3E}">
        <p14:creationId xmlns:p14="http://schemas.microsoft.com/office/powerpoint/2010/main" val="141810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a:latin typeface="Segoe UI Semibold" panose="020B0702040204020203" pitchFamily="34" charset="0"/>
                <a:cs typeface="Segoe UI Semibold" panose="020B0702040204020203" pitchFamily="34" charset="0"/>
              </a:rPr>
              <a:t>Our Commonwealth’s Educational Vision </a:t>
            </a:r>
            <a:br>
              <a:rPr lang="en-US">
                <a:latin typeface="Segoe UI Semibold" panose="020B0702040204020203" pitchFamily="34" charset="0"/>
                <a:cs typeface="Segoe UI Semibold" panose="020B0702040204020203" pitchFamily="34" charset="0"/>
              </a:rPr>
            </a:br>
            <a:r>
              <a:rPr lang="en-US">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a:latin typeface="Segoe UI" panose="020B0502040204020203" pitchFamily="34" charset="0"/>
                <a:cs typeface="Segoe UI" panose="020B0502040204020203" pitchFamily="34" charset="0"/>
              </a:rPr>
              <a:t>All students in Massachusetts, </a:t>
            </a:r>
            <a:r>
              <a:rPr lang="en-US" sz="1650" b="1">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a:latin typeface="Segoe UI" panose="020B0502040204020203" pitchFamily="34" charset="0"/>
                <a:cs typeface="Segoe UI" panose="020B0502040204020203" pitchFamily="34" charset="0"/>
              </a:rPr>
              <a:t>, will have </a:t>
            </a:r>
            <a:r>
              <a:rPr lang="en-US" sz="1650" b="1">
                <a:latin typeface="Segoe UI" panose="020B0502040204020203" pitchFamily="34" charset="0"/>
                <a:cs typeface="Segoe UI" panose="020B0502040204020203" pitchFamily="34" charset="0"/>
              </a:rPr>
              <a:t>equitable opportunities to excel</a:t>
            </a:r>
            <a:r>
              <a:rPr lang="en-US" sz="1650">
                <a:latin typeface="Segoe UI" panose="020B0502040204020203" pitchFamily="34" charset="0"/>
                <a:cs typeface="Segoe UI" panose="020B0502040204020203" pitchFamily="34" charset="0"/>
              </a:rPr>
              <a:t> in all content areas across all grades. </a:t>
            </a:r>
          </a:p>
          <a:p>
            <a:pPr>
              <a:lnSpc>
                <a:spcPct val="140000"/>
              </a:lnSpc>
            </a:pPr>
            <a:r>
              <a:rPr lang="en-US" sz="1650" b="1">
                <a:solidFill>
                  <a:schemeClr val="accent1"/>
                </a:solidFill>
                <a:latin typeface="Segoe UI" panose="020B0502040204020203" pitchFamily="34" charset="0"/>
                <a:cs typeface="Segoe UI" panose="020B0502040204020203" pitchFamily="34" charset="0"/>
              </a:rPr>
              <a:t>Culturally and linguistically sustaining </a:t>
            </a:r>
            <a:r>
              <a:rPr lang="en-US" sz="1650">
                <a:latin typeface="Segoe UI" panose="020B0502040204020203" pitchFamily="34" charset="0"/>
                <a:cs typeface="Segoe UI" panose="020B0502040204020203" pitchFamily="34" charset="0"/>
              </a:rPr>
              <a:t>classroom and school practices will support students to thrive by creating </a:t>
            </a:r>
            <a:r>
              <a:rPr lang="en-US" sz="1650" b="1">
                <a:latin typeface="Segoe UI" panose="020B0502040204020203" pitchFamily="34" charset="0"/>
                <a:cs typeface="Segoe UI" panose="020B0502040204020203" pitchFamily="34" charset="0"/>
              </a:rPr>
              <a:t>affirming environments </a:t>
            </a:r>
            <a:r>
              <a:rPr lang="en-US" sz="1650">
                <a:latin typeface="Segoe UI" panose="020B0502040204020203" pitchFamily="34" charset="0"/>
                <a:cs typeface="Segoe UI" panose="020B0502040204020203" pitchFamily="34" charset="0"/>
              </a:rPr>
              <a:t>where students: </a:t>
            </a:r>
          </a:p>
          <a:p>
            <a:pPr lvl="1">
              <a:lnSpc>
                <a:spcPct val="100000"/>
              </a:lnSpc>
            </a:pPr>
            <a:r>
              <a:rPr lang="en-US" sz="1650">
                <a:latin typeface="Segoe UI" panose="020B0502040204020203" pitchFamily="34" charset="0"/>
                <a:cs typeface="Segoe UI" panose="020B0502040204020203" pitchFamily="34" charset="0"/>
              </a:rPr>
              <a:t>have a sense of </a:t>
            </a:r>
            <a:r>
              <a:rPr lang="en-US" sz="1650" b="1">
                <a:latin typeface="Segoe UI" panose="020B0502040204020203" pitchFamily="34" charset="0"/>
                <a:cs typeface="Segoe UI" panose="020B0502040204020203" pitchFamily="34" charset="0"/>
              </a:rPr>
              <a:t>belonging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engage in </a:t>
            </a:r>
            <a:r>
              <a:rPr lang="en-US" sz="1650" b="1">
                <a:latin typeface="Segoe UI" panose="020B0502040204020203" pitchFamily="34" charset="0"/>
                <a:cs typeface="Segoe UI" panose="020B0502040204020203" pitchFamily="34" charset="0"/>
              </a:rPr>
              <a:t>deeper learning</a:t>
            </a:r>
            <a:r>
              <a:rPr lang="en-US" sz="1650">
                <a:latin typeface="Segoe UI" panose="020B0502040204020203" pitchFamily="34" charset="0"/>
                <a:cs typeface="Segoe UI" panose="020B0502040204020203" pitchFamily="34" charset="0"/>
              </a:rPr>
              <a:t>, </a:t>
            </a:r>
          </a:p>
          <a:p>
            <a:pPr lvl="1">
              <a:lnSpc>
                <a:spcPct val="100000"/>
              </a:lnSpc>
            </a:pPr>
            <a:r>
              <a:rPr lang="en-US" sz="1650">
                <a:latin typeface="Segoe UI" panose="020B0502040204020203" pitchFamily="34" charset="0"/>
                <a:cs typeface="Segoe UI" panose="020B0502040204020203" pitchFamily="34" charset="0"/>
              </a:rPr>
              <a:t>and are held to </a:t>
            </a:r>
            <a:r>
              <a:rPr lang="en-US" sz="1650" b="1">
                <a:latin typeface="Segoe UI" panose="020B0502040204020203" pitchFamily="34" charset="0"/>
                <a:cs typeface="Segoe UI" panose="020B0502040204020203" pitchFamily="34" charset="0"/>
              </a:rPr>
              <a:t>high expectations </a:t>
            </a:r>
            <a:r>
              <a:rPr lang="en-US" sz="1650">
                <a:latin typeface="Segoe UI" panose="020B0502040204020203" pitchFamily="34" charset="0"/>
                <a:cs typeface="Segoe UI" panose="020B0502040204020203" pitchFamily="34" charset="0"/>
              </a:rPr>
              <a:t>with targeted support.</a:t>
            </a:r>
            <a:endParaRPr lang="en-US" sz="1650" b="1">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a:t>Learn more:</a:t>
            </a:r>
            <a:r>
              <a:rPr lang="en-US"/>
              <a:t> </a:t>
            </a:r>
            <a:r>
              <a:rPr lang="en-US">
                <a:hlinkClick r:id="rId8"/>
              </a:rPr>
              <a:t>https://www.doe.mass.edu/commissioner/vision/default.html</a:t>
            </a:r>
            <a:endParaRPr lang="en-US"/>
          </a:p>
        </p:txBody>
      </p:sp>
    </p:spTree>
    <p:extLst>
      <p:ext uri="{BB962C8B-B14F-4D97-AF65-F5344CB8AC3E}">
        <p14:creationId xmlns:p14="http://schemas.microsoft.com/office/powerpoint/2010/main" val="387033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EC362-83F3-134E-8BA6-433AE86638C8}"/>
              </a:ext>
            </a:extLst>
          </p:cNvPr>
          <p:cNvSpPr>
            <a:spLocks noGrp="1"/>
          </p:cNvSpPr>
          <p:nvPr>
            <p:ph type="title"/>
          </p:nvPr>
        </p:nvSpPr>
        <p:spPr/>
        <p:txBody>
          <a:bodyPr/>
          <a:lstStyle/>
          <a:p>
            <a:r>
              <a:rPr lang="en-US">
                <a:latin typeface="Segoe UI Semibold"/>
                <a:cs typeface="Arial"/>
              </a:rPr>
              <a:t>Written Consent &amp; End of the Year</a:t>
            </a:r>
          </a:p>
        </p:txBody>
      </p:sp>
      <p:sp>
        <p:nvSpPr>
          <p:cNvPr id="2" name="Content Placeholder 1">
            <a:extLst>
              <a:ext uri="{FF2B5EF4-FFF2-40B4-BE49-F238E27FC236}">
                <a16:creationId xmlns:a16="http://schemas.microsoft.com/office/drawing/2014/main" id="{E188C20C-00DA-14F5-44B1-2C81C98E9D26}"/>
              </a:ext>
            </a:extLst>
          </p:cNvPr>
          <p:cNvSpPr>
            <a:spLocks noGrp="1"/>
          </p:cNvSpPr>
          <p:nvPr>
            <p:ph idx="1"/>
          </p:nvPr>
        </p:nvSpPr>
        <p:spPr/>
        <p:txBody>
          <a:bodyPr vert="horz" lIns="91440" tIns="45720" rIns="91440" bIns="45720" rtlCol="0" anchor="t">
            <a:normAutofit lnSpcReduction="10000"/>
          </a:bodyPr>
          <a:lstStyle/>
          <a:p>
            <a:r>
              <a:rPr lang="en-US">
                <a:latin typeface="Segoe UI"/>
                <a:cs typeface="Arial"/>
              </a:rPr>
              <a:t>In cases where written consent is received toward the end of the school year, districts must follow the requirements outlined in 603 CMR 28.05(1):</a:t>
            </a:r>
          </a:p>
          <a:p>
            <a:pPr marL="0" indent="0">
              <a:buNone/>
            </a:pPr>
            <a:endParaRPr lang="en-US">
              <a:latin typeface="Segoe UI"/>
            </a:endParaRPr>
          </a:p>
          <a:p>
            <a:pPr lvl="0"/>
            <a:r>
              <a:rPr lang="en-US">
                <a:latin typeface="Segoe UI"/>
                <a:cs typeface="Arial"/>
              </a:rPr>
              <a:t>...If consent is received within 30 to 45 school working days before the end of the school year, the school district shall ensure that a Team meeting is scheduled so as to allow for the provision of a proposed IEP or written notice of the finding that the student is not eligible no later than 14 days after the end of the school year.</a:t>
            </a:r>
          </a:p>
          <a:p>
            <a:endParaRPr lang="en-US"/>
          </a:p>
        </p:txBody>
      </p:sp>
    </p:spTree>
    <p:extLst>
      <p:ext uri="{BB962C8B-B14F-4D97-AF65-F5344CB8AC3E}">
        <p14:creationId xmlns:p14="http://schemas.microsoft.com/office/powerpoint/2010/main" val="2591528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E284D-AF8B-B37D-E018-AD28FEB4BE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1D9BFD-8214-7806-B17B-779B18556041}"/>
              </a:ext>
            </a:extLst>
          </p:cNvPr>
          <p:cNvSpPr>
            <a:spLocks noGrp="1"/>
          </p:cNvSpPr>
          <p:nvPr>
            <p:ph type="title"/>
          </p:nvPr>
        </p:nvSpPr>
        <p:spPr>
          <a:xfrm>
            <a:off x="838200" y="365126"/>
            <a:ext cx="10515600" cy="1042852"/>
          </a:xfrm>
        </p:spPr>
        <p:txBody>
          <a:bodyPr anchor="ctr">
            <a:normAutofit/>
          </a:bodyPr>
          <a:lstStyle/>
          <a:p>
            <a:r>
              <a:rPr lang="en-US" dirty="0"/>
              <a:t>Website Update</a:t>
            </a:r>
          </a:p>
        </p:txBody>
      </p:sp>
      <p:sp>
        <p:nvSpPr>
          <p:cNvPr id="2" name="Content Placeholder 1">
            <a:extLst>
              <a:ext uri="{FF2B5EF4-FFF2-40B4-BE49-F238E27FC236}">
                <a16:creationId xmlns:a16="http://schemas.microsoft.com/office/drawing/2014/main" id="{45163450-E1EB-7DF8-CD35-8EE11CA9183E}"/>
              </a:ext>
            </a:extLst>
          </p:cNvPr>
          <p:cNvSpPr>
            <a:spLocks noGrp="1"/>
          </p:cNvSpPr>
          <p:nvPr>
            <p:ph sz="half" idx="1"/>
          </p:nvPr>
        </p:nvSpPr>
        <p:spPr>
          <a:xfrm>
            <a:off x="195942" y="2100943"/>
            <a:ext cx="6117772" cy="4571999"/>
          </a:xfrm>
        </p:spPr>
        <p:txBody>
          <a:bodyPr vert="horz" lIns="91440" tIns="45720" rIns="91440" bIns="45720" rtlCol="0" anchor="t">
            <a:normAutofit/>
          </a:bodyPr>
          <a:lstStyle/>
          <a:p>
            <a:pPr lvl="0"/>
            <a:r>
              <a:rPr lang="en-US">
                <a:latin typeface="Arial"/>
                <a:cs typeface="Arial"/>
              </a:rPr>
              <a:t>Today we’re excited to share a high-level update on the reorganized DESE Special Education webpage launching in </a:t>
            </a:r>
            <a:r>
              <a:rPr lang="en-US" b="1">
                <a:latin typeface="Arial"/>
                <a:cs typeface="Arial"/>
              </a:rPr>
              <a:t>July</a:t>
            </a:r>
            <a:endParaRPr lang="en-US" b="1"/>
          </a:p>
          <a:p>
            <a:pPr lvl="0"/>
            <a:r>
              <a:rPr lang="en-US"/>
              <a:t>This update reflects our shared goals of </a:t>
            </a:r>
            <a:r>
              <a:rPr lang="en-US" b="1"/>
              <a:t>clarity, accessibility, and equity</a:t>
            </a:r>
            <a:r>
              <a:rPr lang="en-US"/>
              <a:t>.</a:t>
            </a:r>
          </a:p>
          <a:p>
            <a:pPr lvl="0"/>
            <a:r>
              <a:rPr lang="en-US">
                <a:latin typeface="Arial"/>
                <a:cs typeface="Arial"/>
              </a:rPr>
              <a:t>Districts play a key role in ensuring families and staff benefit from this webpage.</a:t>
            </a:r>
            <a:endParaRPr lang="en-US"/>
          </a:p>
          <a:p>
            <a:endParaRPr lang="en-US" sz="2200"/>
          </a:p>
        </p:txBody>
      </p:sp>
      <p:pic>
        <p:nvPicPr>
          <p:cNvPr id="4" name="Content Placeholder 4" descr="Picture of the reorganized special education webpage, including tiles for: families and guardians; school and district monitoring,; laws, regulations, and technical assistance; educator professional development; dispute resolution; finance; IEP; and public data reporting. ">
            <a:extLst>
              <a:ext uri="{FF2B5EF4-FFF2-40B4-BE49-F238E27FC236}">
                <a16:creationId xmlns:a16="http://schemas.microsoft.com/office/drawing/2014/main" id="{1353CB11-F915-CB87-2698-52337BBDDDF7}"/>
              </a:ext>
            </a:extLst>
          </p:cNvPr>
          <p:cNvPicPr>
            <a:picLocks noGrp="1" noChangeAspect="1"/>
          </p:cNvPicPr>
          <p:nvPr>
            <p:ph sz="half" idx="2"/>
          </p:nvPr>
        </p:nvPicPr>
        <p:blipFill>
          <a:blip r:embed="rId2"/>
          <a:stretch/>
        </p:blipFill>
        <p:spPr>
          <a:xfrm>
            <a:off x="6528221" y="799798"/>
            <a:ext cx="5239236" cy="5581752"/>
          </a:xfrm>
          <a:noFill/>
        </p:spPr>
      </p:pic>
    </p:spTree>
    <p:extLst>
      <p:ext uri="{BB962C8B-B14F-4D97-AF65-F5344CB8AC3E}">
        <p14:creationId xmlns:p14="http://schemas.microsoft.com/office/powerpoint/2010/main" val="342247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CD06-249E-E663-887A-338B739005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CBDFDE-4842-2304-A432-2B391D7A73E6}"/>
              </a:ext>
            </a:extLst>
          </p:cNvPr>
          <p:cNvSpPr>
            <a:spLocks noGrp="1"/>
          </p:cNvSpPr>
          <p:nvPr>
            <p:ph type="title"/>
          </p:nvPr>
        </p:nvSpPr>
        <p:spPr/>
        <p:txBody>
          <a:bodyPr anchor="ctr">
            <a:normAutofit/>
          </a:bodyPr>
          <a:lstStyle/>
          <a:p>
            <a:r>
              <a:rPr lang="en-US" sz="3400" b="1"/>
              <a:t>What’s Changing and Why it Matters</a:t>
            </a:r>
            <a:endParaRPr lang="en-US" sz="3400"/>
          </a:p>
        </p:txBody>
      </p:sp>
      <p:sp>
        <p:nvSpPr>
          <p:cNvPr id="8" name="Content Placeholder 7">
            <a:extLst>
              <a:ext uri="{FF2B5EF4-FFF2-40B4-BE49-F238E27FC236}">
                <a16:creationId xmlns:a16="http://schemas.microsoft.com/office/drawing/2014/main" id="{90633CBA-BCAB-D312-8C51-2ADAC7B9B45E}"/>
              </a:ext>
            </a:extLst>
          </p:cNvPr>
          <p:cNvSpPr>
            <a:spLocks noGrp="1"/>
          </p:cNvSpPr>
          <p:nvPr>
            <p:ph idx="1"/>
          </p:nvPr>
        </p:nvSpPr>
        <p:spPr>
          <a:xfrm>
            <a:off x="424543" y="2021670"/>
            <a:ext cx="10929257" cy="4607730"/>
          </a:xfrm>
        </p:spPr>
        <p:txBody>
          <a:bodyPr vert="horz" lIns="91440" tIns="45720" rIns="91440" bIns="45720" rtlCol="0" anchor="t">
            <a:normAutofit/>
          </a:bodyPr>
          <a:lstStyle/>
          <a:p>
            <a:pPr marL="0" indent="0">
              <a:buNone/>
            </a:pPr>
            <a:r>
              <a:rPr lang="en-US"/>
              <a:t>The webpage was reorganized based on feedback from families, schools, and DESE staff.</a:t>
            </a:r>
            <a:endParaRPr lang="en-US" b="1"/>
          </a:p>
          <a:p>
            <a:pPr marL="0" indent="0">
              <a:buNone/>
            </a:pPr>
            <a:r>
              <a:rPr lang="en-US" b="1"/>
              <a:t>Key improvements:</a:t>
            </a:r>
          </a:p>
          <a:p>
            <a:r>
              <a:rPr lang="en-US"/>
              <a:t>Streamlined navigation &amp; user-friendly landing page</a:t>
            </a:r>
          </a:p>
          <a:p>
            <a:r>
              <a:rPr lang="en-US">
                <a:latin typeface="Arial"/>
                <a:cs typeface="Arial"/>
              </a:rPr>
              <a:t>Audience-specific pages (e.g., District Monitoring, IEP, Special Education Data Reporting) that align with IDEA general supervision requirements and guidelines </a:t>
            </a:r>
          </a:p>
          <a:p>
            <a:pPr fontAlgn="base"/>
            <a:r>
              <a:rPr lang="en-US"/>
              <a:t>Centralized access to </a:t>
            </a:r>
            <a:r>
              <a:rPr lang="en-US" b="1"/>
              <a:t>laws, regulations, and professional development</a:t>
            </a:r>
            <a:endParaRPr lang="en-US"/>
          </a:p>
          <a:p>
            <a:endParaRPr lang="en-US"/>
          </a:p>
        </p:txBody>
      </p:sp>
    </p:spTree>
    <p:extLst>
      <p:ext uri="{BB962C8B-B14F-4D97-AF65-F5344CB8AC3E}">
        <p14:creationId xmlns:p14="http://schemas.microsoft.com/office/powerpoint/2010/main" val="1647077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0C20A-9111-E05F-8CEE-53F2A7B340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B88650-7515-1760-719D-B9BF1238484B}"/>
              </a:ext>
            </a:extLst>
          </p:cNvPr>
          <p:cNvSpPr>
            <a:spLocks noGrp="1"/>
          </p:cNvSpPr>
          <p:nvPr>
            <p:ph type="title"/>
          </p:nvPr>
        </p:nvSpPr>
        <p:spPr/>
        <p:txBody>
          <a:bodyPr/>
          <a:lstStyle/>
          <a:p>
            <a:r>
              <a:rPr lang="en-US" b="1"/>
              <a:t>What to Expect Next</a:t>
            </a:r>
            <a:endParaRPr lang="en-US"/>
          </a:p>
        </p:txBody>
      </p:sp>
      <p:sp>
        <p:nvSpPr>
          <p:cNvPr id="2" name="Content Placeholder 1">
            <a:extLst>
              <a:ext uri="{FF2B5EF4-FFF2-40B4-BE49-F238E27FC236}">
                <a16:creationId xmlns:a16="http://schemas.microsoft.com/office/drawing/2014/main" id="{32403DCD-6B90-4115-DA85-AC33801230C2}"/>
              </a:ext>
            </a:extLst>
          </p:cNvPr>
          <p:cNvSpPr>
            <a:spLocks noGrp="1"/>
          </p:cNvSpPr>
          <p:nvPr>
            <p:ph idx="1"/>
          </p:nvPr>
        </p:nvSpPr>
        <p:spPr>
          <a:xfrm>
            <a:off x="478971" y="2086984"/>
            <a:ext cx="10874829" cy="4553302"/>
          </a:xfrm>
        </p:spPr>
        <p:txBody>
          <a:bodyPr vert="horz" lIns="91440" tIns="45720" rIns="91440" bIns="45720" rtlCol="0" anchor="t">
            <a:normAutofit lnSpcReduction="10000"/>
          </a:bodyPr>
          <a:lstStyle/>
          <a:p>
            <a:pPr lvl="0"/>
            <a:r>
              <a:rPr lang="en-US" sz="3000" b="1">
                <a:latin typeface="Arial"/>
                <a:cs typeface="Arial"/>
              </a:rPr>
              <a:t>Outreach &amp; engagement:</a:t>
            </a:r>
            <a:r>
              <a:rPr lang="en-US" sz="3000">
                <a:latin typeface="Arial"/>
                <a:cs typeface="Arial"/>
              </a:rPr>
              <a:t> Be on the look out for communication in July once the webpage is live</a:t>
            </a:r>
          </a:p>
          <a:p>
            <a:pPr lvl="0"/>
            <a:r>
              <a:rPr lang="en-US" sz="3000" b="1"/>
              <a:t>Support for Districts:</a:t>
            </a:r>
          </a:p>
          <a:p>
            <a:pPr lvl="1"/>
            <a:r>
              <a:rPr lang="en-US" sz="3000"/>
              <a:t>A brief video will be sent out before the new school year </a:t>
            </a:r>
          </a:p>
          <a:p>
            <a:pPr lvl="1"/>
            <a:r>
              <a:rPr lang="en-US" sz="3200"/>
              <a:t>We will have URL redirects available for top frequented pages</a:t>
            </a:r>
          </a:p>
          <a:p>
            <a:r>
              <a:rPr lang="en-US" sz="3400" b="1"/>
              <a:t>Action Steps: </a:t>
            </a:r>
            <a:r>
              <a:rPr lang="en-US" sz="3200"/>
              <a:t>Let your staff know that bookmarked content may redirect to its new location</a:t>
            </a:r>
          </a:p>
          <a:p>
            <a:r>
              <a:rPr lang="en-US" sz="3000" b="1"/>
              <a:t>Feedback </a:t>
            </a:r>
            <a:r>
              <a:rPr lang="en-US" sz="3000"/>
              <a:t>will be gathered to support </a:t>
            </a:r>
            <a:r>
              <a:rPr lang="en-US" sz="3000" b="1" u="sng"/>
              <a:t>continuous improvement</a:t>
            </a:r>
            <a:r>
              <a:rPr lang="en-US" sz="3000"/>
              <a:t>.</a:t>
            </a:r>
          </a:p>
          <a:p>
            <a:endParaRPr lang="en-US"/>
          </a:p>
        </p:txBody>
      </p:sp>
    </p:spTree>
    <p:extLst>
      <p:ext uri="{BB962C8B-B14F-4D97-AF65-F5344CB8AC3E}">
        <p14:creationId xmlns:p14="http://schemas.microsoft.com/office/powerpoint/2010/main" val="3806052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FA1A-FDDF-ADBE-76A1-03552908A0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84BE90-8651-1EA2-DE20-F36118DB063B}"/>
              </a:ext>
            </a:extLst>
          </p:cNvPr>
          <p:cNvSpPr>
            <a:spLocks noGrp="1"/>
          </p:cNvSpPr>
          <p:nvPr>
            <p:ph type="title"/>
          </p:nvPr>
        </p:nvSpPr>
        <p:spPr/>
        <p:txBody>
          <a:bodyPr/>
          <a:lstStyle/>
          <a:p>
            <a:r>
              <a:rPr lang="en-US" b="1"/>
              <a:t>Help Us Get the Word Out</a:t>
            </a:r>
            <a:endParaRPr lang="en-US"/>
          </a:p>
        </p:txBody>
      </p:sp>
      <p:sp>
        <p:nvSpPr>
          <p:cNvPr id="2" name="Content Placeholder 1">
            <a:extLst>
              <a:ext uri="{FF2B5EF4-FFF2-40B4-BE49-F238E27FC236}">
                <a16:creationId xmlns:a16="http://schemas.microsoft.com/office/drawing/2014/main" id="{E1608000-CFF6-CCE5-A19A-22FFE4DAE5B5}"/>
              </a:ext>
            </a:extLst>
          </p:cNvPr>
          <p:cNvSpPr>
            <a:spLocks noGrp="1"/>
          </p:cNvSpPr>
          <p:nvPr>
            <p:ph idx="1"/>
          </p:nvPr>
        </p:nvSpPr>
        <p:spPr>
          <a:xfrm>
            <a:off x="478971" y="2086984"/>
            <a:ext cx="10874829" cy="4553302"/>
          </a:xfrm>
        </p:spPr>
        <p:txBody>
          <a:bodyPr vert="horz" lIns="91440" tIns="45720" rIns="91440" bIns="45720" rtlCol="0" anchor="t">
            <a:normAutofit/>
          </a:bodyPr>
          <a:lstStyle/>
          <a:p>
            <a:pPr marL="0" indent="0">
              <a:buNone/>
            </a:pPr>
            <a:r>
              <a:rPr lang="en-US" sz="3200" b="1"/>
              <a:t>How you can support:</a:t>
            </a:r>
          </a:p>
          <a:p>
            <a:r>
              <a:rPr lang="en-US" sz="3200">
                <a:latin typeface="Arial"/>
                <a:cs typeface="Arial"/>
              </a:rPr>
              <a:t>Share newly updated URLs and pages with special education teams</a:t>
            </a:r>
          </a:p>
          <a:p>
            <a:r>
              <a:rPr lang="en-US" sz="3200"/>
              <a:t>Refer families to newly updated URLs and pages</a:t>
            </a:r>
          </a:p>
          <a:p>
            <a:r>
              <a:rPr lang="en-US" sz="3200"/>
              <a:t>Embed updated links in local materials, newsletters, and IEP documents</a:t>
            </a:r>
          </a:p>
          <a:p>
            <a:r>
              <a:rPr lang="en-US" sz="3200"/>
              <a:t>Provide feedback to support continuous improvement</a:t>
            </a:r>
          </a:p>
        </p:txBody>
      </p:sp>
    </p:spTree>
    <p:extLst>
      <p:ext uri="{BB962C8B-B14F-4D97-AF65-F5344CB8AC3E}">
        <p14:creationId xmlns:p14="http://schemas.microsoft.com/office/powerpoint/2010/main" val="1455882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5AB6-D6CF-84B8-C849-429077960590}"/>
              </a:ext>
            </a:extLst>
          </p:cNvPr>
          <p:cNvSpPr>
            <a:spLocks noGrp="1"/>
          </p:cNvSpPr>
          <p:nvPr>
            <p:ph type="title"/>
          </p:nvPr>
        </p:nvSpPr>
        <p:spPr/>
        <p:txBody>
          <a:bodyPr/>
          <a:lstStyle/>
          <a:p>
            <a:pPr algn="ctr"/>
            <a:r>
              <a:rPr lang="en-US">
                <a:latin typeface="Segoe UI Semibold"/>
                <a:cs typeface="Arial"/>
              </a:rPr>
              <a:t>IDEA Data</a:t>
            </a:r>
          </a:p>
        </p:txBody>
      </p:sp>
      <p:sp>
        <p:nvSpPr>
          <p:cNvPr id="4" name="Text Placeholder 3">
            <a:extLst>
              <a:ext uri="{FF2B5EF4-FFF2-40B4-BE49-F238E27FC236}">
                <a16:creationId xmlns:a16="http://schemas.microsoft.com/office/drawing/2014/main" id="{68218E2F-5AF7-7D41-239A-6F237B7AEF08}"/>
              </a:ext>
            </a:extLst>
          </p:cNvPr>
          <p:cNvSpPr>
            <a:spLocks noGrp="1"/>
          </p:cNvSpPr>
          <p:nvPr>
            <p:ph type="body" idx="1"/>
          </p:nvPr>
        </p:nvSpPr>
        <p:spPr/>
        <p:txBody>
          <a:bodyPr vert="horz" lIns="91440" tIns="45720" rIns="91440" bIns="45720" rtlCol="0" anchor="t">
            <a:normAutofit/>
          </a:bodyPr>
          <a:lstStyle/>
          <a:p>
            <a:pPr algn="ctr"/>
            <a:r>
              <a:rPr lang="en-US">
                <a:latin typeface="Segoe UI"/>
                <a:cs typeface="Arial"/>
              </a:rPr>
              <a:t>Indicator 14</a:t>
            </a:r>
          </a:p>
        </p:txBody>
      </p:sp>
    </p:spTree>
    <p:extLst>
      <p:ext uri="{BB962C8B-B14F-4D97-AF65-F5344CB8AC3E}">
        <p14:creationId xmlns:p14="http://schemas.microsoft.com/office/powerpoint/2010/main" val="1700495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6"/>
            <a:ext cx="11110912" cy="1042852"/>
          </a:xfrm>
        </p:spPr>
        <p:txBody>
          <a:bodyPr>
            <a:noAutofit/>
          </a:bodyPr>
          <a:lstStyle/>
          <a:p>
            <a:r>
              <a:rPr lang="en-US" sz="3600" b="1">
                <a:latin typeface="Segoe UI Semibold"/>
                <a:cs typeface="Segoe UI Semibold"/>
              </a:rPr>
              <a:t>Indicator 14: Post-School Outcomes Data Collection</a:t>
            </a:r>
          </a:p>
        </p:txBody>
      </p:sp>
      <p:sp>
        <p:nvSpPr>
          <p:cNvPr id="3" name="Content Placeholder 2"/>
          <p:cNvSpPr>
            <a:spLocks noGrp="1"/>
          </p:cNvSpPr>
          <p:nvPr>
            <p:ph idx="1"/>
          </p:nvPr>
        </p:nvSpPr>
        <p:spPr>
          <a:xfrm>
            <a:off x="838200" y="2180807"/>
            <a:ext cx="10515600" cy="4052559"/>
          </a:xfrm>
        </p:spPr>
        <p:txBody>
          <a:bodyPr vert="horz" lIns="91440" tIns="45720" rIns="91440" bIns="45720" rtlCol="0" anchor="t">
            <a:normAutofit fontScale="92500" lnSpcReduction="10000"/>
          </a:bodyPr>
          <a:lstStyle/>
          <a:p>
            <a:pPr marL="0" indent="0">
              <a:buNone/>
            </a:pPr>
            <a:r>
              <a:rPr lang="en-US" b="1">
                <a:latin typeface="Segoe UI"/>
                <a:cs typeface="Arial"/>
              </a:rPr>
              <a:t>The start of the data collection and reporting period on students with IEPs who exited during the 2023-2024 school year is being pushed back to later this summer.</a:t>
            </a:r>
          </a:p>
          <a:p>
            <a:pPr marL="457200"/>
            <a:r>
              <a:rPr lang="en-US" sz="1800">
                <a:latin typeface="Segoe UI"/>
                <a:cs typeface="Arial"/>
              </a:rPr>
              <a:t>The current plan is to open data collection on </a:t>
            </a:r>
            <a:r>
              <a:rPr lang="en-US" sz="1800" b="1">
                <a:latin typeface="Segoe UI"/>
                <a:cs typeface="Arial"/>
              </a:rPr>
              <a:t>Monday, July 21, 2025</a:t>
            </a:r>
            <a:r>
              <a:rPr lang="en-US" sz="1800">
                <a:latin typeface="Segoe UI"/>
                <a:cs typeface="Arial"/>
              </a:rPr>
              <a:t> with a kickoff webinar to be held via Zoom from </a:t>
            </a:r>
            <a:r>
              <a:rPr lang="en-US" sz="1800" b="1">
                <a:latin typeface="Segoe UI"/>
                <a:cs typeface="Arial"/>
              </a:rPr>
              <a:t>1:00 to 2:30 p.m.</a:t>
            </a:r>
            <a:r>
              <a:rPr lang="en-US" sz="1800">
                <a:latin typeface="Segoe UI"/>
                <a:cs typeface="Arial"/>
              </a:rPr>
              <a:t> that day. This webinar will be MANDATORY for LEAs who were required to submit Indicator 14 Action Plans last fall.</a:t>
            </a:r>
          </a:p>
          <a:p>
            <a:pPr marL="457200"/>
            <a:r>
              <a:rPr lang="en-US" sz="1800">
                <a:latin typeface="Segoe UI"/>
                <a:cs typeface="Arial"/>
              </a:rPr>
              <a:t>The data collection period is scheduled to end in mid-to-late September 2025.</a:t>
            </a:r>
          </a:p>
          <a:p>
            <a:pPr marL="457200"/>
            <a:r>
              <a:rPr lang="en-US" sz="1800">
                <a:latin typeface="Segoe UI"/>
                <a:cs typeface="Arial"/>
              </a:rPr>
              <a:t>We will be posting the </a:t>
            </a:r>
            <a:r>
              <a:rPr lang="en-US" sz="1800" err="1">
                <a:latin typeface="Segoe UI"/>
                <a:cs typeface="Arial"/>
              </a:rPr>
              <a:t>exiters</a:t>
            </a:r>
            <a:r>
              <a:rPr lang="en-US" sz="1800">
                <a:latin typeface="Segoe UI"/>
                <a:cs typeface="Arial"/>
              </a:rPr>
              <a:t> lists in your district’s Indicator 14 Dropbox in DESE’s Security Portal and all supporting resources on our Indicator 14 web page as soon as they are finalized.</a:t>
            </a:r>
          </a:p>
          <a:p>
            <a:pPr marL="457200"/>
            <a:r>
              <a:rPr lang="en-US" sz="1800" b="1">
                <a:latin typeface="Segoe UI"/>
                <a:cs typeface="Arial"/>
              </a:rPr>
              <a:t>The contact information for questions related to Indicator 14 has also changed. For all Indicator 14 questions, please contact the Indicator 14 Data Collection team at </a:t>
            </a:r>
            <a:r>
              <a:rPr lang="en-US" sz="1800" b="1" u="sng">
                <a:latin typeface="Segoe UI"/>
                <a:cs typeface="Arial"/>
                <a:hlinkClick r:id="rId2"/>
              </a:rPr>
              <a:t>IDEAdata@mass.gov</a:t>
            </a:r>
            <a:r>
              <a:rPr lang="en-US" sz="1800" b="1">
                <a:latin typeface="Segoe UI"/>
                <a:cs typeface="Arial"/>
              </a:rPr>
              <a:t> until further notice.</a:t>
            </a:r>
            <a:r>
              <a:rPr lang="en-US" sz="1800">
                <a:latin typeface="Segoe UI"/>
                <a:cs typeface="Arial"/>
              </a:rPr>
              <a:t> </a:t>
            </a:r>
          </a:p>
          <a:p>
            <a:pPr marL="457200"/>
            <a:r>
              <a:rPr lang="en-US" sz="1800">
                <a:latin typeface="Segoe UI"/>
                <a:cs typeface="Arial"/>
              </a:rPr>
              <a:t>More information will be released in the coming weeks via MailChimp and posted on our </a:t>
            </a:r>
            <a:r>
              <a:rPr lang="en-US" sz="1800" u="sng">
                <a:latin typeface="Segoe UI"/>
                <a:cs typeface="Arial"/>
                <a:hlinkClick r:id="rId3"/>
              </a:rPr>
              <a:t>Indicator 14 website</a:t>
            </a:r>
            <a:r>
              <a:rPr lang="en-US" sz="1800">
                <a:latin typeface="Segoe UI"/>
                <a:cs typeface="Arial"/>
              </a:rPr>
              <a:t>. </a:t>
            </a:r>
          </a:p>
          <a:p>
            <a:pPr marL="457200"/>
            <a:endParaRPr lang="en-US" sz="1800"/>
          </a:p>
          <a:p>
            <a:pPr indent="0">
              <a:buNone/>
            </a:pPr>
            <a:endParaRPr lang="en-US" sz="1800"/>
          </a:p>
          <a:p>
            <a:pPr marL="0" indent="0">
              <a:buNone/>
            </a:pPr>
            <a:endParaRPr lang="en-US" sz="1800"/>
          </a:p>
        </p:txBody>
      </p:sp>
    </p:spTree>
    <p:extLst>
      <p:ext uri="{BB962C8B-B14F-4D97-AF65-F5344CB8AC3E}">
        <p14:creationId xmlns:p14="http://schemas.microsoft.com/office/powerpoint/2010/main" val="43173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DD54-7CB9-7F73-283F-7A465B912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26F37-5BAD-1E8D-CC6A-7C307B945725}"/>
              </a:ext>
            </a:extLst>
          </p:cNvPr>
          <p:cNvSpPr>
            <a:spLocks noGrp="1"/>
          </p:cNvSpPr>
          <p:nvPr>
            <p:ph type="title"/>
          </p:nvPr>
        </p:nvSpPr>
        <p:spPr>
          <a:xfrm>
            <a:off x="838200" y="730525"/>
            <a:ext cx="10515600" cy="2003652"/>
          </a:xfrm>
        </p:spPr>
        <p:txBody>
          <a:bodyPr/>
          <a:lstStyle/>
          <a:p>
            <a:pPr algn="ctr"/>
            <a:r>
              <a:rPr lang="en-US">
                <a:latin typeface="Segoe UI Semibold"/>
                <a:cs typeface="Arial"/>
              </a:rPr>
              <a:t>IDEA Fiscal</a:t>
            </a:r>
            <a:endParaRPr lang="en-US">
              <a:latin typeface="Segoe UI Semibold"/>
            </a:endParaRPr>
          </a:p>
        </p:txBody>
      </p:sp>
    </p:spTree>
    <p:extLst>
      <p:ext uri="{BB962C8B-B14F-4D97-AF65-F5344CB8AC3E}">
        <p14:creationId xmlns:p14="http://schemas.microsoft.com/office/powerpoint/2010/main" val="247542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A6B98-3930-8C29-59A4-8C567E40DD37}"/>
              </a:ext>
            </a:extLst>
          </p:cNvPr>
          <p:cNvSpPr>
            <a:spLocks noGrp="1"/>
          </p:cNvSpPr>
          <p:nvPr>
            <p:ph type="title"/>
          </p:nvPr>
        </p:nvSpPr>
        <p:spPr/>
        <p:txBody>
          <a:bodyPr>
            <a:normAutofit fontScale="90000"/>
          </a:bodyPr>
          <a:lstStyle/>
          <a:p>
            <a:r>
              <a:rPr lang="en-US">
                <a:latin typeface="Segoe UI Semibold"/>
                <a:cs typeface="Arial"/>
              </a:rPr>
              <a:t>FY26 Consolidated FC 240/262 Application</a:t>
            </a:r>
          </a:p>
        </p:txBody>
      </p:sp>
      <p:sp>
        <p:nvSpPr>
          <p:cNvPr id="2" name="Content Placeholder 1">
            <a:extLst>
              <a:ext uri="{FF2B5EF4-FFF2-40B4-BE49-F238E27FC236}">
                <a16:creationId xmlns:a16="http://schemas.microsoft.com/office/drawing/2014/main" id="{55407097-2B1C-175A-F549-AA21A1DB7DA3}"/>
              </a:ext>
            </a:extLst>
          </p:cNvPr>
          <p:cNvSpPr>
            <a:spLocks noGrp="1"/>
          </p:cNvSpPr>
          <p:nvPr>
            <p:ph idx="1"/>
          </p:nvPr>
        </p:nvSpPr>
        <p:spPr/>
        <p:txBody>
          <a:bodyPr vert="horz" lIns="91440" tIns="45720" rIns="91440" bIns="45720" rtlCol="0" anchor="t">
            <a:normAutofit/>
          </a:bodyPr>
          <a:lstStyle/>
          <a:p>
            <a:r>
              <a:rPr lang="en-US" sz="2400">
                <a:latin typeface="Segoe UI"/>
                <a:ea typeface="Calibri"/>
                <a:cs typeface="Arial"/>
              </a:rPr>
              <a:t>Available July 2025</a:t>
            </a:r>
          </a:p>
          <a:p>
            <a:r>
              <a:rPr lang="en-US" sz="2400">
                <a:latin typeface="Segoe UI"/>
                <a:ea typeface="Calibri"/>
                <a:cs typeface="Arial"/>
              </a:rPr>
              <a:t>Maintenance of Effort Eligibility Standard (FY24 Compliance)</a:t>
            </a:r>
          </a:p>
          <a:p>
            <a:r>
              <a:rPr lang="en-US" sz="2400">
                <a:latin typeface="Segoe UI"/>
                <a:ea typeface="Calibri"/>
                <a:cs typeface="Arial"/>
              </a:rPr>
              <a:t>Equitable Services – Evidence of 3 meaningful consultations</a:t>
            </a:r>
          </a:p>
          <a:p>
            <a:r>
              <a:rPr lang="en-US" sz="2400">
                <a:latin typeface="Segoe UI"/>
                <a:ea typeface="Calibri"/>
                <a:cs typeface="Arial"/>
              </a:rPr>
              <a:t>Private school(s) enrollment counts </a:t>
            </a:r>
          </a:p>
          <a:p>
            <a:r>
              <a:rPr lang="en-US" sz="2400">
                <a:latin typeface="Segoe UI"/>
                <a:ea typeface="Calibri"/>
                <a:cs typeface="Arial"/>
              </a:rPr>
              <a:t>Conditions of Assistance – multiple signatures needed </a:t>
            </a:r>
          </a:p>
          <a:p>
            <a:r>
              <a:rPr lang="en-US" sz="2400">
                <a:latin typeface="Segoe UI"/>
                <a:ea typeface="Calibri"/>
                <a:cs typeface="Arial"/>
              </a:rPr>
              <a:t>GEPA Statement</a:t>
            </a:r>
          </a:p>
          <a:p>
            <a:r>
              <a:rPr lang="en-US" sz="2400">
                <a:latin typeface="Segoe UI"/>
                <a:ea typeface="Calibri"/>
                <a:cs typeface="Arial"/>
              </a:rPr>
              <a:t>Due: September 30, 2025</a:t>
            </a:r>
          </a:p>
          <a:p>
            <a:r>
              <a:rPr lang="en-US" sz="2400">
                <a:latin typeface="Segoe UI"/>
                <a:ea typeface="Calibri"/>
                <a:cs typeface="Arial"/>
              </a:rPr>
              <a:t>Substantially approvable application </a:t>
            </a:r>
          </a:p>
        </p:txBody>
      </p:sp>
    </p:spTree>
    <p:extLst>
      <p:ext uri="{BB962C8B-B14F-4D97-AF65-F5344CB8AC3E}">
        <p14:creationId xmlns:p14="http://schemas.microsoft.com/office/powerpoint/2010/main" val="1688319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BAAF9-4F2C-301D-4A76-1220431F0F13}"/>
              </a:ext>
            </a:extLst>
          </p:cNvPr>
          <p:cNvSpPr>
            <a:spLocks noGrp="1"/>
          </p:cNvSpPr>
          <p:nvPr>
            <p:ph type="title"/>
          </p:nvPr>
        </p:nvSpPr>
        <p:spPr/>
        <p:txBody>
          <a:bodyPr>
            <a:normAutofit fontScale="90000"/>
          </a:bodyPr>
          <a:lstStyle/>
          <a:p>
            <a:r>
              <a:rPr lang="en-US">
                <a:latin typeface="Segoe UI Semibold"/>
                <a:cs typeface="Arial"/>
              </a:rPr>
              <a:t>Federal Grant Application: Conditions of Assistance</a:t>
            </a:r>
          </a:p>
        </p:txBody>
      </p:sp>
      <p:sp>
        <p:nvSpPr>
          <p:cNvPr id="2" name="Content Placeholder 1">
            <a:extLst>
              <a:ext uri="{FF2B5EF4-FFF2-40B4-BE49-F238E27FC236}">
                <a16:creationId xmlns:a16="http://schemas.microsoft.com/office/drawing/2014/main" id="{8D3AECF6-13EA-8EA5-807A-CB4E3328382C}"/>
              </a:ext>
            </a:extLst>
          </p:cNvPr>
          <p:cNvSpPr>
            <a:spLocks noGrp="1"/>
          </p:cNvSpPr>
          <p:nvPr>
            <p:ph idx="1"/>
          </p:nvPr>
        </p:nvSpPr>
        <p:spPr>
          <a:xfrm>
            <a:off x="586154" y="2076450"/>
            <a:ext cx="11009586" cy="4423390"/>
          </a:xfrm>
        </p:spPr>
        <p:txBody>
          <a:bodyPr vert="horz" lIns="91440" tIns="45720" rIns="91440" bIns="45720" rtlCol="0" anchor="t">
            <a:noAutofit/>
          </a:bodyPr>
          <a:lstStyle/>
          <a:p>
            <a:pPr algn="l"/>
            <a:r>
              <a:rPr lang="en-US" sz="2000">
                <a:latin typeface="Segoe UI"/>
                <a:ea typeface="Calibri"/>
                <a:cs typeface="Arial"/>
              </a:rPr>
              <a:t>Under the IDEA, an LEA is eligible for fiscal assistance under Part B of the Act for a fiscal year if the agency submits a plan that provides assurances to the Department that the LEA meets each of the conditions in 34 C.F.R. § 300.201 through 34 C.F.R. § 300.213. 34 C.F.R. §300.200.</a:t>
            </a:r>
          </a:p>
          <a:p>
            <a:pPr algn="l"/>
            <a:r>
              <a:rPr lang="en-US" sz="2000">
                <a:latin typeface="Segoe UI"/>
                <a:ea typeface="Calibri"/>
                <a:cs typeface="Arial"/>
              </a:rPr>
              <a:t>The LEA, in providing for the education of children with disabilities within its jurisdiction, must also have in effect policies, procedures, and programs that are consistent with the state policies and procedures established under 34 C.F.R. § 300.101 through 300.163, and § 300.165 through 300.174.</a:t>
            </a:r>
          </a:p>
          <a:p>
            <a:r>
              <a:rPr lang="en-US" sz="2000">
                <a:latin typeface="Segoe UI"/>
                <a:ea typeface="Calibri"/>
                <a:cs typeface="Arial"/>
              </a:rPr>
              <a:t>Every LEA must submit a new </a:t>
            </a:r>
            <a:r>
              <a:rPr lang="en-US" sz="2000">
                <a:latin typeface="Arial"/>
                <a:ea typeface="Calibri"/>
                <a:cs typeface="Arial"/>
                <a:hlinkClick r:id="rId3"/>
              </a:rPr>
              <a:t>Conditions of Assistance: IDEA Part B Funding Certifications</a:t>
            </a:r>
            <a:r>
              <a:rPr lang="en-US" sz="2000">
                <a:latin typeface="Arial"/>
                <a:ea typeface="Calibri"/>
                <a:cs typeface="Arial"/>
              </a:rPr>
              <a:t> </a:t>
            </a:r>
            <a:r>
              <a:rPr lang="en-US" sz="2000">
                <a:latin typeface="Segoe UI"/>
                <a:ea typeface="Calibri"/>
                <a:cs typeface="Arial"/>
              </a:rPr>
              <a:t>(Individual Districts and Schools, or Consortium) to the Department annually.</a:t>
            </a:r>
            <a:endParaRPr lang="en-US" sz="2000">
              <a:latin typeface="Segoe UI"/>
              <a:ea typeface="Calibri"/>
            </a:endParaRPr>
          </a:p>
          <a:p>
            <a:pPr algn="l"/>
            <a:r>
              <a:rPr lang="en-US" sz="2000">
                <a:latin typeface="Segoe UI"/>
                <a:ea typeface="Calibri"/>
                <a:cs typeface="Arial"/>
              </a:rPr>
              <a:t>Any policies, procedures related documents need to be available for the public upon request if it is not published on a website or any public platform.</a:t>
            </a:r>
          </a:p>
          <a:p>
            <a:pPr algn="l"/>
            <a:endParaRPr lang="en-US" sz="2400" b="0" i="0">
              <a:solidFill>
                <a:srgbClr val="212529"/>
              </a:solidFill>
              <a:effectLst/>
              <a:latin typeface="Segoe UI"/>
              <a:ea typeface="Calibri"/>
            </a:endParaRPr>
          </a:p>
          <a:p>
            <a:pPr algn="l"/>
            <a:endParaRPr lang="en-US" sz="2400" b="0" i="0">
              <a:solidFill>
                <a:srgbClr val="212529"/>
              </a:solidFill>
              <a:effectLst/>
              <a:latin typeface="Segoe UI"/>
              <a:ea typeface="Calibri"/>
            </a:endParaRPr>
          </a:p>
        </p:txBody>
      </p:sp>
    </p:spTree>
    <p:extLst>
      <p:ext uri="{BB962C8B-B14F-4D97-AF65-F5344CB8AC3E}">
        <p14:creationId xmlns:p14="http://schemas.microsoft.com/office/powerpoint/2010/main" val="273830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General Supervision</a:t>
            </a:r>
          </a:p>
        </p:txBody>
      </p:sp>
    </p:spTree>
    <p:extLst>
      <p:ext uri="{BB962C8B-B14F-4D97-AF65-F5344CB8AC3E}">
        <p14:creationId xmlns:p14="http://schemas.microsoft.com/office/powerpoint/2010/main" val="23233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440-D80F-BDB1-E94E-BB52538580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8D3ED-3B97-997F-14A9-706ADEB93A3F}"/>
              </a:ext>
            </a:extLst>
          </p:cNvPr>
          <p:cNvSpPr>
            <a:spLocks noGrp="1"/>
          </p:cNvSpPr>
          <p:nvPr>
            <p:ph type="title"/>
          </p:nvPr>
        </p:nvSpPr>
        <p:spPr>
          <a:xfrm>
            <a:off x="828675" y="336551"/>
            <a:ext cx="10515600" cy="1042852"/>
          </a:xfrm>
        </p:spPr>
        <p:txBody>
          <a:bodyPr>
            <a:noAutofit/>
          </a:bodyPr>
          <a:lstStyle/>
          <a:p>
            <a:r>
              <a:rPr lang="en-US" sz="3800">
                <a:latin typeface="Segoe UI Semibold"/>
                <a:cs typeface="Arial"/>
              </a:rPr>
              <a:t>FY24 Proportionate Share for Equitable Services Carryover</a:t>
            </a:r>
          </a:p>
        </p:txBody>
      </p:sp>
      <p:sp>
        <p:nvSpPr>
          <p:cNvPr id="2" name="Content Placeholder 1">
            <a:extLst>
              <a:ext uri="{FF2B5EF4-FFF2-40B4-BE49-F238E27FC236}">
                <a16:creationId xmlns:a16="http://schemas.microsoft.com/office/drawing/2014/main" id="{D1C4F764-4A19-7B37-59C6-A91C4F57377F}"/>
              </a:ext>
            </a:extLst>
          </p:cNvPr>
          <p:cNvSpPr>
            <a:spLocks noGrp="1"/>
          </p:cNvSpPr>
          <p:nvPr>
            <p:ph idx="1"/>
          </p:nvPr>
        </p:nvSpPr>
        <p:spPr>
          <a:xfrm>
            <a:off x="838200" y="2272041"/>
            <a:ext cx="10515600" cy="4052559"/>
          </a:xfrm>
        </p:spPr>
        <p:txBody>
          <a:bodyPr vert="horz" lIns="91440" tIns="45720" rIns="91440" bIns="45720" rtlCol="0" anchor="t">
            <a:normAutofit/>
          </a:bodyPr>
          <a:lstStyle/>
          <a:p>
            <a:r>
              <a:rPr lang="en-US" u="sng">
                <a:latin typeface="Segoe UI"/>
                <a:cs typeface="Segoe UI"/>
              </a:rPr>
              <a:t>FY24</a:t>
            </a:r>
            <a:r>
              <a:rPr lang="en-US">
                <a:latin typeface="Segoe UI"/>
                <a:cs typeface="Segoe UI"/>
              </a:rPr>
              <a:t> Carryover Funds </a:t>
            </a:r>
            <a:r>
              <a:rPr lang="en-US" u="sng">
                <a:latin typeface="Segoe UI"/>
                <a:cs typeface="Segoe UI"/>
              </a:rPr>
              <a:t>expire on September 30, 2025</a:t>
            </a:r>
            <a:endParaRPr lang="en-US">
              <a:latin typeface="Segoe UI"/>
            </a:endParaRPr>
          </a:p>
          <a:p>
            <a:pPr lvl="1"/>
            <a:r>
              <a:rPr lang="en-US">
                <a:latin typeface="Segoe UI"/>
                <a:cs typeface="Segoe UI"/>
              </a:rPr>
              <a:t>Grants for Education Management System (GEM$)</a:t>
            </a:r>
          </a:p>
          <a:p>
            <a:pPr marL="914400" lvl="2" indent="0">
              <a:buNone/>
            </a:pPr>
            <a:endParaRPr lang="en-US" sz="2400">
              <a:latin typeface="Segoe UI"/>
              <a:cs typeface="Segoe UI"/>
            </a:endParaRPr>
          </a:p>
          <a:p>
            <a:pPr lvl="1"/>
            <a:endParaRPr lang="en-US">
              <a:latin typeface="Segoe UI"/>
              <a:cs typeface="Segoe UI"/>
            </a:endParaRPr>
          </a:p>
          <a:p>
            <a:pPr lvl="1"/>
            <a:endParaRPr lang="en-US">
              <a:latin typeface="Segoe UI"/>
              <a:cs typeface="Segoe UI"/>
            </a:endParaRPr>
          </a:p>
        </p:txBody>
      </p:sp>
      <p:pic>
        <p:nvPicPr>
          <p:cNvPr id="4" name="Picture 3" descr="screenshot of GEM$">
            <a:extLst>
              <a:ext uri="{FF2B5EF4-FFF2-40B4-BE49-F238E27FC236}">
                <a16:creationId xmlns:a16="http://schemas.microsoft.com/office/drawing/2014/main" id="{D844BB58-B0F3-1599-B9BB-07C343C51DCB}"/>
              </a:ext>
            </a:extLst>
          </p:cNvPr>
          <p:cNvPicPr>
            <a:picLocks noChangeAspect="1"/>
          </p:cNvPicPr>
          <p:nvPr/>
        </p:nvPicPr>
        <p:blipFill>
          <a:blip r:embed="rId2"/>
          <a:stretch>
            <a:fillRect/>
          </a:stretch>
        </p:blipFill>
        <p:spPr>
          <a:xfrm>
            <a:off x="266700" y="3197659"/>
            <a:ext cx="11658600" cy="3312352"/>
          </a:xfrm>
          <a:prstGeom prst="rect">
            <a:avLst/>
          </a:prstGeom>
        </p:spPr>
      </p:pic>
    </p:spTree>
    <p:extLst>
      <p:ext uri="{BB962C8B-B14F-4D97-AF65-F5344CB8AC3E}">
        <p14:creationId xmlns:p14="http://schemas.microsoft.com/office/powerpoint/2010/main" val="1171069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86707-D8DA-46B6-C7E6-E070D5B6DDA7}"/>
              </a:ext>
            </a:extLst>
          </p:cNvPr>
          <p:cNvSpPr>
            <a:spLocks noGrp="1"/>
          </p:cNvSpPr>
          <p:nvPr>
            <p:ph type="title"/>
          </p:nvPr>
        </p:nvSpPr>
        <p:spPr/>
        <p:txBody>
          <a:bodyPr vert="horz" lIns="91440" tIns="45720" rIns="91440" bIns="45720" rtlCol="0" anchor="ctr">
            <a:noAutofit/>
          </a:bodyPr>
          <a:lstStyle/>
          <a:p>
            <a:r>
              <a:rPr lang="en-US" sz="3800">
                <a:latin typeface="Segoe UI Semibold"/>
                <a:cs typeface="Segoe UI Semibold"/>
              </a:rPr>
              <a:t>FY24 Equitable Proportionate Share for Equitable Services Carryover</a:t>
            </a:r>
          </a:p>
        </p:txBody>
      </p:sp>
      <p:sp>
        <p:nvSpPr>
          <p:cNvPr id="2" name="Content Placeholder 1">
            <a:extLst>
              <a:ext uri="{FF2B5EF4-FFF2-40B4-BE49-F238E27FC236}">
                <a16:creationId xmlns:a16="http://schemas.microsoft.com/office/drawing/2014/main" id="{DA2C3851-2AD2-66B3-0164-54CD9A56F639}"/>
              </a:ext>
            </a:extLst>
          </p:cNvPr>
          <p:cNvSpPr>
            <a:spLocks noGrp="1"/>
          </p:cNvSpPr>
          <p:nvPr>
            <p:ph idx="1"/>
          </p:nvPr>
        </p:nvSpPr>
        <p:spPr>
          <a:xfrm>
            <a:off x="838200" y="1880156"/>
            <a:ext cx="10515600" cy="4259387"/>
          </a:xfrm>
        </p:spPr>
        <p:txBody>
          <a:bodyPr vert="horz" lIns="91440" tIns="45720" rIns="91440" bIns="45720" rtlCol="0" anchor="t">
            <a:normAutofit fontScale="85000" lnSpcReduction="10000"/>
          </a:bodyPr>
          <a:lstStyle/>
          <a:p>
            <a:endParaRPr lang="en-US">
              <a:latin typeface="Aptos"/>
              <a:cs typeface="Arial"/>
            </a:endParaRPr>
          </a:p>
          <a:p>
            <a:r>
              <a:rPr lang="en-US">
                <a:latin typeface="Segoe UI"/>
                <a:cs typeface="Arial"/>
              </a:rPr>
              <a:t>Completed FY26 IDEA Equitable Services Application Supplement in GEM$  </a:t>
            </a:r>
          </a:p>
          <a:p>
            <a:r>
              <a:rPr lang="en-US">
                <a:latin typeface="Segoe UI"/>
                <a:cs typeface="Arial"/>
              </a:rPr>
              <a:t>Copies of all written affirmations and other evidence of meaningful consultation and participation by schools and families </a:t>
            </a:r>
            <a:r>
              <a:rPr lang="en-US" u="sng">
                <a:latin typeface="Segoe UI"/>
                <a:cs typeface="Arial"/>
              </a:rPr>
              <a:t>at least three (3) times a year</a:t>
            </a:r>
            <a:r>
              <a:rPr lang="en-US">
                <a:latin typeface="Segoe UI"/>
                <a:cs typeface="Arial"/>
              </a:rPr>
              <a:t> including a narrative description of all efforts and results to engage and expend the funds.</a:t>
            </a:r>
          </a:p>
          <a:p>
            <a:r>
              <a:rPr lang="en-US">
                <a:latin typeface="Segoe UI"/>
                <a:cs typeface="Arial"/>
              </a:rPr>
              <a:t>Detailed explanation and all supporting documentation supporting the rationale claimed in the Questionnaire for not expending the funds.</a:t>
            </a:r>
          </a:p>
          <a:p>
            <a:r>
              <a:rPr lang="en-US">
                <a:latin typeface="Segoe UI"/>
                <a:cs typeface="Arial"/>
              </a:rPr>
              <a:t>General ledger evidence of the accounting of your district's FY24 proportionate share funds.</a:t>
            </a:r>
          </a:p>
          <a:p>
            <a:r>
              <a:rPr lang="en-US">
                <a:latin typeface="Segoe UI"/>
                <a:cs typeface="Arial"/>
              </a:rPr>
              <a:t>Copy of the district's child find procedures for parentally placed private and home school students in the district .</a:t>
            </a:r>
          </a:p>
          <a:p>
            <a:endParaRPr lang="en-US"/>
          </a:p>
        </p:txBody>
      </p:sp>
    </p:spTree>
    <p:extLst>
      <p:ext uri="{BB962C8B-B14F-4D97-AF65-F5344CB8AC3E}">
        <p14:creationId xmlns:p14="http://schemas.microsoft.com/office/powerpoint/2010/main" val="1971028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503A-A929-69D5-440C-FFD5DABB08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DEEC1A-3C2C-86E7-70F6-A1862D7D9457}"/>
              </a:ext>
            </a:extLst>
          </p:cNvPr>
          <p:cNvSpPr>
            <a:spLocks noGrp="1"/>
          </p:cNvSpPr>
          <p:nvPr>
            <p:ph type="title"/>
          </p:nvPr>
        </p:nvSpPr>
        <p:spPr/>
        <p:txBody>
          <a:bodyPr>
            <a:normAutofit fontScale="90000"/>
          </a:bodyPr>
          <a:lstStyle/>
          <a:p>
            <a:r>
              <a:rPr lang="en-US" sz="4900">
                <a:latin typeface="Segoe UI Semibold"/>
                <a:cs typeface="Arial"/>
              </a:rPr>
              <a:t>SY24-25 CCEIS: Fiscal Monitoring</a:t>
            </a:r>
            <a:br>
              <a:rPr lang="en-US">
                <a:latin typeface="Segoe UI Semibold"/>
                <a:cs typeface="Arial"/>
              </a:rPr>
            </a:br>
            <a:endParaRPr lang="en-US">
              <a:latin typeface="Segoe UI Semibold"/>
            </a:endParaRPr>
          </a:p>
        </p:txBody>
      </p:sp>
      <p:sp>
        <p:nvSpPr>
          <p:cNvPr id="2" name="Content Placeholder 1">
            <a:extLst>
              <a:ext uri="{FF2B5EF4-FFF2-40B4-BE49-F238E27FC236}">
                <a16:creationId xmlns:a16="http://schemas.microsoft.com/office/drawing/2014/main" id="{96B59033-0659-8B2E-9FED-4B5BBE6B78E7}"/>
              </a:ext>
            </a:extLst>
          </p:cNvPr>
          <p:cNvSpPr>
            <a:spLocks noGrp="1"/>
          </p:cNvSpPr>
          <p:nvPr>
            <p:ph idx="1"/>
          </p:nvPr>
        </p:nvSpPr>
        <p:spPr/>
        <p:txBody>
          <a:bodyPr vert="horz" lIns="91440" tIns="45720" rIns="91440" bIns="45720" rtlCol="0" anchor="t">
            <a:normAutofit/>
          </a:bodyPr>
          <a:lstStyle/>
          <a:p>
            <a:r>
              <a:rPr lang="en-US">
                <a:latin typeface="Segoe UI"/>
                <a:ea typeface="Calibri"/>
                <a:cs typeface="Arial"/>
              </a:rPr>
              <a:t>SY24-25 (FY25) Funds</a:t>
            </a:r>
            <a:endParaRPr lang="en-US">
              <a:latin typeface="Segoe UI"/>
              <a:ea typeface="Calibri"/>
            </a:endParaRPr>
          </a:p>
          <a:p>
            <a:pPr lvl="1"/>
            <a:r>
              <a:rPr lang="en-US">
                <a:latin typeface="Segoe UI"/>
                <a:ea typeface="Calibri"/>
                <a:cs typeface="Arial"/>
              </a:rPr>
              <a:t>Massachusetts policy is to expend funds in the single fiscal year in which they are reserved </a:t>
            </a:r>
          </a:p>
          <a:p>
            <a:pPr lvl="1"/>
            <a:r>
              <a:rPr lang="en-US">
                <a:latin typeface="Segoe UI"/>
                <a:ea typeface="Calibri"/>
                <a:cs typeface="Arial"/>
              </a:rPr>
              <a:t>CCEIS general ledger and supporting documentation evidencing allowable CCEIS expenditures must be submitted</a:t>
            </a:r>
          </a:p>
          <a:p>
            <a:pPr lvl="1"/>
            <a:r>
              <a:rPr lang="en-US">
                <a:latin typeface="Segoe UI"/>
                <a:ea typeface="Calibri"/>
                <a:cs typeface="Arial"/>
              </a:rPr>
              <a:t>Districts that do not fully expend FY25 CCEIS funds by June 30, 2025 must submit a written action plan to expend the remaining FY25 CCEIS funds forthwith and no later than June 30, 2026</a:t>
            </a:r>
          </a:p>
          <a:p>
            <a:pPr marL="457200" lvl="1" indent="0">
              <a:buNone/>
            </a:pPr>
            <a:endParaRPr lang="en-US">
              <a:latin typeface="Segoe UI"/>
              <a:ea typeface="Calibri"/>
              <a:cs typeface="Arial"/>
            </a:endParaRPr>
          </a:p>
          <a:p>
            <a:pPr marL="457200" lvl="1" indent="0">
              <a:buNone/>
            </a:pPr>
            <a:r>
              <a:rPr lang="en-US">
                <a:latin typeface="Segoe UI"/>
                <a:ea typeface="Calibri"/>
                <a:cs typeface="Arial"/>
                <a:hlinkClick r:id="rId2"/>
              </a:rPr>
              <a:t>Significant Disproportionality Fiscal Requirements Quick Reference Guide</a:t>
            </a:r>
            <a:endParaRPr lang="en-US">
              <a:latin typeface="Segoe UI"/>
              <a:ea typeface="Calibri"/>
            </a:endParaRPr>
          </a:p>
          <a:p>
            <a:pPr lvl="1"/>
            <a:endParaRPr lang="en-US">
              <a:latin typeface="Segoe UI"/>
              <a:ea typeface="Calibri"/>
            </a:endParaRPr>
          </a:p>
          <a:p>
            <a:pPr lvl="1"/>
            <a:endParaRPr lang="en-US">
              <a:latin typeface="Segoe UI"/>
              <a:ea typeface="Calibri"/>
            </a:endParaRPr>
          </a:p>
        </p:txBody>
      </p:sp>
    </p:spTree>
    <p:extLst>
      <p:ext uri="{BB962C8B-B14F-4D97-AF65-F5344CB8AC3E}">
        <p14:creationId xmlns:p14="http://schemas.microsoft.com/office/powerpoint/2010/main" val="3316342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4F240-6D9F-9F29-1E42-321CD065B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B1A08-9FCE-1B27-98CC-64A88EA4B0DA}"/>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The New IEP</a:t>
            </a:r>
          </a:p>
        </p:txBody>
      </p:sp>
    </p:spTree>
    <p:extLst>
      <p:ext uri="{BB962C8B-B14F-4D97-AF65-F5344CB8AC3E}">
        <p14:creationId xmlns:p14="http://schemas.microsoft.com/office/powerpoint/2010/main" val="3702593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AA7D4-7AE6-7860-2733-8684296D5AD1}"/>
              </a:ext>
            </a:extLst>
          </p:cNvPr>
          <p:cNvSpPr>
            <a:spLocks noGrp="1"/>
          </p:cNvSpPr>
          <p:nvPr>
            <p:ph type="title"/>
          </p:nvPr>
        </p:nvSpPr>
        <p:spPr/>
        <p:txBody>
          <a:bodyPr>
            <a:normAutofit fontScale="90000"/>
          </a:bodyPr>
          <a:lstStyle/>
          <a:p>
            <a:pPr algn="ctr"/>
            <a:r>
              <a:rPr lang="en-US">
                <a:latin typeface="Segoe UI Semibold"/>
                <a:cs typeface="Arial"/>
              </a:rPr>
              <a:t>The New IEP</a:t>
            </a:r>
            <a:br>
              <a:rPr lang="en-US">
                <a:latin typeface="Segoe UI Semibold"/>
              </a:rPr>
            </a:br>
            <a:r>
              <a:rPr lang="en-US">
                <a:latin typeface="Segoe UI Semibold"/>
                <a:cs typeface="Arial"/>
              </a:rPr>
              <a:t>2025-2026 School Year</a:t>
            </a:r>
          </a:p>
        </p:txBody>
      </p:sp>
      <p:sp>
        <p:nvSpPr>
          <p:cNvPr id="4" name="Content Placeholder 3">
            <a:extLst>
              <a:ext uri="{FF2B5EF4-FFF2-40B4-BE49-F238E27FC236}">
                <a16:creationId xmlns:a16="http://schemas.microsoft.com/office/drawing/2014/main" id="{A42468E4-D2DD-CF24-E793-C336BC6B7BC9}"/>
              </a:ext>
            </a:extLst>
          </p:cNvPr>
          <p:cNvSpPr>
            <a:spLocks noGrp="1"/>
          </p:cNvSpPr>
          <p:nvPr>
            <p:ph idx="1"/>
          </p:nvPr>
        </p:nvSpPr>
        <p:spPr/>
        <p:txBody>
          <a:bodyPr vert="horz" lIns="91440" tIns="45720" rIns="91440" bIns="45720" rtlCol="0" anchor="t">
            <a:normAutofit/>
          </a:bodyPr>
          <a:lstStyle/>
          <a:p>
            <a:r>
              <a:rPr lang="en-US">
                <a:latin typeface="Segoe UI"/>
                <a:cs typeface="Arial"/>
              </a:rPr>
              <a:t>Professional Development and Resources</a:t>
            </a:r>
          </a:p>
          <a:p>
            <a:pPr lvl="1"/>
            <a:r>
              <a:rPr lang="en-US">
                <a:latin typeface="Segoe UI"/>
                <a:cs typeface="Arial"/>
              </a:rPr>
              <a:t>Schools and Districts</a:t>
            </a:r>
          </a:p>
          <a:p>
            <a:pPr lvl="1"/>
            <a:r>
              <a:rPr lang="en-US">
                <a:latin typeface="Segoe UI"/>
                <a:cs typeface="Arial"/>
              </a:rPr>
              <a:t>Families</a:t>
            </a:r>
          </a:p>
          <a:p>
            <a:pPr lvl="1"/>
            <a:r>
              <a:rPr lang="en-US">
                <a:latin typeface="Segoe UI"/>
                <a:cs typeface="Arial"/>
              </a:rPr>
              <a:t>Targeted Resources</a:t>
            </a:r>
          </a:p>
          <a:p>
            <a:r>
              <a:rPr lang="en-US">
                <a:latin typeface="Segoe UI"/>
                <a:cs typeface="Arial"/>
              </a:rPr>
              <a:t>Updated Forms</a:t>
            </a:r>
          </a:p>
          <a:p>
            <a:pPr lvl="1"/>
            <a:r>
              <a:rPr lang="en-US">
                <a:latin typeface="Segoe UI"/>
                <a:cs typeface="Arial"/>
              </a:rPr>
              <a:t>Progress Report</a:t>
            </a:r>
          </a:p>
          <a:p>
            <a:pPr lvl="1"/>
            <a:r>
              <a:rPr lang="en-US">
                <a:latin typeface="Segoe UI"/>
                <a:cs typeface="Arial"/>
              </a:rPr>
              <a:t>SLD Forms</a:t>
            </a:r>
          </a:p>
          <a:p>
            <a:r>
              <a:rPr lang="en-US">
                <a:latin typeface="Segoe UI"/>
                <a:cs typeface="Arial"/>
              </a:rPr>
              <a:t>IEP Platforms and Vendors</a:t>
            </a:r>
          </a:p>
          <a:p>
            <a:pPr lvl="1"/>
            <a:r>
              <a:rPr lang="en-US">
                <a:latin typeface="Segoe UI"/>
                <a:cs typeface="Arial"/>
              </a:rPr>
              <a:t>Communication with Vendors</a:t>
            </a:r>
          </a:p>
        </p:txBody>
      </p:sp>
    </p:spTree>
    <p:extLst>
      <p:ext uri="{BB962C8B-B14F-4D97-AF65-F5344CB8AC3E}">
        <p14:creationId xmlns:p14="http://schemas.microsoft.com/office/powerpoint/2010/main" val="1768936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D4E6-0321-AC71-BAD3-75B63C5D3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011D2-5E69-4354-B3D2-8AF4AA5F7E7D}"/>
              </a:ext>
            </a:extLst>
          </p:cNvPr>
          <p:cNvSpPr>
            <a:spLocks noGrp="1"/>
          </p:cNvSpPr>
          <p:nvPr>
            <p:ph type="title"/>
          </p:nvPr>
        </p:nvSpPr>
        <p:spPr>
          <a:xfrm>
            <a:off x="838200" y="2882157"/>
            <a:ext cx="10515600" cy="1093686"/>
          </a:xfrm>
        </p:spPr>
        <p:txBody>
          <a:bodyPr anchor="ctr">
            <a:normAutofit/>
          </a:bodyPr>
          <a:lstStyle/>
          <a:p>
            <a:pPr algn="ctr"/>
            <a:r>
              <a:rPr lang="en-US">
                <a:latin typeface="Segoe UI Semibold"/>
                <a:cs typeface="Arial"/>
              </a:rPr>
              <a:t>Planning for Next Year</a:t>
            </a:r>
          </a:p>
        </p:txBody>
      </p:sp>
    </p:spTree>
    <p:extLst>
      <p:ext uri="{BB962C8B-B14F-4D97-AF65-F5344CB8AC3E}">
        <p14:creationId xmlns:p14="http://schemas.microsoft.com/office/powerpoint/2010/main" val="1421808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86F91B-3056-4267-10BD-B49AFBD5E41C}"/>
              </a:ext>
            </a:extLst>
          </p:cNvPr>
          <p:cNvSpPr>
            <a:spLocks noGrp="1"/>
          </p:cNvSpPr>
          <p:nvPr>
            <p:ph type="title"/>
          </p:nvPr>
        </p:nvSpPr>
        <p:spPr/>
        <p:txBody>
          <a:bodyPr/>
          <a:lstStyle/>
          <a:p>
            <a:r>
              <a:rPr lang="en-US"/>
              <a:t>Coming Soon!</a:t>
            </a:r>
          </a:p>
        </p:txBody>
      </p:sp>
      <p:sp>
        <p:nvSpPr>
          <p:cNvPr id="5" name="Content Placeholder 4">
            <a:extLst>
              <a:ext uri="{FF2B5EF4-FFF2-40B4-BE49-F238E27FC236}">
                <a16:creationId xmlns:a16="http://schemas.microsoft.com/office/drawing/2014/main" id="{04BB3E84-035A-86CA-ACD7-998F66263CAC}"/>
              </a:ext>
            </a:extLst>
          </p:cNvPr>
          <p:cNvSpPr>
            <a:spLocks noGrp="1"/>
          </p:cNvSpPr>
          <p:nvPr>
            <p:ph idx="1"/>
          </p:nvPr>
        </p:nvSpPr>
        <p:spPr/>
        <p:txBody>
          <a:bodyPr/>
          <a:lstStyle/>
          <a:p>
            <a:r>
              <a:rPr lang="en-US"/>
              <a:t>End of Year Checklist</a:t>
            </a:r>
          </a:p>
          <a:p>
            <a:r>
              <a:rPr lang="en-US"/>
              <a:t>Survey for Special Ed Leaders</a:t>
            </a:r>
          </a:p>
          <a:p>
            <a:r>
              <a:rPr lang="en-US"/>
              <a:t>Dates for Meetings for Next Year</a:t>
            </a:r>
          </a:p>
          <a:p>
            <a:endParaRPr lang="en-US"/>
          </a:p>
          <a:p>
            <a:r>
              <a:rPr lang="en-US"/>
              <a:t>Guidance Documents</a:t>
            </a:r>
          </a:p>
          <a:p>
            <a:pPr lvl="1"/>
            <a:r>
              <a:rPr lang="en-US"/>
              <a:t>Information Related to New Requirements Competency Determination</a:t>
            </a:r>
          </a:p>
        </p:txBody>
      </p:sp>
    </p:spTree>
    <p:extLst>
      <p:ext uri="{BB962C8B-B14F-4D97-AF65-F5344CB8AC3E}">
        <p14:creationId xmlns:p14="http://schemas.microsoft.com/office/powerpoint/2010/main" val="3412697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fontScale="90000"/>
          </a:bodyPr>
          <a:lstStyle/>
          <a:p>
            <a:r>
              <a:rPr lang="en-US">
                <a:latin typeface="Segoe UI Semibold"/>
                <a:cs typeface="Arial"/>
              </a:rPr>
              <a:t>Information for Special Education Leaders</a:t>
            </a: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868806"/>
            <a:ext cx="10515600" cy="4354458"/>
          </a:xfrm>
        </p:spPr>
        <p:txBody>
          <a:bodyPr vert="horz" lIns="91440" tIns="45720" rIns="91440" bIns="45720" rtlCol="0" anchor="t">
            <a:normAutofit fontScale="92500"/>
          </a:bodyPr>
          <a:lstStyle/>
          <a:p>
            <a:pPr>
              <a:buFont typeface="Wingdings" panose="05000000000000000000" pitchFamily="2" charset="2"/>
              <a:buChar char="q"/>
            </a:pPr>
            <a:r>
              <a:rPr lang="en-US">
                <a:latin typeface="Segoe UI"/>
                <a:ea typeface="+mn-lt"/>
                <a:cs typeface="Arial"/>
              </a:rPr>
              <a:t> Regular Updates and Information</a:t>
            </a:r>
          </a:p>
          <a:p>
            <a:pPr lvl="1"/>
            <a:r>
              <a:rPr lang="en-US" sz="2800">
                <a:latin typeface="Segoe UI"/>
                <a:ea typeface="+mn-lt"/>
                <a:cs typeface="Arial"/>
                <a:hlinkClick r:id="rId3"/>
              </a:rPr>
              <a:t>Special Education Bulletin</a:t>
            </a:r>
            <a:endParaRPr lang="en-US" sz="2800">
              <a:latin typeface="Segoe UI"/>
              <a:ea typeface="+mn-lt"/>
              <a:cs typeface="Arial"/>
            </a:endParaRPr>
          </a:p>
          <a:p>
            <a:pPr lvl="1"/>
            <a:r>
              <a:rPr lang="en-US" sz="2800">
                <a:latin typeface="Segoe UI"/>
                <a:ea typeface="+mn-lt"/>
                <a:cs typeface="Arial"/>
                <a:hlinkClick r:id="rId4"/>
              </a:rPr>
              <a:t>Special Education Website (Announcements)</a:t>
            </a:r>
            <a:endParaRPr lang="en-US" sz="2800">
              <a:latin typeface="Segoe UI"/>
              <a:ea typeface="+mn-lt"/>
              <a:cs typeface="Arial"/>
            </a:endParaRPr>
          </a:p>
          <a:p>
            <a:pPr>
              <a:buFont typeface="Wingdings" panose="05000000000000000000" pitchFamily="2" charset="2"/>
              <a:buChar char="q"/>
            </a:pPr>
            <a:r>
              <a:rPr lang="en-US">
                <a:latin typeface="Segoe UI"/>
                <a:ea typeface="+mn-lt"/>
                <a:cs typeface="Arial"/>
              </a:rPr>
              <a:t> Update Information in the </a:t>
            </a:r>
            <a:r>
              <a:rPr lang="en-US">
                <a:latin typeface="Segoe UI"/>
                <a:ea typeface="+mn-lt"/>
                <a:cs typeface="Arial"/>
                <a:hlinkClick r:id="rId5"/>
              </a:rPr>
              <a:t>Directory Administration</a:t>
            </a:r>
            <a:endParaRPr lang="en-US">
              <a:latin typeface="Segoe UI"/>
              <a:ea typeface="+mn-lt"/>
              <a:cs typeface="Arial"/>
            </a:endParaRPr>
          </a:p>
          <a:p>
            <a:pPr lvl="1"/>
            <a:r>
              <a:rPr lang="en-US" sz="2800">
                <a:latin typeface="Segoe UI"/>
                <a:ea typeface="+mn-lt"/>
                <a:cs typeface="Arial"/>
              </a:rPr>
              <a:t>Special Education Leaders Meeting Invites and Memos</a:t>
            </a:r>
          </a:p>
          <a:p>
            <a:pPr>
              <a:buFont typeface="Wingdings" panose="05000000000000000000" pitchFamily="2" charset="2"/>
              <a:buChar char="q"/>
            </a:pPr>
            <a:r>
              <a:rPr lang="en-US">
                <a:latin typeface="Segoe UI"/>
                <a:ea typeface="+mn-lt"/>
                <a:cs typeface="Arial"/>
              </a:rPr>
              <a:t> Email Contacts</a:t>
            </a:r>
          </a:p>
          <a:p>
            <a:pPr lvl="1"/>
            <a:r>
              <a:rPr lang="en-US" sz="2800">
                <a:latin typeface="Segoe UI"/>
                <a:ea typeface="+mn-lt"/>
                <a:cs typeface="Arial"/>
                <a:hlinkClick r:id="rId6"/>
              </a:rPr>
              <a:t>specialeducation@mass.gov</a:t>
            </a:r>
            <a:r>
              <a:rPr lang="en-US" sz="2800">
                <a:latin typeface="Segoe UI"/>
                <a:ea typeface="+mn-lt"/>
                <a:cs typeface="Arial"/>
              </a:rPr>
              <a:t> (General Special Education Inquiries)</a:t>
            </a:r>
          </a:p>
          <a:p>
            <a:pPr lvl="1"/>
            <a:r>
              <a:rPr lang="en-US" sz="2800">
                <a:latin typeface="Segoe UI"/>
                <a:ea typeface="+mn-lt"/>
                <a:cs typeface="Arial"/>
                <a:hlinkClick r:id="rId7"/>
              </a:rPr>
              <a:t>IDEAfiscal@mass.gov</a:t>
            </a:r>
            <a:r>
              <a:rPr lang="en-US" sz="2800">
                <a:latin typeface="Segoe UI"/>
                <a:ea typeface="+mn-lt"/>
                <a:cs typeface="Arial"/>
              </a:rPr>
              <a:t> (IDEA Fiscal Inquiries)</a:t>
            </a:r>
          </a:p>
          <a:p>
            <a:pPr lvl="1"/>
            <a:r>
              <a:rPr lang="en-US" sz="2800">
                <a:latin typeface="Segoe UI"/>
                <a:ea typeface="+mn-lt"/>
                <a:cs typeface="Arial"/>
                <a:hlinkClick r:id="rId8"/>
              </a:rPr>
              <a:t>IDEAdata@mass.gov</a:t>
            </a:r>
            <a:r>
              <a:rPr lang="en-US" sz="2800">
                <a:latin typeface="Segoe UI"/>
                <a:ea typeface="+mn-lt"/>
                <a:cs typeface="Arial"/>
              </a:rPr>
              <a:t> (IDEA Data Inquiries- Special Education or SPP/APR Data)</a:t>
            </a:r>
          </a:p>
          <a:p>
            <a:pPr marL="457200" lvl="1" indent="0">
              <a:buNone/>
            </a:pPr>
            <a:endParaRPr lang="en-US" sz="2800">
              <a:latin typeface="Segoe UI"/>
              <a:ea typeface="+mn-lt"/>
              <a:cs typeface="Arial"/>
            </a:endParaRPr>
          </a:p>
          <a:p>
            <a:pPr lvl="1"/>
            <a:endParaRPr lang="en-US" sz="2800">
              <a:latin typeface="Segoe UI"/>
              <a:ea typeface="+mn-lt"/>
              <a:cs typeface="Arial"/>
            </a:endParaRPr>
          </a:p>
          <a:p>
            <a:pPr>
              <a:buFont typeface="Wingdings" panose="05000000000000000000" pitchFamily="2" charset="2"/>
              <a:buChar char="q"/>
            </a:pPr>
            <a:endParaRPr lang="en-US" sz="2400">
              <a:latin typeface="Segoe UI"/>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9BEB9-8238-7BCC-6CD0-FFF3E1EE1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3657D-3FA5-F9A1-C86C-550C122356FD}"/>
              </a:ext>
            </a:extLst>
          </p:cNvPr>
          <p:cNvSpPr>
            <a:spLocks noGrp="1"/>
          </p:cNvSpPr>
          <p:nvPr>
            <p:ph type="title"/>
          </p:nvPr>
        </p:nvSpPr>
        <p:spPr>
          <a:xfrm>
            <a:off x="4744725" y="2400350"/>
            <a:ext cx="2398381" cy="1282907"/>
          </a:xfrm>
        </p:spPr>
        <p:txBody>
          <a:bodyPr vert="horz" lIns="91440" tIns="45720" rIns="91440" bIns="45720" rtlCol="0" anchor="t">
            <a:normAutofit fontScale="90000"/>
          </a:bodyPr>
          <a:lstStyle/>
          <a:p>
            <a:pPr algn="r"/>
            <a:r>
              <a:rPr lang="en-US" sz="8000" b="1" kern="1200">
                <a:solidFill>
                  <a:schemeClr val="accent1"/>
                </a:solidFill>
                <a:latin typeface="Segoe UI"/>
                <a:cs typeface="Segoe UI"/>
              </a:rPr>
              <a:t>Q&amp;</a:t>
            </a:r>
            <a:r>
              <a:rPr lang="en-US" sz="8000" b="1">
                <a:solidFill>
                  <a:schemeClr val="accent1"/>
                </a:solidFill>
                <a:latin typeface="Segoe UI"/>
                <a:cs typeface="Segoe UI"/>
              </a:rPr>
              <a:t>A</a:t>
            </a:r>
            <a:endParaRPr lang="en-US" sz="8000" b="1" kern="1200">
              <a:solidFill>
                <a:schemeClr val="accent1"/>
              </a:solidFill>
              <a:latin typeface="Segoe UI"/>
              <a:ea typeface="Calibri Light"/>
              <a:cs typeface="Segoe UI"/>
            </a:endParaRPr>
          </a:p>
        </p:txBody>
      </p:sp>
    </p:spTree>
    <p:extLst>
      <p:ext uri="{BB962C8B-B14F-4D97-AF65-F5344CB8AC3E}">
        <p14:creationId xmlns:p14="http://schemas.microsoft.com/office/powerpoint/2010/main" val="300299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E7185-874A-1CDA-3580-F76ABBB3F98F}"/>
              </a:ext>
            </a:extLst>
          </p:cNvPr>
          <p:cNvSpPr txBox="1">
            <a:spLocks noGrp="1"/>
          </p:cNvSpPr>
          <p:nvPr>
            <p:ph type="title" idx="4294967295"/>
          </p:nvPr>
        </p:nvSpPr>
        <p:spPr>
          <a:xfrm>
            <a:off x="1053829" y="421532"/>
            <a:ext cx="997085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accent6"/>
                </a:solidFill>
                <a:effectLst/>
                <a:uLnTx/>
                <a:uFillTx/>
                <a:latin typeface="Segoe UI"/>
                <a:ea typeface="+mn-lt"/>
                <a:cs typeface="+mn-lt"/>
              </a:rPr>
              <a:t>Components of General Supervision</a:t>
            </a:r>
            <a:endParaRPr kumimoji="0" lang="en-US" sz="4400" i="0" u="none" strike="noStrike" kern="1200" cap="none" spc="0" normalizeH="0" baseline="0" noProof="0">
              <a:ln>
                <a:noFill/>
              </a:ln>
              <a:solidFill>
                <a:schemeClr val="accent6"/>
              </a:solidFill>
              <a:effectLst/>
              <a:uLnTx/>
              <a:uFillTx/>
              <a:latin typeface="Segoe UI"/>
              <a:ea typeface="+mn-ea"/>
              <a:cs typeface="+mn-cs"/>
            </a:endParaRPr>
          </a:p>
        </p:txBody>
      </p:sp>
      <p:pic>
        <p:nvPicPr>
          <p:cNvPr id="2" name="Picture 1" descr="Image of 8 key components of General Supervision">
            <a:extLst>
              <a:ext uri="{FF2B5EF4-FFF2-40B4-BE49-F238E27FC236}">
                <a16:creationId xmlns:a16="http://schemas.microsoft.com/office/drawing/2014/main" id="{042D605E-BB70-B627-9415-3E3387ADEFE7}"/>
              </a:ext>
            </a:extLst>
          </p:cNvPr>
          <p:cNvPicPr>
            <a:picLocks noChangeAspect="1"/>
          </p:cNvPicPr>
          <p:nvPr/>
        </p:nvPicPr>
        <p:blipFill>
          <a:blip r:embed="rId2"/>
          <a:stretch>
            <a:fillRect/>
          </a:stretch>
        </p:blipFill>
        <p:spPr>
          <a:xfrm>
            <a:off x="588409" y="1548813"/>
            <a:ext cx="10943615" cy="4205976"/>
          </a:xfrm>
          <a:prstGeom prst="rect">
            <a:avLst/>
          </a:prstGeom>
        </p:spPr>
      </p:pic>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a:latin typeface="Segoe UI"/>
                <a:cs typeface="Arial"/>
              </a:rPr>
              <a:t>Special Education Priorities</a:t>
            </a:r>
            <a:br>
              <a:rPr lang="en-US" sz="3600">
                <a:latin typeface="Segoe UI"/>
                <a:cs typeface="Arial"/>
              </a:rPr>
            </a:br>
            <a:r>
              <a:rPr lang="en-US" sz="3600">
                <a:latin typeface="Segoe UI"/>
                <a:cs typeface="Arial"/>
              </a:rPr>
              <a:t>2024-2025</a:t>
            </a:r>
            <a:endParaRPr lang="en-US" sz="3600">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26CE-0CD1-EFBD-77AF-E8A6DB9DB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4F4-B147-5CA4-045A-877F488FBED9}"/>
              </a:ext>
            </a:extLst>
          </p:cNvPr>
          <p:cNvSpPr>
            <a:spLocks noGrp="1"/>
          </p:cNvSpPr>
          <p:nvPr>
            <p:ph type="title"/>
          </p:nvPr>
        </p:nvSpPr>
        <p:spPr>
          <a:xfrm>
            <a:off x="838200" y="2882157"/>
            <a:ext cx="10515600" cy="1093686"/>
          </a:xfrm>
        </p:spPr>
        <p:txBody>
          <a:bodyPr anchor="ctr">
            <a:normAutofit/>
          </a:bodyPr>
          <a:lstStyle/>
          <a:p>
            <a:pPr algn="ctr"/>
            <a:r>
              <a:rPr lang="en-US" b="1">
                <a:latin typeface="Segoe UI Semibold"/>
                <a:cs typeface="Arial"/>
              </a:rPr>
              <a:t>Special Education Updates</a:t>
            </a:r>
          </a:p>
        </p:txBody>
      </p:sp>
    </p:spTree>
    <p:extLst>
      <p:ext uri="{BB962C8B-B14F-4D97-AF65-F5344CB8AC3E}">
        <p14:creationId xmlns:p14="http://schemas.microsoft.com/office/powerpoint/2010/main" val="23083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9507-6CBE-5DAD-7CC8-BC265DC19ED8}"/>
              </a:ext>
            </a:extLst>
          </p:cNvPr>
          <p:cNvSpPr>
            <a:spLocks noGrp="1"/>
          </p:cNvSpPr>
          <p:nvPr>
            <p:ph type="title"/>
          </p:nvPr>
        </p:nvSpPr>
        <p:spPr>
          <a:xfrm>
            <a:off x="474260" y="365126"/>
            <a:ext cx="11050137" cy="1042852"/>
          </a:xfrm>
        </p:spPr>
        <p:txBody>
          <a:bodyPr>
            <a:normAutofit fontScale="90000"/>
          </a:bodyPr>
          <a:lstStyle/>
          <a:p>
            <a:r>
              <a:rPr lang="en-US">
                <a:latin typeface="Segoe UI Semibold"/>
                <a:cs typeface="Arial"/>
              </a:rPr>
              <a:t>OSEP's January 16, 2025 Monitoring Report </a:t>
            </a:r>
            <a:endParaRPr lang="en-US">
              <a:latin typeface="Segoe UI Semibold"/>
            </a:endParaRPr>
          </a:p>
        </p:txBody>
      </p:sp>
      <p:sp>
        <p:nvSpPr>
          <p:cNvPr id="3" name="Content Placeholder 2">
            <a:extLst>
              <a:ext uri="{FF2B5EF4-FFF2-40B4-BE49-F238E27FC236}">
                <a16:creationId xmlns:a16="http://schemas.microsoft.com/office/drawing/2014/main" id="{F71B8404-7553-5816-A2E7-102B884F9134}"/>
              </a:ext>
            </a:extLst>
          </p:cNvPr>
          <p:cNvSpPr>
            <a:spLocks noGrp="1"/>
          </p:cNvSpPr>
          <p:nvPr>
            <p:ph idx="1"/>
          </p:nvPr>
        </p:nvSpPr>
        <p:spPr>
          <a:xfrm>
            <a:off x="303663" y="2086984"/>
            <a:ext cx="11050137" cy="4405126"/>
          </a:xfrm>
        </p:spPr>
        <p:txBody>
          <a:bodyPr vert="horz" lIns="91440" tIns="45720" rIns="91440" bIns="45720" rtlCol="0" anchor="t">
            <a:normAutofit lnSpcReduction="10000"/>
          </a:bodyPr>
          <a:lstStyle/>
          <a:p>
            <a:r>
              <a:rPr lang="en-US" sz="2400">
                <a:solidFill>
                  <a:srgbClr val="212529"/>
                </a:solidFill>
                <a:latin typeface="Segoe UI"/>
                <a:ea typeface="Calibri"/>
                <a:cs typeface="Arial"/>
              </a:rPr>
              <a:t>January 16, 2025: Massachusetts Department of Elementary and Secondary Education (DESE) received a </a:t>
            </a:r>
            <a:r>
              <a:rPr lang="en-US" sz="2400" b="1">
                <a:solidFill>
                  <a:srgbClr val="0060C7"/>
                </a:solidFill>
                <a:latin typeface="Segoe UI"/>
                <a:ea typeface="Calibri"/>
                <a:cs typeface="Arial"/>
                <a:hlinkClick r:id="rId2"/>
              </a:rPr>
              <a:t>letter from the U.S. Department of Education's Office of Special Education Programs (OSEP) </a:t>
            </a:r>
            <a:r>
              <a:rPr lang="en-US" sz="2400">
                <a:solidFill>
                  <a:srgbClr val="212529"/>
                </a:solidFill>
                <a:latin typeface="Segoe UI"/>
                <a:ea typeface="Calibri"/>
                <a:cs typeface="Arial"/>
              </a:rPr>
              <a:t>that summarized findings from OSEP's monitoring visit conducted in February and March 2024</a:t>
            </a:r>
          </a:p>
          <a:p>
            <a:r>
              <a:rPr lang="en-US" sz="2400">
                <a:solidFill>
                  <a:srgbClr val="212529"/>
                </a:solidFill>
                <a:latin typeface="Segoe UI"/>
                <a:ea typeface="Calibri"/>
                <a:cs typeface="Arial"/>
              </a:rPr>
              <a:t>OSEP reviewed portions of DESE's general supervision system under the Individuals with Disabilities Education Act (IDEA) Part B</a:t>
            </a:r>
          </a:p>
          <a:p>
            <a:r>
              <a:rPr lang="en-US" sz="2400">
                <a:solidFill>
                  <a:srgbClr val="212529"/>
                </a:solidFill>
                <a:latin typeface="Segoe UI"/>
                <a:ea typeface="Calibri"/>
                <a:cs typeface="Arial"/>
              </a:rPr>
              <a:t>The letter from OSEP identified specific areas where DESE was not in compliance with certain IDEA Part B requirements and outlined corrective actions that DESE must take</a:t>
            </a:r>
          </a:p>
          <a:p>
            <a:r>
              <a:rPr lang="en-US" sz="2400">
                <a:solidFill>
                  <a:srgbClr val="212529"/>
                </a:solidFill>
                <a:latin typeface="Segoe UI"/>
                <a:ea typeface="Calibri"/>
                <a:cs typeface="Arial"/>
              </a:rPr>
              <a:t>DESE released several draft documents earlier this spring. </a:t>
            </a:r>
            <a:r>
              <a:rPr lang="en-US" sz="2400">
                <a:latin typeface="Segoe UI"/>
                <a:cs typeface="Arial"/>
              </a:rPr>
              <a:t>After engagement with stakeholders, a public hearing with the SEAP and SAC and reviewing the public comment, DESE team incorporated comments and has released the updated documents.</a:t>
            </a:r>
            <a:endParaRPr lang="en-US" sz="2400">
              <a:latin typeface="Segoe UI"/>
            </a:endParaRPr>
          </a:p>
          <a:p>
            <a:endParaRPr lang="en-US" sz="2400">
              <a:solidFill>
                <a:srgbClr val="212529"/>
              </a:solidFill>
              <a:latin typeface="Segoe UI"/>
              <a:ea typeface="Calibri"/>
              <a:cs typeface="Arial"/>
            </a:endParaRPr>
          </a:p>
        </p:txBody>
      </p:sp>
    </p:spTree>
    <p:extLst>
      <p:ext uri="{BB962C8B-B14F-4D97-AF65-F5344CB8AC3E}">
        <p14:creationId xmlns:p14="http://schemas.microsoft.com/office/powerpoint/2010/main" val="336254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1C8DE-369D-98CD-0485-19BED67245C1}"/>
              </a:ext>
            </a:extLst>
          </p:cNvPr>
          <p:cNvSpPr>
            <a:spLocks noGrp="1"/>
          </p:cNvSpPr>
          <p:nvPr>
            <p:ph type="title"/>
          </p:nvPr>
        </p:nvSpPr>
        <p:spPr/>
        <p:txBody>
          <a:bodyPr/>
          <a:lstStyle/>
          <a:p>
            <a:r>
              <a:rPr lang="en-US">
                <a:latin typeface="Segoe UI Semibold"/>
                <a:cs typeface="Arial"/>
              </a:rPr>
              <a:t>Noteworthy Updates</a:t>
            </a:r>
          </a:p>
        </p:txBody>
      </p:sp>
      <p:sp>
        <p:nvSpPr>
          <p:cNvPr id="2" name="Content Placeholder 1">
            <a:extLst>
              <a:ext uri="{FF2B5EF4-FFF2-40B4-BE49-F238E27FC236}">
                <a16:creationId xmlns:a16="http://schemas.microsoft.com/office/drawing/2014/main" id="{C715720A-309F-C506-F63D-3D72D5EC918F}"/>
              </a:ext>
            </a:extLst>
          </p:cNvPr>
          <p:cNvSpPr>
            <a:spLocks noGrp="1"/>
          </p:cNvSpPr>
          <p:nvPr>
            <p:ph idx="1"/>
          </p:nvPr>
        </p:nvSpPr>
        <p:spPr>
          <a:xfrm>
            <a:off x="269544" y="2043441"/>
            <a:ext cx="11652912" cy="4530230"/>
          </a:xfrm>
        </p:spPr>
        <p:txBody>
          <a:bodyPr vert="horz" lIns="91440" tIns="45720" rIns="91440" bIns="45720" rtlCol="0" anchor="t">
            <a:normAutofit fontScale="92500" lnSpcReduction="10000"/>
          </a:bodyPr>
          <a:lstStyle/>
          <a:p>
            <a:r>
              <a:rPr lang="en-US" dirty="0">
                <a:latin typeface="Segoe UI"/>
                <a:ea typeface="Calibri"/>
                <a:cs typeface="Arial"/>
              </a:rPr>
              <a:t>Revised </a:t>
            </a:r>
            <a:r>
              <a:rPr lang="en-US" b="1" dirty="0">
                <a:latin typeface="Segoe UI"/>
                <a:ea typeface="Calibri"/>
                <a:cs typeface="Arial"/>
              </a:rPr>
              <a:t>Intake Form</a:t>
            </a:r>
          </a:p>
          <a:p>
            <a:pPr lvl="1"/>
            <a:r>
              <a:rPr lang="en-US" dirty="0">
                <a:latin typeface="Segoe UI"/>
                <a:ea typeface="Calibri"/>
                <a:cs typeface="Arial"/>
              </a:rPr>
              <a:t>Only to be used for complaints raising allegations of IDEA Part B and state special education law/regulations.</a:t>
            </a:r>
          </a:p>
          <a:p>
            <a:r>
              <a:rPr lang="en-US" dirty="0">
                <a:latin typeface="Segoe UI"/>
                <a:ea typeface="Calibri"/>
                <a:cs typeface="Arial"/>
              </a:rPr>
              <a:t>Revised </a:t>
            </a:r>
            <a:r>
              <a:rPr lang="en-US" b="1" dirty="0">
                <a:latin typeface="Segoe UI"/>
                <a:ea typeface="Calibri"/>
                <a:cs typeface="Arial"/>
              </a:rPr>
              <a:t>Special Education State Complaint Procedures Guide</a:t>
            </a:r>
          </a:p>
          <a:p>
            <a:pPr lvl="1"/>
            <a:r>
              <a:rPr lang="en-US" dirty="0">
                <a:latin typeface="Segoe UI"/>
                <a:ea typeface="Calibri"/>
                <a:cs typeface="Arial"/>
              </a:rPr>
              <a:t>Only applicable to complaints raising allegations of IDEA Part B and state special education law/regulations.</a:t>
            </a:r>
            <a:endParaRPr lang="en-US" dirty="0">
              <a:latin typeface="Segoe UI"/>
              <a:ea typeface="Calibri"/>
            </a:endParaRPr>
          </a:p>
          <a:p>
            <a:pPr lvl="1"/>
            <a:r>
              <a:rPr lang="en-US" dirty="0">
                <a:latin typeface="Segoe UI"/>
                <a:ea typeface="Calibri"/>
                <a:cs typeface="Arial"/>
              </a:rPr>
              <a:t>Streamlines</a:t>
            </a:r>
            <a:r>
              <a:rPr lang="en-US" sz="2400" dirty="0">
                <a:latin typeface="Segoe UI"/>
                <a:ea typeface="Calibri"/>
                <a:cs typeface="Arial"/>
              </a:rPr>
              <a:t> opportunity for local response (formerly Request for Local Report).</a:t>
            </a:r>
          </a:p>
          <a:p>
            <a:r>
              <a:rPr lang="en-US" b="1" dirty="0">
                <a:latin typeface="Segoe UI"/>
                <a:ea typeface="Calibri"/>
                <a:cs typeface="Arial"/>
                <a:hlinkClick r:id="rId2"/>
              </a:rPr>
              <a:t>Temporary Public Reporting of State Complaint Data</a:t>
            </a:r>
            <a:endParaRPr lang="en-US" b="1" dirty="0">
              <a:latin typeface="Segoe UI"/>
              <a:ea typeface="Calibri"/>
              <a:cs typeface="Arial"/>
            </a:endParaRPr>
          </a:p>
          <a:p>
            <a:r>
              <a:rPr lang="en-US" dirty="0">
                <a:latin typeface="Segoe UI"/>
                <a:ea typeface="Calibri"/>
                <a:cs typeface="Arial"/>
              </a:rPr>
              <a:t>Revised </a:t>
            </a:r>
            <a:r>
              <a:rPr lang="en-US" b="1" dirty="0">
                <a:latin typeface="Segoe UI"/>
                <a:ea typeface="Calibri"/>
                <a:cs typeface="Arial"/>
              </a:rPr>
              <a:t>Notice of Procedural Safeguards</a:t>
            </a:r>
          </a:p>
          <a:p>
            <a:pPr lvl="1"/>
            <a:r>
              <a:rPr lang="en-US" dirty="0">
                <a:latin typeface="Segoe UI"/>
                <a:ea typeface="Calibri"/>
                <a:cs typeface="Arial"/>
              </a:rPr>
              <a:t>Updates narrative regarding the state complaint process to more fully reflect the process.</a:t>
            </a:r>
          </a:p>
          <a:p>
            <a:pPr lvl="1"/>
            <a:r>
              <a:rPr lang="en-US" dirty="0">
                <a:latin typeface="Segoe UI"/>
                <a:ea typeface="Calibri"/>
                <a:cs typeface="Arial"/>
              </a:rPr>
              <a:t>Clarifies parents’ rights regarding independent education evaluations under Massachusetts state law and the applicable federal law.</a:t>
            </a:r>
          </a:p>
          <a:p>
            <a:pPr marL="0" indent="0">
              <a:buNone/>
            </a:pPr>
            <a:endParaRPr lang="en-US" b="1" dirty="0">
              <a:latin typeface="Segoe UI"/>
              <a:ea typeface="Calibri"/>
            </a:endParaRPr>
          </a:p>
          <a:p>
            <a:pPr marL="914400" lvl="2" indent="0">
              <a:buNone/>
            </a:pPr>
            <a:endParaRPr lang="en-US" dirty="0">
              <a:latin typeface="Segoe UI"/>
              <a:ea typeface="Calibri"/>
            </a:endParaRPr>
          </a:p>
        </p:txBody>
      </p:sp>
    </p:spTree>
    <p:extLst>
      <p:ext uri="{BB962C8B-B14F-4D97-AF65-F5344CB8AC3E}">
        <p14:creationId xmlns:p14="http://schemas.microsoft.com/office/powerpoint/2010/main" val="311227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TotalTime>
  <Words>2827</Words>
  <Application>Microsoft Office PowerPoint</Application>
  <PresentationFormat>Widescreen</PresentationFormat>
  <Paragraphs>289</Paragraphs>
  <Slides>48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Arial,Sans-Serif</vt:lpstr>
      <vt:lpstr>Segoe</vt:lpstr>
      <vt:lpstr>Aptos</vt:lpstr>
      <vt:lpstr>Arial</vt:lpstr>
      <vt:lpstr>Calibri</vt:lpstr>
      <vt:lpstr>Courier New</vt:lpstr>
      <vt:lpstr>JasmineUPC</vt:lpstr>
      <vt:lpstr>Segoe UI</vt:lpstr>
      <vt:lpstr>Segoe UI Semibold</vt:lpstr>
      <vt:lpstr>Wingdings</vt:lpstr>
      <vt:lpstr>Office Theme</vt:lpstr>
      <vt:lpstr>1_Office Theme</vt:lpstr>
      <vt:lpstr>Special Education         Leaders Meeting </vt:lpstr>
      <vt:lpstr>Today’s Agenda</vt:lpstr>
      <vt:lpstr>Our Commonwealth’s Educational Vision  for All Students</vt:lpstr>
      <vt:lpstr>General Supervision</vt:lpstr>
      <vt:lpstr>Components of General Supervision</vt:lpstr>
      <vt:lpstr>Special Education Priorities 2024-2025</vt:lpstr>
      <vt:lpstr>Special Education Updates</vt:lpstr>
      <vt:lpstr>OSEP's January 16, 2025 Monitoring Report </vt:lpstr>
      <vt:lpstr>Noteworthy Updates</vt:lpstr>
      <vt:lpstr>Independent Educational Evaluations</vt:lpstr>
      <vt:lpstr>Next Steps for the CAP</vt:lpstr>
      <vt:lpstr>State Agency Collaboration</vt:lpstr>
      <vt:lpstr>Overview of the  Massachusetts Department of Mental Health</vt:lpstr>
      <vt:lpstr>Mental Health Services at Mass DMH</vt:lpstr>
      <vt:lpstr>Behavioral Health Helpline</vt:lpstr>
      <vt:lpstr>688 Referrals to DMH</vt:lpstr>
      <vt:lpstr>Five Geographic Areas Across Massachusetts</vt:lpstr>
      <vt:lpstr>Accessing DMH Specialized Services</vt:lpstr>
      <vt:lpstr>Accessing DMH Specialized Services.</vt:lpstr>
      <vt:lpstr>Specialized Services for Children, Youth and Families</vt:lpstr>
      <vt:lpstr>Specialized Services for Adults</vt:lpstr>
      <vt:lpstr>Specialized Supports for Young Adults 18-26</vt:lpstr>
      <vt:lpstr>Find a Young Adult Access Center: www.speakingofhope.org </vt:lpstr>
      <vt:lpstr>Contact </vt:lpstr>
      <vt:lpstr>Department of Developmental Services and the Office of the Child Advocate</vt:lpstr>
      <vt:lpstr> Autism, Wandering, and Water Safety:  Information for Caregivers </vt:lpstr>
      <vt:lpstr>DESE Updates</vt:lpstr>
      <vt:lpstr>Interpreters in the Education Setting </vt:lpstr>
      <vt:lpstr>Implementation of 603 CMR 28.05(7) Parent response to proposed IEP and proposed placement</vt:lpstr>
      <vt:lpstr>Written Consent &amp; End of the Year</vt:lpstr>
      <vt:lpstr>Website Update</vt:lpstr>
      <vt:lpstr>What’s Changing and Why it Matters</vt:lpstr>
      <vt:lpstr>What to Expect Next</vt:lpstr>
      <vt:lpstr>Help Us Get the Word Out</vt:lpstr>
      <vt:lpstr>IDEA Data</vt:lpstr>
      <vt:lpstr>Indicator 14: Post-School Outcomes Data Collection</vt:lpstr>
      <vt:lpstr>IDEA Fiscal</vt:lpstr>
      <vt:lpstr>FY26 Consolidated FC 240/262 Application</vt:lpstr>
      <vt:lpstr>Federal Grant Application: Conditions of Assistance</vt:lpstr>
      <vt:lpstr>FY24 Proportionate Share for Equitable Services Carryover</vt:lpstr>
      <vt:lpstr>FY24 Equitable Proportionate Share for Equitable Services Carryover</vt:lpstr>
      <vt:lpstr>SY24-25 CCEIS: Fiscal Monitoring </vt:lpstr>
      <vt:lpstr>The New IEP</vt:lpstr>
      <vt:lpstr>The New IEP 2025-2026 School Year</vt:lpstr>
      <vt:lpstr>Planning for Next Year</vt:lpstr>
      <vt:lpstr>Coming Soon!</vt:lpstr>
      <vt:lpstr>Information for Special Education Leaders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Friday, June 13, 2025</dc:title>
  <dc:creator>DESE</dc:creator>
  <cp:lastModifiedBy>Zou, Dong (EOE)</cp:lastModifiedBy>
  <cp:revision>7</cp:revision>
  <dcterms:created xsi:type="dcterms:W3CDTF">2022-10-11T20:32:22Z</dcterms:created>
  <dcterms:modified xsi:type="dcterms:W3CDTF">2025-06-18T18:42:39Z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18 2025 12:00AM</vt:lpwstr>
  </property>
</Properties>
</file>